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4" r:id="rId3"/>
    <p:sldId id="351" r:id="rId4"/>
    <p:sldId id="353" r:id="rId5"/>
    <p:sldId id="354" r:id="rId6"/>
    <p:sldId id="356" r:id="rId7"/>
    <p:sldId id="355" r:id="rId8"/>
    <p:sldId id="357" r:id="rId9"/>
    <p:sldId id="352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905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942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13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580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632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229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370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0417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444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82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474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915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0.wdp"/><Relationship Id="rId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6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2.png"/><Relationship Id="rId4" Type="http://schemas.openxmlformats.org/officeDocument/2006/relationships/image" Target="../media/image7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sv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5.png"/><Relationship Id="rId21" Type="http://schemas.openxmlformats.org/officeDocument/2006/relationships/image" Target="../media/image22.pn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image" Target="../media/image4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2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13" Type="http://schemas.openxmlformats.org/officeDocument/2006/relationships/image" Target="../media/image13.png"/><Relationship Id="rId18" Type="http://schemas.openxmlformats.org/officeDocument/2006/relationships/image" Target="../media/image41.svg"/><Relationship Id="rId3" Type="http://schemas.openxmlformats.org/officeDocument/2006/relationships/image" Target="../media/image28.png"/><Relationship Id="rId21" Type="http://schemas.openxmlformats.org/officeDocument/2006/relationships/image" Target="../media/image42.png"/><Relationship Id="rId7" Type="http://schemas.openxmlformats.org/officeDocument/2006/relationships/image" Target="../media/image32.png"/><Relationship Id="rId12" Type="http://schemas.openxmlformats.org/officeDocument/2006/relationships/image" Target="../media/image37.svg"/><Relationship Id="rId17" Type="http://schemas.openxmlformats.org/officeDocument/2006/relationships/image" Target="../media/image40.png"/><Relationship Id="rId25" Type="http://schemas.openxmlformats.org/officeDocument/2006/relationships/image" Target="../media/image45.png"/><Relationship Id="rId2" Type="http://schemas.openxmlformats.org/officeDocument/2006/relationships/image" Target="../media/image27.png"/><Relationship Id="rId16" Type="http://schemas.openxmlformats.org/officeDocument/2006/relationships/image" Target="../media/image39.svg"/><Relationship Id="rId20" Type="http://schemas.openxmlformats.org/officeDocument/2006/relationships/image" Target="../media/image6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svg"/><Relationship Id="rId11" Type="http://schemas.openxmlformats.org/officeDocument/2006/relationships/image" Target="../media/image36.png"/><Relationship Id="rId24" Type="http://schemas.microsoft.com/office/2007/relationships/hdphoto" Target="../media/hdphoto1.wdp"/><Relationship Id="rId5" Type="http://schemas.openxmlformats.org/officeDocument/2006/relationships/image" Target="../media/image30.png"/><Relationship Id="rId15" Type="http://schemas.openxmlformats.org/officeDocument/2006/relationships/image" Target="../media/image38.png"/><Relationship Id="rId23" Type="http://schemas.openxmlformats.org/officeDocument/2006/relationships/image" Target="../media/image44.png"/><Relationship Id="rId10" Type="http://schemas.openxmlformats.org/officeDocument/2006/relationships/image" Target="../media/image35.svg"/><Relationship Id="rId19" Type="http://schemas.openxmlformats.org/officeDocument/2006/relationships/image" Target="../media/image2.png"/><Relationship Id="rId4" Type="http://schemas.openxmlformats.org/officeDocument/2006/relationships/image" Target="../media/image29.svg"/><Relationship Id="rId9" Type="http://schemas.openxmlformats.org/officeDocument/2006/relationships/image" Target="../media/image34.png"/><Relationship Id="rId14" Type="http://schemas.openxmlformats.org/officeDocument/2006/relationships/image" Target="../media/image14.svg"/><Relationship Id="rId22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0.png"/><Relationship Id="rId3" Type="http://schemas.openxmlformats.org/officeDocument/2006/relationships/image" Target="../media/image6.svg"/><Relationship Id="rId7" Type="http://schemas.microsoft.com/office/2007/relationships/hdphoto" Target="../media/hdphoto3.wdp"/><Relationship Id="rId12" Type="http://schemas.openxmlformats.org/officeDocument/2006/relationships/image" Target="../media/image31.svg"/><Relationship Id="rId2" Type="http://schemas.openxmlformats.org/officeDocument/2006/relationships/image" Target="../media/image2.png"/><Relationship Id="rId16" Type="http://schemas.openxmlformats.org/officeDocument/2006/relationships/image" Target="../media/image3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30.png"/><Relationship Id="rId5" Type="http://schemas.microsoft.com/office/2007/relationships/hdphoto" Target="../media/hdphoto2.wdp"/><Relationship Id="rId15" Type="http://schemas.openxmlformats.org/officeDocument/2006/relationships/image" Target="../media/image36.png"/><Relationship Id="rId10" Type="http://schemas.openxmlformats.org/officeDocument/2006/relationships/image" Target="../media/image29.svg"/><Relationship Id="rId4" Type="http://schemas.openxmlformats.org/officeDocument/2006/relationships/image" Target="../media/image46.png"/><Relationship Id="rId9" Type="http://schemas.openxmlformats.org/officeDocument/2006/relationships/image" Target="../media/image28.png"/><Relationship Id="rId14" Type="http://schemas.openxmlformats.org/officeDocument/2006/relationships/image" Target="../media/image41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microsoft.com/office/2007/relationships/hdphoto" Target="../media/hdphoto8.wdp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6.svg"/><Relationship Id="rId5" Type="http://schemas.microsoft.com/office/2007/relationships/hdphoto" Target="../media/hdphoto5.wdp"/><Relationship Id="rId10" Type="http://schemas.openxmlformats.org/officeDocument/2006/relationships/image" Target="../media/image2.png"/><Relationship Id="rId4" Type="http://schemas.openxmlformats.org/officeDocument/2006/relationships/image" Target="../media/image49.png"/><Relationship Id="rId9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0" Type="http://schemas.openxmlformats.org/officeDocument/2006/relationships/image" Target="../media/image57.png"/><Relationship Id="rId4" Type="http://schemas.openxmlformats.org/officeDocument/2006/relationships/image" Target="../media/image54.png"/><Relationship Id="rId9" Type="http://schemas.microsoft.com/office/2007/relationships/hdphoto" Target="../media/hdphoto1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microsoft.com/office/2007/relationships/hdphoto" Target="../media/hdphoto18.wdp"/><Relationship Id="rId3" Type="http://schemas.openxmlformats.org/officeDocument/2006/relationships/image" Target="../media/image6.svg"/><Relationship Id="rId7" Type="http://schemas.microsoft.com/office/2007/relationships/hdphoto" Target="../media/hdphoto15.wdp"/><Relationship Id="rId12" Type="http://schemas.openxmlformats.org/officeDocument/2006/relationships/image" Target="../media/image6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microsoft.com/office/2007/relationships/hdphoto" Target="../media/hdphoto17.wdp"/><Relationship Id="rId5" Type="http://schemas.microsoft.com/office/2007/relationships/hdphoto" Target="../media/hdphoto14.wdp"/><Relationship Id="rId10" Type="http://schemas.openxmlformats.org/officeDocument/2006/relationships/image" Target="../media/image61.png"/><Relationship Id="rId4" Type="http://schemas.openxmlformats.org/officeDocument/2006/relationships/image" Target="../media/image58.png"/><Relationship Id="rId9" Type="http://schemas.microsoft.com/office/2007/relationships/hdphoto" Target="../media/hdphoto16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64.gif"/><Relationship Id="rId3" Type="http://schemas.openxmlformats.org/officeDocument/2006/relationships/image" Target="../media/image6.svg"/><Relationship Id="rId7" Type="http://schemas.openxmlformats.org/officeDocument/2006/relationships/image" Target="../media/image14.svg"/><Relationship Id="rId12" Type="http://schemas.openxmlformats.org/officeDocument/2006/relationships/image" Target="../media/image6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8.svg"/><Relationship Id="rId10" Type="http://schemas.openxmlformats.org/officeDocument/2006/relationships/image" Target="../media/image17.png"/><Relationship Id="rId4" Type="http://schemas.openxmlformats.org/officeDocument/2006/relationships/image" Target="../media/image7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2854033" y="362652"/>
            <a:ext cx="6066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1.4 EL ESPACIO GEOGRÁFICO</a:t>
            </a:r>
            <a:endParaRPr lang="es-MX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013582" y="1762183"/>
            <a:ext cx="85541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1.4.2 Categorías de análisis espacial </a:t>
            </a:r>
          </a:p>
          <a:p>
            <a:pPr marL="514350" lvl="0" indent="-514350">
              <a:buAutoNum type="alphaLcParenR"/>
            </a:pPr>
            <a:r>
              <a:rPr lang="es-ES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Escalas de análisis</a:t>
            </a:r>
          </a:p>
          <a:p>
            <a:pPr marL="514350" lvl="0" indent="-514350">
              <a:buAutoNum type="alphaLcParenR"/>
            </a:pPr>
            <a:r>
              <a:rPr lang="es-ES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Categorías de análisis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481" y="4206241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7D3F21FB-E27B-4B67-9D86-4800EF74A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906F4F77-A0B2-4729-ADD1-B5C4AF5244B7}"/>
              </a:ext>
            </a:extLst>
          </p:cNvPr>
          <p:cNvGrpSpPr/>
          <p:nvPr/>
        </p:nvGrpSpPr>
        <p:grpSpPr>
          <a:xfrm>
            <a:off x="4677907" y="177314"/>
            <a:ext cx="1804979" cy="843411"/>
            <a:chOff x="6680963" y="1751257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E0D947D0-EF7B-4BE9-B6A1-97536FEE7BFF}"/>
                </a:ext>
              </a:extLst>
            </p:cNvPr>
            <p:cNvSpPr/>
            <p:nvPr/>
          </p:nvSpPr>
          <p:spPr>
            <a:xfrm>
              <a:off x="6680963" y="1751257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2598923"/>
                <a:satOff val="-11992"/>
                <a:lumOff val="441"/>
                <a:alphaOff val="0"/>
              </a:schemeClr>
            </a:fillRef>
            <a:effectRef idx="0">
              <a:schemeClr val="accent4">
                <a:hueOff val="2598923"/>
                <a:satOff val="-11992"/>
                <a:lumOff val="4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CB205B27-D1B9-4071-8109-A030A8CC8725}"/>
                </a:ext>
              </a:extLst>
            </p:cNvPr>
            <p:cNvSpPr/>
            <p:nvPr/>
          </p:nvSpPr>
          <p:spPr>
            <a:xfrm>
              <a:off x="6945296" y="2015590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2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Medio</a:t>
              </a:r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AFB0B9D8-1843-411D-99E3-D303FAE250B2}"/>
              </a:ext>
            </a:extLst>
          </p:cNvPr>
          <p:cNvSpPr/>
          <p:nvPr/>
        </p:nvSpPr>
        <p:spPr>
          <a:xfrm>
            <a:off x="1075244" y="1686880"/>
            <a:ext cx="1979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URBANO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F74FA63-103B-4097-BCE9-8E9E79721BB6}"/>
              </a:ext>
            </a:extLst>
          </p:cNvPr>
          <p:cNvSpPr/>
          <p:nvPr/>
        </p:nvSpPr>
        <p:spPr>
          <a:xfrm>
            <a:off x="8348709" y="1686880"/>
            <a:ext cx="1560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RURAL</a:t>
            </a:r>
            <a:endParaRPr lang="es-MX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96AB6C5-DB4A-4C6F-BACB-6DC51E949A08}"/>
              </a:ext>
            </a:extLst>
          </p:cNvPr>
          <p:cNvSpPr/>
          <p:nvPr/>
        </p:nvSpPr>
        <p:spPr>
          <a:xfrm>
            <a:off x="2267604" y="1020725"/>
            <a:ext cx="6985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Depende del tipo de paisaje, servicios e infraestructura.</a:t>
            </a:r>
            <a:endParaRPr lang="es-MX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21F254E-0B13-4922-A6B7-015FA1322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244" y="2353035"/>
            <a:ext cx="4876800" cy="36576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52F5ED6-2C5B-4BA6-BD20-63F46E32B0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11787" y="2353035"/>
            <a:ext cx="4678734" cy="3611636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686856D-BE73-47A0-8990-BD23F0B1EF64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3" name="Gráfico 12" descr="Globo terrestre, América">
            <a:extLst>
              <a:ext uri="{FF2B5EF4-FFF2-40B4-BE49-F238E27FC236}">
                <a16:creationId xmlns:a16="http://schemas.microsoft.com/office/drawing/2014/main" id="{D084F55D-9F24-498E-8B96-9CCFC15E01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7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C4B315DA-5243-4297-9BC1-126EEB0D8878}"/>
              </a:ext>
            </a:extLst>
          </p:cNvPr>
          <p:cNvGrpSpPr/>
          <p:nvPr/>
        </p:nvGrpSpPr>
        <p:grpSpPr>
          <a:xfrm>
            <a:off x="4603613" y="50401"/>
            <a:ext cx="1804979" cy="718512"/>
            <a:chOff x="5761897" y="4579851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E62BF54F-82CF-48C8-A5C2-DA280903BACC}"/>
                </a:ext>
              </a:extLst>
            </p:cNvPr>
            <p:cNvSpPr/>
            <p:nvPr/>
          </p:nvSpPr>
          <p:spPr>
            <a:xfrm>
              <a:off x="576189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BDAF4BAA-8A88-4D05-88E1-73BD9F797EF0}"/>
                </a:ext>
              </a:extLst>
            </p:cNvPr>
            <p:cNvSpPr/>
            <p:nvPr/>
          </p:nvSpPr>
          <p:spPr>
            <a:xfrm>
              <a:off x="602623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Región</a:t>
              </a:r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DD68E207-C12E-45F1-BAD3-7BF9CD1E46F4}"/>
              </a:ext>
            </a:extLst>
          </p:cNvPr>
          <p:cNvSpPr/>
          <p:nvPr/>
        </p:nvSpPr>
        <p:spPr>
          <a:xfrm>
            <a:off x="2564631" y="76082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i="1" u="sng" dirty="0"/>
              <a:t>Espacio relativamente homogéneo</a:t>
            </a:r>
            <a:r>
              <a:rPr lang="es-MX" dirty="0"/>
              <a:t> caracterizado por la interrelación de uno o varios componentes, que le dan identidad, y va en base de diferentes funciones.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7B16B50-9580-4255-835D-7370704DD0A3}"/>
              </a:ext>
            </a:extLst>
          </p:cNvPr>
          <p:cNvSpPr/>
          <p:nvPr/>
        </p:nvSpPr>
        <p:spPr>
          <a:xfrm>
            <a:off x="577418" y="1696878"/>
            <a:ext cx="8052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Puede haber tantas regiones como objetos de estudio.</a:t>
            </a:r>
            <a:endParaRPr lang="es-MX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95A43D2-929F-49FC-B49A-BC5F4848A06D}"/>
              </a:ext>
            </a:extLst>
          </p:cNvPr>
          <p:cNvSpPr/>
          <p:nvPr/>
        </p:nvSpPr>
        <p:spPr>
          <a:xfrm>
            <a:off x="699983" y="2392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Regiones naturales, biogeográficas, económicas, culturales, lingüísticas, </a:t>
            </a:r>
            <a:r>
              <a:rPr lang="es-MX" b="1" dirty="0"/>
              <a:t>turísticas</a:t>
            </a:r>
            <a:r>
              <a:rPr lang="es-MX" dirty="0"/>
              <a:t>…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09276C5-2C1C-4421-8D62-876968E45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21" y="3609633"/>
            <a:ext cx="6721019" cy="3114072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33172B41-DE34-4620-B316-ACAE3A1496E0}"/>
              </a:ext>
            </a:extLst>
          </p:cNvPr>
          <p:cNvSpPr/>
          <p:nvPr/>
        </p:nvSpPr>
        <p:spPr>
          <a:xfrm>
            <a:off x="5195777" y="304237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i="1" dirty="0"/>
              <a:t>Su delimitación puede o no respetar los límites administrativos.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77CBB5C-6898-4FF4-A495-3865FE171DC4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3" name="Gráfico 12" descr="Globo terrestre, América">
            <a:extLst>
              <a:ext uri="{FF2B5EF4-FFF2-40B4-BE49-F238E27FC236}">
                <a16:creationId xmlns:a16="http://schemas.microsoft.com/office/drawing/2014/main" id="{E10C8B74-AFAC-44B0-80B7-4BCA346CD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2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91C456AD-C375-4395-94E4-80D9CDA7D235}"/>
              </a:ext>
            </a:extLst>
          </p:cNvPr>
          <p:cNvGrpSpPr/>
          <p:nvPr/>
        </p:nvGrpSpPr>
        <p:grpSpPr>
          <a:xfrm>
            <a:off x="4603613" y="50400"/>
            <a:ext cx="1804979" cy="1124743"/>
            <a:chOff x="5761897" y="4579851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21268F3C-79F3-482C-A4AF-7A2661501E6C}"/>
                </a:ext>
              </a:extLst>
            </p:cNvPr>
            <p:cNvSpPr/>
            <p:nvPr/>
          </p:nvSpPr>
          <p:spPr>
            <a:xfrm>
              <a:off x="576189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CD666330-A8DB-4265-9B56-FD9CC4EE93CB}"/>
                </a:ext>
              </a:extLst>
            </p:cNvPr>
            <p:cNvSpPr/>
            <p:nvPr/>
          </p:nvSpPr>
          <p:spPr>
            <a:xfrm>
              <a:off x="602623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Región Natural</a:t>
              </a:r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008B44B3-0BDB-4938-83F2-3A2BEB259B7D}"/>
              </a:ext>
            </a:extLst>
          </p:cNvPr>
          <p:cNvSpPr/>
          <p:nvPr/>
        </p:nvSpPr>
        <p:spPr>
          <a:xfrm>
            <a:off x="978898" y="1339858"/>
            <a:ext cx="98599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Las </a:t>
            </a:r>
            <a:r>
              <a:rPr lang="es-MX" b="1" i="1" dirty="0"/>
              <a:t>regiones naturales</a:t>
            </a:r>
            <a:r>
              <a:rPr lang="es-MX" dirty="0"/>
              <a:t> se determinan con base en la distribución y diversidad de los componentes físicos o naturales del espacio geográfico, como por ejemplo el relieve, la vegetación, el clima, la hidrografía, la fauna, entre otros.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F3A2CBC-1FFB-411F-96B0-E6361688E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49" y="2543875"/>
            <a:ext cx="5083046" cy="34625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A07F0EA-F2D1-4193-897D-8768B7333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125" y="2947997"/>
            <a:ext cx="4714875" cy="332422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333DFAE-652B-43FA-8D70-5EA78E281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7838" y="3410387"/>
            <a:ext cx="4705350" cy="33147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3F8249E-C7B7-4DD4-B860-E816560CB0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6888" y="3410387"/>
            <a:ext cx="4667250" cy="3343275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851AF82F-2095-4D9B-9106-82633FDACB1F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4" name="Gráfico 13" descr="Globo terrestre, América">
            <a:extLst>
              <a:ext uri="{FF2B5EF4-FFF2-40B4-BE49-F238E27FC236}">
                <a16:creationId xmlns:a16="http://schemas.microsoft.com/office/drawing/2014/main" id="{0114E906-81E2-4E00-A7FB-51F86C0496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7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BDD7F386-FDC8-4016-A21D-C1540A383CE6}"/>
              </a:ext>
            </a:extLst>
          </p:cNvPr>
          <p:cNvGrpSpPr/>
          <p:nvPr/>
        </p:nvGrpSpPr>
        <p:grpSpPr>
          <a:xfrm>
            <a:off x="4337799" y="135460"/>
            <a:ext cx="2658424" cy="1124743"/>
            <a:chOff x="5761897" y="4579851"/>
            <a:chExt cx="1804979" cy="1804979"/>
          </a:xfrm>
        </p:grpSpPr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8B13CE78-1A31-4098-93CB-61E57EAC91A0}"/>
                </a:ext>
              </a:extLst>
            </p:cNvPr>
            <p:cNvSpPr/>
            <p:nvPr/>
          </p:nvSpPr>
          <p:spPr>
            <a:xfrm>
              <a:off x="576189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Elipse 4">
              <a:extLst>
                <a:ext uri="{FF2B5EF4-FFF2-40B4-BE49-F238E27FC236}">
                  <a16:creationId xmlns:a16="http://schemas.microsoft.com/office/drawing/2014/main" id="{6E1BEA3E-58EB-48F0-8378-D7139B5473FE}"/>
                </a:ext>
              </a:extLst>
            </p:cNvPr>
            <p:cNvSpPr/>
            <p:nvPr/>
          </p:nvSpPr>
          <p:spPr>
            <a:xfrm>
              <a:off x="602623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Región Cultural</a:t>
              </a:r>
            </a:p>
          </p:txBody>
        </p:sp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33DD7BDD-12E9-4BC0-87BC-A5945277D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389" y="2588885"/>
            <a:ext cx="3721395" cy="357253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E3949CB-3113-4E75-B264-E0A4AAB9E5A9}"/>
              </a:ext>
            </a:extLst>
          </p:cNvPr>
          <p:cNvSpPr/>
          <p:nvPr/>
        </p:nvSpPr>
        <p:spPr>
          <a:xfrm>
            <a:off x="2505739" y="1424918"/>
            <a:ext cx="7680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Las </a:t>
            </a:r>
            <a:r>
              <a:rPr lang="es-MX" b="1" i="1" dirty="0"/>
              <a:t>regiones culturales</a:t>
            </a:r>
            <a:r>
              <a:rPr lang="es-MX" dirty="0"/>
              <a:t> se pueden definir en razón de diferentes componentes: la lengua, la historia en común o la religión.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AB630A4-4032-4EFE-B0C4-298A065A0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195" y="2235964"/>
            <a:ext cx="2753832" cy="4278382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5EB4FC7A-86AA-4884-955E-69C988EE8775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5" name="Gráfico 14" descr="Globo terrestre, América">
            <a:extLst>
              <a:ext uri="{FF2B5EF4-FFF2-40B4-BE49-F238E27FC236}">
                <a16:creationId xmlns:a16="http://schemas.microsoft.com/office/drawing/2014/main" id="{7BB865A0-FF99-43D3-BFF4-AADB3E45A6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8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320D9F8D-EA3B-4A69-B62C-DD9458EFA40F}"/>
              </a:ext>
            </a:extLst>
          </p:cNvPr>
          <p:cNvGrpSpPr/>
          <p:nvPr/>
        </p:nvGrpSpPr>
        <p:grpSpPr>
          <a:xfrm>
            <a:off x="4337799" y="135460"/>
            <a:ext cx="2658424" cy="1124743"/>
            <a:chOff x="5761897" y="4579851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6F161CAE-3AE4-4741-BAEF-8620097E818F}"/>
                </a:ext>
              </a:extLst>
            </p:cNvPr>
            <p:cNvSpPr/>
            <p:nvPr/>
          </p:nvSpPr>
          <p:spPr>
            <a:xfrm>
              <a:off x="576189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6718E8DE-7069-4F11-89E8-3C70C647B2A2}"/>
                </a:ext>
              </a:extLst>
            </p:cNvPr>
            <p:cNvSpPr/>
            <p:nvPr/>
          </p:nvSpPr>
          <p:spPr>
            <a:xfrm>
              <a:off x="602623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Región Económica</a:t>
              </a:r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821B710F-99A5-4DFD-BC75-947B1B817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274" y="3001270"/>
            <a:ext cx="4519564" cy="2999158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C75A67D6-6DC5-43C1-9D10-0CDD40729F34}"/>
              </a:ext>
            </a:extLst>
          </p:cNvPr>
          <p:cNvSpPr/>
          <p:nvPr/>
        </p:nvSpPr>
        <p:spPr>
          <a:xfrm>
            <a:off x="2392325" y="1424918"/>
            <a:ext cx="7038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/>
              <a:t>Se definen a partir de acuerdos o intercambios comerciales entre países o provincias, y dependiendo del grado de desarrollo.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4AD0A49-EB78-4CC4-A349-2ECE32718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98" y="2348248"/>
            <a:ext cx="3483300" cy="4305202"/>
          </a:xfrm>
          <a:prstGeom prst="rect">
            <a:avLst/>
          </a:prstGeom>
        </p:spPr>
      </p:pic>
      <p:pic>
        <p:nvPicPr>
          <p:cNvPr id="14" name="Imagen 13" descr="Imagen que contiene texto, mapa&#10;&#10;Descripción generada con confianza muy alta">
            <a:extLst>
              <a:ext uri="{FF2B5EF4-FFF2-40B4-BE49-F238E27FC236}">
                <a16:creationId xmlns:a16="http://schemas.microsoft.com/office/drawing/2014/main" id="{78E32078-2D7C-4059-8021-C55DDC9E00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8"/>
          <a:stretch/>
        </p:blipFill>
        <p:spPr>
          <a:xfrm>
            <a:off x="8952614" y="4046158"/>
            <a:ext cx="2821852" cy="211669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5E32CC93-D139-488B-BC3E-FF61D84DC6B2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6" name="Gráfico 15" descr="Globo terrestre, América">
            <a:extLst>
              <a:ext uri="{FF2B5EF4-FFF2-40B4-BE49-F238E27FC236}">
                <a16:creationId xmlns:a16="http://schemas.microsoft.com/office/drawing/2014/main" id="{BAD3223A-A531-450B-920B-9B498DDDA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4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D513119D-D454-46C7-9B48-AA3E087BAA8B}"/>
              </a:ext>
            </a:extLst>
          </p:cNvPr>
          <p:cNvGrpSpPr/>
          <p:nvPr/>
        </p:nvGrpSpPr>
        <p:grpSpPr>
          <a:xfrm>
            <a:off x="4337799" y="135460"/>
            <a:ext cx="2658424" cy="1124743"/>
            <a:chOff x="5761897" y="4579851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0DFED7D9-9655-4996-AD7A-5EA769B4C08A}"/>
                </a:ext>
              </a:extLst>
            </p:cNvPr>
            <p:cNvSpPr/>
            <p:nvPr/>
          </p:nvSpPr>
          <p:spPr>
            <a:xfrm>
              <a:off x="576189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B9415000-2EAE-41B2-B7E3-FE05312D39B8}"/>
                </a:ext>
              </a:extLst>
            </p:cNvPr>
            <p:cNvSpPr/>
            <p:nvPr/>
          </p:nvSpPr>
          <p:spPr>
            <a:xfrm>
              <a:off x="602623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Región Turística</a:t>
              </a:r>
            </a:p>
          </p:txBody>
        </p: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062E2A54-71CE-4DE6-BA47-9C1A405C36A7}"/>
              </a:ext>
            </a:extLst>
          </p:cNvPr>
          <p:cNvSpPr/>
          <p:nvPr/>
        </p:nvSpPr>
        <p:spPr>
          <a:xfrm>
            <a:off x="2147634" y="1345264"/>
            <a:ext cx="7038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/>
              <a:t>Se definen a partir de la oferta o por tipo de servicio turístico que se ofrece.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A0973A8-300F-419F-9F22-D1E83E14A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351" y="2076656"/>
            <a:ext cx="7008482" cy="468956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08177EC6-3FED-48F7-81BC-4D005E756E8F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2" name="Gráfico 11" descr="Globo terrestre, América">
            <a:extLst>
              <a:ext uri="{FF2B5EF4-FFF2-40B4-BE49-F238E27FC236}">
                <a16:creationId xmlns:a16="http://schemas.microsoft.com/office/drawing/2014/main" id="{8CD9D353-B47D-4AA0-9262-9E7588618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93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12AEDE0C-0EFF-4E3C-AE08-A6476BD9D86F}"/>
              </a:ext>
            </a:extLst>
          </p:cNvPr>
          <p:cNvSpPr/>
          <p:nvPr/>
        </p:nvSpPr>
        <p:spPr>
          <a:xfrm>
            <a:off x="245750" y="118454"/>
            <a:ext cx="70387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i="1" dirty="0"/>
              <a:t>ACTIVIDAD 8</a:t>
            </a:r>
          </a:p>
          <a:p>
            <a:pPr algn="ctr"/>
            <a:r>
              <a:rPr lang="es-MX" i="1" dirty="0"/>
              <a:t>Delimitación de Región</a:t>
            </a:r>
          </a:p>
          <a:p>
            <a:pPr algn="ctr"/>
            <a:endParaRPr lang="es-MX" i="1" dirty="0"/>
          </a:p>
          <a:p>
            <a:pPr algn="ctr"/>
            <a:r>
              <a:rPr lang="es-MX" i="1" dirty="0"/>
              <a:t>En un mapa de la república mexicana y en base al texto proporcionado, delimita las 12 regiones turísticas de nuestro país.</a:t>
            </a:r>
          </a:p>
          <a:p>
            <a:pPr algn="ctr"/>
            <a:r>
              <a:rPr lang="es-MX" i="1" dirty="0"/>
              <a:t>Distingue a cada una, con diferente color.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47995AD-1118-4091-84FA-0768C188D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645" y="2314186"/>
            <a:ext cx="6817708" cy="433274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AD328FE-1C42-4C88-B10A-CBAA9882FD2F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39C4EF4D-3ABD-4D43-A8CC-A210B3F1A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98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A3AFE7B-4903-4AB8-BF7B-CA5BE4769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395" y="723015"/>
            <a:ext cx="8612371" cy="574158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3593542-3CA7-417F-A6F8-C5E98BB2AB1F}"/>
              </a:ext>
            </a:extLst>
          </p:cNvPr>
          <p:cNvSpPr/>
          <p:nvPr/>
        </p:nvSpPr>
        <p:spPr>
          <a:xfrm>
            <a:off x="2733456" y="239478"/>
            <a:ext cx="7038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i="1" dirty="0"/>
              <a:t>RESULTADO.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F3C817D-0D2C-4083-BFA8-D0BF448F9E30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872262EC-BAD3-44A6-AE72-3D20E55FC4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90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6424A44-4128-4AB5-941E-A6BFB383D859}"/>
              </a:ext>
            </a:extLst>
          </p:cNvPr>
          <p:cNvSpPr/>
          <p:nvPr/>
        </p:nvSpPr>
        <p:spPr>
          <a:xfrm>
            <a:off x="2467613" y="1021153"/>
            <a:ext cx="69670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Referencias bibliográficas del tema:</a:t>
            </a:r>
          </a:p>
          <a:p>
            <a:pPr lvl="0" algn="ctr" defTabSz="914400">
              <a:defRPr/>
            </a:pPr>
            <a:endParaRPr lang="es-ES" sz="2800" kern="0" dirty="0">
              <a:solidFill>
                <a:srgbClr val="9B2D1F">
                  <a:lumMod val="50000"/>
                </a:srgbClr>
              </a:solidFill>
            </a:endParaRPr>
          </a:p>
          <a:p>
            <a:pPr algn="just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- </a:t>
            </a:r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Hiernaux, Daniel, (2006), “Geografía del turismo” en Hiernaux, Daniel y Alicia Lindón, directores, </a:t>
            </a:r>
            <a:r>
              <a:rPr lang="es-ES_tradnl" sz="28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Tratado de Geografía Humana</a:t>
            </a:r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Barcelona-México: </a:t>
            </a:r>
            <a:r>
              <a:rPr lang="es-ES_tradnl" sz="28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Anthropos</a:t>
            </a:r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Editores-Universidad Autónoma Metropolitana Iztapalapa, pp.401-432.</a:t>
            </a:r>
          </a:p>
          <a:p>
            <a:pPr lvl="0" algn="just" defTabSz="914400">
              <a:defRPr/>
            </a:pPr>
            <a:endParaRPr lang="es-ES" sz="2800" kern="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0" indent="-457200" algn="ctr" defTabSz="914400">
              <a:buFontTx/>
              <a:buChar char="-"/>
              <a:defRPr/>
            </a:pPr>
            <a:endParaRPr lang="es-ES" sz="2800" kern="0" dirty="0">
              <a:solidFill>
                <a:srgbClr val="9B2D1F">
                  <a:lumMod val="50000"/>
                </a:srgbClr>
              </a:solidFill>
            </a:endParaRPr>
          </a:p>
        </p:txBody>
      </p:sp>
      <p:pic>
        <p:nvPicPr>
          <p:cNvPr id="6" name="Gráfico 5" descr="Libros">
            <a:extLst>
              <a:ext uri="{FF2B5EF4-FFF2-40B4-BE49-F238E27FC236}">
                <a16:creationId xmlns:a16="http://schemas.microsoft.com/office/drawing/2014/main" id="{3F8E18B3-F273-4A96-9DF3-CCDD5AEB5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4070" y="201706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E49043A-0B57-4D65-B865-86B5FFCB3949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3C54DD12-AA1C-4265-8647-474A1213B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82063" y="477827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07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n 77">
            <a:extLst>
              <a:ext uri="{FF2B5EF4-FFF2-40B4-BE49-F238E27FC236}">
                <a16:creationId xmlns:a16="http://schemas.microsoft.com/office/drawing/2014/main" id="{7498F495-1638-4467-82D4-E62A47329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963" y="4680881"/>
            <a:ext cx="1754931" cy="1846813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E6E0409-0D25-49F5-923D-27406B2BA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795" y="4371502"/>
            <a:ext cx="1819727" cy="2373557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3E4AA51F-D3EA-43FD-B255-231A9E19CBA4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32" name="Gráfico 31" descr="Globo terrestre, América">
            <a:extLst>
              <a:ext uri="{FF2B5EF4-FFF2-40B4-BE49-F238E27FC236}">
                <a16:creationId xmlns:a16="http://schemas.microsoft.com/office/drawing/2014/main" id="{1E982E6D-222F-4ED6-ACAA-2C88FFAE6C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A46EAA4-3E94-4504-9726-29962057B346}"/>
              </a:ext>
            </a:extLst>
          </p:cNvPr>
          <p:cNvSpPr/>
          <p:nvPr/>
        </p:nvSpPr>
        <p:spPr>
          <a:xfrm>
            <a:off x="633984" y="266660"/>
            <a:ext cx="942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1.4.2 Categorías de análisis espacial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0A112C8B-3207-4D7C-BB2E-6030C437D245}"/>
              </a:ext>
            </a:extLst>
          </p:cNvPr>
          <p:cNvSpPr/>
          <p:nvPr/>
        </p:nvSpPr>
        <p:spPr>
          <a:xfrm>
            <a:off x="1161201" y="982339"/>
            <a:ext cx="4442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a) </a:t>
            </a:r>
            <a:r>
              <a:rPr lang="es-MX" sz="2400" u="sng" dirty="0"/>
              <a:t>Escalas de análisis </a:t>
            </a:r>
            <a:r>
              <a:rPr lang="es-MX" sz="2400" dirty="0"/>
              <a:t>espacial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84A19A61-9280-426B-BB83-E08192045DA3}"/>
              </a:ext>
            </a:extLst>
          </p:cNvPr>
          <p:cNvSpPr/>
          <p:nvPr/>
        </p:nvSpPr>
        <p:spPr>
          <a:xfrm>
            <a:off x="869455" y="1798732"/>
            <a:ext cx="2163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BÁSICA O LOCAL</a:t>
            </a:r>
            <a:endParaRPr lang="es-MX" b="1" dirty="0">
              <a:solidFill>
                <a:srgbClr val="009900"/>
              </a:solidFill>
              <a:latin typeface="AR JULIAN" panose="02000000000000000000" pitchFamily="2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E17E56BF-EDA4-4653-A2C0-D6F199E873F2}"/>
              </a:ext>
            </a:extLst>
          </p:cNvPr>
          <p:cNvSpPr/>
          <p:nvPr/>
        </p:nvSpPr>
        <p:spPr>
          <a:xfrm>
            <a:off x="4839434" y="1687359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rgbClr val="FFC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</a:t>
            </a:r>
            <a:endParaRPr lang="es-MX" b="1" dirty="0">
              <a:solidFill>
                <a:srgbClr val="FFC000">
                  <a:lumMod val="75000"/>
                </a:srgbClr>
              </a:solidFill>
              <a:latin typeface="AR JULIAN" panose="02000000000000000000" pitchFamily="2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D19535F-07E8-494B-BA84-CB9C18A5EBBF}"/>
              </a:ext>
            </a:extLst>
          </p:cNvPr>
          <p:cNvSpPr/>
          <p:nvPr/>
        </p:nvSpPr>
        <p:spPr>
          <a:xfrm>
            <a:off x="8437545" y="1676721"/>
            <a:ext cx="2411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/ MUNDIAL</a:t>
            </a:r>
            <a:endParaRPr lang="es-MX" b="1" dirty="0">
              <a:solidFill>
                <a:srgbClr val="FF0000"/>
              </a:solidFill>
              <a:latin typeface="AR JULIAN" panose="02000000000000000000" pitchFamily="2" charset="0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AA4E698-21E2-4F43-9946-29D9B6E7C749}"/>
              </a:ext>
            </a:extLst>
          </p:cNvPr>
          <p:cNvCxnSpPr>
            <a:cxnSpLocks/>
          </p:cNvCxnSpPr>
          <p:nvPr/>
        </p:nvCxnSpPr>
        <p:spPr>
          <a:xfrm flipH="1">
            <a:off x="3426447" y="2464608"/>
            <a:ext cx="1663" cy="414065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081331BF-3053-46AA-A380-08309C2F3E6E}"/>
              </a:ext>
            </a:extLst>
          </p:cNvPr>
          <p:cNvCxnSpPr>
            <a:cxnSpLocks/>
          </p:cNvCxnSpPr>
          <p:nvPr/>
        </p:nvCxnSpPr>
        <p:spPr>
          <a:xfrm>
            <a:off x="7845606" y="2464608"/>
            <a:ext cx="12879" cy="416230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sp>
        <p:nvSpPr>
          <p:cNvPr id="31" name="Rectángulo 30">
            <a:extLst>
              <a:ext uri="{FF2B5EF4-FFF2-40B4-BE49-F238E27FC236}">
                <a16:creationId xmlns:a16="http://schemas.microsoft.com/office/drawing/2014/main" id="{0F94BDA3-2A67-4DD9-B4C2-E3F45E564ACA}"/>
              </a:ext>
            </a:extLst>
          </p:cNvPr>
          <p:cNvSpPr/>
          <p:nvPr/>
        </p:nvSpPr>
        <p:spPr>
          <a:xfrm>
            <a:off x="2419225" y="2652482"/>
            <a:ext cx="966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Casa…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7D9FC275-770E-4199-A01A-F9B66757D29D}"/>
              </a:ext>
            </a:extLst>
          </p:cNvPr>
          <p:cNvSpPr/>
          <p:nvPr/>
        </p:nvSpPr>
        <p:spPr>
          <a:xfrm>
            <a:off x="2323036" y="4378251"/>
            <a:ext cx="1184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localidad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52129ABF-230D-4F91-BADF-7221ECE1FE33}"/>
              </a:ext>
            </a:extLst>
          </p:cNvPr>
          <p:cNvSpPr/>
          <p:nvPr/>
        </p:nvSpPr>
        <p:spPr>
          <a:xfrm>
            <a:off x="2383105" y="5357596"/>
            <a:ext cx="928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9FDD481F-5FA7-4834-9737-5B7F0E370466}"/>
              </a:ext>
            </a:extLst>
          </p:cNvPr>
          <p:cNvSpPr/>
          <p:nvPr/>
        </p:nvSpPr>
        <p:spPr>
          <a:xfrm>
            <a:off x="2313454" y="4055301"/>
            <a:ext cx="992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colonia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9D46E392-7FF1-4C6B-8361-9780CCD1A53D}"/>
              </a:ext>
            </a:extLst>
          </p:cNvPr>
          <p:cNvSpPr/>
          <p:nvPr/>
        </p:nvSpPr>
        <p:spPr>
          <a:xfrm>
            <a:off x="2345001" y="3442060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barrio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E2891CC6-FA73-45DD-9CFA-80698B95D266}"/>
              </a:ext>
            </a:extLst>
          </p:cNvPr>
          <p:cNvSpPr/>
          <p:nvPr/>
        </p:nvSpPr>
        <p:spPr>
          <a:xfrm>
            <a:off x="7241988" y="6078981"/>
            <a:ext cx="1821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CONTINENTAL</a:t>
            </a:r>
          </a:p>
          <a:p>
            <a:pPr algn="ctr" defTabSz="914400"/>
            <a:endParaRPr lang="es-MX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43A497A0-A8DE-4727-B6C9-E0F7A8790CA4}"/>
              </a:ext>
            </a:extLst>
          </p:cNvPr>
          <p:cNvSpPr/>
          <p:nvPr/>
        </p:nvSpPr>
        <p:spPr>
          <a:xfrm>
            <a:off x="2867142" y="6307938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MUNICIPIO</a:t>
            </a:r>
            <a:endParaRPr lang="es-MX" b="1" dirty="0">
              <a:solidFill>
                <a:srgbClr val="FF0000"/>
              </a:solidFill>
              <a:latin typeface="AR JULIAN" panose="02000000000000000000" pitchFamily="2" charset="0"/>
            </a:endParaRP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9089E7BD-7EF1-492A-BBD1-6A7738D8FF82}"/>
              </a:ext>
            </a:extLst>
          </p:cNvPr>
          <p:cNvCxnSpPr>
            <a:cxnSpLocks/>
          </p:cNvCxnSpPr>
          <p:nvPr/>
        </p:nvCxnSpPr>
        <p:spPr>
          <a:xfrm flipV="1">
            <a:off x="2345001" y="6621460"/>
            <a:ext cx="2160776" cy="996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8BA81083-C8A5-4F1E-BC93-C5C4E6153AD4}"/>
              </a:ext>
            </a:extLst>
          </p:cNvPr>
          <p:cNvCxnSpPr>
            <a:cxnSpLocks/>
          </p:cNvCxnSpPr>
          <p:nvPr/>
        </p:nvCxnSpPr>
        <p:spPr>
          <a:xfrm flipV="1">
            <a:off x="7010422" y="6586354"/>
            <a:ext cx="2214660" cy="2246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pic>
        <p:nvPicPr>
          <p:cNvPr id="6" name="Gráfico 5" descr="Hogar">
            <a:extLst>
              <a:ext uri="{FF2B5EF4-FFF2-40B4-BE49-F238E27FC236}">
                <a16:creationId xmlns:a16="http://schemas.microsoft.com/office/drawing/2014/main" id="{1B626506-1E54-4452-867C-63B9A6FDCC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1865" y="2204636"/>
            <a:ext cx="914400" cy="914400"/>
          </a:xfrm>
          <a:prstGeom prst="rect">
            <a:avLst/>
          </a:prstGeom>
        </p:spPr>
      </p:pic>
      <p:pic>
        <p:nvPicPr>
          <p:cNvPr id="46" name="Gráfico 45" descr="Hogar">
            <a:extLst>
              <a:ext uri="{FF2B5EF4-FFF2-40B4-BE49-F238E27FC236}">
                <a16:creationId xmlns:a16="http://schemas.microsoft.com/office/drawing/2014/main" id="{2B2353C8-4CAF-4417-A560-224490C53B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417" y="3163609"/>
            <a:ext cx="760057" cy="760057"/>
          </a:xfrm>
          <a:prstGeom prst="rect">
            <a:avLst/>
          </a:prstGeom>
        </p:spPr>
      </p:pic>
      <p:pic>
        <p:nvPicPr>
          <p:cNvPr id="47" name="Gráfico 46" descr="Hogar">
            <a:extLst>
              <a:ext uri="{FF2B5EF4-FFF2-40B4-BE49-F238E27FC236}">
                <a16:creationId xmlns:a16="http://schemas.microsoft.com/office/drawing/2014/main" id="{9C119B8E-7B9F-4A5D-A6A1-5FED67EC7C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9500" y="3174244"/>
            <a:ext cx="760057" cy="760057"/>
          </a:xfrm>
          <a:prstGeom prst="rect">
            <a:avLst/>
          </a:prstGeom>
        </p:spPr>
      </p:pic>
      <p:pic>
        <p:nvPicPr>
          <p:cNvPr id="48" name="Gráfico 47" descr="Hogar">
            <a:extLst>
              <a:ext uri="{FF2B5EF4-FFF2-40B4-BE49-F238E27FC236}">
                <a16:creationId xmlns:a16="http://schemas.microsoft.com/office/drawing/2014/main" id="{9679866B-0503-45DA-97FA-EA2B07F7C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9281" y="3923666"/>
            <a:ext cx="620327" cy="620327"/>
          </a:xfrm>
          <a:prstGeom prst="rect">
            <a:avLst/>
          </a:prstGeom>
        </p:spPr>
      </p:pic>
      <p:pic>
        <p:nvPicPr>
          <p:cNvPr id="49" name="Gráfico 48" descr="Hogar">
            <a:extLst>
              <a:ext uri="{FF2B5EF4-FFF2-40B4-BE49-F238E27FC236}">
                <a16:creationId xmlns:a16="http://schemas.microsoft.com/office/drawing/2014/main" id="{456E0081-C851-406B-AA61-81402AF22E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2976" y="3903504"/>
            <a:ext cx="620327" cy="620327"/>
          </a:xfrm>
          <a:prstGeom prst="rect">
            <a:avLst/>
          </a:prstGeom>
        </p:spPr>
      </p:pic>
      <p:pic>
        <p:nvPicPr>
          <p:cNvPr id="50" name="Gráfico 49" descr="Hogar">
            <a:extLst>
              <a:ext uri="{FF2B5EF4-FFF2-40B4-BE49-F238E27FC236}">
                <a16:creationId xmlns:a16="http://schemas.microsoft.com/office/drawing/2014/main" id="{CE440AE9-D482-42AB-9048-2D56A89BB9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56132" y="3903504"/>
            <a:ext cx="620327" cy="620327"/>
          </a:xfrm>
          <a:prstGeom prst="rect">
            <a:avLst/>
          </a:prstGeom>
        </p:spPr>
      </p:pic>
      <p:pic>
        <p:nvPicPr>
          <p:cNvPr id="52" name="Gráfico 51" descr="Hogar">
            <a:extLst>
              <a:ext uri="{FF2B5EF4-FFF2-40B4-BE49-F238E27FC236}">
                <a16:creationId xmlns:a16="http://schemas.microsoft.com/office/drawing/2014/main" id="{C6BCD2A8-28C9-4A45-B0DD-4DE618DC3A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0355" y="4699349"/>
            <a:ext cx="620327" cy="620327"/>
          </a:xfrm>
          <a:prstGeom prst="rect">
            <a:avLst/>
          </a:prstGeom>
        </p:spPr>
      </p:pic>
      <p:pic>
        <p:nvPicPr>
          <p:cNvPr id="53" name="Gráfico 52" descr="Hogar">
            <a:extLst>
              <a:ext uri="{FF2B5EF4-FFF2-40B4-BE49-F238E27FC236}">
                <a16:creationId xmlns:a16="http://schemas.microsoft.com/office/drawing/2014/main" id="{1D4BE2C6-5480-4F1B-A0C1-7D30629651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3025" y="5075335"/>
            <a:ext cx="620327" cy="620327"/>
          </a:xfrm>
          <a:prstGeom prst="rect">
            <a:avLst/>
          </a:prstGeom>
        </p:spPr>
      </p:pic>
      <p:pic>
        <p:nvPicPr>
          <p:cNvPr id="9" name="Gráfico 8" descr="Fábrica">
            <a:extLst>
              <a:ext uri="{FF2B5EF4-FFF2-40B4-BE49-F238E27FC236}">
                <a16:creationId xmlns:a16="http://schemas.microsoft.com/office/drawing/2014/main" id="{262D322F-C5BD-4705-B2DE-BAABCECDF1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95540" y="4900396"/>
            <a:ext cx="914400" cy="914400"/>
          </a:xfrm>
          <a:prstGeom prst="rect">
            <a:avLst/>
          </a:prstGeom>
        </p:spPr>
      </p:pic>
      <p:pic>
        <p:nvPicPr>
          <p:cNvPr id="13" name="Gráfico 12" descr="Ciudad">
            <a:extLst>
              <a:ext uri="{FF2B5EF4-FFF2-40B4-BE49-F238E27FC236}">
                <a16:creationId xmlns:a16="http://schemas.microsoft.com/office/drawing/2014/main" id="{4AF2855E-F64E-40FB-A4BA-D577F50250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01301" y="4618135"/>
            <a:ext cx="914400" cy="914400"/>
          </a:xfrm>
          <a:prstGeom prst="rect">
            <a:avLst/>
          </a:prstGeom>
        </p:spPr>
      </p:pic>
      <p:pic>
        <p:nvPicPr>
          <p:cNvPr id="55" name="Gráfico 54" descr="Edificio">
            <a:extLst>
              <a:ext uri="{FF2B5EF4-FFF2-40B4-BE49-F238E27FC236}">
                <a16:creationId xmlns:a16="http://schemas.microsoft.com/office/drawing/2014/main" id="{7EB5F5CA-10BA-4FEE-8912-8731C7BABC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44061" y="5613294"/>
            <a:ext cx="914400" cy="914400"/>
          </a:xfrm>
          <a:prstGeom prst="rect">
            <a:avLst/>
          </a:prstGeom>
        </p:spPr>
      </p:pic>
      <p:pic>
        <p:nvPicPr>
          <p:cNvPr id="57" name="Gráfico 56" descr="Banco">
            <a:extLst>
              <a:ext uri="{FF2B5EF4-FFF2-40B4-BE49-F238E27FC236}">
                <a16:creationId xmlns:a16="http://schemas.microsoft.com/office/drawing/2014/main" id="{766C43DF-0D0B-4770-A519-1C4D93625F4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062" y="5306188"/>
            <a:ext cx="914400" cy="914400"/>
          </a:xfrm>
          <a:prstGeom prst="rect">
            <a:avLst/>
          </a:prstGeom>
        </p:spPr>
      </p:pic>
      <p:pic>
        <p:nvPicPr>
          <p:cNvPr id="59" name="Gráfico 58" descr="Centro educativo">
            <a:extLst>
              <a:ext uri="{FF2B5EF4-FFF2-40B4-BE49-F238E27FC236}">
                <a16:creationId xmlns:a16="http://schemas.microsoft.com/office/drawing/2014/main" id="{F8ECBC52-2D0A-4359-89EE-4E71662495B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66612" y="5253091"/>
            <a:ext cx="914400" cy="914400"/>
          </a:xfrm>
          <a:prstGeom prst="rect">
            <a:avLst/>
          </a:prstGeom>
        </p:spPr>
      </p:pic>
      <p:pic>
        <p:nvPicPr>
          <p:cNvPr id="60" name="Gráfico 59" descr="Flecha: recto">
            <a:extLst>
              <a:ext uri="{FF2B5EF4-FFF2-40B4-BE49-F238E27FC236}">
                <a16:creationId xmlns:a16="http://schemas.microsoft.com/office/drawing/2014/main" id="{3021335A-B122-4F00-9AB5-CB775283149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0800000">
            <a:off x="1838530" y="2593593"/>
            <a:ext cx="487110" cy="487110"/>
          </a:xfrm>
          <a:prstGeom prst="rect">
            <a:avLst/>
          </a:prstGeom>
        </p:spPr>
      </p:pic>
      <p:pic>
        <p:nvPicPr>
          <p:cNvPr id="61" name="Gráfico 60" descr="Flecha: recto">
            <a:extLst>
              <a:ext uri="{FF2B5EF4-FFF2-40B4-BE49-F238E27FC236}">
                <a16:creationId xmlns:a16="http://schemas.microsoft.com/office/drawing/2014/main" id="{415349DB-7A0F-4B9B-BDC6-20D1A6FE37B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0800000">
            <a:off x="1896142" y="3404880"/>
            <a:ext cx="487110" cy="487110"/>
          </a:xfrm>
          <a:prstGeom prst="rect">
            <a:avLst/>
          </a:prstGeom>
        </p:spPr>
      </p:pic>
      <p:pic>
        <p:nvPicPr>
          <p:cNvPr id="62" name="Gráfico 61" descr="Flecha: recto">
            <a:extLst>
              <a:ext uri="{FF2B5EF4-FFF2-40B4-BE49-F238E27FC236}">
                <a16:creationId xmlns:a16="http://schemas.microsoft.com/office/drawing/2014/main" id="{082A6D05-249A-44FA-BEF5-360186E8E9E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0800000">
            <a:off x="1834156" y="4098386"/>
            <a:ext cx="487110" cy="487110"/>
          </a:xfrm>
          <a:prstGeom prst="rect">
            <a:avLst/>
          </a:prstGeom>
        </p:spPr>
      </p:pic>
      <p:pic>
        <p:nvPicPr>
          <p:cNvPr id="63" name="Gráfico 62" descr="Flecha: recto">
            <a:extLst>
              <a:ext uri="{FF2B5EF4-FFF2-40B4-BE49-F238E27FC236}">
                <a16:creationId xmlns:a16="http://schemas.microsoft.com/office/drawing/2014/main" id="{78A45874-960F-491D-892C-EA7F1756908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0800000">
            <a:off x="1978635" y="5288271"/>
            <a:ext cx="487110" cy="487110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9701EB8F-D00C-4469-8818-332F3565BF5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17195" y="2702110"/>
            <a:ext cx="1473700" cy="1395103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88C041AD-0533-4FF7-B466-98EF0231E21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454626" y="2661836"/>
            <a:ext cx="2103096" cy="1624642"/>
          </a:xfrm>
          <a:prstGeom prst="rect">
            <a:avLst/>
          </a:prstGeom>
        </p:spPr>
      </p:pic>
      <p:sp>
        <p:nvSpPr>
          <p:cNvPr id="67" name="Rectángulo 66">
            <a:extLst>
              <a:ext uri="{FF2B5EF4-FFF2-40B4-BE49-F238E27FC236}">
                <a16:creationId xmlns:a16="http://schemas.microsoft.com/office/drawing/2014/main" id="{A8EC3221-1C71-41D3-8FBB-DC081B46DA5F}"/>
              </a:ext>
            </a:extLst>
          </p:cNvPr>
          <p:cNvSpPr/>
          <p:nvPr/>
        </p:nvSpPr>
        <p:spPr>
          <a:xfrm>
            <a:off x="3987415" y="2307826"/>
            <a:ext cx="941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Estatal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AA59550-3387-487A-8E11-CDDEB5848B8E}"/>
              </a:ext>
            </a:extLst>
          </p:cNvPr>
          <p:cNvSpPr/>
          <p:nvPr/>
        </p:nvSpPr>
        <p:spPr>
          <a:xfrm>
            <a:off x="5913380" y="2258880"/>
            <a:ext cx="1146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Nacional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pic>
        <p:nvPicPr>
          <p:cNvPr id="73" name="Gráfico 72" descr="Globo terrestre, América">
            <a:extLst>
              <a:ext uri="{FF2B5EF4-FFF2-40B4-BE49-F238E27FC236}">
                <a16:creationId xmlns:a16="http://schemas.microsoft.com/office/drawing/2014/main" id="{5DF921F8-7AA2-45D6-BD61-077430A7C93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971779" y="2746728"/>
            <a:ext cx="1868455" cy="1868455"/>
          </a:xfrm>
          <a:prstGeom prst="rect">
            <a:avLst/>
          </a:prstGeom>
        </p:spPr>
      </p:pic>
      <p:pic>
        <p:nvPicPr>
          <p:cNvPr id="75" name="Gráfico 74" descr="Globo terrestre, Europa y África">
            <a:extLst>
              <a:ext uri="{FF2B5EF4-FFF2-40B4-BE49-F238E27FC236}">
                <a16:creationId xmlns:a16="http://schemas.microsoft.com/office/drawing/2014/main" id="{445BB328-C4EE-4948-ABFF-03F14AB33E2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440802" y="2762741"/>
            <a:ext cx="1880525" cy="1880525"/>
          </a:xfrm>
          <a:prstGeom prst="rect">
            <a:avLst/>
          </a:prstGeom>
        </p:spPr>
      </p:pic>
      <p:pic>
        <p:nvPicPr>
          <p:cNvPr id="79" name="Gráfico 78" descr="Flecha: recto">
            <a:extLst>
              <a:ext uri="{FF2B5EF4-FFF2-40B4-BE49-F238E27FC236}">
                <a16:creationId xmlns:a16="http://schemas.microsoft.com/office/drawing/2014/main" id="{0BE371A3-454D-444E-B3DE-E1B5F0DFDF1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5400000">
            <a:off x="3950406" y="4171949"/>
            <a:ext cx="487110" cy="487110"/>
          </a:xfrm>
          <a:prstGeom prst="rect">
            <a:avLst/>
          </a:prstGeom>
        </p:spPr>
      </p:pic>
      <p:pic>
        <p:nvPicPr>
          <p:cNvPr id="80" name="Gráfico 79" descr="Flecha: recto">
            <a:extLst>
              <a:ext uri="{FF2B5EF4-FFF2-40B4-BE49-F238E27FC236}">
                <a16:creationId xmlns:a16="http://schemas.microsoft.com/office/drawing/2014/main" id="{91C69661-B33E-4BCA-860F-82EDF5CDEBC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0800000">
            <a:off x="5102786" y="2248937"/>
            <a:ext cx="487110" cy="487110"/>
          </a:xfrm>
          <a:prstGeom prst="rect">
            <a:avLst/>
          </a:prstGeom>
        </p:spPr>
      </p:pic>
      <p:pic>
        <p:nvPicPr>
          <p:cNvPr id="81" name="Gráfico 80" descr="Flecha: recto">
            <a:extLst>
              <a:ext uri="{FF2B5EF4-FFF2-40B4-BE49-F238E27FC236}">
                <a16:creationId xmlns:a16="http://schemas.microsoft.com/office/drawing/2014/main" id="{75763272-E740-4C14-BB25-8ED03EB0A7E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6200000">
            <a:off x="6222019" y="4043505"/>
            <a:ext cx="487110" cy="487110"/>
          </a:xfrm>
          <a:prstGeom prst="rect">
            <a:avLst/>
          </a:prstGeom>
        </p:spPr>
      </p:pic>
      <p:pic>
        <p:nvPicPr>
          <p:cNvPr id="82" name="Gráfico 81" descr="Flecha: recto">
            <a:extLst>
              <a:ext uri="{FF2B5EF4-FFF2-40B4-BE49-F238E27FC236}">
                <a16:creationId xmlns:a16="http://schemas.microsoft.com/office/drawing/2014/main" id="{D63F7003-75AC-4EBE-837E-CB0B49C8ACD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5400000">
            <a:off x="8389815" y="5604287"/>
            <a:ext cx="487110" cy="48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4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AE3D57B-9D82-47F5-A413-4ED64F504DC3}"/>
              </a:ext>
            </a:extLst>
          </p:cNvPr>
          <p:cNvSpPr/>
          <p:nvPr/>
        </p:nvSpPr>
        <p:spPr>
          <a:xfrm>
            <a:off x="514241" y="429241"/>
            <a:ext cx="7748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b) </a:t>
            </a:r>
            <a:r>
              <a:rPr lang="es-MX" sz="2400" u="sng" dirty="0"/>
              <a:t>Categorías de análisis </a:t>
            </a:r>
            <a:r>
              <a:rPr lang="es-MX" sz="2400" dirty="0"/>
              <a:t>espacial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3E9679F-8F3B-40B0-985A-2CAB72C74459}"/>
              </a:ext>
            </a:extLst>
          </p:cNvPr>
          <p:cNvSpPr/>
          <p:nvPr/>
        </p:nvSpPr>
        <p:spPr>
          <a:xfrm>
            <a:off x="350956" y="-25728"/>
            <a:ext cx="942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1.4.2 Categorías de análisis espacial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DD256C35-4A69-4A2F-AF1D-02FB39B81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468766"/>
              </p:ext>
            </p:extLst>
          </p:nvPr>
        </p:nvGraphicFramePr>
        <p:xfrm>
          <a:off x="5838807" y="1630927"/>
          <a:ext cx="4846900" cy="2608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3450">
                  <a:extLst>
                    <a:ext uri="{9D8B030D-6E8A-4147-A177-3AD203B41FA5}">
                      <a16:colId xmlns:a16="http://schemas.microsoft.com/office/drawing/2014/main" val="1201156979"/>
                    </a:ext>
                  </a:extLst>
                </a:gridCol>
                <a:gridCol w="2423450">
                  <a:extLst>
                    <a:ext uri="{9D8B030D-6E8A-4147-A177-3AD203B41FA5}">
                      <a16:colId xmlns:a16="http://schemas.microsoft.com/office/drawing/2014/main" val="1848133040"/>
                    </a:ext>
                  </a:extLst>
                </a:gridCol>
              </a:tblGrid>
              <a:tr h="652069">
                <a:tc>
                  <a:txBody>
                    <a:bodyPr/>
                    <a:lstStyle/>
                    <a:p>
                      <a:r>
                        <a:rPr lang="es-MX" sz="1600" dirty="0"/>
                        <a:t>Tipo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069760"/>
                  </a:ext>
                </a:extLst>
              </a:tr>
              <a:tr h="652069">
                <a:tc>
                  <a:txBody>
                    <a:bodyPr/>
                    <a:lstStyle/>
                    <a:p>
                      <a:r>
                        <a:rPr lang="es-MX" sz="16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314372"/>
                  </a:ext>
                </a:extLst>
              </a:tr>
              <a:tr h="652069">
                <a:tc>
                  <a:txBody>
                    <a:bodyPr/>
                    <a:lstStyle/>
                    <a:p>
                      <a:r>
                        <a:rPr lang="es-MX" sz="1600" dirty="0"/>
                        <a:t>Medio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96283"/>
                  </a:ext>
                </a:extLst>
              </a:tr>
              <a:tr h="652069">
                <a:tc>
                  <a:txBody>
                    <a:bodyPr/>
                    <a:lstStyle/>
                    <a:p>
                      <a:r>
                        <a:rPr lang="es-MX" sz="1600" dirty="0"/>
                        <a:t>Región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275163"/>
                  </a:ext>
                </a:extLst>
              </a:tr>
            </a:tbl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CA696FA8-F9DE-440B-A79F-32A42342B5B7}"/>
              </a:ext>
            </a:extLst>
          </p:cNvPr>
          <p:cNvSpPr/>
          <p:nvPr/>
        </p:nvSpPr>
        <p:spPr>
          <a:xfrm>
            <a:off x="6859306" y="1081861"/>
            <a:ext cx="3480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Espacio delimitable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C98F1D5-544C-4083-A471-1EE676C54570}"/>
              </a:ext>
            </a:extLst>
          </p:cNvPr>
          <p:cNvSpPr/>
          <p:nvPr/>
        </p:nvSpPr>
        <p:spPr>
          <a:xfrm>
            <a:off x="1060352" y="1112639"/>
            <a:ext cx="3480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Espacio percibido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9ACDBED9-3A99-4618-965D-4F9FF7C999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314304"/>
              </p:ext>
            </p:extLst>
          </p:nvPr>
        </p:nvGraphicFramePr>
        <p:xfrm>
          <a:off x="514241" y="1637789"/>
          <a:ext cx="4883186" cy="2601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593">
                  <a:extLst>
                    <a:ext uri="{9D8B030D-6E8A-4147-A177-3AD203B41FA5}">
                      <a16:colId xmlns:a16="http://schemas.microsoft.com/office/drawing/2014/main" val="1073052063"/>
                    </a:ext>
                  </a:extLst>
                </a:gridCol>
                <a:gridCol w="2441593">
                  <a:extLst>
                    <a:ext uri="{9D8B030D-6E8A-4147-A177-3AD203B41FA5}">
                      <a16:colId xmlns:a16="http://schemas.microsoft.com/office/drawing/2014/main" val="1732489060"/>
                    </a:ext>
                  </a:extLst>
                </a:gridCol>
              </a:tblGrid>
              <a:tr h="650353">
                <a:tc>
                  <a:txBody>
                    <a:bodyPr/>
                    <a:lstStyle/>
                    <a:p>
                      <a:r>
                        <a:rPr lang="es-MX" sz="1600" dirty="0"/>
                        <a:t>Tipo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139563"/>
                  </a:ext>
                </a:extLst>
              </a:tr>
              <a:tr h="650353">
                <a:tc>
                  <a:txBody>
                    <a:bodyPr/>
                    <a:lstStyle/>
                    <a:p>
                      <a:r>
                        <a:rPr lang="es-MX" sz="1600" dirty="0"/>
                        <a:t>Paisaje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961824"/>
                  </a:ext>
                </a:extLst>
              </a:tr>
              <a:tr h="650353">
                <a:tc>
                  <a:txBody>
                    <a:bodyPr/>
                    <a:lstStyle/>
                    <a:p>
                      <a:r>
                        <a:rPr lang="es-MX" sz="1600" dirty="0"/>
                        <a:t>Paisaje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351526"/>
                  </a:ext>
                </a:extLst>
              </a:tr>
              <a:tr h="650353">
                <a:tc>
                  <a:txBody>
                    <a:bodyPr/>
                    <a:lstStyle/>
                    <a:p>
                      <a:r>
                        <a:rPr lang="es-MX" sz="1600" dirty="0"/>
                        <a:t>Paisaje natural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331109"/>
                  </a:ext>
                </a:extLst>
              </a:tr>
            </a:tbl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8B8B67B9-BA6B-443E-A29E-34D2FF2E0CA3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3" name="Gráfico 12" descr="Globo terrestre, América">
            <a:extLst>
              <a:ext uri="{FF2B5EF4-FFF2-40B4-BE49-F238E27FC236}">
                <a16:creationId xmlns:a16="http://schemas.microsoft.com/office/drawing/2014/main" id="{0F37AB08-C41C-4514-8C67-0D5500CEE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7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E8F055A-1BB4-409E-9163-750FC0A0C1D0}"/>
              </a:ext>
            </a:extLst>
          </p:cNvPr>
          <p:cNvSpPr/>
          <p:nvPr/>
        </p:nvSpPr>
        <p:spPr>
          <a:xfrm>
            <a:off x="2721429" y="89327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i="1" dirty="0"/>
              <a:t>Todo aquello que vemos, todo lo que está al alcance de nuestra vista. Es hasta donde llega nuestro horizonte…</a:t>
            </a:r>
            <a:endParaRPr lang="es-MX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D2451518-52BF-4FDD-BA1E-B29AE8EC2E8C}"/>
              </a:ext>
            </a:extLst>
          </p:cNvPr>
          <p:cNvGrpSpPr/>
          <p:nvPr/>
        </p:nvGrpSpPr>
        <p:grpSpPr>
          <a:xfrm>
            <a:off x="4818489" y="110497"/>
            <a:ext cx="1331939" cy="705932"/>
            <a:chOff x="2787737" y="4579851"/>
            <a:chExt cx="1804979" cy="1804979"/>
          </a:xfrm>
        </p:grpSpPr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F995CCEF-59CE-4314-A388-4C1949527E98}"/>
                </a:ext>
              </a:extLst>
            </p:cNvPr>
            <p:cNvSpPr/>
            <p:nvPr/>
          </p:nvSpPr>
          <p:spPr>
            <a:xfrm>
              <a:off x="278773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Elipse 4">
              <a:extLst>
                <a:ext uri="{FF2B5EF4-FFF2-40B4-BE49-F238E27FC236}">
                  <a16:creationId xmlns:a16="http://schemas.microsoft.com/office/drawing/2014/main" id="{81478436-E6BA-4121-A48B-2EE4B0F04A58}"/>
                </a:ext>
              </a:extLst>
            </p:cNvPr>
            <p:cNvSpPr/>
            <p:nvPr/>
          </p:nvSpPr>
          <p:spPr>
            <a:xfrm>
              <a:off x="305207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Paisaje</a:t>
              </a:r>
            </a:p>
          </p:txBody>
        </p: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1610B7E0-6268-4AF5-B561-1DF451462FD2}"/>
              </a:ext>
            </a:extLst>
          </p:cNvPr>
          <p:cNvSpPr/>
          <p:nvPr/>
        </p:nvSpPr>
        <p:spPr>
          <a:xfrm>
            <a:off x="718456" y="1838544"/>
            <a:ext cx="3581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Punto de vista estético</a:t>
            </a:r>
            <a:endParaRPr lang="es-MX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6285211-5094-4037-936C-994FC0ACBD37}"/>
              </a:ext>
            </a:extLst>
          </p:cNvPr>
          <p:cNvSpPr/>
          <p:nvPr/>
        </p:nvSpPr>
        <p:spPr>
          <a:xfrm>
            <a:off x="7179128" y="1908240"/>
            <a:ext cx="3581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Punto de vista científico</a:t>
            </a:r>
            <a:endParaRPr lang="es-MX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70A7B10-9D79-4CC9-9743-1811EB66E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3" y="2299510"/>
            <a:ext cx="6498770" cy="4359729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91C5DD1E-DC9B-482A-936F-03B42905DEF7}"/>
              </a:ext>
            </a:extLst>
          </p:cNvPr>
          <p:cNvSpPr/>
          <p:nvPr/>
        </p:nvSpPr>
        <p:spPr>
          <a:xfrm>
            <a:off x="535670" y="2613818"/>
            <a:ext cx="1861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Sensibilidad</a:t>
            </a:r>
            <a:endParaRPr lang="es-MX" dirty="0"/>
          </a:p>
        </p:txBody>
      </p:sp>
      <p:pic>
        <p:nvPicPr>
          <p:cNvPr id="26" name="Gráfico 25" descr="Montañas">
            <a:extLst>
              <a:ext uri="{FF2B5EF4-FFF2-40B4-BE49-F238E27FC236}">
                <a16:creationId xmlns:a16="http://schemas.microsoft.com/office/drawing/2014/main" id="{601CDB9F-C46C-4C2E-89D4-8EF30EAFD0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36482" y="2177051"/>
            <a:ext cx="914400" cy="914400"/>
          </a:xfrm>
          <a:prstGeom prst="rect">
            <a:avLst/>
          </a:prstGeom>
        </p:spPr>
      </p:pic>
      <p:pic>
        <p:nvPicPr>
          <p:cNvPr id="28" name="Gráfico 27" descr="Conejo">
            <a:extLst>
              <a:ext uri="{FF2B5EF4-FFF2-40B4-BE49-F238E27FC236}">
                <a16:creationId xmlns:a16="http://schemas.microsoft.com/office/drawing/2014/main" id="{5EC7B4E0-08DA-49C2-BDDE-FDC45E2E9F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93496" y="3091451"/>
            <a:ext cx="914400" cy="914400"/>
          </a:xfrm>
          <a:prstGeom prst="rect">
            <a:avLst/>
          </a:prstGeom>
        </p:spPr>
      </p:pic>
      <p:pic>
        <p:nvPicPr>
          <p:cNvPr id="30" name="Gráfico 29" descr="Flor">
            <a:extLst>
              <a:ext uri="{FF2B5EF4-FFF2-40B4-BE49-F238E27FC236}">
                <a16:creationId xmlns:a16="http://schemas.microsoft.com/office/drawing/2014/main" id="{C11099B1-8154-4100-8063-40EC0E2658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50696" y="3757154"/>
            <a:ext cx="914400" cy="914400"/>
          </a:xfrm>
          <a:prstGeom prst="rect">
            <a:avLst/>
          </a:prstGeom>
        </p:spPr>
      </p:pic>
      <p:pic>
        <p:nvPicPr>
          <p:cNvPr id="32" name="Gráfico 31" descr="Abeto">
            <a:extLst>
              <a:ext uri="{FF2B5EF4-FFF2-40B4-BE49-F238E27FC236}">
                <a16:creationId xmlns:a16="http://schemas.microsoft.com/office/drawing/2014/main" id="{DD741A39-19BA-45EF-95A2-536B260A1B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18821" y="2687867"/>
            <a:ext cx="914400" cy="914400"/>
          </a:xfrm>
          <a:prstGeom prst="rect">
            <a:avLst/>
          </a:prstGeom>
        </p:spPr>
      </p:pic>
      <p:pic>
        <p:nvPicPr>
          <p:cNvPr id="34" name="Gráfico 33" descr="Senderismo">
            <a:extLst>
              <a:ext uri="{FF2B5EF4-FFF2-40B4-BE49-F238E27FC236}">
                <a16:creationId xmlns:a16="http://schemas.microsoft.com/office/drawing/2014/main" id="{1E0231D9-70E3-43DA-A713-6405CBF0E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64896" y="5365051"/>
            <a:ext cx="914400" cy="914400"/>
          </a:xfrm>
          <a:prstGeom prst="rect">
            <a:avLst/>
          </a:prstGeom>
        </p:spPr>
      </p:pic>
      <p:pic>
        <p:nvPicPr>
          <p:cNvPr id="36" name="Gráfico 35" descr="Edificio">
            <a:extLst>
              <a:ext uri="{FF2B5EF4-FFF2-40B4-BE49-F238E27FC236}">
                <a16:creationId xmlns:a16="http://schemas.microsoft.com/office/drawing/2014/main" id="{FAAC5412-41B6-4310-8126-175A7797926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11343" y="4369241"/>
            <a:ext cx="914400" cy="914400"/>
          </a:xfrm>
          <a:prstGeom prst="rect">
            <a:avLst/>
          </a:prstGeom>
        </p:spPr>
      </p:pic>
      <p:pic>
        <p:nvPicPr>
          <p:cNvPr id="38" name="Gráfico 37" descr="Monedas">
            <a:extLst>
              <a:ext uri="{FF2B5EF4-FFF2-40B4-BE49-F238E27FC236}">
                <a16:creationId xmlns:a16="http://schemas.microsoft.com/office/drawing/2014/main" id="{B0E0B4FA-BF1E-4011-8571-E33CDB4A0EE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303327" y="4690196"/>
            <a:ext cx="914400" cy="914400"/>
          </a:xfrm>
          <a:prstGeom prst="rect">
            <a:avLst/>
          </a:prstGeom>
        </p:spPr>
      </p:pic>
      <p:pic>
        <p:nvPicPr>
          <p:cNvPr id="40" name="Gráfico 39" descr="Globo terrestre">
            <a:extLst>
              <a:ext uri="{FF2B5EF4-FFF2-40B4-BE49-F238E27FC236}">
                <a16:creationId xmlns:a16="http://schemas.microsoft.com/office/drawing/2014/main" id="{44BC5DE4-8978-46B1-8E55-4A83BC80468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32849" y="5740842"/>
            <a:ext cx="914400" cy="914400"/>
          </a:xfrm>
          <a:prstGeom prst="rect">
            <a:avLst/>
          </a:prstGeom>
        </p:spPr>
      </p:pic>
      <p:sp>
        <p:nvSpPr>
          <p:cNvPr id="41" name="Rectángulo 40">
            <a:extLst>
              <a:ext uri="{FF2B5EF4-FFF2-40B4-BE49-F238E27FC236}">
                <a16:creationId xmlns:a16="http://schemas.microsoft.com/office/drawing/2014/main" id="{B544F3DF-4618-4AD5-8D18-D1640D3850B3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42" name="Gráfico 41" descr="Globo terrestre, América">
            <a:extLst>
              <a:ext uri="{FF2B5EF4-FFF2-40B4-BE49-F238E27FC236}">
                <a16:creationId xmlns:a16="http://schemas.microsoft.com/office/drawing/2014/main" id="{F1130DDA-E567-4979-A81F-878D4ED0A2B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CCE69EC-E4EB-4C45-B721-12684EF1B70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621159" y="2297984"/>
            <a:ext cx="6490184" cy="432082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51EBCC4-6EA4-4B3E-98B6-FDAAB1328C4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621159" y="2297983"/>
            <a:ext cx="6493754" cy="432082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5FF46AF-0638-41F0-A37B-E4A8E9D62CE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45653" y="2305991"/>
            <a:ext cx="6469260" cy="431282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D4A03DB-85FD-4B1B-8BA1-3BA6FC7A2BD1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6" r="28192"/>
          <a:stretch/>
        </p:blipFill>
        <p:spPr>
          <a:xfrm>
            <a:off x="299209" y="2890118"/>
            <a:ext cx="2797928" cy="360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5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AE16912-1826-47B5-866C-FF79A82F6ECD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83D1C5FE-6C9B-44D7-B053-3CEF0D56DA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789E535C-2A55-42F4-8040-8242F9E03E06}"/>
              </a:ext>
            </a:extLst>
          </p:cNvPr>
          <p:cNvGrpSpPr/>
          <p:nvPr/>
        </p:nvGrpSpPr>
        <p:grpSpPr>
          <a:xfrm>
            <a:off x="1665515" y="1193034"/>
            <a:ext cx="1807028" cy="1021617"/>
            <a:chOff x="2787737" y="4579851"/>
            <a:chExt cx="1804979" cy="1804979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24E935E4-9881-413E-AB50-10FF0C8DF58F}"/>
                </a:ext>
              </a:extLst>
            </p:cNvPr>
            <p:cNvSpPr/>
            <p:nvPr/>
          </p:nvSpPr>
          <p:spPr>
            <a:xfrm>
              <a:off x="2787737" y="4579851"/>
              <a:ext cx="1804979" cy="180497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8" name="Elipse 4">
              <a:extLst>
                <a:ext uri="{FF2B5EF4-FFF2-40B4-BE49-F238E27FC236}">
                  <a16:creationId xmlns:a16="http://schemas.microsoft.com/office/drawing/2014/main" id="{521067CF-D32C-49BC-9831-8542702C7680}"/>
                </a:ext>
              </a:extLst>
            </p:cNvPr>
            <p:cNvSpPr/>
            <p:nvPr/>
          </p:nvSpPr>
          <p:spPr>
            <a:xfrm>
              <a:off x="305207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Paisaje Natural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4B3C8880-9F7C-4028-9AA7-5625B3A2DFCD}"/>
              </a:ext>
            </a:extLst>
          </p:cNvPr>
          <p:cNvGrpSpPr/>
          <p:nvPr/>
        </p:nvGrpSpPr>
        <p:grpSpPr>
          <a:xfrm>
            <a:off x="8251371" y="1152423"/>
            <a:ext cx="1807028" cy="1021617"/>
            <a:chOff x="2787737" y="4579851"/>
            <a:chExt cx="1804979" cy="1804979"/>
          </a:xfrm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CFB3E464-7860-4FAE-B218-D77D09C53857}"/>
                </a:ext>
              </a:extLst>
            </p:cNvPr>
            <p:cNvSpPr/>
            <p:nvPr/>
          </p:nvSpPr>
          <p:spPr>
            <a:xfrm>
              <a:off x="278773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Elipse 4">
              <a:extLst>
                <a:ext uri="{FF2B5EF4-FFF2-40B4-BE49-F238E27FC236}">
                  <a16:creationId xmlns:a16="http://schemas.microsoft.com/office/drawing/2014/main" id="{C6443E5D-9AD0-427C-A019-7065FC787337}"/>
                </a:ext>
              </a:extLst>
            </p:cNvPr>
            <p:cNvSpPr/>
            <p:nvPr/>
          </p:nvSpPr>
          <p:spPr>
            <a:xfrm>
              <a:off x="305207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Paisaje Social</a:t>
              </a:r>
            </a:p>
          </p:txBody>
        </p:sp>
      </p:grp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7D35C29-1D60-4627-A206-34B872E1D555}"/>
              </a:ext>
            </a:extLst>
          </p:cNvPr>
          <p:cNvSpPr/>
          <p:nvPr/>
        </p:nvSpPr>
        <p:spPr>
          <a:xfrm>
            <a:off x="2267604" y="232066"/>
            <a:ext cx="6985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Depende del grado de antropización /</a:t>
            </a:r>
            <a:r>
              <a:rPr lang="es-MX" b="1" i="1" dirty="0" err="1"/>
              <a:t>artificialización</a:t>
            </a:r>
            <a:r>
              <a:rPr lang="es-MX" b="1" i="1" dirty="0"/>
              <a:t> /humanización</a:t>
            </a:r>
            <a:endParaRPr lang="es-MX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BFFDDE6-697F-4F38-8B69-F7812B581130}"/>
              </a:ext>
            </a:extLst>
          </p:cNvPr>
          <p:cNvSpPr/>
          <p:nvPr/>
        </p:nvSpPr>
        <p:spPr>
          <a:xfrm>
            <a:off x="915299" y="2364263"/>
            <a:ext cx="2704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Escasamente antropizado</a:t>
            </a:r>
            <a:endParaRPr lang="es-MX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3C3B2FC-530C-44AB-939A-027165137CB0}"/>
              </a:ext>
            </a:extLst>
          </p:cNvPr>
          <p:cNvSpPr/>
          <p:nvPr/>
        </p:nvSpPr>
        <p:spPr>
          <a:xfrm>
            <a:off x="7802580" y="2407872"/>
            <a:ext cx="2704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/>
              <a:t>Extremadamente humanizado</a:t>
            </a:r>
            <a:endParaRPr lang="es-MX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FAE4192-4968-4014-ACBA-0E704204D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5299" y="3331313"/>
            <a:ext cx="4701337" cy="312391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0FED4D1-D124-43D4-A88E-04DB17A635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17770" y="3331312"/>
            <a:ext cx="4974773" cy="312391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20E1D69-C289-4EC4-8B2D-CEBC0F6FCD5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6" r="28192"/>
          <a:stretch/>
        </p:blipFill>
        <p:spPr>
          <a:xfrm>
            <a:off x="107989" y="2590002"/>
            <a:ext cx="1614619" cy="207756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46E6BAC-9B59-42A5-858C-C6B4F9E924A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6" r="28192"/>
          <a:stretch/>
        </p:blipFill>
        <p:spPr>
          <a:xfrm>
            <a:off x="5942511" y="2364263"/>
            <a:ext cx="1639999" cy="2110222"/>
          </a:xfrm>
          <a:prstGeom prst="rect">
            <a:avLst/>
          </a:prstGeom>
        </p:spPr>
      </p:pic>
      <p:pic>
        <p:nvPicPr>
          <p:cNvPr id="19" name="Gráfico 18" descr="Montañas">
            <a:extLst>
              <a:ext uri="{FF2B5EF4-FFF2-40B4-BE49-F238E27FC236}">
                <a16:creationId xmlns:a16="http://schemas.microsoft.com/office/drawing/2014/main" id="{4ECF7D54-68D2-49C1-BBE8-201B05FA93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401596" y="2829863"/>
            <a:ext cx="501449" cy="501449"/>
          </a:xfrm>
          <a:prstGeom prst="rect">
            <a:avLst/>
          </a:prstGeom>
        </p:spPr>
      </p:pic>
      <p:pic>
        <p:nvPicPr>
          <p:cNvPr id="20" name="Gráfico 19" descr="Conejo">
            <a:extLst>
              <a:ext uri="{FF2B5EF4-FFF2-40B4-BE49-F238E27FC236}">
                <a16:creationId xmlns:a16="http://schemas.microsoft.com/office/drawing/2014/main" id="{34F55130-9B47-435E-8EA2-023BC54133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948614" y="2829862"/>
            <a:ext cx="501449" cy="501449"/>
          </a:xfrm>
          <a:prstGeom prst="rect">
            <a:avLst/>
          </a:prstGeom>
        </p:spPr>
      </p:pic>
      <p:pic>
        <p:nvPicPr>
          <p:cNvPr id="22" name="Gráfico 21" descr="Globo terrestre">
            <a:extLst>
              <a:ext uri="{FF2B5EF4-FFF2-40B4-BE49-F238E27FC236}">
                <a16:creationId xmlns:a16="http://schemas.microsoft.com/office/drawing/2014/main" id="{38D00F81-5313-476C-A7B3-207EAA3477B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883386" y="2759869"/>
            <a:ext cx="501449" cy="501449"/>
          </a:xfrm>
          <a:prstGeom prst="rect">
            <a:avLst/>
          </a:prstGeom>
        </p:spPr>
      </p:pic>
      <p:pic>
        <p:nvPicPr>
          <p:cNvPr id="23" name="Gráfico 22" descr="Senderismo">
            <a:extLst>
              <a:ext uri="{FF2B5EF4-FFF2-40B4-BE49-F238E27FC236}">
                <a16:creationId xmlns:a16="http://schemas.microsoft.com/office/drawing/2014/main" id="{E04180BE-FFE6-4165-AA05-CBDEB05F2AB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354572" y="2319930"/>
            <a:ext cx="586953" cy="586953"/>
          </a:xfrm>
          <a:prstGeom prst="rect">
            <a:avLst/>
          </a:prstGeom>
        </p:spPr>
      </p:pic>
      <p:pic>
        <p:nvPicPr>
          <p:cNvPr id="24" name="Gráfico 23" descr="Montañas">
            <a:extLst>
              <a:ext uri="{FF2B5EF4-FFF2-40B4-BE49-F238E27FC236}">
                <a16:creationId xmlns:a16="http://schemas.microsoft.com/office/drawing/2014/main" id="{B65FE5EA-84FF-4910-9912-1773624AE09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24253" y="2918087"/>
            <a:ext cx="501449" cy="501449"/>
          </a:xfrm>
          <a:prstGeom prst="rect">
            <a:avLst/>
          </a:prstGeom>
        </p:spPr>
      </p:pic>
      <p:pic>
        <p:nvPicPr>
          <p:cNvPr id="25" name="Gráfico 24" descr="Conejo">
            <a:extLst>
              <a:ext uri="{FF2B5EF4-FFF2-40B4-BE49-F238E27FC236}">
                <a16:creationId xmlns:a16="http://schemas.microsoft.com/office/drawing/2014/main" id="{CCC5567A-973B-47BE-8856-1FD7650A24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71271" y="2918086"/>
            <a:ext cx="501449" cy="501449"/>
          </a:xfrm>
          <a:prstGeom prst="rect">
            <a:avLst/>
          </a:prstGeom>
        </p:spPr>
      </p:pic>
      <p:pic>
        <p:nvPicPr>
          <p:cNvPr id="26" name="Gráfico 25" descr="Globo terrestre">
            <a:extLst>
              <a:ext uri="{FF2B5EF4-FFF2-40B4-BE49-F238E27FC236}">
                <a16:creationId xmlns:a16="http://schemas.microsoft.com/office/drawing/2014/main" id="{9B951AF6-E98C-404C-B4EE-9540FD69DA5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206043" y="2848093"/>
            <a:ext cx="501449" cy="501449"/>
          </a:xfrm>
          <a:prstGeom prst="rect">
            <a:avLst/>
          </a:prstGeom>
        </p:spPr>
      </p:pic>
      <p:pic>
        <p:nvPicPr>
          <p:cNvPr id="27" name="Gráfico 26" descr="Senderismo">
            <a:extLst>
              <a:ext uri="{FF2B5EF4-FFF2-40B4-BE49-F238E27FC236}">
                <a16:creationId xmlns:a16="http://schemas.microsoft.com/office/drawing/2014/main" id="{7B9B078C-DE9D-4A3E-9CF9-84F8F3A3D5A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677229" y="2408154"/>
            <a:ext cx="586953" cy="58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6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EBDDB5A8-DAC3-4CA7-A137-D8DD18887CDB}"/>
              </a:ext>
            </a:extLst>
          </p:cNvPr>
          <p:cNvGrpSpPr/>
          <p:nvPr/>
        </p:nvGrpSpPr>
        <p:grpSpPr>
          <a:xfrm>
            <a:off x="4778829" y="137119"/>
            <a:ext cx="1807028" cy="1021617"/>
            <a:chOff x="2787737" y="4579851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DAE9CDF6-DD5C-4C20-B201-631CA0B99CBA}"/>
                </a:ext>
              </a:extLst>
            </p:cNvPr>
            <p:cNvSpPr/>
            <p:nvPr/>
          </p:nvSpPr>
          <p:spPr>
            <a:xfrm>
              <a:off x="2787737" y="4579851"/>
              <a:ext cx="1804979" cy="180497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6A2D007D-A8E7-4429-8739-9DE6CCDD47A9}"/>
                </a:ext>
              </a:extLst>
            </p:cNvPr>
            <p:cNvSpPr/>
            <p:nvPr/>
          </p:nvSpPr>
          <p:spPr>
            <a:xfrm>
              <a:off x="305207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Paisaje Natural</a:t>
              </a:r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64A11BE3-34CF-40E5-83B8-6DCFBD368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799" y="1713908"/>
            <a:ext cx="3396344" cy="242916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A5860C7-639C-451D-B643-973734F588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799" y="4386942"/>
            <a:ext cx="3396344" cy="226422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6A0DF09-BD0B-454A-9CD6-89E015BBA0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0342" y="1713908"/>
            <a:ext cx="3511600" cy="242916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280749E-39A3-4A7D-98E0-ECBF532587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0342" y="4374675"/>
            <a:ext cx="3511600" cy="227649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9B03C1D5-C2F1-4E07-9129-0B52C1CF9702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2" name="Gráfico 11" descr="Globo terrestre, América">
            <a:extLst>
              <a:ext uri="{FF2B5EF4-FFF2-40B4-BE49-F238E27FC236}">
                <a16:creationId xmlns:a16="http://schemas.microsoft.com/office/drawing/2014/main" id="{7C50109F-A530-4438-A9D3-FEE6382489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DC83D40-9468-431B-9C24-76BCAB9670A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3670" y="2679103"/>
            <a:ext cx="4245429" cy="318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58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8E415F00-84ED-4E9C-8020-49083EA936AD}"/>
              </a:ext>
            </a:extLst>
          </p:cNvPr>
          <p:cNvGrpSpPr/>
          <p:nvPr/>
        </p:nvGrpSpPr>
        <p:grpSpPr>
          <a:xfrm>
            <a:off x="4782457" y="140049"/>
            <a:ext cx="1807028" cy="1021617"/>
            <a:chOff x="2787737" y="4579851"/>
            <a:chExt cx="1804979" cy="1804979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DB20063D-1D13-4D03-A20E-87EAAC5310A0}"/>
                </a:ext>
              </a:extLst>
            </p:cNvPr>
            <p:cNvSpPr/>
            <p:nvPr/>
          </p:nvSpPr>
          <p:spPr>
            <a:xfrm>
              <a:off x="278773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>
              <a:extLst>
                <a:ext uri="{FF2B5EF4-FFF2-40B4-BE49-F238E27FC236}">
                  <a16:creationId xmlns:a16="http://schemas.microsoft.com/office/drawing/2014/main" id="{9BEFD1EE-1173-4DD4-814A-666596811F8B}"/>
                </a:ext>
              </a:extLst>
            </p:cNvPr>
            <p:cNvSpPr/>
            <p:nvPr/>
          </p:nvSpPr>
          <p:spPr>
            <a:xfrm>
              <a:off x="305207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Paisaje Social</a:t>
              </a:r>
            </a:p>
          </p:txBody>
        </p:sp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347FF654-0E26-4793-B6B1-0199FB4A0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684" y="289661"/>
            <a:ext cx="3529660" cy="2645689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6739614D-F79A-4F58-9944-1E38B3BD4BB9}"/>
              </a:ext>
            </a:extLst>
          </p:cNvPr>
          <p:cNvGrpSpPr/>
          <p:nvPr/>
        </p:nvGrpSpPr>
        <p:grpSpPr>
          <a:xfrm>
            <a:off x="4782457" y="981759"/>
            <a:ext cx="1807028" cy="579480"/>
            <a:chOff x="2900095" y="4681943"/>
            <a:chExt cx="1804979" cy="1804979"/>
          </a:xfrm>
        </p:grpSpPr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A8B10319-13A9-4AE9-BB94-890077509F05}"/>
                </a:ext>
              </a:extLst>
            </p:cNvPr>
            <p:cNvSpPr/>
            <p:nvPr/>
          </p:nvSpPr>
          <p:spPr>
            <a:xfrm>
              <a:off x="2900095" y="4681943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Elipse 4">
              <a:extLst>
                <a:ext uri="{FF2B5EF4-FFF2-40B4-BE49-F238E27FC236}">
                  <a16:creationId xmlns:a16="http://schemas.microsoft.com/office/drawing/2014/main" id="{CA177025-3CF6-4441-8C37-007F456C08A7}"/>
                </a:ext>
              </a:extLst>
            </p:cNvPr>
            <p:cNvSpPr/>
            <p:nvPr/>
          </p:nvSpPr>
          <p:spPr>
            <a:xfrm>
              <a:off x="3164428" y="4946275"/>
              <a:ext cx="1276313" cy="1276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Cultural</a:t>
              </a:r>
            </a:p>
          </p:txBody>
        </p:sp>
      </p:grpSp>
      <p:pic>
        <p:nvPicPr>
          <p:cNvPr id="16" name="Imagen 15">
            <a:extLst>
              <a:ext uri="{FF2B5EF4-FFF2-40B4-BE49-F238E27FC236}">
                <a16:creationId xmlns:a16="http://schemas.microsoft.com/office/drawing/2014/main" id="{FD6BAD7E-416E-4C93-97BD-48FB9FA4B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2143" y="3956634"/>
            <a:ext cx="3548743" cy="266155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BAE1B5C-519C-403D-9DAE-015632E1D7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08997" y="202805"/>
            <a:ext cx="3759200" cy="28194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FD192A9-3A65-425C-BC2A-6CBD25660E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51057" y="4028914"/>
            <a:ext cx="3783565" cy="266155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B6DA2327-84F6-4FC6-A363-16884F7575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46715" y="2540292"/>
            <a:ext cx="4232396" cy="238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936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BB71868-23F6-4C2A-A263-265339FF8793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565FF72E-DCC4-4BEF-9564-B3A563A95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A903C42-20FE-4BBB-8157-22C4D53B4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05" y="187177"/>
            <a:ext cx="3934516" cy="311954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6D3DE71-F45C-434A-B0E1-F5700BE237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71232" y="211099"/>
            <a:ext cx="3108148" cy="652996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A27D716-AACE-4F92-824E-55235313FE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9229" y="3688435"/>
            <a:ext cx="3858733" cy="305262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3BBD62A-722F-411E-8272-BD299B10BF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8590" y="223084"/>
            <a:ext cx="3327793" cy="308364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4EF9D53-FE95-4276-94DF-9E01C22AB6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45059" y="3688435"/>
            <a:ext cx="3371325" cy="299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52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97EBD03-E578-4133-9591-CA2FBF8CC3F0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230B0D8B-C85D-4DD3-9E50-951C9BCB7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9793F3E8-5066-4B51-8EE9-10237067661B}"/>
              </a:ext>
            </a:extLst>
          </p:cNvPr>
          <p:cNvGrpSpPr/>
          <p:nvPr/>
        </p:nvGrpSpPr>
        <p:grpSpPr>
          <a:xfrm>
            <a:off x="4772737" y="110288"/>
            <a:ext cx="1467522" cy="835963"/>
            <a:chOff x="4274817" y="3090"/>
            <a:chExt cx="1804979" cy="1804979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33945EC8-2FBE-46A5-8605-14C404D1A437}"/>
                </a:ext>
              </a:extLst>
            </p:cNvPr>
            <p:cNvSpPr/>
            <p:nvPr/>
          </p:nvSpPr>
          <p:spPr>
            <a:xfrm>
              <a:off x="4274817" y="3090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Elipse 4">
              <a:extLst>
                <a:ext uri="{FF2B5EF4-FFF2-40B4-BE49-F238E27FC236}">
                  <a16:creationId xmlns:a16="http://schemas.microsoft.com/office/drawing/2014/main" id="{5F1B9F57-3DF3-4EEC-ACC0-50841A96583F}"/>
                </a:ext>
              </a:extLst>
            </p:cNvPr>
            <p:cNvSpPr/>
            <p:nvPr/>
          </p:nvSpPr>
          <p:spPr>
            <a:xfrm>
              <a:off x="4539150" y="267423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Lugar</a:t>
              </a:r>
            </a:p>
          </p:txBody>
        </p:sp>
      </p:grpSp>
      <p:pic>
        <p:nvPicPr>
          <p:cNvPr id="9" name="Gráfico 8" descr="Hogar">
            <a:extLst>
              <a:ext uri="{FF2B5EF4-FFF2-40B4-BE49-F238E27FC236}">
                <a16:creationId xmlns:a16="http://schemas.microsoft.com/office/drawing/2014/main" id="{C2D6B661-2A6E-4CDB-A3F9-B1560B51C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62" y="-29230"/>
            <a:ext cx="914400" cy="914400"/>
          </a:xfrm>
          <a:prstGeom prst="rect">
            <a:avLst/>
          </a:prstGeom>
        </p:spPr>
      </p:pic>
      <p:pic>
        <p:nvPicPr>
          <p:cNvPr id="10" name="Gráfico 9" descr="Edificio">
            <a:extLst>
              <a:ext uri="{FF2B5EF4-FFF2-40B4-BE49-F238E27FC236}">
                <a16:creationId xmlns:a16="http://schemas.microsoft.com/office/drawing/2014/main" id="{D37D853C-E2F7-48A3-88AB-AE43B9C611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62" y="2713970"/>
            <a:ext cx="914400" cy="914400"/>
          </a:xfrm>
          <a:prstGeom prst="rect">
            <a:avLst/>
          </a:prstGeom>
        </p:spPr>
      </p:pic>
      <p:pic>
        <p:nvPicPr>
          <p:cNvPr id="11" name="Gráfico 10" descr="Banco">
            <a:extLst>
              <a:ext uri="{FF2B5EF4-FFF2-40B4-BE49-F238E27FC236}">
                <a16:creationId xmlns:a16="http://schemas.microsoft.com/office/drawing/2014/main" id="{19994812-4B8A-4A25-B8F5-A5FD810014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062" y="885170"/>
            <a:ext cx="914400" cy="914400"/>
          </a:xfrm>
          <a:prstGeom prst="rect">
            <a:avLst/>
          </a:prstGeom>
        </p:spPr>
      </p:pic>
      <p:pic>
        <p:nvPicPr>
          <p:cNvPr id="12" name="Gráfico 11" descr="Centro educativo">
            <a:extLst>
              <a:ext uri="{FF2B5EF4-FFF2-40B4-BE49-F238E27FC236}">
                <a16:creationId xmlns:a16="http://schemas.microsoft.com/office/drawing/2014/main" id="{8EFCC4D2-C06C-4E14-8B0D-B3EA18C62C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062" y="1729547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5E5AD8C7-74F4-4FD7-9C6C-F33124A28BD5}"/>
              </a:ext>
            </a:extLst>
          </p:cNvPr>
          <p:cNvSpPr/>
          <p:nvPr/>
        </p:nvSpPr>
        <p:spPr>
          <a:xfrm>
            <a:off x="2423139" y="1121884"/>
            <a:ext cx="63955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MX" sz="24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asocia con el </a:t>
            </a:r>
            <a:r>
              <a:rPr lang="es-MX" sz="2400" b="1" i="1" dirty="0">
                <a:solidFill>
                  <a:srgbClr val="FF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espacio inmediato</a:t>
            </a:r>
            <a:r>
              <a:rPr lang="es-MX" sz="24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reconocido a partir de un nombre o límites, que lo identifica (</a:t>
            </a:r>
            <a:r>
              <a:rPr lang="es-MX" sz="2400" b="1" i="1" dirty="0">
                <a:solidFill>
                  <a:srgbClr val="0070C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negocio, casa, escuela, barrio, pueblo, colonia, localidad, municipio, Estado, País…</a:t>
            </a:r>
            <a:r>
              <a:rPr lang="es-MX" sz="24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y genera un sentido de pertenencia o identidad.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115189B-B5BF-4D16-8B50-865B8A759BB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050" t="6709" r="4049" b="6151"/>
          <a:stretch/>
        </p:blipFill>
        <p:spPr>
          <a:xfrm>
            <a:off x="806990" y="3835692"/>
            <a:ext cx="3721395" cy="2537581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D7D0806-D66E-4010-A961-DCB57701AB1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59" y="3451861"/>
            <a:ext cx="47625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7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4163</TotalTime>
  <Words>487</Words>
  <Application>Microsoft Office PowerPoint</Application>
  <PresentationFormat>Panorámica</PresentationFormat>
  <Paragraphs>107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AR JULIAN</vt:lpstr>
      <vt:lpstr>Arial</vt:lpstr>
      <vt:lpstr>Calibri</vt:lpstr>
      <vt:lpstr>Century Gothic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233</cp:revision>
  <cp:lastPrinted>2017-08-21T21:19:47Z</cp:lastPrinted>
  <dcterms:created xsi:type="dcterms:W3CDTF">2016-08-12T14:36:33Z</dcterms:created>
  <dcterms:modified xsi:type="dcterms:W3CDTF">2017-10-17T23:20:18Z</dcterms:modified>
</cp:coreProperties>
</file>