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70" r:id="rId2"/>
    <p:sldId id="271" r:id="rId3"/>
    <p:sldId id="272" r:id="rId4"/>
    <p:sldId id="288" r:id="rId5"/>
    <p:sldId id="291" r:id="rId6"/>
    <p:sldId id="280" r:id="rId7"/>
    <p:sldId id="281" r:id="rId8"/>
    <p:sldId id="282" r:id="rId9"/>
    <p:sldId id="374" r:id="rId10"/>
    <p:sldId id="283" r:id="rId11"/>
    <p:sldId id="285" r:id="rId12"/>
    <p:sldId id="376" r:id="rId13"/>
    <p:sldId id="284" r:id="rId14"/>
    <p:sldId id="323" r:id="rId15"/>
    <p:sldId id="325" r:id="rId16"/>
    <p:sldId id="326" r:id="rId17"/>
    <p:sldId id="327" r:id="rId18"/>
    <p:sldId id="328" r:id="rId19"/>
    <p:sldId id="329" r:id="rId20"/>
    <p:sldId id="330" r:id="rId21"/>
    <p:sldId id="352" r:id="rId22"/>
    <p:sldId id="331" r:id="rId23"/>
    <p:sldId id="367" r:id="rId24"/>
    <p:sldId id="364" r:id="rId25"/>
    <p:sldId id="365" r:id="rId26"/>
    <p:sldId id="336" r:id="rId27"/>
    <p:sldId id="337" r:id="rId28"/>
    <p:sldId id="338" r:id="rId29"/>
    <p:sldId id="339" r:id="rId30"/>
    <p:sldId id="369" r:id="rId31"/>
    <p:sldId id="340" r:id="rId32"/>
    <p:sldId id="371" r:id="rId33"/>
    <p:sldId id="341" r:id="rId34"/>
    <p:sldId id="342" r:id="rId35"/>
    <p:sldId id="343" r:id="rId36"/>
    <p:sldId id="344" r:id="rId37"/>
    <p:sldId id="345" r:id="rId38"/>
    <p:sldId id="347" r:id="rId39"/>
    <p:sldId id="349" r:id="rId40"/>
    <p:sldId id="350" r:id="rId41"/>
    <p:sldId id="353" r:id="rId42"/>
    <p:sldId id="354" r:id="rId43"/>
    <p:sldId id="355" r:id="rId44"/>
    <p:sldId id="358" r:id="rId45"/>
    <p:sldId id="359" r:id="rId46"/>
    <p:sldId id="357" r:id="rId47"/>
    <p:sldId id="360" r:id="rId48"/>
    <p:sldId id="362" r:id="rId49"/>
    <p:sldId id="363" r:id="rId50"/>
    <p:sldId id="372" r:id="rId5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A3D0B-17F4-471F-B580-20A61D66FDD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C790D-7E0C-437D-9AB2-92424721AA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633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5A0FE-87F3-49C5-9306-383BDB022231}" type="slidenum">
              <a:rPr lang="es-CL" smtClean="0"/>
              <a:pPr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244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DC4F8-C724-4316-86F1-B35FEAF3D5ED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4386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E0A11-DABF-4057-BAE0-8C606124539D}" type="slidenum">
              <a:rPr lang="es-MX" smtClean="0"/>
              <a:pPr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080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E0A11-DABF-4057-BAE0-8C606124539D}" type="slidenum">
              <a:rPr lang="es-MX" smtClean="0"/>
              <a:pPr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4472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E0A11-DABF-4057-BAE0-8C606124539D}" type="slidenum">
              <a:rPr lang="es-MX" smtClean="0"/>
              <a:pPr/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361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5A0FE-87F3-49C5-9306-383BDB022231}" type="slidenum">
              <a:rPr lang="es-CL" smtClean="0"/>
              <a:pPr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2728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5A0FE-87F3-49C5-9306-383BDB022231}" type="slidenum">
              <a:rPr lang="es-CL" smtClean="0"/>
              <a:pPr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568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157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234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2877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79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8975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366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912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4591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106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4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2184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056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4C943-113B-4783-B9B5-2696A4988A4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56E9-FB31-47D5-AB1C-34E91273693F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/>
          <p:cNvPicPr/>
          <p:nvPr userDrawn="1"/>
        </p:nvPicPr>
        <p:blipFill rotWithShape="1">
          <a:blip r:embed="rId14"/>
          <a:srcRect r="6701"/>
          <a:stretch/>
        </p:blipFill>
        <p:spPr bwMode="auto">
          <a:xfrm>
            <a:off x="838200" y="230188"/>
            <a:ext cx="1968500" cy="1012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38200" y="1229519"/>
            <a:ext cx="10515600" cy="148431"/>
          </a:xfrm>
          <a:prstGeom prst="rect">
            <a:avLst/>
          </a:prstGeom>
        </p:spPr>
      </p:pic>
      <p:pic>
        <p:nvPicPr>
          <p:cNvPr id="10" name="Imagen 9"/>
          <p:cNvPicPr/>
          <p:nvPr userDrawn="1"/>
        </p:nvPicPr>
        <p:blipFill rotWithShape="1">
          <a:blip r:embed="rId16"/>
          <a:srcRect r="1176" b="9586"/>
          <a:stretch/>
        </p:blipFill>
        <p:spPr bwMode="auto">
          <a:xfrm>
            <a:off x="2806700" y="230188"/>
            <a:ext cx="8534400" cy="1012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064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87105" y="1278613"/>
            <a:ext cx="9495146" cy="5293637"/>
          </a:xfrm>
        </p:spPr>
        <p:txBody>
          <a:bodyPr>
            <a:normAutofit fontScale="92500" lnSpcReduction="10000"/>
          </a:bodyPr>
          <a:lstStyle/>
          <a:p>
            <a:pPr algn="ctr">
              <a:buFont typeface="Arial" charset="0"/>
              <a:buNone/>
              <a:defRPr/>
            </a:pPr>
            <a:endParaRPr lang="es-MX" sz="3600" dirty="0"/>
          </a:p>
          <a:p>
            <a:pPr algn="ctr">
              <a:buFont typeface="Arial" charset="0"/>
              <a:buNone/>
              <a:defRPr/>
            </a:pPr>
            <a:r>
              <a:rPr lang="es-ES" sz="3600" b="1" dirty="0" smtClean="0"/>
              <a:t>Los Activo Intangibles NIF C-8 </a:t>
            </a:r>
            <a:endParaRPr lang="es-ES" sz="3600" b="1" dirty="0"/>
          </a:p>
          <a:p>
            <a:pPr>
              <a:buFont typeface="Arial" charset="0"/>
              <a:buNone/>
              <a:defRPr/>
            </a:pPr>
            <a:endParaRPr lang="es-MX" sz="2000" dirty="0"/>
          </a:p>
          <a:p>
            <a:pPr>
              <a:buFont typeface="Arial" charset="0"/>
              <a:buNone/>
              <a:defRPr/>
            </a:pPr>
            <a:endParaRPr lang="es-MX" sz="2000" dirty="0"/>
          </a:p>
          <a:p>
            <a:pPr>
              <a:buFont typeface="Arial" charset="0"/>
              <a:buNone/>
              <a:defRPr/>
            </a:pPr>
            <a:endParaRPr lang="es-MX" sz="2000" dirty="0"/>
          </a:p>
          <a:p>
            <a:pPr>
              <a:buFont typeface="Arial" charset="0"/>
              <a:buNone/>
              <a:defRPr/>
            </a:pPr>
            <a:endParaRPr lang="es-MX" sz="2000" dirty="0"/>
          </a:p>
          <a:p>
            <a:pPr algn="r">
              <a:buFont typeface="Arial" charset="0"/>
              <a:buNone/>
              <a:defRPr/>
            </a:pPr>
            <a:endParaRPr lang="es-MX" sz="1700" dirty="0"/>
          </a:p>
          <a:p>
            <a:pPr algn="r">
              <a:buFont typeface="Arial" charset="0"/>
              <a:buNone/>
              <a:defRPr/>
            </a:pPr>
            <a:endParaRPr lang="es-MX" sz="1800" dirty="0"/>
          </a:p>
          <a:p>
            <a:pPr algn="r">
              <a:buFont typeface="Arial" charset="0"/>
              <a:buNone/>
              <a:defRPr/>
            </a:pPr>
            <a:endParaRPr lang="es-MX" sz="1800" dirty="0"/>
          </a:p>
          <a:p>
            <a:pPr algn="r">
              <a:buFont typeface="Arial" charset="0"/>
              <a:buNone/>
              <a:defRPr/>
            </a:pPr>
            <a:endParaRPr lang="es-MX" sz="1800" dirty="0" smtClean="0"/>
          </a:p>
          <a:p>
            <a:pPr algn="r">
              <a:buFont typeface="Arial" charset="0"/>
              <a:buNone/>
              <a:defRPr/>
            </a:pPr>
            <a:endParaRPr lang="es-MX" sz="1800" dirty="0"/>
          </a:p>
          <a:p>
            <a:pPr algn="r">
              <a:buFont typeface="Arial" charset="0"/>
              <a:buNone/>
              <a:defRPr/>
            </a:pPr>
            <a:r>
              <a:rPr lang="es-MX" sz="1800" dirty="0" smtClean="0"/>
              <a:t>Centro Universitario UAEM  Valle de Teotihuacán </a:t>
            </a:r>
          </a:p>
          <a:p>
            <a:pPr algn="r">
              <a:buFont typeface="Arial" charset="0"/>
              <a:buNone/>
              <a:defRPr/>
            </a:pPr>
            <a:r>
              <a:rPr lang="es-MX" sz="1800" dirty="0" smtClean="0"/>
              <a:t>L.C</a:t>
            </a:r>
            <a:r>
              <a:rPr lang="es-MX" sz="1800" dirty="0"/>
              <a:t>. María Guadalupe Aco Palestina</a:t>
            </a:r>
          </a:p>
          <a:p>
            <a:pPr algn="r">
              <a:buFont typeface="Arial" charset="0"/>
              <a:buNone/>
              <a:defRPr/>
            </a:pPr>
            <a:r>
              <a:rPr lang="es-MX" sz="1800" dirty="0"/>
              <a:t>Elaborado en Octubre </a:t>
            </a:r>
            <a:r>
              <a:rPr lang="es-MX" sz="1800" dirty="0" smtClean="0"/>
              <a:t>2017</a:t>
            </a:r>
          </a:p>
          <a:p>
            <a:pPr algn="r">
              <a:buFont typeface="Arial" charset="0"/>
              <a:buNone/>
              <a:defRPr/>
            </a:pPr>
            <a:endParaRPr lang="es-MX" sz="1800" dirty="0"/>
          </a:p>
          <a:p>
            <a:pPr>
              <a:buFont typeface="Arial" charset="0"/>
              <a:buNone/>
              <a:defRPr/>
            </a:pPr>
            <a:endParaRPr lang="es-MX" sz="1800" dirty="0"/>
          </a:p>
          <a:p>
            <a:pPr>
              <a:buFont typeface="Arial" charset="0"/>
              <a:buNone/>
              <a:defRPr/>
            </a:pPr>
            <a:endParaRPr lang="es-MX" sz="20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44372"/>
              </p:ext>
            </p:extLst>
          </p:nvPr>
        </p:nvGraphicFramePr>
        <p:xfrm>
          <a:off x="1404816" y="2658603"/>
          <a:ext cx="8843248" cy="2038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812"/>
                <a:gridCol w="2210812"/>
                <a:gridCol w="2210812"/>
                <a:gridCol w="2210812"/>
              </a:tblGrid>
              <a:tr h="759898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PROGRAMA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EDUCATIVO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5C7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UNIDAD DE APRENDIZAJE</a:t>
                      </a:r>
                      <a:endParaRPr lang="es-MX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5C7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CLAVE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5C7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U. DE COMPETENCIA QUE APOYA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5C759"/>
                    </a:solidFill>
                  </a:tcPr>
                </a:tc>
              </a:tr>
              <a:tr h="1279063">
                <a:tc>
                  <a:txBody>
                    <a:bodyPr/>
                    <a:lstStyle/>
                    <a:p>
                      <a:r>
                        <a:rPr lang="es-MX" dirty="0" smtClean="0"/>
                        <a:t>Licenciatura</a:t>
                      </a:r>
                      <a:r>
                        <a:rPr lang="es-MX" baseline="0" dirty="0" smtClean="0"/>
                        <a:t> en Contaduría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Boletines de Pasivo y Capital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L00721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Unidad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smtClean="0"/>
                        <a:t>I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" descr="http://www.uaemex.mx/fantropologia/Imagenes/nuevobanner/imagotipodegradado%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226" y="4447490"/>
            <a:ext cx="1296472" cy="251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Centro Universitario UAEM </a:t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 smtClean="0">
                <a:solidFill>
                  <a:schemeClr val="bg1"/>
                </a:solidFill>
              </a:rPr>
              <a:t>Valle de Teotihuacán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2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18867" y="2047164"/>
            <a:ext cx="10534934" cy="4079000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Competencias Genéricas: Obtener </a:t>
            </a:r>
            <a:r>
              <a:rPr lang="es-MX" sz="3600" dirty="0"/>
              <a:t>y analizar información financiera </a:t>
            </a:r>
            <a:endParaRPr lang="es-MX" sz="3600" dirty="0"/>
          </a:p>
          <a:p>
            <a:pPr algn="just"/>
            <a:endParaRPr lang="es-MX" sz="3600" dirty="0" smtClean="0"/>
          </a:p>
          <a:p>
            <a:pPr algn="just"/>
            <a:r>
              <a:rPr lang="es-MX" sz="3600" dirty="0" smtClean="0"/>
              <a:t>Naturaleza de la competencia: Entrenamiento y complejidad creciente.</a:t>
            </a:r>
            <a:endParaRPr lang="es-MX" sz="36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374710" y="300250"/>
            <a:ext cx="7506269" cy="1117387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Competencias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Título"/>
          <p:cNvSpPr>
            <a:spLocks noGrp="1"/>
          </p:cNvSpPr>
          <p:nvPr>
            <p:ph type="title"/>
          </p:nvPr>
        </p:nvSpPr>
        <p:spPr>
          <a:xfrm>
            <a:off x="2251881" y="472758"/>
            <a:ext cx="8270543" cy="94488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Estructura de la unidad de aprendizaje </a:t>
            </a:r>
            <a:endParaRPr lang="es-CL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146411" y="1610435"/>
            <a:ext cx="10085695" cy="511103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3500" b="1" dirty="0" smtClean="0"/>
              <a:t>Unidad I</a:t>
            </a:r>
            <a:r>
              <a:rPr lang="es-MX" sz="3500" b="1" dirty="0"/>
              <a:t>. </a:t>
            </a:r>
            <a:r>
              <a:rPr lang="es-MX" sz="3500" dirty="0"/>
              <a:t>	Investigar y analizar todos los aspectos relacionados con el panorama general de las Normas de Información Financiera vigentes y aplicación de las Normas de Información Financiera, de acuerdo con la NIF C-8, Intangibles 		</a:t>
            </a:r>
          </a:p>
          <a:p>
            <a:pPr algn="just"/>
            <a:r>
              <a:rPr lang="es-MX" sz="3500" b="1" dirty="0" smtClean="0"/>
              <a:t>Unidad II</a:t>
            </a:r>
            <a:r>
              <a:rPr lang="es-MX" sz="3500" b="1" dirty="0"/>
              <a:t>. </a:t>
            </a:r>
            <a:r>
              <a:rPr lang="es-MX" sz="3500" dirty="0"/>
              <a:t>	Aplicación de las Normas de Información Financiera, de acuerdo con el Boletín C-9 relativo a pasivos 		</a:t>
            </a:r>
          </a:p>
          <a:p>
            <a:pPr algn="just"/>
            <a:r>
              <a:rPr lang="es-MX" sz="3500" b="1" dirty="0" smtClean="0"/>
              <a:t>Unidad III</a:t>
            </a:r>
            <a:r>
              <a:rPr lang="es-MX" sz="3500" b="1" dirty="0"/>
              <a:t>. </a:t>
            </a:r>
            <a:r>
              <a:rPr lang="es-MX" sz="3500" dirty="0"/>
              <a:t>	Establecimiento de reglas particulares de aplicación relativas al capital contable de las empresas comerciales e industriales, de acuerdo a lo dispuesto en la NIF C-11 	</a:t>
            </a:r>
            <a:r>
              <a:rPr lang="es-MX" sz="3500" dirty="0" smtClean="0"/>
              <a:t> </a:t>
            </a:r>
            <a:r>
              <a:rPr lang="es-MX" sz="3500" dirty="0"/>
              <a:t>	</a:t>
            </a:r>
          </a:p>
          <a:p>
            <a:endParaRPr lang="es-MX" sz="32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90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Título"/>
          <p:cNvSpPr>
            <a:spLocks noGrp="1"/>
          </p:cNvSpPr>
          <p:nvPr>
            <p:ph type="title"/>
          </p:nvPr>
        </p:nvSpPr>
        <p:spPr>
          <a:xfrm>
            <a:off x="2251881" y="472758"/>
            <a:ext cx="8270543" cy="94488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Estructura de la unidad de aprendizaje </a:t>
            </a:r>
            <a:endParaRPr lang="es-CL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146411" y="1417639"/>
            <a:ext cx="10085695" cy="5119640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3200" b="1" dirty="0" smtClean="0"/>
              <a:t>Unidad IV</a:t>
            </a:r>
            <a:r>
              <a:rPr lang="es-MX" sz="3200" b="1" dirty="0"/>
              <a:t>. </a:t>
            </a:r>
            <a:r>
              <a:rPr lang="es-MX" sz="3200" dirty="0"/>
              <a:t>	Conocer y diferenciar las figuras legales con las cuales una entidad amplía sus operaciones con filiales y sucursales, tal como lo menciona la NIF C-13 		</a:t>
            </a:r>
          </a:p>
          <a:p>
            <a:pPr algn="just"/>
            <a:r>
              <a:rPr lang="es-MX" sz="3200" b="1" dirty="0" smtClean="0"/>
              <a:t>Unidad V</a:t>
            </a:r>
            <a:r>
              <a:rPr lang="es-MX" sz="3200" b="1" dirty="0"/>
              <a:t>. </a:t>
            </a:r>
            <a:r>
              <a:rPr lang="es-MX" sz="3200" dirty="0"/>
              <a:t>	Conocer, aplicar e interpretar la NIF B-3 Estado de resultado integral, NIF B-4 Estado de cambios al Capital Contable y NIF B-6 Estado de Posición Financiera destacando la importancia que ofrece la información de los estados financieros básicos. 		</a:t>
            </a:r>
          </a:p>
          <a:p>
            <a:pPr algn="just"/>
            <a:r>
              <a:rPr lang="es-MX" sz="3200" b="1" dirty="0" smtClean="0"/>
              <a:t>Unidad VI. </a:t>
            </a:r>
            <a:r>
              <a:rPr lang="es-MX" sz="3200" dirty="0"/>
              <a:t>	Conocer, aplicar diferenciar e identificar el impacto que tiene en la información financiera la aplicación de las Normas Nacionales e Internacionales. 	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6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7922" y="1596788"/>
            <a:ext cx="10575878" cy="49131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 smtClean="0"/>
              <a:t>Las Norma de información financiera C-8 Activos intangibles permite a los profesionales de la contabilidad y de la interpretación de los  Estados financieros, tener la base necesarias para la presentación, valuación y revelación de los mismos, ya que siendo activos sin sustancia física  son de relevancia ya que generarán </a:t>
            </a:r>
            <a:r>
              <a:rPr lang="es-MX" sz="3200" dirty="0"/>
              <a:t>beneficios económicos futuros controlados por la </a:t>
            </a:r>
            <a:r>
              <a:rPr lang="es-MX" sz="3200" dirty="0" smtClean="0"/>
              <a:t>entidad, entre los cuales podemos encontrar los derechos de autor, la patentes, el crédito mercantil entre otros más.  </a:t>
            </a:r>
            <a:endParaRPr lang="es-MX" sz="3200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743200" y="472758"/>
            <a:ext cx="6591869" cy="944880"/>
          </a:xfrm>
        </p:spPr>
        <p:txBody>
          <a:bodyPr/>
          <a:lstStyle/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Introducción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7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320586"/>
          </a:xfrm>
        </p:spPr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bg1">
                    <a:lumMod val="95000"/>
                  </a:schemeClr>
                </a:solidFill>
              </a:rPr>
              <a:t>Los activos Intangibles  NIF C-8</a:t>
            </a:r>
            <a:endParaRPr lang="es-MX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0" name="Picture 2" descr="dictionary-es-activos-intangibles-2014-12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44" y="4558352"/>
            <a:ext cx="3556095" cy="216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7"/>
          <p:cNvSpPr txBox="1">
            <a:spLocks/>
          </p:cNvSpPr>
          <p:nvPr/>
        </p:nvSpPr>
        <p:spPr>
          <a:xfrm>
            <a:off x="859809" y="1910688"/>
            <a:ext cx="10809027" cy="3880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3600" dirty="0" smtClean="0"/>
              <a:t>Son aquéllos que tiene una naturaleza inmaterial </a:t>
            </a:r>
            <a:r>
              <a:rPr lang="es-MX" sz="3600" dirty="0" smtClean="0"/>
              <a:t>normalmente </a:t>
            </a:r>
            <a:r>
              <a:rPr lang="es-MX" sz="3600" dirty="0" smtClean="0"/>
              <a:t>sin sustancia o esencia </a:t>
            </a:r>
            <a:r>
              <a:rPr lang="es-MX" sz="3600" dirty="0" smtClean="0"/>
              <a:t>física </a:t>
            </a:r>
            <a:r>
              <a:rPr lang="es-MX" sz="3600" dirty="0" smtClean="0"/>
              <a:t>y posee capacidad para generar beneficios económicos futuros que pueden ser controlados.</a:t>
            </a:r>
          </a:p>
          <a:p>
            <a:pPr algn="just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2883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2606720" y="201351"/>
            <a:ext cx="8338783" cy="1325563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>
                <a:solidFill>
                  <a:schemeClr val="bg1">
                    <a:lumMod val="95000"/>
                  </a:schemeClr>
                </a:solidFill>
              </a:rPr>
              <a:t>Activos intangibles según el concept de la NIF C-8</a:t>
            </a:r>
            <a:endParaRPr lang="es-MX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Son  aquellos activos no monetarios, identificables sin sustancia física, que representan costos que se incurren, derechos o privilegios que se adquieren con la intención de que aporten beneficios económicos que se extienden mas allá de aquel período en que fueron incurridos.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369" y="4492688"/>
            <a:ext cx="2480252" cy="153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Características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050878" y="2086377"/>
            <a:ext cx="10452146" cy="3704823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Costos , derechos o privilegios que se adquieren con la intención de que aporten beneficios económicos.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algn="just"/>
            <a:r>
              <a:rPr lang="es-MX" sz="3600" dirty="0" smtClean="0"/>
              <a:t>Están representados en el presente.</a:t>
            </a:r>
            <a:endParaRPr lang="es-MX" sz="3600" dirty="0"/>
          </a:p>
        </p:txBody>
      </p:sp>
      <p:sp>
        <p:nvSpPr>
          <p:cNvPr id="7" name="Rectángulo 6"/>
          <p:cNvSpPr/>
          <p:nvPr/>
        </p:nvSpPr>
        <p:spPr>
          <a:xfrm>
            <a:off x="9402171" y="1385888"/>
            <a:ext cx="1951629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Párrafo 6  NIC C-8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501" y="4667088"/>
            <a:ext cx="2975496" cy="192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0244" y="365125"/>
            <a:ext cx="8529852" cy="999651"/>
          </a:xfrm>
        </p:spPr>
        <p:txBody>
          <a:bodyPr/>
          <a:lstStyle/>
          <a:p>
            <a:pPr algn="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Elementos de los Activos Intangibles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787857"/>
            <a:ext cx="10515600" cy="4552879"/>
          </a:xfrm>
        </p:spPr>
        <p:txBody>
          <a:bodyPr>
            <a:normAutofit/>
          </a:bodyPr>
          <a:lstStyle/>
          <a:p>
            <a:r>
              <a:rPr lang="es-MX" sz="3600" dirty="0" smtClean="0"/>
              <a:t>Identificables</a:t>
            </a:r>
          </a:p>
          <a:p>
            <a:r>
              <a:rPr lang="es-MX" sz="3600" dirty="0" smtClean="0"/>
              <a:t>Carecer de sustancia física</a:t>
            </a:r>
          </a:p>
          <a:p>
            <a:r>
              <a:rPr lang="es-MX" sz="3600" dirty="0" smtClean="0"/>
              <a:t>Proporcionar beneficios económicos futuros</a:t>
            </a:r>
          </a:p>
          <a:p>
            <a:r>
              <a:rPr lang="es-MX" sz="3600" dirty="0" smtClean="0"/>
              <a:t>Control sobre dichos beneficios 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531" y="4574133"/>
            <a:ext cx="2943225" cy="18859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928" y="4562368"/>
            <a:ext cx="2916632" cy="189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0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252300" y="1924333"/>
            <a:ext cx="4895055" cy="4957063"/>
          </a:xfr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3200" dirty="0" smtClean="0"/>
              <a:t> Hardware</a:t>
            </a:r>
            <a:endParaRPr lang="es-MX" sz="3200" dirty="0"/>
          </a:p>
          <a:p>
            <a:r>
              <a:rPr lang="es-MX" sz="3200" dirty="0" smtClean="0"/>
              <a:t>Software </a:t>
            </a:r>
            <a:endParaRPr lang="es-MX" sz="3200" dirty="0"/>
          </a:p>
          <a:p>
            <a:r>
              <a:rPr lang="es-MX" sz="3200" dirty="0" smtClean="0"/>
              <a:t>Conocimientos </a:t>
            </a:r>
            <a:endParaRPr lang="es-MX" sz="3200" dirty="0"/>
          </a:p>
          <a:p>
            <a:r>
              <a:rPr lang="es-MX" sz="3200" dirty="0" smtClean="0"/>
              <a:t>Habilidades </a:t>
            </a:r>
            <a:endParaRPr lang="es-MX" sz="3200" dirty="0"/>
          </a:p>
          <a:p>
            <a:r>
              <a:rPr lang="es-MX" sz="3200" dirty="0" smtClean="0"/>
              <a:t>Patentes </a:t>
            </a:r>
            <a:endParaRPr lang="es-MX" sz="3200" dirty="0"/>
          </a:p>
          <a:p>
            <a:r>
              <a:rPr lang="es-MX" sz="3200" dirty="0" smtClean="0"/>
              <a:t>Diseños </a:t>
            </a:r>
            <a:endParaRPr lang="es-MX" sz="3200" dirty="0"/>
          </a:p>
          <a:p>
            <a:r>
              <a:rPr lang="es-MX" sz="3200" dirty="0"/>
              <a:t>D</a:t>
            </a:r>
            <a:r>
              <a:rPr lang="es-MX" sz="3200" dirty="0" smtClean="0"/>
              <a:t>erechos </a:t>
            </a:r>
            <a:r>
              <a:rPr lang="es-MX" sz="3200" dirty="0"/>
              <a:t>de </a:t>
            </a:r>
            <a:r>
              <a:rPr lang="es-MX" sz="3200" dirty="0" smtClean="0"/>
              <a:t>autor </a:t>
            </a:r>
            <a:endParaRPr lang="es-MX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6485137" y="1924333"/>
            <a:ext cx="4895056" cy="4957064"/>
          </a:xfr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Autofit/>
          </a:bodyPr>
          <a:lstStyle/>
          <a:p>
            <a:r>
              <a:rPr lang="es-MX" sz="3200" dirty="0" smtClean="0"/>
              <a:t>Técnicas </a:t>
            </a:r>
            <a:endParaRPr lang="es-MX" sz="3200" dirty="0"/>
          </a:p>
          <a:p>
            <a:r>
              <a:rPr lang="es-MX" sz="3200" dirty="0" smtClean="0"/>
              <a:t>Programas </a:t>
            </a:r>
            <a:endParaRPr lang="es-MX" sz="3200" dirty="0"/>
          </a:p>
          <a:p>
            <a:r>
              <a:rPr lang="es-MX" sz="3200" dirty="0"/>
              <a:t>C</a:t>
            </a:r>
            <a:r>
              <a:rPr lang="es-MX" sz="3200" dirty="0" smtClean="0"/>
              <a:t>ultura organizacional </a:t>
            </a:r>
            <a:endParaRPr lang="es-MX" sz="3200" dirty="0"/>
          </a:p>
          <a:p>
            <a:r>
              <a:rPr lang="es-MX" sz="3200" dirty="0"/>
              <a:t>C</a:t>
            </a:r>
            <a:r>
              <a:rPr lang="es-MX" sz="3200" dirty="0" smtClean="0"/>
              <a:t>ompetitividad </a:t>
            </a:r>
            <a:r>
              <a:rPr lang="es-MX" sz="3200" dirty="0"/>
              <a:t>del </a:t>
            </a:r>
            <a:r>
              <a:rPr lang="es-MX" sz="3200" dirty="0" smtClean="0"/>
              <a:t>personal</a:t>
            </a:r>
            <a:endParaRPr lang="es-MX" sz="3200" dirty="0"/>
          </a:p>
          <a:p>
            <a:r>
              <a:rPr lang="es-MX" sz="3200" dirty="0"/>
              <a:t> </a:t>
            </a:r>
            <a:r>
              <a:rPr lang="es-MX" sz="3200" dirty="0" smtClean="0"/>
              <a:t>Contratos </a:t>
            </a:r>
            <a:r>
              <a:rPr lang="es-MX" sz="3200" dirty="0"/>
              <a:t>de </a:t>
            </a:r>
            <a:r>
              <a:rPr lang="es-MX" sz="3200" dirty="0" smtClean="0"/>
              <a:t>franquicias</a:t>
            </a:r>
            <a:endParaRPr lang="es-MX" sz="3200" dirty="0"/>
          </a:p>
          <a:p>
            <a:r>
              <a:rPr lang="es-MX" sz="3200" dirty="0"/>
              <a:t>I</a:t>
            </a:r>
            <a:r>
              <a:rPr lang="es-MX" sz="3200" dirty="0" smtClean="0"/>
              <a:t>magen </a:t>
            </a:r>
            <a:r>
              <a:rPr lang="es-MX" sz="3200" dirty="0"/>
              <a:t>de la </a:t>
            </a:r>
            <a:r>
              <a:rPr lang="es-MX" sz="3200" dirty="0" smtClean="0"/>
              <a:t>empresa </a:t>
            </a:r>
            <a:endParaRPr lang="es-MX" sz="3200" dirty="0"/>
          </a:p>
          <a:p>
            <a:r>
              <a:rPr lang="es-MX" sz="3200" dirty="0"/>
              <a:t>F</a:t>
            </a:r>
            <a:r>
              <a:rPr lang="es-MX" sz="3200" dirty="0" smtClean="0"/>
              <a:t>uerza </a:t>
            </a:r>
            <a:r>
              <a:rPr lang="es-MX" sz="3200" dirty="0"/>
              <a:t>y </a:t>
            </a:r>
            <a:r>
              <a:rPr lang="es-MX" sz="3200" dirty="0" smtClean="0"/>
              <a:t>Lealtad </a:t>
            </a:r>
            <a:r>
              <a:rPr lang="es-MX" sz="3200" dirty="0"/>
              <a:t>de los clientes. </a:t>
            </a:r>
          </a:p>
          <a:p>
            <a:endParaRPr lang="es-MX" sz="2800" dirty="0"/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361063" y="191069"/>
            <a:ext cx="8898340" cy="1187355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Algunos Activo intangibles pueden ser: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4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89074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MX" sz="3600" dirty="0"/>
              <a:t>El conocimiento, </a:t>
            </a:r>
            <a:endParaRPr lang="es-MX" sz="3600" dirty="0" smtClean="0"/>
          </a:p>
          <a:p>
            <a:r>
              <a:rPr lang="es-MX" sz="3600" dirty="0"/>
              <a:t>L</a:t>
            </a:r>
            <a:r>
              <a:rPr lang="es-MX" sz="3600" dirty="0" smtClean="0"/>
              <a:t>a </a:t>
            </a:r>
            <a:r>
              <a:rPr lang="es-MX" sz="3600" dirty="0"/>
              <a:t>investigación, </a:t>
            </a:r>
            <a:endParaRPr lang="es-MX" sz="3600" dirty="0" smtClean="0"/>
          </a:p>
          <a:p>
            <a:r>
              <a:rPr lang="es-MX" sz="3600" dirty="0"/>
              <a:t>E</a:t>
            </a:r>
            <a:r>
              <a:rPr lang="es-MX" sz="3600" dirty="0" smtClean="0"/>
              <a:t>l </a:t>
            </a:r>
            <a:r>
              <a:rPr lang="es-MX" sz="3600" dirty="0"/>
              <a:t>desarrollo </a:t>
            </a:r>
            <a:r>
              <a:rPr lang="es-MX" sz="3600" dirty="0" smtClean="0"/>
              <a:t>de habilidades</a:t>
            </a:r>
          </a:p>
          <a:p>
            <a:r>
              <a:rPr lang="es-MX" sz="3600" dirty="0"/>
              <a:t>L</a:t>
            </a:r>
            <a:r>
              <a:rPr lang="es-MX" sz="3600" dirty="0" smtClean="0"/>
              <a:t>as actitudes </a:t>
            </a:r>
          </a:p>
          <a:p>
            <a:r>
              <a:rPr lang="es-MX" sz="3600" dirty="0"/>
              <a:t>E</a:t>
            </a:r>
            <a:r>
              <a:rPr lang="es-MX" sz="3600" dirty="0" smtClean="0"/>
              <a:t>l </a:t>
            </a:r>
            <a:r>
              <a:rPr lang="es-MX" sz="3600" dirty="0"/>
              <a:t>dominio de la tecnología de </a:t>
            </a:r>
            <a:r>
              <a:rPr lang="es-MX" sz="3600" dirty="0" smtClean="0"/>
              <a:t>investigación</a:t>
            </a:r>
          </a:p>
          <a:p>
            <a:r>
              <a:rPr lang="es-MX" sz="3600" dirty="0" smtClean="0"/>
              <a:t>Capital intelectual de una organización </a:t>
            </a:r>
            <a:endParaRPr lang="es-MX" sz="3600" dirty="0"/>
          </a:p>
        </p:txBody>
      </p:sp>
      <p:pic>
        <p:nvPicPr>
          <p:cNvPr id="4098" name="Picture 2" descr="http://cdn.actualicese.com/fotos/educacion-onlin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796" y="2242227"/>
            <a:ext cx="2281918" cy="159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4"/>
          <p:cNvSpPr>
            <a:spLocks noGrp="1"/>
          </p:cNvSpPr>
          <p:nvPr>
            <p:ph type="title"/>
          </p:nvPr>
        </p:nvSpPr>
        <p:spPr>
          <a:xfrm>
            <a:off x="2070655" y="191069"/>
            <a:ext cx="9188748" cy="1526915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Otros activo intangibles pueden ser: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8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87105" y="1969193"/>
            <a:ext cx="10466696" cy="47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800" dirty="0"/>
              <a:t>La siguiente información presentada en  diapositivas proyectables  tiene la finalidad de apoyar la formación académica de los alumnos </a:t>
            </a:r>
            <a:r>
              <a:rPr lang="es-MX" sz="3800" dirty="0" smtClean="0"/>
              <a:t>que cursan la unidad de aprendizaje </a:t>
            </a:r>
            <a:r>
              <a:rPr lang="es-MX" sz="3800" dirty="0" smtClean="0"/>
              <a:t>“Boletines de </a:t>
            </a:r>
            <a:r>
              <a:rPr lang="es-MX" sz="3800" dirty="0" smtClean="0"/>
              <a:t>Pasivo y Capital” </a:t>
            </a:r>
            <a:r>
              <a:rPr lang="es-MX" sz="3800" dirty="0" smtClean="0"/>
              <a:t> </a:t>
            </a:r>
            <a:r>
              <a:rPr lang="es-MX" sz="3800" dirty="0" smtClean="0"/>
              <a:t>en </a:t>
            </a:r>
            <a:r>
              <a:rPr lang="es-MX" sz="3800" b="1" dirty="0" smtClean="0"/>
              <a:t>su unidad competencia </a:t>
            </a:r>
            <a:r>
              <a:rPr lang="es-MX" sz="3800" b="1" dirty="0" smtClean="0"/>
              <a:t>I </a:t>
            </a:r>
            <a:r>
              <a:rPr lang="es-MX" sz="3800" dirty="0" smtClean="0"/>
              <a:t>perteneciente al programa de estudios de la </a:t>
            </a:r>
            <a:r>
              <a:rPr lang="es-MX" sz="3800" dirty="0"/>
              <a:t>Licenciatura en Contaduría del Centro Universitario UAEM Valle de Teotihuacán. </a:t>
            </a:r>
            <a:endParaRPr lang="es-MX" sz="3800" dirty="0" smtClean="0"/>
          </a:p>
          <a:p>
            <a:pPr marL="0" indent="0" algn="just">
              <a:buNone/>
            </a:pPr>
            <a:endParaRPr lang="es-MX" sz="3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647666" y="218364"/>
            <a:ext cx="8176524" cy="1341783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Guión explicativo para el empleo del material.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5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2131" y="246844"/>
            <a:ext cx="8325135" cy="1066801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Clasificación según su identidad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3458" y="1815152"/>
            <a:ext cx="10629566" cy="5042848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lphaLcParenR"/>
            </a:pPr>
            <a:r>
              <a:rPr lang="es-MX" sz="3600" dirty="0" smtClean="0"/>
              <a:t>Identificables</a:t>
            </a:r>
            <a:r>
              <a:rPr lang="es-MX" sz="3600" dirty="0"/>
              <a:t>: marcas, derechos de autor, licencias de uso, etc</a:t>
            </a:r>
            <a:r>
              <a:rPr lang="es-MX" sz="3600" dirty="0" smtClean="0"/>
              <a:t>.</a:t>
            </a:r>
          </a:p>
          <a:p>
            <a:pPr marL="0" indent="0" algn="just">
              <a:buNone/>
            </a:pPr>
            <a:endParaRPr lang="es-MX" sz="3600" dirty="0"/>
          </a:p>
          <a:p>
            <a:pPr marL="514350" indent="-514350" algn="just">
              <a:buFont typeface="+mj-lt"/>
              <a:buAutoNum type="alphaLcParenR"/>
            </a:pPr>
            <a:r>
              <a:rPr lang="es-MX" sz="3600" dirty="0"/>
              <a:t>No identificables: publicidad, gastos de organización, etc</a:t>
            </a:r>
            <a:r>
              <a:rPr lang="es-MX" sz="3600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endParaRPr lang="es-MX" sz="2800" dirty="0"/>
          </a:p>
        </p:txBody>
      </p:sp>
      <p:pic>
        <p:nvPicPr>
          <p:cNvPr id="5122" name="Picture 2" descr="http://www.kimerius.es/s/cc_images/cache_2426803292.jpg?t=13478173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753" y="5119094"/>
            <a:ext cx="2857500" cy="155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4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66280" y="286603"/>
            <a:ext cx="8187519" cy="1078173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Según su forma incorporación 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 algn="just">
              <a:buFont typeface="+mj-lt"/>
              <a:buAutoNum type="alphaLcParenR"/>
            </a:pPr>
            <a:r>
              <a:rPr lang="es-MX" sz="3600" dirty="0" smtClean="0"/>
              <a:t>Adquiridos: Son que se refieren a los que se obtienen por intercambio </a:t>
            </a:r>
            <a:r>
              <a:rPr lang="es-MX" sz="3600" dirty="0"/>
              <a:t>con </a:t>
            </a:r>
            <a:r>
              <a:rPr lang="es-MX" sz="3600" dirty="0" smtClean="0"/>
              <a:t>terceros como las concesiones o las franquicia.</a:t>
            </a:r>
          </a:p>
          <a:p>
            <a:pPr marL="742950" indent="-742950" algn="just">
              <a:buFont typeface="+mj-lt"/>
              <a:buAutoNum type="alphaLcParenR"/>
            </a:pPr>
            <a:endParaRPr lang="es-MX" sz="3600" dirty="0"/>
          </a:p>
          <a:p>
            <a:pPr marL="742950" indent="-742950" algn="just">
              <a:buFont typeface="+mj-lt"/>
              <a:buAutoNum type="alphaLcParenR"/>
            </a:pPr>
            <a:r>
              <a:rPr lang="es-MX" sz="3600" dirty="0"/>
              <a:t>Desarrollados por la propia </a:t>
            </a:r>
            <a:r>
              <a:rPr lang="es-MX" sz="3600" dirty="0" smtClean="0"/>
              <a:t>entidad: Son aquellos que surgen por la investigación o desarrollo de nuevos productos o líneas de productos.</a:t>
            </a:r>
            <a:endParaRPr lang="es-MX" sz="3600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5362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57014" y="1712891"/>
            <a:ext cx="10018713" cy="4992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4000" dirty="0"/>
          </a:p>
          <a:p>
            <a:pPr marL="514350" indent="-514350">
              <a:buFont typeface="+mj-lt"/>
              <a:buAutoNum type="alphaLcParenR"/>
            </a:pPr>
            <a:r>
              <a:rPr lang="es-MX" sz="4000" dirty="0" smtClean="0"/>
              <a:t>Limitada </a:t>
            </a:r>
            <a:r>
              <a:rPr lang="es-MX" sz="4000" dirty="0"/>
              <a:t>por ley o contrato: </a:t>
            </a:r>
            <a:r>
              <a:rPr lang="es-MX" sz="4000" dirty="0" smtClean="0"/>
              <a:t>patentes o </a:t>
            </a:r>
            <a:r>
              <a:rPr lang="es-MX" sz="4000" dirty="0"/>
              <a:t>concesiones</a:t>
            </a:r>
            <a:r>
              <a:rPr lang="es-MX" sz="4000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endParaRPr lang="es-MX" sz="4000" dirty="0"/>
          </a:p>
          <a:p>
            <a:pPr marL="514350" indent="-514350">
              <a:buFont typeface="+mj-lt"/>
              <a:buAutoNum type="alphaLcParenR"/>
            </a:pPr>
            <a:endParaRPr lang="es-MX" sz="4000" dirty="0" smtClean="0"/>
          </a:p>
          <a:p>
            <a:pPr marL="514350" indent="-514350">
              <a:buFont typeface="+mj-lt"/>
              <a:buAutoNum type="alphaLcParenR"/>
            </a:pPr>
            <a:r>
              <a:rPr lang="es-MX" sz="4000" dirty="0" smtClean="0"/>
              <a:t>Perpetua</a:t>
            </a:r>
            <a:r>
              <a:rPr lang="es-MX" sz="4000" dirty="0"/>
              <a:t>: marca renovable</a:t>
            </a:r>
            <a:r>
              <a:rPr lang="es-MX" sz="4000" dirty="0" smtClean="0"/>
              <a:t>.</a:t>
            </a:r>
            <a:endParaRPr lang="es-MX" sz="4000" dirty="0"/>
          </a:p>
        </p:txBody>
      </p:sp>
      <p:pic>
        <p:nvPicPr>
          <p:cNvPr id="6146" name="Picture 2" descr="https://www.riscvalor.com/wp-content/uploads/2015/11/sol12e-marp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881" y="4553283"/>
            <a:ext cx="2584214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166280" y="286603"/>
            <a:ext cx="8187519" cy="1078173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Según su plazo de vida legal 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7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384645" y="390752"/>
            <a:ext cx="8118378" cy="925286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Valuación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050878" y="1611087"/>
            <a:ext cx="10044752" cy="4180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Su valuación inicial debe ser a su costo de adquisición.           </a:t>
            </a:r>
          </a:p>
          <a:p>
            <a:pPr marL="0" indent="0">
              <a:buNone/>
            </a:pPr>
            <a:r>
              <a:rPr lang="es-MX" sz="3200" dirty="0"/>
              <a:t> </a:t>
            </a:r>
            <a:r>
              <a:rPr lang="es-MX" sz="3200" dirty="0" smtClean="0"/>
              <a:t>                     Valor inicial del activo intangible </a:t>
            </a:r>
          </a:p>
          <a:p>
            <a:pPr marL="0" indent="0">
              <a:buNone/>
            </a:pPr>
            <a:r>
              <a:rPr lang="es-MX" sz="3200" dirty="0"/>
              <a:t> </a:t>
            </a:r>
            <a:r>
              <a:rPr lang="es-MX" sz="3200" dirty="0" smtClean="0"/>
              <a:t>                      + Derechos de importación e impuestos.</a:t>
            </a:r>
          </a:p>
          <a:p>
            <a:pPr marL="0" indent="0">
              <a:buNone/>
            </a:pPr>
            <a:r>
              <a:rPr lang="es-MX" sz="3200" dirty="0"/>
              <a:t> </a:t>
            </a:r>
            <a:r>
              <a:rPr lang="es-MX" sz="3200" dirty="0" smtClean="0"/>
              <a:t>                      + Sueldos erogados para adquiridos el activo.</a:t>
            </a:r>
          </a:p>
          <a:p>
            <a:pPr marL="0" indent="0">
              <a:buNone/>
            </a:pPr>
            <a:r>
              <a:rPr lang="es-MX" sz="3200" dirty="0"/>
              <a:t> </a:t>
            </a:r>
            <a:r>
              <a:rPr lang="es-MX" sz="3200" dirty="0" smtClean="0"/>
              <a:t>                      + Honorarios </a:t>
            </a:r>
          </a:p>
          <a:p>
            <a:pPr marL="0" indent="0">
              <a:buNone/>
            </a:pPr>
            <a:r>
              <a:rPr lang="es-MX" sz="3200" dirty="0"/>
              <a:t> </a:t>
            </a:r>
            <a:r>
              <a:rPr lang="es-MX" sz="3200" dirty="0" smtClean="0"/>
              <a:t>                      + Costos de aprueba  o verificación </a:t>
            </a:r>
            <a:endParaRPr lang="es-MX" sz="3200" dirty="0"/>
          </a:p>
        </p:txBody>
      </p:sp>
      <p:pic>
        <p:nvPicPr>
          <p:cNvPr id="7170" name="Picture 2" descr="http://image.slidesharecdn.com/propiedadplantayequipo-100716083137-phpapp01/95/propiedad-planta-yequipo-24-728.jpg?cb=12792696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250" y="5347779"/>
            <a:ext cx="1924333" cy="147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691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 Valor Residual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Es el monto neto que la entidad espera obtener de un  activo intangible al final de su vida útil, después de haber deducidos los  costos derivados de su adquisición  o disposición. 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427" y="4326339"/>
            <a:ext cx="1943100" cy="223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267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Valor Razonable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Es el importe que a la fecha de valuación se recibiría por vender una activo o se pagaría por transferir  o liquidar un pasivo en una transacción ordenada entre participantes del mercado.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818" y="4162568"/>
            <a:ext cx="2618296" cy="214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213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Concesiones del gobierno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Derechos de aterrizaje a aeropuertos.</a:t>
            </a:r>
          </a:p>
          <a:p>
            <a:r>
              <a:rPr lang="es-MX" sz="3200" dirty="0" smtClean="0"/>
              <a:t>Licencias para operar radio o televisión.</a:t>
            </a:r>
          </a:p>
          <a:p>
            <a:r>
              <a:rPr lang="es-MX" sz="3200" dirty="0" smtClean="0"/>
              <a:t>Licencias de importación.</a:t>
            </a:r>
          </a:p>
          <a:p>
            <a:r>
              <a:rPr lang="es-MX" sz="3200" dirty="0" smtClean="0"/>
              <a:t>Concesiones sobre fundos mineros.</a:t>
            </a:r>
          </a:p>
          <a:p>
            <a:r>
              <a:rPr lang="es-MX" sz="3200" dirty="0" smtClean="0"/>
              <a:t>Derechos de explorar montes.</a:t>
            </a:r>
          </a:p>
          <a:p>
            <a:r>
              <a:rPr lang="es-MX" sz="3200" dirty="0" smtClean="0"/>
              <a:t>Derecho a acceder a otros recursos.</a:t>
            </a:r>
            <a:endParaRPr lang="es-MX" sz="3200" dirty="0"/>
          </a:p>
        </p:txBody>
      </p:sp>
      <p:sp>
        <p:nvSpPr>
          <p:cNvPr id="4" name="Elipse 3"/>
          <p:cNvSpPr/>
          <p:nvPr/>
        </p:nvSpPr>
        <p:spPr>
          <a:xfrm>
            <a:off x="7750629" y="2685143"/>
            <a:ext cx="2148114" cy="140788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Sin cobro </a:t>
            </a:r>
          </a:p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7750629" y="4238171"/>
            <a:ext cx="2148114" cy="140788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 cobro </a:t>
            </a:r>
          </a:p>
          <a:p>
            <a:pPr algn="ctr"/>
            <a:r>
              <a:rPr lang="es-MX" dirty="0" smtClean="0"/>
              <a:t>Si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0537371" y="3236686"/>
            <a:ext cx="1480458" cy="16691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Activo intangible</a:t>
            </a:r>
            <a:endParaRPr lang="es-MX" dirty="0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9898743" y="3507475"/>
            <a:ext cx="638628" cy="313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5" idx="6"/>
          </p:cNvCxnSpPr>
          <p:nvPr/>
        </p:nvCxnSpPr>
        <p:spPr>
          <a:xfrm flipV="1">
            <a:off x="9898743" y="4238171"/>
            <a:ext cx="638628" cy="703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3185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Activos generados internamente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761513" y="2177778"/>
            <a:ext cx="10515600" cy="435133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Fase de investigación </a:t>
            </a:r>
          </a:p>
          <a:p>
            <a:pPr marL="0" indent="0">
              <a:buNone/>
            </a:pPr>
            <a:endParaRPr lang="es-MX" sz="3600" dirty="0" smtClean="0"/>
          </a:p>
          <a:p>
            <a:r>
              <a:rPr lang="es-MX" sz="3600" dirty="0" smtClean="0"/>
              <a:t>Fase de desarrollo     </a:t>
            </a:r>
          </a:p>
          <a:p>
            <a:pPr marL="0" indent="0">
              <a:buNone/>
            </a:pPr>
            <a:endParaRPr lang="es-MX" sz="3200" dirty="0"/>
          </a:p>
        </p:txBody>
      </p:sp>
      <p:sp>
        <p:nvSpPr>
          <p:cNvPr id="9" name="Elipse 8"/>
          <p:cNvSpPr/>
          <p:nvPr/>
        </p:nvSpPr>
        <p:spPr>
          <a:xfrm>
            <a:off x="5573486" y="3976914"/>
            <a:ext cx="2264228" cy="124822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Factible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8215086" y="2306614"/>
            <a:ext cx="3135086" cy="3570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Supervisión de la fase inicial de producción.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Control de calidad.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Reparación de fallas 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Adaptación .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Actividades de diseño e ingeniería.</a:t>
            </a:r>
            <a:endParaRPr lang="es-MX" dirty="0"/>
          </a:p>
        </p:txBody>
      </p:sp>
      <p:pic>
        <p:nvPicPr>
          <p:cNvPr id="8194" name="Picture 2" descr="http://2.bp.blogspot.com/_Fb0x6TGTbPs/S08P563N0KI/AAAAAAAAEco/RhIwyLimFcU/s400/ACTIVO+INTANGIBLE+++DEFINICION+Y+CARACTERISTICAS+++INTANGIBLE+ASSETS++DEFINITION+AND+FEATURES+++%E6%97%A0%E5%BD%A2%E8%B5%84%E4%BA%A7+%E5%AE%9A%E4%B9%89%E5%92%8C%E7%89%B9%E5%BE%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989" y="5225143"/>
            <a:ext cx="1762125" cy="130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633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0010" y="425960"/>
            <a:ext cx="10018713" cy="910771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Normas de presentación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1772179" y="1843654"/>
            <a:ext cx="4607188" cy="576262"/>
          </a:xfrm>
        </p:spPr>
        <p:txBody>
          <a:bodyPr/>
          <a:lstStyle/>
          <a:p>
            <a:r>
              <a:rPr lang="es-MX" dirty="0" smtClean="0"/>
              <a:t>Estado de posición financiera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484311" y="2465954"/>
            <a:ext cx="4895056" cy="3325245"/>
          </a:xfr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A</a:t>
            </a:r>
            <a:r>
              <a:rPr lang="es-MX" sz="2800" dirty="0" smtClean="0"/>
              <a:t>ctivos </a:t>
            </a:r>
            <a:r>
              <a:rPr lang="es-MX" sz="2800" dirty="0"/>
              <a:t>no circulantes, deducidos de su amortización y pérdida por </a:t>
            </a:r>
            <a:r>
              <a:rPr lang="es-MX" sz="2800" dirty="0" smtClean="0"/>
              <a:t>deterioro </a:t>
            </a:r>
            <a:r>
              <a:rPr lang="es-MX" sz="2800" dirty="0"/>
              <a:t>acumuladas; si se trata de un crédito mercantil derivado de asociadas, se debe adicionar a la inversión. 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880486" y="1889692"/>
            <a:ext cx="4622537" cy="576262"/>
          </a:xfrm>
        </p:spPr>
        <p:txBody>
          <a:bodyPr/>
          <a:lstStyle/>
          <a:p>
            <a:r>
              <a:rPr lang="es-MX" dirty="0" smtClean="0"/>
              <a:t>Estado de Resultados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607967" y="2569029"/>
            <a:ext cx="4895056" cy="3222170"/>
          </a:xfr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es-MX" sz="2800" dirty="0" smtClean="0"/>
              <a:t>Se </a:t>
            </a:r>
            <a:r>
              <a:rPr lang="es-MX" sz="2800" dirty="0"/>
              <a:t>deben de presentar las amortizaciones como parte de las operaciones ordinarias, en el costo de ventas y/o en gastos generales, según corresponda.  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73132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Normas de Revelación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5510" y="2717799"/>
            <a:ext cx="10018713" cy="31242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/>
              <a:t>En </a:t>
            </a:r>
            <a:r>
              <a:rPr lang="es-MX" sz="3600" dirty="0"/>
              <a:t>las notas a los estados financieros </a:t>
            </a:r>
            <a:r>
              <a:rPr lang="es-MX" sz="3600" dirty="0" smtClean="0"/>
              <a:t>debe revelarse: </a:t>
            </a:r>
          </a:p>
          <a:p>
            <a:pPr algn="just"/>
            <a:r>
              <a:rPr lang="es-MX" sz="3600" dirty="0" smtClean="0"/>
              <a:t>Las </a:t>
            </a:r>
            <a:r>
              <a:rPr lang="es-MX" sz="3600" dirty="0"/>
              <a:t>clases de activos intangibles, distinguiendo entre los generados internamente y los adquiridos de forma individual</a:t>
            </a:r>
            <a:r>
              <a:rPr lang="es-MX" sz="3600" dirty="0" smtClean="0"/>
              <a:t>, </a:t>
            </a:r>
            <a:r>
              <a:rPr lang="es-MX" sz="3600" dirty="0"/>
              <a:t>así como a través de la adquisición de negocios; </a:t>
            </a:r>
            <a:endParaRPr lang="es-MX" sz="3600" dirty="0" smtClean="0"/>
          </a:p>
        </p:txBody>
      </p:sp>
      <p:sp>
        <p:nvSpPr>
          <p:cNvPr id="4" name="Rectángulo 3"/>
          <p:cNvSpPr/>
          <p:nvPr/>
        </p:nvSpPr>
        <p:spPr>
          <a:xfrm>
            <a:off x="925510" y="1349235"/>
            <a:ext cx="3318944" cy="8344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Balance General</a:t>
            </a:r>
            <a:endParaRPr lang="es-MX" sz="2400" dirty="0"/>
          </a:p>
        </p:txBody>
      </p:sp>
      <p:pic>
        <p:nvPicPr>
          <p:cNvPr id="10242" name="Picture 2" descr="http://m1.paperblog.com/i/80/807032/como-gestionar-5-tipos-activos-intangibles-or-T-xCNeMQ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175" y="5429529"/>
            <a:ext cx="1698625" cy="11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17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2753" y="339489"/>
            <a:ext cx="7467600" cy="850106"/>
          </a:xfrm>
        </p:spPr>
        <p:txBody>
          <a:bodyPr>
            <a:no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Guión explicativo para el empleo del material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28045" y="1977659"/>
            <a:ext cx="10425755" cy="488034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800" dirty="0" smtClean="0"/>
              <a:t>Por lo </a:t>
            </a:r>
            <a:r>
              <a:rPr lang="es-MX" sz="3800" dirty="0" smtClean="0"/>
              <a:t>que, </a:t>
            </a:r>
            <a:r>
              <a:rPr lang="es-MX" sz="3800" dirty="0" smtClean="0"/>
              <a:t>el siguiente material </a:t>
            </a:r>
            <a:r>
              <a:rPr lang="es-MX" sz="3800" dirty="0"/>
              <a:t>didáctico </a:t>
            </a:r>
            <a:r>
              <a:rPr lang="es-MX" sz="3800" dirty="0" smtClean="0"/>
              <a:t>sirve </a:t>
            </a:r>
            <a:r>
              <a:rPr lang="es-MX" sz="3800" dirty="0" smtClean="0"/>
              <a:t>de apoyo </a:t>
            </a:r>
            <a:r>
              <a:rPr lang="es-MX" sz="3800" dirty="0"/>
              <a:t>para </a:t>
            </a:r>
            <a:r>
              <a:rPr lang="es-MX" sz="3800" dirty="0"/>
              <a:t>la impartición </a:t>
            </a:r>
            <a:r>
              <a:rPr lang="es-MX" sz="3800" dirty="0"/>
              <a:t>de </a:t>
            </a:r>
            <a:r>
              <a:rPr lang="es-MX" sz="3800" dirty="0"/>
              <a:t>la </a:t>
            </a:r>
            <a:r>
              <a:rPr lang="es-MX" sz="3800" b="1" dirty="0"/>
              <a:t>unidad </a:t>
            </a:r>
            <a:r>
              <a:rPr lang="es-MX" sz="3800" b="1" dirty="0"/>
              <a:t>I </a:t>
            </a:r>
            <a:r>
              <a:rPr lang="es-MX" sz="3800" dirty="0"/>
              <a:t>donde el alumno deberá Investigar </a:t>
            </a:r>
            <a:r>
              <a:rPr lang="es-MX" sz="3800" dirty="0"/>
              <a:t>y analizar todos los aspectos relacionados con el panorama general de las Normas de Información Financiera vigentes y aplicación de las Normas de Información Financiera, de acuerdo con la NIF C-8, </a:t>
            </a:r>
            <a:r>
              <a:rPr lang="es-MX" sz="3800" dirty="0" smtClean="0"/>
              <a:t>Intangibles.</a:t>
            </a:r>
            <a:endParaRPr lang="es-MX" sz="3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Normas de Revelación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73184"/>
            <a:ext cx="10018713" cy="312420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/>
              <a:t>En </a:t>
            </a:r>
            <a:r>
              <a:rPr lang="es-MX" sz="3600" dirty="0"/>
              <a:t>las notas a los estados financieros </a:t>
            </a:r>
            <a:r>
              <a:rPr lang="es-MX" sz="3600" dirty="0" smtClean="0"/>
              <a:t>debe revelarse:</a:t>
            </a:r>
          </a:p>
          <a:p>
            <a:pPr algn="just"/>
            <a:r>
              <a:rPr lang="es-MX" sz="3600" dirty="0" smtClean="0"/>
              <a:t>Atendiendo </a:t>
            </a:r>
            <a:r>
              <a:rPr lang="es-MX" sz="3600" dirty="0"/>
              <a:t>también las vidas útiles o los porcentajes y métodos de amortización </a:t>
            </a:r>
            <a:r>
              <a:rPr lang="es-MX" sz="3600" dirty="0" smtClean="0"/>
              <a:t>utilizados. </a:t>
            </a:r>
          </a:p>
          <a:p>
            <a:pPr algn="just"/>
            <a:r>
              <a:rPr lang="es-MX" sz="3600" dirty="0" smtClean="0"/>
              <a:t>Separar </a:t>
            </a:r>
            <a:r>
              <a:rPr lang="es-MX" sz="3600" dirty="0"/>
              <a:t>el costo de adquisición de las amortizaciones y pérdidas por deterioro acumuladas tanto al inicio como al final del </a:t>
            </a:r>
            <a:r>
              <a:rPr lang="es-MX" sz="3600" dirty="0" smtClean="0"/>
              <a:t>periodo.</a:t>
            </a:r>
            <a:endParaRPr lang="es-MX" sz="3600" dirty="0"/>
          </a:p>
        </p:txBody>
      </p:sp>
      <p:sp>
        <p:nvSpPr>
          <p:cNvPr id="4" name="Rectángulo 3"/>
          <p:cNvSpPr/>
          <p:nvPr/>
        </p:nvSpPr>
        <p:spPr>
          <a:xfrm>
            <a:off x="8165766" y="5910800"/>
            <a:ext cx="2691147" cy="8820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Balance General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9895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0867" y="2787391"/>
            <a:ext cx="10018713" cy="3810000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Tendrá </a:t>
            </a:r>
            <a:r>
              <a:rPr lang="es-MX" sz="3600" dirty="0"/>
              <a:t>que revelarse la </a:t>
            </a:r>
            <a:r>
              <a:rPr lang="es-MX" sz="3600" dirty="0" smtClean="0"/>
              <a:t>naturaleza.</a:t>
            </a:r>
          </a:p>
          <a:p>
            <a:pPr algn="just"/>
            <a:r>
              <a:rPr lang="es-MX" sz="3600" dirty="0" smtClean="0"/>
              <a:t> </a:t>
            </a:r>
            <a:r>
              <a:rPr lang="es-MX" sz="3600" dirty="0"/>
              <a:t>E</a:t>
            </a:r>
            <a:r>
              <a:rPr lang="es-MX" sz="3600" dirty="0" smtClean="0"/>
              <a:t>l </a:t>
            </a:r>
            <a:r>
              <a:rPr lang="es-MX" sz="3600" dirty="0"/>
              <a:t>efecto de los cambios contables en el reconocimiento de los activos </a:t>
            </a:r>
            <a:r>
              <a:rPr lang="es-MX" sz="3600" dirty="0" smtClean="0"/>
              <a:t>intangibles.</a:t>
            </a:r>
          </a:p>
          <a:p>
            <a:pPr algn="just"/>
            <a:r>
              <a:rPr lang="es-MX" sz="3600" dirty="0"/>
              <a:t>L</a:t>
            </a:r>
            <a:r>
              <a:rPr lang="es-MX" sz="3600" dirty="0" smtClean="0"/>
              <a:t>os </a:t>
            </a:r>
            <a:r>
              <a:rPr lang="es-MX" sz="3600" dirty="0"/>
              <a:t>cambios pueden ser en el </a:t>
            </a:r>
            <a:r>
              <a:rPr lang="es-MX" sz="3600" dirty="0" smtClean="0"/>
              <a:t>periodo </a:t>
            </a:r>
            <a:r>
              <a:rPr lang="es-MX" sz="3600" dirty="0"/>
              <a:t>de </a:t>
            </a:r>
            <a:r>
              <a:rPr lang="es-MX" sz="3600" dirty="0" smtClean="0"/>
              <a:t>amortización.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90867" y="1461828"/>
            <a:ext cx="3635323" cy="1041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Estado de Resultados</a:t>
            </a:r>
            <a:endParaRPr lang="es-MX" sz="28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Normas de Revelación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766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3767" y="2281428"/>
            <a:ext cx="10018713" cy="38100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Los </a:t>
            </a:r>
            <a:r>
              <a:rPr lang="es-MX" sz="3600" dirty="0"/>
              <a:t>cambios pueden ser en el </a:t>
            </a:r>
            <a:r>
              <a:rPr lang="es-MX" sz="3600" dirty="0" smtClean="0"/>
              <a:t>período </a:t>
            </a:r>
            <a:r>
              <a:rPr lang="es-MX" sz="3600" dirty="0"/>
              <a:t>de amortización </a:t>
            </a:r>
            <a:endParaRPr lang="es-MX" sz="3600" dirty="0" smtClean="0"/>
          </a:p>
          <a:p>
            <a:r>
              <a:rPr lang="es-MX" sz="3600" dirty="0" smtClean="0"/>
              <a:t>La </a:t>
            </a:r>
            <a:r>
              <a:rPr lang="es-MX" sz="3600" dirty="0"/>
              <a:t>evaluación de vida útil</a:t>
            </a:r>
            <a:r>
              <a:rPr lang="es-MX" sz="3600" dirty="0" smtClean="0"/>
              <a:t>,</a:t>
            </a:r>
          </a:p>
          <a:p>
            <a:r>
              <a:rPr lang="es-MX" sz="3600" dirty="0" smtClean="0"/>
              <a:t> </a:t>
            </a:r>
            <a:r>
              <a:rPr lang="es-MX" sz="3600" dirty="0"/>
              <a:t>el método de amortización </a:t>
            </a:r>
            <a:endParaRPr lang="es-MX" sz="3600" dirty="0" smtClean="0"/>
          </a:p>
          <a:p>
            <a:r>
              <a:rPr lang="es-MX" sz="3600" dirty="0" smtClean="0"/>
              <a:t>Los </a:t>
            </a:r>
            <a:r>
              <a:rPr lang="es-MX" sz="3600" dirty="0"/>
              <a:t>valores residuales.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476513" y="5570728"/>
            <a:ext cx="2794000" cy="1041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Estado de Resultados</a:t>
            </a: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1992573" y="409432"/>
            <a:ext cx="84206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dirty="0">
                <a:solidFill>
                  <a:schemeClr val="bg1">
                    <a:lumMod val="95000"/>
                  </a:schemeClr>
                </a:solidFill>
              </a:rPr>
              <a:t>Normas de Revelación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287124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5060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La amortización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es-MX" sz="4000" dirty="0"/>
              <a:t>Es la distribución de costo de un activo intangible de vida definida entre los años de vida útil de dicho activo.</a:t>
            </a:r>
          </a:p>
          <a:p>
            <a:pPr marL="0" indent="0">
              <a:buNone/>
            </a:pP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088" y="3735896"/>
            <a:ext cx="2829824" cy="20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1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170411" y="2184400"/>
            <a:ext cx="10018713" cy="4673600"/>
          </a:xfrm>
        </p:spPr>
        <p:txBody>
          <a:bodyPr>
            <a:normAutofit/>
          </a:bodyPr>
          <a:lstStyle/>
          <a:p>
            <a:pPr algn="just"/>
            <a:r>
              <a:rPr lang="es-MX" sz="4000" dirty="0"/>
              <a:t>La amortización se entiende como la distribución sistemática del precio de adquisición </a:t>
            </a:r>
            <a:r>
              <a:rPr lang="es-MX" sz="4000" dirty="0" smtClean="0"/>
              <a:t>en </a:t>
            </a:r>
            <a:r>
              <a:rPr lang="es-MX" sz="4000" dirty="0"/>
              <a:t>función de la vida útil y de su valor </a:t>
            </a:r>
            <a:r>
              <a:rPr lang="es-MX" sz="4000" dirty="0" smtClean="0"/>
              <a:t>residual</a:t>
            </a:r>
            <a:r>
              <a:rPr lang="es-MX" sz="4000" dirty="0"/>
              <a:t>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997" y="4264047"/>
            <a:ext cx="3324225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3406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606546" y="112808"/>
            <a:ext cx="10153658" cy="1309246"/>
          </a:xfrm>
        </p:spPr>
        <p:txBody>
          <a:bodyPr/>
          <a:lstStyle/>
          <a:p>
            <a:pPr algn="ctr"/>
            <a:r>
              <a:rPr lang="es-MX" sz="4000" b="0" dirty="0" smtClean="0">
                <a:solidFill>
                  <a:schemeClr val="bg1">
                    <a:lumMod val="95000"/>
                  </a:schemeClr>
                </a:solidFill>
              </a:rPr>
              <a:t>Crédito mercantil </a:t>
            </a:r>
          </a:p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959890" y="2266019"/>
            <a:ext cx="6246127" cy="3918857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Es el exceso de costos de una compañía adquirida sobre la suma de valores de mercado de su activo neto.</a:t>
            </a:r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/>
          </a:p>
          <a:p>
            <a:pPr marL="0" indent="0" algn="ctr">
              <a:buNone/>
            </a:pPr>
            <a:r>
              <a:rPr lang="es-MX" sz="2800" dirty="0" smtClean="0"/>
              <a:t>VMAN =Activos-Pasivos</a:t>
            </a:r>
            <a:endParaRPr lang="es-MX" sz="2800" dirty="0"/>
          </a:p>
        </p:txBody>
      </p:sp>
      <p:sp>
        <p:nvSpPr>
          <p:cNvPr id="2" name="Elipse 1"/>
          <p:cNvSpPr/>
          <p:nvPr/>
        </p:nvSpPr>
        <p:spPr>
          <a:xfrm>
            <a:off x="8360433" y="3733908"/>
            <a:ext cx="2510767" cy="13394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Reconocimiento de  la marca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8472152" y="2266019"/>
            <a:ext cx="1687133" cy="13231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Prestigio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s://i.ytimg.com/vi/WkNZOwy6LpY/hq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083" y="5532846"/>
            <a:ext cx="1738746" cy="130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59891" y="1608484"/>
            <a:ext cx="102858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CM = Valor de compra – Valor de mercado de los activos netos de la empresa que se adquirió</a:t>
            </a:r>
          </a:p>
        </p:txBody>
      </p:sp>
    </p:spTree>
    <p:extLst>
      <p:ext uri="{BB962C8B-B14F-4D97-AF65-F5344CB8AC3E}">
        <p14:creationId xmlns:p14="http://schemas.microsoft.com/office/powerpoint/2010/main" val="15389260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41" y="1433014"/>
            <a:ext cx="10515600" cy="542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573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28048" y="1036092"/>
            <a:ext cx="10397555" cy="3048000"/>
          </a:xfrm>
        </p:spPr>
        <p:txBody>
          <a:bodyPr/>
          <a:lstStyle/>
          <a:p>
            <a:pPr algn="just"/>
            <a:r>
              <a:rPr lang="es-MX" sz="3600" dirty="0" smtClean="0">
                <a:latin typeface="+mn-lt"/>
              </a:rPr>
              <a:t>Cada año se revalúa el crédito mercantil. Si Aumenta su valor contablemente no se hace nada; pero si el valor del crédito mercantil disminuye este parte se llevara a pérdidas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1306890" y="5257800"/>
            <a:ext cx="10018713" cy="1447800"/>
          </a:xfrm>
        </p:spPr>
        <p:txBody>
          <a:bodyPr/>
          <a:lstStyle/>
          <a:p>
            <a:r>
              <a:rPr lang="es-MX" dirty="0" smtClean="0"/>
              <a:t>VALUACIÓN DEL CRÉDITO MERCANTIL DESPUES DE UNA AÑO DE SER ADQUIRIDA LA EMPRESA NUEVA.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876" y="3895653"/>
            <a:ext cx="2608742" cy="174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890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Derechos de Autor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4000" dirty="0" smtClean="0"/>
              <a:t>Art. 11 </a:t>
            </a:r>
            <a:r>
              <a:rPr lang="es-MX" sz="4000" dirty="0"/>
              <a:t>de </a:t>
            </a:r>
            <a:r>
              <a:rPr lang="es-MX" sz="4000" dirty="0" smtClean="0"/>
              <a:t>L.D.A. dice </a:t>
            </a:r>
            <a:r>
              <a:rPr lang="es-MX" sz="4000" dirty="0"/>
              <a:t>que  el derecho de autor es el reconocimiento que hace el estado en favor de todo creador de obras literarias y artísticas en virtud del cual otorga su protección para que el autor goce de prerrogativas y privilegios exclusivos de carácter personal y patrimonial. los primeros integran el llamado derecho moral y los segundos, el patrimonial.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8875" y="5849318"/>
            <a:ext cx="1524925" cy="92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0221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6323" y="210435"/>
            <a:ext cx="8518537" cy="1237396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Patente</a:t>
            </a:r>
            <a:endParaRPr lang="es-MX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3457" y="1990873"/>
            <a:ext cx="10754436" cy="31242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000" dirty="0" smtClean="0"/>
              <a:t> Es la certificación que el gobierno otorga, tanto a personas físicas como morales, la cual les permite explotar exclusivamente invenciones que consistan en nuevos productos o procesos.</a:t>
            </a:r>
            <a:endParaRPr lang="es-MX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167" y="4528764"/>
            <a:ext cx="3510848" cy="2258704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9037125" y="4088312"/>
            <a:ext cx="2395470" cy="7426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Propiedad industrial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408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2753" y="339489"/>
            <a:ext cx="7467600" cy="850106"/>
          </a:xfrm>
        </p:spPr>
        <p:txBody>
          <a:bodyPr>
            <a:no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Guión explicativo para el empleo del material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76785" y="1755788"/>
            <a:ext cx="10577015" cy="460056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s-MX" sz="3300" dirty="0"/>
              <a:t>En la diapositiva </a:t>
            </a:r>
            <a:r>
              <a:rPr lang="es-MX" sz="3300" dirty="0"/>
              <a:t>6</a:t>
            </a:r>
            <a:r>
              <a:rPr lang="es-MX" sz="3300" dirty="0" smtClean="0"/>
              <a:t> </a:t>
            </a:r>
            <a:r>
              <a:rPr lang="es-MX" sz="3300" dirty="0"/>
              <a:t>y </a:t>
            </a:r>
            <a:r>
              <a:rPr lang="es-MX" sz="3300" dirty="0"/>
              <a:t>7</a:t>
            </a:r>
            <a:r>
              <a:rPr lang="es-MX" sz="3300" dirty="0" smtClean="0"/>
              <a:t> </a:t>
            </a:r>
            <a:r>
              <a:rPr lang="es-MX" sz="3300" dirty="0"/>
              <a:t>se presenta las identificación de la unidad de aprendizaje, donde se abordan las horas teóricas y prácticas estimadas para el desarrollo de la unidad de aprendizaje </a:t>
            </a:r>
            <a:r>
              <a:rPr lang="es-MX" sz="3300" dirty="0" smtClean="0"/>
              <a:t>“Boletines de </a:t>
            </a:r>
            <a:r>
              <a:rPr lang="es-MX" sz="3300" dirty="0" smtClean="0"/>
              <a:t>Pasivo y </a:t>
            </a:r>
            <a:r>
              <a:rPr lang="es-MX" sz="3300" dirty="0" smtClean="0"/>
              <a:t>Capital”, </a:t>
            </a:r>
            <a:r>
              <a:rPr lang="es-MX" sz="3300" dirty="0"/>
              <a:t>así como los créditos, la clave y el programa educativo al que pertenece. </a:t>
            </a:r>
            <a:endParaRPr lang="es-MX" sz="330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12191" y="163774"/>
            <a:ext cx="7790833" cy="133748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Franquicias o Licencias </a:t>
            </a:r>
            <a:endParaRPr lang="es-MX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5556" y="1681093"/>
            <a:ext cx="10657468" cy="3124201"/>
          </a:xfrm>
        </p:spPr>
        <p:txBody>
          <a:bodyPr>
            <a:normAutofit/>
          </a:bodyPr>
          <a:lstStyle/>
          <a:p>
            <a:pPr algn="just"/>
            <a:r>
              <a:rPr lang="es-MX" sz="4000" dirty="0" smtClean="0"/>
              <a:t>Son privilegios concedidos por una empresa o por un gobierno para vender, bienes o servicios  en condiciones específicas.</a:t>
            </a:r>
            <a:endParaRPr lang="es-MX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917" y="3957851"/>
            <a:ext cx="4694830" cy="267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903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326" y="1514901"/>
            <a:ext cx="10528611" cy="474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829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Ejemplo de registro de patentes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4000" dirty="0"/>
              <a:t>La empresa registra el invento de una maquinaria que reduce los tiempos de producción en línea, por lo que se pagan los derecho de autor $4000 por concepto de registro de patente, además lo honorarios de abogado pro $1000 que realizo el trámite. Todo fue vía bancos.</a:t>
            </a:r>
            <a:endParaRPr lang="es-MX" sz="4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255662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78257" y="1636606"/>
            <a:ext cx="11013743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sz="28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Registro de patente                                               $</a:t>
            </a:r>
            <a:r>
              <a:rPr lang="es-ES" sz="2800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4000.00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sz="28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Honorarios                                                                </a:t>
            </a:r>
            <a:r>
              <a:rPr lang="es-ES" sz="2800" u="sng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1,000.00</a:t>
            </a:r>
            <a:endParaRPr lang="es-MX" sz="28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sz="28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Valor histórico original o precios de costo          </a:t>
            </a:r>
            <a:r>
              <a:rPr lang="es-ES" sz="2800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5,000.00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sz="28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sz="28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692299"/>
              </p:ext>
            </p:extLst>
          </p:nvPr>
        </p:nvGraphicFramePr>
        <p:xfrm>
          <a:off x="1364777" y="4034056"/>
          <a:ext cx="8303904" cy="2230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633"/>
                <a:gridCol w="1924151"/>
                <a:gridCol w="1986120"/>
              </a:tblGrid>
              <a:tr h="450995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Cargos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Abono</a:t>
                      </a:r>
                      <a:endParaRPr lang="es-MX" dirty="0"/>
                    </a:p>
                  </a:txBody>
                  <a:tcPr/>
                </a:tc>
              </a:tr>
              <a:tr h="177927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1500-010</a:t>
                      </a:r>
                      <a:r>
                        <a:rPr lang="es-MX" sz="2400" baseline="0" dirty="0" smtClean="0"/>
                        <a:t>     </a:t>
                      </a:r>
                      <a:r>
                        <a:rPr lang="es-MX" sz="2400" dirty="0" smtClean="0"/>
                        <a:t>Patentes</a:t>
                      </a:r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            </a:t>
                      </a:r>
                      <a:r>
                        <a:rPr lang="es-MX" sz="2400" baseline="0" dirty="0" smtClean="0"/>
                        <a:t>               </a:t>
                      </a:r>
                      <a:r>
                        <a:rPr lang="es-MX" sz="2400" dirty="0" smtClean="0"/>
                        <a:t>1000-002</a:t>
                      </a:r>
                      <a:r>
                        <a:rPr lang="es-MX" sz="2400" baseline="0" dirty="0" smtClean="0"/>
                        <a:t>  Bancos</a:t>
                      </a:r>
                      <a:endParaRPr lang="es-MX" sz="2400" dirty="0" smtClean="0"/>
                    </a:p>
                    <a:p>
                      <a:r>
                        <a:rPr lang="es-MX" sz="2400" baseline="0" dirty="0" smtClean="0"/>
                        <a:t>                 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5,000.00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5,000.00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838200" y="365126"/>
            <a:ext cx="10515600" cy="9450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mtClean="0">
                <a:solidFill>
                  <a:schemeClr val="bg1"/>
                </a:solidFill>
              </a:rPr>
              <a:t>Ejemplo de registro de patentes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132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9678" y="218365"/>
            <a:ext cx="8474122" cy="1472324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Amortización de la patente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4000" dirty="0"/>
              <a:t>La patente tiene una </a:t>
            </a:r>
            <a:r>
              <a:rPr lang="es-ES" sz="4000" dirty="0" smtClean="0"/>
              <a:t>vida </a:t>
            </a:r>
            <a:r>
              <a:rPr lang="es-ES" sz="4000" dirty="0"/>
              <a:t>legal de 20 </a:t>
            </a:r>
            <a:r>
              <a:rPr lang="es-ES" sz="4000" dirty="0" smtClean="0"/>
              <a:t>años. Se lleva acabo el primer mes de amortización. </a:t>
            </a:r>
            <a:endParaRPr lang="es-MX" sz="40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669" y="3341190"/>
            <a:ext cx="5556805" cy="132020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1620" y="4700588"/>
            <a:ext cx="174307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02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9238" y="1998580"/>
            <a:ext cx="10045449" cy="1624084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35566"/>
              </p:ext>
            </p:extLst>
          </p:nvPr>
        </p:nvGraphicFramePr>
        <p:xfrm>
          <a:off x="1364775" y="3930556"/>
          <a:ext cx="9498842" cy="2380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1243"/>
                <a:gridCol w="1856095"/>
                <a:gridCol w="1801504"/>
              </a:tblGrid>
              <a:tr h="471925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Concepto 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Cargos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Abono</a:t>
                      </a:r>
                      <a:endParaRPr lang="es-MX" sz="2400" dirty="0"/>
                    </a:p>
                  </a:txBody>
                  <a:tcPr/>
                </a:tc>
              </a:tr>
              <a:tr h="1861841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6100-080</a:t>
                      </a:r>
                      <a:r>
                        <a:rPr lang="es-MX" sz="2400" baseline="0" dirty="0" smtClean="0"/>
                        <a:t>     Gastos de venta/ Administración</a:t>
                      </a:r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            </a:t>
                      </a:r>
                      <a:r>
                        <a:rPr lang="es-MX" sz="2400" baseline="0" dirty="0" smtClean="0"/>
                        <a:t>               </a:t>
                      </a:r>
                      <a:r>
                        <a:rPr lang="es-MX" sz="2400" dirty="0" smtClean="0"/>
                        <a:t>1500-010</a:t>
                      </a:r>
                      <a:r>
                        <a:rPr lang="es-MX" sz="2400" baseline="0" dirty="0" smtClean="0"/>
                        <a:t>  Patentes</a:t>
                      </a:r>
                      <a:endParaRPr lang="es-MX" sz="2400" dirty="0" smtClean="0"/>
                    </a:p>
                    <a:p>
                      <a:r>
                        <a:rPr lang="es-MX" sz="2400" baseline="0" dirty="0" smtClean="0"/>
                        <a:t>                 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20.83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20.83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Amortización de la patente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240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19868" y="272956"/>
            <a:ext cx="9333931" cy="103723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Ejemplo de registro de Derechos de Autor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4000" dirty="0"/>
              <a:t>La Compañía </a:t>
            </a:r>
            <a:r>
              <a:rPr lang="es-ES" sz="4000" dirty="0" err="1" smtClean="0"/>
              <a:t>Sorry</a:t>
            </a:r>
            <a:r>
              <a:rPr lang="es-ES" sz="4000" dirty="0" smtClean="0"/>
              <a:t> </a:t>
            </a:r>
            <a:r>
              <a:rPr lang="es-ES" sz="4000" dirty="0"/>
              <a:t>S.A.  adquiere derechos de autor para publicar una obra pagando al autor la cantidad de $</a:t>
            </a:r>
            <a:r>
              <a:rPr lang="es-ES" sz="4000" dirty="0" smtClean="0"/>
              <a:t>200,000</a:t>
            </a:r>
            <a:r>
              <a:rPr lang="es-ES" sz="4000" dirty="0"/>
              <a:t> </a:t>
            </a:r>
            <a:r>
              <a:rPr lang="es-ES" sz="4000" dirty="0" smtClean="0"/>
              <a:t>vía transferencia.</a:t>
            </a:r>
            <a:endParaRPr lang="es-MX" sz="4000" dirty="0"/>
          </a:p>
          <a:p>
            <a:pPr marL="0" indent="0" algn="just">
              <a:buNone/>
            </a:pP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177"/>
              </p:ext>
            </p:extLst>
          </p:nvPr>
        </p:nvGraphicFramePr>
        <p:xfrm>
          <a:off x="1364777" y="4034056"/>
          <a:ext cx="8303904" cy="2230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633"/>
                <a:gridCol w="1924151"/>
                <a:gridCol w="1986120"/>
              </a:tblGrid>
              <a:tr h="450995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Cargos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Abono</a:t>
                      </a:r>
                      <a:endParaRPr lang="es-MX" dirty="0"/>
                    </a:p>
                  </a:txBody>
                  <a:tcPr/>
                </a:tc>
              </a:tr>
              <a:tr h="177927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1500-030</a:t>
                      </a:r>
                      <a:r>
                        <a:rPr lang="es-MX" sz="2400" baseline="0" dirty="0" smtClean="0"/>
                        <a:t>     Derechos de Autor</a:t>
                      </a:r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            </a:t>
                      </a:r>
                      <a:r>
                        <a:rPr lang="es-MX" sz="2400" baseline="0" dirty="0" smtClean="0"/>
                        <a:t>               </a:t>
                      </a:r>
                      <a:r>
                        <a:rPr lang="es-MX" sz="2400" dirty="0" smtClean="0"/>
                        <a:t>1000-002</a:t>
                      </a:r>
                      <a:r>
                        <a:rPr lang="es-MX" sz="2400" baseline="0" dirty="0" smtClean="0"/>
                        <a:t>  Bancos</a:t>
                      </a:r>
                      <a:endParaRPr lang="es-MX" sz="2400" dirty="0" smtClean="0"/>
                    </a:p>
                    <a:p>
                      <a:r>
                        <a:rPr lang="es-MX" sz="2400" baseline="0" dirty="0" smtClean="0"/>
                        <a:t>                 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200,000.00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200,000.00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0164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106252"/>
              </p:ext>
            </p:extLst>
          </p:nvPr>
        </p:nvGraphicFramePr>
        <p:xfrm>
          <a:off x="1364775" y="3930556"/>
          <a:ext cx="9498842" cy="2380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1243"/>
                <a:gridCol w="1856095"/>
                <a:gridCol w="1801504"/>
              </a:tblGrid>
              <a:tr h="471925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Concepto 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Cargos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Abono</a:t>
                      </a:r>
                      <a:endParaRPr lang="es-MX" sz="2400" dirty="0"/>
                    </a:p>
                  </a:txBody>
                  <a:tcPr/>
                </a:tc>
              </a:tr>
              <a:tr h="1861841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6100-090</a:t>
                      </a:r>
                      <a:r>
                        <a:rPr lang="es-MX" sz="2400" baseline="0" dirty="0" smtClean="0"/>
                        <a:t>     Gastos de venta/ Administración</a:t>
                      </a:r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            </a:t>
                      </a:r>
                      <a:r>
                        <a:rPr lang="es-MX" sz="2400" baseline="0" dirty="0" smtClean="0"/>
                        <a:t>               </a:t>
                      </a:r>
                      <a:r>
                        <a:rPr lang="es-MX" sz="2400" dirty="0" smtClean="0"/>
                        <a:t>1500-030</a:t>
                      </a:r>
                      <a:r>
                        <a:rPr lang="es-MX" sz="2400" baseline="0" dirty="0" smtClean="0"/>
                        <a:t>  Derecho de Autor</a:t>
                      </a:r>
                      <a:endParaRPr lang="es-MX" sz="2400" dirty="0" smtClean="0"/>
                    </a:p>
                    <a:p>
                      <a:r>
                        <a:rPr lang="es-MX" sz="2400" baseline="0" dirty="0" smtClean="0"/>
                        <a:t>                 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50,000.00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50,000.00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ítulo 1"/>
          <p:cNvSpPr>
            <a:spLocks noGrp="1"/>
          </p:cNvSpPr>
          <p:nvPr>
            <p:ph type="title" idx="4294967295"/>
          </p:nvPr>
        </p:nvSpPr>
        <p:spPr>
          <a:xfrm>
            <a:off x="1815152" y="365126"/>
            <a:ext cx="9266830" cy="958708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Amortización de Derecho de Autor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37230" y="1690689"/>
            <a:ext cx="9935570" cy="170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sz="40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La empresa determina que los derechos de autor se amortizaran en 4  </a:t>
            </a:r>
            <a:r>
              <a:rPr lang="es-ES" sz="4000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años.</a:t>
            </a:r>
            <a:endParaRPr lang="es-MX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228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69994" y="177421"/>
            <a:ext cx="9183806" cy="151326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Ejemplo de registro Crédito mercantil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600" dirty="0"/>
              <a:t>Por ejemplo Bimbo compra </a:t>
            </a:r>
            <a:r>
              <a:rPr lang="es-ES" sz="3600" dirty="0" smtClean="0"/>
              <a:t>Tía </a:t>
            </a:r>
            <a:r>
              <a:rPr lang="es-ES" sz="3600" dirty="0"/>
              <a:t>Rosa </a:t>
            </a:r>
            <a:r>
              <a:rPr lang="es-ES" sz="3600" dirty="0" smtClean="0"/>
              <a:t>por $100,000. </a:t>
            </a:r>
            <a:r>
              <a:rPr lang="es-ES" sz="3600" dirty="0"/>
              <a:t>El </a:t>
            </a:r>
            <a:r>
              <a:rPr lang="es-ES" sz="3600" dirty="0" smtClean="0"/>
              <a:t>valor </a:t>
            </a:r>
            <a:r>
              <a:rPr lang="es-ES" sz="3600" dirty="0"/>
              <a:t>de mercado de </a:t>
            </a:r>
            <a:r>
              <a:rPr lang="es-ES" sz="3600" dirty="0" smtClean="0"/>
              <a:t>los </a:t>
            </a:r>
            <a:r>
              <a:rPr lang="es-ES" sz="3600" dirty="0"/>
              <a:t>activos de </a:t>
            </a:r>
            <a:r>
              <a:rPr lang="es-ES" sz="3600" dirty="0" smtClean="0"/>
              <a:t>Tía </a:t>
            </a:r>
            <a:r>
              <a:rPr lang="es-ES" sz="3600" dirty="0"/>
              <a:t>Rosa son de </a:t>
            </a:r>
            <a:r>
              <a:rPr lang="es-ES" sz="3600" dirty="0" smtClean="0"/>
              <a:t>$90,000 </a:t>
            </a:r>
            <a:r>
              <a:rPr lang="es-ES" sz="3600" dirty="0"/>
              <a:t>y sus pasivos ascienden a </a:t>
            </a:r>
            <a:r>
              <a:rPr lang="es-ES" sz="3600" dirty="0" smtClean="0"/>
              <a:t>$12,000.</a:t>
            </a:r>
            <a:endParaRPr lang="es-MX" sz="3600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806" y="4001294"/>
            <a:ext cx="9826388" cy="260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034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38232" y="215000"/>
            <a:ext cx="9246357" cy="1325563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Ejemplo de registro Crédito mercantil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algn="just"/>
            <a:r>
              <a:rPr lang="es-MX" sz="3000" dirty="0" smtClean="0"/>
              <a:t>Se registran los activos adquiridos y los pasivos por los cuales se acepta las obligación, ya que al adquirir una empresa o negocio se aceptan sus activos y pasivo.</a:t>
            </a:r>
            <a:endParaRPr lang="es-MX" sz="30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67817"/>
              </p:ext>
            </p:extLst>
          </p:nvPr>
        </p:nvGraphicFramePr>
        <p:xfrm>
          <a:off x="968990" y="1825625"/>
          <a:ext cx="949884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6903"/>
                <a:gridCol w="1746913"/>
                <a:gridCol w="1665026"/>
              </a:tblGrid>
              <a:tr h="471925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Concepto 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Cargos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Abono</a:t>
                      </a:r>
                      <a:endParaRPr lang="es-MX" sz="2400" dirty="0"/>
                    </a:p>
                  </a:txBody>
                  <a:tcPr/>
                </a:tc>
              </a:tr>
              <a:tr h="1861841">
                <a:tc>
                  <a:txBody>
                    <a:bodyPr/>
                    <a:lstStyle/>
                    <a:p>
                      <a:r>
                        <a:rPr lang="es-MX" sz="2400" baseline="0" dirty="0" smtClean="0"/>
                        <a:t>1000-000  Activos (Almacén, Maquinaria etc.)</a:t>
                      </a:r>
                    </a:p>
                    <a:p>
                      <a:r>
                        <a:rPr lang="es-MX" sz="2400" baseline="0" dirty="0" smtClean="0"/>
                        <a:t>1500-090   Crédito Mercantil</a:t>
                      </a:r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        </a:t>
                      </a:r>
                      <a:r>
                        <a:rPr lang="es-MX" sz="2400" baseline="0" dirty="0" smtClean="0"/>
                        <a:t>        </a:t>
                      </a:r>
                      <a:r>
                        <a:rPr lang="es-MX" sz="2400" dirty="0" smtClean="0"/>
                        <a:t>1000-000</a:t>
                      </a:r>
                      <a:r>
                        <a:rPr lang="es-MX" sz="2400" baseline="0" dirty="0" smtClean="0"/>
                        <a:t>  Bancos</a:t>
                      </a:r>
                    </a:p>
                    <a:p>
                      <a:r>
                        <a:rPr lang="es-MX" sz="2400" baseline="0" dirty="0" smtClean="0"/>
                        <a:t>                2000-000 Pasivos (Proveedores etc.)                  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50,000.00</a:t>
                      </a:r>
                      <a:endParaRPr lang="es-MX" sz="2400" dirty="0"/>
                    </a:p>
                    <a:p>
                      <a:r>
                        <a:rPr lang="es-MX" sz="2400" dirty="0" smtClean="0"/>
                        <a:t>22,000.00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endParaRPr lang="es-MX" sz="2400" dirty="0" smtClean="0"/>
                    </a:p>
                    <a:p>
                      <a:r>
                        <a:rPr lang="es-MX" sz="2400" dirty="0" smtClean="0"/>
                        <a:t>100,000.00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10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2753" y="339489"/>
            <a:ext cx="7467600" cy="850106"/>
          </a:xfrm>
        </p:spPr>
        <p:txBody>
          <a:bodyPr>
            <a:no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Guión explicativo para el empleo del material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28045" y="1991307"/>
            <a:ext cx="10577015" cy="450502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sz="3600" dirty="0" smtClean="0"/>
              <a:t>El </a:t>
            </a:r>
            <a:r>
              <a:rPr lang="es-MX" sz="3600" dirty="0"/>
              <a:t>propósito de la unidad de aprendizaje y las competencias </a:t>
            </a:r>
            <a:r>
              <a:rPr lang="es-MX" sz="3600" dirty="0" smtClean="0"/>
              <a:t>se localizan en la presentación no. 8, 9 y 10 respectivamente.   </a:t>
            </a:r>
            <a:endParaRPr lang="es-MX" sz="3600" dirty="0"/>
          </a:p>
          <a:p>
            <a:pPr>
              <a:lnSpc>
                <a:spcPct val="120000"/>
              </a:lnSpc>
            </a:pPr>
            <a:endParaRPr lang="es-MX" sz="3600" dirty="0"/>
          </a:p>
          <a:p>
            <a:pPr marL="82296" indent="0" algn="just">
              <a:lnSpc>
                <a:spcPct val="120000"/>
              </a:lnSpc>
              <a:spcBef>
                <a:spcPts val="300"/>
              </a:spcBef>
              <a:buSzPct val="68000"/>
              <a:buNone/>
            </a:pPr>
            <a:r>
              <a:rPr lang="es-MX" sz="3600" dirty="0" smtClean="0"/>
              <a:t>La </a:t>
            </a:r>
            <a:r>
              <a:rPr lang="es-MX" sz="3600" dirty="0" smtClean="0"/>
              <a:t>estructura de la unidad de aprendizaje se encuentra en la presentación </a:t>
            </a:r>
            <a:r>
              <a:rPr lang="es-MX" sz="3600" dirty="0" smtClean="0"/>
              <a:t>11 y 12, </a:t>
            </a:r>
            <a:r>
              <a:rPr lang="es-MX" sz="3600" dirty="0" smtClean="0"/>
              <a:t>así como la </a:t>
            </a:r>
            <a:r>
              <a:rPr lang="es-MX" sz="3600" dirty="0"/>
              <a:t>i</a:t>
            </a:r>
            <a:r>
              <a:rPr lang="es-MX" sz="3600" dirty="0" smtClean="0"/>
              <a:t>ntroducción del material </a:t>
            </a:r>
            <a:r>
              <a:rPr lang="es-MX" sz="3600" dirty="0" smtClean="0"/>
              <a:t>presentado </a:t>
            </a:r>
            <a:r>
              <a:rPr lang="es-MX" sz="3600" dirty="0" smtClean="0"/>
              <a:t>que se </a:t>
            </a:r>
            <a:r>
              <a:rPr lang="es-MX" sz="3600" dirty="0" smtClean="0"/>
              <a:t>encuentra </a:t>
            </a:r>
            <a:r>
              <a:rPr lang="es-MX" sz="3600" dirty="0" smtClean="0"/>
              <a:t>en la no. 13 </a:t>
            </a:r>
            <a:r>
              <a:rPr lang="es-MX" sz="3600" dirty="0" smtClean="0"/>
              <a:t>y </a:t>
            </a:r>
            <a:r>
              <a:rPr lang="es-MX" sz="3600" dirty="0" smtClean="0"/>
              <a:t>a partir de la  diapositiva 14 se desarrolla el tema de Activos Intangibles NIF C-8.</a:t>
            </a:r>
            <a:r>
              <a:rPr lang="es-MX" sz="3600" dirty="0" smtClean="0"/>
              <a:t> </a:t>
            </a:r>
            <a:r>
              <a:rPr lang="es-MX" sz="3600" dirty="0" smtClean="0"/>
              <a:t> </a:t>
            </a:r>
            <a:endParaRPr lang="es-MX" sz="3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Bibliografía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38201" y="1985358"/>
            <a:ext cx="105156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kumimoji="0" lang="es-ES" alt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CINIF. (2017). Normas </a:t>
            </a:r>
            <a:r>
              <a:rPr lang="es-ES" altLang="es-MX" sz="32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Información </a:t>
            </a:r>
            <a:r>
              <a:rPr lang="es-ES" altLang="es-MX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Financiera. México: IMCP.</a:t>
            </a:r>
            <a:endParaRPr lang="es-MX" altLang="es-MX" sz="3200" dirty="0"/>
          </a:p>
          <a:p>
            <a:pPr>
              <a:lnSpc>
                <a:spcPct val="100000"/>
              </a:lnSpc>
            </a:pPr>
            <a:r>
              <a:rPr lang="es-ES" altLang="es-MX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Mendoza, M. (2012). Contabilidad Intermedia</a:t>
            </a:r>
            <a:r>
              <a:rPr kumimoji="0" lang="es-ES" alt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de. México: IMCP.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kumimoji="0" lang="es-ES" altLang="es-MX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Resa</a:t>
            </a:r>
            <a:r>
              <a:rPr kumimoji="0" lang="es-ES" alt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 (2016). Contabilidad de Sociedades. México: Thomson.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kumimoji="0" lang="es-ES" alt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Romero, L. (2012). Contabilidad Intermedia. México: Mc Graw Hill.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1336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56848" y="491319"/>
            <a:ext cx="7808794" cy="553536"/>
          </a:xfrm>
        </p:spPr>
        <p:txBody>
          <a:bodyPr>
            <a:no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Identificación de la unidad de aprendizaje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378424" y="1610436"/>
            <a:ext cx="8661779" cy="47750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000" dirty="0"/>
              <a:t>Programa educativo: </a:t>
            </a:r>
            <a:r>
              <a:rPr lang="es-MX" b="1" dirty="0" smtClean="0"/>
              <a:t>Licenciatura en Contaduría.</a:t>
            </a:r>
          </a:p>
          <a:p>
            <a:pPr marL="0" indent="0">
              <a:buNone/>
            </a:pPr>
            <a:r>
              <a:rPr lang="es-MX" sz="2100" dirty="0"/>
              <a:t>Área de docencia:      </a:t>
            </a:r>
            <a:r>
              <a:rPr lang="es-MX" b="1" dirty="0" smtClean="0"/>
              <a:t>Contabilidad</a:t>
            </a:r>
            <a:r>
              <a:rPr lang="es-MX" b="1" dirty="0"/>
              <a:t>.</a:t>
            </a:r>
          </a:p>
          <a:p>
            <a:pPr marL="0" indent="0">
              <a:buNone/>
            </a:pPr>
            <a:r>
              <a:rPr lang="es-MX" sz="2000" dirty="0"/>
              <a:t>Unidad de aprendizaje:  </a:t>
            </a:r>
            <a:r>
              <a:rPr lang="es-MX" dirty="0" smtClean="0"/>
              <a:t>“</a:t>
            </a:r>
            <a:r>
              <a:rPr lang="es-MX" b="1" dirty="0" smtClean="0"/>
              <a:t>Boletines de Pasivo y Capital</a:t>
            </a:r>
            <a:r>
              <a:rPr lang="es-MX" dirty="0" smtClean="0"/>
              <a:t>”.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Clave:</a:t>
            </a:r>
            <a:r>
              <a:rPr lang="es-MX" dirty="0" smtClean="0"/>
              <a:t>                     </a:t>
            </a:r>
            <a:r>
              <a:rPr lang="es-MX" b="1" dirty="0" smtClean="0"/>
              <a:t>L00721</a:t>
            </a:r>
            <a:endParaRPr lang="es-MX" b="1" dirty="0" smtClean="0"/>
          </a:p>
          <a:p>
            <a:pPr marL="0" indent="0">
              <a:buNone/>
            </a:pPr>
            <a:r>
              <a:rPr lang="es-MX" sz="2000" dirty="0"/>
              <a:t>Créditos:                      </a:t>
            </a:r>
            <a:r>
              <a:rPr lang="es-MX" b="1" dirty="0" smtClean="0"/>
              <a:t>10 </a:t>
            </a:r>
            <a:endParaRPr lang="es-MX" b="1" dirty="0" smtClean="0"/>
          </a:p>
          <a:p>
            <a:pPr marL="0" indent="0" algn="ctr">
              <a:buNone/>
            </a:pPr>
            <a:endParaRPr lang="es-MX" sz="2000" b="1" dirty="0"/>
          </a:p>
          <a:p>
            <a:pPr marL="0" indent="0" algn="ctr">
              <a:buNone/>
            </a:pPr>
            <a:r>
              <a:rPr lang="es-MX" sz="2000" dirty="0"/>
              <a:t>Horas teoría</a:t>
            </a:r>
            <a:r>
              <a:rPr lang="es-MX" dirty="0" smtClean="0"/>
              <a:t>	</a:t>
            </a:r>
            <a:r>
              <a:rPr lang="es-MX" b="1" dirty="0"/>
              <a:t>4</a:t>
            </a:r>
            <a:r>
              <a:rPr lang="es-MX" b="1" dirty="0" smtClean="0"/>
              <a:t> </a:t>
            </a:r>
            <a:r>
              <a:rPr lang="es-MX" b="1" dirty="0" err="1" smtClean="0"/>
              <a:t>hrs</a:t>
            </a:r>
            <a:r>
              <a:rPr lang="es-MX" b="1" dirty="0" smtClean="0"/>
              <a:t>.</a:t>
            </a:r>
          </a:p>
          <a:p>
            <a:pPr marL="0" indent="0" algn="ctr">
              <a:buNone/>
            </a:pPr>
            <a:r>
              <a:rPr lang="es-MX" sz="2000" dirty="0"/>
              <a:t>Horas práctica</a:t>
            </a:r>
            <a:r>
              <a:rPr lang="es-MX" dirty="0" smtClean="0"/>
              <a:t>	</a:t>
            </a:r>
            <a:r>
              <a:rPr lang="es-MX" b="1" dirty="0"/>
              <a:t>2</a:t>
            </a:r>
            <a:r>
              <a:rPr lang="es-MX" b="1" dirty="0" smtClean="0"/>
              <a:t> </a:t>
            </a:r>
            <a:r>
              <a:rPr lang="es-MX" b="1" dirty="0" smtClean="0"/>
              <a:t>hrs.</a:t>
            </a:r>
          </a:p>
          <a:p>
            <a:pPr marL="0" indent="0" algn="ctr">
              <a:buNone/>
            </a:pPr>
            <a:r>
              <a:rPr lang="es-MX" sz="2000" dirty="0"/>
              <a:t>Horas totales</a:t>
            </a:r>
            <a:r>
              <a:rPr lang="es-MX" dirty="0" smtClean="0"/>
              <a:t>	</a:t>
            </a:r>
            <a:r>
              <a:rPr lang="es-MX" b="1" dirty="0"/>
              <a:t>6</a:t>
            </a:r>
            <a:r>
              <a:rPr lang="es-MX" b="1" dirty="0" smtClean="0"/>
              <a:t> </a:t>
            </a:r>
            <a:r>
              <a:rPr lang="es-MX" b="1" dirty="0" smtClean="0"/>
              <a:t>hrs.</a:t>
            </a:r>
          </a:p>
          <a:p>
            <a:pPr marL="0" indent="0" algn="ctr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sz="2100" dirty="0"/>
              <a:t>Núcleo de formación: </a:t>
            </a:r>
            <a:r>
              <a:rPr lang="es-MX" b="1" dirty="0" smtClean="0"/>
              <a:t>Sustantivo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40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06972" y="409434"/>
            <a:ext cx="7559465" cy="807077"/>
          </a:xfrm>
        </p:spPr>
        <p:txBody>
          <a:bodyPr>
            <a:no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Identificación de la unidad de aprendizaje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310185" y="1801504"/>
            <a:ext cx="10043615" cy="45798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sz="3000" b="1" dirty="0" smtClean="0"/>
              <a:t>Prerrequisitos: </a:t>
            </a:r>
            <a:r>
              <a:rPr lang="es-MX" sz="2400" dirty="0" smtClean="0"/>
              <a:t>Contabilidad </a:t>
            </a:r>
            <a:r>
              <a:rPr lang="es-MX" sz="2400" dirty="0"/>
              <a:t>básica y de Sistemas contables y Boletines de Activo 	</a:t>
            </a:r>
          </a:p>
          <a:p>
            <a:pPr marL="0" indent="0">
              <a:buNone/>
            </a:pPr>
            <a:r>
              <a:rPr lang="es-MX" sz="2800" b="1" dirty="0" smtClean="0"/>
              <a:t> </a:t>
            </a:r>
            <a:endParaRPr lang="es-MX" sz="2800" b="1" dirty="0" smtClean="0"/>
          </a:p>
          <a:p>
            <a:pPr marL="0" indent="0">
              <a:buNone/>
            </a:pPr>
            <a:r>
              <a:rPr lang="es-MX" sz="2800" b="1" dirty="0" smtClean="0"/>
              <a:t> Modalidad</a:t>
            </a:r>
            <a:r>
              <a:rPr lang="es-MX" sz="2800" b="1" dirty="0"/>
              <a:t>:</a:t>
            </a:r>
            <a:r>
              <a:rPr lang="es-MX" sz="3200" b="1" dirty="0"/>
              <a:t> </a:t>
            </a:r>
            <a:r>
              <a:rPr lang="es-MX" sz="2400" dirty="0"/>
              <a:t>Presencial.</a:t>
            </a:r>
          </a:p>
          <a:p>
            <a:pPr marL="109728" indent="0" algn="just">
              <a:buNone/>
            </a:pPr>
            <a:endParaRPr lang="es-MX" sz="2400" dirty="0"/>
          </a:p>
          <a:p>
            <a:pPr marL="109728" indent="0" algn="just">
              <a:buNone/>
            </a:pPr>
            <a:r>
              <a:rPr lang="es-MX" sz="2800" b="1" dirty="0" smtClean="0"/>
              <a:t>Tipo </a:t>
            </a:r>
            <a:r>
              <a:rPr lang="es-MX" sz="2800" b="1" dirty="0"/>
              <a:t>de unidad de aprendizaje</a:t>
            </a:r>
            <a:r>
              <a:rPr lang="es-MX" sz="2400" dirty="0"/>
              <a:t>: </a:t>
            </a:r>
            <a:r>
              <a:rPr lang="es-MX" sz="2400" dirty="0" smtClean="0"/>
              <a:t>Curso Teórico - </a:t>
            </a:r>
            <a:r>
              <a:rPr lang="es-MX" sz="2400" dirty="0"/>
              <a:t>P</a:t>
            </a:r>
            <a:r>
              <a:rPr lang="es-MX" sz="2400" dirty="0" smtClean="0"/>
              <a:t>ráctico</a:t>
            </a:r>
            <a:r>
              <a:rPr lang="es-MX" sz="2000" dirty="0"/>
              <a:t>.</a:t>
            </a:r>
          </a:p>
          <a:p>
            <a:pPr marL="109728" indent="0" algn="just">
              <a:buNone/>
            </a:pPr>
            <a:endParaRPr lang="es-MX" sz="2000" dirty="0"/>
          </a:p>
          <a:p>
            <a:pPr marL="109728" indent="0" algn="just">
              <a:buNone/>
            </a:pPr>
            <a:r>
              <a:rPr lang="es-MX" sz="2800" b="1" dirty="0"/>
              <a:t>Unidad de aprendizaje antecedente:</a:t>
            </a:r>
            <a:r>
              <a:rPr lang="es-MX" sz="3200" b="1" dirty="0"/>
              <a:t> </a:t>
            </a:r>
            <a:r>
              <a:rPr lang="es-MX" sz="2400" dirty="0" smtClean="0"/>
              <a:t>Sistemas Contables y boletines de activo</a:t>
            </a:r>
            <a:r>
              <a:rPr lang="es-MX" sz="2400" dirty="0" smtClean="0"/>
              <a:t>.</a:t>
            </a:r>
            <a:endParaRPr lang="es-MX" sz="2400" dirty="0"/>
          </a:p>
          <a:p>
            <a:pPr marL="109728" indent="0" algn="just">
              <a:buNone/>
            </a:pPr>
            <a:endParaRPr lang="es-MX" sz="2400" dirty="0"/>
          </a:p>
          <a:p>
            <a:pPr marL="109728" indent="0" algn="just">
              <a:buNone/>
            </a:pPr>
            <a:r>
              <a:rPr lang="es-MX" sz="2800" b="1" dirty="0"/>
              <a:t>Unidad de aprendizaje antecedente</a:t>
            </a:r>
            <a:r>
              <a:rPr lang="es-MX" sz="2000" b="1" dirty="0"/>
              <a:t>: </a:t>
            </a:r>
            <a:r>
              <a:rPr lang="es-MX" sz="2400" b="1" dirty="0"/>
              <a:t> </a:t>
            </a:r>
            <a:r>
              <a:rPr lang="es-MX" sz="2400" dirty="0" smtClean="0"/>
              <a:t>Ninguna</a:t>
            </a:r>
            <a:endParaRPr lang="es-MX" sz="2400" dirty="0"/>
          </a:p>
          <a:p>
            <a:pPr marL="109728" indent="0">
              <a:buNone/>
            </a:pPr>
            <a:endParaRPr lang="es-MX" sz="21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Marcador de contenido"/>
          <p:cNvSpPr>
            <a:spLocks noGrp="1"/>
          </p:cNvSpPr>
          <p:nvPr>
            <p:ph sz="quarter" idx="1"/>
          </p:nvPr>
        </p:nvSpPr>
        <p:spPr>
          <a:xfrm>
            <a:off x="900752" y="1856096"/>
            <a:ext cx="9976513" cy="429904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3600" dirty="0" smtClean="0"/>
              <a:t> </a:t>
            </a:r>
            <a:r>
              <a:rPr lang="es-MX" sz="3600" dirty="0"/>
              <a:t>Dar a conocer y aplicar las normas de i </a:t>
            </a:r>
            <a:r>
              <a:rPr lang="es-MX" sz="3600" dirty="0" smtClean="0"/>
              <a:t>información financieras </a:t>
            </a:r>
            <a:r>
              <a:rPr lang="es-MX" sz="3600" dirty="0"/>
              <a:t>emitidos por el CINIF y IMCP referente a los renglones de pasivo, capital contable y resultados, sus aspectos de control interno, normas particulares de valuación, presentación y revelación, comparándolos con las </a:t>
            </a:r>
            <a:r>
              <a:rPr lang="es-MX" sz="3600" dirty="0" err="1"/>
              <a:t>NIC´s</a:t>
            </a:r>
            <a:r>
              <a:rPr lang="es-MX" sz="3600" dirty="0"/>
              <a:t> y </a:t>
            </a:r>
            <a:r>
              <a:rPr lang="es-MX" sz="3600" dirty="0" err="1"/>
              <a:t>NIIF’s</a:t>
            </a:r>
            <a:r>
              <a:rPr lang="es-MX" sz="3600" dirty="0"/>
              <a:t>. </a:t>
            </a:r>
            <a:endParaRPr lang="es-ES" sz="36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>
                <a:solidFill>
                  <a:schemeClr val="bg1"/>
                </a:solidFill>
              </a:rPr>
              <a:t>Propósito de la unidad de aprendizaje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7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Marcador de contenido"/>
          <p:cNvSpPr>
            <a:spLocks noGrp="1"/>
          </p:cNvSpPr>
          <p:nvPr>
            <p:ph sz="quarter" idx="1"/>
          </p:nvPr>
        </p:nvSpPr>
        <p:spPr>
          <a:xfrm>
            <a:off x="900752" y="1856096"/>
            <a:ext cx="9976513" cy="4500254"/>
          </a:xfrm>
        </p:spPr>
        <p:txBody>
          <a:bodyPr>
            <a:noAutofit/>
          </a:bodyPr>
          <a:lstStyle/>
          <a:p>
            <a:pPr algn="just"/>
            <a:r>
              <a:rPr lang="es-ES" sz="3600" dirty="0" smtClean="0"/>
              <a:t> </a:t>
            </a:r>
            <a:r>
              <a:rPr lang="es-MX" sz="3600" dirty="0" smtClean="0"/>
              <a:t> </a:t>
            </a:r>
            <a:r>
              <a:rPr lang="es-MX" sz="3600" dirty="0"/>
              <a:t>Que el alumno conozca, interprete y aplique los lineamientos para la valuación y presentación contenidas en las Normas de Información Financiera de Intangibles, Pasivo y Capital Contable emitidos por el CINIF y los correlativos en las Normas Internacionales de Contabilidad y las Normas internacionales de información financiera. Así mismo el estudio y elaboración de estados financieros básicos. </a:t>
            </a:r>
            <a:endParaRPr lang="es-ES" sz="36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>
                <a:solidFill>
                  <a:schemeClr val="bg1"/>
                </a:solidFill>
              </a:rPr>
              <a:t>Propósito de la unidad de aprendizaje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3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1913</Words>
  <Application>Microsoft Office PowerPoint</Application>
  <PresentationFormat>Panorámica</PresentationFormat>
  <Paragraphs>313</Paragraphs>
  <Slides>50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6" baseType="lpstr">
      <vt:lpstr>Arial Unicode MS</vt:lpstr>
      <vt:lpstr>Arial</vt:lpstr>
      <vt:lpstr>Calibri</vt:lpstr>
      <vt:lpstr>Calibri Light</vt:lpstr>
      <vt:lpstr>Times New Roman</vt:lpstr>
      <vt:lpstr>Tema de Office</vt:lpstr>
      <vt:lpstr>Centro Universitario UAEM  Valle de Teotihuacán</vt:lpstr>
      <vt:lpstr>Guión explicativo para el empleo del material.</vt:lpstr>
      <vt:lpstr>Guión explicativo para el empleo del material</vt:lpstr>
      <vt:lpstr>Guión explicativo para el empleo del material</vt:lpstr>
      <vt:lpstr>Guión explicativo para el empleo del material</vt:lpstr>
      <vt:lpstr>Identificación de la unidad de aprendizaje</vt:lpstr>
      <vt:lpstr>Identificación de la unidad de aprendizaje</vt:lpstr>
      <vt:lpstr>Propósito de la unidad de aprendizaje</vt:lpstr>
      <vt:lpstr>Propósito de la unidad de aprendizaje</vt:lpstr>
      <vt:lpstr>Competencias</vt:lpstr>
      <vt:lpstr>Estructura de la unidad de aprendizaje </vt:lpstr>
      <vt:lpstr>Estructura de la unidad de aprendizaje </vt:lpstr>
      <vt:lpstr>Introducción</vt:lpstr>
      <vt:lpstr>Los activos Intangibles  NIF C-8</vt:lpstr>
      <vt:lpstr>Activos intangibles según el concept de la NIF C-8</vt:lpstr>
      <vt:lpstr>Características</vt:lpstr>
      <vt:lpstr>Elementos de los Activos Intangibles</vt:lpstr>
      <vt:lpstr>Algunos Activo intangibles pueden ser:</vt:lpstr>
      <vt:lpstr>Otros activo intangibles pueden ser:</vt:lpstr>
      <vt:lpstr>Clasificación según su identidad</vt:lpstr>
      <vt:lpstr>Según su forma incorporación </vt:lpstr>
      <vt:lpstr>Según su plazo de vida legal </vt:lpstr>
      <vt:lpstr>Valuación</vt:lpstr>
      <vt:lpstr> Valor Residual </vt:lpstr>
      <vt:lpstr>Valor Razonable</vt:lpstr>
      <vt:lpstr>Concesiones del gobierno</vt:lpstr>
      <vt:lpstr>Activos generados internamente</vt:lpstr>
      <vt:lpstr>Normas de presentación</vt:lpstr>
      <vt:lpstr>Normas de Revelación</vt:lpstr>
      <vt:lpstr>Normas de Revelación</vt:lpstr>
      <vt:lpstr>Normas de Revelación</vt:lpstr>
      <vt:lpstr>Presentación de PowerPoint</vt:lpstr>
      <vt:lpstr>La amortización</vt:lpstr>
      <vt:lpstr>Presentación de PowerPoint</vt:lpstr>
      <vt:lpstr>Presentación de PowerPoint</vt:lpstr>
      <vt:lpstr>Presentación de PowerPoint</vt:lpstr>
      <vt:lpstr>Cada año se revalúa el crédito mercantil. Si Aumenta su valor contablemente no se hace nada; pero si el valor del crédito mercantil disminuye este parte se llevara a pérdidas.</vt:lpstr>
      <vt:lpstr>Derechos de Autor</vt:lpstr>
      <vt:lpstr>Patente</vt:lpstr>
      <vt:lpstr>Franquicias o Licencias </vt:lpstr>
      <vt:lpstr>Presentación de PowerPoint</vt:lpstr>
      <vt:lpstr>Ejemplo de registro de patentes</vt:lpstr>
      <vt:lpstr>Presentación de PowerPoint</vt:lpstr>
      <vt:lpstr>Amortización de la patente</vt:lpstr>
      <vt:lpstr>Amortización de la patente</vt:lpstr>
      <vt:lpstr>Ejemplo de registro de Derechos de Autor</vt:lpstr>
      <vt:lpstr>Amortización de Derecho de Autor</vt:lpstr>
      <vt:lpstr>Ejemplo de registro Crédito mercantil</vt:lpstr>
      <vt:lpstr>Ejemplo de registro Crédito mercantil</vt:lpstr>
      <vt:lpstr>Bibliografía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Aco</dc:creator>
  <cp:lastModifiedBy>Aco</cp:lastModifiedBy>
  <cp:revision>61</cp:revision>
  <dcterms:created xsi:type="dcterms:W3CDTF">2017-10-18T00:58:10Z</dcterms:created>
  <dcterms:modified xsi:type="dcterms:W3CDTF">2017-10-21T04:32:39Z</dcterms:modified>
</cp:coreProperties>
</file>