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289" r:id="rId3"/>
    <p:sldId id="296" r:id="rId4"/>
    <p:sldId id="263" r:id="rId5"/>
    <p:sldId id="301" r:id="rId6"/>
    <p:sldId id="304" r:id="rId7"/>
    <p:sldId id="302" r:id="rId8"/>
    <p:sldId id="300" r:id="rId9"/>
    <p:sldId id="303" r:id="rId10"/>
    <p:sldId id="305" r:id="rId11"/>
    <p:sldId id="299" r:id="rId12"/>
    <p:sldId id="279" r:id="rId13"/>
    <p:sldId id="280" r:id="rId14"/>
    <p:sldId id="281" r:id="rId1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551"/>
  </p:normalViewPr>
  <p:slideViewPr>
    <p:cSldViewPr snapToGrid="0" snapToObjects="1">
      <p:cViewPr>
        <p:scale>
          <a:sx n="91" d="100"/>
          <a:sy n="91" d="100"/>
        </p:scale>
        <p:origin x="6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52022-9A99-440A-8009-9BCCBA00B65D}" type="doc">
      <dgm:prSet loTypeId="urn:microsoft.com/office/officeart/2008/layout/LinedList" loCatId="Inbox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0E408A61-C598-4F05-AE80-88AE43358C51}">
      <dgm:prSet/>
      <dgm:spPr/>
      <dgm:t>
        <a:bodyPr/>
        <a:lstStyle/>
        <a:p>
          <a:r>
            <a:rPr lang="es-ES_tradnl" dirty="0">
              <a:latin typeface="Century Gothic" charset="0"/>
              <a:ea typeface="Century Gothic" charset="0"/>
              <a:cs typeface="Century Gothic" charset="0"/>
            </a:rPr>
            <a:t>Alto crecimiento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918BBAF0-6FC5-4A79-8B8D-9FE8E4CE7786}" type="parTrans" cxnId="{76F08B07-BC3B-4373-893F-736353145998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E5D9BF5D-06A4-4130-B78C-5F99C88DD36B}" type="sibTrans" cxnId="{76F08B07-BC3B-4373-893F-736353145998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728A7833-9AA4-4BDC-98BF-063404C73481}">
      <dgm:prSet/>
      <dgm:spPr/>
      <dgm:t>
        <a:bodyPr/>
        <a:lstStyle/>
        <a:p>
          <a:r>
            <a:rPr lang="es-ES_tradnl">
              <a:latin typeface="Century Gothic" charset="0"/>
              <a:ea typeface="Century Gothic" charset="0"/>
              <a:cs typeface="Century Gothic" charset="0"/>
            </a:rPr>
            <a:t>Tolerancia a un intervalo grande de condiciones ambientales</a:t>
          </a:r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4171C63A-75D0-4A0C-82AB-058ACBFB9073}" type="parTrans" cxnId="{2C25141F-461C-478B-8D39-8DEEF1DCAD71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7082E609-7C37-4DD5-8491-3D2359D31E11}" type="sibTrans" cxnId="{2C25141F-461C-478B-8D39-8DEEF1DCAD71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61FA6CF-5C7E-4955-BDE4-A20260C3D8E9}">
      <dgm:prSet/>
      <dgm:spPr/>
      <dgm:t>
        <a:bodyPr/>
        <a:lstStyle/>
        <a:p>
          <a:r>
            <a:rPr lang="es-ES_tradnl">
              <a:latin typeface="Century Gothic" charset="0"/>
              <a:ea typeface="Century Gothic" charset="0"/>
              <a:cs typeface="Century Gothic" charset="0"/>
            </a:rPr>
            <a:t>Resistencia a enfermedades y estrés</a:t>
          </a:r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40BFF699-4E82-4423-A2A1-6AAFD45D9B4D}" type="parTrans" cxnId="{CDB2F9FF-1D9B-4717-9133-922A6377853E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F1AD13DF-BAE0-4B88-845B-6AA20FD69FAD}" type="sibTrans" cxnId="{CDB2F9FF-1D9B-4717-9133-922A6377853E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53F20FBE-72D6-4A55-923E-FB283516A3D9}">
      <dgm:prSet/>
      <dgm:spPr/>
      <dgm:t>
        <a:bodyPr/>
        <a:lstStyle/>
        <a:p>
          <a:r>
            <a:rPr lang="es-ES_tradnl">
              <a:latin typeface="Century Gothic" charset="0"/>
              <a:ea typeface="Century Gothic" charset="0"/>
              <a:cs typeface="Century Gothic" charset="0"/>
            </a:rPr>
            <a:t>Capacidad de reproducirse en cautiverio y pronta regeneración</a:t>
          </a:r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A74D9B7F-D114-4E87-ABDB-EEB92D55282F}" type="parTrans" cxnId="{D31C401E-DB87-4422-942E-DA028448815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C024BFF0-ADD1-45F1-9430-E14B75C430E2}" type="sibTrans" cxnId="{D31C401E-DB87-4422-942E-DA028448815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42DBEC2A-9E25-474C-BB79-A7DC2C67502D}">
      <dgm:prSet/>
      <dgm:spPr/>
      <dgm:t>
        <a:bodyPr/>
        <a:lstStyle/>
        <a:p>
          <a:r>
            <a:rPr lang="es-ES_tradnl" dirty="0">
              <a:latin typeface="Century Gothic" charset="0"/>
              <a:ea typeface="Century Gothic" charset="0"/>
              <a:cs typeface="Century Gothic" charset="0"/>
            </a:rPr>
            <a:t>Se alimenta de productividad primaria y acepta dietas balanceadas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24B07BBC-5830-46FD-930B-1C538A7DEAFE}" type="parTrans" cxnId="{8857497F-037B-4A66-A788-7A05AAFA6D1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7D21F44-BCC9-4501-9595-EFBBDD4E569B}" type="sibTrans" cxnId="{8857497F-037B-4A66-A788-7A05AAFA6D1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61200B20-6FC5-BA4A-8C73-4796460A4E3C}" type="pres">
      <dgm:prSet presAssocID="{F3452022-9A99-440A-8009-9BCCBA00B65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C28EF8DB-C93A-B14B-9A26-EB281C6AD2B7}" type="pres">
      <dgm:prSet presAssocID="{0E408A61-C598-4F05-AE80-88AE43358C51}" presName="thickLine" presStyleLbl="alignNode1" presStyleIdx="0" presStyleCnt="5"/>
      <dgm:spPr/>
    </dgm:pt>
    <dgm:pt modelId="{925F34AD-E010-FD49-A706-0383FDD2B77F}" type="pres">
      <dgm:prSet presAssocID="{0E408A61-C598-4F05-AE80-88AE43358C51}" presName="horz1" presStyleCnt="0"/>
      <dgm:spPr/>
    </dgm:pt>
    <dgm:pt modelId="{ACD1D8F3-352D-C24D-8AAF-89C3A65999E0}" type="pres">
      <dgm:prSet presAssocID="{0E408A61-C598-4F05-AE80-88AE43358C51}" presName="tx1" presStyleLbl="revTx" presStyleIdx="0" presStyleCnt="5"/>
      <dgm:spPr/>
      <dgm:t>
        <a:bodyPr/>
        <a:lstStyle/>
        <a:p>
          <a:endParaRPr lang="es-ES_tradnl"/>
        </a:p>
      </dgm:t>
    </dgm:pt>
    <dgm:pt modelId="{AF71CBA8-6CD6-614A-95A9-1CBFC46F79F2}" type="pres">
      <dgm:prSet presAssocID="{0E408A61-C598-4F05-AE80-88AE43358C51}" presName="vert1" presStyleCnt="0"/>
      <dgm:spPr/>
    </dgm:pt>
    <dgm:pt modelId="{6ECD89AB-38E8-8947-9498-73961AD114D9}" type="pres">
      <dgm:prSet presAssocID="{728A7833-9AA4-4BDC-98BF-063404C73481}" presName="thickLine" presStyleLbl="alignNode1" presStyleIdx="1" presStyleCnt="5"/>
      <dgm:spPr/>
    </dgm:pt>
    <dgm:pt modelId="{B0A29D15-9842-A843-928C-DCBB34A0923B}" type="pres">
      <dgm:prSet presAssocID="{728A7833-9AA4-4BDC-98BF-063404C73481}" presName="horz1" presStyleCnt="0"/>
      <dgm:spPr/>
    </dgm:pt>
    <dgm:pt modelId="{7EF1257A-6545-3242-A43F-A2FAECE901B8}" type="pres">
      <dgm:prSet presAssocID="{728A7833-9AA4-4BDC-98BF-063404C73481}" presName="tx1" presStyleLbl="revTx" presStyleIdx="1" presStyleCnt="5"/>
      <dgm:spPr/>
      <dgm:t>
        <a:bodyPr/>
        <a:lstStyle/>
        <a:p>
          <a:endParaRPr lang="es-ES_tradnl"/>
        </a:p>
      </dgm:t>
    </dgm:pt>
    <dgm:pt modelId="{32B63669-DDBA-2744-A798-3A27D9E7227F}" type="pres">
      <dgm:prSet presAssocID="{728A7833-9AA4-4BDC-98BF-063404C73481}" presName="vert1" presStyleCnt="0"/>
      <dgm:spPr/>
    </dgm:pt>
    <dgm:pt modelId="{7A05E938-35D2-A645-9920-F9E9F62F15DD}" type="pres">
      <dgm:prSet presAssocID="{161FA6CF-5C7E-4955-BDE4-A20260C3D8E9}" presName="thickLine" presStyleLbl="alignNode1" presStyleIdx="2" presStyleCnt="5"/>
      <dgm:spPr/>
    </dgm:pt>
    <dgm:pt modelId="{C4BCC8E0-60CF-ED46-8C9B-F830A0E1A204}" type="pres">
      <dgm:prSet presAssocID="{161FA6CF-5C7E-4955-BDE4-A20260C3D8E9}" presName="horz1" presStyleCnt="0"/>
      <dgm:spPr/>
    </dgm:pt>
    <dgm:pt modelId="{AEB61301-EE9B-274C-8C41-D728DD6B7334}" type="pres">
      <dgm:prSet presAssocID="{161FA6CF-5C7E-4955-BDE4-A20260C3D8E9}" presName="tx1" presStyleLbl="revTx" presStyleIdx="2" presStyleCnt="5"/>
      <dgm:spPr/>
      <dgm:t>
        <a:bodyPr/>
        <a:lstStyle/>
        <a:p>
          <a:endParaRPr lang="es-ES_tradnl"/>
        </a:p>
      </dgm:t>
    </dgm:pt>
    <dgm:pt modelId="{BE2F7B1A-A67E-A24A-9FA5-74665BEA5B3B}" type="pres">
      <dgm:prSet presAssocID="{161FA6CF-5C7E-4955-BDE4-A20260C3D8E9}" presName="vert1" presStyleCnt="0"/>
      <dgm:spPr/>
    </dgm:pt>
    <dgm:pt modelId="{26D15168-83D9-9945-8F10-36995637760F}" type="pres">
      <dgm:prSet presAssocID="{53F20FBE-72D6-4A55-923E-FB283516A3D9}" presName="thickLine" presStyleLbl="alignNode1" presStyleIdx="3" presStyleCnt="5"/>
      <dgm:spPr/>
    </dgm:pt>
    <dgm:pt modelId="{82282649-EEBE-6142-BD29-45C19930F31A}" type="pres">
      <dgm:prSet presAssocID="{53F20FBE-72D6-4A55-923E-FB283516A3D9}" presName="horz1" presStyleCnt="0"/>
      <dgm:spPr/>
    </dgm:pt>
    <dgm:pt modelId="{7BE98D51-DF74-C041-8FE2-C0482F130475}" type="pres">
      <dgm:prSet presAssocID="{53F20FBE-72D6-4A55-923E-FB283516A3D9}" presName="tx1" presStyleLbl="revTx" presStyleIdx="3" presStyleCnt="5"/>
      <dgm:spPr/>
      <dgm:t>
        <a:bodyPr/>
        <a:lstStyle/>
        <a:p>
          <a:endParaRPr lang="es-ES_tradnl"/>
        </a:p>
      </dgm:t>
    </dgm:pt>
    <dgm:pt modelId="{C6819FC8-E136-5843-AFD1-03BA9B66B258}" type="pres">
      <dgm:prSet presAssocID="{53F20FBE-72D6-4A55-923E-FB283516A3D9}" presName="vert1" presStyleCnt="0"/>
      <dgm:spPr/>
    </dgm:pt>
    <dgm:pt modelId="{FFF76795-9B37-594E-9507-06D7CF600F2E}" type="pres">
      <dgm:prSet presAssocID="{42DBEC2A-9E25-474C-BB79-A7DC2C67502D}" presName="thickLine" presStyleLbl="alignNode1" presStyleIdx="4" presStyleCnt="5"/>
      <dgm:spPr/>
    </dgm:pt>
    <dgm:pt modelId="{8C5530F6-2B76-9149-921B-D058C96CAD8A}" type="pres">
      <dgm:prSet presAssocID="{42DBEC2A-9E25-474C-BB79-A7DC2C67502D}" presName="horz1" presStyleCnt="0"/>
      <dgm:spPr/>
    </dgm:pt>
    <dgm:pt modelId="{8F847C32-BBC4-C341-BE55-2D3DEB4A4476}" type="pres">
      <dgm:prSet presAssocID="{42DBEC2A-9E25-474C-BB79-A7DC2C67502D}" presName="tx1" presStyleLbl="revTx" presStyleIdx="4" presStyleCnt="5"/>
      <dgm:spPr/>
      <dgm:t>
        <a:bodyPr/>
        <a:lstStyle/>
        <a:p>
          <a:endParaRPr lang="es-ES_tradnl"/>
        </a:p>
      </dgm:t>
    </dgm:pt>
    <dgm:pt modelId="{0B747C14-D187-1A41-99F2-84C20AAE166F}" type="pres">
      <dgm:prSet presAssocID="{42DBEC2A-9E25-474C-BB79-A7DC2C67502D}" presName="vert1" presStyleCnt="0"/>
      <dgm:spPr/>
    </dgm:pt>
  </dgm:ptLst>
  <dgm:cxnLst>
    <dgm:cxn modelId="{2C25141F-461C-478B-8D39-8DEEF1DCAD71}" srcId="{F3452022-9A99-440A-8009-9BCCBA00B65D}" destId="{728A7833-9AA4-4BDC-98BF-063404C73481}" srcOrd="1" destOrd="0" parTransId="{4171C63A-75D0-4A0C-82AB-058ACBFB9073}" sibTransId="{7082E609-7C37-4DD5-8491-3D2359D31E11}"/>
    <dgm:cxn modelId="{0F3D84E5-1FB4-E845-9893-ADD39DCB435B}" type="presOf" srcId="{728A7833-9AA4-4BDC-98BF-063404C73481}" destId="{7EF1257A-6545-3242-A43F-A2FAECE901B8}" srcOrd="0" destOrd="0" presId="urn:microsoft.com/office/officeart/2008/layout/LinedList"/>
    <dgm:cxn modelId="{D31C401E-DB87-4422-942E-DA0284488155}" srcId="{F3452022-9A99-440A-8009-9BCCBA00B65D}" destId="{53F20FBE-72D6-4A55-923E-FB283516A3D9}" srcOrd="3" destOrd="0" parTransId="{A74D9B7F-D114-4E87-ABDB-EEB92D55282F}" sibTransId="{C024BFF0-ADD1-45F1-9430-E14B75C430E2}"/>
    <dgm:cxn modelId="{76F08B07-BC3B-4373-893F-736353145998}" srcId="{F3452022-9A99-440A-8009-9BCCBA00B65D}" destId="{0E408A61-C598-4F05-AE80-88AE43358C51}" srcOrd="0" destOrd="0" parTransId="{918BBAF0-6FC5-4A79-8B8D-9FE8E4CE7786}" sibTransId="{E5D9BF5D-06A4-4130-B78C-5F99C88DD36B}"/>
    <dgm:cxn modelId="{027C4810-E5DF-C94C-B9C4-5AF805B2D4FD}" type="presOf" srcId="{53F20FBE-72D6-4A55-923E-FB283516A3D9}" destId="{7BE98D51-DF74-C041-8FE2-C0482F130475}" srcOrd="0" destOrd="0" presId="urn:microsoft.com/office/officeart/2008/layout/LinedList"/>
    <dgm:cxn modelId="{9CA2D2AA-CD82-414A-A413-6F09C5F48E7D}" type="presOf" srcId="{0E408A61-C598-4F05-AE80-88AE43358C51}" destId="{ACD1D8F3-352D-C24D-8AAF-89C3A65999E0}" srcOrd="0" destOrd="0" presId="urn:microsoft.com/office/officeart/2008/layout/LinedList"/>
    <dgm:cxn modelId="{8857497F-037B-4A66-A788-7A05AAFA6D15}" srcId="{F3452022-9A99-440A-8009-9BCCBA00B65D}" destId="{42DBEC2A-9E25-474C-BB79-A7DC2C67502D}" srcOrd="4" destOrd="0" parTransId="{24B07BBC-5830-46FD-930B-1C538A7DEAFE}" sibTransId="{37D21F44-BCC9-4501-9595-EFBBDD4E569B}"/>
    <dgm:cxn modelId="{DF232CFC-4C93-424B-AABD-AA9B2EB9C217}" type="presOf" srcId="{42DBEC2A-9E25-474C-BB79-A7DC2C67502D}" destId="{8F847C32-BBC4-C341-BE55-2D3DEB4A4476}" srcOrd="0" destOrd="0" presId="urn:microsoft.com/office/officeart/2008/layout/LinedList"/>
    <dgm:cxn modelId="{340737B6-BFFA-B345-B10F-94848888856D}" type="presOf" srcId="{161FA6CF-5C7E-4955-BDE4-A20260C3D8E9}" destId="{AEB61301-EE9B-274C-8C41-D728DD6B7334}" srcOrd="0" destOrd="0" presId="urn:microsoft.com/office/officeart/2008/layout/LinedList"/>
    <dgm:cxn modelId="{CDB2F9FF-1D9B-4717-9133-922A6377853E}" srcId="{F3452022-9A99-440A-8009-9BCCBA00B65D}" destId="{161FA6CF-5C7E-4955-BDE4-A20260C3D8E9}" srcOrd="2" destOrd="0" parTransId="{40BFF699-4E82-4423-A2A1-6AAFD45D9B4D}" sibTransId="{F1AD13DF-BAE0-4B88-845B-6AA20FD69FAD}"/>
    <dgm:cxn modelId="{8FE16B43-FC67-CD44-8FA0-2601BA57EFFD}" type="presOf" srcId="{F3452022-9A99-440A-8009-9BCCBA00B65D}" destId="{61200B20-6FC5-BA4A-8C73-4796460A4E3C}" srcOrd="0" destOrd="0" presId="urn:microsoft.com/office/officeart/2008/layout/LinedList"/>
    <dgm:cxn modelId="{E8972A11-0225-4F40-AD41-49B3FD4728FE}" type="presParOf" srcId="{61200B20-6FC5-BA4A-8C73-4796460A4E3C}" destId="{C28EF8DB-C93A-B14B-9A26-EB281C6AD2B7}" srcOrd="0" destOrd="0" presId="urn:microsoft.com/office/officeart/2008/layout/LinedList"/>
    <dgm:cxn modelId="{AE1B53DA-B89B-C046-984B-42C2BCC6BAA5}" type="presParOf" srcId="{61200B20-6FC5-BA4A-8C73-4796460A4E3C}" destId="{925F34AD-E010-FD49-A706-0383FDD2B77F}" srcOrd="1" destOrd="0" presId="urn:microsoft.com/office/officeart/2008/layout/LinedList"/>
    <dgm:cxn modelId="{D0ACCCBB-DD8A-644F-B9A6-E42922E225E7}" type="presParOf" srcId="{925F34AD-E010-FD49-A706-0383FDD2B77F}" destId="{ACD1D8F3-352D-C24D-8AAF-89C3A65999E0}" srcOrd="0" destOrd="0" presId="urn:microsoft.com/office/officeart/2008/layout/LinedList"/>
    <dgm:cxn modelId="{B3441651-9E68-874A-8FEF-FD8289E23A4C}" type="presParOf" srcId="{925F34AD-E010-FD49-A706-0383FDD2B77F}" destId="{AF71CBA8-6CD6-614A-95A9-1CBFC46F79F2}" srcOrd="1" destOrd="0" presId="urn:microsoft.com/office/officeart/2008/layout/LinedList"/>
    <dgm:cxn modelId="{EEAE6A93-B504-F24D-8751-601BCED97692}" type="presParOf" srcId="{61200B20-6FC5-BA4A-8C73-4796460A4E3C}" destId="{6ECD89AB-38E8-8947-9498-73961AD114D9}" srcOrd="2" destOrd="0" presId="urn:microsoft.com/office/officeart/2008/layout/LinedList"/>
    <dgm:cxn modelId="{B4DE84FF-6779-A141-B93F-92488098B691}" type="presParOf" srcId="{61200B20-6FC5-BA4A-8C73-4796460A4E3C}" destId="{B0A29D15-9842-A843-928C-DCBB34A0923B}" srcOrd="3" destOrd="0" presId="urn:microsoft.com/office/officeart/2008/layout/LinedList"/>
    <dgm:cxn modelId="{C2EDF779-00E9-B646-B439-C0BE51164F42}" type="presParOf" srcId="{B0A29D15-9842-A843-928C-DCBB34A0923B}" destId="{7EF1257A-6545-3242-A43F-A2FAECE901B8}" srcOrd="0" destOrd="0" presId="urn:microsoft.com/office/officeart/2008/layout/LinedList"/>
    <dgm:cxn modelId="{84ED5A78-76D3-474B-AD09-6BBB1D36EF9D}" type="presParOf" srcId="{B0A29D15-9842-A843-928C-DCBB34A0923B}" destId="{32B63669-DDBA-2744-A798-3A27D9E7227F}" srcOrd="1" destOrd="0" presId="urn:microsoft.com/office/officeart/2008/layout/LinedList"/>
    <dgm:cxn modelId="{A4971739-F4B3-4B48-ADEC-4FCAFF566F1F}" type="presParOf" srcId="{61200B20-6FC5-BA4A-8C73-4796460A4E3C}" destId="{7A05E938-35D2-A645-9920-F9E9F62F15DD}" srcOrd="4" destOrd="0" presId="urn:microsoft.com/office/officeart/2008/layout/LinedList"/>
    <dgm:cxn modelId="{79B8EC6D-3A64-0E45-8DF2-C08F69B97698}" type="presParOf" srcId="{61200B20-6FC5-BA4A-8C73-4796460A4E3C}" destId="{C4BCC8E0-60CF-ED46-8C9B-F830A0E1A204}" srcOrd="5" destOrd="0" presId="urn:microsoft.com/office/officeart/2008/layout/LinedList"/>
    <dgm:cxn modelId="{E0073192-7354-F749-8AB9-452ED0B34FC3}" type="presParOf" srcId="{C4BCC8E0-60CF-ED46-8C9B-F830A0E1A204}" destId="{AEB61301-EE9B-274C-8C41-D728DD6B7334}" srcOrd="0" destOrd="0" presId="urn:microsoft.com/office/officeart/2008/layout/LinedList"/>
    <dgm:cxn modelId="{21B420AF-1F53-AD42-BF36-B9D68EF9FAA6}" type="presParOf" srcId="{C4BCC8E0-60CF-ED46-8C9B-F830A0E1A204}" destId="{BE2F7B1A-A67E-A24A-9FA5-74665BEA5B3B}" srcOrd="1" destOrd="0" presId="urn:microsoft.com/office/officeart/2008/layout/LinedList"/>
    <dgm:cxn modelId="{9B557C9D-130E-9D4A-95A9-4304A81B20E7}" type="presParOf" srcId="{61200B20-6FC5-BA4A-8C73-4796460A4E3C}" destId="{26D15168-83D9-9945-8F10-36995637760F}" srcOrd="6" destOrd="0" presId="urn:microsoft.com/office/officeart/2008/layout/LinedList"/>
    <dgm:cxn modelId="{C604A0D8-9B36-DC40-B71E-05F3ED8D4AD3}" type="presParOf" srcId="{61200B20-6FC5-BA4A-8C73-4796460A4E3C}" destId="{82282649-EEBE-6142-BD29-45C19930F31A}" srcOrd="7" destOrd="0" presId="urn:microsoft.com/office/officeart/2008/layout/LinedList"/>
    <dgm:cxn modelId="{921E0993-6B27-EA4F-96D3-8F890C342FEE}" type="presParOf" srcId="{82282649-EEBE-6142-BD29-45C19930F31A}" destId="{7BE98D51-DF74-C041-8FE2-C0482F130475}" srcOrd="0" destOrd="0" presId="urn:microsoft.com/office/officeart/2008/layout/LinedList"/>
    <dgm:cxn modelId="{0CE56803-DC3F-7F4E-BBC8-6AD0045876BE}" type="presParOf" srcId="{82282649-EEBE-6142-BD29-45C19930F31A}" destId="{C6819FC8-E136-5843-AFD1-03BA9B66B258}" srcOrd="1" destOrd="0" presId="urn:microsoft.com/office/officeart/2008/layout/LinedList"/>
    <dgm:cxn modelId="{506E6A0F-5D38-154E-8CBB-8BF6216C4E33}" type="presParOf" srcId="{61200B20-6FC5-BA4A-8C73-4796460A4E3C}" destId="{FFF76795-9B37-594E-9507-06D7CF600F2E}" srcOrd="8" destOrd="0" presId="urn:microsoft.com/office/officeart/2008/layout/LinedList"/>
    <dgm:cxn modelId="{D32A68F4-7E1A-0E4E-BC97-DC7104FD5E4D}" type="presParOf" srcId="{61200B20-6FC5-BA4A-8C73-4796460A4E3C}" destId="{8C5530F6-2B76-9149-921B-D058C96CAD8A}" srcOrd="9" destOrd="0" presId="urn:microsoft.com/office/officeart/2008/layout/LinedList"/>
    <dgm:cxn modelId="{ADBF9BEA-7B9B-2449-A4B0-B0827B7E7EDC}" type="presParOf" srcId="{8C5530F6-2B76-9149-921B-D058C96CAD8A}" destId="{8F847C32-BBC4-C341-BE55-2D3DEB4A4476}" srcOrd="0" destOrd="0" presId="urn:microsoft.com/office/officeart/2008/layout/LinedList"/>
    <dgm:cxn modelId="{C40F08CC-27EF-2F48-BB6F-285DC0085E7D}" type="presParOf" srcId="{8C5530F6-2B76-9149-921B-D058C96CAD8A}" destId="{0B747C14-D187-1A41-99F2-84C20AAE166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4A3D2B-82E0-DD43-BE8C-8334F9BDFD21}" type="doc">
      <dgm:prSet loTypeId="urn:microsoft.com/office/officeart/2005/8/layout/cycle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AA9C1328-8DDE-B24E-B385-F37D596868B2}">
      <dgm:prSet/>
      <dgm:spPr/>
      <dgm:t>
        <a:bodyPr/>
        <a:lstStyle/>
        <a:p>
          <a:pPr rtl="0"/>
          <a:r>
            <a:rPr lang="es-ES_tradnl" smtClean="0"/>
            <a:t>Reproducción</a:t>
          </a:r>
          <a:endParaRPr lang="es-ES_tradnl"/>
        </a:p>
      </dgm:t>
    </dgm:pt>
    <dgm:pt modelId="{B3EBB5C6-DC6D-CA4E-8C8F-D45250C5AC07}" type="parTrans" cxnId="{663A83A3-7E8D-774D-A21E-7C9E8FCCFE8D}">
      <dgm:prSet/>
      <dgm:spPr/>
      <dgm:t>
        <a:bodyPr/>
        <a:lstStyle/>
        <a:p>
          <a:endParaRPr lang="es-ES_tradnl"/>
        </a:p>
      </dgm:t>
    </dgm:pt>
    <dgm:pt modelId="{D7AAB414-1317-3348-98C0-3C752EE040B1}" type="sibTrans" cxnId="{663A83A3-7E8D-774D-A21E-7C9E8FCCFE8D}">
      <dgm:prSet/>
      <dgm:spPr/>
      <dgm:t>
        <a:bodyPr/>
        <a:lstStyle/>
        <a:p>
          <a:endParaRPr lang="es-ES_tradnl"/>
        </a:p>
      </dgm:t>
    </dgm:pt>
    <dgm:pt modelId="{5C8F63FF-B607-2145-8A9E-1DB5B121A6D3}">
      <dgm:prSet/>
      <dgm:spPr/>
      <dgm:t>
        <a:bodyPr/>
        <a:lstStyle/>
        <a:p>
          <a:pPr rtl="0"/>
          <a:r>
            <a:rPr lang="es-ES_tradnl" smtClean="0"/>
            <a:t>Desove</a:t>
          </a:r>
          <a:endParaRPr lang="es-ES_tradnl"/>
        </a:p>
      </dgm:t>
    </dgm:pt>
    <dgm:pt modelId="{BC378B53-4EC8-274F-A20A-56AA3112B576}" type="parTrans" cxnId="{3AE496FB-0246-8A46-98D8-6CE0B1909FA7}">
      <dgm:prSet/>
      <dgm:spPr/>
      <dgm:t>
        <a:bodyPr/>
        <a:lstStyle/>
        <a:p>
          <a:endParaRPr lang="es-ES_tradnl"/>
        </a:p>
      </dgm:t>
    </dgm:pt>
    <dgm:pt modelId="{89CC6CF6-A772-0349-A45C-C859ADD76ABC}" type="sibTrans" cxnId="{3AE496FB-0246-8A46-98D8-6CE0B1909FA7}">
      <dgm:prSet/>
      <dgm:spPr/>
      <dgm:t>
        <a:bodyPr/>
        <a:lstStyle/>
        <a:p>
          <a:endParaRPr lang="es-ES_tradnl"/>
        </a:p>
      </dgm:t>
    </dgm:pt>
    <dgm:pt modelId="{C2F413DA-13CB-8A4B-B8BC-8EDA414999A8}">
      <dgm:prSet/>
      <dgm:spPr/>
      <dgm:t>
        <a:bodyPr/>
        <a:lstStyle/>
        <a:p>
          <a:pPr rtl="0"/>
          <a:r>
            <a:rPr lang="es-ES_tradnl" smtClean="0"/>
            <a:t>Incubación y eclosión</a:t>
          </a:r>
          <a:endParaRPr lang="es-ES_tradnl"/>
        </a:p>
      </dgm:t>
    </dgm:pt>
    <dgm:pt modelId="{3B688FB0-9D45-FA41-88BE-824E16498340}" type="parTrans" cxnId="{B73B94EA-F254-FF42-8D0A-7EF99ADCDBA7}">
      <dgm:prSet/>
      <dgm:spPr/>
      <dgm:t>
        <a:bodyPr/>
        <a:lstStyle/>
        <a:p>
          <a:endParaRPr lang="es-ES_tradnl"/>
        </a:p>
      </dgm:t>
    </dgm:pt>
    <dgm:pt modelId="{A1E5EFE5-31E0-744E-89D4-D5FEC8D02423}" type="sibTrans" cxnId="{B73B94EA-F254-FF42-8D0A-7EF99ADCDBA7}">
      <dgm:prSet/>
      <dgm:spPr/>
      <dgm:t>
        <a:bodyPr/>
        <a:lstStyle/>
        <a:p>
          <a:endParaRPr lang="es-ES_tradnl"/>
        </a:p>
      </dgm:t>
    </dgm:pt>
    <dgm:pt modelId="{8FFEDA85-1C42-B944-8CC1-E58D7A0A283D}">
      <dgm:prSet/>
      <dgm:spPr/>
      <dgm:t>
        <a:bodyPr/>
        <a:lstStyle/>
        <a:p>
          <a:pPr rtl="0"/>
          <a:r>
            <a:rPr lang="es-ES_tradnl" smtClean="0"/>
            <a:t>Alevín</a:t>
          </a:r>
          <a:endParaRPr lang="es-ES_tradnl"/>
        </a:p>
      </dgm:t>
    </dgm:pt>
    <dgm:pt modelId="{B652BF40-B329-3C43-B188-225243C5107F}" type="parTrans" cxnId="{CABA30C6-9051-B745-BA8F-630D473692D8}">
      <dgm:prSet/>
      <dgm:spPr/>
      <dgm:t>
        <a:bodyPr/>
        <a:lstStyle/>
        <a:p>
          <a:endParaRPr lang="es-ES_tradnl"/>
        </a:p>
      </dgm:t>
    </dgm:pt>
    <dgm:pt modelId="{50228AD9-4957-EC46-B742-FF9C7F4D656E}" type="sibTrans" cxnId="{CABA30C6-9051-B745-BA8F-630D473692D8}">
      <dgm:prSet/>
      <dgm:spPr/>
      <dgm:t>
        <a:bodyPr/>
        <a:lstStyle/>
        <a:p>
          <a:endParaRPr lang="es-ES_tradnl"/>
        </a:p>
      </dgm:t>
    </dgm:pt>
    <dgm:pt modelId="{4499FB99-C63A-954A-AA50-49A76E9E9299}">
      <dgm:prSet/>
      <dgm:spPr/>
      <dgm:t>
        <a:bodyPr/>
        <a:lstStyle/>
        <a:p>
          <a:pPr rtl="0"/>
          <a:r>
            <a:rPr lang="es-ES_tradnl" smtClean="0"/>
            <a:t>Cría</a:t>
          </a:r>
          <a:endParaRPr lang="es-ES_tradnl"/>
        </a:p>
      </dgm:t>
    </dgm:pt>
    <dgm:pt modelId="{39E4ACB5-A3FA-994B-96ED-117F5BEABF14}" type="parTrans" cxnId="{B464D227-21CF-354C-A305-CF89B3BACB3E}">
      <dgm:prSet/>
      <dgm:spPr/>
      <dgm:t>
        <a:bodyPr/>
        <a:lstStyle/>
        <a:p>
          <a:endParaRPr lang="es-ES_tradnl"/>
        </a:p>
      </dgm:t>
    </dgm:pt>
    <dgm:pt modelId="{EEFF6579-FA91-C741-A859-5D090552ED6C}" type="sibTrans" cxnId="{B464D227-21CF-354C-A305-CF89B3BACB3E}">
      <dgm:prSet/>
      <dgm:spPr/>
      <dgm:t>
        <a:bodyPr/>
        <a:lstStyle/>
        <a:p>
          <a:endParaRPr lang="es-ES_tradnl"/>
        </a:p>
      </dgm:t>
    </dgm:pt>
    <dgm:pt modelId="{8B26B447-9BAE-854C-B2EF-B95BA8B15773}">
      <dgm:prSet/>
      <dgm:spPr/>
      <dgm:t>
        <a:bodyPr/>
        <a:lstStyle/>
        <a:p>
          <a:pPr rtl="0"/>
          <a:r>
            <a:rPr lang="es-ES_tradnl" smtClean="0"/>
            <a:t>Juvenil</a:t>
          </a:r>
          <a:endParaRPr lang="es-ES_tradnl"/>
        </a:p>
      </dgm:t>
    </dgm:pt>
    <dgm:pt modelId="{06901242-E80C-FF45-BD6F-FEA50A0B553F}" type="parTrans" cxnId="{FB6763D2-B067-FB46-B2D5-C3B26396892B}">
      <dgm:prSet/>
      <dgm:spPr/>
      <dgm:t>
        <a:bodyPr/>
        <a:lstStyle/>
        <a:p>
          <a:endParaRPr lang="es-ES_tradnl"/>
        </a:p>
      </dgm:t>
    </dgm:pt>
    <dgm:pt modelId="{8E139B20-18B3-BE4E-99C7-B2533D29F697}" type="sibTrans" cxnId="{FB6763D2-B067-FB46-B2D5-C3B26396892B}">
      <dgm:prSet/>
      <dgm:spPr/>
      <dgm:t>
        <a:bodyPr/>
        <a:lstStyle/>
        <a:p>
          <a:endParaRPr lang="es-ES_tradnl"/>
        </a:p>
      </dgm:t>
    </dgm:pt>
    <dgm:pt modelId="{3118EEAE-E5A3-114A-A110-4E6E80AB3857}">
      <dgm:prSet/>
      <dgm:spPr/>
      <dgm:t>
        <a:bodyPr/>
        <a:lstStyle/>
        <a:p>
          <a:pPr rtl="0"/>
          <a:r>
            <a:rPr lang="es-ES_tradnl" smtClean="0"/>
            <a:t>Talla comercial</a:t>
          </a:r>
          <a:endParaRPr lang="es-ES_tradnl"/>
        </a:p>
      </dgm:t>
    </dgm:pt>
    <dgm:pt modelId="{300EC8BF-CB63-2742-BFB0-6B68F0349098}" type="parTrans" cxnId="{151DE29F-9FD6-2445-BEF0-78132E0754CC}">
      <dgm:prSet/>
      <dgm:spPr/>
      <dgm:t>
        <a:bodyPr/>
        <a:lstStyle/>
        <a:p>
          <a:endParaRPr lang="es-ES_tradnl"/>
        </a:p>
      </dgm:t>
    </dgm:pt>
    <dgm:pt modelId="{09C35D4F-3901-024F-AEF7-42B6A6F0C498}" type="sibTrans" cxnId="{151DE29F-9FD6-2445-BEF0-78132E0754CC}">
      <dgm:prSet/>
      <dgm:spPr/>
      <dgm:t>
        <a:bodyPr/>
        <a:lstStyle/>
        <a:p>
          <a:endParaRPr lang="es-ES_tradnl"/>
        </a:p>
      </dgm:t>
    </dgm:pt>
    <dgm:pt modelId="{D26714E5-41DB-6F4C-AFC8-7F11122374B0}">
      <dgm:prSet/>
      <dgm:spPr/>
      <dgm:t>
        <a:bodyPr/>
        <a:lstStyle/>
        <a:p>
          <a:pPr rtl="0"/>
          <a:r>
            <a:rPr lang="es-ES_tradnl" dirty="0" smtClean="0"/>
            <a:t>Adulto</a:t>
          </a:r>
          <a:endParaRPr lang="es-ES_tradnl" dirty="0"/>
        </a:p>
      </dgm:t>
    </dgm:pt>
    <dgm:pt modelId="{FB50E94C-5645-A14D-88CA-7477EC0AD9CB}" type="parTrans" cxnId="{13CC2D54-0355-FA44-9B98-8CCA2A7C3B41}">
      <dgm:prSet/>
      <dgm:spPr/>
      <dgm:t>
        <a:bodyPr/>
        <a:lstStyle/>
        <a:p>
          <a:endParaRPr lang="es-ES_tradnl"/>
        </a:p>
      </dgm:t>
    </dgm:pt>
    <dgm:pt modelId="{B2101916-F572-2A49-80D7-8C34987C67DA}" type="sibTrans" cxnId="{13CC2D54-0355-FA44-9B98-8CCA2A7C3B41}">
      <dgm:prSet/>
      <dgm:spPr/>
      <dgm:t>
        <a:bodyPr/>
        <a:lstStyle/>
        <a:p>
          <a:endParaRPr lang="es-ES_tradnl"/>
        </a:p>
      </dgm:t>
    </dgm:pt>
    <dgm:pt modelId="{52926B78-4FDB-784E-80E8-655F70D6A265}" type="pres">
      <dgm:prSet presAssocID="{DF4A3D2B-82E0-DD43-BE8C-8334F9BDFD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C90E2DAB-6751-884F-8D64-21B524BBEFFB}" type="pres">
      <dgm:prSet presAssocID="{DF4A3D2B-82E0-DD43-BE8C-8334F9BDFD21}" presName="cycle" presStyleCnt="0"/>
      <dgm:spPr/>
    </dgm:pt>
    <dgm:pt modelId="{C388DD96-3C0F-1143-8C98-177ED01BA96B}" type="pres">
      <dgm:prSet presAssocID="{AA9C1328-8DDE-B24E-B385-F37D596868B2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8C72214-F93E-ED4E-85DD-11D3D586BF22}" type="pres">
      <dgm:prSet presAssocID="{D7AAB414-1317-3348-98C0-3C752EE040B1}" presName="sibTransFirstNode" presStyleLbl="bgShp" presStyleIdx="0" presStyleCnt="1"/>
      <dgm:spPr/>
      <dgm:t>
        <a:bodyPr/>
        <a:lstStyle/>
        <a:p>
          <a:endParaRPr lang="es-ES_tradnl"/>
        </a:p>
      </dgm:t>
    </dgm:pt>
    <dgm:pt modelId="{666BC57F-460B-2840-9C94-BC2B7127E235}" type="pres">
      <dgm:prSet presAssocID="{5C8F63FF-B607-2145-8A9E-1DB5B121A6D3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B6704D1-C2E6-8842-94AA-8BF5234E793E}" type="pres">
      <dgm:prSet presAssocID="{C2F413DA-13CB-8A4B-B8BC-8EDA414999A8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3BC8C63-3EB5-E446-837D-A48B5E766CB3}" type="pres">
      <dgm:prSet presAssocID="{8FFEDA85-1C42-B944-8CC1-E58D7A0A283D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DD8AF53-4E06-3F42-BF4C-AD89C6724B80}" type="pres">
      <dgm:prSet presAssocID="{4499FB99-C63A-954A-AA50-49A76E9E9299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49DC5FF-1FE2-7841-A743-7A092950F01F}" type="pres">
      <dgm:prSet presAssocID="{8B26B447-9BAE-854C-B2EF-B95BA8B15773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276039D-54E6-3147-96D3-1643A42AE45C}" type="pres">
      <dgm:prSet presAssocID="{3118EEAE-E5A3-114A-A110-4E6E80AB3857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8FE54D-AF26-BC4E-91EB-AF23FB13966D}" type="pres">
      <dgm:prSet presAssocID="{D26714E5-41DB-6F4C-AFC8-7F11122374B0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73B94EA-F254-FF42-8D0A-7EF99ADCDBA7}" srcId="{DF4A3D2B-82E0-DD43-BE8C-8334F9BDFD21}" destId="{C2F413DA-13CB-8A4B-B8BC-8EDA414999A8}" srcOrd="2" destOrd="0" parTransId="{3B688FB0-9D45-FA41-88BE-824E16498340}" sibTransId="{A1E5EFE5-31E0-744E-89D4-D5FEC8D02423}"/>
    <dgm:cxn modelId="{CABA30C6-9051-B745-BA8F-630D473692D8}" srcId="{DF4A3D2B-82E0-DD43-BE8C-8334F9BDFD21}" destId="{8FFEDA85-1C42-B944-8CC1-E58D7A0A283D}" srcOrd="3" destOrd="0" parTransId="{B652BF40-B329-3C43-B188-225243C5107F}" sibTransId="{50228AD9-4957-EC46-B742-FF9C7F4D656E}"/>
    <dgm:cxn modelId="{5FADF4D9-21E4-9346-9B7B-E4BBA7067B29}" type="presOf" srcId="{DF4A3D2B-82E0-DD43-BE8C-8334F9BDFD21}" destId="{52926B78-4FDB-784E-80E8-655F70D6A265}" srcOrd="0" destOrd="0" presId="urn:microsoft.com/office/officeart/2005/8/layout/cycle3"/>
    <dgm:cxn modelId="{663A83A3-7E8D-774D-A21E-7C9E8FCCFE8D}" srcId="{DF4A3D2B-82E0-DD43-BE8C-8334F9BDFD21}" destId="{AA9C1328-8DDE-B24E-B385-F37D596868B2}" srcOrd="0" destOrd="0" parTransId="{B3EBB5C6-DC6D-CA4E-8C8F-D45250C5AC07}" sibTransId="{D7AAB414-1317-3348-98C0-3C752EE040B1}"/>
    <dgm:cxn modelId="{FB6763D2-B067-FB46-B2D5-C3B26396892B}" srcId="{DF4A3D2B-82E0-DD43-BE8C-8334F9BDFD21}" destId="{8B26B447-9BAE-854C-B2EF-B95BA8B15773}" srcOrd="5" destOrd="0" parTransId="{06901242-E80C-FF45-BD6F-FEA50A0B553F}" sibTransId="{8E139B20-18B3-BE4E-99C7-B2533D29F697}"/>
    <dgm:cxn modelId="{E0C88A9E-B32D-D848-A561-739A96B81CF3}" type="presOf" srcId="{8B26B447-9BAE-854C-B2EF-B95BA8B15773}" destId="{549DC5FF-1FE2-7841-A743-7A092950F01F}" srcOrd="0" destOrd="0" presId="urn:microsoft.com/office/officeart/2005/8/layout/cycle3"/>
    <dgm:cxn modelId="{3AE496FB-0246-8A46-98D8-6CE0B1909FA7}" srcId="{DF4A3D2B-82E0-DD43-BE8C-8334F9BDFD21}" destId="{5C8F63FF-B607-2145-8A9E-1DB5B121A6D3}" srcOrd="1" destOrd="0" parTransId="{BC378B53-4EC8-274F-A20A-56AA3112B576}" sibTransId="{89CC6CF6-A772-0349-A45C-C859ADD76ABC}"/>
    <dgm:cxn modelId="{13CC2D54-0355-FA44-9B98-8CCA2A7C3B41}" srcId="{DF4A3D2B-82E0-DD43-BE8C-8334F9BDFD21}" destId="{D26714E5-41DB-6F4C-AFC8-7F11122374B0}" srcOrd="7" destOrd="0" parTransId="{FB50E94C-5645-A14D-88CA-7477EC0AD9CB}" sibTransId="{B2101916-F572-2A49-80D7-8C34987C67DA}"/>
    <dgm:cxn modelId="{16D6464B-A7EC-A14C-A39B-4BF3A42C1570}" type="presOf" srcId="{4499FB99-C63A-954A-AA50-49A76E9E9299}" destId="{CDD8AF53-4E06-3F42-BF4C-AD89C6724B80}" srcOrd="0" destOrd="0" presId="urn:microsoft.com/office/officeart/2005/8/layout/cycle3"/>
    <dgm:cxn modelId="{1FA4D0C2-D71C-AC41-846A-5E7A641F92B5}" type="presOf" srcId="{AA9C1328-8DDE-B24E-B385-F37D596868B2}" destId="{C388DD96-3C0F-1143-8C98-177ED01BA96B}" srcOrd="0" destOrd="0" presId="urn:microsoft.com/office/officeart/2005/8/layout/cycle3"/>
    <dgm:cxn modelId="{34FB7B40-016E-F94E-B93F-FDB47037A42A}" type="presOf" srcId="{D7AAB414-1317-3348-98C0-3C752EE040B1}" destId="{88C72214-F93E-ED4E-85DD-11D3D586BF22}" srcOrd="0" destOrd="0" presId="urn:microsoft.com/office/officeart/2005/8/layout/cycle3"/>
    <dgm:cxn modelId="{56B1AAFE-3C85-ED4C-ACA7-802AD3AB2B29}" type="presOf" srcId="{D26714E5-41DB-6F4C-AFC8-7F11122374B0}" destId="{1F8FE54D-AF26-BC4E-91EB-AF23FB13966D}" srcOrd="0" destOrd="0" presId="urn:microsoft.com/office/officeart/2005/8/layout/cycle3"/>
    <dgm:cxn modelId="{6D2ACF17-4E9D-D744-858B-CA0636175E36}" type="presOf" srcId="{C2F413DA-13CB-8A4B-B8BC-8EDA414999A8}" destId="{2B6704D1-C2E6-8842-94AA-8BF5234E793E}" srcOrd="0" destOrd="0" presId="urn:microsoft.com/office/officeart/2005/8/layout/cycle3"/>
    <dgm:cxn modelId="{43F8C204-42EE-9C4E-8AA8-7322ABE295E2}" type="presOf" srcId="{5C8F63FF-B607-2145-8A9E-1DB5B121A6D3}" destId="{666BC57F-460B-2840-9C94-BC2B7127E235}" srcOrd="0" destOrd="0" presId="urn:microsoft.com/office/officeart/2005/8/layout/cycle3"/>
    <dgm:cxn modelId="{9DC4814C-D8CE-FF4C-92B7-6AB42825AFD6}" type="presOf" srcId="{8FFEDA85-1C42-B944-8CC1-E58D7A0A283D}" destId="{03BC8C63-3EB5-E446-837D-A48B5E766CB3}" srcOrd="0" destOrd="0" presId="urn:microsoft.com/office/officeart/2005/8/layout/cycle3"/>
    <dgm:cxn modelId="{AD89A552-B60B-6C4C-9592-C808E021AEF7}" type="presOf" srcId="{3118EEAE-E5A3-114A-A110-4E6E80AB3857}" destId="{7276039D-54E6-3147-96D3-1643A42AE45C}" srcOrd="0" destOrd="0" presId="urn:microsoft.com/office/officeart/2005/8/layout/cycle3"/>
    <dgm:cxn modelId="{B464D227-21CF-354C-A305-CF89B3BACB3E}" srcId="{DF4A3D2B-82E0-DD43-BE8C-8334F9BDFD21}" destId="{4499FB99-C63A-954A-AA50-49A76E9E9299}" srcOrd="4" destOrd="0" parTransId="{39E4ACB5-A3FA-994B-96ED-117F5BEABF14}" sibTransId="{EEFF6579-FA91-C741-A859-5D090552ED6C}"/>
    <dgm:cxn modelId="{151DE29F-9FD6-2445-BEF0-78132E0754CC}" srcId="{DF4A3D2B-82E0-DD43-BE8C-8334F9BDFD21}" destId="{3118EEAE-E5A3-114A-A110-4E6E80AB3857}" srcOrd="6" destOrd="0" parTransId="{300EC8BF-CB63-2742-BFB0-6B68F0349098}" sibTransId="{09C35D4F-3901-024F-AEF7-42B6A6F0C498}"/>
    <dgm:cxn modelId="{096FA336-CE19-8A4E-80E8-57F84A388531}" type="presParOf" srcId="{52926B78-4FDB-784E-80E8-655F70D6A265}" destId="{C90E2DAB-6751-884F-8D64-21B524BBEFFB}" srcOrd="0" destOrd="0" presId="urn:microsoft.com/office/officeart/2005/8/layout/cycle3"/>
    <dgm:cxn modelId="{FF2301E2-6DAC-AB4A-9E9D-B9028F4941FB}" type="presParOf" srcId="{C90E2DAB-6751-884F-8D64-21B524BBEFFB}" destId="{C388DD96-3C0F-1143-8C98-177ED01BA96B}" srcOrd="0" destOrd="0" presId="urn:microsoft.com/office/officeart/2005/8/layout/cycle3"/>
    <dgm:cxn modelId="{8E8A8C72-FFA1-1040-86AC-37D588BC012C}" type="presParOf" srcId="{C90E2DAB-6751-884F-8D64-21B524BBEFFB}" destId="{88C72214-F93E-ED4E-85DD-11D3D586BF22}" srcOrd="1" destOrd="0" presId="urn:microsoft.com/office/officeart/2005/8/layout/cycle3"/>
    <dgm:cxn modelId="{4F090D86-F5AF-964B-B458-0642B505C8C3}" type="presParOf" srcId="{C90E2DAB-6751-884F-8D64-21B524BBEFFB}" destId="{666BC57F-460B-2840-9C94-BC2B7127E235}" srcOrd="2" destOrd="0" presId="urn:microsoft.com/office/officeart/2005/8/layout/cycle3"/>
    <dgm:cxn modelId="{59AB14F0-A07D-0A41-BA5B-CB6048072B55}" type="presParOf" srcId="{C90E2DAB-6751-884F-8D64-21B524BBEFFB}" destId="{2B6704D1-C2E6-8842-94AA-8BF5234E793E}" srcOrd="3" destOrd="0" presId="urn:microsoft.com/office/officeart/2005/8/layout/cycle3"/>
    <dgm:cxn modelId="{4C12A4C4-4AC9-BB4E-B537-DA14C4B3FEEC}" type="presParOf" srcId="{C90E2DAB-6751-884F-8D64-21B524BBEFFB}" destId="{03BC8C63-3EB5-E446-837D-A48B5E766CB3}" srcOrd="4" destOrd="0" presId="urn:microsoft.com/office/officeart/2005/8/layout/cycle3"/>
    <dgm:cxn modelId="{EBD0291A-3AFA-3242-995E-757D9EF3E3D1}" type="presParOf" srcId="{C90E2DAB-6751-884F-8D64-21B524BBEFFB}" destId="{CDD8AF53-4E06-3F42-BF4C-AD89C6724B80}" srcOrd="5" destOrd="0" presId="urn:microsoft.com/office/officeart/2005/8/layout/cycle3"/>
    <dgm:cxn modelId="{5E857BE3-1A75-5840-8264-3489F24FFFB1}" type="presParOf" srcId="{C90E2DAB-6751-884F-8D64-21B524BBEFFB}" destId="{549DC5FF-1FE2-7841-A743-7A092950F01F}" srcOrd="6" destOrd="0" presId="urn:microsoft.com/office/officeart/2005/8/layout/cycle3"/>
    <dgm:cxn modelId="{49101ABA-29D5-444C-9A16-56CE7CB36168}" type="presParOf" srcId="{C90E2DAB-6751-884F-8D64-21B524BBEFFB}" destId="{7276039D-54E6-3147-96D3-1643A42AE45C}" srcOrd="7" destOrd="0" presId="urn:microsoft.com/office/officeart/2005/8/layout/cycle3"/>
    <dgm:cxn modelId="{5130D537-BD19-8545-BA88-959D487C6EF1}" type="presParOf" srcId="{C90E2DAB-6751-884F-8D64-21B524BBEFFB}" destId="{1F8FE54D-AF26-BC4E-91EB-AF23FB13966D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EF8DB-C93A-B14B-9A26-EB281C6AD2B7}">
      <dsp:nvSpPr>
        <dsp:cNvPr id="0" name=""/>
        <dsp:cNvSpPr/>
      </dsp:nvSpPr>
      <dsp:spPr>
        <a:xfrm>
          <a:off x="0" y="680"/>
          <a:ext cx="6269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D1D8F3-352D-C24D-8AAF-89C3A65999E0}">
      <dsp:nvSpPr>
        <dsp:cNvPr id="0" name=""/>
        <dsp:cNvSpPr/>
      </dsp:nvSpPr>
      <dsp:spPr>
        <a:xfrm>
          <a:off x="0" y="680"/>
          <a:ext cx="6269038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>
              <a:latin typeface="Century Gothic" charset="0"/>
              <a:ea typeface="Century Gothic" charset="0"/>
              <a:cs typeface="Century Gothic" charset="0"/>
            </a:rPr>
            <a:t>Alto crecimiento</a:t>
          </a:r>
          <a:endParaRPr lang="en-US" sz="25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0" y="680"/>
        <a:ext cx="6269038" cy="1114152"/>
      </dsp:txXfrm>
    </dsp:sp>
    <dsp:sp modelId="{6ECD89AB-38E8-8947-9498-73961AD114D9}">
      <dsp:nvSpPr>
        <dsp:cNvPr id="0" name=""/>
        <dsp:cNvSpPr/>
      </dsp:nvSpPr>
      <dsp:spPr>
        <a:xfrm>
          <a:off x="0" y="1114833"/>
          <a:ext cx="6269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1257A-6545-3242-A43F-A2FAECE901B8}">
      <dsp:nvSpPr>
        <dsp:cNvPr id="0" name=""/>
        <dsp:cNvSpPr/>
      </dsp:nvSpPr>
      <dsp:spPr>
        <a:xfrm>
          <a:off x="0" y="1114833"/>
          <a:ext cx="6269038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>
              <a:latin typeface="Century Gothic" charset="0"/>
              <a:ea typeface="Century Gothic" charset="0"/>
              <a:cs typeface="Century Gothic" charset="0"/>
            </a:rPr>
            <a:t>Tolerancia a un intervalo grande de condiciones ambientales</a:t>
          </a:r>
          <a:endParaRPr lang="en-US" sz="2500" kern="1200">
            <a:latin typeface="Century Gothic" charset="0"/>
            <a:ea typeface="Century Gothic" charset="0"/>
            <a:cs typeface="Century Gothic" charset="0"/>
          </a:endParaRPr>
        </a:p>
      </dsp:txBody>
      <dsp:txXfrm>
        <a:off x="0" y="1114833"/>
        <a:ext cx="6269038" cy="1114152"/>
      </dsp:txXfrm>
    </dsp:sp>
    <dsp:sp modelId="{7A05E938-35D2-A645-9920-F9E9F62F15DD}">
      <dsp:nvSpPr>
        <dsp:cNvPr id="0" name=""/>
        <dsp:cNvSpPr/>
      </dsp:nvSpPr>
      <dsp:spPr>
        <a:xfrm>
          <a:off x="0" y="2228986"/>
          <a:ext cx="6269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61301-EE9B-274C-8C41-D728DD6B7334}">
      <dsp:nvSpPr>
        <dsp:cNvPr id="0" name=""/>
        <dsp:cNvSpPr/>
      </dsp:nvSpPr>
      <dsp:spPr>
        <a:xfrm>
          <a:off x="0" y="2228986"/>
          <a:ext cx="6269038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>
              <a:latin typeface="Century Gothic" charset="0"/>
              <a:ea typeface="Century Gothic" charset="0"/>
              <a:cs typeface="Century Gothic" charset="0"/>
            </a:rPr>
            <a:t>Resistencia a enfermedades y estrés</a:t>
          </a:r>
          <a:endParaRPr lang="en-US" sz="2500" kern="1200">
            <a:latin typeface="Century Gothic" charset="0"/>
            <a:ea typeface="Century Gothic" charset="0"/>
            <a:cs typeface="Century Gothic" charset="0"/>
          </a:endParaRPr>
        </a:p>
      </dsp:txBody>
      <dsp:txXfrm>
        <a:off x="0" y="2228986"/>
        <a:ext cx="6269038" cy="1114152"/>
      </dsp:txXfrm>
    </dsp:sp>
    <dsp:sp modelId="{26D15168-83D9-9945-8F10-36995637760F}">
      <dsp:nvSpPr>
        <dsp:cNvPr id="0" name=""/>
        <dsp:cNvSpPr/>
      </dsp:nvSpPr>
      <dsp:spPr>
        <a:xfrm>
          <a:off x="0" y="3343138"/>
          <a:ext cx="6269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98D51-DF74-C041-8FE2-C0482F130475}">
      <dsp:nvSpPr>
        <dsp:cNvPr id="0" name=""/>
        <dsp:cNvSpPr/>
      </dsp:nvSpPr>
      <dsp:spPr>
        <a:xfrm>
          <a:off x="0" y="3343138"/>
          <a:ext cx="6269038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>
              <a:latin typeface="Century Gothic" charset="0"/>
              <a:ea typeface="Century Gothic" charset="0"/>
              <a:cs typeface="Century Gothic" charset="0"/>
            </a:rPr>
            <a:t>Capacidad de reproducirse en cautiverio y pronta regeneración</a:t>
          </a:r>
          <a:endParaRPr lang="en-US" sz="2500" kern="1200">
            <a:latin typeface="Century Gothic" charset="0"/>
            <a:ea typeface="Century Gothic" charset="0"/>
            <a:cs typeface="Century Gothic" charset="0"/>
          </a:endParaRPr>
        </a:p>
      </dsp:txBody>
      <dsp:txXfrm>
        <a:off x="0" y="3343138"/>
        <a:ext cx="6269038" cy="1114152"/>
      </dsp:txXfrm>
    </dsp:sp>
    <dsp:sp modelId="{FFF76795-9B37-594E-9507-06D7CF600F2E}">
      <dsp:nvSpPr>
        <dsp:cNvPr id="0" name=""/>
        <dsp:cNvSpPr/>
      </dsp:nvSpPr>
      <dsp:spPr>
        <a:xfrm>
          <a:off x="0" y="4457291"/>
          <a:ext cx="6269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847C32-BBC4-C341-BE55-2D3DEB4A4476}">
      <dsp:nvSpPr>
        <dsp:cNvPr id="0" name=""/>
        <dsp:cNvSpPr/>
      </dsp:nvSpPr>
      <dsp:spPr>
        <a:xfrm>
          <a:off x="0" y="4457291"/>
          <a:ext cx="6269038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500" kern="1200" dirty="0">
              <a:latin typeface="Century Gothic" charset="0"/>
              <a:ea typeface="Century Gothic" charset="0"/>
              <a:cs typeface="Century Gothic" charset="0"/>
            </a:rPr>
            <a:t>Se alimenta de productividad primaria y acepta dietas balanceadas</a:t>
          </a:r>
          <a:endParaRPr lang="en-US" sz="25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0" y="4457291"/>
        <a:ext cx="6269038" cy="1114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72214-F93E-ED4E-85DD-11D3D586BF22}">
      <dsp:nvSpPr>
        <dsp:cNvPr id="0" name=""/>
        <dsp:cNvSpPr/>
      </dsp:nvSpPr>
      <dsp:spPr>
        <a:xfrm>
          <a:off x="2127319" y="-50623"/>
          <a:ext cx="6260961" cy="6260961"/>
        </a:xfrm>
        <a:prstGeom prst="circularArrow">
          <a:avLst>
            <a:gd name="adj1" fmla="val 5544"/>
            <a:gd name="adj2" fmla="val 330680"/>
            <a:gd name="adj3" fmla="val 14621544"/>
            <a:gd name="adj4" fmla="val 16889957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388DD96-3C0F-1143-8C98-177ED01BA96B}">
      <dsp:nvSpPr>
        <dsp:cNvPr id="0" name=""/>
        <dsp:cNvSpPr/>
      </dsp:nvSpPr>
      <dsp:spPr>
        <a:xfrm>
          <a:off x="4356682" y="2866"/>
          <a:ext cx="1802234" cy="9011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Reproducción</a:t>
          </a:r>
          <a:endParaRPr lang="es-ES_tradnl" sz="2100" kern="1200"/>
        </a:p>
      </dsp:txBody>
      <dsp:txXfrm>
        <a:off x="4400671" y="46855"/>
        <a:ext cx="1714256" cy="813139"/>
      </dsp:txXfrm>
    </dsp:sp>
    <dsp:sp modelId="{666BC57F-460B-2840-9C94-BC2B7127E235}">
      <dsp:nvSpPr>
        <dsp:cNvPr id="0" name=""/>
        <dsp:cNvSpPr/>
      </dsp:nvSpPr>
      <dsp:spPr>
        <a:xfrm>
          <a:off x="6244601" y="784868"/>
          <a:ext cx="1802234" cy="9011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Desove</a:t>
          </a:r>
          <a:endParaRPr lang="es-ES_tradnl" sz="2100" kern="1200"/>
        </a:p>
      </dsp:txBody>
      <dsp:txXfrm>
        <a:off x="6288590" y="828857"/>
        <a:ext cx="1714256" cy="813139"/>
      </dsp:txXfrm>
    </dsp:sp>
    <dsp:sp modelId="{2B6704D1-C2E6-8842-94AA-8BF5234E793E}">
      <dsp:nvSpPr>
        <dsp:cNvPr id="0" name=""/>
        <dsp:cNvSpPr/>
      </dsp:nvSpPr>
      <dsp:spPr>
        <a:xfrm>
          <a:off x="7026602" y="2672786"/>
          <a:ext cx="1802234" cy="90111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Incubación y eclosión</a:t>
          </a:r>
          <a:endParaRPr lang="es-ES_tradnl" sz="2100" kern="1200"/>
        </a:p>
      </dsp:txBody>
      <dsp:txXfrm>
        <a:off x="7070591" y="2716775"/>
        <a:ext cx="1714256" cy="813139"/>
      </dsp:txXfrm>
    </dsp:sp>
    <dsp:sp modelId="{03BC8C63-3EB5-E446-837D-A48B5E766CB3}">
      <dsp:nvSpPr>
        <dsp:cNvPr id="0" name=""/>
        <dsp:cNvSpPr/>
      </dsp:nvSpPr>
      <dsp:spPr>
        <a:xfrm>
          <a:off x="6244601" y="4560704"/>
          <a:ext cx="1802234" cy="90111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Alevín</a:t>
          </a:r>
          <a:endParaRPr lang="es-ES_tradnl" sz="2100" kern="1200"/>
        </a:p>
      </dsp:txBody>
      <dsp:txXfrm>
        <a:off x="6288590" y="4604693"/>
        <a:ext cx="1714256" cy="813139"/>
      </dsp:txXfrm>
    </dsp:sp>
    <dsp:sp modelId="{CDD8AF53-4E06-3F42-BF4C-AD89C6724B80}">
      <dsp:nvSpPr>
        <dsp:cNvPr id="0" name=""/>
        <dsp:cNvSpPr/>
      </dsp:nvSpPr>
      <dsp:spPr>
        <a:xfrm>
          <a:off x="4356682" y="5342705"/>
          <a:ext cx="1802234" cy="90111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Cría</a:t>
          </a:r>
          <a:endParaRPr lang="es-ES_tradnl" sz="2100" kern="1200"/>
        </a:p>
      </dsp:txBody>
      <dsp:txXfrm>
        <a:off x="4400671" y="5386694"/>
        <a:ext cx="1714256" cy="813139"/>
      </dsp:txXfrm>
    </dsp:sp>
    <dsp:sp modelId="{549DC5FF-1FE2-7841-A743-7A092950F01F}">
      <dsp:nvSpPr>
        <dsp:cNvPr id="0" name=""/>
        <dsp:cNvSpPr/>
      </dsp:nvSpPr>
      <dsp:spPr>
        <a:xfrm>
          <a:off x="2468764" y="4560704"/>
          <a:ext cx="1802234" cy="9011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Juvenil</a:t>
          </a:r>
          <a:endParaRPr lang="es-ES_tradnl" sz="2100" kern="1200"/>
        </a:p>
      </dsp:txBody>
      <dsp:txXfrm>
        <a:off x="2512753" y="4604693"/>
        <a:ext cx="1714256" cy="813139"/>
      </dsp:txXfrm>
    </dsp:sp>
    <dsp:sp modelId="{7276039D-54E6-3147-96D3-1643A42AE45C}">
      <dsp:nvSpPr>
        <dsp:cNvPr id="0" name=""/>
        <dsp:cNvSpPr/>
      </dsp:nvSpPr>
      <dsp:spPr>
        <a:xfrm>
          <a:off x="1686763" y="2672786"/>
          <a:ext cx="1802234" cy="9011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smtClean="0"/>
            <a:t>Talla comercial</a:t>
          </a:r>
          <a:endParaRPr lang="es-ES_tradnl" sz="2100" kern="1200"/>
        </a:p>
      </dsp:txBody>
      <dsp:txXfrm>
        <a:off x="1730752" y="2716775"/>
        <a:ext cx="1714256" cy="813139"/>
      </dsp:txXfrm>
    </dsp:sp>
    <dsp:sp modelId="{1F8FE54D-AF26-BC4E-91EB-AF23FB13966D}">
      <dsp:nvSpPr>
        <dsp:cNvPr id="0" name=""/>
        <dsp:cNvSpPr/>
      </dsp:nvSpPr>
      <dsp:spPr>
        <a:xfrm>
          <a:off x="2468764" y="784868"/>
          <a:ext cx="1802234" cy="90111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100" kern="1200" dirty="0" smtClean="0"/>
            <a:t>Adulto</a:t>
          </a:r>
          <a:endParaRPr lang="es-ES_tradnl" sz="2100" kern="1200" dirty="0"/>
        </a:p>
      </dsp:txBody>
      <dsp:txXfrm>
        <a:off x="2512753" y="828857"/>
        <a:ext cx="1714256" cy="813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E979-F416-F643-93E4-A5B7CBBFA26F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B3C88-243F-EC4C-998A-51A2125D171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6986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B3C88-243F-EC4C-998A-51A2125D171E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6998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647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941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058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0922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187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944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880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314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499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16427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369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620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BBB51-42CE-2C4D-A853-446837D064D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CF622-CC0C-704A-87C0-5868F78306F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92560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hyperlink" Target="https://youtu.be/zGYVtHyWjQ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uQe5g15YnW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hyperlink" Target="https://youtu.be/a13dNHcNqaw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youtu.be/FSf3mlbm2I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tint val="95000"/>
              <a:satMod val="170000"/>
            </a:schemeClr>
          </a:solidFill>
          <a:ln>
            <a:noFill/>
          </a:ln>
          <a:effectLst/>
        </p:spPr>
      </p:sp>
      <p:grpSp>
        <p:nvGrpSpPr>
          <p:cNvPr id="12" name="Group 11" title="intersecting circles">
            <a:extLst/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3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4" name="Oval 13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5" name="Oval 5">
              <a:extLst/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7" name="Rectangle 16" title="ribbon">
            <a:extLst/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776538"/>
            <a:ext cx="12192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800" b="1" kern="12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Producción</a:t>
            </a:r>
            <a:endParaRPr lang="en-US" sz="8800" b="1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1524000" y="4495800"/>
            <a:ext cx="9144000" cy="76200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135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Sacrificio</a:t>
            </a:r>
            <a:endParaRPr lang="es-ES_tradnl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9417148" cy="4351338"/>
          </a:xfrm>
        </p:spPr>
        <p:txBody>
          <a:bodyPr/>
          <a:lstStyle/>
          <a:p>
            <a:r>
              <a:rPr lang="es-ES_tradnl" dirty="0" smtClean="0"/>
              <a:t>Talla comercial de 350 a 800 g</a:t>
            </a:r>
          </a:p>
          <a:p>
            <a:endParaRPr lang="es-ES_tradnl" dirty="0" smtClean="0"/>
          </a:p>
          <a:p>
            <a:r>
              <a:rPr lang="es-ES_tradnl" dirty="0" smtClean="0"/>
              <a:t>La tilapia con el peso adecuado se sacrifica mediante inmersión en agua con hielo</a:t>
            </a:r>
          </a:p>
          <a:p>
            <a:endParaRPr lang="es-ES_tradnl" dirty="0" smtClean="0"/>
          </a:p>
          <a:p>
            <a:r>
              <a:rPr lang="es-ES_tradnl" dirty="0" smtClean="0"/>
              <a:t>Se inicia la cadena de frío, termina cuando el consumidor final compra el producto.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48" y="3463143"/>
            <a:ext cx="1384300" cy="1358900"/>
          </a:xfrm>
          <a:prstGeom prst="rect">
            <a:avLst/>
          </a:prstGeom>
        </p:spPr>
      </p:pic>
      <p:pic>
        <p:nvPicPr>
          <p:cNvPr id="4" name="Imagen 3">
            <a:hlinkClick r:id="rId4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348" y="1825625"/>
            <a:ext cx="13843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05000" y="1719071"/>
            <a:ext cx="8407893" cy="487247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s-ES" dirty="0"/>
              <a:t>Revistas científicas</a:t>
            </a:r>
            <a:endParaRPr lang="es-MX" dirty="0"/>
          </a:p>
          <a:p>
            <a:pPr marL="45720" indent="0">
              <a:buNone/>
            </a:pPr>
            <a:r>
              <a:rPr lang="es-ES" dirty="0"/>
              <a:t> </a:t>
            </a:r>
            <a:endParaRPr lang="es-MX" dirty="0"/>
          </a:p>
          <a:p>
            <a:pPr marL="45720" indent="0">
              <a:buNone/>
            </a:pPr>
            <a:r>
              <a:rPr lang="es-ES" dirty="0" err="1"/>
              <a:t>Aquaculture</a:t>
            </a:r>
            <a:r>
              <a:rPr lang="es-ES" dirty="0"/>
              <a:t>, </a:t>
            </a:r>
            <a:r>
              <a:rPr lang="es-ES" dirty="0" err="1"/>
              <a:t>Elsevier</a:t>
            </a:r>
            <a:endParaRPr lang="es-MX" dirty="0"/>
          </a:p>
          <a:p>
            <a:pPr marL="45720" indent="0">
              <a:buNone/>
            </a:pPr>
            <a:r>
              <a:rPr lang="es-ES" dirty="0"/>
              <a:t>Aquacultural </a:t>
            </a:r>
            <a:r>
              <a:rPr lang="es-ES" dirty="0" err="1"/>
              <a:t>Engineering</a:t>
            </a:r>
            <a:r>
              <a:rPr lang="es-ES" dirty="0"/>
              <a:t>, </a:t>
            </a:r>
            <a:r>
              <a:rPr lang="es-ES" dirty="0" err="1"/>
              <a:t>Elsevier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Aquaculture Research, Wiley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Aquaculture Nutrition, Wiley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Journal of the World Aquaculture Society, Wiley 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Aquaculture Economics and Management, Taylor and Francis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Israeli Journal of Aquaculture – </a:t>
            </a:r>
            <a:r>
              <a:rPr lang="en-US" dirty="0" err="1"/>
              <a:t>Bamidgeh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Aquaculture International – Springer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Aquaculture Nutrition – Wiley 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Journal of Applied Aquaculture, Taylor and Francis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North American Journal of Aquaculture, American Fisheries Society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Reviews in Aquaculture, </a:t>
            </a:r>
            <a:r>
              <a:rPr lang="en-US" dirty="0" smtClean="0"/>
              <a:t>Wiley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59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05000" y="1719071"/>
            <a:ext cx="8407893" cy="4887589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n-US" dirty="0" err="1" smtClean="0"/>
              <a:t>Avault</a:t>
            </a:r>
            <a:r>
              <a:rPr lang="en-US" dirty="0" smtClean="0"/>
              <a:t> </a:t>
            </a:r>
            <a:r>
              <a:rPr lang="en-US" dirty="0"/>
              <a:t>J. 1996. Fundamentals of Aquaculture. USA. 889pp.</a:t>
            </a:r>
            <a:endParaRPr lang="es-MX" dirty="0"/>
          </a:p>
          <a:p>
            <a:pPr marL="45720" indent="0">
              <a:buNone/>
            </a:pPr>
            <a:r>
              <a:rPr lang="en-US" dirty="0" err="1"/>
              <a:t>Beveridge</a:t>
            </a:r>
            <a:r>
              <a:rPr lang="en-US" dirty="0"/>
              <a:t> M. 2004. Cage Aquaculture. Blackwell. </a:t>
            </a:r>
            <a:r>
              <a:rPr lang="en-US" dirty="0" err="1"/>
              <a:t>Inglaterra</a:t>
            </a:r>
            <a:r>
              <a:rPr lang="en-US" dirty="0"/>
              <a:t>. 376pp.</a:t>
            </a:r>
            <a:endParaRPr lang="es-MX" dirty="0"/>
          </a:p>
          <a:p>
            <a:pPr marL="45720" indent="0">
              <a:buNone/>
            </a:pPr>
            <a:r>
              <a:rPr lang="en-US" dirty="0" err="1"/>
              <a:t>Billard</a:t>
            </a:r>
            <a:r>
              <a:rPr lang="en-US" dirty="0"/>
              <a:t>, R. y J. Marcel. 1986. Aquaculture of Cyprinids. INRA, Paris. 502 pp.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Blanco C. C. 1995. La </a:t>
            </a:r>
            <a:r>
              <a:rPr lang="en-US" dirty="0" err="1"/>
              <a:t>trucha</a:t>
            </a:r>
            <a:r>
              <a:rPr lang="en-US" dirty="0"/>
              <a:t>, </a:t>
            </a:r>
            <a:r>
              <a:rPr lang="en-US" dirty="0" err="1"/>
              <a:t>cría</a:t>
            </a:r>
            <a:r>
              <a:rPr lang="en-US" dirty="0"/>
              <a:t> industrial. Mundi-</a:t>
            </a:r>
            <a:r>
              <a:rPr lang="en-US" dirty="0" err="1"/>
              <a:t>prensa</a:t>
            </a:r>
            <a:r>
              <a:rPr lang="en-US" dirty="0"/>
              <a:t>. </a:t>
            </a:r>
            <a:r>
              <a:rPr lang="en-US" dirty="0" err="1"/>
              <a:t>España</a:t>
            </a:r>
            <a:r>
              <a:rPr lang="en-US" dirty="0"/>
              <a:t>. 503pp</a:t>
            </a:r>
            <a:endParaRPr lang="es-MX" dirty="0"/>
          </a:p>
          <a:p>
            <a:pPr marL="45720" indent="0">
              <a:buNone/>
            </a:pPr>
            <a:r>
              <a:rPr lang="en-US" dirty="0" err="1"/>
              <a:t>Borowitzka</a:t>
            </a:r>
            <a:r>
              <a:rPr lang="en-US" dirty="0"/>
              <a:t>, M.A., L. J. </a:t>
            </a:r>
            <a:r>
              <a:rPr lang="en-US" dirty="0" err="1"/>
              <a:t>Borowitzka</a:t>
            </a:r>
            <a:r>
              <a:rPr lang="en-US" dirty="0"/>
              <a:t>. 1988. Micro-algal biotechnology. Cambridge University Press, Cambridge. 477 pp.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Boyd C., H. </a:t>
            </a:r>
            <a:r>
              <a:rPr lang="en-US" dirty="0" err="1"/>
              <a:t>Egna</a:t>
            </a:r>
            <a:r>
              <a:rPr lang="en-US" dirty="0"/>
              <a:t>. 1997. Dynamics of Pond Aquaculture. CRC-</a:t>
            </a:r>
            <a:r>
              <a:rPr lang="en-US" dirty="0" err="1"/>
              <a:t>Press.USA</a:t>
            </a:r>
            <a:r>
              <a:rPr lang="en-US" dirty="0"/>
              <a:t>. 480pp.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Bridger C. J. y Costa-Pierce B. 2001. Open Ocean </a:t>
            </a:r>
            <a:r>
              <a:rPr lang="en-US" dirty="0" err="1"/>
              <a:t>Aq</a:t>
            </a:r>
            <a:r>
              <a:rPr lang="es-ES" dirty="0" err="1"/>
              <a:t>uaculture</a:t>
            </a:r>
            <a:r>
              <a:rPr lang="es-ES" dirty="0"/>
              <a:t>: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Research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Commercial</a:t>
            </a:r>
            <a:r>
              <a:rPr lang="es-ES" dirty="0"/>
              <a:t> </a:t>
            </a:r>
            <a:r>
              <a:rPr lang="es-ES" dirty="0" err="1"/>
              <a:t>Reality</a:t>
            </a:r>
            <a:r>
              <a:rPr lang="es-ES" dirty="0"/>
              <a:t>. </a:t>
            </a:r>
            <a:r>
              <a:rPr lang="en-US" dirty="0"/>
              <a:t>St. Andrews, New Brunswick, Canada. 351 pp.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Chavez, J.C. 1990. The aquaculture of shrimp, prawn and crayfish in the world: basics and technologies. University of Tokyo, Tokyo. 380 pp.</a:t>
            </a:r>
            <a:endParaRPr lang="es-MX" dirty="0"/>
          </a:p>
          <a:p>
            <a:pPr marL="45720" indent="0">
              <a:buNone/>
            </a:pPr>
            <a:r>
              <a:rPr lang="en-US" dirty="0"/>
              <a:t>Costa-Pierce. </a:t>
            </a:r>
            <a:r>
              <a:rPr lang="es-ES" dirty="0"/>
              <a:t>2006. </a:t>
            </a:r>
            <a:r>
              <a:rPr lang="es-ES" dirty="0" err="1"/>
              <a:t>Ecological</a:t>
            </a:r>
            <a:r>
              <a:rPr lang="es-ES" dirty="0"/>
              <a:t> </a:t>
            </a:r>
            <a:r>
              <a:rPr lang="es-ES" dirty="0" err="1"/>
              <a:t>Aquaculture</a:t>
            </a:r>
            <a:r>
              <a:rPr lang="es-ES" dirty="0"/>
              <a:t> </a:t>
            </a:r>
            <a:r>
              <a:rPr lang="es-ES" dirty="0" err="1"/>
              <a:t>Blackwell</a:t>
            </a:r>
            <a:r>
              <a:rPr lang="es-ES" dirty="0"/>
              <a:t>. Inglaterra. 382 pp.</a:t>
            </a:r>
            <a:endParaRPr lang="es-MX" dirty="0"/>
          </a:p>
          <a:p>
            <a:pPr marL="45720" indent="0">
              <a:buNone/>
            </a:pPr>
            <a:r>
              <a:rPr lang="es-ES" dirty="0" smtClean="0"/>
              <a:t>CONAPESCA.2013. Anuario estadístico de acuacultura y pesca 2013. CONAPESCA. Mazatlán, Sinaloa, México. </a:t>
            </a:r>
            <a:r>
              <a:rPr lang="es-ES" smtClean="0"/>
              <a:t>297pp.</a:t>
            </a:r>
            <a:endParaRPr lang="es-ES" dirty="0" smtClean="0"/>
          </a:p>
          <a:p>
            <a:pPr marL="45720" indent="0">
              <a:buNone/>
            </a:pPr>
            <a:r>
              <a:rPr lang="es-ES" dirty="0" err="1" smtClean="0"/>
              <a:t>Drummond</a:t>
            </a:r>
            <a:r>
              <a:rPr lang="es-ES" dirty="0" smtClean="0"/>
              <a:t> </a:t>
            </a:r>
            <a:r>
              <a:rPr lang="es-ES" dirty="0" err="1"/>
              <a:t>Sedgwick</a:t>
            </a:r>
            <a:r>
              <a:rPr lang="es-ES" dirty="0"/>
              <a:t>, S. 1995. </a:t>
            </a:r>
            <a:r>
              <a:rPr lang="es-ES" dirty="0" err="1"/>
              <a:t>Trout</a:t>
            </a:r>
            <a:r>
              <a:rPr lang="es-ES" dirty="0"/>
              <a:t> </a:t>
            </a:r>
            <a:r>
              <a:rPr lang="es-ES" dirty="0" err="1"/>
              <a:t>farming</a:t>
            </a:r>
            <a:r>
              <a:rPr lang="es-ES" dirty="0"/>
              <a:t> </a:t>
            </a:r>
            <a:r>
              <a:rPr lang="es-ES" dirty="0" err="1"/>
              <a:t>handbook</a:t>
            </a:r>
            <a:r>
              <a:rPr lang="es-ES" dirty="0"/>
              <a:t>. </a:t>
            </a:r>
            <a:r>
              <a:rPr lang="es-ES" dirty="0" err="1"/>
              <a:t>Fishing</a:t>
            </a:r>
            <a:r>
              <a:rPr lang="es-ES" dirty="0"/>
              <a:t> New </a:t>
            </a:r>
            <a:r>
              <a:rPr lang="es-ES" dirty="0" err="1"/>
              <a:t>Books</a:t>
            </a:r>
            <a:r>
              <a:rPr lang="es-ES" dirty="0"/>
              <a:t>, Oxford. 164 pp.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00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923736" y="0"/>
            <a:ext cx="8610600" cy="1293028"/>
          </a:xfrm>
        </p:spPr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05000" y="858129"/>
            <a:ext cx="8407893" cy="5999871"/>
          </a:xfrm>
        </p:spPr>
        <p:txBody>
          <a:bodyPr>
            <a:normAutofit fontScale="32500" lnSpcReduction="20000"/>
          </a:bodyPr>
          <a:lstStyle/>
          <a:p>
            <a:pPr marL="45720" indent="0">
              <a:buNone/>
            </a:pPr>
            <a:endParaRPr lang="en-US" sz="4000" dirty="0" smtClean="0"/>
          </a:p>
          <a:p>
            <a:pPr marL="45720" indent="0">
              <a:buNone/>
            </a:pPr>
            <a:r>
              <a:rPr lang="en-US" sz="4000" dirty="0" smtClean="0"/>
              <a:t>El-Sayed M A-F. 2006. Tilapia culture. </a:t>
            </a:r>
            <a:r>
              <a:rPr lang="en-US" sz="4000" dirty="0" err="1" smtClean="0"/>
              <a:t>Cabi</a:t>
            </a:r>
            <a:r>
              <a:rPr lang="en-US" sz="4000" dirty="0" smtClean="0"/>
              <a:t> </a:t>
            </a:r>
            <a:r>
              <a:rPr lang="en-US" sz="4000" dirty="0" err="1" smtClean="0"/>
              <a:t>Publiching</a:t>
            </a:r>
            <a:r>
              <a:rPr lang="en-US" sz="4000" dirty="0" smtClean="0"/>
              <a:t>. </a:t>
            </a:r>
            <a:r>
              <a:rPr lang="en-US" sz="4000" dirty="0" err="1" smtClean="0"/>
              <a:t>Oxfordshiere</a:t>
            </a:r>
            <a:r>
              <a:rPr lang="en-US" sz="4000" dirty="0" smtClean="0"/>
              <a:t>, </a:t>
            </a:r>
            <a:r>
              <a:rPr lang="en-US" sz="4000" dirty="0" err="1" smtClean="0"/>
              <a:t>Inglaterra</a:t>
            </a:r>
            <a:r>
              <a:rPr lang="en-US" sz="4000" dirty="0" smtClean="0"/>
              <a:t>.</a:t>
            </a:r>
          </a:p>
          <a:p>
            <a:pPr marL="45720" indent="0">
              <a:buNone/>
            </a:pPr>
            <a:r>
              <a:rPr lang="en-US" sz="4000" dirty="0" smtClean="0"/>
              <a:t>FAO</a:t>
            </a:r>
            <a:r>
              <a:rPr lang="en-US" sz="4000" dirty="0"/>
              <a:t>. 2017. Fishery and Aquaculture Statistics. Global aquaculture production 1950-2015 (</a:t>
            </a:r>
            <a:r>
              <a:rPr lang="en-US" sz="4000" dirty="0" err="1"/>
              <a:t>FishstatJ</a:t>
            </a:r>
            <a:r>
              <a:rPr lang="en-US" sz="4000" dirty="0"/>
              <a:t>). In: FAO Fisheries and Aquaculture Department [online]. Rome. Updated 2017. </a:t>
            </a:r>
            <a:r>
              <a:rPr lang="en-US" sz="4000" dirty="0" smtClean="0"/>
              <a:t>www.fao.org/fishery/statistics/software/fishstatj/en</a:t>
            </a:r>
          </a:p>
          <a:p>
            <a:pPr marL="45720" indent="0">
              <a:buNone/>
            </a:pPr>
            <a:r>
              <a:rPr lang="en-US" sz="4000" dirty="0" err="1" smtClean="0"/>
              <a:t>Gervis</a:t>
            </a:r>
            <a:r>
              <a:rPr lang="en-US" sz="4000" dirty="0"/>
              <a:t>, M.H. y Sims, N.A. 1992. The biology and culture of pearl oysters (</a:t>
            </a:r>
            <a:r>
              <a:rPr lang="en-US" sz="4000" dirty="0" err="1"/>
              <a:t>Bivalvia</a:t>
            </a:r>
            <a:r>
              <a:rPr lang="en-US" sz="4000" dirty="0"/>
              <a:t>: </a:t>
            </a:r>
            <a:r>
              <a:rPr lang="en-US" sz="4000" dirty="0" err="1"/>
              <a:t>Pteriidae</a:t>
            </a:r>
            <a:r>
              <a:rPr lang="en-US" sz="4000" dirty="0"/>
              <a:t>). ICLARM Stud. Rev. 21. 49 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 err="1"/>
              <a:t>Gjedrem</a:t>
            </a:r>
            <a:r>
              <a:rPr lang="en-US" sz="4000" dirty="0"/>
              <a:t> T. 2010. Selection and Breeding Programs in Aquaculture. Springer. 364 pp.</a:t>
            </a:r>
            <a:endParaRPr lang="es-MX" sz="4000" dirty="0"/>
          </a:p>
          <a:p>
            <a:pPr marL="45720" indent="0">
              <a:buNone/>
            </a:pPr>
            <a:r>
              <a:rPr lang="es-ES" sz="4000" dirty="0" err="1"/>
              <a:t>Hagiwara</a:t>
            </a:r>
            <a:r>
              <a:rPr lang="es-ES" sz="4000" dirty="0"/>
              <a:t> A., T.W. Snell, E. </a:t>
            </a:r>
            <a:r>
              <a:rPr lang="es-ES" sz="4000" dirty="0" err="1"/>
              <a:t>Lubzens</a:t>
            </a:r>
            <a:r>
              <a:rPr lang="es-ES" sz="4000" dirty="0"/>
              <a:t>, y C.S. </a:t>
            </a:r>
            <a:r>
              <a:rPr lang="es-ES" sz="4000" dirty="0" err="1"/>
              <a:t>Tamaru</a:t>
            </a:r>
            <a:r>
              <a:rPr lang="es-ES" sz="4000" dirty="0"/>
              <a:t>. 2010. Live </a:t>
            </a:r>
            <a:r>
              <a:rPr lang="es-ES" sz="4000" dirty="0" err="1"/>
              <a:t>Food</a:t>
            </a:r>
            <a:r>
              <a:rPr lang="es-ES" sz="4000" dirty="0"/>
              <a:t> in </a:t>
            </a:r>
            <a:r>
              <a:rPr lang="es-ES" sz="4000" dirty="0" err="1"/>
              <a:t>Aquaculture</a:t>
            </a:r>
            <a:r>
              <a:rPr lang="es-ES" sz="4000" dirty="0"/>
              <a:t>. </a:t>
            </a:r>
            <a:r>
              <a:rPr lang="es-ES" sz="4000" dirty="0" err="1"/>
              <a:t>Springer</a:t>
            </a:r>
            <a:r>
              <a:rPr lang="es-ES" sz="4000" dirty="0"/>
              <a:t>. 336 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 err="1"/>
              <a:t>Halver</a:t>
            </a:r>
            <a:r>
              <a:rPr lang="en-US" sz="4000" dirty="0"/>
              <a:t> J. y R. </a:t>
            </a:r>
            <a:r>
              <a:rPr lang="en-US" sz="4000" dirty="0" err="1"/>
              <a:t>Ardí</a:t>
            </a:r>
            <a:r>
              <a:rPr lang="en-US" sz="4000" dirty="0"/>
              <a:t>. 2002. Fish Nutrition. USA. 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Harper C. y C. Lawrence. 2010. The Laboratory </a:t>
            </a:r>
            <a:r>
              <a:rPr lang="en-US" sz="4000" dirty="0" err="1"/>
              <a:t>Zebrafish</a:t>
            </a:r>
            <a:r>
              <a:rPr lang="en-US" sz="4000" dirty="0"/>
              <a:t>. CRC Press. 274 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Henrikson R. 2010. </a:t>
            </a:r>
            <a:r>
              <a:rPr lang="en-US" sz="4000" dirty="0" err="1"/>
              <a:t>Spirulina</a:t>
            </a:r>
            <a:r>
              <a:rPr lang="en-US" sz="4000" dirty="0"/>
              <a:t> - World Food. </a:t>
            </a:r>
            <a:r>
              <a:rPr lang="en-US" sz="4000" dirty="0" err="1"/>
              <a:t>CreateSpace</a:t>
            </a:r>
            <a:r>
              <a:rPr lang="en-US" sz="4000" dirty="0"/>
              <a:t>. 192 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Jolly M. y A. </a:t>
            </a:r>
            <a:r>
              <a:rPr lang="en-US" sz="4000" dirty="0" err="1"/>
              <a:t>Clonts</a:t>
            </a:r>
            <a:r>
              <a:rPr lang="en-US" sz="4000" dirty="0"/>
              <a:t>. 2000. Economics of Aquaculture. WAS. USA. 319pp.</a:t>
            </a:r>
            <a:endParaRPr lang="es-MX" sz="4000" dirty="0"/>
          </a:p>
          <a:p>
            <a:pPr marL="45720" indent="0">
              <a:buNone/>
            </a:pPr>
            <a:r>
              <a:rPr lang="es-ES" sz="4000" dirty="0"/>
              <a:t>Lucas J. y P. </a:t>
            </a:r>
            <a:r>
              <a:rPr lang="es-ES" sz="4000" dirty="0" err="1"/>
              <a:t>Southgate</a:t>
            </a:r>
            <a:r>
              <a:rPr lang="es-ES" sz="4000" dirty="0"/>
              <a:t>. </a:t>
            </a:r>
            <a:r>
              <a:rPr lang="en-US" sz="4000" dirty="0"/>
              <a:t>2004. Aquaculture: Farming Aquatic Animals and Plants. Blackwell. </a:t>
            </a:r>
            <a:r>
              <a:rPr lang="en-US" sz="4000" dirty="0" err="1"/>
              <a:t>Inglaterra</a:t>
            </a:r>
            <a:r>
              <a:rPr lang="en-US" sz="4000" dirty="0"/>
              <a:t>. 502pp.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 err="1"/>
              <a:t>Pillay</a:t>
            </a:r>
            <a:r>
              <a:rPr lang="en-US" sz="4000" dirty="0"/>
              <a:t> T.V.R. 2004. Aquaculture and the Environment.  Blackwell. </a:t>
            </a:r>
            <a:r>
              <a:rPr lang="en-US" sz="4000" dirty="0" err="1"/>
              <a:t>Inglaterra</a:t>
            </a:r>
            <a:r>
              <a:rPr lang="en-US" sz="4000" dirty="0"/>
              <a:t>. 208pp.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 err="1"/>
              <a:t>Romanowski</a:t>
            </a:r>
            <a:r>
              <a:rPr lang="en-US" sz="4000" dirty="0"/>
              <a:t>. 2006. Sustainable Freshwater Aquacultures. University of New South Wales Press. </a:t>
            </a:r>
            <a:r>
              <a:rPr lang="en-US" sz="4000" dirty="0" err="1"/>
              <a:t>Inglaterra</a:t>
            </a:r>
            <a:r>
              <a:rPr lang="en-US" sz="4000" dirty="0"/>
              <a:t>. 160pp.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Stickney. 2000. Encyclopedia of Aquaculture. WAS. USA 1060pp.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Timmons M. B., J. M. </a:t>
            </a:r>
            <a:r>
              <a:rPr lang="en-US" sz="4000" dirty="0" err="1"/>
              <a:t>Ebeling</a:t>
            </a:r>
            <a:r>
              <a:rPr lang="en-US" sz="4000" dirty="0"/>
              <a:t>, F. W. Wheaton, S. T. </a:t>
            </a:r>
            <a:r>
              <a:rPr lang="en-US" sz="4000" dirty="0" err="1"/>
              <a:t>Summerfelt</a:t>
            </a:r>
            <a:r>
              <a:rPr lang="en-US" sz="4000" dirty="0"/>
              <a:t>, B. J. Vinci. 2002. Recirculating Aquaculture Systems. Cayuga Aqua Ventures </a:t>
            </a:r>
            <a:r>
              <a:rPr lang="en-US" sz="4000" dirty="0" err="1"/>
              <a:t>Llc</a:t>
            </a:r>
            <a:r>
              <a:rPr lang="en-US" sz="4000" dirty="0"/>
              <a:t>. USA. 769 pp.</a:t>
            </a:r>
            <a:endParaRPr lang="es-MX" sz="4000" dirty="0"/>
          </a:p>
          <a:p>
            <a:pPr marL="45720" indent="0">
              <a:buNone/>
            </a:pPr>
            <a:r>
              <a:rPr lang="en-US" sz="4000" dirty="0"/>
              <a:t>Wheaton F. 1982. </a:t>
            </a:r>
            <a:r>
              <a:rPr lang="en-US" sz="4000" dirty="0" err="1"/>
              <a:t>Acuacultura</a:t>
            </a:r>
            <a:r>
              <a:rPr lang="en-US" sz="4000" dirty="0"/>
              <a:t>. AGT Editor. México. 703p</a:t>
            </a:r>
            <a:endParaRPr lang="es-MX" sz="4000" dirty="0"/>
          </a:p>
          <a:p>
            <a:pPr marL="45720" indent="0">
              <a:buNone/>
            </a:pPr>
            <a:r>
              <a:rPr lang="en-US" dirty="0"/>
              <a:t> </a:t>
            </a:r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9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>
            <a:normAutofit/>
          </a:bodyPr>
          <a:lstStyle/>
          <a:p>
            <a:r>
              <a:rPr lang="es-ES_tradnl">
                <a:solidFill>
                  <a:srgbClr val="FFFFFF"/>
                </a:solidFill>
              </a:rPr>
              <a:t>¿Por qué se puede producir la tilapia en sistemas acuícolas?</a:t>
            </a:r>
          </a:p>
        </p:txBody>
      </p:sp>
      <p:graphicFrame>
        <p:nvGraphicFramePr>
          <p:cNvPr id="9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773889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451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05182" y="0"/>
            <a:ext cx="2386818" cy="6858000"/>
          </a:xfrm>
          <a:solidFill>
            <a:schemeClr val="tx1"/>
          </a:solidFill>
        </p:spPr>
        <p:txBody>
          <a:bodyPr vert="vert">
            <a:normAutofit/>
          </a:bodyPr>
          <a:lstStyle/>
          <a:p>
            <a:pPr algn="ctr"/>
            <a:r>
              <a:rPr lang="es-ES_tradnl" sz="6600" b="1" dirty="0" smtClean="0">
                <a:solidFill>
                  <a:schemeClr val="bg1"/>
                </a:solidFill>
              </a:rPr>
              <a:t>Producción</a:t>
            </a:r>
            <a:endParaRPr lang="es-ES_tradnl" sz="66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0265498"/>
              </p:ext>
            </p:extLst>
          </p:nvPr>
        </p:nvGraphicFramePr>
        <p:xfrm>
          <a:off x="838200" y="365125"/>
          <a:ext cx="10515600" cy="6246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curvada hacia la derecha 4"/>
          <p:cNvSpPr/>
          <p:nvPr/>
        </p:nvSpPr>
        <p:spPr>
          <a:xfrm rot="5400000">
            <a:off x="1818249" y="1304779"/>
            <a:ext cx="886264" cy="2553286"/>
          </a:xfrm>
          <a:prstGeom prst="curvedRightArrow">
            <a:avLst>
              <a:gd name="adj1" fmla="val 38909"/>
              <a:gd name="adj2" fmla="val 60139"/>
              <a:gd name="adj3" fmla="val 75444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19575" y="3201682"/>
            <a:ext cx="1730326" cy="858129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smtClean="0"/>
              <a:t>Sacrificio</a:t>
            </a:r>
            <a:endParaRPr lang="es-ES_tradnl" sz="2400"/>
          </a:p>
        </p:txBody>
      </p:sp>
    </p:spTree>
    <p:extLst>
      <p:ext uri="{BB962C8B-B14F-4D97-AF65-F5344CB8AC3E}">
        <p14:creationId xmlns:p14="http://schemas.microsoft.com/office/powerpoint/2010/main" val="6041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Reproducción</a:t>
            </a:r>
            <a:endParaRPr lang="es-ES_tradnl" sz="36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839788" y="1491762"/>
            <a:ext cx="5157787" cy="457126"/>
          </a:xfrm>
        </p:spPr>
        <p:txBody>
          <a:bodyPr/>
          <a:lstStyle/>
          <a:p>
            <a:r>
              <a:rPr lang="es-ES_tradnl" smtClean="0"/>
              <a:t>Machos</a:t>
            </a:r>
            <a:endParaRPr lang="es-ES_tradnl"/>
          </a:p>
        </p:txBody>
      </p:sp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839788" y="2047948"/>
            <a:ext cx="5157787" cy="4141715"/>
          </a:xfrm>
        </p:spPr>
        <p:txBody>
          <a:bodyPr/>
          <a:lstStyle/>
          <a:p>
            <a:r>
              <a:rPr lang="es-ES_tradnl" dirty="0"/>
              <a:t>L</a:t>
            </a:r>
            <a:r>
              <a:rPr lang="es-ES_tradnl" dirty="0" smtClean="0"/>
              <a:t>igeramente más grandes que hembras</a:t>
            </a:r>
          </a:p>
          <a:p>
            <a:r>
              <a:rPr lang="es-ES_tradnl" dirty="0"/>
              <a:t>P</a:t>
            </a:r>
            <a:r>
              <a:rPr lang="es-ES_tradnl" dirty="0" smtClean="0"/>
              <a:t>uede formar varias parejas </a:t>
            </a:r>
          </a:p>
          <a:p>
            <a:r>
              <a:rPr lang="es-ES_tradnl" dirty="0" smtClean="0"/>
              <a:t>Establece territorio en estanques donde una o varias hembras se reproducen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"/>
          </p:nvPr>
        </p:nvSpPr>
        <p:spPr>
          <a:xfrm>
            <a:off x="6172200" y="1491762"/>
            <a:ext cx="5183188" cy="428991"/>
          </a:xfrm>
        </p:spPr>
        <p:txBody>
          <a:bodyPr/>
          <a:lstStyle/>
          <a:p>
            <a:r>
              <a:rPr lang="es-ES_tradnl" smtClean="0"/>
              <a:t>Hembras</a:t>
            </a:r>
            <a:endParaRPr lang="es-ES_tradnl"/>
          </a:p>
        </p:txBody>
      </p:sp>
      <p:sp>
        <p:nvSpPr>
          <p:cNvPr id="10" name="Marcador de contenido 9"/>
          <p:cNvSpPr>
            <a:spLocks noGrp="1"/>
          </p:cNvSpPr>
          <p:nvPr>
            <p:ph sz="quarter" idx="4"/>
          </p:nvPr>
        </p:nvSpPr>
        <p:spPr>
          <a:xfrm>
            <a:off x="6172200" y="2047948"/>
            <a:ext cx="5183188" cy="4141715"/>
          </a:xfrm>
        </p:spPr>
        <p:txBody>
          <a:bodyPr/>
          <a:lstStyle/>
          <a:p>
            <a:r>
              <a:rPr lang="es-ES_tradnl" dirty="0" smtClean="0"/>
              <a:t>En el género </a:t>
            </a:r>
            <a:r>
              <a:rPr lang="es-ES_tradnl" i="1" dirty="0" smtClean="0"/>
              <a:t>Oreochromis</a:t>
            </a:r>
            <a:r>
              <a:rPr lang="es-ES_tradnl" dirty="0" smtClean="0"/>
              <a:t> incuban los huevos en la cavidad bucal </a:t>
            </a:r>
          </a:p>
          <a:p>
            <a:r>
              <a:rPr lang="es-ES_tradnl" dirty="0" smtClean="0"/>
              <a:t>No se alimentan durante la incubación </a:t>
            </a:r>
          </a:p>
          <a:p>
            <a:r>
              <a:rPr lang="es-ES_tradnl" dirty="0" smtClean="0"/>
              <a:t>Buscan machos con mucha coloración</a:t>
            </a:r>
          </a:p>
          <a:p>
            <a:endParaRPr lang="es-ES_tradnl" dirty="0"/>
          </a:p>
        </p:txBody>
      </p:sp>
      <p:sp>
        <p:nvSpPr>
          <p:cNvPr id="11" name="CuadroTexto 10"/>
          <p:cNvSpPr txBox="1"/>
          <p:nvPr/>
        </p:nvSpPr>
        <p:spPr>
          <a:xfrm>
            <a:off x="0" y="5358666"/>
            <a:ext cx="12192000" cy="830997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El oxigeno disuelto en el agua debe ser alto, seguir un patrón de aguas eutróficas. El pH debe estar neutro a ligeramente alcalino. 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0331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0" y="1589649"/>
            <a:ext cx="12192000" cy="44313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Reproducción</a:t>
            </a:r>
            <a:endParaRPr lang="es-ES_tradnl" sz="3600" dirty="0"/>
          </a:p>
        </p:txBody>
      </p:sp>
      <p:grpSp>
        <p:nvGrpSpPr>
          <p:cNvPr id="16" name="Agrupar 15"/>
          <p:cNvGrpSpPr/>
          <p:nvPr/>
        </p:nvGrpSpPr>
        <p:grpSpPr>
          <a:xfrm>
            <a:off x="0" y="1972310"/>
            <a:ext cx="5499100" cy="3644900"/>
            <a:chOff x="239151" y="1972310"/>
            <a:chExt cx="5499100" cy="3644900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151" y="1972310"/>
              <a:ext cx="5499100" cy="3644900"/>
            </a:xfrm>
            <a:prstGeom prst="rect">
              <a:avLst/>
            </a:prstGeom>
          </p:spPr>
        </p:pic>
        <p:sp>
          <p:nvSpPr>
            <p:cNvPr id="13" name="Rectángulo 12"/>
            <p:cNvSpPr/>
            <p:nvPr/>
          </p:nvSpPr>
          <p:spPr>
            <a:xfrm>
              <a:off x="239151" y="5370989"/>
              <a:ext cx="54991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/2014/Figura3.png</a:t>
              </a:r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4360897" y="1972310"/>
            <a:ext cx="4867508" cy="3644900"/>
            <a:chOff x="4360897" y="1972310"/>
            <a:chExt cx="4867508" cy="3644900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0897" y="1972310"/>
              <a:ext cx="4867508" cy="3644900"/>
            </a:xfrm>
            <a:prstGeom prst="rect">
              <a:avLst/>
            </a:prstGeom>
          </p:spPr>
        </p:pic>
        <p:sp>
          <p:nvSpPr>
            <p:cNvPr id="15" name="Rectángulo 14"/>
            <p:cNvSpPr/>
            <p:nvPr/>
          </p:nvSpPr>
          <p:spPr>
            <a:xfrm>
              <a:off x="4360897" y="5063212"/>
              <a:ext cx="486750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https://</a:t>
              </a:r>
              <a:r>
                <a:rPr lang="es-ES_tradnl" sz="1000" dirty="0" err="1">
                  <a:solidFill>
                    <a:schemeClr val="bg1"/>
                  </a:solidFill>
                </a:rPr>
                <a:t>sites.google.com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site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granjadetilapialafinca</a:t>
              </a:r>
              <a:r>
                <a:rPr lang="es-ES_tradnl" sz="1000" dirty="0">
                  <a:solidFill>
                    <a:schemeClr val="bg1"/>
                  </a:solidFill>
                </a:rPr>
                <a:t>/_/</a:t>
              </a:r>
              <a:r>
                <a:rPr lang="es-ES_tradnl" sz="1000" dirty="0" err="1">
                  <a:solidFill>
                    <a:schemeClr val="bg1"/>
                  </a:solidFill>
                </a:rPr>
                <a:t>rsrc</a:t>
              </a:r>
              <a:r>
                <a:rPr lang="es-ES_tradnl" sz="1000" dirty="0">
                  <a:solidFill>
                    <a:schemeClr val="bg1"/>
                  </a:solidFill>
                </a:rPr>
                <a:t>/1468850103260/5--</a:t>
              </a:r>
              <a:r>
                <a:rPr lang="es-ES_tradnl" sz="1000" dirty="0" err="1">
                  <a:solidFill>
                    <a:schemeClr val="bg1"/>
                  </a:solidFill>
                </a:rPr>
                <a:t>incubacion</a:t>
              </a:r>
              <a:r>
                <a:rPr lang="es-ES_tradnl" sz="1000" dirty="0">
                  <a:solidFill>
                    <a:schemeClr val="bg1"/>
                  </a:solidFill>
                </a:rPr>
                <a:t>-de-huevo-</a:t>
              </a:r>
              <a:r>
                <a:rPr lang="es-ES_tradnl" sz="1000" dirty="0" err="1">
                  <a:solidFill>
                    <a:schemeClr val="bg1"/>
                  </a:solidFill>
                </a:rPr>
                <a:t>embrionado</a:t>
              </a:r>
              <a:r>
                <a:rPr lang="es-ES_tradnl" sz="1000" dirty="0">
                  <a:solidFill>
                    <a:schemeClr val="bg1"/>
                  </a:solidFill>
                </a:rPr>
                <a:t>/incubacion%20de%20huevo%20en%20jarras%20%282%29.GIF</a:t>
              </a:r>
            </a:p>
          </p:txBody>
        </p:sp>
      </p:grpSp>
      <p:grpSp>
        <p:nvGrpSpPr>
          <p:cNvPr id="23" name="Agrupar 22"/>
          <p:cNvGrpSpPr/>
          <p:nvPr/>
        </p:nvGrpSpPr>
        <p:grpSpPr>
          <a:xfrm>
            <a:off x="8046995" y="1982860"/>
            <a:ext cx="4145005" cy="3644900"/>
            <a:chOff x="8046995" y="1982860"/>
            <a:chExt cx="4145005" cy="3644900"/>
          </a:xfrm>
        </p:grpSpPr>
        <p:pic>
          <p:nvPicPr>
            <p:cNvPr id="18" name="Imagen 17"/>
            <p:cNvPicPr>
              <a:picLocks noChangeAspect="1"/>
            </p:cNvPicPr>
            <p:nvPr/>
          </p:nvPicPr>
          <p:blipFill rotWithShape="1">
            <a:blip r:embed="rId5"/>
            <a:srcRect r="19637"/>
            <a:stretch/>
          </p:blipFill>
          <p:spPr>
            <a:xfrm>
              <a:off x="8046995" y="1982860"/>
              <a:ext cx="4145005" cy="3644900"/>
            </a:xfrm>
            <a:prstGeom prst="rect">
              <a:avLst/>
            </a:prstGeom>
          </p:spPr>
        </p:pic>
        <p:sp>
          <p:nvSpPr>
            <p:cNvPr id="20" name="Rectángulo 19"/>
            <p:cNvSpPr/>
            <p:nvPr/>
          </p:nvSpPr>
          <p:spPr>
            <a:xfrm>
              <a:off x="8046995" y="5213651"/>
              <a:ext cx="41450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/2014/Figura5.png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87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239151" y="211015"/>
            <a:ext cx="3390314" cy="1181687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Reproducción</a:t>
            </a:r>
            <a:endParaRPr lang="es-ES_tradnl" sz="3600" dirty="0"/>
          </a:p>
        </p:txBody>
      </p:sp>
      <p:graphicFrame>
        <p:nvGraphicFramePr>
          <p:cNvPr id="11" name="Tab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32329"/>
              </p:ext>
            </p:extLst>
          </p:nvPr>
        </p:nvGraphicFramePr>
        <p:xfrm>
          <a:off x="2222696" y="2482946"/>
          <a:ext cx="7272996" cy="336804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32309"/>
                <a:gridCol w="1744445"/>
                <a:gridCol w="1744445"/>
                <a:gridCol w="1851797"/>
              </a:tblGrid>
              <a:tr h="406400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b="1" u="none" strike="noStrike" dirty="0">
                          <a:effectLst/>
                        </a:rPr>
                        <a:t>Parámetro</a:t>
                      </a:r>
                      <a:endParaRPr lang="es-ES_tradnl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b="1" u="none" strike="noStrike" dirty="0">
                          <a:effectLst/>
                        </a:rPr>
                        <a:t>Hora</a:t>
                      </a:r>
                      <a:endParaRPr lang="es-ES_tradnl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b="1" u="none" strike="noStrike" dirty="0">
                          <a:effectLst/>
                        </a:rPr>
                        <a:t>Unidades</a:t>
                      </a:r>
                      <a:endParaRPr lang="es-ES_tradnl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b="1" u="none" strike="noStrike" dirty="0">
                          <a:effectLst/>
                        </a:rPr>
                        <a:t>Intervalo </a:t>
                      </a:r>
                      <a:r>
                        <a:rPr lang="es-ES_tradnl" sz="2400" b="1" u="none" strike="noStrike" dirty="0" smtClean="0">
                          <a:effectLst/>
                        </a:rPr>
                        <a:t>Óptimo</a:t>
                      </a:r>
                      <a:endParaRPr lang="es-ES_tradnl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2400" u="none" strike="noStrike">
                          <a:effectLst/>
                        </a:rPr>
                        <a:t>Temperatura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u="none" strike="noStrike">
                          <a:effectLst/>
                        </a:rPr>
                        <a:t>- -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u="none" strike="noStrike">
                          <a:effectLst/>
                        </a:rPr>
                        <a:t>º C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400" u="none" strike="noStrike" dirty="0">
                          <a:effectLst/>
                        </a:rPr>
                        <a:t>28 - 32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_tradnl" sz="2400" u="none" strike="noStrike">
                          <a:effectLst/>
                        </a:rPr>
                        <a:t>Oxígeno disuelto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400" u="none" strike="noStrike" dirty="0">
                          <a:effectLst/>
                        </a:rPr>
                        <a:t>7:00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u="none" strike="noStrike">
                          <a:effectLst/>
                        </a:rPr>
                        <a:t>mg/L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400" u="none" strike="noStrike" dirty="0">
                          <a:effectLst/>
                        </a:rPr>
                        <a:t>&gt; 0.8</a:t>
                      </a:r>
                      <a:endParaRPr lang="hr-H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400" u="none" strike="noStrike" dirty="0">
                          <a:effectLst/>
                        </a:rPr>
                        <a:t>15:00</a:t>
                      </a:r>
                      <a:endParaRPr lang="is-I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u="none" strike="noStrike">
                          <a:effectLst/>
                        </a:rPr>
                        <a:t>mg/L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u="none" strike="noStrike" dirty="0">
                          <a:effectLst/>
                        </a:rPr>
                        <a:t>6 - 15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2400" u="none" strike="noStrike">
                          <a:effectLst/>
                        </a:rPr>
                        <a:t>pH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u="none" strike="noStrike">
                          <a:effectLst/>
                        </a:rPr>
                        <a:t>- -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2400" u="none" strike="noStrike">
                          <a:effectLst/>
                        </a:rPr>
                        <a:t> </a:t>
                      </a:r>
                      <a:endParaRPr lang="sk-SK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 dirty="0">
                          <a:effectLst/>
                        </a:rPr>
                        <a:t>6 - 9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2400" u="none" strike="noStrike">
                          <a:effectLst/>
                        </a:rPr>
                        <a:t>Nitrógeno Amoniacal Total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2400" u="none" strike="noStrike">
                          <a:effectLst/>
                        </a:rPr>
                        <a:t>- -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2400" u="none" strike="noStrike">
                          <a:effectLst/>
                        </a:rPr>
                        <a:t>mg/L</a:t>
                      </a:r>
                      <a:endParaRPr lang="es-ES_tradnl" sz="2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400" u="none" strike="noStrike" dirty="0">
                          <a:effectLst/>
                        </a:rPr>
                        <a:t>&lt; 5</a:t>
                      </a:r>
                      <a:endParaRPr lang="hr-H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uadroTexto 11"/>
          <p:cNvSpPr txBox="1"/>
          <p:nvPr/>
        </p:nvSpPr>
        <p:spPr>
          <a:xfrm>
            <a:off x="844062" y="1538152"/>
            <a:ext cx="1003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>
                <a:solidFill>
                  <a:schemeClr val="accent6">
                    <a:lumMod val="75000"/>
                  </a:schemeClr>
                </a:solidFill>
              </a:rPr>
              <a:t>Calidad del agua para una óptima reproducción</a:t>
            </a:r>
            <a:endParaRPr lang="es-ES_tradnl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0380620" y="4917708"/>
            <a:ext cx="1666013" cy="33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http://</a:t>
            </a:r>
            <a:r>
              <a:rPr lang="es-ES_tradnl" sz="500" dirty="0" err="1">
                <a:solidFill>
                  <a:schemeClr val="bg2">
                    <a:lumMod val="50000"/>
                  </a:schemeClr>
                </a:solidFill>
              </a:rPr>
              <a:t>autoapp.jcvideo.com</a:t>
            </a:r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es-ES_tradnl" sz="500" dirty="0" err="1">
                <a:solidFill>
                  <a:schemeClr val="bg2">
                    <a:lumMod val="50000"/>
                  </a:schemeClr>
                </a:solidFill>
              </a:rPr>
              <a:t>Portals</a:t>
            </a:r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es-ES_tradnl" sz="500" dirty="0" err="1">
                <a:solidFill>
                  <a:schemeClr val="bg2">
                    <a:lumMod val="50000"/>
                  </a:schemeClr>
                </a:solidFill>
              </a:rPr>
              <a:t>JCVideo</a:t>
            </a:r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es-ES_tradnl" sz="500" dirty="0" err="1">
                <a:solidFill>
                  <a:schemeClr val="bg2">
                    <a:lumMod val="50000"/>
                  </a:schemeClr>
                </a:solidFill>
              </a:rPr>
              <a:t>Images</a:t>
            </a:r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es-ES_tradnl" sz="500" dirty="0" err="1">
                <a:solidFill>
                  <a:schemeClr val="bg2">
                    <a:lumMod val="50000"/>
                  </a:schemeClr>
                </a:solidFill>
              </a:rPr>
              <a:t>JCLogos</a:t>
            </a:r>
            <a:r>
              <a:rPr lang="es-ES_tradnl" sz="500" dirty="0">
                <a:solidFill>
                  <a:schemeClr val="bg2">
                    <a:lumMod val="50000"/>
                  </a:schemeClr>
                </a:solidFill>
              </a:rPr>
              <a:t>/JC%20Video%20Logo%20-%20Golf%20-%20large.jpg</a:t>
            </a:r>
          </a:p>
        </p:txBody>
      </p:sp>
      <p:pic>
        <p:nvPicPr>
          <p:cNvPr id="2" name="Imagen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620" y="3487516"/>
            <a:ext cx="1384300" cy="1358900"/>
          </a:xfrm>
          <a:prstGeom prst="rect">
            <a:avLst/>
          </a:prstGeom>
        </p:spPr>
      </p:pic>
      <p:pic>
        <p:nvPicPr>
          <p:cNvPr id="3" name="Imagen 2">
            <a:hlinkClick r:id="rId4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620" y="5269999"/>
            <a:ext cx="13843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1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4499" y="1544271"/>
            <a:ext cx="10515600" cy="4351338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 smtClean="0">
                <a:solidFill>
                  <a:schemeClr val="accent6">
                    <a:lumMod val="50000"/>
                  </a:schemeClr>
                </a:solidFill>
              </a:rPr>
              <a:t>Infraestructura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smtClean="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Talla Comercial</a:t>
            </a:r>
            <a:endParaRPr lang="es-ES_tradnl" sz="3600" dirty="0"/>
          </a:p>
        </p:txBody>
      </p:sp>
      <p:grpSp>
        <p:nvGrpSpPr>
          <p:cNvPr id="11" name="Agrupar 10"/>
          <p:cNvGrpSpPr/>
          <p:nvPr/>
        </p:nvGrpSpPr>
        <p:grpSpPr>
          <a:xfrm>
            <a:off x="334499" y="2552908"/>
            <a:ext cx="4124960" cy="3093720"/>
            <a:chOff x="334499" y="2552908"/>
            <a:chExt cx="4124960" cy="309372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499" y="2552908"/>
              <a:ext cx="4124960" cy="3093720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334499" y="5392712"/>
              <a:ext cx="41249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50" dirty="0">
                  <a:solidFill>
                    <a:schemeClr val="bg1"/>
                  </a:solidFill>
                </a:rPr>
                <a:t>http://</a:t>
              </a:r>
              <a:r>
                <a:rPr lang="es-ES_tradnl" sz="1050" dirty="0" err="1">
                  <a:solidFill>
                    <a:schemeClr val="bg1"/>
                  </a:solidFill>
                </a:rPr>
                <a:t>www.anunciosred.com.mx</a:t>
              </a:r>
              <a:r>
                <a:rPr lang="es-ES_tradnl" sz="1050" dirty="0">
                  <a:solidFill>
                    <a:schemeClr val="bg1"/>
                  </a:solidFill>
                </a:rPr>
                <a:t>/</a:t>
              </a:r>
              <a:r>
                <a:rPr lang="es-ES_tradnl" sz="1050" dirty="0" err="1">
                  <a:solidFill>
                    <a:schemeClr val="bg1"/>
                  </a:solidFill>
                </a:rPr>
                <a:t>photos</a:t>
              </a:r>
              <a:r>
                <a:rPr lang="es-ES_tradnl" sz="1050" dirty="0">
                  <a:solidFill>
                    <a:schemeClr val="bg1"/>
                  </a:solidFill>
                </a:rPr>
                <a:t>/b/9/b/f/5241cfd6bb965.jpg</a:t>
              </a:r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3577776" y="2557694"/>
            <a:ext cx="4029045" cy="3088934"/>
            <a:chOff x="4963160" y="2557694"/>
            <a:chExt cx="4029045" cy="3088934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3160" y="2557694"/>
              <a:ext cx="4029045" cy="3088934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4968240" y="5192657"/>
              <a:ext cx="40239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www.inforural.com.mx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wp-content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uploads</a:t>
              </a:r>
              <a:r>
                <a:rPr lang="es-ES_tradnl" sz="1000" dirty="0">
                  <a:solidFill>
                    <a:schemeClr val="bg1"/>
                  </a:solidFill>
                </a:rPr>
                <a:t>/2011/04/arton74313.jpg</a:t>
              </a:r>
            </a:p>
          </p:txBody>
        </p:sp>
      </p:grpSp>
      <p:grpSp>
        <p:nvGrpSpPr>
          <p:cNvPr id="13" name="Agrupar 12"/>
          <p:cNvGrpSpPr/>
          <p:nvPr/>
        </p:nvGrpSpPr>
        <p:grpSpPr>
          <a:xfrm>
            <a:off x="7148904" y="2552908"/>
            <a:ext cx="4449736" cy="3093720"/>
            <a:chOff x="7148904" y="2552908"/>
            <a:chExt cx="4449736" cy="309372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8905" y="2552908"/>
              <a:ext cx="4449735" cy="3093720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7148904" y="5161880"/>
              <a:ext cx="444973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50" dirty="0">
                  <a:solidFill>
                    <a:schemeClr val="bg1"/>
                  </a:solidFill>
                </a:rPr>
                <a:t>http://1.bp.blogspot.com/-</a:t>
              </a:r>
              <a:r>
                <a:rPr lang="es-ES_tradnl" sz="1050" dirty="0" err="1">
                  <a:solidFill>
                    <a:schemeClr val="bg1"/>
                  </a:solidFill>
                </a:rPr>
                <a:t>TPbbqGlpazY</a:t>
              </a:r>
              <a:r>
                <a:rPr lang="es-ES_tradnl" sz="1050" dirty="0">
                  <a:solidFill>
                    <a:schemeClr val="bg1"/>
                  </a:solidFill>
                </a:rPr>
                <a:t>/Vc33vXnuD2I/AAAAAAAAACQ/Q4_Nu3DhTgM/s1600/</a:t>
              </a:r>
              <a:r>
                <a:rPr lang="es-ES_tradnl" sz="1050" dirty="0" err="1">
                  <a:solidFill>
                    <a:schemeClr val="bg1"/>
                  </a:solidFill>
                </a:rPr>
                <a:t>d.jpg</a:t>
              </a:r>
              <a:endParaRPr lang="es-ES_tradnl" sz="10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2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4499" y="1544271"/>
            <a:ext cx="10515600" cy="4351338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 smtClean="0">
                <a:solidFill>
                  <a:schemeClr val="accent6">
                    <a:lumMod val="50000"/>
                  </a:schemeClr>
                </a:solidFill>
              </a:rPr>
              <a:t>Infraestructura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smtClean="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Talla Comercial</a:t>
            </a:r>
            <a:endParaRPr lang="es-ES_tradnl" sz="3600" dirty="0"/>
          </a:p>
        </p:txBody>
      </p:sp>
      <p:grpSp>
        <p:nvGrpSpPr>
          <p:cNvPr id="10" name="Agrupar 9"/>
          <p:cNvGrpSpPr/>
          <p:nvPr/>
        </p:nvGrpSpPr>
        <p:grpSpPr>
          <a:xfrm>
            <a:off x="6053796" y="2587456"/>
            <a:ext cx="5506036" cy="3308153"/>
            <a:chOff x="6053796" y="2587456"/>
            <a:chExt cx="5506036" cy="3308153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3796" y="2587456"/>
              <a:ext cx="5506036" cy="3308153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>
              <a:off x="6053796" y="5495499"/>
              <a:ext cx="550603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https://</a:t>
              </a:r>
              <a:r>
                <a:rPr lang="es-ES_tradnl" sz="1000" dirty="0" err="1">
                  <a:solidFill>
                    <a:schemeClr val="bg1"/>
                  </a:solidFill>
                </a:rPr>
                <a:t>files.undercurrentnews.com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wp-content</a:t>
              </a:r>
              <a:r>
                <a:rPr lang="es-ES_tradnl" sz="1000" dirty="0">
                  <a:solidFill>
                    <a:schemeClr val="bg1"/>
                  </a:solidFill>
                </a:rPr>
                <a:t>/</a:t>
              </a:r>
              <a:r>
                <a:rPr lang="es-ES_tradnl" sz="1000" dirty="0" err="1">
                  <a:solidFill>
                    <a:schemeClr val="bg1"/>
                  </a:solidFill>
                </a:rPr>
                <a:t>uploads</a:t>
              </a:r>
              <a:r>
                <a:rPr lang="es-ES_tradnl" sz="1000" dirty="0">
                  <a:solidFill>
                    <a:schemeClr val="bg1"/>
                  </a:solidFill>
                </a:rPr>
                <a:t>/2014/05/Screen-Shot-2014-05-13-at-16.16.48.png</a:t>
              </a: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520504" y="2565952"/>
            <a:ext cx="5022167" cy="3329657"/>
            <a:chOff x="520504" y="2565952"/>
            <a:chExt cx="5022167" cy="332965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0504" y="2565952"/>
              <a:ext cx="5022167" cy="3329657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520504" y="5630352"/>
              <a:ext cx="502216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1000" dirty="0">
                  <a:solidFill>
                    <a:schemeClr val="bg1"/>
                  </a:solidFill>
                </a:rPr>
                <a:t>http://</a:t>
              </a:r>
              <a:r>
                <a:rPr lang="es-ES_tradnl" sz="1000" dirty="0" err="1">
                  <a:solidFill>
                    <a:schemeClr val="bg1"/>
                  </a:solidFill>
                </a:rPr>
                <a:t>www.fmvz.unam.mx</a:t>
              </a:r>
              <a:r>
                <a:rPr lang="es-ES_tradnl" sz="1000" dirty="0">
                  <a:solidFill>
                    <a:schemeClr val="bg1"/>
                  </a:solidFill>
                </a:rPr>
                <a:t>/zootecnia/IMG/</a:t>
              </a:r>
              <a:r>
                <a:rPr lang="es-ES_tradnl" sz="1000" dirty="0" err="1">
                  <a:solidFill>
                    <a:schemeClr val="bg1"/>
                  </a:solidFill>
                </a:rPr>
                <a:t>Descripcion</a:t>
              </a:r>
              <a:r>
                <a:rPr lang="es-ES_tradnl" sz="1000" dirty="0">
                  <a:solidFill>
                    <a:schemeClr val="bg1"/>
                  </a:solidFill>
                </a:rPr>
                <a:t>/CEIEGT/</a:t>
              </a:r>
              <a:r>
                <a:rPr lang="es-ES_tradnl" sz="1000" dirty="0" err="1">
                  <a:solidFill>
                    <a:schemeClr val="bg1"/>
                  </a:solidFill>
                </a:rPr>
                <a:t>Acuicola</a:t>
              </a:r>
              <a:r>
                <a:rPr lang="es-ES_tradnl" sz="1000" dirty="0">
                  <a:solidFill>
                    <a:schemeClr val="bg1"/>
                  </a:solidFill>
                </a:rPr>
                <a:t>/2014/Figura1.png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61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4499" y="1544271"/>
            <a:ext cx="10515600" cy="4351338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600" b="1" i="1" dirty="0" smtClean="0">
                <a:solidFill>
                  <a:schemeClr val="accent6">
                    <a:lumMod val="50000"/>
                  </a:schemeClr>
                </a:solidFill>
              </a:rPr>
              <a:t>Nutrición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52357" y="211012"/>
            <a:ext cx="3390314" cy="1181687"/>
          </a:xfrm>
          <a:prstGeom prst="round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smtClean="0"/>
              <a:t>Juvenil</a:t>
            </a:r>
            <a:endParaRPr lang="es-ES_tradnl" sz="3600" dirty="0"/>
          </a:p>
        </p:txBody>
      </p:sp>
      <p:sp>
        <p:nvSpPr>
          <p:cNvPr id="5" name="Rectángulo redondeado 4"/>
          <p:cNvSpPr/>
          <p:nvPr/>
        </p:nvSpPr>
        <p:spPr>
          <a:xfrm>
            <a:off x="6321083" y="211013"/>
            <a:ext cx="3390314" cy="1181687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/>
              <a:t>Talla Comercial</a:t>
            </a:r>
            <a:endParaRPr lang="es-ES_tradnl" sz="36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99" y="2305576"/>
            <a:ext cx="4360985" cy="2871868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711483" y="2250831"/>
            <a:ext cx="60350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ES_tradnl" sz="2400" dirty="0" smtClean="0"/>
              <a:t>Costo más alto de producción más de 50 %</a:t>
            </a:r>
          </a:p>
          <a:p>
            <a:pPr marL="285750" indent="-285750">
              <a:buFont typeface="Arial" charset="0"/>
              <a:buChar char="•"/>
            </a:pPr>
            <a:endParaRPr lang="es-ES_tradnl" sz="2400" dirty="0"/>
          </a:p>
          <a:p>
            <a:pPr marL="285750" indent="-285750">
              <a:buFont typeface="Arial" charset="0"/>
              <a:buChar char="•"/>
            </a:pPr>
            <a:r>
              <a:rPr lang="es-ES_tradnl" sz="2400" dirty="0" smtClean="0"/>
              <a:t>Necesidades nutricionales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 smtClean="0"/>
              <a:t>Proteína</a:t>
            </a:r>
            <a:r>
              <a:rPr lang="es-ES_tradnl" sz="2400" dirty="0" smtClean="0"/>
              <a:t> de 28 a 45 % dependiendo de la etapa de vida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 smtClean="0"/>
              <a:t>Lípidos</a:t>
            </a:r>
            <a:r>
              <a:rPr lang="es-ES_tradnl" sz="2400" dirty="0" smtClean="0"/>
              <a:t> de 10 a 15 %</a:t>
            </a:r>
          </a:p>
          <a:p>
            <a:pPr marL="742950" lvl="1" indent="-285750">
              <a:buFont typeface="Arial" charset="0"/>
              <a:buChar char="•"/>
            </a:pPr>
            <a:r>
              <a:rPr lang="es-ES_tradnl" sz="2400" u="sng" dirty="0" smtClean="0"/>
              <a:t>Carbohidratos digeribles </a:t>
            </a:r>
            <a:r>
              <a:rPr lang="es-ES_tradnl" sz="2400" dirty="0" smtClean="0"/>
              <a:t>de 35 a 40 %</a:t>
            </a:r>
          </a:p>
          <a:p>
            <a:pPr marL="742950" lvl="1" indent="-285750">
              <a:buFont typeface="Arial" charset="0"/>
              <a:buChar char="•"/>
            </a:pPr>
            <a:endParaRPr lang="es-ES_tradnl" sz="2400" dirty="0" smtClean="0"/>
          </a:p>
        </p:txBody>
      </p:sp>
      <p:sp>
        <p:nvSpPr>
          <p:cNvPr id="16" name="Pentágono 15"/>
          <p:cNvSpPr/>
          <p:nvPr/>
        </p:nvSpPr>
        <p:spPr>
          <a:xfrm>
            <a:off x="0" y="5746266"/>
            <a:ext cx="12192000" cy="44823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2800" dirty="0" smtClean="0"/>
              <a:t>Cría                                          Etapa de vida de la tilapia                                  Adulto</a:t>
            </a:r>
            <a:endParaRPr lang="es-ES_tradnl" sz="2800" dirty="0"/>
          </a:p>
        </p:txBody>
      </p:sp>
      <p:sp>
        <p:nvSpPr>
          <p:cNvPr id="17" name="Llamada rectangular redondeada 16"/>
          <p:cNvSpPr/>
          <p:nvPr/>
        </p:nvSpPr>
        <p:spPr>
          <a:xfrm>
            <a:off x="1229360" y="6294952"/>
            <a:ext cx="3587262" cy="448447"/>
          </a:xfrm>
          <a:prstGeom prst="wedgeRoundRectCallout">
            <a:avLst>
              <a:gd name="adj1" fmla="val -65148"/>
              <a:gd name="adj2" fmla="val -63443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ysClr val="windowText" lastClr="000000"/>
                </a:solidFill>
              </a:rPr>
              <a:t>10 o más raciones </a:t>
            </a:r>
            <a:r>
              <a:rPr lang="es-ES_tradnl" smtClean="0">
                <a:solidFill>
                  <a:sysClr val="windowText" lastClr="000000"/>
                </a:solidFill>
              </a:rPr>
              <a:t>al día</a:t>
            </a:r>
            <a:endParaRPr lang="es-ES_tradnl">
              <a:solidFill>
                <a:sysClr val="windowText" lastClr="000000"/>
              </a:solidFill>
            </a:endParaRPr>
          </a:p>
        </p:txBody>
      </p:sp>
      <p:sp>
        <p:nvSpPr>
          <p:cNvPr id="18" name="Llamada rectangular redondeada 17"/>
          <p:cNvSpPr/>
          <p:nvPr/>
        </p:nvSpPr>
        <p:spPr>
          <a:xfrm>
            <a:off x="7121379" y="6294952"/>
            <a:ext cx="3587262" cy="448447"/>
          </a:xfrm>
          <a:prstGeom prst="wedgeRoundRectCallout">
            <a:avLst>
              <a:gd name="adj1" fmla="val 62303"/>
              <a:gd name="adj2" fmla="val -5403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ysClr val="windowText" lastClr="000000"/>
                </a:solidFill>
              </a:rPr>
              <a:t>Una o dos raciones al día</a:t>
            </a:r>
            <a:endParaRPr lang="es-ES_tradnl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828431" y="4981447"/>
            <a:ext cx="43750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www.losbelenes.com.mx</a:t>
            </a:r>
            <a:r>
              <a:rPr lang="es-ES_tradnl" sz="1000" dirty="0"/>
              <a:t>/</a:t>
            </a:r>
            <a:r>
              <a:rPr lang="es-ES_tradnl" sz="1000" dirty="0" err="1"/>
              <a:t>img</a:t>
            </a:r>
            <a:r>
              <a:rPr lang="es-ES_tradnl" sz="1000" dirty="0"/>
              <a:t>/</a:t>
            </a:r>
            <a:r>
              <a:rPr lang="es-ES_tradnl" sz="1000" dirty="0" err="1"/>
              <a:t>acua</a:t>
            </a:r>
            <a:r>
              <a:rPr lang="es-ES_tradnl" sz="1000" dirty="0"/>
              <a:t>/</a:t>
            </a:r>
            <a:r>
              <a:rPr lang="es-ES_tradnl" sz="1000" dirty="0" err="1"/>
              <a:t>producto.jpg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66359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</TotalTime>
  <Words>881</Words>
  <Application>Microsoft Macintosh PowerPoint</Application>
  <PresentationFormat>Panorámica</PresentationFormat>
  <Paragraphs>133</Paragraphs>
  <Slides>13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Calibri</vt:lpstr>
      <vt:lpstr>Calibri Light</vt:lpstr>
      <vt:lpstr>Century Gothic</vt:lpstr>
      <vt:lpstr>Arial</vt:lpstr>
      <vt:lpstr>Tema de Office</vt:lpstr>
      <vt:lpstr>Estela de condensación</vt:lpstr>
      <vt:lpstr>Producción</vt:lpstr>
      <vt:lpstr>¿Por qué se puede producir la tilapia en sistemas acuícolas?</vt:lpstr>
      <vt:lpstr>Producción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Bibliografía</vt:lpstr>
      <vt:lpstr>Bibliografía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Tilapia</dc:title>
  <dc:creator>Usuario de Microsoft Office</dc:creator>
  <cp:lastModifiedBy>Usuario de Microsoft Office</cp:lastModifiedBy>
  <cp:revision>83</cp:revision>
  <dcterms:created xsi:type="dcterms:W3CDTF">2017-09-12T18:23:38Z</dcterms:created>
  <dcterms:modified xsi:type="dcterms:W3CDTF">2017-10-09T16:39:04Z</dcterms:modified>
</cp:coreProperties>
</file>