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g" ContentType="image/jpeg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74" r:id="rId2"/>
    <p:sldId id="278" r:id="rId3"/>
    <p:sldId id="277" r:id="rId4"/>
    <p:sldId id="256" r:id="rId5"/>
    <p:sldId id="272" r:id="rId6"/>
    <p:sldId id="275" r:id="rId7"/>
    <p:sldId id="276" r:id="rId8"/>
    <p:sldId id="260" r:id="rId9"/>
    <p:sldId id="282" r:id="rId10"/>
    <p:sldId id="283" r:id="rId11"/>
    <p:sldId id="284" r:id="rId12"/>
    <p:sldId id="285" r:id="rId13"/>
    <p:sldId id="286" r:id="rId14"/>
    <p:sldId id="261" r:id="rId15"/>
    <p:sldId id="269" r:id="rId16"/>
    <p:sldId id="268" r:id="rId17"/>
    <p:sldId id="262" r:id="rId18"/>
    <p:sldId id="270" r:id="rId19"/>
    <p:sldId id="271" r:id="rId20"/>
    <p:sldId id="265" r:id="rId21"/>
    <p:sldId id="266" r:id="rId22"/>
    <p:sldId id="267" r:id="rId23"/>
    <p:sldId id="287" r:id="rId24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551"/>
  </p:normalViewPr>
  <p:slideViewPr>
    <p:cSldViewPr snapToGrid="0" snapToObjects="1">
      <p:cViewPr>
        <p:scale>
          <a:sx n="91" d="100"/>
          <a:sy n="91" d="100"/>
        </p:scale>
        <p:origin x="6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igatoluca/Desktop/Tilapias%20Mundo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/igatoluca/Downloads/FLUJOS%20TOTALE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Users/igatoluca/Documents/Material%20didactico/Presentacio&#769;n%20Tilapias/Tilapia%20mejores.csv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/Users/igatoluca/Documents/Material%20didactico/Presentacio&#769;n%20Tilapias/Tilapia%20mejores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v>Tilapia</c:v>
          </c:tx>
          <c:spPr>
            <a:solidFill>
              <a:schemeClr val="accent1"/>
            </a:solidFill>
            <a:ln cap="rnd">
              <a:noFill/>
            </a:ln>
            <a:effectLst/>
          </c:spPr>
          <c:cat>
            <c:numRef>
              <c:f>Hoja1!$C$3:$C$68</c:f>
              <c:numCache>
                <c:formatCode>General</c:formatCode>
                <c:ptCount val="66"/>
                <c:pt idx="0">
                  <c:v>1950.0</c:v>
                </c:pt>
                <c:pt idx="1">
                  <c:v>1951.0</c:v>
                </c:pt>
                <c:pt idx="2">
                  <c:v>1952.0</c:v>
                </c:pt>
                <c:pt idx="3">
                  <c:v>1953.0</c:v>
                </c:pt>
                <c:pt idx="4">
                  <c:v>1954.0</c:v>
                </c:pt>
                <c:pt idx="5">
                  <c:v>1955.0</c:v>
                </c:pt>
                <c:pt idx="6">
                  <c:v>1956.0</c:v>
                </c:pt>
                <c:pt idx="7">
                  <c:v>1957.0</c:v>
                </c:pt>
                <c:pt idx="8">
                  <c:v>1958.0</c:v>
                </c:pt>
                <c:pt idx="9">
                  <c:v>1959.0</c:v>
                </c:pt>
                <c:pt idx="10">
                  <c:v>1960.0</c:v>
                </c:pt>
                <c:pt idx="11">
                  <c:v>1961.0</c:v>
                </c:pt>
                <c:pt idx="12">
                  <c:v>1962.0</c:v>
                </c:pt>
                <c:pt idx="13">
                  <c:v>1963.0</c:v>
                </c:pt>
                <c:pt idx="14">
                  <c:v>1964.0</c:v>
                </c:pt>
                <c:pt idx="15">
                  <c:v>1965.0</c:v>
                </c:pt>
                <c:pt idx="16">
                  <c:v>1966.0</c:v>
                </c:pt>
                <c:pt idx="17">
                  <c:v>1967.0</c:v>
                </c:pt>
                <c:pt idx="18">
                  <c:v>1968.0</c:v>
                </c:pt>
                <c:pt idx="19">
                  <c:v>1969.0</c:v>
                </c:pt>
                <c:pt idx="20">
                  <c:v>1970.0</c:v>
                </c:pt>
                <c:pt idx="21">
                  <c:v>1971.0</c:v>
                </c:pt>
                <c:pt idx="22">
                  <c:v>1972.0</c:v>
                </c:pt>
                <c:pt idx="23">
                  <c:v>1973.0</c:v>
                </c:pt>
                <c:pt idx="24">
                  <c:v>1974.0</c:v>
                </c:pt>
                <c:pt idx="25">
                  <c:v>1975.0</c:v>
                </c:pt>
                <c:pt idx="26">
                  <c:v>1976.0</c:v>
                </c:pt>
                <c:pt idx="27">
                  <c:v>1977.0</c:v>
                </c:pt>
                <c:pt idx="28">
                  <c:v>1978.0</c:v>
                </c:pt>
                <c:pt idx="29">
                  <c:v>1979.0</c:v>
                </c:pt>
                <c:pt idx="30">
                  <c:v>1980.0</c:v>
                </c:pt>
                <c:pt idx="31">
                  <c:v>1981.0</c:v>
                </c:pt>
                <c:pt idx="32">
                  <c:v>1982.0</c:v>
                </c:pt>
                <c:pt idx="33">
                  <c:v>1983.0</c:v>
                </c:pt>
                <c:pt idx="34">
                  <c:v>1984.0</c:v>
                </c:pt>
                <c:pt idx="35">
                  <c:v>1985.0</c:v>
                </c:pt>
                <c:pt idx="36">
                  <c:v>1986.0</c:v>
                </c:pt>
                <c:pt idx="37">
                  <c:v>1987.0</c:v>
                </c:pt>
                <c:pt idx="38">
                  <c:v>1988.0</c:v>
                </c:pt>
                <c:pt idx="39">
                  <c:v>1989.0</c:v>
                </c:pt>
                <c:pt idx="40">
                  <c:v>1990.0</c:v>
                </c:pt>
                <c:pt idx="41">
                  <c:v>1991.0</c:v>
                </c:pt>
                <c:pt idx="42">
                  <c:v>1992.0</c:v>
                </c:pt>
                <c:pt idx="43">
                  <c:v>1993.0</c:v>
                </c:pt>
                <c:pt idx="44">
                  <c:v>1994.0</c:v>
                </c:pt>
                <c:pt idx="45">
                  <c:v>1995.0</c:v>
                </c:pt>
                <c:pt idx="46">
                  <c:v>1996.0</c:v>
                </c:pt>
                <c:pt idx="47">
                  <c:v>1997.0</c:v>
                </c:pt>
                <c:pt idx="48">
                  <c:v>1998.0</c:v>
                </c:pt>
                <c:pt idx="49">
                  <c:v>1999.0</c:v>
                </c:pt>
                <c:pt idx="50">
                  <c:v>2000.0</c:v>
                </c:pt>
                <c:pt idx="51">
                  <c:v>2001.0</c:v>
                </c:pt>
                <c:pt idx="52">
                  <c:v>2002.0</c:v>
                </c:pt>
                <c:pt idx="53">
                  <c:v>2003.0</c:v>
                </c:pt>
                <c:pt idx="54">
                  <c:v>2004.0</c:v>
                </c:pt>
                <c:pt idx="55">
                  <c:v>2005.0</c:v>
                </c:pt>
                <c:pt idx="56">
                  <c:v>2006.0</c:v>
                </c:pt>
                <c:pt idx="57">
                  <c:v>2007.0</c:v>
                </c:pt>
                <c:pt idx="58">
                  <c:v>2008.0</c:v>
                </c:pt>
                <c:pt idx="59">
                  <c:v>2009.0</c:v>
                </c:pt>
                <c:pt idx="60">
                  <c:v>2010.0</c:v>
                </c:pt>
                <c:pt idx="61">
                  <c:v>2011.0</c:v>
                </c:pt>
                <c:pt idx="62">
                  <c:v>2012.0</c:v>
                </c:pt>
                <c:pt idx="63">
                  <c:v>2013.0</c:v>
                </c:pt>
                <c:pt idx="64">
                  <c:v>2014.0</c:v>
                </c:pt>
                <c:pt idx="65">
                  <c:v>2015.0</c:v>
                </c:pt>
              </c:numCache>
            </c:numRef>
          </c:cat>
          <c:val>
            <c:numRef>
              <c:f>Hoja1!$D$3:$D$68</c:f>
              <c:numCache>
                <c:formatCode>General</c:formatCode>
                <c:ptCount val="66"/>
                <c:pt idx="0">
                  <c:v>5718.0</c:v>
                </c:pt>
                <c:pt idx="1">
                  <c:v>7394.0</c:v>
                </c:pt>
                <c:pt idx="2">
                  <c:v>8991.0</c:v>
                </c:pt>
                <c:pt idx="3">
                  <c:v>10052.0</c:v>
                </c:pt>
                <c:pt idx="4">
                  <c:v>11851.0</c:v>
                </c:pt>
                <c:pt idx="5">
                  <c:v>12616.0</c:v>
                </c:pt>
                <c:pt idx="6">
                  <c:v>13201.0</c:v>
                </c:pt>
                <c:pt idx="7">
                  <c:v>15198.0</c:v>
                </c:pt>
                <c:pt idx="8">
                  <c:v>15043.0</c:v>
                </c:pt>
                <c:pt idx="9">
                  <c:v>17657.0</c:v>
                </c:pt>
                <c:pt idx="10">
                  <c:v>17331.0</c:v>
                </c:pt>
                <c:pt idx="11">
                  <c:v>16309.0</c:v>
                </c:pt>
                <c:pt idx="12">
                  <c:v>14608.0</c:v>
                </c:pt>
                <c:pt idx="13">
                  <c:v>17142.0</c:v>
                </c:pt>
                <c:pt idx="14">
                  <c:v>17756.0</c:v>
                </c:pt>
                <c:pt idx="15">
                  <c:v>19514.0</c:v>
                </c:pt>
                <c:pt idx="16">
                  <c:v>20565.0</c:v>
                </c:pt>
                <c:pt idx="17">
                  <c:v>21163.0</c:v>
                </c:pt>
                <c:pt idx="18">
                  <c:v>22495.0</c:v>
                </c:pt>
                <c:pt idx="19">
                  <c:v>24633.0</c:v>
                </c:pt>
                <c:pt idx="20">
                  <c:v>28260.0</c:v>
                </c:pt>
                <c:pt idx="21">
                  <c:v>30924.0</c:v>
                </c:pt>
                <c:pt idx="22">
                  <c:v>32478.0</c:v>
                </c:pt>
                <c:pt idx="23">
                  <c:v>41989.0</c:v>
                </c:pt>
                <c:pt idx="24">
                  <c:v>46140.0</c:v>
                </c:pt>
                <c:pt idx="25">
                  <c:v>48892.0</c:v>
                </c:pt>
                <c:pt idx="26">
                  <c:v>58061.0</c:v>
                </c:pt>
                <c:pt idx="27">
                  <c:v>67730.0</c:v>
                </c:pt>
                <c:pt idx="28">
                  <c:v>86939.0</c:v>
                </c:pt>
                <c:pt idx="29">
                  <c:v>101454.0</c:v>
                </c:pt>
                <c:pt idx="30">
                  <c:v>107432.0</c:v>
                </c:pt>
                <c:pt idx="31">
                  <c:v>131283.0</c:v>
                </c:pt>
                <c:pt idx="32">
                  <c:v>138832.0</c:v>
                </c:pt>
                <c:pt idx="33">
                  <c:v>169068.0</c:v>
                </c:pt>
                <c:pt idx="34">
                  <c:v>174954.0</c:v>
                </c:pt>
                <c:pt idx="35">
                  <c:v>211280.0</c:v>
                </c:pt>
                <c:pt idx="36">
                  <c:v>227649.0</c:v>
                </c:pt>
                <c:pt idx="37">
                  <c:v>268497.0</c:v>
                </c:pt>
                <c:pt idx="38">
                  <c:v>292897.0</c:v>
                </c:pt>
                <c:pt idx="39">
                  <c:v>345479.0</c:v>
                </c:pt>
                <c:pt idx="40">
                  <c:v>378108.0</c:v>
                </c:pt>
                <c:pt idx="41">
                  <c:v>396671.0</c:v>
                </c:pt>
                <c:pt idx="42">
                  <c:v>482671.0</c:v>
                </c:pt>
                <c:pt idx="43">
                  <c:v>545994.0</c:v>
                </c:pt>
                <c:pt idx="44">
                  <c:v>590302.0</c:v>
                </c:pt>
                <c:pt idx="45">
                  <c:v>700879.0</c:v>
                </c:pt>
                <c:pt idx="46">
                  <c:v>808201.0</c:v>
                </c:pt>
                <c:pt idx="47">
                  <c:v>894844.0</c:v>
                </c:pt>
                <c:pt idx="48">
                  <c:v>894029.0</c:v>
                </c:pt>
                <c:pt idx="49">
                  <c:v>1.033981E6</c:v>
                </c:pt>
                <c:pt idx="50">
                  <c:v>1.186788E6</c:v>
                </c:pt>
                <c:pt idx="51">
                  <c:v>1.299249E6</c:v>
                </c:pt>
                <c:pt idx="52">
                  <c:v>1.414426E6</c:v>
                </c:pt>
                <c:pt idx="53">
                  <c:v>1.584558E6</c:v>
                </c:pt>
                <c:pt idx="54">
                  <c:v>1.7930144E6</c:v>
                </c:pt>
                <c:pt idx="55">
                  <c:v>1.989272E6</c:v>
                </c:pt>
                <c:pt idx="56">
                  <c:v>2.26250899E6</c:v>
                </c:pt>
                <c:pt idx="57">
                  <c:v>2.55136967E6</c:v>
                </c:pt>
                <c:pt idx="58">
                  <c:v>2.82400199E6</c:v>
                </c:pt>
                <c:pt idx="59">
                  <c:v>3.1043907E6</c:v>
                </c:pt>
                <c:pt idx="60">
                  <c:v>3.53584961E6</c:v>
                </c:pt>
                <c:pt idx="61">
                  <c:v>3.99011025E6</c:v>
                </c:pt>
                <c:pt idx="62">
                  <c:v>4.55426255E6</c:v>
                </c:pt>
                <c:pt idx="63">
                  <c:v>4.87632035E6</c:v>
                </c:pt>
                <c:pt idx="64">
                  <c:v>5.30825836E6</c:v>
                </c:pt>
                <c:pt idx="65">
                  <c:v>5.66417957E6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735360"/>
        <c:axId val="2141755600"/>
      </c:areaChart>
      <c:catAx>
        <c:axId val="214173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2141755600"/>
        <c:crosses val="autoZero"/>
        <c:auto val="1"/>
        <c:lblAlgn val="ctr"/>
        <c:lblOffset val="100"/>
        <c:noMultiLvlLbl val="0"/>
      </c:catAx>
      <c:valAx>
        <c:axId val="2141755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 sz="1400" b="1"/>
                  <a:t>Toneladas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_tradnl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2141735360"/>
        <c:crosses val="autoZero"/>
        <c:crossBetween val="midCat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v>Tilapia</c:v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>
              <a:softEdge rad="0"/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'[1]Tilapia mejores'!$C$1:$BP$1</c:f>
              <c:numCache>
                <c:formatCode>General</c:formatCode>
                <c:ptCount val="66"/>
                <c:pt idx="0">
                  <c:v>1950.0</c:v>
                </c:pt>
                <c:pt idx="1">
                  <c:v>1951.0</c:v>
                </c:pt>
                <c:pt idx="2">
                  <c:v>1952.0</c:v>
                </c:pt>
                <c:pt idx="3">
                  <c:v>1953.0</c:v>
                </c:pt>
                <c:pt idx="4">
                  <c:v>1954.0</c:v>
                </c:pt>
                <c:pt idx="5">
                  <c:v>1955.0</c:v>
                </c:pt>
                <c:pt idx="6">
                  <c:v>1956.0</c:v>
                </c:pt>
                <c:pt idx="7">
                  <c:v>1957.0</c:v>
                </c:pt>
                <c:pt idx="8">
                  <c:v>1958.0</c:v>
                </c:pt>
                <c:pt idx="9">
                  <c:v>1959.0</c:v>
                </c:pt>
                <c:pt idx="10">
                  <c:v>1960.0</c:v>
                </c:pt>
                <c:pt idx="11">
                  <c:v>1961.0</c:v>
                </c:pt>
                <c:pt idx="12">
                  <c:v>1962.0</c:v>
                </c:pt>
                <c:pt idx="13">
                  <c:v>1963.0</c:v>
                </c:pt>
                <c:pt idx="14">
                  <c:v>1964.0</c:v>
                </c:pt>
                <c:pt idx="15">
                  <c:v>1965.0</c:v>
                </c:pt>
                <c:pt idx="16">
                  <c:v>1966.0</c:v>
                </c:pt>
                <c:pt idx="17">
                  <c:v>1967.0</c:v>
                </c:pt>
                <c:pt idx="18">
                  <c:v>1968.0</c:v>
                </c:pt>
                <c:pt idx="19">
                  <c:v>1969.0</c:v>
                </c:pt>
                <c:pt idx="20">
                  <c:v>1970.0</c:v>
                </c:pt>
                <c:pt idx="21">
                  <c:v>1971.0</c:v>
                </c:pt>
                <c:pt idx="22">
                  <c:v>1972.0</c:v>
                </c:pt>
                <c:pt idx="23">
                  <c:v>1973.0</c:v>
                </c:pt>
                <c:pt idx="24">
                  <c:v>1974.0</c:v>
                </c:pt>
                <c:pt idx="25">
                  <c:v>1975.0</c:v>
                </c:pt>
                <c:pt idx="26">
                  <c:v>1976.0</c:v>
                </c:pt>
                <c:pt idx="27">
                  <c:v>1977.0</c:v>
                </c:pt>
                <c:pt idx="28">
                  <c:v>1978.0</c:v>
                </c:pt>
                <c:pt idx="29">
                  <c:v>1979.0</c:v>
                </c:pt>
                <c:pt idx="30">
                  <c:v>1980.0</c:v>
                </c:pt>
                <c:pt idx="31">
                  <c:v>1981.0</c:v>
                </c:pt>
                <c:pt idx="32">
                  <c:v>1982.0</c:v>
                </c:pt>
                <c:pt idx="33">
                  <c:v>1983.0</c:v>
                </c:pt>
                <c:pt idx="34">
                  <c:v>1984.0</c:v>
                </c:pt>
                <c:pt idx="35">
                  <c:v>1985.0</c:v>
                </c:pt>
                <c:pt idx="36">
                  <c:v>1986.0</c:v>
                </c:pt>
                <c:pt idx="37">
                  <c:v>1987.0</c:v>
                </c:pt>
                <c:pt idx="38">
                  <c:v>1988.0</c:v>
                </c:pt>
                <c:pt idx="39">
                  <c:v>1989.0</c:v>
                </c:pt>
                <c:pt idx="40">
                  <c:v>1990.0</c:v>
                </c:pt>
                <c:pt idx="41">
                  <c:v>1991.0</c:v>
                </c:pt>
                <c:pt idx="42">
                  <c:v>1992.0</c:v>
                </c:pt>
                <c:pt idx="43">
                  <c:v>1993.0</c:v>
                </c:pt>
                <c:pt idx="44">
                  <c:v>1994.0</c:v>
                </c:pt>
                <c:pt idx="45">
                  <c:v>1995.0</c:v>
                </c:pt>
                <c:pt idx="46">
                  <c:v>1996.0</c:v>
                </c:pt>
                <c:pt idx="47">
                  <c:v>1997.0</c:v>
                </c:pt>
                <c:pt idx="48">
                  <c:v>1998.0</c:v>
                </c:pt>
                <c:pt idx="49">
                  <c:v>1999.0</c:v>
                </c:pt>
                <c:pt idx="50">
                  <c:v>2000.0</c:v>
                </c:pt>
                <c:pt idx="51">
                  <c:v>2001.0</c:v>
                </c:pt>
                <c:pt idx="52">
                  <c:v>2002.0</c:v>
                </c:pt>
                <c:pt idx="53">
                  <c:v>2003.0</c:v>
                </c:pt>
                <c:pt idx="54">
                  <c:v>2004.0</c:v>
                </c:pt>
                <c:pt idx="55">
                  <c:v>2005.0</c:v>
                </c:pt>
                <c:pt idx="56">
                  <c:v>2006.0</c:v>
                </c:pt>
                <c:pt idx="57">
                  <c:v>2007.0</c:v>
                </c:pt>
                <c:pt idx="58">
                  <c:v>2008.0</c:v>
                </c:pt>
                <c:pt idx="59">
                  <c:v>2009.0</c:v>
                </c:pt>
                <c:pt idx="60">
                  <c:v>2010.0</c:v>
                </c:pt>
                <c:pt idx="61">
                  <c:v>2011.0</c:v>
                </c:pt>
                <c:pt idx="62">
                  <c:v>2012.0</c:v>
                </c:pt>
                <c:pt idx="63">
                  <c:v>2013.0</c:v>
                </c:pt>
                <c:pt idx="64">
                  <c:v>2014.0</c:v>
                </c:pt>
                <c:pt idx="65">
                  <c:v>2015.0</c:v>
                </c:pt>
              </c:numCache>
            </c:numRef>
          </c:cat>
          <c:val>
            <c:numRef>
              <c:f>'[1]Tilapia mejores'!$C$2:$BP$2</c:f>
              <c:numCache>
                <c:formatCode>_(* #,##0.00_);_(* \(#,##0.00\);_(* "-"??_);_(@_)</c:formatCode>
                <c:ptCount val="66"/>
                <c:pt idx="0">
                  <c:v>660.0</c:v>
                </c:pt>
                <c:pt idx="1">
                  <c:v>1173.0</c:v>
                </c:pt>
                <c:pt idx="2">
                  <c:v>1362.0</c:v>
                </c:pt>
                <c:pt idx="3">
                  <c:v>1822.0</c:v>
                </c:pt>
                <c:pt idx="4">
                  <c:v>2783.0</c:v>
                </c:pt>
                <c:pt idx="5">
                  <c:v>3195.0</c:v>
                </c:pt>
                <c:pt idx="6">
                  <c:v>3393.0</c:v>
                </c:pt>
                <c:pt idx="7">
                  <c:v>5655.0</c:v>
                </c:pt>
                <c:pt idx="8">
                  <c:v>5546.0</c:v>
                </c:pt>
                <c:pt idx="9">
                  <c:v>5971.0</c:v>
                </c:pt>
                <c:pt idx="10">
                  <c:v>5003.0</c:v>
                </c:pt>
                <c:pt idx="11">
                  <c:v>3496.0</c:v>
                </c:pt>
                <c:pt idx="12">
                  <c:v>3153.0</c:v>
                </c:pt>
                <c:pt idx="13">
                  <c:v>3600.0</c:v>
                </c:pt>
                <c:pt idx="14">
                  <c:v>4007.0</c:v>
                </c:pt>
                <c:pt idx="15">
                  <c:v>5151.0</c:v>
                </c:pt>
                <c:pt idx="16">
                  <c:v>5255.0</c:v>
                </c:pt>
                <c:pt idx="17">
                  <c:v>5008.0</c:v>
                </c:pt>
                <c:pt idx="18">
                  <c:v>4864.0</c:v>
                </c:pt>
                <c:pt idx="19">
                  <c:v>5475.0</c:v>
                </c:pt>
                <c:pt idx="20">
                  <c:v>5828.0</c:v>
                </c:pt>
                <c:pt idx="21">
                  <c:v>6207.0</c:v>
                </c:pt>
                <c:pt idx="22">
                  <c:v>6219.0</c:v>
                </c:pt>
                <c:pt idx="23">
                  <c:v>6596.0</c:v>
                </c:pt>
                <c:pt idx="24">
                  <c:v>7114.0</c:v>
                </c:pt>
                <c:pt idx="25">
                  <c:v>7536.0</c:v>
                </c:pt>
                <c:pt idx="26">
                  <c:v>7416.0</c:v>
                </c:pt>
                <c:pt idx="27">
                  <c:v>7693.0</c:v>
                </c:pt>
                <c:pt idx="28">
                  <c:v>7632.0</c:v>
                </c:pt>
                <c:pt idx="29">
                  <c:v>8100.0</c:v>
                </c:pt>
                <c:pt idx="30">
                  <c:v>9000.0</c:v>
                </c:pt>
                <c:pt idx="31">
                  <c:v>10100.0</c:v>
                </c:pt>
                <c:pt idx="32">
                  <c:v>12100.0</c:v>
                </c:pt>
                <c:pt idx="33">
                  <c:v>14300.0</c:v>
                </c:pt>
                <c:pt idx="34">
                  <c:v>18100.0</c:v>
                </c:pt>
                <c:pt idx="35">
                  <c:v>23800.0</c:v>
                </c:pt>
                <c:pt idx="36">
                  <c:v>29500.0</c:v>
                </c:pt>
                <c:pt idx="37">
                  <c:v>34800.0</c:v>
                </c:pt>
                <c:pt idx="38">
                  <c:v>39000.0</c:v>
                </c:pt>
                <c:pt idx="39">
                  <c:v>89473.0</c:v>
                </c:pt>
                <c:pt idx="40">
                  <c:v>106071.0</c:v>
                </c:pt>
                <c:pt idx="41">
                  <c:v>119852.0</c:v>
                </c:pt>
                <c:pt idx="42">
                  <c:v>157233.0</c:v>
                </c:pt>
                <c:pt idx="43">
                  <c:v>191257.0</c:v>
                </c:pt>
                <c:pt idx="44">
                  <c:v>235940.0</c:v>
                </c:pt>
                <c:pt idx="45">
                  <c:v>314903.0</c:v>
                </c:pt>
                <c:pt idx="46">
                  <c:v>394303.0</c:v>
                </c:pt>
                <c:pt idx="47">
                  <c:v>452160.0</c:v>
                </c:pt>
                <c:pt idx="48">
                  <c:v>471813.0</c:v>
                </c:pt>
                <c:pt idx="49">
                  <c:v>494357.0</c:v>
                </c:pt>
                <c:pt idx="50">
                  <c:v>548261.0</c:v>
                </c:pt>
                <c:pt idx="51">
                  <c:v>582402.0</c:v>
                </c:pt>
                <c:pt idx="52">
                  <c:v>611165.0</c:v>
                </c:pt>
                <c:pt idx="53">
                  <c:v>696169.0</c:v>
                </c:pt>
                <c:pt idx="54">
                  <c:v>774662.0</c:v>
                </c:pt>
                <c:pt idx="55">
                  <c:v>844210.0</c:v>
                </c:pt>
                <c:pt idx="56">
                  <c:v>990012.0</c:v>
                </c:pt>
                <c:pt idx="57">
                  <c:v>1.133611E6</c:v>
                </c:pt>
                <c:pt idx="58">
                  <c:v>1.110298E6</c:v>
                </c:pt>
                <c:pt idx="59">
                  <c:v>1.257978E6</c:v>
                </c:pt>
                <c:pt idx="60">
                  <c:v>1.33189E6</c:v>
                </c:pt>
                <c:pt idx="61">
                  <c:v>1.44105E6</c:v>
                </c:pt>
                <c:pt idx="62">
                  <c:v>1.552733E6</c:v>
                </c:pt>
                <c:pt idx="63">
                  <c:v>1.657717E6</c:v>
                </c:pt>
                <c:pt idx="64">
                  <c:v>1.698483E6</c:v>
                </c:pt>
                <c:pt idx="65">
                  <c:v>1.779482E6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6853760"/>
        <c:axId val="-2146841120"/>
      </c:areaChart>
      <c:catAx>
        <c:axId val="-2146853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-2146841120"/>
        <c:crosses val="autoZero"/>
        <c:auto val="1"/>
        <c:lblAlgn val="ctr"/>
        <c:lblOffset val="100"/>
        <c:noMultiLvlLbl val="0"/>
      </c:catAx>
      <c:valAx>
        <c:axId val="-2146841120"/>
        <c:scaling>
          <c:orientation val="minMax"/>
          <c:max val="1.8E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 sz="1200" b="1"/>
                  <a:t>Toneladas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_tradnl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-2146853760"/>
        <c:crosses val="autoZero"/>
        <c:crossBetween val="midCat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v>Tilapia</c:v>
          </c:tx>
          <c:spPr>
            <a:gradFill>
              <a:gsLst>
                <a:gs pos="0">
                  <a:srgbClr val="00B050"/>
                </a:gs>
                <a:gs pos="46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8100000" scaled="1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'Tilapia mejores'!$C$1:$BP$1</c:f>
              <c:numCache>
                <c:formatCode>General</c:formatCode>
                <c:ptCount val="66"/>
                <c:pt idx="0">
                  <c:v>1950.0</c:v>
                </c:pt>
                <c:pt idx="1">
                  <c:v>1951.0</c:v>
                </c:pt>
                <c:pt idx="2">
                  <c:v>1952.0</c:v>
                </c:pt>
                <c:pt idx="3">
                  <c:v>1953.0</c:v>
                </c:pt>
                <c:pt idx="4">
                  <c:v>1954.0</c:v>
                </c:pt>
                <c:pt idx="5">
                  <c:v>1955.0</c:v>
                </c:pt>
                <c:pt idx="6">
                  <c:v>1956.0</c:v>
                </c:pt>
                <c:pt idx="7">
                  <c:v>1957.0</c:v>
                </c:pt>
                <c:pt idx="8">
                  <c:v>1958.0</c:v>
                </c:pt>
                <c:pt idx="9">
                  <c:v>1959.0</c:v>
                </c:pt>
                <c:pt idx="10">
                  <c:v>1960.0</c:v>
                </c:pt>
                <c:pt idx="11">
                  <c:v>1961.0</c:v>
                </c:pt>
                <c:pt idx="12">
                  <c:v>1962.0</c:v>
                </c:pt>
                <c:pt idx="13">
                  <c:v>1963.0</c:v>
                </c:pt>
                <c:pt idx="14">
                  <c:v>1964.0</c:v>
                </c:pt>
                <c:pt idx="15">
                  <c:v>1965.0</c:v>
                </c:pt>
                <c:pt idx="16">
                  <c:v>1966.0</c:v>
                </c:pt>
                <c:pt idx="17">
                  <c:v>1967.0</c:v>
                </c:pt>
                <c:pt idx="18">
                  <c:v>1968.0</c:v>
                </c:pt>
                <c:pt idx="19">
                  <c:v>1969.0</c:v>
                </c:pt>
                <c:pt idx="20">
                  <c:v>1970.0</c:v>
                </c:pt>
                <c:pt idx="21">
                  <c:v>1971.0</c:v>
                </c:pt>
                <c:pt idx="22">
                  <c:v>1972.0</c:v>
                </c:pt>
                <c:pt idx="23">
                  <c:v>1973.0</c:v>
                </c:pt>
                <c:pt idx="24">
                  <c:v>1974.0</c:v>
                </c:pt>
                <c:pt idx="25">
                  <c:v>1975.0</c:v>
                </c:pt>
                <c:pt idx="26">
                  <c:v>1976.0</c:v>
                </c:pt>
                <c:pt idx="27">
                  <c:v>1977.0</c:v>
                </c:pt>
                <c:pt idx="28">
                  <c:v>1978.0</c:v>
                </c:pt>
                <c:pt idx="29">
                  <c:v>1979.0</c:v>
                </c:pt>
                <c:pt idx="30">
                  <c:v>1980.0</c:v>
                </c:pt>
                <c:pt idx="31">
                  <c:v>1981.0</c:v>
                </c:pt>
                <c:pt idx="32">
                  <c:v>1982.0</c:v>
                </c:pt>
                <c:pt idx="33">
                  <c:v>1983.0</c:v>
                </c:pt>
                <c:pt idx="34">
                  <c:v>1984.0</c:v>
                </c:pt>
                <c:pt idx="35">
                  <c:v>1985.0</c:v>
                </c:pt>
                <c:pt idx="36">
                  <c:v>1986.0</c:v>
                </c:pt>
                <c:pt idx="37">
                  <c:v>1987.0</c:v>
                </c:pt>
                <c:pt idx="38">
                  <c:v>1988.0</c:v>
                </c:pt>
                <c:pt idx="39">
                  <c:v>1989.0</c:v>
                </c:pt>
                <c:pt idx="40">
                  <c:v>1990.0</c:v>
                </c:pt>
                <c:pt idx="41">
                  <c:v>1991.0</c:v>
                </c:pt>
                <c:pt idx="42">
                  <c:v>1992.0</c:v>
                </c:pt>
                <c:pt idx="43">
                  <c:v>1993.0</c:v>
                </c:pt>
                <c:pt idx="44">
                  <c:v>1994.0</c:v>
                </c:pt>
                <c:pt idx="45">
                  <c:v>1995.0</c:v>
                </c:pt>
                <c:pt idx="46">
                  <c:v>1996.0</c:v>
                </c:pt>
                <c:pt idx="47">
                  <c:v>1997.0</c:v>
                </c:pt>
                <c:pt idx="48">
                  <c:v>1998.0</c:v>
                </c:pt>
                <c:pt idx="49">
                  <c:v>1999.0</c:v>
                </c:pt>
                <c:pt idx="50">
                  <c:v>2000.0</c:v>
                </c:pt>
                <c:pt idx="51">
                  <c:v>2001.0</c:v>
                </c:pt>
                <c:pt idx="52">
                  <c:v>2002.0</c:v>
                </c:pt>
                <c:pt idx="53">
                  <c:v>2003.0</c:v>
                </c:pt>
                <c:pt idx="54">
                  <c:v>2004.0</c:v>
                </c:pt>
                <c:pt idx="55">
                  <c:v>2005.0</c:v>
                </c:pt>
                <c:pt idx="56">
                  <c:v>2006.0</c:v>
                </c:pt>
                <c:pt idx="57">
                  <c:v>2007.0</c:v>
                </c:pt>
                <c:pt idx="58">
                  <c:v>2008.0</c:v>
                </c:pt>
                <c:pt idx="59">
                  <c:v>2009.0</c:v>
                </c:pt>
                <c:pt idx="60">
                  <c:v>2010.0</c:v>
                </c:pt>
                <c:pt idx="61">
                  <c:v>2011.0</c:v>
                </c:pt>
                <c:pt idx="62">
                  <c:v>2012.0</c:v>
                </c:pt>
                <c:pt idx="63">
                  <c:v>2013.0</c:v>
                </c:pt>
                <c:pt idx="64">
                  <c:v>2014.0</c:v>
                </c:pt>
                <c:pt idx="65">
                  <c:v>2015.0</c:v>
                </c:pt>
              </c:numCache>
            </c:numRef>
          </c:cat>
          <c:val>
            <c:numRef>
              <c:f>'Tilapia mejores'!$C$3:$BP$3</c:f>
              <c:numCache>
                <c:formatCode>_(* #,##0.00_);_(* \(#,##0.00\);_(* "-"??_);_(@_)</c:formatCode>
                <c:ptCount val="66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  <c:pt idx="3">
                  <c:v>100.0</c:v>
                </c:pt>
                <c:pt idx="4">
                  <c:v>100.0</c:v>
                </c:pt>
                <c:pt idx="5">
                  <c:v>100.0</c:v>
                </c:pt>
                <c:pt idx="6">
                  <c:v>100.0</c:v>
                </c:pt>
                <c:pt idx="7">
                  <c:v>100.0</c:v>
                </c:pt>
                <c:pt idx="8">
                  <c:v>100.0</c:v>
                </c:pt>
                <c:pt idx="9">
                  <c:v>100.0</c:v>
                </c:pt>
                <c:pt idx="10">
                  <c:v>100.0</c:v>
                </c:pt>
                <c:pt idx="11">
                  <c:v>100.0</c:v>
                </c:pt>
                <c:pt idx="12">
                  <c:v>100.0</c:v>
                </c:pt>
                <c:pt idx="13">
                  <c:v>100.0</c:v>
                </c:pt>
                <c:pt idx="14">
                  <c:v>100.0</c:v>
                </c:pt>
                <c:pt idx="15">
                  <c:v>100.0</c:v>
                </c:pt>
                <c:pt idx="16">
                  <c:v>100.0</c:v>
                </c:pt>
                <c:pt idx="17">
                  <c:v>100.0</c:v>
                </c:pt>
                <c:pt idx="18">
                  <c:v>100.0</c:v>
                </c:pt>
                <c:pt idx="19">
                  <c:v>100.0</c:v>
                </c:pt>
                <c:pt idx="20">
                  <c:v>300.0</c:v>
                </c:pt>
                <c:pt idx="21">
                  <c:v>400.0</c:v>
                </c:pt>
                <c:pt idx="22">
                  <c:v>300.0</c:v>
                </c:pt>
                <c:pt idx="23">
                  <c:v>1357.0</c:v>
                </c:pt>
                <c:pt idx="24">
                  <c:v>1429.0</c:v>
                </c:pt>
                <c:pt idx="25">
                  <c:v>2225.0</c:v>
                </c:pt>
                <c:pt idx="26">
                  <c:v>2989.0</c:v>
                </c:pt>
                <c:pt idx="27">
                  <c:v>5813.0</c:v>
                </c:pt>
                <c:pt idx="28">
                  <c:v>8915.0</c:v>
                </c:pt>
                <c:pt idx="29">
                  <c:v>10275.0</c:v>
                </c:pt>
                <c:pt idx="30">
                  <c:v>12679.0</c:v>
                </c:pt>
                <c:pt idx="31">
                  <c:v>14234.0</c:v>
                </c:pt>
                <c:pt idx="32">
                  <c:v>15104.0</c:v>
                </c:pt>
                <c:pt idx="33">
                  <c:v>16998.0</c:v>
                </c:pt>
                <c:pt idx="34">
                  <c:v>10593.0</c:v>
                </c:pt>
                <c:pt idx="35">
                  <c:v>12092.0</c:v>
                </c:pt>
                <c:pt idx="36">
                  <c:v>12424.0</c:v>
                </c:pt>
                <c:pt idx="37">
                  <c:v>14331.0</c:v>
                </c:pt>
                <c:pt idx="38">
                  <c:v>16695.0</c:v>
                </c:pt>
                <c:pt idx="39">
                  <c:v>16709.0</c:v>
                </c:pt>
                <c:pt idx="40">
                  <c:v>17085.0</c:v>
                </c:pt>
                <c:pt idx="41">
                  <c:v>17656.0</c:v>
                </c:pt>
                <c:pt idx="42">
                  <c:v>27604.0</c:v>
                </c:pt>
                <c:pt idx="43">
                  <c:v>31295.0</c:v>
                </c:pt>
                <c:pt idx="44">
                  <c:v>31565.0</c:v>
                </c:pt>
                <c:pt idx="45">
                  <c:v>35109.0</c:v>
                </c:pt>
                <c:pt idx="46">
                  <c:v>41218.0</c:v>
                </c:pt>
                <c:pt idx="47">
                  <c:v>50956.0</c:v>
                </c:pt>
                <c:pt idx="48">
                  <c:v>47445.0</c:v>
                </c:pt>
                <c:pt idx="49">
                  <c:v>54852.0</c:v>
                </c:pt>
                <c:pt idx="50">
                  <c:v>66712.0</c:v>
                </c:pt>
                <c:pt idx="51">
                  <c:v>77721.0</c:v>
                </c:pt>
                <c:pt idx="52">
                  <c:v>84708.0</c:v>
                </c:pt>
                <c:pt idx="53">
                  <c:v>94098.0</c:v>
                </c:pt>
                <c:pt idx="54">
                  <c:v>122725.0</c:v>
                </c:pt>
                <c:pt idx="55">
                  <c:v>166400.0</c:v>
                </c:pt>
                <c:pt idx="56">
                  <c:v>187865.0</c:v>
                </c:pt>
                <c:pt idx="57">
                  <c:v>232952.0</c:v>
                </c:pt>
                <c:pt idx="58">
                  <c:v>320582.0</c:v>
                </c:pt>
                <c:pt idx="59">
                  <c:v>360742.0</c:v>
                </c:pt>
                <c:pt idx="60">
                  <c:v>461561.0</c:v>
                </c:pt>
                <c:pt idx="61">
                  <c:v>582691.0</c:v>
                </c:pt>
                <c:pt idx="62">
                  <c:v>726302.0</c:v>
                </c:pt>
                <c:pt idx="63">
                  <c:v>907384.5</c:v>
                </c:pt>
                <c:pt idx="64">
                  <c:v>1.0481484E6</c:v>
                </c:pt>
                <c:pt idx="65">
                  <c:v>1.1365273E6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6674544"/>
        <c:axId val="2051228096"/>
      </c:areaChart>
      <c:catAx>
        <c:axId val="-2146674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2051228096"/>
        <c:crosses val="autoZero"/>
        <c:auto val="1"/>
        <c:lblAlgn val="ctr"/>
        <c:lblOffset val="100"/>
        <c:noMultiLvlLbl val="0"/>
      </c:catAx>
      <c:valAx>
        <c:axId val="2051228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 sz="1200" b="1"/>
                  <a:t>Toneladas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_tradnl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-2146674544"/>
        <c:crosses val="autoZero"/>
        <c:crossBetween val="midCat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v>Tilapia</c:v>
          </c:tx>
          <c:spPr>
            <a:gradFill>
              <a:gsLst>
                <a:gs pos="0">
                  <a:srgbClr val="002060"/>
                </a:gs>
                <a:gs pos="46000">
                  <a:srgbClr val="00B0F0"/>
                </a:gs>
                <a:gs pos="100000">
                  <a:schemeClr val="bg1"/>
                </a:gs>
              </a:gsLst>
              <a:lin ang="8100000" scaled="1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'Tilapia mejores'!$C$1:$BP$1</c:f>
              <c:numCache>
                <c:formatCode>General</c:formatCode>
                <c:ptCount val="66"/>
                <c:pt idx="0">
                  <c:v>1950.0</c:v>
                </c:pt>
                <c:pt idx="1">
                  <c:v>1951.0</c:v>
                </c:pt>
                <c:pt idx="2">
                  <c:v>1952.0</c:v>
                </c:pt>
                <c:pt idx="3">
                  <c:v>1953.0</c:v>
                </c:pt>
                <c:pt idx="4">
                  <c:v>1954.0</c:v>
                </c:pt>
                <c:pt idx="5">
                  <c:v>1955.0</c:v>
                </c:pt>
                <c:pt idx="6">
                  <c:v>1956.0</c:v>
                </c:pt>
                <c:pt idx="7">
                  <c:v>1957.0</c:v>
                </c:pt>
                <c:pt idx="8">
                  <c:v>1958.0</c:v>
                </c:pt>
                <c:pt idx="9">
                  <c:v>1959.0</c:v>
                </c:pt>
                <c:pt idx="10">
                  <c:v>1960.0</c:v>
                </c:pt>
                <c:pt idx="11">
                  <c:v>1961.0</c:v>
                </c:pt>
                <c:pt idx="12">
                  <c:v>1962.0</c:v>
                </c:pt>
                <c:pt idx="13">
                  <c:v>1963.0</c:v>
                </c:pt>
                <c:pt idx="14">
                  <c:v>1964.0</c:v>
                </c:pt>
                <c:pt idx="15">
                  <c:v>1965.0</c:v>
                </c:pt>
                <c:pt idx="16">
                  <c:v>1966.0</c:v>
                </c:pt>
                <c:pt idx="17">
                  <c:v>1967.0</c:v>
                </c:pt>
                <c:pt idx="18">
                  <c:v>1968.0</c:v>
                </c:pt>
                <c:pt idx="19">
                  <c:v>1969.0</c:v>
                </c:pt>
                <c:pt idx="20">
                  <c:v>1970.0</c:v>
                </c:pt>
                <c:pt idx="21">
                  <c:v>1971.0</c:v>
                </c:pt>
                <c:pt idx="22">
                  <c:v>1972.0</c:v>
                </c:pt>
                <c:pt idx="23">
                  <c:v>1973.0</c:v>
                </c:pt>
                <c:pt idx="24">
                  <c:v>1974.0</c:v>
                </c:pt>
                <c:pt idx="25">
                  <c:v>1975.0</c:v>
                </c:pt>
                <c:pt idx="26">
                  <c:v>1976.0</c:v>
                </c:pt>
                <c:pt idx="27">
                  <c:v>1977.0</c:v>
                </c:pt>
                <c:pt idx="28">
                  <c:v>1978.0</c:v>
                </c:pt>
                <c:pt idx="29">
                  <c:v>1979.0</c:v>
                </c:pt>
                <c:pt idx="30">
                  <c:v>1980.0</c:v>
                </c:pt>
                <c:pt idx="31">
                  <c:v>1981.0</c:v>
                </c:pt>
                <c:pt idx="32">
                  <c:v>1982.0</c:v>
                </c:pt>
                <c:pt idx="33">
                  <c:v>1983.0</c:v>
                </c:pt>
                <c:pt idx="34">
                  <c:v>1984.0</c:v>
                </c:pt>
                <c:pt idx="35">
                  <c:v>1985.0</c:v>
                </c:pt>
                <c:pt idx="36">
                  <c:v>1986.0</c:v>
                </c:pt>
                <c:pt idx="37">
                  <c:v>1987.0</c:v>
                </c:pt>
                <c:pt idx="38">
                  <c:v>1988.0</c:v>
                </c:pt>
                <c:pt idx="39">
                  <c:v>1989.0</c:v>
                </c:pt>
                <c:pt idx="40">
                  <c:v>1990.0</c:v>
                </c:pt>
                <c:pt idx="41">
                  <c:v>1991.0</c:v>
                </c:pt>
                <c:pt idx="42">
                  <c:v>1992.0</c:v>
                </c:pt>
                <c:pt idx="43">
                  <c:v>1993.0</c:v>
                </c:pt>
                <c:pt idx="44">
                  <c:v>1994.0</c:v>
                </c:pt>
                <c:pt idx="45">
                  <c:v>1995.0</c:v>
                </c:pt>
                <c:pt idx="46">
                  <c:v>1996.0</c:v>
                </c:pt>
                <c:pt idx="47">
                  <c:v>1997.0</c:v>
                </c:pt>
                <c:pt idx="48">
                  <c:v>1998.0</c:v>
                </c:pt>
                <c:pt idx="49">
                  <c:v>1999.0</c:v>
                </c:pt>
                <c:pt idx="50">
                  <c:v>2000.0</c:v>
                </c:pt>
                <c:pt idx="51">
                  <c:v>2001.0</c:v>
                </c:pt>
                <c:pt idx="52">
                  <c:v>2002.0</c:v>
                </c:pt>
                <c:pt idx="53">
                  <c:v>2003.0</c:v>
                </c:pt>
                <c:pt idx="54">
                  <c:v>2004.0</c:v>
                </c:pt>
                <c:pt idx="55">
                  <c:v>2005.0</c:v>
                </c:pt>
                <c:pt idx="56">
                  <c:v>2006.0</c:v>
                </c:pt>
                <c:pt idx="57">
                  <c:v>2007.0</c:v>
                </c:pt>
                <c:pt idx="58">
                  <c:v>2008.0</c:v>
                </c:pt>
                <c:pt idx="59">
                  <c:v>2009.0</c:v>
                </c:pt>
                <c:pt idx="60">
                  <c:v>2010.0</c:v>
                </c:pt>
                <c:pt idx="61">
                  <c:v>2011.0</c:v>
                </c:pt>
                <c:pt idx="62">
                  <c:v>2012.0</c:v>
                </c:pt>
                <c:pt idx="63">
                  <c:v>2013.0</c:v>
                </c:pt>
                <c:pt idx="64">
                  <c:v>2014.0</c:v>
                </c:pt>
                <c:pt idx="65">
                  <c:v>2015.0</c:v>
                </c:pt>
              </c:numCache>
            </c:numRef>
          </c:cat>
          <c:val>
            <c:numRef>
              <c:f>'Tilapia mejores'!$C$4:$BP$4</c:f>
              <c:numCache>
                <c:formatCode>_(* #,##0.00_);_(* \(#,##0.00\);_(* "-"??_);_(@_)</c:formatCode>
                <c:ptCount val="66"/>
                <c:pt idx="0">
                  <c:v>700.0</c:v>
                </c:pt>
                <c:pt idx="1">
                  <c:v>700.0</c:v>
                </c:pt>
                <c:pt idx="2">
                  <c:v>1000.0</c:v>
                </c:pt>
                <c:pt idx="3">
                  <c:v>1200.0</c:v>
                </c:pt>
                <c:pt idx="4">
                  <c:v>1400.0</c:v>
                </c:pt>
                <c:pt idx="5">
                  <c:v>1600.0</c:v>
                </c:pt>
                <c:pt idx="6">
                  <c:v>1600.0</c:v>
                </c:pt>
                <c:pt idx="7">
                  <c:v>1800.0</c:v>
                </c:pt>
                <c:pt idx="8">
                  <c:v>2000.0</c:v>
                </c:pt>
                <c:pt idx="9">
                  <c:v>2050.0</c:v>
                </c:pt>
                <c:pt idx="10">
                  <c:v>2050.0</c:v>
                </c:pt>
                <c:pt idx="11">
                  <c:v>2200.0</c:v>
                </c:pt>
                <c:pt idx="12">
                  <c:v>2200.0</c:v>
                </c:pt>
                <c:pt idx="13">
                  <c:v>2400.0</c:v>
                </c:pt>
                <c:pt idx="14">
                  <c:v>2700.0</c:v>
                </c:pt>
                <c:pt idx="15">
                  <c:v>2400.0</c:v>
                </c:pt>
                <c:pt idx="16">
                  <c:v>2300.0</c:v>
                </c:pt>
                <c:pt idx="17">
                  <c:v>2250.0</c:v>
                </c:pt>
                <c:pt idx="18">
                  <c:v>2250.0</c:v>
                </c:pt>
                <c:pt idx="19">
                  <c:v>2300.0</c:v>
                </c:pt>
                <c:pt idx="20">
                  <c:v>2250.0</c:v>
                </c:pt>
                <c:pt idx="21">
                  <c:v>2700.0</c:v>
                </c:pt>
                <c:pt idx="22">
                  <c:v>3150.0</c:v>
                </c:pt>
                <c:pt idx="23">
                  <c:v>3700.0</c:v>
                </c:pt>
                <c:pt idx="24">
                  <c:v>3700.0</c:v>
                </c:pt>
                <c:pt idx="25">
                  <c:v>3700.0</c:v>
                </c:pt>
                <c:pt idx="26">
                  <c:v>4500.0</c:v>
                </c:pt>
                <c:pt idx="27">
                  <c:v>5400.0</c:v>
                </c:pt>
                <c:pt idx="28">
                  <c:v>6300.0</c:v>
                </c:pt>
                <c:pt idx="29">
                  <c:v>7200.0</c:v>
                </c:pt>
                <c:pt idx="30">
                  <c:v>8100.0</c:v>
                </c:pt>
                <c:pt idx="31">
                  <c:v>9000.0</c:v>
                </c:pt>
                <c:pt idx="32">
                  <c:v>9990.0</c:v>
                </c:pt>
                <c:pt idx="33">
                  <c:v>10500.0</c:v>
                </c:pt>
                <c:pt idx="34">
                  <c:v>10000.0</c:v>
                </c:pt>
                <c:pt idx="35">
                  <c:v>20000.0</c:v>
                </c:pt>
                <c:pt idx="36">
                  <c:v>20000.0</c:v>
                </c:pt>
                <c:pt idx="37">
                  <c:v>20000.0</c:v>
                </c:pt>
                <c:pt idx="38">
                  <c:v>20000.0</c:v>
                </c:pt>
                <c:pt idx="39">
                  <c:v>20000.0</c:v>
                </c:pt>
                <c:pt idx="40">
                  <c:v>20000.0</c:v>
                </c:pt>
                <c:pt idx="41">
                  <c:v>18000.0</c:v>
                </c:pt>
                <c:pt idx="42">
                  <c:v>18000.0</c:v>
                </c:pt>
                <c:pt idx="43">
                  <c:v>17338.0</c:v>
                </c:pt>
                <c:pt idx="44">
                  <c:v>22500.0</c:v>
                </c:pt>
                <c:pt idx="45">
                  <c:v>19992.0</c:v>
                </c:pt>
                <c:pt idx="46">
                  <c:v>26134.0</c:v>
                </c:pt>
                <c:pt idx="47">
                  <c:v>28500.0</c:v>
                </c:pt>
                <c:pt idx="48">
                  <c:v>49900.0</c:v>
                </c:pt>
                <c:pt idx="49">
                  <c:v>91103.0</c:v>
                </c:pt>
                <c:pt idx="50">
                  <c:v>137919.0</c:v>
                </c:pt>
                <c:pt idx="51">
                  <c:v>128799.0</c:v>
                </c:pt>
                <c:pt idx="52">
                  <c:v>138456.0</c:v>
                </c:pt>
                <c:pt idx="53">
                  <c:v>166354.0</c:v>
                </c:pt>
                <c:pt idx="54">
                  <c:v>176863.0</c:v>
                </c:pt>
                <c:pt idx="55">
                  <c:v>206626.0</c:v>
                </c:pt>
                <c:pt idx="56">
                  <c:v>202606.0</c:v>
                </c:pt>
                <c:pt idx="57">
                  <c:v>233813.0</c:v>
                </c:pt>
                <c:pt idx="58">
                  <c:v>363126.0</c:v>
                </c:pt>
                <c:pt idx="59">
                  <c:v>363041.0</c:v>
                </c:pt>
                <c:pt idx="60">
                  <c:v>527049.0</c:v>
                </c:pt>
                <c:pt idx="61">
                  <c:v>580617.0</c:v>
                </c:pt>
                <c:pt idx="62">
                  <c:v>718752.0</c:v>
                </c:pt>
                <c:pt idx="63">
                  <c:v>600843.0</c:v>
                </c:pt>
                <c:pt idx="64">
                  <c:v>714601.0</c:v>
                </c:pt>
                <c:pt idx="65">
                  <c:v>800000.0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473296"/>
        <c:axId val="-2146871232"/>
      </c:areaChart>
      <c:catAx>
        <c:axId val="-2147473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-2146871232"/>
        <c:crosses val="autoZero"/>
        <c:auto val="1"/>
        <c:lblAlgn val="ctr"/>
        <c:lblOffset val="100"/>
        <c:noMultiLvlLbl val="0"/>
      </c:catAx>
      <c:valAx>
        <c:axId val="-2146871232"/>
        <c:scaling>
          <c:orientation val="minMax"/>
          <c:max val="8000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 sz="1200" b="1"/>
                  <a:t>Toneladas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_tradnl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-2147473296"/>
        <c:crosses val="autoZero"/>
        <c:crossBetween val="midCat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5E979-F416-F643-93E4-A5B7CBBFA26F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B3C88-243F-EC4C-998A-51A2125D171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6986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1647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941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2058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0922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187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944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8806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314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4997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16427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369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620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4" Type="http://schemas.openxmlformats.org/officeDocument/2006/relationships/image" Target="../media/image20.tiff"/><Relationship Id="rId5" Type="http://schemas.openxmlformats.org/officeDocument/2006/relationships/image" Target="../media/image2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844726"/>
          </a:xfrm>
        </p:spPr>
        <p:txBody>
          <a:bodyPr>
            <a:normAutofit/>
          </a:bodyPr>
          <a:lstStyle/>
          <a:p>
            <a:r>
              <a:rPr lang="es-ES_tradnl" sz="6600" b="1" spc="250" dirty="0" smtClean="0">
                <a:effectLst>
                  <a:outerShdw blurRad="63500" dist="88900" dir="1320000" sx="102000" sy="102000" algn="l" rotWithShape="0">
                    <a:prstClr val="black">
                      <a:alpha val="51000"/>
                    </a:prstClr>
                  </a:outerShdw>
                </a:effectLst>
              </a:rPr>
              <a:t>Tilapia</a:t>
            </a:r>
            <a:endParaRPr lang="es-ES_tradnl" sz="6600" b="1" spc="250" dirty="0">
              <a:effectLst>
                <a:outerShdw blurRad="63500" dist="88900" dir="1320000" sx="102000" sy="102000" algn="l" rotWithShape="0">
                  <a:prstClr val="black">
                    <a:alpha val="51000"/>
                  </a:prstClr>
                </a:outerShdw>
              </a:effectLst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524000" y="4804386"/>
            <a:ext cx="9144000" cy="906828"/>
          </a:xfrm>
        </p:spPr>
        <p:txBody>
          <a:bodyPr>
            <a:normAutofit/>
          </a:bodyPr>
          <a:lstStyle/>
          <a:p>
            <a:pPr algn="r"/>
            <a:r>
              <a:rPr lang="es-ES_tradnl" smtClean="0"/>
              <a:t>DR</a:t>
            </a:r>
            <a:r>
              <a:rPr lang="es-ES_tradnl" dirty="0" smtClean="0"/>
              <a:t>. IVAN GALLEGO ALARCÓN</a:t>
            </a:r>
          </a:p>
          <a:p>
            <a:pPr algn="r"/>
            <a:r>
              <a:rPr lang="es-ES_tradnl" dirty="0" smtClean="0"/>
              <a:t>SEPTIEMBRE 2017</a:t>
            </a:r>
            <a:endParaRPr lang="es-ES_tradnl" dirty="0"/>
          </a:p>
        </p:txBody>
      </p:sp>
      <p:sp>
        <p:nvSpPr>
          <p:cNvPr id="6" name="CuadroTexto 5"/>
          <p:cNvSpPr txBox="1"/>
          <p:nvPr/>
        </p:nvSpPr>
        <p:spPr>
          <a:xfrm>
            <a:off x="1" y="281354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latin typeface="Times New Roman" charset="0"/>
                <a:ea typeface="Times New Roman" charset="0"/>
                <a:cs typeface="Times New Roman" charset="0"/>
              </a:rPr>
              <a:t>UNIVERSIDAD AUTÓNOMA DEL ESTADO DE MÉXICO</a:t>
            </a:r>
          </a:p>
          <a:p>
            <a:pPr algn="ctr"/>
            <a:r>
              <a:rPr lang="es-ES_tradnl" sz="2800" b="1" dirty="0" smtClean="0">
                <a:latin typeface="Times New Roman" charset="0"/>
                <a:ea typeface="Times New Roman" charset="0"/>
                <a:cs typeface="Times New Roman" charset="0"/>
              </a:rPr>
              <a:t>FACULTAD DE CIENCIAS</a:t>
            </a:r>
          </a:p>
          <a:p>
            <a:pPr algn="ctr"/>
            <a:r>
              <a:rPr lang="es-ES_tradnl" sz="2800" b="1" dirty="0" smtClean="0">
                <a:latin typeface="Times New Roman" charset="0"/>
                <a:ea typeface="Times New Roman" charset="0"/>
                <a:cs typeface="Times New Roman" charset="0"/>
              </a:rPr>
              <a:t>BIOLOGÍA</a:t>
            </a:r>
          </a:p>
          <a:p>
            <a:pPr algn="ctr"/>
            <a:endParaRPr lang="es-ES_tradnl" sz="28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s-ES_tradnl" sz="2800" b="1" dirty="0" smtClean="0">
                <a:latin typeface="Times New Roman" charset="0"/>
                <a:ea typeface="Times New Roman" charset="0"/>
                <a:cs typeface="Times New Roman" charset="0"/>
              </a:rPr>
              <a:t>CULTIVO DE ORGANISMOS ACUÍCOLAS</a:t>
            </a:r>
            <a:endParaRPr lang="es-ES_tradnl" sz="28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74" y="1363563"/>
            <a:ext cx="1319601" cy="116456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24" y="2842206"/>
            <a:ext cx="1309051" cy="142247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26864"/>
            <a:ext cx="2252472" cy="126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66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s-ES_tradnl" sz="6000" b="1" dirty="0" smtClean="0">
                <a:solidFill>
                  <a:schemeClr val="bg1"/>
                </a:solidFill>
              </a:rPr>
              <a:t>China</a:t>
            </a:r>
            <a:endParaRPr lang="es-ES_tradnl" sz="6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1530616"/>
              </p:ext>
            </p:extLst>
          </p:nvPr>
        </p:nvGraphicFramePr>
        <p:xfrm>
          <a:off x="247357" y="2250830"/>
          <a:ext cx="11583572" cy="4248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159261" y="6158077"/>
            <a:ext cx="385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Fuente: </a:t>
            </a:r>
            <a:r>
              <a:rPr lang="es-ES_tradnl" dirty="0" err="1" smtClean="0"/>
              <a:t>Fishstat</a:t>
            </a:r>
            <a:r>
              <a:rPr lang="es-ES_tradnl" dirty="0" smtClean="0"/>
              <a:t> </a:t>
            </a:r>
            <a:r>
              <a:rPr lang="es-ES_tradnl" smtClean="0"/>
              <a:t>(FAO, 2017)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124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s-ES_tradnl" sz="6000" b="1" dirty="0" smtClean="0">
                <a:solidFill>
                  <a:schemeClr val="bg1"/>
                </a:solidFill>
              </a:rPr>
              <a:t>Indonesia</a:t>
            </a:r>
            <a:endParaRPr lang="es-ES_tradnl" sz="6000" b="1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159261" y="6158077"/>
            <a:ext cx="385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Fuente: </a:t>
            </a:r>
            <a:r>
              <a:rPr lang="es-ES_tradnl" dirty="0" err="1" smtClean="0"/>
              <a:t>Fishstat</a:t>
            </a:r>
            <a:r>
              <a:rPr lang="es-ES_tradnl" dirty="0" smtClean="0"/>
              <a:t> </a:t>
            </a:r>
            <a:r>
              <a:rPr lang="es-ES_tradnl" smtClean="0"/>
              <a:t>(FAO, 2017)</a:t>
            </a:r>
            <a:endParaRPr lang="es-ES_tradnl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28437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426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s-ES_tradnl" sz="6000" b="1" dirty="0" smtClean="0">
                <a:solidFill>
                  <a:schemeClr val="bg1"/>
                </a:solidFill>
              </a:rPr>
              <a:t>Egipto</a:t>
            </a:r>
            <a:endParaRPr lang="es-ES_tradnl" sz="6000" b="1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159261" y="6158077"/>
            <a:ext cx="385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Fuente: </a:t>
            </a:r>
            <a:r>
              <a:rPr lang="es-ES_tradnl" dirty="0" err="1" smtClean="0"/>
              <a:t>Fishstat</a:t>
            </a:r>
            <a:r>
              <a:rPr lang="es-ES_tradnl" dirty="0" smtClean="0"/>
              <a:t> </a:t>
            </a:r>
            <a:r>
              <a:rPr lang="es-ES_tradnl" smtClean="0"/>
              <a:t>(FAO, 2017)</a:t>
            </a:r>
            <a:endParaRPr lang="es-ES_tradnl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380237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01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tint val="95000"/>
              <a:satMod val="170000"/>
            </a:schemeClr>
          </a:solidFill>
          <a:ln>
            <a:noFill/>
          </a:ln>
          <a:effectLst/>
        </p:spPr>
      </p:sp>
      <p:grpSp>
        <p:nvGrpSpPr>
          <p:cNvPr id="10" name="Group 9" title="intersecting circles">
            <a:extLst/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1" name="Oval 5">
              <a:extLst/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2" name="Oval 11">
              <a:extLst/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3" name="Oval 5">
              <a:extLst/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5" name="Rectangle 14" title="ribbon">
            <a:extLst/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0" y="2776538"/>
            <a:ext cx="9144000" cy="138118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96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México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24000" y="4495800"/>
            <a:ext cx="9144000" cy="76200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1071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31955" y="5346696"/>
            <a:ext cx="5360045" cy="1511304"/>
          </a:xfrm>
          <a:custGeom>
            <a:avLst/>
            <a:gdLst>
              <a:gd name="connsiteX0" fmla="*/ 4545473 w 5360045"/>
              <a:gd name="connsiteY0" fmla="*/ 0 h 1511304"/>
              <a:gd name="connsiteX1" fmla="*/ 5360045 w 5360045"/>
              <a:gd name="connsiteY1" fmla="*/ 0 h 1511304"/>
              <a:gd name="connsiteX2" fmla="*/ 5360045 w 5360045"/>
              <a:gd name="connsiteY2" fmla="*/ 1046730 h 1511304"/>
              <a:gd name="connsiteX3" fmla="*/ 5360045 w 5360045"/>
              <a:gd name="connsiteY3" fmla="*/ 1508760 h 1511304"/>
              <a:gd name="connsiteX4" fmla="*/ 5360045 w 5360045"/>
              <a:gd name="connsiteY4" fmla="*/ 1511304 h 1511304"/>
              <a:gd name="connsiteX5" fmla="*/ 4545474 w 5360045"/>
              <a:gd name="connsiteY5" fmla="*/ 1511304 h 1511304"/>
              <a:gd name="connsiteX6" fmla="*/ 2525897 w 5360045"/>
              <a:gd name="connsiteY6" fmla="*/ 1511304 h 1511304"/>
              <a:gd name="connsiteX7" fmla="*/ 0 w 5360045"/>
              <a:gd name="connsiteY7" fmla="*/ 1511304 h 1511304"/>
              <a:gd name="connsiteX8" fmla="*/ 697617 w 5360045"/>
              <a:gd name="connsiteY8" fmla="*/ 3 h 1511304"/>
              <a:gd name="connsiteX9" fmla="*/ 4545473 w 5360045"/>
              <a:gd name="connsiteY9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045" h="1511304">
                <a:moveTo>
                  <a:pt x="4545473" y="0"/>
                </a:moveTo>
                <a:lnTo>
                  <a:pt x="5360045" y="0"/>
                </a:lnTo>
                <a:lnTo>
                  <a:pt x="5360045" y="1046730"/>
                </a:lnTo>
                <a:lnTo>
                  <a:pt x="5360045" y="1508760"/>
                </a:lnTo>
                <a:lnTo>
                  <a:pt x="5360045" y="1511304"/>
                </a:lnTo>
                <a:lnTo>
                  <a:pt x="4545474" y="1511304"/>
                </a:lnTo>
                <a:lnTo>
                  <a:pt x="2525897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46694"/>
            <a:ext cx="7346605" cy="1511306"/>
          </a:xfrm>
          <a:custGeom>
            <a:avLst/>
            <a:gdLst>
              <a:gd name="connsiteX0" fmla="*/ 0 w 7346605"/>
              <a:gd name="connsiteY0" fmla="*/ 0 h 1511306"/>
              <a:gd name="connsiteX1" fmla="*/ 239486 w 7346605"/>
              <a:gd name="connsiteY1" fmla="*/ 0 h 1511306"/>
              <a:gd name="connsiteX2" fmla="*/ 1209568 w 7346605"/>
              <a:gd name="connsiteY2" fmla="*/ 0 h 1511306"/>
              <a:gd name="connsiteX3" fmla="*/ 2405743 w 7346605"/>
              <a:gd name="connsiteY3" fmla="*/ 0 h 1511306"/>
              <a:gd name="connsiteX4" fmla="*/ 2405743 w 7346605"/>
              <a:gd name="connsiteY4" fmla="*/ 2544 h 1511306"/>
              <a:gd name="connsiteX5" fmla="*/ 2801131 w 7346605"/>
              <a:gd name="connsiteY5" fmla="*/ 2544 h 1511306"/>
              <a:gd name="connsiteX6" fmla="*/ 2801131 w 7346605"/>
              <a:gd name="connsiteY6" fmla="*/ 0 h 1511306"/>
              <a:gd name="connsiteX7" fmla="*/ 7346605 w 7346605"/>
              <a:gd name="connsiteY7" fmla="*/ 0 h 1511306"/>
              <a:gd name="connsiteX8" fmla="*/ 6648988 w 7346605"/>
              <a:gd name="connsiteY8" fmla="*/ 1511301 h 1511306"/>
              <a:gd name="connsiteX9" fmla="*/ 2801132 w 7346605"/>
              <a:gd name="connsiteY9" fmla="*/ 1511301 h 1511306"/>
              <a:gd name="connsiteX10" fmla="*/ 2801132 w 7346605"/>
              <a:gd name="connsiteY10" fmla="*/ 1511304 h 1511306"/>
              <a:gd name="connsiteX11" fmla="*/ 2405743 w 7346605"/>
              <a:gd name="connsiteY11" fmla="*/ 1511304 h 1511306"/>
              <a:gd name="connsiteX12" fmla="*/ 2405743 w 7346605"/>
              <a:gd name="connsiteY12" fmla="*/ 1511306 h 1511306"/>
              <a:gd name="connsiteX13" fmla="*/ 1333411 w 7346605"/>
              <a:gd name="connsiteY13" fmla="*/ 1511306 h 1511306"/>
              <a:gd name="connsiteX14" fmla="*/ 1219208 w 7346605"/>
              <a:gd name="connsiteY14" fmla="*/ 1511306 h 1511306"/>
              <a:gd name="connsiteX15" fmla="*/ 1209568 w 7346605"/>
              <a:gd name="connsiteY15" fmla="*/ 1511306 h 1511306"/>
              <a:gd name="connsiteX16" fmla="*/ 239486 w 7346605"/>
              <a:gd name="connsiteY16" fmla="*/ 1511306 h 1511306"/>
              <a:gd name="connsiteX17" fmla="*/ 0 w 7346605"/>
              <a:gd name="connsiteY17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6605" h="1511306">
                <a:moveTo>
                  <a:pt x="0" y="0"/>
                </a:moveTo>
                <a:lnTo>
                  <a:pt x="239486" y="0"/>
                </a:lnTo>
                <a:lnTo>
                  <a:pt x="1209568" y="0"/>
                </a:lnTo>
                <a:lnTo>
                  <a:pt x="2405743" y="0"/>
                </a:lnTo>
                <a:lnTo>
                  <a:pt x="2405743" y="2544"/>
                </a:lnTo>
                <a:lnTo>
                  <a:pt x="2801131" y="2544"/>
                </a:lnTo>
                <a:lnTo>
                  <a:pt x="2801131" y="0"/>
                </a:lnTo>
                <a:lnTo>
                  <a:pt x="7346605" y="0"/>
                </a:lnTo>
                <a:lnTo>
                  <a:pt x="6648988" y="1511301"/>
                </a:lnTo>
                <a:lnTo>
                  <a:pt x="2801132" y="1511301"/>
                </a:lnTo>
                <a:lnTo>
                  <a:pt x="2801132" y="1511304"/>
                </a:lnTo>
                <a:lnTo>
                  <a:pt x="2405743" y="1511304"/>
                </a:lnTo>
                <a:lnTo>
                  <a:pt x="2405743" y="1511306"/>
                </a:lnTo>
                <a:lnTo>
                  <a:pt x="1333411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37" y="166167"/>
            <a:ext cx="11663978" cy="457811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0121" y="5529884"/>
            <a:ext cx="10827351" cy="1096331"/>
          </a:xfrm>
        </p:spPr>
        <p:txBody>
          <a:bodyPr>
            <a:normAutofit/>
          </a:bodyPr>
          <a:lstStyle/>
          <a:p>
            <a:r>
              <a:rPr lang="es-ES_tradnl" sz="4000" dirty="0"/>
              <a:t>Situación </a:t>
            </a:r>
            <a:r>
              <a:rPr lang="es-ES_tradnl" sz="4000" dirty="0" smtClean="0"/>
              <a:t>actual                                  </a:t>
            </a:r>
            <a:r>
              <a:rPr lang="es-ES_tradnl" sz="4000" dirty="0" smtClean="0">
                <a:solidFill>
                  <a:schemeClr val="bg1"/>
                </a:solidFill>
              </a:rPr>
              <a:t>Nacional</a:t>
            </a:r>
            <a:endParaRPr lang="es-ES_tradnl" sz="40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9634331" y="4559612"/>
            <a:ext cx="214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(CONAPESCA, 2014)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3974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31955" y="5346696"/>
            <a:ext cx="5360045" cy="1511304"/>
          </a:xfrm>
          <a:custGeom>
            <a:avLst/>
            <a:gdLst>
              <a:gd name="connsiteX0" fmla="*/ 4545473 w 5360045"/>
              <a:gd name="connsiteY0" fmla="*/ 0 h 1511304"/>
              <a:gd name="connsiteX1" fmla="*/ 5360045 w 5360045"/>
              <a:gd name="connsiteY1" fmla="*/ 0 h 1511304"/>
              <a:gd name="connsiteX2" fmla="*/ 5360045 w 5360045"/>
              <a:gd name="connsiteY2" fmla="*/ 1046730 h 1511304"/>
              <a:gd name="connsiteX3" fmla="*/ 5360045 w 5360045"/>
              <a:gd name="connsiteY3" fmla="*/ 1508760 h 1511304"/>
              <a:gd name="connsiteX4" fmla="*/ 5360045 w 5360045"/>
              <a:gd name="connsiteY4" fmla="*/ 1511304 h 1511304"/>
              <a:gd name="connsiteX5" fmla="*/ 4545474 w 5360045"/>
              <a:gd name="connsiteY5" fmla="*/ 1511304 h 1511304"/>
              <a:gd name="connsiteX6" fmla="*/ 2525897 w 5360045"/>
              <a:gd name="connsiteY6" fmla="*/ 1511304 h 1511304"/>
              <a:gd name="connsiteX7" fmla="*/ 0 w 5360045"/>
              <a:gd name="connsiteY7" fmla="*/ 1511304 h 1511304"/>
              <a:gd name="connsiteX8" fmla="*/ 697617 w 5360045"/>
              <a:gd name="connsiteY8" fmla="*/ 3 h 1511304"/>
              <a:gd name="connsiteX9" fmla="*/ 4545473 w 5360045"/>
              <a:gd name="connsiteY9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045" h="1511304">
                <a:moveTo>
                  <a:pt x="4545473" y="0"/>
                </a:moveTo>
                <a:lnTo>
                  <a:pt x="5360045" y="0"/>
                </a:lnTo>
                <a:lnTo>
                  <a:pt x="5360045" y="1046730"/>
                </a:lnTo>
                <a:lnTo>
                  <a:pt x="5360045" y="1508760"/>
                </a:lnTo>
                <a:lnTo>
                  <a:pt x="5360045" y="1511304"/>
                </a:lnTo>
                <a:lnTo>
                  <a:pt x="4545474" y="1511304"/>
                </a:lnTo>
                <a:lnTo>
                  <a:pt x="2525897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46694"/>
            <a:ext cx="7346605" cy="1511306"/>
          </a:xfrm>
          <a:custGeom>
            <a:avLst/>
            <a:gdLst>
              <a:gd name="connsiteX0" fmla="*/ 0 w 7346605"/>
              <a:gd name="connsiteY0" fmla="*/ 0 h 1511306"/>
              <a:gd name="connsiteX1" fmla="*/ 239486 w 7346605"/>
              <a:gd name="connsiteY1" fmla="*/ 0 h 1511306"/>
              <a:gd name="connsiteX2" fmla="*/ 1209568 w 7346605"/>
              <a:gd name="connsiteY2" fmla="*/ 0 h 1511306"/>
              <a:gd name="connsiteX3" fmla="*/ 2405743 w 7346605"/>
              <a:gd name="connsiteY3" fmla="*/ 0 h 1511306"/>
              <a:gd name="connsiteX4" fmla="*/ 2405743 w 7346605"/>
              <a:gd name="connsiteY4" fmla="*/ 2544 h 1511306"/>
              <a:gd name="connsiteX5" fmla="*/ 2801131 w 7346605"/>
              <a:gd name="connsiteY5" fmla="*/ 2544 h 1511306"/>
              <a:gd name="connsiteX6" fmla="*/ 2801131 w 7346605"/>
              <a:gd name="connsiteY6" fmla="*/ 0 h 1511306"/>
              <a:gd name="connsiteX7" fmla="*/ 7346605 w 7346605"/>
              <a:gd name="connsiteY7" fmla="*/ 0 h 1511306"/>
              <a:gd name="connsiteX8" fmla="*/ 6648988 w 7346605"/>
              <a:gd name="connsiteY8" fmla="*/ 1511301 h 1511306"/>
              <a:gd name="connsiteX9" fmla="*/ 2801132 w 7346605"/>
              <a:gd name="connsiteY9" fmla="*/ 1511301 h 1511306"/>
              <a:gd name="connsiteX10" fmla="*/ 2801132 w 7346605"/>
              <a:gd name="connsiteY10" fmla="*/ 1511304 h 1511306"/>
              <a:gd name="connsiteX11" fmla="*/ 2405743 w 7346605"/>
              <a:gd name="connsiteY11" fmla="*/ 1511304 h 1511306"/>
              <a:gd name="connsiteX12" fmla="*/ 2405743 w 7346605"/>
              <a:gd name="connsiteY12" fmla="*/ 1511306 h 1511306"/>
              <a:gd name="connsiteX13" fmla="*/ 1333411 w 7346605"/>
              <a:gd name="connsiteY13" fmla="*/ 1511306 h 1511306"/>
              <a:gd name="connsiteX14" fmla="*/ 1219208 w 7346605"/>
              <a:gd name="connsiteY14" fmla="*/ 1511306 h 1511306"/>
              <a:gd name="connsiteX15" fmla="*/ 1209568 w 7346605"/>
              <a:gd name="connsiteY15" fmla="*/ 1511306 h 1511306"/>
              <a:gd name="connsiteX16" fmla="*/ 239486 w 7346605"/>
              <a:gd name="connsiteY16" fmla="*/ 1511306 h 1511306"/>
              <a:gd name="connsiteX17" fmla="*/ 0 w 7346605"/>
              <a:gd name="connsiteY17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6605" h="1511306">
                <a:moveTo>
                  <a:pt x="0" y="0"/>
                </a:moveTo>
                <a:lnTo>
                  <a:pt x="239486" y="0"/>
                </a:lnTo>
                <a:lnTo>
                  <a:pt x="1209568" y="0"/>
                </a:lnTo>
                <a:lnTo>
                  <a:pt x="2405743" y="0"/>
                </a:lnTo>
                <a:lnTo>
                  <a:pt x="2405743" y="2544"/>
                </a:lnTo>
                <a:lnTo>
                  <a:pt x="2801131" y="2544"/>
                </a:lnTo>
                <a:lnTo>
                  <a:pt x="2801131" y="0"/>
                </a:lnTo>
                <a:lnTo>
                  <a:pt x="7346605" y="0"/>
                </a:lnTo>
                <a:lnTo>
                  <a:pt x="6648988" y="1511301"/>
                </a:lnTo>
                <a:lnTo>
                  <a:pt x="2801132" y="1511301"/>
                </a:lnTo>
                <a:lnTo>
                  <a:pt x="2801132" y="1511304"/>
                </a:lnTo>
                <a:lnTo>
                  <a:pt x="2405743" y="1511304"/>
                </a:lnTo>
                <a:lnTo>
                  <a:pt x="2405743" y="1511306"/>
                </a:lnTo>
                <a:lnTo>
                  <a:pt x="1333411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0733"/>
            <a:ext cx="12192001" cy="404598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2365" y="5529884"/>
            <a:ext cx="11489635" cy="1096331"/>
          </a:xfrm>
        </p:spPr>
        <p:txBody>
          <a:bodyPr>
            <a:normAutofit/>
          </a:bodyPr>
          <a:lstStyle/>
          <a:p>
            <a:r>
              <a:rPr lang="es-ES_tradnl" sz="4000"/>
              <a:t>Situación </a:t>
            </a:r>
            <a:r>
              <a:rPr lang="es-ES_tradnl" sz="4000" smtClean="0"/>
              <a:t>actual</a:t>
            </a:r>
            <a:endParaRPr lang="es-ES_tradnl" sz="4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9634331" y="4559612"/>
            <a:ext cx="214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(CONAPESCA, 2014)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4184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272" y="1675227"/>
            <a:ext cx="8397455" cy="439419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ES_tradnl" sz="3200" b="1" kern="1200" dirty="0" smtClean="0">
                <a:solidFill>
                  <a:schemeClr val="bg1"/>
                </a:solidFill>
              </a:rPr>
              <a:t>Situación </a:t>
            </a:r>
            <a:r>
              <a:rPr lang="es-ES_tradnl" sz="3200" b="1" dirty="0" smtClean="0">
                <a:solidFill>
                  <a:schemeClr val="bg1"/>
                </a:solidFill>
              </a:rPr>
              <a:t>A</a:t>
            </a:r>
            <a:r>
              <a:rPr lang="es-ES_tradnl" sz="3200" b="1" kern="1200" dirty="0" smtClean="0">
                <a:solidFill>
                  <a:schemeClr val="bg1"/>
                </a:solidFill>
              </a:rPr>
              <a:t>ctual  (2013)</a:t>
            </a:r>
            <a:endParaRPr lang="es-ES_tradnl" sz="3200" b="1" kern="12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9624315" y="5700094"/>
            <a:ext cx="214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(CONAPESCA, 2014)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5603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786733"/>
            <a:ext cx="10905066" cy="417118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Situación</a:t>
            </a:r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actual Jalisco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9624315" y="5588588"/>
            <a:ext cx="214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(CONAPESCA, 2014)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320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31955" y="5346696"/>
            <a:ext cx="5360045" cy="1511304"/>
          </a:xfrm>
          <a:custGeom>
            <a:avLst/>
            <a:gdLst>
              <a:gd name="connsiteX0" fmla="*/ 4545473 w 5360045"/>
              <a:gd name="connsiteY0" fmla="*/ 0 h 1511304"/>
              <a:gd name="connsiteX1" fmla="*/ 5360045 w 5360045"/>
              <a:gd name="connsiteY1" fmla="*/ 0 h 1511304"/>
              <a:gd name="connsiteX2" fmla="*/ 5360045 w 5360045"/>
              <a:gd name="connsiteY2" fmla="*/ 1046730 h 1511304"/>
              <a:gd name="connsiteX3" fmla="*/ 5360045 w 5360045"/>
              <a:gd name="connsiteY3" fmla="*/ 1508760 h 1511304"/>
              <a:gd name="connsiteX4" fmla="*/ 5360045 w 5360045"/>
              <a:gd name="connsiteY4" fmla="*/ 1511304 h 1511304"/>
              <a:gd name="connsiteX5" fmla="*/ 4545474 w 5360045"/>
              <a:gd name="connsiteY5" fmla="*/ 1511304 h 1511304"/>
              <a:gd name="connsiteX6" fmla="*/ 2525897 w 5360045"/>
              <a:gd name="connsiteY6" fmla="*/ 1511304 h 1511304"/>
              <a:gd name="connsiteX7" fmla="*/ 0 w 5360045"/>
              <a:gd name="connsiteY7" fmla="*/ 1511304 h 1511304"/>
              <a:gd name="connsiteX8" fmla="*/ 697617 w 5360045"/>
              <a:gd name="connsiteY8" fmla="*/ 3 h 1511304"/>
              <a:gd name="connsiteX9" fmla="*/ 4545473 w 5360045"/>
              <a:gd name="connsiteY9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045" h="1511304">
                <a:moveTo>
                  <a:pt x="4545473" y="0"/>
                </a:moveTo>
                <a:lnTo>
                  <a:pt x="5360045" y="0"/>
                </a:lnTo>
                <a:lnTo>
                  <a:pt x="5360045" y="1046730"/>
                </a:lnTo>
                <a:lnTo>
                  <a:pt x="5360045" y="1508760"/>
                </a:lnTo>
                <a:lnTo>
                  <a:pt x="5360045" y="1511304"/>
                </a:lnTo>
                <a:lnTo>
                  <a:pt x="4545474" y="1511304"/>
                </a:lnTo>
                <a:lnTo>
                  <a:pt x="2525897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46694"/>
            <a:ext cx="7346605" cy="1511306"/>
          </a:xfrm>
          <a:custGeom>
            <a:avLst/>
            <a:gdLst>
              <a:gd name="connsiteX0" fmla="*/ 0 w 7346605"/>
              <a:gd name="connsiteY0" fmla="*/ 0 h 1511306"/>
              <a:gd name="connsiteX1" fmla="*/ 239486 w 7346605"/>
              <a:gd name="connsiteY1" fmla="*/ 0 h 1511306"/>
              <a:gd name="connsiteX2" fmla="*/ 1209568 w 7346605"/>
              <a:gd name="connsiteY2" fmla="*/ 0 h 1511306"/>
              <a:gd name="connsiteX3" fmla="*/ 2405743 w 7346605"/>
              <a:gd name="connsiteY3" fmla="*/ 0 h 1511306"/>
              <a:gd name="connsiteX4" fmla="*/ 2405743 w 7346605"/>
              <a:gd name="connsiteY4" fmla="*/ 2544 h 1511306"/>
              <a:gd name="connsiteX5" fmla="*/ 2801131 w 7346605"/>
              <a:gd name="connsiteY5" fmla="*/ 2544 h 1511306"/>
              <a:gd name="connsiteX6" fmla="*/ 2801131 w 7346605"/>
              <a:gd name="connsiteY6" fmla="*/ 0 h 1511306"/>
              <a:gd name="connsiteX7" fmla="*/ 7346605 w 7346605"/>
              <a:gd name="connsiteY7" fmla="*/ 0 h 1511306"/>
              <a:gd name="connsiteX8" fmla="*/ 6648988 w 7346605"/>
              <a:gd name="connsiteY8" fmla="*/ 1511301 h 1511306"/>
              <a:gd name="connsiteX9" fmla="*/ 2801132 w 7346605"/>
              <a:gd name="connsiteY9" fmla="*/ 1511301 h 1511306"/>
              <a:gd name="connsiteX10" fmla="*/ 2801132 w 7346605"/>
              <a:gd name="connsiteY10" fmla="*/ 1511304 h 1511306"/>
              <a:gd name="connsiteX11" fmla="*/ 2405743 w 7346605"/>
              <a:gd name="connsiteY11" fmla="*/ 1511304 h 1511306"/>
              <a:gd name="connsiteX12" fmla="*/ 2405743 w 7346605"/>
              <a:gd name="connsiteY12" fmla="*/ 1511306 h 1511306"/>
              <a:gd name="connsiteX13" fmla="*/ 1333411 w 7346605"/>
              <a:gd name="connsiteY13" fmla="*/ 1511306 h 1511306"/>
              <a:gd name="connsiteX14" fmla="*/ 1219208 w 7346605"/>
              <a:gd name="connsiteY14" fmla="*/ 1511306 h 1511306"/>
              <a:gd name="connsiteX15" fmla="*/ 1209568 w 7346605"/>
              <a:gd name="connsiteY15" fmla="*/ 1511306 h 1511306"/>
              <a:gd name="connsiteX16" fmla="*/ 239486 w 7346605"/>
              <a:gd name="connsiteY16" fmla="*/ 1511306 h 1511306"/>
              <a:gd name="connsiteX17" fmla="*/ 0 w 7346605"/>
              <a:gd name="connsiteY17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6605" h="1511306">
                <a:moveTo>
                  <a:pt x="0" y="0"/>
                </a:moveTo>
                <a:lnTo>
                  <a:pt x="239486" y="0"/>
                </a:lnTo>
                <a:lnTo>
                  <a:pt x="1209568" y="0"/>
                </a:lnTo>
                <a:lnTo>
                  <a:pt x="2405743" y="0"/>
                </a:lnTo>
                <a:lnTo>
                  <a:pt x="2405743" y="2544"/>
                </a:lnTo>
                <a:lnTo>
                  <a:pt x="2801131" y="2544"/>
                </a:lnTo>
                <a:lnTo>
                  <a:pt x="2801131" y="0"/>
                </a:lnTo>
                <a:lnTo>
                  <a:pt x="7346605" y="0"/>
                </a:lnTo>
                <a:lnTo>
                  <a:pt x="6648988" y="1511301"/>
                </a:lnTo>
                <a:lnTo>
                  <a:pt x="2801132" y="1511301"/>
                </a:lnTo>
                <a:lnTo>
                  <a:pt x="2801132" y="1511304"/>
                </a:lnTo>
                <a:lnTo>
                  <a:pt x="2405743" y="1511304"/>
                </a:lnTo>
                <a:lnTo>
                  <a:pt x="2405743" y="1511306"/>
                </a:lnTo>
                <a:lnTo>
                  <a:pt x="1333411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90" y="226393"/>
            <a:ext cx="11073937" cy="401430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0121" y="5529884"/>
            <a:ext cx="5693783" cy="1096331"/>
          </a:xfrm>
        </p:spPr>
        <p:txBody>
          <a:bodyPr>
            <a:normAutofit/>
          </a:bodyPr>
          <a:lstStyle/>
          <a:p>
            <a:r>
              <a:rPr lang="es-ES_tradnl" sz="4000"/>
              <a:t>Situación Actual Chiapas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634331" y="4559612"/>
            <a:ext cx="214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(CONAPESCA, 2014)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615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35" y="3715779"/>
            <a:ext cx="4160452" cy="261467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805" y="793722"/>
            <a:ext cx="4308687" cy="201946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087" y="779839"/>
            <a:ext cx="3080592" cy="19984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35" y="620054"/>
            <a:ext cx="4160452" cy="236998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1821" y="3812954"/>
            <a:ext cx="6465287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Participación de la tilapia en las entidades federativas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9488556" y="435388"/>
            <a:ext cx="861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Jalisco</a:t>
            </a:r>
            <a:endParaRPr lang="es-ES_tradnl"/>
          </a:p>
        </p:txBody>
      </p:sp>
      <p:sp>
        <p:nvSpPr>
          <p:cNvPr id="11" name="CuadroTexto 10"/>
          <p:cNvSpPr txBox="1"/>
          <p:nvPr/>
        </p:nvSpPr>
        <p:spPr>
          <a:xfrm>
            <a:off x="1443705" y="424390"/>
            <a:ext cx="1260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Chiapas</a:t>
            </a:r>
            <a:endParaRPr lang="es-ES_tradnl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842580" y="3531113"/>
            <a:ext cx="1404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Michoacán</a:t>
            </a:r>
            <a:endParaRPr lang="es-ES_tradnl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604157" y="481055"/>
            <a:ext cx="1348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Veracruz</a:t>
            </a:r>
            <a:endParaRPr lang="es-ES_tradnl" dirty="0"/>
          </a:p>
        </p:txBody>
      </p:sp>
      <p:sp>
        <p:nvSpPr>
          <p:cNvPr id="16" name="CuadroTexto 15"/>
          <p:cNvSpPr txBox="1"/>
          <p:nvPr/>
        </p:nvSpPr>
        <p:spPr>
          <a:xfrm>
            <a:off x="9488556" y="5591112"/>
            <a:ext cx="214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(CONAPESCA, 2014)</a:t>
            </a:r>
            <a:endParaRPr lang="es-ES_trad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14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2493"/>
          </a:xfrm>
        </p:spPr>
        <p:txBody>
          <a:bodyPr/>
          <a:lstStyle/>
          <a:p>
            <a:r>
              <a:rPr lang="es-ES_tradnl" dirty="0" smtClean="0"/>
              <a:t>Guía de uso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67618"/>
            <a:ext cx="10515600" cy="5009345"/>
          </a:xfrm>
        </p:spPr>
        <p:txBody>
          <a:bodyPr>
            <a:normAutofit fontScale="70000" lnSpcReduction="20000"/>
          </a:bodyPr>
          <a:lstStyle/>
          <a:p>
            <a:pPr marL="45720" indent="0" algn="just">
              <a:buNone/>
            </a:pPr>
            <a:r>
              <a:rPr lang="es-ES" dirty="0"/>
              <a:t>El docente encontrará en este material de proyección la información sobre la producción de </a:t>
            </a:r>
            <a:r>
              <a:rPr lang="es-ES" dirty="0" smtClean="0"/>
              <a:t>tilapia (</a:t>
            </a:r>
            <a:r>
              <a:rPr lang="es-ES" i="1" dirty="0" smtClean="0"/>
              <a:t>Oreochromis </a:t>
            </a:r>
            <a:r>
              <a:rPr lang="es-ES" i="1" dirty="0" err="1" smtClean="0"/>
              <a:t>spp</a:t>
            </a:r>
            <a:r>
              <a:rPr lang="es-ES" dirty="0" smtClean="0"/>
              <a:t>) </a:t>
            </a:r>
            <a:r>
              <a:rPr lang="es-ES" dirty="0"/>
              <a:t>una de las especies </a:t>
            </a:r>
            <a:r>
              <a:rPr lang="es-ES" dirty="0" smtClean="0"/>
              <a:t>acuícolas con </a:t>
            </a:r>
            <a:r>
              <a:rPr lang="es-ES" dirty="0"/>
              <a:t>más potencial en México</a:t>
            </a:r>
            <a:r>
              <a:rPr lang="es-ES" dirty="0" smtClean="0"/>
              <a:t>.</a:t>
            </a:r>
          </a:p>
          <a:p>
            <a:pPr marL="45720" indent="0" algn="just">
              <a:buNone/>
            </a:pPr>
            <a:endParaRPr lang="es-ES" dirty="0"/>
          </a:p>
          <a:p>
            <a:pPr marL="45720" indent="0" algn="just">
              <a:buNone/>
            </a:pPr>
            <a:r>
              <a:rPr lang="es-ES" dirty="0"/>
              <a:t>En la Unidad </a:t>
            </a:r>
            <a:r>
              <a:rPr lang="es-ES" dirty="0" smtClean="0"/>
              <a:t>3. Producción de especies acuícolas, </a:t>
            </a:r>
            <a:r>
              <a:rPr lang="es-ES" dirty="0"/>
              <a:t>en particular en el punto </a:t>
            </a:r>
            <a:r>
              <a:rPr lang="es-ES" dirty="0" smtClean="0"/>
              <a:t>3.1, </a:t>
            </a:r>
            <a:r>
              <a:rPr lang="es-ES" dirty="0"/>
              <a:t>el facilitador dará a conocer </a:t>
            </a:r>
            <a:r>
              <a:rPr lang="es-ES" dirty="0" smtClean="0"/>
              <a:t>su origen, historia y las </a:t>
            </a:r>
            <a:r>
              <a:rPr lang="es-ES" dirty="0"/>
              <a:t>estadísticas oficiales de </a:t>
            </a:r>
            <a:r>
              <a:rPr lang="es-ES" dirty="0" smtClean="0"/>
              <a:t>producción, </a:t>
            </a:r>
            <a:r>
              <a:rPr lang="es-ES" dirty="0"/>
              <a:t>su valor en M.N., las entidades que capturan este producto, la producción por estado, su importancia a nivel internacional. </a:t>
            </a:r>
            <a:endParaRPr lang="es-ES" dirty="0" smtClean="0"/>
          </a:p>
          <a:p>
            <a:pPr marL="45720" indent="0" algn="just">
              <a:buNone/>
            </a:pPr>
            <a:endParaRPr lang="es-ES" dirty="0"/>
          </a:p>
          <a:p>
            <a:pPr marL="45720" indent="0" algn="just">
              <a:buNone/>
            </a:pPr>
            <a:r>
              <a:rPr lang="es-ES" dirty="0"/>
              <a:t>El docente proporcionará al alumno información biológica sobre la especie, su taxonomía, morfología, ciclo de vida y factores para la manipulación de sus etapas de vida. El alumno podrá determinar las diferentes partes de las UPAs con base en el ciclo de vida de </a:t>
            </a:r>
            <a:r>
              <a:rPr lang="es-ES" dirty="0" smtClean="0"/>
              <a:t>la tilapia, </a:t>
            </a:r>
            <a:r>
              <a:rPr lang="es-ES" dirty="0"/>
              <a:t>así como la infraestructura requerida</a:t>
            </a:r>
            <a:r>
              <a:rPr lang="es-ES" dirty="0" smtClean="0"/>
              <a:t>.</a:t>
            </a:r>
          </a:p>
          <a:p>
            <a:pPr marL="45720" indent="0" algn="just">
              <a:buNone/>
            </a:pPr>
            <a:endParaRPr lang="es-ES" dirty="0"/>
          </a:p>
          <a:p>
            <a:pPr marL="45720" indent="0" algn="just">
              <a:buNone/>
            </a:pPr>
            <a:r>
              <a:rPr lang="es-ES" dirty="0" smtClean="0"/>
              <a:t>Todo </a:t>
            </a:r>
            <a:r>
              <a:rPr lang="es-ES" dirty="0"/>
              <a:t>con el objeto de que el alumno pueda conocer y analizar la producción particular de especies acuícolas. </a:t>
            </a:r>
            <a:endParaRPr lang="es-ES" dirty="0" smtClean="0"/>
          </a:p>
          <a:p>
            <a:pPr marL="45720" indent="0" algn="just">
              <a:buNone/>
            </a:pPr>
            <a:endParaRPr lang="es-ES" dirty="0"/>
          </a:p>
          <a:p>
            <a:pPr marL="45720" indent="0" algn="just">
              <a:buNone/>
            </a:pPr>
            <a:r>
              <a:rPr lang="es-ES" dirty="0"/>
              <a:t>Al final de esta unidad de competencia el estudiante contará con los conocimientos sobre la producción de especies </a:t>
            </a:r>
            <a:r>
              <a:rPr lang="es-ES" dirty="0" smtClean="0"/>
              <a:t>continentales, </a:t>
            </a:r>
            <a:r>
              <a:rPr lang="es-ES" dirty="0"/>
              <a:t>base para fundamentar los cultivos de organismos acuícolas, lo que logrará con una disposición positiva y analítica de los conocimientos adquiridos.</a:t>
            </a:r>
          </a:p>
          <a:p>
            <a:pPr marL="45720" indent="0" algn="just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861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268" y="643466"/>
            <a:ext cx="6640795" cy="5568739"/>
          </a:xfrm>
          <a:prstGeom prst="rect">
            <a:avLst/>
          </a:prstGeom>
        </p:spPr>
      </p:pic>
      <p:sp>
        <p:nvSpPr>
          <p:cNvPr id="11" name="Down Arrow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ES_tradnl" sz="3600" kern="1200" dirty="0" smtClean="0">
                <a:solidFill>
                  <a:schemeClr val="bg1"/>
                </a:solidFill>
              </a:rPr>
              <a:t>Precios en México</a:t>
            </a:r>
            <a:br>
              <a:rPr lang="es-ES_tradnl" sz="3600" kern="1200" dirty="0" smtClean="0">
                <a:solidFill>
                  <a:schemeClr val="bg1"/>
                </a:solidFill>
              </a:rPr>
            </a:br>
            <a:r>
              <a:rPr lang="es-ES_tradnl" sz="3600" dirty="0" smtClean="0">
                <a:solidFill>
                  <a:schemeClr val="bg1"/>
                </a:solidFill>
              </a:rPr>
              <a:t>Tilapia chica</a:t>
            </a:r>
            <a:endParaRPr lang="es-ES_tradnl" sz="3600" kern="12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9831542" y="6350436"/>
            <a:ext cx="1656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(SNIIM, 2017)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6572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027" y="961812"/>
            <a:ext cx="6583345" cy="493098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Precios</a:t>
            </a:r>
            <a:r>
              <a:rPr lang="en-US" sz="2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2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México Tilapia </a:t>
            </a:r>
            <a:r>
              <a:rPr lang="en-US" sz="2600" kern="120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mediana</a:t>
            </a:r>
            <a:endParaRPr lang="en-US" sz="26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9831542" y="6350436"/>
            <a:ext cx="1656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(SNIIM, 2017)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4031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060" y="492573"/>
            <a:ext cx="6009068" cy="5880796"/>
          </a:xfrm>
          <a:prstGeom prst="rect">
            <a:avLst/>
          </a:prstGeom>
        </p:spPr>
      </p:pic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440740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Precios</a:t>
            </a:r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8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8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México</a:t>
            </a:r>
            <a:br>
              <a:rPr lang="en-US" sz="48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4800" dirty="0" smtClean="0">
                <a:solidFill>
                  <a:schemeClr val="bg1"/>
                </a:solidFill>
              </a:rPr>
              <a:t>Tilapia Grande</a:t>
            </a:r>
            <a:endParaRPr lang="en-US" sz="48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831542" y="6350436"/>
            <a:ext cx="1656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(SNIIM, 2017)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9574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107" y="643466"/>
            <a:ext cx="6567118" cy="5568739"/>
          </a:xfrm>
          <a:prstGeom prst="rect">
            <a:avLst/>
          </a:prstGeom>
        </p:spPr>
      </p:pic>
      <p:sp>
        <p:nvSpPr>
          <p:cNvPr id="11" name="Down Arrow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Precio internacional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433687" y="6212205"/>
            <a:ext cx="538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http://</a:t>
            </a:r>
            <a:r>
              <a:rPr lang="es-ES_tradnl" dirty="0" err="1"/>
              <a:t>www.urnerbarry.com</a:t>
            </a:r>
            <a:r>
              <a:rPr lang="es-ES_tradnl" dirty="0"/>
              <a:t>/</a:t>
            </a:r>
            <a:r>
              <a:rPr lang="es-ES_tradnl" dirty="0" err="1"/>
              <a:t>ShopExamples</a:t>
            </a:r>
            <a:r>
              <a:rPr lang="es-ES_tradnl" dirty="0"/>
              <a:t>/</a:t>
            </a:r>
            <a:r>
              <a:rPr lang="es-ES_tradnl" dirty="0" err="1"/>
              <a:t>SFPC.pdf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9416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00332"/>
          </a:xfrm>
        </p:spPr>
        <p:txBody>
          <a:bodyPr/>
          <a:lstStyle/>
          <a:p>
            <a:r>
              <a:rPr lang="es-ES_tradnl" dirty="0" smtClean="0"/>
              <a:t>Índice</a:t>
            </a:r>
            <a:endParaRPr lang="es-ES_tradnl" dirty="0"/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61182"/>
            <a:ext cx="12192001" cy="6196817"/>
          </a:xfrm>
        </p:spPr>
      </p:pic>
    </p:spTree>
    <p:extLst>
      <p:ext uri="{BB962C8B-B14F-4D97-AF65-F5344CB8AC3E}">
        <p14:creationId xmlns:p14="http://schemas.microsoft.com/office/powerpoint/2010/main" val="100583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b="1" dirty="0" smtClean="0">
                <a:latin typeface="Century Gothic" charset="0"/>
                <a:ea typeface="Century Gothic" charset="0"/>
                <a:cs typeface="Century Gothic" charset="0"/>
              </a:rPr>
              <a:t>Tilapia</a:t>
            </a:r>
            <a:endParaRPr lang="es-ES_tradnl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Dr. Ivan Gallego Alarcón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06" y="248555"/>
            <a:ext cx="3836490" cy="374176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439" y="3602039"/>
            <a:ext cx="4549310" cy="286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26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11015"/>
            <a:ext cx="12192000" cy="942535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s-ES_tradnl" b="1" dirty="0" smtClean="0">
                <a:solidFill>
                  <a:schemeClr val="bg1"/>
                </a:solidFill>
              </a:rPr>
              <a:t>¿De dónde viene?</a:t>
            </a:r>
            <a:endParaRPr lang="es-ES_tradnl" b="1" dirty="0">
              <a:solidFill>
                <a:schemeClr val="bg1"/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101" y="1452221"/>
            <a:ext cx="2286000" cy="2286000"/>
          </a:xfrm>
        </p:spPr>
      </p:pic>
      <p:sp>
        <p:nvSpPr>
          <p:cNvPr id="5" name="Rectángulo 4"/>
          <p:cNvSpPr/>
          <p:nvPr/>
        </p:nvSpPr>
        <p:spPr>
          <a:xfrm>
            <a:off x="1421296" y="3976688"/>
            <a:ext cx="2981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900" dirty="0">
                <a:solidFill>
                  <a:schemeClr val="bg2">
                    <a:lumMod val="75000"/>
                  </a:schemeClr>
                </a:solidFill>
              </a:rPr>
              <a:t>https://</a:t>
            </a:r>
            <a:r>
              <a:rPr lang="es-ES_tradnl" sz="900" dirty="0" err="1">
                <a:solidFill>
                  <a:schemeClr val="bg2">
                    <a:lumMod val="75000"/>
                  </a:schemeClr>
                </a:solidFill>
              </a:rPr>
              <a:t>upload.wikimedia.org</a:t>
            </a:r>
            <a:r>
              <a:rPr lang="es-ES_tradnl" sz="900" dirty="0">
                <a:solidFill>
                  <a:schemeClr val="bg2">
                    <a:lumMod val="75000"/>
                  </a:schemeClr>
                </a:solidFill>
              </a:rPr>
              <a:t>/</a:t>
            </a:r>
            <a:r>
              <a:rPr lang="es-ES_tradnl" sz="900" dirty="0" err="1">
                <a:solidFill>
                  <a:schemeClr val="bg2">
                    <a:lumMod val="75000"/>
                  </a:schemeClr>
                </a:solidFill>
              </a:rPr>
              <a:t>wikipedia</a:t>
            </a:r>
            <a:r>
              <a:rPr lang="es-ES_tradnl" sz="900" dirty="0">
                <a:solidFill>
                  <a:schemeClr val="bg2">
                    <a:lumMod val="75000"/>
                  </a:schemeClr>
                </a:solidFill>
              </a:rPr>
              <a:t>/</a:t>
            </a:r>
            <a:r>
              <a:rPr lang="es-ES_tradnl" sz="900" dirty="0" err="1">
                <a:solidFill>
                  <a:schemeClr val="bg2">
                    <a:lumMod val="75000"/>
                  </a:schemeClr>
                </a:solidFill>
              </a:rPr>
              <a:t>commons</a:t>
            </a:r>
            <a:r>
              <a:rPr lang="es-ES_tradnl" sz="900" dirty="0">
                <a:solidFill>
                  <a:schemeClr val="bg2">
                    <a:lumMod val="75000"/>
                  </a:schemeClr>
                </a:solidFill>
              </a:rPr>
              <a:t>/</a:t>
            </a:r>
            <a:r>
              <a:rPr lang="es-ES_tradnl" sz="900" dirty="0" err="1">
                <a:solidFill>
                  <a:schemeClr val="bg2">
                    <a:lumMod val="75000"/>
                  </a:schemeClr>
                </a:solidFill>
              </a:rPr>
              <a:t>thumb</a:t>
            </a:r>
            <a:r>
              <a:rPr lang="es-ES_tradnl" sz="900" dirty="0">
                <a:solidFill>
                  <a:schemeClr val="bg2">
                    <a:lumMod val="75000"/>
                  </a:schemeClr>
                </a:solidFill>
              </a:rPr>
              <a:t>/8/80/550px-Africa_%28orthographic_projection%29.png/240px-550px-Africa_%28orthographic_projection%29.png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101" y="1452221"/>
            <a:ext cx="4290302" cy="237419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965895" y="3976688"/>
            <a:ext cx="295421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_tradnl" sz="4000" b="1" dirty="0" smtClean="0">
                <a:ln/>
                <a:solidFill>
                  <a:schemeClr val="accent4"/>
                </a:solidFill>
                <a:latin typeface="Chalkboard" charset="0"/>
                <a:ea typeface="Chalkboard" charset="0"/>
                <a:cs typeface="Chalkboard" charset="0"/>
              </a:rPr>
              <a:t>África</a:t>
            </a:r>
            <a:endParaRPr lang="es-ES_tradnl" sz="4000" b="1" dirty="0">
              <a:ln/>
              <a:solidFill>
                <a:schemeClr val="accent4"/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9" name="Flecha a la derecha con bandas 8"/>
          <p:cNvSpPr/>
          <p:nvPr/>
        </p:nvSpPr>
        <p:spPr>
          <a:xfrm>
            <a:off x="7481387" y="3615397"/>
            <a:ext cx="1575582" cy="1477108"/>
          </a:xfrm>
          <a:prstGeom prst="striped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CuadroTexto 9"/>
          <p:cNvSpPr txBox="1"/>
          <p:nvPr/>
        </p:nvSpPr>
        <p:spPr>
          <a:xfrm>
            <a:off x="9150345" y="3384455"/>
            <a:ext cx="2649976" cy="193899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México se introduce en 1964 en el estado de Oaxaca</a:t>
            </a:r>
            <a:endParaRPr lang="es-ES_tradnl" sz="2400" b="1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03" y="2595221"/>
            <a:ext cx="4199703" cy="3733069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900403" y="5993285"/>
            <a:ext cx="3038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(</a:t>
            </a:r>
            <a:r>
              <a:rPr lang="es-ES_tradnl" sz="1200" dirty="0" err="1" smtClean="0"/>
              <a:t>Kullander</a:t>
            </a:r>
            <a:r>
              <a:rPr lang="es-ES_tradnl" sz="1200" dirty="0" smtClean="0"/>
              <a:t> et al., 2015)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97361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42" r="2" b="9970"/>
          <a:stretch/>
        </p:blipFill>
        <p:spPr>
          <a:xfrm>
            <a:off x="6716922" y="1700078"/>
            <a:ext cx="5475077" cy="2583792"/>
          </a:xfrm>
          <a:custGeom>
            <a:avLst/>
            <a:gdLst>
              <a:gd name="connsiteX0" fmla="*/ 0 w 5475077"/>
              <a:gd name="connsiteY0" fmla="*/ 0 h 2583792"/>
              <a:gd name="connsiteX1" fmla="*/ 5475077 w 5475077"/>
              <a:gd name="connsiteY1" fmla="*/ 0 h 2583792"/>
              <a:gd name="connsiteX2" fmla="*/ 5475077 w 5475077"/>
              <a:gd name="connsiteY2" fmla="*/ 2583792 h 2583792"/>
              <a:gd name="connsiteX3" fmla="*/ 1197192 w 5475077"/>
              <a:gd name="connsiteY3" fmla="*/ 2583792 h 258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5077" h="2583792">
                <a:moveTo>
                  <a:pt x="0" y="0"/>
                </a:moveTo>
                <a:lnTo>
                  <a:pt x="5475077" y="0"/>
                </a:lnTo>
                <a:lnTo>
                  <a:pt x="5475077" y="2583792"/>
                </a:lnTo>
                <a:lnTo>
                  <a:pt x="1197192" y="2583792"/>
                </a:lnTo>
                <a:close/>
              </a:path>
            </a:pathLst>
          </a:cu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" r="3" b="6285"/>
          <a:stretch/>
        </p:blipFill>
        <p:spPr>
          <a:xfrm>
            <a:off x="7914115" y="4283870"/>
            <a:ext cx="4277884" cy="2583520"/>
          </a:xfrm>
          <a:custGeom>
            <a:avLst/>
            <a:gdLst>
              <a:gd name="connsiteX0" fmla="*/ 0 w 4277884"/>
              <a:gd name="connsiteY0" fmla="*/ 0 h 2583520"/>
              <a:gd name="connsiteX1" fmla="*/ 4277884 w 4277884"/>
              <a:gd name="connsiteY1" fmla="*/ 0 h 2583520"/>
              <a:gd name="connsiteX2" fmla="*/ 4277884 w 4277884"/>
              <a:gd name="connsiteY2" fmla="*/ 2583520 h 2583520"/>
              <a:gd name="connsiteX3" fmla="*/ 1192437 w 4277884"/>
              <a:gd name="connsiteY3" fmla="*/ 2583520 h 2583520"/>
              <a:gd name="connsiteX4" fmla="*/ 1188085 w 4277884"/>
              <a:gd name="connsiteY4" fmla="*/ 2574129 h 2583520"/>
              <a:gd name="connsiteX5" fmla="*/ 1192715 w 4277884"/>
              <a:gd name="connsiteY5" fmla="*/ 2574129 h 258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77884" h="2583520">
                <a:moveTo>
                  <a:pt x="0" y="0"/>
                </a:moveTo>
                <a:lnTo>
                  <a:pt x="4277884" y="0"/>
                </a:lnTo>
                <a:lnTo>
                  <a:pt x="4277884" y="2583520"/>
                </a:lnTo>
                <a:lnTo>
                  <a:pt x="1192437" y="2583520"/>
                </a:lnTo>
                <a:lnTo>
                  <a:pt x="1188085" y="2574129"/>
                </a:lnTo>
                <a:lnTo>
                  <a:pt x="1192715" y="2574129"/>
                </a:lnTo>
                <a:close/>
              </a:path>
            </a:pathLst>
          </a:cu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Inicio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38200" y="2021249"/>
            <a:ext cx="5707565" cy="4155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400" b="1" dirty="0" smtClean="0"/>
              <a:t>Peces de San Pedro, reportados e pasajes bíblicos.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_tradnl" sz="2400" b="1" dirty="0" smtClean="0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400" b="1" dirty="0" smtClean="0"/>
              <a:t>Se tienen registros del cautiverio de peces en grandes estanques, junto con reptiles y anfibios (hace más de 3,000 años)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_tradnl" sz="2400" b="1" dirty="0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_tradnl" sz="2400" b="1" dirty="0" smtClean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3916435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lamada con línea 1 (borde y barra de énfasis) 5"/>
          <p:cNvSpPr/>
          <p:nvPr/>
        </p:nvSpPr>
        <p:spPr>
          <a:xfrm>
            <a:off x="717453" y="267285"/>
            <a:ext cx="2110154" cy="1533379"/>
          </a:xfrm>
          <a:prstGeom prst="accentBorderCallout1">
            <a:avLst>
              <a:gd name="adj1" fmla="val 79300"/>
              <a:gd name="adj2" fmla="val -9666"/>
              <a:gd name="adj3" fmla="val 196904"/>
              <a:gd name="adj4" fmla="val 6334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Egipcios Primeros registros de la producción de tilapia </a:t>
            </a:r>
          </a:p>
          <a:p>
            <a:pPr algn="ctr"/>
            <a:r>
              <a:rPr lang="es-ES_tradnl" dirty="0" smtClean="0"/>
              <a:t>2500 AC</a:t>
            </a:r>
            <a:endParaRPr lang="es-ES_tradnl" dirty="0"/>
          </a:p>
        </p:txBody>
      </p:sp>
      <p:sp>
        <p:nvSpPr>
          <p:cNvPr id="7" name="Llamada con línea 1 (borde y barra de énfasis) 6"/>
          <p:cNvSpPr/>
          <p:nvPr/>
        </p:nvSpPr>
        <p:spPr>
          <a:xfrm>
            <a:off x="152400" y="4459456"/>
            <a:ext cx="2110154" cy="1737362"/>
          </a:xfrm>
          <a:prstGeom prst="accentBorderCallout1">
            <a:avLst>
              <a:gd name="adj1" fmla="val 80110"/>
              <a:gd name="adj2" fmla="val 105667"/>
              <a:gd name="adj3" fmla="val -33056"/>
              <a:gd name="adj4" fmla="val 99667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1840 se describen las especies de tilapia, su genero Tilapia deriva de la palabra Tswana </a:t>
            </a:r>
            <a:r>
              <a:rPr lang="es-ES_tradnl" smtClean="0"/>
              <a:t>que significa pez</a:t>
            </a:r>
            <a:endParaRPr lang="es-ES_tradnl" dirty="0"/>
          </a:p>
        </p:txBody>
      </p:sp>
      <p:sp>
        <p:nvSpPr>
          <p:cNvPr id="8" name="Llamada con línea 1 (borde y barra de énfasis) 7"/>
          <p:cNvSpPr/>
          <p:nvPr/>
        </p:nvSpPr>
        <p:spPr>
          <a:xfrm>
            <a:off x="3444241" y="274318"/>
            <a:ext cx="2110154" cy="1526346"/>
          </a:xfrm>
          <a:prstGeom prst="accentBorderCallout1">
            <a:avLst>
              <a:gd name="adj1" fmla="val 79300"/>
              <a:gd name="adj2" fmla="val -9666"/>
              <a:gd name="adj3" fmla="val 200441"/>
              <a:gd name="adj4" fmla="val -43666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Principios del siglo XIX se inicia su producción rural en el Congo Belga (Zaire)</a:t>
            </a:r>
            <a:endParaRPr lang="es-ES_tradnl" dirty="0"/>
          </a:p>
        </p:txBody>
      </p:sp>
      <p:sp>
        <p:nvSpPr>
          <p:cNvPr id="9" name="Llamada con línea 1 (borde y barra de énfasis) 8"/>
          <p:cNvSpPr/>
          <p:nvPr/>
        </p:nvSpPr>
        <p:spPr>
          <a:xfrm>
            <a:off x="2827607" y="5767752"/>
            <a:ext cx="2110154" cy="858132"/>
          </a:xfrm>
          <a:prstGeom prst="accentBorderCallout1">
            <a:avLst>
              <a:gd name="adj1" fmla="val 79300"/>
              <a:gd name="adj2" fmla="val -9666"/>
              <a:gd name="adj3" fmla="val -217472"/>
              <a:gd name="adj4" fmla="val 6334"/>
            </a:avLst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En 1924 en Kenia se intensifica </a:t>
            </a:r>
            <a:r>
              <a:rPr lang="es-ES_tradnl" smtClean="0"/>
              <a:t>su cultivo</a:t>
            </a:r>
            <a:endParaRPr lang="es-ES_tradnl" dirty="0"/>
          </a:p>
        </p:txBody>
      </p:sp>
      <p:sp>
        <p:nvSpPr>
          <p:cNvPr id="12" name="Llamada con línea 1 (borde y barra de énfasis) 11"/>
          <p:cNvSpPr/>
          <p:nvPr/>
        </p:nvSpPr>
        <p:spPr>
          <a:xfrm>
            <a:off x="6096000" y="956600"/>
            <a:ext cx="2110154" cy="677595"/>
          </a:xfrm>
          <a:prstGeom prst="accentBorderCallout1">
            <a:avLst>
              <a:gd name="adj1" fmla="val 79300"/>
              <a:gd name="adj2" fmla="val -9666"/>
              <a:gd name="adj3" fmla="val 357522"/>
              <a:gd name="adj4" fmla="val -65665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En 1964 se introduce </a:t>
            </a:r>
            <a:r>
              <a:rPr lang="es-ES_tradnl" smtClean="0"/>
              <a:t>en México</a:t>
            </a:r>
            <a:endParaRPr lang="es-ES_tradnl" dirty="0"/>
          </a:p>
        </p:txBody>
      </p:sp>
      <p:sp>
        <p:nvSpPr>
          <p:cNvPr id="11" name="Llamada con línea 1 (borde y barra de énfasis) 10"/>
          <p:cNvSpPr/>
          <p:nvPr/>
        </p:nvSpPr>
        <p:spPr>
          <a:xfrm>
            <a:off x="4499318" y="1997610"/>
            <a:ext cx="2110154" cy="970672"/>
          </a:xfrm>
          <a:prstGeom prst="accentBorderCallout1">
            <a:avLst>
              <a:gd name="adj1" fmla="val 79300"/>
              <a:gd name="adj2" fmla="val -9666"/>
              <a:gd name="adj3" fmla="val 179156"/>
              <a:gd name="adj4" fmla="val -41665"/>
            </a:avLst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mtClean="0"/>
              <a:t>Llega a USA en 1954 a la Universidad de Alabama</a:t>
            </a:r>
            <a:endParaRPr lang="es-ES_tradnl" dirty="0"/>
          </a:p>
        </p:txBody>
      </p:sp>
      <p:sp>
        <p:nvSpPr>
          <p:cNvPr id="13" name="Llamada con línea 1 (borde y barra de énfasis) 12"/>
          <p:cNvSpPr/>
          <p:nvPr/>
        </p:nvSpPr>
        <p:spPr>
          <a:xfrm>
            <a:off x="6398457" y="5582529"/>
            <a:ext cx="2110154" cy="1181687"/>
          </a:xfrm>
          <a:prstGeom prst="accentBorderCallout1">
            <a:avLst>
              <a:gd name="adj1" fmla="val 79300"/>
              <a:gd name="adj2" fmla="val -9666"/>
              <a:gd name="adj3" fmla="val -140150"/>
              <a:gd name="adj4" fmla="val -58999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En la década de los 70’s evoluciona la producción de tilapia </a:t>
            </a:r>
            <a:endParaRPr lang="es-ES_tradnl" dirty="0"/>
          </a:p>
        </p:txBody>
      </p:sp>
      <p:sp>
        <p:nvSpPr>
          <p:cNvPr id="10" name="Llamada con línea 1 (borde y barra de énfasis) 9"/>
          <p:cNvSpPr/>
          <p:nvPr/>
        </p:nvSpPr>
        <p:spPr>
          <a:xfrm>
            <a:off x="4042118" y="4389119"/>
            <a:ext cx="2110154" cy="1181687"/>
          </a:xfrm>
          <a:prstGeom prst="accentBorderCallout1">
            <a:avLst>
              <a:gd name="adj1" fmla="val 79300"/>
              <a:gd name="adj2" fmla="val -9666"/>
              <a:gd name="adj3" fmla="val -55626"/>
              <a:gd name="adj4" fmla="val -26332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Se introduce en América en 1949 proveniente de Malasia</a:t>
            </a:r>
            <a:endParaRPr lang="es-ES_tradnl" dirty="0"/>
          </a:p>
        </p:txBody>
      </p:sp>
      <p:sp>
        <p:nvSpPr>
          <p:cNvPr id="14" name="Llamada con línea 1 (borde y barra de énfasis) 13"/>
          <p:cNvSpPr/>
          <p:nvPr/>
        </p:nvSpPr>
        <p:spPr>
          <a:xfrm>
            <a:off x="6736080" y="4112455"/>
            <a:ext cx="2661137" cy="1296571"/>
          </a:xfrm>
          <a:prstGeom prst="accentBorderCallout1">
            <a:avLst>
              <a:gd name="adj1" fmla="val 79300"/>
              <a:gd name="adj2" fmla="val -9666"/>
              <a:gd name="adj3" fmla="val -55626"/>
              <a:gd name="adj4" fmla="val -26332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En los 80’s se introduce el monocultivo de tilapia para aumentar su producción</a:t>
            </a:r>
            <a:endParaRPr lang="es-ES_tradnl" dirty="0"/>
          </a:p>
        </p:txBody>
      </p:sp>
      <p:sp>
        <p:nvSpPr>
          <p:cNvPr id="15" name="Llamada con línea 1 (borde y barra de énfasis) 14"/>
          <p:cNvSpPr/>
          <p:nvPr/>
        </p:nvSpPr>
        <p:spPr>
          <a:xfrm>
            <a:off x="7287063" y="1821764"/>
            <a:ext cx="2110154" cy="1181687"/>
          </a:xfrm>
          <a:prstGeom prst="accentBorderCallout1">
            <a:avLst>
              <a:gd name="adj1" fmla="val 79300"/>
              <a:gd name="adj2" fmla="val -9666"/>
              <a:gd name="adj3" fmla="val 149136"/>
              <a:gd name="adj4" fmla="val -32999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</a:rPr>
              <a:t>La tilapia del Nilo se introduce en América en 1989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6" name="Llamada con línea 1 (borde y barra de énfasis) 15"/>
          <p:cNvSpPr/>
          <p:nvPr/>
        </p:nvSpPr>
        <p:spPr>
          <a:xfrm>
            <a:off x="9929446" y="466576"/>
            <a:ext cx="2110154" cy="1531034"/>
          </a:xfrm>
          <a:prstGeom prst="accentBorderCallout1">
            <a:avLst>
              <a:gd name="adj1" fmla="val 79300"/>
              <a:gd name="adj2" fmla="val -9666"/>
              <a:gd name="adj3" fmla="val 196115"/>
              <a:gd name="adj4" fmla="val -23665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</a:rPr>
              <a:t>Para los 90’s la producción de tilapia crece de manera importante en México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17" name="Llamada con línea 1 (borde y barra de énfasis) 16"/>
          <p:cNvSpPr/>
          <p:nvPr/>
        </p:nvSpPr>
        <p:spPr>
          <a:xfrm>
            <a:off x="9929446" y="5024507"/>
            <a:ext cx="2110154" cy="1432564"/>
          </a:xfrm>
          <a:prstGeom prst="accentBorderCallout1">
            <a:avLst>
              <a:gd name="adj1" fmla="val 79300"/>
              <a:gd name="adj2" fmla="val -9666"/>
              <a:gd name="adj3" fmla="val -103245"/>
              <a:gd name="adj4" fmla="val -22332"/>
            </a:avLst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</a:rPr>
              <a:t>A partir del siglo XX nuevas tecnologías incrementan la producción de tilapia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5" name="Pentágono 4"/>
          <p:cNvSpPr/>
          <p:nvPr/>
        </p:nvSpPr>
        <p:spPr>
          <a:xfrm>
            <a:off x="152400" y="3291839"/>
            <a:ext cx="11887200" cy="647114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CuadroTexto 1"/>
          <p:cNvSpPr txBox="1"/>
          <p:nvPr/>
        </p:nvSpPr>
        <p:spPr>
          <a:xfrm>
            <a:off x="3338732" y="3303973"/>
            <a:ext cx="9031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spc="1000" dirty="0" smtClean="0">
                <a:solidFill>
                  <a:schemeClr val="bg1"/>
                </a:solidFill>
              </a:rPr>
              <a:t>Línea de tiempo</a:t>
            </a:r>
            <a:endParaRPr lang="es-ES_tradnl" sz="3200" b="1" spc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6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  <p:bldP spid="11" grpId="0" animBg="1"/>
      <p:bldP spid="13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Situación actual</a:t>
            </a: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860568"/>
              </p:ext>
            </p:extLst>
          </p:nvPr>
        </p:nvGraphicFramePr>
        <p:xfrm>
          <a:off x="177703" y="1745272"/>
          <a:ext cx="11589754" cy="4219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8159261" y="6158077"/>
            <a:ext cx="385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Fuente: </a:t>
            </a:r>
            <a:r>
              <a:rPr lang="es-ES_tradnl" dirty="0" err="1" smtClean="0"/>
              <a:t>Fishstat</a:t>
            </a:r>
            <a:r>
              <a:rPr lang="es-ES_tradnl" dirty="0" smtClean="0"/>
              <a:t> </a:t>
            </a:r>
            <a:r>
              <a:rPr lang="es-ES_tradnl" smtClean="0"/>
              <a:t>(FAO, 2017)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1584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29" name="Rectangle 2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ES_tradnl" sz="26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Países productores </a:t>
            </a:r>
            <a:r>
              <a:rPr lang="en-US" sz="26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 tilapia</a:t>
            </a:r>
            <a:br>
              <a:rPr lang="en-US" sz="26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2600" dirty="0" smtClean="0">
                <a:solidFill>
                  <a:schemeClr val="bg1"/>
                </a:solidFill>
              </a:rPr>
              <a:t>2015</a:t>
            </a:r>
            <a:endParaRPr lang="en-US" sz="26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159261" y="6298164"/>
            <a:ext cx="385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Fuente: </a:t>
            </a:r>
            <a:r>
              <a:rPr lang="es-ES_tradnl" dirty="0" err="1" smtClean="0"/>
              <a:t>Fishstat</a:t>
            </a:r>
            <a:r>
              <a:rPr lang="es-ES_tradnl" dirty="0" smtClean="0"/>
              <a:t> (FAO, 2017)</a:t>
            </a:r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1780" y="165697"/>
            <a:ext cx="8483028" cy="615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584</Words>
  <Application>Microsoft Macintosh PowerPoint</Application>
  <PresentationFormat>Panorámica</PresentationFormat>
  <Paragraphs>84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Chalkboard</vt:lpstr>
      <vt:lpstr>Times New Roman</vt:lpstr>
      <vt:lpstr>Tema de Office</vt:lpstr>
      <vt:lpstr>Tilapia</vt:lpstr>
      <vt:lpstr>Guía de uso</vt:lpstr>
      <vt:lpstr>Índice</vt:lpstr>
      <vt:lpstr>Tilapia</vt:lpstr>
      <vt:lpstr>¿De dónde viene?</vt:lpstr>
      <vt:lpstr>Inicio</vt:lpstr>
      <vt:lpstr>Presentación de PowerPoint</vt:lpstr>
      <vt:lpstr>Situación actual</vt:lpstr>
      <vt:lpstr>Países productores de tilapia 2015</vt:lpstr>
      <vt:lpstr>China</vt:lpstr>
      <vt:lpstr>Indonesia</vt:lpstr>
      <vt:lpstr>Egipto</vt:lpstr>
      <vt:lpstr>México</vt:lpstr>
      <vt:lpstr>Situación actual                                  Nacional</vt:lpstr>
      <vt:lpstr>Situación actual</vt:lpstr>
      <vt:lpstr>Situación Actual  (2013)</vt:lpstr>
      <vt:lpstr>Situación actual Jalisco</vt:lpstr>
      <vt:lpstr>Situación Actual Chiapas</vt:lpstr>
      <vt:lpstr>Participación de la tilapia en las entidades federativas</vt:lpstr>
      <vt:lpstr>Precios en México Tilapia chica</vt:lpstr>
      <vt:lpstr>Precios en México Tilapia mediana</vt:lpstr>
      <vt:lpstr>Precios en México Tilapia Grande</vt:lpstr>
      <vt:lpstr>Precio internacional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Tilapia</dc:title>
  <dc:creator>Usuario de Microsoft Office</dc:creator>
  <cp:lastModifiedBy>Usuario de Microsoft Office</cp:lastModifiedBy>
  <cp:revision>79</cp:revision>
  <dcterms:created xsi:type="dcterms:W3CDTF">2017-09-12T18:23:38Z</dcterms:created>
  <dcterms:modified xsi:type="dcterms:W3CDTF">2017-10-09T16:28:13Z</dcterms:modified>
</cp:coreProperties>
</file>