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8" r:id="rId1"/>
  </p:sldMasterIdLst>
  <p:sldIdLst>
    <p:sldId id="256" r:id="rId2"/>
    <p:sldId id="281" r:id="rId3"/>
    <p:sldId id="258" r:id="rId4"/>
    <p:sldId id="284" r:id="rId5"/>
    <p:sldId id="259" r:id="rId6"/>
    <p:sldId id="283" r:id="rId7"/>
    <p:sldId id="260" r:id="rId8"/>
    <p:sldId id="273" r:id="rId9"/>
    <p:sldId id="285" r:id="rId10"/>
    <p:sldId id="263" r:id="rId11"/>
    <p:sldId id="282" r:id="rId12"/>
    <p:sldId id="287" r:id="rId13"/>
    <p:sldId id="288" r:id="rId14"/>
    <p:sldId id="290" r:id="rId15"/>
    <p:sldId id="289" r:id="rId16"/>
    <p:sldId id="274" r:id="rId17"/>
    <p:sldId id="286" r:id="rId18"/>
    <p:sldId id="262" r:id="rId19"/>
    <p:sldId id="275" r:id="rId20"/>
    <p:sldId id="265" r:id="rId21"/>
    <p:sldId id="276" r:id="rId22"/>
    <p:sldId id="261" r:id="rId23"/>
    <p:sldId id="264" r:id="rId24"/>
    <p:sldId id="277" r:id="rId25"/>
    <p:sldId id="268" r:id="rId26"/>
    <p:sldId id="269" r:id="rId27"/>
    <p:sldId id="270" r:id="rId28"/>
    <p:sldId id="278" r:id="rId29"/>
    <p:sldId id="271" r:id="rId30"/>
    <p:sldId id="279" r:id="rId31"/>
    <p:sldId id="272" r:id="rId32"/>
    <p:sldId id="266" r:id="rId33"/>
    <p:sldId id="280" r:id="rId34"/>
    <p:sldId id="267"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initials="U" lastIdx="13" clrIdx="0">
    <p:extLst>
      <p:ext uri="{19B8F6BF-5375-455C-9EA6-DF929625EA0E}">
        <p15:presenceInfo xmlns:p15="http://schemas.microsoft.com/office/powerpoint/2012/main" userId="USUARI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4" d="100"/>
          <a:sy n="84" d="100"/>
        </p:scale>
        <p:origin x="114"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0-18T10:26:56.368" idx="1">
    <p:pos x="10" y="10"/>
    <p:text>ESta lámina es sólo una manera de iniciar la discusión acerca del contexto que tiene que ver con la presencia de los afroamericanos y la lucha por sus derechos en los Estados Unidos.</p:text>
    <p:extLst>
      <p:ext uri="{C676402C-5697-4E1C-873F-D02D1690AC5C}">
        <p15:threadingInfo xmlns:p15="http://schemas.microsoft.com/office/powerpoint/2012/main" timeZoneBias="30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7-10-18T10:48:03.875" idx="11">
    <p:pos x="6192" y="1015"/>
    <p:text>Dos publicaciones del Harlem Reinassance. De tarea, podrían investigar más acerca de estas revistas.</p:text>
    <p:extLst>
      <p:ext uri="{C676402C-5697-4E1C-873F-D02D1690AC5C}">
        <p15:threadingInfo xmlns:p15="http://schemas.microsoft.com/office/powerpoint/2012/main" timeZoneBias="30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17-10-18T10:49:14.795" idx="12">
    <p:pos x="10" y="10"/>
    <p:text>Se presenta a Langston Hughes.</p:text>
    <p:extLst>
      <p:ext uri="{C676402C-5697-4E1C-873F-D02D1690AC5C}">
        <p15:threadingInfo xmlns:p15="http://schemas.microsoft.com/office/powerpoint/2012/main" timeZoneBias="30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17-10-18T10:52:38.625" idx="13">
    <p:pos x="5316" y="450"/>
    <p:text>Esta lámina contine un hipervínculo para  ver un beve documental acerca del Cotton Club, lugar de reunión de los miembros del Harlem Renaissance.</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10-18T10:28:28.711" idx="2">
    <p:pos x="10" y="10"/>
    <p:text>Estas láminas pueden emplearse en dos clases, ya que la primera parte se centra más en la descripción del contexto. Además, contiene este poema de Langston Hughes inserto en varias láminas. El docente podrá elegir la estrategia que más le convenga para irlo discutiendo en la clase: lectura en voz alta, discusión en pequeños grupos o discursión abierta a todo el grupo.</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10-18T10:30:45.550" idx="3">
    <p:pos x="10" y="10"/>
    <p:text>Se sugiere analizar a fondo el título del poema, así como vincular las críticas que Hughes expresa en este texto con las actuales condiciones de racismo y discriminación en los Estados Unidos.</p:text>
    <p:extLst>
      <p:ext uri="{C676402C-5697-4E1C-873F-D02D1690AC5C}">
        <p15:threadingInfo xmlns:p15="http://schemas.microsoft.com/office/powerpoint/2012/main" timeZoneBias="30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10-18T10:32:24.206" idx="4">
    <p:pos x="10" y="10"/>
    <p:text>Contrástese el título del poema y su contenido con el lema de campaña del presidente de Estados Unidos. Se sugiere generar una polémica.</p:text>
    <p:extLst>
      <p:ext uri="{C676402C-5697-4E1C-873F-D02D1690AC5C}">
        <p15:threadingInfo xmlns:p15="http://schemas.microsoft.com/office/powerpoint/2012/main" timeZoneBias="30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10-18T10:33:13.213" idx="5">
    <p:pos x="10" y="10"/>
    <p:text>Como el poema es largo, sería recomendable que los estudiantes pudieran leerlo y consultarlo con antelación.</p:text>
    <p:extLst>
      <p:ext uri="{C676402C-5697-4E1C-873F-D02D1690AC5C}">
        <p15:threadingInfo xmlns:p15="http://schemas.microsoft.com/office/powerpoint/2012/main" timeZoneBias="30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7-10-18T10:33:53.982" idx="6">
    <p:pos x="10" y="10"/>
    <p:text>En esta parte se subraya la importancia de la música para el movimiento conocido como Harlem Renaissance, el cual tuvo como misión enaltecer la cultura afroamericana a través de todas las artes.</p:text>
    <p:extLst>
      <p:ext uri="{C676402C-5697-4E1C-873F-D02D1690AC5C}">
        <p15:threadingInfo xmlns:p15="http://schemas.microsoft.com/office/powerpoint/2012/main" timeZoneBias="30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7-10-18T10:38:05.924" idx="7">
    <p:pos x="5626" y="378"/>
    <p:text>Esta lámina contine un hipervínculo para escuchar en clase una pieza de Louis Armstrong titulada Dinah (1933).</p:text>
    <p:extLst>
      <p:ext uri="{C676402C-5697-4E1C-873F-D02D1690AC5C}">
        <p15:threadingInfo xmlns:p15="http://schemas.microsoft.com/office/powerpoint/2012/main" timeZoneBias="30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7-10-18T10:45:10.348" idx="8">
    <p:pos x="10" y="10"/>
    <p:text>Aquí se mencionan algunos escritores y actores del Harlem Renaissance. Los alumnos podrían buscar las respectivas biografías en clase (con sus celulares), o de tarea. Posteriormente, se proyectan las láminas para cerrar el tema.</p:text>
    <p:extLst>
      <p:ext uri="{C676402C-5697-4E1C-873F-D02D1690AC5C}">
        <p15:threadingInfo xmlns:p15="http://schemas.microsoft.com/office/powerpoint/2012/main" timeZoneBias="30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7-10-18T10:46:56.267" idx="10">
    <p:pos x="10" y="10"/>
    <p:text>Las láminas 25 y 26 subrayan la trascendencia cultural del movimiento Harlem Renaissance.</p:text>
    <p:extLst>
      <p:ext uri="{C676402C-5697-4E1C-873F-D02D1690AC5C}">
        <p15:threadingInfo xmlns:p15="http://schemas.microsoft.com/office/powerpoint/2012/main" timeZoneBias="30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48702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259170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657701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19452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824485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50565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2062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00071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69358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13650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83225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92965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51531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82575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0173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88372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10/18/2017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92916275"/>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youtube.com/watch?v=BhVdLd43bDI" TargetMode="External"/><Relationship Id="rId1" Type="http://schemas.openxmlformats.org/officeDocument/2006/relationships/slideLayout" Target="../slideLayouts/slideLayout7.xml"/><Relationship Id="rId4" Type="http://schemas.openxmlformats.org/officeDocument/2006/relationships/comments" Target="../comments/commen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comments" Target="../comments/comment10.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youtube.com/watch?v=fdDsBg_p1v8" TargetMode="External"/><Relationship Id="rId1" Type="http://schemas.openxmlformats.org/officeDocument/2006/relationships/slideLayout" Target="../slideLayouts/slideLayout7.xml"/><Relationship Id="rId4" Type="http://schemas.openxmlformats.org/officeDocument/2006/relationships/comments" Target="../comments/comment12.xml"/></Relationships>
</file>

<file path=ppt/slides/_rels/slide34.xml.rels><?xml version="1.0" encoding="UTF-8" standalone="yes"?>
<Relationships xmlns="http://schemas.openxmlformats.org/package/2006/relationships"><Relationship Id="rId3" Type="http://schemas.openxmlformats.org/officeDocument/2006/relationships/hyperlink" Target="https://bcc-cuny.digication.com/anuoluwapo_bolarinwa/Music" TargetMode="External"/><Relationship Id="rId2" Type="http://schemas.openxmlformats.org/officeDocument/2006/relationships/hyperlink" Target="http://www.ushistory.org/us/46e.asp" TargetMode="External"/><Relationship Id="rId1" Type="http://schemas.openxmlformats.org/officeDocument/2006/relationships/slideLayout" Target="../slideLayouts/slideLayout6.xml"/><Relationship Id="rId6" Type="http://schemas.openxmlformats.org/officeDocument/2006/relationships/hyperlink" Target="https://www.youtube.com/watch?v=fdDsBg_p1v8" TargetMode="External"/><Relationship Id="rId5" Type="http://schemas.openxmlformats.org/officeDocument/2006/relationships/hyperlink" Target="https://www.poemhunter.com/poem/let-america-be-america-again/" TargetMode="External"/><Relationship Id="rId4" Type="http://schemas.openxmlformats.org/officeDocument/2006/relationships/hyperlink" Target="https://www.youtube.com/watch?v=BhVdLd43bDI" TargetMode="Externa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01535" y="1028700"/>
            <a:ext cx="6982977" cy="891308"/>
          </a:xfrm>
        </p:spPr>
        <p:txBody>
          <a:bodyPr/>
          <a:lstStyle/>
          <a:p>
            <a:r>
              <a:rPr lang="es-MX" dirty="0" smtClean="0"/>
              <a:t>HARLEM RENAISSANCE</a:t>
            </a:r>
            <a:endParaRPr lang="es-MX" dirty="0"/>
          </a:p>
        </p:txBody>
      </p:sp>
      <p:pic>
        <p:nvPicPr>
          <p:cNvPr id="4" name="Imagen 3"/>
          <p:cNvPicPr>
            <a:picLocks noChangeAspect="1"/>
          </p:cNvPicPr>
          <p:nvPr/>
        </p:nvPicPr>
        <p:blipFill>
          <a:blip r:embed="rId2"/>
          <a:stretch>
            <a:fillRect/>
          </a:stretch>
        </p:blipFill>
        <p:spPr>
          <a:xfrm>
            <a:off x="2808862" y="2639291"/>
            <a:ext cx="5545715" cy="3299930"/>
          </a:xfrm>
          <a:prstGeom prst="rect">
            <a:avLst/>
          </a:prstGeom>
        </p:spPr>
      </p:pic>
    </p:spTree>
    <p:extLst>
      <p:ext uri="{BB962C8B-B14F-4D97-AF65-F5344CB8AC3E}">
        <p14:creationId xmlns:p14="http://schemas.microsoft.com/office/powerpoint/2010/main" val="9570046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05934" y="392545"/>
            <a:ext cx="8596668" cy="5693866"/>
          </a:xfrm>
          <a:prstGeom prst="rect">
            <a:avLst/>
          </a:prstGeom>
        </p:spPr>
        <p:txBody>
          <a:bodyPr wrap="square">
            <a:spAutoFit/>
          </a:bodyPr>
          <a:lstStyle/>
          <a:p>
            <a:pPr algn="just"/>
            <a:r>
              <a:rPr lang="en-US" sz="2800" dirty="0"/>
              <a:t>Unfortunately, northerners did not welcome African Americans with open arms. Most new migrants found themselves segregated by practice in run down urban slums. The largest of these was Harlem. Writers, actors, artists, and musicians glorified African American traditions, and at the same time created new ones</a:t>
            </a:r>
            <a:r>
              <a:rPr lang="en-US" sz="2800" dirty="0" smtClean="0"/>
              <a:t>.</a:t>
            </a:r>
          </a:p>
          <a:p>
            <a:r>
              <a:rPr lang="en-US" sz="2800" dirty="0"/>
              <a:t>Say, who are you that mumbles in the dark? </a:t>
            </a:r>
            <a:br>
              <a:rPr lang="en-US" sz="2800" dirty="0"/>
            </a:br>
            <a:r>
              <a:rPr lang="en-US" sz="2800" dirty="0"/>
              <a:t>And who are you that draws your veil across the stars</a:t>
            </a:r>
            <a:r>
              <a:rPr lang="en-US" sz="2800" dirty="0" smtClean="0"/>
              <a:t>?</a:t>
            </a:r>
          </a:p>
          <a:p>
            <a:endParaRPr lang="en-US" sz="2800" dirty="0" smtClean="0"/>
          </a:p>
          <a:p>
            <a:pPr algn="just"/>
            <a:endParaRPr lang="en-US" sz="2800" dirty="0" smtClean="0"/>
          </a:p>
          <a:p>
            <a:pPr algn="just"/>
            <a:endParaRPr lang="es-MX" sz="2800" dirty="0"/>
          </a:p>
        </p:txBody>
      </p:sp>
    </p:spTree>
    <p:extLst>
      <p:ext uri="{BB962C8B-B14F-4D97-AF65-F5344CB8AC3E}">
        <p14:creationId xmlns:p14="http://schemas.microsoft.com/office/powerpoint/2010/main" val="4541271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599"/>
            <a:ext cx="8596668" cy="1281545"/>
          </a:xfrm>
        </p:spPr>
        <p:txBody>
          <a:bodyPr>
            <a:normAutofit fontScale="90000"/>
          </a:bodyPr>
          <a:lstStyle/>
          <a:p>
            <a:r>
              <a:rPr lang="en-US" dirty="0"/>
              <a:t>Let America be America again</a:t>
            </a:r>
            <a:br>
              <a:rPr lang="en-US" dirty="0"/>
            </a:br>
            <a:r>
              <a:rPr lang="en-US" dirty="0"/>
              <a:t>                   </a:t>
            </a:r>
            <a:r>
              <a:rPr lang="en-US" dirty="0" smtClean="0"/>
              <a:t>                       Langston </a:t>
            </a:r>
            <a:r>
              <a:rPr lang="en-US" dirty="0"/>
              <a:t>Hughes </a:t>
            </a:r>
            <a:br>
              <a:rPr lang="en-US" dirty="0"/>
            </a:br>
            <a:endParaRPr lang="es-MX" dirty="0"/>
          </a:p>
        </p:txBody>
      </p:sp>
      <p:sp>
        <p:nvSpPr>
          <p:cNvPr id="3" name="Rectángulo 2"/>
          <p:cNvSpPr/>
          <p:nvPr/>
        </p:nvSpPr>
        <p:spPr>
          <a:xfrm>
            <a:off x="1714500" y="2676014"/>
            <a:ext cx="6598227" cy="3477875"/>
          </a:xfrm>
          <a:prstGeom prst="rect">
            <a:avLst/>
          </a:prstGeom>
        </p:spPr>
        <p:txBody>
          <a:bodyPr wrap="square">
            <a:spAutoFit/>
          </a:bodyPr>
          <a:lstStyle/>
          <a:p>
            <a:pPr lvl="0"/>
            <a:r>
              <a:rPr lang="en-US" sz="2200" dirty="0">
                <a:solidFill>
                  <a:prstClr val="black"/>
                </a:solidFill>
              </a:rPr>
              <a:t>Say, who are you that mumbles in the dark? </a:t>
            </a:r>
            <a:br>
              <a:rPr lang="en-US" sz="2200" dirty="0">
                <a:solidFill>
                  <a:prstClr val="black"/>
                </a:solidFill>
              </a:rPr>
            </a:br>
            <a:r>
              <a:rPr lang="en-US" sz="2200" dirty="0">
                <a:solidFill>
                  <a:prstClr val="black"/>
                </a:solidFill>
              </a:rPr>
              <a:t>And who are you that draws your veil across the stars?</a:t>
            </a:r>
            <a:br>
              <a:rPr lang="en-US" sz="2200" dirty="0">
                <a:solidFill>
                  <a:prstClr val="black"/>
                </a:solidFill>
              </a:rPr>
            </a:br>
            <a:r>
              <a:rPr lang="en-US" sz="2200" dirty="0">
                <a:solidFill>
                  <a:prstClr val="black"/>
                </a:solidFill>
              </a:rPr>
              <a:t/>
            </a:r>
            <a:br>
              <a:rPr lang="en-US" sz="2200" dirty="0">
                <a:solidFill>
                  <a:prstClr val="black"/>
                </a:solidFill>
              </a:rPr>
            </a:br>
            <a:r>
              <a:rPr lang="en-US" sz="2200" dirty="0">
                <a:solidFill>
                  <a:prstClr val="black"/>
                </a:solidFill>
              </a:rPr>
              <a:t>I am the poor white, fooled and pushed apart,</a:t>
            </a:r>
            <a:br>
              <a:rPr lang="en-US" sz="2200" dirty="0">
                <a:solidFill>
                  <a:prstClr val="black"/>
                </a:solidFill>
              </a:rPr>
            </a:br>
            <a:r>
              <a:rPr lang="en-US" sz="2200" dirty="0">
                <a:solidFill>
                  <a:prstClr val="black"/>
                </a:solidFill>
              </a:rPr>
              <a:t>I am the Negro bearing slavery's scars.</a:t>
            </a:r>
            <a:br>
              <a:rPr lang="en-US" sz="2200" dirty="0">
                <a:solidFill>
                  <a:prstClr val="black"/>
                </a:solidFill>
              </a:rPr>
            </a:br>
            <a:r>
              <a:rPr lang="en-US" sz="2200" dirty="0">
                <a:solidFill>
                  <a:prstClr val="black"/>
                </a:solidFill>
              </a:rPr>
              <a:t>I am the red man driven from the land,</a:t>
            </a:r>
            <a:br>
              <a:rPr lang="en-US" sz="2200" dirty="0">
                <a:solidFill>
                  <a:prstClr val="black"/>
                </a:solidFill>
              </a:rPr>
            </a:br>
            <a:r>
              <a:rPr lang="en-US" sz="2200" dirty="0">
                <a:solidFill>
                  <a:prstClr val="black"/>
                </a:solidFill>
              </a:rPr>
              <a:t>I am the immigrant clutching the hope I </a:t>
            </a:r>
            <a:r>
              <a:rPr lang="en-US" sz="2200" dirty="0" smtClean="0">
                <a:solidFill>
                  <a:prstClr val="black"/>
                </a:solidFill>
              </a:rPr>
              <a:t>seek</a:t>
            </a:r>
            <a:r>
              <a:rPr lang="en-US" sz="2200" dirty="0" smtClean="0"/>
              <a:t>― </a:t>
            </a:r>
            <a:r>
              <a:rPr lang="en-US" sz="2200" dirty="0">
                <a:solidFill>
                  <a:prstClr val="black"/>
                </a:solidFill>
              </a:rPr>
              <a:t/>
            </a:r>
            <a:br>
              <a:rPr lang="en-US" sz="2200" dirty="0">
                <a:solidFill>
                  <a:prstClr val="black"/>
                </a:solidFill>
              </a:rPr>
            </a:br>
            <a:r>
              <a:rPr lang="en-US" sz="2200" dirty="0">
                <a:solidFill>
                  <a:prstClr val="black"/>
                </a:solidFill>
              </a:rPr>
              <a:t>And finding only the same old stupid plan</a:t>
            </a:r>
            <a:br>
              <a:rPr lang="en-US" sz="2200" dirty="0">
                <a:solidFill>
                  <a:prstClr val="black"/>
                </a:solidFill>
              </a:rPr>
            </a:br>
            <a:r>
              <a:rPr lang="en-US" sz="2200" dirty="0">
                <a:solidFill>
                  <a:prstClr val="black"/>
                </a:solidFill>
              </a:rPr>
              <a:t>Of dog eat dog, of mighty crush the weak.</a:t>
            </a:r>
            <a:endParaRPr lang="en-US" sz="2200" dirty="0">
              <a:solidFill>
                <a:prstClr val="black"/>
              </a:solidFill>
            </a:endParaRPr>
          </a:p>
        </p:txBody>
      </p:sp>
    </p:spTree>
    <p:extLst>
      <p:ext uri="{BB962C8B-B14F-4D97-AF65-F5344CB8AC3E}">
        <p14:creationId xmlns:p14="http://schemas.microsoft.com/office/powerpoint/2010/main" val="17573575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05245" y="363682"/>
            <a:ext cx="8614064" cy="6124754"/>
          </a:xfrm>
          <a:prstGeom prst="rect">
            <a:avLst/>
          </a:prstGeom>
        </p:spPr>
        <p:txBody>
          <a:bodyPr wrap="square">
            <a:spAutoFit/>
          </a:bodyPr>
          <a:lstStyle/>
          <a:p>
            <a:r>
              <a:rPr lang="en-US" sz="2800" dirty="0"/>
              <a:t>Yet I'm the one who dreamt our basic dream</a:t>
            </a:r>
            <a:br>
              <a:rPr lang="en-US" sz="2800" dirty="0"/>
            </a:br>
            <a:r>
              <a:rPr lang="en-US" sz="2800" dirty="0"/>
              <a:t>In the Old World while still a serf of kings,</a:t>
            </a:r>
            <a:br>
              <a:rPr lang="en-US" sz="2800" dirty="0"/>
            </a:br>
            <a:r>
              <a:rPr lang="en-US" sz="2800" dirty="0"/>
              <a:t>Who dreamt a dream so strong, so brave, so true,</a:t>
            </a:r>
            <a:br>
              <a:rPr lang="en-US" sz="2800" dirty="0"/>
            </a:br>
            <a:r>
              <a:rPr lang="en-US" sz="2800" dirty="0"/>
              <a:t>That even yet its mighty daring sings</a:t>
            </a:r>
            <a:br>
              <a:rPr lang="en-US" sz="2800" dirty="0"/>
            </a:br>
            <a:r>
              <a:rPr lang="en-US" sz="2800" dirty="0"/>
              <a:t>In every brick and stone, in every furrow turned</a:t>
            </a:r>
            <a:br>
              <a:rPr lang="en-US" sz="2800" dirty="0"/>
            </a:br>
            <a:r>
              <a:rPr lang="en-US" sz="2800" dirty="0"/>
              <a:t>That's made America the land it has become.</a:t>
            </a:r>
            <a:br>
              <a:rPr lang="en-US" sz="2800" dirty="0"/>
            </a:br>
            <a:r>
              <a:rPr lang="en-US" sz="2800" dirty="0"/>
              <a:t>O, I'm the man who sailed those early seas</a:t>
            </a:r>
            <a:br>
              <a:rPr lang="en-US" sz="2800" dirty="0"/>
            </a:br>
            <a:r>
              <a:rPr lang="en-US" sz="2800" dirty="0"/>
              <a:t>In search of what I meant to be my </a:t>
            </a:r>
            <a:r>
              <a:rPr lang="en-US" sz="2800" dirty="0" smtClean="0"/>
              <a:t>home― </a:t>
            </a:r>
            <a:r>
              <a:rPr lang="en-US" sz="2800" dirty="0"/>
              <a:t/>
            </a:r>
            <a:br>
              <a:rPr lang="en-US" sz="2800" dirty="0"/>
            </a:br>
            <a:r>
              <a:rPr lang="en-US" sz="2800" dirty="0"/>
              <a:t>For I'm the one who left dark Ireland's shore,</a:t>
            </a:r>
            <a:br>
              <a:rPr lang="en-US" sz="2800" dirty="0"/>
            </a:br>
            <a:r>
              <a:rPr lang="en-US" sz="2800" dirty="0"/>
              <a:t>And Poland's plain, and England's grassy lea,</a:t>
            </a:r>
            <a:br>
              <a:rPr lang="en-US" sz="2800" dirty="0"/>
            </a:br>
            <a:r>
              <a:rPr lang="en-US" sz="2800" dirty="0"/>
              <a:t>And torn from Black Africa's strand I came</a:t>
            </a:r>
            <a:br>
              <a:rPr lang="en-US" sz="2800" dirty="0"/>
            </a:br>
            <a:r>
              <a:rPr lang="en-US" sz="2800" dirty="0"/>
              <a:t>To build a "homeland of the free."</a:t>
            </a:r>
            <a:br>
              <a:rPr lang="en-US" sz="2800" dirty="0"/>
            </a:br>
            <a:r>
              <a:rPr lang="en-US" sz="2800" dirty="0"/>
              <a:t/>
            </a:r>
            <a:br>
              <a:rPr lang="en-US" sz="2800" dirty="0"/>
            </a:br>
            <a:endParaRPr lang="es-MX" sz="2800" dirty="0"/>
          </a:p>
        </p:txBody>
      </p:sp>
    </p:spTree>
    <p:extLst>
      <p:ext uri="{BB962C8B-B14F-4D97-AF65-F5344CB8AC3E}">
        <p14:creationId xmlns:p14="http://schemas.microsoft.com/office/powerpoint/2010/main" val="29561969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09155" y="228600"/>
            <a:ext cx="8593281" cy="5940088"/>
          </a:xfrm>
          <a:prstGeom prst="rect">
            <a:avLst/>
          </a:prstGeom>
        </p:spPr>
        <p:txBody>
          <a:bodyPr wrap="square">
            <a:spAutoFit/>
          </a:bodyPr>
          <a:lstStyle/>
          <a:p>
            <a:r>
              <a:rPr lang="en-US" sz="2400" dirty="0"/>
              <a:t>O, let America be America </a:t>
            </a:r>
            <a:r>
              <a:rPr lang="en-US" sz="2400" dirty="0" smtClean="0"/>
              <a:t>again</a:t>
            </a:r>
            <a:r>
              <a:rPr lang="en-US" sz="2400" dirty="0"/>
              <a:t> ― </a:t>
            </a:r>
            <a:br>
              <a:rPr lang="en-US" sz="2400" dirty="0"/>
            </a:br>
            <a:r>
              <a:rPr lang="en-US" sz="2400" dirty="0"/>
              <a:t>The land that never has been </a:t>
            </a:r>
            <a:r>
              <a:rPr lang="en-US" sz="2400" dirty="0" smtClean="0"/>
              <a:t>yet</a:t>
            </a:r>
            <a:r>
              <a:rPr lang="en-US" sz="2400" dirty="0"/>
              <a:t> ― </a:t>
            </a:r>
            <a:br>
              <a:rPr lang="en-US" sz="2400" dirty="0"/>
            </a:br>
            <a:r>
              <a:rPr lang="en-US" sz="2400" dirty="0"/>
              <a:t>And yet must </a:t>
            </a:r>
            <a:r>
              <a:rPr lang="en-US" sz="2400" dirty="0" smtClean="0"/>
              <a:t>be</a:t>
            </a:r>
            <a:r>
              <a:rPr lang="en-US" sz="2400" dirty="0"/>
              <a:t> </a:t>
            </a:r>
            <a:r>
              <a:rPr lang="en-US" sz="2400" dirty="0" smtClean="0"/>
              <a:t>― the </a:t>
            </a:r>
            <a:r>
              <a:rPr lang="en-US" sz="2400" dirty="0"/>
              <a:t>land where every man is free.</a:t>
            </a:r>
            <a:br>
              <a:rPr lang="en-US" sz="2400" dirty="0"/>
            </a:br>
            <a:r>
              <a:rPr lang="en-US" sz="2400" dirty="0"/>
              <a:t>The land that's </a:t>
            </a:r>
            <a:r>
              <a:rPr lang="en-US" sz="2400" dirty="0" smtClean="0"/>
              <a:t>mine</a:t>
            </a:r>
            <a:r>
              <a:rPr lang="en-US" sz="2400" dirty="0"/>
              <a:t> ― </a:t>
            </a:r>
            <a:r>
              <a:rPr lang="en-US" sz="2400" dirty="0" smtClean="0"/>
              <a:t>the </a:t>
            </a:r>
            <a:r>
              <a:rPr lang="en-US" sz="2400" dirty="0"/>
              <a:t>poor man's, Indian's, Negro's, </a:t>
            </a:r>
            <a:r>
              <a:rPr lang="en-US" sz="2400" dirty="0" smtClean="0"/>
              <a:t>ME―</a:t>
            </a:r>
            <a:r>
              <a:rPr lang="en-US" sz="2400" dirty="0"/>
              <a:t/>
            </a:r>
            <a:br>
              <a:rPr lang="en-US" sz="2400" dirty="0"/>
            </a:br>
            <a:r>
              <a:rPr lang="en-US" sz="2400" dirty="0"/>
              <a:t>Who made America,</a:t>
            </a:r>
            <a:br>
              <a:rPr lang="en-US" sz="2400" dirty="0"/>
            </a:br>
            <a:r>
              <a:rPr lang="en-US" sz="2400" dirty="0"/>
              <a:t>Whose sweat and blood, whose faith and pain,</a:t>
            </a:r>
            <a:br>
              <a:rPr lang="en-US" sz="2400" dirty="0"/>
            </a:br>
            <a:r>
              <a:rPr lang="en-US" sz="2400" dirty="0"/>
              <a:t>Whose hand at the foundry, whose plow in the rain,</a:t>
            </a:r>
            <a:br>
              <a:rPr lang="en-US" sz="2400" dirty="0"/>
            </a:br>
            <a:r>
              <a:rPr lang="en-US" sz="2400" dirty="0"/>
              <a:t>Must bring back our mighty dream again.</a:t>
            </a:r>
            <a:br>
              <a:rPr lang="en-US" sz="2400" dirty="0"/>
            </a:br>
            <a:r>
              <a:rPr lang="en-US" sz="2400" dirty="0"/>
              <a:t/>
            </a:r>
            <a:br>
              <a:rPr lang="en-US" sz="2400" dirty="0"/>
            </a:br>
            <a:r>
              <a:rPr lang="en-US" sz="2400" dirty="0"/>
              <a:t>Sure, call me any ugly name you </a:t>
            </a:r>
            <a:r>
              <a:rPr lang="en-US" sz="2400" dirty="0" smtClean="0"/>
              <a:t>choose―</a:t>
            </a:r>
            <a:r>
              <a:rPr lang="en-US" sz="2400" dirty="0"/>
              <a:t/>
            </a:r>
            <a:br>
              <a:rPr lang="en-US" sz="2400" dirty="0"/>
            </a:br>
            <a:r>
              <a:rPr lang="en-US" sz="2400" dirty="0"/>
              <a:t>The steel of freedom does not stain.</a:t>
            </a:r>
            <a:br>
              <a:rPr lang="en-US" sz="2400" dirty="0"/>
            </a:br>
            <a:r>
              <a:rPr lang="en-US" sz="2400" dirty="0"/>
              <a:t>From those who live like leeches on the people's lives,</a:t>
            </a:r>
            <a:br>
              <a:rPr lang="en-US" sz="2400" dirty="0"/>
            </a:br>
            <a:r>
              <a:rPr lang="en-US" sz="2400" dirty="0"/>
              <a:t>We must take back our land again,</a:t>
            </a:r>
            <a:br>
              <a:rPr lang="en-US" sz="2400" dirty="0"/>
            </a:br>
            <a:r>
              <a:rPr lang="en-US" sz="2400" dirty="0"/>
              <a:t>America!</a:t>
            </a:r>
            <a:br>
              <a:rPr lang="en-US" sz="2400" dirty="0"/>
            </a:br>
            <a:r>
              <a:rPr lang="en-US" sz="2200" dirty="0"/>
              <a:t/>
            </a:r>
            <a:br>
              <a:rPr lang="en-US" sz="2200" dirty="0"/>
            </a:br>
            <a:endParaRPr lang="es-MX" sz="2200" dirty="0"/>
          </a:p>
        </p:txBody>
      </p:sp>
    </p:spTree>
    <p:extLst>
      <p:ext uri="{BB962C8B-B14F-4D97-AF65-F5344CB8AC3E}">
        <p14:creationId xmlns:p14="http://schemas.microsoft.com/office/powerpoint/2010/main" val="38846243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15636" y="353292"/>
            <a:ext cx="8562109" cy="5460406"/>
          </a:xfrm>
          <a:prstGeom prst="rect">
            <a:avLst/>
          </a:prstGeom>
        </p:spPr>
        <p:txBody>
          <a:bodyPr wrap="square">
            <a:spAutoFit/>
          </a:bodyPr>
          <a:lstStyle/>
          <a:p>
            <a:r>
              <a:rPr lang="en-US" sz="2800" dirty="0"/>
              <a:t>The free?</a:t>
            </a:r>
            <a:br>
              <a:rPr lang="en-US" sz="2800" dirty="0"/>
            </a:br>
            <a:r>
              <a:rPr lang="en-US" sz="2800" dirty="0"/>
              <a:t/>
            </a:r>
            <a:br>
              <a:rPr lang="en-US" sz="2800" dirty="0"/>
            </a:br>
            <a:r>
              <a:rPr lang="en-US" sz="2800" dirty="0"/>
              <a:t>Who said the free? Not me?</a:t>
            </a:r>
            <a:br>
              <a:rPr lang="en-US" sz="2800" dirty="0"/>
            </a:br>
            <a:r>
              <a:rPr lang="en-US" sz="2800" dirty="0"/>
              <a:t>Surely not me? The millions on relief today?</a:t>
            </a:r>
            <a:br>
              <a:rPr lang="en-US" sz="2800" dirty="0"/>
            </a:br>
            <a:r>
              <a:rPr lang="en-US" sz="2800" dirty="0"/>
              <a:t>The millions shot down when we strike?</a:t>
            </a:r>
            <a:br>
              <a:rPr lang="en-US" sz="2800" dirty="0"/>
            </a:br>
            <a:r>
              <a:rPr lang="en-US" sz="2800" dirty="0"/>
              <a:t>The millions who have nothing for our pay?</a:t>
            </a:r>
            <a:br>
              <a:rPr lang="en-US" sz="2800" dirty="0"/>
            </a:br>
            <a:r>
              <a:rPr lang="en-US" sz="2800" dirty="0"/>
              <a:t>For all the dreams we've dreamed</a:t>
            </a:r>
            <a:br>
              <a:rPr lang="en-US" sz="2800" dirty="0"/>
            </a:br>
            <a:r>
              <a:rPr lang="en-US" sz="2800" dirty="0"/>
              <a:t>And all the songs we've sung</a:t>
            </a:r>
            <a:br>
              <a:rPr lang="en-US" sz="2800" dirty="0"/>
            </a:br>
            <a:r>
              <a:rPr lang="en-US" sz="2800" dirty="0"/>
              <a:t>And all the hopes we've held</a:t>
            </a:r>
            <a:br>
              <a:rPr lang="en-US" sz="2800" dirty="0"/>
            </a:br>
            <a:r>
              <a:rPr lang="en-US" sz="2800" dirty="0"/>
              <a:t>And all the flags we've hung,</a:t>
            </a:r>
            <a:br>
              <a:rPr lang="en-US" sz="2800" dirty="0"/>
            </a:br>
            <a:r>
              <a:rPr lang="en-US" sz="2800" dirty="0"/>
              <a:t>The millions who have nothing for our pay― </a:t>
            </a:r>
            <a:br>
              <a:rPr lang="en-US" sz="2800" dirty="0"/>
            </a:br>
            <a:r>
              <a:rPr lang="en-US" sz="2800" dirty="0"/>
              <a:t>Except the dream that's almost dead today.</a:t>
            </a:r>
            <a:endParaRPr lang="es-MX" sz="2800" dirty="0"/>
          </a:p>
        </p:txBody>
      </p:sp>
    </p:spTree>
    <p:extLst>
      <p:ext uri="{BB962C8B-B14F-4D97-AF65-F5344CB8AC3E}">
        <p14:creationId xmlns:p14="http://schemas.microsoft.com/office/powerpoint/2010/main" val="31392218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23455" y="158786"/>
            <a:ext cx="8042563" cy="5693866"/>
          </a:xfrm>
          <a:prstGeom prst="rect">
            <a:avLst/>
          </a:prstGeom>
        </p:spPr>
        <p:txBody>
          <a:bodyPr wrap="square">
            <a:spAutoFit/>
          </a:bodyPr>
          <a:lstStyle/>
          <a:p>
            <a:r>
              <a:rPr lang="en-US" sz="2800" dirty="0"/>
              <a:t>O, yes,</a:t>
            </a:r>
            <a:br>
              <a:rPr lang="en-US" sz="2800" dirty="0"/>
            </a:br>
            <a:r>
              <a:rPr lang="en-US" sz="2800" dirty="0"/>
              <a:t>I say it plain,</a:t>
            </a:r>
            <a:br>
              <a:rPr lang="en-US" sz="2800" dirty="0"/>
            </a:br>
            <a:r>
              <a:rPr lang="en-US" sz="2800" dirty="0"/>
              <a:t>America never was America to me,</a:t>
            </a:r>
            <a:br>
              <a:rPr lang="en-US" sz="2800" dirty="0"/>
            </a:br>
            <a:r>
              <a:rPr lang="en-US" sz="2800" dirty="0"/>
              <a:t>And yet I swear this </a:t>
            </a:r>
            <a:r>
              <a:rPr lang="en-US" sz="2800" dirty="0" smtClean="0"/>
              <a:t>oath― </a:t>
            </a:r>
            <a:r>
              <a:rPr lang="en-US" sz="2800" dirty="0"/>
              <a:t/>
            </a:r>
            <a:br>
              <a:rPr lang="en-US" sz="2800" dirty="0"/>
            </a:br>
            <a:r>
              <a:rPr lang="en-US" sz="2800" dirty="0"/>
              <a:t>America will be!</a:t>
            </a:r>
            <a:br>
              <a:rPr lang="en-US" sz="2800" dirty="0"/>
            </a:br>
            <a:r>
              <a:rPr lang="en-US" sz="2800" dirty="0"/>
              <a:t/>
            </a:r>
            <a:br>
              <a:rPr lang="en-US" sz="2800" dirty="0"/>
            </a:br>
            <a:r>
              <a:rPr lang="en-US" sz="2800" dirty="0"/>
              <a:t>Out of the rack and ruin of our gangster death,</a:t>
            </a:r>
            <a:br>
              <a:rPr lang="en-US" sz="2800" dirty="0"/>
            </a:br>
            <a:r>
              <a:rPr lang="en-US" sz="2800" dirty="0"/>
              <a:t>The rape and rot of graft, and stealth, and lies,</a:t>
            </a:r>
            <a:br>
              <a:rPr lang="en-US" sz="2800" dirty="0"/>
            </a:br>
            <a:r>
              <a:rPr lang="en-US" sz="2800" dirty="0"/>
              <a:t>We, the people, must redeem</a:t>
            </a:r>
            <a:br>
              <a:rPr lang="en-US" sz="2800" dirty="0"/>
            </a:br>
            <a:r>
              <a:rPr lang="en-US" sz="2800" dirty="0"/>
              <a:t>The land, the mines, the plants, the rivers.</a:t>
            </a:r>
            <a:br>
              <a:rPr lang="en-US" sz="2800" dirty="0"/>
            </a:br>
            <a:r>
              <a:rPr lang="en-US" sz="2800" dirty="0"/>
              <a:t>The mountains and the endless </a:t>
            </a:r>
            <a:r>
              <a:rPr lang="en-US" sz="2800" dirty="0" smtClean="0"/>
              <a:t>plain― </a:t>
            </a:r>
            <a:r>
              <a:rPr lang="en-US" sz="2800" dirty="0"/>
              <a:t/>
            </a:r>
            <a:br>
              <a:rPr lang="en-US" sz="2800" dirty="0"/>
            </a:br>
            <a:r>
              <a:rPr lang="en-US" sz="2800" dirty="0"/>
              <a:t>All, all the stretch of these great green </a:t>
            </a:r>
            <a:r>
              <a:rPr lang="en-US" sz="2800" dirty="0" smtClean="0"/>
              <a:t>states― </a:t>
            </a:r>
            <a:r>
              <a:rPr lang="en-US" sz="2800" dirty="0"/>
              <a:t/>
            </a:r>
            <a:br>
              <a:rPr lang="en-US" sz="2800" dirty="0"/>
            </a:br>
            <a:r>
              <a:rPr lang="en-US" sz="2800" dirty="0"/>
              <a:t>And make America again! </a:t>
            </a:r>
            <a:endParaRPr lang="es-MX" sz="2800" dirty="0"/>
          </a:p>
        </p:txBody>
      </p:sp>
    </p:spTree>
    <p:extLst>
      <p:ext uri="{BB962C8B-B14F-4D97-AF65-F5344CB8AC3E}">
        <p14:creationId xmlns:p14="http://schemas.microsoft.com/office/powerpoint/2010/main" val="41509608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443701" y="571499"/>
            <a:ext cx="7109749" cy="5498893"/>
          </a:xfrm>
          <a:prstGeom prst="rect">
            <a:avLst/>
          </a:prstGeom>
        </p:spPr>
      </p:pic>
    </p:spTree>
    <p:extLst>
      <p:ext uri="{BB962C8B-B14F-4D97-AF65-F5344CB8AC3E}">
        <p14:creationId xmlns:p14="http://schemas.microsoft.com/office/powerpoint/2010/main" val="25583352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3425" y="131618"/>
            <a:ext cx="8596668" cy="1136073"/>
          </a:xfrm>
        </p:spPr>
        <p:txBody>
          <a:bodyPr>
            <a:normAutofit fontScale="90000"/>
          </a:bodyPr>
          <a:lstStyle/>
          <a:p>
            <a:r>
              <a:rPr lang="en-US" sz="3200" dirty="0">
                <a:solidFill>
                  <a:srgbClr val="D34817"/>
                </a:solidFill>
              </a:rPr>
              <a:t>Let America be America again</a:t>
            </a:r>
            <a:br>
              <a:rPr lang="en-US" sz="3200" dirty="0">
                <a:solidFill>
                  <a:srgbClr val="D34817"/>
                </a:solidFill>
              </a:rPr>
            </a:br>
            <a:r>
              <a:rPr lang="en-US" sz="3200" dirty="0">
                <a:solidFill>
                  <a:srgbClr val="D34817"/>
                </a:solidFill>
              </a:rPr>
              <a:t>                                          Langston Hughes </a:t>
            </a:r>
            <a:br>
              <a:rPr lang="en-US" sz="3200" dirty="0">
                <a:solidFill>
                  <a:srgbClr val="D34817"/>
                </a:solidFill>
              </a:rPr>
            </a:br>
            <a:endParaRPr lang="es-MX" dirty="0"/>
          </a:p>
        </p:txBody>
      </p:sp>
      <p:sp>
        <p:nvSpPr>
          <p:cNvPr id="3" name="Rectángulo 2"/>
          <p:cNvSpPr/>
          <p:nvPr/>
        </p:nvSpPr>
        <p:spPr>
          <a:xfrm>
            <a:off x="1634836" y="1533465"/>
            <a:ext cx="6096000" cy="5324535"/>
          </a:xfrm>
          <a:prstGeom prst="rect">
            <a:avLst/>
          </a:prstGeom>
        </p:spPr>
        <p:txBody>
          <a:bodyPr>
            <a:spAutoFit/>
          </a:bodyPr>
          <a:lstStyle/>
          <a:p>
            <a:r>
              <a:rPr lang="en-US" sz="2000" dirty="0"/>
              <a:t>I am the young man, full of strength and hope,</a:t>
            </a:r>
            <a:br>
              <a:rPr lang="en-US" sz="2000" dirty="0"/>
            </a:br>
            <a:r>
              <a:rPr lang="en-US" sz="2000" dirty="0"/>
              <a:t>Tangled in that ancient endless chain</a:t>
            </a:r>
            <a:br>
              <a:rPr lang="en-US" sz="2000" dirty="0"/>
            </a:br>
            <a:r>
              <a:rPr lang="en-US" sz="2000" dirty="0"/>
              <a:t>Of profit, power, gain, of grab the land!</a:t>
            </a:r>
            <a:br>
              <a:rPr lang="en-US" sz="2000" dirty="0"/>
            </a:br>
            <a:r>
              <a:rPr lang="en-US" sz="2000" dirty="0"/>
              <a:t>Of grab the gold! Of grab the ways of satisfying need!</a:t>
            </a:r>
            <a:br>
              <a:rPr lang="en-US" sz="2000" dirty="0"/>
            </a:br>
            <a:r>
              <a:rPr lang="en-US" sz="2000" dirty="0"/>
              <a:t>Of work the men! Of take the pay!</a:t>
            </a:r>
            <a:br>
              <a:rPr lang="en-US" sz="2000" dirty="0"/>
            </a:br>
            <a:r>
              <a:rPr lang="en-US" sz="2000" dirty="0"/>
              <a:t>Of owning everything for one's own greed!</a:t>
            </a:r>
            <a:br>
              <a:rPr lang="en-US" sz="2000" dirty="0"/>
            </a:br>
            <a:r>
              <a:rPr lang="en-US" sz="2000" dirty="0"/>
              <a:t/>
            </a:r>
            <a:br>
              <a:rPr lang="en-US" sz="2000" dirty="0"/>
            </a:br>
            <a:r>
              <a:rPr lang="en-US" sz="2000" dirty="0"/>
              <a:t>I am the farmer, bondsman to the soil.</a:t>
            </a:r>
            <a:br>
              <a:rPr lang="en-US" sz="2000" dirty="0"/>
            </a:br>
            <a:r>
              <a:rPr lang="en-US" sz="2000" dirty="0"/>
              <a:t>I am the worker sold to the machine.</a:t>
            </a:r>
            <a:br>
              <a:rPr lang="en-US" sz="2000" dirty="0"/>
            </a:br>
            <a:r>
              <a:rPr lang="en-US" sz="2000" dirty="0"/>
              <a:t>I am the Negro, servant to you all.</a:t>
            </a:r>
            <a:br>
              <a:rPr lang="en-US" sz="2000" dirty="0"/>
            </a:br>
            <a:r>
              <a:rPr lang="en-US" sz="2000" dirty="0"/>
              <a:t>I am the people, humble, hungry, mean--</a:t>
            </a:r>
            <a:br>
              <a:rPr lang="en-US" sz="2000" dirty="0"/>
            </a:br>
            <a:r>
              <a:rPr lang="en-US" sz="2000" dirty="0"/>
              <a:t>Hungry yet today despite the dream.</a:t>
            </a:r>
            <a:br>
              <a:rPr lang="en-US" sz="2000" dirty="0"/>
            </a:br>
            <a:r>
              <a:rPr lang="en-US" sz="2000" dirty="0"/>
              <a:t>Beaten yet today--O, Pioneers!</a:t>
            </a:r>
            <a:br>
              <a:rPr lang="en-US" sz="2000" dirty="0"/>
            </a:br>
            <a:r>
              <a:rPr lang="en-US" sz="2000" dirty="0"/>
              <a:t>I am the man who never got ahead,</a:t>
            </a:r>
            <a:br>
              <a:rPr lang="en-US" sz="2000" dirty="0"/>
            </a:br>
            <a:r>
              <a:rPr lang="en-US" sz="2000" dirty="0"/>
              <a:t>The poorest worker bartered through the years.</a:t>
            </a:r>
            <a:br>
              <a:rPr lang="en-US" sz="2000" dirty="0"/>
            </a:br>
            <a:endParaRPr lang="es-MX" sz="2000" dirty="0"/>
          </a:p>
        </p:txBody>
      </p:sp>
    </p:spTree>
    <p:extLst>
      <p:ext uri="{BB962C8B-B14F-4D97-AF65-F5344CB8AC3E}">
        <p14:creationId xmlns:p14="http://schemas.microsoft.com/office/powerpoint/2010/main" val="18493147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err="1"/>
              <a:t>Musicians</a:t>
            </a:r>
            <a:endParaRPr lang="es-MX" dirty="0"/>
          </a:p>
        </p:txBody>
      </p:sp>
      <p:sp>
        <p:nvSpPr>
          <p:cNvPr id="3" name="Rectángulo 2"/>
          <p:cNvSpPr/>
          <p:nvPr/>
        </p:nvSpPr>
        <p:spPr>
          <a:xfrm>
            <a:off x="677335" y="1930400"/>
            <a:ext cx="8596667" cy="3539430"/>
          </a:xfrm>
          <a:prstGeom prst="rect">
            <a:avLst/>
          </a:prstGeom>
        </p:spPr>
        <p:txBody>
          <a:bodyPr wrap="square">
            <a:spAutoFit/>
          </a:bodyPr>
          <a:lstStyle/>
          <a:p>
            <a:pPr algn="just"/>
            <a:r>
              <a:rPr lang="en-US" sz="2800" dirty="0"/>
              <a:t>No aspect of the Harlem Renaissance shaped America and the entire world as much as jazz. Jazz flouted many musical conventions with its syncopated rhythms and improvised instrumental solos. Thousands of city dwellers flocked night after night to see the same performers. Improvisation meant that no two performances would ever be the </a:t>
            </a:r>
            <a:r>
              <a:rPr lang="en-US" sz="2800" dirty="0" smtClean="0"/>
              <a:t>same.</a:t>
            </a:r>
            <a:endParaRPr lang="es-MX" sz="2800" dirty="0"/>
          </a:p>
        </p:txBody>
      </p:sp>
    </p:spTree>
    <p:extLst>
      <p:ext uri="{BB962C8B-B14F-4D97-AF65-F5344CB8AC3E}">
        <p14:creationId xmlns:p14="http://schemas.microsoft.com/office/powerpoint/2010/main" val="40394098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hlinkClick r:id="rId2"/>
          </p:cNvPr>
          <p:cNvPicPr>
            <a:picLocks noChangeAspect="1"/>
          </p:cNvPicPr>
          <p:nvPr/>
        </p:nvPicPr>
        <p:blipFill>
          <a:blip r:embed="rId3"/>
          <a:stretch>
            <a:fillRect/>
          </a:stretch>
        </p:blipFill>
        <p:spPr>
          <a:xfrm>
            <a:off x="1110257" y="600074"/>
            <a:ext cx="7820470" cy="5343525"/>
          </a:xfrm>
          <a:prstGeom prst="rect">
            <a:avLst/>
          </a:prstGeom>
        </p:spPr>
      </p:pic>
    </p:spTree>
    <p:extLst>
      <p:ext uri="{BB962C8B-B14F-4D97-AF65-F5344CB8AC3E}">
        <p14:creationId xmlns:p14="http://schemas.microsoft.com/office/powerpoint/2010/main" val="2681415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idx="1"/>
          </p:nvPr>
        </p:nvSpPr>
        <p:spPr>
          <a:xfrm>
            <a:off x="1101436" y="1392382"/>
            <a:ext cx="9315044" cy="5204970"/>
          </a:xfrm>
        </p:spPr>
        <p:txBody>
          <a:bodyPr>
            <a:normAutofit fontScale="85000" lnSpcReduction="10000"/>
          </a:bodyPr>
          <a:lstStyle/>
          <a:p>
            <a:pPr algn="ctr"/>
            <a:r>
              <a:rPr lang="es-MX" sz="3300" dirty="0" smtClean="0"/>
              <a:t>UNIVERSIDAD AUTÓNOMA DEL ESTADO DE MÉXICO</a:t>
            </a:r>
          </a:p>
          <a:p>
            <a:pPr algn="ctr"/>
            <a:r>
              <a:rPr lang="es-MX" sz="3300" dirty="0" smtClean="0"/>
              <a:t>FACULTAD </a:t>
            </a:r>
            <a:r>
              <a:rPr lang="es-MX" sz="3300" dirty="0" smtClean="0"/>
              <a:t>DE LENGUAS</a:t>
            </a:r>
          </a:p>
          <a:p>
            <a:pPr algn="ctr"/>
            <a:endParaRPr lang="es-MX" dirty="0"/>
          </a:p>
          <a:p>
            <a:pPr algn="ctr"/>
            <a:r>
              <a:rPr lang="es-MX" sz="2400" dirty="0" smtClean="0"/>
              <a:t>Licenciatura en </a:t>
            </a:r>
            <a:r>
              <a:rPr lang="es-MX" sz="2400" dirty="0" smtClean="0"/>
              <a:t>Lenguas</a:t>
            </a:r>
            <a:endParaRPr lang="es-MX" sz="2400" dirty="0"/>
          </a:p>
          <a:p>
            <a:pPr algn="ctr"/>
            <a:r>
              <a:rPr lang="es-MX" sz="2400" dirty="0" smtClean="0"/>
              <a:t>Literatura </a:t>
            </a:r>
            <a:r>
              <a:rPr lang="es-MX" sz="2400" dirty="0" smtClean="0"/>
              <a:t>Moderna </a:t>
            </a:r>
            <a:r>
              <a:rPr lang="es-MX" sz="2400" dirty="0" smtClean="0"/>
              <a:t>en </a:t>
            </a:r>
            <a:r>
              <a:rPr lang="es-MX" sz="2400" dirty="0" smtClean="0"/>
              <a:t>Inglés</a:t>
            </a:r>
            <a:endParaRPr lang="es-MX" sz="2400" dirty="0" smtClean="0"/>
          </a:p>
          <a:p>
            <a:pPr algn="ctr"/>
            <a:endParaRPr lang="es-MX" dirty="0"/>
          </a:p>
          <a:p>
            <a:pPr algn="ctr"/>
            <a:r>
              <a:rPr lang="es-MX" i="1" dirty="0" smtClean="0"/>
              <a:t>“Contexto </a:t>
            </a:r>
            <a:r>
              <a:rPr lang="es-MX" i="1" dirty="0" smtClean="0"/>
              <a:t>histórico y características de la literatura moderna en lengua inglesa</a:t>
            </a:r>
            <a:r>
              <a:rPr lang="es-MX" i="1" dirty="0" smtClean="0"/>
              <a:t>”</a:t>
            </a:r>
          </a:p>
          <a:p>
            <a:pPr algn="ctr"/>
            <a:r>
              <a:rPr lang="es-MX" i="1" dirty="0" smtClean="0"/>
              <a:t>Elaboró: Dra. Celene García Ávila</a:t>
            </a:r>
            <a:endParaRPr lang="es-MX" i="1" dirty="0" smtClean="0"/>
          </a:p>
          <a:p>
            <a:pPr algn="ctr"/>
            <a:endParaRPr lang="es-MX" dirty="0"/>
          </a:p>
          <a:p>
            <a:pPr algn="ctr"/>
            <a:r>
              <a:rPr lang="es-MX" dirty="0" smtClean="0"/>
              <a:t>SEMESTRE 2017 B</a:t>
            </a:r>
          </a:p>
          <a:p>
            <a:pPr algn="ctr"/>
            <a:r>
              <a:rPr lang="es-MX" dirty="0" smtClean="0"/>
              <a:t>TOLUCA, MÉXICO, OCTUBRE 2016</a:t>
            </a:r>
          </a:p>
          <a:p>
            <a:endParaRPr lang="es-MX" dirty="0" smtClean="0"/>
          </a:p>
          <a:p>
            <a:r>
              <a:rPr lang="es-MX" dirty="0" smtClean="0"/>
              <a:t>Nota: Si se activa la función “comentarios”, podrá verse la guía para usar estas diapositivas.</a:t>
            </a:r>
            <a:endParaRPr lang="es-MX" dirty="0"/>
          </a:p>
        </p:txBody>
      </p:sp>
      <p:sp>
        <p:nvSpPr>
          <p:cNvPr id="3" name="Título 2"/>
          <p:cNvSpPr>
            <a:spLocks noGrp="1"/>
          </p:cNvSpPr>
          <p:nvPr>
            <p:ph type="title"/>
          </p:nvPr>
        </p:nvSpPr>
        <p:spPr>
          <a:xfrm>
            <a:off x="2246313" y="533400"/>
            <a:ext cx="7772400" cy="735360"/>
          </a:xfrm>
        </p:spPr>
        <p:txBody>
          <a:bodyPr/>
          <a:lstStyle/>
          <a:p>
            <a:r>
              <a:rPr lang="es-MX" dirty="0" smtClean="0"/>
              <a:t>Créditos Institucionales</a:t>
            </a:r>
            <a:endParaRPr lang="es-MX" dirty="0"/>
          </a:p>
        </p:txBody>
      </p:sp>
    </p:spTree>
    <p:extLst>
      <p:ext uri="{BB962C8B-B14F-4D97-AF65-F5344CB8AC3E}">
        <p14:creationId xmlns:p14="http://schemas.microsoft.com/office/powerpoint/2010/main" val="7330030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37210" y="548640"/>
            <a:ext cx="8736792" cy="2677656"/>
          </a:xfrm>
          <a:prstGeom prst="rect">
            <a:avLst/>
          </a:prstGeom>
        </p:spPr>
        <p:txBody>
          <a:bodyPr wrap="square">
            <a:spAutoFit/>
          </a:bodyPr>
          <a:lstStyle/>
          <a:p>
            <a:pPr algn="just"/>
            <a:r>
              <a:rPr lang="en-US" sz="2800" dirty="0"/>
              <a:t>Harlem's Cotton Club boasted the talents of </a:t>
            </a:r>
            <a:r>
              <a:rPr lang="en-US" sz="2800" b="1" dirty="0"/>
              <a:t>Duke Ellington</a:t>
            </a:r>
            <a:r>
              <a:rPr lang="en-US" sz="2800" dirty="0"/>
              <a:t>. Singers such as </a:t>
            </a:r>
            <a:r>
              <a:rPr lang="en-US" sz="2800" b="1" dirty="0"/>
              <a:t>Bessie Smith </a:t>
            </a:r>
            <a:r>
              <a:rPr lang="en-US" sz="2800" dirty="0"/>
              <a:t>and </a:t>
            </a:r>
            <a:r>
              <a:rPr lang="en-US" sz="2800" b="1" dirty="0"/>
              <a:t>Billie Holiday</a:t>
            </a:r>
            <a:r>
              <a:rPr lang="en-US" sz="2800" dirty="0"/>
              <a:t> popularized blues and jazz vocals. </a:t>
            </a:r>
            <a:r>
              <a:rPr lang="en-US" sz="2800" b="1" dirty="0"/>
              <a:t>Jelly Roll Morton</a:t>
            </a:r>
            <a:r>
              <a:rPr lang="en-US" sz="2800" dirty="0"/>
              <a:t> and </a:t>
            </a:r>
            <a:r>
              <a:rPr lang="en-US" sz="2800" b="1" dirty="0"/>
              <a:t>Louis Armstrong </a:t>
            </a:r>
            <a:r>
              <a:rPr lang="en-US" sz="2800" dirty="0"/>
              <a:t>drew huge audiences as white Americans as well as African Americans caught jazz fever.</a:t>
            </a:r>
            <a:endParaRPr lang="es-MX" sz="2800" dirty="0"/>
          </a:p>
        </p:txBody>
      </p:sp>
      <p:pic>
        <p:nvPicPr>
          <p:cNvPr id="2" name="Imagen 1"/>
          <p:cNvPicPr>
            <a:picLocks noChangeAspect="1"/>
          </p:cNvPicPr>
          <p:nvPr/>
        </p:nvPicPr>
        <p:blipFill>
          <a:blip r:embed="rId2"/>
          <a:stretch>
            <a:fillRect/>
          </a:stretch>
        </p:blipFill>
        <p:spPr>
          <a:xfrm>
            <a:off x="3050156" y="2813684"/>
            <a:ext cx="5101570" cy="3907155"/>
          </a:xfrm>
          <a:prstGeom prst="rect">
            <a:avLst/>
          </a:prstGeom>
        </p:spPr>
      </p:pic>
    </p:spTree>
    <p:extLst>
      <p:ext uri="{BB962C8B-B14F-4D97-AF65-F5344CB8AC3E}">
        <p14:creationId xmlns:p14="http://schemas.microsoft.com/office/powerpoint/2010/main" val="7126231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74293" y="800100"/>
            <a:ext cx="6783919" cy="5086350"/>
          </a:xfrm>
          <a:prstGeom prst="rect">
            <a:avLst/>
          </a:prstGeom>
        </p:spPr>
      </p:pic>
    </p:spTree>
    <p:extLst>
      <p:ext uri="{BB962C8B-B14F-4D97-AF65-F5344CB8AC3E}">
        <p14:creationId xmlns:p14="http://schemas.microsoft.com/office/powerpoint/2010/main" val="35968364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err="1"/>
              <a:t>Writers</a:t>
            </a:r>
            <a:r>
              <a:rPr lang="es-MX" dirty="0"/>
              <a:t> and </a:t>
            </a:r>
            <a:r>
              <a:rPr lang="es-MX" dirty="0" err="1"/>
              <a:t>Actors</a:t>
            </a:r>
            <a:endParaRPr lang="es-MX" dirty="0"/>
          </a:p>
        </p:txBody>
      </p:sp>
      <p:sp>
        <p:nvSpPr>
          <p:cNvPr id="3" name="Rectángulo 2"/>
          <p:cNvSpPr/>
          <p:nvPr/>
        </p:nvSpPr>
        <p:spPr>
          <a:xfrm>
            <a:off x="677334" y="1930400"/>
            <a:ext cx="8596668" cy="3108543"/>
          </a:xfrm>
          <a:prstGeom prst="rect">
            <a:avLst/>
          </a:prstGeom>
        </p:spPr>
        <p:txBody>
          <a:bodyPr wrap="square">
            <a:spAutoFit/>
          </a:bodyPr>
          <a:lstStyle/>
          <a:p>
            <a:pPr algn="just"/>
            <a:r>
              <a:rPr lang="es-MX" sz="2800" b="1" dirty="0" err="1"/>
              <a:t>Langston</a:t>
            </a:r>
            <a:r>
              <a:rPr lang="es-MX" sz="2800" b="1" dirty="0"/>
              <a:t> </a:t>
            </a:r>
            <a:r>
              <a:rPr lang="es-MX" sz="2800" b="1" dirty="0" smtClean="0"/>
              <a:t>Hughes </a:t>
            </a:r>
            <a:r>
              <a:rPr lang="es-MX" sz="2800" dirty="0" err="1" smtClean="0"/>
              <a:t>was</a:t>
            </a:r>
            <a:r>
              <a:rPr lang="es-MX" sz="2800" b="1" dirty="0" smtClean="0"/>
              <a:t> </a:t>
            </a:r>
            <a:r>
              <a:rPr lang="en-US" sz="2800" dirty="0"/>
              <a:t>t</a:t>
            </a:r>
            <a:r>
              <a:rPr lang="en-US" sz="2800" dirty="0" smtClean="0"/>
              <a:t>he </a:t>
            </a:r>
            <a:r>
              <a:rPr lang="en-US" sz="2800" dirty="0"/>
              <a:t>most prolific writer of the Harlem Renaissance. </a:t>
            </a:r>
            <a:r>
              <a:rPr lang="en-US" sz="2800" dirty="0" smtClean="0"/>
              <a:t>He cast </a:t>
            </a:r>
            <a:r>
              <a:rPr lang="en-US" sz="2800" dirty="0"/>
              <a:t>off the influences of white poets and wrote with the rhythmic meter of blues and </a:t>
            </a:r>
            <a:r>
              <a:rPr lang="en-US" sz="2800" dirty="0" smtClean="0"/>
              <a:t>jazz</a:t>
            </a:r>
            <a:r>
              <a:rPr lang="es-MX" sz="2800" dirty="0" smtClean="0"/>
              <a:t>.</a:t>
            </a:r>
          </a:p>
          <a:p>
            <a:pPr algn="just"/>
            <a:endParaRPr lang="es-MX" sz="2800" dirty="0" smtClean="0"/>
          </a:p>
          <a:p>
            <a:pPr algn="just"/>
            <a:r>
              <a:rPr lang="en-US" sz="2800" b="1" dirty="0"/>
              <a:t>Claude McKay </a:t>
            </a:r>
            <a:r>
              <a:rPr lang="en-US" sz="2800" dirty="0"/>
              <a:t>urged African Americans to stand up for their rights in his powerful verses</a:t>
            </a:r>
            <a:r>
              <a:rPr lang="en-US" sz="2800" dirty="0" smtClean="0"/>
              <a:t>.</a:t>
            </a:r>
          </a:p>
        </p:txBody>
      </p:sp>
    </p:spTree>
    <p:extLst>
      <p:ext uri="{BB962C8B-B14F-4D97-AF65-F5344CB8AC3E}">
        <p14:creationId xmlns:p14="http://schemas.microsoft.com/office/powerpoint/2010/main" val="29807652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77334" y="1566718"/>
            <a:ext cx="8596668" cy="3539430"/>
          </a:xfrm>
          <a:prstGeom prst="rect">
            <a:avLst/>
          </a:prstGeom>
        </p:spPr>
        <p:txBody>
          <a:bodyPr wrap="square">
            <a:spAutoFit/>
          </a:bodyPr>
          <a:lstStyle/>
          <a:p>
            <a:pPr algn="just"/>
            <a:r>
              <a:rPr lang="en-US" sz="2800" b="1" dirty="0"/>
              <a:t>Jean Toomer </a:t>
            </a:r>
            <a:r>
              <a:rPr lang="en-US" sz="2800" dirty="0"/>
              <a:t>wrote plays and short stories, as well as poems, to capture the spirit of his times</a:t>
            </a:r>
            <a:r>
              <a:rPr lang="en-US" sz="2800" dirty="0" smtClean="0"/>
              <a:t>.</a:t>
            </a:r>
          </a:p>
          <a:p>
            <a:pPr algn="just"/>
            <a:endParaRPr lang="en-US" sz="2800" dirty="0" smtClean="0"/>
          </a:p>
          <a:p>
            <a:pPr algn="just"/>
            <a:r>
              <a:rPr lang="en-US" sz="2800" b="1" dirty="0"/>
              <a:t>Zora Neale Hurston </a:t>
            </a:r>
            <a:r>
              <a:rPr lang="en-US" sz="2800" dirty="0"/>
              <a:t>was noticed quickly with her moving novel, </a:t>
            </a:r>
            <a:r>
              <a:rPr lang="en-US" sz="2800" i="1" dirty="0"/>
              <a:t>Their Eyes Were Watching God</a:t>
            </a:r>
            <a:r>
              <a:rPr lang="en-US" sz="2800" dirty="0" smtClean="0"/>
              <a:t>.</a:t>
            </a:r>
          </a:p>
          <a:p>
            <a:pPr algn="just"/>
            <a:endParaRPr lang="en-US" sz="2800" dirty="0" smtClean="0"/>
          </a:p>
          <a:p>
            <a:pPr algn="just"/>
            <a:r>
              <a:rPr lang="en-US" sz="2800" dirty="0" smtClean="0"/>
              <a:t>Actor </a:t>
            </a:r>
            <a:r>
              <a:rPr lang="en-US" sz="2800" b="1" dirty="0"/>
              <a:t>Paul Robeson </a:t>
            </a:r>
            <a:r>
              <a:rPr lang="en-US" sz="2800" dirty="0"/>
              <a:t>electrified audiences with his memorable stage performances.</a:t>
            </a:r>
          </a:p>
        </p:txBody>
      </p:sp>
    </p:spTree>
    <p:extLst>
      <p:ext uri="{BB962C8B-B14F-4D97-AF65-F5344CB8AC3E}">
        <p14:creationId xmlns:p14="http://schemas.microsoft.com/office/powerpoint/2010/main" val="37885525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504965" y="676275"/>
            <a:ext cx="6719462" cy="5572125"/>
          </a:xfrm>
          <a:prstGeom prst="rect">
            <a:avLst/>
          </a:prstGeom>
        </p:spPr>
      </p:pic>
    </p:spTree>
    <p:extLst>
      <p:ext uri="{BB962C8B-B14F-4D97-AF65-F5344CB8AC3E}">
        <p14:creationId xmlns:p14="http://schemas.microsoft.com/office/powerpoint/2010/main" val="13125911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77334" y="1452418"/>
            <a:ext cx="8596668" cy="3539430"/>
          </a:xfrm>
          <a:prstGeom prst="rect">
            <a:avLst/>
          </a:prstGeom>
        </p:spPr>
        <p:txBody>
          <a:bodyPr wrap="square">
            <a:spAutoFit/>
          </a:bodyPr>
          <a:lstStyle/>
          <a:p>
            <a:pPr algn="just"/>
            <a:r>
              <a:rPr lang="en-US" sz="2800" dirty="0"/>
              <a:t>Many scholars think of the Harlem Renaissance as the moment African American literature first came into its own: a rebirth of literature as an African American space. Which was a pretty major deal, especially when you consider that the 1920s weren't so long after slavery was abolished. A whole group of people </a:t>
            </a:r>
            <a:r>
              <a:rPr lang="en-US" sz="2800" dirty="0" smtClean="0"/>
              <a:t>went from </a:t>
            </a:r>
            <a:r>
              <a:rPr lang="en-US" sz="2800" dirty="0"/>
              <a:t>enslaved and illiterate to free and literary over the short span of fifty years.</a:t>
            </a:r>
            <a:endParaRPr lang="es-MX" sz="2800" dirty="0"/>
          </a:p>
        </p:txBody>
      </p:sp>
    </p:spTree>
    <p:extLst>
      <p:ext uri="{BB962C8B-B14F-4D97-AF65-F5344CB8AC3E}">
        <p14:creationId xmlns:p14="http://schemas.microsoft.com/office/powerpoint/2010/main" val="31536140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77334" y="1428898"/>
            <a:ext cx="8596668" cy="3108543"/>
          </a:xfrm>
          <a:prstGeom prst="rect">
            <a:avLst/>
          </a:prstGeom>
        </p:spPr>
        <p:txBody>
          <a:bodyPr wrap="square">
            <a:spAutoFit/>
          </a:bodyPr>
          <a:lstStyle/>
          <a:p>
            <a:pPr algn="just"/>
            <a:r>
              <a:rPr lang="en-US" sz="2800" dirty="0"/>
              <a:t>This shows that the movement led to new styles of literature and new philosophical ideas regarding the issues that African Americans faced in the early twentieth century America. This important change in African American mindsets has survived throughout the centuries and persists even to this day.</a:t>
            </a:r>
            <a:endParaRPr lang="es-MX" sz="2800" dirty="0"/>
          </a:p>
        </p:txBody>
      </p:sp>
    </p:spTree>
    <p:extLst>
      <p:ext uri="{BB962C8B-B14F-4D97-AF65-F5344CB8AC3E}">
        <p14:creationId xmlns:p14="http://schemas.microsoft.com/office/powerpoint/2010/main" val="20293099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77334" y="1400464"/>
            <a:ext cx="8596668" cy="4524315"/>
          </a:xfrm>
          <a:prstGeom prst="rect">
            <a:avLst/>
          </a:prstGeom>
        </p:spPr>
        <p:txBody>
          <a:bodyPr wrap="square">
            <a:spAutoFit/>
          </a:bodyPr>
          <a:lstStyle/>
          <a:p>
            <a:pPr algn="just"/>
            <a:r>
              <a:rPr lang="en-US" sz="3200" dirty="0"/>
              <a:t>The </a:t>
            </a:r>
            <a:r>
              <a:rPr lang="en-US" sz="3200" i="1" dirty="0"/>
              <a:t>Crisis </a:t>
            </a:r>
            <a:r>
              <a:rPr lang="en-US" sz="3200" i="1" dirty="0" smtClean="0"/>
              <a:t>Magazine</a:t>
            </a:r>
            <a:r>
              <a:rPr lang="en-US" sz="3200" dirty="0"/>
              <a:t>, an official magazine of the National Association for the Advancement of Colored People (NAACP) that was mainly subscribed to by blacks; and </a:t>
            </a:r>
            <a:r>
              <a:rPr lang="en-US" sz="3200" i="1" dirty="0"/>
              <a:t>Negro World</a:t>
            </a:r>
            <a:r>
              <a:rPr lang="en-US" sz="3200" dirty="0"/>
              <a:t>, the newspaper of Marcus Garvey’s helped immensely in publishing the African American writing. Harlem </a:t>
            </a:r>
            <a:r>
              <a:rPr lang="en-US" sz="3200" dirty="0" smtClean="0"/>
              <a:t>Renaissance </a:t>
            </a:r>
            <a:r>
              <a:rPr lang="en-US" sz="3200" dirty="0"/>
              <a:t>help give African American visibility and opportunity for publications.</a:t>
            </a:r>
            <a:endParaRPr lang="es-MX" sz="3200" dirty="0"/>
          </a:p>
        </p:txBody>
      </p:sp>
    </p:spTree>
    <p:extLst>
      <p:ext uri="{BB962C8B-B14F-4D97-AF65-F5344CB8AC3E}">
        <p14:creationId xmlns:p14="http://schemas.microsoft.com/office/powerpoint/2010/main" val="80264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41689" y="897731"/>
            <a:ext cx="3606510" cy="4667248"/>
          </a:xfrm>
          <a:prstGeom prst="rect">
            <a:avLst/>
          </a:prstGeom>
        </p:spPr>
      </p:pic>
      <p:pic>
        <p:nvPicPr>
          <p:cNvPr id="3" name="Imagen 2"/>
          <p:cNvPicPr>
            <a:picLocks noChangeAspect="1"/>
          </p:cNvPicPr>
          <p:nvPr/>
        </p:nvPicPr>
        <p:blipFill>
          <a:blip r:embed="rId3"/>
          <a:stretch>
            <a:fillRect/>
          </a:stretch>
        </p:blipFill>
        <p:spPr>
          <a:xfrm>
            <a:off x="5160960" y="809625"/>
            <a:ext cx="3831347" cy="4843461"/>
          </a:xfrm>
          <a:prstGeom prst="rect">
            <a:avLst/>
          </a:prstGeom>
        </p:spPr>
      </p:pic>
    </p:spTree>
    <p:extLst>
      <p:ext uri="{BB962C8B-B14F-4D97-AF65-F5344CB8AC3E}">
        <p14:creationId xmlns:p14="http://schemas.microsoft.com/office/powerpoint/2010/main" val="8381458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77334" y="1930400"/>
            <a:ext cx="8596668" cy="2246769"/>
          </a:xfrm>
          <a:prstGeom prst="rect">
            <a:avLst/>
          </a:prstGeom>
        </p:spPr>
        <p:txBody>
          <a:bodyPr wrap="square">
            <a:spAutoFit/>
          </a:bodyPr>
          <a:lstStyle/>
          <a:p>
            <a:pPr algn="just"/>
            <a:r>
              <a:rPr lang="en-US" sz="2800" dirty="0"/>
              <a:t>These publications published poetry, short stories, and essays sent in by black writers, and it encouraged them to do more, such as write, and make all forms of art, because expression was one way to freedom.</a:t>
            </a:r>
            <a:endParaRPr lang="es-MX" sz="2800" dirty="0"/>
          </a:p>
        </p:txBody>
      </p:sp>
    </p:spTree>
    <p:extLst>
      <p:ext uri="{BB962C8B-B14F-4D97-AF65-F5344CB8AC3E}">
        <p14:creationId xmlns:p14="http://schemas.microsoft.com/office/powerpoint/2010/main" val="557946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err="1" smtClean="0"/>
              <a:t>Background</a:t>
            </a:r>
            <a:endParaRPr lang="es-MX" dirty="0"/>
          </a:p>
        </p:txBody>
      </p:sp>
      <p:sp>
        <p:nvSpPr>
          <p:cNvPr id="3" name="Rectángulo 2"/>
          <p:cNvSpPr/>
          <p:nvPr/>
        </p:nvSpPr>
        <p:spPr>
          <a:xfrm>
            <a:off x="39148" y="1270000"/>
            <a:ext cx="4994160" cy="5447645"/>
          </a:xfrm>
          <a:prstGeom prst="rect">
            <a:avLst/>
          </a:prstGeom>
        </p:spPr>
        <p:txBody>
          <a:bodyPr wrap="square">
            <a:spAutoFit/>
          </a:bodyPr>
          <a:lstStyle/>
          <a:p>
            <a:pPr algn="just"/>
            <a:r>
              <a:rPr lang="en-US" sz="2600" dirty="0" smtClean="0"/>
              <a:t>It </a:t>
            </a:r>
            <a:r>
              <a:rPr lang="en-US" sz="2600" dirty="0"/>
              <a:t>was time for a cultural celebration. African Americans had endured centuries of slavery and the struggle for abolition. The end of bondage had not brought the promised land many had </a:t>
            </a:r>
            <a:r>
              <a:rPr lang="en-US" sz="2600" dirty="0" smtClean="0"/>
              <a:t>envisioned</a:t>
            </a:r>
            <a:r>
              <a:rPr lang="en-US" sz="2600" dirty="0" smtClean="0"/>
              <a:t>.</a:t>
            </a:r>
          </a:p>
          <a:p>
            <a:pPr algn="just"/>
            <a:endParaRPr lang="en-US" sz="2600" dirty="0"/>
          </a:p>
          <a:p>
            <a:endParaRPr lang="en-US" sz="2800" dirty="0"/>
          </a:p>
          <a:p>
            <a:pPr algn="just"/>
            <a:endParaRPr lang="en-US" sz="2800" dirty="0" smtClean="0"/>
          </a:p>
          <a:p>
            <a:pPr algn="just"/>
            <a:endParaRPr lang="en-US" sz="2800" dirty="0"/>
          </a:p>
          <a:p>
            <a:pPr algn="just"/>
            <a:endParaRPr lang="en-US" sz="2800" dirty="0" smtClean="0"/>
          </a:p>
          <a:p>
            <a:pPr algn="just"/>
            <a:endParaRPr lang="es-MX" sz="2800" dirty="0"/>
          </a:p>
        </p:txBody>
      </p:sp>
      <p:pic>
        <p:nvPicPr>
          <p:cNvPr id="4" name="Imagen 3"/>
          <p:cNvPicPr>
            <a:picLocks noChangeAspect="1"/>
          </p:cNvPicPr>
          <p:nvPr/>
        </p:nvPicPr>
        <p:blipFill>
          <a:blip r:embed="rId2"/>
          <a:stretch>
            <a:fillRect/>
          </a:stretch>
        </p:blipFill>
        <p:spPr>
          <a:xfrm>
            <a:off x="4975668" y="2760364"/>
            <a:ext cx="4097636" cy="4097636"/>
          </a:xfrm>
          <a:prstGeom prst="rect">
            <a:avLst/>
          </a:prstGeom>
        </p:spPr>
      </p:pic>
    </p:spTree>
    <p:extLst>
      <p:ext uri="{BB962C8B-B14F-4D97-AF65-F5344CB8AC3E}">
        <p14:creationId xmlns:p14="http://schemas.microsoft.com/office/powerpoint/2010/main" val="3181889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74258" y="695325"/>
            <a:ext cx="7274442" cy="5211146"/>
          </a:xfrm>
          <a:prstGeom prst="rect">
            <a:avLst/>
          </a:prstGeom>
        </p:spPr>
      </p:pic>
    </p:spTree>
    <p:extLst>
      <p:ext uri="{BB962C8B-B14F-4D97-AF65-F5344CB8AC3E}">
        <p14:creationId xmlns:p14="http://schemas.microsoft.com/office/powerpoint/2010/main" val="20816796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77333" y="511175"/>
            <a:ext cx="8596668" cy="2677656"/>
          </a:xfrm>
          <a:prstGeom prst="rect">
            <a:avLst/>
          </a:prstGeom>
        </p:spPr>
        <p:txBody>
          <a:bodyPr wrap="square">
            <a:spAutoFit/>
          </a:bodyPr>
          <a:lstStyle/>
          <a:p>
            <a:pPr algn="just"/>
            <a:r>
              <a:rPr lang="en-US" sz="2800" dirty="0" smtClean="0"/>
              <a:t>Langston </a:t>
            </a:r>
            <a:r>
              <a:rPr lang="en-US" sz="2800" dirty="0"/>
              <a:t>Hughes was one of the leading black writers in that time period, and wrote many different types of literature. He wrote, and created a new literary art form called jazz poetry. His poem "The Negro Speaks of Rivers," provides solid unity for the African American history.</a:t>
            </a:r>
            <a:endParaRPr lang="es-MX" sz="2800" dirty="0"/>
          </a:p>
        </p:txBody>
      </p:sp>
      <p:pic>
        <p:nvPicPr>
          <p:cNvPr id="4" name="Imagen 3"/>
          <p:cNvPicPr>
            <a:picLocks noChangeAspect="1"/>
          </p:cNvPicPr>
          <p:nvPr/>
        </p:nvPicPr>
        <p:blipFill>
          <a:blip r:embed="rId2"/>
          <a:stretch>
            <a:fillRect/>
          </a:stretch>
        </p:blipFill>
        <p:spPr>
          <a:xfrm>
            <a:off x="3065332" y="3338512"/>
            <a:ext cx="3820670" cy="3005191"/>
          </a:xfrm>
          <a:prstGeom prst="rect">
            <a:avLst/>
          </a:prstGeom>
        </p:spPr>
      </p:pic>
    </p:spTree>
    <p:extLst>
      <p:ext uri="{BB962C8B-B14F-4D97-AF65-F5344CB8AC3E}">
        <p14:creationId xmlns:p14="http://schemas.microsoft.com/office/powerpoint/2010/main" val="30082443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77334" y="1930400"/>
            <a:ext cx="8596668" cy="3108543"/>
          </a:xfrm>
          <a:prstGeom prst="rect">
            <a:avLst/>
          </a:prstGeom>
        </p:spPr>
        <p:txBody>
          <a:bodyPr wrap="square">
            <a:spAutoFit/>
          </a:bodyPr>
          <a:lstStyle/>
          <a:p>
            <a:pPr algn="just"/>
            <a:r>
              <a:rPr lang="en-US" sz="2800" dirty="0"/>
              <a:t>Harlem brought notice to great works that might otherwise have been lost or never produced. The results were phenomenal. The artists of the Harlem Renaissance undoubtedly transformed African American culture. But the impact on all American culture was equally strong. For the first time, white America could not look away. </a:t>
            </a:r>
            <a:endParaRPr lang="es-MX" sz="2800" dirty="0"/>
          </a:p>
        </p:txBody>
      </p:sp>
    </p:spTree>
    <p:extLst>
      <p:ext uri="{BB962C8B-B14F-4D97-AF65-F5344CB8AC3E}">
        <p14:creationId xmlns:p14="http://schemas.microsoft.com/office/powerpoint/2010/main" val="26705215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hlinkClick r:id="rId2"/>
          </p:cNvPr>
          <p:cNvPicPr>
            <a:picLocks noChangeAspect="1"/>
          </p:cNvPicPr>
          <p:nvPr/>
        </p:nvPicPr>
        <p:blipFill>
          <a:blip r:embed="rId3"/>
          <a:stretch>
            <a:fillRect/>
          </a:stretch>
        </p:blipFill>
        <p:spPr>
          <a:xfrm>
            <a:off x="1633579" y="714374"/>
            <a:ext cx="6805571" cy="5174098"/>
          </a:xfrm>
          <a:prstGeom prst="rect">
            <a:avLst/>
          </a:prstGeom>
        </p:spPr>
      </p:pic>
    </p:spTree>
    <p:extLst>
      <p:ext uri="{BB962C8B-B14F-4D97-AF65-F5344CB8AC3E}">
        <p14:creationId xmlns:p14="http://schemas.microsoft.com/office/powerpoint/2010/main" val="19829023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243840"/>
            <a:ext cx="8596668" cy="1320800"/>
          </a:xfrm>
        </p:spPr>
        <p:txBody>
          <a:bodyPr/>
          <a:lstStyle/>
          <a:p>
            <a:pPr algn="ctr"/>
            <a:r>
              <a:rPr lang="es-MX" dirty="0" err="1" smtClean="0"/>
              <a:t>References</a:t>
            </a:r>
            <a:endParaRPr lang="es-MX" dirty="0"/>
          </a:p>
        </p:txBody>
      </p:sp>
      <p:sp>
        <p:nvSpPr>
          <p:cNvPr id="3" name="Rectángulo 2"/>
          <p:cNvSpPr/>
          <p:nvPr/>
        </p:nvSpPr>
        <p:spPr>
          <a:xfrm>
            <a:off x="368724" y="904240"/>
            <a:ext cx="9632526" cy="6001643"/>
          </a:xfrm>
          <a:prstGeom prst="rect">
            <a:avLst/>
          </a:prstGeom>
        </p:spPr>
        <p:txBody>
          <a:bodyPr wrap="square">
            <a:spAutoFit/>
          </a:bodyPr>
          <a:lstStyle/>
          <a:p>
            <a:pPr algn="just"/>
            <a:r>
              <a:rPr lang="es-MX" sz="2400" dirty="0"/>
              <a:t>46e. The Harlem </a:t>
            </a:r>
            <a:r>
              <a:rPr lang="es-MX" sz="2400" dirty="0" err="1" smtClean="0"/>
              <a:t>Renaissance</a:t>
            </a:r>
            <a:r>
              <a:rPr lang="es-MX" sz="2400" dirty="0" smtClean="0"/>
              <a:t> (s/f) en </a:t>
            </a:r>
            <a:r>
              <a:rPr lang="es-MX" sz="2400" i="1" dirty="0" smtClean="0"/>
              <a:t>U.S. </a:t>
            </a:r>
            <a:r>
              <a:rPr lang="es-MX" sz="2400" i="1" dirty="0" err="1" smtClean="0"/>
              <a:t>History</a:t>
            </a:r>
            <a:r>
              <a:rPr lang="es-MX" sz="2400" i="1" dirty="0" smtClean="0"/>
              <a:t> Pre-</a:t>
            </a:r>
            <a:r>
              <a:rPr lang="es-MX" sz="2400" i="1" dirty="0" err="1" smtClean="0"/>
              <a:t>Columbian</a:t>
            </a:r>
            <a:r>
              <a:rPr lang="es-MX" sz="2400" i="1" dirty="0" smtClean="0"/>
              <a:t> to the New </a:t>
            </a:r>
            <a:r>
              <a:rPr lang="es-MX" sz="2400" i="1" dirty="0" err="1" smtClean="0"/>
              <a:t>Millenium</a:t>
            </a:r>
            <a:r>
              <a:rPr lang="es-MX" sz="2400" dirty="0" smtClean="0"/>
              <a:t> disponible en: </a:t>
            </a:r>
            <a:r>
              <a:rPr lang="es-MX" sz="2400" dirty="0" smtClean="0">
                <a:hlinkClick r:id="rId2"/>
              </a:rPr>
              <a:t>http</a:t>
            </a:r>
            <a:r>
              <a:rPr lang="es-MX" sz="2400" dirty="0">
                <a:hlinkClick r:id="rId2"/>
              </a:rPr>
              <a:t>://</a:t>
            </a:r>
            <a:r>
              <a:rPr lang="es-MX" sz="2400" dirty="0" smtClean="0">
                <a:hlinkClick r:id="rId2"/>
              </a:rPr>
              <a:t>www.ushistory.org/us/46e.asp</a:t>
            </a:r>
            <a:endParaRPr lang="es-MX" sz="2400" dirty="0" smtClean="0"/>
          </a:p>
          <a:p>
            <a:pPr algn="just"/>
            <a:endParaRPr lang="es-MX" sz="2400" dirty="0"/>
          </a:p>
          <a:p>
            <a:pPr algn="just"/>
            <a:r>
              <a:rPr lang="es-MX" sz="2400" dirty="0">
                <a:hlinkClick r:id="rId3"/>
              </a:rPr>
              <a:t>https://</a:t>
            </a:r>
            <a:r>
              <a:rPr lang="es-MX" sz="2400" dirty="0" smtClean="0">
                <a:hlinkClick r:id="rId3"/>
              </a:rPr>
              <a:t>bcc-cuny.digication.com/anuoluwapo_bolarinwa/Music</a:t>
            </a:r>
            <a:endParaRPr lang="es-MX" sz="2400" dirty="0" smtClean="0"/>
          </a:p>
          <a:p>
            <a:pPr algn="just"/>
            <a:endParaRPr lang="es-MX" sz="2400" dirty="0"/>
          </a:p>
          <a:p>
            <a:r>
              <a:rPr lang="es-MX" sz="2400" dirty="0" smtClean="0"/>
              <a:t>Armstrong, Louis, “</a:t>
            </a:r>
            <a:r>
              <a:rPr lang="es-MX" sz="2400" dirty="0" err="1" smtClean="0"/>
              <a:t>Dinah</a:t>
            </a:r>
            <a:r>
              <a:rPr lang="es-MX" sz="2400" dirty="0" smtClean="0"/>
              <a:t>” (video): </a:t>
            </a:r>
            <a:r>
              <a:rPr lang="es-MX" sz="2400" dirty="0" smtClean="0">
                <a:hlinkClick r:id="rId4"/>
              </a:rPr>
              <a:t>https</a:t>
            </a:r>
            <a:r>
              <a:rPr lang="es-MX" sz="2400" dirty="0">
                <a:hlinkClick r:id="rId4"/>
              </a:rPr>
              <a:t>://</a:t>
            </a:r>
            <a:r>
              <a:rPr lang="es-MX" sz="2400" dirty="0" smtClean="0">
                <a:hlinkClick r:id="rId4"/>
              </a:rPr>
              <a:t>www.youtube.com/watch?v=BhVdLd43bDI</a:t>
            </a:r>
            <a:endParaRPr lang="es-MX" sz="2400" dirty="0" smtClean="0"/>
          </a:p>
          <a:p>
            <a:endParaRPr lang="es-MX" sz="2400" dirty="0"/>
          </a:p>
          <a:p>
            <a:r>
              <a:rPr lang="es-MX" sz="2400" dirty="0" smtClean="0"/>
              <a:t>Hughes, </a:t>
            </a:r>
            <a:r>
              <a:rPr lang="es-MX" sz="2400" dirty="0" err="1" smtClean="0"/>
              <a:t>Langston</a:t>
            </a:r>
            <a:r>
              <a:rPr lang="es-MX" sz="2400" dirty="0" smtClean="0"/>
              <a:t>, “</a:t>
            </a:r>
            <a:r>
              <a:rPr lang="es-MX" sz="2400" dirty="0" err="1" smtClean="0"/>
              <a:t>Let</a:t>
            </a:r>
            <a:r>
              <a:rPr lang="es-MX" sz="2400" dirty="0" smtClean="0"/>
              <a:t> </a:t>
            </a:r>
            <a:r>
              <a:rPr lang="es-MX" sz="2400" dirty="0" err="1"/>
              <a:t>A</a:t>
            </a:r>
            <a:r>
              <a:rPr lang="es-MX" sz="2400" dirty="0" err="1" smtClean="0"/>
              <a:t>merica</a:t>
            </a:r>
            <a:r>
              <a:rPr lang="es-MX" sz="2400" dirty="0" smtClean="0"/>
              <a:t> Be </a:t>
            </a:r>
            <a:r>
              <a:rPr lang="es-MX" sz="2400" dirty="0" err="1"/>
              <a:t>A</a:t>
            </a:r>
            <a:r>
              <a:rPr lang="es-MX" sz="2400" dirty="0" err="1" smtClean="0"/>
              <a:t>merica</a:t>
            </a:r>
            <a:r>
              <a:rPr lang="es-MX" sz="2400" dirty="0" smtClean="0"/>
              <a:t> </a:t>
            </a:r>
            <a:r>
              <a:rPr lang="es-MX" sz="2400" dirty="0" err="1"/>
              <a:t>A</a:t>
            </a:r>
            <a:r>
              <a:rPr lang="es-MX" sz="2400" dirty="0" err="1" smtClean="0"/>
              <a:t>gain</a:t>
            </a:r>
            <a:r>
              <a:rPr lang="es-MX" sz="2400" dirty="0" smtClean="0"/>
              <a:t>”: </a:t>
            </a:r>
            <a:r>
              <a:rPr lang="es-MX" sz="2400" dirty="0" smtClean="0">
                <a:hlinkClick r:id="rId5"/>
              </a:rPr>
              <a:t>https</a:t>
            </a:r>
            <a:r>
              <a:rPr lang="es-MX" sz="2400" dirty="0">
                <a:hlinkClick r:id="rId5"/>
              </a:rPr>
              <a:t>://www.poemhunter.com/poem/let-america-be-america-again</a:t>
            </a:r>
            <a:r>
              <a:rPr lang="es-MX" sz="2400" dirty="0" smtClean="0">
                <a:hlinkClick r:id="rId5"/>
              </a:rPr>
              <a:t>/</a:t>
            </a:r>
            <a:endParaRPr lang="es-MX" sz="2400" dirty="0" smtClean="0"/>
          </a:p>
          <a:p>
            <a:endParaRPr lang="es-MX" sz="2400" dirty="0"/>
          </a:p>
          <a:p>
            <a:r>
              <a:rPr lang="es-MX" sz="2400" dirty="0" smtClean="0"/>
              <a:t>Cotton Club-Harlem </a:t>
            </a:r>
            <a:br>
              <a:rPr lang="es-MX" sz="2400" dirty="0" smtClean="0"/>
            </a:br>
            <a:r>
              <a:rPr lang="es-MX" sz="2400" dirty="0" err="1" smtClean="0"/>
              <a:t>Renaissance</a:t>
            </a:r>
            <a:r>
              <a:rPr lang="es-MX" sz="2400" dirty="0" smtClean="0"/>
              <a:t>: </a:t>
            </a:r>
            <a:r>
              <a:rPr lang="es-MX" sz="2400" dirty="0" smtClean="0">
                <a:hlinkClick r:id="rId6"/>
              </a:rPr>
              <a:t>https</a:t>
            </a:r>
            <a:r>
              <a:rPr lang="es-MX" sz="2400" dirty="0">
                <a:hlinkClick r:id="rId6"/>
              </a:rPr>
              <a:t>://</a:t>
            </a:r>
            <a:r>
              <a:rPr lang="es-MX" sz="2400" dirty="0" smtClean="0">
                <a:hlinkClick r:id="rId6"/>
              </a:rPr>
              <a:t>www.youtube.com/watch?v=fdDsBg_p1v8</a:t>
            </a:r>
            <a:endParaRPr lang="es-MX" sz="2400" dirty="0" smtClean="0"/>
          </a:p>
          <a:p>
            <a:endParaRPr lang="es-MX" sz="2400" dirty="0"/>
          </a:p>
        </p:txBody>
      </p:sp>
    </p:spTree>
    <p:extLst>
      <p:ext uri="{BB962C8B-B14F-4D97-AF65-F5344CB8AC3E}">
        <p14:creationId xmlns:p14="http://schemas.microsoft.com/office/powerpoint/2010/main" val="31577700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z="3200" dirty="0">
                <a:solidFill>
                  <a:srgbClr val="D34817"/>
                </a:solidFill>
              </a:rPr>
              <a:t>Let America be America again</a:t>
            </a:r>
            <a:br>
              <a:rPr lang="en-US" sz="3200" dirty="0">
                <a:solidFill>
                  <a:srgbClr val="D34817"/>
                </a:solidFill>
              </a:rPr>
            </a:br>
            <a:r>
              <a:rPr lang="en-US" sz="3200" dirty="0">
                <a:solidFill>
                  <a:srgbClr val="D34817"/>
                </a:solidFill>
              </a:rPr>
              <a:t>                                          Langston Hughes</a:t>
            </a:r>
            <a:endParaRPr lang="es-MX" dirty="0"/>
          </a:p>
        </p:txBody>
      </p:sp>
      <p:sp>
        <p:nvSpPr>
          <p:cNvPr id="3" name="Rectángulo 2"/>
          <p:cNvSpPr/>
          <p:nvPr/>
        </p:nvSpPr>
        <p:spPr>
          <a:xfrm>
            <a:off x="1042554" y="2028616"/>
            <a:ext cx="7800109" cy="2862322"/>
          </a:xfrm>
          <a:prstGeom prst="rect">
            <a:avLst/>
          </a:prstGeom>
        </p:spPr>
        <p:txBody>
          <a:bodyPr wrap="square">
            <a:spAutoFit/>
          </a:bodyPr>
          <a:lstStyle/>
          <a:p>
            <a:pPr lvl="0"/>
            <a:r>
              <a:rPr lang="en-US" sz="3000" dirty="0" smtClean="0">
                <a:solidFill>
                  <a:prstClr val="black"/>
                </a:solidFill>
              </a:rPr>
              <a:t>Let </a:t>
            </a:r>
            <a:r>
              <a:rPr lang="en-US" sz="3000" dirty="0">
                <a:solidFill>
                  <a:prstClr val="black"/>
                </a:solidFill>
              </a:rPr>
              <a:t>America be America again.</a:t>
            </a:r>
            <a:br>
              <a:rPr lang="en-US" sz="3000" dirty="0">
                <a:solidFill>
                  <a:prstClr val="black"/>
                </a:solidFill>
              </a:rPr>
            </a:br>
            <a:r>
              <a:rPr lang="en-US" sz="3000" dirty="0">
                <a:solidFill>
                  <a:prstClr val="black"/>
                </a:solidFill>
              </a:rPr>
              <a:t>Let it be the dream it used to be.</a:t>
            </a:r>
            <a:br>
              <a:rPr lang="en-US" sz="3000" dirty="0">
                <a:solidFill>
                  <a:prstClr val="black"/>
                </a:solidFill>
              </a:rPr>
            </a:br>
            <a:r>
              <a:rPr lang="en-US" sz="3000" dirty="0">
                <a:solidFill>
                  <a:prstClr val="black"/>
                </a:solidFill>
              </a:rPr>
              <a:t>Let it be the pioneer on the plain</a:t>
            </a:r>
            <a:br>
              <a:rPr lang="en-US" sz="3000" dirty="0">
                <a:solidFill>
                  <a:prstClr val="black"/>
                </a:solidFill>
              </a:rPr>
            </a:br>
            <a:r>
              <a:rPr lang="en-US" sz="3000" dirty="0">
                <a:solidFill>
                  <a:prstClr val="black"/>
                </a:solidFill>
              </a:rPr>
              <a:t>Seeking a home where he himself is free.</a:t>
            </a:r>
            <a:br>
              <a:rPr lang="en-US" sz="3000" dirty="0">
                <a:solidFill>
                  <a:prstClr val="black"/>
                </a:solidFill>
              </a:rPr>
            </a:br>
            <a:r>
              <a:rPr lang="en-US" sz="3000" dirty="0">
                <a:solidFill>
                  <a:prstClr val="black"/>
                </a:solidFill>
              </a:rPr>
              <a:t/>
            </a:r>
            <a:br>
              <a:rPr lang="en-US" sz="3000" dirty="0">
                <a:solidFill>
                  <a:prstClr val="black"/>
                </a:solidFill>
              </a:rPr>
            </a:br>
            <a:r>
              <a:rPr lang="en-US" sz="3000" dirty="0">
                <a:solidFill>
                  <a:prstClr val="black"/>
                </a:solidFill>
              </a:rPr>
              <a:t>(America never was America to me.)</a:t>
            </a:r>
          </a:p>
        </p:txBody>
      </p:sp>
    </p:spTree>
    <p:extLst>
      <p:ext uri="{BB962C8B-B14F-4D97-AF65-F5344CB8AC3E}">
        <p14:creationId xmlns:p14="http://schemas.microsoft.com/office/powerpoint/2010/main" val="4368509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3518" y="768350"/>
            <a:ext cx="10172700" cy="2677656"/>
          </a:xfrm>
          <a:prstGeom prst="rect">
            <a:avLst/>
          </a:prstGeom>
        </p:spPr>
        <p:txBody>
          <a:bodyPr wrap="square">
            <a:spAutoFit/>
          </a:bodyPr>
          <a:lstStyle/>
          <a:p>
            <a:pPr algn="just"/>
            <a:r>
              <a:rPr lang="en-US" sz="2800" dirty="0"/>
              <a:t>Instead, white supremacy was quickly, legally, and violently restored to the New South, where ninety percent of African Americans lived. Starting in about 1890, African Americans migrated to the North in great numbers</a:t>
            </a:r>
            <a:r>
              <a:rPr lang="en-US" sz="2800" dirty="0" smtClean="0"/>
              <a:t>.</a:t>
            </a:r>
          </a:p>
          <a:p>
            <a:pPr algn="just"/>
            <a:endParaRPr lang="en-US" sz="2800" dirty="0"/>
          </a:p>
          <a:p>
            <a:pPr algn="just"/>
            <a:endParaRPr lang="es-MX" sz="2800" dirty="0"/>
          </a:p>
        </p:txBody>
      </p:sp>
      <p:pic>
        <p:nvPicPr>
          <p:cNvPr id="4" name="Imagen 3"/>
          <p:cNvPicPr>
            <a:picLocks noChangeAspect="1"/>
          </p:cNvPicPr>
          <p:nvPr/>
        </p:nvPicPr>
        <p:blipFill>
          <a:blip r:embed="rId2"/>
          <a:stretch>
            <a:fillRect/>
          </a:stretch>
        </p:blipFill>
        <p:spPr>
          <a:xfrm>
            <a:off x="1818410" y="2587337"/>
            <a:ext cx="5740556" cy="4092164"/>
          </a:xfrm>
          <a:prstGeom prst="rect">
            <a:avLst/>
          </a:prstGeom>
        </p:spPr>
      </p:pic>
    </p:spTree>
    <p:extLst>
      <p:ext uri="{BB962C8B-B14F-4D97-AF65-F5344CB8AC3E}">
        <p14:creationId xmlns:p14="http://schemas.microsoft.com/office/powerpoint/2010/main" val="2619244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z="3200" dirty="0">
                <a:solidFill>
                  <a:srgbClr val="D34817"/>
                </a:solidFill>
              </a:rPr>
              <a:t>Let America be America again</a:t>
            </a:r>
            <a:br>
              <a:rPr lang="en-US" sz="3200" dirty="0">
                <a:solidFill>
                  <a:srgbClr val="D34817"/>
                </a:solidFill>
              </a:rPr>
            </a:br>
            <a:r>
              <a:rPr lang="en-US" sz="3200" dirty="0">
                <a:solidFill>
                  <a:srgbClr val="D34817"/>
                </a:solidFill>
              </a:rPr>
              <a:t>                                          Langston Hughes</a:t>
            </a:r>
            <a:endParaRPr lang="es-MX" dirty="0"/>
          </a:p>
        </p:txBody>
      </p:sp>
      <p:sp>
        <p:nvSpPr>
          <p:cNvPr id="3" name="Rectángulo 2"/>
          <p:cNvSpPr/>
          <p:nvPr/>
        </p:nvSpPr>
        <p:spPr>
          <a:xfrm>
            <a:off x="677334" y="2535382"/>
            <a:ext cx="9424554" cy="3046988"/>
          </a:xfrm>
          <a:prstGeom prst="rect">
            <a:avLst/>
          </a:prstGeom>
        </p:spPr>
        <p:txBody>
          <a:bodyPr wrap="square">
            <a:spAutoFit/>
          </a:bodyPr>
          <a:lstStyle/>
          <a:p>
            <a:pPr lvl="0" algn="just"/>
            <a:r>
              <a:rPr lang="en-US" sz="3200" dirty="0">
                <a:solidFill>
                  <a:prstClr val="black"/>
                </a:solidFill>
              </a:rPr>
              <a:t>Let America be the dream the dreamers </a:t>
            </a:r>
            <a:r>
              <a:rPr lang="en-US" sz="3200" dirty="0" smtClean="0">
                <a:solidFill>
                  <a:prstClr val="black"/>
                </a:solidFill>
              </a:rPr>
              <a:t>dreamed</a:t>
            </a:r>
            <a:endParaRPr lang="en-US" sz="3200" dirty="0">
              <a:solidFill>
                <a:prstClr val="black"/>
              </a:solidFill>
            </a:endParaRPr>
          </a:p>
          <a:p>
            <a:pPr lvl="0" algn="just"/>
            <a:r>
              <a:rPr lang="en-US" sz="3200" dirty="0">
                <a:solidFill>
                  <a:prstClr val="black"/>
                </a:solidFill>
              </a:rPr>
              <a:t>Let it be that great strong land of love</a:t>
            </a:r>
          </a:p>
          <a:p>
            <a:pPr lvl="0" algn="just"/>
            <a:r>
              <a:rPr lang="en-US" sz="3200" dirty="0">
                <a:solidFill>
                  <a:prstClr val="black"/>
                </a:solidFill>
              </a:rPr>
              <a:t>Where never kings connive nor tyrants scheme</a:t>
            </a:r>
          </a:p>
          <a:p>
            <a:pPr lvl="0" algn="just"/>
            <a:r>
              <a:rPr lang="en-US" sz="3200" dirty="0">
                <a:solidFill>
                  <a:prstClr val="black"/>
                </a:solidFill>
              </a:rPr>
              <a:t>That any man be crushed by one above.</a:t>
            </a:r>
          </a:p>
          <a:p>
            <a:pPr lvl="0" algn="just"/>
            <a:endParaRPr lang="en-US" sz="3200" dirty="0">
              <a:solidFill>
                <a:prstClr val="black"/>
              </a:solidFill>
            </a:endParaRPr>
          </a:p>
          <a:p>
            <a:pPr lvl="0" algn="just"/>
            <a:r>
              <a:rPr lang="en-US" sz="3200" dirty="0">
                <a:solidFill>
                  <a:prstClr val="black"/>
                </a:solidFill>
              </a:rPr>
              <a:t>(It never was America to me.)</a:t>
            </a:r>
            <a:endParaRPr lang="en-US" sz="3200" dirty="0">
              <a:solidFill>
                <a:prstClr val="black"/>
              </a:solidFill>
            </a:endParaRPr>
          </a:p>
        </p:txBody>
      </p:sp>
    </p:spTree>
    <p:extLst>
      <p:ext uri="{BB962C8B-B14F-4D97-AF65-F5344CB8AC3E}">
        <p14:creationId xmlns:p14="http://schemas.microsoft.com/office/powerpoint/2010/main" val="34585671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77334" y="1270000"/>
            <a:ext cx="8596668" cy="3970318"/>
          </a:xfrm>
          <a:prstGeom prst="rect">
            <a:avLst/>
          </a:prstGeom>
        </p:spPr>
        <p:txBody>
          <a:bodyPr wrap="square">
            <a:spAutoFit/>
          </a:bodyPr>
          <a:lstStyle/>
          <a:p>
            <a:pPr algn="just"/>
            <a:r>
              <a:rPr lang="en-US" sz="2800" dirty="0"/>
              <a:t>This </a:t>
            </a:r>
            <a:r>
              <a:rPr lang="en-US" sz="2800" b="1" dirty="0"/>
              <a:t>Great Migration </a:t>
            </a:r>
            <a:r>
              <a:rPr lang="en-US" sz="2800" dirty="0"/>
              <a:t>eventually relocated hundreds of thousands of African Americans from the rural South to the urban North. Many discovered they had shared common experiences in their past </a:t>
            </a:r>
            <a:r>
              <a:rPr lang="en-US" sz="2800" dirty="0" smtClean="0"/>
              <a:t>and </a:t>
            </a:r>
            <a:r>
              <a:rPr lang="en-US" sz="2800" dirty="0"/>
              <a:t>their uncertain present circumstances. Instead of wallowing in self-pity, the recently dispossessed ignited an explosion of cultural pride. Indeed, African American culture was reborn in the Harlem Renaissance.</a:t>
            </a:r>
            <a:endParaRPr lang="es-MX" sz="2800" dirty="0"/>
          </a:p>
        </p:txBody>
      </p:sp>
    </p:spTree>
    <p:extLst>
      <p:ext uri="{BB962C8B-B14F-4D97-AF65-F5344CB8AC3E}">
        <p14:creationId xmlns:p14="http://schemas.microsoft.com/office/powerpoint/2010/main" val="2733670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63682" y="30217"/>
            <a:ext cx="8239990" cy="5990256"/>
          </a:xfrm>
          <a:prstGeom prst="rect">
            <a:avLst/>
          </a:prstGeom>
        </p:spPr>
      </p:pic>
    </p:spTree>
    <p:extLst>
      <p:ext uri="{BB962C8B-B14F-4D97-AF65-F5344CB8AC3E}">
        <p14:creationId xmlns:p14="http://schemas.microsoft.com/office/powerpoint/2010/main" val="817963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2"/>
                                        </p:tgtEl>
                                      </p:cBhvr>
                                    </p:animEffect>
                                    <p:anim calcmode="lin" valueType="num">
                                      <p:cBhvr>
                                        <p:cTn id="7" dur="2000"/>
                                        <p:tgtEl>
                                          <p:spTgt spid="2"/>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2"/>
                                        </p:tgtEl>
                                        <p:attrNameLst>
                                          <p:attrName>ppt_h</p:attrName>
                                        </p:attrNameLst>
                                      </p:cBhvr>
                                      <p:tavLst>
                                        <p:tav tm="0">
                                          <p:val>
                                            <p:strVal val="ppt_h"/>
                                          </p:val>
                                        </p:tav>
                                        <p:tav tm="100000">
                                          <p:val>
                                            <p:strVal val="ppt_h"/>
                                          </p:val>
                                        </p:tav>
                                      </p:tavLst>
                                    </p:anim>
                                    <p:set>
                                      <p:cBhvr>
                                        <p:cTn id="9"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188027"/>
          </a:xfrm>
        </p:spPr>
        <p:txBody>
          <a:bodyPr/>
          <a:lstStyle/>
          <a:p>
            <a:r>
              <a:rPr lang="en-US" sz="3200" dirty="0">
                <a:solidFill>
                  <a:srgbClr val="D34817"/>
                </a:solidFill>
              </a:rPr>
              <a:t>Let America be America again</a:t>
            </a:r>
            <a:br>
              <a:rPr lang="en-US" sz="3200" dirty="0">
                <a:solidFill>
                  <a:srgbClr val="D34817"/>
                </a:solidFill>
              </a:rPr>
            </a:br>
            <a:r>
              <a:rPr lang="en-US" sz="3200" dirty="0">
                <a:solidFill>
                  <a:srgbClr val="D34817"/>
                </a:solidFill>
              </a:rPr>
              <a:t>                                          Langston Hughes</a:t>
            </a:r>
            <a:endParaRPr lang="es-MX" dirty="0"/>
          </a:p>
        </p:txBody>
      </p:sp>
      <p:sp>
        <p:nvSpPr>
          <p:cNvPr id="3" name="Rectángulo 2"/>
          <p:cNvSpPr/>
          <p:nvPr/>
        </p:nvSpPr>
        <p:spPr>
          <a:xfrm>
            <a:off x="1375063" y="1930400"/>
            <a:ext cx="6823363" cy="3970318"/>
          </a:xfrm>
          <a:prstGeom prst="rect">
            <a:avLst/>
          </a:prstGeom>
        </p:spPr>
        <p:txBody>
          <a:bodyPr wrap="square">
            <a:spAutoFit/>
          </a:bodyPr>
          <a:lstStyle/>
          <a:p>
            <a:pPr lvl="0"/>
            <a:r>
              <a:rPr lang="en-US" sz="2800" dirty="0">
                <a:solidFill>
                  <a:prstClr val="black"/>
                </a:solidFill>
              </a:rPr>
              <a:t>O, let my land be a land where Liberty</a:t>
            </a:r>
          </a:p>
          <a:p>
            <a:pPr lvl="0"/>
            <a:r>
              <a:rPr lang="en-US" sz="2800" dirty="0">
                <a:solidFill>
                  <a:prstClr val="black"/>
                </a:solidFill>
              </a:rPr>
              <a:t>Is crowned with no false patriotic wreath,</a:t>
            </a:r>
          </a:p>
          <a:p>
            <a:pPr lvl="0"/>
            <a:r>
              <a:rPr lang="en-US" sz="2800" dirty="0">
                <a:solidFill>
                  <a:prstClr val="black"/>
                </a:solidFill>
              </a:rPr>
              <a:t>But opportunity is real, and life is free,</a:t>
            </a:r>
          </a:p>
          <a:p>
            <a:pPr lvl="0"/>
            <a:r>
              <a:rPr lang="en-US" sz="2800" dirty="0">
                <a:solidFill>
                  <a:prstClr val="black"/>
                </a:solidFill>
              </a:rPr>
              <a:t>Equality is in the air we breathe.</a:t>
            </a:r>
          </a:p>
          <a:p>
            <a:pPr lvl="0"/>
            <a:endParaRPr lang="en-US" sz="2800" dirty="0">
              <a:solidFill>
                <a:prstClr val="black"/>
              </a:solidFill>
            </a:endParaRPr>
          </a:p>
          <a:p>
            <a:pPr lvl="0"/>
            <a:r>
              <a:rPr lang="en-US" sz="2800" dirty="0">
                <a:solidFill>
                  <a:prstClr val="black"/>
                </a:solidFill>
              </a:rPr>
              <a:t>(There's never been equality for me,</a:t>
            </a:r>
          </a:p>
          <a:p>
            <a:pPr lvl="0"/>
            <a:r>
              <a:rPr lang="en-US" sz="2800" dirty="0">
                <a:solidFill>
                  <a:prstClr val="black"/>
                </a:solidFill>
              </a:rPr>
              <a:t>Nor freedom in this "homeland of the free.")</a:t>
            </a:r>
            <a:endParaRPr lang="es-MX" sz="2800" dirty="0">
              <a:solidFill>
                <a:prstClr val="black"/>
              </a:solidFill>
            </a:endParaRPr>
          </a:p>
        </p:txBody>
      </p:sp>
    </p:spTree>
    <p:extLst>
      <p:ext uri="{BB962C8B-B14F-4D97-AF65-F5344CB8AC3E}">
        <p14:creationId xmlns:p14="http://schemas.microsoft.com/office/powerpoint/2010/main" val="3546225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Rojo naranj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338</TotalTime>
  <Words>1038</Words>
  <Application>Microsoft Office PowerPoint</Application>
  <PresentationFormat>Panorámica</PresentationFormat>
  <Paragraphs>79</Paragraphs>
  <Slides>34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34</vt:i4>
      </vt:variant>
    </vt:vector>
  </HeadingPairs>
  <TitlesOfParts>
    <vt:vector size="38" baseType="lpstr">
      <vt:lpstr>Arial</vt:lpstr>
      <vt:lpstr>Trebuchet MS</vt:lpstr>
      <vt:lpstr>Wingdings 3</vt:lpstr>
      <vt:lpstr>Faceta</vt:lpstr>
      <vt:lpstr>HARLEM RENAISSANCE</vt:lpstr>
      <vt:lpstr>Créditos Institucionales</vt:lpstr>
      <vt:lpstr>Background</vt:lpstr>
      <vt:lpstr>Let America be America again                                           Langston Hughes</vt:lpstr>
      <vt:lpstr>Presentación de PowerPoint</vt:lpstr>
      <vt:lpstr>Let America be America again                                           Langston Hughes</vt:lpstr>
      <vt:lpstr>Presentación de PowerPoint</vt:lpstr>
      <vt:lpstr>Presentación de PowerPoint</vt:lpstr>
      <vt:lpstr>Let America be America again                                           Langston Hughes</vt:lpstr>
      <vt:lpstr>Presentación de PowerPoint</vt:lpstr>
      <vt:lpstr>Let America be America again                                           Langston Hughes  </vt:lpstr>
      <vt:lpstr>Presentación de PowerPoint</vt:lpstr>
      <vt:lpstr>Presentación de PowerPoint</vt:lpstr>
      <vt:lpstr>Presentación de PowerPoint</vt:lpstr>
      <vt:lpstr>Presentación de PowerPoint</vt:lpstr>
      <vt:lpstr>Presentación de PowerPoint</vt:lpstr>
      <vt:lpstr>Let America be America again                                           Langston Hughes  </vt:lpstr>
      <vt:lpstr>Musicians</vt:lpstr>
      <vt:lpstr>Presentación de PowerPoint</vt:lpstr>
      <vt:lpstr>Presentación de PowerPoint</vt:lpstr>
      <vt:lpstr>Presentación de PowerPoint</vt:lpstr>
      <vt:lpstr>Writers and Actors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HARLEM RENAISSANCE</dc:title>
  <dc:creator>USUARIO</dc:creator>
  <cp:lastModifiedBy>USUARIO</cp:lastModifiedBy>
  <cp:revision>25</cp:revision>
  <dcterms:created xsi:type="dcterms:W3CDTF">2017-06-28T17:09:48Z</dcterms:created>
  <dcterms:modified xsi:type="dcterms:W3CDTF">2017-10-18T16:07:30Z</dcterms:modified>
</cp:coreProperties>
</file>