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comments/comment10.xml" ContentType="application/vnd.openxmlformats-officedocument.presentationml.comments+xml"/>
  <Override PartName="/ppt/comments/comment11.xml" ContentType="application/vnd.openxmlformats-officedocument.presentationml.comments+xml"/>
  <Override PartName="/ppt/comments/comment12.xml" ContentType="application/vnd.openxmlformats-officedocument.presentationml.comments+xml"/>
  <Override PartName="/ppt/comments/comment13.xml" ContentType="application/vnd.openxmlformats-officedocument.presentationml.comments+xml"/>
  <Override PartName="/ppt/comments/comment14.xml" ContentType="application/vnd.openxmlformats-officedocument.presentationml.comments+xml"/>
  <Override PartName="/ppt/comments/comment15.xml" ContentType="application/vnd.openxmlformats-officedocument.presentationml.comments+xml"/>
  <Override PartName="/ppt/comments/comment16.xml" ContentType="application/vnd.openxmlformats-officedocument.presentationml.comments+xml"/>
  <Override PartName="/ppt/comments/comment17.xml" ContentType="application/vnd.openxmlformats-officedocument.presentationml.comments+xml"/>
  <Override PartName="/ppt/comments/comment18.xml" ContentType="application/vnd.openxmlformats-officedocument.presentationml.comments+xml"/>
  <Override PartName="/ppt/comments/comment19.xml" ContentType="application/vnd.openxmlformats-officedocument.presentationml.comments+xml"/>
  <Override PartName="/ppt/comments/comment20.xml" ContentType="application/vnd.openxmlformats-officedocument.presentationml.comments+xml"/>
  <Override PartName="/ppt/comments/comment21.xml" ContentType="application/vnd.openxmlformats-officedocument.presentationml.comments+xml"/>
  <Override PartName="/ppt/comments/comment22.xml" ContentType="application/vnd.openxmlformats-officedocument.presentationml.comments+xml"/>
  <Override PartName="/ppt/comments/comment23.xml" ContentType="application/vnd.openxmlformats-officedocument.presentationml.comments+xml"/>
  <Override PartName="/ppt/comments/comment24.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1" r:id="rId1"/>
  </p:sldMasterIdLst>
  <p:notesMasterIdLst>
    <p:notesMasterId r:id="rId34"/>
  </p:notesMasterIdLst>
  <p:sldIdLst>
    <p:sldId id="286" r:id="rId2"/>
    <p:sldId id="288"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91" r:id="rId3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UARIO" initials="U" lastIdx="27" clrIdx="0">
    <p:extLst>
      <p:ext uri="{19B8F6BF-5375-455C-9EA6-DF929625EA0E}">
        <p15:presenceInfo xmlns:p15="http://schemas.microsoft.com/office/powerpoint/2012/main" userId="USUARI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9BCD31-95E8-4D74-8927-9A4E08294F9F}">
  <a:tblStyle styleId="{4C9BCD31-95E8-4D74-8927-9A4E08294F9F}" styleName="Table_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70" autoAdjust="0"/>
    <p:restoredTop sz="94660"/>
  </p:normalViewPr>
  <p:slideViewPr>
    <p:cSldViewPr snapToGrid="0" showGuides="1">
      <p:cViewPr varScale="1">
        <p:scale>
          <a:sx n="107" d="100"/>
          <a:sy n="107" d="100"/>
        </p:scale>
        <p:origin x="120" y="23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10-18T13:47:58.289" idx="1">
    <p:pos x="10" y="10"/>
    <p:text>Este ensayo se lee como parte de la unidad teórica del curso de vanguardias europeas.</p:text>
    <p:extLst>
      <p:ext uri="{C676402C-5697-4E1C-873F-D02D1690AC5C}">
        <p15:threadingInfo xmlns:p15="http://schemas.microsoft.com/office/powerpoint/2012/main" timeZoneBias="30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17-10-18T13:55:56.472" idx="10">
    <p:pos x="10" y="10"/>
    <p:text>Este tema se complementa con la lectura de marshall Berman acerca de la Modernidad.</p:text>
    <p:extLst>
      <p:ext uri="{C676402C-5697-4E1C-873F-D02D1690AC5C}">
        <p15:threadingInfo xmlns:p15="http://schemas.microsoft.com/office/powerpoint/2012/main" timeZoneBias="30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17-10-18T13:57:48.640" idx="11">
    <p:pos x="10" y="10"/>
    <p:text>Deternerse a explicar el tema de la modernidad con esta pintura.</p:text>
    <p:extLst>
      <p:ext uri="{C676402C-5697-4E1C-873F-D02D1690AC5C}">
        <p15:threadingInfo xmlns:p15="http://schemas.microsoft.com/office/powerpoint/2012/main" timeZoneBias="30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17-10-18T13:58:51.816" idx="12">
    <p:pos x="10" y="10"/>
    <p:text>Crisis universal de la Edad Moderna (recordar otras guerras).</p:text>
    <p:extLst>
      <p:ext uri="{C676402C-5697-4E1C-873F-D02D1690AC5C}">
        <p15:threadingInfo xmlns:p15="http://schemas.microsoft.com/office/powerpoint/2012/main" timeZoneBias="30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1" dt="2017-10-18T13:59:34.439" idx="13">
    <p:pos x="10" y="10"/>
    <p:text>Resumen de las diversas crisis sociales y políticas de la Modernidad. Pueden pedirse de tarea.</p:text>
    <p:extLst>
      <p:ext uri="{C676402C-5697-4E1C-873F-D02D1690AC5C}">
        <p15:threadingInfo xmlns:p15="http://schemas.microsoft.com/office/powerpoint/2012/main" timeZoneBias="30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1" dt="2017-10-18T14:00:36.967" idx="14">
    <p:pos x="5476" y="533"/>
    <p:text>Crisis social y desarrollo científico.</p:text>
    <p:extLst>
      <p:ext uri="{C676402C-5697-4E1C-873F-D02D1690AC5C}">
        <p15:threadingInfo xmlns:p15="http://schemas.microsoft.com/office/powerpoint/2012/main" timeZoneBias="300"/>
      </p:ext>
    </p:extLst>
  </p:cm>
  <p:cm authorId="1" dt="2017-10-18T14:03:57.908" idx="15">
    <p:pos x="5476" y="669"/>
    <p:text>Caída del zarismo.</p:text>
    <p:extLst>
      <p:ext uri="{C676402C-5697-4E1C-873F-D02D1690AC5C}">
        <p15:threadingInfo xmlns:p15="http://schemas.microsoft.com/office/powerpoint/2012/main" timeZoneBias="300">
          <p15:parentCm authorId="1" idx="14"/>
        </p15:threadingInfo>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1" dt="2017-10-18T14:04:37.719" idx="16">
    <p:pos x="1316" y="1525"/>
    <p:text>Ciencia y ser humano: disgregación del sentido de lo espiritual. Preguntar a los estudiantes qué piensan de esta cita.</p:text>
    <p:extLst>
      <p:ext uri="{C676402C-5697-4E1C-873F-D02D1690AC5C}">
        <p15:threadingInfo xmlns:p15="http://schemas.microsoft.com/office/powerpoint/2012/main" timeZoneBias="300"/>
      </p:ext>
    </p:extLst>
  </p:cm>
</p:cmLst>
</file>

<file path=ppt/comments/comment16.xml><?xml version="1.0" encoding="utf-8"?>
<p:cmLst xmlns:a="http://schemas.openxmlformats.org/drawingml/2006/main" xmlns:r="http://schemas.openxmlformats.org/officeDocument/2006/relationships" xmlns:p="http://schemas.openxmlformats.org/presentationml/2006/main">
  <p:cm authorId="1" dt="2017-10-18T14:05:28.815" idx="17">
    <p:pos x="10" y="10"/>
    <p:text>Desarrollar el tema de la crisis social y el tipo de búsqueda estético-espiritual de las vanguardias.</p:text>
    <p:extLst>
      <p:ext uri="{C676402C-5697-4E1C-873F-D02D1690AC5C}">
        <p15:threadingInfo xmlns:p15="http://schemas.microsoft.com/office/powerpoint/2012/main" timeZoneBias="300"/>
      </p:ext>
    </p:extLst>
  </p:cm>
</p:cmLst>
</file>

<file path=ppt/comments/comment17.xml><?xml version="1.0" encoding="utf-8"?>
<p:cmLst xmlns:a="http://schemas.openxmlformats.org/drawingml/2006/main" xmlns:r="http://schemas.openxmlformats.org/officeDocument/2006/relationships" xmlns:p="http://schemas.openxmlformats.org/presentationml/2006/main">
  <p:cm authorId="1" dt="2017-10-18T14:07:13.830" idx="18">
    <p:pos x="10" y="10"/>
    <p:text>La ciudad en Baudelaire, una influencia para las vanguardias. Se sugiere trabajar el texto de esta lámina a manera de complemento con alguno de los poemas en prosa de Baudelaire.</p:text>
    <p:extLst>
      <p:ext uri="{C676402C-5697-4E1C-873F-D02D1690AC5C}">
        <p15:threadingInfo xmlns:p15="http://schemas.microsoft.com/office/powerpoint/2012/main" timeZoneBias="300"/>
      </p:ext>
    </p:extLst>
  </p:cm>
</p:cmLst>
</file>

<file path=ppt/comments/comment18.xml><?xml version="1.0" encoding="utf-8"?>
<p:cmLst xmlns:a="http://schemas.openxmlformats.org/drawingml/2006/main" xmlns:r="http://schemas.openxmlformats.org/officeDocument/2006/relationships" xmlns:p="http://schemas.openxmlformats.org/presentationml/2006/main">
  <p:cm authorId="1" dt="2017-10-18T14:08:37.678" idx="20">
    <p:pos x="1570" y="858"/>
    <p:text>Igualmente, se debe recurrir a ejemplos: la pintura de Gauguin, por ejemplo.</p:text>
    <p:extLst>
      <p:ext uri="{C676402C-5697-4E1C-873F-D02D1690AC5C}">
        <p15:threadingInfo xmlns:p15="http://schemas.microsoft.com/office/powerpoint/2012/main" timeZoneBias="300"/>
      </p:ext>
    </p:extLst>
  </p:cm>
</p:cmLst>
</file>

<file path=ppt/comments/comment19.xml><?xml version="1.0" encoding="utf-8"?>
<p:cmLst xmlns:a="http://schemas.openxmlformats.org/drawingml/2006/main" xmlns:r="http://schemas.openxmlformats.org/officeDocument/2006/relationships" xmlns:p="http://schemas.openxmlformats.org/presentationml/2006/main">
  <p:cm authorId="1" dt="2017-10-18T14:09:55.429" idx="21">
    <p:pos x="10" y="10"/>
    <p:text>Alusión al agitado fin de siglo XIX y los cambios artísticos mencionados aquí. Traer a la clase libros de pintura y fotos o imágenes digitales.</p:text>
    <p:extLst>
      <p:ext uri="{C676402C-5697-4E1C-873F-D02D1690AC5C}">
        <p15:threadingInfo xmlns:p15="http://schemas.microsoft.com/office/powerpoint/2012/main" timeZoneBias="30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10-18T13:48:37.018" idx="2">
    <p:pos x="10" y="10"/>
    <p:text>el primer tema es la modernidad. Se sugiere discutir las citas con los estudiantes.</p:text>
    <p:extLst>
      <p:ext uri="{C676402C-5697-4E1C-873F-D02D1690AC5C}">
        <p15:threadingInfo xmlns:p15="http://schemas.microsoft.com/office/powerpoint/2012/main" timeZoneBias="300"/>
      </p:ext>
    </p:extLst>
  </p:cm>
</p:cmLst>
</file>

<file path=ppt/comments/comment20.xml><?xml version="1.0" encoding="utf-8"?>
<p:cmLst xmlns:a="http://schemas.openxmlformats.org/drawingml/2006/main" xmlns:r="http://schemas.openxmlformats.org/officeDocument/2006/relationships" xmlns:p="http://schemas.openxmlformats.org/presentationml/2006/main">
  <p:cm authorId="1" dt="2017-10-18T14:15:44.452" idx="22">
    <p:pos x="10" y="10"/>
    <p:text>Comentario de un cuadro de Duchamp.</p:text>
    <p:extLst>
      <p:ext uri="{C676402C-5697-4E1C-873F-D02D1690AC5C}">
        <p15:threadingInfo xmlns:p15="http://schemas.microsoft.com/office/powerpoint/2012/main" timeZoneBias="300"/>
      </p:ext>
    </p:extLst>
  </p:cm>
</p:cmLst>
</file>

<file path=ppt/comments/comment21.xml><?xml version="1.0" encoding="utf-8"?>
<p:cmLst xmlns:a="http://schemas.openxmlformats.org/drawingml/2006/main" xmlns:r="http://schemas.openxmlformats.org/officeDocument/2006/relationships" xmlns:p="http://schemas.openxmlformats.org/presentationml/2006/main">
  <p:cm authorId="1" dt="2017-10-18T15:27:26.558" idx="23">
    <p:pos x="5201" y="458"/>
    <p:text>Algunos principios de las vanguardias</p:text>
    <p:extLst>
      <p:ext uri="{C676402C-5697-4E1C-873F-D02D1690AC5C}">
        <p15:threadingInfo xmlns:p15="http://schemas.microsoft.com/office/powerpoint/2012/main" timeZoneBias="300"/>
      </p:ext>
    </p:extLst>
  </p:cm>
</p:cmLst>
</file>

<file path=ppt/comments/comment22.xml><?xml version="1.0" encoding="utf-8"?>
<p:cmLst xmlns:a="http://schemas.openxmlformats.org/drawingml/2006/main" xmlns:r="http://schemas.openxmlformats.org/officeDocument/2006/relationships" xmlns:p="http://schemas.openxmlformats.org/presentationml/2006/main">
  <p:cm authorId="1" dt="2017-10-18T15:27:45.588" idx="24">
    <p:pos x="10" y="10"/>
    <p:text>Obsesión por el movimiento.</p:text>
    <p:extLst>
      <p:ext uri="{C676402C-5697-4E1C-873F-D02D1690AC5C}">
        <p15:threadingInfo xmlns:p15="http://schemas.microsoft.com/office/powerpoint/2012/main" timeZoneBias="300"/>
      </p:ext>
    </p:extLst>
  </p:cm>
</p:cmLst>
</file>

<file path=ppt/comments/comment23.xml><?xml version="1.0" encoding="utf-8"?>
<p:cmLst xmlns:a="http://schemas.openxmlformats.org/drawingml/2006/main" xmlns:r="http://schemas.openxmlformats.org/officeDocument/2006/relationships" xmlns:p="http://schemas.openxmlformats.org/presentationml/2006/main">
  <p:cm authorId="1" dt="2017-10-18T15:33:41.315" idx="25">
    <p:pos x="10" y="10"/>
    <p:text>Artes espaciales y temporales.</p:text>
    <p:extLst>
      <p:ext uri="{C676402C-5697-4E1C-873F-D02D1690AC5C}">
        <p15:threadingInfo xmlns:p15="http://schemas.microsoft.com/office/powerpoint/2012/main" timeZoneBias="300"/>
      </p:ext>
    </p:extLst>
  </p:cm>
</p:cmLst>
</file>

<file path=ppt/comments/comment24.xml><?xml version="1.0" encoding="utf-8"?>
<p:cmLst xmlns:a="http://schemas.openxmlformats.org/drawingml/2006/main" xmlns:r="http://schemas.openxmlformats.org/officeDocument/2006/relationships" xmlns:p="http://schemas.openxmlformats.org/presentationml/2006/main">
  <p:cm authorId="1" dt="2017-10-18T15:34:20.419" idx="26">
    <p:pos x="5303" y="1428"/>
    <p:text>La noción de simultaneidad. Puede trabajarse como ejemplo un fragmento de The Waste Land.</p:text>
    <p:extLst>
      <p:ext uri="{C676402C-5697-4E1C-873F-D02D1690AC5C}">
        <p15:threadingInfo xmlns:p15="http://schemas.microsoft.com/office/powerpoint/2012/main" timeZoneBias="30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7-10-18T13:49:01.027" idx="3">
    <p:pos x="10" y="10"/>
    <p:text>Para Paz, el tema de la crítica es fundamental para entender el concepto de ruptura. Trabajar ejemplos con los estudiantes.</p:text>
    <p:extLst>
      <p:ext uri="{C676402C-5697-4E1C-873F-D02D1690AC5C}">
        <p15:threadingInfo xmlns:p15="http://schemas.microsoft.com/office/powerpoint/2012/main" timeZoneBias="30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7-10-18T13:49:55.545" idx="4">
    <p:pos x="10" y="10"/>
    <p:text>Las utopías como un ejemplo de crítica. Pedir a los estudiantes que relacionesn este tema con textos utópicos o distópicos que hayan leído (o con películas).</p:text>
    <p:extLst>
      <p:ext uri="{C676402C-5697-4E1C-873F-D02D1690AC5C}">
        <p15:threadingInfo xmlns:p15="http://schemas.microsoft.com/office/powerpoint/2012/main" timeZoneBias="30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7-10-18T13:50:58.169" idx="5">
    <p:pos x="10" y="10"/>
    <p:text>El romanticismo como un movimiento crítico del neoclasicismo. Puede ejemplificarse con dos pinturas: un retrato neoclásico y un cuadro del periodo romántico (Constable, Turner, etc.)</p:text>
    <p:extLst>
      <p:ext uri="{C676402C-5697-4E1C-873F-D02D1690AC5C}">
        <p15:threadingInfo xmlns:p15="http://schemas.microsoft.com/office/powerpoint/2012/main" timeZoneBias="30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7-10-18T13:52:09.969" idx="6">
    <p:pos x="10" y="10"/>
    <p:text>Analogía e ironía como instrumentos de la crítica romántica.</p:text>
    <p:extLst>
      <p:ext uri="{C676402C-5697-4E1C-873F-D02D1690AC5C}">
        <p15:threadingInfo xmlns:p15="http://schemas.microsoft.com/office/powerpoint/2012/main" timeZoneBias="30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17-10-18T13:52:45.129" idx="7">
    <p:pos x="10" y="10"/>
    <p:text>Selar la relación entre romanticismo y surrealismo: en búsqueda de un lenguaje no racional sino espiritual.</p:text>
    <p:extLst>
      <p:ext uri="{C676402C-5697-4E1C-873F-D02D1690AC5C}">
        <p15:threadingInfo xmlns:p15="http://schemas.microsoft.com/office/powerpoint/2012/main" timeZoneBias="30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17-10-18T13:54:25.985" idx="8">
    <p:pos x="10" y="10"/>
    <p:text>La ironía como recurso de la crítica (disonancia)</p:text>
    <p:extLst>
      <p:ext uri="{C676402C-5697-4E1C-873F-D02D1690AC5C}">
        <p15:threadingInfo xmlns:p15="http://schemas.microsoft.com/office/powerpoint/2012/main" timeZoneBias="30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17-10-18T13:55:14.280" idx="9">
    <p:pos x="10" y="10"/>
    <p:text>Se recomienda trabajar directamente con textos o pinturas para ejemplificar esto.</p:text>
    <p:extLst>
      <p:ext uri="{C676402C-5697-4E1C-873F-D02D1690AC5C}">
        <p15:threadingInfo xmlns:p15="http://schemas.microsoft.com/office/powerpoint/2012/main" timeZoneBias="30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73588971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729736474"/>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40739869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050" dirty="0">
              <a:solidFill>
                <a:schemeClr val="accent1">
                  <a:lumMod val="60000"/>
                  <a:lumOff val="40000"/>
                </a:schemeClr>
              </a:solidFill>
              <a:latin typeface="Arial"/>
            </a:endParaRPr>
          </a:p>
        </p:txBody>
      </p:sp>
    </p:spTree>
    <p:extLst>
      <p:ext uri="{BB962C8B-B14F-4D97-AF65-F5344CB8AC3E}">
        <p14:creationId xmlns:p14="http://schemas.microsoft.com/office/powerpoint/2010/main" val="809776234"/>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25100961"/>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AAD347D-5ACD-4C99-B74B-A9C85AD731AF}" type="datetimeFigureOut">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8527308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AAD347D-5ACD-4C99-B74B-A9C85AD731AF}" type="datetimeFigureOut">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386345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798286810"/>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614487477"/>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8"/>
        <p:cNvGrpSpPr/>
        <p:nvPr/>
      </p:nvGrpSpPr>
      <p:grpSpPr>
        <a:xfrm>
          <a:off x="0" y="0"/>
          <a:ext cx="0" cy="0"/>
          <a:chOff x="0" y="0"/>
          <a:chExt cx="0" cy="0"/>
        </a:xfrm>
      </p:grpSpPr>
      <p:sp>
        <p:nvSpPr>
          <p:cNvPr id="11" name="Shape 11"/>
          <p:cNvSpPr txBox="1">
            <a:spLocks noGrp="1"/>
          </p:cNvSpPr>
          <p:nvPr>
            <p:ph type="ctrTitle"/>
          </p:nvPr>
        </p:nvSpPr>
        <p:spPr>
          <a:xfrm>
            <a:off x="1400175" y="1991825"/>
            <a:ext cx="6343500" cy="1159799"/>
          </a:xfrm>
          <a:prstGeom prst="rect">
            <a:avLst/>
          </a:prstGeom>
        </p:spPr>
        <p:txBody>
          <a:bodyPr lIns="91425" tIns="91425" rIns="91425" bIns="91425" anchor="ctr"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Tree>
    <p:extLst>
      <p:ext uri="{BB962C8B-B14F-4D97-AF65-F5344CB8AC3E}">
        <p14:creationId xmlns:p14="http://schemas.microsoft.com/office/powerpoint/2010/main" val="2888410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773336254"/>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796027F-7875-4030-9381-8BD8C4F21935}" type="datetimeFigureOut">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21794263"/>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922806999"/>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10/18/2017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858126367"/>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509A250-FF31-4206-8172-F9D3106AACB1}" type="datetimeFigureOut">
              <a:rPr lang="en-US" smtClean="0"/>
              <a:t>10/18/2017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944871290"/>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t>10/18/2017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510531007"/>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smtClean="0"/>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35113909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smtClean="0"/>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05153250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AAD347D-5ACD-4C99-B74B-A9C85AD731AF}" type="datetimeFigureOut">
              <a:rPr lang="en-US" smtClean="0"/>
              <a:t>10/18/2017</a:t>
            </a:fld>
            <a:endParaRPr lang="en-US" dirty="0"/>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85701338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Lst>
  <p:hf sldNum="0" hdr="0" ftr="0" dt="0"/>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comments" Target="../comments/comment9.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10.xml"/><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11.xml"/><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comments" Target="../comments/comment12.xm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comments" Target="../comments/comment13.xml"/></Relationships>
</file>

<file path=ppt/slides/_rels/slide18.xml.rels><?xml version="1.0" encoding="UTF-8" standalone="yes"?>
<Relationships xmlns="http://schemas.openxmlformats.org/package/2006/relationships"><Relationship Id="rId3" Type="http://schemas.openxmlformats.org/officeDocument/2006/relationships/comments" Target="../comments/comment14.xml"/><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comments" Target="../comments/comment15.xml"/><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omments" Target="../comments/comment16.xml"/><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comments" Target="../comments/comment17.xml"/><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comments" Target="../comments/comment18.xml"/><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comments" Target="../comments/comment19.xml"/><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comments" Target="../comments/comment20.xml"/><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comments" Target="../comments/comment21.xml"/><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comments" Target="../comments/comment2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comments" Target="../comments/comment23.xml"/><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comments" Target="../comments/comment24.xml"/><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8001" y="457199"/>
            <a:ext cx="6447501" cy="4320283"/>
          </a:xfrm>
        </p:spPr>
        <p:txBody>
          <a:bodyPr>
            <a:normAutofit fontScale="90000"/>
          </a:bodyPr>
          <a:lstStyle/>
          <a:p>
            <a:r>
              <a:rPr lang="es-MX" sz="5400" dirty="0" smtClean="0"/>
              <a:t>OCTAVIO PAZ</a:t>
            </a:r>
            <a:br>
              <a:rPr lang="es-MX" sz="5400" dirty="0" smtClean="0"/>
            </a:br>
            <a:r>
              <a:rPr lang="es-MX" sz="5400" dirty="0"/>
              <a:t/>
            </a:r>
            <a:br>
              <a:rPr lang="es-MX" sz="5400" dirty="0"/>
            </a:br>
            <a:r>
              <a:rPr lang="es-MX" sz="5400" dirty="0" smtClean="0"/>
              <a:t/>
            </a:r>
            <a:br>
              <a:rPr lang="es-MX" sz="5400" dirty="0" smtClean="0"/>
            </a:br>
            <a:r>
              <a:rPr lang="es-MX" sz="5400" dirty="0" smtClean="0"/>
              <a:t>   </a:t>
            </a:r>
            <a:r>
              <a:rPr lang="es-MX" sz="4400" dirty="0" smtClean="0"/>
              <a:t>Ruptura y Convergencia</a:t>
            </a:r>
            <a:br>
              <a:rPr lang="es-MX" sz="4400" dirty="0" smtClean="0"/>
            </a:br>
            <a:r>
              <a:rPr lang="es-MX" sz="4400" dirty="0"/>
              <a:t/>
            </a:r>
            <a:br>
              <a:rPr lang="es-MX" sz="4400" dirty="0"/>
            </a:br>
            <a:r>
              <a:rPr lang="es-MX" sz="5400" dirty="0" smtClean="0"/>
              <a:t/>
            </a:r>
            <a:br>
              <a:rPr lang="es-MX" sz="5400" dirty="0" smtClean="0"/>
            </a:br>
            <a:endParaRPr lang="es-MX" sz="5400" dirty="0"/>
          </a:p>
        </p:txBody>
      </p:sp>
    </p:spTree>
    <p:extLst>
      <p:ext uri="{BB962C8B-B14F-4D97-AF65-F5344CB8AC3E}">
        <p14:creationId xmlns:p14="http://schemas.microsoft.com/office/powerpoint/2010/main" val="17941541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98834" y="515946"/>
            <a:ext cx="6284068" cy="1600438"/>
          </a:xfrm>
          <a:prstGeom prst="rect">
            <a:avLst/>
          </a:prstGeom>
        </p:spPr>
        <p:txBody>
          <a:bodyPr wrap="square">
            <a:spAutoFit/>
          </a:bodyPr>
          <a:lstStyle/>
          <a:p>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La relación </a:t>
            </a:r>
            <a:r>
              <a:rPr lang="es-ES" b="1" dirty="0">
                <a:solidFill>
                  <a:srgbClr val="222222"/>
                </a:solidFill>
                <a:latin typeface="Calibri" panose="020F0502020204030204" pitchFamily="34" charset="0"/>
                <a:ea typeface="Calibri" panose="020F0502020204030204" pitchFamily="34" charset="0"/>
                <a:cs typeface="Times New Roman" panose="02020603050405020304" pitchFamily="18" charset="0"/>
              </a:rPr>
              <a:t>del Romanticismo </a:t>
            </a:r>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con </a:t>
            </a:r>
            <a:r>
              <a:rPr lang="es-ES" b="1" dirty="0">
                <a:solidFill>
                  <a:srgbClr val="222222"/>
                </a:solidFill>
                <a:latin typeface="Calibri" panose="020F0502020204030204" pitchFamily="34" charset="0"/>
                <a:ea typeface="Calibri" panose="020F0502020204030204" pitchFamily="34" charset="0"/>
                <a:cs typeface="Times New Roman" panose="02020603050405020304" pitchFamily="18" charset="0"/>
              </a:rPr>
              <a:t>la Modernidad </a:t>
            </a:r>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es a un tiempo filial y polémica. Hijo de la Edad Crítica, su fundamento, su acta de nacimiento y su definición son el cambio. </a:t>
            </a:r>
          </a:p>
          <a:p>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El romanticismo fue el gran cambio no sólo en el dominio de las letras y las artes sino en el de la imaginación, la sensibilidad, el gusto, las ideas. Fue una moral, una erótica, una política, una manera de vestirse y una manera de amar, una manera de vivir y de morir.</a:t>
            </a:r>
            <a:endParaRPr lang="es-ES" dirty="0"/>
          </a:p>
        </p:txBody>
      </p:sp>
      <p:sp>
        <p:nvSpPr>
          <p:cNvPr id="3" name="Rectángulo 2"/>
          <p:cNvSpPr/>
          <p:nvPr/>
        </p:nvSpPr>
        <p:spPr>
          <a:xfrm>
            <a:off x="1354331" y="2226108"/>
            <a:ext cx="5885234" cy="1169551"/>
          </a:xfrm>
          <a:prstGeom prst="rect">
            <a:avLst/>
          </a:prstGeom>
        </p:spPr>
        <p:txBody>
          <a:bodyPr wrap="square">
            <a:spAutoFit/>
          </a:bodyPr>
          <a:lstStyle/>
          <a:p>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El </a:t>
            </a:r>
            <a:r>
              <a:rPr lang="es-ES" b="1" dirty="0">
                <a:solidFill>
                  <a:srgbClr val="222222"/>
                </a:solidFill>
                <a:latin typeface="Calibri" panose="020F0502020204030204" pitchFamily="34" charset="0"/>
                <a:ea typeface="Calibri" panose="020F0502020204030204" pitchFamily="34" charset="0"/>
                <a:cs typeface="Times New Roman" panose="02020603050405020304" pitchFamily="18" charset="0"/>
              </a:rPr>
              <a:t>romanticismo</a:t>
            </a:r>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 hace la crítica de la razón crítica y opone al tiempo de la historia sucesiva el tiempo del origen antes de la historia, al tiempo futuro de las utopías el tiempo instantáneo de las pasiones, el amor y la sangre. El romanticismo es la gran negación de la Modernidad tal como había sido concebida por el siglo XVIII y por la razón crítica, utópica y revolucionaria.</a:t>
            </a:r>
            <a:endParaRPr lang="es-ES" dirty="0"/>
          </a:p>
        </p:txBody>
      </p:sp>
      <p:sp>
        <p:nvSpPr>
          <p:cNvPr id="4" name="Rectángulo 3"/>
          <p:cNvSpPr/>
          <p:nvPr/>
        </p:nvSpPr>
        <p:spPr>
          <a:xfrm>
            <a:off x="1867710" y="3660851"/>
            <a:ext cx="4572000" cy="954107"/>
          </a:xfrm>
          <a:prstGeom prst="rect">
            <a:avLst/>
          </a:prstGeom>
        </p:spPr>
        <p:txBody>
          <a:bodyPr>
            <a:spAutoFit/>
          </a:bodyPr>
          <a:lstStyle/>
          <a:p>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El romanticismo convive con la Modernidad y se funde a ella sólo para, una y otra vez, transgredirla. Esas transgresiones asumen muchas formas pero se manifiestan siempre de dos maneras: </a:t>
            </a:r>
            <a:r>
              <a:rPr lang="es-ES" b="1" i="1" dirty="0">
                <a:solidFill>
                  <a:srgbClr val="222222"/>
                </a:solidFill>
                <a:latin typeface="Calibri" panose="020F0502020204030204" pitchFamily="34" charset="0"/>
                <a:ea typeface="Calibri" panose="020F0502020204030204" pitchFamily="34" charset="0"/>
                <a:cs typeface="Times New Roman" panose="02020603050405020304" pitchFamily="18" charset="0"/>
              </a:rPr>
              <a:t>la analogía y la ironía.</a:t>
            </a:r>
            <a:endParaRPr lang="es-ES" b="1" i="1" dirty="0"/>
          </a:p>
        </p:txBody>
      </p:sp>
    </p:spTree>
    <p:extLst>
      <p:ext uri="{BB962C8B-B14F-4D97-AF65-F5344CB8AC3E}">
        <p14:creationId xmlns:p14="http://schemas.microsoft.com/office/powerpoint/2010/main" val="3013284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400" dirty="0"/>
              <a:t>ANALOGÍA</a:t>
            </a:r>
            <a:endParaRPr lang="es-ES" sz="2400" dirty="0"/>
          </a:p>
        </p:txBody>
      </p:sp>
      <p:sp>
        <p:nvSpPr>
          <p:cNvPr id="3" name="Rectángulo 2"/>
          <p:cNvSpPr/>
          <p:nvPr/>
        </p:nvSpPr>
        <p:spPr>
          <a:xfrm>
            <a:off x="1046106" y="3039451"/>
            <a:ext cx="7208196" cy="2277547"/>
          </a:xfrm>
          <a:prstGeom prst="rect">
            <a:avLst/>
          </a:prstGeom>
        </p:spPr>
        <p:txBody>
          <a:bodyPr wrap="square">
            <a:spAutoFit/>
          </a:bodyPr>
          <a:lstStyle/>
          <a:p>
            <a:r>
              <a:rPr lang="es-ES" sz="1600" dirty="0">
                <a:solidFill>
                  <a:srgbClr val="222222"/>
                </a:solidFill>
                <a:latin typeface="Calibri" panose="020F0502020204030204" pitchFamily="34" charset="0"/>
                <a:ea typeface="Calibri" panose="020F0502020204030204" pitchFamily="34" charset="0"/>
                <a:cs typeface="Times New Roman" panose="02020603050405020304" pitchFamily="18" charset="0"/>
              </a:rPr>
              <a:t>La visión del universo como un sistema de correspondencias y la visión del lenguaje como el doble del universo. </a:t>
            </a:r>
          </a:p>
          <a:p>
            <a:r>
              <a:rPr lang="es-ES" sz="1600" dirty="0">
                <a:solidFill>
                  <a:srgbClr val="222222"/>
                </a:solidFill>
                <a:latin typeface="Calibri" panose="020F0502020204030204" pitchFamily="34" charset="0"/>
                <a:ea typeface="Calibri" panose="020F0502020204030204" pitchFamily="34" charset="0"/>
                <a:cs typeface="Times New Roman" panose="02020603050405020304" pitchFamily="18" charset="0"/>
              </a:rPr>
              <a:t>Es una tradición antiquísima, reelaborada y transmitida por el neoplatonismo renacentista a diversas corrientes herméticas de los siglos XVI y XVIII y que, después de alimentar a las sectas filosóficas y libertinas del XVIII, es recogida por los románticos y sus herederos hasta nuestros días. Es la tradición central, aunque subterránea, de la poesía moderna, de los primeros románticos a Yeats, </a:t>
            </a:r>
            <a:r>
              <a:rPr lang="es-ES" sz="1600" dirty="0" err="1">
                <a:solidFill>
                  <a:srgbClr val="222222"/>
                </a:solidFill>
                <a:latin typeface="Calibri" panose="020F0502020204030204" pitchFamily="34" charset="0"/>
                <a:ea typeface="Calibri" panose="020F0502020204030204" pitchFamily="34" charset="0"/>
                <a:cs typeface="Times New Roman" panose="02020603050405020304" pitchFamily="18" charset="0"/>
              </a:rPr>
              <a:t>Rilke</a:t>
            </a:r>
            <a:r>
              <a:rPr lang="es-ES" sz="1600" dirty="0">
                <a:solidFill>
                  <a:srgbClr val="222222"/>
                </a:solidFill>
                <a:latin typeface="Calibri" panose="020F0502020204030204" pitchFamily="34" charset="0"/>
                <a:ea typeface="Calibri" panose="020F0502020204030204" pitchFamily="34" charset="0"/>
                <a:cs typeface="Times New Roman" panose="02020603050405020304" pitchFamily="18" charset="0"/>
              </a:rPr>
              <a:t>, los surrealistas. </a:t>
            </a:r>
          </a:p>
          <a:p>
            <a:endParaRPr lang="es-MX" dirty="0">
              <a:solidFill>
                <a:srgbClr val="222222"/>
              </a:solidFill>
              <a:latin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xmlns="" id="{5765531E-7CEE-4F91-BDB9-47F9F8A15665}"/>
              </a:ext>
            </a:extLst>
          </p:cNvPr>
          <p:cNvPicPr>
            <a:picLocks noChangeAspect="1"/>
          </p:cNvPicPr>
          <p:nvPr/>
        </p:nvPicPr>
        <p:blipFill>
          <a:blip r:embed="rId2"/>
          <a:stretch>
            <a:fillRect/>
          </a:stretch>
        </p:blipFill>
        <p:spPr>
          <a:xfrm>
            <a:off x="2468030" y="776028"/>
            <a:ext cx="3717012" cy="2134770"/>
          </a:xfrm>
          <a:prstGeom prst="rect">
            <a:avLst/>
          </a:prstGeom>
        </p:spPr>
      </p:pic>
    </p:spTree>
    <p:extLst>
      <p:ext uri="{BB962C8B-B14F-4D97-AF65-F5344CB8AC3E}">
        <p14:creationId xmlns:p14="http://schemas.microsoft.com/office/powerpoint/2010/main" val="32156837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4627E139-BB4D-4830-8F46-9A3CB52D04D6}"/>
              </a:ext>
            </a:extLst>
          </p:cNvPr>
          <p:cNvPicPr>
            <a:picLocks noChangeAspect="1"/>
          </p:cNvPicPr>
          <p:nvPr/>
        </p:nvPicPr>
        <p:blipFill>
          <a:blip r:embed="rId2"/>
          <a:stretch>
            <a:fillRect/>
          </a:stretch>
        </p:blipFill>
        <p:spPr>
          <a:xfrm>
            <a:off x="5168908" y="1608214"/>
            <a:ext cx="2413420" cy="2461904"/>
          </a:xfrm>
          <a:prstGeom prst="rect">
            <a:avLst/>
          </a:prstGeom>
          <a:ln>
            <a:noFill/>
          </a:ln>
          <a:effectLst>
            <a:outerShdw blurRad="190500" algn="tl" rotWithShape="0">
              <a:srgbClr val="000000">
                <a:alpha val="70000"/>
              </a:srgbClr>
            </a:outerShdw>
          </a:effectLst>
        </p:spPr>
      </p:pic>
      <p:sp>
        <p:nvSpPr>
          <p:cNvPr id="2" name="Rectángulo 1"/>
          <p:cNvSpPr/>
          <p:nvPr/>
        </p:nvSpPr>
        <p:spPr>
          <a:xfrm>
            <a:off x="508002" y="965771"/>
            <a:ext cx="4536610" cy="3949799"/>
          </a:xfrm>
          <a:prstGeom prst="rect">
            <a:avLst/>
          </a:prstGeom>
        </p:spPr>
        <p:txBody>
          <a:bodyPr wrap="square">
            <a:spAutoFit/>
          </a:bodyPr>
          <a:lstStyle/>
          <a:p>
            <a:pPr algn="just">
              <a:spcBef>
                <a:spcPts val="840"/>
              </a:spcBef>
              <a:spcAft>
                <a:spcPts val="2400"/>
              </a:spcAft>
            </a:pPr>
            <a:r>
              <a:rPr lang="es-ES" sz="1600" dirty="0">
                <a:solidFill>
                  <a:srgbClr val="222222"/>
                </a:solidFill>
                <a:latin typeface="Calibri" panose="020F0502020204030204" pitchFamily="34" charset="0"/>
                <a:ea typeface="Calibri" panose="020F0502020204030204" pitchFamily="34" charset="0"/>
                <a:cs typeface="Times New Roman" panose="02020603050405020304" pitchFamily="18" charset="0"/>
              </a:rPr>
              <a:t>Al mismo tiempo que la visión de la correspondencia universal aparece, gemela adversaria, la ironía. Es el agujero en el tejido de las analogías, la excepción que interrumpe las correspondencias. Si la analogía puede concebirse como un abanico que, al desplegarse, muestra las semejanzas entre el esto y el aquello, el macrocosmos y el microcosmos, los astros, los hombres y los gusanos, la ironía desgarra el abanico.</a:t>
            </a:r>
          </a:p>
          <a:p>
            <a:pPr algn="just">
              <a:spcBef>
                <a:spcPts val="840"/>
              </a:spcBef>
              <a:spcAft>
                <a:spcPts val="2400"/>
              </a:spcAft>
            </a:pPr>
            <a:r>
              <a:rPr lang="es-ES" sz="1600" dirty="0">
                <a:solidFill>
                  <a:srgbClr val="222222"/>
                </a:solidFill>
                <a:latin typeface="Times New Roman" panose="02020603050405020304" pitchFamily="18" charset="0"/>
                <a:ea typeface="Times New Roman" panose="02020603050405020304" pitchFamily="18" charset="0"/>
              </a:rPr>
              <a:t>La ironía es la disonancia que rompe el concierto de las correspondencias y lo transforma en galimatías. La ironía tiene varios nombres: es la excepción, lo irregular, lo bizarro como decía </a:t>
            </a:r>
            <a:r>
              <a:rPr lang="es-ES" sz="1600" dirty="0" smtClean="0">
                <a:solidFill>
                  <a:srgbClr val="222222"/>
                </a:solidFill>
                <a:latin typeface="Times New Roman" panose="02020603050405020304" pitchFamily="18" charset="0"/>
                <a:ea typeface="Times New Roman" panose="02020603050405020304" pitchFamily="18" charset="0"/>
              </a:rPr>
              <a:t>Baudelaire </a:t>
            </a:r>
            <a:r>
              <a:rPr lang="es-ES" sz="1600" dirty="0">
                <a:solidFill>
                  <a:srgbClr val="222222"/>
                </a:solidFill>
                <a:latin typeface="Times New Roman" panose="02020603050405020304" pitchFamily="18" charset="0"/>
                <a:ea typeface="Times New Roman" panose="02020603050405020304" pitchFamily="18" charset="0"/>
              </a:rPr>
              <a:t>y, en una palabra, es el gran accidente: la muerte.</a:t>
            </a:r>
          </a:p>
        </p:txBody>
      </p:sp>
      <p:sp>
        <p:nvSpPr>
          <p:cNvPr id="3" name="Título 2"/>
          <p:cNvSpPr>
            <a:spLocks noGrp="1"/>
          </p:cNvSpPr>
          <p:nvPr>
            <p:ph type="title"/>
          </p:nvPr>
        </p:nvSpPr>
        <p:spPr/>
        <p:txBody>
          <a:bodyPr/>
          <a:lstStyle/>
          <a:p>
            <a:r>
              <a:rPr lang="es-MX" sz="2400" dirty="0"/>
              <a:t>IRONÍA</a:t>
            </a:r>
            <a:endParaRPr lang="es-ES" dirty="0"/>
          </a:p>
        </p:txBody>
      </p:sp>
    </p:spTree>
    <p:extLst>
      <p:ext uri="{BB962C8B-B14F-4D97-AF65-F5344CB8AC3E}">
        <p14:creationId xmlns:p14="http://schemas.microsoft.com/office/powerpoint/2010/main" val="4231442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448443" y="443690"/>
            <a:ext cx="3139217" cy="432197"/>
          </a:xfrm>
        </p:spPr>
        <p:txBody>
          <a:bodyPr/>
          <a:lstStyle/>
          <a:p>
            <a:r>
              <a:rPr lang="es-MX" dirty="0"/>
              <a:t>ANALOGÍA</a:t>
            </a:r>
            <a:endParaRPr lang="es-ES" dirty="0"/>
          </a:p>
        </p:txBody>
      </p:sp>
      <p:sp>
        <p:nvSpPr>
          <p:cNvPr id="4" name="Marcador de contenido 3"/>
          <p:cNvSpPr>
            <a:spLocks noGrp="1"/>
          </p:cNvSpPr>
          <p:nvPr>
            <p:ph sz="half" idx="2"/>
          </p:nvPr>
        </p:nvSpPr>
        <p:spPr>
          <a:xfrm>
            <a:off x="244162" y="1060712"/>
            <a:ext cx="3139217" cy="2566065"/>
          </a:xfrm>
        </p:spPr>
        <p:txBody>
          <a:bodyPr>
            <a:noAutofit/>
          </a:bodyPr>
          <a:lstStyle/>
          <a:p>
            <a:r>
              <a:rPr lang="es-ES" sz="1600" dirty="0">
                <a:latin typeface="Calibri" panose="020F0502020204030204" pitchFamily="34" charset="0"/>
                <a:cs typeface="Calibri" panose="020F0502020204030204" pitchFamily="34" charset="0"/>
              </a:rPr>
              <a:t>La analogía se inserta en el mito; su esencia es el ritmo, es decir, el tiempo cíclico hecho de apariciones y desapariciones, muertes y resurrecciones</a:t>
            </a:r>
          </a:p>
          <a:p>
            <a:r>
              <a:rPr lang="es-ES" sz="1600" dirty="0">
                <a:latin typeface="Calibri" panose="020F0502020204030204" pitchFamily="34" charset="0"/>
                <a:cs typeface="Calibri" panose="020F0502020204030204" pitchFamily="34" charset="0"/>
              </a:rPr>
              <a:t>La analogía opone al tiempo sucesivo de la historia y a la beatificación del futuro utópico, el tiempo cíclico del mito; a su vez</a:t>
            </a:r>
          </a:p>
        </p:txBody>
      </p:sp>
      <p:sp>
        <p:nvSpPr>
          <p:cNvPr id="5" name="Marcador de texto 4"/>
          <p:cNvSpPr>
            <a:spLocks noGrp="1"/>
          </p:cNvSpPr>
          <p:nvPr>
            <p:ph type="body" sz="quarter" idx="3"/>
          </p:nvPr>
        </p:nvSpPr>
        <p:spPr>
          <a:xfrm>
            <a:off x="4944696" y="336686"/>
            <a:ext cx="3139214" cy="432197"/>
          </a:xfrm>
        </p:spPr>
        <p:txBody>
          <a:bodyPr/>
          <a:lstStyle/>
          <a:p>
            <a:r>
              <a:rPr lang="es-MX" dirty="0"/>
              <a:t>IRONÍA</a:t>
            </a:r>
            <a:endParaRPr lang="es-ES" dirty="0"/>
          </a:p>
        </p:txBody>
      </p:sp>
      <p:sp>
        <p:nvSpPr>
          <p:cNvPr id="6" name="Marcador de contenido 5"/>
          <p:cNvSpPr>
            <a:spLocks noGrp="1"/>
          </p:cNvSpPr>
          <p:nvPr>
            <p:ph sz="quarter" idx="4"/>
          </p:nvPr>
        </p:nvSpPr>
        <p:spPr>
          <a:xfrm>
            <a:off x="4212405" y="875887"/>
            <a:ext cx="3852050" cy="2653186"/>
          </a:xfrm>
        </p:spPr>
        <p:txBody>
          <a:bodyPr>
            <a:noAutofit/>
          </a:bodyPr>
          <a:lstStyle/>
          <a:p>
            <a:r>
              <a:rPr lang="es-ES" sz="1600" dirty="0">
                <a:latin typeface="Calibri" panose="020F0502020204030204" pitchFamily="34" charset="0"/>
                <a:cs typeface="Calibri" panose="020F0502020204030204" pitchFamily="34" charset="0"/>
              </a:rPr>
              <a:t>la ironía es la manifestación de la crítica en el reino de la imaginación y la sensibilidad; su esencia es el tiempo sucesivo que desemboca en la muerte. La de los hombres y la de los dioses.</a:t>
            </a:r>
          </a:p>
          <a:p>
            <a:r>
              <a:rPr lang="es-ES" sz="1600" dirty="0">
                <a:latin typeface="Calibri" panose="020F0502020204030204" pitchFamily="34" charset="0"/>
                <a:cs typeface="Calibri" panose="020F0502020204030204" pitchFamily="34" charset="0"/>
              </a:rPr>
              <a:t>La ironía desgarra el tiempo mítico al afirmar la caída en la contingencia, la pluralidad de dioses y de mitos, la muerte de Dios y de sus criaturas. </a:t>
            </a:r>
          </a:p>
        </p:txBody>
      </p:sp>
      <p:sp>
        <p:nvSpPr>
          <p:cNvPr id="7" name="Rectángulo 6"/>
          <p:cNvSpPr/>
          <p:nvPr/>
        </p:nvSpPr>
        <p:spPr>
          <a:xfrm>
            <a:off x="1926405" y="3682965"/>
            <a:ext cx="4572000" cy="1323439"/>
          </a:xfrm>
          <a:prstGeom prst="rect">
            <a:avLst/>
          </a:prstGeom>
        </p:spPr>
        <p:txBody>
          <a:bodyPr>
            <a:spAutoFit/>
          </a:bodyPr>
          <a:lstStyle/>
          <a:p>
            <a:pPr algn="just">
              <a:spcBef>
                <a:spcPts val="840"/>
              </a:spcBef>
              <a:spcAft>
                <a:spcPts val="2400"/>
              </a:spcAft>
            </a:pPr>
            <a:r>
              <a:rPr lang="es-ES" sz="1600" dirty="0">
                <a:solidFill>
                  <a:srgbClr val="222222"/>
                </a:solidFill>
                <a:latin typeface="Times New Roman" panose="02020603050405020304" pitchFamily="18" charset="0"/>
                <a:ea typeface="Times New Roman" panose="02020603050405020304" pitchFamily="18" charset="0"/>
              </a:rPr>
              <a:t>La historia de la poesía moderna, del romanticismo al simbolismo, es la historia de las distintas manifestaciones de los dos principios que la constituyen desde su nacimiento: la </a:t>
            </a:r>
            <a:r>
              <a:rPr lang="es-ES" sz="1600" b="1" dirty="0">
                <a:solidFill>
                  <a:srgbClr val="222222"/>
                </a:solidFill>
                <a:latin typeface="Times New Roman" panose="02020603050405020304" pitchFamily="18" charset="0"/>
                <a:ea typeface="Times New Roman" panose="02020603050405020304" pitchFamily="18" charset="0"/>
              </a:rPr>
              <a:t>analogía y la ironía</a:t>
            </a:r>
            <a:r>
              <a:rPr lang="es-ES" sz="1600" dirty="0">
                <a:solidFill>
                  <a:srgbClr val="222222"/>
                </a:solidFill>
                <a:latin typeface="Times New Roman" panose="02020603050405020304" pitchFamily="18" charset="0"/>
                <a:ea typeface="Times New Roman" panose="02020603050405020304" pitchFamily="18" charset="0"/>
              </a:rPr>
              <a:t>.</a:t>
            </a:r>
            <a:endParaRPr lang="es-ES"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711587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A25715C0-F2DD-4FFE-9DDE-8E88AB4CF51B}"/>
              </a:ext>
            </a:extLst>
          </p:cNvPr>
          <p:cNvPicPr>
            <a:picLocks noChangeAspect="1"/>
          </p:cNvPicPr>
          <p:nvPr/>
        </p:nvPicPr>
        <p:blipFill>
          <a:blip r:embed="rId2"/>
          <a:stretch>
            <a:fillRect/>
          </a:stretch>
        </p:blipFill>
        <p:spPr>
          <a:xfrm>
            <a:off x="672388" y="2220239"/>
            <a:ext cx="3930435" cy="2923261"/>
          </a:xfrm>
          <a:prstGeom prst="rect">
            <a:avLst/>
          </a:prstGeom>
        </p:spPr>
      </p:pic>
      <p:sp>
        <p:nvSpPr>
          <p:cNvPr id="7" name="Título 6"/>
          <p:cNvSpPr>
            <a:spLocks noGrp="1"/>
          </p:cNvSpPr>
          <p:nvPr>
            <p:ph type="title"/>
          </p:nvPr>
        </p:nvSpPr>
        <p:spPr/>
        <p:txBody>
          <a:bodyPr/>
          <a:lstStyle/>
          <a:p>
            <a:r>
              <a:rPr lang="es-MX" dirty="0"/>
              <a:t>MODERNIDAD Y VANGUARDIA</a:t>
            </a:r>
            <a:endParaRPr lang="es-ES" dirty="0"/>
          </a:p>
        </p:txBody>
      </p:sp>
      <p:sp>
        <p:nvSpPr>
          <p:cNvPr id="8" name="Rectángulo 7"/>
          <p:cNvSpPr/>
          <p:nvPr/>
        </p:nvSpPr>
        <p:spPr>
          <a:xfrm>
            <a:off x="672388" y="1071933"/>
            <a:ext cx="7390507" cy="1014380"/>
          </a:xfrm>
          <a:prstGeom prst="rect">
            <a:avLst/>
          </a:prstGeom>
        </p:spPr>
        <p:txBody>
          <a:bodyPr wrap="square">
            <a:spAutoFit/>
          </a:bodyPr>
          <a:lstStyle/>
          <a:p>
            <a:pPr>
              <a:lnSpc>
                <a:spcPct val="107000"/>
              </a:lnSpc>
              <a:spcAft>
                <a:spcPts val="800"/>
              </a:spcAft>
            </a:pPr>
            <a:r>
              <a:rPr lang="es-ES" dirty="0">
                <a:latin typeface="Calibri" panose="020F0502020204030204" pitchFamily="34" charset="0"/>
                <a:ea typeface="Calibri" panose="020F0502020204030204" pitchFamily="34" charset="0"/>
                <a:cs typeface="Calibri" panose="020F0502020204030204" pitchFamily="34" charset="0"/>
              </a:rPr>
              <a:t>El siglo XIX puede verse como el apogeo de la modernidad. Ideas nacidas de la critica y que tenían un valor polémico en el XVIII - democracia, separación de la Iglesia y el Estado, desaparición de los privilegios nobiliarios, libertad de creencias, opiniones y asociación — se convirtieron en principios compartidos por casi todas las naciones europeas y por los Estados Unidos. </a:t>
            </a:r>
          </a:p>
        </p:txBody>
      </p:sp>
      <p:sp>
        <p:nvSpPr>
          <p:cNvPr id="4" name="Rectangle 3">
            <a:extLst>
              <a:ext uri="{FF2B5EF4-FFF2-40B4-BE49-F238E27FC236}">
                <a16:creationId xmlns:a16="http://schemas.microsoft.com/office/drawing/2014/main" xmlns="" id="{D145449A-3D79-4B05-AA7E-4A826B6CBC84}"/>
              </a:ext>
            </a:extLst>
          </p:cNvPr>
          <p:cNvSpPr/>
          <p:nvPr/>
        </p:nvSpPr>
        <p:spPr>
          <a:xfrm>
            <a:off x="5122502" y="2978961"/>
            <a:ext cx="3522162" cy="1244893"/>
          </a:xfrm>
          <a:prstGeom prst="rect">
            <a:avLst/>
          </a:prstGeom>
        </p:spPr>
        <p:txBody>
          <a:bodyPr wrap="square">
            <a:spAutoFit/>
          </a:bodyPr>
          <a:lstStyle/>
          <a:p>
            <a:pPr>
              <a:lnSpc>
                <a:spcPct val="107000"/>
              </a:lnSpc>
              <a:spcAft>
                <a:spcPts val="800"/>
              </a:spcAft>
            </a:pPr>
            <a:r>
              <a:rPr lang="es-ES" dirty="0">
                <a:latin typeface="Calibri" panose="020F0502020204030204" pitchFamily="34" charset="0"/>
                <a:ea typeface="Calibri" panose="020F0502020204030204" pitchFamily="34" charset="0"/>
                <a:cs typeface="Calibri" panose="020F0502020204030204" pitchFamily="34" charset="0"/>
              </a:rPr>
              <a:t>Así, puede llamarse Edad Moderna al ciclo que comprende el nacimiento, el apogeo y la crisis de la modernidad ; a su vez, la etapa ultima, la de la crisis, puede llamarse Edad Contemporánea. </a:t>
            </a:r>
          </a:p>
        </p:txBody>
      </p:sp>
    </p:spTree>
    <p:extLst>
      <p:ext uri="{BB962C8B-B14F-4D97-AF65-F5344CB8AC3E}">
        <p14:creationId xmlns:p14="http://schemas.microsoft.com/office/powerpoint/2010/main" val="16623400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220001-03DE-4B52-9F85-3DC0EC0004FA}"/>
              </a:ext>
            </a:extLst>
          </p:cNvPr>
          <p:cNvSpPr>
            <a:spLocks noGrp="1"/>
          </p:cNvSpPr>
          <p:nvPr>
            <p:ph type="title"/>
          </p:nvPr>
        </p:nvSpPr>
        <p:spPr/>
        <p:txBody>
          <a:bodyPr/>
          <a:lstStyle/>
          <a:p>
            <a:endParaRPr lang="es-MX"/>
          </a:p>
        </p:txBody>
      </p:sp>
      <p:pic>
        <p:nvPicPr>
          <p:cNvPr id="5" name="Picture 4">
            <a:extLst>
              <a:ext uri="{FF2B5EF4-FFF2-40B4-BE49-F238E27FC236}">
                <a16:creationId xmlns:a16="http://schemas.microsoft.com/office/drawing/2014/main" xmlns="" id="{EBE26770-939E-430F-901E-0B43C0ED8E68}"/>
              </a:ext>
            </a:extLst>
          </p:cNvPr>
          <p:cNvPicPr>
            <a:picLocks noChangeAspect="1"/>
          </p:cNvPicPr>
          <p:nvPr/>
        </p:nvPicPr>
        <p:blipFill>
          <a:blip r:embed="rId2"/>
          <a:stretch>
            <a:fillRect/>
          </a:stretch>
        </p:blipFill>
        <p:spPr>
          <a:xfrm>
            <a:off x="0" y="-503435"/>
            <a:ext cx="9144000" cy="5720715"/>
          </a:xfrm>
          <a:prstGeom prst="rect">
            <a:avLst/>
          </a:prstGeom>
        </p:spPr>
      </p:pic>
    </p:spTree>
    <p:extLst>
      <p:ext uri="{BB962C8B-B14F-4D97-AF65-F5344CB8AC3E}">
        <p14:creationId xmlns:p14="http://schemas.microsoft.com/office/powerpoint/2010/main" val="1526831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C6E15C9F-C2D0-4576-9929-0E28A4409222}"/>
              </a:ext>
            </a:extLst>
          </p:cNvPr>
          <p:cNvPicPr>
            <a:picLocks noChangeAspect="1"/>
          </p:cNvPicPr>
          <p:nvPr/>
        </p:nvPicPr>
        <p:blipFill>
          <a:blip r:embed="rId2"/>
          <a:stretch>
            <a:fillRect/>
          </a:stretch>
        </p:blipFill>
        <p:spPr>
          <a:xfrm>
            <a:off x="2291714" y="296341"/>
            <a:ext cx="3780314" cy="28352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Rectángulo 2"/>
          <p:cNvSpPr/>
          <p:nvPr/>
        </p:nvSpPr>
        <p:spPr>
          <a:xfrm>
            <a:off x="447503" y="3300927"/>
            <a:ext cx="7468736" cy="1600438"/>
          </a:xfrm>
          <a:prstGeom prst="rect">
            <a:avLst/>
          </a:prstGeom>
        </p:spPr>
        <p:txBody>
          <a:bodyPr wrap="square">
            <a:spAutoFit/>
          </a:bodyPr>
          <a:lstStyle/>
          <a:p>
            <a:r>
              <a:rPr lang="es-ES" dirty="0">
                <a:solidFill>
                  <a:schemeClr val="tx1"/>
                </a:solidFill>
                <a:latin typeface="Calibri" panose="020F0502020204030204" pitchFamily="34" charset="0"/>
                <a:ea typeface="Calibri" panose="020F0502020204030204" pitchFamily="34" charset="0"/>
                <a:cs typeface="Calibri" panose="020F0502020204030204" pitchFamily="34" charset="0"/>
              </a:rPr>
              <a:t>Los primeros signos de esta crisis universal aparecen a fines del siglo pasado y hacia 1910 se manifiestan ya con brutal claridad. </a:t>
            </a:r>
          </a:p>
          <a:p>
            <a:endParaRPr lang="es-ES"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s-ES" dirty="0">
                <a:solidFill>
                  <a:schemeClr val="tx1"/>
                </a:solidFill>
                <a:latin typeface="Calibri" panose="020F0502020204030204" pitchFamily="34" charset="0"/>
                <a:ea typeface="Calibri" panose="020F0502020204030204" pitchFamily="34" charset="0"/>
                <a:cs typeface="Calibri" panose="020F0502020204030204" pitchFamily="34" charset="0"/>
              </a:rPr>
              <a:t>Desde el nacimiento de la Edad Moderna brota, gran fermento y gran extravío, el nacionalismo. </a:t>
            </a:r>
          </a:p>
          <a:p>
            <a:r>
              <a:rPr lang="es-ES" dirty="0">
                <a:solidFill>
                  <a:schemeClr val="tx1"/>
                </a:solidFill>
                <a:latin typeface="Calibri" panose="020F0502020204030204" pitchFamily="34" charset="0"/>
                <a:ea typeface="Calibri" panose="020F0502020204030204" pitchFamily="34" charset="0"/>
                <a:cs typeface="Calibri" panose="020F0502020204030204" pitchFamily="34" charset="0"/>
              </a:rPr>
              <a:t>Convertido en la religión del Estado nacional, cobra gran virulencia durante el siglo pasado. </a:t>
            </a:r>
          </a:p>
          <a:p>
            <a:r>
              <a:rPr lang="es-ES" dirty="0">
                <a:solidFill>
                  <a:schemeClr val="tx1"/>
                </a:solidFill>
                <a:latin typeface="Calibri" panose="020F0502020204030204" pitchFamily="34" charset="0"/>
                <a:ea typeface="Calibri" panose="020F0502020204030204" pitchFamily="34" charset="0"/>
                <a:cs typeface="Calibri" panose="020F0502020204030204" pitchFamily="34" charset="0"/>
              </a:rPr>
              <a:t>La critica reaccionaria contra la democracia burguesa - racionalismo,  cosmopolitismo, escepticismo, hedonismo — se alió a la nostalgia por la soc</a:t>
            </a:r>
            <a:r>
              <a:rPr lang="es-ES" dirty="0">
                <a:solidFill>
                  <a:schemeClr val="tx1"/>
                </a:solidFill>
                <a:latin typeface="Calibri" panose="020F0502020204030204" pitchFamily="34" charset="0"/>
                <a:cs typeface="Calibri" panose="020F0502020204030204" pitchFamily="34" charset="0"/>
              </a:rPr>
              <a:t>iedad pre capitalista y sus "relaciones idílicas.</a:t>
            </a:r>
          </a:p>
        </p:txBody>
      </p:sp>
    </p:spTree>
    <p:extLst>
      <p:ext uri="{BB962C8B-B14F-4D97-AF65-F5344CB8AC3E}">
        <p14:creationId xmlns:p14="http://schemas.microsoft.com/office/powerpoint/2010/main" val="661176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6325" y="199310"/>
            <a:ext cx="4572000" cy="1384995"/>
          </a:xfrm>
          <a:prstGeom prst="rect">
            <a:avLst/>
          </a:prstGeom>
        </p:spPr>
        <p:txBody>
          <a:bodyPr>
            <a:spAutoFit/>
          </a:bodyPr>
          <a:lstStyle/>
          <a:p>
            <a:r>
              <a:rPr lang="es-ES" dirty="0">
                <a:latin typeface="Calibri" panose="020F0502020204030204" pitchFamily="34" charset="0"/>
                <a:ea typeface="Calibri" panose="020F0502020204030204" pitchFamily="34" charset="0"/>
                <a:cs typeface="Calibri" panose="020F0502020204030204" pitchFamily="34" charset="0"/>
              </a:rPr>
              <a:t>En la primera etapa de la crisis, el socialismo - en sus distintos matices, sin excluir el de inspiración marxista - fue crítico pero no subversivo ; aunque la Segunda Internacional contribuye poderosamente a la mejora de los trabajadores, se mantuvo asociada a la vida institucional de las naciones industriales.</a:t>
            </a:r>
            <a:endParaRPr lang="es-ES" dirty="0">
              <a:latin typeface="Calibri" panose="020F0502020204030204" pitchFamily="34" charset="0"/>
              <a:cs typeface="Calibri" panose="020F0502020204030204" pitchFamily="34" charset="0"/>
            </a:endParaRPr>
          </a:p>
        </p:txBody>
      </p:sp>
      <p:sp>
        <p:nvSpPr>
          <p:cNvPr id="3" name="Rectángulo 2"/>
          <p:cNvSpPr/>
          <p:nvPr/>
        </p:nvSpPr>
        <p:spPr>
          <a:xfrm>
            <a:off x="1584251" y="1690045"/>
            <a:ext cx="4572000" cy="1464055"/>
          </a:xfrm>
          <a:prstGeom prst="rect">
            <a:avLst/>
          </a:prstGeom>
        </p:spPr>
        <p:txBody>
          <a:bodyPr>
            <a:spAutoFit/>
          </a:bodyPr>
          <a:lstStyle/>
          <a:p>
            <a:pPr>
              <a:lnSpc>
                <a:spcPct val="107000"/>
              </a:lnSpc>
              <a:spcAft>
                <a:spcPts val="800"/>
              </a:spcAft>
            </a:pPr>
            <a:r>
              <a:rPr lang="es-ES" dirty="0">
                <a:latin typeface="Calibri" panose="020F0502020204030204" pitchFamily="34" charset="0"/>
                <a:ea typeface="Calibri" panose="020F0502020204030204" pitchFamily="34" charset="0"/>
                <a:cs typeface="Calibri" panose="020F0502020204030204" pitchFamily="34" charset="0"/>
              </a:rPr>
              <a:t>En la segunda década del siglo XX la crisis de las instituciones se transformó en la crisis de la sociedad política internacional y estallé la primera gran guerra. Las revoluciones que le sucedieron cambiaron la faz del planeta. El marxismo — o mas bien : su versión autoritaria, el leninismo — se convirtió en un poder mundial. </a:t>
            </a:r>
          </a:p>
        </p:txBody>
      </p:sp>
      <p:sp>
        <p:nvSpPr>
          <p:cNvPr id="4" name="Rectángulo 3"/>
          <p:cNvSpPr/>
          <p:nvPr/>
        </p:nvSpPr>
        <p:spPr>
          <a:xfrm>
            <a:off x="3179134" y="3547314"/>
            <a:ext cx="5794744" cy="1475404"/>
          </a:xfrm>
          <a:prstGeom prst="rect">
            <a:avLst/>
          </a:prstGeom>
        </p:spPr>
        <p:txBody>
          <a:bodyPr wrap="square">
            <a:spAutoFit/>
          </a:bodyPr>
          <a:lstStyle/>
          <a:p>
            <a:pPr>
              <a:lnSpc>
                <a:spcPct val="107000"/>
              </a:lnSpc>
              <a:spcAft>
                <a:spcPts val="800"/>
              </a:spcAft>
            </a:pPr>
            <a:r>
              <a:rPr lang="es-ES" dirty="0">
                <a:latin typeface="Calibri" panose="020F0502020204030204" pitchFamily="34" charset="0"/>
                <a:ea typeface="Calibri" panose="020F0502020204030204" pitchFamily="34" charset="0"/>
                <a:cs typeface="Calibri" panose="020F0502020204030204" pitchFamily="34" charset="0"/>
              </a:rPr>
              <a:t>En la tercera década, con distintos nombres y contrarias ideologías, se perfilé visiblemente la nueva realidad histórica : el Estado burocrático totalitario. El proceso ha continuado en lo que va del siglo. Incluso entre las naciones que conservan el sistema democrático, es visible la tendencia a reproducir el modelo de dominación burocrática, sea en los grandes consorcios capitalistas, en los sindicatos obreros o en la tecnocracia estatal.</a:t>
            </a:r>
          </a:p>
        </p:txBody>
      </p:sp>
      <p:pic>
        <p:nvPicPr>
          <p:cNvPr id="5" name="Picture 4">
            <a:extLst>
              <a:ext uri="{FF2B5EF4-FFF2-40B4-BE49-F238E27FC236}">
                <a16:creationId xmlns:a16="http://schemas.microsoft.com/office/drawing/2014/main" xmlns="" id="{A3E32BA3-762D-47B3-9C4F-96A157EDB14B}"/>
              </a:ext>
            </a:extLst>
          </p:cNvPr>
          <p:cNvPicPr>
            <a:picLocks noChangeAspect="1"/>
          </p:cNvPicPr>
          <p:nvPr/>
        </p:nvPicPr>
        <p:blipFill>
          <a:blip r:embed="rId2"/>
          <a:stretch>
            <a:fillRect/>
          </a:stretch>
        </p:blipFill>
        <p:spPr>
          <a:xfrm>
            <a:off x="451514" y="3259840"/>
            <a:ext cx="2590800" cy="1762125"/>
          </a:xfrm>
          <a:prstGeom prst="rect">
            <a:avLst/>
          </a:prstGeom>
        </p:spPr>
      </p:pic>
      <p:pic>
        <p:nvPicPr>
          <p:cNvPr id="7" name="Picture 6">
            <a:extLst>
              <a:ext uri="{FF2B5EF4-FFF2-40B4-BE49-F238E27FC236}">
                <a16:creationId xmlns:a16="http://schemas.microsoft.com/office/drawing/2014/main" xmlns="" id="{C927D5D4-F7BC-4520-B63D-DC51FCEF8A0D}"/>
              </a:ext>
            </a:extLst>
          </p:cNvPr>
          <p:cNvPicPr>
            <a:picLocks noChangeAspect="1"/>
          </p:cNvPicPr>
          <p:nvPr/>
        </p:nvPicPr>
        <p:blipFill>
          <a:blip r:embed="rId3"/>
          <a:stretch>
            <a:fillRect/>
          </a:stretch>
        </p:blipFill>
        <p:spPr>
          <a:xfrm>
            <a:off x="6076506" y="355491"/>
            <a:ext cx="2847975" cy="16097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60512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29609" y="348385"/>
            <a:ext cx="3859619" cy="4446730"/>
          </a:xfrm>
          <a:prstGeom prst="rect">
            <a:avLst/>
          </a:prstGeom>
        </p:spPr>
        <p:txBody>
          <a:bodyPr wrap="square">
            <a:spAutoFit/>
          </a:bodyPr>
          <a:lstStyle/>
          <a:p>
            <a:pPr algn="just">
              <a:lnSpc>
                <a:spcPct val="107000"/>
              </a:lnSpc>
              <a:spcAft>
                <a:spcPts val="800"/>
              </a:spcAft>
            </a:pPr>
            <a:r>
              <a:rPr lang="es-ES" dirty="0">
                <a:latin typeface="Calibri" panose="020F0502020204030204" pitchFamily="34" charset="0"/>
                <a:ea typeface="Calibri" panose="020F0502020204030204" pitchFamily="34" charset="0"/>
                <a:cs typeface="Calibri" panose="020F0502020204030204" pitchFamily="34" charset="0"/>
              </a:rPr>
              <a:t>La crisis de la vida pública fue también una crisis de las conciencias: crítica de la familia y de la supremacía masculina, critica de la moral sexual, critica de la escuela, las iglesias, las creencias, los valores. </a:t>
            </a:r>
          </a:p>
          <a:p>
            <a:pPr algn="just">
              <a:lnSpc>
                <a:spcPct val="107000"/>
              </a:lnSpc>
              <a:spcAft>
                <a:spcPts val="800"/>
              </a:spcAft>
            </a:pPr>
            <a:r>
              <a:rPr lang="es-ES" dirty="0">
                <a:latin typeface="Calibri" panose="020F0502020204030204" pitchFamily="34" charset="0"/>
                <a:ea typeface="Calibri" panose="020F0502020204030204" pitchFamily="34" charset="0"/>
                <a:cs typeface="Calibri" panose="020F0502020204030204" pitchFamily="34" charset="0"/>
              </a:rPr>
              <a:t>La descripción del estado de espíritu prevaleciente durante la primera mitad del siglo, con sus violentas oscilaciones entre pasividad y violencia, escepticismo radical y fe en el instinto, extremo intelectualismo y culto a la sangre. Estos vaivenes coincidieron con descubrimientos fundamentales de las ciencias que, a su vez, pusieron en entredicho a las antiguas certidumbres:</a:t>
            </a:r>
          </a:p>
          <a:p>
            <a:pPr algn="just">
              <a:lnSpc>
                <a:spcPct val="107000"/>
              </a:lnSpc>
              <a:spcAft>
                <a:spcPts val="800"/>
              </a:spcAft>
            </a:pPr>
            <a:r>
              <a:rPr lang="es-ES" dirty="0">
                <a:latin typeface="Calibri" panose="020F0502020204030204" pitchFamily="34" charset="0"/>
                <a:ea typeface="Calibri" panose="020F0502020204030204" pitchFamily="34" charset="0"/>
                <a:cs typeface="Calibri" panose="020F0502020204030204" pitchFamily="34" charset="0"/>
              </a:rPr>
              <a:t>Las geometrías no-euclidianas, la física quántica, la relatividad y la cuarta dimensión. A estos avances sucedieron, más recientemente, los de la biología molecular, sobre todo en el dominio de la herencia. </a:t>
            </a:r>
          </a:p>
        </p:txBody>
      </p:sp>
      <p:pic>
        <p:nvPicPr>
          <p:cNvPr id="6" name="Picture 5">
            <a:extLst>
              <a:ext uri="{FF2B5EF4-FFF2-40B4-BE49-F238E27FC236}">
                <a16:creationId xmlns:a16="http://schemas.microsoft.com/office/drawing/2014/main" xmlns="" id="{6DD26B15-F345-4006-9F6A-B1BBB874542B}"/>
              </a:ext>
            </a:extLst>
          </p:cNvPr>
          <p:cNvPicPr>
            <a:picLocks noChangeAspect="1"/>
          </p:cNvPicPr>
          <p:nvPr/>
        </p:nvPicPr>
        <p:blipFill>
          <a:blip r:embed="rId2"/>
          <a:stretch>
            <a:fillRect/>
          </a:stretch>
        </p:blipFill>
        <p:spPr>
          <a:xfrm>
            <a:off x="4250633" y="846161"/>
            <a:ext cx="4441856" cy="3331392"/>
          </a:xfrm>
          <a:prstGeom prst="rect">
            <a:avLst/>
          </a:prstGeom>
          <a:ln>
            <a:noFill/>
          </a:ln>
          <a:effectLst>
            <a:softEdge rad="112500"/>
          </a:effectLst>
        </p:spPr>
      </p:pic>
    </p:spTree>
    <p:extLst>
      <p:ext uri="{BB962C8B-B14F-4D97-AF65-F5344CB8AC3E}">
        <p14:creationId xmlns:p14="http://schemas.microsoft.com/office/powerpoint/2010/main" val="32078866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84C2EAB0-9348-4936-97EC-A5149633C238}"/>
              </a:ext>
            </a:extLst>
          </p:cNvPr>
          <p:cNvPicPr>
            <a:picLocks noChangeAspect="1"/>
          </p:cNvPicPr>
          <p:nvPr/>
        </p:nvPicPr>
        <p:blipFill>
          <a:blip r:embed="rId2"/>
          <a:stretch>
            <a:fillRect/>
          </a:stretch>
        </p:blipFill>
        <p:spPr>
          <a:xfrm>
            <a:off x="0" y="0"/>
            <a:ext cx="6811767" cy="5143500"/>
          </a:xfrm>
          <a:prstGeom prst="rect">
            <a:avLst/>
          </a:prstGeom>
        </p:spPr>
      </p:pic>
      <p:sp>
        <p:nvSpPr>
          <p:cNvPr id="2" name="Rectángulo 1"/>
          <p:cNvSpPr/>
          <p:nvPr/>
        </p:nvSpPr>
        <p:spPr>
          <a:xfrm>
            <a:off x="483364" y="1922110"/>
            <a:ext cx="3770137" cy="2961067"/>
          </a:xfrm>
          <a:prstGeom prst="rect">
            <a:avLst/>
          </a:prstGeom>
        </p:spPr>
        <p:txBody>
          <a:bodyPr wrap="square">
            <a:spAutoFit/>
          </a:bodyPr>
          <a:lstStyle/>
          <a:p>
            <a:pPr algn="just">
              <a:lnSpc>
                <a:spcPct val="107000"/>
              </a:lnSpc>
              <a:spcAft>
                <a:spcPts val="800"/>
              </a:spcAft>
            </a:pPr>
            <a:r>
              <a:rPr lang="es-ES"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Si el antiguo espíritu se evaporó, convertido en una reacción química, la antigua materia, por su parte, perdió consistencia y fue energía, tiempo-espacio, realidad que se disemina sin césar y sin césar se reúne consigo misma. Si la materia se escindió en átomos y en partículas de partículas, ¿qué decir de la conciencia? Dejó de ser la roca de fundación de la persona y se dispersó.  </a:t>
            </a:r>
          </a:p>
          <a:p>
            <a:pPr algn="just">
              <a:lnSpc>
                <a:spcPct val="107000"/>
              </a:lnSpc>
              <a:spcAft>
                <a:spcPts val="800"/>
              </a:spcAft>
            </a:pPr>
            <a:r>
              <a:rPr lang="es-ES"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Para unos fue el teatro de combate de nuevas entidades, tal vez no menos ilusorias que las de la psicología renacentista : el subconsciente, el inconsciente, la libido, el superego.</a:t>
            </a:r>
          </a:p>
        </p:txBody>
      </p:sp>
    </p:spTree>
    <p:extLst>
      <p:ext uri="{BB962C8B-B14F-4D97-AF65-F5344CB8AC3E}">
        <p14:creationId xmlns:p14="http://schemas.microsoft.com/office/powerpoint/2010/main" val="36186195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1"/>
          </p:nvPr>
        </p:nvSpPr>
        <p:spPr>
          <a:xfrm>
            <a:off x="124691" y="1044286"/>
            <a:ext cx="7687669" cy="3903728"/>
          </a:xfrm>
        </p:spPr>
        <p:txBody>
          <a:bodyPr>
            <a:normAutofit fontScale="92500" lnSpcReduction="20000"/>
          </a:bodyPr>
          <a:lstStyle/>
          <a:p>
            <a:pPr algn="ctr"/>
            <a:r>
              <a:rPr lang="es-MX" sz="2475" dirty="0"/>
              <a:t>UNIVERSIDAD AUTÓNOMA DEL ESTADO DE MÉXICO</a:t>
            </a:r>
          </a:p>
          <a:p>
            <a:pPr algn="ctr"/>
            <a:r>
              <a:rPr lang="es-MX" sz="2475" dirty="0"/>
              <a:t>FACULTAD DE LENGUAS</a:t>
            </a:r>
          </a:p>
          <a:p>
            <a:pPr algn="ctr"/>
            <a:endParaRPr lang="es-MX" dirty="0"/>
          </a:p>
          <a:p>
            <a:pPr algn="ctr"/>
            <a:r>
              <a:rPr lang="es-MX" sz="1800" dirty="0" smtClean="0"/>
              <a:t>Licenciatura en Lenguas</a:t>
            </a:r>
            <a:endParaRPr lang="es-MX" sz="1800" dirty="0"/>
          </a:p>
          <a:p>
            <a:pPr algn="ctr"/>
            <a:r>
              <a:rPr lang="es-MX" sz="1800" dirty="0" smtClean="0"/>
              <a:t>Vanguardias Europeas</a:t>
            </a:r>
            <a:endParaRPr lang="es-MX" sz="1800" dirty="0"/>
          </a:p>
          <a:p>
            <a:pPr algn="ctr"/>
            <a:endParaRPr lang="es-MX" dirty="0"/>
          </a:p>
          <a:p>
            <a:pPr algn="ctr"/>
            <a:r>
              <a:rPr lang="es-MX" i="1" dirty="0" smtClean="0"/>
              <a:t>Octavio Paz, “Ruptura y Convergencia”</a:t>
            </a:r>
          </a:p>
          <a:p>
            <a:pPr algn="ctr"/>
            <a:r>
              <a:rPr lang="es-MX" i="1" dirty="0" smtClean="0"/>
              <a:t>Elaboró: Dra. Celene García Ávila</a:t>
            </a:r>
            <a:endParaRPr lang="es-MX" i="1" dirty="0" smtClean="0"/>
          </a:p>
          <a:p>
            <a:pPr algn="ctr"/>
            <a:endParaRPr lang="es-MX" dirty="0"/>
          </a:p>
          <a:p>
            <a:pPr algn="ctr"/>
            <a:r>
              <a:rPr lang="es-MX" dirty="0" smtClean="0"/>
              <a:t>SEMESTRE 2017 B</a:t>
            </a:r>
          </a:p>
          <a:p>
            <a:pPr algn="ctr"/>
            <a:r>
              <a:rPr lang="es-MX" dirty="0" smtClean="0"/>
              <a:t>TOLUCA, MÉXICO, OCTUBRE </a:t>
            </a:r>
            <a:r>
              <a:rPr lang="es-MX" dirty="0" smtClean="0"/>
              <a:t>2017</a:t>
            </a:r>
            <a:endParaRPr lang="es-MX" dirty="0" smtClean="0"/>
          </a:p>
          <a:p>
            <a:endParaRPr lang="es-MX" dirty="0" smtClean="0"/>
          </a:p>
          <a:p>
            <a:r>
              <a:rPr lang="es-MX" dirty="0" smtClean="0"/>
              <a:t>Nota: Si se activa la función “comentarios”, podrá verse la guía para usar estas diapositivas.</a:t>
            </a:r>
            <a:endParaRPr lang="es-MX" dirty="0"/>
          </a:p>
        </p:txBody>
      </p:sp>
      <p:sp>
        <p:nvSpPr>
          <p:cNvPr id="3" name="Título 2"/>
          <p:cNvSpPr>
            <a:spLocks noGrp="1"/>
          </p:cNvSpPr>
          <p:nvPr>
            <p:ph type="title"/>
          </p:nvPr>
        </p:nvSpPr>
        <p:spPr>
          <a:xfrm>
            <a:off x="1684735" y="400050"/>
            <a:ext cx="5829300" cy="551520"/>
          </a:xfrm>
        </p:spPr>
        <p:txBody>
          <a:bodyPr/>
          <a:lstStyle/>
          <a:p>
            <a:r>
              <a:rPr lang="es-MX" dirty="0" smtClean="0"/>
              <a:t>Créditos Institucionales</a:t>
            </a:r>
            <a:endParaRPr lang="es-MX" dirty="0"/>
          </a:p>
        </p:txBody>
      </p:sp>
    </p:spTree>
    <p:extLst>
      <p:ext uri="{BB962C8B-B14F-4D97-AF65-F5344CB8AC3E}">
        <p14:creationId xmlns:p14="http://schemas.microsoft.com/office/powerpoint/2010/main" val="17284573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93404" y="441065"/>
            <a:ext cx="6081823" cy="1384995"/>
          </a:xfrm>
          <a:prstGeom prst="rect">
            <a:avLst/>
          </a:prstGeom>
        </p:spPr>
        <p:txBody>
          <a:bodyPr wrap="square">
            <a:spAutoFit/>
          </a:bodyPr>
          <a:lstStyle/>
          <a:p>
            <a:pPr algn="just"/>
            <a:r>
              <a:rPr lang="es-ES" dirty="0">
                <a:latin typeface="Calibri" panose="020F0502020204030204" pitchFamily="34" charset="0"/>
                <a:ea typeface="Calibri" panose="020F0502020204030204" pitchFamily="34" charset="0"/>
                <a:cs typeface="Calibri" panose="020F0502020204030204" pitchFamily="34" charset="0"/>
              </a:rPr>
              <a:t>El arte y la literatura son formas de representación de la realidad. Representaciones que son, también invenciones: representaciones imaginarias. Pero la realidad, de pronto, comenzó a disgregarse y desvanecerse; apareció con los atributos de lo imaginario, se volvió amenazante o irrisoria, inconsistente o fantástica. La silla dejó de ser la silla que vemos y se transformé en una arquitectura de fuerzas, átomos y partículas invisibles. </a:t>
            </a:r>
            <a:endParaRPr lang="es-ES" dirty="0">
              <a:latin typeface="Calibri" panose="020F0502020204030204" pitchFamily="34" charset="0"/>
              <a:cs typeface="Calibri" panose="020F0502020204030204" pitchFamily="34" charset="0"/>
            </a:endParaRPr>
          </a:p>
        </p:txBody>
      </p:sp>
      <p:sp>
        <p:nvSpPr>
          <p:cNvPr id="3" name="Rectángulo 2"/>
          <p:cNvSpPr/>
          <p:nvPr/>
        </p:nvSpPr>
        <p:spPr>
          <a:xfrm>
            <a:off x="5257800" y="2432385"/>
            <a:ext cx="3318470" cy="2462213"/>
          </a:xfrm>
          <a:prstGeom prst="rect">
            <a:avLst/>
          </a:prstGeom>
        </p:spPr>
        <p:txBody>
          <a:bodyPr wrap="square">
            <a:spAutoFit/>
          </a:bodyPr>
          <a:lstStyle/>
          <a:p>
            <a:pPr algn="just"/>
            <a:r>
              <a:rPr lang="es-ES" dirty="0">
                <a:latin typeface="Calibri" panose="020F0502020204030204" pitchFamily="34" charset="0"/>
                <a:ea typeface="Calibri" panose="020F0502020204030204" pitchFamily="34" charset="0"/>
                <a:cs typeface="Calibri" panose="020F0502020204030204" pitchFamily="34" charset="0"/>
              </a:rPr>
              <a:t>Surgió la nueva entidad, tema de las lucubraciones de los escritores y los pintores, mito de la primera vanguardia</a:t>
            </a:r>
            <a:r>
              <a:rPr lang="es-ES" b="1" dirty="0">
                <a:latin typeface="Calibri" panose="020F0502020204030204" pitchFamily="34" charset="0"/>
                <a:ea typeface="Calibri" panose="020F0502020204030204" pitchFamily="34" charset="0"/>
                <a:cs typeface="Calibri" panose="020F0502020204030204" pitchFamily="34" charset="0"/>
              </a:rPr>
              <a:t>: el espacio-tiempo. </a:t>
            </a:r>
          </a:p>
          <a:p>
            <a:pPr algn="just"/>
            <a:endParaRPr lang="es-ES" b="1" dirty="0">
              <a:latin typeface="Calibri" panose="020F0502020204030204" pitchFamily="34" charset="0"/>
              <a:ea typeface="Calibri" panose="020F0502020204030204" pitchFamily="34" charset="0"/>
              <a:cs typeface="Calibri" panose="020F0502020204030204" pitchFamily="34" charset="0"/>
            </a:endParaRPr>
          </a:p>
          <a:p>
            <a:pPr algn="just"/>
            <a:r>
              <a:rPr lang="es-ES" dirty="0">
                <a:latin typeface="Calibri" panose="020F0502020204030204" pitchFamily="34" charset="0"/>
                <a:ea typeface="Calibri" panose="020F0502020204030204" pitchFamily="34" charset="0"/>
                <a:cs typeface="Calibri" panose="020F0502020204030204" pitchFamily="34" charset="0"/>
              </a:rPr>
              <a:t>Aunque solo más tarde, en la generación siguiente, la de los surrealistas, el psicoanálisis influiría en los poetas y en los pintores, ya desde entonces la visión del yo y de la persona sufrió profundas alteraciones.</a:t>
            </a:r>
            <a:endParaRPr lang="es-ES" dirty="0">
              <a:latin typeface="Calibri" panose="020F0502020204030204" pitchFamily="34" charset="0"/>
              <a:cs typeface="Calibri" panose="020F0502020204030204" pitchFamily="34" charset="0"/>
            </a:endParaRPr>
          </a:p>
        </p:txBody>
      </p:sp>
      <p:sp>
        <p:nvSpPr>
          <p:cNvPr id="4" name="Rectangle 3">
            <a:extLst>
              <a:ext uri="{FF2B5EF4-FFF2-40B4-BE49-F238E27FC236}">
                <a16:creationId xmlns:a16="http://schemas.microsoft.com/office/drawing/2014/main" xmlns="" id="{99F0EAE0-BB50-4E5F-B278-FB0F28EBB7D9}"/>
              </a:ext>
            </a:extLst>
          </p:cNvPr>
          <p:cNvSpPr/>
          <p:nvPr/>
        </p:nvSpPr>
        <p:spPr>
          <a:xfrm>
            <a:off x="1263527" y="4714766"/>
            <a:ext cx="2335896" cy="246221"/>
          </a:xfrm>
          <a:prstGeom prst="rect">
            <a:avLst/>
          </a:prstGeom>
        </p:spPr>
        <p:txBody>
          <a:bodyPr wrap="none">
            <a:spAutoFit/>
          </a:bodyPr>
          <a:lstStyle/>
          <a:p>
            <a:pPr algn="ctr"/>
            <a:r>
              <a:rPr lang="es-MX" sz="1000" dirty="0"/>
              <a:t>Julio Pacheco Rivas. Sillas y sombras</a:t>
            </a:r>
          </a:p>
        </p:txBody>
      </p:sp>
      <p:pic>
        <p:nvPicPr>
          <p:cNvPr id="5" name="Picture 4">
            <a:extLst>
              <a:ext uri="{FF2B5EF4-FFF2-40B4-BE49-F238E27FC236}">
                <a16:creationId xmlns:a16="http://schemas.microsoft.com/office/drawing/2014/main" xmlns="" id="{0C3EB94A-CC69-4828-8AE1-5FC88491BB6D}"/>
              </a:ext>
            </a:extLst>
          </p:cNvPr>
          <p:cNvPicPr>
            <a:picLocks noChangeAspect="1"/>
          </p:cNvPicPr>
          <p:nvPr/>
        </p:nvPicPr>
        <p:blipFill>
          <a:blip r:embed="rId2"/>
          <a:stretch>
            <a:fillRect/>
          </a:stretch>
        </p:blipFill>
        <p:spPr>
          <a:xfrm>
            <a:off x="929792" y="1800116"/>
            <a:ext cx="3886200" cy="2914650"/>
          </a:xfrm>
          <a:prstGeom prst="rect">
            <a:avLst/>
          </a:prstGeom>
          <a:ln>
            <a:noFill/>
          </a:ln>
          <a:effectLst>
            <a:softEdge rad="112500"/>
          </a:effectLst>
        </p:spPr>
      </p:pic>
    </p:spTree>
    <p:extLst>
      <p:ext uri="{BB962C8B-B14F-4D97-AF65-F5344CB8AC3E}">
        <p14:creationId xmlns:p14="http://schemas.microsoft.com/office/powerpoint/2010/main" val="28703950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44277" y="251793"/>
            <a:ext cx="3623005" cy="4401205"/>
          </a:xfrm>
          <a:prstGeom prst="rect">
            <a:avLst/>
          </a:prstGeom>
        </p:spPr>
        <p:txBody>
          <a:bodyPr wrap="square">
            <a:spAutoFit/>
          </a:bodyPr>
          <a:lstStyle/>
          <a:p>
            <a:pPr algn="just"/>
            <a:r>
              <a:rPr lang="es-ES" dirty="0">
                <a:latin typeface="Calibri" panose="020F0502020204030204" pitchFamily="34" charset="0"/>
                <a:ea typeface="Calibri" panose="020F0502020204030204" pitchFamily="34" charset="0"/>
                <a:cs typeface="Calibri" panose="020F0502020204030204" pitchFamily="34" charset="0"/>
              </a:rPr>
              <a:t>Y con ella el lenguaje de los artistas, empeñados en expresar las discontinuidades e intermitencias de la conciencia y de los sentimientos. El simbolismo se había identificado con un lenguaje esotérico. Culto al misterio del universo y culto al poeta como sacerdote de esa religión secreta. Los nuevos poetas opusieron a este lenguaje la ironía y el prosaísmo. </a:t>
            </a:r>
          </a:p>
          <a:p>
            <a:pPr algn="just"/>
            <a:r>
              <a:rPr lang="es-ES" dirty="0">
                <a:latin typeface="Calibri" panose="020F0502020204030204" pitchFamily="34" charset="0"/>
                <a:ea typeface="Calibri" panose="020F0502020204030204" pitchFamily="34" charset="0"/>
                <a:cs typeface="Calibri" panose="020F0502020204030204" pitchFamily="34" charset="0"/>
              </a:rPr>
              <a:t>El simbolismo había exaltado el claro-oscuro y había sido un arte de puertas adentro en el que el matiz era el valor supremo ; el arte nuevo salió a las calles y plazas: poesía de oposiciones netas y contrastes brutales. El simbolismo había descrito las nostalgias de un más allá, a veces situado en un imposible pasado y, otras, en un no menos imposible.</a:t>
            </a:r>
          </a:p>
          <a:p>
            <a:pPr algn="just"/>
            <a:endParaRPr lang="es-MX" dirty="0">
              <a:latin typeface="Calibri" panose="020F0502020204030204" pitchFamily="34" charset="0"/>
              <a:cs typeface="Calibri" panose="020F0502020204030204" pitchFamily="34" charset="0"/>
            </a:endParaRPr>
          </a:p>
          <a:p>
            <a:pPr algn="just"/>
            <a:r>
              <a:rPr lang="es-ES" dirty="0">
                <a:latin typeface="Calibri" panose="020F0502020204030204" pitchFamily="34" charset="0"/>
                <a:cs typeface="Calibri" panose="020F0502020204030204" pitchFamily="34" charset="0"/>
              </a:rPr>
              <a:t>La poesía nueva exalté al instante, al presente : lo que ven los ojos y tocan las manos.</a:t>
            </a:r>
          </a:p>
        </p:txBody>
      </p:sp>
      <p:sp>
        <p:nvSpPr>
          <p:cNvPr id="3" name="Rectangle 2">
            <a:extLst>
              <a:ext uri="{FF2B5EF4-FFF2-40B4-BE49-F238E27FC236}">
                <a16:creationId xmlns:a16="http://schemas.microsoft.com/office/drawing/2014/main" xmlns="" id="{9B25FC13-882B-41AA-A1AA-28FFCFCAE835}"/>
              </a:ext>
            </a:extLst>
          </p:cNvPr>
          <p:cNvSpPr/>
          <p:nvPr/>
        </p:nvSpPr>
        <p:spPr>
          <a:xfrm>
            <a:off x="1082888" y="3629944"/>
            <a:ext cx="1338828" cy="307777"/>
          </a:xfrm>
          <a:prstGeom prst="rect">
            <a:avLst/>
          </a:prstGeom>
        </p:spPr>
        <p:txBody>
          <a:bodyPr wrap="none">
            <a:spAutoFit/>
          </a:bodyPr>
          <a:lstStyle/>
          <a:p>
            <a:r>
              <a:rPr lang="es-MX" dirty="0" err="1" smtClean="0"/>
              <a:t>Edvard</a:t>
            </a:r>
            <a:r>
              <a:rPr lang="es-MX" dirty="0" smtClean="0"/>
              <a:t> </a:t>
            </a:r>
            <a:r>
              <a:rPr lang="es-MX" dirty="0" err="1"/>
              <a:t>Munch</a:t>
            </a:r>
            <a:endParaRPr lang="es-MX" dirty="0"/>
          </a:p>
        </p:txBody>
      </p:sp>
      <p:pic>
        <p:nvPicPr>
          <p:cNvPr id="5" name="Picture 4">
            <a:extLst>
              <a:ext uri="{FF2B5EF4-FFF2-40B4-BE49-F238E27FC236}">
                <a16:creationId xmlns:a16="http://schemas.microsoft.com/office/drawing/2014/main" xmlns="" id="{FD1F9D1C-EDAF-4374-BD38-AFEB65517342}"/>
              </a:ext>
            </a:extLst>
          </p:cNvPr>
          <p:cNvPicPr>
            <a:picLocks noChangeAspect="1"/>
          </p:cNvPicPr>
          <p:nvPr/>
        </p:nvPicPr>
        <p:blipFill>
          <a:blip r:embed="rId2"/>
          <a:stretch>
            <a:fillRect/>
          </a:stretch>
        </p:blipFill>
        <p:spPr>
          <a:xfrm>
            <a:off x="739832" y="426230"/>
            <a:ext cx="2257236" cy="3008280"/>
          </a:xfrm>
          <a:prstGeom prst="rect">
            <a:avLst/>
          </a:prstGeom>
        </p:spPr>
      </p:pic>
    </p:spTree>
    <p:extLst>
      <p:ext uri="{BB962C8B-B14F-4D97-AF65-F5344CB8AC3E}">
        <p14:creationId xmlns:p14="http://schemas.microsoft.com/office/powerpoint/2010/main" val="27428730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2467" y="95964"/>
            <a:ext cx="2469819" cy="4247317"/>
          </a:xfrm>
          <a:prstGeom prst="rect">
            <a:avLst/>
          </a:prstGeom>
        </p:spPr>
        <p:txBody>
          <a:bodyPr wrap="square">
            <a:spAutoFit/>
          </a:bodyPr>
          <a:lstStyle/>
          <a:p>
            <a:pPr algn="just"/>
            <a:r>
              <a:rPr lang="es-ES" sz="1350" dirty="0">
                <a:latin typeface="Calibri" panose="020F0502020204030204" pitchFamily="34" charset="0"/>
                <a:ea typeface="Calibri" panose="020F0502020204030204" pitchFamily="34" charset="0"/>
                <a:cs typeface="Calibri" panose="020F0502020204030204" pitchFamily="34" charset="0"/>
              </a:rPr>
              <a:t>La ciudad de Baudelaire era la urbe nocturna, en la que el alumbrado de gas y sus reflejos - ambiguos como la conciencia humana - iluminaban, en calles como heridas, el desfile de la prostitución, el crimen y la desesperación solitaria. La ciudad de los poetas modernos es la de la multitud, la ciudad de los anuncios luminosos, los tranvías y los autos, que cada noche se transforma en un jardín eléctrico. Pero la ciudad moderna no es menos terrible que la de Baudelaire : "Mientras caminas en Paris solo ante el gentío y manadas de mugientes autobuses te rodean la angustia del amor te aprieta el gaznate"</a:t>
            </a:r>
            <a:endParaRPr lang="es-ES" sz="1350" dirty="0">
              <a:latin typeface="Calibri" panose="020F0502020204030204" pitchFamily="34" charset="0"/>
              <a:cs typeface="Calibri" panose="020F0502020204030204" pitchFamily="34" charset="0"/>
            </a:endParaRPr>
          </a:p>
        </p:txBody>
      </p:sp>
      <p:sp>
        <p:nvSpPr>
          <p:cNvPr id="3" name="Rectángulo 2"/>
          <p:cNvSpPr/>
          <p:nvPr/>
        </p:nvSpPr>
        <p:spPr>
          <a:xfrm>
            <a:off x="6314310" y="95964"/>
            <a:ext cx="2583110" cy="5086008"/>
          </a:xfrm>
          <a:prstGeom prst="rect">
            <a:avLst/>
          </a:prstGeom>
        </p:spPr>
        <p:txBody>
          <a:bodyPr wrap="square">
            <a:spAutoFit/>
          </a:bodyPr>
          <a:lstStyle/>
          <a:p>
            <a:pPr algn="just"/>
            <a:r>
              <a:rPr lang="es-ES" sz="1350" dirty="0">
                <a:latin typeface="Calibri" panose="020F0502020204030204" pitchFamily="34" charset="0"/>
                <a:ea typeface="Calibri" panose="020F0502020204030204" pitchFamily="34" charset="0"/>
                <a:cs typeface="Calibri" panose="020F0502020204030204" pitchFamily="34" charset="0"/>
              </a:rPr>
              <a:t>El héroe romántico era el aventurero, el pirata, el poeta convertido en guerrero de la libertad o el solitario que se pasea a la orilla de un lago desierto, perdido en una meditación sublime. El héroe de Baudelaire era el ángel caído en la ciudad ; vestía de negro y en su traje elegante y raído había manchas de vino, aceite y lodo. El personaje de Apollinaire es un vagabundo urbano, casi un "</a:t>
            </a:r>
            <a:r>
              <a:rPr lang="es-ES" sz="1350" dirty="0" err="1">
                <a:latin typeface="Calibri" panose="020F0502020204030204" pitchFamily="34" charset="0"/>
                <a:ea typeface="Calibri" panose="020F0502020204030204" pitchFamily="34" charset="0"/>
                <a:cs typeface="Calibri" panose="020F0502020204030204" pitchFamily="34" charset="0"/>
              </a:rPr>
              <a:t>clochard</a:t>
            </a:r>
            <a:r>
              <a:rPr lang="es-ES" sz="1350" dirty="0">
                <a:latin typeface="Calibri" panose="020F0502020204030204" pitchFamily="34" charset="0"/>
                <a:ea typeface="Calibri" panose="020F0502020204030204" pitchFamily="34" charset="0"/>
                <a:cs typeface="Calibri" panose="020F0502020204030204" pitchFamily="34" charset="0"/>
              </a:rPr>
              <a:t>", ridículo y patético, perdido entre la muchedumbre. Es clara la filiación romántica del personaje y de sus actitudes ; también lo es su novedad. Aunque la aventura humana — sus pasiones, locuras, iluminaciones — prosigue en la nueva poesía, los interlocutores han cambiado. </a:t>
            </a:r>
          </a:p>
          <a:p>
            <a:endParaRPr lang="es-ES" dirty="0"/>
          </a:p>
        </p:txBody>
      </p:sp>
      <p:pic>
        <p:nvPicPr>
          <p:cNvPr id="5" name="Picture 4">
            <a:extLst>
              <a:ext uri="{FF2B5EF4-FFF2-40B4-BE49-F238E27FC236}">
                <a16:creationId xmlns:a16="http://schemas.microsoft.com/office/drawing/2014/main" xmlns="" id="{BCD6BB55-3FED-47B7-AC90-295538D593B6}"/>
              </a:ext>
            </a:extLst>
          </p:cNvPr>
          <p:cNvPicPr>
            <a:picLocks noChangeAspect="1"/>
          </p:cNvPicPr>
          <p:nvPr/>
        </p:nvPicPr>
        <p:blipFill>
          <a:blip r:embed="rId2"/>
          <a:stretch>
            <a:fillRect/>
          </a:stretch>
        </p:blipFill>
        <p:spPr>
          <a:xfrm>
            <a:off x="2820942" y="97611"/>
            <a:ext cx="3234712" cy="44611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Rectangle 5">
            <a:extLst>
              <a:ext uri="{FF2B5EF4-FFF2-40B4-BE49-F238E27FC236}">
                <a16:creationId xmlns:a16="http://schemas.microsoft.com/office/drawing/2014/main" xmlns="" id="{34C1AF7E-D7EB-4C42-8657-42CA99B1AD9F}"/>
              </a:ext>
            </a:extLst>
          </p:cNvPr>
          <p:cNvSpPr/>
          <p:nvPr/>
        </p:nvSpPr>
        <p:spPr>
          <a:xfrm>
            <a:off x="3812373" y="4558723"/>
            <a:ext cx="792205" cy="307777"/>
          </a:xfrm>
          <a:prstGeom prst="rect">
            <a:avLst/>
          </a:prstGeom>
        </p:spPr>
        <p:txBody>
          <a:bodyPr wrap="none">
            <a:spAutoFit/>
          </a:bodyPr>
          <a:lstStyle/>
          <a:p>
            <a:r>
              <a:rPr lang="es-MX" dirty="0" err="1"/>
              <a:t>Brassaï</a:t>
            </a:r>
            <a:endParaRPr lang="es-ES" dirty="0">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4282710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2D774C85-9DE7-41C3-BDB4-FDF07347DC17}"/>
              </a:ext>
            </a:extLst>
          </p:cNvPr>
          <p:cNvPicPr>
            <a:picLocks noChangeAspect="1"/>
          </p:cNvPicPr>
          <p:nvPr/>
        </p:nvPicPr>
        <p:blipFill>
          <a:blip r:embed="rId2"/>
          <a:stretch>
            <a:fillRect/>
          </a:stretch>
        </p:blipFill>
        <p:spPr>
          <a:xfrm>
            <a:off x="838197" y="2493558"/>
            <a:ext cx="3052650" cy="2441397"/>
          </a:xfrm>
          <a:prstGeom prst="rect">
            <a:avLst/>
          </a:prstGeom>
          <a:ln>
            <a:noFill/>
          </a:ln>
          <a:effectLst>
            <a:outerShdw blurRad="292100" dist="139700" dir="2700000" algn="tl" rotWithShape="0">
              <a:srgbClr val="333333">
                <a:alpha val="65000"/>
              </a:srgbClr>
            </a:outerShdw>
          </a:effectLst>
        </p:spPr>
      </p:pic>
      <p:sp>
        <p:nvSpPr>
          <p:cNvPr id="7" name="Rectángulo 6"/>
          <p:cNvSpPr/>
          <p:nvPr/>
        </p:nvSpPr>
        <p:spPr>
          <a:xfrm>
            <a:off x="213009" y="466816"/>
            <a:ext cx="4572000" cy="1815882"/>
          </a:xfrm>
          <a:prstGeom prst="rect">
            <a:avLst/>
          </a:prstGeom>
        </p:spPr>
        <p:txBody>
          <a:bodyPr>
            <a:spAutoFit/>
          </a:bodyPr>
          <a:lstStyle/>
          <a:p>
            <a:pPr algn="just"/>
            <a:r>
              <a:rPr lang="es-ES" dirty="0">
                <a:latin typeface="Calibri" panose="020F0502020204030204" pitchFamily="34" charset="0"/>
                <a:ea typeface="Calibri" panose="020F0502020204030204" pitchFamily="34" charset="0"/>
                <a:cs typeface="Calibri" panose="020F0502020204030204" pitchFamily="34" charset="0"/>
              </a:rPr>
              <a:t>La antigua naturaleza desparece y con ella sus selvas, valles, océanos y montes poblados de monstruos, dioses, demonios y otras maravillas ; en su lugar, la ciudad abstracta y, entre los viejos monumentos y las plazas venerables, la terrible novedad de las máquinas. Cambio de realidad : cambio de mitologías. Antes, el hombre hablaba con el universo ; o creía que hablaba : si no era su interlocutor era su espejo. </a:t>
            </a:r>
            <a:endParaRPr lang="es-ES" dirty="0">
              <a:latin typeface="Calibri" panose="020F0502020204030204" pitchFamily="34" charset="0"/>
              <a:cs typeface="Calibri" panose="020F0502020204030204" pitchFamily="34" charset="0"/>
            </a:endParaRPr>
          </a:p>
        </p:txBody>
      </p:sp>
      <p:sp>
        <p:nvSpPr>
          <p:cNvPr id="8" name="Rectángulo 7"/>
          <p:cNvSpPr/>
          <p:nvPr/>
        </p:nvSpPr>
        <p:spPr>
          <a:xfrm>
            <a:off x="4572000" y="3334517"/>
            <a:ext cx="4572000" cy="1600438"/>
          </a:xfrm>
          <a:prstGeom prst="rect">
            <a:avLst/>
          </a:prstGeom>
        </p:spPr>
        <p:txBody>
          <a:bodyPr>
            <a:spAutoFit/>
          </a:bodyPr>
          <a:lstStyle/>
          <a:p>
            <a:pPr algn="just"/>
            <a:r>
              <a:rPr lang="es-ES" dirty="0">
                <a:latin typeface="Calibri" panose="020F0502020204030204" pitchFamily="34" charset="0"/>
                <a:ea typeface="Calibri" panose="020F0502020204030204" pitchFamily="34" charset="0"/>
                <a:cs typeface="Calibri" panose="020F0502020204030204" pitchFamily="34" charset="0"/>
              </a:rPr>
              <a:t>En el siglo XX el interlocutor </a:t>
            </a:r>
            <a:r>
              <a:rPr lang="es-ES" dirty="0" err="1">
                <a:latin typeface="Calibri" panose="020F0502020204030204" pitchFamily="34" charset="0"/>
                <a:ea typeface="Calibri" panose="020F0502020204030204" pitchFamily="34" charset="0"/>
                <a:cs typeface="Calibri" panose="020F0502020204030204" pitchFamily="34" charset="0"/>
              </a:rPr>
              <a:t>mitico</a:t>
            </a:r>
            <a:r>
              <a:rPr lang="es-ES" dirty="0">
                <a:latin typeface="Calibri" panose="020F0502020204030204" pitchFamily="34" charset="0"/>
                <a:ea typeface="Calibri" panose="020F0502020204030204" pitchFamily="34" charset="0"/>
                <a:cs typeface="Calibri" panose="020F0502020204030204" pitchFamily="34" charset="0"/>
              </a:rPr>
              <a:t> y sus voces misteriosas se evaporan. El hombre se ha quedado solo en la ciudad inmensa y su soledad es la de millones como él. El héroe de la nueva </a:t>
            </a:r>
            <a:r>
              <a:rPr lang="es-ES" dirty="0" err="1">
                <a:latin typeface="Calibri" panose="020F0502020204030204" pitchFamily="34" charset="0"/>
                <a:ea typeface="Calibri" panose="020F0502020204030204" pitchFamily="34" charset="0"/>
                <a:cs typeface="Calibri" panose="020F0502020204030204" pitchFamily="34" charset="0"/>
              </a:rPr>
              <a:t>poesia</a:t>
            </a:r>
            <a:r>
              <a:rPr lang="es-ES" dirty="0">
                <a:latin typeface="Calibri" panose="020F0502020204030204" pitchFamily="34" charset="0"/>
                <a:ea typeface="Calibri" panose="020F0502020204030204" pitchFamily="34" charset="0"/>
                <a:cs typeface="Calibri" panose="020F0502020204030204" pitchFamily="34" charset="0"/>
              </a:rPr>
              <a:t> es un solitario en la muchedumbre o mejor dicho, una muchedumbre de solitarios. Fue el comienzo del gran solipsismo. Los antiguos veneraron al caballo y al barco de vela ; la nueva edad a la locomotora y al paquebote.</a:t>
            </a:r>
            <a:endParaRPr lang="es-E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733170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2744330"/>
            <a:ext cx="4572000" cy="2246769"/>
          </a:xfrm>
          <a:prstGeom prst="rect">
            <a:avLst/>
          </a:prstGeom>
        </p:spPr>
        <p:txBody>
          <a:bodyPr>
            <a:spAutoFit/>
          </a:bodyPr>
          <a:lstStyle/>
          <a:p>
            <a:pPr marL="285750" indent="-285750">
              <a:buFont typeface="Arial" panose="020B0604020202020204" pitchFamily="34" charset="0"/>
              <a:buChar char="•"/>
            </a:pPr>
            <a:r>
              <a:rPr lang="es-ES" dirty="0">
                <a:latin typeface="Calibri" panose="020F0502020204030204" pitchFamily="34" charset="0"/>
                <a:ea typeface="Calibri" panose="020F0502020204030204" pitchFamily="34" charset="0"/>
                <a:cs typeface="Calibri" panose="020F0502020204030204" pitchFamily="34" charset="0"/>
              </a:rPr>
              <a:t>Probablemente el poema de </a:t>
            </a:r>
            <a:r>
              <a:rPr lang="es-ES" dirty="0" err="1">
                <a:latin typeface="Calibri" panose="020F0502020204030204" pitchFamily="34" charset="0"/>
                <a:ea typeface="Calibri" panose="020F0502020204030204" pitchFamily="34" charset="0"/>
                <a:cs typeface="Calibri" panose="020F0502020204030204" pitchFamily="34" charset="0"/>
              </a:rPr>
              <a:t>Whitman</a:t>
            </a:r>
            <a:r>
              <a:rPr lang="es-ES" dirty="0">
                <a:latin typeface="Calibri" panose="020F0502020204030204" pitchFamily="34" charset="0"/>
                <a:ea typeface="Calibri" panose="020F0502020204030204" pitchFamily="34" charset="0"/>
                <a:cs typeface="Calibri" panose="020F0502020204030204" pitchFamily="34" charset="0"/>
              </a:rPr>
              <a:t> que más impresionó a sus seguidores fue el dedicado a una locomotora. </a:t>
            </a:r>
          </a:p>
          <a:p>
            <a:pPr marL="285750" indent="-285750">
              <a:buFont typeface="Arial" panose="020B0604020202020204" pitchFamily="34" charset="0"/>
              <a:buChar char="•"/>
            </a:pPr>
            <a:r>
              <a:rPr lang="es-ES" dirty="0">
                <a:latin typeface="Calibri" panose="020F0502020204030204" pitchFamily="34" charset="0"/>
                <a:ea typeface="Calibri" panose="020F0502020204030204" pitchFamily="34" charset="0"/>
                <a:cs typeface="Calibri" panose="020F0502020204030204" pitchFamily="34" charset="0"/>
              </a:rPr>
              <a:t>Valéry </a:t>
            </a:r>
            <a:r>
              <a:rPr lang="es-ES" dirty="0" err="1">
                <a:latin typeface="Calibri" panose="020F0502020204030204" pitchFamily="34" charset="0"/>
                <a:ea typeface="Calibri" panose="020F0502020204030204" pitchFamily="34" charset="0"/>
                <a:cs typeface="Calibri" panose="020F0502020204030204" pitchFamily="34" charset="0"/>
              </a:rPr>
              <a:t>Larbaud</a:t>
            </a:r>
            <a:r>
              <a:rPr lang="es-ES" dirty="0">
                <a:latin typeface="Calibri" panose="020F0502020204030204" pitchFamily="34" charset="0"/>
                <a:ea typeface="Calibri" panose="020F0502020204030204" pitchFamily="34" charset="0"/>
                <a:cs typeface="Calibri" panose="020F0502020204030204" pitchFamily="34" charset="0"/>
              </a:rPr>
              <a:t> escribió una oda memorable al Oriente Express, "el tren de los millonarios" </a:t>
            </a:r>
          </a:p>
          <a:p>
            <a:pPr marL="285750" indent="-285750">
              <a:buFont typeface="Arial" panose="020B0604020202020204" pitchFamily="34" charset="0"/>
              <a:buChar char="•"/>
            </a:pPr>
            <a:r>
              <a:rPr lang="es-ES" dirty="0" err="1">
                <a:latin typeface="Calibri" panose="020F0502020204030204" pitchFamily="34" charset="0"/>
                <a:ea typeface="Calibri" panose="020F0502020204030204" pitchFamily="34" charset="0"/>
                <a:cs typeface="Calibri" panose="020F0502020204030204" pitchFamily="34" charset="0"/>
              </a:rPr>
              <a:t>Cendrars</a:t>
            </a:r>
            <a:r>
              <a:rPr lang="es-ES" dirty="0">
                <a:latin typeface="Calibri" panose="020F0502020204030204" pitchFamily="34" charset="0"/>
                <a:ea typeface="Calibri" panose="020F0502020204030204" pitchFamily="34" charset="0"/>
                <a:cs typeface="Calibri" panose="020F0502020204030204" pitchFamily="34" charset="0"/>
              </a:rPr>
              <a:t> con su no menos memorable Prosa del Transiberiano, primeras nupcias de la poesía y del cine. </a:t>
            </a:r>
          </a:p>
          <a:p>
            <a:pPr marL="285750" indent="-285750">
              <a:buFont typeface="Arial" panose="020B0604020202020204" pitchFamily="34" charset="0"/>
              <a:buChar char="•"/>
            </a:pPr>
            <a:r>
              <a:rPr lang="es-ES" dirty="0">
                <a:latin typeface="Calibri" panose="020F0502020204030204" pitchFamily="34" charset="0"/>
                <a:ea typeface="Calibri" panose="020F0502020204030204" pitchFamily="34" charset="0"/>
                <a:cs typeface="Calibri" panose="020F0502020204030204" pitchFamily="34" charset="0"/>
              </a:rPr>
              <a:t>Los futuristas cantaron al automóvil y más tarde se multiplicaron los poemas al avión, al submarino y a los otros vehículos modernos. </a:t>
            </a:r>
            <a:endParaRPr lang="es-ES" dirty="0">
              <a:latin typeface="Calibri" panose="020F0502020204030204" pitchFamily="34" charset="0"/>
              <a:cs typeface="Calibri" panose="020F0502020204030204" pitchFamily="34" charset="0"/>
            </a:endParaRPr>
          </a:p>
        </p:txBody>
      </p:sp>
      <p:sp>
        <p:nvSpPr>
          <p:cNvPr id="3" name="Rectángulo 2"/>
          <p:cNvSpPr/>
          <p:nvPr/>
        </p:nvSpPr>
        <p:spPr>
          <a:xfrm>
            <a:off x="5107331" y="136773"/>
            <a:ext cx="3593805" cy="2893100"/>
          </a:xfrm>
          <a:prstGeom prst="rect">
            <a:avLst/>
          </a:prstGeom>
        </p:spPr>
        <p:txBody>
          <a:bodyPr wrap="square">
            <a:spAutoFit/>
          </a:bodyPr>
          <a:lstStyle/>
          <a:p>
            <a:r>
              <a:rPr lang="es-ES" dirty="0">
                <a:latin typeface="Calibri" panose="020F0502020204030204" pitchFamily="34" charset="0"/>
                <a:ea typeface="Calibri" panose="020F0502020204030204" pitchFamily="34" charset="0"/>
                <a:cs typeface="Calibri" panose="020F0502020204030204" pitchFamily="34" charset="0"/>
              </a:rPr>
              <a:t>La poesía del mar, en las novelas y en los poemas de esa época, fue una poesía del más allá, los mares y las tierras desconocidas pero, sobre todo, las civilizaciones otras : </a:t>
            </a:r>
          </a:p>
          <a:p>
            <a:pPr marL="285750" indent="-285750">
              <a:buFont typeface="Arial" panose="020B0604020202020204" pitchFamily="34" charset="0"/>
              <a:buChar char="•"/>
            </a:pPr>
            <a:r>
              <a:rPr lang="es-ES" dirty="0">
                <a:latin typeface="Calibri" panose="020F0502020204030204" pitchFamily="34" charset="0"/>
                <a:ea typeface="Calibri" panose="020F0502020204030204" pitchFamily="34" charset="0"/>
                <a:cs typeface="Calibri" panose="020F0502020204030204" pitchFamily="34" charset="0"/>
              </a:rPr>
              <a:t>La India de </a:t>
            </a:r>
            <a:r>
              <a:rPr lang="es-ES" dirty="0" err="1">
                <a:latin typeface="Calibri" panose="020F0502020204030204" pitchFamily="34" charset="0"/>
                <a:ea typeface="Calibri" panose="020F0502020204030204" pitchFamily="34" charset="0"/>
                <a:cs typeface="Calibri" panose="020F0502020204030204" pitchFamily="34" charset="0"/>
              </a:rPr>
              <a:t>Kipling</a:t>
            </a:r>
            <a:r>
              <a:rPr lang="es-ES" dirty="0">
                <a:latin typeface="Calibri" panose="020F0502020204030204" pitchFamily="34" charset="0"/>
                <a:ea typeface="Calibri" panose="020F0502020204030204" pitchFamily="34" charset="0"/>
                <a:cs typeface="Calibri" panose="020F0502020204030204" pitchFamily="34" charset="0"/>
              </a:rPr>
              <a:t>, el África y el Sudeste asiático de </a:t>
            </a:r>
            <a:r>
              <a:rPr lang="es-ES" dirty="0" err="1">
                <a:latin typeface="Calibri" panose="020F0502020204030204" pitchFamily="34" charset="0"/>
                <a:ea typeface="Calibri" panose="020F0502020204030204" pitchFamily="34" charset="0"/>
                <a:cs typeface="Calibri" panose="020F0502020204030204" pitchFamily="34" charset="0"/>
              </a:rPr>
              <a:t>Conrad</a:t>
            </a:r>
            <a:r>
              <a:rPr lang="es-ES" dirty="0">
                <a:latin typeface="Calibri" panose="020F0502020204030204" pitchFamily="34" charset="0"/>
                <a:ea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s-ES" dirty="0">
                <a:latin typeface="Calibri" panose="020F0502020204030204" pitchFamily="34" charset="0"/>
                <a:ea typeface="Calibri" panose="020F0502020204030204" pitchFamily="34" charset="0"/>
                <a:cs typeface="Calibri" panose="020F0502020204030204" pitchFamily="34" charset="0"/>
              </a:rPr>
              <a:t>El Extremo Oriente de </a:t>
            </a:r>
            <a:r>
              <a:rPr lang="es-ES" dirty="0" err="1">
                <a:latin typeface="Calibri" panose="020F0502020204030204" pitchFamily="34" charset="0"/>
                <a:ea typeface="Calibri" panose="020F0502020204030204" pitchFamily="34" charset="0"/>
                <a:cs typeface="Calibri" panose="020F0502020204030204" pitchFamily="34" charset="0"/>
              </a:rPr>
              <a:t>Claudel</a:t>
            </a:r>
            <a:r>
              <a:rPr lang="es-ES" dirty="0">
                <a:latin typeface="Calibri" panose="020F0502020204030204" pitchFamily="34" charset="0"/>
                <a:ea typeface="Calibri" panose="020F0502020204030204" pitchFamily="34" charset="0"/>
                <a:cs typeface="Calibri" panose="020F0502020204030204" pitchFamily="34" charset="0"/>
              </a:rPr>
              <a:t> y Saint-John </a:t>
            </a:r>
            <a:r>
              <a:rPr lang="es-ES" dirty="0" err="1">
                <a:latin typeface="Calibri" panose="020F0502020204030204" pitchFamily="34" charset="0"/>
                <a:ea typeface="Calibri" panose="020F0502020204030204" pitchFamily="34" charset="0"/>
                <a:cs typeface="Calibri" panose="020F0502020204030204" pitchFamily="34" charset="0"/>
              </a:rPr>
              <a:t>Perse</a:t>
            </a:r>
            <a:r>
              <a:rPr lang="es-ES" dirty="0">
                <a:latin typeface="Calibri" panose="020F0502020204030204" pitchFamily="34" charset="0"/>
                <a:ea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s-ES" dirty="0">
                <a:latin typeface="Calibri" panose="020F0502020204030204" pitchFamily="34" charset="0"/>
                <a:ea typeface="Calibri" panose="020F0502020204030204" pitchFamily="34" charset="0"/>
                <a:cs typeface="Calibri" panose="020F0502020204030204" pitchFamily="34" charset="0"/>
              </a:rPr>
              <a:t>La presencia de paisajes y formas </a:t>
            </a:r>
            <a:r>
              <a:rPr lang="es-ES" dirty="0" err="1">
                <a:latin typeface="Calibri" panose="020F0502020204030204" pitchFamily="34" charset="0"/>
                <a:ea typeface="Calibri" panose="020F0502020204030204" pitchFamily="34" charset="0"/>
                <a:cs typeface="Calibri" panose="020F0502020204030204" pitchFamily="34" charset="0"/>
              </a:rPr>
              <a:t>artisticas</a:t>
            </a:r>
            <a:r>
              <a:rPr lang="es-ES" dirty="0">
                <a:latin typeface="Calibri" panose="020F0502020204030204" pitchFamily="34" charset="0"/>
                <a:ea typeface="Calibri" panose="020F0502020204030204" pitchFamily="34" charset="0"/>
                <a:cs typeface="Calibri" panose="020F0502020204030204" pitchFamily="34" charset="0"/>
              </a:rPr>
              <a:t> de Oriente, </a:t>
            </a:r>
            <a:r>
              <a:rPr lang="es-ES" dirty="0" err="1">
                <a:latin typeface="Calibri" panose="020F0502020204030204" pitchFamily="34" charset="0"/>
                <a:ea typeface="Calibri" panose="020F0502020204030204" pitchFamily="34" charset="0"/>
                <a:cs typeface="Calibri" panose="020F0502020204030204" pitchFamily="34" charset="0"/>
              </a:rPr>
              <a:t>Africa</a:t>
            </a:r>
            <a:r>
              <a:rPr lang="es-ES" dirty="0">
                <a:latin typeface="Calibri" panose="020F0502020204030204" pitchFamily="34" charset="0"/>
                <a:ea typeface="Calibri" panose="020F0502020204030204" pitchFamily="34" charset="0"/>
                <a:cs typeface="Calibri" panose="020F0502020204030204" pitchFamily="34" charset="0"/>
              </a:rPr>
              <a:t> y la </a:t>
            </a:r>
            <a:r>
              <a:rPr lang="es-ES" dirty="0" err="1">
                <a:latin typeface="Calibri" panose="020F0502020204030204" pitchFamily="34" charset="0"/>
                <a:ea typeface="Calibri" panose="020F0502020204030204" pitchFamily="34" charset="0"/>
                <a:cs typeface="Calibri" panose="020F0502020204030204" pitchFamily="34" charset="0"/>
              </a:rPr>
              <a:t>America</a:t>
            </a:r>
            <a:r>
              <a:rPr lang="es-ES" dirty="0">
                <a:latin typeface="Calibri" panose="020F0502020204030204" pitchFamily="34" charset="0"/>
                <a:ea typeface="Calibri" panose="020F0502020204030204" pitchFamily="34" charset="0"/>
                <a:cs typeface="Calibri" panose="020F0502020204030204" pitchFamily="34" charset="0"/>
              </a:rPr>
              <a:t> precolombina es un rasgo general de la poesía y el arte de esos años. </a:t>
            </a:r>
          </a:p>
          <a:p>
            <a:endParaRPr lang="es-ES" dirty="0">
              <a:latin typeface="Times New Roman" panose="02020603050405020304" pitchFamily="18" charset="0"/>
              <a:ea typeface="Calibri" panose="020F0502020204030204" pitchFamily="34" charset="0"/>
            </a:endParaRPr>
          </a:p>
        </p:txBody>
      </p:sp>
      <p:pic>
        <p:nvPicPr>
          <p:cNvPr id="4" name="Picture 3">
            <a:extLst>
              <a:ext uri="{FF2B5EF4-FFF2-40B4-BE49-F238E27FC236}">
                <a16:creationId xmlns:a16="http://schemas.microsoft.com/office/drawing/2014/main" xmlns="" id="{064F3CF0-FB8E-4D97-ACB7-3B7A0F1FDA82}"/>
              </a:ext>
            </a:extLst>
          </p:cNvPr>
          <p:cNvPicPr>
            <a:picLocks noChangeAspect="1"/>
          </p:cNvPicPr>
          <p:nvPr/>
        </p:nvPicPr>
        <p:blipFill>
          <a:blip r:embed="rId2"/>
          <a:stretch>
            <a:fillRect/>
          </a:stretch>
        </p:blipFill>
        <p:spPr>
          <a:xfrm>
            <a:off x="7489861" y="2744330"/>
            <a:ext cx="1654139" cy="2338351"/>
          </a:xfrm>
          <a:prstGeom prst="rect">
            <a:avLst/>
          </a:prstGeom>
        </p:spPr>
      </p:pic>
      <p:pic>
        <p:nvPicPr>
          <p:cNvPr id="6" name="Picture 5">
            <a:extLst>
              <a:ext uri="{FF2B5EF4-FFF2-40B4-BE49-F238E27FC236}">
                <a16:creationId xmlns:a16="http://schemas.microsoft.com/office/drawing/2014/main" xmlns="" id="{C5B387E4-4C3F-46B1-B72C-D19C094EAE93}"/>
              </a:ext>
            </a:extLst>
          </p:cNvPr>
          <p:cNvPicPr>
            <a:picLocks noChangeAspect="1"/>
          </p:cNvPicPr>
          <p:nvPr/>
        </p:nvPicPr>
        <p:blipFill>
          <a:blip r:embed="rId3"/>
          <a:stretch>
            <a:fillRect/>
          </a:stretch>
        </p:blipFill>
        <p:spPr>
          <a:xfrm>
            <a:off x="889036" y="0"/>
            <a:ext cx="1895475" cy="2419350"/>
          </a:xfrm>
          <a:prstGeom prst="rect">
            <a:avLst/>
          </a:prstGeom>
          <a:ln>
            <a:noFill/>
          </a:ln>
          <a:effectLst>
            <a:softEdge rad="112500"/>
          </a:effectLst>
        </p:spPr>
      </p:pic>
      <p:sp>
        <p:nvSpPr>
          <p:cNvPr id="7" name="Rectangle 6">
            <a:extLst>
              <a:ext uri="{FF2B5EF4-FFF2-40B4-BE49-F238E27FC236}">
                <a16:creationId xmlns:a16="http://schemas.microsoft.com/office/drawing/2014/main" xmlns="" id="{FB64916A-0B79-46D1-A9E4-A15BB1198D2B}"/>
              </a:ext>
            </a:extLst>
          </p:cNvPr>
          <p:cNvSpPr/>
          <p:nvPr/>
        </p:nvSpPr>
        <p:spPr>
          <a:xfrm>
            <a:off x="1479470" y="2265461"/>
            <a:ext cx="853119" cy="307777"/>
          </a:xfrm>
          <a:prstGeom prst="rect">
            <a:avLst/>
          </a:prstGeom>
        </p:spPr>
        <p:txBody>
          <a:bodyPr wrap="none">
            <a:spAutoFit/>
          </a:bodyPr>
          <a:lstStyle/>
          <a:p>
            <a:r>
              <a:rPr lang="es-ES" dirty="0" err="1">
                <a:latin typeface="Times New Roman" panose="02020603050405020304" pitchFamily="18" charset="0"/>
                <a:ea typeface="Calibri" panose="020F0502020204030204" pitchFamily="34" charset="0"/>
              </a:rPr>
              <a:t>Whitman</a:t>
            </a:r>
            <a:endParaRPr lang="es-MX" dirty="0"/>
          </a:p>
        </p:txBody>
      </p:sp>
      <p:sp>
        <p:nvSpPr>
          <p:cNvPr id="8" name="Rectangle 7">
            <a:extLst>
              <a:ext uri="{FF2B5EF4-FFF2-40B4-BE49-F238E27FC236}">
                <a16:creationId xmlns:a16="http://schemas.microsoft.com/office/drawing/2014/main" xmlns="" id="{22C20DC4-6FE9-46C1-820A-1A73B37560C4}"/>
              </a:ext>
            </a:extLst>
          </p:cNvPr>
          <p:cNvSpPr/>
          <p:nvPr/>
        </p:nvSpPr>
        <p:spPr>
          <a:xfrm>
            <a:off x="5941753" y="4705000"/>
            <a:ext cx="1431802" cy="307777"/>
          </a:xfrm>
          <a:prstGeom prst="rect">
            <a:avLst/>
          </a:prstGeom>
        </p:spPr>
        <p:txBody>
          <a:bodyPr wrap="none">
            <a:spAutoFit/>
          </a:bodyPr>
          <a:lstStyle/>
          <a:p>
            <a:r>
              <a:rPr lang="es-ES" dirty="0">
                <a:latin typeface="Times New Roman" panose="02020603050405020304" pitchFamily="18" charset="0"/>
                <a:ea typeface="Calibri" panose="020F0502020204030204" pitchFamily="34" charset="0"/>
              </a:rPr>
              <a:t>Saint-John </a:t>
            </a:r>
            <a:r>
              <a:rPr lang="es-ES" dirty="0" err="1">
                <a:latin typeface="Times New Roman" panose="02020603050405020304" pitchFamily="18" charset="0"/>
                <a:ea typeface="Calibri" panose="020F0502020204030204" pitchFamily="34" charset="0"/>
              </a:rPr>
              <a:t>Perse</a:t>
            </a:r>
            <a:r>
              <a:rPr lang="es-ES" dirty="0">
                <a:latin typeface="Times New Roman" panose="02020603050405020304" pitchFamily="18" charset="0"/>
                <a:ea typeface="Calibri" panose="020F0502020204030204" pitchFamily="34" charset="0"/>
              </a:rPr>
              <a:t>.</a:t>
            </a:r>
            <a:endParaRPr lang="es-MX" dirty="0"/>
          </a:p>
        </p:txBody>
      </p:sp>
    </p:spTree>
    <p:extLst>
      <p:ext uri="{BB962C8B-B14F-4D97-AF65-F5344CB8AC3E}">
        <p14:creationId xmlns:p14="http://schemas.microsoft.com/office/powerpoint/2010/main" val="11872451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66404" y="816707"/>
            <a:ext cx="7051537" cy="1384995"/>
          </a:xfrm>
          <a:prstGeom prst="rect">
            <a:avLst/>
          </a:prstGeom>
        </p:spPr>
        <p:txBody>
          <a:bodyPr wrap="square">
            <a:spAutoFit/>
          </a:bodyPr>
          <a:lstStyle/>
          <a:p>
            <a:pPr algn="just"/>
            <a:r>
              <a:rPr lang="es-ES" dirty="0">
                <a:latin typeface="Calibri" panose="020F0502020204030204" pitchFamily="34" charset="0"/>
                <a:ea typeface="Calibri" panose="020F0502020204030204" pitchFamily="34" charset="0"/>
                <a:cs typeface="Calibri" panose="020F0502020204030204" pitchFamily="34" charset="0"/>
              </a:rPr>
              <a:t>Así, en el primer tercio del siglo XX culmina un largo proceso de descubrimiento de las civilizaciones otras y sus distintas visiones de la realidad y del hombre. Este proceso, comenzado en el siglo XVI con la revelación del continente americano, se manifestó en nuestra época por la adopción de formas artísticas no solo ajenas sino contrarias a la tradición central de Occidente. Fue un cambio de tal modo profundo que todavía nos afecta y que, sin duda, afectará al arte y a la sensibilidad de nuestros descendientes. </a:t>
            </a:r>
            <a:endParaRPr lang="es-ES" dirty="0">
              <a:latin typeface="Calibri" panose="020F0502020204030204" pitchFamily="34" charset="0"/>
              <a:cs typeface="Calibri" panose="020F0502020204030204" pitchFamily="34" charset="0"/>
            </a:endParaRPr>
          </a:p>
        </p:txBody>
      </p:sp>
      <p:sp>
        <p:nvSpPr>
          <p:cNvPr id="4" name="Rectangle 3">
            <a:extLst>
              <a:ext uri="{FF2B5EF4-FFF2-40B4-BE49-F238E27FC236}">
                <a16:creationId xmlns:a16="http://schemas.microsoft.com/office/drawing/2014/main" xmlns="" id="{7C7C7B19-17A8-409D-AACA-3AE87E234026}"/>
              </a:ext>
            </a:extLst>
          </p:cNvPr>
          <p:cNvSpPr/>
          <p:nvPr/>
        </p:nvSpPr>
        <p:spPr>
          <a:xfrm>
            <a:off x="1987354" y="2522085"/>
            <a:ext cx="4572000" cy="2269532"/>
          </a:xfrm>
          <a:prstGeom prst="rect">
            <a:avLst/>
          </a:prstGeom>
        </p:spPr>
        <p:txBody>
          <a:bodyPr>
            <a:spAutoFit/>
          </a:bodyPr>
          <a:lstStyle/>
          <a:p>
            <a:pPr algn="just">
              <a:lnSpc>
                <a:spcPct val="107000"/>
              </a:lnSpc>
              <a:spcAft>
                <a:spcPts val="800"/>
              </a:spcAft>
            </a:pPr>
            <a:r>
              <a:rPr lang="es-ES" dirty="0">
                <a:latin typeface="Calibri" panose="020F0502020204030204" pitchFamily="34" charset="0"/>
                <a:ea typeface="Calibri" panose="020F0502020204030204" pitchFamily="34" charset="0"/>
                <a:cs typeface="Calibri" panose="020F0502020204030204" pitchFamily="34" charset="0"/>
              </a:rPr>
              <a:t>El cambio fue, el resultado natural de la </a:t>
            </a:r>
            <a:r>
              <a:rPr lang="es-ES" i="1" dirty="0">
                <a:latin typeface="Calibri" panose="020F0502020204030204" pitchFamily="34" charset="0"/>
                <a:ea typeface="Calibri" panose="020F0502020204030204" pitchFamily="34" charset="0"/>
                <a:cs typeface="Calibri" panose="020F0502020204030204" pitchFamily="34" charset="0"/>
              </a:rPr>
              <a:t>revolución estética </a:t>
            </a:r>
            <a:r>
              <a:rPr lang="es-ES" dirty="0">
                <a:latin typeface="Calibri" panose="020F0502020204030204" pitchFamily="34" charset="0"/>
                <a:ea typeface="Calibri" panose="020F0502020204030204" pitchFamily="34" charset="0"/>
                <a:cs typeface="Calibri" panose="020F0502020204030204" pitchFamily="34" charset="0"/>
              </a:rPr>
              <a:t>iniciada por el romanticismo, su extrema consecuencia ; por otra, el cambio de los cambios: con él acaba una tradición que comenzó en el Renacimiento. </a:t>
            </a:r>
          </a:p>
          <a:p>
            <a:pPr algn="just">
              <a:lnSpc>
                <a:spcPct val="107000"/>
              </a:lnSpc>
              <a:spcAft>
                <a:spcPts val="800"/>
              </a:spcAft>
            </a:pPr>
            <a:r>
              <a:rPr lang="es-ES" dirty="0">
                <a:latin typeface="Calibri" panose="020F0502020204030204" pitchFamily="34" charset="0"/>
                <a:ea typeface="Calibri" panose="020F0502020204030204" pitchFamily="34" charset="0"/>
                <a:cs typeface="Calibri" panose="020F0502020204030204" pitchFamily="34" charset="0"/>
              </a:rPr>
              <a:t>Los modelos de esa tradición eran las obras de la Antigüedad grecorromana, de modo que, al negarla, el arte moderno rompió la continuidad de Occidente. Así, el cambio fue una auto negación y, simultáneamente, una metamorfosis. </a:t>
            </a:r>
          </a:p>
        </p:txBody>
      </p:sp>
    </p:spTree>
    <p:extLst>
      <p:ext uri="{BB962C8B-B14F-4D97-AF65-F5344CB8AC3E}">
        <p14:creationId xmlns:p14="http://schemas.microsoft.com/office/powerpoint/2010/main" val="4194041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199270" y="3096629"/>
            <a:ext cx="4645816" cy="1926233"/>
          </a:xfrm>
          <a:prstGeom prst="rect">
            <a:avLst/>
          </a:prstGeom>
        </p:spPr>
        <p:txBody>
          <a:bodyPr wrap="square">
            <a:spAutoFit/>
          </a:bodyPr>
          <a:lstStyle/>
          <a:p>
            <a:pPr algn="just">
              <a:lnSpc>
                <a:spcPct val="107000"/>
              </a:lnSpc>
              <a:spcAft>
                <a:spcPts val="800"/>
              </a:spcAft>
            </a:pPr>
            <a:r>
              <a:rPr lang="es-ES" dirty="0">
                <a:latin typeface="Calibri" panose="020F0502020204030204" pitchFamily="34" charset="0"/>
                <a:ea typeface="Calibri" panose="020F0502020204030204" pitchFamily="34" charset="0"/>
                <a:cs typeface="Calibri" panose="020F0502020204030204" pitchFamily="34" charset="0"/>
              </a:rPr>
              <a:t>El cambio estético fue tan profundo como el cambio que introdujeron las ciencias en la visión tradicional de la realidad. La física había mostrado que la realidad visible se apoya en una estructura que es una relación de fuerzas en equilibrio inestable. Los artistas también quisieron desmontar la apariencia de los objetos cotidianos y los cubistas concibieron al cuadro como un sistema de relaciones. </a:t>
            </a:r>
            <a:endParaRPr lang="es-ES"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3" name="Rectángulo 2"/>
          <p:cNvSpPr/>
          <p:nvPr/>
        </p:nvSpPr>
        <p:spPr>
          <a:xfrm>
            <a:off x="885010" y="596637"/>
            <a:ext cx="2433543" cy="3309304"/>
          </a:xfrm>
          <a:prstGeom prst="rect">
            <a:avLst/>
          </a:prstGeom>
        </p:spPr>
        <p:txBody>
          <a:bodyPr wrap="square">
            <a:spAutoFit/>
          </a:bodyPr>
          <a:lstStyle/>
          <a:p>
            <a:pPr algn="just">
              <a:lnSpc>
                <a:spcPct val="107000"/>
              </a:lnSpc>
              <a:spcAft>
                <a:spcPts val="800"/>
              </a:spcAft>
            </a:pPr>
            <a:r>
              <a:rPr lang="es-ES" dirty="0">
                <a:latin typeface="Calibri" panose="020F0502020204030204" pitchFamily="34" charset="0"/>
                <a:ea typeface="Calibri" panose="020F0502020204030204" pitchFamily="34" charset="0"/>
                <a:cs typeface="Calibri" panose="020F0502020204030204" pitchFamily="34" charset="0"/>
              </a:rPr>
              <a:t>Fin del idealismo naturalista, fin de la perspectiva y de la sección de oro, fin de las representaciones que pretenden dar la ilusión de la realidad. Lo decisivo no fue la substitución de los cánones tradicionales - incluyendo las variantes y desviaciones románticas, simbolistas e impresionistas - por los de culturas y civilizaciones extrañas sino la búsqueda de otra belleza. </a:t>
            </a:r>
          </a:p>
        </p:txBody>
      </p:sp>
      <p:pic>
        <p:nvPicPr>
          <p:cNvPr id="4" name="Picture 3">
            <a:extLst>
              <a:ext uri="{FF2B5EF4-FFF2-40B4-BE49-F238E27FC236}">
                <a16:creationId xmlns:a16="http://schemas.microsoft.com/office/drawing/2014/main" xmlns="" id="{623EB82B-67BC-4AF8-A34E-603001CBE056}"/>
              </a:ext>
            </a:extLst>
          </p:cNvPr>
          <p:cNvPicPr>
            <a:picLocks noChangeAspect="1"/>
          </p:cNvPicPr>
          <p:nvPr/>
        </p:nvPicPr>
        <p:blipFill>
          <a:blip r:embed="rId2"/>
          <a:stretch>
            <a:fillRect/>
          </a:stretch>
        </p:blipFill>
        <p:spPr>
          <a:xfrm>
            <a:off x="5363111" y="257502"/>
            <a:ext cx="1950880" cy="2151705"/>
          </a:xfrm>
          <a:prstGeom prst="rect">
            <a:avLst/>
          </a:prstGeom>
          <a:ln>
            <a:noFill/>
          </a:ln>
          <a:effectLst>
            <a:outerShdw blurRad="292100" dist="139700" dir="2700000" algn="tl" rotWithShape="0">
              <a:srgbClr val="333333">
                <a:alpha val="65000"/>
              </a:srgbClr>
            </a:outerShdw>
          </a:effectLst>
        </p:spPr>
      </p:pic>
      <p:sp>
        <p:nvSpPr>
          <p:cNvPr id="5" name="Rectangle 4">
            <a:extLst>
              <a:ext uri="{FF2B5EF4-FFF2-40B4-BE49-F238E27FC236}">
                <a16:creationId xmlns:a16="http://schemas.microsoft.com/office/drawing/2014/main" xmlns="" id="{3F5F38F6-D22E-43E6-859F-4C2DB6B71EFF}"/>
              </a:ext>
            </a:extLst>
          </p:cNvPr>
          <p:cNvSpPr/>
          <p:nvPr/>
        </p:nvSpPr>
        <p:spPr>
          <a:xfrm>
            <a:off x="5989229" y="2409207"/>
            <a:ext cx="888385" cy="307777"/>
          </a:xfrm>
          <a:prstGeom prst="rect">
            <a:avLst/>
          </a:prstGeom>
        </p:spPr>
        <p:txBody>
          <a:bodyPr wrap="none">
            <a:spAutoFit/>
          </a:bodyPr>
          <a:lstStyle/>
          <a:p>
            <a:r>
              <a:rPr lang="es-ES" dirty="0">
                <a:latin typeface="Times New Roman" panose="02020603050405020304" pitchFamily="18" charset="0"/>
                <a:cs typeface="Times New Roman" panose="02020603050405020304" pitchFamily="18" charset="0"/>
              </a:rPr>
              <a:t>Paul </a:t>
            </a:r>
            <a:r>
              <a:rPr lang="es-ES" dirty="0" err="1">
                <a:latin typeface="Times New Roman" panose="02020603050405020304" pitchFamily="18" charset="0"/>
                <a:cs typeface="Times New Roman" panose="02020603050405020304" pitchFamily="18" charset="0"/>
              </a:rPr>
              <a:t>Klee</a:t>
            </a:r>
            <a:endParaRPr lang="es-MX" dirty="0"/>
          </a:p>
        </p:txBody>
      </p:sp>
    </p:spTree>
    <p:extLst>
      <p:ext uri="{BB962C8B-B14F-4D97-AF65-F5344CB8AC3E}">
        <p14:creationId xmlns:p14="http://schemas.microsoft.com/office/powerpoint/2010/main" val="1850693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1F01605F-B29A-4DBE-A33E-C8A21D08FA43}"/>
              </a:ext>
            </a:extLst>
          </p:cNvPr>
          <p:cNvPicPr>
            <a:picLocks noChangeAspect="1"/>
          </p:cNvPicPr>
          <p:nvPr/>
        </p:nvPicPr>
        <p:blipFill>
          <a:blip r:embed="rId2"/>
          <a:stretch>
            <a:fillRect/>
          </a:stretch>
        </p:blipFill>
        <p:spPr>
          <a:xfrm>
            <a:off x="5445578" y="-77167"/>
            <a:ext cx="3081698" cy="5143500"/>
          </a:xfrm>
          <a:prstGeom prst="rect">
            <a:avLst/>
          </a:prstGeom>
          <a:ln>
            <a:noFill/>
          </a:ln>
          <a:effectLst>
            <a:softEdge rad="112500"/>
          </a:effectLst>
        </p:spPr>
      </p:pic>
      <p:sp>
        <p:nvSpPr>
          <p:cNvPr id="2" name="Rectángulo 1"/>
          <p:cNvSpPr/>
          <p:nvPr/>
        </p:nvSpPr>
        <p:spPr>
          <a:xfrm>
            <a:off x="416927" y="213445"/>
            <a:ext cx="3031115" cy="4226093"/>
          </a:xfrm>
          <a:prstGeom prst="rect">
            <a:avLst/>
          </a:prstGeom>
        </p:spPr>
        <p:txBody>
          <a:bodyPr wrap="square">
            <a:spAutoFit/>
          </a:bodyPr>
          <a:lstStyle/>
          <a:p>
            <a:pPr algn="just">
              <a:lnSpc>
                <a:spcPct val="107000"/>
              </a:lnSpc>
              <a:spcAft>
                <a:spcPts val="800"/>
              </a:spcAft>
            </a:pPr>
            <a:r>
              <a:rPr lang="es-ES" dirty="0">
                <a:latin typeface="Calibri" panose="020F0502020204030204" pitchFamily="34" charset="0"/>
                <a:ea typeface="Calibri" panose="020F0502020204030204" pitchFamily="34" charset="0"/>
                <a:cs typeface="Calibri" panose="020F0502020204030204" pitchFamily="34" charset="0"/>
              </a:rPr>
              <a:t>Había una suerte de neoplatonismo en esta concepción : el pintor se proponía representar la estructura - o más bien : el arquetipo, la idea - de la cafetera y la pipa. De ahí la necesidad de pintar el exterior y el interior de los objetos. El ejemplo de las mascaras negras, que muestran en el mismo piano la parte superior y posterior del objeto, abrid un camino. Por su parte, los futuristas querían pintar el movimiento, algo que la fotografía hace mejor que la pintura. En aquella época era popular la cronofotografía : sucesión de instantáneas de un objeto o de una figura en movimiento, un caballo que corre, una mujer que marcha rítmicamente, un ciclista. </a:t>
            </a:r>
          </a:p>
        </p:txBody>
      </p:sp>
      <p:sp>
        <p:nvSpPr>
          <p:cNvPr id="4" name="Rectangle 3">
            <a:extLst>
              <a:ext uri="{FF2B5EF4-FFF2-40B4-BE49-F238E27FC236}">
                <a16:creationId xmlns:a16="http://schemas.microsoft.com/office/drawing/2014/main" xmlns="" id="{F6B701D3-1A98-4FA1-9B15-197E1225032D}"/>
              </a:ext>
            </a:extLst>
          </p:cNvPr>
          <p:cNvSpPr/>
          <p:nvPr/>
        </p:nvSpPr>
        <p:spPr>
          <a:xfrm>
            <a:off x="3534310" y="4308807"/>
            <a:ext cx="1911268" cy="635751"/>
          </a:xfrm>
          <a:prstGeom prst="rect">
            <a:avLst/>
          </a:prstGeom>
        </p:spPr>
        <p:txBody>
          <a:bodyPr wrap="square">
            <a:spAutoFit/>
          </a:bodyPr>
          <a:lstStyle/>
          <a:p>
            <a:pPr>
              <a:lnSpc>
                <a:spcPct val="107000"/>
              </a:lnSpc>
              <a:spcAft>
                <a:spcPts val="800"/>
              </a:spcAft>
            </a:pPr>
            <a:r>
              <a:rPr lang="es-ES" sz="1100" dirty="0">
                <a:latin typeface="Calibri" panose="020F0502020204030204" pitchFamily="34" charset="0"/>
                <a:ea typeface="Calibri" panose="020F0502020204030204" pitchFamily="34" charset="0"/>
                <a:cs typeface="Calibri" panose="020F0502020204030204" pitchFamily="34" charset="0"/>
              </a:rPr>
              <a:t>El ejemplo más notable fue Desnudo que desciende una escalera de Marcel </a:t>
            </a:r>
            <a:r>
              <a:rPr lang="es-ES" sz="1100" dirty="0" err="1">
                <a:latin typeface="Calibri" panose="020F0502020204030204" pitchFamily="34" charset="0"/>
                <a:ea typeface="Calibri" panose="020F0502020204030204" pitchFamily="34" charset="0"/>
                <a:cs typeface="Calibri" panose="020F0502020204030204" pitchFamily="34" charset="0"/>
              </a:rPr>
              <a:t>Duchamp</a:t>
            </a:r>
            <a:r>
              <a:rPr lang="es-ES" sz="1100" dirty="0">
                <a:latin typeface="Calibri" panose="020F0502020204030204" pitchFamily="34" charset="0"/>
                <a:ea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15393836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FEE4D2E7-974D-48E2-9C0F-1FEAF343265B}"/>
              </a:ext>
            </a:extLst>
          </p:cNvPr>
          <p:cNvPicPr>
            <a:picLocks noChangeAspect="1"/>
          </p:cNvPicPr>
          <p:nvPr/>
        </p:nvPicPr>
        <p:blipFill>
          <a:blip r:embed="rId2"/>
          <a:stretch>
            <a:fillRect/>
          </a:stretch>
        </p:blipFill>
        <p:spPr>
          <a:xfrm>
            <a:off x="529209" y="1181169"/>
            <a:ext cx="3810000" cy="2847975"/>
          </a:xfrm>
          <a:prstGeom prst="rect">
            <a:avLst/>
          </a:prstGeom>
          <a:ln w="228600" cap="sq" cmpd="thickThin">
            <a:solidFill>
              <a:srgbClr val="000000"/>
            </a:solidFill>
            <a:prstDash val="solid"/>
            <a:miter lim="800000"/>
          </a:ln>
          <a:effectLst>
            <a:innerShdw blurRad="76200">
              <a:srgbClr val="000000"/>
            </a:innerShdw>
          </a:effectLst>
        </p:spPr>
      </p:pic>
      <p:sp>
        <p:nvSpPr>
          <p:cNvPr id="2" name="Rectángulo 1"/>
          <p:cNvSpPr/>
          <p:nvPr/>
        </p:nvSpPr>
        <p:spPr>
          <a:xfrm>
            <a:off x="4571522" y="958071"/>
            <a:ext cx="4572478" cy="3294172"/>
          </a:xfrm>
          <a:prstGeom prst="rect">
            <a:avLst/>
          </a:prstGeom>
        </p:spPr>
        <p:txBody>
          <a:bodyPr wrap="square">
            <a:spAutoFit/>
          </a:bodyPr>
          <a:lstStyle/>
          <a:p>
            <a:pPr algn="just">
              <a:lnSpc>
                <a:spcPct val="107000"/>
              </a:lnSpc>
              <a:spcAft>
                <a:spcPts val="800"/>
              </a:spcAft>
            </a:pPr>
            <a:r>
              <a:rPr lang="es-ES" dirty="0">
                <a:latin typeface="Calibri" panose="020F0502020204030204" pitchFamily="34" charset="0"/>
                <a:ea typeface="Calibri" panose="020F0502020204030204" pitchFamily="34" charset="0"/>
                <a:cs typeface="Calibri" panose="020F0502020204030204" pitchFamily="34" charset="0"/>
              </a:rPr>
              <a:t>En todas estas obras y tentativas influyeron los nuevos medios de reproducción de la realidad. La atracción mayor, sobre todo para los poetas, fue la fotografía en movimiento : el cine. </a:t>
            </a:r>
          </a:p>
          <a:p>
            <a:pPr algn="just">
              <a:lnSpc>
                <a:spcPct val="107000"/>
              </a:lnSpc>
              <a:spcAft>
                <a:spcPts val="800"/>
              </a:spcAft>
            </a:pPr>
            <a:r>
              <a:rPr lang="es-ES" dirty="0">
                <a:latin typeface="Calibri" panose="020F0502020204030204" pitchFamily="34" charset="0"/>
                <a:ea typeface="Calibri" panose="020F0502020204030204" pitchFamily="34" charset="0"/>
                <a:cs typeface="Calibri" panose="020F0502020204030204" pitchFamily="34" charset="0"/>
              </a:rPr>
              <a:t>El gran teórico del montaje, Sergei </a:t>
            </a:r>
            <a:r>
              <a:rPr lang="es-ES" dirty="0" err="1">
                <a:latin typeface="Calibri" panose="020F0502020204030204" pitchFamily="34" charset="0"/>
                <a:ea typeface="Calibri" panose="020F0502020204030204" pitchFamily="34" charset="0"/>
                <a:cs typeface="Calibri" panose="020F0502020204030204" pitchFamily="34" charset="0"/>
              </a:rPr>
              <a:t>Einsestein</a:t>
            </a:r>
            <a:r>
              <a:rPr lang="es-ES" dirty="0">
                <a:latin typeface="Calibri" panose="020F0502020204030204" pitchFamily="34" charset="0"/>
                <a:ea typeface="Calibri" panose="020F0502020204030204" pitchFamily="34" charset="0"/>
                <a:cs typeface="Calibri" panose="020F0502020204030204" pitchFamily="34" charset="0"/>
              </a:rPr>
              <a:t>, señala en uno de sus escritos que la ausencia de reglas de sintaxis y de signos de puntuación en el cine le habían revelado, por omisión, la verdadera naturaleza de este arte : la yuxtaposición y la simultaneidad. O sea : ruptura del carácter lineal del relato.</a:t>
            </a:r>
          </a:p>
          <a:p>
            <a:pPr algn="just">
              <a:lnSpc>
                <a:spcPct val="107000"/>
              </a:lnSpc>
              <a:spcAft>
                <a:spcPts val="800"/>
              </a:spcAft>
            </a:pPr>
            <a:r>
              <a:rPr lang="es-ES" dirty="0" err="1">
                <a:latin typeface="Calibri" panose="020F0502020204030204" pitchFamily="34" charset="0"/>
                <a:cs typeface="Calibri" panose="020F0502020204030204" pitchFamily="34" charset="0"/>
              </a:rPr>
              <a:t>Einsestein</a:t>
            </a:r>
            <a:r>
              <a:rPr lang="es-ES" dirty="0">
                <a:latin typeface="Calibri" panose="020F0502020204030204" pitchFamily="34" charset="0"/>
                <a:cs typeface="Calibri" panose="020F0502020204030204" pitchFamily="34" charset="0"/>
              </a:rPr>
              <a:t> encontró antecedentes del </a:t>
            </a:r>
            <a:r>
              <a:rPr lang="es-ES" dirty="0" err="1">
                <a:latin typeface="Calibri" panose="020F0502020204030204" pitchFamily="34" charset="0"/>
                <a:cs typeface="Calibri" panose="020F0502020204030204" pitchFamily="34" charset="0"/>
              </a:rPr>
              <a:t>simultaneismo</a:t>
            </a:r>
            <a:r>
              <a:rPr lang="es-ES" dirty="0">
                <a:latin typeface="Calibri" panose="020F0502020204030204" pitchFamily="34" charset="0"/>
                <a:cs typeface="Calibri" panose="020F0502020204030204" pitchFamily="34" charset="0"/>
              </a:rPr>
              <a:t> en las artes del Oriente, especialmente en el teatro japonés y en la escritura china.</a:t>
            </a:r>
            <a:endParaRPr lang="es-ES"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046124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51059C72-7393-40D4-A76E-0B286453059E}"/>
              </a:ext>
            </a:extLst>
          </p:cNvPr>
          <p:cNvPicPr>
            <a:picLocks noChangeAspect="1"/>
          </p:cNvPicPr>
          <p:nvPr/>
        </p:nvPicPr>
        <p:blipFill>
          <a:blip r:embed="rId2"/>
          <a:stretch>
            <a:fillRect/>
          </a:stretch>
        </p:blipFill>
        <p:spPr>
          <a:xfrm>
            <a:off x="5162845" y="2590800"/>
            <a:ext cx="3048000" cy="2552700"/>
          </a:xfrm>
          <a:prstGeom prst="rect">
            <a:avLst/>
          </a:prstGeom>
        </p:spPr>
      </p:pic>
      <p:sp>
        <p:nvSpPr>
          <p:cNvPr id="2" name="Rectángulo 1"/>
          <p:cNvSpPr/>
          <p:nvPr/>
        </p:nvSpPr>
        <p:spPr>
          <a:xfrm>
            <a:off x="457200" y="600553"/>
            <a:ext cx="8229600" cy="1169551"/>
          </a:xfrm>
          <a:prstGeom prst="rect">
            <a:avLst/>
          </a:prstGeom>
        </p:spPr>
        <p:txBody>
          <a:bodyPr wrap="square">
            <a:spAutoFit/>
          </a:bodyPr>
          <a:lstStyle/>
          <a:p>
            <a:r>
              <a:rPr lang="es-ES" dirty="0">
                <a:latin typeface="Calibri" panose="020F0502020204030204" pitchFamily="34" charset="0"/>
                <a:ea typeface="Calibri" panose="020F0502020204030204" pitchFamily="34" charset="0"/>
                <a:cs typeface="Calibri" panose="020F0502020204030204" pitchFamily="34" charset="0"/>
              </a:rPr>
              <a:t>En suma, en la segunda década del siglo XX apareció en la pintura, la poesía y la novela un arte hecho de conjunciones temporales y espaciales que tiende a disolver y a yuxtaponer las divisiones del antes y el después, lo anterior y lo posterior, lo interno y lo externo. Este arte tuvo muchos nombres. El mejor, el más descriptivo : </a:t>
            </a:r>
            <a:r>
              <a:rPr lang="es-ES" dirty="0" err="1">
                <a:latin typeface="Calibri" panose="020F0502020204030204" pitchFamily="34" charset="0"/>
                <a:ea typeface="Calibri" panose="020F0502020204030204" pitchFamily="34" charset="0"/>
                <a:cs typeface="Calibri" panose="020F0502020204030204" pitchFamily="34" charset="0"/>
              </a:rPr>
              <a:t>simultaneismo</a:t>
            </a:r>
            <a:r>
              <a:rPr lang="es-ES" dirty="0">
                <a:latin typeface="Calibri" panose="020F0502020204030204" pitchFamily="34" charset="0"/>
                <a:ea typeface="Calibri" panose="020F0502020204030204" pitchFamily="34" charset="0"/>
                <a:cs typeface="Calibri" panose="020F0502020204030204" pitchFamily="34" charset="0"/>
              </a:rPr>
              <a:t>. Los pintores se propusieron que el cuadro fuese la presentación simultánea de las diferentes facetas de un objeto. </a:t>
            </a:r>
            <a:endParaRPr lang="es-ES" dirty="0">
              <a:latin typeface="Calibri" panose="020F0502020204030204" pitchFamily="34" charset="0"/>
              <a:cs typeface="Calibri" panose="020F0502020204030204" pitchFamily="34" charset="0"/>
            </a:endParaRPr>
          </a:p>
        </p:txBody>
      </p:sp>
      <p:sp>
        <p:nvSpPr>
          <p:cNvPr id="3" name="Rectángulo 2"/>
          <p:cNvSpPr/>
          <p:nvPr/>
        </p:nvSpPr>
        <p:spPr>
          <a:xfrm>
            <a:off x="350874" y="1926401"/>
            <a:ext cx="3604677" cy="461665"/>
          </a:xfrm>
          <a:prstGeom prst="rect">
            <a:avLst/>
          </a:prstGeom>
        </p:spPr>
        <p:txBody>
          <a:bodyPr wrap="square">
            <a:spAutoFit/>
          </a:bodyPr>
          <a:lstStyle/>
          <a:p>
            <a:r>
              <a:rPr lang="es-ES" sz="1200" dirty="0">
                <a:latin typeface="Calibri" panose="020F0502020204030204" pitchFamily="34" charset="0"/>
                <a:ea typeface="Calibri" panose="020F0502020204030204" pitchFamily="34" charset="0"/>
                <a:cs typeface="Calibri" panose="020F0502020204030204" pitchFamily="34" charset="0"/>
              </a:rPr>
              <a:t>Un cuadro cubista mostraba el interior y el exterior del objeto, la faz anterior y posterior de la realidad </a:t>
            </a:r>
            <a:endParaRPr lang="es-ES" sz="1200" dirty="0">
              <a:latin typeface="Calibri" panose="020F0502020204030204" pitchFamily="34" charset="0"/>
              <a:cs typeface="Calibri" panose="020F0502020204030204" pitchFamily="34" charset="0"/>
            </a:endParaRPr>
          </a:p>
        </p:txBody>
      </p:sp>
      <p:sp>
        <p:nvSpPr>
          <p:cNvPr id="4" name="Rectángulo 3"/>
          <p:cNvSpPr/>
          <p:nvPr/>
        </p:nvSpPr>
        <p:spPr>
          <a:xfrm>
            <a:off x="4800600" y="1926401"/>
            <a:ext cx="4114800" cy="461665"/>
          </a:xfrm>
          <a:prstGeom prst="rect">
            <a:avLst/>
          </a:prstGeom>
        </p:spPr>
        <p:txBody>
          <a:bodyPr wrap="square">
            <a:spAutoFit/>
          </a:bodyPr>
          <a:lstStyle/>
          <a:p>
            <a:r>
              <a:rPr lang="es-ES" sz="1200" dirty="0">
                <a:latin typeface="Calibri" panose="020F0502020204030204" pitchFamily="34" charset="0"/>
                <a:ea typeface="Calibri" panose="020F0502020204030204" pitchFamily="34" charset="0"/>
                <a:cs typeface="Calibri" panose="020F0502020204030204" pitchFamily="34" charset="0"/>
              </a:rPr>
              <a:t>Un cuadro futurista mostraba - más exactamente : pretendía mostrar - el antes y el después;</a:t>
            </a:r>
            <a:r>
              <a:rPr lang="es-ES" sz="1200" dirty="0">
                <a:latin typeface="Calibri" panose="020F0502020204030204" pitchFamily="34" charset="0"/>
                <a:cs typeface="Calibri" panose="020F0502020204030204" pitchFamily="34" charset="0"/>
              </a:rPr>
              <a:t> un perro corriendo</a:t>
            </a:r>
          </a:p>
        </p:txBody>
      </p:sp>
      <p:pic>
        <p:nvPicPr>
          <p:cNvPr id="6" name="Picture 5">
            <a:extLst>
              <a:ext uri="{FF2B5EF4-FFF2-40B4-BE49-F238E27FC236}">
                <a16:creationId xmlns:a16="http://schemas.microsoft.com/office/drawing/2014/main" xmlns="" id="{64B31235-BCF5-445A-97FB-632DC995CBD7}"/>
              </a:ext>
            </a:extLst>
          </p:cNvPr>
          <p:cNvPicPr>
            <a:picLocks noChangeAspect="1"/>
          </p:cNvPicPr>
          <p:nvPr/>
        </p:nvPicPr>
        <p:blipFill>
          <a:blip r:embed="rId3"/>
          <a:stretch>
            <a:fillRect/>
          </a:stretch>
        </p:blipFill>
        <p:spPr>
          <a:xfrm>
            <a:off x="707108" y="2605918"/>
            <a:ext cx="2695432" cy="2174245"/>
          </a:xfrm>
          <a:prstGeom prst="rect">
            <a:avLst/>
          </a:prstGeom>
        </p:spPr>
      </p:pic>
      <p:sp>
        <p:nvSpPr>
          <p:cNvPr id="7" name="Rectangle 6">
            <a:extLst>
              <a:ext uri="{FF2B5EF4-FFF2-40B4-BE49-F238E27FC236}">
                <a16:creationId xmlns:a16="http://schemas.microsoft.com/office/drawing/2014/main" xmlns="" id="{76FA36AE-84A5-4874-AAA7-3E5174F41ACF}"/>
              </a:ext>
            </a:extLst>
          </p:cNvPr>
          <p:cNvSpPr/>
          <p:nvPr/>
        </p:nvSpPr>
        <p:spPr>
          <a:xfrm>
            <a:off x="1229116" y="4749912"/>
            <a:ext cx="1407758" cy="307777"/>
          </a:xfrm>
          <a:prstGeom prst="rect">
            <a:avLst/>
          </a:prstGeom>
        </p:spPr>
        <p:txBody>
          <a:bodyPr wrap="none">
            <a:spAutoFit/>
          </a:bodyPr>
          <a:lstStyle/>
          <a:p>
            <a:r>
              <a:rPr lang="es-ES" dirty="0" err="1"/>
              <a:t>Geroge</a:t>
            </a:r>
            <a:r>
              <a:rPr lang="es-ES" dirty="0"/>
              <a:t> </a:t>
            </a:r>
            <a:r>
              <a:rPr lang="es-ES" dirty="0" err="1"/>
              <a:t>Braque</a:t>
            </a:r>
            <a:endParaRPr lang="es-MX" dirty="0"/>
          </a:p>
        </p:txBody>
      </p:sp>
      <p:sp>
        <p:nvSpPr>
          <p:cNvPr id="9" name="Rectangle 8">
            <a:extLst>
              <a:ext uri="{FF2B5EF4-FFF2-40B4-BE49-F238E27FC236}">
                <a16:creationId xmlns:a16="http://schemas.microsoft.com/office/drawing/2014/main" xmlns="" id="{CB5B645C-F921-427B-8BBE-3CA88B224601}"/>
              </a:ext>
            </a:extLst>
          </p:cNvPr>
          <p:cNvSpPr/>
          <p:nvPr/>
        </p:nvSpPr>
        <p:spPr>
          <a:xfrm>
            <a:off x="6858000" y="4829650"/>
            <a:ext cx="1350050" cy="307777"/>
          </a:xfrm>
          <a:prstGeom prst="rect">
            <a:avLst/>
          </a:prstGeom>
        </p:spPr>
        <p:txBody>
          <a:bodyPr wrap="none">
            <a:spAutoFit/>
          </a:bodyPr>
          <a:lstStyle/>
          <a:p>
            <a:r>
              <a:rPr lang="es-ES" dirty="0"/>
              <a:t>Giacomo </a:t>
            </a:r>
            <a:r>
              <a:rPr lang="es-ES" dirty="0" err="1"/>
              <a:t>Balla</a:t>
            </a:r>
            <a:endParaRPr lang="es-MX" dirty="0"/>
          </a:p>
        </p:txBody>
      </p:sp>
    </p:spTree>
    <p:extLst>
      <p:ext uri="{BB962C8B-B14F-4D97-AF65-F5344CB8AC3E}">
        <p14:creationId xmlns:p14="http://schemas.microsoft.com/office/powerpoint/2010/main" val="1771862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23B58BB6-3639-4B8A-B1FF-A2EA9FB8DEE2}"/>
              </a:ext>
            </a:extLst>
          </p:cNvPr>
          <p:cNvPicPr>
            <a:picLocks noChangeAspect="1"/>
          </p:cNvPicPr>
          <p:nvPr/>
        </p:nvPicPr>
        <p:blipFill rotWithShape="1">
          <a:blip r:embed="rId2">
            <a:grayscl/>
            <a:extLst/>
          </a:blip>
          <a:srcRect t="6487" r="-1" b="49736"/>
          <a:stretch/>
        </p:blipFill>
        <p:spPr>
          <a:xfrm>
            <a:off x="0" y="0"/>
            <a:ext cx="7989550" cy="5143490"/>
          </a:xfrm>
          <a:prstGeom prst="rect">
            <a:avLst/>
          </a:prstGeom>
        </p:spPr>
      </p:pic>
      <p:sp>
        <p:nvSpPr>
          <p:cNvPr id="9" name="Freeform: Shap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709797" y="0"/>
            <a:ext cx="2351583" cy="5143500"/>
          </a:xfrm>
          <a:custGeom>
            <a:avLst/>
            <a:gdLst>
              <a:gd name="connsiteX0" fmla="*/ 0 w 3135444"/>
              <a:gd name="connsiteY0" fmla="*/ 0 h 6858000"/>
              <a:gd name="connsiteX1" fmla="*/ 3135444 w 3135444"/>
              <a:gd name="connsiteY1" fmla="*/ 0 h 6858000"/>
              <a:gd name="connsiteX2" fmla="*/ 3135444 w 3135444"/>
              <a:gd name="connsiteY2" fmla="*/ 6858000 h 6858000"/>
              <a:gd name="connsiteX3" fmla="*/ 915794 w 3135444"/>
              <a:gd name="connsiteY3" fmla="*/ 6858000 h 6858000"/>
              <a:gd name="connsiteX4" fmla="*/ 1527283 w 3135444"/>
              <a:gd name="connsiteY4" fmla="*/ 372656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5444" h="6858000">
                <a:moveTo>
                  <a:pt x="0" y="0"/>
                </a:moveTo>
                <a:lnTo>
                  <a:pt x="3135444" y="0"/>
                </a:lnTo>
                <a:lnTo>
                  <a:pt x="3135444" y="6858000"/>
                </a:lnTo>
                <a:lnTo>
                  <a:pt x="915794" y="6858000"/>
                </a:lnTo>
                <a:lnTo>
                  <a:pt x="1527283" y="3726569"/>
                </a:lnTo>
                <a:close/>
              </a:path>
            </a:pathLst>
          </a:custGeom>
          <a:solidFill>
            <a:srgbClr val="FFFFFF"/>
          </a:solidFill>
          <a:ln w="1143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792416" y="0"/>
            <a:ext cx="2351503" cy="5143500"/>
          </a:xfrm>
          <a:custGeom>
            <a:avLst/>
            <a:gdLst>
              <a:gd name="connsiteX0" fmla="*/ 0 w 3135338"/>
              <a:gd name="connsiteY0" fmla="*/ 0 h 6858000"/>
              <a:gd name="connsiteX1" fmla="*/ 3116445 w 3135338"/>
              <a:gd name="connsiteY1" fmla="*/ 0 h 6858000"/>
              <a:gd name="connsiteX2" fmla="*/ 3135338 w 3135338"/>
              <a:gd name="connsiteY2" fmla="*/ 6858000 h 6858000"/>
              <a:gd name="connsiteX3" fmla="*/ 2810656 w 313533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135338" h="6858000">
                <a:moveTo>
                  <a:pt x="0" y="0"/>
                </a:moveTo>
                <a:lnTo>
                  <a:pt x="3116445" y="0"/>
                </a:lnTo>
                <a:lnTo>
                  <a:pt x="3135338" y="6858000"/>
                </a:lnTo>
                <a:lnTo>
                  <a:pt x="2810656" y="6858000"/>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479261" y="0"/>
            <a:ext cx="1664739" cy="5143500"/>
          </a:xfrm>
          <a:custGeom>
            <a:avLst/>
            <a:gdLst>
              <a:gd name="connsiteX0" fmla="*/ 1339193 w 2219651"/>
              <a:gd name="connsiteY0" fmla="*/ 0 h 6858000"/>
              <a:gd name="connsiteX1" fmla="*/ 2219651 w 2219651"/>
              <a:gd name="connsiteY1" fmla="*/ 0 h 6858000"/>
              <a:gd name="connsiteX2" fmla="*/ 2219651 w 2219651"/>
              <a:gd name="connsiteY2" fmla="*/ 6858000 h 6858000"/>
              <a:gd name="connsiteX3" fmla="*/ 0 w 221965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219651" h="6858000">
                <a:moveTo>
                  <a:pt x="1339193" y="0"/>
                </a:moveTo>
                <a:lnTo>
                  <a:pt x="2219651" y="0"/>
                </a:lnTo>
                <a:lnTo>
                  <a:pt x="2219651" y="6858000"/>
                </a:lnTo>
                <a:lnTo>
                  <a:pt x="0" y="6858000"/>
                </a:lnTo>
                <a:close/>
              </a:path>
            </a:pathLst>
          </a:custGeom>
          <a:solidFill>
            <a:srgbClr val="2C5A28">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581180" y="0"/>
            <a:ext cx="1562818" cy="5143500"/>
          </a:xfrm>
          <a:custGeom>
            <a:avLst/>
            <a:gdLst>
              <a:gd name="connsiteX0" fmla="*/ 0 w 2083757"/>
              <a:gd name="connsiteY0" fmla="*/ 0 h 6858000"/>
              <a:gd name="connsiteX1" fmla="*/ 2083757 w 2083757"/>
              <a:gd name="connsiteY1" fmla="*/ 0 h 6858000"/>
              <a:gd name="connsiteX2" fmla="*/ 2083757 w 2083757"/>
              <a:gd name="connsiteY2" fmla="*/ 6858000 h 6858000"/>
              <a:gd name="connsiteX3" fmla="*/ 1409178 w 20837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083757" h="6858000">
                <a:moveTo>
                  <a:pt x="0" y="0"/>
                </a:moveTo>
                <a:lnTo>
                  <a:pt x="2083757" y="0"/>
                </a:lnTo>
                <a:lnTo>
                  <a:pt x="2083757" y="6858000"/>
                </a:lnTo>
                <a:lnTo>
                  <a:pt x="1409178" y="6858000"/>
                </a:lnTo>
                <a:close/>
              </a:path>
            </a:pathLst>
          </a:custGeom>
          <a:solidFill>
            <a:srgbClr val="4EA248">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519021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4037" y="404993"/>
            <a:ext cx="3285461" cy="2462213"/>
          </a:xfrm>
          <a:prstGeom prst="rect">
            <a:avLst/>
          </a:prstGeom>
        </p:spPr>
        <p:txBody>
          <a:bodyPr wrap="square">
            <a:spAutoFit/>
          </a:bodyPr>
          <a:lstStyle/>
          <a:p>
            <a:pPr algn="just"/>
            <a:r>
              <a:rPr lang="es-ES" dirty="0">
                <a:latin typeface="Times New Roman" panose="02020603050405020304" pitchFamily="18" charset="0"/>
                <a:ea typeface="Calibri" panose="020F0502020204030204" pitchFamily="34" charset="0"/>
              </a:rPr>
              <a:t>La pintura es un arte espacial y el ojo puede ver al mismo tiempo, sobre una superficie, distintas representaciones y formas. La visión del ojo es simultánea. La yuxtaposición se resolvía en un orden plástico que era un sistema de relaciones visuales. El principio que rige a este tipo de representación es la contigüidad : las cosas están unas al lado de las otras y son percibidas simultáneamente por el espectador.</a:t>
            </a:r>
            <a:endParaRPr lang="es-ES" dirty="0"/>
          </a:p>
        </p:txBody>
      </p:sp>
      <p:sp>
        <p:nvSpPr>
          <p:cNvPr id="3" name="Rectángulo 2"/>
          <p:cNvSpPr/>
          <p:nvPr/>
        </p:nvSpPr>
        <p:spPr>
          <a:xfrm>
            <a:off x="446567" y="3113524"/>
            <a:ext cx="3657600" cy="1936428"/>
          </a:xfrm>
          <a:prstGeom prst="rect">
            <a:avLst/>
          </a:prstGeom>
        </p:spPr>
        <p:txBody>
          <a:bodyPr wrap="square">
            <a:spAutoFit/>
          </a:bodyPr>
          <a:lstStyle/>
          <a:p>
            <a:pPr algn="just">
              <a:lnSpc>
                <a:spcPct val="107000"/>
              </a:lnSpc>
              <a:spcAft>
                <a:spcPts val="800"/>
              </a:spcAft>
            </a:pPr>
            <a:r>
              <a:rPr lang="es-ES" dirty="0">
                <a:latin typeface="Times New Roman" panose="02020603050405020304" pitchFamily="18" charset="0"/>
                <a:ea typeface="Calibri" panose="020F0502020204030204" pitchFamily="34" charset="0"/>
                <a:cs typeface="Times New Roman" panose="02020603050405020304" pitchFamily="18" charset="0"/>
              </a:rPr>
              <a:t>En las artes temporales, como la música y la poesía, las cosas están unas detrás de otras. Un sonido sigue a otro, una palabra va después o antes de otra. El principio rector no es la contigüidad sino la sucesión. Pero hay una diferencia esencial entre música y poesía. En la primera, la sincronía es constante : el contrapunto, la fuga, la armonía.</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xmlns="" id="{B00A611A-5A50-4E43-9E74-6566678F5A9B}"/>
              </a:ext>
            </a:extLst>
          </p:cNvPr>
          <p:cNvPicPr>
            <a:picLocks noChangeAspect="1"/>
          </p:cNvPicPr>
          <p:nvPr/>
        </p:nvPicPr>
        <p:blipFill>
          <a:blip r:embed="rId2"/>
          <a:stretch>
            <a:fillRect/>
          </a:stretch>
        </p:blipFill>
        <p:spPr>
          <a:xfrm>
            <a:off x="5274330" y="249013"/>
            <a:ext cx="3264569" cy="4618311"/>
          </a:xfrm>
          <a:prstGeom prst="rect">
            <a:avLst/>
          </a:prstGeom>
          <a:ln>
            <a:noFill/>
          </a:ln>
          <a:effectLst>
            <a:softEdge rad="112500"/>
          </a:effectLst>
        </p:spPr>
      </p:pic>
    </p:spTree>
    <p:extLst>
      <p:ext uri="{BB962C8B-B14F-4D97-AF65-F5344CB8AC3E}">
        <p14:creationId xmlns:p14="http://schemas.microsoft.com/office/powerpoint/2010/main" val="27194965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38212F79-28C2-4769-9B92-C7EEC01ECC46}"/>
              </a:ext>
            </a:extLst>
          </p:cNvPr>
          <p:cNvPicPr>
            <a:picLocks noChangeAspect="1"/>
          </p:cNvPicPr>
          <p:nvPr/>
        </p:nvPicPr>
        <p:blipFill rotWithShape="1">
          <a:blip r:embed="rId2"/>
          <a:srcRect r="33550"/>
          <a:stretch/>
        </p:blipFill>
        <p:spPr>
          <a:xfrm>
            <a:off x="1" y="0"/>
            <a:ext cx="5250094" cy="5046335"/>
          </a:xfrm>
          <a:prstGeom prst="rect">
            <a:avLst/>
          </a:prstGeom>
        </p:spPr>
      </p:pic>
      <p:sp>
        <p:nvSpPr>
          <p:cNvPr id="2" name="Rectángulo 1"/>
          <p:cNvSpPr/>
          <p:nvPr/>
        </p:nvSpPr>
        <p:spPr>
          <a:xfrm>
            <a:off x="5455578" y="130496"/>
            <a:ext cx="3294540" cy="2031325"/>
          </a:xfrm>
          <a:prstGeom prst="rect">
            <a:avLst/>
          </a:prstGeom>
        </p:spPr>
        <p:txBody>
          <a:bodyPr wrap="square">
            <a:spAutoFit/>
          </a:bodyPr>
          <a:lstStyle/>
          <a:p>
            <a:pPr algn="just"/>
            <a:r>
              <a:rPr lang="es-ES" dirty="0">
                <a:solidFill>
                  <a:schemeClr val="tx1"/>
                </a:solidFill>
                <a:latin typeface="Calibri" panose="020F0502020204030204" pitchFamily="34" charset="0"/>
                <a:ea typeface="Calibri" panose="020F0502020204030204" pitchFamily="34" charset="0"/>
                <a:cs typeface="Calibri" panose="020F0502020204030204" pitchFamily="34" charset="0"/>
              </a:rPr>
              <a:t>La poesía esté hecha de palabras: sonidos que son sentidos. Cada sonido debe ser escuchado con claridad para que el oyente pueda percibir el sentido. La armonía esta en la esencia de la música; en la poesía, solo produce confusión. La poesía no puede ser sincrónica sin desnaturalizarse y sin renunciar a los poderes significantes de la palabra.</a:t>
            </a:r>
            <a:endParaRPr lang="es-ES" dirty="0">
              <a:solidFill>
                <a:schemeClr val="tx1"/>
              </a:solidFill>
              <a:latin typeface="Calibri" panose="020F0502020204030204" pitchFamily="34" charset="0"/>
              <a:cs typeface="Calibri" panose="020F0502020204030204" pitchFamily="34" charset="0"/>
            </a:endParaRPr>
          </a:p>
        </p:txBody>
      </p:sp>
      <p:sp>
        <p:nvSpPr>
          <p:cNvPr id="3" name="Rectángulo 2"/>
          <p:cNvSpPr/>
          <p:nvPr/>
        </p:nvSpPr>
        <p:spPr>
          <a:xfrm>
            <a:off x="5554138" y="2523167"/>
            <a:ext cx="3097420" cy="2397451"/>
          </a:xfrm>
          <a:prstGeom prst="rect">
            <a:avLst/>
          </a:prstGeom>
        </p:spPr>
        <p:txBody>
          <a:bodyPr wrap="square">
            <a:spAutoFit/>
          </a:bodyPr>
          <a:lstStyle/>
          <a:p>
            <a:pPr algn="just">
              <a:lnSpc>
                <a:spcPct val="107000"/>
              </a:lnSpc>
              <a:spcAft>
                <a:spcPts val="800"/>
              </a:spcAft>
            </a:pPr>
            <a:r>
              <a:rPr lang="es-ES" dirty="0">
                <a:latin typeface="Calibri" panose="020F0502020204030204" pitchFamily="34" charset="0"/>
                <a:ea typeface="Calibri" panose="020F0502020204030204" pitchFamily="34" charset="0"/>
                <a:cs typeface="Calibri" panose="020F0502020204030204" pitchFamily="34" charset="0"/>
              </a:rPr>
              <a:t>Al mismo tiempo, la simultaneidad no </a:t>
            </a:r>
            <a:r>
              <a:rPr lang="es-ES" dirty="0" smtClean="0">
                <a:latin typeface="Calibri" panose="020F0502020204030204" pitchFamily="34" charset="0"/>
                <a:ea typeface="Calibri" panose="020F0502020204030204" pitchFamily="34" charset="0"/>
                <a:cs typeface="Calibri" panose="020F0502020204030204" pitchFamily="34" charset="0"/>
              </a:rPr>
              <a:t>sólo </a:t>
            </a:r>
            <a:r>
              <a:rPr lang="es-ES" dirty="0">
                <a:latin typeface="Calibri" panose="020F0502020204030204" pitchFamily="34" charset="0"/>
                <a:ea typeface="Calibri" panose="020F0502020204030204" pitchFamily="34" charset="0"/>
                <a:cs typeface="Calibri" panose="020F0502020204030204" pitchFamily="34" charset="0"/>
              </a:rPr>
              <a:t>es un recurso muy poderoso sino que esta presente en las formas básicas del poema. La comparación, la metáfora, el ritmo y la rima son conjunciones y repeticiones que obedecen a la misma ley de la presentación simultánea. Este fue el reto al que se enfrentaron los poetas hacia 1910.</a:t>
            </a:r>
            <a:endParaRPr lang="es-ES"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768178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508001" y="457200"/>
            <a:ext cx="6447501" cy="648393"/>
          </a:xfrm>
        </p:spPr>
        <p:txBody>
          <a:bodyPr/>
          <a:lstStyle/>
          <a:p>
            <a:r>
              <a:rPr lang="es-MX" dirty="0" smtClean="0"/>
              <a:t>Referencias</a:t>
            </a:r>
            <a:endParaRPr lang="es-MX" dirty="0"/>
          </a:p>
        </p:txBody>
      </p:sp>
      <p:sp>
        <p:nvSpPr>
          <p:cNvPr id="4" name="Marcador de contenido 3"/>
          <p:cNvSpPr>
            <a:spLocks noGrp="1"/>
          </p:cNvSpPr>
          <p:nvPr>
            <p:ph idx="1"/>
          </p:nvPr>
        </p:nvSpPr>
        <p:spPr>
          <a:xfrm>
            <a:off x="508001" y="1686944"/>
            <a:ext cx="6447501" cy="2910580"/>
          </a:xfrm>
        </p:spPr>
        <p:txBody>
          <a:bodyPr>
            <a:normAutofit/>
          </a:bodyPr>
          <a:lstStyle/>
          <a:p>
            <a:pPr algn="just"/>
            <a:r>
              <a:rPr lang="es-MX" sz="2000" dirty="0" smtClean="0"/>
              <a:t>Paz, Octavio, “Ruptura y convergencia”, en </a:t>
            </a:r>
            <a:r>
              <a:rPr lang="es-MX" sz="2000" i="1" dirty="0" smtClean="0"/>
              <a:t>La otra voz</a:t>
            </a:r>
            <a:r>
              <a:rPr lang="es-MX" sz="2000" dirty="0"/>
              <a:t> </a:t>
            </a:r>
            <a:r>
              <a:rPr lang="es-MX" sz="2000" dirty="0" smtClean="0"/>
              <a:t>(I. Ruptura y convergencia. Poesía y Modernidad), </a:t>
            </a:r>
            <a:r>
              <a:rPr lang="es-MX" sz="2000" i="1" dirty="0"/>
              <a:t>Obras completas I</a:t>
            </a:r>
            <a:r>
              <a:rPr lang="es-MX" sz="2000" dirty="0" smtClean="0"/>
              <a:t>. </a:t>
            </a:r>
            <a:r>
              <a:rPr lang="es-MX" sz="2000" i="1" dirty="0"/>
              <a:t>La casa de la presencia. Poesía e historia</a:t>
            </a:r>
            <a:r>
              <a:rPr lang="es-MX" sz="2000" dirty="0"/>
              <a:t>, 2ª ed., Fondo de Cultura Económica, México, 2014, pp. </a:t>
            </a:r>
            <a:r>
              <a:rPr lang="es-MX" sz="2000" dirty="0" smtClean="0"/>
              <a:t>450-467.</a:t>
            </a:r>
            <a:endParaRPr lang="es-MX" sz="2000" dirty="0"/>
          </a:p>
        </p:txBody>
      </p:sp>
    </p:spTree>
    <p:extLst>
      <p:ext uri="{BB962C8B-B14F-4D97-AF65-F5344CB8AC3E}">
        <p14:creationId xmlns:p14="http://schemas.microsoft.com/office/powerpoint/2010/main" val="4102128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40751" y="1377470"/>
            <a:ext cx="6842589" cy="1433726"/>
          </a:xfrm>
          <a:prstGeom prst="rect">
            <a:avLst/>
          </a:prstGeom>
        </p:spPr>
        <p:txBody>
          <a:bodyPr wrap="square">
            <a:spAutoFit/>
          </a:bodyPr>
          <a:lstStyle/>
          <a:p>
            <a:pPr algn="just">
              <a:lnSpc>
                <a:spcPct val="115000"/>
              </a:lnSpc>
              <a:spcAft>
                <a:spcPts val="800"/>
              </a:spcAft>
            </a:pPr>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La poesía de este fin de siglo es, al mismo tiempo, la heredera de los movimientos de la modernidad, del romanticismo a las vanguardias, y su negación. </a:t>
            </a:r>
          </a:p>
          <a:p>
            <a:pPr algn="just">
              <a:lnSpc>
                <a:spcPct val="115000"/>
              </a:lnSpc>
              <a:spcAft>
                <a:spcPts val="800"/>
              </a:spcAft>
            </a:pPr>
            <a:r>
              <a:rPr lang="es-ES" b="1" dirty="0">
                <a:solidFill>
                  <a:srgbClr val="222222"/>
                </a:solidFill>
                <a:latin typeface="Calibri" panose="020F0502020204030204" pitchFamily="34" charset="0"/>
                <a:ea typeface="Calibri" panose="020F0502020204030204" pitchFamily="34" charset="0"/>
                <a:cs typeface="Times New Roman" panose="02020603050405020304" pitchFamily="18" charset="0"/>
              </a:rPr>
              <a:t>Lo moderno es por naturaleza transitorio y lo contemporáneo es una cualidad que se desvanece apenas la nombramos.</a:t>
            </a:r>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 </a:t>
            </a:r>
            <a:r>
              <a:rPr lang="es-ES" b="1" dirty="0">
                <a:solidFill>
                  <a:srgbClr val="222222"/>
                </a:solidFill>
                <a:latin typeface="Calibri" panose="020F0502020204030204" pitchFamily="34" charset="0"/>
                <a:ea typeface="Calibri" panose="020F0502020204030204" pitchFamily="34" charset="0"/>
                <a:cs typeface="Times New Roman" panose="02020603050405020304" pitchFamily="18" charset="0"/>
              </a:rPr>
              <a:t>Hay tantas modernidades y antigüedades como épocas y sociedades.</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ángulo 1"/>
          <p:cNvSpPr/>
          <p:nvPr/>
        </p:nvSpPr>
        <p:spPr>
          <a:xfrm>
            <a:off x="633046" y="3309244"/>
            <a:ext cx="7051431" cy="1337289"/>
          </a:xfrm>
          <a:prstGeom prst="rect">
            <a:avLst/>
          </a:prstGeom>
        </p:spPr>
        <p:txBody>
          <a:bodyPr wrap="square">
            <a:spAutoFit/>
          </a:bodyPr>
          <a:lstStyle/>
          <a:p>
            <a:pPr algn="just">
              <a:lnSpc>
                <a:spcPct val="107000"/>
              </a:lnSpc>
              <a:spcAft>
                <a:spcPts val="800"/>
              </a:spcAft>
            </a:pPr>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¿Qué queremos decir con esta palabra: modernidad? ¿Cuándo comenzó? </a:t>
            </a:r>
          </a:p>
          <a:p>
            <a:pPr algn="just">
              <a:lnSpc>
                <a:spcPct val="107000"/>
              </a:lnSpc>
              <a:spcAft>
                <a:spcPts val="800"/>
              </a:spcAft>
            </a:pPr>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Algunos piensan que se inició con el Renacimiento, la Reforma y el Descubrimiento de América; otros suponen que comenzó con el nacimiento de los Estados nacionales, la institución de la banca, el nacimiento del capitalismo mercantil y la aparición de la burguesía; unos pocos subrayan que lo decisivo fue la revolución científica y filosófica del siglo </a:t>
            </a:r>
            <a:r>
              <a:rPr lang="es-ES" dirty="0" err="1">
                <a:solidFill>
                  <a:srgbClr val="222222"/>
                </a:solidFill>
                <a:latin typeface="Calibri" panose="020F0502020204030204" pitchFamily="34" charset="0"/>
                <a:ea typeface="Calibri" panose="020F0502020204030204" pitchFamily="34" charset="0"/>
                <a:cs typeface="Times New Roman" panose="02020603050405020304" pitchFamily="18" charset="0"/>
              </a:rPr>
              <a:t>XVll</a:t>
            </a:r>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ítulo 4"/>
          <p:cNvSpPr>
            <a:spLocks noGrp="1"/>
          </p:cNvSpPr>
          <p:nvPr>
            <p:ph type="title"/>
          </p:nvPr>
        </p:nvSpPr>
        <p:spPr/>
        <p:txBody>
          <a:bodyPr/>
          <a:lstStyle/>
          <a:p>
            <a:r>
              <a:rPr lang="es-MX" dirty="0"/>
              <a:t>MODERNIDAD</a:t>
            </a:r>
            <a:endParaRPr lang="es-ES" dirty="0"/>
          </a:p>
        </p:txBody>
      </p:sp>
    </p:spTree>
    <p:extLst>
      <p:ext uri="{BB962C8B-B14F-4D97-AF65-F5344CB8AC3E}">
        <p14:creationId xmlns:p14="http://schemas.microsoft.com/office/powerpoint/2010/main" val="2747562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32A81EDA-96D6-469B-B962-F8992AC6AF99}"/>
              </a:ext>
            </a:extLst>
          </p:cNvPr>
          <p:cNvPicPr>
            <a:picLocks noChangeAspect="1"/>
          </p:cNvPicPr>
          <p:nvPr/>
        </p:nvPicPr>
        <p:blipFill>
          <a:blip r:embed="rId2"/>
          <a:stretch>
            <a:fillRect/>
          </a:stretch>
        </p:blipFill>
        <p:spPr>
          <a:xfrm>
            <a:off x="3343409" y="609827"/>
            <a:ext cx="5583474" cy="3925499"/>
          </a:xfrm>
          <a:prstGeom prst="rect">
            <a:avLst/>
          </a:prstGeom>
          <a:ln>
            <a:noFill/>
          </a:ln>
          <a:effectLst>
            <a:outerShdw blurRad="292100" dist="139700" dir="2700000" algn="tl" rotWithShape="0">
              <a:srgbClr val="333333">
                <a:alpha val="65000"/>
              </a:srgbClr>
            </a:outerShdw>
          </a:effectLst>
        </p:spPr>
      </p:pic>
      <p:sp>
        <p:nvSpPr>
          <p:cNvPr id="2" name="Rectángulo 1"/>
          <p:cNvSpPr/>
          <p:nvPr/>
        </p:nvSpPr>
        <p:spPr>
          <a:xfrm>
            <a:off x="400407" y="1092042"/>
            <a:ext cx="2752654" cy="2961067"/>
          </a:xfrm>
          <a:prstGeom prst="rect">
            <a:avLst/>
          </a:prstGeom>
        </p:spPr>
        <p:txBody>
          <a:bodyPr wrap="square">
            <a:spAutoFit/>
          </a:bodyPr>
          <a:lstStyle/>
          <a:p>
            <a:pPr>
              <a:lnSpc>
                <a:spcPct val="107000"/>
              </a:lnSpc>
              <a:spcAft>
                <a:spcPts val="800"/>
              </a:spcAft>
            </a:pPr>
            <a:r>
              <a:rPr lang="es-ES" b="1" dirty="0">
                <a:solidFill>
                  <a:srgbClr val="222222"/>
                </a:solidFill>
                <a:latin typeface="Calibri" panose="020F0502020204030204" pitchFamily="34" charset="0"/>
                <a:ea typeface="Calibri" panose="020F0502020204030204" pitchFamily="34" charset="0"/>
                <a:cs typeface="Times New Roman" panose="02020603050405020304" pitchFamily="18" charset="0"/>
              </a:rPr>
              <a:t>La mayoría se inclina por el siglo XVIII</a:t>
            </a:r>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 no sólo es el heredero de estos cambios e innovaciones sino que en ese siglo se advierten ya muchos de los rasgos que serían los nuestros.</a:t>
            </a:r>
            <a:endParaRPr lang="es-E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 </a:t>
            </a:r>
            <a:r>
              <a:rPr lang="es-ES" b="1" i="1" dirty="0">
                <a:solidFill>
                  <a:srgbClr val="222222"/>
                </a:solidFill>
                <a:latin typeface="Calibri" panose="020F0502020204030204" pitchFamily="34" charset="0"/>
                <a:ea typeface="Calibri" panose="020F0502020204030204" pitchFamily="34" charset="0"/>
                <a:cs typeface="Times New Roman" panose="02020603050405020304" pitchFamily="18" charset="0"/>
              </a:rPr>
              <a:t>La</a:t>
            </a:r>
            <a:r>
              <a:rPr lang="es-ES" i="1" dirty="0">
                <a:solidFill>
                  <a:srgbClr val="222222"/>
                </a:solidFill>
                <a:latin typeface="Calibri" panose="020F0502020204030204" pitchFamily="34" charset="0"/>
                <a:ea typeface="Calibri" panose="020F0502020204030204" pitchFamily="34" charset="0"/>
                <a:cs typeface="Times New Roman" panose="02020603050405020304" pitchFamily="18" charset="0"/>
              </a:rPr>
              <a:t> </a:t>
            </a:r>
            <a:r>
              <a:rPr lang="es-ES" b="1" i="1" dirty="0">
                <a:solidFill>
                  <a:srgbClr val="222222"/>
                </a:solidFill>
                <a:latin typeface="Calibri" panose="020F0502020204030204" pitchFamily="34" charset="0"/>
                <a:ea typeface="Calibri" panose="020F0502020204030204" pitchFamily="34" charset="0"/>
                <a:cs typeface="Times New Roman" panose="02020603050405020304" pitchFamily="18" charset="0"/>
              </a:rPr>
              <a:t>modernidad comienza como una crítica de la religión, la filosofía, la moral, el derecho, la historia, la economía y la política. La crítica es su rasgo distintivo, su señal de nacimiento.</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95811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CRÍTICA</a:t>
            </a:r>
            <a:endParaRPr lang="es-ES" dirty="0"/>
          </a:p>
        </p:txBody>
      </p:sp>
      <p:sp>
        <p:nvSpPr>
          <p:cNvPr id="3" name="Rectángulo 2"/>
          <p:cNvSpPr/>
          <p:nvPr/>
        </p:nvSpPr>
        <p:spPr>
          <a:xfrm>
            <a:off x="422030" y="1283591"/>
            <a:ext cx="6330462" cy="954107"/>
          </a:xfrm>
          <a:prstGeom prst="rect">
            <a:avLst/>
          </a:prstGeom>
        </p:spPr>
        <p:txBody>
          <a:bodyPr wrap="square">
            <a:spAutoFit/>
          </a:bodyPr>
          <a:lstStyle/>
          <a:p>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Todo lo que ha sido la Edad Moderna ha sido obra de </a:t>
            </a:r>
            <a:r>
              <a:rPr lang="es-ES" b="1" dirty="0">
                <a:solidFill>
                  <a:srgbClr val="222222"/>
                </a:solidFill>
                <a:latin typeface="Calibri" panose="020F0502020204030204" pitchFamily="34" charset="0"/>
                <a:ea typeface="Calibri" panose="020F0502020204030204" pitchFamily="34" charset="0"/>
                <a:cs typeface="Times New Roman" panose="02020603050405020304" pitchFamily="18" charset="0"/>
              </a:rPr>
              <a:t>la crítica</a:t>
            </a:r>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 </a:t>
            </a:r>
            <a:r>
              <a:rPr lang="es-ES" b="1" dirty="0">
                <a:solidFill>
                  <a:srgbClr val="222222"/>
                </a:solidFill>
                <a:latin typeface="Calibri" panose="020F0502020204030204" pitchFamily="34" charset="0"/>
                <a:ea typeface="Calibri" panose="020F0502020204030204" pitchFamily="34" charset="0"/>
                <a:cs typeface="Times New Roman" panose="02020603050405020304" pitchFamily="18" charset="0"/>
              </a:rPr>
              <a:t>entendida ésta como un método de investigación, creación y acción. Los conceptos e ideas cardinales de la Edad Moderna —progreso, evolución, revolución, libertad, democracia, ciencia, técnica— nacieron de la crítica</a:t>
            </a:r>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a:t>
            </a:r>
            <a:endParaRPr lang="es-ES" dirty="0"/>
          </a:p>
        </p:txBody>
      </p:sp>
      <p:sp>
        <p:nvSpPr>
          <p:cNvPr id="4" name="Rectángulo 3"/>
          <p:cNvSpPr/>
          <p:nvPr/>
        </p:nvSpPr>
        <p:spPr>
          <a:xfrm>
            <a:off x="3956539" y="2949715"/>
            <a:ext cx="4572000" cy="1705916"/>
          </a:xfrm>
          <a:prstGeom prst="rect">
            <a:avLst/>
          </a:prstGeom>
        </p:spPr>
        <p:txBody>
          <a:bodyPr>
            <a:spAutoFit/>
          </a:bodyPr>
          <a:lstStyle/>
          <a:p>
            <a:pPr>
              <a:lnSpc>
                <a:spcPct val="107000"/>
              </a:lnSpc>
              <a:spcAft>
                <a:spcPts val="800"/>
              </a:spcAft>
            </a:pPr>
            <a:r>
              <a:rPr lang="es-ES" dirty="0">
                <a:solidFill>
                  <a:srgbClr val="222222"/>
                </a:solidFill>
                <a:latin typeface="Calibri" panose="020F0502020204030204" pitchFamily="34" charset="0"/>
                <a:ea typeface="Calibri" panose="020F0502020204030204" pitchFamily="34" charset="0"/>
                <a:cs typeface="Times New Roman" panose="02020603050405020304" pitchFamily="18" charset="0"/>
              </a:rPr>
              <a:t>En el siglo XVII la razón hizo la crítica del mundo y de sí misma; así transformó de raíz al antiguo racionalismo y a sus geometrías intemporales. </a:t>
            </a:r>
            <a:r>
              <a:rPr lang="es-ES" b="1" dirty="0">
                <a:solidFill>
                  <a:srgbClr val="222222"/>
                </a:solidFill>
                <a:latin typeface="Calibri" panose="020F0502020204030204" pitchFamily="34" charset="0"/>
                <a:ea typeface="Calibri" panose="020F0502020204030204" pitchFamily="34" charset="0"/>
                <a:cs typeface="Times New Roman" panose="02020603050405020304" pitchFamily="18" charset="0"/>
              </a:rPr>
              <a:t>Crítica de sí misma: la razón renunció a las construcciones grandiosas que la identificaban con el Ser, el Bien y la Verdad; dejó de ser la Casa de la Idea y se convirtió en un camino: fue un método de exploración.</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xmlns="" id="{FDBEB3F2-9163-47CE-93FB-DA3486FCA727}"/>
              </a:ext>
            </a:extLst>
          </p:cNvPr>
          <p:cNvPicPr>
            <a:picLocks noChangeAspect="1"/>
          </p:cNvPicPr>
          <p:nvPr/>
        </p:nvPicPr>
        <p:blipFill rotWithShape="1">
          <a:blip r:embed="rId2"/>
          <a:srcRect r="671" b="60730"/>
          <a:stretch/>
        </p:blipFill>
        <p:spPr>
          <a:xfrm>
            <a:off x="508001" y="2635762"/>
            <a:ext cx="3407680" cy="2019869"/>
          </a:xfrm>
          <a:prstGeom prst="rect">
            <a:avLst/>
          </a:prstGeom>
        </p:spPr>
      </p:pic>
    </p:spTree>
    <p:extLst>
      <p:ext uri="{BB962C8B-B14F-4D97-AF65-F5344CB8AC3E}">
        <p14:creationId xmlns:p14="http://schemas.microsoft.com/office/powerpoint/2010/main" val="314998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12A2E627-DADF-4FCC-9032-039A35506A50}"/>
              </a:ext>
            </a:extLst>
          </p:cNvPr>
          <p:cNvPicPr>
            <a:picLocks noChangeAspect="1"/>
          </p:cNvPicPr>
          <p:nvPr/>
        </p:nvPicPr>
        <p:blipFill>
          <a:blip r:embed="rId2"/>
          <a:stretch>
            <a:fillRect/>
          </a:stretch>
        </p:blipFill>
        <p:spPr>
          <a:xfrm>
            <a:off x="0" y="0"/>
            <a:ext cx="8280970" cy="4658046"/>
          </a:xfrm>
          <a:prstGeom prst="rect">
            <a:avLst/>
          </a:prstGeom>
        </p:spPr>
      </p:pic>
      <p:sp>
        <p:nvSpPr>
          <p:cNvPr id="3" name="Rectángulo 2"/>
          <p:cNvSpPr/>
          <p:nvPr/>
        </p:nvSpPr>
        <p:spPr>
          <a:xfrm>
            <a:off x="166362" y="386819"/>
            <a:ext cx="7948246" cy="4308872"/>
          </a:xfrm>
          <a:prstGeom prst="rect">
            <a:avLst/>
          </a:prstGeom>
        </p:spPr>
        <p:txBody>
          <a:bodyPr wrap="square">
            <a:spAutoFit/>
          </a:bodyPr>
          <a:lstStyle/>
          <a:p>
            <a:pPr algn="just">
              <a:spcBef>
                <a:spcPts val="840"/>
              </a:spcBef>
              <a:spcAft>
                <a:spcPts val="2400"/>
              </a:spcAft>
            </a:pPr>
            <a:endParaRPr lang="es-ES" dirty="0">
              <a:solidFill>
                <a:srgbClr val="222222"/>
              </a:solidFill>
              <a:latin typeface="Calibri" panose="020F0502020204030204" pitchFamily="34" charset="0"/>
              <a:ea typeface="Times New Roman" panose="02020603050405020304" pitchFamily="18" charset="0"/>
              <a:cs typeface="Calibri" panose="020F0502020204030204" pitchFamily="34" charset="0"/>
            </a:endParaRPr>
          </a:p>
          <a:p>
            <a:r>
              <a:rPr lang="es-ES" sz="2000" dirty="0">
                <a:solidFill>
                  <a:schemeClr val="bg1"/>
                </a:solidFill>
                <a:latin typeface="Calibri" panose="020F0502020204030204" pitchFamily="34" charset="0"/>
                <a:cs typeface="Calibri" panose="020F0502020204030204" pitchFamily="34" charset="0"/>
              </a:rPr>
              <a:t>Al final, la crítica encarna en la historia: </a:t>
            </a:r>
          </a:p>
          <a:p>
            <a:pPr marL="285750" indent="-285750">
              <a:buFont typeface="Arial" panose="020B0604020202020204" pitchFamily="34" charset="0"/>
              <a:buChar char="•"/>
            </a:pPr>
            <a:r>
              <a:rPr lang="es-ES" sz="2000" dirty="0">
                <a:solidFill>
                  <a:schemeClr val="bg1"/>
                </a:solidFill>
                <a:latin typeface="Calibri" panose="020F0502020204030204" pitchFamily="34" charset="0"/>
                <a:cs typeface="Calibri" panose="020F0502020204030204" pitchFamily="34" charset="0"/>
              </a:rPr>
              <a:t>La Revolución de Independencia de los Estados Unidos, </a:t>
            </a:r>
          </a:p>
          <a:p>
            <a:pPr marL="285750" indent="-285750">
              <a:buFont typeface="Arial" panose="020B0604020202020204" pitchFamily="34" charset="0"/>
              <a:buChar char="•"/>
            </a:pPr>
            <a:r>
              <a:rPr lang="es-ES" sz="2000" dirty="0">
                <a:solidFill>
                  <a:schemeClr val="bg1"/>
                </a:solidFill>
                <a:latin typeface="Calibri" panose="020F0502020204030204" pitchFamily="34" charset="0"/>
                <a:cs typeface="Calibri" panose="020F0502020204030204" pitchFamily="34" charset="0"/>
              </a:rPr>
              <a:t>La Revolución francesa </a:t>
            </a:r>
          </a:p>
          <a:p>
            <a:pPr marL="285750" indent="-285750">
              <a:buFont typeface="Arial" panose="020B0604020202020204" pitchFamily="34" charset="0"/>
              <a:buChar char="•"/>
            </a:pPr>
            <a:r>
              <a:rPr lang="es-ES" sz="2000" dirty="0">
                <a:solidFill>
                  <a:schemeClr val="bg1"/>
                </a:solidFill>
                <a:latin typeface="Calibri" panose="020F0502020204030204" pitchFamily="34" charset="0"/>
                <a:cs typeface="Calibri" panose="020F0502020204030204" pitchFamily="34" charset="0"/>
              </a:rPr>
              <a:t>y el movimiento de independencia de los dominios americanos de España y Portugal. </a:t>
            </a:r>
          </a:p>
          <a:p>
            <a:pPr marL="285750" indent="-285750">
              <a:buFont typeface="Arial" panose="020B0604020202020204" pitchFamily="34" charset="0"/>
              <a:buChar char="•"/>
            </a:pPr>
            <a:r>
              <a:rPr lang="es-ES" sz="2000" dirty="0">
                <a:solidFill>
                  <a:schemeClr val="bg1"/>
                </a:solidFill>
                <a:latin typeface="Calibri" panose="020F0502020204030204" pitchFamily="34" charset="0"/>
                <a:cs typeface="Calibri" panose="020F0502020204030204" pitchFamily="34" charset="0"/>
              </a:rPr>
              <a:t>Así como la Revolución de Independencia en la América española y portuguesa fracasó en lo político y en lo social. </a:t>
            </a:r>
          </a:p>
          <a:p>
            <a:r>
              <a:rPr lang="es-ES" sz="2000" dirty="0">
                <a:solidFill>
                  <a:schemeClr val="bg1"/>
                </a:solidFill>
                <a:latin typeface="Calibri" panose="020F0502020204030204" pitchFamily="34" charset="0"/>
                <a:cs typeface="Calibri" panose="020F0502020204030204" pitchFamily="34" charset="0"/>
              </a:rPr>
              <a:t>Nuestra modernidad es incompleta o, más bien, es un híbrido histórico.</a:t>
            </a:r>
          </a:p>
          <a:p>
            <a:endParaRPr lang="es-ES" sz="2000" dirty="0">
              <a:solidFill>
                <a:schemeClr val="bg1"/>
              </a:solidFill>
              <a:latin typeface="Calibri" panose="020F0502020204030204" pitchFamily="34" charset="0"/>
              <a:cs typeface="Calibri" panose="020F0502020204030204" pitchFamily="34" charset="0"/>
            </a:endParaRPr>
          </a:p>
          <a:p>
            <a:r>
              <a:rPr lang="es-ES" sz="2000" dirty="0">
                <a:solidFill>
                  <a:schemeClr val="bg1"/>
                </a:solidFill>
                <a:latin typeface="Calibri" panose="020F0502020204030204" pitchFamily="34" charset="0"/>
                <a:cs typeface="Calibri" panose="020F0502020204030204" pitchFamily="34" charset="0"/>
              </a:rPr>
              <a:t>No es un accidente que estas grandes revoluciones, fundadoras de la historia moderna, se hayan inspirado en el pensamiento del siglo XVIII. Fue un siglo rico en proyectos de reforma social y en utopías.</a:t>
            </a:r>
          </a:p>
        </p:txBody>
      </p:sp>
    </p:spTree>
    <p:extLst>
      <p:ext uri="{BB962C8B-B14F-4D97-AF65-F5344CB8AC3E}">
        <p14:creationId xmlns:p14="http://schemas.microsoft.com/office/powerpoint/2010/main" val="872959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UTOPÍAS</a:t>
            </a:r>
            <a:endParaRPr lang="es-ES" dirty="0"/>
          </a:p>
        </p:txBody>
      </p:sp>
      <p:sp>
        <p:nvSpPr>
          <p:cNvPr id="3" name="Rectángulo 2"/>
          <p:cNvSpPr/>
          <p:nvPr/>
        </p:nvSpPr>
        <p:spPr>
          <a:xfrm>
            <a:off x="418289" y="1151114"/>
            <a:ext cx="6760724" cy="1569660"/>
          </a:xfrm>
          <a:prstGeom prst="rect">
            <a:avLst/>
          </a:prstGeom>
        </p:spPr>
        <p:txBody>
          <a:bodyPr wrap="square">
            <a:spAutoFit/>
          </a:bodyPr>
          <a:lstStyle/>
          <a:p>
            <a:r>
              <a:rPr lang="es-ES" sz="1600" dirty="0">
                <a:solidFill>
                  <a:srgbClr val="222222"/>
                </a:solidFill>
                <a:latin typeface="Calibri" panose="020F0502020204030204" pitchFamily="34" charset="0"/>
                <a:ea typeface="Calibri" panose="020F0502020204030204" pitchFamily="34" charset="0"/>
                <a:cs typeface="Calibri" panose="020F0502020204030204" pitchFamily="34" charset="0"/>
              </a:rPr>
              <a:t>Las utopías del XVIII fueron el gran fermento que puso en movimiento a la historia de los siglos XIX y XX. La utopía es la otra cara de la crítica y sólo una edad crítica puede ser inventora de utopías. </a:t>
            </a:r>
            <a:r>
              <a:rPr lang="es-ES" sz="1600" dirty="0">
                <a:latin typeface="Calibri" panose="020F0502020204030204" pitchFamily="34" charset="0"/>
                <a:cs typeface="Calibri" panose="020F0502020204030204" pitchFamily="34" charset="0"/>
              </a:rPr>
              <a:t>Las utopías son los sueños de la razón. Sueños activos que se transforman en revoluciones y reformas. La preeminencia de las utopías es otro rasgo original y característico de la Edad Moderna.</a:t>
            </a:r>
          </a:p>
        </p:txBody>
      </p:sp>
      <p:sp>
        <p:nvSpPr>
          <p:cNvPr id="4" name="Rectángulo 3"/>
          <p:cNvSpPr/>
          <p:nvPr/>
        </p:nvSpPr>
        <p:spPr>
          <a:xfrm>
            <a:off x="1445750" y="2754186"/>
            <a:ext cx="5848901" cy="2166875"/>
          </a:xfrm>
          <a:prstGeom prst="rect">
            <a:avLst/>
          </a:prstGeom>
        </p:spPr>
        <p:txBody>
          <a:bodyPr wrap="square">
            <a:spAutoFit/>
          </a:bodyPr>
          <a:lstStyle/>
          <a:p>
            <a:pPr>
              <a:lnSpc>
                <a:spcPct val="107000"/>
              </a:lnSpc>
              <a:spcAft>
                <a:spcPts val="800"/>
              </a:spcAft>
            </a:pPr>
            <a:r>
              <a:rPr lang="es-ES" sz="1800" dirty="0">
                <a:solidFill>
                  <a:srgbClr val="222222"/>
                </a:solidFill>
                <a:latin typeface="Calibri" panose="020F0502020204030204" pitchFamily="34" charset="0"/>
                <a:ea typeface="Calibri" panose="020F0502020204030204" pitchFamily="34" charset="0"/>
                <a:cs typeface="Times New Roman" panose="02020603050405020304" pitchFamily="18" charset="0"/>
              </a:rPr>
              <a:t>Cada época se identifica con una visión del tiempo y en la nuestra la presencia constante de las utopías revolucionarias delata el lugar privilegiado que tiene el futuro para nosotros. El pasado no es mejor que el presente: la perfección no está atrás de nosotros sino adelante, no es un paraíso abandonado sino un territorio que debemos colonizar, una ciudad que hay que construir.</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35870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DB0A31CD-169A-4F82-B45F-4C2718B035EC}"/>
              </a:ext>
            </a:extLst>
          </p:cNvPr>
          <p:cNvPicPr>
            <a:picLocks noChangeAspect="1"/>
          </p:cNvPicPr>
          <p:nvPr/>
        </p:nvPicPr>
        <p:blipFill rotWithShape="1">
          <a:blip r:embed="rId2">
            <a:grayscl/>
            <a:extLst/>
          </a:blip>
          <a:srcRect l="3111"/>
          <a:stretch/>
        </p:blipFill>
        <p:spPr>
          <a:xfrm>
            <a:off x="20" y="10"/>
            <a:ext cx="9143980" cy="5143490"/>
          </a:xfrm>
          <a:prstGeom prst="rect">
            <a:avLst/>
          </a:prstGeom>
        </p:spPr>
      </p:pic>
      <p:cxnSp>
        <p:nvCxnSpPr>
          <p:cNvPr id="20" name="Straight Connector 19"/>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V="1">
            <a:off x="6955501" y="3376914"/>
            <a:ext cx="2188499" cy="176658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6715125" y="-12468"/>
            <a:ext cx="2000611" cy="515596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Freeform: Shape 2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192192" y="-12468"/>
            <a:ext cx="951808" cy="5155968"/>
          </a:xfrm>
          <a:custGeom>
            <a:avLst/>
            <a:gdLst>
              <a:gd name="connsiteX0" fmla="*/ 714894 w 1269077"/>
              <a:gd name="connsiteY0" fmla="*/ 0 h 6874625"/>
              <a:gd name="connsiteX1" fmla="*/ 1269077 w 1269077"/>
              <a:gd name="connsiteY1" fmla="*/ 16625 h 6874625"/>
              <a:gd name="connsiteX2" fmla="*/ 1269077 w 1269077"/>
              <a:gd name="connsiteY2" fmla="*/ 6874625 h 6874625"/>
              <a:gd name="connsiteX3" fmla="*/ 0 w 1269077"/>
              <a:gd name="connsiteY3" fmla="*/ 6874625 h 6874625"/>
            </a:gdLst>
            <a:ahLst/>
            <a:cxnLst>
              <a:cxn ang="0">
                <a:pos x="connsiteX0" y="connsiteY0"/>
              </a:cxn>
              <a:cxn ang="0">
                <a:pos x="connsiteX1" y="connsiteY1"/>
              </a:cxn>
              <a:cxn ang="0">
                <a:pos x="connsiteX2" y="connsiteY2"/>
              </a:cxn>
              <a:cxn ang="0">
                <a:pos x="connsiteX3" y="connsiteY3"/>
              </a:cxn>
            </a:cxnLst>
            <a:rect l="l" t="t" r="r" b="b"/>
            <a:pathLst>
              <a:path w="1269077" h="6874625">
                <a:moveTo>
                  <a:pt x="714894" y="0"/>
                </a:moveTo>
                <a:lnTo>
                  <a:pt x="1269077" y="16625"/>
                </a:lnTo>
                <a:lnTo>
                  <a:pt x="1269077" y="6874625"/>
                </a:lnTo>
                <a:lnTo>
                  <a:pt x="0" y="6874625"/>
                </a:lnTo>
                <a:close/>
              </a:path>
            </a:pathLst>
          </a:custGeom>
          <a:solidFill>
            <a:schemeClr val="accent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656280" y="-12468"/>
            <a:ext cx="1487720" cy="5155968"/>
          </a:xfrm>
          <a:custGeom>
            <a:avLst/>
            <a:gdLst>
              <a:gd name="connsiteX0" fmla="*/ 0 w 1983626"/>
              <a:gd name="connsiteY0" fmla="*/ 0 h 6874625"/>
              <a:gd name="connsiteX1" fmla="*/ 1983626 w 1983626"/>
              <a:gd name="connsiteY1" fmla="*/ 0 h 6874625"/>
              <a:gd name="connsiteX2" fmla="*/ 1983626 w 1983626"/>
              <a:gd name="connsiteY2" fmla="*/ 6874625 h 6874625"/>
              <a:gd name="connsiteX3" fmla="*/ 1522181 w 1983626"/>
              <a:gd name="connsiteY3" fmla="*/ 6874625 h 6874625"/>
            </a:gdLst>
            <a:ahLst/>
            <a:cxnLst>
              <a:cxn ang="0">
                <a:pos x="connsiteX0" y="connsiteY0"/>
              </a:cxn>
              <a:cxn ang="0">
                <a:pos x="connsiteX1" y="connsiteY1"/>
              </a:cxn>
              <a:cxn ang="0">
                <a:pos x="connsiteX2" y="connsiteY2"/>
              </a:cxn>
              <a:cxn ang="0">
                <a:pos x="connsiteX3" y="connsiteY3"/>
              </a:cxn>
            </a:cxnLst>
            <a:rect l="l" t="t" r="r" b="b"/>
            <a:pathLst>
              <a:path w="1983626" h="6874625">
                <a:moveTo>
                  <a:pt x="0" y="0"/>
                </a:moveTo>
                <a:lnTo>
                  <a:pt x="1983626" y="0"/>
                </a:lnTo>
                <a:lnTo>
                  <a:pt x="1983626" y="6874625"/>
                </a:lnTo>
                <a:lnTo>
                  <a:pt x="1522181" y="6874625"/>
                </a:lnTo>
                <a:close/>
              </a:path>
            </a:pathLst>
          </a:custGeom>
          <a:solidFill>
            <a:schemeClr val="accent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Freeform: Shape 2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800350"/>
            <a:ext cx="571500" cy="2343150"/>
          </a:xfrm>
          <a:custGeom>
            <a:avLst/>
            <a:gdLst>
              <a:gd name="connsiteX0" fmla="*/ 0 w 762000"/>
              <a:gd name="connsiteY0" fmla="*/ 0 h 3124200"/>
              <a:gd name="connsiteX1" fmla="*/ 762000 w 762000"/>
              <a:gd name="connsiteY1" fmla="*/ 3124200 h 3124200"/>
              <a:gd name="connsiteX2" fmla="*/ 0 w 762000"/>
              <a:gd name="connsiteY2" fmla="*/ 3124200 h 3124200"/>
            </a:gdLst>
            <a:ahLst/>
            <a:cxnLst>
              <a:cxn ang="0">
                <a:pos x="connsiteX0" y="connsiteY0"/>
              </a:cxn>
              <a:cxn ang="0">
                <a:pos x="connsiteX1" y="connsiteY1"/>
              </a:cxn>
              <a:cxn ang="0">
                <a:pos x="connsiteX2" y="connsiteY2"/>
              </a:cxn>
            </a:cxnLst>
            <a:rect l="l" t="t" r="r" b="b"/>
            <a:pathLst>
              <a:path w="762000" h="3124200">
                <a:moveTo>
                  <a:pt x="0" y="0"/>
                </a:moveTo>
                <a:lnTo>
                  <a:pt x="762000" y="3124200"/>
                </a:lnTo>
                <a:lnTo>
                  <a:pt x="0" y="31242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292941658"/>
      </p:ext>
    </p:extLst>
  </p:cSld>
  <p:clrMapOvr>
    <a:masterClrMapping/>
  </p:clrMapOvr>
</p:sld>
</file>

<file path=ppt/theme/theme1.xml><?xml version="1.0" encoding="utf-8"?>
<a:theme xmlns:a="http://schemas.openxmlformats.org/drawingml/2006/main" name="Faceta">
  <a:themeElements>
    <a:clrScheme name="Escala de grises">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377</TotalTime>
  <Words>3805</Words>
  <Application>Microsoft Office PowerPoint</Application>
  <PresentationFormat>Presentación en pantalla (16:9)</PresentationFormat>
  <Paragraphs>117</Paragraphs>
  <Slides>32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32</vt:i4>
      </vt:variant>
    </vt:vector>
  </HeadingPairs>
  <TitlesOfParts>
    <vt:vector size="38" baseType="lpstr">
      <vt:lpstr>Arial</vt:lpstr>
      <vt:lpstr>Calibri</vt:lpstr>
      <vt:lpstr>Times New Roman</vt:lpstr>
      <vt:lpstr>Trebuchet MS</vt:lpstr>
      <vt:lpstr>Wingdings 3</vt:lpstr>
      <vt:lpstr>Faceta</vt:lpstr>
      <vt:lpstr>OCTAVIO PAZ      Ruptura y Convergencia   </vt:lpstr>
      <vt:lpstr>Créditos Institucionales</vt:lpstr>
      <vt:lpstr>Presentación de PowerPoint</vt:lpstr>
      <vt:lpstr>MODERNIDAD</vt:lpstr>
      <vt:lpstr>Presentación de PowerPoint</vt:lpstr>
      <vt:lpstr>CRÍTICA</vt:lpstr>
      <vt:lpstr>Presentación de PowerPoint</vt:lpstr>
      <vt:lpstr>UTOPÍAS</vt:lpstr>
      <vt:lpstr>Presentación de PowerPoint</vt:lpstr>
      <vt:lpstr>Presentación de PowerPoint</vt:lpstr>
      <vt:lpstr>ANALOGÍA</vt:lpstr>
      <vt:lpstr>IRONÍA</vt:lpstr>
      <vt:lpstr>Presentación de PowerPoint</vt:lpstr>
      <vt:lpstr>MODERNIDAD Y VANGUARDIA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celene</dc:creator>
  <cp:lastModifiedBy>USUARIO</cp:lastModifiedBy>
  <cp:revision>30</cp:revision>
  <dcterms:modified xsi:type="dcterms:W3CDTF">2017-10-18T20:35:08Z</dcterms:modified>
</cp:coreProperties>
</file>