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comments/comment10.xml" ContentType="application/vnd.openxmlformats-officedocument.presentationml.comments+xml"/>
  <Override PartName="/ppt/comments/comment11.xml" ContentType="application/vnd.openxmlformats-officedocument.presentationml.comments+xml"/>
  <Override PartName="/ppt/comments/comment12.xml" ContentType="application/vnd.openxmlformats-officedocument.presentationml.comments+xml"/>
  <Override PartName="/ppt/comments/comment13.xml" ContentType="application/vnd.openxmlformats-officedocument.presentationml.comments+xml"/>
  <Override PartName="/ppt/comments/comment14.xml" ContentType="application/vnd.openxmlformats-officedocument.presentationml.comments+xml"/>
  <Override PartName="/ppt/comments/comment15.xml" ContentType="application/vnd.openxmlformats-officedocument.presentationml.comments+xml"/>
  <Override PartName="/ppt/comments/comment16.xml" ContentType="application/vnd.openxmlformats-officedocument.presentationml.comments+xml"/>
  <Override PartName="/ppt/comments/comment17.xml" ContentType="application/vnd.openxmlformats-officedocument.presentationml.comments+xml"/>
  <Override PartName="/ppt/comments/comment18.xml" ContentType="application/vnd.openxmlformats-officedocument.presentationml.comments+xml"/>
  <Override PartName="/ppt/comments/comment19.xml" ContentType="application/vnd.openxmlformats-officedocument.presentationml.comments+xml"/>
  <Override PartName="/ppt/comments/comment20.xml" ContentType="application/vnd.openxmlformats-officedocument.presentationml.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21.xml" ContentType="application/vnd.openxmlformats-officedocument.presentationml.comments+xml"/>
  <Override PartName="/ppt/comments/comment22.xml" ContentType="application/vnd.openxmlformats-officedocument.presentationml.comments+xml"/>
  <Override PartName="/ppt/comments/comment23.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88" r:id="rId3"/>
    <p:sldId id="278" r:id="rId4"/>
    <p:sldId id="258" r:id="rId5"/>
    <p:sldId id="259" r:id="rId6"/>
    <p:sldId id="260" r:id="rId7"/>
    <p:sldId id="262" r:id="rId8"/>
    <p:sldId id="263" r:id="rId9"/>
    <p:sldId id="264" r:id="rId10"/>
    <p:sldId id="265" r:id="rId11"/>
    <p:sldId id="266" r:id="rId12"/>
    <p:sldId id="279" r:id="rId13"/>
    <p:sldId id="267" r:id="rId14"/>
    <p:sldId id="285" r:id="rId15"/>
    <p:sldId id="281" r:id="rId16"/>
    <p:sldId id="280" r:id="rId17"/>
    <p:sldId id="268" r:id="rId18"/>
    <p:sldId id="269" r:id="rId19"/>
    <p:sldId id="284" r:id="rId20"/>
    <p:sldId id="270" r:id="rId21"/>
    <p:sldId id="282" r:id="rId22"/>
    <p:sldId id="271" r:id="rId23"/>
    <p:sldId id="272" r:id="rId24"/>
    <p:sldId id="273" r:id="rId25"/>
    <p:sldId id="274" r:id="rId26"/>
    <p:sldId id="275" r:id="rId27"/>
    <p:sldId id="283" r:id="rId28"/>
    <p:sldId id="276" r:id="rId29"/>
    <p:sldId id="277" r:id="rId30"/>
    <p:sldId id="286" r:id="rId31"/>
    <p:sldId id="287" r:id="rId3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UARIO" initials="U" lastIdx="24" clrIdx="0">
    <p:extLst>
      <p:ext uri="{19B8F6BF-5375-455C-9EA6-DF929625EA0E}">
        <p15:presenceInfo xmlns:p15="http://schemas.microsoft.com/office/powerpoint/2012/main" userId="USUARI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10-12T12:33:40.570" idx="1">
    <p:pos x="10" y="10"/>
    <p:text>Esta serie de diapositivas tiene como fin auxiliar en la exposición del tema dedicado al análisis teatral, que es una de las unidades del programa de la Unidad de aprendizaje "Análisis Literario en Inglés"</p:text>
    <p:extLst>
      <p:ext uri="{C676402C-5697-4E1C-873F-D02D1690AC5C}">
        <p15:threadingInfo xmlns:p15="http://schemas.microsoft.com/office/powerpoint/2012/main" timeZoneBias="30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17-10-12T14:39:42.064" idx="11">
    <p:pos x="3816" y="2311"/>
    <p:text>Esta cita se refiere a la relación entre el espacio mencionado en el texto(ejemplo: la ciudad de Nueva York, etc.), y el espacio propiamente dramático (el que se representa en escena, sea objetivo o gestual).</p:text>
    <p:extLst>
      <p:ext uri="{C676402C-5697-4E1C-873F-D02D1690AC5C}">
        <p15:threadingInfo xmlns:p15="http://schemas.microsoft.com/office/powerpoint/2012/main" timeZoneBias="30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17-10-12T14:43:40.700" idx="12">
    <p:pos x="10" y="10"/>
    <p:text>Puede ejemplificarse esta idea con un ejemplo: un sitio icónico podría ser un monumento, una iglesia, una plaza pública que representa algo en particular para una comunidad; esto es análogo al simbolismo del lenguaje.</p:text>
    <p:extLst>
      <p:ext uri="{C676402C-5697-4E1C-873F-D02D1690AC5C}">
        <p15:threadingInfo xmlns:p15="http://schemas.microsoft.com/office/powerpoint/2012/main" timeZoneBias="30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17-10-13T12:52:09.819" idx="13">
    <p:pos x="10" y="10"/>
    <p:text>En el fondo esto alude a la diferencia entre el texto y la representación.</p:text>
    <p:extLst>
      <p:ext uri="{C676402C-5697-4E1C-873F-D02D1690AC5C}">
        <p15:threadingInfo xmlns:p15="http://schemas.microsoft.com/office/powerpoint/2012/main" timeZoneBias="30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1" dt="2017-10-13T12:52:38.699" idx="14">
    <p:pos x="10" y="10"/>
    <p:text>Se sugiere que se aprovechen las ilustraciones referentes al otros modos de aproximarse al espacio en las siguientes láminas.</p:text>
    <p:extLst>
      <p:ext uri="{C676402C-5697-4E1C-873F-D02D1690AC5C}">
        <p15:threadingInfo xmlns:p15="http://schemas.microsoft.com/office/powerpoint/2012/main" timeZoneBias="30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1" dt="2017-10-13T12:53:44.649" idx="15">
    <p:pos x="10" y="10"/>
    <p:text>En el espacio tetral se experimentan también experiencias objetivas y subjetivas.</p:text>
    <p:extLst>
      <p:ext uri="{C676402C-5697-4E1C-873F-D02D1690AC5C}">
        <p15:threadingInfo xmlns:p15="http://schemas.microsoft.com/office/powerpoint/2012/main" timeZoneBias="300"/>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1" dt="2017-10-13T12:54:54.754" idx="16">
    <p:pos x="10" y="10"/>
    <p:text>Las láminas con el tema del tiempo podrían trabajarse de manera colaborativa si se les proporciona a los alumnos primero la clasificación, se les pide que intenten desarrollar el concepto y luego se expone y se va discutiendo.</p:text>
    <p:extLst>
      <p:ext uri="{C676402C-5697-4E1C-873F-D02D1690AC5C}">
        <p15:threadingInfo xmlns:p15="http://schemas.microsoft.com/office/powerpoint/2012/main" timeZoneBias="300"/>
      </p:ext>
    </p:extLst>
  </p:cm>
</p:cmLst>
</file>

<file path=ppt/comments/comment16.xml><?xml version="1.0" encoding="utf-8"?>
<p:cmLst xmlns:a="http://schemas.openxmlformats.org/drawingml/2006/main" xmlns:r="http://schemas.openxmlformats.org/officeDocument/2006/relationships" xmlns:p="http://schemas.openxmlformats.org/presentationml/2006/main">
  <p:cm authorId="1" dt="2017-10-13T12:56:12.858" idx="17">
    <p:pos x="10" y="10"/>
    <p:text>Se recuerda el concepto básico de cronotopo, acuñado de Bakhtin.</p:text>
    <p:extLst>
      <p:ext uri="{C676402C-5697-4E1C-873F-D02D1690AC5C}">
        <p15:threadingInfo xmlns:p15="http://schemas.microsoft.com/office/powerpoint/2012/main" timeZoneBias="300"/>
      </p:ext>
    </p:extLst>
  </p:cm>
</p:cmLst>
</file>

<file path=ppt/comments/comment17.xml><?xml version="1.0" encoding="utf-8"?>
<p:cmLst xmlns:a="http://schemas.openxmlformats.org/drawingml/2006/main" xmlns:r="http://schemas.openxmlformats.org/officeDocument/2006/relationships" xmlns:p="http://schemas.openxmlformats.org/presentationml/2006/main">
  <p:cm authorId="1" dt="2017-10-13T12:56:45.771" idx="18">
    <p:pos x="10" y="10"/>
    <p:text>Igualmente, la lámina puede dejarse proyectada en el pizarrón, mientras, de manera colaborativa, los alumnos tratan de pensar en ejemplos que correspondan a cada descrpción</p:text>
    <p:extLst>
      <p:ext uri="{C676402C-5697-4E1C-873F-D02D1690AC5C}">
        <p15:threadingInfo xmlns:p15="http://schemas.microsoft.com/office/powerpoint/2012/main" timeZoneBias="300"/>
      </p:ext>
    </p:extLst>
  </p:cm>
</p:cmLst>
</file>

<file path=ppt/comments/comment18.xml><?xml version="1.0" encoding="utf-8"?>
<p:cmLst xmlns:a="http://schemas.openxmlformats.org/drawingml/2006/main" xmlns:r="http://schemas.openxmlformats.org/officeDocument/2006/relationships" xmlns:p="http://schemas.openxmlformats.org/presentationml/2006/main">
  <p:cm authorId="1" dt="2017-10-13T13:00:36.953" idx="19">
    <p:pos x="10" y="10"/>
    <p:text>Propuesta de los cronotopos como experiencia y categorización del mundo. Pedir a los alumnos que piensen en ejemplos para cada uno.</p:text>
    <p:extLst>
      <p:ext uri="{C676402C-5697-4E1C-873F-D02D1690AC5C}">
        <p15:threadingInfo xmlns:p15="http://schemas.microsoft.com/office/powerpoint/2012/main" timeZoneBias="300"/>
      </p:ext>
    </p:extLst>
  </p:cm>
</p:cmLst>
</file>

<file path=ppt/comments/comment19.xml><?xml version="1.0" encoding="utf-8"?>
<p:cmLst xmlns:a="http://schemas.openxmlformats.org/drawingml/2006/main" xmlns:r="http://schemas.openxmlformats.org/officeDocument/2006/relationships" xmlns:p="http://schemas.openxmlformats.org/presentationml/2006/main">
  <p:cm authorId="1" dt="2017-10-13T13:01:21.217" idx="20">
    <p:pos x="10" y="10"/>
    <p:text>La trama en la obra teatral no se limita a la historia narrativa, ya que es un patrón coherente de cronotopos y corporalidades. Se subraya el papel central del actor, del tiempo y del espacio.</p:text>
    <p:extLst>
      <p:ext uri="{C676402C-5697-4E1C-873F-D02D1690AC5C}">
        <p15:threadingInfo xmlns:p15="http://schemas.microsoft.com/office/powerpoint/2012/main" timeZoneBias="30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10-12T12:35:47.263" idx="2">
    <p:pos x="10" y="10"/>
    <p:text>Toda la información contenida en este material deriva del artículo citado aquí.</p:text>
    <p:extLst>
      <p:ext uri="{C676402C-5697-4E1C-873F-D02D1690AC5C}">
        <p15:threadingInfo xmlns:p15="http://schemas.microsoft.com/office/powerpoint/2012/main" timeZoneBias="300"/>
      </p:ext>
    </p:extLst>
  </p:cm>
</p:cmLst>
</file>

<file path=ppt/comments/comment20.xml><?xml version="1.0" encoding="utf-8"?>
<p:cmLst xmlns:a="http://schemas.openxmlformats.org/drawingml/2006/main" xmlns:r="http://schemas.openxmlformats.org/officeDocument/2006/relationships" xmlns:p="http://schemas.openxmlformats.org/presentationml/2006/main">
  <p:cm authorId="1" dt="2017-10-13T13:02:47.553" idx="21">
    <p:pos x="10" y="10"/>
    <p:text>Se sugiere emplear un fragmento de una obra de teatro para mostrar cada uno de estos elementos.</p:text>
    <p:extLst>
      <p:ext uri="{C676402C-5697-4E1C-873F-D02D1690AC5C}">
        <p15:threadingInfo xmlns:p15="http://schemas.microsoft.com/office/powerpoint/2012/main" timeZoneBias="300"/>
      </p:ext>
    </p:extLst>
  </p:cm>
</p:cmLst>
</file>

<file path=ppt/comments/comment21.xml><?xml version="1.0" encoding="utf-8"?>
<p:cmLst xmlns:a="http://schemas.openxmlformats.org/drawingml/2006/main" xmlns:r="http://schemas.openxmlformats.org/officeDocument/2006/relationships" xmlns:p="http://schemas.openxmlformats.org/presentationml/2006/main">
  <p:cm authorId="1" dt="2017-10-13T13:05:42.768" idx="22">
    <p:pos x="10" y="10"/>
    <p:text>Esta actividad se puede concretar en el aula con la participación de los alumnos, quienes trazarían los vectores frente a sus compañeros (moviéndose como si estuvieran en un escenario)</p:text>
    <p:extLst>
      <p:ext uri="{C676402C-5697-4E1C-873F-D02D1690AC5C}">
        <p15:threadingInfo xmlns:p15="http://schemas.microsoft.com/office/powerpoint/2012/main" timeZoneBias="300"/>
      </p:ext>
    </p:extLst>
  </p:cm>
</p:cmLst>
</file>

<file path=ppt/comments/comment22.xml><?xml version="1.0" encoding="utf-8"?>
<p:cmLst xmlns:a="http://schemas.openxmlformats.org/drawingml/2006/main" xmlns:r="http://schemas.openxmlformats.org/officeDocument/2006/relationships" xmlns:p="http://schemas.openxmlformats.org/presentationml/2006/main">
  <p:cm authorId="1" dt="2017-10-13T13:07:06.167" idx="23">
    <p:pos x="6350" y="1080"/>
    <p:text>Puede tomarse un ejemplo de una obra de teatro</p:text>
    <p:extLst>
      <p:ext uri="{C676402C-5697-4E1C-873F-D02D1690AC5C}">
        <p15:threadingInfo xmlns:p15="http://schemas.microsoft.com/office/powerpoint/2012/main" timeZoneBias="300"/>
      </p:ext>
    </p:extLst>
  </p:cm>
</p:cmLst>
</file>

<file path=ppt/comments/comment23.xml><?xml version="1.0" encoding="utf-8"?>
<p:cmLst xmlns:a="http://schemas.openxmlformats.org/drawingml/2006/main" xmlns:r="http://schemas.openxmlformats.org/officeDocument/2006/relationships" xmlns:p="http://schemas.openxmlformats.org/presentationml/2006/main">
  <p:cm authorId="1" dt="2017-10-13T13:08:44.495" idx="24">
    <p:pos x="10" y="10"/>
    <p:text>Se puede poner cualquier ejemplo tomado de una obra de teatro. Poe ejemplo, cuando el rey Lear se lamenta de haber tomado decisiones erróneas con respecto a sus hijas.</p:text>
    <p:extLst>
      <p:ext uri="{C676402C-5697-4E1C-873F-D02D1690AC5C}">
        <p15:threadingInfo xmlns:p15="http://schemas.microsoft.com/office/powerpoint/2012/main" timeZoneBias="30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7-10-12T12:36:35.951" idx="3">
    <p:pos x="10" y="10"/>
    <p:text>La unidad tripartita de tiempo, acción y espacio es el punto de partida teórico.</p:text>
    <p:extLst>
      <p:ext uri="{C676402C-5697-4E1C-873F-D02D1690AC5C}">
        <p15:threadingInfo xmlns:p15="http://schemas.microsoft.com/office/powerpoint/2012/main" timeZoneBias="30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7-10-12T12:37:02.079" idx="4">
    <p:pos x="10" y="10"/>
    <p:text>El profesor podrá explicar que el origen de la unidad tripartita de análisis de Pavis deriva de la propuesta dual del cronotopo que desarrolla Bakhtin en sus estudios sobre la novela.</p:text>
    <p:extLst>
      <p:ext uri="{C676402C-5697-4E1C-873F-D02D1690AC5C}">
        <p15:threadingInfo xmlns:p15="http://schemas.microsoft.com/office/powerpoint/2012/main" timeZoneBias="30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7-10-12T12:38:39.719" idx="5">
    <p:pos x="10" y="10"/>
    <p:text>ESta lámina puede servir para explicar la noción de tiempo-espacio y la experiencia subjetiva del cronotopo, ya sea en el espectador o en el actor.</p:text>
    <p:extLst>
      <p:ext uri="{C676402C-5697-4E1C-873F-D02D1690AC5C}">
        <p15:threadingInfo xmlns:p15="http://schemas.microsoft.com/office/powerpoint/2012/main" timeZoneBias="30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7-10-12T12:40:33.478" idx="6">
    <p:pos x="10" y="10"/>
    <p:text>Con este diagrama se trata de explicar que, en el teatro, es la unidad corpórea del actor la que encarna el tiempo y el espacio: estos tres elementos son indisolubles.</p:text>
    <p:extLst>
      <p:ext uri="{C676402C-5697-4E1C-873F-D02D1690AC5C}">
        <p15:threadingInfo xmlns:p15="http://schemas.microsoft.com/office/powerpoint/2012/main" timeZoneBias="30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17-10-12T12:41:58.445" idx="7">
    <p:pos x="10" y="10"/>
    <p:text>El espacio objetivo es exterior y se puede explicar claramente. Se dice que puede llenarse porque esto subraya su utilidad y su exterioridad.</p:text>
    <p:extLst>
      <p:ext uri="{C676402C-5697-4E1C-873F-D02D1690AC5C}">
        <p15:threadingInfo xmlns:p15="http://schemas.microsoft.com/office/powerpoint/2012/main" timeZoneBias="300"/>
      </p:ext>
    </p:extLst>
  </p:cm>
  <p:cm authorId="1" dt="2017-10-12T12:44:29.013" idx="8">
    <p:pos x="10" y="146"/>
    <p:text>En cambio el espacio que proyecta a su usuario como si fuera una extensión no delimita sus fronteras, así que la manera de describirlo es puramente gestual.</p:text>
    <p:extLst>
      <p:ext uri="{C676402C-5697-4E1C-873F-D02D1690AC5C}">
        <p15:threadingInfo xmlns:p15="http://schemas.microsoft.com/office/powerpoint/2012/main" timeZoneBias="300">
          <p15:parentCm authorId="1" idx="7"/>
        </p15:threadingInfo>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17-10-12T12:44:46.837" idx="9">
    <p:pos x="10" y="10"/>
    <p:text>Tres tipos de espacio. El profesor podrá echar mano de imágenes o de una visita a un teatro o auditorio.</p:text>
    <p:extLst>
      <p:ext uri="{C676402C-5697-4E1C-873F-D02D1690AC5C}">
        <p15:threadingInfo xmlns:p15="http://schemas.microsoft.com/office/powerpoint/2012/main" timeZoneBias="30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17-10-12T12:45:36.836" idx="10">
    <p:pos x="10" y="10"/>
    <p:text>En esta lámina se explicita qué es el espacio gestual. Se sugiere proyectar un fragmento de alguna representación escénica, con ayuda de un video, para pedir a los alumnos que identifiquen estos tipos de espacio gestual.</p:text>
    <p:extLst>
      <p:ext uri="{C676402C-5697-4E1C-873F-D02D1690AC5C}">
        <p15:threadingInfo xmlns:p15="http://schemas.microsoft.com/office/powerpoint/2012/main" timeZoneBias="30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A7407F-1E54-431B-A6D2-E1E4723F639B}" type="doc">
      <dgm:prSet loTypeId="urn:microsoft.com/office/officeart/2005/8/layout/gear1" loCatId="relationship" qsTypeId="urn:microsoft.com/office/officeart/2005/8/quickstyle/simple1" qsCatId="simple" csTypeId="urn:microsoft.com/office/officeart/2005/8/colors/accent1_2" csCatId="accent1" phldr="1"/>
      <dgm:spPr/>
    </dgm:pt>
    <dgm:pt modelId="{68C958A6-84FD-4F5B-8D1D-C222314C96F0}">
      <dgm:prSet phldrT="[Texto]"/>
      <dgm:spPr/>
      <dgm:t>
        <a:bodyPr/>
        <a:lstStyle/>
        <a:p>
          <a:r>
            <a:rPr lang="es-MX" dirty="0" smtClean="0"/>
            <a:t>THERE IS A GRAPHIC METHOD</a:t>
          </a:r>
          <a:endParaRPr lang="es-MX" dirty="0"/>
        </a:p>
      </dgm:t>
    </dgm:pt>
    <dgm:pt modelId="{749728D8-FE90-4AA1-8EBD-019C4178992D}" type="parTrans" cxnId="{7D186F72-7D49-4F12-B031-8E18F568E450}">
      <dgm:prSet/>
      <dgm:spPr/>
      <dgm:t>
        <a:bodyPr/>
        <a:lstStyle/>
        <a:p>
          <a:endParaRPr lang="es-MX"/>
        </a:p>
      </dgm:t>
    </dgm:pt>
    <dgm:pt modelId="{CF9D5AF1-25DD-4A51-BABE-5C6464A6CCA2}" type="sibTrans" cxnId="{7D186F72-7D49-4F12-B031-8E18F568E450}">
      <dgm:prSet/>
      <dgm:spPr/>
      <dgm:t>
        <a:bodyPr/>
        <a:lstStyle/>
        <a:p>
          <a:endParaRPr lang="es-MX"/>
        </a:p>
      </dgm:t>
    </dgm:pt>
    <dgm:pt modelId="{22436190-7B5A-42AB-8683-541732061B9E}">
      <dgm:prSet phldrT="[Texto]"/>
      <dgm:spPr/>
      <dgm:t>
        <a:bodyPr/>
        <a:lstStyle/>
        <a:p>
          <a:r>
            <a:rPr lang="es-MX" dirty="0" smtClean="0"/>
            <a:t>OF NOTATING THE MOVEMENTS</a:t>
          </a:r>
          <a:endParaRPr lang="es-MX" dirty="0"/>
        </a:p>
      </dgm:t>
    </dgm:pt>
    <dgm:pt modelId="{BA8860C4-9FAA-42D7-B2F8-55FD5CF767B4}" type="parTrans" cxnId="{B9188104-7719-4440-BA8D-73D5928C6430}">
      <dgm:prSet/>
      <dgm:spPr/>
      <dgm:t>
        <a:bodyPr/>
        <a:lstStyle/>
        <a:p>
          <a:endParaRPr lang="es-MX"/>
        </a:p>
      </dgm:t>
    </dgm:pt>
    <dgm:pt modelId="{10E70820-7053-4E99-BE34-902102FDE3AD}" type="sibTrans" cxnId="{B9188104-7719-4440-BA8D-73D5928C6430}">
      <dgm:prSet/>
      <dgm:spPr/>
      <dgm:t>
        <a:bodyPr/>
        <a:lstStyle/>
        <a:p>
          <a:endParaRPr lang="es-MX"/>
        </a:p>
      </dgm:t>
    </dgm:pt>
    <dgm:pt modelId="{F85D3DB6-2D2A-4249-9B14-CA0A7E37E1D0}">
      <dgm:prSet phldrT="[Texto]"/>
      <dgm:spPr/>
      <dgm:t>
        <a:bodyPr/>
        <a:lstStyle/>
        <a:p>
          <a:r>
            <a:rPr lang="es-MX" dirty="0" smtClean="0"/>
            <a:t>OF ACTORS IN A SPACE</a:t>
          </a:r>
        </a:p>
        <a:p>
          <a:endParaRPr lang="es-MX" dirty="0"/>
        </a:p>
      </dgm:t>
    </dgm:pt>
    <dgm:pt modelId="{8DD41306-79E9-486A-AFAE-9568D9E2AAE6}" type="parTrans" cxnId="{3AC56628-F73E-4DB8-8172-A61E8AA04860}">
      <dgm:prSet/>
      <dgm:spPr/>
      <dgm:t>
        <a:bodyPr/>
        <a:lstStyle/>
        <a:p>
          <a:endParaRPr lang="es-MX"/>
        </a:p>
      </dgm:t>
    </dgm:pt>
    <dgm:pt modelId="{7E58F438-AF6F-43E5-8B65-F1667667606B}" type="sibTrans" cxnId="{3AC56628-F73E-4DB8-8172-A61E8AA04860}">
      <dgm:prSet/>
      <dgm:spPr/>
      <dgm:t>
        <a:bodyPr/>
        <a:lstStyle/>
        <a:p>
          <a:endParaRPr lang="es-MX"/>
        </a:p>
      </dgm:t>
    </dgm:pt>
    <dgm:pt modelId="{451DC5D0-088B-48BC-9340-B26D2F934966}" type="pres">
      <dgm:prSet presAssocID="{D9A7407F-1E54-431B-A6D2-E1E4723F639B}" presName="composite" presStyleCnt="0">
        <dgm:presLayoutVars>
          <dgm:chMax val="3"/>
          <dgm:animLvl val="lvl"/>
          <dgm:resizeHandles val="exact"/>
        </dgm:presLayoutVars>
      </dgm:prSet>
      <dgm:spPr/>
    </dgm:pt>
    <dgm:pt modelId="{83D3FC7B-D9E6-4142-9F77-6BA26B3C352B}" type="pres">
      <dgm:prSet presAssocID="{68C958A6-84FD-4F5B-8D1D-C222314C96F0}" presName="gear1" presStyleLbl="node1" presStyleIdx="0" presStyleCnt="3" custScaleX="138037">
        <dgm:presLayoutVars>
          <dgm:chMax val="1"/>
          <dgm:bulletEnabled val="1"/>
        </dgm:presLayoutVars>
      </dgm:prSet>
      <dgm:spPr/>
      <dgm:t>
        <a:bodyPr/>
        <a:lstStyle/>
        <a:p>
          <a:endParaRPr lang="es-MX"/>
        </a:p>
      </dgm:t>
    </dgm:pt>
    <dgm:pt modelId="{91DAEEC6-53AF-46D5-BB2E-0987B8F5CF0A}" type="pres">
      <dgm:prSet presAssocID="{68C958A6-84FD-4F5B-8D1D-C222314C96F0}" presName="gear1srcNode" presStyleLbl="node1" presStyleIdx="0" presStyleCnt="3"/>
      <dgm:spPr/>
      <dgm:t>
        <a:bodyPr/>
        <a:lstStyle/>
        <a:p>
          <a:endParaRPr lang="es-MX"/>
        </a:p>
      </dgm:t>
    </dgm:pt>
    <dgm:pt modelId="{84335478-FB8C-4C4F-91B9-1FD0AD11CC03}" type="pres">
      <dgm:prSet presAssocID="{68C958A6-84FD-4F5B-8D1D-C222314C96F0}" presName="gear1dstNode" presStyleLbl="node1" presStyleIdx="0" presStyleCnt="3"/>
      <dgm:spPr/>
      <dgm:t>
        <a:bodyPr/>
        <a:lstStyle/>
        <a:p>
          <a:endParaRPr lang="es-MX"/>
        </a:p>
      </dgm:t>
    </dgm:pt>
    <dgm:pt modelId="{05C65690-5B72-45BD-83B9-FC806B7879AD}" type="pres">
      <dgm:prSet presAssocID="{22436190-7B5A-42AB-8683-541732061B9E}" presName="gear2" presStyleLbl="node1" presStyleIdx="1" presStyleCnt="3" custScaleX="149087" custScaleY="134391" custLinFactNeighborX="-18751" custLinFactNeighborY="1875">
        <dgm:presLayoutVars>
          <dgm:chMax val="1"/>
          <dgm:bulletEnabled val="1"/>
        </dgm:presLayoutVars>
      </dgm:prSet>
      <dgm:spPr/>
      <dgm:t>
        <a:bodyPr/>
        <a:lstStyle/>
        <a:p>
          <a:endParaRPr lang="es-MX"/>
        </a:p>
      </dgm:t>
    </dgm:pt>
    <dgm:pt modelId="{70A3F33F-A82A-489A-883F-1783717E0243}" type="pres">
      <dgm:prSet presAssocID="{22436190-7B5A-42AB-8683-541732061B9E}" presName="gear2srcNode" presStyleLbl="node1" presStyleIdx="1" presStyleCnt="3"/>
      <dgm:spPr/>
      <dgm:t>
        <a:bodyPr/>
        <a:lstStyle/>
        <a:p>
          <a:endParaRPr lang="es-MX"/>
        </a:p>
      </dgm:t>
    </dgm:pt>
    <dgm:pt modelId="{8722CFC0-ADA7-4D42-B6E6-5F1E5044D45E}" type="pres">
      <dgm:prSet presAssocID="{22436190-7B5A-42AB-8683-541732061B9E}" presName="gear2dstNode" presStyleLbl="node1" presStyleIdx="1" presStyleCnt="3"/>
      <dgm:spPr/>
      <dgm:t>
        <a:bodyPr/>
        <a:lstStyle/>
        <a:p>
          <a:endParaRPr lang="es-MX"/>
        </a:p>
      </dgm:t>
    </dgm:pt>
    <dgm:pt modelId="{48ECC7AB-6EEC-4E2D-A945-1FDA5171366B}" type="pres">
      <dgm:prSet presAssocID="{F85D3DB6-2D2A-4249-9B14-CA0A7E37E1D0}" presName="gear3" presStyleLbl="node1" presStyleIdx="2" presStyleCnt="3" custScaleX="140029" custScaleY="137624"/>
      <dgm:spPr/>
      <dgm:t>
        <a:bodyPr/>
        <a:lstStyle/>
        <a:p>
          <a:endParaRPr lang="es-MX"/>
        </a:p>
      </dgm:t>
    </dgm:pt>
    <dgm:pt modelId="{B34D6351-D532-4AEC-9CC5-51B9710FEE19}" type="pres">
      <dgm:prSet presAssocID="{F85D3DB6-2D2A-4249-9B14-CA0A7E37E1D0}" presName="gear3tx" presStyleLbl="node1" presStyleIdx="2" presStyleCnt="3">
        <dgm:presLayoutVars>
          <dgm:chMax val="1"/>
          <dgm:bulletEnabled val="1"/>
        </dgm:presLayoutVars>
      </dgm:prSet>
      <dgm:spPr/>
      <dgm:t>
        <a:bodyPr/>
        <a:lstStyle/>
        <a:p>
          <a:endParaRPr lang="es-MX"/>
        </a:p>
      </dgm:t>
    </dgm:pt>
    <dgm:pt modelId="{BFE3AE0A-0957-455C-9AF4-687527FAE1F6}" type="pres">
      <dgm:prSet presAssocID="{F85D3DB6-2D2A-4249-9B14-CA0A7E37E1D0}" presName="gear3srcNode" presStyleLbl="node1" presStyleIdx="2" presStyleCnt="3"/>
      <dgm:spPr/>
      <dgm:t>
        <a:bodyPr/>
        <a:lstStyle/>
        <a:p>
          <a:endParaRPr lang="es-MX"/>
        </a:p>
      </dgm:t>
    </dgm:pt>
    <dgm:pt modelId="{D5FDCAE6-D9F0-4976-A149-70FB8C56A7E7}" type="pres">
      <dgm:prSet presAssocID="{F85D3DB6-2D2A-4249-9B14-CA0A7E37E1D0}" presName="gear3dstNode" presStyleLbl="node1" presStyleIdx="2" presStyleCnt="3"/>
      <dgm:spPr/>
      <dgm:t>
        <a:bodyPr/>
        <a:lstStyle/>
        <a:p>
          <a:endParaRPr lang="es-MX"/>
        </a:p>
      </dgm:t>
    </dgm:pt>
    <dgm:pt modelId="{5DA7E62E-865E-44DC-A215-CFF93A9C68EF}" type="pres">
      <dgm:prSet presAssocID="{CF9D5AF1-25DD-4A51-BABE-5C6464A6CCA2}" presName="connector1" presStyleLbl="sibTrans2D1" presStyleIdx="0" presStyleCnt="3"/>
      <dgm:spPr/>
      <dgm:t>
        <a:bodyPr/>
        <a:lstStyle/>
        <a:p>
          <a:endParaRPr lang="es-MX"/>
        </a:p>
      </dgm:t>
    </dgm:pt>
    <dgm:pt modelId="{6712FD49-5F39-4F92-AB03-70C009058471}" type="pres">
      <dgm:prSet presAssocID="{10E70820-7053-4E99-BE34-902102FDE3AD}" presName="connector2" presStyleLbl="sibTrans2D1" presStyleIdx="1" presStyleCnt="3"/>
      <dgm:spPr/>
      <dgm:t>
        <a:bodyPr/>
        <a:lstStyle/>
        <a:p>
          <a:endParaRPr lang="es-MX"/>
        </a:p>
      </dgm:t>
    </dgm:pt>
    <dgm:pt modelId="{A91FAE45-B01C-4D08-87FA-E4333C65AED5}" type="pres">
      <dgm:prSet presAssocID="{7E58F438-AF6F-43E5-8B65-F1667667606B}" presName="connector3" presStyleLbl="sibTrans2D1" presStyleIdx="2" presStyleCnt="3"/>
      <dgm:spPr/>
      <dgm:t>
        <a:bodyPr/>
        <a:lstStyle/>
        <a:p>
          <a:endParaRPr lang="es-MX"/>
        </a:p>
      </dgm:t>
    </dgm:pt>
  </dgm:ptLst>
  <dgm:cxnLst>
    <dgm:cxn modelId="{515DDB4F-EB7C-4A9C-BFD5-46B51B52B2DE}" type="presOf" srcId="{CF9D5AF1-25DD-4A51-BABE-5C6464A6CCA2}" destId="{5DA7E62E-865E-44DC-A215-CFF93A9C68EF}" srcOrd="0" destOrd="0" presId="urn:microsoft.com/office/officeart/2005/8/layout/gear1"/>
    <dgm:cxn modelId="{EC636141-9A29-4B0C-A6CC-BF3F984D65B1}" type="presOf" srcId="{7E58F438-AF6F-43E5-8B65-F1667667606B}" destId="{A91FAE45-B01C-4D08-87FA-E4333C65AED5}" srcOrd="0" destOrd="0" presId="urn:microsoft.com/office/officeart/2005/8/layout/gear1"/>
    <dgm:cxn modelId="{C6119E52-C159-4000-936D-D98409F6936E}" type="presOf" srcId="{F85D3DB6-2D2A-4249-9B14-CA0A7E37E1D0}" destId="{D5FDCAE6-D9F0-4976-A149-70FB8C56A7E7}" srcOrd="3" destOrd="0" presId="urn:microsoft.com/office/officeart/2005/8/layout/gear1"/>
    <dgm:cxn modelId="{85887E8D-F3AA-4F8F-8C5F-F344AC325DF7}" type="presOf" srcId="{22436190-7B5A-42AB-8683-541732061B9E}" destId="{05C65690-5B72-45BD-83B9-FC806B7879AD}" srcOrd="0" destOrd="0" presId="urn:microsoft.com/office/officeart/2005/8/layout/gear1"/>
    <dgm:cxn modelId="{7568CBD3-ECCA-4D8C-838F-F959ADED257D}" type="presOf" srcId="{22436190-7B5A-42AB-8683-541732061B9E}" destId="{70A3F33F-A82A-489A-883F-1783717E0243}" srcOrd="1" destOrd="0" presId="urn:microsoft.com/office/officeart/2005/8/layout/gear1"/>
    <dgm:cxn modelId="{A8D27519-2799-45C6-B6B0-C7A97D9DDFD7}" type="presOf" srcId="{68C958A6-84FD-4F5B-8D1D-C222314C96F0}" destId="{91DAEEC6-53AF-46D5-BB2E-0987B8F5CF0A}" srcOrd="1" destOrd="0" presId="urn:microsoft.com/office/officeart/2005/8/layout/gear1"/>
    <dgm:cxn modelId="{7D186F72-7D49-4F12-B031-8E18F568E450}" srcId="{D9A7407F-1E54-431B-A6D2-E1E4723F639B}" destId="{68C958A6-84FD-4F5B-8D1D-C222314C96F0}" srcOrd="0" destOrd="0" parTransId="{749728D8-FE90-4AA1-8EBD-019C4178992D}" sibTransId="{CF9D5AF1-25DD-4A51-BABE-5C6464A6CCA2}"/>
    <dgm:cxn modelId="{AF3AFA90-6234-478A-B14A-120AC4612D98}" type="presOf" srcId="{F85D3DB6-2D2A-4249-9B14-CA0A7E37E1D0}" destId="{BFE3AE0A-0957-455C-9AF4-687527FAE1F6}" srcOrd="2" destOrd="0" presId="urn:microsoft.com/office/officeart/2005/8/layout/gear1"/>
    <dgm:cxn modelId="{D6B93B54-C731-4BA7-B6BD-5CB674A64D85}" type="presOf" srcId="{F85D3DB6-2D2A-4249-9B14-CA0A7E37E1D0}" destId="{B34D6351-D532-4AEC-9CC5-51B9710FEE19}" srcOrd="1" destOrd="0" presId="urn:microsoft.com/office/officeart/2005/8/layout/gear1"/>
    <dgm:cxn modelId="{D862AA1A-8B72-4AA6-AFBE-B48E6A55FA42}" type="presOf" srcId="{22436190-7B5A-42AB-8683-541732061B9E}" destId="{8722CFC0-ADA7-4D42-B6E6-5F1E5044D45E}" srcOrd="2" destOrd="0" presId="urn:microsoft.com/office/officeart/2005/8/layout/gear1"/>
    <dgm:cxn modelId="{3AC56628-F73E-4DB8-8172-A61E8AA04860}" srcId="{D9A7407F-1E54-431B-A6D2-E1E4723F639B}" destId="{F85D3DB6-2D2A-4249-9B14-CA0A7E37E1D0}" srcOrd="2" destOrd="0" parTransId="{8DD41306-79E9-486A-AFAE-9568D9E2AAE6}" sibTransId="{7E58F438-AF6F-43E5-8B65-F1667667606B}"/>
    <dgm:cxn modelId="{9ED3E910-93F3-4914-A488-767CC08021E5}" type="presOf" srcId="{68C958A6-84FD-4F5B-8D1D-C222314C96F0}" destId="{84335478-FB8C-4C4F-91B9-1FD0AD11CC03}" srcOrd="2" destOrd="0" presId="urn:microsoft.com/office/officeart/2005/8/layout/gear1"/>
    <dgm:cxn modelId="{C15C2802-FAE7-40A6-B3CC-C5B985DAD7A2}" type="presOf" srcId="{D9A7407F-1E54-431B-A6D2-E1E4723F639B}" destId="{451DC5D0-088B-48BC-9340-B26D2F934966}" srcOrd="0" destOrd="0" presId="urn:microsoft.com/office/officeart/2005/8/layout/gear1"/>
    <dgm:cxn modelId="{EED2A40B-7CDB-4078-8700-053D7B4EA83E}" type="presOf" srcId="{68C958A6-84FD-4F5B-8D1D-C222314C96F0}" destId="{83D3FC7B-D9E6-4142-9F77-6BA26B3C352B}" srcOrd="0" destOrd="0" presId="urn:microsoft.com/office/officeart/2005/8/layout/gear1"/>
    <dgm:cxn modelId="{495D5E33-DF20-4CC8-86D5-45B666D18875}" type="presOf" srcId="{F85D3DB6-2D2A-4249-9B14-CA0A7E37E1D0}" destId="{48ECC7AB-6EEC-4E2D-A945-1FDA5171366B}" srcOrd="0" destOrd="0" presId="urn:microsoft.com/office/officeart/2005/8/layout/gear1"/>
    <dgm:cxn modelId="{B9188104-7719-4440-BA8D-73D5928C6430}" srcId="{D9A7407F-1E54-431B-A6D2-E1E4723F639B}" destId="{22436190-7B5A-42AB-8683-541732061B9E}" srcOrd="1" destOrd="0" parTransId="{BA8860C4-9FAA-42D7-B2F8-55FD5CF767B4}" sibTransId="{10E70820-7053-4E99-BE34-902102FDE3AD}"/>
    <dgm:cxn modelId="{80F33E02-428A-40BD-8AA8-0B3197059639}" type="presOf" srcId="{10E70820-7053-4E99-BE34-902102FDE3AD}" destId="{6712FD49-5F39-4F92-AB03-70C009058471}" srcOrd="0" destOrd="0" presId="urn:microsoft.com/office/officeart/2005/8/layout/gear1"/>
    <dgm:cxn modelId="{8E6A9605-638A-41E7-AB7D-D0E8FBF99E60}" type="presParOf" srcId="{451DC5D0-088B-48BC-9340-B26D2F934966}" destId="{83D3FC7B-D9E6-4142-9F77-6BA26B3C352B}" srcOrd="0" destOrd="0" presId="urn:microsoft.com/office/officeart/2005/8/layout/gear1"/>
    <dgm:cxn modelId="{6B5902FF-4EC6-428D-9C21-298EC3C1755C}" type="presParOf" srcId="{451DC5D0-088B-48BC-9340-B26D2F934966}" destId="{91DAEEC6-53AF-46D5-BB2E-0987B8F5CF0A}" srcOrd="1" destOrd="0" presId="urn:microsoft.com/office/officeart/2005/8/layout/gear1"/>
    <dgm:cxn modelId="{66F70974-9386-456C-B70C-2160416D8A13}" type="presParOf" srcId="{451DC5D0-088B-48BC-9340-B26D2F934966}" destId="{84335478-FB8C-4C4F-91B9-1FD0AD11CC03}" srcOrd="2" destOrd="0" presId="urn:microsoft.com/office/officeart/2005/8/layout/gear1"/>
    <dgm:cxn modelId="{81544B5D-568F-4D15-BFE7-E92C09A18C81}" type="presParOf" srcId="{451DC5D0-088B-48BC-9340-B26D2F934966}" destId="{05C65690-5B72-45BD-83B9-FC806B7879AD}" srcOrd="3" destOrd="0" presId="urn:microsoft.com/office/officeart/2005/8/layout/gear1"/>
    <dgm:cxn modelId="{DE692A8B-3AC8-494A-9B84-693F56F2DF19}" type="presParOf" srcId="{451DC5D0-088B-48BC-9340-B26D2F934966}" destId="{70A3F33F-A82A-489A-883F-1783717E0243}" srcOrd="4" destOrd="0" presId="urn:microsoft.com/office/officeart/2005/8/layout/gear1"/>
    <dgm:cxn modelId="{D8749A8D-CEFF-4027-B423-97D3CFAA67B1}" type="presParOf" srcId="{451DC5D0-088B-48BC-9340-B26D2F934966}" destId="{8722CFC0-ADA7-4D42-B6E6-5F1E5044D45E}" srcOrd="5" destOrd="0" presId="urn:microsoft.com/office/officeart/2005/8/layout/gear1"/>
    <dgm:cxn modelId="{11A5A32B-DDD7-4042-AABA-85CCFECC7210}" type="presParOf" srcId="{451DC5D0-088B-48BC-9340-B26D2F934966}" destId="{48ECC7AB-6EEC-4E2D-A945-1FDA5171366B}" srcOrd="6" destOrd="0" presId="urn:microsoft.com/office/officeart/2005/8/layout/gear1"/>
    <dgm:cxn modelId="{15E5ACD3-B0AE-47D0-ABBA-5403B66BF12E}" type="presParOf" srcId="{451DC5D0-088B-48BC-9340-B26D2F934966}" destId="{B34D6351-D532-4AEC-9CC5-51B9710FEE19}" srcOrd="7" destOrd="0" presId="urn:microsoft.com/office/officeart/2005/8/layout/gear1"/>
    <dgm:cxn modelId="{83488528-149A-45B9-8402-50C081E39034}" type="presParOf" srcId="{451DC5D0-088B-48BC-9340-B26D2F934966}" destId="{BFE3AE0A-0957-455C-9AF4-687527FAE1F6}" srcOrd="8" destOrd="0" presId="urn:microsoft.com/office/officeart/2005/8/layout/gear1"/>
    <dgm:cxn modelId="{95A33CE2-5F1E-4EE3-8147-6F038F84DBAD}" type="presParOf" srcId="{451DC5D0-088B-48BC-9340-B26D2F934966}" destId="{D5FDCAE6-D9F0-4976-A149-70FB8C56A7E7}" srcOrd="9" destOrd="0" presId="urn:microsoft.com/office/officeart/2005/8/layout/gear1"/>
    <dgm:cxn modelId="{D0499BA5-22B6-4A4B-9A6D-2590D3B0D989}" type="presParOf" srcId="{451DC5D0-088B-48BC-9340-B26D2F934966}" destId="{5DA7E62E-865E-44DC-A215-CFF93A9C68EF}" srcOrd="10" destOrd="0" presId="urn:microsoft.com/office/officeart/2005/8/layout/gear1"/>
    <dgm:cxn modelId="{3E9ADDC2-8405-4603-A957-E98FA46FBD3F}" type="presParOf" srcId="{451DC5D0-088B-48BC-9340-B26D2F934966}" destId="{6712FD49-5F39-4F92-AB03-70C009058471}" srcOrd="11" destOrd="0" presId="urn:microsoft.com/office/officeart/2005/8/layout/gear1"/>
    <dgm:cxn modelId="{8FDE9B0D-E664-4718-92A6-A64EEB93EEB1}" type="presParOf" srcId="{451DC5D0-088B-48BC-9340-B26D2F934966}" destId="{A91FAE45-B01C-4D08-87FA-E4333C65AED5}"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1288" y="-8468"/>
            <a:ext cx="12226405"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461" y="2404534"/>
            <a:ext cx="7768959"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461" y="4050835"/>
            <a:ext cx="776895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5" name="Footer Placeholder 4"/>
          <p:cNvSpPr>
            <a:spLocks noGrp="1"/>
          </p:cNvSpPr>
          <p:nvPr>
            <p:ph type="ftr" sz="quarter" idx="11"/>
          </p:nvPr>
        </p:nvSpPr>
        <p:spPr/>
        <p:txBody>
          <a:bodyPr/>
          <a:lstStyle/>
          <a:p>
            <a:endParaRPr lang="es-MX">
              <a:solidFill>
                <a:srgbClr val="000000">
                  <a:tint val="75000"/>
                </a:srgbClr>
              </a:solidFill>
            </a:endParaRPr>
          </a:p>
        </p:txBody>
      </p:sp>
      <p:sp>
        <p:nvSpPr>
          <p:cNvPr id="6" name="Slide Number Placeholder 5"/>
          <p:cNvSpPr>
            <a:spLocks noGrp="1"/>
          </p:cNvSpPr>
          <p:nvPr>
            <p:ph type="sldNum" sz="quarter" idx="12"/>
          </p:nvPr>
        </p:nvSpPr>
        <p:spPr/>
        <p:txBody>
          <a:bodyPr/>
          <a:lstStyle/>
          <a:p>
            <a:fld id="{78F05A12-C9FB-4DF8-8BE3-BDED03D9A9A2}" type="slidenum">
              <a:rPr lang="es-MX" smtClean="0">
                <a:solidFill>
                  <a:srgbClr val="418AB3"/>
                </a:solidFill>
              </a:rPr>
              <a:pPr/>
              <a:t>‹Nº›</a:t>
            </a:fld>
            <a:endParaRPr lang="es-MX">
              <a:solidFill>
                <a:srgbClr val="418AB3"/>
              </a:solidFill>
            </a:endParaRPr>
          </a:p>
        </p:txBody>
      </p:sp>
    </p:spTree>
    <p:extLst>
      <p:ext uri="{BB962C8B-B14F-4D97-AF65-F5344CB8AC3E}">
        <p14:creationId xmlns:p14="http://schemas.microsoft.com/office/powerpoint/2010/main" val="11862520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12800" y="609600"/>
            <a:ext cx="8463619"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2800" y="4470400"/>
            <a:ext cx="8463619"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5" name="Footer Placeholder 4"/>
          <p:cNvSpPr>
            <a:spLocks noGrp="1"/>
          </p:cNvSpPr>
          <p:nvPr>
            <p:ph type="ftr" sz="quarter" idx="11"/>
          </p:nvPr>
        </p:nvSpPr>
        <p:spPr/>
        <p:txBody>
          <a:bodyPr/>
          <a:lstStyle/>
          <a:p>
            <a:endParaRPr lang="es-MX">
              <a:solidFill>
                <a:srgbClr val="000000">
                  <a:tint val="75000"/>
                </a:srgbClr>
              </a:solidFill>
            </a:endParaRPr>
          </a:p>
        </p:txBody>
      </p:sp>
      <p:sp>
        <p:nvSpPr>
          <p:cNvPr id="6" name="Slide Number Placeholder 5"/>
          <p:cNvSpPr>
            <a:spLocks noGrp="1"/>
          </p:cNvSpPr>
          <p:nvPr>
            <p:ph type="sldNum" sz="quarter" idx="12"/>
          </p:nvPr>
        </p:nvSpPr>
        <p:spPr/>
        <p:txBody>
          <a:bodyPr/>
          <a:lstStyle/>
          <a:p>
            <a:fld id="{78F05A12-C9FB-4DF8-8BE3-BDED03D9A9A2}" type="slidenum">
              <a:rPr lang="es-MX" smtClean="0">
                <a:solidFill>
                  <a:srgbClr val="418AB3"/>
                </a:solidFill>
              </a:rPr>
              <a:pPr/>
              <a:t>‹Nº›</a:t>
            </a:fld>
            <a:endParaRPr lang="es-MX">
              <a:solidFill>
                <a:srgbClr val="418AB3"/>
              </a:solidFill>
            </a:endParaRPr>
          </a:p>
        </p:txBody>
      </p:sp>
    </p:spTree>
    <p:extLst>
      <p:ext uri="{BB962C8B-B14F-4D97-AF65-F5344CB8AC3E}">
        <p14:creationId xmlns:p14="http://schemas.microsoft.com/office/powerpoint/2010/main" val="321688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033180" y="609600"/>
            <a:ext cx="809624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468099" y="3632200"/>
            <a:ext cx="7226405"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812798" y="4470400"/>
            <a:ext cx="8463620"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5" name="Footer Placeholder 4"/>
          <p:cNvSpPr>
            <a:spLocks noGrp="1"/>
          </p:cNvSpPr>
          <p:nvPr>
            <p:ph type="ftr" sz="quarter" idx="11"/>
          </p:nvPr>
        </p:nvSpPr>
        <p:spPr/>
        <p:txBody>
          <a:bodyPr/>
          <a:lstStyle/>
          <a:p>
            <a:endParaRPr lang="es-MX">
              <a:solidFill>
                <a:srgbClr val="000000">
                  <a:tint val="75000"/>
                </a:srgbClr>
              </a:solidFill>
            </a:endParaRPr>
          </a:p>
        </p:txBody>
      </p:sp>
      <p:sp>
        <p:nvSpPr>
          <p:cNvPr id="6" name="Slide Number Placeholder 5"/>
          <p:cNvSpPr>
            <a:spLocks noGrp="1"/>
          </p:cNvSpPr>
          <p:nvPr>
            <p:ph type="sldNum" sz="quarter" idx="12"/>
          </p:nvPr>
        </p:nvSpPr>
        <p:spPr/>
        <p:txBody>
          <a:bodyPr/>
          <a:lstStyle/>
          <a:p>
            <a:fld id="{78F05A12-C9FB-4DF8-8BE3-BDED03D9A9A2}" type="slidenum">
              <a:rPr lang="es-MX" smtClean="0">
                <a:solidFill>
                  <a:srgbClr val="418AB3"/>
                </a:solidFill>
              </a:rPr>
              <a:pPr/>
              <a:t>‹Nº›</a:t>
            </a:fld>
            <a:endParaRPr lang="es-MX">
              <a:solidFill>
                <a:srgbClr val="418AB3"/>
              </a:solidFill>
            </a:endParaRPr>
          </a:p>
        </p:txBody>
      </p:sp>
      <p:sp>
        <p:nvSpPr>
          <p:cNvPr id="24" name="TextBox 23"/>
          <p:cNvSpPr txBox="1"/>
          <p:nvPr/>
        </p:nvSpPr>
        <p:spPr>
          <a:xfrm>
            <a:off x="643615" y="790378"/>
            <a:ext cx="609759" cy="584776"/>
          </a:xfrm>
          <a:prstGeom prst="rect">
            <a:avLst/>
          </a:prstGeom>
        </p:spPr>
        <p:txBody>
          <a:bodyPr vert="horz" lIns="91440" tIns="45720" rIns="91440" bIns="45720" rtlCol="0" anchor="ctr">
            <a:noAutofit/>
          </a:bodyPr>
          <a:lstStyle/>
          <a:p>
            <a:r>
              <a:rPr lang="en-US" sz="8000" dirty="0">
                <a:ln w="3175" cmpd="sng">
                  <a:noFill/>
                </a:ln>
                <a:solidFill>
                  <a:srgbClr val="418AB3">
                    <a:lumMod val="60000"/>
                    <a:lumOff val="40000"/>
                  </a:srgbClr>
                </a:solidFill>
                <a:latin typeface="Arial"/>
              </a:rPr>
              <a:t>“</a:t>
            </a:r>
          </a:p>
        </p:txBody>
      </p:sp>
      <p:sp>
        <p:nvSpPr>
          <p:cNvPr id="25" name="TextBox 24"/>
          <p:cNvSpPr txBox="1"/>
          <p:nvPr/>
        </p:nvSpPr>
        <p:spPr>
          <a:xfrm>
            <a:off x="8996933" y="2886556"/>
            <a:ext cx="609759" cy="584776"/>
          </a:xfrm>
          <a:prstGeom prst="rect">
            <a:avLst/>
          </a:prstGeom>
        </p:spPr>
        <p:txBody>
          <a:bodyPr vert="horz" lIns="91440" tIns="45720" rIns="91440" bIns="45720" rtlCol="0" anchor="ctr">
            <a:noAutofit/>
          </a:bodyPr>
          <a:lstStyle/>
          <a:p>
            <a:r>
              <a:rPr lang="en-US" sz="8000" dirty="0">
                <a:ln w="3175" cmpd="sng">
                  <a:noFill/>
                </a:ln>
                <a:solidFill>
                  <a:srgbClr val="418AB3">
                    <a:lumMod val="60000"/>
                    <a:lumOff val="40000"/>
                  </a:srgbClr>
                </a:solidFill>
                <a:latin typeface="Arial"/>
              </a:rPr>
              <a:t>”</a:t>
            </a:r>
          </a:p>
        </p:txBody>
      </p:sp>
    </p:spTree>
    <p:extLst>
      <p:ext uri="{BB962C8B-B14F-4D97-AF65-F5344CB8AC3E}">
        <p14:creationId xmlns:p14="http://schemas.microsoft.com/office/powerpoint/2010/main" val="29970893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12798" y="1931988"/>
            <a:ext cx="8463620"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2798" y="4527448"/>
            <a:ext cx="8463620"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5" name="Footer Placeholder 4"/>
          <p:cNvSpPr>
            <a:spLocks noGrp="1"/>
          </p:cNvSpPr>
          <p:nvPr>
            <p:ph type="ftr" sz="quarter" idx="11"/>
          </p:nvPr>
        </p:nvSpPr>
        <p:spPr/>
        <p:txBody>
          <a:bodyPr/>
          <a:lstStyle/>
          <a:p>
            <a:endParaRPr lang="es-MX">
              <a:solidFill>
                <a:srgbClr val="000000">
                  <a:tint val="75000"/>
                </a:srgbClr>
              </a:solidFill>
            </a:endParaRPr>
          </a:p>
        </p:txBody>
      </p:sp>
      <p:sp>
        <p:nvSpPr>
          <p:cNvPr id="6" name="Slide Number Placeholder 5"/>
          <p:cNvSpPr>
            <a:spLocks noGrp="1"/>
          </p:cNvSpPr>
          <p:nvPr>
            <p:ph type="sldNum" sz="quarter" idx="12"/>
          </p:nvPr>
        </p:nvSpPr>
        <p:spPr/>
        <p:txBody>
          <a:bodyPr/>
          <a:lstStyle/>
          <a:p>
            <a:fld id="{78F05A12-C9FB-4DF8-8BE3-BDED03D9A9A2}" type="slidenum">
              <a:rPr lang="es-MX" smtClean="0">
                <a:solidFill>
                  <a:srgbClr val="418AB3"/>
                </a:solidFill>
              </a:rPr>
              <a:pPr/>
              <a:t>‹Nº›</a:t>
            </a:fld>
            <a:endParaRPr lang="es-MX">
              <a:solidFill>
                <a:srgbClr val="418AB3"/>
              </a:solidFill>
            </a:endParaRPr>
          </a:p>
        </p:txBody>
      </p:sp>
    </p:spTree>
    <p:extLst>
      <p:ext uri="{BB962C8B-B14F-4D97-AF65-F5344CB8AC3E}">
        <p14:creationId xmlns:p14="http://schemas.microsoft.com/office/powerpoint/2010/main" val="18283802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033180" y="609600"/>
            <a:ext cx="809624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812796" y="4013200"/>
            <a:ext cx="8463621"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812798" y="4527448"/>
            <a:ext cx="8463620"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5" name="Footer Placeholder 4"/>
          <p:cNvSpPr>
            <a:spLocks noGrp="1"/>
          </p:cNvSpPr>
          <p:nvPr>
            <p:ph type="ftr" sz="quarter" idx="11"/>
          </p:nvPr>
        </p:nvSpPr>
        <p:spPr/>
        <p:txBody>
          <a:bodyPr/>
          <a:lstStyle/>
          <a:p>
            <a:endParaRPr lang="es-MX">
              <a:solidFill>
                <a:srgbClr val="000000">
                  <a:tint val="75000"/>
                </a:srgbClr>
              </a:solidFill>
            </a:endParaRPr>
          </a:p>
        </p:txBody>
      </p:sp>
      <p:sp>
        <p:nvSpPr>
          <p:cNvPr id="6" name="Slide Number Placeholder 5"/>
          <p:cNvSpPr>
            <a:spLocks noGrp="1"/>
          </p:cNvSpPr>
          <p:nvPr>
            <p:ph type="sldNum" sz="quarter" idx="12"/>
          </p:nvPr>
        </p:nvSpPr>
        <p:spPr/>
        <p:txBody>
          <a:bodyPr/>
          <a:lstStyle/>
          <a:p>
            <a:fld id="{78F05A12-C9FB-4DF8-8BE3-BDED03D9A9A2}" type="slidenum">
              <a:rPr lang="es-MX" smtClean="0">
                <a:solidFill>
                  <a:srgbClr val="418AB3"/>
                </a:solidFill>
              </a:rPr>
              <a:pPr/>
              <a:t>‹Nº›</a:t>
            </a:fld>
            <a:endParaRPr lang="es-MX">
              <a:solidFill>
                <a:srgbClr val="418AB3"/>
              </a:solidFill>
            </a:endParaRPr>
          </a:p>
        </p:txBody>
      </p:sp>
      <p:sp>
        <p:nvSpPr>
          <p:cNvPr id="24" name="TextBox 23"/>
          <p:cNvSpPr txBox="1"/>
          <p:nvPr/>
        </p:nvSpPr>
        <p:spPr>
          <a:xfrm>
            <a:off x="643615" y="790378"/>
            <a:ext cx="609759" cy="584776"/>
          </a:xfrm>
          <a:prstGeom prst="rect">
            <a:avLst/>
          </a:prstGeom>
        </p:spPr>
        <p:txBody>
          <a:bodyPr vert="horz" lIns="91440" tIns="45720" rIns="91440" bIns="45720" rtlCol="0" anchor="ctr">
            <a:noAutofit/>
          </a:bodyPr>
          <a:lstStyle/>
          <a:p>
            <a:r>
              <a:rPr lang="en-US" sz="8000" dirty="0">
                <a:ln w="3175" cmpd="sng">
                  <a:noFill/>
                </a:ln>
                <a:solidFill>
                  <a:srgbClr val="418AB3">
                    <a:lumMod val="60000"/>
                    <a:lumOff val="40000"/>
                  </a:srgbClr>
                </a:solidFill>
                <a:latin typeface="Arial"/>
              </a:rPr>
              <a:t>“</a:t>
            </a:r>
          </a:p>
        </p:txBody>
      </p:sp>
      <p:sp>
        <p:nvSpPr>
          <p:cNvPr id="25" name="TextBox 24"/>
          <p:cNvSpPr txBox="1"/>
          <p:nvPr/>
        </p:nvSpPr>
        <p:spPr>
          <a:xfrm>
            <a:off x="8996933" y="2886556"/>
            <a:ext cx="609759" cy="584776"/>
          </a:xfrm>
          <a:prstGeom prst="rect">
            <a:avLst/>
          </a:prstGeom>
        </p:spPr>
        <p:txBody>
          <a:bodyPr vert="horz" lIns="91440" tIns="45720" rIns="91440" bIns="45720" rtlCol="0" anchor="ctr">
            <a:noAutofit/>
          </a:bodyPr>
          <a:lstStyle/>
          <a:p>
            <a:r>
              <a:rPr lang="en-US" sz="8000" dirty="0">
                <a:ln w="3175" cmpd="sng">
                  <a:noFill/>
                </a:ln>
                <a:solidFill>
                  <a:srgbClr val="418AB3">
                    <a:lumMod val="60000"/>
                    <a:lumOff val="40000"/>
                  </a:srgbClr>
                </a:solidFill>
                <a:latin typeface="Arial"/>
              </a:rPr>
              <a:t>”</a:t>
            </a:r>
          </a:p>
        </p:txBody>
      </p:sp>
    </p:spTree>
    <p:extLst>
      <p:ext uri="{BB962C8B-B14F-4D97-AF65-F5344CB8AC3E}">
        <p14:creationId xmlns:p14="http://schemas.microsoft.com/office/powerpoint/2010/main" val="22647020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821131" y="609600"/>
            <a:ext cx="8455287"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812796" y="4013200"/>
            <a:ext cx="8463621"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812798" y="4527448"/>
            <a:ext cx="8463620"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5" name="Footer Placeholder 4"/>
          <p:cNvSpPr>
            <a:spLocks noGrp="1"/>
          </p:cNvSpPr>
          <p:nvPr>
            <p:ph type="ftr" sz="quarter" idx="11"/>
          </p:nvPr>
        </p:nvSpPr>
        <p:spPr/>
        <p:txBody>
          <a:bodyPr/>
          <a:lstStyle/>
          <a:p>
            <a:endParaRPr lang="es-MX">
              <a:solidFill>
                <a:srgbClr val="000000">
                  <a:tint val="75000"/>
                </a:srgbClr>
              </a:solidFill>
            </a:endParaRPr>
          </a:p>
        </p:txBody>
      </p:sp>
      <p:sp>
        <p:nvSpPr>
          <p:cNvPr id="6" name="Slide Number Placeholder 5"/>
          <p:cNvSpPr>
            <a:spLocks noGrp="1"/>
          </p:cNvSpPr>
          <p:nvPr>
            <p:ph type="sldNum" sz="quarter" idx="12"/>
          </p:nvPr>
        </p:nvSpPr>
        <p:spPr/>
        <p:txBody>
          <a:bodyPr/>
          <a:lstStyle/>
          <a:p>
            <a:fld id="{78F05A12-C9FB-4DF8-8BE3-BDED03D9A9A2}" type="slidenum">
              <a:rPr lang="es-MX" smtClean="0">
                <a:solidFill>
                  <a:srgbClr val="418AB3"/>
                </a:solidFill>
              </a:rPr>
              <a:pPr/>
              <a:t>‹Nº›</a:t>
            </a:fld>
            <a:endParaRPr lang="es-MX">
              <a:solidFill>
                <a:srgbClr val="418AB3"/>
              </a:solidFill>
            </a:endParaRPr>
          </a:p>
        </p:txBody>
      </p:sp>
    </p:spTree>
    <p:extLst>
      <p:ext uri="{BB962C8B-B14F-4D97-AF65-F5344CB8AC3E}">
        <p14:creationId xmlns:p14="http://schemas.microsoft.com/office/powerpoint/2010/main" val="1448603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5" name="Footer Placeholder 4"/>
          <p:cNvSpPr>
            <a:spLocks noGrp="1"/>
          </p:cNvSpPr>
          <p:nvPr>
            <p:ph type="ftr" sz="quarter" idx="11"/>
          </p:nvPr>
        </p:nvSpPr>
        <p:spPr/>
        <p:txBody>
          <a:bodyPr/>
          <a:lstStyle/>
          <a:p>
            <a:endParaRPr lang="es-MX">
              <a:solidFill>
                <a:srgbClr val="000000">
                  <a:tint val="75000"/>
                </a:srgbClr>
              </a:solidFill>
            </a:endParaRPr>
          </a:p>
        </p:txBody>
      </p:sp>
      <p:sp>
        <p:nvSpPr>
          <p:cNvPr id="6" name="Slide Number Placeholder 5"/>
          <p:cNvSpPr>
            <a:spLocks noGrp="1"/>
          </p:cNvSpPr>
          <p:nvPr>
            <p:ph type="sldNum" sz="quarter" idx="12"/>
          </p:nvPr>
        </p:nvSpPr>
        <p:spPr/>
        <p:txBody>
          <a:bodyPr/>
          <a:lstStyle/>
          <a:p>
            <a:fld id="{78F05A12-C9FB-4DF8-8BE3-BDED03D9A9A2}" type="slidenum">
              <a:rPr lang="es-MX" smtClean="0">
                <a:solidFill>
                  <a:srgbClr val="418AB3"/>
                </a:solidFill>
              </a:rPr>
              <a:pPr/>
              <a:t>‹Nº›</a:t>
            </a:fld>
            <a:endParaRPr lang="es-MX">
              <a:solidFill>
                <a:srgbClr val="418AB3"/>
              </a:solidFill>
            </a:endParaRPr>
          </a:p>
        </p:txBody>
      </p:sp>
    </p:spTree>
    <p:extLst>
      <p:ext uri="{BB962C8B-B14F-4D97-AF65-F5344CB8AC3E}">
        <p14:creationId xmlns:p14="http://schemas.microsoft.com/office/powerpoint/2010/main" val="757749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9749" y="609601"/>
            <a:ext cx="130508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12799" y="609601"/>
            <a:ext cx="6926701" cy="525145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5" name="Footer Placeholder 4"/>
          <p:cNvSpPr>
            <a:spLocks noGrp="1"/>
          </p:cNvSpPr>
          <p:nvPr>
            <p:ph type="ftr" sz="quarter" idx="11"/>
          </p:nvPr>
        </p:nvSpPr>
        <p:spPr/>
        <p:txBody>
          <a:bodyPr/>
          <a:lstStyle/>
          <a:p>
            <a:endParaRPr lang="es-MX">
              <a:solidFill>
                <a:srgbClr val="000000">
                  <a:tint val="75000"/>
                </a:srgbClr>
              </a:solidFill>
            </a:endParaRPr>
          </a:p>
        </p:txBody>
      </p:sp>
      <p:sp>
        <p:nvSpPr>
          <p:cNvPr id="6" name="Slide Number Placeholder 5"/>
          <p:cNvSpPr>
            <a:spLocks noGrp="1"/>
          </p:cNvSpPr>
          <p:nvPr>
            <p:ph type="sldNum" sz="quarter" idx="12"/>
          </p:nvPr>
        </p:nvSpPr>
        <p:spPr/>
        <p:txBody>
          <a:bodyPr/>
          <a:lstStyle/>
          <a:p>
            <a:fld id="{78F05A12-C9FB-4DF8-8BE3-BDED03D9A9A2}" type="slidenum">
              <a:rPr lang="es-MX" smtClean="0">
                <a:solidFill>
                  <a:srgbClr val="418AB3"/>
                </a:solidFill>
              </a:rPr>
              <a:pPr/>
              <a:t>‹Nº›</a:t>
            </a:fld>
            <a:endParaRPr lang="es-MX">
              <a:solidFill>
                <a:srgbClr val="418AB3"/>
              </a:solidFill>
            </a:endParaRPr>
          </a:p>
        </p:txBody>
      </p:sp>
    </p:spTree>
    <p:extLst>
      <p:ext uri="{BB962C8B-B14F-4D97-AF65-F5344CB8AC3E}">
        <p14:creationId xmlns:p14="http://schemas.microsoft.com/office/powerpoint/2010/main" val="944493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5" name="Footer Placeholder 4"/>
          <p:cNvSpPr>
            <a:spLocks noGrp="1"/>
          </p:cNvSpPr>
          <p:nvPr>
            <p:ph type="ftr" sz="quarter" idx="11"/>
          </p:nvPr>
        </p:nvSpPr>
        <p:spPr/>
        <p:txBody>
          <a:bodyPr/>
          <a:lstStyle/>
          <a:p>
            <a:endParaRPr lang="es-MX">
              <a:solidFill>
                <a:srgbClr val="000000">
                  <a:tint val="75000"/>
                </a:srgbClr>
              </a:solidFill>
            </a:endParaRPr>
          </a:p>
        </p:txBody>
      </p:sp>
      <p:sp>
        <p:nvSpPr>
          <p:cNvPr id="6" name="Slide Number Placeholder 5"/>
          <p:cNvSpPr>
            <a:spLocks noGrp="1"/>
          </p:cNvSpPr>
          <p:nvPr>
            <p:ph type="sldNum" sz="quarter" idx="12"/>
          </p:nvPr>
        </p:nvSpPr>
        <p:spPr/>
        <p:txBody>
          <a:bodyPr/>
          <a:lstStyle/>
          <a:p>
            <a:fld id="{78F05A12-C9FB-4DF8-8BE3-BDED03D9A9A2}" type="slidenum">
              <a:rPr lang="es-MX" smtClean="0">
                <a:solidFill>
                  <a:srgbClr val="418AB3"/>
                </a:solidFill>
              </a:rPr>
              <a:pPr/>
              <a:t>‹Nº›</a:t>
            </a:fld>
            <a:endParaRPr lang="es-MX">
              <a:solidFill>
                <a:srgbClr val="418AB3"/>
              </a:solidFill>
            </a:endParaRPr>
          </a:p>
        </p:txBody>
      </p:sp>
    </p:spTree>
    <p:extLst>
      <p:ext uri="{BB962C8B-B14F-4D97-AF65-F5344CB8AC3E}">
        <p14:creationId xmlns:p14="http://schemas.microsoft.com/office/powerpoint/2010/main" val="2556922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12798" y="2700869"/>
            <a:ext cx="8463620"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2798" y="4527448"/>
            <a:ext cx="8463620"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5" name="Footer Placeholder 4"/>
          <p:cNvSpPr>
            <a:spLocks noGrp="1"/>
          </p:cNvSpPr>
          <p:nvPr>
            <p:ph type="ftr" sz="quarter" idx="11"/>
          </p:nvPr>
        </p:nvSpPr>
        <p:spPr/>
        <p:txBody>
          <a:bodyPr/>
          <a:lstStyle/>
          <a:p>
            <a:endParaRPr lang="es-MX">
              <a:solidFill>
                <a:srgbClr val="000000">
                  <a:tint val="75000"/>
                </a:srgbClr>
              </a:solidFill>
            </a:endParaRPr>
          </a:p>
        </p:txBody>
      </p:sp>
      <p:sp>
        <p:nvSpPr>
          <p:cNvPr id="6" name="Slide Number Placeholder 5"/>
          <p:cNvSpPr>
            <a:spLocks noGrp="1"/>
          </p:cNvSpPr>
          <p:nvPr>
            <p:ph type="sldNum" sz="quarter" idx="12"/>
          </p:nvPr>
        </p:nvSpPr>
        <p:spPr/>
        <p:txBody>
          <a:bodyPr/>
          <a:lstStyle/>
          <a:p>
            <a:fld id="{78F05A12-C9FB-4DF8-8BE3-BDED03D9A9A2}" type="slidenum">
              <a:rPr lang="es-MX" smtClean="0">
                <a:solidFill>
                  <a:srgbClr val="418AB3"/>
                </a:solidFill>
              </a:rPr>
              <a:pPr/>
              <a:t>‹Nº›</a:t>
            </a:fld>
            <a:endParaRPr lang="es-MX">
              <a:solidFill>
                <a:srgbClr val="418AB3"/>
              </a:solidFill>
            </a:endParaRPr>
          </a:p>
        </p:txBody>
      </p:sp>
    </p:spTree>
    <p:extLst>
      <p:ext uri="{BB962C8B-B14F-4D97-AF65-F5344CB8AC3E}">
        <p14:creationId xmlns:p14="http://schemas.microsoft.com/office/powerpoint/2010/main" val="1962682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812800" y="609600"/>
            <a:ext cx="8463619" cy="1320800"/>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12801" y="2160589"/>
            <a:ext cx="411747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158939" y="2160590"/>
            <a:ext cx="411748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6" name="Footer Placeholder 5"/>
          <p:cNvSpPr>
            <a:spLocks noGrp="1"/>
          </p:cNvSpPr>
          <p:nvPr>
            <p:ph type="ftr" sz="quarter" idx="11"/>
          </p:nvPr>
        </p:nvSpPr>
        <p:spPr/>
        <p:txBody>
          <a:bodyPr/>
          <a:lstStyle/>
          <a:p>
            <a:endParaRPr lang="es-MX">
              <a:solidFill>
                <a:srgbClr val="000000">
                  <a:tint val="75000"/>
                </a:srgbClr>
              </a:solidFill>
            </a:endParaRPr>
          </a:p>
        </p:txBody>
      </p:sp>
      <p:sp>
        <p:nvSpPr>
          <p:cNvPr id="7" name="Slide Number Placeholder 6"/>
          <p:cNvSpPr>
            <a:spLocks noGrp="1"/>
          </p:cNvSpPr>
          <p:nvPr>
            <p:ph type="sldNum" sz="quarter" idx="12"/>
          </p:nvPr>
        </p:nvSpPr>
        <p:spPr/>
        <p:txBody>
          <a:bodyPr/>
          <a:lstStyle/>
          <a:p>
            <a:fld id="{78F05A12-C9FB-4DF8-8BE3-BDED03D9A9A2}" type="slidenum">
              <a:rPr lang="es-MX" smtClean="0">
                <a:solidFill>
                  <a:srgbClr val="418AB3"/>
                </a:solidFill>
              </a:rPr>
              <a:pPr/>
              <a:t>‹Nº›</a:t>
            </a:fld>
            <a:endParaRPr lang="es-MX">
              <a:solidFill>
                <a:srgbClr val="418AB3"/>
              </a:solidFill>
            </a:endParaRPr>
          </a:p>
        </p:txBody>
      </p:sp>
    </p:spTree>
    <p:extLst>
      <p:ext uri="{BB962C8B-B14F-4D97-AF65-F5344CB8AC3E}">
        <p14:creationId xmlns:p14="http://schemas.microsoft.com/office/powerpoint/2010/main" val="2029013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12800" y="609600"/>
            <a:ext cx="8463617" cy="13208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2799" y="2160983"/>
            <a:ext cx="41208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12799" y="2737247"/>
            <a:ext cx="4120896"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155520" y="2160983"/>
            <a:ext cx="41208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155520" y="2737247"/>
            <a:ext cx="4120896"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8" name="Footer Placeholder 7"/>
          <p:cNvSpPr>
            <a:spLocks noGrp="1"/>
          </p:cNvSpPr>
          <p:nvPr>
            <p:ph type="ftr" sz="quarter" idx="11"/>
          </p:nvPr>
        </p:nvSpPr>
        <p:spPr/>
        <p:txBody>
          <a:bodyPr/>
          <a:lstStyle/>
          <a:p>
            <a:endParaRPr lang="es-MX">
              <a:solidFill>
                <a:srgbClr val="000000">
                  <a:tint val="75000"/>
                </a:srgbClr>
              </a:solidFill>
            </a:endParaRPr>
          </a:p>
        </p:txBody>
      </p:sp>
      <p:sp>
        <p:nvSpPr>
          <p:cNvPr id="9" name="Slide Number Placeholder 8"/>
          <p:cNvSpPr>
            <a:spLocks noGrp="1"/>
          </p:cNvSpPr>
          <p:nvPr>
            <p:ph type="sldNum" sz="quarter" idx="12"/>
          </p:nvPr>
        </p:nvSpPr>
        <p:spPr/>
        <p:txBody>
          <a:bodyPr/>
          <a:lstStyle/>
          <a:p>
            <a:fld id="{78F05A12-C9FB-4DF8-8BE3-BDED03D9A9A2}" type="slidenum">
              <a:rPr lang="es-MX" smtClean="0">
                <a:solidFill>
                  <a:srgbClr val="418AB3"/>
                </a:solidFill>
              </a:rPr>
              <a:pPr/>
              <a:t>‹Nº›</a:t>
            </a:fld>
            <a:endParaRPr lang="es-MX">
              <a:solidFill>
                <a:srgbClr val="418AB3"/>
              </a:solidFill>
            </a:endParaRPr>
          </a:p>
        </p:txBody>
      </p:sp>
    </p:spTree>
    <p:extLst>
      <p:ext uri="{BB962C8B-B14F-4D97-AF65-F5344CB8AC3E}">
        <p14:creationId xmlns:p14="http://schemas.microsoft.com/office/powerpoint/2010/main" val="3092059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812799" y="609600"/>
            <a:ext cx="8463619"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4" name="Footer Placeholder 3"/>
          <p:cNvSpPr>
            <a:spLocks noGrp="1"/>
          </p:cNvSpPr>
          <p:nvPr>
            <p:ph type="ftr" sz="quarter" idx="11"/>
          </p:nvPr>
        </p:nvSpPr>
        <p:spPr/>
        <p:txBody>
          <a:bodyPr/>
          <a:lstStyle/>
          <a:p>
            <a:endParaRPr lang="es-MX">
              <a:solidFill>
                <a:srgbClr val="000000">
                  <a:tint val="75000"/>
                </a:srgbClr>
              </a:solidFill>
            </a:endParaRPr>
          </a:p>
        </p:txBody>
      </p:sp>
      <p:sp>
        <p:nvSpPr>
          <p:cNvPr id="5" name="Slide Number Placeholder 4"/>
          <p:cNvSpPr>
            <a:spLocks noGrp="1"/>
          </p:cNvSpPr>
          <p:nvPr>
            <p:ph type="sldNum" sz="quarter" idx="12"/>
          </p:nvPr>
        </p:nvSpPr>
        <p:spPr/>
        <p:txBody>
          <a:bodyPr/>
          <a:lstStyle/>
          <a:p>
            <a:fld id="{78F05A12-C9FB-4DF8-8BE3-BDED03D9A9A2}" type="slidenum">
              <a:rPr lang="es-MX" smtClean="0">
                <a:solidFill>
                  <a:srgbClr val="418AB3"/>
                </a:solidFill>
              </a:rPr>
              <a:pPr/>
              <a:t>‹Nº›</a:t>
            </a:fld>
            <a:endParaRPr lang="es-MX">
              <a:solidFill>
                <a:srgbClr val="418AB3"/>
              </a:solidFill>
            </a:endParaRPr>
          </a:p>
        </p:txBody>
      </p:sp>
    </p:spTree>
    <p:extLst>
      <p:ext uri="{BB962C8B-B14F-4D97-AF65-F5344CB8AC3E}">
        <p14:creationId xmlns:p14="http://schemas.microsoft.com/office/powerpoint/2010/main" val="3683529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3" name="Footer Placeholder 2"/>
          <p:cNvSpPr>
            <a:spLocks noGrp="1"/>
          </p:cNvSpPr>
          <p:nvPr>
            <p:ph type="ftr" sz="quarter" idx="11"/>
          </p:nvPr>
        </p:nvSpPr>
        <p:spPr/>
        <p:txBody>
          <a:bodyPr/>
          <a:lstStyle/>
          <a:p>
            <a:endParaRPr lang="es-MX">
              <a:solidFill>
                <a:srgbClr val="000000">
                  <a:tint val="75000"/>
                </a:srgbClr>
              </a:solidFill>
            </a:endParaRPr>
          </a:p>
        </p:txBody>
      </p:sp>
      <p:sp>
        <p:nvSpPr>
          <p:cNvPr id="4" name="Slide Number Placeholder 3"/>
          <p:cNvSpPr>
            <a:spLocks noGrp="1"/>
          </p:cNvSpPr>
          <p:nvPr>
            <p:ph type="sldNum" sz="quarter" idx="12"/>
          </p:nvPr>
        </p:nvSpPr>
        <p:spPr/>
        <p:txBody>
          <a:bodyPr/>
          <a:lstStyle/>
          <a:p>
            <a:fld id="{78F05A12-C9FB-4DF8-8BE3-BDED03D9A9A2}" type="slidenum">
              <a:rPr lang="es-MX" smtClean="0">
                <a:solidFill>
                  <a:srgbClr val="418AB3"/>
                </a:solidFill>
              </a:rPr>
              <a:pPr/>
              <a:t>‹Nº›</a:t>
            </a:fld>
            <a:endParaRPr lang="es-MX">
              <a:solidFill>
                <a:srgbClr val="418AB3"/>
              </a:solidFill>
            </a:endParaRPr>
          </a:p>
        </p:txBody>
      </p:sp>
    </p:spTree>
    <p:extLst>
      <p:ext uri="{BB962C8B-B14F-4D97-AF65-F5344CB8AC3E}">
        <p14:creationId xmlns:p14="http://schemas.microsoft.com/office/powerpoint/2010/main" val="3113647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12799" y="1498604"/>
            <a:ext cx="3720243"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1701" y="514926"/>
            <a:ext cx="4514716"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12799" y="2777069"/>
            <a:ext cx="3720243"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6" name="Footer Placeholder 5"/>
          <p:cNvSpPr>
            <a:spLocks noGrp="1"/>
          </p:cNvSpPr>
          <p:nvPr>
            <p:ph type="ftr" sz="quarter" idx="11"/>
          </p:nvPr>
        </p:nvSpPr>
        <p:spPr/>
        <p:txBody>
          <a:bodyPr/>
          <a:lstStyle/>
          <a:p>
            <a:endParaRPr lang="es-MX">
              <a:solidFill>
                <a:srgbClr val="000000">
                  <a:tint val="75000"/>
                </a:srgbClr>
              </a:solidFill>
            </a:endParaRPr>
          </a:p>
        </p:txBody>
      </p:sp>
      <p:sp>
        <p:nvSpPr>
          <p:cNvPr id="7" name="Slide Number Placeholder 6"/>
          <p:cNvSpPr>
            <a:spLocks noGrp="1"/>
          </p:cNvSpPr>
          <p:nvPr>
            <p:ph type="sldNum" sz="quarter" idx="12"/>
          </p:nvPr>
        </p:nvSpPr>
        <p:spPr/>
        <p:txBody>
          <a:bodyPr/>
          <a:lstStyle/>
          <a:p>
            <a:fld id="{78F05A12-C9FB-4DF8-8BE3-BDED03D9A9A2}" type="slidenum">
              <a:rPr lang="es-MX" smtClean="0">
                <a:solidFill>
                  <a:srgbClr val="418AB3"/>
                </a:solidFill>
              </a:rPr>
              <a:pPr/>
              <a:t>‹Nº›</a:t>
            </a:fld>
            <a:endParaRPr lang="es-MX">
              <a:solidFill>
                <a:srgbClr val="418AB3"/>
              </a:solidFill>
            </a:endParaRPr>
          </a:p>
        </p:txBody>
      </p:sp>
    </p:spTree>
    <p:extLst>
      <p:ext uri="{BB962C8B-B14F-4D97-AF65-F5344CB8AC3E}">
        <p14:creationId xmlns:p14="http://schemas.microsoft.com/office/powerpoint/2010/main" val="631377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12799" y="4800600"/>
            <a:ext cx="8463619"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12799" y="609600"/>
            <a:ext cx="8463619"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12799" y="5367338"/>
            <a:ext cx="8463619"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6" name="Footer Placeholder 5"/>
          <p:cNvSpPr>
            <a:spLocks noGrp="1"/>
          </p:cNvSpPr>
          <p:nvPr>
            <p:ph type="ftr" sz="quarter" idx="11"/>
          </p:nvPr>
        </p:nvSpPr>
        <p:spPr/>
        <p:txBody>
          <a:bodyPr/>
          <a:lstStyle/>
          <a:p>
            <a:endParaRPr lang="en-US" dirty="0">
              <a:solidFill>
                <a:srgbClr val="000000">
                  <a:tint val="75000"/>
                </a:srgbClr>
              </a:solidFill>
            </a:endParaRPr>
          </a:p>
        </p:txBody>
      </p:sp>
      <p:sp>
        <p:nvSpPr>
          <p:cNvPr id="7" name="Slide Number Placeholder 6"/>
          <p:cNvSpPr>
            <a:spLocks noGrp="1"/>
          </p:cNvSpPr>
          <p:nvPr>
            <p:ph type="sldNum" sz="quarter" idx="12"/>
          </p:nvPr>
        </p:nvSpPr>
        <p:spPr/>
        <p:txBody>
          <a:bodyPr/>
          <a:lstStyle/>
          <a:p>
            <a:fld id="{78F05A12-C9FB-4DF8-8BE3-BDED03D9A9A2}" type="slidenum">
              <a:rPr lang="es-MX" smtClean="0">
                <a:solidFill>
                  <a:srgbClr val="418AB3"/>
                </a:solidFill>
              </a:rPr>
              <a:pPr/>
              <a:t>‹Nº›</a:t>
            </a:fld>
            <a:endParaRPr lang="es-MX">
              <a:solidFill>
                <a:srgbClr val="418AB3"/>
              </a:solidFill>
            </a:endParaRPr>
          </a:p>
        </p:txBody>
      </p:sp>
    </p:spTree>
    <p:extLst>
      <p:ext uri="{BB962C8B-B14F-4D97-AF65-F5344CB8AC3E}">
        <p14:creationId xmlns:p14="http://schemas.microsoft.com/office/powerpoint/2010/main" val="93010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11289" y="-8468"/>
            <a:ext cx="12226407"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812800" y="609600"/>
            <a:ext cx="8463617"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2799" y="2160590"/>
            <a:ext cx="8463619"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7011" y="6041364"/>
            <a:ext cx="912176"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7C76086-6534-4A63-88DB-8B74629E70B2}" type="datetimeFigureOut">
              <a:rPr lang="es-MX" smtClean="0">
                <a:solidFill>
                  <a:srgbClr val="000000">
                    <a:tint val="75000"/>
                  </a:srgbClr>
                </a:solidFill>
              </a:rPr>
              <a:pPr/>
              <a:t>18/10/2017</a:t>
            </a:fld>
            <a:endParaRPr lang="es-MX">
              <a:solidFill>
                <a:srgbClr val="000000">
                  <a:tint val="75000"/>
                </a:srgbClr>
              </a:solidFill>
            </a:endParaRPr>
          </a:p>
        </p:txBody>
      </p:sp>
      <p:sp>
        <p:nvSpPr>
          <p:cNvPr id="5" name="Footer Placeholder 4"/>
          <p:cNvSpPr>
            <a:spLocks noGrp="1"/>
          </p:cNvSpPr>
          <p:nvPr>
            <p:ph type="ftr" sz="quarter" idx="3"/>
          </p:nvPr>
        </p:nvSpPr>
        <p:spPr>
          <a:xfrm>
            <a:off x="812799" y="6041364"/>
            <a:ext cx="6163964"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solidFill>
                <a:srgbClr val="000000">
                  <a:tint val="75000"/>
                </a:srgbClr>
              </a:solidFill>
            </a:endParaRPr>
          </a:p>
        </p:txBody>
      </p:sp>
      <p:sp>
        <p:nvSpPr>
          <p:cNvPr id="6" name="Slide Number Placeholder 5"/>
          <p:cNvSpPr>
            <a:spLocks noGrp="1"/>
          </p:cNvSpPr>
          <p:nvPr>
            <p:ph type="sldNum" sz="quarter" idx="4"/>
          </p:nvPr>
        </p:nvSpPr>
        <p:spPr>
          <a:xfrm>
            <a:off x="8592902" y="6041364"/>
            <a:ext cx="683517" cy="365125"/>
          </a:xfrm>
          <a:prstGeom prst="rect">
            <a:avLst/>
          </a:prstGeom>
        </p:spPr>
        <p:txBody>
          <a:bodyPr vert="horz" lIns="91440" tIns="45720" rIns="91440" bIns="45720" rtlCol="0" anchor="ctr"/>
          <a:lstStyle>
            <a:lvl1pPr algn="r">
              <a:defRPr sz="900">
                <a:solidFill>
                  <a:schemeClr val="accent1"/>
                </a:solidFill>
              </a:defRPr>
            </a:lvl1pPr>
          </a:lstStyle>
          <a:p>
            <a:fld id="{78F05A12-C9FB-4DF8-8BE3-BDED03D9A9A2}" type="slidenum">
              <a:rPr lang="es-MX" smtClean="0">
                <a:solidFill>
                  <a:srgbClr val="418AB3"/>
                </a:solidFill>
              </a:rPr>
              <a:pPr/>
              <a:t>‹Nº›</a:t>
            </a:fld>
            <a:endParaRPr lang="es-MX">
              <a:solidFill>
                <a:srgbClr val="418AB3"/>
              </a:solidFill>
            </a:endParaRPr>
          </a:p>
        </p:txBody>
      </p:sp>
    </p:spTree>
    <p:extLst>
      <p:ext uri="{BB962C8B-B14F-4D97-AF65-F5344CB8AC3E}">
        <p14:creationId xmlns:p14="http://schemas.microsoft.com/office/powerpoint/2010/main" val="26825755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11.xml"/><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12.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13.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omments" Target="../comments/comment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omments" Target="../comments/comment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omments" Target="../comments/comment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omments" Target="../comments/comment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omments" Target="../comments/comment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omments" Target="../comments/comment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omments" Target="../comments/comment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3" Type="http://schemas.openxmlformats.org/officeDocument/2006/relationships/comments" Target="../comments/comment21.xm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comments" Target="../comments/comment22.xm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omments" Target="../comments/comment23.xm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omments" Target="../comments/comment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omments" Target="../comments/comment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992582" y="3210791"/>
            <a:ext cx="7136338" cy="2234433"/>
          </a:xfrm>
        </p:spPr>
        <p:txBody>
          <a:bodyPr/>
          <a:lstStyle/>
          <a:p>
            <a:r>
              <a:rPr lang="es-MX" sz="4000" dirty="0" err="1" smtClean="0"/>
              <a:t>Literary</a:t>
            </a:r>
            <a:r>
              <a:rPr lang="es-MX" sz="4000" dirty="0" smtClean="0"/>
              <a:t> </a:t>
            </a:r>
            <a:r>
              <a:rPr lang="es-MX" sz="4000" dirty="0" err="1" smtClean="0"/>
              <a:t>analysis</a:t>
            </a:r>
            <a:r>
              <a:rPr lang="es-MX" sz="4000" dirty="0" smtClean="0"/>
              <a:t/>
            </a:r>
            <a:br>
              <a:rPr lang="es-MX" sz="4000" dirty="0" smtClean="0"/>
            </a:br>
            <a:r>
              <a:rPr lang="es-MX" sz="4000" dirty="0" smtClean="0"/>
              <a:t>(Drama)</a:t>
            </a:r>
            <a:endParaRPr lang="es-MX" sz="4000" dirty="0"/>
          </a:p>
        </p:txBody>
      </p:sp>
      <p:sp>
        <p:nvSpPr>
          <p:cNvPr id="3" name="2 Subtítulo"/>
          <p:cNvSpPr>
            <a:spLocks noGrp="1"/>
          </p:cNvSpPr>
          <p:nvPr>
            <p:ph type="subTitle" idx="1"/>
          </p:nvPr>
        </p:nvSpPr>
        <p:spPr>
          <a:xfrm>
            <a:off x="3429000" y="5373216"/>
            <a:ext cx="6570722" cy="951384"/>
          </a:xfrm>
        </p:spPr>
        <p:txBody>
          <a:bodyPr>
            <a:normAutofit/>
          </a:bodyPr>
          <a:lstStyle/>
          <a:p>
            <a:r>
              <a:rPr lang="es-MX" sz="2400" dirty="0" err="1" smtClean="0"/>
              <a:t>Professor</a:t>
            </a:r>
            <a:r>
              <a:rPr lang="es-MX" sz="2400" dirty="0" smtClean="0"/>
              <a:t>: Celene García </a:t>
            </a:r>
            <a:r>
              <a:rPr lang="es-MX" sz="2400" dirty="0"/>
              <a:t>Á</a:t>
            </a:r>
            <a:r>
              <a:rPr lang="es-MX" sz="2400" dirty="0" smtClean="0"/>
              <a:t>vila</a:t>
            </a:r>
            <a:endParaRPr lang="es-MX" sz="2400" dirty="0"/>
          </a:p>
        </p:txBody>
      </p:sp>
    </p:spTree>
    <p:extLst>
      <p:ext uri="{BB962C8B-B14F-4D97-AF65-F5344CB8AC3E}">
        <p14:creationId xmlns:p14="http://schemas.microsoft.com/office/powerpoint/2010/main" val="17022891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31504" y="116632"/>
            <a:ext cx="9421305" cy="6741368"/>
          </a:xfrm>
        </p:spPr>
        <p:txBody>
          <a:bodyPr>
            <a:normAutofit/>
          </a:bodyPr>
          <a:lstStyle/>
          <a:p>
            <a:r>
              <a:rPr lang="es-MX" i="1" dirty="0" err="1" smtClean="0"/>
              <a:t>Spatial</a:t>
            </a:r>
            <a:r>
              <a:rPr lang="es-MX" i="1" dirty="0" smtClean="0"/>
              <a:t> </a:t>
            </a:r>
            <a:r>
              <a:rPr lang="es-MX" i="1" dirty="0" err="1" smtClean="0"/>
              <a:t>Experience</a:t>
            </a:r>
            <a:r>
              <a:rPr lang="es-MX" dirty="0" smtClean="0"/>
              <a:t/>
            </a:r>
            <a:br>
              <a:rPr lang="es-MX" dirty="0" smtClean="0"/>
            </a:br>
            <a:r>
              <a:rPr lang="es-MX" dirty="0" smtClean="0"/>
              <a:t/>
            </a:r>
            <a:br>
              <a:rPr lang="es-MX" dirty="0" smtClean="0"/>
            </a:br>
            <a:r>
              <a:rPr lang="es-MX" sz="2700" dirty="0" err="1"/>
              <a:t>Gestureal</a:t>
            </a:r>
            <a:r>
              <a:rPr lang="es-MX" sz="2700" dirty="0"/>
              <a:t> </a:t>
            </a:r>
            <a:r>
              <a:rPr lang="es-MX" sz="2700" dirty="0" err="1"/>
              <a:t>Space</a:t>
            </a:r>
            <a:r>
              <a:rPr lang="es-MX" sz="2700" dirty="0"/>
              <a:t>: </a:t>
            </a:r>
            <a:r>
              <a:rPr lang="es-MX" sz="2700" dirty="0" err="1"/>
              <a:t>it</a:t>
            </a:r>
            <a:r>
              <a:rPr lang="es-MX" sz="2700" dirty="0"/>
              <a:t> </a:t>
            </a:r>
            <a:r>
              <a:rPr lang="es-MX" sz="2700" dirty="0" err="1"/>
              <a:t>is</a:t>
            </a:r>
            <a:r>
              <a:rPr lang="es-MX" sz="2700" dirty="0"/>
              <a:t> </a:t>
            </a:r>
            <a:r>
              <a:rPr lang="es-MX" sz="2700" dirty="0" err="1"/>
              <a:t>emitted</a:t>
            </a:r>
            <a:r>
              <a:rPr lang="es-MX" sz="2700" dirty="0"/>
              <a:t> and </a:t>
            </a:r>
            <a:r>
              <a:rPr lang="es-MX" sz="2700" dirty="0" err="1"/>
              <a:t>traced</a:t>
            </a:r>
            <a:r>
              <a:rPr lang="es-MX" sz="2700" dirty="0"/>
              <a:t> </a:t>
            </a:r>
            <a:r>
              <a:rPr lang="es-MX" sz="2700" dirty="0" err="1"/>
              <a:t>by</a:t>
            </a:r>
            <a:r>
              <a:rPr lang="es-MX" sz="2700" dirty="0"/>
              <a:t> the actor, </a:t>
            </a:r>
            <a:r>
              <a:rPr lang="es-MX" sz="2700" dirty="0" err="1"/>
              <a:t>inferred</a:t>
            </a:r>
            <a:r>
              <a:rPr lang="es-MX" sz="2700" dirty="0"/>
              <a:t> </a:t>
            </a:r>
            <a:r>
              <a:rPr lang="es-MX" sz="2700" dirty="0" err="1"/>
              <a:t>by</a:t>
            </a:r>
            <a:r>
              <a:rPr lang="es-MX" sz="2700" dirty="0"/>
              <a:t> </a:t>
            </a:r>
            <a:r>
              <a:rPr lang="es-MX" sz="2700" dirty="0" err="1"/>
              <a:t>his</a:t>
            </a:r>
            <a:r>
              <a:rPr lang="es-MX" sz="2700" dirty="0"/>
              <a:t> </a:t>
            </a:r>
            <a:r>
              <a:rPr lang="es-MX" sz="2700" dirty="0" err="1"/>
              <a:t>corporeality</a:t>
            </a:r>
            <a:endParaRPr lang="es-MX" sz="2700" dirty="0"/>
          </a:p>
        </p:txBody>
      </p:sp>
      <p:sp>
        <p:nvSpPr>
          <p:cNvPr id="5" name="Rectángulo 4"/>
          <p:cNvSpPr/>
          <p:nvPr/>
        </p:nvSpPr>
        <p:spPr>
          <a:xfrm>
            <a:off x="1520190" y="2990344"/>
            <a:ext cx="9258300" cy="3108543"/>
          </a:xfrm>
          <a:prstGeom prst="rect">
            <a:avLst/>
          </a:prstGeom>
        </p:spPr>
        <p:txBody>
          <a:bodyPr wrap="square">
            <a:spAutoFit/>
          </a:bodyPr>
          <a:lstStyle/>
          <a:p>
            <a:pPr marL="342900" lvl="0" indent="-342900" defTabSz="457200">
              <a:spcBef>
                <a:spcPts val="1000"/>
              </a:spcBef>
              <a:buClr>
                <a:srgbClr val="418AB3"/>
              </a:buClr>
              <a:buSzPct val="80000"/>
              <a:buFont typeface="Wingdings 3" charset="2"/>
              <a:buChar char=""/>
            </a:pPr>
            <a:r>
              <a:rPr lang="es-MX" sz="2800" dirty="0">
                <a:solidFill>
                  <a:srgbClr val="000000">
                    <a:lumMod val="75000"/>
                    <a:lumOff val="25000"/>
                  </a:srgbClr>
                </a:solidFill>
              </a:rPr>
              <a:t>“</a:t>
            </a:r>
            <a:r>
              <a:rPr lang="es-MX" sz="2800" dirty="0" err="1">
                <a:solidFill>
                  <a:srgbClr val="000000">
                    <a:lumMod val="75000"/>
                    <a:lumOff val="25000"/>
                  </a:srgbClr>
                </a:solidFill>
              </a:rPr>
              <a:t>Although</a:t>
            </a:r>
            <a:r>
              <a:rPr lang="es-MX" sz="2800" dirty="0">
                <a:solidFill>
                  <a:srgbClr val="000000">
                    <a:lumMod val="75000"/>
                    <a:lumOff val="25000"/>
                  </a:srgbClr>
                </a:solidFill>
              </a:rPr>
              <a:t> the </a:t>
            </a:r>
            <a:r>
              <a:rPr lang="es-MX" sz="2800" dirty="0" err="1">
                <a:solidFill>
                  <a:srgbClr val="000000">
                    <a:lumMod val="75000"/>
                    <a:lumOff val="25000"/>
                  </a:srgbClr>
                </a:solidFill>
              </a:rPr>
              <a:t>space</a:t>
            </a:r>
            <a:r>
              <a:rPr lang="es-MX" sz="2800" dirty="0">
                <a:solidFill>
                  <a:srgbClr val="000000">
                    <a:lumMod val="75000"/>
                    <a:lumOff val="25000"/>
                  </a:srgbClr>
                </a:solidFill>
              </a:rPr>
              <a:t> </a:t>
            </a:r>
            <a:r>
              <a:rPr lang="es-MX" sz="2800" dirty="0" err="1">
                <a:solidFill>
                  <a:srgbClr val="000000">
                    <a:lumMod val="75000"/>
                    <a:lumOff val="25000"/>
                  </a:srgbClr>
                </a:solidFill>
              </a:rPr>
              <a:t>mentioned</a:t>
            </a:r>
            <a:r>
              <a:rPr lang="es-MX" sz="2800" dirty="0">
                <a:solidFill>
                  <a:srgbClr val="000000">
                    <a:lumMod val="75000"/>
                    <a:lumOff val="25000"/>
                  </a:srgbClr>
                </a:solidFill>
              </a:rPr>
              <a:t> in the </a:t>
            </a:r>
            <a:r>
              <a:rPr lang="es-MX" sz="2800" dirty="0" err="1">
                <a:solidFill>
                  <a:srgbClr val="000000">
                    <a:lumMod val="75000"/>
                    <a:lumOff val="25000"/>
                  </a:srgbClr>
                </a:solidFill>
              </a:rPr>
              <a:t>text</a:t>
            </a:r>
            <a:r>
              <a:rPr lang="es-MX" sz="2800" dirty="0">
                <a:solidFill>
                  <a:srgbClr val="000000">
                    <a:lumMod val="75000"/>
                    <a:lumOff val="25000"/>
                  </a:srgbClr>
                </a:solidFill>
              </a:rPr>
              <a:t> </a:t>
            </a:r>
            <a:r>
              <a:rPr lang="es-MX" sz="2800" dirty="0" err="1">
                <a:solidFill>
                  <a:srgbClr val="000000">
                    <a:lumMod val="75000"/>
                    <a:lumOff val="25000"/>
                  </a:srgbClr>
                </a:solidFill>
              </a:rPr>
              <a:t>does</a:t>
            </a:r>
            <a:r>
              <a:rPr lang="es-MX" sz="2800" dirty="0">
                <a:solidFill>
                  <a:srgbClr val="000000">
                    <a:lumMod val="75000"/>
                    <a:lumOff val="25000"/>
                  </a:srgbClr>
                </a:solidFill>
              </a:rPr>
              <a:t> </a:t>
            </a:r>
            <a:r>
              <a:rPr lang="es-MX" sz="2800" dirty="0" err="1">
                <a:solidFill>
                  <a:srgbClr val="000000">
                    <a:lumMod val="75000"/>
                    <a:lumOff val="25000"/>
                  </a:srgbClr>
                </a:solidFill>
              </a:rPr>
              <a:t>not</a:t>
            </a:r>
            <a:r>
              <a:rPr lang="es-MX" sz="2800" dirty="0">
                <a:solidFill>
                  <a:srgbClr val="000000">
                    <a:lumMod val="75000"/>
                    <a:lumOff val="25000"/>
                  </a:srgbClr>
                </a:solidFill>
              </a:rPr>
              <a:t> </a:t>
            </a:r>
            <a:r>
              <a:rPr lang="es-MX" sz="2800" dirty="0" err="1">
                <a:solidFill>
                  <a:srgbClr val="000000">
                    <a:lumMod val="75000"/>
                    <a:lumOff val="25000"/>
                  </a:srgbClr>
                </a:solidFill>
              </a:rPr>
              <a:t>concern</a:t>
            </a:r>
            <a:r>
              <a:rPr lang="es-MX" sz="2800" dirty="0">
                <a:solidFill>
                  <a:srgbClr val="000000">
                    <a:lumMod val="75000"/>
                    <a:lumOff val="25000"/>
                  </a:srgbClr>
                </a:solidFill>
              </a:rPr>
              <a:t> performance </a:t>
            </a:r>
            <a:r>
              <a:rPr lang="es-MX" sz="2800" dirty="0" err="1">
                <a:solidFill>
                  <a:srgbClr val="000000">
                    <a:lumMod val="75000"/>
                    <a:lumOff val="25000"/>
                  </a:srgbClr>
                </a:solidFill>
              </a:rPr>
              <a:t>analysis</a:t>
            </a:r>
            <a:r>
              <a:rPr lang="es-MX" sz="2800" dirty="0">
                <a:solidFill>
                  <a:srgbClr val="000000">
                    <a:lumMod val="75000"/>
                    <a:lumOff val="25000"/>
                  </a:srgbClr>
                </a:solidFill>
              </a:rPr>
              <a:t> and </a:t>
            </a:r>
            <a:r>
              <a:rPr lang="es-MX" sz="2800" dirty="0" err="1">
                <a:solidFill>
                  <a:srgbClr val="000000">
                    <a:lumMod val="75000"/>
                    <a:lumOff val="25000"/>
                  </a:srgbClr>
                </a:solidFill>
              </a:rPr>
              <a:t>does</a:t>
            </a:r>
            <a:r>
              <a:rPr lang="es-MX" sz="2800" dirty="0">
                <a:solidFill>
                  <a:srgbClr val="000000">
                    <a:lumMod val="75000"/>
                    <a:lumOff val="25000"/>
                  </a:srgbClr>
                </a:solidFill>
              </a:rPr>
              <a:t> </a:t>
            </a:r>
            <a:r>
              <a:rPr lang="es-MX" sz="2800" dirty="0" err="1">
                <a:solidFill>
                  <a:srgbClr val="000000">
                    <a:lumMod val="75000"/>
                    <a:lumOff val="25000"/>
                  </a:srgbClr>
                </a:solidFill>
              </a:rPr>
              <a:t>not</a:t>
            </a:r>
            <a:r>
              <a:rPr lang="es-MX" sz="2800" dirty="0">
                <a:solidFill>
                  <a:srgbClr val="000000">
                    <a:lumMod val="75000"/>
                    <a:lumOff val="25000"/>
                  </a:srgbClr>
                </a:solidFill>
              </a:rPr>
              <a:t> </a:t>
            </a:r>
            <a:r>
              <a:rPr lang="es-MX" sz="2800" dirty="0" err="1">
                <a:solidFill>
                  <a:srgbClr val="000000">
                    <a:lumMod val="75000"/>
                    <a:lumOff val="25000"/>
                  </a:srgbClr>
                </a:solidFill>
              </a:rPr>
              <a:t>belong</a:t>
            </a:r>
            <a:r>
              <a:rPr lang="es-MX" sz="2800" dirty="0">
                <a:solidFill>
                  <a:srgbClr val="000000">
                    <a:lumMod val="75000"/>
                    <a:lumOff val="25000"/>
                  </a:srgbClr>
                </a:solidFill>
              </a:rPr>
              <a:t> to the </a:t>
            </a:r>
            <a:r>
              <a:rPr lang="es-MX" sz="2800" dirty="0" err="1">
                <a:solidFill>
                  <a:srgbClr val="000000">
                    <a:lumMod val="75000"/>
                    <a:lumOff val="25000"/>
                  </a:srgbClr>
                </a:solidFill>
              </a:rPr>
              <a:t>objective</a:t>
            </a:r>
            <a:r>
              <a:rPr lang="es-MX" sz="2800" dirty="0">
                <a:solidFill>
                  <a:srgbClr val="000000">
                    <a:lumMod val="75000"/>
                    <a:lumOff val="25000"/>
                  </a:srgbClr>
                </a:solidFill>
              </a:rPr>
              <a:t> </a:t>
            </a:r>
            <a:r>
              <a:rPr lang="es-MX" sz="2800" dirty="0" err="1">
                <a:solidFill>
                  <a:srgbClr val="000000">
                    <a:lumMod val="75000"/>
                    <a:lumOff val="25000"/>
                  </a:srgbClr>
                </a:solidFill>
              </a:rPr>
              <a:t>or</a:t>
            </a:r>
            <a:r>
              <a:rPr lang="es-MX" sz="2800" dirty="0">
                <a:solidFill>
                  <a:srgbClr val="000000">
                    <a:lumMod val="75000"/>
                    <a:lumOff val="25000"/>
                  </a:srgbClr>
                </a:solidFill>
              </a:rPr>
              <a:t> </a:t>
            </a:r>
            <a:r>
              <a:rPr lang="es-MX" sz="2800" dirty="0" err="1">
                <a:solidFill>
                  <a:srgbClr val="000000">
                    <a:lumMod val="75000"/>
                    <a:lumOff val="25000"/>
                  </a:srgbClr>
                </a:solidFill>
              </a:rPr>
              <a:t>gestural</a:t>
            </a:r>
            <a:r>
              <a:rPr lang="es-MX" sz="2800" dirty="0">
                <a:solidFill>
                  <a:srgbClr val="000000">
                    <a:lumMod val="75000"/>
                    <a:lumOff val="25000"/>
                  </a:srgbClr>
                </a:solidFill>
              </a:rPr>
              <a:t> </a:t>
            </a:r>
            <a:r>
              <a:rPr lang="es-MX" sz="2800" dirty="0" err="1">
                <a:solidFill>
                  <a:srgbClr val="000000">
                    <a:lumMod val="75000"/>
                    <a:lumOff val="25000"/>
                  </a:srgbClr>
                </a:solidFill>
              </a:rPr>
              <a:t>space</a:t>
            </a:r>
            <a:r>
              <a:rPr lang="es-MX" sz="2800" dirty="0">
                <a:solidFill>
                  <a:srgbClr val="000000">
                    <a:lumMod val="75000"/>
                    <a:lumOff val="25000"/>
                  </a:srgbClr>
                </a:solidFill>
              </a:rPr>
              <a:t>, </a:t>
            </a:r>
            <a:r>
              <a:rPr lang="es-MX" sz="2800" dirty="0" err="1">
                <a:solidFill>
                  <a:srgbClr val="000000">
                    <a:lumMod val="75000"/>
                    <a:lumOff val="25000"/>
                  </a:srgbClr>
                </a:solidFill>
              </a:rPr>
              <a:t>it</a:t>
            </a:r>
            <a:r>
              <a:rPr lang="es-MX" sz="2800" dirty="0">
                <a:solidFill>
                  <a:srgbClr val="000000">
                    <a:lumMod val="75000"/>
                    <a:lumOff val="25000"/>
                  </a:srgbClr>
                </a:solidFill>
              </a:rPr>
              <a:t> </a:t>
            </a:r>
            <a:r>
              <a:rPr lang="es-MX" sz="2800" dirty="0" err="1">
                <a:solidFill>
                  <a:srgbClr val="000000">
                    <a:lumMod val="75000"/>
                    <a:lumOff val="25000"/>
                  </a:srgbClr>
                </a:solidFill>
              </a:rPr>
              <a:t>must</a:t>
            </a:r>
            <a:r>
              <a:rPr lang="es-MX" sz="2800" dirty="0">
                <a:solidFill>
                  <a:srgbClr val="000000">
                    <a:lumMod val="75000"/>
                    <a:lumOff val="25000"/>
                  </a:srgbClr>
                </a:solidFill>
              </a:rPr>
              <a:t> </a:t>
            </a:r>
            <a:r>
              <a:rPr lang="es-MX" sz="2800" dirty="0" err="1">
                <a:solidFill>
                  <a:srgbClr val="000000">
                    <a:lumMod val="75000"/>
                    <a:lumOff val="25000"/>
                  </a:srgbClr>
                </a:solidFill>
              </a:rPr>
              <a:t>nevertheless</a:t>
            </a:r>
            <a:r>
              <a:rPr lang="es-MX" sz="2800" dirty="0">
                <a:solidFill>
                  <a:srgbClr val="000000">
                    <a:lumMod val="75000"/>
                    <a:lumOff val="25000"/>
                  </a:srgbClr>
                </a:solidFill>
              </a:rPr>
              <a:t> be </a:t>
            </a:r>
            <a:r>
              <a:rPr lang="es-MX" sz="2800" dirty="0" err="1">
                <a:solidFill>
                  <a:srgbClr val="000000">
                    <a:lumMod val="75000"/>
                    <a:lumOff val="25000"/>
                  </a:srgbClr>
                </a:solidFill>
              </a:rPr>
              <a:t>mentioned</a:t>
            </a:r>
            <a:r>
              <a:rPr lang="es-MX" sz="2800" dirty="0">
                <a:solidFill>
                  <a:srgbClr val="000000">
                    <a:lumMod val="75000"/>
                    <a:lumOff val="25000"/>
                  </a:srgbClr>
                </a:solidFill>
              </a:rPr>
              <a:t> as </a:t>
            </a:r>
            <a:r>
              <a:rPr lang="es-MX" sz="2800" dirty="0" err="1">
                <a:solidFill>
                  <a:srgbClr val="000000">
                    <a:lumMod val="75000"/>
                    <a:lumOff val="25000"/>
                  </a:srgbClr>
                </a:solidFill>
              </a:rPr>
              <a:t>this</a:t>
            </a:r>
            <a:r>
              <a:rPr lang="es-MX" sz="2800" dirty="0">
                <a:solidFill>
                  <a:srgbClr val="000000">
                    <a:lumMod val="75000"/>
                    <a:lumOff val="25000"/>
                  </a:srgbClr>
                </a:solidFill>
              </a:rPr>
              <a:t> </a:t>
            </a:r>
            <a:r>
              <a:rPr lang="es-MX" sz="2800" dirty="0" err="1">
                <a:solidFill>
                  <a:srgbClr val="000000">
                    <a:lumMod val="75000"/>
                    <a:lumOff val="25000"/>
                  </a:srgbClr>
                </a:solidFill>
              </a:rPr>
              <a:t>dramatic</a:t>
            </a:r>
            <a:r>
              <a:rPr lang="es-MX" sz="2800" dirty="0">
                <a:solidFill>
                  <a:srgbClr val="000000">
                    <a:lumMod val="75000"/>
                    <a:lumOff val="25000"/>
                  </a:srgbClr>
                </a:solidFill>
              </a:rPr>
              <a:t> </a:t>
            </a:r>
            <a:r>
              <a:rPr lang="es-MX" sz="2800" dirty="0" err="1">
                <a:solidFill>
                  <a:srgbClr val="000000">
                    <a:lumMod val="75000"/>
                    <a:lumOff val="25000"/>
                  </a:srgbClr>
                </a:solidFill>
              </a:rPr>
              <a:t>space</a:t>
            </a:r>
            <a:r>
              <a:rPr lang="es-MX" sz="2800" dirty="0">
                <a:solidFill>
                  <a:srgbClr val="000000">
                    <a:lumMod val="75000"/>
                    <a:lumOff val="25000"/>
                  </a:srgbClr>
                </a:solidFill>
              </a:rPr>
              <a:t> </a:t>
            </a:r>
            <a:r>
              <a:rPr lang="es-MX" sz="2800" dirty="0" err="1">
                <a:solidFill>
                  <a:srgbClr val="000000">
                    <a:lumMod val="75000"/>
                    <a:lumOff val="25000"/>
                  </a:srgbClr>
                </a:solidFill>
              </a:rPr>
              <a:t>includes</a:t>
            </a:r>
            <a:r>
              <a:rPr lang="es-MX" sz="2800" dirty="0">
                <a:solidFill>
                  <a:srgbClr val="000000">
                    <a:lumMod val="75000"/>
                    <a:lumOff val="25000"/>
                  </a:srgbClr>
                </a:solidFill>
              </a:rPr>
              <a:t> </a:t>
            </a:r>
            <a:r>
              <a:rPr lang="es-MX" sz="2800" dirty="0" err="1">
                <a:solidFill>
                  <a:srgbClr val="000000">
                    <a:lumMod val="75000"/>
                    <a:lumOff val="25000"/>
                  </a:srgbClr>
                </a:solidFill>
              </a:rPr>
              <a:t>information</a:t>
            </a:r>
            <a:r>
              <a:rPr lang="es-MX" sz="2800" dirty="0">
                <a:solidFill>
                  <a:srgbClr val="000000">
                    <a:lumMod val="75000"/>
                    <a:lumOff val="25000"/>
                  </a:srgbClr>
                </a:solidFill>
              </a:rPr>
              <a:t> </a:t>
            </a:r>
            <a:r>
              <a:rPr lang="es-MX" sz="2800" dirty="0" err="1">
                <a:solidFill>
                  <a:srgbClr val="000000">
                    <a:lumMod val="75000"/>
                    <a:lumOff val="25000"/>
                  </a:srgbClr>
                </a:solidFill>
              </a:rPr>
              <a:t>about</a:t>
            </a:r>
            <a:r>
              <a:rPr lang="es-MX" sz="2800" dirty="0">
                <a:solidFill>
                  <a:srgbClr val="000000">
                    <a:lumMod val="75000"/>
                    <a:lumOff val="25000"/>
                  </a:srgbClr>
                </a:solidFill>
              </a:rPr>
              <a:t> the </a:t>
            </a:r>
            <a:r>
              <a:rPr lang="es-MX" sz="2800" dirty="0" err="1">
                <a:solidFill>
                  <a:srgbClr val="000000">
                    <a:lumMod val="75000"/>
                    <a:lumOff val="25000"/>
                  </a:srgbClr>
                </a:solidFill>
              </a:rPr>
              <a:t>imaginary</a:t>
            </a:r>
            <a:r>
              <a:rPr lang="es-MX" sz="2800" dirty="0">
                <a:solidFill>
                  <a:srgbClr val="000000">
                    <a:lumMod val="75000"/>
                    <a:lumOff val="25000"/>
                  </a:srgbClr>
                </a:solidFill>
              </a:rPr>
              <a:t> place, the </a:t>
            </a:r>
            <a:r>
              <a:rPr lang="es-MX" sz="2800" dirty="0" err="1">
                <a:solidFill>
                  <a:srgbClr val="000000">
                    <a:lumMod val="75000"/>
                    <a:lumOff val="25000"/>
                  </a:srgbClr>
                </a:solidFill>
              </a:rPr>
              <a:t>characters</a:t>
            </a:r>
            <a:r>
              <a:rPr lang="es-MX" sz="2800" dirty="0">
                <a:solidFill>
                  <a:srgbClr val="000000">
                    <a:lumMod val="75000"/>
                    <a:lumOff val="25000"/>
                  </a:srgbClr>
                </a:solidFill>
              </a:rPr>
              <a:t> and the </a:t>
            </a:r>
            <a:r>
              <a:rPr lang="es-MX" sz="2800" dirty="0" err="1">
                <a:solidFill>
                  <a:srgbClr val="000000">
                    <a:lumMod val="75000"/>
                    <a:lumOff val="25000"/>
                  </a:srgbClr>
                </a:solidFill>
              </a:rPr>
              <a:t>narrative</a:t>
            </a:r>
            <a:r>
              <a:rPr lang="es-MX" sz="2800" dirty="0">
                <a:solidFill>
                  <a:srgbClr val="000000">
                    <a:lumMod val="75000"/>
                    <a:lumOff val="25000"/>
                  </a:srgbClr>
                </a:solidFill>
              </a:rPr>
              <a:t>, and </a:t>
            </a:r>
            <a:r>
              <a:rPr lang="es-MX" sz="2800" dirty="0" err="1">
                <a:solidFill>
                  <a:srgbClr val="000000">
                    <a:lumMod val="75000"/>
                    <a:lumOff val="25000"/>
                  </a:srgbClr>
                </a:solidFill>
              </a:rPr>
              <a:t>thus</a:t>
            </a:r>
            <a:r>
              <a:rPr lang="es-MX" sz="2800" dirty="0">
                <a:solidFill>
                  <a:srgbClr val="000000">
                    <a:lumMod val="75000"/>
                    <a:lumOff val="25000"/>
                  </a:srgbClr>
                </a:solidFill>
              </a:rPr>
              <a:t> </a:t>
            </a:r>
            <a:r>
              <a:rPr lang="es-MX" sz="2800" dirty="0" err="1">
                <a:solidFill>
                  <a:srgbClr val="000000">
                    <a:lumMod val="75000"/>
                    <a:lumOff val="25000"/>
                  </a:srgbClr>
                </a:solidFill>
              </a:rPr>
              <a:t>necessarily</a:t>
            </a:r>
            <a:r>
              <a:rPr lang="es-MX" sz="2800" dirty="0">
                <a:solidFill>
                  <a:srgbClr val="000000">
                    <a:lumMod val="75000"/>
                    <a:lumOff val="25000"/>
                  </a:srgbClr>
                </a:solidFill>
              </a:rPr>
              <a:t> </a:t>
            </a:r>
            <a:r>
              <a:rPr lang="es-MX" sz="2800" dirty="0" err="1">
                <a:solidFill>
                  <a:srgbClr val="000000">
                    <a:lumMod val="75000"/>
                    <a:lumOff val="25000"/>
                  </a:srgbClr>
                </a:solidFill>
              </a:rPr>
              <a:t>interferes</a:t>
            </a:r>
            <a:r>
              <a:rPr lang="es-MX" sz="2800" dirty="0">
                <a:solidFill>
                  <a:srgbClr val="000000">
                    <a:lumMod val="75000"/>
                    <a:lumOff val="25000"/>
                  </a:srgbClr>
                </a:solidFill>
              </a:rPr>
              <a:t> </a:t>
            </a:r>
            <a:r>
              <a:rPr lang="es-MX" sz="2800" dirty="0" err="1">
                <a:solidFill>
                  <a:srgbClr val="000000">
                    <a:lumMod val="75000"/>
                    <a:lumOff val="25000"/>
                  </a:srgbClr>
                </a:solidFill>
              </a:rPr>
              <a:t>with</a:t>
            </a:r>
            <a:r>
              <a:rPr lang="es-MX" sz="2800" dirty="0">
                <a:solidFill>
                  <a:srgbClr val="000000">
                    <a:lumMod val="75000"/>
                    <a:lumOff val="25000"/>
                  </a:srgbClr>
                </a:solidFill>
              </a:rPr>
              <a:t> the </a:t>
            </a:r>
            <a:r>
              <a:rPr lang="es-MX" sz="2800" dirty="0" err="1">
                <a:solidFill>
                  <a:srgbClr val="000000">
                    <a:lumMod val="75000"/>
                    <a:lumOff val="25000"/>
                  </a:srgbClr>
                </a:solidFill>
              </a:rPr>
              <a:t>stage</a:t>
            </a:r>
            <a:r>
              <a:rPr lang="es-MX" sz="2800" dirty="0">
                <a:solidFill>
                  <a:srgbClr val="000000">
                    <a:lumMod val="75000"/>
                    <a:lumOff val="25000"/>
                  </a:srgbClr>
                </a:solidFill>
              </a:rPr>
              <a:t> </a:t>
            </a:r>
            <a:r>
              <a:rPr lang="es-MX" sz="2800" dirty="0" err="1">
                <a:solidFill>
                  <a:srgbClr val="000000">
                    <a:lumMod val="75000"/>
                    <a:lumOff val="25000"/>
                  </a:srgbClr>
                </a:solidFill>
              </a:rPr>
              <a:t>space</a:t>
            </a:r>
            <a:r>
              <a:rPr lang="es-MX" sz="2800" dirty="0">
                <a:solidFill>
                  <a:srgbClr val="000000">
                    <a:lumMod val="75000"/>
                    <a:lumOff val="25000"/>
                  </a:srgbClr>
                </a:solidFill>
              </a:rPr>
              <a:t>” (p. 15).</a:t>
            </a:r>
          </a:p>
        </p:txBody>
      </p:sp>
    </p:spTree>
    <p:extLst>
      <p:ext uri="{BB962C8B-B14F-4D97-AF65-F5344CB8AC3E}">
        <p14:creationId xmlns:p14="http://schemas.microsoft.com/office/powerpoint/2010/main" val="29836828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DRAMATIC SPACE, STAGE SPACE</a:t>
            </a:r>
            <a:endParaRPr lang="es-MX" dirty="0"/>
          </a:p>
        </p:txBody>
      </p:sp>
      <p:sp>
        <p:nvSpPr>
          <p:cNvPr id="3" name="2 Marcador de contenido"/>
          <p:cNvSpPr>
            <a:spLocks noGrp="1"/>
          </p:cNvSpPr>
          <p:nvPr>
            <p:ph idx="1"/>
          </p:nvPr>
        </p:nvSpPr>
        <p:spPr>
          <a:xfrm>
            <a:off x="1433946" y="1423555"/>
            <a:ext cx="8578734" cy="5434445"/>
          </a:xfrm>
        </p:spPr>
        <p:txBody>
          <a:bodyPr>
            <a:noAutofit/>
          </a:bodyPr>
          <a:lstStyle/>
          <a:p>
            <a:pPr algn="just"/>
            <a:r>
              <a:rPr lang="es-MX" sz="2800" dirty="0"/>
              <a:t>“</a:t>
            </a:r>
            <a:r>
              <a:rPr lang="es-MX" sz="3600" dirty="0" err="1"/>
              <a:t>Although</a:t>
            </a:r>
            <a:r>
              <a:rPr lang="es-MX" sz="3600" dirty="0"/>
              <a:t> the </a:t>
            </a:r>
            <a:r>
              <a:rPr lang="es-MX" sz="3600" dirty="0" err="1"/>
              <a:t>space</a:t>
            </a:r>
            <a:r>
              <a:rPr lang="es-MX" sz="3600" dirty="0"/>
              <a:t> </a:t>
            </a:r>
            <a:r>
              <a:rPr lang="es-MX" sz="3600" dirty="0" err="1"/>
              <a:t>mentioned</a:t>
            </a:r>
            <a:r>
              <a:rPr lang="es-MX" sz="3600" dirty="0"/>
              <a:t> in the </a:t>
            </a:r>
            <a:r>
              <a:rPr lang="es-MX" sz="3600" dirty="0" err="1"/>
              <a:t>text</a:t>
            </a:r>
            <a:r>
              <a:rPr lang="es-MX" sz="3600" dirty="0"/>
              <a:t> </a:t>
            </a:r>
            <a:r>
              <a:rPr lang="es-MX" sz="3600" dirty="0" err="1"/>
              <a:t>does</a:t>
            </a:r>
            <a:r>
              <a:rPr lang="es-MX" sz="3600" dirty="0"/>
              <a:t> </a:t>
            </a:r>
            <a:r>
              <a:rPr lang="es-MX" sz="3600" dirty="0" err="1"/>
              <a:t>not</a:t>
            </a:r>
            <a:r>
              <a:rPr lang="es-MX" sz="3600" dirty="0"/>
              <a:t> </a:t>
            </a:r>
            <a:r>
              <a:rPr lang="es-MX" sz="3600" dirty="0" err="1"/>
              <a:t>concern</a:t>
            </a:r>
            <a:r>
              <a:rPr lang="es-MX" sz="3600" dirty="0"/>
              <a:t> performance </a:t>
            </a:r>
            <a:r>
              <a:rPr lang="es-MX" sz="3600" dirty="0" err="1"/>
              <a:t>analysis</a:t>
            </a:r>
            <a:r>
              <a:rPr lang="es-MX" sz="3600" dirty="0"/>
              <a:t> and </a:t>
            </a:r>
            <a:r>
              <a:rPr lang="es-MX" sz="3600" dirty="0" err="1"/>
              <a:t>does</a:t>
            </a:r>
            <a:r>
              <a:rPr lang="es-MX" sz="3600" dirty="0"/>
              <a:t> </a:t>
            </a:r>
            <a:r>
              <a:rPr lang="es-MX" sz="3600" dirty="0" err="1"/>
              <a:t>not</a:t>
            </a:r>
            <a:r>
              <a:rPr lang="es-MX" sz="3600" dirty="0"/>
              <a:t> </a:t>
            </a:r>
            <a:r>
              <a:rPr lang="es-MX" sz="3600" dirty="0" err="1"/>
              <a:t>belong</a:t>
            </a:r>
            <a:r>
              <a:rPr lang="es-MX" sz="3600" dirty="0"/>
              <a:t> to the </a:t>
            </a:r>
            <a:r>
              <a:rPr lang="es-MX" sz="3600" dirty="0" err="1"/>
              <a:t>objective</a:t>
            </a:r>
            <a:r>
              <a:rPr lang="es-MX" sz="3600" dirty="0"/>
              <a:t> </a:t>
            </a:r>
            <a:r>
              <a:rPr lang="es-MX" sz="3600" dirty="0" err="1"/>
              <a:t>or</a:t>
            </a:r>
            <a:r>
              <a:rPr lang="es-MX" sz="3600" dirty="0"/>
              <a:t> </a:t>
            </a:r>
            <a:r>
              <a:rPr lang="es-MX" sz="3600" dirty="0" err="1"/>
              <a:t>gestural</a:t>
            </a:r>
            <a:r>
              <a:rPr lang="es-MX" sz="3600" dirty="0"/>
              <a:t> </a:t>
            </a:r>
            <a:r>
              <a:rPr lang="es-MX" sz="3600" dirty="0" err="1"/>
              <a:t>space</a:t>
            </a:r>
            <a:r>
              <a:rPr lang="es-MX" sz="3600" dirty="0"/>
              <a:t>, </a:t>
            </a:r>
            <a:r>
              <a:rPr lang="es-MX" sz="3600" dirty="0" err="1"/>
              <a:t>it</a:t>
            </a:r>
            <a:r>
              <a:rPr lang="es-MX" sz="3600" dirty="0"/>
              <a:t> </a:t>
            </a:r>
            <a:r>
              <a:rPr lang="es-MX" sz="3600" dirty="0" err="1"/>
              <a:t>must</a:t>
            </a:r>
            <a:r>
              <a:rPr lang="es-MX" sz="3600" dirty="0"/>
              <a:t> </a:t>
            </a:r>
            <a:r>
              <a:rPr lang="es-MX" sz="3600" dirty="0" err="1"/>
              <a:t>nevertheless</a:t>
            </a:r>
            <a:r>
              <a:rPr lang="es-MX" sz="3600" dirty="0"/>
              <a:t> be </a:t>
            </a:r>
            <a:r>
              <a:rPr lang="es-MX" sz="3600" dirty="0" err="1" smtClean="0"/>
              <a:t>mentioned</a:t>
            </a:r>
            <a:r>
              <a:rPr lang="es-MX" sz="3600" dirty="0" smtClean="0"/>
              <a:t>, </a:t>
            </a:r>
            <a:r>
              <a:rPr lang="es-MX" sz="3600" dirty="0"/>
              <a:t>as </a:t>
            </a:r>
            <a:r>
              <a:rPr lang="es-MX" sz="3600" dirty="0" err="1"/>
              <a:t>this</a:t>
            </a:r>
            <a:r>
              <a:rPr lang="es-MX" sz="3600" dirty="0"/>
              <a:t> </a:t>
            </a:r>
            <a:r>
              <a:rPr lang="es-MX" sz="3600" dirty="0" err="1"/>
              <a:t>dramatic</a:t>
            </a:r>
            <a:r>
              <a:rPr lang="es-MX" sz="3600" dirty="0"/>
              <a:t> </a:t>
            </a:r>
            <a:r>
              <a:rPr lang="es-MX" sz="3600" dirty="0" err="1"/>
              <a:t>space</a:t>
            </a:r>
            <a:r>
              <a:rPr lang="es-MX" sz="3600" dirty="0"/>
              <a:t> </a:t>
            </a:r>
            <a:r>
              <a:rPr lang="es-MX" sz="3600" dirty="0" err="1"/>
              <a:t>includes</a:t>
            </a:r>
            <a:r>
              <a:rPr lang="es-MX" sz="3600" dirty="0"/>
              <a:t> </a:t>
            </a:r>
            <a:r>
              <a:rPr lang="es-MX" sz="3600" dirty="0" err="1"/>
              <a:t>information</a:t>
            </a:r>
            <a:r>
              <a:rPr lang="es-MX" sz="3600" dirty="0"/>
              <a:t> </a:t>
            </a:r>
            <a:r>
              <a:rPr lang="es-MX" sz="3600" dirty="0" err="1"/>
              <a:t>about</a:t>
            </a:r>
            <a:r>
              <a:rPr lang="es-MX" sz="3600" dirty="0"/>
              <a:t> the </a:t>
            </a:r>
            <a:r>
              <a:rPr lang="es-MX" sz="3600" dirty="0" err="1"/>
              <a:t>imaginary</a:t>
            </a:r>
            <a:r>
              <a:rPr lang="es-MX" sz="3600" dirty="0"/>
              <a:t> place, the </a:t>
            </a:r>
            <a:r>
              <a:rPr lang="es-MX" sz="3600" dirty="0" err="1"/>
              <a:t>characters</a:t>
            </a:r>
            <a:r>
              <a:rPr lang="es-MX" sz="3600" dirty="0"/>
              <a:t> and the </a:t>
            </a:r>
            <a:r>
              <a:rPr lang="es-MX" sz="3600" dirty="0" err="1"/>
              <a:t>narrative</a:t>
            </a:r>
            <a:r>
              <a:rPr lang="es-MX" sz="3600" dirty="0"/>
              <a:t>, and </a:t>
            </a:r>
            <a:r>
              <a:rPr lang="es-MX" sz="3600" dirty="0" err="1"/>
              <a:t>thus</a:t>
            </a:r>
            <a:r>
              <a:rPr lang="es-MX" sz="3600" dirty="0"/>
              <a:t> </a:t>
            </a:r>
            <a:r>
              <a:rPr lang="es-MX" sz="3600" dirty="0" err="1"/>
              <a:t>necessarily</a:t>
            </a:r>
            <a:r>
              <a:rPr lang="es-MX" sz="3600" dirty="0"/>
              <a:t> </a:t>
            </a:r>
            <a:r>
              <a:rPr lang="es-MX" sz="3600" dirty="0" err="1"/>
              <a:t>interferes</a:t>
            </a:r>
            <a:r>
              <a:rPr lang="es-MX" sz="3600" dirty="0"/>
              <a:t> </a:t>
            </a:r>
            <a:r>
              <a:rPr lang="es-MX" sz="3600" dirty="0" err="1"/>
              <a:t>with</a:t>
            </a:r>
            <a:r>
              <a:rPr lang="es-MX" sz="3600" dirty="0"/>
              <a:t> the </a:t>
            </a:r>
            <a:r>
              <a:rPr lang="es-MX" sz="3600" dirty="0" err="1"/>
              <a:t>stage</a:t>
            </a:r>
            <a:r>
              <a:rPr lang="es-MX" sz="3600" dirty="0"/>
              <a:t> </a:t>
            </a:r>
            <a:r>
              <a:rPr lang="es-MX" sz="3600" dirty="0" err="1"/>
              <a:t>space</a:t>
            </a:r>
            <a:r>
              <a:rPr lang="es-MX" sz="3600" dirty="0"/>
              <a:t>” (p. 15</a:t>
            </a:r>
            <a:r>
              <a:rPr lang="es-MX" sz="3600" dirty="0" smtClean="0"/>
              <a:t>).</a:t>
            </a:r>
          </a:p>
        </p:txBody>
      </p:sp>
    </p:spTree>
    <p:extLst>
      <p:ext uri="{BB962C8B-B14F-4D97-AF65-F5344CB8AC3E}">
        <p14:creationId xmlns:p14="http://schemas.microsoft.com/office/powerpoint/2010/main" val="10544080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5763" y="1270000"/>
            <a:ext cx="8463619" cy="3880773"/>
          </a:xfrm>
        </p:spPr>
        <p:txBody>
          <a:bodyPr/>
          <a:lstStyle/>
          <a:p>
            <a:r>
              <a:rPr lang="es-MX" sz="2800" dirty="0" err="1"/>
              <a:t>There</a:t>
            </a:r>
            <a:r>
              <a:rPr lang="es-MX" sz="2800" dirty="0"/>
              <a:t> </a:t>
            </a:r>
            <a:r>
              <a:rPr lang="es-MX" sz="2800" dirty="0" err="1"/>
              <a:t>is</a:t>
            </a:r>
            <a:r>
              <a:rPr lang="es-MX" sz="2800" dirty="0"/>
              <a:t> </a:t>
            </a:r>
            <a:r>
              <a:rPr lang="es-MX" sz="2800" dirty="0" err="1"/>
              <a:t>an</a:t>
            </a:r>
            <a:r>
              <a:rPr lang="es-MX" sz="2800" dirty="0"/>
              <a:t> </a:t>
            </a:r>
            <a:r>
              <a:rPr lang="es-MX" sz="2800" dirty="0" err="1"/>
              <a:t>interference</a:t>
            </a:r>
            <a:r>
              <a:rPr lang="es-MX" sz="2800" dirty="0"/>
              <a:t> </a:t>
            </a:r>
            <a:r>
              <a:rPr lang="es-MX" sz="2800" dirty="0" err="1"/>
              <a:t>between</a:t>
            </a:r>
            <a:r>
              <a:rPr lang="es-MX" sz="2800" dirty="0"/>
              <a:t>: the </a:t>
            </a:r>
            <a:r>
              <a:rPr lang="es-MX" sz="2800" dirty="0" err="1"/>
              <a:t>iconicity</a:t>
            </a:r>
            <a:r>
              <a:rPr lang="es-MX" sz="2800" dirty="0"/>
              <a:t> of the concrete </a:t>
            </a:r>
            <a:r>
              <a:rPr lang="es-MX" sz="2800" dirty="0" err="1"/>
              <a:t>space</a:t>
            </a:r>
            <a:r>
              <a:rPr lang="es-MX" sz="2800" dirty="0"/>
              <a:t> and the </a:t>
            </a:r>
            <a:r>
              <a:rPr lang="es-MX" sz="2800" dirty="0" err="1"/>
              <a:t>symbolism</a:t>
            </a:r>
            <a:r>
              <a:rPr lang="es-MX" sz="2800" dirty="0"/>
              <a:t> of </a:t>
            </a:r>
            <a:r>
              <a:rPr lang="es-MX" sz="2800" dirty="0" err="1"/>
              <a:t>language</a:t>
            </a:r>
            <a:r>
              <a:rPr lang="es-MX" sz="2800" dirty="0" smtClean="0"/>
              <a:t>.</a:t>
            </a:r>
          </a:p>
          <a:p>
            <a:pPr marL="0" indent="0">
              <a:buNone/>
            </a:pPr>
            <a:endParaRPr lang="es-MX" sz="2800" dirty="0"/>
          </a:p>
          <a:p>
            <a:endParaRPr lang="es-MX" dirty="0"/>
          </a:p>
        </p:txBody>
      </p:sp>
      <p:sp>
        <p:nvSpPr>
          <p:cNvPr id="5" name="1 Título"/>
          <p:cNvSpPr>
            <a:spLocks noGrp="1"/>
          </p:cNvSpPr>
          <p:nvPr>
            <p:ph type="title"/>
          </p:nvPr>
        </p:nvSpPr>
        <p:spPr>
          <a:xfrm>
            <a:off x="812800" y="609600"/>
            <a:ext cx="8463617" cy="1320800"/>
          </a:xfrm>
        </p:spPr>
        <p:txBody>
          <a:bodyPr>
            <a:normAutofit/>
          </a:bodyPr>
          <a:lstStyle/>
          <a:p>
            <a:r>
              <a:rPr lang="es-MX" dirty="0" smtClean="0"/>
              <a:t>DRAMATIC SPACE, STAGE SPACE</a:t>
            </a:r>
            <a:endParaRPr lang="es-MX"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8910" y="2590800"/>
            <a:ext cx="6380472" cy="4245914"/>
          </a:xfrm>
          <a:prstGeom prst="rect">
            <a:avLst/>
          </a:prstGeom>
        </p:spPr>
      </p:pic>
    </p:spTree>
    <p:extLst>
      <p:ext uri="{BB962C8B-B14F-4D97-AF65-F5344CB8AC3E}">
        <p14:creationId xmlns:p14="http://schemas.microsoft.com/office/powerpoint/2010/main" val="17975534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err="1" smtClean="0"/>
              <a:t>Other</a:t>
            </a:r>
            <a:r>
              <a:rPr lang="es-MX" dirty="0" smtClean="0"/>
              <a:t> </a:t>
            </a:r>
            <a:r>
              <a:rPr lang="es-MX" dirty="0" err="1" smtClean="0"/>
              <a:t>ways</a:t>
            </a:r>
            <a:r>
              <a:rPr lang="es-MX" dirty="0" smtClean="0"/>
              <a:t> of </a:t>
            </a:r>
            <a:r>
              <a:rPr lang="es-MX" dirty="0" err="1" smtClean="0"/>
              <a:t>approaching</a:t>
            </a:r>
            <a:r>
              <a:rPr lang="es-MX" dirty="0" smtClean="0"/>
              <a:t> </a:t>
            </a:r>
            <a:r>
              <a:rPr lang="es-MX" dirty="0" err="1" smtClean="0"/>
              <a:t>space</a:t>
            </a:r>
            <a:endParaRPr lang="es-MX" dirty="0"/>
          </a:p>
        </p:txBody>
      </p:sp>
      <p:sp>
        <p:nvSpPr>
          <p:cNvPr id="3" name="2 Marcador de contenido"/>
          <p:cNvSpPr>
            <a:spLocks noGrp="1"/>
          </p:cNvSpPr>
          <p:nvPr>
            <p:ph idx="1"/>
          </p:nvPr>
        </p:nvSpPr>
        <p:spPr>
          <a:xfrm>
            <a:off x="516395" y="1930400"/>
            <a:ext cx="3765814" cy="4249882"/>
          </a:xfrm>
        </p:spPr>
        <p:txBody>
          <a:bodyPr>
            <a:normAutofit/>
          </a:bodyPr>
          <a:lstStyle/>
          <a:p>
            <a:r>
              <a:rPr lang="es-MX" sz="3200" b="1" dirty="0"/>
              <a:t>Textual </a:t>
            </a:r>
            <a:r>
              <a:rPr lang="es-MX" sz="3200" b="1" dirty="0" err="1"/>
              <a:t>space</a:t>
            </a:r>
            <a:r>
              <a:rPr lang="es-MX" sz="3200" b="1" dirty="0"/>
              <a:t> </a:t>
            </a:r>
            <a:r>
              <a:rPr lang="es-MX" sz="3200" dirty="0"/>
              <a:t>(</a:t>
            </a:r>
            <a:r>
              <a:rPr lang="es-MX" sz="3200" dirty="0" err="1"/>
              <a:t>not</a:t>
            </a:r>
            <a:r>
              <a:rPr lang="es-MX" sz="3200" dirty="0"/>
              <a:t> </a:t>
            </a:r>
            <a:r>
              <a:rPr lang="es-MX" sz="3200" dirty="0" err="1"/>
              <a:t>to</a:t>
            </a:r>
            <a:r>
              <a:rPr lang="es-MX" sz="3200" dirty="0"/>
              <a:t> </a:t>
            </a:r>
            <a:r>
              <a:rPr lang="es-MX" sz="3200" dirty="0" err="1"/>
              <a:t>be</a:t>
            </a:r>
            <a:r>
              <a:rPr lang="es-MX" sz="3200" dirty="0"/>
              <a:t> </a:t>
            </a:r>
            <a:r>
              <a:rPr lang="es-MX" sz="3200" dirty="0" err="1"/>
              <a:t>confused</a:t>
            </a:r>
            <a:r>
              <a:rPr lang="es-MX" sz="3200" dirty="0"/>
              <a:t> </a:t>
            </a:r>
            <a:r>
              <a:rPr lang="es-MX" sz="3200" dirty="0" err="1"/>
              <a:t>with</a:t>
            </a:r>
            <a:r>
              <a:rPr lang="es-MX" sz="3200" dirty="0"/>
              <a:t> </a:t>
            </a:r>
            <a:r>
              <a:rPr lang="es-MX" sz="3200" dirty="0" err="1"/>
              <a:t>the</a:t>
            </a:r>
            <a:r>
              <a:rPr lang="es-MX" sz="3200" dirty="0"/>
              <a:t> </a:t>
            </a:r>
            <a:r>
              <a:rPr lang="es-MX" sz="3200" dirty="0" err="1"/>
              <a:t>dramatic</a:t>
            </a:r>
            <a:r>
              <a:rPr lang="es-MX" sz="3200" dirty="0"/>
              <a:t> </a:t>
            </a:r>
            <a:r>
              <a:rPr lang="es-MX" sz="3200" dirty="0" err="1"/>
              <a:t>space</a:t>
            </a:r>
            <a:r>
              <a:rPr lang="es-MX" sz="3200" dirty="0"/>
              <a:t>): </a:t>
            </a:r>
            <a:r>
              <a:rPr lang="es-MX" sz="3200" dirty="0" err="1"/>
              <a:t>it</a:t>
            </a:r>
            <a:r>
              <a:rPr lang="es-MX" sz="3200" dirty="0"/>
              <a:t> </a:t>
            </a:r>
            <a:r>
              <a:rPr lang="es-MX" sz="3200" dirty="0" err="1"/>
              <a:t>is</a:t>
            </a:r>
            <a:r>
              <a:rPr lang="es-MX" sz="3200" dirty="0"/>
              <a:t> </a:t>
            </a:r>
            <a:r>
              <a:rPr lang="es-MX" sz="3200" dirty="0" err="1"/>
              <a:t>the</a:t>
            </a:r>
            <a:r>
              <a:rPr lang="es-MX" sz="3200" dirty="0"/>
              <a:t> </a:t>
            </a:r>
            <a:r>
              <a:rPr lang="es-MX" sz="3200" dirty="0" err="1"/>
              <a:t>way</a:t>
            </a:r>
            <a:r>
              <a:rPr lang="es-MX" sz="3200" dirty="0"/>
              <a:t> in </a:t>
            </a:r>
            <a:r>
              <a:rPr lang="es-MX" sz="3200" dirty="0" err="1"/>
              <a:t>which</a:t>
            </a:r>
            <a:r>
              <a:rPr lang="es-MX" sz="3200" dirty="0"/>
              <a:t> </a:t>
            </a:r>
            <a:r>
              <a:rPr lang="es-MX" sz="3200" dirty="0" err="1"/>
              <a:t>the</a:t>
            </a:r>
            <a:r>
              <a:rPr lang="es-MX" sz="3200" dirty="0"/>
              <a:t> </a:t>
            </a:r>
            <a:r>
              <a:rPr lang="es-MX" sz="3200" dirty="0" err="1"/>
              <a:t>text</a:t>
            </a:r>
            <a:r>
              <a:rPr lang="es-MX" sz="3200" dirty="0"/>
              <a:t> </a:t>
            </a:r>
            <a:r>
              <a:rPr lang="es-MX" sz="3200" dirty="0" err="1"/>
              <a:t>talks</a:t>
            </a:r>
            <a:r>
              <a:rPr lang="es-MX" sz="3200" dirty="0"/>
              <a:t> </a:t>
            </a:r>
            <a:r>
              <a:rPr lang="es-MX" sz="3200" dirty="0" err="1"/>
              <a:t>about</a:t>
            </a:r>
            <a:r>
              <a:rPr lang="es-MX" sz="3200" dirty="0"/>
              <a:t> </a:t>
            </a:r>
            <a:r>
              <a:rPr lang="es-MX" sz="3200" dirty="0" err="1"/>
              <a:t>space</a:t>
            </a:r>
            <a:r>
              <a:rPr lang="es-MX" sz="3200" dirty="0"/>
              <a:t>.</a:t>
            </a:r>
          </a:p>
          <a:p>
            <a:pPr lvl="1"/>
            <a:endParaRPr lang="es-MX" dirty="0" smtClean="0"/>
          </a:p>
          <a:p>
            <a:pPr lvl="1"/>
            <a:endParaRPr lang="es-MX" dirty="0" smtClean="0"/>
          </a:p>
          <a:p>
            <a:pPr lvl="1"/>
            <a:endParaRPr lang="es-MX" dirty="0"/>
          </a:p>
        </p:txBody>
      </p:sp>
      <p:pic>
        <p:nvPicPr>
          <p:cNvPr id="4" name="Imagen 3"/>
          <p:cNvPicPr>
            <a:picLocks noChangeAspect="1"/>
          </p:cNvPicPr>
          <p:nvPr/>
        </p:nvPicPr>
        <p:blipFill>
          <a:blip r:embed="rId2"/>
          <a:stretch>
            <a:fillRect/>
          </a:stretch>
        </p:blipFill>
        <p:spPr>
          <a:xfrm>
            <a:off x="4618451" y="2146619"/>
            <a:ext cx="5511262" cy="3292125"/>
          </a:xfrm>
          <a:prstGeom prst="rect">
            <a:avLst/>
          </a:prstGeom>
        </p:spPr>
      </p:pic>
    </p:spTree>
    <p:extLst>
      <p:ext uri="{BB962C8B-B14F-4D97-AF65-F5344CB8AC3E}">
        <p14:creationId xmlns:p14="http://schemas.microsoft.com/office/powerpoint/2010/main" val="4152224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Other</a:t>
            </a:r>
            <a:r>
              <a:rPr lang="es-MX" dirty="0" smtClean="0"/>
              <a:t> </a:t>
            </a:r>
            <a:r>
              <a:rPr lang="es-MX" dirty="0" err="1" smtClean="0"/>
              <a:t>ways</a:t>
            </a:r>
            <a:r>
              <a:rPr lang="es-MX" dirty="0" smtClean="0"/>
              <a:t> of </a:t>
            </a:r>
            <a:r>
              <a:rPr lang="es-MX" dirty="0" err="1" smtClean="0"/>
              <a:t>approaching</a:t>
            </a:r>
            <a:r>
              <a:rPr lang="es-MX" dirty="0" smtClean="0"/>
              <a:t> </a:t>
            </a:r>
            <a:r>
              <a:rPr lang="es-MX" dirty="0" err="1" smtClean="0"/>
              <a:t>space</a:t>
            </a:r>
            <a:endParaRPr lang="es-MX" dirty="0"/>
          </a:p>
        </p:txBody>
      </p:sp>
      <p:sp>
        <p:nvSpPr>
          <p:cNvPr id="3" name="Marcador de contenido 2"/>
          <p:cNvSpPr>
            <a:spLocks noGrp="1"/>
          </p:cNvSpPr>
          <p:nvPr>
            <p:ph idx="1"/>
          </p:nvPr>
        </p:nvSpPr>
        <p:spPr>
          <a:xfrm>
            <a:off x="812799" y="2160591"/>
            <a:ext cx="3000665" cy="3398546"/>
          </a:xfrm>
        </p:spPr>
        <p:txBody>
          <a:bodyPr/>
          <a:lstStyle/>
          <a:p>
            <a:r>
              <a:rPr lang="es-MX" sz="2400" b="1" dirty="0" err="1"/>
              <a:t>Internal</a:t>
            </a:r>
            <a:r>
              <a:rPr lang="es-MX" sz="2400" b="1" dirty="0"/>
              <a:t> </a:t>
            </a:r>
            <a:r>
              <a:rPr lang="es-MX" sz="2400" b="1" dirty="0" err="1"/>
              <a:t>space</a:t>
            </a:r>
            <a:r>
              <a:rPr lang="es-MX" sz="2400" dirty="0"/>
              <a:t>: </a:t>
            </a:r>
            <a:r>
              <a:rPr lang="es-MX" sz="2400" dirty="0" err="1"/>
              <a:t>it</a:t>
            </a:r>
            <a:r>
              <a:rPr lang="es-MX" sz="2400" dirty="0"/>
              <a:t> </a:t>
            </a:r>
            <a:r>
              <a:rPr lang="es-MX" sz="2400" dirty="0" err="1"/>
              <a:t>is</a:t>
            </a:r>
            <a:r>
              <a:rPr lang="es-MX" sz="2400" dirty="0"/>
              <a:t> the </a:t>
            </a:r>
            <a:r>
              <a:rPr lang="es-MX" sz="2400" dirty="0" err="1"/>
              <a:t>representation</a:t>
            </a:r>
            <a:r>
              <a:rPr lang="es-MX" sz="2400" dirty="0"/>
              <a:t> of </a:t>
            </a:r>
            <a:r>
              <a:rPr lang="es-MX" sz="2400" dirty="0" err="1"/>
              <a:t>fantasy</a:t>
            </a:r>
            <a:r>
              <a:rPr lang="es-MX" sz="2400" dirty="0"/>
              <a:t> </a:t>
            </a:r>
            <a:r>
              <a:rPr lang="es-MX" sz="2400" dirty="0" err="1"/>
              <a:t>or</a:t>
            </a:r>
            <a:r>
              <a:rPr lang="es-MX" sz="2400" dirty="0"/>
              <a:t> </a:t>
            </a:r>
            <a:r>
              <a:rPr lang="es-MX" sz="2400" dirty="0" err="1"/>
              <a:t>dreams</a:t>
            </a:r>
            <a:r>
              <a:rPr lang="es-MX" sz="2400" dirty="0"/>
              <a:t> </a:t>
            </a:r>
            <a:r>
              <a:rPr lang="es-MX" sz="2400" dirty="0" err="1"/>
              <a:t>evoked</a:t>
            </a:r>
            <a:r>
              <a:rPr lang="es-MX" sz="2400" dirty="0"/>
              <a:t> in the </a:t>
            </a:r>
            <a:r>
              <a:rPr lang="es-MX" sz="2400" i="1" dirty="0"/>
              <a:t>mise en </a:t>
            </a:r>
            <a:r>
              <a:rPr lang="es-MX" sz="2400" i="1" dirty="0" err="1"/>
              <a:t>scène</a:t>
            </a:r>
            <a:r>
              <a:rPr lang="es-MX" sz="2400" dirty="0"/>
              <a:t>.</a:t>
            </a:r>
          </a:p>
          <a:p>
            <a:endParaRPr lang="es-MX" dirty="0"/>
          </a:p>
        </p:txBody>
      </p:sp>
      <p:pic>
        <p:nvPicPr>
          <p:cNvPr id="4" name="Imagen 3"/>
          <p:cNvPicPr>
            <a:picLocks noChangeAspect="1"/>
          </p:cNvPicPr>
          <p:nvPr/>
        </p:nvPicPr>
        <p:blipFill>
          <a:blip r:embed="rId2"/>
          <a:stretch>
            <a:fillRect/>
          </a:stretch>
        </p:blipFill>
        <p:spPr>
          <a:xfrm>
            <a:off x="4313841" y="1652155"/>
            <a:ext cx="5609478" cy="4281054"/>
          </a:xfrm>
          <a:prstGeom prst="rect">
            <a:avLst/>
          </a:prstGeom>
        </p:spPr>
      </p:pic>
    </p:spTree>
    <p:extLst>
      <p:ext uri="{BB962C8B-B14F-4D97-AF65-F5344CB8AC3E}">
        <p14:creationId xmlns:p14="http://schemas.microsoft.com/office/powerpoint/2010/main" val="952660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Other</a:t>
            </a:r>
            <a:r>
              <a:rPr lang="es-MX" dirty="0" smtClean="0"/>
              <a:t> </a:t>
            </a:r>
            <a:r>
              <a:rPr lang="es-MX" dirty="0" err="1" smtClean="0"/>
              <a:t>ways</a:t>
            </a:r>
            <a:r>
              <a:rPr lang="es-MX" dirty="0" smtClean="0"/>
              <a:t> of </a:t>
            </a:r>
            <a:r>
              <a:rPr lang="es-MX" dirty="0" err="1" smtClean="0"/>
              <a:t>approaching</a:t>
            </a:r>
            <a:r>
              <a:rPr lang="es-MX" dirty="0" smtClean="0"/>
              <a:t> </a:t>
            </a:r>
            <a:r>
              <a:rPr lang="es-MX" dirty="0" err="1" smtClean="0"/>
              <a:t>space</a:t>
            </a:r>
            <a:endParaRPr lang="es-MX" dirty="0"/>
          </a:p>
        </p:txBody>
      </p:sp>
      <p:sp>
        <p:nvSpPr>
          <p:cNvPr id="3" name="Marcador de contenido 2"/>
          <p:cNvSpPr>
            <a:spLocks noGrp="1"/>
          </p:cNvSpPr>
          <p:nvPr>
            <p:ph idx="1"/>
          </p:nvPr>
        </p:nvSpPr>
        <p:spPr>
          <a:xfrm>
            <a:off x="812800" y="1828800"/>
            <a:ext cx="4580083" cy="3900836"/>
          </a:xfrm>
        </p:spPr>
        <p:txBody>
          <a:bodyPr>
            <a:normAutofit lnSpcReduction="10000"/>
          </a:bodyPr>
          <a:lstStyle/>
          <a:p>
            <a:r>
              <a:rPr lang="es-MX" sz="2400" b="1" dirty="0" err="1"/>
              <a:t>Ergonomic</a:t>
            </a:r>
            <a:r>
              <a:rPr lang="es-MX" sz="2400" b="1" dirty="0"/>
              <a:t> </a:t>
            </a:r>
            <a:r>
              <a:rPr lang="es-MX" sz="2400" b="1" dirty="0" err="1"/>
              <a:t>space</a:t>
            </a:r>
            <a:r>
              <a:rPr lang="es-MX" sz="2400" b="1" dirty="0"/>
              <a:t> of the actor</a:t>
            </a:r>
            <a:r>
              <a:rPr lang="es-MX" sz="2400" dirty="0"/>
              <a:t>: </a:t>
            </a:r>
            <a:r>
              <a:rPr lang="es-MX" sz="2400" dirty="0" err="1"/>
              <a:t>his</a:t>
            </a:r>
            <a:r>
              <a:rPr lang="es-MX" sz="2400" dirty="0"/>
              <a:t> </a:t>
            </a:r>
            <a:r>
              <a:rPr lang="es-MX" sz="2400" dirty="0" err="1"/>
              <a:t>work</a:t>
            </a:r>
            <a:r>
              <a:rPr lang="es-MX" sz="2400" dirty="0"/>
              <a:t> and </a:t>
            </a:r>
            <a:r>
              <a:rPr lang="es-MX" sz="2400" dirty="0" err="1"/>
              <a:t>life</a:t>
            </a:r>
            <a:r>
              <a:rPr lang="es-MX" sz="2400" dirty="0"/>
              <a:t> </a:t>
            </a:r>
            <a:r>
              <a:rPr lang="es-MX" sz="2400" dirty="0" err="1"/>
              <a:t>environment</a:t>
            </a:r>
            <a:r>
              <a:rPr lang="es-MX" sz="2400" dirty="0"/>
              <a:t> </a:t>
            </a:r>
            <a:r>
              <a:rPr lang="es-MX" sz="2400" dirty="0" err="1"/>
              <a:t>consists</a:t>
            </a:r>
            <a:r>
              <a:rPr lang="es-MX" sz="2400" dirty="0"/>
              <a:t> of:</a:t>
            </a:r>
          </a:p>
          <a:p>
            <a:pPr lvl="1"/>
            <a:r>
              <a:rPr lang="es-MX" sz="2400" b="1" dirty="0"/>
              <a:t>A </a:t>
            </a:r>
            <a:r>
              <a:rPr lang="es-MX" sz="2400" b="1" dirty="0" err="1"/>
              <a:t>proxemic</a:t>
            </a:r>
            <a:r>
              <a:rPr lang="es-MX" sz="2400" b="1" dirty="0"/>
              <a:t> </a:t>
            </a:r>
            <a:r>
              <a:rPr lang="es-MX" sz="2400" b="1" dirty="0" err="1"/>
              <a:t>dimension</a:t>
            </a:r>
            <a:r>
              <a:rPr lang="es-MX" sz="2400" b="1" dirty="0"/>
              <a:t> </a:t>
            </a:r>
            <a:r>
              <a:rPr lang="es-MX" sz="2400" dirty="0"/>
              <a:t>(</a:t>
            </a:r>
            <a:r>
              <a:rPr lang="es-MX" sz="2400" dirty="0" err="1"/>
              <a:t>relations</a:t>
            </a:r>
            <a:r>
              <a:rPr lang="es-MX" sz="2400" dirty="0"/>
              <a:t> </a:t>
            </a:r>
            <a:r>
              <a:rPr lang="es-MX" sz="2400" dirty="0" err="1"/>
              <a:t>between</a:t>
            </a:r>
            <a:r>
              <a:rPr lang="es-MX" sz="2400" dirty="0"/>
              <a:t> </a:t>
            </a:r>
            <a:r>
              <a:rPr lang="es-MX" sz="2400" dirty="0" err="1"/>
              <a:t>people</a:t>
            </a:r>
            <a:r>
              <a:rPr lang="es-MX" sz="2400" dirty="0"/>
              <a:t>)</a:t>
            </a:r>
          </a:p>
          <a:p>
            <a:pPr lvl="1"/>
            <a:r>
              <a:rPr lang="es-MX" sz="2400" b="1" dirty="0"/>
              <a:t>A </a:t>
            </a:r>
            <a:r>
              <a:rPr lang="es-MX" sz="2400" b="1" dirty="0" err="1"/>
              <a:t>haptic</a:t>
            </a:r>
            <a:r>
              <a:rPr lang="es-MX" sz="2400" b="1" dirty="0"/>
              <a:t> </a:t>
            </a:r>
            <a:r>
              <a:rPr lang="es-MX" sz="2400" b="1" dirty="0" err="1"/>
              <a:t>dimension</a:t>
            </a:r>
            <a:r>
              <a:rPr lang="es-MX" sz="2400" b="1" dirty="0"/>
              <a:t> </a:t>
            </a:r>
            <a:r>
              <a:rPr lang="es-MX" sz="2400" dirty="0"/>
              <a:t>(</a:t>
            </a:r>
            <a:r>
              <a:rPr lang="es-MX" sz="2400" dirty="0" err="1"/>
              <a:t>his</a:t>
            </a:r>
            <a:r>
              <a:rPr lang="es-MX" sz="2400" dirty="0"/>
              <a:t> </a:t>
            </a:r>
            <a:r>
              <a:rPr lang="es-MX" sz="2400" dirty="0" err="1"/>
              <a:t>way</a:t>
            </a:r>
            <a:r>
              <a:rPr lang="es-MX" sz="2400" dirty="0"/>
              <a:t> of </a:t>
            </a:r>
            <a:r>
              <a:rPr lang="es-MX" sz="2400" dirty="0" err="1"/>
              <a:t>touching</a:t>
            </a:r>
            <a:r>
              <a:rPr lang="es-MX" sz="2400" dirty="0"/>
              <a:t> </a:t>
            </a:r>
            <a:r>
              <a:rPr lang="es-MX" sz="2400" dirty="0" err="1"/>
              <a:t>others</a:t>
            </a:r>
            <a:r>
              <a:rPr lang="es-MX" sz="2400" dirty="0"/>
              <a:t> and </a:t>
            </a:r>
            <a:r>
              <a:rPr lang="es-MX" sz="2400" dirty="0" err="1"/>
              <a:t>himself</a:t>
            </a:r>
            <a:r>
              <a:rPr lang="es-MX" sz="2400" dirty="0"/>
              <a:t>)</a:t>
            </a:r>
          </a:p>
          <a:p>
            <a:pPr lvl="1"/>
            <a:r>
              <a:rPr lang="es-MX" sz="2400" b="1" dirty="0"/>
              <a:t>A </a:t>
            </a:r>
            <a:r>
              <a:rPr lang="es-MX" sz="2400" b="1" dirty="0" err="1"/>
              <a:t>kinesic</a:t>
            </a:r>
            <a:r>
              <a:rPr lang="es-MX" sz="2400" b="1" dirty="0"/>
              <a:t> </a:t>
            </a:r>
            <a:r>
              <a:rPr lang="es-MX" sz="2400" b="1" dirty="0" err="1"/>
              <a:t>dimension</a:t>
            </a:r>
            <a:r>
              <a:rPr lang="es-MX" sz="2400" b="1" dirty="0"/>
              <a:t> </a:t>
            </a:r>
            <a:r>
              <a:rPr lang="es-MX" sz="2400" dirty="0"/>
              <a:t>(the </a:t>
            </a:r>
            <a:r>
              <a:rPr lang="es-MX" sz="2400" dirty="0" err="1"/>
              <a:t>movement</a:t>
            </a:r>
            <a:r>
              <a:rPr lang="es-MX" sz="2400" dirty="0"/>
              <a:t> of </a:t>
            </a:r>
            <a:r>
              <a:rPr lang="es-MX" sz="2400" dirty="0" err="1"/>
              <a:t>his</a:t>
            </a:r>
            <a:r>
              <a:rPr lang="es-MX" sz="2400" dirty="0"/>
              <a:t> own </a:t>
            </a:r>
            <a:r>
              <a:rPr lang="es-MX" sz="2400" dirty="0" err="1"/>
              <a:t>body</a:t>
            </a:r>
            <a:r>
              <a:rPr lang="es-MX" sz="2400" dirty="0" smtClean="0"/>
              <a:t>)</a:t>
            </a:r>
            <a:endParaRPr lang="es-MX" sz="2400" b="1" dirty="0" smtClean="0"/>
          </a:p>
        </p:txBody>
      </p:sp>
      <p:pic>
        <p:nvPicPr>
          <p:cNvPr id="4" name="Imagen 3"/>
          <p:cNvPicPr>
            <a:picLocks noChangeAspect="1"/>
          </p:cNvPicPr>
          <p:nvPr/>
        </p:nvPicPr>
        <p:blipFill>
          <a:blip r:embed="rId2"/>
          <a:stretch>
            <a:fillRect/>
          </a:stretch>
        </p:blipFill>
        <p:spPr>
          <a:xfrm>
            <a:off x="5392883" y="2088434"/>
            <a:ext cx="4761389" cy="3200677"/>
          </a:xfrm>
          <a:prstGeom prst="rect">
            <a:avLst/>
          </a:prstGeom>
        </p:spPr>
      </p:pic>
    </p:spTree>
    <p:extLst>
      <p:ext uri="{BB962C8B-B14F-4D97-AF65-F5344CB8AC3E}">
        <p14:creationId xmlns:p14="http://schemas.microsoft.com/office/powerpoint/2010/main" val="1105852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812800" y="609600"/>
            <a:ext cx="8463617" cy="1320800"/>
          </a:xfrm>
        </p:spPr>
        <p:txBody>
          <a:bodyPr/>
          <a:lstStyle/>
          <a:p>
            <a:r>
              <a:rPr lang="es-MX" dirty="0" err="1" smtClean="0"/>
              <a:t>Other</a:t>
            </a:r>
            <a:r>
              <a:rPr lang="es-MX" dirty="0" smtClean="0"/>
              <a:t> </a:t>
            </a:r>
            <a:r>
              <a:rPr lang="es-MX" dirty="0" err="1" smtClean="0"/>
              <a:t>ways</a:t>
            </a:r>
            <a:r>
              <a:rPr lang="es-MX" dirty="0" smtClean="0"/>
              <a:t> of </a:t>
            </a:r>
            <a:r>
              <a:rPr lang="es-MX" dirty="0" err="1" smtClean="0"/>
              <a:t>approaching</a:t>
            </a:r>
            <a:r>
              <a:rPr lang="es-MX" dirty="0" smtClean="0"/>
              <a:t> </a:t>
            </a:r>
            <a:r>
              <a:rPr lang="es-MX" dirty="0" err="1" smtClean="0"/>
              <a:t>space</a:t>
            </a:r>
            <a:endParaRPr lang="es-MX" dirty="0"/>
          </a:p>
        </p:txBody>
      </p:sp>
      <p:sp>
        <p:nvSpPr>
          <p:cNvPr id="5" name="Marcador de contenido 2"/>
          <p:cNvSpPr txBox="1">
            <a:spLocks/>
          </p:cNvSpPr>
          <p:nvPr/>
        </p:nvSpPr>
        <p:spPr>
          <a:xfrm>
            <a:off x="251691" y="1930400"/>
            <a:ext cx="3478646" cy="310760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s-MX" sz="2400" b="1" dirty="0" err="1" smtClean="0"/>
              <a:t>Installation</a:t>
            </a:r>
            <a:r>
              <a:rPr lang="es-MX" sz="2400" b="1" dirty="0" smtClean="0"/>
              <a:t> </a:t>
            </a:r>
            <a:r>
              <a:rPr lang="es-MX" sz="2400" b="1" dirty="0" err="1" smtClean="0"/>
              <a:t>space</a:t>
            </a:r>
            <a:r>
              <a:rPr lang="es-MX" sz="2400" dirty="0" smtClean="0"/>
              <a:t>: </a:t>
            </a:r>
            <a:r>
              <a:rPr lang="es-MX" sz="2400" dirty="0" err="1" smtClean="0"/>
              <a:t>sometimes</a:t>
            </a:r>
            <a:r>
              <a:rPr lang="es-MX" sz="2400" dirty="0" smtClean="0"/>
              <a:t>, </a:t>
            </a:r>
            <a:r>
              <a:rPr lang="es-MX" sz="2400" dirty="0" err="1" smtClean="0"/>
              <a:t>theatre</a:t>
            </a:r>
            <a:r>
              <a:rPr lang="es-MX" sz="2400" dirty="0" smtClean="0"/>
              <a:t> </a:t>
            </a:r>
            <a:r>
              <a:rPr lang="es-MX" sz="2400" dirty="0" err="1" smtClean="0"/>
              <a:t>is</a:t>
            </a:r>
            <a:r>
              <a:rPr lang="es-MX" sz="2400" dirty="0" smtClean="0"/>
              <a:t> set up </a:t>
            </a:r>
            <a:r>
              <a:rPr lang="es-MX" sz="2400" dirty="0" err="1" smtClean="0"/>
              <a:t>or</a:t>
            </a:r>
            <a:r>
              <a:rPr lang="es-MX" sz="2400" dirty="0" smtClean="0"/>
              <a:t> </a:t>
            </a:r>
            <a:r>
              <a:rPr lang="es-MX" sz="2400" dirty="0" err="1" smtClean="0"/>
              <a:t>installed</a:t>
            </a:r>
            <a:r>
              <a:rPr lang="es-MX" sz="2400" dirty="0" smtClean="0"/>
              <a:t> in a </a:t>
            </a:r>
            <a:r>
              <a:rPr lang="es-MX" sz="2400" dirty="0" err="1" smtClean="0"/>
              <a:t>space</a:t>
            </a:r>
            <a:r>
              <a:rPr lang="es-MX" sz="2400" dirty="0" smtClean="0"/>
              <a:t> </a:t>
            </a:r>
            <a:r>
              <a:rPr lang="es-MX" sz="2400" dirty="0" err="1" smtClean="0"/>
              <a:t>or</a:t>
            </a:r>
            <a:r>
              <a:rPr lang="es-MX" sz="2400" dirty="0" smtClean="0"/>
              <a:t> </a:t>
            </a:r>
            <a:r>
              <a:rPr lang="es-MX" sz="2400" dirty="0" err="1" smtClean="0"/>
              <a:t>building</a:t>
            </a:r>
            <a:r>
              <a:rPr lang="es-MX" sz="2400" dirty="0" smtClean="0"/>
              <a:t>; </a:t>
            </a:r>
            <a:r>
              <a:rPr lang="es-MX" sz="2400" dirty="0" err="1" smtClean="0"/>
              <a:t>it</a:t>
            </a:r>
            <a:r>
              <a:rPr lang="es-MX" sz="2400" dirty="0" smtClean="0"/>
              <a:t> </a:t>
            </a:r>
            <a:r>
              <a:rPr lang="es-MX" sz="2400" dirty="0" err="1" smtClean="0"/>
              <a:t>is</a:t>
            </a:r>
            <a:r>
              <a:rPr lang="es-MX" sz="2400" dirty="0" smtClean="0"/>
              <a:t> </a:t>
            </a:r>
            <a:r>
              <a:rPr lang="es-MX" sz="2400" dirty="0" err="1" smtClean="0"/>
              <a:t>different</a:t>
            </a:r>
            <a:r>
              <a:rPr lang="es-MX" sz="2400" dirty="0" smtClean="0"/>
              <a:t> </a:t>
            </a:r>
            <a:r>
              <a:rPr lang="es-MX" sz="2400" dirty="0" err="1" smtClean="0"/>
              <a:t>from</a:t>
            </a:r>
            <a:r>
              <a:rPr lang="es-MX" sz="2400" dirty="0" smtClean="0"/>
              <a:t> the </a:t>
            </a:r>
            <a:r>
              <a:rPr lang="es-MX" sz="2400" dirty="0" err="1" smtClean="0"/>
              <a:t>architectural</a:t>
            </a:r>
            <a:r>
              <a:rPr lang="es-MX" sz="2400" dirty="0" smtClean="0"/>
              <a:t> </a:t>
            </a:r>
            <a:r>
              <a:rPr lang="es-MX" sz="2400" dirty="0" err="1" smtClean="0"/>
              <a:t>space</a:t>
            </a:r>
            <a:r>
              <a:rPr lang="es-MX" sz="2400" dirty="0" smtClean="0"/>
              <a:t>. </a:t>
            </a:r>
            <a:r>
              <a:rPr lang="es-MX" sz="2400" dirty="0" err="1" smtClean="0"/>
              <a:t>Space</a:t>
            </a:r>
            <a:r>
              <a:rPr lang="es-MX" sz="2400" dirty="0" smtClean="0"/>
              <a:t> </a:t>
            </a:r>
            <a:r>
              <a:rPr lang="es-MX" sz="2400" dirty="0" err="1" smtClean="0"/>
              <a:t>works</a:t>
            </a:r>
            <a:r>
              <a:rPr lang="es-MX" sz="2400" dirty="0" smtClean="0"/>
              <a:t> </a:t>
            </a:r>
            <a:r>
              <a:rPr lang="es-MX" sz="2400" dirty="0" err="1" smtClean="0"/>
              <a:t>differently</a:t>
            </a:r>
            <a:r>
              <a:rPr lang="es-MX" sz="2400" dirty="0" smtClean="0"/>
              <a:t> in </a:t>
            </a:r>
            <a:r>
              <a:rPr lang="es-MX" sz="2400" dirty="0" err="1" smtClean="0"/>
              <a:t>each</a:t>
            </a:r>
            <a:r>
              <a:rPr lang="es-MX" sz="2400" dirty="0" smtClean="0"/>
              <a:t> case.</a:t>
            </a:r>
          </a:p>
          <a:p>
            <a:endParaRPr lang="es-MX" dirty="0"/>
          </a:p>
        </p:txBody>
      </p:sp>
      <p:pic>
        <p:nvPicPr>
          <p:cNvPr id="6" name="Imagen 5"/>
          <p:cNvPicPr>
            <a:picLocks noChangeAspect="1"/>
          </p:cNvPicPr>
          <p:nvPr/>
        </p:nvPicPr>
        <p:blipFill>
          <a:blip r:embed="rId2"/>
          <a:stretch>
            <a:fillRect/>
          </a:stretch>
        </p:blipFill>
        <p:spPr>
          <a:xfrm>
            <a:off x="3680902" y="2078182"/>
            <a:ext cx="6191898" cy="3463265"/>
          </a:xfrm>
          <a:prstGeom prst="rect">
            <a:avLst/>
          </a:prstGeom>
        </p:spPr>
      </p:pic>
    </p:spTree>
    <p:extLst>
      <p:ext uri="{BB962C8B-B14F-4D97-AF65-F5344CB8AC3E}">
        <p14:creationId xmlns:p14="http://schemas.microsoft.com/office/powerpoint/2010/main" val="21298147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err="1" smtClean="0"/>
              <a:t>The</a:t>
            </a:r>
            <a:r>
              <a:rPr lang="es-MX" dirty="0" smtClean="0"/>
              <a:t> temporal </a:t>
            </a:r>
            <a:r>
              <a:rPr lang="es-MX" dirty="0" err="1" smtClean="0"/>
              <a:t>experience</a:t>
            </a:r>
            <a:endParaRPr lang="es-MX" dirty="0"/>
          </a:p>
        </p:txBody>
      </p:sp>
      <p:sp>
        <p:nvSpPr>
          <p:cNvPr id="3" name="2 Marcador de contenido"/>
          <p:cNvSpPr>
            <a:spLocks noGrp="1"/>
          </p:cNvSpPr>
          <p:nvPr>
            <p:ph idx="1"/>
          </p:nvPr>
        </p:nvSpPr>
        <p:spPr/>
        <p:txBody>
          <a:bodyPr/>
          <a:lstStyle/>
          <a:p>
            <a:r>
              <a:rPr lang="es-MX" sz="3600" dirty="0" err="1"/>
              <a:t>There</a:t>
            </a:r>
            <a:r>
              <a:rPr lang="es-MX" sz="3600" dirty="0"/>
              <a:t> are </a:t>
            </a:r>
            <a:r>
              <a:rPr lang="es-MX" sz="3600" dirty="0" err="1"/>
              <a:t>two</a:t>
            </a:r>
            <a:r>
              <a:rPr lang="es-MX" sz="3600" dirty="0"/>
              <a:t> </a:t>
            </a:r>
            <a:r>
              <a:rPr lang="es-MX" sz="3600" dirty="0" err="1"/>
              <a:t>types</a:t>
            </a:r>
            <a:r>
              <a:rPr lang="es-MX" sz="3600" dirty="0"/>
              <a:t> of temporal </a:t>
            </a:r>
            <a:r>
              <a:rPr lang="es-MX" sz="3600" dirty="0" err="1"/>
              <a:t>experience</a:t>
            </a:r>
            <a:r>
              <a:rPr lang="es-MX" sz="3600" dirty="0"/>
              <a:t>:</a:t>
            </a:r>
          </a:p>
          <a:p>
            <a:pPr lvl="1"/>
            <a:r>
              <a:rPr lang="es-MX" sz="2800" dirty="0"/>
              <a:t>a) </a:t>
            </a:r>
            <a:r>
              <a:rPr lang="es-MX" sz="2800" dirty="0" err="1"/>
              <a:t>An</a:t>
            </a:r>
            <a:r>
              <a:rPr lang="es-MX" sz="2800" dirty="0"/>
              <a:t> </a:t>
            </a:r>
            <a:r>
              <a:rPr lang="es-MX" sz="2800" b="1" dirty="0" err="1"/>
              <a:t>objective</a:t>
            </a:r>
            <a:r>
              <a:rPr lang="es-MX" sz="2800" dirty="0"/>
              <a:t> </a:t>
            </a:r>
            <a:r>
              <a:rPr lang="es-MX" sz="2800" dirty="0" err="1"/>
              <a:t>quantifiable</a:t>
            </a:r>
            <a:r>
              <a:rPr lang="es-MX" sz="2800" dirty="0"/>
              <a:t>, </a:t>
            </a:r>
            <a:r>
              <a:rPr lang="es-MX" sz="2800" dirty="0" err="1"/>
              <a:t>external</a:t>
            </a:r>
            <a:r>
              <a:rPr lang="es-MX" sz="2800" dirty="0"/>
              <a:t> </a:t>
            </a:r>
            <a:r>
              <a:rPr lang="es-MX" sz="2800" dirty="0" err="1"/>
              <a:t>experience</a:t>
            </a:r>
            <a:r>
              <a:rPr lang="es-MX" sz="2800" dirty="0"/>
              <a:t>.</a:t>
            </a:r>
          </a:p>
          <a:p>
            <a:pPr lvl="1"/>
            <a:r>
              <a:rPr lang="es-MX" sz="2800" dirty="0"/>
              <a:t>B) A </a:t>
            </a:r>
            <a:r>
              <a:rPr lang="es-MX" sz="2800" b="1" dirty="0" err="1"/>
              <a:t>subjective</a:t>
            </a:r>
            <a:r>
              <a:rPr lang="es-MX" sz="2800" dirty="0"/>
              <a:t>, </a:t>
            </a:r>
            <a:r>
              <a:rPr lang="es-MX" sz="2800" dirty="0" err="1"/>
              <a:t>qualitative</a:t>
            </a:r>
            <a:r>
              <a:rPr lang="es-MX" sz="2800" dirty="0"/>
              <a:t> and </a:t>
            </a:r>
            <a:r>
              <a:rPr lang="es-MX" sz="2800" dirty="0" err="1"/>
              <a:t>internal</a:t>
            </a:r>
            <a:r>
              <a:rPr lang="es-MX" sz="2800" dirty="0"/>
              <a:t> </a:t>
            </a:r>
            <a:r>
              <a:rPr lang="es-MX" sz="2800" dirty="0" err="1"/>
              <a:t>experience</a:t>
            </a:r>
            <a:r>
              <a:rPr lang="es-MX" sz="2800" dirty="0"/>
              <a:t>.</a:t>
            </a:r>
          </a:p>
        </p:txBody>
      </p:sp>
    </p:spTree>
    <p:extLst>
      <p:ext uri="{BB962C8B-B14F-4D97-AF65-F5344CB8AC3E}">
        <p14:creationId xmlns:p14="http://schemas.microsoft.com/office/powerpoint/2010/main" val="23657607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EXTERNAL, OBJECTIVE TIME</a:t>
            </a:r>
            <a:endParaRPr lang="es-MX" dirty="0"/>
          </a:p>
        </p:txBody>
      </p:sp>
      <p:sp>
        <p:nvSpPr>
          <p:cNvPr id="3" name="2 Marcador de contenido"/>
          <p:cNvSpPr>
            <a:spLocks noGrp="1"/>
          </p:cNvSpPr>
          <p:nvPr>
            <p:ph idx="1"/>
          </p:nvPr>
        </p:nvSpPr>
        <p:spPr>
          <a:xfrm>
            <a:off x="1775521" y="1700808"/>
            <a:ext cx="8064895" cy="4896544"/>
          </a:xfrm>
        </p:spPr>
        <p:txBody>
          <a:bodyPr>
            <a:normAutofit/>
          </a:bodyPr>
          <a:lstStyle/>
          <a:p>
            <a:r>
              <a:rPr lang="es-MX" sz="2800" dirty="0" err="1"/>
              <a:t>It</a:t>
            </a:r>
            <a:r>
              <a:rPr lang="es-MX" sz="2800" dirty="0"/>
              <a:t> </a:t>
            </a:r>
            <a:r>
              <a:rPr lang="es-MX" sz="2800" dirty="0" err="1"/>
              <a:t>is</a:t>
            </a:r>
            <a:r>
              <a:rPr lang="es-MX" sz="2800" dirty="0"/>
              <a:t> </a:t>
            </a:r>
            <a:r>
              <a:rPr lang="es-MX" sz="2800" dirty="0" err="1"/>
              <a:t>the</a:t>
            </a:r>
            <a:r>
              <a:rPr lang="es-MX" sz="2800" dirty="0"/>
              <a:t> </a:t>
            </a:r>
            <a:r>
              <a:rPr lang="es-MX" sz="2800" dirty="0" err="1"/>
              <a:t>duration</a:t>
            </a:r>
            <a:r>
              <a:rPr lang="es-MX" sz="2800" dirty="0"/>
              <a:t> of </a:t>
            </a:r>
            <a:r>
              <a:rPr lang="es-MX" sz="2800" dirty="0" err="1"/>
              <a:t>the</a:t>
            </a:r>
            <a:r>
              <a:rPr lang="es-MX" sz="2800" dirty="0"/>
              <a:t> performance</a:t>
            </a:r>
          </a:p>
          <a:p>
            <a:r>
              <a:rPr lang="es-MX" sz="2800" dirty="0" err="1"/>
              <a:t>It</a:t>
            </a:r>
            <a:r>
              <a:rPr lang="es-MX" sz="2800" dirty="0"/>
              <a:t> </a:t>
            </a:r>
            <a:r>
              <a:rPr lang="es-MX" sz="2800" dirty="0" err="1"/>
              <a:t>is</a:t>
            </a:r>
            <a:r>
              <a:rPr lang="es-MX" sz="2800" dirty="0"/>
              <a:t> </a:t>
            </a:r>
            <a:r>
              <a:rPr lang="es-MX" sz="2800" dirty="0" err="1"/>
              <a:t>also</a:t>
            </a:r>
            <a:r>
              <a:rPr lang="es-MX" sz="2800" dirty="0"/>
              <a:t> </a:t>
            </a:r>
            <a:r>
              <a:rPr lang="es-MX" sz="2800" dirty="0" err="1"/>
              <a:t>the</a:t>
            </a:r>
            <a:r>
              <a:rPr lang="es-MX" sz="2800" dirty="0"/>
              <a:t> time of </a:t>
            </a:r>
            <a:r>
              <a:rPr lang="es-MX" sz="2800" dirty="0" err="1"/>
              <a:t>the</a:t>
            </a:r>
            <a:r>
              <a:rPr lang="es-MX" sz="2800" dirty="0"/>
              <a:t> </a:t>
            </a:r>
            <a:r>
              <a:rPr lang="es-MX" sz="2800" dirty="0" err="1"/>
              <a:t>dramaturgial</a:t>
            </a:r>
            <a:r>
              <a:rPr lang="es-MX" sz="2800" dirty="0"/>
              <a:t> </a:t>
            </a:r>
            <a:r>
              <a:rPr lang="es-MX" sz="2800" dirty="0" err="1"/>
              <a:t>framework</a:t>
            </a:r>
            <a:r>
              <a:rPr lang="es-MX" sz="2800" dirty="0"/>
              <a:t> </a:t>
            </a:r>
            <a:r>
              <a:rPr lang="es-MX" sz="2800" dirty="0" err="1"/>
              <a:t>with</a:t>
            </a:r>
            <a:r>
              <a:rPr lang="es-MX" sz="2800" dirty="0"/>
              <a:t> </a:t>
            </a:r>
            <a:r>
              <a:rPr lang="es-MX" sz="2800" dirty="0" err="1"/>
              <a:t>its</a:t>
            </a:r>
            <a:r>
              <a:rPr lang="es-MX" sz="2800" dirty="0"/>
              <a:t> </a:t>
            </a:r>
            <a:r>
              <a:rPr lang="es-MX" sz="2800" dirty="0" err="1"/>
              <a:t>obligatory</a:t>
            </a:r>
            <a:r>
              <a:rPr lang="es-MX" sz="2800" dirty="0"/>
              <a:t> </a:t>
            </a:r>
            <a:r>
              <a:rPr lang="es-MX" sz="2800" dirty="0" err="1"/>
              <a:t>transitions</a:t>
            </a:r>
            <a:r>
              <a:rPr lang="es-MX" sz="2800" dirty="0"/>
              <a:t> (</a:t>
            </a:r>
            <a:r>
              <a:rPr lang="es-MX" sz="2800" dirty="0" err="1"/>
              <a:t>exposition</a:t>
            </a:r>
            <a:r>
              <a:rPr lang="es-MX" sz="2800" dirty="0"/>
              <a:t>, </a:t>
            </a:r>
            <a:r>
              <a:rPr lang="es-MX" sz="2800" dirty="0" err="1"/>
              <a:t>build</a:t>
            </a:r>
            <a:r>
              <a:rPr lang="es-MX" sz="2800" dirty="0"/>
              <a:t>-up in </a:t>
            </a:r>
            <a:r>
              <a:rPr lang="es-MX" sz="2800" dirty="0" err="1"/>
              <a:t>the</a:t>
            </a:r>
            <a:r>
              <a:rPr lang="es-MX" sz="2800" dirty="0"/>
              <a:t> </a:t>
            </a:r>
            <a:r>
              <a:rPr lang="es-MX" sz="2800" dirty="0" err="1"/>
              <a:t>action</a:t>
            </a:r>
            <a:r>
              <a:rPr lang="es-MX" sz="2800" dirty="0"/>
              <a:t>, </a:t>
            </a:r>
            <a:r>
              <a:rPr lang="es-MX" sz="2800" dirty="0" err="1"/>
              <a:t>climax</a:t>
            </a:r>
            <a:r>
              <a:rPr lang="es-MX" sz="2800" dirty="0"/>
              <a:t>, </a:t>
            </a:r>
            <a:r>
              <a:rPr lang="es-MX" sz="2800" dirty="0" err="1"/>
              <a:t>curtain</a:t>
            </a:r>
            <a:r>
              <a:rPr lang="es-MX" sz="2800" dirty="0"/>
              <a:t>).</a:t>
            </a:r>
          </a:p>
          <a:p>
            <a:endParaRPr lang="es-MX" sz="2800" dirty="0"/>
          </a:p>
        </p:txBody>
      </p:sp>
    </p:spTree>
    <p:extLst>
      <p:ext uri="{BB962C8B-B14F-4D97-AF65-F5344CB8AC3E}">
        <p14:creationId xmlns:p14="http://schemas.microsoft.com/office/powerpoint/2010/main" val="4846930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EXTERNAL, OBJECTIVE TIME</a:t>
            </a:r>
            <a:endParaRPr lang="es-MX" dirty="0"/>
          </a:p>
        </p:txBody>
      </p:sp>
      <p:sp>
        <p:nvSpPr>
          <p:cNvPr id="3" name="Marcador de contenido 2"/>
          <p:cNvSpPr>
            <a:spLocks noGrp="1"/>
          </p:cNvSpPr>
          <p:nvPr>
            <p:ph idx="1"/>
          </p:nvPr>
        </p:nvSpPr>
        <p:spPr/>
        <p:txBody>
          <a:bodyPr/>
          <a:lstStyle/>
          <a:p>
            <a:r>
              <a:rPr lang="es-MX" sz="2400" dirty="0"/>
              <a:t>“</a:t>
            </a:r>
            <a:r>
              <a:rPr lang="es-MX" sz="2400" dirty="0" err="1"/>
              <a:t>This</a:t>
            </a:r>
            <a:r>
              <a:rPr lang="es-MX" sz="2400" dirty="0"/>
              <a:t> </a:t>
            </a:r>
            <a:r>
              <a:rPr lang="es-MX" sz="2400" dirty="0" err="1"/>
              <a:t>objective</a:t>
            </a:r>
            <a:r>
              <a:rPr lang="es-MX" sz="2400" dirty="0"/>
              <a:t> </a:t>
            </a:r>
            <a:r>
              <a:rPr lang="es-MX" sz="2400" dirty="0" err="1"/>
              <a:t>managment</a:t>
            </a:r>
            <a:r>
              <a:rPr lang="es-MX" sz="2400" dirty="0"/>
              <a:t> of time, </a:t>
            </a:r>
            <a:r>
              <a:rPr lang="es-MX" sz="2400" dirty="0" err="1"/>
              <a:t>this</a:t>
            </a:r>
            <a:r>
              <a:rPr lang="es-MX" sz="2400" dirty="0"/>
              <a:t> </a:t>
            </a:r>
            <a:r>
              <a:rPr lang="es-MX" sz="2400" dirty="0" err="1"/>
              <a:t>measurable</a:t>
            </a:r>
            <a:r>
              <a:rPr lang="es-MX" sz="2400" dirty="0"/>
              <a:t> </a:t>
            </a:r>
            <a:r>
              <a:rPr lang="es-MX" sz="2400" dirty="0" err="1"/>
              <a:t>spatiality</a:t>
            </a:r>
            <a:r>
              <a:rPr lang="es-MX" sz="2400" dirty="0"/>
              <a:t> </a:t>
            </a:r>
            <a:r>
              <a:rPr lang="es-MX" sz="2400" dirty="0" err="1"/>
              <a:t>imposed</a:t>
            </a:r>
            <a:r>
              <a:rPr lang="es-MX" sz="2400" dirty="0"/>
              <a:t> as </a:t>
            </a:r>
            <a:r>
              <a:rPr lang="es-MX" sz="2400" dirty="0" err="1"/>
              <a:t>if</a:t>
            </a:r>
            <a:r>
              <a:rPr lang="es-MX" sz="2400" dirty="0"/>
              <a:t> </a:t>
            </a:r>
            <a:r>
              <a:rPr lang="es-MX" sz="2400" dirty="0" err="1"/>
              <a:t>from</a:t>
            </a:r>
            <a:r>
              <a:rPr lang="es-MX" sz="2400" dirty="0"/>
              <a:t> the </a:t>
            </a:r>
            <a:r>
              <a:rPr lang="es-MX" sz="2400" dirty="0" err="1"/>
              <a:t>outside</a:t>
            </a:r>
            <a:r>
              <a:rPr lang="es-MX" sz="2400" dirty="0"/>
              <a:t> </a:t>
            </a:r>
            <a:r>
              <a:rPr lang="es-MX" sz="2400" dirty="0" err="1"/>
              <a:t>by</a:t>
            </a:r>
            <a:r>
              <a:rPr lang="es-MX" sz="2400" dirty="0"/>
              <a:t> the </a:t>
            </a:r>
            <a:r>
              <a:rPr lang="es-MX" sz="2400" dirty="0" err="1"/>
              <a:t>composer</a:t>
            </a:r>
            <a:r>
              <a:rPr lang="es-MX" sz="2400" dirty="0"/>
              <a:t>, director </a:t>
            </a:r>
            <a:r>
              <a:rPr lang="es-MX" sz="2400" dirty="0" err="1"/>
              <a:t>or</a:t>
            </a:r>
            <a:r>
              <a:rPr lang="es-MX" sz="2400" dirty="0"/>
              <a:t> actor, </a:t>
            </a:r>
            <a:r>
              <a:rPr lang="es-MX" sz="2400" dirty="0" err="1"/>
              <a:t>this</a:t>
            </a:r>
            <a:r>
              <a:rPr lang="es-MX" sz="2400" dirty="0"/>
              <a:t> </a:t>
            </a:r>
            <a:r>
              <a:rPr lang="es-MX" sz="2400" dirty="0" err="1"/>
              <a:t>highlighting</a:t>
            </a:r>
            <a:r>
              <a:rPr lang="es-MX" sz="2400" dirty="0"/>
              <a:t> of the </a:t>
            </a:r>
            <a:r>
              <a:rPr lang="es-MX" sz="2400" dirty="0" err="1"/>
              <a:t>prosody</a:t>
            </a:r>
            <a:r>
              <a:rPr lang="es-MX" sz="2400" dirty="0"/>
              <a:t> of the </a:t>
            </a:r>
            <a:r>
              <a:rPr lang="es-MX" sz="2400" dirty="0" err="1"/>
              <a:t>text</a:t>
            </a:r>
            <a:r>
              <a:rPr lang="es-MX" sz="2400" dirty="0"/>
              <a:t>, </a:t>
            </a:r>
            <a:r>
              <a:rPr lang="es-MX" sz="2400" dirty="0" err="1"/>
              <a:t>its</a:t>
            </a:r>
            <a:r>
              <a:rPr lang="es-MX" sz="2400" dirty="0"/>
              <a:t> textual </a:t>
            </a:r>
            <a:r>
              <a:rPr lang="es-MX" sz="2400" dirty="0" err="1"/>
              <a:t>space</a:t>
            </a:r>
            <a:r>
              <a:rPr lang="es-MX" sz="2400" dirty="0"/>
              <a:t> and </a:t>
            </a:r>
            <a:r>
              <a:rPr lang="es-MX" sz="2400" dirty="0" err="1"/>
              <a:t>its</a:t>
            </a:r>
            <a:r>
              <a:rPr lang="es-MX" sz="2400" dirty="0"/>
              <a:t> “</a:t>
            </a:r>
            <a:r>
              <a:rPr lang="es-MX" sz="2400" dirty="0" err="1"/>
              <a:t>eurythmic</a:t>
            </a:r>
            <a:r>
              <a:rPr lang="es-MX" sz="2400" dirty="0"/>
              <a:t> </a:t>
            </a:r>
            <a:r>
              <a:rPr lang="es-MX" sz="2400" dirty="0" err="1"/>
              <a:t>gesture</a:t>
            </a:r>
            <a:r>
              <a:rPr lang="es-MX" sz="2400" dirty="0"/>
              <a:t> </a:t>
            </a:r>
            <a:r>
              <a:rPr lang="es-MX" sz="2400" dirty="0" err="1"/>
              <a:t>characterize</a:t>
            </a:r>
            <a:r>
              <a:rPr lang="es-MX" sz="2400" dirty="0"/>
              <a:t> the </a:t>
            </a:r>
            <a:r>
              <a:rPr lang="es-MX" sz="2400" dirty="0" err="1"/>
              <a:t>rhythm</a:t>
            </a:r>
            <a:r>
              <a:rPr lang="es-MX" sz="2400" dirty="0"/>
              <a:t>” (p. 18).</a:t>
            </a:r>
          </a:p>
          <a:p>
            <a:endParaRPr lang="es-MX" dirty="0"/>
          </a:p>
        </p:txBody>
      </p:sp>
    </p:spTree>
    <p:extLst>
      <p:ext uri="{BB962C8B-B14F-4D97-AF65-F5344CB8AC3E}">
        <p14:creationId xmlns:p14="http://schemas.microsoft.com/office/powerpoint/2010/main" val="2204258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1"/>
          </p:nvPr>
        </p:nvSpPr>
        <p:spPr>
          <a:xfrm>
            <a:off x="779318" y="1268760"/>
            <a:ext cx="10742122" cy="5328592"/>
          </a:xfrm>
        </p:spPr>
        <p:txBody>
          <a:bodyPr>
            <a:normAutofit fontScale="77500" lnSpcReduction="20000"/>
          </a:bodyPr>
          <a:lstStyle/>
          <a:p>
            <a:pPr algn="ctr"/>
            <a:r>
              <a:rPr lang="es-MX" b="1" dirty="0" smtClean="0"/>
              <a:t>UNIVERSIDAD AUTÓNOMA DEL ESTADO DE MÉXICO</a:t>
            </a:r>
          </a:p>
          <a:p>
            <a:pPr algn="ctr"/>
            <a:endParaRPr lang="es-MX" b="1" dirty="0"/>
          </a:p>
          <a:p>
            <a:pPr algn="ctr"/>
            <a:r>
              <a:rPr lang="es-MX" b="1" dirty="0" smtClean="0"/>
              <a:t>FACULTAD DE LENGUAS</a:t>
            </a:r>
          </a:p>
          <a:p>
            <a:endParaRPr lang="es-MX" b="1" dirty="0"/>
          </a:p>
          <a:p>
            <a:pPr algn="ctr"/>
            <a:r>
              <a:rPr lang="es-MX" sz="2600" b="1" dirty="0" smtClean="0"/>
              <a:t>Licenciatura en Lenguas</a:t>
            </a:r>
          </a:p>
          <a:p>
            <a:pPr algn="ctr"/>
            <a:endParaRPr lang="es-MX" sz="2600" b="1" dirty="0"/>
          </a:p>
          <a:p>
            <a:pPr algn="ctr"/>
            <a:r>
              <a:rPr lang="es-MX" sz="2600" b="1" dirty="0" smtClean="0"/>
              <a:t>Análisis Literario en Inglés</a:t>
            </a:r>
            <a:endParaRPr lang="es-MX" sz="2600" b="1" dirty="0" smtClean="0"/>
          </a:p>
          <a:p>
            <a:pPr algn="ctr"/>
            <a:endParaRPr lang="es-MX" sz="2600" b="1" dirty="0"/>
          </a:p>
          <a:p>
            <a:pPr algn="ctr"/>
            <a:r>
              <a:rPr lang="es-MX" sz="2600" b="1" i="1" dirty="0" smtClean="0"/>
              <a:t>“Performance </a:t>
            </a:r>
            <a:r>
              <a:rPr lang="es-MX" sz="2600" b="1" i="1" dirty="0" err="1" smtClean="0"/>
              <a:t>Analysis</a:t>
            </a:r>
            <a:r>
              <a:rPr lang="es-MX" sz="2600" b="1" i="1" dirty="0" smtClean="0"/>
              <a:t>”</a:t>
            </a:r>
          </a:p>
          <a:p>
            <a:pPr algn="ctr"/>
            <a:endParaRPr lang="es-MX" sz="2600" b="1" dirty="0"/>
          </a:p>
          <a:p>
            <a:pPr algn="ctr"/>
            <a:r>
              <a:rPr lang="es-MX" sz="2600" b="1" dirty="0" smtClean="0"/>
              <a:t>SEMESTRE 2017 A</a:t>
            </a:r>
          </a:p>
          <a:p>
            <a:pPr algn="ctr"/>
            <a:r>
              <a:rPr lang="es-MX" sz="2600" b="1" dirty="0" smtClean="0"/>
              <a:t>TOLUCA, MÉXICO, OCTUBRE 2016</a:t>
            </a:r>
          </a:p>
          <a:p>
            <a:pPr algn="ctr"/>
            <a:endParaRPr lang="es-MX" sz="2600" b="1" dirty="0" smtClean="0"/>
          </a:p>
          <a:p>
            <a:pPr algn="ctr"/>
            <a:r>
              <a:rPr lang="es-MX" sz="2600" b="1" dirty="0" smtClean="0"/>
              <a:t>Nota: Si se activa la función “comentarios”, podrá verse la guía para usar estas diapositivas.</a:t>
            </a:r>
            <a:endParaRPr lang="es-MX" sz="2600" b="1" dirty="0"/>
          </a:p>
        </p:txBody>
      </p:sp>
      <p:sp>
        <p:nvSpPr>
          <p:cNvPr id="3" name="Título 2"/>
          <p:cNvSpPr>
            <a:spLocks noGrp="1"/>
          </p:cNvSpPr>
          <p:nvPr>
            <p:ph type="title"/>
          </p:nvPr>
        </p:nvSpPr>
        <p:spPr>
          <a:xfrm>
            <a:off x="2246313" y="533400"/>
            <a:ext cx="7772400" cy="735360"/>
          </a:xfrm>
        </p:spPr>
        <p:txBody>
          <a:bodyPr/>
          <a:lstStyle/>
          <a:p>
            <a:r>
              <a:rPr lang="es-MX" dirty="0" smtClean="0"/>
              <a:t>Créditos Institucionales</a:t>
            </a:r>
            <a:endParaRPr lang="es-MX" dirty="0"/>
          </a:p>
        </p:txBody>
      </p:sp>
    </p:spTree>
    <p:extLst>
      <p:ext uri="{BB962C8B-B14F-4D97-AF65-F5344CB8AC3E}">
        <p14:creationId xmlns:p14="http://schemas.microsoft.com/office/powerpoint/2010/main" val="35221960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err="1" smtClean="0"/>
              <a:t>Internal</a:t>
            </a:r>
            <a:r>
              <a:rPr lang="es-MX" dirty="0" smtClean="0"/>
              <a:t>, </a:t>
            </a:r>
            <a:r>
              <a:rPr lang="es-MX" dirty="0" err="1" smtClean="0"/>
              <a:t>subjective</a:t>
            </a:r>
            <a:r>
              <a:rPr lang="es-MX" dirty="0" smtClean="0"/>
              <a:t> time</a:t>
            </a:r>
            <a:endParaRPr lang="es-MX" dirty="0"/>
          </a:p>
        </p:txBody>
      </p:sp>
      <p:sp>
        <p:nvSpPr>
          <p:cNvPr id="3" name="2 Marcador de contenido"/>
          <p:cNvSpPr>
            <a:spLocks noGrp="1"/>
          </p:cNvSpPr>
          <p:nvPr>
            <p:ph idx="1"/>
          </p:nvPr>
        </p:nvSpPr>
        <p:spPr>
          <a:xfrm>
            <a:off x="1775520" y="1556792"/>
            <a:ext cx="8712968" cy="5040560"/>
          </a:xfrm>
        </p:spPr>
        <p:txBody>
          <a:bodyPr>
            <a:normAutofit/>
          </a:bodyPr>
          <a:lstStyle/>
          <a:p>
            <a:r>
              <a:rPr lang="es-MX" sz="2800" dirty="0" err="1"/>
              <a:t>This</a:t>
            </a:r>
            <a:r>
              <a:rPr lang="es-MX" sz="2800" dirty="0"/>
              <a:t> time </a:t>
            </a:r>
            <a:r>
              <a:rPr lang="es-MX" sz="2800" dirty="0" err="1"/>
              <a:t>belongs</a:t>
            </a:r>
            <a:r>
              <a:rPr lang="es-MX" sz="2800" dirty="0"/>
              <a:t> </a:t>
            </a:r>
            <a:r>
              <a:rPr lang="es-MX" sz="2800" dirty="0" err="1"/>
              <a:t>to</a:t>
            </a:r>
            <a:r>
              <a:rPr lang="es-MX" sz="2800" dirty="0"/>
              <a:t> </a:t>
            </a:r>
            <a:r>
              <a:rPr lang="es-MX" sz="2800" dirty="0" err="1"/>
              <a:t>each</a:t>
            </a:r>
            <a:r>
              <a:rPr lang="es-MX" sz="2800" dirty="0"/>
              <a:t> individual, </a:t>
            </a:r>
            <a:r>
              <a:rPr lang="es-MX" sz="2800" dirty="0" err="1"/>
              <a:t>but</a:t>
            </a:r>
            <a:r>
              <a:rPr lang="es-MX" sz="2800" dirty="0"/>
              <a:t> </a:t>
            </a:r>
            <a:r>
              <a:rPr lang="es-MX" sz="2800" dirty="0" err="1"/>
              <a:t>this</a:t>
            </a:r>
            <a:r>
              <a:rPr lang="es-MX" sz="2800" dirty="0"/>
              <a:t> </a:t>
            </a:r>
            <a:r>
              <a:rPr lang="es-MX" sz="2800" dirty="0" err="1"/>
              <a:t>impression</a:t>
            </a:r>
            <a:r>
              <a:rPr lang="es-MX" sz="2800" dirty="0"/>
              <a:t> of </a:t>
            </a:r>
            <a:r>
              <a:rPr lang="es-MX" sz="2800" dirty="0" err="1"/>
              <a:t>durations</a:t>
            </a:r>
            <a:r>
              <a:rPr lang="es-MX" sz="2800" dirty="0"/>
              <a:t> </a:t>
            </a:r>
            <a:r>
              <a:rPr lang="es-MX" sz="2800" dirty="0" err="1"/>
              <a:t>is</a:t>
            </a:r>
            <a:r>
              <a:rPr lang="es-MX" sz="2800" dirty="0"/>
              <a:t> </a:t>
            </a:r>
            <a:r>
              <a:rPr lang="es-MX" sz="2800" dirty="0" err="1"/>
              <a:t>also</a:t>
            </a:r>
            <a:r>
              <a:rPr lang="es-MX" sz="2800" dirty="0"/>
              <a:t> cultural and </a:t>
            </a:r>
            <a:r>
              <a:rPr lang="es-MX" sz="2800" dirty="0" err="1"/>
              <a:t>linked</a:t>
            </a:r>
            <a:r>
              <a:rPr lang="es-MX" sz="2800" dirty="0"/>
              <a:t> </a:t>
            </a:r>
            <a:r>
              <a:rPr lang="es-MX" sz="2800" dirty="0" err="1"/>
              <a:t>to</a:t>
            </a:r>
            <a:r>
              <a:rPr lang="es-MX" sz="2800" dirty="0"/>
              <a:t> </a:t>
            </a:r>
            <a:r>
              <a:rPr lang="es-MX" sz="2800" dirty="0" err="1"/>
              <a:t>the</a:t>
            </a:r>
            <a:r>
              <a:rPr lang="es-MX" sz="2800" dirty="0"/>
              <a:t> </a:t>
            </a:r>
            <a:r>
              <a:rPr lang="es-MX" sz="2800" dirty="0" err="1"/>
              <a:t>habits</a:t>
            </a:r>
            <a:r>
              <a:rPr lang="es-MX" sz="2800" dirty="0"/>
              <a:t> and </a:t>
            </a:r>
            <a:r>
              <a:rPr lang="es-MX" sz="2800" dirty="0" err="1"/>
              <a:t>expectations</a:t>
            </a:r>
            <a:r>
              <a:rPr lang="es-MX" sz="2800" dirty="0"/>
              <a:t> of </a:t>
            </a:r>
            <a:r>
              <a:rPr lang="es-MX" sz="2800" dirty="0" err="1"/>
              <a:t>the</a:t>
            </a:r>
            <a:r>
              <a:rPr lang="es-MX" sz="2800" dirty="0"/>
              <a:t> </a:t>
            </a:r>
            <a:r>
              <a:rPr lang="es-MX" sz="2800" dirty="0" err="1"/>
              <a:t>audience</a:t>
            </a:r>
            <a:r>
              <a:rPr lang="es-MX" sz="2800" dirty="0"/>
              <a:t>.</a:t>
            </a:r>
          </a:p>
          <a:p>
            <a:r>
              <a:rPr lang="es-MX" sz="2800" dirty="0" err="1"/>
              <a:t>It</a:t>
            </a:r>
            <a:r>
              <a:rPr lang="es-MX" sz="2800" dirty="0"/>
              <a:t> </a:t>
            </a:r>
            <a:r>
              <a:rPr lang="es-MX" sz="2800" dirty="0" err="1"/>
              <a:t>is</a:t>
            </a:r>
            <a:r>
              <a:rPr lang="es-MX" sz="2800" dirty="0"/>
              <a:t> </a:t>
            </a:r>
            <a:r>
              <a:rPr lang="es-MX" sz="2800" dirty="0" err="1"/>
              <a:t>experienced</a:t>
            </a:r>
            <a:r>
              <a:rPr lang="es-MX" sz="2800" dirty="0"/>
              <a:t> in </a:t>
            </a:r>
            <a:r>
              <a:rPr lang="es-MX" sz="2800" dirty="0" err="1"/>
              <a:t>different</a:t>
            </a:r>
            <a:r>
              <a:rPr lang="es-MX" sz="2800" dirty="0"/>
              <a:t> </a:t>
            </a:r>
            <a:r>
              <a:rPr lang="es-MX" sz="2800" dirty="0" err="1"/>
              <a:t>variations</a:t>
            </a:r>
            <a:r>
              <a:rPr lang="es-MX" sz="2800" dirty="0"/>
              <a:t>; </a:t>
            </a:r>
            <a:r>
              <a:rPr lang="es-MX" sz="2800" dirty="0" err="1"/>
              <a:t>it</a:t>
            </a:r>
            <a:r>
              <a:rPr lang="es-MX" sz="2800" dirty="0"/>
              <a:t> </a:t>
            </a:r>
            <a:r>
              <a:rPr lang="es-MX" sz="2800" dirty="0" err="1"/>
              <a:t>is</a:t>
            </a:r>
            <a:r>
              <a:rPr lang="es-MX" sz="2800" dirty="0"/>
              <a:t> the tempo, and the actor </a:t>
            </a:r>
            <a:r>
              <a:rPr lang="es-MX" sz="2800" dirty="0" err="1"/>
              <a:t>imbues</a:t>
            </a:r>
            <a:r>
              <a:rPr lang="es-MX" sz="2800" dirty="0"/>
              <a:t> </a:t>
            </a:r>
            <a:r>
              <a:rPr lang="es-MX" sz="2800" dirty="0" err="1"/>
              <a:t>his</a:t>
            </a:r>
            <a:r>
              <a:rPr lang="es-MX" sz="2800" dirty="0"/>
              <a:t> </a:t>
            </a:r>
            <a:r>
              <a:rPr lang="es-MX" sz="2800" dirty="0" err="1"/>
              <a:t>text</a:t>
            </a:r>
            <a:r>
              <a:rPr lang="es-MX" sz="2800" dirty="0"/>
              <a:t> and role </a:t>
            </a:r>
            <a:r>
              <a:rPr lang="es-MX" sz="2800" dirty="0" err="1"/>
              <a:t>with</a:t>
            </a:r>
            <a:r>
              <a:rPr lang="es-MX" sz="2800" dirty="0"/>
              <a:t> </a:t>
            </a:r>
            <a:r>
              <a:rPr lang="es-MX" sz="2800" dirty="0" err="1"/>
              <a:t>his</a:t>
            </a:r>
            <a:r>
              <a:rPr lang="es-MX" sz="2800" dirty="0"/>
              <a:t> own time and </a:t>
            </a:r>
            <a:r>
              <a:rPr lang="es-MX" sz="2800" dirty="0" err="1"/>
              <a:t>internal</a:t>
            </a:r>
            <a:r>
              <a:rPr lang="es-MX" sz="2800" dirty="0"/>
              <a:t> tempo</a:t>
            </a:r>
            <a:r>
              <a:rPr lang="es-MX" sz="2800" dirty="0" smtClean="0"/>
              <a:t>.</a:t>
            </a:r>
            <a:endParaRPr lang="es-MX" sz="2800" dirty="0"/>
          </a:p>
        </p:txBody>
      </p:sp>
    </p:spTree>
    <p:extLst>
      <p:ext uri="{BB962C8B-B14F-4D97-AF65-F5344CB8AC3E}">
        <p14:creationId xmlns:p14="http://schemas.microsoft.com/office/powerpoint/2010/main" val="6430564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Internal</a:t>
            </a:r>
            <a:r>
              <a:rPr lang="es-MX" dirty="0" smtClean="0"/>
              <a:t>, </a:t>
            </a:r>
            <a:r>
              <a:rPr lang="es-MX" dirty="0" err="1" smtClean="0"/>
              <a:t>subjective</a:t>
            </a:r>
            <a:r>
              <a:rPr lang="es-MX" dirty="0" smtClean="0"/>
              <a:t> time</a:t>
            </a:r>
            <a:endParaRPr lang="es-MX" dirty="0"/>
          </a:p>
        </p:txBody>
      </p:sp>
      <p:sp>
        <p:nvSpPr>
          <p:cNvPr id="3" name="Marcador de contenido 2"/>
          <p:cNvSpPr>
            <a:spLocks noGrp="1"/>
          </p:cNvSpPr>
          <p:nvPr>
            <p:ph idx="1"/>
          </p:nvPr>
        </p:nvSpPr>
        <p:spPr/>
        <p:txBody>
          <a:bodyPr/>
          <a:lstStyle/>
          <a:p>
            <a:r>
              <a:rPr lang="es-MX" sz="2400" dirty="0" err="1"/>
              <a:t>Temporality</a:t>
            </a:r>
            <a:r>
              <a:rPr lang="es-MX" sz="2400" dirty="0"/>
              <a:t> </a:t>
            </a:r>
            <a:r>
              <a:rPr lang="es-MX" sz="2400" dirty="0" err="1"/>
              <a:t>is</a:t>
            </a:r>
            <a:r>
              <a:rPr lang="es-MX" sz="2400" dirty="0"/>
              <a:t> </a:t>
            </a:r>
            <a:r>
              <a:rPr lang="es-MX" sz="2400" dirty="0" err="1"/>
              <a:t>not</a:t>
            </a:r>
            <a:r>
              <a:rPr lang="es-MX" sz="2400" dirty="0"/>
              <a:t> </a:t>
            </a:r>
            <a:r>
              <a:rPr lang="es-MX" sz="2400" dirty="0" err="1"/>
              <a:t>only</a:t>
            </a:r>
            <a:r>
              <a:rPr lang="es-MX" sz="2400" dirty="0"/>
              <a:t> a </a:t>
            </a:r>
            <a:r>
              <a:rPr lang="es-MX" sz="2400" dirty="0" err="1"/>
              <a:t>matter</a:t>
            </a:r>
            <a:r>
              <a:rPr lang="es-MX" sz="2400" dirty="0"/>
              <a:t> of </a:t>
            </a:r>
            <a:r>
              <a:rPr lang="es-MX" sz="2400" dirty="0" err="1" smtClean="0"/>
              <a:t>rhythm</a:t>
            </a:r>
            <a:r>
              <a:rPr lang="es-MX" sz="2400" dirty="0" smtClean="0"/>
              <a:t> </a:t>
            </a:r>
            <a:r>
              <a:rPr lang="es-MX" sz="2400" dirty="0"/>
              <a:t>and tempo and </a:t>
            </a:r>
            <a:r>
              <a:rPr lang="es-MX" sz="2400" dirty="0" err="1"/>
              <a:t>is</a:t>
            </a:r>
            <a:r>
              <a:rPr lang="es-MX" sz="2400" dirty="0"/>
              <a:t> </a:t>
            </a:r>
            <a:r>
              <a:rPr lang="es-MX" sz="2400" dirty="0" err="1"/>
              <a:t>not</a:t>
            </a:r>
            <a:r>
              <a:rPr lang="es-MX" sz="2400" dirty="0"/>
              <a:t> </a:t>
            </a:r>
            <a:r>
              <a:rPr lang="es-MX" sz="2400" dirty="0" err="1"/>
              <a:t>simply</a:t>
            </a:r>
            <a:r>
              <a:rPr lang="es-MX" sz="2400" dirty="0"/>
              <a:t> </a:t>
            </a:r>
            <a:r>
              <a:rPr lang="es-MX" sz="2400" dirty="0" err="1"/>
              <a:t>limited</a:t>
            </a:r>
            <a:r>
              <a:rPr lang="es-MX" sz="2400" dirty="0"/>
              <a:t> to the </a:t>
            </a:r>
            <a:r>
              <a:rPr lang="es-MX" sz="2400" dirty="0" err="1"/>
              <a:t>flow</a:t>
            </a:r>
            <a:r>
              <a:rPr lang="es-MX" sz="2400" dirty="0"/>
              <a:t> of time. </a:t>
            </a:r>
            <a:r>
              <a:rPr lang="es-MX" sz="2400" dirty="0" err="1"/>
              <a:t>It</a:t>
            </a:r>
            <a:r>
              <a:rPr lang="es-MX" sz="2400" dirty="0"/>
              <a:t> </a:t>
            </a:r>
            <a:r>
              <a:rPr lang="es-MX" sz="2400" dirty="0" err="1"/>
              <a:t>is</a:t>
            </a:r>
            <a:r>
              <a:rPr lang="es-MX" sz="2400" dirty="0"/>
              <a:t> </a:t>
            </a:r>
            <a:r>
              <a:rPr lang="es-MX" sz="2400" dirty="0" err="1"/>
              <a:t>made</a:t>
            </a:r>
            <a:r>
              <a:rPr lang="es-MX" sz="2400" dirty="0"/>
              <a:t> of particular </a:t>
            </a:r>
            <a:r>
              <a:rPr lang="es-MX" sz="2400" dirty="0" err="1"/>
              <a:t>moments</a:t>
            </a:r>
            <a:r>
              <a:rPr lang="es-MX" sz="2400" dirty="0"/>
              <a:t> (</a:t>
            </a:r>
            <a:r>
              <a:rPr lang="es-MX" sz="2400" dirty="0" err="1"/>
              <a:t>privileged</a:t>
            </a:r>
            <a:r>
              <a:rPr lang="es-MX" sz="2400" dirty="0"/>
              <a:t> </a:t>
            </a:r>
            <a:r>
              <a:rPr lang="es-MX" sz="2400" dirty="0" err="1"/>
              <a:t>moments</a:t>
            </a:r>
            <a:r>
              <a:rPr lang="es-MX" sz="2400" dirty="0"/>
              <a:t>), </a:t>
            </a:r>
            <a:r>
              <a:rPr lang="es-MX" sz="2400" dirty="0" err="1"/>
              <a:t>which</a:t>
            </a:r>
            <a:r>
              <a:rPr lang="es-MX" sz="2400" dirty="0"/>
              <a:t> time </a:t>
            </a:r>
            <a:r>
              <a:rPr lang="es-MX" sz="2400" dirty="0" err="1"/>
              <a:t>seems</a:t>
            </a:r>
            <a:r>
              <a:rPr lang="es-MX" sz="2400" dirty="0"/>
              <a:t> to stop: </a:t>
            </a:r>
            <a:r>
              <a:rPr lang="es-MX" sz="2400" dirty="0" err="1"/>
              <a:t>Lessing</a:t>
            </a:r>
            <a:r>
              <a:rPr lang="es-MX" sz="2400" dirty="0"/>
              <a:t> </a:t>
            </a:r>
            <a:r>
              <a:rPr lang="es-MX" sz="2400" dirty="0" err="1"/>
              <a:t>called</a:t>
            </a:r>
            <a:r>
              <a:rPr lang="es-MX" sz="2400" dirty="0"/>
              <a:t> </a:t>
            </a:r>
            <a:r>
              <a:rPr lang="es-MX" sz="2400" dirty="0" err="1"/>
              <a:t>it</a:t>
            </a:r>
            <a:r>
              <a:rPr lang="es-MX" sz="2400" dirty="0"/>
              <a:t> </a:t>
            </a:r>
            <a:r>
              <a:rPr lang="es-MX" sz="2400" i="1" dirty="0" err="1"/>
              <a:t>fertile</a:t>
            </a:r>
            <a:r>
              <a:rPr lang="es-MX" sz="2400" i="1" dirty="0"/>
              <a:t> </a:t>
            </a:r>
            <a:r>
              <a:rPr lang="es-MX" sz="2400" i="1" dirty="0" err="1"/>
              <a:t>instant</a:t>
            </a:r>
            <a:r>
              <a:rPr lang="es-MX" sz="2400" dirty="0"/>
              <a:t>; Brecht, </a:t>
            </a:r>
            <a:r>
              <a:rPr lang="es-MX" sz="2400" i="1" dirty="0" err="1"/>
              <a:t>gestus</a:t>
            </a:r>
            <a:r>
              <a:rPr lang="es-MX" sz="2400" dirty="0"/>
              <a:t>; </a:t>
            </a:r>
            <a:r>
              <a:rPr lang="es-MX" sz="2400" dirty="0" err="1"/>
              <a:t>Barthes</a:t>
            </a:r>
            <a:r>
              <a:rPr lang="es-MX" sz="2400" dirty="0"/>
              <a:t>’, the </a:t>
            </a:r>
            <a:r>
              <a:rPr lang="es-MX" sz="2400" i="1" dirty="0" err="1"/>
              <a:t>third</a:t>
            </a:r>
            <a:r>
              <a:rPr lang="es-MX" sz="2400" i="1" dirty="0"/>
              <a:t> </a:t>
            </a:r>
            <a:r>
              <a:rPr lang="es-MX" sz="2400" i="1" dirty="0" err="1"/>
              <a:t>sense</a:t>
            </a:r>
            <a:r>
              <a:rPr lang="es-MX" sz="2400" i="1" dirty="0"/>
              <a:t> </a:t>
            </a:r>
            <a:r>
              <a:rPr lang="es-MX" sz="2400" dirty="0" err="1"/>
              <a:t>or</a:t>
            </a:r>
            <a:r>
              <a:rPr lang="es-MX" sz="2400" dirty="0"/>
              <a:t> the </a:t>
            </a:r>
            <a:r>
              <a:rPr lang="es-MX" sz="2400" i="1" dirty="0" err="1"/>
              <a:t>punctum</a:t>
            </a:r>
            <a:r>
              <a:rPr lang="es-MX" sz="2400" dirty="0"/>
              <a:t>; the Kabuki </a:t>
            </a:r>
            <a:r>
              <a:rPr lang="es-MX" sz="2400" dirty="0" err="1"/>
              <a:t>theater</a:t>
            </a:r>
            <a:r>
              <a:rPr lang="es-MX" sz="2400" dirty="0"/>
              <a:t>, </a:t>
            </a:r>
            <a:r>
              <a:rPr lang="es-MX" sz="2400" i="1" dirty="0" err="1"/>
              <a:t>ma</a:t>
            </a:r>
            <a:r>
              <a:rPr lang="es-MX" sz="2400" dirty="0"/>
              <a:t> (</a:t>
            </a:r>
            <a:r>
              <a:rPr lang="es-MX" sz="2400" dirty="0" err="1"/>
              <a:t>mystical</a:t>
            </a:r>
            <a:r>
              <a:rPr lang="es-MX" sz="2400" dirty="0"/>
              <a:t> </a:t>
            </a:r>
            <a:r>
              <a:rPr lang="es-MX" sz="2400" dirty="0" err="1"/>
              <a:t>moment</a:t>
            </a:r>
            <a:r>
              <a:rPr lang="es-MX" sz="2400" dirty="0"/>
              <a:t>); the </a:t>
            </a:r>
            <a:r>
              <a:rPr lang="es-MX" sz="2400" dirty="0" err="1"/>
              <a:t>Korean</a:t>
            </a:r>
            <a:r>
              <a:rPr lang="es-MX" sz="2400" dirty="0"/>
              <a:t> Tao, the </a:t>
            </a:r>
            <a:r>
              <a:rPr lang="es-MX" sz="2400" i="1" dirty="0"/>
              <a:t>to</a:t>
            </a:r>
            <a:r>
              <a:rPr lang="es-MX" sz="2400" dirty="0"/>
              <a:t>; Daniel </a:t>
            </a:r>
            <a:r>
              <a:rPr lang="es-MX" sz="2400" dirty="0" err="1"/>
              <a:t>Mesguich</a:t>
            </a:r>
            <a:r>
              <a:rPr lang="es-MX" sz="2400" dirty="0"/>
              <a:t>, </a:t>
            </a:r>
            <a:r>
              <a:rPr lang="es-MX" sz="2400" i="1" dirty="0"/>
              <a:t>the </a:t>
            </a:r>
            <a:r>
              <a:rPr lang="es-MX" sz="2400" i="1" dirty="0" err="1"/>
              <a:t>right</a:t>
            </a:r>
            <a:r>
              <a:rPr lang="es-MX" sz="2400" i="1" dirty="0"/>
              <a:t> </a:t>
            </a:r>
            <a:r>
              <a:rPr lang="es-MX" sz="2400" i="1" dirty="0" err="1"/>
              <a:t>moment</a:t>
            </a:r>
            <a:r>
              <a:rPr lang="es-MX" sz="2400" dirty="0"/>
              <a:t>.</a:t>
            </a:r>
          </a:p>
          <a:p>
            <a:endParaRPr lang="es-MX" sz="2000" dirty="0"/>
          </a:p>
        </p:txBody>
      </p:sp>
    </p:spTree>
    <p:extLst>
      <p:ext uri="{BB962C8B-B14F-4D97-AF65-F5344CB8AC3E}">
        <p14:creationId xmlns:p14="http://schemas.microsoft.com/office/powerpoint/2010/main" val="11386855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err="1" smtClean="0"/>
              <a:t>Dramatic</a:t>
            </a:r>
            <a:r>
              <a:rPr lang="es-MX" dirty="0" smtClean="0"/>
              <a:t> time, </a:t>
            </a:r>
            <a:r>
              <a:rPr lang="es-MX" dirty="0" err="1" smtClean="0"/>
              <a:t>stage</a:t>
            </a:r>
            <a:r>
              <a:rPr lang="es-MX" dirty="0" smtClean="0"/>
              <a:t> time</a:t>
            </a:r>
            <a:endParaRPr lang="es-MX" dirty="0"/>
          </a:p>
        </p:txBody>
      </p:sp>
      <p:sp>
        <p:nvSpPr>
          <p:cNvPr id="3" name="2 Marcador de contenido"/>
          <p:cNvSpPr>
            <a:spLocks noGrp="1"/>
          </p:cNvSpPr>
          <p:nvPr>
            <p:ph idx="1"/>
          </p:nvPr>
        </p:nvSpPr>
        <p:spPr>
          <a:xfrm>
            <a:off x="2133599" y="1772816"/>
            <a:ext cx="7778825" cy="4608512"/>
          </a:xfrm>
        </p:spPr>
        <p:txBody>
          <a:bodyPr>
            <a:noAutofit/>
          </a:bodyPr>
          <a:lstStyle/>
          <a:p>
            <a:r>
              <a:rPr lang="es-MX" sz="3200" b="1" dirty="0" err="1"/>
              <a:t>Stage</a:t>
            </a:r>
            <a:r>
              <a:rPr lang="es-MX" sz="3200" b="1" dirty="0"/>
              <a:t> time</a:t>
            </a:r>
            <a:r>
              <a:rPr lang="es-MX" sz="3200" dirty="0"/>
              <a:t>: </a:t>
            </a:r>
            <a:r>
              <a:rPr lang="es-MX" sz="3200" dirty="0" err="1"/>
              <a:t>the</a:t>
            </a:r>
            <a:r>
              <a:rPr lang="es-MX" sz="3200" dirty="0"/>
              <a:t> time of </a:t>
            </a:r>
            <a:r>
              <a:rPr lang="es-MX" sz="3200" dirty="0" err="1"/>
              <a:t>the</a:t>
            </a:r>
            <a:r>
              <a:rPr lang="es-MX" sz="3200" dirty="0"/>
              <a:t> performance. </a:t>
            </a:r>
            <a:r>
              <a:rPr lang="es-MX" sz="3200" dirty="0" err="1"/>
              <a:t>The</a:t>
            </a:r>
            <a:r>
              <a:rPr lang="es-MX" sz="3200" dirty="0"/>
              <a:t> </a:t>
            </a:r>
            <a:r>
              <a:rPr lang="es-MX" sz="3200" dirty="0" err="1"/>
              <a:t>stage</a:t>
            </a:r>
            <a:r>
              <a:rPr lang="es-MX" sz="3200" dirty="0"/>
              <a:t> </a:t>
            </a:r>
            <a:r>
              <a:rPr lang="es-MX" sz="3200" dirty="0" err="1"/>
              <a:t>temporality</a:t>
            </a:r>
            <a:r>
              <a:rPr lang="es-MX" sz="3200" dirty="0"/>
              <a:t> </a:t>
            </a:r>
            <a:r>
              <a:rPr lang="es-MX" sz="3200" dirty="0" err="1"/>
              <a:t>is</a:t>
            </a:r>
            <a:r>
              <a:rPr lang="es-MX" sz="3200" dirty="0"/>
              <a:t> </a:t>
            </a:r>
            <a:r>
              <a:rPr lang="es-MX" sz="3200" dirty="0" err="1"/>
              <a:t>commun</a:t>
            </a:r>
            <a:r>
              <a:rPr lang="es-MX" sz="3200" dirty="0"/>
              <a:t> </a:t>
            </a:r>
            <a:r>
              <a:rPr lang="es-MX" sz="3200" dirty="0" err="1"/>
              <a:t>to</a:t>
            </a:r>
            <a:r>
              <a:rPr lang="es-MX" sz="3200" dirty="0"/>
              <a:t> </a:t>
            </a:r>
            <a:r>
              <a:rPr lang="es-MX" sz="3200" dirty="0" err="1"/>
              <a:t>both</a:t>
            </a:r>
            <a:r>
              <a:rPr lang="es-MX" sz="3200" dirty="0"/>
              <a:t> </a:t>
            </a:r>
            <a:r>
              <a:rPr lang="es-MX" sz="3200" dirty="0" err="1"/>
              <a:t>the</a:t>
            </a:r>
            <a:r>
              <a:rPr lang="es-MX" sz="3200" dirty="0"/>
              <a:t> actor and </a:t>
            </a:r>
            <a:r>
              <a:rPr lang="es-MX" sz="3200" dirty="0" err="1"/>
              <a:t>the</a:t>
            </a:r>
            <a:r>
              <a:rPr lang="es-MX" sz="3200" dirty="0"/>
              <a:t> </a:t>
            </a:r>
            <a:r>
              <a:rPr lang="es-MX" sz="3200" dirty="0" err="1"/>
              <a:t>spectator</a:t>
            </a:r>
            <a:r>
              <a:rPr lang="es-MX" sz="3200" dirty="0"/>
              <a:t>. </a:t>
            </a:r>
            <a:r>
              <a:rPr lang="es-MX" sz="3200" dirty="0" err="1"/>
              <a:t>Temporality</a:t>
            </a:r>
            <a:r>
              <a:rPr lang="es-MX" sz="3200" dirty="0"/>
              <a:t> </a:t>
            </a:r>
            <a:r>
              <a:rPr lang="es-MX" sz="3200" dirty="0" err="1"/>
              <a:t>is</a:t>
            </a:r>
            <a:r>
              <a:rPr lang="es-MX" sz="3200" dirty="0"/>
              <a:t> </a:t>
            </a:r>
            <a:r>
              <a:rPr lang="es-MX" sz="3200" dirty="0" err="1"/>
              <a:t>used</a:t>
            </a:r>
            <a:r>
              <a:rPr lang="es-MX" sz="3200" dirty="0"/>
              <a:t> and </a:t>
            </a:r>
            <a:r>
              <a:rPr lang="es-MX" sz="3200" dirty="0" err="1"/>
              <a:t>produced</a:t>
            </a:r>
            <a:r>
              <a:rPr lang="es-MX" sz="3200" dirty="0"/>
              <a:t> </a:t>
            </a:r>
            <a:r>
              <a:rPr lang="es-MX" sz="3200" dirty="0" err="1"/>
              <a:t>by</a:t>
            </a:r>
            <a:r>
              <a:rPr lang="es-MX" sz="3200" dirty="0"/>
              <a:t> the </a:t>
            </a:r>
            <a:r>
              <a:rPr lang="es-MX" sz="3200" dirty="0" err="1"/>
              <a:t>stage</a:t>
            </a:r>
            <a:r>
              <a:rPr lang="es-MX" sz="3200" dirty="0"/>
              <a:t> </a:t>
            </a:r>
            <a:r>
              <a:rPr lang="es-MX" sz="3200" dirty="0" err="1"/>
              <a:t>actions</a:t>
            </a:r>
            <a:r>
              <a:rPr lang="es-MX" sz="3200" dirty="0"/>
              <a:t>.</a:t>
            </a:r>
          </a:p>
          <a:p>
            <a:pPr marL="0" indent="0">
              <a:buNone/>
            </a:pPr>
            <a:endParaRPr lang="es-MX" sz="3200" dirty="0"/>
          </a:p>
          <a:p>
            <a:r>
              <a:rPr lang="es-MX" sz="3200" b="1" dirty="0" err="1"/>
              <a:t>Dramatic</a:t>
            </a:r>
            <a:r>
              <a:rPr lang="es-MX" sz="3200" b="1" dirty="0"/>
              <a:t> time</a:t>
            </a:r>
            <a:r>
              <a:rPr lang="es-MX" sz="3200" dirty="0"/>
              <a:t>: the </a:t>
            </a:r>
            <a:r>
              <a:rPr lang="es-MX" sz="3200" dirty="0" err="1"/>
              <a:t>represented</a:t>
            </a:r>
            <a:r>
              <a:rPr lang="es-MX" sz="3200" dirty="0"/>
              <a:t> time of the </a:t>
            </a:r>
            <a:r>
              <a:rPr lang="es-MX" sz="3200" dirty="0" err="1"/>
              <a:t>reported</a:t>
            </a:r>
            <a:r>
              <a:rPr lang="es-MX" sz="3200" dirty="0"/>
              <a:t> </a:t>
            </a:r>
            <a:r>
              <a:rPr lang="es-MX" sz="3200" dirty="0" err="1"/>
              <a:t>events</a:t>
            </a:r>
            <a:r>
              <a:rPr lang="es-MX" sz="3200" dirty="0"/>
              <a:t>.</a:t>
            </a:r>
          </a:p>
          <a:p>
            <a:endParaRPr lang="es-MX" sz="3200" dirty="0"/>
          </a:p>
        </p:txBody>
      </p:sp>
    </p:spTree>
    <p:extLst>
      <p:ext uri="{BB962C8B-B14F-4D97-AF65-F5344CB8AC3E}">
        <p14:creationId xmlns:p14="http://schemas.microsoft.com/office/powerpoint/2010/main" val="8380838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33600" y="228600"/>
            <a:ext cx="8534401" cy="1143000"/>
          </a:xfrm>
        </p:spPr>
        <p:txBody>
          <a:bodyPr>
            <a:normAutofit fontScale="90000"/>
          </a:bodyPr>
          <a:lstStyle/>
          <a:p>
            <a:r>
              <a:rPr lang="es-MX" dirty="0" err="1" smtClean="0"/>
              <a:t>Borrowing</a:t>
            </a:r>
            <a:r>
              <a:rPr lang="es-MX" dirty="0" smtClean="0"/>
              <a:t> the </a:t>
            </a:r>
            <a:r>
              <a:rPr lang="es-MX" dirty="0" err="1" smtClean="0"/>
              <a:t>notion</a:t>
            </a:r>
            <a:r>
              <a:rPr lang="es-MX" dirty="0" smtClean="0"/>
              <a:t> of </a:t>
            </a:r>
            <a:r>
              <a:rPr lang="es-MX" dirty="0" err="1" smtClean="0"/>
              <a:t>chronotope</a:t>
            </a:r>
            <a:r>
              <a:rPr lang="es-MX" dirty="0" smtClean="0"/>
              <a:t>, </a:t>
            </a:r>
            <a:r>
              <a:rPr lang="es-MX" dirty="0" err="1" smtClean="0"/>
              <a:t>by</a:t>
            </a:r>
            <a:r>
              <a:rPr lang="es-MX" dirty="0" smtClean="0"/>
              <a:t> </a:t>
            </a:r>
            <a:r>
              <a:rPr lang="es-MX" dirty="0" err="1"/>
              <a:t>M</a:t>
            </a:r>
            <a:r>
              <a:rPr lang="es-MX" dirty="0" err="1" smtClean="0"/>
              <a:t>ikhaïl</a:t>
            </a:r>
            <a:r>
              <a:rPr lang="es-MX" dirty="0" smtClean="0"/>
              <a:t> </a:t>
            </a:r>
            <a:r>
              <a:rPr lang="es-MX" dirty="0"/>
              <a:t>B</a:t>
            </a:r>
            <a:r>
              <a:rPr lang="es-MX" dirty="0" smtClean="0"/>
              <a:t>akhtin</a:t>
            </a:r>
            <a:endParaRPr lang="es-MX" dirty="0"/>
          </a:p>
        </p:txBody>
      </p:sp>
      <p:sp>
        <p:nvSpPr>
          <p:cNvPr id="3" name="2 Marcador de contenido"/>
          <p:cNvSpPr>
            <a:spLocks noGrp="1"/>
          </p:cNvSpPr>
          <p:nvPr>
            <p:ph idx="1"/>
          </p:nvPr>
        </p:nvSpPr>
        <p:spPr>
          <a:xfrm>
            <a:off x="2133599" y="1772817"/>
            <a:ext cx="7778825" cy="4268547"/>
          </a:xfrm>
        </p:spPr>
        <p:txBody>
          <a:bodyPr>
            <a:normAutofit/>
          </a:bodyPr>
          <a:lstStyle/>
          <a:p>
            <a:r>
              <a:rPr lang="es-MX" sz="4000" dirty="0" err="1"/>
              <a:t>The</a:t>
            </a:r>
            <a:r>
              <a:rPr lang="es-MX" sz="4000" dirty="0"/>
              <a:t> </a:t>
            </a:r>
            <a:r>
              <a:rPr lang="es-MX" sz="4000" dirty="0" err="1"/>
              <a:t>artistic</a:t>
            </a:r>
            <a:r>
              <a:rPr lang="es-MX" sz="4000" dirty="0"/>
              <a:t> </a:t>
            </a:r>
            <a:r>
              <a:rPr lang="es-MX" sz="4000" dirty="0" err="1"/>
              <a:t>chronotope</a:t>
            </a:r>
            <a:r>
              <a:rPr lang="es-MX" sz="4000" dirty="0"/>
              <a:t>, </a:t>
            </a:r>
            <a:r>
              <a:rPr lang="es-MX" sz="4000" dirty="0" err="1"/>
              <a:t>according</a:t>
            </a:r>
            <a:r>
              <a:rPr lang="es-MX" sz="4000" dirty="0"/>
              <a:t> </a:t>
            </a:r>
            <a:r>
              <a:rPr lang="es-MX" sz="4000" dirty="0" err="1"/>
              <a:t>to</a:t>
            </a:r>
            <a:r>
              <a:rPr lang="es-MX" sz="4000" dirty="0"/>
              <a:t> </a:t>
            </a:r>
            <a:r>
              <a:rPr lang="es-MX" sz="4000" dirty="0" err="1"/>
              <a:t>Bakhtin</a:t>
            </a:r>
            <a:r>
              <a:rPr lang="es-MX" sz="4000" dirty="0"/>
              <a:t>, </a:t>
            </a:r>
            <a:r>
              <a:rPr lang="es-MX" sz="4000" dirty="0" err="1"/>
              <a:t>allows</a:t>
            </a:r>
            <a:r>
              <a:rPr lang="es-MX" sz="4000" dirty="0"/>
              <a:t> </a:t>
            </a:r>
            <a:r>
              <a:rPr lang="es-MX" sz="4000" dirty="0" err="1"/>
              <a:t>for</a:t>
            </a:r>
            <a:r>
              <a:rPr lang="es-MX" sz="4000" dirty="0"/>
              <a:t> a </a:t>
            </a:r>
            <a:r>
              <a:rPr lang="es-MX" sz="4000" dirty="0" err="1"/>
              <a:t>spatial</a:t>
            </a:r>
            <a:r>
              <a:rPr lang="es-MX" sz="4000" dirty="0"/>
              <a:t> </a:t>
            </a:r>
            <a:r>
              <a:rPr lang="es-MX" sz="4000" dirty="0" err="1"/>
              <a:t>metaphorization</a:t>
            </a:r>
            <a:r>
              <a:rPr lang="es-MX" sz="4000" dirty="0"/>
              <a:t> and a temporal </a:t>
            </a:r>
            <a:r>
              <a:rPr lang="es-MX" sz="4000" dirty="0" err="1"/>
              <a:t>experience</a:t>
            </a:r>
            <a:r>
              <a:rPr lang="es-MX" sz="4000" dirty="0"/>
              <a:t>. In </a:t>
            </a:r>
            <a:r>
              <a:rPr lang="es-MX" sz="4000" dirty="0" err="1"/>
              <a:t>theatre</a:t>
            </a:r>
            <a:r>
              <a:rPr lang="es-MX" sz="4000" dirty="0"/>
              <a:t>, </a:t>
            </a:r>
            <a:r>
              <a:rPr lang="es-MX" sz="4000" dirty="0" err="1"/>
              <a:t>chronotopes</a:t>
            </a:r>
            <a:r>
              <a:rPr lang="es-MX" sz="4000" dirty="0"/>
              <a:t> link time, </a:t>
            </a:r>
            <a:r>
              <a:rPr lang="es-MX" sz="4000" dirty="0" err="1"/>
              <a:t>space</a:t>
            </a:r>
            <a:r>
              <a:rPr lang="es-MX" sz="4000" dirty="0"/>
              <a:t> and </a:t>
            </a:r>
            <a:r>
              <a:rPr lang="es-MX" sz="4000" dirty="0" err="1"/>
              <a:t>action</a:t>
            </a:r>
            <a:r>
              <a:rPr lang="es-MX" sz="4000" dirty="0"/>
              <a:t>.</a:t>
            </a:r>
          </a:p>
        </p:txBody>
      </p:sp>
    </p:spTree>
    <p:extLst>
      <p:ext uri="{BB962C8B-B14F-4D97-AF65-F5344CB8AC3E}">
        <p14:creationId xmlns:p14="http://schemas.microsoft.com/office/powerpoint/2010/main" val="32033372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27648" y="228600"/>
            <a:ext cx="7740352" cy="1143000"/>
          </a:xfrm>
        </p:spPr>
        <p:txBody>
          <a:bodyPr>
            <a:normAutofit/>
          </a:bodyPr>
          <a:lstStyle/>
          <a:p>
            <a:r>
              <a:rPr lang="es-MX" dirty="0" err="1" smtClean="0"/>
              <a:t>To</a:t>
            </a:r>
            <a:r>
              <a:rPr lang="es-MX" dirty="0" smtClean="0"/>
              <a:t> prepare </a:t>
            </a:r>
            <a:r>
              <a:rPr lang="es-MX" dirty="0" err="1" smtClean="0"/>
              <a:t>chronotopes</a:t>
            </a:r>
            <a:r>
              <a:rPr lang="es-MX" dirty="0" smtClean="0"/>
              <a:t>: </a:t>
            </a:r>
            <a:r>
              <a:rPr lang="es-MX" sz="3100" dirty="0" err="1"/>
              <a:t>contrast</a:t>
            </a:r>
            <a:r>
              <a:rPr lang="es-MX" sz="3100" dirty="0"/>
              <a:t> </a:t>
            </a:r>
            <a:r>
              <a:rPr lang="es-MX" sz="3100" dirty="0" err="1"/>
              <a:t>properties</a:t>
            </a:r>
            <a:r>
              <a:rPr lang="es-MX" sz="3100" dirty="0"/>
              <a:t> of </a:t>
            </a:r>
            <a:r>
              <a:rPr lang="es-MX" sz="3100" dirty="0" err="1"/>
              <a:t>space</a:t>
            </a:r>
            <a:r>
              <a:rPr lang="es-MX" sz="3100" dirty="0"/>
              <a:t> and time</a:t>
            </a:r>
          </a:p>
        </p:txBody>
      </p:sp>
      <p:graphicFrame>
        <p:nvGraphicFramePr>
          <p:cNvPr id="4" name="3 Marcador de contenido"/>
          <p:cNvGraphicFramePr>
            <a:graphicFrameLocks noGrp="1"/>
          </p:cNvGraphicFramePr>
          <p:nvPr>
            <p:ph idx="1"/>
            <p:extLst/>
          </p:nvPr>
        </p:nvGraphicFramePr>
        <p:xfrm>
          <a:off x="2063552" y="1772816"/>
          <a:ext cx="8147248" cy="4896544"/>
        </p:xfrm>
        <a:graphic>
          <a:graphicData uri="http://schemas.openxmlformats.org/drawingml/2006/table">
            <a:tbl>
              <a:tblPr firstRow="1" bandRow="1">
                <a:tableStyleId>{5C22544A-7EE6-4342-B048-85BDC9FD1C3A}</a:tableStyleId>
              </a:tblPr>
              <a:tblGrid>
                <a:gridCol w="4073624"/>
                <a:gridCol w="4073624"/>
              </a:tblGrid>
              <a:tr h="612068">
                <a:tc>
                  <a:txBody>
                    <a:bodyPr/>
                    <a:lstStyle/>
                    <a:p>
                      <a:pPr algn="ctr"/>
                      <a:r>
                        <a:rPr lang="es-MX" dirty="0" smtClean="0"/>
                        <a:t>SPACE</a:t>
                      </a:r>
                      <a:endParaRPr lang="es-MX" dirty="0"/>
                    </a:p>
                  </a:txBody>
                  <a:tcPr/>
                </a:tc>
                <a:tc>
                  <a:txBody>
                    <a:bodyPr/>
                    <a:lstStyle/>
                    <a:p>
                      <a:pPr algn="ctr"/>
                      <a:r>
                        <a:rPr lang="es-MX" dirty="0" smtClean="0"/>
                        <a:t>TIME</a:t>
                      </a:r>
                      <a:endParaRPr lang="es-MX" dirty="0"/>
                    </a:p>
                  </a:txBody>
                  <a:tcPr/>
                </a:tc>
              </a:tr>
              <a:tr h="612068">
                <a:tc>
                  <a:txBody>
                    <a:bodyPr/>
                    <a:lstStyle/>
                    <a:p>
                      <a:r>
                        <a:rPr lang="es-MX" sz="3200" dirty="0" smtClean="0"/>
                        <a:t>open</a:t>
                      </a:r>
                      <a:endParaRPr lang="es-MX" sz="3200" dirty="0"/>
                    </a:p>
                  </a:txBody>
                  <a:tcPr/>
                </a:tc>
                <a:tc>
                  <a:txBody>
                    <a:bodyPr/>
                    <a:lstStyle/>
                    <a:p>
                      <a:r>
                        <a:rPr lang="es-MX" sz="3200" dirty="0" err="1" smtClean="0"/>
                        <a:t>infinite</a:t>
                      </a:r>
                      <a:endParaRPr lang="es-MX" sz="3200" dirty="0"/>
                    </a:p>
                  </a:txBody>
                  <a:tcPr/>
                </a:tc>
              </a:tr>
              <a:tr h="612068">
                <a:tc>
                  <a:txBody>
                    <a:bodyPr/>
                    <a:lstStyle/>
                    <a:p>
                      <a:r>
                        <a:rPr lang="es-MX" sz="3200" dirty="0" err="1" smtClean="0"/>
                        <a:t>closed</a:t>
                      </a:r>
                      <a:endParaRPr lang="es-MX" sz="3200" dirty="0"/>
                    </a:p>
                  </a:txBody>
                  <a:tcPr/>
                </a:tc>
                <a:tc>
                  <a:txBody>
                    <a:bodyPr/>
                    <a:lstStyle/>
                    <a:p>
                      <a:r>
                        <a:rPr lang="es-MX" sz="3200" dirty="0" err="1" smtClean="0"/>
                        <a:t>limited</a:t>
                      </a:r>
                      <a:endParaRPr lang="es-MX" sz="3200" dirty="0"/>
                    </a:p>
                  </a:txBody>
                  <a:tcPr/>
                </a:tc>
              </a:tr>
              <a:tr h="612068">
                <a:tc>
                  <a:txBody>
                    <a:bodyPr/>
                    <a:lstStyle/>
                    <a:p>
                      <a:r>
                        <a:rPr lang="es-MX" sz="3200" dirty="0" err="1" smtClean="0"/>
                        <a:t>large</a:t>
                      </a:r>
                      <a:endParaRPr lang="es-MX" sz="3200" dirty="0"/>
                    </a:p>
                  </a:txBody>
                  <a:tcPr/>
                </a:tc>
                <a:tc>
                  <a:txBody>
                    <a:bodyPr/>
                    <a:lstStyle/>
                    <a:p>
                      <a:r>
                        <a:rPr lang="es-MX" sz="3200" dirty="0" err="1" smtClean="0"/>
                        <a:t>long</a:t>
                      </a:r>
                      <a:endParaRPr lang="es-MX" sz="3200" dirty="0"/>
                    </a:p>
                  </a:txBody>
                  <a:tcPr/>
                </a:tc>
              </a:tr>
              <a:tr h="612068">
                <a:tc>
                  <a:txBody>
                    <a:bodyPr/>
                    <a:lstStyle/>
                    <a:p>
                      <a:r>
                        <a:rPr lang="es-MX" sz="3200" dirty="0" err="1" smtClean="0"/>
                        <a:t>small</a:t>
                      </a:r>
                      <a:endParaRPr lang="es-MX" sz="3200" dirty="0"/>
                    </a:p>
                  </a:txBody>
                  <a:tcPr/>
                </a:tc>
                <a:tc>
                  <a:txBody>
                    <a:bodyPr/>
                    <a:lstStyle/>
                    <a:p>
                      <a:r>
                        <a:rPr lang="es-MX" sz="3200" dirty="0" smtClean="0"/>
                        <a:t>short</a:t>
                      </a:r>
                      <a:endParaRPr lang="es-MX" sz="3200" dirty="0"/>
                    </a:p>
                  </a:txBody>
                  <a:tcPr/>
                </a:tc>
              </a:tr>
              <a:tr h="612068">
                <a:tc>
                  <a:txBody>
                    <a:bodyPr/>
                    <a:lstStyle/>
                    <a:p>
                      <a:r>
                        <a:rPr lang="es-MX" sz="3200" dirty="0" smtClean="0"/>
                        <a:t>global</a:t>
                      </a:r>
                      <a:endParaRPr lang="es-MX" sz="3200" dirty="0"/>
                    </a:p>
                  </a:txBody>
                  <a:tcPr/>
                </a:tc>
                <a:tc>
                  <a:txBody>
                    <a:bodyPr/>
                    <a:lstStyle/>
                    <a:p>
                      <a:r>
                        <a:rPr lang="es-MX" sz="3200" dirty="0" err="1" smtClean="0"/>
                        <a:t>uninterrupted</a:t>
                      </a:r>
                      <a:endParaRPr lang="es-MX" sz="3200" dirty="0"/>
                    </a:p>
                  </a:txBody>
                  <a:tcPr/>
                </a:tc>
              </a:tr>
              <a:tr h="612068">
                <a:tc>
                  <a:txBody>
                    <a:bodyPr/>
                    <a:lstStyle/>
                    <a:p>
                      <a:r>
                        <a:rPr lang="es-MX" sz="3200" dirty="0" err="1" smtClean="0"/>
                        <a:t>fragmentary</a:t>
                      </a:r>
                      <a:endParaRPr lang="es-MX" sz="3200" dirty="0"/>
                    </a:p>
                  </a:txBody>
                  <a:tcPr/>
                </a:tc>
                <a:tc>
                  <a:txBody>
                    <a:bodyPr/>
                    <a:lstStyle/>
                    <a:p>
                      <a:r>
                        <a:rPr lang="es-MX" sz="3200" dirty="0" err="1" smtClean="0"/>
                        <a:t>interrupted</a:t>
                      </a:r>
                      <a:endParaRPr lang="es-MX" sz="3200" dirty="0"/>
                    </a:p>
                  </a:txBody>
                  <a:tcPr/>
                </a:tc>
              </a:tr>
              <a:tr h="612068">
                <a:tc>
                  <a:txBody>
                    <a:bodyPr/>
                    <a:lstStyle/>
                    <a:p>
                      <a:r>
                        <a:rPr lang="es-MX" sz="3200" dirty="0" smtClean="0"/>
                        <a:t>etc.</a:t>
                      </a:r>
                      <a:endParaRPr lang="es-MX" sz="3200" dirty="0"/>
                    </a:p>
                  </a:txBody>
                  <a:tcPr/>
                </a:tc>
                <a:tc>
                  <a:txBody>
                    <a:bodyPr/>
                    <a:lstStyle/>
                    <a:p>
                      <a:r>
                        <a:rPr lang="es-MX" sz="3200" dirty="0" smtClean="0"/>
                        <a:t>etc.</a:t>
                      </a:r>
                      <a:endParaRPr lang="es-MX" sz="3200" dirty="0"/>
                    </a:p>
                  </a:txBody>
                  <a:tcPr/>
                </a:tc>
              </a:tr>
            </a:tbl>
          </a:graphicData>
        </a:graphic>
      </p:graphicFrame>
    </p:spTree>
    <p:extLst>
      <p:ext uri="{BB962C8B-B14F-4D97-AF65-F5344CB8AC3E}">
        <p14:creationId xmlns:p14="http://schemas.microsoft.com/office/powerpoint/2010/main" val="14319884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79576" y="228600"/>
            <a:ext cx="8388424" cy="1400200"/>
          </a:xfrm>
        </p:spPr>
        <p:txBody>
          <a:bodyPr>
            <a:normAutofit/>
          </a:bodyPr>
          <a:lstStyle/>
          <a:p>
            <a:r>
              <a:rPr lang="es-MX" dirty="0" smtClean="0"/>
              <a:t>TO PREPARE CHRONOTOPES: </a:t>
            </a:r>
            <a:r>
              <a:rPr lang="es-MX" sz="2700" dirty="0"/>
              <a:t>COMBINE AT LEAST TWO PROPERTIES OF SPACE AND TIME</a:t>
            </a:r>
          </a:p>
        </p:txBody>
      </p:sp>
      <p:sp>
        <p:nvSpPr>
          <p:cNvPr id="3" name="2 Marcador de contenido"/>
          <p:cNvSpPr>
            <a:spLocks noGrp="1"/>
          </p:cNvSpPr>
          <p:nvPr>
            <p:ph idx="1"/>
          </p:nvPr>
        </p:nvSpPr>
        <p:spPr>
          <a:xfrm>
            <a:off x="1919536" y="1628801"/>
            <a:ext cx="8064896" cy="3840163"/>
          </a:xfrm>
        </p:spPr>
        <p:txBody>
          <a:bodyPr/>
          <a:lstStyle/>
          <a:p>
            <a:r>
              <a:rPr lang="es-MX" sz="2000" dirty="0" err="1"/>
              <a:t>Chronotopes</a:t>
            </a:r>
            <a:r>
              <a:rPr lang="es-MX" sz="2000" dirty="0"/>
              <a:t> </a:t>
            </a:r>
            <a:r>
              <a:rPr lang="es-MX" sz="2000" dirty="0" err="1"/>
              <a:t>may</a:t>
            </a:r>
            <a:r>
              <a:rPr lang="es-MX" sz="2000" dirty="0"/>
              <a:t> </a:t>
            </a:r>
            <a:r>
              <a:rPr lang="es-MX" sz="2000" dirty="0" err="1"/>
              <a:t>exist</a:t>
            </a:r>
            <a:r>
              <a:rPr lang="es-MX" sz="2000" dirty="0"/>
              <a:t> in </a:t>
            </a:r>
            <a:r>
              <a:rPr lang="es-MX" sz="2000" dirty="0" err="1"/>
              <a:t>our</a:t>
            </a:r>
            <a:r>
              <a:rPr lang="es-MX" sz="2000" dirty="0"/>
              <a:t> </a:t>
            </a:r>
            <a:r>
              <a:rPr lang="es-MX" sz="2000" dirty="0" err="1"/>
              <a:t>experience</a:t>
            </a:r>
            <a:r>
              <a:rPr lang="es-MX" sz="2000" dirty="0"/>
              <a:t> and </a:t>
            </a:r>
            <a:r>
              <a:rPr lang="es-MX" sz="2000" dirty="0" err="1"/>
              <a:t>categorization</a:t>
            </a:r>
            <a:r>
              <a:rPr lang="es-MX" sz="2000" dirty="0"/>
              <a:t> of </a:t>
            </a:r>
            <a:r>
              <a:rPr lang="es-MX" sz="2000" dirty="0" err="1"/>
              <a:t>the</a:t>
            </a:r>
            <a:r>
              <a:rPr lang="es-MX" sz="2000" dirty="0"/>
              <a:t> </a:t>
            </a:r>
            <a:r>
              <a:rPr lang="es-MX" sz="2000" dirty="0" err="1"/>
              <a:t>world</a:t>
            </a:r>
            <a:r>
              <a:rPr lang="es-MX" sz="2000" dirty="0"/>
              <a:t>. (Note: </a:t>
            </a:r>
            <a:r>
              <a:rPr lang="es-MX" sz="2000" dirty="0" err="1"/>
              <a:t>Pavis</a:t>
            </a:r>
            <a:r>
              <a:rPr lang="es-MX" sz="2000" dirty="0"/>
              <a:t> cites Michael </a:t>
            </a:r>
            <a:r>
              <a:rPr lang="es-MX" sz="2000" dirty="0" err="1"/>
              <a:t>Chekhov</a:t>
            </a:r>
            <a:r>
              <a:rPr lang="es-MX" sz="2000" dirty="0"/>
              <a:t>, </a:t>
            </a:r>
            <a:r>
              <a:rPr lang="es-MX" sz="2000" dirty="0" err="1"/>
              <a:t>L’imagination</a:t>
            </a:r>
            <a:r>
              <a:rPr lang="es-MX" sz="2000" dirty="0"/>
              <a:t> </a:t>
            </a:r>
            <a:r>
              <a:rPr lang="es-MX" sz="2000" dirty="0" err="1"/>
              <a:t>créatrice</a:t>
            </a:r>
            <a:r>
              <a:rPr lang="es-MX" sz="2000" dirty="0"/>
              <a:t> de </a:t>
            </a:r>
            <a:r>
              <a:rPr lang="es-MX" sz="2000" dirty="0" err="1"/>
              <a:t>l’acteur</a:t>
            </a:r>
            <a:r>
              <a:rPr lang="es-MX" sz="2000" dirty="0"/>
              <a:t>, Paris, </a:t>
            </a:r>
            <a:r>
              <a:rPr lang="es-MX" sz="2000" dirty="0" err="1"/>
              <a:t>Pygmalion</a:t>
            </a:r>
            <a:r>
              <a:rPr lang="es-MX" sz="2000" dirty="0"/>
              <a:t>, 1995).</a:t>
            </a:r>
          </a:p>
          <a:p>
            <a:endParaRPr lang="es-MX" dirty="0" smtClean="0"/>
          </a:p>
        </p:txBody>
      </p:sp>
      <p:graphicFrame>
        <p:nvGraphicFramePr>
          <p:cNvPr id="5" name="4 Tabla"/>
          <p:cNvGraphicFramePr>
            <a:graphicFrameLocks noGrp="1"/>
          </p:cNvGraphicFramePr>
          <p:nvPr>
            <p:extLst/>
          </p:nvPr>
        </p:nvGraphicFramePr>
        <p:xfrm>
          <a:off x="1703512" y="2708921"/>
          <a:ext cx="8568952" cy="3774523"/>
        </p:xfrm>
        <a:graphic>
          <a:graphicData uri="http://schemas.openxmlformats.org/drawingml/2006/table">
            <a:tbl>
              <a:tblPr firstRow="1" bandRow="1">
                <a:tableStyleId>{5C22544A-7EE6-4342-B048-85BDC9FD1C3A}</a:tableStyleId>
              </a:tblPr>
              <a:tblGrid>
                <a:gridCol w="4305595"/>
                <a:gridCol w="4263357"/>
              </a:tblGrid>
              <a:tr h="489346">
                <a:tc gridSpan="2">
                  <a:txBody>
                    <a:bodyPr/>
                    <a:lstStyle/>
                    <a:p>
                      <a:pPr algn="ctr"/>
                      <a:r>
                        <a:rPr lang="es-MX" sz="2800" dirty="0" smtClean="0"/>
                        <a:t>THE</a:t>
                      </a:r>
                      <a:r>
                        <a:rPr lang="es-MX" sz="2800" baseline="0" dirty="0" smtClean="0"/>
                        <a:t> PRIMARY COLORS OF PERFORMANCE</a:t>
                      </a:r>
                      <a:endParaRPr lang="es-MX" sz="2800" dirty="0"/>
                    </a:p>
                  </a:txBody>
                  <a:tcPr/>
                </a:tc>
                <a:tc hMerge="1">
                  <a:txBody>
                    <a:bodyPr/>
                    <a:lstStyle/>
                    <a:p>
                      <a:endParaRPr lang="es-MX" dirty="0"/>
                    </a:p>
                  </a:txBody>
                  <a:tcPr/>
                </a:tc>
              </a:tr>
              <a:tr h="1121571">
                <a:tc>
                  <a:txBody>
                    <a:bodyPr/>
                    <a:lstStyle/>
                    <a:p>
                      <a:r>
                        <a:rPr lang="es-MX" sz="2800" dirty="0" smtClean="0"/>
                        <a:t>MEGALOMANIA:</a:t>
                      </a:r>
                    </a:p>
                    <a:p>
                      <a:endParaRPr lang="es-MX" sz="2800" dirty="0" smtClean="0"/>
                    </a:p>
                    <a:p>
                      <a:r>
                        <a:rPr lang="es-MX" sz="2800" dirty="0" err="1" smtClean="0"/>
                        <a:t>Large</a:t>
                      </a:r>
                      <a:r>
                        <a:rPr lang="es-MX" sz="2800" baseline="0" dirty="0" smtClean="0"/>
                        <a:t> </a:t>
                      </a:r>
                      <a:r>
                        <a:rPr lang="es-MX" sz="2800" baseline="0" dirty="0" err="1" smtClean="0"/>
                        <a:t>space</a:t>
                      </a:r>
                      <a:r>
                        <a:rPr lang="es-MX" sz="2800" baseline="0" dirty="0" smtClean="0"/>
                        <a:t>, </a:t>
                      </a:r>
                      <a:r>
                        <a:rPr lang="es-MX" sz="2800" baseline="0" dirty="0" err="1" smtClean="0"/>
                        <a:t>fast</a:t>
                      </a:r>
                      <a:r>
                        <a:rPr lang="es-MX" sz="2800" baseline="0" dirty="0" smtClean="0"/>
                        <a:t> tempo</a:t>
                      </a:r>
                      <a:endParaRPr lang="es-MX" sz="2800" dirty="0"/>
                    </a:p>
                  </a:txBody>
                  <a:tcPr/>
                </a:tc>
                <a:tc>
                  <a:txBody>
                    <a:bodyPr/>
                    <a:lstStyle/>
                    <a:p>
                      <a:r>
                        <a:rPr lang="es-MX" sz="2800" dirty="0" smtClean="0"/>
                        <a:t>THE WORLD IN SLOW MOTION:</a:t>
                      </a:r>
                    </a:p>
                    <a:p>
                      <a:endParaRPr lang="es-MX" sz="2800" dirty="0" smtClean="0"/>
                    </a:p>
                    <a:p>
                      <a:r>
                        <a:rPr lang="es-MX" sz="2800" dirty="0" err="1" smtClean="0"/>
                        <a:t>Large</a:t>
                      </a:r>
                      <a:r>
                        <a:rPr lang="es-MX" sz="2800" dirty="0" smtClean="0"/>
                        <a:t> </a:t>
                      </a:r>
                      <a:r>
                        <a:rPr lang="es-MX" sz="2800" dirty="0" err="1" smtClean="0"/>
                        <a:t>space</a:t>
                      </a:r>
                      <a:r>
                        <a:rPr lang="es-MX" sz="2800" dirty="0" smtClean="0"/>
                        <a:t>, </a:t>
                      </a:r>
                      <a:r>
                        <a:rPr lang="es-MX" sz="2800" dirty="0" err="1" smtClean="0"/>
                        <a:t>slow</a:t>
                      </a:r>
                      <a:r>
                        <a:rPr lang="es-MX" sz="2800" dirty="0" smtClean="0"/>
                        <a:t> tempo</a:t>
                      </a:r>
                      <a:endParaRPr lang="es-MX" sz="2800" dirty="0"/>
                    </a:p>
                  </a:txBody>
                  <a:tcPr/>
                </a:tc>
              </a:tr>
              <a:tr h="1458043">
                <a:tc>
                  <a:txBody>
                    <a:bodyPr/>
                    <a:lstStyle/>
                    <a:p>
                      <a:r>
                        <a:rPr lang="es-MX" sz="2800" dirty="0" smtClean="0"/>
                        <a:t>NERVOSITY:</a:t>
                      </a:r>
                    </a:p>
                    <a:p>
                      <a:endParaRPr lang="es-MX" sz="2800" dirty="0" smtClean="0"/>
                    </a:p>
                    <a:p>
                      <a:r>
                        <a:rPr lang="es-MX" sz="2800" dirty="0" smtClean="0"/>
                        <a:t>Smal</a:t>
                      </a:r>
                      <a:r>
                        <a:rPr lang="es-MX" sz="2800" baseline="0" dirty="0" smtClean="0"/>
                        <a:t>l </a:t>
                      </a:r>
                      <a:r>
                        <a:rPr lang="es-MX" sz="2800" baseline="0" dirty="0" err="1" smtClean="0"/>
                        <a:t>space</a:t>
                      </a:r>
                      <a:r>
                        <a:rPr lang="es-MX" sz="2800" baseline="0" dirty="0" smtClean="0"/>
                        <a:t>, </a:t>
                      </a:r>
                      <a:r>
                        <a:rPr lang="es-MX" sz="2800" baseline="0" dirty="0" err="1" smtClean="0"/>
                        <a:t>fast</a:t>
                      </a:r>
                      <a:r>
                        <a:rPr lang="es-MX" sz="2800" baseline="0" dirty="0" smtClean="0"/>
                        <a:t> tempo</a:t>
                      </a:r>
                      <a:endParaRPr lang="es-MX" sz="2800" dirty="0"/>
                    </a:p>
                  </a:txBody>
                  <a:tcPr/>
                </a:tc>
                <a:tc>
                  <a:txBody>
                    <a:bodyPr/>
                    <a:lstStyle/>
                    <a:p>
                      <a:r>
                        <a:rPr lang="es-MX" sz="2800" dirty="0" smtClean="0"/>
                        <a:t>MINIMALISM:</a:t>
                      </a:r>
                    </a:p>
                    <a:p>
                      <a:endParaRPr lang="es-MX" sz="2800" dirty="0" smtClean="0"/>
                    </a:p>
                    <a:p>
                      <a:r>
                        <a:rPr lang="es-MX" sz="2800" dirty="0" smtClean="0"/>
                        <a:t>Small</a:t>
                      </a:r>
                      <a:r>
                        <a:rPr lang="es-MX" sz="2800" baseline="0" dirty="0" smtClean="0"/>
                        <a:t> </a:t>
                      </a:r>
                      <a:r>
                        <a:rPr lang="es-MX" sz="2800" baseline="0" dirty="0" err="1" smtClean="0"/>
                        <a:t>space</a:t>
                      </a:r>
                      <a:r>
                        <a:rPr lang="es-MX" sz="2800" baseline="0" dirty="0" smtClean="0"/>
                        <a:t>, </a:t>
                      </a:r>
                      <a:r>
                        <a:rPr lang="es-MX" sz="2800" baseline="0" dirty="0" err="1" smtClean="0"/>
                        <a:t>slow</a:t>
                      </a:r>
                      <a:r>
                        <a:rPr lang="es-MX" sz="2800" baseline="0" dirty="0" smtClean="0"/>
                        <a:t> tempo</a:t>
                      </a:r>
                      <a:endParaRPr lang="es-MX" sz="2800" dirty="0"/>
                    </a:p>
                  </a:txBody>
                  <a:tcPr/>
                </a:tc>
              </a:tr>
            </a:tbl>
          </a:graphicData>
        </a:graphic>
      </p:graphicFrame>
    </p:spTree>
    <p:extLst>
      <p:ext uri="{BB962C8B-B14F-4D97-AF65-F5344CB8AC3E}">
        <p14:creationId xmlns:p14="http://schemas.microsoft.com/office/powerpoint/2010/main" val="38123359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err="1" smtClean="0"/>
              <a:t>The</a:t>
            </a:r>
            <a:r>
              <a:rPr lang="es-MX" dirty="0" smtClean="0"/>
              <a:t> </a:t>
            </a:r>
            <a:r>
              <a:rPr lang="es-MX" dirty="0" err="1" smtClean="0"/>
              <a:t>plot</a:t>
            </a:r>
            <a:r>
              <a:rPr lang="es-MX" dirty="0" smtClean="0"/>
              <a:t> and </a:t>
            </a:r>
            <a:r>
              <a:rPr lang="es-MX" dirty="0" err="1" smtClean="0"/>
              <a:t>the</a:t>
            </a:r>
            <a:r>
              <a:rPr lang="es-MX" dirty="0" smtClean="0"/>
              <a:t> </a:t>
            </a:r>
            <a:r>
              <a:rPr lang="es-MX" dirty="0" err="1" smtClean="0"/>
              <a:t>chronotopes</a:t>
            </a:r>
            <a:endParaRPr lang="es-MX" dirty="0"/>
          </a:p>
        </p:txBody>
      </p:sp>
      <p:sp>
        <p:nvSpPr>
          <p:cNvPr id="3" name="2 Marcador de contenido"/>
          <p:cNvSpPr>
            <a:spLocks noGrp="1"/>
          </p:cNvSpPr>
          <p:nvPr>
            <p:ph idx="1"/>
          </p:nvPr>
        </p:nvSpPr>
        <p:spPr>
          <a:xfrm>
            <a:off x="812800" y="2774372"/>
            <a:ext cx="8019473" cy="4457235"/>
          </a:xfrm>
        </p:spPr>
        <p:txBody>
          <a:bodyPr>
            <a:normAutofit/>
          </a:bodyPr>
          <a:lstStyle/>
          <a:p>
            <a:r>
              <a:rPr lang="es-MX" sz="2800" dirty="0"/>
              <a:t>“</a:t>
            </a:r>
            <a:r>
              <a:rPr lang="es-MX" sz="2800" dirty="0" err="1"/>
              <a:t>The</a:t>
            </a:r>
            <a:r>
              <a:rPr lang="es-MX" sz="2800" dirty="0"/>
              <a:t> </a:t>
            </a:r>
            <a:r>
              <a:rPr lang="es-MX" sz="2800" b="1" dirty="0" err="1"/>
              <a:t>plot</a:t>
            </a:r>
            <a:r>
              <a:rPr lang="es-MX" sz="2800" dirty="0"/>
              <a:t> </a:t>
            </a:r>
            <a:r>
              <a:rPr lang="es-MX" sz="2800" dirty="0" err="1"/>
              <a:t>is</a:t>
            </a:r>
            <a:r>
              <a:rPr lang="es-MX" sz="2800" dirty="0"/>
              <a:t> </a:t>
            </a:r>
            <a:r>
              <a:rPr lang="es-MX" sz="2800" dirty="0" err="1"/>
              <a:t>not</a:t>
            </a:r>
            <a:r>
              <a:rPr lang="es-MX" sz="2800" dirty="0"/>
              <a:t> […] a </a:t>
            </a:r>
            <a:r>
              <a:rPr lang="es-MX" sz="2800" dirty="0" err="1"/>
              <a:t>disjointed</a:t>
            </a:r>
            <a:r>
              <a:rPr lang="es-MX" sz="2800" dirty="0"/>
              <a:t> series of </a:t>
            </a:r>
            <a:r>
              <a:rPr lang="es-MX" sz="2800" dirty="0" err="1"/>
              <a:t>episodes</a:t>
            </a:r>
            <a:r>
              <a:rPr lang="es-MX" sz="2800" dirty="0"/>
              <a:t> and motives; </a:t>
            </a:r>
            <a:r>
              <a:rPr lang="es-MX" sz="2800" dirty="0" err="1"/>
              <a:t>it</a:t>
            </a:r>
            <a:r>
              <a:rPr lang="es-MX" sz="2800" dirty="0"/>
              <a:t> </a:t>
            </a:r>
            <a:r>
              <a:rPr lang="es-MX" sz="2800" dirty="0" err="1"/>
              <a:t>consists</a:t>
            </a:r>
            <a:r>
              <a:rPr lang="es-MX" sz="2800" dirty="0"/>
              <a:t> of </a:t>
            </a:r>
            <a:r>
              <a:rPr lang="es-MX" sz="2800" b="1" dirty="0"/>
              <a:t>a </a:t>
            </a:r>
            <a:r>
              <a:rPr lang="es-MX" sz="2800" b="1" dirty="0" err="1"/>
              <a:t>coherent</a:t>
            </a:r>
            <a:r>
              <a:rPr lang="es-MX" sz="2800" b="1" dirty="0"/>
              <a:t> </a:t>
            </a:r>
            <a:r>
              <a:rPr lang="es-MX" sz="2800" b="1" dirty="0" err="1"/>
              <a:t>pattern</a:t>
            </a:r>
            <a:r>
              <a:rPr lang="es-MX" sz="2800" b="1" dirty="0"/>
              <a:t> of </a:t>
            </a:r>
            <a:r>
              <a:rPr lang="es-MX" sz="2800" b="1" dirty="0" err="1"/>
              <a:t>chronotopes</a:t>
            </a:r>
            <a:r>
              <a:rPr lang="es-MX" sz="2800" b="1" dirty="0"/>
              <a:t> and </a:t>
            </a:r>
            <a:r>
              <a:rPr lang="es-MX" sz="2800" b="1" dirty="0" err="1"/>
              <a:t>corporealities</a:t>
            </a:r>
            <a:r>
              <a:rPr lang="es-MX" sz="2800" dirty="0"/>
              <a:t>” (p. 26</a:t>
            </a:r>
            <a:r>
              <a:rPr lang="es-MX" sz="2800" dirty="0" smtClean="0"/>
              <a:t>).</a:t>
            </a:r>
            <a:endParaRPr lang="es-MX" sz="2800" dirty="0"/>
          </a:p>
        </p:txBody>
      </p:sp>
    </p:spTree>
    <p:extLst>
      <p:ext uri="{BB962C8B-B14F-4D97-AF65-F5344CB8AC3E}">
        <p14:creationId xmlns:p14="http://schemas.microsoft.com/office/powerpoint/2010/main" val="21764338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The </a:t>
            </a:r>
            <a:r>
              <a:rPr lang="es-MX" dirty="0" err="1" smtClean="0"/>
              <a:t>plot</a:t>
            </a:r>
            <a:r>
              <a:rPr lang="es-MX" dirty="0" smtClean="0"/>
              <a:t> and the </a:t>
            </a:r>
            <a:r>
              <a:rPr lang="es-MX" dirty="0" err="1" smtClean="0"/>
              <a:t>chronotopes</a:t>
            </a:r>
            <a:endParaRPr lang="es-MX" dirty="0"/>
          </a:p>
        </p:txBody>
      </p:sp>
      <p:sp>
        <p:nvSpPr>
          <p:cNvPr id="3" name="Marcador de contenido 2"/>
          <p:cNvSpPr>
            <a:spLocks noGrp="1"/>
          </p:cNvSpPr>
          <p:nvPr>
            <p:ph idx="1"/>
          </p:nvPr>
        </p:nvSpPr>
        <p:spPr/>
        <p:txBody>
          <a:bodyPr>
            <a:normAutofit lnSpcReduction="10000"/>
          </a:bodyPr>
          <a:lstStyle/>
          <a:p>
            <a:r>
              <a:rPr lang="es-MX" sz="2800" dirty="0" err="1"/>
              <a:t>Each</a:t>
            </a:r>
            <a:r>
              <a:rPr lang="es-MX" sz="2800" dirty="0"/>
              <a:t> </a:t>
            </a:r>
            <a:r>
              <a:rPr lang="es-MX" sz="2800" dirty="0" err="1"/>
              <a:t>sequence</a:t>
            </a:r>
            <a:r>
              <a:rPr lang="es-MX" sz="2800" dirty="0"/>
              <a:t> </a:t>
            </a:r>
            <a:r>
              <a:rPr lang="es-MX" sz="2800" dirty="0" err="1"/>
              <a:t>is</a:t>
            </a:r>
            <a:r>
              <a:rPr lang="es-MX" sz="2800" dirty="0"/>
              <a:t> a </a:t>
            </a:r>
            <a:r>
              <a:rPr lang="es-MX" sz="2800" dirty="0" err="1"/>
              <a:t>process</a:t>
            </a:r>
            <a:r>
              <a:rPr lang="es-MX" sz="2800" dirty="0"/>
              <a:t>, </a:t>
            </a:r>
            <a:r>
              <a:rPr lang="es-MX" sz="2800" dirty="0" err="1"/>
              <a:t>which</a:t>
            </a:r>
            <a:r>
              <a:rPr lang="es-MX" sz="2800" dirty="0"/>
              <a:t> </a:t>
            </a:r>
            <a:r>
              <a:rPr lang="es-MX" sz="2800" dirty="0" err="1"/>
              <a:t>clarifies</a:t>
            </a:r>
            <a:r>
              <a:rPr lang="es-MX" sz="2800" dirty="0"/>
              <a:t>, </a:t>
            </a:r>
            <a:r>
              <a:rPr lang="es-MX" sz="2800" dirty="0" err="1"/>
              <a:t>directs</a:t>
            </a:r>
            <a:r>
              <a:rPr lang="es-MX" sz="2800" dirty="0"/>
              <a:t> and </a:t>
            </a:r>
            <a:r>
              <a:rPr lang="es-MX" sz="2800" dirty="0" err="1"/>
              <a:t>vectorizes</a:t>
            </a:r>
            <a:r>
              <a:rPr lang="es-MX" sz="2800" dirty="0"/>
              <a:t> the </a:t>
            </a:r>
            <a:r>
              <a:rPr lang="es-MX" sz="2800" dirty="0" err="1"/>
              <a:t>whole</a:t>
            </a:r>
            <a:r>
              <a:rPr lang="es-MX" sz="2800" dirty="0"/>
              <a:t> </a:t>
            </a:r>
            <a:r>
              <a:rPr lang="es-MX" sz="2800" dirty="0" err="1"/>
              <a:t>scene</a:t>
            </a:r>
            <a:r>
              <a:rPr lang="es-MX" sz="2800" dirty="0"/>
              <a:t>. </a:t>
            </a:r>
            <a:r>
              <a:rPr lang="es-MX" sz="2800" dirty="0" err="1"/>
              <a:t>For</a:t>
            </a:r>
            <a:r>
              <a:rPr lang="es-MX" sz="2800" dirty="0"/>
              <a:t> </a:t>
            </a:r>
            <a:r>
              <a:rPr lang="es-MX" sz="2800" dirty="0" err="1"/>
              <a:t>example</a:t>
            </a:r>
            <a:r>
              <a:rPr lang="es-MX" sz="2800" dirty="0"/>
              <a:t>, </a:t>
            </a:r>
            <a:r>
              <a:rPr lang="es-MX" sz="2800" dirty="0" err="1"/>
              <a:t>there</a:t>
            </a:r>
            <a:r>
              <a:rPr lang="es-MX" sz="2800" dirty="0"/>
              <a:t> are</a:t>
            </a:r>
            <a:r>
              <a:rPr lang="es-MX" sz="2800" dirty="0" smtClean="0"/>
              <a:t>:</a:t>
            </a:r>
            <a:endParaRPr lang="es-MX" sz="2800" b="1" dirty="0" smtClean="0"/>
          </a:p>
          <a:p>
            <a:r>
              <a:rPr lang="es-MX" sz="2800" b="1" dirty="0" err="1" smtClean="0"/>
              <a:t>accumulators</a:t>
            </a:r>
            <a:r>
              <a:rPr lang="es-MX" sz="2800" dirty="0" smtClean="0"/>
              <a:t> </a:t>
            </a:r>
            <a:r>
              <a:rPr lang="es-MX" sz="2800" dirty="0"/>
              <a:t>(of </a:t>
            </a:r>
            <a:r>
              <a:rPr lang="es-MX" sz="2800" dirty="0" err="1"/>
              <a:t>information</a:t>
            </a:r>
            <a:r>
              <a:rPr lang="es-MX" sz="2800" dirty="0"/>
              <a:t>), </a:t>
            </a:r>
            <a:r>
              <a:rPr lang="es-MX" sz="2800" b="1" dirty="0" err="1"/>
              <a:t>connectors</a:t>
            </a:r>
            <a:r>
              <a:rPr lang="es-MX" sz="2800" dirty="0"/>
              <a:t> (</a:t>
            </a:r>
            <a:r>
              <a:rPr lang="es-MX" sz="2800" dirty="0" err="1"/>
              <a:t>clues</a:t>
            </a:r>
            <a:r>
              <a:rPr lang="es-MX" sz="2800" dirty="0"/>
              <a:t> </a:t>
            </a:r>
            <a:r>
              <a:rPr lang="es-MX" sz="2800" dirty="0" err="1"/>
              <a:t>that</a:t>
            </a:r>
            <a:r>
              <a:rPr lang="es-MX" sz="2800" dirty="0"/>
              <a:t> come </a:t>
            </a:r>
            <a:r>
              <a:rPr lang="es-MX" sz="2800" dirty="0" err="1"/>
              <a:t>together</a:t>
            </a:r>
            <a:r>
              <a:rPr lang="es-MX" sz="2800" dirty="0"/>
              <a:t> to </a:t>
            </a:r>
            <a:r>
              <a:rPr lang="es-MX" sz="2800" dirty="0" err="1"/>
              <a:t>identify</a:t>
            </a:r>
            <a:r>
              <a:rPr lang="es-MX" sz="2800" dirty="0"/>
              <a:t> the place and the </a:t>
            </a:r>
            <a:r>
              <a:rPr lang="es-MX" sz="2800" dirty="0" err="1"/>
              <a:t>situation</a:t>
            </a:r>
            <a:r>
              <a:rPr lang="es-MX" sz="2800" dirty="0"/>
              <a:t>), </a:t>
            </a:r>
            <a:r>
              <a:rPr lang="es-MX" sz="2800" b="1" dirty="0" err="1"/>
              <a:t>revelations</a:t>
            </a:r>
            <a:r>
              <a:rPr lang="es-MX" sz="2800" dirty="0"/>
              <a:t> (to </a:t>
            </a:r>
            <a:r>
              <a:rPr lang="es-MX" sz="2800" dirty="0" err="1"/>
              <a:t>uncover</a:t>
            </a:r>
            <a:r>
              <a:rPr lang="es-MX" sz="2800" dirty="0"/>
              <a:t> </a:t>
            </a:r>
            <a:r>
              <a:rPr lang="es-MX" sz="2800" dirty="0" err="1"/>
              <a:t>appearances</a:t>
            </a:r>
            <a:r>
              <a:rPr lang="es-MX" sz="2800" dirty="0"/>
              <a:t>), </a:t>
            </a:r>
            <a:r>
              <a:rPr lang="es-MX" sz="2800" b="1" dirty="0" err="1"/>
              <a:t>shifters</a:t>
            </a:r>
            <a:r>
              <a:rPr lang="es-MX" sz="2800" dirty="0"/>
              <a:t> (</a:t>
            </a:r>
            <a:r>
              <a:rPr lang="es-MX" sz="2800" dirty="0" err="1"/>
              <a:t>clues</a:t>
            </a:r>
            <a:r>
              <a:rPr lang="es-MX" sz="2800" dirty="0"/>
              <a:t> </a:t>
            </a:r>
            <a:r>
              <a:rPr lang="es-MX" sz="2800" dirty="0" err="1"/>
              <a:t>which</a:t>
            </a:r>
            <a:r>
              <a:rPr lang="es-MX" sz="2800" dirty="0"/>
              <a:t> </a:t>
            </a:r>
            <a:r>
              <a:rPr lang="es-MX" sz="2800" dirty="0" err="1"/>
              <a:t>allow</a:t>
            </a:r>
            <a:r>
              <a:rPr lang="es-MX" sz="2800" dirty="0"/>
              <a:t> to </a:t>
            </a:r>
            <a:r>
              <a:rPr lang="es-MX" sz="2800" dirty="0" err="1"/>
              <a:t>move</a:t>
            </a:r>
            <a:r>
              <a:rPr lang="es-MX" sz="2800" dirty="0"/>
              <a:t> </a:t>
            </a:r>
            <a:r>
              <a:rPr lang="es-MX" sz="2800" dirty="0" err="1"/>
              <a:t>from</a:t>
            </a:r>
            <a:r>
              <a:rPr lang="es-MX" sz="2800" dirty="0"/>
              <a:t> </a:t>
            </a:r>
            <a:r>
              <a:rPr lang="es-MX" sz="2800" dirty="0" err="1"/>
              <a:t>one</a:t>
            </a:r>
            <a:r>
              <a:rPr lang="es-MX" sz="2800" dirty="0"/>
              <a:t> </a:t>
            </a:r>
            <a:r>
              <a:rPr lang="es-MX" sz="2800" dirty="0" err="1"/>
              <a:t>lever</a:t>
            </a:r>
            <a:r>
              <a:rPr lang="es-MX" sz="2800" dirty="0"/>
              <a:t> to </a:t>
            </a:r>
            <a:r>
              <a:rPr lang="es-MX" sz="2800" dirty="0" err="1"/>
              <a:t>another</a:t>
            </a:r>
            <a:r>
              <a:rPr lang="es-MX" sz="2800" dirty="0"/>
              <a:t>), </a:t>
            </a:r>
            <a:r>
              <a:rPr lang="es-MX" sz="2800" b="1" dirty="0" err="1"/>
              <a:t>secateurs</a:t>
            </a:r>
            <a:r>
              <a:rPr lang="es-MX" sz="2800" dirty="0"/>
              <a:t> (to </a:t>
            </a:r>
            <a:r>
              <a:rPr lang="es-MX" sz="2800" dirty="0" err="1"/>
              <a:t>end</a:t>
            </a:r>
            <a:r>
              <a:rPr lang="es-MX" sz="2800" dirty="0"/>
              <a:t> a </a:t>
            </a:r>
            <a:r>
              <a:rPr lang="es-MX" sz="2800" dirty="0" err="1"/>
              <a:t>sequence</a:t>
            </a:r>
            <a:r>
              <a:rPr lang="es-MX" sz="2800" dirty="0"/>
              <a:t> </a:t>
            </a:r>
            <a:r>
              <a:rPr lang="es-MX" sz="2800" dirty="0" err="1"/>
              <a:t>ant</a:t>
            </a:r>
            <a:r>
              <a:rPr lang="es-MX" sz="2800" dirty="0"/>
              <a:t> </a:t>
            </a:r>
            <a:r>
              <a:rPr lang="es-MX" sz="2800" dirty="0" err="1"/>
              <a:t>move</a:t>
            </a:r>
            <a:r>
              <a:rPr lang="es-MX" sz="2800" dirty="0"/>
              <a:t> </a:t>
            </a:r>
            <a:r>
              <a:rPr lang="es-MX" sz="2800" dirty="0" err="1"/>
              <a:t>on</a:t>
            </a:r>
            <a:r>
              <a:rPr lang="es-MX" sz="2800" dirty="0"/>
              <a:t> to a </a:t>
            </a:r>
            <a:r>
              <a:rPr lang="es-MX" sz="2800" dirty="0" err="1"/>
              <a:t>completely</a:t>
            </a:r>
            <a:r>
              <a:rPr lang="es-MX" sz="2800" dirty="0"/>
              <a:t> </a:t>
            </a:r>
            <a:r>
              <a:rPr lang="es-MX" sz="2800" dirty="0" err="1"/>
              <a:t>different</a:t>
            </a:r>
            <a:r>
              <a:rPr lang="es-MX" sz="2800" dirty="0"/>
              <a:t> </a:t>
            </a:r>
            <a:r>
              <a:rPr lang="es-MX" sz="2800" dirty="0" err="1"/>
              <a:t>sequence</a:t>
            </a:r>
            <a:r>
              <a:rPr lang="es-MX" sz="2800" dirty="0"/>
              <a:t>.</a:t>
            </a:r>
          </a:p>
          <a:p>
            <a:endParaRPr lang="es-MX" dirty="0"/>
          </a:p>
        </p:txBody>
      </p:sp>
    </p:spTree>
    <p:extLst>
      <p:ext uri="{BB962C8B-B14F-4D97-AF65-F5344CB8AC3E}">
        <p14:creationId xmlns:p14="http://schemas.microsoft.com/office/powerpoint/2010/main" val="17978402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VECTORIZATION</a:t>
            </a:r>
            <a:endParaRPr lang="es-MX" dirty="0"/>
          </a:p>
        </p:txBody>
      </p:sp>
      <p:graphicFrame>
        <p:nvGraphicFramePr>
          <p:cNvPr id="4" name="3 Marcador de contenido"/>
          <p:cNvGraphicFramePr>
            <a:graphicFrameLocks noGrp="1"/>
          </p:cNvGraphicFramePr>
          <p:nvPr>
            <p:ph idx="1"/>
            <p:extLst/>
          </p:nvPr>
        </p:nvGraphicFramePr>
        <p:xfrm>
          <a:off x="2999656" y="1556792"/>
          <a:ext cx="6248400"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17660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THE VECTOR</a:t>
            </a:r>
            <a:endParaRPr lang="es-MX" dirty="0"/>
          </a:p>
        </p:txBody>
      </p:sp>
      <p:sp>
        <p:nvSpPr>
          <p:cNvPr id="3" name="2 Marcador de contenido"/>
          <p:cNvSpPr>
            <a:spLocks noGrp="1"/>
          </p:cNvSpPr>
          <p:nvPr>
            <p:ph idx="1"/>
          </p:nvPr>
        </p:nvSpPr>
        <p:spPr>
          <a:xfrm>
            <a:off x="454418" y="1517072"/>
            <a:ext cx="3504519" cy="4353791"/>
          </a:xfrm>
        </p:spPr>
        <p:txBody>
          <a:bodyPr>
            <a:normAutofit/>
          </a:bodyPr>
          <a:lstStyle/>
          <a:p>
            <a:r>
              <a:rPr lang="es-MX" sz="2400" dirty="0" smtClean="0"/>
              <a:t>The </a:t>
            </a:r>
            <a:r>
              <a:rPr lang="es-MX" sz="2400" dirty="0" err="1" smtClean="0"/>
              <a:t>outlined</a:t>
            </a:r>
            <a:r>
              <a:rPr lang="es-MX" sz="2400" dirty="0" smtClean="0"/>
              <a:t> </a:t>
            </a:r>
            <a:r>
              <a:rPr lang="es-MX" sz="2400" dirty="0" err="1" smtClean="0"/>
              <a:t>vectors</a:t>
            </a:r>
            <a:r>
              <a:rPr lang="es-MX" sz="2400" dirty="0" smtClean="0"/>
              <a:t> </a:t>
            </a:r>
            <a:r>
              <a:rPr lang="es-MX" sz="2400" dirty="0" err="1" smtClean="0"/>
              <a:t>indicate</a:t>
            </a:r>
            <a:r>
              <a:rPr lang="es-MX" sz="2400" dirty="0" smtClean="0"/>
              <a:t> the </a:t>
            </a:r>
            <a:r>
              <a:rPr lang="es-MX" sz="2400" dirty="0" err="1" smtClean="0"/>
              <a:t>form</a:t>
            </a:r>
            <a:r>
              <a:rPr lang="es-MX" sz="2400" dirty="0" smtClean="0"/>
              <a:t> and </a:t>
            </a:r>
            <a:r>
              <a:rPr lang="es-MX" sz="2400" dirty="0" err="1" smtClean="0"/>
              <a:t>pattern</a:t>
            </a:r>
            <a:r>
              <a:rPr lang="es-MX" sz="2400" dirty="0" smtClean="0"/>
              <a:t> of the </a:t>
            </a:r>
            <a:r>
              <a:rPr lang="es-MX" sz="2400" dirty="0" err="1" smtClean="0"/>
              <a:t>movement</a:t>
            </a:r>
            <a:r>
              <a:rPr lang="es-MX" sz="2400" dirty="0" smtClean="0"/>
              <a:t>, </a:t>
            </a:r>
            <a:r>
              <a:rPr lang="es-MX" sz="2400" dirty="0" err="1" smtClean="0"/>
              <a:t>its</a:t>
            </a:r>
            <a:r>
              <a:rPr lang="es-MX" sz="2400" dirty="0" smtClean="0"/>
              <a:t> </a:t>
            </a:r>
            <a:r>
              <a:rPr lang="es-MX" sz="2400" dirty="0" err="1" smtClean="0"/>
              <a:t>duration</a:t>
            </a:r>
            <a:r>
              <a:rPr lang="es-MX" sz="2400" dirty="0" smtClean="0"/>
              <a:t>, </a:t>
            </a:r>
            <a:r>
              <a:rPr lang="es-MX" sz="2400" dirty="0" err="1" smtClean="0"/>
              <a:t>its</a:t>
            </a:r>
            <a:r>
              <a:rPr lang="es-MX" sz="2400" dirty="0" smtClean="0"/>
              <a:t> </a:t>
            </a:r>
            <a:r>
              <a:rPr lang="es-MX" sz="2400" dirty="0" err="1" smtClean="0"/>
              <a:t>timing</a:t>
            </a:r>
            <a:r>
              <a:rPr lang="es-MX" sz="2400" dirty="0" smtClean="0"/>
              <a:t>, </a:t>
            </a:r>
            <a:r>
              <a:rPr lang="es-MX" sz="2400" dirty="0" err="1" smtClean="0"/>
              <a:t>its</a:t>
            </a:r>
            <a:r>
              <a:rPr lang="es-MX" sz="2400" dirty="0" smtClean="0"/>
              <a:t> </a:t>
            </a:r>
            <a:r>
              <a:rPr lang="es-MX" sz="2400" dirty="0" err="1" smtClean="0"/>
              <a:t>speed</a:t>
            </a:r>
            <a:r>
              <a:rPr lang="es-MX" sz="2400" dirty="0" smtClean="0"/>
              <a:t> and the </a:t>
            </a:r>
            <a:r>
              <a:rPr lang="es-MX" sz="2400" dirty="0" err="1" smtClean="0"/>
              <a:t>changes</a:t>
            </a:r>
            <a:r>
              <a:rPr lang="es-MX" sz="2400" dirty="0" smtClean="0"/>
              <a:t> in </a:t>
            </a:r>
            <a:r>
              <a:rPr lang="es-MX" sz="2400" dirty="0" err="1" smtClean="0"/>
              <a:t>intensity</a:t>
            </a:r>
            <a:r>
              <a:rPr lang="es-MX" sz="2400" dirty="0" smtClean="0"/>
              <a:t>, the </a:t>
            </a:r>
            <a:r>
              <a:rPr lang="es-MX" sz="2400" dirty="0" err="1" smtClean="0"/>
              <a:t>actors</a:t>
            </a:r>
            <a:r>
              <a:rPr lang="es-MX" sz="2400" dirty="0" smtClean="0"/>
              <a:t> place in the </a:t>
            </a:r>
            <a:r>
              <a:rPr lang="es-MX" sz="2400" dirty="0" err="1" smtClean="0"/>
              <a:t>stage</a:t>
            </a:r>
            <a:r>
              <a:rPr lang="es-MX" sz="2400" dirty="0" smtClean="0"/>
              <a:t> </a:t>
            </a:r>
            <a:r>
              <a:rPr lang="es-MX" sz="2400" dirty="0" err="1" smtClean="0"/>
              <a:t>space</a:t>
            </a:r>
            <a:r>
              <a:rPr lang="es-MX" sz="2400" dirty="0" smtClean="0"/>
              <a:t>, the </a:t>
            </a:r>
            <a:r>
              <a:rPr lang="es-MX" sz="2400" dirty="0" err="1" smtClean="0"/>
              <a:t>amount</a:t>
            </a:r>
            <a:r>
              <a:rPr lang="es-MX" sz="2400" dirty="0" smtClean="0"/>
              <a:t> of </a:t>
            </a:r>
            <a:r>
              <a:rPr lang="es-MX" sz="2400" dirty="0" err="1" smtClean="0"/>
              <a:t>force</a:t>
            </a:r>
            <a:r>
              <a:rPr lang="es-MX" sz="2400" dirty="0" smtClean="0"/>
              <a:t> and </a:t>
            </a:r>
            <a:r>
              <a:rPr lang="es-MX" sz="2400" dirty="0" err="1" smtClean="0"/>
              <a:t>energy</a:t>
            </a:r>
            <a:r>
              <a:rPr lang="es-MX" sz="2400" dirty="0" smtClean="0"/>
              <a:t> </a:t>
            </a:r>
            <a:r>
              <a:rPr lang="es-MX" sz="2400" dirty="0" err="1" smtClean="0"/>
              <a:t>used</a:t>
            </a:r>
            <a:r>
              <a:rPr lang="es-MX" sz="2400" dirty="0" smtClean="0"/>
              <a:t>.</a:t>
            </a:r>
            <a:endParaRPr lang="es-MX" sz="2400" dirty="0"/>
          </a:p>
        </p:txBody>
      </p:sp>
      <p:pic>
        <p:nvPicPr>
          <p:cNvPr id="7" name="Imagen 6"/>
          <p:cNvPicPr>
            <a:picLocks noChangeAspect="1"/>
          </p:cNvPicPr>
          <p:nvPr/>
        </p:nvPicPr>
        <p:blipFill>
          <a:blip r:embed="rId2"/>
          <a:stretch>
            <a:fillRect/>
          </a:stretch>
        </p:blipFill>
        <p:spPr>
          <a:xfrm>
            <a:off x="3958937" y="1712037"/>
            <a:ext cx="5793334" cy="3963859"/>
          </a:xfrm>
          <a:prstGeom prst="rect">
            <a:avLst/>
          </a:prstGeom>
        </p:spPr>
      </p:pic>
    </p:spTree>
    <p:extLst>
      <p:ext uri="{BB962C8B-B14F-4D97-AF65-F5344CB8AC3E}">
        <p14:creationId xmlns:p14="http://schemas.microsoft.com/office/powerpoint/2010/main" val="37150370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75720" y="4221088"/>
            <a:ext cx="6553200" cy="1224136"/>
          </a:xfrm>
        </p:spPr>
        <p:txBody>
          <a:bodyPr/>
          <a:lstStyle/>
          <a:p>
            <a:r>
              <a:rPr lang="es-MX" sz="3200" dirty="0"/>
              <a:t>Performance </a:t>
            </a:r>
            <a:r>
              <a:rPr lang="es-MX" sz="3200" dirty="0" err="1"/>
              <a:t>analysis</a:t>
            </a:r>
            <a:r>
              <a:rPr lang="es-MX" sz="3200" dirty="0"/>
              <a:t>: </a:t>
            </a:r>
            <a:r>
              <a:rPr lang="es-MX" sz="3200" dirty="0" err="1"/>
              <a:t>space</a:t>
            </a:r>
            <a:r>
              <a:rPr lang="es-MX" sz="3200" dirty="0"/>
              <a:t>, time, </a:t>
            </a:r>
            <a:r>
              <a:rPr lang="es-MX" sz="3200" dirty="0" err="1"/>
              <a:t>action</a:t>
            </a:r>
            <a:endParaRPr lang="es-MX" sz="3200" dirty="0"/>
          </a:p>
        </p:txBody>
      </p:sp>
      <p:sp>
        <p:nvSpPr>
          <p:cNvPr id="3" name="2 Subtítulo"/>
          <p:cNvSpPr>
            <a:spLocks noGrp="1"/>
          </p:cNvSpPr>
          <p:nvPr>
            <p:ph type="subTitle" idx="1"/>
          </p:nvPr>
        </p:nvSpPr>
        <p:spPr>
          <a:xfrm>
            <a:off x="3429000" y="5373216"/>
            <a:ext cx="6570722" cy="951384"/>
          </a:xfrm>
        </p:spPr>
        <p:txBody>
          <a:bodyPr>
            <a:normAutofit/>
          </a:bodyPr>
          <a:lstStyle/>
          <a:p>
            <a:r>
              <a:rPr lang="es-MX" sz="2400" dirty="0" err="1"/>
              <a:t>Patrice</a:t>
            </a:r>
            <a:r>
              <a:rPr lang="es-MX" sz="2400" dirty="0"/>
              <a:t> Davis, en </a:t>
            </a:r>
            <a:r>
              <a:rPr lang="es-MX" sz="2400" i="1" dirty="0"/>
              <a:t>Gestos. Teoría y Práctica del Teatro Hispánico</a:t>
            </a:r>
            <a:r>
              <a:rPr lang="es-MX" sz="2400" dirty="0"/>
              <a:t>, </a:t>
            </a:r>
            <a:r>
              <a:rPr lang="es-MX" sz="2400" dirty="0" err="1"/>
              <a:t>núm</a:t>
            </a:r>
            <a:r>
              <a:rPr lang="es-MX" sz="2400" dirty="0"/>
              <a:t> 22, 1996, </a:t>
            </a:r>
            <a:r>
              <a:rPr lang="es-MX" sz="2400" dirty="0" err="1"/>
              <a:t>pp</a:t>
            </a:r>
            <a:r>
              <a:rPr lang="es-MX" sz="2400" dirty="0"/>
              <a:t> 11-32</a:t>
            </a:r>
          </a:p>
        </p:txBody>
      </p:sp>
    </p:spTree>
    <p:extLst>
      <p:ext uri="{BB962C8B-B14F-4D97-AF65-F5344CB8AC3E}">
        <p14:creationId xmlns:p14="http://schemas.microsoft.com/office/powerpoint/2010/main" val="14920617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THE VECTOR</a:t>
            </a:r>
            <a:endParaRPr lang="es-MX" dirty="0"/>
          </a:p>
        </p:txBody>
      </p:sp>
      <p:sp>
        <p:nvSpPr>
          <p:cNvPr id="3" name="Marcador de contenido 2"/>
          <p:cNvSpPr>
            <a:spLocks noGrp="1"/>
          </p:cNvSpPr>
          <p:nvPr>
            <p:ph idx="1"/>
          </p:nvPr>
        </p:nvSpPr>
        <p:spPr>
          <a:xfrm>
            <a:off x="719281" y="1930400"/>
            <a:ext cx="3665682" cy="2827045"/>
          </a:xfrm>
        </p:spPr>
        <p:txBody>
          <a:bodyPr>
            <a:normAutofit fontScale="92500"/>
          </a:bodyPr>
          <a:lstStyle/>
          <a:p>
            <a:r>
              <a:rPr lang="es-MX" sz="2400" dirty="0"/>
              <a:t>“The vector </a:t>
            </a:r>
            <a:r>
              <a:rPr lang="es-MX" sz="2400" dirty="0" err="1"/>
              <a:t>does</a:t>
            </a:r>
            <a:r>
              <a:rPr lang="es-MX" sz="2400" dirty="0"/>
              <a:t> </a:t>
            </a:r>
            <a:r>
              <a:rPr lang="es-MX" sz="2400" dirty="0" err="1"/>
              <a:t>not</a:t>
            </a:r>
            <a:r>
              <a:rPr lang="es-MX" sz="2400" dirty="0"/>
              <a:t> </a:t>
            </a:r>
            <a:r>
              <a:rPr lang="es-MX" sz="2400" dirty="0" err="1"/>
              <a:t>distinguish</a:t>
            </a:r>
            <a:r>
              <a:rPr lang="es-MX" sz="2400" dirty="0"/>
              <a:t> </a:t>
            </a:r>
            <a:r>
              <a:rPr lang="es-MX" sz="2400" dirty="0" err="1"/>
              <a:t>between</a:t>
            </a:r>
            <a:r>
              <a:rPr lang="es-MX" sz="2400" dirty="0"/>
              <a:t> </a:t>
            </a:r>
            <a:r>
              <a:rPr lang="es-MX" sz="2400" dirty="0" err="1"/>
              <a:t>space</a:t>
            </a:r>
            <a:r>
              <a:rPr lang="es-MX" sz="2400" dirty="0"/>
              <a:t> and time. </a:t>
            </a:r>
            <a:r>
              <a:rPr lang="es-MX" sz="2400" dirty="0" err="1"/>
              <a:t>Thus</a:t>
            </a:r>
            <a:r>
              <a:rPr lang="es-MX" sz="2400" dirty="0"/>
              <a:t>, time </a:t>
            </a:r>
            <a:r>
              <a:rPr lang="es-MX" sz="2400" dirty="0" err="1"/>
              <a:t>is</a:t>
            </a:r>
            <a:r>
              <a:rPr lang="es-MX" sz="2400" dirty="0"/>
              <a:t> </a:t>
            </a:r>
            <a:r>
              <a:rPr lang="es-MX" sz="2400" dirty="0" err="1"/>
              <a:t>vectorized</a:t>
            </a:r>
            <a:r>
              <a:rPr lang="es-MX" sz="2400" dirty="0"/>
              <a:t>, </a:t>
            </a:r>
            <a:r>
              <a:rPr lang="es-MX" sz="2400" dirty="0" err="1"/>
              <a:t>transformed</a:t>
            </a:r>
            <a:r>
              <a:rPr lang="es-MX" sz="2400" dirty="0"/>
              <a:t> </a:t>
            </a:r>
            <a:r>
              <a:rPr lang="es-MX" sz="2400" dirty="0" err="1"/>
              <a:t>into</a:t>
            </a:r>
            <a:r>
              <a:rPr lang="es-MX" sz="2400" dirty="0"/>
              <a:t> </a:t>
            </a:r>
            <a:r>
              <a:rPr lang="es-MX" sz="2400" dirty="0" err="1"/>
              <a:t>space</a:t>
            </a:r>
            <a:r>
              <a:rPr lang="es-MX" sz="2400" dirty="0"/>
              <a:t>, </a:t>
            </a:r>
            <a:r>
              <a:rPr lang="es-MX" sz="2400" dirty="0" err="1"/>
              <a:t>folded</a:t>
            </a:r>
            <a:r>
              <a:rPr lang="es-MX" sz="2400" dirty="0"/>
              <a:t> and </a:t>
            </a:r>
            <a:r>
              <a:rPr lang="es-MX" sz="2400" dirty="0" err="1"/>
              <a:t>unfolded</a:t>
            </a:r>
            <a:r>
              <a:rPr lang="es-MX" sz="2400" dirty="0"/>
              <a:t>, </a:t>
            </a:r>
            <a:r>
              <a:rPr lang="es-MX" sz="2400" dirty="0" err="1"/>
              <a:t>concentrated</a:t>
            </a:r>
            <a:r>
              <a:rPr lang="es-MX" sz="2400" dirty="0"/>
              <a:t> and extended in </a:t>
            </a:r>
            <a:r>
              <a:rPr lang="es-MX" sz="2400" dirty="0" err="1"/>
              <a:t>that</a:t>
            </a:r>
            <a:r>
              <a:rPr lang="es-MX" sz="2400" dirty="0"/>
              <a:t> </a:t>
            </a:r>
            <a:r>
              <a:rPr lang="es-MX" sz="2400" dirty="0" err="1"/>
              <a:t>space</a:t>
            </a:r>
            <a:r>
              <a:rPr lang="es-MX" sz="2400" dirty="0"/>
              <a:t>” (27).</a:t>
            </a:r>
          </a:p>
          <a:p>
            <a:endParaRPr lang="es-MX" dirty="0"/>
          </a:p>
        </p:txBody>
      </p:sp>
      <p:pic>
        <p:nvPicPr>
          <p:cNvPr id="5" name="Imagen 4"/>
          <p:cNvPicPr>
            <a:picLocks noChangeAspect="1"/>
          </p:cNvPicPr>
          <p:nvPr/>
        </p:nvPicPr>
        <p:blipFill>
          <a:blip r:embed="rId2"/>
          <a:stretch>
            <a:fillRect/>
          </a:stretch>
        </p:blipFill>
        <p:spPr>
          <a:xfrm>
            <a:off x="4384963" y="1714500"/>
            <a:ext cx="5695926" cy="3794760"/>
          </a:xfrm>
          <a:prstGeom prst="rect">
            <a:avLst/>
          </a:prstGeom>
        </p:spPr>
      </p:pic>
    </p:spTree>
    <p:extLst>
      <p:ext uri="{BB962C8B-B14F-4D97-AF65-F5344CB8AC3E}">
        <p14:creationId xmlns:p14="http://schemas.microsoft.com/office/powerpoint/2010/main" val="19218977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THE VECTOR</a:t>
            </a:r>
            <a:endParaRPr lang="es-MX" dirty="0"/>
          </a:p>
        </p:txBody>
      </p:sp>
      <p:sp>
        <p:nvSpPr>
          <p:cNvPr id="3" name="Marcador de contenido 2"/>
          <p:cNvSpPr>
            <a:spLocks noGrp="1"/>
          </p:cNvSpPr>
          <p:nvPr>
            <p:ph idx="1"/>
          </p:nvPr>
        </p:nvSpPr>
        <p:spPr>
          <a:xfrm>
            <a:off x="449117" y="1930400"/>
            <a:ext cx="4237184" cy="3225427"/>
          </a:xfrm>
        </p:spPr>
        <p:txBody>
          <a:bodyPr>
            <a:normAutofit lnSpcReduction="10000"/>
          </a:bodyPr>
          <a:lstStyle/>
          <a:p>
            <a:r>
              <a:rPr lang="es-MX" sz="2800" dirty="0" err="1"/>
              <a:t>Actions</a:t>
            </a:r>
            <a:r>
              <a:rPr lang="es-MX" sz="2800" dirty="0"/>
              <a:t> are </a:t>
            </a:r>
            <a:r>
              <a:rPr lang="es-MX" sz="2800" dirty="0" err="1"/>
              <a:t>not</a:t>
            </a:r>
            <a:r>
              <a:rPr lang="es-MX" sz="2800" dirty="0"/>
              <a:t> </a:t>
            </a:r>
            <a:r>
              <a:rPr lang="es-MX" sz="2800" dirty="0" err="1"/>
              <a:t>described</a:t>
            </a:r>
            <a:r>
              <a:rPr lang="es-MX" sz="2800" dirty="0"/>
              <a:t> in </a:t>
            </a:r>
            <a:r>
              <a:rPr lang="es-MX" sz="2800" dirty="0" err="1"/>
              <a:t>psycological</a:t>
            </a:r>
            <a:r>
              <a:rPr lang="es-MX" sz="2800" dirty="0"/>
              <a:t> </a:t>
            </a:r>
            <a:r>
              <a:rPr lang="es-MX" sz="2800" dirty="0" err="1"/>
              <a:t>terms</a:t>
            </a:r>
            <a:r>
              <a:rPr lang="es-MX" sz="2800" dirty="0"/>
              <a:t>, </a:t>
            </a:r>
            <a:r>
              <a:rPr lang="es-MX" sz="2800" dirty="0" err="1"/>
              <a:t>but</a:t>
            </a:r>
            <a:r>
              <a:rPr lang="es-MX" sz="2800" dirty="0"/>
              <a:t> as </a:t>
            </a:r>
            <a:r>
              <a:rPr lang="es-MX" sz="2800" b="1" dirty="0" err="1"/>
              <a:t>ergonomy</a:t>
            </a:r>
            <a:r>
              <a:rPr lang="es-MX" sz="2800" b="1" dirty="0"/>
              <a:t> </a:t>
            </a:r>
            <a:r>
              <a:rPr lang="es-MX" sz="2800" dirty="0"/>
              <a:t>: as a </a:t>
            </a:r>
            <a:r>
              <a:rPr lang="es-MX" sz="2800" dirty="0" err="1"/>
              <a:t>physical</a:t>
            </a:r>
            <a:r>
              <a:rPr lang="es-MX" sz="2800" dirty="0"/>
              <a:t> </a:t>
            </a:r>
            <a:r>
              <a:rPr lang="es-MX" sz="2800" dirty="0" err="1"/>
              <a:t>task</a:t>
            </a:r>
            <a:r>
              <a:rPr lang="es-MX" sz="2800" dirty="0"/>
              <a:t> to be </a:t>
            </a:r>
            <a:r>
              <a:rPr lang="es-MX" sz="2800" dirty="0" err="1"/>
              <a:t>accomplished</a:t>
            </a:r>
            <a:r>
              <a:rPr lang="es-MX" sz="2800" dirty="0"/>
              <a:t>, </a:t>
            </a:r>
            <a:r>
              <a:rPr lang="es-MX" sz="2800" dirty="0" err="1"/>
              <a:t>an</a:t>
            </a:r>
            <a:r>
              <a:rPr lang="es-MX" sz="2800" dirty="0"/>
              <a:t> </a:t>
            </a:r>
            <a:r>
              <a:rPr lang="es-MX" sz="2800" dirty="0" err="1"/>
              <a:t>effort</a:t>
            </a:r>
            <a:r>
              <a:rPr lang="es-MX" sz="2800" dirty="0"/>
              <a:t> to be </a:t>
            </a:r>
            <a:r>
              <a:rPr lang="es-MX" sz="2800" dirty="0" err="1"/>
              <a:t>made</a:t>
            </a:r>
            <a:r>
              <a:rPr lang="es-MX" sz="2800" dirty="0"/>
              <a:t>, </a:t>
            </a:r>
            <a:r>
              <a:rPr lang="es-MX" sz="2800" dirty="0" err="1"/>
              <a:t>an</a:t>
            </a:r>
            <a:r>
              <a:rPr lang="es-MX" sz="2800" dirty="0"/>
              <a:t> </a:t>
            </a:r>
            <a:r>
              <a:rPr lang="es-MX" sz="2800" dirty="0" err="1"/>
              <a:t>object</a:t>
            </a:r>
            <a:r>
              <a:rPr lang="es-MX" sz="2800" dirty="0"/>
              <a:t> to be moved.</a:t>
            </a:r>
          </a:p>
          <a:p>
            <a:endParaRPr lang="es-MX" dirty="0"/>
          </a:p>
        </p:txBody>
      </p:sp>
      <p:pic>
        <p:nvPicPr>
          <p:cNvPr id="5" name="Imagen 4"/>
          <p:cNvPicPr>
            <a:picLocks noChangeAspect="1"/>
          </p:cNvPicPr>
          <p:nvPr/>
        </p:nvPicPr>
        <p:blipFill>
          <a:blip r:embed="rId2"/>
          <a:stretch>
            <a:fillRect/>
          </a:stretch>
        </p:blipFill>
        <p:spPr>
          <a:xfrm>
            <a:off x="4950226" y="1930400"/>
            <a:ext cx="5645385" cy="3005588"/>
          </a:xfrm>
          <a:prstGeom prst="rect">
            <a:avLst/>
          </a:prstGeom>
        </p:spPr>
      </p:pic>
    </p:spTree>
    <p:extLst>
      <p:ext uri="{BB962C8B-B14F-4D97-AF65-F5344CB8AC3E}">
        <p14:creationId xmlns:p14="http://schemas.microsoft.com/office/powerpoint/2010/main" val="803923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5"/>
                                        </p:tgtEl>
                                      </p:cBhvr>
                                    </p:animEffect>
                                    <p:anim calcmode="lin" valueType="num">
                                      <p:cBhvr>
                                        <p:cTn id="7" dur="2000"/>
                                        <p:tgtEl>
                                          <p:spTgt spid="5"/>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5"/>
                                        </p:tgtEl>
                                        <p:attrNameLst>
                                          <p:attrName>ppt_h</p:attrName>
                                        </p:attrNameLst>
                                      </p:cBhvr>
                                      <p:tavLst>
                                        <p:tav tm="0">
                                          <p:val>
                                            <p:strVal val="ppt_h"/>
                                          </p:val>
                                        </p:tav>
                                        <p:tav tm="100000">
                                          <p:val>
                                            <p:strVal val="ppt_h"/>
                                          </p:val>
                                        </p:tav>
                                      </p:tavLst>
                                    </p:anim>
                                    <p:set>
                                      <p:cBhvr>
                                        <p:cTn id="9"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err="1" smtClean="0"/>
              <a:t>Space</a:t>
            </a:r>
            <a:r>
              <a:rPr lang="es-MX" dirty="0" smtClean="0"/>
              <a:t>, </a:t>
            </a:r>
            <a:r>
              <a:rPr lang="es-MX" dirty="0" err="1" smtClean="0"/>
              <a:t>action</a:t>
            </a:r>
            <a:r>
              <a:rPr lang="es-MX" dirty="0" smtClean="0"/>
              <a:t>, and time </a:t>
            </a:r>
            <a:r>
              <a:rPr lang="es-MX" dirty="0" err="1" smtClean="0"/>
              <a:t>interact</a:t>
            </a:r>
            <a:r>
              <a:rPr lang="es-MX" dirty="0" smtClean="0"/>
              <a:t> </a:t>
            </a:r>
            <a:r>
              <a:rPr lang="es-MX" dirty="0" err="1" smtClean="0"/>
              <a:t>with</a:t>
            </a:r>
            <a:r>
              <a:rPr lang="es-MX" dirty="0" smtClean="0"/>
              <a:t> </a:t>
            </a:r>
            <a:r>
              <a:rPr lang="es-MX" dirty="0" err="1" smtClean="0"/>
              <a:t>each</a:t>
            </a:r>
            <a:r>
              <a:rPr lang="es-MX" dirty="0" smtClean="0"/>
              <a:t> </a:t>
            </a:r>
            <a:r>
              <a:rPr lang="es-MX" dirty="0" err="1" smtClean="0"/>
              <a:t>other</a:t>
            </a:r>
            <a:r>
              <a:rPr lang="es-MX" dirty="0" smtClean="0"/>
              <a:t>:</a:t>
            </a:r>
            <a:endParaRPr lang="es-MX" dirty="0"/>
          </a:p>
        </p:txBody>
      </p:sp>
      <p:sp>
        <p:nvSpPr>
          <p:cNvPr id="3" name="2 Marcador de contenido"/>
          <p:cNvSpPr>
            <a:spLocks noGrp="1"/>
          </p:cNvSpPr>
          <p:nvPr>
            <p:ph idx="1"/>
          </p:nvPr>
        </p:nvSpPr>
        <p:spPr>
          <a:xfrm>
            <a:off x="2133599" y="2160590"/>
            <a:ext cx="7922841" cy="4697410"/>
          </a:xfrm>
        </p:spPr>
        <p:txBody>
          <a:bodyPr>
            <a:normAutofit/>
          </a:bodyPr>
          <a:lstStyle/>
          <a:p>
            <a:r>
              <a:rPr lang="es-MX" sz="2800" dirty="0"/>
              <a:t>TIME: </a:t>
            </a:r>
            <a:r>
              <a:rPr lang="es-MX" sz="2800" dirty="0" err="1"/>
              <a:t>manifests</a:t>
            </a:r>
            <a:r>
              <a:rPr lang="es-MX" sz="2800" dirty="0"/>
              <a:t> </a:t>
            </a:r>
            <a:r>
              <a:rPr lang="es-MX" sz="2800" dirty="0" err="1"/>
              <a:t>itself</a:t>
            </a:r>
            <a:r>
              <a:rPr lang="es-MX" sz="2800" dirty="0"/>
              <a:t> in </a:t>
            </a:r>
            <a:r>
              <a:rPr lang="es-MX" sz="2800" dirty="0" err="1"/>
              <a:t>space</a:t>
            </a:r>
            <a:r>
              <a:rPr lang="es-MX" sz="2800" dirty="0"/>
              <a:t> in visible </a:t>
            </a:r>
            <a:r>
              <a:rPr lang="es-MX" sz="2800" dirty="0" err="1"/>
              <a:t>manner</a:t>
            </a:r>
            <a:endParaRPr lang="es-MX" sz="2800" dirty="0"/>
          </a:p>
          <a:p>
            <a:r>
              <a:rPr lang="es-MX" sz="2800" dirty="0"/>
              <a:t>ACTION: </a:t>
            </a:r>
            <a:r>
              <a:rPr lang="es-MX" sz="2800" dirty="0" err="1"/>
              <a:t>becomes</a:t>
            </a:r>
            <a:r>
              <a:rPr lang="es-MX" sz="2800" dirty="0"/>
              <a:t> concrete in a </a:t>
            </a:r>
            <a:r>
              <a:rPr lang="es-MX" sz="2800" dirty="0" err="1"/>
              <a:t>given</a:t>
            </a:r>
            <a:r>
              <a:rPr lang="es-MX" sz="2800" dirty="0"/>
              <a:t> place and </a:t>
            </a:r>
            <a:r>
              <a:rPr lang="es-MX" sz="2800" dirty="0" err="1"/>
              <a:t>moment</a:t>
            </a:r>
            <a:r>
              <a:rPr lang="es-MX" sz="2800" dirty="0"/>
              <a:t>.</a:t>
            </a:r>
          </a:p>
          <a:p>
            <a:r>
              <a:rPr lang="es-MX" sz="2800" dirty="0"/>
              <a:t>SPACE: </a:t>
            </a:r>
            <a:r>
              <a:rPr lang="es-MX" sz="2800" dirty="0" err="1"/>
              <a:t>is</a:t>
            </a:r>
            <a:r>
              <a:rPr lang="es-MX" sz="2800" dirty="0"/>
              <a:t> </a:t>
            </a:r>
            <a:r>
              <a:rPr lang="es-MX" sz="2800" dirty="0" err="1"/>
              <a:t>situated</a:t>
            </a:r>
            <a:r>
              <a:rPr lang="es-MX" sz="2800" dirty="0"/>
              <a:t> </a:t>
            </a:r>
            <a:r>
              <a:rPr lang="es-MX" sz="2800" dirty="0" err="1"/>
              <a:t>where</a:t>
            </a:r>
            <a:r>
              <a:rPr lang="es-MX" sz="2800" dirty="0"/>
              <a:t> </a:t>
            </a:r>
            <a:r>
              <a:rPr lang="es-MX" sz="2800" dirty="0" err="1"/>
              <a:t>the</a:t>
            </a:r>
            <a:r>
              <a:rPr lang="es-MX" sz="2800" dirty="0"/>
              <a:t> </a:t>
            </a:r>
            <a:r>
              <a:rPr lang="es-MX" sz="2800" dirty="0" err="1"/>
              <a:t>action</a:t>
            </a:r>
            <a:r>
              <a:rPr lang="es-MX" sz="2800" dirty="0"/>
              <a:t> </a:t>
            </a:r>
            <a:r>
              <a:rPr lang="es-MX" sz="2800" dirty="0" err="1"/>
              <a:t>takes</a:t>
            </a:r>
            <a:r>
              <a:rPr lang="es-MX" sz="2800" dirty="0"/>
              <a:t> place and </a:t>
            </a:r>
            <a:r>
              <a:rPr lang="es-MX" sz="2800" dirty="0" err="1"/>
              <a:t>unfolds</a:t>
            </a:r>
            <a:r>
              <a:rPr lang="es-MX" sz="2800" dirty="0"/>
              <a:t> </a:t>
            </a:r>
            <a:r>
              <a:rPr lang="es-MX" sz="2800" dirty="0" err="1"/>
              <a:t>for</a:t>
            </a:r>
            <a:r>
              <a:rPr lang="es-MX" sz="2800" dirty="0"/>
              <a:t> a </a:t>
            </a:r>
            <a:r>
              <a:rPr lang="es-MX" sz="2800" dirty="0" err="1"/>
              <a:t>certain</a:t>
            </a:r>
            <a:r>
              <a:rPr lang="es-MX" sz="2800" dirty="0"/>
              <a:t> </a:t>
            </a:r>
            <a:r>
              <a:rPr lang="es-MX" sz="2800" dirty="0" err="1"/>
              <a:t>duration</a:t>
            </a:r>
            <a:r>
              <a:rPr lang="es-MX" sz="2800" dirty="0"/>
              <a:t> of time.</a:t>
            </a:r>
          </a:p>
          <a:p>
            <a:endParaRPr lang="es-MX" sz="2800" dirty="0"/>
          </a:p>
          <a:p>
            <a:r>
              <a:rPr lang="es-MX" sz="2800" i="1" dirty="0" err="1"/>
              <a:t>These</a:t>
            </a:r>
            <a:r>
              <a:rPr lang="es-MX" sz="2800" i="1" dirty="0"/>
              <a:t> </a:t>
            </a:r>
            <a:r>
              <a:rPr lang="es-MX" sz="2800" i="1" dirty="0" err="1"/>
              <a:t>three</a:t>
            </a:r>
            <a:r>
              <a:rPr lang="es-MX" sz="2800" i="1" dirty="0"/>
              <a:t> </a:t>
            </a:r>
            <a:r>
              <a:rPr lang="es-MX" sz="2800" i="1" dirty="0" err="1"/>
              <a:t>points</a:t>
            </a:r>
            <a:r>
              <a:rPr lang="es-MX" sz="2800" i="1" dirty="0"/>
              <a:t> </a:t>
            </a:r>
            <a:r>
              <a:rPr lang="es-MX" sz="2800" i="1" dirty="0" err="1"/>
              <a:t>must</a:t>
            </a:r>
            <a:r>
              <a:rPr lang="es-MX" sz="2800" i="1" dirty="0"/>
              <a:t> </a:t>
            </a:r>
            <a:r>
              <a:rPr lang="es-MX" sz="2800" i="1" dirty="0" err="1"/>
              <a:t>be</a:t>
            </a:r>
            <a:r>
              <a:rPr lang="es-MX" sz="2800" i="1" dirty="0"/>
              <a:t> </a:t>
            </a:r>
            <a:r>
              <a:rPr lang="es-MX" sz="2800" i="1" dirty="0" err="1"/>
              <a:t>taken</a:t>
            </a:r>
            <a:r>
              <a:rPr lang="es-MX" sz="2800" i="1" dirty="0"/>
              <a:t> </a:t>
            </a:r>
            <a:r>
              <a:rPr lang="es-MX" sz="2800" i="1" dirty="0" err="1"/>
              <a:t>together</a:t>
            </a:r>
            <a:r>
              <a:rPr lang="es-MX" sz="2800" i="1" dirty="0"/>
              <a:t>, so </a:t>
            </a:r>
            <a:r>
              <a:rPr lang="es-MX" sz="2800" i="1" dirty="0" err="1"/>
              <a:t>they</a:t>
            </a:r>
            <a:r>
              <a:rPr lang="es-MX" sz="2800" i="1" dirty="0"/>
              <a:t> produce </a:t>
            </a:r>
            <a:r>
              <a:rPr lang="es-MX" sz="2800" i="1" dirty="0" err="1"/>
              <a:t>theatre</a:t>
            </a:r>
            <a:r>
              <a:rPr lang="es-MX" sz="2800" i="1" dirty="0"/>
              <a:t>.</a:t>
            </a:r>
          </a:p>
        </p:txBody>
      </p:sp>
    </p:spTree>
    <p:extLst>
      <p:ext uri="{BB962C8B-B14F-4D97-AF65-F5344CB8AC3E}">
        <p14:creationId xmlns:p14="http://schemas.microsoft.com/office/powerpoint/2010/main" val="1157866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CHRONOTOPE</a:t>
            </a:r>
            <a:endParaRPr lang="es-MX" dirty="0"/>
          </a:p>
        </p:txBody>
      </p:sp>
      <p:sp>
        <p:nvSpPr>
          <p:cNvPr id="3" name="2 Marcador de contenido"/>
          <p:cNvSpPr>
            <a:spLocks noGrp="1"/>
          </p:cNvSpPr>
          <p:nvPr>
            <p:ph idx="1"/>
          </p:nvPr>
        </p:nvSpPr>
        <p:spPr>
          <a:xfrm>
            <a:off x="498764" y="1620982"/>
            <a:ext cx="11585863" cy="5060373"/>
          </a:xfrm>
        </p:spPr>
        <p:txBody>
          <a:bodyPr>
            <a:noAutofit/>
          </a:bodyPr>
          <a:lstStyle/>
          <a:p>
            <a:r>
              <a:rPr lang="es-MX" sz="3200" dirty="0" err="1"/>
              <a:t>Following</a:t>
            </a:r>
            <a:r>
              <a:rPr lang="es-MX" sz="3200" dirty="0"/>
              <a:t> </a:t>
            </a:r>
            <a:r>
              <a:rPr lang="es-MX" sz="3200" dirty="0" err="1"/>
              <a:t>Bakhtin</a:t>
            </a:r>
            <a:r>
              <a:rPr lang="es-MX" sz="3200" dirty="0"/>
              <a:t>, </a:t>
            </a:r>
            <a:r>
              <a:rPr lang="es-MX" sz="3200" dirty="0" err="1"/>
              <a:t>the</a:t>
            </a:r>
            <a:r>
              <a:rPr lang="es-MX" sz="3200" dirty="0"/>
              <a:t> </a:t>
            </a:r>
            <a:r>
              <a:rPr lang="es-MX" sz="3200" dirty="0" err="1"/>
              <a:t>alliance</a:t>
            </a:r>
            <a:r>
              <a:rPr lang="es-MX" sz="3200" dirty="0"/>
              <a:t> </a:t>
            </a:r>
            <a:r>
              <a:rPr lang="es-MX" sz="3200" dirty="0" err="1"/>
              <a:t>between</a:t>
            </a:r>
            <a:r>
              <a:rPr lang="es-MX" sz="3200" dirty="0"/>
              <a:t> </a:t>
            </a:r>
            <a:r>
              <a:rPr lang="es-MX" sz="3200" dirty="0" err="1"/>
              <a:t>space</a:t>
            </a:r>
            <a:r>
              <a:rPr lang="es-MX" sz="3200" dirty="0"/>
              <a:t> and </a:t>
            </a:r>
            <a:r>
              <a:rPr lang="es-MX" sz="3200" dirty="0" err="1"/>
              <a:t>action</a:t>
            </a:r>
            <a:r>
              <a:rPr lang="es-MX" sz="3200" dirty="0"/>
              <a:t> </a:t>
            </a:r>
            <a:r>
              <a:rPr lang="es-MX" sz="3200" dirty="0" err="1"/>
              <a:t>is</a:t>
            </a:r>
            <a:r>
              <a:rPr lang="es-MX" sz="3200" dirty="0"/>
              <a:t> a </a:t>
            </a:r>
            <a:r>
              <a:rPr lang="es-MX" sz="3200" b="1" dirty="0" err="1"/>
              <a:t>chronotope</a:t>
            </a:r>
            <a:r>
              <a:rPr lang="es-MX" sz="3200" dirty="0"/>
              <a:t>, in </a:t>
            </a:r>
            <a:r>
              <a:rPr lang="es-MX" sz="3200" dirty="0" err="1"/>
              <a:t>the</a:t>
            </a:r>
            <a:r>
              <a:rPr lang="es-MX" sz="3200" dirty="0"/>
              <a:t> case of </a:t>
            </a:r>
            <a:r>
              <a:rPr lang="es-MX" sz="3200" dirty="0" err="1"/>
              <a:t>the</a:t>
            </a:r>
            <a:r>
              <a:rPr lang="es-MX" sz="3200" dirty="0"/>
              <a:t> novel.</a:t>
            </a:r>
          </a:p>
          <a:p>
            <a:r>
              <a:rPr lang="es-MX" sz="3200" b="1" dirty="0" err="1"/>
              <a:t>Space</a:t>
            </a:r>
            <a:r>
              <a:rPr lang="es-MX" sz="3200" b="1" dirty="0"/>
              <a:t>-time</a:t>
            </a:r>
            <a:r>
              <a:rPr lang="es-MX" sz="3200" dirty="0"/>
              <a:t> </a:t>
            </a:r>
            <a:r>
              <a:rPr lang="es-MX" sz="3200" dirty="0" err="1"/>
              <a:t>is</a:t>
            </a:r>
            <a:r>
              <a:rPr lang="es-MX" sz="3200" dirty="0"/>
              <a:t> a concrete </a:t>
            </a:r>
            <a:r>
              <a:rPr lang="es-MX" sz="3200" dirty="0" err="1"/>
              <a:t>unit</a:t>
            </a:r>
            <a:r>
              <a:rPr lang="es-MX" sz="3200" dirty="0"/>
              <a:t> (</a:t>
            </a:r>
            <a:r>
              <a:rPr lang="es-MX" sz="3200" dirty="0" err="1"/>
              <a:t>theatre</a:t>
            </a:r>
            <a:r>
              <a:rPr lang="es-MX" sz="3200" dirty="0"/>
              <a:t> </a:t>
            </a:r>
            <a:r>
              <a:rPr lang="es-MX" sz="3200" dirty="0" err="1"/>
              <a:t>space</a:t>
            </a:r>
            <a:r>
              <a:rPr lang="es-MX" sz="3200" dirty="0"/>
              <a:t> and time of </a:t>
            </a:r>
            <a:r>
              <a:rPr lang="es-MX" sz="3200" dirty="0" err="1"/>
              <a:t>the</a:t>
            </a:r>
            <a:r>
              <a:rPr lang="es-MX" sz="3200" dirty="0"/>
              <a:t> performance)</a:t>
            </a:r>
          </a:p>
          <a:p>
            <a:r>
              <a:rPr lang="es-MX" sz="3200" b="1" dirty="0" err="1"/>
              <a:t>Space</a:t>
            </a:r>
            <a:r>
              <a:rPr lang="es-MX" sz="3200" b="1" dirty="0"/>
              <a:t>-time</a:t>
            </a:r>
            <a:r>
              <a:rPr lang="es-MX" sz="3200" dirty="0"/>
              <a:t> </a:t>
            </a:r>
            <a:r>
              <a:rPr lang="es-MX" sz="3200" dirty="0" err="1"/>
              <a:t>is</a:t>
            </a:r>
            <a:r>
              <a:rPr lang="es-MX" sz="3200" dirty="0"/>
              <a:t> </a:t>
            </a:r>
            <a:r>
              <a:rPr lang="es-MX" sz="3200" dirty="0" err="1"/>
              <a:t>also</a:t>
            </a:r>
            <a:r>
              <a:rPr lang="es-MX" sz="3200" dirty="0"/>
              <a:t> </a:t>
            </a:r>
            <a:r>
              <a:rPr lang="es-MX" sz="3200" dirty="0" err="1"/>
              <a:t>an</a:t>
            </a:r>
            <a:r>
              <a:rPr lang="es-MX" sz="3200" dirty="0"/>
              <a:t> </a:t>
            </a:r>
            <a:r>
              <a:rPr lang="es-MX" sz="3200" dirty="0" err="1"/>
              <a:t>abstract</a:t>
            </a:r>
            <a:r>
              <a:rPr lang="es-MX" sz="3200" dirty="0"/>
              <a:t> </a:t>
            </a:r>
            <a:r>
              <a:rPr lang="es-MX" sz="3200" dirty="0" err="1"/>
              <a:t>unit</a:t>
            </a:r>
            <a:r>
              <a:rPr lang="es-MX" sz="3200" dirty="0"/>
              <a:t> (</a:t>
            </a:r>
            <a:r>
              <a:rPr lang="es-MX" sz="3200" dirty="0" err="1"/>
              <a:t>fictional</a:t>
            </a:r>
            <a:r>
              <a:rPr lang="es-MX" sz="3200" dirty="0"/>
              <a:t> place </a:t>
            </a:r>
            <a:r>
              <a:rPr lang="es-MX" sz="3200" dirty="0" err="1"/>
              <a:t>an</a:t>
            </a:r>
            <a:r>
              <a:rPr lang="es-MX" sz="3200" dirty="0"/>
              <a:t> </a:t>
            </a:r>
            <a:r>
              <a:rPr lang="es-MX" sz="3200" dirty="0" err="1"/>
              <a:t>imaginary</a:t>
            </a:r>
            <a:r>
              <a:rPr lang="es-MX" sz="3200" dirty="0"/>
              <a:t> </a:t>
            </a:r>
            <a:r>
              <a:rPr lang="es-MX" sz="3200" dirty="0" err="1"/>
              <a:t>temporality</a:t>
            </a:r>
            <a:r>
              <a:rPr lang="es-MX" sz="3200" dirty="0"/>
              <a:t>).</a:t>
            </a:r>
          </a:p>
          <a:p>
            <a:r>
              <a:rPr lang="es-MX" sz="3200" dirty="0" err="1"/>
              <a:t>The</a:t>
            </a:r>
            <a:r>
              <a:rPr lang="es-MX" sz="3200" dirty="0"/>
              <a:t> </a:t>
            </a:r>
            <a:r>
              <a:rPr lang="es-MX" sz="3200" b="1" dirty="0" err="1"/>
              <a:t>body</a:t>
            </a:r>
            <a:r>
              <a:rPr lang="es-MX" sz="3200" dirty="0"/>
              <a:t> </a:t>
            </a:r>
            <a:r>
              <a:rPr lang="es-MX" sz="3200" dirty="0" err="1"/>
              <a:t>functions</a:t>
            </a:r>
            <a:r>
              <a:rPr lang="es-MX" sz="3200" dirty="0"/>
              <a:t> as </a:t>
            </a:r>
            <a:r>
              <a:rPr lang="es-MX" sz="3200" dirty="0" err="1"/>
              <a:t>an</a:t>
            </a:r>
            <a:r>
              <a:rPr lang="es-MX" sz="3200" dirty="0"/>
              <a:t> </a:t>
            </a:r>
            <a:r>
              <a:rPr lang="es-MX" sz="3200" dirty="0" err="1"/>
              <a:t>outline</a:t>
            </a:r>
            <a:r>
              <a:rPr lang="es-MX" sz="3200" dirty="0"/>
              <a:t> of </a:t>
            </a:r>
            <a:r>
              <a:rPr lang="es-MX" sz="3200" dirty="0" err="1"/>
              <a:t>the</a:t>
            </a:r>
            <a:r>
              <a:rPr lang="es-MX" sz="3200" dirty="0"/>
              <a:t> </a:t>
            </a:r>
            <a:r>
              <a:rPr lang="es-MX" sz="3200" dirty="0" err="1"/>
              <a:t>representation</a:t>
            </a:r>
            <a:r>
              <a:rPr lang="es-MX" sz="3200" dirty="0"/>
              <a:t>, as a mediator </a:t>
            </a:r>
            <a:r>
              <a:rPr lang="es-MX" sz="3200" dirty="0" err="1"/>
              <a:t>between</a:t>
            </a:r>
            <a:r>
              <a:rPr lang="es-MX" sz="3200" dirty="0"/>
              <a:t> time-</a:t>
            </a:r>
            <a:r>
              <a:rPr lang="es-MX" sz="3200" dirty="0" err="1"/>
              <a:t>space</a:t>
            </a:r>
            <a:r>
              <a:rPr lang="es-MX" sz="3200" dirty="0"/>
              <a:t>.</a:t>
            </a:r>
          </a:p>
        </p:txBody>
      </p:sp>
    </p:spTree>
    <p:extLst>
      <p:ext uri="{BB962C8B-B14F-4D97-AF65-F5344CB8AC3E}">
        <p14:creationId xmlns:p14="http://schemas.microsoft.com/office/powerpoint/2010/main" val="1778087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err="1" smtClean="0"/>
              <a:t>Chronotope</a:t>
            </a:r>
            <a:r>
              <a:rPr lang="es-MX" dirty="0" smtClean="0"/>
              <a:t> and </a:t>
            </a:r>
            <a:r>
              <a:rPr lang="es-MX" dirty="0" err="1" smtClean="0"/>
              <a:t>the</a:t>
            </a:r>
            <a:r>
              <a:rPr lang="es-MX" dirty="0" smtClean="0"/>
              <a:t> </a:t>
            </a:r>
            <a:r>
              <a:rPr lang="es-MX" dirty="0" err="1" smtClean="0"/>
              <a:t>freudian</a:t>
            </a:r>
            <a:r>
              <a:rPr lang="es-MX" dirty="0" smtClean="0"/>
              <a:t> </a:t>
            </a:r>
            <a:r>
              <a:rPr lang="es-MX" dirty="0" err="1" smtClean="0"/>
              <a:t>model</a:t>
            </a:r>
            <a:endParaRPr lang="es-MX" dirty="0"/>
          </a:p>
        </p:txBody>
      </p:sp>
      <p:sp>
        <p:nvSpPr>
          <p:cNvPr id="3" name="2 Marcador de contenido"/>
          <p:cNvSpPr>
            <a:spLocks noGrp="1"/>
          </p:cNvSpPr>
          <p:nvPr>
            <p:ph idx="1"/>
          </p:nvPr>
        </p:nvSpPr>
        <p:spPr>
          <a:xfrm>
            <a:off x="2133599" y="1930400"/>
            <a:ext cx="7994849" cy="4522936"/>
          </a:xfrm>
        </p:spPr>
        <p:txBody>
          <a:bodyPr>
            <a:noAutofit/>
          </a:bodyPr>
          <a:lstStyle/>
          <a:p>
            <a:r>
              <a:rPr lang="es-MX" sz="3200" dirty="0"/>
              <a:t>“‘In </a:t>
            </a:r>
            <a:r>
              <a:rPr lang="es-MX" sz="3200" dirty="0" err="1"/>
              <a:t>the</a:t>
            </a:r>
            <a:r>
              <a:rPr lang="es-MX" sz="3200" dirty="0"/>
              <a:t> </a:t>
            </a:r>
            <a:r>
              <a:rPr lang="es-MX" sz="3200" dirty="0" err="1"/>
              <a:t>unconscious</a:t>
            </a:r>
            <a:r>
              <a:rPr lang="es-MX" sz="3200" dirty="0"/>
              <a:t>, time </a:t>
            </a:r>
            <a:r>
              <a:rPr lang="es-MX" sz="3200" dirty="0" err="1"/>
              <a:t>is</a:t>
            </a:r>
            <a:r>
              <a:rPr lang="es-MX" sz="3200" dirty="0"/>
              <a:t> </a:t>
            </a:r>
            <a:r>
              <a:rPr lang="es-MX" sz="3200" dirty="0" err="1"/>
              <a:t>transformed</a:t>
            </a:r>
            <a:r>
              <a:rPr lang="es-MX" sz="3200" dirty="0"/>
              <a:t> </a:t>
            </a:r>
            <a:r>
              <a:rPr lang="es-MX" sz="3200" dirty="0" err="1"/>
              <a:t>into</a:t>
            </a:r>
            <a:r>
              <a:rPr lang="es-MX" sz="3200" dirty="0"/>
              <a:t> </a:t>
            </a:r>
            <a:r>
              <a:rPr lang="es-MX" sz="3200" dirty="0" err="1"/>
              <a:t>space</a:t>
            </a:r>
            <a:r>
              <a:rPr lang="es-MX" sz="3200" dirty="0"/>
              <a:t> and </a:t>
            </a:r>
            <a:r>
              <a:rPr lang="es-MX" sz="3200" dirty="0" err="1"/>
              <a:t>space</a:t>
            </a:r>
            <a:r>
              <a:rPr lang="es-MX" sz="3200" dirty="0"/>
              <a:t> </a:t>
            </a:r>
            <a:r>
              <a:rPr lang="es-MX" sz="3200" dirty="0" err="1"/>
              <a:t>into</a:t>
            </a:r>
            <a:r>
              <a:rPr lang="es-MX" sz="3200" dirty="0"/>
              <a:t> </a:t>
            </a:r>
            <a:r>
              <a:rPr lang="es-MX" sz="3200" dirty="0" err="1"/>
              <a:t>corporeal</a:t>
            </a:r>
            <a:r>
              <a:rPr lang="es-MX" sz="3200" dirty="0"/>
              <a:t> </a:t>
            </a:r>
            <a:r>
              <a:rPr lang="es-MX" sz="3200" dirty="0" err="1"/>
              <a:t>unity</a:t>
            </a:r>
            <a:r>
              <a:rPr lang="es-MX" sz="3200" dirty="0"/>
              <a:t>. </a:t>
            </a:r>
            <a:r>
              <a:rPr lang="es-MX" sz="3200" dirty="0" err="1"/>
              <a:t>Throughout</a:t>
            </a:r>
            <a:r>
              <a:rPr lang="es-MX" sz="3200" dirty="0"/>
              <a:t> </a:t>
            </a:r>
            <a:r>
              <a:rPr lang="es-MX" sz="3200" dirty="0" err="1"/>
              <a:t>this</a:t>
            </a:r>
            <a:r>
              <a:rPr lang="es-MX" sz="3200" dirty="0"/>
              <a:t> </a:t>
            </a:r>
            <a:r>
              <a:rPr lang="es-MX" sz="3200" dirty="0" err="1"/>
              <a:t>transformation</a:t>
            </a:r>
            <a:r>
              <a:rPr lang="es-MX" sz="3200" dirty="0"/>
              <a:t>, the </a:t>
            </a:r>
            <a:r>
              <a:rPr lang="es-MX" sz="3200" dirty="0" err="1"/>
              <a:t>body</a:t>
            </a:r>
            <a:r>
              <a:rPr lang="es-MX" sz="3200" dirty="0"/>
              <a:t> , </a:t>
            </a:r>
            <a:r>
              <a:rPr lang="es-MX" sz="3200" dirty="0" err="1"/>
              <a:t>which</a:t>
            </a:r>
            <a:r>
              <a:rPr lang="es-MX" sz="3200" dirty="0"/>
              <a:t> </a:t>
            </a:r>
            <a:r>
              <a:rPr lang="es-MX" sz="3200" dirty="0" err="1"/>
              <a:t>functions</a:t>
            </a:r>
            <a:r>
              <a:rPr lang="es-MX" sz="3200" dirty="0"/>
              <a:t> as </a:t>
            </a:r>
            <a:r>
              <a:rPr lang="es-MX" sz="3200" dirty="0" err="1"/>
              <a:t>an</a:t>
            </a:r>
            <a:r>
              <a:rPr lang="es-MX" sz="3200" dirty="0"/>
              <a:t> </a:t>
            </a:r>
            <a:r>
              <a:rPr lang="es-MX" sz="3200" dirty="0" err="1"/>
              <a:t>outline</a:t>
            </a:r>
            <a:r>
              <a:rPr lang="es-MX" sz="3200" dirty="0"/>
              <a:t> of the </a:t>
            </a:r>
            <a:r>
              <a:rPr lang="es-MX" sz="3200" dirty="0" err="1"/>
              <a:t>representation</a:t>
            </a:r>
            <a:r>
              <a:rPr lang="es-MX" sz="3200" dirty="0"/>
              <a:t>, </a:t>
            </a:r>
            <a:r>
              <a:rPr lang="es-MX" sz="3200" dirty="0" err="1"/>
              <a:t>acts</a:t>
            </a:r>
            <a:r>
              <a:rPr lang="es-MX" sz="3200" dirty="0"/>
              <a:t> as a mediator </a:t>
            </a:r>
            <a:r>
              <a:rPr lang="es-MX" sz="3200" dirty="0" err="1" smtClean="0"/>
              <a:t>between</a:t>
            </a:r>
            <a:r>
              <a:rPr lang="es-MX" sz="3200" dirty="0" smtClean="0"/>
              <a:t> </a:t>
            </a:r>
            <a:r>
              <a:rPr lang="es-MX" sz="3200" dirty="0"/>
              <a:t>time and </a:t>
            </a:r>
            <a:r>
              <a:rPr lang="es-MX" sz="3200" dirty="0" err="1"/>
              <a:t>space</a:t>
            </a:r>
            <a:r>
              <a:rPr lang="es-MX" sz="3200" dirty="0"/>
              <a:t>’”. </a:t>
            </a:r>
          </a:p>
          <a:p>
            <a:r>
              <a:rPr lang="es-MX" sz="3200" dirty="0" err="1"/>
              <a:t>The</a:t>
            </a:r>
            <a:r>
              <a:rPr lang="es-MX" sz="3200" dirty="0"/>
              <a:t> </a:t>
            </a:r>
            <a:r>
              <a:rPr lang="es-MX" sz="3200" dirty="0" err="1"/>
              <a:t>spectator’s</a:t>
            </a:r>
            <a:r>
              <a:rPr lang="es-MX" sz="3200" dirty="0"/>
              <a:t> </a:t>
            </a:r>
            <a:r>
              <a:rPr lang="es-MX" sz="3200" dirty="0" err="1"/>
              <a:t>experience</a:t>
            </a:r>
            <a:r>
              <a:rPr lang="es-MX" sz="3200" dirty="0"/>
              <a:t> of </a:t>
            </a:r>
            <a:r>
              <a:rPr lang="es-MX" sz="3200" dirty="0" err="1"/>
              <a:t>space</a:t>
            </a:r>
            <a:r>
              <a:rPr lang="es-MX" sz="3200" dirty="0"/>
              <a:t> and time </a:t>
            </a:r>
            <a:r>
              <a:rPr lang="es-MX" sz="3200" dirty="0" err="1"/>
              <a:t>is</a:t>
            </a:r>
            <a:r>
              <a:rPr lang="es-MX" sz="3200" dirty="0"/>
              <a:t> </a:t>
            </a:r>
            <a:r>
              <a:rPr lang="es-MX" sz="3200" dirty="0" err="1"/>
              <a:t>based</a:t>
            </a:r>
            <a:r>
              <a:rPr lang="es-MX" sz="3200" dirty="0"/>
              <a:t> </a:t>
            </a:r>
            <a:r>
              <a:rPr lang="es-MX" sz="3200" dirty="0" err="1"/>
              <a:t>on</a:t>
            </a:r>
            <a:r>
              <a:rPr lang="es-MX" sz="3200" dirty="0"/>
              <a:t> </a:t>
            </a:r>
            <a:r>
              <a:rPr lang="es-MX" sz="3200" dirty="0" err="1"/>
              <a:t>his</a:t>
            </a:r>
            <a:r>
              <a:rPr lang="es-MX" sz="3200" dirty="0"/>
              <a:t> </a:t>
            </a:r>
            <a:r>
              <a:rPr lang="es-MX" sz="3200" dirty="0" err="1"/>
              <a:t>reception</a:t>
            </a:r>
            <a:r>
              <a:rPr lang="es-MX" sz="3200" dirty="0"/>
              <a:t> of </a:t>
            </a:r>
            <a:r>
              <a:rPr lang="es-MX" sz="3200" dirty="0" err="1"/>
              <a:t>the</a:t>
            </a:r>
            <a:r>
              <a:rPr lang="es-MX" sz="3200" dirty="0"/>
              <a:t> </a:t>
            </a:r>
            <a:r>
              <a:rPr lang="es-MX" sz="3200" dirty="0" err="1"/>
              <a:t>chronotopes</a:t>
            </a:r>
            <a:r>
              <a:rPr lang="es-MX" sz="3200" dirty="0"/>
              <a:t>.</a:t>
            </a:r>
          </a:p>
        </p:txBody>
      </p:sp>
    </p:spTree>
    <p:extLst>
      <p:ext uri="{BB962C8B-B14F-4D97-AF65-F5344CB8AC3E}">
        <p14:creationId xmlns:p14="http://schemas.microsoft.com/office/powerpoint/2010/main" val="26254567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Corporeal</a:t>
            </a:r>
            <a:r>
              <a:rPr lang="es-MX" dirty="0" smtClean="0"/>
              <a:t> </a:t>
            </a:r>
            <a:r>
              <a:rPr lang="es-MX" dirty="0" err="1" smtClean="0"/>
              <a:t>unity</a:t>
            </a:r>
            <a:r>
              <a:rPr lang="es-MX" dirty="0" smtClean="0"/>
              <a:t/>
            </a:r>
            <a:br>
              <a:rPr lang="es-MX" dirty="0" smtClean="0"/>
            </a:br>
            <a:endParaRPr lang="es-MX" dirty="0"/>
          </a:p>
        </p:txBody>
      </p:sp>
      <p:sp>
        <p:nvSpPr>
          <p:cNvPr id="3" name="2 Marcador de contenido"/>
          <p:cNvSpPr>
            <a:spLocks noGrp="1"/>
          </p:cNvSpPr>
          <p:nvPr>
            <p:ph idx="1"/>
          </p:nvPr>
        </p:nvSpPr>
        <p:spPr>
          <a:xfrm>
            <a:off x="2133599" y="2160591"/>
            <a:ext cx="7346777" cy="3880773"/>
          </a:xfrm>
        </p:spPr>
        <p:txBody>
          <a:bodyPr/>
          <a:lstStyle/>
          <a:p>
            <a:pPr marL="0" indent="0">
              <a:buNone/>
            </a:pPr>
            <a:endParaRPr lang="es-MX" dirty="0"/>
          </a:p>
          <a:p>
            <a:pPr marL="0" indent="0">
              <a:buNone/>
            </a:pPr>
            <a:endParaRPr lang="es-MX" dirty="0" smtClean="0"/>
          </a:p>
          <a:p>
            <a:pPr marL="0" indent="0">
              <a:buNone/>
            </a:pPr>
            <a:r>
              <a:rPr lang="es-MX" dirty="0"/>
              <a:t> </a:t>
            </a:r>
            <a:r>
              <a:rPr lang="es-MX" dirty="0" smtClean="0"/>
              <a:t>                             </a:t>
            </a:r>
            <a:r>
              <a:rPr lang="es-MX" sz="2400" dirty="0"/>
              <a:t>Time</a:t>
            </a:r>
            <a:r>
              <a:rPr lang="es-MX" dirty="0" smtClean="0"/>
              <a:t>                                      </a:t>
            </a:r>
            <a:r>
              <a:rPr lang="es-MX" sz="2000" dirty="0"/>
              <a:t>CORPOREAL UNITY</a:t>
            </a:r>
          </a:p>
          <a:p>
            <a:endParaRPr lang="es-MX" dirty="0" smtClean="0"/>
          </a:p>
          <a:p>
            <a:pPr marL="0" indent="0">
              <a:buNone/>
            </a:pPr>
            <a:endParaRPr lang="es-MX" dirty="0" smtClean="0"/>
          </a:p>
          <a:p>
            <a:pPr marL="0" indent="0">
              <a:buNone/>
            </a:pPr>
            <a:r>
              <a:rPr lang="es-MX" dirty="0" smtClean="0"/>
              <a:t>                       </a:t>
            </a:r>
          </a:p>
          <a:p>
            <a:endParaRPr lang="es-MX" dirty="0"/>
          </a:p>
          <a:p>
            <a:pPr marL="0" indent="0">
              <a:buNone/>
            </a:pPr>
            <a:r>
              <a:rPr lang="es-MX" dirty="0" smtClean="0"/>
              <a:t>                                </a:t>
            </a:r>
            <a:r>
              <a:rPr lang="es-MX" sz="2400" dirty="0" err="1"/>
              <a:t>Space</a:t>
            </a:r>
            <a:endParaRPr lang="es-MX" dirty="0" smtClean="0"/>
          </a:p>
        </p:txBody>
      </p:sp>
      <p:sp>
        <p:nvSpPr>
          <p:cNvPr id="5" name="4 Combinar"/>
          <p:cNvSpPr/>
          <p:nvPr/>
        </p:nvSpPr>
        <p:spPr>
          <a:xfrm rot="2015549">
            <a:off x="5556429" y="3727709"/>
            <a:ext cx="2367125" cy="1677931"/>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cxnSp>
        <p:nvCxnSpPr>
          <p:cNvPr id="7" name="6 Conector recto de flecha"/>
          <p:cNvCxnSpPr/>
          <p:nvPr/>
        </p:nvCxnSpPr>
        <p:spPr>
          <a:xfrm>
            <a:off x="5806986" y="3308888"/>
            <a:ext cx="0"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flipV="1">
            <a:off x="6456040" y="4579265"/>
            <a:ext cx="1872208" cy="8255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11550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err="1" smtClean="0"/>
              <a:t>The</a:t>
            </a:r>
            <a:r>
              <a:rPr lang="es-MX" dirty="0" smtClean="0"/>
              <a:t> </a:t>
            </a:r>
            <a:r>
              <a:rPr lang="es-MX" dirty="0" err="1" smtClean="0"/>
              <a:t>spatial</a:t>
            </a:r>
            <a:r>
              <a:rPr lang="es-MX" dirty="0" smtClean="0"/>
              <a:t> </a:t>
            </a:r>
            <a:r>
              <a:rPr lang="es-MX" dirty="0" err="1" smtClean="0"/>
              <a:t>experience</a:t>
            </a:r>
            <a:r>
              <a:rPr lang="es-MX" dirty="0" smtClean="0"/>
              <a:t>: </a:t>
            </a:r>
            <a:r>
              <a:rPr lang="es-MX" dirty="0" err="1" smtClean="0"/>
              <a:t>two</a:t>
            </a:r>
            <a:r>
              <a:rPr lang="es-MX" dirty="0" smtClean="0"/>
              <a:t> </a:t>
            </a:r>
            <a:r>
              <a:rPr lang="es-MX" dirty="0" err="1" smtClean="0"/>
              <a:t>antithetical</a:t>
            </a:r>
            <a:r>
              <a:rPr lang="es-MX" dirty="0" smtClean="0"/>
              <a:t> </a:t>
            </a:r>
            <a:r>
              <a:rPr lang="es-MX" dirty="0" err="1" smtClean="0"/>
              <a:t>options</a:t>
            </a:r>
            <a:endParaRPr lang="es-MX" dirty="0"/>
          </a:p>
        </p:txBody>
      </p:sp>
      <p:sp>
        <p:nvSpPr>
          <p:cNvPr id="3" name="2 Marcador de contenido"/>
          <p:cNvSpPr>
            <a:spLocks noGrp="1"/>
          </p:cNvSpPr>
          <p:nvPr>
            <p:ph idx="1"/>
          </p:nvPr>
        </p:nvSpPr>
        <p:spPr>
          <a:xfrm>
            <a:off x="2133599" y="2160591"/>
            <a:ext cx="7778825" cy="3880773"/>
          </a:xfrm>
        </p:spPr>
        <p:txBody>
          <a:bodyPr>
            <a:noAutofit/>
          </a:bodyPr>
          <a:lstStyle/>
          <a:p>
            <a:r>
              <a:rPr lang="es-MX" sz="2800" dirty="0"/>
              <a:t>1. </a:t>
            </a:r>
            <a:r>
              <a:rPr lang="es-MX" sz="2800" dirty="0" err="1"/>
              <a:t>Space</a:t>
            </a:r>
            <a:r>
              <a:rPr lang="es-MX" sz="2800" dirty="0"/>
              <a:t> </a:t>
            </a:r>
            <a:r>
              <a:rPr lang="es-MX" sz="2800" dirty="0" err="1"/>
              <a:t>is</a:t>
            </a:r>
            <a:r>
              <a:rPr lang="es-MX" sz="2800" dirty="0"/>
              <a:t> </a:t>
            </a:r>
            <a:r>
              <a:rPr lang="es-MX" sz="2800" dirty="0" err="1"/>
              <a:t>considered</a:t>
            </a:r>
            <a:r>
              <a:rPr lang="es-MX" sz="2800" dirty="0"/>
              <a:t> as </a:t>
            </a:r>
            <a:r>
              <a:rPr lang="es-MX" sz="2800" dirty="0" err="1"/>
              <a:t>an</a:t>
            </a:r>
            <a:r>
              <a:rPr lang="es-MX" sz="2800" dirty="0"/>
              <a:t> </a:t>
            </a:r>
            <a:r>
              <a:rPr lang="es-MX" sz="2800" dirty="0" err="1"/>
              <a:t>empty</a:t>
            </a:r>
            <a:r>
              <a:rPr lang="es-MX" sz="2800" dirty="0"/>
              <a:t> </a:t>
            </a:r>
            <a:r>
              <a:rPr lang="es-MX" sz="2800" dirty="0" err="1"/>
              <a:t>space</a:t>
            </a:r>
            <a:r>
              <a:rPr lang="es-MX" sz="2800" dirty="0"/>
              <a:t> </a:t>
            </a:r>
            <a:r>
              <a:rPr lang="es-MX" sz="2800" dirty="0" err="1"/>
              <a:t>which</a:t>
            </a:r>
            <a:r>
              <a:rPr lang="es-MX" sz="2800" dirty="0"/>
              <a:t> </a:t>
            </a:r>
            <a:r>
              <a:rPr lang="es-MX" sz="2800" dirty="0" err="1"/>
              <a:t>must</a:t>
            </a:r>
            <a:r>
              <a:rPr lang="es-MX" sz="2800" dirty="0"/>
              <a:t> </a:t>
            </a:r>
            <a:r>
              <a:rPr lang="es-MX" sz="2800" dirty="0" err="1"/>
              <a:t>be</a:t>
            </a:r>
            <a:r>
              <a:rPr lang="es-MX" sz="2800" dirty="0"/>
              <a:t> </a:t>
            </a:r>
            <a:r>
              <a:rPr lang="es-MX" sz="2800" dirty="0" err="1"/>
              <a:t>filled</a:t>
            </a:r>
            <a:r>
              <a:rPr lang="es-MX" sz="2800" dirty="0"/>
              <a:t> </a:t>
            </a:r>
            <a:r>
              <a:rPr lang="es-MX" sz="2800" dirty="0" err="1"/>
              <a:t>just</a:t>
            </a:r>
            <a:r>
              <a:rPr lang="es-MX" sz="2800" dirty="0"/>
              <a:t> </a:t>
            </a:r>
            <a:r>
              <a:rPr lang="es-MX" sz="2800" dirty="0" err="1"/>
              <a:t>like</a:t>
            </a:r>
            <a:r>
              <a:rPr lang="es-MX" sz="2800" dirty="0"/>
              <a:t> a </a:t>
            </a:r>
            <a:r>
              <a:rPr lang="es-MX" sz="2800" dirty="0" err="1"/>
              <a:t>container</a:t>
            </a:r>
            <a:r>
              <a:rPr lang="es-MX" sz="2800" dirty="0"/>
              <a:t>. The </a:t>
            </a:r>
            <a:r>
              <a:rPr lang="es-MX" sz="2800" dirty="0" err="1"/>
              <a:t>mode</a:t>
            </a:r>
            <a:r>
              <a:rPr lang="es-MX" sz="2800" dirty="0"/>
              <a:t> of </a:t>
            </a:r>
            <a:r>
              <a:rPr lang="es-MX" sz="2800" dirty="0" err="1"/>
              <a:t>description</a:t>
            </a:r>
            <a:r>
              <a:rPr lang="es-MX" sz="2800" dirty="0"/>
              <a:t> </a:t>
            </a:r>
            <a:r>
              <a:rPr lang="es-MX" sz="2800" dirty="0" err="1"/>
              <a:t>is</a:t>
            </a:r>
            <a:r>
              <a:rPr lang="es-MX" sz="2800" dirty="0"/>
              <a:t> </a:t>
            </a:r>
            <a:r>
              <a:rPr lang="es-MX" sz="2800" b="1" dirty="0" err="1"/>
              <a:t>objective</a:t>
            </a:r>
            <a:r>
              <a:rPr lang="es-MX" sz="2800" b="1" dirty="0"/>
              <a:t>, exterior</a:t>
            </a:r>
            <a:r>
              <a:rPr lang="es-MX" sz="2800" dirty="0"/>
              <a:t>.</a:t>
            </a:r>
          </a:p>
          <a:p>
            <a:pPr marL="0" indent="0">
              <a:buNone/>
            </a:pPr>
            <a:endParaRPr lang="es-MX" sz="2800" dirty="0"/>
          </a:p>
          <a:p>
            <a:r>
              <a:rPr lang="es-MX" sz="2800" dirty="0"/>
              <a:t>2.  </a:t>
            </a:r>
            <a:r>
              <a:rPr lang="es-MX" sz="2800" dirty="0" err="1"/>
              <a:t>Space</a:t>
            </a:r>
            <a:r>
              <a:rPr lang="es-MX" sz="2800" dirty="0"/>
              <a:t> </a:t>
            </a:r>
            <a:r>
              <a:rPr lang="es-MX" sz="2800" dirty="0" err="1"/>
              <a:t>is</a:t>
            </a:r>
            <a:r>
              <a:rPr lang="es-MX" sz="2800" dirty="0"/>
              <a:t> </a:t>
            </a:r>
            <a:r>
              <a:rPr lang="es-MX" sz="2800" dirty="0" err="1"/>
              <a:t>considered</a:t>
            </a:r>
            <a:r>
              <a:rPr lang="es-MX" sz="2800" dirty="0"/>
              <a:t> as invisible, </a:t>
            </a:r>
            <a:r>
              <a:rPr lang="es-MX" sz="2800" dirty="0" err="1"/>
              <a:t>limitless</a:t>
            </a:r>
            <a:r>
              <a:rPr lang="es-MX" sz="2800" dirty="0"/>
              <a:t>, and as </a:t>
            </a:r>
            <a:r>
              <a:rPr lang="es-MX" sz="2800" dirty="0" err="1"/>
              <a:t>an</a:t>
            </a:r>
            <a:r>
              <a:rPr lang="es-MX" sz="2800" dirty="0"/>
              <a:t> </a:t>
            </a:r>
            <a:r>
              <a:rPr lang="es-MX" sz="2800" dirty="0" err="1" smtClean="0"/>
              <a:t>extension</a:t>
            </a:r>
            <a:r>
              <a:rPr lang="es-MX" sz="2800" dirty="0" smtClean="0"/>
              <a:t> </a:t>
            </a:r>
            <a:r>
              <a:rPr lang="es-MX" sz="2800" dirty="0"/>
              <a:t>of the </a:t>
            </a:r>
            <a:r>
              <a:rPr lang="es-MX" sz="2800" dirty="0" err="1"/>
              <a:t>user</a:t>
            </a:r>
            <a:r>
              <a:rPr lang="es-MX" sz="2800" dirty="0"/>
              <a:t>; </a:t>
            </a:r>
            <a:r>
              <a:rPr lang="es-MX" sz="2800" dirty="0" err="1"/>
              <a:t>space</a:t>
            </a:r>
            <a:r>
              <a:rPr lang="es-MX" sz="2800" dirty="0"/>
              <a:t> </a:t>
            </a:r>
            <a:r>
              <a:rPr lang="es-MX" sz="2800" dirty="0" err="1"/>
              <a:t>is</a:t>
            </a:r>
            <a:r>
              <a:rPr lang="es-MX" sz="2800" dirty="0"/>
              <a:t> a </a:t>
            </a:r>
            <a:r>
              <a:rPr lang="es-MX" sz="2800" dirty="0" err="1"/>
              <a:t>substance</a:t>
            </a:r>
            <a:r>
              <a:rPr lang="es-MX" sz="2800" dirty="0"/>
              <a:t> </a:t>
            </a:r>
            <a:r>
              <a:rPr lang="es-MX" sz="2800" dirty="0" err="1"/>
              <a:t>not</a:t>
            </a:r>
            <a:r>
              <a:rPr lang="es-MX" sz="2800" dirty="0"/>
              <a:t> to be </a:t>
            </a:r>
            <a:r>
              <a:rPr lang="es-MX" sz="2800" dirty="0" err="1"/>
              <a:t>filled</a:t>
            </a:r>
            <a:r>
              <a:rPr lang="es-MX" sz="2800" dirty="0"/>
              <a:t> </a:t>
            </a:r>
            <a:r>
              <a:rPr lang="es-MX" sz="2800" dirty="0" err="1"/>
              <a:t>but</a:t>
            </a:r>
            <a:r>
              <a:rPr lang="es-MX" sz="2800" dirty="0"/>
              <a:t> </a:t>
            </a:r>
            <a:r>
              <a:rPr lang="es-MX" sz="2800" dirty="0" err="1"/>
              <a:t>expanded</a:t>
            </a:r>
            <a:r>
              <a:rPr lang="es-MX" sz="2800" dirty="0"/>
              <a:t>. </a:t>
            </a:r>
            <a:r>
              <a:rPr lang="es-MX" sz="2800" dirty="0" err="1"/>
              <a:t>The</a:t>
            </a:r>
            <a:r>
              <a:rPr lang="es-MX" sz="2800" dirty="0"/>
              <a:t> </a:t>
            </a:r>
            <a:r>
              <a:rPr lang="es-MX" sz="2800" dirty="0" err="1"/>
              <a:t>mode</a:t>
            </a:r>
            <a:r>
              <a:rPr lang="es-MX" sz="2800" dirty="0"/>
              <a:t> of </a:t>
            </a:r>
            <a:r>
              <a:rPr lang="es-MX" sz="2800" dirty="0" err="1"/>
              <a:t>description</a:t>
            </a:r>
            <a:r>
              <a:rPr lang="es-MX" sz="2800" dirty="0"/>
              <a:t> </a:t>
            </a:r>
            <a:r>
              <a:rPr lang="es-MX" sz="2800" dirty="0" err="1"/>
              <a:t>is</a:t>
            </a:r>
            <a:r>
              <a:rPr lang="es-MX" sz="2800" dirty="0"/>
              <a:t> </a:t>
            </a:r>
            <a:r>
              <a:rPr lang="es-MX" sz="2800" b="1" dirty="0" err="1"/>
              <a:t>gestural</a:t>
            </a:r>
            <a:r>
              <a:rPr lang="es-MX" sz="2800" b="1" dirty="0"/>
              <a:t> </a:t>
            </a:r>
            <a:r>
              <a:rPr lang="es-MX" sz="2800" b="1" dirty="0" err="1"/>
              <a:t>space</a:t>
            </a:r>
            <a:r>
              <a:rPr lang="es-MX" sz="2800" dirty="0"/>
              <a:t>.</a:t>
            </a:r>
          </a:p>
        </p:txBody>
      </p:sp>
    </p:spTree>
    <p:extLst>
      <p:ext uri="{BB962C8B-B14F-4D97-AF65-F5344CB8AC3E}">
        <p14:creationId xmlns:p14="http://schemas.microsoft.com/office/powerpoint/2010/main" val="39124774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03513" y="188640"/>
            <a:ext cx="6777800" cy="1872208"/>
          </a:xfrm>
        </p:spPr>
        <p:txBody>
          <a:bodyPr>
            <a:normAutofit fontScale="90000"/>
          </a:bodyPr>
          <a:lstStyle/>
          <a:p>
            <a:r>
              <a:rPr lang="en-US" i="1" dirty="0"/>
              <a:t>The spatial </a:t>
            </a:r>
            <a:r>
              <a:rPr lang="en-US" i="1" dirty="0" smtClean="0"/>
              <a:t>experience</a:t>
            </a:r>
            <a:r>
              <a:rPr lang="en-US" dirty="0" smtClean="0"/>
              <a:t/>
            </a:r>
            <a:br>
              <a:rPr lang="en-US" dirty="0" smtClean="0"/>
            </a:br>
            <a:r>
              <a:rPr lang="en-US" dirty="0" smtClean="0"/>
              <a:t/>
            </a:r>
            <a:br>
              <a:rPr lang="en-US" dirty="0" smtClean="0"/>
            </a:br>
            <a:r>
              <a:rPr lang="en-US" sz="3100" dirty="0"/>
              <a:t>Objective, exterior space: it clarifies the perspective of the description</a:t>
            </a:r>
            <a:r>
              <a:rPr lang="en-US" dirty="0"/>
              <a:t/>
            </a:r>
            <a:br>
              <a:rPr lang="en-US" dirty="0"/>
            </a:br>
            <a:endParaRPr lang="es-MX" dirty="0"/>
          </a:p>
        </p:txBody>
      </p:sp>
      <p:pic>
        <p:nvPicPr>
          <p:cNvPr id="3" name="Imagen 2"/>
          <p:cNvPicPr>
            <a:picLocks noChangeAspect="1"/>
          </p:cNvPicPr>
          <p:nvPr/>
        </p:nvPicPr>
        <p:blipFill>
          <a:blip r:embed="rId2"/>
          <a:stretch>
            <a:fillRect/>
          </a:stretch>
        </p:blipFill>
        <p:spPr>
          <a:xfrm>
            <a:off x="978223" y="2060848"/>
            <a:ext cx="8132769" cy="4541914"/>
          </a:xfrm>
          <a:prstGeom prst="rect">
            <a:avLst/>
          </a:prstGeom>
        </p:spPr>
      </p:pic>
    </p:spTree>
    <p:extLst>
      <p:ext uri="{BB962C8B-B14F-4D97-AF65-F5344CB8AC3E}">
        <p14:creationId xmlns:p14="http://schemas.microsoft.com/office/powerpoint/2010/main" val="209859132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Marquesina">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Constantia-Franklin Gothic Book">
      <a:majorFont>
        <a:latin typeface="Constantia" panose="02030602050306030303"/>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367</TotalTime>
  <Words>1347</Words>
  <Application>Microsoft Office PowerPoint</Application>
  <PresentationFormat>Panorámica</PresentationFormat>
  <Paragraphs>132</Paragraphs>
  <Slides>31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31</vt:i4>
      </vt:variant>
    </vt:vector>
  </HeadingPairs>
  <TitlesOfParts>
    <vt:vector size="36" baseType="lpstr">
      <vt:lpstr>Arial</vt:lpstr>
      <vt:lpstr>Constantia</vt:lpstr>
      <vt:lpstr>Franklin Gothic Book</vt:lpstr>
      <vt:lpstr>Wingdings 3</vt:lpstr>
      <vt:lpstr>Faceta</vt:lpstr>
      <vt:lpstr>Literary analysis (Drama)</vt:lpstr>
      <vt:lpstr>Créditos Institucionales</vt:lpstr>
      <vt:lpstr>Performance analysis: space, time, action</vt:lpstr>
      <vt:lpstr>Space, action, and time interact with each other:</vt:lpstr>
      <vt:lpstr>CHRONOTOPE</vt:lpstr>
      <vt:lpstr>Chronotope and the freudian model</vt:lpstr>
      <vt:lpstr>Corporeal unity </vt:lpstr>
      <vt:lpstr>The spatial experience: two antithetical options</vt:lpstr>
      <vt:lpstr>The spatial experience  Objective, exterior space: it clarifies the perspective of the description </vt:lpstr>
      <vt:lpstr>Spatial Experience  Gestureal Space: it is emitted and traced by the actor, inferred by his corporeality</vt:lpstr>
      <vt:lpstr>DRAMATIC SPACE, STAGE SPACE</vt:lpstr>
      <vt:lpstr>DRAMATIC SPACE, STAGE SPACE</vt:lpstr>
      <vt:lpstr>Other ways of approaching space</vt:lpstr>
      <vt:lpstr>Other ways of approaching space</vt:lpstr>
      <vt:lpstr>Other ways of approaching space</vt:lpstr>
      <vt:lpstr>Other ways of approaching space</vt:lpstr>
      <vt:lpstr>The temporal experience</vt:lpstr>
      <vt:lpstr>EXTERNAL, OBJECTIVE TIME</vt:lpstr>
      <vt:lpstr>EXTERNAL, OBJECTIVE TIME</vt:lpstr>
      <vt:lpstr>Internal, subjective time</vt:lpstr>
      <vt:lpstr>Internal, subjective time</vt:lpstr>
      <vt:lpstr>Dramatic time, stage time</vt:lpstr>
      <vt:lpstr>Borrowing the notion of chronotope, by Mikhaïl Bakhtin</vt:lpstr>
      <vt:lpstr>To prepare chronotopes: contrast properties of space and time</vt:lpstr>
      <vt:lpstr>TO PREPARE CHRONOTOPES: COMBINE AT LEAST TWO PROPERTIES OF SPACE AND TIME</vt:lpstr>
      <vt:lpstr>The plot and the chronotopes</vt:lpstr>
      <vt:lpstr>The plot and the chronotopes</vt:lpstr>
      <vt:lpstr>VECTORIZATION</vt:lpstr>
      <vt:lpstr>THE VECTOR</vt:lpstr>
      <vt:lpstr>THE VECTOR</vt:lpstr>
      <vt:lpstr>THE VECTOR</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23</cp:revision>
  <dcterms:created xsi:type="dcterms:W3CDTF">2016-05-19T22:52:13Z</dcterms:created>
  <dcterms:modified xsi:type="dcterms:W3CDTF">2017-10-18T20:48:36Z</dcterms:modified>
</cp:coreProperties>
</file>