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ppt/comments/comment7.xml" ContentType="application/vnd.openxmlformats-officedocument.presentationml.comments+xml"/>
  <Override PartName="/ppt/comments/comment8.xml" ContentType="application/vnd.openxmlformats-officedocument.presentationml.comments+xml"/>
  <Override PartName="/ppt/comments/comment9.xml" ContentType="application/vnd.openxmlformats-officedocument.presentationml.comments+xml"/>
  <Override PartName="/ppt/comments/comment10.xml" ContentType="application/vnd.openxmlformats-officedocument.presentationml.comments+xml"/>
  <Override PartName="/ppt/comments/comment11.xml" ContentType="application/vnd.openxmlformats-officedocument.presentationml.comments+xml"/>
  <Override PartName="/ppt/comments/comment12.xml" ContentType="application/vnd.openxmlformats-officedocument.presentationml.comments+xml"/>
  <Override PartName="/ppt/comments/comment13.xml" ContentType="application/vnd.openxmlformats-officedocument.presentationml.comments+xml"/>
  <Override PartName="/ppt/comments/comment14.xml" ContentType="application/vnd.openxmlformats-officedocument.presentationml.comments+xml"/>
  <Override PartName="/ppt/comments/comment15.xml" ContentType="application/vnd.openxmlformats-officedocument.presentationml.comments+xml"/>
  <Override PartName="/ppt/comments/comment16.xml" ContentType="application/vnd.openxmlformats-officedocument.presentationml.comments+xml"/>
  <Override PartName="/ppt/comments/comment17.xml" ContentType="application/vnd.openxmlformats-officedocument.presentationml.comments+xml"/>
  <Override PartName="/ppt/comments/comment18.xml" ContentType="application/vnd.openxmlformats-officedocument.presentationml.comments+xml"/>
  <Override PartName="/ppt/comments/comment19.xml" ContentType="application/vnd.openxmlformats-officedocument.presentationml.comments+xml"/>
  <Override PartName="/ppt/comments/comment20.xml" ContentType="application/vnd.openxmlformats-officedocument.presentationml.comments+xml"/>
  <Override PartName="/ppt/comments/comment21.xml" ContentType="application/vnd.openxmlformats-officedocument.presentationml.comments+xml"/>
  <Override PartName="/ppt/comments/comment22.xml" ContentType="application/vnd.openxmlformats-officedocument.presentationml.comments+xml"/>
  <Override PartName="/ppt/comments/comment23.xml" ContentType="application/vnd.openxmlformats-officedocument.presentationml.comments+xml"/>
  <Override PartName="/ppt/comments/comment24.xml" ContentType="application/vnd.openxmlformats-officedocument.presentationml.comments+xml"/>
  <Override PartName="/ppt/comments/comment25.xml" ContentType="application/vnd.openxmlformats-officedocument.presentationml.comments+xml"/>
  <Override PartName="/ppt/comments/comment26.xml" ContentType="application/vnd.openxmlformats-officedocument.presentationml.comments+xml"/>
  <Override PartName="/ppt/comments/comment27.xml" ContentType="application/vnd.openxmlformats-officedocument.presentationml.comments+xml"/>
  <Override PartName="/ppt/comments/comment28.xml" ContentType="application/vnd.openxmlformats-officedocument.presentationml.comments+xml"/>
  <Override PartName="/ppt/comments/comment29.xml" ContentType="application/vnd.openxmlformats-officedocument.presentationml.comments+xml"/>
  <Override PartName="/ppt/comments/comment30.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57" r:id="rId2"/>
    <p:sldId id="258" r:id="rId3"/>
    <p:sldId id="260" r:id="rId4"/>
    <p:sldId id="259" r:id="rId5"/>
    <p:sldId id="269" r:id="rId6"/>
    <p:sldId id="262" r:id="rId7"/>
    <p:sldId id="261" r:id="rId8"/>
    <p:sldId id="288" r:id="rId9"/>
    <p:sldId id="263" r:id="rId10"/>
    <p:sldId id="264" r:id="rId11"/>
    <p:sldId id="265" r:id="rId12"/>
    <p:sldId id="266" r:id="rId13"/>
    <p:sldId id="267" r:id="rId14"/>
    <p:sldId id="268" r:id="rId15"/>
    <p:sldId id="271" r:id="rId16"/>
    <p:sldId id="270"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UARIO" initials="U" lastIdx="35" clrIdx="0">
    <p:extLst>
      <p:ext uri="{19B8F6BF-5375-455C-9EA6-DF929625EA0E}">
        <p15:presenceInfo xmlns:p15="http://schemas.microsoft.com/office/powerpoint/2012/main" userId="USUARI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6-10-13T09:06:50.421" idx="1">
    <p:pos x="10" y="10"/>
    <p:text>Éste es un curso optativo para reforzar el área de estudios culturales de los estudiantes de la Facultad de Lenguas.</p:text>
    <p:extLst>
      <p:ext uri="{C676402C-5697-4E1C-873F-D02D1690AC5C}">
        <p15:threadingInfo xmlns:p15="http://schemas.microsoft.com/office/powerpoint/2012/main" timeZoneBias="300"/>
      </p:ext>
    </p:extLst>
  </p:cm>
  <p:cm authorId="1" dt="2016-10-13T14:26:52.111" idx="27">
    <p:pos x="146" y="146"/>
    <p:text/>
    <p:extLst>
      <p:ext uri="{C676402C-5697-4E1C-873F-D02D1690AC5C}">
        <p15:threadingInfo xmlns:p15="http://schemas.microsoft.com/office/powerpoint/2012/main" timeZoneBias="30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1" dt="2016-10-13T10:21:41.687" idx="6">
    <p:pos x="10" y="10"/>
    <p:text>Este cuadro de Max Ernst sigue los principios composicionales del collage. Puede usarse de manera didáctica para explicar el tipo de renovación que llevaron a cabo los escritores.</p:text>
    <p:extLst>
      <p:ext uri="{C676402C-5697-4E1C-873F-D02D1690AC5C}">
        <p15:threadingInfo xmlns:p15="http://schemas.microsoft.com/office/powerpoint/2012/main" timeZoneBias="300"/>
      </p:ext>
    </p:extLst>
  </p:cm>
</p:cmLst>
</file>

<file path=ppt/comments/comment11.xml><?xml version="1.0" encoding="utf-8"?>
<p:cmLst xmlns:a="http://schemas.openxmlformats.org/drawingml/2006/main" xmlns:r="http://schemas.openxmlformats.org/officeDocument/2006/relationships" xmlns:p="http://schemas.openxmlformats.org/presentationml/2006/main">
  <p:cm authorId="1" dt="2016-10-13T10:22:46.887" idx="7">
    <p:pos x="10" y="10"/>
    <p:text>Se explican más características de la literatura moderna.</p:text>
    <p:extLst>
      <p:ext uri="{C676402C-5697-4E1C-873F-D02D1690AC5C}">
        <p15:threadingInfo xmlns:p15="http://schemas.microsoft.com/office/powerpoint/2012/main" timeZoneBias="300"/>
      </p:ext>
    </p:extLst>
  </p:cm>
</p:cmLst>
</file>

<file path=ppt/comments/comment12.xml><?xml version="1.0" encoding="utf-8"?>
<p:cmLst xmlns:a="http://schemas.openxmlformats.org/drawingml/2006/main" xmlns:r="http://schemas.openxmlformats.org/officeDocument/2006/relationships" xmlns:p="http://schemas.openxmlformats.org/presentationml/2006/main">
  <p:cm authorId="1" dt="2016-10-13T10:23:13.766" idx="8">
    <p:pos x="10" y="10"/>
    <p:text>Se puede subrayar la necesidad de la crítica social, común a casi todos los modernistas.</p:text>
    <p:extLst>
      <p:ext uri="{C676402C-5697-4E1C-873F-D02D1690AC5C}">
        <p15:threadingInfo xmlns:p15="http://schemas.microsoft.com/office/powerpoint/2012/main" timeZoneBias="300"/>
      </p:ext>
    </p:extLst>
  </p:cm>
</p:cmLst>
</file>

<file path=ppt/comments/comment13.xml><?xml version="1.0" encoding="utf-8"?>
<p:cmLst xmlns:a="http://schemas.openxmlformats.org/drawingml/2006/main" xmlns:r="http://schemas.openxmlformats.org/officeDocument/2006/relationships" xmlns:p="http://schemas.openxmlformats.org/presentationml/2006/main">
  <p:cm authorId="1" dt="2016-10-13T10:25:11.974" idx="10">
    <p:pos x="10" y="10"/>
    <p:text>El descontento con Europa y la percepción de su decadencia, propició las búsquedas de carácter más individual, lo que propició la valoración de lo original.</p:text>
    <p:extLst mod="1">
      <p:ext uri="{C676402C-5697-4E1C-873F-D02D1690AC5C}">
        <p15:threadingInfo xmlns:p15="http://schemas.microsoft.com/office/powerpoint/2012/main" timeZoneBias="300"/>
      </p:ext>
    </p:extLst>
  </p:cm>
</p:cmLst>
</file>

<file path=ppt/comments/comment14.xml><?xml version="1.0" encoding="utf-8"?>
<p:cmLst xmlns:a="http://schemas.openxmlformats.org/drawingml/2006/main" xmlns:r="http://schemas.openxmlformats.org/officeDocument/2006/relationships" xmlns:p="http://schemas.openxmlformats.org/presentationml/2006/main">
  <p:cm authorId="1" dt="2016-10-13T10:51:17.409" idx="14">
    <p:pos x="10" y="10"/>
    <p:text>Se sugiere subrayar la importancia de la obra de Virginia Woolf en el desarrollo de la literatura hecha por mujeres.</p:text>
    <p:extLst>
      <p:ext uri="{C676402C-5697-4E1C-873F-D02D1690AC5C}">
        <p15:threadingInfo xmlns:p15="http://schemas.microsoft.com/office/powerpoint/2012/main" timeZoneBias="300"/>
      </p:ext>
    </p:extLst>
  </p:cm>
</p:cmLst>
</file>

<file path=ppt/comments/comment15.xml><?xml version="1.0" encoding="utf-8"?>
<p:cmLst xmlns:a="http://schemas.openxmlformats.org/drawingml/2006/main" xmlns:r="http://schemas.openxmlformats.org/officeDocument/2006/relationships" xmlns:p="http://schemas.openxmlformats.org/presentationml/2006/main">
  <p:cm authorId="1" dt="2016-10-13T10:42:57.916" idx="13">
    <p:pos x="4615" y="2081"/>
    <p:text>Explicar la trascendencia de A Room of One's Own para apreciar el acceso de las mujeres a la cultura.</p:text>
    <p:extLst>
      <p:ext uri="{C676402C-5697-4E1C-873F-D02D1690AC5C}">
        <p15:threadingInfo xmlns:p15="http://schemas.microsoft.com/office/powerpoint/2012/main" timeZoneBias="300"/>
      </p:ext>
    </p:extLst>
  </p:cm>
</p:cmLst>
</file>

<file path=ppt/comments/comment16.xml><?xml version="1.0" encoding="utf-8"?>
<p:cmLst xmlns:a="http://schemas.openxmlformats.org/drawingml/2006/main" xmlns:r="http://schemas.openxmlformats.org/officeDocument/2006/relationships" xmlns:p="http://schemas.openxmlformats.org/presentationml/2006/main">
  <p:cm authorId="1" dt="2017-10-11T11:51:36.166" idx="31">
    <p:pos x="10" y="10"/>
    <p:text>Más características de la obra de Virginia Woolf, así como su contexto.</p:text>
    <p:extLst>
      <p:ext uri="{C676402C-5697-4E1C-873F-D02D1690AC5C}">
        <p15:threadingInfo xmlns:p15="http://schemas.microsoft.com/office/powerpoint/2012/main" timeZoneBias="300"/>
      </p:ext>
    </p:extLst>
  </p:cm>
</p:cmLst>
</file>

<file path=ppt/comments/comment17.xml><?xml version="1.0" encoding="utf-8"?>
<p:cmLst xmlns:a="http://schemas.openxmlformats.org/drawingml/2006/main" xmlns:r="http://schemas.openxmlformats.org/officeDocument/2006/relationships" xmlns:p="http://schemas.openxmlformats.org/presentationml/2006/main">
  <p:cm authorId="1" dt="2016-10-13T10:53:32.697" idx="16">
    <p:pos x="10" y="10"/>
    <p:text>Presentar a Langston Hughes como figura representativa del Harlem Renaissance norteamericano.</p:text>
    <p:extLst mod="1">
      <p:ext uri="{C676402C-5697-4E1C-873F-D02D1690AC5C}">
        <p15:threadingInfo xmlns:p15="http://schemas.microsoft.com/office/powerpoint/2012/main" timeZoneBias="300"/>
      </p:ext>
    </p:extLst>
  </p:cm>
</p:cmLst>
</file>

<file path=ppt/comments/comment18.xml><?xml version="1.0" encoding="utf-8"?>
<p:cmLst xmlns:a="http://schemas.openxmlformats.org/drawingml/2006/main" xmlns:r="http://schemas.openxmlformats.org/officeDocument/2006/relationships" xmlns:p="http://schemas.openxmlformats.org/presentationml/2006/main">
  <p:cm authorId="1" dt="2016-10-13T10:55:06.832" idx="17">
    <p:pos x="10" y="10"/>
    <p:text>Esta lámina se refiere a la poesía imaginista, en la que participaron norteamericanos e ingleses.</p:text>
    <p:extLst>
      <p:ext uri="{C676402C-5697-4E1C-873F-D02D1690AC5C}">
        <p15:threadingInfo xmlns:p15="http://schemas.microsoft.com/office/powerpoint/2012/main" timeZoneBias="300"/>
      </p:ext>
    </p:extLst>
  </p:cm>
</p:cmLst>
</file>

<file path=ppt/comments/comment19.xml><?xml version="1.0" encoding="utf-8"?>
<p:cmLst xmlns:a="http://schemas.openxmlformats.org/drawingml/2006/main" xmlns:r="http://schemas.openxmlformats.org/officeDocument/2006/relationships" xmlns:p="http://schemas.openxmlformats.org/presentationml/2006/main">
  <p:cm authorId="1" dt="2016-10-13T11:03:12.616" idx="18">
    <p:pos x="10" y="10"/>
    <p:text>Imégenes de Hilda Doolittle y Ezra Pound, quienes participaron en el movimiento imaginista.</p:text>
    <p:extLst>
      <p:ext uri="{C676402C-5697-4E1C-873F-D02D1690AC5C}">
        <p15:threadingInfo xmlns:p15="http://schemas.microsoft.com/office/powerpoint/2012/main" timeZoneBias="30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6-10-13T09:10:28.499" idx="3">
    <p:pos x="10" y="10"/>
    <p:text>Esta lámina muestra la calle Leadenhall, uno de los centros económicos que propició el desarrollo en la ciudad de Londres. Puede usarse como introducción para contrastar la época victoriana con el modernismo que caracterizó la apertura del siglo XX.</p:text>
    <p:extLst mod="1">
      <p:ext uri="{C676402C-5697-4E1C-873F-D02D1690AC5C}">
        <p15:threadingInfo xmlns:p15="http://schemas.microsoft.com/office/powerpoint/2012/main" timeZoneBias="300"/>
      </p:ext>
    </p:extLst>
  </p:cm>
</p:cmLst>
</file>

<file path=ppt/comments/comment20.xml><?xml version="1.0" encoding="utf-8"?>
<p:cmLst xmlns:a="http://schemas.openxmlformats.org/drawingml/2006/main" xmlns:r="http://schemas.openxmlformats.org/officeDocument/2006/relationships" xmlns:p="http://schemas.openxmlformats.org/presentationml/2006/main">
  <p:cm authorId="1" dt="2016-10-13T12:33:20.225" idx="19">
    <p:pos x="5371" y="2722"/>
    <p:text>Discutir estas características de la literatura imaginista.</p:text>
    <p:extLst>
      <p:ext uri="{C676402C-5697-4E1C-873F-D02D1690AC5C}">
        <p15:threadingInfo xmlns:p15="http://schemas.microsoft.com/office/powerpoint/2012/main" timeZoneBias="300"/>
      </p:ext>
    </p:extLst>
  </p:cm>
</p:cmLst>
</file>

<file path=ppt/comments/comment21.xml><?xml version="1.0" encoding="utf-8"?>
<p:cmLst xmlns:a="http://schemas.openxmlformats.org/drawingml/2006/main" xmlns:r="http://schemas.openxmlformats.org/officeDocument/2006/relationships" xmlns:p="http://schemas.openxmlformats.org/presentationml/2006/main">
  <p:cm authorId="1" dt="2016-10-13T12:34:48.695" idx="20">
    <p:pos x="10" y="10"/>
    <p:text>Más características de la literatura de los imaginistas.</p:text>
    <p:extLst>
      <p:ext uri="{C676402C-5697-4E1C-873F-D02D1690AC5C}">
        <p15:threadingInfo xmlns:p15="http://schemas.microsoft.com/office/powerpoint/2012/main" timeZoneBias="300"/>
      </p:ext>
    </p:extLst>
  </p:cm>
</p:cmLst>
</file>

<file path=ppt/comments/comment22.xml><?xml version="1.0" encoding="utf-8"?>
<p:cmLst xmlns:a="http://schemas.openxmlformats.org/drawingml/2006/main" xmlns:r="http://schemas.openxmlformats.org/officeDocument/2006/relationships" xmlns:p="http://schemas.openxmlformats.org/presentationml/2006/main">
  <p:cm authorId="1" dt="2016-10-13T12:35:17.920" idx="21">
    <p:pos x="10" y="10"/>
    <p:text>Presentar a T. S Eliot como otro de los escritores fundamentares para la renovación poética del siglo XX.</p:text>
    <p:extLst>
      <p:ext uri="{C676402C-5697-4E1C-873F-D02D1690AC5C}">
        <p15:threadingInfo xmlns:p15="http://schemas.microsoft.com/office/powerpoint/2012/main" timeZoneBias="300"/>
      </p:ext>
    </p:extLst>
  </p:cm>
</p:cmLst>
</file>

<file path=ppt/comments/comment23.xml><?xml version="1.0" encoding="utf-8"?>
<p:cmLst xmlns:a="http://schemas.openxmlformats.org/drawingml/2006/main" xmlns:r="http://schemas.openxmlformats.org/officeDocument/2006/relationships" xmlns:p="http://schemas.openxmlformats.org/presentationml/2006/main">
  <p:cm authorId="1" dt="2016-10-13T12:35:58.903" idx="22">
    <p:pos x="10" y="10"/>
    <p:text>Algunos elementos de la obra modernista de T. S. Eliot.</p:text>
    <p:extLst>
      <p:ext uri="{C676402C-5697-4E1C-873F-D02D1690AC5C}">
        <p15:threadingInfo xmlns:p15="http://schemas.microsoft.com/office/powerpoint/2012/main" timeZoneBias="300"/>
      </p:ext>
    </p:extLst>
  </p:cm>
</p:cmLst>
</file>

<file path=ppt/comments/comment24.xml><?xml version="1.0" encoding="utf-8"?>
<p:cmLst xmlns:a="http://schemas.openxmlformats.org/drawingml/2006/main" xmlns:r="http://schemas.openxmlformats.org/officeDocument/2006/relationships" xmlns:p="http://schemas.openxmlformats.org/presentationml/2006/main">
  <p:cm authorId="1" dt="2016-10-13T12:36:18.839" idx="23">
    <p:pos x="10" y="10"/>
    <p:text>Breve introducción a  The Waste Land.</p:text>
    <p:extLst>
      <p:ext uri="{C676402C-5697-4E1C-873F-D02D1690AC5C}">
        <p15:threadingInfo xmlns:p15="http://schemas.microsoft.com/office/powerpoint/2012/main" timeZoneBias="300"/>
      </p:ext>
    </p:extLst>
  </p:cm>
</p:cmLst>
</file>

<file path=ppt/comments/comment25.xml><?xml version="1.0" encoding="utf-8"?>
<p:cmLst xmlns:a="http://schemas.openxmlformats.org/drawingml/2006/main" xmlns:r="http://schemas.openxmlformats.org/officeDocument/2006/relationships" xmlns:p="http://schemas.openxmlformats.org/presentationml/2006/main">
  <p:cm authorId="1" dt="2016-10-13T12:36:38.007" idx="24">
    <p:pos x="10" y="10"/>
    <p:text>Otro de los temas del curso es la llamada Lost Generation, en la cual se suele incluir a autores norteamericanos. Describir a grandes rasgos su obras más importantes .</p:text>
    <p:extLst>
      <p:ext uri="{C676402C-5697-4E1C-873F-D02D1690AC5C}">
        <p15:threadingInfo xmlns:p15="http://schemas.microsoft.com/office/powerpoint/2012/main" timeZoneBias="300"/>
      </p:ext>
    </p:extLst>
  </p:cm>
</p:cmLst>
</file>

<file path=ppt/comments/comment26.xml><?xml version="1.0" encoding="utf-8"?>
<p:cmLst xmlns:a="http://schemas.openxmlformats.org/drawingml/2006/main" xmlns:r="http://schemas.openxmlformats.org/officeDocument/2006/relationships" xmlns:p="http://schemas.openxmlformats.org/presentationml/2006/main">
  <p:cm authorId="1" dt="2016-10-13T12:40:29.246" idx="25">
    <p:pos x="10" y="10"/>
    <p:text>Señalar la tendencia al pesimismo en los escritores  que desarrollaron su obra después de la Segunda Guerra Mundial, como Heminway, a quien se observa leyendo un documento en esta imagen.</p:text>
    <p:extLst>
      <p:ext uri="{C676402C-5697-4E1C-873F-D02D1690AC5C}">
        <p15:threadingInfo xmlns:p15="http://schemas.microsoft.com/office/powerpoint/2012/main" timeZoneBias="300"/>
      </p:ext>
    </p:extLst>
  </p:cm>
</p:cmLst>
</file>

<file path=ppt/comments/comment27.xml><?xml version="1.0" encoding="utf-8"?>
<p:cmLst xmlns:a="http://schemas.openxmlformats.org/drawingml/2006/main" xmlns:r="http://schemas.openxmlformats.org/officeDocument/2006/relationships" xmlns:p="http://schemas.openxmlformats.org/presentationml/2006/main">
  <p:cm authorId="1" dt="2016-10-13T12:42:05.646" idx="26">
    <p:pos x="10" y="10"/>
    <p:text/>
    <p:extLst>
      <p:ext uri="{C676402C-5697-4E1C-873F-D02D1690AC5C}">
        <p15:threadingInfo xmlns:p15="http://schemas.microsoft.com/office/powerpoint/2012/main" timeZoneBias="300"/>
      </p:ext>
    </p:extLst>
  </p:cm>
  <p:cm authorId="1" dt="2017-10-11T11:54:19.728" idx="32">
    <p:pos x="10" y="146"/>
    <p:text>Características principales de la llamada Lost Generation</p:text>
    <p:extLst>
      <p:ext uri="{C676402C-5697-4E1C-873F-D02D1690AC5C}">
        <p15:threadingInfo xmlns:p15="http://schemas.microsoft.com/office/powerpoint/2012/main" timeZoneBias="300">
          <p15:parentCm authorId="1" idx="26"/>
        </p15:threadingInfo>
      </p:ext>
    </p:extLst>
  </p:cm>
</p:cmLst>
</file>

<file path=ppt/comments/comment28.xml><?xml version="1.0" encoding="utf-8"?>
<p:cmLst xmlns:a="http://schemas.openxmlformats.org/drawingml/2006/main" xmlns:r="http://schemas.openxmlformats.org/officeDocument/2006/relationships" xmlns:p="http://schemas.openxmlformats.org/presentationml/2006/main">
  <p:cm authorId="1" dt="2017-10-11T11:54:44.501" idx="33">
    <p:pos x="10" y="10"/>
    <p:text>James Joyce y el "flujo de conciencia" como rompimiento de las convenciones tradicionalistas de la novela literaria.</p:text>
    <p:extLst>
      <p:ext uri="{C676402C-5697-4E1C-873F-D02D1690AC5C}">
        <p15:threadingInfo xmlns:p15="http://schemas.microsoft.com/office/powerpoint/2012/main" timeZoneBias="300"/>
      </p:ext>
    </p:extLst>
  </p:cm>
</p:cmLst>
</file>

<file path=ppt/comments/comment29.xml><?xml version="1.0" encoding="utf-8"?>
<p:cmLst xmlns:a="http://schemas.openxmlformats.org/drawingml/2006/main" xmlns:r="http://schemas.openxmlformats.org/officeDocument/2006/relationships" xmlns:p="http://schemas.openxmlformats.org/presentationml/2006/main">
  <p:cm authorId="1" dt="2017-10-11T11:56:30.013" idx="34">
    <p:pos x="10" y="10"/>
    <p:text>Fragmento extraído dela obra Ulysses de James Joyce.</p:text>
    <p:extLst>
      <p:ext uri="{C676402C-5697-4E1C-873F-D02D1690AC5C}">
        <p15:threadingInfo xmlns:p15="http://schemas.microsoft.com/office/powerpoint/2012/main" timeZoneBias="30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6-10-13T09:08:00.972" idx="2">
    <p:pos x="10" y="10"/>
    <p:text>En esta lámina se subraya la actitud de reacción en contra de la época anterior (conocida como era victoriana). También se señalan las guerrras mundiales como parte esencial de la época.</p:text>
    <p:extLst mod="1">
      <p:ext uri="{C676402C-5697-4E1C-873F-D02D1690AC5C}">
        <p15:threadingInfo xmlns:p15="http://schemas.microsoft.com/office/powerpoint/2012/main" timeZoneBias="300"/>
      </p:ext>
    </p:extLst>
  </p:cm>
</p:cmLst>
</file>

<file path=ppt/comments/comment30.xml><?xml version="1.0" encoding="utf-8"?>
<p:cmLst xmlns:a="http://schemas.openxmlformats.org/drawingml/2006/main" xmlns:r="http://schemas.openxmlformats.org/officeDocument/2006/relationships" xmlns:p="http://schemas.openxmlformats.org/presentationml/2006/main">
  <p:cm authorId="1" dt="2017-10-11T11:58:27.021" idx="35">
    <p:pos x="10" y="10"/>
    <p:text>Conclusiones generales sobre el periodo del Modernismo.</p:text>
    <p:extLst>
      <p:ext uri="{C676402C-5697-4E1C-873F-D02D1690AC5C}">
        <p15:threadingInfo xmlns:p15="http://schemas.microsoft.com/office/powerpoint/2012/main" timeZoneBias="30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16-10-13T10:27:00.478" idx="12">
    <p:pos x="10" y="10"/>
    <p:text>En los Estados Unidos, las mujeres luchaban, tanto como las europeas, para conquistar sus derechos ciudadanos, como el sufragio y el divorcio.</p:text>
    <p:extLst mod="1">
      <p:ext uri="{C676402C-5697-4E1C-873F-D02D1690AC5C}">
        <p15:threadingInfo xmlns:p15="http://schemas.microsoft.com/office/powerpoint/2012/main" timeZoneBias="30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17-10-11T10:07:49.081" idx="28">
    <p:pos x="10" y="10"/>
    <p:text>En esta lámina se muestran de manera sintética las características principales de una sociedad polarizada, tanto en el aspecto social como de género.</p:text>
    <p:extLst>
      <p:ext uri="{C676402C-5697-4E1C-873F-D02D1690AC5C}">
        <p15:threadingInfo xmlns:p15="http://schemas.microsoft.com/office/powerpoint/2012/main" timeZoneBias="30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16-10-13T10:07:31.145" idx="4">
    <p:pos x="10" y="10"/>
    <p:text>En esta lámina se muestra un cartel de Kokoschka que muestra el malestar de los modernos con respecto a la cultura occidental. También se aprecia una portada al poema The Waste Land, de T.S. Elios. Las ligas llevan al poema "Helen in Egypt", de Hilda Doolittle, así como a un video de Marco Pauvnovic que recrea la atmósfera enajenada de una Elena vista a través de la mirada de Hilda Doolittle.</p:text>
    <p:extLst mod="1">
      <p:ext uri="{C676402C-5697-4E1C-873F-D02D1690AC5C}">
        <p15:threadingInfo xmlns:p15="http://schemas.microsoft.com/office/powerpoint/2012/main" timeZoneBias="30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16-10-13T10:20:23.967" idx="5">
    <p:pos x="10" y="10"/>
    <p:text>Aquí pueden explicarse algunos de los ejemplos paradigmáticos de la literatura moderna.</p:text>
    <p:extLst>
      <p:ext uri="{C676402C-5697-4E1C-873F-D02D1690AC5C}">
        <p15:threadingInfo xmlns:p15="http://schemas.microsoft.com/office/powerpoint/2012/main" timeZoneBias="30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 dt="2017-10-11T11:20:12.118" idx="29">
    <p:pos x="10" y="10"/>
    <p:text>La Gran Guerra (la Primera Guerra Mundial), que se prolongó de 1914 a 1919, representó un parteaguas en el panorama mundial tanto en el aspecto sociopolítico como artístico y cultural.</p:text>
    <p:extLst>
      <p:ext uri="{C676402C-5697-4E1C-873F-D02D1690AC5C}">
        <p15:threadingInfo xmlns:p15="http://schemas.microsoft.com/office/powerpoint/2012/main" timeZoneBias="30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1" dt="2017-10-11T11:45:55.287" idx="30">
    <p:pos x="10" y="10"/>
    <p:text>Las consecuencias de las dos guerras mundiales fueron devastadoras, no sólo en el aspecto material, sino también en el ámbito social, provocando una fuerte crisis.</p:text>
    <p:extLst>
      <p:ext uri="{C676402C-5697-4E1C-873F-D02D1690AC5C}">
        <p15:threadingInfo xmlns:p15="http://schemas.microsoft.com/office/powerpoint/2012/main" timeZoneBias="30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CC5A29-91C2-4007-A16E-C26E2DA1A241}" type="datetimeFigureOut">
              <a:rPr lang="es-MX" smtClean="0"/>
              <a:t>18/10/2017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F9C0AA-F318-441E-B3EC-444C2C0BAA3C}" type="slidenum">
              <a:rPr lang="es-MX" smtClean="0"/>
              <a:t>‹Nº›</a:t>
            </a:fld>
            <a:endParaRPr lang="es-MX"/>
          </a:p>
        </p:txBody>
      </p:sp>
    </p:spTree>
    <p:extLst>
      <p:ext uri="{BB962C8B-B14F-4D97-AF65-F5344CB8AC3E}">
        <p14:creationId xmlns:p14="http://schemas.microsoft.com/office/powerpoint/2010/main" val="8437534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41D2F159-4CA5-457E-B9E3-8D7EBCDF52F5}" type="slidenum">
              <a:rPr lang="es-MX" smtClean="0">
                <a:solidFill>
                  <a:prstClr val="black"/>
                </a:solidFill>
              </a:rPr>
              <a:pPr/>
              <a:t>1</a:t>
            </a:fld>
            <a:endParaRPr lang="es-MX">
              <a:solidFill>
                <a:prstClr val="black"/>
              </a:solidFill>
            </a:endParaRPr>
          </a:p>
        </p:txBody>
      </p:sp>
    </p:spTree>
    <p:extLst>
      <p:ext uri="{BB962C8B-B14F-4D97-AF65-F5344CB8AC3E}">
        <p14:creationId xmlns:p14="http://schemas.microsoft.com/office/powerpoint/2010/main" val="31881252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15" name="14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9" name="18 Rectángulo"/>
          <p:cNvSpPr>
            <a:spLocks noChangeArrowheads="1"/>
          </p:cNvSpPr>
          <p:nvPr/>
        </p:nvSpPr>
        <p:spPr bwMode="white">
          <a:xfrm>
            <a:off x="11988800" y="3048"/>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8" name="17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6" name="15 Rectángulo"/>
          <p:cNvSpPr>
            <a:spLocks noChangeArrowheads="1"/>
          </p:cNvSpPr>
          <p:nvPr/>
        </p:nvSpPr>
        <p:spPr bwMode="white">
          <a:xfrm>
            <a:off x="0" y="0"/>
            <a:ext cx="12192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2" name="11 Rectángulo"/>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9" name="8 Subtítulo"/>
          <p:cNvSpPr>
            <a:spLocks noGrp="1"/>
          </p:cNvSpPr>
          <p:nvPr>
            <p:ph type="subTitle" idx="1"/>
          </p:nvPr>
        </p:nvSpPr>
        <p:spPr>
          <a:xfrm>
            <a:off x="1828800" y="2819400"/>
            <a:ext cx="85344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B047021D-A965-4266-A394-087F7C0FDE1D}" type="datetimeFigureOut">
              <a:rPr lang="es-MX" smtClean="0"/>
              <a:pPr/>
              <a:t>18/10/2017</a:t>
            </a:fld>
            <a:endParaRPr lang="es-MX"/>
          </a:p>
        </p:txBody>
      </p:sp>
      <p:sp>
        <p:nvSpPr>
          <p:cNvPr id="17" name="16 Marcador de pie de página"/>
          <p:cNvSpPr>
            <a:spLocks noGrp="1"/>
          </p:cNvSpPr>
          <p:nvPr>
            <p:ph type="ftr" sz="quarter" idx="11"/>
          </p:nvPr>
        </p:nvSpPr>
        <p:spPr/>
        <p:txBody>
          <a:bodyPr/>
          <a:lstStyle/>
          <a:p>
            <a:endParaRPr lang="es-MX"/>
          </a:p>
        </p:txBody>
      </p:sp>
      <p:sp>
        <p:nvSpPr>
          <p:cNvPr id="7" name="6 Conector recto"/>
          <p:cNvSpPr>
            <a:spLocks noChangeShapeType="1"/>
          </p:cNvSpPr>
          <p:nvPr/>
        </p:nvSpPr>
        <p:spPr bwMode="auto">
          <a:xfrm>
            <a:off x="207264" y="2420112"/>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0" name="9 Rectángulo"/>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sz="1800" dirty="0">
              <a:solidFill>
                <a:prstClr val="black"/>
              </a:solidFill>
            </a:endParaRPr>
          </a:p>
        </p:txBody>
      </p:sp>
      <p:sp>
        <p:nvSpPr>
          <p:cNvPr id="13" name="12 Elipse"/>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4" name="13 Elipse"/>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9" name="28 Marcador de número de diapositiva"/>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2A57CB0E-7FC5-4857-BC27-EFDB92B29414}" type="slidenum">
              <a:rPr lang="es-MX" smtClean="0">
                <a:solidFill>
                  <a:srgbClr val="8CADAE">
                    <a:shade val="75000"/>
                  </a:srgbClr>
                </a:solidFill>
              </a:rPr>
              <a:pPr/>
              <a:t>‹Nº›</a:t>
            </a:fld>
            <a:endParaRPr lang="es-MX">
              <a:solidFill>
                <a:srgbClr val="8CADAE">
                  <a:shade val="75000"/>
                </a:srgbClr>
              </a:solidFill>
            </a:endParaRPr>
          </a:p>
        </p:txBody>
      </p:sp>
      <p:sp>
        <p:nvSpPr>
          <p:cNvPr id="8" name="7 Título"/>
          <p:cNvSpPr>
            <a:spLocks noGrp="1"/>
          </p:cNvSpPr>
          <p:nvPr>
            <p:ph type="ctrTitle"/>
          </p:nvPr>
        </p:nvSpPr>
        <p:spPr>
          <a:xfrm>
            <a:off x="914400" y="381000"/>
            <a:ext cx="10363200" cy="1752600"/>
          </a:xfrm>
        </p:spPr>
        <p:txBody>
          <a:bodyPr anchor="b"/>
          <a:lstStyle>
            <a:lvl1pPr>
              <a:defRPr sz="4200">
                <a:solidFill>
                  <a:schemeClr val="accent1"/>
                </a:solidFill>
              </a:defRPr>
            </a:lvl1pPr>
          </a:lstStyle>
          <a:p>
            <a:r>
              <a:rPr kumimoji="0" lang="es-ES" smtClean="0"/>
              <a:t>Haga clic para modificar el estilo de título del patrón</a:t>
            </a:r>
            <a:endParaRPr kumimoji="0" lang="en-US"/>
          </a:p>
        </p:txBody>
      </p:sp>
    </p:spTree>
    <p:extLst>
      <p:ext uri="{BB962C8B-B14F-4D97-AF65-F5344CB8AC3E}">
        <p14:creationId xmlns:p14="http://schemas.microsoft.com/office/powerpoint/2010/main" val="1657209226"/>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047021D-A965-4266-A394-087F7C0FDE1D}" type="datetimeFigureOut">
              <a:rPr lang="es-MX" smtClean="0"/>
              <a:pPr/>
              <a:t>18/10/2017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A57CB0E-7FC5-4857-BC27-EFDB92B29414}" type="slidenum">
              <a:rPr lang="es-MX" smtClean="0">
                <a:solidFill>
                  <a:srgbClr val="8CADAE">
                    <a:shade val="75000"/>
                  </a:srgbClr>
                </a:solidFill>
              </a:rPr>
              <a:pPr/>
              <a:t>‹Nº›</a:t>
            </a:fld>
            <a:endParaRPr lang="es-MX">
              <a:solidFill>
                <a:srgbClr val="8CADAE">
                  <a:shade val="75000"/>
                </a:srgbClr>
              </a:solidFill>
            </a:endParaRPr>
          </a:p>
        </p:txBody>
      </p:sp>
    </p:spTree>
    <p:extLst>
      <p:ext uri="{BB962C8B-B14F-4D97-AF65-F5344CB8AC3E}">
        <p14:creationId xmlns:p14="http://schemas.microsoft.com/office/powerpoint/2010/main" val="659379149"/>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2"/>
      </p:bgRef>
    </p:bg>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8" name="7 Rectángulo"/>
          <p:cNvSpPr>
            <a:spLocks noChangeArrowheads="1"/>
          </p:cNvSpPr>
          <p:nvPr/>
        </p:nvSpPr>
        <p:spPr bwMode="white">
          <a:xfrm>
            <a:off x="9347200" y="0"/>
            <a:ext cx="28448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9" name="8 Rectángulo"/>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0" name="9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1" name="10 Rectángulo"/>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2" name="11 Rectángulo"/>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sz="1800" dirty="0">
              <a:solidFill>
                <a:prstClr val="black"/>
              </a:solidFill>
            </a:endParaRPr>
          </a:p>
        </p:txBody>
      </p:sp>
      <p:sp>
        <p:nvSpPr>
          <p:cNvPr id="13" name="12 Conector recto"/>
          <p:cNvSpPr>
            <a:spLocks noChangeShapeType="1"/>
          </p:cNvSpPr>
          <p:nvPr/>
        </p:nvSpPr>
        <p:spPr bwMode="auto">
          <a:xfrm rot="5400000">
            <a:off x="6403340"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4" name="13 Elipse"/>
          <p:cNvSpPr/>
          <p:nvPr/>
        </p:nvSpPr>
        <p:spPr>
          <a:xfrm>
            <a:off x="9119616" y="2925763"/>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5" name="14 Elipse"/>
          <p:cNvSpPr/>
          <p:nvPr/>
        </p:nvSpPr>
        <p:spPr>
          <a:xfrm>
            <a:off x="9245600" y="3020251"/>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6" name="5 Marcador de número de diapositiva"/>
          <p:cNvSpPr>
            <a:spLocks noGrp="1"/>
          </p:cNvSpPr>
          <p:nvPr>
            <p:ph type="sldNum" sz="quarter" idx="12"/>
          </p:nvPr>
        </p:nvSpPr>
        <p:spPr>
          <a:xfrm>
            <a:off x="9221216" y="3009902"/>
            <a:ext cx="609600" cy="441325"/>
          </a:xfrm>
        </p:spPr>
        <p:txBody>
          <a:bodyPr/>
          <a:lstStyle/>
          <a:p>
            <a:fld id="{2A57CB0E-7FC5-4857-BC27-EFDB92B29414}" type="slidenum">
              <a:rPr lang="es-MX" smtClean="0">
                <a:solidFill>
                  <a:srgbClr val="8CADAE">
                    <a:shade val="75000"/>
                  </a:srgbClr>
                </a:solidFill>
              </a:rPr>
              <a:pPr/>
              <a:t>‹Nº›</a:t>
            </a:fld>
            <a:endParaRPr lang="es-MX">
              <a:solidFill>
                <a:srgbClr val="8CADAE">
                  <a:shade val="75000"/>
                </a:srgbClr>
              </a:solidFill>
            </a:endParaRPr>
          </a:p>
        </p:txBody>
      </p:sp>
      <p:sp>
        <p:nvSpPr>
          <p:cNvPr id="3" name="2 Marcador de texto vertical"/>
          <p:cNvSpPr>
            <a:spLocks noGrp="1"/>
          </p:cNvSpPr>
          <p:nvPr>
            <p:ph type="body" orient="vert" idx="1"/>
          </p:nvPr>
        </p:nvSpPr>
        <p:spPr>
          <a:xfrm>
            <a:off x="406400" y="304800"/>
            <a:ext cx="8737600" cy="5821366"/>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047021D-A965-4266-A394-087F7C0FDE1D}" type="datetimeFigureOut">
              <a:rPr lang="es-MX" smtClean="0"/>
              <a:pPr/>
              <a:t>18/10/2017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2" name="1 Título vertical"/>
          <p:cNvSpPr>
            <a:spLocks noGrp="1"/>
          </p:cNvSpPr>
          <p:nvPr>
            <p:ph type="title" orient="vert"/>
          </p:nvPr>
        </p:nvSpPr>
        <p:spPr>
          <a:xfrm>
            <a:off x="9855200" y="304802"/>
            <a:ext cx="1930400" cy="5851525"/>
          </a:xfrm>
        </p:spPr>
        <p:txBody>
          <a:bodyPr vert="eaVert"/>
          <a:lstStyle/>
          <a:p>
            <a:r>
              <a:rPr kumimoji="0" lang="es-ES" smtClean="0"/>
              <a:t>Haga clic para modificar el estilo de título del patrón</a:t>
            </a:r>
            <a:endParaRPr kumimoji="0" lang="en-US"/>
          </a:p>
        </p:txBody>
      </p:sp>
    </p:spTree>
    <p:extLst>
      <p:ext uri="{BB962C8B-B14F-4D97-AF65-F5344CB8AC3E}">
        <p14:creationId xmlns:p14="http://schemas.microsoft.com/office/powerpoint/2010/main" val="428150788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solidFill>
                  <a:schemeClr val="accent3">
                    <a:shade val="75000"/>
                  </a:schemeClr>
                </a:solidFill>
              </a:defRPr>
            </a:lvl1p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B047021D-A965-4266-A394-087F7C0FDE1D}" type="datetimeFigureOut">
              <a:rPr lang="es-MX" smtClean="0"/>
              <a:pPr/>
              <a:t>18/10/2017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a:xfrm>
            <a:off x="5815584" y="1026373"/>
            <a:ext cx="609600" cy="441325"/>
          </a:xfrm>
        </p:spPr>
        <p:txBody>
          <a:bodyPr/>
          <a:lstStyle/>
          <a:p>
            <a:fld id="{2A57CB0E-7FC5-4857-BC27-EFDB92B29414}" type="slidenum">
              <a:rPr lang="es-MX" smtClean="0">
                <a:solidFill>
                  <a:srgbClr val="8CADAE">
                    <a:shade val="75000"/>
                  </a:srgbClr>
                </a:solidFill>
              </a:rPr>
              <a:pPr/>
              <a:t>‹Nº›</a:t>
            </a:fld>
            <a:endParaRPr lang="es-MX">
              <a:solidFill>
                <a:srgbClr val="8CADAE">
                  <a:shade val="75000"/>
                </a:srgbClr>
              </a:solidFill>
            </a:endParaRPr>
          </a:p>
        </p:txBody>
      </p:sp>
      <p:sp>
        <p:nvSpPr>
          <p:cNvPr id="8" name="7 Marcador de contenido"/>
          <p:cNvSpPr>
            <a:spLocks noGrp="1"/>
          </p:cNvSpPr>
          <p:nvPr>
            <p:ph sz="quarter" idx="1"/>
          </p:nvPr>
        </p:nvSpPr>
        <p:spPr>
          <a:xfrm>
            <a:off x="402336" y="1527048"/>
            <a:ext cx="1133856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extLst>
      <p:ext uri="{BB962C8B-B14F-4D97-AF65-F5344CB8AC3E}">
        <p14:creationId xmlns:p14="http://schemas.microsoft.com/office/powerpoint/2010/main" val="1284697146"/>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5" name="14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6" name="15 Rectángulo"/>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8" name="17 Rectángulo"/>
          <p:cNvSpPr>
            <a:spLocks noChangeArrowheads="1"/>
          </p:cNvSpPr>
          <p:nvPr/>
        </p:nvSpPr>
        <p:spPr bwMode="white">
          <a:xfrm>
            <a:off x="11988800" y="1905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9" name="18 Rectángulo"/>
          <p:cNvSpPr>
            <a:spLocks noChangeArrowheads="1"/>
          </p:cNvSpPr>
          <p:nvPr/>
        </p:nvSpPr>
        <p:spPr bwMode="white">
          <a:xfrm>
            <a:off x="203200" y="2286000"/>
            <a:ext cx="11777472"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2" name="11 Rectángulo"/>
          <p:cNvSpPr>
            <a:spLocks noChangeArrowheads="1"/>
          </p:cNvSpPr>
          <p:nvPr/>
        </p:nvSpPr>
        <p:spPr bwMode="auto">
          <a:xfrm>
            <a:off x="207264" y="142352"/>
            <a:ext cx="11777472"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3" name="2 Marcador de texto"/>
          <p:cNvSpPr>
            <a:spLocks noGrp="1"/>
          </p:cNvSpPr>
          <p:nvPr>
            <p:ph type="body" idx="1"/>
          </p:nvPr>
        </p:nvSpPr>
        <p:spPr>
          <a:xfrm>
            <a:off x="1824568" y="2743200"/>
            <a:ext cx="8640232"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3" name="12 Rectángulo"/>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4" name="13 Rectángulo"/>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sz="1800" dirty="0">
              <a:solidFill>
                <a:prstClr val="black"/>
              </a:solidFill>
            </a:endParaRPr>
          </a:p>
        </p:txBody>
      </p:sp>
      <p:sp>
        <p:nvSpPr>
          <p:cNvPr id="5" name="4 Marcador de pie de página"/>
          <p:cNvSpPr>
            <a:spLocks noGrp="1"/>
          </p:cNvSpPr>
          <p:nvPr>
            <p:ph type="ftr" sz="quarter" idx="11"/>
          </p:nvPr>
        </p:nvSpPr>
        <p:spPr/>
        <p:txBody>
          <a:bodyPr/>
          <a:lstStyle/>
          <a:p>
            <a:endParaRPr lang="es-MX"/>
          </a:p>
        </p:txBody>
      </p:sp>
      <p:sp>
        <p:nvSpPr>
          <p:cNvPr id="4" name="3 Marcador de fecha"/>
          <p:cNvSpPr>
            <a:spLocks noGrp="1"/>
          </p:cNvSpPr>
          <p:nvPr>
            <p:ph type="dt" sz="half" idx="10"/>
          </p:nvPr>
        </p:nvSpPr>
        <p:spPr/>
        <p:txBody>
          <a:bodyPr/>
          <a:lstStyle/>
          <a:p>
            <a:fld id="{B047021D-A965-4266-A394-087F7C0FDE1D}" type="datetimeFigureOut">
              <a:rPr lang="es-MX" smtClean="0"/>
              <a:pPr/>
              <a:t>18/10/2017</a:t>
            </a:fld>
            <a:endParaRPr lang="es-MX"/>
          </a:p>
        </p:txBody>
      </p:sp>
      <p:sp>
        <p:nvSpPr>
          <p:cNvPr id="8" name="7 Conector recto"/>
          <p:cNvSpPr>
            <a:spLocks noChangeShapeType="1"/>
          </p:cNvSpPr>
          <p:nvPr/>
        </p:nvSpPr>
        <p:spPr bwMode="auto">
          <a:xfrm>
            <a:off x="203200" y="2438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0" name="9 Elipse"/>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1" name="10 Elipse"/>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6" name="5 Marcador de número de diapositiva"/>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2A57CB0E-7FC5-4857-BC27-EFDB92B29414}" type="slidenum">
              <a:rPr lang="es-MX" smtClean="0">
                <a:solidFill>
                  <a:srgbClr val="8CADAE">
                    <a:shade val="75000"/>
                  </a:srgbClr>
                </a:solidFill>
              </a:rPr>
              <a:pPr/>
              <a:t>‹Nº›</a:t>
            </a:fld>
            <a:endParaRPr lang="es-MX">
              <a:solidFill>
                <a:srgbClr val="8CADAE">
                  <a:shade val="75000"/>
                </a:srgbClr>
              </a:solidFill>
            </a:endParaRPr>
          </a:p>
        </p:txBody>
      </p:sp>
      <p:sp>
        <p:nvSpPr>
          <p:cNvPr id="2" name="1 Título"/>
          <p:cNvSpPr>
            <a:spLocks noGrp="1"/>
          </p:cNvSpPr>
          <p:nvPr>
            <p:ph type="title"/>
          </p:nvPr>
        </p:nvSpPr>
        <p:spPr>
          <a:xfrm>
            <a:off x="963084" y="533400"/>
            <a:ext cx="10363200" cy="1524000"/>
          </a:xfrm>
        </p:spPr>
        <p:txBody>
          <a:bodyPr anchor="b"/>
          <a:lstStyle>
            <a:lvl1pPr algn="ctr">
              <a:buNone/>
              <a:defRPr sz="4200" b="0" cap="none" baseline="0">
                <a:solidFill>
                  <a:srgbClr val="FFFFFF"/>
                </a:solidFill>
              </a:defRPr>
            </a:lvl1pPr>
          </a:lstStyle>
          <a:p>
            <a:r>
              <a:rPr kumimoji="0" lang="es-ES" smtClean="0"/>
              <a:t>Haga clic para modificar el estilo de título del patrón</a:t>
            </a:r>
            <a:endParaRPr kumimoji="0" lang="en-US"/>
          </a:p>
        </p:txBody>
      </p:sp>
    </p:spTree>
    <p:extLst>
      <p:ext uri="{BB962C8B-B14F-4D97-AF65-F5344CB8AC3E}">
        <p14:creationId xmlns:p14="http://schemas.microsoft.com/office/powerpoint/2010/main" val="358059359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02336" y="228600"/>
            <a:ext cx="11379200" cy="758952"/>
          </a:xfrm>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a:xfrm>
            <a:off x="7721600" y="6409944"/>
            <a:ext cx="4059936" cy="365760"/>
          </a:xfrm>
        </p:spPr>
        <p:txBody>
          <a:bodyPr/>
          <a:lstStyle/>
          <a:p>
            <a:fld id="{B047021D-A965-4266-A394-087F7C0FDE1D}" type="datetimeFigureOut">
              <a:rPr lang="es-MX" smtClean="0"/>
              <a:pPr/>
              <a:t>18/10/2017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A57CB0E-7FC5-4857-BC27-EFDB92B29414}" type="slidenum">
              <a:rPr lang="es-MX" smtClean="0">
                <a:solidFill>
                  <a:srgbClr val="8CADAE">
                    <a:shade val="75000"/>
                  </a:srgbClr>
                </a:solidFill>
              </a:rPr>
              <a:pPr/>
              <a:t>‹Nº›</a:t>
            </a:fld>
            <a:endParaRPr lang="es-MX">
              <a:solidFill>
                <a:srgbClr val="8CADAE">
                  <a:shade val="75000"/>
                </a:srgbClr>
              </a:solidFill>
            </a:endParaRPr>
          </a:p>
        </p:txBody>
      </p:sp>
      <p:sp>
        <p:nvSpPr>
          <p:cNvPr id="8" name="7 Conector recto"/>
          <p:cNvSpPr>
            <a:spLocks noChangeShapeType="1"/>
          </p:cNvSpPr>
          <p:nvPr/>
        </p:nvSpPr>
        <p:spPr bwMode="auto">
          <a:xfrm flipV="1">
            <a:off x="6084107" y="1575653"/>
            <a:ext cx="11895"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0" name="9 Marcador de contenido"/>
          <p:cNvSpPr>
            <a:spLocks noGrp="1"/>
          </p:cNvSpPr>
          <p:nvPr>
            <p:ph sz="half" idx="1"/>
          </p:nvPr>
        </p:nvSpPr>
        <p:spPr>
          <a:xfrm>
            <a:off x="402336" y="1371600"/>
            <a:ext cx="53848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contenido"/>
          <p:cNvSpPr>
            <a:spLocks noGrp="1"/>
          </p:cNvSpPr>
          <p:nvPr>
            <p:ph sz="half" idx="2"/>
          </p:nvPr>
        </p:nvSpPr>
        <p:spPr>
          <a:xfrm>
            <a:off x="6400800" y="1371600"/>
            <a:ext cx="53848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extLst>
      <p:ext uri="{BB962C8B-B14F-4D97-AF65-F5344CB8AC3E}">
        <p14:creationId xmlns:p14="http://schemas.microsoft.com/office/powerpoint/2010/main" val="4155320292"/>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1">
        <a:schemeClr val="bg2"/>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flipV="1">
            <a:off x="6096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20" name="19 Rectángulo"/>
          <p:cNvSpPr>
            <a:spLocks noChangeArrowheads="1"/>
          </p:cNvSpPr>
          <p:nvPr/>
        </p:nvSpPr>
        <p:spPr bwMode="white">
          <a:xfrm>
            <a:off x="0" y="0"/>
            <a:ext cx="12192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9" name="18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21" name="20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22" name="21 Rectángulo"/>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1" name="10 Rectángulo"/>
          <p:cNvSpPr/>
          <p:nvPr/>
        </p:nvSpPr>
        <p:spPr>
          <a:xfrm>
            <a:off x="203200" y="1371600"/>
            <a:ext cx="11777472"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3" name="12 Rectángulo"/>
          <p:cNvSpPr>
            <a:spLocks noChangeArrowheads="1"/>
          </p:cNvSpPr>
          <p:nvPr/>
        </p:nvSpPr>
        <p:spPr bwMode="auto">
          <a:xfrm>
            <a:off x="194564" y="6391656"/>
            <a:ext cx="11777472"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3" name="2 Marcador de texto"/>
          <p:cNvSpPr>
            <a:spLocks noGrp="1"/>
          </p:cNvSpPr>
          <p:nvPr>
            <p:ph type="body" idx="1"/>
          </p:nvPr>
        </p:nvSpPr>
        <p:spPr>
          <a:xfrm>
            <a:off x="402336" y="1524000"/>
            <a:ext cx="5386917"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6388441" y="1524000"/>
            <a:ext cx="5389033"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B047021D-A965-4266-A394-087F7C0FDE1D}" type="datetimeFigureOut">
              <a:rPr lang="es-MX" smtClean="0"/>
              <a:pPr/>
              <a:t>18/10/2017</a:t>
            </a:fld>
            <a:endParaRPr lang="es-MX"/>
          </a:p>
        </p:txBody>
      </p:sp>
      <p:sp>
        <p:nvSpPr>
          <p:cNvPr id="8" name="7 Marcador de pie de página"/>
          <p:cNvSpPr>
            <a:spLocks noGrp="1"/>
          </p:cNvSpPr>
          <p:nvPr>
            <p:ph type="ftr" sz="quarter" idx="11"/>
          </p:nvPr>
        </p:nvSpPr>
        <p:spPr>
          <a:xfrm>
            <a:off x="406400" y="6409944"/>
            <a:ext cx="4775200" cy="365760"/>
          </a:xfrm>
        </p:spPr>
        <p:txBody>
          <a:bodyPr/>
          <a:lstStyle/>
          <a:p>
            <a:endParaRPr lang="es-MX"/>
          </a:p>
        </p:txBody>
      </p:sp>
      <p:sp>
        <p:nvSpPr>
          <p:cNvPr id="15" name="14 Conector recto"/>
          <p:cNvSpPr>
            <a:spLocks noChangeShapeType="1"/>
          </p:cNvSpPr>
          <p:nvPr/>
        </p:nvSpPr>
        <p:spPr bwMode="auto">
          <a:xfrm>
            <a:off x="203200" y="128016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8" name="17 Rectángulo"/>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sz="1800" dirty="0">
              <a:solidFill>
                <a:prstClr val="black"/>
              </a:solidFill>
            </a:endParaRPr>
          </a:p>
        </p:txBody>
      </p:sp>
      <p:sp>
        <p:nvSpPr>
          <p:cNvPr id="24" name="23 Marcador de contenido"/>
          <p:cNvSpPr>
            <a:spLocks noGrp="1"/>
          </p:cNvSpPr>
          <p:nvPr>
            <p:ph sz="quarter" idx="2"/>
          </p:nvPr>
        </p:nvSpPr>
        <p:spPr>
          <a:xfrm>
            <a:off x="402336" y="2471383"/>
            <a:ext cx="5388864" cy="3818404"/>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6" name="25 Marcador de contenido"/>
          <p:cNvSpPr>
            <a:spLocks noGrp="1"/>
          </p:cNvSpPr>
          <p:nvPr>
            <p:ph sz="quarter" idx="4"/>
          </p:nvPr>
        </p:nvSpPr>
        <p:spPr>
          <a:xfrm>
            <a:off x="6400800" y="2471383"/>
            <a:ext cx="5384800" cy="382219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Elipse"/>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7" name="26 Elipse"/>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9" name="8 Marcador de número de diapositiva"/>
          <p:cNvSpPr>
            <a:spLocks noGrp="1"/>
          </p:cNvSpPr>
          <p:nvPr>
            <p:ph type="sldNum" sz="quarter" idx="12"/>
          </p:nvPr>
        </p:nvSpPr>
        <p:spPr>
          <a:xfrm>
            <a:off x="5791200" y="1042417"/>
            <a:ext cx="609600" cy="441325"/>
          </a:xfrm>
        </p:spPr>
        <p:txBody>
          <a:bodyPr/>
          <a:lstStyle>
            <a:lvl1pPr algn="ctr">
              <a:defRPr/>
            </a:lvl1pPr>
          </a:lstStyle>
          <a:p>
            <a:fld id="{2A57CB0E-7FC5-4857-BC27-EFDB92B29414}" type="slidenum">
              <a:rPr lang="es-MX" smtClean="0">
                <a:solidFill>
                  <a:srgbClr val="8CADAE">
                    <a:shade val="75000"/>
                  </a:srgbClr>
                </a:solidFill>
              </a:rPr>
              <a:pPr/>
              <a:t>‹Nº›</a:t>
            </a:fld>
            <a:endParaRPr lang="es-MX">
              <a:solidFill>
                <a:srgbClr val="8CADAE">
                  <a:shade val="75000"/>
                </a:srgbClr>
              </a:solidFill>
            </a:endParaRPr>
          </a:p>
        </p:txBody>
      </p:sp>
      <p:sp>
        <p:nvSpPr>
          <p:cNvPr id="23" name="22 Título"/>
          <p:cNvSpPr>
            <a:spLocks noGrp="1"/>
          </p:cNvSpPr>
          <p:nvPr>
            <p:ph type="title"/>
          </p:nvPr>
        </p:nvSpPr>
        <p:spPr/>
        <p:txBody>
          <a:bodyPr rtlCol="0" anchor="b" anchorCtr="0"/>
          <a:lstStyle/>
          <a:p>
            <a:r>
              <a:rPr kumimoji="0" lang="es-ES" smtClean="0"/>
              <a:t>Haga clic para modificar el estilo de título del patrón</a:t>
            </a:r>
            <a:endParaRPr kumimoji="0" lang="en-US"/>
          </a:p>
        </p:txBody>
      </p:sp>
    </p:spTree>
    <p:extLst>
      <p:ext uri="{BB962C8B-B14F-4D97-AF65-F5344CB8AC3E}">
        <p14:creationId xmlns:p14="http://schemas.microsoft.com/office/powerpoint/2010/main" val="730564009"/>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B047021D-A965-4266-A394-087F7C0FDE1D}" type="datetimeFigureOut">
              <a:rPr lang="es-MX" smtClean="0"/>
              <a:pPr/>
              <a:t>18/10/2017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a:xfrm>
            <a:off x="5791200" y="1036021"/>
            <a:ext cx="609600" cy="441325"/>
          </a:xfrm>
        </p:spPr>
        <p:txBody>
          <a:bodyPr/>
          <a:lstStyle/>
          <a:p>
            <a:fld id="{2A57CB0E-7FC5-4857-BC27-EFDB92B29414}" type="slidenum">
              <a:rPr lang="es-MX" smtClean="0">
                <a:solidFill>
                  <a:srgbClr val="8CADAE">
                    <a:shade val="75000"/>
                  </a:srgbClr>
                </a:solidFill>
              </a:rPr>
              <a:pPr/>
              <a:t>‹Nº›</a:t>
            </a:fld>
            <a:endParaRPr lang="es-MX">
              <a:solidFill>
                <a:srgbClr val="8CADAE">
                  <a:shade val="75000"/>
                </a:srgbClr>
              </a:solidFill>
            </a:endParaRPr>
          </a:p>
        </p:txBody>
      </p:sp>
    </p:spTree>
    <p:extLst>
      <p:ext uri="{BB962C8B-B14F-4D97-AF65-F5344CB8AC3E}">
        <p14:creationId xmlns:p14="http://schemas.microsoft.com/office/powerpoint/2010/main" val="38830025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8" name="7 Rectángulo"/>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0" name="9 Rectángulo"/>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9" name="8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5" name="4 Rectángulo"/>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6" name="5 Rectángulo"/>
          <p:cNvSpPr>
            <a:spLocks noChangeArrowheads="1"/>
          </p:cNvSpPr>
          <p:nvPr/>
        </p:nvSpPr>
        <p:spPr bwMode="auto">
          <a:xfrm>
            <a:off x="203200" y="158496"/>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sz="1800" dirty="0">
              <a:solidFill>
                <a:prstClr val="black"/>
              </a:solidFill>
            </a:endParaRPr>
          </a:p>
        </p:txBody>
      </p:sp>
      <p:sp>
        <p:nvSpPr>
          <p:cNvPr id="2" name="1 Marcador de fecha"/>
          <p:cNvSpPr>
            <a:spLocks noGrp="1"/>
          </p:cNvSpPr>
          <p:nvPr>
            <p:ph type="dt" sz="half" idx="10"/>
          </p:nvPr>
        </p:nvSpPr>
        <p:spPr/>
        <p:txBody>
          <a:bodyPr/>
          <a:lstStyle/>
          <a:p>
            <a:fld id="{B047021D-A965-4266-A394-087F7C0FDE1D}" type="datetimeFigureOut">
              <a:rPr lang="es-MX" smtClean="0"/>
              <a:pPr/>
              <a:t>18/10/2017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a:xfrm>
            <a:off x="5689600" y="6324600"/>
            <a:ext cx="812800" cy="441324"/>
          </a:xfrm>
        </p:spPr>
        <p:txBody>
          <a:bodyPr/>
          <a:lstStyle>
            <a:lvl1pPr>
              <a:defRPr>
                <a:solidFill>
                  <a:srgbClr val="FFFFFF"/>
                </a:solidFill>
              </a:defRPr>
            </a:lvl1pPr>
          </a:lstStyle>
          <a:p>
            <a:fld id="{2A57CB0E-7FC5-4857-BC27-EFDB92B29414}" type="slidenum">
              <a:rPr lang="es-MX" smtClean="0"/>
              <a:pPr/>
              <a:t>‹Nº›</a:t>
            </a:fld>
            <a:endParaRPr lang="es-MX"/>
          </a:p>
        </p:txBody>
      </p:sp>
    </p:spTree>
    <p:extLst>
      <p:ext uri="{BB962C8B-B14F-4D97-AF65-F5344CB8AC3E}">
        <p14:creationId xmlns:p14="http://schemas.microsoft.com/office/powerpoint/2010/main" val="3111392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9" name="18 Rectángulo"/>
          <p:cNvSpPr>
            <a:spLocks noChangeArrowheads="1"/>
          </p:cNvSpPr>
          <p:nvPr/>
        </p:nvSpPr>
        <p:spPr bwMode="auto">
          <a:xfrm>
            <a:off x="203200" y="152400"/>
            <a:ext cx="11777472"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5" name="14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8" name="17 Rectángulo"/>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6" name="15 Rectángulo"/>
          <p:cNvSpPr>
            <a:spLocks noChangeArrowheads="1"/>
          </p:cNvSpPr>
          <p:nvPr/>
        </p:nvSpPr>
        <p:spPr bwMode="white">
          <a:xfrm>
            <a:off x="0" y="0"/>
            <a:ext cx="12192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7" name="16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3" name="12 Rectángulo"/>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 name="1 Título"/>
          <p:cNvSpPr>
            <a:spLocks noGrp="1"/>
          </p:cNvSpPr>
          <p:nvPr>
            <p:ph type="title"/>
          </p:nvPr>
        </p:nvSpPr>
        <p:spPr>
          <a:xfrm>
            <a:off x="508000" y="914400"/>
            <a:ext cx="3149600" cy="990600"/>
          </a:xfrm>
        </p:spPr>
        <p:txBody>
          <a:bodyPr anchor="b">
            <a:noAutofit/>
          </a:bodyPr>
          <a:lstStyle>
            <a:lvl1pPr algn="l">
              <a:buNone/>
              <a:defRPr sz="2200" b="1">
                <a:solidFill>
                  <a:srgbClr val="FFFFFF"/>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508000" y="1981201"/>
            <a:ext cx="31496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Rectángulo"/>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sz="1800" dirty="0">
              <a:solidFill>
                <a:prstClr val="black"/>
              </a:solidFill>
            </a:endParaRPr>
          </a:p>
        </p:txBody>
      </p:sp>
      <p:sp>
        <p:nvSpPr>
          <p:cNvPr id="9" name="8 Conector recto"/>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20" name="19 Marcador de contenido"/>
          <p:cNvSpPr>
            <a:spLocks noGrp="1"/>
          </p:cNvSpPr>
          <p:nvPr>
            <p:ph sz="quarter" idx="1"/>
          </p:nvPr>
        </p:nvSpPr>
        <p:spPr>
          <a:xfrm>
            <a:off x="4165600" y="685800"/>
            <a:ext cx="7518400" cy="5410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Elipse"/>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1" name="10 Elipse"/>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7" name="6 Marcador de número de diapositiva"/>
          <p:cNvSpPr>
            <a:spLocks noGrp="1"/>
          </p:cNvSpPr>
          <p:nvPr>
            <p:ph type="sldNum" sz="quarter" idx="12"/>
          </p:nvPr>
        </p:nvSpPr>
        <p:spPr>
          <a:xfrm>
            <a:off x="1828800" y="312739"/>
            <a:ext cx="609600" cy="441325"/>
          </a:xfrm>
        </p:spPr>
        <p:txBody>
          <a:bodyPr/>
          <a:lstStyle>
            <a:lvl1pPr>
              <a:defRPr>
                <a:solidFill>
                  <a:schemeClr val="accent3">
                    <a:shade val="75000"/>
                  </a:schemeClr>
                </a:solidFill>
              </a:defRPr>
            </a:lvl1pPr>
          </a:lstStyle>
          <a:p>
            <a:fld id="{2A57CB0E-7FC5-4857-BC27-EFDB92B29414}" type="slidenum">
              <a:rPr lang="es-MX" smtClean="0">
                <a:solidFill>
                  <a:srgbClr val="8CADAE">
                    <a:shade val="75000"/>
                  </a:srgbClr>
                </a:solidFill>
              </a:rPr>
              <a:pPr/>
              <a:t>‹Nº›</a:t>
            </a:fld>
            <a:endParaRPr lang="es-MX">
              <a:solidFill>
                <a:srgbClr val="8CADAE">
                  <a:shade val="75000"/>
                </a:srgbClr>
              </a:solidFill>
            </a:endParaRPr>
          </a:p>
        </p:txBody>
      </p:sp>
      <p:sp>
        <p:nvSpPr>
          <p:cNvPr id="21" name="20 Rectángulo"/>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5" name="4 Marcador de fecha"/>
          <p:cNvSpPr>
            <a:spLocks noGrp="1"/>
          </p:cNvSpPr>
          <p:nvPr>
            <p:ph type="dt" sz="half" idx="10"/>
          </p:nvPr>
        </p:nvSpPr>
        <p:spPr/>
        <p:txBody>
          <a:bodyPr/>
          <a:lstStyle/>
          <a:p>
            <a:fld id="{B047021D-A965-4266-A394-087F7C0FDE1D}" type="datetimeFigureOut">
              <a:rPr lang="es-MX" smtClean="0"/>
              <a:pPr/>
              <a:t>18/10/2017</a:t>
            </a:fld>
            <a:endParaRPr lang="es-MX"/>
          </a:p>
        </p:txBody>
      </p:sp>
      <p:sp>
        <p:nvSpPr>
          <p:cNvPr id="6" name="5 Marcador de pie de página"/>
          <p:cNvSpPr>
            <a:spLocks noGrp="1"/>
          </p:cNvSpPr>
          <p:nvPr>
            <p:ph type="ftr" sz="quarter" idx="11"/>
          </p:nvPr>
        </p:nvSpPr>
        <p:spPr>
          <a:xfrm>
            <a:off x="402336" y="6410848"/>
            <a:ext cx="4511040" cy="365760"/>
          </a:xfrm>
        </p:spPr>
        <p:txBody>
          <a:bodyPr/>
          <a:lstStyle/>
          <a:p>
            <a:endParaRPr lang="es-MX"/>
          </a:p>
        </p:txBody>
      </p:sp>
    </p:spTree>
    <p:extLst>
      <p:ext uri="{BB962C8B-B14F-4D97-AF65-F5344CB8AC3E}">
        <p14:creationId xmlns:p14="http://schemas.microsoft.com/office/powerpoint/2010/main" val="341217764"/>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1" name="20 Conector recto"/>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9" name="18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6" name="15 Rectángulo"/>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7" name="16 Rectángulo"/>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8" name="17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dirty="0">
              <a:solidFill>
                <a:prstClr val="black"/>
              </a:solidFill>
            </a:endParaRPr>
          </a:p>
        </p:txBody>
      </p:sp>
      <p:sp>
        <p:nvSpPr>
          <p:cNvPr id="20" name="19 Rectángulo"/>
          <p:cNvSpPr>
            <a:spLocks noChangeArrowheads="1"/>
          </p:cNvSpPr>
          <p:nvPr/>
        </p:nvSpPr>
        <p:spPr bwMode="auto">
          <a:xfrm>
            <a:off x="203200" y="152400"/>
            <a:ext cx="11777472"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8" name="7 Rectángulo"/>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5" name="14 Rectángulo"/>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sz="1800" dirty="0">
              <a:solidFill>
                <a:prstClr val="black"/>
              </a:solidFill>
            </a:endParaRPr>
          </a:p>
        </p:txBody>
      </p:sp>
      <p:sp>
        <p:nvSpPr>
          <p:cNvPr id="12" name="11 Elipse"/>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3" name="12 Elipse"/>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7" name="6 Marcador de número de diapositiva"/>
          <p:cNvSpPr>
            <a:spLocks noGrp="1"/>
          </p:cNvSpPr>
          <p:nvPr>
            <p:ph type="sldNum" sz="quarter" idx="12"/>
          </p:nvPr>
        </p:nvSpPr>
        <p:spPr>
          <a:xfrm>
            <a:off x="1828800" y="312739"/>
            <a:ext cx="609600" cy="441325"/>
          </a:xfrm>
        </p:spPr>
        <p:txBody>
          <a:bodyPr/>
          <a:lstStyle/>
          <a:p>
            <a:fld id="{2A57CB0E-7FC5-4857-BC27-EFDB92B29414}" type="slidenum">
              <a:rPr lang="es-MX" smtClean="0">
                <a:solidFill>
                  <a:srgbClr val="8CADAE">
                    <a:shade val="75000"/>
                  </a:srgbClr>
                </a:solidFill>
              </a:rPr>
              <a:pPr/>
              <a:t>‹Nº›</a:t>
            </a:fld>
            <a:endParaRPr lang="es-MX">
              <a:solidFill>
                <a:srgbClr val="8CADAE">
                  <a:shade val="75000"/>
                </a:srgbClr>
              </a:solidFill>
            </a:endParaRPr>
          </a:p>
        </p:txBody>
      </p:sp>
      <p:sp>
        <p:nvSpPr>
          <p:cNvPr id="2" name="1 Título"/>
          <p:cNvSpPr>
            <a:spLocks noGrp="1"/>
          </p:cNvSpPr>
          <p:nvPr>
            <p:ph type="title"/>
          </p:nvPr>
        </p:nvSpPr>
        <p:spPr>
          <a:xfrm>
            <a:off x="4000500" y="5029200"/>
            <a:ext cx="7823200" cy="1219200"/>
          </a:xfrm>
        </p:spPr>
        <p:txBody>
          <a:bodyPr anchor="t">
            <a:noAutofit/>
          </a:bodyPr>
          <a:lstStyle>
            <a:lvl1pPr algn="l">
              <a:buNone/>
              <a:defRPr sz="2400" b="1">
                <a:solidFill>
                  <a:schemeClr val="tx2"/>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4000500" y="609600"/>
            <a:ext cx="7823200" cy="4267200"/>
          </a:xfrm>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508000" y="990600"/>
            <a:ext cx="32512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22" name="21 Rectángulo"/>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5" name="4 Marcador de fecha"/>
          <p:cNvSpPr>
            <a:spLocks noGrp="1"/>
          </p:cNvSpPr>
          <p:nvPr>
            <p:ph type="dt" sz="half" idx="10"/>
          </p:nvPr>
        </p:nvSpPr>
        <p:spPr>
          <a:xfrm>
            <a:off x="7717536" y="6404984"/>
            <a:ext cx="4059936" cy="365760"/>
          </a:xfrm>
        </p:spPr>
        <p:txBody>
          <a:bodyPr/>
          <a:lstStyle/>
          <a:p>
            <a:fld id="{B047021D-A965-4266-A394-087F7C0FDE1D}" type="datetimeFigureOut">
              <a:rPr lang="es-MX" smtClean="0"/>
              <a:pPr/>
              <a:t>18/10/2017</a:t>
            </a:fld>
            <a:endParaRPr lang="es-MX"/>
          </a:p>
        </p:txBody>
      </p:sp>
      <p:sp>
        <p:nvSpPr>
          <p:cNvPr id="6" name="5 Marcador de pie de página"/>
          <p:cNvSpPr>
            <a:spLocks noGrp="1"/>
          </p:cNvSpPr>
          <p:nvPr>
            <p:ph type="ftr" sz="quarter" idx="11"/>
          </p:nvPr>
        </p:nvSpPr>
        <p:spPr>
          <a:xfrm>
            <a:off x="402336" y="6410848"/>
            <a:ext cx="4779264" cy="365760"/>
          </a:xfrm>
        </p:spPr>
        <p:txBody>
          <a:bodyPr/>
          <a:lstStyle/>
          <a:p>
            <a:endParaRPr lang="es-MX"/>
          </a:p>
        </p:txBody>
      </p:sp>
    </p:spTree>
    <p:extLst>
      <p:ext uri="{BB962C8B-B14F-4D97-AF65-F5344CB8AC3E}">
        <p14:creationId xmlns:p14="http://schemas.microsoft.com/office/powerpoint/2010/main" val="4269359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6" name="15 Rectángulo"/>
          <p:cNvSpPr>
            <a:spLocks noChangeArrowheads="1"/>
          </p:cNvSpPr>
          <p:nvPr/>
        </p:nvSpPr>
        <p:spPr bwMode="white">
          <a:xfrm>
            <a:off x="0" y="1"/>
            <a:ext cx="12192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8" name="17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9" name="18 Rectángulo"/>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9" name="8 Rectángulo"/>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4" name="13 Marcador de fecha"/>
          <p:cNvSpPr>
            <a:spLocks noGrp="1"/>
          </p:cNvSpPr>
          <p:nvPr>
            <p:ph type="dt" sz="half" idx="2"/>
          </p:nvPr>
        </p:nvSpPr>
        <p:spPr>
          <a:xfrm>
            <a:off x="7721600" y="6404984"/>
            <a:ext cx="4059936" cy="365760"/>
          </a:xfrm>
          <a:prstGeom prst="rect">
            <a:avLst/>
          </a:prstGeom>
        </p:spPr>
        <p:txBody>
          <a:bodyPr vert="horz"/>
          <a:lstStyle>
            <a:lvl1pPr algn="r" eaLnBrk="1" latinLnBrk="0" hangingPunct="1">
              <a:defRPr kumimoji="0" sz="1400">
                <a:solidFill>
                  <a:srgbClr val="FFFFFF"/>
                </a:solidFill>
              </a:defRPr>
            </a:lvl1pPr>
          </a:lstStyle>
          <a:p>
            <a:fld id="{B047021D-A965-4266-A394-087F7C0FDE1D}" type="datetimeFigureOut">
              <a:rPr lang="es-MX" smtClean="0"/>
              <a:pPr/>
              <a:t>18/10/2017</a:t>
            </a:fld>
            <a:endParaRPr lang="es-MX"/>
          </a:p>
        </p:txBody>
      </p:sp>
      <p:sp>
        <p:nvSpPr>
          <p:cNvPr id="3" name="2 Marcador de pie de página"/>
          <p:cNvSpPr>
            <a:spLocks noGrp="1"/>
          </p:cNvSpPr>
          <p:nvPr>
            <p:ph type="ftr" sz="quarter" idx="3"/>
          </p:nvPr>
        </p:nvSpPr>
        <p:spPr>
          <a:xfrm>
            <a:off x="406400" y="6410848"/>
            <a:ext cx="4775200" cy="365760"/>
          </a:xfrm>
          <a:prstGeom prst="rect">
            <a:avLst/>
          </a:prstGeom>
        </p:spPr>
        <p:txBody>
          <a:bodyPr vert="horz"/>
          <a:lstStyle>
            <a:lvl1pPr algn="l" eaLnBrk="1" latinLnBrk="0" hangingPunct="1">
              <a:defRPr kumimoji="0" sz="1200">
                <a:solidFill>
                  <a:srgbClr val="FFFFFF"/>
                </a:solidFill>
              </a:defRPr>
            </a:lvl1pPr>
          </a:lstStyle>
          <a:p>
            <a:endParaRPr lang="es-MX"/>
          </a:p>
        </p:txBody>
      </p:sp>
      <p:sp>
        <p:nvSpPr>
          <p:cNvPr id="8" name="7 Rectángulo"/>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sz="1800" dirty="0">
              <a:solidFill>
                <a:prstClr val="black"/>
              </a:solidFill>
            </a:endParaRPr>
          </a:p>
        </p:txBody>
      </p:sp>
      <p:sp>
        <p:nvSpPr>
          <p:cNvPr id="10" name="9 Conector recto"/>
          <p:cNvSpPr>
            <a:spLocks noChangeShapeType="1"/>
          </p:cNvSpPr>
          <p:nvPr/>
        </p:nvSpPr>
        <p:spPr bwMode="auto">
          <a:xfrm>
            <a:off x="203200" y="1276743"/>
            <a:ext cx="1177747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2" name="11 Elipse"/>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5" name="14 Elipse"/>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3" name="22 Marcador de número de diapositiva"/>
          <p:cNvSpPr>
            <a:spLocks noGrp="1"/>
          </p:cNvSpPr>
          <p:nvPr>
            <p:ph type="sldNum" sz="quarter" idx="4"/>
          </p:nvPr>
        </p:nvSpPr>
        <p:spPr>
          <a:xfrm>
            <a:off x="5791200" y="1040175"/>
            <a:ext cx="6096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2A57CB0E-7FC5-4857-BC27-EFDB92B29414}" type="slidenum">
              <a:rPr lang="es-MX" smtClean="0">
                <a:solidFill>
                  <a:srgbClr val="8CADAE">
                    <a:shade val="75000"/>
                  </a:srgbClr>
                </a:solidFill>
              </a:rPr>
              <a:pPr/>
              <a:t>‹Nº›</a:t>
            </a:fld>
            <a:endParaRPr lang="es-MX">
              <a:solidFill>
                <a:srgbClr val="8CADAE">
                  <a:shade val="75000"/>
                </a:srgbClr>
              </a:solidFill>
            </a:endParaRPr>
          </a:p>
        </p:txBody>
      </p:sp>
      <p:sp>
        <p:nvSpPr>
          <p:cNvPr id="22" name="21 Marcador de título"/>
          <p:cNvSpPr>
            <a:spLocks noGrp="1"/>
          </p:cNvSpPr>
          <p:nvPr>
            <p:ph type="title"/>
          </p:nvPr>
        </p:nvSpPr>
        <p:spPr>
          <a:xfrm>
            <a:off x="402336" y="228600"/>
            <a:ext cx="11379200" cy="758952"/>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02336" y="1524000"/>
            <a:ext cx="11379200" cy="459943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Tree>
    <p:extLst>
      <p:ext uri="{BB962C8B-B14F-4D97-AF65-F5344CB8AC3E}">
        <p14:creationId xmlns:p14="http://schemas.microsoft.com/office/powerpoint/2010/main" val="1496346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_rels/slide10.xml.rels><?xml version="1.0" encoding="UTF-8" standalone="yes"?>
<Relationships xmlns="http://schemas.openxmlformats.org/package/2006/relationships"><Relationship Id="rId2" Type="http://schemas.openxmlformats.org/officeDocument/2006/relationships/comments" Target="../comments/comment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10.xml"/><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omments" Target="../comments/comment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omments" Target="../comments/comment12.xm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omments" Target="../comments/comment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omments" Target="../comments/comment14.xml"/><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omments" Target="../comments/comment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omments" Target="../comments/comment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omments" Target="../comments/comment17.xml"/><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omments" Target="../comments/comment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comments" Target="../comments/comment19.xml"/></Relationships>
</file>

<file path=ppt/slides/_rels/slide21.xml.rels><?xml version="1.0" encoding="UTF-8" standalone="yes"?>
<Relationships xmlns="http://schemas.openxmlformats.org/package/2006/relationships"><Relationship Id="rId2" Type="http://schemas.openxmlformats.org/officeDocument/2006/relationships/comments" Target="../comments/comment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omments" Target="../comments/comment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omments" Target="../comments/comment22.xml"/><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omments" Target="../comments/comment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omments" Target="../comments/comment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omments" Target="../comments/comment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omments" Target="../comments/comment26.xml"/><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omments" Target="../comments/comment27.xml"/><Relationship Id="rId2" Type="http://schemas.openxmlformats.org/officeDocument/2006/relationships/hyperlink" Target="http://www.online-literature.com/periods/modernism.php"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omments" Target="../comments/comment28.xml"/><Relationship Id="rId2" Type="http://schemas.openxmlformats.org/officeDocument/2006/relationships/hyperlink" Target="http://www.online-literature.com/james_joyce/ulysse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omments" Target="../comments/comment29.xml"/><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omments" Target="../comments/comment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modernism.research.yale.edu/wiki/index.php/Virginia_Woolf" TargetMode="External"/><Relationship Id="rId2" Type="http://schemas.openxmlformats.org/officeDocument/2006/relationships/hyperlink" Target="https://www.poets.org/poetsorg/poem/helen-egypt-eidolon-book-iii-4" TargetMode="External"/><Relationship Id="rId1" Type="http://schemas.openxmlformats.org/officeDocument/2006/relationships/slideLayout" Target="../slideLayouts/slideLayout2.xml"/><Relationship Id="rId5" Type="http://schemas.openxmlformats.org/officeDocument/2006/relationships/hyperlink" Target="http://coursesite.uhcl.edu/HSH/Whitec/terms/M/modernism.htm" TargetMode="External"/><Relationship Id="rId4" Type="http://schemas.openxmlformats.org/officeDocument/2006/relationships/hyperlink" Target="https://vimeo.com/58610065" TargetMode="External"/></Relationships>
</file>

<file path=ppt/slides/_rels/slide4.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omments" Target="../comments/comment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comments" Target="../comments/comment6.xml"/><Relationship Id="rId5" Type="http://schemas.openxmlformats.org/officeDocument/2006/relationships/hyperlink" Target="https://vimeo.com/58610065" TargetMode="External"/><Relationship Id="rId4" Type="http://schemas.openxmlformats.org/officeDocument/2006/relationships/hyperlink" Target="https://www.poets.org/poetsorg/poem/helen-egypt-eidolon-book-iii-4"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comments" Target="../comments/comment7.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8.xml"/><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207568" y="548681"/>
            <a:ext cx="7772400" cy="936104"/>
          </a:xfrm>
        </p:spPr>
        <p:txBody>
          <a:bodyPr/>
          <a:lstStyle/>
          <a:p>
            <a:r>
              <a:rPr lang="es-MX" dirty="0" err="1" smtClean="0"/>
              <a:t>Modernist</a:t>
            </a:r>
            <a:r>
              <a:rPr lang="es-MX" dirty="0" smtClean="0"/>
              <a:t> </a:t>
            </a:r>
            <a:r>
              <a:rPr lang="es-MX" dirty="0" err="1" smtClean="0"/>
              <a:t>literature</a:t>
            </a:r>
            <a:endParaRPr lang="es-MX"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79776" y="2576536"/>
            <a:ext cx="4240124" cy="34866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968974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Historical</a:t>
            </a:r>
            <a:r>
              <a:rPr lang="es-MX" dirty="0" smtClean="0"/>
              <a:t> </a:t>
            </a:r>
            <a:r>
              <a:rPr lang="es-MX" dirty="0" err="1" smtClean="0"/>
              <a:t>context</a:t>
            </a:r>
            <a:endParaRPr lang="es-MX" dirty="0"/>
          </a:p>
        </p:txBody>
      </p:sp>
      <p:sp>
        <p:nvSpPr>
          <p:cNvPr id="3" name="2 Marcador de contenido"/>
          <p:cNvSpPr>
            <a:spLocks noGrp="1"/>
          </p:cNvSpPr>
          <p:nvPr>
            <p:ph sz="quarter" idx="1"/>
          </p:nvPr>
        </p:nvSpPr>
        <p:spPr>
          <a:xfrm>
            <a:off x="1847528" y="1844824"/>
            <a:ext cx="8503920" cy="4572000"/>
          </a:xfrm>
        </p:spPr>
        <p:txBody>
          <a:bodyPr/>
          <a:lstStyle/>
          <a:p>
            <a:r>
              <a:rPr lang="es-MX" dirty="0" smtClean="0"/>
              <a:t>Cultural shocks :</a:t>
            </a:r>
          </a:p>
          <a:p>
            <a:endParaRPr lang="es-MX" dirty="0" smtClean="0"/>
          </a:p>
          <a:p>
            <a:r>
              <a:rPr lang="es-MX" dirty="0" err="1" smtClean="0"/>
              <a:t>World</a:t>
            </a:r>
            <a:r>
              <a:rPr lang="es-MX" dirty="0" smtClean="0"/>
              <a:t> </a:t>
            </a:r>
            <a:r>
              <a:rPr lang="es-MX" dirty="0" err="1" smtClean="0"/>
              <a:t>War</a:t>
            </a:r>
            <a:r>
              <a:rPr lang="es-MX" dirty="0" smtClean="0"/>
              <a:t> </a:t>
            </a:r>
            <a:r>
              <a:rPr lang="es-MX" dirty="0" err="1" smtClean="0"/>
              <a:t>One</a:t>
            </a:r>
            <a:r>
              <a:rPr lang="es-MX" dirty="0" smtClean="0"/>
              <a:t> (1914-1918)</a:t>
            </a:r>
          </a:p>
          <a:p>
            <a:pPr marL="0" indent="0">
              <a:buNone/>
            </a:pPr>
            <a:r>
              <a:rPr lang="es-MX" dirty="0" err="1" smtClean="0"/>
              <a:t>The</a:t>
            </a:r>
            <a:r>
              <a:rPr lang="es-MX" dirty="0" smtClean="0"/>
              <a:t> Great </a:t>
            </a:r>
            <a:r>
              <a:rPr lang="es-MX" dirty="0" err="1"/>
              <a:t>W</a:t>
            </a:r>
            <a:r>
              <a:rPr lang="es-MX" dirty="0" err="1" smtClean="0"/>
              <a:t>ar</a:t>
            </a:r>
            <a:r>
              <a:rPr lang="es-MX" dirty="0" smtClean="0"/>
              <a:t> </a:t>
            </a:r>
            <a:r>
              <a:rPr lang="es-MX" dirty="0" err="1" smtClean="0"/>
              <a:t>was</a:t>
            </a:r>
            <a:r>
              <a:rPr lang="es-MX" dirty="0" smtClean="0"/>
              <a:t> </a:t>
            </a:r>
            <a:r>
              <a:rPr lang="es-MX" dirty="0" err="1" smtClean="0"/>
              <a:t>supposed</a:t>
            </a:r>
            <a:r>
              <a:rPr lang="es-MX" dirty="0" smtClean="0"/>
              <a:t> </a:t>
            </a:r>
            <a:r>
              <a:rPr lang="en-US" dirty="0" smtClean="0"/>
              <a:t>to “end all Wars”.</a:t>
            </a:r>
          </a:p>
          <a:p>
            <a:pPr marL="0" indent="0">
              <a:buNone/>
            </a:pPr>
            <a:endParaRPr lang="en-US" dirty="0" smtClean="0"/>
          </a:p>
          <a:p>
            <a:r>
              <a:rPr lang="en-US" dirty="0" smtClean="0"/>
              <a:t>People were horrified by these circumstances.</a:t>
            </a:r>
          </a:p>
          <a:p>
            <a:endParaRPr lang="en-US" dirty="0" smtClean="0"/>
          </a:p>
          <a:p>
            <a:pPr lvl="0" algn="just">
              <a:buClr>
                <a:srgbClr val="D16349"/>
              </a:buClr>
            </a:pPr>
            <a:r>
              <a:rPr lang="en-US" dirty="0">
                <a:solidFill>
                  <a:prstClr val="black"/>
                </a:solidFill>
              </a:rPr>
              <a:t>Social crisis as a consequence of the two World Wars.</a:t>
            </a:r>
          </a:p>
          <a:p>
            <a:endParaRPr lang="es-MX" dirty="0" smtClean="0"/>
          </a:p>
          <a:p>
            <a:endParaRPr lang="es-MX" dirty="0"/>
          </a:p>
          <a:p>
            <a:endParaRPr lang="es-MX" dirty="0" smtClean="0"/>
          </a:p>
        </p:txBody>
      </p:sp>
    </p:spTree>
    <p:extLst>
      <p:ext uri="{BB962C8B-B14F-4D97-AF65-F5344CB8AC3E}">
        <p14:creationId xmlns:p14="http://schemas.microsoft.com/office/powerpoint/2010/main" val="3517289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err="1" smtClean="0"/>
              <a:t>The</a:t>
            </a:r>
            <a:r>
              <a:rPr lang="es-MX" dirty="0" smtClean="0"/>
              <a:t> Elephant </a:t>
            </a:r>
            <a:r>
              <a:rPr lang="es-MX" dirty="0" err="1" smtClean="0"/>
              <a:t>Celebes</a:t>
            </a:r>
            <a:r>
              <a:rPr lang="es-MX" dirty="0" smtClean="0"/>
              <a:t> – Max Ernst</a:t>
            </a:r>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95801" y="1756756"/>
            <a:ext cx="3779947" cy="4392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511396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Characteristics</a:t>
            </a:r>
            <a:endParaRPr lang="es-MX" dirty="0"/>
          </a:p>
        </p:txBody>
      </p:sp>
      <p:sp>
        <p:nvSpPr>
          <p:cNvPr id="3" name="2 Marcador de contenido"/>
          <p:cNvSpPr>
            <a:spLocks noGrp="1"/>
          </p:cNvSpPr>
          <p:nvPr>
            <p:ph sz="quarter" idx="1"/>
          </p:nvPr>
        </p:nvSpPr>
        <p:spPr/>
        <p:txBody>
          <a:bodyPr>
            <a:normAutofit/>
          </a:bodyPr>
          <a:lstStyle/>
          <a:p>
            <a:pPr algn="just"/>
            <a:r>
              <a:rPr lang="es-MX" dirty="0" err="1" smtClean="0"/>
              <a:t>Inner</a:t>
            </a:r>
            <a:r>
              <a:rPr lang="es-MX" dirty="0" smtClean="0"/>
              <a:t> </a:t>
            </a:r>
            <a:r>
              <a:rPr lang="es-MX" dirty="0" err="1" smtClean="0"/>
              <a:t>self</a:t>
            </a:r>
            <a:r>
              <a:rPr lang="es-MX" dirty="0" smtClean="0"/>
              <a:t> and </a:t>
            </a:r>
            <a:r>
              <a:rPr lang="es-MX" dirty="0" err="1" smtClean="0"/>
              <a:t>consciousness</a:t>
            </a:r>
            <a:r>
              <a:rPr lang="es-MX" dirty="0" smtClean="0"/>
              <a:t> are </a:t>
            </a:r>
            <a:r>
              <a:rPr lang="es-MX" dirty="0" err="1" smtClean="0"/>
              <a:t>the</a:t>
            </a:r>
            <a:r>
              <a:rPr lang="es-MX" dirty="0" smtClean="0"/>
              <a:t> </a:t>
            </a:r>
            <a:r>
              <a:rPr lang="es-MX" dirty="0" err="1" smtClean="0"/>
              <a:t>main</a:t>
            </a:r>
            <a:r>
              <a:rPr lang="es-MX" dirty="0" smtClean="0"/>
              <a:t> </a:t>
            </a:r>
            <a:r>
              <a:rPr lang="es-MX" dirty="0" err="1" smtClean="0"/>
              <a:t>concerns</a:t>
            </a:r>
            <a:r>
              <a:rPr lang="es-MX" dirty="0" smtClean="0"/>
              <a:t> of </a:t>
            </a:r>
            <a:r>
              <a:rPr lang="es-MX" dirty="0" err="1" smtClean="0"/>
              <a:t>Modernism</a:t>
            </a:r>
            <a:r>
              <a:rPr lang="es-MX" dirty="0" smtClean="0"/>
              <a:t>.</a:t>
            </a:r>
          </a:p>
          <a:p>
            <a:pPr algn="just"/>
            <a:endParaRPr lang="es-MX" dirty="0"/>
          </a:p>
          <a:p>
            <a:pPr algn="just"/>
            <a:r>
              <a:rPr lang="en-US" dirty="0"/>
              <a:t> </a:t>
            </a:r>
            <a:r>
              <a:rPr lang="en-US" dirty="0" smtClean="0"/>
              <a:t>Modernists care </a:t>
            </a:r>
            <a:r>
              <a:rPr lang="en-US" dirty="0"/>
              <a:t>rather little for Nature, Being, or the overarching structures of </a:t>
            </a:r>
            <a:r>
              <a:rPr lang="en-US" dirty="0" smtClean="0"/>
              <a:t>history.</a:t>
            </a:r>
          </a:p>
          <a:p>
            <a:pPr algn="just"/>
            <a:endParaRPr lang="en-US" dirty="0"/>
          </a:p>
          <a:p>
            <a:pPr algn="just"/>
            <a:r>
              <a:rPr lang="en-US" dirty="0"/>
              <a:t>Instead of progress and growth, the </a:t>
            </a:r>
            <a:r>
              <a:rPr lang="en-US" dirty="0" smtClean="0"/>
              <a:t>Modernist sees </a:t>
            </a:r>
            <a:r>
              <a:rPr lang="en-US" dirty="0"/>
              <a:t>decay and a growing alienation of the </a:t>
            </a:r>
            <a:r>
              <a:rPr lang="en-US" dirty="0" smtClean="0"/>
              <a:t>individual.</a:t>
            </a:r>
            <a:endParaRPr lang="es-MX" dirty="0"/>
          </a:p>
        </p:txBody>
      </p:sp>
    </p:spTree>
    <p:extLst>
      <p:ext uri="{BB962C8B-B14F-4D97-AF65-F5344CB8AC3E}">
        <p14:creationId xmlns:p14="http://schemas.microsoft.com/office/powerpoint/2010/main" val="1735444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528" y="404664"/>
            <a:ext cx="8534400" cy="758952"/>
          </a:xfrm>
        </p:spPr>
        <p:txBody>
          <a:bodyPr>
            <a:normAutofit fontScale="90000"/>
          </a:bodyPr>
          <a:lstStyle/>
          <a:p>
            <a:r>
              <a:rPr lang="es-MX" dirty="0" err="1" smtClean="0"/>
              <a:t>Potsdamer</a:t>
            </a:r>
            <a:r>
              <a:rPr lang="es-MX" dirty="0" smtClean="0"/>
              <a:t> </a:t>
            </a:r>
            <a:r>
              <a:rPr lang="es-MX" dirty="0" err="1" smtClean="0"/>
              <a:t>Platz</a:t>
            </a:r>
            <a:r>
              <a:rPr lang="es-MX" dirty="0" smtClean="0"/>
              <a:t> – </a:t>
            </a:r>
            <a:br>
              <a:rPr lang="es-MX" dirty="0" smtClean="0"/>
            </a:br>
            <a:r>
              <a:rPr lang="es-MX" dirty="0" smtClean="0"/>
              <a:t>Ernst Ludwig Kirchner</a:t>
            </a:r>
            <a:endParaRPr lang="es-MX"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9855" y="1916832"/>
            <a:ext cx="3153083" cy="4248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63419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lstStyle/>
          <a:p>
            <a:pPr algn="just"/>
            <a:r>
              <a:rPr lang="en-US" dirty="0"/>
              <a:t>The machinery of modern society is perceived as impersonal, capitalist, and antagonistic to the artistic </a:t>
            </a:r>
            <a:r>
              <a:rPr lang="en-US" dirty="0" smtClean="0"/>
              <a:t>impulse.</a:t>
            </a:r>
          </a:p>
          <a:p>
            <a:pPr algn="just"/>
            <a:endParaRPr lang="en-US" dirty="0"/>
          </a:p>
          <a:p>
            <a:pPr algn="just"/>
            <a:r>
              <a:rPr lang="en-US" dirty="0"/>
              <a:t>War most certainly had a great deal of influence on such ways of approaching the </a:t>
            </a:r>
            <a:r>
              <a:rPr lang="en-US" dirty="0" smtClean="0"/>
              <a:t>world.</a:t>
            </a:r>
          </a:p>
          <a:p>
            <a:pPr algn="just"/>
            <a:endParaRPr lang="en-US" dirty="0"/>
          </a:p>
          <a:p>
            <a:pPr algn="just"/>
            <a:r>
              <a:rPr lang="en-US" dirty="0" smtClean="0"/>
              <a:t>Enhancing personal and original artistic expressions.</a:t>
            </a:r>
            <a:endParaRPr lang="es-MX" dirty="0"/>
          </a:p>
        </p:txBody>
      </p:sp>
    </p:spTree>
    <p:extLst>
      <p:ext uri="{BB962C8B-B14F-4D97-AF65-F5344CB8AC3E}">
        <p14:creationId xmlns:p14="http://schemas.microsoft.com/office/powerpoint/2010/main" val="11894660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Virginia Woolf , and </a:t>
            </a:r>
            <a:r>
              <a:rPr lang="es-MX" dirty="0" err="1" smtClean="0"/>
              <a:t>her</a:t>
            </a:r>
            <a:r>
              <a:rPr lang="es-MX" dirty="0" smtClean="0"/>
              <a:t> </a:t>
            </a:r>
            <a:r>
              <a:rPr lang="es-MX" dirty="0" err="1" smtClean="0"/>
              <a:t>vision</a:t>
            </a:r>
            <a:r>
              <a:rPr lang="es-MX" dirty="0" smtClean="0"/>
              <a:t> of </a:t>
            </a:r>
            <a:r>
              <a:rPr lang="es-MX" dirty="0" err="1" smtClean="0"/>
              <a:t>female</a:t>
            </a:r>
            <a:r>
              <a:rPr lang="es-MX" dirty="0" smtClean="0"/>
              <a:t> </a:t>
            </a:r>
            <a:r>
              <a:rPr lang="es-MX" dirty="0" err="1" smtClean="0"/>
              <a:t>writers</a:t>
            </a:r>
            <a:endParaRPr lang="es-MX" dirty="0"/>
          </a:p>
        </p:txBody>
      </p:sp>
      <p:pic>
        <p:nvPicPr>
          <p:cNvPr id="1331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55640" y="2420888"/>
            <a:ext cx="6372200" cy="3186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429197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normAutofit/>
          </a:bodyPr>
          <a:lstStyle/>
          <a:p>
            <a:pPr algn="just"/>
            <a:r>
              <a:rPr lang="en-US" dirty="0" smtClean="0"/>
              <a:t>Even though sexism and racism had not been completely left behind, a new paradigm was emerging, first between </a:t>
            </a:r>
            <a:r>
              <a:rPr lang="en-US" dirty="0"/>
              <a:t>the sexes, and later between different cultural </a:t>
            </a:r>
            <a:r>
              <a:rPr lang="en-US" dirty="0" smtClean="0"/>
              <a:t>groups.</a:t>
            </a:r>
          </a:p>
          <a:p>
            <a:pPr algn="just"/>
            <a:endParaRPr lang="en-US" dirty="0" smtClean="0"/>
          </a:p>
          <a:p>
            <a:pPr algn="just"/>
            <a:r>
              <a:rPr lang="en-US" dirty="0" smtClean="0"/>
              <a:t>A Room Of Ones’ Own is a milestone text to think over the situation of women. Rather than exposing her arguments following the typical structure of an essay, Virginia Woolf decided to create a story and play with the genres. Woolf claimed access of women to culture.</a:t>
            </a:r>
          </a:p>
          <a:p>
            <a:pPr algn="just"/>
            <a:endParaRPr lang="en-US" dirty="0"/>
          </a:p>
          <a:p>
            <a:pPr algn="just"/>
            <a:endParaRPr lang="en-US" dirty="0"/>
          </a:p>
          <a:p>
            <a:endParaRPr lang="en-US" dirty="0"/>
          </a:p>
          <a:p>
            <a:endParaRPr lang="es-MX" dirty="0"/>
          </a:p>
        </p:txBody>
      </p:sp>
    </p:spTree>
    <p:extLst>
      <p:ext uri="{BB962C8B-B14F-4D97-AF65-F5344CB8AC3E}">
        <p14:creationId xmlns:p14="http://schemas.microsoft.com/office/powerpoint/2010/main" val="3051446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More </a:t>
            </a:r>
            <a:r>
              <a:rPr lang="es-MX" dirty="0" err="1" smtClean="0"/>
              <a:t>on</a:t>
            </a:r>
            <a:r>
              <a:rPr lang="es-MX" dirty="0" smtClean="0"/>
              <a:t> Virginia Woolf</a:t>
            </a:r>
            <a:endParaRPr lang="es-MX" dirty="0"/>
          </a:p>
        </p:txBody>
      </p:sp>
      <p:sp>
        <p:nvSpPr>
          <p:cNvPr id="3" name="2 Marcador de contenido"/>
          <p:cNvSpPr>
            <a:spLocks noGrp="1"/>
          </p:cNvSpPr>
          <p:nvPr>
            <p:ph sz="quarter" idx="1"/>
          </p:nvPr>
        </p:nvSpPr>
        <p:spPr>
          <a:xfrm>
            <a:off x="1825752" y="1527048"/>
            <a:ext cx="8503920" cy="4926288"/>
          </a:xfrm>
        </p:spPr>
        <p:txBody>
          <a:bodyPr>
            <a:normAutofit fontScale="85000" lnSpcReduction="20000"/>
          </a:bodyPr>
          <a:lstStyle/>
          <a:p>
            <a:pPr algn="just"/>
            <a:r>
              <a:rPr lang="en-US" dirty="0"/>
              <a:t>Woolf wrote extensively on the problem of women’s access to the learned professions, such as academia, the church, the law, and medicine, a problem that was exacerbated by women’s exclusion from Oxford and Cambridge. </a:t>
            </a:r>
            <a:endParaRPr lang="en-US" dirty="0" smtClean="0"/>
          </a:p>
          <a:p>
            <a:pPr algn="just"/>
            <a:endParaRPr lang="en-US" dirty="0" smtClean="0"/>
          </a:p>
          <a:p>
            <a:pPr algn="just"/>
            <a:r>
              <a:rPr lang="en-US" dirty="0" smtClean="0"/>
              <a:t>Woolf </a:t>
            </a:r>
            <a:r>
              <a:rPr lang="en-US" dirty="0"/>
              <a:t>herself never went to university, and she resented the fact that her brothers and male friends had had an opportunity that was denied to her. Even in the realm of literature, Woolf found, women in literary families like her own were expected to write memoirs of their fathers or to edit their correspondence. </a:t>
            </a:r>
            <a:endParaRPr lang="en-US" dirty="0" smtClean="0"/>
          </a:p>
          <a:p>
            <a:pPr algn="just"/>
            <a:endParaRPr lang="en-US" dirty="0" smtClean="0"/>
          </a:p>
          <a:p>
            <a:pPr algn="just"/>
            <a:r>
              <a:rPr lang="en-US" dirty="0" smtClean="0"/>
              <a:t>Woolf </a:t>
            </a:r>
            <a:r>
              <a:rPr lang="en-US" dirty="0"/>
              <a:t>did in fact write a memoir of her father, Leslie Stephen, after his death, but she later wrote that if he had not died when she was relatively young (22), she never would have become a writer.</a:t>
            </a:r>
            <a:endParaRPr lang="es-MX" dirty="0"/>
          </a:p>
        </p:txBody>
      </p:sp>
    </p:spTree>
    <p:extLst>
      <p:ext uri="{BB962C8B-B14F-4D97-AF65-F5344CB8AC3E}">
        <p14:creationId xmlns:p14="http://schemas.microsoft.com/office/powerpoint/2010/main" val="23398216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Langston</a:t>
            </a:r>
            <a:r>
              <a:rPr lang="es-MX" dirty="0" smtClean="0"/>
              <a:t> Hughes</a:t>
            </a:r>
            <a:endParaRPr lang="es-MX"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5752" y="1472536"/>
            <a:ext cx="6271664" cy="35278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ángulo 2"/>
          <p:cNvSpPr/>
          <p:nvPr/>
        </p:nvSpPr>
        <p:spPr>
          <a:xfrm>
            <a:off x="5663952" y="4293097"/>
            <a:ext cx="4824536" cy="2246769"/>
          </a:xfrm>
          <a:prstGeom prst="rect">
            <a:avLst/>
          </a:prstGeom>
        </p:spPr>
        <p:txBody>
          <a:bodyPr wrap="square">
            <a:spAutoFit/>
          </a:bodyPr>
          <a:lstStyle/>
          <a:p>
            <a:r>
              <a:rPr lang="en-US" sz="2800" dirty="0">
                <a:solidFill>
                  <a:prstClr val="black"/>
                </a:solidFill>
              </a:rPr>
              <a:t>African-Americans took part in the Harlem Renaissance. Langston Hughes at the forefront of a vibrant new idiom in American poetry. </a:t>
            </a:r>
          </a:p>
        </p:txBody>
      </p:sp>
    </p:spTree>
    <p:extLst>
      <p:ext uri="{BB962C8B-B14F-4D97-AF65-F5344CB8AC3E}">
        <p14:creationId xmlns:p14="http://schemas.microsoft.com/office/powerpoint/2010/main" val="30702899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Imagist</a:t>
            </a:r>
            <a:r>
              <a:rPr lang="es-MX" dirty="0" smtClean="0"/>
              <a:t> </a:t>
            </a:r>
            <a:r>
              <a:rPr lang="es-MX" dirty="0" err="1" smtClean="0"/>
              <a:t>poetry</a:t>
            </a:r>
            <a:endParaRPr lang="es-MX" dirty="0"/>
          </a:p>
        </p:txBody>
      </p:sp>
      <p:sp>
        <p:nvSpPr>
          <p:cNvPr id="3" name="2 Marcador de contenido"/>
          <p:cNvSpPr>
            <a:spLocks noGrp="1"/>
          </p:cNvSpPr>
          <p:nvPr>
            <p:ph sz="quarter" idx="1"/>
          </p:nvPr>
        </p:nvSpPr>
        <p:spPr>
          <a:xfrm>
            <a:off x="1847528" y="1772816"/>
            <a:ext cx="8503920" cy="4572000"/>
          </a:xfrm>
        </p:spPr>
        <p:txBody>
          <a:bodyPr>
            <a:normAutofit/>
          </a:bodyPr>
          <a:lstStyle/>
          <a:p>
            <a:pPr algn="just"/>
            <a:r>
              <a:rPr lang="en-US" dirty="0"/>
              <a:t>Imagist poetry was dominating the scene, and sweeping previous aesthetic points of view under the rug. The Imagists, among them Ezra Pound, sought to boil language down to its absolute essence. </a:t>
            </a:r>
          </a:p>
          <a:p>
            <a:pPr algn="just"/>
            <a:r>
              <a:rPr lang="en-US" dirty="0" smtClean="0"/>
              <a:t>Poetry was supposed to </a:t>
            </a:r>
            <a:r>
              <a:rPr lang="en-US" dirty="0"/>
              <a:t>concentrate entirely upon “the thing itself,” </a:t>
            </a:r>
            <a:r>
              <a:rPr lang="en-US" dirty="0" smtClean="0"/>
              <a:t>in the words of </a:t>
            </a:r>
            <a:r>
              <a:rPr lang="en-US" dirty="0"/>
              <a:t>in the words of critic-poet T. E. </a:t>
            </a:r>
            <a:r>
              <a:rPr lang="en-US" dirty="0" err="1" smtClean="0"/>
              <a:t>Hulme</a:t>
            </a:r>
            <a:r>
              <a:rPr lang="en-US" dirty="0" smtClean="0"/>
              <a:t>.</a:t>
            </a:r>
          </a:p>
          <a:p>
            <a:pPr algn="just"/>
            <a:r>
              <a:rPr lang="en-US" dirty="0"/>
              <a:t>Hilda Doolittle and Amy Lowell became leaders of the Imagist movement.</a:t>
            </a:r>
          </a:p>
          <a:p>
            <a:pPr algn="just"/>
            <a:endParaRPr lang="es-MX" dirty="0"/>
          </a:p>
        </p:txBody>
      </p:sp>
    </p:spTree>
    <p:extLst>
      <p:ext uri="{BB962C8B-B14F-4D97-AF65-F5344CB8AC3E}">
        <p14:creationId xmlns:p14="http://schemas.microsoft.com/office/powerpoint/2010/main" val="41679229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idx="1"/>
          </p:nvPr>
        </p:nvSpPr>
        <p:spPr>
          <a:xfrm>
            <a:off x="1919536" y="2636912"/>
            <a:ext cx="8496944" cy="3960440"/>
          </a:xfrm>
        </p:spPr>
        <p:txBody>
          <a:bodyPr>
            <a:normAutofit fontScale="92500" lnSpcReduction="20000"/>
          </a:bodyPr>
          <a:lstStyle/>
          <a:p>
            <a:r>
              <a:rPr lang="es-MX" dirty="0" smtClean="0"/>
              <a:t>UNIVERSIDAD AUTÓNOMA DEL ESTADO DE MÉXICO</a:t>
            </a:r>
          </a:p>
          <a:p>
            <a:endParaRPr lang="es-MX" dirty="0"/>
          </a:p>
          <a:p>
            <a:r>
              <a:rPr lang="es-MX" dirty="0" smtClean="0"/>
              <a:t>FACULTAD DE LENGUAS</a:t>
            </a:r>
          </a:p>
          <a:p>
            <a:endParaRPr lang="es-MX" dirty="0"/>
          </a:p>
          <a:p>
            <a:r>
              <a:rPr lang="es-MX" dirty="0" smtClean="0"/>
              <a:t>Licenciatura en lenguas</a:t>
            </a:r>
          </a:p>
          <a:p>
            <a:endParaRPr lang="es-MX" dirty="0"/>
          </a:p>
          <a:p>
            <a:r>
              <a:rPr lang="es-MX" dirty="0" smtClean="0"/>
              <a:t>Literatura moderna en inglés</a:t>
            </a:r>
          </a:p>
          <a:p>
            <a:endParaRPr lang="es-MX" dirty="0"/>
          </a:p>
          <a:p>
            <a:r>
              <a:rPr lang="es-MX" i="1" dirty="0" smtClean="0"/>
              <a:t>“contexto histórico y características de la literatura moderna en lengua inglesa”</a:t>
            </a:r>
          </a:p>
          <a:p>
            <a:endParaRPr lang="es-MX" dirty="0"/>
          </a:p>
          <a:p>
            <a:r>
              <a:rPr lang="es-MX" dirty="0" smtClean="0"/>
              <a:t>SEMESTRE 2017 B</a:t>
            </a:r>
          </a:p>
          <a:p>
            <a:r>
              <a:rPr lang="es-MX" dirty="0" smtClean="0"/>
              <a:t>TOLUCA, MÉXICO, </a:t>
            </a:r>
            <a:r>
              <a:rPr lang="es-MX" smtClean="0"/>
              <a:t>OCTUBRE </a:t>
            </a:r>
            <a:r>
              <a:rPr lang="es-MX" smtClean="0"/>
              <a:t>2017</a:t>
            </a:r>
            <a:endParaRPr lang="es-MX" dirty="0" smtClean="0"/>
          </a:p>
          <a:p>
            <a:endParaRPr lang="es-MX" dirty="0" smtClean="0"/>
          </a:p>
          <a:p>
            <a:r>
              <a:rPr lang="es-MX" dirty="0" smtClean="0"/>
              <a:t>Nota: Si se activa la función “comentarios”, podrá verse la guía para usar estas diapositivas.</a:t>
            </a:r>
            <a:endParaRPr lang="es-MX" dirty="0"/>
          </a:p>
        </p:txBody>
      </p:sp>
      <p:sp>
        <p:nvSpPr>
          <p:cNvPr id="3" name="Título 2"/>
          <p:cNvSpPr>
            <a:spLocks noGrp="1"/>
          </p:cNvSpPr>
          <p:nvPr>
            <p:ph type="title"/>
          </p:nvPr>
        </p:nvSpPr>
        <p:spPr>
          <a:xfrm>
            <a:off x="2246313" y="533400"/>
            <a:ext cx="7772400" cy="735360"/>
          </a:xfrm>
        </p:spPr>
        <p:txBody>
          <a:bodyPr/>
          <a:lstStyle/>
          <a:p>
            <a:r>
              <a:rPr lang="es-MX" dirty="0" smtClean="0"/>
              <a:t>Créditos Institucionales</a:t>
            </a:r>
            <a:endParaRPr lang="es-MX" dirty="0"/>
          </a:p>
        </p:txBody>
      </p:sp>
    </p:spTree>
    <p:extLst>
      <p:ext uri="{BB962C8B-B14F-4D97-AF65-F5344CB8AC3E}">
        <p14:creationId xmlns:p14="http://schemas.microsoft.com/office/powerpoint/2010/main" val="13620001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Ezra</a:t>
            </a:r>
            <a:r>
              <a:rPr lang="es-MX" dirty="0" smtClean="0"/>
              <a:t> </a:t>
            </a:r>
            <a:r>
              <a:rPr lang="es-MX" dirty="0" err="1" smtClean="0"/>
              <a:t>Pound</a:t>
            </a:r>
            <a:r>
              <a:rPr lang="es-MX" dirty="0" smtClean="0"/>
              <a:t> and H.D (Hilda </a:t>
            </a:r>
            <a:r>
              <a:rPr lang="es-MX" dirty="0" err="1" smtClean="0"/>
              <a:t>Doolittle</a:t>
            </a:r>
            <a:r>
              <a:rPr lang="es-MX" dirty="0" smtClean="0"/>
              <a:t>)</a:t>
            </a:r>
            <a:endParaRPr lang="es-MX" dirty="0"/>
          </a:p>
        </p:txBody>
      </p:sp>
      <p:pic>
        <p:nvPicPr>
          <p:cNvPr id="1229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63552" y="1579986"/>
            <a:ext cx="4464497" cy="33483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Imagen 2"/>
          <p:cNvPicPr>
            <a:picLocks noChangeAspect="1"/>
          </p:cNvPicPr>
          <p:nvPr/>
        </p:nvPicPr>
        <p:blipFill>
          <a:blip r:embed="rId3"/>
          <a:stretch>
            <a:fillRect/>
          </a:stretch>
        </p:blipFill>
        <p:spPr>
          <a:xfrm>
            <a:off x="6816081" y="1556792"/>
            <a:ext cx="3168584" cy="4727728"/>
          </a:xfrm>
          <a:prstGeom prst="rect">
            <a:avLst/>
          </a:prstGeom>
        </p:spPr>
      </p:pic>
    </p:spTree>
    <p:extLst>
      <p:ext uri="{BB962C8B-B14F-4D97-AF65-F5344CB8AC3E}">
        <p14:creationId xmlns:p14="http://schemas.microsoft.com/office/powerpoint/2010/main" val="2649829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fade">
                                      <p:cBhvr>
                                        <p:cTn id="7" dur="1000"/>
                                        <p:tgtEl>
                                          <p:spTgt spid="12290"/>
                                        </p:tgtEl>
                                      </p:cBhvr>
                                    </p:animEffect>
                                    <p:anim calcmode="lin" valueType="num">
                                      <p:cBhvr>
                                        <p:cTn id="8" dur="1000" fill="hold"/>
                                        <p:tgtEl>
                                          <p:spTgt spid="12290"/>
                                        </p:tgtEl>
                                        <p:attrNameLst>
                                          <p:attrName>ppt_x</p:attrName>
                                        </p:attrNameLst>
                                      </p:cBhvr>
                                      <p:tavLst>
                                        <p:tav tm="0">
                                          <p:val>
                                            <p:strVal val="#ppt_x"/>
                                          </p:val>
                                        </p:tav>
                                        <p:tav tm="100000">
                                          <p:val>
                                            <p:strVal val="#ppt_x"/>
                                          </p:val>
                                        </p:tav>
                                      </p:tavLst>
                                    </p:anim>
                                    <p:anim calcmode="lin" valueType="num">
                                      <p:cBhvr>
                                        <p:cTn id="9" dur="1000" fill="hold"/>
                                        <p:tgtEl>
                                          <p:spTgt spid="1229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Imagist</a:t>
            </a:r>
            <a:r>
              <a:rPr lang="es-MX" dirty="0" smtClean="0"/>
              <a:t> </a:t>
            </a:r>
            <a:r>
              <a:rPr lang="es-MX" dirty="0" err="1" smtClean="0"/>
              <a:t>poetry</a:t>
            </a:r>
            <a:r>
              <a:rPr lang="es-MX" dirty="0" smtClean="0"/>
              <a:t>. </a:t>
            </a:r>
            <a:r>
              <a:rPr lang="es-MX" dirty="0" err="1" smtClean="0"/>
              <a:t>Characteristics</a:t>
            </a:r>
            <a:endParaRPr lang="es-MX" dirty="0"/>
          </a:p>
        </p:txBody>
      </p:sp>
      <p:sp>
        <p:nvSpPr>
          <p:cNvPr id="3" name="2 Marcador de contenido"/>
          <p:cNvSpPr>
            <a:spLocks noGrp="1"/>
          </p:cNvSpPr>
          <p:nvPr>
            <p:ph sz="quarter" idx="1"/>
          </p:nvPr>
        </p:nvSpPr>
        <p:spPr>
          <a:xfrm>
            <a:off x="1847528" y="1722585"/>
            <a:ext cx="8503920" cy="4572000"/>
          </a:xfrm>
        </p:spPr>
        <p:txBody>
          <a:bodyPr/>
          <a:lstStyle/>
          <a:p>
            <a:pPr algn="just"/>
            <a:r>
              <a:rPr lang="en-US" dirty="0" smtClean="0"/>
              <a:t>Minimalist </a:t>
            </a:r>
            <a:r>
              <a:rPr lang="en-US" dirty="0"/>
              <a:t>language, a lessening of structural rules and a kind of directness that Victorian and Romantic poetry seriously </a:t>
            </a:r>
            <a:r>
              <a:rPr lang="en-US" dirty="0" smtClean="0"/>
              <a:t>lacked. </a:t>
            </a:r>
            <a:endParaRPr lang="en-US" dirty="0"/>
          </a:p>
          <a:p>
            <a:pPr algn="just"/>
            <a:r>
              <a:rPr lang="en-US" dirty="0"/>
              <a:t>Dreaminess or Pastoral poetry were utterly abandoned in favor of this new, cold, some might say mechanized </a:t>
            </a:r>
            <a:r>
              <a:rPr lang="en-US" dirty="0" smtClean="0"/>
              <a:t>poetics.</a:t>
            </a:r>
          </a:p>
          <a:p>
            <a:pPr algn="just"/>
            <a:r>
              <a:rPr lang="es-MX" dirty="0" err="1" smtClean="0"/>
              <a:t>Experiments</a:t>
            </a:r>
            <a:r>
              <a:rPr lang="es-MX" dirty="0" smtClean="0"/>
              <a:t> </a:t>
            </a:r>
            <a:r>
              <a:rPr lang="es-MX" dirty="0" err="1" smtClean="0"/>
              <a:t>with</a:t>
            </a:r>
            <a:r>
              <a:rPr lang="es-MX" dirty="0" smtClean="0"/>
              <a:t> intertextual, </a:t>
            </a:r>
            <a:r>
              <a:rPr lang="es-MX" dirty="0" err="1" smtClean="0"/>
              <a:t>fragmentary</a:t>
            </a:r>
            <a:r>
              <a:rPr lang="es-MX" dirty="0" smtClean="0"/>
              <a:t>, and </a:t>
            </a:r>
            <a:r>
              <a:rPr lang="es-MX" dirty="0" err="1" smtClean="0"/>
              <a:t>polyphonyc</a:t>
            </a:r>
            <a:r>
              <a:rPr lang="es-MX" dirty="0" smtClean="0"/>
              <a:t> </a:t>
            </a:r>
            <a:r>
              <a:rPr lang="es-MX" dirty="0" err="1" smtClean="0"/>
              <a:t>texts</a:t>
            </a:r>
            <a:r>
              <a:rPr lang="es-MX" dirty="0" smtClean="0"/>
              <a:t>.</a:t>
            </a:r>
            <a:endParaRPr lang="es-MX" dirty="0"/>
          </a:p>
        </p:txBody>
      </p:sp>
    </p:spTree>
    <p:extLst>
      <p:ext uri="{BB962C8B-B14F-4D97-AF65-F5344CB8AC3E}">
        <p14:creationId xmlns:p14="http://schemas.microsoft.com/office/powerpoint/2010/main" val="30201030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1847528" y="1844824"/>
            <a:ext cx="8503920" cy="4572000"/>
          </a:xfrm>
        </p:spPr>
        <p:txBody>
          <a:bodyPr/>
          <a:lstStyle/>
          <a:p>
            <a:endParaRPr lang="en-US" dirty="0"/>
          </a:p>
          <a:p>
            <a:r>
              <a:rPr lang="en-US" dirty="0"/>
              <a:t>Imagist poetry was almost always short, unrhymed, and noticeably sparse in terms of adjectives and adverbs</a:t>
            </a:r>
            <a:r>
              <a:rPr lang="en-US" dirty="0" smtClean="0"/>
              <a:t>.</a:t>
            </a:r>
          </a:p>
          <a:p>
            <a:endParaRPr lang="en-US" dirty="0"/>
          </a:p>
          <a:p>
            <a:r>
              <a:rPr lang="en-US" dirty="0" smtClean="0"/>
              <a:t>At </a:t>
            </a:r>
            <a:r>
              <a:rPr lang="en-US" dirty="0"/>
              <a:t>some points, the line between poetry and natural language became </a:t>
            </a:r>
            <a:r>
              <a:rPr lang="en-US" dirty="0" smtClean="0"/>
              <a:t>blurred.</a:t>
            </a:r>
          </a:p>
          <a:p>
            <a:endParaRPr lang="en-US" dirty="0"/>
          </a:p>
          <a:p>
            <a:endParaRPr lang="en-US" dirty="0" smtClean="0"/>
          </a:p>
        </p:txBody>
      </p:sp>
    </p:spTree>
    <p:extLst>
      <p:ext uri="{BB962C8B-B14F-4D97-AF65-F5344CB8AC3E}">
        <p14:creationId xmlns:p14="http://schemas.microsoft.com/office/powerpoint/2010/main" val="42671232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 S. Eliot</a:t>
            </a:r>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1784" y="1484784"/>
            <a:ext cx="4114800" cy="476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353760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Thomas </a:t>
            </a:r>
            <a:r>
              <a:rPr lang="es-MX" dirty="0" err="1" smtClean="0"/>
              <a:t>Stearns</a:t>
            </a:r>
            <a:r>
              <a:rPr lang="es-MX" dirty="0" smtClean="0"/>
              <a:t> </a:t>
            </a:r>
            <a:r>
              <a:rPr lang="es-MX" dirty="0"/>
              <a:t>Eliot</a:t>
            </a:r>
          </a:p>
        </p:txBody>
      </p:sp>
      <p:sp>
        <p:nvSpPr>
          <p:cNvPr id="3" name="2 Marcador de contenido"/>
          <p:cNvSpPr>
            <a:spLocks noGrp="1"/>
          </p:cNvSpPr>
          <p:nvPr>
            <p:ph sz="quarter" idx="1"/>
          </p:nvPr>
        </p:nvSpPr>
        <p:spPr>
          <a:xfrm>
            <a:off x="1825752" y="1527048"/>
            <a:ext cx="8503920" cy="4926288"/>
          </a:xfrm>
        </p:spPr>
        <p:txBody>
          <a:bodyPr>
            <a:normAutofit fontScale="85000" lnSpcReduction="10000"/>
          </a:bodyPr>
          <a:lstStyle/>
          <a:p>
            <a:pPr algn="just"/>
            <a:r>
              <a:rPr lang="en-US" dirty="0" smtClean="0"/>
              <a:t>Eliot </a:t>
            </a:r>
            <a:r>
              <a:rPr lang="en-US" dirty="0"/>
              <a:t>picked up where the Imagists left off</a:t>
            </a:r>
            <a:r>
              <a:rPr lang="en-US" dirty="0" smtClean="0"/>
              <a:t>, </a:t>
            </a:r>
            <a:r>
              <a:rPr lang="en-US" dirty="0"/>
              <a:t>adding some of his </a:t>
            </a:r>
            <a:r>
              <a:rPr lang="en-US" dirty="0" smtClean="0"/>
              <a:t>own aesthetics. </a:t>
            </a:r>
            <a:r>
              <a:rPr lang="en-US" dirty="0"/>
              <a:t>His principal contribution </a:t>
            </a:r>
            <a:r>
              <a:rPr lang="en-US" dirty="0" smtClean="0"/>
              <a:t>was </a:t>
            </a:r>
            <a:r>
              <a:rPr lang="en-US" dirty="0"/>
              <a:t>a return to </a:t>
            </a:r>
            <a:r>
              <a:rPr lang="en-US" dirty="0" smtClean="0"/>
              <a:t>intellectual</a:t>
            </a:r>
            <a:r>
              <a:rPr lang="en-US" dirty="0"/>
              <a:t>, allusive poetry. He looked backwards for inspiration, but </a:t>
            </a:r>
            <a:r>
              <a:rPr lang="en-US" dirty="0" smtClean="0"/>
              <a:t>was </a:t>
            </a:r>
            <a:r>
              <a:rPr lang="en-US" dirty="0"/>
              <a:t>not nostalgic or </a:t>
            </a:r>
            <a:r>
              <a:rPr lang="en-US" dirty="0" smtClean="0"/>
              <a:t>romantic.</a:t>
            </a:r>
          </a:p>
          <a:p>
            <a:pPr algn="just"/>
            <a:endParaRPr lang="en-US" dirty="0" smtClean="0"/>
          </a:p>
          <a:p>
            <a:pPr algn="just"/>
            <a:r>
              <a:rPr lang="en-US" dirty="0" smtClean="0"/>
              <a:t>One </a:t>
            </a:r>
            <a:r>
              <a:rPr lang="en-US" dirty="0"/>
              <a:t>of the distinguishing characteristics of Eliot’s work is the manner in which </a:t>
            </a:r>
            <a:r>
              <a:rPr lang="en-US" dirty="0" smtClean="0"/>
              <a:t>he </a:t>
            </a:r>
            <a:r>
              <a:rPr lang="en-US" dirty="0"/>
              <a:t>moves from very high, formal verse into a more conversational and easy style. Yet even when his poetic voice sounds very </a:t>
            </a:r>
            <a:r>
              <a:rPr lang="en-US" dirty="0" smtClean="0"/>
              <a:t>colloquial, it is filled with secondary meanings. </a:t>
            </a:r>
          </a:p>
          <a:p>
            <a:pPr algn="just"/>
            <a:endParaRPr lang="en-US" dirty="0" smtClean="0"/>
          </a:p>
          <a:p>
            <a:pPr algn="just"/>
            <a:r>
              <a:rPr lang="en-US" dirty="0" smtClean="0"/>
              <a:t>It </a:t>
            </a:r>
            <a:r>
              <a:rPr lang="en-US" dirty="0"/>
              <a:t>is this layering of meanings and contrasting of styles that mark Modernist </a:t>
            </a:r>
            <a:r>
              <a:rPr lang="en-US" dirty="0" smtClean="0"/>
              <a:t>poetry. Eliot </a:t>
            </a:r>
            <a:r>
              <a:rPr lang="en-US" dirty="0"/>
              <a:t>was the pioneer of the ironic </a:t>
            </a:r>
            <a:r>
              <a:rPr lang="en-US" dirty="0" smtClean="0"/>
              <a:t>mode; </a:t>
            </a:r>
            <a:r>
              <a:rPr lang="en-US" dirty="0"/>
              <a:t>that is, deceptive appearances hiding difficult </a:t>
            </a:r>
            <a:r>
              <a:rPr lang="en-US" dirty="0" smtClean="0"/>
              <a:t>truths.</a:t>
            </a:r>
            <a:endParaRPr lang="es-MX" dirty="0"/>
          </a:p>
        </p:txBody>
      </p:sp>
    </p:spTree>
    <p:extLst>
      <p:ext uri="{BB962C8B-B14F-4D97-AF65-F5344CB8AC3E}">
        <p14:creationId xmlns:p14="http://schemas.microsoft.com/office/powerpoint/2010/main" val="24315704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The</a:t>
            </a:r>
            <a:r>
              <a:rPr lang="es-MX" dirty="0" smtClean="0"/>
              <a:t> </a:t>
            </a:r>
            <a:r>
              <a:rPr lang="es-MX" dirty="0" err="1" smtClean="0"/>
              <a:t>Waste</a:t>
            </a:r>
            <a:r>
              <a:rPr lang="es-MX" dirty="0" smtClean="0"/>
              <a:t> </a:t>
            </a:r>
            <a:r>
              <a:rPr lang="es-MX" dirty="0" err="1" smtClean="0"/>
              <a:t>Land</a:t>
            </a:r>
            <a:endParaRPr lang="es-MX" dirty="0"/>
          </a:p>
        </p:txBody>
      </p:sp>
      <p:sp>
        <p:nvSpPr>
          <p:cNvPr id="3" name="2 Marcador de contenido"/>
          <p:cNvSpPr>
            <a:spLocks noGrp="1"/>
          </p:cNvSpPr>
          <p:nvPr>
            <p:ph sz="quarter" idx="1"/>
          </p:nvPr>
        </p:nvSpPr>
        <p:spPr/>
        <p:txBody>
          <a:bodyPr>
            <a:normAutofit/>
          </a:bodyPr>
          <a:lstStyle/>
          <a:p>
            <a:pPr algn="just"/>
            <a:r>
              <a:rPr lang="en-US" dirty="0" smtClean="0"/>
              <a:t>Perhaps </a:t>
            </a:r>
            <a:r>
              <a:rPr lang="en-US" dirty="0"/>
              <a:t>the most representative example of </a:t>
            </a:r>
            <a:r>
              <a:rPr lang="en-US" dirty="0" smtClean="0"/>
              <a:t>experimentalism is </a:t>
            </a:r>
            <a:r>
              <a:rPr lang="en-US" dirty="0"/>
              <a:t>T. S. </a:t>
            </a:r>
            <a:r>
              <a:rPr lang="en-US" dirty="0" smtClean="0"/>
              <a:t>Eliot’s </a:t>
            </a:r>
            <a:r>
              <a:rPr lang="en-US" dirty="0"/>
              <a:t>poem </a:t>
            </a:r>
            <a:r>
              <a:rPr lang="en-US" i="1" dirty="0"/>
              <a:t>The Waste </a:t>
            </a:r>
            <a:r>
              <a:rPr lang="en-US" i="1" dirty="0" smtClean="0"/>
              <a:t>Land</a:t>
            </a:r>
            <a:r>
              <a:rPr lang="en-US" dirty="0" smtClean="0"/>
              <a:t>. </a:t>
            </a:r>
            <a:r>
              <a:rPr lang="en-US" dirty="0"/>
              <a:t>In it, one is confronted by biblical-sounding verse forms, quasi-conversational interludes, dense and frequent </a:t>
            </a:r>
            <a:r>
              <a:rPr lang="en-US" dirty="0" smtClean="0"/>
              <a:t>references </a:t>
            </a:r>
            <a:r>
              <a:rPr lang="en-US" dirty="0"/>
              <a:t>and sections that resemble prose more than poetry. </a:t>
            </a:r>
            <a:endParaRPr lang="en-US" dirty="0" smtClean="0"/>
          </a:p>
          <a:p>
            <a:pPr algn="just"/>
            <a:r>
              <a:rPr lang="en-US" dirty="0" smtClean="0"/>
              <a:t>Eliot displays the Modernist conventions: occupation </a:t>
            </a:r>
            <a:r>
              <a:rPr lang="en-US" dirty="0"/>
              <a:t>with self and inwardness, the loss of traditional structures to buttress the ego against shocking realities, and a fluid nature to truth and knowledge</a:t>
            </a:r>
            <a:r>
              <a:rPr lang="en-US" dirty="0" smtClean="0"/>
              <a:t>.</a:t>
            </a:r>
          </a:p>
        </p:txBody>
      </p:sp>
    </p:spTree>
    <p:extLst>
      <p:ext uri="{BB962C8B-B14F-4D97-AF65-F5344CB8AC3E}">
        <p14:creationId xmlns:p14="http://schemas.microsoft.com/office/powerpoint/2010/main" val="7174222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a:t>Lost</a:t>
            </a:r>
            <a:r>
              <a:rPr lang="es-MX" dirty="0"/>
              <a:t> </a:t>
            </a:r>
            <a:r>
              <a:rPr lang="es-MX" dirty="0" err="1"/>
              <a:t>Generation</a:t>
            </a:r>
            <a:endParaRPr lang="es-MX" dirty="0"/>
          </a:p>
        </p:txBody>
      </p:sp>
      <p:sp>
        <p:nvSpPr>
          <p:cNvPr id="3" name="2 Marcador de contenido"/>
          <p:cNvSpPr>
            <a:spLocks noGrp="1"/>
          </p:cNvSpPr>
          <p:nvPr>
            <p:ph sz="quarter" idx="1"/>
          </p:nvPr>
        </p:nvSpPr>
        <p:spPr/>
        <p:txBody>
          <a:bodyPr/>
          <a:lstStyle/>
          <a:p>
            <a:pPr algn="just"/>
            <a:r>
              <a:rPr lang="en-US" sz="3200" dirty="0"/>
              <a:t>In the wake of the First World War, several American artists chose to live abroad as they pursued their creative impulses. </a:t>
            </a:r>
            <a:endParaRPr lang="en-US" sz="3200" dirty="0" smtClean="0"/>
          </a:p>
          <a:p>
            <a:pPr algn="just"/>
            <a:endParaRPr lang="en-US" sz="3200" dirty="0"/>
          </a:p>
          <a:p>
            <a:pPr algn="just"/>
            <a:r>
              <a:rPr lang="en-US" sz="3200" dirty="0" smtClean="0"/>
              <a:t>These included:</a:t>
            </a:r>
          </a:p>
          <a:p>
            <a:pPr lvl="1" algn="just"/>
            <a:r>
              <a:rPr lang="en-US" sz="3200" dirty="0" smtClean="0"/>
              <a:t>Gertrude </a:t>
            </a:r>
            <a:r>
              <a:rPr lang="en-US" sz="3200" dirty="0"/>
              <a:t>Stein, </a:t>
            </a:r>
            <a:endParaRPr lang="en-US" sz="3200" dirty="0" smtClean="0"/>
          </a:p>
          <a:p>
            <a:pPr lvl="1" algn="just"/>
            <a:r>
              <a:rPr lang="en-US" sz="3200" dirty="0" smtClean="0"/>
              <a:t>the </a:t>
            </a:r>
            <a:r>
              <a:rPr lang="en-US" sz="3200" dirty="0"/>
              <a:t>novelists Ernest </a:t>
            </a:r>
            <a:r>
              <a:rPr lang="en-US" sz="3200" dirty="0" smtClean="0"/>
              <a:t>Hemingway, </a:t>
            </a:r>
          </a:p>
          <a:p>
            <a:pPr lvl="1" algn="just"/>
            <a:r>
              <a:rPr lang="en-US" sz="3200" dirty="0" smtClean="0"/>
              <a:t>and </a:t>
            </a:r>
            <a:r>
              <a:rPr lang="en-US" sz="3200" dirty="0"/>
              <a:t>F. Scott </a:t>
            </a:r>
            <a:r>
              <a:rPr lang="en-US" sz="3200" dirty="0" smtClean="0"/>
              <a:t>Fitzgerald, </a:t>
            </a:r>
            <a:r>
              <a:rPr lang="en-US" sz="3200" dirty="0"/>
              <a:t>among </a:t>
            </a:r>
            <a:r>
              <a:rPr lang="en-US" sz="3200" dirty="0" smtClean="0"/>
              <a:t>others.</a:t>
            </a:r>
            <a:endParaRPr lang="es-MX" sz="3200" dirty="0"/>
          </a:p>
        </p:txBody>
      </p:sp>
    </p:spTree>
    <p:extLst>
      <p:ext uri="{BB962C8B-B14F-4D97-AF65-F5344CB8AC3E}">
        <p14:creationId xmlns:p14="http://schemas.microsoft.com/office/powerpoint/2010/main" val="38162650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i="1" dirty="0" err="1" smtClean="0"/>
              <a:t>The</a:t>
            </a:r>
            <a:r>
              <a:rPr lang="es-MX" i="1" dirty="0" smtClean="0"/>
              <a:t> </a:t>
            </a:r>
            <a:r>
              <a:rPr lang="es-MX" i="1" dirty="0" err="1" smtClean="0"/>
              <a:t>Lost</a:t>
            </a:r>
            <a:r>
              <a:rPr lang="es-MX" i="1" dirty="0" smtClean="0"/>
              <a:t> </a:t>
            </a:r>
            <a:r>
              <a:rPr lang="es-MX" i="1" dirty="0" err="1" smtClean="0"/>
              <a:t>Generation</a:t>
            </a:r>
            <a:endParaRPr lang="es-MX" i="1"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9696" y="2204864"/>
            <a:ext cx="5238750" cy="3314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711157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normAutofit fontScale="77500" lnSpcReduction="20000"/>
          </a:bodyPr>
          <a:lstStyle/>
          <a:p>
            <a:pPr algn="just"/>
            <a:r>
              <a:rPr lang="en-US" dirty="0"/>
              <a:t>The term itself refers to the spiritual and existential hangover left by four years of unimaginably </a:t>
            </a:r>
            <a:r>
              <a:rPr lang="en-US" dirty="0" smtClean="0"/>
              <a:t>destructive warfare. </a:t>
            </a:r>
          </a:p>
          <a:p>
            <a:pPr algn="just"/>
            <a:endParaRPr lang="en-US" dirty="0"/>
          </a:p>
          <a:p>
            <a:pPr algn="just"/>
            <a:r>
              <a:rPr lang="en-US" dirty="0"/>
              <a:t>The artists of the Lost Generation struggled to find some meaning in the world in the wake of </a:t>
            </a:r>
            <a:r>
              <a:rPr lang="en-US" dirty="0" smtClean="0"/>
              <a:t>chaos, turning </a:t>
            </a:r>
            <a:r>
              <a:rPr lang="en-US" dirty="0"/>
              <a:t>the mind’s eye inward and attempting to record the workings of consciousness. </a:t>
            </a:r>
          </a:p>
          <a:p>
            <a:pPr algn="just"/>
            <a:endParaRPr lang="en-US" dirty="0" smtClean="0"/>
          </a:p>
          <a:p>
            <a:pPr algn="just"/>
            <a:r>
              <a:rPr lang="en-US" dirty="0" smtClean="0"/>
              <a:t>For </a:t>
            </a:r>
            <a:r>
              <a:rPr lang="en-US" dirty="0"/>
              <a:t>Hemingway, this meant the abandonment of all ornamental language. His novels are famous for their extremely spare, blunt, simple sentences and emotions that play out right on the surface of </a:t>
            </a:r>
            <a:r>
              <a:rPr lang="en-US" dirty="0" smtClean="0"/>
              <a:t>things.</a:t>
            </a:r>
          </a:p>
          <a:p>
            <a:pPr algn="just"/>
            <a:endParaRPr lang="en-US" dirty="0"/>
          </a:p>
          <a:p>
            <a:pPr algn="just"/>
            <a:r>
              <a:rPr lang="en-US" dirty="0" smtClean="0"/>
              <a:t>All truth became relative, conditional, and in flux.</a:t>
            </a:r>
          </a:p>
          <a:p>
            <a:pPr algn="just"/>
            <a:endParaRPr lang="en-US" dirty="0" smtClean="0"/>
          </a:p>
          <a:p>
            <a:pPr algn="just"/>
            <a:r>
              <a:rPr lang="en-US" sz="2400" dirty="0"/>
              <a:t>Source</a:t>
            </a:r>
            <a:r>
              <a:rPr lang="en-US" sz="2400" dirty="0" smtClean="0"/>
              <a:t>: Modernism, </a:t>
            </a:r>
            <a:r>
              <a:rPr lang="en-US" sz="2400" dirty="0" err="1" smtClean="0"/>
              <a:t>en</a:t>
            </a:r>
            <a:r>
              <a:rPr lang="en-US" sz="2400" dirty="0" smtClean="0"/>
              <a:t> </a:t>
            </a:r>
            <a:r>
              <a:rPr lang="en-US" sz="2400" i="1" dirty="0" smtClean="0"/>
              <a:t>The Literature Network</a:t>
            </a:r>
            <a:r>
              <a:rPr lang="en-US" sz="2400" dirty="0" smtClean="0"/>
              <a:t>:</a:t>
            </a:r>
          </a:p>
          <a:p>
            <a:pPr marL="0" indent="0" algn="just">
              <a:buNone/>
            </a:pPr>
            <a:r>
              <a:rPr lang="en-US" sz="2400" dirty="0" smtClean="0"/>
              <a:t> </a:t>
            </a:r>
            <a:r>
              <a:rPr lang="en-US" sz="2400" dirty="0">
                <a:hlinkClick r:id="rId2"/>
              </a:rPr>
              <a:t>http://</a:t>
            </a:r>
            <a:r>
              <a:rPr lang="en-US" sz="2400" dirty="0" smtClean="0">
                <a:hlinkClick r:id="rId2"/>
              </a:rPr>
              <a:t>www.online-literature.com/periods/modernism.php</a:t>
            </a:r>
            <a:endParaRPr lang="en-US" sz="2400" dirty="0" smtClean="0"/>
          </a:p>
          <a:p>
            <a:pPr algn="just"/>
            <a:endParaRPr lang="en-US" dirty="0" smtClean="0"/>
          </a:p>
        </p:txBody>
      </p:sp>
    </p:spTree>
    <p:extLst>
      <p:ext uri="{BB962C8B-B14F-4D97-AF65-F5344CB8AC3E}">
        <p14:creationId xmlns:p14="http://schemas.microsoft.com/office/powerpoint/2010/main" val="16579827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25752" y="228600"/>
            <a:ext cx="8662736" cy="896144"/>
          </a:xfrm>
        </p:spPr>
        <p:txBody>
          <a:bodyPr>
            <a:normAutofit fontScale="90000"/>
          </a:bodyPr>
          <a:lstStyle/>
          <a:p>
            <a:r>
              <a:rPr lang="es-MX" dirty="0" smtClean="0"/>
              <a:t>Joyce and </a:t>
            </a:r>
            <a:r>
              <a:rPr lang="es-MX" dirty="0" err="1" smtClean="0"/>
              <a:t>the</a:t>
            </a:r>
            <a:r>
              <a:rPr lang="es-MX" dirty="0" smtClean="0"/>
              <a:t> </a:t>
            </a:r>
            <a:br>
              <a:rPr lang="es-MX" dirty="0" smtClean="0"/>
            </a:br>
            <a:r>
              <a:rPr lang="es-MX" dirty="0" smtClean="0"/>
              <a:t>“</a:t>
            </a:r>
            <a:r>
              <a:rPr lang="es-MX" dirty="0" err="1" smtClean="0"/>
              <a:t>Stream</a:t>
            </a:r>
            <a:r>
              <a:rPr lang="es-MX" dirty="0" smtClean="0"/>
              <a:t> of </a:t>
            </a:r>
            <a:r>
              <a:rPr lang="es-MX" dirty="0" err="1" smtClean="0"/>
              <a:t>consciousness</a:t>
            </a:r>
            <a:r>
              <a:rPr lang="es-MX" dirty="0" smtClean="0"/>
              <a:t>”</a:t>
            </a:r>
            <a:endParaRPr lang="es-MX" dirty="0"/>
          </a:p>
        </p:txBody>
      </p:sp>
      <p:sp>
        <p:nvSpPr>
          <p:cNvPr id="3" name="2 Marcador de contenido"/>
          <p:cNvSpPr>
            <a:spLocks noGrp="1"/>
          </p:cNvSpPr>
          <p:nvPr>
            <p:ph sz="quarter" idx="1"/>
          </p:nvPr>
        </p:nvSpPr>
        <p:spPr>
          <a:xfrm>
            <a:off x="1825752" y="1527048"/>
            <a:ext cx="8503920" cy="4710264"/>
          </a:xfrm>
        </p:spPr>
        <p:txBody>
          <a:bodyPr>
            <a:normAutofit fontScale="92500" lnSpcReduction="20000"/>
          </a:bodyPr>
          <a:lstStyle/>
          <a:p>
            <a:pPr marL="0" indent="0" algn="just">
              <a:buNone/>
            </a:pPr>
            <a:r>
              <a:rPr lang="en-US" dirty="0" smtClean="0"/>
              <a:t>The </a:t>
            </a:r>
            <a:r>
              <a:rPr lang="en-US" dirty="0"/>
              <a:t>“unreliable” narrator supplanted the </a:t>
            </a:r>
            <a:r>
              <a:rPr lang="en-US" dirty="0" smtClean="0"/>
              <a:t>omniscient narrator, </a:t>
            </a:r>
            <a:r>
              <a:rPr lang="en-US" dirty="0"/>
              <a:t>and </a:t>
            </a:r>
            <a:r>
              <a:rPr lang="en-US" dirty="0" smtClean="0"/>
              <a:t>readers had </a:t>
            </a:r>
            <a:r>
              <a:rPr lang="en-US" dirty="0"/>
              <a:t>to question even the most basic </a:t>
            </a:r>
            <a:r>
              <a:rPr lang="en-US" dirty="0" smtClean="0"/>
              <a:t>assumptions. </a:t>
            </a:r>
          </a:p>
          <a:p>
            <a:pPr marL="0" indent="0" algn="just">
              <a:buNone/>
            </a:pPr>
            <a:endParaRPr lang="en-US" dirty="0" smtClean="0"/>
          </a:p>
          <a:p>
            <a:pPr marL="0" indent="0" algn="just">
              <a:buNone/>
            </a:pPr>
            <a:r>
              <a:rPr lang="en-US" dirty="0" smtClean="0"/>
              <a:t>James </a:t>
            </a:r>
            <a:r>
              <a:rPr lang="en-US" dirty="0"/>
              <a:t>Joyce’s </a:t>
            </a:r>
            <a:r>
              <a:rPr lang="en-US" i="1" dirty="0">
                <a:hlinkClick r:id="rId2"/>
              </a:rPr>
              <a:t>Ulysses</a:t>
            </a:r>
            <a:r>
              <a:rPr lang="en-US" dirty="0"/>
              <a:t> is the prime example of a novel whose events are really the happenings of the </a:t>
            </a:r>
            <a:r>
              <a:rPr lang="en-US" dirty="0" smtClean="0"/>
              <a:t>mind, which translate the </a:t>
            </a:r>
            <a:r>
              <a:rPr lang="en-US" dirty="0"/>
              <a:t>strange pathways of human consciousness. </a:t>
            </a:r>
            <a:endParaRPr lang="en-US" dirty="0" smtClean="0"/>
          </a:p>
          <a:p>
            <a:pPr marL="0" indent="0" algn="just">
              <a:buNone/>
            </a:pPr>
            <a:endParaRPr lang="en-US" dirty="0" smtClean="0"/>
          </a:p>
          <a:p>
            <a:pPr marL="0" indent="0" algn="just">
              <a:buNone/>
            </a:pPr>
            <a:r>
              <a:rPr lang="en-US" dirty="0" smtClean="0"/>
              <a:t>Thanks to “Stream </a:t>
            </a:r>
            <a:r>
              <a:rPr lang="en-US" dirty="0"/>
              <a:t>of </a:t>
            </a:r>
            <a:r>
              <a:rPr lang="en-US" dirty="0" smtClean="0"/>
              <a:t>consciousness”, novelists </a:t>
            </a:r>
            <a:r>
              <a:rPr lang="en-US" dirty="0"/>
              <a:t>of the early twentieth century surveyed the inner space of the human mind. At the same time, the psychoanalytic theories of Sigmund Freud had come into mainstream acceptance. These two forces worked together to alter people’s basic understanding of what constituted truth and reality.</a:t>
            </a:r>
            <a:endParaRPr lang="es-MX" dirty="0"/>
          </a:p>
        </p:txBody>
      </p:sp>
    </p:spTree>
    <p:extLst>
      <p:ext uri="{BB962C8B-B14F-4D97-AF65-F5344CB8AC3E}">
        <p14:creationId xmlns:p14="http://schemas.microsoft.com/office/powerpoint/2010/main" val="26280066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Leadenhall</a:t>
            </a:r>
            <a:r>
              <a:rPr lang="es-MX" dirty="0" smtClean="0"/>
              <a:t> Street – J Hopkins</a:t>
            </a:r>
            <a:endParaRPr lang="es-MX"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4316" y="1916833"/>
            <a:ext cx="6419850" cy="429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06882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Ulysses</a:t>
            </a:r>
            <a:r>
              <a:rPr lang="es-MX" dirty="0" smtClean="0"/>
              <a:t> </a:t>
            </a:r>
            <a:r>
              <a:rPr lang="es-MX" dirty="0" err="1" smtClean="0"/>
              <a:t>quote</a:t>
            </a:r>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9576" y="1916832"/>
            <a:ext cx="3238500" cy="3714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CuadroTexto"/>
          <p:cNvSpPr txBox="1"/>
          <p:nvPr/>
        </p:nvSpPr>
        <p:spPr>
          <a:xfrm>
            <a:off x="6096000" y="1772817"/>
            <a:ext cx="4032448" cy="5078313"/>
          </a:xfrm>
          <a:prstGeom prst="rect">
            <a:avLst/>
          </a:prstGeom>
          <a:noFill/>
        </p:spPr>
        <p:txBody>
          <a:bodyPr wrap="square" rtlCol="0">
            <a:spAutoFit/>
          </a:bodyPr>
          <a:lstStyle/>
          <a:p>
            <a:pPr algn="just"/>
            <a:r>
              <a:rPr lang="en-US" dirty="0">
                <a:solidFill>
                  <a:srgbClr val="181818"/>
                </a:solidFill>
                <a:latin typeface="Merriweather"/>
              </a:rPr>
              <a:t>“I was a Flower of the mountain yes when I put the rose in my hair like the </a:t>
            </a:r>
            <a:r>
              <a:rPr lang="en-US" dirty="0" err="1">
                <a:solidFill>
                  <a:srgbClr val="181818"/>
                </a:solidFill>
                <a:latin typeface="Merriweather"/>
              </a:rPr>
              <a:t>Andalusian</a:t>
            </a:r>
            <a:r>
              <a:rPr lang="en-US" dirty="0">
                <a:solidFill>
                  <a:srgbClr val="181818"/>
                </a:solidFill>
                <a:latin typeface="Merriweather"/>
              </a:rPr>
              <a:t> girls used or shall I wear a red yes and how he kissed me under the Moorish wall and I thought well as well him as another and then I asked him with my eyes to ask again yes and then he asked me would I yes to say yes my mountain flower and first I put my arms around him yes and drew him down to me so he could feel my breasts all perfume yes and his heart was going like mad and yes I said yes I will Yes.”</a:t>
            </a:r>
          </a:p>
          <a:p>
            <a:pPr algn="just"/>
            <a:r>
              <a:rPr lang="en-US" dirty="0">
                <a:solidFill>
                  <a:srgbClr val="181818"/>
                </a:solidFill>
                <a:latin typeface="Merriweather"/>
              </a:rPr>
              <a:t> </a:t>
            </a:r>
            <a:br>
              <a:rPr lang="en-US" dirty="0">
                <a:solidFill>
                  <a:srgbClr val="181818"/>
                </a:solidFill>
                <a:latin typeface="Merriweather"/>
              </a:rPr>
            </a:br>
            <a:r>
              <a:rPr lang="en-US" b="1" dirty="0">
                <a:solidFill>
                  <a:prstClr val="black"/>
                </a:solidFill>
                <a:latin typeface="Merriweather"/>
              </a:rPr>
              <a:t>― </a:t>
            </a:r>
            <a:r>
              <a:rPr lang="en-US" b="1" dirty="0">
                <a:solidFill>
                  <a:prstClr val="black"/>
                </a:solidFill>
                <a:latin typeface="Lato"/>
              </a:rPr>
              <a:t>James Joyce, Ulysses</a:t>
            </a:r>
            <a:endParaRPr lang="en-US" b="1" dirty="0">
              <a:solidFill>
                <a:prstClr val="black"/>
              </a:solidFill>
              <a:latin typeface="Merriweather"/>
            </a:endParaRPr>
          </a:p>
          <a:p>
            <a:r>
              <a:rPr lang="en-US" dirty="0">
                <a:solidFill>
                  <a:srgbClr val="181818"/>
                </a:solidFill>
                <a:latin typeface="Lato"/>
              </a:rPr>
              <a:t/>
            </a:r>
            <a:br>
              <a:rPr lang="en-US" dirty="0">
                <a:solidFill>
                  <a:srgbClr val="181818"/>
                </a:solidFill>
                <a:latin typeface="Lato"/>
              </a:rPr>
            </a:br>
            <a:endParaRPr lang="es-MX" dirty="0">
              <a:solidFill>
                <a:prstClr val="black"/>
              </a:solidFill>
            </a:endParaRPr>
          </a:p>
        </p:txBody>
      </p:sp>
    </p:spTree>
    <p:extLst>
      <p:ext uri="{BB962C8B-B14F-4D97-AF65-F5344CB8AC3E}">
        <p14:creationId xmlns:p14="http://schemas.microsoft.com/office/powerpoint/2010/main" val="13331526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Conclusions</a:t>
            </a:r>
            <a:endParaRPr lang="es-MX" dirty="0"/>
          </a:p>
        </p:txBody>
      </p:sp>
      <p:sp>
        <p:nvSpPr>
          <p:cNvPr id="3" name="2 Marcador de contenido"/>
          <p:cNvSpPr>
            <a:spLocks noGrp="1"/>
          </p:cNvSpPr>
          <p:nvPr>
            <p:ph sz="quarter" idx="1"/>
          </p:nvPr>
        </p:nvSpPr>
        <p:spPr>
          <a:xfrm>
            <a:off x="1825752" y="1527048"/>
            <a:ext cx="8503920" cy="4998296"/>
          </a:xfrm>
        </p:spPr>
        <p:txBody>
          <a:bodyPr>
            <a:normAutofit lnSpcReduction="10000"/>
          </a:bodyPr>
          <a:lstStyle/>
          <a:p>
            <a:pPr algn="just"/>
            <a:r>
              <a:rPr lang="en-US" dirty="0"/>
              <a:t>The cynicism and alienation of the first flowering of Modernist literature could not persist. By </a:t>
            </a:r>
            <a:r>
              <a:rPr lang="en-US" dirty="0" smtClean="0"/>
              <a:t>the </a:t>
            </a:r>
            <a:r>
              <a:rPr lang="en-US" dirty="0"/>
              <a:t>Second World War, there was already a strong reaction </a:t>
            </a:r>
            <a:r>
              <a:rPr lang="en-US" dirty="0" smtClean="0"/>
              <a:t>against the </a:t>
            </a:r>
            <a:r>
              <a:rPr lang="en-US" dirty="0"/>
              <a:t>Moderns. </a:t>
            </a:r>
          </a:p>
          <a:p>
            <a:pPr algn="just"/>
            <a:r>
              <a:rPr lang="en-US" dirty="0" smtClean="0"/>
              <a:t>Newer </a:t>
            </a:r>
            <a:r>
              <a:rPr lang="en-US" dirty="0"/>
              <a:t>generation pursued a more </a:t>
            </a:r>
            <a:r>
              <a:rPr lang="en-US" dirty="0" smtClean="0"/>
              <a:t>pluralistic </a:t>
            </a:r>
            <a:r>
              <a:rPr lang="en-US" dirty="0"/>
              <a:t>mode for poetry and the novel. There was optimism for the first time in a long time. Commercialism, publicity, and the popular audience were finally </a:t>
            </a:r>
            <a:r>
              <a:rPr lang="en-US" dirty="0" smtClean="0"/>
              <a:t>embraced.</a:t>
            </a:r>
          </a:p>
          <a:p>
            <a:pPr algn="just"/>
            <a:r>
              <a:rPr lang="en-US" dirty="0" smtClean="0"/>
              <a:t> Nevertheless, the </a:t>
            </a:r>
            <a:r>
              <a:rPr lang="en-US" dirty="0"/>
              <a:t>Modern poet-critics changed the way people think about artists and </a:t>
            </a:r>
            <a:r>
              <a:rPr lang="en-US" dirty="0" smtClean="0"/>
              <a:t>creativity. </a:t>
            </a:r>
            <a:r>
              <a:rPr lang="en-US" dirty="0"/>
              <a:t>The Modern novelists changed the way many people perceive </a:t>
            </a:r>
            <a:r>
              <a:rPr lang="en-US" dirty="0" smtClean="0"/>
              <a:t>truth and reality. </a:t>
            </a:r>
            <a:endParaRPr lang="es-MX" dirty="0"/>
          </a:p>
        </p:txBody>
      </p:sp>
    </p:spTree>
    <p:extLst>
      <p:ext uri="{BB962C8B-B14F-4D97-AF65-F5344CB8AC3E}">
        <p14:creationId xmlns:p14="http://schemas.microsoft.com/office/powerpoint/2010/main" val="24886404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References</a:t>
            </a:r>
            <a:endParaRPr lang="es-MX" dirty="0"/>
          </a:p>
        </p:txBody>
      </p:sp>
      <p:sp>
        <p:nvSpPr>
          <p:cNvPr id="3" name="2 Marcador de contenido"/>
          <p:cNvSpPr>
            <a:spLocks noGrp="1"/>
          </p:cNvSpPr>
          <p:nvPr>
            <p:ph sz="quarter" idx="1"/>
          </p:nvPr>
        </p:nvSpPr>
        <p:spPr/>
        <p:txBody>
          <a:bodyPr>
            <a:normAutofit fontScale="55000" lnSpcReduction="20000"/>
          </a:bodyPr>
          <a:lstStyle/>
          <a:p>
            <a:r>
              <a:rPr lang="en-US" dirty="0"/>
              <a:t>Gay, P. (2010). </a:t>
            </a:r>
            <a:r>
              <a:rPr lang="en-US" i="1" dirty="0"/>
              <a:t>Modernism: The Lure of Heresy.</a:t>
            </a:r>
            <a:r>
              <a:rPr lang="en-US" dirty="0"/>
              <a:t> New York: W. W. Norton &amp; Company</a:t>
            </a:r>
            <a:r>
              <a:rPr lang="en-US" dirty="0" smtClean="0"/>
              <a:t>.</a:t>
            </a:r>
          </a:p>
          <a:p>
            <a:pPr marL="0" indent="0">
              <a:buNone/>
            </a:pPr>
            <a:r>
              <a:rPr lang="es-MX" dirty="0" smtClean="0"/>
              <a:t> </a:t>
            </a:r>
          </a:p>
          <a:p>
            <a:pPr lvl="0">
              <a:buClr>
                <a:srgbClr val="D16349"/>
              </a:buClr>
            </a:pPr>
            <a:r>
              <a:rPr lang="nl-NL" dirty="0" smtClean="0"/>
              <a:t>H.D. (s.f) “Helen </a:t>
            </a:r>
            <a:r>
              <a:rPr lang="nl-NL" dirty="0"/>
              <a:t>in </a:t>
            </a:r>
            <a:r>
              <a:rPr lang="nl-NL" dirty="0" smtClean="0"/>
              <a:t>Egypt”, </a:t>
            </a:r>
            <a:r>
              <a:rPr lang="nl-NL" i="1" dirty="0"/>
              <a:t>Eidolon, Book III</a:t>
            </a:r>
            <a:r>
              <a:rPr lang="nl-NL" dirty="0"/>
              <a:t>: </a:t>
            </a:r>
            <a:r>
              <a:rPr lang="nl-NL" dirty="0" smtClean="0"/>
              <a:t>4. Poets.org. Disponible en:  </a:t>
            </a:r>
            <a:r>
              <a:rPr lang="es-MX" dirty="0" smtClean="0">
                <a:hlinkClick r:id="rId2"/>
              </a:rPr>
              <a:t>https</a:t>
            </a:r>
            <a:r>
              <a:rPr lang="es-MX" dirty="0">
                <a:hlinkClick r:id="rId2"/>
              </a:rPr>
              <a:t>://</a:t>
            </a:r>
            <a:r>
              <a:rPr lang="es-MX" dirty="0" smtClean="0">
                <a:hlinkClick r:id="rId2"/>
              </a:rPr>
              <a:t>www.poets.org/poetsorg/poem/helen-egypt-eidolon-book-iii-4</a:t>
            </a:r>
            <a:r>
              <a:rPr lang="es-MX" dirty="0" smtClean="0"/>
              <a:t>. </a:t>
            </a:r>
            <a:r>
              <a:rPr lang="es-MX" sz="3100" dirty="0">
                <a:solidFill>
                  <a:prstClr val="black"/>
                </a:solidFill>
              </a:rPr>
              <a:t>Fecha de consulta: 30 de septiembre de 2016.</a:t>
            </a:r>
          </a:p>
          <a:p>
            <a:endParaRPr lang="es-MX" dirty="0" smtClean="0"/>
          </a:p>
          <a:p>
            <a:endParaRPr lang="es-MX" dirty="0"/>
          </a:p>
          <a:p>
            <a:pPr lvl="0">
              <a:buClr>
                <a:srgbClr val="D16349"/>
              </a:buClr>
            </a:pPr>
            <a:r>
              <a:rPr lang="es-MX" dirty="0" smtClean="0"/>
              <a:t>Lewis</a:t>
            </a:r>
            <a:r>
              <a:rPr lang="es-MX" dirty="0"/>
              <a:t>, Pericles (2010). Virginia Wolf, in The </a:t>
            </a:r>
            <a:r>
              <a:rPr lang="es-MX" dirty="0" err="1"/>
              <a:t>Modernism</a:t>
            </a:r>
            <a:r>
              <a:rPr lang="es-MX" dirty="0"/>
              <a:t> </a:t>
            </a:r>
            <a:r>
              <a:rPr lang="es-MX" dirty="0" err="1"/>
              <a:t>Lab</a:t>
            </a:r>
            <a:r>
              <a:rPr lang="es-MX" dirty="0"/>
              <a:t>, Yale </a:t>
            </a:r>
            <a:r>
              <a:rPr lang="es-MX" dirty="0" err="1"/>
              <a:t>University</a:t>
            </a:r>
            <a:r>
              <a:rPr lang="es-MX" dirty="0"/>
              <a:t>. Disponible en: </a:t>
            </a:r>
            <a:r>
              <a:rPr lang="es-MX" dirty="0">
                <a:hlinkClick r:id="rId3"/>
              </a:rPr>
              <a:t>https://</a:t>
            </a:r>
            <a:r>
              <a:rPr lang="es-MX" dirty="0" smtClean="0">
                <a:hlinkClick r:id="rId3"/>
              </a:rPr>
              <a:t>modernism.research.yale.edu/wiki/index.php/Virginia_Woolf</a:t>
            </a:r>
            <a:r>
              <a:rPr lang="es-MX" dirty="0" smtClean="0"/>
              <a:t>. </a:t>
            </a:r>
            <a:r>
              <a:rPr lang="es-MX" dirty="0">
                <a:solidFill>
                  <a:prstClr val="black"/>
                </a:solidFill>
              </a:rPr>
              <a:t>Fecha de consulta: 30 de septiembre de 2016.</a:t>
            </a:r>
          </a:p>
          <a:p>
            <a:endParaRPr lang="es-MX" dirty="0" smtClean="0"/>
          </a:p>
          <a:p>
            <a:endParaRPr lang="es-MX" dirty="0" smtClean="0"/>
          </a:p>
          <a:p>
            <a:r>
              <a:rPr lang="es-MX" dirty="0" err="1" smtClean="0"/>
              <a:t>Paunovic</a:t>
            </a:r>
            <a:r>
              <a:rPr lang="es-MX" dirty="0" smtClean="0"/>
              <a:t>, </a:t>
            </a:r>
            <a:r>
              <a:rPr lang="es-MX" dirty="0" err="1" smtClean="0"/>
              <a:t>Marko</a:t>
            </a:r>
            <a:r>
              <a:rPr lang="es-MX" dirty="0" smtClean="0"/>
              <a:t>, </a:t>
            </a:r>
            <a:r>
              <a:rPr lang="es-MX" dirty="0" err="1" smtClean="0"/>
              <a:t>Slow</a:t>
            </a:r>
            <a:r>
              <a:rPr lang="es-MX" dirty="0" smtClean="0"/>
              <a:t> </a:t>
            </a:r>
            <a:r>
              <a:rPr lang="es-MX" dirty="0" err="1" smtClean="0"/>
              <a:t>Walking</a:t>
            </a:r>
            <a:r>
              <a:rPr lang="es-MX" dirty="0" smtClean="0"/>
              <a:t>. </a:t>
            </a:r>
            <a:r>
              <a:rPr lang="es-MX" dirty="0" err="1" smtClean="0"/>
              <a:t>Vimeo</a:t>
            </a:r>
            <a:r>
              <a:rPr lang="es-MX" dirty="0"/>
              <a:t>. </a:t>
            </a:r>
            <a:r>
              <a:rPr lang="es-MX" dirty="0" smtClean="0"/>
              <a:t>Disponible en: </a:t>
            </a:r>
            <a:r>
              <a:rPr lang="es-MX" dirty="0" smtClean="0">
                <a:hlinkClick r:id="rId4"/>
              </a:rPr>
              <a:t>https</a:t>
            </a:r>
            <a:r>
              <a:rPr lang="es-MX" dirty="0">
                <a:hlinkClick r:id="rId4"/>
              </a:rPr>
              <a:t>://</a:t>
            </a:r>
            <a:r>
              <a:rPr lang="es-MX" dirty="0" smtClean="0">
                <a:hlinkClick r:id="rId4"/>
              </a:rPr>
              <a:t>vimeo.com/58610065</a:t>
            </a:r>
            <a:r>
              <a:rPr lang="es-MX" dirty="0" smtClean="0"/>
              <a:t>. fecha de consulta: 30 de septiembre de 2016.</a:t>
            </a:r>
          </a:p>
          <a:p>
            <a:pPr marL="0" indent="0">
              <a:buNone/>
            </a:pPr>
            <a:endParaRPr lang="en-US" dirty="0" smtClean="0"/>
          </a:p>
          <a:p>
            <a:pPr lvl="0">
              <a:buClr>
                <a:srgbClr val="D16349"/>
              </a:buClr>
            </a:pPr>
            <a:r>
              <a:rPr lang="en-US" dirty="0" err="1" smtClean="0"/>
              <a:t>Rahn</a:t>
            </a:r>
            <a:r>
              <a:rPr lang="en-US" dirty="0" smtClean="0"/>
              <a:t>, Josh (2011). Modernism, in The Literature Network, </a:t>
            </a:r>
            <a:r>
              <a:rPr lang="en-US" dirty="0" err="1" smtClean="0"/>
              <a:t>Jalic</a:t>
            </a:r>
            <a:r>
              <a:rPr lang="en-US" dirty="0" smtClean="0"/>
              <a:t> Inc. </a:t>
            </a:r>
            <a:r>
              <a:rPr lang="en-US" dirty="0" err="1" smtClean="0"/>
              <a:t>Disponible</a:t>
            </a:r>
            <a:r>
              <a:rPr lang="en-US" dirty="0" smtClean="0"/>
              <a:t> </a:t>
            </a:r>
            <a:r>
              <a:rPr lang="en-US" dirty="0" err="1" smtClean="0"/>
              <a:t>en</a:t>
            </a:r>
            <a:r>
              <a:rPr lang="en-US" dirty="0" smtClean="0"/>
              <a:t>: </a:t>
            </a:r>
            <a:r>
              <a:rPr lang="es-MX" dirty="0">
                <a:hlinkClick r:id="rId3"/>
              </a:rPr>
              <a:t>http://</a:t>
            </a:r>
            <a:r>
              <a:rPr lang="es-MX" dirty="0" smtClean="0">
                <a:hlinkClick r:id="rId3"/>
              </a:rPr>
              <a:t>www.online-literature.com/periods/modernism.php.</a:t>
            </a:r>
            <a:r>
              <a:rPr lang="es-MX" dirty="0">
                <a:solidFill>
                  <a:prstClr val="black"/>
                </a:solidFill>
              </a:rPr>
              <a:t> Fecha de consulta: 30 de septiembre de 2016.</a:t>
            </a:r>
          </a:p>
          <a:p>
            <a:endParaRPr lang="es-MX" dirty="0" smtClean="0">
              <a:hlinkClick r:id="rId3"/>
            </a:endParaRPr>
          </a:p>
          <a:p>
            <a:endParaRPr lang="es-MX" dirty="0">
              <a:hlinkClick r:id="rId3"/>
            </a:endParaRPr>
          </a:p>
          <a:p>
            <a:r>
              <a:rPr lang="es-MX" dirty="0" smtClean="0"/>
              <a:t>White, Craig  (</a:t>
            </a:r>
            <a:r>
              <a:rPr lang="es-MX" dirty="0" err="1" smtClean="0"/>
              <a:t>s.f</a:t>
            </a:r>
            <a:r>
              <a:rPr lang="es-MX" dirty="0" smtClean="0"/>
              <a:t>). </a:t>
            </a:r>
            <a:r>
              <a:rPr lang="es-MX" dirty="0" err="1" smtClean="0"/>
              <a:t>Literature</a:t>
            </a:r>
            <a:r>
              <a:rPr lang="es-MX" dirty="0" smtClean="0"/>
              <a:t> , Human </a:t>
            </a:r>
            <a:r>
              <a:rPr lang="es-MX" dirty="0" err="1" smtClean="0"/>
              <a:t>Sciences</a:t>
            </a:r>
            <a:r>
              <a:rPr lang="es-MX" dirty="0" smtClean="0"/>
              <a:t>, and </a:t>
            </a:r>
            <a:r>
              <a:rPr lang="es-MX" dirty="0" err="1" smtClean="0"/>
              <a:t>Humanities</a:t>
            </a:r>
            <a:r>
              <a:rPr lang="es-MX" dirty="0" smtClean="0"/>
              <a:t>. </a:t>
            </a:r>
            <a:r>
              <a:rPr lang="es-MX" dirty="0" err="1" smtClean="0"/>
              <a:t>Courses</a:t>
            </a:r>
            <a:r>
              <a:rPr lang="es-MX" dirty="0" smtClean="0"/>
              <a:t>. Universidad de Houston-Clear Lake. Disponible en: </a:t>
            </a:r>
            <a:r>
              <a:rPr lang="es-MX" dirty="0" smtClean="0">
                <a:hlinkClick r:id="rId5"/>
              </a:rPr>
              <a:t>http://coursesite.uhcl.edu/HSH/Whitec/terms/M/modernism.htm</a:t>
            </a:r>
            <a:r>
              <a:rPr lang="es-MX" dirty="0" smtClean="0"/>
              <a:t>. Fecha de consulta: 30 de septiembre de 2016.</a:t>
            </a:r>
          </a:p>
          <a:p>
            <a:endParaRPr lang="es-MX" dirty="0" smtClean="0"/>
          </a:p>
          <a:p>
            <a:endParaRPr lang="es-MX" dirty="0" smtClean="0"/>
          </a:p>
          <a:p>
            <a:endParaRPr lang="es-MX" dirty="0"/>
          </a:p>
        </p:txBody>
      </p:sp>
    </p:spTree>
    <p:extLst>
      <p:ext uri="{BB962C8B-B14F-4D97-AF65-F5344CB8AC3E}">
        <p14:creationId xmlns:p14="http://schemas.microsoft.com/office/powerpoint/2010/main" val="22185107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Background</a:t>
            </a:r>
            <a:endParaRPr lang="es-MX" dirty="0"/>
          </a:p>
        </p:txBody>
      </p:sp>
      <p:sp>
        <p:nvSpPr>
          <p:cNvPr id="3" name="2 Marcador de contenido"/>
          <p:cNvSpPr>
            <a:spLocks noGrp="1"/>
          </p:cNvSpPr>
          <p:nvPr>
            <p:ph sz="quarter" idx="1"/>
          </p:nvPr>
        </p:nvSpPr>
        <p:spPr>
          <a:xfrm>
            <a:off x="1847528" y="1556792"/>
            <a:ext cx="8503920" cy="5076056"/>
          </a:xfrm>
        </p:spPr>
        <p:txBody>
          <a:bodyPr>
            <a:normAutofit/>
          </a:bodyPr>
          <a:lstStyle/>
          <a:p>
            <a:pPr algn="just"/>
            <a:r>
              <a:rPr lang="en-US" dirty="0" smtClean="0"/>
              <a:t> By the beginning of the XX Century, there was a </a:t>
            </a:r>
            <a:r>
              <a:rPr lang="en-US" dirty="0"/>
              <a:t>v</a:t>
            </a:r>
            <a:r>
              <a:rPr lang="en-US" dirty="0" smtClean="0"/>
              <a:t>isceral reaction against Victorian aesthetic principles, which had prevailed for most of the nineteenth century.</a:t>
            </a:r>
          </a:p>
          <a:p>
            <a:pPr marL="0" indent="0" algn="just">
              <a:buNone/>
            </a:pPr>
            <a:endParaRPr lang="en-US" dirty="0"/>
          </a:p>
          <a:p>
            <a:pPr algn="just"/>
            <a:r>
              <a:rPr lang="en-US" dirty="0" smtClean="0"/>
              <a:t>Strong reaction traditions and conventions.</a:t>
            </a:r>
          </a:p>
          <a:p>
            <a:pPr algn="just"/>
            <a:endParaRPr lang="en-US" dirty="0" smtClean="0"/>
          </a:p>
        </p:txBody>
      </p:sp>
    </p:spTree>
    <p:extLst>
      <p:ext uri="{BB962C8B-B14F-4D97-AF65-F5344CB8AC3E}">
        <p14:creationId xmlns:p14="http://schemas.microsoft.com/office/powerpoint/2010/main" val="34865473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60312" y="-171400"/>
            <a:ext cx="9299376" cy="2002234"/>
          </a:xfrm>
        </p:spPr>
        <p:txBody>
          <a:bodyPr>
            <a:normAutofit/>
          </a:bodyPr>
          <a:lstStyle/>
          <a:p>
            <a:r>
              <a:rPr lang="en-US" sz="3600" dirty="0"/>
              <a:t>American woman suffrage advocates speak before the U.S. House Judiciary Committee in 1871</a:t>
            </a:r>
            <a:endParaRPr lang="es-MX" sz="3600"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71420" y="2276873"/>
            <a:ext cx="5700609" cy="35551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31029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Gender</a:t>
            </a:r>
            <a:r>
              <a:rPr lang="es-MX" dirty="0" smtClean="0"/>
              <a:t> and </a:t>
            </a:r>
            <a:r>
              <a:rPr lang="es-MX" dirty="0" err="1" smtClean="0"/>
              <a:t>race</a:t>
            </a:r>
            <a:endParaRPr lang="es-MX" dirty="0"/>
          </a:p>
        </p:txBody>
      </p:sp>
      <p:sp>
        <p:nvSpPr>
          <p:cNvPr id="3" name="2 Marcador de contenido"/>
          <p:cNvSpPr>
            <a:spLocks noGrp="1"/>
          </p:cNvSpPr>
          <p:nvPr>
            <p:ph sz="quarter" idx="1"/>
          </p:nvPr>
        </p:nvSpPr>
        <p:spPr/>
        <p:txBody>
          <a:bodyPr>
            <a:normAutofit/>
          </a:bodyPr>
          <a:lstStyle/>
          <a:p>
            <a:pPr algn="just"/>
            <a:r>
              <a:rPr lang="en-US" dirty="0"/>
              <a:t>The nineteenth </a:t>
            </a:r>
            <a:r>
              <a:rPr lang="en-US" dirty="0" smtClean="0"/>
              <a:t>century </a:t>
            </a:r>
            <a:r>
              <a:rPr lang="en-US" dirty="0"/>
              <a:t>was a time of privilege for wealthy Caucasian </a:t>
            </a:r>
            <a:r>
              <a:rPr lang="en-US" dirty="0" smtClean="0"/>
              <a:t>males.</a:t>
            </a:r>
          </a:p>
          <a:p>
            <a:pPr algn="just"/>
            <a:endParaRPr lang="en-US" dirty="0"/>
          </a:p>
          <a:p>
            <a:pPr algn="just"/>
            <a:r>
              <a:rPr lang="en-US" dirty="0" smtClean="0"/>
              <a:t>Victorian women</a:t>
            </a:r>
            <a:r>
              <a:rPr lang="en-US" dirty="0"/>
              <a:t>, </a:t>
            </a:r>
            <a:r>
              <a:rPr lang="en-US" dirty="0" smtClean="0"/>
              <a:t>minorities</a:t>
            </a:r>
            <a:r>
              <a:rPr lang="en-US" dirty="0"/>
              <a:t>, </a:t>
            </a:r>
            <a:r>
              <a:rPr lang="en-US" dirty="0" smtClean="0"/>
              <a:t>and </a:t>
            </a:r>
            <a:r>
              <a:rPr lang="en-US" dirty="0"/>
              <a:t>the poor were marginalized to the point of utter silence and </a:t>
            </a:r>
            <a:r>
              <a:rPr lang="en-US" dirty="0" smtClean="0"/>
              <a:t>inconsequence.</a:t>
            </a:r>
          </a:p>
          <a:p>
            <a:pPr algn="just"/>
            <a:r>
              <a:rPr lang="en-US" dirty="0" smtClean="0"/>
              <a:t>Even though Victorian writers denounced those inequities, citizen of the new Century protested and conquered some civil rights, such as the vote for women, and the defense of ethnic minorities.</a:t>
            </a:r>
          </a:p>
          <a:p>
            <a:pPr marL="0" indent="0" algn="just">
              <a:buNone/>
            </a:pPr>
            <a:endParaRPr lang="en-US" dirty="0" smtClean="0"/>
          </a:p>
        </p:txBody>
      </p:sp>
    </p:spTree>
    <p:extLst>
      <p:ext uri="{BB962C8B-B14F-4D97-AF65-F5344CB8AC3E}">
        <p14:creationId xmlns:p14="http://schemas.microsoft.com/office/powerpoint/2010/main" val="7137890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New </a:t>
            </a:r>
            <a:r>
              <a:rPr lang="es-MX" dirty="0" err="1" smtClean="0"/>
              <a:t>Aesthetics</a:t>
            </a:r>
            <a:endParaRPr lang="es-MX" dirty="0"/>
          </a:p>
        </p:txBody>
      </p:sp>
      <p:pic>
        <p:nvPicPr>
          <p:cNvPr id="1026" name="Picture 2" descr="Resultado de imagen para expressionis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2941" y="1613879"/>
            <a:ext cx="2720340" cy="427047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the waste lan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66318" y="2571750"/>
            <a:ext cx="3621498" cy="2409944"/>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4470394" y="3244334"/>
            <a:ext cx="3251211" cy="369332"/>
          </a:xfrm>
          <a:prstGeom prst="rect">
            <a:avLst/>
          </a:prstGeom>
        </p:spPr>
        <p:txBody>
          <a:bodyPr wrap="none">
            <a:spAutoFit/>
          </a:bodyPr>
          <a:lstStyle/>
          <a:p>
            <a:r>
              <a:rPr lang="es-MX" dirty="0" smtClean="0"/>
              <a:t>https://vimeo.com/58610065</a:t>
            </a:r>
            <a:endParaRPr lang="es-MX" dirty="0"/>
          </a:p>
        </p:txBody>
      </p:sp>
      <p:sp>
        <p:nvSpPr>
          <p:cNvPr id="4" name="Rectángulo 3"/>
          <p:cNvSpPr/>
          <p:nvPr/>
        </p:nvSpPr>
        <p:spPr>
          <a:xfrm>
            <a:off x="4470394" y="3244334"/>
            <a:ext cx="3393446" cy="1477328"/>
          </a:xfrm>
          <a:prstGeom prst="rect">
            <a:avLst/>
          </a:prstGeom>
        </p:spPr>
        <p:txBody>
          <a:bodyPr wrap="square">
            <a:spAutoFit/>
          </a:bodyPr>
          <a:lstStyle/>
          <a:p>
            <a:endParaRPr lang="es-MX" dirty="0"/>
          </a:p>
          <a:p>
            <a:endParaRPr lang="es-MX" dirty="0" smtClean="0"/>
          </a:p>
          <a:p>
            <a:endParaRPr lang="es-MX" dirty="0"/>
          </a:p>
          <a:p>
            <a:r>
              <a:rPr lang="es-MX" dirty="0" smtClean="0">
                <a:hlinkClick r:id="rId4"/>
              </a:rPr>
              <a:t>“Helen in </a:t>
            </a:r>
            <a:r>
              <a:rPr lang="es-MX" dirty="0" err="1" smtClean="0">
                <a:hlinkClick r:id="rId4"/>
              </a:rPr>
              <a:t>Egypt</a:t>
            </a:r>
            <a:r>
              <a:rPr lang="es-MX" dirty="0" smtClean="0">
                <a:hlinkClick r:id="rId4"/>
              </a:rPr>
              <a:t>”</a:t>
            </a:r>
            <a:endParaRPr lang="es-MX" dirty="0" smtClean="0"/>
          </a:p>
          <a:p>
            <a:endParaRPr lang="es-MX" dirty="0"/>
          </a:p>
        </p:txBody>
      </p:sp>
      <p:sp>
        <p:nvSpPr>
          <p:cNvPr id="5" name="Rectángulo 4"/>
          <p:cNvSpPr/>
          <p:nvPr/>
        </p:nvSpPr>
        <p:spPr>
          <a:xfrm>
            <a:off x="4583430" y="4823460"/>
            <a:ext cx="2063903" cy="369332"/>
          </a:xfrm>
          <a:prstGeom prst="rect">
            <a:avLst/>
          </a:prstGeom>
        </p:spPr>
        <p:txBody>
          <a:bodyPr wrap="square">
            <a:spAutoFit/>
          </a:bodyPr>
          <a:lstStyle/>
          <a:p>
            <a:r>
              <a:rPr lang="es-MX" dirty="0" smtClean="0">
                <a:hlinkClick r:id="rId5"/>
              </a:rPr>
              <a:t>Hilda </a:t>
            </a:r>
            <a:r>
              <a:rPr lang="es-MX" dirty="0" err="1" smtClean="0">
                <a:hlinkClick r:id="rId5"/>
              </a:rPr>
              <a:t>Doolittle</a:t>
            </a:r>
            <a:endParaRPr lang="es-MX" dirty="0" smtClean="0"/>
          </a:p>
        </p:txBody>
      </p:sp>
    </p:spTree>
    <p:extLst>
      <p:ext uri="{BB962C8B-B14F-4D97-AF65-F5344CB8AC3E}">
        <p14:creationId xmlns:p14="http://schemas.microsoft.com/office/powerpoint/2010/main" val="1694889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xit" presetSubtype="1" fill="hold" nodeType="clickEffect">
                                  <p:stCondLst>
                                    <p:cond delay="0"/>
                                  </p:stCondLst>
                                  <p:childTnLst>
                                    <p:animEffect transition="out" filter="wheel(1)">
                                      <p:cBhvr>
                                        <p:cTn id="6" dur="2000"/>
                                        <p:tgtEl>
                                          <p:spTgt spid="1026"/>
                                        </p:tgtEl>
                                      </p:cBhvr>
                                    </p:animEffect>
                                    <p:set>
                                      <p:cBhvr>
                                        <p:cTn id="7" dur="1" fill="hold">
                                          <p:stCondLst>
                                            <p:cond delay="1999"/>
                                          </p:stCondLst>
                                        </p:cTn>
                                        <p:tgtEl>
                                          <p:spTgt spid="102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1" presetClass="exit" presetSubtype="1" fill="hold" nodeType="clickEffect">
                                  <p:stCondLst>
                                    <p:cond delay="0"/>
                                  </p:stCondLst>
                                  <p:childTnLst>
                                    <p:animEffect transition="out" filter="wheel(1)">
                                      <p:cBhvr>
                                        <p:cTn id="11" dur="2000"/>
                                        <p:tgtEl>
                                          <p:spTgt spid="1028"/>
                                        </p:tgtEl>
                                      </p:cBhvr>
                                    </p:animEffect>
                                    <p:set>
                                      <p:cBhvr>
                                        <p:cTn id="12" dur="1" fill="hold">
                                          <p:stCondLst>
                                            <p:cond delay="1999"/>
                                          </p:stCondLst>
                                        </p:cTn>
                                        <p:tgtEl>
                                          <p:spTgt spid="10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0030" y="54750"/>
            <a:ext cx="11541506" cy="1156830"/>
          </a:xfrm>
        </p:spPr>
        <p:txBody>
          <a:bodyPr>
            <a:normAutofit fontScale="90000"/>
          </a:bodyPr>
          <a:lstStyle/>
          <a:p>
            <a:r>
              <a:rPr lang="es-MX" dirty="0" err="1"/>
              <a:t>Experimentation</a:t>
            </a:r>
            <a:r>
              <a:rPr lang="es-MX" dirty="0"/>
              <a:t>, </a:t>
            </a:r>
            <a:r>
              <a:rPr lang="es-MX" dirty="0" err="1"/>
              <a:t>individualism</a:t>
            </a:r>
            <a:r>
              <a:rPr lang="es-MX" dirty="0"/>
              <a:t>, </a:t>
            </a:r>
            <a:r>
              <a:rPr lang="es-MX" dirty="0" err="1"/>
              <a:t>fragmentarism</a:t>
            </a:r>
            <a:r>
              <a:rPr lang="es-MX" dirty="0"/>
              <a:t>, and </a:t>
            </a:r>
            <a:r>
              <a:rPr lang="es-MX" dirty="0" err="1"/>
              <a:t>criticism</a:t>
            </a:r>
            <a:r>
              <a:rPr lang="es-MX" dirty="0"/>
              <a:t> </a:t>
            </a:r>
            <a:r>
              <a:rPr lang="es-MX" dirty="0" err="1"/>
              <a:t>against</a:t>
            </a:r>
            <a:r>
              <a:rPr lang="es-MX" dirty="0"/>
              <a:t> the </a:t>
            </a:r>
            <a:r>
              <a:rPr lang="es-MX" dirty="0" err="1"/>
              <a:t>system</a:t>
            </a:r>
            <a:r>
              <a:rPr lang="es-MX" dirty="0"/>
              <a:t> </a:t>
            </a:r>
            <a:r>
              <a:rPr lang="es-MX" dirty="0" err="1"/>
              <a:t>were</a:t>
            </a:r>
            <a:r>
              <a:rPr lang="es-MX" dirty="0"/>
              <a:t> </a:t>
            </a:r>
            <a:r>
              <a:rPr lang="es-MX" dirty="0" err="1"/>
              <a:t>some</a:t>
            </a:r>
            <a:r>
              <a:rPr lang="es-MX" dirty="0"/>
              <a:t> of the new </a:t>
            </a:r>
            <a:r>
              <a:rPr lang="es-MX" dirty="0" err="1"/>
              <a:t>artistic</a:t>
            </a:r>
            <a:r>
              <a:rPr lang="es-MX" dirty="0"/>
              <a:t> </a:t>
            </a:r>
            <a:r>
              <a:rPr lang="es-MX" dirty="0" err="1"/>
              <a:t>styles</a:t>
            </a:r>
            <a:endParaRPr lang="es-MX" dirty="0"/>
          </a:p>
        </p:txBody>
      </p:sp>
      <p:sp>
        <p:nvSpPr>
          <p:cNvPr id="3" name="Marcador de contenido 2"/>
          <p:cNvSpPr>
            <a:spLocks noGrp="1"/>
          </p:cNvSpPr>
          <p:nvPr>
            <p:ph sz="quarter" idx="1"/>
          </p:nvPr>
        </p:nvSpPr>
        <p:spPr>
          <a:xfrm>
            <a:off x="2112878" y="1527047"/>
            <a:ext cx="7515262" cy="3207147"/>
          </a:xfrm>
        </p:spPr>
        <p:txBody>
          <a:bodyPr/>
          <a:lstStyle/>
          <a:p>
            <a:r>
              <a:rPr lang="es-MX" dirty="0" smtClean="0"/>
              <a:t>.</a:t>
            </a:r>
          </a:p>
          <a:p>
            <a:endParaRPr lang="es-MX" dirty="0"/>
          </a:p>
          <a:p>
            <a:endParaRPr lang="es-MX" dirty="0"/>
          </a:p>
        </p:txBody>
      </p:sp>
      <p:pic>
        <p:nvPicPr>
          <p:cNvPr id="4" name="Imagen 3"/>
          <p:cNvPicPr>
            <a:picLocks noChangeAspect="1"/>
          </p:cNvPicPr>
          <p:nvPr/>
        </p:nvPicPr>
        <p:blipFill>
          <a:blip r:embed="rId2"/>
          <a:stretch>
            <a:fillRect/>
          </a:stretch>
        </p:blipFill>
        <p:spPr>
          <a:xfrm>
            <a:off x="387641" y="1756378"/>
            <a:ext cx="2388870" cy="3405410"/>
          </a:xfrm>
          <a:prstGeom prst="rect">
            <a:avLst/>
          </a:prstGeom>
        </p:spPr>
      </p:pic>
      <p:pic>
        <p:nvPicPr>
          <p:cNvPr id="2050" name="Picture 2" descr="Resultado de imagen para Ezra Pound  Chants imag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8806" y="2788920"/>
            <a:ext cx="2315086" cy="3512852"/>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4" descr="Resultado de imagen para Virginia Woolf the waves"/>
          <p:cNvSpPr>
            <a:spLocks noChangeAspect="1" noChangeArrowheads="1"/>
          </p:cNvSpPr>
          <p:nvPr/>
        </p:nvSpPr>
        <p:spPr bwMode="auto">
          <a:xfrm>
            <a:off x="155575" y="-1790700"/>
            <a:ext cx="2466975" cy="37433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 name="Imagen 6"/>
          <p:cNvPicPr>
            <a:picLocks noChangeAspect="1"/>
          </p:cNvPicPr>
          <p:nvPr/>
        </p:nvPicPr>
        <p:blipFill>
          <a:blip r:embed="rId4"/>
          <a:stretch>
            <a:fillRect/>
          </a:stretch>
        </p:blipFill>
        <p:spPr>
          <a:xfrm>
            <a:off x="5887421" y="1730926"/>
            <a:ext cx="2260707" cy="3430862"/>
          </a:xfrm>
          <a:prstGeom prst="rect">
            <a:avLst/>
          </a:prstGeom>
        </p:spPr>
      </p:pic>
      <p:pic>
        <p:nvPicPr>
          <p:cNvPr id="8" name="Imagen 7"/>
          <p:cNvPicPr>
            <a:picLocks noChangeAspect="1"/>
          </p:cNvPicPr>
          <p:nvPr/>
        </p:nvPicPr>
        <p:blipFill>
          <a:blip r:embed="rId5"/>
          <a:stretch>
            <a:fillRect/>
          </a:stretch>
        </p:blipFill>
        <p:spPr>
          <a:xfrm>
            <a:off x="8564802" y="2686051"/>
            <a:ext cx="2496970" cy="3310128"/>
          </a:xfrm>
          <a:prstGeom prst="rect">
            <a:avLst/>
          </a:prstGeom>
        </p:spPr>
      </p:pic>
    </p:spTree>
    <p:extLst>
      <p:ext uri="{BB962C8B-B14F-4D97-AF65-F5344CB8AC3E}">
        <p14:creationId xmlns:p14="http://schemas.microsoft.com/office/powerpoint/2010/main" val="2010701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4"/>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nodeType="click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wheel(1)">
                                      <p:cBhvr>
                                        <p:cTn id="11" dur="2000"/>
                                        <p:tgtEl>
                                          <p:spTgt spid="2050"/>
                                        </p:tgtEl>
                                      </p:cBhvr>
                                    </p:animEffect>
                                  </p:childTnLst>
                                </p:cTn>
                              </p:par>
                            </p:childTnLst>
                          </p:cTn>
                        </p:par>
                      </p:childTnLst>
                    </p:cTn>
                  </p:par>
                  <p:par>
                    <p:cTn id="12" fill="hold">
                      <p:stCondLst>
                        <p:cond delay="indefinite"/>
                      </p:stCondLst>
                      <p:childTnLst>
                        <p:par>
                          <p:cTn id="13" fill="hold">
                            <p:stCondLst>
                              <p:cond delay="0"/>
                            </p:stCondLst>
                            <p:childTnLst>
                              <p:par>
                                <p:cTn id="14" presetID="31" presetClass="entr" presetSubtype="0"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1000" fill="hold"/>
                                        <p:tgtEl>
                                          <p:spTgt spid="7"/>
                                        </p:tgtEl>
                                        <p:attrNameLst>
                                          <p:attrName>ppt_w</p:attrName>
                                        </p:attrNameLst>
                                      </p:cBhvr>
                                      <p:tavLst>
                                        <p:tav tm="0">
                                          <p:val>
                                            <p:fltVal val="0"/>
                                          </p:val>
                                        </p:tav>
                                        <p:tav tm="100000">
                                          <p:val>
                                            <p:strVal val="#ppt_w"/>
                                          </p:val>
                                        </p:tav>
                                      </p:tavLst>
                                    </p:anim>
                                    <p:anim calcmode="lin" valueType="num">
                                      <p:cBhvr>
                                        <p:cTn id="17" dur="1000" fill="hold"/>
                                        <p:tgtEl>
                                          <p:spTgt spid="7"/>
                                        </p:tgtEl>
                                        <p:attrNameLst>
                                          <p:attrName>ppt_h</p:attrName>
                                        </p:attrNameLst>
                                      </p:cBhvr>
                                      <p:tavLst>
                                        <p:tav tm="0">
                                          <p:val>
                                            <p:fltVal val="0"/>
                                          </p:val>
                                        </p:tav>
                                        <p:tav tm="100000">
                                          <p:val>
                                            <p:strVal val="#ppt_h"/>
                                          </p:val>
                                        </p:tav>
                                      </p:tavLst>
                                    </p:anim>
                                    <p:anim calcmode="lin" valueType="num">
                                      <p:cBhvr>
                                        <p:cTn id="18" dur="1000" fill="hold"/>
                                        <p:tgtEl>
                                          <p:spTgt spid="7"/>
                                        </p:tgtEl>
                                        <p:attrNameLst>
                                          <p:attrName>style.rotation</p:attrName>
                                        </p:attrNameLst>
                                      </p:cBhvr>
                                      <p:tavLst>
                                        <p:tav tm="0">
                                          <p:val>
                                            <p:fltVal val="90"/>
                                          </p:val>
                                        </p:tav>
                                        <p:tav tm="100000">
                                          <p:val>
                                            <p:fltVal val="0"/>
                                          </p:val>
                                        </p:tav>
                                      </p:tavLst>
                                    </p:anim>
                                    <p:animEffect transition="in" filter="fade">
                                      <p:cBhvr>
                                        <p:cTn id="19" dur="10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31" presetClass="exit" presetSubtype="0" fill="hold" nodeType="clickEffect">
                                  <p:stCondLst>
                                    <p:cond delay="0"/>
                                  </p:stCondLst>
                                  <p:childTnLst>
                                    <p:anim calcmode="lin" valueType="num">
                                      <p:cBhvr>
                                        <p:cTn id="23" dur="1000"/>
                                        <p:tgtEl>
                                          <p:spTgt spid="8"/>
                                        </p:tgtEl>
                                        <p:attrNameLst>
                                          <p:attrName>ppt_w</p:attrName>
                                        </p:attrNameLst>
                                      </p:cBhvr>
                                      <p:tavLst>
                                        <p:tav tm="0">
                                          <p:val>
                                            <p:strVal val="ppt_w"/>
                                          </p:val>
                                        </p:tav>
                                        <p:tav tm="100000">
                                          <p:val>
                                            <p:fltVal val="0"/>
                                          </p:val>
                                        </p:tav>
                                      </p:tavLst>
                                    </p:anim>
                                    <p:anim calcmode="lin" valueType="num">
                                      <p:cBhvr>
                                        <p:cTn id="24" dur="1000"/>
                                        <p:tgtEl>
                                          <p:spTgt spid="8"/>
                                        </p:tgtEl>
                                        <p:attrNameLst>
                                          <p:attrName>ppt_h</p:attrName>
                                        </p:attrNameLst>
                                      </p:cBhvr>
                                      <p:tavLst>
                                        <p:tav tm="0">
                                          <p:val>
                                            <p:strVal val="ppt_h"/>
                                          </p:val>
                                        </p:tav>
                                        <p:tav tm="100000">
                                          <p:val>
                                            <p:fltVal val="0"/>
                                          </p:val>
                                        </p:tav>
                                      </p:tavLst>
                                    </p:anim>
                                    <p:anim calcmode="lin" valueType="num">
                                      <p:cBhvr>
                                        <p:cTn id="25" dur="1000"/>
                                        <p:tgtEl>
                                          <p:spTgt spid="8"/>
                                        </p:tgtEl>
                                        <p:attrNameLst>
                                          <p:attrName>style.rotation</p:attrName>
                                        </p:attrNameLst>
                                      </p:cBhvr>
                                      <p:tavLst>
                                        <p:tav tm="0">
                                          <p:val>
                                            <p:fltVal val="0"/>
                                          </p:val>
                                        </p:tav>
                                        <p:tav tm="100000">
                                          <p:val>
                                            <p:fltVal val="90"/>
                                          </p:val>
                                        </p:tav>
                                      </p:tavLst>
                                    </p:anim>
                                    <p:animEffect transition="out" filter="fade">
                                      <p:cBhvr>
                                        <p:cTn id="26" dur="1000"/>
                                        <p:tgtEl>
                                          <p:spTgt spid="8"/>
                                        </p:tgtEl>
                                      </p:cBhvr>
                                    </p:animEffect>
                                    <p:set>
                                      <p:cBhvr>
                                        <p:cTn id="27" dur="1" fill="hold">
                                          <p:stCondLst>
                                            <p:cond delay="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The</a:t>
            </a:r>
            <a:r>
              <a:rPr lang="es-MX" dirty="0" smtClean="0"/>
              <a:t> Great </a:t>
            </a:r>
            <a:r>
              <a:rPr lang="es-MX" dirty="0" err="1" smtClean="0"/>
              <a:t>War</a:t>
            </a:r>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47729" y="2276873"/>
            <a:ext cx="5449217" cy="36239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7823773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735</TotalTime>
  <Words>1461</Words>
  <Application>Microsoft Office PowerPoint</Application>
  <PresentationFormat>Panorámica</PresentationFormat>
  <Paragraphs>146</Paragraphs>
  <Slides>32</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32</vt:i4>
      </vt:variant>
    </vt:vector>
  </HeadingPairs>
  <TitlesOfParts>
    <vt:vector size="39" baseType="lpstr">
      <vt:lpstr>Calibri</vt:lpstr>
      <vt:lpstr>Georgia</vt:lpstr>
      <vt:lpstr>Lato</vt:lpstr>
      <vt:lpstr>Merriweather</vt:lpstr>
      <vt:lpstr>Wingdings</vt:lpstr>
      <vt:lpstr>Wingdings 2</vt:lpstr>
      <vt:lpstr>Civil</vt:lpstr>
      <vt:lpstr>Modernist literature</vt:lpstr>
      <vt:lpstr>Créditos Institucionales</vt:lpstr>
      <vt:lpstr>Leadenhall Street – J Hopkins</vt:lpstr>
      <vt:lpstr>Background</vt:lpstr>
      <vt:lpstr>American woman suffrage advocates speak before the U.S. House Judiciary Committee in 1871</vt:lpstr>
      <vt:lpstr>Gender and race</vt:lpstr>
      <vt:lpstr>New Aesthetics</vt:lpstr>
      <vt:lpstr>Experimentation, individualism, fragmentarism, and criticism against the system were some of the new artistic styles</vt:lpstr>
      <vt:lpstr>The Great War</vt:lpstr>
      <vt:lpstr>Historical context</vt:lpstr>
      <vt:lpstr>The Elephant Celebes – Max Ernst</vt:lpstr>
      <vt:lpstr>Characteristics</vt:lpstr>
      <vt:lpstr>Potsdamer Platz –  Ernst Ludwig Kirchner</vt:lpstr>
      <vt:lpstr>Presentación de PowerPoint</vt:lpstr>
      <vt:lpstr>Virginia Woolf , and her vision of female writers</vt:lpstr>
      <vt:lpstr>Presentación de PowerPoint</vt:lpstr>
      <vt:lpstr>More on Virginia Woolf</vt:lpstr>
      <vt:lpstr>Langston Hughes</vt:lpstr>
      <vt:lpstr>Imagist poetry</vt:lpstr>
      <vt:lpstr>Ezra Pound and H.D (Hilda Doolittle)</vt:lpstr>
      <vt:lpstr>Imagist poetry. Characteristics</vt:lpstr>
      <vt:lpstr>Presentación de PowerPoint</vt:lpstr>
      <vt:lpstr>T. S. Eliot</vt:lpstr>
      <vt:lpstr>Thomas Stearns Eliot</vt:lpstr>
      <vt:lpstr>The Waste Land</vt:lpstr>
      <vt:lpstr>Lost Generation</vt:lpstr>
      <vt:lpstr>The Lost Generation</vt:lpstr>
      <vt:lpstr>Presentación de PowerPoint</vt:lpstr>
      <vt:lpstr>Joyce and the  “Stream of consciousness”</vt:lpstr>
      <vt:lpstr>Ulysses quote</vt:lpstr>
      <vt:lpstr>Conclusions</vt:lpstr>
      <vt:lpstr>References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USUARIO</cp:lastModifiedBy>
  <cp:revision>24</cp:revision>
  <dcterms:created xsi:type="dcterms:W3CDTF">2016-10-13T14:14:55Z</dcterms:created>
  <dcterms:modified xsi:type="dcterms:W3CDTF">2017-10-18T20:49:53Z</dcterms:modified>
</cp:coreProperties>
</file>