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ppt/comments/comment8.xml" ContentType="application/vnd.openxmlformats-officedocument.presentationml.comments+xml"/>
  <Override PartName="/ppt/comments/comment9.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8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UARIO" initials="U" lastIdx="10" clrIdx="0">
    <p:extLst>
      <p:ext uri="{19B8F6BF-5375-455C-9EA6-DF929625EA0E}">
        <p15:presenceInfo xmlns:p15="http://schemas.microsoft.com/office/powerpoint/2012/main" userId="USUARI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5" autoAdjust="0"/>
    <p:restoredTop sz="94660"/>
  </p:normalViewPr>
  <p:slideViewPr>
    <p:cSldViewPr snapToGrid="0" showGuides="1">
      <p:cViewPr varScale="1">
        <p:scale>
          <a:sx n="82" d="100"/>
          <a:sy n="82" d="100"/>
        </p:scale>
        <p:origin x="114" y="31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10-19T12:12:55.566" idx="2">
    <p:pos x="10" y="10"/>
    <p:text>Esta serie de diapositivas están diseñadas para apoyar un tema de la unidad académica de Vanguardias Europeas.</p:text>
    <p:extLst>
      <p:ext uri="{C676402C-5697-4E1C-873F-D02D1690AC5C}">
        <p15:threadingInfo xmlns:p15="http://schemas.microsoft.com/office/powerpoint/2012/main" timeZoneBias="30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7-10-19T11:21:48.769" idx="1">
    <p:pos x="10" y="10"/>
    <p:text>Este serie de diapositivas sirve para cubir uno de los temas de la unidad dedicada a la revisión teórica del tema de las vanguardias artísticas europeas.</p:text>
    <p:extLst>
      <p:ext uri="{C676402C-5697-4E1C-873F-D02D1690AC5C}">
        <p15:threadingInfo xmlns:p15="http://schemas.microsoft.com/office/powerpoint/2012/main" timeZoneBias="30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7-10-19T12:13:51.004" idx="3">
    <p:pos x="10" y="10"/>
    <p:text>Se desarrolla el tema de la Modernidad, en tanto su concepción teórica así como su dimensión filosófica y social.</p:text>
    <p:extLst>
      <p:ext uri="{C676402C-5697-4E1C-873F-D02D1690AC5C}">
        <p15:threadingInfo xmlns:p15="http://schemas.microsoft.com/office/powerpoint/2012/main" timeZoneBias="30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7-10-19T12:15:04.236" idx="4">
    <p:pos x="10" y="10"/>
    <p:text>Se define el proceso de Modernización, a partir de los cambios y procesos sociales en la era de la industrialización.</p:text>
    <p:extLst>
      <p:ext uri="{C676402C-5697-4E1C-873F-D02D1690AC5C}">
        <p15:threadingInfo xmlns:p15="http://schemas.microsoft.com/office/powerpoint/2012/main" timeZoneBias="30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17-10-19T12:16:21.427" idx="5">
    <p:pos x="10" y="10"/>
    <p:text>Se describen las fases de la Modernidad. Se recomienda discutir grupalmente cada una de ellas, con el propósito de ampliar la visión que tienen los alumnos respecto al tema.</p:text>
    <p:extLst>
      <p:ext uri="{C676402C-5697-4E1C-873F-D02D1690AC5C}">
        <p15:threadingInfo xmlns:p15="http://schemas.microsoft.com/office/powerpoint/2012/main" timeZoneBias="30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17-10-19T12:17:32.435" idx="6">
    <p:pos x="10" y="10"/>
    <p:text>Se menciona a los principales exponentes teóricos del Modernismo.</p:text>
    <p:extLst>
      <p:ext uri="{C676402C-5697-4E1C-873F-D02D1690AC5C}">
        <p15:threadingInfo xmlns:p15="http://schemas.microsoft.com/office/powerpoint/2012/main" timeZoneBias="30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17-10-19T12:18:38.819" idx="8">
    <p:pos x="10" y="10"/>
    <p:text>La influencia del Modernismo en el arte.</p:text>
    <p:extLst>
      <p:ext uri="{C676402C-5697-4E1C-873F-D02D1690AC5C}">
        <p15:threadingInfo xmlns:p15="http://schemas.microsoft.com/office/powerpoint/2012/main" timeZoneBias="30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17-10-19T12:19:22.979" idx="9">
    <p:pos x="10" y="10"/>
    <p:text>El Modenismo como ruptura a los cánones establecidos en el arte.</p:text>
    <p:extLst>
      <p:ext uri="{C676402C-5697-4E1C-873F-D02D1690AC5C}">
        <p15:threadingInfo xmlns:p15="http://schemas.microsoft.com/office/powerpoint/2012/main" timeZoneBias="30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17-10-19T12:20:27.875" idx="10">
    <p:pos x="10" y="10"/>
    <p:text>Concepción de la abstracción en el arte moderno.</p:text>
    <p:extLst>
      <p:ext uri="{C676402C-5697-4E1C-873F-D02D1690AC5C}">
        <p15:threadingInfo xmlns:p15="http://schemas.microsoft.com/office/powerpoint/2012/main" timeZoneBias="30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dirty="0"/>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10/20/2017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10/20/2017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796027F-7875-4030-9381-8BD8C4F21935}" type="datetimeFigureOut">
              <a:rPr lang="en-US" dirty="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10/20/2017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10/20/2017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10/20/2017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4509A250-FF31-4206-8172-F9D3106AACB1}" type="datetimeFigureOut">
              <a:rPr lang="en-US" dirty="0"/>
              <a:t>10/20/2017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dirty="0"/>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10/20/2017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image" Target="../media/image13.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comments" Target="../comments/comment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comments" Target="../comments/comment8.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comments" Target="../comments/comment9.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comments" Target="../comments/comment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idx="1"/>
          </p:nvPr>
        </p:nvSpPr>
        <p:spPr>
          <a:xfrm>
            <a:off x="1101436" y="1392382"/>
            <a:ext cx="9315044" cy="5204970"/>
          </a:xfrm>
        </p:spPr>
        <p:txBody>
          <a:bodyPr>
            <a:normAutofit fontScale="85000" lnSpcReduction="10000"/>
          </a:bodyPr>
          <a:lstStyle/>
          <a:p>
            <a:pPr algn="ctr"/>
            <a:r>
              <a:rPr lang="es-MX" sz="3300" dirty="0" smtClean="0"/>
              <a:t>UNIVERSIDAD AUTÓNOMA DEL ESTADO DE MÉXICO</a:t>
            </a:r>
          </a:p>
          <a:p>
            <a:pPr algn="ctr"/>
            <a:r>
              <a:rPr lang="es-MX" sz="3300" dirty="0" smtClean="0"/>
              <a:t>FACULTAD DE LENGUAS</a:t>
            </a:r>
          </a:p>
          <a:p>
            <a:pPr algn="ctr"/>
            <a:endParaRPr lang="es-MX" dirty="0"/>
          </a:p>
          <a:p>
            <a:pPr algn="ctr"/>
            <a:r>
              <a:rPr lang="es-MX" sz="2400" dirty="0" smtClean="0"/>
              <a:t>Licenciatura LENGUAS</a:t>
            </a:r>
            <a:endParaRPr lang="es-MX" sz="2400" dirty="0"/>
          </a:p>
          <a:p>
            <a:pPr algn="ctr"/>
            <a:r>
              <a:rPr lang="es-MX" dirty="0" smtClean="0"/>
              <a:t>VANGUARDIAS EUROPEAS</a:t>
            </a:r>
            <a:endParaRPr lang="es-MX" dirty="0"/>
          </a:p>
          <a:p>
            <a:pPr algn="ctr"/>
            <a:r>
              <a:rPr lang="es-MX" i="1" dirty="0" smtClean="0"/>
              <a:t>La modernidad, según Marshall Berman y Eduardo </a:t>
            </a:r>
            <a:r>
              <a:rPr lang="es-MX" i="1" dirty="0" err="1" smtClean="0"/>
              <a:t>subirats</a:t>
            </a:r>
            <a:endParaRPr lang="es-MX" i="1" dirty="0" smtClean="0"/>
          </a:p>
          <a:p>
            <a:pPr algn="ctr"/>
            <a:r>
              <a:rPr lang="es-MX" i="1" dirty="0" smtClean="0"/>
              <a:t>Elaboró: Dra. Celene García Ávila</a:t>
            </a:r>
          </a:p>
          <a:p>
            <a:pPr algn="ctr"/>
            <a:endParaRPr lang="es-MX" dirty="0"/>
          </a:p>
          <a:p>
            <a:pPr algn="ctr"/>
            <a:r>
              <a:rPr lang="es-MX" dirty="0" smtClean="0"/>
              <a:t>SEMESTRE 2017 B</a:t>
            </a:r>
          </a:p>
          <a:p>
            <a:pPr algn="ctr"/>
            <a:r>
              <a:rPr lang="es-MX" dirty="0" smtClean="0"/>
              <a:t>TOLUCA, MÉXICO, OCTUBRE 2017</a:t>
            </a:r>
          </a:p>
          <a:p>
            <a:endParaRPr lang="es-MX" dirty="0" smtClean="0"/>
          </a:p>
          <a:p>
            <a:r>
              <a:rPr lang="es-MX" dirty="0" smtClean="0"/>
              <a:t>Nota: Si se activa la función “comentarios”, podrá verse la guía para usar estas diapositivas.</a:t>
            </a:r>
            <a:endParaRPr lang="es-MX" dirty="0"/>
          </a:p>
        </p:txBody>
      </p:sp>
      <p:sp>
        <p:nvSpPr>
          <p:cNvPr id="3" name="Título 2"/>
          <p:cNvSpPr>
            <a:spLocks noGrp="1"/>
          </p:cNvSpPr>
          <p:nvPr>
            <p:ph type="title"/>
          </p:nvPr>
        </p:nvSpPr>
        <p:spPr>
          <a:xfrm>
            <a:off x="2246313" y="533400"/>
            <a:ext cx="7772400" cy="735360"/>
          </a:xfrm>
        </p:spPr>
        <p:txBody>
          <a:bodyPr/>
          <a:lstStyle/>
          <a:p>
            <a:r>
              <a:rPr lang="es-MX" dirty="0" smtClean="0"/>
              <a:t>Créditos Institucionales</a:t>
            </a:r>
            <a:endParaRPr lang="es-MX" dirty="0"/>
          </a:p>
        </p:txBody>
      </p:sp>
    </p:spTree>
    <p:extLst>
      <p:ext uri="{BB962C8B-B14F-4D97-AF65-F5344CB8AC3E}">
        <p14:creationId xmlns:p14="http://schemas.microsoft.com/office/powerpoint/2010/main" val="19407335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5696464" y="1770413"/>
            <a:ext cx="5894173"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Nuestra SEGUNDA FASE comienza con la gran ola revolucionaria de la década de 1790. Con la Revolución francesa y sus repercusiones, surge abrupta y espectacularmente el gran público moderno. Este público comparte la sensación de estar viviendo una época revolucionaria, una época que genera insurrecciones explosivas en rodas las dimensiones de la vida personal, social y política. Al mismo tiempo, el público moderno del siglo XIX puede recordar lo que es vivir, material y espiritualmente, en mundos que no son en absoluto modernos. De esta dicotomía interna, de esta sensación de vivir simultáneamente en dos mundos, emergen y se despliegan las ideas de modernización y modernismo. </a:t>
            </a:r>
            <a:endParaRPr kumimoji="0" lang="es-ES" sz="2800" b="0" i="0" u="none" strike="noStrike" cap="none" normalizeH="0" baseline="0" dirty="0">
              <a:ln>
                <a:noFill/>
              </a:ln>
              <a:solidFill>
                <a:schemeClr val="tx1"/>
              </a:solidFill>
              <a:effectLst/>
              <a:latin typeface="Arial" panose="020B0604020202020204" pitchFamily="34" charset="0"/>
            </a:endParaRPr>
          </a:p>
        </p:txBody>
      </p:sp>
      <p:pic>
        <p:nvPicPr>
          <p:cNvPr id="4" name="Picture 3">
            <a:extLst>
              <a:ext uri="{FF2B5EF4-FFF2-40B4-BE49-F238E27FC236}">
                <a16:creationId xmlns:a16="http://schemas.microsoft.com/office/drawing/2014/main" xmlns="" id="{28FA6653-C154-412A-A99D-7C87D23C5567}"/>
              </a:ext>
            </a:extLst>
          </p:cNvPr>
          <p:cNvPicPr>
            <a:picLocks noChangeAspect="1"/>
          </p:cNvPicPr>
          <p:nvPr/>
        </p:nvPicPr>
        <p:blipFill>
          <a:blip r:embed="rId2"/>
          <a:stretch>
            <a:fillRect/>
          </a:stretch>
        </p:blipFill>
        <p:spPr>
          <a:xfrm>
            <a:off x="556053" y="1637722"/>
            <a:ext cx="5140411" cy="4235699"/>
          </a:xfrm>
          <a:prstGeom prst="rect">
            <a:avLst/>
          </a:prstGeom>
        </p:spPr>
      </p:pic>
    </p:spTree>
    <p:extLst>
      <p:ext uri="{BB962C8B-B14F-4D97-AF65-F5344CB8AC3E}">
        <p14:creationId xmlns:p14="http://schemas.microsoft.com/office/powerpoint/2010/main" val="26153718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1062681" y="4567525"/>
            <a:ext cx="10144897" cy="2062103"/>
          </a:xfrm>
          <a:prstGeom prst="rect">
            <a:avLst/>
          </a:prstGeom>
        </p:spPr>
        <p:txBody>
          <a:bodyPr wrap="square">
            <a:spAutoFit/>
          </a:bodyPr>
          <a:lstStyle/>
          <a:p>
            <a:pPr indent="449580" algn="just">
              <a:spcAft>
                <a:spcPts val="0"/>
              </a:spcAft>
            </a:pPr>
            <a:r>
              <a:rPr lang="es-ES" sz="1600" dirty="0">
                <a:latin typeface="Arial" panose="020B0604020202020204" pitchFamily="34" charset="0"/>
                <a:ea typeface="Times New Roman" panose="02020603050405020304" pitchFamily="18" charset="0"/>
              </a:rPr>
              <a:t>En el siglo XX, nuestra FASE TERCERA Y FINAL, el proceso de modernización se expande para abarcar prácticamente todo el mundo y la cultura del modernismo en el mundo en desarrollo consigue triunfos espectaculares en el arte y el pensamiento. Por otra parte, a medida que el público moderno se expande, se rompe en una multitud de fragmentos, que hablan idiomas privados inconmensurables; la idea de la modernidad, concebida en numerosas formas fragmentarias, pierde buena parte de su viveza, su resonancia y su profundidad, y pierde su capacidad de organizar y dar un significado a la vida de las personas. Como resultado de todo esto, nos encontramos hoy en medio de una edad moderna que ha perdido el contacto con las raíces de su propia modernidad.</a:t>
            </a:r>
            <a:endParaRPr lang="es-ES" sz="1600" dirty="0">
              <a:effectLst/>
              <a:latin typeface="Times New Roman" panose="02020603050405020304" pitchFamily="18" charset="0"/>
              <a:ea typeface="Times New Roman" panose="02020603050405020304" pitchFamily="18" charset="0"/>
            </a:endParaRPr>
          </a:p>
        </p:txBody>
      </p:sp>
      <p:pic>
        <p:nvPicPr>
          <p:cNvPr id="3" name="Picture 2">
            <a:extLst>
              <a:ext uri="{FF2B5EF4-FFF2-40B4-BE49-F238E27FC236}">
                <a16:creationId xmlns:a16="http://schemas.microsoft.com/office/drawing/2014/main" xmlns="" id="{E5B93156-B503-4520-A717-FD51A2080C74}"/>
              </a:ext>
            </a:extLst>
          </p:cNvPr>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Lst>
          </a:blip>
          <a:stretch>
            <a:fillRect/>
          </a:stretch>
        </p:blipFill>
        <p:spPr>
          <a:xfrm>
            <a:off x="3449957" y="601007"/>
            <a:ext cx="4880371" cy="3662075"/>
          </a:xfrm>
          <a:prstGeom prst="rect">
            <a:avLst/>
          </a:prstGeom>
        </p:spPr>
      </p:pic>
    </p:spTree>
    <p:extLst>
      <p:ext uri="{BB962C8B-B14F-4D97-AF65-F5344CB8AC3E}">
        <p14:creationId xmlns:p14="http://schemas.microsoft.com/office/powerpoint/2010/main" val="2314257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46111" y="2712473"/>
            <a:ext cx="6990365" cy="2031325"/>
          </a:xfrm>
          <a:prstGeom prst="rect">
            <a:avLst/>
          </a:prstGeom>
        </p:spPr>
        <p:txBody>
          <a:bodyPr wrap="square">
            <a:spAutoFit/>
          </a:bodyPr>
          <a:lstStyle/>
          <a:p>
            <a:r>
              <a:rPr lang="es-ES" dirty="0">
                <a:latin typeface="Arial" panose="020B0604020202020204" pitchFamily="34" charset="0"/>
                <a:ea typeface="Times New Roman" panose="02020603050405020304" pitchFamily="18" charset="0"/>
              </a:rPr>
              <a:t>Si en la primera fase de la modernidad hay una voz moderna arquetípica, antes de las revoluciones francesa y americana, ésta es la de </a:t>
            </a:r>
            <a:r>
              <a:rPr lang="es-ES" b="1" dirty="0">
                <a:latin typeface="Arial" panose="020B0604020202020204" pitchFamily="34" charset="0"/>
                <a:ea typeface="Times New Roman" panose="02020603050405020304" pitchFamily="18" charset="0"/>
              </a:rPr>
              <a:t>Jean-Jacques Rousseau. </a:t>
            </a:r>
            <a:r>
              <a:rPr lang="es-ES" dirty="0">
                <a:latin typeface="Arial" panose="020B0604020202020204" pitchFamily="34" charset="0"/>
                <a:ea typeface="Times New Roman" panose="02020603050405020304" pitchFamily="18" charset="0"/>
              </a:rPr>
              <a:t>Rousseau es el primero en utilizar la palabra </a:t>
            </a:r>
            <a:r>
              <a:rPr lang="es-ES" b="1" dirty="0" err="1">
                <a:latin typeface="Arial" panose="020B0604020202020204" pitchFamily="34" charset="0"/>
                <a:ea typeface="Times New Roman" panose="02020603050405020304" pitchFamily="18" charset="0"/>
              </a:rPr>
              <a:t>moderniste</a:t>
            </a:r>
            <a:r>
              <a:rPr lang="es-ES" dirty="0">
                <a:latin typeface="Arial" panose="020B0604020202020204" pitchFamily="34" charset="0"/>
                <a:ea typeface="Times New Roman" panose="02020603050405020304" pitchFamily="18" charset="0"/>
              </a:rPr>
              <a:t> en el sentido en que se usará en los siglos XIX y XX; y es la fuente de algunas de nuestras tradiciones modernas más vitales, desde la ensoñación nostálgica hasta la introspección psicoanalítica y la democracia participativa.</a:t>
            </a:r>
            <a:endParaRPr lang="es-ES" dirty="0"/>
          </a:p>
        </p:txBody>
      </p:sp>
      <p:sp>
        <p:nvSpPr>
          <p:cNvPr id="5" name="Título 4"/>
          <p:cNvSpPr>
            <a:spLocks noGrp="1"/>
          </p:cNvSpPr>
          <p:nvPr>
            <p:ph type="title"/>
          </p:nvPr>
        </p:nvSpPr>
        <p:spPr/>
        <p:txBody>
          <a:bodyPr/>
          <a:lstStyle/>
          <a:p>
            <a:r>
              <a:rPr lang="es-MX" dirty="0"/>
              <a:t>VOCES DEL MODERNISMO</a:t>
            </a:r>
            <a:endParaRPr lang="es-ES" dirty="0"/>
          </a:p>
        </p:txBody>
      </p:sp>
      <p:pic>
        <p:nvPicPr>
          <p:cNvPr id="3" name="Picture 2">
            <a:extLst>
              <a:ext uri="{FF2B5EF4-FFF2-40B4-BE49-F238E27FC236}">
                <a16:creationId xmlns:a16="http://schemas.microsoft.com/office/drawing/2014/main" xmlns="" id="{C534F7DD-1FA4-4E37-9712-BAE4D86E998A}"/>
              </a:ext>
            </a:extLst>
          </p:cNvPr>
          <p:cNvPicPr>
            <a:picLocks noChangeAspect="1"/>
          </p:cNvPicPr>
          <p:nvPr/>
        </p:nvPicPr>
        <p:blipFill>
          <a:blip r:embed="rId2"/>
          <a:stretch>
            <a:fillRect/>
          </a:stretch>
        </p:blipFill>
        <p:spPr>
          <a:xfrm>
            <a:off x="8073081" y="1327239"/>
            <a:ext cx="3657600" cy="5093208"/>
          </a:xfrm>
          <a:prstGeom prst="rect">
            <a:avLst/>
          </a:prstGeom>
          <a:ln>
            <a:noFill/>
          </a:ln>
          <a:effectLst>
            <a:softEdge rad="112500"/>
          </a:effectLst>
        </p:spPr>
      </p:pic>
    </p:spTree>
    <p:extLst>
      <p:ext uri="{BB962C8B-B14F-4D97-AF65-F5344CB8AC3E}">
        <p14:creationId xmlns:p14="http://schemas.microsoft.com/office/powerpoint/2010/main" val="15820610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178560" y="3462615"/>
            <a:ext cx="6509850" cy="2714461"/>
          </a:xfrm>
          <a:prstGeom prst="rect">
            <a:avLst/>
          </a:prstGeom>
        </p:spPr>
        <p:txBody>
          <a:bodyPr wrap="square">
            <a:spAutoFit/>
          </a:bodyPr>
          <a:lstStyle/>
          <a:p>
            <a:pPr algn="just">
              <a:lnSpc>
                <a:spcPct val="107000"/>
              </a:lnSpc>
              <a:spcAft>
                <a:spcPts val="800"/>
              </a:spcAft>
            </a:pPr>
            <a:r>
              <a:rPr lang="es-ES" sz="1700" b="1" dirty="0">
                <a:latin typeface="Arial" panose="020B0604020202020204" pitchFamily="34" charset="0"/>
                <a:ea typeface="Calibri" panose="020F0502020204030204" pitchFamily="34" charset="0"/>
                <a:cs typeface="Arial" panose="020B0604020202020204" pitchFamily="34" charset="0"/>
              </a:rPr>
              <a:t>El hecho fundamental de la vida moderna, tal como Marx la experimenta, es que ésta es radicalmente contradictoria en su base:</a:t>
            </a:r>
            <a:endParaRPr lang="es-ES" sz="17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r>
              <a:rPr lang="es-ES" sz="1700" dirty="0">
                <a:latin typeface="Arial" panose="020B0604020202020204" pitchFamily="34" charset="0"/>
                <a:ea typeface="Calibri" panose="020F0502020204030204" pitchFamily="34" charset="0"/>
                <a:cs typeface="Arial" panose="020B0604020202020204" pitchFamily="34" charset="0"/>
              </a:rPr>
              <a:t>Por un lado han despertado a la vida unas fuerzas industriales y científicas de cuya existencia no hubiese podido sospechar siquiera ninguna de las épocas históricas precedentes. Por otro lado, existen unos síntomas de decadencia que superan en mucho a los horrores que registra la historia de los últimos tiempos del Imperio Romano.</a:t>
            </a:r>
            <a:r>
              <a:rPr lang="es-ES" sz="1700" b="1" dirty="0">
                <a:latin typeface="Arial" panose="020B0604020202020204" pitchFamily="34" charset="0"/>
                <a:ea typeface="Calibri" panose="020F0502020204030204" pitchFamily="34" charset="0"/>
                <a:cs typeface="Arial" panose="020B0604020202020204" pitchFamily="34" charset="0"/>
              </a:rPr>
              <a:t> f</a:t>
            </a:r>
            <a:endParaRPr lang="es-ES" sz="17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Rectángulo 4"/>
          <p:cNvSpPr/>
          <p:nvPr/>
        </p:nvSpPr>
        <p:spPr>
          <a:xfrm>
            <a:off x="755922" y="631760"/>
            <a:ext cx="8845277" cy="1477328"/>
          </a:xfrm>
          <a:prstGeom prst="rect">
            <a:avLst/>
          </a:prstGeom>
        </p:spPr>
        <p:txBody>
          <a:bodyPr wrap="square">
            <a:spAutoFit/>
          </a:bodyPr>
          <a:lstStyle/>
          <a:p>
            <a:r>
              <a:rPr lang="es-ES" dirty="0">
                <a:latin typeface="Arial" panose="020B0604020202020204" pitchFamily="34" charset="0"/>
                <a:ea typeface="Calibri" panose="020F0502020204030204" pitchFamily="34" charset="0"/>
                <a:cs typeface="Arial" panose="020B0604020202020204" pitchFamily="34" charset="0"/>
              </a:rPr>
              <a:t>Uno de los objetivos más urgentes de </a:t>
            </a:r>
            <a:r>
              <a:rPr lang="es-ES" b="1" dirty="0">
                <a:latin typeface="Arial" panose="020B0604020202020204" pitchFamily="34" charset="0"/>
                <a:ea typeface="Calibri" panose="020F0502020204030204" pitchFamily="34" charset="0"/>
                <a:cs typeface="Arial" panose="020B0604020202020204" pitchFamily="34" charset="0"/>
              </a:rPr>
              <a:t>Marx</a:t>
            </a:r>
            <a:r>
              <a:rPr lang="es-ES" dirty="0">
                <a:latin typeface="Arial" panose="020B0604020202020204" pitchFamily="34" charset="0"/>
                <a:ea typeface="Calibri" panose="020F0502020204030204" pitchFamily="34" charset="0"/>
                <a:cs typeface="Arial" panose="020B0604020202020204" pitchFamily="34" charset="0"/>
              </a:rPr>
              <a:t> es hacer que la gente «la sienta»; ésta es la razón por la que sus ideas están expresadas en imágenes tan intensas y extravagantes —abismos, terremotos, erupciones volcánicas, aplastante fuerza de gravedad—, imágenes que seguirán resonando en el arte y el pensamiento modernista de nuestro siglo. </a:t>
            </a:r>
            <a:endParaRPr lang="es-ES"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xmlns="" id="{8F7507B3-F37D-4611-A5B8-678821855C66}"/>
              </a:ext>
            </a:extLst>
          </p:cNvPr>
          <p:cNvPicPr>
            <a:picLocks noChangeAspect="1"/>
          </p:cNvPicPr>
          <p:nvPr/>
        </p:nvPicPr>
        <p:blipFill>
          <a:blip r:embed="rId2"/>
          <a:stretch>
            <a:fillRect/>
          </a:stretch>
        </p:blipFill>
        <p:spPr>
          <a:xfrm>
            <a:off x="842420" y="2285438"/>
            <a:ext cx="3934128" cy="4299410"/>
          </a:xfrm>
          <a:prstGeom prst="rect">
            <a:avLst/>
          </a:prstGeom>
        </p:spPr>
      </p:pic>
    </p:spTree>
    <p:extLst>
      <p:ext uri="{BB962C8B-B14F-4D97-AF65-F5344CB8AC3E}">
        <p14:creationId xmlns:p14="http://schemas.microsoft.com/office/powerpoint/2010/main" val="190551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612660" y="2118519"/>
            <a:ext cx="2990333" cy="3139321"/>
          </a:xfrm>
          <a:prstGeom prst="rect">
            <a:avLst/>
          </a:prstGeom>
        </p:spPr>
        <p:txBody>
          <a:bodyPr wrap="square">
            <a:spAutoFit/>
          </a:bodyPr>
          <a:lstStyle/>
          <a:p>
            <a:r>
              <a:rPr lang="es-ES" dirty="0">
                <a:latin typeface="Arial" panose="020B0604020202020204" pitchFamily="34" charset="0"/>
                <a:ea typeface="Times New Roman" panose="02020603050405020304" pitchFamily="18" charset="0"/>
              </a:rPr>
              <a:t>Si avanzamos un cuarto de siglo, hasta </a:t>
            </a:r>
            <a:r>
              <a:rPr lang="es-ES" b="1" dirty="0">
                <a:latin typeface="Arial" panose="020B0604020202020204" pitchFamily="34" charset="0"/>
                <a:ea typeface="Times New Roman" panose="02020603050405020304" pitchFamily="18" charset="0"/>
              </a:rPr>
              <a:t>Nietzsche</a:t>
            </a:r>
            <a:r>
              <a:rPr lang="es-ES" dirty="0">
                <a:latin typeface="Arial" panose="020B0604020202020204" pitchFamily="34" charset="0"/>
                <a:ea typeface="Times New Roman" panose="02020603050405020304" pitchFamily="18" charset="0"/>
              </a:rPr>
              <a:t> en la década de 1880, nos encontramos con prejuicios, lealtades y esperanzas muy diferentes, pero con una voz y un sentimiento de la vida moderna sorprendentemente similares. </a:t>
            </a:r>
            <a:endParaRPr lang="es-ES" dirty="0"/>
          </a:p>
        </p:txBody>
      </p:sp>
      <p:sp>
        <p:nvSpPr>
          <p:cNvPr id="8" name="Rectángulo 7"/>
          <p:cNvSpPr/>
          <p:nvPr/>
        </p:nvSpPr>
        <p:spPr>
          <a:xfrm>
            <a:off x="774298" y="1955906"/>
            <a:ext cx="3043941" cy="3139321"/>
          </a:xfrm>
          <a:prstGeom prst="rect">
            <a:avLst/>
          </a:prstGeom>
        </p:spPr>
        <p:txBody>
          <a:bodyPr wrap="square">
            <a:spAutoFit/>
          </a:bodyPr>
          <a:lstStyle/>
          <a:p>
            <a:r>
              <a:rPr lang="es-MX" dirty="0">
                <a:latin typeface="Arial" panose="020B0604020202020204" pitchFamily="34" charset="0"/>
                <a:cs typeface="Arial" panose="020B0604020202020204" pitchFamily="34" charset="0"/>
              </a:rPr>
              <a:t>Algunos quisieran «deshacerse de los progresos modernos de la técnica con tal de verse libres de los conflictos actuales»; otros tratarán de equilibrar los progresos en la industria con una regresión </a:t>
            </a:r>
            <a:r>
              <a:rPr lang="es-MX" dirty="0" err="1">
                <a:latin typeface="Arial" panose="020B0604020202020204" pitchFamily="34" charset="0"/>
                <a:cs typeface="Arial" panose="020B0604020202020204" pitchFamily="34" charset="0"/>
              </a:rPr>
              <a:t>neofeudal</a:t>
            </a:r>
            <a:r>
              <a:rPr lang="es-MX" dirty="0">
                <a:latin typeface="Arial" panose="020B0604020202020204" pitchFamily="34" charset="0"/>
                <a:cs typeface="Arial" panose="020B0604020202020204" pitchFamily="34" charset="0"/>
              </a:rPr>
              <a:t> o </a:t>
            </a:r>
            <a:r>
              <a:rPr lang="es-MX" dirty="0" err="1">
                <a:latin typeface="Arial" panose="020B0604020202020204" pitchFamily="34" charset="0"/>
                <a:cs typeface="Arial" panose="020B0604020202020204" pitchFamily="34" charset="0"/>
              </a:rPr>
              <a:t>neoabsolutista</a:t>
            </a:r>
            <a:r>
              <a:rPr lang="es-MX" dirty="0">
                <a:latin typeface="Arial" panose="020B0604020202020204" pitchFamily="34" charset="0"/>
                <a:cs typeface="Arial" panose="020B0604020202020204" pitchFamily="34" charset="0"/>
              </a:rPr>
              <a:t> en la política.</a:t>
            </a:r>
            <a:endParaRPr lang="es-ES"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xmlns="" id="{A4F81C38-C3AA-431D-BC6F-BA57A3E4FCDA}"/>
              </a:ext>
            </a:extLst>
          </p:cNvPr>
          <p:cNvPicPr>
            <a:picLocks noChangeAspect="1"/>
          </p:cNvPicPr>
          <p:nvPr/>
        </p:nvPicPr>
        <p:blipFill>
          <a:blip r:embed="rId2"/>
          <a:stretch>
            <a:fillRect/>
          </a:stretch>
        </p:blipFill>
        <p:spPr>
          <a:xfrm>
            <a:off x="4375065" y="1201127"/>
            <a:ext cx="3219450" cy="5162550"/>
          </a:xfrm>
          <a:prstGeom prst="rect">
            <a:avLst/>
          </a:prstGeom>
        </p:spPr>
      </p:pic>
    </p:spTree>
    <p:extLst>
      <p:ext uri="{BB962C8B-B14F-4D97-AF65-F5344CB8AC3E}">
        <p14:creationId xmlns:p14="http://schemas.microsoft.com/office/powerpoint/2010/main" val="5449995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91848" y="967078"/>
            <a:ext cx="9588974" cy="1477328"/>
          </a:xfrm>
          <a:prstGeom prst="rect">
            <a:avLst/>
          </a:prstGeom>
        </p:spPr>
        <p:txBody>
          <a:bodyPr wrap="square">
            <a:spAutoFit/>
          </a:bodyPr>
          <a:lstStyle/>
          <a:p>
            <a:r>
              <a:rPr lang="es-ES" dirty="0">
                <a:latin typeface="Arial" panose="020B0604020202020204" pitchFamily="34" charset="0"/>
                <a:ea typeface="Times New Roman" panose="02020603050405020304" pitchFamily="18" charset="0"/>
              </a:rPr>
              <a:t>Para Nietzsche, como para Marx, las corrientes de la historia moderna eran irónicas y dialécticas: así los ideales cristianos de la integridad del alma y el deseo de verdad habían llegado a destruir el propio cristianismo. El resultado eran los sucesos traumáticos que Nietzsche llamó «la muerte de Dios» y el «advenimiento del nihilismo». </a:t>
            </a:r>
          </a:p>
          <a:p>
            <a:endParaRPr lang="es-ES" dirty="0">
              <a:latin typeface="Arial" panose="020B0604020202020204" pitchFamily="34" charset="0"/>
              <a:ea typeface="Times New Roman" panose="02020603050405020304" pitchFamily="18" charset="0"/>
            </a:endParaRPr>
          </a:p>
        </p:txBody>
      </p:sp>
      <p:sp>
        <p:nvSpPr>
          <p:cNvPr id="2" name="Rectangle 1">
            <a:extLst>
              <a:ext uri="{FF2B5EF4-FFF2-40B4-BE49-F238E27FC236}">
                <a16:creationId xmlns:a16="http://schemas.microsoft.com/office/drawing/2014/main" xmlns="" id="{F9541BA6-22F7-41CB-91B1-8001D8D2EF5E}"/>
              </a:ext>
            </a:extLst>
          </p:cNvPr>
          <p:cNvSpPr/>
          <p:nvPr/>
        </p:nvSpPr>
        <p:spPr>
          <a:xfrm>
            <a:off x="2150076" y="3134142"/>
            <a:ext cx="8958649" cy="2862322"/>
          </a:xfrm>
          <a:prstGeom prst="rect">
            <a:avLst/>
          </a:prstGeom>
        </p:spPr>
        <p:txBody>
          <a:bodyPr wrap="square">
            <a:spAutoFit/>
          </a:bodyPr>
          <a:lstStyle/>
          <a:p>
            <a:r>
              <a:rPr lang="es-ES" dirty="0">
                <a:latin typeface="Arial" panose="020B0604020202020204" pitchFamily="34" charset="0"/>
                <a:ea typeface="Times New Roman" panose="02020603050405020304" pitchFamily="18" charset="0"/>
              </a:rPr>
              <a:t>La humanidad moderna se encontró en medio de una gran ausencia y vacío de valores pero, al mismo tiempo, una notable abundancia de posibilidades. Aquí, en Más allá del bien y del mal, de Nietzsche (1882), encontramos, como encontrábamos en Marx, un mundo en el que todo está preñado de su contrario “En estos puntos cruciales de la historia aparecen —yuxtapuestos y a menudo entrelazados— una especie de lempo tropical rivalizando en desarrollo, magnífico, múltiple, de fuerza y crecimiento similares al de la </a:t>
            </a:r>
            <a:r>
              <a:rPr lang="es-ES" dirty="0" err="1">
                <a:latin typeface="Arial" panose="020B0604020202020204" pitchFamily="34" charset="0"/>
                <a:ea typeface="Times New Roman" panose="02020603050405020304" pitchFamily="18" charset="0"/>
              </a:rPr>
              <a:t>junga</a:t>
            </a:r>
            <a:r>
              <a:rPr lang="es-ES" dirty="0">
                <a:latin typeface="Arial" panose="020B0604020202020204" pitchFamily="34" charset="0"/>
                <a:ea typeface="Times New Roman" panose="02020603050405020304" pitchFamily="18" charset="0"/>
              </a:rPr>
              <a:t>, y una enorme destrucción y autodestrucción, debida a los egoísmos violentamente enfrentados, que explotan y se combaten en busca del sol y la luz, incapaces de encontrar algún límite, algún control, alguna consideración dentro de I? moralidad de que disponen</a:t>
            </a:r>
            <a:endParaRPr lang="es-ES" dirty="0"/>
          </a:p>
        </p:txBody>
      </p:sp>
    </p:spTree>
    <p:extLst>
      <p:ext uri="{BB962C8B-B14F-4D97-AF65-F5344CB8AC3E}">
        <p14:creationId xmlns:p14="http://schemas.microsoft.com/office/powerpoint/2010/main" val="7226369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4654294"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438656" cy="6858000"/>
          </a:xfrm>
          <a:prstGeom prst="rect">
            <a:avLst/>
          </a:prstGeom>
          <a:solidFill>
            <a:schemeClr val="accent1">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16" name="Rectangle 1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Título 3"/>
          <p:cNvSpPr>
            <a:spLocks noGrp="1"/>
          </p:cNvSpPr>
          <p:nvPr>
            <p:ph type="ctrTitle"/>
          </p:nvPr>
        </p:nvSpPr>
        <p:spPr>
          <a:xfrm>
            <a:off x="5214033" y="1266958"/>
            <a:ext cx="6248624" cy="4528457"/>
          </a:xfrm>
        </p:spPr>
        <p:txBody>
          <a:bodyPr anchor="ctr">
            <a:normAutofit/>
          </a:bodyPr>
          <a:lstStyle/>
          <a:p>
            <a:r>
              <a:rPr lang="es-MX"/>
              <a:t>Eduardo Subirats</a:t>
            </a:r>
            <a:endParaRPr lang="es-ES" dirty="0"/>
          </a:p>
        </p:txBody>
      </p:sp>
      <p:sp>
        <p:nvSpPr>
          <p:cNvPr id="5" name="Subtítulo 4"/>
          <p:cNvSpPr>
            <a:spLocks noGrp="1"/>
          </p:cNvSpPr>
          <p:nvPr>
            <p:ph type="subTitle" idx="1"/>
          </p:nvPr>
        </p:nvSpPr>
        <p:spPr>
          <a:xfrm>
            <a:off x="1763486" y="1266958"/>
            <a:ext cx="2569028" cy="4528457"/>
          </a:xfrm>
        </p:spPr>
        <p:txBody>
          <a:bodyPr anchor="ctr">
            <a:normAutofit/>
          </a:bodyPr>
          <a:lstStyle/>
          <a:p>
            <a:pPr algn="r"/>
            <a:r>
              <a:rPr lang="es-MX">
                <a:solidFill>
                  <a:srgbClr val="FFFFFF"/>
                </a:solidFill>
              </a:rPr>
              <a:t>El reino de la belleza</a:t>
            </a:r>
            <a:endParaRPr lang="es-ES">
              <a:solidFill>
                <a:srgbClr val="FFFFFF"/>
              </a:solidFill>
            </a:endParaRPr>
          </a:p>
        </p:txBody>
      </p:sp>
    </p:spTree>
    <p:extLst>
      <p:ext uri="{BB962C8B-B14F-4D97-AF65-F5344CB8AC3E}">
        <p14:creationId xmlns:p14="http://schemas.microsoft.com/office/powerpoint/2010/main" val="16957521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19293" y="1572809"/>
            <a:ext cx="10128739" cy="1676741"/>
          </a:xfrm>
          <a:prstGeom prst="rect">
            <a:avLst/>
          </a:prstGeom>
        </p:spPr>
        <p:txBody>
          <a:bodyPr wrap="square">
            <a:spAutoFit/>
          </a:bodyPr>
          <a:lstStyle/>
          <a:p>
            <a:pPr algn="just">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El comienzo radical del arte moderno es una voluntad de indagar los orígenes. Señala la búsqueda de lo elemental en la expresión artística en la construcción compositiva, en la articulación del color, la forma y también de las categorías de una nueva cultura.</a:t>
            </a:r>
            <a:endParaRPr lang="es-E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Esta voluntad de los orígenes, de un comienzo nuevo, define la ruptura, el principio de lo nuevo que distingue el nacimiento de lo que llamamos arte moderno o  arte de vanguardia. </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909116" y="3794635"/>
            <a:ext cx="10691446" cy="1277786"/>
          </a:xfrm>
          <a:prstGeom prst="rect">
            <a:avLst/>
          </a:prstGeom>
        </p:spPr>
        <p:txBody>
          <a:bodyPr wrap="square">
            <a:spAutoFit/>
          </a:bodyPr>
          <a:lstStyle/>
          <a:p>
            <a:pPr algn="just">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Define la indagación de un comienzo nuevo,  que no se limita estrictamente hablando, al cubismo, …….el tema específico del ensayo de </a:t>
            </a:r>
            <a:r>
              <a:rPr lang="es-MX" dirty="0" err="1">
                <a:latin typeface="Calibri" panose="020F0502020204030204" pitchFamily="34" charset="0"/>
                <a:ea typeface="Calibri" panose="020F0502020204030204" pitchFamily="34" charset="0"/>
                <a:cs typeface="Times New Roman" panose="02020603050405020304" pitchFamily="18" charset="0"/>
              </a:rPr>
              <a:t>Apollinaire</a:t>
            </a:r>
            <a:r>
              <a:rPr lang="es-MX" dirty="0">
                <a:latin typeface="Calibri" panose="020F0502020204030204" pitchFamily="34" charset="0"/>
                <a:ea typeface="Calibri" panose="020F0502020204030204" pitchFamily="34" charset="0"/>
                <a:cs typeface="Times New Roman" panose="02020603050405020304" pitchFamily="18" charset="0"/>
              </a:rPr>
              <a:t>, sin o que atraviesa a todas las corrientes del pensamiento y de las artes en las primeras décadas del siglo xx, aquellas de la gran crisis económica, política y humana de la sociedad industrial.</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081739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07112" y="1669638"/>
            <a:ext cx="5716109" cy="3945054"/>
          </a:xfrm>
          <a:prstGeom prst="rect">
            <a:avLst/>
          </a:prstGeom>
        </p:spPr>
        <p:txBody>
          <a:bodyPr wrap="square">
            <a:spAutoFit/>
          </a:bodyPr>
          <a:lstStyle/>
          <a:p>
            <a:pPr algn="just">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En </a:t>
            </a:r>
            <a:r>
              <a:rPr lang="es-MX" dirty="0" err="1">
                <a:latin typeface="Calibri" panose="020F0502020204030204" pitchFamily="34" charset="0"/>
                <a:ea typeface="Calibri" panose="020F0502020204030204" pitchFamily="34" charset="0"/>
                <a:cs typeface="Times New Roman" panose="02020603050405020304" pitchFamily="18" charset="0"/>
              </a:rPr>
              <a:t>eL</a:t>
            </a:r>
            <a:r>
              <a:rPr lang="es-MX" dirty="0">
                <a:latin typeface="Calibri" panose="020F0502020204030204" pitchFamily="34" charset="0"/>
                <a:ea typeface="Calibri" panose="020F0502020204030204" pitchFamily="34" charset="0"/>
                <a:cs typeface="Times New Roman" panose="02020603050405020304" pitchFamily="18" charset="0"/>
              </a:rPr>
              <a:t> ensayo, LES PEINTRES CUBISTES, Apollinaire añadía todavía un elemento nuevo. Más aun, escribía algo extraño. Reclamaba el sacrificio del artista en los altares de la verdad. Además, reivindicaba un ideal universal e infinito, una “belleza ideal”, y definía esta “visión entera, completa” con arreglo a la categoría romántica de lo sublime que acerca la obra de arte a las expresiones de la razón absoluta y de lo divino. Finalmente, el poeta declaraba que este arte ya no se limita ni a la naturaleza ni tampoco a lo humano.</a:t>
            </a:r>
            <a:r>
              <a:rPr lang="es-MX" i="1" dirty="0">
                <a:latin typeface="Calibri" panose="020F0502020204030204" pitchFamily="34" charset="0"/>
                <a:ea typeface="Calibri" panose="020F0502020204030204" pitchFamily="34" charset="0"/>
                <a:cs typeface="Times New Roman" panose="02020603050405020304" pitchFamily="18" charset="0"/>
              </a:rPr>
              <a:t> Por el contrario, consideraba que el nuevo arte cubista estaba llamando a restablecer un vínculo roto con la tradición espiritualista del arte religioso de edades antiguas</a:t>
            </a:r>
            <a:r>
              <a:rPr lang="es-MX" dirty="0">
                <a:latin typeface="Calibri" panose="020F0502020204030204" pitchFamily="34" charset="0"/>
                <a:ea typeface="Calibri" panose="020F0502020204030204" pitchFamily="34" charset="0"/>
                <a:cs typeface="Times New Roman" panose="02020603050405020304" pitchFamily="18" charset="0"/>
              </a:rPr>
              <a:t>.</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xmlns="" id="{2AA8E5D9-0213-4E81-A97B-BE8AC6234213}"/>
              </a:ext>
            </a:extLst>
          </p:cNvPr>
          <p:cNvPicPr>
            <a:picLocks noChangeAspect="1"/>
          </p:cNvPicPr>
          <p:nvPr/>
        </p:nvPicPr>
        <p:blipFill>
          <a:blip r:embed="rId2"/>
          <a:stretch>
            <a:fillRect/>
          </a:stretch>
        </p:blipFill>
        <p:spPr>
          <a:xfrm>
            <a:off x="7503464" y="1406107"/>
            <a:ext cx="3250084" cy="4472116"/>
          </a:xfrm>
          <a:prstGeom prst="rect">
            <a:avLst/>
          </a:prstGeom>
        </p:spPr>
      </p:pic>
    </p:spTree>
    <p:extLst>
      <p:ext uri="{BB962C8B-B14F-4D97-AF65-F5344CB8AC3E}">
        <p14:creationId xmlns:p14="http://schemas.microsoft.com/office/powerpoint/2010/main" val="13249776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75646" y="822851"/>
            <a:ext cx="6096000" cy="981423"/>
          </a:xfrm>
          <a:prstGeom prst="rect">
            <a:avLst/>
          </a:prstGeom>
        </p:spPr>
        <p:txBody>
          <a:bodyPr>
            <a:spAutoFit/>
          </a:bodyPr>
          <a:lstStyle/>
          <a:p>
            <a:pPr algn="just">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Su espiritualidad, su concepción no como arte religioso sino como trascendencia artística por utiliza un concepto filosófico anuncia por Kant y Hegel y desarrollado por el romanticismo. </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569433" y="2539308"/>
            <a:ext cx="6096000" cy="1870512"/>
          </a:xfrm>
          <a:prstGeom prst="rect">
            <a:avLst/>
          </a:prstGeom>
        </p:spPr>
        <p:txBody>
          <a:bodyPr>
            <a:spAutoFit/>
          </a:bodyPr>
          <a:lstStyle/>
          <a:p>
            <a:pPr algn="just">
              <a:lnSpc>
                <a:spcPct val="107000"/>
              </a:lnSpc>
              <a:spcAft>
                <a:spcPts val="800"/>
              </a:spcAft>
            </a:pPr>
            <a:r>
              <a:rPr lang="es-MX" i="1" dirty="0">
                <a:latin typeface="Calibri" panose="020F0502020204030204" pitchFamily="34" charset="0"/>
                <a:ea typeface="Calibri" panose="020F0502020204030204" pitchFamily="34" charset="0"/>
                <a:cs typeface="Times New Roman" panose="02020603050405020304" pitchFamily="18" charset="0"/>
              </a:rPr>
              <a:t>El artista busca en la obra de arte la expresión de un nuevo orden de valores espirituales y morales, para alcanzar a través de ellos una nueva armonía en el orden de la sensibilidad, de la interacción social, así como de la relación con la naturaleza. Una espiritualidad necesaria para redefinir el futuro de la humanidad. </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569433" y="5144854"/>
            <a:ext cx="6096000" cy="923330"/>
          </a:xfrm>
          <a:prstGeom prst="rect">
            <a:avLst/>
          </a:prstGeom>
        </p:spPr>
        <p:txBody>
          <a:bodyPr>
            <a:spAutoFit/>
          </a:bodyPr>
          <a:lstStyle/>
          <a:p>
            <a:r>
              <a:rPr lang="es-MX" i="1" dirty="0">
                <a:latin typeface="Calibri" panose="020F0502020204030204" pitchFamily="34" charset="0"/>
                <a:ea typeface="Calibri" panose="020F0502020204030204" pitchFamily="34" charset="0"/>
                <a:cs typeface="Times New Roman" panose="02020603050405020304" pitchFamily="18" charset="0"/>
              </a:rPr>
              <a:t>Nuevo arte cubista fueron anunciadas e interpretadas por </a:t>
            </a:r>
            <a:r>
              <a:rPr lang="es-MX" i="1" dirty="0" err="1">
                <a:latin typeface="Calibri" panose="020F0502020204030204" pitchFamily="34" charset="0"/>
                <a:ea typeface="Calibri" panose="020F0502020204030204" pitchFamily="34" charset="0"/>
                <a:cs typeface="Times New Roman" panose="02020603050405020304" pitchFamily="18" charset="0"/>
              </a:rPr>
              <a:t>Apollinaire</a:t>
            </a:r>
            <a:r>
              <a:rPr lang="es-MX" i="1" dirty="0">
                <a:latin typeface="Calibri" panose="020F0502020204030204" pitchFamily="34" charset="0"/>
                <a:ea typeface="Calibri" panose="020F0502020204030204" pitchFamily="34" charset="0"/>
                <a:cs typeface="Times New Roman" panose="02020603050405020304" pitchFamily="18" charset="0"/>
              </a:rPr>
              <a:t> como una nueva relación entre el artista como creador y las cosas, la realidad, el mundo. </a:t>
            </a:r>
            <a:endParaRPr lang="es-ES" dirty="0"/>
          </a:p>
        </p:txBody>
      </p:sp>
      <p:pic>
        <p:nvPicPr>
          <p:cNvPr id="6" name="Picture 5">
            <a:extLst>
              <a:ext uri="{FF2B5EF4-FFF2-40B4-BE49-F238E27FC236}">
                <a16:creationId xmlns:a16="http://schemas.microsoft.com/office/drawing/2014/main" xmlns="" id="{A9553AF6-AF8C-4DC9-8B80-0272EA7E8A49}"/>
              </a:ext>
            </a:extLst>
          </p:cNvPr>
          <p:cNvPicPr>
            <a:picLocks noChangeAspect="1"/>
          </p:cNvPicPr>
          <p:nvPr/>
        </p:nvPicPr>
        <p:blipFill>
          <a:blip r:embed="rId2"/>
          <a:stretch>
            <a:fillRect/>
          </a:stretch>
        </p:blipFill>
        <p:spPr>
          <a:xfrm>
            <a:off x="7000515" y="937507"/>
            <a:ext cx="4937760" cy="5477256"/>
          </a:xfrm>
          <a:prstGeom prst="rect">
            <a:avLst/>
          </a:prstGeom>
        </p:spPr>
      </p:pic>
    </p:spTree>
    <p:extLst>
      <p:ext uri="{BB962C8B-B14F-4D97-AF65-F5344CB8AC3E}">
        <p14:creationId xmlns:p14="http://schemas.microsoft.com/office/powerpoint/2010/main" val="3596284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xmlns="" id="{41F34226-FCA2-44AF-9E23-82E58093FC50}"/>
              </a:ext>
            </a:extLst>
          </p:cNvPr>
          <p:cNvPicPr>
            <a:picLocks noChangeAspect="1"/>
          </p:cNvPicPr>
          <p:nvPr/>
        </p:nvPicPr>
        <p:blipFill rotWithShape="1">
          <a:blip r:embed="rId2"/>
          <a:srcRect l="22888" r="14660" b="1"/>
          <a:stretch/>
        </p:blipFill>
        <p:spPr>
          <a:xfrm>
            <a:off x="6256865" y="643467"/>
            <a:ext cx="5291667" cy="5571066"/>
          </a:xfrm>
          <a:prstGeom prst="rect">
            <a:avLst/>
          </a:prstGeom>
        </p:spPr>
      </p:pic>
      <p:sp>
        <p:nvSpPr>
          <p:cNvPr id="14" name="Rectangle 1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5" name="Picture 4">
            <a:extLst>
              <a:ext uri="{FF2B5EF4-FFF2-40B4-BE49-F238E27FC236}">
                <a16:creationId xmlns:a16="http://schemas.microsoft.com/office/drawing/2014/main" xmlns="" id="{6987C009-31B0-4485-A294-CA652927B8A4}"/>
              </a:ext>
            </a:extLst>
          </p:cNvPr>
          <p:cNvPicPr>
            <a:picLocks noChangeAspect="1"/>
          </p:cNvPicPr>
          <p:nvPr/>
        </p:nvPicPr>
        <p:blipFill rotWithShape="1">
          <a:blip r:embed="rId3"/>
          <a:srcRect t="5895" r="1" b="15145"/>
          <a:stretch/>
        </p:blipFill>
        <p:spPr>
          <a:xfrm>
            <a:off x="643466" y="643467"/>
            <a:ext cx="5291667" cy="5571066"/>
          </a:xfrm>
          <a:prstGeom prst="rect">
            <a:avLst/>
          </a:prstGeom>
        </p:spPr>
      </p:pic>
    </p:spTree>
    <p:extLst>
      <p:ext uri="{BB962C8B-B14F-4D97-AF65-F5344CB8AC3E}">
        <p14:creationId xmlns:p14="http://schemas.microsoft.com/office/powerpoint/2010/main" val="30744670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44062" y="297311"/>
            <a:ext cx="9536310" cy="981423"/>
          </a:xfrm>
          <a:prstGeom prst="rect">
            <a:avLst/>
          </a:prstGeom>
        </p:spPr>
        <p:txBody>
          <a:bodyPr wrap="square">
            <a:spAutoFit/>
          </a:bodyPr>
          <a:lstStyle/>
          <a:p>
            <a:pPr algn="just">
              <a:lnSpc>
                <a:spcPct val="107000"/>
              </a:lnSpc>
              <a:spcAft>
                <a:spcPts val="800"/>
              </a:spcAft>
            </a:pPr>
            <a:r>
              <a:rPr lang="es-MX" i="1" dirty="0">
                <a:latin typeface="Calibri" panose="020F0502020204030204" pitchFamily="34" charset="0"/>
                <a:ea typeface="Calibri" panose="020F0502020204030204" pitchFamily="34" charset="0"/>
                <a:cs typeface="Times New Roman" panose="02020603050405020304" pitchFamily="18" charset="0"/>
              </a:rPr>
              <a:t>Relacionaba el nuevo arte absoluto y el nuevo artista divino con un concepto genérico de poder sobre la naturaleza. Significa y significaba asumir plena confianza el poder de nuestra razón y de nuestra imaginación, en nuestra capacidad de dar un sentido a este mundo.</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797168" y="1951672"/>
            <a:ext cx="9583203" cy="923330"/>
          </a:xfrm>
          <a:prstGeom prst="rect">
            <a:avLst/>
          </a:prstGeom>
        </p:spPr>
        <p:txBody>
          <a:bodyPr wrap="square">
            <a:spAutoFit/>
          </a:bodyPr>
          <a:lstStyle/>
          <a:p>
            <a:r>
              <a:rPr lang="es-MX" i="1" dirty="0" err="1">
                <a:latin typeface="Calibri" panose="020F0502020204030204" pitchFamily="34" charset="0"/>
                <a:ea typeface="Calibri" panose="020F0502020204030204" pitchFamily="34" charset="0"/>
                <a:cs typeface="Times New Roman" panose="02020603050405020304" pitchFamily="18" charset="0"/>
              </a:rPr>
              <a:t>Apollinaire</a:t>
            </a:r>
            <a:r>
              <a:rPr lang="es-MX" i="1" dirty="0">
                <a:latin typeface="Calibri" panose="020F0502020204030204" pitchFamily="34" charset="0"/>
                <a:ea typeface="Calibri" panose="020F0502020204030204" pitchFamily="34" charset="0"/>
                <a:cs typeface="Times New Roman" panose="02020603050405020304" pitchFamily="18" charset="0"/>
              </a:rPr>
              <a:t> distingue el cubismo de Picasso, Gris o </a:t>
            </a:r>
            <a:r>
              <a:rPr lang="es-MX" i="1" dirty="0" err="1">
                <a:latin typeface="Calibri" panose="020F0502020204030204" pitchFamily="34" charset="0"/>
                <a:ea typeface="Calibri" panose="020F0502020204030204" pitchFamily="34" charset="0"/>
                <a:cs typeface="Times New Roman" panose="02020603050405020304" pitchFamily="18" charset="0"/>
              </a:rPr>
              <a:t>Gleizez</a:t>
            </a:r>
            <a:r>
              <a:rPr lang="es-MX" i="1" dirty="0">
                <a:latin typeface="Calibri" panose="020F0502020204030204" pitchFamily="34" charset="0"/>
                <a:ea typeface="Calibri" panose="020F0502020204030204" pitchFamily="34" charset="0"/>
                <a:cs typeface="Times New Roman" panose="02020603050405020304" pitchFamily="18" charset="0"/>
              </a:rPr>
              <a:t> como “científico”. Lo hace en nombre de sus valores geométricos, de su concepción “interior” de la forma, de su pureza y de su abstracción de lo que denomina “accidentes y anécdotas visuales”</a:t>
            </a:r>
            <a:endParaRPr lang="es-ES" dirty="0"/>
          </a:p>
        </p:txBody>
      </p:sp>
      <p:sp>
        <p:nvSpPr>
          <p:cNvPr id="4" name="Rectángulo 3"/>
          <p:cNvSpPr/>
          <p:nvPr/>
        </p:nvSpPr>
        <p:spPr>
          <a:xfrm>
            <a:off x="984738" y="3763870"/>
            <a:ext cx="9917724" cy="1264642"/>
          </a:xfrm>
          <a:prstGeom prst="rect">
            <a:avLst/>
          </a:prstGeom>
        </p:spPr>
        <p:txBody>
          <a:bodyPr wrap="square">
            <a:spAutoFit/>
          </a:bodyPr>
          <a:lstStyle/>
          <a:p>
            <a:pPr algn="just">
              <a:lnSpc>
                <a:spcPct val="107000"/>
              </a:lnSpc>
              <a:spcAft>
                <a:spcPts val="800"/>
              </a:spcAft>
            </a:pPr>
            <a:r>
              <a:rPr lang="es-MX" i="1" dirty="0">
                <a:latin typeface="Calibri" panose="020F0502020204030204" pitchFamily="34" charset="0"/>
                <a:ea typeface="Calibri" panose="020F0502020204030204" pitchFamily="34" charset="0"/>
                <a:cs typeface="Times New Roman" panose="02020603050405020304" pitchFamily="18" charset="0"/>
              </a:rPr>
              <a:t>Esta definición del cubismo como una estética “científica” fue ampliamente </a:t>
            </a:r>
            <a:r>
              <a:rPr lang="es-MX" i="1" dirty="0" err="1">
                <a:latin typeface="Calibri" panose="020F0502020204030204" pitchFamily="34" charset="0"/>
                <a:ea typeface="Calibri" panose="020F0502020204030204" pitchFamily="34" charset="0"/>
                <a:cs typeface="Times New Roman" panose="02020603050405020304" pitchFamily="18" charset="0"/>
              </a:rPr>
              <a:t>comprtidad</a:t>
            </a:r>
            <a:r>
              <a:rPr lang="es-MX" i="1" dirty="0">
                <a:latin typeface="Calibri" panose="020F0502020204030204" pitchFamily="34" charset="0"/>
                <a:ea typeface="Calibri" panose="020F0502020204030204" pitchFamily="34" charset="0"/>
                <a:cs typeface="Times New Roman" panose="02020603050405020304" pitchFamily="18" charset="0"/>
              </a:rPr>
              <a:t> por los parisinos de las primeras décadas del siglo pasado, de Gris a </a:t>
            </a:r>
            <a:r>
              <a:rPr lang="es-MX" i="1" dirty="0" err="1">
                <a:latin typeface="Calibri" panose="020F0502020204030204" pitchFamily="34" charset="0"/>
                <a:ea typeface="Calibri" panose="020F0502020204030204" pitchFamily="34" charset="0"/>
                <a:cs typeface="Times New Roman" panose="02020603050405020304" pitchFamily="18" charset="0"/>
              </a:rPr>
              <a:t>Gleizes</a:t>
            </a:r>
            <a:r>
              <a:rPr lang="es-MX" i="1" dirty="0">
                <a:latin typeface="Calibri" panose="020F0502020204030204" pitchFamily="34" charset="0"/>
                <a:ea typeface="Calibri" panose="020F0502020204030204" pitchFamily="34" charset="0"/>
                <a:cs typeface="Times New Roman" panose="02020603050405020304" pitchFamily="18" charset="0"/>
              </a:rPr>
              <a:t>, de </a:t>
            </a:r>
            <a:r>
              <a:rPr lang="es-MX" i="1" dirty="0" err="1">
                <a:latin typeface="Calibri" panose="020F0502020204030204" pitchFamily="34" charset="0"/>
                <a:ea typeface="Calibri" panose="020F0502020204030204" pitchFamily="34" charset="0"/>
                <a:cs typeface="Times New Roman" panose="02020603050405020304" pitchFamily="18" charset="0"/>
              </a:rPr>
              <a:t>Severini</a:t>
            </a:r>
            <a:r>
              <a:rPr lang="es-MX" i="1" dirty="0">
                <a:latin typeface="Calibri" panose="020F0502020204030204" pitchFamily="34" charset="0"/>
                <a:ea typeface="Calibri" panose="020F0502020204030204" pitchFamily="34" charset="0"/>
                <a:cs typeface="Times New Roman" panose="02020603050405020304" pitchFamily="18" charset="0"/>
              </a:rPr>
              <a:t> a </a:t>
            </a:r>
            <a:r>
              <a:rPr lang="es-MX" i="1" dirty="0" err="1">
                <a:latin typeface="Calibri" panose="020F0502020204030204" pitchFamily="34" charset="0"/>
                <a:ea typeface="Calibri" panose="020F0502020204030204" pitchFamily="34" charset="0"/>
                <a:cs typeface="Times New Roman" panose="02020603050405020304" pitchFamily="18" charset="0"/>
              </a:rPr>
              <a:t>Mondrian</a:t>
            </a:r>
            <a:r>
              <a:rPr lang="es-MX" i="1" dirty="0">
                <a:latin typeface="Calibri" panose="020F0502020204030204" pitchFamily="34" charset="0"/>
                <a:ea typeface="Calibri" panose="020F0502020204030204" pitchFamily="34" charset="0"/>
                <a:cs typeface="Times New Roman" panose="02020603050405020304" pitchFamily="18" charset="0"/>
              </a:rPr>
              <a:t>, y constituyó asimismo el punto de partida de la interpretación filosóficamente más consistente de la nueva estética debida al crítico y coleccionista Daniel Henry </a:t>
            </a:r>
            <a:r>
              <a:rPr lang="es-MX" i="1" dirty="0" err="1">
                <a:latin typeface="Calibri" panose="020F0502020204030204" pitchFamily="34" charset="0"/>
                <a:ea typeface="Calibri" panose="020F0502020204030204" pitchFamily="34" charset="0"/>
                <a:cs typeface="Times New Roman" panose="02020603050405020304" pitchFamily="18" charset="0"/>
              </a:rPr>
              <a:t>Kahnweiler</a:t>
            </a:r>
            <a:r>
              <a:rPr lang="es-MX" i="1" dirty="0">
                <a:latin typeface="Calibri" panose="020F0502020204030204" pitchFamily="34" charset="0"/>
                <a:ea typeface="Calibri" panose="020F0502020204030204" pitchFamily="34" charset="0"/>
                <a:cs typeface="Times New Roman" panose="02020603050405020304" pitchFamily="18" charset="0"/>
              </a:rPr>
              <a:t>.</a:t>
            </a:r>
            <a:endParaRPr lang="es-ES"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ángulo 4"/>
          <p:cNvSpPr/>
          <p:nvPr/>
        </p:nvSpPr>
        <p:spPr>
          <a:xfrm>
            <a:off x="3597335" y="5643001"/>
            <a:ext cx="4997330" cy="375552"/>
          </a:xfrm>
          <a:prstGeom prst="rect">
            <a:avLst/>
          </a:prstGeom>
        </p:spPr>
        <p:txBody>
          <a:bodyPr wrap="none">
            <a:spAutoFit/>
          </a:bodyPr>
          <a:lstStyle/>
          <a:p>
            <a:pPr algn="just">
              <a:lnSpc>
                <a:spcPct val="107000"/>
              </a:lnSpc>
              <a:spcAft>
                <a:spcPts val="800"/>
              </a:spcAft>
            </a:pPr>
            <a:r>
              <a:rPr lang="es-MX" b="1" i="1" dirty="0">
                <a:latin typeface="Calibri" panose="020F0502020204030204" pitchFamily="34" charset="0"/>
                <a:ea typeface="Calibri" panose="020F0502020204030204" pitchFamily="34" charset="0"/>
                <a:cs typeface="Times New Roman" panose="02020603050405020304" pitchFamily="18" charset="0"/>
              </a:rPr>
              <a:t>Tenemos tres perspectivas, tres puntos de partida:</a:t>
            </a:r>
            <a:endParaRPr lang="es-ES" b="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685200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i="1" dirty="0"/>
              <a:t>1.- RUPTURA, NUEVO ORDEN,  PROYECTO CIVILIZATORIO.</a:t>
            </a:r>
            <a:r>
              <a:rPr lang="es-ES" dirty="0"/>
              <a:t/>
            </a:r>
            <a:br>
              <a:rPr lang="es-ES" dirty="0"/>
            </a:br>
            <a:r>
              <a:rPr lang="es-ES" dirty="0"/>
              <a:t/>
            </a:r>
            <a:br>
              <a:rPr lang="es-ES" dirty="0"/>
            </a:br>
            <a:endParaRPr lang="es-ES" dirty="0"/>
          </a:p>
        </p:txBody>
      </p:sp>
      <p:sp>
        <p:nvSpPr>
          <p:cNvPr id="3" name="Rectángulo 2"/>
          <p:cNvSpPr/>
          <p:nvPr/>
        </p:nvSpPr>
        <p:spPr>
          <a:xfrm>
            <a:off x="468923" y="2395251"/>
            <a:ext cx="11263731" cy="2849050"/>
          </a:xfrm>
          <a:prstGeom prst="rect">
            <a:avLst/>
          </a:prstGeom>
        </p:spPr>
        <p:txBody>
          <a:bodyPr wrap="square">
            <a:spAutoFit/>
          </a:bodyPr>
          <a:lstStyle/>
          <a:p>
            <a:pPr algn="just">
              <a:lnSpc>
                <a:spcPct val="107000"/>
              </a:lnSpc>
              <a:spcAft>
                <a:spcPts val="800"/>
              </a:spcAft>
            </a:pPr>
            <a:r>
              <a:rPr lang="es-MX" i="1" dirty="0">
                <a:latin typeface="Calibri" panose="020F0502020204030204" pitchFamily="34" charset="0"/>
                <a:ea typeface="Calibri" panose="020F0502020204030204" pitchFamily="34" charset="0"/>
                <a:cs typeface="Times New Roman" panose="02020603050405020304" pitchFamily="18" charset="0"/>
              </a:rPr>
              <a:t>Es una ruptura que se manifiesta, en un inicio, por la disolución de las normas de armonía tonal y </a:t>
            </a:r>
            <a:r>
              <a:rPr lang="es-MX" i="1" dirty="0" err="1">
                <a:latin typeface="Calibri" panose="020F0502020204030204" pitchFamily="34" charset="0"/>
                <a:ea typeface="Calibri" panose="020F0502020204030204" pitchFamily="34" charset="0"/>
                <a:cs typeface="Times New Roman" panose="02020603050405020304" pitchFamily="18" charset="0"/>
              </a:rPr>
              <a:t>colorística</a:t>
            </a:r>
            <a:r>
              <a:rPr lang="es-MX" i="1" dirty="0">
                <a:latin typeface="Calibri" panose="020F0502020204030204" pitchFamily="34" charset="0"/>
                <a:ea typeface="Calibri" panose="020F0502020204030204" pitchFamily="34" charset="0"/>
                <a:cs typeface="Times New Roman" panose="02020603050405020304" pitchFamily="18" charset="0"/>
              </a:rPr>
              <a:t> del </a:t>
            </a:r>
            <a:r>
              <a:rPr lang="es-MX" b="1" i="1" dirty="0">
                <a:latin typeface="Calibri" panose="020F0502020204030204" pitchFamily="34" charset="0"/>
                <a:ea typeface="Calibri" panose="020F0502020204030204" pitchFamily="34" charset="0"/>
                <a:cs typeface="Times New Roman" panose="02020603050405020304" pitchFamily="18" charset="0"/>
              </a:rPr>
              <a:t>naturalismo y el impresionismo</a:t>
            </a:r>
            <a:r>
              <a:rPr lang="es-MX" i="1" dirty="0">
                <a:latin typeface="Calibri" panose="020F0502020204030204" pitchFamily="34" charset="0"/>
                <a:ea typeface="Calibri" panose="020F0502020204030204" pitchFamily="34" charset="0"/>
                <a:cs typeface="Times New Roman" panose="02020603050405020304" pitchFamily="18" charset="0"/>
              </a:rPr>
              <a:t> decimonónicos, de sus concepciones de espacio y de equilibrio. Ruptura de la construcción clasicista del espacio arquitectónico y plástica. </a:t>
            </a:r>
          </a:p>
          <a:p>
            <a:pPr algn="just">
              <a:lnSpc>
                <a:spcPct val="107000"/>
              </a:lnSpc>
              <a:spcAft>
                <a:spcPts val="800"/>
              </a:spcAft>
            </a:pPr>
            <a:r>
              <a:rPr lang="es-MX" i="1" dirty="0">
                <a:latin typeface="Calibri" panose="020F0502020204030204" pitchFamily="34" charset="0"/>
                <a:ea typeface="Calibri" panose="020F0502020204030204" pitchFamily="34" charset="0"/>
                <a:cs typeface="Times New Roman" panose="02020603050405020304" pitchFamily="18" charset="0"/>
              </a:rPr>
              <a:t>Ruptura que atraviesa un nuevo sentido ético de la práctica del artista moderno. Ruptura con el pasado en un sentido fuerte que a menudo cuestiona el arte occidental en cuento a sus fundamentos metafísicos, religiosos y técnicos desde el Renacimiento. Ruptura en cuanto a la concepción misma de lo humano, en cuanto eliminación de los paradigmas humanistas clásicos, en cuanto redefinición de un arte anti humanista y violento, o la reformulación de la experiencia y la existencia individual en una edad de catástrofes sociales, guerras y cambio. Ruptura, en fin, en cuanto cuestionamiento de su concepto mismo de representación estética de lo real.</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5774688" y="5690061"/>
            <a:ext cx="6096000" cy="923330"/>
          </a:xfrm>
          <a:prstGeom prst="rect">
            <a:avLst/>
          </a:prstGeom>
        </p:spPr>
        <p:txBody>
          <a:bodyPr>
            <a:spAutoFit/>
          </a:bodyPr>
          <a:lstStyle/>
          <a:p>
            <a:r>
              <a:rPr lang="es-MX" i="1" dirty="0">
                <a:latin typeface="Calibri" panose="020F0502020204030204" pitchFamily="34" charset="0"/>
                <a:ea typeface="Calibri" panose="020F0502020204030204" pitchFamily="34" charset="0"/>
                <a:cs typeface="Times New Roman" panose="02020603050405020304" pitchFamily="18" charset="0"/>
              </a:rPr>
              <a:t>Justo a esta ruptura tiene que considerarse el descubrimiento de nuevos lenguas y formas poéticas, nuevas claves de armonía tonal o </a:t>
            </a:r>
            <a:r>
              <a:rPr lang="es-MX" i="1" dirty="0" err="1">
                <a:latin typeface="Calibri" panose="020F0502020204030204" pitchFamily="34" charset="0"/>
                <a:ea typeface="Calibri" panose="020F0502020204030204" pitchFamily="34" charset="0"/>
                <a:cs typeface="Times New Roman" panose="02020603050405020304" pitchFamily="18" charset="0"/>
              </a:rPr>
              <a:t>colorística</a:t>
            </a:r>
            <a:r>
              <a:rPr lang="es-MX" i="1" dirty="0">
                <a:latin typeface="Calibri" panose="020F0502020204030204" pitchFamily="34" charset="0"/>
                <a:ea typeface="Calibri" panose="020F0502020204030204" pitchFamily="34" charset="0"/>
                <a:cs typeface="Times New Roman" panose="02020603050405020304" pitchFamily="18" charset="0"/>
              </a:rPr>
              <a:t>. </a:t>
            </a:r>
            <a:endParaRPr lang="es-ES" dirty="0"/>
          </a:p>
        </p:txBody>
      </p:sp>
    </p:spTree>
    <p:extLst>
      <p:ext uri="{BB962C8B-B14F-4D97-AF65-F5344CB8AC3E}">
        <p14:creationId xmlns:p14="http://schemas.microsoft.com/office/powerpoint/2010/main" val="31844023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3945365" y="1614253"/>
            <a:ext cx="3550716" cy="738664"/>
          </a:xfrm>
          <a:prstGeom prst="rect">
            <a:avLst/>
          </a:prstGeom>
        </p:spPr>
        <p:txBody>
          <a:bodyPr wrap="none">
            <a:spAutoFit/>
          </a:bodyPr>
          <a:lstStyle/>
          <a:p>
            <a:r>
              <a:rPr lang="es-MX" i="1" dirty="0">
                <a:latin typeface="Calibri" panose="020F0502020204030204" pitchFamily="34" charset="0"/>
                <a:ea typeface="Calibri" panose="020F0502020204030204" pitchFamily="34" charset="0"/>
                <a:cs typeface="Times New Roman" panose="02020603050405020304" pitchFamily="18" charset="0"/>
              </a:rPr>
              <a:t>*ABSTRACCION</a:t>
            </a:r>
            <a:endParaRPr lang="es-ES" dirty="0"/>
          </a:p>
        </p:txBody>
      </p:sp>
      <p:sp>
        <p:nvSpPr>
          <p:cNvPr id="6" name="Rectángulo 5"/>
          <p:cNvSpPr/>
          <p:nvPr/>
        </p:nvSpPr>
        <p:spPr>
          <a:xfrm>
            <a:off x="2850926" y="2820034"/>
            <a:ext cx="6096000" cy="981423"/>
          </a:xfrm>
          <a:prstGeom prst="rect">
            <a:avLst/>
          </a:prstGeom>
        </p:spPr>
        <p:txBody>
          <a:bodyPr>
            <a:spAutoFit/>
          </a:bodyPr>
          <a:lstStyle/>
          <a:p>
            <a:pPr algn="ctr">
              <a:lnSpc>
                <a:spcPct val="107000"/>
              </a:lnSpc>
              <a:spcAft>
                <a:spcPts val="800"/>
              </a:spcAft>
            </a:pPr>
            <a:r>
              <a:rPr lang="es-MX" b="1" i="1" dirty="0">
                <a:latin typeface="Calibri" panose="020F0502020204030204" pitchFamily="34" charset="0"/>
                <a:ea typeface="Calibri" panose="020F0502020204030204" pitchFamily="34" charset="0"/>
                <a:cs typeface="Times New Roman" panose="02020603050405020304" pitchFamily="18" charset="0"/>
              </a:rPr>
              <a:t>El origen de la abstracción</a:t>
            </a:r>
            <a:r>
              <a:rPr lang="es-MX" i="1" dirty="0">
                <a:latin typeface="Calibri" panose="020F0502020204030204" pitchFamily="34" charset="0"/>
                <a:ea typeface="Calibri" panose="020F0502020204030204" pitchFamily="34" charset="0"/>
                <a:cs typeface="Times New Roman" panose="02020603050405020304" pitchFamily="18" charset="0"/>
              </a:rPr>
              <a:t> en el arte moderno es una exigencia espiritual ligada con una pérdida de confianza en los valores de la civilización industrial. </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605753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96097" y="867083"/>
            <a:ext cx="10363200" cy="3660105"/>
          </a:xfrm>
          <a:prstGeom prst="rect">
            <a:avLst/>
          </a:prstGeom>
        </p:spPr>
        <p:txBody>
          <a:bodyPr wrap="square">
            <a:spAutoFit/>
          </a:bodyPr>
          <a:lstStyle/>
          <a:p>
            <a:pPr algn="just">
              <a:lnSpc>
                <a:spcPct val="107000"/>
              </a:lnSpc>
              <a:spcAft>
                <a:spcPts val="800"/>
              </a:spcAft>
            </a:pPr>
            <a:r>
              <a:rPr lang="es-MX" i="1" dirty="0">
                <a:latin typeface="Calibri" panose="020F0502020204030204" pitchFamily="34" charset="0"/>
                <a:ea typeface="Calibri" panose="020F0502020204030204" pitchFamily="34" charset="0"/>
                <a:cs typeface="Times New Roman" panose="02020603050405020304" pitchFamily="18" charset="0"/>
              </a:rPr>
              <a:t>Es ante todo una ruptura histórica política, una ruptura civilizatoria. </a:t>
            </a:r>
            <a:endParaRPr lang="es-E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b="1" i="1" dirty="0">
                <a:latin typeface="Calibri" panose="020F0502020204030204" pitchFamily="34" charset="0"/>
                <a:ea typeface="Calibri" panose="020F0502020204030204" pitchFamily="34" charset="0"/>
                <a:cs typeface="Times New Roman" panose="02020603050405020304" pitchFamily="18" charset="0"/>
              </a:rPr>
              <a:t>Nietzsche</a:t>
            </a:r>
            <a:r>
              <a:rPr lang="es-MX" i="1" dirty="0">
                <a:latin typeface="Calibri" panose="020F0502020204030204" pitchFamily="34" charset="0"/>
                <a:ea typeface="Calibri" panose="020F0502020204030204" pitchFamily="34" charset="0"/>
                <a:cs typeface="Times New Roman" panose="02020603050405020304" pitchFamily="18" charset="0"/>
              </a:rPr>
              <a:t> formuló una crítica nítida y contundente de la síntesis de moral cristiana y ascetismo </a:t>
            </a:r>
            <a:r>
              <a:rPr lang="es-MX" i="1" dirty="0" err="1">
                <a:latin typeface="Calibri" panose="020F0502020204030204" pitchFamily="34" charset="0"/>
                <a:ea typeface="Calibri" panose="020F0502020204030204" pitchFamily="34" charset="0"/>
                <a:cs typeface="Times New Roman" panose="02020603050405020304" pitchFamily="18" charset="0"/>
              </a:rPr>
              <a:t>tecnocientífico</a:t>
            </a:r>
            <a:r>
              <a:rPr lang="es-MX" i="1" dirty="0">
                <a:latin typeface="Calibri" panose="020F0502020204030204" pitchFamily="34" charset="0"/>
                <a:ea typeface="Calibri" panose="020F0502020204030204" pitchFamily="34" charset="0"/>
                <a:cs typeface="Times New Roman" panose="02020603050405020304" pitchFamily="18" charset="0"/>
              </a:rPr>
              <a:t> subyacente a la sociedad industrial del XIX, síntesis representada por la filosofía de Kant. Con ello formuló también un rechazo de la civilización ascética, disciplinada militarmente, reprimida </a:t>
            </a:r>
            <a:r>
              <a:rPr lang="es-MX" i="1" dirty="0" err="1">
                <a:latin typeface="Calibri" panose="020F0502020204030204" pitchFamily="34" charset="0"/>
                <a:ea typeface="Calibri" panose="020F0502020204030204" pitchFamily="34" charset="0"/>
                <a:cs typeface="Times New Roman" panose="02020603050405020304" pitchFamily="18" charset="0"/>
              </a:rPr>
              <a:t>confesionariamente</a:t>
            </a:r>
            <a:r>
              <a:rPr lang="es-MX" i="1" dirty="0">
                <a:latin typeface="Calibri" panose="020F0502020204030204" pitchFamily="34" charset="0"/>
                <a:ea typeface="Calibri" panose="020F0502020204030204" pitchFamily="34" charset="0"/>
                <a:cs typeface="Times New Roman" panose="02020603050405020304" pitchFamily="18" charset="0"/>
              </a:rPr>
              <a:t> y mutilada en lo espiritual por el positivismo científico, financiero e industrial.  Definió a esta </a:t>
            </a:r>
            <a:r>
              <a:rPr lang="es-MX" i="1" dirty="0" err="1">
                <a:latin typeface="Calibri" panose="020F0502020204030204" pitchFamily="34" charset="0"/>
                <a:ea typeface="Calibri" panose="020F0502020204030204" pitchFamily="34" charset="0"/>
                <a:cs typeface="Times New Roman" panose="02020603050405020304" pitchFamily="18" charset="0"/>
              </a:rPr>
              <a:t>monoclatura</a:t>
            </a:r>
            <a:r>
              <a:rPr lang="es-MX" i="1" dirty="0">
                <a:latin typeface="Calibri" panose="020F0502020204030204" pitchFamily="34" charset="0"/>
                <a:ea typeface="Calibri" panose="020F0502020204030204" pitchFamily="34" charset="0"/>
                <a:cs typeface="Times New Roman" panose="02020603050405020304" pitchFamily="18" charset="0"/>
              </a:rPr>
              <a:t> occidental y moderna como civilización  cristiana y científica. Y concluyo que esta civilización era la civilización de la decadencia. </a:t>
            </a:r>
          </a:p>
          <a:p>
            <a:pPr algn="just">
              <a:lnSpc>
                <a:spcPct val="107000"/>
              </a:lnSpc>
              <a:spcAft>
                <a:spcPts val="800"/>
              </a:spcAft>
            </a:pPr>
            <a:endParaRPr lang="es-MX" i="1" dirty="0"/>
          </a:p>
          <a:p>
            <a:pPr algn="just">
              <a:lnSpc>
                <a:spcPct val="107000"/>
              </a:lnSpc>
              <a:spcAft>
                <a:spcPts val="800"/>
              </a:spcAft>
            </a:pPr>
            <a:r>
              <a:rPr lang="es-MX" i="1" dirty="0">
                <a:latin typeface="Calibri" panose="020F0502020204030204" pitchFamily="34" charset="0"/>
                <a:cs typeface="Calibri" panose="020F0502020204030204" pitchFamily="34" charset="0"/>
              </a:rPr>
              <a:t>La abstracción moderna del siglo XX retoma de Nietzsche la crítica del nihilismo cristiano y </a:t>
            </a:r>
            <a:r>
              <a:rPr lang="es-MX" i="1" dirty="0" err="1">
                <a:latin typeface="Calibri" panose="020F0502020204030204" pitchFamily="34" charset="0"/>
                <a:cs typeface="Calibri" panose="020F0502020204030204" pitchFamily="34" charset="0"/>
              </a:rPr>
              <a:t>tecnociencítifico</a:t>
            </a:r>
            <a:r>
              <a:rPr lang="es-MX" i="1" dirty="0">
                <a:latin typeface="Calibri" panose="020F0502020204030204" pitchFamily="34" charset="0"/>
                <a:cs typeface="Calibri" panose="020F0502020204030204" pitchFamily="34" charset="0"/>
              </a:rPr>
              <a:t> a través de la afirmación del color y a sensualidad. Per o la abstracción moderna lleva aquella transformación </a:t>
            </a:r>
            <a:r>
              <a:rPr lang="es-MX" i="1" dirty="0" err="1">
                <a:latin typeface="Calibri" panose="020F0502020204030204" pitchFamily="34" charset="0"/>
                <a:cs typeface="Calibri" panose="020F0502020204030204" pitchFamily="34" charset="0"/>
              </a:rPr>
              <a:t>dionisíca</a:t>
            </a:r>
            <a:r>
              <a:rPr lang="es-MX" i="1" dirty="0">
                <a:latin typeface="Calibri" panose="020F0502020204030204" pitchFamily="34" charset="0"/>
                <a:cs typeface="Calibri" panose="020F0502020204030204" pitchFamily="34" charset="0"/>
              </a:rPr>
              <a:t> del cristianismo y la civilización </a:t>
            </a:r>
            <a:r>
              <a:rPr lang="es-MX" i="1" dirty="0" err="1">
                <a:latin typeface="Calibri" panose="020F0502020204030204" pitchFamily="34" charset="0"/>
                <a:cs typeface="Calibri" panose="020F0502020204030204" pitchFamily="34" charset="0"/>
              </a:rPr>
              <a:t>industrul</a:t>
            </a:r>
            <a:r>
              <a:rPr lang="es-MX" i="1" dirty="0">
                <a:latin typeface="Calibri" panose="020F0502020204030204" pitchFamily="34" charset="0"/>
                <a:cs typeface="Calibri" panose="020F0502020204030204" pitchFamily="34" charset="0"/>
              </a:rPr>
              <a:t>  a unos limites </a:t>
            </a:r>
            <a:r>
              <a:rPr lang="es-MX" i="1" dirty="0" err="1">
                <a:latin typeface="Calibri" panose="020F0502020204030204" pitchFamily="34" charset="0"/>
                <a:cs typeface="Calibri" panose="020F0502020204030204" pitchFamily="34" charset="0"/>
              </a:rPr>
              <a:t>entramente</a:t>
            </a:r>
            <a:r>
              <a:rPr lang="es-MX" i="1" dirty="0">
                <a:latin typeface="Calibri" panose="020F0502020204030204" pitchFamily="34" charset="0"/>
                <a:cs typeface="Calibri" panose="020F0502020204030204" pitchFamily="34" charset="0"/>
              </a:rPr>
              <a:t> nuevos</a:t>
            </a:r>
            <a:endParaRPr lang="es-ES"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863028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53167" y="966408"/>
            <a:ext cx="11086067" cy="2474652"/>
          </a:xfrm>
          <a:prstGeom prst="rect">
            <a:avLst/>
          </a:prstGeom>
        </p:spPr>
        <p:txBody>
          <a:bodyPr wrap="square">
            <a:spAutoFit/>
          </a:bodyPr>
          <a:lstStyle/>
          <a:p>
            <a:pPr algn="just">
              <a:lnSpc>
                <a:spcPct val="107000"/>
              </a:lnSpc>
              <a:spcAft>
                <a:spcPts val="800"/>
              </a:spcAft>
            </a:pPr>
            <a:r>
              <a:rPr lang="es-MX" b="1" i="1" dirty="0">
                <a:latin typeface="Calibri" panose="020F0502020204030204" pitchFamily="34" charset="0"/>
                <a:ea typeface="Calibri" panose="020F0502020204030204" pitchFamily="34" charset="0"/>
                <a:cs typeface="Times New Roman" panose="02020603050405020304" pitchFamily="18" charset="0"/>
              </a:rPr>
              <a:t>Williams Morris</a:t>
            </a:r>
            <a:r>
              <a:rPr lang="es-MX" i="1" dirty="0">
                <a:latin typeface="Calibri" panose="020F0502020204030204" pitchFamily="34" charset="0"/>
                <a:ea typeface="Calibri" panose="020F0502020204030204" pitchFamily="34" charset="0"/>
                <a:cs typeface="Times New Roman" panose="02020603050405020304" pitchFamily="18" charset="0"/>
              </a:rPr>
              <a:t> es el otro gran símbolo que debe recordarse aquí: el del nuevo arte moderno. </a:t>
            </a:r>
          </a:p>
          <a:p>
            <a:pPr algn="just">
              <a:lnSpc>
                <a:spcPct val="107000"/>
              </a:lnSpc>
              <a:spcAft>
                <a:spcPts val="800"/>
              </a:spcAft>
            </a:pPr>
            <a:r>
              <a:rPr lang="es-MX" i="1" dirty="0">
                <a:latin typeface="Calibri" panose="020F0502020204030204" pitchFamily="34" charset="0"/>
                <a:ea typeface="Calibri" panose="020F0502020204030204" pitchFamily="34" charset="0"/>
                <a:cs typeface="Times New Roman" panose="02020603050405020304" pitchFamily="18" charset="0"/>
              </a:rPr>
              <a:t>Para Morris  un nuevo arte y una nueva concepción del artista debía nacer o renacer a partir del artesanado; es decir, formularse a partir de la </a:t>
            </a:r>
            <a:r>
              <a:rPr lang="es-MX" i="1" dirty="0" err="1">
                <a:latin typeface="Calibri" panose="020F0502020204030204" pitchFamily="34" charset="0"/>
                <a:ea typeface="Calibri" panose="020F0502020204030204" pitchFamily="34" charset="0"/>
                <a:cs typeface="Times New Roman" panose="02020603050405020304" pitchFamily="18" charset="0"/>
              </a:rPr>
              <a:t>elementariedad</a:t>
            </a:r>
            <a:r>
              <a:rPr lang="es-MX" i="1" dirty="0">
                <a:latin typeface="Calibri" panose="020F0502020204030204" pitchFamily="34" charset="0"/>
                <a:ea typeface="Calibri" panose="020F0502020204030204" pitchFamily="34" charset="0"/>
                <a:cs typeface="Times New Roman" panose="02020603050405020304" pitchFamily="18" charset="0"/>
              </a:rPr>
              <a:t> de las técnicas de la inmediatez de los valores de uso y de la relación directa con los materiales inherente al artesanado.  Definió un arte que al mismo tiempo debía partir de elementos estructurales puros, en el sentido en que el ornamento ha sido entendido en todas las culturas históricas. </a:t>
            </a:r>
          </a:p>
          <a:p>
            <a:pPr algn="just">
              <a:lnSpc>
                <a:spcPct val="107000"/>
              </a:lnSpc>
              <a:spcAft>
                <a:spcPts val="800"/>
              </a:spcAft>
            </a:pPr>
            <a:endParaRPr lang="es-MX" i="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xmlns="" id="{6FFB1651-D908-48EB-AAAE-4442F2C0E0AA}"/>
              </a:ext>
            </a:extLst>
          </p:cNvPr>
          <p:cNvPicPr>
            <a:picLocks noChangeAspect="1"/>
          </p:cNvPicPr>
          <p:nvPr/>
        </p:nvPicPr>
        <p:blipFill>
          <a:blip r:embed="rId2"/>
          <a:stretch>
            <a:fillRect/>
          </a:stretch>
        </p:blipFill>
        <p:spPr>
          <a:xfrm>
            <a:off x="7718107" y="2906695"/>
            <a:ext cx="3538899" cy="3160472"/>
          </a:xfrm>
          <a:prstGeom prst="rect">
            <a:avLst/>
          </a:prstGeom>
        </p:spPr>
      </p:pic>
      <p:sp>
        <p:nvSpPr>
          <p:cNvPr id="5" name="Rectangle 4">
            <a:extLst>
              <a:ext uri="{FF2B5EF4-FFF2-40B4-BE49-F238E27FC236}">
                <a16:creationId xmlns:a16="http://schemas.microsoft.com/office/drawing/2014/main" xmlns="" id="{66CAD73C-F114-449E-9B32-422CC5E53589}"/>
              </a:ext>
            </a:extLst>
          </p:cNvPr>
          <p:cNvSpPr/>
          <p:nvPr/>
        </p:nvSpPr>
        <p:spPr>
          <a:xfrm>
            <a:off x="653167" y="3363895"/>
            <a:ext cx="6096000" cy="2463238"/>
          </a:xfrm>
          <a:prstGeom prst="rect">
            <a:avLst/>
          </a:prstGeom>
        </p:spPr>
        <p:txBody>
          <a:bodyPr>
            <a:spAutoFit/>
          </a:bodyPr>
          <a:lstStyle/>
          <a:p>
            <a:pPr algn="just">
              <a:lnSpc>
                <a:spcPct val="107000"/>
              </a:lnSpc>
              <a:spcAft>
                <a:spcPts val="800"/>
              </a:spcAft>
            </a:pPr>
            <a:r>
              <a:rPr lang="es-MX" i="1" dirty="0">
                <a:latin typeface="Calibri" panose="020F0502020204030204" pitchFamily="34" charset="0"/>
                <a:cs typeface="Calibri" panose="020F0502020204030204" pitchFamily="34" charset="0"/>
              </a:rPr>
              <a:t>Otro aspecto que apuntaba Morris eran las dimensiones sociales y </a:t>
            </a:r>
            <a:r>
              <a:rPr lang="es-MX" i="1" dirty="0" err="1">
                <a:latin typeface="Calibri" panose="020F0502020204030204" pitchFamily="34" charset="0"/>
                <a:cs typeface="Calibri" panose="020F0502020204030204" pitchFamily="34" charset="0"/>
              </a:rPr>
              <a:t>civiizatorias</a:t>
            </a:r>
            <a:r>
              <a:rPr lang="es-MX" i="1" dirty="0">
                <a:latin typeface="Calibri" panose="020F0502020204030204" pitchFamily="34" charset="0"/>
                <a:cs typeface="Calibri" panose="020F0502020204030204" pitchFamily="34" charset="0"/>
              </a:rPr>
              <a:t> del diseño, la definición del diseño como un conjunto de tareas </a:t>
            </a:r>
            <a:r>
              <a:rPr lang="es-MX" i="1" dirty="0" err="1">
                <a:latin typeface="Calibri" panose="020F0502020204030204" pitchFamily="34" charset="0"/>
                <a:cs typeface="Calibri" panose="020F0502020204030204" pitchFamily="34" charset="0"/>
              </a:rPr>
              <a:t>arísticas</a:t>
            </a:r>
            <a:r>
              <a:rPr lang="es-MX" i="1" dirty="0">
                <a:latin typeface="Calibri" panose="020F0502020204030204" pitchFamily="34" charset="0"/>
                <a:cs typeface="Calibri" panose="020F0502020204030204" pitchFamily="34" charset="0"/>
              </a:rPr>
              <a:t> y </a:t>
            </a:r>
            <a:r>
              <a:rPr lang="es-MX" i="1" dirty="0" err="1">
                <a:latin typeface="Calibri" panose="020F0502020204030204" pitchFamily="34" charset="0"/>
                <a:cs typeface="Calibri" panose="020F0502020204030204" pitchFamily="34" charset="0"/>
              </a:rPr>
              <a:t>técnicasdestinadas</a:t>
            </a:r>
            <a:r>
              <a:rPr lang="es-MX" i="1" dirty="0">
                <a:latin typeface="Calibri" panose="020F0502020204030204" pitchFamily="34" charset="0"/>
                <a:cs typeface="Calibri" panose="020F0502020204030204" pitchFamily="34" charset="0"/>
              </a:rPr>
              <a:t> a dar una forma humanizada a la sociedad, comenzando por su dimensión externa del diseño urbano, arquitectónico y de los objetos del uso cotidiano y acabando con el orden de la sensibilidad humana individual. Es lo que puede llamarse función social del artista. </a:t>
            </a:r>
            <a:endParaRPr lang="es-ES"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30237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i="1" dirty="0"/>
              <a:t>2. LA ABSTRACCION Y LO ESPIRITUAL EN EL ARTE</a:t>
            </a:r>
            <a:r>
              <a:rPr lang="es-ES" dirty="0"/>
              <a:t/>
            </a:r>
            <a:br>
              <a:rPr lang="es-ES" dirty="0"/>
            </a:br>
            <a:endParaRPr lang="es-ES" dirty="0"/>
          </a:p>
        </p:txBody>
      </p:sp>
      <p:sp>
        <p:nvSpPr>
          <p:cNvPr id="3" name="Rectángulo 2"/>
          <p:cNvSpPr/>
          <p:nvPr/>
        </p:nvSpPr>
        <p:spPr>
          <a:xfrm>
            <a:off x="937846" y="1954483"/>
            <a:ext cx="8979877" cy="1277786"/>
          </a:xfrm>
          <a:prstGeom prst="rect">
            <a:avLst/>
          </a:prstGeom>
        </p:spPr>
        <p:txBody>
          <a:bodyPr wrap="square">
            <a:spAutoFit/>
          </a:bodyPr>
          <a:lstStyle/>
          <a:p>
            <a:pPr algn="just">
              <a:lnSpc>
                <a:spcPct val="107000"/>
              </a:lnSpc>
              <a:spcAft>
                <a:spcPts val="800"/>
              </a:spcAft>
            </a:pPr>
            <a:r>
              <a:rPr lang="es-MX" i="1" dirty="0">
                <a:latin typeface="Calibri" panose="020F0502020204030204" pitchFamily="34" charset="0"/>
                <a:ea typeface="Calibri" panose="020F0502020204030204" pitchFamily="34" charset="0"/>
                <a:cs typeface="Times New Roman" panose="02020603050405020304" pitchFamily="18" charset="0"/>
              </a:rPr>
              <a:t>Nace como una necesidad espiritual: constituye una dimensión espiritual del arte moderno. </a:t>
            </a:r>
            <a:r>
              <a:rPr lang="es-MX" dirty="0">
                <a:latin typeface="Calibri" panose="020F0502020204030204" pitchFamily="34" charset="0"/>
                <a:ea typeface="Calibri" panose="020F0502020204030204" pitchFamily="34" charset="0"/>
                <a:cs typeface="Times New Roman" panose="02020603050405020304" pitchFamily="18" charset="0"/>
              </a:rPr>
              <a:t>En el contexto de los fascismos europeos se usaba la expresión  “espíritu de una nación” para representar la voluntad imperialista nacida de la industria militar y de los intereses de expansión financiera sobre el Tercer Mundo.</a:t>
            </a:r>
            <a:r>
              <a:rPr lang="es-MX" i="1" dirty="0">
                <a:latin typeface="Calibri" panose="020F0502020204030204" pitchFamily="34" charset="0"/>
                <a:ea typeface="Calibri" panose="020F0502020204030204" pitchFamily="34" charset="0"/>
                <a:cs typeface="Times New Roman" panose="02020603050405020304" pitchFamily="18" charset="0"/>
              </a:rPr>
              <a:t> </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609599" y="3429000"/>
            <a:ext cx="10550769" cy="1277786"/>
          </a:xfrm>
          <a:prstGeom prst="rect">
            <a:avLst/>
          </a:prstGeom>
        </p:spPr>
        <p:txBody>
          <a:bodyPr wrap="square">
            <a:spAutoFit/>
          </a:bodyPr>
          <a:lstStyle/>
          <a:p>
            <a:pPr algn="just">
              <a:lnSpc>
                <a:spcPct val="107000"/>
              </a:lnSpc>
              <a:spcAft>
                <a:spcPts val="800"/>
              </a:spcAft>
            </a:pPr>
            <a:r>
              <a:rPr lang="es-MX" i="1" dirty="0">
                <a:latin typeface="Calibri" panose="020F0502020204030204" pitchFamily="34" charset="0"/>
                <a:ea typeface="Calibri" panose="020F0502020204030204" pitchFamily="34" charset="0"/>
                <a:cs typeface="Times New Roman" panose="02020603050405020304" pitchFamily="18" charset="0"/>
              </a:rPr>
              <a:t>El cristianismo ha trivializado la concepción original griega del espíritu como energía, es decir, como el principio vital que se da expresión en los actos humanos más relevantes. El cristianismo encerró al espíritu en un mundo institucional de dogmas y prohibiciones que en la última instancia lo separaban de las manifestaciones más elementales. Y más puras del humano, desde el erotismo hasta el conocimiento. </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ángulo 4"/>
          <p:cNvSpPr/>
          <p:nvPr/>
        </p:nvSpPr>
        <p:spPr>
          <a:xfrm>
            <a:off x="1055077" y="5275400"/>
            <a:ext cx="9800492" cy="685059"/>
          </a:xfrm>
          <a:prstGeom prst="rect">
            <a:avLst/>
          </a:prstGeom>
        </p:spPr>
        <p:txBody>
          <a:bodyPr wrap="square">
            <a:spAutoFit/>
          </a:bodyPr>
          <a:lstStyle/>
          <a:p>
            <a:pPr algn="just">
              <a:lnSpc>
                <a:spcPct val="107000"/>
              </a:lnSpc>
              <a:spcAft>
                <a:spcPts val="800"/>
              </a:spcAft>
            </a:pPr>
            <a:r>
              <a:rPr lang="es-MX" i="1" dirty="0">
                <a:latin typeface="Calibri" panose="020F0502020204030204" pitchFamily="34" charset="0"/>
                <a:ea typeface="Calibri" panose="020F0502020204030204" pitchFamily="34" charset="0"/>
                <a:cs typeface="Times New Roman" panose="02020603050405020304" pitchFamily="18" charset="0"/>
              </a:rPr>
              <a:t>Todo el cubismo debe entenderse, en primer término, como el rechazo de ese naturalismo en el que la mayoría de los jóvenes portavoces de la nueva concepción, de Picasso </a:t>
            </a:r>
            <a:r>
              <a:rPr lang="es-MX" i="1" dirty="0" err="1">
                <a:latin typeface="Calibri" panose="020F0502020204030204" pitchFamily="34" charset="0"/>
                <a:ea typeface="Calibri" panose="020F0502020204030204" pitchFamily="34" charset="0"/>
                <a:cs typeface="Times New Roman" panose="02020603050405020304" pitchFamily="18" charset="0"/>
              </a:rPr>
              <a:t>AMalevich</a:t>
            </a:r>
            <a:r>
              <a:rPr lang="es-MX" i="1" dirty="0">
                <a:latin typeface="Calibri" panose="020F0502020204030204" pitchFamily="34" charset="0"/>
                <a:ea typeface="Calibri" panose="020F0502020204030204" pitchFamily="34" charset="0"/>
                <a:cs typeface="Times New Roman" panose="02020603050405020304" pitchFamily="18" charset="0"/>
              </a:rPr>
              <a:t>, se habían formado. </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677721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i="1" dirty="0"/>
              <a:t>3. ABSTRACCION Y NUEVO ORDEN CIVILIZATORIO.</a:t>
            </a:r>
            <a:r>
              <a:rPr lang="es-ES" dirty="0"/>
              <a:t/>
            </a:r>
            <a:br>
              <a:rPr lang="es-ES" dirty="0"/>
            </a:br>
            <a:endParaRPr lang="es-ES" dirty="0"/>
          </a:p>
        </p:txBody>
      </p:sp>
      <p:sp>
        <p:nvSpPr>
          <p:cNvPr id="5" name="Rectángulo 4"/>
          <p:cNvSpPr/>
          <p:nvPr/>
        </p:nvSpPr>
        <p:spPr>
          <a:xfrm>
            <a:off x="539260" y="1977928"/>
            <a:ext cx="9894277" cy="1277786"/>
          </a:xfrm>
          <a:prstGeom prst="rect">
            <a:avLst/>
          </a:prstGeom>
        </p:spPr>
        <p:txBody>
          <a:bodyPr wrap="square">
            <a:spAutoFit/>
          </a:bodyPr>
          <a:lstStyle/>
          <a:p>
            <a:pPr algn="just">
              <a:lnSpc>
                <a:spcPct val="107000"/>
              </a:lnSpc>
              <a:spcAft>
                <a:spcPts val="800"/>
              </a:spcAft>
            </a:pPr>
            <a:r>
              <a:rPr lang="es-MX" i="1" dirty="0">
                <a:latin typeface="Calibri" panose="020F0502020204030204" pitchFamily="34" charset="0"/>
                <a:ea typeface="Calibri" panose="020F0502020204030204" pitchFamily="34" charset="0"/>
                <a:cs typeface="Times New Roman" panose="02020603050405020304" pitchFamily="18" charset="0"/>
              </a:rPr>
              <a:t>El tercer momento que distingue al arte moderno va más allá de sus aspectos estrictamente formales y su valor expresivo, o incluso sus dimensiones estéticas normativas. Las líneas, la concepción o concepciones del espacio, del ritmo, de la armonía, las normas compositivas, son algo más que los elementos del reino de lo estético en un sentido estricto. </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ángulo 5"/>
          <p:cNvSpPr/>
          <p:nvPr/>
        </p:nvSpPr>
        <p:spPr>
          <a:xfrm>
            <a:off x="586154" y="3783283"/>
            <a:ext cx="10925908" cy="981423"/>
          </a:xfrm>
          <a:prstGeom prst="rect">
            <a:avLst/>
          </a:prstGeom>
        </p:spPr>
        <p:txBody>
          <a:bodyPr wrap="square">
            <a:spAutoFit/>
          </a:bodyPr>
          <a:lstStyle/>
          <a:p>
            <a:pPr algn="just">
              <a:lnSpc>
                <a:spcPct val="107000"/>
              </a:lnSpc>
              <a:spcAft>
                <a:spcPts val="800"/>
              </a:spcAft>
            </a:pPr>
            <a:r>
              <a:rPr lang="es-MX" i="1" dirty="0">
                <a:latin typeface="Calibri" panose="020F0502020204030204" pitchFamily="34" charset="0"/>
                <a:ea typeface="Calibri" panose="020F0502020204030204" pitchFamily="34" charset="0"/>
                <a:cs typeface="Times New Roman" panose="02020603050405020304" pitchFamily="18" charset="0"/>
              </a:rPr>
              <a:t>Todos estos momentos constitutivos de la obra de arte individual se encuentran en un virtual campo focal que no es otro que el de la realidad comunitaria o social. Realidad comunitaria que al mismo tiempo es el punto de partida de la obra de arte emana en su definición mínima y más elemental como acto expresivo y comunicativo.</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151779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62708" y="657053"/>
            <a:ext cx="8370277" cy="1754326"/>
          </a:xfrm>
          <a:prstGeom prst="rect">
            <a:avLst/>
          </a:prstGeom>
        </p:spPr>
        <p:txBody>
          <a:bodyPr wrap="square">
            <a:spAutoFit/>
          </a:bodyPr>
          <a:lstStyle/>
          <a:p>
            <a:r>
              <a:rPr lang="es-MX" i="1" dirty="0">
                <a:latin typeface="Calibri" panose="020F0502020204030204" pitchFamily="34" charset="0"/>
                <a:ea typeface="Calibri" panose="020F0502020204030204" pitchFamily="34" charset="0"/>
                <a:cs typeface="Times New Roman" panose="02020603050405020304" pitchFamily="18" charset="0"/>
              </a:rPr>
              <a:t>El artista moderno, desde </a:t>
            </a:r>
            <a:r>
              <a:rPr lang="es-MX" i="1" dirty="0" err="1">
                <a:latin typeface="Calibri" panose="020F0502020204030204" pitchFamily="34" charset="0"/>
                <a:ea typeface="Calibri" panose="020F0502020204030204" pitchFamily="34" charset="0"/>
                <a:cs typeface="Times New Roman" panose="02020603050405020304" pitchFamily="18" charset="0"/>
              </a:rPr>
              <a:t>Michelangelo</a:t>
            </a:r>
            <a:r>
              <a:rPr lang="es-MX" i="1" dirty="0">
                <a:latin typeface="Calibri" panose="020F0502020204030204" pitchFamily="34" charset="0"/>
                <a:ea typeface="Calibri" panose="020F0502020204030204" pitchFamily="34" charset="0"/>
                <a:cs typeface="Times New Roman" panose="02020603050405020304" pitchFamily="18" charset="0"/>
              </a:rPr>
              <a:t> o </a:t>
            </a:r>
            <a:r>
              <a:rPr lang="es-MX" i="1" dirty="0" err="1">
                <a:latin typeface="Calibri" panose="020F0502020204030204" pitchFamily="34" charset="0"/>
                <a:ea typeface="Calibri" panose="020F0502020204030204" pitchFamily="34" charset="0"/>
                <a:cs typeface="Times New Roman" panose="02020603050405020304" pitchFamily="18" charset="0"/>
              </a:rPr>
              <a:t>Leonardo,hasta</a:t>
            </a:r>
            <a:r>
              <a:rPr lang="es-MX" i="1" dirty="0">
                <a:latin typeface="Calibri" panose="020F0502020204030204" pitchFamily="34" charset="0"/>
                <a:ea typeface="Calibri" panose="020F0502020204030204" pitchFamily="34" charset="0"/>
                <a:cs typeface="Times New Roman" panose="02020603050405020304" pitchFamily="18" charset="0"/>
              </a:rPr>
              <a:t> </a:t>
            </a:r>
            <a:r>
              <a:rPr lang="es-MX" i="1" dirty="0" err="1">
                <a:latin typeface="Calibri" panose="020F0502020204030204" pitchFamily="34" charset="0"/>
                <a:ea typeface="Calibri" panose="020F0502020204030204" pitchFamily="34" charset="0"/>
                <a:cs typeface="Times New Roman" panose="02020603050405020304" pitchFamily="18" charset="0"/>
              </a:rPr>
              <a:t>Gropius</a:t>
            </a:r>
            <a:r>
              <a:rPr lang="es-MX" i="1" dirty="0">
                <a:latin typeface="Calibri" panose="020F0502020204030204" pitchFamily="34" charset="0"/>
                <a:ea typeface="Calibri" panose="020F0502020204030204" pitchFamily="34" charset="0"/>
                <a:cs typeface="Times New Roman" panose="02020603050405020304" pitchFamily="18" charset="0"/>
              </a:rPr>
              <a:t> o </a:t>
            </a:r>
            <a:r>
              <a:rPr lang="es-MX" i="1" dirty="0" err="1">
                <a:latin typeface="Calibri" panose="020F0502020204030204" pitchFamily="34" charset="0"/>
                <a:ea typeface="Calibri" panose="020F0502020204030204" pitchFamily="34" charset="0"/>
                <a:cs typeface="Times New Roman" panose="02020603050405020304" pitchFamily="18" charset="0"/>
              </a:rPr>
              <a:t>Niemeter</a:t>
            </a:r>
            <a:r>
              <a:rPr lang="es-MX" i="1" dirty="0">
                <a:latin typeface="Calibri" panose="020F0502020204030204" pitchFamily="34" charset="0"/>
                <a:ea typeface="Calibri" panose="020F0502020204030204" pitchFamily="34" charset="0"/>
                <a:cs typeface="Times New Roman" panose="02020603050405020304" pitchFamily="18" charset="0"/>
              </a:rPr>
              <a:t> ha expresado, asimismo, esta conciencia de que al pintar una Capilla Sixtina o diseñar una ciudad como Brasilia están construyendo un orden social, político y existencial ideal. Y las leyes compositivas definen aspectos formales o dimensiones espirituales del arte, pero también normas programáticas y pragmáticas de aplicación social, urbanística y política que en sí mismas entrañan valores éticos.</a:t>
            </a:r>
            <a:endParaRPr lang="es-ES" dirty="0"/>
          </a:p>
        </p:txBody>
      </p:sp>
      <p:sp>
        <p:nvSpPr>
          <p:cNvPr id="3" name="Rectángulo 2"/>
          <p:cNvSpPr/>
          <p:nvPr/>
        </p:nvSpPr>
        <p:spPr>
          <a:xfrm>
            <a:off x="562708" y="2608276"/>
            <a:ext cx="8065477" cy="981423"/>
          </a:xfrm>
          <a:prstGeom prst="rect">
            <a:avLst/>
          </a:prstGeom>
        </p:spPr>
        <p:txBody>
          <a:bodyPr wrap="square">
            <a:spAutoFit/>
          </a:bodyPr>
          <a:lstStyle/>
          <a:p>
            <a:pPr algn="just">
              <a:lnSpc>
                <a:spcPct val="107000"/>
              </a:lnSpc>
              <a:spcAft>
                <a:spcPts val="800"/>
              </a:spcAft>
            </a:pPr>
            <a:r>
              <a:rPr lang="es-MX" i="1" dirty="0">
                <a:latin typeface="Calibri" panose="020F0502020204030204" pitchFamily="34" charset="0"/>
                <a:ea typeface="Calibri" panose="020F0502020204030204" pitchFamily="34" charset="0"/>
                <a:cs typeface="Times New Roman" panose="02020603050405020304" pitchFamily="18" charset="0"/>
              </a:rPr>
              <a:t>La verdadera obra de arte eleva la praxis estética a praxis social. En esta una dimensión extralingüística de sus normas y valores lingüísticos. El nuevo arte define en el sentido más pragmático de la palabra un nuevo orden histórico. </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5369169" y="4768021"/>
            <a:ext cx="6096000" cy="1870512"/>
          </a:xfrm>
          <a:prstGeom prst="rect">
            <a:avLst/>
          </a:prstGeom>
        </p:spPr>
        <p:txBody>
          <a:bodyPr>
            <a:spAutoFit/>
          </a:bodyPr>
          <a:lstStyle/>
          <a:p>
            <a:pPr algn="just">
              <a:lnSpc>
                <a:spcPct val="107000"/>
              </a:lnSpc>
              <a:spcAft>
                <a:spcPts val="800"/>
              </a:spcAft>
            </a:pPr>
            <a:r>
              <a:rPr lang="es-MX" i="1" dirty="0">
                <a:latin typeface="Calibri" panose="020F0502020204030204" pitchFamily="34" charset="0"/>
                <a:ea typeface="Calibri" panose="020F0502020204030204" pitchFamily="34" charset="0"/>
                <a:cs typeface="Times New Roman" panose="02020603050405020304" pitchFamily="18" charset="0"/>
              </a:rPr>
              <a:t>El arte moderno, puede entenderse y ha sido categorizado como el resultado del diálogo y la adaptación de la nueva estética de la abstracción, su geometrismo cartesiano o su concepción positivista de la naturaleza, con la racionalidad productiva y las exigencias mercantiles de la producción industrial. </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23714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rgbClr val="495B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1">
            <a:extLst>
              <a:ext uri="{FF2B5EF4-FFF2-40B4-BE49-F238E27FC236}">
                <a16:creationId xmlns:a16="http://schemas.microsoft.com/office/drawing/2014/main" xmlns="" id="{1C16D925-4E70-4CB8-A758-FB1C375AF55A}"/>
              </a:ext>
            </a:extLst>
          </p:cNvPr>
          <p:cNvPicPr>
            <a:picLocks noChangeAspect="1"/>
          </p:cNvPicPr>
          <p:nvPr/>
        </p:nvPicPr>
        <p:blipFill rotWithShape="1">
          <a:blip r:embed="rId2"/>
          <a:srcRect l="15921" r="13611"/>
          <a:stretch/>
        </p:blipFill>
        <p:spPr>
          <a:xfrm>
            <a:off x="643467" y="643467"/>
            <a:ext cx="10905066" cy="5571066"/>
          </a:xfrm>
          <a:prstGeom prst="rect">
            <a:avLst/>
          </a:prstGeom>
        </p:spPr>
      </p:pic>
      <p:sp>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77012" y="480060"/>
            <a:ext cx="11237976" cy="5897880"/>
          </a:xfrm>
          <a:prstGeom prst="rec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xmlns="" id="{4BAC98A7-7616-48DE-80B5-505AD502426F}"/>
              </a:ext>
            </a:extLst>
          </p:cNvPr>
          <p:cNvSpPr/>
          <p:nvPr/>
        </p:nvSpPr>
        <p:spPr>
          <a:xfrm>
            <a:off x="4443906" y="6433304"/>
            <a:ext cx="4191853" cy="369332"/>
          </a:xfrm>
          <a:prstGeom prst="rect">
            <a:avLst/>
          </a:prstGeom>
        </p:spPr>
        <p:txBody>
          <a:bodyPr wrap="none">
            <a:spAutoFit/>
          </a:bodyPr>
          <a:lstStyle/>
          <a:p>
            <a:r>
              <a:rPr lang="es-MX" i="1" dirty="0">
                <a:latin typeface="Calibri" panose="020F0502020204030204" pitchFamily="34" charset="0"/>
                <a:ea typeface="Calibri" panose="020F0502020204030204" pitchFamily="34" charset="0"/>
                <a:cs typeface="Times New Roman" panose="02020603050405020304" pitchFamily="18" charset="0"/>
              </a:rPr>
              <a:t>Bóveda de la Capilla Sixtina- Michelangelo </a:t>
            </a:r>
            <a:endParaRPr lang="es-MX" dirty="0"/>
          </a:p>
        </p:txBody>
      </p:sp>
    </p:spTree>
    <p:extLst>
      <p:ext uri="{BB962C8B-B14F-4D97-AF65-F5344CB8AC3E}">
        <p14:creationId xmlns:p14="http://schemas.microsoft.com/office/powerpoint/2010/main" val="14757218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85E9913C-6783-46C0-A1B2-6F132B2C11F6}"/>
              </a:ext>
            </a:extLst>
          </p:cNvPr>
          <p:cNvPicPr>
            <a:picLocks noChangeAspect="1"/>
          </p:cNvPicPr>
          <p:nvPr/>
        </p:nvPicPr>
        <p:blipFill>
          <a:blip r:embed="rId2"/>
          <a:stretch>
            <a:fillRect/>
          </a:stretch>
        </p:blipFill>
        <p:spPr>
          <a:xfrm>
            <a:off x="2511007" y="1823638"/>
            <a:ext cx="6350000" cy="4445000"/>
          </a:xfrm>
          <a:prstGeom prst="rect">
            <a:avLst/>
          </a:prstGeom>
        </p:spPr>
      </p:pic>
      <p:sp>
        <p:nvSpPr>
          <p:cNvPr id="3" name="Rectángulo 2"/>
          <p:cNvSpPr/>
          <p:nvPr/>
        </p:nvSpPr>
        <p:spPr>
          <a:xfrm>
            <a:off x="794631" y="964158"/>
            <a:ext cx="9782750" cy="685059"/>
          </a:xfrm>
          <a:prstGeom prst="rect">
            <a:avLst/>
          </a:prstGeom>
        </p:spPr>
        <p:txBody>
          <a:bodyPr wrap="square">
            <a:spAutoFit/>
          </a:bodyPr>
          <a:lstStyle/>
          <a:p>
            <a:pPr algn="just">
              <a:lnSpc>
                <a:spcPct val="107000"/>
              </a:lnSpc>
              <a:spcAft>
                <a:spcPts val="800"/>
              </a:spcAft>
            </a:pPr>
            <a:r>
              <a:rPr lang="es-MX" i="1" dirty="0">
                <a:latin typeface="Calibri" panose="020F0502020204030204" pitchFamily="34" charset="0"/>
                <a:ea typeface="Calibri" panose="020F0502020204030204" pitchFamily="34" charset="0"/>
                <a:cs typeface="Times New Roman" panose="02020603050405020304" pitchFamily="18" charset="0"/>
              </a:rPr>
              <a:t>Pero el futurismo fue una expresión barroca y espectacular de defensa de la </a:t>
            </a:r>
            <a:r>
              <a:rPr lang="es-MX" i="1" dirty="0" err="1">
                <a:latin typeface="Calibri" panose="020F0502020204030204" pitchFamily="34" charset="0"/>
                <a:ea typeface="Calibri" panose="020F0502020204030204" pitchFamily="34" charset="0"/>
                <a:cs typeface="Times New Roman" panose="02020603050405020304" pitchFamily="18" charset="0"/>
              </a:rPr>
              <a:t>ecnología</a:t>
            </a:r>
            <a:r>
              <a:rPr lang="es-MX" i="1" dirty="0">
                <a:latin typeface="Calibri" panose="020F0502020204030204" pitchFamily="34" charset="0"/>
                <a:ea typeface="Calibri" panose="020F0502020204030204" pitchFamily="34" charset="0"/>
                <a:cs typeface="Times New Roman" panose="02020603050405020304" pitchFamily="18" charset="0"/>
              </a:rPr>
              <a:t>, la guerra, el industrialismo y la violencia como punto de partida de una nueva forma artística, política y civilizatoria.</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xmlns="" id="{271AC075-FB8F-4C32-AE0F-151F7A513515}"/>
              </a:ext>
            </a:extLst>
          </p:cNvPr>
          <p:cNvSpPr/>
          <p:nvPr/>
        </p:nvSpPr>
        <p:spPr>
          <a:xfrm>
            <a:off x="4110094" y="6268638"/>
            <a:ext cx="3151825" cy="369332"/>
          </a:xfrm>
          <a:prstGeom prst="rect">
            <a:avLst/>
          </a:prstGeom>
        </p:spPr>
        <p:txBody>
          <a:bodyPr wrap="none">
            <a:spAutoFit/>
          </a:bodyPr>
          <a:lstStyle/>
          <a:p>
            <a:r>
              <a:rPr lang="es-MX" dirty="0"/>
              <a:t>Filippo Tommaso </a:t>
            </a:r>
            <a:r>
              <a:rPr lang="es-MX" dirty="0" err="1"/>
              <a:t>Marinetti</a:t>
            </a:r>
            <a:r>
              <a:rPr lang="es-MX" dirty="0"/>
              <a:t> </a:t>
            </a:r>
          </a:p>
        </p:txBody>
      </p:sp>
    </p:spTree>
    <p:extLst>
      <p:ext uri="{BB962C8B-B14F-4D97-AF65-F5344CB8AC3E}">
        <p14:creationId xmlns:p14="http://schemas.microsoft.com/office/powerpoint/2010/main" val="2521689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9" name="Rectangle 1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4654294"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438656" cy="6858000"/>
          </a:xfrm>
          <a:prstGeom prst="rect">
            <a:avLst/>
          </a:prstGeom>
          <a:solidFill>
            <a:schemeClr val="accent1">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25" name="Rectangle 24"/>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ítulo 1"/>
          <p:cNvSpPr>
            <a:spLocks noGrp="1"/>
          </p:cNvSpPr>
          <p:nvPr>
            <p:ph type="ctrTitle"/>
          </p:nvPr>
        </p:nvSpPr>
        <p:spPr>
          <a:xfrm>
            <a:off x="5214033" y="1266958"/>
            <a:ext cx="6248624" cy="4528457"/>
          </a:xfrm>
        </p:spPr>
        <p:txBody>
          <a:bodyPr anchor="ctr">
            <a:normAutofit/>
          </a:bodyPr>
          <a:lstStyle/>
          <a:p>
            <a:r>
              <a:rPr lang="es-MX" dirty="0"/>
              <a:t>MARSHALL BERMAN</a:t>
            </a:r>
            <a:endParaRPr lang="es-ES"/>
          </a:p>
        </p:txBody>
      </p:sp>
      <p:sp>
        <p:nvSpPr>
          <p:cNvPr id="3" name="Subtítulo 2"/>
          <p:cNvSpPr>
            <a:spLocks noGrp="1"/>
          </p:cNvSpPr>
          <p:nvPr>
            <p:ph type="subTitle" idx="1"/>
          </p:nvPr>
        </p:nvSpPr>
        <p:spPr>
          <a:xfrm>
            <a:off x="1763486" y="1266958"/>
            <a:ext cx="2569028" cy="4528457"/>
          </a:xfrm>
        </p:spPr>
        <p:txBody>
          <a:bodyPr anchor="ctr">
            <a:normAutofit/>
          </a:bodyPr>
          <a:lstStyle/>
          <a:p>
            <a:pPr algn="r"/>
            <a:r>
              <a:rPr lang="es-ES" b="1">
                <a:solidFill>
                  <a:srgbClr val="FFFFFF"/>
                </a:solidFill>
              </a:rPr>
              <a:t>Berman, Marshall [1981]. </a:t>
            </a:r>
            <a:r>
              <a:rPr lang="es-ES" b="1" i="1">
                <a:solidFill>
                  <a:srgbClr val="FFFFFF"/>
                </a:solidFill>
              </a:rPr>
              <a:t>Todo lo sólido se desvanece en el aire. La experiencia de la modernidad.</a:t>
            </a:r>
            <a:r>
              <a:rPr lang="es-ES" b="1">
                <a:solidFill>
                  <a:srgbClr val="FFFFFF"/>
                </a:solidFill>
              </a:rPr>
              <a:t> </a:t>
            </a:r>
            <a:endParaRPr lang="es-MX">
              <a:solidFill>
                <a:srgbClr val="FFFFFF"/>
              </a:solidFill>
            </a:endParaRPr>
          </a:p>
          <a:p>
            <a:pPr algn="r"/>
            <a:r>
              <a:rPr lang="es-MX">
                <a:solidFill>
                  <a:srgbClr val="FFFFFF"/>
                </a:solidFill>
              </a:rPr>
              <a:t>INTRODUCCIÓN. LA MODERNIDAD: AYER, HOY Y MAÑANA </a:t>
            </a:r>
            <a:endParaRPr lang="es-ES">
              <a:solidFill>
                <a:srgbClr val="FFFFFF"/>
              </a:solidFill>
            </a:endParaRPr>
          </a:p>
        </p:txBody>
      </p:sp>
    </p:spTree>
    <p:extLst>
      <p:ext uri="{BB962C8B-B14F-4D97-AF65-F5344CB8AC3E}">
        <p14:creationId xmlns:p14="http://schemas.microsoft.com/office/powerpoint/2010/main" val="10938062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DEBC5B73-6624-454D-8CEF-8AC87A0B5AA9}"/>
              </a:ext>
            </a:extLst>
          </p:cNvPr>
          <p:cNvSpPr/>
          <p:nvPr/>
        </p:nvSpPr>
        <p:spPr>
          <a:xfrm>
            <a:off x="213865" y="1645761"/>
            <a:ext cx="4259282" cy="3648691"/>
          </a:xfrm>
          <a:prstGeom prst="rect">
            <a:avLst/>
          </a:prstGeom>
        </p:spPr>
        <p:txBody>
          <a:bodyPr wrap="square">
            <a:spAutoFit/>
          </a:bodyPr>
          <a:lstStyle/>
          <a:p>
            <a:pPr algn="just">
              <a:lnSpc>
                <a:spcPct val="107000"/>
              </a:lnSpc>
              <a:spcAft>
                <a:spcPts val="800"/>
              </a:spcAft>
            </a:pPr>
            <a:r>
              <a:rPr lang="es-MX" i="1" dirty="0">
                <a:latin typeface="Calibri" panose="020F0502020204030204" pitchFamily="34" charset="0"/>
                <a:ea typeface="Calibri" panose="020F0502020204030204" pitchFamily="34" charset="0"/>
                <a:cs typeface="Times New Roman" panose="02020603050405020304" pitchFamily="18" charset="0"/>
              </a:rPr>
              <a:t>Es interesante observar que en los filmes futuristas de los años veinte, (</a:t>
            </a:r>
            <a:r>
              <a:rPr lang="es-MX" i="1" dirty="0" err="1">
                <a:latin typeface="Calibri" panose="020F0502020204030204" pitchFamily="34" charset="0"/>
                <a:ea typeface="Calibri" panose="020F0502020204030204" pitchFamily="34" charset="0"/>
                <a:cs typeface="Times New Roman" panose="02020603050405020304" pitchFamily="18" charset="0"/>
              </a:rPr>
              <a:t>Ruttmann</a:t>
            </a:r>
            <a:r>
              <a:rPr lang="es-MX" i="1" dirty="0">
                <a:latin typeface="Calibri" panose="020F0502020204030204" pitchFamily="34" charset="0"/>
                <a:ea typeface="Calibri" panose="020F0502020204030204" pitchFamily="34" charset="0"/>
                <a:cs typeface="Times New Roman" panose="02020603050405020304" pitchFamily="18" charset="0"/>
              </a:rPr>
              <a:t> y </a:t>
            </a:r>
            <a:r>
              <a:rPr lang="es-MX" i="1" dirty="0" err="1">
                <a:latin typeface="Calibri" panose="020F0502020204030204" pitchFamily="34" charset="0"/>
                <a:ea typeface="Calibri" panose="020F0502020204030204" pitchFamily="34" charset="0"/>
                <a:cs typeface="Times New Roman" panose="02020603050405020304" pitchFamily="18" charset="0"/>
              </a:rPr>
              <a:t>Vertov</a:t>
            </a:r>
            <a:r>
              <a:rPr lang="es-MX" i="1" dirty="0">
                <a:latin typeface="Calibri" panose="020F0502020204030204" pitchFamily="34" charset="0"/>
                <a:ea typeface="Calibri" panose="020F0502020204030204" pitchFamily="34" charset="0"/>
                <a:cs typeface="Times New Roman" panose="02020603050405020304" pitchFamily="18" charset="0"/>
              </a:rPr>
              <a:t>) o de ficción (</a:t>
            </a:r>
            <a:r>
              <a:rPr lang="es-MX" i="1" dirty="0" err="1">
                <a:latin typeface="Calibri" panose="020F0502020204030204" pitchFamily="34" charset="0"/>
                <a:ea typeface="Calibri" panose="020F0502020204030204" pitchFamily="34" charset="0"/>
                <a:cs typeface="Times New Roman" panose="02020603050405020304" pitchFamily="18" charset="0"/>
              </a:rPr>
              <a:t>Eisenstein</a:t>
            </a:r>
            <a:r>
              <a:rPr lang="es-MX" i="1" dirty="0">
                <a:latin typeface="Calibri" panose="020F0502020204030204" pitchFamily="34" charset="0"/>
                <a:ea typeface="Calibri" panose="020F0502020204030204" pitchFamily="34" charset="0"/>
                <a:cs typeface="Times New Roman" panose="02020603050405020304" pitchFamily="18" charset="0"/>
              </a:rPr>
              <a:t>), esta interrelación entre el desarrollo industrial y la nueva estética de formas abstractas, espacios </a:t>
            </a:r>
            <a:r>
              <a:rPr lang="es-MX" i="1" dirty="0" err="1">
                <a:latin typeface="Calibri" panose="020F0502020204030204" pitchFamily="34" charset="0"/>
                <a:ea typeface="Calibri" panose="020F0502020204030204" pitchFamily="34" charset="0"/>
                <a:cs typeface="Times New Roman" panose="02020603050405020304" pitchFamily="18" charset="0"/>
              </a:rPr>
              <a:t>antiperspectivistas</a:t>
            </a:r>
            <a:r>
              <a:rPr lang="es-MX" i="1" dirty="0">
                <a:latin typeface="Calibri" panose="020F0502020204030204" pitchFamily="34" charset="0"/>
                <a:ea typeface="Calibri" panose="020F0502020204030204" pitchFamily="34" charset="0"/>
                <a:cs typeface="Times New Roman" panose="02020603050405020304" pitchFamily="18" charset="0"/>
              </a:rPr>
              <a:t> dinamizados por los movimientos de masas humanas y máquinas, y las nuevas construcciones industriales se enselvan precisamente a la categoría de protagonistas. El nuevo sujeto artístico es la ciudad como espectáculo industrial mecánico. </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xmlns="" id="{FB40CD5D-CB1E-4E90-AB3E-DB9985184696}"/>
              </a:ext>
            </a:extLst>
          </p:cNvPr>
          <p:cNvSpPr/>
          <p:nvPr/>
        </p:nvSpPr>
        <p:spPr>
          <a:xfrm>
            <a:off x="7085746" y="5653901"/>
            <a:ext cx="4400307" cy="369332"/>
          </a:xfrm>
          <a:prstGeom prst="rect">
            <a:avLst/>
          </a:prstGeom>
        </p:spPr>
        <p:txBody>
          <a:bodyPr wrap="none">
            <a:spAutoFit/>
          </a:bodyPr>
          <a:lstStyle/>
          <a:p>
            <a:r>
              <a:rPr lang="es-MX" dirty="0"/>
              <a:t>El acorazado </a:t>
            </a:r>
            <a:r>
              <a:rPr lang="es-MX" dirty="0" err="1"/>
              <a:t>Potemkin</a:t>
            </a:r>
            <a:r>
              <a:rPr lang="es-MX" dirty="0"/>
              <a:t>, </a:t>
            </a:r>
            <a:r>
              <a:rPr lang="es-MX" i="1" dirty="0" err="1">
                <a:latin typeface="Calibri" panose="020F0502020204030204" pitchFamily="34" charset="0"/>
                <a:ea typeface="Calibri" panose="020F0502020204030204" pitchFamily="34" charset="0"/>
                <a:cs typeface="Times New Roman" panose="02020603050405020304" pitchFamily="18" charset="0"/>
              </a:rPr>
              <a:t>Eisenstein</a:t>
            </a:r>
            <a:r>
              <a:rPr lang="es-MX" i="1" dirty="0">
                <a:latin typeface="Calibri" panose="020F0502020204030204" pitchFamily="34" charset="0"/>
                <a:ea typeface="Calibri" panose="020F0502020204030204" pitchFamily="34" charset="0"/>
                <a:cs typeface="Times New Roman" panose="02020603050405020304" pitchFamily="18" charset="0"/>
              </a:rPr>
              <a:t>, 1925</a:t>
            </a:r>
            <a:endParaRPr lang="es-MX" dirty="0"/>
          </a:p>
        </p:txBody>
      </p:sp>
      <p:pic>
        <p:nvPicPr>
          <p:cNvPr id="5" name="Picture 4">
            <a:extLst>
              <a:ext uri="{FF2B5EF4-FFF2-40B4-BE49-F238E27FC236}">
                <a16:creationId xmlns:a16="http://schemas.microsoft.com/office/drawing/2014/main" xmlns="" id="{E596C0F3-A17E-40F6-AC93-ECFB0D556436}"/>
              </a:ext>
            </a:extLst>
          </p:cNvPr>
          <p:cNvPicPr>
            <a:picLocks noChangeAspect="1"/>
          </p:cNvPicPr>
          <p:nvPr/>
        </p:nvPicPr>
        <p:blipFill>
          <a:blip r:embed="rId2"/>
          <a:stretch>
            <a:fillRect/>
          </a:stretch>
        </p:blipFill>
        <p:spPr>
          <a:xfrm>
            <a:off x="5013625" y="785581"/>
            <a:ext cx="6712937" cy="4748701"/>
          </a:xfrm>
          <a:prstGeom prst="rect">
            <a:avLst/>
          </a:prstGeom>
        </p:spPr>
      </p:pic>
    </p:spTree>
    <p:extLst>
      <p:ext uri="{BB962C8B-B14F-4D97-AF65-F5344CB8AC3E}">
        <p14:creationId xmlns:p14="http://schemas.microsoft.com/office/powerpoint/2010/main" val="17768286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712786" y="1730041"/>
            <a:ext cx="11106150" cy="923330"/>
          </a:xfrm>
          <a:prstGeom prst="rect">
            <a:avLst/>
          </a:prstGeom>
        </p:spPr>
        <p:txBody>
          <a:bodyPr wrap="square">
            <a:spAutoFit/>
          </a:bodyPr>
          <a:lstStyle/>
          <a:p>
            <a:r>
              <a:rPr lang="es-ES" dirty="0">
                <a:latin typeface="Arial" panose="020B0604020202020204" pitchFamily="34" charset="0"/>
                <a:ea typeface="Times New Roman" panose="02020603050405020304" pitchFamily="18" charset="0"/>
                <a:cs typeface="Arial" panose="020B0604020202020204" pitchFamily="34" charset="0"/>
              </a:rPr>
              <a:t>Hay una forma de experiencia vital —la experiencia del tiempo y el espacio, de uno mismo y de los demás, de las posibilidades y los peligros de la vida— que comparten hoy los hombres y mujeres de todo el mundo de hoy. Llamaré a este conjunto de experiencias la «modernidad».</a:t>
            </a:r>
            <a:endParaRPr lang="es-ES" dirty="0">
              <a:latin typeface="Arial" panose="020B0604020202020204" pitchFamily="34" charset="0"/>
              <a:cs typeface="Arial" panose="020B0604020202020204" pitchFamily="34" charset="0"/>
            </a:endParaRPr>
          </a:p>
        </p:txBody>
      </p:sp>
      <p:sp>
        <p:nvSpPr>
          <p:cNvPr id="7" name="Título 6"/>
          <p:cNvSpPr>
            <a:spLocks noGrp="1"/>
          </p:cNvSpPr>
          <p:nvPr>
            <p:ph type="title"/>
          </p:nvPr>
        </p:nvSpPr>
        <p:spPr/>
        <p:txBody>
          <a:bodyPr/>
          <a:lstStyle/>
          <a:p>
            <a:r>
              <a:rPr lang="es-MX" dirty="0"/>
              <a:t>MODERNIDAD</a:t>
            </a:r>
            <a:endParaRPr lang="es-ES" dirty="0"/>
          </a:p>
        </p:txBody>
      </p:sp>
      <p:sp>
        <p:nvSpPr>
          <p:cNvPr id="11" name="Rectángulo 10"/>
          <p:cNvSpPr/>
          <p:nvPr/>
        </p:nvSpPr>
        <p:spPr>
          <a:xfrm>
            <a:off x="712786" y="2934849"/>
            <a:ext cx="5486400" cy="1477328"/>
          </a:xfrm>
          <a:prstGeom prst="rect">
            <a:avLst/>
          </a:prstGeom>
        </p:spPr>
        <p:txBody>
          <a:bodyPr wrap="square">
            <a:spAutoFit/>
          </a:bodyPr>
          <a:lstStyle/>
          <a:p>
            <a:r>
              <a:rPr lang="es-MX" dirty="0">
                <a:latin typeface="Arial" panose="020B0604020202020204" pitchFamily="34" charset="0"/>
                <a:cs typeface="Arial" panose="020B0604020202020204" pitchFamily="34" charset="0"/>
              </a:rPr>
              <a:t>Ser modernos es encontrarnos en un entorno que nos promete aventuras, poder, alegría, crecimiento, transformación de nosotros y del mundo y que, al mismo tiempo, amenaza con destruir todo lo -que tenemos, todo lo que sabemos, todo lo que somos. </a:t>
            </a:r>
            <a:endParaRPr lang="es-ES" dirty="0">
              <a:latin typeface="Arial" panose="020B0604020202020204" pitchFamily="34" charset="0"/>
              <a:cs typeface="Arial" panose="020B0604020202020204" pitchFamily="34" charset="0"/>
            </a:endParaRPr>
          </a:p>
        </p:txBody>
      </p:sp>
      <p:sp>
        <p:nvSpPr>
          <p:cNvPr id="12" name="Rectángulo 11"/>
          <p:cNvSpPr/>
          <p:nvPr/>
        </p:nvSpPr>
        <p:spPr>
          <a:xfrm>
            <a:off x="646111" y="4785322"/>
            <a:ext cx="6096000" cy="646331"/>
          </a:xfrm>
          <a:prstGeom prst="rect">
            <a:avLst/>
          </a:prstGeom>
        </p:spPr>
        <p:txBody>
          <a:bodyPr>
            <a:spAutoFit/>
          </a:bodyPr>
          <a:lstStyle/>
          <a:p>
            <a:r>
              <a:rPr lang="es-MX" dirty="0">
                <a:latin typeface="Arial" panose="020B0604020202020204" pitchFamily="34" charset="0"/>
                <a:cs typeface="Arial" panose="020B0604020202020204" pitchFamily="34" charset="0"/>
              </a:rPr>
              <a:t>Ser modernos es formar parte de un universo en el que, como dijo Marx, «todo lo sólido se desvanece en el aire». </a:t>
            </a:r>
            <a:endParaRPr lang="es-ES"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xmlns="" id="{0724EDDC-F871-432B-99D3-4710124C63A5}"/>
              </a:ext>
            </a:extLst>
          </p:cNvPr>
          <p:cNvPicPr>
            <a:picLocks noChangeAspect="1"/>
          </p:cNvPicPr>
          <p:nvPr/>
        </p:nvPicPr>
        <p:blipFill>
          <a:blip r:embed="rId2"/>
          <a:stretch>
            <a:fillRect/>
          </a:stretch>
        </p:blipFill>
        <p:spPr>
          <a:xfrm>
            <a:off x="7710616" y="2934849"/>
            <a:ext cx="3348167" cy="3348167"/>
          </a:xfrm>
          <a:prstGeom prst="rect">
            <a:avLst/>
          </a:prstGeom>
          <a:ln>
            <a:noFill/>
          </a:ln>
          <a:effectLst>
            <a:softEdge rad="112500"/>
          </a:effectLst>
        </p:spPr>
      </p:pic>
    </p:spTree>
    <p:extLst>
      <p:ext uri="{BB962C8B-B14F-4D97-AF65-F5344CB8AC3E}">
        <p14:creationId xmlns:p14="http://schemas.microsoft.com/office/powerpoint/2010/main" val="1373275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1430555" y="2529552"/>
            <a:ext cx="8782050" cy="1754326"/>
          </a:xfrm>
          <a:prstGeom prst="rect">
            <a:avLst/>
          </a:prstGeom>
        </p:spPr>
        <p:txBody>
          <a:bodyPr wrap="square">
            <a:spAutoFit/>
          </a:bodyPr>
          <a:lstStyle/>
          <a:p>
            <a:r>
              <a:rPr lang="es-MX" dirty="0">
                <a:latin typeface="Arial" panose="020B0604020202020204" pitchFamily="34" charset="0"/>
                <a:cs typeface="Arial" panose="020B0604020202020204" pitchFamily="34" charset="0"/>
              </a:rPr>
              <a:t>Se puede decir que en este sentido la modernidad une a toda la humanidad. Pero es una unidad paradójica, la unidad de la desunión: nos arroja a todos en una vorágine de perpetua desintegra personas han experimentado la modernidad como una amenaza radical a su historia y sus tradiciones, en el curso de cinco siglos ésta ha desarrollado una historia rica y una multitud de tradiciones propinación y renovación, de lucha y contradicción, de ambigüedad y angustia</a:t>
            </a:r>
            <a:endParaRPr lang="es-ES" dirty="0">
              <a:latin typeface="Arial" panose="020B0604020202020204" pitchFamily="34" charset="0"/>
              <a:cs typeface="Arial" panose="020B0604020202020204" pitchFamily="34" charset="0"/>
            </a:endParaRPr>
          </a:p>
        </p:txBody>
      </p:sp>
      <p:sp>
        <p:nvSpPr>
          <p:cNvPr id="9" name="Rectángulo 8"/>
          <p:cNvSpPr/>
          <p:nvPr/>
        </p:nvSpPr>
        <p:spPr>
          <a:xfrm>
            <a:off x="1240062" y="1230100"/>
            <a:ext cx="9525000" cy="923330"/>
          </a:xfrm>
          <a:prstGeom prst="rect">
            <a:avLst/>
          </a:prstGeom>
        </p:spPr>
        <p:txBody>
          <a:bodyPr wrap="square">
            <a:spAutoFit/>
          </a:bodyPr>
          <a:lstStyle/>
          <a:p>
            <a:r>
              <a:rPr lang="es-MX" dirty="0">
                <a:latin typeface="Arial" panose="020B0604020202020204" pitchFamily="34" charset="0"/>
                <a:cs typeface="Arial" panose="020B0604020202020204" pitchFamily="34" charset="0"/>
              </a:rPr>
              <a:t>Los entornos y las experiencias modernos atraviesan todas las fronteras de la geografía y la etnia, de la clase y la nacionalidad, de la religión y la ideología: se puede decir que en este sentido la modernidad une a toda la humanidad.</a:t>
            </a:r>
            <a:endParaRPr lang="es-ES" dirty="0">
              <a:latin typeface="Arial" panose="020B0604020202020204" pitchFamily="34" charset="0"/>
              <a:cs typeface="Arial" panose="020B0604020202020204" pitchFamily="34" charset="0"/>
            </a:endParaRPr>
          </a:p>
        </p:txBody>
      </p:sp>
      <p:sp>
        <p:nvSpPr>
          <p:cNvPr id="10" name="Rectángulo 9"/>
          <p:cNvSpPr/>
          <p:nvPr/>
        </p:nvSpPr>
        <p:spPr>
          <a:xfrm>
            <a:off x="1535330" y="4660001"/>
            <a:ext cx="8572500" cy="923330"/>
          </a:xfrm>
          <a:prstGeom prst="rect">
            <a:avLst/>
          </a:prstGeom>
        </p:spPr>
        <p:txBody>
          <a:bodyPr wrap="square">
            <a:spAutoFit/>
          </a:bodyPr>
          <a:lstStyle/>
          <a:p>
            <a:r>
              <a:rPr lang="es-MX" dirty="0">
                <a:latin typeface="Arial" panose="020B0604020202020204" pitchFamily="34" charset="0"/>
                <a:cs typeface="Arial" panose="020B0604020202020204" pitchFamily="34" charset="0"/>
              </a:rPr>
              <a:t>Personas han experimentado la modernidad como una amenaza radical a su historia y sus tradiciones, en el curso de cinco siglos ésta ha desarrollado una historia rica y una multitud de tradiciones propias.</a:t>
            </a:r>
            <a:endParaRPr lang="es-E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543427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003471" y="2747250"/>
            <a:ext cx="10018958" cy="369332"/>
          </a:xfrm>
          <a:prstGeom prst="rect">
            <a:avLst/>
          </a:prstGeom>
        </p:spPr>
        <p:txBody>
          <a:bodyPr wrap="square">
            <a:spAutoFit/>
          </a:bodyPr>
          <a:lstStyle/>
          <a:p>
            <a:r>
              <a:rPr lang="es-ES" dirty="0">
                <a:latin typeface="Arial" panose="020B0604020202020204" pitchFamily="34" charset="0"/>
                <a:ea typeface="Times New Roman" panose="02020603050405020304" pitchFamily="18" charset="0"/>
                <a:cs typeface="Arial" panose="020B0604020202020204" pitchFamily="34" charset="0"/>
              </a:rPr>
              <a:t>La vorágine de la vida moderna ha sido alimentada por muchas fuentes:</a:t>
            </a:r>
            <a:endParaRPr lang="es-ES" dirty="0">
              <a:latin typeface="Arial" panose="020B0604020202020204" pitchFamily="34" charset="0"/>
              <a:cs typeface="Arial" panose="020B0604020202020204" pitchFamily="34" charset="0"/>
            </a:endParaRPr>
          </a:p>
        </p:txBody>
      </p:sp>
      <p:sp>
        <p:nvSpPr>
          <p:cNvPr id="5" name="Rectángulo 4"/>
          <p:cNvSpPr/>
          <p:nvPr/>
        </p:nvSpPr>
        <p:spPr>
          <a:xfrm>
            <a:off x="5079626" y="3671348"/>
            <a:ext cx="6233106" cy="2585323"/>
          </a:xfrm>
          <a:prstGeom prst="rect">
            <a:avLst/>
          </a:prstGeom>
        </p:spPr>
        <p:txBody>
          <a:bodyPr wrap="square">
            <a:spAutoFit/>
          </a:bodyPr>
          <a:lstStyle/>
          <a:p>
            <a:pPr marL="342900" indent="-342900">
              <a:buFont typeface="+mj-lt"/>
              <a:buAutoNum type="arabicPeriod"/>
            </a:pPr>
            <a:r>
              <a:rPr lang="es-ES" dirty="0">
                <a:latin typeface="Arial" panose="020B0604020202020204" pitchFamily="34" charset="0"/>
                <a:ea typeface="Times New Roman" panose="02020603050405020304" pitchFamily="18" charset="0"/>
              </a:rPr>
              <a:t>Los grandes descubrimientos en las ciencias físicas, que han cambiado nuestras imágenes del universo y nuestro lugar en él.</a:t>
            </a:r>
          </a:p>
          <a:p>
            <a:pPr marL="342900" indent="-342900">
              <a:buFont typeface="+mj-lt"/>
              <a:buAutoNum type="arabicPeriod"/>
            </a:pPr>
            <a:endParaRPr lang="es-ES" dirty="0">
              <a:latin typeface="Arial" panose="020B0604020202020204" pitchFamily="34" charset="0"/>
              <a:ea typeface="Times New Roman" panose="02020603050405020304" pitchFamily="18" charset="0"/>
            </a:endParaRPr>
          </a:p>
          <a:p>
            <a:pPr marL="342900" indent="-342900">
              <a:buFont typeface="+mj-lt"/>
              <a:buAutoNum type="arabicPeriod"/>
            </a:pPr>
            <a:r>
              <a:rPr lang="es-ES" dirty="0">
                <a:latin typeface="Arial" panose="020B0604020202020204" pitchFamily="34" charset="0"/>
                <a:ea typeface="Times New Roman" panose="02020603050405020304" pitchFamily="18" charset="0"/>
              </a:rPr>
              <a:t>La industrialización de la producción, que transforma el conocimiento científico en tecnología, crea nuevos entornos humanos y destruye los antiguos, acelera el ritmo general de la vida, genera nuevas formas de poder colectivo y de lucha de clases.</a:t>
            </a:r>
          </a:p>
        </p:txBody>
      </p:sp>
      <p:sp>
        <p:nvSpPr>
          <p:cNvPr id="6" name="Rectángulo 5"/>
          <p:cNvSpPr/>
          <p:nvPr/>
        </p:nvSpPr>
        <p:spPr>
          <a:xfrm>
            <a:off x="1151571" y="1634858"/>
            <a:ext cx="9353550" cy="646331"/>
          </a:xfrm>
          <a:prstGeom prst="rect">
            <a:avLst/>
          </a:prstGeom>
        </p:spPr>
        <p:txBody>
          <a:bodyPr wrap="square">
            <a:spAutoFit/>
          </a:bodyPr>
          <a:lstStyle/>
          <a:p>
            <a:pPr algn="ctr"/>
            <a:r>
              <a:rPr lang="es-ES" dirty="0">
                <a:latin typeface="Arial" panose="020B0604020202020204" pitchFamily="34" charset="0"/>
                <a:ea typeface="Times New Roman" panose="02020603050405020304" pitchFamily="18" charset="0"/>
                <a:cs typeface="Arial" panose="020B0604020202020204" pitchFamily="34" charset="0"/>
              </a:rPr>
              <a:t>En el siglo XX, los procesos sociales que dan origen a esta vorágine, manteniéndola en un estado de perpetuo devenir, han recibido el nombre de «modernización». </a:t>
            </a:r>
            <a:endParaRPr lang="es-ES" dirty="0">
              <a:latin typeface="Arial" panose="020B0604020202020204" pitchFamily="34" charset="0"/>
              <a:cs typeface="Arial" panose="020B0604020202020204" pitchFamily="34" charset="0"/>
            </a:endParaRPr>
          </a:p>
        </p:txBody>
      </p:sp>
      <p:sp>
        <p:nvSpPr>
          <p:cNvPr id="7" name="Título 6"/>
          <p:cNvSpPr>
            <a:spLocks noGrp="1"/>
          </p:cNvSpPr>
          <p:nvPr>
            <p:ph type="title"/>
          </p:nvPr>
        </p:nvSpPr>
        <p:spPr>
          <a:xfrm>
            <a:off x="377265" y="244699"/>
            <a:ext cx="9404723" cy="1400530"/>
          </a:xfrm>
        </p:spPr>
        <p:txBody>
          <a:bodyPr/>
          <a:lstStyle/>
          <a:p>
            <a:r>
              <a:rPr lang="es-MX" dirty="0"/>
              <a:t>MODERNIZACION</a:t>
            </a:r>
            <a:endParaRPr lang="es-ES" dirty="0"/>
          </a:p>
        </p:txBody>
      </p:sp>
      <p:pic>
        <p:nvPicPr>
          <p:cNvPr id="3" name="Picture 2">
            <a:extLst>
              <a:ext uri="{FF2B5EF4-FFF2-40B4-BE49-F238E27FC236}">
                <a16:creationId xmlns:a16="http://schemas.microsoft.com/office/drawing/2014/main" xmlns="" id="{89BE2670-47EF-4F9A-91F2-A0717E7E6ED0}"/>
              </a:ext>
            </a:extLst>
          </p:cNvPr>
          <p:cNvPicPr>
            <a:picLocks noChangeAspect="1"/>
          </p:cNvPicPr>
          <p:nvPr/>
        </p:nvPicPr>
        <p:blipFill>
          <a:blip r:embed="rId2"/>
          <a:stretch>
            <a:fillRect/>
          </a:stretch>
        </p:blipFill>
        <p:spPr>
          <a:xfrm>
            <a:off x="647254" y="3671348"/>
            <a:ext cx="4133335" cy="2760477"/>
          </a:xfrm>
          <a:prstGeom prst="rect">
            <a:avLst/>
          </a:prstGeom>
          <a:ln>
            <a:noFill/>
          </a:ln>
          <a:effectLst>
            <a:softEdge rad="112500"/>
          </a:effectLst>
        </p:spPr>
      </p:pic>
    </p:spTree>
    <p:extLst>
      <p:ext uri="{BB962C8B-B14F-4D97-AF65-F5344CB8AC3E}">
        <p14:creationId xmlns:p14="http://schemas.microsoft.com/office/powerpoint/2010/main" val="2966536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54676" y="594042"/>
            <a:ext cx="5621628" cy="5909310"/>
          </a:xfrm>
          <a:prstGeom prst="rect">
            <a:avLst/>
          </a:prstGeom>
        </p:spPr>
        <p:txBody>
          <a:bodyPr wrap="square">
            <a:spAutoFit/>
          </a:bodyPr>
          <a:lstStyle/>
          <a:p>
            <a:r>
              <a:rPr lang="es-MX" dirty="0">
                <a:latin typeface="Arial" panose="020B0604020202020204" pitchFamily="34" charset="0"/>
                <a:ea typeface="Times New Roman" panose="02020603050405020304" pitchFamily="18" charset="0"/>
              </a:rPr>
              <a:t>3. </a:t>
            </a:r>
            <a:r>
              <a:rPr lang="es-ES" dirty="0">
                <a:latin typeface="Arial" panose="020B0604020202020204" pitchFamily="34" charset="0"/>
                <a:ea typeface="Times New Roman" panose="02020603050405020304" pitchFamily="18" charset="0"/>
              </a:rPr>
              <a:t>Las inmensas alteraciones demográficas, que han separado a millones de personas de su hábitat ancestral, lanzándolas a nuevas vidas a través de medio mundo.</a:t>
            </a:r>
          </a:p>
          <a:p>
            <a:endParaRPr lang="es-ES" dirty="0">
              <a:latin typeface="Arial" panose="020B0604020202020204" pitchFamily="34" charset="0"/>
              <a:ea typeface="Times New Roman" panose="02020603050405020304" pitchFamily="18" charset="0"/>
            </a:endParaRPr>
          </a:p>
          <a:p>
            <a:r>
              <a:rPr lang="es-ES" dirty="0">
                <a:latin typeface="Arial" panose="020B0604020202020204" pitchFamily="34" charset="0"/>
                <a:ea typeface="Times New Roman" panose="02020603050405020304" pitchFamily="18" charset="0"/>
              </a:rPr>
              <a:t>4. El crecimiento urbano, rápido y a menudo caótico; los sistemas de comunicación de masas, de desarrollo dinámico, que envuelven y unen a las sociedades y pueblos más diversos, los Estados cada vez más poderosos, estructurados y dirigidos burocráticamente, que se esfuerzan constantemente por ampliar sus poderes.</a:t>
            </a:r>
          </a:p>
          <a:p>
            <a:pPr marL="342900" indent="-342900">
              <a:buFont typeface="+mj-lt"/>
              <a:buAutoNum type="arabicPeriod"/>
            </a:pPr>
            <a:endParaRPr lang="es-ES" dirty="0">
              <a:latin typeface="Arial" panose="020B0604020202020204" pitchFamily="34" charset="0"/>
              <a:ea typeface="Times New Roman" panose="02020603050405020304" pitchFamily="18" charset="0"/>
            </a:endParaRPr>
          </a:p>
          <a:p>
            <a:pPr marL="342900" indent="-342900">
              <a:buFont typeface="+mj-lt"/>
              <a:buAutoNum type="arabicPeriod"/>
            </a:pPr>
            <a:endParaRPr lang="es-ES" dirty="0">
              <a:latin typeface="Arial" panose="020B0604020202020204" pitchFamily="34" charset="0"/>
              <a:ea typeface="Times New Roman" panose="02020603050405020304" pitchFamily="18" charset="0"/>
            </a:endParaRPr>
          </a:p>
          <a:p>
            <a:r>
              <a:rPr lang="es-ES" dirty="0">
                <a:latin typeface="Arial" panose="020B0604020202020204" pitchFamily="34" charset="0"/>
                <a:ea typeface="Times New Roman" panose="02020603050405020304" pitchFamily="18" charset="0"/>
              </a:rPr>
              <a:t>5. Los movimientos sociales masivos de personas y pueblos, que desafían a sus dirigentes políticos y económicos y se esfuerzan por conseguir cierto control sobre sus vidas, y finalmente, conduciendo y manteniendo a todas estas personas e instituciones un mercado capitalista mundial siempre en expansión y drásticamente fluctuante.</a:t>
            </a:r>
            <a:endParaRPr lang="es-ES" dirty="0"/>
          </a:p>
        </p:txBody>
      </p:sp>
      <p:pic>
        <p:nvPicPr>
          <p:cNvPr id="4" name="Picture 3">
            <a:extLst>
              <a:ext uri="{FF2B5EF4-FFF2-40B4-BE49-F238E27FC236}">
                <a16:creationId xmlns:a16="http://schemas.microsoft.com/office/drawing/2014/main" xmlns="" id="{B631ACC7-C7DC-4A43-A8D9-F9B489108873}"/>
              </a:ext>
            </a:extLst>
          </p:cNvPr>
          <p:cNvPicPr>
            <a:picLocks noChangeAspect="1"/>
          </p:cNvPicPr>
          <p:nvPr/>
        </p:nvPicPr>
        <p:blipFill>
          <a:blip r:embed="rId2"/>
          <a:stretch>
            <a:fillRect/>
          </a:stretch>
        </p:blipFill>
        <p:spPr>
          <a:xfrm>
            <a:off x="6454641" y="1442328"/>
            <a:ext cx="5616982" cy="421273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571034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83182" y="638069"/>
            <a:ext cx="9404723" cy="1400530"/>
          </a:xfrm>
        </p:spPr>
        <p:txBody>
          <a:bodyPr/>
          <a:lstStyle/>
          <a:p>
            <a:r>
              <a:rPr lang="es-MX" dirty="0"/>
              <a:t>MODERNISMO</a:t>
            </a:r>
            <a:endParaRPr lang="es-ES" dirty="0"/>
          </a:p>
        </p:txBody>
      </p:sp>
      <p:sp>
        <p:nvSpPr>
          <p:cNvPr id="5" name="Rectángulo 4"/>
          <p:cNvSpPr/>
          <p:nvPr/>
        </p:nvSpPr>
        <p:spPr>
          <a:xfrm>
            <a:off x="1944130" y="2780005"/>
            <a:ext cx="8534400" cy="1754326"/>
          </a:xfrm>
          <a:prstGeom prst="rect">
            <a:avLst/>
          </a:prstGeom>
        </p:spPr>
        <p:txBody>
          <a:bodyPr wrap="square">
            <a:spAutoFit/>
          </a:bodyPr>
          <a:lstStyle/>
          <a:p>
            <a:r>
              <a:rPr lang="es-ES" dirty="0">
                <a:latin typeface="Arial" panose="020B0604020202020204" pitchFamily="34" charset="0"/>
                <a:ea typeface="Times New Roman" panose="02020603050405020304" pitchFamily="18" charset="0"/>
              </a:rPr>
              <a:t>Estos procesos de la historia mundial han nutrido una asombrosa variedad de ideas y visiones que pretenden hacer de los hombres y mujeres los sujetos tanto como los objetos de la modernización, darles el poder de cambiar el mundo que está cambiándoles, abrirse paso a través de la vorágine y hacerla suya. A lo largo del siglo pasado, estos valores y visiones llegaron a ser agrupados bajo el nombre de «modernismo».</a:t>
            </a:r>
            <a:endParaRPr lang="es-ES" dirty="0"/>
          </a:p>
        </p:txBody>
      </p:sp>
    </p:spTree>
    <p:extLst>
      <p:ext uri="{BB962C8B-B14F-4D97-AF65-F5344CB8AC3E}">
        <p14:creationId xmlns:p14="http://schemas.microsoft.com/office/powerpoint/2010/main" val="31755223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r>
              <a:rPr lang="es-MX" dirty="0"/>
              <a:t>FASES DE LA MODERNIDAD</a:t>
            </a:r>
            <a:endParaRPr lang="es-ES" dirty="0"/>
          </a:p>
        </p:txBody>
      </p:sp>
      <p:sp>
        <p:nvSpPr>
          <p:cNvPr id="7" name="Rectángulo 6"/>
          <p:cNvSpPr/>
          <p:nvPr/>
        </p:nvSpPr>
        <p:spPr>
          <a:xfrm>
            <a:off x="533400" y="1353235"/>
            <a:ext cx="9163050" cy="646331"/>
          </a:xfrm>
          <a:prstGeom prst="rect">
            <a:avLst/>
          </a:prstGeom>
        </p:spPr>
        <p:txBody>
          <a:bodyPr wrap="square">
            <a:spAutoFit/>
          </a:bodyPr>
          <a:lstStyle/>
          <a:p>
            <a:r>
              <a:rPr lang="es-ES" dirty="0">
                <a:latin typeface="Arial" panose="020B0604020202020204" pitchFamily="34" charset="0"/>
                <a:ea typeface="Times New Roman" panose="02020603050405020304" pitchFamily="18" charset="0"/>
              </a:rPr>
              <a:t>Con la esperanza de aprehender algo tan amplio como la historia de la modernidad, la he dividido en tres fases</a:t>
            </a:r>
            <a:endParaRPr lang="es-ES" dirty="0"/>
          </a:p>
        </p:txBody>
      </p:sp>
      <p:sp>
        <p:nvSpPr>
          <p:cNvPr id="8" name="Rectángulo 7"/>
          <p:cNvSpPr/>
          <p:nvPr/>
        </p:nvSpPr>
        <p:spPr>
          <a:xfrm>
            <a:off x="2530561" y="2753765"/>
            <a:ext cx="6096000" cy="2308324"/>
          </a:xfrm>
          <a:prstGeom prst="rect">
            <a:avLst/>
          </a:prstGeom>
        </p:spPr>
        <p:txBody>
          <a:bodyPr>
            <a:spAutoFit/>
          </a:bodyPr>
          <a:lstStyle/>
          <a:p>
            <a:r>
              <a:rPr lang="es-ES" dirty="0">
                <a:latin typeface="Arial" panose="020B0604020202020204" pitchFamily="34" charset="0"/>
                <a:ea typeface="Times New Roman" panose="02020603050405020304" pitchFamily="18" charset="0"/>
              </a:rPr>
              <a:t>EN LA PRIMERA FASE, que se extiende más o menos desde comienzos del siglo XVI hasta finales del XVIII, las personas comienzan a experimentar la vida moderna; apenas si saben con qué han tropezado. Buscan desesperadamente, pero medio a ciegas, un vocabulario adecuado; tienen poca o nula sensación de pertenecer a un público o comunidad moderna en el seno de la cual pudieran compartir sus esfuerzos y esperanzas.</a:t>
            </a:r>
            <a:endParaRPr lang="es-ES" dirty="0"/>
          </a:p>
        </p:txBody>
      </p:sp>
    </p:spTree>
    <p:extLst>
      <p:ext uri="{BB962C8B-B14F-4D97-AF65-F5344CB8AC3E}">
        <p14:creationId xmlns:p14="http://schemas.microsoft.com/office/powerpoint/2010/main" val="388207233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1051</TotalTime>
  <Words>3304</Words>
  <Application>Microsoft Office PowerPoint</Application>
  <PresentationFormat>Panorámica</PresentationFormat>
  <Paragraphs>92</Paragraphs>
  <Slides>30</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30</vt:i4>
      </vt:variant>
    </vt:vector>
  </HeadingPairs>
  <TitlesOfParts>
    <vt:vector size="36" baseType="lpstr">
      <vt:lpstr>Arial</vt:lpstr>
      <vt:lpstr>Calibri</vt:lpstr>
      <vt:lpstr>Century Gothic</vt:lpstr>
      <vt:lpstr>Times New Roman</vt:lpstr>
      <vt:lpstr>Wingdings 3</vt:lpstr>
      <vt:lpstr>Ion</vt:lpstr>
      <vt:lpstr>Créditos Institucionales</vt:lpstr>
      <vt:lpstr>Presentación de PowerPoint</vt:lpstr>
      <vt:lpstr>MARSHALL BERMAN</vt:lpstr>
      <vt:lpstr>MODERNIDAD</vt:lpstr>
      <vt:lpstr>Presentación de PowerPoint</vt:lpstr>
      <vt:lpstr>MODERNIZACION</vt:lpstr>
      <vt:lpstr>Presentación de PowerPoint</vt:lpstr>
      <vt:lpstr>MODERNISMO</vt:lpstr>
      <vt:lpstr>FASES DE LA MODERNIDAD</vt:lpstr>
      <vt:lpstr>Presentación de PowerPoint</vt:lpstr>
      <vt:lpstr>Presentación de PowerPoint</vt:lpstr>
      <vt:lpstr>VOCES DEL MODERNISMO</vt:lpstr>
      <vt:lpstr>Presentación de PowerPoint</vt:lpstr>
      <vt:lpstr>Presentación de PowerPoint</vt:lpstr>
      <vt:lpstr>Presentación de PowerPoint</vt:lpstr>
      <vt:lpstr>Eduardo Subirats</vt:lpstr>
      <vt:lpstr>Presentación de PowerPoint</vt:lpstr>
      <vt:lpstr>Presentación de PowerPoint</vt:lpstr>
      <vt:lpstr>Presentación de PowerPoint</vt:lpstr>
      <vt:lpstr>Presentación de PowerPoint</vt:lpstr>
      <vt:lpstr>1.- RUPTURA, NUEVO ORDEN,  PROYECTO CIVILIZATORIO.  </vt:lpstr>
      <vt:lpstr>*ABSTRACCION</vt:lpstr>
      <vt:lpstr>Presentación de PowerPoint</vt:lpstr>
      <vt:lpstr>Presentación de PowerPoint</vt:lpstr>
      <vt:lpstr>2. LA ABSTRACCION Y LO ESPIRITUAL EN EL ARTE </vt:lpstr>
      <vt:lpstr>3. ABSTRACCION Y NUEVO ORDEN CIVILIZATORIO. </vt:lpstr>
      <vt:lpstr>Presentación de PowerPoint</vt:lpstr>
      <vt:lpstr>Presentación de PowerPoint</vt:lpstr>
      <vt:lpstr>Presentación de PowerPoint</vt:lpstr>
      <vt:lpstr>Presentación de PowerPoint</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Stephan C</dc:creator>
  <cp:lastModifiedBy>USUARIO</cp:lastModifiedBy>
  <cp:revision>35</cp:revision>
  <dcterms:created xsi:type="dcterms:W3CDTF">2017-05-13T17:50:52Z</dcterms:created>
  <dcterms:modified xsi:type="dcterms:W3CDTF">2017-10-20T17:21:42Z</dcterms:modified>
</cp:coreProperties>
</file>