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comments/comment2.xml" ContentType="application/vnd.openxmlformats-officedocument.presentationml.comments+xml"/>
  <Override PartName="/ppt/notesSlides/notesSlide2.xml" ContentType="application/vnd.openxmlformats-officedocument.presentationml.notesSlide+xml"/>
  <Override PartName="/ppt/comments/comment3.xml" ContentType="application/vnd.openxmlformats-officedocument.presentationml.comments+xml"/>
  <Override PartName="/ppt/notesSlides/notesSlide3.xml" ContentType="application/vnd.openxmlformats-officedocument.presentationml.notesSlide+xml"/>
  <Override PartName="/ppt/comments/comment4.xml" ContentType="application/vnd.openxmlformats-officedocument.presentationml.comments+xml"/>
  <Override PartName="/ppt/notesSlides/notesSlide4.xml" ContentType="application/vnd.openxmlformats-officedocument.presentationml.notesSlide+xml"/>
  <Override PartName="/ppt/comments/comment5.xml" ContentType="application/vnd.openxmlformats-officedocument.presentationml.comments+xml"/>
  <Override PartName="/ppt/notesSlides/notesSlide5.xml" ContentType="application/vnd.openxmlformats-officedocument.presentationml.notesSlide+xml"/>
  <Override PartName="/ppt/comments/comment6.xml" ContentType="application/vnd.openxmlformats-officedocument.presentationml.comments+xml"/>
  <Override PartName="/ppt/notesSlides/notesSlide6.xml" ContentType="application/vnd.openxmlformats-officedocument.presentationml.notesSlide+xml"/>
  <Override PartName="/ppt/comments/comment7.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notesSlides/notesSlide9.xml" ContentType="application/vnd.openxmlformats-officedocument.presentationml.notesSlide+xml"/>
  <Override PartName="/ppt/comments/comment11.xml" ContentType="application/vnd.openxmlformats-officedocument.presentationml.comments+xml"/>
  <Override PartName="/ppt/comments/comment12.xml" ContentType="application/vnd.openxmlformats-officedocument.presentationml.comments+xml"/>
  <Override PartName="/ppt/notesSlides/notesSlide10.xml" ContentType="application/vnd.openxmlformats-officedocument.presentationml.notesSlide+xml"/>
  <Override PartName="/ppt/comments/comment13.xml" ContentType="application/vnd.openxmlformats-officedocument.presentationml.comments+xml"/>
  <Override PartName="/ppt/notesSlides/notesSlide11.xml" ContentType="application/vnd.openxmlformats-officedocument.presentationml.notesSlide+xml"/>
  <Override PartName="/ppt/comments/comment14.xml" ContentType="application/vnd.openxmlformats-officedocument.presentationml.comments+xml"/>
  <Override PartName="/ppt/comments/comment15.xml" ContentType="application/vnd.openxmlformats-officedocument.presentationml.comments+xml"/>
  <Override PartName="/ppt/comments/comment16.xml" ContentType="application/vnd.openxmlformats-officedocument.presentationml.comments+xml"/>
  <Override PartName="/ppt/notesSlides/notesSlide12.xml" ContentType="application/vnd.openxmlformats-officedocument.presentationml.notesSlide+xml"/>
  <Override PartName="/ppt/comments/comment17.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omments/comment18.xml" ContentType="application/vnd.openxmlformats-officedocument.presentationml.comment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7" r:id="rId1"/>
  </p:sldMasterIdLst>
  <p:notesMasterIdLst>
    <p:notesMasterId r:id="rId45"/>
  </p:notesMasterIdLst>
  <p:sldIdLst>
    <p:sldId id="332" r:id="rId2"/>
    <p:sldId id="256" r:id="rId3"/>
    <p:sldId id="285" r:id="rId4"/>
    <p:sldId id="262" r:id="rId5"/>
    <p:sldId id="288" r:id="rId6"/>
    <p:sldId id="264" r:id="rId7"/>
    <p:sldId id="292" r:id="rId8"/>
    <p:sldId id="293" r:id="rId9"/>
    <p:sldId id="259" r:id="rId10"/>
    <p:sldId id="319" r:id="rId11"/>
    <p:sldId id="320" r:id="rId12"/>
    <p:sldId id="295" r:id="rId13"/>
    <p:sldId id="321" r:id="rId14"/>
    <p:sldId id="322" r:id="rId15"/>
    <p:sldId id="324" r:id="rId16"/>
    <p:sldId id="325" r:id="rId17"/>
    <p:sldId id="326" r:id="rId18"/>
    <p:sldId id="327" r:id="rId19"/>
    <p:sldId id="296" r:id="rId20"/>
    <p:sldId id="297" r:id="rId21"/>
    <p:sldId id="298" r:id="rId22"/>
    <p:sldId id="300" r:id="rId23"/>
    <p:sldId id="299" r:id="rId24"/>
    <p:sldId id="301" r:id="rId25"/>
    <p:sldId id="302" r:id="rId26"/>
    <p:sldId id="303" r:id="rId27"/>
    <p:sldId id="305" r:id="rId28"/>
    <p:sldId id="306" r:id="rId29"/>
    <p:sldId id="307" r:id="rId30"/>
    <p:sldId id="308" r:id="rId31"/>
    <p:sldId id="309" r:id="rId32"/>
    <p:sldId id="310" r:id="rId33"/>
    <p:sldId id="312" r:id="rId34"/>
    <p:sldId id="313" r:id="rId35"/>
    <p:sldId id="314" r:id="rId36"/>
    <p:sldId id="311" r:id="rId37"/>
    <p:sldId id="328" r:id="rId38"/>
    <p:sldId id="316" r:id="rId39"/>
    <p:sldId id="329" r:id="rId40"/>
    <p:sldId id="330" r:id="rId41"/>
    <p:sldId id="331" r:id="rId42"/>
    <p:sldId id="318" r:id="rId43"/>
    <p:sldId id="258" r:id="rId4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2" pos="2880" userDrawn="1">
          <p15:clr>
            <a:srgbClr val="A4A3A4"/>
          </p15:clr>
        </p15:guide>
        <p15:guide id="3" orient="horz" pos="16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initials="U" lastIdx="21" clrIdx="0">
    <p:extLst>
      <p:ext uri="{19B8F6BF-5375-455C-9EA6-DF929625EA0E}">
        <p15:presenceInfo xmlns:p15="http://schemas.microsoft.com/office/powerpoint/2012/main" userId="USUARI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BBD5"/>
    <a:srgbClr val="0085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9BCD31-95E8-4D74-8927-9A4E08294F9F}">
  <a:tblStyle styleId="{4C9BCD31-95E8-4D74-8927-9A4E08294F9F}"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632" autoAdjust="0"/>
    <p:restoredTop sz="94434" autoAdjust="0"/>
  </p:normalViewPr>
  <p:slideViewPr>
    <p:cSldViewPr showGuides="1">
      <p:cViewPr varScale="1">
        <p:scale>
          <a:sx n="95" d="100"/>
          <a:sy n="95" d="100"/>
        </p:scale>
        <p:origin x="150" y="102"/>
      </p:cViewPr>
      <p:guideLst>
        <p:guide pos="2880"/>
        <p:guide orient="horz" pos="1620"/>
      </p:guideLst>
    </p:cSldViewPr>
  </p:slideViewPr>
  <p:outlineViewPr>
    <p:cViewPr>
      <p:scale>
        <a:sx n="33" d="100"/>
        <a:sy n="33" d="100"/>
      </p:scale>
      <p:origin x="0" y="-11676"/>
    </p:cViewPr>
  </p:outlineViewPr>
  <p:notesTextViewPr>
    <p:cViewPr>
      <p:scale>
        <a:sx n="1" d="1"/>
        <a:sy n="1" d="1"/>
      </p:scale>
      <p:origin x="0" y="0"/>
    </p:cViewPr>
  </p:notesTextViewPr>
  <p:sorterViewPr>
    <p:cViewPr>
      <p:scale>
        <a:sx n="100" d="100"/>
        <a:sy n="100" d="100"/>
      </p:scale>
      <p:origin x="0" y="-12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10-20T18:20:53.934" idx="20">
    <p:pos x="10" y="10"/>
    <p:text/>
    <p:extLst>
      <p:ext uri="{C676402C-5697-4E1C-873F-D02D1690AC5C}">
        <p15:threadingInfo xmlns:p15="http://schemas.microsoft.com/office/powerpoint/2012/main" timeZoneBias="30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7-10-19T12:27:58.027" idx="7">
    <p:pos x="10" y="10"/>
    <p:text>El planteamiento del problema.</p:text>
    <p:extLst>
      <p:ext uri="{C676402C-5697-4E1C-873F-D02D1690AC5C}">
        <p15:threadingInfo xmlns:p15="http://schemas.microsoft.com/office/powerpoint/2012/main" timeZoneBias="300"/>
      </p:ext>
    </p:extLst>
  </p:cm>
  <p:cm authorId="1" dt="2017-10-19T12:29:27.793" idx="8">
    <p:pos x="10" y="146"/>
    <p:text>Se recomienda llevar a cabo este primer ejercicio para que el alumno aprenda a elaborar un planteamiento de problema a partir de una pregunta de investigación.</p:text>
    <p:extLst>
      <p:ext uri="{C676402C-5697-4E1C-873F-D02D1690AC5C}">
        <p15:threadingInfo xmlns:p15="http://schemas.microsoft.com/office/powerpoint/2012/main" timeZoneBias="300">
          <p15:parentCm authorId="1" idx="7"/>
        </p15:threadingInfo>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17-10-19T12:29:37.673" idx="9">
    <p:pos x="10" y="10"/>
    <p:text>¿Cómo elaborar el objetivo general?</p:text>
    <p:extLst>
      <p:ext uri="{C676402C-5697-4E1C-873F-D02D1690AC5C}">
        <p15:threadingInfo xmlns:p15="http://schemas.microsoft.com/office/powerpoint/2012/main" timeZoneBias="30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17-10-19T12:29:57.361" idx="10">
    <p:pos x="10" y="10"/>
    <p:text>En esta actividad, buscamos que el alumno se familiarice con términos (verbos) relacionados a la investigación, con respecto al objetivo general de la misma.</p:text>
    <p:extLst>
      <p:ext uri="{C676402C-5697-4E1C-873F-D02D1690AC5C}">
        <p15:threadingInfo xmlns:p15="http://schemas.microsoft.com/office/powerpoint/2012/main" timeZoneBias="30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17-10-19T12:31:11.425" idx="11">
    <p:pos x="10" y="10"/>
    <p:text>¿Cómo redactar los objetivos específicos?</p:text>
    <p:extLst>
      <p:ext uri="{C676402C-5697-4E1C-873F-D02D1690AC5C}">
        <p15:threadingInfo xmlns:p15="http://schemas.microsoft.com/office/powerpoint/2012/main" timeZoneBias="30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17-10-19T12:31:39.577" idx="12">
    <p:pos x="10" y="10"/>
    <p:text>¿Cómo redactar el título?</p:text>
    <p:extLst>
      <p:ext uri="{C676402C-5697-4E1C-873F-D02D1690AC5C}">
        <p15:threadingInfo xmlns:p15="http://schemas.microsoft.com/office/powerpoint/2012/main" timeZoneBias="30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17-10-19T12:32:05.441" idx="13">
    <p:pos x="10" y="10"/>
    <p:text>Con esta actividad, se pretende que el alumno aprenda a diferenciar tipos de investigación a partir de su título.</p:text>
    <p:extLst>
      <p:ext uri="{C676402C-5697-4E1C-873F-D02D1690AC5C}">
        <p15:threadingInfo xmlns:p15="http://schemas.microsoft.com/office/powerpoint/2012/main" timeZoneBias="30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17-10-19T12:32:45.112" idx="14">
    <p:pos x="10" y="10"/>
    <p:text>Con esta actividad se busca que el alumno sea capaz de elaborar y diferenciar los objetivos que corresponden a cada tipo de investigación.</p:text>
    <p:extLst>
      <p:ext uri="{C676402C-5697-4E1C-873F-D02D1690AC5C}">
        <p15:threadingInfo xmlns:p15="http://schemas.microsoft.com/office/powerpoint/2012/main" timeZoneBias="30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1" dt="2017-10-19T12:33:41.328" idx="15">
    <p:pos x="10" y="10"/>
    <p:text>¿Qué es la hipótesis?</p:text>
    <p:extLst>
      <p:ext uri="{C676402C-5697-4E1C-873F-D02D1690AC5C}">
        <p15:threadingInfo xmlns:p15="http://schemas.microsoft.com/office/powerpoint/2012/main" timeZoneBias="30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1" dt="2017-10-19T12:34:07.112" idx="16">
    <p:pos x="10" y="10"/>
    <p:text>¿Qué es la justificación?</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10-19T12:24:21.211" idx="1">
    <p:pos x="10" y="10"/>
    <p:text>Este curso está diseñado como un apoyo para el tema de Protocolo de Investigación en el Seminario de Investigación II, puesto que muchos alumnos tienen que reelaborar o corregir el protocolo que hicieron en el Seminario I. Este material sirve para que repasen este tema con el acompañamiento del profesor.</p:text>
    <p:extLst mod="1">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7-10-20T22:23:02.352" idx="21">
    <p:pos x="10" y="10"/>
    <p:text>O bien, se pueden asignar las diapositivas como material de autoestudio. Sólo se requiere compartirlas en una plataforma educativa, como Seduca o Schoology o alguna otra de preferencia del profesor.</p:text>
    <p:extLst>
      <p:ext uri="{C676402C-5697-4E1C-873F-D02D1690AC5C}">
        <p15:threadingInfo xmlns:p15="http://schemas.microsoft.com/office/powerpoint/2012/main" timeZoneBias="30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7-10-19T12:25:27.523" idx="2">
    <p:pos x="10" y="10"/>
    <p:text>Se define brevemente qué es un protocolo de investigación.</p:text>
    <p:extLst>
      <p:ext uri="{C676402C-5697-4E1C-873F-D02D1690AC5C}">
        <p15:threadingInfo xmlns:p15="http://schemas.microsoft.com/office/powerpoint/2012/main" timeZoneBias="30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7-10-19T12:26:00.818" idx="3">
    <p:pos x="10" y="10"/>
    <p:text>¿Para qué sirve un protocolo de investigación?</p:text>
    <p:extLst>
      <p:ext uri="{C676402C-5697-4E1C-873F-D02D1690AC5C}">
        <p15:threadingInfo xmlns:p15="http://schemas.microsoft.com/office/powerpoint/2012/main" timeZoneBias="30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7-10-19T12:26:36.585" idx="4">
    <p:pos x="10" y="10"/>
    <p:text>¿Cómo contruir el tema de investigación?</p:text>
    <p:extLst>
      <p:ext uri="{C676402C-5697-4E1C-873F-D02D1690AC5C}">
        <p15:threadingInfo xmlns:p15="http://schemas.microsoft.com/office/powerpoint/2012/main" timeZoneBias="30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7-10-20T12:56:38.558" idx="18">
    <p:pos x="10" y="10"/>
    <p:text>¿Cómo plantear un problema de investigación?</p:text>
    <p:extLst>
      <p:ext uri="{C676402C-5697-4E1C-873F-D02D1690AC5C}">
        <p15:threadingInfo xmlns:p15="http://schemas.microsoft.com/office/powerpoint/2012/main" timeZoneBias="30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7-10-19T12:27:08.145" idx="5">
    <p:pos x="10" y="10"/>
    <p:text>La pregunta de investigación.</p:text>
    <p:extLst>
      <p:ext uri="{C676402C-5697-4E1C-873F-D02D1690AC5C}">
        <p15:threadingInfo xmlns:p15="http://schemas.microsoft.com/office/powerpoint/2012/main" timeZoneBias="30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7-10-19T12:27:29.986" idx="6">
    <p:pos x="10" y="10"/>
    <p:text>¿Cómo definirá a nuestro trabajo la pregunta de investigación? Por supuesto esta lámina muestra una idea un tanto simplificada de las diferencias entre ambos tipos de trabajo. SE sugiere que el profesor complemente el tema, ya que aquí la intención es presentar de manera fácil y esquemática este tema.</p:text>
    <p:extLst mod="1">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49580640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7" name="Shape 3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8818094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07465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2880430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635950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Shape 4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0" name="Shape 4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22210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Shape 4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1" name="Shape 4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584232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Shape 4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1" name="Shape 4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117350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43826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Shape 3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0" name="Shape 3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3870198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2010096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97360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Shape 4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0" name="Shape 4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60745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077306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Shape 3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4" name="Shape 3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484893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853860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194556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Shape 3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1" name="Shape 3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763796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6" name="Shape 3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67382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Shape 3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0" name="Shape 3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021184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Shape 3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1" name="Shape 3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69363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Shape 3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1" name="Shape 3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542862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Shape 3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1" name="Shape 3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14948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183091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462215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9" name="Shape 9"/>
          <p:cNvSpPr/>
          <p:nvPr/>
        </p:nvSpPr>
        <p:spPr>
          <a:xfrm rot="10800000" flipH="1">
            <a:off x="3919993" y="3977033"/>
            <a:ext cx="1303500" cy="1128300"/>
          </a:xfrm>
          <a:custGeom>
            <a:avLst/>
            <a:gdLst/>
            <a:ahLst/>
            <a:cxnLst/>
            <a:rect l="0" t="0" r="0" b="0"/>
            <a:pathLst>
              <a:path w="120000" h="120000" extrusionOk="0">
                <a:moveTo>
                  <a:pt x="30000" y="0"/>
                </a:moveTo>
                <a:lnTo>
                  <a:pt x="0" y="59994"/>
                </a:lnTo>
                <a:lnTo>
                  <a:pt x="30000" y="120000"/>
                </a:lnTo>
                <a:lnTo>
                  <a:pt x="90000" y="120000"/>
                </a:lnTo>
                <a:lnTo>
                  <a:pt x="120000" y="59994"/>
                </a:lnTo>
                <a:lnTo>
                  <a:pt x="90000" y="0"/>
                </a:lnTo>
                <a:lnTo>
                  <a:pt x="30000" y="0"/>
                </a:lnTo>
                <a:close/>
                <a:moveTo>
                  <a:pt x="38477" y="16950"/>
                </a:moveTo>
                <a:lnTo>
                  <a:pt x="81522" y="16950"/>
                </a:lnTo>
                <a:lnTo>
                  <a:pt x="103033" y="59994"/>
                </a:lnTo>
                <a:lnTo>
                  <a:pt x="81522" y="103038"/>
                </a:lnTo>
                <a:lnTo>
                  <a:pt x="38477" y="103038"/>
                </a:lnTo>
                <a:lnTo>
                  <a:pt x="16955" y="59994"/>
                </a:lnTo>
                <a:lnTo>
                  <a:pt x="38477" y="16950"/>
                </a:lnTo>
                <a:close/>
              </a:path>
            </a:pathLst>
          </a:custGeom>
          <a:gradFill>
            <a:gsLst>
              <a:gs pos="0">
                <a:srgbClr val="3393E2"/>
              </a:gs>
              <a:gs pos="100000">
                <a:srgbClr val="00E2C7"/>
              </a:gs>
            </a:gsLst>
            <a:lin ang="6983783" scaled="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10" name="Shape 10"/>
          <p:cNvSpPr/>
          <p:nvPr/>
        </p:nvSpPr>
        <p:spPr>
          <a:xfrm rot="5400000">
            <a:off x="3809056" y="-81000"/>
            <a:ext cx="1525499" cy="1761600"/>
          </a:xfrm>
          <a:custGeom>
            <a:avLst/>
            <a:gdLst/>
            <a:ahLst/>
            <a:cxnLst/>
            <a:rect l="0" t="0" r="0" b="0"/>
            <a:pathLst>
              <a:path w="120000" h="120000" extrusionOk="0">
                <a:moveTo>
                  <a:pt x="60000" y="0"/>
                </a:moveTo>
                <a:lnTo>
                  <a:pt x="120000" y="30000"/>
                </a:lnTo>
                <a:lnTo>
                  <a:pt x="120000" y="90000"/>
                </a:lnTo>
                <a:lnTo>
                  <a:pt x="60000" y="120000"/>
                </a:lnTo>
                <a:lnTo>
                  <a:pt x="0" y="90000"/>
                </a:lnTo>
                <a:lnTo>
                  <a:pt x="0" y="30000"/>
                </a:lnTo>
                <a:close/>
              </a:path>
            </a:pathLst>
          </a:custGeom>
          <a:gradFill>
            <a:gsLst>
              <a:gs pos="0">
                <a:srgbClr val="3393E2"/>
              </a:gs>
              <a:gs pos="100000">
                <a:srgbClr val="00E2C7"/>
              </a:gs>
            </a:gsLst>
            <a:path path="circle">
              <a:fillToRect l="100000" b="100000"/>
            </a:path>
            <a:tileRect t="-100000" r="-10000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11" name="Shape 11"/>
          <p:cNvSpPr txBox="1">
            <a:spLocks noGrp="1"/>
          </p:cNvSpPr>
          <p:nvPr>
            <p:ph type="ctrTitle"/>
          </p:nvPr>
        </p:nvSpPr>
        <p:spPr>
          <a:xfrm>
            <a:off x="1400175" y="1991825"/>
            <a:ext cx="6343500" cy="1159799"/>
          </a:xfrm>
          <a:prstGeom prst="rect">
            <a:avLst/>
          </a:prstGeom>
        </p:spPr>
        <p:txBody>
          <a:bodyPr lIns="91425" tIns="91425" rIns="91425" bIns="91425" anchor="ctr"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2" name="Shape 12"/>
          <p:cNvSpPr/>
          <p:nvPr/>
        </p:nvSpPr>
        <p:spPr>
          <a:xfrm rot="10800000" flipH="1">
            <a:off x="2809875" y="-172875"/>
            <a:ext cx="1111499" cy="962400"/>
          </a:xfrm>
          <a:prstGeom prst="hexagon">
            <a:avLst>
              <a:gd name="adj" fmla="val 28678"/>
              <a:gd name="vf" fmla="val 115470"/>
            </a:avLst>
          </a:prstGeom>
          <a:noFill/>
          <a:ln w="19050"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 name="Shape 13"/>
          <p:cNvSpPr/>
          <p:nvPr/>
        </p:nvSpPr>
        <p:spPr>
          <a:xfrm rot="10800000" flipH="1">
            <a:off x="3602723" y="1360109"/>
            <a:ext cx="493799" cy="427499"/>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4" name="Shape 14"/>
          <p:cNvSpPr/>
          <p:nvPr/>
        </p:nvSpPr>
        <p:spPr>
          <a:xfrm rot="10800000" flipH="1">
            <a:off x="5278914" y="855278"/>
            <a:ext cx="944700" cy="818100"/>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 name="Shape 15"/>
          <p:cNvSpPr/>
          <p:nvPr/>
        </p:nvSpPr>
        <p:spPr>
          <a:xfrm rot="10800000" flipH="1">
            <a:off x="5365798" y="352324"/>
            <a:ext cx="493799" cy="427199"/>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grpSp>
        <p:nvGrpSpPr>
          <p:cNvPr id="16" name="Shape 16"/>
          <p:cNvGrpSpPr/>
          <p:nvPr/>
        </p:nvGrpSpPr>
        <p:grpSpPr>
          <a:xfrm>
            <a:off x="5549153" y="1029780"/>
            <a:ext cx="404640" cy="374058"/>
            <a:chOff x="5975075" y="2327500"/>
            <a:chExt cx="420100" cy="388350"/>
          </a:xfrm>
        </p:grpSpPr>
        <p:sp>
          <p:nvSpPr>
            <p:cNvPr id="17" name="Shape 17"/>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8" name="Shape 18"/>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19" name="Shape 19"/>
          <p:cNvSpPr/>
          <p:nvPr/>
        </p:nvSpPr>
        <p:spPr>
          <a:xfrm>
            <a:off x="3253021" y="113273"/>
            <a:ext cx="225084" cy="389963"/>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grpSp>
        <p:nvGrpSpPr>
          <p:cNvPr id="20" name="Shape 20"/>
          <p:cNvGrpSpPr/>
          <p:nvPr/>
        </p:nvGrpSpPr>
        <p:grpSpPr>
          <a:xfrm>
            <a:off x="4380525" y="515192"/>
            <a:ext cx="382958" cy="607110"/>
            <a:chOff x="6718575" y="2318625"/>
            <a:chExt cx="256950" cy="407375"/>
          </a:xfrm>
        </p:grpSpPr>
        <p:sp>
          <p:nvSpPr>
            <p:cNvPr id="21" name="Shape 21"/>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 name="Shape 22"/>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 name="Shape 23"/>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 name="Shape 24"/>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5" name="Shape 25"/>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6" name="Shape 26"/>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7" name="Shape 27"/>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8" name="Shape 28"/>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29" name="Shape 29"/>
          <p:cNvGrpSpPr/>
          <p:nvPr/>
        </p:nvGrpSpPr>
        <p:grpSpPr>
          <a:xfrm>
            <a:off x="3199463" y="902958"/>
            <a:ext cx="395017" cy="403296"/>
            <a:chOff x="3951850" y="2985350"/>
            <a:chExt cx="407950" cy="416500"/>
          </a:xfrm>
        </p:grpSpPr>
        <p:sp>
          <p:nvSpPr>
            <p:cNvPr id="30" name="Shape 30"/>
            <p:cNvSpPr/>
            <p:nvPr/>
          </p:nvSpPr>
          <p:spPr>
            <a:xfrm>
              <a:off x="3951850" y="2985350"/>
              <a:ext cx="314800" cy="314825"/>
            </a:xfrm>
            <a:custGeom>
              <a:avLst/>
              <a:gdLst/>
              <a:ahLst/>
              <a:cxnLst/>
              <a:rect l="0" t="0" r="0" b="0"/>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1" name="Shape 31"/>
            <p:cNvSpPr/>
            <p:nvPr/>
          </p:nvSpPr>
          <p:spPr>
            <a:xfrm>
              <a:off x="3988375" y="3021875"/>
              <a:ext cx="241750" cy="241750"/>
            </a:xfrm>
            <a:custGeom>
              <a:avLst/>
              <a:gdLst/>
              <a:ahLst/>
              <a:cxnLst/>
              <a:rect l="0" t="0" r="0" b="0"/>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2" name="Shape 32"/>
            <p:cNvSpPr/>
            <p:nvPr/>
          </p:nvSpPr>
          <p:spPr>
            <a:xfrm>
              <a:off x="4024300" y="3058425"/>
              <a:ext cx="84650" cy="84650"/>
            </a:xfrm>
            <a:custGeom>
              <a:avLst/>
              <a:gdLst/>
              <a:ahLst/>
              <a:cxnLst/>
              <a:rect l="0" t="0" r="0" b="0"/>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3" name="Shape 33"/>
            <p:cNvSpPr/>
            <p:nvPr/>
          </p:nvSpPr>
          <p:spPr>
            <a:xfrm>
              <a:off x="4205750" y="3248375"/>
              <a:ext cx="154050" cy="153475"/>
            </a:xfrm>
            <a:custGeom>
              <a:avLst/>
              <a:gdLst/>
              <a:ahLst/>
              <a:cxnLst/>
              <a:rect l="0" t="0" r="0" b="0"/>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34" name="Shape 34"/>
          <p:cNvSpPr/>
          <p:nvPr/>
        </p:nvSpPr>
        <p:spPr>
          <a:xfrm rot="10800000" flipH="1">
            <a:off x="5010533" y="4576647"/>
            <a:ext cx="1032900" cy="894600"/>
          </a:xfrm>
          <a:prstGeom prst="hexagon">
            <a:avLst>
              <a:gd name="adj" fmla="val 28678"/>
              <a:gd name="vf" fmla="val 115470"/>
            </a:avLst>
          </a:prstGeom>
          <a:noFill/>
          <a:ln w="19050" cap="flat"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5" name="Shape 35"/>
          <p:cNvSpPr/>
          <p:nvPr/>
        </p:nvSpPr>
        <p:spPr>
          <a:xfrm rot="10800000" flipH="1">
            <a:off x="5133679" y="4056450"/>
            <a:ext cx="540000" cy="467399"/>
          </a:xfrm>
          <a:prstGeom prst="hexagon">
            <a:avLst>
              <a:gd name="adj" fmla="val 28678"/>
              <a:gd name="vf" fmla="val 115470"/>
            </a:avLst>
          </a:prstGeom>
          <a:solidFill>
            <a:srgbClr val="3292E1"/>
          </a:solidFill>
          <a:ln>
            <a:noFill/>
          </a:ln>
        </p:spPr>
        <p:txBody>
          <a:bodyPr lIns="91425" tIns="91425" rIns="91425" bIns="91425" anchor="ctr" anchorCtr="0">
            <a:noAutofit/>
          </a:bodyPr>
          <a:lstStyle/>
          <a:p>
            <a:pPr lvl="0">
              <a:spcBef>
                <a:spcPts val="0"/>
              </a:spcBef>
              <a:buNone/>
            </a:pPr>
            <a:endParaRPr/>
          </a:p>
        </p:txBody>
      </p:sp>
      <p:sp>
        <p:nvSpPr>
          <p:cNvPr id="36" name="Shape 36"/>
          <p:cNvSpPr/>
          <p:nvPr/>
        </p:nvSpPr>
        <p:spPr>
          <a:xfrm rot="10800000" flipH="1">
            <a:off x="3101709" y="3629719"/>
            <a:ext cx="1032900" cy="8940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37" name="Shape 37"/>
          <p:cNvSpPr/>
          <p:nvPr/>
        </p:nvSpPr>
        <p:spPr>
          <a:xfrm rot="10800000" flipH="1">
            <a:off x="3530384" y="4576661"/>
            <a:ext cx="452100" cy="391200"/>
          </a:xfrm>
          <a:prstGeom prst="hexagon">
            <a:avLst>
              <a:gd name="adj" fmla="val 28678"/>
              <a:gd name="vf" fmla="val 115470"/>
            </a:avLst>
          </a:prstGeom>
          <a:noFill/>
          <a:ln w="19050" cap="flat" cmpd="sng">
            <a:solidFill>
              <a:srgbClr val="00E1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8" name="Shape 38"/>
          <p:cNvSpPr/>
          <p:nvPr/>
        </p:nvSpPr>
        <p:spPr>
          <a:xfrm>
            <a:off x="5370704" y="4867760"/>
            <a:ext cx="312502" cy="312484"/>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nvGrpSpPr>
          <p:cNvPr id="39" name="Shape 39"/>
          <p:cNvGrpSpPr/>
          <p:nvPr/>
        </p:nvGrpSpPr>
        <p:grpSpPr>
          <a:xfrm>
            <a:off x="5772008" y="4056440"/>
            <a:ext cx="573942" cy="550550"/>
            <a:chOff x="5241175" y="4959100"/>
            <a:chExt cx="539775" cy="517775"/>
          </a:xfrm>
        </p:grpSpPr>
        <p:sp>
          <p:nvSpPr>
            <p:cNvPr id="40" name="Shape 40"/>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41" name="Shape 41"/>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42" name="Shape 42"/>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43" name="Shape 43"/>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44" name="Shape 44"/>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45" name="Shape 45"/>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46" name="Shape 46"/>
          <p:cNvSpPr/>
          <p:nvPr/>
        </p:nvSpPr>
        <p:spPr>
          <a:xfrm>
            <a:off x="3429208" y="3904791"/>
            <a:ext cx="377838" cy="343684"/>
          </a:xfrm>
          <a:custGeom>
            <a:avLst/>
            <a:gdLst/>
            <a:ahLst/>
            <a:cxnLst/>
            <a:rect l="0" t="0" r="0" b="0"/>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rgbClr val="3292E1"/>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p:spTree>
      <p:nvGrpSpPr>
        <p:cNvPr id="1" name="Shape 47"/>
        <p:cNvGrpSpPr/>
        <p:nvPr/>
      </p:nvGrpSpPr>
      <p:grpSpPr>
        <a:xfrm>
          <a:off x="0" y="0"/>
          <a:ext cx="0" cy="0"/>
          <a:chOff x="0" y="0"/>
          <a:chExt cx="0" cy="0"/>
        </a:xfrm>
      </p:grpSpPr>
      <p:sp>
        <p:nvSpPr>
          <p:cNvPr id="48" name="Shape 48"/>
          <p:cNvSpPr/>
          <p:nvPr/>
        </p:nvSpPr>
        <p:spPr>
          <a:xfrm rot="10800000" flipH="1">
            <a:off x="-94969" y="303826"/>
            <a:ext cx="1034700" cy="895800"/>
          </a:xfrm>
          <a:custGeom>
            <a:avLst/>
            <a:gdLst/>
            <a:ahLst/>
            <a:cxnLst/>
            <a:rect l="0" t="0" r="0" b="0"/>
            <a:pathLst>
              <a:path w="120000" h="120000" extrusionOk="0">
                <a:moveTo>
                  <a:pt x="30000" y="0"/>
                </a:moveTo>
                <a:lnTo>
                  <a:pt x="0" y="59994"/>
                </a:lnTo>
                <a:lnTo>
                  <a:pt x="30000" y="120000"/>
                </a:lnTo>
                <a:lnTo>
                  <a:pt x="90000" y="120000"/>
                </a:lnTo>
                <a:lnTo>
                  <a:pt x="120000" y="59994"/>
                </a:lnTo>
                <a:lnTo>
                  <a:pt x="90000" y="0"/>
                </a:lnTo>
                <a:lnTo>
                  <a:pt x="30000" y="0"/>
                </a:lnTo>
                <a:close/>
                <a:moveTo>
                  <a:pt x="38477" y="16950"/>
                </a:moveTo>
                <a:lnTo>
                  <a:pt x="81522" y="16950"/>
                </a:lnTo>
                <a:lnTo>
                  <a:pt x="103033" y="59994"/>
                </a:lnTo>
                <a:lnTo>
                  <a:pt x="81522" y="103038"/>
                </a:lnTo>
                <a:lnTo>
                  <a:pt x="38477" y="103038"/>
                </a:lnTo>
                <a:lnTo>
                  <a:pt x="16955" y="59994"/>
                </a:lnTo>
                <a:lnTo>
                  <a:pt x="38477" y="16950"/>
                </a:lnTo>
                <a:close/>
              </a:path>
            </a:pathLst>
          </a:custGeom>
          <a:gradFill>
            <a:gsLst>
              <a:gs pos="0">
                <a:srgbClr val="3393E2"/>
              </a:gs>
              <a:gs pos="100000">
                <a:srgbClr val="00E2C7"/>
              </a:gs>
            </a:gsLst>
            <a:lin ang="6983783" scaled="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49" name="Shape 49"/>
          <p:cNvSpPr/>
          <p:nvPr/>
        </p:nvSpPr>
        <p:spPr>
          <a:xfrm rot="5400000">
            <a:off x="559400" y="1538825"/>
            <a:ext cx="1788000" cy="2064600"/>
          </a:xfrm>
          <a:custGeom>
            <a:avLst/>
            <a:gdLst/>
            <a:ahLst/>
            <a:cxnLst/>
            <a:rect l="0" t="0" r="0" b="0"/>
            <a:pathLst>
              <a:path w="120000" h="120000" extrusionOk="0">
                <a:moveTo>
                  <a:pt x="60000" y="0"/>
                </a:moveTo>
                <a:lnTo>
                  <a:pt x="120000" y="30000"/>
                </a:lnTo>
                <a:lnTo>
                  <a:pt x="120000" y="90000"/>
                </a:lnTo>
                <a:lnTo>
                  <a:pt x="60000" y="120000"/>
                </a:lnTo>
                <a:lnTo>
                  <a:pt x="0" y="90000"/>
                </a:lnTo>
                <a:lnTo>
                  <a:pt x="0" y="30000"/>
                </a:lnTo>
                <a:close/>
              </a:path>
            </a:pathLst>
          </a:custGeom>
          <a:gradFill>
            <a:gsLst>
              <a:gs pos="0">
                <a:srgbClr val="3393E2"/>
              </a:gs>
              <a:gs pos="100000">
                <a:srgbClr val="00E2C7"/>
              </a:gs>
            </a:gsLst>
            <a:path path="circle">
              <a:fillToRect l="100000" b="100000"/>
            </a:path>
            <a:tileRect t="-100000" r="-10000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50" name="Shape 50"/>
          <p:cNvSpPr txBox="1">
            <a:spLocks noGrp="1"/>
          </p:cNvSpPr>
          <p:nvPr>
            <p:ph type="ctrTitle"/>
          </p:nvPr>
        </p:nvSpPr>
        <p:spPr>
          <a:xfrm>
            <a:off x="2743200" y="1735750"/>
            <a:ext cx="5638800" cy="1159799"/>
          </a:xfrm>
          <a:prstGeom prst="rect">
            <a:avLst/>
          </a:prstGeom>
        </p:spPr>
        <p:txBody>
          <a:bodyPr lIns="91425" tIns="91425" rIns="91425" bIns="91425" anchor="b" anchorCtr="0"/>
          <a:lstStyle>
            <a:lvl1pPr lvl="0" rtl="0">
              <a:spcBef>
                <a:spcPts val="0"/>
              </a:spcBef>
              <a:buSzPct val="100000"/>
              <a:defRPr sz="3600"/>
            </a:lvl1pPr>
            <a:lvl2pPr lvl="1" rtl="0">
              <a:spcBef>
                <a:spcPts val="0"/>
              </a:spcBef>
              <a:buSzPct val="100000"/>
              <a:defRPr sz="3600"/>
            </a:lvl2pPr>
            <a:lvl3pPr lvl="2" rtl="0">
              <a:spcBef>
                <a:spcPts val="0"/>
              </a:spcBef>
              <a:buSzPct val="100000"/>
              <a:defRPr sz="3600"/>
            </a:lvl3pPr>
            <a:lvl4pPr lvl="3" rtl="0">
              <a:spcBef>
                <a:spcPts val="0"/>
              </a:spcBef>
              <a:buSzPct val="100000"/>
              <a:defRPr sz="3600"/>
            </a:lvl4pPr>
            <a:lvl5pPr lvl="4" rtl="0">
              <a:spcBef>
                <a:spcPts val="0"/>
              </a:spcBef>
              <a:buSzPct val="100000"/>
              <a:defRPr sz="3600"/>
            </a:lvl5pPr>
            <a:lvl6pPr lvl="5" rtl="0">
              <a:spcBef>
                <a:spcPts val="0"/>
              </a:spcBef>
              <a:buSzPct val="100000"/>
              <a:defRPr sz="3600"/>
            </a:lvl6pPr>
            <a:lvl7pPr lvl="6" rtl="0">
              <a:spcBef>
                <a:spcPts val="0"/>
              </a:spcBef>
              <a:buSzPct val="100000"/>
              <a:defRPr sz="3600"/>
            </a:lvl7pPr>
            <a:lvl8pPr lvl="7" rtl="0">
              <a:spcBef>
                <a:spcPts val="0"/>
              </a:spcBef>
              <a:buSzPct val="100000"/>
              <a:defRPr sz="3600"/>
            </a:lvl8pPr>
            <a:lvl9pPr lvl="8" rtl="0">
              <a:spcBef>
                <a:spcPts val="0"/>
              </a:spcBef>
              <a:buSzPct val="100000"/>
              <a:defRPr sz="3600"/>
            </a:lvl9pPr>
          </a:lstStyle>
          <a:p>
            <a:endParaRPr/>
          </a:p>
        </p:txBody>
      </p:sp>
      <p:sp>
        <p:nvSpPr>
          <p:cNvPr id="51" name="Shape 51"/>
          <p:cNvSpPr txBox="1">
            <a:spLocks noGrp="1"/>
          </p:cNvSpPr>
          <p:nvPr>
            <p:ph type="subTitle" idx="1"/>
          </p:nvPr>
        </p:nvSpPr>
        <p:spPr>
          <a:xfrm>
            <a:off x="2743200" y="2821004"/>
            <a:ext cx="5696099" cy="784799"/>
          </a:xfrm>
          <a:prstGeom prst="rect">
            <a:avLst/>
          </a:prstGeom>
        </p:spPr>
        <p:txBody>
          <a:bodyPr lIns="91425" tIns="91425" rIns="91425" bIns="91425" anchor="t" anchorCtr="0"/>
          <a:lstStyle>
            <a:lvl1pPr lvl="0" rtl="0">
              <a:spcBef>
                <a:spcPts val="0"/>
              </a:spcBef>
              <a:buNone/>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52" name="Shape 52"/>
          <p:cNvSpPr/>
          <p:nvPr/>
        </p:nvSpPr>
        <p:spPr>
          <a:xfrm rot="10800000" flipH="1">
            <a:off x="66674" y="3135425"/>
            <a:ext cx="819899" cy="710099"/>
          </a:xfrm>
          <a:prstGeom prst="hexagon">
            <a:avLst>
              <a:gd name="adj" fmla="val 28678"/>
              <a:gd name="vf" fmla="val 115470"/>
            </a:avLst>
          </a:prstGeom>
          <a:noFill/>
          <a:ln w="9525"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3" name="Shape 53"/>
          <p:cNvSpPr/>
          <p:nvPr/>
        </p:nvSpPr>
        <p:spPr>
          <a:xfrm rot="10800000" flipH="1">
            <a:off x="828674" y="3516549"/>
            <a:ext cx="428700" cy="3711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54" name="Shape 54"/>
          <p:cNvSpPr/>
          <p:nvPr/>
        </p:nvSpPr>
        <p:spPr>
          <a:xfrm rot="10800000" flipH="1">
            <a:off x="761999" y="877950"/>
            <a:ext cx="819899" cy="710099"/>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5" name="Shape 55"/>
          <p:cNvSpPr/>
          <p:nvPr/>
        </p:nvSpPr>
        <p:spPr>
          <a:xfrm rot="10800000" flipH="1">
            <a:off x="793851" y="4692801"/>
            <a:ext cx="517499" cy="447899"/>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grpSp>
        <p:nvGrpSpPr>
          <p:cNvPr id="56" name="Shape 56"/>
          <p:cNvGrpSpPr/>
          <p:nvPr/>
        </p:nvGrpSpPr>
        <p:grpSpPr>
          <a:xfrm>
            <a:off x="996358" y="1070667"/>
            <a:ext cx="351203" cy="324660"/>
            <a:chOff x="5975075" y="2327500"/>
            <a:chExt cx="420100" cy="388350"/>
          </a:xfrm>
        </p:grpSpPr>
        <p:sp>
          <p:nvSpPr>
            <p:cNvPr id="57" name="Shape 57"/>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59" name="Shape 59"/>
          <p:cNvSpPr/>
          <p:nvPr/>
        </p:nvSpPr>
        <p:spPr>
          <a:xfrm>
            <a:off x="393600" y="3346626"/>
            <a:ext cx="166061" cy="28770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grpSp>
        <p:nvGrpSpPr>
          <p:cNvPr id="60" name="Shape 60"/>
          <p:cNvGrpSpPr/>
          <p:nvPr/>
        </p:nvGrpSpPr>
        <p:grpSpPr>
          <a:xfrm>
            <a:off x="305253" y="553855"/>
            <a:ext cx="247468" cy="392302"/>
            <a:chOff x="6718575" y="2318625"/>
            <a:chExt cx="256950" cy="407375"/>
          </a:xfrm>
        </p:grpSpPr>
        <p:sp>
          <p:nvSpPr>
            <p:cNvPr id="61" name="Shape 61"/>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2" name="Shape 62"/>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3" name="Shape 63"/>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4" name="Shape 64"/>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5" name="Shape 65"/>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6" name="Shape 66"/>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7" name="Shape 67"/>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8" name="Shape 68"/>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69" name="Shape 69"/>
          <p:cNvGrpSpPr/>
          <p:nvPr/>
        </p:nvGrpSpPr>
        <p:grpSpPr>
          <a:xfrm>
            <a:off x="1419984" y="3634331"/>
            <a:ext cx="342881" cy="350068"/>
            <a:chOff x="3951850" y="2985350"/>
            <a:chExt cx="407950" cy="416500"/>
          </a:xfrm>
        </p:grpSpPr>
        <p:sp>
          <p:nvSpPr>
            <p:cNvPr id="70" name="Shape 70"/>
            <p:cNvSpPr/>
            <p:nvPr/>
          </p:nvSpPr>
          <p:spPr>
            <a:xfrm>
              <a:off x="3951850" y="2985350"/>
              <a:ext cx="314800" cy="314825"/>
            </a:xfrm>
            <a:custGeom>
              <a:avLst/>
              <a:gdLst/>
              <a:ahLst/>
              <a:cxnLst/>
              <a:rect l="0" t="0" r="0" b="0"/>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1" name="Shape 71"/>
            <p:cNvSpPr/>
            <p:nvPr/>
          </p:nvSpPr>
          <p:spPr>
            <a:xfrm>
              <a:off x="3988375" y="3021875"/>
              <a:ext cx="241750" cy="241750"/>
            </a:xfrm>
            <a:custGeom>
              <a:avLst/>
              <a:gdLst/>
              <a:ahLst/>
              <a:cxnLst/>
              <a:rect l="0" t="0" r="0" b="0"/>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2" name="Shape 72"/>
            <p:cNvSpPr/>
            <p:nvPr/>
          </p:nvSpPr>
          <p:spPr>
            <a:xfrm>
              <a:off x="4024300" y="3058425"/>
              <a:ext cx="84650" cy="84650"/>
            </a:xfrm>
            <a:custGeom>
              <a:avLst/>
              <a:gdLst/>
              <a:ahLst/>
              <a:cxnLst/>
              <a:rect l="0" t="0" r="0" b="0"/>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3" name="Shape 73"/>
            <p:cNvSpPr/>
            <p:nvPr/>
          </p:nvSpPr>
          <p:spPr>
            <a:xfrm>
              <a:off x="4205750" y="3248375"/>
              <a:ext cx="154050" cy="153475"/>
            </a:xfrm>
            <a:custGeom>
              <a:avLst/>
              <a:gdLst/>
              <a:ahLst/>
              <a:cxnLst/>
              <a:rect l="0" t="0" r="0" b="0"/>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74" name="Shape 74"/>
          <p:cNvSpPr/>
          <p:nvPr/>
        </p:nvSpPr>
        <p:spPr>
          <a:xfrm rot="10800000" flipH="1">
            <a:off x="733424" y="3936025"/>
            <a:ext cx="819899" cy="710099"/>
          </a:xfrm>
          <a:prstGeom prst="hexagon">
            <a:avLst>
              <a:gd name="adj" fmla="val 28678"/>
              <a:gd name="vf" fmla="val 115470"/>
            </a:avLst>
          </a:prstGeom>
          <a:noFill/>
          <a:ln w="9525" cap="flat"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5" name="Shape 75"/>
          <p:cNvSpPr/>
          <p:nvPr/>
        </p:nvSpPr>
        <p:spPr>
          <a:xfrm rot="10800000" flipH="1">
            <a:off x="738524" y="100849"/>
            <a:ext cx="428700" cy="371100"/>
          </a:xfrm>
          <a:prstGeom prst="hexagon">
            <a:avLst>
              <a:gd name="adj" fmla="val 28678"/>
              <a:gd name="vf" fmla="val 115470"/>
            </a:avLst>
          </a:prstGeom>
          <a:solidFill>
            <a:srgbClr val="3292E1"/>
          </a:solidFill>
          <a:ln>
            <a:noFill/>
          </a:ln>
        </p:spPr>
        <p:txBody>
          <a:bodyPr lIns="91425" tIns="91425" rIns="91425" bIns="91425" anchor="ctr" anchorCtr="0">
            <a:noAutofit/>
          </a:bodyPr>
          <a:lstStyle/>
          <a:p>
            <a:pPr lvl="0">
              <a:spcBef>
                <a:spcPts val="0"/>
              </a:spcBef>
              <a:buNone/>
            </a:pPr>
            <a:endParaRPr/>
          </a:p>
        </p:txBody>
      </p:sp>
      <p:sp>
        <p:nvSpPr>
          <p:cNvPr id="76" name="Shape 76"/>
          <p:cNvSpPr/>
          <p:nvPr/>
        </p:nvSpPr>
        <p:spPr>
          <a:xfrm rot="10800000" flipH="1">
            <a:off x="-291324" y="4148475"/>
            <a:ext cx="1182300" cy="1023599"/>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77" name="Shape 77"/>
          <p:cNvSpPr/>
          <p:nvPr/>
        </p:nvSpPr>
        <p:spPr>
          <a:xfrm rot="10800000" flipH="1">
            <a:off x="420724" y="-65225"/>
            <a:ext cx="358799" cy="310500"/>
          </a:xfrm>
          <a:prstGeom prst="hexagon">
            <a:avLst>
              <a:gd name="adj" fmla="val 28678"/>
              <a:gd name="vf" fmla="val 115470"/>
            </a:avLst>
          </a:prstGeom>
          <a:noFill/>
          <a:ln w="19050" cap="flat" cmpd="sng">
            <a:solidFill>
              <a:srgbClr val="00E1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8" name="Shape 78"/>
          <p:cNvSpPr/>
          <p:nvPr/>
        </p:nvSpPr>
        <p:spPr>
          <a:xfrm>
            <a:off x="1019338" y="4167057"/>
            <a:ext cx="248072" cy="248057"/>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nvGrpSpPr>
          <p:cNvPr id="79" name="Shape 79"/>
          <p:cNvGrpSpPr/>
          <p:nvPr/>
        </p:nvGrpSpPr>
        <p:grpSpPr>
          <a:xfrm>
            <a:off x="-50284" y="1452794"/>
            <a:ext cx="624843" cy="599376"/>
            <a:chOff x="5241175" y="4959100"/>
            <a:chExt cx="539775" cy="517775"/>
          </a:xfrm>
        </p:grpSpPr>
        <p:sp>
          <p:nvSpPr>
            <p:cNvPr id="80" name="Shape 80"/>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81" name="Shape 81"/>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82" name="Shape 82"/>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83" name="Shape 83"/>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84" name="Shape 84"/>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85" name="Shape 85"/>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86" name="Shape 86"/>
          <p:cNvSpPr/>
          <p:nvPr/>
        </p:nvSpPr>
        <p:spPr>
          <a:xfrm>
            <a:off x="47198" y="4430470"/>
            <a:ext cx="505231" cy="459561"/>
          </a:xfrm>
          <a:custGeom>
            <a:avLst/>
            <a:gdLst/>
            <a:ahLst/>
            <a:cxnLst/>
            <a:rect l="0" t="0" r="0" b="0"/>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rgbClr val="3292E1"/>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127"/>
        <p:cNvGrpSpPr/>
        <p:nvPr/>
      </p:nvGrpSpPr>
      <p:grpSpPr>
        <a:xfrm>
          <a:off x="0" y="0"/>
          <a:ext cx="0" cy="0"/>
          <a:chOff x="0" y="0"/>
          <a:chExt cx="0" cy="0"/>
        </a:xfrm>
      </p:grpSpPr>
      <p:sp>
        <p:nvSpPr>
          <p:cNvPr id="128" name="Shape 128"/>
          <p:cNvSpPr/>
          <p:nvPr/>
        </p:nvSpPr>
        <p:spPr>
          <a:xfrm rot="10800000" flipH="1">
            <a:off x="7663675" y="3684808"/>
            <a:ext cx="1034700" cy="895800"/>
          </a:xfrm>
          <a:custGeom>
            <a:avLst/>
            <a:gdLst/>
            <a:ahLst/>
            <a:cxnLst/>
            <a:rect l="0" t="0" r="0" b="0"/>
            <a:pathLst>
              <a:path w="120000" h="120000" extrusionOk="0">
                <a:moveTo>
                  <a:pt x="30000" y="0"/>
                </a:moveTo>
                <a:lnTo>
                  <a:pt x="0" y="59994"/>
                </a:lnTo>
                <a:lnTo>
                  <a:pt x="30000" y="120000"/>
                </a:lnTo>
                <a:lnTo>
                  <a:pt x="90000" y="120000"/>
                </a:lnTo>
                <a:lnTo>
                  <a:pt x="120000" y="59994"/>
                </a:lnTo>
                <a:lnTo>
                  <a:pt x="90000" y="0"/>
                </a:lnTo>
                <a:lnTo>
                  <a:pt x="30000" y="0"/>
                </a:lnTo>
                <a:close/>
                <a:moveTo>
                  <a:pt x="38477" y="16950"/>
                </a:moveTo>
                <a:lnTo>
                  <a:pt x="81522" y="16950"/>
                </a:lnTo>
                <a:lnTo>
                  <a:pt x="103033" y="59994"/>
                </a:lnTo>
                <a:lnTo>
                  <a:pt x="81522" y="103038"/>
                </a:lnTo>
                <a:lnTo>
                  <a:pt x="38477" y="103038"/>
                </a:lnTo>
                <a:lnTo>
                  <a:pt x="16955" y="59994"/>
                </a:lnTo>
                <a:lnTo>
                  <a:pt x="38477" y="16950"/>
                </a:lnTo>
                <a:close/>
              </a:path>
            </a:pathLst>
          </a:custGeom>
          <a:gradFill>
            <a:gsLst>
              <a:gs pos="0">
                <a:srgbClr val="3393E2"/>
              </a:gs>
              <a:gs pos="100000">
                <a:srgbClr val="00E2C7"/>
              </a:gs>
            </a:gsLst>
            <a:lin ang="6983783" scaled="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129" name="Shape 129"/>
          <p:cNvSpPr/>
          <p:nvPr/>
        </p:nvSpPr>
        <p:spPr>
          <a:xfrm rot="5400000">
            <a:off x="499598" y="157099"/>
            <a:ext cx="1146000" cy="1323300"/>
          </a:xfrm>
          <a:custGeom>
            <a:avLst/>
            <a:gdLst/>
            <a:ahLst/>
            <a:cxnLst/>
            <a:rect l="0" t="0" r="0" b="0"/>
            <a:pathLst>
              <a:path w="120000" h="120000" extrusionOk="0">
                <a:moveTo>
                  <a:pt x="60000" y="0"/>
                </a:moveTo>
                <a:lnTo>
                  <a:pt x="120000" y="30000"/>
                </a:lnTo>
                <a:lnTo>
                  <a:pt x="120000" y="90000"/>
                </a:lnTo>
                <a:lnTo>
                  <a:pt x="60000" y="120000"/>
                </a:lnTo>
                <a:lnTo>
                  <a:pt x="0" y="90000"/>
                </a:lnTo>
                <a:lnTo>
                  <a:pt x="0" y="30000"/>
                </a:lnTo>
                <a:close/>
              </a:path>
            </a:pathLst>
          </a:custGeom>
          <a:gradFill>
            <a:gsLst>
              <a:gs pos="0">
                <a:srgbClr val="3393E2"/>
              </a:gs>
              <a:gs pos="100000">
                <a:srgbClr val="00E2C7"/>
              </a:gs>
            </a:gsLst>
            <a:path path="circle">
              <a:fillToRect l="100000" b="100000"/>
            </a:path>
            <a:tileRect t="-100000" r="-10000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130" name="Shape 130"/>
          <p:cNvSpPr txBox="1">
            <a:spLocks noGrp="1"/>
          </p:cNvSpPr>
          <p:nvPr>
            <p:ph type="title"/>
          </p:nvPr>
        </p:nvSpPr>
        <p:spPr>
          <a:xfrm>
            <a:off x="1732700" y="1735600"/>
            <a:ext cx="4944300" cy="645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31" name="Shape 131"/>
          <p:cNvSpPr txBox="1">
            <a:spLocks noGrp="1"/>
          </p:cNvSpPr>
          <p:nvPr>
            <p:ph type="body" idx="1"/>
          </p:nvPr>
        </p:nvSpPr>
        <p:spPr>
          <a:xfrm>
            <a:off x="1732700" y="2255124"/>
            <a:ext cx="4944300" cy="1659900"/>
          </a:xfrm>
          <a:prstGeom prst="rect">
            <a:avLst/>
          </a:prstGeom>
        </p:spPr>
        <p:txBody>
          <a:bodyPr lIns="91425" tIns="91425" rIns="91425" bIns="91425" anchor="t" anchorCtr="0"/>
          <a:lstStyle>
            <a:lvl1pPr lvl="0">
              <a:spcBef>
                <a:spcPts val="0"/>
              </a:spcBef>
              <a:buFont typeface="Muli"/>
              <a:defRPr>
                <a:latin typeface="Muli"/>
                <a:ea typeface="Muli"/>
                <a:cs typeface="Muli"/>
                <a:sym typeface="Muli"/>
              </a:defRPr>
            </a:lvl1pPr>
            <a:lvl2pPr lvl="1">
              <a:spcBef>
                <a:spcPts val="0"/>
              </a:spcBef>
              <a:buFont typeface="Muli"/>
              <a:defRPr>
                <a:latin typeface="Muli"/>
                <a:ea typeface="Muli"/>
                <a:cs typeface="Muli"/>
                <a:sym typeface="Muli"/>
              </a:defRPr>
            </a:lvl2pPr>
            <a:lvl3pPr lvl="2">
              <a:spcBef>
                <a:spcPts val="0"/>
              </a:spcBef>
              <a:buFont typeface="Muli"/>
              <a:defRPr>
                <a:latin typeface="Muli"/>
                <a:ea typeface="Muli"/>
                <a:cs typeface="Muli"/>
                <a:sym typeface="Muli"/>
              </a:defRPr>
            </a:lvl3pPr>
            <a:lvl4pPr lvl="3">
              <a:spcBef>
                <a:spcPts val="0"/>
              </a:spcBef>
              <a:buFont typeface="Muli"/>
              <a:defRPr>
                <a:latin typeface="Muli"/>
                <a:ea typeface="Muli"/>
                <a:cs typeface="Muli"/>
                <a:sym typeface="Muli"/>
              </a:defRPr>
            </a:lvl4pPr>
            <a:lvl5pPr lvl="4">
              <a:spcBef>
                <a:spcPts val="0"/>
              </a:spcBef>
              <a:buFont typeface="Muli"/>
              <a:defRPr>
                <a:latin typeface="Muli"/>
                <a:ea typeface="Muli"/>
                <a:cs typeface="Muli"/>
                <a:sym typeface="Muli"/>
              </a:defRPr>
            </a:lvl5pPr>
            <a:lvl6pPr lvl="5">
              <a:spcBef>
                <a:spcPts val="0"/>
              </a:spcBef>
              <a:buFont typeface="Muli"/>
              <a:defRPr>
                <a:latin typeface="Muli"/>
                <a:ea typeface="Muli"/>
                <a:cs typeface="Muli"/>
                <a:sym typeface="Muli"/>
              </a:defRPr>
            </a:lvl6pPr>
            <a:lvl7pPr lvl="6">
              <a:spcBef>
                <a:spcPts val="0"/>
              </a:spcBef>
              <a:buFont typeface="Muli"/>
              <a:defRPr>
                <a:latin typeface="Muli"/>
                <a:ea typeface="Muli"/>
                <a:cs typeface="Muli"/>
                <a:sym typeface="Muli"/>
              </a:defRPr>
            </a:lvl7pPr>
            <a:lvl8pPr lvl="7">
              <a:spcBef>
                <a:spcPts val="0"/>
              </a:spcBef>
              <a:buFont typeface="Muli"/>
              <a:defRPr>
                <a:latin typeface="Muli"/>
                <a:ea typeface="Muli"/>
                <a:cs typeface="Muli"/>
                <a:sym typeface="Muli"/>
              </a:defRPr>
            </a:lvl8pPr>
            <a:lvl9pPr lvl="8">
              <a:spcBef>
                <a:spcPts val="0"/>
              </a:spcBef>
              <a:buFont typeface="Muli"/>
              <a:defRPr>
                <a:latin typeface="Muli"/>
                <a:ea typeface="Muli"/>
                <a:cs typeface="Muli"/>
                <a:sym typeface="Muli"/>
              </a:defRPr>
            </a:lvl9pPr>
          </a:lstStyle>
          <a:p>
            <a:endParaRPr/>
          </a:p>
        </p:txBody>
      </p:sp>
      <p:sp>
        <p:nvSpPr>
          <p:cNvPr id="132" name="Shape 132"/>
          <p:cNvSpPr/>
          <p:nvPr/>
        </p:nvSpPr>
        <p:spPr>
          <a:xfrm rot="10800000" flipH="1">
            <a:off x="-123825" y="1058975"/>
            <a:ext cx="819899" cy="710099"/>
          </a:xfrm>
          <a:prstGeom prst="hexagon">
            <a:avLst>
              <a:gd name="adj" fmla="val 28678"/>
              <a:gd name="vf" fmla="val 115470"/>
            </a:avLst>
          </a:prstGeom>
          <a:noFill/>
          <a:ln w="9525"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3" name="Shape 133"/>
          <p:cNvSpPr/>
          <p:nvPr/>
        </p:nvSpPr>
        <p:spPr>
          <a:xfrm rot="10800000" flipH="1">
            <a:off x="638174" y="1440099"/>
            <a:ext cx="428700" cy="3711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34" name="Shape 134"/>
          <p:cNvSpPr/>
          <p:nvPr/>
        </p:nvSpPr>
        <p:spPr>
          <a:xfrm rot="10800000" flipH="1">
            <a:off x="1495424" y="-131649"/>
            <a:ext cx="819899" cy="710099"/>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5" name="Shape 135"/>
          <p:cNvSpPr/>
          <p:nvPr/>
        </p:nvSpPr>
        <p:spPr>
          <a:xfrm rot="10800000" flipH="1">
            <a:off x="327799" y="88924"/>
            <a:ext cx="358799" cy="310500"/>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sp>
        <p:nvSpPr>
          <p:cNvPr id="136" name="Shape 136"/>
          <p:cNvSpPr/>
          <p:nvPr/>
        </p:nvSpPr>
        <p:spPr>
          <a:xfrm rot="10800000" flipH="1">
            <a:off x="8486774" y="4230775"/>
            <a:ext cx="819899" cy="710099"/>
          </a:xfrm>
          <a:prstGeom prst="hexagon">
            <a:avLst>
              <a:gd name="adj" fmla="val 28678"/>
              <a:gd name="vf" fmla="val 115470"/>
            </a:avLst>
          </a:prstGeom>
          <a:noFill/>
          <a:ln w="9525" cap="flat"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7" name="Shape 137"/>
          <p:cNvSpPr/>
          <p:nvPr/>
        </p:nvSpPr>
        <p:spPr>
          <a:xfrm rot="10800000" flipH="1">
            <a:off x="8124824" y="4615699"/>
            <a:ext cx="428700" cy="371100"/>
          </a:xfrm>
          <a:prstGeom prst="hexagon">
            <a:avLst>
              <a:gd name="adj" fmla="val 28678"/>
              <a:gd name="vf" fmla="val 115470"/>
            </a:avLst>
          </a:prstGeom>
          <a:solidFill>
            <a:srgbClr val="3292E1"/>
          </a:solidFill>
          <a:ln>
            <a:noFill/>
          </a:ln>
        </p:spPr>
        <p:txBody>
          <a:bodyPr lIns="91425" tIns="91425" rIns="91425" bIns="91425" anchor="ctr" anchorCtr="0">
            <a:noAutofit/>
          </a:bodyPr>
          <a:lstStyle/>
          <a:p>
            <a:pPr lvl="0">
              <a:spcBef>
                <a:spcPts val="0"/>
              </a:spcBef>
              <a:buNone/>
            </a:pPr>
            <a:endParaRPr/>
          </a:p>
        </p:txBody>
      </p:sp>
      <p:sp>
        <p:nvSpPr>
          <p:cNvPr id="138" name="Shape 138"/>
          <p:cNvSpPr/>
          <p:nvPr/>
        </p:nvSpPr>
        <p:spPr>
          <a:xfrm rot="10800000" flipH="1">
            <a:off x="7821347" y="2935400"/>
            <a:ext cx="819899" cy="709799"/>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39" name="Shape 139"/>
          <p:cNvSpPr/>
          <p:nvPr/>
        </p:nvSpPr>
        <p:spPr>
          <a:xfrm rot="10800000" flipH="1">
            <a:off x="8486775" y="3512174"/>
            <a:ext cx="358799" cy="310500"/>
          </a:xfrm>
          <a:prstGeom prst="hexagon">
            <a:avLst>
              <a:gd name="adj" fmla="val 28678"/>
              <a:gd name="vf" fmla="val 115470"/>
            </a:avLst>
          </a:prstGeom>
          <a:noFill/>
          <a:ln w="19050" cap="flat" cmpd="sng">
            <a:solidFill>
              <a:srgbClr val="00E1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nvGrpSpPr>
          <p:cNvPr id="140" name="Shape 140"/>
          <p:cNvGrpSpPr/>
          <p:nvPr/>
        </p:nvGrpSpPr>
        <p:grpSpPr>
          <a:xfrm>
            <a:off x="1729783" y="61067"/>
            <a:ext cx="351203" cy="324660"/>
            <a:chOff x="5975075" y="2327500"/>
            <a:chExt cx="420100" cy="388350"/>
          </a:xfrm>
        </p:grpSpPr>
        <p:sp>
          <p:nvSpPr>
            <p:cNvPr id="141" name="Shape 141"/>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42" name="Shape 142"/>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143" name="Shape 143"/>
          <p:cNvSpPr/>
          <p:nvPr/>
        </p:nvSpPr>
        <p:spPr>
          <a:xfrm>
            <a:off x="203100" y="1270176"/>
            <a:ext cx="166061" cy="28770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sp>
        <p:nvSpPr>
          <p:cNvPr id="144" name="Shape 144"/>
          <p:cNvSpPr/>
          <p:nvPr/>
        </p:nvSpPr>
        <p:spPr>
          <a:xfrm>
            <a:off x="8772688" y="4461807"/>
            <a:ext cx="248072" cy="248057"/>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nvGrpSpPr>
          <p:cNvPr id="145" name="Shape 145"/>
          <p:cNvGrpSpPr/>
          <p:nvPr/>
        </p:nvGrpSpPr>
        <p:grpSpPr>
          <a:xfrm>
            <a:off x="7354067" y="3426714"/>
            <a:ext cx="455624" cy="437053"/>
            <a:chOff x="5241175" y="4959100"/>
            <a:chExt cx="539775" cy="517775"/>
          </a:xfrm>
        </p:grpSpPr>
        <p:sp>
          <p:nvSpPr>
            <p:cNvPr id="146" name="Shape 146"/>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47" name="Shape 147"/>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48" name="Shape 148"/>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49" name="Shape 149"/>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50" name="Shape 150"/>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51" name="Shape 151"/>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152" name="Shape 152"/>
          <p:cNvSpPr/>
          <p:nvPr/>
        </p:nvSpPr>
        <p:spPr>
          <a:xfrm>
            <a:off x="8081325" y="3153875"/>
            <a:ext cx="299951" cy="272838"/>
          </a:xfrm>
          <a:custGeom>
            <a:avLst/>
            <a:gdLst/>
            <a:ahLst/>
            <a:cxnLst/>
            <a:rect l="0" t="0" r="0" b="0"/>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rgbClr val="3292E1"/>
          </a:solidFill>
          <a:ln>
            <a:noFill/>
          </a:ln>
        </p:spPr>
        <p:txBody>
          <a:bodyPr lIns="91425" tIns="91425" rIns="91425" bIns="91425" anchor="ctr" anchorCtr="0">
            <a:noAutofit/>
          </a:bodyPr>
          <a:lstStyle/>
          <a:p>
            <a:pPr lvl="0">
              <a:spcBef>
                <a:spcPts val="0"/>
              </a:spcBef>
              <a:buNone/>
            </a:pPr>
            <a:endParaRPr/>
          </a:p>
        </p:txBody>
      </p:sp>
      <p:grpSp>
        <p:nvGrpSpPr>
          <p:cNvPr id="153" name="Shape 153"/>
          <p:cNvGrpSpPr/>
          <p:nvPr/>
        </p:nvGrpSpPr>
        <p:grpSpPr>
          <a:xfrm>
            <a:off x="904276" y="515192"/>
            <a:ext cx="382958" cy="607110"/>
            <a:chOff x="6718575" y="2318625"/>
            <a:chExt cx="256950" cy="407375"/>
          </a:xfrm>
        </p:grpSpPr>
        <p:sp>
          <p:nvSpPr>
            <p:cNvPr id="154" name="Shape 154"/>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5" name="Shape 155"/>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6" name="Shape 156"/>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7" name="Shape 157"/>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8" name="Shape 158"/>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9" name="Shape 159"/>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0" name="Shape 160"/>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1" name="Shape 161"/>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162" name="Shape 162"/>
          <p:cNvGrpSpPr/>
          <p:nvPr/>
        </p:nvGrpSpPr>
        <p:grpSpPr>
          <a:xfrm>
            <a:off x="335759" y="1840530"/>
            <a:ext cx="342881" cy="350068"/>
            <a:chOff x="3951850" y="2985350"/>
            <a:chExt cx="407950" cy="416500"/>
          </a:xfrm>
        </p:grpSpPr>
        <p:sp>
          <p:nvSpPr>
            <p:cNvPr id="163" name="Shape 163"/>
            <p:cNvSpPr/>
            <p:nvPr/>
          </p:nvSpPr>
          <p:spPr>
            <a:xfrm>
              <a:off x="3951850" y="2985350"/>
              <a:ext cx="314800" cy="314825"/>
            </a:xfrm>
            <a:custGeom>
              <a:avLst/>
              <a:gdLst/>
              <a:ahLst/>
              <a:cxnLst/>
              <a:rect l="0" t="0" r="0" b="0"/>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4" name="Shape 164"/>
            <p:cNvSpPr/>
            <p:nvPr/>
          </p:nvSpPr>
          <p:spPr>
            <a:xfrm>
              <a:off x="3988375" y="3021875"/>
              <a:ext cx="241750" cy="241750"/>
            </a:xfrm>
            <a:custGeom>
              <a:avLst/>
              <a:gdLst/>
              <a:ahLst/>
              <a:cxnLst/>
              <a:rect l="0" t="0" r="0" b="0"/>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5" name="Shape 165"/>
            <p:cNvSpPr/>
            <p:nvPr/>
          </p:nvSpPr>
          <p:spPr>
            <a:xfrm>
              <a:off x="4024300" y="3058425"/>
              <a:ext cx="84650" cy="84650"/>
            </a:xfrm>
            <a:custGeom>
              <a:avLst/>
              <a:gdLst/>
              <a:ahLst/>
              <a:cxnLst/>
              <a:rect l="0" t="0" r="0" b="0"/>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6" name="Shape 166"/>
            <p:cNvSpPr/>
            <p:nvPr/>
          </p:nvSpPr>
          <p:spPr>
            <a:xfrm>
              <a:off x="4205750" y="3248375"/>
              <a:ext cx="154050" cy="153475"/>
            </a:xfrm>
            <a:custGeom>
              <a:avLst/>
              <a:gdLst/>
              <a:ahLst/>
              <a:cxnLst/>
              <a:rect l="0" t="0" r="0" b="0"/>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167"/>
        <p:cNvGrpSpPr/>
        <p:nvPr/>
      </p:nvGrpSpPr>
      <p:grpSpPr>
        <a:xfrm>
          <a:off x="0" y="0"/>
          <a:ext cx="0" cy="0"/>
          <a:chOff x="0" y="0"/>
          <a:chExt cx="0" cy="0"/>
        </a:xfrm>
      </p:grpSpPr>
      <p:sp>
        <p:nvSpPr>
          <p:cNvPr id="168" name="Shape 168"/>
          <p:cNvSpPr/>
          <p:nvPr/>
        </p:nvSpPr>
        <p:spPr>
          <a:xfrm rot="10800000" flipH="1">
            <a:off x="7663675" y="3684808"/>
            <a:ext cx="1034700" cy="895800"/>
          </a:xfrm>
          <a:custGeom>
            <a:avLst/>
            <a:gdLst/>
            <a:ahLst/>
            <a:cxnLst/>
            <a:rect l="0" t="0" r="0" b="0"/>
            <a:pathLst>
              <a:path w="120000" h="120000" extrusionOk="0">
                <a:moveTo>
                  <a:pt x="30000" y="0"/>
                </a:moveTo>
                <a:lnTo>
                  <a:pt x="0" y="59994"/>
                </a:lnTo>
                <a:lnTo>
                  <a:pt x="30000" y="120000"/>
                </a:lnTo>
                <a:lnTo>
                  <a:pt x="90000" y="120000"/>
                </a:lnTo>
                <a:lnTo>
                  <a:pt x="120000" y="59994"/>
                </a:lnTo>
                <a:lnTo>
                  <a:pt x="90000" y="0"/>
                </a:lnTo>
                <a:lnTo>
                  <a:pt x="30000" y="0"/>
                </a:lnTo>
                <a:close/>
                <a:moveTo>
                  <a:pt x="38477" y="16950"/>
                </a:moveTo>
                <a:lnTo>
                  <a:pt x="81522" y="16950"/>
                </a:lnTo>
                <a:lnTo>
                  <a:pt x="103033" y="59994"/>
                </a:lnTo>
                <a:lnTo>
                  <a:pt x="81522" y="103038"/>
                </a:lnTo>
                <a:lnTo>
                  <a:pt x="38477" y="103038"/>
                </a:lnTo>
                <a:lnTo>
                  <a:pt x="16955" y="59994"/>
                </a:lnTo>
                <a:lnTo>
                  <a:pt x="38477" y="16950"/>
                </a:lnTo>
                <a:close/>
              </a:path>
            </a:pathLst>
          </a:custGeom>
          <a:gradFill>
            <a:gsLst>
              <a:gs pos="0">
                <a:srgbClr val="3393E2"/>
              </a:gs>
              <a:gs pos="100000">
                <a:srgbClr val="00E2C7"/>
              </a:gs>
            </a:gsLst>
            <a:lin ang="6983783" scaled="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169" name="Shape 169"/>
          <p:cNvSpPr/>
          <p:nvPr/>
        </p:nvSpPr>
        <p:spPr>
          <a:xfrm rot="5400000">
            <a:off x="499598" y="157099"/>
            <a:ext cx="1146000" cy="1323300"/>
          </a:xfrm>
          <a:custGeom>
            <a:avLst/>
            <a:gdLst/>
            <a:ahLst/>
            <a:cxnLst/>
            <a:rect l="0" t="0" r="0" b="0"/>
            <a:pathLst>
              <a:path w="120000" h="120000" extrusionOk="0">
                <a:moveTo>
                  <a:pt x="60000" y="0"/>
                </a:moveTo>
                <a:lnTo>
                  <a:pt x="120000" y="30000"/>
                </a:lnTo>
                <a:lnTo>
                  <a:pt x="120000" y="90000"/>
                </a:lnTo>
                <a:lnTo>
                  <a:pt x="60000" y="120000"/>
                </a:lnTo>
                <a:lnTo>
                  <a:pt x="0" y="90000"/>
                </a:lnTo>
                <a:lnTo>
                  <a:pt x="0" y="30000"/>
                </a:lnTo>
                <a:close/>
              </a:path>
            </a:pathLst>
          </a:custGeom>
          <a:gradFill>
            <a:gsLst>
              <a:gs pos="0">
                <a:srgbClr val="3393E2"/>
              </a:gs>
              <a:gs pos="100000">
                <a:srgbClr val="00E2C7"/>
              </a:gs>
            </a:gsLst>
            <a:path path="circle">
              <a:fillToRect l="100000" b="100000"/>
            </a:path>
            <a:tileRect t="-100000" r="-10000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170" name="Shape 170"/>
          <p:cNvSpPr txBox="1">
            <a:spLocks noGrp="1"/>
          </p:cNvSpPr>
          <p:nvPr>
            <p:ph type="title"/>
          </p:nvPr>
        </p:nvSpPr>
        <p:spPr>
          <a:xfrm>
            <a:off x="1732700" y="1735600"/>
            <a:ext cx="4944300" cy="645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71" name="Shape 171"/>
          <p:cNvSpPr txBox="1">
            <a:spLocks noGrp="1"/>
          </p:cNvSpPr>
          <p:nvPr>
            <p:ph type="body" idx="1"/>
          </p:nvPr>
        </p:nvSpPr>
        <p:spPr>
          <a:xfrm>
            <a:off x="1734000" y="2414450"/>
            <a:ext cx="2667300" cy="2663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72" name="Shape 172"/>
          <p:cNvSpPr txBox="1">
            <a:spLocks noGrp="1"/>
          </p:cNvSpPr>
          <p:nvPr>
            <p:ph type="body" idx="2"/>
          </p:nvPr>
        </p:nvSpPr>
        <p:spPr>
          <a:xfrm>
            <a:off x="4562087" y="2414450"/>
            <a:ext cx="2667300" cy="2663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73" name="Shape 173"/>
          <p:cNvSpPr/>
          <p:nvPr/>
        </p:nvSpPr>
        <p:spPr>
          <a:xfrm rot="10800000" flipH="1">
            <a:off x="-123825" y="1058975"/>
            <a:ext cx="819899" cy="710099"/>
          </a:xfrm>
          <a:prstGeom prst="hexagon">
            <a:avLst>
              <a:gd name="adj" fmla="val 28678"/>
              <a:gd name="vf" fmla="val 115470"/>
            </a:avLst>
          </a:prstGeom>
          <a:noFill/>
          <a:ln w="9525"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74" name="Shape 174"/>
          <p:cNvSpPr/>
          <p:nvPr/>
        </p:nvSpPr>
        <p:spPr>
          <a:xfrm rot="10800000" flipH="1">
            <a:off x="638174" y="1440099"/>
            <a:ext cx="428700" cy="3711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75" name="Shape 175"/>
          <p:cNvSpPr/>
          <p:nvPr/>
        </p:nvSpPr>
        <p:spPr>
          <a:xfrm rot="10800000" flipH="1">
            <a:off x="1495424" y="-131649"/>
            <a:ext cx="819899" cy="710099"/>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76" name="Shape 176"/>
          <p:cNvSpPr/>
          <p:nvPr/>
        </p:nvSpPr>
        <p:spPr>
          <a:xfrm rot="10800000" flipH="1">
            <a:off x="327799" y="88924"/>
            <a:ext cx="358799" cy="310500"/>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grpSp>
        <p:nvGrpSpPr>
          <p:cNvPr id="177" name="Shape 177"/>
          <p:cNvGrpSpPr/>
          <p:nvPr/>
        </p:nvGrpSpPr>
        <p:grpSpPr>
          <a:xfrm>
            <a:off x="1729783" y="61067"/>
            <a:ext cx="351203" cy="324660"/>
            <a:chOff x="5975075" y="2327500"/>
            <a:chExt cx="420100" cy="388350"/>
          </a:xfrm>
        </p:grpSpPr>
        <p:sp>
          <p:nvSpPr>
            <p:cNvPr id="178" name="Shape 178"/>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79" name="Shape 179"/>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180" name="Shape 180"/>
          <p:cNvSpPr/>
          <p:nvPr/>
        </p:nvSpPr>
        <p:spPr>
          <a:xfrm>
            <a:off x="203100" y="1270176"/>
            <a:ext cx="166061" cy="28770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grpSp>
        <p:nvGrpSpPr>
          <p:cNvPr id="181" name="Shape 181"/>
          <p:cNvGrpSpPr/>
          <p:nvPr/>
        </p:nvGrpSpPr>
        <p:grpSpPr>
          <a:xfrm>
            <a:off x="904276" y="515192"/>
            <a:ext cx="382958" cy="607110"/>
            <a:chOff x="6718575" y="2318625"/>
            <a:chExt cx="256950" cy="407375"/>
          </a:xfrm>
        </p:grpSpPr>
        <p:sp>
          <p:nvSpPr>
            <p:cNvPr id="182" name="Shape 182"/>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83" name="Shape 183"/>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84" name="Shape 184"/>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85" name="Shape 185"/>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86" name="Shape 186"/>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87" name="Shape 187"/>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88" name="Shape 188"/>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89" name="Shape 189"/>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190" name="Shape 190"/>
          <p:cNvGrpSpPr/>
          <p:nvPr/>
        </p:nvGrpSpPr>
        <p:grpSpPr>
          <a:xfrm>
            <a:off x="335759" y="1840530"/>
            <a:ext cx="342881" cy="350068"/>
            <a:chOff x="3951850" y="2985350"/>
            <a:chExt cx="407950" cy="416500"/>
          </a:xfrm>
        </p:grpSpPr>
        <p:sp>
          <p:nvSpPr>
            <p:cNvPr id="191" name="Shape 191"/>
            <p:cNvSpPr/>
            <p:nvPr/>
          </p:nvSpPr>
          <p:spPr>
            <a:xfrm>
              <a:off x="3951850" y="2985350"/>
              <a:ext cx="314800" cy="314825"/>
            </a:xfrm>
            <a:custGeom>
              <a:avLst/>
              <a:gdLst/>
              <a:ahLst/>
              <a:cxnLst/>
              <a:rect l="0" t="0" r="0" b="0"/>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92" name="Shape 192"/>
            <p:cNvSpPr/>
            <p:nvPr/>
          </p:nvSpPr>
          <p:spPr>
            <a:xfrm>
              <a:off x="3988375" y="3021875"/>
              <a:ext cx="241750" cy="241750"/>
            </a:xfrm>
            <a:custGeom>
              <a:avLst/>
              <a:gdLst/>
              <a:ahLst/>
              <a:cxnLst/>
              <a:rect l="0" t="0" r="0" b="0"/>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93" name="Shape 193"/>
            <p:cNvSpPr/>
            <p:nvPr/>
          </p:nvSpPr>
          <p:spPr>
            <a:xfrm>
              <a:off x="4024300" y="3058425"/>
              <a:ext cx="84650" cy="84650"/>
            </a:xfrm>
            <a:custGeom>
              <a:avLst/>
              <a:gdLst/>
              <a:ahLst/>
              <a:cxnLst/>
              <a:rect l="0" t="0" r="0" b="0"/>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94" name="Shape 194"/>
            <p:cNvSpPr/>
            <p:nvPr/>
          </p:nvSpPr>
          <p:spPr>
            <a:xfrm>
              <a:off x="4205750" y="3248375"/>
              <a:ext cx="154050" cy="153475"/>
            </a:xfrm>
            <a:custGeom>
              <a:avLst/>
              <a:gdLst/>
              <a:ahLst/>
              <a:cxnLst/>
              <a:rect l="0" t="0" r="0" b="0"/>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195" name="Shape 195"/>
          <p:cNvSpPr/>
          <p:nvPr/>
        </p:nvSpPr>
        <p:spPr>
          <a:xfrm rot="10800000" flipH="1">
            <a:off x="8486774" y="4230775"/>
            <a:ext cx="819899" cy="710099"/>
          </a:xfrm>
          <a:prstGeom prst="hexagon">
            <a:avLst>
              <a:gd name="adj" fmla="val 28678"/>
              <a:gd name="vf" fmla="val 115470"/>
            </a:avLst>
          </a:prstGeom>
          <a:noFill/>
          <a:ln w="9525" cap="flat"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96" name="Shape 196"/>
          <p:cNvSpPr/>
          <p:nvPr/>
        </p:nvSpPr>
        <p:spPr>
          <a:xfrm rot="10800000" flipH="1">
            <a:off x="8124824" y="4615699"/>
            <a:ext cx="428700" cy="371100"/>
          </a:xfrm>
          <a:prstGeom prst="hexagon">
            <a:avLst>
              <a:gd name="adj" fmla="val 28678"/>
              <a:gd name="vf" fmla="val 115470"/>
            </a:avLst>
          </a:prstGeom>
          <a:solidFill>
            <a:srgbClr val="3292E1"/>
          </a:solidFill>
          <a:ln>
            <a:noFill/>
          </a:ln>
        </p:spPr>
        <p:txBody>
          <a:bodyPr lIns="91425" tIns="91425" rIns="91425" bIns="91425" anchor="ctr" anchorCtr="0">
            <a:noAutofit/>
          </a:bodyPr>
          <a:lstStyle/>
          <a:p>
            <a:pPr lvl="0">
              <a:spcBef>
                <a:spcPts val="0"/>
              </a:spcBef>
              <a:buNone/>
            </a:pPr>
            <a:endParaRPr/>
          </a:p>
        </p:txBody>
      </p:sp>
      <p:sp>
        <p:nvSpPr>
          <p:cNvPr id="197" name="Shape 197"/>
          <p:cNvSpPr/>
          <p:nvPr/>
        </p:nvSpPr>
        <p:spPr>
          <a:xfrm rot="10800000" flipH="1">
            <a:off x="7821347" y="2935400"/>
            <a:ext cx="819899" cy="709799"/>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198" name="Shape 198"/>
          <p:cNvSpPr/>
          <p:nvPr/>
        </p:nvSpPr>
        <p:spPr>
          <a:xfrm rot="10800000" flipH="1">
            <a:off x="8486775" y="3512174"/>
            <a:ext cx="358799" cy="310500"/>
          </a:xfrm>
          <a:prstGeom prst="hexagon">
            <a:avLst>
              <a:gd name="adj" fmla="val 28678"/>
              <a:gd name="vf" fmla="val 115470"/>
            </a:avLst>
          </a:prstGeom>
          <a:noFill/>
          <a:ln w="19050" cap="flat" cmpd="sng">
            <a:solidFill>
              <a:srgbClr val="00E1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99" name="Shape 199"/>
          <p:cNvSpPr/>
          <p:nvPr/>
        </p:nvSpPr>
        <p:spPr>
          <a:xfrm>
            <a:off x="8772688" y="4461807"/>
            <a:ext cx="248072" cy="248057"/>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nvGrpSpPr>
          <p:cNvPr id="200" name="Shape 200"/>
          <p:cNvGrpSpPr/>
          <p:nvPr/>
        </p:nvGrpSpPr>
        <p:grpSpPr>
          <a:xfrm>
            <a:off x="7354067" y="3426714"/>
            <a:ext cx="455624" cy="437053"/>
            <a:chOff x="5241175" y="4959100"/>
            <a:chExt cx="539775" cy="517775"/>
          </a:xfrm>
        </p:grpSpPr>
        <p:sp>
          <p:nvSpPr>
            <p:cNvPr id="201" name="Shape 201"/>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02" name="Shape 202"/>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03" name="Shape 203"/>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04" name="Shape 204"/>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05" name="Shape 205"/>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06" name="Shape 206"/>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207" name="Shape 207"/>
          <p:cNvSpPr/>
          <p:nvPr/>
        </p:nvSpPr>
        <p:spPr>
          <a:xfrm>
            <a:off x="8081325" y="3153875"/>
            <a:ext cx="299951" cy="272838"/>
          </a:xfrm>
          <a:custGeom>
            <a:avLst/>
            <a:gdLst/>
            <a:ahLst/>
            <a:cxnLst/>
            <a:rect l="0" t="0" r="0" b="0"/>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rgbClr val="3292E1"/>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208"/>
        <p:cNvGrpSpPr/>
        <p:nvPr/>
      </p:nvGrpSpPr>
      <p:grpSpPr>
        <a:xfrm>
          <a:off x="0" y="0"/>
          <a:ext cx="0" cy="0"/>
          <a:chOff x="0" y="0"/>
          <a:chExt cx="0" cy="0"/>
        </a:xfrm>
      </p:grpSpPr>
      <p:sp>
        <p:nvSpPr>
          <p:cNvPr id="209" name="Shape 209"/>
          <p:cNvSpPr/>
          <p:nvPr/>
        </p:nvSpPr>
        <p:spPr>
          <a:xfrm rot="5400000">
            <a:off x="499598" y="157099"/>
            <a:ext cx="1146000" cy="1323300"/>
          </a:xfrm>
          <a:custGeom>
            <a:avLst/>
            <a:gdLst/>
            <a:ahLst/>
            <a:cxnLst/>
            <a:rect l="0" t="0" r="0" b="0"/>
            <a:pathLst>
              <a:path w="120000" h="120000" extrusionOk="0">
                <a:moveTo>
                  <a:pt x="60000" y="0"/>
                </a:moveTo>
                <a:lnTo>
                  <a:pt x="120000" y="30000"/>
                </a:lnTo>
                <a:lnTo>
                  <a:pt x="120000" y="90000"/>
                </a:lnTo>
                <a:lnTo>
                  <a:pt x="60000" y="120000"/>
                </a:lnTo>
                <a:lnTo>
                  <a:pt x="0" y="90000"/>
                </a:lnTo>
                <a:lnTo>
                  <a:pt x="0" y="30000"/>
                </a:lnTo>
                <a:close/>
              </a:path>
            </a:pathLst>
          </a:custGeom>
          <a:gradFill>
            <a:gsLst>
              <a:gs pos="0">
                <a:srgbClr val="3393E2"/>
              </a:gs>
              <a:gs pos="100000">
                <a:srgbClr val="00E2C7"/>
              </a:gs>
            </a:gsLst>
            <a:path path="circle">
              <a:fillToRect l="100000" b="100000"/>
            </a:path>
            <a:tileRect t="-100000" r="-10000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210" name="Shape 210"/>
          <p:cNvSpPr txBox="1">
            <a:spLocks noGrp="1"/>
          </p:cNvSpPr>
          <p:nvPr>
            <p:ph type="title"/>
          </p:nvPr>
        </p:nvSpPr>
        <p:spPr>
          <a:xfrm>
            <a:off x="1732700" y="1735600"/>
            <a:ext cx="4944300" cy="6453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11" name="Shape 211"/>
          <p:cNvSpPr txBox="1">
            <a:spLocks noGrp="1"/>
          </p:cNvSpPr>
          <p:nvPr>
            <p:ph type="body" idx="1"/>
          </p:nvPr>
        </p:nvSpPr>
        <p:spPr>
          <a:xfrm>
            <a:off x="1732700" y="2380900"/>
            <a:ext cx="2176800" cy="2544899"/>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12" name="Shape 212"/>
          <p:cNvSpPr txBox="1">
            <a:spLocks noGrp="1"/>
          </p:cNvSpPr>
          <p:nvPr>
            <p:ph type="body" idx="2"/>
          </p:nvPr>
        </p:nvSpPr>
        <p:spPr>
          <a:xfrm>
            <a:off x="4020972" y="2380900"/>
            <a:ext cx="2176800" cy="2544899"/>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13" name="Shape 213"/>
          <p:cNvSpPr txBox="1">
            <a:spLocks noGrp="1"/>
          </p:cNvSpPr>
          <p:nvPr>
            <p:ph type="body" idx="3"/>
          </p:nvPr>
        </p:nvSpPr>
        <p:spPr>
          <a:xfrm>
            <a:off x="6309244" y="2380900"/>
            <a:ext cx="2176800" cy="2544899"/>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14" name="Shape 214"/>
          <p:cNvSpPr/>
          <p:nvPr/>
        </p:nvSpPr>
        <p:spPr>
          <a:xfrm rot="10800000" flipH="1">
            <a:off x="-123825" y="1058975"/>
            <a:ext cx="819899" cy="710099"/>
          </a:xfrm>
          <a:prstGeom prst="hexagon">
            <a:avLst>
              <a:gd name="adj" fmla="val 28678"/>
              <a:gd name="vf" fmla="val 115470"/>
            </a:avLst>
          </a:prstGeom>
          <a:noFill/>
          <a:ln w="9525"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15" name="Shape 215"/>
          <p:cNvSpPr/>
          <p:nvPr/>
        </p:nvSpPr>
        <p:spPr>
          <a:xfrm rot="10800000" flipH="1">
            <a:off x="638174" y="1440099"/>
            <a:ext cx="428700" cy="3711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16" name="Shape 216"/>
          <p:cNvSpPr/>
          <p:nvPr/>
        </p:nvSpPr>
        <p:spPr>
          <a:xfrm rot="10800000" flipH="1">
            <a:off x="1495424" y="-131649"/>
            <a:ext cx="819899" cy="710099"/>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17" name="Shape 217"/>
          <p:cNvSpPr/>
          <p:nvPr/>
        </p:nvSpPr>
        <p:spPr>
          <a:xfrm rot="10800000" flipH="1">
            <a:off x="327799" y="88924"/>
            <a:ext cx="358799" cy="310500"/>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grpSp>
        <p:nvGrpSpPr>
          <p:cNvPr id="218" name="Shape 218"/>
          <p:cNvGrpSpPr/>
          <p:nvPr/>
        </p:nvGrpSpPr>
        <p:grpSpPr>
          <a:xfrm>
            <a:off x="1729783" y="61067"/>
            <a:ext cx="351203" cy="324660"/>
            <a:chOff x="5975075" y="2327500"/>
            <a:chExt cx="420100" cy="388350"/>
          </a:xfrm>
        </p:grpSpPr>
        <p:sp>
          <p:nvSpPr>
            <p:cNvPr id="219" name="Shape 219"/>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20" name="Shape 220"/>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221" name="Shape 221"/>
          <p:cNvSpPr/>
          <p:nvPr/>
        </p:nvSpPr>
        <p:spPr>
          <a:xfrm>
            <a:off x="203100" y="1270176"/>
            <a:ext cx="166061" cy="28770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grpSp>
        <p:nvGrpSpPr>
          <p:cNvPr id="222" name="Shape 222"/>
          <p:cNvGrpSpPr/>
          <p:nvPr/>
        </p:nvGrpSpPr>
        <p:grpSpPr>
          <a:xfrm>
            <a:off x="904276" y="515192"/>
            <a:ext cx="382958" cy="607110"/>
            <a:chOff x="6718575" y="2318625"/>
            <a:chExt cx="256950" cy="407375"/>
          </a:xfrm>
        </p:grpSpPr>
        <p:sp>
          <p:nvSpPr>
            <p:cNvPr id="223" name="Shape 223"/>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4" name="Shape 224"/>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5" name="Shape 225"/>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6" name="Shape 226"/>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7" name="Shape 227"/>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8" name="Shape 228"/>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29" name="Shape 229"/>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0" name="Shape 230"/>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231" name="Shape 231"/>
          <p:cNvGrpSpPr/>
          <p:nvPr/>
        </p:nvGrpSpPr>
        <p:grpSpPr>
          <a:xfrm>
            <a:off x="335759" y="1840530"/>
            <a:ext cx="342881" cy="350068"/>
            <a:chOff x="3951850" y="2985350"/>
            <a:chExt cx="407950" cy="416500"/>
          </a:xfrm>
        </p:grpSpPr>
        <p:sp>
          <p:nvSpPr>
            <p:cNvPr id="232" name="Shape 232"/>
            <p:cNvSpPr/>
            <p:nvPr/>
          </p:nvSpPr>
          <p:spPr>
            <a:xfrm>
              <a:off x="3951850" y="2985350"/>
              <a:ext cx="314800" cy="314825"/>
            </a:xfrm>
            <a:custGeom>
              <a:avLst/>
              <a:gdLst/>
              <a:ahLst/>
              <a:cxnLst/>
              <a:rect l="0" t="0" r="0" b="0"/>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3" name="Shape 233"/>
            <p:cNvSpPr/>
            <p:nvPr/>
          </p:nvSpPr>
          <p:spPr>
            <a:xfrm>
              <a:off x="3988375" y="3021875"/>
              <a:ext cx="241750" cy="241750"/>
            </a:xfrm>
            <a:custGeom>
              <a:avLst/>
              <a:gdLst/>
              <a:ahLst/>
              <a:cxnLst/>
              <a:rect l="0" t="0" r="0" b="0"/>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4" name="Shape 234"/>
            <p:cNvSpPr/>
            <p:nvPr/>
          </p:nvSpPr>
          <p:spPr>
            <a:xfrm>
              <a:off x="4024300" y="3058425"/>
              <a:ext cx="84650" cy="84650"/>
            </a:xfrm>
            <a:custGeom>
              <a:avLst/>
              <a:gdLst/>
              <a:ahLst/>
              <a:cxnLst/>
              <a:rect l="0" t="0" r="0" b="0"/>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35" name="Shape 235"/>
            <p:cNvSpPr/>
            <p:nvPr/>
          </p:nvSpPr>
          <p:spPr>
            <a:xfrm>
              <a:off x="4205750" y="3248375"/>
              <a:ext cx="154050" cy="153475"/>
            </a:xfrm>
            <a:custGeom>
              <a:avLst/>
              <a:gdLst/>
              <a:ahLst/>
              <a:cxnLst/>
              <a:rect l="0" t="0" r="0" b="0"/>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36"/>
        <p:cNvGrpSpPr/>
        <p:nvPr/>
      </p:nvGrpSpPr>
      <p:grpSpPr>
        <a:xfrm>
          <a:off x="0" y="0"/>
          <a:ext cx="0" cy="0"/>
          <a:chOff x="0" y="0"/>
          <a:chExt cx="0" cy="0"/>
        </a:xfrm>
      </p:grpSpPr>
      <p:sp>
        <p:nvSpPr>
          <p:cNvPr id="237" name="Shape 237"/>
          <p:cNvSpPr/>
          <p:nvPr/>
        </p:nvSpPr>
        <p:spPr>
          <a:xfrm rot="10800000" flipH="1">
            <a:off x="7663675" y="3684808"/>
            <a:ext cx="1034700" cy="895800"/>
          </a:xfrm>
          <a:custGeom>
            <a:avLst/>
            <a:gdLst/>
            <a:ahLst/>
            <a:cxnLst/>
            <a:rect l="0" t="0" r="0" b="0"/>
            <a:pathLst>
              <a:path w="120000" h="120000" extrusionOk="0">
                <a:moveTo>
                  <a:pt x="30000" y="0"/>
                </a:moveTo>
                <a:lnTo>
                  <a:pt x="0" y="59994"/>
                </a:lnTo>
                <a:lnTo>
                  <a:pt x="30000" y="120000"/>
                </a:lnTo>
                <a:lnTo>
                  <a:pt x="90000" y="120000"/>
                </a:lnTo>
                <a:lnTo>
                  <a:pt x="120000" y="59994"/>
                </a:lnTo>
                <a:lnTo>
                  <a:pt x="90000" y="0"/>
                </a:lnTo>
                <a:lnTo>
                  <a:pt x="30000" y="0"/>
                </a:lnTo>
                <a:close/>
                <a:moveTo>
                  <a:pt x="38477" y="16950"/>
                </a:moveTo>
                <a:lnTo>
                  <a:pt x="81522" y="16950"/>
                </a:lnTo>
                <a:lnTo>
                  <a:pt x="103033" y="59994"/>
                </a:lnTo>
                <a:lnTo>
                  <a:pt x="81522" y="103038"/>
                </a:lnTo>
                <a:lnTo>
                  <a:pt x="38477" y="103038"/>
                </a:lnTo>
                <a:lnTo>
                  <a:pt x="16955" y="59994"/>
                </a:lnTo>
                <a:lnTo>
                  <a:pt x="38477" y="16950"/>
                </a:lnTo>
                <a:close/>
              </a:path>
            </a:pathLst>
          </a:custGeom>
          <a:gradFill>
            <a:gsLst>
              <a:gs pos="0">
                <a:srgbClr val="3393E2"/>
              </a:gs>
              <a:gs pos="100000">
                <a:srgbClr val="00E2C7"/>
              </a:gs>
            </a:gsLst>
            <a:lin ang="6983783" scaled="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238" name="Shape 238"/>
          <p:cNvSpPr/>
          <p:nvPr/>
        </p:nvSpPr>
        <p:spPr>
          <a:xfrm rot="5400000">
            <a:off x="499598" y="157099"/>
            <a:ext cx="1146000" cy="1323300"/>
          </a:xfrm>
          <a:custGeom>
            <a:avLst/>
            <a:gdLst/>
            <a:ahLst/>
            <a:cxnLst/>
            <a:rect l="0" t="0" r="0" b="0"/>
            <a:pathLst>
              <a:path w="120000" h="120000" extrusionOk="0">
                <a:moveTo>
                  <a:pt x="60000" y="0"/>
                </a:moveTo>
                <a:lnTo>
                  <a:pt x="120000" y="30000"/>
                </a:lnTo>
                <a:lnTo>
                  <a:pt x="120000" y="90000"/>
                </a:lnTo>
                <a:lnTo>
                  <a:pt x="60000" y="120000"/>
                </a:lnTo>
                <a:lnTo>
                  <a:pt x="0" y="90000"/>
                </a:lnTo>
                <a:lnTo>
                  <a:pt x="0" y="30000"/>
                </a:lnTo>
                <a:close/>
              </a:path>
            </a:pathLst>
          </a:custGeom>
          <a:gradFill>
            <a:gsLst>
              <a:gs pos="0">
                <a:srgbClr val="3393E2"/>
              </a:gs>
              <a:gs pos="100000">
                <a:srgbClr val="00E2C7"/>
              </a:gs>
            </a:gsLst>
            <a:path path="circle">
              <a:fillToRect l="100000" b="100000"/>
            </a:path>
            <a:tileRect t="-100000" r="-10000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239" name="Shape 239"/>
          <p:cNvSpPr txBox="1">
            <a:spLocks noGrp="1"/>
          </p:cNvSpPr>
          <p:nvPr>
            <p:ph type="title"/>
          </p:nvPr>
        </p:nvSpPr>
        <p:spPr>
          <a:xfrm>
            <a:off x="1732700" y="821200"/>
            <a:ext cx="4944300" cy="6453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40" name="Shape 240"/>
          <p:cNvSpPr/>
          <p:nvPr/>
        </p:nvSpPr>
        <p:spPr>
          <a:xfrm rot="10800000" flipH="1">
            <a:off x="-123825" y="1058975"/>
            <a:ext cx="819899" cy="710099"/>
          </a:xfrm>
          <a:prstGeom prst="hexagon">
            <a:avLst>
              <a:gd name="adj" fmla="val 28678"/>
              <a:gd name="vf" fmla="val 115470"/>
            </a:avLst>
          </a:prstGeom>
          <a:noFill/>
          <a:ln w="9525"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1" name="Shape 241"/>
          <p:cNvSpPr/>
          <p:nvPr/>
        </p:nvSpPr>
        <p:spPr>
          <a:xfrm rot="10800000" flipH="1">
            <a:off x="638174" y="1440099"/>
            <a:ext cx="428700" cy="3711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42" name="Shape 242"/>
          <p:cNvSpPr/>
          <p:nvPr/>
        </p:nvSpPr>
        <p:spPr>
          <a:xfrm rot="10800000" flipH="1">
            <a:off x="1495424" y="-131649"/>
            <a:ext cx="819899" cy="710099"/>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43" name="Shape 243"/>
          <p:cNvSpPr/>
          <p:nvPr/>
        </p:nvSpPr>
        <p:spPr>
          <a:xfrm rot="10800000" flipH="1">
            <a:off x="327799" y="88924"/>
            <a:ext cx="358799" cy="310500"/>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grpSp>
        <p:nvGrpSpPr>
          <p:cNvPr id="244" name="Shape 244"/>
          <p:cNvGrpSpPr/>
          <p:nvPr/>
        </p:nvGrpSpPr>
        <p:grpSpPr>
          <a:xfrm>
            <a:off x="1729783" y="61067"/>
            <a:ext cx="351203" cy="324660"/>
            <a:chOff x="5975075" y="2327500"/>
            <a:chExt cx="420100" cy="388350"/>
          </a:xfrm>
        </p:grpSpPr>
        <p:sp>
          <p:nvSpPr>
            <p:cNvPr id="245" name="Shape 245"/>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46" name="Shape 246"/>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247" name="Shape 247"/>
          <p:cNvSpPr/>
          <p:nvPr/>
        </p:nvSpPr>
        <p:spPr>
          <a:xfrm>
            <a:off x="203100" y="1270176"/>
            <a:ext cx="166061" cy="287704"/>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rgbClr val="19BBD5"/>
          </a:solidFill>
          <a:ln>
            <a:noFill/>
          </a:ln>
        </p:spPr>
        <p:txBody>
          <a:bodyPr lIns="91425" tIns="91425" rIns="91425" bIns="91425" anchor="ctr" anchorCtr="0">
            <a:noAutofit/>
          </a:bodyPr>
          <a:lstStyle/>
          <a:p>
            <a:pPr lvl="0">
              <a:spcBef>
                <a:spcPts val="0"/>
              </a:spcBef>
              <a:buNone/>
            </a:pPr>
            <a:endParaRPr/>
          </a:p>
        </p:txBody>
      </p:sp>
      <p:grpSp>
        <p:nvGrpSpPr>
          <p:cNvPr id="248" name="Shape 248"/>
          <p:cNvGrpSpPr/>
          <p:nvPr/>
        </p:nvGrpSpPr>
        <p:grpSpPr>
          <a:xfrm>
            <a:off x="904276" y="515192"/>
            <a:ext cx="382958" cy="607110"/>
            <a:chOff x="6718575" y="2318625"/>
            <a:chExt cx="256950" cy="407375"/>
          </a:xfrm>
        </p:grpSpPr>
        <p:sp>
          <p:nvSpPr>
            <p:cNvPr id="249" name="Shape 249"/>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50" name="Shape 250"/>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51" name="Shape 251"/>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52" name="Shape 252"/>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53" name="Shape 253"/>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54" name="Shape 254"/>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55" name="Shape 255"/>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56" name="Shape 256"/>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FFFF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nvGrpSpPr>
          <p:cNvPr id="257" name="Shape 257"/>
          <p:cNvGrpSpPr/>
          <p:nvPr/>
        </p:nvGrpSpPr>
        <p:grpSpPr>
          <a:xfrm>
            <a:off x="335759" y="1840530"/>
            <a:ext cx="342881" cy="350068"/>
            <a:chOff x="3951850" y="2985350"/>
            <a:chExt cx="407950" cy="416500"/>
          </a:xfrm>
        </p:grpSpPr>
        <p:sp>
          <p:nvSpPr>
            <p:cNvPr id="258" name="Shape 258"/>
            <p:cNvSpPr/>
            <p:nvPr/>
          </p:nvSpPr>
          <p:spPr>
            <a:xfrm>
              <a:off x="3951850" y="2985350"/>
              <a:ext cx="314800" cy="314825"/>
            </a:xfrm>
            <a:custGeom>
              <a:avLst/>
              <a:gdLst/>
              <a:ahLst/>
              <a:cxnLst/>
              <a:rect l="0" t="0" r="0" b="0"/>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59" name="Shape 259"/>
            <p:cNvSpPr/>
            <p:nvPr/>
          </p:nvSpPr>
          <p:spPr>
            <a:xfrm>
              <a:off x="3988375" y="3021875"/>
              <a:ext cx="241750" cy="241750"/>
            </a:xfrm>
            <a:custGeom>
              <a:avLst/>
              <a:gdLst/>
              <a:ahLst/>
              <a:cxnLst/>
              <a:rect l="0" t="0" r="0" b="0"/>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60" name="Shape 260"/>
            <p:cNvSpPr/>
            <p:nvPr/>
          </p:nvSpPr>
          <p:spPr>
            <a:xfrm>
              <a:off x="4024300" y="3058425"/>
              <a:ext cx="84650" cy="84650"/>
            </a:xfrm>
            <a:custGeom>
              <a:avLst/>
              <a:gdLst/>
              <a:ahLst/>
              <a:cxnLst/>
              <a:rect l="0" t="0" r="0" b="0"/>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61" name="Shape 261"/>
            <p:cNvSpPr/>
            <p:nvPr/>
          </p:nvSpPr>
          <p:spPr>
            <a:xfrm>
              <a:off x="4205750" y="3248375"/>
              <a:ext cx="154050" cy="153475"/>
            </a:xfrm>
            <a:custGeom>
              <a:avLst/>
              <a:gdLst/>
              <a:ahLst/>
              <a:cxnLst/>
              <a:rect l="0" t="0" r="0" b="0"/>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19050" cap="rnd"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sp>
        <p:nvSpPr>
          <p:cNvPr id="262" name="Shape 262"/>
          <p:cNvSpPr/>
          <p:nvPr/>
        </p:nvSpPr>
        <p:spPr>
          <a:xfrm rot="10800000" flipH="1">
            <a:off x="8486774" y="4230775"/>
            <a:ext cx="819899" cy="710099"/>
          </a:xfrm>
          <a:prstGeom prst="hexagon">
            <a:avLst>
              <a:gd name="adj" fmla="val 28678"/>
              <a:gd name="vf" fmla="val 115470"/>
            </a:avLst>
          </a:prstGeom>
          <a:noFill/>
          <a:ln w="9525" cap="flat"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63" name="Shape 263"/>
          <p:cNvSpPr/>
          <p:nvPr/>
        </p:nvSpPr>
        <p:spPr>
          <a:xfrm rot="10800000" flipH="1">
            <a:off x="8124824" y="4615699"/>
            <a:ext cx="428700" cy="371100"/>
          </a:xfrm>
          <a:prstGeom prst="hexagon">
            <a:avLst>
              <a:gd name="adj" fmla="val 28678"/>
              <a:gd name="vf" fmla="val 115470"/>
            </a:avLst>
          </a:prstGeom>
          <a:solidFill>
            <a:srgbClr val="3292E1"/>
          </a:solidFill>
          <a:ln>
            <a:noFill/>
          </a:ln>
        </p:spPr>
        <p:txBody>
          <a:bodyPr lIns="91425" tIns="91425" rIns="91425" bIns="91425" anchor="ctr" anchorCtr="0">
            <a:noAutofit/>
          </a:bodyPr>
          <a:lstStyle/>
          <a:p>
            <a:pPr lvl="0">
              <a:spcBef>
                <a:spcPts val="0"/>
              </a:spcBef>
              <a:buNone/>
            </a:pPr>
            <a:endParaRPr/>
          </a:p>
        </p:txBody>
      </p:sp>
      <p:sp>
        <p:nvSpPr>
          <p:cNvPr id="264" name="Shape 264"/>
          <p:cNvSpPr/>
          <p:nvPr/>
        </p:nvSpPr>
        <p:spPr>
          <a:xfrm rot="10800000" flipH="1">
            <a:off x="7821347" y="2935400"/>
            <a:ext cx="819899" cy="709799"/>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65" name="Shape 265"/>
          <p:cNvSpPr/>
          <p:nvPr/>
        </p:nvSpPr>
        <p:spPr>
          <a:xfrm rot="10800000" flipH="1">
            <a:off x="8486775" y="3512174"/>
            <a:ext cx="358799" cy="310500"/>
          </a:xfrm>
          <a:prstGeom prst="hexagon">
            <a:avLst>
              <a:gd name="adj" fmla="val 28678"/>
              <a:gd name="vf" fmla="val 115470"/>
            </a:avLst>
          </a:prstGeom>
          <a:noFill/>
          <a:ln w="19050" cap="flat" cmpd="sng">
            <a:solidFill>
              <a:srgbClr val="00E1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66" name="Shape 266"/>
          <p:cNvSpPr/>
          <p:nvPr/>
        </p:nvSpPr>
        <p:spPr>
          <a:xfrm>
            <a:off x="8772688" y="4461807"/>
            <a:ext cx="248072" cy="248057"/>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nvGrpSpPr>
          <p:cNvPr id="267" name="Shape 267"/>
          <p:cNvGrpSpPr/>
          <p:nvPr/>
        </p:nvGrpSpPr>
        <p:grpSpPr>
          <a:xfrm>
            <a:off x="7354067" y="3426714"/>
            <a:ext cx="455624" cy="437053"/>
            <a:chOff x="5241175" y="4959100"/>
            <a:chExt cx="539775" cy="517775"/>
          </a:xfrm>
        </p:grpSpPr>
        <p:sp>
          <p:nvSpPr>
            <p:cNvPr id="268" name="Shape 268"/>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69" name="Shape 269"/>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70" name="Shape 270"/>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71" name="Shape 271"/>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72" name="Shape 272"/>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sp>
          <p:nvSpPr>
            <p:cNvPr id="273" name="Shape 273"/>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solidFill>
              <a:srgbClr val="184769"/>
            </a:solidFill>
            <a:ln>
              <a:noFill/>
            </a:ln>
          </p:spPr>
          <p:txBody>
            <a:bodyPr lIns="91425" tIns="91425" rIns="91425" bIns="91425" anchor="ctr" anchorCtr="0">
              <a:noAutofit/>
            </a:bodyPr>
            <a:lstStyle/>
            <a:p>
              <a:pPr lvl="0">
                <a:spcBef>
                  <a:spcPts val="0"/>
                </a:spcBef>
                <a:buNone/>
              </a:pPr>
              <a:endParaRPr/>
            </a:p>
          </p:txBody>
        </p:sp>
      </p:grpSp>
      <p:sp>
        <p:nvSpPr>
          <p:cNvPr id="274" name="Shape 274"/>
          <p:cNvSpPr/>
          <p:nvPr/>
        </p:nvSpPr>
        <p:spPr>
          <a:xfrm>
            <a:off x="8081325" y="3153875"/>
            <a:ext cx="299951" cy="272838"/>
          </a:xfrm>
          <a:custGeom>
            <a:avLst/>
            <a:gdLst/>
            <a:ahLst/>
            <a:cxnLst/>
            <a:rect l="0" t="0" r="0" b="0"/>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rgbClr val="3292E1"/>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14"/>
        <p:cNvGrpSpPr/>
        <p:nvPr/>
      </p:nvGrpSpPr>
      <p:grpSpPr>
        <a:xfrm>
          <a:off x="0" y="0"/>
          <a:ext cx="0" cy="0"/>
          <a:chOff x="0" y="0"/>
          <a:chExt cx="0" cy="0"/>
        </a:xfrm>
      </p:grpSpPr>
      <p:sp>
        <p:nvSpPr>
          <p:cNvPr id="315" name="Shape 315"/>
          <p:cNvSpPr/>
          <p:nvPr/>
        </p:nvSpPr>
        <p:spPr>
          <a:xfrm rot="10800000" flipH="1">
            <a:off x="8218351" y="4121458"/>
            <a:ext cx="685200" cy="593400"/>
          </a:xfrm>
          <a:custGeom>
            <a:avLst/>
            <a:gdLst/>
            <a:ahLst/>
            <a:cxnLst/>
            <a:rect l="0" t="0" r="0" b="0"/>
            <a:pathLst>
              <a:path w="120000" h="120000" extrusionOk="0">
                <a:moveTo>
                  <a:pt x="30000" y="0"/>
                </a:moveTo>
                <a:lnTo>
                  <a:pt x="0" y="59994"/>
                </a:lnTo>
                <a:lnTo>
                  <a:pt x="30000" y="120000"/>
                </a:lnTo>
                <a:lnTo>
                  <a:pt x="90000" y="120000"/>
                </a:lnTo>
                <a:lnTo>
                  <a:pt x="120000" y="59994"/>
                </a:lnTo>
                <a:lnTo>
                  <a:pt x="90000" y="0"/>
                </a:lnTo>
                <a:lnTo>
                  <a:pt x="30000" y="0"/>
                </a:lnTo>
                <a:close/>
                <a:moveTo>
                  <a:pt x="38477" y="16950"/>
                </a:moveTo>
                <a:lnTo>
                  <a:pt x="81522" y="16950"/>
                </a:lnTo>
                <a:lnTo>
                  <a:pt x="103033" y="59994"/>
                </a:lnTo>
                <a:lnTo>
                  <a:pt x="81522" y="103038"/>
                </a:lnTo>
                <a:lnTo>
                  <a:pt x="38477" y="103038"/>
                </a:lnTo>
                <a:lnTo>
                  <a:pt x="16955" y="59994"/>
                </a:lnTo>
                <a:lnTo>
                  <a:pt x="38477" y="16950"/>
                </a:lnTo>
                <a:close/>
              </a:path>
            </a:pathLst>
          </a:custGeom>
          <a:gradFill>
            <a:gsLst>
              <a:gs pos="0">
                <a:srgbClr val="3393E2"/>
              </a:gs>
              <a:gs pos="100000">
                <a:srgbClr val="00E2C7"/>
              </a:gs>
            </a:gsLst>
            <a:lin ang="6983783" scaled="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316" name="Shape 316"/>
          <p:cNvSpPr/>
          <p:nvPr/>
        </p:nvSpPr>
        <p:spPr>
          <a:xfrm rot="5400000">
            <a:off x="388487" y="105212"/>
            <a:ext cx="944100" cy="1090200"/>
          </a:xfrm>
          <a:custGeom>
            <a:avLst/>
            <a:gdLst/>
            <a:ahLst/>
            <a:cxnLst/>
            <a:rect l="0" t="0" r="0" b="0"/>
            <a:pathLst>
              <a:path w="120000" h="120000" extrusionOk="0">
                <a:moveTo>
                  <a:pt x="60000" y="0"/>
                </a:moveTo>
                <a:lnTo>
                  <a:pt x="120000" y="30000"/>
                </a:lnTo>
                <a:lnTo>
                  <a:pt x="120000" y="90000"/>
                </a:lnTo>
                <a:lnTo>
                  <a:pt x="60000" y="120000"/>
                </a:lnTo>
                <a:lnTo>
                  <a:pt x="0" y="90000"/>
                </a:lnTo>
                <a:lnTo>
                  <a:pt x="0" y="30000"/>
                </a:lnTo>
                <a:close/>
              </a:path>
            </a:pathLst>
          </a:custGeom>
          <a:gradFill>
            <a:gsLst>
              <a:gs pos="0">
                <a:srgbClr val="3393E2"/>
              </a:gs>
              <a:gs pos="100000">
                <a:srgbClr val="00E2C7"/>
              </a:gs>
            </a:gsLst>
            <a:path path="circle">
              <a:fillToRect l="100000" b="100000"/>
            </a:path>
            <a:tileRect t="-100000" r="-10000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317" name="Shape 317"/>
          <p:cNvSpPr/>
          <p:nvPr/>
        </p:nvSpPr>
        <p:spPr>
          <a:xfrm rot="10800000" flipH="1">
            <a:off x="-123825" y="847791"/>
            <a:ext cx="674400" cy="584400"/>
          </a:xfrm>
          <a:prstGeom prst="hexagon">
            <a:avLst>
              <a:gd name="adj" fmla="val 28678"/>
              <a:gd name="vf" fmla="val 115470"/>
            </a:avLst>
          </a:prstGeom>
          <a:noFill/>
          <a:ln w="9525" cap="flat" cmpd="sng">
            <a:solidFill>
              <a:srgbClr val="19BBD5"/>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18" name="Shape 318"/>
          <p:cNvSpPr/>
          <p:nvPr/>
        </p:nvSpPr>
        <p:spPr>
          <a:xfrm rot="10800000" flipH="1">
            <a:off x="503115" y="1161450"/>
            <a:ext cx="352800" cy="3054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319" name="Shape 319"/>
          <p:cNvSpPr/>
          <p:nvPr/>
        </p:nvSpPr>
        <p:spPr>
          <a:xfrm rot="10800000" flipH="1">
            <a:off x="1208423" y="-131812"/>
            <a:ext cx="674400" cy="584400"/>
          </a:xfrm>
          <a:prstGeom prst="hexagon">
            <a:avLst>
              <a:gd name="adj" fmla="val 28678"/>
              <a:gd name="vf" fmla="val 115470"/>
            </a:avLst>
          </a:prstGeom>
          <a:noFill/>
          <a:ln w="76200" cap="flat" cmpd="sng">
            <a:solidFill>
              <a:srgbClr val="184769"/>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20" name="Shape 320"/>
          <p:cNvSpPr/>
          <p:nvPr/>
        </p:nvSpPr>
        <p:spPr>
          <a:xfrm rot="10800000" flipH="1">
            <a:off x="247753" y="49692"/>
            <a:ext cx="295199" cy="255599"/>
          </a:xfrm>
          <a:prstGeom prst="hexagon">
            <a:avLst>
              <a:gd name="adj" fmla="val 28678"/>
              <a:gd name="vf" fmla="val 115470"/>
            </a:avLst>
          </a:prstGeom>
          <a:solidFill>
            <a:srgbClr val="00E1C6"/>
          </a:solidFill>
          <a:ln>
            <a:noFill/>
          </a:ln>
        </p:spPr>
        <p:txBody>
          <a:bodyPr lIns="91425" tIns="91425" rIns="91425" bIns="91425" anchor="ctr" anchorCtr="0">
            <a:noAutofit/>
          </a:bodyPr>
          <a:lstStyle/>
          <a:p>
            <a:pPr lvl="0">
              <a:spcBef>
                <a:spcPts val="0"/>
              </a:spcBef>
              <a:buNone/>
            </a:pPr>
            <a:endParaRPr/>
          </a:p>
        </p:txBody>
      </p:sp>
      <p:sp>
        <p:nvSpPr>
          <p:cNvPr id="321" name="Shape 321"/>
          <p:cNvSpPr/>
          <p:nvPr/>
        </p:nvSpPr>
        <p:spPr>
          <a:xfrm rot="10800000" flipH="1">
            <a:off x="8763567" y="4485979"/>
            <a:ext cx="542999" cy="470400"/>
          </a:xfrm>
          <a:prstGeom prst="hexagon">
            <a:avLst>
              <a:gd name="adj" fmla="val 28678"/>
              <a:gd name="vf" fmla="val 115470"/>
            </a:avLst>
          </a:prstGeom>
          <a:noFill/>
          <a:ln w="9525" cap="flat" cmpd="sng">
            <a:solidFill>
              <a:srgbClr val="18476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22" name="Shape 322"/>
          <p:cNvSpPr/>
          <p:nvPr/>
        </p:nvSpPr>
        <p:spPr>
          <a:xfrm rot="10800000" flipH="1">
            <a:off x="8523810" y="4741099"/>
            <a:ext cx="284100" cy="245700"/>
          </a:xfrm>
          <a:prstGeom prst="hexagon">
            <a:avLst>
              <a:gd name="adj" fmla="val 28678"/>
              <a:gd name="vf" fmla="val 115470"/>
            </a:avLst>
          </a:prstGeom>
          <a:solidFill>
            <a:srgbClr val="3292E1"/>
          </a:solidFill>
          <a:ln>
            <a:noFill/>
          </a:ln>
        </p:spPr>
        <p:txBody>
          <a:bodyPr lIns="91425" tIns="91425" rIns="91425" bIns="91425" anchor="ctr" anchorCtr="0">
            <a:noAutofit/>
          </a:bodyPr>
          <a:lstStyle/>
          <a:p>
            <a:pPr lvl="0">
              <a:spcBef>
                <a:spcPts val="0"/>
              </a:spcBef>
              <a:buNone/>
            </a:pPr>
            <a:endParaRPr/>
          </a:p>
        </p:txBody>
      </p:sp>
      <p:sp>
        <p:nvSpPr>
          <p:cNvPr id="323" name="Shape 323"/>
          <p:cNvSpPr/>
          <p:nvPr/>
        </p:nvSpPr>
        <p:spPr>
          <a:xfrm rot="10800000" flipH="1">
            <a:off x="8322785" y="3628022"/>
            <a:ext cx="542999" cy="470100"/>
          </a:xfrm>
          <a:prstGeom prst="hexagon">
            <a:avLst>
              <a:gd name="adj" fmla="val 28678"/>
              <a:gd name="vf" fmla="val 115470"/>
            </a:avLst>
          </a:prstGeom>
          <a:solidFill>
            <a:srgbClr val="184769"/>
          </a:solidFill>
          <a:ln>
            <a:noFill/>
          </a:ln>
        </p:spPr>
        <p:txBody>
          <a:bodyPr lIns="91425" tIns="91425" rIns="91425" bIns="91425" anchor="ctr" anchorCtr="0">
            <a:noAutofit/>
          </a:bodyPr>
          <a:lstStyle/>
          <a:p>
            <a:pPr lvl="0">
              <a:spcBef>
                <a:spcPts val="0"/>
              </a:spcBef>
              <a:buNone/>
            </a:pPr>
            <a:endParaRPr/>
          </a:p>
        </p:txBody>
      </p:sp>
      <p:sp>
        <p:nvSpPr>
          <p:cNvPr id="324" name="Shape 324"/>
          <p:cNvSpPr/>
          <p:nvPr/>
        </p:nvSpPr>
        <p:spPr>
          <a:xfrm rot="10800000" flipH="1">
            <a:off x="8763568" y="4009882"/>
            <a:ext cx="237599" cy="205799"/>
          </a:xfrm>
          <a:prstGeom prst="hexagon">
            <a:avLst>
              <a:gd name="adj" fmla="val 28678"/>
              <a:gd name="vf" fmla="val 115470"/>
            </a:avLst>
          </a:prstGeom>
          <a:noFill/>
          <a:ln w="19050" cap="flat" cmpd="sng">
            <a:solidFill>
              <a:srgbClr val="00E1C6"/>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293C"/>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732700" y="1735600"/>
            <a:ext cx="4944300" cy="645300"/>
          </a:xfrm>
          <a:prstGeom prst="rect">
            <a:avLst/>
          </a:prstGeom>
          <a:noFill/>
          <a:ln>
            <a:noFill/>
          </a:ln>
        </p:spPr>
        <p:txBody>
          <a:bodyPr lIns="91425" tIns="91425" rIns="91425" bIns="91425" anchor="b" anchorCtr="0"/>
          <a:lstStyle>
            <a:lvl1pPr lvl="0">
              <a:spcBef>
                <a:spcPts val="0"/>
              </a:spcBef>
              <a:buClr>
                <a:srgbClr val="19BBD5"/>
              </a:buClr>
              <a:buSzPct val="100000"/>
              <a:buFont typeface="Nixie One"/>
              <a:buNone/>
              <a:defRPr sz="4000">
                <a:solidFill>
                  <a:srgbClr val="19BBD5"/>
                </a:solidFill>
                <a:latin typeface="Nixie One"/>
                <a:ea typeface="Nixie One"/>
                <a:cs typeface="Nixie One"/>
                <a:sym typeface="Nixie One"/>
              </a:defRPr>
            </a:lvl1pPr>
            <a:lvl2pPr lvl="1">
              <a:spcBef>
                <a:spcPts val="0"/>
              </a:spcBef>
              <a:buClr>
                <a:srgbClr val="19BBD5"/>
              </a:buClr>
              <a:buSzPct val="100000"/>
              <a:buFont typeface="Nixie One"/>
              <a:buNone/>
              <a:defRPr sz="4000">
                <a:solidFill>
                  <a:srgbClr val="19BBD5"/>
                </a:solidFill>
                <a:latin typeface="Nixie One"/>
                <a:ea typeface="Nixie One"/>
                <a:cs typeface="Nixie One"/>
                <a:sym typeface="Nixie One"/>
              </a:defRPr>
            </a:lvl2pPr>
            <a:lvl3pPr lvl="2">
              <a:spcBef>
                <a:spcPts val="0"/>
              </a:spcBef>
              <a:buClr>
                <a:srgbClr val="19BBD5"/>
              </a:buClr>
              <a:buSzPct val="100000"/>
              <a:buFont typeface="Nixie One"/>
              <a:buNone/>
              <a:defRPr sz="4000">
                <a:solidFill>
                  <a:srgbClr val="19BBD5"/>
                </a:solidFill>
                <a:latin typeface="Nixie One"/>
                <a:ea typeface="Nixie One"/>
                <a:cs typeface="Nixie One"/>
                <a:sym typeface="Nixie One"/>
              </a:defRPr>
            </a:lvl3pPr>
            <a:lvl4pPr lvl="3">
              <a:spcBef>
                <a:spcPts val="0"/>
              </a:spcBef>
              <a:buClr>
                <a:srgbClr val="19BBD5"/>
              </a:buClr>
              <a:buSzPct val="100000"/>
              <a:buFont typeface="Nixie One"/>
              <a:buNone/>
              <a:defRPr sz="4000">
                <a:solidFill>
                  <a:srgbClr val="19BBD5"/>
                </a:solidFill>
                <a:latin typeface="Nixie One"/>
                <a:ea typeface="Nixie One"/>
                <a:cs typeface="Nixie One"/>
                <a:sym typeface="Nixie One"/>
              </a:defRPr>
            </a:lvl4pPr>
            <a:lvl5pPr lvl="4">
              <a:spcBef>
                <a:spcPts val="0"/>
              </a:spcBef>
              <a:buClr>
                <a:srgbClr val="19BBD5"/>
              </a:buClr>
              <a:buSzPct val="100000"/>
              <a:buFont typeface="Nixie One"/>
              <a:buNone/>
              <a:defRPr sz="4000">
                <a:solidFill>
                  <a:srgbClr val="19BBD5"/>
                </a:solidFill>
                <a:latin typeface="Nixie One"/>
                <a:ea typeface="Nixie One"/>
                <a:cs typeface="Nixie One"/>
                <a:sym typeface="Nixie One"/>
              </a:defRPr>
            </a:lvl5pPr>
            <a:lvl6pPr lvl="5">
              <a:spcBef>
                <a:spcPts val="0"/>
              </a:spcBef>
              <a:buClr>
                <a:srgbClr val="19BBD5"/>
              </a:buClr>
              <a:buSzPct val="100000"/>
              <a:buFont typeface="Nixie One"/>
              <a:buNone/>
              <a:defRPr sz="4000">
                <a:solidFill>
                  <a:srgbClr val="19BBD5"/>
                </a:solidFill>
                <a:latin typeface="Nixie One"/>
                <a:ea typeface="Nixie One"/>
                <a:cs typeface="Nixie One"/>
                <a:sym typeface="Nixie One"/>
              </a:defRPr>
            </a:lvl6pPr>
            <a:lvl7pPr lvl="6">
              <a:spcBef>
                <a:spcPts val="0"/>
              </a:spcBef>
              <a:buClr>
                <a:srgbClr val="19BBD5"/>
              </a:buClr>
              <a:buSzPct val="100000"/>
              <a:buFont typeface="Nixie One"/>
              <a:buNone/>
              <a:defRPr sz="4000">
                <a:solidFill>
                  <a:srgbClr val="19BBD5"/>
                </a:solidFill>
                <a:latin typeface="Nixie One"/>
                <a:ea typeface="Nixie One"/>
                <a:cs typeface="Nixie One"/>
                <a:sym typeface="Nixie One"/>
              </a:defRPr>
            </a:lvl7pPr>
            <a:lvl8pPr lvl="7">
              <a:spcBef>
                <a:spcPts val="0"/>
              </a:spcBef>
              <a:buClr>
                <a:srgbClr val="19BBD5"/>
              </a:buClr>
              <a:buSzPct val="100000"/>
              <a:buFont typeface="Nixie One"/>
              <a:buNone/>
              <a:defRPr sz="4000">
                <a:solidFill>
                  <a:srgbClr val="19BBD5"/>
                </a:solidFill>
                <a:latin typeface="Nixie One"/>
                <a:ea typeface="Nixie One"/>
                <a:cs typeface="Nixie One"/>
                <a:sym typeface="Nixie One"/>
              </a:defRPr>
            </a:lvl8pPr>
            <a:lvl9pPr lvl="8">
              <a:spcBef>
                <a:spcPts val="0"/>
              </a:spcBef>
              <a:buClr>
                <a:srgbClr val="19BBD5"/>
              </a:buClr>
              <a:buSzPct val="100000"/>
              <a:buFont typeface="Nixie One"/>
              <a:buNone/>
              <a:defRPr sz="4000">
                <a:solidFill>
                  <a:srgbClr val="19BBD5"/>
                </a:solidFill>
                <a:latin typeface="Nixie One"/>
                <a:ea typeface="Nixie One"/>
                <a:cs typeface="Nixie One"/>
                <a:sym typeface="Nixie One"/>
              </a:defRPr>
            </a:lvl9pPr>
          </a:lstStyle>
          <a:p>
            <a:endParaRPr/>
          </a:p>
        </p:txBody>
      </p:sp>
      <p:sp>
        <p:nvSpPr>
          <p:cNvPr id="7" name="Shape 7"/>
          <p:cNvSpPr txBox="1">
            <a:spLocks noGrp="1"/>
          </p:cNvSpPr>
          <p:nvPr>
            <p:ph type="body" idx="1"/>
          </p:nvPr>
        </p:nvSpPr>
        <p:spPr>
          <a:xfrm>
            <a:off x="1732700" y="2255124"/>
            <a:ext cx="4944300" cy="1659900"/>
          </a:xfrm>
          <a:prstGeom prst="rect">
            <a:avLst/>
          </a:prstGeom>
          <a:noFill/>
          <a:ln>
            <a:noFill/>
          </a:ln>
        </p:spPr>
        <p:txBody>
          <a:bodyPr lIns="91425" tIns="91425" rIns="91425" bIns="91425" anchor="t" anchorCtr="0"/>
          <a:lstStyle>
            <a:lvl1pPr lvl="0">
              <a:spcBef>
                <a:spcPts val="600"/>
              </a:spcBef>
              <a:buClr>
                <a:srgbClr val="19BBD5"/>
              </a:buClr>
              <a:buFont typeface="Muli"/>
              <a:buChar char="◇"/>
              <a:defRPr>
                <a:solidFill>
                  <a:srgbClr val="C6DAEC"/>
                </a:solidFill>
                <a:latin typeface="Muli"/>
                <a:ea typeface="Muli"/>
                <a:cs typeface="Muli"/>
                <a:sym typeface="Muli"/>
              </a:defRPr>
            </a:lvl1pPr>
            <a:lvl2pPr lvl="1">
              <a:spcBef>
                <a:spcPts val="480"/>
              </a:spcBef>
              <a:buClr>
                <a:srgbClr val="19BBD5"/>
              </a:buClr>
              <a:buFont typeface="Muli"/>
              <a:buChar char="￭"/>
              <a:defRPr>
                <a:solidFill>
                  <a:srgbClr val="C6DAEC"/>
                </a:solidFill>
                <a:latin typeface="Muli"/>
                <a:ea typeface="Muli"/>
                <a:cs typeface="Muli"/>
                <a:sym typeface="Muli"/>
              </a:defRPr>
            </a:lvl2pPr>
            <a:lvl3pPr lvl="2">
              <a:spcBef>
                <a:spcPts val="480"/>
              </a:spcBef>
              <a:buClr>
                <a:srgbClr val="19BBD5"/>
              </a:buClr>
              <a:buFont typeface="Muli"/>
              <a:buChar char="￮"/>
              <a:defRPr>
                <a:solidFill>
                  <a:srgbClr val="C6DAEC"/>
                </a:solidFill>
                <a:latin typeface="Muli"/>
                <a:ea typeface="Muli"/>
                <a:cs typeface="Muli"/>
                <a:sym typeface="Muli"/>
              </a:defRPr>
            </a:lvl3pPr>
            <a:lvl4pPr lvl="3">
              <a:spcBef>
                <a:spcPts val="360"/>
              </a:spcBef>
              <a:buClr>
                <a:srgbClr val="19BBD5"/>
              </a:buClr>
              <a:buFont typeface="Muli"/>
              <a:defRPr>
                <a:solidFill>
                  <a:srgbClr val="C6DAEC"/>
                </a:solidFill>
                <a:latin typeface="Muli"/>
                <a:ea typeface="Muli"/>
                <a:cs typeface="Muli"/>
                <a:sym typeface="Muli"/>
              </a:defRPr>
            </a:lvl4pPr>
            <a:lvl5pPr lvl="4">
              <a:spcBef>
                <a:spcPts val="360"/>
              </a:spcBef>
              <a:buClr>
                <a:srgbClr val="19BBD5"/>
              </a:buClr>
              <a:buFont typeface="Muli"/>
              <a:defRPr>
                <a:solidFill>
                  <a:srgbClr val="C6DAEC"/>
                </a:solidFill>
                <a:latin typeface="Muli"/>
                <a:ea typeface="Muli"/>
                <a:cs typeface="Muli"/>
                <a:sym typeface="Muli"/>
              </a:defRPr>
            </a:lvl5pPr>
            <a:lvl6pPr lvl="5">
              <a:spcBef>
                <a:spcPts val="360"/>
              </a:spcBef>
              <a:buClr>
                <a:srgbClr val="C6DAEC"/>
              </a:buClr>
              <a:buFont typeface="Muli"/>
              <a:defRPr>
                <a:solidFill>
                  <a:srgbClr val="C6DAEC"/>
                </a:solidFill>
                <a:latin typeface="Muli"/>
                <a:ea typeface="Muli"/>
                <a:cs typeface="Muli"/>
                <a:sym typeface="Muli"/>
              </a:defRPr>
            </a:lvl6pPr>
            <a:lvl7pPr lvl="6">
              <a:spcBef>
                <a:spcPts val="360"/>
              </a:spcBef>
              <a:buClr>
                <a:srgbClr val="C6DAEC"/>
              </a:buClr>
              <a:buFont typeface="Muli"/>
              <a:defRPr>
                <a:solidFill>
                  <a:srgbClr val="C6DAEC"/>
                </a:solidFill>
                <a:latin typeface="Muli"/>
                <a:ea typeface="Muli"/>
                <a:cs typeface="Muli"/>
                <a:sym typeface="Muli"/>
              </a:defRPr>
            </a:lvl7pPr>
            <a:lvl8pPr lvl="7">
              <a:spcBef>
                <a:spcPts val="360"/>
              </a:spcBef>
              <a:buClr>
                <a:srgbClr val="C6DAEC"/>
              </a:buClr>
              <a:buFont typeface="Muli"/>
              <a:defRPr>
                <a:solidFill>
                  <a:srgbClr val="C6DAEC"/>
                </a:solidFill>
                <a:latin typeface="Muli"/>
                <a:ea typeface="Muli"/>
                <a:cs typeface="Muli"/>
                <a:sym typeface="Muli"/>
              </a:defRPr>
            </a:lvl8pPr>
            <a:lvl9pPr lvl="8">
              <a:spcBef>
                <a:spcPts val="360"/>
              </a:spcBef>
              <a:buClr>
                <a:srgbClr val="C6DAEC"/>
              </a:buClr>
              <a:buFont typeface="Muli"/>
              <a:defRPr>
                <a:solidFill>
                  <a:srgbClr val="C6DAEC"/>
                </a:solidFill>
                <a:latin typeface="Muli"/>
                <a:ea typeface="Muli"/>
                <a:cs typeface="Muli"/>
                <a:sym typeface="Mul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6"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omments" Target="../comments/comment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omments" Target="../comments/comment14.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omments" Target="../comments/comment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omments" Target="../comments/comment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omments" Target="../comments/comment17.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comments" Target="../comments/commen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comments" Target="../comments/comment18.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2"/>
          <p:cNvSpPr txBox="1">
            <a:spLocks/>
          </p:cNvSpPr>
          <p:nvPr/>
        </p:nvSpPr>
        <p:spPr>
          <a:xfrm>
            <a:off x="2051720" y="411510"/>
            <a:ext cx="7772400" cy="735360"/>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i="0" kern="1200" cap="none">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s-MX" sz="4000" b="0" i="0" u="none" strike="noStrike" kern="1200" cap="none" spc="0" normalizeH="0" baseline="0" noProof="0" dirty="0" smtClean="0">
                <a:ln>
                  <a:noFill/>
                </a:ln>
                <a:solidFill>
                  <a:srgbClr val="EBEBEB"/>
                </a:solidFill>
                <a:effectLst/>
                <a:uLnTx/>
                <a:uFillTx/>
                <a:latin typeface="Century Gothic" panose="020B0502020202020204"/>
                <a:ea typeface="+mj-ea"/>
                <a:cs typeface="+mj-cs"/>
              </a:rPr>
              <a:t>Créditos Institucionales</a:t>
            </a:r>
            <a:endParaRPr kumimoji="0" lang="es-MX" sz="4000" b="0" i="0" u="none" strike="noStrike" kern="1200" cap="none" spc="0" normalizeH="0" baseline="0" noProof="0" dirty="0">
              <a:ln>
                <a:noFill/>
              </a:ln>
              <a:solidFill>
                <a:srgbClr val="EBEBEB"/>
              </a:solidFill>
              <a:effectLst/>
              <a:uLnTx/>
              <a:uFillTx/>
              <a:latin typeface="Century Gothic" panose="020B0502020202020204"/>
              <a:ea typeface="+mj-ea"/>
              <a:cs typeface="+mj-cs"/>
            </a:endParaRPr>
          </a:p>
        </p:txBody>
      </p:sp>
      <p:sp>
        <p:nvSpPr>
          <p:cNvPr id="3" name="Marcador de texto 1"/>
          <p:cNvSpPr txBox="1">
            <a:spLocks/>
          </p:cNvSpPr>
          <p:nvPr/>
        </p:nvSpPr>
        <p:spPr>
          <a:xfrm>
            <a:off x="179512" y="1275606"/>
            <a:ext cx="9315044" cy="5204970"/>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marL="0" marR="0" lvl="0" indent="0" algn="ctr"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rPr>
              <a:t>UNIVERSIDAD AUTÓNOMA DEL ESTADO DE MÉXICO</a:t>
            </a:r>
          </a:p>
          <a:p>
            <a:pPr marL="0" marR="0" lvl="0" indent="0" algn="ctr"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rPr>
              <a:t>FACULTAD DE LENGUAS</a:t>
            </a:r>
          </a:p>
          <a:p>
            <a:pPr marL="0" marR="0" lvl="0" indent="0" algn="ctr"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endParaRPr kumimoji="0" lang="es-MX" sz="1200" b="0" i="0"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endParaRPr>
          </a:p>
          <a:p>
            <a:pPr marL="0" marR="0" lvl="0" indent="0" algn="ctr"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rPr>
              <a:t>Licenciatura LENGUAS</a:t>
            </a:r>
          </a:p>
          <a:p>
            <a:pPr marL="0" marR="0" lvl="0" indent="0" algn="ctr"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rPr>
              <a:t>Seminario de investigación</a:t>
            </a:r>
          </a:p>
          <a:p>
            <a:pPr marL="0" marR="0" lvl="0" indent="0" algn="ctr"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lang="es-MX" sz="1200" dirty="0" smtClean="0">
                <a:solidFill>
                  <a:srgbClr val="1E5155">
                    <a:lumMod val="40000"/>
                    <a:lumOff val="60000"/>
                  </a:srgbClr>
                </a:solidFill>
                <a:latin typeface="Century Gothic" panose="020B0502020202020204"/>
              </a:rPr>
              <a:t>Protocolo de investigación</a:t>
            </a:r>
            <a:endParaRPr kumimoji="0" lang="es-MX" sz="1200" b="0" i="0"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endParaRPr>
          </a:p>
          <a:p>
            <a:pPr marL="0" marR="0" lvl="0" indent="0" algn="ctr"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1"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rPr>
              <a:t>Elaboró: Dra. Celene García Ávila</a:t>
            </a:r>
          </a:p>
          <a:p>
            <a:pPr marL="0" marR="0" lvl="0" indent="0" algn="ctr"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endParaRPr kumimoji="0" lang="es-MX" sz="1200" b="0" i="0"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endParaRPr>
          </a:p>
          <a:p>
            <a:pPr marL="0" marR="0" lvl="0" indent="0" algn="ctr"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rPr>
              <a:t>SEMESTRE 2017 B</a:t>
            </a:r>
          </a:p>
          <a:p>
            <a:pPr marL="0" marR="0" lvl="0" indent="0" algn="ctr"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rPr>
              <a:t>TOLUCA, MÉXICO, OCTUBRE 2017</a:t>
            </a:r>
          </a:p>
          <a:p>
            <a:pPr marL="0" marR="0" lvl="0"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endParaRPr kumimoji="0" lang="es-MX" sz="1200" b="0" i="0"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endParaRPr>
          </a:p>
          <a:p>
            <a:pPr marL="0" marR="0" lvl="0"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s-MX" sz="1200" b="0" i="0" u="none" strike="noStrike" kern="1200" cap="all" spc="0" normalizeH="0" baseline="0" noProof="0" dirty="0" smtClean="0">
                <a:ln>
                  <a:noFill/>
                </a:ln>
                <a:solidFill>
                  <a:srgbClr val="1E5155">
                    <a:lumMod val="40000"/>
                    <a:lumOff val="60000"/>
                  </a:srgbClr>
                </a:solidFill>
                <a:effectLst/>
                <a:uLnTx/>
                <a:uFillTx/>
                <a:latin typeface="Century Gothic" panose="020B0502020202020204"/>
                <a:ea typeface="+mj-ea"/>
                <a:cs typeface="+mj-cs"/>
              </a:rPr>
              <a:t>Nota: Si se activa la función “comentarios”, podrá verse la guía para usar estas diapositivas.</a:t>
            </a:r>
            <a:endParaRPr kumimoji="0" lang="es-MX" sz="1200" b="0" i="0" u="none" strike="noStrike" kern="1200" cap="all" spc="0" normalizeH="0" baseline="0" noProof="0" dirty="0">
              <a:ln>
                <a:noFill/>
              </a:ln>
              <a:solidFill>
                <a:srgbClr val="1E5155">
                  <a:lumMod val="40000"/>
                  <a:lumOff val="60000"/>
                </a:srgbClr>
              </a:solidFill>
              <a:effectLst/>
              <a:uLnTx/>
              <a:uFillTx/>
              <a:latin typeface="Century Gothic" panose="020B0502020202020204"/>
              <a:ea typeface="+mj-ea"/>
              <a:cs typeface="+mj-cs"/>
            </a:endParaRPr>
          </a:p>
        </p:txBody>
      </p:sp>
    </p:spTree>
    <p:extLst>
      <p:ext uri="{BB962C8B-B14F-4D97-AF65-F5344CB8AC3E}">
        <p14:creationId xmlns:p14="http://schemas.microsoft.com/office/powerpoint/2010/main" val="814653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Marco 12"/>
          <p:cNvSpPr/>
          <p:nvPr/>
        </p:nvSpPr>
        <p:spPr>
          <a:xfrm>
            <a:off x="251520" y="1959682"/>
            <a:ext cx="3240360" cy="1224136"/>
          </a:xfrm>
          <a:prstGeom prst="fram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solidFill>
                <a:schemeClr val="tx1"/>
              </a:solidFill>
            </a:endParaRPr>
          </a:p>
        </p:txBody>
      </p:sp>
      <p:sp>
        <p:nvSpPr>
          <p:cNvPr id="15" name="Rectángulo 14"/>
          <p:cNvSpPr/>
          <p:nvPr/>
        </p:nvSpPr>
        <p:spPr>
          <a:xfrm>
            <a:off x="558026" y="2371695"/>
            <a:ext cx="2454519" cy="523220"/>
          </a:xfrm>
          <a:prstGeom prst="rect">
            <a:avLst/>
          </a:prstGeom>
        </p:spPr>
        <p:txBody>
          <a:bodyPr wrap="none">
            <a:spAutoFit/>
            <a:scene3d>
              <a:camera prst="orthographicFront"/>
              <a:lightRig rig="soft" dir="t">
                <a:rot lat="0" lon="0" rev="15600000"/>
              </a:lightRig>
            </a:scene3d>
            <a:sp3d extrusionH="57150" prstMaterial="softEdge">
              <a:bevelT w="25400" h="38100"/>
            </a:sp3d>
          </a:bodyPr>
          <a:lstStyle/>
          <a:p>
            <a:pPr algn="ctr"/>
            <a:r>
              <a:rPr lang="es-ES" sz="2800" b="1" dirty="0" smtClean="0">
                <a:ln/>
                <a:solidFill>
                  <a:schemeClr val="accent4"/>
                </a:solidFill>
                <a:latin typeface="Century Schoolbook" panose="02040604050505020304" pitchFamily="18" charset="0"/>
              </a:rPr>
              <a:t>PREGUNTA</a:t>
            </a:r>
            <a:endParaRPr lang="es-ES" b="1" dirty="0">
              <a:ln/>
              <a:solidFill>
                <a:schemeClr val="accent4"/>
              </a:solidFill>
              <a:latin typeface="Century Schoolbook" panose="02040604050505020304" pitchFamily="18" charset="0"/>
            </a:endParaRPr>
          </a:p>
        </p:txBody>
      </p:sp>
      <p:sp>
        <p:nvSpPr>
          <p:cNvPr id="16" name="Rectángulo 15"/>
          <p:cNvSpPr/>
          <p:nvPr/>
        </p:nvSpPr>
        <p:spPr>
          <a:xfrm>
            <a:off x="4139952" y="411510"/>
            <a:ext cx="4572000" cy="2375009"/>
          </a:xfrm>
          <a:prstGeom prst="rect">
            <a:avLst/>
          </a:prstGeom>
        </p:spPr>
        <p:txBody>
          <a:bodyPr>
            <a:spAutoFit/>
          </a:bodyPr>
          <a:lstStyle/>
          <a:p>
            <a:pPr lvl="0" algn="just" fontAlgn="base">
              <a:spcBef>
                <a:spcPct val="0"/>
              </a:spcBef>
              <a:spcAft>
                <a:spcPts val="1000"/>
              </a:spcAft>
            </a:pPr>
            <a:r>
              <a:rPr lang="es-MX" dirty="0">
                <a:solidFill>
                  <a:schemeClr val="bg1"/>
                </a:solidFill>
                <a:latin typeface="Georgia" panose="02040502050405020303" pitchFamily="18" charset="0"/>
                <a:cs typeface="Arial" pitchFamily="34" charset="0"/>
              </a:rPr>
              <a:t>Si la respuesta tiene como fin demostrar la validez de una hipótesis mediante una discusión debidamente argumentada, ya sea teóricamente o mediante la aplicación de algún experimento, entonces, el trabajo propuesto es una tesis.</a:t>
            </a:r>
          </a:p>
          <a:p>
            <a:pPr lvl="0" algn="just" fontAlgn="base">
              <a:spcBef>
                <a:spcPct val="0"/>
              </a:spcBef>
              <a:spcAft>
                <a:spcPts val="1000"/>
              </a:spcAft>
            </a:pPr>
            <a:r>
              <a:rPr lang="es-MX" dirty="0">
                <a:solidFill>
                  <a:schemeClr val="bg1"/>
                </a:solidFill>
                <a:latin typeface="Georgia" panose="02040502050405020303" pitchFamily="18" charset="0"/>
                <a:cs typeface="Arial" pitchFamily="34" charset="0"/>
              </a:rPr>
              <a:t>Si el trabajo tiene una secuencia inductiva y se basa en enfoques cualitativos, no defenderá una hipótesis concebida </a:t>
            </a:r>
            <a:r>
              <a:rPr lang="es-MX" i="1" dirty="0">
                <a:solidFill>
                  <a:schemeClr val="bg1"/>
                </a:solidFill>
                <a:latin typeface="Georgia" panose="02040502050405020303" pitchFamily="18" charset="0"/>
                <a:cs typeface="Arial" pitchFamily="34" charset="0"/>
              </a:rPr>
              <a:t>a priori</a:t>
            </a:r>
            <a:r>
              <a:rPr lang="es-MX" dirty="0">
                <a:solidFill>
                  <a:schemeClr val="bg1"/>
                </a:solidFill>
                <a:latin typeface="Georgia" panose="02040502050405020303" pitchFamily="18" charset="0"/>
                <a:cs typeface="Arial" pitchFamily="34" charset="0"/>
              </a:rPr>
              <a:t>, pero estará en condiciones de proponer, a manera de conclusión, sugerencia o reflexión, una o varias hipótesis</a:t>
            </a:r>
            <a:endParaRPr lang="es-MX" sz="2400" dirty="0">
              <a:solidFill>
                <a:schemeClr val="bg1"/>
              </a:solidFill>
              <a:latin typeface="Georgia" panose="02040502050405020303" pitchFamily="18" charset="0"/>
              <a:cs typeface="Arial" pitchFamily="34" charset="0"/>
            </a:endParaRPr>
          </a:p>
        </p:txBody>
      </p:sp>
      <p:sp>
        <p:nvSpPr>
          <p:cNvPr id="17" name="Rectángulo 16"/>
          <p:cNvSpPr/>
          <p:nvPr/>
        </p:nvSpPr>
        <p:spPr>
          <a:xfrm>
            <a:off x="4283968" y="3723878"/>
            <a:ext cx="3024336" cy="954107"/>
          </a:xfrm>
          <a:prstGeom prst="rect">
            <a:avLst/>
          </a:prstGeom>
        </p:spPr>
        <p:txBody>
          <a:bodyPr wrap="square">
            <a:spAutoFit/>
          </a:bodyPr>
          <a:lstStyle/>
          <a:p>
            <a:r>
              <a:rPr lang="es-MX" dirty="0">
                <a:solidFill>
                  <a:schemeClr val="bg1"/>
                </a:solidFill>
                <a:latin typeface="Georgia" panose="02040502050405020303" pitchFamily="18" charset="0"/>
                <a:cs typeface="Arial" pitchFamily="34" charset="0"/>
              </a:rPr>
              <a:t>Si la respuesta indica que, más bien, hay un interés por “hacer algo”, o por desarrollar un “producto”, entonces el trabajo es una tesina</a:t>
            </a:r>
            <a:endParaRPr lang="es-MX" dirty="0">
              <a:solidFill>
                <a:schemeClr val="bg1"/>
              </a:solidFill>
              <a:latin typeface="Georgia" panose="02040502050405020303" pitchFamily="18" charset="0"/>
            </a:endParaRPr>
          </a:p>
        </p:txBody>
      </p:sp>
      <p:cxnSp>
        <p:nvCxnSpPr>
          <p:cNvPr id="25" name="Conector recto de flecha 24"/>
          <p:cNvCxnSpPr/>
          <p:nvPr/>
        </p:nvCxnSpPr>
        <p:spPr>
          <a:xfrm>
            <a:off x="3275856" y="3363838"/>
            <a:ext cx="504056" cy="50405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6" name="Conector recto de flecha 25"/>
          <p:cNvCxnSpPr/>
          <p:nvPr/>
        </p:nvCxnSpPr>
        <p:spPr>
          <a:xfrm rot="16200000">
            <a:off x="3419872" y="1059582"/>
            <a:ext cx="504056" cy="50405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870543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491511" y="411510"/>
            <a:ext cx="3227165" cy="646331"/>
          </a:xfrm>
          <a:prstGeom prst="rect">
            <a:avLst/>
          </a:prstGeom>
        </p:spPr>
        <p:txBody>
          <a:bodyPr wrap="none">
            <a:spAutoFit/>
          </a:bodyPr>
          <a:lstStyle/>
          <a:p>
            <a:r>
              <a:rPr lang="es-MX" sz="3500" dirty="0" smtClean="0">
                <a:solidFill>
                  <a:srgbClr val="19BBD5"/>
                </a:solidFill>
                <a:latin typeface="Century Schoolbook" panose="02040604050505020304" pitchFamily="18" charset="0"/>
                <a:sym typeface="Nixie One"/>
              </a:rPr>
              <a:t>EJERCICIO 1</a:t>
            </a:r>
            <a:endParaRPr lang="es-MX" sz="3500" dirty="0">
              <a:latin typeface="Century Schoolbook" panose="02040604050505020304" pitchFamily="18" charset="0"/>
            </a:endParaRPr>
          </a:p>
        </p:txBody>
      </p:sp>
      <p:sp>
        <p:nvSpPr>
          <p:cNvPr id="6" name="Rectángulo 5"/>
          <p:cNvSpPr/>
          <p:nvPr/>
        </p:nvSpPr>
        <p:spPr>
          <a:xfrm>
            <a:off x="1115616" y="1131590"/>
            <a:ext cx="7416824" cy="646331"/>
          </a:xfrm>
          <a:prstGeom prst="rect">
            <a:avLst/>
          </a:prstGeom>
        </p:spPr>
        <p:txBody>
          <a:bodyPr wrap="square">
            <a:spAutoFit/>
          </a:bodyPr>
          <a:lstStyle/>
          <a:p>
            <a:pPr>
              <a:defRPr/>
            </a:pPr>
            <a:r>
              <a:rPr lang="es-MX" sz="1800" b="1" dirty="0">
                <a:solidFill>
                  <a:schemeClr val="tx2">
                    <a:lumMod val="60000"/>
                    <a:lumOff val="40000"/>
                  </a:schemeClr>
                </a:solidFill>
                <a:latin typeface="Century Schoolbook" panose="02040604050505020304" pitchFamily="18" charset="0"/>
                <a:ea typeface="Verdana" panose="020B0604030504040204" pitchFamily="34" charset="0"/>
                <a:cs typeface="Verdana" panose="020B0604030504040204" pitchFamily="34" charset="0"/>
              </a:rPr>
              <a:t>En el formato de “Protocolo” hay una sección de planteamiento del problema</a:t>
            </a:r>
          </a:p>
        </p:txBody>
      </p:sp>
      <p:sp>
        <p:nvSpPr>
          <p:cNvPr id="9" name="Rectángulo 8"/>
          <p:cNvSpPr/>
          <p:nvPr/>
        </p:nvSpPr>
        <p:spPr>
          <a:xfrm>
            <a:off x="899592" y="2067694"/>
            <a:ext cx="7344816" cy="2246769"/>
          </a:xfrm>
          <a:prstGeom prst="rect">
            <a:avLst/>
          </a:prstGeom>
        </p:spPr>
        <p:txBody>
          <a:bodyPr wrap="square">
            <a:spAutoFit/>
          </a:bodyPr>
          <a:lstStyle/>
          <a:p>
            <a:pPr>
              <a:lnSpc>
                <a:spcPct val="200000"/>
              </a:lnSpc>
              <a:buClr>
                <a:srgbClr val="00B0F0"/>
              </a:buClr>
              <a:buFont typeface="Wingdings" pitchFamily="2" charset="2"/>
              <a:buChar char="Ø"/>
              <a:defRPr/>
            </a:pPr>
            <a:r>
              <a:rPr lang="es-MX" dirty="0">
                <a:solidFill>
                  <a:schemeClr val="bg1"/>
                </a:solidFill>
                <a:latin typeface="Georgia" panose="02040502050405020303" pitchFamily="18" charset="0"/>
              </a:rPr>
              <a:t>Elabora una pregunta de investigación</a:t>
            </a:r>
            <a:r>
              <a:rPr lang="es-MX" dirty="0" smtClean="0">
                <a:solidFill>
                  <a:schemeClr val="bg1"/>
                </a:solidFill>
                <a:latin typeface="Georgia" panose="02040502050405020303" pitchFamily="18" charset="0"/>
              </a:rPr>
              <a:t>.</a:t>
            </a:r>
            <a:endParaRPr lang="es-MX" dirty="0">
              <a:solidFill>
                <a:schemeClr val="bg1"/>
              </a:solidFill>
              <a:latin typeface="Georgia" panose="02040502050405020303" pitchFamily="18" charset="0"/>
            </a:endParaRPr>
          </a:p>
          <a:p>
            <a:pPr>
              <a:lnSpc>
                <a:spcPct val="200000"/>
              </a:lnSpc>
              <a:buClr>
                <a:srgbClr val="00B0F0"/>
              </a:buClr>
              <a:buFont typeface="Wingdings" pitchFamily="2" charset="2"/>
              <a:buChar char="Ø"/>
              <a:defRPr/>
            </a:pPr>
            <a:r>
              <a:rPr lang="es-MX" dirty="0">
                <a:solidFill>
                  <a:schemeClr val="bg1"/>
                </a:solidFill>
                <a:latin typeface="Georgia" panose="02040502050405020303" pitchFamily="18" charset="0"/>
              </a:rPr>
              <a:t>Analiza las posibles </a:t>
            </a:r>
            <a:r>
              <a:rPr lang="es-MX" dirty="0" smtClean="0">
                <a:solidFill>
                  <a:schemeClr val="bg1"/>
                </a:solidFill>
                <a:latin typeface="Georgia" panose="02040502050405020303" pitchFamily="18" charset="0"/>
              </a:rPr>
              <a:t>respuestas</a:t>
            </a:r>
            <a:endParaRPr lang="es-MX" dirty="0">
              <a:solidFill>
                <a:schemeClr val="bg1"/>
              </a:solidFill>
              <a:latin typeface="Georgia" panose="02040502050405020303" pitchFamily="18" charset="0"/>
            </a:endParaRPr>
          </a:p>
          <a:p>
            <a:pPr>
              <a:lnSpc>
                <a:spcPct val="200000"/>
              </a:lnSpc>
              <a:buClr>
                <a:srgbClr val="00B0F0"/>
              </a:buClr>
              <a:buFont typeface="Wingdings" pitchFamily="2" charset="2"/>
              <a:buChar char="Ø"/>
              <a:defRPr/>
            </a:pPr>
            <a:r>
              <a:rPr lang="es-MX" dirty="0">
                <a:solidFill>
                  <a:schemeClr val="bg1"/>
                </a:solidFill>
                <a:latin typeface="Georgia" panose="02040502050405020303" pitchFamily="18" charset="0"/>
              </a:rPr>
              <a:t>Determina a qué tipo de trabajo podrían dar lugar dichas preguntas</a:t>
            </a:r>
            <a:r>
              <a:rPr lang="es-MX" dirty="0" smtClean="0">
                <a:solidFill>
                  <a:schemeClr val="bg1"/>
                </a:solidFill>
                <a:latin typeface="Georgia" panose="02040502050405020303" pitchFamily="18" charset="0"/>
              </a:rPr>
              <a:t>.</a:t>
            </a:r>
            <a:endParaRPr lang="es-MX" dirty="0">
              <a:solidFill>
                <a:schemeClr val="bg1"/>
              </a:solidFill>
              <a:latin typeface="Georgia" panose="02040502050405020303" pitchFamily="18" charset="0"/>
            </a:endParaRPr>
          </a:p>
          <a:p>
            <a:pPr>
              <a:lnSpc>
                <a:spcPct val="200000"/>
              </a:lnSpc>
              <a:buClr>
                <a:srgbClr val="00B0F0"/>
              </a:buClr>
              <a:buFont typeface="Wingdings" pitchFamily="2" charset="2"/>
              <a:buChar char="Ø"/>
              <a:defRPr/>
            </a:pPr>
            <a:r>
              <a:rPr lang="es-MX" dirty="0">
                <a:solidFill>
                  <a:schemeClr val="bg1"/>
                </a:solidFill>
                <a:latin typeface="Georgia" panose="02040502050405020303" pitchFamily="18" charset="0"/>
              </a:rPr>
              <a:t>Escribe un breve texto en el que plantees el problema</a:t>
            </a:r>
            <a:r>
              <a:rPr lang="es-MX" dirty="0" smtClean="0">
                <a:solidFill>
                  <a:schemeClr val="bg1"/>
                </a:solidFill>
                <a:latin typeface="Georgia" panose="02040502050405020303" pitchFamily="18" charset="0"/>
              </a:rPr>
              <a:t>.</a:t>
            </a:r>
            <a:endParaRPr lang="es-MX" dirty="0">
              <a:solidFill>
                <a:schemeClr val="bg1"/>
              </a:solidFill>
              <a:latin typeface="Georgia" panose="02040502050405020303" pitchFamily="18" charset="0"/>
            </a:endParaRPr>
          </a:p>
          <a:p>
            <a:pPr>
              <a:lnSpc>
                <a:spcPct val="200000"/>
              </a:lnSpc>
              <a:buClr>
                <a:srgbClr val="00B0F0"/>
              </a:buClr>
              <a:buFont typeface="Wingdings" pitchFamily="2" charset="2"/>
              <a:buChar char="Ø"/>
              <a:defRPr/>
            </a:pPr>
            <a:r>
              <a:rPr lang="es-MX" dirty="0">
                <a:solidFill>
                  <a:schemeClr val="bg1"/>
                </a:solidFill>
                <a:latin typeface="Georgia" panose="02040502050405020303" pitchFamily="18" charset="0"/>
              </a:rPr>
              <a:t>Revisa la pregunta y redáctala correctamente, después de haber expuesto el problema.</a:t>
            </a:r>
          </a:p>
        </p:txBody>
      </p:sp>
    </p:spTree>
    <p:extLst>
      <p:ext uri="{BB962C8B-B14F-4D97-AF65-F5344CB8AC3E}">
        <p14:creationId xmlns:p14="http://schemas.microsoft.com/office/powerpoint/2010/main" val="7351987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ctrTitle"/>
          </p:nvPr>
        </p:nvSpPr>
        <p:spPr>
          <a:xfrm>
            <a:off x="2555776" y="1707654"/>
            <a:ext cx="6797352" cy="1159799"/>
          </a:xfrm>
          <a:prstGeom prst="rect">
            <a:avLst/>
          </a:prstGeom>
        </p:spPr>
        <p:txBody>
          <a:bodyPr lIns="91425" tIns="91425" rIns="91425" bIns="91425" anchor="b" anchorCtr="0">
            <a:noAutofit/>
          </a:bodyPr>
          <a:lstStyle/>
          <a:p>
            <a:pPr lvl="0"/>
            <a:r>
              <a:rPr lang="es-MX" dirty="0" smtClean="0">
                <a:latin typeface="Century Schoolbook" panose="02040604050505020304" pitchFamily="18" charset="0"/>
              </a:rPr>
              <a:t>ESTABLECER CUÁL SERÍA EL OBJETIVO GENERAL</a:t>
            </a:r>
            <a:endParaRPr lang="en" dirty="0">
              <a:latin typeface="Century Schoolbook" panose="02040604050505020304" pitchFamily="18" charset="0"/>
            </a:endParaRPr>
          </a:p>
        </p:txBody>
      </p:sp>
      <p:sp>
        <p:nvSpPr>
          <p:cNvPr id="351" name="Shape 351"/>
          <p:cNvSpPr txBox="1">
            <a:spLocks noGrp="1"/>
          </p:cNvSpPr>
          <p:nvPr>
            <p:ph type="subTitle" idx="1"/>
          </p:nvPr>
        </p:nvSpPr>
        <p:spPr>
          <a:xfrm>
            <a:off x="2987824" y="3147814"/>
            <a:ext cx="5861248" cy="1766970"/>
          </a:xfrm>
          <a:prstGeom prst="rect">
            <a:avLst/>
          </a:prstGeom>
        </p:spPr>
        <p:txBody>
          <a:bodyPr lIns="91425" tIns="91425" rIns="91425" bIns="91425" anchor="t" anchorCtr="0">
            <a:noAutofit/>
          </a:bodyPr>
          <a:lstStyle/>
          <a:p>
            <a:r>
              <a:rPr lang="es-MX" b="1" dirty="0">
                <a:latin typeface="Georgia" panose="02040502050405020303" pitchFamily="18" charset="0"/>
              </a:rPr>
              <a:t>Recomendación</a:t>
            </a:r>
            <a:r>
              <a:rPr lang="es-MX" dirty="0">
                <a:latin typeface="Georgia" panose="02040502050405020303" pitchFamily="18" charset="0"/>
              </a:rPr>
              <a:t>: usar verbos en infinitivo y detenerse a pensar si el verbo realmente expresa lo que se desea investigar.  </a:t>
            </a:r>
            <a:endParaRPr lang="es-MX" dirty="0" smtClean="0">
              <a:latin typeface="Georgia" panose="02040502050405020303" pitchFamily="18" charset="0"/>
            </a:endParaRPr>
          </a:p>
          <a:p>
            <a:endParaRPr lang="es-MX" dirty="0">
              <a:latin typeface="Georgia" panose="02040502050405020303" pitchFamily="18" charset="0"/>
            </a:endParaRPr>
          </a:p>
          <a:p>
            <a:r>
              <a:rPr lang="es-MX" dirty="0">
                <a:latin typeface="Georgia" panose="02040502050405020303" pitchFamily="18" charset="0"/>
              </a:rPr>
              <a:t>Deben expresarse con claridad y ha de analizarse si se pueden alcanzar.  Se sugiere redactar sólo un objetivo general.</a:t>
            </a:r>
          </a:p>
          <a:p>
            <a:r>
              <a:rPr lang="es-MX" dirty="0">
                <a:latin typeface="Georgia" panose="02040502050405020303" pitchFamily="18" charset="0"/>
              </a:rPr>
              <a:t>No deben tener juicios de valor</a:t>
            </a:r>
          </a:p>
        </p:txBody>
      </p:sp>
      <p:sp>
        <p:nvSpPr>
          <p:cNvPr id="352" name="Shape 352"/>
          <p:cNvSpPr txBox="1"/>
          <p:nvPr/>
        </p:nvSpPr>
        <p:spPr>
          <a:xfrm>
            <a:off x="409575" y="1676400"/>
            <a:ext cx="2067000" cy="1771800"/>
          </a:xfrm>
          <a:prstGeom prst="rect">
            <a:avLst/>
          </a:prstGeom>
          <a:noFill/>
          <a:ln>
            <a:noFill/>
          </a:ln>
        </p:spPr>
        <p:txBody>
          <a:bodyPr lIns="91425" tIns="91425" rIns="91425" bIns="91425" anchor="ctr" anchorCtr="0">
            <a:noAutofit/>
          </a:bodyPr>
          <a:lstStyle/>
          <a:p>
            <a:pPr lvl="0" algn="ctr">
              <a:spcBef>
                <a:spcPts val="0"/>
              </a:spcBef>
              <a:buNone/>
            </a:pPr>
            <a:r>
              <a:rPr lang="en" sz="5000" b="1" dirty="0">
                <a:solidFill>
                  <a:srgbClr val="FFFFFF"/>
                </a:solidFill>
                <a:latin typeface="Century Schoolbook" panose="02040604050505020304" pitchFamily="18" charset="0"/>
                <a:ea typeface="Nixie One"/>
                <a:cs typeface="Nixie One"/>
                <a:sym typeface="Nixie One"/>
              </a:rPr>
              <a:t>2</a:t>
            </a:r>
          </a:p>
        </p:txBody>
      </p:sp>
      <p:sp>
        <p:nvSpPr>
          <p:cNvPr id="5" name="Shape 781"/>
          <p:cNvSpPr/>
          <p:nvPr/>
        </p:nvSpPr>
        <p:spPr>
          <a:xfrm>
            <a:off x="2267744" y="3147814"/>
            <a:ext cx="576064" cy="432048"/>
          </a:xfrm>
          <a:custGeom>
            <a:avLst/>
            <a:gdLst/>
            <a:ahLst/>
            <a:cxnLst/>
            <a:rect l="0" t="0" r="0" b="0"/>
            <a:pathLst>
              <a:path w="16266" h="14215" extrusionOk="0">
                <a:moveTo>
                  <a:pt x="8597" y="4397"/>
                </a:moveTo>
                <a:lnTo>
                  <a:pt x="8719" y="4421"/>
                </a:lnTo>
                <a:lnTo>
                  <a:pt x="8866" y="4445"/>
                </a:lnTo>
                <a:lnTo>
                  <a:pt x="8988" y="4519"/>
                </a:lnTo>
                <a:lnTo>
                  <a:pt x="9085" y="4616"/>
                </a:lnTo>
                <a:lnTo>
                  <a:pt x="9159" y="4714"/>
                </a:lnTo>
                <a:lnTo>
                  <a:pt x="9208" y="4836"/>
                </a:lnTo>
                <a:lnTo>
                  <a:pt x="9232" y="4958"/>
                </a:lnTo>
                <a:lnTo>
                  <a:pt x="9256" y="5105"/>
                </a:lnTo>
                <a:lnTo>
                  <a:pt x="8963" y="8939"/>
                </a:lnTo>
                <a:lnTo>
                  <a:pt x="8939" y="9086"/>
                </a:lnTo>
                <a:lnTo>
                  <a:pt x="8890" y="9232"/>
                </a:lnTo>
                <a:lnTo>
                  <a:pt x="8817" y="9330"/>
                </a:lnTo>
                <a:lnTo>
                  <a:pt x="8719" y="9452"/>
                </a:lnTo>
                <a:lnTo>
                  <a:pt x="8597" y="9525"/>
                </a:lnTo>
                <a:lnTo>
                  <a:pt x="8475" y="9599"/>
                </a:lnTo>
                <a:lnTo>
                  <a:pt x="8353" y="9648"/>
                </a:lnTo>
                <a:lnTo>
                  <a:pt x="7913" y="9648"/>
                </a:lnTo>
                <a:lnTo>
                  <a:pt x="7791" y="9599"/>
                </a:lnTo>
                <a:lnTo>
                  <a:pt x="7669" y="9525"/>
                </a:lnTo>
                <a:lnTo>
                  <a:pt x="7547" y="9452"/>
                </a:lnTo>
                <a:lnTo>
                  <a:pt x="7449" y="9330"/>
                </a:lnTo>
                <a:lnTo>
                  <a:pt x="7376" y="9232"/>
                </a:lnTo>
                <a:lnTo>
                  <a:pt x="7327" y="9086"/>
                </a:lnTo>
                <a:lnTo>
                  <a:pt x="7303" y="8939"/>
                </a:lnTo>
                <a:lnTo>
                  <a:pt x="7010" y="5105"/>
                </a:lnTo>
                <a:lnTo>
                  <a:pt x="7034" y="4958"/>
                </a:lnTo>
                <a:lnTo>
                  <a:pt x="7058" y="4836"/>
                </a:lnTo>
                <a:lnTo>
                  <a:pt x="7107" y="4714"/>
                </a:lnTo>
                <a:lnTo>
                  <a:pt x="7180" y="4616"/>
                </a:lnTo>
                <a:lnTo>
                  <a:pt x="7278" y="4519"/>
                </a:lnTo>
                <a:lnTo>
                  <a:pt x="7400" y="4445"/>
                </a:lnTo>
                <a:lnTo>
                  <a:pt x="7547" y="4421"/>
                </a:lnTo>
                <a:lnTo>
                  <a:pt x="7669" y="4397"/>
                </a:lnTo>
                <a:close/>
                <a:moveTo>
                  <a:pt x="8133" y="10429"/>
                </a:moveTo>
                <a:lnTo>
                  <a:pt x="8328" y="10454"/>
                </a:lnTo>
                <a:lnTo>
                  <a:pt x="8499" y="10502"/>
                </a:lnTo>
                <a:lnTo>
                  <a:pt x="8670" y="10600"/>
                </a:lnTo>
                <a:lnTo>
                  <a:pt x="8817" y="10722"/>
                </a:lnTo>
                <a:lnTo>
                  <a:pt x="8939" y="10869"/>
                </a:lnTo>
                <a:lnTo>
                  <a:pt x="9037" y="11040"/>
                </a:lnTo>
                <a:lnTo>
                  <a:pt x="9085" y="11211"/>
                </a:lnTo>
                <a:lnTo>
                  <a:pt x="9110" y="11406"/>
                </a:lnTo>
                <a:lnTo>
                  <a:pt x="9085" y="11601"/>
                </a:lnTo>
                <a:lnTo>
                  <a:pt x="9037" y="11797"/>
                </a:lnTo>
                <a:lnTo>
                  <a:pt x="8939" y="11943"/>
                </a:lnTo>
                <a:lnTo>
                  <a:pt x="8817" y="12090"/>
                </a:lnTo>
                <a:lnTo>
                  <a:pt x="8670" y="12212"/>
                </a:lnTo>
                <a:lnTo>
                  <a:pt x="8499" y="12310"/>
                </a:lnTo>
                <a:lnTo>
                  <a:pt x="8328" y="12359"/>
                </a:lnTo>
                <a:lnTo>
                  <a:pt x="8133" y="12383"/>
                </a:lnTo>
                <a:lnTo>
                  <a:pt x="7938" y="12359"/>
                </a:lnTo>
                <a:lnTo>
                  <a:pt x="7742" y="12310"/>
                </a:lnTo>
                <a:lnTo>
                  <a:pt x="7596" y="12212"/>
                </a:lnTo>
                <a:lnTo>
                  <a:pt x="7449" y="12090"/>
                </a:lnTo>
                <a:lnTo>
                  <a:pt x="7327" y="11943"/>
                </a:lnTo>
                <a:lnTo>
                  <a:pt x="7229" y="11797"/>
                </a:lnTo>
                <a:lnTo>
                  <a:pt x="7180" y="11601"/>
                </a:lnTo>
                <a:lnTo>
                  <a:pt x="7156" y="11406"/>
                </a:lnTo>
                <a:lnTo>
                  <a:pt x="7180" y="11211"/>
                </a:lnTo>
                <a:lnTo>
                  <a:pt x="7229" y="11040"/>
                </a:lnTo>
                <a:lnTo>
                  <a:pt x="7327" y="10869"/>
                </a:lnTo>
                <a:lnTo>
                  <a:pt x="7449" y="10722"/>
                </a:lnTo>
                <a:lnTo>
                  <a:pt x="7596" y="10600"/>
                </a:lnTo>
                <a:lnTo>
                  <a:pt x="7742" y="10502"/>
                </a:lnTo>
                <a:lnTo>
                  <a:pt x="7938" y="10454"/>
                </a:lnTo>
                <a:lnTo>
                  <a:pt x="8133" y="10429"/>
                </a:lnTo>
                <a:close/>
                <a:moveTo>
                  <a:pt x="7986" y="0"/>
                </a:moveTo>
                <a:lnTo>
                  <a:pt x="7864" y="25"/>
                </a:lnTo>
                <a:lnTo>
                  <a:pt x="7742" y="74"/>
                </a:lnTo>
                <a:lnTo>
                  <a:pt x="7620" y="123"/>
                </a:lnTo>
                <a:lnTo>
                  <a:pt x="7522" y="196"/>
                </a:lnTo>
                <a:lnTo>
                  <a:pt x="7425" y="294"/>
                </a:lnTo>
                <a:lnTo>
                  <a:pt x="7327" y="391"/>
                </a:lnTo>
                <a:lnTo>
                  <a:pt x="7254" y="489"/>
                </a:lnTo>
                <a:lnTo>
                  <a:pt x="147" y="12700"/>
                </a:lnTo>
                <a:lnTo>
                  <a:pt x="73" y="12823"/>
                </a:lnTo>
                <a:lnTo>
                  <a:pt x="25" y="12945"/>
                </a:lnTo>
                <a:lnTo>
                  <a:pt x="0" y="13067"/>
                </a:lnTo>
                <a:lnTo>
                  <a:pt x="0" y="13213"/>
                </a:lnTo>
                <a:lnTo>
                  <a:pt x="0" y="13335"/>
                </a:lnTo>
                <a:lnTo>
                  <a:pt x="25" y="13458"/>
                </a:lnTo>
                <a:lnTo>
                  <a:pt x="73" y="13604"/>
                </a:lnTo>
                <a:lnTo>
                  <a:pt x="147" y="13726"/>
                </a:lnTo>
                <a:lnTo>
                  <a:pt x="220" y="13824"/>
                </a:lnTo>
                <a:lnTo>
                  <a:pt x="293" y="13922"/>
                </a:lnTo>
                <a:lnTo>
                  <a:pt x="391" y="14019"/>
                </a:lnTo>
                <a:lnTo>
                  <a:pt x="513" y="14093"/>
                </a:lnTo>
                <a:lnTo>
                  <a:pt x="635" y="14141"/>
                </a:lnTo>
                <a:lnTo>
                  <a:pt x="757" y="14190"/>
                </a:lnTo>
                <a:lnTo>
                  <a:pt x="879" y="14215"/>
                </a:lnTo>
                <a:lnTo>
                  <a:pt x="15387" y="14215"/>
                </a:lnTo>
                <a:lnTo>
                  <a:pt x="15509" y="14190"/>
                </a:lnTo>
                <a:lnTo>
                  <a:pt x="15631" y="14141"/>
                </a:lnTo>
                <a:lnTo>
                  <a:pt x="15753" y="14093"/>
                </a:lnTo>
                <a:lnTo>
                  <a:pt x="15875" y="14019"/>
                </a:lnTo>
                <a:lnTo>
                  <a:pt x="15973" y="13922"/>
                </a:lnTo>
                <a:lnTo>
                  <a:pt x="16046" y="13824"/>
                </a:lnTo>
                <a:lnTo>
                  <a:pt x="16119" y="13726"/>
                </a:lnTo>
                <a:lnTo>
                  <a:pt x="16193" y="13604"/>
                </a:lnTo>
                <a:lnTo>
                  <a:pt x="16241" y="13458"/>
                </a:lnTo>
                <a:lnTo>
                  <a:pt x="16266" y="13335"/>
                </a:lnTo>
                <a:lnTo>
                  <a:pt x="16266" y="13213"/>
                </a:lnTo>
                <a:lnTo>
                  <a:pt x="16266" y="13067"/>
                </a:lnTo>
                <a:lnTo>
                  <a:pt x="16241" y="12945"/>
                </a:lnTo>
                <a:lnTo>
                  <a:pt x="16193" y="12823"/>
                </a:lnTo>
                <a:lnTo>
                  <a:pt x="16119" y="12700"/>
                </a:lnTo>
                <a:lnTo>
                  <a:pt x="9012" y="489"/>
                </a:lnTo>
                <a:lnTo>
                  <a:pt x="8939" y="391"/>
                </a:lnTo>
                <a:lnTo>
                  <a:pt x="8841" y="294"/>
                </a:lnTo>
                <a:lnTo>
                  <a:pt x="8744" y="196"/>
                </a:lnTo>
                <a:lnTo>
                  <a:pt x="8646" y="123"/>
                </a:lnTo>
                <a:lnTo>
                  <a:pt x="8524" y="74"/>
                </a:lnTo>
                <a:lnTo>
                  <a:pt x="8402" y="25"/>
                </a:lnTo>
                <a:lnTo>
                  <a:pt x="8255" y="0"/>
                </a:lnTo>
                <a:close/>
              </a:path>
            </a:pathLst>
          </a:custGeom>
          <a:solidFill>
            <a:srgbClr val="FFFF00"/>
          </a:solidFill>
          <a:ln>
            <a:noFill/>
          </a:ln>
        </p:spPr>
        <p:txBody>
          <a:bodyPr lIns="91425" tIns="91425" rIns="91425" bIns="91425" anchor="ctr" anchorCtr="0">
            <a:noAutofit/>
          </a:bodyPr>
          <a:lstStyle/>
          <a:p>
            <a:pPr lvl="0">
              <a:spcBef>
                <a:spcPts val="0"/>
              </a:spcBef>
              <a:buNone/>
            </a:pPr>
            <a:endParaRPr/>
          </a:p>
        </p:txBody>
      </p:sp>
      <p:grpSp>
        <p:nvGrpSpPr>
          <p:cNvPr id="9" name="Shape 668"/>
          <p:cNvGrpSpPr/>
          <p:nvPr/>
        </p:nvGrpSpPr>
        <p:grpSpPr>
          <a:xfrm>
            <a:off x="1259632" y="1851670"/>
            <a:ext cx="504056" cy="432048"/>
            <a:chOff x="5970800" y="1619250"/>
            <a:chExt cx="428650" cy="456725"/>
          </a:xfrm>
        </p:grpSpPr>
        <p:sp>
          <p:nvSpPr>
            <p:cNvPr id="10" name="Shape 669"/>
            <p:cNvSpPr/>
            <p:nvPr/>
          </p:nvSpPr>
          <p:spPr>
            <a:xfrm>
              <a:off x="5970800" y="1674200"/>
              <a:ext cx="377975" cy="377950"/>
            </a:xfrm>
            <a:custGeom>
              <a:avLst/>
              <a:gdLst/>
              <a:ahLst/>
              <a:cxnLst/>
              <a:rect l="0" t="0" r="0" b="0"/>
              <a:pathLst>
                <a:path w="15119" h="15118" extrusionOk="0">
                  <a:moveTo>
                    <a:pt x="7181" y="0"/>
                  </a:moveTo>
                  <a:lnTo>
                    <a:pt x="6790" y="49"/>
                  </a:lnTo>
                  <a:lnTo>
                    <a:pt x="6424" y="98"/>
                  </a:lnTo>
                  <a:lnTo>
                    <a:pt x="6058" y="147"/>
                  </a:lnTo>
                  <a:lnTo>
                    <a:pt x="5691" y="244"/>
                  </a:lnTo>
                  <a:lnTo>
                    <a:pt x="5325" y="342"/>
                  </a:lnTo>
                  <a:lnTo>
                    <a:pt x="4983" y="464"/>
                  </a:lnTo>
                  <a:lnTo>
                    <a:pt x="4641" y="586"/>
                  </a:lnTo>
                  <a:lnTo>
                    <a:pt x="4299" y="733"/>
                  </a:lnTo>
                  <a:lnTo>
                    <a:pt x="3982" y="904"/>
                  </a:lnTo>
                  <a:lnTo>
                    <a:pt x="3664" y="1099"/>
                  </a:lnTo>
                  <a:lnTo>
                    <a:pt x="3347" y="1295"/>
                  </a:lnTo>
                  <a:lnTo>
                    <a:pt x="3053" y="1490"/>
                  </a:lnTo>
                  <a:lnTo>
                    <a:pt x="2760" y="1734"/>
                  </a:lnTo>
                  <a:lnTo>
                    <a:pt x="2492" y="1954"/>
                  </a:lnTo>
                  <a:lnTo>
                    <a:pt x="2223" y="2223"/>
                  </a:lnTo>
                  <a:lnTo>
                    <a:pt x="1979" y="2467"/>
                  </a:lnTo>
                  <a:lnTo>
                    <a:pt x="1735" y="2760"/>
                  </a:lnTo>
                  <a:lnTo>
                    <a:pt x="1515" y="3029"/>
                  </a:lnTo>
                  <a:lnTo>
                    <a:pt x="1295" y="3322"/>
                  </a:lnTo>
                  <a:lnTo>
                    <a:pt x="1100" y="3639"/>
                  </a:lnTo>
                  <a:lnTo>
                    <a:pt x="929" y="3957"/>
                  </a:lnTo>
                  <a:lnTo>
                    <a:pt x="758" y="4274"/>
                  </a:lnTo>
                  <a:lnTo>
                    <a:pt x="611" y="4616"/>
                  </a:lnTo>
                  <a:lnTo>
                    <a:pt x="465" y="4958"/>
                  </a:lnTo>
                  <a:lnTo>
                    <a:pt x="343" y="5300"/>
                  </a:lnTo>
                  <a:lnTo>
                    <a:pt x="245" y="5666"/>
                  </a:lnTo>
                  <a:lnTo>
                    <a:pt x="172" y="6033"/>
                  </a:lnTo>
                  <a:lnTo>
                    <a:pt x="98" y="6399"/>
                  </a:lnTo>
                  <a:lnTo>
                    <a:pt x="49" y="6790"/>
                  </a:lnTo>
                  <a:lnTo>
                    <a:pt x="25" y="7156"/>
                  </a:lnTo>
                  <a:lnTo>
                    <a:pt x="1" y="7547"/>
                  </a:lnTo>
                  <a:lnTo>
                    <a:pt x="25" y="7938"/>
                  </a:lnTo>
                  <a:lnTo>
                    <a:pt x="49" y="8328"/>
                  </a:lnTo>
                  <a:lnTo>
                    <a:pt x="98" y="8695"/>
                  </a:lnTo>
                  <a:lnTo>
                    <a:pt x="172" y="9085"/>
                  </a:lnTo>
                  <a:lnTo>
                    <a:pt x="245" y="9452"/>
                  </a:lnTo>
                  <a:lnTo>
                    <a:pt x="343" y="9794"/>
                  </a:lnTo>
                  <a:lnTo>
                    <a:pt x="465" y="10160"/>
                  </a:lnTo>
                  <a:lnTo>
                    <a:pt x="611" y="10502"/>
                  </a:lnTo>
                  <a:lnTo>
                    <a:pt x="758" y="10820"/>
                  </a:lnTo>
                  <a:lnTo>
                    <a:pt x="929" y="11161"/>
                  </a:lnTo>
                  <a:lnTo>
                    <a:pt x="1100" y="11479"/>
                  </a:lnTo>
                  <a:lnTo>
                    <a:pt x="1295" y="11772"/>
                  </a:lnTo>
                  <a:lnTo>
                    <a:pt x="1515" y="12065"/>
                  </a:lnTo>
                  <a:lnTo>
                    <a:pt x="1735" y="12358"/>
                  </a:lnTo>
                  <a:lnTo>
                    <a:pt x="1979" y="12627"/>
                  </a:lnTo>
                  <a:lnTo>
                    <a:pt x="2223" y="12895"/>
                  </a:lnTo>
                  <a:lnTo>
                    <a:pt x="2492" y="13140"/>
                  </a:lnTo>
                  <a:lnTo>
                    <a:pt x="2760" y="13384"/>
                  </a:lnTo>
                  <a:lnTo>
                    <a:pt x="3053" y="13604"/>
                  </a:lnTo>
                  <a:lnTo>
                    <a:pt x="3347" y="13824"/>
                  </a:lnTo>
                  <a:lnTo>
                    <a:pt x="3664" y="14019"/>
                  </a:lnTo>
                  <a:lnTo>
                    <a:pt x="3982" y="14190"/>
                  </a:lnTo>
                  <a:lnTo>
                    <a:pt x="4299" y="14361"/>
                  </a:lnTo>
                  <a:lnTo>
                    <a:pt x="4641" y="14507"/>
                  </a:lnTo>
                  <a:lnTo>
                    <a:pt x="4983" y="14654"/>
                  </a:lnTo>
                  <a:lnTo>
                    <a:pt x="5325" y="14776"/>
                  </a:lnTo>
                  <a:lnTo>
                    <a:pt x="5691" y="14874"/>
                  </a:lnTo>
                  <a:lnTo>
                    <a:pt x="6058" y="14947"/>
                  </a:lnTo>
                  <a:lnTo>
                    <a:pt x="6424" y="15020"/>
                  </a:lnTo>
                  <a:lnTo>
                    <a:pt x="6790" y="15069"/>
                  </a:lnTo>
                  <a:lnTo>
                    <a:pt x="7181" y="15094"/>
                  </a:lnTo>
                  <a:lnTo>
                    <a:pt x="7572" y="15118"/>
                  </a:lnTo>
                  <a:lnTo>
                    <a:pt x="7963" y="15094"/>
                  </a:lnTo>
                  <a:lnTo>
                    <a:pt x="8329" y="15069"/>
                  </a:lnTo>
                  <a:lnTo>
                    <a:pt x="8720" y="15020"/>
                  </a:lnTo>
                  <a:lnTo>
                    <a:pt x="9086" y="14947"/>
                  </a:lnTo>
                  <a:lnTo>
                    <a:pt x="9452" y="14874"/>
                  </a:lnTo>
                  <a:lnTo>
                    <a:pt x="9819" y="14776"/>
                  </a:lnTo>
                  <a:lnTo>
                    <a:pt x="10161" y="14654"/>
                  </a:lnTo>
                  <a:lnTo>
                    <a:pt x="10503" y="14507"/>
                  </a:lnTo>
                  <a:lnTo>
                    <a:pt x="10844" y="14361"/>
                  </a:lnTo>
                  <a:lnTo>
                    <a:pt x="11162" y="14190"/>
                  </a:lnTo>
                  <a:lnTo>
                    <a:pt x="11479" y="14019"/>
                  </a:lnTo>
                  <a:lnTo>
                    <a:pt x="11797" y="13824"/>
                  </a:lnTo>
                  <a:lnTo>
                    <a:pt x="12090" y="13604"/>
                  </a:lnTo>
                  <a:lnTo>
                    <a:pt x="12383" y="13384"/>
                  </a:lnTo>
                  <a:lnTo>
                    <a:pt x="12652" y="13140"/>
                  </a:lnTo>
                  <a:lnTo>
                    <a:pt x="12920" y="12895"/>
                  </a:lnTo>
                  <a:lnTo>
                    <a:pt x="13165" y="12627"/>
                  </a:lnTo>
                  <a:lnTo>
                    <a:pt x="13409" y="12358"/>
                  </a:lnTo>
                  <a:lnTo>
                    <a:pt x="13629" y="12065"/>
                  </a:lnTo>
                  <a:lnTo>
                    <a:pt x="13824" y="11772"/>
                  </a:lnTo>
                  <a:lnTo>
                    <a:pt x="14019" y="11479"/>
                  </a:lnTo>
                  <a:lnTo>
                    <a:pt x="14215" y="11161"/>
                  </a:lnTo>
                  <a:lnTo>
                    <a:pt x="14386" y="10820"/>
                  </a:lnTo>
                  <a:lnTo>
                    <a:pt x="14532" y="10502"/>
                  </a:lnTo>
                  <a:lnTo>
                    <a:pt x="14654" y="10160"/>
                  </a:lnTo>
                  <a:lnTo>
                    <a:pt x="14777" y="9794"/>
                  </a:lnTo>
                  <a:lnTo>
                    <a:pt x="14899" y="9452"/>
                  </a:lnTo>
                  <a:lnTo>
                    <a:pt x="14972" y="9085"/>
                  </a:lnTo>
                  <a:lnTo>
                    <a:pt x="15045" y="8695"/>
                  </a:lnTo>
                  <a:lnTo>
                    <a:pt x="15094" y="8328"/>
                  </a:lnTo>
                  <a:lnTo>
                    <a:pt x="15118" y="7938"/>
                  </a:lnTo>
                  <a:lnTo>
                    <a:pt x="15118" y="7547"/>
                  </a:lnTo>
                  <a:lnTo>
                    <a:pt x="15094" y="6936"/>
                  </a:lnTo>
                  <a:lnTo>
                    <a:pt x="15021" y="6326"/>
                  </a:lnTo>
                  <a:lnTo>
                    <a:pt x="14899" y="5740"/>
                  </a:lnTo>
                  <a:lnTo>
                    <a:pt x="14728" y="5178"/>
                  </a:lnTo>
                  <a:lnTo>
                    <a:pt x="14532" y="4616"/>
                  </a:lnTo>
                  <a:lnTo>
                    <a:pt x="14288" y="4079"/>
                  </a:lnTo>
                  <a:lnTo>
                    <a:pt x="13995" y="3590"/>
                  </a:lnTo>
                  <a:lnTo>
                    <a:pt x="13653" y="3102"/>
                  </a:lnTo>
                  <a:lnTo>
                    <a:pt x="13458" y="3053"/>
                  </a:lnTo>
                  <a:lnTo>
                    <a:pt x="12163" y="4347"/>
                  </a:lnTo>
                  <a:lnTo>
                    <a:pt x="12383" y="4689"/>
                  </a:lnTo>
                  <a:lnTo>
                    <a:pt x="12578" y="5056"/>
                  </a:lnTo>
                  <a:lnTo>
                    <a:pt x="12749" y="5446"/>
                  </a:lnTo>
                  <a:lnTo>
                    <a:pt x="12896" y="5837"/>
                  </a:lnTo>
                  <a:lnTo>
                    <a:pt x="13018" y="6252"/>
                  </a:lnTo>
                  <a:lnTo>
                    <a:pt x="13091" y="6668"/>
                  </a:lnTo>
                  <a:lnTo>
                    <a:pt x="13165" y="7107"/>
                  </a:lnTo>
                  <a:lnTo>
                    <a:pt x="13165" y="7547"/>
                  </a:lnTo>
                  <a:lnTo>
                    <a:pt x="13140" y="8133"/>
                  </a:lnTo>
                  <a:lnTo>
                    <a:pt x="13067" y="8695"/>
                  </a:lnTo>
                  <a:lnTo>
                    <a:pt x="12920" y="9208"/>
                  </a:lnTo>
                  <a:lnTo>
                    <a:pt x="12725" y="9745"/>
                  </a:lnTo>
                  <a:lnTo>
                    <a:pt x="12505" y="10233"/>
                  </a:lnTo>
                  <a:lnTo>
                    <a:pt x="12212" y="10673"/>
                  </a:lnTo>
                  <a:lnTo>
                    <a:pt x="11895" y="11113"/>
                  </a:lnTo>
                  <a:lnTo>
                    <a:pt x="11528" y="11503"/>
                  </a:lnTo>
                  <a:lnTo>
                    <a:pt x="11138" y="11870"/>
                  </a:lnTo>
                  <a:lnTo>
                    <a:pt x="10698" y="12187"/>
                  </a:lnTo>
                  <a:lnTo>
                    <a:pt x="10234" y="12480"/>
                  </a:lnTo>
                  <a:lnTo>
                    <a:pt x="9745" y="12725"/>
                  </a:lnTo>
                  <a:lnTo>
                    <a:pt x="9233" y="12895"/>
                  </a:lnTo>
                  <a:lnTo>
                    <a:pt x="8695" y="13042"/>
                  </a:lnTo>
                  <a:lnTo>
                    <a:pt x="8133" y="13140"/>
                  </a:lnTo>
                  <a:lnTo>
                    <a:pt x="7572" y="13164"/>
                  </a:lnTo>
                  <a:lnTo>
                    <a:pt x="6986" y="13140"/>
                  </a:lnTo>
                  <a:lnTo>
                    <a:pt x="6448" y="13042"/>
                  </a:lnTo>
                  <a:lnTo>
                    <a:pt x="5911" y="12895"/>
                  </a:lnTo>
                  <a:lnTo>
                    <a:pt x="5398" y="12725"/>
                  </a:lnTo>
                  <a:lnTo>
                    <a:pt x="4910" y="12480"/>
                  </a:lnTo>
                  <a:lnTo>
                    <a:pt x="4446" y="12187"/>
                  </a:lnTo>
                  <a:lnTo>
                    <a:pt x="4006" y="11870"/>
                  </a:lnTo>
                  <a:lnTo>
                    <a:pt x="3615" y="11503"/>
                  </a:lnTo>
                  <a:lnTo>
                    <a:pt x="3249" y="11113"/>
                  </a:lnTo>
                  <a:lnTo>
                    <a:pt x="2931" y="10673"/>
                  </a:lnTo>
                  <a:lnTo>
                    <a:pt x="2638" y="10233"/>
                  </a:lnTo>
                  <a:lnTo>
                    <a:pt x="2418" y="9745"/>
                  </a:lnTo>
                  <a:lnTo>
                    <a:pt x="2223" y="9208"/>
                  </a:lnTo>
                  <a:lnTo>
                    <a:pt x="2077" y="8695"/>
                  </a:lnTo>
                  <a:lnTo>
                    <a:pt x="2003" y="8133"/>
                  </a:lnTo>
                  <a:lnTo>
                    <a:pt x="1954" y="7547"/>
                  </a:lnTo>
                  <a:lnTo>
                    <a:pt x="2003" y="6985"/>
                  </a:lnTo>
                  <a:lnTo>
                    <a:pt x="2077" y="6423"/>
                  </a:lnTo>
                  <a:lnTo>
                    <a:pt x="2223" y="5886"/>
                  </a:lnTo>
                  <a:lnTo>
                    <a:pt x="2418" y="5373"/>
                  </a:lnTo>
                  <a:lnTo>
                    <a:pt x="2638" y="4885"/>
                  </a:lnTo>
                  <a:lnTo>
                    <a:pt x="2931" y="4421"/>
                  </a:lnTo>
                  <a:lnTo>
                    <a:pt x="3249" y="4005"/>
                  </a:lnTo>
                  <a:lnTo>
                    <a:pt x="3615" y="3590"/>
                  </a:lnTo>
                  <a:lnTo>
                    <a:pt x="4006" y="3224"/>
                  </a:lnTo>
                  <a:lnTo>
                    <a:pt x="4446" y="2906"/>
                  </a:lnTo>
                  <a:lnTo>
                    <a:pt x="4910" y="2638"/>
                  </a:lnTo>
                  <a:lnTo>
                    <a:pt x="5398" y="2394"/>
                  </a:lnTo>
                  <a:lnTo>
                    <a:pt x="5911" y="2198"/>
                  </a:lnTo>
                  <a:lnTo>
                    <a:pt x="6448" y="2076"/>
                  </a:lnTo>
                  <a:lnTo>
                    <a:pt x="6986" y="1978"/>
                  </a:lnTo>
                  <a:lnTo>
                    <a:pt x="7572" y="1954"/>
                  </a:lnTo>
                  <a:lnTo>
                    <a:pt x="8011" y="1978"/>
                  </a:lnTo>
                  <a:lnTo>
                    <a:pt x="8451" y="2027"/>
                  </a:lnTo>
                  <a:lnTo>
                    <a:pt x="8866" y="2100"/>
                  </a:lnTo>
                  <a:lnTo>
                    <a:pt x="9281" y="2223"/>
                  </a:lnTo>
                  <a:lnTo>
                    <a:pt x="9672" y="2369"/>
                  </a:lnTo>
                  <a:lnTo>
                    <a:pt x="10063" y="2540"/>
                  </a:lnTo>
                  <a:lnTo>
                    <a:pt x="10429" y="2735"/>
                  </a:lnTo>
                  <a:lnTo>
                    <a:pt x="10771" y="2955"/>
                  </a:lnTo>
                  <a:lnTo>
                    <a:pt x="11943" y="1807"/>
                  </a:lnTo>
                  <a:lnTo>
                    <a:pt x="11846" y="1343"/>
                  </a:lnTo>
                  <a:lnTo>
                    <a:pt x="11382" y="1026"/>
                  </a:lnTo>
                  <a:lnTo>
                    <a:pt x="10893" y="782"/>
                  </a:lnTo>
                  <a:lnTo>
                    <a:pt x="10380" y="537"/>
                  </a:lnTo>
                  <a:lnTo>
                    <a:pt x="9843" y="342"/>
                  </a:lnTo>
                  <a:lnTo>
                    <a:pt x="9306" y="195"/>
                  </a:lnTo>
                  <a:lnTo>
                    <a:pt x="8744" y="98"/>
                  </a:lnTo>
                  <a:lnTo>
                    <a:pt x="8158" y="25"/>
                  </a:lnTo>
                  <a:lnTo>
                    <a:pt x="7572"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1" name="Shape 670"/>
            <p:cNvSpPr/>
            <p:nvPr/>
          </p:nvSpPr>
          <p:spPr>
            <a:xfrm>
              <a:off x="6068500" y="1771875"/>
              <a:ext cx="182575" cy="182600"/>
            </a:xfrm>
            <a:custGeom>
              <a:avLst/>
              <a:gdLst/>
              <a:ahLst/>
              <a:cxnLst/>
              <a:rect l="0" t="0" r="0" b="0"/>
              <a:pathLst>
                <a:path w="7303" h="7304" extrusionOk="0">
                  <a:moveTo>
                    <a:pt x="3664" y="1"/>
                  </a:moveTo>
                  <a:lnTo>
                    <a:pt x="3297" y="25"/>
                  </a:lnTo>
                  <a:lnTo>
                    <a:pt x="2931" y="74"/>
                  </a:lnTo>
                  <a:lnTo>
                    <a:pt x="2565" y="147"/>
                  </a:lnTo>
                  <a:lnTo>
                    <a:pt x="2247" y="294"/>
                  </a:lnTo>
                  <a:lnTo>
                    <a:pt x="1930" y="440"/>
                  </a:lnTo>
                  <a:lnTo>
                    <a:pt x="1612" y="611"/>
                  </a:lnTo>
                  <a:lnTo>
                    <a:pt x="1344" y="831"/>
                  </a:lnTo>
                  <a:lnTo>
                    <a:pt x="1075" y="1075"/>
                  </a:lnTo>
                  <a:lnTo>
                    <a:pt x="831" y="1320"/>
                  </a:lnTo>
                  <a:lnTo>
                    <a:pt x="635" y="1613"/>
                  </a:lnTo>
                  <a:lnTo>
                    <a:pt x="440" y="1906"/>
                  </a:lnTo>
                  <a:lnTo>
                    <a:pt x="293" y="2223"/>
                  </a:lnTo>
                  <a:lnTo>
                    <a:pt x="171" y="2565"/>
                  </a:lnTo>
                  <a:lnTo>
                    <a:pt x="74" y="2907"/>
                  </a:lnTo>
                  <a:lnTo>
                    <a:pt x="25" y="3273"/>
                  </a:lnTo>
                  <a:lnTo>
                    <a:pt x="0" y="3640"/>
                  </a:lnTo>
                  <a:lnTo>
                    <a:pt x="25" y="4031"/>
                  </a:lnTo>
                  <a:lnTo>
                    <a:pt x="74" y="4373"/>
                  </a:lnTo>
                  <a:lnTo>
                    <a:pt x="171" y="4739"/>
                  </a:lnTo>
                  <a:lnTo>
                    <a:pt x="293" y="5081"/>
                  </a:lnTo>
                  <a:lnTo>
                    <a:pt x="440" y="5398"/>
                  </a:lnTo>
                  <a:lnTo>
                    <a:pt x="635" y="5691"/>
                  </a:lnTo>
                  <a:lnTo>
                    <a:pt x="831" y="5960"/>
                  </a:lnTo>
                  <a:lnTo>
                    <a:pt x="1075" y="6229"/>
                  </a:lnTo>
                  <a:lnTo>
                    <a:pt x="1344" y="6473"/>
                  </a:lnTo>
                  <a:lnTo>
                    <a:pt x="1612" y="6668"/>
                  </a:lnTo>
                  <a:lnTo>
                    <a:pt x="1930" y="6864"/>
                  </a:lnTo>
                  <a:lnTo>
                    <a:pt x="2247" y="7010"/>
                  </a:lnTo>
                  <a:lnTo>
                    <a:pt x="2565" y="7132"/>
                  </a:lnTo>
                  <a:lnTo>
                    <a:pt x="2931" y="7230"/>
                  </a:lnTo>
                  <a:lnTo>
                    <a:pt x="3297" y="7279"/>
                  </a:lnTo>
                  <a:lnTo>
                    <a:pt x="3664" y="7303"/>
                  </a:lnTo>
                  <a:lnTo>
                    <a:pt x="4030" y="7279"/>
                  </a:lnTo>
                  <a:lnTo>
                    <a:pt x="4396" y="7230"/>
                  </a:lnTo>
                  <a:lnTo>
                    <a:pt x="4738" y="7132"/>
                  </a:lnTo>
                  <a:lnTo>
                    <a:pt x="5080" y="7010"/>
                  </a:lnTo>
                  <a:lnTo>
                    <a:pt x="5398" y="6864"/>
                  </a:lnTo>
                  <a:lnTo>
                    <a:pt x="5691" y="6668"/>
                  </a:lnTo>
                  <a:lnTo>
                    <a:pt x="5984" y="6473"/>
                  </a:lnTo>
                  <a:lnTo>
                    <a:pt x="6253" y="6229"/>
                  </a:lnTo>
                  <a:lnTo>
                    <a:pt x="6472" y="5960"/>
                  </a:lnTo>
                  <a:lnTo>
                    <a:pt x="6692" y="5691"/>
                  </a:lnTo>
                  <a:lnTo>
                    <a:pt x="6863" y="5398"/>
                  </a:lnTo>
                  <a:lnTo>
                    <a:pt x="7034" y="5081"/>
                  </a:lnTo>
                  <a:lnTo>
                    <a:pt x="7156" y="4739"/>
                  </a:lnTo>
                  <a:lnTo>
                    <a:pt x="7230" y="4373"/>
                  </a:lnTo>
                  <a:lnTo>
                    <a:pt x="7303" y="4031"/>
                  </a:lnTo>
                  <a:lnTo>
                    <a:pt x="7303" y="3640"/>
                  </a:lnTo>
                  <a:lnTo>
                    <a:pt x="7303" y="3396"/>
                  </a:lnTo>
                  <a:lnTo>
                    <a:pt x="7278" y="3176"/>
                  </a:lnTo>
                  <a:lnTo>
                    <a:pt x="7254" y="2932"/>
                  </a:lnTo>
                  <a:lnTo>
                    <a:pt x="7181" y="2712"/>
                  </a:lnTo>
                  <a:lnTo>
                    <a:pt x="7132" y="2492"/>
                  </a:lnTo>
                  <a:lnTo>
                    <a:pt x="7034" y="2272"/>
                  </a:lnTo>
                  <a:lnTo>
                    <a:pt x="6839" y="1857"/>
                  </a:lnTo>
                  <a:lnTo>
                    <a:pt x="5325" y="3347"/>
                  </a:lnTo>
                  <a:lnTo>
                    <a:pt x="5349" y="3640"/>
                  </a:lnTo>
                  <a:lnTo>
                    <a:pt x="5349" y="3811"/>
                  </a:lnTo>
                  <a:lnTo>
                    <a:pt x="5325" y="3982"/>
                  </a:lnTo>
                  <a:lnTo>
                    <a:pt x="5276" y="4153"/>
                  </a:lnTo>
                  <a:lnTo>
                    <a:pt x="5227" y="4299"/>
                  </a:lnTo>
                  <a:lnTo>
                    <a:pt x="5154" y="4446"/>
                  </a:lnTo>
                  <a:lnTo>
                    <a:pt x="5080" y="4592"/>
                  </a:lnTo>
                  <a:lnTo>
                    <a:pt x="4983" y="4739"/>
                  </a:lnTo>
                  <a:lnTo>
                    <a:pt x="4860" y="4861"/>
                  </a:lnTo>
                  <a:lnTo>
                    <a:pt x="4738" y="4959"/>
                  </a:lnTo>
                  <a:lnTo>
                    <a:pt x="4616" y="5056"/>
                  </a:lnTo>
                  <a:lnTo>
                    <a:pt x="4470" y="5154"/>
                  </a:lnTo>
                  <a:lnTo>
                    <a:pt x="4323" y="5203"/>
                  </a:lnTo>
                  <a:lnTo>
                    <a:pt x="4177" y="5276"/>
                  </a:lnTo>
                  <a:lnTo>
                    <a:pt x="4006" y="5301"/>
                  </a:lnTo>
                  <a:lnTo>
                    <a:pt x="3835" y="5349"/>
                  </a:lnTo>
                  <a:lnTo>
                    <a:pt x="3493" y="5349"/>
                  </a:lnTo>
                  <a:lnTo>
                    <a:pt x="3322" y="5301"/>
                  </a:lnTo>
                  <a:lnTo>
                    <a:pt x="3151" y="5276"/>
                  </a:lnTo>
                  <a:lnTo>
                    <a:pt x="3004" y="5203"/>
                  </a:lnTo>
                  <a:lnTo>
                    <a:pt x="2858" y="5154"/>
                  </a:lnTo>
                  <a:lnTo>
                    <a:pt x="2711" y="5056"/>
                  </a:lnTo>
                  <a:lnTo>
                    <a:pt x="2589" y="4959"/>
                  </a:lnTo>
                  <a:lnTo>
                    <a:pt x="2467" y="4861"/>
                  </a:lnTo>
                  <a:lnTo>
                    <a:pt x="2345" y="4739"/>
                  </a:lnTo>
                  <a:lnTo>
                    <a:pt x="2247" y="4592"/>
                  </a:lnTo>
                  <a:lnTo>
                    <a:pt x="2174" y="4446"/>
                  </a:lnTo>
                  <a:lnTo>
                    <a:pt x="2101" y="4299"/>
                  </a:lnTo>
                  <a:lnTo>
                    <a:pt x="2027" y="4153"/>
                  </a:lnTo>
                  <a:lnTo>
                    <a:pt x="2003" y="3982"/>
                  </a:lnTo>
                  <a:lnTo>
                    <a:pt x="1979" y="3811"/>
                  </a:lnTo>
                  <a:lnTo>
                    <a:pt x="1954" y="3640"/>
                  </a:lnTo>
                  <a:lnTo>
                    <a:pt x="1979" y="3469"/>
                  </a:lnTo>
                  <a:lnTo>
                    <a:pt x="2003" y="3298"/>
                  </a:lnTo>
                  <a:lnTo>
                    <a:pt x="2027" y="3151"/>
                  </a:lnTo>
                  <a:lnTo>
                    <a:pt x="2101" y="2980"/>
                  </a:lnTo>
                  <a:lnTo>
                    <a:pt x="2174" y="2834"/>
                  </a:lnTo>
                  <a:lnTo>
                    <a:pt x="2247" y="2687"/>
                  </a:lnTo>
                  <a:lnTo>
                    <a:pt x="2345" y="2565"/>
                  </a:lnTo>
                  <a:lnTo>
                    <a:pt x="2467" y="2443"/>
                  </a:lnTo>
                  <a:lnTo>
                    <a:pt x="2589" y="2345"/>
                  </a:lnTo>
                  <a:lnTo>
                    <a:pt x="2711" y="2248"/>
                  </a:lnTo>
                  <a:lnTo>
                    <a:pt x="2858" y="2150"/>
                  </a:lnTo>
                  <a:lnTo>
                    <a:pt x="3004" y="2077"/>
                  </a:lnTo>
                  <a:lnTo>
                    <a:pt x="3151" y="2028"/>
                  </a:lnTo>
                  <a:lnTo>
                    <a:pt x="3322" y="1979"/>
                  </a:lnTo>
                  <a:lnTo>
                    <a:pt x="3493" y="1955"/>
                  </a:lnTo>
                  <a:lnTo>
                    <a:pt x="3664" y="1955"/>
                  </a:lnTo>
                  <a:lnTo>
                    <a:pt x="3957" y="1979"/>
                  </a:lnTo>
                  <a:lnTo>
                    <a:pt x="5447" y="465"/>
                  </a:lnTo>
                  <a:lnTo>
                    <a:pt x="5056" y="269"/>
                  </a:lnTo>
                  <a:lnTo>
                    <a:pt x="4836" y="196"/>
                  </a:lnTo>
                  <a:lnTo>
                    <a:pt x="4616" y="123"/>
                  </a:lnTo>
                  <a:lnTo>
                    <a:pt x="4372" y="74"/>
                  </a:lnTo>
                  <a:lnTo>
                    <a:pt x="4152" y="25"/>
                  </a:lnTo>
                  <a:lnTo>
                    <a:pt x="390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2" name="Shape 671"/>
            <p:cNvSpPr/>
            <p:nvPr/>
          </p:nvSpPr>
          <p:spPr>
            <a:xfrm>
              <a:off x="5981175" y="2005125"/>
              <a:ext cx="75125" cy="70850"/>
            </a:xfrm>
            <a:custGeom>
              <a:avLst/>
              <a:gdLst/>
              <a:ahLst/>
              <a:cxnLst/>
              <a:rect l="0" t="0" r="0" b="0"/>
              <a:pathLst>
                <a:path w="3005" h="2834" extrusionOk="0">
                  <a:moveTo>
                    <a:pt x="1466" y="0"/>
                  </a:moveTo>
                  <a:lnTo>
                    <a:pt x="294" y="1173"/>
                  </a:lnTo>
                  <a:lnTo>
                    <a:pt x="172" y="1319"/>
                  </a:lnTo>
                  <a:lnTo>
                    <a:pt x="74" y="1490"/>
                  </a:lnTo>
                  <a:lnTo>
                    <a:pt x="25" y="1661"/>
                  </a:lnTo>
                  <a:lnTo>
                    <a:pt x="1" y="1857"/>
                  </a:lnTo>
                  <a:lnTo>
                    <a:pt x="25" y="2052"/>
                  </a:lnTo>
                  <a:lnTo>
                    <a:pt x="74" y="2223"/>
                  </a:lnTo>
                  <a:lnTo>
                    <a:pt x="172" y="2394"/>
                  </a:lnTo>
                  <a:lnTo>
                    <a:pt x="294" y="2540"/>
                  </a:lnTo>
                  <a:lnTo>
                    <a:pt x="440" y="2663"/>
                  </a:lnTo>
                  <a:lnTo>
                    <a:pt x="611" y="2760"/>
                  </a:lnTo>
                  <a:lnTo>
                    <a:pt x="807" y="2809"/>
                  </a:lnTo>
                  <a:lnTo>
                    <a:pt x="978" y="2833"/>
                  </a:lnTo>
                  <a:lnTo>
                    <a:pt x="1173" y="2809"/>
                  </a:lnTo>
                  <a:lnTo>
                    <a:pt x="1344" y="2760"/>
                  </a:lnTo>
                  <a:lnTo>
                    <a:pt x="1515" y="2663"/>
                  </a:lnTo>
                  <a:lnTo>
                    <a:pt x="1686" y="2540"/>
                  </a:lnTo>
                  <a:lnTo>
                    <a:pt x="2858" y="1368"/>
                  </a:lnTo>
                  <a:lnTo>
                    <a:pt x="3005" y="1197"/>
                  </a:lnTo>
                  <a:lnTo>
                    <a:pt x="2590" y="928"/>
                  </a:lnTo>
                  <a:lnTo>
                    <a:pt x="2199" y="635"/>
                  </a:lnTo>
                  <a:lnTo>
                    <a:pt x="1808" y="342"/>
                  </a:lnTo>
                  <a:lnTo>
                    <a:pt x="1466"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3" name="Shape 672"/>
            <p:cNvSpPr/>
            <p:nvPr/>
          </p:nvSpPr>
          <p:spPr>
            <a:xfrm>
              <a:off x="6263875" y="2005125"/>
              <a:ext cx="74525" cy="70850"/>
            </a:xfrm>
            <a:custGeom>
              <a:avLst/>
              <a:gdLst/>
              <a:ahLst/>
              <a:cxnLst/>
              <a:rect l="0" t="0" r="0" b="0"/>
              <a:pathLst>
                <a:path w="2981" h="2834" extrusionOk="0">
                  <a:moveTo>
                    <a:pt x="1539" y="0"/>
                  </a:moveTo>
                  <a:lnTo>
                    <a:pt x="1173" y="342"/>
                  </a:lnTo>
                  <a:lnTo>
                    <a:pt x="807" y="635"/>
                  </a:lnTo>
                  <a:lnTo>
                    <a:pt x="416" y="928"/>
                  </a:lnTo>
                  <a:lnTo>
                    <a:pt x="1" y="1197"/>
                  </a:lnTo>
                  <a:lnTo>
                    <a:pt x="123" y="1368"/>
                  </a:lnTo>
                  <a:lnTo>
                    <a:pt x="1319" y="2540"/>
                  </a:lnTo>
                  <a:lnTo>
                    <a:pt x="1466" y="2663"/>
                  </a:lnTo>
                  <a:lnTo>
                    <a:pt x="1637" y="2760"/>
                  </a:lnTo>
                  <a:lnTo>
                    <a:pt x="1832" y="2809"/>
                  </a:lnTo>
                  <a:lnTo>
                    <a:pt x="2003" y="2833"/>
                  </a:lnTo>
                  <a:lnTo>
                    <a:pt x="2199" y="2809"/>
                  </a:lnTo>
                  <a:lnTo>
                    <a:pt x="2370" y="2760"/>
                  </a:lnTo>
                  <a:lnTo>
                    <a:pt x="2541" y="2663"/>
                  </a:lnTo>
                  <a:lnTo>
                    <a:pt x="2712" y="2540"/>
                  </a:lnTo>
                  <a:lnTo>
                    <a:pt x="2834" y="2394"/>
                  </a:lnTo>
                  <a:lnTo>
                    <a:pt x="2931" y="2223"/>
                  </a:lnTo>
                  <a:lnTo>
                    <a:pt x="2980" y="2052"/>
                  </a:lnTo>
                  <a:lnTo>
                    <a:pt x="2980" y="1857"/>
                  </a:lnTo>
                  <a:lnTo>
                    <a:pt x="2980" y="1661"/>
                  </a:lnTo>
                  <a:lnTo>
                    <a:pt x="2931" y="1490"/>
                  </a:lnTo>
                  <a:lnTo>
                    <a:pt x="2834" y="1319"/>
                  </a:lnTo>
                  <a:lnTo>
                    <a:pt x="2712" y="1173"/>
                  </a:lnTo>
                  <a:lnTo>
                    <a:pt x="1539"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4" name="Shape 673"/>
            <p:cNvSpPr/>
            <p:nvPr/>
          </p:nvSpPr>
          <p:spPr>
            <a:xfrm>
              <a:off x="6147875" y="1619250"/>
              <a:ext cx="251575" cy="255850"/>
            </a:xfrm>
            <a:custGeom>
              <a:avLst/>
              <a:gdLst/>
              <a:ahLst/>
              <a:cxnLst/>
              <a:rect l="0" t="0" r="0" b="0"/>
              <a:pathLst>
                <a:path w="10063" h="10234" extrusionOk="0">
                  <a:moveTo>
                    <a:pt x="7352" y="0"/>
                  </a:moveTo>
                  <a:lnTo>
                    <a:pt x="7254" y="24"/>
                  </a:lnTo>
                  <a:lnTo>
                    <a:pt x="7181" y="73"/>
                  </a:lnTo>
                  <a:lnTo>
                    <a:pt x="7083" y="147"/>
                  </a:lnTo>
                  <a:lnTo>
                    <a:pt x="5447" y="1758"/>
                  </a:lnTo>
                  <a:lnTo>
                    <a:pt x="5373" y="1856"/>
                  </a:lnTo>
                  <a:lnTo>
                    <a:pt x="5300" y="1978"/>
                  </a:lnTo>
                  <a:lnTo>
                    <a:pt x="5227" y="2125"/>
                  </a:lnTo>
                  <a:lnTo>
                    <a:pt x="5178" y="2247"/>
                  </a:lnTo>
                  <a:lnTo>
                    <a:pt x="5154" y="2393"/>
                  </a:lnTo>
                  <a:lnTo>
                    <a:pt x="5129" y="2540"/>
                  </a:lnTo>
                  <a:lnTo>
                    <a:pt x="5129" y="2687"/>
                  </a:lnTo>
                  <a:lnTo>
                    <a:pt x="5129" y="2809"/>
                  </a:lnTo>
                  <a:lnTo>
                    <a:pt x="5349" y="3981"/>
                  </a:lnTo>
                  <a:lnTo>
                    <a:pt x="5398" y="4152"/>
                  </a:lnTo>
                  <a:lnTo>
                    <a:pt x="147" y="9403"/>
                  </a:lnTo>
                  <a:lnTo>
                    <a:pt x="74" y="9476"/>
                  </a:lnTo>
                  <a:lnTo>
                    <a:pt x="25" y="9574"/>
                  </a:lnTo>
                  <a:lnTo>
                    <a:pt x="0" y="9672"/>
                  </a:lnTo>
                  <a:lnTo>
                    <a:pt x="0" y="9745"/>
                  </a:lnTo>
                  <a:lnTo>
                    <a:pt x="0" y="9843"/>
                  </a:lnTo>
                  <a:lnTo>
                    <a:pt x="25" y="9940"/>
                  </a:lnTo>
                  <a:lnTo>
                    <a:pt x="74" y="10013"/>
                  </a:lnTo>
                  <a:lnTo>
                    <a:pt x="147" y="10087"/>
                  </a:lnTo>
                  <a:lnTo>
                    <a:pt x="220" y="10160"/>
                  </a:lnTo>
                  <a:lnTo>
                    <a:pt x="293" y="10209"/>
                  </a:lnTo>
                  <a:lnTo>
                    <a:pt x="391" y="10233"/>
                  </a:lnTo>
                  <a:lnTo>
                    <a:pt x="586" y="10233"/>
                  </a:lnTo>
                  <a:lnTo>
                    <a:pt x="660" y="10209"/>
                  </a:lnTo>
                  <a:lnTo>
                    <a:pt x="757" y="10160"/>
                  </a:lnTo>
                  <a:lnTo>
                    <a:pt x="831" y="10087"/>
                  </a:lnTo>
                  <a:lnTo>
                    <a:pt x="6204" y="4738"/>
                  </a:lnTo>
                  <a:lnTo>
                    <a:pt x="7254" y="4909"/>
                  </a:lnTo>
                  <a:lnTo>
                    <a:pt x="7376" y="4933"/>
                  </a:lnTo>
                  <a:lnTo>
                    <a:pt x="7523" y="4933"/>
                  </a:lnTo>
                  <a:lnTo>
                    <a:pt x="7645" y="4909"/>
                  </a:lnTo>
                  <a:lnTo>
                    <a:pt x="7791" y="4860"/>
                  </a:lnTo>
                  <a:lnTo>
                    <a:pt x="7938" y="4811"/>
                  </a:lnTo>
                  <a:lnTo>
                    <a:pt x="8060" y="4763"/>
                  </a:lnTo>
                  <a:lnTo>
                    <a:pt x="8182" y="4689"/>
                  </a:lnTo>
                  <a:lnTo>
                    <a:pt x="8280" y="4592"/>
                  </a:lnTo>
                  <a:lnTo>
                    <a:pt x="9916" y="2955"/>
                  </a:lnTo>
                  <a:lnTo>
                    <a:pt x="9989" y="2882"/>
                  </a:lnTo>
                  <a:lnTo>
                    <a:pt x="10038" y="2784"/>
                  </a:lnTo>
                  <a:lnTo>
                    <a:pt x="10063" y="2711"/>
                  </a:lnTo>
                  <a:lnTo>
                    <a:pt x="10038" y="2613"/>
                  </a:lnTo>
                  <a:lnTo>
                    <a:pt x="10014" y="2564"/>
                  </a:lnTo>
                  <a:lnTo>
                    <a:pt x="9940" y="2491"/>
                  </a:lnTo>
                  <a:lnTo>
                    <a:pt x="9843" y="2442"/>
                  </a:lnTo>
                  <a:lnTo>
                    <a:pt x="9745" y="2418"/>
                  </a:lnTo>
                  <a:lnTo>
                    <a:pt x="8695" y="2223"/>
                  </a:lnTo>
                  <a:lnTo>
                    <a:pt x="9721" y="1197"/>
                  </a:lnTo>
                  <a:lnTo>
                    <a:pt x="9794" y="1123"/>
                  </a:lnTo>
                  <a:lnTo>
                    <a:pt x="9843" y="1026"/>
                  </a:lnTo>
                  <a:lnTo>
                    <a:pt x="9867" y="953"/>
                  </a:lnTo>
                  <a:lnTo>
                    <a:pt x="9867" y="855"/>
                  </a:lnTo>
                  <a:lnTo>
                    <a:pt x="9867" y="757"/>
                  </a:lnTo>
                  <a:lnTo>
                    <a:pt x="9843" y="659"/>
                  </a:lnTo>
                  <a:lnTo>
                    <a:pt x="9794" y="586"/>
                  </a:lnTo>
                  <a:lnTo>
                    <a:pt x="9721" y="513"/>
                  </a:lnTo>
                  <a:lnTo>
                    <a:pt x="9647" y="440"/>
                  </a:lnTo>
                  <a:lnTo>
                    <a:pt x="9574" y="391"/>
                  </a:lnTo>
                  <a:lnTo>
                    <a:pt x="9476" y="366"/>
                  </a:lnTo>
                  <a:lnTo>
                    <a:pt x="9281" y="366"/>
                  </a:lnTo>
                  <a:lnTo>
                    <a:pt x="9208" y="391"/>
                  </a:lnTo>
                  <a:lnTo>
                    <a:pt x="9110" y="440"/>
                  </a:lnTo>
                  <a:lnTo>
                    <a:pt x="9037" y="513"/>
                  </a:lnTo>
                  <a:lnTo>
                    <a:pt x="7889" y="1661"/>
                  </a:lnTo>
                  <a:lnTo>
                    <a:pt x="7840" y="1490"/>
                  </a:lnTo>
                  <a:lnTo>
                    <a:pt x="7620" y="318"/>
                  </a:lnTo>
                  <a:lnTo>
                    <a:pt x="7596" y="195"/>
                  </a:lnTo>
                  <a:lnTo>
                    <a:pt x="7547" y="98"/>
                  </a:lnTo>
                  <a:lnTo>
                    <a:pt x="7498" y="49"/>
                  </a:lnTo>
                  <a:lnTo>
                    <a:pt x="7425"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spTree>
    <p:extLst>
      <p:ext uri="{BB962C8B-B14F-4D97-AF65-F5344CB8AC3E}">
        <p14:creationId xmlns:p14="http://schemas.microsoft.com/office/powerpoint/2010/main" val="37316828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691680" y="267494"/>
            <a:ext cx="7263680" cy="630942"/>
          </a:xfrm>
          <a:prstGeom prst="rect">
            <a:avLst/>
          </a:prstGeom>
        </p:spPr>
        <p:txBody>
          <a:bodyPr wrap="square">
            <a:spAutoFit/>
          </a:bodyPr>
          <a:lstStyle/>
          <a:p>
            <a:r>
              <a:rPr lang="es-MX" sz="3500" dirty="0" smtClean="0">
                <a:solidFill>
                  <a:srgbClr val="19BBD5"/>
                </a:solidFill>
                <a:latin typeface="Century Schoolbook" panose="02040604050505020304" pitchFamily="18" charset="0"/>
              </a:rPr>
              <a:t>EJERCICIO 2 </a:t>
            </a:r>
          </a:p>
        </p:txBody>
      </p:sp>
      <p:sp>
        <p:nvSpPr>
          <p:cNvPr id="5" name="Rectángulo 4"/>
          <p:cNvSpPr/>
          <p:nvPr/>
        </p:nvSpPr>
        <p:spPr>
          <a:xfrm>
            <a:off x="1835696" y="1923678"/>
            <a:ext cx="2376264" cy="2677656"/>
          </a:xfrm>
          <a:prstGeom prst="rect">
            <a:avLst/>
          </a:prstGeom>
        </p:spPr>
        <p:txBody>
          <a:bodyPr wrap="square">
            <a:spAutoFit/>
          </a:bodyPr>
          <a:lstStyle/>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Conocer</a:t>
            </a:r>
          </a:p>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Estudiar</a:t>
            </a:r>
          </a:p>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Mejorar</a:t>
            </a:r>
          </a:p>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Descubrir</a:t>
            </a:r>
          </a:p>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Encontrar</a:t>
            </a:r>
          </a:p>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Colaborar</a:t>
            </a:r>
          </a:p>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Crear</a:t>
            </a:r>
          </a:p>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Idear</a:t>
            </a:r>
          </a:p>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Averiguar</a:t>
            </a:r>
          </a:p>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Participar</a:t>
            </a:r>
          </a:p>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Discutir*</a:t>
            </a:r>
          </a:p>
          <a:p>
            <a:pPr marL="285750" indent="-285750">
              <a:buClr>
                <a:srgbClr val="00B0F0"/>
              </a:buClr>
              <a:buFont typeface="Courier New" panose="02070309020205020404" pitchFamily="49" charset="0"/>
              <a:buChar char="o"/>
            </a:pPr>
            <a:r>
              <a:rPr lang="es-MX" dirty="0" smtClean="0">
                <a:solidFill>
                  <a:schemeClr val="bg1"/>
                </a:solidFill>
                <a:latin typeface="Georgia" panose="02040502050405020303" pitchFamily="18" charset="0"/>
              </a:rPr>
              <a:t>Reflexionar*</a:t>
            </a:r>
            <a:endParaRPr lang="es-MX" dirty="0">
              <a:solidFill>
                <a:schemeClr val="bg1"/>
              </a:solidFill>
              <a:latin typeface="Georgia" panose="02040502050405020303" pitchFamily="18" charset="0"/>
            </a:endParaRPr>
          </a:p>
        </p:txBody>
      </p:sp>
      <p:sp>
        <p:nvSpPr>
          <p:cNvPr id="6" name="Rectángulo 5"/>
          <p:cNvSpPr/>
          <p:nvPr/>
        </p:nvSpPr>
        <p:spPr>
          <a:xfrm>
            <a:off x="4860032" y="1923678"/>
            <a:ext cx="2286000" cy="1600438"/>
          </a:xfrm>
          <a:prstGeom prst="rect">
            <a:avLst/>
          </a:prstGeom>
        </p:spPr>
        <p:txBody>
          <a:bodyPr wrap="square">
            <a:spAutoFit/>
          </a:bodyPr>
          <a:lstStyle/>
          <a:p>
            <a:pPr marL="285750" indent="-285750">
              <a:buClr>
                <a:srgbClr val="19BBD5"/>
              </a:buClr>
              <a:buFont typeface="Courier New" panose="02070309020205020404" pitchFamily="49" charset="0"/>
              <a:buChar char="o"/>
            </a:pPr>
            <a:r>
              <a:rPr lang="es-MX" dirty="0">
                <a:solidFill>
                  <a:schemeClr val="bg1"/>
                </a:solidFill>
                <a:latin typeface="Georgia" panose="02040502050405020303" pitchFamily="18" charset="0"/>
              </a:rPr>
              <a:t>Analizar</a:t>
            </a:r>
          </a:p>
          <a:p>
            <a:pPr marL="285750" indent="-285750">
              <a:buClr>
                <a:srgbClr val="19BBD5"/>
              </a:buClr>
              <a:buFont typeface="Courier New" panose="02070309020205020404" pitchFamily="49" charset="0"/>
              <a:buChar char="o"/>
            </a:pPr>
            <a:r>
              <a:rPr lang="es-MX" dirty="0">
                <a:solidFill>
                  <a:schemeClr val="bg1"/>
                </a:solidFill>
                <a:latin typeface="Georgia" panose="02040502050405020303" pitchFamily="18" charset="0"/>
              </a:rPr>
              <a:t>Comparar</a:t>
            </a:r>
          </a:p>
          <a:p>
            <a:pPr marL="285750" indent="-285750">
              <a:buClr>
                <a:srgbClr val="19BBD5"/>
              </a:buClr>
              <a:buFont typeface="Courier New" panose="02070309020205020404" pitchFamily="49" charset="0"/>
              <a:buChar char="o"/>
            </a:pPr>
            <a:r>
              <a:rPr lang="es-MX" dirty="0">
                <a:solidFill>
                  <a:schemeClr val="bg1"/>
                </a:solidFill>
                <a:latin typeface="Georgia" panose="02040502050405020303" pitchFamily="18" charset="0"/>
              </a:rPr>
              <a:t>Determinar</a:t>
            </a:r>
          </a:p>
          <a:p>
            <a:pPr marL="285750" indent="-285750">
              <a:buClr>
                <a:srgbClr val="19BBD5"/>
              </a:buClr>
              <a:buFont typeface="Courier New" panose="02070309020205020404" pitchFamily="49" charset="0"/>
              <a:buChar char="o"/>
            </a:pPr>
            <a:r>
              <a:rPr lang="es-MX" dirty="0">
                <a:solidFill>
                  <a:schemeClr val="bg1"/>
                </a:solidFill>
                <a:latin typeface="Georgia" panose="02040502050405020303" pitchFamily="18" charset="0"/>
              </a:rPr>
              <a:t>Explicar</a:t>
            </a:r>
          </a:p>
          <a:p>
            <a:pPr marL="285750" indent="-285750">
              <a:buClr>
                <a:srgbClr val="19BBD5"/>
              </a:buClr>
              <a:buFont typeface="Courier New" panose="02070309020205020404" pitchFamily="49" charset="0"/>
              <a:buChar char="o"/>
            </a:pPr>
            <a:r>
              <a:rPr lang="es-MX" dirty="0">
                <a:solidFill>
                  <a:schemeClr val="bg1"/>
                </a:solidFill>
                <a:latin typeface="Georgia" panose="02040502050405020303" pitchFamily="18" charset="0"/>
              </a:rPr>
              <a:t>Diseñar</a:t>
            </a:r>
          </a:p>
          <a:p>
            <a:pPr marL="285750" indent="-285750">
              <a:buClr>
                <a:srgbClr val="19BBD5"/>
              </a:buClr>
              <a:buFont typeface="Courier New" panose="02070309020205020404" pitchFamily="49" charset="0"/>
              <a:buChar char="o"/>
            </a:pPr>
            <a:r>
              <a:rPr lang="es-MX" dirty="0">
                <a:solidFill>
                  <a:schemeClr val="bg1"/>
                </a:solidFill>
                <a:latin typeface="Georgia" panose="02040502050405020303" pitchFamily="18" charset="0"/>
              </a:rPr>
              <a:t>Identificar</a:t>
            </a:r>
          </a:p>
          <a:p>
            <a:pPr marL="285750" indent="-285750">
              <a:buClr>
                <a:srgbClr val="19BBD5"/>
              </a:buClr>
              <a:buFont typeface="Courier New" panose="02070309020205020404" pitchFamily="49" charset="0"/>
              <a:buChar char="o"/>
            </a:pPr>
            <a:r>
              <a:rPr lang="es-MX" dirty="0">
                <a:solidFill>
                  <a:schemeClr val="bg1"/>
                </a:solidFill>
                <a:latin typeface="Georgia" panose="02040502050405020303" pitchFamily="18" charset="0"/>
              </a:rPr>
              <a:t>Caracterizar</a:t>
            </a:r>
          </a:p>
        </p:txBody>
      </p:sp>
      <p:sp>
        <p:nvSpPr>
          <p:cNvPr id="7" name="Rectángulo 6"/>
          <p:cNvSpPr/>
          <p:nvPr/>
        </p:nvSpPr>
        <p:spPr>
          <a:xfrm>
            <a:off x="1187624" y="915566"/>
            <a:ext cx="7416824" cy="615553"/>
          </a:xfrm>
          <a:prstGeom prst="rect">
            <a:avLst/>
          </a:prstGeom>
        </p:spPr>
        <p:txBody>
          <a:bodyPr wrap="square">
            <a:spAutoFit/>
          </a:bodyPr>
          <a:lstStyle/>
          <a:p>
            <a:r>
              <a:rPr lang="es-MX" sz="1700" dirty="0">
                <a:solidFill>
                  <a:schemeClr val="tx2">
                    <a:lumMod val="60000"/>
                    <a:lumOff val="40000"/>
                  </a:schemeClr>
                </a:solidFill>
                <a:latin typeface="Century Schoolbook" panose="02040604050505020304" pitchFamily="18" charset="0"/>
                <a:cs typeface="Sakkal Majalla" panose="02000000000000000000" pitchFamily="2" charset="-78"/>
              </a:rPr>
              <a:t>Elige la columna que, según tu punto de vista, contenga los verbos correctos para redactar el objetivo general de un Trabajo de titulación.</a:t>
            </a:r>
            <a:endParaRPr lang="es-MX" sz="1700" dirty="0">
              <a:latin typeface="Century Schoolbook" panose="02040604050505020304" pitchFamily="18" charset="0"/>
              <a:cs typeface="Sakkal Majalla" panose="02000000000000000000" pitchFamily="2" charset="-78"/>
            </a:endParaRPr>
          </a:p>
        </p:txBody>
      </p:sp>
    </p:spTree>
    <p:extLst>
      <p:ext uri="{BB962C8B-B14F-4D97-AF65-F5344CB8AC3E}">
        <p14:creationId xmlns:p14="http://schemas.microsoft.com/office/powerpoint/2010/main" val="38600483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47664" y="483518"/>
            <a:ext cx="7263680" cy="630942"/>
          </a:xfrm>
          <a:prstGeom prst="rect">
            <a:avLst/>
          </a:prstGeom>
        </p:spPr>
        <p:txBody>
          <a:bodyPr wrap="square">
            <a:spAutoFit/>
          </a:bodyPr>
          <a:lstStyle/>
          <a:p>
            <a:r>
              <a:rPr lang="es-MX" sz="3500" dirty="0" smtClean="0">
                <a:solidFill>
                  <a:srgbClr val="19BBD5"/>
                </a:solidFill>
                <a:latin typeface="Century Schoolbook" panose="02040604050505020304" pitchFamily="18" charset="0"/>
              </a:rPr>
              <a:t>EJERCICIO 3 </a:t>
            </a:r>
          </a:p>
        </p:txBody>
      </p:sp>
      <p:sp>
        <p:nvSpPr>
          <p:cNvPr id="2" name="Rectángulo 1"/>
          <p:cNvSpPr/>
          <p:nvPr/>
        </p:nvSpPr>
        <p:spPr>
          <a:xfrm>
            <a:off x="1619672" y="1995686"/>
            <a:ext cx="6336704" cy="923330"/>
          </a:xfrm>
          <a:prstGeom prst="rect">
            <a:avLst/>
          </a:prstGeom>
        </p:spPr>
        <p:txBody>
          <a:bodyPr wrap="square">
            <a:spAutoFit/>
          </a:bodyPr>
          <a:lstStyle/>
          <a:p>
            <a:r>
              <a:rPr lang="es-MX" sz="1800" dirty="0">
                <a:solidFill>
                  <a:schemeClr val="tx2">
                    <a:lumMod val="60000"/>
                    <a:lumOff val="40000"/>
                  </a:schemeClr>
                </a:solidFill>
                <a:latin typeface="Century Schoolbook" panose="02040604050505020304" pitchFamily="18" charset="0"/>
              </a:rPr>
              <a:t>Redacta el objetivo general que corresponda al problema de investigación que has planteado con tus compañeros de equipo.</a:t>
            </a:r>
          </a:p>
        </p:txBody>
      </p:sp>
    </p:spTree>
    <p:extLst>
      <p:ext uri="{BB962C8B-B14F-4D97-AF65-F5344CB8AC3E}">
        <p14:creationId xmlns:p14="http://schemas.microsoft.com/office/powerpoint/2010/main" val="10700962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ctrTitle"/>
          </p:nvPr>
        </p:nvSpPr>
        <p:spPr>
          <a:xfrm>
            <a:off x="2743200" y="1735750"/>
            <a:ext cx="6005264" cy="1159799"/>
          </a:xfrm>
          <a:prstGeom prst="rect">
            <a:avLst/>
          </a:prstGeom>
        </p:spPr>
        <p:txBody>
          <a:bodyPr lIns="91425" tIns="91425" rIns="91425" bIns="91425" anchor="b" anchorCtr="0">
            <a:noAutofit/>
          </a:bodyPr>
          <a:lstStyle/>
          <a:p>
            <a:pPr lvl="0"/>
            <a:r>
              <a:rPr lang="en" dirty="0" smtClean="0">
                <a:latin typeface="Century Schoolbook" panose="02040604050505020304" pitchFamily="18" charset="0"/>
              </a:rPr>
              <a:t>OBJETIVOS ESPECÍFICOS</a:t>
            </a:r>
            <a:endParaRPr lang="en" dirty="0">
              <a:latin typeface="Century Schoolbook" panose="02040604050505020304" pitchFamily="18" charset="0"/>
            </a:endParaRPr>
          </a:p>
        </p:txBody>
      </p:sp>
      <p:sp>
        <p:nvSpPr>
          <p:cNvPr id="351" name="Shape 351"/>
          <p:cNvSpPr txBox="1">
            <a:spLocks noGrp="1"/>
          </p:cNvSpPr>
          <p:nvPr>
            <p:ph type="subTitle" idx="1"/>
          </p:nvPr>
        </p:nvSpPr>
        <p:spPr>
          <a:xfrm>
            <a:off x="2743200" y="2821004"/>
            <a:ext cx="5696099" cy="784799"/>
          </a:xfrm>
          <a:prstGeom prst="rect">
            <a:avLst/>
          </a:prstGeom>
        </p:spPr>
        <p:txBody>
          <a:bodyPr lIns="91425" tIns="91425" rIns="91425" bIns="91425" anchor="t" anchorCtr="0">
            <a:noAutofit/>
          </a:bodyPr>
          <a:lstStyle/>
          <a:p>
            <a:r>
              <a:rPr lang="es-MX" dirty="0">
                <a:latin typeface="Georgia" panose="02040502050405020303" pitchFamily="18" charset="0"/>
              </a:rPr>
              <a:t>Se recomienda no redactarlos inmediatamente después de escribir el objetivo general, porque aún no se han determinado los posibles contenidos del trabajo, sino después de definir el esquema.</a:t>
            </a:r>
          </a:p>
          <a:p>
            <a:r>
              <a:rPr lang="es-MX" dirty="0">
                <a:latin typeface="Georgia" panose="02040502050405020303" pitchFamily="18" charset="0"/>
              </a:rPr>
              <a:t>Los  objetivos específicos deben corresponder a cada uno de los capítulos del trabajo.</a:t>
            </a:r>
          </a:p>
          <a:p>
            <a:r>
              <a:rPr lang="es-MX" dirty="0">
                <a:latin typeface="Georgia" panose="02040502050405020303" pitchFamily="18" charset="0"/>
              </a:rPr>
              <a:t>Se siguen los mismos criterios que para redactar el objetivo general</a:t>
            </a:r>
            <a:r>
              <a:rPr lang="es-MX" dirty="0" smtClean="0">
                <a:latin typeface="Georgia" panose="02040502050405020303" pitchFamily="18" charset="0"/>
              </a:rPr>
              <a:t>.</a:t>
            </a:r>
          </a:p>
          <a:p>
            <a:endParaRPr lang="es-MX" dirty="0" smtClean="0">
              <a:latin typeface="Georgia" panose="02040502050405020303" pitchFamily="18" charset="0"/>
            </a:endParaRPr>
          </a:p>
          <a:p>
            <a:r>
              <a:rPr lang="es-MX" i="1" dirty="0" smtClean="0">
                <a:latin typeface="Georgia" panose="02040502050405020303" pitchFamily="18" charset="0"/>
              </a:rPr>
              <a:t>Continuación punto 9</a:t>
            </a:r>
            <a:r>
              <a:rPr lang="es-MX" dirty="0" smtClean="0">
                <a:latin typeface="Georgia" panose="02040502050405020303" pitchFamily="18" charset="0"/>
              </a:rPr>
              <a:t>.</a:t>
            </a:r>
            <a:endParaRPr lang="es-MX" dirty="0">
              <a:latin typeface="Georgia" panose="02040502050405020303" pitchFamily="18" charset="0"/>
            </a:endParaRPr>
          </a:p>
        </p:txBody>
      </p:sp>
      <p:sp>
        <p:nvSpPr>
          <p:cNvPr id="352" name="Shape 352"/>
          <p:cNvSpPr txBox="1"/>
          <p:nvPr/>
        </p:nvSpPr>
        <p:spPr>
          <a:xfrm>
            <a:off x="395536" y="1685850"/>
            <a:ext cx="2067000" cy="1771800"/>
          </a:xfrm>
          <a:prstGeom prst="rect">
            <a:avLst/>
          </a:prstGeom>
          <a:noFill/>
          <a:ln>
            <a:noFill/>
          </a:ln>
        </p:spPr>
        <p:txBody>
          <a:bodyPr lIns="91425" tIns="91425" rIns="91425" bIns="91425" anchor="ctr" anchorCtr="0">
            <a:noAutofit/>
          </a:bodyPr>
          <a:lstStyle/>
          <a:p>
            <a:pPr lvl="0" algn="ctr">
              <a:spcBef>
                <a:spcPts val="0"/>
              </a:spcBef>
              <a:buNone/>
            </a:pPr>
            <a:r>
              <a:rPr lang="en" sz="5000" b="1" dirty="0" smtClean="0">
                <a:solidFill>
                  <a:srgbClr val="FFFFFF"/>
                </a:solidFill>
                <a:latin typeface="Century Schoolbook" panose="02040604050505020304" pitchFamily="18" charset="0"/>
                <a:ea typeface="Nixie One"/>
                <a:cs typeface="Nixie One"/>
                <a:sym typeface="Nixie One"/>
              </a:rPr>
              <a:t>3</a:t>
            </a:r>
            <a:endParaRPr lang="en" sz="5000" b="1" dirty="0">
              <a:solidFill>
                <a:srgbClr val="FFFFFF"/>
              </a:solidFill>
              <a:latin typeface="Century Schoolbook" panose="02040604050505020304" pitchFamily="18" charset="0"/>
              <a:ea typeface="Nixie One"/>
              <a:cs typeface="Nixie One"/>
              <a:sym typeface="Nixie One"/>
            </a:endParaRPr>
          </a:p>
        </p:txBody>
      </p:sp>
      <p:sp>
        <p:nvSpPr>
          <p:cNvPr id="7" name="Shape 762"/>
          <p:cNvSpPr/>
          <p:nvPr/>
        </p:nvSpPr>
        <p:spPr>
          <a:xfrm>
            <a:off x="1259632" y="1923678"/>
            <a:ext cx="360040" cy="360040"/>
          </a:xfrm>
          <a:custGeom>
            <a:avLst/>
            <a:gdLst/>
            <a:ahLst/>
            <a:cxnLst/>
            <a:rect l="0" t="0" r="0" b="0"/>
            <a:pathLst>
              <a:path w="18758" h="18757" extrusionOk="0">
                <a:moveTo>
                  <a:pt x="10039" y="2467"/>
                </a:moveTo>
                <a:lnTo>
                  <a:pt x="10380" y="2491"/>
                </a:lnTo>
                <a:lnTo>
                  <a:pt x="10674" y="2516"/>
                </a:lnTo>
                <a:lnTo>
                  <a:pt x="10869" y="2540"/>
                </a:lnTo>
                <a:lnTo>
                  <a:pt x="10967" y="2564"/>
                </a:lnTo>
                <a:lnTo>
                  <a:pt x="10991" y="2589"/>
                </a:lnTo>
                <a:lnTo>
                  <a:pt x="10967" y="2638"/>
                </a:lnTo>
                <a:lnTo>
                  <a:pt x="10893" y="2784"/>
                </a:lnTo>
                <a:lnTo>
                  <a:pt x="10771" y="2955"/>
                </a:lnTo>
                <a:lnTo>
                  <a:pt x="10600" y="3151"/>
                </a:lnTo>
                <a:lnTo>
                  <a:pt x="10405" y="3322"/>
                </a:lnTo>
                <a:lnTo>
                  <a:pt x="10209" y="3468"/>
                </a:lnTo>
                <a:lnTo>
                  <a:pt x="10039" y="3590"/>
                </a:lnTo>
                <a:lnTo>
                  <a:pt x="9941" y="3615"/>
                </a:lnTo>
                <a:lnTo>
                  <a:pt x="9843" y="3639"/>
                </a:lnTo>
                <a:lnTo>
                  <a:pt x="9745" y="3663"/>
                </a:lnTo>
                <a:lnTo>
                  <a:pt x="9648" y="3737"/>
                </a:lnTo>
                <a:lnTo>
                  <a:pt x="9550" y="3810"/>
                </a:lnTo>
                <a:lnTo>
                  <a:pt x="9452" y="3883"/>
                </a:lnTo>
                <a:lnTo>
                  <a:pt x="9355" y="3957"/>
                </a:lnTo>
                <a:lnTo>
                  <a:pt x="9257" y="3981"/>
                </a:lnTo>
                <a:lnTo>
                  <a:pt x="9159" y="4005"/>
                </a:lnTo>
                <a:lnTo>
                  <a:pt x="9086" y="4005"/>
                </a:lnTo>
                <a:lnTo>
                  <a:pt x="8988" y="4054"/>
                </a:lnTo>
                <a:lnTo>
                  <a:pt x="8866" y="4128"/>
                </a:lnTo>
                <a:lnTo>
                  <a:pt x="8793" y="4201"/>
                </a:lnTo>
                <a:lnTo>
                  <a:pt x="8695" y="4274"/>
                </a:lnTo>
                <a:lnTo>
                  <a:pt x="8598" y="4323"/>
                </a:lnTo>
                <a:lnTo>
                  <a:pt x="8500" y="4372"/>
                </a:lnTo>
                <a:lnTo>
                  <a:pt x="8304" y="4372"/>
                </a:lnTo>
                <a:lnTo>
                  <a:pt x="8207" y="4323"/>
                </a:lnTo>
                <a:lnTo>
                  <a:pt x="8109" y="4274"/>
                </a:lnTo>
                <a:lnTo>
                  <a:pt x="8036" y="4201"/>
                </a:lnTo>
                <a:lnTo>
                  <a:pt x="7963" y="4103"/>
                </a:lnTo>
                <a:lnTo>
                  <a:pt x="7938" y="4005"/>
                </a:lnTo>
                <a:lnTo>
                  <a:pt x="7963" y="3908"/>
                </a:lnTo>
                <a:lnTo>
                  <a:pt x="8036" y="3810"/>
                </a:lnTo>
                <a:lnTo>
                  <a:pt x="8109" y="3712"/>
                </a:lnTo>
                <a:lnTo>
                  <a:pt x="8158" y="3615"/>
                </a:lnTo>
                <a:lnTo>
                  <a:pt x="8207" y="3517"/>
                </a:lnTo>
                <a:lnTo>
                  <a:pt x="8207" y="3419"/>
                </a:lnTo>
                <a:lnTo>
                  <a:pt x="8182" y="3273"/>
                </a:lnTo>
                <a:lnTo>
                  <a:pt x="8158" y="3199"/>
                </a:lnTo>
                <a:lnTo>
                  <a:pt x="8109" y="3151"/>
                </a:lnTo>
                <a:lnTo>
                  <a:pt x="8060" y="3102"/>
                </a:lnTo>
                <a:lnTo>
                  <a:pt x="7987" y="3077"/>
                </a:lnTo>
                <a:lnTo>
                  <a:pt x="7840" y="3053"/>
                </a:lnTo>
                <a:lnTo>
                  <a:pt x="7669" y="3028"/>
                </a:lnTo>
                <a:lnTo>
                  <a:pt x="7596" y="2980"/>
                </a:lnTo>
                <a:lnTo>
                  <a:pt x="7547" y="2955"/>
                </a:lnTo>
                <a:lnTo>
                  <a:pt x="7523" y="2906"/>
                </a:lnTo>
                <a:lnTo>
                  <a:pt x="7547" y="2833"/>
                </a:lnTo>
                <a:lnTo>
                  <a:pt x="7572" y="2760"/>
                </a:lnTo>
                <a:lnTo>
                  <a:pt x="7645" y="2662"/>
                </a:lnTo>
                <a:lnTo>
                  <a:pt x="7694" y="2638"/>
                </a:lnTo>
                <a:lnTo>
                  <a:pt x="7792" y="2589"/>
                </a:lnTo>
                <a:lnTo>
                  <a:pt x="8036" y="2540"/>
                </a:lnTo>
                <a:lnTo>
                  <a:pt x="8329" y="2491"/>
                </a:lnTo>
                <a:lnTo>
                  <a:pt x="8671" y="2467"/>
                </a:lnTo>
                <a:close/>
                <a:moveTo>
                  <a:pt x="11455" y="4763"/>
                </a:moveTo>
                <a:lnTo>
                  <a:pt x="11528" y="4787"/>
                </a:lnTo>
                <a:lnTo>
                  <a:pt x="11577" y="4811"/>
                </a:lnTo>
                <a:lnTo>
                  <a:pt x="11626" y="4885"/>
                </a:lnTo>
                <a:lnTo>
                  <a:pt x="11650" y="4958"/>
                </a:lnTo>
                <a:lnTo>
                  <a:pt x="11626" y="5031"/>
                </a:lnTo>
                <a:lnTo>
                  <a:pt x="11577" y="5153"/>
                </a:lnTo>
                <a:lnTo>
                  <a:pt x="11528" y="5251"/>
                </a:lnTo>
                <a:lnTo>
                  <a:pt x="11455" y="5324"/>
                </a:lnTo>
                <a:lnTo>
                  <a:pt x="11357" y="5398"/>
                </a:lnTo>
                <a:lnTo>
                  <a:pt x="11260" y="5471"/>
                </a:lnTo>
                <a:lnTo>
                  <a:pt x="11162" y="5520"/>
                </a:lnTo>
                <a:lnTo>
                  <a:pt x="10991" y="5520"/>
                </a:lnTo>
                <a:lnTo>
                  <a:pt x="10942" y="5471"/>
                </a:lnTo>
                <a:lnTo>
                  <a:pt x="10893" y="5398"/>
                </a:lnTo>
                <a:lnTo>
                  <a:pt x="10869" y="5324"/>
                </a:lnTo>
                <a:lnTo>
                  <a:pt x="10893" y="5251"/>
                </a:lnTo>
                <a:lnTo>
                  <a:pt x="10942" y="5153"/>
                </a:lnTo>
                <a:lnTo>
                  <a:pt x="10991" y="5031"/>
                </a:lnTo>
                <a:lnTo>
                  <a:pt x="11064" y="4958"/>
                </a:lnTo>
                <a:lnTo>
                  <a:pt x="11162" y="4885"/>
                </a:lnTo>
                <a:lnTo>
                  <a:pt x="11260" y="4811"/>
                </a:lnTo>
                <a:lnTo>
                  <a:pt x="11357" y="4787"/>
                </a:lnTo>
                <a:lnTo>
                  <a:pt x="11455" y="4763"/>
                </a:lnTo>
                <a:close/>
                <a:moveTo>
                  <a:pt x="16437" y="12260"/>
                </a:moveTo>
                <a:lnTo>
                  <a:pt x="16511" y="12285"/>
                </a:lnTo>
                <a:lnTo>
                  <a:pt x="16535" y="12334"/>
                </a:lnTo>
                <a:lnTo>
                  <a:pt x="16559" y="12407"/>
                </a:lnTo>
                <a:lnTo>
                  <a:pt x="16584" y="12578"/>
                </a:lnTo>
                <a:lnTo>
                  <a:pt x="16584" y="12651"/>
                </a:lnTo>
                <a:lnTo>
                  <a:pt x="16535" y="12749"/>
                </a:lnTo>
                <a:lnTo>
                  <a:pt x="16486" y="12871"/>
                </a:lnTo>
                <a:lnTo>
                  <a:pt x="16413" y="12944"/>
                </a:lnTo>
                <a:lnTo>
                  <a:pt x="16340" y="13042"/>
                </a:lnTo>
                <a:lnTo>
                  <a:pt x="16266" y="13140"/>
                </a:lnTo>
                <a:lnTo>
                  <a:pt x="16218" y="13237"/>
                </a:lnTo>
                <a:lnTo>
                  <a:pt x="16218" y="13335"/>
                </a:lnTo>
                <a:lnTo>
                  <a:pt x="16193" y="13482"/>
                </a:lnTo>
                <a:lnTo>
                  <a:pt x="16144" y="13555"/>
                </a:lnTo>
                <a:lnTo>
                  <a:pt x="16120" y="13628"/>
                </a:lnTo>
                <a:lnTo>
                  <a:pt x="16071" y="13653"/>
                </a:lnTo>
                <a:lnTo>
                  <a:pt x="15973" y="13653"/>
                </a:lnTo>
                <a:lnTo>
                  <a:pt x="15924" y="13628"/>
                </a:lnTo>
                <a:lnTo>
                  <a:pt x="15900" y="13555"/>
                </a:lnTo>
                <a:lnTo>
                  <a:pt x="15851" y="13433"/>
                </a:lnTo>
                <a:lnTo>
                  <a:pt x="15851" y="13286"/>
                </a:lnTo>
                <a:lnTo>
                  <a:pt x="15827" y="13140"/>
                </a:lnTo>
                <a:lnTo>
                  <a:pt x="15851" y="12969"/>
                </a:lnTo>
                <a:lnTo>
                  <a:pt x="15924" y="12798"/>
                </a:lnTo>
                <a:lnTo>
                  <a:pt x="15998" y="12627"/>
                </a:lnTo>
                <a:lnTo>
                  <a:pt x="16120" y="12480"/>
                </a:lnTo>
                <a:lnTo>
                  <a:pt x="16242" y="12383"/>
                </a:lnTo>
                <a:lnTo>
                  <a:pt x="16340" y="12309"/>
                </a:lnTo>
                <a:lnTo>
                  <a:pt x="16437" y="12260"/>
                </a:lnTo>
                <a:close/>
                <a:moveTo>
                  <a:pt x="13922" y="3615"/>
                </a:moveTo>
                <a:lnTo>
                  <a:pt x="14239" y="3639"/>
                </a:lnTo>
                <a:lnTo>
                  <a:pt x="14483" y="3639"/>
                </a:lnTo>
                <a:lnTo>
                  <a:pt x="14679" y="3688"/>
                </a:lnTo>
                <a:lnTo>
                  <a:pt x="14777" y="3712"/>
                </a:lnTo>
                <a:lnTo>
                  <a:pt x="14825" y="3737"/>
                </a:lnTo>
                <a:lnTo>
                  <a:pt x="14874" y="3761"/>
                </a:lnTo>
                <a:lnTo>
                  <a:pt x="14923" y="3737"/>
                </a:lnTo>
                <a:lnTo>
                  <a:pt x="14972" y="3712"/>
                </a:lnTo>
                <a:lnTo>
                  <a:pt x="15045" y="3688"/>
                </a:lnTo>
                <a:lnTo>
                  <a:pt x="15143" y="3663"/>
                </a:lnTo>
                <a:lnTo>
                  <a:pt x="15485" y="3639"/>
                </a:lnTo>
                <a:lnTo>
                  <a:pt x="15900" y="4103"/>
                </a:lnTo>
                <a:lnTo>
                  <a:pt x="16291" y="4616"/>
                </a:lnTo>
                <a:lnTo>
                  <a:pt x="16633" y="5153"/>
                </a:lnTo>
                <a:lnTo>
                  <a:pt x="16926" y="5715"/>
                </a:lnTo>
                <a:lnTo>
                  <a:pt x="17194" y="6301"/>
                </a:lnTo>
                <a:lnTo>
                  <a:pt x="17390" y="6912"/>
                </a:lnTo>
                <a:lnTo>
                  <a:pt x="17561" y="7547"/>
                </a:lnTo>
                <a:lnTo>
                  <a:pt x="17683" y="8182"/>
                </a:lnTo>
                <a:lnTo>
                  <a:pt x="17414" y="8157"/>
                </a:lnTo>
                <a:lnTo>
                  <a:pt x="17317" y="8133"/>
                </a:lnTo>
                <a:lnTo>
                  <a:pt x="17268" y="8084"/>
                </a:lnTo>
                <a:lnTo>
                  <a:pt x="17219" y="8060"/>
                </a:lnTo>
                <a:lnTo>
                  <a:pt x="17146" y="8035"/>
                </a:lnTo>
                <a:lnTo>
                  <a:pt x="16975" y="8011"/>
                </a:lnTo>
                <a:lnTo>
                  <a:pt x="16877" y="7986"/>
                </a:lnTo>
                <a:lnTo>
                  <a:pt x="16779" y="7938"/>
                </a:lnTo>
                <a:lnTo>
                  <a:pt x="16682" y="7889"/>
                </a:lnTo>
                <a:lnTo>
                  <a:pt x="16584" y="7815"/>
                </a:lnTo>
                <a:lnTo>
                  <a:pt x="16511" y="7742"/>
                </a:lnTo>
                <a:lnTo>
                  <a:pt x="16437" y="7693"/>
                </a:lnTo>
                <a:lnTo>
                  <a:pt x="16364" y="7693"/>
                </a:lnTo>
                <a:lnTo>
                  <a:pt x="16315" y="7718"/>
                </a:lnTo>
                <a:lnTo>
                  <a:pt x="16291" y="7767"/>
                </a:lnTo>
                <a:lnTo>
                  <a:pt x="16291" y="7840"/>
                </a:lnTo>
                <a:lnTo>
                  <a:pt x="16340" y="7913"/>
                </a:lnTo>
                <a:lnTo>
                  <a:pt x="16413" y="8011"/>
                </a:lnTo>
                <a:lnTo>
                  <a:pt x="16486" y="8084"/>
                </a:lnTo>
                <a:lnTo>
                  <a:pt x="16584" y="8133"/>
                </a:lnTo>
                <a:lnTo>
                  <a:pt x="16706" y="8182"/>
                </a:lnTo>
                <a:lnTo>
                  <a:pt x="16779" y="8182"/>
                </a:lnTo>
                <a:lnTo>
                  <a:pt x="16877" y="8206"/>
                </a:lnTo>
                <a:lnTo>
                  <a:pt x="16975" y="8255"/>
                </a:lnTo>
                <a:lnTo>
                  <a:pt x="17072" y="8304"/>
                </a:lnTo>
                <a:lnTo>
                  <a:pt x="17170" y="8377"/>
                </a:lnTo>
                <a:lnTo>
                  <a:pt x="17194" y="8426"/>
                </a:lnTo>
                <a:lnTo>
                  <a:pt x="17219" y="8475"/>
                </a:lnTo>
                <a:lnTo>
                  <a:pt x="17194" y="8621"/>
                </a:lnTo>
                <a:lnTo>
                  <a:pt x="17097" y="8792"/>
                </a:lnTo>
                <a:lnTo>
                  <a:pt x="16975" y="8963"/>
                </a:lnTo>
                <a:lnTo>
                  <a:pt x="16804" y="9110"/>
                </a:lnTo>
                <a:lnTo>
                  <a:pt x="16657" y="9232"/>
                </a:lnTo>
                <a:lnTo>
                  <a:pt x="16511" y="9305"/>
                </a:lnTo>
                <a:lnTo>
                  <a:pt x="16413" y="9330"/>
                </a:lnTo>
                <a:lnTo>
                  <a:pt x="16242" y="9354"/>
                </a:lnTo>
                <a:lnTo>
                  <a:pt x="16169" y="9378"/>
                </a:lnTo>
                <a:lnTo>
                  <a:pt x="16120" y="9427"/>
                </a:lnTo>
                <a:lnTo>
                  <a:pt x="16071" y="9452"/>
                </a:lnTo>
                <a:lnTo>
                  <a:pt x="16022" y="9476"/>
                </a:lnTo>
                <a:lnTo>
                  <a:pt x="15973" y="9452"/>
                </a:lnTo>
                <a:lnTo>
                  <a:pt x="15924" y="9427"/>
                </a:lnTo>
                <a:lnTo>
                  <a:pt x="15900" y="9378"/>
                </a:lnTo>
                <a:lnTo>
                  <a:pt x="15851" y="9305"/>
                </a:lnTo>
                <a:lnTo>
                  <a:pt x="15827" y="9134"/>
                </a:lnTo>
                <a:lnTo>
                  <a:pt x="15802" y="9037"/>
                </a:lnTo>
                <a:lnTo>
                  <a:pt x="15729" y="8890"/>
                </a:lnTo>
                <a:lnTo>
                  <a:pt x="15607" y="8743"/>
                </a:lnTo>
                <a:lnTo>
                  <a:pt x="15460" y="8573"/>
                </a:lnTo>
                <a:lnTo>
                  <a:pt x="15314" y="8402"/>
                </a:lnTo>
                <a:lnTo>
                  <a:pt x="15192" y="8255"/>
                </a:lnTo>
                <a:lnTo>
                  <a:pt x="15094" y="8108"/>
                </a:lnTo>
                <a:lnTo>
                  <a:pt x="15070" y="8011"/>
                </a:lnTo>
                <a:lnTo>
                  <a:pt x="15070" y="7938"/>
                </a:lnTo>
                <a:lnTo>
                  <a:pt x="15045" y="7889"/>
                </a:lnTo>
                <a:lnTo>
                  <a:pt x="15021" y="7889"/>
                </a:lnTo>
                <a:lnTo>
                  <a:pt x="14972" y="7913"/>
                </a:lnTo>
                <a:lnTo>
                  <a:pt x="14948" y="7962"/>
                </a:lnTo>
                <a:lnTo>
                  <a:pt x="14899" y="8035"/>
                </a:lnTo>
                <a:lnTo>
                  <a:pt x="14874" y="8182"/>
                </a:lnTo>
                <a:lnTo>
                  <a:pt x="14899" y="8279"/>
                </a:lnTo>
                <a:lnTo>
                  <a:pt x="14972" y="8402"/>
                </a:lnTo>
                <a:lnTo>
                  <a:pt x="15045" y="8548"/>
                </a:lnTo>
                <a:lnTo>
                  <a:pt x="15167" y="8670"/>
                </a:lnTo>
                <a:lnTo>
                  <a:pt x="15265" y="8792"/>
                </a:lnTo>
                <a:lnTo>
                  <a:pt x="15363" y="8914"/>
                </a:lnTo>
                <a:lnTo>
                  <a:pt x="15436" y="9037"/>
                </a:lnTo>
                <a:lnTo>
                  <a:pt x="15460" y="9134"/>
                </a:lnTo>
                <a:lnTo>
                  <a:pt x="15460" y="9232"/>
                </a:lnTo>
                <a:lnTo>
                  <a:pt x="15509" y="9330"/>
                </a:lnTo>
                <a:lnTo>
                  <a:pt x="15558" y="9427"/>
                </a:lnTo>
                <a:lnTo>
                  <a:pt x="15631" y="9525"/>
                </a:lnTo>
                <a:lnTo>
                  <a:pt x="15753" y="9598"/>
                </a:lnTo>
                <a:lnTo>
                  <a:pt x="15900" y="9647"/>
                </a:lnTo>
                <a:lnTo>
                  <a:pt x="16047" y="9696"/>
                </a:lnTo>
                <a:lnTo>
                  <a:pt x="16218" y="9720"/>
                </a:lnTo>
                <a:lnTo>
                  <a:pt x="16364" y="9720"/>
                </a:lnTo>
                <a:lnTo>
                  <a:pt x="16486" y="9769"/>
                </a:lnTo>
                <a:lnTo>
                  <a:pt x="16559" y="9818"/>
                </a:lnTo>
                <a:lnTo>
                  <a:pt x="16584" y="9867"/>
                </a:lnTo>
                <a:lnTo>
                  <a:pt x="16584" y="9916"/>
                </a:lnTo>
                <a:lnTo>
                  <a:pt x="16559" y="10013"/>
                </a:lnTo>
                <a:lnTo>
                  <a:pt x="16437" y="10209"/>
                </a:lnTo>
                <a:lnTo>
                  <a:pt x="16242" y="10429"/>
                </a:lnTo>
                <a:lnTo>
                  <a:pt x="16022" y="10673"/>
                </a:lnTo>
                <a:lnTo>
                  <a:pt x="15802" y="10917"/>
                </a:lnTo>
                <a:lnTo>
                  <a:pt x="15631" y="11186"/>
                </a:lnTo>
                <a:lnTo>
                  <a:pt x="15485" y="11430"/>
                </a:lnTo>
                <a:lnTo>
                  <a:pt x="15460" y="11528"/>
                </a:lnTo>
                <a:lnTo>
                  <a:pt x="15460" y="11625"/>
                </a:lnTo>
                <a:lnTo>
                  <a:pt x="15460" y="11772"/>
                </a:lnTo>
                <a:lnTo>
                  <a:pt x="15485" y="11918"/>
                </a:lnTo>
                <a:lnTo>
                  <a:pt x="15509" y="12016"/>
                </a:lnTo>
                <a:lnTo>
                  <a:pt x="15558" y="12089"/>
                </a:lnTo>
                <a:lnTo>
                  <a:pt x="15583" y="12138"/>
                </a:lnTo>
                <a:lnTo>
                  <a:pt x="15607" y="12212"/>
                </a:lnTo>
                <a:lnTo>
                  <a:pt x="15631" y="12383"/>
                </a:lnTo>
                <a:lnTo>
                  <a:pt x="15607" y="12480"/>
                </a:lnTo>
                <a:lnTo>
                  <a:pt x="15509" y="12651"/>
                </a:lnTo>
                <a:lnTo>
                  <a:pt x="15363" y="12847"/>
                </a:lnTo>
                <a:lnTo>
                  <a:pt x="15167" y="13042"/>
                </a:lnTo>
                <a:lnTo>
                  <a:pt x="14972" y="13237"/>
                </a:lnTo>
                <a:lnTo>
                  <a:pt x="14825" y="13433"/>
                </a:lnTo>
                <a:lnTo>
                  <a:pt x="14728" y="13604"/>
                </a:lnTo>
                <a:lnTo>
                  <a:pt x="14679" y="13701"/>
                </a:lnTo>
                <a:lnTo>
                  <a:pt x="14654" y="13823"/>
                </a:lnTo>
                <a:lnTo>
                  <a:pt x="14581" y="13970"/>
                </a:lnTo>
                <a:lnTo>
                  <a:pt x="14459" y="14117"/>
                </a:lnTo>
                <a:lnTo>
                  <a:pt x="14313" y="14288"/>
                </a:lnTo>
                <a:lnTo>
                  <a:pt x="14142" y="14434"/>
                </a:lnTo>
                <a:lnTo>
                  <a:pt x="13995" y="14556"/>
                </a:lnTo>
                <a:lnTo>
                  <a:pt x="13848" y="14629"/>
                </a:lnTo>
                <a:lnTo>
                  <a:pt x="13726" y="14654"/>
                </a:lnTo>
                <a:lnTo>
                  <a:pt x="13653" y="14654"/>
                </a:lnTo>
                <a:lnTo>
                  <a:pt x="13555" y="14605"/>
                </a:lnTo>
                <a:lnTo>
                  <a:pt x="13458" y="14556"/>
                </a:lnTo>
                <a:lnTo>
                  <a:pt x="13360" y="14483"/>
                </a:lnTo>
                <a:lnTo>
                  <a:pt x="13287" y="14385"/>
                </a:lnTo>
                <a:lnTo>
                  <a:pt x="13213" y="14288"/>
                </a:lnTo>
                <a:lnTo>
                  <a:pt x="13189" y="14190"/>
                </a:lnTo>
                <a:lnTo>
                  <a:pt x="13165" y="14092"/>
                </a:lnTo>
                <a:lnTo>
                  <a:pt x="13140" y="13921"/>
                </a:lnTo>
                <a:lnTo>
                  <a:pt x="13116" y="13848"/>
                </a:lnTo>
                <a:lnTo>
                  <a:pt x="13067" y="13799"/>
                </a:lnTo>
                <a:lnTo>
                  <a:pt x="13043" y="13750"/>
                </a:lnTo>
                <a:lnTo>
                  <a:pt x="12994" y="13677"/>
                </a:lnTo>
                <a:lnTo>
                  <a:pt x="12969" y="13530"/>
                </a:lnTo>
                <a:lnTo>
                  <a:pt x="12945" y="13359"/>
                </a:lnTo>
                <a:lnTo>
                  <a:pt x="12920" y="13286"/>
                </a:lnTo>
                <a:lnTo>
                  <a:pt x="12872" y="13237"/>
                </a:lnTo>
                <a:lnTo>
                  <a:pt x="12847" y="13164"/>
                </a:lnTo>
                <a:lnTo>
                  <a:pt x="12823" y="13066"/>
                </a:lnTo>
                <a:lnTo>
                  <a:pt x="12798" y="12920"/>
                </a:lnTo>
                <a:lnTo>
                  <a:pt x="12774" y="12749"/>
                </a:lnTo>
                <a:lnTo>
                  <a:pt x="12798" y="12602"/>
                </a:lnTo>
                <a:lnTo>
                  <a:pt x="12823" y="12456"/>
                </a:lnTo>
                <a:lnTo>
                  <a:pt x="12847" y="12358"/>
                </a:lnTo>
                <a:lnTo>
                  <a:pt x="12872" y="12285"/>
                </a:lnTo>
                <a:lnTo>
                  <a:pt x="12920" y="12236"/>
                </a:lnTo>
                <a:lnTo>
                  <a:pt x="12945" y="12163"/>
                </a:lnTo>
                <a:lnTo>
                  <a:pt x="12969" y="11992"/>
                </a:lnTo>
                <a:lnTo>
                  <a:pt x="12945" y="11894"/>
                </a:lnTo>
                <a:lnTo>
                  <a:pt x="12896" y="11772"/>
                </a:lnTo>
                <a:lnTo>
                  <a:pt x="12798" y="11650"/>
                </a:lnTo>
                <a:lnTo>
                  <a:pt x="12701" y="11528"/>
                </a:lnTo>
                <a:lnTo>
                  <a:pt x="12578" y="11381"/>
                </a:lnTo>
                <a:lnTo>
                  <a:pt x="12481" y="11210"/>
                </a:lnTo>
                <a:lnTo>
                  <a:pt x="12432" y="11015"/>
                </a:lnTo>
                <a:lnTo>
                  <a:pt x="12408" y="10844"/>
                </a:lnTo>
                <a:lnTo>
                  <a:pt x="12408" y="10697"/>
                </a:lnTo>
                <a:lnTo>
                  <a:pt x="12383" y="10551"/>
                </a:lnTo>
                <a:lnTo>
                  <a:pt x="12334" y="10453"/>
                </a:lnTo>
                <a:lnTo>
                  <a:pt x="12310" y="10380"/>
                </a:lnTo>
                <a:lnTo>
                  <a:pt x="12261" y="10331"/>
                </a:lnTo>
                <a:lnTo>
                  <a:pt x="12188" y="10307"/>
                </a:lnTo>
                <a:lnTo>
                  <a:pt x="12017" y="10282"/>
                </a:lnTo>
                <a:lnTo>
                  <a:pt x="11870" y="10307"/>
                </a:lnTo>
                <a:lnTo>
                  <a:pt x="11797" y="10331"/>
                </a:lnTo>
                <a:lnTo>
                  <a:pt x="11748" y="10380"/>
                </a:lnTo>
                <a:lnTo>
                  <a:pt x="11675" y="10429"/>
                </a:lnTo>
                <a:lnTo>
                  <a:pt x="11553" y="10453"/>
                </a:lnTo>
                <a:lnTo>
                  <a:pt x="11406" y="10478"/>
                </a:lnTo>
                <a:lnTo>
                  <a:pt x="11260" y="10478"/>
                </a:lnTo>
                <a:lnTo>
                  <a:pt x="11089" y="10453"/>
                </a:lnTo>
                <a:lnTo>
                  <a:pt x="10893" y="10355"/>
                </a:lnTo>
                <a:lnTo>
                  <a:pt x="10674" y="10233"/>
                </a:lnTo>
                <a:lnTo>
                  <a:pt x="10503" y="10087"/>
                </a:lnTo>
                <a:lnTo>
                  <a:pt x="10429" y="10013"/>
                </a:lnTo>
                <a:lnTo>
                  <a:pt x="10356" y="9891"/>
                </a:lnTo>
                <a:lnTo>
                  <a:pt x="10234" y="9598"/>
                </a:lnTo>
                <a:lnTo>
                  <a:pt x="10161" y="9281"/>
                </a:lnTo>
                <a:lnTo>
                  <a:pt x="10112" y="8963"/>
                </a:lnTo>
                <a:lnTo>
                  <a:pt x="10136" y="8792"/>
                </a:lnTo>
                <a:lnTo>
                  <a:pt x="10161" y="8621"/>
                </a:lnTo>
                <a:lnTo>
                  <a:pt x="10258" y="8279"/>
                </a:lnTo>
                <a:lnTo>
                  <a:pt x="10332" y="8108"/>
                </a:lnTo>
                <a:lnTo>
                  <a:pt x="10405" y="7962"/>
                </a:lnTo>
                <a:lnTo>
                  <a:pt x="10503" y="7815"/>
                </a:lnTo>
                <a:lnTo>
                  <a:pt x="10600" y="7718"/>
                </a:lnTo>
                <a:lnTo>
                  <a:pt x="10796" y="7522"/>
                </a:lnTo>
                <a:lnTo>
                  <a:pt x="10991" y="7376"/>
                </a:lnTo>
                <a:lnTo>
                  <a:pt x="11162" y="7278"/>
                </a:lnTo>
                <a:lnTo>
                  <a:pt x="11260" y="7229"/>
                </a:lnTo>
                <a:lnTo>
                  <a:pt x="11431" y="7205"/>
                </a:lnTo>
                <a:lnTo>
                  <a:pt x="11504" y="7180"/>
                </a:lnTo>
                <a:lnTo>
                  <a:pt x="11553" y="7132"/>
                </a:lnTo>
                <a:lnTo>
                  <a:pt x="11626" y="7107"/>
                </a:lnTo>
                <a:lnTo>
                  <a:pt x="11724" y="7083"/>
                </a:lnTo>
                <a:lnTo>
                  <a:pt x="11870" y="7058"/>
                </a:lnTo>
                <a:lnTo>
                  <a:pt x="12188" y="7058"/>
                </a:lnTo>
                <a:lnTo>
                  <a:pt x="12359" y="7107"/>
                </a:lnTo>
                <a:lnTo>
                  <a:pt x="12481" y="7156"/>
                </a:lnTo>
                <a:lnTo>
                  <a:pt x="12603" y="7229"/>
                </a:lnTo>
                <a:lnTo>
                  <a:pt x="12676" y="7303"/>
                </a:lnTo>
                <a:lnTo>
                  <a:pt x="12774" y="7376"/>
                </a:lnTo>
                <a:lnTo>
                  <a:pt x="12896" y="7425"/>
                </a:lnTo>
                <a:lnTo>
                  <a:pt x="12969" y="7425"/>
                </a:lnTo>
                <a:lnTo>
                  <a:pt x="13140" y="7449"/>
                </a:lnTo>
                <a:lnTo>
                  <a:pt x="13213" y="7498"/>
                </a:lnTo>
                <a:lnTo>
                  <a:pt x="13262" y="7522"/>
                </a:lnTo>
                <a:lnTo>
                  <a:pt x="13311" y="7547"/>
                </a:lnTo>
                <a:lnTo>
                  <a:pt x="13360" y="7571"/>
                </a:lnTo>
                <a:lnTo>
                  <a:pt x="13409" y="7547"/>
                </a:lnTo>
                <a:lnTo>
                  <a:pt x="13458" y="7522"/>
                </a:lnTo>
                <a:lnTo>
                  <a:pt x="13507" y="7498"/>
                </a:lnTo>
                <a:lnTo>
                  <a:pt x="13580" y="7449"/>
                </a:lnTo>
                <a:lnTo>
                  <a:pt x="13726" y="7425"/>
                </a:lnTo>
                <a:lnTo>
                  <a:pt x="13897" y="7449"/>
                </a:lnTo>
                <a:lnTo>
                  <a:pt x="13971" y="7498"/>
                </a:lnTo>
                <a:lnTo>
                  <a:pt x="14019" y="7522"/>
                </a:lnTo>
                <a:lnTo>
                  <a:pt x="14093" y="7571"/>
                </a:lnTo>
                <a:lnTo>
                  <a:pt x="14190" y="7596"/>
                </a:lnTo>
                <a:lnTo>
                  <a:pt x="14337" y="7620"/>
                </a:lnTo>
                <a:lnTo>
                  <a:pt x="14654" y="7620"/>
                </a:lnTo>
                <a:lnTo>
                  <a:pt x="14801" y="7596"/>
                </a:lnTo>
                <a:lnTo>
                  <a:pt x="14899" y="7571"/>
                </a:lnTo>
                <a:lnTo>
                  <a:pt x="14972" y="7522"/>
                </a:lnTo>
                <a:lnTo>
                  <a:pt x="15021" y="7473"/>
                </a:lnTo>
                <a:lnTo>
                  <a:pt x="15045" y="7400"/>
                </a:lnTo>
                <a:lnTo>
                  <a:pt x="15070" y="7229"/>
                </a:lnTo>
                <a:lnTo>
                  <a:pt x="15070" y="7205"/>
                </a:lnTo>
                <a:lnTo>
                  <a:pt x="15045" y="7156"/>
                </a:lnTo>
                <a:lnTo>
                  <a:pt x="14948" y="7107"/>
                </a:lnTo>
                <a:lnTo>
                  <a:pt x="14825" y="7058"/>
                </a:lnTo>
                <a:lnTo>
                  <a:pt x="14679" y="7058"/>
                </a:lnTo>
                <a:lnTo>
                  <a:pt x="14532" y="7034"/>
                </a:lnTo>
                <a:lnTo>
                  <a:pt x="14361" y="6985"/>
                </a:lnTo>
                <a:lnTo>
                  <a:pt x="14215" y="6936"/>
                </a:lnTo>
                <a:lnTo>
                  <a:pt x="14117" y="6863"/>
                </a:lnTo>
                <a:lnTo>
                  <a:pt x="14019" y="6790"/>
                </a:lnTo>
                <a:lnTo>
                  <a:pt x="13922" y="6716"/>
                </a:lnTo>
                <a:lnTo>
                  <a:pt x="13824" y="6692"/>
                </a:lnTo>
                <a:lnTo>
                  <a:pt x="13726" y="6668"/>
                </a:lnTo>
                <a:lnTo>
                  <a:pt x="13653" y="6643"/>
                </a:lnTo>
                <a:lnTo>
                  <a:pt x="13555" y="6619"/>
                </a:lnTo>
                <a:lnTo>
                  <a:pt x="13458" y="6545"/>
                </a:lnTo>
                <a:lnTo>
                  <a:pt x="13360" y="6472"/>
                </a:lnTo>
                <a:lnTo>
                  <a:pt x="13287" y="6399"/>
                </a:lnTo>
                <a:lnTo>
                  <a:pt x="13189" y="6374"/>
                </a:lnTo>
                <a:lnTo>
                  <a:pt x="13116" y="6350"/>
                </a:lnTo>
                <a:lnTo>
                  <a:pt x="13067" y="6374"/>
                </a:lnTo>
                <a:lnTo>
                  <a:pt x="13018" y="6399"/>
                </a:lnTo>
                <a:lnTo>
                  <a:pt x="12945" y="6399"/>
                </a:lnTo>
                <a:lnTo>
                  <a:pt x="12872" y="6350"/>
                </a:lnTo>
                <a:lnTo>
                  <a:pt x="12774" y="6277"/>
                </a:lnTo>
                <a:lnTo>
                  <a:pt x="12701" y="6228"/>
                </a:lnTo>
                <a:lnTo>
                  <a:pt x="12627" y="6179"/>
                </a:lnTo>
                <a:lnTo>
                  <a:pt x="12505" y="6179"/>
                </a:lnTo>
                <a:lnTo>
                  <a:pt x="12456" y="6228"/>
                </a:lnTo>
                <a:lnTo>
                  <a:pt x="12383" y="6252"/>
                </a:lnTo>
                <a:lnTo>
                  <a:pt x="12212" y="6277"/>
                </a:lnTo>
                <a:lnTo>
                  <a:pt x="12114" y="6326"/>
                </a:lnTo>
                <a:lnTo>
                  <a:pt x="11968" y="6399"/>
                </a:lnTo>
                <a:lnTo>
                  <a:pt x="11797" y="6521"/>
                </a:lnTo>
                <a:lnTo>
                  <a:pt x="11650" y="6668"/>
                </a:lnTo>
                <a:lnTo>
                  <a:pt x="11479" y="6814"/>
                </a:lnTo>
                <a:lnTo>
                  <a:pt x="11309" y="6936"/>
                </a:lnTo>
                <a:lnTo>
                  <a:pt x="11186" y="7009"/>
                </a:lnTo>
                <a:lnTo>
                  <a:pt x="11064" y="7058"/>
                </a:lnTo>
                <a:lnTo>
                  <a:pt x="10918" y="7009"/>
                </a:lnTo>
                <a:lnTo>
                  <a:pt x="10844" y="6985"/>
                </a:lnTo>
                <a:lnTo>
                  <a:pt x="10796" y="6961"/>
                </a:lnTo>
                <a:lnTo>
                  <a:pt x="10747" y="6912"/>
                </a:lnTo>
                <a:lnTo>
                  <a:pt x="10722" y="6838"/>
                </a:lnTo>
                <a:lnTo>
                  <a:pt x="10698" y="6668"/>
                </a:lnTo>
                <a:lnTo>
                  <a:pt x="10722" y="6497"/>
                </a:lnTo>
                <a:lnTo>
                  <a:pt x="10747" y="6423"/>
                </a:lnTo>
                <a:lnTo>
                  <a:pt x="10796" y="6374"/>
                </a:lnTo>
                <a:lnTo>
                  <a:pt x="10844" y="6350"/>
                </a:lnTo>
                <a:lnTo>
                  <a:pt x="10967" y="6326"/>
                </a:lnTo>
                <a:lnTo>
                  <a:pt x="11113" y="6301"/>
                </a:lnTo>
                <a:lnTo>
                  <a:pt x="11260" y="6277"/>
                </a:lnTo>
                <a:lnTo>
                  <a:pt x="11406" y="6277"/>
                </a:lnTo>
                <a:lnTo>
                  <a:pt x="11528" y="6228"/>
                </a:lnTo>
                <a:lnTo>
                  <a:pt x="11602" y="6179"/>
                </a:lnTo>
                <a:lnTo>
                  <a:pt x="11626" y="6130"/>
                </a:lnTo>
                <a:lnTo>
                  <a:pt x="11650" y="6106"/>
                </a:lnTo>
                <a:lnTo>
                  <a:pt x="11602" y="5935"/>
                </a:lnTo>
                <a:lnTo>
                  <a:pt x="11577" y="5862"/>
                </a:lnTo>
                <a:lnTo>
                  <a:pt x="11553" y="5813"/>
                </a:lnTo>
                <a:lnTo>
                  <a:pt x="11504" y="5764"/>
                </a:lnTo>
                <a:lnTo>
                  <a:pt x="11504" y="5715"/>
                </a:lnTo>
                <a:lnTo>
                  <a:pt x="11504" y="5666"/>
                </a:lnTo>
                <a:lnTo>
                  <a:pt x="11553" y="5617"/>
                </a:lnTo>
                <a:lnTo>
                  <a:pt x="11602" y="5593"/>
                </a:lnTo>
                <a:lnTo>
                  <a:pt x="11675" y="5544"/>
                </a:lnTo>
                <a:lnTo>
                  <a:pt x="11821" y="5520"/>
                </a:lnTo>
                <a:lnTo>
                  <a:pt x="11919" y="5520"/>
                </a:lnTo>
                <a:lnTo>
                  <a:pt x="12017" y="5471"/>
                </a:lnTo>
                <a:lnTo>
                  <a:pt x="12114" y="5398"/>
                </a:lnTo>
                <a:lnTo>
                  <a:pt x="12212" y="5324"/>
                </a:lnTo>
                <a:lnTo>
                  <a:pt x="12285" y="5251"/>
                </a:lnTo>
                <a:lnTo>
                  <a:pt x="12359" y="5153"/>
                </a:lnTo>
                <a:lnTo>
                  <a:pt x="12383" y="5031"/>
                </a:lnTo>
                <a:lnTo>
                  <a:pt x="12408" y="4958"/>
                </a:lnTo>
                <a:lnTo>
                  <a:pt x="12383" y="4787"/>
                </a:lnTo>
                <a:lnTo>
                  <a:pt x="12334" y="4714"/>
                </a:lnTo>
                <a:lnTo>
                  <a:pt x="12310" y="4665"/>
                </a:lnTo>
                <a:lnTo>
                  <a:pt x="12310" y="4640"/>
                </a:lnTo>
                <a:lnTo>
                  <a:pt x="12310" y="4592"/>
                </a:lnTo>
                <a:lnTo>
                  <a:pt x="12383" y="4469"/>
                </a:lnTo>
                <a:lnTo>
                  <a:pt x="12505" y="4298"/>
                </a:lnTo>
                <a:lnTo>
                  <a:pt x="12701" y="4103"/>
                </a:lnTo>
                <a:lnTo>
                  <a:pt x="12798" y="4005"/>
                </a:lnTo>
                <a:lnTo>
                  <a:pt x="12945" y="3908"/>
                </a:lnTo>
                <a:lnTo>
                  <a:pt x="13091" y="3834"/>
                </a:lnTo>
                <a:lnTo>
                  <a:pt x="13262" y="3761"/>
                </a:lnTo>
                <a:lnTo>
                  <a:pt x="13604" y="3663"/>
                </a:lnTo>
                <a:lnTo>
                  <a:pt x="13775" y="3639"/>
                </a:lnTo>
                <a:lnTo>
                  <a:pt x="13922" y="3615"/>
                </a:lnTo>
                <a:close/>
                <a:moveTo>
                  <a:pt x="6888" y="2467"/>
                </a:moveTo>
                <a:lnTo>
                  <a:pt x="6986" y="2491"/>
                </a:lnTo>
                <a:lnTo>
                  <a:pt x="7083" y="2516"/>
                </a:lnTo>
                <a:lnTo>
                  <a:pt x="7132" y="2540"/>
                </a:lnTo>
                <a:lnTo>
                  <a:pt x="7181" y="2589"/>
                </a:lnTo>
                <a:lnTo>
                  <a:pt x="7181" y="2638"/>
                </a:lnTo>
                <a:lnTo>
                  <a:pt x="7181" y="2711"/>
                </a:lnTo>
                <a:lnTo>
                  <a:pt x="7132" y="2784"/>
                </a:lnTo>
                <a:lnTo>
                  <a:pt x="7083" y="2858"/>
                </a:lnTo>
                <a:lnTo>
                  <a:pt x="6937" y="3028"/>
                </a:lnTo>
                <a:lnTo>
                  <a:pt x="6864" y="3175"/>
                </a:lnTo>
                <a:lnTo>
                  <a:pt x="6839" y="3322"/>
                </a:lnTo>
                <a:lnTo>
                  <a:pt x="6864" y="3395"/>
                </a:lnTo>
                <a:lnTo>
                  <a:pt x="6888" y="3419"/>
                </a:lnTo>
                <a:lnTo>
                  <a:pt x="6961" y="3517"/>
                </a:lnTo>
                <a:lnTo>
                  <a:pt x="7010" y="3615"/>
                </a:lnTo>
                <a:lnTo>
                  <a:pt x="7059" y="3712"/>
                </a:lnTo>
                <a:lnTo>
                  <a:pt x="7083" y="3810"/>
                </a:lnTo>
                <a:lnTo>
                  <a:pt x="7059" y="3908"/>
                </a:lnTo>
                <a:lnTo>
                  <a:pt x="7010" y="4005"/>
                </a:lnTo>
                <a:lnTo>
                  <a:pt x="6961" y="4103"/>
                </a:lnTo>
                <a:lnTo>
                  <a:pt x="6888" y="4201"/>
                </a:lnTo>
                <a:lnTo>
                  <a:pt x="6839" y="4225"/>
                </a:lnTo>
                <a:lnTo>
                  <a:pt x="6644" y="4225"/>
                </a:lnTo>
                <a:lnTo>
                  <a:pt x="6473" y="4128"/>
                </a:lnTo>
                <a:lnTo>
                  <a:pt x="6302" y="4005"/>
                </a:lnTo>
                <a:lnTo>
                  <a:pt x="6155" y="3859"/>
                </a:lnTo>
                <a:lnTo>
                  <a:pt x="5984" y="3786"/>
                </a:lnTo>
                <a:lnTo>
                  <a:pt x="5838" y="3761"/>
                </a:lnTo>
                <a:lnTo>
                  <a:pt x="5789" y="3786"/>
                </a:lnTo>
                <a:lnTo>
                  <a:pt x="5740" y="3810"/>
                </a:lnTo>
                <a:lnTo>
                  <a:pt x="5642" y="3883"/>
                </a:lnTo>
                <a:lnTo>
                  <a:pt x="5545" y="3957"/>
                </a:lnTo>
                <a:lnTo>
                  <a:pt x="5447" y="3981"/>
                </a:lnTo>
                <a:lnTo>
                  <a:pt x="5349" y="4005"/>
                </a:lnTo>
                <a:lnTo>
                  <a:pt x="5203" y="4030"/>
                </a:lnTo>
                <a:lnTo>
                  <a:pt x="5129" y="4054"/>
                </a:lnTo>
                <a:lnTo>
                  <a:pt x="5081" y="4103"/>
                </a:lnTo>
                <a:lnTo>
                  <a:pt x="5032" y="4128"/>
                </a:lnTo>
                <a:lnTo>
                  <a:pt x="4959" y="4152"/>
                </a:lnTo>
                <a:lnTo>
                  <a:pt x="4788" y="4201"/>
                </a:lnTo>
                <a:lnTo>
                  <a:pt x="4690" y="4201"/>
                </a:lnTo>
                <a:lnTo>
                  <a:pt x="4592" y="4250"/>
                </a:lnTo>
                <a:lnTo>
                  <a:pt x="4494" y="4298"/>
                </a:lnTo>
                <a:lnTo>
                  <a:pt x="4397" y="4372"/>
                </a:lnTo>
                <a:lnTo>
                  <a:pt x="4372" y="4421"/>
                </a:lnTo>
                <a:lnTo>
                  <a:pt x="4372" y="4494"/>
                </a:lnTo>
                <a:lnTo>
                  <a:pt x="4372" y="4616"/>
                </a:lnTo>
                <a:lnTo>
                  <a:pt x="4470" y="4787"/>
                </a:lnTo>
                <a:lnTo>
                  <a:pt x="4592" y="4958"/>
                </a:lnTo>
                <a:lnTo>
                  <a:pt x="4690" y="5031"/>
                </a:lnTo>
                <a:lnTo>
                  <a:pt x="4788" y="5056"/>
                </a:lnTo>
                <a:lnTo>
                  <a:pt x="4885" y="5080"/>
                </a:lnTo>
                <a:lnTo>
                  <a:pt x="5007" y="5080"/>
                </a:lnTo>
                <a:lnTo>
                  <a:pt x="5129" y="5056"/>
                </a:lnTo>
                <a:lnTo>
                  <a:pt x="5227" y="5007"/>
                </a:lnTo>
                <a:lnTo>
                  <a:pt x="5349" y="4933"/>
                </a:lnTo>
                <a:lnTo>
                  <a:pt x="5447" y="4860"/>
                </a:lnTo>
                <a:lnTo>
                  <a:pt x="5642" y="4665"/>
                </a:lnTo>
                <a:lnTo>
                  <a:pt x="5838" y="4518"/>
                </a:lnTo>
                <a:lnTo>
                  <a:pt x="6009" y="4421"/>
                </a:lnTo>
                <a:lnTo>
                  <a:pt x="6131" y="4372"/>
                </a:lnTo>
                <a:lnTo>
                  <a:pt x="6204" y="4396"/>
                </a:lnTo>
                <a:lnTo>
                  <a:pt x="6253" y="4445"/>
                </a:lnTo>
                <a:lnTo>
                  <a:pt x="6302" y="4494"/>
                </a:lnTo>
                <a:lnTo>
                  <a:pt x="6302" y="4567"/>
                </a:lnTo>
                <a:lnTo>
                  <a:pt x="6326" y="4640"/>
                </a:lnTo>
                <a:lnTo>
                  <a:pt x="6375" y="4714"/>
                </a:lnTo>
                <a:lnTo>
                  <a:pt x="6424" y="4738"/>
                </a:lnTo>
                <a:lnTo>
                  <a:pt x="6497" y="4763"/>
                </a:lnTo>
                <a:lnTo>
                  <a:pt x="6595" y="4787"/>
                </a:lnTo>
                <a:lnTo>
                  <a:pt x="6693" y="4811"/>
                </a:lnTo>
                <a:lnTo>
                  <a:pt x="6790" y="4885"/>
                </a:lnTo>
                <a:lnTo>
                  <a:pt x="6888" y="4958"/>
                </a:lnTo>
                <a:lnTo>
                  <a:pt x="6937" y="5031"/>
                </a:lnTo>
                <a:lnTo>
                  <a:pt x="6961" y="5153"/>
                </a:lnTo>
                <a:lnTo>
                  <a:pt x="6937" y="5251"/>
                </a:lnTo>
                <a:lnTo>
                  <a:pt x="6888" y="5324"/>
                </a:lnTo>
                <a:lnTo>
                  <a:pt x="6790" y="5398"/>
                </a:lnTo>
                <a:lnTo>
                  <a:pt x="6693" y="5471"/>
                </a:lnTo>
                <a:lnTo>
                  <a:pt x="6595" y="5520"/>
                </a:lnTo>
                <a:lnTo>
                  <a:pt x="6497" y="5520"/>
                </a:lnTo>
                <a:lnTo>
                  <a:pt x="6399" y="5544"/>
                </a:lnTo>
                <a:lnTo>
                  <a:pt x="6253" y="5642"/>
                </a:lnTo>
                <a:lnTo>
                  <a:pt x="6082" y="5764"/>
                </a:lnTo>
                <a:lnTo>
                  <a:pt x="5935" y="5910"/>
                </a:lnTo>
                <a:lnTo>
                  <a:pt x="5764" y="6057"/>
                </a:lnTo>
                <a:lnTo>
                  <a:pt x="5594" y="6179"/>
                </a:lnTo>
                <a:lnTo>
                  <a:pt x="5471" y="6252"/>
                </a:lnTo>
                <a:lnTo>
                  <a:pt x="5349" y="6277"/>
                </a:lnTo>
                <a:lnTo>
                  <a:pt x="5227" y="6326"/>
                </a:lnTo>
                <a:lnTo>
                  <a:pt x="5056" y="6448"/>
                </a:lnTo>
                <a:lnTo>
                  <a:pt x="4812" y="6643"/>
                </a:lnTo>
                <a:lnTo>
                  <a:pt x="4568" y="6887"/>
                </a:lnTo>
                <a:lnTo>
                  <a:pt x="4226" y="7229"/>
                </a:lnTo>
                <a:lnTo>
                  <a:pt x="4104" y="7327"/>
                </a:lnTo>
                <a:lnTo>
                  <a:pt x="3957" y="7449"/>
                </a:lnTo>
                <a:lnTo>
                  <a:pt x="3640" y="7644"/>
                </a:lnTo>
                <a:lnTo>
                  <a:pt x="3347" y="7767"/>
                </a:lnTo>
                <a:lnTo>
                  <a:pt x="3200" y="7791"/>
                </a:lnTo>
                <a:lnTo>
                  <a:pt x="3078" y="7815"/>
                </a:lnTo>
                <a:lnTo>
                  <a:pt x="2834" y="7815"/>
                </a:lnTo>
                <a:lnTo>
                  <a:pt x="2614" y="7864"/>
                </a:lnTo>
                <a:lnTo>
                  <a:pt x="2443" y="7938"/>
                </a:lnTo>
                <a:lnTo>
                  <a:pt x="2321" y="8011"/>
                </a:lnTo>
                <a:lnTo>
                  <a:pt x="2248" y="8084"/>
                </a:lnTo>
                <a:lnTo>
                  <a:pt x="2174" y="8182"/>
                </a:lnTo>
                <a:lnTo>
                  <a:pt x="2125" y="8279"/>
                </a:lnTo>
                <a:lnTo>
                  <a:pt x="2125" y="8377"/>
                </a:lnTo>
                <a:lnTo>
                  <a:pt x="2125" y="8475"/>
                </a:lnTo>
                <a:lnTo>
                  <a:pt x="2174" y="8573"/>
                </a:lnTo>
                <a:lnTo>
                  <a:pt x="2248" y="8670"/>
                </a:lnTo>
                <a:lnTo>
                  <a:pt x="2321" y="8768"/>
                </a:lnTo>
                <a:lnTo>
                  <a:pt x="2394" y="8841"/>
                </a:lnTo>
                <a:lnTo>
                  <a:pt x="2492" y="8890"/>
                </a:lnTo>
                <a:lnTo>
                  <a:pt x="2614" y="8939"/>
                </a:lnTo>
                <a:lnTo>
                  <a:pt x="2687" y="8939"/>
                </a:lnTo>
                <a:lnTo>
                  <a:pt x="2809" y="8988"/>
                </a:lnTo>
                <a:lnTo>
                  <a:pt x="2956" y="9085"/>
                </a:lnTo>
                <a:lnTo>
                  <a:pt x="3151" y="9232"/>
                </a:lnTo>
                <a:lnTo>
                  <a:pt x="3371" y="9427"/>
                </a:lnTo>
                <a:lnTo>
                  <a:pt x="3566" y="9623"/>
                </a:lnTo>
                <a:lnTo>
                  <a:pt x="3762" y="9769"/>
                </a:lnTo>
                <a:lnTo>
                  <a:pt x="3908" y="9867"/>
                </a:lnTo>
                <a:lnTo>
                  <a:pt x="4030" y="9891"/>
                </a:lnTo>
                <a:lnTo>
                  <a:pt x="4177" y="9867"/>
                </a:lnTo>
                <a:lnTo>
                  <a:pt x="4250" y="9843"/>
                </a:lnTo>
                <a:lnTo>
                  <a:pt x="4324" y="9818"/>
                </a:lnTo>
                <a:lnTo>
                  <a:pt x="4372" y="9769"/>
                </a:lnTo>
                <a:lnTo>
                  <a:pt x="4494" y="9745"/>
                </a:lnTo>
                <a:lnTo>
                  <a:pt x="4641" y="9720"/>
                </a:lnTo>
                <a:lnTo>
                  <a:pt x="4959" y="9720"/>
                </a:lnTo>
                <a:lnTo>
                  <a:pt x="5105" y="9769"/>
                </a:lnTo>
                <a:lnTo>
                  <a:pt x="5252" y="9818"/>
                </a:lnTo>
                <a:lnTo>
                  <a:pt x="5349" y="9916"/>
                </a:lnTo>
                <a:lnTo>
                  <a:pt x="5447" y="9989"/>
                </a:lnTo>
                <a:lnTo>
                  <a:pt x="5545" y="10038"/>
                </a:lnTo>
                <a:lnTo>
                  <a:pt x="5642" y="10087"/>
                </a:lnTo>
                <a:lnTo>
                  <a:pt x="5740" y="10087"/>
                </a:lnTo>
                <a:lnTo>
                  <a:pt x="5838" y="10136"/>
                </a:lnTo>
                <a:lnTo>
                  <a:pt x="5984" y="10209"/>
                </a:lnTo>
                <a:lnTo>
                  <a:pt x="6155" y="10331"/>
                </a:lnTo>
                <a:lnTo>
                  <a:pt x="6302" y="10478"/>
                </a:lnTo>
                <a:lnTo>
                  <a:pt x="6473" y="10624"/>
                </a:lnTo>
                <a:lnTo>
                  <a:pt x="6644" y="10746"/>
                </a:lnTo>
                <a:lnTo>
                  <a:pt x="6790" y="10819"/>
                </a:lnTo>
                <a:lnTo>
                  <a:pt x="6888" y="10844"/>
                </a:lnTo>
                <a:lnTo>
                  <a:pt x="6961" y="10868"/>
                </a:lnTo>
                <a:lnTo>
                  <a:pt x="7083" y="10917"/>
                </a:lnTo>
                <a:lnTo>
                  <a:pt x="7181" y="10966"/>
                </a:lnTo>
                <a:lnTo>
                  <a:pt x="7254" y="11039"/>
                </a:lnTo>
                <a:lnTo>
                  <a:pt x="7352" y="11113"/>
                </a:lnTo>
                <a:lnTo>
                  <a:pt x="7450" y="11186"/>
                </a:lnTo>
                <a:lnTo>
                  <a:pt x="7547" y="11210"/>
                </a:lnTo>
                <a:lnTo>
                  <a:pt x="7645" y="11235"/>
                </a:lnTo>
                <a:lnTo>
                  <a:pt x="7743" y="11259"/>
                </a:lnTo>
                <a:lnTo>
                  <a:pt x="7840" y="11283"/>
                </a:lnTo>
                <a:lnTo>
                  <a:pt x="7938" y="11357"/>
                </a:lnTo>
                <a:lnTo>
                  <a:pt x="8036" y="11430"/>
                </a:lnTo>
                <a:lnTo>
                  <a:pt x="8109" y="11528"/>
                </a:lnTo>
                <a:lnTo>
                  <a:pt x="8158" y="11625"/>
                </a:lnTo>
                <a:lnTo>
                  <a:pt x="8207" y="11723"/>
                </a:lnTo>
                <a:lnTo>
                  <a:pt x="8207" y="11796"/>
                </a:lnTo>
                <a:lnTo>
                  <a:pt x="8207" y="11894"/>
                </a:lnTo>
                <a:lnTo>
                  <a:pt x="8158" y="11992"/>
                </a:lnTo>
                <a:lnTo>
                  <a:pt x="8109" y="12089"/>
                </a:lnTo>
                <a:lnTo>
                  <a:pt x="8036" y="12187"/>
                </a:lnTo>
                <a:lnTo>
                  <a:pt x="7963" y="12285"/>
                </a:lnTo>
                <a:lnTo>
                  <a:pt x="7889" y="12383"/>
                </a:lnTo>
                <a:lnTo>
                  <a:pt x="7840" y="12480"/>
                </a:lnTo>
                <a:lnTo>
                  <a:pt x="7840" y="12578"/>
                </a:lnTo>
                <a:lnTo>
                  <a:pt x="7816" y="12676"/>
                </a:lnTo>
                <a:lnTo>
                  <a:pt x="7718" y="12822"/>
                </a:lnTo>
                <a:lnTo>
                  <a:pt x="7596" y="12969"/>
                </a:lnTo>
                <a:lnTo>
                  <a:pt x="7450" y="13140"/>
                </a:lnTo>
                <a:lnTo>
                  <a:pt x="7303" y="13311"/>
                </a:lnTo>
                <a:lnTo>
                  <a:pt x="7181" y="13457"/>
                </a:lnTo>
                <a:lnTo>
                  <a:pt x="7108" y="13604"/>
                </a:lnTo>
                <a:lnTo>
                  <a:pt x="7083" y="13701"/>
                </a:lnTo>
                <a:lnTo>
                  <a:pt x="7034" y="13823"/>
                </a:lnTo>
                <a:lnTo>
                  <a:pt x="6961" y="13970"/>
                </a:lnTo>
                <a:lnTo>
                  <a:pt x="6839" y="14117"/>
                </a:lnTo>
                <a:lnTo>
                  <a:pt x="6693" y="14288"/>
                </a:lnTo>
                <a:lnTo>
                  <a:pt x="6546" y="14434"/>
                </a:lnTo>
                <a:lnTo>
                  <a:pt x="6424" y="14605"/>
                </a:lnTo>
                <a:lnTo>
                  <a:pt x="6351" y="14752"/>
                </a:lnTo>
                <a:lnTo>
                  <a:pt x="6302" y="14849"/>
                </a:lnTo>
                <a:lnTo>
                  <a:pt x="6277" y="14947"/>
                </a:lnTo>
                <a:lnTo>
                  <a:pt x="6229" y="15069"/>
                </a:lnTo>
                <a:lnTo>
                  <a:pt x="6131" y="15216"/>
                </a:lnTo>
                <a:lnTo>
                  <a:pt x="6033" y="15338"/>
                </a:lnTo>
                <a:lnTo>
                  <a:pt x="5911" y="15460"/>
                </a:lnTo>
                <a:lnTo>
                  <a:pt x="5813" y="15582"/>
                </a:lnTo>
                <a:lnTo>
                  <a:pt x="5764" y="15704"/>
                </a:lnTo>
                <a:lnTo>
                  <a:pt x="5740" y="15802"/>
                </a:lnTo>
                <a:lnTo>
                  <a:pt x="5764" y="15973"/>
                </a:lnTo>
                <a:lnTo>
                  <a:pt x="5789" y="16046"/>
                </a:lnTo>
                <a:lnTo>
                  <a:pt x="5838" y="16095"/>
                </a:lnTo>
                <a:lnTo>
                  <a:pt x="5862" y="16144"/>
                </a:lnTo>
                <a:lnTo>
                  <a:pt x="5911" y="16217"/>
                </a:lnTo>
                <a:lnTo>
                  <a:pt x="5935" y="16388"/>
                </a:lnTo>
                <a:lnTo>
                  <a:pt x="5911" y="16461"/>
                </a:lnTo>
                <a:lnTo>
                  <a:pt x="5862" y="16510"/>
                </a:lnTo>
                <a:lnTo>
                  <a:pt x="5813" y="16559"/>
                </a:lnTo>
                <a:lnTo>
                  <a:pt x="5642" y="16559"/>
                </a:lnTo>
                <a:lnTo>
                  <a:pt x="5545" y="16510"/>
                </a:lnTo>
                <a:lnTo>
                  <a:pt x="5447" y="16461"/>
                </a:lnTo>
                <a:lnTo>
                  <a:pt x="5349" y="16388"/>
                </a:lnTo>
                <a:lnTo>
                  <a:pt x="5276" y="16266"/>
                </a:lnTo>
                <a:lnTo>
                  <a:pt x="5227" y="16119"/>
                </a:lnTo>
                <a:lnTo>
                  <a:pt x="5178" y="15973"/>
                </a:lnTo>
                <a:lnTo>
                  <a:pt x="5178" y="15802"/>
                </a:lnTo>
                <a:lnTo>
                  <a:pt x="5154" y="15655"/>
                </a:lnTo>
                <a:lnTo>
                  <a:pt x="5105" y="15484"/>
                </a:lnTo>
                <a:lnTo>
                  <a:pt x="5056" y="15338"/>
                </a:lnTo>
                <a:lnTo>
                  <a:pt x="4983" y="15240"/>
                </a:lnTo>
                <a:lnTo>
                  <a:pt x="4934" y="15191"/>
                </a:lnTo>
                <a:lnTo>
                  <a:pt x="4910" y="15093"/>
                </a:lnTo>
                <a:lnTo>
                  <a:pt x="4836" y="14849"/>
                </a:lnTo>
                <a:lnTo>
                  <a:pt x="4812" y="14556"/>
                </a:lnTo>
                <a:lnTo>
                  <a:pt x="4788" y="14214"/>
                </a:lnTo>
                <a:lnTo>
                  <a:pt x="4788" y="13970"/>
                </a:lnTo>
                <a:lnTo>
                  <a:pt x="4788" y="13799"/>
                </a:lnTo>
                <a:lnTo>
                  <a:pt x="4739" y="13604"/>
                </a:lnTo>
                <a:lnTo>
                  <a:pt x="4714" y="13433"/>
                </a:lnTo>
                <a:lnTo>
                  <a:pt x="4641" y="13237"/>
                </a:lnTo>
                <a:lnTo>
                  <a:pt x="4568" y="13066"/>
                </a:lnTo>
                <a:lnTo>
                  <a:pt x="4494" y="12920"/>
                </a:lnTo>
                <a:lnTo>
                  <a:pt x="4397" y="12773"/>
                </a:lnTo>
                <a:lnTo>
                  <a:pt x="4324" y="12676"/>
                </a:lnTo>
                <a:lnTo>
                  <a:pt x="4128" y="12456"/>
                </a:lnTo>
                <a:lnTo>
                  <a:pt x="3982" y="12260"/>
                </a:lnTo>
                <a:lnTo>
                  <a:pt x="3884" y="12114"/>
                </a:lnTo>
                <a:lnTo>
                  <a:pt x="3835" y="11992"/>
                </a:lnTo>
                <a:lnTo>
                  <a:pt x="3811" y="11845"/>
                </a:lnTo>
                <a:lnTo>
                  <a:pt x="3786" y="11772"/>
                </a:lnTo>
                <a:lnTo>
                  <a:pt x="3737" y="11723"/>
                </a:lnTo>
                <a:lnTo>
                  <a:pt x="3713" y="11650"/>
                </a:lnTo>
                <a:lnTo>
                  <a:pt x="3664" y="11528"/>
                </a:lnTo>
                <a:lnTo>
                  <a:pt x="3664" y="11381"/>
                </a:lnTo>
                <a:lnTo>
                  <a:pt x="3640" y="11235"/>
                </a:lnTo>
                <a:lnTo>
                  <a:pt x="3664" y="11088"/>
                </a:lnTo>
                <a:lnTo>
                  <a:pt x="3664" y="10942"/>
                </a:lnTo>
                <a:lnTo>
                  <a:pt x="3713" y="10819"/>
                </a:lnTo>
                <a:lnTo>
                  <a:pt x="3737" y="10771"/>
                </a:lnTo>
                <a:lnTo>
                  <a:pt x="3786" y="10697"/>
                </a:lnTo>
                <a:lnTo>
                  <a:pt x="3811" y="10648"/>
                </a:lnTo>
                <a:lnTo>
                  <a:pt x="3835" y="10478"/>
                </a:lnTo>
                <a:lnTo>
                  <a:pt x="3811" y="10307"/>
                </a:lnTo>
                <a:lnTo>
                  <a:pt x="3786" y="10233"/>
                </a:lnTo>
                <a:lnTo>
                  <a:pt x="3737" y="10184"/>
                </a:lnTo>
                <a:lnTo>
                  <a:pt x="3689" y="10160"/>
                </a:lnTo>
                <a:lnTo>
                  <a:pt x="3615" y="10111"/>
                </a:lnTo>
                <a:lnTo>
                  <a:pt x="3444" y="10087"/>
                </a:lnTo>
                <a:lnTo>
                  <a:pt x="3347" y="10062"/>
                </a:lnTo>
                <a:lnTo>
                  <a:pt x="3200" y="9989"/>
                </a:lnTo>
                <a:lnTo>
                  <a:pt x="3054" y="9867"/>
                </a:lnTo>
                <a:lnTo>
                  <a:pt x="2883" y="9720"/>
                </a:lnTo>
                <a:lnTo>
                  <a:pt x="2712" y="9574"/>
                </a:lnTo>
                <a:lnTo>
                  <a:pt x="2565" y="9452"/>
                </a:lnTo>
                <a:lnTo>
                  <a:pt x="2419" y="9354"/>
                </a:lnTo>
                <a:lnTo>
                  <a:pt x="2321" y="9330"/>
                </a:lnTo>
                <a:lnTo>
                  <a:pt x="2199" y="9281"/>
                </a:lnTo>
                <a:lnTo>
                  <a:pt x="2003" y="9159"/>
                </a:lnTo>
                <a:lnTo>
                  <a:pt x="1784" y="8988"/>
                </a:lnTo>
                <a:lnTo>
                  <a:pt x="1539" y="8768"/>
                </a:lnTo>
                <a:lnTo>
                  <a:pt x="1246" y="8402"/>
                </a:lnTo>
                <a:lnTo>
                  <a:pt x="1078" y="8185"/>
                </a:lnTo>
                <a:lnTo>
                  <a:pt x="1124" y="7840"/>
                </a:lnTo>
                <a:lnTo>
                  <a:pt x="1197" y="7473"/>
                </a:lnTo>
                <a:lnTo>
                  <a:pt x="1295" y="7132"/>
                </a:lnTo>
                <a:lnTo>
                  <a:pt x="1393" y="6790"/>
                </a:lnTo>
                <a:lnTo>
                  <a:pt x="1515" y="6448"/>
                </a:lnTo>
                <a:lnTo>
                  <a:pt x="1637" y="6106"/>
                </a:lnTo>
                <a:lnTo>
                  <a:pt x="1784" y="5788"/>
                </a:lnTo>
                <a:lnTo>
                  <a:pt x="1954" y="5471"/>
                </a:lnTo>
                <a:lnTo>
                  <a:pt x="2125" y="5153"/>
                </a:lnTo>
                <a:lnTo>
                  <a:pt x="2296" y="4860"/>
                </a:lnTo>
                <a:lnTo>
                  <a:pt x="2516" y="4567"/>
                </a:lnTo>
                <a:lnTo>
                  <a:pt x="2712" y="4298"/>
                </a:lnTo>
                <a:lnTo>
                  <a:pt x="3151" y="3737"/>
                </a:lnTo>
                <a:lnTo>
                  <a:pt x="3664" y="3248"/>
                </a:lnTo>
                <a:lnTo>
                  <a:pt x="4079" y="3248"/>
                </a:lnTo>
                <a:lnTo>
                  <a:pt x="4299" y="3297"/>
                </a:lnTo>
                <a:lnTo>
                  <a:pt x="4470" y="3346"/>
                </a:lnTo>
                <a:lnTo>
                  <a:pt x="4592" y="3419"/>
                </a:lnTo>
                <a:lnTo>
                  <a:pt x="4690" y="3493"/>
                </a:lnTo>
                <a:lnTo>
                  <a:pt x="4788" y="3517"/>
                </a:lnTo>
                <a:lnTo>
                  <a:pt x="4885" y="3493"/>
                </a:lnTo>
                <a:lnTo>
                  <a:pt x="4983" y="3419"/>
                </a:lnTo>
                <a:lnTo>
                  <a:pt x="5056" y="3346"/>
                </a:lnTo>
                <a:lnTo>
                  <a:pt x="5178" y="3297"/>
                </a:lnTo>
                <a:lnTo>
                  <a:pt x="5276" y="3248"/>
                </a:lnTo>
                <a:lnTo>
                  <a:pt x="5349" y="3248"/>
                </a:lnTo>
                <a:lnTo>
                  <a:pt x="5471" y="3199"/>
                </a:lnTo>
                <a:lnTo>
                  <a:pt x="5594" y="3126"/>
                </a:lnTo>
                <a:lnTo>
                  <a:pt x="5764" y="3004"/>
                </a:lnTo>
                <a:lnTo>
                  <a:pt x="5935" y="2858"/>
                </a:lnTo>
                <a:lnTo>
                  <a:pt x="6131" y="2711"/>
                </a:lnTo>
                <a:lnTo>
                  <a:pt x="6375" y="2589"/>
                </a:lnTo>
                <a:lnTo>
                  <a:pt x="6619" y="2516"/>
                </a:lnTo>
                <a:lnTo>
                  <a:pt x="6888" y="2467"/>
                </a:lnTo>
                <a:close/>
                <a:moveTo>
                  <a:pt x="9379" y="0"/>
                </a:moveTo>
                <a:lnTo>
                  <a:pt x="8891" y="24"/>
                </a:lnTo>
                <a:lnTo>
                  <a:pt x="8427" y="49"/>
                </a:lnTo>
                <a:lnTo>
                  <a:pt x="7963" y="122"/>
                </a:lnTo>
                <a:lnTo>
                  <a:pt x="7499" y="195"/>
                </a:lnTo>
                <a:lnTo>
                  <a:pt x="7034" y="293"/>
                </a:lnTo>
                <a:lnTo>
                  <a:pt x="6595" y="440"/>
                </a:lnTo>
                <a:lnTo>
                  <a:pt x="6155" y="586"/>
                </a:lnTo>
                <a:lnTo>
                  <a:pt x="5740" y="733"/>
                </a:lnTo>
                <a:lnTo>
                  <a:pt x="5325" y="928"/>
                </a:lnTo>
                <a:lnTo>
                  <a:pt x="4910" y="1148"/>
                </a:lnTo>
                <a:lnTo>
                  <a:pt x="4519" y="1368"/>
                </a:lnTo>
                <a:lnTo>
                  <a:pt x="4128" y="1612"/>
                </a:lnTo>
                <a:lnTo>
                  <a:pt x="3762" y="1881"/>
                </a:lnTo>
                <a:lnTo>
                  <a:pt x="3420" y="2149"/>
                </a:lnTo>
                <a:lnTo>
                  <a:pt x="3078" y="2442"/>
                </a:lnTo>
                <a:lnTo>
                  <a:pt x="2760" y="2760"/>
                </a:lnTo>
                <a:lnTo>
                  <a:pt x="2443" y="3077"/>
                </a:lnTo>
                <a:lnTo>
                  <a:pt x="2150" y="3419"/>
                </a:lnTo>
                <a:lnTo>
                  <a:pt x="1881" y="3761"/>
                </a:lnTo>
                <a:lnTo>
                  <a:pt x="1613" y="4128"/>
                </a:lnTo>
                <a:lnTo>
                  <a:pt x="1368" y="4518"/>
                </a:lnTo>
                <a:lnTo>
                  <a:pt x="1149" y="4909"/>
                </a:lnTo>
                <a:lnTo>
                  <a:pt x="929" y="5324"/>
                </a:lnTo>
                <a:lnTo>
                  <a:pt x="733" y="5739"/>
                </a:lnTo>
                <a:lnTo>
                  <a:pt x="587" y="6155"/>
                </a:lnTo>
                <a:lnTo>
                  <a:pt x="440" y="6594"/>
                </a:lnTo>
                <a:lnTo>
                  <a:pt x="294" y="7034"/>
                </a:lnTo>
                <a:lnTo>
                  <a:pt x="196" y="7498"/>
                </a:lnTo>
                <a:lnTo>
                  <a:pt x="123" y="7962"/>
                </a:lnTo>
                <a:lnTo>
                  <a:pt x="49" y="8426"/>
                </a:lnTo>
                <a:lnTo>
                  <a:pt x="25" y="8890"/>
                </a:lnTo>
                <a:lnTo>
                  <a:pt x="1" y="9378"/>
                </a:lnTo>
                <a:lnTo>
                  <a:pt x="25" y="9867"/>
                </a:lnTo>
                <a:lnTo>
                  <a:pt x="49" y="10331"/>
                </a:lnTo>
                <a:lnTo>
                  <a:pt x="123" y="10795"/>
                </a:lnTo>
                <a:lnTo>
                  <a:pt x="196" y="11259"/>
                </a:lnTo>
                <a:lnTo>
                  <a:pt x="294" y="11723"/>
                </a:lnTo>
                <a:lnTo>
                  <a:pt x="440" y="12163"/>
                </a:lnTo>
                <a:lnTo>
                  <a:pt x="587" y="12602"/>
                </a:lnTo>
                <a:lnTo>
                  <a:pt x="733" y="13018"/>
                </a:lnTo>
                <a:lnTo>
                  <a:pt x="929" y="13433"/>
                </a:lnTo>
                <a:lnTo>
                  <a:pt x="1149" y="13848"/>
                </a:lnTo>
                <a:lnTo>
                  <a:pt x="1368" y="14239"/>
                </a:lnTo>
                <a:lnTo>
                  <a:pt x="1613" y="14629"/>
                </a:lnTo>
                <a:lnTo>
                  <a:pt x="1881" y="14996"/>
                </a:lnTo>
                <a:lnTo>
                  <a:pt x="2150" y="15338"/>
                </a:lnTo>
                <a:lnTo>
                  <a:pt x="2443" y="15680"/>
                </a:lnTo>
                <a:lnTo>
                  <a:pt x="2760" y="15997"/>
                </a:lnTo>
                <a:lnTo>
                  <a:pt x="3078" y="16315"/>
                </a:lnTo>
                <a:lnTo>
                  <a:pt x="3420" y="16608"/>
                </a:lnTo>
                <a:lnTo>
                  <a:pt x="3762" y="16876"/>
                </a:lnTo>
                <a:lnTo>
                  <a:pt x="4128" y="17145"/>
                </a:lnTo>
                <a:lnTo>
                  <a:pt x="4519" y="17389"/>
                </a:lnTo>
                <a:lnTo>
                  <a:pt x="4910" y="17609"/>
                </a:lnTo>
                <a:lnTo>
                  <a:pt x="5325" y="17829"/>
                </a:lnTo>
                <a:lnTo>
                  <a:pt x="5740" y="18024"/>
                </a:lnTo>
                <a:lnTo>
                  <a:pt x="6155" y="18171"/>
                </a:lnTo>
                <a:lnTo>
                  <a:pt x="6595" y="18317"/>
                </a:lnTo>
                <a:lnTo>
                  <a:pt x="7034" y="18464"/>
                </a:lnTo>
                <a:lnTo>
                  <a:pt x="7499" y="18562"/>
                </a:lnTo>
                <a:lnTo>
                  <a:pt x="7963" y="18635"/>
                </a:lnTo>
                <a:lnTo>
                  <a:pt x="8427" y="18708"/>
                </a:lnTo>
                <a:lnTo>
                  <a:pt x="8891" y="18733"/>
                </a:lnTo>
                <a:lnTo>
                  <a:pt x="9379" y="18757"/>
                </a:lnTo>
                <a:lnTo>
                  <a:pt x="9868" y="18733"/>
                </a:lnTo>
                <a:lnTo>
                  <a:pt x="10332" y="18708"/>
                </a:lnTo>
                <a:lnTo>
                  <a:pt x="10796" y="18635"/>
                </a:lnTo>
                <a:lnTo>
                  <a:pt x="11260" y="18562"/>
                </a:lnTo>
                <a:lnTo>
                  <a:pt x="11724" y="18464"/>
                </a:lnTo>
                <a:lnTo>
                  <a:pt x="12163" y="18317"/>
                </a:lnTo>
                <a:lnTo>
                  <a:pt x="12603" y="18171"/>
                </a:lnTo>
                <a:lnTo>
                  <a:pt x="13018" y="18024"/>
                </a:lnTo>
                <a:lnTo>
                  <a:pt x="13433" y="17829"/>
                </a:lnTo>
                <a:lnTo>
                  <a:pt x="13848" y="17609"/>
                </a:lnTo>
                <a:lnTo>
                  <a:pt x="14239" y="17389"/>
                </a:lnTo>
                <a:lnTo>
                  <a:pt x="14630" y="17145"/>
                </a:lnTo>
                <a:lnTo>
                  <a:pt x="14996" y="16876"/>
                </a:lnTo>
                <a:lnTo>
                  <a:pt x="15338" y="16608"/>
                </a:lnTo>
                <a:lnTo>
                  <a:pt x="15680" y="16315"/>
                </a:lnTo>
                <a:lnTo>
                  <a:pt x="15998" y="15997"/>
                </a:lnTo>
                <a:lnTo>
                  <a:pt x="16315" y="15680"/>
                </a:lnTo>
                <a:lnTo>
                  <a:pt x="16608" y="15338"/>
                </a:lnTo>
                <a:lnTo>
                  <a:pt x="16877" y="14996"/>
                </a:lnTo>
                <a:lnTo>
                  <a:pt x="17146" y="14629"/>
                </a:lnTo>
                <a:lnTo>
                  <a:pt x="17390" y="14239"/>
                </a:lnTo>
                <a:lnTo>
                  <a:pt x="17610" y="13848"/>
                </a:lnTo>
                <a:lnTo>
                  <a:pt x="17829" y="13433"/>
                </a:lnTo>
                <a:lnTo>
                  <a:pt x="18025" y="13018"/>
                </a:lnTo>
                <a:lnTo>
                  <a:pt x="18171" y="12602"/>
                </a:lnTo>
                <a:lnTo>
                  <a:pt x="18318" y="12163"/>
                </a:lnTo>
                <a:lnTo>
                  <a:pt x="18464" y="11723"/>
                </a:lnTo>
                <a:lnTo>
                  <a:pt x="18562" y="11259"/>
                </a:lnTo>
                <a:lnTo>
                  <a:pt x="18635" y="10795"/>
                </a:lnTo>
                <a:lnTo>
                  <a:pt x="18709" y="10331"/>
                </a:lnTo>
                <a:lnTo>
                  <a:pt x="18733" y="9867"/>
                </a:lnTo>
                <a:lnTo>
                  <a:pt x="18758" y="9378"/>
                </a:lnTo>
                <a:lnTo>
                  <a:pt x="18733" y="8890"/>
                </a:lnTo>
                <a:lnTo>
                  <a:pt x="18709" y="8426"/>
                </a:lnTo>
                <a:lnTo>
                  <a:pt x="18635" y="7962"/>
                </a:lnTo>
                <a:lnTo>
                  <a:pt x="18562" y="7498"/>
                </a:lnTo>
                <a:lnTo>
                  <a:pt x="18464" y="7034"/>
                </a:lnTo>
                <a:lnTo>
                  <a:pt x="18318" y="6594"/>
                </a:lnTo>
                <a:lnTo>
                  <a:pt x="18171" y="6155"/>
                </a:lnTo>
                <a:lnTo>
                  <a:pt x="18025" y="5739"/>
                </a:lnTo>
                <a:lnTo>
                  <a:pt x="17829" y="5324"/>
                </a:lnTo>
                <a:lnTo>
                  <a:pt x="17610" y="4909"/>
                </a:lnTo>
                <a:lnTo>
                  <a:pt x="17390" y="4518"/>
                </a:lnTo>
                <a:lnTo>
                  <a:pt x="17146" y="4128"/>
                </a:lnTo>
                <a:lnTo>
                  <a:pt x="16877" y="3761"/>
                </a:lnTo>
                <a:lnTo>
                  <a:pt x="16608" y="3419"/>
                </a:lnTo>
                <a:lnTo>
                  <a:pt x="16315" y="3077"/>
                </a:lnTo>
                <a:lnTo>
                  <a:pt x="15998" y="2760"/>
                </a:lnTo>
                <a:lnTo>
                  <a:pt x="15680" y="2442"/>
                </a:lnTo>
                <a:lnTo>
                  <a:pt x="15338" y="2149"/>
                </a:lnTo>
                <a:lnTo>
                  <a:pt x="14996" y="1881"/>
                </a:lnTo>
                <a:lnTo>
                  <a:pt x="14630" y="1612"/>
                </a:lnTo>
                <a:lnTo>
                  <a:pt x="14239" y="1368"/>
                </a:lnTo>
                <a:lnTo>
                  <a:pt x="13848" y="1148"/>
                </a:lnTo>
                <a:lnTo>
                  <a:pt x="13433" y="928"/>
                </a:lnTo>
                <a:lnTo>
                  <a:pt x="13018" y="733"/>
                </a:lnTo>
                <a:lnTo>
                  <a:pt x="12603" y="586"/>
                </a:lnTo>
                <a:lnTo>
                  <a:pt x="12163" y="440"/>
                </a:lnTo>
                <a:lnTo>
                  <a:pt x="11724" y="293"/>
                </a:lnTo>
                <a:lnTo>
                  <a:pt x="11260" y="195"/>
                </a:lnTo>
                <a:lnTo>
                  <a:pt x="10796" y="122"/>
                </a:lnTo>
                <a:lnTo>
                  <a:pt x="10332" y="49"/>
                </a:lnTo>
                <a:lnTo>
                  <a:pt x="9868" y="24"/>
                </a:lnTo>
                <a:lnTo>
                  <a:pt x="9379"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nvGrpSpPr>
          <p:cNvPr id="8" name="Shape 651"/>
          <p:cNvGrpSpPr/>
          <p:nvPr/>
        </p:nvGrpSpPr>
        <p:grpSpPr>
          <a:xfrm>
            <a:off x="1619672" y="1851670"/>
            <a:ext cx="216024" cy="216024"/>
            <a:chOff x="2594325" y="1627175"/>
            <a:chExt cx="440850" cy="440850"/>
          </a:xfrm>
        </p:grpSpPr>
        <p:sp>
          <p:nvSpPr>
            <p:cNvPr id="9" name="Shape 652"/>
            <p:cNvSpPr/>
            <p:nvPr/>
          </p:nvSpPr>
          <p:spPr>
            <a:xfrm>
              <a:off x="2594325" y="1890950"/>
              <a:ext cx="177075" cy="177075"/>
            </a:xfrm>
            <a:custGeom>
              <a:avLst/>
              <a:gdLst/>
              <a:ahLst/>
              <a:cxnLst/>
              <a:rect l="0" t="0" r="0" b="0"/>
              <a:pathLst>
                <a:path w="7083" h="7083" extrusionOk="0">
                  <a:moveTo>
                    <a:pt x="5544" y="0"/>
                  </a:moveTo>
                  <a:lnTo>
                    <a:pt x="538" y="5984"/>
                  </a:lnTo>
                  <a:lnTo>
                    <a:pt x="0" y="7083"/>
                  </a:lnTo>
                  <a:lnTo>
                    <a:pt x="1099" y="6546"/>
                  </a:lnTo>
                  <a:lnTo>
                    <a:pt x="7083" y="1539"/>
                  </a:lnTo>
                  <a:lnTo>
                    <a:pt x="5544"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0" name="Shape 653"/>
            <p:cNvSpPr/>
            <p:nvPr/>
          </p:nvSpPr>
          <p:spPr>
            <a:xfrm>
              <a:off x="2858700" y="1627175"/>
              <a:ext cx="176475" cy="176475"/>
            </a:xfrm>
            <a:custGeom>
              <a:avLst/>
              <a:gdLst/>
              <a:ahLst/>
              <a:cxnLst/>
              <a:rect l="0" t="0" r="0" b="0"/>
              <a:pathLst>
                <a:path w="7059" h="7059" extrusionOk="0">
                  <a:moveTo>
                    <a:pt x="904" y="1"/>
                  </a:moveTo>
                  <a:lnTo>
                    <a:pt x="782" y="25"/>
                  </a:lnTo>
                  <a:lnTo>
                    <a:pt x="684" y="98"/>
                  </a:lnTo>
                  <a:lnTo>
                    <a:pt x="611" y="147"/>
                  </a:lnTo>
                  <a:lnTo>
                    <a:pt x="489" y="294"/>
                  </a:lnTo>
                  <a:lnTo>
                    <a:pt x="367" y="440"/>
                  </a:lnTo>
                  <a:lnTo>
                    <a:pt x="294" y="587"/>
                  </a:lnTo>
                  <a:lnTo>
                    <a:pt x="196" y="733"/>
                  </a:lnTo>
                  <a:lnTo>
                    <a:pt x="74" y="1051"/>
                  </a:lnTo>
                  <a:lnTo>
                    <a:pt x="0" y="1393"/>
                  </a:lnTo>
                  <a:lnTo>
                    <a:pt x="0" y="1735"/>
                  </a:lnTo>
                  <a:lnTo>
                    <a:pt x="25" y="2052"/>
                  </a:lnTo>
                  <a:lnTo>
                    <a:pt x="123" y="2394"/>
                  </a:lnTo>
                  <a:lnTo>
                    <a:pt x="269" y="2711"/>
                  </a:lnTo>
                  <a:lnTo>
                    <a:pt x="4348" y="6790"/>
                  </a:lnTo>
                  <a:lnTo>
                    <a:pt x="4665" y="6937"/>
                  </a:lnTo>
                  <a:lnTo>
                    <a:pt x="5007" y="7034"/>
                  </a:lnTo>
                  <a:lnTo>
                    <a:pt x="5325" y="7059"/>
                  </a:lnTo>
                  <a:lnTo>
                    <a:pt x="5667" y="7059"/>
                  </a:lnTo>
                  <a:lnTo>
                    <a:pt x="6008" y="6986"/>
                  </a:lnTo>
                  <a:lnTo>
                    <a:pt x="6326" y="6863"/>
                  </a:lnTo>
                  <a:lnTo>
                    <a:pt x="6473" y="6766"/>
                  </a:lnTo>
                  <a:lnTo>
                    <a:pt x="6619" y="6692"/>
                  </a:lnTo>
                  <a:lnTo>
                    <a:pt x="6766" y="6570"/>
                  </a:lnTo>
                  <a:lnTo>
                    <a:pt x="6912" y="6448"/>
                  </a:lnTo>
                  <a:lnTo>
                    <a:pt x="6961" y="6375"/>
                  </a:lnTo>
                  <a:lnTo>
                    <a:pt x="7034" y="6277"/>
                  </a:lnTo>
                  <a:lnTo>
                    <a:pt x="7059" y="6155"/>
                  </a:lnTo>
                  <a:lnTo>
                    <a:pt x="7059" y="6057"/>
                  </a:lnTo>
                  <a:lnTo>
                    <a:pt x="7059" y="5960"/>
                  </a:lnTo>
                  <a:lnTo>
                    <a:pt x="7034" y="5862"/>
                  </a:lnTo>
                  <a:lnTo>
                    <a:pt x="6961" y="5764"/>
                  </a:lnTo>
                  <a:lnTo>
                    <a:pt x="6912" y="5667"/>
                  </a:lnTo>
                  <a:lnTo>
                    <a:pt x="1393" y="147"/>
                  </a:lnTo>
                  <a:lnTo>
                    <a:pt x="1295" y="98"/>
                  </a:lnTo>
                  <a:lnTo>
                    <a:pt x="1197" y="25"/>
                  </a:lnTo>
                  <a:lnTo>
                    <a:pt x="1099"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1" name="Shape 654"/>
            <p:cNvSpPr/>
            <p:nvPr/>
          </p:nvSpPr>
          <p:spPr>
            <a:xfrm>
              <a:off x="2663325" y="1702275"/>
              <a:ext cx="296750" cy="296775"/>
            </a:xfrm>
            <a:custGeom>
              <a:avLst/>
              <a:gdLst/>
              <a:ahLst/>
              <a:cxnLst/>
              <a:rect l="0" t="0" r="0" b="0"/>
              <a:pathLst>
                <a:path w="11870" h="11871" extrusionOk="0">
                  <a:moveTo>
                    <a:pt x="7718" y="1295"/>
                  </a:moveTo>
                  <a:lnTo>
                    <a:pt x="7815" y="1319"/>
                  </a:lnTo>
                  <a:lnTo>
                    <a:pt x="7889" y="1368"/>
                  </a:lnTo>
                  <a:lnTo>
                    <a:pt x="7938" y="1442"/>
                  </a:lnTo>
                  <a:lnTo>
                    <a:pt x="7938" y="1515"/>
                  </a:lnTo>
                  <a:lnTo>
                    <a:pt x="7938" y="1588"/>
                  </a:lnTo>
                  <a:lnTo>
                    <a:pt x="7889" y="1661"/>
                  </a:lnTo>
                  <a:lnTo>
                    <a:pt x="5862" y="3664"/>
                  </a:lnTo>
                  <a:lnTo>
                    <a:pt x="5788" y="3713"/>
                  </a:lnTo>
                  <a:lnTo>
                    <a:pt x="5715" y="3737"/>
                  </a:lnTo>
                  <a:lnTo>
                    <a:pt x="5642" y="3713"/>
                  </a:lnTo>
                  <a:lnTo>
                    <a:pt x="5569" y="3664"/>
                  </a:lnTo>
                  <a:lnTo>
                    <a:pt x="5520" y="3591"/>
                  </a:lnTo>
                  <a:lnTo>
                    <a:pt x="5495" y="3517"/>
                  </a:lnTo>
                  <a:lnTo>
                    <a:pt x="5520" y="3444"/>
                  </a:lnTo>
                  <a:lnTo>
                    <a:pt x="5569" y="3371"/>
                  </a:lnTo>
                  <a:lnTo>
                    <a:pt x="7571" y="1368"/>
                  </a:lnTo>
                  <a:lnTo>
                    <a:pt x="7644" y="1319"/>
                  </a:lnTo>
                  <a:lnTo>
                    <a:pt x="7718" y="1295"/>
                  </a:lnTo>
                  <a:close/>
                  <a:moveTo>
                    <a:pt x="7767" y="1"/>
                  </a:moveTo>
                  <a:lnTo>
                    <a:pt x="4885" y="2907"/>
                  </a:lnTo>
                  <a:lnTo>
                    <a:pt x="4640" y="2809"/>
                  </a:lnTo>
                  <a:lnTo>
                    <a:pt x="4396" y="2712"/>
                  </a:lnTo>
                  <a:lnTo>
                    <a:pt x="4103" y="2614"/>
                  </a:lnTo>
                  <a:lnTo>
                    <a:pt x="3810" y="2565"/>
                  </a:lnTo>
                  <a:lnTo>
                    <a:pt x="3493" y="2492"/>
                  </a:lnTo>
                  <a:lnTo>
                    <a:pt x="3175" y="2443"/>
                  </a:lnTo>
                  <a:lnTo>
                    <a:pt x="2858" y="2418"/>
                  </a:lnTo>
                  <a:lnTo>
                    <a:pt x="2247" y="2418"/>
                  </a:lnTo>
                  <a:lnTo>
                    <a:pt x="1954" y="2443"/>
                  </a:lnTo>
                  <a:lnTo>
                    <a:pt x="1636" y="2492"/>
                  </a:lnTo>
                  <a:lnTo>
                    <a:pt x="1319" y="2565"/>
                  </a:lnTo>
                  <a:lnTo>
                    <a:pt x="1001" y="2687"/>
                  </a:lnTo>
                  <a:lnTo>
                    <a:pt x="708" y="2809"/>
                  </a:lnTo>
                  <a:lnTo>
                    <a:pt x="415" y="3005"/>
                  </a:lnTo>
                  <a:lnTo>
                    <a:pt x="147" y="3224"/>
                  </a:lnTo>
                  <a:lnTo>
                    <a:pt x="73" y="3298"/>
                  </a:lnTo>
                  <a:lnTo>
                    <a:pt x="24" y="3395"/>
                  </a:lnTo>
                  <a:lnTo>
                    <a:pt x="0" y="3493"/>
                  </a:lnTo>
                  <a:lnTo>
                    <a:pt x="0" y="3615"/>
                  </a:lnTo>
                  <a:lnTo>
                    <a:pt x="0" y="3713"/>
                  </a:lnTo>
                  <a:lnTo>
                    <a:pt x="24" y="3811"/>
                  </a:lnTo>
                  <a:lnTo>
                    <a:pt x="73" y="3908"/>
                  </a:lnTo>
                  <a:lnTo>
                    <a:pt x="147" y="4006"/>
                  </a:lnTo>
                  <a:lnTo>
                    <a:pt x="7864" y="11724"/>
                  </a:lnTo>
                  <a:lnTo>
                    <a:pt x="7962" y="11797"/>
                  </a:lnTo>
                  <a:lnTo>
                    <a:pt x="8060" y="11846"/>
                  </a:lnTo>
                  <a:lnTo>
                    <a:pt x="8157" y="11870"/>
                  </a:lnTo>
                  <a:lnTo>
                    <a:pt x="8377" y="11870"/>
                  </a:lnTo>
                  <a:lnTo>
                    <a:pt x="8475" y="11846"/>
                  </a:lnTo>
                  <a:lnTo>
                    <a:pt x="8573" y="11797"/>
                  </a:lnTo>
                  <a:lnTo>
                    <a:pt x="8646" y="11724"/>
                  </a:lnTo>
                  <a:lnTo>
                    <a:pt x="8866" y="11455"/>
                  </a:lnTo>
                  <a:lnTo>
                    <a:pt x="9061" y="11162"/>
                  </a:lnTo>
                  <a:lnTo>
                    <a:pt x="9183" y="10869"/>
                  </a:lnTo>
                  <a:lnTo>
                    <a:pt x="9305" y="10551"/>
                  </a:lnTo>
                  <a:lnTo>
                    <a:pt x="9379" y="10234"/>
                  </a:lnTo>
                  <a:lnTo>
                    <a:pt x="9427" y="9916"/>
                  </a:lnTo>
                  <a:lnTo>
                    <a:pt x="9452" y="9623"/>
                  </a:lnTo>
                  <a:lnTo>
                    <a:pt x="9452" y="9330"/>
                  </a:lnTo>
                  <a:lnTo>
                    <a:pt x="9452" y="9013"/>
                  </a:lnTo>
                  <a:lnTo>
                    <a:pt x="9427" y="8695"/>
                  </a:lnTo>
                  <a:lnTo>
                    <a:pt x="9379" y="8378"/>
                  </a:lnTo>
                  <a:lnTo>
                    <a:pt x="9305" y="8060"/>
                  </a:lnTo>
                  <a:lnTo>
                    <a:pt x="9256" y="7767"/>
                  </a:lnTo>
                  <a:lnTo>
                    <a:pt x="9159" y="7474"/>
                  </a:lnTo>
                  <a:lnTo>
                    <a:pt x="9061" y="7230"/>
                  </a:lnTo>
                  <a:lnTo>
                    <a:pt x="8963" y="6986"/>
                  </a:lnTo>
                  <a:lnTo>
                    <a:pt x="11870" y="4104"/>
                  </a:lnTo>
                  <a:lnTo>
                    <a:pt x="7767"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spTree>
    <p:extLst>
      <p:ext uri="{BB962C8B-B14F-4D97-AF65-F5344CB8AC3E}">
        <p14:creationId xmlns:p14="http://schemas.microsoft.com/office/powerpoint/2010/main" val="8868567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ctrTitle"/>
          </p:nvPr>
        </p:nvSpPr>
        <p:spPr>
          <a:xfrm>
            <a:off x="2743200" y="1735750"/>
            <a:ext cx="5638800" cy="1159799"/>
          </a:xfrm>
          <a:prstGeom prst="rect">
            <a:avLst/>
          </a:prstGeom>
        </p:spPr>
        <p:txBody>
          <a:bodyPr lIns="91425" tIns="91425" rIns="91425" bIns="91425" anchor="b" anchorCtr="0">
            <a:noAutofit/>
          </a:bodyPr>
          <a:lstStyle/>
          <a:p>
            <a:pPr lvl="0"/>
            <a:r>
              <a:rPr lang="en" dirty="0" smtClean="0">
                <a:latin typeface="Century Schoolbook" panose="02040604050505020304" pitchFamily="18" charset="0"/>
              </a:rPr>
              <a:t>REDACTAR TÍTULO</a:t>
            </a:r>
            <a:endParaRPr lang="en" dirty="0">
              <a:latin typeface="Century Schoolbook" panose="02040604050505020304" pitchFamily="18" charset="0"/>
            </a:endParaRPr>
          </a:p>
        </p:txBody>
      </p:sp>
      <p:sp>
        <p:nvSpPr>
          <p:cNvPr id="351" name="Shape 351"/>
          <p:cNvSpPr txBox="1">
            <a:spLocks noGrp="1"/>
          </p:cNvSpPr>
          <p:nvPr>
            <p:ph type="subTitle" idx="1"/>
          </p:nvPr>
        </p:nvSpPr>
        <p:spPr>
          <a:xfrm>
            <a:off x="2743200" y="2821004"/>
            <a:ext cx="5696099" cy="784799"/>
          </a:xfrm>
          <a:prstGeom prst="rect">
            <a:avLst/>
          </a:prstGeom>
        </p:spPr>
        <p:txBody>
          <a:bodyPr lIns="91425" tIns="91425" rIns="91425" bIns="91425" anchor="t" anchorCtr="0">
            <a:noAutofit/>
          </a:bodyPr>
          <a:lstStyle/>
          <a:p>
            <a:pPr>
              <a:lnSpc>
                <a:spcPct val="150000"/>
              </a:lnSpc>
              <a:buFont typeface="Wingdings" pitchFamily="2" charset="2"/>
              <a:buChar char="Ø"/>
            </a:pPr>
            <a:r>
              <a:rPr lang="es-MX" dirty="0">
                <a:latin typeface="Georgia" panose="02040502050405020303" pitchFamily="18" charset="0"/>
              </a:rPr>
              <a:t>Se redacta tomando en cuenta el objetivo general, pero en torno de un sustantivo o frase; puede incluir un subtítulo</a:t>
            </a:r>
            <a:r>
              <a:rPr lang="es-MX" dirty="0" smtClean="0">
                <a:latin typeface="Georgia" panose="02040502050405020303" pitchFamily="18" charset="0"/>
              </a:rPr>
              <a:t>.</a:t>
            </a:r>
          </a:p>
          <a:p>
            <a:pPr>
              <a:lnSpc>
                <a:spcPct val="150000"/>
              </a:lnSpc>
            </a:pPr>
            <a:endParaRPr lang="es-MX" dirty="0">
              <a:latin typeface="Georgia" panose="02040502050405020303" pitchFamily="18" charset="0"/>
            </a:endParaRPr>
          </a:p>
          <a:p>
            <a:pPr>
              <a:lnSpc>
                <a:spcPct val="150000"/>
              </a:lnSpc>
              <a:buFont typeface="Wingdings" pitchFamily="2" charset="2"/>
              <a:buChar char="Ø"/>
            </a:pPr>
            <a:r>
              <a:rPr lang="es-MX" sz="1200" dirty="0">
                <a:latin typeface="Tahoma" panose="020B0604030504040204" pitchFamily="34" charset="0"/>
                <a:ea typeface="Tahoma" panose="020B0604030504040204" pitchFamily="34" charset="0"/>
                <a:cs typeface="Tahoma" panose="020B0604030504040204" pitchFamily="34" charset="0"/>
              </a:rPr>
              <a:t>Ejemplo:  </a:t>
            </a:r>
            <a:r>
              <a:rPr lang="es-MX" sz="1200" i="1" dirty="0">
                <a:latin typeface="Tahoma" panose="020B0604030504040204" pitchFamily="34" charset="0"/>
                <a:ea typeface="Tahoma" panose="020B0604030504040204" pitchFamily="34" charset="0"/>
                <a:cs typeface="Tahoma" panose="020B0604030504040204" pitchFamily="34" charset="0"/>
              </a:rPr>
              <a:t>Propuesta para fomentar el gusto por la lectura en niños de preescolar. </a:t>
            </a:r>
          </a:p>
          <a:p>
            <a:pPr>
              <a:lnSpc>
                <a:spcPct val="150000"/>
              </a:lnSpc>
            </a:pPr>
            <a:r>
              <a:rPr lang="es-MX" sz="1200" i="1" dirty="0">
                <a:latin typeface="Georgia" panose="02040502050405020303" pitchFamily="18" charset="0"/>
              </a:rPr>
              <a:t>Fomento de la lectura en niños de preescolar: una propuesta</a:t>
            </a:r>
          </a:p>
        </p:txBody>
      </p:sp>
      <p:sp>
        <p:nvSpPr>
          <p:cNvPr id="352" name="Shape 352"/>
          <p:cNvSpPr txBox="1"/>
          <p:nvPr/>
        </p:nvSpPr>
        <p:spPr>
          <a:xfrm>
            <a:off x="409575" y="1676400"/>
            <a:ext cx="2067000" cy="1771800"/>
          </a:xfrm>
          <a:prstGeom prst="rect">
            <a:avLst/>
          </a:prstGeom>
          <a:noFill/>
          <a:ln>
            <a:noFill/>
          </a:ln>
        </p:spPr>
        <p:txBody>
          <a:bodyPr lIns="91425" tIns="91425" rIns="91425" bIns="91425" anchor="ctr" anchorCtr="0">
            <a:noAutofit/>
          </a:bodyPr>
          <a:lstStyle/>
          <a:p>
            <a:pPr lvl="0" algn="ctr">
              <a:spcBef>
                <a:spcPts val="0"/>
              </a:spcBef>
              <a:buNone/>
            </a:pPr>
            <a:r>
              <a:rPr lang="en" sz="5000" b="1" dirty="0" smtClean="0">
                <a:solidFill>
                  <a:srgbClr val="FFFFFF"/>
                </a:solidFill>
                <a:latin typeface="Century Schoolbook" panose="02040604050505020304" pitchFamily="18" charset="0"/>
                <a:ea typeface="Nixie One"/>
                <a:cs typeface="Nixie One"/>
                <a:sym typeface="Nixie One"/>
              </a:rPr>
              <a:t>4</a:t>
            </a:r>
            <a:endParaRPr lang="en" sz="5000" b="1" dirty="0">
              <a:solidFill>
                <a:srgbClr val="FFFFFF"/>
              </a:solidFill>
              <a:latin typeface="Century Schoolbook" panose="02040604050505020304" pitchFamily="18" charset="0"/>
              <a:ea typeface="Nixie One"/>
              <a:cs typeface="Nixie One"/>
              <a:sym typeface="Nixie One"/>
            </a:endParaRPr>
          </a:p>
        </p:txBody>
      </p:sp>
      <p:grpSp>
        <p:nvGrpSpPr>
          <p:cNvPr id="5" name="Shape 622"/>
          <p:cNvGrpSpPr/>
          <p:nvPr/>
        </p:nvGrpSpPr>
        <p:grpSpPr>
          <a:xfrm>
            <a:off x="1259632" y="1851670"/>
            <a:ext cx="504056" cy="432048"/>
            <a:chOff x="1926350" y="995225"/>
            <a:chExt cx="428650" cy="356600"/>
          </a:xfrm>
        </p:grpSpPr>
        <p:sp>
          <p:nvSpPr>
            <p:cNvPr id="6" name="Shape 623"/>
            <p:cNvSpPr/>
            <p:nvPr/>
          </p:nvSpPr>
          <p:spPr>
            <a:xfrm>
              <a:off x="1926350" y="1298075"/>
              <a:ext cx="208225" cy="53750"/>
            </a:xfrm>
            <a:custGeom>
              <a:avLst/>
              <a:gdLst/>
              <a:ahLst/>
              <a:cxnLst/>
              <a:rect l="0" t="0" r="0" b="0"/>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7" name="Shape 624"/>
            <p:cNvSpPr/>
            <p:nvPr/>
          </p:nvSpPr>
          <p:spPr>
            <a:xfrm>
              <a:off x="2146775" y="1298075"/>
              <a:ext cx="208225" cy="53750"/>
            </a:xfrm>
            <a:custGeom>
              <a:avLst/>
              <a:gdLst/>
              <a:ahLst/>
              <a:cxnLst/>
              <a:rect l="0" t="0" r="0" b="0"/>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8" name="Shape 625"/>
            <p:cNvSpPr/>
            <p:nvPr/>
          </p:nvSpPr>
          <p:spPr>
            <a:xfrm>
              <a:off x="1926350" y="995225"/>
              <a:ext cx="208225" cy="332175"/>
            </a:xfrm>
            <a:custGeom>
              <a:avLst/>
              <a:gdLst/>
              <a:ahLst/>
              <a:cxnLst/>
              <a:rect l="0" t="0" r="0" b="0"/>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9" name="Shape 626"/>
            <p:cNvSpPr/>
            <p:nvPr/>
          </p:nvSpPr>
          <p:spPr>
            <a:xfrm>
              <a:off x="2146775" y="995225"/>
              <a:ext cx="208225" cy="332175"/>
            </a:xfrm>
            <a:custGeom>
              <a:avLst/>
              <a:gdLst/>
              <a:ahLst/>
              <a:cxnLst/>
              <a:rect l="0" t="0" r="0" b="0"/>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spTree>
    <p:extLst>
      <p:ext uri="{BB962C8B-B14F-4D97-AF65-F5344CB8AC3E}">
        <p14:creationId xmlns:p14="http://schemas.microsoft.com/office/powerpoint/2010/main" val="28606194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47664" y="483518"/>
            <a:ext cx="7263680" cy="1184940"/>
          </a:xfrm>
          <a:prstGeom prst="rect">
            <a:avLst/>
          </a:prstGeom>
        </p:spPr>
        <p:txBody>
          <a:bodyPr wrap="square">
            <a:spAutoFit/>
          </a:bodyPr>
          <a:lstStyle/>
          <a:p>
            <a:r>
              <a:rPr lang="es-MX" sz="3500" dirty="0" smtClean="0">
                <a:solidFill>
                  <a:srgbClr val="19BBD5"/>
                </a:solidFill>
                <a:latin typeface="Century Schoolbook" panose="02040604050505020304" pitchFamily="18" charset="0"/>
              </a:rPr>
              <a:t>EJERCICIO 4. </a:t>
            </a:r>
          </a:p>
          <a:p>
            <a:r>
              <a:rPr lang="es-MX" sz="1700" b="1" dirty="0" smtClean="0">
                <a:solidFill>
                  <a:schemeClr val="tx2">
                    <a:lumMod val="60000"/>
                    <a:lumOff val="40000"/>
                  </a:schemeClr>
                </a:solidFill>
                <a:latin typeface="Century Schoolbook" panose="02040604050505020304" pitchFamily="18" charset="0"/>
              </a:rPr>
              <a:t>Analiza </a:t>
            </a:r>
            <a:r>
              <a:rPr lang="es-MX" sz="1700" b="1" dirty="0">
                <a:solidFill>
                  <a:schemeClr val="tx2">
                    <a:lumMod val="60000"/>
                    <a:lumOff val="40000"/>
                  </a:schemeClr>
                </a:solidFill>
                <a:latin typeface="Century Schoolbook" panose="02040604050505020304" pitchFamily="18" charset="0"/>
              </a:rPr>
              <a:t>los siguientes títulos y discute cuál podría ser la modalidad del trabajo. </a:t>
            </a:r>
          </a:p>
        </p:txBody>
      </p:sp>
      <p:sp>
        <p:nvSpPr>
          <p:cNvPr id="2" name="Rectángulo 1"/>
          <p:cNvSpPr/>
          <p:nvPr/>
        </p:nvSpPr>
        <p:spPr>
          <a:xfrm>
            <a:off x="1376772" y="1995686"/>
            <a:ext cx="6390456" cy="1938992"/>
          </a:xfrm>
          <a:prstGeom prst="rect">
            <a:avLst/>
          </a:prstGeom>
        </p:spPr>
        <p:txBody>
          <a:bodyPr wrap="square">
            <a:spAutoFit/>
          </a:bodyPr>
          <a:lstStyle/>
          <a:p>
            <a:pPr lvl="1">
              <a:lnSpc>
                <a:spcPct val="200000"/>
              </a:lnSpc>
              <a:buClr>
                <a:srgbClr val="0085B4"/>
              </a:buClr>
              <a:buFont typeface="Wingdings" pitchFamily="2" charset="2"/>
              <a:buChar char="Ø"/>
            </a:pPr>
            <a:r>
              <a:rPr lang="es-MX" sz="1500" i="1" dirty="0" smtClean="0">
                <a:solidFill>
                  <a:schemeClr val="bg1"/>
                </a:solidFill>
                <a:latin typeface="Georgia" panose="02040502050405020303" pitchFamily="18" charset="0"/>
              </a:rPr>
              <a:t>Estudio </a:t>
            </a:r>
            <a:r>
              <a:rPr lang="es-MX" sz="1500" i="1" dirty="0" err="1" smtClean="0">
                <a:solidFill>
                  <a:schemeClr val="bg1"/>
                </a:solidFill>
                <a:latin typeface="Georgia" panose="02040502050405020303" pitchFamily="18" charset="0"/>
              </a:rPr>
              <a:t>cuasiexperimental</a:t>
            </a:r>
            <a:r>
              <a:rPr lang="es-MX" sz="1500" i="1" dirty="0" smtClean="0">
                <a:solidFill>
                  <a:schemeClr val="bg1"/>
                </a:solidFill>
                <a:latin typeface="Georgia" panose="02040502050405020303" pitchFamily="18" charset="0"/>
              </a:rPr>
              <a:t> sobre la comprensión y producción escrita aplicado a estudiantes de la escuela preparatoria.</a:t>
            </a:r>
          </a:p>
          <a:p>
            <a:pPr lvl="1">
              <a:lnSpc>
                <a:spcPct val="200000"/>
              </a:lnSpc>
              <a:buClr>
                <a:srgbClr val="0085B4"/>
              </a:buClr>
              <a:buFont typeface="Wingdings" pitchFamily="2" charset="2"/>
              <a:buChar char="Ø"/>
            </a:pPr>
            <a:r>
              <a:rPr lang="es-MX" sz="1500" i="1" dirty="0" smtClean="0">
                <a:solidFill>
                  <a:schemeClr val="bg1"/>
                </a:solidFill>
                <a:latin typeface="Georgia" panose="02040502050405020303" pitchFamily="18" charset="0"/>
              </a:rPr>
              <a:t>Literatura francesa y traducción en la revista Contemporáneos</a:t>
            </a:r>
          </a:p>
          <a:p>
            <a:pPr lvl="1">
              <a:lnSpc>
                <a:spcPct val="200000"/>
              </a:lnSpc>
              <a:buClr>
                <a:srgbClr val="0085B4"/>
              </a:buClr>
              <a:buFont typeface="Wingdings" pitchFamily="2" charset="2"/>
              <a:buChar char="Ø"/>
            </a:pPr>
            <a:r>
              <a:rPr lang="es-MX" sz="1500" i="1" dirty="0" smtClean="0">
                <a:solidFill>
                  <a:schemeClr val="bg1"/>
                </a:solidFill>
                <a:latin typeface="Georgia" panose="02040502050405020303" pitchFamily="18" charset="0"/>
              </a:rPr>
              <a:t>Propuesta de taller de lectura creativa para niños de 7 y 8 años.</a:t>
            </a:r>
            <a:endParaRPr lang="es-MX" sz="1500" i="1" dirty="0">
              <a:solidFill>
                <a:schemeClr val="bg1"/>
              </a:solidFill>
              <a:latin typeface="Georgia" panose="02040502050405020303" pitchFamily="18" charset="0"/>
            </a:endParaRPr>
          </a:p>
        </p:txBody>
      </p:sp>
    </p:spTree>
    <p:extLst>
      <p:ext uri="{BB962C8B-B14F-4D97-AF65-F5344CB8AC3E}">
        <p14:creationId xmlns:p14="http://schemas.microsoft.com/office/powerpoint/2010/main" val="36775403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547664" y="483518"/>
            <a:ext cx="7263680" cy="630942"/>
          </a:xfrm>
          <a:prstGeom prst="rect">
            <a:avLst/>
          </a:prstGeom>
        </p:spPr>
        <p:txBody>
          <a:bodyPr wrap="square">
            <a:spAutoFit/>
          </a:bodyPr>
          <a:lstStyle/>
          <a:p>
            <a:r>
              <a:rPr lang="es-MX" sz="3500" dirty="0" smtClean="0">
                <a:solidFill>
                  <a:srgbClr val="19BBD5"/>
                </a:solidFill>
                <a:latin typeface="Century Schoolbook" panose="02040604050505020304" pitchFamily="18" charset="0"/>
              </a:rPr>
              <a:t>EJERCICIO 5 </a:t>
            </a:r>
          </a:p>
        </p:txBody>
      </p:sp>
      <p:sp>
        <p:nvSpPr>
          <p:cNvPr id="3" name="Rectángulo 2"/>
          <p:cNvSpPr/>
          <p:nvPr/>
        </p:nvSpPr>
        <p:spPr>
          <a:xfrm>
            <a:off x="1259632" y="1275606"/>
            <a:ext cx="7056784" cy="615553"/>
          </a:xfrm>
          <a:prstGeom prst="rect">
            <a:avLst/>
          </a:prstGeom>
        </p:spPr>
        <p:txBody>
          <a:bodyPr wrap="square">
            <a:spAutoFit/>
          </a:bodyPr>
          <a:lstStyle/>
          <a:p>
            <a:r>
              <a:rPr lang="es-MX" sz="1700" dirty="0">
                <a:solidFill>
                  <a:schemeClr val="bg1"/>
                </a:solidFill>
                <a:latin typeface="Century Schoolbook" panose="02040604050505020304" pitchFamily="18" charset="0"/>
              </a:rPr>
              <a:t>Redacta el objetivo general que pudiera corresponder al título de cada uno de los trabajos de investigación siguientes: </a:t>
            </a:r>
          </a:p>
        </p:txBody>
      </p:sp>
      <p:sp>
        <p:nvSpPr>
          <p:cNvPr id="5" name="Rectángulo 4"/>
          <p:cNvSpPr/>
          <p:nvPr/>
        </p:nvSpPr>
        <p:spPr>
          <a:xfrm>
            <a:off x="1187624" y="2427734"/>
            <a:ext cx="6768752" cy="1938992"/>
          </a:xfrm>
          <a:prstGeom prst="rect">
            <a:avLst/>
          </a:prstGeom>
        </p:spPr>
        <p:txBody>
          <a:bodyPr wrap="square">
            <a:spAutoFit/>
          </a:bodyPr>
          <a:lstStyle/>
          <a:p>
            <a:pPr algn="just">
              <a:lnSpc>
                <a:spcPct val="200000"/>
              </a:lnSpc>
              <a:buClr>
                <a:srgbClr val="0085B4"/>
              </a:buClr>
              <a:buFont typeface="Wingdings" pitchFamily="2" charset="2"/>
              <a:buChar char="Ø"/>
            </a:pPr>
            <a:r>
              <a:rPr lang="es-MX" sz="1500" dirty="0">
                <a:solidFill>
                  <a:schemeClr val="bg1"/>
                </a:solidFill>
                <a:latin typeface="Georgia" panose="02040502050405020303" pitchFamily="18" charset="0"/>
              </a:rPr>
              <a:t>El gusto por la lectura en niños de preescolar: propuesta y aplicación. </a:t>
            </a:r>
          </a:p>
          <a:p>
            <a:pPr algn="just">
              <a:lnSpc>
                <a:spcPct val="200000"/>
              </a:lnSpc>
              <a:buClr>
                <a:srgbClr val="0085B4"/>
              </a:buClr>
              <a:buFont typeface="Wingdings" pitchFamily="2" charset="2"/>
              <a:buChar char="Ø"/>
            </a:pPr>
            <a:r>
              <a:rPr lang="es-MX" sz="1500" dirty="0">
                <a:solidFill>
                  <a:schemeClr val="bg1"/>
                </a:solidFill>
                <a:latin typeface="Georgia" panose="02040502050405020303" pitchFamily="18" charset="0"/>
              </a:rPr>
              <a:t>Empleo de materiales visuales dentro del </a:t>
            </a:r>
            <a:r>
              <a:rPr lang="es-MX" sz="1500" dirty="0" smtClean="0">
                <a:solidFill>
                  <a:schemeClr val="bg1"/>
                </a:solidFill>
                <a:latin typeface="Georgia" panose="02040502050405020303" pitchFamily="18" charset="0"/>
              </a:rPr>
              <a:t>aula.</a:t>
            </a:r>
            <a:endParaRPr lang="es-MX" sz="1500" dirty="0">
              <a:solidFill>
                <a:schemeClr val="bg1"/>
              </a:solidFill>
              <a:latin typeface="Georgia" panose="02040502050405020303" pitchFamily="18" charset="0"/>
            </a:endParaRPr>
          </a:p>
          <a:p>
            <a:pPr algn="just">
              <a:lnSpc>
                <a:spcPct val="200000"/>
              </a:lnSpc>
              <a:buClr>
                <a:srgbClr val="0085B4"/>
              </a:buClr>
              <a:buFont typeface="Wingdings" pitchFamily="2" charset="2"/>
              <a:buChar char="Ø"/>
            </a:pPr>
            <a:r>
              <a:rPr lang="es-MX" sz="1500" dirty="0">
                <a:solidFill>
                  <a:schemeClr val="bg1"/>
                </a:solidFill>
                <a:latin typeface="Georgia" panose="02040502050405020303" pitchFamily="18" charset="0"/>
              </a:rPr>
              <a:t>Análisis crítico de tres capítulos de la traducción de la novela “New Moon”, de </a:t>
            </a:r>
            <a:r>
              <a:rPr lang="es-MX" sz="1500" dirty="0" err="1">
                <a:solidFill>
                  <a:schemeClr val="bg1"/>
                </a:solidFill>
                <a:latin typeface="Georgia" panose="02040502050405020303" pitchFamily="18" charset="0"/>
              </a:rPr>
              <a:t>Stephenie</a:t>
            </a:r>
            <a:r>
              <a:rPr lang="es-MX" sz="1500" dirty="0">
                <a:solidFill>
                  <a:schemeClr val="bg1"/>
                </a:solidFill>
                <a:latin typeface="Georgia" panose="02040502050405020303" pitchFamily="18" charset="0"/>
              </a:rPr>
              <a:t> </a:t>
            </a:r>
            <a:r>
              <a:rPr lang="es-MX" sz="1500" dirty="0" smtClean="0">
                <a:solidFill>
                  <a:schemeClr val="bg1"/>
                </a:solidFill>
                <a:latin typeface="Georgia" panose="02040502050405020303" pitchFamily="18" charset="0"/>
              </a:rPr>
              <a:t>Meyer.</a:t>
            </a:r>
            <a:endParaRPr lang="es-MX" sz="1500" dirty="0">
              <a:solidFill>
                <a:schemeClr val="bg1"/>
              </a:solidFill>
              <a:latin typeface="Georgia" panose="02040502050405020303" pitchFamily="18" charset="0"/>
            </a:endParaRPr>
          </a:p>
        </p:txBody>
      </p:sp>
    </p:spTree>
    <p:extLst>
      <p:ext uri="{BB962C8B-B14F-4D97-AF65-F5344CB8AC3E}">
        <p14:creationId xmlns:p14="http://schemas.microsoft.com/office/powerpoint/2010/main" val="12296913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ctrTitle"/>
          </p:nvPr>
        </p:nvSpPr>
        <p:spPr>
          <a:xfrm>
            <a:off x="2743200" y="1735750"/>
            <a:ext cx="5638800" cy="1159799"/>
          </a:xfrm>
          <a:prstGeom prst="rect">
            <a:avLst/>
          </a:prstGeom>
        </p:spPr>
        <p:txBody>
          <a:bodyPr lIns="91425" tIns="91425" rIns="91425" bIns="91425" anchor="b" anchorCtr="0">
            <a:noAutofit/>
          </a:bodyPr>
          <a:lstStyle/>
          <a:p>
            <a:pPr lvl="0"/>
            <a:r>
              <a:rPr lang="en" dirty="0" smtClean="0">
                <a:latin typeface="Century Schoolbook" panose="02040604050505020304" pitchFamily="18" charset="0"/>
              </a:rPr>
              <a:t>HIPÓTESIS</a:t>
            </a:r>
            <a:endParaRPr lang="en" dirty="0">
              <a:latin typeface="Century Schoolbook" panose="02040604050505020304" pitchFamily="18" charset="0"/>
            </a:endParaRPr>
          </a:p>
        </p:txBody>
      </p:sp>
      <p:sp>
        <p:nvSpPr>
          <p:cNvPr id="351" name="Shape 351"/>
          <p:cNvSpPr txBox="1">
            <a:spLocks noGrp="1"/>
          </p:cNvSpPr>
          <p:nvPr>
            <p:ph type="subTitle" idx="1"/>
          </p:nvPr>
        </p:nvSpPr>
        <p:spPr>
          <a:xfrm>
            <a:off x="2699792" y="2931790"/>
            <a:ext cx="5696099" cy="784799"/>
          </a:xfrm>
          <a:prstGeom prst="rect">
            <a:avLst/>
          </a:prstGeom>
        </p:spPr>
        <p:txBody>
          <a:bodyPr lIns="91425" tIns="91425" rIns="91425" bIns="91425" anchor="t" anchorCtr="0">
            <a:noAutofit/>
          </a:bodyPr>
          <a:lstStyle/>
          <a:p>
            <a:pPr lvl="0"/>
            <a:r>
              <a:rPr lang="es-MX" dirty="0" smtClean="0">
                <a:latin typeface="Georgia" panose="02040502050405020303" pitchFamily="18" charset="0"/>
              </a:rPr>
              <a:t>La </a:t>
            </a:r>
            <a:r>
              <a:rPr lang="es-MX" dirty="0">
                <a:latin typeface="Georgia" panose="02040502050405020303" pitchFamily="18" charset="0"/>
              </a:rPr>
              <a:t>hipótesis es la respuesta o explicación tentativa al problema de investigación, al fenómeno investigado; se formula a manera de proposiciones. Hay varias maneras de presentarla. </a:t>
            </a:r>
          </a:p>
        </p:txBody>
      </p:sp>
      <p:sp>
        <p:nvSpPr>
          <p:cNvPr id="352" name="Shape 352"/>
          <p:cNvSpPr txBox="1"/>
          <p:nvPr/>
        </p:nvSpPr>
        <p:spPr>
          <a:xfrm>
            <a:off x="409575" y="1676400"/>
            <a:ext cx="2067000" cy="1771800"/>
          </a:xfrm>
          <a:prstGeom prst="rect">
            <a:avLst/>
          </a:prstGeom>
          <a:noFill/>
          <a:ln>
            <a:noFill/>
          </a:ln>
        </p:spPr>
        <p:txBody>
          <a:bodyPr lIns="91425" tIns="91425" rIns="91425" bIns="91425" anchor="ctr" anchorCtr="0">
            <a:noAutofit/>
          </a:bodyPr>
          <a:lstStyle/>
          <a:p>
            <a:pPr lvl="0" algn="ctr">
              <a:spcBef>
                <a:spcPts val="0"/>
              </a:spcBef>
              <a:buNone/>
            </a:pPr>
            <a:r>
              <a:rPr lang="en" sz="5000" b="1" dirty="0" smtClean="0">
                <a:solidFill>
                  <a:srgbClr val="FFFFFF"/>
                </a:solidFill>
                <a:latin typeface="Century Schoolbook" panose="02040604050505020304" pitchFamily="18" charset="0"/>
                <a:ea typeface="Nixie One"/>
                <a:cs typeface="Nixie One"/>
                <a:sym typeface="Nixie One"/>
              </a:rPr>
              <a:t>5</a:t>
            </a:r>
            <a:endParaRPr lang="en" sz="5000" b="1" dirty="0">
              <a:solidFill>
                <a:srgbClr val="FFFFFF"/>
              </a:solidFill>
              <a:latin typeface="Century Schoolbook" panose="02040604050505020304" pitchFamily="18" charset="0"/>
              <a:ea typeface="Nixie One"/>
              <a:cs typeface="Nixie One"/>
              <a:sym typeface="Nixie One"/>
            </a:endParaRPr>
          </a:p>
        </p:txBody>
      </p:sp>
      <p:grpSp>
        <p:nvGrpSpPr>
          <p:cNvPr id="5" name="Shape 701"/>
          <p:cNvGrpSpPr/>
          <p:nvPr/>
        </p:nvGrpSpPr>
        <p:grpSpPr>
          <a:xfrm>
            <a:off x="1331640" y="1851670"/>
            <a:ext cx="288032" cy="361540"/>
            <a:chOff x="6730350" y="2315900"/>
            <a:chExt cx="257700" cy="420100"/>
          </a:xfrm>
        </p:grpSpPr>
        <p:sp>
          <p:nvSpPr>
            <p:cNvPr id="6" name="Shape 702"/>
            <p:cNvSpPr/>
            <p:nvPr/>
          </p:nvSpPr>
          <p:spPr>
            <a:xfrm>
              <a:off x="6807900" y="2671250"/>
              <a:ext cx="102600" cy="22625"/>
            </a:xfrm>
            <a:custGeom>
              <a:avLst/>
              <a:gdLst/>
              <a:ahLst/>
              <a:cxnLst/>
              <a:rect l="0" t="0" r="0" b="0"/>
              <a:pathLst>
                <a:path w="4104" h="905" extrusionOk="0">
                  <a:moveTo>
                    <a:pt x="1" y="1"/>
                  </a:moveTo>
                  <a:lnTo>
                    <a:pt x="1" y="905"/>
                  </a:lnTo>
                  <a:lnTo>
                    <a:pt x="4104" y="905"/>
                  </a:lnTo>
                  <a:lnTo>
                    <a:pt x="4104"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7" name="Shape 703"/>
            <p:cNvSpPr/>
            <p:nvPr/>
          </p:nvSpPr>
          <p:spPr>
            <a:xfrm>
              <a:off x="6807900" y="2636450"/>
              <a:ext cx="102600" cy="22625"/>
            </a:xfrm>
            <a:custGeom>
              <a:avLst/>
              <a:gdLst/>
              <a:ahLst/>
              <a:cxnLst/>
              <a:rect l="0" t="0" r="0" b="0"/>
              <a:pathLst>
                <a:path w="4104" h="905" extrusionOk="0">
                  <a:moveTo>
                    <a:pt x="1" y="1"/>
                  </a:moveTo>
                  <a:lnTo>
                    <a:pt x="1" y="905"/>
                  </a:lnTo>
                  <a:lnTo>
                    <a:pt x="4104" y="905"/>
                  </a:lnTo>
                  <a:lnTo>
                    <a:pt x="4104"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8" name="Shape 704"/>
            <p:cNvSpPr/>
            <p:nvPr/>
          </p:nvSpPr>
          <p:spPr>
            <a:xfrm>
              <a:off x="6807900" y="2706075"/>
              <a:ext cx="102600" cy="29925"/>
            </a:xfrm>
            <a:custGeom>
              <a:avLst/>
              <a:gdLst/>
              <a:ahLst/>
              <a:cxnLst/>
              <a:rect l="0" t="0" r="0" b="0"/>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9" name="Shape 705"/>
            <p:cNvSpPr/>
            <p:nvPr/>
          </p:nvSpPr>
          <p:spPr>
            <a:xfrm>
              <a:off x="6811575" y="2463675"/>
              <a:ext cx="95275" cy="160600"/>
            </a:xfrm>
            <a:custGeom>
              <a:avLst/>
              <a:gdLst/>
              <a:ahLst/>
              <a:cxnLst/>
              <a:rect l="0" t="0" r="0" b="0"/>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0" name="Shape 706"/>
            <p:cNvSpPr/>
            <p:nvPr/>
          </p:nvSpPr>
          <p:spPr>
            <a:xfrm>
              <a:off x="6730350" y="2315900"/>
              <a:ext cx="257700" cy="308375"/>
            </a:xfrm>
            <a:custGeom>
              <a:avLst/>
              <a:gdLst/>
              <a:ahLst/>
              <a:cxnLst/>
              <a:rect l="0" t="0" r="0" b="0"/>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spTree>
    <p:extLst>
      <p:ext uri="{BB962C8B-B14F-4D97-AF65-F5344CB8AC3E}">
        <p14:creationId xmlns:p14="http://schemas.microsoft.com/office/powerpoint/2010/main" val="15590223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Shape 329"/>
          <p:cNvSpPr txBox="1">
            <a:spLocks noGrp="1"/>
          </p:cNvSpPr>
          <p:nvPr>
            <p:ph type="ctrTitle"/>
          </p:nvPr>
        </p:nvSpPr>
        <p:spPr>
          <a:xfrm>
            <a:off x="850106" y="2001127"/>
            <a:ext cx="7443788" cy="1608625"/>
          </a:xfrm>
          <a:prstGeom prst="rect">
            <a:avLst/>
          </a:prstGeom>
        </p:spPr>
        <p:txBody>
          <a:bodyPr lIns="91425" tIns="91425" rIns="91425" bIns="91425" anchor="ctr" anchorCtr="0">
            <a:noAutofit/>
          </a:bodyPr>
          <a:lstStyle/>
          <a:p>
            <a:pPr lvl="0">
              <a:spcBef>
                <a:spcPts val="0"/>
              </a:spcBef>
              <a:buNone/>
            </a:pPr>
            <a:r>
              <a:rPr lang="en" sz="3600" dirty="0" smtClean="0">
                <a:latin typeface="Century Schoolbook" panose="02040604050505020304" pitchFamily="18" charset="0"/>
              </a:rPr>
              <a:t/>
            </a:r>
            <a:br>
              <a:rPr lang="en" sz="3600" dirty="0" smtClean="0">
                <a:latin typeface="Century Schoolbook" panose="02040604050505020304" pitchFamily="18" charset="0"/>
              </a:rPr>
            </a:br>
            <a:r>
              <a:rPr lang="en" sz="3600" i="1" dirty="0" smtClean="0">
                <a:solidFill>
                  <a:schemeClr val="bg1"/>
                </a:solidFill>
                <a:latin typeface="Century Schoolbook" panose="02040604050505020304" pitchFamily="18" charset="0"/>
              </a:rPr>
              <a:t>Protocolo de Investigación</a:t>
            </a:r>
            <a:endParaRPr lang="en" sz="3600" i="1" dirty="0">
              <a:solidFill>
                <a:schemeClr val="bg1"/>
              </a:solidFill>
              <a:latin typeface="Century Schoolbook" panose="02040604050505020304" pitchFamily="18" charset="0"/>
            </a:endParaRPr>
          </a:p>
        </p:txBody>
      </p:sp>
      <p:pic>
        <p:nvPicPr>
          <p:cNvPr id="3" name="3 Imagen" descr="Descripción: escudo"/>
          <p:cNvPicPr/>
          <p:nvPr/>
        </p:nvPicPr>
        <p:blipFill>
          <a:blip r:embed="rId3" cstate="print"/>
          <a:srcRect/>
          <a:stretch>
            <a:fillRect/>
          </a:stretch>
        </p:blipFill>
        <p:spPr bwMode="auto">
          <a:xfrm>
            <a:off x="621829" y="217786"/>
            <a:ext cx="895350" cy="8667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4 Imagen"/>
          <p:cNvPicPr/>
          <p:nvPr/>
        </p:nvPicPr>
        <p:blipFill>
          <a:blip r:embed="rId4" cstate="print"/>
          <a:srcRect/>
          <a:stretch>
            <a:fillRect/>
          </a:stretch>
        </p:blipFill>
        <p:spPr bwMode="auto">
          <a:xfrm>
            <a:off x="7754779" y="217786"/>
            <a:ext cx="789146" cy="7442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CuadroTexto 1"/>
          <p:cNvSpPr txBox="1"/>
          <p:nvPr/>
        </p:nvSpPr>
        <p:spPr>
          <a:xfrm>
            <a:off x="281170" y="4526318"/>
            <a:ext cx="8862830" cy="307777"/>
          </a:xfrm>
          <a:prstGeom prst="rect">
            <a:avLst/>
          </a:prstGeom>
          <a:noFill/>
        </p:spPr>
        <p:txBody>
          <a:bodyPr wrap="square" rtlCol="0">
            <a:spAutoFit/>
          </a:bodyPr>
          <a:lstStyle/>
          <a:p>
            <a:r>
              <a:rPr lang="es-MX" dirty="0" smtClean="0">
                <a:solidFill>
                  <a:schemeClr val="bg1"/>
                </a:solidFill>
                <a:latin typeface="Trebuchet MS" panose="020B0603020202020204" pitchFamily="34" charset="0"/>
              </a:rPr>
              <a:t>Toluca, México                                                                                                D.L.H. </a:t>
            </a:r>
            <a:r>
              <a:rPr lang="es-MX" smtClean="0">
                <a:solidFill>
                  <a:schemeClr val="bg1"/>
                </a:solidFill>
                <a:latin typeface="Trebuchet MS" panose="020B0603020202020204" pitchFamily="34" charset="0"/>
              </a:rPr>
              <a:t>Celene </a:t>
            </a:r>
            <a:r>
              <a:rPr lang="es-MX" dirty="0" smtClean="0">
                <a:solidFill>
                  <a:schemeClr val="bg1"/>
                </a:solidFill>
                <a:latin typeface="Trebuchet MS" panose="020B0603020202020204" pitchFamily="34" charset="0"/>
              </a:rPr>
              <a:t>García Ávila</a:t>
            </a:r>
            <a:endParaRPr lang="es-MX" dirty="0">
              <a:solidFill>
                <a:schemeClr val="bg1"/>
              </a:solidFill>
              <a:latin typeface="Trebuchet MS" panose="020B0603020202020204" pitchFamily="34" charset="0"/>
            </a:endParaRPr>
          </a:p>
        </p:txBody>
      </p:sp>
      <p:sp>
        <p:nvSpPr>
          <p:cNvPr id="5" name="CuadroTexto 4"/>
          <p:cNvSpPr txBox="1"/>
          <p:nvPr/>
        </p:nvSpPr>
        <p:spPr>
          <a:xfrm>
            <a:off x="104775" y="1170130"/>
            <a:ext cx="2209800" cy="738664"/>
          </a:xfrm>
          <a:prstGeom prst="rect">
            <a:avLst/>
          </a:prstGeom>
          <a:noFill/>
        </p:spPr>
        <p:txBody>
          <a:bodyPr wrap="square" rtlCol="0">
            <a:spAutoFit/>
          </a:bodyPr>
          <a:lstStyle/>
          <a:p>
            <a:pPr algn="ctr"/>
            <a:r>
              <a:rPr lang="es-MX" b="1" dirty="0" smtClean="0">
                <a:solidFill>
                  <a:schemeClr val="bg1"/>
                </a:solidFill>
                <a:latin typeface="Century Schoolbook" panose="02040604050505020304" pitchFamily="18" charset="0"/>
              </a:rPr>
              <a:t>Universidad Autónoma del Estado de México</a:t>
            </a:r>
            <a:endParaRPr lang="es-MX" b="1" dirty="0">
              <a:solidFill>
                <a:schemeClr val="bg1"/>
              </a:solidFill>
              <a:latin typeface="Century Schoolbook" panose="02040604050505020304" pitchFamily="18" charset="0"/>
            </a:endParaRPr>
          </a:p>
        </p:txBody>
      </p:sp>
      <p:sp>
        <p:nvSpPr>
          <p:cNvPr id="7" name="CuadroTexto 6"/>
          <p:cNvSpPr txBox="1"/>
          <p:nvPr/>
        </p:nvSpPr>
        <p:spPr>
          <a:xfrm>
            <a:off x="7077075" y="1123963"/>
            <a:ext cx="2047875" cy="523220"/>
          </a:xfrm>
          <a:prstGeom prst="rect">
            <a:avLst/>
          </a:prstGeom>
          <a:noFill/>
        </p:spPr>
        <p:txBody>
          <a:bodyPr wrap="square" rtlCol="0">
            <a:spAutoFit/>
          </a:bodyPr>
          <a:lstStyle/>
          <a:p>
            <a:pPr algn="ctr"/>
            <a:r>
              <a:rPr lang="es-MX" b="1" dirty="0" smtClean="0">
                <a:solidFill>
                  <a:schemeClr val="bg1"/>
                </a:solidFill>
                <a:latin typeface="Century Schoolbook" panose="02040604050505020304" pitchFamily="18" charset="0"/>
              </a:rPr>
              <a:t>Facultad de Lenguas</a:t>
            </a:r>
            <a:endParaRPr lang="es-MX" b="1" dirty="0">
              <a:solidFill>
                <a:schemeClr val="bg1"/>
              </a:solidFill>
              <a:latin typeface="Century Schoolbook" panose="020406040505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Shape 492"/>
          <p:cNvSpPr txBox="1">
            <a:spLocks noGrp="1"/>
          </p:cNvSpPr>
          <p:nvPr>
            <p:ph type="title"/>
          </p:nvPr>
        </p:nvSpPr>
        <p:spPr>
          <a:xfrm>
            <a:off x="2411760" y="411510"/>
            <a:ext cx="4944300" cy="645300"/>
          </a:xfrm>
          <a:prstGeom prst="rect">
            <a:avLst/>
          </a:prstGeom>
        </p:spPr>
        <p:txBody>
          <a:bodyPr lIns="91425" tIns="91425" rIns="91425" bIns="91425" anchor="b" anchorCtr="0">
            <a:noAutofit/>
          </a:bodyPr>
          <a:lstStyle/>
          <a:p>
            <a:pPr lvl="0" rtl="0">
              <a:spcBef>
                <a:spcPts val="0"/>
              </a:spcBef>
              <a:buNone/>
            </a:pPr>
            <a:r>
              <a:rPr lang="en" sz="3600" dirty="0" smtClean="0">
                <a:latin typeface="Century Schoolbook" panose="02040604050505020304" pitchFamily="18" charset="0"/>
              </a:rPr>
              <a:t>LA HIPOTESIS EN:</a:t>
            </a:r>
            <a:endParaRPr lang="en" sz="3600" dirty="0">
              <a:latin typeface="Century Schoolbook" panose="02040604050505020304" pitchFamily="18" charset="0"/>
            </a:endParaRPr>
          </a:p>
        </p:txBody>
      </p:sp>
      <p:sp>
        <p:nvSpPr>
          <p:cNvPr id="493" name="Shape 493"/>
          <p:cNvSpPr txBox="1">
            <a:spLocks noGrp="1"/>
          </p:cNvSpPr>
          <p:nvPr>
            <p:ph type="body" idx="1"/>
          </p:nvPr>
        </p:nvSpPr>
        <p:spPr>
          <a:xfrm>
            <a:off x="611560" y="1131590"/>
            <a:ext cx="8376874" cy="3677026"/>
          </a:xfrm>
          <a:prstGeom prst="rect">
            <a:avLst/>
          </a:prstGeom>
        </p:spPr>
        <p:txBody>
          <a:bodyPr lIns="91425" tIns="91425" rIns="91425" bIns="91425" anchor="t" anchorCtr="0">
            <a:noAutofit/>
          </a:bodyPr>
          <a:lstStyle/>
          <a:p>
            <a:endParaRPr lang="es-MX" sz="1000" b="1" dirty="0" smtClean="0"/>
          </a:p>
          <a:p>
            <a:endParaRPr lang="es-MX" sz="1150" b="1" dirty="0">
              <a:latin typeface="Georgia" panose="02040502050405020303" pitchFamily="18" charset="0"/>
            </a:endParaRPr>
          </a:p>
          <a:p>
            <a:endParaRPr lang="es-MX" sz="1150" b="1" dirty="0" smtClean="0">
              <a:latin typeface="Georgia" panose="02040502050405020303" pitchFamily="18" charset="0"/>
              <a:ea typeface="Verdana" panose="020B0604030504040204" pitchFamily="34" charset="0"/>
              <a:cs typeface="Verdana" panose="020B0604030504040204" pitchFamily="34" charset="0"/>
            </a:endParaRPr>
          </a:p>
          <a:p>
            <a:r>
              <a:rPr lang="es-MX" sz="1150" b="1" dirty="0" smtClean="0">
                <a:solidFill>
                  <a:schemeClr val="bg1"/>
                </a:solidFill>
                <a:latin typeface="Georgia" panose="02040502050405020303" pitchFamily="18" charset="0"/>
                <a:ea typeface="Verdana" panose="020B0604030504040204" pitchFamily="34" charset="0"/>
                <a:cs typeface="Verdana" panose="020B0604030504040204" pitchFamily="34" charset="0"/>
              </a:rPr>
              <a:t>Tesis </a:t>
            </a:r>
            <a:r>
              <a:rPr lang="es-MX" sz="1150" b="1" dirty="0">
                <a:solidFill>
                  <a:schemeClr val="bg1"/>
                </a:solidFill>
                <a:latin typeface="Georgia" panose="02040502050405020303" pitchFamily="18" charset="0"/>
                <a:ea typeface="Verdana" panose="020B0604030504040204" pitchFamily="34" charset="0"/>
                <a:cs typeface="Verdana" panose="020B0604030504040204" pitchFamily="34" charset="0"/>
              </a:rPr>
              <a:t>(modelo cuantitativo</a:t>
            </a:r>
            <a:r>
              <a:rPr lang="es-MX" sz="1150" b="1" dirty="0">
                <a:latin typeface="Georgia" panose="02040502050405020303" pitchFamily="18" charset="0"/>
                <a:ea typeface="Verdana" panose="020B0604030504040204" pitchFamily="34" charset="0"/>
                <a:cs typeface="Verdana" panose="020B0604030504040204" pitchFamily="34" charset="0"/>
              </a:rPr>
              <a:t>)</a:t>
            </a:r>
            <a:r>
              <a:rPr lang="es-MX" sz="1150" dirty="0">
                <a:latin typeface="Georgia" panose="02040502050405020303" pitchFamily="18" charset="0"/>
                <a:ea typeface="Verdana" panose="020B0604030504040204" pitchFamily="34" charset="0"/>
                <a:cs typeface="Verdana" panose="020B0604030504040204" pitchFamily="34" charset="0"/>
              </a:rPr>
              <a:t>: en las investigaciones deductivas es indispensable redactar la hipótesis </a:t>
            </a:r>
            <a:r>
              <a:rPr lang="es-MX" sz="1150" i="1" dirty="0">
                <a:latin typeface="Georgia" panose="02040502050405020303" pitchFamily="18" charset="0"/>
                <a:ea typeface="Verdana" panose="020B0604030504040204" pitchFamily="34" charset="0"/>
                <a:cs typeface="Verdana" panose="020B0604030504040204" pitchFamily="34" charset="0"/>
              </a:rPr>
              <a:t>a priori</a:t>
            </a:r>
            <a:r>
              <a:rPr lang="es-MX" sz="1150" dirty="0">
                <a:latin typeface="Georgia" panose="02040502050405020303" pitchFamily="18" charset="0"/>
                <a:ea typeface="Verdana" panose="020B0604030504040204" pitchFamily="34" charset="0"/>
                <a:cs typeface="Verdana" panose="020B0604030504040204" pitchFamily="34" charset="0"/>
              </a:rPr>
              <a:t>, la cual tiene un carácter predictivo. La investigación se centra en demostrar si la hipótesis fue válida o no; se recomienda trabajar al menos dos variables (sean descriptivas, relacionales o causales</a:t>
            </a:r>
            <a:r>
              <a:rPr lang="es-MX" sz="1150" dirty="0" smtClean="0">
                <a:latin typeface="Georgia" panose="02040502050405020303" pitchFamily="18" charset="0"/>
                <a:ea typeface="Verdana" panose="020B0604030504040204" pitchFamily="34" charset="0"/>
                <a:cs typeface="Verdana" panose="020B0604030504040204" pitchFamily="34" charset="0"/>
              </a:rPr>
              <a:t>).</a:t>
            </a:r>
          </a:p>
          <a:p>
            <a:endParaRPr lang="es-MX" sz="1150" dirty="0" smtClean="0">
              <a:latin typeface="Georgia" panose="02040502050405020303" pitchFamily="18" charset="0"/>
            </a:endParaRPr>
          </a:p>
          <a:p>
            <a:endParaRPr lang="es-MX" sz="1150" dirty="0">
              <a:latin typeface="Georgia" panose="02040502050405020303" pitchFamily="18" charset="0"/>
            </a:endParaRPr>
          </a:p>
          <a:p>
            <a:r>
              <a:rPr lang="es-MX" sz="1150" b="1" dirty="0">
                <a:solidFill>
                  <a:schemeClr val="bg1"/>
                </a:solidFill>
                <a:latin typeface="Georgia" panose="02040502050405020303" pitchFamily="18" charset="0"/>
              </a:rPr>
              <a:t>Tesis</a:t>
            </a:r>
            <a:r>
              <a:rPr lang="es-MX" sz="1150" dirty="0">
                <a:solidFill>
                  <a:schemeClr val="bg1"/>
                </a:solidFill>
                <a:latin typeface="Georgia" panose="02040502050405020303" pitchFamily="18" charset="0"/>
              </a:rPr>
              <a:t> (</a:t>
            </a:r>
            <a:r>
              <a:rPr lang="es-MX" sz="1150" b="1" dirty="0">
                <a:solidFill>
                  <a:schemeClr val="bg1"/>
                </a:solidFill>
                <a:latin typeface="Georgia" panose="02040502050405020303" pitchFamily="18" charset="0"/>
              </a:rPr>
              <a:t>modelo cualitativo</a:t>
            </a:r>
            <a:r>
              <a:rPr lang="es-MX" sz="1150" dirty="0">
                <a:latin typeface="Georgia" panose="02040502050405020303" pitchFamily="18" charset="0"/>
              </a:rPr>
              <a:t>):  no se propone una hipótesis </a:t>
            </a:r>
            <a:r>
              <a:rPr lang="es-MX" sz="1150" i="1" dirty="0">
                <a:latin typeface="Georgia" panose="02040502050405020303" pitchFamily="18" charset="0"/>
              </a:rPr>
              <a:t>a priori </a:t>
            </a:r>
            <a:r>
              <a:rPr lang="es-MX" sz="1150" dirty="0">
                <a:latin typeface="Georgia" panose="02040502050405020303" pitchFamily="18" charset="0"/>
              </a:rPr>
              <a:t>porque se trata de un trabajo inductivo;  por lo general, la dinámica de la investigación permite hallar en algún momento la  (s) hipótesis, sin que ésta (s) tenga (n) un carácter fijo (la hipótesis puede replantearse cuantas veces sea necesario</a:t>
            </a:r>
            <a:r>
              <a:rPr lang="es-MX" sz="1150" dirty="0" smtClean="0">
                <a:latin typeface="Georgia" panose="02040502050405020303" pitchFamily="18" charset="0"/>
              </a:rPr>
              <a:t>).</a:t>
            </a:r>
          </a:p>
          <a:p>
            <a:endParaRPr lang="es-MX" sz="1150" dirty="0" smtClean="0">
              <a:latin typeface="Georgia" panose="02040502050405020303" pitchFamily="18" charset="0"/>
            </a:endParaRPr>
          </a:p>
          <a:p>
            <a:endParaRPr lang="es-MX" sz="1150" dirty="0">
              <a:latin typeface="Georgia" panose="02040502050405020303" pitchFamily="18" charset="0"/>
            </a:endParaRPr>
          </a:p>
          <a:p>
            <a:r>
              <a:rPr lang="es-MX" sz="1150" b="1" dirty="0">
                <a:solidFill>
                  <a:schemeClr val="bg1"/>
                </a:solidFill>
                <a:latin typeface="Georgia" panose="02040502050405020303" pitchFamily="18" charset="0"/>
                <a:ea typeface="Tahoma" panose="020B0604030504040204" pitchFamily="34" charset="0"/>
                <a:cs typeface="Tahoma" panose="020B0604030504040204" pitchFamily="34" charset="0"/>
              </a:rPr>
              <a:t>Tesina</a:t>
            </a:r>
            <a:r>
              <a:rPr lang="es-MX" sz="1150" dirty="0">
                <a:solidFill>
                  <a:schemeClr val="bg1"/>
                </a:solidFill>
                <a:latin typeface="Georgia" panose="02040502050405020303" pitchFamily="18" charset="0"/>
                <a:ea typeface="Tahoma" panose="020B0604030504040204" pitchFamily="34" charset="0"/>
                <a:cs typeface="Tahoma" panose="020B0604030504040204" pitchFamily="34" charset="0"/>
              </a:rPr>
              <a:t>:</a:t>
            </a:r>
            <a:r>
              <a:rPr lang="es-MX" sz="1150" dirty="0">
                <a:latin typeface="Georgia" panose="02040502050405020303" pitchFamily="18" charset="0"/>
                <a:ea typeface="Tahoma" panose="020B0604030504040204" pitchFamily="34" charset="0"/>
                <a:cs typeface="Tahoma" panose="020B0604030504040204" pitchFamily="34" charset="0"/>
              </a:rPr>
              <a:t>  </a:t>
            </a:r>
            <a:endParaRPr lang="es-MX" sz="1150" dirty="0" smtClean="0">
              <a:latin typeface="Georgia" panose="02040502050405020303" pitchFamily="18" charset="0"/>
              <a:ea typeface="Tahoma" panose="020B0604030504040204" pitchFamily="34" charset="0"/>
              <a:cs typeface="Tahoma" panose="020B0604030504040204" pitchFamily="34" charset="0"/>
            </a:endParaRPr>
          </a:p>
          <a:p>
            <a:pPr marL="228600" indent="-228600">
              <a:buAutoNum type="alphaLcParenR"/>
            </a:pPr>
            <a:r>
              <a:rPr lang="es-MX" sz="1150" dirty="0" smtClean="0">
                <a:latin typeface="Georgia" panose="02040502050405020303" pitchFamily="18" charset="0"/>
                <a:ea typeface="Tahoma" panose="020B0604030504040204" pitchFamily="34" charset="0"/>
                <a:cs typeface="Tahoma" panose="020B0604030504040204" pitchFamily="34" charset="0"/>
              </a:rPr>
              <a:t>es </a:t>
            </a:r>
            <a:r>
              <a:rPr lang="es-MX" sz="1150" dirty="0">
                <a:latin typeface="Georgia" panose="02040502050405020303" pitchFamily="18" charset="0"/>
                <a:ea typeface="Tahoma" panose="020B0604030504040204" pitchFamily="34" charset="0"/>
                <a:cs typeface="Tahoma" panose="020B0604030504040204" pitchFamily="34" charset="0"/>
              </a:rPr>
              <a:t>un trabajo orientado a la obtención de un </a:t>
            </a:r>
            <a:r>
              <a:rPr lang="es-MX" sz="1150" dirty="0" smtClean="0">
                <a:latin typeface="Georgia" panose="02040502050405020303" pitchFamily="18" charset="0"/>
                <a:ea typeface="Tahoma" panose="020B0604030504040204" pitchFamily="34" charset="0"/>
                <a:cs typeface="Tahoma" panose="020B0604030504040204" pitchFamily="34" charset="0"/>
              </a:rPr>
              <a:t>producto  </a:t>
            </a:r>
          </a:p>
          <a:p>
            <a:pPr marL="228600" indent="-228600">
              <a:buAutoNum type="alphaLcParenR"/>
            </a:pPr>
            <a:r>
              <a:rPr lang="es-MX" sz="1150" dirty="0" smtClean="0">
                <a:latin typeface="Georgia" panose="02040502050405020303" pitchFamily="18" charset="0"/>
                <a:ea typeface="Tahoma" panose="020B0604030504040204" pitchFamily="34" charset="0"/>
                <a:cs typeface="Tahoma" panose="020B0604030504040204" pitchFamily="34" charset="0"/>
              </a:rPr>
              <a:t>es </a:t>
            </a:r>
            <a:r>
              <a:rPr lang="es-MX" sz="1150" dirty="0">
                <a:latin typeface="Georgia" panose="02040502050405020303" pitchFamily="18" charset="0"/>
                <a:ea typeface="Tahoma" panose="020B0604030504040204" pitchFamily="34" charset="0"/>
                <a:cs typeface="Tahoma" panose="020B0604030504040204" pitchFamily="34" charset="0"/>
              </a:rPr>
              <a:t>un trabajo que puede admitir una variable descriptiva</a:t>
            </a:r>
            <a:r>
              <a:rPr lang="es-MX" sz="1150" dirty="0" smtClean="0">
                <a:latin typeface="Georgia" panose="02040502050405020303" pitchFamily="18" charset="0"/>
                <a:ea typeface="Tahoma" panose="020B0604030504040204" pitchFamily="34" charset="0"/>
                <a:cs typeface="Tahoma" panose="020B0604030504040204" pitchFamily="34" charset="0"/>
              </a:rPr>
              <a:t>.</a:t>
            </a:r>
          </a:p>
          <a:p>
            <a:pPr>
              <a:buNone/>
            </a:pPr>
            <a:endParaRPr lang="es-MX" sz="1150" dirty="0" smtClean="0">
              <a:latin typeface="Georgia" panose="02040502050405020303" pitchFamily="18" charset="0"/>
            </a:endParaRPr>
          </a:p>
          <a:p>
            <a:pPr>
              <a:buNone/>
            </a:pPr>
            <a:endParaRPr lang="es-MX" sz="1150" dirty="0">
              <a:latin typeface="Georgia" panose="02040502050405020303" pitchFamily="18" charset="0"/>
            </a:endParaRPr>
          </a:p>
          <a:p>
            <a:r>
              <a:rPr lang="es-MX" sz="1150" b="1" dirty="0">
                <a:solidFill>
                  <a:schemeClr val="bg1"/>
                </a:solidFill>
                <a:latin typeface="Georgia" panose="02040502050405020303" pitchFamily="18" charset="0"/>
              </a:rPr>
              <a:t>Artículo</a:t>
            </a:r>
            <a:r>
              <a:rPr lang="es-MX" sz="1150" dirty="0">
                <a:solidFill>
                  <a:schemeClr val="bg1"/>
                </a:solidFill>
                <a:latin typeface="Georgia" panose="02040502050405020303" pitchFamily="18" charset="0"/>
              </a:rPr>
              <a:t>:</a:t>
            </a:r>
            <a:r>
              <a:rPr lang="es-MX" sz="1150" dirty="0">
                <a:latin typeface="Georgia" panose="02040502050405020303" pitchFamily="18" charset="0"/>
              </a:rPr>
              <a:t> demuestra una hipótesis (modelo “cuantitativo”) y propone una hipótesis a manera de conclusión (modelo “cualitativo”).</a:t>
            </a:r>
          </a:p>
          <a:p>
            <a:pPr lvl="0">
              <a:buNone/>
            </a:pPr>
            <a:endParaRPr lang="es-MX" sz="1000" dirty="0" smtClean="0"/>
          </a:p>
          <a:p>
            <a:pPr lvl="0">
              <a:buNone/>
            </a:pPr>
            <a:endParaRPr lang="es-MX" sz="1000" dirty="0"/>
          </a:p>
        </p:txBody>
      </p:sp>
    </p:spTree>
    <p:extLst>
      <p:ext uri="{BB962C8B-B14F-4D97-AF65-F5344CB8AC3E}">
        <p14:creationId xmlns:p14="http://schemas.microsoft.com/office/powerpoint/2010/main" val="38074302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Shape 413"/>
          <p:cNvSpPr/>
          <p:nvPr/>
        </p:nvSpPr>
        <p:spPr>
          <a:xfrm>
            <a:off x="3147685" y="2137250"/>
            <a:ext cx="2504435" cy="2091900"/>
          </a:xfrm>
          <a:prstGeom prst="hexagon">
            <a:avLst>
              <a:gd name="adj" fmla="val 29110"/>
              <a:gd name="vf" fmla="val 115470"/>
            </a:avLst>
          </a:prstGeom>
          <a:solidFill>
            <a:srgbClr val="184769"/>
          </a:solidFill>
          <a:ln>
            <a:noFill/>
          </a:ln>
        </p:spPr>
        <p:txBody>
          <a:bodyPr lIns="91425" tIns="91425" rIns="91425" bIns="91425" anchor="ctr" anchorCtr="0">
            <a:noAutofit/>
          </a:bodyPr>
          <a:lstStyle/>
          <a:p>
            <a:pPr lvl="0" algn="ctr">
              <a:spcBef>
                <a:spcPts val="0"/>
              </a:spcBef>
              <a:buNone/>
            </a:pPr>
            <a:r>
              <a:rPr lang="en" b="1" dirty="0" smtClean="0">
                <a:solidFill>
                  <a:schemeClr val="bg1"/>
                </a:solidFill>
                <a:latin typeface="Century Schoolbook" panose="02040604050505020304" pitchFamily="18" charset="0"/>
                <a:ea typeface="Muli"/>
                <a:cs typeface="Muli"/>
                <a:sym typeface="Muli"/>
              </a:rPr>
              <a:t>DESCRIPTIVAS</a:t>
            </a:r>
          </a:p>
          <a:p>
            <a:pPr lvl="0" algn="ctr">
              <a:spcBef>
                <a:spcPts val="0"/>
              </a:spcBef>
              <a:buNone/>
            </a:pPr>
            <a:r>
              <a:rPr lang="es-ES" b="1" dirty="0" smtClean="0">
                <a:solidFill>
                  <a:schemeClr val="bg1"/>
                </a:solidFill>
                <a:latin typeface="Century Schoolbook" panose="02040604050505020304" pitchFamily="18" charset="0"/>
                <a:ea typeface="Muli"/>
                <a:cs typeface="Muli"/>
                <a:sym typeface="Muli"/>
              </a:rPr>
              <a:t>dos o más variables</a:t>
            </a:r>
            <a:endParaRPr lang="en" b="1" dirty="0">
              <a:solidFill>
                <a:schemeClr val="bg1"/>
              </a:solidFill>
              <a:latin typeface="Century Schoolbook" panose="02040604050505020304" pitchFamily="18" charset="0"/>
              <a:ea typeface="Muli"/>
              <a:cs typeface="Muli"/>
              <a:sym typeface="Muli"/>
            </a:endParaRPr>
          </a:p>
        </p:txBody>
      </p:sp>
      <p:sp>
        <p:nvSpPr>
          <p:cNvPr id="414" name="Shape 414"/>
          <p:cNvSpPr txBox="1">
            <a:spLocks noGrp="1"/>
          </p:cNvSpPr>
          <p:nvPr>
            <p:ph type="title" idx="4294967295"/>
          </p:nvPr>
        </p:nvSpPr>
        <p:spPr>
          <a:xfrm>
            <a:off x="1732700" y="1202200"/>
            <a:ext cx="4944300" cy="645300"/>
          </a:xfrm>
          <a:prstGeom prst="rect">
            <a:avLst/>
          </a:prstGeom>
        </p:spPr>
        <p:txBody>
          <a:bodyPr lIns="91425" tIns="91425" rIns="91425" bIns="91425" anchor="b" anchorCtr="0">
            <a:noAutofit/>
          </a:bodyPr>
          <a:lstStyle/>
          <a:p>
            <a:pPr lvl="0">
              <a:spcBef>
                <a:spcPts val="0"/>
              </a:spcBef>
              <a:buNone/>
            </a:pPr>
            <a:r>
              <a:rPr lang="en" dirty="0" smtClean="0"/>
              <a:t>Tipos de Hipótesis</a:t>
            </a:r>
            <a:endParaRPr lang="en" dirty="0"/>
          </a:p>
        </p:txBody>
      </p:sp>
      <p:sp>
        <p:nvSpPr>
          <p:cNvPr id="415" name="Shape 415"/>
          <p:cNvSpPr/>
          <p:nvPr/>
        </p:nvSpPr>
        <p:spPr>
          <a:xfrm>
            <a:off x="1275500" y="2137250"/>
            <a:ext cx="2414699" cy="2091900"/>
          </a:xfrm>
          <a:prstGeom prst="hexagon">
            <a:avLst>
              <a:gd name="adj" fmla="val 29110"/>
              <a:gd name="vf" fmla="val 115470"/>
            </a:avLst>
          </a:prstGeom>
          <a:noFill/>
          <a:ln w="9525" cap="flat" cmpd="sng">
            <a:solidFill>
              <a:srgbClr val="19BBD5"/>
            </a:solidFill>
            <a:prstDash val="dash"/>
            <a:round/>
            <a:headEnd type="none" w="med" len="med"/>
            <a:tailEnd type="none" w="med" len="med"/>
          </a:ln>
        </p:spPr>
        <p:txBody>
          <a:bodyPr lIns="91425" tIns="91425" rIns="91425" bIns="91425" anchor="ctr" anchorCtr="0">
            <a:noAutofit/>
          </a:bodyPr>
          <a:lstStyle/>
          <a:p>
            <a:pPr lvl="0" algn="ctr">
              <a:spcBef>
                <a:spcPts val="0"/>
              </a:spcBef>
              <a:buNone/>
            </a:pPr>
            <a:r>
              <a:rPr lang="en" dirty="0" smtClean="0">
                <a:solidFill>
                  <a:schemeClr val="bg1"/>
                </a:solidFill>
                <a:latin typeface="Century Schoolbook" panose="02040604050505020304" pitchFamily="18" charset="0"/>
                <a:ea typeface="Muli"/>
                <a:cs typeface="Muli"/>
                <a:sym typeface="Muli"/>
              </a:rPr>
              <a:t>DESCRIPTIVAS</a:t>
            </a:r>
          </a:p>
          <a:p>
            <a:pPr lvl="0" algn="ctr">
              <a:spcBef>
                <a:spcPts val="0"/>
              </a:spcBef>
              <a:buNone/>
            </a:pPr>
            <a:r>
              <a:rPr lang="es-ES" dirty="0">
                <a:solidFill>
                  <a:schemeClr val="bg1"/>
                </a:solidFill>
                <a:latin typeface="Century Schoolbook" panose="02040604050505020304" pitchFamily="18" charset="0"/>
                <a:ea typeface="Muli"/>
                <a:cs typeface="Muli"/>
                <a:sym typeface="Muli"/>
              </a:rPr>
              <a:t>u</a:t>
            </a:r>
            <a:r>
              <a:rPr lang="en" dirty="0" smtClean="0">
                <a:solidFill>
                  <a:schemeClr val="bg1"/>
                </a:solidFill>
                <a:latin typeface="Century Schoolbook" panose="02040604050505020304" pitchFamily="18" charset="0"/>
                <a:ea typeface="Muli"/>
                <a:cs typeface="Muli"/>
                <a:sym typeface="Muli"/>
              </a:rPr>
              <a:t>na variable</a:t>
            </a:r>
            <a:endParaRPr lang="en" dirty="0">
              <a:solidFill>
                <a:schemeClr val="bg1"/>
              </a:solidFill>
              <a:latin typeface="Century Schoolbook" panose="02040604050505020304" pitchFamily="18" charset="0"/>
              <a:ea typeface="Muli"/>
              <a:cs typeface="Muli"/>
              <a:sym typeface="Muli"/>
            </a:endParaRPr>
          </a:p>
        </p:txBody>
      </p:sp>
      <p:sp>
        <p:nvSpPr>
          <p:cNvPr id="416" name="Shape 416"/>
          <p:cNvSpPr/>
          <p:nvPr/>
        </p:nvSpPr>
        <p:spPr>
          <a:xfrm>
            <a:off x="5019871" y="2137250"/>
            <a:ext cx="2414699" cy="2091900"/>
          </a:xfrm>
          <a:prstGeom prst="hexagon">
            <a:avLst>
              <a:gd name="adj" fmla="val 29110"/>
              <a:gd name="vf" fmla="val 115470"/>
            </a:avLst>
          </a:prstGeom>
          <a:noFill/>
          <a:ln w="9525" cap="flat" cmpd="sng">
            <a:solidFill>
              <a:srgbClr val="19BBD5"/>
            </a:solidFill>
            <a:prstDash val="dash"/>
            <a:round/>
            <a:headEnd type="none" w="med" len="med"/>
            <a:tailEnd type="none" w="med" len="med"/>
          </a:ln>
        </p:spPr>
        <p:txBody>
          <a:bodyPr lIns="91425" tIns="91425" rIns="91425" bIns="91425" anchor="ctr" anchorCtr="0">
            <a:noAutofit/>
          </a:bodyPr>
          <a:lstStyle/>
          <a:p>
            <a:pPr algn="ctr"/>
            <a:r>
              <a:rPr lang="es-ES" dirty="0">
                <a:solidFill>
                  <a:schemeClr val="bg1"/>
                </a:solidFill>
                <a:latin typeface="Century Schoolbook" panose="02040604050505020304" pitchFamily="18" charset="0"/>
                <a:ea typeface="Muli"/>
                <a:cs typeface="Muli"/>
                <a:sym typeface="Muli"/>
              </a:rPr>
              <a:t>TÉRMINOS DE DEPENDENCIA</a:t>
            </a:r>
            <a:endParaRPr lang="en" dirty="0">
              <a:solidFill>
                <a:schemeClr val="bg1"/>
              </a:solidFill>
              <a:latin typeface="Century Schoolbook" panose="02040604050505020304" pitchFamily="18" charset="0"/>
              <a:ea typeface="Muli"/>
              <a:cs typeface="Muli"/>
              <a:sym typeface="Muli"/>
            </a:endParaRPr>
          </a:p>
          <a:p>
            <a:pPr lvl="0" algn="ctr">
              <a:spcBef>
                <a:spcPts val="0"/>
              </a:spcBef>
              <a:buNone/>
            </a:pPr>
            <a:r>
              <a:rPr lang="es-ES" dirty="0" smtClean="0">
                <a:solidFill>
                  <a:schemeClr val="bg1"/>
                </a:solidFill>
                <a:latin typeface="Century Schoolbook" panose="02040604050505020304" pitchFamily="18" charset="0"/>
                <a:ea typeface="Muli"/>
                <a:cs typeface="Muli"/>
                <a:sym typeface="Muli"/>
              </a:rPr>
              <a:t>dos o más variables</a:t>
            </a:r>
          </a:p>
        </p:txBody>
      </p:sp>
    </p:spTree>
    <p:extLst>
      <p:ext uri="{BB962C8B-B14F-4D97-AF65-F5344CB8AC3E}">
        <p14:creationId xmlns:p14="http://schemas.microsoft.com/office/powerpoint/2010/main" val="29526273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1720" y="1131590"/>
            <a:ext cx="6984776" cy="645300"/>
          </a:xfrm>
        </p:spPr>
        <p:txBody>
          <a:bodyPr/>
          <a:lstStyle/>
          <a:p>
            <a:r>
              <a:rPr lang="es-MX" sz="3500" dirty="0" smtClean="0">
                <a:latin typeface="Century Schoolbook" panose="02040604050505020304" pitchFamily="18" charset="0"/>
              </a:rPr>
              <a:t>DESCRIPTIVAS </a:t>
            </a:r>
            <a:br>
              <a:rPr lang="es-MX" sz="3500" dirty="0" smtClean="0">
                <a:latin typeface="Century Schoolbook" panose="02040604050505020304" pitchFamily="18" charset="0"/>
              </a:rPr>
            </a:br>
            <a:r>
              <a:rPr lang="es-MX" sz="2000" dirty="0" smtClean="0">
                <a:latin typeface="Century Schoolbook" panose="02040604050505020304" pitchFamily="18" charset="0"/>
              </a:rPr>
              <a:t>UNA </a:t>
            </a:r>
            <a:r>
              <a:rPr lang="es-MX" sz="2000" dirty="0">
                <a:latin typeface="Century Schoolbook" panose="02040604050505020304" pitchFamily="18" charset="0"/>
              </a:rPr>
              <a:t>V</a:t>
            </a:r>
            <a:r>
              <a:rPr lang="es-MX" sz="2000" dirty="0" smtClean="0">
                <a:latin typeface="Century Schoolbook" panose="02040604050505020304" pitchFamily="18" charset="0"/>
              </a:rPr>
              <a:t>ARIABLE</a:t>
            </a:r>
            <a:r>
              <a:rPr lang="es-MX" dirty="0" smtClean="0"/>
              <a:t/>
            </a:r>
            <a:br>
              <a:rPr lang="es-MX" dirty="0" smtClean="0"/>
            </a:br>
            <a:r>
              <a:rPr lang="es-MX" sz="1800" kern="1200" dirty="0" smtClean="0">
                <a:solidFill>
                  <a:schemeClr val="bg1"/>
                </a:solidFill>
                <a:latin typeface="Century Schoolbook" panose="02040604050505020304" pitchFamily="18" charset="0"/>
              </a:rPr>
              <a:t>Señalan </a:t>
            </a:r>
            <a:r>
              <a:rPr lang="es-MX" sz="1800" kern="1200" dirty="0">
                <a:solidFill>
                  <a:schemeClr val="bg1"/>
                </a:solidFill>
                <a:latin typeface="Century Schoolbook" panose="02040604050505020304" pitchFamily="18" charset="0"/>
              </a:rPr>
              <a:t>hechos o fenómenos en la población objeto de </a:t>
            </a:r>
            <a:r>
              <a:rPr lang="es-MX" sz="1800" kern="1200" dirty="0" smtClean="0">
                <a:solidFill>
                  <a:schemeClr val="bg1"/>
                </a:solidFill>
                <a:latin typeface="Century Schoolbook" panose="02040604050505020304" pitchFamily="18" charset="0"/>
              </a:rPr>
              <a:t>estudio.</a:t>
            </a:r>
            <a:endParaRPr lang="es-MX" sz="1800" dirty="0">
              <a:solidFill>
                <a:schemeClr val="bg1"/>
              </a:solidFill>
              <a:latin typeface="Century Schoolbook" panose="02040604050505020304" pitchFamily="18" charset="0"/>
            </a:endParaRPr>
          </a:p>
        </p:txBody>
      </p:sp>
      <p:sp>
        <p:nvSpPr>
          <p:cNvPr id="3" name="Marcador de texto 2"/>
          <p:cNvSpPr>
            <a:spLocks noGrp="1"/>
          </p:cNvSpPr>
          <p:nvPr>
            <p:ph type="body" idx="1"/>
          </p:nvPr>
        </p:nvSpPr>
        <p:spPr>
          <a:xfrm>
            <a:off x="323528" y="1995686"/>
            <a:ext cx="8208912" cy="1368152"/>
          </a:xfrm>
        </p:spPr>
        <p:txBody>
          <a:bodyPr/>
          <a:lstStyle/>
          <a:p>
            <a:pPr>
              <a:buNone/>
            </a:pPr>
            <a:endParaRPr lang="es-MX" sz="1100" dirty="0" smtClean="0">
              <a:latin typeface="Trebuchet MS" panose="020B0603020202020204" pitchFamily="34" charset="0"/>
              <a:ea typeface="Tahoma" panose="020B0604030504040204" pitchFamily="34" charset="0"/>
              <a:cs typeface="Tahoma" panose="020B0604030504040204" pitchFamily="34" charset="0"/>
            </a:endParaRPr>
          </a:p>
          <a:p>
            <a:pPr>
              <a:buNone/>
            </a:pPr>
            <a:r>
              <a:rPr lang="es-MX" sz="1100" b="1" i="1" dirty="0" smtClean="0">
                <a:latin typeface="Trebuchet MS" panose="020B0603020202020204" pitchFamily="34" charset="0"/>
                <a:ea typeface="Tahoma" panose="020B0604030504040204" pitchFamily="34" charset="0"/>
                <a:cs typeface="Tahoma" panose="020B0604030504040204" pitchFamily="34" charset="0"/>
              </a:rPr>
              <a:t>EJEMPLO:</a:t>
            </a:r>
          </a:p>
          <a:p>
            <a:pPr>
              <a:buNone/>
            </a:pPr>
            <a:endParaRPr lang="es-MX" sz="1100" b="1" i="1" dirty="0" smtClean="0">
              <a:latin typeface="Trebuchet MS" panose="020B0603020202020204" pitchFamily="34" charset="0"/>
              <a:ea typeface="Tahoma" panose="020B0604030504040204" pitchFamily="34" charset="0"/>
              <a:cs typeface="Tahoma" panose="020B0604030504040204" pitchFamily="34" charset="0"/>
            </a:endParaRPr>
          </a:p>
          <a:p>
            <a:r>
              <a:rPr lang="es-MX" sz="1600" dirty="0" smtClean="0">
                <a:latin typeface="Trebuchet MS" panose="020B0603020202020204" pitchFamily="34" charset="0"/>
                <a:ea typeface="Tahoma" panose="020B0604030504040204" pitchFamily="34" charset="0"/>
                <a:cs typeface="Tahoma" panose="020B0604030504040204" pitchFamily="34" charset="0"/>
              </a:rPr>
              <a:t> Variable</a:t>
            </a:r>
            <a:r>
              <a:rPr lang="es-MX" sz="1600" dirty="0">
                <a:latin typeface="Trebuchet MS" panose="020B0603020202020204" pitchFamily="34" charset="0"/>
                <a:ea typeface="Tahoma" panose="020B0604030504040204" pitchFamily="34" charset="0"/>
                <a:cs typeface="Tahoma" panose="020B0604030504040204" pitchFamily="34" charset="0"/>
              </a:rPr>
              <a:t>:</a:t>
            </a:r>
          </a:p>
          <a:p>
            <a:pPr>
              <a:buNone/>
            </a:pPr>
            <a:r>
              <a:rPr lang="es-MX" sz="1600" dirty="0">
                <a:latin typeface="Trebuchet MS" panose="020B0603020202020204" pitchFamily="34" charset="0"/>
                <a:ea typeface="Tahoma" panose="020B0604030504040204" pitchFamily="34" charset="0"/>
                <a:cs typeface="Tahoma" panose="020B0604030504040204" pitchFamily="34" charset="0"/>
              </a:rPr>
              <a:t>“grado de participación </a:t>
            </a:r>
            <a:r>
              <a:rPr lang="es-MX" sz="1600" dirty="0" smtClean="0">
                <a:latin typeface="Trebuchet MS" panose="020B0603020202020204" pitchFamily="34" charset="0"/>
                <a:ea typeface="Tahoma" panose="020B0604030504040204" pitchFamily="34" charset="0"/>
                <a:cs typeface="Tahoma" panose="020B0604030504040204" pitchFamily="34" charset="0"/>
              </a:rPr>
              <a:t>política”</a:t>
            </a:r>
            <a:endParaRPr lang="es-MX" sz="900" dirty="0">
              <a:latin typeface="Trebuchet MS" panose="020B0603020202020204" pitchFamily="34" charset="0"/>
              <a:ea typeface="Tahoma" panose="020B0604030504040204" pitchFamily="34" charset="0"/>
              <a:cs typeface="Tahoma" panose="020B0604030504040204" pitchFamily="34" charset="0"/>
            </a:endParaRPr>
          </a:p>
          <a:p>
            <a:endParaRPr lang="es-MX" dirty="0"/>
          </a:p>
        </p:txBody>
      </p:sp>
      <p:sp>
        <p:nvSpPr>
          <p:cNvPr id="5" name="Marcador de texto 4"/>
          <p:cNvSpPr>
            <a:spLocks noGrp="1"/>
          </p:cNvSpPr>
          <p:nvPr>
            <p:ph type="body" idx="2"/>
          </p:nvPr>
        </p:nvSpPr>
        <p:spPr>
          <a:xfrm>
            <a:off x="4860032" y="2139702"/>
            <a:ext cx="4104456" cy="1093404"/>
          </a:xfrm>
        </p:spPr>
        <p:txBody>
          <a:bodyPr/>
          <a:lstStyle/>
          <a:p>
            <a:pPr>
              <a:buNone/>
            </a:pPr>
            <a:endParaRPr lang="es-MX" sz="1600" dirty="0" smtClean="0"/>
          </a:p>
          <a:p>
            <a:pPr>
              <a:buNone/>
            </a:pPr>
            <a:r>
              <a:rPr lang="es-MX" sz="1600" dirty="0" smtClean="0">
                <a:latin typeface="Trebuchet MS" panose="020B0603020202020204" pitchFamily="34" charset="0"/>
              </a:rPr>
              <a:t>Afirmación sujeta a comprobación, pero no explica los hechos y fenómenos en cuestión. </a:t>
            </a:r>
            <a:endParaRPr lang="es-MX" sz="1600" dirty="0">
              <a:latin typeface="Trebuchet MS" panose="020B0603020202020204" pitchFamily="34" charset="0"/>
            </a:endParaRPr>
          </a:p>
        </p:txBody>
      </p:sp>
      <p:sp>
        <p:nvSpPr>
          <p:cNvPr id="7" name="Flecha derecha 6"/>
          <p:cNvSpPr/>
          <p:nvPr/>
        </p:nvSpPr>
        <p:spPr>
          <a:xfrm>
            <a:off x="3923928" y="2536487"/>
            <a:ext cx="648072"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395536" y="3795886"/>
            <a:ext cx="7488832" cy="738664"/>
          </a:xfrm>
          <a:prstGeom prst="rect">
            <a:avLst/>
          </a:prstGeom>
        </p:spPr>
        <p:txBody>
          <a:bodyPr wrap="square">
            <a:spAutoFit/>
          </a:bodyPr>
          <a:lstStyle/>
          <a:p>
            <a:pPr>
              <a:buClr>
                <a:srgbClr val="0085B4"/>
              </a:buClr>
              <a:buFont typeface="Wingdings" pitchFamily="2" charset="2"/>
              <a:buChar char="Ø"/>
            </a:pPr>
            <a:r>
              <a:rPr lang="es-MX" dirty="0" smtClean="0">
                <a:solidFill>
                  <a:schemeClr val="bg1">
                    <a:lumMod val="85000"/>
                  </a:schemeClr>
                </a:solidFill>
                <a:latin typeface="Georgia" panose="02040502050405020303" pitchFamily="18" charset="0"/>
              </a:rPr>
              <a:t> </a:t>
            </a:r>
            <a:r>
              <a:rPr lang="es-MX" dirty="0" smtClean="0">
                <a:solidFill>
                  <a:schemeClr val="bg1">
                    <a:lumMod val="95000"/>
                  </a:schemeClr>
                </a:solidFill>
                <a:latin typeface="Georgia" panose="02040502050405020303" pitchFamily="18" charset="0"/>
              </a:rPr>
              <a:t>Sirve </a:t>
            </a:r>
            <a:r>
              <a:rPr lang="es-MX" dirty="0">
                <a:solidFill>
                  <a:schemeClr val="bg1">
                    <a:lumMod val="95000"/>
                  </a:schemeClr>
                </a:solidFill>
                <a:latin typeface="Georgia" panose="02040502050405020303" pitchFamily="18" charset="0"/>
              </a:rPr>
              <a:t>para explicar la presencia de los hechos o fenómenos cuya existencia se prueba</a:t>
            </a:r>
          </a:p>
          <a:p>
            <a:pPr>
              <a:buClr>
                <a:srgbClr val="0085B4"/>
              </a:buClr>
              <a:buFont typeface="Wingdings" pitchFamily="2" charset="2"/>
              <a:buChar char="Ø"/>
            </a:pPr>
            <a:endParaRPr lang="es-MX" dirty="0">
              <a:solidFill>
                <a:schemeClr val="bg1">
                  <a:lumMod val="95000"/>
                </a:schemeClr>
              </a:solidFill>
              <a:latin typeface="Georgia" panose="02040502050405020303" pitchFamily="18" charset="0"/>
            </a:endParaRPr>
          </a:p>
          <a:p>
            <a:pPr>
              <a:buClr>
                <a:srgbClr val="0085B4"/>
              </a:buClr>
              <a:buFont typeface="Wingdings" pitchFamily="2" charset="2"/>
              <a:buChar char="Ø"/>
            </a:pPr>
            <a:r>
              <a:rPr lang="es-MX" dirty="0" smtClean="0">
                <a:solidFill>
                  <a:schemeClr val="bg1">
                    <a:lumMod val="95000"/>
                  </a:schemeClr>
                </a:solidFill>
                <a:latin typeface="Georgia" panose="02040502050405020303" pitchFamily="18" charset="0"/>
              </a:rPr>
              <a:t> Comprueba </a:t>
            </a:r>
            <a:r>
              <a:rPr lang="es-MX" dirty="0">
                <a:solidFill>
                  <a:schemeClr val="bg1">
                    <a:lumMod val="95000"/>
                  </a:schemeClr>
                </a:solidFill>
                <a:latin typeface="Georgia" panose="02040502050405020303" pitchFamily="18" charset="0"/>
              </a:rPr>
              <a:t>las observaciones o indicadores a través de porcentajes o tasas.</a:t>
            </a:r>
            <a:endParaRPr lang="es-MX" sz="1050" dirty="0">
              <a:solidFill>
                <a:schemeClr val="bg1">
                  <a:lumMod val="95000"/>
                </a:schemeClr>
              </a:solidFill>
              <a:latin typeface="Georgia" panose="02040502050405020303" pitchFamily="18" charset="0"/>
            </a:endParaRPr>
          </a:p>
        </p:txBody>
      </p:sp>
    </p:spTree>
    <p:extLst>
      <p:ext uri="{BB962C8B-B14F-4D97-AF65-F5344CB8AC3E}">
        <p14:creationId xmlns:p14="http://schemas.microsoft.com/office/powerpoint/2010/main" val="24121442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1720" y="987574"/>
            <a:ext cx="7015764" cy="645300"/>
          </a:xfrm>
        </p:spPr>
        <p:txBody>
          <a:bodyPr/>
          <a:lstStyle/>
          <a:p>
            <a:r>
              <a:rPr lang="es-MX" sz="3500" dirty="0" smtClean="0">
                <a:latin typeface="Century Schoolbook" panose="02040604050505020304" pitchFamily="18" charset="0"/>
              </a:rPr>
              <a:t>DESCRIPTIVAS </a:t>
            </a:r>
            <a:br>
              <a:rPr lang="es-MX" sz="3500" dirty="0" smtClean="0">
                <a:latin typeface="Century Schoolbook" panose="02040604050505020304" pitchFamily="18" charset="0"/>
              </a:rPr>
            </a:br>
            <a:r>
              <a:rPr lang="es-MX" sz="2000" dirty="0" smtClean="0">
                <a:latin typeface="Century Schoolbook" panose="02040604050505020304" pitchFamily="18" charset="0"/>
              </a:rPr>
              <a:t>DOS O MÁS VARIABLES</a:t>
            </a:r>
            <a:br>
              <a:rPr lang="es-MX" sz="2000" dirty="0" smtClean="0">
                <a:latin typeface="Century Schoolbook" panose="02040604050505020304" pitchFamily="18" charset="0"/>
              </a:rPr>
            </a:br>
            <a:r>
              <a:rPr lang="es-MX" sz="1700" kern="1200" dirty="0" smtClean="0">
                <a:solidFill>
                  <a:schemeClr val="bg1"/>
                </a:solidFill>
                <a:latin typeface="Century Schoolbook" panose="02040604050505020304" pitchFamily="18" charset="0"/>
              </a:rPr>
              <a:t>(Asociación </a:t>
            </a:r>
            <a:r>
              <a:rPr lang="es-MX" sz="1700" kern="1200" dirty="0">
                <a:solidFill>
                  <a:schemeClr val="bg1"/>
                </a:solidFill>
                <a:latin typeface="Century Schoolbook" panose="02040604050505020304" pitchFamily="18" charset="0"/>
              </a:rPr>
              <a:t>o </a:t>
            </a:r>
            <a:r>
              <a:rPr lang="es-MX" sz="1700" kern="1200" dirty="0" smtClean="0">
                <a:solidFill>
                  <a:schemeClr val="bg1"/>
                </a:solidFill>
                <a:latin typeface="Century Schoolbook" panose="02040604050505020304" pitchFamily="18" charset="0"/>
              </a:rPr>
              <a:t>covarianza), no </a:t>
            </a:r>
            <a:r>
              <a:rPr lang="es-MX" sz="1700" kern="1200" dirty="0">
                <a:solidFill>
                  <a:schemeClr val="bg1"/>
                </a:solidFill>
                <a:latin typeface="Century Schoolbook" panose="02040604050505020304" pitchFamily="18" charset="0"/>
              </a:rPr>
              <a:t>establecen relación de causalidad</a:t>
            </a:r>
            <a:r>
              <a:rPr lang="es-MX" sz="1700" kern="1200" dirty="0" smtClean="0">
                <a:solidFill>
                  <a:schemeClr val="bg1"/>
                </a:solidFill>
                <a:latin typeface="Century Schoolbook" panose="02040604050505020304" pitchFamily="18" charset="0"/>
              </a:rPr>
              <a:t>.</a:t>
            </a:r>
            <a:endParaRPr lang="es-MX" sz="1700" dirty="0">
              <a:solidFill>
                <a:schemeClr val="bg1"/>
              </a:solidFill>
              <a:latin typeface="Century Schoolbook" panose="02040604050505020304" pitchFamily="18" charset="0"/>
            </a:endParaRPr>
          </a:p>
        </p:txBody>
      </p:sp>
      <p:sp>
        <p:nvSpPr>
          <p:cNvPr id="3" name="Marcador de texto 2"/>
          <p:cNvSpPr>
            <a:spLocks noGrp="1"/>
          </p:cNvSpPr>
          <p:nvPr>
            <p:ph type="body" idx="1"/>
          </p:nvPr>
        </p:nvSpPr>
        <p:spPr>
          <a:xfrm>
            <a:off x="251520" y="1419622"/>
            <a:ext cx="4320480" cy="1944216"/>
          </a:xfrm>
        </p:spPr>
        <p:txBody>
          <a:bodyPr/>
          <a:lstStyle/>
          <a:p>
            <a:pPr>
              <a:buNone/>
            </a:pPr>
            <a:endParaRPr lang="es-MX" dirty="0" smtClean="0"/>
          </a:p>
          <a:p>
            <a:pPr>
              <a:buNone/>
            </a:pPr>
            <a:endParaRPr lang="es-MX" sz="1200" dirty="0" smtClean="0"/>
          </a:p>
          <a:p>
            <a:pPr marL="285750" indent="-285750">
              <a:buFont typeface="Wingdings" panose="05000000000000000000" pitchFamily="2" charset="2"/>
              <a:buChar char="q"/>
            </a:pPr>
            <a:r>
              <a:rPr lang="es-MX" sz="1300" b="1" dirty="0" smtClean="0">
                <a:latin typeface="Georgia" panose="02040502050405020303" pitchFamily="18" charset="0"/>
              </a:rPr>
              <a:t>FÓRMULA </a:t>
            </a:r>
            <a:r>
              <a:rPr lang="es-MX" sz="1200" b="1" dirty="0">
                <a:latin typeface="Georgia" panose="02040502050405020303" pitchFamily="18" charset="0"/>
              </a:rPr>
              <a:t>“A mayor o menor X…, mayor o menor Y</a:t>
            </a:r>
            <a:r>
              <a:rPr lang="es-MX" sz="1200" b="1" dirty="0" smtClean="0">
                <a:latin typeface="Georgia" panose="02040502050405020303" pitchFamily="18" charset="0"/>
              </a:rPr>
              <a:t>”</a:t>
            </a:r>
            <a:endParaRPr lang="es-MX" sz="1300" b="1" dirty="0">
              <a:latin typeface="Georgia" panose="02040502050405020303" pitchFamily="18" charset="0"/>
            </a:endParaRPr>
          </a:p>
          <a:p>
            <a:pPr>
              <a:buNone/>
            </a:pPr>
            <a:endParaRPr lang="es-MX" sz="1300" dirty="0" smtClean="0">
              <a:latin typeface="Georgia" panose="02040502050405020303" pitchFamily="18" charset="0"/>
            </a:endParaRPr>
          </a:p>
          <a:p>
            <a:pPr>
              <a:buNone/>
            </a:pPr>
            <a:r>
              <a:rPr lang="es-MX" sz="1300" dirty="0" smtClean="0">
                <a:latin typeface="Georgia" panose="02040502050405020303" pitchFamily="18" charset="0"/>
              </a:rPr>
              <a:t>Es </a:t>
            </a:r>
            <a:r>
              <a:rPr lang="es-MX" sz="1300" dirty="0">
                <a:latin typeface="Georgia" panose="02040502050405020303" pitchFamily="18" charset="0"/>
              </a:rPr>
              <a:t>decir, una alteración en una o más variable(s) independiente(s) va acompañada de un cambio proporcional en sentido directo o inverso, en la variable dependiente, sin que en dicha relación se establezca causalidad, pues ambas variables pueden ser causa y efecto a la vez</a:t>
            </a:r>
            <a:r>
              <a:rPr lang="es-MX" sz="1300" dirty="0" smtClean="0">
                <a:latin typeface="Georgia" panose="02040502050405020303" pitchFamily="18" charset="0"/>
              </a:rPr>
              <a:t>.</a:t>
            </a:r>
          </a:p>
          <a:p>
            <a:pPr>
              <a:buNone/>
            </a:pPr>
            <a:endParaRPr lang="es-MX" sz="1300" dirty="0">
              <a:latin typeface="Georgia" panose="02040502050405020303" pitchFamily="18" charset="0"/>
            </a:endParaRPr>
          </a:p>
          <a:p>
            <a:pPr>
              <a:buNone/>
            </a:pPr>
            <a:endParaRPr lang="es-MX" sz="1200" dirty="0" smtClean="0">
              <a:latin typeface="Georgia" panose="02040502050405020303" pitchFamily="18" charset="0"/>
            </a:endParaRPr>
          </a:p>
          <a:p>
            <a:pPr>
              <a:buNone/>
            </a:pPr>
            <a:endParaRPr lang="es-MX" sz="1300" dirty="0">
              <a:latin typeface="Georgia" panose="02040502050405020303" pitchFamily="18" charset="0"/>
            </a:endParaRPr>
          </a:p>
          <a:p>
            <a:pPr>
              <a:buNone/>
            </a:pPr>
            <a:endParaRPr lang="es-MX" sz="1300" dirty="0">
              <a:latin typeface="Georgia" panose="02040502050405020303" pitchFamily="18" charset="0"/>
            </a:endParaRPr>
          </a:p>
        </p:txBody>
      </p:sp>
      <p:sp>
        <p:nvSpPr>
          <p:cNvPr id="5" name="Marcador de texto 4"/>
          <p:cNvSpPr>
            <a:spLocks noGrp="1"/>
          </p:cNvSpPr>
          <p:nvPr>
            <p:ph type="body" idx="2"/>
          </p:nvPr>
        </p:nvSpPr>
        <p:spPr>
          <a:xfrm>
            <a:off x="1475656" y="3939902"/>
            <a:ext cx="6408712" cy="1093404"/>
          </a:xfrm>
        </p:spPr>
        <p:txBody>
          <a:bodyPr/>
          <a:lstStyle/>
          <a:p>
            <a:pPr>
              <a:buFont typeface="Wingdings" pitchFamily="2" charset="2"/>
              <a:buChar char="Ø"/>
            </a:pPr>
            <a:r>
              <a:rPr lang="es-MX" sz="1300" dirty="0" smtClean="0">
                <a:latin typeface="Georgia" panose="02040502050405020303" pitchFamily="18" charset="0"/>
              </a:rPr>
              <a:t> Sirve </a:t>
            </a:r>
            <a:r>
              <a:rPr lang="es-MX" sz="1300" dirty="0">
                <a:latin typeface="Georgia" panose="02040502050405020303" pitchFamily="18" charset="0"/>
              </a:rPr>
              <a:t>para cruzar los ítems o preguntas de un instrumento para explorar los indicadores y variables de la hipótesis</a:t>
            </a:r>
            <a:r>
              <a:rPr lang="es-MX" sz="1300" dirty="0" smtClean="0">
                <a:latin typeface="Georgia" panose="02040502050405020303" pitchFamily="18" charset="0"/>
              </a:rPr>
              <a:t>.</a:t>
            </a:r>
          </a:p>
          <a:p>
            <a:pPr>
              <a:buNone/>
            </a:pPr>
            <a:endParaRPr lang="es-MX" sz="1300" dirty="0">
              <a:latin typeface="Georgia" panose="02040502050405020303" pitchFamily="18" charset="0"/>
            </a:endParaRPr>
          </a:p>
          <a:p>
            <a:pPr>
              <a:buFont typeface="Wingdings" pitchFamily="2" charset="2"/>
              <a:buChar char="Ø"/>
            </a:pPr>
            <a:r>
              <a:rPr lang="es-MX" sz="1300" dirty="0" smtClean="0">
                <a:latin typeface="Georgia" panose="02040502050405020303" pitchFamily="18" charset="0"/>
              </a:rPr>
              <a:t> Sirve </a:t>
            </a:r>
            <a:r>
              <a:rPr lang="es-MX" sz="1300" dirty="0">
                <a:latin typeface="Georgia" panose="02040502050405020303" pitchFamily="18" charset="0"/>
              </a:rPr>
              <a:t>para aplicar procedimientos estadísticos y relacionar entre sí las variables</a:t>
            </a:r>
          </a:p>
        </p:txBody>
      </p:sp>
      <p:sp>
        <p:nvSpPr>
          <p:cNvPr id="9" name="CuadroTexto 8"/>
          <p:cNvSpPr txBox="1"/>
          <p:nvPr/>
        </p:nvSpPr>
        <p:spPr>
          <a:xfrm>
            <a:off x="5580112" y="2139702"/>
            <a:ext cx="2808312" cy="1015663"/>
          </a:xfrm>
          <a:prstGeom prst="rect">
            <a:avLst/>
          </a:prstGeom>
          <a:noFill/>
        </p:spPr>
        <p:txBody>
          <a:bodyPr wrap="square" rtlCol="0">
            <a:spAutoFit/>
          </a:bodyPr>
          <a:lstStyle/>
          <a:p>
            <a:r>
              <a:rPr lang="es-MX" sz="1200" i="1" dirty="0">
                <a:solidFill>
                  <a:schemeClr val="bg1">
                    <a:lumMod val="85000"/>
                  </a:schemeClr>
                </a:solidFill>
                <a:latin typeface="Georgia" panose="02040502050405020303" pitchFamily="18" charset="0"/>
              </a:rPr>
              <a:t>EJEMPLO</a:t>
            </a:r>
            <a:r>
              <a:rPr lang="es-MX" sz="1200" dirty="0">
                <a:solidFill>
                  <a:schemeClr val="bg1">
                    <a:lumMod val="85000"/>
                  </a:schemeClr>
                </a:solidFill>
                <a:latin typeface="Georgia" panose="02040502050405020303" pitchFamily="18" charset="0"/>
              </a:rPr>
              <a:t>: “mientras mayor sea la marginación social, mayor será la participación política”,</a:t>
            </a:r>
          </a:p>
          <a:p>
            <a:r>
              <a:rPr lang="es-MX" sz="1200" dirty="0">
                <a:solidFill>
                  <a:schemeClr val="bg1">
                    <a:lumMod val="85000"/>
                  </a:schemeClr>
                </a:solidFill>
                <a:latin typeface="Georgia" panose="02040502050405020303" pitchFamily="18" charset="0"/>
              </a:rPr>
              <a:t> “a mayor participación política de la población, menor marginación social”.</a:t>
            </a:r>
          </a:p>
        </p:txBody>
      </p:sp>
    </p:spTree>
    <p:extLst>
      <p:ext uri="{BB962C8B-B14F-4D97-AF65-F5344CB8AC3E}">
        <p14:creationId xmlns:p14="http://schemas.microsoft.com/office/powerpoint/2010/main" val="17688191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63688" y="0"/>
            <a:ext cx="7560840" cy="1851670"/>
          </a:xfrm>
        </p:spPr>
        <p:txBody>
          <a:bodyPr/>
          <a:lstStyle/>
          <a:p>
            <a:r>
              <a:rPr lang="es-MX" sz="3500" dirty="0" smtClean="0">
                <a:latin typeface="Century Schoolbook" panose="02040604050505020304" pitchFamily="18" charset="0"/>
              </a:rPr>
              <a:t>TÉRMINOS DE DEPENDENCIA</a:t>
            </a:r>
            <a:r>
              <a:rPr lang="es-MX" sz="3500" dirty="0">
                <a:latin typeface="Century Schoolbook" panose="02040604050505020304" pitchFamily="18" charset="0"/>
              </a:rPr>
              <a:t/>
            </a:r>
            <a:br>
              <a:rPr lang="es-MX" sz="3500" dirty="0">
                <a:latin typeface="Century Schoolbook" panose="02040604050505020304" pitchFamily="18" charset="0"/>
              </a:rPr>
            </a:br>
            <a:r>
              <a:rPr lang="es-MX" sz="2000" dirty="0" smtClean="0">
                <a:latin typeface="Century Schoolbook" panose="02040604050505020304" pitchFamily="18" charset="0"/>
              </a:rPr>
              <a:t>DOS O MÁS VARIABLES</a:t>
            </a:r>
            <a:r>
              <a:rPr lang="es-MX" sz="2000" dirty="0"/>
              <a:t/>
            </a:r>
            <a:br>
              <a:rPr lang="es-MX" sz="2000" dirty="0"/>
            </a:br>
            <a:endParaRPr lang="es-MX" sz="2000" dirty="0">
              <a:solidFill>
                <a:schemeClr val="bg1"/>
              </a:solidFill>
            </a:endParaRPr>
          </a:p>
        </p:txBody>
      </p:sp>
      <p:sp>
        <p:nvSpPr>
          <p:cNvPr id="3" name="Marcador de texto 2"/>
          <p:cNvSpPr>
            <a:spLocks noGrp="1"/>
          </p:cNvSpPr>
          <p:nvPr>
            <p:ph type="body" idx="1"/>
          </p:nvPr>
        </p:nvSpPr>
        <p:spPr>
          <a:xfrm>
            <a:off x="251520" y="2283718"/>
            <a:ext cx="2376264" cy="432048"/>
          </a:xfrm>
        </p:spPr>
        <p:txBody>
          <a:bodyPr/>
          <a:lstStyle/>
          <a:p>
            <a:r>
              <a:rPr lang="es-MX" sz="1300" dirty="0">
                <a:latin typeface="Georgia" panose="02040502050405020303" pitchFamily="18" charset="0"/>
                <a:ea typeface="Tahoma" panose="020B0604030504040204" pitchFamily="34" charset="0"/>
                <a:cs typeface="Tahoma" panose="020B0604030504040204" pitchFamily="34" charset="0"/>
              </a:rPr>
              <a:t>Son de relación causal y permiten explicar y predecir, con determinados márgenes de error, los procesos sociales</a:t>
            </a:r>
            <a:r>
              <a:rPr lang="es-MX" sz="1300" dirty="0" smtClean="0">
                <a:latin typeface="Georgia" panose="02040502050405020303" pitchFamily="18" charset="0"/>
                <a:ea typeface="Tahoma" panose="020B0604030504040204" pitchFamily="34" charset="0"/>
                <a:cs typeface="Tahoma" panose="020B0604030504040204" pitchFamily="34" charset="0"/>
              </a:rPr>
              <a:t>.</a:t>
            </a:r>
          </a:p>
          <a:p>
            <a:endParaRPr lang="es-MX" sz="1200" dirty="0"/>
          </a:p>
          <a:p>
            <a:pPr>
              <a:buNone/>
            </a:pPr>
            <a:endParaRPr lang="es-MX" sz="1200" dirty="0"/>
          </a:p>
          <a:p>
            <a:pPr>
              <a:buNone/>
            </a:pPr>
            <a:endParaRPr lang="es-MX" sz="1200" dirty="0"/>
          </a:p>
          <a:p>
            <a:pPr>
              <a:buNone/>
            </a:pPr>
            <a:endParaRPr lang="es-MX" sz="1100" dirty="0" smtClean="0"/>
          </a:p>
        </p:txBody>
      </p:sp>
      <p:sp>
        <p:nvSpPr>
          <p:cNvPr id="4" name="Rectángulo 3"/>
          <p:cNvSpPr/>
          <p:nvPr/>
        </p:nvSpPr>
        <p:spPr>
          <a:xfrm>
            <a:off x="5076056" y="3723878"/>
            <a:ext cx="2880320" cy="1200329"/>
          </a:xfrm>
          <a:prstGeom prst="rect">
            <a:avLst/>
          </a:prstGeom>
        </p:spPr>
        <p:txBody>
          <a:bodyPr wrap="square">
            <a:spAutoFit/>
          </a:bodyPr>
          <a:lstStyle/>
          <a:p>
            <a:r>
              <a:rPr lang="es-MX" sz="1100" i="1" dirty="0" smtClean="0">
                <a:solidFill>
                  <a:schemeClr val="bg1">
                    <a:lumMod val="85000"/>
                  </a:schemeClr>
                </a:solidFill>
                <a:latin typeface="Georgia" panose="02040502050405020303" pitchFamily="18" charset="0"/>
              </a:rPr>
              <a:t>EJEMPLO</a:t>
            </a:r>
            <a:r>
              <a:rPr lang="es-MX" sz="1200" dirty="0" smtClean="0">
                <a:solidFill>
                  <a:schemeClr val="bg1">
                    <a:lumMod val="85000"/>
                  </a:schemeClr>
                </a:solidFill>
                <a:latin typeface="Georgia" panose="02040502050405020303" pitchFamily="18" charset="0"/>
              </a:rPr>
              <a:t>: </a:t>
            </a:r>
          </a:p>
          <a:p>
            <a:r>
              <a:rPr lang="es-MX" sz="1200" dirty="0" smtClean="0">
                <a:solidFill>
                  <a:schemeClr val="bg1">
                    <a:lumMod val="85000"/>
                  </a:schemeClr>
                </a:solidFill>
                <a:latin typeface="Georgia" panose="02040502050405020303" pitchFamily="18" charset="0"/>
              </a:rPr>
              <a:t>“</a:t>
            </a:r>
            <a:r>
              <a:rPr lang="es-MX" sz="1200" dirty="0">
                <a:solidFill>
                  <a:schemeClr val="bg1">
                    <a:lumMod val="85000"/>
                  </a:schemeClr>
                </a:solidFill>
                <a:latin typeface="Georgia" panose="02040502050405020303" pitchFamily="18" charset="0"/>
              </a:rPr>
              <a:t>cuanto mayor es el grado de rechazo emocional de los niños por parte del grupo familiar, tanto mayor será, años más tarde, el índice de delincuencia juvenil en aquellos.</a:t>
            </a:r>
          </a:p>
        </p:txBody>
      </p:sp>
      <p:sp>
        <p:nvSpPr>
          <p:cNvPr id="10" name="Marcador de texto 2"/>
          <p:cNvSpPr>
            <a:spLocks noGrp="1"/>
          </p:cNvSpPr>
          <p:nvPr>
            <p:ph type="body" idx="1"/>
          </p:nvPr>
        </p:nvSpPr>
        <p:spPr>
          <a:xfrm>
            <a:off x="179512" y="3795886"/>
            <a:ext cx="4032448" cy="432048"/>
          </a:xfrm>
        </p:spPr>
        <p:txBody>
          <a:bodyPr/>
          <a:lstStyle/>
          <a:p>
            <a:r>
              <a:rPr lang="es-MX" sz="1300" dirty="0" smtClean="0">
                <a:solidFill>
                  <a:schemeClr val="bg1">
                    <a:lumMod val="85000"/>
                  </a:schemeClr>
                </a:solidFill>
                <a:latin typeface="Georgia" panose="02040502050405020303" pitchFamily="18" charset="0"/>
              </a:rPr>
              <a:t>Son </a:t>
            </a:r>
            <a:r>
              <a:rPr lang="es-MX" sz="1300" dirty="0">
                <a:solidFill>
                  <a:schemeClr val="bg1">
                    <a:lumMod val="85000"/>
                  </a:schemeClr>
                </a:solidFill>
                <a:latin typeface="Georgia" panose="02040502050405020303" pitchFamily="18" charset="0"/>
              </a:rPr>
              <a:t>importantes porque si un fenómeno puede explicarse y predecirse (aunque sea como un tendencia), podremos influir en el curso de los hechos, “controlando racionalmente los procesos de transformación de la realidad</a:t>
            </a:r>
            <a:r>
              <a:rPr lang="es-MX" sz="1300" dirty="0" smtClean="0">
                <a:solidFill>
                  <a:schemeClr val="bg1">
                    <a:lumMod val="85000"/>
                  </a:schemeClr>
                </a:solidFill>
                <a:latin typeface="Georgia" panose="02040502050405020303" pitchFamily="18" charset="0"/>
              </a:rPr>
              <a:t>”.</a:t>
            </a:r>
          </a:p>
          <a:p>
            <a:pPr>
              <a:buNone/>
            </a:pPr>
            <a:endParaRPr lang="es-MX" sz="1200" dirty="0">
              <a:solidFill>
                <a:schemeClr val="bg1">
                  <a:lumMod val="95000"/>
                </a:schemeClr>
              </a:solidFill>
            </a:endParaRPr>
          </a:p>
          <a:p>
            <a:endParaRPr lang="es-MX" sz="1200" dirty="0" smtClean="0"/>
          </a:p>
          <a:p>
            <a:endParaRPr lang="es-MX" sz="1200" dirty="0"/>
          </a:p>
          <a:p>
            <a:pPr>
              <a:buNone/>
            </a:pPr>
            <a:endParaRPr lang="es-MX" sz="1200" dirty="0"/>
          </a:p>
          <a:p>
            <a:pPr>
              <a:buNone/>
            </a:pPr>
            <a:endParaRPr lang="es-MX" sz="1200" dirty="0"/>
          </a:p>
          <a:p>
            <a:pPr>
              <a:buNone/>
            </a:pPr>
            <a:endParaRPr lang="es-MX" sz="1100" dirty="0" smtClean="0"/>
          </a:p>
        </p:txBody>
      </p:sp>
      <p:sp>
        <p:nvSpPr>
          <p:cNvPr id="12" name="Marcador de texto 2"/>
          <p:cNvSpPr>
            <a:spLocks noGrp="1"/>
          </p:cNvSpPr>
          <p:nvPr>
            <p:ph type="body" idx="1"/>
          </p:nvPr>
        </p:nvSpPr>
        <p:spPr>
          <a:xfrm>
            <a:off x="4860032" y="1995686"/>
            <a:ext cx="2376264" cy="432048"/>
          </a:xfrm>
        </p:spPr>
        <p:txBody>
          <a:bodyPr/>
          <a:lstStyle/>
          <a:p>
            <a:r>
              <a:rPr lang="es-MX" sz="1300" dirty="0" smtClean="0">
                <a:solidFill>
                  <a:schemeClr val="bg1">
                    <a:lumMod val="85000"/>
                  </a:schemeClr>
                </a:solidFill>
                <a:latin typeface="Georgia" panose="02040502050405020303" pitchFamily="18" charset="0"/>
                <a:ea typeface="Verdana" panose="020B0604030504040204" pitchFamily="34" charset="0"/>
                <a:cs typeface="Verdana" panose="020B0604030504040204" pitchFamily="34" charset="0"/>
              </a:rPr>
              <a:t>El </a:t>
            </a:r>
            <a:r>
              <a:rPr lang="es-MX" sz="1300" dirty="0">
                <a:solidFill>
                  <a:schemeClr val="bg1">
                    <a:lumMod val="85000"/>
                  </a:schemeClr>
                </a:solidFill>
                <a:latin typeface="Georgia" panose="02040502050405020303" pitchFamily="18" charset="0"/>
                <a:ea typeface="Verdana" panose="020B0604030504040204" pitchFamily="34" charset="0"/>
                <a:cs typeface="Verdana" panose="020B0604030504040204" pitchFamily="34" charset="0"/>
              </a:rPr>
              <a:t>concepto de causalidad social es variable y depende de la corriente filosófica y paradigma teórico-metodológico de la investigación.</a:t>
            </a:r>
          </a:p>
          <a:p>
            <a:endParaRPr lang="es-MX" sz="1200" dirty="0" smtClean="0">
              <a:latin typeface="Verdana" panose="020B0604030504040204" pitchFamily="34" charset="0"/>
              <a:ea typeface="Verdana" panose="020B0604030504040204" pitchFamily="34" charset="0"/>
              <a:cs typeface="Verdana" panose="020B0604030504040204" pitchFamily="34" charset="0"/>
            </a:endParaRPr>
          </a:p>
          <a:p>
            <a:endParaRPr lang="es-MX" sz="1200" dirty="0" smtClean="0">
              <a:latin typeface="Verdana" panose="020B0604030504040204" pitchFamily="34" charset="0"/>
              <a:ea typeface="Verdana" panose="020B0604030504040204" pitchFamily="34" charset="0"/>
              <a:cs typeface="Verdana" panose="020B0604030504040204" pitchFamily="34" charset="0"/>
            </a:endParaRPr>
          </a:p>
          <a:p>
            <a:endParaRPr lang="es-MX" sz="1200" dirty="0"/>
          </a:p>
          <a:p>
            <a:pPr>
              <a:buNone/>
            </a:pPr>
            <a:endParaRPr lang="es-MX" sz="1200" dirty="0"/>
          </a:p>
          <a:p>
            <a:pPr>
              <a:buNone/>
            </a:pPr>
            <a:endParaRPr lang="es-MX" sz="1200" dirty="0"/>
          </a:p>
          <a:p>
            <a:pPr>
              <a:buNone/>
            </a:pPr>
            <a:endParaRPr lang="es-MX" sz="1100" dirty="0" smtClean="0"/>
          </a:p>
        </p:txBody>
      </p:sp>
    </p:spTree>
    <p:extLst>
      <p:ext uri="{BB962C8B-B14F-4D97-AF65-F5344CB8AC3E}">
        <p14:creationId xmlns:p14="http://schemas.microsoft.com/office/powerpoint/2010/main" val="42162023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Shape 413"/>
          <p:cNvSpPr/>
          <p:nvPr/>
        </p:nvSpPr>
        <p:spPr>
          <a:xfrm>
            <a:off x="3203848" y="1525800"/>
            <a:ext cx="2414699" cy="2091900"/>
          </a:xfrm>
          <a:prstGeom prst="hexagon">
            <a:avLst>
              <a:gd name="adj" fmla="val 29110"/>
              <a:gd name="vf" fmla="val 115470"/>
            </a:avLst>
          </a:prstGeom>
          <a:solidFill>
            <a:srgbClr val="184769"/>
          </a:solidFill>
          <a:ln>
            <a:noFill/>
          </a:ln>
        </p:spPr>
        <p:txBody>
          <a:bodyPr lIns="91425" tIns="91425" rIns="91425" bIns="91425" anchor="ctr" anchorCtr="0">
            <a:noAutofit/>
          </a:bodyPr>
          <a:lstStyle/>
          <a:p>
            <a:pPr algn="ctr"/>
            <a:r>
              <a:rPr lang="es-MX" b="1" dirty="0">
                <a:solidFill>
                  <a:schemeClr val="bg1">
                    <a:lumMod val="85000"/>
                  </a:schemeClr>
                </a:solidFill>
                <a:latin typeface="Georgia" panose="02040502050405020303" pitchFamily="18" charset="0"/>
              </a:rPr>
              <a:t>Variables: </a:t>
            </a:r>
            <a:endParaRPr lang="es-MX" b="1" dirty="0" smtClean="0">
              <a:solidFill>
                <a:schemeClr val="bg1">
                  <a:lumMod val="85000"/>
                </a:schemeClr>
              </a:solidFill>
              <a:latin typeface="Georgia" panose="02040502050405020303" pitchFamily="18" charset="0"/>
            </a:endParaRPr>
          </a:p>
          <a:p>
            <a:pPr algn="ctr"/>
            <a:endParaRPr lang="es-MX" sz="1200" dirty="0">
              <a:solidFill>
                <a:schemeClr val="bg1">
                  <a:lumMod val="85000"/>
                </a:schemeClr>
              </a:solidFill>
              <a:latin typeface="Georgia" panose="02040502050405020303" pitchFamily="18" charset="0"/>
            </a:endParaRPr>
          </a:p>
          <a:p>
            <a:pPr algn="ctr"/>
            <a:r>
              <a:rPr lang="es-MX" sz="1200" dirty="0">
                <a:solidFill>
                  <a:schemeClr val="bg1">
                    <a:lumMod val="85000"/>
                  </a:schemeClr>
                </a:solidFill>
                <a:latin typeface="Georgia" panose="02040502050405020303" pitchFamily="18" charset="0"/>
              </a:rPr>
              <a:t>c</a:t>
            </a:r>
            <a:r>
              <a:rPr lang="es-MX" sz="1200" dirty="0" smtClean="0">
                <a:solidFill>
                  <a:schemeClr val="bg1">
                    <a:lumMod val="85000"/>
                  </a:schemeClr>
                </a:solidFill>
                <a:latin typeface="Georgia" panose="02040502050405020303" pitchFamily="18" charset="0"/>
              </a:rPr>
              <a:t>aracterísticas </a:t>
            </a:r>
            <a:r>
              <a:rPr lang="es-MX" sz="1200" dirty="0">
                <a:solidFill>
                  <a:schemeClr val="bg1">
                    <a:lumMod val="85000"/>
                  </a:schemeClr>
                </a:solidFill>
                <a:latin typeface="Georgia" panose="02040502050405020303" pitchFamily="18" charset="0"/>
              </a:rPr>
              <a:t>o propiedades cualitativas que presentan. </a:t>
            </a:r>
          </a:p>
        </p:txBody>
      </p:sp>
      <p:sp>
        <p:nvSpPr>
          <p:cNvPr id="414" name="Shape 414"/>
          <p:cNvSpPr txBox="1">
            <a:spLocks noGrp="1"/>
          </p:cNvSpPr>
          <p:nvPr>
            <p:ph type="title" idx="4294967295"/>
          </p:nvPr>
        </p:nvSpPr>
        <p:spPr>
          <a:xfrm>
            <a:off x="2051720" y="195486"/>
            <a:ext cx="6264696" cy="645300"/>
          </a:xfrm>
          <a:prstGeom prst="rect">
            <a:avLst/>
          </a:prstGeom>
        </p:spPr>
        <p:txBody>
          <a:bodyPr lIns="91425" tIns="91425" rIns="91425" bIns="91425" anchor="b" anchorCtr="0">
            <a:noAutofit/>
          </a:bodyPr>
          <a:lstStyle/>
          <a:p>
            <a:pPr lvl="0">
              <a:spcBef>
                <a:spcPts val="0"/>
              </a:spcBef>
              <a:buNone/>
            </a:pPr>
            <a:r>
              <a:rPr lang="en" sz="3500" dirty="0" smtClean="0">
                <a:latin typeface="Century Schoolbook" panose="02040604050505020304" pitchFamily="18" charset="0"/>
              </a:rPr>
              <a:t>Elementos de la Hipótesis</a:t>
            </a:r>
            <a:endParaRPr lang="en" sz="3500" dirty="0">
              <a:latin typeface="Century Schoolbook" panose="02040604050505020304" pitchFamily="18" charset="0"/>
            </a:endParaRPr>
          </a:p>
        </p:txBody>
      </p:sp>
      <p:sp>
        <p:nvSpPr>
          <p:cNvPr id="415" name="Shape 415"/>
          <p:cNvSpPr/>
          <p:nvPr/>
        </p:nvSpPr>
        <p:spPr>
          <a:xfrm>
            <a:off x="467544" y="1525800"/>
            <a:ext cx="2414699" cy="2091900"/>
          </a:xfrm>
          <a:prstGeom prst="hexagon">
            <a:avLst>
              <a:gd name="adj" fmla="val 29110"/>
              <a:gd name="vf" fmla="val 115470"/>
            </a:avLst>
          </a:prstGeom>
          <a:noFill/>
          <a:ln w="9525" cap="flat" cmpd="sng">
            <a:solidFill>
              <a:srgbClr val="19BBD5"/>
            </a:solidFill>
            <a:prstDash val="dash"/>
            <a:round/>
            <a:headEnd type="none" w="med" len="med"/>
            <a:tailEnd type="none" w="med" len="med"/>
          </a:ln>
        </p:spPr>
        <p:txBody>
          <a:bodyPr lIns="91425" tIns="91425" rIns="91425" bIns="91425" anchor="ctr" anchorCtr="0">
            <a:noAutofit/>
          </a:bodyPr>
          <a:lstStyle/>
          <a:p>
            <a:pPr algn="ctr"/>
            <a:r>
              <a:rPr lang="es-MX" b="1" dirty="0">
                <a:solidFill>
                  <a:schemeClr val="bg1">
                    <a:lumMod val="85000"/>
                  </a:schemeClr>
                </a:solidFill>
                <a:latin typeface="Georgia" panose="02040502050405020303" pitchFamily="18" charset="0"/>
              </a:rPr>
              <a:t>Unidades de análisis: </a:t>
            </a:r>
            <a:endParaRPr lang="es-MX" b="1" dirty="0" smtClean="0">
              <a:solidFill>
                <a:schemeClr val="bg1">
                  <a:lumMod val="85000"/>
                </a:schemeClr>
              </a:solidFill>
              <a:latin typeface="Georgia" panose="02040502050405020303" pitchFamily="18" charset="0"/>
            </a:endParaRPr>
          </a:p>
          <a:p>
            <a:pPr algn="ctr"/>
            <a:endParaRPr lang="es-MX" sz="1200" dirty="0" smtClean="0">
              <a:solidFill>
                <a:schemeClr val="bg1">
                  <a:lumMod val="85000"/>
                </a:schemeClr>
              </a:solidFill>
              <a:latin typeface="Georgia" panose="02040502050405020303" pitchFamily="18" charset="0"/>
            </a:endParaRPr>
          </a:p>
          <a:p>
            <a:pPr algn="ctr"/>
            <a:r>
              <a:rPr lang="es-MX" sz="1200" dirty="0" smtClean="0">
                <a:solidFill>
                  <a:schemeClr val="bg1">
                    <a:lumMod val="85000"/>
                  </a:schemeClr>
                </a:solidFill>
                <a:latin typeface="Georgia" panose="02040502050405020303" pitchFamily="18" charset="0"/>
              </a:rPr>
              <a:t>individuos</a:t>
            </a:r>
            <a:r>
              <a:rPr lang="es-MX" sz="1200" dirty="0">
                <a:solidFill>
                  <a:schemeClr val="bg1">
                    <a:lumMod val="85000"/>
                  </a:schemeClr>
                </a:solidFill>
                <a:latin typeface="Georgia" panose="02040502050405020303" pitchFamily="18" charset="0"/>
              </a:rPr>
              <a:t>, grupos, viviendas, instituciones, etc</a:t>
            </a:r>
            <a:r>
              <a:rPr lang="es-MX" dirty="0">
                <a:solidFill>
                  <a:schemeClr val="bg1">
                    <a:lumMod val="85000"/>
                  </a:schemeClr>
                </a:solidFill>
                <a:latin typeface="Georgia" panose="02040502050405020303" pitchFamily="18" charset="0"/>
              </a:rPr>
              <a:t>. </a:t>
            </a:r>
          </a:p>
        </p:txBody>
      </p:sp>
      <p:sp>
        <p:nvSpPr>
          <p:cNvPr id="416" name="Shape 416"/>
          <p:cNvSpPr/>
          <p:nvPr/>
        </p:nvSpPr>
        <p:spPr>
          <a:xfrm>
            <a:off x="6084168" y="1525800"/>
            <a:ext cx="2414699" cy="2091900"/>
          </a:xfrm>
          <a:prstGeom prst="hexagon">
            <a:avLst>
              <a:gd name="adj" fmla="val 29110"/>
              <a:gd name="vf" fmla="val 115470"/>
            </a:avLst>
          </a:prstGeom>
          <a:noFill/>
          <a:ln w="9525" cap="flat" cmpd="sng">
            <a:solidFill>
              <a:srgbClr val="19BBD5"/>
            </a:solidFill>
            <a:prstDash val="dash"/>
            <a:round/>
            <a:headEnd type="none" w="med" len="med"/>
            <a:tailEnd type="none" w="med" len="med"/>
          </a:ln>
        </p:spPr>
        <p:txBody>
          <a:bodyPr lIns="91425" tIns="91425" rIns="91425" bIns="91425" anchor="ctr" anchorCtr="0">
            <a:noAutofit/>
          </a:bodyPr>
          <a:lstStyle/>
          <a:p>
            <a:pPr algn="ctr"/>
            <a:r>
              <a:rPr lang="es-MX" b="1" dirty="0">
                <a:solidFill>
                  <a:schemeClr val="bg1">
                    <a:lumMod val="85000"/>
                  </a:schemeClr>
                </a:solidFill>
                <a:latin typeface="Georgia" panose="02040502050405020303" pitchFamily="18" charset="0"/>
              </a:rPr>
              <a:t>Elementos lógicos </a:t>
            </a:r>
            <a:endParaRPr lang="es-MX" b="1" dirty="0" smtClean="0">
              <a:solidFill>
                <a:schemeClr val="bg1">
                  <a:lumMod val="85000"/>
                </a:schemeClr>
              </a:solidFill>
              <a:latin typeface="Georgia" panose="02040502050405020303" pitchFamily="18" charset="0"/>
            </a:endParaRPr>
          </a:p>
          <a:p>
            <a:pPr algn="ctr"/>
            <a:endParaRPr lang="es-MX" dirty="0">
              <a:solidFill>
                <a:schemeClr val="bg1">
                  <a:lumMod val="85000"/>
                </a:schemeClr>
              </a:solidFill>
              <a:latin typeface="Georgia" panose="02040502050405020303" pitchFamily="18" charset="0"/>
            </a:endParaRPr>
          </a:p>
          <a:p>
            <a:pPr algn="ctr"/>
            <a:r>
              <a:rPr lang="es-MX" sz="1200" dirty="0" smtClean="0">
                <a:solidFill>
                  <a:schemeClr val="bg1">
                    <a:lumMod val="85000"/>
                  </a:schemeClr>
                </a:solidFill>
                <a:latin typeface="Georgia" panose="02040502050405020303" pitchFamily="18" charset="0"/>
              </a:rPr>
              <a:t>que </a:t>
            </a:r>
            <a:r>
              <a:rPr lang="es-MX" sz="1200" dirty="0">
                <a:solidFill>
                  <a:schemeClr val="bg1">
                    <a:lumMod val="85000"/>
                  </a:schemeClr>
                </a:solidFill>
                <a:latin typeface="Georgia" panose="02040502050405020303" pitchFamily="18" charset="0"/>
              </a:rPr>
              <a:t>relacionan las unidades de análisis con las variables y éstas entre sí. </a:t>
            </a:r>
          </a:p>
        </p:txBody>
      </p:sp>
      <p:sp>
        <p:nvSpPr>
          <p:cNvPr id="2" name="Rectángulo 1"/>
          <p:cNvSpPr/>
          <p:nvPr/>
        </p:nvSpPr>
        <p:spPr>
          <a:xfrm>
            <a:off x="611560" y="3795886"/>
            <a:ext cx="2016223" cy="461665"/>
          </a:xfrm>
          <a:prstGeom prst="rect">
            <a:avLst/>
          </a:prstGeom>
        </p:spPr>
        <p:txBody>
          <a:bodyPr wrap="square">
            <a:spAutoFit/>
          </a:bodyPr>
          <a:lstStyle/>
          <a:p>
            <a:r>
              <a:rPr lang="es-MX" sz="1200" dirty="0">
                <a:solidFill>
                  <a:schemeClr val="bg1">
                    <a:lumMod val="85000"/>
                  </a:schemeClr>
                </a:solidFill>
                <a:latin typeface="Georgia" panose="02040502050405020303" pitchFamily="18" charset="0"/>
              </a:rPr>
              <a:t>Ejemplo: </a:t>
            </a:r>
            <a:endParaRPr lang="es-MX" sz="1200" dirty="0" smtClean="0">
              <a:solidFill>
                <a:schemeClr val="bg1">
                  <a:lumMod val="85000"/>
                </a:schemeClr>
              </a:solidFill>
              <a:latin typeface="Georgia" panose="02040502050405020303" pitchFamily="18" charset="0"/>
            </a:endParaRPr>
          </a:p>
          <a:p>
            <a:r>
              <a:rPr lang="es-MX" sz="1200" dirty="0" smtClean="0">
                <a:solidFill>
                  <a:schemeClr val="bg1">
                    <a:lumMod val="85000"/>
                  </a:schemeClr>
                </a:solidFill>
                <a:latin typeface="Georgia" panose="02040502050405020303" pitchFamily="18" charset="0"/>
              </a:rPr>
              <a:t>“</a:t>
            </a:r>
            <a:r>
              <a:rPr lang="es-MX" sz="1200" dirty="0">
                <a:solidFill>
                  <a:schemeClr val="bg1">
                    <a:lumMod val="85000"/>
                  </a:schemeClr>
                </a:solidFill>
                <a:latin typeface="Georgia" panose="02040502050405020303" pitchFamily="18" charset="0"/>
              </a:rPr>
              <a:t>niños”, grupo familiar”.</a:t>
            </a:r>
          </a:p>
        </p:txBody>
      </p:sp>
      <p:sp>
        <p:nvSpPr>
          <p:cNvPr id="5" name="Rectángulo 4"/>
          <p:cNvSpPr/>
          <p:nvPr/>
        </p:nvSpPr>
        <p:spPr>
          <a:xfrm>
            <a:off x="2987824" y="3867894"/>
            <a:ext cx="3168352" cy="830997"/>
          </a:xfrm>
          <a:prstGeom prst="rect">
            <a:avLst/>
          </a:prstGeom>
        </p:spPr>
        <p:txBody>
          <a:bodyPr wrap="square">
            <a:spAutoFit/>
          </a:bodyPr>
          <a:lstStyle/>
          <a:p>
            <a:r>
              <a:rPr lang="es-MX" sz="1200" dirty="0">
                <a:solidFill>
                  <a:schemeClr val="bg1">
                    <a:lumMod val="85000"/>
                  </a:schemeClr>
                </a:solidFill>
                <a:latin typeface="Georgia" panose="02040502050405020303" pitchFamily="18" charset="0"/>
              </a:rPr>
              <a:t>Ejemplo: las unidades de análisis “rechazo emocional” (variable independiente) e “índice de delincuencia juvenil” (variable dependiente).</a:t>
            </a:r>
          </a:p>
        </p:txBody>
      </p:sp>
      <p:sp>
        <p:nvSpPr>
          <p:cNvPr id="6" name="Rectángulo 5"/>
          <p:cNvSpPr/>
          <p:nvPr/>
        </p:nvSpPr>
        <p:spPr>
          <a:xfrm>
            <a:off x="6588224" y="3723878"/>
            <a:ext cx="1872208" cy="646331"/>
          </a:xfrm>
          <a:prstGeom prst="rect">
            <a:avLst/>
          </a:prstGeom>
        </p:spPr>
        <p:txBody>
          <a:bodyPr wrap="square">
            <a:spAutoFit/>
          </a:bodyPr>
          <a:lstStyle/>
          <a:p>
            <a:r>
              <a:rPr lang="es-MX" sz="1200" dirty="0" smtClean="0">
                <a:solidFill>
                  <a:schemeClr val="bg1">
                    <a:lumMod val="85000"/>
                  </a:schemeClr>
                </a:solidFill>
                <a:latin typeface="Georgia" panose="02040502050405020303" pitchFamily="18" charset="0"/>
              </a:rPr>
              <a:t>Ejemplo:  “cuanto mayor es, tanto mayor será”.</a:t>
            </a:r>
          </a:p>
          <a:p>
            <a:endParaRPr lang="es-MX" sz="1200" dirty="0">
              <a:solidFill>
                <a:schemeClr val="bg1">
                  <a:lumMod val="85000"/>
                </a:schemeClr>
              </a:solidFill>
            </a:endParaRPr>
          </a:p>
        </p:txBody>
      </p:sp>
    </p:spTree>
    <p:extLst>
      <p:ext uri="{BB962C8B-B14F-4D97-AF65-F5344CB8AC3E}">
        <p14:creationId xmlns:p14="http://schemas.microsoft.com/office/powerpoint/2010/main" val="16950062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ctrTitle"/>
          </p:nvPr>
        </p:nvSpPr>
        <p:spPr>
          <a:xfrm>
            <a:off x="2743200" y="1735750"/>
            <a:ext cx="5638800" cy="1159799"/>
          </a:xfrm>
          <a:prstGeom prst="rect">
            <a:avLst/>
          </a:prstGeom>
        </p:spPr>
        <p:txBody>
          <a:bodyPr lIns="91425" tIns="91425" rIns="91425" bIns="91425" anchor="b" anchorCtr="0">
            <a:noAutofit/>
          </a:bodyPr>
          <a:lstStyle/>
          <a:p>
            <a:pPr lvl="0"/>
            <a:r>
              <a:rPr lang="en" dirty="0" smtClean="0">
                <a:latin typeface="Century Schoolbook" panose="02040604050505020304" pitchFamily="18" charset="0"/>
              </a:rPr>
              <a:t>LA JUSTIFICACIÓN</a:t>
            </a:r>
            <a:endParaRPr lang="en" dirty="0">
              <a:latin typeface="Century Schoolbook" panose="02040604050505020304" pitchFamily="18" charset="0"/>
            </a:endParaRPr>
          </a:p>
        </p:txBody>
      </p:sp>
      <p:sp>
        <p:nvSpPr>
          <p:cNvPr id="351" name="Shape 351"/>
          <p:cNvSpPr txBox="1">
            <a:spLocks noGrp="1"/>
          </p:cNvSpPr>
          <p:nvPr>
            <p:ph type="subTitle" idx="1"/>
          </p:nvPr>
        </p:nvSpPr>
        <p:spPr>
          <a:xfrm>
            <a:off x="2743200" y="2821004"/>
            <a:ext cx="5696099" cy="784799"/>
          </a:xfrm>
          <a:prstGeom prst="rect">
            <a:avLst/>
          </a:prstGeom>
        </p:spPr>
        <p:txBody>
          <a:bodyPr lIns="91425" tIns="91425" rIns="91425" bIns="91425" anchor="t" anchorCtr="0">
            <a:noAutofit/>
          </a:bodyPr>
          <a:lstStyle/>
          <a:p>
            <a:r>
              <a:rPr lang="es-MX" dirty="0">
                <a:latin typeface="Georgia" panose="02040502050405020303" pitchFamily="18" charset="0"/>
                <a:ea typeface="Tahoma" panose="020B0604030504040204" pitchFamily="34" charset="0"/>
                <a:cs typeface="Tahoma" panose="020B0604030504040204" pitchFamily="34" charset="0"/>
              </a:rPr>
              <a:t>Debe presentarse un texto bien sustentado para explicar por qué es importante, válido, necesario, trascendente el proyecto que se propone desarrollar.</a:t>
            </a:r>
          </a:p>
          <a:p>
            <a:pPr lvl="0"/>
            <a:endParaRPr lang="es-MX" dirty="0"/>
          </a:p>
        </p:txBody>
      </p:sp>
      <p:sp>
        <p:nvSpPr>
          <p:cNvPr id="352" name="Shape 352"/>
          <p:cNvSpPr txBox="1"/>
          <p:nvPr/>
        </p:nvSpPr>
        <p:spPr>
          <a:xfrm>
            <a:off x="409575" y="1676400"/>
            <a:ext cx="2067000" cy="1771800"/>
          </a:xfrm>
          <a:prstGeom prst="rect">
            <a:avLst/>
          </a:prstGeom>
          <a:noFill/>
          <a:ln>
            <a:noFill/>
          </a:ln>
        </p:spPr>
        <p:txBody>
          <a:bodyPr lIns="91425" tIns="91425" rIns="91425" bIns="91425" anchor="ctr" anchorCtr="0">
            <a:noAutofit/>
          </a:bodyPr>
          <a:lstStyle/>
          <a:p>
            <a:pPr lvl="0" algn="ctr">
              <a:spcBef>
                <a:spcPts val="0"/>
              </a:spcBef>
              <a:buNone/>
            </a:pPr>
            <a:r>
              <a:rPr lang="en" sz="5000" b="1" dirty="0" smtClean="0">
                <a:solidFill>
                  <a:srgbClr val="FFFFFF"/>
                </a:solidFill>
                <a:latin typeface="Century Schoolbook" panose="02040604050505020304" pitchFamily="18" charset="0"/>
                <a:ea typeface="Nixie One"/>
                <a:cs typeface="Nixie One"/>
                <a:sym typeface="Nixie One"/>
              </a:rPr>
              <a:t>6</a:t>
            </a:r>
            <a:endParaRPr lang="en" sz="5000" b="1" dirty="0">
              <a:solidFill>
                <a:srgbClr val="FFFFFF"/>
              </a:solidFill>
              <a:latin typeface="Century Schoolbook" panose="02040604050505020304" pitchFamily="18" charset="0"/>
              <a:ea typeface="Nixie One"/>
              <a:cs typeface="Nixie One"/>
              <a:sym typeface="Nixie One"/>
            </a:endParaRPr>
          </a:p>
        </p:txBody>
      </p:sp>
      <p:sp>
        <p:nvSpPr>
          <p:cNvPr id="5" name="Shape 780"/>
          <p:cNvSpPr/>
          <p:nvPr/>
        </p:nvSpPr>
        <p:spPr>
          <a:xfrm>
            <a:off x="1259632" y="1851670"/>
            <a:ext cx="355689" cy="336998"/>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Tree>
    <p:extLst>
      <p:ext uri="{BB962C8B-B14F-4D97-AF65-F5344CB8AC3E}">
        <p14:creationId xmlns:p14="http://schemas.microsoft.com/office/powerpoint/2010/main" val="18704662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Shape 362"/>
          <p:cNvSpPr txBox="1">
            <a:spLocks noGrp="1"/>
          </p:cNvSpPr>
          <p:nvPr>
            <p:ph type="title"/>
          </p:nvPr>
        </p:nvSpPr>
        <p:spPr>
          <a:xfrm>
            <a:off x="1763688" y="915566"/>
            <a:ext cx="7056784" cy="645300"/>
          </a:xfrm>
          <a:prstGeom prst="rect">
            <a:avLst/>
          </a:prstGeom>
        </p:spPr>
        <p:txBody>
          <a:bodyPr lIns="91425" tIns="91425" rIns="91425" bIns="91425" anchor="b" anchorCtr="0">
            <a:noAutofit/>
          </a:bodyPr>
          <a:lstStyle/>
          <a:p>
            <a:pPr lvl="0"/>
            <a:r>
              <a:rPr lang="en" sz="3500" dirty="0" smtClean="0">
                <a:latin typeface="Century Schoolbook" panose="02040604050505020304" pitchFamily="18" charset="0"/>
              </a:rPr>
              <a:t>REDACTAR LA JUSTIFICACIÓN</a:t>
            </a:r>
            <a:endParaRPr lang="en" sz="3500" dirty="0">
              <a:latin typeface="Century Schoolbook" panose="02040604050505020304" pitchFamily="18" charset="0"/>
            </a:endParaRPr>
          </a:p>
        </p:txBody>
      </p:sp>
      <p:sp>
        <p:nvSpPr>
          <p:cNvPr id="363" name="Shape 363"/>
          <p:cNvSpPr txBox="1">
            <a:spLocks noGrp="1"/>
          </p:cNvSpPr>
          <p:nvPr>
            <p:ph type="body" idx="1"/>
          </p:nvPr>
        </p:nvSpPr>
        <p:spPr>
          <a:xfrm>
            <a:off x="1115616" y="1707654"/>
            <a:ext cx="7272808" cy="2592288"/>
          </a:xfrm>
          <a:prstGeom prst="rect">
            <a:avLst/>
          </a:prstGeom>
        </p:spPr>
        <p:txBody>
          <a:bodyPr lIns="91425" tIns="91425" rIns="91425" bIns="91425" anchor="t" anchorCtr="0">
            <a:noAutofit/>
          </a:bodyPr>
          <a:lstStyle/>
          <a:p>
            <a:pPr>
              <a:buNone/>
            </a:pPr>
            <a:r>
              <a:rPr lang="es-MX" sz="1500" dirty="0" smtClean="0">
                <a:latin typeface="Georgia" panose="02040502050405020303" pitchFamily="18" charset="0"/>
              </a:rPr>
              <a:t>Algunas </a:t>
            </a:r>
            <a:r>
              <a:rPr lang="es-MX" sz="1500" dirty="0">
                <a:latin typeface="Georgia" panose="02040502050405020303" pitchFamily="18" charset="0"/>
              </a:rPr>
              <a:t>preguntas útiles para guiar la redacción de la justificación son las siguientes</a:t>
            </a:r>
            <a:r>
              <a:rPr lang="es-MX" sz="1500" dirty="0" smtClean="0">
                <a:latin typeface="Georgia" panose="02040502050405020303" pitchFamily="18" charset="0"/>
              </a:rPr>
              <a:t>:</a:t>
            </a:r>
          </a:p>
          <a:p>
            <a:pPr>
              <a:buNone/>
            </a:pPr>
            <a:r>
              <a:rPr lang="es-MX" sz="1500" dirty="0" smtClean="0">
                <a:latin typeface="Georgia" panose="02040502050405020303" pitchFamily="18" charset="0"/>
              </a:rPr>
              <a:t>  </a:t>
            </a:r>
          </a:p>
          <a:p>
            <a:pPr>
              <a:lnSpc>
                <a:spcPct val="150000"/>
              </a:lnSpc>
              <a:buFont typeface="Wingdings" pitchFamily="2" charset="2"/>
              <a:buChar char="Ø"/>
            </a:pPr>
            <a:r>
              <a:rPr lang="es-MX" sz="1500" dirty="0">
                <a:latin typeface="Georgia" panose="02040502050405020303" pitchFamily="18" charset="0"/>
              </a:rPr>
              <a:t>¿Cuál es la validez del trabajo? </a:t>
            </a:r>
          </a:p>
          <a:p>
            <a:pPr>
              <a:lnSpc>
                <a:spcPct val="150000"/>
              </a:lnSpc>
              <a:buFont typeface="Wingdings" pitchFamily="2" charset="2"/>
              <a:buChar char="Ø"/>
            </a:pPr>
            <a:r>
              <a:rPr lang="es-MX" sz="1500" dirty="0">
                <a:latin typeface="Georgia" panose="02040502050405020303" pitchFamily="18" charset="0"/>
              </a:rPr>
              <a:t>¿Por qué es necesario investigar este tema? </a:t>
            </a:r>
          </a:p>
          <a:p>
            <a:pPr>
              <a:lnSpc>
                <a:spcPct val="150000"/>
              </a:lnSpc>
              <a:buFont typeface="Wingdings" pitchFamily="2" charset="2"/>
              <a:buChar char="Ø"/>
            </a:pPr>
            <a:r>
              <a:rPr lang="es-MX" sz="1500" dirty="0">
                <a:latin typeface="Georgia" panose="02040502050405020303" pitchFamily="18" charset="0"/>
              </a:rPr>
              <a:t>¿A quién le puede servir? </a:t>
            </a:r>
          </a:p>
          <a:p>
            <a:pPr>
              <a:lnSpc>
                <a:spcPct val="150000"/>
              </a:lnSpc>
              <a:buFont typeface="Wingdings" pitchFamily="2" charset="2"/>
              <a:buChar char="Ø"/>
            </a:pPr>
            <a:r>
              <a:rPr lang="es-MX" sz="1500" dirty="0">
                <a:latin typeface="Georgia" panose="02040502050405020303" pitchFamily="18" charset="0"/>
              </a:rPr>
              <a:t>¿Qué problema (s) puede resolver? </a:t>
            </a:r>
          </a:p>
          <a:p>
            <a:pPr>
              <a:lnSpc>
                <a:spcPct val="150000"/>
              </a:lnSpc>
              <a:buFont typeface="Wingdings" pitchFamily="2" charset="2"/>
              <a:buChar char="Ø"/>
            </a:pPr>
            <a:r>
              <a:rPr lang="es-MX" sz="1500" dirty="0">
                <a:latin typeface="Georgia" panose="02040502050405020303" pitchFamily="18" charset="0"/>
              </a:rPr>
              <a:t>¿Qué pasaría si no se investiga?</a:t>
            </a:r>
          </a:p>
          <a:p>
            <a:pPr>
              <a:lnSpc>
                <a:spcPct val="150000"/>
              </a:lnSpc>
              <a:buFont typeface="Wingdings" pitchFamily="2" charset="2"/>
              <a:buChar char="Ø"/>
            </a:pPr>
            <a:r>
              <a:rPr lang="es-MX" sz="1500" dirty="0">
                <a:latin typeface="Georgia" panose="02040502050405020303" pitchFamily="18" charset="0"/>
              </a:rPr>
              <a:t>¿En qué se diferencia de otros estudios similares?</a:t>
            </a:r>
          </a:p>
          <a:p>
            <a:pPr>
              <a:lnSpc>
                <a:spcPct val="150000"/>
              </a:lnSpc>
              <a:buFont typeface="Wingdings" pitchFamily="2" charset="2"/>
              <a:buChar char="Ø"/>
            </a:pPr>
            <a:r>
              <a:rPr lang="es-MX" sz="1500" dirty="0">
                <a:latin typeface="Georgia" panose="02040502050405020303" pitchFamily="18" charset="0"/>
              </a:rPr>
              <a:t>¿En qué radica la originalidad del proyecto?</a:t>
            </a:r>
          </a:p>
          <a:p>
            <a:pPr>
              <a:buNone/>
            </a:pPr>
            <a:endParaRPr lang="es-MX" dirty="0"/>
          </a:p>
        </p:txBody>
      </p:sp>
    </p:spTree>
    <p:extLst>
      <p:ext uri="{BB962C8B-B14F-4D97-AF65-F5344CB8AC3E}">
        <p14:creationId xmlns:p14="http://schemas.microsoft.com/office/powerpoint/2010/main" val="7768941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ctrTitle"/>
          </p:nvPr>
        </p:nvSpPr>
        <p:spPr>
          <a:xfrm>
            <a:off x="2743200" y="1735750"/>
            <a:ext cx="5638800" cy="1159799"/>
          </a:xfrm>
          <a:prstGeom prst="rect">
            <a:avLst/>
          </a:prstGeom>
        </p:spPr>
        <p:txBody>
          <a:bodyPr lIns="91425" tIns="91425" rIns="91425" bIns="91425" anchor="b" anchorCtr="0">
            <a:noAutofit/>
          </a:bodyPr>
          <a:lstStyle/>
          <a:p>
            <a:pPr lvl="0"/>
            <a:r>
              <a:rPr lang="en" dirty="0" smtClean="0">
                <a:latin typeface="Century Schoolbook" panose="02040604050505020304" pitchFamily="18" charset="0"/>
              </a:rPr>
              <a:t>EL ESQUEMA</a:t>
            </a:r>
            <a:endParaRPr lang="en" dirty="0">
              <a:latin typeface="Century Schoolbook" panose="02040604050505020304" pitchFamily="18" charset="0"/>
            </a:endParaRPr>
          </a:p>
        </p:txBody>
      </p:sp>
      <p:sp>
        <p:nvSpPr>
          <p:cNvPr id="351" name="Shape 351"/>
          <p:cNvSpPr txBox="1">
            <a:spLocks noGrp="1"/>
          </p:cNvSpPr>
          <p:nvPr>
            <p:ph type="subTitle" idx="1"/>
          </p:nvPr>
        </p:nvSpPr>
        <p:spPr>
          <a:xfrm>
            <a:off x="2743200" y="2821004"/>
            <a:ext cx="5696099" cy="784799"/>
          </a:xfrm>
          <a:prstGeom prst="rect">
            <a:avLst/>
          </a:prstGeom>
        </p:spPr>
        <p:txBody>
          <a:bodyPr lIns="91425" tIns="91425" rIns="91425" bIns="91425" anchor="t" anchorCtr="0">
            <a:noAutofit/>
          </a:bodyPr>
          <a:lstStyle/>
          <a:p>
            <a:r>
              <a:rPr lang="es-MX" dirty="0">
                <a:latin typeface="Georgia" panose="02040502050405020303" pitchFamily="18" charset="0"/>
              </a:rPr>
              <a:t>El esquema es un ejercicio indispensable en la configuración de un proyecto de investigación porque sirve para organizar el trabajo y jerarquizar la información.  Indica los temas y subtemas de la investigación.</a:t>
            </a:r>
          </a:p>
          <a:p>
            <a:endParaRPr lang="es-MX" dirty="0"/>
          </a:p>
        </p:txBody>
      </p:sp>
      <p:sp>
        <p:nvSpPr>
          <p:cNvPr id="352" name="Shape 352"/>
          <p:cNvSpPr txBox="1"/>
          <p:nvPr/>
        </p:nvSpPr>
        <p:spPr>
          <a:xfrm>
            <a:off x="409575" y="1676400"/>
            <a:ext cx="2067000" cy="1771800"/>
          </a:xfrm>
          <a:prstGeom prst="rect">
            <a:avLst/>
          </a:prstGeom>
          <a:noFill/>
          <a:ln>
            <a:noFill/>
          </a:ln>
        </p:spPr>
        <p:txBody>
          <a:bodyPr lIns="91425" tIns="91425" rIns="91425" bIns="91425" anchor="ctr" anchorCtr="0">
            <a:noAutofit/>
          </a:bodyPr>
          <a:lstStyle/>
          <a:p>
            <a:pPr lvl="0" algn="ctr">
              <a:spcBef>
                <a:spcPts val="0"/>
              </a:spcBef>
              <a:buNone/>
            </a:pPr>
            <a:r>
              <a:rPr lang="en" sz="5000" b="1" dirty="0" smtClean="0">
                <a:solidFill>
                  <a:srgbClr val="FFFFFF"/>
                </a:solidFill>
                <a:latin typeface="Century Schoolbook" panose="02040604050505020304" pitchFamily="18" charset="0"/>
                <a:ea typeface="Nixie One"/>
                <a:cs typeface="Nixie One"/>
                <a:sym typeface="Nixie One"/>
              </a:rPr>
              <a:t>7</a:t>
            </a:r>
            <a:endParaRPr lang="en" sz="5000" b="1" dirty="0">
              <a:solidFill>
                <a:srgbClr val="FFFFFF"/>
              </a:solidFill>
              <a:latin typeface="Century Schoolbook" panose="02040604050505020304" pitchFamily="18" charset="0"/>
              <a:ea typeface="Nixie One"/>
              <a:cs typeface="Nixie One"/>
              <a:sym typeface="Nixie One"/>
            </a:endParaRPr>
          </a:p>
        </p:txBody>
      </p:sp>
      <p:grpSp>
        <p:nvGrpSpPr>
          <p:cNvPr id="5" name="Shape 590"/>
          <p:cNvGrpSpPr/>
          <p:nvPr/>
        </p:nvGrpSpPr>
        <p:grpSpPr>
          <a:xfrm>
            <a:off x="1259632" y="1851670"/>
            <a:ext cx="400971" cy="425564"/>
            <a:chOff x="5983625" y="301625"/>
            <a:chExt cx="403000" cy="395050"/>
          </a:xfrm>
        </p:grpSpPr>
        <p:sp>
          <p:nvSpPr>
            <p:cNvPr id="6" name="Shape 591"/>
            <p:cNvSpPr/>
            <p:nvPr/>
          </p:nvSpPr>
          <p:spPr>
            <a:xfrm>
              <a:off x="5983625" y="319925"/>
              <a:ext cx="403000" cy="67200"/>
            </a:xfrm>
            <a:custGeom>
              <a:avLst/>
              <a:gdLst/>
              <a:ahLst/>
              <a:cxnLst/>
              <a:rect l="0" t="0" r="0" b="0"/>
              <a:pathLst>
                <a:path w="16120" h="2688" extrusionOk="0">
                  <a:moveTo>
                    <a:pt x="3102" y="416"/>
                  </a:moveTo>
                  <a:lnTo>
                    <a:pt x="3273" y="465"/>
                  </a:lnTo>
                  <a:lnTo>
                    <a:pt x="3444" y="562"/>
                  </a:lnTo>
                  <a:lnTo>
                    <a:pt x="3566" y="660"/>
                  </a:lnTo>
                  <a:lnTo>
                    <a:pt x="3688" y="807"/>
                  </a:lnTo>
                  <a:lnTo>
                    <a:pt x="3762" y="953"/>
                  </a:lnTo>
                  <a:lnTo>
                    <a:pt x="3810" y="1124"/>
                  </a:lnTo>
                  <a:lnTo>
                    <a:pt x="3835" y="1320"/>
                  </a:lnTo>
                  <a:lnTo>
                    <a:pt x="3810" y="1491"/>
                  </a:lnTo>
                  <a:lnTo>
                    <a:pt x="3762" y="1661"/>
                  </a:lnTo>
                  <a:lnTo>
                    <a:pt x="3688" y="1808"/>
                  </a:lnTo>
                  <a:lnTo>
                    <a:pt x="3566" y="1955"/>
                  </a:lnTo>
                  <a:lnTo>
                    <a:pt x="3444" y="2052"/>
                  </a:lnTo>
                  <a:lnTo>
                    <a:pt x="3273" y="2150"/>
                  </a:lnTo>
                  <a:lnTo>
                    <a:pt x="3102" y="2199"/>
                  </a:lnTo>
                  <a:lnTo>
                    <a:pt x="2931" y="2223"/>
                  </a:lnTo>
                  <a:lnTo>
                    <a:pt x="2760" y="2199"/>
                  </a:lnTo>
                  <a:lnTo>
                    <a:pt x="2589" y="2150"/>
                  </a:lnTo>
                  <a:lnTo>
                    <a:pt x="2418" y="2052"/>
                  </a:lnTo>
                  <a:lnTo>
                    <a:pt x="2296" y="1955"/>
                  </a:lnTo>
                  <a:lnTo>
                    <a:pt x="2174" y="1808"/>
                  </a:lnTo>
                  <a:lnTo>
                    <a:pt x="2101" y="1661"/>
                  </a:lnTo>
                  <a:lnTo>
                    <a:pt x="2052" y="1491"/>
                  </a:lnTo>
                  <a:lnTo>
                    <a:pt x="2028" y="1320"/>
                  </a:lnTo>
                  <a:lnTo>
                    <a:pt x="2052" y="1124"/>
                  </a:lnTo>
                  <a:lnTo>
                    <a:pt x="2101" y="953"/>
                  </a:lnTo>
                  <a:lnTo>
                    <a:pt x="2174" y="807"/>
                  </a:lnTo>
                  <a:lnTo>
                    <a:pt x="2296" y="660"/>
                  </a:lnTo>
                  <a:lnTo>
                    <a:pt x="2418" y="562"/>
                  </a:lnTo>
                  <a:lnTo>
                    <a:pt x="2589" y="465"/>
                  </a:lnTo>
                  <a:lnTo>
                    <a:pt x="2760" y="416"/>
                  </a:lnTo>
                  <a:close/>
                  <a:moveTo>
                    <a:pt x="13360" y="416"/>
                  </a:moveTo>
                  <a:lnTo>
                    <a:pt x="13531" y="465"/>
                  </a:lnTo>
                  <a:lnTo>
                    <a:pt x="13702" y="562"/>
                  </a:lnTo>
                  <a:lnTo>
                    <a:pt x="13824" y="660"/>
                  </a:lnTo>
                  <a:lnTo>
                    <a:pt x="13946" y="807"/>
                  </a:lnTo>
                  <a:lnTo>
                    <a:pt x="14019" y="953"/>
                  </a:lnTo>
                  <a:lnTo>
                    <a:pt x="14068" y="1124"/>
                  </a:lnTo>
                  <a:lnTo>
                    <a:pt x="14093" y="1320"/>
                  </a:lnTo>
                  <a:lnTo>
                    <a:pt x="14068" y="1491"/>
                  </a:lnTo>
                  <a:lnTo>
                    <a:pt x="14019" y="1661"/>
                  </a:lnTo>
                  <a:lnTo>
                    <a:pt x="13946" y="1808"/>
                  </a:lnTo>
                  <a:lnTo>
                    <a:pt x="13824" y="1955"/>
                  </a:lnTo>
                  <a:lnTo>
                    <a:pt x="13702" y="2052"/>
                  </a:lnTo>
                  <a:lnTo>
                    <a:pt x="13531" y="2150"/>
                  </a:lnTo>
                  <a:lnTo>
                    <a:pt x="13360" y="2199"/>
                  </a:lnTo>
                  <a:lnTo>
                    <a:pt x="13189" y="2223"/>
                  </a:lnTo>
                  <a:lnTo>
                    <a:pt x="13018" y="2199"/>
                  </a:lnTo>
                  <a:lnTo>
                    <a:pt x="12847" y="2150"/>
                  </a:lnTo>
                  <a:lnTo>
                    <a:pt x="12676" y="2052"/>
                  </a:lnTo>
                  <a:lnTo>
                    <a:pt x="12554" y="1955"/>
                  </a:lnTo>
                  <a:lnTo>
                    <a:pt x="12432" y="1808"/>
                  </a:lnTo>
                  <a:lnTo>
                    <a:pt x="12359" y="1661"/>
                  </a:lnTo>
                  <a:lnTo>
                    <a:pt x="12310" y="1491"/>
                  </a:lnTo>
                  <a:lnTo>
                    <a:pt x="12285" y="1320"/>
                  </a:lnTo>
                  <a:lnTo>
                    <a:pt x="12310" y="1124"/>
                  </a:lnTo>
                  <a:lnTo>
                    <a:pt x="12359" y="953"/>
                  </a:lnTo>
                  <a:lnTo>
                    <a:pt x="12432" y="807"/>
                  </a:lnTo>
                  <a:lnTo>
                    <a:pt x="12554" y="660"/>
                  </a:lnTo>
                  <a:lnTo>
                    <a:pt x="12676" y="562"/>
                  </a:lnTo>
                  <a:lnTo>
                    <a:pt x="12847" y="465"/>
                  </a:lnTo>
                  <a:lnTo>
                    <a:pt x="13018" y="416"/>
                  </a:lnTo>
                  <a:close/>
                  <a:moveTo>
                    <a:pt x="0" y="1"/>
                  </a:moveTo>
                  <a:lnTo>
                    <a:pt x="0" y="2687"/>
                  </a:lnTo>
                  <a:lnTo>
                    <a:pt x="16120" y="2687"/>
                  </a:lnTo>
                  <a:lnTo>
                    <a:pt x="16120"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7" name="Shape 592"/>
            <p:cNvSpPr/>
            <p:nvPr/>
          </p:nvSpPr>
          <p:spPr>
            <a:xfrm>
              <a:off x="5983625" y="664900"/>
              <a:ext cx="403000" cy="31775"/>
            </a:xfrm>
            <a:custGeom>
              <a:avLst/>
              <a:gdLst/>
              <a:ahLst/>
              <a:cxnLst/>
              <a:rect l="0" t="0" r="0" b="0"/>
              <a:pathLst>
                <a:path w="16120" h="1271" extrusionOk="0">
                  <a:moveTo>
                    <a:pt x="0" y="1"/>
                  </a:moveTo>
                  <a:lnTo>
                    <a:pt x="0" y="489"/>
                  </a:lnTo>
                  <a:lnTo>
                    <a:pt x="25" y="660"/>
                  </a:lnTo>
                  <a:lnTo>
                    <a:pt x="74" y="807"/>
                  </a:lnTo>
                  <a:lnTo>
                    <a:pt x="147" y="929"/>
                  </a:lnTo>
                  <a:lnTo>
                    <a:pt x="220" y="1051"/>
                  </a:lnTo>
                  <a:lnTo>
                    <a:pt x="342" y="1149"/>
                  </a:lnTo>
                  <a:lnTo>
                    <a:pt x="489" y="1222"/>
                  </a:lnTo>
                  <a:lnTo>
                    <a:pt x="635" y="1271"/>
                  </a:lnTo>
                  <a:lnTo>
                    <a:pt x="15485" y="1271"/>
                  </a:lnTo>
                  <a:lnTo>
                    <a:pt x="15631" y="1222"/>
                  </a:lnTo>
                  <a:lnTo>
                    <a:pt x="15778" y="1149"/>
                  </a:lnTo>
                  <a:lnTo>
                    <a:pt x="15900" y="1051"/>
                  </a:lnTo>
                  <a:lnTo>
                    <a:pt x="15973" y="929"/>
                  </a:lnTo>
                  <a:lnTo>
                    <a:pt x="16046" y="807"/>
                  </a:lnTo>
                  <a:lnTo>
                    <a:pt x="16095" y="660"/>
                  </a:lnTo>
                  <a:lnTo>
                    <a:pt x="16120" y="489"/>
                  </a:lnTo>
                  <a:lnTo>
                    <a:pt x="16120" y="1"/>
                  </a:lnTo>
                  <a:lnTo>
                    <a:pt x="16095" y="172"/>
                  </a:lnTo>
                  <a:lnTo>
                    <a:pt x="16046" y="318"/>
                  </a:lnTo>
                  <a:lnTo>
                    <a:pt x="15973" y="440"/>
                  </a:lnTo>
                  <a:lnTo>
                    <a:pt x="15900" y="562"/>
                  </a:lnTo>
                  <a:lnTo>
                    <a:pt x="15778" y="660"/>
                  </a:lnTo>
                  <a:lnTo>
                    <a:pt x="15631" y="733"/>
                  </a:lnTo>
                  <a:lnTo>
                    <a:pt x="15485" y="782"/>
                  </a:lnTo>
                  <a:lnTo>
                    <a:pt x="635" y="782"/>
                  </a:lnTo>
                  <a:lnTo>
                    <a:pt x="489" y="733"/>
                  </a:lnTo>
                  <a:lnTo>
                    <a:pt x="342" y="660"/>
                  </a:lnTo>
                  <a:lnTo>
                    <a:pt x="220" y="562"/>
                  </a:lnTo>
                  <a:lnTo>
                    <a:pt x="147" y="440"/>
                  </a:lnTo>
                  <a:lnTo>
                    <a:pt x="74" y="318"/>
                  </a:lnTo>
                  <a:lnTo>
                    <a:pt x="25" y="172"/>
                  </a:lnTo>
                  <a:lnTo>
                    <a:pt x="0"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8" name="Shape 593"/>
            <p:cNvSpPr/>
            <p:nvPr/>
          </p:nvSpPr>
          <p:spPr>
            <a:xfrm>
              <a:off x="6041025" y="301625"/>
              <a:ext cx="29325" cy="63500"/>
            </a:xfrm>
            <a:custGeom>
              <a:avLst/>
              <a:gdLst/>
              <a:ahLst/>
              <a:cxnLst/>
              <a:rect l="0" t="0" r="0" b="0"/>
              <a:pathLst>
                <a:path w="1173" h="2540" extrusionOk="0">
                  <a:moveTo>
                    <a:pt x="391" y="0"/>
                  </a:moveTo>
                  <a:lnTo>
                    <a:pt x="293"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3" y="2491"/>
                  </a:lnTo>
                  <a:lnTo>
                    <a:pt x="391" y="2540"/>
                  </a:lnTo>
                  <a:lnTo>
                    <a:pt x="782" y="2540"/>
                  </a:lnTo>
                  <a:lnTo>
                    <a:pt x="879"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79" y="49"/>
                  </a:lnTo>
                  <a:lnTo>
                    <a:pt x="782"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9" name="Shape 594"/>
            <p:cNvSpPr/>
            <p:nvPr/>
          </p:nvSpPr>
          <p:spPr>
            <a:xfrm>
              <a:off x="6297450" y="301625"/>
              <a:ext cx="29350" cy="63500"/>
            </a:xfrm>
            <a:custGeom>
              <a:avLst/>
              <a:gdLst/>
              <a:ahLst/>
              <a:cxnLst/>
              <a:rect l="0" t="0" r="0" b="0"/>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0" name="Shape 595"/>
            <p:cNvSpPr/>
            <p:nvPr/>
          </p:nvSpPr>
          <p:spPr>
            <a:xfrm>
              <a:off x="6097200" y="509200"/>
              <a:ext cx="50700" cy="53775"/>
            </a:xfrm>
            <a:custGeom>
              <a:avLst/>
              <a:gdLst/>
              <a:ahLst/>
              <a:cxnLst/>
              <a:rect l="0" t="0" r="0" b="0"/>
              <a:pathLst>
                <a:path w="2028" h="2151" extrusionOk="0">
                  <a:moveTo>
                    <a:pt x="0" y="1"/>
                  </a:moveTo>
                  <a:lnTo>
                    <a:pt x="0" y="2150"/>
                  </a:lnTo>
                  <a:lnTo>
                    <a:pt x="2027" y="2150"/>
                  </a:lnTo>
                  <a:lnTo>
                    <a:pt x="2027"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1" name="Shape 596"/>
            <p:cNvSpPr/>
            <p:nvPr/>
          </p:nvSpPr>
          <p:spPr>
            <a:xfrm>
              <a:off x="6097200" y="448150"/>
              <a:ext cx="50700" cy="48875"/>
            </a:xfrm>
            <a:custGeom>
              <a:avLst/>
              <a:gdLst/>
              <a:ahLst/>
              <a:cxnLst/>
              <a:rect l="0" t="0" r="0" b="0"/>
              <a:pathLst>
                <a:path w="2028" h="1955" extrusionOk="0">
                  <a:moveTo>
                    <a:pt x="0" y="1"/>
                  </a:moveTo>
                  <a:lnTo>
                    <a:pt x="0" y="1954"/>
                  </a:lnTo>
                  <a:lnTo>
                    <a:pt x="2027" y="1954"/>
                  </a:lnTo>
                  <a:lnTo>
                    <a:pt x="2027"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2" name="Shape 597"/>
            <p:cNvSpPr/>
            <p:nvPr/>
          </p:nvSpPr>
          <p:spPr>
            <a:xfrm>
              <a:off x="6097200" y="575150"/>
              <a:ext cx="50700" cy="48875"/>
            </a:xfrm>
            <a:custGeom>
              <a:avLst/>
              <a:gdLst/>
              <a:ahLst/>
              <a:cxnLst/>
              <a:rect l="0" t="0" r="0" b="0"/>
              <a:pathLst>
                <a:path w="2028" h="1955" extrusionOk="0">
                  <a:moveTo>
                    <a:pt x="0" y="1"/>
                  </a:moveTo>
                  <a:lnTo>
                    <a:pt x="0" y="1954"/>
                  </a:lnTo>
                  <a:lnTo>
                    <a:pt x="2027" y="1954"/>
                  </a:lnTo>
                  <a:lnTo>
                    <a:pt x="2027"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3" name="Shape 598"/>
            <p:cNvSpPr/>
            <p:nvPr/>
          </p:nvSpPr>
          <p:spPr>
            <a:xfrm>
              <a:off x="6160075" y="575150"/>
              <a:ext cx="50100" cy="48875"/>
            </a:xfrm>
            <a:custGeom>
              <a:avLst/>
              <a:gdLst/>
              <a:ahLst/>
              <a:cxnLst/>
              <a:rect l="0" t="0" r="0" b="0"/>
              <a:pathLst>
                <a:path w="2004" h="1955" extrusionOk="0">
                  <a:moveTo>
                    <a:pt x="1" y="1"/>
                  </a:moveTo>
                  <a:lnTo>
                    <a:pt x="1" y="1954"/>
                  </a:lnTo>
                  <a:lnTo>
                    <a:pt x="2003" y="1954"/>
                  </a:lnTo>
                  <a:lnTo>
                    <a:pt x="2003"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4" name="Shape 599"/>
            <p:cNvSpPr/>
            <p:nvPr/>
          </p:nvSpPr>
          <p:spPr>
            <a:xfrm>
              <a:off x="6034300" y="509200"/>
              <a:ext cx="50700" cy="53775"/>
            </a:xfrm>
            <a:custGeom>
              <a:avLst/>
              <a:gdLst/>
              <a:ahLst/>
              <a:cxnLst/>
              <a:rect l="0" t="0" r="0" b="0"/>
              <a:pathLst>
                <a:path w="2028" h="2151" extrusionOk="0">
                  <a:moveTo>
                    <a:pt x="1" y="1"/>
                  </a:moveTo>
                  <a:lnTo>
                    <a:pt x="1" y="2150"/>
                  </a:lnTo>
                  <a:lnTo>
                    <a:pt x="2028" y="2150"/>
                  </a:lnTo>
                  <a:lnTo>
                    <a:pt x="202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5" name="Shape 600"/>
            <p:cNvSpPr/>
            <p:nvPr/>
          </p:nvSpPr>
          <p:spPr>
            <a:xfrm>
              <a:off x="6034300" y="575150"/>
              <a:ext cx="50700" cy="48875"/>
            </a:xfrm>
            <a:custGeom>
              <a:avLst/>
              <a:gdLst/>
              <a:ahLst/>
              <a:cxnLst/>
              <a:rect l="0" t="0" r="0" b="0"/>
              <a:pathLst>
                <a:path w="2028" h="1955" extrusionOk="0">
                  <a:moveTo>
                    <a:pt x="1" y="1"/>
                  </a:moveTo>
                  <a:lnTo>
                    <a:pt x="1" y="1954"/>
                  </a:lnTo>
                  <a:lnTo>
                    <a:pt x="2028" y="1954"/>
                  </a:lnTo>
                  <a:lnTo>
                    <a:pt x="202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6" name="Shape 601"/>
            <p:cNvSpPr/>
            <p:nvPr/>
          </p:nvSpPr>
          <p:spPr>
            <a:xfrm>
              <a:off x="6034300" y="448150"/>
              <a:ext cx="50700" cy="48875"/>
            </a:xfrm>
            <a:custGeom>
              <a:avLst/>
              <a:gdLst/>
              <a:ahLst/>
              <a:cxnLst/>
              <a:rect l="0" t="0" r="0" b="0"/>
              <a:pathLst>
                <a:path w="2028" h="1955" extrusionOk="0">
                  <a:moveTo>
                    <a:pt x="1" y="1"/>
                  </a:moveTo>
                  <a:lnTo>
                    <a:pt x="1" y="1954"/>
                  </a:lnTo>
                  <a:lnTo>
                    <a:pt x="2028" y="1954"/>
                  </a:lnTo>
                  <a:lnTo>
                    <a:pt x="202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7" name="Shape 602"/>
            <p:cNvSpPr/>
            <p:nvPr/>
          </p:nvSpPr>
          <p:spPr>
            <a:xfrm>
              <a:off x="6160075" y="509200"/>
              <a:ext cx="50100" cy="53775"/>
            </a:xfrm>
            <a:custGeom>
              <a:avLst/>
              <a:gdLst/>
              <a:ahLst/>
              <a:cxnLst/>
              <a:rect l="0" t="0" r="0" b="0"/>
              <a:pathLst>
                <a:path w="2004" h="2151" extrusionOk="0">
                  <a:moveTo>
                    <a:pt x="1" y="1"/>
                  </a:moveTo>
                  <a:lnTo>
                    <a:pt x="1" y="2150"/>
                  </a:lnTo>
                  <a:lnTo>
                    <a:pt x="2003" y="2150"/>
                  </a:lnTo>
                  <a:lnTo>
                    <a:pt x="2003"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8" name="Shape 603"/>
            <p:cNvSpPr/>
            <p:nvPr/>
          </p:nvSpPr>
          <p:spPr>
            <a:xfrm>
              <a:off x="5983625" y="399300"/>
              <a:ext cx="403000" cy="272950"/>
            </a:xfrm>
            <a:custGeom>
              <a:avLst/>
              <a:gdLst/>
              <a:ahLst/>
              <a:cxnLst/>
              <a:rect l="0" t="0" r="0" b="0"/>
              <a:pathLst>
                <a:path w="16120" h="10918" extrusionOk="0">
                  <a:moveTo>
                    <a:pt x="14434" y="1466"/>
                  </a:moveTo>
                  <a:lnTo>
                    <a:pt x="14508" y="1515"/>
                  </a:lnTo>
                  <a:lnTo>
                    <a:pt x="14557" y="1613"/>
                  </a:lnTo>
                  <a:lnTo>
                    <a:pt x="14581" y="1710"/>
                  </a:lnTo>
                  <a:lnTo>
                    <a:pt x="14581" y="9233"/>
                  </a:lnTo>
                  <a:lnTo>
                    <a:pt x="14557" y="9330"/>
                  </a:lnTo>
                  <a:lnTo>
                    <a:pt x="14508" y="9404"/>
                  </a:lnTo>
                  <a:lnTo>
                    <a:pt x="14434" y="9452"/>
                  </a:lnTo>
                  <a:lnTo>
                    <a:pt x="14337" y="9477"/>
                  </a:lnTo>
                  <a:lnTo>
                    <a:pt x="1783" y="9477"/>
                  </a:lnTo>
                  <a:lnTo>
                    <a:pt x="1686" y="9452"/>
                  </a:lnTo>
                  <a:lnTo>
                    <a:pt x="1612" y="9404"/>
                  </a:lnTo>
                  <a:lnTo>
                    <a:pt x="1564" y="9330"/>
                  </a:lnTo>
                  <a:lnTo>
                    <a:pt x="1539" y="9233"/>
                  </a:lnTo>
                  <a:lnTo>
                    <a:pt x="1539" y="1710"/>
                  </a:lnTo>
                  <a:lnTo>
                    <a:pt x="1564" y="1613"/>
                  </a:lnTo>
                  <a:lnTo>
                    <a:pt x="1612" y="1515"/>
                  </a:lnTo>
                  <a:lnTo>
                    <a:pt x="1686" y="1466"/>
                  </a:lnTo>
                  <a:close/>
                  <a:moveTo>
                    <a:pt x="0" y="1"/>
                  </a:moveTo>
                  <a:lnTo>
                    <a:pt x="0" y="10332"/>
                  </a:lnTo>
                  <a:lnTo>
                    <a:pt x="25" y="10429"/>
                  </a:lnTo>
                  <a:lnTo>
                    <a:pt x="74" y="10527"/>
                  </a:lnTo>
                  <a:lnTo>
                    <a:pt x="147" y="10625"/>
                  </a:lnTo>
                  <a:lnTo>
                    <a:pt x="220" y="10722"/>
                  </a:lnTo>
                  <a:lnTo>
                    <a:pt x="342" y="10796"/>
                  </a:lnTo>
                  <a:lnTo>
                    <a:pt x="489" y="10869"/>
                  </a:lnTo>
                  <a:lnTo>
                    <a:pt x="635" y="10918"/>
                  </a:lnTo>
                  <a:lnTo>
                    <a:pt x="15485" y="10918"/>
                  </a:lnTo>
                  <a:lnTo>
                    <a:pt x="15631" y="10869"/>
                  </a:lnTo>
                  <a:lnTo>
                    <a:pt x="15778" y="10796"/>
                  </a:lnTo>
                  <a:lnTo>
                    <a:pt x="15900" y="10698"/>
                  </a:lnTo>
                  <a:lnTo>
                    <a:pt x="15973" y="10576"/>
                  </a:lnTo>
                  <a:lnTo>
                    <a:pt x="16046" y="10454"/>
                  </a:lnTo>
                  <a:lnTo>
                    <a:pt x="16095" y="10307"/>
                  </a:lnTo>
                  <a:lnTo>
                    <a:pt x="16120" y="10136"/>
                  </a:lnTo>
                  <a:lnTo>
                    <a:pt x="16120"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9" name="Shape 604"/>
            <p:cNvSpPr/>
            <p:nvPr/>
          </p:nvSpPr>
          <p:spPr>
            <a:xfrm>
              <a:off x="6285250" y="575150"/>
              <a:ext cx="50700" cy="48875"/>
            </a:xfrm>
            <a:custGeom>
              <a:avLst/>
              <a:gdLst/>
              <a:ahLst/>
              <a:cxnLst/>
              <a:rect l="0" t="0" r="0" b="0"/>
              <a:pathLst>
                <a:path w="2028" h="1955" extrusionOk="0">
                  <a:moveTo>
                    <a:pt x="0" y="1"/>
                  </a:moveTo>
                  <a:lnTo>
                    <a:pt x="0" y="1954"/>
                  </a:lnTo>
                  <a:lnTo>
                    <a:pt x="2028" y="1954"/>
                  </a:lnTo>
                  <a:lnTo>
                    <a:pt x="202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0" name="Shape 605"/>
            <p:cNvSpPr/>
            <p:nvPr/>
          </p:nvSpPr>
          <p:spPr>
            <a:xfrm>
              <a:off x="6285250" y="509200"/>
              <a:ext cx="50700" cy="53775"/>
            </a:xfrm>
            <a:custGeom>
              <a:avLst/>
              <a:gdLst/>
              <a:ahLst/>
              <a:cxnLst/>
              <a:rect l="0" t="0" r="0" b="0"/>
              <a:pathLst>
                <a:path w="2028" h="2151" extrusionOk="0">
                  <a:moveTo>
                    <a:pt x="0" y="1"/>
                  </a:moveTo>
                  <a:lnTo>
                    <a:pt x="0" y="2150"/>
                  </a:lnTo>
                  <a:lnTo>
                    <a:pt x="2028" y="2150"/>
                  </a:lnTo>
                  <a:lnTo>
                    <a:pt x="202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1" name="Shape 606"/>
            <p:cNvSpPr/>
            <p:nvPr/>
          </p:nvSpPr>
          <p:spPr>
            <a:xfrm>
              <a:off x="6285250" y="448150"/>
              <a:ext cx="50700" cy="48875"/>
            </a:xfrm>
            <a:custGeom>
              <a:avLst/>
              <a:gdLst/>
              <a:ahLst/>
              <a:cxnLst/>
              <a:rect l="0" t="0" r="0" b="0"/>
              <a:pathLst>
                <a:path w="2028" h="1955" extrusionOk="0">
                  <a:moveTo>
                    <a:pt x="0" y="1"/>
                  </a:moveTo>
                  <a:lnTo>
                    <a:pt x="0" y="1954"/>
                  </a:lnTo>
                  <a:lnTo>
                    <a:pt x="2028" y="1954"/>
                  </a:lnTo>
                  <a:lnTo>
                    <a:pt x="202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2" name="Shape 607"/>
            <p:cNvSpPr/>
            <p:nvPr/>
          </p:nvSpPr>
          <p:spPr>
            <a:xfrm>
              <a:off x="6222350" y="575150"/>
              <a:ext cx="50700" cy="48875"/>
            </a:xfrm>
            <a:custGeom>
              <a:avLst/>
              <a:gdLst/>
              <a:ahLst/>
              <a:cxnLst/>
              <a:rect l="0" t="0" r="0" b="0"/>
              <a:pathLst>
                <a:path w="2028" h="1955" extrusionOk="0">
                  <a:moveTo>
                    <a:pt x="1" y="1"/>
                  </a:moveTo>
                  <a:lnTo>
                    <a:pt x="1" y="1954"/>
                  </a:lnTo>
                  <a:lnTo>
                    <a:pt x="2028" y="1954"/>
                  </a:lnTo>
                  <a:lnTo>
                    <a:pt x="202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3" name="Shape 608"/>
            <p:cNvSpPr/>
            <p:nvPr/>
          </p:nvSpPr>
          <p:spPr>
            <a:xfrm>
              <a:off x="6160075" y="448150"/>
              <a:ext cx="50100" cy="48875"/>
            </a:xfrm>
            <a:custGeom>
              <a:avLst/>
              <a:gdLst/>
              <a:ahLst/>
              <a:cxnLst/>
              <a:rect l="0" t="0" r="0" b="0"/>
              <a:pathLst>
                <a:path w="2004" h="1955" extrusionOk="0">
                  <a:moveTo>
                    <a:pt x="1" y="1"/>
                  </a:moveTo>
                  <a:lnTo>
                    <a:pt x="1" y="1954"/>
                  </a:lnTo>
                  <a:lnTo>
                    <a:pt x="2003" y="1954"/>
                  </a:lnTo>
                  <a:lnTo>
                    <a:pt x="2003"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4" name="Shape 609"/>
            <p:cNvSpPr/>
            <p:nvPr/>
          </p:nvSpPr>
          <p:spPr>
            <a:xfrm>
              <a:off x="6222350" y="509200"/>
              <a:ext cx="50700" cy="53775"/>
            </a:xfrm>
            <a:custGeom>
              <a:avLst/>
              <a:gdLst/>
              <a:ahLst/>
              <a:cxnLst/>
              <a:rect l="0" t="0" r="0" b="0"/>
              <a:pathLst>
                <a:path w="2028" h="2151" extrusionOk="0">
                  <a:moveTo>
                    <a:pt x="1" y="1"/>
                  </a:moveTo>
                  <a:lnTo>
                    <a:pt x="1" y="2150"/>
                  </a:lnTo>
                  <a:lnTo>
                    <a:pt x="2028" y="2150"/>
                  </a:lnTo>
                  <a:lnTo>
                    <a:pt x="202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5" name="Shape 610"/>
            <p:cNvSpPr/>
            <p:nvPr/>
          </p:nvSpPr>
          <p:spPr>
            <a:xfrm>
              <a:off x="6222350" y="448150"/>
              <a:ext cx="50700" cy="48875"/>
            </a:xfrm>
            <a:custGeom>
              <a:avLst/>
              <a:gdLst/>
              <a:ahLst/>
              <a:cxnLst/>
              <a:rect l="0" t="0" r="0" b="0"/>
              <a:pathLst>
                <a:path w="2028" h="1955" extrusionOk="0">
                  <a:moveTo>
                    <a:pt x="1" y="1"/>
                  </a:moveTo>
                  <a:lnTo>
                    <a:pt x="1" y="1954"/>
                  </a:lnTo>
                  <a:lnTo>
                    <a:pt x="2028" y="1954"/>
                  </a:lnTo>
                  <a:lnTo>
                    <a:pt x="202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spTree>
    <p:extLst>
      <p:ext uri="{BB962C8B-B14F-4D97-AF65-F5344CB8AC3E}">
        <p14:creationId xmlns:p14="http://schemas.microsoft.com/office/powerpoint/2010/main" val="33287758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907704" y="30510"/>
            <a:ext cx="5598368" cy="1015663"/>
          </a:xfrm>
          <a:prstGeom prst="rect">
            <a:avLst/>
          </a:prstGeom>
        </p:spPr>
        <p:txBody>
          <a:bodyPr wrap="square">
            <a:spAutoFit/>
          </a:bodyPr>
          <a:lstStyle/>
          <a:p>
            <a:r>
              <a:rPr lang="en" sz="3500" dirty="0" smtClean="0">
                <a:solidFill>
                  <a:srgbClr val="19BBD5"/>
                </a:solidFill>
                <a:latin typeface="Century Schoolbook" panose="02040604050505020304" pitchFamily="18" charset="0"/>
                <a:sym typeface="Nixie One"/>
              </a:rPr>
              <a:t>ESQUEMA</a:t>
            </a:r>
          </a:p>
          <a:p>
            <a:r>
              <a:rPr lang="es-MX" sz="2500" dirty="0" smtClean="0">
                <a:solidFill>
                  <a:schemeClr val="tx2">
                    <a:lumMod val="60000"/>
                    <a:lumOff val="40000"/>
                  </a:schemeClr>
                </a:solidFill>
                <a:latin typeface="Century Schoolbook" panose="02040604050505020304" pitchFamily="18" charset="0"/>
              </a:rPr>
              <a:t>PRIMER MODELO</a:t>
            </a:r>
            <a:endParaRPr lang="es-MX" sz="2500" dirty="0">
              <a:latin typeface="Century Schoolbook" panose="02040604050505020304" pitchFamily="18" charset="0"/>
            </a:endParaRPr>
          </a:p>
        </p:txBody>
      </p:sp>
      <p:sp>
        <p:nvSpPr>
          <p:cNvPr id="9" name="Rectángulo 8"/>
          <p:cNvSpPr/>
          <p:nvPr/>
        </p:nvSpPr>
        <p:spPr>
          <a:xfrm>
            <a:off x="2051720" y="1131590"/>
            <a:ext cx="4572000" cy="3785652"/>
          </a:xfrm>
          <a:prstGeom prst="rect">
            <a:avLst/>
          </a:prstGeom>
        </p:spPr>
        <p:txBody>
          <a:bodyPr>
            <a:spAutoFit/>
          </a:bodyPr>
          <a:lstStyle/>
          <a:p>
            <a:r>
              <a:rPr lang="es-MX" sz="1500" b="1" dirty="0">
                <a:solidFill>
                  <a:schemeClr val="bg1"/>
                </a:solidFill>
                <a:latin typeface="Georgia" panose="02040502050405020303" pitchFamily="18" charset="0"/>
              </a:rPr>
              <a:t>Introducción</a:t>
            </a:r>
          </a:p>
          <a:p>
            <a:pPr marL="653796" indent="-571500"/>
            <a:r>
              <a:rPr lang="es-MX" sz="1500" dirty="0">
                <a:solidFill>
                  <a:schemeClr val="bg1"/>
                </a:solidFill>
                <a:latin typeface="Georgia" panose="02040502050405020303" pitchFamily="18" charset="0"/>
              </a:rPr>
              <a:t>  I. Basamento teórico</a:t>
            </a:r>
          </a:p>
          <a:p>
            <a:pPr marL="653796" indent="-571500"/>
            <a:r>
              <a:rPr lang="es-MX" sz="1500" dirty="0">
                <a:solidFill>
                  <a:schemeClr val="bg1"/>
                </a:solidFill>
                <a:latin typeface="Georgia" panose="02040502050405020303" pitchFamily="18" charset="0"/>
              </a:rPr>
              <a:t>     A. Conceptualización</a:t>
            </a:r>
          </a:p>
          <a:p>
            <a:pPr marL="653796" indent="-571500"/>
            <a:r>
              <a:rPr lang="es-MX" sz="1500" dirty="0">
                <a:solidFill>
                  <a:schemeClr val="bg1"/>
                </a:solidFill>
                <a:latin typeface="Georgia" panose="02040502050405020303" pitchFamily="18" charset="0"/>
              </a:rPr>
              <a:t>	1. Noción</a:t>
            </a:r>
          </a:p>
          <a:p>
            <a:pPr marL="653796" indent="-571500"/>
            <a:r>
              <a:rPr lang="es-MX" sz="1500" dirty="0">
                <a:solidFill>
                  <a:schemeClr val="bg1"/>
                </a:solidFill>
                <a:latin typeface="Georgia" panose="02040502050405020303" pitchFamily="18" charset="0"/>
              </a:rPr>
              <a:t>	2. Importancia</a:t>
            </a:r>
          </a:p>
          <a:p>
            <a:pPr marL="653796" indent="-571500"/>
            <a:r>
              <a:rPr lang="es-MX" sz="1500" dirty="0">
                <a:solidFill>
                  <a:schemeClr val="bg1"/>
                </a:solidFill>
                <a:latin typeface="Georgia" panose="02040502050405020303" pitchFamily="18" charset="0"/>
              </a:rPr>
              <a:t>	3. Características</a:t>
            </a:r>
          </a:p>
          <a:p>
            <a:pPr marL="653796" indent="-571500"/>
            <a:r>
              <a:rPr lang="es-MX" sz="1500" dirty="0">
                <a:solidFill>
                  <a:schemeClr val="bg1"/>
                </a:solidFill>
                <a:latin typeface="Georgia" panose="02040502050405020303" pitchFamily="18" charset="0"/>
              </a:rPr>
              <a:t>    B. Planteamiento</a:t>
            </a:r>
          </a:p>
          <a:p>
            <a:pPr marL="653796" indent="-571500"/>
            <a:r>
              <a:rPr lang="es-MX" sz="1500" dirty="0">
                <a:solidFill>
                  <a:schemeClr val="bg1"/>
                </a:solidFill>
                <a:latin typeface="Georgia" panose="02040502050405020303" pitchFamily="18" charset="0"/>
              </a:rPr>
              <a:t> II. Análisis de caso o realidad</a:t>
            </a:r>
          </a:p>
          <a:p>
            <a:pPr marL="653796" indent="-571500"/>
            <a:r>
              <a:rPr lang="es-MX" sz="1500" dirty="0">
                <a:solidFill>
                  <a:schemeClr val="bg1"/>
                </a:solidFill>
                <a:latin typeface="Georgia" panose="02040502050405020303" pitchFamily="18" charset="0"/>
              </a:rPr>
              <a:t>    A. Antecedentes del problema que se investiga</a:t>
            </a:r>
          </a:p>
          <a:p>
            <a:pPr marL="653796" indent="-571500"/>
            <a:r>
              <a:rPr lang="es-MX" sz="1500" dirty="0">
                <a:solidFill>
                  <a:schemeClr val="bg1"/>
                </a:solidFill>
                <a:latin typeface="Georgia" panose="02040502050405020303" pitchFamily="18" charset="0"/>
              </a:rPr>
              <a:t>    B. Origen</a:t>
            </a:r>
          </a:p>
          <a:p>
            <a:pPr marL="653796" indent="-571500"/>
            <a:r>
              <a:rPr lang="es-MX" sz="1500" dirty="0">
                <a:solidFill>
                  <a:schemeClr val="bg1"/>
                </a:solidFill>
                <a:latin typeface="Georgia" panose="02040502050405020303" pitchFamily="18" charset="0"/>
              </a:rPr>
              <a:t>    C. Desarrollo</a:t>
            </a:r>
          </a:p>
          <a:p>
            <a:pPr marL="653796" indent="-571500"/>
            <a:r>
              <a:rPr lang="es-MX" sz="1500" dirty="0">
                <a:solidFill>
                  <a:schemeClr val="bg1"/>
                </a:solidFill>
                <a:latin typeface="Georgia" panose="02040502050405020303" pitchFamily="18" charset="0"/>
              </a:rPr>
              <a:t>    D. Situación actual</a:t>
            </a:r>
          </a:p>
          <a:p>
            <a:pPr marL="653796" indent="-571500"/>
            <a:r>
              <a:rPr lang="es-MX" sz="1500" dirty="0">
                <a:solidFill>
                  <a:schemeClr val="bg1"/>
                </a:solidFill>
                <a:latin typeface="Georgia" panose="02040502050405020303" pitchFamily="18" charset="0"/>
              </a:rPr>
              <a:t> III. Propuestas</a:t>
            </a:r>
          </a:p>
          <a:p>
            <a:pPr marL="653796" indent="-571500"/>
            <a:r>
              <a:rPr lang="es-MX" sz="1500" dirty="0">
                <a:solidFill>
                  <a:schemeClr val="bg1"/>
                </a:solidFill>
                <a:latin typeface="Georgia" panose="02040502050405020303" pitchFamily="18" charset="0"/>
              </a:rPr>
              <a:t>    A.A corto plazo</a:t>
            </a:r>
          </a:p>
          <a:p>
            <a:pPr marL="653796" indent="-571500"/>
            <a:r>
              <a:rPr lang="es-MX" sz="1500" dirty="0">
                <a:solidFill>
                  <a:schemeClr val="bg1"/>
                </a:solidFill>
                <a:latin typeface="Georgia" panose="02040502050405020303" pitchFamily="18" charset="0"/>
              </a:rPr>
              <a:t>    B. A largo plazo</a:t>
            </a:r>
          </a:p>
          <a:p>
            <a:pPr marL="653796" indent="-571500"/>
            <a:r>
              <a:rPr lang="es-MX" sz="1500" dirty="0">
                <a:solidFill>
                  <a:schemeClr val="bg1"/>
                </a:solidFill>
                <a:latin typeface="Georgia" panose="02040502050405020303" pitchFamily="18" charset="0"/>
              </a:rPr>
              <a:t> </a:t>
            </a:r>
            <a:r>
              <a:rPr lang="es-MX" sz="1500" b="1" dirty="0">
                <a:solidFill>
                  <a:schemeClr val="bg1"/>
                </a:solidFill>
                <a:latin typeface="Georgia" panose="02040502050405020303" pitchFamily="18" charset="0"/>
              </a:rPr>
              <a:t>Conclusiones</a:t>
            </a:r>
          </a:p>
        </p:txBody>
      </p:sp>
    </p:spTree>
    <p:extLst>
      <p:ext uri="{BB962C8B-B14F-4D97-AF65-F5344CB8AC3E}">
        <p14:creationId xmlns:p14="http://schemas.microsoft.com/office/powerpoint/2010/main" val="33374280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Shape 492"/>
          <p:cNvSpPr txBox="1">
            <a:spLocks noGrp="1"/>
          </p:cNvSpPr>
          <p:nvPr>
            <p:ph type="title"/>
          </p:nvPr>
        </p:nvSpPr>
        <p:spPr>
          <a:xfrm>
            <a:off x="2483768" y="1275606"/>
            <a:ext cx="6264696" cy="645300"/>
          </a:xfrm>
          <a:prstGeom prst="rect">
            <a:avLst/>
          </a:prstGeom>
        </p:spPr>
        <p:txBody>
          <a:bodyPr lIns="91425" tIns="91425" rIns="91425" bIns="91425" anchor="b" anchorCtr="0">
            <a:noAutofit/>
          </a:bodyPr>
          <a:lstStyle/>
          <a:p>
            <a:pPr lvl="0" rtl="0">
              <a:spcBef>
                <a:spcPts val="0"/>
              </a:spcBef>
              <a:buNone/>
            </a:pPr>
            <a:r>
              <a:rPr lang="en" dirty="0" smtClean="0">
                <a:latin typeface="Century Schoolbook" panose="02040604050505020304" pitchFamily="18" charset="0"/>
              </a:rPr>
              <a:t>PROTOCOLO DE INVESTIGACIÓN</a:t>
            </a:r>
            <a:endParaRPr lang="en" dirty="0">
              <a:latin typeface="Century Schoolbook" panose="02040604050505020304" pitchFamily="18" charset="0"/>
            </a:endParaRPr>
          </a:p>
        </p:txBody>
      </p:sp>
      <p:sp>
        <p:nvSpPr>
          <p:cNvPr id="493" name="Shape 493"/>
          <p:cNvSpPr txBox="1">
            <a:spLocks noGrp="1"/>
          </p:cNvSpPr>
          <p:nvPr>
            <p:ph type="body" idx="1"/>
          </p:nvPr>
        </p:nvSpPr>
        <p:spPr>
          <a:xfrm>
            <a:off x="1331640" y="2355726"/>
            <a:ext cx="2176800" cy="1191000"/>
          </a:xfrm>
          <a:prstGeom prst="rect">
            <a:avLst/>
          </a:prstGeom>
        </p:spPr>
        <p:txBody>
          <a:bodyPr lIns="91425" tIns="91425" rIns="91425" bIns="91425" anchor="t" anchorCtr="0">
            <a:noAutofit/>
          </a:bodyPr>
          <a:lstStyle/>
          <a:p>
            <a:pPr>
              <a:buNone/>
            </a:pPr>
            <a:r>
              <a:rPr lang="es-MX" sz="1300" b="1" dirty="0">
                <a:latin typeface="Georgia" panose="02040502050405020303" pitchFamily="18" charset="0"/>
              </a:rPr>
              <a:t>Protocolo de Investigación</a:t>
            </a:r>
          </a:p>
          <a:p>
            <a:pPr lvl="0" rtl="0">
              <a:spcBef>
                <a:spcPts val="0"/>
              </a:spcBef>
              <a:buNone/>
            </a:pPr>
            <a:endParaRPr lang="en" sz="1300" dirty="0" smtClean="0">
              <a:latin typeface="Georgia" panose="02040502050405020303" pitchFamily="18" charset="0"/>
            </a:endParaRPr>
          </a:p>
          <a:p>
            <a:pPr lvl="0" rtl="0">
              <a:spcBef>
                <a:spcPts val="0"/>
              </a:spcBef>
              <a:buNone/>
            </a:pPr>
            <a:r>
              <a:rPr lang="en" sz="1300" dirty="0" smtClean="0">
                <a:latin typeface="Georgia" panose="02040502050405020303" pitchFamily="18" charset="0"/>
              </a:rPr>
              <a:t>Varios Autores</a:t>
            </a:r>
            <a:endParaRPr lang="en" sz="1300" dirty="0">
              <a:latin typeface="Georgia" panose="02040502050405020303" pitchFamily="18" charset="0"/>
            </a:endParaRPr>
          </a:p>
        </p:txBody>
      </p:sp>
      <p:sp>
        <p:nvSpPr>
          <p:cNvPr id="494" name="Shape 494"/>
          <p:cNvSpPr txBox="1">
            <a:spLocks noGrp="1"/>
          </p:cNvSpPr>
          <p:nvPr>
            <p:ph type="body" idx="2"/>
          </p:nvPr>
        </p:nvSpPr>
        <p:spPr>
          <a:xfrm>
            <a:off x="4020974" y="2380900"/>
            <a:ext cx="2176800" cy="1191000"/>
          </a:xfrm>
          <a:prstGeom prst="rect">
            <a:avLst/>
          </a:prstGeom>
        </p:spPr>
        <p:txBody>
          <a:bodyPr lIns="91425" tIns="91425" rIns="91425" bIns="91425" anchor="t" anchorCtr="0">
            <a:noAutofit/>
          </a:bodyPr>
          <a:lstStyle/>
          <a:p>
            <a:pPr lvl="0" rtl="0">
              <a:spcBef>
                <a:spcPts val="0"/>
              </a:spcBef>
              <a:buNone/>
            </a:pPr>
            <a:r>
              <a:rPr lang="en" sz="1300" b="1" dirty="0" smtClean="0">
                <a:latin typeface="Georgia" panose="02040502050405020303" pitchFamily="18" charset="0"/>
              </a:rPr>
              <a:t>Proyecto de Investigación</a:t>
            </a:r>
          </a:p>
          <a:p>
            <a:pPr>
              <a:buNone/>
            </a:pPr>
            <a:endParaRPr lang="it-IT" sz="1300" dirty="0" smtClean="0">
              <a:latin typeface="Georgia" panose="02040502050405020303" pitchFamily="18" charset="0"/>
            </a:endParaRPr>
          </a:p>
          <a:p>
            <a:pPr>
              <a:buNone/>
            </a:pPr>
            <a:r>
              <a:rPr lang="it-IT" sz="1300" dirty="0" smtClean="0">
                <a:latin typeface="Georgia" panose="02040502050405020303" pitchFamily="18" charset="0"/>
              </a:rPr>
              <a:t>Roberto </a:t>
            </a:r>
            <a:r>
              <a:rPr lang="it-IT" sz="1300" dirty="0">
                <a:latin typeface="Georgia" panose="02040502050405020303" pitchFamily="18" charset="0"/>
              </a:rPr>
              <a:t>Hernández Sampieri, Umberto Eco</a:t>
            </a:r>
            <a:endParaRPr lang="en" sz="1300" dirty="0">
              <a:latin typeface="Georgia" panose="02040502050405020303" pitchFamily="18" charset="0"/>
            </a:endParaRPr>
          </a:p>
          <a:p>
            <a:pPr lvl="0" rtl="0">
              <a:spcBef>
                <a:spcPts val="0"/>
              </a:spcBef>
              <a:buNone/>
            </a:pPr>
            <a:endParaRPr lang="en" sz="1000" b="1" dirty="0"/>
          </a:p>
        </p:txBody>
      </p:sp>
      <p:sp>
        <p:nvSpPr>
          <p:cNvPr id="495" name="Shape 495"/>
          <p:cNvSpPr txBox="1">
            <a:spLocks noGrp="1"/>
          </p:cNvSpPr>
          <p:nvPr>
            <p:ph type="body" idx="3"/>
          </p:nvPr>
        </p:nvSpPr>
        <p:spPr>
          <a:xfrm>
            <a:off x="6588224" y="2355726"/>
            <a:ext cx="2176800" cy="1191000"/>
          </a:xfrm>
          <a:prstGeom prst="rect">
            <a:avLst/>
          </a:prstGeom>
        </p:spPr>
        <p:txBody>
          <a:bodyPr lIns="91425" tIns="91425" rIns="91425" bIns="91425" anchor="t" anchorCtr="0">
            <a:noAutofit/>
          </a:bodyPr>
          <a:lstStyle/>
          <a:p>
            <a:pPr>
              <a:buNone/>
            </a:pPr>
            <a:r>
              <a:rPr lang="es-MX" sz="1300" b="1" dirty="0">
                <a:latin typeface="Georgia" panose="02040502050405020303" pitchFamily="18" charset="0"/>
              </a:rPr>
              <a:t>Plan de trabajo </a:t>
            </a:r>
          </a:p>
          <a:p>
            <a:pPr lvl="0">
              <a:buNone/>
            </a:pPr>
            <a:endParaRPr lang="es-MX" sz="1300" dirty="0" smtClean="0">
              <a:latin typeface="Georgia" panose="02040502050405020303" pitchFamily="18" charset="0"/>
            </a:endParaRPr>
          </a:p>
          <a:p>
            <a:pPr lvl="0">
              <a:buNone/>
            </a:pPr>
            <a:r>
              <a:rPr lang="es-MX" sz="1300" dirty="0" smtClean="0">
                <a:latin typeface="Georgia" panose="02040502050405020303" pitchFamily="18" charset="0"/>
              </a:rPr>
              <a:t>Ario </a:t>
            </a:r>
            <a:r>
              <a:rPr lang="es-MX" sz="1300" dirty="0">
                <a:latin typeface="Georgia" panose="02040502050405020303" pitchFamily="18" charset="0"/>
              </a:rPr>
              <a:t>Garza </a:t>
            </a:r>
            <a:r>
              <a:rPr lang="es-MX" sz="1300" dirty="0" smtClean="0">
                <a:latin typeface="Georgia" panose="02040502050405020303" pitchFamily="18" charset="0"/>
              </a:rPr>
              <a:t>Mercado</a:t>
            </a:r>
            <a:endParaRPr lang="en" sz="1300" dirty="0">
              <a:latin typeface="Georgia" panose="02040502050405020303" pitchFamily="18" charset="0"/>
            </a:endParaRPr>
          </a:p>
        </p:txBody>
      </p:sp>
      <p:sp>
        <p:nvSpPr>
          <p:cNvPr id="496" name="Shape 496"/>
          <p:cNvSpPr txBox="1">
            <a:spLocks noGrp="1"/>
          </p:cNvSpPr>
          <p:nvPr>
            <p:ph type="body" idx="1"/>
          </p:nvPr>
        </p:nvSpPr>
        <p:spPr>
          <a:xfrm>
            <a:off x="1331640" y="3507854"/>
            <a:ext cx="2176800" cy="1191000"/>
          </a:xfrm>
          <a:prstGeom prst="rect">
            <a:avLst/>
          </a:prstGeom>
        </p:spPr>
        <p:txBody>
          <a:bodyPr lIns="91425" tIns="91425" rIns="91425" bIns="91425" anchor="t" anchorCtr="0">
            <a:noAutofit/>
          </a:bodyPr>
          <a:lstStyle/>
          <a:p>
            <a:pPr lvl="0">
              <a:buNone/>
            </a:pPr>
            <a:r>
              <a:rPr lang="es-MX" sz="1300" b="1" dirty="0">
                <a:latin typeface="Georgia" panose="02040502050405020303" pitchFamily="18" charset="0"/>
              </a:rPr>
              <a:t>Planteamiento del </a:t>
            </a:r>
            <a:r>
              <a:rPr lang="es-MX" sz="1300" b="1" dirty="0" smtClean="0">
                <a:latin typeface="Georgia" panose="02040502050405020303" pitchFamily="18" charset="0"/>
              </a:rPr>
              <a:t>problema</a:t>
            </a:r>
            <a:r>
              <a:rPr lang="en" sz="1300" dirty="0" smtClean="0">
                <a:latin typeface="Georgia" panose="02040502050405020303" pitchFamily="18" charset="0"/>
              </a:rPr>
              <a:t>.</a:t>
            </a:r>
          </a:p>
          <a:p>
            <a:pPr lvl="0">
              <a:buNone/>
            </a:pPr>
            <a:endParaRPr lang="es-MX" sz="1300" dirty="0" smtClean="0">
              <a:latin typeface="Georgia" panose="02040502050405020303" pitchFamily="18" charset="0"/>
            </a:endParaRPr>
          </a:p>
          <a:p>
            <a:pPr lvl="0">
              <a:buNone/>
            </a:pPr>
            <a:r>
              <a:rPr lang="es-MX" sz="1300" dirty="0" smtClean="0">
                <a:latin typeface="Georgia" panose="02040502050405020303" pitchFamily="18" charset="0"/>
              </a:rPr>
              <a:t>Mario </a:t>
            </a:r>
            <a:r>
              <a:rPr lang="es-MX" sz="1300" dirty="0">
                <a:latin typeface="Georgia" panose="02040502050405020303" pitchFamily="18" charset="0"/>
              </a:rPr>
              <a:t>Bunge</a:t>
            </a:r>
            <a:endParaRPr lang="en" sz="1300" dirty="0">
              <a:latin typeface="Georgia" panose="02040502050405020303" pitchFamily="18" charset="0"/>
            </a:endParaRPr>
          </a:p>
        </p:txBody>
      </p:sp>
      <p:sp>
        <p:nvSpPr>
          <p:cNvPr id="497" name="Shape 497"/>
          <p:cNvSpPr txBox="1">
            <a:spLocks noGrp="1"/>
          </p:cNvSpPr>
          <p:nvPr>
            <p:ph type="body" idx="2"/>
          </p:nvPr>
        </p:nvSpPr>
        <p:spPr>
          <a:xfrm>
            <a:off x="4020974" y="3523900"/>
            <a:ext cx="2176800" cy="1191000"/>
          </a:xfrm>
          <a:prstGeom prst="rect">
            <a:avLst/>
          </a:prstGeom>
        </p:spPr>
        <p:txBody>
          <a:bodyPr lIns="91425" tIns="91425" rIns="91425" bIns="91425" anchor="t" anchorCtr="0">
            <a:noAutofit/>
          </a:bodyPr>
          <a:lstStyle/>
          <a:p>
            <a:pPr>
              <a:buNone/>
            </a:pPr>
            <a:r>
              <a:rPr lang="es-MX" sz="1300" b="1" dirty="0">
                <a:latin typeface="Georgia" panose="02040502050405020303" pitchFamily="18" charset="0"/>
              </a:rPr>
              <a:t>Esquema </a:t>
            </a:r>
            <a:endParaRPr lang="es-MX" sz="1300" b="1" dirty="0" smtClean="0">
              <a:latin typeface="Georgia" panose="02040502050405020303" pitchFamily="18" charset="0"/>
            </a:endParaRPr>
          </a:p>
          <a:p>
            <a:pPr>
              <a:buNone/>
            </a:pPr>
            <a:endParaRPr lang="es-MX" sz="1300" dirty="0" smtClean="0">
              <a:latin typeface="Georgia" panose="02040502050405020303" pitchFamily="18" charset="0"/>
            </a:endParaRPr>
          </a:p>
          <a:p>
            <a:pPr>
              <a:buNone/>
            </a:pPr>
            <a:r>
              <a:rPr lang="es-MX" sz="1300" dirty="0" smtClean="0">
                <a:latin typeface="Georgia" panose="02040502050405020303" pitchFamily="18" charset="0"/>
              </a:rPr>
              <a:t>Guillermina Bahena</a:t>
            </a:r>
            <a:endParaRPr lang="en" sz="1300" dirty="0">
              <a:latin typeface="Georgia" panose="02040502050405020303" pitchFamily="18" charset="0"/>
            </a:endParaRPr>
          </a:p>
        </p:txBody>
      </p:sp>
      <p:sp>
        <p:nvSpPr>
          <p:cNvPr id="498" name="Shape 498"/>
          <p:cNvSpPr txBox="1">
            <a:spLocks noGrp="1"/>
          </p:cNvSpPr>
          <p:nvPr>
            <p:ph type="body" idx="3"/>
          </p:nvPr>
        </p:nvSpPr>
        <p:spPr>
          <a:xfrm>
            <a:off x="6516216" y="3579862"/>
            <a:ext cx="2176800" cy="1191000"/>
          </a:xfrm>
          <a:prstGeom prst="rect">
            <a:avLst/>
          </a:prstGeom>
        </p:spPr>
        <p:txBody>
          <a:bodyPr lIns="91425" tIns="91425" rIns="91425" bIns="91425" anchor="t" anchorCtr="0">
            <a:noAutofit/>
          </a:bodyPr>
          <a:lstStyle/>
          <a:p>
            <a:pPr>
              <a:buNone/>
            </a:pPr>
            <a:r>
              <a:rPr lang="es-MX" sz="1300" b="1" dirty="0">
                <a:latin typeface="Georgia" panose="02040502050405020303" pitchFamily="18" charset="0"/>
              </a:rPr>
              <a:t>Hipótesis </a:t>
            </a:r>
            <a:endParaRPr lang="es-MX" sz="1300" b="1" dirty="0" smtClean="0">
              <a:latin typeface="Georgia" panose="02040502050405020303" pitchFamily="18" charset="0"/>
            </a:endParaRPr>
          </a:p>
          <a:p>
            <a:pPr>
              <a:buNone/>
            </a:pPr>
            <a:endParaRPr lang="es-MX" sz="1300" dirty="0" smtClean="0">
              <a:latin typeface="Georgia" panose="02040502050405020303" pitchFamily="18" charset="0"/>
            </a:endParaRPr>
          </a:p>
          <a:p>
            <a:pPr>
              <a:buNone/>
            </a:pPr>
            <a:r>
              <a:rPr lang="es-MX" sz="1300" dirty="0" smtClean="0">
                <a:latin typeface="Georgia" panose="02040502050405020303" pitchFamily="18" charset="0"/>
              </a:rPr>
              <a:t>Raúl </a:t>
            </a:r>
            <a:r>
              <a:rPr lang="es-MX" sz="1300" dirty="0">
                <a:latin typeface="Georgia" panose="02040502050405020303" pitchFamily="18" charset="0"/>
              </a:rPr>
              <a:t>Rojas </a:t>
            </a:r>
            <a:r>
              <a:rPr lang="es-MX" sz="1300" dirty="0" smtClean="0">
                <a:latin typeface="Georgia" panose="02040502050405020303" pitchFamily="18" charset="0"/>
              </a:rPr>
              <a:t>Soriano</a:t>
            </a:r>
            <a:endParaRPr lang="en" sz="1300" dirty="0">
              <a:latin typeface="Georgia" panose="02040502050405020303" pitchFamily="18" charset="0"/>
            </a:endParaRPr>
          </a:p>
          <a:p>
            <a:pPr lvl="0" rtl="0">
              <a:spcBef>
                <a:spcPts val="0"/>
              </a:spcBef>
              <a:buNone/>
            </a:pPr>
            <a:endParaRPr sz="1000" dirty="0"/>
          </a:p>
        </p:txBody>
      </p:sp>
    </p:spTree>
    <p:extLst>
      <p:ext uri="{BB962C8B-B14F-4D97-AF65-F5344CB8AC3E}">
        <p14:creationId xmlns:p14="http://schemas.microsoft.com/office/powerpoint/2010/main" val="7213202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123728" y="1419622"/>
            <a:ext cx="4572000" cy="3493264"/>
          </a:xfrm>
          <a:prstGeom prst="rect">
            <a:avLst/>
          </a:prstGeom>
        </p:spPr>
        <p:txBody>
          <a:bodyPr>
            <a:spAutoFit/>
          </a:bodyPr>
          <a:lstStyle/>
          <a:p>
            <a:r>
              <a:rPr lang="es-MX" sz="1700" b="1" dirty="0">
                <a:solidFill>
                  <a:schemeClr val="bg1"/>
                </a:solidFill>
                <a:latin typeface="Georgia" panose="02040502050405020303" pitchFamily="18" charset="0"/>
              </a:rPr>
              <a:t>Introducción</a:t>
            </a:r>
          </a:p>
          <a:p>
            <a:r>
              <a:rPr lang="es-MX" sz="1700" dirty="0">
                <a:solidFill>
                  <a:schemeClr val="bg1"/>
                </a:solidFill>
                <a:latin typeface="Georgia" panose="02040502050405020303" pitchFamily="18" charset="0"/>
              </a:rPr>
              <a:t>I. Lo ideal (planteado por la teoría)</a:t>
            </a:r>
          </a:p>
          <a:p>
            <a:r>
              <a:rPr lang="es-MX" sz="1700" dirty="0">
                <a:solidFill>
                  <a:schemeClr val="bg1"/>
                </a:solidFill>
                <a:latin typeface="Georgia" panose="02040502050405020303" pitchFamily="18" charset="0"/>
              </a:rPr>
              <a:t>	A. Los conceptos</a:t>
            </a:r>
          </a:p>
          <a:p>
            <a:r>
              <a:rPr lang="es-MX" sz="1700" dirty="0">
                <a:solidFill>
                  <a:schemeClr val="bg1"/>
                </a:solidFill>
                <a:latin typeface="Georgia" panose="02040502050405020303" pitchFamily="18" charset="0"/>
              </a:rPr>
              <a:t>	B. Las teorías</a:t>
            </a:r>
          </a:p>
          <a:p>
            <a:r>
              <a:rPr lang="es-MX" sz="1700" dirty="0">
                <a:solidFill>
                  <a:schemeClr val="bg1"/>
                </a:solidFill>
                <a:latin typeface="Georgia" panose="02040502050405020303" pitchFamily="18" charset="0"/>
              </a:rPr>
              <a:t>II. Lo real (que detectamos de la realidad)</a:t>
            </a:r>
          </a:p>
          <a:p>
            <a:r>
              <a:rPr lang="es-MX" sz="1700" dirty="0">
                <a:solidFill>
                  <a:schemeClr val="bg1"/>
                </a:solidFill>
                <a:latin typeface="Georgia" panose="02040502050405020303" pitchFamily="18" charset="0"/>
              </a:rPr>
              <a:t>	A. Estudio de la comunidad</a:t>
            </a:r>
          </a:p>
          <a:p>
            <a:r>
              <a:rPr lang="es-MX" sz="1700" dirty="0">
                <a:solidFill>
                  <a:schemeClr val="bg1"/>
                </a:solidFill>
                <a:latin typeface="Georgia" panose="02040502050405020303" pitchFamily="18" charset="0"/>
              </a:rPr>
              <a:t>	B. Estudio del rubro específico</a:t>
            </a:r>
          </a:p>
          <a:p>
            <a:r>
              <a:rPr lang="es-MX" sz="1700" dirty="0">
                <a:solidFill>
                  <a:schemeClr val="bg1"/>
                </a:solidFill>
                <a:latin typeface="Georgia" panose="02040502050405020303" pitchFamily="18" charset="0"/>
              </a:rPr>
              <a:t>III. Lo factible (propuestas surgidas, síntesis de los dos casos anteriores)</a:t>
            </a:r>
          </a:p>
          <a:p>
            <a:r>
              <a:rPr lang="es-MX" sz="1700" dirty="0">
                <a:solidFill>
                  <a:schemeClr val="bg1"/>
                </a:solidFill>
                <a:latin typeface="Georgia" panose="02040502050405020303" pitchFamily="18" charset="0"/>
              </a:rPr>
              <a:t>	A. Planteamiento</a:t>
            </a:r>
          </a:p>
          <a:p>
            <a:r>
              <a:rPr lang="es-MX" sz="1700" dirty="0">
                <a:solidFill>
                  <a:schemeClr val="bg1"/>
                </a:solidFill>
                <a:latin typeface="Georgia" panose="02040502050405020303" pitchFamily="18" charset="0"/>
              </a:rPr>
              <a:t>	B. Implantación</a:t>
            </a:r>
          </a:p>
          <a:p>
            <a:r>
              <a:rPr lang="es-MX" sz="1700" dirty="0">
                <a:solidFill>
                  <a:schemeClr val="bg1"/>
                </a:solidFill>
                <a:latin typeface="Georgia" panose="02040502050405020303" pitchFamily="18" charset="0"/>
              </a:rPr>
              <a:t>	C. Evaluación</a:t>
            </a:r>
          </a:p>
          <a:p>
            <a:r>
              <a:rPr lang="es-MX" sz="1700" dirty="0">
                <a:solidFill>
                  <a:schemeClr val="bg1"/>
                </a:solidFill>
                <a:latin typeface="Georgia" panose="02040502050405020303" pitchFamily="18" charset="0"/>
              </a:rPr>
              <a:t>IV. Conclusiones</a:t>
            </a:r>
          </a:p>
        </p:txBody>
      </p:sp>
      <p:sp>
        <p:nvSpPr>
          <p:cNvPr id="4" name="Rectángulo 3"/>
          <p:cNvSpPr/>
          <p:nvPr/>
        </p:nvSpPr>
        <p:spPr>
          <a:xfrm>
            <a:off x="1907704" y="30510"/>
            <a:ext cx="5598368" cy="1015663"/>
          </a:xfrm>
          <a:prstGeom prst="rect">
            <a:avLst/>
          </a:prstGeom>
        </p:spPr>
        <p:txBody>
          <a:bodyPr wrap="square">
            <a:spAutoFit/>
          </a:bodyPr>
          <a:lstStyle/>
          <a:p>
            <a:r>
              <a:rPr lang="en" sz="3500" dirty="0" smtClean="0">
                <a:solidFill>
                  <a:srgbClr val="19BBD5"/>
                </a:solidFill>
                <a:latin typeface="Century Schoolbook" panose="02040604050505020304" pitchFamily="18" charset="0"/>
                <a:sym typeface="Nixie One"/>
              </a:rPr>
              <a:t>ESQUEMA</a:t>
            </a:r>
          </a:p>
          <a:p>
            <a:r>
              <a:rPr lang="es-MX" sz="2500" dirty="0" smtClean="0">
                <a:solidFill>
                  <a:schemeClr val="tx2">
                    <a:lumMod val="60000"/>
                    <a:lumOff val="40000"/>
                  </a:schemeClr>
                </a:solidFill>
                <a:latin typeface="Century Schoolbook" panose="02040604050505020304" pitchFamily="18" charset="0"/>
              </a:rPr>
              <a:t>SEGUNDO MODELO</a:t>
            </a:r>
            <a:endParaRPr lang="es-MX" sz="2500" dirty="0">
              <a:latin typeface="Century Schoolbook" panose="02040604050505020304" pitchFamily="18" charset="0"/>
            </a:endParaRPr>
          </a:p>
        </p:txBody>
      </p:sp>
    </p:spTree>
    <p:extLst>
      <p:ext uri="{BB962C8B-B14F-4D97-AF65-F5344CB8AC3E}">
        <p14:creationId xmlns:p14="http://schemas.microsoft.com/office/powerpoint/2010/main" val="23642504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123728" y="1059582"/>
            <a:ext cx="4572000" cy="4031873"/>
          </a:xfrm>
          <a:prstGeom prst="rect">
            <a:avLst/>
          </a:prstGeom>
        </p:spPr>
        <p:txBody>
          <a:bodyPr>
            <a:spAutoFit/>
          </a:bodyPr>
          <a:lstStyle/>
          <a:p>
            <a:r>
              <a:rPr lang="es-MX" sz="1550" b="1" dirty="0">
                <a:solidFill>
                  <a:schemeClr val="bg1"/>
                </a:solidFill>
                <a:latin typeface="Georgia" panose="02040502050405020303" pitchFamily="18" charset="0"/>
              </a:rPr>
              <a:t>Introducción</a:t>
            </a:r>
          </a:p>
          <a:p>
            <a:r>
              <a:rPr lang="es-MX" sz="1550" dirty="0">
                <a:solidFill>
                  <a:schemeClr val="bg1"/>
                </a:solidFill>
                <a:latin typeface="Georgia" panose="02040502050405020303" pitchFamily="18" charset="0"/>
              </a:rPr>
              <a:t>I.  Estudio de la comunidad</a:t>
            </a:r>
          </a:p>
          <a:p>
            <a:r>
              <a:rPr lang="es-MX" sz="1550" dirty="0">
                <a:solidFill>
                  <a:schemeClr val="bg1"/>
                </a:solidFill>
                <a:latin typeface="Georgia" panose="02040502050405020303" pitchFamily="18" charset="0"/>
              </a:rPr>
              <a:t>	A. Lo ecológico</a:t>
            </a:r>
          </a:p>
          <a:p>
            <a:r>
              <a:rPr lang="es-MX" sz="1550" dirty="0">
                <a:solidFill>
                  <a:schemeClr val="bg1"/>
                </a:solidFill>
                <a:latin typeface="Georgia" panose="02040502050405020303" pitchFamily="18" charset="0"/>
              </a:rPr>
              <a:t>	B. Lo económico</a:t>
            </a:r>
          </a:p>
          <a:p>
            <a:r>
              <a:rPr lang="es-MX" sz="1550" dirty="0">
                <a:solidFill>
                  <a:schemeClr val="bg1"/>
                </a:solidFill>
                <a:latin typeface="Georgia" panose="02040502050405020303" pitchFamily="18" charset="0"/>
              </a:rPr>
              <a:t>	C. Lo social</a:t>
            </a:r>
          </a:p>
          <a:p>
            <a:r>
              <a:rPr lang="es-MX" sz="1550" dirty="0">
                <a:solidFill>
                  <a:schemeClr val="bg1"/>
                </a:solidFill>
                <a:latin typeface="Georgia" panose="02040502050405020303" pitchFamily="18" charset="0"/>
              </a:rPr>
              <a:t>	D. Lo político</a:t>
            </a:r>
          </a:p>
          <a:p>
            <a:r>
              <a:rPr lang="es-MX" sz="1550" dirty="0">
                <a:solidFill>
                  <a:schemeClr val="bg1"/>
                </a:solidFill>
                <a:latin typeface="Georgia" panose="02040502050405020303" pitchFamily="18" charset="0"/>
              </a:rPr>
              <a:t>	E. Lo cultural</a:t>
            </a:r>
          </a:p>
          <a:p>
            <a:r>
              <a:rPr lang="es-MX" sz="1550" dirty="0">
                <a:solidFill>
                  <a:schemeClr val="bg1"/>
                </a:solidFill>
                <a:latin typeface="Georgia" panose="02040502050405020303" pitchFamily="18" charset="0"/>
              </a:rPr>
              <a:t>II.  Planteamiento teórico</a:t>
            </a:r>
          </a:p>
          <a:p>
            <a:r>
              <a:rPr lang="es-MX" sz="1550" dirty="0">
                <a:solidFill>
                  <a:schemeClr val="bg1"/>
                </a:solidFill>
                <a:latin typeface="Georgia" panose="02040502050405020303" pitchFamily="18" charset="0"/>
              </a:rPr>
              <a:t>	A. Conceptualización</a:t>
            </a:r>
          </a:p>
          <a:p>
            <a:r>
              <a:rPr lang="es-MX" sz="1550" dirty="0">
                <a:solidFill>
                  <a:schemeClr val="bg1"/>
                </a:solidFill>
                <a:latin typeface="Georgia" panose="02040502050405020303" pitchFamily="18" charset="0"/>
              </a:rPr>
              <a:t>	B. Investigación-acción</a:t>
            </a:r>
          </a:p>
          <a:p>
            <a:r>
              <a:rPr lang="es-MX" sz="1550" dirty="0">
                <a:solidFill>
                  <a:schemeClr val="bg1"/>
                </a:solidFill>
                <a:latin typeface="Georgia" panose="02040502050405020303" pitchFamily="18" charset="0"/>
              </a:rPr>
              <a:t>III.  Aplicación de la investigación-acción</a:t>
            </a:r>
          </a:p>
          <a:p>
            <a:r>
              <a:rPr lang="es-MX" sz="1550" dirty="0">
                <a:solidFill>
                  <a:schemeClr val="bg1"/>
                </a:solidFill>
                <a:latin typeface="Georgia" panose="02040502050405020303" pitchFamily="18" charset="0"/>
              </a:rPr>
              <a:t>	A. Integración de los grupos de base</a:t>
            </a:r>
          </a:p>
          <a:p>
            <a:r>
              <a:rPr lang="es-MX" sz="1550" dirty="0">
                <a:solidFill>
                  <a:schemeClr val="bg1"/>
                </a:solidFill>
                <a:latin typeface="Georgia" panose="02040502050405020303" pitchFamily="18" charset="0"/>
              </a:rPr>
              <a:t>	B. Selección de técnicas</a:t>
            </a:r>
          </a:p>
          <a:p>
            <a:r>
              <a:rPr lang="es-MX" sz="1550" dirty="0">
                <a:solidFill>
                  <a:schemeClr val="bg1"/>
                </a:solidFill>
                <a:latin typeface="Georgia" panose="02040502050405020303" pitchFamily="18" charset="0"/>
              </a:rPr>
              <a:t>	C. Problematización</a:t>
            </a:r>
          </a:p>
          <a:p>
            <a:r>
              <a:rPr lang="es-MX" sz="1550" dirty="0">
                <a:solidFill>
                  <a:schemeClr val="bg1"/>
                </a:solidFill>
                <a:latin typeface="Georgia" panose="02040502050405020303" pitchFamily="18" charset="0"/>
              </a:rPr>
              <a:t>	D. Resultados</a:t>
            </a:r>
          </a:p>
          <a:p>
            <a:r>
              <a:rPr lang="es-MX" sz="1550" dirty="0">
                <a:solidFill>
                  <a:schemeClr val="bg1"/>
                </a:solidFill>
                <a:latin typeface="Georgia" panose="02040502050405020303" pitchFamily="18" charset="0"/>
              </a:rPr>
              <a:t>IV. Conclusiones</a:t>
            </a:r>
          </a:p>
        </p:txBody>
      </p:sp>
      <p:sp>
        <p:nvSpPr>
          <p:cNvPr id="5" name="Rectángulo 4"/>
          <p:cNvSpPr/>
          <p:nvPr/>
        </p:nvSpPr>
        <p:spPr>
          <a:xfrm>
            <a:off x="1907704" y="30510"/>
            <a:ext cx="5598368" cy="1015663"/>
          </a:xfrm>
          <a:prstGeom prst="rect">
            <a:avLst/>
          </a:prstGeom>
        </p:spPr>
        <p:txBody>
          <a:bodyPr wrap="square">
            <a:spAutoFit/>
          </a:bodyPr>
          <a:lstStyle/>
          <a:p>
            <a:r>
              <a:rPr lang="en" sz="3500" dirty="0" smtClean="0">
                <a:solidFill>
                  <a:srgbClr val="19BBD5"/>
                </a:solidFill>
                <a:latin typeface="Century Schoolbook" panose="02040604050505020304" pitchFamily="18" charset="0"/>
                <a:sym typeface="Nixie One"/>
              </a:rPr>
              <a:t>ESQUEMA</a:t>
            </a:r>
          </a:p>
          <a:p>
            <a:r>
              <a:rPr lang="es-MX" sz="2500" dirty="0" smtClean="0">
                <a:solidFill>
                  <a:schemeClr val="tx2">
                    <a:lumMod val="60000"/>
                    <a:lumOff val="40000"/>
                  </a:schemeClr>
                </a:solidFill>
                <a:latin typeface="Century Schoolbook" panose="02040604050505020304" pitchFamily="18" charset="0"/>
              </a:rPr>
              <a:t>TERCER MODELO</a:t>
            </a:r>
            <a:endParaRPr lang="es-MX" sz="2500" dirty="0">
              <a:latin typeface="Century Schoolbook" panose="02040604050505020304" pitchFamily="18" charset="0"/>
            </a:endParaRPr>
          </a:p>
        </p:txBody>
      </p:sp>
    </p:spTree>
    <p:extLst>
      <p:ext uri="{BB962C8B-B14F-4D97-AF65-F5344CB8AC3E}">
        <p14:creationId xmlns:p14="http://schemas.microsoft.com/office/powerpoint/2010/main" val="29150389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1331640" y="1447800"/>
            <a:ext cx="5688632" cy="3140174"/>
          </a:xfrm>
          <a:prstGeom prst="rect">
            <a:avLst/>
          </a:prstGeom>
        </p:spPr>
        <p:txBody>
          <a:bodyPr>
            <a:normAutofit fontScale="40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nSpc>
                <a:spcPct val="120000"/>
              </a:lnSpc>
            </a:pPr>
            <a:r>
              <a:rPr lang="es-MX" sz="4000" dirty="0" smtClean="0">
                <a:solidFill>
                  <a:schemeClr val="bg1"/>
                </a:solidFill>
                <a:latin typeface="Georgia" panose="02040502050405020303" pitchFamily="18" charset="0"/>
              </a:rPr>
              <a:t>Introducción</a:t>
            </a:r>
          </a:p>
          <a:p>
            <a:pPr>
              <a:lnSpc>
                <a:spcPct val="120000"/>
              </a:lnSpc>
            </a:pPr>
            <a:r>
              <a:rPr lang="es-MX" sz="4000" dirty="0" smtClean="0">
                <a:solidFill>
                  <a:schemeClr val="bg1"/>
                </a:solidFill>
                <a:latin typeface="Georgia" panose="02040502050405020303" pitchFamily="18" charset="0"/>
              </a:rPr>
              <a:t>I. Planteamiento del problema</a:t>
            </a:r>
          </a:p>
          <a:p>
            <a:pPr>
              <a:lnSpc>
                <a:spcPct val="120000"/>
              </a:lnSpc>
            </a:pPr>
            <a:r>
              <a:rPr lang="es-MX" sz="4000" dirty="0" smtClean="0">
                <a:solidFill>
                  <a:schemeClr val="bg1"/>
                </a:solidFill>
                <a:latin typeface="Georgia" panose="02040502050405020303" pitchFamily="18" charset="0"/>
              </a:rPr>
              <a:t>	A. Justificación</a:t>
            </a:r>
          </a:p>
          <a:p>
            <a:pPr>
              <a:lnSpc>
                <a:spcPct val="120000"/>
              </a:lnSpc>
            </a:pPr>
            <a:r>
              <a:rPr lang="es-MX" sz="4000" dirty="0" smtClean="0">
                <a:solidFill>
                  <a:schemeClr val="bg1"/>
                </a:solidFill>
                <a:latin typeface="Georgia" panose="02040502050405020303" pitchFamily="18" charset="0"/>
              </a:rPr>
              <a:t>	B. Objetivos</a:t>
            </a:r>
          </a:p>
          <a:p>
            <a:pPr>
              <a:lnSpc>
                <a:spcPct val="120000"/>
              </a:lnSpc>
            </a:pPr>
            <a:r>
              <a:rPr lang="es-MX" sz="4000" dirty="0" smtClean="0">
                <a:solidFill>
                  <a:schemeClr val="bg1"/>
                </a:solidFill>
                <a:latin typeface="Georgia" panose="02040502050405020303" pitchFamily="18" charset="0"/>
              </a:rPr>
              <a:t>II. Propuesta concreta (texto, manual, programa, ejercicios, etc.)</a:t>
            </a:r>
          </a:p>
          <a:p>
            <a:pPr>
              <a:lnSpc>
                <a:spcPct val="120000"/>
              </a:lnSpc>
            </a:pPr>
            <a:r>
              <a:rPr lang="es-MX" sz="4000" dirty="0" smtClean="0">
                <a:solidFill>
                  <a:schemeClr val="bg1"/>
                </a:solidFill>
                <a:latin typeface="Georgia" panose="02040502050405020303" pitchFamily="18" charset="0"/>
              </a:rPr>
              <a:t>	A. Instrucciones para su uso</a:t>
            </a:r>
          </a:p>
          <a:p>
            <a:pPr>
              <a:lnSpc>
                <a:spcPct val="120000"/>
              </a:lnSpc>
            </a:pPr>
            <a:r>
              <a:rPr lang="es-MX" sz="4000" dirty="0" smtClean="0">
                <a:solidFill>
                  <a:schemeClr val="bg1"/>
                </a:solidFill>
                <a:latin typeface="Georgia" panose="02040502050405020303" pitchFamily="18" charset="0"/>
              </a:rPr>
              <a:t>	B. Desarrollo</a:t>
            </a:r>
          </a:p>
          <a:p>
            <a:pPr>
              <a:lnSpc>
                <a:spcPct val="120000"/>
              </a:lnSpc>
            </a:pPr>
            <a:r>
              <a:rPr lang="es-MX" sz="4000" dirty="0" smtClean="0">
                <a:solidFill>
                  <a:schemeClr val="bg1"/>
                </a:solidFill>
                <a:latin typeface="Georgia" panose="02040502050405020303" pitchFamily="18" charset="0"/>
              </a:rPr>
              <a:t>		1. Datos generales</a:t>
            </a:r>
          </a:p>
          <a:p>
            <a:pPr>
              <a:lnSpc>
                <a:spcPct val="120000"/>
              </a:lnSpc>
            </a:pPr>
            <a:r>
              <a:rPr lang="es-MX" sz="4000" dirty="0" smtClean="0">
                <a:solidFill>
                  <a:schemeClr val="bg1"/>
                </a:solidFill>
                <a:latin typeface="Georgia" panose="02040502050405020303" pitchFamily="18" charset="0"/>
              </a:rPr>
              <a:t>		2. Texto</a:t>
            </a:r>
          </a:p>
          <a:p>
            <a:pPr>
              <a:lnSpc>
                <a:spcPct val="120000"/>
              </a:lnSpc>
            </a:pPr>
            <a:r>
              <a:rPr lang="es-MX" sz="4000" dirty="0" smtClean="0">
                <a:solidFill>
                  <a:schemeClr val="bg1"/>
                </a:solidFill>
                <a:latin typeface="Georgia" panose="02040502050405020303" pitchFamily="18" charset="0"/>
              </a:rPr>
              <a:t>		3. Elementos secundarios</a:t>
            </a:r>
          </a:p>
          <a:p>
            <a:pPr>
              <a:lnSpc>
                <a:spcPct val="120000"/>
              </a:lnSpc>
            </a:pPr>
            <a:r>
              <a:rPr lang="es-MX" sz="4000" dirty="0" smtClean="0">
                <a:solidFill>
                  <a:schemeClr val="bg1"/>
                </a:solidFill>
                <a:latin typeface="Georgia" panose="02040502050405020303" pitchFamily="18" charset="0"/>
              </a:rPr>
              <a:t>Conclusiones</a:t>
            </a:r>
          </a:p>
          <a:p>
            <a:endParaRPr lang="es-MX" dirty="0"/>
          </a:p>
        </p:txBody>
      </p:sp>
      <p:sp>
        <p:nvSpPr>
          <p:cNvPr id="4" name="Rectángulo 3"/>
          <p:cNvSpPr/>
          <p:nvPr/>
        </p:nvSpPr>
        <p:spPr>
          <a:xfrm>
            <a:off x="1907704" y="30510"/>
            <a:ext cx="5598368" cy="1015663"/>
          </a:xfrm>
          <a:prstGeom prst="rect">
            <a:avLst/>
          </a:prstGeom>
        </p:spPr>
        <p:txBody>
          <a:bodyPr wrap="square">
            <a:spAutoFit/>
          </a:bodyPr>
          <a:lstStyle/>
          <a:p>
            <a:r>
              <a:rPr lang="en" sz="3500" dirty="0" smtClean="0">
                <a:solidFill>
                  <a:srgbClr val="19BBD5"/>
                </a:solidFill>
                <a:latin typeface="Century Schoolbook" panose="02040604050505020304" pitchFamily="18" charset="0"/>
                <a:sym typeface="Nixie One"/>
              </a:rPr>
              <a:t>ESQUEMA</a:t>
            </a:r>
          </a:p>
          <a:p>
            <a:r>
              <a:rPr lang="es-MX" sz="2500" dirty="0" smtClean="0">
                <a:solidFill>
                  <a:schemeClr val="tx2">
                    <a:lumMod val="60000"/>
                    <a:lumOff val="40000"/>
                  </a:schemeClr>
                </a:solidFill>
                <a:latin typeface="Century Schoolbook" panose="02040604050505020304" pitchFamily="18" charset="0"/>
              </a:rPr>
              <a:t>CUARTO MODELO</a:t>
            </a:r>
            <a:endParaRPr lang="es-MX" sz="2500" dirty="0">
              <a:latin typeface="Century Schoolbook" panose="02040604050505020304" pitchFamily="18" charset="0"/>
            </a:endParaRPr>
          </a:p>
        </p:txBody>
      </p:sp>
    </p:spTree>
    <p:extLst>
      <p:ext uri="{BB962C8B-B14F-4D97-AF65-F5344CB8AC3E}">
        <p14:creationId xmlns:p14="http://schemas.microsoft.com/office/powerpoint/2010/main" val="18225242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1435608" y="1447800"/>
            <a:ext cx="5584664" cy="3212182"/>
          </a:xfrm>
          <a:prstGeom prst="rect">
            <a:avLst/>
          </a:prstGeom>
        </p:spPr>
        <p:txBody>
          <a:bodyPr>
            <a:normAutofit fontScale="925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r>
              <a:rPr lang="es-MX" sz="1700" dirty="0" smtClean="0">
                <a:solidFill>
                  <a:schemeClr val="bg1"/>
                </a:solidFill>
                <a:latin typeface="Georgia" panose="02040502050405020303" pitchFamily="18" charset="0"/>
              </a:rPr>
              <a:t>Introducción</a:t>
            </a:r>
          </a:p>
          <a:p>
            <a:r>
              <a:rPr lang="es-MX" sz="1700" dirty="0" smtClean="0">
                <a:solidFill>
                  <a:schemeClr val="bg1"/>
                </a:solidFill>
                <a:latin typeface="Georgia" panose="02040502050405020303" pitchFamily="18" charset="0"/>
              </a:rPr>
              <a:t>I. Marco de referencia</a:t>
            </a:r>
          </a:p>
          <a:p>
            <a:r>
              <a:rPr lang="es-MX" sz="1700" dirty="0" smtClean="0">
                <a:solidFill>
                  <a:schemeClr val="bg1"/>
                </a:solidFill>
                <a:latin typeface="Georgia" panose="02040502050405020303" pitchFamily="18" charset="0"/>
              </a:rPr>
              <a:t>	A. El hecho</a:t>
            </a:r>
          </a:p>
          <a:p>
            <a:r>
              <a:rPr lang="es-MX" sz="1700" dirty="0" smtClean="0">
                <a:solidFill>
                  <a:schemeClr val="bg1"/>
                </a:solidFill>
                <a:latin typeface="Georgia" panose="02040502050405020303" pitchFamily="18" charset="0"/>
              </a:rPr>
              <a:t>	B. Su momento histórico</a:t>
            </a:r>
          </a:p>
          <a:p>
            <a:r>
              <a:rPr lang="es-MX" sz="1700" dirty="0" smtClean="0">
                <a:solidFill>
                  <a:schemeClr val="bg1"/>
                </a:solidFill>
                <a:latin typeface="Georgia" panose="02040502050405020303" pitchFamily="18" charset="0"/>
              </a:rPr>
              <a:t>II. Marco conceptual</a:t>
            </a:r>
          </a:p>
          <a:p>
            <a:r>
              <a:rPr lang="es-MX" sz="1700" dirty="0" smtClean="0">
                <a:solidFill>
                  <a:schemeClr val="bg1"/>
                </a:solidFill>
                <a:latin typeface="Georgia" panose="02040502050405020303" pitchFamily="18" charset="0"/>
              </a:rPr>
              <a:t>	A. El hecho desde cierta corriente de pensamiento</a:t>
            </a:r>
          </a:p>
          <a:p>
            <a:r>
              <a:rPr lang="es-MX" sz="1700" dirty="0" smtClean="0">
                <a:solidFill>
                  <a:schemeClr val="bg1"/>
                </a:solidFill>
                <a:latin typeface="Georgia" panose="02040502050405020303" pitchFamily="18" charset="0"/>
              </a:rPr>
              <a:t>	B. La descripción de los conceptos generales que se manejan</a:t>
            </a:r>
          </a:p>
          <a:p>
            <a:r>
              <a:rPr lang="es-MX" sz="1700" dirty="0" smtClean="0">
                <a:solidFill>
                  <a:schemeClr val="bg1"/>
                </a:solidFill>
                <a:latin typeface="Georgia" panose="02040502050405020303" pitchFamily="18" charset="0"/>
              </a:rPr>
              <a:t>III. Marco histórico</a:t>
            </a:r>
          </a:p>
          <a:p>
            <a:r>
              <a:rPr lang="es-MX" sz="1700" dirty="0" smtClean="0">
                <a:solidFill>
                  <a:schemeClr val="bg1"/>
                </a:solidFill>
                <a:latin typeface="Georgia" panose="02040502050405020303" pitchFamily="18" charset="0"/>
              </a:rPr>
              <a:t>	A. Los factores internos que actúan sobre el hecho</a:t>
            </a:r>
          </a:p>
          <a:p>
            <a:r>
              <a:rPr lang="es-MX" sz="1700" dirty="0" smtClean="0">
                <a:solidFill>
                  <a:schemeClr val="bg1"/>
                </a:solidFill>
                <a:latin typeface="Georgia" panose="02040502050405020303" pitchFamily="18" charset="0"/>
              </a:rPr>
              <a:t>	B. Los factores externos que inciden en el hecho</a:t>
            </a:r>
          </a:p>
          <a:p>
            <a:r>
              <a:rPr lang="es-MX" sz="1700" dirty="0" smtClean="0">
                <a:solidFill>
                  <a:schemeClr val="bg1"/>
                </a:solidFill>
                <a:latin typeface="Georgia" panose="02040502050405020303" pitchFamily="18" charset="0"/>
              </a:rPr>
              <a:t>	C. Las causas</a:t>
            </a:r>
          </a:p>
          <a:p>
            <a:endParaRPr lang="es-MX" dirty="0"/>
          </a:p>
        </p:txBody>
      </p:sp>
      <p:sp>
        <p:nvSpPr>
          <p:cNvPr id="4" name="Rectángulo 3"/>
          <p:cNvSpPr/>
          <p:nvPr/>
        </p:nvSpPr>
        <p:spPr>
          <a:xfrm>
            <a:off x="1907704" y="30510"/>
            <a:ext cx="5598368" cy="1015663"/>
          </a:xfrm>
          <a:prstGeom prst="rect">
            <a:avLst/>
          </a:prstGeom>
        </p:spPr>
        <p:txBody>
          <a:bodyPr wrap="square">
            <a:spAutoFit/>
          </a:bodyPr>
          <a:lstStyle/>
          <a:p>
            <a:r>
              <a:rPr lang="en" sz="3500" dirty="0" smtClean="0">
                <a:solidFill>
                  <a:srgbClr val="19BBD5"/>
                </a:solidFill>
                <a:latin typeface="Century Schoolbook" panose="02040604050505020304" pitchFamily="18" charset="0"/>
                <a:sym typeface="Nixie One"/>
              </a:rPr>
              <a:t>ESQUEMA</a:t>
            </a:r>
          </a:p>
          <a:p>
            <a:r>
              <a:rPr lang="es-MX" sz="2500" dirty="0" smtClean="0">
                <a:solidFill>
                  <a:schemeClr val="tx2">
                    <a:lumMod val="60000"/>
                    <a:lumOff val="40000"/>
                  </a:schemeClr>
                </a:solidFill>
                <a:latin typeface="Century Schoolbook" panose="02040604050505020304" pitchFamily="18" charset="0"/>
              </a:rPr>
              <a:t>QUINTO MODELO</a:t>
            </a:r>
            <a:endParaRPr lang="es-MX" sz="2500" dirty="0">
              <a:latin typeface="Century Schoolbook" panose="02040604050505020304" pitchFamily="18" charset="0"/>
            </a:endParaRPr>
          </a:p>
        </p:txBody>
      </p:sp>
    </p:spTree>
    <p:extLst>
      <p:ext uri="{BB962C8B-B14F-4D97-AF65-F5344CB8AC3E}">
        <p14:creationId xmlns:p14="http://schemas.microsoft.com/office/powerpoint/2010/main" val="15570353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907704" y="1203598"/>
            <a:ext cx="2459328" cy="307777"/>
          </a:xfrm>
          <a:prstGeom prst="rect">
            <a:avLst/>
          </a:prstGeom>
        </p:spPr>
        <p:txBody>
          <a:bodyPr wrap="none">
            <a:spAutoFit/>
          </a:bodyPr>
          <a:lstStyle/>
          <a:p>
            <a:r>
              <a:rPr lang="es-MX" dirty="0" smtClean="0">
                <a:solidFill>
                  <a:schemeClr val="bg1"/>
                </a:solidFill>
              </a:rPr>
              <a:t>(INVESTIGACIÓN ACCIÓN)</a:t>
            </a:r>
            <a:endParaRPr lang="es-MX" dirty="0">
              <a:solidFill>
                <a:schemeClr val="bg1"/>
              </a:solidFill>
            </a:endParaRPr>
          </a:p>
        </p:txBody>
      </p:sp>
      <p:sp>
        <p:nvSpPr>
          <p:cNvPr id="5" name="Rectángulo 4"/>
          <p:cNvSpPr/>
          <p:nvPr/>
        </p:nvSpPr>
        <p:spPr>
          <a:xfrm>
            <a:off x="1907704" y="30510"/>
            <a:ext cx="5598368" cy="1015663"/>
          </a:xfrm>
          <a:prstGeom prst="rect">
            <a:avLst/>
          </a:prstGeom>
        </p:spPr>
        <p:txBody>
          <a:bodyPr wrap="square">
            <a:spAutoFit/>
          </a:bodyPr>
          <a:lstStyle/>
          <a:p>
            <a:r>
              <a:rPr lang="en" sz="3500" dirty="0" smtClean="0">
                <a:solidFill>
                  <a:srgbClr val="19BBD5"/>
                </a:solidFill>
                <a:latin typeface="Century Schoolbook" panose="02040604050505020304" pitchFamily="18" charset="0"/>
                <a:sym typeface="Nixie One"/>
              </a:rPr>
              <a:t>ESQUEMA</a:t>
            </a:r>
          </a:p>
          <a:p>
            <a:r>
              <a:rPr lang="es-MX" sz="2500" dirty="0" smtClean="0">
                <a:solidFill>
                  <a:schemeClr val="tx2">
                    <a:lumMod val="60000"/>
                    <a:lumOff val="40000"/>
                  </a:schemeClr>
                </a:solidFill>
                <a:latin typeface="Century Schoolbook" panose="02040604050505020304" pitchFamily="18" charset="0"/>
              </a:rPr>
              <a:t>SEXTO MODELO</a:t>
            </a:r>
            <a:endParaRPr lang="es-MX" sz="2500" dirty="0">
              <a:latin typeface="Century Schoolbook" panose="02040604050505020304" pitchFamily="18" charset="0"/>
            </a:endParaRPr>
          </a:p>
        </p:txBody>
      </p:sp>
    </p:spTree>
    <p:extLst>
      <p:ext uri="{BB962C8B-B14F-4D97-AF65-F5344CB8AC3E}">
        <p14:creationId xmlns:p14="http://schemas.microsoft.com/office/powerpoint/2010/main" val="32208578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ctrTitle"/>
          </p:nvPr>
        </p:nvSpPr>
        <p:spPr>
          <a:xfrm>
            <a:off x="2743200" y="1735750"/>
            <a:ext cx="5638800" cy="1159799"/>
          </a:xfrm>
          <a:prstGeom prst="rect">
            <a:avLst/>
          </a:prstGeom>
        </p:spPr>
        <p:txBody>
          <a:bodyPr lIns="91425" tIns="91425" rIns="91425" bIns="91425" anchor="b" anchorCtr="0">
            <a:noAutofit/>
          </a:bodyPr>
          <a:lstStyle/>
          <a:p>
            <a:pPr lvl="0"/>
            <a:r>
              <a:rPr lang="en" dirty="0" smtClean="0">
                <a:latin typeface="Century Schoolbook" panose="02040604050505020304" pitchFamily="18" charset="0"/>
              </a:rPr>
              <a:t>ELABORACIÓN DEL MARCO TEÓRICO</a:t>
            </a:r>
            <a:endParaRPr lang="en" dirty="0">
              <a:latin typeface="Century Schoolbook" panose="02040604050505020304" pitchFamily="18" charset="0"/>
            </a:endParaRPr>
          </a:p>
        </p:txBody>
      </p:sp>
      <p:sp>
        <p:nvSpPr>
          <p:cNvPr id="351" name="Shape 351"/>
          <p:cNvSpPr txBox="1">
            <a:spLocks noGrp="1"/>
          </p:cNvSpPr>
          <p:nvPr>
            <p:ph type="subTitle" idx="1"/>
          </p:nvPr>
        </p:nvSpPr>
        <p:spPr>
          <a:xfrm>
            <a:off x="2231232" y="3075806"/>
            <a:ext cx="6805264" cy="1982994"/>
          </a:xfrm>
          <a:prstGeom prst="rect">
            <a:avLst/>
          </a:prstGeom>
        </p:spPr>
        <p:txBody>
          <a:bodyPr lIns="91425" tIns="91425" rIns="91425" bIns="91425" anchor="t" anchorCtr="0">
            <a:noAutofit/>
          </a:bodyPr>
          <a:lstStyle/>
          <a:p>
            <a:r>
              <a:rPr lang="es-MX" sz="1300" dirty="0">
                <a:latin typeface="Georgia" panose="02040502050405020303" pitchFamily="18" charset="0"/>
              </a:rPr>
              <a:t>El marco teórico (MT) es un escrito en el cual se especifica cuál o cuáles son las teorías que sirven de base para discutir el tema de investigación. </a:t>
            </a:r>
            <a:endParaRPr lang="es-MX" sz="1300" dirty="0" smtClean="0">
              <a:latin typeface="Georgia" panose="02040502050405020303" pitchFamily="18" charset="0"/>
            </a:endParaRPr>
          </a:p>
          <a:p>
            <a:r>
              <a:rPr lang="es-MX" sz="1300" dirty="0" smtClean="0">
                <a:latin typeface="Georgia" panose="02040502050405020303" pitchFamily="18" charset="0"/>
              </a:rPr>
              <a:t>Es </a:t>
            </a:r>
            <a:r>
              <a:rPr lang="es-MX" sz="1300" dirty="0">
                <a:latin typeface="Georgia" panose="02040502050405020303" pitchFamily="18" charset="0"/>
              </a:rPr>
              <a:t>fundamental tomar en consideración que para poder plantear un MT es necesario tener conocimiento del tema que se está investigando; en otras palabras, los estudiantes deben haber leído lo suficiente para poder llegar a una propuesta. Algunos autores proponen que lo concibamos como una mica de </a:t>
            </a:r>
            <a:r>
              <a:rPr lang="es-MX" sz="1300" dirty="0" smtClean="0">
                <a:latin typeface="Georgia" panose="02040502050405020303" pitchFamily="18" charset="0"/>
              </a:rPr>
              <a:t>color, mediante </a:t>
            </a:r>
            <a:r>
              <a:rPr lang="es-MX" sz="1300" dirty="0">
                <a:latin typeface="Georgia" panose="02040502050405020303" pitchFamily="18" charset="0"/>
              </a:rPr>
              <a:t>la cual observamos el problema que nos atañe.</a:t>
            </a:r>
          </a:p>
          <a:p>
            <a:endParaRPr lang="es-MX" dirty="0"/>
          </a:p>
          <a:p>
            <a:endParaRPr lang="es-MX" dirty="0"/>
          </a:p>
        </p:txBody>
      </p:sp>
      <p:sp>
        <p:nvSpPr>
          <p:cNvPr id="352" name="Shape 352"/>
          <p:cNvSpPr txBox="1"/>
          <p:nvPr/>
        </p:nvSpPr>
        <p:spPr>
          <a:xfrm>
            <a:off x="409575" y="1676400"/>
            <a:ext cx="2067000" cy="1771800"/>
          </a:xfrm>
          <a:prstGeom prst="rect">
            <a:avLst/>
          </a:prstGeom>
          <a:noFill/>
          <a:ln>
            <a:noFill/>
          </a:ln>
        </p:spPr>
        <p:txBody>
          <a:bodyPr lIns="91425" tIns="91425" rIns="91425" bIns="91425" anchor="ctr" anchorCtr="0">
            <a:noAutofit/>
          </a:bodyPr>
          <a:lstStyle/>
          <a:p>
            <a:pPr lvl="0" algn="ctr">
              <a:spcBef>
                <a:spcPts val="0"/>
              </a:spcBef>
              <a:buNone/>
            </a:pPr>
            <a:r>
              <a:rPr lang="en" sz="5000" b="1" dirty="0" smtClean="0">
                <a:solidFill>
                  <a:srgbClr val="FFFFFF"/>
                </a:solidFill>
                <a:latin typeface="Century Schoolbook" panose="02040604050505020304" pitchFamily="18" charset="0"/>
                <a:ea typeface="Nixie One"/>
                <a:cs typeface="Nixie One"/>
                <a:sym typeface="Nixie One"/>
              </a:rPr>
              <a:t>8</a:t>
            </a:r>
            <a:endParaRPr lang="en" sz="5000" b="1" dirty="0">
              <a:solidFill>
                <a:srgbClr val="FFFFFF"/>
              </a:solidFill>
              <a:latin typeface="Century Schoolbook" panose="02040604050505020304" pitchFamily="18" charset="0"/>
              <a:ea typeface="Nixie One"/>
              <a:cs typeface="Nixie One"/>
              <a:sym typeface="Nixie One"/>
            </a:endParaRPr>
          </a:p>
        </p:txBody>
      </p:sp>
      <p:grpSp>
        <p:nvGrpSpPr>
          <p:cNvPr id="5" name="Shape 712"/>
          <p:cNvGrpSpPr/>
          <p:nvPr/>
        </p:nvGrpSpPr>
        <p:grpSpPr>
          <a:xfrm>
            <a:off x="1259632" y="1851670"/>
            <a:ext cx="432048" cy="379218"/>
            <a:chOff x="2583325" y="2972875"/>
            <a:chExt cx="462850" cy="445750"/>
          </a:xfrm>
        </p:grpSpPr>
        <p:sp>
          <p:nvSpPr>
            <p:cNvPr id="6" name="Shape 713"/>
            <p:cNvSpPr/>
            <p:nvPr/>
          </p:nvSpPr>
          <p:spPr>
            <a:xfrm>
              <a:off x="2701775" y="3323350"/>
              <a:ext cx="225950" cy="95275"/>
            </a:xfrm>
            <a:custGeom>
              <a:avLst/>
              <a:gdLst/>
              <a:ahLst/>
              <a:cxnLst/>
              <a:rect l="0" t="0" r="0" b="0"/>
              <a:pathLst>
                <a:path w="9038" h="3811" extrusionOk="0">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7" name="Shape 714"/>
            <p:cNvSpPr/>
            <p:nvPr/>
          </p:nvSpPr>
          <p:spPr>
            <a:xfrm>
              <a:off x="2583325" y="2972875"/>
              <a:ext cx="462850" cy="337075"/>
            </a:xfrm>
            <a:custGeom>
              <a:avLst/>
              <a:gdLst/>
              <a:ahLst/>
              <a:cxnLst/>
              <a:rect l="0" t="0" r="0" b="0"/>
              <a:pathLst>
                <a:path w="18514" h="13483" extrusionOk="0">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spTree>
    <p:extLst>
      <p:ext uri="{BB962C8B-B14F-4D97-AF65-F5344CB8AC3E}">
        <p14:creationId xmlns:p14="http://schemas.microsoft.com/office/powerpoint/2010/main" val="23855806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a:srcRect l="4331"/>
          <a:stretch/>
        </p:blipFill>
        <p:spPr bwMode="auto">
          <a:xfrm>
            <a:off x="1619672" y="267494"/>
            <a:ext cx="6120680" cy="4810577"/>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7053982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ctrTitle"/>
          </p:nvPr>
        </p:nvSpPr>
        <p:spPr>
          <a:xfrm>
            <a:off x="2743200" y="1735750"/>
            <a:ext cx="6400800" cy="1159799"/>
          </a:xfrm>
          <a:prstGeom prst="rect">
            <a:avLst/>
          </a:prstGeom>
        </p:spPr>
        <p:txBody>
          <a:bodyPr lIns="91425" tIns="91425" rIns="91425" bIns="91425" anchor="b" anchorCtr="0">
            <a:noAutofit/>
          </a:bodyPr>
          <a:lstStyle/>
          <a:p>
            <a:pPr lvl="0"/>
            <a:r>
              <a:rPr lang="en" dirty="0" smtClean="0">
                <a:latin typeface="Century Schoolbook" panose="02040604050505020304" pitchFamily="18" charset="0"/>
              </a:rPr>
              <a:t>OBJETIVOS ESPECÍFICOS</a:t>
            </a:r>
            <a:endParaRPr lang="en" dirty="0">
              <a:latin typeface="Century Schoolbook" panose="02040604050505020304" pitchFamily="18" charset="0"/>
            </a:endParaRPr>
          </a:p>
        </p:txBody>
      </p:sp>
      <p:sp>
        <p:nvSpPr>
          <p:cNvPr id="351" name="Shape 351"/>
          <p:cNvSpPr txBox="1">
            <a:spLocks noGrp="1"/>
          </p:cNvSpPr>
          <p:nvPr>
            <p:ph type="subTitle" idx="1"/>
          </p:nvPr>
        </p:nvSpPr>
        <p:spPr>
          <a:xfrm>
            <a:off x="2743200" y="2821004"/>
            <a:ext cx="5696099" cy="784799"/>
          </a:xfrm>
          <a:prstGeom prst="rect">
            <a:avLst/>
          </a:prstGeom>
        </p:spPr>
        <p:txBody>
          <a:bodyPr lIns="91425" tIns="91425" rIns="91425" bIns="91425" anchor="t" anchorCtr="0">
            <a:noAutofit/>
          </a:bodyPr>
          <a:lstStyle/>
          <a:p>
            <a:r>
              <a:rPr lang="es-MX" dirty="0">
                <a:latin typeface="Georgia" panose="02040502050405020303" pitchFamily="18" charset="0"/>
              </a:rPr>
              <a:t>Los objetivos específicos se redactan después de definir el esquema, siguiendo los mismos lineamientos que para el objetivo general. </a:t>
            </a:r>
          </a:p>
        </p:txBody>
      </p:sp>
      <p:sp>
        <p:nvSpPr>
          <p:cNvPr id="352" name="Shape 352"/>
          <p:cNvSpPr txBox="1"/>
          <p:nvPr/>
        </p:nvSpPr>
        <p:spPr>
          <a:xfrm>
            <a:off x="395536" y="1685850"/>
            <a:ext cx="2067000" cy="1771800"/>
          </a:xfrm>
          <a:prstGeom prst="rect">
            <a:avLst/>
          </a:prstGeom>
          <a:noFill/>
          <a:ln>
            <a:noFill/>
          </a:ln>
        </p:spPr>
        <p:txBody>
          <a:bodyPr lIns="91425" tIns="91425" rIns="91425" bIns="91425" anchor="ctr" anchorCtr="0">
            <a:noAutofit/>
          </a:bodyPr>
          <a:lstStyle/>
          <a:p>
            <a:pPr lvl="0" algn="ctr">
              <a:spcBef>
                <a:spcPts val="0"/>
              </a:spcBef>
              <a:buNone/>
            </a:pPr>
            <a:r>
              <a:rPr lang="en" sz="5000" b="1" dirty="0">
                <a:solidFill>
                  <a:srgbClr val="FFFFFF"/>
                </a:solidFill>
                <a:latin typeface="Century Schoolbook" panose="02040604050505020304" pitchFamily="18" charset="0"/>
                <a:ea typeface="Nixie One"/>
                <a:cs typeface="Nixie One"/>
                <a:sym typeface="Nixie One"/>
              </a:rPr>
              <a:t>9</a:t>
            </a:r>
          </a:p>
        </p:txBody>
      </p:sp>
      <p:sp>
        <p:nvSpPr>
          <p:cNvPr id="7" name="Shape 762"/>
          <p:cNvSpPr/>
          <p:nvPr/>
        </p:nvSpPr>
        <p:spPr>
          <a:xfrm>
            <a:off x="1259632" y="1923678"/>
            <a:ext cx="360040" cy="360040"/>
          </a:xfrm>
          <a:custGeom>
            <a:avLst/>
            <a:gdLst/>
            <a:ahLst/>
            <a:cxnLst/>
            <a:rect l="0" t="0" r="0" b="0"/>
            <a:pathLst>
              <a:path w="18758" h="18757" extrusionOk="0">
                <a:moveTo>
                  <a:pt x="10039" y="2467"/>
                </a:moveTo>
                <a:lnTo>
                  <a:pt x="10380" y="2491"/>
                </a:lnTo>
                <a:lnTo>
                  <a:pt x="10674" y="2516"/>
                </a:lnTo>
                <a:lnTo>
                  <a:pt x="10869" y="2540"/>
                </a:lnTo>
                <a:lnTo>
                  <a:pt x="10967" y="2564"/>
                </a:lnTo>
                <a:lnTo>
                  <a:pt x="10991" y="2589"/>
                </a:lnTo>
                <a:lnTo>
                  <a:pt x="10967" y="2638"/>
                </a:lnTo>
                <a:lnTo>
                  <a:pt x="10893" y="2784"/>
                </a:lnTo>
                <a:lnTo>
                  <a:pt x="10771" y="2955"/>
                </a:lnTo>
                <a:lnTo>
                  <a:pt x="10600" y="3151"/>
                </a:lnTo>
                <a:lnTo>
                  <a:pt x="10405" y="3322"/>
                </a:lnTo>
                <a:lnTo>
                  <a:pt x="10209" y="3468"/>
                </a:lnTo>
                <a:lnTo>
                  <a:pt x="10039" y="3590"/>
                </a:lnTo>
                <a:lnTo>
                  <a:pt x="9941" y="3615"/>
                </a:lnTo>
                <a:lnTo>
                  <a:pt x="9843" y="3639"/>
                </a:lnTo>
                <a:lnTo>
                  <a:pt x="9745" y="3663"/>
                </a:lnTo>
                <a:lnTo>
                  <a:pt x="9648" y="3737"/>
                </a:lnTo>
                <a:lnTo>
                  <a:pt x="9550" y="3810"/>
                </a:lnTo>
                <a:lnTo>
                  <a:pt x="9452" y="3883"/>
                </a:lnTo>
                <a:lnTo>
                  <a:pt x="9355" y="3957"/>
                </a:lnTo>
                <a:lnTo>
                  <a:pt x="9257" y="3981"/>
                </a:lnTo>
                <a:lnTo>
                  <a:pt x="9159" y="4005"/>
                </a:lnTo>
                <a:lnTo>
                  <a:pt x="9086" y="4005"/>
                </a:lnTo>
                <a:lnTo>
                  <a:pt x="8988" y="4054"/>
                </a:lnTo>
                <a:lnTo>
                  <a:pt x="8866" y="4128"/>
                </a:lnTo>
                <a:lnTo>
                  <a:pt x="8793" y="4201"/>
                </a:lnTo>
                <a:lnTo>
                  <a:pt x="8695" y="4274"/>
                </a:lnTo>
                <a:lnTo>
                  <a:pt x="8598" y="4323"/>
                </a:lnTo>
                <a:lnTo>
                  <a:pt x="8500" y="4372"/>
                </a:lnTo>
                <a:lnTo>
                  <a:pt x="8304" y="4372"/>
                </a:lnTo>
                <a:lnTo>
                  <a:pt x="8207" y="4323"/>
                </a:lnTo>
                <a:lnTo>
                  <a:pt x="8109" y="4274"/>
                </a:lnTo>
                <a:lnTo>
                  <a:pt x="8036" y="4201"/>
                </a:lnTo>
                <a:lnTo>
                  <a:pt x="7963" y="4103"/>
                </a:lnTo>
                <a:lnTo>
                  <a:pt x="7938" y="4005"/>
                </a:lnTo>
                <a:lnTo>
                  <a:pt x="7963" y="3908"/>
                </a:lnTo>
                <a:lnTo>
                  <a:pt x="8036" y="3810"/>
                </a:lnTo>
                <a:lnTo>
                  <a:pt x="8109" y="3712"/>
                </a:lnTo>
                <a:lnTo>
                  <a:pt x="8158" y="3615"/>
                </a:lnTo>
                <a:lnTo>
                  <a:pt x="8207" y="3517"/>
                </a:lnTo>
                <a:lnTo>
                  <a:pt x="8207" y="3419"/>
                </a:lnTo>
                <a:lnTo>
                  <a:pt x="8182" y="3273"/>
                </a:lnTo>
                <a:lnTo>
                  <a:pt x="8158" y="3199"/>
                </a:lnTo>
                <a:lnTo>
                  <a:pt x="8109" y="3151"/>
                </a:lnTo>
                <a:lnTo>
                  <a:pt x="8060" y="3102"/>
                </a:lnTo>
                <a:lnTo>
                  <a:pt x="7987" y="3077"/>
                </a:lnTo>
                <a:lnTo>
                  <a:pt x="7840" y="3053"/>
                </a:lnTo>
                <a:lnTo>
                  <a:pt x="7669" y="3028"/>
                </a:lnTo>
                <a:lnTo>
                  <a:pt x="7596" y="2980"/>
                </a:lnTo>
                <a:lnTo>
                  <a:pt x="7547" y="2955"/>
                </a:lnTo>
                <a:lnTo>
                  <a:pt x="7523" y="2906"/>
                </a:lnTo>
                <a:lnTo>
                  <a:pt x="7547" y="2833"/>
                </a:lnTo>
                <a:lnTo>
                  <a:pt x="7572" y="2760"/>
                </a:lnTo>
                <a:lnTo>
                  <a:pt x="7645" y="2662"/>
                </a:lnTo>
                <a:lnTo>
                  <a:pt x="7694" y="2638"/>
                </a:lnTo>
                <a:lnTo>
                  <a:pt x="7792" y="2589"/>
                </a:lnTo>
                <a:lnTo>
                  <a:pt x="8036" y="2540"/>
                </a:lnTo>
                <a:lnTo>
                  <a:pt x="8329" y="2491"/>
                </a:lnTo>
                <a:lnTo>
                  <a:pt x="8671" y="2467"/>
                </a:lnTo>
                <a:close/>
                <a:moveTo>
                  <a:pt x="11455" y="4763"/>
                </a:moveTo>
                <a:lnTo>
                  <a:pt x="11528" y="4787"/>
                </a:lnTo>
                <a:lnTo>
                  <a:pt x="11577" y="4811"/>
                </a:lnTo>
                <a:lnTo>
                  <a:pt x="11626" y="4885"/>
                </a:lnTo>
                <a:lnTo>
                  <a:pt x="11650" y="4958"/>
                </a:lnTo>
                <a:lnTo>
                  <a:pt x="11626" y="5031"/>
                </a:lnTo>
                <a:lnTo>
                  <a:pt x="11577" y="5153"/>
                </a:lnTo>
                <a:lnTo>
                  <a:pt x="11528" y="5251"/>
                </a:lnTo>
                <a:lnTo>
                  <a:pt x="11455" y="5324"/>
                </a:lnTo>
                <a:lnTo>
                  <a:pt x="11357" y="5398"/>
                </a:lnTo>
                <a:lnTo>
                  <a:pt x="11260" y="5471"/>
                </a:lnTo>
                <a:lnTo>
                  <a:pt x="11162" y="5520"/>
                </a:lnTo>
                <a:lnTo>
                  <a:pt x="10991" y="5520"/>
                </a:lnTo>
                <a:lnTo>
                  <a:pt x="10942" y="5471"/>
                </a:lnTo>
                <a:lnTo>
                  <a:pt x="10893" y="5398"/>
                </a:lnTo>
                <a:lnTo>
                  <a:pt x="10869" y="5324"/>
                </a:lnTo>
                <a:lnTo>
                  <a:pt x="10893" y="5251"/>
                </a:lnTo>
                <a:lnTo>
                  <a:pt x="10942" y="5153"/>
                </a:lnTo>
                <a:lnTo>
                  <a:pt x="10991" y="5031"/>
                </a:lnTo>
                <a:lnTo>
                  <a:pt x="11064" y="4958"/>
                </a:lnTo>
                <a:lnTo>
                  <a:pt x="11162" y="4885"/>
                </a:lnTo>
                <a:lnTo>
                  <a:pt x="11260" y="4811"/>
                </a:lnTo>
                <a:lnTo>
                  <a:pt x="11357" y="4787"/>
                </a:lnTo>
                <a:lnTo>
                  <a:pt x="11455" y="4763"/>
                </a:lnTo>
                <a:close/>
                <a:moveTo>
                  <a:pt x="16437" y="12260"/>
                </a:moveTo>
                <a:lnTo>
                  <a:pt x="16511" y="12285"/>
                </a:lnTo>
                <a:lnTo>
                  <a:pt x="16535" y="12334"/>
                </a:lnTo>
                <a:lnTo>
                  <a:pt x="16559" y="12407"/>
                </a:lnTo>
                <a:lnTo>
                  <a:pt x="16584" y="12578"/>
                </a:lnTo>
                <a:lnTo>
                  <a:pt x="16584" y="12651"/>
                </a:lnTo>
                <a:lnTo>
                  <a:pt x="16535" y="12749"/>
                </a:lnTo>
                <a:lnTo>
                  <a:pt x="16486" y="12871"/>
                </a:lnTo>
                <a:lnTo>
                  <a:pt x="16413" y="12944"/>
                </a:lnTo>
                <a:lnTo>
                  <a:pt x="16340" y="13042"/>
                </a:lnTo>
                <a:lnTo>
                  <a:pt x="16266" y="13140"/>
                </a:lnTo>
                <a:lnTo>
                  <a:pt x="16218" y="13237"/>
                </a:lnTo>
                <a:lnTo>
                  <a:pt x="16218" y="13335"/>
                </a:lnTo>
                <a:lnTo>
                  <a:pt x="16193" y="13482"/>
                </a:lnTo>
                <a:lnTo>
                  <a:pt x="16144" y="13555"/>
                </a:lnTo>
                <a:lnTo>
                  <a:pt x="16120" y="13628"/>
                </a:lnTo>
                <a:lnTo>
                  <a:pt x="16071" y="13653"/>
                </a:lnTo>
                <a:lnTo>
                  <a:pt x="15973" y="13653"/>
                </a:lnTo>
                <a:lnTo>
                  <a:pt x="15924" y="13628"/>
                </a:lnTo>
                <a:lnTo>
                  <a:pt x="15900" y="13555"/>
                </a:lnTo>
                <a:lnTo>
                  <a:pt x="15851" y="13433"/>
                </a:lnTo>
                <a:lnTo>
                  <a:pt x="15851" y="13286"/>
                </a:lnTo>
                <a:lnTo>
                  <a:pt x="15827" y="13140"/>
                </a:lnTo>
                <a:lnTo>
                  <a:pt x="15851" y="12969"/>
                </a:lnTo>
                <a:lnTo>
                  <a:pt x="15924" y="12798"/>
                </a:lnTo>
                <a:lnTo>
                  <a:pt x="15998" y="12627"/>
                </a:lnTo>
                <a:lnTo>
                  <a:pt x="16120" y="12480"/>
                </a:lnTo>
                <a:lnTo>
                  <a:pt x="16242" y="12383"/>
                </a:lnTo>
                <a:lnTo>
                  <a:pt x="16340" y="12309"/>
                </a:lnTo>
                <a:lnTo>
                  <a:pt x="16437" y="12260"/>
                </a:lnTo>
                <a:close/>
                <a:moveTo>
                  <a:pt x="13922" y="3615"/>
                </a:moveTo>
                <a:lnTo>
                  <a:pt x="14239" y="3639"/>
                </a:lnTo>
                <a:lnTo>
                  <a:pt x="14483" y="3639"/>
                </a:lnTo>
                <a:lnTo>
                  <a:pt x="14679" y="3688"/>
                </a:lnTo>
                <a:lnTo>
                  <a:pt x="14777" y="3712"/>
                </a:lnTo>
                <a:lnTo>
                  <a:pt x="14825" y="3737"/>
                </a:lnTo>
                <a:lnTo>
                  <a:pt x="14874" y="3761"/>
                </a:lnTo>
                <a:lnTo>
                  <a:pt x="14923" y="3737"/>
                </a:lnTo>
                <a:lnTo>
                  <a:pt x="14972" y="3712"/>
                </a:lnTo>
                <a:lnTo>
                  <a:pt x="15045" y="3688"/>
                </a:lnTo>
                <a:lnTo>
                  <a:pt x="15143" y="3663"/>
                </a:lnTo>
                <a:lnTo>
                  <a:pt x="15485" y="3639"/>
                </a:lnTo>
                <a:lnTo>
                  <a:pt x="15900" y="4103"/>
                </a:lnTo>
                <a:lnTo>
                  <a:pt x="16291" y="4616"/>
                </a:lnTo>
                <a:lnTo>
                  <a:pt x="16633" y="5153"/>
                </a:lnTo>
                <a:lnTo>
                  <a:pt x="16926" y="5715"/>
                </a:lnTo>
                <a:lnTo>
                  <a:pt x="17194" y="6301"/>
                </a:lnTo>
                <a:lnTo>
                  <a:pt x="17390" y="6912"/>
                </a:lnTo>
                <a:lnTo>
                  <a:pt x="17561" y="7547"/>
                </a:lnTo>
                <a:lnTo>
                  <a:pt x="17683" y="8182"/>
                </a:lnTo>
                <a:lnTo>
                  <a:pt x="17414" y="8157"/>
                </a:lnTo>
                <a:lnTo>
                  <a:pt x="17317" y="8133"/>
                </a:lnTo>
                <a:lnTo>
                  <a:pt x="17268" y="8084"/>
                </a:lnTo>
                <a:lnTo>
                  <a:pt x="17219" y="8060"/>
                </a:lnTo>
                <a:lnTo>
                  <a:pt x="17146" y="8035"/>
                </a:lnTo>
                <a:lnTo>
                  <a:pt x="16975" y="8011"/>
                </a:lnTo>
                <a:lnTo>
                  <a:pt x="16877" y="7986"/>
                </a:lnTo>
                <a:lnTo>
                  <a:pt x="16779" y="7938"/>
                </a:lnTo>
                <a:lnTo>
                  <a:pt x="16682" y="7889"/>
                </a:lnTo>
                <a:lnTo>
                  <a:pt x="16584" y="7815"/>
                </a:lnTo>
                <a:lnTo>
                  <a:pt x="16511" y="7742"/>
                </a:lnTo>
                <a:lnTo>
                  <a:pt x="16437" y="7693"/>
                </a:lnTo>
                <a:lnTo>
                  <a:pt x="16364" y="7693"/>
                </a:lnTo>
                <a:lnTo>
                  <a:pt x="16315" y="7718"/>
                </a:lnTo>
                <a:lnTo>
                  <a:pt x="16291" y="7767"/>
                </a:lnTo>
                <a:lnTo>
                  <a:pt x="16291" y="7840"/>
                </a:lnTo>
                <a:lnTo>
                  <a:pt x="16340" y="7913"/>
                </a:lnTo>
                <a:lnTo>
                  <a:pt x="16413" y="8011"/>
                </a:lnTo>
                <a:lnTo>
                  <a:pt x="16486" y="8084"/>
                </a:lnTo>
                <a:lnTo>
                  <a:pt x="16584" y="8133"/>
                </a:lnTo>
                <a:lnTo>
                  <a:pt x="16706" y="8182"/>
                </a:lnTo>
                <a:lnTo>
                  <a:pt x="16779" y="8182"/>
                </a:lnTo>
                <a:lnTo>
                  <a:pt x="16877" y="8206"/>
                </a:lnTo>
                <a:lnTo>
                  <a:pt x="16975" y="8255"/>
                </a:lnTo>
                <a:lnTo>
                  <a:pt x="17072" y="8304"/>
                </a:lnTo>
                <a:lnTo>
                  <a:pt x="17170" y="8377"/>
                </a:lnTo>
                <a:lnTo>
                  <a:pt x="17194" y="8426"/>
                </a:lnTo>
                <a:lnTo>
                  <a:pt x="17219" y="8475"/>
                </a:lnTo>
                <a:lnTo>
                  <a:pt x="17194" y="8621"/>
                </a:lnTo>
                <a:lnTo>
                  <a:pt x="17097" y="8792"/>
                </a:lnTo>
                <a:lnTo>
                  <a:pt x="16975" y="8963"/>
                </a:lnTo>
                <a:lnTo>
                  <a:pt x="16804" y="9110"/>
                </a:lnTo>
                <a:lnTo>
                  <a:pt x="16657" y="9232"/>
                </a:lnTo>
                <a:lnTo>
                  <a:pt x="16511" y="9305"/>
                </a:lnTo>
                <a:lnTo>
                  <a:pt x="16413" y="9330"/>
                </a:lnTo>
                <a:lnTo>
                  <a:pt x="16242" y="9354"/>
                </a:lnTo>
                <a:lnTo>
                  <a:pt x="16169" y="9378"/>
                </a:lnTo>
                <a:lnTo>
                  <a:pt x="16120" y="9427"/>
                </a:lnTo>
                <a:lnTo>
                  <a:pt x="16071" y="9452"/>
                </a:lnTo>
                <a:lnTo>
                  <a:pt x="16022" y="9476"/>
                </a:lnTo>
                <a:lnTo>
                  <a:pt x="15973" y="9452"/>
                </a:lnTo>
                <a:lnTo>
                  <a:pt x="15924" y="9427"/>
                </a:lnTo>
                <a:lnTo>
                  <a:pt x="15900" y="9378"/>
                </a:lnTo>
                <a:lnTo>
                  <a:pt x="15851" y="9305"/>
                </a:lnTo>
                <a:lnTo>
                  <a:pt x="15827" y="9134"/>
                </a:lnTo>
                <a:lnTo>
                  <a:pt x="15802" y="9037"/>
                </a:lnTo>
                <a:lnTo>
                  <a:pt x="15729" y="8890"/>
                </a:lnTo>
                <a:lnTo>
                  <a:pt x="15607" y="8743"/>
                </a:lnTo>
                <a:lnTo>
                  <a:pt x="15460" y="8573"/>
                </a:lnTo>
                <a:lnTo>
                  <a:pt x="15314" y="8402"/>
                </a:lnTo>
                <a:lnTo>
                  <a:pt x="15192" y="8255"/>
                </a:lnTo>
                <a:lnTo>
                  <a:pt x="15094" y="8108"/>
                </a:lnTo>
                <a:lnTo>
                  <a:pt x="15070" y="8011"/>
                </a:lnTo>
                <a:lnTo>
                  <a:pt x="15070" y="7938"/>
                </a:lnTo>
                <a:lnTo>
                  <a:pt x="15045" y="7889"/>
                </a:lnTo>
                <a:lnTo>
                  <a:pt x="15021" y="7889"/>
                </a:lnTo>
                <a:lnTo>
                  <a:pt x="14972" y="7913"/>
                </a:lnTo>
                <a:lnTo>
                  <a:pt x="14948" y="7962"/>
                </a:lnTo>
                <a:lnTo>
                  <a:pt x="14899" y="8035"/>
                </a:lnTo>
                <a:lnTo>
                  <a:pt x="14874" y="8182"/>
                </a:lnTo>
                <a:lnTo>
                  <a:pt x="14899" y="8279"/>
                </a:lnTo>
                <a:lnTo>
                  <a:pt x="14972" y="8402"/>
                </a:lnTo>
                <a:lnTo>
                  <a:pt x="15045" y="8548"/>
                </a:lnTo>
                <a:lnTo>
                  <a:pt x="15167" y="8670"/>
                </a:lnTo>
                <a:lnTo>
                  <a:pt x="15265" y="8792"/>
                </a:lnTo>
                <a:lnTo>
                  <a:pt x="15363" y="8914"/>
                </a:lnTo>
                <a:lnTo>
                  <a:pt x="15436" y="9037"/>
                </a:lnTo>
                <a:lnTo>
                  <a:pt x="15460" y="9134"/>
                </a:lnTo>
                <a:lnTo>
                  <a:pt x="15460" y="9232"/>
                </a:lnTo>
                <a:lnTo>
                  <a:pt x="15509" y="9330"/>
                </a:lnTo>
                <a:lnTo>
                  <a:pt x="15558" y="9427"/>
                </a:lnTo>
                <a:lnTo>
                  <a:pt x="15631" y="9525"/>
                </a:lnTo>
                <a:lnTo>
                  <a:pt x="15753" y="9598"/>
                </a:lnTo>
                <a:lnTo>
                  <a:pt x="15900" y="9647"/>
                </a:lnTo>
                <a:lnTo>
                  <a:pt x="16047" y="9696"/>
                </a:lnTo>
                <a:lnTo>
                  <a:pt x="16218" y="9720"/>
                </a:lnTo>
                <a:lnTo>
                  <a:pt x="16364" y="9720"/>
                </a:lnTo>
                <a:lnTo>
                  <a:pt x="16486" y="9769"/>
                </a:lnTo>
                <a:lnTo>
                  <a:pt x="16559" y="9818"/>
                </a:lnTo>
                <a:lnTo>
                  <a:pt x="16584" y="9867"/>
                </a:lnTo>
                <a:lnTo>
                  <a:pt x="16584" y="9916"/>
                </a:lnTo>
                <a:lnTo>
                  <a:pt x="16559" y="10013"/>
                </a:lnTo>
                <a:lnTo>
                  <a:pt x="16437" y="10209"/>
                </a:lnTo>
                <a:lnTo>
                  <a:pt x="16242" y="10429"/>
                </a:lnTo>
                <a:lnTo>
                  <a:pt x="16022" y="10673"/>
                </a:lnTo>
                <a:lnTo>
                  <a:pt x="15802" y="10917"/>
                </a:lnTo>
                <a:lnTo>
                  <a:pt x="15631" y="11186"/>
                </a:lnTo>
                <a:lnTo>
                  <a:pt x="15485" y="11430"/>
                </a:lnTo>
                <a:lnTo>
                  <a:pt x="15460" y="11528"/>
                </a:lnTo>
                <a:lnTo>
                  <a:pt x="15460" y="11625"/>
                </a:lnTo>
                <a:lnTo>
                  <a:pt x="15460" y="11772"/>
                </a:lnTo>
                <a:lnTo>
                  <a:pt x="15485" y="11918"/>
                </a:lnTo>
                <a:lnTo>
                  <a:pt x="15509" y="12016"/>
                </a:lnTo>
                <a:lnTo>
                  <a:pt x="15558" y="12089"/>
                </a:lnTo>
                <a:lnTo>
                  <a:pt x="15583" y="12138"/>
                </a:lnTo>
                <a:lnTo>
                  <a:pt x="15607" y="12212"/>
                </a:lnTo>
                <a:lnTo>
                  <a:pt x="15631" y="12383"/>
                </a:lnTo>
                <a:lnTo>
                  <a:pt x="15607" y="12480"/>
                </a:lnTo>
                <a:lnTo>
                  <a:pt x="15509" y="12651"/>
                </a:lnTo>
                <a:lnTo>
                  <a:pt x="15363" y="12847"/>
                </a:lnTo>
                <a:lnTo>
                  <a:pt x="15167" y="13042"/>
                </a:lnTo>
                <a:lnTo>
                  <a:pt x="14972" y="13237"/>
                </a:lnTo>
                <a:lnTo>
                  <a:pt x="14825" y="13433"/>
                </a:lnTo>
                <a:lnTo>
                  <a:pt x="14728" y="13604"/>
                </a:lnTo>
                <a:lnTo>
                  <a:pt x="14679" y="13701"/>
                </a:lnTo>
                <a:lnTo>
                  <a:pt x="14654" y="13823"/>
                </a:lnTo>
                <a:lnTo>
                  <a:pt x="14581" y="13970"/>
                </a:lnTo>
                <a:lnTo>
                  <a:pt x="14459" y="14117"/>
                </a:lnTo>
                <a:lnTo>
                  <a:pt x="14313" y="14288"/>
                </a:lnTo>
                <a:lnTo>
                  <a:pt x="14142" y="14434"/>
                </a:lnTo>
                <a:lnTo>
                  <a:pt x="13995" y="14556"/>
                </a:lnTo>
                <a:lnTo>
                  <a:pt x="13848" y="14629"/>
                </a:lnTo>
                <a:lnTo>
                  <a:pt x="13726" y="14654"/>
                </a:lnTo>
                <a:lnTo>
                  <a:pt x="13653" y="14654"/>
                </a:lnTo>
                <a:lnTo>
                  <a:pt x="13555" y="14605"/>
                </a:lnTo>
                <a:lnTo>
                  <a:pt x="13458" y="14556"/>
                </a:lnTo>
                <a:lnTo>
                  <a:pt x="13360" y="14483"/>
                </a:lnTo>
                <a:lnTo>
                  <a:pt x="13287" y="14385"/>
                </a:lnTo>
                <a:lnTo>
                  <a:pt x="13213" y="14288"/>
                </a:lnTo>
                <a:lnTo>
                  <a:pt x="13189" y="14190"/>
                </a:lnTo>
                <a:lnTo>
                  <a:pt x="13165" y="14092"/>
                </a:lnTo>
                <a:lnTo>
                  <a:pt x="13140" y="13921"/>
                </a:lnTo>
                <a:lnTo>
                  <a:pt x="13116" y="13848"/>
                </a:lnTo>
                <a:lnTo>
                  <a:pt x="13067" y="13799"/>
                </a:lnTo>
                <a:lnTo>
                  <a:pt x="13043" y="13750"/>
                </a:lnTo>
                <a:lnTo>
                  <a:pt x="12994" y="13677"/>
                </a:lnTo>
                <a:lnTo>
                  <a:pt x="12969" y="13530"/>
                </a:lnTo>
                <a:lnTo>
                  <a:pt x="12945" y="13359"/>
                </a:lnTo>
                <a:lnTo>
                  <a:pt x="12920" y="13286"/>
                </a:lnTo>
                <a:lnTo>
                  <a:pt x="12872" y="13237"/>
                </a:lnTo>
                <a:lnTo>
                  <a:pt x="12847" y="13164"/>
                </a:lnTo>
                <a:lnTo>
                  <a:pt x="12823" y="13066"/>
                </a:lnTo>
                <a:lnTo>
                  <a:pt x="12798" y="12920"/>
                </a:lnTo>
                <a:lnTo>
                  <a:pt x="12774" y="12749"/>
                </a:lnTo>
                <a:lnTo>
                  <a:pt x="12798" y="12602"/>
                </a:lnTo>
                <a:lnTo>
                  <a:pt x="12823" y="12456"/>
                </a:lnTo>
                <a:lnTo>
                  <a:pt x="12847" y="12358"/>
                </a:lnTo>
                <a:lnTo>
                  <a:pt x="12872" y="12285"/>
                </a:lnTo>
                <a:lnTo>
                  <a:pt x="12920" y="12236"/>
                </a:lnTo>
                <a:lnTo>
                  <a:pt x="12945" y="12163"/>
                </a:lnTo>
                <a:lnTo>
                  <a:pt x="12969" y="11992"/>
                </a:lnTo>
                <a:lnTo>
                  <a:pt x="12945" y="11894"/>
                </a:lnTo>
                <a:lnTo>
                  <a:pt x="12896" y="11772"/>
                </a:lnTo>
                <a:lnTo>
                  <a:pt x="12798" y="11650"/>
                </a:lnTo>
                <a:lnTo>
                  <a:pt x="12701" y="11528"/>
                </a:lnTo>
                <a:lnTo>
                  <a:pt x="12578" y="11381"/>
                </a:lnTo>
                <a:lnTo>
                  <a:pt x="12481" y="11210"/>
                </a:lnTo>
                <a:lnTo>
                  <a:pt x="12432" y="11015"/>
                </a:lnTo>
                <a:lnTo>
                  <a:pt x="12408" y="10844"/>
                </a:lnTo>
                <a:lnTo>
                  <a:pt x="12408" y="10697"/>
                </a:lnTo>
                <a:lnTo>
                  <a:pt x="12383" y="10551"/>
                </a:lnTo>
                <a:lnTo>
                  <a:pt x="12334" y="10453"/>
                </a:lnTo>
                <a:lnTo>
                  <a:pt x="12310" y="10380"/>
                </a:lnTo>
                <a:lnTo>
                  <a:pt x="12261" y="10331"/>
                </a:lnTo>
                <a:lnTo>
                  <a:pt x="12188" y="10307"/>
                </a:lnTo>
                <a:lnTo>
                  <a:pt x="12017" y="10282"/>
                </a:lnTo>
                <a:lnTo>
                  <a:pt x="11870" y="10307"/>
                </a:lnTo>
                <a:lnTo>
                  <a:pt x="11797" y="10331"/>
                </a:lnTo>
                <a:lnTo>
                  <a:pt x="11748" y="10380"/>
                </a:lnTo>
                <a:lnTo>
                  <a:pt x="11675" y="10429"/>
                </a:lnTo>
                <a:lnTo>
                  <a:pt x="11553" y="10453"/>
                </a:lnTo>
                <a:lnTo>
                  <a:pt x="11406" y="10478"/>
                </a:lnTo>
                <a:lnTo>
                  <a:pt x="11260" y="10478"/>
                </a:lnTo>
                <a:lnTo>
                  <a:pt x="11089" y="10453"/>
                </a:lnTo>
                <a:lnTo>
                  <a:pt x="10893" y="10355"/>
                </a:lnTo>
                <a:lnTo>
                  <a:pt x="10674" y="10233"/>
                </a:lnTo>
                <a:lnTo>
                  <a:pt x="10503" y="10087"/>
                </a:lnTo>
                <a:lnTo>
                  <a:pt x="10429" y="10013"/>
                </a:lnTo>
                <a:lnTo>
                  <a:pt x="10356" y="9891"/>
                </a:lnTo>
                <a:lnTo>
                  <a:pt x="10234" y="9598"/>
                </a:lnTo>
                <a:lnTo>
                  <a:pt x="10161" y="9281"/>
                </a:lnTo>
                <a:lnTo>
                  <a:pt x="10112" y="8963"/>
                </a:lnTo>
                <a:lnTo>
                  <a:pt x="10136" y="8792"/>
                </a:lnTo>
                <a:lnTo>
                  <a:pt x="10161" y="8621"/>
                </a:lnTo>
                <a:lnTo>
                  <a:pt x="10258" y="8279"/>
                </a:lnTo>
                <a:lnTo>
                  <a:pt x="10332" y="8108"/>
                </a:lnTo>
                <a:lnTo>
                  <a:pt x="10405" y="7962"/>
                </a:lnTo>
                <a:lnTo>
                  <a:pt x="10503" y="7815"/>
                </a:lnTo>
                <a:lnTo>
                  <a:pt x="10600" y="7718"/>
                </a:lnTo>
                <a:lnTo>
                  <a:pt x="10796" y="7522"/>
                </a:lnTo>
                <a:lnTo>
                  <a:pt x="10991" y="7376"/>
                </a:lnTo>
                <a:lnTo>
                  <a:pt x="11162" y="7278"/>
                </a:lnTo>
                <a:lnTo>
                  <a:pt x="11260" y="7229"/>
                </a:lnTo>
                <a:lnTo>
                  <a:pt x="11431" y="7205"/>
                </a:lnTo>
                <a:lnTo>
                  <a:pt x="11504" y="7180"/>
                </a:lnTo>
                <a:lnTo>
                  <a:pt x="11553" y="7132"/>
                </a:lnTo>
                <a:lnTo>
                  <a:pt x="11626" y="7107"/>
                </a:lnTo>
                <a:lnTo>
                  <a:pt x="11724" y="7083"/>
                </a:lnTo>
                <a:lnTo>
                  <a:pt x="11870" y="7058"/>
                </a:lnTo>
                <a:lnTo>
                  <a:pt x="12188" y="7058"/>
                </a:lnTo>
                <a:lnTo>
                  <a:pt x="12359" y="7107"/>
                </a:lnTo>
                <a:lnTo>
                  <a:pt x="12481" y="7156"/>
                </a:lnTo>
                <a:lnTo>
                  <a:pt x="12603" y="7229"/>
                </a:lnTo>
                <a:lnTo>
                  <a:pt x="12676" y="7303"/>
                </a:lnTo>
                <a:lnTo>
                  <a:pt x="12774" y="7376"/>
                </a:lnTo>
                <a:lnTo>
                  <a:pt x="12896" y="7425"/>
                </a:lnTo>
                <a:lnTo>
                  <a:pt x="12969" y="7425"/>
                </a:lnTo>
                <a:lnTo>
                  <a:pt x="13140" y="7449"/>
                </a:lnTo>
                <a:lnTo>
                  <a:pt x="13213" y="7498"/>
                </a:lnTo>
                <a:lnTo>
                  <a:pt x="13262" y="7522"/>
                </a:lnTo>
                <a:lnTo>
                  <a:pt x="13311" y="7547"/>
                </a:lnTo>
                <a:lnTo>
                  <a:pt x="13360" y="7571"/>
                </a:lnTo>
                <a:lnTo>
                  <a:pt x="13409" y="7547"/>
                </a:lnTo>
                <a:lnTo>
                  <a:pt x="13458" y="7522"/>
                </a:lnTo>
                <a:lnTo>
                  <a:pt x="13507" y="7498"/>
                </a:lnTo>
                <a:lnTo>
                  <a:pt x="13580" y="7449"/>
                </a:lnTo>
                <a:lnTo>
                  <a:pt x="13726" y="7425"/>
                </a:lnTo>
                <a:lnTo>
                  <a:pt x="13897" y="7449"/>
                </a:lnTo>
                <a:lnTo>
                  <a:pt x="13971" y="7498"/>
                </a:lnTo>
                <a:lnTo>
                  <a:pt x="14019" y="7522"/>
                </a:lnTo>
                <a:lnTo>
                  <a:pt x="14093" y="7571"/>
                </a:lnTo>
                <a:lnTo>
                  <a:pt x="14190" y="7596"/>
                </a:lnTo>
                <a:lnTo>
                  <a:pt x="14337" y="7620"/>
                </a:lnTo>
                <a:lnTo>
                  <a:pt x="14654" y="7620"/>
                </a:lnTo>
                <a:lnTo>
                  <a:pt x="14801" y="7596"/>
                </a:lnTo>
                <a:lnTo>
                  <a:pt x="14899" y="7571"/>
                </a:lnTo>
                <a:lnTo>
                  <a:pt x="14972" y="7522"/>
                </a:lnTo>
                <a:lnTo>
                  <a:pt x="15021" y="7473"/>
                </a:lnTo>
                <a:lnTo>
                  <a:pt x="15045" y="7400"/>
                </a:lnTo>
                <a:lnTo>
                  <a:pt x="15070" y="7229"/>
                </a:lnTo>
                <a:lnTo>
                  <a:pt x="15070" y="7205"/>
                </a:lnTo>
                <a:lnTo>
                  <a:pt x="15045" y="7156"/>
                </a:lnTo>
                <a:lnTo>
                  <a:pt x="14948" y="7107"/>
                </a:lnTo>
                <a:lnTo>
                  <a:pt x="14825" y="7058"/>
                </a:lnTo>
                <a:lnTo>
                  <a:pt x="14679" y="7058"/>
                </a:lnTo>
                <a:lnTo>
                  <a:pt x="14532" y="7034"/>
                </a:lnTo>
                <a:lnTo>
                  <a:pt x="14361" y="6985"/>
                </a:lnTo>
                <a:lnTo>
                  <a:pt x="14215" y="6936"/>
                </a:lnTo>
                <a:lnTo>
                  <a:pt x="14117" y="6863"/>
                </a:lnTo>
                <a:lnTo>
                  <a:pt x="14019" y="6790"/>
                </a:lnTo>
                <a:lnTo>
                  <a:pt x="13922" y="6716"/>
                </a:lnTo>
                <a:lnTo>
                  <a:pt x="13824" y="6692"/>
                </a:lnTo>
                <a:lnTo>
                  <a:pt x="13726" y="6668"/>
                </a:lnTo>
                <a:lnTo>
                  <a:pt x="13653" y="6643"/>
                </a:lnTo>
                <a:lnTo>
                  <a:pt x="13555" y="6619"/>
                </a:lnTo>
                <a:lnTo>
                  <a:pt x="13458" y="6545"/>
                </a:lnTo>
                <a:lnTo>
                  <a:pt x="13360" y="6472"/>
                </a:lnTo>
                <a:lnTo>
                  <a:pt x="13287" y="6399"/>
                </a:lnTo>
                <a:lnTo>
                  <a:pt x="13189" y="6374"/>
                </a:lnTo>
                <a:lnTo>
                  <a:pt x="13116" y="6350"/>
                </a:lnTo>
                <a:lnTo>
                  <a:pt x="13067" y="6374"/>
                </a:lnTo>
                <a:lnTo>
                  <a:pt x="13018" y="6399"/>
                </a:lnTo>
                <a:lnTo>
                  <a:pt x="12945" y="6399"/>
                </a:lnTo>
                <a:lnTo>
                  <a:pt x="12872" y="6350"/>
                </a:lnTo>
                <a:lnTo>
                  <a:pt x="12774" y="6277"/>
                </a:lnTo>
                <a:lnTo>
                  <a:pt x="12701" y="6228"/>
                </a:lnTo>
                <a:lnTo>
                  <a:pt x="12627" y="6179"/>
                </a:lnTo>
                <a:lnTo>
                  <a:pt x="12505" y="6179"/>
                </a:lnTo>
                <a:lnTo>
                  <a:pt x="12456" y="6228"/>
                </a:lnTo>
                <a:lnTo>
                  <a:pt x="12383" y="6252"/>
                </a:lnTo>
                <a:lnTo>
                  <a:pt x="12212" y="6277"/>
                </a:lnTo>
                <a:lnTo>
                  <a:pt x="12114" y="6326"/>
                </a:lnTo>
                <a:lnTo>
                  <a:pt x="11968" y="6399"/>
                </a:lnTo>
                <a:lnTo>
                  <a:pt x="11797" y="6521"/>
                </a:lnTo>
                <a:lnTo>
                  <a:pt x="11650" y="6668"/>
                </a:lnTo>
                <a:lnTo>
                  <a:pt x="11479" y="6814"/>
                </a:lnTo>
                <a:lnTo>
                  <a:pt x="11309" y="6936"/>
                </a:lnTo>
                <a:lnTo>
                  <a:pt x="11186" y="7009"/>
                </a:lnTo>
                <a:lnTo>
                  <a:pt x="11064" y="7058"/>
                </a:lnTo>
                <a:lnTo>
                  <a:pt x="10918" y="7009"/>
                </a:lnTo>
                <a:lnTo>
                  <a:pt x="10844" y="6985"/>
                </a:lnTo>
                <a:lnTo>
                  <a:pt x="10796" y="6961"/>
                </a:lnTo>
                <a:lnTo>
                  <a:pt x="10747" y="6912"/>
                </a:lnTo>
                <a:lnTo>
                  <a:pt x="10722" y="6838"/>
                </a:lnTo>
                <a:lnTo>
                  <a:pt x="10698" y="6668"/>
                </a:lnTo>
                <a:lnTo>
                  <a:pt x="10722" y="6497"/>
                </a:lnTo>
                <a:lnTo>
                  <a:pt x="10747" y="6423"/>
                </a:lnTo>
                <a:lnTo>
                  <a:pt x="10796" y="6374"/>
                </a:lnTo>
                <a:lnTo>
                  <a:pt x="10844" y="6350"/>
                </a:lnTo>
                <a:lnTo>
                  <a:pt x="10967" y="6326"/>
                </a:lnTo>
                <a:lnTo>
                  <a:pt x="11113" y="6301"/>
                </a:lnTo>
                <a:lnTo>
                  <a:pt x="11260" y="6277"/>
                </a:lnTo>
                <a:lnTo>
                  <a:pt x="11406" y="6277"/>
                </a:lnTo>
                <a:lnTo>
                  <a:pt x="11528" y="6228"/>
                </a:lnTo>
                <a:lnTo>
                  <a:pt x="11602" y="6179"/>
                </a:lnTo>
                <a:lnTo>
                  <a:pt x="11626" y="6130"/>
                </a:lnTo>
                <a:lnTo>
                  <a:pt x="11650" y="6106"/>
                </a:lnTo>
                <a:lnTo>
                  <a:pt x="11602" y="5935"/>
                </a:lnTo>
                <a:lnTo>
                  <a:pt x="11577" y="5862"/>
                </a:lnTo>
                <a:lnTo>
                  <a:pt x="11553" y="5813"/>
                </a:lnTo>
                <a:lnTo>
                  <a:pt x="11504" y="5764"/>
                </a:lnTo>
                <a:lnTo>
                  <a:pt x="11504" y="5715"/>
                </a:lnTo>
                <a:lnTo>
                  <a:pt x="11504" y="5666"/>
                </a:lnTo>
                <a:lnTo>
                  <a:pt x="11553" y="5617"/>
                </a:lnTo>
                <a:lnTo>
                  <a:pt x="11602" y="5593"/>
                </a:lnTo>
                <a:lnTo>
                  <a:pt x="11675" y="5544"/>
                </a:lnTo>
                <a:lnTo>
                  <a:pt x="11821" y="5520"/>
                </a:lnTo>
                <a:lnTo>
                  <a:pt x="11919" y="5520"/>
                </a:lnTo>
                <a:lnTo>
                  <a:pt x="12017" y="5471"/>
                </a:lnTo>
                <a:lnTo>
                  <a:pt x="12114" y="5398"/>
                </a:lnTo>
                <a:lnTo>
                  <a:pt x="12212" y="5324"/>
                </a:lnTo>
                <a:lnTo>
                  <a:pt x="12285" y="5251"/>
                </a:lnTo>
                <a:lnTo>
                  <a:pt x="12359" y="5153"/>
                </a:lnTo>
                <a:lnTo>
                  <a:pt x="12383" y="5031"/>
                </a:lnTo>
                <a:lnTo>
                  <a:pt x="12408" y="4958"/>
                </a:lnTo>
                <a:lnTo>
                  <a:pt x="12383" y="4787"/>
                </a:lnTo>
                <a:lnTo>
                  <a:pt x="12334" y="4714"/>
                </a:lnTo>
                <a:lnTo>
                  <a:pt x="12310" y="4665"/>
                </a:lnTo>
                <a:lnTo>
                  <a:pt x="12310" y="4640"/>
                </a:lnTo>
                <a:lnTo>
                  <a:pt x="12310" y="4592"/>
                </a:lnTo>
                <a:lnTo>
                  <a:pt x="12383" y="4469"/>
                </a:lnTo>
                <a:lnTo>
                  <a:pt x="12505" y="4298"/>
                </a:lnTo>
                <a:lnTo>
                  <a:pt x="12701" y="4103"/>
                </a:lnTo>
                <a:lnTo>
                  <a:pt x="12798" y="4005"/>
                </a:lnTo>
                <a:lnTo>
                  <a:pt x="12945" y="3908"/>
                </a:lnTo>
                <a:lnTo>
                  <a:pt x="13091" y="3834"/>
                </a:lnTo>
                <a:lnTo>
                  <a:pt x="13262" y="3761"/>
                </a:lnTo>
                <a:lnTo>
                  <a:pt x="13604" y="3663"/>
                </a:lnTo>
                <a:lnTo>
                  <a:pt x="13775" y="3639"/>
                </a:lnTo>
                <a:lnTo>
                  <a:pt x="13922" y="3615"/>
                </a:lnTo>
                <a:close/>
                <a:moveTo>
                  <a:pt x="6888" y="2467"/>
                </a:moveTo>
                <a:lnTo>
                  <a:pt x="6986" y="2491"/>
                </a:lnTo>
                <a:lnTo>
                  <a:pt x="7083" y="2516"/>
                </a:lnTo>
                <a:lnTo>
                  <a:pt x="7132" y="2540"/>
                </a:lnTo>
                <a:lnTo>
                  <a:pt x="7181" y="2589"/>
                </a:lnTo>
                <a:lnTo>
                  <a:pt x="7181" y="2638"/>
                </a:lnTo>
                <a:lnTo>
                  <a:pt x="7181" y="2711"/>
                </a:lnTo>
                <a:lnTo>
                  <a:pt x="7132" y="2784"/>
                </a:lnTo>
                <a:lnTo>
                  <a:pt x="7083" y="2858"/>
                </a:lnTo>
                <a:lnTo>
                  <a:pt x="6937" y="3028"/>
                </a:lnTo>
                <a:lnTo>
                  <a:pt x="6864" y="3175"/>
                </a:lnTo>
                <a:lnTo>
                  <a:pt x="6839" y="3322"/>
                </a:lnTo>
                <a:lnTo>
                  <a:pt x="6864" y="3395"/>
                </a:lnTo>
                <a:lnTo>
                  <a:pt x="6888" y="3419"/>
                </a:lnTo>
                <a:lnTo>
                  <a:pt x="6961" y="3517"/>
                </a:lnTo>
                <a:lnTo>
                  <a:pt x="7010" y="3615"/>
                </a:lnTo>
                <a:lnTo>
                  <a:pt x="7059" y="3712"/>
                </a:lnTo>
                <a:lnTo>
                  <a:pt x="7083" y="3810"/>
                </a:lnTo>
                <a:lnTo>
                  <a:pt x="7059" y="3908"/>
                </a:lnTo>
                <a:lnTo>
                  <a:pt x="7010" y="4005"/>
                </a:lnTo>
                <a:lnTo>
                  <a:pt x="6961" y="4103"/>
                </a:lnTo>
                <a:lnTo>
                  <a:pt x="6888" y="4201"/>
                </a:lnTo>
                <a:lnTo>
                  <a:pt x="6839" y="4225"/>
                </a:lnTo>
                <a:lnTo>
                  <a:pt x="6644" y="4225"/>
                </a:lnTo>
                <a:lnTo>
                  <a:pt x="6473" y="4128"/>
                </a:lnTo>
                <a:lnTo>
                  <a:pt x="6302" y="4005"/>
                </a:lnTo>
                <a:lnTo>
                  <a:pt x="6155" y="3859"/>
                </a:lnTo>
                <a:lnTo>
                  <a:pt x="5984" y="3786"/>
                </a:lnTo>
                <a:lnTo>
                  <a:pt x="5838" y="3761"/>
                </a:lnTo>
                <a:lnTo>
                  <a:pt x="5789" y="3786"/>
                </a:lnTo>
                <a:lnTo>
                  <a:pt x="5740" y="3810"/>
                </a:lnTo>
                <a:lnTo>
                  <a:pt x="5642" y="3883"/>
                </a:lnTo>
                <a:lnTo>
                  <a:pt x="5545" y="3957"/>
                </a:lnTo>
                <a:lnTo>
                  <a:pt x="5447" y="3981"/>
                </a:lnTo>
                <a:lnTo>
                  <a:pt x="5349" y="4005"/>
                </a:lnTo>
                <a:lnTo>
                  <a:pt x="5203" y="4030"/>
                </a:lnTo>
                <a:lnTo>
                  <a:pt x="5129" y="4054"/>
                </a:lnTo>
                <a:lnTo>
                  <a:pt x="5081" y="4103"/>
                </a:lnTo>
                <a:lnTo>
                  <a:pt x="5032" y="4128"/>
                </a:lnTo>
                <a:lnTo>
                  <a:pt x="4959" y="4152"/>
                </a:lnTo>
                <a:lnTo>
                  <a:pt x="4788" y="4201"/>
                </a:lnTo>
                <a:lnTo>
                  <a:pt x="4690" y="4201"/>
                </a:lnTo>
                <a:lnTo>
                  <a:pt x="4592" y="4250"/>
                </a:lnTo>
                <a:lnTo>
                  <a:pt x="4494" y="4298"/>
                </a:lnTo>
                <a:lnTo>
                  <a:pt x="4397" y="4372"/>
                </a:lnTo>
                <a:lnTo>
                  <a:pt x="4372" y="4421"/>
                </a:lnTo>
                <a:lnTo>
                  <a:pt x="4372" y="4494"/>
                </a:lnTo>
                <a:lnTo>
                  <a:pt x="4372" y="4616"/>
                </a:lnTo>
                <a:lnTo>
                  <a:pt x="4470" y="4787"/>
                </a:lnTo>
                <a:lnTo>
                  <a:pt x="4592" y="4958"/>
                </a:lnTo>
                <a:lnTo>
                  <a:pt x="4690" y="5031"/>
                </a:lnTo>
                <a:lnTo>
                  <a:pt x="4788" y="5056"/>
                </a:lnTo>
                <a:lnTo>
                  <a:pt x="4885" y="5080"/>
                </a:lnTo>
                <a:lnTo>
                  <a:pt x="5007" y="5080"/>
                </a:lnTo>
                <a:lnTo>
                  <a:pt x="5129" y="5056"/>
                </a:lnTo>
                <a:lnTo>
                  <a:pt x="5227" y="5007"/>
                </a:lnTo>
                <a:lnTo>
                  <a:pt x="5349" y="4933"/>
                </a:lnTo>
                <a:lnTo>
                  <a:pt x="5447" y="4860"/>
                </a:lnTo>
                <a:lnTo>
                  <a:pt x="5642" y="4665"/>
                </a:lnTo>
                <a:lnTo>
                  <a:pt x="5838" y="4518"/>
                </a:lnTo>
                <a:lnTo>
                  <a:pt x="6009" y="4421"/>
                </a:lnTo>
                <a:lnTo>
                  <a:pt x="6131" y="4372"/>
                </a:lnTo>
                <a:lnTo>
                  <a:pt x="6204" y="4396"/>
                </a:lnTo>
                <a:lnTo>
                  <a:pt x="6253" y="4445"/>
                </a:lnTo>
                <a:lnTo>
                  <a:pt x="6302" y="4494"/>
                </a:lnTo>
                <a:lnTo>
                  <a:pt x="6302" y="4567"/>
                </a:lnTo>
                <a:lnTo>
                  <a:pt x="6326" y="4640"/>
                </a:lnTo>
                <a:lnTo>
                  <a:pt x="6375" y="4714"/>
                </a:lnTo>
                <a:lnTo>
                  <a:pt x="6424" y="4738"/>
                </a:lnTo>
                <a:lnTo>
                  <a:pt x="6497" y="4763"/>
                </a:lnTo>
                <a:lnTo>
                  <a:pt x="6595" y="4787"/>
                </a:lnTo>
                <a:lnTo>
                  <a:pt x="6693" y="4811"/>
                </a:lnTo>
                <a:lnTo>
                  <a:pt x="6790" y="4885"/>
                </a:lnTo>
                <a:lnTo>
                  <a:pt x="6888" y="4958"/>
                </a:lnTo>
                <a:lnTo>
                  <a:pt x="6937" y="5031"/>
                </a:lnTo>
                <a:lnTo>
                  <a:pt x="6961" y="5153"/>
                </a:lnTo>
                <a:lnTo>
                  <a:pt x="6937" y="5251"/>
                </a:lnTo>
                <a:lnTo>
                  <a:pt x="6888" y="5324"/>
                </a:lnTo>
                <a:lnTo>
                  <a:pt x="6790" y="5398"/>
                </a:lnTo>
                <a:lnTo>
                  <a:pt x="6693" y="5471"/>
                </a:lnTo>
                <a:lnTo>
                  <a:pt x="6595" y="5520"/>
                </a:lnTo>
                <a:lnTo>
                  <a:pt x="6497" y="5520"/>
                </a:lnTo>
                <a:lnTo>
                  <a:pt x="6399" y="5544"/>
                </a:lnTo>
                <a:lnTo>
                  <a:pt x="6253" y="5642"/>
                </a:lnTo>
                <a:lnTo>
                  <a:pt x="6082" y="5764"/>
                </a:lnTo>
                <a:lnTo>
                  <a:pt x="5935" y="5910"/>
                </a:lnTo>
                <a:lnTo>
                  <a:pt x="5764" y="6057"/>
                </a:lnTo>
                <a:lnTo>
                  <a:pt x="5594" y="6179"/>
                </a:lnTo>
                <a:lnTo>
                  <a:pt x="5471" y="6252"/>
                </a:lnTo>
                <a:lnTo>
                  <a:pt x="5349" y="6277"/>
                </a:lnTo>
                <a:lnTo>
                  <a:pt x="5227" y="6326"/>
                </a:lnTo>
                <a:lnTo>
                  <a:pt x="5056" y="6448"/>
                </a:lnTo>
                <a:lnTo>
                  <a:pt x="4812" y="6643"/>
                </a:lnTo>
                <a:lnTo>
                  <a:pt x="4568" y="6887"/>
                </a:lnTo>
                <a:lnTo>
                  <a:pt x="4226" y="7229"/>
                </a:lnTo>
                <a:lnTo>
                  <a:pt x="4104" y="7327"/>
                </a:lnTo>
                <a:lnTo>
                  <a:pt x="3957" y="7449"/>
                </a:lnTo>
                <a:lnTo>
                  <a:pt x="3640" y="7644"/>
                </a:lnTo>
                <a:lnTo>
                  <a:pt x="3347" y="7767"/>
                </a:lnTo>
                <a:lnTo>
                  <a:pt x="3200" y="7791"/>
                </a:lnTo>
                <a:lnTo>
                  <a:pt x="3078" y="7815"/>
                </a:lnTo>
                <a:lnTo>
                  <a:pt x="2834" y="7815"/>
                </a:lnTo>
                <a:lnTo>
                  <a:pt x="2614" y="7864"/>
                </a:lnTo>
                <a:lnTo>
                  <a:pt x="2443" y="7938"/>
                </a:lnTo>
                <a:lnTo>
                  <a:pt x="2321" y="8011"/>
                </a:lnTo>
                <a:lnTo>
                  <a:pt x="2248" y="8084"/>
                </a:lnTo>
                <a:lnTo>
                  <a:pt x="2174" y="8182"/>
                </a:lnTo>
                <a:lnTo>
                  <a:pt x="2125" y="8279"/>
                </a:lnTo>
                <a:lnTo>
                  <a:pt x="2125" y="8377"/>
                </a:lnTo>
                <a:lnTo>
                  <a:pt x="2125" y="8475"/>
                </a:lnTo>
                <a:lnTo>
                  <a:pt x="2174" y="8573"/>
                </a:lnTo>
                <a:lnTo>
                  <a:pt x="2248" y="8670"/>
                </a:lnTo>
                <a:lnTo>
                  <a:pt x="2321" y="8768"/>
                </a:lnTo>
                <a:lnTo>
                  <a:pt x="2394" y="8841"/>
                </a:lnTo>
                <a:lnTo>
                  <a:pt x="2492" y="8890"/>
                </a:lnTo>
                <a:lnTo>
                  <a:pt x="2614" y="8939"/>
                </a:lnTo>
                <a:lnTo>
                  <a:pt x="2687" y="8939"/>
                </a:lnTo>
                <a:lnTo>
                  <a:pt x="2809" y="8988"/>
                </a:lnTo>
                <a:lnTo>
                  <a:pt x="2956" y="9085"/>
                </a:lnTo>
                <a:lnTo>
                  <a:pt x="3151" y="9232"/>
                </a:lnTo>
                <a:lnTo>
                  <a:pt x="3371" y="9427"/>
                </a:lnTo>
                <a:lnTo>
                  <a:pt x="3566" y="9623"/>
                </a:lnTo>
                <a:lnTo>
                  <a:pt x="3762" y="9769"/>
                </a:lnTo>
                <a:lnTo>
                  <a:pt x="3908" y="9867"/>
                </a:lnTo>
                <a:lnTo>
                  <a:pt x="4030" y="9891"/>
                </a:lnTo>
                <a:lnTo>
                  <a:pt x="4177" y="9867"/>
                </a:lnTo>
                <a:lnTo>
                  <a:pt x="4250" y="9843"/>
                </a:lnTo>
                <a:lnTo>
                  <a:pt x="4324" y="9818"/>
                </a:lnTo>
                <a:lnTo>
                  <a:pt x="4372" y="9769"/>
                </a:lnTo>
                <a:lnTo>
                  <a:pt x="4494" y="9745"/>
                </a:lnTo>
                <a:lnTo>
                  <a:pt x="4641" y="9720"/>
                </a:lnTo>
                <a:lnTo>
                  <a:pt x="4959" y="9720"/>
                </a:lnTo>
                <a:lnTo>
                  <a:pt x="5105" y="9769"/>
                </a:lnTo>
                <a:lnTo>
                  <a:pt x="5252" y="9818"/>
                </a:lnTo>
                <a:lnTo>
                  <a:pt x="5349" y="9916"/>
                </a:lnTo>
                <a:lnTo>
                  <a:pt x="5447" y="9989"/>
                </a:lnTo>
                <a:lnTo>
                  <a:pt x="5545" y="10038"/>
                </a:lnTo>
                <a:lnTo>
                  <a:pt x="5642" y="10087"/>
                </a:lnTo>
                <a:lnTo>
                  <a:pt x="5740" y="10087"/>
                </a:lnTo>
                <a:lnTo>
                  <a:pt x="5838" y="10136"/>
                </a:lnTo>
                <a:lnTo>
                  <a:pt x="5984" y="10209"/>
                </a:lnTo>
                <a:lnTo>
                  <a:pt x="6155" y="10331"/>
                </a:lnTo>
                <a:lnTo>
                  <a:pt x="6302" y="10478"/>
                </a:lnTo>
                <a:lnTo>
                  <a:pt x="6473" y="10624"/>
                </a:lnTo>
                <a:lnTo>
                  <a:pt x="6644" y="10746"/>
                </a:lnTo>
                <a:lnTo>
                  <a:pt x="6790" y="10819"/>
                </a:lnTo>
                <a:lnTo>
                  <a:pt x="6888" y="10844"/>
                </a:lnTo>
                <a:lnTo>
                  <a:pt x="6961" y="10868"/>
                </a:lnTo>
                <a:lnTo>
                  <a:pt x="7083" y="10917"/>
                </a:lnTo>
                <a:lnTo>
                  <a:pt x="7181" y="10966"/>
                </a:lnTo>
                <a:lnTo>
                  <a:pt x="7254" y="11039"/>
                </a:lnTo>
                <a:lnTo>
                  <a:pt x="7352" y="11113"/>
                </a:lnTo>
                <a:lnTo>
                  <a:pt x="7450" y="11186"/>
                </a:lnTo>
                <a:lnTo>
                  <a:pt x="7547" y="11210"/>
                </a:lnTo>
                <a:lnTo>
                  <a:pt x="7645" y="11235"/>
                </a:lnTo>
                <a:lnTo>
                  <a:pt x="7743" y="11259"/>
                </a:lnTo>
                <a:lnTo>
                  <a:pt x="7840" y="11283"/>
                </a:lnTo>
                <a:lnTo>
                  <a:pt x="7938" y="11357"/>
                </a:lnTo>
                <a:lnTo>
                  <a:pt x="8036" y="11430"/>
                </a:lnTo>
                <a:lnTo>
                  <a:pt x="8109" y="11528"/>
                </a:lnTo>
                <a:lnTo>
                  <a:pt x="8158" y="11625"/>
                </a:lnTo>
                <a:lnTo>
                  <a:pt x="8207" y="11723"/>
                </a:lnTo>
                <a:lnTo>
                  <a:pt x="8207" y="11796"/>
                </a:lnTo>
                <a:lnTo>
                  <a:pt x="8207" y="11894"/>
                </a:lnTo>
                <a:lnTo>
                  <a:pt x="8158" y="11992"/>
                </a:lnTo>
                <a:lnTo>
                  <a:pt x="8109" y="12089"/>
                </a:lnTo>
                <a:lnTo>
                  <a:pt x="8036" y="12187"/>
                </a:lnTo>
                <a:lnTo>
                  <a:pt x="7963" y="12285"/>
                </a:lnTo>
                <a:lnTo>
                  <a:pt x="7889" y="12383"/>
                </a:lnTo>
                <a:lnTo>
                  <a:pt x="7840" y="12480"/>
                </a:lnTo>
                <a:lnTo>
                  <a:pt x="7840" y="12578"/>
                </a:lnTo>
                <a:lnTo>
                  <a:pt x="7816" y="12676"/>
                </a:lnTo>
                <a:lnTo>
                  <a:pt x="7718" y="12822"/>
                </a:lnTo>
                <a:lnTo>
                  <a:pt x="7596" y="12969"/>
                </a:lnTo>
                <a:lnTo>
                  <a:pt x="7450" y="13140"/>
                </a:lnTo>
                <a:lnTo>
                  <a:pt x="7303" y="13311"/>
                </a:lnTo>
                <a:lnTo>
                  <a:pt x="7181" y="13457"/>
                </a:lnTo>
                <a:lnTo>
                  <a:pt x="7108" y="13604"/>
                </a:lnTo>
                <a:lnTo>
                  <a:pt x="7083" y="13701"/>
                </a:lnTo>
                <a:lnTo>
                  <a:pt x="7034" y="13823"/>
                </a:lnTo>
                <a:lnTo>
                  <a:pt x="6961" y="13970"/>
                </a:lnTo>
                <a:lnTo>
                  <a:pt x="6839" y="14117"/>
                </a:lnTo>
                <a:lnTo>
                  <a:pt x="6693" y="14288"/>
                </a:lnTo>
                <a:lnTo>
                  <a:pt x="6546" y="14434"/>
                </a:lnTo>
                <a:lnTo>
                  <a:pt x="6424" y="14605"/>
                </a:lnTo>
                <a:lnTo>
                  <a:pt x="6351" y="14752"/>
                </a:lnTo>
                <a:lnTo>
                  <a:pt x="6302" y="14849"/>
                </a:lnTo>
                <a:lnTo>
                  <a:pt x="6277" y="14947"/>
                </a:lnTo>
                <a:lnTo>
                  <a:pt x="6229" y="15069"/>
                </a:lnTo>
                <a:lnTo>
                  <a:pt x="6131" y="15216"/>
                </a:lnTo>
                <a:lnTo>
                  <a:pt x="6033" y="15338"/>
                </a:lnTo>
                <a:lnTo>
                  <a:pt x="5911" y="15460"/>
                </a:lnTo>
                <a:lnTo>
                  <a:pt x="5813" y="15582"/>
                </a:lnTo>
                <a:lnTo>
                  <a:pt x="5764" y="15704"/>
                </a:lnTo>
                <a:lnTo>
                  <a:pt x="5740" y="15802"/>
                </a:lnTo>
                <a:lnTo>
                  <a:pt x="5764" y="15973"/>
                </a:lnTo>
                <a:lnTo>
                  <a:pt x="5789" y="16046"/>
                </a:lnTo>
                <a:lnTo>
                  <a:pt x="5838" y="16095"/>
                </a:lnTo>
                <a:lnTo>
                  <a:pt x="5862" y="16144"/>
                </a:lnTo>
                <a:lnTo>
                  <a:pt x="5911" y="16217"/>
                </a:lnTo>
                <a:lnTo>
                  <a:pt x="5935" y="16388"/>
                </a:lnTo>
                <a:lnTo>
                  <a:pt x="5911" y="16461"/>
                </a:lnTo>
                <a:lnTo>
                  <a:pt x="5862" y="16510"/>
                </a:lnTo>
                <a:lnTo>
                  <a:pt x="5813" y="16559"/>
                </a:lnTo>
                <a:lnTo>
                  <a:pt x="5642" y="16559"/>
                </a:lnTo>
                <a:lnTo>
                  <a:pt x="5545" y="16510"/>
                </a:lnTo>
                <a:lnTo>
                  <a:pt x="5447" y="16461"/>
                </a:lnTo>
                <a:lnTo>
                  <a:pt x="5349" y="16388"/>
                </a:lnTo>
                <a:lnTo>
                  <a:pt x="5276" y="16266"/>
                </a:lnTo>
                <a:lnTo>
                  <a:pt x="5227" y="16119"/>
                </a:lnTo>
                <a:lnTo>
                  <a:pt x="5178" y="15973"/>
                </a:lnTo>
                <a:lnTo>
                  <a:pt x="5178" y="15802"/>
                </a:lnTo>
                <a:lnTo>
                  <a:pt x="5154" y="15655"/>
                </a:lnTo>
                <a:lnTo>
                  <a:pt x="5105" y="15484"/>
                </a:lnTo>
                <a:lnTo>
                  <a:pt x="5056" y="15338"/>
                </a:lnTo>
                <a:lnTo>
                  <a:pt x="4983" y="15240"/>
                </a:lnTo>
                <a:lnTo>
                  <a:pt x="4934" y="15191"/>
                </a:lnTo>
                <a:lnTo>
                  <a:pt x="4910" y="15093"/>
                </a:lnTo>
                <a:lnTo>
                  <a:pt x="4836" y="14849"/>
                </a:lnTo>
                <a:lnTo>
                  <a:pt x="4812" y="14556"/>
                </a:lnTo>
                <a:lnTo>
                  <a:pt x="4788" y="14214"/>
                </a:lnTo>
                <a:lnTo>
                  <a:pt x="4788" y="13970"/>
                </a:lnTo>
                <a:lnTo>
                  <a:pt x="4788" y="13799"/>
                </a:lnTo>
                <a:lnTo>
                  <a:pt x="4739" y="13604"/>
                </a:lnTo>
                <a:lnTo>
                  <a:pt x="4714" y="13433"/>
                </a:lnTo>
                <a:lnTo>
                  <a:pt x="4641" y="13237"/>
                </a:lnTo>
                <a:lnTo>
                  <a:pt x="4568" y="13066"/>
                </a:lnTo>
                <a:lnTo>
                  <a:pt x="4494" y="12920"/>
                </a:lnTo>
                <a:lnTo>
                  <a:pt x="4397" y="12773"/>
                </a:lnTo>
                <a:lnTo>
                  <a:pt x="4324" y="12676"/>
                </a:lnTo>
                <a:lnTo>
                  <a:pt x="4128" y="12456"/>
                </a:lnTo>
                <a:lnTo>
                  <a:pt x="3982" y="12260"/>
                </a:lnTo>
                <a:lnTo>
                  <a:pt x="3884" y="12114"/>
                </a:lnTo>
                <a:lnTo>
                  <a:pt x="3835" y="11992"/>
                </a:lnTo>
                <a:lnTo>
                  <a:pt x="3811" y="11845"/>
                </a:lnTo>
                <a:lnTo>
                  <a:pt x="3786" y="11772"/>
                </a:lnTo>
                <a:lnTo>
                  <a:pt x="3737" y="11723"/>
                </a:lnTo>
                <a:lnTo>
                  <a:pt x="3713" y="11650"/>
                </a:lnTo>
                <a:lnTo>
                  <a:pt x="3664" y="11528"/>
                </a:lnTo>
                <a:lnTo>
                  <a:pt x="3664" y="11381"/>
                </a:lnTo>
                <a:lnTo>
                  <a:pt x="3640" y="11235"/>
                </a:lnTo>
                <a:lnTo>
                  <a:pt x="3664" y="11088"/>
                </a:lnTo>
                <a:lnTo>
                  <a:pt x="3664" y="10942"/>
                </a:lnTo>
                <a:lnTo>
                  <a:pt x="3713" y="10819"/>
                </a:lnTo>
                <a:lnTo>
                  <a:pt x="3737" y="10771"/>
                </a:lnTo>
                <a:lnTo>
                  <a:pt x="3786" y="10697"/>
                </a:lnTo>
                <a:lnTo>
                  <a:pt x="3811" y="10648"/>
                </a:lnTo>
                <a:lnTo>
                  <a:pt x="3835" y="10478"/>
                </a:lnTo>
                <a:lnTo>
                  <a:pt x="3811" y="10307"/>
                </a:lnTo>
                <a:lnTo>
                  <a:pt x="3786" y="10233"/>
                </a:lnTo>
                <a:lnTo>
                  <a:pt x="3737" y="10184"/>
                </a:lnTo>
                <a:lnTo>
                  <a:pt x="3689" y="10160"/>
                </a:lnTo>
                <a:lnTo>
                  <a:pt x="3615" y="10111"/>
                </a:lnTo>
                <a:lnTo>
                  <a:pt x="3444" y="10087"/>
                </a:lnTo>
                <a:lnTo>
                  <a:pt x="3347" y="10062"/>
                </a:lnTo>
                <a:lnTo>
                  <a:pt x="3200" y="9989"/>
                </a:lnTo>
                <a:lnTo>
                  <a:pt x="3054" y="9867"/>
                </a:lnTo>
                <a:lnTo>
                  <a:pt x="2883" y="9720"/>
                </a:lnTo>
                <a:lnTo>
                  <a:pt x="2712" y="9574"/>
                </a:lnTo>
                <a:lnTo>
                  <a:pt x="2565" y="9452"/>
                </a:lnTo>
                <a:lnTo>
                  <a:pt x="2419" y="9354"/>
                </a:lnTo>
                <a:lnTo>
                  <a:pt x="2321" y="9330"/>
                </a:lnTo>
                <a:lnTo>
                  <a:pt x="2199" y="9281"/>
                </a:lnTo>
                <a:lnTo>
                  <a:pt x="2003" y="9159"/>
                </a:lnTo>
                <a:lnTo>
                  <a:pt x="1784" y="8988"/>
                </a:lnTo>
                <a:lnTo>
                  <a:pt x="1539" y="8768"/>
                </a:lnTo>
                <a:lnTo>
                  <a:pt x="1246" y="8402"/>
                </a:lnTo>
                <a:lnTo>
                  <a:pt x="1078" y="8185"/>
                </a:lnTo>
                <a:lnTo>
                  <a:pt x="1124" y="7840"/>
                </a:lnTo>
                <a:lnTo>
                  <a:pt x="1197" y="7473"/>
                </a:lnTo>
                <a:lnTo>
                  <a:pt x="1295" y="7132"/>
                </a:lnTo>
                <a:lnTo>
                  <a:pt x="1393" y="6790"/>
                </a:lnTo>
                <a:lnTo>
                  <a:pt x="1515" y="6448"/>
                </a:lnTo>
                <a:lnTo>
                  <a:pt x="1637" y="6106"/>
                </a:lnTo>
                <a:lnTo>
                  <a:pt x="1784" y="5788"/>
                </a:lnTo>
                <a:lnTo>
                  <a:pt x="1954" y="5471"/>
                </a:lnTo>
                <a:lnTo>
                  <a:pt x="2125" y="5153"/>
                </a:lnTo>
                <a:lnTo>
                  <a:pt x="2296" y="4860"/>
                </a:lnTo>
                <a:lnTo>
                  <a:pt x="2516" y="4567"/>
                </a:lnTo>
                <a:lnTo>
                  <a:pt x="2712" y="4298"/>
                </a:lnTo>
                <a:lnTo>
                  <a:pt x="3151" y="3737"/>
                </a:lnTo>
                <a:lnTo>
                  <a:pt x="3664" y="3248"/>
                </a:lnTo>
                <a:lnTo>
                  <a:pt x="4079" y="3248"/>
                </a:lnTo>
                <a:lnTo>
                  <a:pt x="4299" y="3297"/>
                </a:lnTo>
                <a:lnTo>
                  <a:pt x="4470" y="3346"/>
                </a:lnTo>
                <a:lnTo>
                  <a:pt x="4592" y="3419"/>
                </a:lnTo>
                <a:lnTo>
                  <a:pt x="4690" y="3493"/>
                </a:lnTo>
                <a:lnTo>
                  <a:pt x="4788" y="3517"/>
                </a:lnTo>
                <a:lnTo>
                  <a:pt x="4885" y="3493"/>
                </a:lnTo>
                <a:lnTo>
                  <a:pt x="4983" y="3419"/>
                </a:lnTo>
                <a:lnTo>
                  <a:pt x="5056" y="3346"/>
                </a:lnTo>
                <a:lnTo>
                  <a:pt x="5178" y="3297"/>
                </a:lnTo>
                <a:lnTo>
                  <a:pt x="5276" y="3248"/>
                </a:lnTo>
                <a:lnTo>
                  <a:pt x="5349" y="3248"/>
                </a:lnTo>
                <a:lnTo>
                  <a:pt x="5471" y="3199"/>
                </a:lnTo>
                <a:lnTo>
                  <a:pt x="5594" y="3126"/>
                </a:lnTo>
                <a:lnTo>
                  <a:pt x="5764" y="3004"/>
                </a:lnTo>
                <a:lnTo>
                  <a:pt x="5935" y="2858"/>
                </a:lnTo>
                <a:lnTo>
                  <a:pt x="6131" y="2711"/>
                </a:lnTo>
                <a:lnTo>
                  <a:pt x="6375" y="2589"/>
                </a:lnTo>
                <a:lnTo>
                  <a:pt x="6619" y="2516"/>
                </a:lnTo>
                <a:lnTo>
                  <a:pt x="6888" y="2467"/>
                </a:lnTo>
                <a:close/>
                <a:moveTo>
                  <a:pt x="9379" y="0"/>
                </a:moveTo>
                <a:lnTo>
                  <a:pt x="8891" y="24"/>
                </a:lnTo>
                <a:lnTo>
                  <a:pt x="8427" y="49"/>
                </a:lnTo>
                <a:lnTo>
                  <a:pt x="7963" y="122"/>
                </a:lnTo>
                <a:lnTo>
                  <a:pt x="7499" y="195"/>
                </a:lnTo>
                <a:lnTo>
                  <a:pt x="7034" y="293"/>
                </a:lnTo>
                <a:lnTo>
                  <a:pt x="6595" y="440"/>
                </a:lnTo>
                <a:lnTo>
                  <a:pt x="6155" y="586"/>
                </a:lnTo>
                <a:lnTo>
                  <a:pt x="5740" y="733"/>
                </a:lnTo>
                <a:lnTo>
                  <a:pt x="5325" y="928"/>
                </a:lnTo>
                <a:lnTo>
                  <a:pt x="4910" y="1148"/>
                </a:lnTo>
                <a:lnTo>
                  <a:pt x="4519" y="1368"/>
                </a:lnTo>
                <a:lnTo>
                  <a:pt x="4128" y="1612"/>
                </a:lnTo>
                <a:lnTo>
                  <a:pt x="3762" y="1881"/>
                </a:lnTo>
                <a:lnTo>
                  <a:pt x="3420" y="2149"/>
                </a:lnTo>
                <a:lnTo>
                  <a:pt x="3078" y="2442"/>
                </a:lnTo>
                <a:lnTo>
                  <a:pt x="2760" y="2760"/>
                </a:lnTo>
                <a:lnTo>
                  <a:pt x="2443" y="3077"/>
                </a:lnTo>
                <a:lnTo>
                  <a:pt x="2150" y="3419"/>
                </a:lnTo>
                <a:lnTo>
                  <a:pt x="1881" y="3761"/>
                </a:lnTo>
                <a:lnTo>
                  <a:pt x="1613" y="4128"/>
                </a:lnTo>
                <a:lnTo>
                  <a:pt x="1368" y="4518"/>
                </a:lnTo>
                <a:lnTo>
                  <a:pt x="1149" y="4909"/>
                </a:lnTo>
                <a:lnTo>
                  <a:pt x="929" y="5324"/>
                </a:lnTo>
                <a:lnTo>
                  <a:pt x="733" y="5739"/>
                </a:lnTo>
                <a:lnTo>
                  <a:pt x="587" y="6155"/>
                </a:lnTo>
                <a:lnTo>
                  <a:pt x="440" y="6594"/>
                </a:lnTo>
                <a:lnTo>
                  <a:pt x="294" y="7034"/>
                </a:lnTo>
                <a:lnTo>
                  <a:pt x="196" y="7498"/>
                </a:lnTo>
                <a:lnTo>
                  <a:pt x="123" y="7962"/>
                </a:lnTo>
                <a:lnTo>
                  <a:pt x="49" y="8426"/>
                </a:lnTo>
                <a:lnTo>
                  <a:pt x="25" y="8890"/>
                </a:lnTo>
                <a:lnTo>
                  <a:pt x="1" y="9378"/>
                </a:lnTo>
                <a:lnTo>
                  <a:pt x="25" y="9867"/>
                </a:lnTo>
                <a:lnTo>
                  <a:pt x="49" y="10331"/>
                </a:lnTo>
                <a:lnTo>
                  <a:pt x="123" y="10795"/>
                </a:lnTo>
                <a:lnTo>
                  <a:pt x="196" y="11259"/>
                </a:lnTo>
                <a:lnTo>
                  <a:pt x="294" y="11723"/>
                </a:lnTo>
                <a:lnTo>
                  <a:pt x="440" y="12163"/>
                </a:lnTo>
                <a:lnTo>
                  <a:pt x="587" y="12602"/>
                </a:lnTo>
                <a:lnTo>
                  <a:pt x="733" y="13018"/>
                </a:lnTo>
                <a:lnTo>
                  <a:pt x="929" y="13433"/>
                </a:lnTo>
                <a:lnTo>
                  <a:pt x="1149" y="13848"/>
                </a:lnTo>
                <a:lnTo>
                  <a:pt x="1368" y="14239"/>
                </a:lnTo>
                <a:lnTo>
                  <a:pt x="1613" y="14629"/>
                </a:lnTo>
                <a:lnTo>
                  <a:pt x="1881" y="14996"/>
                </a:lnTo>
                <a:lnTo>
                  <a:pt x="2150" y="15338"/>
                </a:lnTo>
                <a:lnTo>
                  <a:pt x="2443" y="15680"/>
                </a:lnTo>
                <a:lnTo>
                  <a:pt x="2760" y="15997"/>
                </a:lnTo>
                <a:lnTo>
                  <a:pt x="3078" y="16315"/>
                </a:lnTo>
                <a:lnTo>
                  <a:pt x="3420" y="16608"/>
                </a:lnTo>
                <a:lnTo>
                  <a:pt x="3762" y="16876"/>
                </a:lnTo>
                <a:lnTo>
                  <a:pt x="4128" y="17145"/>
                </a:lnTo>
                <a:lnTo>
                  <a:pt x="4519" y="17389"/>
                </a:lnTo>
                <a:lnTo>
                  <a:pt x="4910" y="17609"/>
                </a:lnTo>
                <a:lnTo>
                  <a:pt x="5325" y="17829"/>
                </a:lnTo>
                <a:lnTo>
                  <a:pt x="5740" y="18024"/>
                </a:lnTo>
                <a:lnTo>
                  <a:pt x="6155" y="18171"/>
                </a:lnTo>
                <a:lnTo>
                  <a:pt x="6595" y="18317"/>
                </a:lnTo>
                <a:lnTo>
                  <a:pt x="7034" y="18464"/>
                </a:lnTo>
                <a:lnTo>
                  <a:pt x="7499" y="18562"/>
                </a:lnTo>
                <a:lnTo>
                  <a:pt x="7963" y="18635"/>
                </a:lnTo>
                <a:lnTo>
                  <a:pt x="8427" y="18708"/>
                </a:lnTo>
                <a:lnTo>
                  <a:pt x="8891" y="18733"/>
                </a:lnTo>
                <a:lnTo>
                  <a:pt x="9379" y="18757"/>
                </a:lnTo>
                <a:lnTo>
                  <a:pt x="9868" y="18733"/>
                </a:lnTo>
                <a:lnTo>
                  <a:pt x="10332" y="18708"/>
                </a:lnTo>
                <a:lnTo>
                  <a:pt x="10796" y="18635"/>
                </a:lnTo>
                <a:lnTo>
                  <a:pt x="11260" y="18562"/>
                </a:lnTo>
                <a:lnTo>
                  <a:pt x="11724" y="18464"/>
                </a:lnTo>
                <a:lnTo>
                  <a:pt x="12163" y="18317"/>
                </a:lnTo>
                <a:lnTo>
                  <a:pt x="12603" y="18171"/>
                </a:lnTo>
                <a:lnTo>
                  <a:pt x="13018" y="18024"/>
                </a:lnTo>
                <a:lnTo>
                  <a:pt x="13433" y="17829"/>
                </a:lnTo>
                <a:lnTo>
                  <a:pt x="13848" y="17609"/>
                </a:lnTo>
                <a:lnTo>
                  <a:pt x="14239" y="17389"/>
                </a:lnTo>
                <a:lnTo>
                  <a:pt x="14630" y="17145"/>
                </a:lnTo>
                <a:lnTo>
                  <a:pt x="14996" y="16876"/>
                </a:lnTo>
                <a:lnTo>
                  <a:pt x="15338" y="16608"/>
                </a:lnTo>
                <a:lnTo>
                  <a:pt x="15680" y="16315"/>
                </a:lnTo>
                <a:lnTo>
                  <a:pt x="15998" y="15997"/>
                </a:lnTo>
                <a:lnTo>
                  <a:pt x="16315" y="15680"/>
                </a:lnTo>
                <a:lnTo>
                  <a:pt x="16608" y="15338"/>
                </a:lnTo>
                <a:lnTo>
                  <a:pt x="16877" y="14996"/>
                </a:lnTo>
                <a:lnTo>
                  <a:pt x="17146" y="14629"/>
                </a:lnTo>
                <a:lnTo>
                  <a:pt x="17390" y="14239"/>
                </a:lnTo>
                <a:lnTo>
                  <a:pt x="17610" y="13848"/>
                </a:lnTo>
                <a:lnTo>
                  <a:pt x="17829" y="13433"/>
                </a:lnTo>
                <a:lnTo>
                  <a:pt x="18025" y="13018"/>
                </a:lnTo>
                <a:lnTo>
                  <a:pt x="18171" y="12602"/>
                </a:lnTo>
                <a:lnTo>
                  <a:pt x="18318" y="12163"/>
                </a:lnTo>
                <a:lnTo>
                  <a:pt x="18464" y="11723"/>
                </a:lnTo>
                <a:lnTo>
                  <a:pt x="18562" y="11259"/>
                </a:lnTo>
                <a:lnTo>
                  <a:pt x="18635" y="10795"/>
                </a:lnTo>
                <a:lnTo>
                  <a:pt x="18709" y="10331"/>
                </a:lnTo>
                <a:lnTo>
                  <a:pt x="18733" y="9867"/>
                </a:lnTo>
                <a:lnTo>
                  <a:pt x="18758" y="9378"/>
                </a:lnTo>
                <a:lnTo>
                  <a:pt x="18733" y="8890"/>
                </a:lnTo>
                <a:lnTo>
                  <a:pt x="18709" y="8426"/>
                </a:lnTo>
                <a:lnTo>
                  <a:pt x="18635" y="7962"/>
                </a:lnTo>
                <a:lnTo>
                  <a:pt x="18562" y="7498"/>
                </a:lnTo>
                <a:lnTo>
                  <a:pt x="18464" y="7034"/>
                </a:lnTo>
                <a:lnTo>
                  <a:pt x="18318" y="6594"/>
                </a:lnTo>
                <a:lnTo>
                  <a:pt x="18171" y="6155"/>
                </a:lnTo>
                <a:lnTo>
                  <a:pt x="18025" y="5739"/>
                </a:lnTo>
                <a:lnTo>
                  <a:pt x="17829" y="5324"/>
                </a:lnTo>
                <a:lnTo>
                  <a:pt x="17610" y="4909"/>
                </a:lnTo>
                <a:lnTo>
                  <a:pt x="17390" y="4518"/>
                </a:lnTo>
                <a:lnTo>
                  <a:pt x="17146" y="4128"/>
                </a:lnTo>
                <a:lnTo>
                  <a:pt x="16877" y="3761"/>
                </a:lnTo>
                <a:lnTo>
                  <a:pt x="16608" y="3419"/>
                </a:lnTo>
                <a:lnTo>
                  <a:pt x="16315" y="3077"/>
                </a:lnTo>
                <a:lnTo>
                  <a:pt x="15998" y="2760"/>
                </a:lnTo>
                <a:lnTo>
                  <a:pt x="15680" y="2442"/>
                </a:lnTo>
                <a:lnTo>
                  <a:pt x="15338" y="2149"/>
                </a:lnTo>
                <a:lnTo>
                  <a:pt x="14996" y="1881"/>
                </a:lnTo>
                <a:lnTo>
                  <a:pt x="14630" y="1612"/>
                </a:lnTo>
                <a:lnTo>
                  <a:pt x="14239" y="1368"/>
                </a:lnTo>
                <a:lnTo>
                  <a:pt x="13848" y="1148"/>
                </a:lnTo>
                <a:lnTo>
                  <a:pt x="13433" y="928"/>
                </a:lnTo>
                <a:lnTo>
                  <a:pt x="13018" y="733"/>
                </a:lnTo>
                <a:lnTo>
                  <a:pt x="12603" y="586"/>
                </a:lnTo>
                <a:lnTo>
                  <a:pt x="12163" y="440"/>
                </a:lnTo>
                <a:lnTo>
                  <a:pt x="11724" y="293"/>
                </a:lnTo>
                <a:lnTo>
                  <a:pt x="11260" y="195"/>
                </a:lnTo>
                <a:lnTo>
                  <a:pt x="10796" y="122"/>
                </a:lnTo>
                <a:lnTo>
                  <a:pt x="10332" y="49"/>
                </a:lnTo>
                <a:lnTo>
                  <a:pt x="9868" y="24"/>
                </a:lnTo>
                <a:lnTo>
                  <a:pt x="9379"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nvGrpSpPr>
          <p:cNvPr id="8" name="Shape 651"/>
          <p:cNvGrpSpPr/>
          <p:nvPr/>
        </p:nvGrpSpPr>
        <p:grpSpPr>
          <a:xfrm>
            <a:off x="1619672" y="1851670"/>
            <a:ext cx="216024" cy="216024"/>
            <a:chOff x="2594325" y="1627175"/>
            <a:chExt cx="440850" cy="440850"/>
          </a:xfrm>
        </p:grpSpPr>
        <p:sp>
          <p:nvSpPr>
            <p:cNvPr id="9" name="Shape 652"/>
            <p:cNvSpPr/>
            <p:nvPr/>
          </p:nvSpPr>
          <p:spPr>
            <a:xfrm>
              <a:off x="2594325" y="1890950"/>
              <a:ext cx="177075" cy="177075"/>
            </a:xfrm>
            <a:custGeom>
              <a:avLst/>
              <a:gdLst/>
              <a:ahLst/>
              <a:cxnLst/>
              <a:rect l="0" t="0" r="0" b="0"/>
              <a:pathLst>
                <a:path w="7083" h="7083" extrusionOk="0">
                  <a:moveTo>
                    <a:pt x="5544" y="0"/>
                  </a:moveTo>
                  <a:lnTo>
                    <a:pt x="538" y="5984"/>
                  </a:lnTo>
                  <a:lnTo>
                    <a:pt x="0" y="7083"/>
                  </a:lnTo>
                  <a:lnTo>
                    <a:pt x="1099" y="6546"/>
                  </a:lnTo>
                  <a:lnTo>
                    <a:pt x="7083" y="1539"/>
                  </a:lnTo>
                  <a:lnTo>
                    <a:pt x="5544"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0" name="Shape 653"/>
            <p:cNvSpPr/>
            <p:nvPr/>
          </p:nvSpPr>
          <p:spPr>
            <a:xfrm>
              <a:off x="2858700" y="1627175"/>
              <a:ext cx="176475" cy="176475"/>
            </a:xfrm>
            <a:custGeom>
              <a:avLst/>
              <a:gdLst/>
              <a:ahLst/>
              <a:cxnLst/>
              <a:rect l="0" t="0" r="0" b="0"/>
              <a:pathLst>
                <a:path w="7059" h="7059" extrusionOk="0">
                  <a:moveTo>
                    <a:pt x="904" y="1"/>
                  </a:moveTo>
                  <a:lnTo>
                    <a:pt x="782" y="25"/>
                  </a:lnTo>
                  <a:lnTo>
                    <a:pt x="684" y="98"/>
                  </a:lnTo>
                  <a:lnTo>
                    <a:pt x="611" y="147"/>
                  </a:lnTo>
                  <a:lnTo>
                    <a:pt x="489" y="294"/>
                  </a:lnTo>
                  <a:lnTo>
                    <a:pt x="367" y="440"/>
                  </a:lnTo>
                  <a:lnTo>
                    <a:pt x="294" y="587"/>
                  </a:lnTo>
                  <a:lnTo>
                    <a:pt x="196" y="733"/>
                  </a:lnTo>
                  <a:lnTo>
                    <a:pt x="74" y="1051"/>
                  </a:lnTo>
                  <a:lnTo>
                    <a:pt x="0" y="1393"/>
                  </a:lnTo>
                  <a:lnTo>
                    <a:pt x="0" y="1735"/>
                  </a:lnTo>
                  <a:lnTo>
                    <a:pt x="25" y="2052"/>
                  </a:lnTo>
                  <a:lnTo>
                    <a:pt x="123" y="2394"/>
                  </a:lnTo>
                  <a:lnTo>
                    <a:pt x="269" y="2711"/>
                  </a:lnTo>
                  <a:lnTo>
                    <a:pt x="4348" y="6790"/>
                  </a:lnTo>
                  <a:lnTo>
                    <a:pt x="4665" y="6937"/>
                  </a:lnTo>
                  <a:lnTo>
                    <a:pt x="5007" y="7034"/>
                  </a:lnTo>
                  <a:lnTo>
                    <a:pt x="5325" y="7059"/>
                  </a:lnTo>
                  <a:lnTo>
                    <a:pt x="5667" y="7059"/>
                  </a:lnTo>
                  <a:lnTo>
                    <a:pt x="6008" y="6986"/>
                  </a:lnTo>
                  <a:lnTo>
                    <a:pt x="6326" y="6863"/>
                  </a:lnTo>
                  <a:lnTo>
                    <a:pt x="6473" y="6766"/>
                  </a:lnTo>
                  <a:lnTo>
                    <a:pt x="6619" y="6692"/>
                  </a:lnTo>
                  <a:lnTo>
                    <a:pt x="6766" y="6570"/>
                  </a:lnTo>
                  <a:lnTo>
                    <a:pt x="6912" y="6448"/>
                  </a:lnTo>
                  <a:lnTo>
                    <a:pt x="6961" y="6375"/>
                  </a:lnTo>
                  <a:lnTo>
                    <a:pt x="7034" y="6277"/>
                  </a:lnTo>
                  <a:lnTo>
                    <a:pt x="7059" y="6155"/>
                  </a:lnTo>
                  <a:lnTo>
                    <a:pt x="7059" y="6057"/>
                  </a:lnTo>
                  <a:lnTo>
                    <a:pt x="7059" y="5960"/>
                  </a:lnTo>
                  <a:lnTo>
                    <a:pt x="7034" y="5862"/>
                  </a:lnTo>
                  <a:lnTo>
                    <a:pt x="6961" y="5764"/>
                  </a:lnTo>
                  <a:lnTo>
                    <a:pt x="6912" y="5667"/>
                  </a:lnTo>
                  <a:lnTo>
                    <a:pt x="1393" y="147"/>
                  </a:lnTo>
                  <a:lnTo>
                    <a:pt x="1295" y="98"/>
                  </a:lnTo>
                  <a:lnTo>
                    <a:pt x="1197" y="25"/>
                  </a:lnTo>
                  <a:lnTo>
                    <a:pt x="1099"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1" name="Shape 654"/>
            <p:cNvSpPr/>
            <p:nvPr/>
          </p:nvSpPr>
          <p:spPr>
            <a:xfrm>
              <a:off x="2663325" y="1702275"/>
              <a:ext cx="296750" cy="296775"/>
            </a:xfrm>
            <a:custGeom>
              <a:avLst/>
              <a:gdLst/>
              <a:ahLst/>
              <a:cxnLst/>
              <a:rect l="0" t="0" r="0" b="0"/>
              <a:pathLst>
                <a:path w="11870" h="11871" extrusionOk="0">
                  <a:moveTo>
                    <a:pt x="7718" y="1295"/>
                  </a:moveTo>
                  <a:lnTo>
                    <a:pt x="7815" y="1319"/>
                  </a:lnTo>
                  <a:lnTo>
                    <a:pt x="7889" y="1368"/>
                  </a:lnTo>
                  <a:lnTo>
                    <a:pt x="7938" y="1442"/>
                  </a:lnTo>
                  <a:lnTo>
                    <a:pt x="7938" y="1515"/>
                  </a:lnTo>
                  <a:lnTo>
                    <a:pt x="7938" y="1588"/>
                  </a:lnTo>
                  <a:lnTo>
                    <a:pt x="7889" y="1661"/>
                  </a:lnTo>
                  <a:lnTo>
                    <a:pt x="5862" y="3664"/>
                  </a:lnTo>
                  <a:lnTo>
                    <a:pt x="5788" y="3713"/>
                  </a:lnTo>
                  <a:lnTo>
                    <a:pt x="5715" y="3737"/>
                  </a:lnTo>
                  <a:lnTo>
                    <a:pt x="5642" y="3713"/>
                  </a:lnTo>
                  <a:lnTo>
                    <a:pt x="5569" y="3664"/>
                  </a:lnTo>
                  <a:lnTo>
                    <a:pt x="5520" y="3591"/>
                  </a:lnTo>
                  <a:lnTo>
                    <a:pt x="5495" y="3517"/>
                  </a:lnTo>
                  <a:lnTo>
                    <a:pt x="5520" y="3444"/>
                  </a:lnTo>
                  <a:lnTo>
                    <a:pt x="5569" y="3371"/>
                  </a:lnTo>
                  <a:lnTo>
                    <a:pt x="7571" y="1368"/>
                  </a:lnTo>
                  <a:lnTo>
                    <a:pt x="7644" y="1319"/>
                  </a:lnTo>
                  <a:lnTo>
                    <a:pt x="7718" y="1295"/>
                  </a:lnTo>
                  <a:close/>
                  <a:moveTo>
                    <a:pt x="7767" y="1"/>
                  </a:moveTo>
                  <a:lnTo>
                    <a:pt x="4885" y="2907"/>
                  </a:lnTo>
                  <a:lnTo>
                    <a:pt x="4640" y="2809"/>
                  </a:lnTo>
                  <a:lnTo>
                    <a:pt x="4396" y="2712"/>
                  </a:lnTo>
                  <a:lnTo>
                    <a:pt x="4103" y="2614"/>
                  </a:lnTo>
                  <a:lnTo>
                    <a:pt x="3810" y="2565"/>
                  </a:lnTo>
                  <a:lnTo>
                    <a:pt x="3493" y="2492"/>
                  </a:lnTo>
                  <a:lnTo>
                    <a:pt x="3175" y="2443"/>
                  </a:lnTo>
                  <a:lnTo>
                    <a:pt x="2858" y="2418"/>
                  </a:lnTo>
                  <a:lnTo>
                    <a:pt x="2247" y="2418"/>
                  </a:lnTo>
                  <a:lnTo>
                    <a:pt x="1954" y="2443"/>
                  </a:lnTo>
                  <a:lnTo>
                    <a:pt x="1636" y="2492"/>
                  </a:lnTo>
                  <a:lnTo>
                    <a:pt x="1319" y="2565"/>
                  </a:lnTo>
                  <a:lnTo>
                    <a:pt x="1001" y="2687"/>
                  </a:lnTo>
                  <a:lnTo>
                    <a:pt x="708" y="2809"/>
                  </a:lnTo>
                  <a:lnTo>
                    <a:pt x="415" y="3005"/>
                  </a:lnTo>
                  <a:lnTo>
                    <a:pt x="147" y="3224"/>
                  </a:lnTo>
                  <a:lnTo>
                    <a:pt x="73" y="3298"/>
                  </a:lnTo>
                  <a:lnTo>
                    <a:pt x="24" y="3395"/>
                  </a:lnTo>
                  <a:lnTo>
                    <a:pt x="0" y="3493"/>
                  </a:lnTo>
                  <a:lnTo>
                    <a:pt x="0" y="3615"/>
                  </a:lnTo>
                  <a:lnTo>
                    <a:pt x="0" y="3713"/>
                  </a:lnTo>
                  <a:lnTo>
                    <a:pt x="24" y="3811"/>
                  </a:lnTo>
                  <a:lnTo>
                    <a:pt x="73" y="3908"/>
                  </a:lnTo>
                  <a:lnTo>
                    <a:pt x="147" y="4006"/>
                  </a:lnTo>
                  <a:lnTo>
                    <a:pt x="7864" y="11724"/>
                  </a:lnTo>
                  <a:lnTo>
                    <a:pt x="7962" y="11797"/>
                  </a:lnTo>
                  <a:lnTo>
                    <a:pt x="8060" y="11846"/>
                  </a:lnTo>
                  <a:lnTo>
                    <a:pt x="8157" y="11870"/>
                  </a:lnTo>
                  <a:lnTo>
                    <a:pt x="8377" y="11870"/>
                  </a:lnTo>
                  <a:lnTo>
                    <a:pt x="8475" y="11846"/>
                  </a:lnTo>
                  <a:lnTo>
                    <a:pt x="8573" y="11797"/>
                  </a:lnTo>
                  <a:lnTo>
                    <a:pt x="8646" y="11724"/>
                  </a:lnTo>
                  <a:lnTo>
                    <a:pt x="8866" y="11455"/>
                  </a:lnTo>
                  <a:lnTo>
                    <a:pt x="9061" y="11162"/>
                  </a:lnTo>
                  <a:lnTo>
                    <a:pt x="9183" y="10869"/>
                  </a:lnTo>
                  <a:lnTo>
                    <a:pt x="9305" y="10551"/>
                  </a:lnTo>
                  <a:lnTo>
                    <a:pt x="9379" y="10234"/>
                  </a:lnTo>
                  <a:lnTo>
                    <a:pt x="9427" y="9916"/>
                  </a:lnTo>
                  <a:lnTo>
                    <a:pt x="9452" y="9623"/>
                  </a:lnTo>
                  <a:lnTo>
                    <a:pt x="9452" y="9330"/>
                  </a:lnTo>
                  <a:lnTo>
                    <a:pt x="9452" y="9013"/>
                  </a:lnTo>
                  <a:lnTo>
                    <a:pt x="9427" y="8695"/>
                  </a:lnTo>
                  <a:lnTo>
                    <a:pt x="9379" y="8378"/>
                  </a:lnTo>
                  <a:lnTo>
                    <a:pt x="9305" y="8060"/>
                  </a:lnTo>
                  <a:lnTo>
                    <a:pt x="9256" y="7767"/>
                  </a:lnTo>
                  <a:lnTo>
                    <a:pt x="9159" y="7474"/>
                  </a:lnTo>
                  <a:lnTo>
                    <a:pt x="9061" y="7230"/>
                  </a:lnTo>
                  <a:lnTo>
                    <a:pt x="8963" y="6986"/>
                  </a:lnTo>
                  <a:lnTo>
                    <a:pt x="11870" y="4104"/>
                  </a:lnTo>
                  <a:lnTo>
                    <a:pt x="7767"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spTree>
    <p:extLst>
      <p:ext uri="{BB962C8B-B14F-4D97-AF65-F5344CB8AC3E}">
        <p14:creationId xmlns:p14="http://schemas.microsoft.com/office/powerpoint/2010/main" val="2812440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Shape 386"/>
          <p:cNvSpPr txBox="1">
            <a:spLocks noGrp="1"/>
          </p:cNvSpPr>
          <p:nvPr>
            <p:ph type="body" idx="1"/>
          </p:nvPr>
        </p:nvSpPr>
        <p:spPr>
          <a:xfrm>
            <a:off x="755576" y="1851670"/>
            <a:ext cx="7056784" cy="2663699"/>
          </a:xfrm>
          <a:prstGeom prst="rect">
            <a:avLst/>
          </a:prstGeom>
        </p:spPr>
        <p:txBody>
          <a:bodyPr lIns="91425" tIns="91425" rIns="91425" bIns="91425" anchor="t" anchorCtr="0">
            <a:noAutofit/>
          </a:bodyPr>
          <a:lstStyle/>
          <a:p>
            <a:endParaRPr lang="es-MX" dirty="0" smtClean="0"/>
          </a:p>
          <a:p>
            <a:r>
              <a:rPr lang="es-MX" dirty="0" smtClean="0">
                <a:latin typeface="Georgia" panose="02040502050405020303" pitchFamily="18" charset="0"/>
              </a:rPr>
              <a:t>El </a:t>
            </a:r>
            <a:r>
              <a:rPr lang="es-MX" dirty="0">
                <a:latin typeface="Georgia" panose="02040502050405020303" pitchFamily="18" charset="0"/>
              </a:rPr>
              <a:t>MT se “diseña” en el primer seminario de investigación, tomando como punto de partida el esquema del proyecto de investigación, se señalar los aspectos teóricos del trabajo.</a:t>
            </a:r>
          </a:p>
        </p:txBody>
      </p:sp>
      <p:sp>
        <p:nvSpPr>
          <p:cNvPr id="387" name="Shape 387"/>
          <p:cNvSpPr txBox="1">
            <a:spLocks noGrp="1"/>
          </p:cNvSpPr>
          <p:nvPr>
            <p:ph type="title"/>
          </p:nvPr>
        </p:nvSpPr>
        <p:spPr>
          <a:xfrm>
            <a:off x="1691680" y="1203598"/>
            <a:ext cx="7303796" cy="645300"/>
          </a:xfrm>
          <a:prstGeom prst="rect">
            <a:avLst/>
          </a:prstGeom>
        </p:spPr>
        <p:txBody>
          <a:bodyPr lIns="91425" tIns="91425" rIns="91425" bIns="91425" anchor="b" anchorCtr="0">
            <a:noAutofit/>
          </a:bodyPr>
          <a:lstStyle/>
          <a:p>
            <a:pPr lvl="0"/>
            <a:r>
              <a:rPr lang="es-MX" sz="3500" dirty="0" smtClean="0">
                <a:latin typeface="Century Schoolbook" panose="02040604050505020304" pitchFamily="18" charset="0"/>
              </a:rPr>
              <a:t>REDACTAR OBJETIVOS ESPECIFICOS</a:t>
            </a:r>
            <a:endParaRPr lang="en" sz="3500" dirty="0">
              <a:latin typeface="Century Schoolbook" panose="02040604050505020304" pitchFamily="18" charset="0"/>
            </a:endParaRPr>
          </a:p>
        </p:txBody>
      </p:sp>
      <p:sp>
        <p:nvSpPr>
          <p:cNvPr id="388" name="Shape 388"/>
          <p:cNvSpPr txBox="1">
            <a:spLocks noGrp="1"/>
          </p:cNvSpPr>
          <p:nvPr>
            <p:ph type="body" idx="2"/>
          </p:nvPr>
        </p:nvSpPr>
        <p:spPr>
          <a:xfrm>
            <a:off x="467544" y="3075806"/>
            <a:ext cx="6905859" cy="1763898"/>
          </a:xfrm>
          <a:prstGeom prst="rect">
            <a:avLst/>
          </a:prstGeom>
        </p:spPr>
        <p:txBody>
          <a:bodyPr lIns="91425" tIns="91425" rIns="91425" bIns="91425" anchor="t" anchorCtr="0">
            <a:noAutofit/>
          </a:bodyPr>
          <a:lstStyle/>
          <a:p>
            <a:r>
              <a:rPr lang="es-MX" dirty="0" smtClean="0">
                <a:latin typeface="Georgia" panose="02040502050405020303" pitchFamily="18" charset="0"/>
              </a:rPr>
              <a:t>Una </a:t>
            </a:r>
            <a:r>
              <a:rPr lang="es-MX" dirty="0">
                <a:latin typeface="Georgia" panose="02040502050405020303" pitchFamily="18" charset="0"/>
              </a:rPr>
              <a:t>vez definidos los paradigmas, teorías y conceptos básico para la investigación,  éstos se explican en una redacción.  para tomar una decisión acerca de los autores y fuentes que en se convertirán en sus referencias básicas, aquellas que les ayudarán a comprender el problema de investigación, así como a tomar partido respecto del tema que se discute.</a:t>
            </a:r>
          </a:p>
          <a:p>
            <a:endParaRPr lang="es-MX" dirty="0"/>
          </a:p>
          <a:p>
            <a:endParaRPr lang="es-MX" dirty="0"/>
          </a:p>
        </p:txBody>
      </p:sp>
    </p:spTree>
    <p:extLst>
      <p:ext uri="{BB962C8B-B14F-4D97-AF65-F5344CB8AC3E}">
        <p14:creationId xmlns:p14="http://schemas.microsoft.com/office/powerpoint/2010/main" val="19677987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ctrTitle"/>
          </p:nvPr>
        </p:nvSpPr>
        <p:spPr>
          <a:xfrm>
            <a:off x="2743200" y="1735750"/>
            <a:ext cx="5638800" cy="1159799"/>
          </a:xfrm>
          <a:prstGeom prst="rect">
            <a:avLst/>
          </a:prstGeom>
        </p:spPr>
        <p:txBody>
          <a:bodyPr lIns="91425" tIns="91425" rIns="91425" bIns="91425" anchor="b" anchorCtr="0">
            <a:noAutofit/>
          </a:bodyPr>
          <a:lstStyle/>
          <a:p>
            <a:pPr lvl="0" rtl="0">
              <a:spcBef>
                <a:spcPts val="0"/>
              </a:spcBef>
              <a:buNone/>
            </a:pPr>
            <a:r>
              <a:rPr lang="en" dirty="0" smtClean="0"/>
              <a:t>CRONOGRAMA</a:t>
            </a:r>
            <a:endParaRPr lang="en" dirty="0"/>
          </a:p>
        </p:txBody>
      </p:sp>
      <p:sp>
        <p:nvSpPr>
          <p:cNvPr id="351" name="Shape 351"/>
          <p:cNvSpPr txBox="1">
            <a:spLocks noGrp="1"/>
          </p:cNvSpPr>
          <p:nvPr>
            <p:ph type="subTitle" idx="1"/>
          </p:nvPr>
        </p:nvSpPr>
        <p:spPr>
          <a:xfrm>
            <a:off x="2743200" y="2821004"/>
            <a:ext cx="5696099" cy="784799"/>
          </a:xfrm>
          <a:prstGeom prst="rect">
            <a:avLst/>
          </a:prstGeom>
        </p:spPr>
        <p:txBody>
          <a:bodyPr lIns="91425" tIns="91425" rIns="91425" bIns="91425" anchor="t" anchorCtr="0">
            <a:noAutofit/>
          </a:bodyPr>
          <a:lstStyle/>
          <a:p>
            <a:r>
              <a:rPr lang="es-MX" dirty="0"/>
              <a:t>Tomando en consideración el esquema, se hace una planeación acerca del tiempo que tomará llevar a cabo cada una de las acciones de investigación del proyecto.</a:t>
            </a:r>
          </a:p>
        </p:txBody>
      </p:sp>
      <p:sp>
        <p:nvSpPr>
          <p:cNvPr id="352" name="Shape 352"/>
          <p:cNvSpPr txBox="1"/>
          <p:nvPr/>
        </p:nvSpPr>
        <p:spPr>
          <a:xfrm>
            <a:off x="409575" y="1676400"/>
            <a:ext cx="2067000" cy="1771800"/>
          </a:xfrm>
          <a:prstGeom prst="rect">
            <a:avLst/>
          </a:prstGeom>
          <a:noFill/>
          <a:ln>
            <a:noFill/>
          </a:ln>
        </p:spPr>
        <p:txBody>
          <a:bodyPr lIns="91425" tIns="91425" rIns="91425" bIns="91425" anchor="ctr" anchorCtr="0">
            <a:noAutofit/>
          </a:bodyPr>
          <a:lstStyle/>
          <a:p>
            <a:pPr lvl="0" algn="ctr">
              <a:spcBef>
                <a:spcPts val="0"/>
              </a:spcBef>
              <a:buNone/>
            </a:pPr>
            <a:r>
              <a:rPr lang="en" sz="4800" b="1" dirty="0" smtClean="0">
                <a:solidFill>
                  <a:srgbClr val="FFFFFF"/>
                </a:solidFill>
                <a:latin typeface="Nixie One"/>
                <a:ea typeface="Nixie One"/>
                <a:cs typeface="Nixie One"/>
                <a:sym typeface="Nixie One"/>
              </a:rPr>
              <a:t>10</a:t>
            </a:r>
            <a:endParaRPr lang="en" sz="4800" b="1" dirty="0">
              <a:solidFill>
                <a:srgbClr val="FFFFFF"/>
              </a:solidFill>
              <a:latin typeface="Nixie One"/>
              <a:ea typeface="Nixie One"/>
              <a:cs typeface="Nixie One"/>
              <a:sym typeface="Nixie One"/>
            </a:endParaRPr>
          </a:p>
        </p:txBody>
      </p:sp>
      <p:grpSp>
        <p:nvGrpSpPr>
          <p:cNvPr id="5" name="Shape 611"/>
          <p:cNvGrpSpPr/>
          <p:nvPr/>
        </p:nvGrpSpPr>
        <p:grpSpPr>
          <a:xfrm>
            <a:off x="1115616" y="1779662"/>
            <a:ext cx="576064" cy="489153"/>
            <a:chOff x="6660750" y="298550"/>
            <a:chExt cx="396900" cy="396300"/>
          </a:xfrm>
        </p:grpSpPr>
        <p:sp>
          <p:nvSpPr>
            <p:cNvPr id="6" name="Shape 612"/>
            <p:cNvSpPr/>
            <p:nvPr/>
          </p:nvSpPr>
          <p:spPr>
            <a:xfrm>
              <a:off x="6660750" y="298550"/>
              <a:ext cx="396900" cy="396300"/>
            </a:xfrm>
            <a:custGeom>
              <a:avLst/>
              <a:gdLst/>
              <a:ahLst/>
              <a:cxnLst/>
              <a:rect l="0" t="0" r="0" b="0"/>
              <a:pathLst>
                <a:path w="15876" h="15852" extrusionOk="0">
                  <a:moveTo>
                    <a:pt x="8304" y="978"/>
                  </a:moveTo>
                  <a:lnTo>
                    <a:pt x="8646" y="1002"/>
                  </a:lnTo>
                  <a:lnTo>
                    <a:pt x="8988" y="1051"/>
                  </a:lnTo>
                  <a:lnTo>
                    <a:pt x="9330" y="1100"/>
                  </a:lnTo>
                  <a:lnTo>
                    <a:pt x="9672" y="1198"/>
                  </a:lnTo>
                  <a:lnTo>
                    <a:pt x="10014" y="1271"/>
                  </a:lnTo>
                  <a:lnTo>
                    <a:pt x="10332" y="1393"/>
                  </a:lnTo>
                  <a:lnTo>
                    <a:pt x="10649" y="1515"/>
                  </a:lnTo>
                  <a:lnTo>
                    <a:pt x="10942" y="1662"/>
                  </a:lnTo>
                  <a:lnTo>
                    <a:pt x="11260" y="1808"/>
                  </a:lnTo>
                  <a:lnTo>
                    <a:pt x="11553" y="1979"/>
                  </a:lnTo>
                  <a:lnTo>
                    <a:pt x="11821" y="2150"/>
                  </a:lnTo>
                  <a:lnTo>
                    <a:pt x="12090" y="2346"/>
                  </a:lnTo>
                  <a:lnTo>
                    <a:pt x="12359" y="2565"/>
                  </a:lnTo>
                  <a:lnTo>
                    <a:pt x="12603" y="2785"/>
                  </a:lnTo>
                  <a:lnTo>
                    <a:pt x="12847" y="3005"/>
                  </a:lnTo>
                  <a:lnTo>
                    <a:pt x="13091" y="3249"/>
                  </a:lnTo>
                  <a:lnTo>
                    <a:pt x="13311" y="3493"/>
                  </a:lnTo>
                  <a:lnTo>
                    <a:pt x="13507" y="3762"/>
                  </a:lnTo>
                  <a:lnTo>
                    <a:pt x="13702" y="4031"/>
                  </a:lnTo>
                  <a:lnTo>
                    <a:pt x="13897" y="4324"/>
                  </a:lnTo>
                  <a:lnTo>
                    <a:pt x="14044" y="4617"/>
                  </a:lnTo>
                  <a:lnTo>
                    <a:pt x="14215" y="4910"/>
                  </a:lnTo>
                  <a:lnTo>
                    <a:pt x="14337" y="5227"/>
                  </a:lnTo>
                  <a:lnTo>
                    <a:pt x="14483" y="5545"/>
                  </a:lnTo>
                  <a:lnTo>
                    <a:pt x="14581" y="5862"/>
                  </a:lnTo>
                  <a:lnTo>
                    <a:pt x="14679" y="6180"/>
                  </a:lnTo>
                  <a:lnTo>
                    <a:pt x="14752" y="6522"/>
                  </a:lnTo>
                  <a:lnTo>
                    <a:pt x="14825" y="6864"/>
                  </a:lnTo>
                  <a:lnTo>
                    <a:pt x="14850" y="7206"/>
                  </a:lnTo>
                  <a:lnTo>
                    <a:pt x="14899" y="7572"/>
                  </a:lnTo>
                  <a:lnTo>
                    <a:pt x="14899" y="7938"/>
                  </a:lnTo>
                  <a:lnTo>
                    <a:pt x="14899" y="8280"/>
                  </a:lnTo>
                  <a:lnTo>
                    <a:pt x="14850" y="8647"/>
                  </a:lnTo>
                  <a:lnTo>
                    <a:pt x="14825" y="8989"/>
                  </a:lnTo>
                  <a:lnTo>
                    <a:pt x="14752" y="9331"/>
                  </a:lnTo>
                  <a:lnTo>
                    <a:pt x="14679" y="9672"/>
                  </a:lnTo>
                  <a:lnTo>
                    <a:pt x="14581" y="9990"/>
                  </a:lnTo>
                  <a:lnTo>
                    <a:pt x="14483" y="10307"/>
                  </a:lnTo>
                  <a:lnTo>
                    <a:pt x="14337" y="10625"/>
                  </a:lnTo>
                  <a:lnTo>
                    <a:pt x="14215" y="10942"/>
                  </a:lnTo>
                  <a:lnTo>
                    <a:pt x="14044" y="11236"/>
                  </a:lnTo>
                  <a:lnTo>
                    <a:pt x="13897" y="11529"/>
                  </a:lnTo>
                  <a:lnTo>
                    <a:pt x="13702" y="11822"/>
                  </a:lnTo>
                  <a:lnTo>
                    <a:pt x="13507" y="12090"/>
                  </a:lnTo>
                  <a:lnTo>
                    <a:pt x="13311" y="12359"/>
                  </a:lnTo>
                  <a:lnTo>
                    <a:pt x="13091" y="12603"/>
                  </a:lnTo>
                  <a:lnTo>
                    <a:pt x="12847" y="12847"/>
                  </a:lnTo>
                  <a:lnTo>
                    <a:pt x="12603" y="13067"/>
                  </a:lnTo>
                  <a:lnTo>
                    <a:pt x="12359" y="13287"/>
                  </a:lnTo>
                  <a:lnTo>
                    <a:pt x="12090" y="13507"/>
                  </a:lnTo>
                  <a:lnTo>
                    <a:pt x="11821" y="13702"/>
                  </a:lnTo>
                  <a:lnTo>
                    <a:pt x="11553" y="13873"/>
                  </a:lnTo>
                  <a:lnTo>
                    <a:pt x="11260" y="14044"/>
                  </a:lnTo>
                  <a:lnTo>
                    <a:pt x="10942" y="14191"/>
                  </a:lnTo>
                  <a:lnTo>
                    <a:pt x="10649" y="14337"/>
                  </a:lnTo>
                  <a:lnTo>
                    <a:pt x="10332" y="14459"/>
                  </a:lnTo>
                  <a:lnTo>
                    <a:pt x="10014" y="14581"/>
                  </a:lnTo>
                  <a:lnTo>
                    <a:pt x="9672" y="14655"/>
                  </a:lnTo>
                  <a:lnTo>
                    <a:pt x="9330" y="14752"/>
                  </a:lnTo>
                  <a:lnTo>
                    <a:pt x="8988" y="14801"/>
                  </a:lnTo>
                  <a:lnTo>
                    <a:pt x="8646" y="14850"/>
                  </a:lnTo>
                  <a:lnTo>
                    <a:pt x="8304" y="14875"/>
                  </a:lnTo>
                  <a:lnTo>
                    <a:pt x="7572" y="14875"/>
                  </a:lnTo>
                  <a:lnTo>
                    <a:pt x="7230" y="14850"/>
                  </a:lnTo>
                  <a:lnTo>
                    <a:pt x="6888" y="14801"/>
                  </a:lnTo>
                  <a:lnTo>
                    <a:pt x="6546" y="14752"/>
                  </a:lnTo>
                  <a:lnTo>
                    <a:pt x="6204" y="14655"/>
                  </a:lnTo>
                  <a:lnTo>
                    <a:pt x="5862" y="14581"/>
                  </a:lnTo>
                  <a:lnTo>
                    <a:pt x="5545" y="14459"/>
                  </a:lnTo>
                  <a:lnTo>
                    <a:pt x="5227" y="14337"/>
                  </a:lnTo>
                  <a:lnTo>
                    <a:pt x="4934" y="14191"/>
                  </a:lnTo>
                  <a:lnTo>
                    <a:pt x="4617" y="14044"/>
                  </a:lnTo>
                  <a:lnTo>
                    <a:pt x="4324" y="13873"/>
                  </a:lnTo>
                  <a:lnTo>
                    <a:pt x="4055" y="13702"/>
                  </a:lnTo>
                  <a:lnTo>
                    <a:pt x="3786" y="13507"/>
                  </a:lnTo>
                  <a:lnTo>
                    <a:pt x="3518" y="13287"/>
                  </a:lnTo>
                  <a:lnTo>
                    <a:pt x="3273" y="13067"/>
                  </a:lnTo>
                  <a:lnTo>
                    <a:pt x="3029" y="12847"/>
                  </a:lnTo>
                  <a:lnTo>
                    <a:pt x="2785" y="12603"/>
                  </a:lnTo>
                  <a:lnTo>
                    <a:pt x="2565" y="12359"/>
                  </a:lnTo>
                  <a:lnTo>
                    <a:pt x="2370" y="12090"/>
                  </a:lnTo>
                  <a:lnTo>
                    <a:pt x="2174" y="11822"/>
                  </a:lnTo>
                  <a:lnTo>
                    <a:pt x="1979" y="11529"/>
                  </a:lnTo>
                  <a:lnTo>
                    <a:pt x="1832" y="11236"/>
                  </a:lnTo>
                  <a:lnTo>
                    <a:pt x="1661" y="10942"/>
                  </a:lnTo>
                  <a:lnTo>
                    <a:pt x="1539" y="10625"/>
                  </a:lnTo>
                  <a:lnTo>
                    <a:pt x="1393" y="10307"/>
                  </a:lnTo>
                  <a:lnTo>
                    <a:pt x="1295" y="9990"/>
                  </a:lnTo>
                  <a:lnTo>
                    <a:pt x="1197" y="9672"/>
                  </a:lnTo>
                  <a:lnTo>
                    <a:pt x="1124" y="9331"/>
                  </a:lnTo>
                  <a:lnTo>
                    <a:pt x="1051" y="8989"/>
                  </a:lnTo>
                  <a:lnTo>
                    <a:pt x="1026" y="8647"/>
                  </a:lnTo>
                  <a:lnTo>
                    <a:pt x="978" y="8280"/>
                  </a:lnTo>
                  <a:lnTo>
                    <a:pt x="978" y="7938"/>
                  </a:lnTo>
                  <a:lnTo>
                    <a:pt x="978" y="7572"/>
                  </a:lnTo>
                  <a:lnTo>
                    <a:pt x="1026" y="7206"/>
                  </a:lnTo>
                  <a:lnTo>
                    <a:pt x="1051" y="6864"/>
                  </a:lnTo>
                  <a:lnTo>
                    <a:pt x="1124" y="6522"/>
                  </a:lnTo>
                  <a:lnTo>
                    <a:pt x="1197" y="6180"/>
                  </a:lnTo>
                  <a:lnTo>
                    <a:pt x="1295" y="5862"/>
                  </a:lnTo>
                  <a:lnTo>
                    <a:pt x="1393" y="5545"/>
                  </a:lnTo>
                  <a:lnTo>
                    <a:pt x="1539" y="5227"/>
                  </a:lnTo>
                  <a:lnTo>
                    <a:pt x="1661" y="4910"/>
                  </a:lnTo>
                  <a:lnTo>
                    <a:pt x="1832" y="4617"/>
                  </a:lnTo>
                  <a:lnTo>
                    <a:pt x="1979" y="4324"/>
                  </a:lnTo>
                  <a:lnTo>
                    <a:pt x="2174" y="4031"/>
                  </a:lnTo>
                  <a:lnTo>
                    <a:pt x="2370" y="3762"/>
                  </a:lnTo>
                  <a:lnTo>
                    <a:pt x="2565" y="3493"/>
                  </a:lnTo>
                  <a:lnTo>
                    <a:pt x="2785" y="3249"/>
                  </a:lnTo>
                  <a:lnTo>
                    <a:pt x="3029" y="3005"/>
                  </a:lnTo>
                  <a:lnTo>
                    <a:pt x="3273" y="2785"/>
                  </a:lnTo>
                  <a:lnTo>
                    <a:pt x="3518" y="2565"/>
                  </a:lnTo>
                  <a:lnTo>
                    <a:pt x="3786" y="2346"/>
                  </a:lnTo>
                  <a:lnTo>
                    <a:pt x="4055" y="2150"/>
                  </a:lnTo>
                  <a:lnTo>
                    <a:pt x="4324" y="1979"/>
                  </a:lnTo>
                  <a:lnTo>
                    <a:pt x="4617" y="1808"/>
                  </a:lnTo>
                  <a:lnTo>
                    <a:pt x="4934" y="1662"/>
                  </a:lnTo>
                  <a:lnTo>
                    <a:pt x="5227" y="1515"/>
                  </a:lnTo>
                  <a:lnTo>
                    <a:pt x="5545" y="1393"/>
                  </a:lnTo>
                  <a:lnTo>
                    <a:pt x="5862" y="1271"/>
                  </a:lnTo>
                  <a:lnTo>
                    <a:pt x="6204" y="1198"/>
                  </a:lnTo>
                  <a:lnTo>
                    <a:pt x="6546" y="1100"/>
                  </a:lnTo>
                  <a:lnTo>
                    <a:pt x="6888" y="1051"/>
                  </a:lnTo>
                  <a:lnTo>
                    <a:pt x="7230" y="1002"/>
                  </a:lnTo>
                  <a:lnTo>
                    <a:pt x="7572" y="978"/>
                  </a:lnTo>
                  <a:close/>
                  <a:moveTo>
                    <a:pt x="7523" y="1"/>
                  </a:moveTo>
                  <a:lnTo>
                    <a:pt x="7132" y="25"/>
                  </a:lnTo>
                  <a:lnTo>
                    <a:pt x="6741" y="74"/>
                  </a:lnTo>
                  <a:lnTo>
                    <a:pt x="6351" y="147"/>
                  </a:lnTo>
                  <a:lnTo>
                    <a:pt x="5960" y="245"/>
                  </a:lnTo>
                  <a:lnTo>
                    <a:pt x="5569" y="343"/>
                  </a:lnTo>
                  <a:lnTo>
                    <a:pt x="5203" y="465"/>
                  </a:lnTo>
                  <a:lnTo>
                    <a:pt x="4861" y="611"/>
                  </a:lnTo>
                  <a:lnTo>
                    <a:pt x="4494" y="782"/>
                  </a:lnTo>
                  <a:lnTo>
                    <a:pt x="4153" y="953"/>
                  </a:lnTo>
                  <a:lnTo>
                    <a:pt x="3835" y="1149"/>
                  </a:lnTo>
                  <a:lnTo>
                    <a:pt x="3493" y="1344"/>
                  </a:lnTo>
                  <a:lnTo>
                    <a:pt x="3200" y="1564"/>
                  </a:lnTo>
                  <a:lnTo>
                    <a:pt x="2883" y="1808"/>
                  </a:lnTo>
                  <a:lnTo>
                    <a:pt x="2614" y="2052"/>
                  </a:lnTo>
                  <a:lnTo>
                    <a:pt x="2321" y="2321"/>
                  </a:lnTo>
                  <a:lnTo>
                    <a:pt x="2077" y="2590"/>
                  </a:lnTo>
                  <a:lnTo>
                    <a:pt x="1808" y="2883"/>
                  </a:lnTo>
                  <a:lnTo>
                    <a:pt x="1588" y="3176"/>
                  </a:lnTo>
                  <a:lnTo>
                    <a:pt x="1368" y="3493"/>
                  </a:lnTo>
                  <a:lnTo>
                    <a:pt x="1149" y="3811"/>
                  </a:lnTo>
                  <a:lnTo>
                    <a:pt x="953" y="4153"/>
                  </a:lnTo>
                  <a:lnTo>
                    <a:pt x="782" y="4495"/>
                  </a:lnTo>
                  <a:lnTo>
                    <a:pt x="636" y="4837"/>
                  </a:lnTo>
                  <a:lnTo>
                    <a:pt x="489" y="5203"/>
                  </a:lnTo>
                  <a:lnTo>
                    <a:pt x="367" y="5569"/>
                  </a:lnTo>
                  <a:lnTo>
                    <a:pt x="245" y="5936"/>
                  </a:lnTo>
                  <a:lnTo>
                    <a:pt x="172" y="6326"/>
                  </a:lnTo>
                  <a:lnTo>
                    <a:pt x="98" y="6717"/>
                  </a:lnTo>
                  <a:lnTo>
                    <a:pt x="49" y="7108"/>
                  </a:lnTo>
                  <a:lnTo>
                    <a:pt x="25" y="7523"/>
                  </a:lnTo>
                  <a:lnTo>
                    <a:pt x="1" y="7938"/>
                  </a:lnTo>
                  <a:lnTo>
                    <a:pt x="25" y="8329"/>
                  </a:lnTo>
                  <a:lnTo>
                    <a:pt x="49" y="8744"/>
                  </a:lnTo>
                  <a:lnTo>
                    <a:pt x="98" y="9135"/>
                  </a:lnTo>
                  <a:lnTo>
                    <a:pt x="172" y="9526"/>
                  </a:lnTo>
                  <a:lnTo>
                    <a:pt x="245" y="9917"/>
                  </a:lnTo>
                  <a:lnTo>
                    <a:pt x="367" y="10283"/>
                  </a:lnTo>
                  <a:lnTo>
                    <a:pt x="489" y="10649"/>
                  </a:lnTo>
                  <a:lnTo>
                    <a:pt x="636" y="11016"/>
                  </a:lnTo>
                  <a:lnTo>
                    <a:pt x="782" y="11358"/>
                  </a:lnTo>
                  <a:lnTo>
                    <a:pt x="953" y="11700"/>
                  </a:lnTo>
                  <a:lnTo>
                    <a:pt x="1149" y="12041"/>
                  </a:lnTo>
                  <a:lnTo>
                    <a:pt x="1368" y="12359"/>
                  </a:lnTo>
                  <a:lnTo>
                    <a:pt x="1588" y="12676"/>
                  </a:lnTo>
                  <a:lnTo>
                    <a:pt x="1808" y="12970"/>
                  </a:lnTo>
                  <a:lnTo>
                    <a:pt x="2077" y="13263"/>
                  </a:lnTo>
                  <a:lnTo>
                    <a:pt x="2321" y="13531"/>
                  </a:lnTo>
                  <a:lnTo>
                    <a:pt x="2614" y="13800"/>
                  </a:lnTo>
                  <a:lnTo>
                    <a:pt x="2883" y="14044"/>
                  </a:lnTo>
                  <a:lnTo>
                    <a:pt x="3200" y="14288"/>
                  </a:lnTo>
                  <a:lnTo>
                    <a:pt x="3493" y="14508"/>
                  </a:lnTo>
                  <a:lnTo>
                    <a:pt x="3835" y="14704"/>
                  </a:lnTo>
                  <a:lnTo>
                    <a:pt x="4153" y="14899"/>
                  </a:lnTo>
                  <a:lnTo>
                    <a:pt x="4494" y="15070"/>
                  </a:lnTo>
                  <a:lnTo>
                    <a:pt x="4861" y="15241"/>
                  </a:lnTo>
                  <a:lnTo>
                    <a:pt x="5203" y="15387"/>
                  </a:lnTo>
                  <a:lnTo>
                    <a:pt x="5569" y="15510"/>
                  </a:lnTo>
                  <a:lnTo>
                    <a:pt x="5960" y="15607"/>
                  </a:lnTo>
                  <a:lnTo>
                    <a:pt x="6351" y="15705"/>
                  </a:lnTo>
                  <a:lnTo>
                    <a:pt x="6741" y="15778"/>
                  </a:lnTo>
                  <a:lnTo>
                    <a:pt x="7132" y="15827"/>
                  </a:lnTo>
                  <a:lnTo>
                    <a:pt x="7523" y="15851"/>
                  </a:lnTo>
                  <a:lnTo>
                    <a:pt x="8353" y="15851"/>
                  </a:lnTo>
                  <a:lnTo>
                    <a:pt x="8744" y="15827"/>
                  </a:lnTo>
                  <a:lnTo>
                    <a:pt x="9135" y="15778"/>
                  </a:lnTo>
                  <a:lnTo>
                    <a:pt x="9526" y="15705"/>
                  </a:lnTo>
                  <a:lnTo>
                    <a:pt x="9916" y="15607"/>
                  </a:lnTo>
                  <a:lnTo>
                    <a:pt x="10307" y="15510"/>
                  </a:lnTo>
                  <a:lnTo>
                    <a:pt x="10673" y="15387"/>
                  </a:lnTo>
                  <a:lnTo>
                    <a:pt x="11015" y="15241"/>
                  </a:lnTo>
                  <a:lnTo>
                    <a:pt x="11382" y="15070"/>
                  </a:lnTo>
                  <a:lnTo>
                    <a:pt x="11724" y="14899"/>
                  </a:lnTo>
                  <a:lnTo>
                    <a:pt x="12041" y="14704"/>
                  </a:lnTo>
                  <a:lnTo>
                    <a:pt x="12383" y="14508"/>
                  </a:lnTo>
                  <a:lnTo>
                    <a:pt x="12676" y="14288"/>
                  </a:lnTo>
                  <a:lnTo>
                    <a:pt x="12994" y="14044"/>
                  </a:lnTo>
                  <a:lnTo>
                    <a:pt x="13262" y="13800"/>
                  </a:lnTo>
                  <a:lnTo>
                    <a:pt x="13555" y="13531"/>
                  </a:lnTo>
                  <a:lnTo>
                    <a:pt x="13800" y="13263"/>
                  </a:lnTo>
                  <a:lnTo>
                    <a:pt x="14068" y="12970"/>
                  </a:lnTo>
                  <a:lnTo>
                    <a:pt x="14288" y="12676"/>
                  </a:lnTo>
                  <a:lnTo>
                    <a:pt x="14508" y="12359"/>
                  </a:lnTo>
                  <a:lnTo>
                    <a:pt x="14728" y="12041"/>
                  </a:lnTo>
                  <a:lnTo>
                    <a:pt x="14923" y="11700"/>
                  </a:lnTo>
                  <a:lnTo>
                    <a:pt x="15094" y="11358"/>
                  </a:lnTo>
                  <a:lnTo>
                    <a:pt x="15241" y="11016"/>
                  </a:lnTo>
                  <a:lnTo>
                    <a:pt x="15387" y="10649"/>
                  </a:lnTo>
                  <a:lnTo>
                    <a:pt x="15509" y="10283"/>
                  </a:lnTo>
                  <a:lnTo>
                    <a:pt x="15631" y="9917"/>
                  </a:lnTo>
                  <a:lnTo>
                    <a:pt x="15705" y="9526"/>
                  </a:lnTo>
                  <a:lnTo>
                    <a:pt x="15778" y="9135"/>
                  </a:lnTo>
                  <a:lnTo>
                    <a:pt x="15827" y="8744"/>
                  </a:lnTo>
                  <a:lnTo>
                    <a:pt x="15851" y="8329"/>
                  </a:lnTo>
                  <a:lnTo>
                    <a:pt x="15876" y="7938"/>
                  </a:lnTo>
                  <a:lnTo>
                    <a:pt x="15851" y="7523"/>
                  </a:lnTo>
                  <a:lnTo>
                    <a:pt x="15827" y="7108"/>
                  </a:lnTo>
                  <a:lnTo>
                    <a:pt x="15778" y="6717"/>
                  </a:lnTo>
                  <a:lnTo>
                    <a:pt x="15705" y="6326"/>
                  </a:lnTo>
                  <a:lnTo>
                    <a:pt x="15631" y="5936"/>
                  </a:lnTo>
                  <a:lnTo>
                    <a:pt x="15509" y="5569"/>
                  </a:lnTo>
                  <a:lnTo>
                    <a:pt x="15387" y="5203"/>
                  </a:lnTo>
                  <a:lnTo>
                    <a:pt x="15241" y="4837"/>
                  </a:lnTo>
                  <a:lnTo>
                    <a:pt x="15094" y="4495"/>
                  </a:lnTo>
                  <a:lnTo>
                    <a:pt x="14923" y="4153"/>
                  </a:lnTo>
                  <a:lnTo>
                    <a:pt x="14728" y="3811"/>
                  </a:lnTo>
                  <a:lnTo>
                    <a:pt x="14508" y="3493"/>
                  </a:lnTo>
                  <a:lnTo>
                    <a:pt x="14288" y="3176"/>
                  </a:lnTo>
                  <a:lnTo>
                    <a:pt x="14068" y="2883"/>
                  </a:lnTo>
                  <a:lnTo>
                    <a:pt x="13800" y="2590"/>
                  </a:lnTo>
                  <a:lnTo>
                    <a:pt x="13555" y="2321"/>
                  </a:lnTo>
                  <a:lnTo>
                    <a:pt x="13262" y="2052"/>
                  </a:lnTo>
                  <a:lnTo>
                    <a:pt x="12994" y="1808"/>
                  </a:lnTo>
                  <a:lnTo>
                    <a:pt x="12676" y="1564"/>
                  </a:lnTo>
                  <a:lnTo>
                    <a:pt x="12383" y="1344"/>
                  </a:lnTo>
                  <a:lnTo>
                    <a:pt x="12041" y="1149"/>
                  </a:lnTo>
                  <a:lnTo>
                    <a:pt x="11724" y="953"/>
                  </a:lnTo>
                  <a:lnTo>
                    <a:pt x="11382" y="782"/>
                  </a:lnTo>
                  <a:lnTo>
                    <a:pt x="11015" y="611"/>
                  </a:lnTo>
                  <a:lnTo>
                    <a:pt x="10673" y="465"/>
                  </a:lnTo>
                  <a:lnTo>
                    <a:pt x="10307" y="343"/>
                  </a:lnTo>
                  <a:lnTo>
                    <a:pt x="9916" y="245"/>
                  </a:lnTo>
                  <a:lnTo>
                    <a:pt x="9526" y="147"/>
                  </a:lnTo>
                  <a:lnTo>
                    <a:pt x="9135" y="74"/>
                  </a:lnTo>
                  <a:lnTo>
                    <a:pt x="8744" y="25"/>
                  </a:lnTo>
                  <a:lnTo>
                    <a:pt x="8353"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7" name="Shape 613"/>
            <p:cNvSpPr/>
            <p:nvPr/>
          </p:nvSpPr>
          <p:spPr>
            <a:xfrm>
              <a:off x="6697400" y="335200"/>
              <a:ext cx="323625" cy="323025"/>
            </a:xfrm>
            <a:custGeom>
              <a:avLst/>
              <a:gdLst/>
              <a:ahLst/>
              <a:cxnLst/>
              <a:rect l="0" t="0" r="0" b="0"/>
              <a:pathLst>
                <a:path w="12945" h="12921" extrusionOk="0">
                  <a:moveTo>
                    <a:pt x="6472" y="1319"/>
                  </a:moveTo>
                  <a:lnTo>
                    <a:pt x="6545" y="1344"/>
                  </a:lnTo>
                  <a:lnTo>
                    <a:pt x="6619" y="1368"/>
                  </a:lnTo>
                  <a:lnTo>
                    <a:pt x="6741" y="1441"/>
                  </a:lnTo>
                  <a:lnTo>
                    <a:pt x="6838" y="1563"/>
                  </a:lnTo>
                  <a:lnTo>
                    <a:pt x="6863" y="1637"/>
                  </a:lnTo>
                  <a:lnTo>
                    <a:pt x="6863" y="1710"/>
                  </a:lnTo>
                  <a:lnTo>
                    <a:pt x="6863" y="6301"/>
                  </a:lnTo>
                  <a:lnTo>
                    <a:pt x="9061" y="8475"/>
                  </a:lnTo>
                  <a:lnTo>
                    <a:pt x="9110" y="8548"/>
                  </a:lnTo>
                  <a:lnTo>
                    <a:pt x="9134" y="8622"/>
                  </a:lnTo>
                  <a:lnTo>
                    <a:pt x="9159" y="8768"/>
                  </a:lnTo>
                  <a:lnTo>
                    <a:pt x="9134" y="8915"/>
                  </a:lnTo>
                  <a:lnTo>
                    <a:pt x="9110" y="8988"/>
                  </a:lnTo>
                  <a:lnTo>
                    <a:pt x="9061" y="9037"/>
                  </a:lnTo>
                  <a:lnTo>
                    <a:pt x="8988" y="9086"/>
                  </a:lnTo>
                  <a:lnTo>
                    <a:pt x="8914" y="9135"/>
                  </a:lnTo>
                  <a:lnTo>
                    <a:pt x="8768" y="9159"/>
                  </a:lnTo>
                  <a:lnTo>
                    <a:pt x="8621" y="9135"/>
                  </a:lnTo>
                  <a:lnTo>
                    <a:pt x="8548" y="9086"/>
                  </a:lnTo>
                  <a:lnTo>
                    <a:pt x="8499" y="9037"/>
                  </a:lnTo>
                  <a:lnTo>
                    <a:pt x="6203" y="6741"/>
                  </a:lnTo>
                  <a:lnTo>
                    <a:pt x="6130" y="6595"/>
                  </a:lnTo>
                  <a:lnTo>
                    <a:pt x="6081" y="6472"/>
                  </a:lnTo>
                  <a:lnTo>
                    <a:pt x="6081" y="1710"/>
                  </a:lnTo>
                  <a:lnTo>
                    <a:pt x="6081" y="1637"/>
                  </a:lnTo>
                  <a:lnTo>
                    <a:pt x="6106" y="1563"/>
                  </a:lnTo>
                  <a:lnTo>
                    <a:pt x="6203" y="1441"/>
                  </a:lnTo>
                  <a:lnTo>
                    <a:pt x="6326" y="1368"/>
                  </a:lnTo>
                  <a:lnTo>
                    <a:pt x="6399" y="1344"/>
                  </a:lnTo>
                  <a:lnTo>
                    <a:pt x="6472" y="1319"/>
                  </a:lnTo>
                  <a:close/>
                  <a:moveTo>
                    <a:pt x="6228" y="0"/>
                  </a:moveTo>
                  <a:lnTo>
                    <a:pt x="5862" y="25"/>
                  </a:lnTo>
                  <a:lnTo>
                    <a:pt x="5495" y="74"/>
                  </a:lnTo>
                  <a:lnTo>
                    <a:pt x="5129" y="122"/>
                  </a:lnTo>
                  <a:lnTo>
                    <a:pt x="4787" y="220"/>
                  </a:lnTo>
                  <a:lnTo>
                    <a:pt x="4445" y="318"/>
                  </a:lnTo>
                  <a:lnTo>
                    <a:pt x="4103" y="440"/>
                  </a:lnTo>
                  <a:lnTo>
                    <a:pt x="3761" y="586"/>
                  </a:lnTo>
                  <a:lnTo>
                    <a:pt x="3444" y="733"/>
                  </a:lnTo>
                  <a:lnTo>
                    <a:pt x="3639" y="1050"/>
                  </a:lnTo>
                  <a:lnTo>
                    <a:pt x="3663" y="1148"/>
                  </a:lnTo>
                  <a:lnTo>
                    <a:pt x="3663" y="1246"/>
                  </a:lnTo>
                  <a:lnTo>
                    <a:pt x="3615" y="1344"/>
                  </a:lnTo>
                  <a:lnTo>
                    <a:pt x="3541" y="1392"/>
                  </a:lnTo>
                  <a:lnTo>
                    <a:pt x="3493" y="1417"/>
                  </a:lnTo>
                  <a:lnTo>
                    <a:pt x="3370" y="1417"/>
                  </a:lnTo>
                  <a:lnTo>
                    <a:pt x="3297" y="1392"/>
                  </a:lnTo>
                  <a:lnTo>
                    <a:pt x="3248" y="1368"/>
                  </a:lnTo>
                  <a:lnTo>
                    <a:pt x="3224" y="1295"/>
                  </a:lnTo>
                  <a:lnTo>
                    <a:pt x="3028" y="977"/>
                  </a:lnTo>
                  <a:lnTo>
                    <a:pt x="2735" y="1197"/>
                  </a:lnTo>
                  <a:lnTo>
                    <a:pt x="2442" y="1417"/>
                  </a:lnTo>
                  <a:lnTo>
                    <a:pt x="2174" y="1637"/>
                  </a:lnTo>
                  <a:lnTo>
                    <a:pt x="1905" y="1881"/>
                  </a:lnTo>
                  <a:lnTo>
                    <a:pt x="1661" y="2150"/>
                  </a:lnTo>
                  <a:lnTo>
                    <a:pt x="1417" y="2418"/>
                  </a:lnTo>
                  <a:lnTo>
                    <a:pt x="1197" y="2711"/>
                  </a:lnTo>
                  <a:lnTo>
                    <a:pt x="1001" y="3029"/>
                  </a:lnTo>
                  <a:lnTo>
                    <a:pt x="1319" y="3200"/>
                  </a:lnTo>
                  <a:lnTo>
                    <a:pt x="1392" y="3273"/>
                  </a:lnTo>
                  <a:lnTo>
                    <a:pt x="1441" y="3346"/>
                  </a:lnTo>
                  <a:lnTo>
                    <a:pt x="1441" y="3444"/>
                  </a:lnTo>
                  <a:lnTo>
                    <a:pt x="1417" y="3542"/>
                  </a:lnTo>
                  <a:lnTo>
                    <a:pt x="1368" y="3590"/>
                  </a:lnTo>
                  <a:lnTo>
                    <a:pt x="1319" y="3639"/>
                  </a:lnTo>
                  <a:lnTo>
                    <a:pt x="1246" y="3664"/>
                  </a:lnTo>
                  <a:lnTo>
                    <a:pt x="1123" y="3664"/>
                  </a:lnTo>
                  <a:lnTo>
                    <a:pt x="1075" y="3639"/>
                  </a:lnTo>
                  <a:lnTo>
                    <a:pt x="757" y="3444"/>
                  </a:lnTo>
                  <a:lnTo>
                    <a:pt x="586" y="3761"/>
                  </a:lnTo>
                  <a:lnTo>
                    <a:pt x="464" y="4079"/>
                  </a:lnTo>
                  <a:lnTo>
                    <a:pt x="342" y="4421"/>
                  </a:lnTo>
                  <a:lnTo>
                    <a:pt x="220" y="4763"/>
                  </a:lnTo>
                  <a:lnTo>
                    <a:pt x="147" y="5129"/>
                  </a:lnTo>
                  <a:lnTo>
                    <a:pt x="73" y="5471"/>
                  </a:lnTo>
                  <a:lnTo>
                    <a:pt x="24" y="5837"/>
                  </a:lnTo>
                  <a:lnTo>
                    <a:pt x="0" y="6228"/>
                  </a:lnTo>
                  <a:lnTo>
                    <a:pt x="659" y="6228"/>
                  </a:lnTo>
                  <a:lnTo>
                    <a:pt x="757" y="6277"/>
                  </a:lnTo>
                  <a:lnTo>
                    <a:pt x="806" y="6375"/>
                  </a:lnTo>
                  <a:lnTo>
                    <a:pt x="806" y="6472"/>
                  </a:lnTo>
                  <a:lnTo>
                    <a:pt x="806" y="6546"/>
                  </a:lnTo>
                  <a:lnTo>
                    <a:pt x="757" y="6643"/>
                  </a:lnTo>
                  <a:lnTo>
                    <a:pt x="659" y="6692"/>
                  </a:lnTo>
                  <a:lnTo>
                    <a:pt x="562" y="6717"/>
                  </a:lnTo>
                  <a:lnTo>
                    <a:pt x="0" y="6717"/>
                  </a:lnTo>
                  <a:lnTo>
                    <a:pt x="24" y="7083"/>
                  </a:lnTo>
                  <a:lnTo>
                    <a:pt x="73" y="7449"/>
                  </a:lnTo>
                  <a:lnTo>
                    <a:pt x="147" y="7791"/>
                  </a:lnTo>
                  <a:lnTo>
                    <a:pt x="220" y="8158"/>
                  </a:lnTo>
                  <a:lnTo>
                    <a:pt x="342" y="8500"/>
                  </a:lnTo>
                  <a:lnTo>
                    <a:pt x="464" y="8841"/>
                  </a:lnTo>
                  <a:lnTo>
                    <a:pt x="586" y="9159"/>
                  </a:lnTo>
                  <a:lnTo>
                    <a:pt x="757" y="9476"/>
                  </a:lnTo>
                  <a:lnTo>
                    <a:pt x="1075" y="9305"/>
                  </a:lnTo>
                  <a:lnTo>
                    <a:pt x="1172" y="9257"/>
                  </a:lnTo>
                  <a:lnTo>
                    <a:pt x="1270" y="9281"/>
                  </a:lnTo>
                  <a:lnTo>
                    <a:pt x="1343" y="9305"/>
                  </a:lnTo>
                  <a:lnTo>
                    <a:pt x="1417" y="9379"/>
                  </a:lnTo>
                  <a:lnTo>
                    <a:pt x="1441" y="9476"/>
                  </a:lnTo>
                  <a:lnTo>
                    <a:pt x="1441" y="9574"/>
                  </a:lnTo>
                  <a:lnTo>
                    <a:pt x="1392" y="9647"/>
                  </a:lnTo>
                  <a:lnTo>
                    <a:pt x="1319" y="9721"/>
                  </a:lnTo>
                  <a:lnTo>
                    <a:pt x="1001" y="9892"/>
                  </a:lnTo>
                  <a:lnTo>
                    <a:pt x="1197" y="10209"/>
                  </a:lnTo>
                  <a:lnTo>
                    <a:pt x="1417" y="10502"/>
                  </a:lnTo>
                  <a:lnTo>
                    <a:pt x="1661" y="10771"/>
                  </a:lnTo>
                  <a:lnTo>
                    <a:pt x="1905" y="11040"/>
                  </a:lnTo>
                  <a:lnTo>
                    <a:pt x="2174" y="11284"/>
                  </a:lnTo>
                  <a:lnTo>
                    <a:pt x="2442" y="11504"/>
                  </a:lnTo>
                  <a:lnTo>
                    <a:pt x="2735" y="11723"/>
                  </a:lnTo>
                  <a:lnTo>
                    <a:pt x="3028" y="11943"/>
                  </a:lnTo>
                  <a:lnTo>
                    <a:pt x="3224" y="11626"/>
                  </a:lnTo>
                  <a:lnTo>
                    <a:pt x="3273" y="11552"/>
                  </a:lnTo>
                  <a:lnTo>
                    <a:pt x="3370" y="11504"/>
                  </a:lnTo>
                  <a:lnTo>
                    <a:pt x="3468" y="11504"/>
                  </a:lnTo>
                  <a:lnTo>
                    <a:pt x="3541" y="11528"/>
                  </a:lnTo>
                  <a:lnTo>
                    <a:pt x="3615" y="11601"/>
                  </a:lnTo>
                  <a:lnTo>
                    <a:pt x="3663" y="11675"/>
                  </a:lnTo>
                  <a:lnTo>
                    <a:pt x="3663" y="11772"/>
                  </a:lnTo>
                  <a:lnTo>
                    <a:pt x="3639" y="11870"/>
                  </a:lnTo>
                  <a:lnTo>
                    <a:pt x="3444" y="12187"/>
                  </a:lnTo>
                  <a:lnTo>
                    <a:pt x="3761" y="12334"/>
                  </a:lnTo>
                  <a:lnTo>
                    <a:pt x="4103" y="12480"/>
                  </a:lnTo>
                  <a:lnTo>
                    <a:pt x="4445" y="12603"/>
                  </a:lnTo>
                  <a:lnTo>
                    <a:pt x="4787" y="12700"/>
                  </a:lnTo>
                  <a:lnTo>
                    <a:pt x="5129" y="12798"/>
                  </a:lnTo>
                  <a:lnTo>
                    <a:pt x="5495" y="12847"/>
                  </a:lnTo>
                  <a:lnTo>
                    <a:pt x="5862" y="12896"/>
                  </a:lnTo>
                  <a:lnTo>
                    <a:pt x="6228" y="12920"/>
                  </a:lnTo>
                  <a:lnTo>
                    <a:pt x="6228" y="12358"/>
                  </a:lnTo>
                  <a:lnTo>
                    <a:pt x="6252" y="12261"/>
                  </a:lnTo>
                  <a:lnTo>
                    <a:pt x="6301" y="12187"/>
                  </a:lnTo>
                  <a:lnTo>
                    <a:pt x="6374" y="12139"/>
                  </a:lnTo>
                  <a:lnTo>
                    <a:pt x="6472" y="12114"/>
                  </a:lnTo>
                  <a:lnTo>
                    <a:pt x="6570" y="12139"/>
                  </a:lnTo>
                  <a:lnTo>
                    <a:pt x="6643" y="12187"/>
                  </a:lnTo>
                  <a:lnTo>
                    <a:pt x="6692" y="12261"/>
                  </a:lnTo>
                  <a:lnTo>
                    <a:pt x="6716" y="12358"/>
                  </a:lnTo>
                  <a:lnTo>
                    <a:pt x="6716" y="12920"/>
                  </a:lnTo>
                  <a:lnTo>
                    <a:pt x="7083" y="12896"/>
                  </a:lnTo>
                  <a:lnTo>
                    <a:pt x="7449" y="12847"/>
                  </a:lnTo>
                  <a:lnTo>
                    <a:pt x="7815" y="12798"/>
                  </a:lnTo>
                  <a:lnTo>
                    <a:pt x="8157" y="12700"/>
                  </a:lnTo>
                  <a:lnTo>
                    <a:pt x="8499" y="12603"/>
                  </a:lnTo>
                  <a:lnTo>
                    <a:pt x="8841" y="12480"/>
                  </a:lnTo>
                  <a:lnTo>
                    <a:pt x="9183" y="12334"/>
                  </a:lnTo>
                  <a:lnTo>
                    <a:pt x="9501" y="12187"/>
                  </a:lnTo>
                  <a:lnTo>
                    <a:pt x="9305" y="11870"/>
                  </a:lnTo>
                  <a:lnTo>
                    <a:pt x="9281" y="11772"/>
                  </a:lnTo>
                  <a:lnTo>
                    <a:pt x="9281" y="11675"/>
                  </a:lnTo>
                  <a:lnTo>
                    <a:pt x="9330" y="11601"/>
                  </a:lnTo>
                  <a:lnTo>
                    <a:pt x="9403" y="11528"/>
                  </a:lnTo>
                  <a:lnTo>
                    <a:pt x="9476" y="11504"/>
                  </a:lnTo>
                  <a:lnTo>
                    <a:pt x="9574" y="11504"/>
                  </a:lnTo>
                  <a:lnTo>
                    <a:pt x="9672" y="11552"/>
                  </a:lnTo>
                  <a:lnTo>
                    <a:pt x="9720" y="11626"/>
                  </a:lnTo>
                  <a:lnTo>
                    <a:pt x="9916" y="11943"/>
                  </a:lnTo>
                  <a:lnTo>
                    <a:pt x="10209" y="11723"/>
                  </a:lnTo>
                  <a:lnTo>
                    <a:pt x="10502" y="11504"/>
                  </a:lnTo>
                  <a:lnTo>
                    <a:pt x="10771" y="11284"/>
                  </a:lnTo>
                  <a:lnTo>
                    <a:pt x="11039" y="11040"/>
                  </a:lnTo>
                  <a:lnTo>
                    <a:pt x="11283" y="10771"/>
                  </a:lnTo>
                  <a:lnTo>
                    <a:pt x="11528" y="10502"/>
                  </a:lnTo>
                  <a:lnTo>
                    <a:pt x="11747" y="10209"/>
                  </a:lnTo>
                  <a:lnTo>
                    <a:pt x="11943" y="9892"/>
                  </a:lnTo>
                  <a:lnTo>
                    <a:pt x="11625" y="9721"/>
                  </a:lnTo>
                  <a:lnTo>
                    <a:pt x="11552" y="9647"/>
                  </a:lnTo>
                  <a:lnTo>
                    <a:pt x="11503" y="9574"/>
                  </a:lnTo>
                  <a:lnTo>
                    <a:pt x="11503" y="9476"/>
                  </a:lnTo>
                  <a:lnTo>
                    <a:pt x="11528" y="9379"/>
                  </a:lnTo>
                  <a:lnTo>
                    <a:pt x="11601" y="9305"/>
                  </a:lnTo>
                  <a:lnTo>
                    <a:pt x="11674" y="9281"/>
                  </a:lnTo>
                  <a:lnTo>
                    <a:pt x="11772" y="9257"/>
                  </a:lnTo>
                  <a:lnTo>
                    <a:pt x="11870" y="9305"/>
                  </a:lnTo>
                  <a:lnTo>
                    <a:pt x="12187" y="9476"/>
                  </a:lnTo>
                  <a:lnTo>
                    <a:pt x="12358" y="9159"/>
                  </a:lnTo>
                  <a:lnTo>
                    <a:pt x="12480" y="8841"/>
                  </a:lnTo>
                  <a:lnTo>
                    <a:pt x="12602" y="8500"/>
                  </a:lnTo>
                  <a:lnTo>
                    <a:pt x="12724" y="8158"/>
                  </a:lnTo>
                  <a:lnTo>
                    <a:pt x="12798" y="7791"/>
                  </a:lnTo>
                  <a:lnTo>
                    <a:pt x="12871" y="7449"/>
                  </a:lnTo>
                  <a:lnTo>
                    <a:pt x="12920" y="7083"/>
                  </a:lnTo>
                  <a:lnTo>
                    <a:pt x="12944" y="6717"/>
                  </a:lnTo>
                  <a:lnTo>
                    <a:pt x="12382" y="6717"/>
                  </a:lnTo>
                  <a:lnTo>
                    <a:pt x="12285" y="6692"/>
                  </a:lnTo>
                  <a:lnTo>
                    <a:pt x="12187" y="6643"/>
                  </a:lnTo>
                  <a:lnTo>
                    <a:pt x="12138" y="6546"/>
                  </a:lnTo>
                  <a:lnTo>
                    <a:pt x="12138" y="6472"/>
                  </a:lnTo>
                  <a:lnTo>
                    <a:pt x="12138" y="6375"/>
                  </a:lnTo>
                  <a:lnTo>
                    <a:pt x="12187" y="6277"/>
                  </a:lnTo>
                  <a:lnTo>
                    <a:pt x="12285" y="6228"/>
                  </a:lnTo>
                  <a:lnTo>
                    <a:pt x="12944" y="6228"/>
                  </a:lnTo>
                  <a:lnTo>
                    <a:pt x="12920" y="5837"/>
                  </a:lnTo>
                  <a:lnTo>
                    <a:pt x="12871" y="5471"/>
                  </a:lnTo>
                  <a:lnTo>
                    <a:pt x="12798" y="5129"/>
                  </a:lnTo>
                  <a:lnTo>
                    <a:pt x="12724" y="4763"/>
                  </a:lnTo>
                  <a:lnTo>
                    <a:pt x="12602" y="4421"/>
                  </a:lnTo>
                  <a:lnTo>
                    <a:pt x="12480" y="4079"/>
                  </a:lnTo>
                  <a:lnTo>
                    <a:pt x="12358" y="3761"/>
                  </a:lnTo>
                  <a:lnTo>
                    <a:pt x="12187" y="3444"/>
                  </a:lnTo>
                  <a:lnTo>
                    <a:pt x="11870" y="3639"/>
                  </a:lnTo>
                  <a:lnTo>
                    <a:pt x="11821" y="3664"/>
                  </a:lnTo>
                  <a:lnTo>
                    <a:pt x="11699" y="3664"/>
                  </a:lnTo>
                  <a:lnTo>
                    <a:pt x="11625" y="3639"/>
                  </a:lnTo>
                  <a:lnTo>
                    <a:pt x="11577" y="3590"/>
                  </a:lnTo>
                  <a:lnTo>
                    <a:pt x="11528" y="3542"/>
                  </a:lnTo>
                  <a:lnTo>
                    <a:pt x="11503" y="3444"/>
                  </a:lnTo>
                  <a:lnTo>
                    <a:pt x="11503" y="3346"/>
                  </a:lnTo>
                  <a:lnTo>
                    <a:pt x="11552" y="3273"/>
                  </a:lnTo>
                  <a:lnTo>
                    <a:pt x="11625" y="3200"/>
                  </a:lnTo>
                  <a:lnTo>
                    <a:pt x="11943" y="3029"/>
                  </a:lnTo>
                  <a:lnTo>
                    <a:pt x="11747" y="2711"/>
                  </a:lnTo>
                  <a:lnTo>
                    <a:pt x="11528" y="2418"/>
                  </a:lnTo>
                  <a:lnTo>
                    <a:pt x="11283" y="2150"/>
                  </a:lnTo>
                  <a:lnTo>
                    <a:pt x="11039" y="1881"/>
                  </a:lnTo>
                  <a:lnTo>
                    <a:pt x="10771" y="1637"/>
                  </a:lnTo>
                  <a:lnTo>
                    <a:pt x="10502" y="1417"/>
                  </a:lnTo>
                  <a:lnTo>
                    <a:pt x="10209" y="1197"/>
                  </a:lnTo>
                  <a:lnTo>
                    <a:pt x="9916" y="977"/>
                  </a:lnTo>
                  <a:lnTo>
                    <a:pt x="9720" y="1295"/>
                  </a:lnTo>
                  <a:lnTo>
                    <a:pt x="9696" y="1368"/>
                  </a:lnTo>
                  <a:lnTo>
                    <a:pt x="9647" y="1392"/>
                  </a:lnTo>
                  <a:lnTo>
                    <a:pt x="9574" y="1417"/>
                  </a:lnTo>
                  <a:lnTo>
                    <a:pt x="9452" y="1417"/>
                  </a:lnTo>
                  <a:lnTo>
                    <a:pt x="9403" y="1392"/>
                  </a:lnTo>
                  <a:lnTo>
                    <a:pt x="9330" y="1344"/>
                  </a:lnTo>
                  <a:lnTo>
                    <a:pt x="9281" y="1246"/>
                  </a:lnTo>
                  <a:lnTo>
                    <a:pt x="9281" y="1148"/>
                  </a:lnTo>
                  <a:lnTo>
                    <a:pt x="9305" y="1050"/>
                  </a:lnTo>
                  <a:lnTo>
                    <a:pt x="9501" y="733"/>
                  </a:lnTo>
                  <a:lnTo>
                    <a:pt x="9183" y="586"/>
                  </a:lnTo>
                  <a:lnTo>
                    <a:pt x="8841" y="440"/>
                  </a:lnTo>
                  <a:lnTo>
                    <a:pt x="8499" y="318"/>
                  </a:lnTo>
                  <a:lnTo>
                    <a:pt x="8157" y="220"/>
                  </a:lnTo>
                  <a:lnTo>
                    <a:pt x="7815" y="122"/>
                  </a:lnTo>
                  <a:lnTo>
                    <a:pt x="7449" y="74"/>
                  </a:lnTo>
                  <a:lnTo>
                    <a:pt x="7083" y="25"/>
                  </a:lnTo>
                  <a:lnTo>
                    <a:pt x="6716" y="0"/>
                  </a:lnTo>
                  <a:lnTo>
                    <a:pt x="6716" y="562"/>
                  </a:lnTo>
                  <a:lnTo>
                    <a:pt x="6692" y="660"/>
                  </a:lnTo>
                  <a:lnTo>
                    <a:pt x="6643" y="733"/>
                  </a:lnTo>
                  <a:lnTo>
                    <a:pt x="6570" y="782"/>
                  </a:lnTo>
                  <a:lnTo>
                    <a:pt x="6472" y="806"/>
                  </a:lnTo>
                  <a:lnTo>
                    <a:pt x="6374" y="782"/>
                  </a:lnTo>
                  <a:lnTo>
                    <a:pt x="6301" y="733"/>
                  </a:lnTo>
                  <a:lnTo>
                    <a:pt x="6252" y="660"/>
                  </a:lnTo>
                  <a:lnTo>
                    <a:pt x="6228" y="562"/>
                  </a:lnTo>
                  <a:lnTo>
                    <a:pt x="6228"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spTree>
    <p:extLst>
      <p:ext uri="{BB962C8B-B14F-4D97-AF65-F5344CB8AC3E}">
        <p14:creationId xmlns:p14="http://schemas.microsoft.com/office/powerpoint/2010/main" val="1464693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Shape 368"/>
          <p:cNvSpPr/>
          <p:nvPr/>
        </p:nvSpPr>
        <p:spPr>
          <a:xfrm rot="-5400000">
            <a:off x="900544" y="410558"/>
            <a:ext cx="2542822" cy="2976774"/>
          </a:xfrm>
          <a:custGeom>
            <a:avLst/>
            <a:gdLst/>
            <a:ahLst/>
            <a:cxnLst/>
            <a:rect l="0" t="0" r="0" b="0"/>
            <a:pathLst>
              <a:path w="120000" h="120000" extrusionOk="0">
                <a:moveTo>
                  <a:pt x="60000" y="0"/>
                </a:moveTo>
                <a:lnTo>
                  <a:pt x="120000" y="30000"/>
                </a:lnTo>
                <a:lnTo>
                  <a:pt x="120000" y="90000"/>
                </a:lnTo>
                <a:lnTo>
                  <a:pt x="60000" y="120000"/>
                </a:lnTo>
                <a:lnTo>
                  <a:pt x="0" y="90000"/>
                </a:lnTo>
                <a:lnTo>
                  <a:pt x="0" y="30000"/>
                </a:lnTo>
                <a:close/>
              </a:path>
            </a:pathLst>
          </a:custGeom>
          <a:gradFill>
            <a:gsLst>
              <a:gs pos="0">
                <a:srgbClr val="3393E2"/>
              </a:gs>
              <a:gs pos="100000">
                <a:srgbClr val="00E2C7"/>
              </a:gs>
            </a:gsLst>
            <a:path path="circle">
              <a:fillToRect l="100000" b="100000"/>
            </a:path>
            <a:tileRect t="-100000" r="-100000"/>
          </a:gradFill>
          <a:ln>
            <a:noFill/>
          </a:ln>
        </p:spPr>
        <p:txBody>
          <a:bodyPr lIns="50800" tIns="50800" rIns="50800" bIns="50800" anchor="ctr" anchorCtr="0">
            <a:noAutofit/>
          </a:bodyPr>
          <a:lstStyle/>
          <a:p>
            <a:pPr marL="0" marR="0" lvl="0" indent="0" algn="ctr" rtl="0">
              <a:lnSpc>
                <a:spcPct val="100000"/>
              </a:lnSpc>
              <a:spcBef>
                <a:spcPts val="0"/>
              </a:spcBef>
              <a:spcAft>
                <a:spcPts val="0"/>
              </a:spcAft>
              <a:buClr>
                <a:srgbClr val="FFFFFF"/>
              </a:buClr>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369" name="Shape 369"/>
          <p:cNvSpPr txBox="1">
            <a:spLocks noGrp="1"/>
          </p:cNvSpPr>
          <p:nvPr>
            <p:ph type="ctrTitle" idx="4294967295"/>
          </p:nvPr>
        </p:nvSpPr>
        <p:spPr>
          <a:xfrm>
            <a:off x="3563888" y="1779662"/>
            <a:ext cx="4991099" cy="1159799"/>
          </a:xfrm>
          <a:prstGeom prst="rect">
            <a:avLst/>
          </a:prstGeom>
        </p:spPr>
        <p:txBody>
          <a:bodyPr lIns="91425" tIns="91425" rIns="91425" bIns="91425" anchor="t" anchorCtr="0">
            <a:noAutofit/>
          </a:bodyPr>
          <a:lstStyle/>
          <a:p>
            <a:pPr lvl="0" rtl="0">
              <a:spcBef>
                <a:spcPts val="0"/>
              </a:spcBef>
              <a:buNone/>
            </a:pPr>
            <a:r>
              <a:rPr lang="en" sz="5700" dirty="0" smtClean="0">
                <a:latin typeface="Century Schoolbook" panose="02040604050505020304" pitchFamily="18" charset="0"/>
              </a:rPr>
              <a:t>PROTOCOLO</a:t>
            </a:r>
            <a:endParaRPr lang="en" sz="5700" dirty="0">
              <a:latin typeface="Century Schoolbook" panose="02040604050505020304" pitchFamily="18" charset="0"/>
            </a:endParaRPr>
          </a:p>
        </p:txBody>
      </p:sp>
      <p:sp>
        <p:nvSpPr>
          <p:cNvPr id="370" name="Shape 370"/>
          <p:cNvSpPr txBox="1">
            <a:spLocks noGrp="1"/>
          </p:cNvSpPr>
          <p:nvPr>
            <p:ph type="subTitle" idx="4294967295"/>
          </p:nvPr>
        </p:nvSpPr>
        <p:spPr>
          <a:xfrm>
            <a:off x="2627784" y="3003798"/>
            <a:ext cx="5751089" cy="784799"/>
          </a:xfrm>
          <a:prstGeom prst="rect">
            <a:avLst/>
          </a:prstGeom>
        </p:spPr>
        <p:txBody>
          <a:bodyPr lIns="91425" tIns="91425" rIns="91425" bIns="91425" anchor="t" anchorCtr="0">
            <a:noAutofit/>
          </a:bodyPr>
          <a:lstStyle/>
          <a:p>
            <a:pPr marL="228600" lvl="0">
              <a:buNone/>
            </a:pPr>
            <a:r>
              <a:rPr lang="es-MX" sz="2000" dirty="0">
                <a:latin typeface="Georgia" panose="02040502050405020303" pitchFamily="18" charset="0"/>
                <a:ea typeface="Tahoma" panose="020B0604030504040204" pitchFamily="34" charset="0"/>
                <a:cs typeface="Tahoma" panose="020B0604030504040204" pitchFamily="34" charset="0"/>
              </a:rPr>
              <a:t>Es un documento proyectivo y estructurado conforme a un esquema definido. Proyectivo porque se refiere a una investigación que está por hacerse, y estructurado porque cada una de sus partes está previamente concebida. </a:t>
            </a:r>
          </a:p>
          <a:p>
            <a:pPr marL="228600" lvl="0">
              <a:spcBef>
                <a:spcPts val="0"/>
              </a:spcBef>
              <a:buNone/>
            </a:pPr>
            <a:endParaRPr lang="en" sz="2400" dirty="0">
              <a:latin typeface="Georgia" panose="02040502050405020303" pitchFamily="18" charset="0"/>
              <a:ea typeface="Tahoma" panose="020B0604030504040204" pitchFamily="34" charset="0"/>
              <a:cs typeface="Tahoma" panose="020B0604030504040204" pitchFamily="34" charset="0"/>
            </a:endParaRPr>
          </a:p>
        </p:txBody>
      </p:sp>
      <p:grpSp>
        <p:nvGrpSpPr>
          <p:cNvPr id="16" name="Shape 614"/>
          <p:cNvGrpSpPr/>
          <p:nvPr/>
        </p:nvGrpSpPr>
        <p:grpSpPr>
          <a:xfrm>
            <a:off x="1259632" y="1505330"/>
            <a:ext cx="1008112" cy="1066420"/>
            <a:chOff x="584925" y="922575"/>
            <a:chExt cx="415200" cy="502525"/>
          </a:xfrm>
        </p:grpSpPr>
        <p:sp>
          <p:nvSpPr>
            <p:cNvPr id="17" name="Shape 615"/>
            <p:cNvSpPr/>
            <p:nvPr/>
          </p:nvSpPr>
          <p:spPr>
            <a:xfrm>
              <a:off x="584925" y="961025"/>
              <a:ext cx="378575" cy="464075"/>
            </a:xfrm>
            <a:custGeom>
              <a:avLst/>
              <a:gdLst/>
              <a:ahLst/>
              <a:cxnLst/>
              <a:rect l="0" t="0" r="0" b="0"/>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8" name="Shape 616"/>
            <p:cNvSpPr/>
            <p:nvPr/>
          </p:nvSpPr>
          <p:spPr>
            <a:xfrm>
              <a:off x="621550" y="922575"/>
              <a:ext cx="378575" cy="464050"/>
            </a:xfrm>
            <a:custGeom>
              <a:avLst/>
              <a:gdLst/>
              <a:ahLst/>
              <a:cxnLst/>
              <a:rect l="0" t="0" r="0" b="0"/>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9" name="Shape 617"/>
            <p:cNvSpPr/>
            <p:nvPr/>
          </p:nvSpPr>
          <p:spPr>
            <a:xfrm>
              <a:off x="915850" y="922575"/>
              <a:ext cx="84275" cy="84275"/>
            </a:xfrm>
            <a:custGeom>
              <a:avLst/>
              <a:gdLst/>
              <a:ahLst/>
              <a:cxnLst/>
              <a:rect l="0" t="0" r="0" b="0"/>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grpSp>
        <p:nvGrpSpPr>
          <p:cNvPr id="20" name="Shape 648"/>
          <p:cNvGrpSpPr/>
          <p:nvPr/>
        </p:nvGrpSpPr>
        <p:grpSpPr>
          <a:xfrm>
            <a:off x="2483768" y="1275606"/>
            <a:ext cx="720080" cy="792088"/>
            <a:chOff x="1922075" y="1629000"/>
            <a:chExt cx="437200" cy="437200"/>
          </a:xfrm>
        </p:grpSpPr>
        <p:sp>
          <p:nvSpPr>
            <p:cNvPr id="21" name="Shape 649"/>
            <p:cNvSpPr/>
            <p:nvPr/>
          </p:nvSpPr>
          <p:spPr>
            <a:xfrm>
              <a:off x="2208425" y="1629000"/>
              <a:ext cx="150850" cy="150850"/>
            </a:xfrm>
            <a:custGeom>
              <a:avLst/>
              <a:gdLst/>
              <a:ahLst/>
              <a:cxnLst/>
              <a:rect l="0" t="0" r="0" b="0"/>
              <a:pathLst>
                <a:path w="6034" h="6034" extrusionOk="0">
                  <a:moveTo>
                    <a:pt x="2004" y="1"/>
                  </a:moveTo>
                  <a:lnTo>
                    <a:pt x="1881" y="25"/>
                  </a:lnTo>
                  <a:lnTo>
                    <a:pt x="1784" y="50"/>
                  </a:lnTo>
                  <a:lnTo>
                    <a:pt x="1686" y="98"/>
                  </a:lnTo>
                  <a:lnTo>
                    <a:pt x="1588" y="172"/>
                  </a:lnTo>
                  <a:lnTo>
                    <a:pt x="1" y="1784"/>
                  </a:lnTo>
                  <a:lnTo>
                    <a:pt x="4251" y="6033"/>
                  </a:lnTo>
                  <a:lnTo>
                    <a:pt x="5862" y="4446"/>
                  </a:lnTo>
                  <a:lnTo>
                    <a:pt x="5936" y="4348"/>
                  </a:lnTo>
                  <a:lnTo>
                    <a:pt x="5985" y="4250"/>
                  </a:lnTo>
                  <a:lnTo>
                    <a:pt x="6009" y="4153"/>
                  </a:lnTo>
                  <a:lnTo>
                    <a:pt x="6033" y="4031"/>
                  </a:lnTo>
                  <a:lnTo>
                    <a:pt x="6009" y="3933"/>
                  </a:lnTo>
                  <a:lnTo>
                    <a:pt x="5985" y="3811"/>
                  </a:lnTo>
                  <a:lnTo>
                    <a:pt x="5936" y="3713"/>
                  </a:lnTo>
                  <a:lnTo>
                    <a:pt x="5862" y="3615"/>
                  </a:lnTo>
                  <a:lnTo>
                    <a:pt x="2419" y="172"/>
                  </a:lnTo>
                  <a:lnTo>
                    <a:pt x="2321" y="98"/>
                  </a:lnTo>
                  <a:lnTo>
                    <a:pt x="2223" y="50"/>
                  </a:lnTo>
                  <a:lnTo>
                    <a:pt x="2101" y="25"/>
                  </a:lnTo>
                  <a:lnTo>
                    <a:pt x="2004"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2" name="Shape 650"/>
            <p:cNvSpPr/>
            <p:nvPr/>
          </p:nvSpPr>
          <p:spPr>
            <a:xfrm>
              <a:off x="1922075" y="1686400"/>
              <a:ext cx="379800" cy="379800"/>
            </a:xfrm>
            <a:custGeom>
              <a:avLst/>
              <a:gdLst/>
              <a:ahLst/>
              <a:cxnLst/>
              <a:rect l="0" t="0" r="0" b="0"/>
              <a:pathLst>
                <a:path w="15192" h="15192" extrusionOk="0">
                  <a:moveTo>
                    <a:pt x="1100" y="10527"/>
                  </a:moveTo>
                  <a:lnTo>
                    <a:pt x="4665" y="14093"/>
                  </a:lnTo>
                  <a:lnTo>
                    <a:pt x="4616" y="14117"/>
                  </a:lnTo>
                  <a:lnTo>
                    <a:pt x="1979" y="14508"/>
                  </a:lnTo>
                  <a:lnTo>
                    <a:pt x="684" y="13213"/>
                  </a:lnTo>
                  <a:lnTo>
                    <a:pt x="1075" y="10576"/>
                  </a:lnTo>
                  <a:lnTo>
                    <a:pt x="1100" y="10527"/>
                  </a:lnTo>
                  <a:close/>
                  <a:moveTo>
                    <a:pt x="10918" y="1"/>
                  </a:moveTo>
                  <a:lnTo>
                    <a:pt x="758" y="10185"/>
                  </a:lnTo>
                  <a:lnTo>
                    <a:pt x="684" y="10258"/>
                  </a:lnTo>
                  <a:lnTo>
                    <a:pt x="636" y="10332"/>
                  </a:lnTo>
                  <a:lnTo>
                    <a:pt x="611" y="10405"/>
                  </a:lnTo>
                  <a:lnTo>
                    <a:pt x="587" y="10502"/>
                  </a:lnTo>
                  <a:lnTo>
                    <a:pt x="1" y="14532"/>
                  </a:lnTo>
                  <a:lnTo>
                    <a:pt x="1" y="14654"/>
                  </a:lnTo>
                  <a:lnTo>
                    <a:pt x="25" y="14801"/>
                  </a:lnTo>
                  <a:lnTo>
                    <a:pt x="98" y="14923"/>
                  </a:lnTo>
                  <a:lnTo>
                    <a:pt x="171" y="15021"/>
                  </a:lnTo>
                  <a:lnTo>
                    <a:pt x="269" y="15094"/>
                  </a:lnTo>
                  <a:lnTo>
                    <a:pt x="367" y="15143"/>
                  </a:lnTo>
                  <a:lnTo>
                    <a:pt x="465" y="15167"/>
                  </a:lnTo>
                  <a:lnTo>
                    <a:pt x="587" y="15192"/>
                  </a:lnTo>
                  <a:lnTo>
                    <a:pt x="660" y="15192"/>
                  </a:lnTo>
                  <a:lnTo>
                    <a:pt x="4690" y="14606"/>
                  </a:lnTo>
                  <a:lnTo>
                    <a:pt x="4861" y="14557"/>
                  </a:lnTo>
                  <a:lnTo>
                    <a:pt x="4934" y="14508"/>
                  </a:lnTo>
                  <a:lnTo>
                    <a:pt x="5007" y="14435"/>
                  </a:lnTo>
                  <a:lnTo>
                    <a:pt x="15192" y="4275"/>
                  </a:lnTo>
                  <a:lnTo>
                    <a:pt x="13970" y="3053"/>
                  </a:lnTo>
                  <a:lnTo>
                    <a:pt x="4152" y="12872"/>
                  </a:lnTo>
                  <a:lnTo>
                    <a:pt x="3810" y="12530"/>
                  </a:lnTo>
                  <a:lnTo>
                    <a:pt x="13629" y="2712"/>
                  </a:lnTo>
                  <a:lnTo>
                    <a:pt x="12481" y="1564"/>
                  </a:lnTo>
                  <a:lnTo>
                    <a:pt x="2663" y="11382"/>
                  </a:lnTo>
                  <a:lnTo>
                    <a:pt x="2321" y="11040"/>
                  </a:lnTo>
                  <a:lnTo>
                    <a:pt x="12139" y="1222"/>
                  </a:lnTo>
                  <a:lnTo>
                    <a:pt x="10918"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ctrTitle"/>
          </p:nvPr>
        </p:nvSpPr>
        <p:spPr>
          <a:xfrm>
            <a:off x="2699792" y="1563638"/>
            <a:ext cx="6005264" cy="1159799"/>
          </a:xfrm>
          <a:prstGeom prst="rect">
            <a:avLst/>
          </a:prstGeom>
        </p:spPr>
        <p:txBody>
          <a:bodyPr lIns="91425" tIns="91425" rIns="91425" bIns="91425" anchor="b" anchorCtr="0">
            <a:noAutofit/>
          </a:bodyPr>
          <a:lstStyle/>
          <a:p>
            <a:pPr lvl="0"/>
            <a:r>
              <a:rPr lang="es-MX" sz="3500" dirty="0">
                <a:latin typeface="Century Schoolbook" panose="02040604050505020304" pitchFamily="18" charset="0"/>
              </a:rPr>
              <a:t>MÉTODO DEL TRABAJO</a:t>
            </a:r>
            <a:endParaRPr lang="en" sz="3500" dirty="0">
              <a:latin typeface="Century Schoolbook" panose="02040604050505020304" pitchFamily="18" charset="0"/>
            </a:endParaRPr>
          </a:p>
        </p:txBody>
      </p:sp>
      <p:sp>
        <p:nvSpPr>
          <p:cNvPr id="351" name="Shape 351"/>
          <p:cNvSpPr txBox="1">
            <a:spLocks noGrp="1"/>
          </p:cNvSpPr>
          <p:nvPr>
            <p:ph type="subTitle" idx="1"/>
          </p:nvPr>
        </p:nvSpPr>
        <p:spPr>
          <a:xfrm>
            <a:off x="2699792" y="2715766"/>
            <a:ext cx="6027539" cy="784799"/>
          </a:xfrm>
          <a:prstGeom prst="rect">
            <a:avLst/>
          </a:prstGeom>
        </p:spPr>
        <p:txBody>
          <a:bodyPr lIns="91425" tIns="91425" rIns="91425" bIns="91425" anchor="t" anchorCtr="0">
            <a:noAutofit/>
          </a:bodyPr>
          <a:lstStyle/>
          <a:p>
            <a:pPr lvl="0">
              <a:spcBef>
                <a:spcPts val="600"/>
              </a:spcBef>
            </a:pPr>
            <a:r>
              <a:rPr lang="es-MX" dirty="0">
                <a:solidFill>
                  <a:schemeClr val="bg1">
                    <a:lumMod val="85000"/>
                  </a:schemeClr>
                </a:solidFill>
                <a:latin typeface="Georgia" panose="02040502050405020303" pitchFamily="18" charset="0"/>
              </a:rPr>
              <a:t>DEFINICIÓN DE MÉTODO: </a:t>
            </a:r>
          </a:p>
          <a:p>
            <a:pPr lvl="0">
              <a:spcBef>
                <a:spcPts val="600"/>
              </a:spcBef>
            </a:pPr>
            <a:r>
              <a:rPr lang="es-MX" dirty="0">
                <a:solidFill>
                  <a:schemeClr val="bg1">
                    <a:lumMod val="85000"/>
                  </a:schemeClr>
                </a:solidFill>
                <a:latin typeface="Georgia" panose="02040502050405020303" pitchFamily="18" charset="0"/>
              </a:rPr>
              <a:t>Camino que nos conduce a un fin, al logro de un propósito. Se recomienda identificar las fases de trabajo a que obliga el proyecto, explicándolas con claridad, en función del diseño de la investigación y de las técnicas correspondientes. </a:t>
            </a:r>
          </a:p>
        </p:txBody>
      </p:sp>
      <p:sp>
        <p:nvSpPr>
          <p:cNvPr id="352" name="Shape 352"/>
          <p:cNvSpPr txBox="1"/>
          <p:nvPr/>
        </p:nvSpPr>
        <p:spPr>
          <a:xfrm>
            <a:off x="409575" y="1676400"/>
            <a:ext cx="2067000" cy="1771800"/>
          </a:xfrm>
          <a:prstGeom prst="rect">
            <a:avLst/>
          </a:prstGeom>
          <a:noFill/>
          <a:ln>
            <a:noFill/>
          </a:ln>
        </p:spPr>
        <p:txBody>
          <a:bodyPr lIns="91425" tIns="91425" rIns="91425" bIns="91425" anchor="ctr" anchorCtr="0">
            <a:noAutofit/>
          </a:bodyPr>
          <a:lstStyle/>
          <a:p>
            <a:pPr lvl="0" algn="ctr">
              <a:spcBef>
                <a:spcPts val="0"/>
              </a:spcBef>
              <a:buNone/>
            </a:pPr>
            <a:r>
              <a:rPr lang="en" sz="5000" b="1" dirty="0" smtClean="0">
                <a:solidFill>
                  <a:srgbClr val="FFFFFF"/>
                </a:solidFill>
                <a:latin typeface="Century Schoolbook" panose="02040604050505020304" pitchFamily="18" charset="0"/>
                <a:ea typeface="Nixie One"/>
                <a:cs typeface="Nixie One"/>
                <a:sym typeface="Nixie One"/>
              </a:rPr>
              <a:t>11</a:t>
            </a:r>
            <a:endParaRPr lang="en" sz="5000" b="1" dirty="0">
              <a:solidFill>
                <a:srgbClr val="FFFFFF"/>
              </a:solidFill>
              <a:latin typeface="Century Schoolbook" panose="02040604050505020304" pitchFamily="18" charset="0"/>
              <a:ea typeface="Nixie One"/>
              <a:cs typeface="Nixie One"/>
              <a:sym typeface="Nixie One"/>
            </a:endParaRPr>
          </a:p>
        </p:txBody>
      </p:sp>
      <p:grpSp>
        <p:nvGrpSpPr>
          <p:cNvPr id="5" name="Shape 611"/>
          <p:cNvGrpSpPr/>
          <p:nvPr/>
        </p:nvGrpSpPr>
        <p:grpSpPr>
          <a:xfrm>
            <a:off x="1115616" y="1779662"/>
            <a:ext cx="576064" cy="489153"/>
            <a:chOff x="6660750" y="298550"/>
            <a:chExt cx="396900" cy="396300"/>
          </a:xfrm>
        </p:grpSpPr>
        <p:sp>
          <p:nvSpPr>
            <p:cNvPr id="6" name="Shape 612"/>
            <p:cNvSpPr/>
            <p:nvPr/>
          </p:nvSpPr>
          <p:spPr>
            <a:xfrm>
              <a:off x="6660750" y="298550"/>
              <a:ext cx="396900" cy="396300"/>
            </a:xfrm>
            <a:custGeom>
              <a:avLst/>
              <a:gdLst/>
              <a:ahLst/>
              <a:cxnLst/>
              <a:rect l="0" t="0" r="0" b="0"/>
              <a:pathLst>
                <a:path w="15876" h="15852" extrusionOk="0">
                  <a:moveTo>
                    <a:pt x="8304" y="978"/>
                  </a:moveTo>
                  <a:lnTo>
                    <a:pt x="8646" y="1002"/>
                  </a:lnTo>
                  <a:lnTo>
                    <a:pt x="8988" y="1051"/>
                  </a:lnTo>
                  <a:lnTo>
                    <a:pt x="9330" y="1100"/>
                  </a:lnTo>
                  <a:lnTo>
                    <a:pt x="9672" y="1198"/>
                  </a:lnTo>
                  <a:lnTo>
                    <a:pt x="10014" y="1271"/>
                  </a:lnTo>
                  <a:lnTo>
                    <a:pt x="10332" y="1393"/>
                  </a:lnTo>
                  <a:lnTo>
                    <a:pt x="10649" y="1515"/>
                  </a:lnTo>
                  <a:lnTo>
                    <a:pt x="10942" y="1662"/>
                  </a:lnTo>
                  <a:lnTo>
                    <a:pt x="11260" y="1808"/>
                  </a:lnTo>
                  <a:lnTo>
                    <a:pt x="11553" y="1979"/>
                  </a:lnTo>
                  <a:lnTo>
                    <a:pt x="11821" y="2150"/>
                  </a:lnTo>
                  <a:lnTo>
                    <a:pt x="12090" y="2346"/>
                  </a:lnTo>
                  <a:lnTo>
                    <a:pt x="12359" y="2565"/>
                  </a:lnTo>
                  <a:lnTo>
                    <a:pt x="12603" y="2785"/>
                  </a:lnTo>
                  <a:lnTo>
                    <a:pt x="12847" y="3005"/>
                  </a:lnTo>
                  <a:lnTo>
                    <a:pt x="13091" y="3249"/>
                  </a:lnTo>
                  <a:lnTo>
                    <a:pt x="13311" y="3493"/>
                  </a:lnTo>
                  <a:lnTo>
                    <a:pt x="13507" y="3762"/>
                  </a:lnTo>
                  <a:lnTo>
                    <a:pt x="13702" y="4031"/>
                  </a:lnTo>
                  <a:lnTo>
                    <a:pt x="13897" y="4324"/>
                  </a:lnTo>
                  <a:lnTo>
                    <a:pt x="14044" y="4617"/>
                  </a:lnTo>
                  <a:lnTo>
                    <a:pt x="14215" y="4910"/>
                  </a:lnTo>
                  <a:lnTo>
                    <a:pt x="14337" y="5227"/>
                  </a:lnTo>
                  <a:lnTo>
                    <a:pt x="14483" y="5545"/>
                  </a:lnTo>
                  <a:lnTo>
                    <a:pt x="14581" y="5862"/>
                  </a:lnTo>
                  <a:lnTo>
                    <a:pt x="14679" y="6180"/>
                  </a:lnTo>
                  <a:lnTo>
                    <a:pt x="14752" y="6522"/>
                  </a:lnTo>
                  <a:lnTo>
                    <a:pt x="14825" y="6864"/>
                  </a:lnTo>
                  <a:lnTo>
                    <a:pt x="14850" y="7206"/>
                  </a:lnTo>
                  <a:lnTo>
                    <a:pt x="14899" y="7572"/>
                  </a:lnTo>
                  <a:lnTo>
                    <a:pt x="14899" y="7938"/>
                  </a:lnTo>
                  <a:lnTo>
                    <a:pt x="14899" y="8280"/>
                  </a:lnTo>
                  <a:lnTo>
                    <a:pt x="14850" y="8647"/>
                  </a:lnTo>
                  <a:lnTo>
                    <a:pt x="14825" y="8989"/>
                  </a:lnTo>
                  <a:lnTo>
                    <a:pt x="14752" y="9331"/>
                  </a:lnTo>
                  <a:lnTo>
                    <a:pt x="14679" y="9672"/>
                  </a:lnTo>
                  <a:lnTo>
                    <a:pt x="14581" y="9990"/>
                  </a:lnTo>
                  <a:lnTo>
                    <a:pt x="14483" y="10307"/>
                  </a:lnTo>
                  <a:lnTo>
                    <a:pt x="14337" y="10625"/>
                  </a:lnTo>
                  <a:lnTo>
                    <a:pt x="14215" y="10942"/>
                  </a:lnTo>
                  <a:lnTo>
                    <a:pt x="14044" y="11236"/>
                  </a:lnTo>
                  <a:lnTo>
                    <a:pt x="13897" y="11529"/>
                  </a:lnTo>
                  <a:lnTo>
                    <a:pt x="13702" y="11822"/>
                  </a:lnTo>
                  <a:lnTo>
                    <a:pt x="13507" y="12090"/>
                  </a:lnTo>
                  <a:lnTo>
                    <a:pt x="13311" y="12359"/>
                  </a:lnTo>
                  <a:lnTo>
                    <a:pt x="13091" y="12603"/>
                  </a:lnTo>
                  <a:lnTo>
                    <a:pt x="12847" y="12847"/>
                  </a:lnTo>
                  <a:lnTo>
                    <a:pt x="12603" y="13067"/>
                  </a:lnTo>
                  <a:lnTo>
                    <a:pt x="12359" y="13287"/>
                  </a:lnTo>
                  <a:lnTo>
                    <a:pt x="12090" y="13507"/>
                  </a:lnTo>
                  <a:lnTo>
                    <a:pt x="11821" y="13702"/>
                  </a:lnTo>
                  <a:lnTo>
                    <a:pt x="11553" y="13873"/>
                  </a:lnTo>
                  <a:lnTo>
                    <a:pt x="11260" y="14044"/>
                  </a:lnTo>
                  <a:lnTo>
                    <a:pt x="10942" y="14191"/>
                  </a:lnTo>
                  <a:lnTo>
                    <a:pt x="10649" y="14337"/>
                  </a:lnTo>
                  <a:lnTo>
                    <a:pt x="10332" y="14459"/>
                  </a:lnTo>
                  <a:lnTo>
                    <a:pt x="10014" y="14581"/>
                  </a:lnTo>
                  <a:lnTo>
                    <a:pt x="9672" y="14655"/>
                  </a:lnTo>
                  <a:lnTo>
                    <a:pt x="9330" y="14752"/>
                  </a:lnTo>
                  <a:lnTo>
                    <a:pt x="8988" y="14801"/>
                  </a:lnTo>
                  <a:lnTo>
                    <a:pt x="8646" y="14850"/>
                  </a:lnTo>
                  <a:lnTo>
                    <a:pt x="8304" y="14875"/>
                  </a:lnTo>
                  <a:lnTo>
                    <a:pt x="7572" y="14875"/>
                  </a:lnTo>
                  <a:lnTo>
                    <a:pt x="7230" y="14850"/>
                  </a:lnTo>
                  <a:lnTo>
                    <a:pt x="6888" y="14801"/>
                  </a:lnTo>
                  <a:lnTo>
                    <a:pt x="6546" y="14752"/>
                  </a:lnTo>
                  <a:lnTo>
                    <a:pt x="6204" y="14655"/>
                  </a:lnTo>
                  <a:lnTo>
                    <a:pt x="5862" y="14581"/>
                  </a:lnTo>
                  <a:lnTo>
                    <a:pt x="5545" y="14459"/>
                  </a:lnTo>
                  <a:lnTo>
                    <a:pt x="5227" y="14337"/>
                  </a:lnTo>
                  <a:lnTo>
                    <a:pt x="4934" y="14191"/>
                  </a:lnTo>
                  <a:lnTo>
                    <a:pt x="4617" y="14044"/>
                  </a:lnTo>
                  <a:lnTo>
                    <a:pt x="4324" y="13873"/>
                  </a:lnTo>
                  <a:lnTo>
                    <a:pt x="4055" y="13702"/>
                  </a:lnTo>
                  <a:lnTo>
                    <a:pt x="3786" y="13507"/>
                  </a:lnTo>
                  <a:lnTo>
                    <a:pt x="3518" y="13287"/>
                  </a:lnTo>
                  <a:lnTo>
                    <a:pt x="3273" y="13067"/>
                  </a:lnTo>
                  <a:lnTo>
                    <a:pt x="3029" y="12847"/>
                  </a:lnTo>
                  <a:lnTo>
                    <a:pt x="2785" y="12603"/>
                  </a:lnTo>
                  <a:lnTo>
                    <a:pt x="2565" y="12359"/>
                  </a:lnTo>
                  <a:lnTo>
                    <a:pt x="2370" y="12090"/>
                  </a:lnTo>
                  <a:lnTo>
                    <a:pt x="2174" y="11822"/>
                  </a:lnTo>
                  <a:lnTo>
                    <a:pt x="1979" y="11529"/>
                  </a:lnTo>
                  <a:lnTo>
                    <a:pt x="1832" y="11236"/>
                  </a:lnTo>
                  <a:lnTo>
                    <a:pt x="1661" y="10942"/>
                  </a:lnTo>
                  <a:lnTo>
                    <a:pt x="1539" y="10625"/>
                  </a:lnTo>
                  <a:lnTo>
                    <a:pt x="1393" y="10307"/>
                  </a:lnTo>
                  <a:lnTo>
                    <a:pt x="1295" y="9990"/>
                  </a:lnTo>
                  <a:lnTo>
                    <a:pt x="1197" y="9672"/>
                  </a:lnTo>
                  <a:lnTo>
                    <a:pt x="1124" y="9331"/>
                  </a:lnTo>
                  <a:lnTo>
                    <a:pt x="1051" y="8989"/>
                  </a:lnTo>
                  <a:lnTo>
                    <a:pt x="1026" y="8647"/>
                  </a:lnTo>
                  <a:lnTo>
                    <a:pt x="978" y="8280"/>
                  </a:lnTo>
                  <a:lnTo>
                    <a:pt x="978" y="7938"/>
                  </a:lnTo>
                  <a:lnTo>
                    <a:pt x="978" y="7572"/>
                  </a:lnTo>
                  <a:lnTo>
                    <a:pt x="1026" y="7206"/>
                  </a:lnTo>
                  <a:lnTo>
                    <a:pt x="1051" y="6864"/>
                  </a:lnTo>
                  <a:lnTo>
                    <a:pt x="1124" y="6522"/>
                  </a:lnTo>
                  <a:lnTo>
                    <a:pt x="1197" y="6180"/>
                  </a:lnTo>
                  <a:lnTo>
                    <a:pt x="1295" y="5862"/>
                  </a:lnTo>
                  <a:lnTo>
                    <a:pt x="1393" y="5545"/>
                  </a:lnTo>
                  <a:lnTo>
                    <a:pt x="1539" y="5227"/>
                  </a:lnTo>
                  <a:lnTo>
                    <a:pt x="1661" y="4910"/>
                  </a:lnTo>
                  <a:lnTo>
                    <a:pt x="1832" y="4617"/>
                  </a:lnTo>
                  <a:lnTo>
                    <a:pt x="1979" y="4324"/>
                  </a:lnTo>
                  <a:lnTo>
                    <a:pt x="2174" y="4031"/>
                  </a:lnTo>
                  <a:lnTo>
                    <a:pt x="2370" y="3762"/>
                  </a:lnTo>
                  <a:lnTo>
                    <a:pt x="2565" y="3493"/>
                  </a:lnTo>
                  <a:lnTo>
                    <a:pt x="2785" y="3249"/>
                  </a:lnTo>
                  <a:lnTo>
                    <a:pt x="3029" y="3005"/>
                  </a:lnTo>
                  <a:lnTo>
                    <a:pt x="3273" y="2785"/>
                  </a:lnTo>
                  <a:lnTo>
                    <a:pt x="3518" y="2565"/>
                  </a:lnTo>
                  <a:lnTo>
                    <a:pt x="3786" y="2346"/>
                  </a:lnTo>
                  <a:lnTo>
                    <a:pt x="4055" y="2150"/>
                  </a:lnTo>
                  <a:lnTo>
                    <a:pt x="4324" y="1979"/>
                  </a:lnTo>
                  <a:lnTo>
                    <a:pt x="4617" y="1808"/>
                  </a:lnTo>
                  <a:lnTo>
                    <a:pt x="4934" y="1662"/>
                  </a:lnTo>
                  <a:lnTo>
                    <a:pt x="5227" y="1515"/>
                  </a:lnTo>
                  <a:lnTo>
                    <a:pt x="5545" y="1393"/>
                  </a:lnTo>
                  <a:lnTo>
                    <a:pt x="5862" y="1271"/>
                  </a:lnTo>
                  <a:lnTo>
                    <a:pt x="6204" y="1198"/>
                  </a:lnTo>
                  <a:lnTo>
                    <a:pt x="6546" y="1100"/>
                  </a:lnTo>
                  <a:lnTo>
                    <a:pt x="6888" y="1051"/>
                  </a:lnTo>
                  <a:lnTo>
                    <a:pt x="7230" y="1002"/>
                  </a:lnTo>
                  <a:lnTo>
                    <a:pt x="7572" y="978"/>
                  </a:lnTo>
                  <a:close/>
                  <a:moveTo>
                    <a:pt x="7523" y="1"/>
                  </a:moveTo>
                  <a:lnTo>
                    <a:pt x="7132" y="25"/>
                  </a:lnTo>
                  <a:lnTo>
                    <a:pt x="6741" y="74"/>
                  </a:lnTo>
                  <a:lnTo>
                    <a:pt x="6351" y="147"/>
                  </a:lnTo>
                  <a:lnTo>
                    <a:pt x="5960" y="245"/>
                  </a:lnTo>
                  <a:lnTo>
                    <a:pt x="5569" y="343"/>
                  </a:lnTo>
                  <a:lnTo>
                    <a:pt x="5203" y="465"/>
                  </a:lnTo>
                  <a:lnTo>
                    <a:pt x="4861" y="611"/>
                  </a:lnTo>
                  <a:lnTo>
                    <a:pt x="4494" y="782"/>
                  </a:lnTo>
                  <a:lnTo>
                    <a:pt x="4153" y="953"/>
                  </a:lnTo>
                  <a:lnTo>
                    <a:pt x="3835" y="1149"/>
                  </a:lnTo>
                  <a:lnTo>
                    <a:pt x="3493" y="1344"/>
                  </a:lnTo>
                  <a:lnTo>
                    <a:pt x="3200" y="1564"/>
                  </a:lnTo>
                  <a:lnTo>
                    <a:pt x="2883" y="1808"/>
                  </a:lnTo>
                  <a:lnTo>
                    <a:pt x="2614" y="2052"/>
                  </a:lnTo>
                  <a:lnTo>
                    <a:pt x="2321" y="2321"/>
                  </a:lnTo>
                  <a:lnTo>
                    <a:pt x="2077" y="2590"/>
                  </a:lnTo>
                  <a:lnTo>
                    <a:pt x="1808" y="2883"/>
                  </a:lnTo>
                  <a:lnTo>
                    <a:pt x="1588" y="3176"/>
                  </a:lnTo>
                  <a:lnTo>
                    <a:pt x="1368" y="3493"/>
                  </a:lnTo>
                  <a:lnTo>
                    <a:pt x="1149" y="3811"/>
                  </a:lnTo>
                  <a:lnTo>
                    <a:pt x="953" y="4153"/>
                  </a:lnTo>
                  <a:lnTo>
                    <a:pt x="782" y="4495"/>
                  </a:lnTo>
                  <a:lnTo>
                    <a:pt x="636" y="4837"/>
                  </a:lnTo>
                  <a:lnTo>
                    <a:pt x="489" y="5203"/>
                  </a:lnTo>
                  <a:lnTo>
                    <a:pt x="367" y="5569"/>
                  </a:lnTo>
                  <a:lnTo>
                    <a:pt x="245" y="5936"/>
                  </a:lnTo>
                  <a:lnTo>
                    <a:pt x="172" y="6326"/>
                  </a:lnTo>
                  <a:lnTo>
                    <a:pt x="98" y="6717"/>
                  </a:lnTo>
                  <a:lnTo>
                    <a:pt x="49" y="7108"/>
                  </a:lnTo>
                  <a:lnTo>
                    <a:pt x="25" y="7523"/>
                  </a:lnTo>
                  <a:lnTo>
                    <a:pt x="1" y="7938"/>
                  </a:lnTo>
                  <a:lnTo>
                    <a:pt x="25" y="8329"/>
                  </a:lnTo>
                  <a:lnTo>
                    <a:pt x="49" y="8744"/>
                  </a:lnTo>
                  <a:lnTo>
                    <a:pt x="98" y="9135"/>
                  </a:lnTo>
                  <a:lnTo>
                    <a:pt x="172" y="9526"/>
                  </a:lnTo>
                  <a:lnTo>
                    <a:pt x="245" y="9917"/>
                  </a:lnTo>
                  <a:lnTo>
                    <a:pt x="367" y="10283"/>
                  </a:lnTo>
                  <a:lnTo>
                    <a:pt x="489" y="10649"/>
                  </a:lnTo>
                  <a:lnTo>
                    <a:pt x="636" y="11016"/>
                  </a:lnTo>
                  <a:lnTo>
                    <a:pt x="782" y="11358"/>
                  </a:lnTo>
                  <a:lnTo>
                    <a:pt x="953" y="11700"/>
                  </a:lnTo>
                  <a:lnTo>
                    <a:pt x="1149" y="12041"/>
                  </a:lnTo>
                  <a:lnTo>
                    <a:pt x="1368" y="12359"/>
                  </a:lnTo>
                  <a:lnTo>
                    <a:pt x="1588" y="12676"/>
                  </a:lnTo>
                  <a:lnTo>
                    <a:pt x="1808" y="12970"/>
                  </a:lnTo>
                  <a:lnTo>
                    <a:pt x="2077" y="13263"/>
                  </a:lnTo>
                  <a:lnTo>
                    <a:pt x="2321" y="13531"/>
                  </a:lnTo>
                  <a:lnTo>
                    <a:pt x="2614" y="13800"/>
                  </a:lnTo>
                  <a:lnTo>
                    <a:pt x="2883" y="14044"/>
                  </a:lnTo>
                  <a:lnTo>
                    <a:pt x="3200" y="14288"/>
                  </a:lnTo>
                  <a:lnTo>
                    <a:pt x="3493" y="14508"/>
                  </a:lnTo>
                  <a:lnTo>
                    <a:pt x="3835" y="14704"/>
                  </a:lnTo>
                  <a:lnTo>
                    <a:pt x="4153" y="14899"/>
                  </a:lnTo>
                  <a:lnTo>
                    <a:pt x="4494" y="15070"/>
                  </a:lnTo>
                  <a:lnTo>
                    <a:pt x="4861" y="15241"/>
                  </a:lnTo>
                  <a:lnTo>
                    <a:pt x="5203" y="15387"/>
                  </a:lnTo>
                  <a:lnTo>
                    <a:pt x="5569" y="15510"/>
                  </a:lnTo>
                  <a:lnTo>
                    <a:pt x="5960" y="15607"/>
                  </a:lnTo>
                  <a:lnTo>
                    <a:pt x="6351" y="15705"/>
                  </a:lnTo>
                  <a:lnTo>
                    <a:pt x="6741" y="15778"/>
                  </a:lnTo>
                  <a:lnTo>
                    <a:pt x="7132" y="15827"/>
                  </a:lnTo>
                  <a:lnTo>
                    <a:pt x="7523" y="15851"/>
                  </a:lnTo>
                  <a:lnTo>
                    <a:pt x="8353" y="15851"/>
                  </a:lnTo>
                  <a:lnTo>
                    <a:pt x="8744" y="15827"/>
                  </a:lnTo>
                  <a:lnTo>
                    <a:pt x="9135" y="15778"/>
                  </a:lnTo>
                  <a:lnTo>
                    <a:pt x="9526" y="15705"/>
                  </a:lnTo>
                  <a:lnTo>
                    <a:pt x="9916" y="15607"/>
                  </a:lnTo>
                  <a:lnTo>
                    <a:pt x="10307" y="15510"/>
                  </a:lnTo>
                  <a:lnTo>
                    <a:pt x="10673" y="15387"/>
                  </a:lnTo>
                  <a:lnTo>
                    <a:pt x="11015" y="15241"/>
                  </a:lnTo>
                  <a:lnTo>
                    <a:pt x="11382" y="15070"/>
                  </a:lnTo>
                  <a:lnTo>
                    <a:pt x="11724" y="14899"/>
                  </a:lnTo>
                  <a:lnTo>
                    <a:pt x="12041" y="14704"/>
                  </a:lnTo>
                  <a:lnTo>
                    <a:pt x="12383" y="14508"/>
                  </a:lnTo>
                  <a:lnTo>
                    <a:pt x="12676" y="14288"/>
                  </a:lnTo>
                  <a:lnTo>
                    <a:pt x="12994" y="14044"/>
                  </a:lnTo>
                  <a:lnTo>
                    <a:pt x="13262" y="13800"/>
                  </a:lnTo>
                  <a:lnTo>
                    <a:pt x="13555" y="13531"/>
                  </a:lnTo>
                  <a:lnTo>
                    <a:pt x="13800" y="13263"/>
                  </a:lnTo>
                  <a:lnTo>
                    <a:pt x="14068" y="12970"/>
                  </a:lnTo>
                  <a:lnTo>
                    <a:pt x="14288" y="12676"/>
                  </a:lnTo>
                  <a:lnTo>
                    <a:pt x="14508" y="12359"/>
                  </a:lnTo>
                  <a:lnTo>
                    <a:pt x="14728" y="12041"/>
                  </a:lnTo>
                  <a:lnTo>
                    <a:pt x="14923" y="11700"/>
                  </a:lnTo>
                  <a:lnTo>
                    <a:pt x="15094" y="11358"/>
                  </a:lnTo>
                  <a:lnTo>
                    <a:pt x="15241" y="11016"/>
                  </a:lnTo>
                  <a:lnTo>
                    <a:pt x="15387" y="10649"/>
                  </a:lnTo>
                  <a:lnTo>
                    <a:pt x="15509" y="10283"/>
                  </a:lnTo>
                  <a:lnTo>
                    <a:pt x="15631" y="9917"/>
                  </a:lnTo>
                  <a:lnTo>
                    <a:pt x="15705" y="9526"/>
                  </a:lnTo>
                  <a:lnTo>
                    <a:pt x="15778" y="9135"/>
                  </a:lnTo>
                  <a:lnTo>
                    <a:pt x="15827" y="8744"/>
                  </a:lnTo>
                  <a:lnTo>
                    <a:pt x="15851" y="8329"/>
                  </a:lnTo>
                  <a:lnTo>
                    <a:pt x="15876" y="7938"/>
                  </a:lnTo>
                  <a:lnTo>
                    <a:pt x="15851" y="7523"/>
                  </a:lnTo>
                  <a:lnTo>
                    <a:pt x="15827" y="7108"/>
                  </a:lnTo>
                  <a:lnTo>
                    <a:pt x="15778" y="6717"/>
                  </a:lnTo>
                  <a:lnTo>
                    <a:pt x="15705" y="6326"/>
                  </a:lnTo>
                  <a:lnTo>
                    <a:pt x="15631" y="5936"/>
                  </a:lnTo>
                  <a:lnTo>
                    <a:pt x="15509" y="5569"/>
                  </a:lnTo>
                  <a:lnTo>
                    <a:pt x="15387" y="5203"/>
                  </a:lnTo>
                  <a:lnTo>
                    <a:pt x="15241" y="4837"/>
                  </a:lnTo>
                  <a:lnTo>
                    <a:pt x="15094" y="4495"/>
                  </a:lnTo>
                  <a:lnTo>
                    <a:pt x="14923" y="4153"/>
                  </a:lnTo>
                  <a:lnTo>
                    <a:pt x="14728" y="3811"/>
                  </a:lnTo>
                  <a:lnTo>
                    <a:pt x="14508" y="3493"/>
                  </a:lnTo>
                  <a:lnTo>
                    <a:pt x="14288" y="3176"/>
                  </a:lnTo>
                  <a:lnTo>
                    <a:pt x="14068" y="2883"/>
                  </a:lnTo>
                  <a:lnTo>
                    <a:pt x="13800" y="2590"/>
                  </a:lnTo>
                  <a:lnTo>
                    <a:pt x="13555" y="2321"/>
                  </a:lnTo>
                  <a:lnTo>
                    <a:pt x="13262" y="2052"/>
                  </a:lnTo>
                  <a:lnTo>
                    <a:pt x="12994" y="1808"/>
                  </a:lnTo>
                  <a:lnTo>
                    <a:pt x="12676" y="1564"/>
                  </a:lnTo>
                  <a:lnTo>
                    <a:pt x="12383" y="1344"/>
                  </a:lnTo>
                  <a:lnTo>
                    <a:pt x="12041" y="1149"/>
                  </a:lnTo>
                  <a:lnTo>
                    <a:pt x="11724" y="953"/>
                  </a:lnTo>
                  <a:lnTo>
                    <a:pt x="11382" y="782"/>
                  </a:lnTo>
                  <a:lnTo>
                    <a:pt x="11015" y="611"/>
                  </a:lnTo>
                  <a:lnTo>
                    <a:pt x="10673" y="465"/>
                  </a:lnTo>
                  <a:lnTo>
                    <a:pt x="10307" y="343"/>
                  </a:lnTo>
                  <a:lnTo>
                    <a:pt x="9916" y="245"/>
                  </a:lnTo>
                  <a:lnTo>
                    <a:pt x="9526" y="147"/>
                  </a:lnTo>
                  <a:lnTo>
                    <a:pt x="9135" y="74"/>
                  </a:lnTo>
                  <a:lnTo>
                    <a:pt x="8744" y="25"/>
                  </a:lnTo>
                  <a:lnTo>
                    <a:pt x="8353" y="1"/>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7" name="Shape 613"/>
            <p:cNvSpPr/>
            <p:nvPr/>
          </p:nvSpPr>
          <p:spPr>
            <a:xfrm>
              <a:off x="6697400" y="335200"/>
              <a:ext cx="323625" cy="323025"/>
            </a:xfrm>
            <a:custGeom>
              <a:avLst/>
              <a:gdLst/>
              <a:ahLst/>
              <a:cxnLst/>
              <a:rect l="0" t="0" r="0" b="0"/>
              <a:pathLst>
                <a:path w="12945" h="12921" extrusionOk="0">
                  <a:moveTo>
                    <a:pt x="6472" y="1319"/>
                  </a:moveTo>
                  <a:lnTo>
                    <a:pt x="6545" y="1344"/>
                  </a:lnTo>
                  <a:lnTo>
                    <a:pt x="6619" y="1368"/>
                  </a:lnTo>
                  <a:lnTo>
                    <a:pt x="6741" y="1441"/>
                  </a:lnTo>
                  <a:lnTo>
                    <a:pt x="6838" y="1563"/>
                  </a:lnTo>
                  <a:lnTo>
                    <a:pt x="6863" y="1637"/>
                  </a:lnTo>
                  <a:lnTo>
                    <a:pt x="6863" y="1710"/>
                  </a:lnTo>
                  <a:lnTo>
                    <a:pt x="6863" y="6301"/>
                  </a:lnTo>
                  <a:lnTo>
                    <a:pt x="9061" y="8475"/>
                  </a:lnTo>
                  <a:lnTo>
                    <a:pt x="9110" y="8548"/>
                  </a:lnTo>
                  <a:lnTo>
                    <a:pt x="9134" y="8622"/>
                  </a:lnTo>
                  <a:lnTo>
                    <a:pt x="9159" y="8768"/>
                  </a:lnTo>
                  <a:lnTo>
                    <a:pt x="9134" y="8915"/>
                  </a:lnTo>
                  <a:lnTo>
                    <a:pt x="9110" y="8988"/>
                  </a:lnTo>
                  <a:lnTo>
                    <a:pt x="9061" y="9037"/>
                  </a:lnTo>
                  <a:lnTo>
                    <a:pt x="8988" y="9086"/>
                  </a:lnTo>
                  <a:lnTo>
                    <a:pt x="8914" y="9135"/>
                  </a:lnTo>
                  <a:lnTo>
                    <a:pt x="8768" y="9159"/>
                  </a:lnTo>
                  <a:lnTo>
                    <a:pt x="8621" y="9135"/>
                  </a:lnTo>
                  <a:lnTo>
                    <a:pt x="8548" y="9086"/>
                  </a:lnTo>
                  <a:lnTo>
                    <a:pt x="8499" y="9037"/>
                  </a:lnTo>
                  <a:lnTo>
                    <a:pt x="6203" y="6741"/>
                  </a:lnTo>
                  <a:lnTo>
                    <a:pt x="6130" y="6595"/>
                  </a:lnTo>
                  <a:lnTo>
                    <a:pt x="6081" y="6472"/>
                  </a:lnTo>
                  <a:lnTo>
                    <a:pt x="6081" y="1710"/>
                  </a:lnTo>
                  <a:lnTo>
                    <a:pt x="6081" y="1637"/>
                  </a:lnTo>
                  <a:lnTo>
                    <a:pt x="6106" y="1563"/>
                  </a:lnTo>
                  <a:lnTo>
                    <a:pt x="6203" y="1441"/>
                  </a:lnTo>
                  <a:lnTo>
                    <a:pt x="6326" y="1368"/>
                  </a:lnTo>
                  <a:lnTo>
                    <a:pt x="6399" y="1344"/>
                  </a:lnTo>
                  <a:lnTo>
                    <a:pt x="6472" y="1319"/>
                  </a:lnTo>
                  <a:close/>
                  <a:moveTo>
                    <a:pt x="6228" y="0"/>
                  </a:moveTo>
                  <a:lnTo>
                    <a:pt x="5862" y="25"/>
                  </a:lnTo>
                  <a:lnTo>
                    <a:pt x="5495" y="74"/>
                  </a:lnTo>
                  <a:lnTo>
                    <a:pt x="5129" y="122"/>
                  </a:lnTo>
                  <a:lnTo>
                    <a:pt x="4787" y="220"/>
                  </a:lnTo>
                  <a:lnTo>
                    <a:pt x="4445" y="318"/>
                  </a:lnTo>
                  <a:lnTo>
                    <a:pt x="4103" y="440"/>
                  </a:lnTo>
                  <a:lnTo>
                    <a:pt x="3761" y="586"/>
                  </a:lnTo>
                  <a:lnTo>
                    <a:pt x="3444" y="733"/>
                  </a:lnTo>
                  <a:lnTo>
                    <a:pt x="3639" y="1050"/>
                  </a:lnTo>
                  <a:lnTo>
                    <a:pt x="3663" y="1148"/>
                  </a:lnTo>
                  <a:lnTo>
                    <a:pt x="3663" y="1246"/>
                  </a:lnTo>
                  <a:lnTo>
                    <a:pt x="3615" y="1344"/>
                  </a:lnTo>
                  <a:lnTo>
                    <a:pt x="3541" y="1392"/>
                  </a:lnTo>
                  <a:lnTo>
                    <a:pt x="3493" y="1417"/>
                  </a:lnTo>
                  <a:lnTo>
                    <a:pt x="3370" y="1417"/>
                  </a:lnTo>
                  <a:lnTo>
                    <a:pt x="3297" y="1392"/>
                  </a:lnTo>
                  <a:lnTo>
                    <a:pt x="3248" y="1368"/>
                  </a:lnTo>
                  <a:lnTo>
                    <a:pt x="3224" y="1295"/>
                  </a:lnTo>
                  <a:lnTo>
                    <a:pt x="3028" y="977"/>
                  </a:lnTo>
                  <a:lnTo>
                    <a:pt x="2735" y="1197"/>
                  </a:lnTo>
                  <a:lnTo>
                    <a:pt x="2442" y="1417"/>
                  </a:lnTo>
                  <a:lnTo>
                    <a:pt x="2174" y="1637"/>
                  </a:lnTo>
                  <a:lnTo>
                    <a:pt x="1905" y="1881"/>
                  </a:lnTo>
                  <a:lnTo>
                    <a:pt x="1661" y="2150"/>
                  </a:lnTo>
                  <a:lnTo>
                    <a:pt x="1417" y="2418"/>
                  </a:lnTo>
                  <a:lnTo>
                    <a:pt x="1197" y="2711"/>
                  </a:lnTo>
                  <a:lnTo>
                    <a:pt x="1001" y="3029"/>
                  </a:lnTo>
                  <a:lnTo>
                    <a:pt x="1319" y="3200"/>
                  </a:lnTo>
                  <a:lnTo>
                    <a:pt x="1392" y="3273"/>
                  </a:lnTo>
                  <a:lnTo>
                    <a:pt x="1441" y="3346"/>
                  </a:lnTo>
                  <a:lnTo>
                    <a:pt x="1441" y="3444"/>
                  </a:lnTo>
                  <a:lnTo>
                    <a:pt x="1417" y="3542"/>
                  </a:lnTo>
                  <a:lnTo>
                    <a:pt x="1368" y="3590"/>
                  </a:lnTo>
                  <a:lnTo>
                    <a:pt x="1319" y="3639"/>
                  </a:lnTo>
                  <a:lnTo>
                    <a:pt x="1246" y="3664"/>
                  </a:lnTo>
                  <a:lnTo>
                    <a:pt x="1123" y="3664"/>
                  </a:lnTo>
                  <a:lnTo>
                    <a:pt x="1075" y="3639"/>
                  </a:lnTo>
                  <a:lnTo>
                    <a:pt x="757" y="3444"/>
                  </a:lnTo>
                  <a:lnTo>
                    <a:pt x="586" y="3761"/>
                  </a:lnTo>
                  <a:lnTo>
                    <a:pt x="464" y="4079"/>
                  </a:lnTo>
                  <a:lnTo>
                    <a:pt x="342" y="4421"/>
                  </a:lnTo>
                  <a:lnTo>
                    <a:pt x="220" y="4763"/>
                  </a:lnTo>
                  <a:lnTo>
                    <a:pt x="147" y="5129"/>
                  </a:lnTo>
                  <a:lnTo>
                    <a:pt x="73" y="5471"/>
                  </a:lnTo>
                  <a:lnTo>
                    <a:pt x="24" y="5837"/>
                  </a:lnTo>
                  <a:lnTo>
                    <a:pt x="0" y="6228"/>
                  </a:lnTo>
                  <a:lnTo>
                    <a:pt x="659" y="6228"/>
                  </a:lnTo>
                  <a:lnTo>
                    <a:pt x="757" y="6277"/>
                  </a:lnTo>
                  <a:lnTo>
                    <a:pt x="806" y="6375"/>
                  </a:lnTo>
                  <a:lnTo>
                    <a:pt x="806" y="6472"/>
                  </a:lnTo>
                  <a:lnTo>
                    <a:pt x="806" y="6546"/>
                  </a:lnTo>
                  <a:lnTo>
                    <a:pt x="757" y="6643"/>
                  </a:lnTo>
                  <a:lnTo>
                    <a:pt x="659" y="6692"/>
                  </a:lnTo>
                  <a:lnTo>
                    <a:pt x="562" y="6717"/>
                  </a:lnTo>
                  <a:lnTo>
                    <a:pt x="0" y="6717"/>
                  </a:lnTo>
                  <a:lnTo>
                    <a:pt x="24" y="7083"/>
                  </a:lnTo>
                  <a:lnTo>
                    <a:pt x="73" y="7449"/>
                  </a:lnTo>
                  <a:lnTo>
                    <a:pt x="147" y="7791"/>
                  </a:lnTo>
                  <a:lnTo>
                    <a:pt x="220" y="8158"/>
                  </a:lnTo>
                  <a:lnTo>
                    <a:pt x="342" y="8500"/>
                  </a:lnTo>
                  <a:lnTo>
                    <a:pt x="464" y="8841"/>
                  </a:lnTo>
                  <a:lnTo>
                    <a:pt x="586" y="9159"/>
                  </a:lnTo>
                  <a:lnTo>
                    <a:pt x="757" y="9476"/>
                  </a:lnTo>
                  <a:lnTo>
                    <a:pt x="1075" y="9305"/>
                  </a:lnTo>
                  <a:lnTo>
                    <a:pt x="1172" y="9257"/>
                  </a:lnTo>
                  <a:lnTo>
                    <a:pt x="1270" y="9281"/>
                  </a:lnTo>
                  <a:lnTo>
                    <a:pt x="1343" y="9305"/>
                  </a:lnTo>
                  <a:lnTo>
                    <a:pt x="1417" y="9379"/>
                  </a:lnTo>
                  <a:lnTo>
                    <a:pt x="1441" y="9476"/>
                  </a:lnTo>
                  <a:lnTo>
                    <a:pt x="1441" y="9574"/>
                  </a:lnTo>
                  <a:lnTo>
                    <a:pt x="1392" y="9647"/>
                  </a:lnTo>
                  <a:lnTo>
                    <a:pt x="1319" y="9721"/>
                  </a:lnTo>
                  <a:lnTo>
                    <a:pt x="1001" y="9892"/>
                  </a:lnTo>
                  <a:lnTo>
                    <a:pt x="1197" y="10209"/>
                  </a:lnTo>
                  <a:lnTo>
                    <a:pt x="1417" y="10502"/>
                  </a:lnTo>
                  <a:lnTo>
                    <a:pt x="1661" y="10771"/>
                  </a:lnTo>
                  <a:lnTo>
                    <a:pt x="1905" y="11040"/>
                  </a:lnTo>
                  <a:lnTo>
                    <a:pt x="2174" y="11284"/>
                  </a:lnTo>
                  <a:lnTo>
                    <a:pt x="2442" y="11504"/>
                  </a:lnTo>
                  <a:lnTo>
                    <a:pt x="2735" y="11723"/>
                  </a:lnTo>
                  <a:lnTo>
                    <a:pt x="3028" y="11943"/>
                  </a:lnTo>
                  <a:lnTo>
                    <a:pt x="3224" y="11626"/>
                  </a:lnTo>
                  <a:lnTo>
                    <a:pt x="3273" y="11552"/>
                  </a:lnTo>
                  <a:lnTo>
                    <a:pt x="3370" y="11504"/>
                  </a:lnTo>
                  <a:lnTo>
                    <a:pt x="3468" y="11504"/>
                  </a:lnTo>
                  <a:lnTo>
                    <a:pt x="3541" y="11528"/>
                  </a:lnTo>
                  <a:lnTo>
                    <a:pt x="3615" y="11601"/>
                  </a:lnTo>
                  <a:lnTo>
                    <a:pt x="3663" y="11675"/>
                  </a:lnTo>
                  <a:lnTo>
                    <a:pt x="3663" y="11772"/>
                  </a:lnTo>
                  <a:lnTo>
                    <a:pt x="3639" y="11870"/>
                  </a:lnTo>
                  <a:lnTo>
                    <a:pt x="3444" y="12187"/>
                  </a:lnTo>
                  <a:lnTo>
                    <a:pt x="3761" y="12334"/>
                  </a:lnTo>
                  <a:lnTo>
                    <a:pt x="4103" y="12480"/>
                  </a:lnTo>
                  <a:lnTo>
                    <a:pt x="4445" y="12603"/>
                  </a:lnTo>
                  <a:lnTo>
                    <a:pt x="4787" y="12700"/>
                  </a:lnTo>
                  <a:lnTo>
                    <a:pt x="5129" y="12798"/>
                  </a:lnTo>
                  <a:lnTo>
                    <a:pt x="5495" y="12847"/>
                  </a:lnTo>
                  <a:lnTo>
                    <a:pt x="5862" y="12896"/>
                  </a:lnTo>
                  <a:lnTo>
                    <a:pt x="6228" y="12920"/>
                  </a:lnTo>
                  <a:lnTo>
                    <a:pt x="6228" y="12358"/>
                  </a:lnTo>
                  <a:lnTo>
                    <a:pt x="6252" y="12261"/>
                  </a:lnTo>
                  <a:lnTo>
                    <a:pt x="6301" y="12187"/>
                  </a:lnTo>
                  <a:lnTo>
                    <a:pt x="6374" y="12139"/>
                  </a:lnTo>
                  <a:lnTo>
                    <a:pt x="6472" y="12114"/>
                  </a:lnTo>
                  <a:lnTo>
                    <a:pt x="6570" y="12139"/>
                  </a:lnTo>
                  <a:lnTo>
                    <a:pt x="6643" y="12187"/>
                  </a:lnTo>
                  <a:lnTo>
                    <a:pt x="6692" y="12261"/>
                  </a:lnTo>
                  <a:lnTo>
                    <a:pt x="6716" y="12358"/>
                  </a:lnTo>
                  <a:lnTo>
                    <a:pt x="6716" y="12920"/>
                  </a:lnTo>
                  <a:lnTo>
                    <a:pt x="7083" y="12896"/>
                  </a:lnTo>
                  <a:lnTo>
                    <a:pt x="7449" y="12847"/>
                  </a:lnTo>
                  <a:lnTo>
                    <a:pt x="7815" y="12798"/>
                  </a:lnTo>
                  <a:lnTo>
                    <a:pt x="8157" y="12700"/>
                  </a:lnTo>
                  <a:lnTo>
                    <a:pt x="8499" y="12603"/>
                  </a:lnTo>
                  <a:lnTo>
                    <a:pt x="8841" y="12480"/>
                  </a:lnTo>
                  <a:lnTo>
                    <a:pt x="9183" y="12334"/>
                  </a:lnTo>
                  <a:lnTo>
                    <a:pt x="9501" y="12187"/>
                  </a:lnTo>
                  <a:lnTo>
                    <a:pt x="9305" y="11870"/>
                  </a:lnTo>
                  <a:lnTo>
                    <a:pt x="9281" y="11772"/>
                  </a:lnTo>
                  <a:lnTo>
                    <a:pt x="9281" y="11675"/>
                  </a:lnTo>
                  <a:lnTo>
                    <a:pt x="9330" y="11601"/>
                  </a:lnTo>
                  <a:lnTo>
                    <a:pt x="9403" y="11528"/>
                  </a:lnTo>
                  <a:lnTo>
                    <a:pt x="9476" y="11504"/>
                  </a:lnTo>
                  <a:lnTo>
                    <a:pt x="9574" y="11504"/>
                  </a:lnTo>
                  <a:lnTo>
                    <a:pt x="9672" y="11552"/>
                  </a:lnTo>
                  <a:lnTo>
                    <a:pt x="9720" y="11626"/>
                  </a:lnTo>
                  <a:lnTo>
                    <a:pt x="9916" y="11943"/>
                  </a:lnTo>
                  <a:lnTo>
                    <a:pt x="10209" y="11723"/>
                  </a:lnTo>
                  <a:lnTo>
                    <a:pt x="10502" y="11504"/>
                  </a:lnTo>
                  <a:lnTo>
                    <a:pt x="10771" y="11284"/>
                  </a:lnTo>
                  <a:lnTo>
                    <a:pt x="11039" y="11040"/>
                  </a:lnTo>
                  <a:lnTo>
                    <a:pt x="11283" y="10771"/>
                  </a:lnTo>
                  <a:lnTo>
                    <a:pt x="11528" y="10502"/>
                  </a:lnTo>
                  <a:lnTo>
                    <a:pt x="11747" y="10209"/>
                  </a:lnTo>
                  <a:lnTo>
                    <a:pt x="11943" y="9892"/>
                  </a:lnTo>
                  <a:lnTo>
                    <a:pt x="11625" y="9721"/>
                  </a:lnTo>
                  <a:lnTo>
                    <a:pt x="11552" y="9647"/>
                  </a:lnTo>
                  <a:lnTo>
                    <a:pt x="11503" y="9574"/>
                  </a:lnTo>
                  <a:lnTo>
                    <a:pt x="11503" y="9476"/>
                  </a:lnTo>
                  <a:lnTo>
                    <a:pt x="11528" y="9379"/>
                  </a:lnTo>
                  <a:lnTo>
                    <a:pt x="11601" y="9305"/>
                  </a:lnTo>
                  <a:lnTo>
                    <a:pt x="11674" y="9281"/>
                  </a:lnTo>
                  <a:lnTo>
                    <a:pt x="11772" y="9257"/>
                  </a:lnTo>
                  <a:lnTo>
                    <a:pt x="11870" y="9305"/>
                  </a:lnTo>
                  <a:lnTo>
                    <a:pt x="12187" y="9476"/>
                  </a:lnTo>
                  <a:lnTo>
                    <a:pt x="12358" y="9159"/>
                  </a:lnTo>
                  <a:lnTo>
                    <a:pt x="12480" y="8841"/>
                  </a:lnTo>
                  <a:lnTo>
                    <a:pt x="12602" y="8500"/>
                  </a:lnTo>
                  <a:lnTo>
                    <a:pt x="12724" y="8158"/>
                  </a:lnTo>
                  <a:lnTo>
                    <a:pt x="12798" y="7791"/>
                  </a:lnTo>
                  <a:lnTo>
                    <a:pt x="12871" y="7449"/>
                  </a:lnTo>
                  <a:lnTo>
                    <a:pt x="12920" y="7083"/>
                  </a:lnTo>
                  <a:lnTo>
                    <a:pt x="12944" y="6717"/>
                  </a:lnTo>
                  <a:lnTo>
                    <a:pt x="12382" y="6717"/>
                  </a:lnTo>
                  <a:lnTo>
                    <a:pt x="12285" y="6692"/>
                  </a:lnTo>
                  <a:lnTo>
                    <a:pt x="12187" y="6643"/>
                  </a:lnTo>
                  <a:lnTo>
                    <a:pt x="12138" y="6546"/>
                  </a:lnTo>
                  <a:lnTo>
                    <a:pt x="12138" y="6472"/>
                  </a:lnTo>
                  <a:lnTo>
                    <a:pt x="12138" y="6375"/>
                  </a:lnTo>
                  <a:lnTo>
                    <a:pt x="12187" y="6277"/>
                  </a:lnTo>
                  <a:lnTo>
                    <a:pt x="12285" y="6228"/>
                  </a:lnTo>
                  <a:lnTo>
                    <a:pt x="12944" y="6228"/>
                  </a:lnTo>
                  <a:lnTo>
                    <a:pt x="12920" y="5837"/>
                  </a:lnTo>
                  <a:lnTo>
                    <a:pt x="12871" y="5471"/>
                  </a:lnTo>
                  <a:lnTo>
                    <a:pt x="12798" y="5129"/>
                  </a:lnTo>
                  <a:lnTo>
                    <a:pt x="12724" y="4763"/>
                  </a:lnTo>
                  <a:lnTo>
                    <a:pt x="12602" y="4421"/>
                  </a:lnTo>
                  <a:lnTo>
                    <a:pt x="12480" y="4079"/>
                  </a:lnTo>
                  <a:lnTo>
                    <a:pt x="12358" y="3761"/>
                  </a:lnTo>
                  <a:lnTo>
                    <a:pt x="12187" y="3444"/>
                  </a:lnTo>
                  <a:lnTo>
                    <a:pt x="11870" y="3639"/>
                  </a:lnTo>
                  <a:lnTo>
                    <a:pt x="11821" y="3664"/>
                  </a:lnTo>
                  <a:lnTo>
                    <a:pt x="11699" y="3664"/>
                  </a:lnTo>
                  <a:lnTo>
                    <a:pt x="11625" y="3639"/>
                  </a:lnTo>
                  <a:lnTo>
                    <a:pt x="11577" y="3590"/>
                  </a:lnTo>
                  <a:lnTo>
                    <a:pt x="11528" y="3542"/>
                  </a:lnTo>
                  <a:lnTo>
                    <a:pt x="11503" y="3444"/>
                  </a:lnTo>
                  <a:lnTo>
                    <a:pt x="11503" y="3346"/>
                  </a:lnTo>
                  <a:lnTo>
                    <a:pt x="11552" y="3273"/>
                  </a:lnTo>
                  <a:lnTo>
                    <a:pt x="11625" y="3200"/>
                  </a:lnTo>
                  <a:lnTo>
                    <a:pt x="11943" y="3029"/>
                  </a:lnTo>
                  <a:lnTo>
                    <a:pt x="11747" y="2711"/>
                  </a:lnTo>
                  <a:lnTo>
                    <a:pt x="11528" y="2418"/>
                  </a:lnTo>
                  <a:lnTo>
                    <a:pt x="11283" y="2150"/>
                  </a:lnTo>
                  <a:lnTo>
                    <a:pt x="11039" y="1881"/>
                  </a:lnTo>
                  <a:lnTo>
                    <a:pt x="10771" y="1637"/>
                  </a:lnTo>
                  <a:lnTo>
                    <a:pt x="10502" y="1417"/>
                  </a:lnTo>
                  <a:lnTo>
                    <a:pt x="10209" y="1197"/>
                  </a:lnTo>
                  <a:lnTo>
                    <a:pt x="9916" y="977"/>
                  </a:lnTo>
                  <a:lnTo>
                    <a:pt x="9720" y="1295"/>
                  </a:lnTo>
                  <a:lnTo>
                    <a:pt x="9696" y="1368"/>
                  </a:lnTo>
                  <a:lnTo>
                    <a:pt x="9647" y="1392"/>
                  </a:lnTo>
                  <a:lnTo>
                    <a:pt x="9574" y="1417"/>
                  </a:lnTo>
                  <a:lnTo>
                    <a:pt x="9452" y="1417"/>
                  </a:lnTo>
                  <a:lnTo>
                    <a:pt x="9403" y="1392"/>
                  </a:lnTo>
                  <a:lnTo>
                    <a:pt x="9330" y="1344"/>
                  </a:lnTo>
                  <a:lnTo>
                    <a:pt x="9281" y="1246"/>
                  </a:lnTo>
                  <a:lnTo>
                    <a:pt x="9281" y="1148"/>
                  </a:lnTo>
                  <a:lnTo>
                    <a:pt x="9305" y="1050"/>
                  </a:lnTo>
                  <a:lnTo>
                    <a:pt x="9501" y="733"/>
                  </a:lnTo>
                  <a:lnTo>
                    <a:pt x="9183" y="586"/>
                  </a:lnTo>
                  <a:lnTo>
                    <a:pt x="8841" y="440"/>
                  </a:lnTo>
                  <a:lnTo>
                    <a:pt x="8499" y="318"/>
                  </a:lnTo>
                  <a:lnTo>
                    <a:pt x="8157" y="220"/>
                  </a:lnTo>
                  <a:lnTo>
                    <a:pt x="7815" y="122"/>
                  </a:lnTo>
                  <a:lnTo>
                    <a:pt x="7449" y="74"/>
                  </a:lnTo>
                  <a:lnTo>
                    <a:pt x="7083" y="25"/>
                  </a:lnTo>
                  <a:lnTo>
                    <a:pt x="6716" y="0"/>
                  </a:lnTo>
                  <a:lnTo>
                    <a:pt x="6716" y="562"/>
                  </a:lnTo>
                  <a:lnTo>
                    <a:pt x="6692" y="660"/>
                  </a:lnTo>
                  <a:lnTo>
                    <a:pt x="6643" y="733"/>
                  </a:lnTo>
                  <a:lnTo>
                    <a:pt x="6570" y="782"/>
                  </a:lnTo>
                  <a:lnTo>
                    <a:pt x="6472" y="806"/>
                  </a:lnTo>
                  <a:lnTo>
                    <a:pt x="6374" y="782"/>
                  </a:lnTo>
                  <a:lnTo>
                    <a:pt x="6301" y="733"/>
                  </a:lnTo>
                  <a:lnTo>
                    <a:pt x="6252" y="660"/>
                  </a:lnTo>
                  <a:lnTo>
                    <a:pt x="6228" y="562"/>
                  </a:lnTo>
                  <a:lnTo>
                    <a:pt x="6228"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spTree>
    <p:extLst>
      <p:ext uri="{BB962C8B-B14F-4D97-AF65-F5344CB8AC3E}">
        <p14:creationId xmlns:p14="http://schemas.microsoft.com/office/powerpoint/2010/main" val="31451533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51720" y="1203598"/>
            <a:ext cx="5040560" cy="2939266"/>
          </a:xfrm>
          <a:prstGeom prst="rect">
            <a:avLst/>
          </a:prstGeom>
        </p:spPr>
        <p:txBody>
          <a:bodyPr wrap="square">
            <a:spAutoFit/>
          </a:bodyPr>
          <a:lstStyle/>
          <a:p>
            <a:pPr lvl="0" algn="ctr">
              <a:spcBef>
                <a:spcPts val="600"/>
              </a:spcBef>
            </a:pPr>
            <a:r>
              <a:rPr lang="en" sz="3600" dirty="0">
                <a:solidFill>
                  <a:srgbClr val="19BBD5"/>
                </a:solidFill>
                <a:latin typeface="Century Schoolbook" panose="02040604050505020304" pitchFamily="18" charset="0"/>
                <a:ea typeface="Muli"/>
                <a:cs typeface="Muli"/>
                <a:sym typeface="Muli"/>
              </a:rPr>
              <a:t>NOTAS</a:t>
            </a:r>
          </a:p>
          <a:p>
            <a:pPr lvl="0" algn="ctr">
              <a:spcBef>
                <a:spcPts val="600"/>
              </a:spcBef>
            </a:pPr>
            <a:r>
              <a:rPr lang="es-MX" sz="1600" dirty="0">
                <a:solidFill>
                  <a:srgbClr val="C6DAEC"/>
                </a:solidFill>
                <a:latin typeface="Georgia" panose="02040502050405020303" pitchFamily="18" charset="0"/>
                <a:ea typeface="Muli"/>
                <a:cs typeface="Muli"/>
                <a:sym typeface="Muli"/>
              </a:rPr>
              <a:t>Las técnicas son el conjunto de procedimientos concretos que nos permiten observar, compilar información, analizar, proponer conclusiones, y los instrumentos son las “versiones particulares” de las diversas técnicas disponibles, que construimos ad-hoc para nuestro proyecto. Ejemplos: la entrevista estructurada es la técnica; mi cuestionario de investigación que voy a aplicar como entrevista estructurada es el instrumento.</a:t>
            </a:r>
          </a:p>
        </p:txBody>
      </p:sp>
    </p:spTree>
    <p:extLst>
      <p:ext uri="{BB962C8B-B14F-4D97-AF65-F5344CB8AC3E}">
        <p14:creationId xmlns:p14="http://schemas.microsoft.com/office/powerpoint/2010/main" val="42128556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1691680" y="483518"/>
            <a:ext cx="6408712" cy="645300"/>
          </a:xfrm>
        </p:spPr>
        <p:txBody>
          <a:bodyPr/>
          <a:lstStyle/>
          <a:p>
            <a:r>
              <a:rPr lang="es-MX" sz="3500" dirty="0" smtClean="0">
                <a:latin typeface="Century Schoolbook" panose="02040604050505020304" pitchFamily="18" charset="0"/>
              </a:rPr>
              <a:t>EJERCICIO </a:t>
            </a:r>
            <a:r>
              <a:rPr lang="es-MX" sz="3500" dirty="0">
                <a:solidFill>
                  <a:schemeClr val="bg1"/>
                </a:solidFill>
                <a:latin typeface="Century Schoolbook" panose="02040604050505020304" pitchFamily="18" charset="0"/>
              </a:rPr>
              <a:t/>
            </a:r>
            <a:br>
              <a:rPr lang="es-MX" sz="3500" dirty="0">
                <a:solidFill>
                  <a:schemeClr val="bg1"/>
                </a:solidFill>
                <a:latin typeface="Century Schoolbook" panose="02040604050505020304" pitchFamily="18" charset="0"/>
              </a:rPr>
            </a:br>
            <a:r>
              <a:rPr lang="es-MX" sz="1700" dirty="0" smtClean="0">
                <a:solidFill>
                  <a:schemeClr val="bg1"/>
                </a:solidFill>
                <a:latin typeface="Century Schoolbook" panose="02040604050505020304" pitchFamily="18" charset="0"/>
              </a:rPr>
              <a:t>Llena </a:t>
            </a:r>
            <a:r>
              <a:rPr lang="es-MX" sz="1700" dirty="0">
                <a:solidFill>
                  <a:schemeClr val="bg1"/>
                </a:solidFill>
                <a:latin typeface="Century Schoolbook" panose="02040604050505020304" pitchFamily="18" charset="0"/>
              </a:rPr>
              <a:t>el siguiente cuadro tomando en cuenta alguna investigación que hayan hecho o </a:t>
            </a:r>
            <a:r>
              <a:rPr lang="es-MX" sz="1700" dirty="0" smtClean="0">
                <a:solidFill>
                  <a:schemeClr val="bg1"/>
                </a:solidFill>
                <a:latin typeface="Century Schoolbook" panose="02040604050505020304" pitchFamily="18" charset="0"/>
              </a:rPr>
              <a:t>dirigido.</a:t>
            </a:r>
            <a:r>
              <a:rPr lang="es-MX" sz="1700" dirty="0" smtClean="0"/>
              <a:t/>
            </a:r>
            <a:br>
              <a:rPr lang="es-MX" sz="1700" dirty="0" smtClean="0"/>
            </a:br>
            <a:endParaRPr lang="es-MX" sz="1700" dirty="0"/>
          </a:p>
        </p:txBody>
      </p:sp>
      <p:graphicFrame>
        <p:nvGraphicFramePr>
          <p:cNvPr id="12" name="Shape 422"/>
          <p:cNvGraphicFramePr/>
          <p:nvPr>
            <p:extLst>
              <p:ext uri="{D42A27DB-BD31-4B8C-83A1-F6EECF244321}">
                <p14:modId xmlns:p14="http://schemas.microsoft.com/office/powerpoint/2010/main" val="1170572467"/>
              </p:ext>
            </p:extLst>
          </p:nvPr>
        </p:nvGraphicFramePr>
        <p:xfrm>
          <a:off x="827584" y="2139702"/>
          <a:ext cx="6624738" cy="2592289"/>
        </p:xfrm>
        <a:graphic>
          <a:graphicData uri="http://schemas.openxmlformats.org/drawingml/2006/table">
            <a:tbl>
              <a:tblPr>
                <a:noFill/>
                <a:tableStyleId>{4C9BCD31-95E8-4D74-8927-9A4E08294F9F}</a:tableStyleId>
              </a:tblPr>
              <a:tblGrid>
                <a:gridCol w="2208246"/>
                <a:gridCol w="2208246"/>
                <a:gridCol w="2208246"/>
              </a:tblGrid>
              <a:tr h="10906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1" i="0" u="none" strike="noStrike" kern="0" cap="none" spc="0" normalizeH="0" baseline="0" noProof="0" dirty="0" smtClean="0">
                          <a:ln>
                            <a:noFill/>
                          </a:ln>
                          <a:solidFill>
                            <a:schemeClr val="bg1">
                              <a:lumMod val="95000"/>
                            </a:schemeClr>
                          </a:solidFill>
                          <a:effectLst/>
                          <a:uLnTx/>
                          <a:uFillTx/>
                          <a:latin typeface="Georgia" panose="02040502050405020303" pitchFamily="18" charset="0"/>
                          <a:sym typeface="Arial"/>
                        </a:rPr>
                        <a:t>Elementos esenciales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1" i="0" u="none" strike="noStrike" kern="0" cap="none" spc="0" normalizeH="0" baseline="0" noProof="0" dirty="0" smtClean="0">
                          <a:ln>
                            <a:noFill/>
                          </a:ln>
                          <a:solidFill>
                            <a:schemeClr val="bg1">
                              <a:lumMod val="95000"/>
                            </a:schemeClr>
                          </a:solidFill>
                          <a:effectLst/>
                          <a:uLnTx/>
                          <a:uFillTx/>
                          <a:latin typeface="Georgia" panose="02040502050405020303" pitchFamily="18" charset="0"/>
                          <a:sym typeface="Arial"/>
                        </a:rPr>
                        <a:t>del marco teórico</a:t>
                      </a:r>
                    </a:p>
                    <a:p>
                      <a:pPr lvl="0">
                        <a:spcBef>
                          <a:spcPts val="0"/>
                        </a:spcBef>
                        <a:buNone/>
                      </a:pPr>
                      <a:endParaRPr dirty="0">
                        <a:solidFill>
                          <a:srgbClr val="C6DAEC"/>
                        </a:solidFill>
                        <a:latin typeface="Georgia" panose="02040502050405020303" pitchFamily="18" charset="0"/>
                        <a:ea typeface="Muli"/>
                        <a:cs typeface="Muli"/>
                        <a:sym typeface="Muli"/>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solidFill>
                      <a:prstDash val="solid"/>
                      <a:round/>
                      <a:headEnd type="none" w="med" len="med"/>
                      <a:tailEnd type="none" w="med" len="med"/>
                    </a:lnT>
                    <a:lnB w="19050" cap="flat" cmpd="sng">
                      <a:solidFill>
                        <a:srgbClr val="19BBD5">
                          <a:alpha val="0"/>
                        </a:srgb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smtClean="0">
                          <a:solidFill>
                            <a:schemeClr val="bg1">
                              <a:lumMod val="95000"/>
                            </a:schemeClr>
                          </a:solidFill>
                          <a:latin typeface="Georgia" panose="02040502050405020303" pitchFamily="18" charset="0"/>
                        </a:rPr>
                        <a:t>Acciones de investigación que corresponden al MT</a:t>
                      </a:r>
                    </a:p>
                    <a:p>
                      <a:pPr lvl="0" algn="ctr">
                        <a:spcBef>
                          <a:spcPts val="0"/>
                        </a:spcBef>
                        <a:buNone/>
                      </a:pPr>
                      <a:endParaRPr lang="en" dirty="0">
                        <a:solidFill>
                          <a:schemeClr val="bg1">
                            <a:lumMod val="95000"/>
                          </a:schemeClr>
                        </a:solidFill>
                        <a:latin typeface="Georgia" panose="02040502050405020303" pitchFamily="18" charset="0"/>
                        <a:ea typeface="Muli"/>
                        <a:cs typeface="Muli"/>
                        <a:sym typeface="Muli"/>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solidFill>
                      <a:prstDash val="solid"/>
                      <a:round/>
                      <a:headEnd type="none" w="med" len="med"/>
                      <a:tailEnd type="none" w="med" len="med"/>
                    </a:lnT>
                    <a:lnB w="19050" cap="flat" cmpd="sng">
                      <a:solidFill>
                        <a:srgbClr val="19BBD5">
                          <a:alpha val="0"/>
                        </a:srgbClr>
                      </a:solidFill>
                      <a:prstDash val="solid"/>
                      <a:round/>
                      <a:headEnd type="none" w="med" len="med"/>
                      <a:tailEnd type="none" w="med" len="med"/>
                    </a:lnB>
                  </a:tcPr>
                </a:tc>
                <a:tc>
                  <a:txBody>
                    <a:bodyPr/>
                    <a:lstStyle/>
                    <a:p>
                      <a:r>
                        <a:rPr lang="es-MX" dirty="0" smtClean="0">
                          <a:solidFill>
                            <a:schemeClr val="bg1">
                              <a:lumMod val="95000"/>
                            </a:schemeClr>
                          </a:solidFill>
                          <a:latin typeface="Georgia" panose="02040502050405020303" pitchFamily="18" charset="0"/>
                        </a:rPr>
                        <a:t>Orden cronológico en que se llevarán a cabo las acciones de investigación</a:t>
                      </a:r>
                      <a:endParaRPr lang="es-MX" dirty="0">
                        <a:solidFill>
                          <a:schemeClr val="bg1">
                            <a:lumMod val="95000"/>
                          </a:schemeClr>
                        </a:solidFill>
                        <a:latin typeface="Georgia" panose="02040502050405020303" pitchFamily="18" charset="0"/>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solidFill>
                      <a:prstDash val="solid"/>
                      <a:round/>
                      <a:headEnd type="none" w="med" len="med"/>
                      <a:tailEnd type="none" w="med" len="med"/>
                    </a:lnT>
                    <a:lnB w="19050" cap="flat" cmpd="sng">
                      <a:solidFill>
                        <a:srgbClr val="19BBD5">
                          <a:alpha val="0"/>
                        </a:srgbClr>
                      </a:solidFill>
                      <a:prstDash val="solid"/>
                      <a:round/>
                      <a:headEnd type="none" w="med" len="med"/>
                      <a:tailEnd type="none" w="med" len="med"/>
                    </a:lnB>
                  </a:tcPr>
                </a:tc>
              </a:tr>
              <a:tr h="500535">
                <a:tc>
                  <a:txBody>
                    <a:bodyPr/>
                    <a:lstStyle/>
                    <a:p>
                      <a:pPr lvl="0" algn="r">
                        <a:spcBef>
                          <a:spcPts val="0"/>
                        </a:spcBef>
                        <a:buNone/>
                      </a:pPr>
                      <a:endParaRPr lang="en" dirty="0">
                        <a:solidFill>
                          <a:srgbClr val="C6DAEC"/>
                        </a:solidFill>
                        <a:latin typeface="Muli"/>
                        <a:ea typeface="Muli"/>
                        <a:cs typeface="Muli"/>
                        <a:sym typeface="Muli"/>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alpha val="0"/>
                        </a:srgbClr>
                      </a:solidFill>
                      <a:prstDash val="solid"/>
                      <a:round/>
                      <a:headEnd type="none" w="med" len="med"/>
                      <a:tailEnd type="none" w="med" len="med"/>
                    </a:lnT>
                    <a:lnB w="19050" cap="flat" cmpd="sng">
                      <a:solidFill>
                        <a:srgbClr val="19BBD5">
                          <a:alpha val="0"/>
                        </a:srgbClr>
                      </a:solidFill>
                      <a:prstDash val="solid"/>
                      <a:round/>
                      <a:headEnd type="none" w="med" len="med"/>
                      <a:tailEnd type="none" w="med" len="med"/>
                    </a:lnB>
                    <a:solidFill>
                      <a:srgbClr val="184769"/>
                    </a:solidFill>
                  </a:tcPr>
                </a:tc>
                <a:tc>
                  <a:txBody>
                    <a:bodyPr/>
                    <a:lstStyle/>
                    <a:p>
                      <a:pPr lvl="0" algn="ctr">
                        <a:spcBef>
                          <a:spcPts val="0"/>
                        </a:spcBef>
                        <a:buNone/>
                      </a:pPr>
                      <a:endParaRPr lang="en" sz="1800" dirty="0">
                        <a:solidFill>
                          <a:srgbClr val="FFFFFF"/>
                        </a:solidFill>
                        <a:latin typeface="Muli"/>
                        <a:ea typeface="Muli"/>
                        <a:cs typeface="Muli"/>
                        <a:sym typeface="Muli"/>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alpha val="0"/>
                        </a:srgbClr>
                      </a:solidFill>
                      <a:prstDash val="solid"/>
                      <a:round/>
                      <a:headEnd type="none" w="med" len="med"/>
                      <a:tailEnd type="none" w="med" len="med"/>
                    </a:lnT>
                    <a:lnB w="19050" cap="flat" cmpd="sng">
                      <a:solidFill>
                        <a:srgbClr val="19BBD5">
                          <a:alpha val="0"/>
                        </a:srgbClr>
                      </a:solidFill>
                      <a:prstDash val="solid"/>
                      <a:round/>
                      <a:headEnd type="none" w="med" len="med"/>
                      <a:tailEnd type="none" w="med" len="med"/>
                    </a:lnB>
                    <a:solidFill>
                      <a:srgbClr val="184769"/>
                    </a:solidFill>
                  </a:tcPr>
                </a:tc>
                <a:tc>
                  <a:txBody>
                    <a:bodyPr/>
                    <a:lstStyle/>
                    <a:p>
                      <a:pPr lvl="0" algn="ctr">
                        <a:spcBef>
                          <a:spcPts val="0"/>
                        </a:spcBef>
                        <a:buNone/>
                      </a:pPr>
                      <a:endParaRPr lang="en" sz="1800" dirty="0">
                        <a:solidFill>
                          <a:srgbClr val="FFFFFF"/>
                        </a:solidFill>
                        <a:latin typeface="Muli"/>
                        <a:ea typeface="Muli"/>
                        <a:cs typeface="Muli"/>
                        <a:sym typeface="Muli"/>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alpha val="0"/>
                        </a:srgbClr>
                      </a:solidFill>
                      <a:prstDash val="solid"/>
                      <a:round/>
                      <a:headEnd type="none" w="med" len="med"/>
                      <a:tailEnd type="none" w="med" len="med"/>
                    </a:lnT>
                    <a:lnB w="19050" cap="flat" cmpd="sng">
                      <a:solidFill>
                        <a:srgbClr val="19BBD5">
                          <a:alpha val="0"/>
                        </a:srgbClr>
                      </a:solidFill>
                      <a:prstDash val="solid"/>
                      <a:round/>
                      <a:headEnd type="none" w="med" len="med"/>
                      <a:tailEnd type="none" w="med" len="med"/>
                    </a:lnB>
                    <a:solidFill>
                      <a:srgbClr val="184769"/>
                    </a:solidFill>
                  </a:tcPr>
                </a:tc>
              </a:tr>
              <a:tr h="500535">
                <a:tc>
                  <a:txBody>
                    <a:bodyPr/>
                    <a:lstStyle/>
                    <a:p>
                      <a:pPr lvl="0" algn="r">
                        <a:spcBef>
                          <a:spcPts val="0"/>
                        </a:spcBef>
                        <a:buNone/>
                      </a:pPr>
                      <a:endParaRPr lang="en" dirty="0">
                        <a:solidFill>
                          <a:srgbClr val="C6DAEC"/>
                        </a:solidFill>
                        <a:latin typeface="Muli"/>
                        <a:ea typeface="Muli"/>
                        <a:cs typeface="Muli"/>
                        <a:sym typeface="Muli"/>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alpha val="0"/>
                        </a:srgbClr>
                      </a:solidFill>
                      <a:prstDash val="solid"/>
                      <a:round/>
                      <a:headEnd type="none" w="med" len="med"/>
                      <a:tailEnd type="none" w="med" len="med"/>
                    </a:lnT>
                    <a:lnB w="19050" cap="flat" cmpd="sng">
                      <a:solidFill>
                        <a:srgbClr val="19BBD5">
                          <a:alpha val="0"/>
                        </a:srgbClr>
                      </a:solidFill>
                      <a:prstDash val="solid"/>
                      <a:round/>
                      <a:headEnd type="none" w="med" len="med"/>
                      <a:tailEnd type="none" w="med" len="med"/>
                    </a:lnB>
                  </a:tcPr>
                </a:tc>
                <a:tc>
                  <a:txBody>
                    <a:bodyPr/>
                    <a:lstStyle/>
                    <a:p>
                      <a:pPr lvl="0" algn="ctr">
                        <a:spcBef>
                          <a:spcPts val="0"/>
                        </a:spcBef>
                        <a:buNone/>
                      </a:pPr>
                      <a:endParaRPr lang="en" sz="1800" dirty="0">
                        <a:solidFill>
                          <a:srgbClr val="FFFFFF"/>
                        </a:solidFill>
                        <a:latin typeface="Muli"/>
                        <a:ea typeface="Muli"/>
                        <a:cs typeface="Muli"/>
                        <a:sym typeface="Muli"/>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alpha val="0"/>
                        </a:srgbClr>
                      </a:solidFill>
                      <a:prstDash val="solid"/>
                      <a:round/>
                      <a:headEnd type="none" w="med" len="med"/>
                      <a:tailEnd type="none" w="med" len="med"/>
                    </a:lnT>
                    <a:lnB w="19050" cap="flat" cmpd="sng">
                      <a:solidFill>
                        <a:srgbClr val="19BBD5">
                          <a:alpha val="0"/>
                        </a:srgbClr>
                      </a:solidFill>
                      <a:prstDash val="solid"/>
                      <a:round/>
                      <a:headEnd type="none" w="med" len="med"/>
                      <a:tailEnd type="none" w="med" len="med"/>
                    </a:lnB>
                  </a:tcPr>
                </a:tc>
                <a:tc>
                  <a:txBody>
                    <a:bodyPr/>
                    <a:lstStyle/>
                    <a:p>
                      <a:pPr lvl="0" algn="ctr">
                        <a:spcBef>
                          <a:spcPts val="0"/>
                        </a:spcBef>
                        <a:buNone/>
                      </a:pPr>
                      <a:endParaRPr lang="en" sz="1800" dirty="0">
                        <a:solidFill>
                          <a:srgbClr val="FFFFFF"/>
                        </a:solidFill>
                        <a:latin typeface="Muli"/>
                        <a:ea typeface="Muli"/>
                        <a:cs typeface="Muli"/>
                        <a:sym typeface="Muli"/>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alpha val="0"/>
                        </a:srgbClr>
                      </a:solidFill>
                      <a:prstDash val="solid"/>
                      <a:round/>
                      <a:headEnd type="none" w="med" len="med"/>
                      <a:tailEnd type="none" w="med" len="med"/>
                    </a:lnT>
                    <a:lnB w="19050" cap="flat" cmpd="sng">
                      <a:solidFill>
                        <a:srgbClr val="19BBD5">
                          <a:alpha val="0"/>
                        </a:srgbClr>
                      </a:solidFill>
                      <a:prstDash val="solid"/>
                      <a:round/>
                      <a:headEnd type="none" w="med" len="med"/>
                      <a:tailEnd type="none" w="med" len="med"/>
                    </a:lnB>
                  </a:tcPr>
                </a:tc>
              </a:tr>
              <a:tr h="500535">
                <a:tc>
                  <a:txBody>
                    <a:bodyPr/>
                    <a:lstStyle/>
                    <a:p>
                      <a:pPr lvl="0" algn="r" rtl="0">
                        <a:spcBef>
                          <a:spcPts val="0"/>
                        </a:spcBef>
                        <a:buNone/>
                      </a:pPr>
                      <a:endParaRPr lang="en" dirty="0">
                        <a:solidFill>
                          <a:srgbClr val="C6DAEC"/>
                        </a:solidFill>
                        <a:latin typeface="Muli"/>
                        <a:ea typeface="Muli"/>
                        <a:cs typeface="Muli"/>
                        <a:sym typeface="Muli"/>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alpha val="0"/>
                        </a:srgbClr>
                      </a:solidFill>
                      <a:prstDash val="solid"/>
                      <a:round/>
                      <a:headEnd type="none" w="med" len="med"/>
                      <a:tailEnd type="none" w="med" len="med"/>
                    </a:lnT>
                    <a:lnB w="19050" cap="flat" cmpd="sng">
                      <a:solidFill>
                        <a:srgbClr val="19BBD5"/>
                      </a:solidFill>
                      <a:prstDash val="solid"/>
                      <a:round/>
                      <a:headEnd type="none" w="med" len="med"/>
                      <a:tailEnd type="none" w="med" len="med"/>
                    </a:lnB>
                    <a:solidFill>
                      <a:srgbClr val="184769"/>
                    </a:solidFill>
                  </a:tcPr>
                </a:tc>
                <a:tc>
                  <a:txBody>
                    <a:bodyPr/>
                    <a:lstStyle/>
                    <a:p>
                      <a:pPr lvl="0" algn="ctr" rtl="0">
                        <a:spcBef>
                          <a:spcPts val="0"/>
                        </a:spcBef>
                        <a:buNone/>
                      </a:pPr>
                      <a:endParaRPr lang="en" sz="1800" dirty="0">
                        <a:solidFill>
                          <a:srgbClr val="FFFFFF"/>
                        </a:solidFill>
                        <a:latin typeface="Muli"/>
                        <a:ea typeface="Muli"/>
                        <a:cs typeface="Muli"/>
                        <a:sym typeface="Muli"/>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alpha val="0"/>
                        </a:srgbClr>
                      </a:solidFill>
                      <a:prstDash val="solid"/>
                      <a:round/>
                      <a:headEnd type="none" w="med" len="med"/>
                      <a:tailEnd type="none" w="med" len="med"/>
                    </a:lnT>
                    <a:lnB w="19050" cap="flat" cmpd="sng">
                      <a:solidFill>
                        <a:srgbClr val="19BBD5"/>
                      </a:solidFill>
                      <a:prstDash val="solid"/>
                      <a:round/>
                      <a:headEnd type="none" w="med" len="med"/>
                      <a:tailEnd type="none" w="med" len="med"/>
                    </a:lnB>
                    <a:solidFill>
                      <a:srgbClr val="184769"/>
                    </a:solidFill>
                  </a:tcPr>
                </a:tc>
                <a:tc>
                  <a:txBody>
                    <a:bodyPr/>
                    <a:lstStyle/>
                    <a:p>
                      <a:pPr lvl="0" algn="ctr" rtl="0">
                        <a:spcBef>
                          <a:spcPts val="0"/>
                        </a:spcBef>
                        <a:buNone/>
                      </a:pPr>
                      <a:endParaRPr lang="en" sz="1800" dirty="0">
                        <a:solidFill>
                          <a:srgbClr val="FFFFFF"/>
                        </a:solidFill>
                        <a:latin typeface="Muli"/>
                        <a:ea typeface="Muli"/>
                        <a:cs typeface="Muli"/>
                        <a:sym typeface="Muli"/>
                      </a:endParaRPr>
                    </a:p>
                  </a:txBody>
                  <a:tcPr marL="91425" marR="91425" marT="68575" marB="68575" anchor="ctr">
                    <a:lnL w="19050" cap="flat" cmpd="sng">
                      <a:solidFill>
                        <a:srgbClr val="19BBD5"/>
                      </a:solidFill>
                      <a:prstDash val="solid"/>
                      <a:round/>
                      <a:headEnd type="none" w="med" len="med"/>
                      <a:tailEnd type="none" w="med" len="med"/>
                    </a:lnL>
                    <a:lnR w="19050" cap="flat" cmpd="sng">
                      <a:solidFill>
                        <a:srgbClr val="19BBD5"/>
                      </a:solidFill>
                      <a:prstDash val="solid"/>
                      <a:round/>
                      <a:headEnd type="none" w="med" len="med"/>
                      <a:tailEnd type="none" w="med" len="med"/>
                    </a:lnR>
                    <a:lnT w="19050" cap="flat" cmpd="sng">
                      <a:solidFill>
                        <a:srgbClr val="19BBD5">
                          <a:alpha val="0"/>
                        </a:srgbClr>
                      </a:solidFill>
                      <a:prstDash val="solid"/>
                      <a:round/>
                      <a:headEnd type="none" w="med" len="med"/>
                      <a:tailEnd type="none" w="med" len="med"/>
                    </a:lnT>
                    <a:lnB w="19050" cap="flat" cmpd="sng">
                      <a:solidFill>
                        <a:srgbClr val="19BBD5"/>
                      </a:solidFill>
                      <a:prstDash val="solid"/>
                      <a:round/>
                      <a:headEnd type="none" w="med" len="med"/>
                      <a:tailEnd type="none" w="med" len="med"/>
                    </a:lnB>
                    <a:solidFill>
                      <a:srgbClr val="184769"/>
                    </a:solidFill>
                  </a:tcPr>
                </a:tc>
              </a:tr>
            </a:tbl>
          </a:graphicData>
        </a:graphic>
      </p:graphicFrame>
    </p:spTree>
    <p:extLst>
      <p:ext uri="{BB962C8B-B14F-4D97-AF65-F5344CB8AC3E}">
        <p14:creationId xmlns:p14="http://schemas.microsoft.com/office/powerpoint/2010/main" val="15737921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Shape 343"/>
          <p:cNvSpPr txBox="1">
            <a:spLocks noGrp="1"/>
          </p:cNvSpPr>
          <p:nvPr>
            <p:ph type="ctrTitle" idx="4294967295"/>
          </p:nvPr>
        </p:nvSpPr>
        <p:spPr>
          <a:xfrm>
            <a:off x="3152775" y="1354750"/>
            <a:ext cx="5595689" cy="1159799"/>
          </a:xfrm>
          <a:prstGeom prst="rect">
            <a:avLst/>
          </a:prstGeom>
        </p:spPr>
        <p:txBody>
          <a:bodyPr lIns="91425" tIns="91425" rIns="91425" bIns="91425" anchor="b" anchorCtr="0">
            <a:noAutofit/>
          </a:bodyPr>
          <a:lstStyle/>
          <a:p>
            <a:pPr lvl="0"/>
            <a:r>
              <a:rPr lang="en" sz="10000" dirty="0" smtClean="0">
                <a:latin typeface="Century Schoolbook" panose="02040604050505020304" pitchFamily="18" charset="0"/>
              </a:rPr>
              <a:t>Gracias</a:t>
            </a:r>
            <a:endParaRPr lang="en" sz="10000" dirty="0">
              <a:latin typeface="Century Schoolbook" panose="02040604050505020304" pitchFamily="18" charset="0"/>
            </a:endParaRPr>
          </a:p>
        </p:txBody>
      </p:sp>
      <p:pic>
        <p:nvPicPr>
          <p:cNvPr id="345" name="Shape 345"/>
          <p:cNvPicPr preferRelativeResize="0"/>
          <p:nvPr/>
        </p:nvPicPr>
        <p:blipFill rotWithShape="1">
          <a:blip r:embed="rId3">
            <a:alphaModFix/>
          </a:blip>
          <a:srcRect l="9917" t="14915" r="9909" b="12960"/>
          <a:stretch/>
        </p:blipFill>
        <p:spPr>
          <a:xfrm>
            <a:off x="971600" y="699542"/>
            <a:ext cx="1883099" cy="1693799"/>
          </a:xfrm>
          <a:prstGeom prst="hexagon">
            <a:avLst>
              <a:gd name="adj" fmla="val 28393"/>
              <a:gd name="vf" fmla="val 115470"/>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Shape 362"/>
          <p:cNvSpPr txBox="1">
            <a:spLocks noGrp="1"/>
          </p:cNvSpPr>
          <p:nvPr>
            <p:ph type="title"/>
          </p:nvPr>
        </p:nvSpPr>
        <p:spPr>
          <a:xfrm>
            <a:off x="1799184" y="483518"/>
            <a:ext cx="7344816" cy="1512168"/>
          </a:xfrm>
          <a:prstGeom prst="rect">
            <a:avLst/>
          </a:prstGeom>
        </p:spPr>
        <p:txBody>
          <a:bodyPr lIns="91425" tIns="91425" rIns="91425" bIns="91425" anchor="b" anchorCtr="0">
            <a:noAutofit/>
          </a:bodyPr>
          <a:lstStyle/>
          <a:p>
            <a:pPr marL="457200" lvl="0" indent="-228600">
              <a:buClrTx/>
              <a:buSzTx/>
            </a:pPr>
            <a:r>
              <a:rPr lang="en" sz="3500" dirty="0" smtClean="0">
                <a:latin typeface="Century Schoolbook" panose="02040604050505020304" pitchFamily="18" charset="0"/>
              </a:rPr>
              <a:t>¿CÓMO ELABORAR EL PROTOCOLO?</a:t>
            </a:r>
            <a:br>
              <a:rPr lang="en" sz="3500" dirty="0" smtClean="0">
                <a:latin typeface="Century Schoolbook" panose="02040604050505020304" pitchFamily="18" charset="0"/>
              </a:rPr>
            </a:br>
            <a:r>
              <a:rPr lang="en" sz="2500" dirty="0" smtClean="0">
                <a:solidFill>
                  <a:srgbClr val="FFFFFF"/>
                </a:solidFill>
                <a:latin typeface="Century Schoolbook" panose="02040604050505020304" pitchFamily="18" charset="0"/>
                <a:cs typeface="Arial"/>
                <a:sym typeface="Arial"/>
              </a:rPr>
              <a:t>¿</a:t>
            </a:r>
            <a:r>
              <a:rPr lang="en" sz="2500" dirty="0">
                <a:solidFill>
                  <a:srgbClr val="FFFFFF"/>
                </a:solidFill>
                <a:latin typeface="Century Schoolbook" panose="02040604050505020304" pitchFamily="18" charset="0"/>
                <a:cs typeface="Arial"/>
                <a:sym typeface="Arial"/>
              </a:rPr>
              <a:t>Qué es el protocolo</a:t>
            </a:r>
            <a:r>
              <a:rPr lang="en" sz="2500" dirty="0" smtClean="0">
                <a:solidFill>
                  <a:srgbClr val="FFFFFF"/>
                </a:solidFill>
                <a:latin typeface="Century Schoolbook" panose="02040604050505020304" pitchFamily="18" charset="0"/>
                <a:cs typeface="Arial"/>
                <a:sym typeface="Arial"/>
              </a:rPr>
              <a:t>?</a:t>
            </a:r>
            <a:endParaRPr lang="en" sz="2400" dirty="0">
              <a:solidFill>
                <a:schemeClr val="bg1"/>
              </a:solidFill>
              <a:latin typeface="Century Schoolbook" panose="02040604050505020304" pitchFamily="18" charset="0"/>
            </a:endParaRPr>
          </a:p>
        </p:txBody>
      </p:sp>
      <p:sp>
        <p:nvSpPr>
          <p:cNvPr id="363" name="Shape 363"/>
          <p:cNvSpPr txBox="1">
            <a:spLocks noGrp="1"/>
          </p:cNvSpPr>
          <p:nvPr>
            <p:ph type="body" idx="1"/>
          </p:nvPr>
        </p:nvSpPr>
        <p:spPr>
          <a:xfrm>
            <a:off x="467544" y="2139702"/>
            <a:ext cx="7153262" cy="2352675"/>
          </a:xfrm>
          <a:prstGeom prst="rect">
            <a:avLst/>
          </a:prstGeom>
        </p:spPr>
        <p:txBody>
          <a:bodyPr lIns="91425" tIns="91425" rIns="91425" bIns="91425" anchor="t" anchorCtr="0">
            <a:noAutofit/>
          </a:bodyPr>
          <a:lstStyle/>
          <a:p>
            <a:pPr marL="228600" lvl="0" rtl="0">
              <a:spcBef>
                <a:spcPts val="0"/>
              </a:spcBef>
              <a:buNone/>
            </a:pPr>
            <a:endParaRPr lang="en" sz="1500" dirty="0" smtClean="0">
              <a:latin typeface="Georgia" panose="02040502050405020303" pitchFamily="18" charset="0"/>
            </a:endParaRPr>
          </a:p>
          <a:p>
            <a:pPr marL="457200" lvl="0" indent="-228600">
              <a:lnSpc>
                <a:spcPct val="150000"/>
              </a:lnSpc>
            </a:pPr>
            <a:r>
              <a:rPr lang="es-MX" sz="1500" dirty="0">
                <a:latin typeface="Georgia" panose="02040502050405020303" pitchFamily="18" charset="0"/>
              </a:rPr>
              <a:t>Es el primer paso para formalizar un trabajo de investigación.</a:t>
            </a:r>
          </a:p>
          <a:p>
            <a:pPr marL="457200" indent="-228600">
              <a:lnSpc>
                <a:spcPct val="150000"/>
              </a:lnSpc>
            </a:pPr>
            <a:r>
              <a:rPr lang="es-MX" sz="1500" dirty="0">
                <a:latin typeface="Georgia" panose="02040502050405020303" pitchFamily="18" charset="0"/>
              </a:rPr>
              <a:t>Sirve para que el investigador se plantee las primeras </a:t>
            </a:r>
            <a:r>
              <a:rPr lang="es-MX" sz="1500" b="1" i="1" dirty="0">
                <a:solidFill>
                  <a:schemeClr val="tx2">
                    <a:lumMod val="60000"/>
                    <a:lumOff val="40000"/>
                  </a:schemeClr>
                </a:solidFill>
                <a:latin typeface="Georgia" panose="02040502050405020303" pitchFamily="18" charset="0"/>
              </a:rPr>
              <a:t>dudas</a:t>
            </a:r>
            <a:r>
              <a:rPr lang="es-MX" sz="1500" dirty="0">
                <a:latin typeface="Georgia" panose="02040502050405020303" pitchFamily="18" charset="0"/>
              </a:rPr>
              <a:t> respecto de la investigación.</a:t>
            </a:r>
          </a:p>
          <a:p>
            <a:pPr marL="457200" lvl="0" indent="-228600">
              <a:lnSpc>
                <a:spcPct val="150000"/>
              </a:lnSpc>
            </a:pPr>
            <a:r>
              <a:rPr lang="es-MX" sz="1500" dirty="0">
                <a:latin typeface="Georgia" panose="02040502050405020303" pitchFamily="18" charset="0"/>
              </a:rPr>
              <a:t>Suele obligar al investigador a </a:t>
            </a:r>
            <a:r>
              <a:rPr lang="es-MX" sz="1500" b="1" i="1" dirty="0">
                <a:solidFill>
                  <a:schemeClr val="tx2">
                    <a:lumMod val="60000"/>
                    <a:lumOff val="40000"/>
                  </a:schemeClr>
                </a:solidFill>
                <a:latin typeface="Georgia" panose="02040502050405020303" pitchFamily="18" charset="0"/>
              </a:rPr>
              <a:t>replantear</a:t>
            </a:r>
            <a:r>
              <a:rPr lang="es-MX" sz="1500" dirty="0">
                <a:latin typeface="Georgia" panose="02040502050405020303" pitchFamily="18" charset="0"/>
              </a:rPr>
              <a:t> en más de una ocasión lo que ya había sido escrito</a:t>
            </a:r>
            <a:r>
              <a:rPr lang="es-MX" sz="1500" dirty="0" smtClean="0">
                <a:latin typeface="Georgia" panose="02040502050405020303" pitchFamily="18" charset="0"/>
              </a:rPr>
              <a:t>.</a:t>
            </a:r>
            <a:r>
              <a:rPr lang="en" sz="1500" dirty="0">
                <a:solidFill>
                  <a:schemeClr val="bg1"/>
                </a:solidFill>
                <a:latin typeface="Georgia" panose="02040502050405020303" pitchFamily="18" charset="0"/>
              </a:rPr>
              <a:t> </a:t>
            </a:r>
            <a:endParaRPr lang="es-MX" sz="1500" dirty="0">
              <a:latin typeface="Georgia" panose="02040502050405020303" pitchFamily="18" charset="0"/>
            </a:endParaRPr>
          </a:p>
        </p:txBody>
      </p:sp>
    </p:spTree>
    <p:extLst>
      <p:ext uri="{BB962C8B-B14F-4D97-AF65-F5344CB8AC3E}">
        <p14:creationId xmlns:p14="http://schemas.microsoft.com/office/powerpoint/2010/main" val="34916502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Shape 393"/>
          <p:cNvSpPr txBox="1">
            <a:spLocks noGrp="1"/>
          </p:cNvSpPr>
          <p:nvPr>
            <p:ph type="title"/>
          </p:nvPr>
        </p:nvSpPr>
        <p:spPr>
          <a:xfrm>
            <a:off x="1744613" y="1059582"/>
            <a:ext cx="7395939" cy="645300"/>
          </a:xfrm>
          <a:prstGeom prst="rect">
            <a:avLst/>
          </a:prstGeom>
        </p:spPr>
        <p:txBody>
          <a:bodyPr lIns="91425" tIns="91425" rIns="91425" bIns="91425" anchor="b" anchorCtr="0">
            <a:noAutofit/>
          </a:bodyPr>
          <a:lstStyle/>
          <a:p>
            <a:pPr lvl="0">
              <a:spcBef>
                <a:spcPts val="0"/>
              </a:spcBef>
              <a:buNone/>
            </a:pPr>
            <a:r>
              <a:rPr lang="en" sz="3500" dirty="0" smtClean="0">
                <a:latin typeface="Century Schoolbook" panose="02040604050505020304" pitchFamily="18" charset="0"/>
              </a:rPr>
              <a:t>CONSTRUCCIÓN DEL TEMA</a:t>
            </a:r>
            <a:r>
              <a:rPr lang="en" dirty="0" smtClean="0">
                <a:latin typeface="Century Schoolbook" panose="02040604050505020304" pitchFamily="18" charset="0"/>
              </a:rPr>
              <a:t/>
            </a:r>
            <a:br>
              <a:rPr lang="en" dirty="0" smtClean="0">
                <a:latin typeface="Century Schoolbook" panose="02040604050505020304" pitchFamily="18" charset="0"/>
              </a:rPr>
            </a:br>
            <a:r>
              <a:rPr lang="en" sz="2500" dirty="0" smtClean="0">
                <a:latin typeface="Century Schoolbook" panose="02040604050505020304" pitchFamily="18" charset="0"/>
              </a:rPr>
              <a:t>Construcción de un modelo teórico</a:t>
            </a:r>
            <a:endParaRPr lang="en" sz="2500" dirty="0">
              <a:latin typeface="Century Schoolbook" panose="02040604050505020304" pitchFamily="18" charset="0"/>
            </a:endParaRPr>
          </a:p>
        </p:txBody>
      </p:sp>
      <p:sp>
        <p:nvSpPr>
          <p:cNvPr id="394" name="Shape 394"/>
          <p:cNvSpPr txBox="1">
            <a:spLocks noGrp="1"/>
          </p:cNvSpPr>
          <p:nvPr>
            <p:ph type="body" idx="1"/>
          </p:nvPr>
        </p:nvSpPr>
        <p:spPr>
          <a:xfrm>
            <a:off x="683568" y="1851670"/>
            <a:ext cx="2176800" cy="2544899"/>
          </a:xfrm>
          <a:prstGeom prst="rect">
            <a:avLst/>
          </a:prstGeom>
        </p:spPr>
        <p:txBody>
          <a:bodyPr lIns="91425" tIns="91425" rIns="91425" bIns="91425" anchor="t" anchorCtr="0">
            <a:noAutofit/>
          </a:bodyPr>
          <a:lstStyle/>
          <a:p>
            <a:pPr lvl="0">
              <a:buNone/>
            </a:pPr>
            <a:endParaRPr lang="es-MX" b="1" dirty="0" smtClean="0">
              <a:solidFill>
                <a:schemeClr val="bg1"/>
              </a:solidFill>
            </a:endParaRPr>
          </a:p>
          <a:p>
            <a:pPr lvl="0">
              <a:buNone/>
            </a:pPr>
            <a:r>
              <a:rPr lang="es-MX" b="1" dirty="0" smtClean="0">
                <a:solidFill>
                  <a:schemeClr val="bg1"/>
                </a:solidFill>
                <a:latin typeface="Georgia" panose="02040502050405020303" pitchFamily="18" charset="0"/>
              </a:rPr>
              <a:t>Selección </a:t>
            </a:r>
            <a:r>
              <a:rPr lang="es-MX" b="1" dirty="0">
                <a:solidFill>
                  <a:schemeClr val="bg1"/>
                </a:solidFill>
                <a:latin typeface="Georgia" panose="02040502050405020303" pitchFamily="18" charset="0"/>
              </a:rPr>
              <a:t>de los factores pertinentes</a:t>
            </a:r>
            <a:endParaRPr lang="en" b="1" dirty="0">
              <a:solidFill>
                <a:schemeClr val="bg1"/>
              </a:solidFill>
              <a:latin typeface="Georgia" panose="02040502050405020303" pitchFamily="18" charset="0"/>
            </a:endParaRPr>
          </a:p>
          <a:p>
            <a:pPr lvl="0">
              <a:buNone/>
            </a:pPr>
            <a:endParaRPr lang="en" dirty="0">
              <a:latin typeface="Georgia" panose="02040502050405020303" pitchFamily="18" charset="0"/>
            </a:endParaRPr>
          </a:p>
          <a:p>
            <a:pPr lvl="0">
              <a:buNone/>
            </a:pPr>
            <a:r>
              <a:rPr lang="es-MX" dirty="0" smtClean="0">
                <a:latin typeface="Georgia" panose="02040502050405020303" pitchFamily="18" charset="0"/>
                <a:ea typeface="Tahoma" panose="020B0604030504040204" pitchFamily="34" charset="0"/>
                <a:cs typeface="Tahoma" panose="020B0604030504040204" pitchFamily="34" charset="0"/>
              </a:rPr>
              <a:t>Construcción </a:t>
            </a:r>
            <a:r>
              <a:rPr lang="es-MX" dirty="0">
                <a:latin typeface="Georgia" panose="02040502050405020303" pitchFamily="18" charset="0"/>
                <a:ea typeface="Tahoma" panose="020B0604030504040204" pitchFamily="34" charset="0"/>
                <a:cs typeface="Tahoma" panose="020B0604030504040204" pitchFamily="34" charset="0"/>
              </a:rPr>
              <a:t>de suposiciones plausibles relativas a las variables que probablemente son pertinentes</a:t>
            </a:r>
            <a:r>
              <a:rPr lang="es-MX" dirty="0" smtClean="0">
                <a:latin typeface="Georgia" panose="02040502050405020303" pitchFamily="18" charset="0"/>
                <a:ea typeface="Tahoma" panose="020B0604030504040204" pitchFamily="34" charset="0"/>
                <a:cs typeface="Tahoma" panose="020B0604030504040204" pitchFamily="34" charset="0"/>
              </a:rPr>
              <a:t>.</a:t>
            </a:r>
            <a:endParaRPr lang="es-MX" dirty="0">
              <a:latin typeface="Georgia" panose="02040502050405020303" pitchFamily="18" charset="0"/>
              <a:ea typeface="Tahoma" panose="020B0604030504040204" pitchFamily="34" charset="0"/>
              <a:cs typeface="Tahoma" panose="020B0604030504040204" pitchFamily="34" charset="0"/>
            </a:endParaRPr>
          </a:p>
        </p:txBody>
      </p:sp>
      <p:sp>
        <p:nvSpPr>
          <p:cNvPr id="395" name="Shape 395"/>
          <p:cNvSpPr txBox="1">
            <a:spLocks noGrp="1"/>
          </p:cNvSpPr>
          <p:nvPr>
            <p:ph type="body" idx="2"/>
          </p:nvPr>
        </p:nvSpPr>
        <p:spPr>
          <a:xfrm>
            <a:off x="3491880" y="2067694"/>
            <a:ext cx="2686050" cy="2544899"/>
          </a:xfrm>
          <a:prstGeom prst="rect">
            <a:avLst/>
          </a:prstGeom>
        </p:spPr>
        <p:txBody>
          <a:bodyPr lIns="91425" tIns="91425" rIns="91425" bIns="91425" anchor="t" anchorCtr="0">
            <a:noAutofit/>
          </a:bodyPr>
          <a:lstStyle/>
          <a:p>
            <a:pPr lvl="0">
              <a:buNone/>
            </a:pPr>
            <a:r>
              <a:rPr lang="es-MX" b="1" dirty="0" smtClean="0">
                <a:solidFill>
                  <a:schemeClr val="bg1"/>
                </a:solidFill>
                <a:latin typeface="Georgia" panose="02040502050405020303" pitchFamily="18" charset="0"/>
              </a:rPr>
              <a:t>Construcción </a:t>
            </a:r>
            <a:r>
              <a:rPr lang="es-MX" b="1" dirty="0">
                <a:solidFill>
                  <a:schemeClr val="bg1"/>
                </a:solidFill>
                <a:latin typeface="Georgia" panose="02040502050405020303" pitchFamily="18" charset="0"/>
              </a:rPr>
              <a:t>de las hipótesis centrales y de las suposiciones </a:t>
            </a:r>
            <a:r>
              <a:rPr lang="es-MX" b="1" dirty="0" smtClean="0">
                <a:solidFill>
                  <a:schemeClr val="bg1"/>
                </a:solidFill>
                <a:latin typeface="Georgia" panose="02040502050405020303" pitchFamily="18" charset="0"/>
              </a:rPr>
              <a:t>auxiliares</a:t>
            </a:r>
          </a:p>
          <a:p>
            <a:pPr lvl="0">
              <a:buNone/>
            </a:pPr>
            <a:endParaRPr lang="en" b="1" dirty="0">
              <a:latin typeface="Georgia" panose="02040502050405020303" pitchFamily="18" charset="0"/>
              <a:ea typeface="Tahoma" panose="020B0604030504040204" pitchFamily="34" charset="0"/>
              <a:cs typeface="Tahoma" panose="020B0604030504040204" pitchFamily="34" charset="0"/>
            </a:endParaRPr>
          </a:p>
          <a:p>
            <a:pPr lvl="0">
              <a:buNone/>
            </a:pPr>
            <a:r>
              <a:rPr lang="es-MX" dirty="0" smtClean="0">
                <a:latin typeface="Georgia" panose="02040502050405020303" pitchFamily="18" charset="0"/>
                <a:ea typeface="Tahoma" panose="020B0604030504040204" pitchFamily="34" charset="0"/>
                <a:cs typeface="Tahoma" panose="020B0604030504040204" pitchFamily="34" charset="0"/>
              </a:rPr>
              <a:t>Propuesta </a:t>
            </a:r>
            <a:r>
              <a:rPr lang="es-MX" dirty="0">
                <a:latin typeface="Georgia" panose="02040502050405020303" pitchFamily="18" charset="0"/>
                <a:ea typeface="Tahoma" panose="020B0604030504040204" pitchFamily="34" charset="0"/>
                <a:cs typeface="Tahoma" panose="020B0604030504040204" pitchFamily="34" charset="0"/>
              </a:rPr>
              <a:t>de un conjunto de suposiciones </a:t>
            </a:r>
            <a:r>
              <a:rPr lang="es-MX" dirty="0" smtClean="0">
                <a:latin typeface="Georgia" panose="02040502050405020303" pitchFamily="18" charset="0"/>
                <a:ea typeface="Tahoma" panose="020B0604030504040204" pitchFamily="34" charset="0"/>
                <a:cs typeface="Tahoma" panose="020B0604030504040204" pitchFamily="34" charset="0"/>
              </a:rPr>
              <a:t>relativas al vínculo entre </a:t>
            </a:r>
            <a:r>
              <a:rPr lang="es-MX" dirty="0">
                <a:latin typeface="Georgia" panose="02040502050405020303" pitchFamily="18" charset="0"/>
                <a:ea typeface="Tahoma" panose="020B0604030504040204" pitchFamily="34" charset="0"/>
                <a:cs typeface="Tahoma" panose="020B0604030504040204" pitchFamily="34" charset="0"/>
              </a:rPr>
              <a:t>las variables pertinentes; p. ej., formulación de enunciados de ley que </a:t>
            </a:r>
            <a:r>
              <a:rPr lang="es-MX" dirty="0" smtClean="0">
                <a:latin typeface="Georgia" panose="02040502050405020303" pitchFamily="18" charset="0"/>
                <a:ea typeface="Tahoma" panose="020B0604030504040204" pitchFamily="34" charset="0"/>
                <a:cs typeface="Tahoma" panose="020B0604030504040204" pitchFamily="34" charset="0"/>
              </a:rPr>
              <a:t>puedan </a:t>
            </a:r>
            <a:r>
              <a:rPr lang="es-MX" dirty="0">
                <a:latin typeface="Georgia" panose="02040502050405020303" pitchFamily="18" charset="0"/>
                <a:ea typeface="Tahoma" panose="020B0604030504040204" pitchFamily="34" charset="0"/>
                <a:cs typeface="Tahoma" panose="020B0604030504040204" pitchFamily="34" charset="0"/>
              </a:rPr>
              <a:t>amoldarse a los hechos observados.</a:t>
            </a:r>
          </a:p>
          <a:p>
            <a:pPr lvl="0">
              <a:spcBef>
                <a:spcPts val="0"/>
              </a:spcBef>
              <a:buNone/>
            </a:pPr>
            <a:endParaRPr lang="en" dirty="0">
              <a:latin typeface="Georgia" panose="02040502050405020303" pitchFamily="18" charset="0"/>
            </a:endParaRPr>
          </a:p>
        </p:txBody>
      </p:sp>
      <p:sp>
        <p:nvSpPr>
          <p:cNvPr id="396" name="Shape 396"/>
          <p:cNvSpPr txBox="1">
            <a:spLocks noGrp="1"/>
          </p:cNvSpPr>
          <p:nvPr>
            <p:ph type="body" idx="3"/>
          </p:nvPr>
        </p:nvSpPr>
        <p:spPr>
          <a:xfrm>
            <a:off x="6660232" y="2067694"/>
            <a:ext cx="2176800" cy="2544899"/>
          </a:xfrm>
          <a:prstGeom prst="rect">
            <a:avLst/>
          </a:prstGeom>
        </p:spPr>
        <p:txBody>
          <a:bodyPr lIns="91425" tIns="91425" rIns="91425" bIns="91425" anchor="t" anchorCtr="0">
            <a:noAutofit/>
          </a:bodyPr>
          <a:lstStyle/>
          <a:p>
            <a:pPr lvl="0">
              <a:buNone/>
            </a:pPr>
            <a:endParaRPr lang="es-ES" b="1" dirty="0" smtClean="0">
              <a:latin typeface="Georgia" panose="02040502050405020303" pitchFamily="18" charset="0"/>
            </a:endParaRPr>
          </a:p>
          <a:p>
            <a:pPr lvl="0">
              <a:buNone/>
            </a:pPr>
            <a:r>
              <a:rPr lang="es-ES" b="1" dirty="0" smtClean="0">
                <a:solidFill>
                  <a:schemeClr val="bg1"/>
                </a:solidFill>
                <a:latin typeface="Georgia" panose="02040502050405020303" pitchFamily="18" charset="0"/>
              </a:rPr>
              <a:t>Diseño </a:t>
            </a:r>
            <a:r>
              <a:rPr lang="es-ES" b="1" dirty="0">
                <a:solidFill>
                  <a:schemeClr val="bg1"/>
                </a:solidFill>
                <a:latin typeface="Georgia" panose="02040502050405020303" pitchFamily="18" charset="0"/>
              </a:rPr>
              <a:t>del </a:t>
            </a:r>
            <a:r>
              <a:rPr lang="es-ES" b="1" dirty="0" smtClean="0">
                <a:solidFill>
                  <a:schemeClr val="bg1"/>
                </a:solidFill>
                <a:latin typeface="Georgia" panose="02040502050405020303" pitchFamily="18" charset="0"/>
              </a:rPr>
              <a:t>esquemas</a:t>
            </a:r>
          </a:p>
          <a:p>
            <a:pPr lvl="0">
              <a:buNone/>
            </a:pPr>
            <a:endParaRPr lang="es-ES" b="1" dirty="0">
              <a:latin typeface="Georgia" panose="02040502050405020303" pitchFamily="18" charset="0"/>
            </a:endParaRPr>
          </a:p>
          <a:p>
            <a:pPr>
              <a:buNone/>
            </a:pPr>
            <a:endParaRPr lang="es-MX" dirty="0" smtClean="0">
              <a:latin typeface="Georgia" panose="02040502050405020303" pitchFamily="18" charset="0"/>
              <a:ea typeface="Verdana" panose="020B0604030504040204" pitchFamily="34" charset="0"/>
              <a:cs typeface="Verdana" panose="020B0604030504040204" pitchFamily="34" charset="0"/>
            </a:endParaRPr>
          </a:p>
          <a:p>
            <a:pPr>
              <a:buNone/>
            </a:pPr>
            <a:r>
              <a:rPr lang="es-MX" dirty="0" smtClean="0">
                <a:latin typeface="Georgia" panose="02040502050405020303" pitchFamily="18" charset="0"/>
                <a:ea typeface="Verdana" panose="020B0604030504040204" pitchFamily="34" charset="0"/>
                <a:cs typeface="Verdana" panose="020B0604030504040204" pitchFamily="34" charset="0"/>
              </a:rPr>
              <a:t>Primera </a:t>
            </a:r>
            <a:r>
              <a:rPr lang="es-MX" dirty="0">
                <a:latin typeface="Georgia" panose="02040502050405020303" pitchFamily="18" charset="0"/>
                <a:ea typeface="Verdana" panose="020B0604030504040204" pitchFamily="34" charset="0"/>
                <a:cs typeface="Verdana" panose="020B0604030504040204" pitchFamily="34" charset="0"/>
              </a:rPr>
              <a:t>versión del orden tentativo de los posibles contenidos.</a:t>
            </a:r>
            <a:endParaRPr lang="es-ES" dirty="0">
              <a:latin typeface="Georgia" panose="02040502050405020303" pitchFamily="18" charset="0"/>
              <a:ea typeface="Verdana" panose="020B0604030504040204" pitchFamily="34" charset="0"/>
              <a:cs typeface="Verdana" panose="020B0604030504040204" pitchFamily="34" charset="0"/>
            </a:endParaRPr>
          </a:p>
          <a:p>
            <a:pPr lvl="0">
              <a:buNone/>
            </a:pPr>
            <a:endParaRPr lang="en"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Shape 393"/>
          <p:cNvSpPr txBox="1">
            <a:spLocks noGrp="1"/>
          </p:cNvSpPr>
          <p:nvPr>
            <p:ph type="title"/>
          </p:nvPr>
        </p:nvSpPr>
        <p:spPr>
          <a:xfrm>
            <a:off x="2627784" y="-4414"/>
            <a:ext cx="6624736" cy="1742725"/>
          </a:xfrm>
          <a:prstGeom prst="rect">
            <a:avLst/>
          </a:prstGeom>
        </p:spPr>
        <p:txBody>
          <a:bodyPr lIns="91425" tIns="91425" rIns="91425" bIns="91425" anchor="b" anchorCtr="0">
            <a:noAutofit/>
          </a:bodyPr>
          <a:lstStyle/>
          <a:p>
            <a:pPr lvl="0">
              <a:spcBef>
                <a:spcPts val="0"/>
              </a:spcBef>
              <a:buNone/>
            </a:pPr>
            <a:r>
              <a:rPr lang="en" sz="3500" dirty="0" smtClean="0">
                <a:latin typeface="Century Schoolbook" panose="02040604050505020304" pitchFamily="18" charset="0"/>
              </a:rPr>
              <a:t>CONSTRUCCIÓN DEL TEMA </a:t>
            </a:r>
            <a:br>
              <a:rPr lang="en" sz="3500" dirty="0" smtClean="0">
                <a:latin typeface="Century Schoolbook" panose="02040604050505020304" pitchFamily="18" charset="0"/>
              </a:rPr>
            </a:br>
            <a:r>
              <a:rPr lang="en" sz="3500" dirty="0" smtClean="0">
                <a:latin typeface="Century Schoolbook" panose="02040604050505020304" pitchFamily="18" charset="0"/>
              </a:rPr>
              <a:t>DE INVESTIGACIÓN</a:t>
            </a:r>
            <a:r>
              <a:rPr lang="en" sz="3600" dirty="0" smtClean="0">
                <a:latin typeface="Century Schoolbook" panose="02040604050505020304" pitchFamily="18" charset="0"/>
              </a:rPr>
              <a:t/>
            </a:r>
            <a:br>
              <a:rPr lang="en" sz="3600" dirty="0" smtClean="0">
                <a:latin typeface="Century Schoolbook" panose="02040604050505020304" pitchFamily="18" charset="0"/>
              </a:rPr>
            </a:br>
            <a:r>
              <a:rPr lang="en" sz="2500" dirty="0" smtClean="0">
                <a:latin typeface="Century Schoolbook" panose="02040604050505020304" pitchFamily="18" charset="0"/>
              </a:rPr>
              <a:t>Planteamiento del problema.</a:t>
            </a:r>
            <a:endParaRPr lang="en" sz="2500" dirty="0">
              <a:latin typeface="Century Schoolbook" panose="02040604050505020304" pitchFamily="18" charset="0"/>
            </a:endParaRPr>
          </a:p>
        </p:txBody>
      </p:sp>
      <p:sp>
        <p:nvSpPr>
          <p:cNvPr id="394" name="Shape 394"/>
          <p:cNvSpPr txBox="1">
            <a:spLocks noGrp="1"/>
          </p:cNvSpPr>
          <p:nvPr>
            <p:ph type="body" idx="1"/>
          </p:nvPr>
        </p:nvSpPr>
        <p:spPr>
          <a:xfrm>
            <a:off x="221965" y="2265546"/>
            <a:ext cx="2474574" cy="2544899"/>
          </a:xfrm>
          <a:prstGeom prst="rect">
            <a:avLst/>
          </a:prstGeom>
        </p:spPr>
        <p:txBody>
          <a:bodyPr lIns="91425" tIns="91425" rIns="91425" bIns="91425" anchor="t" anchorCtr="0">
            <a:noAutofit/>
          </a:bodyPr>
          <a:lstStyle/>
          <a:p>
            <a:pPr lvl="0" algn="ctr">
              <a:buNone/>
            </a:pPr>
            <a:r>
              <a:rPr lang="es-MX" b="1" dirty="0" smtClean="0">
                <a:solidFill>
                  <a:schemeClr val="bg1"/>
                </a:solidFill>
                <a:latin typeface="Georgia" panose="02040502050405020303" pitchFamily="18" charset="0"/>
              </a:rPr>
              <a:t>Reconocimiento </a:t>
            </a:r>
            <a:r>
              <a:rPr lang="es-MX" b="1" dirty="0">
                <a:solidFill>
                  <a:schemeClr val="bg1"/>
                </a:solidFill>
                <a:latin typeface="Georgia" panose="02040502050405020303" pitchFamily="18" charset="0"/>
              </a:rPr>
              <a:t>de los hechos: </a:t>
            </a:r>
            <a:endParaRPr lang="es-MX" b="1" dirty="0" smtClean="0">
              <a:solidFill>
                <a:schemeClr val="bg1"/>
              </a:solidFill>
              <a:latin typeface="Georgia" panose="02040502050405020303" pitchFamily="18" charset="0"/>
            </a:endParaRPr>
          </a:p>
          <a:p>
            <a:pPr lvl="0">
              <a:buNone/>
            </a:pPr>
            <a:endParaRPr lang="es-MX" b="1" dirty="0" smtClean="0">
              <a:solidFill>
                <a:schemeClr val="bg1"/>
              </a:solidFill>
              <a:latin typeface="Georgia" panose="02040502050405020303" pitchFamily="18" charset="0"/>
            </a:endParaRPr>
          </a:p>
          <a:p>
            <a:pPr lvl="0">
              <a:buNone/>
            </a:pPr>
            <a:r>
              <a:rPr lang="es-MX" u="sng" dirty="0" smtClean="0">
                <a:latin typeface="Georgia" panose="02040502050405020303" pitchFamily="18" charset="0"/>
              </a:rPr>
              <a:t>Examen</a:t>
            </a:r>
            <a:r>
              <a:rPr lang="es-MX" dirty="0" smtClean="0">
                <a:latin typeface="Georgia" panose="02040502050405020303" pitchFamily="18" charset="0"/>
              </a:rPr>
              <a:t> </a:t>
            </a:r>
            <a:r>
              <a:rPr lang="es-MX" dirty="0">
                <a:latin typeface="Georgia" panose="02040502050405020303" pitchFamily="18" charset="0"/>
              </a:rPr>
              <a:t>del grupo de hechos, </a:t>
            </a:r>
            <a:r>
              <a:rPr lang="es-MX" u="sng" dirty="0">
                <a:latin typeface="Georgia" panose="02040502050405020303" pitchFamily="18" charset="0"/>
              </a:rPr>
              <a:t>clasificación</a:t>
            </a:r>
            <a:r>
              <a:rPr lang="es-MX" dirty="0">
                <a:latin typeface="Georgia" panose="02040502050405020303" pitchFamily="18" charset="0"/>
              </a:rPr>
              <a:t> preliminar y </a:t>
            </a:r>
            <a:r>
              <a:rPr lang="es-MX" u="sng" dirty="0">
                <a:latin typeface="Georgia" panose="02040502050405020303" pitchFamily="18" charset="0"/>
              </a:rPr>
              <a:t>selección</a:t>
            </a:r>
            <a:r>
              <a:rPr lang="es-MX" dirty="0">
                <a:latin typeface="Georgia" panose="02040502050405020303" pitchFamily="18" charset="0"/>
              </a:rPr>
              <a:t> de los que probablemente sean relevantes en algún aspecto</a:t>
            </a:r>
          </a:p>
        </p:txBody>
      </p:sp>
      <p:sp>
        <p:nvSpPr>
          <p:cNvPr id="395" name="Shape 395"/>
          <p:cNvSpPr txBox="1">
            <a:spLocks noGrp="1"/>
          </p:cNvSpPr>
          <p:nvPr>
            <p:ph type="body" idx="2"/>
          </p:nvPr>
        </p:nvSpPr>
        <p:spPr>
          <a:xfrm>
            <a:off x="3215170" y="2265545"/>
            <a:ext cx="2438400" cy="2544899"/>
          </a:xfrm>
          <a:prstGeom prst="rect">
            <a:avLst/>
          </a:prstGeom>
        </p:spPr>
        <p:txBody>
          <a:bodyPr lIns="91425" tIns="91425" rIns="91425" bIns="91425" anchor="t" anchorCtr="0">
            <a:noAutofit/>
          </a:bodyPr>
          <a:lstStyle/>
          <a:p>
            <a:pPr algn="ctr">
              <a:buNone/>
            </a:pPr>
            <a:r>
              <a:rPr lang="es-MX" b="1" dirty="0">
                <a:solidFill>
                  <a:schemeClr val="bg1"/>
                </a:solidFill>
                <a:latin typeface="Georgia" panose="02040502050405020303" pitchFamily="18" charset="0"/>
              </a:rPr>
              <a:t>Descubrimiento del problema</a:t>
            </a:r>
            <a:r>
              <a:rPr lang="es-MX" dirty="0">
                <a:solidFill>
                  <a:schemeClr val="bg1"/>
                </a:solidFill>
                <a:latin typeface="Georgia" panose="02040502050405020303" pitchFamily="18" charset="0"/>
              </a:rPr>
              <a:t>: </a:t>
            </a:r>
            <a:endParaRPr lang="es-MX" dirty="0" smtClean="0">
              <a:solidFill>
                <a:schemeClr val="bg1"/>
              </a:solidFill>
              <a:latin typeface="Georgia" panose="02040502050405020303" pitchFamily="18" charset="0"/>
            </a:endParaRPr>
          </a:p>
          <a:p>
            <a:pPr>
              <a:buNone/>
            </a:pPr>
            <a:endParaRPr lang="es-MX" dirty="0" smtClean="0">
              <a:solidFill>
                <a:srgbClr val="FF0000"/>
              </a:solidFill>
              <a:latin typeface="Georgia" panose="02040502050405020303" pitchFamily="18" charset="0"/>
            </a:endParaRPr>
          </a:p>
          <a:p>
            <a:pPr>
              <a:buNone/>
            </a:pPr>
            <a:r>
              <a:rPr lang="es-MX" u="sng" dirty="0" smtClean="0">
                <a:latin typeface="Georgia" panose="02040502050405020303" pitchFamily="18" charset="0"/>
              </a:rPr>
              <a:t>Hallazgo</a:t>
            </a:r>
            <a:r>
              <a:rPr lang="es-MX" dirty="0" smtClean="0">
                <a:latin typeface="Georgia" panose="02040502050405020303" pitchFamily="18" charset="0"/>
              </a:rPr>
              <a:t> </a:t>
            </a:r>
            <a:r>
              <a:rPr lang="es-MX" dirty="0">
                <a:latin typeface="Georgia" panose="02040502050405020303" pitchFamily="18" charset="0"/>
              </a:rPr>
              <a:t>de la laguna o de la incoherencia en el cuerpo del saber</a:t>
            </a:r>
            <a:r>
              <a:rPr lang="es-MX" dirty="0" smtClean="0">
                <a:latin typeface="Georgia" panose="02040502050405020303" pitchFamily="18" charset="0"/>
              </a:rPr>
              <a:t>.</a:t>
            </a:r>
            <a:endParaRPr lang="es-ES" dirty="0">
              <a:latin typeface="Georgia" panose="02040502050405020303" pitchFamily="18" charset="0"/>
            </a:endParaRPr>
          </a:p>
        </p:txBody>
      </p:sp>
      <p:sp>
        <p:nvSpPr>
          <p:cNvPr id="396" name="Shape 396"/>
          <p:cNvSpPr txBox="1">
            <a:spLocks noGrp="1"/>
          </p:cNvSpPr>
          <p:nvPr>
            <p:ph type="body" idx="3"/>
          </p:nvPr>
        </p:nvSpPr>
        <p:spPr>
          <a:xfrm>
            <a:off x="6172201" y="2265544"/>
            <a:ext cx="2688600" cy="2544899"/>
          </a:xfrm>
          <a:prstGeom prst="rect">
            <a:avLst/>
          </a:prstGeom>
        </p:spPr>
        <p:txBody>
          <a:bodyPr lIns="91425" tIns="91425" rIns="91425" bIns="91425" anchor="t" anchorCtr="0">
            <a:noAutofit/>
          </a:bodyPr>
          <a:lstStyle/>
          <a:p>
            <a:pPr lvl="0">
              <a:buNone/>
            </a:pPr>
            <a:r>
              <a:rPr lang="es-MX" b="1" dirty="0">
                <a:solidFill>
                  <a:schemeClr val="bg1"/>
                </a:solidFill>
                <a:latin typeface="Georgia" panose="02040502050405020303" pitchFamily="18" charset="0"/>
              </a:rPr>
              <a:t>Formulación del </a:t>
            </a:r>
            <a:r>
              <a:rPr lang="es-MX" b="1" dirty="0" smtClean="0">
                <a:solidFill>
                  <a:schemeClr val="bg1"/>
                </a:solidFill>
                <a:latin typeface="Georgia" panose="02040502050405020303" pitchFamily="18" charset="0"/>
              </a:rPr>
              <a:t>problema:</a:t>
            </a:r>
          </a:p>
          <a:p>
            <a:pPr lvl="0">
              <a:buNone/>
            </a:pPr>
            <a:endParaRPr lang="es-MX" dirty="0" smtClean="0">
              <a:latin typeface="Georgia" panose="02040502050405020303" pitchFamily="18" charset="0"/>
            </a:endParaRPr>
          </a:p>
          <a:p>
            <a:pPr lvl="0">
              <a:buNone/>
            </a:pPr>
            <a:r>
              <a:rPr lang="es-MX" dirty="0" smtClean="0">
                <a:latin typeface="Georgia" panose="02040502050405020303" pitchFamily="18" charset="0"/>
              </a:rPr>
              <a:t>Planteo </a:t>
            </a:r>
            <a:r>
              <a:rPr lang="es-MX" dirty="0">
                <a:latin typeface="Georgia" panose="02040502050405020303" pitchFamily="18" charset="0"/>
              </a:rPr>
              <a:t>de una pregunta que tiene probabilidad de ser la correcta; esto es, reducción del problema a su núcleo significativo, probablemente soluble y probablemente fructífero, con ayuda del conocimiento disponible.</a:t>
            </a:r>
          </a:p>
          <a:p>
            <a:pPr lvl="0">
              <a:buNone/>
            </a:pPr>
            <a:endParaRPr lang="es-MX" dirty="0"/>
          </a:p>
          <a:p>
            <a:pPr lvl="0">
              <a:buNone/>
            </a:pPr>
            <a:endParaRPr lang="es-ES" dirty="0" smtClean="0"/>
          </a:p>
        </p:txBody>
      </p:sp>
    </p:spTree>
    <p:extLst>
      <p:ext uri="{BB962C8B-B14F-4D97-AF65-F5344CB8AC3E}">
        <p14:creationId xmlns:p14="http://schemas.microsoft.com/office/powerpoint/2010/main" val="15163955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Shape 393"/>
          <p:cNvSpPr txBox="1">
            <a:spLocks noGrp="1"/>
          </p:cNvSpPr>
          <p:nvPr>
            <p:ph type="title"/>
          </p:nvPr>
        </p:nvSpPr>
        <p:spPr>
          <a:xfrm>
            <a:off x="2339752" y="0"/>
            <a:ext cx="7164288" cy="1742725"/>
          </a:xfrm>
          <a:prstGeom prst="rect">
            <a:avLst/>
          </a:prstGeom>
        </p:spPr>
        <p:txBody>
          <a:bodyPr lIns="91425" tIns="91425" rIns="91425" bIns="91425" anchor="b" anchorCtr="0">
            <a:noAutofit/>
          </a:bodyPr>
          <a:lstStyle/>
          <a:p>
            <a:pPr lvl="0"/>
            <a:r>
              <a:rPr lang="en" sz="3500" dirty="0" smtClean="0">
                <a:latin typeface="Century Schoolbook" panose="02040604050505020304" pitchFamily="18" charset="0"/>
              </a:rPr>
              <a:t>CONSTRUCCIÓN DEL TEMA </a:t>
            </a:r>
            <a:br>
              <a:rPr lang="en" sz="3500" dirty="0" smtClean="0">
                <a:latin typeface="Century Schoolbook" panose="02040604050505020304" pitchFamily="18" charset="0"/>
              </a:rPr>
            </a:br>
            <a:r>
              <a:rPr lang="en" sz="3500" dirty="0" smtClean="0">
                <a:latin typeface="Century Schoolbook" panose="02040604050505020304" pitchFamily="18" charset="0"/>
              </a:rPr>
              <a:t>DE INVESTIGACIÓN</a:t>
            </a:r>
            <a:r>
              <a:rPr lang="en" sz="3600" dirty="0" smtClean="0">
                <a:latin typeface="Century Schoolbook" panose="02040604050505020304" pitchFamily="18" charset="0"/>
              </a:rPr>
              <a:t/>
            </a:r>
            <a:br>
              <a:rPr lang="en" sz="3600" dirty="0" smtClean="0">
                <a:latin typeface="Century Schoolbook" panose="02040604050505020304" pitchFamily="18" charset="0"/>
              </a:rPr>
            </a:br>
            <a:r>
              <a:rPr lang="es-ES" sz="2500" dirty="0" smtClean="0">
                <a:latin typeface="Century Schoolbook" panose="02040604050505020304" pitchFamily="18" charset="0"/>
              </a:rPr>
              <a:t>Deducción </a:t>
            </a:r>
            <a:r>
              <a:rPr lang="es-ES" sz="2500" dirty="0">
                <a:latin typeface="Century Schoolbook" panose="02040604050505020304" pitchFamily="18" charset="0"/>
              </a:rPr>
              <a:t>de consecuencias </a:t>
            </a:r>
            <a:r>
              <a:rPr lang="es-ES" sz="2500" dirty="0" smtClean="0">
                <a:latin typeface="Century Schoolbook" panose="02040604050505020304" pitchFamily="18" charset="0"/>
              </a:rPr>
              <a:t>particulares.</a:t>
            </a:r>
            <a:endParaRPr lang="en" sz="2500" dirty="0">
              <a:latin typeface="Century Schoolbook" panose="02040604050505020304" pitchFamily="18" charset="0"/>
            </a:endParaRPr>
          </a:p>
        </p:txBody>
      </p:sp>
      <p:sp>
        <p:nvSpPr>
          <p:cNvPr id="394" name="Shape 394"/>
          <p:cNvSpPr txBox="1">
            <a:spLocks noGrp="1"/>
          </p:cNvSpPr>
          <p:nvPr>
            <p:ph type="body" idx="1"/>
          </p:nvPr>
        </p:nvSpPr>
        <p:spPr>
          <a:xfrm>
            <a:off x="467544" y="2283718"/>
            <a:ext cx="2972764" cy="2544899"/>
          </a:xfrm>
          <a:prstGeom prst="rect">
            <a:avLst/>
          </a:prstGeom>
        </p:spPr>
        <p:txBody>
          <a:bodyPr lIns="91425" tIns="91425" rIns="91425" bIns="91425" anchor="t" anchorCtr="0">
            <a:noAutofit/>
          </a:bodyPr>
          <a:lstStyle/>
          <a:p>
            <a:pPr algn="ctr">
              <a:buNone/>
            </a:pPr>
            <a:r>
              <a:rPr lang="es-MX" b="1" dirty="0">
                <a:solidFill>
                  <a:schemeClr val="bg1"/>
                </a:solidFill>
                <a:latin typeface="Georgia" panose="02040502050405020303" pitchFamily="18" charset="0"/>
              </a:rPr>
              <a:t>Búsqueda de soportes racionales</a:t>
            </a:r>
            <a:r>
              <a:rPr lang="es-MX" dirty="0">
                <a:solidFill>
                  <a:schemeClr val="bg1"/>
                </a:solidFill>
                <a:latin typeface="Georgia" panose="02040502050405020303" pitchFamily="18" charset="0"/>
              </a:rPr>
              <a:t>: </a:t>
            </a:r>
            <a:endParaRPr lang="es-MX" dirty="0" smtClean="0">
              <a:solidFill>
                <a:schemeClr val="bg1"/>
              </a:solidFill>
              <a:latin typeface="Georgia" panose="02040502050405020303" pitchFamily="18" charset="0"/>
            </a:endParaRPr>
          </a:p>
          <a:p>
            <a:pPr algn="ctr">
              <a:buNone/>
            </a:pPr>
            <a:endParaRPr lang="es-MX" dirty="0" smtClean="0">
              <a:latin typeface="Georgia" panose="02040502050405020303" pitchFamily="18" charset="0"/>
            </a:endParaRPr>
          </a:p>
          <a:p>
            <a:pPr>
              <a:buNone/>
            </a:pPr>
            <a:r>
              <a:rPr lang="es-MX" dirty="0" smtClean="0">
                <a:latin typeface="Georgia" panose="02040502050405020303" pitchFamily="18" charset="0"/>
              </a:rPr>
              <a:t>Deducción </a:t>
            </a:r>
            <a:r>
              <a:rPr lang="es-MX" dirty="0">
                <a:latin typeface="Georgia" panose="02040502050405020303" pitchFamily="18" charset="0"/>
              </a:rPr>
              <a:t>de consecuencias particulares que pueden haber sido verificadas en el mismo campo en campos contiguos.</a:t>
            </a:r>
            <a:endParaRPr lang="es-ES" dirty="0">
              <a:latin typeface="Georgia" panose="02040502050405020303" pitchFamily="18" charset="0"/>
            </a:endParaRPr>
          </a:p>
          <a:p>
            <a:pPr lvl="0" algn="ctr">
              <a:buNone/>
            </a:pPr>
            <a:endParaRPr lang="es-MX" dirty="0"/>
          </a:p>
        </p:txBody>
      </p:sp>
      <p:sp>
        <p:nvSpPr>
          <p:cNvPr id="395" name="Shape 395"/>
          <p:cNvSpPr txBox="1">
            <a:spLocks noGrp="1"/>
          </p:cNvSpPr>
          <p:nvPr>
            <p:ph type="body" idx="2"/>
          </p:nvPr>
        </p:nvSpPr>
        <p:spPr>
          <a:xfrm>
            <a:off x="5220072" y="2211710"/>
            <a:ext cx="3367390" cy="2544899"/>
          </a:xfrm>
          <a:prstGeom prst="rect">
            <a:avLst/>
          </a:prstGeom>
        </p:spPr>
        <p:txBody>
          <a:bodyPr lIns="91425" tIns="91425" rIns="91425" bIns="91425" anchor="t" anchorCtr="0">
            <a:noAutofit/>
          </a:bodyPr>
          <a:lstStyle/>
          <a:p>
            <a:pPr lvl="1">
              <a:buNone/>
            </a:pPr>
            <a:r>
              <a:rPr lang="es-MX" b="1" dirty="0">
                <a:solidFill>
                  <a:schemeClr val="bg1"/>
                </a:solidFill>
                <a:latin typeface="Georgia" panose="02040502050405020303" pitchFamily="18" charset="0"/>
              </a:rPr>
              <a:t>Búsqueda de soportes empíricos</a:t>
            </a:r>
            <a:r>
              <a:rPr lang="es-MX" dirty="0">
                <a:solidFill>
                  <a:schemeClr val="bg1"/>
                </a:solidFill>
                <a:latin typeface="Georgia" panose="02040502050405020303" pitchFamily="18" charset="0"/>
              </a:rPr>
              <a:t>: </a:t>
            </a:r>
            <a:endParaRPr lang="es-MX" dirty="0" smtClean="0">
              <a:solidFill>
                <a:schemeClr val="bg1"/>
              </a:solidFill>
              <a:latin typeface="Georgia" panose="02040502050405020303" pitchFamily="18" charset="0"/>
            </a:endParaRPr>
          </a:p>
          <a:p>
            <a:pPr lvl="1">
              <a:buNone/>
            </a:pPr>
            <a:endParaRPr lang="es-MX" dirty="0" smtClean="0">
              <a:latin typeface="Georgia" panose="02040502050405020303" pitchFamily="18" charset="0"/>
            </a:endParaRPr>
          </a:p>
          <a:p>
            <a:pPr lvl="1">
              <a:buNone/>
            </a:pPr>
            <a:r>
              <a:rPr lang="es-MX" dirty="0" smtClean="0">
                <a:latin typeface="Georgia" panose="02040502050405020303" pitchFamily="18" charset="0"/>
              </a:rPr>
              <a:t>Elaboración </a:t>
            </a:r>
            <a:r>
              <a:rPr lang="es-MX" dirty="0">
                <a:latin typeface="Georgia" panose="02040502050405020303" pitchFamily="18" charset="0"/>
              </a:rPr>
              <a:t>de predicciones (o </a:t>
            </a:r>
            <a:r>
              <a:rPr lang="es-MX" dirty="0" err="1">
                <a:latin typeface="Georgia" panose="02040502050405020303" pitchFamily="18" charset="0"/>
              </a:rPr>
              <a:t>retrodicciones</a:t>
            </a:r>
            <a:r>
              <a:rPr lang="es-MX" dirty="0">
                <a:latin typeface="Georgia" panose="02040502050405020303" pitchFamily="18" charset="0"/>
              </a:rPr>
              <a:t>) sobre la base del modelo teórico y de datos empíricos, teniendo en vista técnicas de verificación disponibles o concebibles. (se sugiere el esquema de G.M.)</a:t>
            </a:r>
            <a:endParaRPr lang="es-ES" dirty="0">
              <a:latin typeface="Georgia" panose="02040502050405020303" pitchFamily="18" charset="0"/>
            </a:endParaRPr>
          </a:p>
        </p:txBody>
      </p:sp>
    </p:spTree>
    <p:extLst>
      <p:ext uri="{BB962C8B-B14F-4D97-AF65-F5344CB8AC3E}">
        <p14:creationId xmlns:p14="http://schemas.microsoft.com/office/powerpoint/2010/main" val="15774750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ctrTitle"/>
          </p:nvPr>
        </p:nvSpPr>
        <p:spPr>
          <a:xfrm>
            <a:off x="2743199" y="1735750"/>
            <a:ext cx="6221289" cy="1159799"/>
          </a:xfrm>
          <a:prstGeom prst="rect">
            <a:avLst/>
          </a:prstGeom>
        </p:spPr>
        <p:txBody>
          <a:bodyPr lIns="91425" tIns="91425" rIns="91425" bIns="91425" anchor="b" anchorCtr="0">
            <a:noAutofit/>
          </a:bodyPr>
          <a:lstStyle/>
          <a:p>
            <a:pPr lvl="0"/>
            <a:r>
              <a:rPr lang="es-MX" dirty="0" smtClean="0">
                <a:latin typeface="Century Schoolbook" panose="02040604050505020304" pitchFamily="18" charset="0"/>
              </a:rPr>
              <a:t>BUSCAR UNA PREGUNTA Y ANALIZARLA</a:t>
            </a:r>
            <a:endParaRPr lang="en" dirty="0">
              <a:latin typeface="Century Schoolbook" panose="02040604050505020304" pitchFamily="18" charset="0"/>
            </a:endParaRPr>
          </a:p>
        </p:txBody>
      </p:sp>
      <p:sp>
        <p:nvSpPr>
          <p:cNvPr id="351" name="Shape 351"/>
          <p:cNvSpPr txBox="1">
            <a:spLocks noGrp="1"/>
          </p:cNvSpPr>
          <p:nvPr>
            <p:ph type="subTitle" idx="1"/>
          </p:nvPr>
        </p:nvSpPr>
        <p:spPr>
          <a:xfrm>
            <a:off x="2743200" y="2821004"/>
            <a:ext cx="5696099" cy="784799"/>
          </a:xfrm>
          <a:prstGeom prst="rect">
            <a:avLst/>
          </a:prstGeom>
        </p:spPr>
        <p:txBody>
          <a:bodyPr lIns="91425" tIns="91425" rIns="91425" bIns="91425" anchor="t" anchorCtr="0">
            <a:noAutofit/>
          </a:bodyPr>
          <a:lstStyle/>
          <a:p>
            <a:pPr lvl="0"/>
            <a:r>
              <a:rPr lang="es-MX" dirty="0">
                <a:latin typeface="Georgia" panose="02040502050405020303" pitchFamily="18" charset="0"/>
              </a:rPr>
              <a:t>La génesis de un proyecto de investigación puede ser una pregunta. Es importante plantearla con la mayor claridad posible, para poder analizar el tipo de respuesta que requiere</a:t>
            </a:r>
            <a:endParaRPr lang="en" dirty="0">
              <a:latin typeface="Georgia" panose="02040502050405020303" pitchFamily="18" charset="0"/>
            </a:endParaRPr>
          </a:p>
        </p:txBody>
      </p:sp>
      <p:sp>
        <p:nvSpPr>
          <p:cNvPr id="352" name="Shape 352"/>
          <p:cNvSpPr txBox="1"/>
          <p:nvPr/>
        </p:nvSpPr>
        <p:spPr>
          <a:xfrm>
            <a:off x="409575" y="1676400"/>
            <a:ext cx="2067000" cy="1771800"/>
          </a:xfrm>
          <a:prstGeom prst="rect">
            <a:avLst/>
          </a:prstGeom>
          <a:noFill/>
          <a:ln>
            <a:noFill/>
          </a:ln>
        </p:spPr>
        <p:txBody>
          <a:bodyPr lIns="91425" tIns="91425" rIns="91425" bIns="91425" anchor="ctr" anchorCtr="0">
            <a:noAutofit/>
          </a:bodyPr>
          <a:lstStyle/>
          <a:p>
            <a:pPr lvl="0" algn="ctr">
              <a:spcBef>
                <a:spcPts val="0"/>
              </a:spcBef>
              <a:buNone/>
            </a:pPr>
            <a:r>
              <a:rPr lang="en" sz="5000" b="1" dirty="0">
                <a:solidFill>
                  <a:srgbClr val="FFFFFF"/>
                </a:solidFill>
                <a:latin typeface="Century Schoolbook" panose="02040604050505020304" pitchFamily="18" charset="0"/>
                <a:ea typeface="Nixie One"/>
                <a:cs typeface="Nixie One"/>
                <a:sym typeface="Nixie One"/>
              </a:rPr>
              <a:t>1</a:t>
            </a:r>
          </a:p>
        </p:txBody>
      </p:sp>
      <p:grpSp>
        <p:nvGrpSpPr>
          <p:cNvPr id="12" name="Shape 722"/>
          <p:cNvGrpSpPr/>
          <p:nvPr/>
        </p:nvGrpSpPr>
        <p:grpSpPr>
          <a:xfrm>
            <a:off x="1259632" y="1851670"/>
            <a:ext cx="432048" cy="360040"/>
            <a:chOff x="3955900" y="2984500"/>
            <a:chExt cx="414000" cy="422525"/>
          </a:xfrm>
        </p:grpSpPr>
        <p:sp>
          <p:nvSpPr>
            <p:cNvPr id="13" name="Shape 723"/>
            <p:cNvSpPr/>
            <p:nvPr/>
          </p:nvSpPr>
          <p:spPr>
            <a:xfrm>
              <a:off x="3955900" y="2984500"/>
              <a:ext cx="315700" cy="315675"/>
            </a:xfrm>
            <a:custGeom>
              <a:avLst/>
              <a:gdLst/>
              <a:ahLst/>
              <a:cxnLst/>
              <a:rect l="0" t="0" r="0" b="0"/>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4" name="Shape 724"/>
            <p:cNvSpPr/>
            <p:nvPr/>
          </p:nvSpPr>
          <p:spPr>
            <a:xfrm>
              <a:off x="3992525" y="3021125"/>
              <a:ext cx="242425" cy="242425"/>
            </a:xfrm>
            <a:custGeom>
              <a:avLst/>
              <a:gdLst/>
              <a:ahLst/>
              <a:cxnLst/>
              <a:rect l="0" t="0" r="0" b="0"/>
              <a:pathLst>
                <a:path w="9697" h="9697" extrusionOk="0">
                  <a:moveTo>
                    <a:pt x="4934" y="1466"/>
                  </a:moveTo>
                  <a:lnTo>
                    <a:pt x="5008" y="1490"/>
                  </a:lnTo>
                  <a:lnTo>
                    <a:pt x="5081" y="1539"/>
                  </a:lnTo>
                  <a:lnTo>
                    <a:pt x="5154" y="1588"/>
                  </a:lnTo>
                  <a:lnTo>
                    <a:pt x="5203" y="1637"/>
                  </a:lnTo>
                  <a:lnTo>
                    <a:pt x="5252" y="1734"/>
                  </a:lnTo>
                  <a:lnTo>
                    <a:pt x="5276" y="1808"/>
                  </a:lnTo>
                  <a:lnTo>
                    <a:pt x="5276" y="1905"/>
                  </a:lnTo>
                  <a:lnTo>
                    <a:pt x="5276" y="1979"/>
                  </a:lnTo>
                  <a:lnTo>
                    <a:pt x="5252" y="2076"/>
                  </a:lnTo>
                  <a:lnTo>
                    <a:pt x="5203" y="2150"/>
                  </a:lnTo>
                  <a:lnTo>
                    <a:pt x="5154" y="2198"/>
                  </a:lnTo>
                  <a:lnTo>
                    <a:pt x="5081" y="2247"/>
                  </a:lnTo>
                  <a:lnTo>
                    <a:pt x="5008" y="2296"/>
                  </a:lnTo>
                  <a:lnTo>
                    <a:pt x="4934" y="2321"/>
                  </a:lnTo>
                  <a:lnTo>
                    <a:pt x="4837" y="2345"/>
                  </a:lnTo>
                  <a:lnTo>
                    <a:pt x="4593" y="2345"/>
                  </a:lnTo>
                  <a:lnTo>
                    <a:pt x="4348" y="2394"/>
                  </a:lnTo>
                  <a:lnTo>
                    <a:pt x="4104" y="2443"/>
                  </a:lnTo>
                  <a:lnTo>
                    <a:pt x="3860" y="2540"/>
                  </a:lnTo>
                  <a:lnTo>
                    <a:pt x="3640" y="2638"/>
                  </a:lnTo>
                  <a:lnTo>
                    <a:pt x="3445" y="2760"/>
                  </a:lnTo>
                  <a:lnTo>
                    <a:pt x="3249" y="2907"/>
                  </a:lnTo>
                  <a:lnTo>
                    <a:pt x="3054" y="3078"/>
                  </a:lnTo>
                  <a:lnTo>
                    <a:pt x="2907" y="3249"/>
                  </a:lnTo>
                  <a:lnTo>
                    <a:pt x="2761" y="3444"/>
                  </a:lnTo>
                  <a:lnTo>
                    <a:pt x="2639" y="3664"/>
                  </a:lnTo>
                  <a:lnTo>
                    <a:pt x="2517" y="3884"/>
                  </a:lnTo>
                  <a:lnTo>
                    <a:pt x="2443" y="4103"/>
                  </a:lnTo>
                  <a:lnTo>
                    <a:pt x="2370" y="4348"/>
                  </a:lnTo>
                  <a:lnTo>
                    <a:pt x="2346" y="4592"/>
                  </a:lnTo>
                  <a:lnTo>
                    <a:pt x="2321" y="4861"/>
                  </a:lnTo>
                  <a:lnTo>
                    <a:pt x="2321" y="4934"/>
                  </a:lnTo>
                  <a:lnTo>
                    <a:pt x="2297" y="5032"/>
                  </a:lnTo>
                  <a:lnTo>
                    <a:pt x="2248" y="5105"/>
                  </a:lnTo>
                  <a:lnTo>
                    <a:pt x="2199" y="5154"/>
                  </a:lnTo>
                  <a:lnTo>
                    <a:pt x="2126" y="5227"/>
                  </a:lnTo>
                  <a:lnTo>
                    <a:pt x="2053" y="5251"/>
                  </a:lnTo>
                  <a:lnTo>
                    <a:pt x="1979" y="5276"/>
                  </a:lnTo>
                  <a:lnTo>
                    <a:pt x="1882" y="5300"/>
                  </a:lnTo>
                  <a:lnTo>
                    <a:pt x="1808" y="5276"/>
                  </a:lnTo>
                  <a:lnTo>
                    <a:pt x="1711" y="5251"/>
                  </a:lnTo>
                  <a:lnTo>
                    <a:pt x="1637" y="5227"/>
                  </a:lnTo>
                  <a:lnTo>
                    <a:pt x="1564" y="5154"/>
                  </a:lnTo>
                  <a:lnTo>
                    <a:pt x="1515" y="5105"/>
                  </a:lnTo>
                  <a:lnTo>
                    <a:pt x="1491" y="5032"/>
                  </a:lnTo>
                  <a:lnTo>
                    <a:pt x="1466" y="4934"/>
                  </a:lnTo>
                  <a:lnTo>
                    <a:pt x="1442" y="4861"/>
                  </a:lnTo>
                  <a:lnTo>
                    <a:pt x="1466" y="4494"/>
                  </a:lnTo>
                  <a:lnTo>
                    <a:pt x="1515" y="4177"/>
                  </a:lnTo>
                  <a:lnTo>
                    <a:pt x="1588" y="3835"/>
                  </a:lnTo>
                  <a:lnTo>
                    <a:pt x="1711" y="3542"/>
                  </a:lnTo>
                  <a:lnTo>
                    <a:pt x="1857" y="3224"/>
                  </a:lnTo>
                  <a:lnTo>
                    <a:pt x="2028" y="2956"/>
                  </a:lnTo>
                  <a:lnTo>
                    <a:pt x="2223" y="2687"/>
                  </a:lnTo>
                  <a:lnTo>
                    <a:pt x="2443" y="2443"/>
                  </a:lnTo>
                  <a:lnTo>
                    <a:pt x="2688" y="2223"/>
                  </a:lnTo>
                  <a:lnTo>
                    <a:pt x="2956" y="2028"/>
                  </a:lnTo>
                  <a:lnTo>
                    <a:pt x="3225" y="1857"/>
                  </a:lnTo>
                  <a:lnTo>
                    <a:pt x="3518" y="1710"/>
                  </a:lnTo>
                  <a:lnTo>
                    <a:pt x="3835" y="1612"/>
                  </a:lnTo>
                  <a:lnTo>
                    <a:pt x="4153" y="1515"/>
                  </a:lnTo>
                  <a:lnTo>
                    <a:pt x="4495" y="1466"/>
                  </a:lnTo>
                  <a:close/>
                  <a:moveTo>
                    <a:pt x="4837" y="0"/>
                  </a:moveTo>
                  <a:lnTo>
                    <a:pt x="4348" y="25"/>
                  </a:lnTo>
                  <a:lnTo>
                    <a:pt x="3860" y="98"/>
                  </a:lnTo>
                  <a:lnTo>
                    <a:pt x="3396" y="220"/>
                  </a:lnTo>
                  <a:lnTo>
                    <a:pt x="2956" y="391"/>
                  </a:lnTo>
                  <a:lnTo>
                    <a:pt x="2541" y="587"/>
                  </a:lnTo>
                  <a:lnTo>
                    <a:pt x="2150" y="831"/>
                  </a:lnTo>
                  <a:lnTo>
                    <a:pt x="1759" y="1124"/>
                  </a:lnTo>
                  <a:lnTo>
                    <a:pt x="1418" y="1441"/>
                  </a:lnTo>
                  <a:lnTo>
                    <a:pt x="1100" y="1783"/>
                  </a:lnTo>
                  <a:lnTo>
                    <a:pt x="831" y="2150"/>
                  </a:lnTo>
                  <a:lnTo>
                    <a:pt x="587" y="2540"/>
                  </a:lnTo>
                  <a:lnTo>
                    <a:pt x="392" y="2980"/>
                  </a:lnTo>
                  <a:lnTo>
                    <a:pt x="221" y="3420"/>
                  </a:lnTo>
                  <a:lnTo>
                    <a:pt x="99" y="3884"/>
                  </a:lnTo>
                  <a:lnTo>
                    <a:pt x="25" y="4348"/>
                  </a:lnTo>
                  <a:lnTo>
                    <a:pt x="1" y="4861"/>
                  </a:lnTo>
                  <a:lnTo>
                    <a:pt x="25" y="5349"/>
                  </a:lnTo>
                  <a:lnTo>
                    <a:pt x="99" y="5838"/>
                  </a:lnTo>
                  <a:lnTo>
                    <a:pt x="221" y="6302"/>
                  </a:lnTo>
                  <a:lnTo>
                    <a:pt x="392" y="6741"/>
                  </a:lnTo>
                  <a:lnTo>
                    <a:pt x="587" y="7156"/>
                  </a:lnTo>
                  <a:lnTo>
                    <a:pt x="831" y="7547"/>
                  </a:lnTo>
                  <a:lnTo>
                    <a:pt x="1100" y="7938"/>
                  </a:lnTo>
                  <a:lnTo>
                    <a:pt x="1418" y="8280"/>
                  </a:lnTo>
                  <a:lnTo>
                    <a:pt x="1759" y="8597"/>
                  </a:lnTo>
                  <a:lnTo>
                    <a:pt x="2150" y="8866"/>
                  </a:lnTo>
                  <a:lnTo>
                    <a:pt x="2541" y="9110"/>
                  </a:lnTo>
                  <a:lnTo>
                    <a:pt x="2956" y="9306"/>
                  </a:lnTo>
                  <a:lnTo>
                    <a:pt x="3396" y="9477"/>
                  </a:lnTo>
                  <a:lnTo>
                    <a:pt x="3860" y="9599"/>
                  </a:lnTo>
                  <a:lnTo>
                    <a:pt x="4348" y="9672"/>
                  </a:lnTo>
                  <a:lnTo>
                    <a:pt x="4837" y="9696"/>
                  </a:lnTo>
                  <a:lnTo>
                    <a:pt x="5350" y="9672"/>
                  </a:lnTo>
                  <a:lnTo>
                    <a:pt x="5814" y="9599"/>
                  </a:lnTo>
                  <a:lnTo>
                    <a:pt x="6278" y="9477"/>
                  </a:lnTo>
                  <a:lnTo>
                    <a:pt x="6717" y="9306"/>
                  </a:lnTo>
                  <a:lnTo>
                    <a:pt x="7157" y="9110"/>
                  </a:lnTo>
                  <a:lnTo>
                    <a:pt x="7548" y="8866"/>
                  </a:lnTo>
                  <a:lnTo>
                    <a:pt x="7914" y="8597"/>
                  </a:lnTo>
                  <a:lnTo>
                    <a:pt x="8256" y="8280"/>
                  </a:lnTo>
                  <a:lnTo>
                    <a:pt x="8573" y="7938"/>
                  </a:lnTo>
                  <a:lnTo>
                    <a:pt x="8867" y="7547"/>
                  </a:lnTo>
                  <a:lnTo>
                    <a:pt x="9111" y="7156"/>
                  </a:lnTo>
                  <a:lnTo>
                    <a:pt x="9306" y="6741"/>
                  </a:lnTo>
                  <a:lnTo>
                    <a:pt x="9477" y="6302"/>
                  </a:lnTo>
                  <a:lnTo>
                    <a:pt x="9599" y="5838"/>
                  </a:lnTo>
                  <a:lnTo>
                    <a:pt x="9673" y="5349"/>
                  </a:lnTo>
                  <a:lnTo>
                    <a:pt x="9697" y="4861"/>
                  </a:lnTo>
                  <a:lnTo>
                    <a:pt x="9673" y="4348"/>
                  </a:lnTo>
                  <a:lnTo>
                    <a:pt x="9599" y="3884"/>
                  </a:lnTo>
                  <a:lnTo>
                    <a:pt x="9477" y="3420"/>
                  </a:lnTo>
                  <a:lnTo>
                    <a:pt x="9306" y="2980"/>
                  </a:lnTo>
                  <a:lnTo>
                    <a:pt x="9111" y="2540"/>
                  </a:lnTo>
                  <a:lnTo>
                    <a:pt x="8867" y="2150"/>
                  </a:lnTo>
                  <a:lnTo>
                    <a:pt x="8573" y="1783"/>
                  </a:lnTo>
                  <a:lnTo>
                    <a:pt x="8256" y="1441"/>
                  </a:lnTo>
                  <a:lnTo>
                    <a:pt x="7914" y="1124"/>
                  </a:lnTo>
                  <a:lnTo>
                    <a:pt x="7548" y="831"/>
                  </a:lnTo>
                  <a:lnTo>
                    <a:pt x="7157" y="587"/>
                  </a:lnTo>
                  <a:lnTo>
                    <a:pt x="6717" y="391"/>
                  </a:lnTo>
                  <a:lnTo>
                    <a:pt x="6278" y="220"/>
                  </a:lnTo>
                  <a:lnTo>
                    <a:pt x="5814" y="98"/>
                  </a:lnTo>
                  <a:lnTo>
                    <a:pt x="5350" y="25"/>
                  </a:lnTo>
                  <a:lnTo>
                    <a:pt x="4837"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sp>
          <p:nvSpPr>
            <p:cNvPr id="15" name="Shape 725"/>
            <p:cNvSpPr/>
            <p:nvPr/>
          </p:nvSpPr>
          <p:spPr>
            <a:xfrm>
              <a:off x="4215400" y="3253150"/>
              <a:ext cx="154500" cy="153875"/>
            </a:xfrm>
            <a:custGeom>
              <a:avLst/>
              <a:gdLst/>
              <a:ahLst/>
              <a:cxnLst/>
              <a:rect l="0" t="0" r="0" b="0"/>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solidFill>
              <a:srgbClr val="FFFFFF"/>
            </a:solidFill>
            <a:ln>
              <a:noFill/>
            </a:ln>
          </p:spPr>
          <p:txBody>
            <a:bodyPr lIns="91425" tIns="91425" rIns="91425" bIns="91425" anchor="ctr" anchorCtr="0">
              <a:noAutofit/>
            </a:bodyPr>
            <a:lstStyle/>
            <a:p>
              <a:pPr lvl="0">
                <a:spcBef>
                  <a:spcPts val="0"/>
                </a:spcBef>
                <a:buNone/>
              </a:pPr>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Imogen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532</TotalTime>
  <Words>2191</Words>
  <Application>Microsoft Office PowerPoint</Application>
  <PresentationFormat>Presentación en pantalla (16:9)</PresentationFormat>
  <Paragraphs>340</Paragraphs>
  <Slides>43</Slides>
  <Notes>24</Notes>
  <HiddenSlides>0</HiddenSlides>
  <MMClips>0</MMClips>
  <ScaleCrop>false</ScaleCrop>
  <HeadingPairs>
    <vt:vector size="6" baseType="variant">
      <vt:variant>
        <vt:lpstr>Fuentes usadas</vt:lpstr>
      </vt:variant>
      <vt:variant>
        <vt:i4>14</vt:i4>
      </vt:variant>
      <vt:variant>
        <vt:lpstr>Tema</vt:lpstr>
      </vt:variant>
      <vt:variant>
        <vt:i4>1</vt:i4>
      </vt:variant>
      <vt:variant>
        <vt:lpstr>Títulos de diapositiva</vt:lpstr>
      </vt:variant>
      <vt:variant>
        <vt:i4>43</vt:i4>
      </vt:variant>
    </vt:vector>
  </HeadingPairs>
  <TitlesOfParts>
    <vt:vector size="58" baseType="lpstr">
      <vt:lpstr>Arial</vt:lpstr>
      <vt:lpstr>Century Gothic</vt:lpstr>
      <vt:lpstr>Century Schoolbook</vt:lpstr>
      <vt:lpstr>Courier New</vt:lpstr>
      <vt:lpstr>Georgia</vt:lpstr>
      <vt:lpstr>Helvetica Neue</vt:lpstr>
      <vt:lpstr>Muli</vt:lpstr>
      <vt:lpstr>Nixie One</vt:lpstr>
      <vt:lpstr>Sakkal Majalla</vt:lpstr>
      <vt:lpstr>Tahoma</vt:lpstr>
      <vt:lpstr>Trebuchet MS</vt:lpstr>
      <vt:lpstr>Verdana</vt:lpstr>
      <vt:lpstr>Wingdings</vt:lpstr>
      <vt:lpstr>Wingdings 3</vt:lpstr>
      <vt:lpstr>Imogen template</vt:lpstr>
      <vt:lpstr>Presentación de PowerPoint</vt:lpstr>
      <vt:lpstr> Protocolo de Investigación</vt:lpstr>
      <vt:lpstr>PROTOCOLO DE INVESTIGACIÓN</vt:lpstr>
      <vt:lpstr>PROTOCOLO</vt:lpstr>
      <vt:lpstr>¿CÓMO ELABORAR EL PROTOCOLO? ¿Qué es el protocolo?</vt:lpstr>
      <vt:lpstr>CONSTRUCCIÓN DEL TEMA Construcción de un modelo teórico</vt:lpstr>
      <vt:lpstr>CONSTRUCCIÓN DEL TEMA  DE INVESTIGACIÓN Planteamiento del problema.</vt:lpstr>
      <vt:lpstr>CONSTRUCCIÓN DEL TEMA  DE INVESTIGACIÓN Deducción de consecuencias particulares.</vt:lpstr>
      <vt:lpstr>BUSCAR UNA PREGUNTA Y ANALIZARLA</vt:lpstr>
      <vt:lpstr>Presentación de PowerPoint</vt:lpstr>
      <vt:lpstr>Presentación de PowerPoint</vt:lpstr>
      <vt:lpstr>ESTABLECER CUÁL SERÍA EL OBJETIVO GENERAL</vt:lpstr>
      <vt:lpstr>Presentación de PowerPoint</vt:lpstr>
      <vt:lpstr>Presentación de PowerPoint</vt:lpstr>
      <vt:lpstr>OBJETIVOS ESPECÍFICOS</vt:lpstr>
      <vt:lpstr>REDACTAR TÍTULO</vt:lpstr>
      <vt:lpstr>Presentación de PowerPoint</vt:lpstr>
      <vt:lpstr>Presentación de PowerPoint</vt:lpstr>
      <vt:lpstr>HIPÓTESIS</vt:lpstr>
      <vt:lpstr>LA HIPOTESIS EN:</vt:lpstr>
      <vt:lpstr>Tipos de Hipótesis</vt:lpstr>
      <vt:lpstr>DESCRIPTIVAS  UNA VARIABLE Señalan hechos o fenómenos en la población objeto de estudio.</vt:lpstr>
      <vt:lpstr>DESCRIPTIVAS  DOS O MÁS VARIABLES (Asociación o covarianza), no establecen relación de causalidad.</vt:lpstr>
      <vt:lpstr>TÉRMINOS DE DEPENDENCIA DOS O MÁS VARIABLES </vt:lpstr>
      <vt:lpstr>Elementos de la Hipótesis</vt:lpstr>
      <vt:lpstr>LA JUSTIFICACIÓN</vt:lpstr>
      <vt:lpstr>REDACTAR LA JUSTIFICACIÓN</vt:lpstr>
      <vt:lpstr>EL ESQUEMA</vt:lpstr>
      <vt:lpstr>Presentación de PowerPoint</vt:lpstr>
      <vt:lpstr>Presentación de PowerPoint</vt:lpstr>
      <vt:lpstr>Presentación de PowerPoint</vt:lpstr>
      <vt:lpstr>Presentación de PowerPoint</vt:lpstr>
      <vt:lpstr>Presentación de PowerPoint</vt:lpstr>
      <vt:lpstr>Presentación de PowerPoint</vt:lpstr>
      <vt:lpstr>ELABORACIÓN DEL MARCO TEÓRICO</vt:lpstr>
      <vt:lpstr>Presentación de PowerPoint</vt:lpstr>
      <vt:lpstr>OBJETIVOS ESPECÍFICOS</vt:lpstr>
      <vt:lpstr>REDACTAR OBJETIVOS ESPECIFICOS</vt:lpstr>
      <vt:lpstr>CRONOGRAMA</vt:lpstr>
      <vt:lpstr>MÉTODO DEL TRABAJO</vt:lpstr>
      <vt:lpstr>Presentación de PowerPoint</vt:lpstr>
      <vt:lpstr>EJERCICIO  Llena el siguiente cuadro tomando en cuenta alguna investigación que hayan hecho o dirigido. </vt:lpstr>
      <vt:lpstr>Gracias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 para directores y asesores de titulación Protocolo de Investigación</dc:title>
  <dc:creator>Stephan C</dc:creator>
  <cp:lastModifiedBy>Usuario</cp:lastModifiedBy>
  <cp:revision>79</cp:revision>
  <dcterms:modified xsi:type="dcterms:W3CDTF">2017-10-21T03:28:52Z</dcterms:modified>
</cp:coreProperties>
</file>