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15.xml" ContentType="application/vnd.openxmlformats-officedocument.presentationml.comments+xml"/>
  <Override PartName="/ppt/comments/comment16.xml" ContentType="application/vnd.openxmlformats-officedocument.presentationml.comments+xml"/>
  <Override PartName="/ppt/comments/comment1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3" r:id="rId22"/>
    <p:sldId id="284" r:id="rId23"/>
    <p:sldId id="285" r:id="rId24"/>
    <p:sldId id="286" r:id="rId25"/>
    <p:sldId id="276" r:id="rId26"/>
    <p:sldId id="279" r:id="rId27"/>
    <p:sldId id="280" r:id="rId28"/>
    <p:sldId id="281" r:id="rId29"/>
    <p:sldId id="282" r:id="rId30"/>
    <p:sldId id="277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U" lastIdx="20" clrIdx="0">
    <p:extLst>
      <p:ext uri="{19B8F6BF-5375-455C-9EA6-DF929625EA0E}">
        <p15:presenceInfo xmlns:p15="http://schemas.microsoft.com/office/powerpoint/2012/main" userId="USUA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20T12:34:10.292" idx="17">
    <p:pos x="10" y="10"/>
    <p:text>Las presentes diapositivas tienen como objetivo ser un apoyo para los alumnos que estén realizando investigación, mediante el uso del Estudio de Caso.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18:28.351" idx="8">
    <p:pos x="10" y="10"/>
    <p:text>Fase de justificación-confirmación. Se comprueba el fundamento de una hipótesis y su capacidad de aplicación.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23:37.630" idx="9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24:12.237" idx="10">
    <p:pos x="10" y="10"/>
    <p:text>Diferentes tipos de estudio.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24:59.318" idx="11">
    <p:pos x="10" y="10"/>
    <p:text>El investigador como intrumento para la recolección de datos, lo cual permite el acercamiento al fenómeno social objeto de estudio.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27:45.093" idx="12">
    <p:pos x="10" y="10"/>
    <p:text>La generalización a partir del estudio de caso.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30:52.892" idx="13">
    <p:pos x="10" y="10"/>
    <p:text>La generalización analítica de los estudios de caso y su aplicación en otros estudios con condiciones teóricas similares.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33:48.411" idx="14">
    <p:pos x="10" y="10"/>
    <p:text>Importancia de un diseño apropiado del estudio de caso para la calidad y credibilidad de recultados obtenidos.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34:52.290" idx="15">
    <p:pos x="6667" y="1066"/>
    <p:text>Características principales del estudio de caso como método de investigación científica.</p:text>
    <p:extLst mod="1"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10:56.001" idx="6">
    <p:pos x="10" y="10"/>
    <p:text/>
    <p:extLst>
      <p:ext uri="{C676402C-5697-4E1C-873F-D02D1690AC5C}">
        <p15:threadingInfo xmlns:p15="http://schemas.microsoft.com/office/powerpoint/2012/main" timeZoneBias="300"/>
      </p:ext>
    </p:extLst>
  </p:cm>
  <p:cm authorId="1" dt="2017-10-20T12:39:08.550" idx="18">
    <p:pos x="10" y="146"/>
    <p:text>La investigación mediante el empleo del Estudio de Caso no siempre es una buena estrategia por parte de los alumnos para realizar, dado que a veces suele presentar problemas en cuanto a precisión.</p:text>
    <p:extLst mod="1">
      <p:ext uri="{C676402C-5697-4E1C-873F-D02D1690AC5C}">
        <p15:threadingInfo xmlns:p15="http://schemas.microsoft.com/office/powerpoint/2012/main" timeZoneBias="300">
          <p15:parentCm authorId="1" idx="6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20T12:39:10.522" idx="19">
    <p:pos x="10" y="10"/>
    <p:text>Esta metodología suele generar incertidumbre para los investigadores, debido a la poca información que existe respecto a ella.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00:52.508" idx="1">
    <p:pos x="10" y="10"/>
    <p:text>Ventajas y fortalezas del Estudio de Caso como herramienta de investigación.</p:text>
    <p:extLst>
      <p:ext uri="{C676402C-5697-4E1C-873F-D02D1690AC5C}">
        <p15:threadingInfo xmlns:p15="http://schemas.microsoft.com/office/powerpoint/2012/main" timeZoneBias="300"/>
      </p:ext>
    </p:extLst>
  </p:cm>
  <p:cm authorId="1" dt="2017-10-20T12:42:01.906" idx="20">
    <p:pos x="146" y="146"/>
    <p:text>El Estudio de Caso es una metodología del tipo cualitativo, ya que permite estudiar aspectos conductuales de los participantes en el fenómeno a estudiar, lo que permite realizar una investigación más profunda del tema.</p:text>
    <p:extLst mod="1">
      <p:ext uri="{C676402C-5697-4E1C-873F-D02D1690AC5C}">
        <p15:threadingInfo xmlns:p15="http://schemas.microsoft.com/office/powerpoint/2012/main" timeZoneBias="30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02:59.331" idx="2">
    <p:pos x="10" y="10"/>
    <p:text>Yin acerca del Estudio de Caso en la investigación en las ciencias sociales.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05:06.746" idx="3">
    <p:pos x="10" y="10"/>
    <p:text>Contraste entre la metodología cualitativa y la metodología cuantitativa.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05:46.987" idx="4">
    <p:pos x="10" y="10"/>
    <p:text>Objetivo principal de las metodologías cualitativas para la investigación.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08:19.050" idx="5">
    <p:pos x="10" y="10"/>
    <p:text>Importancia del marco teórico para la investigación.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1T12:17:47.488" idx="7">
    <p:pos x="10" y="10"/>
    <p:text>Fase heurística o de descubrimiento en la investigación científica.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456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98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02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473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461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301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535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588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5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0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89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40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21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36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950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32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88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349426-D293-43DE-845E-0A3EA0F8BBC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D9A244-716F-4547-A873-EFB39C5BBC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9920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El Método de Estudio de Caso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MX" sz="1200" dirty="0"/>
          </a:p>
          <a:p>
            <a:r>
              <a:rPr lang="es-MX" sz="1200" dirty="0" smtClean="0"/>
              <a:t>Material Didáctico de Apoyo para la unidad de aprendizaje denominada Seminario de Investigación II.</a:t>
            </a:r>
          </a:p>
        </p:txBody>
      </p:sp>
    </p:spTree>
    <p:extLst>
      <p:ext uri="{BB962C8B-B14F-4D97-AF65-F5344CB8AC3E}">
        <p14:creationId xmlns:p14="http://schemas.microsoft.com/office/powerpoint/2010/main" val="41494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Cualitativas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as </a:t>
            </a:r>
            <a:r>
              <a:rPr lang="es-MX" dirty="0"/>
              <a:t>metodologías cualitativas están reservadas a la </a:t>
            </a:r>
            <a:r>
              <a:rPr lang="es-MX" dirty="0" smtClean="0"/>
              <a:t>construcción o </a:t>
            </a:r>
            <a:r>
              <a:rPr lang="es-MX" dirty="0"/>
              <a:t>generación de </a:t>
            </a:r>
            <a:r>
              <a:rPr lang="es-MX" dirty="0" smtClean="0"/>
              <a:t>teorías </a:t>
            </a:r>
            <a:r>
              <a:rPr lang="es-MX" dirty="0"/>
              <a:t>de una serie de observaciones de la </a:t>
            </a:r>
            <a:r>
              <a:rPr lang="es-MX" dirty="0" smtClean="0"/>
              <a:t>realidad, objeto </a:t>
            </a:r>
            <a:r>
              <a:rPr lang="es-MX" dirty="0"/>
              <a:t>de estudio, haciendo uso del método inductivo, según el cual se </a:t>
            </a:r>
            <a:r>
              <a:rPr lang="es-MX" dirty="0" smtClean="0"/>
              <a:t>debe partir </a:t>
            </a:r>
            <a:r>
              <a:rPr lang="es-MX" dirty="0"/>
              <a:t>de un estado nulo de </a:t>
            </a:r>
            <a:r>
              <a:rPr lang="es-MX" dirty="0" smtClean="0"/>
              <a:t>teoría.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5589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Marco teórico y teorías o modelos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 esta manera, el marco teórico se constituye </a:t>
            </a:r>
            <a:r>
              <a:rPr lang="es-MX" dirty="0" smtClean="0"/>
              <a:t>en una </a:t>
            </a:r>
            <a:r>
              <a:rPr lang="es-MX" dirty="0"/>
              <a:t>parte importante de una </a:t>
            </a:r>
            <a:r>
              <a:rPr lang="es-MX" dirty="0" smtClean="0"/>
              <a:t>investigación, </a:t>
            </a:r>
            <a:r>
              <a:rPr lang="es-MX" dirty="0"/>
              <a:t>toda vez que ésta se beneficiará de sus </a:t>
            </a:r>
            <a:r>
              <a:rPr lang="es-MX" dirty="0" smtClean="0"/>
              <a:t>aportaciones científicas.</a:t>
            </a:r>
          </a:p>
          <a:p>
            <a:r>
              <a:rPr lang="es-MX" dirty="0" smtClean="0"/>
              <a:t>Las teorías </a:t>
            </a:r>
            <a:r>
              <a:rPr lang="es-MX" dirty="0"/>
              <a:t>o modelos que pretenden obtener un cierto grado de </a:t>
            </a:r>
            <a:r>
              <a:rPr lang="es-MX" dirty="0" smtClean="0"/>
              <a:t>aplicabilidad general </a:t>
            </a:r>
            <a:r>
              <a:rPr lang="es-MX" dirty="0"/>
              <a:t>pueden estar basadas en un número limitado de </a:t>
            </a:r>
            <a:r>
              <a:rPr lang="es-MX" dirty="0" smtClean="0"/>
              <a:t>casos.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00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Deductivo-inductivo /heurístico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Sarabia (</a:t>
            </a:r>
            <a:r>
              <a:rPr lang="es-MX" dirty="0" smtClean="0"/>
              <a:t>1999, p. 55</a:t>
            </a:r>
            <a:r>
              <a:rPr lang="es-MX" dirty="0"/>
              <a:t>) indica que en lo metodológico, </a:t>
            </a:r>
            <a:r>
              <a:rPr lang="es-MX" dirty="0" smtClean="0"/>
              <a:t>la investigación </a:t>
            </a:r>
            <a:r>
              <a:rPr lang="es-MX" dirty="0"/>
              <a:t>científica actual es una espiral inductivo </a:t>
            </a:r>
            <a:r>
              <a:rPr lang="es-MX" dirty="0" smtClean="0"/>
              <a:t>- hipotético – deductivo con </a:t>
            </a:r>
            <a:r>
              <a:rPr lang="es-MX" dirty="0"/>
              <a:t>dos pasos procesales esenciales</a:t>
            </a:r>
            <a:r>
              <a:rPr lang="es-MX" dirty="0" smtClean="0"/>
              <a:t>:</a:t>
            </a:r>
          </a:p>
          <a:p>
            <a:r>
              <a:rPr lang="es-MX" i="1" dirty="0"/>
              <a:t>Fase heurística o de descubrimiento</a:t>
            </a:r>
            <a:r>
              <a:rPr lang="es-MX" dirty="0"/>
              <a:t>: fase hecha de observación, </a:t>
            </a:r>
            <a:r>
              <a:rPr lang="es-MX" dirty="0" smtClean="0"/>
              <a:t>descripción, reflexión </a:t>
            </a:r>
            <a:r>
              <a:rPr lang="es-MX" dirty="0"/>
              <a:t>y generalización inductiva, con miras a generar </a:t>
            </a:r>
            <a:r>
              <a:rPr lang="es-MX" dirty="0" smtClean="0"/>
              <a:t>hipótesis.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27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Justificación-confirmación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i="1" dirty="0"/>
              <a:t>Fase de justificación-confirmación</a:t>
            </a:r>
            <a:r>
              <a:rPr lang="es-MX" dirty="0"/>
              <a:t>: proceso de comprobación del </a:t>
            </a:r>
            <a:r>
              <a:rPr lang="es-MX" dirty="0" smtClean="0"/>
              <a:t>fundamento de </a:t>
            </a:r>
            <a:r>
              <a:rPr lang="es-MX" dirty="0"/>
              <a:t>una hipótesis por medio de un procedimiento o dispositivo previsto </a:t>
            </a:r>
            <a:r>
              <a:rPr lang="es-MX" dirty="0" smtClean="0"/>
              <a:t>al efecto.</a:t>
            </a:r>
          </a:p>
          <a:p>
            <a:r>
              <a:rPr lang="es-MX" dirty="0"/>
              <a:t>A</a:t>
            </a:r>
            <a:r>
              <a:rPr lang="es-MX" dirty="0" smtClean="0"/>
              <a:t>lgunas </a:t>
            </a:r>
            <a:r>
              <a:rPr lang="es-MX" dirty="0"/>
              <a:t>de las </a:t>
            </a:r>
            <a:r>
              <a:rPr lang="es-MX" dirty="0" smtClean="0"/>
              <a:t>actividades relevantes </a:t>
            </a:r>
            <a:r>
              <a:rPr lang="es-MX" dirty="0"/>
              <a:t>en el proceso de investigación científica son</a:t>
            </a:r>
            <a:r>
              <a:rPr lang="es-MX" dirty="0" smtClean="0"/>
              <a:t>:</a:t>
            </a:r>
          </a:p>
          <a:p>
            <a:r>
              <a:rPr lang="es-MX" dirty="0" smtClean="0"/>
              <a:t> </a:t>
            </a:r>
            <a:r>
              <a:rPr lang="es-MX" dirty="0"/>
              <a:t>La observación-descripción del fenómeno</a:t>
            </a:r>
          </a:p>
          <a:p>
            <a:r>
              <a:rPr lang="es-MX" dirty="0" smtClean="0"/>
              <a:t> </a:t>
            </a:r>
            <a:r>
              <a:rPr lang="es-MX" dirty="0"/>
              <a:t>La exploración de la realidad para la generación de hipótesis </a:t>
            </a:r>
            <a:r>
              <a:rPr lang="es-MX" dirty="0" smtClean="0"/>
              <a:t>explicativas sobre </a:t>
            </a:r>
            <a:r>
              <a:rPr lang="es-MX" dirty="0"/>
              <a:t>el comportamiento, las causas y los efectos del fenómeno, y</a:t>
            </a:r>
          </a:p>
          <a:p>
            <a:r>
              <a:rPr lang="es-MX" dirty="0" smtClean="0"/>
              <a:t>El </a:t>
            </a:r>
            <a:r>
              <a:rPr lang="es-MX" dirty="0"/>
              <a:t>contraste-justificación de la hipótesis propuesta en la idea de </a:t>
            </a:r>
            <a:r>
              <a:rPr lang="es-MX" dirty="0" smtClean="0"/>
              <a:t>garantizar su </a:t>
            </a:r>
            <a:r>
              <a:rPr lang="es-MX" dirty="0"/>
              <a:t>verdadera capacidad de explicación</a:t>
            </a:r>
          </a:p>
        </p:txBody>
      </p:sp>
    </p:spTree>
    <p:extLst>
      <p:ext uri="{BB962C8B-B14F-4D97-AF65-F5344CB8AC3E}">
        <p14:creationId xmlns:p14="http://schemas.microsoft.com/office/powerpoint/2010/main" val="23303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Cualitativas/Cuantitativas</a:t>
            </a:r>
            <a:br>
              <a:rPr lang="es-MX" dirty="0" smtClean="0"/>
            </a:br>
            <a:r>
              <a:rPr lang="es-MX" dirty="0" smtClean="0"/>
              <a:t>Fase Heurística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as </a:t>
            </a:r>
            <a:r>
              <a:rPr lang="es-MX" dirty="0"/>
              <a:t>metodologías útiles para la </a:t>
            </a:r>
            <a:r>
              <a:rPr lang="es-MX" dirty="0" smtClean="0"/>
              <a:t>fase heurística </a:t>
            </a:r>
            <a:r>
              <a:rPr lang="es-MX" dirty="0"/>
              <a:t>o de descubrimiento son las cualitativas, mientras que las </a:t>
            </a:r>
            <a:r>
              <a:rPr lang="es-MX" dirty="0" smtClean="0"/>
              <a:t>utilizadas para </a:t>
            </a:r>
            <a:r>
              <a:rPr lang="es-MX" dirty="0"/>
              <a:t>la fase de justificación-confirmación son las </a:t>
            </a:r>
            <a:r>
              <a:rPr lang="es-MX" dirty="0" smtClean="0"/>
              <a:t>metodologías cuantitativas.</a:t>
            </a:r>
          </a:p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aplicación de la metodología cualitativa en </a:t>
            </a:r>
            <a:r>
              <a:rPr lang="es-MX" dirty="0" smtClean="0"/>
              <a:t>el mundo </a:t>
            </a:r>
            <a:r>
              <a:rPr lang="es-MX" dirty="0"/>
              <a:t>empresarial </a:t>
            </a:r>
            <a:r>
              <a:rPr lang="es-MX" dirty="0" smtClean="0"/>
              <a:t>es cada </a:t>
            </a:r>
            <a:r>
              <a:rPr lang="es-MX" dirty="0"/>
              <a:t>vez mayor, debido a la permanente </a:t>
            </a:r>
            <a:r>
              <a:rPr lang="es-MX" dirty="0" smtClean="0"/>
              <a:t>necesidad del </a:t>
            </a:r>
            <a:r>
              <a:rPr lang="es-MX" dirty="0"/>
              <a:t>tipo de información obtenida a través de la misma, tanto en el ámbito </a:t>
            </a:r>
            <a:r>
              <a:rPr lang="es-MX" dirty="0" smtClean="0"/>
              <a:t>de la </a:t>
            </a:r>
            <a:r>
              <a:rPr lang="es-MX" dirty="0"/>
              <a:t>dirección y organización como en el ámbito comercial o de marketing.</a:t>
            </a:r>
          </a:p>
        </p:txBody>
      </p:sp>
    </p:spTree>
    <p:extLst>
      <p:ext uri="{BB962C8B-B14F-4D97-AF65-F5344CB8AC3E}">
        <p14:creationId xmlns:p14="http://schemas.microsoft.com/office/powerpoint/2010/main" val="21494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Estudio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</a:t>
            </a:r>
            <a:r>
              <a:rPr lang="es-MX" dirty="0"/>
              <a:t>estudio puede </a:t>
            </a:r>
            <a:r>
              <a:rPr lang="es-MX" dirty="0" smtClean="0"/>
              <a:t>ser:</a:t>
            </a:r>
          </a:p>
          <a:p>
            <a:r>
              <a:rPr lang="es-MX" dirty="0" smtClean="0"/>
              <a:t> Descriptivo: </a:t>
            </a:r>
            <a:r>
              <a:rPr lang="es-MX" dirty="0"/>
              <a:t>(si se pretende </a:t>
            </a:r>
            <a:r>
              <a:rPr lang="es-MX" dirty="0" smtClean="0"/>
              <a:t>identificar los </a:t>
            </a:r>
            <a:r>
              <a:rPr lang="es-MX" dirty="0"/>
              <a:t>elementos clave o variables que inciden en un </a:t>
            </a:r>
            <a:r>
              <a:rPr lang="es-MX" dirty="0" smtClean="0"/>
              <a:t>fenómeno)</a:t>
            </a:r>
          </a:p>
          <a:p>
            <a:r>
              <a:rPr lang="es-MX" dirty="0" smtClean="0"/>
              <a:t>Explicativo: (si </a:t>
            </a:r>
            <a:r>
              <a:rPr lang="es-MX" dirty="0"/>
              <a:t>se busca descubrir los vínculos entre las variables y el fenómeno a la </a:t>
            </a:r>
            <a:r>
              <a:rPr lang="es-MX" dirty="0" smtClean="0"/>
              <a:t>vez que </a:t>
            </a:r>
            <a:r>
              <a:rPr lang="es-MX" dirty="0"/>
              <a:t>dotar a las relaciones observadas de suficiente racionalidad teórica) </a:t>
            </a:r>
          </a:p>
          <a:p>
            <a:r>
              <a:rPr lang="es-MX" dirty="0" smtClean="0"/>
              <a:t>Predictivo:(si </a:t>
            </a:r>
            <a:r>
              <a:rPr lang="es-MX" dirty="0"/>
              <a:t>se examinan las condiciones límites de una teoría)</a:t>
            </a:r>
          </a:p>
        </p:txBody>
      </p:sp>
    </p:spTree>
    <p:extLst>
      <p:ext uri="{BB962C8B-B14F-4D97-AF65-F5344CB8AC3E}">
        <p14:creationId xmlns:p14="http://schemas.microsoft.com/office/powerpoint/2010/main" val="335879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Cualitativa: el investigador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Shaw (1999) indica que debido a que la epistemología </a:t>
            </a:r>
            <a:r>
              <a:rPr lang="es-MX" dirty="0" smtClean="0"/>
              <a:t>subjetiva del </a:t>
            </a:r>
            <a:r>
              <a:rPr lang="es-MX" dirty="0"/>
              <a:t>paradigma de la investigación cualitativa ve la realidad social como </a:t>
            </a:r>
            <a:r>
              <a:rPr lang="es-MX" dirty="0" smtClean="0"/>
              <a:t>algo construido </a:t>
            </a:r>
            <a:r>
              <a:rPr lang="es-MX" dirty="0"/>
              <a:t>por las personas, el investigador no puede permanecer </a:t>
            </a:r>
            <a:r>
              <a:rPr lang="es-MX" dirty="0" smtClean="0"/>
              <a:t>distante del </a:t>
            </a:r>
            <a:r>
              <a:rPr lang="es-MX" dirty="0"/>
              <a:t>fenómeno social en el cual está interesado</a:t>
            </a:r>
            <a:r>
              <a:rPr lang="es-MX" dirty="0" smtClean="0"/>
              <a:t>.</a:t>
            </a:r>
          </a:p>
          <a:p>
            <a:r>
              <a:rPr lang="es-MX" dirty="0"/>
              <a:t>D</a:t>
            </a:r>
            <a:r>
              <a:rPr lang="es-MX" dirty="0" smtClean="0"/>
              <a:t>ebe </a:t>
            </a:r>
            <a:r>
              <a:rPr lang="es-MX" dirty="0"/>
              <a:t>adoptar </a:t>
            </a:r>
            <a:r>
              <a:rPr lang="es-MX" dirty="0" smtClean="0"/>
              <a:t>el papel </a:t>
            </a:r>
            <a:r>
              <a:rPr lang="es-MX" dirty="0"/>
              <a:t>de </a:t>
            </a:r>
            <a:r>
              <a:rPr lang="es-MX" i="1" dirty="0"/>
              <a:t>“instrumento para la recolección de datos”, </a:t>
            </a:r>
            <a:r>
              <a:rPr lang="es-MX" dirty="0"/>
              <a:t>lo cual le permite </a:t>
            </a:r>
            <a:r>
              <a:rPr lang="es-MX" dirty="0" smtClean="0"/>
              <a:t>acercarse a </a:t>
            </a:r>
            <a:r>
              <a:rPr lang="es-MX" dirty="0"/>
              <a:t>dicho fenómeno y ser capaz de descubrir, interpretar y comprender </a:t>
            </a:r>
            <a:r>
              <a:rPr lang="es-MX" dirty="0" smtClean="0"/>
              <a:t>la perspectiva </a:t>
            </a:r>
            <a:r>
              <a:rPr lang="es-MX" dirty="0"/>
              <a:t>de los participantes de la realidad social.</a:t>
            </a:r>
          </a:p>
        </p:txBody>
      </p:sp>
    </p:spTree>
    <p:extLst>
      <p:ext uri="{BB962C8B-B14F-4D97-AF65-F5344CB8AC3E}">
        <p14:creationId xmlns:p14="http://schemas.microsoft.com/office/powerpoint/2010/main" val="201740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Cómo generalizar en estudio de casos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P</a:t>
            </a:r>
            <a:r>
              <a:rPr lang="es-MX" dirty="0" smtClean="0"/>
              <a:t>ara </a:t>
            </a:r>
            <a:r>
              <a:rPr lang="es-MX" dirty="0"/>
              <a:t>Yin (1989, 1998), la cuestión de generalizar a </a:t>
            </a:r>
            <a:r>
              <a:rPr lang="es-MX" dirty="0" smtClean="0"/>
              <a:t>partir del </a:t>
            </a:r>
            <a:r>
              <a:rPr lang="es-MX" dirty="0"/>
              <a:t>estudio de casos no consiste en una “</a:t>
            </a:r>
            <a:r>
              <a:rPr lang="es-MX" i="1" dirty="0"/>
              <a:t>generalización estadística” </a:t>
            </a:r>
            <a:r>
              <a:rPr lang="es-MX" dirty="0"/>
              <a:t>(desde </a:t>
            </a:r>
            <a:r>
              <a:rPr lang="es-MX" dirty="0" smtClean="0"/>
              <a:t>una muestra </a:t>
            </a:r>
            <a:r>
              <a:rPr lang="es-MX" dirty="0"/>
              <a:t>o grupo de sujetos hasta un universo), como en las encuestas y en </a:t>
            </a:r>
            <a:r>
              <a:rPr lang="es-MX" dirty="0" smtClean="0"/>
              <a:t>los experimentos</a:t>
            </a:r>
            <a:r>
              <a:rPr lang="es-MX" dirty="0"/>
              <a:t>, sino que se trata de una “</a:t>
            </a:r>
            <a:r>
              <a:rPr lang="es-MX" i="1" dirty="0"/>
              <a:t>generalización analítica” </a:t>
            </a:r>
            <a:r>
              <a:rPr lang="es-MX" dirty="0"/>
              <a:t>(utilizar </a:t>
            </a:r>
            <a:r>
              <a:rPr lang="es-MX" dirty="0" smtClean="0"/>
              <a:t>el estudio </a:t>
            </a:r>
            <a:r>
              <a:rPr lang="es-MX" dirty="0"/>
              <a:t>de caso único o múltiple para ilustrar, representar o generalizar a </a:t>
            </a:r>
            <a:r>
              <a:rPr lang="es-MX" dirty="0" smtClean="0"/>
              <a:t>una teoría</a:t>
            </a:r>
            <a:r>
              <a:rPr lang="es-MX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063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Estudio de caso: resultados y tipos de generalización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</a:t>
            </a:r>
            <a:r>
              <a:rPr lang="es-MX" dirty="0" smtClean="0"/>
              <a:t>os </a:t>
            </a:r>
            <a:r>
              <a:rPr lang="es-MX" dirty="0"/>
              <a:t>resultados del estudio de un caso pueden </a:t>
            </a:r>
            <a:r>
              <a:rPr lang="es-MX" dirty="0" smtClean="0"/>
              <a:t>generalizarse a </a:t>
            </a:r>
            <a:r>
              <a:rPr lang="es-MX" dirty="0"/>
              <a:t>otros que representen condiciones teóricas similares. Los estudios de </a:t>
            </a:r>
            <a:r>
              <a:rPr lang="es-MX" dirty="0" smtClean="0"/>
              <a:t>casos múltiples </a:t>
            </a:r>
            <a:r>
              <a:rPr lang="es-MX" dirty="0"/>
              <a:t>refuerzan estas generalizaciones analíticas al diseñar evidencia </a:t>
            </a:r>
            <a:r>
              <a:rPr lang="es-MX" dirty="0" smtClean="0"/>
              <a:t>corroborada a </a:t>
            </a:r>
            <a:r>
              <a:rPr lang="es-MX" dirty="0"/>
              <a:t>partir de dos o más casos </a:t>
            </a:r>
            <a:r>
              <a:rPr lang="es-MX" i="1" dirty="0"/>
              <a:t>(“replicación literal”) </a:t>
            </a:r>
            <a:r>
              <a:rPr lang="es-MX" dirty="0"/>
              <a:t>o, </a:t>
            </a:r>
            <a:r>
              <a:rPr lang="es-MX" dirty="0" smtClean="0"/>
              <a:t>alternativamente, para </a:t>
            </a:r>
            <a:r>
              <a:rPr lang="es-MX" dirty="0"/>
              <a:t>cubrir diferentes condiciones teóricas que dieran lugar, aunque por </a:t>
            </a:r>
            <a:r>
              <a:rPr lang="es-MX" dirty="0" smtClean="0"/>
              <a:t>razones predecibles</a:t>
            </a:r>
            <a:r>
              <a:rPr lang="es-MX" dirty="0"/>
              <a:t>, a resultados opuestos </a:t>
            </a:r>
            <a:r>
              <a:rPr lang="es-MX" i="1" dirty="0"/>
              <a:t>(“replicación teórica”)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4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Conclusiones: credibilidad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credibilidad de las conclusiones obtenidas se basa, </a:t>
            </a:r>
            <a:r>
              <a:rPr lang="es-MX" dirty="0" smtClean="0"/>
              <a:t>en última </a:t>
            </a:r>
            <a:r>
              <a:rPr lang="es-MX" dirty="0"/>
              <a:t>instancia, en la calidad misma de la investigación desarrollada. </a:t>
            </a:r>
            <a:r>
              <a:rPr lang="es-MX" dirty="0" smtClean="0"/>
              <a:t>De aquí </a:t>
            </a:r>
            <a:r>
              <a:rPr lang="es-MX" dirty="0"/>
              <a:t>la importancia de diseñar el estudio de caso de una forma apropiada </a:t>
            </a:r>
            <a:r>
              <a:rPr lang="es-MX" dirty="0" smtClean="0"/>
              <a:t>e introducir </a:t>
            </a:r>
            <a:r>
              <a:rPr lang="es-MX" dirty="0"/>
              <a:t>una serie de tácticas a lo largo del proceso en que éste se desarrolla.</a:t>
            </a:r>
          </a:p>
        </p:txBody>
      </p:sp>
    </p:spTree>
    <p:extLst>
      <p:ext uri="{BB962C8B-B14F-4D97-AF65-F5344CB8AC3E}">
        <p14:creationId xmlns:p14="http://schemas.microsoft.com/office/powerpoint/2010/main" val="225371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5067" y="0"/>
            <a:ext cx="8158688" cy="1822514"/>
          </a:xfrm>
        </p:spPr>
        <p:txBody>
          <a:bodyPr/>
          <a:lstStyle/>
          <a:p>
            <a:r>
              <a:rPr lang="es-MX" dirty="0" smtClean="0"/>
              <a:t>Créditos Institucionales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05346" y="2069206"/>
            <a:ext cx="9725890" cy="701703"/>
          </a:xfrm>
        </p:spPr>
        <p:txBody>
          <a:bodyPr>
            <a:noAutofit/>
          </a:bodyPr>
          <a:lstStyle/>
          <a:p>
            <a:r>
              <a:rPr lang="es-MX" sz="1600" dirty="0"/>
              <a:t>UNIVERSIDAD AUTÓNOMA DEL ESTADO DE </a:t>
            </a:r>
            <a:r>
              <a:rPr lang="es-MX" sz="1600" dirty="0" smtClean="0"/>
              <a:t>MÉXICO</a:t>
            </a:r>
            <a:endParaRPr lang="es-MX" sz="1600" dirty="0"/>
          </a:p>
          <a:p>
            <a:r>
              <a:rPr lang="es-MX" sz="1600" dirty="0"/>
              <a:t>FACULTAD DE </a:t>
            </a:r>
            <a:r>
              <a:rPr lang="es-MX" sz="1600" dirty="0" smtClean="0"/>
              <a:t>LENGUAS</a:t>
            </a:r>
            <a:endParaRPr lang="es-MX" sz="1600" dirty="0"/>
          </a:p>
          <a:p>
            <a:r>
              <a:rPr lang="es-MX" sz="1600" b="1" dirty="0"/>
              <a:t>Licenciatura en L</a:t>
            </a:r>
            <a:r>
              <a:rPr lang="es-MX" sz="1600" b="1" dirty="0" smtClean="0"/>
              <a:t>enguas. Seminario de Investigación </a:t>
            </a:r>
            <a:r>
              <a:rPr lang="es-MX" sz="1600" b="1" dirty="0" smtClean="0"/>
              <a:t>II</a:t>
            </a:r>
          </a:p>
          <a:p>
            <a:r>
              <a:rPr lang="es-MX" sz="1600" b="1" smtClean="0"/>
              <a:t>Dra. </a:t>
            </a:r>
            <a:r>
              <a:rPr lang="es-MX" sz="1600" b="1" dirty="0" err="1" smtClean="0"/>
              <a:t>Celene</a:t>
            </a:r>
            <a:r>
              <a:rPr lang="es-MX" sz="1600" b="1" dirty="0" smtClean="0"/>
              <a:t> García Ávila</a:t>
            </a:r>
            <a:endParaRPr lang="es-MX" sz="1600" b="1" dirty="0" smtClean="0"/>
          </a:p>
          <a:p>
            <a:endParaRPr lang="es-MX" sz="1600" b="1" dirty="0"/>
          </a:p>
          <a:p>
            <a:endParaRPr lang="es-MX" sz="1600" dirty="0"/>
          </a:p>
          <a:p>
            <a:r>
              <a:rPr lang="es-MX" sz="1600" dirty="0" smtClean="0"/>
              <a:t>SEMESTRE </a:t>
            </a:r>
            <a:r>
              <a:rPr lang="es-MX" sz="1600" dirty="0"/>
              <a:t>2017 B</a:t>
            </a:r>
          </a:p>
          <a:p>
            <a:r>
              <a:rPr lang="es-MX" sz="1600" dirty="0"/>
              <a:t>TOLUCA, MÉXICO, OCTUBRE </a:t>
            </a:r>
            <a:r>
              <a:rPr lang="es-MX" sz="1600" dirty="0" smtClean="0"/>
              <a:t>2017</a:t>
            </a:r>
            <a:endParaRPr lang="es-MX" sz="1600" dirty="0"/>
          </a:p>
          <a:p>
            <a:endParaRPr lang="es-MX" sz="1600" dirty="0"/>
          </a:p>
          <a:p>
            <a:r>
              <a:rPr lang="es-MX" sz="1600" dirty="0"/>
              <a:t>Nota: Si se activa la función “comentarios”, podrá verse la guía para usar estas diapositivas</a:t>
            </a:r>
            <a:r>
              <a:rPr lang="es-MX" sz="1100" dirty="0"/>
              <a:t>.</a:t>
            </a:r>
          </a:p>
          <a:p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40727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/>
              <a:t>El Estudio de Caso como método de investigación científica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Yin (</a:t>
            </a:r>
            <a:r>
              <a:rPr lang="es-MX" sz="3200" dirty="0" smtClean="0"/>
              <a:t>1989, p. 23</a:t>
            </a:r>
            <a:r>
              <a:rPr lang="es-MX" sz="3200" dirty="0"/>
              <a:t>) considera el método de estudio de caso apropiado para </a:t>
            </a:r>
            <a:r>
              <a:rPr lang="es-MX" sz="3200" dirty="0" smtClean="0"/>
              <a:t>temas que </a:t>
            </a:r>
            <a:r>
              <a:rPr lang="es-MX" sz="3200" dirty="0"/>
              <a:t>se consideran prácticamente nuevos, pues en su opinión, la </a:t>
            </a:r>
            <a:r>
              <a:rPr lang="es-MX" sz="3200" dirty="0" smtClean="0"/>
              <a:t>investigación empírica </a:t>
            </a:r>
            <a:r>
              <a:rPr lang="es-MX" sz="3200" dirty="0"/>
              <a:t>tiene los siguientes rasgos distintivos</a:t>
            </a:r>
            <a:r>
              <a:rPr lang="es-MX" sz="3200" dirty="0" smtClean="0"/>
              <a:t>:</a:t>
            </a:r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7576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Recordar: el estudio de caso…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/>
              <a:t> Examina o indaga sobre un fenómeno contemporáneo en su entorno </a:t>
            </a:r>
            <a:r>
              <a:rPr lang="es-MX" sz="3200" dirty="0" smtClean="0"/>
              <a:t>real.</a:t>
            </a:r>
            <a:endParaRPr lang="es-MX" sz="3200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310" y="3219244"/>
            <a:ext cx="4305300" cy="248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343891" y="1823173"/>
            <a:ext cx="9601200" cy="3317875"/>
          </a:xfrm>
        </p:spPr>
        <p:txBody>
          <a:bodyPr/>
          <a:lstStyle/>
          <a:p>
            <a:r>
              <a:rPr lang="es-MX" sz="3200" dirty="0"/>
              <a:t>Las fronteras entre el fenómeno y su contexto no son claramente </a:t>
            </a:r>
            <a:r>
              <a:rPr lang="es-MX" sz="3200" dirty="0" smtClean="0"/>
              <a:t>evidentes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90" y="317754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4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Se utilizan múltiples fuentes de </a:t>
            </a:r>
            <a:r>
              <a:rPr lang="es-MX" sz="3200" dirty="0" smtClean="0"/>
              <a:t>datos.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3589868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1" y="1027852"/>
            <a:ext cx="9601196" cy="1303867"/>
          </a:xfrm>
        </p:spPr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/>
              <a:t> Puede estudiarse tanto un caso único como múltiples casos.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50" y="3018368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4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399309" y="1643063"/>
            <a:ext cx="9601200" cy="3317875"/>
          </a:xfrm>
        </p:spPr>
        <p:txBody>
          <a:bodyPr>
            <a:normAutofit/>
          </a:bodyPr>
          <a:lstStyle/>
          <a:p>
            <a:pPr lvl="1" algn="ctr"/>
            <a:r>
              <a:rPr lang="es-MX" sz="4800" dirty="0" err="1" smtClean="0"/>
              <a:t>Chetty</a:t>
            </a:r>
            <a:r>
              <a:rPr lang="es-MX" sz="4800" dirty="0" smtClean="0"/>
              <a:t> </a:t>
            </a:r>
            <a:r>
              <a:rPr lang="es-MX" sz="4800" dirty="0"/>
              <a:t>(1996) indica que el método de estudio de caso </a:t>
            </a:r>
            <a:r>
              <a:rPr lang="es-MX" sz="4800" dirty="0" smtClean="0"/>
              <a:t>es una </a:t>
            </a:r>
            <a:r>
              <a:rPr lang="es-MX" sz="4800" dirty="0"/>
              <a:t>metodología rigurosa </a:t>
            </a:r>
            <a:r>
              <a:rPr lang="es-MX" sz="4800" dirty="0" smtClean="0"/>
              <a:t>que:</a:t>
            </a:r>
          </a:p>
        </p:txBody>
      </p:sp>
    </p:spTree>
    <p:extLst>
      <p:ext uri="{BB962C8B-B14F-4D97-AF65-F5344CB8AC3E}">
        <p14:creationId xmlns:p14="http://schemas.microsoft.com/office/powerpoint/2010/main" val="132572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371600" y="1490663"/>
            <a:ext cx="9601200" cy="3317875"/>
          </a:xfrm>
        </p:spPr>
        <p:txBody>
          <a:bodyPr/>
          <a:lstStyle/>
          <a:p>
            <a:pPr lvl="2"/>
            <a:r>
              <a:rPr lang="es-MX" sz="4400" dirty="0" smtClean="0"/>
              <a:t> </a:t>
            </a:r>
            <a:r>
              <a:rPr lang="es-MX" sz="4400" dirty="0"/>
              <a:t>Es adecuada para investigar fenómenos en los que se busca dar respuesta a cómo y por qué ocurren.</a:t>
            </a:r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940" y="3540338"/>
            <a:ext cx="2547851" cy="233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0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997528" y="1305243"/>
            <a:ext cx="9601200" cy="2906540"/>
          </a:xfrm>
        </p:spPr>
        <p:txBody>
          <a:bodyPr/>
          <a:lstStyle/>
          <a:p>
            <a:r>
              <a:rPr lang="es-MX" dirty="0" smtClean="0"/>
              <a:t> </a:t>
            </a:r>
            <a:r>
              <a:rPr lang="es-MX" sz="4800" dirty="0"/>
              <a:t>Permite estudiar un tema determinado.</a:t>
            </a:r>
          </a:p>
          <a:p>
            <a:endParaRPr lang="es-MX" sz="4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50" y="2964180"/>
            <a:ext cx="3756660" cy="250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8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412557" y="1247776"/>
            <a:ext cx="9601200" cy="3317875"/>
          </a:xfrm>
        </p:spPr>
        <p:txBody>
          <a:bodyPr/>
          <a:lstStyle/>
          <a:p>
            <a:r>
              <a:rPr lang="es-MX" sz="4000" dirty="0" smtClean="0"/>
              <a:t> </a:t>
            </a:r>
            <a:r>
              <a:rPr lang="es-MX" sz="4000" dirty="0"/>
              <a:t>Es ideal para el estudio de temas de investigación en los que las teorías existentes son inadecuadas.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157" y="2984501"/>
            <a:ext cx="4772025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4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551709" y="1656918"/>
            <a:ext cx="9601200" cy="3317875"/>
          </a:xfrm>
        </p:spPr>
        <p:txBody>
          <a:bodyPr/>
          <a:lstStyle/>
          <a:p>
            <a:r>
              <a:rPr lang="es-MX" dirty="0" smtClean="0"/>
              <a:t> </a:t>
            </a:r>
            <a:r>
              <a:rPr lang="es-MX" sz="4000" dirty="0"/>
              <a:t>Permite estudiar los fenómenos desde múltiples perspectivas y no desde la influencia de una sola variable.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589" y="3816096"/>
            <a:ext cx="6560820" cy="131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2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</a:t>
            </a:r>
            <a:r>
              <a:rPr lang="es-MX" dirty="0" smtClean="0"/>
              <a:t>l método de </a:t>
            </a:r>
            <a:r>
              <a:rPr lang="es-MX" dirty="0"/>
              <a:t>estudio de caso ha sido muy cuestionado por algunos </a:t>
            </a:r>
            <a:r>
              <a:rPr lang="es-MX" dirty="0" smtClean="0"/>
              <a:t>autores.</a:t>
            </a:r>
          </a:p>
          <a:p>
            <a:r>
              <a:rPr lang="es-MX" dirty="0" smtClean="0"/>
              <a:t>Se considera </a:t>
            </a:r>
            <a:r>
              <a:rPr lang="es-MX" dirty="0"/>
              <a:t>que su prestigio es bajo, que no </a:t>
            </a:r>
            <a:r>
              <a:rPr lang="es-MX" dirty="0" smtClean="0"/>
              <a:t>suele considerarse </a:t>
            </a:r>
            <a:r>
              <a:rPr lang="es-MX" dirty="0"/>
              <a:t>como una buena estrategia para realizar investigación </a:t>
            </a:r>
            <a:r>
              <a:rPr lang="es-MX" dirty="0" smtClean="0"/>
              <a:t>científica, y </a:t>
            </a:r>
            <a:r>
              <a:rPr lang="es-MX" dirty="0"/>
              <a:t>que el método de estudio de caso presenta problemas de fiabilidad y </a:t>
            </a:r>
            <a:r>
              <a:rPr lang="es-MX" dirty="0" smtClean="0"/>
              <a:t>validez, debido </a:t>
            </a:r>
            <a:r>
              <a:rPr lang="es-MX" dirty="0"/>
              <a:t>a lo cual en la investigación empírica se utilizan básicamente </a:t>
            </a:r>
            <a:r>
              <a:rPr lang="es-MX" dirty="0" smtClean="0"/>
              <a:t>métodos cuantitativos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55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Martínez Carazo, Piedad Cristina (2006) </a:t>
            </a:r>
            <a:r>
              <a:rPr lang="es-MX" sz="2800" dirty="0" smtClean="0"/>
              <a:t>El </a:t>
            </a:r>
            <a:r>
              <a:rPr lang="es-MX" sz="2800" dirty="0"/>
              <a:t>método de estudio de </a:t>
            </a:r>
            <a:r>
              <a:rPr lang="es-MX" sz="2800" dirty="0" smtClean="0"/>
              <a:t>caso: Estrategia </a:t>
            </a:r>
            <a:r>
              <a:rPr lang="es-MX" sz="2800" dirty="0"/>
              <a:t>metodológica de la investigación </a:t>
            </a:r>
            <a:r>
              <a:rPr lang="es-MX" sz="2800" dirty="0" smtClean="0"/>
              <a:t>científica. </a:t>
            </a:r>
            <a:r>
              <a:rPr lang="es-MX" sz="2800" dirty="0"/>
              <a:t>P</a:t>
            </a:r>
            <a:r>
              <a:rPr lang="es-MX" sz="2800" dirty="0" smtClean="0"/>
              <a:t>ensamiento </a:t>
            </a:r>
            <a:r>
              <a:rPr lang="es-MX" sz="2800" dirty="0"/>
              <a:t>&amp; </a:t>
            </a:r>
            <a:r>
              <a:rPr lang="es-MX" sz="2800" dirty="0" smtClean="0"/>
              <a:t>Gestión</a:t>
            </a:r>
            <a:r>
              <a:rPr lang="es-MX" sz="2800" dirty="0"/>
              <a:t>, 20. Universidad del Norte, </a:t>
            </a:r>
            <a:r>
              <a:rPr lang="es-MX" sz="2800" dirty="0" smtClean="0"/>
              <a:t>p.p. 165-193.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62322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mayoría de investigadores que usan el método </a:t>
            </a:r>
            <a:r>
              <a:rPr lang="es-MX" dirty="0" smtClean="0"/>
              <a:t>de estudio </a:t>
            </a:r>
            <a:r>
              <a:rPr lang="es-MX" dirty="0"/>
              <a:t>de caso lo hacen bajo </a:t>
            </a:r>
            <a:r>
              <a:rPr lang="es-MX" dirty="0" smtClean="0"/>
              <a:t>incertidumbre, </a:t>
            </a:r>
            <a:r>
              <a:rPr lang="es-MX" dirty="0"/>
              <a:t>debido a </a:t>
            </a:r>
            <a:r>
              <a:rPr lang="es-MX" dirty="0" smtClean="0"/>
              <a:t>la poca </a:t>
            </a:r>
            <a:r>
              <a:rPr lang="es-MX" dirty="0"/>
              <a:t>importancia que se le ha dado en algunos textos relacionados </a:t>
            </a:r>
            <a:r>
              <a:rPr lang="es-MX" dirty="0" smtClean="0"/>
              <a:t>con el </a:t>
            </a:r>
            <a:r>
              <a:rPr lang="es-MX" dirty="0"/>
              <a:t>tema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085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una herramienta valiosa de investigación, y su mayor fortaleza radica en que a través del mismo se mide y registra la conducta de las personas involucradas en el fenómeno estudiado , mientras que los métodos cuantitativos sólo se centran en información verbal obtenida a través de encuestas por cuestionarios.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98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Yin (1994, citado en </a:t>
            </a:r>
            <a:r>
              <a:rPr lang="es-MX" dirty="0" err="1"/>
              <a:t>Chetty</a:t>
            </a:r>
            <a:r>
              <a:rPr lang="es-MX" dirty="0"/>
              <a:t> (1996) argumenta </a:t>
            </a:r>
            <a:r>
              <a:rPr lang="es-MX" dirty="0" smtClean="0"/>
              <a:t>que </a:t>
            </a:r>
            <a:r>
              <a:rPr lang="es-MX" dirty="0"/>
              <a:t>ha sido una forma esencial de investigación </a:t>
            </a:r>
            <a:r>
              <a:rPr lang="es-MX" dirty="0" smtClean="0"/>
              <a:t>en las </a:t>
            </a:r>
            <a:r>
              <a:rPr lang="es-MX" dirty="0"/>
              <a:t>ciencias sociales y en la dirección de empresas, así como en las áreas </a:t>
            </a:r>
            <a:r>
              <a:rPr lang="es-MX" dirty="0" smtClean="0"/>
              <a:t>de educación</a:t>
            </a:r>
            <a:r>
              <a:rPr lang="es-MX" dirty="0"/>
              <a:t>, políticas de la juventud y desarrollo de la niñez, estudios </a:t>
            </a:r>
            <a:r>
              <a:rPr lang="es-MX" dirty="0" smtClean="0"/>
              <a:t>de familias</a:t>
            </a:r>
            <a:r>
              <a:rPr lang="es-MX" dirty="0"/>
              <a:t>, negocios internacionales, desarrollo tecnológico e </a:t>
            </a:r>
            <a:r>
              <a:rPr lang="es-MX" dirty="0" smtClean="0"/>
              <a:t>investigaciones sobre </a:t>
            </a:r>
            <a:r>
              <a:rPr lang="es-MX" dirty="0"/>
              <a:t>problemas sociales.</a:t>
            </a:r>
          </a:p>
        </p:txBody>
      </p:sp>
    </p:spTree>
    <p:extLst>
      <p:ext uri="{BB962C8B-B14F-4D97-AF65-F5344CB8AC3E}">
        <p14:creationId xmlns:p14="http://schemas.microsoft.com/office/powerpoint/2010/main" val="34469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Chetty</a:t>
            </a:r>
            <a:r>
              <a:rPr lang="es-MX" dirty="0"/>
              <a:t> (1996) indica que tradicionalmente el </a:t>
            </a:r>
            <a:r>
              <a:rPr lang="es-MX" dirty="0" smtClean="0"/>
              <a:t>estudio de </a:t>
            </a:r>
            <a:r>
              <a:rPr lang="es-MX" dirty="0"/>
              <a:t>caso fue considerado apropiado sólo para las investigaciones exploratorias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633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dirty="0" smtClean="0"/>
              <a:t>Metodología Cualitativa </a:t>
            </a:r>
            <a:br>
              <a:rPr lang="es-MX" sz="6000" dirty="0" smtClean="0"/>
            </a:br>
            <a:r>
              <a:rPr lang="es-MX" sz="6000" dirty="0" smtClean="0"/>
              <a:t>VS.</a:t>
            </a:r>
            <a:br>
              <a:rPr lang="es-MX" sz="6000" dirty="0" smtClean="0"/>
            </a:br>
            <a:r>
              <a:rPr lang="es-MX" sz="6000" dirty="0" smtClean="0"/>
              <a:t>Metodología Cuantitativa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288057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Cualitativa y Cuantitativa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La primera consiste en el contraste de </a:t>
            </a:r>
            <a:r>
              <a:rPr lang="es-MX" dirty="0" smtClean="0"/>
              <a:t>teoría(s) ya </a:t>
            </a:r>
            <a:r>
              <a:rPr lang="es-MX" dirty="0"/>
              <a:t>existente(s) a partir de una serie de hipótesis surgidas de la misma, </a:t>
            </a:r>
            <a:r>
              <a:rPr lang="es-MX" dirty="0" smtClean="0"/>
              <a:t>siendo </a:t>
            </a:r>
            <a:r>
              <a:rPr lang="es-MX" dirty="0"/>
              <a:t>necesario obtener una muestra, ya sea en forma aleatoria o discriminada, </a:t>
            </a:r>
            <a:r>
              <a:rPr lang="es-MX" dirty="0" smtClean="0"/>
              <a:t>pero representativa </a:t>
            </a:r>
            <a:r>
              <a:rPr lang="es-MX" dirty="0"/>
              <a:t>de una población o fenómeno objeto de estudio</a:t>
            </a:r>
            <a:r>
              <a:rPr lang="es-MX" dirty="0" smtClean="0"/>
              <a:t>.</a:t>
            </a:r>
          </a:p>
          <a:p>
            <a:r>
              <a:rPr lang="es-MX" dirty="0"/>
              <a:t>M</a:t>
            </a:r>
            <a:r>
              <a:rPr lang="es-MX" dirty="0" smtClean="0"/>
              <a:t>ientras </a:t>
            </a:r>
            <a:r>
              <a:rPr lang="es-MX" dirty="0"/>
              <a:t>que la </a:t>
            </a:r>
            <a:r>
              <a:rPr lang="es-MX" dirty="0" smtClean="0"/>
              <a:t>segunda </a:t>
            </a:r>
            <a:r>
              <a:rPr lang="es-MX" dirty="0"/>
              <a:t>consiste en </a:t>
            </a:r>
            <a:r>
              <a:rPr lang="es-MX" dirty="0" smtClean="0"/>
              <a:t>la construcción </a:t>
            </a:r>
            <a:r>
              <a:rPr lang="es-MX" dirty="0"/>
              <a:t>o generación de una teoría a partir de una serie de </a:t>
            </a:r>
            <a:r>
              <a:rPr lang="es-MX" dirty="0" smtClean="0"/>
              <a:t>proposiciones extraídas </a:t>
            </a:r>
            <a:r>
              <a:rPr lang="es-MX" dirty="0"/>
              <a:t>de un cuerpo teórico que servirá de punto de partida al </a:t>
            </a:r>
            <a:r>
              <a:rPr lang="es-MX" dirty="0" smtClean="0"/>
              <a:t>investigador, para </a:t>
            </a:r>
            <a:r>
              <a:rPr lang="es-MX" dirty="0"/>
              <a:t>lo cual no es necesario extraer una muestra representativa, sino </a:t>
            </a:r>
            <a:r>
              <a:rPr lang="es-MX" dirty="0" smtClean="0"/>
              <a:t>una muestra </a:t>
            </a:r>
            <a:r>
              <a:rPr lang="es-MX" dirty="0"/>
              <a:t>teórica conformada por uno o más casos.</a:t>
            </a:r>
          </a:p>
        </p:txBody>
      </p:sp>
    </p:spTree>
    <p:extLst>
      <p:ext uri="{BB962C8B-B14F-4D97-AF65-F5344CB8AC3E}">
        <p14:creationId xmlns:p14="http://schemas.microsoft.com/office/powerpoint/2010/main" val="294769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310</TotalTime>
  <Words>1324</Words>
  <Application>Microsoft Office PowerPoint</Application>
  <PresentationFormat>Panorámica</PresentationFormat>
  <Paragraphs>69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Garamond</vt:lpstr>
      <vt:lpstr>Orgánico</vt:lpstr>
      <vt:lpstr>El Método de Estudio de Caso</vt:lpstr>
      <vt:lpstr>Créditos Institucionales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Metodología Cualitativa  VS. Metodología Cuantitativa</vt:lpstr>
      <vt:lpstr>Cualitativa y Cuantitativa</vt:lpstr>
      <vt:lpstr>Cualitativas</vt:lpstr>
      <vt:lpstr>Marco teórico y teorías o modelos</vt:lpstr>
      <vt:lpstr>Deductivo-inductivo /heurístico</vt:lpstr>
      <vt:lpstr>Justificación-confirmación</vt:lpstr>
      <vt:lpstr>Cualitativas/Cuantitativas Fase Heurística</vt:lpstr>
      <vt:lpstr>Tipos de Estudio</vt:lpstr>
      <vt:lpstr>Cualitativa: el investigador</vt:lpstr>
      <vt:lpstr>Cómo generalizar en estudio de casos</vt:lpstr>
      <vt:lpstr>Estudio de caso: resultados y tipos de generalización</vt:lpstr>
      <vt:lpstr>Conclusiones: credibilidad</vt:lpstr>
      <vt:lpstr>El Estudio de Caso como método de investigación científica</vt:lpstr>
      <vt:lpstr>Recordar: el estudio de caso…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Método de Estudio de Caso</dc:title>
  <dc:creator>23sala1</dc:creator>
  <cp:lastModifiedBy>Usuario</cp:lastModifiedBy>
  <cp:revision>24</cp:revision>
  <dcterms:created xsi:type="dcterms:W3CDTF">2017-08-30T16:36:45Z</dcterms:created>
  <dcterms:modified xsi:type="dcterms:W3CDTF">2017-10-21T03:59:09Z</dcterms:modified>
</cp:coreProperties>
</file>