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15" r:id="rId2"/>
    <p:sldId id="316" r:id="rId3"/>
    <p:sldId id="317" r:id="rId4"/>
    <p:sldId id="298" r:id="rId5"/>
    <p:sldId id="302" r:id="rId6"/>
    <p:sldId id="299" r:id="rId7"/>
    <p:sldId id="300" r:id="rId8"/>
    <p:sldId id="309" r:id="rId9"/>
    <p:sldId id="301" r:id="rId10"/>
    <p:sldId id="305" r:id="rId11"/>
    <p:sldId id="256" r:id="rId12"/>
    <p:sldId id="257" r:id="rId13"/>
    <p:sldId id="258" r:id="rId14"/>
    <p:sldId id="259" r:id="rId15"/>
    <p:sldId id="260" r:id="rId16"/>
    <p:sldId id="310" r:id="rId17"/>
    <p:sldId id="311" r:id="rId18"/>
    <p:sldId id="261" r:id="rId19"/>
    <p:sldId id="262" r:id="rId20"/>
    <p:sldId id="264" r:id="rId21"/>
    <p:sldId id="265" r:id="rId22"/>
    <p:sldId id="266" r:id="rId23"/>
    <p:sldId id="267" r:id="rId24"/>
    <p:sldId id="270" r:id="rId25"/>
    <p:sldId id="271" r:id="rId26"/>
    <p:sldId id="272" r:id="rId27"/>
    <p:sldId id="273" r:id="rId28"/>
    <p:sldId id="274" r:id="rId29"/>
    <p:sldId id="275" r:id="rId30"/>
    <p:sldId id="277" r:id="rId31"/>
    <p:sldId id="307" r:id="rId32"/>
    <p:sldId id="276" r:id="rId33"/>
    <p:sldId id="279" r:id="rId34"/>
    <p:sldId id="280" r:id="rId35"/>
    <p:sldId id="286" r:id="rId36"/>
    <p:sldId id="281" r:id="rId37"/>
    <p:sldId id="282" r:id="rId38"/>
    <p:sldId id="283" r:id="rId39"/>
    <p:sldId id="284" r:id="rId40"/>
    <p:sldId id="289" r:id="rId41"/>
    <p:sldId id="312" r:id="rId42"/>
    <p:sldId id="287" r:id="rId43"/>
    <p:sldId id="313" r:id="rId44"/>
    <p:sldId id="288" r:id="rId45"/>
    <p:sldId id="290" r:id="rId46"/>
    <p:sldId id="291" r:id="rId47"/>
    <p:sldId id="314" r:id="rId48"/>
    <p:sldId id="292" r:id="rId49"/>
    <p:sldId id="293" r:id="rId50"/>
    <p:sldId id="294" r:id="rId51"/>
    <p:sldId id="295" r:id="rId52"/>
    <p:sldId id="296" r:id="rId53"/>
    <p:sldId id="297" r:id="rId54"/>
    <p:sldId id="303" r:id="rId55"/>
    <p:sldId id="304" r:id="rId56"/>
    <p:sldId id="306" r:id="rId57"/>
    <p:sldId id="308" r:id="rId58"/>
    <p:sldId id="278" r:id="rId59"/>
    <p:sldId id="318" r:id="rId60"/>
  </p:sldIdLst>
  <p:sldSz cx="9144000" cy="5715000" type="screen16x1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80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014" y="-90"/>
      </p:cViewPr>
      <p:guideLst>
        <p:guide orient="horz" pos="180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1910" y="2095500"/>
            <a:ext cx="6686549" cy="1885651"/>
          </a:xfrm>
        </p:spPr>
        <p:txBody>
          <a:bodyPr anchor="b">
            <a:normAutofit/>
          </a:bodyPr>
          <a:lstStyle>
            <a:lvl1pPr>
              <a:defRPr sz="405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1910" y="3981150"/>
            <a:ext cx="6686549" cy="938569"/>
          </a:xfrm>
        </p:spPr>
        <p:txBody>
          <a:bodyPr anchor="t"/>
          <a:lstStyle>
            <a:lvl1pPr marL="0" indent="0" algn="l">
              <a:buNone/>
              <a:defRPr>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6C673F6B-B515-4797-976C-F06420BC8CA1}" type="datetimeFigureOut">
              <a:rPr lang="es-MX" smtClean="0"/>
              <a:pPr/>
              <a:t>17/09/2017</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3603176"/>
            <a:ext cx="1308489" cy="648824"/>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398860" y="3774617"/>
            <a:ext cx="584825" cy="304271"/>
          </a:xfrm>
        </p:spPr>
        <p:txBody>
          <a:bodyPr/>
          <a:lstStyle/>
          <a:p>
            <a:fld id="{266757AA-3456-4058-83C3-61D4F29EBB69}" type="slidenum">
              <a:rPr lang="es-MX" smtClean="0"/>
              <a:pPr/>
              <a:t>‹Nº›</a:t>
            </a:fld>
            <a:endParaRPr lang="es-MX"/>
          </a:p>
        </p:txBody>
      </p:sp>
    </p:spTree>
    <p:extLst>
      <p:ext uri="{BB962C8B-B14F-4D97-AF65-F5344CB8AC3E}">
        <p14:creationId xmlns:p14="http://schemas.microsoft.com/office/powerpoint/2010/main" val="40880286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1910" y="508000"/>
            <a:ext cx="6686549" cy="2597533"/>
          </a:xfrm>
        </p:spPr>
        <p:txBody>
          <a:bodyPr anchor="ctr">
            <a:normAutofit/>
          </a:bodyPr>
          <a:lstStyle>
            <a:lvl1pPr algn="l">
              <a:defRPr sz="36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1910" y="3628372"/>
            <a:ext cx="6686549" cy="1296553"/>
          </a:xfrm>
        </p:spPr>
        <p:txBody>
          <a:bodyPr anchor="ctr">
            <a:normAutofit/>
          </a:bodyPr>
          <a:lstStyle>
            <a:lvl1pPr marL="0" indent="0" algn="l">
              <a:buNone/>
              <a:defRPr sz="1350">
                <a:solidFill>
                  <a:schemeClr val="tx1">
                    <a:lumMod val="65000"/>
                    <a:lumOff val="3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C673F6B-B515-4797-976C-F06420BC8CA1}" type="datetimeFigureOut">
              <a:rPr lang="es-MX" smtClean="0"/>
              <a:pPr/>
              <a:t>17/09/2017</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3141" y="2648479"/>
            <a:ext cx="1191395" cy="422748"/>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398860" y="2703450"/>
            <a:ext cx="584825" cy="304271"/>
          </a:xfrm>
        </p:spPr>
        <p:txBody>
          <a:bodyPr/>
          <a:lstStyle/>
          <a:p>
            <a:fld id="{266757AA-3456-4058-83C3-61D4F29EBB69}" type="slidenum">
              <a:rPr lang="es-MX" smtClean="0"/>
              <a:pPr/>
              <a:t>‹Nº›</a:t>
            </a:fld>
            <a:endParaRPr lang="es-MX"/>
          </a:p>
        </p:txBody>
      </p:sp>
    </p:spTree>
    <p:extLst>
      <p:ext uri="{BB962C8B-B14F-4D97-AF65-F5344CB8AC3E}">
        <p14:creationId xmlns:p14="http://schemas.microsoft.com/office/powerpoint/2010/main" val="4206477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37462" y="508000"/>
            <a:ext cx="6295445" cy="2413000"/>
          </a:xfrm>
        </p:spPr>
        <p:txBody>
          <a:bodyPr anchor="ctr">
            <a:normAutofit/>
          </a:bodyPr>
          <a:lstStyle>
            <a:lvl1pPr algn="l">
              <a:defRPr sz="36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56259" y="2921000"/>
            <a:ext cx="5652416" cy="31750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1910" y="3628372"/>
            <a:ext cx="6686549" cy="1296553"/>
          </a:xfrm>
        </p:spPr>
        <p:txBody>
          <a:bodyPr anchor="ctr">
            <a:normAutofit/>
          </a:bodyPr>
          <a:lstStyle>
            <a:lvl1pPr marL="0" indent="0" algn="l">
              <a:buNone/>
              <a:defRPr sz="1350">
                <a:solidFill>
                  <a:schemeClr val="tx1">
                    <a:lumMod val="65000"/>
                    <a:lumOff val="3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C673F6B-B515-4797-976C-F06420BC8CA1}" type="datetimeFigureOut">
              <a:rPr lang="es-MX" smtClean="0"/>
              <a:pPr/>
              <a:t>17/09/2017</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3141" y="2648479"/>
            <a:ext cx="1191395" cy="422748"/>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398860" y="2703450"/>
            <a:ext cx="584825" cy="304271"/>
          </a:xfrm>
        </p:spPr>
        <p:txBody>
          <a:bodyPr/>
          <a:lstStyle/>
          <a:p>
            <a:fld id="{266757AA-3456-4058-83C3-61D4F29EBB69}" type="slidenum">
              <a:rPr lang="es-MX" smtClean="0"/>
              <a:pPr/>
              <a:t>‹Nº›</a:t>
            </a:fld>
            <a:endParaRPr lang="es-MX"/>
          </a:p>
        </p:txBody>
      </p:sp>
      <p:sp>
        <p:nvSpPr>
          <p:cNvPr id="14" name="TextBox 13"/>
          <p:cNvSpPr txBox="1"/>
          <p:nvPr/>
        </p:nvSpPr>
        <p:spPr>
          <a:xfrm>
            <a:off x="1850739" y="540004"/>
            <a:ext cx="457200" cy="487313"/>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
        <p:nvSpPr>
          <p:cNvPr id="15" name="TextBox 14"/>
          <p:cNvSpPr txBox="1"/>
          <p:nvPr/>
        </p:nvSpPr>
        <p:spPr>
          <a:xfrm>
            <a:off x="8336139" y="2421089"/>
            <a:ext cx="457200" cy="487313"/>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6042418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1910" y="2032001"/>
            <a:ext cx="6686550" cy="2270704"/>
          </a:xfrm>
        </p:spPr>
        <p:txBody>
          <a:bodyPr anchor="b">
            <a:normAutofit/>
          </a:bodyPr>
          <a:lstStyle>
            <a:lvl1pPr algn="l">
              <a:defRPr sz="36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1910" y="4318000"/>
            <a:ext cx="6686550" cy="608018"/>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6C673F6B-B515-4797-976C-F06420BC8CA1}" type="datetimeFigureOut">
              <a:rPr lang="es-MX" smtClean="0"/>
              <a:pPr/>
              <a:t>17/09/2017</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3141" y="4093104"/>
            <a:ext cx="1191395" cy="422748"/>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4152573"/>
            <a:ext cx="584825" cy="304271"/>
          </a:xfrm>
        </p:spPr>
        <p:txBody>
          <a:bodyPr/>
          <a:lstStyle/>
          <a:p>
            <a:fld id="{266757AA-3456-4058-83C3-61D4F29EBB69}" type="slidenum">
              <a:rPr lang="es-MX" smtClean="0"/>
              <a:pPr/>
              <a:t>‹Nº›</a:t>
            </a:fld>
            <a:endParaRPr lang="es-MX"/>
          </a:p>
        </p:txBody>
      </p:sp>
    </p:spTree>
    <p:extLst>
      <p:ext uri="{BB962C8B-B14F-4D97-AF65-F5344CB8AC3E}">
        <p14:creationId xmlns:p14="http://schemas.microsoft.com/office/powerpoint/2010/main" val="35176297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137462" y="508000"/>
            <a:ext cx="6295445" cy="2413000"/>
          </a:xfrm>
        </p:spPr>
        <p:txBody>
          <a:bodyPr anchor="ctr">
            <a:normAutofit/>
          </a:bodyPr>
          <a:lstStyle>
            <a:lvl1pPr algn="l">
              <a:defRPr sz="36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1909" y="3619500"/>
            <a:ext cx="6686550" cy="698500"/>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1910" y="4318000"/>
            <a:ext cx="6686550" cy="608018"/>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6C673F6B-B515-4797-976C-F06420BC8CA1}" type="datetimeFigureOut">
              <a:rPr lang="es-MX" smtClean="0"/>
              <a:pPr/>
              <a:t>17/09/2017</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3141" y="4093104"/>
            <a:ext cx="1191395" cy="422748"/>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4152573"/>
            <a:ext cx="584825" cy="304271"/>
          </a:xfrm>
        </p:spPr>
        <p:txBody>
          <a:bodyPr/>
          <a:lstStyle/>
          <a:p>
            <a:fld id="{266757AA-3456-4058-83C3-61D4F29EBB69}" type="slidenum">
              <a:rPr lang="es-MX" smtClean="0"/>
              <a:pPr/>
              <a:t>‹Nº›</a:t>
            </a:fld>
            <a:endParaRPr lang="es-MX"/>
          </a:p>
        </p:txBody>
      </p:sp>
      <p:sp>
        <p:nvSpPr>
          <p:cNvPr id="17" name="TextBox 16"/>
          <p:cNvSpPr txBox="1"/>
          <p:nvPr/>
        </p:nvSpPr>
        <p:spPr>
          <a:xfrm>
            <a:off x="1850739" y="540004"/>
            <a:ext cx="457200" cy="487313"/>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
        <p:nvSpPr>
          <p:cNvPr id="18" name="TextBox 17"/>
          <p:cNvSpPr txBox="1"/>
          <p:nvPr/>
        </p:nvSpPr>
        <p:spPr>
          <a:xfrm>
            <a:off x="8336139" y="2421089"/>
            <a:ext cx="457200" cy="487313"/>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262408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1910" y="522839"/>
            <a:ext cx="6686549" cy="2400017"/>
          </a:xfrm>
        </p:spPr>
        <p:txBody>
          <a:bodyPr anchor="ctr">
            <a:normAutofit/>
          </a:bodyPr>
          <a:lstStyle>
            <a:lvl1pPr algn="l">
              <a:defRPr sz="36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1909" y="3619500"/>
            <a:ext cx="6686550" cy="698500"/>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1910" y="4318000"/>
            <a:ext cx="6686550" cy="608018"/>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6C673F6B-B515-4797-976C-F06420BC8CA1}" type="datetimeFigureOut">
              <a:rPr lang="es-MX" smtClean="0"/>
              <a:pPr/>
              <a:t>17/09/2017</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3141" y="4093104"/>
            <a:ext cx="1191395" cy="422748"/>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4152573"/>
            <a:ext cx="584825" cy="304271"/>
          </a:xfrm>
        </p:spPr>
        <p:txBody>
          <a:bodyPr/>
          <a:lstStyle/>
          <a:p>
            <a:fld id="{266757AA-3456-4058-83C3-61D4F29EBB69}" type="slidenum">
              <a:rPr lang="es-MX" smtClean="0"/>
              <a:pPr/>
              <a:t>‹Nº›</a:t>
            </a:fld>
            <a:endParaRPr lang="es-MX"/>
          </a:p>
        </p:txBody>
      </p:sp>
    </p:spTree>
    <p:extLst>
      <p:ext uri="{BB962C8B-B14F-4D97-AF65-F5344CB8AC3E}">
        <p14:creationId xmlns:p14="http://schemas.microsoft.com/office/powerpoint/2010/main" val="31858817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C673F6B-B515-4797-976C-F06420BC8CA1}" type="datetimeFigureOut">
              <a:rPr lang="es-MX" smtClean="0"/>
              <a:pPr/>
              <a:t>17/09/2017</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3141" y="595313"/>
            <a:ext cx="1191395" cy="422748"/>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66757AA-3456-4058-83C3-61D4F29EBB69}" type="slidenum">
              <a:rPr lang="es-MX" smtClean="0"/>
              <a:pPr/>
              <a:t>‹Nº›</a:t>
            </a:fld>
            <a:endParaRPr lang="es-MX"/>
          </a:p>
        </p:txBody>
      </p:sp>
    </p:spTree>
    <p:extLst>
      <p:ext uri="{BB962C8B-B14F-4D97-AF65-F5344CB8AC3E}">
        <p14:creationId xmlns:p14="http://schemas.microsoft.com/office/powerpoint/2010/main" val="963935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1109" y="522838"/>
            <a:ext cx="1655701" cy="440318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1909" y="522838"/>
            <a:ext cx="4857750" cy="440318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C673F6B-B515-4797-976C-F06420BC8CA1}" type="datetimeFigureOut">
              <a:rPr lang="es-MX" smtClean="0"/>
              <a:pPr/>
              <a:t>17/09/2017</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3141" y="595313"/>
            <a:ext cx="1191395" cy="422748"/>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66757AA-3456-4058-83C3-61D4F29EBB69}" type="slidenum">
              <a:rPr lang="es-MX" smtClean="0"/>
              <a:pPr/>
              <a:t>‹Nº›</a:t>
            </a:fld>
            <a:endParaRPr lang="es-MX"/>
          </a:p>
        </p:txBody>
      </p:sp>
    </p:spTree>
    <p:extLst>
      <p:ext uri="{BB962C8B-B14F-4D97-AF65-F5344CB8AC3E}">
        <p14:creationId xmlns:p14="http://schemas.microsoft.com/office/powerpoint/2010/main" val="3041923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4694" y="520092"/>
            <a:ext cx="6683765" cy="1067408"/>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1909" y="1778000"/>
            <a:ext cx="6686550" cy="314801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C673F6B-B515-4797-976C-F06420BC8CA1}" type="datetimeFigureOut">
              <a:rPr lang="es-MX" smtClean="0"/>
              <a:pPr/>
              <a:t>17/09/2017</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3141" y="595313"/>
            <a:ext cx="1191395" cy="422748"/>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66757AA-3456-4058-83C3-61D4F29EBB69}" type="slidenum">
              <a:rPr lang="es-MX" smtClean="0"/>
              <a:pPr/>
              <a:t>‹Nº›</a:t>
            </a:fld>
            <a:endParaRPr lang="es-MX"/>
          </a:p>
        </p:txBody>
      </p:sp>
    </p:spTree>
    <p:extLst>
      <p:ext uri="{BB962C8B-B14F-4D97-AF65-F5344CB8AC3E}">
        <p14:creationId xmlns:p14="http://schemas.microsoft.com/office/powerpoint/2010/main" val="872240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1910" y="1715625"/>
            <a:ext cx="6686549" cy="1224000"/>
          </a:xfrm>
        </p:spPr>
        <p:txBody>
          <a:bodyPr anchor="b"/>
          <a:lstStyle>
            <a:lvl1pPr algn="l">
              <a:defRPr sz="3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1910" y="2941774"/>
            <a:ext cx="6686549" cy="717000"/>
          </a:xfrm>
        </p:spPr>
        <p:txBody>
          <a:bodyPr anchor="t"/>
          <a:lstStyle>
            <a:lvl1pPr marL="0" indent="0" algn="l">
              <a:buNone/>
              <a:defRPr sz="1500">
                <a:solidFill>
                  <a:schemeClr val="tx1">
                    <a:lumMod val="65000"/>
                    <a:lumOff val="3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C673F6B-B515-4797-976C-F06420BC8CA1}" type="datetimeFigureOut">
              <a:rPr lang="es-MX" smtClean="0"/>
              <a:pPr/>
              <a:t>17/09/2017</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3141" y="2648479"/>
            <a:ext cx="1191395" cy="422748"/>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398860" y="2703450"/>
            <a:ext cx="584825" cy="304271"/>
          </a:xfrm>
        </p:spPr>
        <p:txBody>
          <a:bodyPr/>
          <a:lstStyle/>
          <a:p>
            <a:fld id="{266757AA-3456-4058-83C3-61D4F29EBB69}" type="slidenum">
              <a:rPr lang="es-MX" smtClean="0"/>
              <a:pPr/>
              <a:t>‹Nº›</a:t>
            </a:fld>
            <a:endParaRPr lang="es-MX"/>
          </a:p>
        </p:txBody>
      </p:sp>
    </p:spTree>
    <p:extLst>
      <p:ext uri="{BB962C8B-B14F-4D97-AF65-F5344CB8AC3E}">
        <p14:creationId xmlns:p14="http://schemas.microsoft.com/office/powerpoint/2010/main" val="3874331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1909" y="1778000"/>
            <a:ext cx="3235398" cy="314801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93060" y="1771852"/>
            <a:ext cx="3235398" cy="314801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C673F6B-B515-4797-976C-F06420BC8CA1}" type="datetimeFigureOut">
              <a:rPr lang="es-MX" smtClean="0"/>
              <a:pPr/>
              <a:t>17/09/2017</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3141" y="595313"/>
            <a:ext cx="1191395" cy="422748"/>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398860" y="656485"/>
            <a:ext cx="584825" cy="304271"/>
          </a:xfrm>
        </p:spPr>
        <p:txBody>
          <a:bodyPr/>
          <a:lstStyle/>
          <a:p>
            <a:fld id="{266757AA-3456-4058-83C3-61D4F29EBB69}" type="slidenum">
              <a:rPr lang="es-MX" smtClean="0"/>
              <a:pPr/>
              <a:t>‹Nº›</a:t>
            </a:fld>
            <a:endParaRPr lang="es-MX"/>
          </a:p>
        </p:txBody>
      </p:sp>
    </p:spTree>
    <p:extLst>
      <p:ext uri="{BB962C8B-B14F-4D97-AF65-F5344CB8AC3E}">
        <p14:creationId xmlns:p14="http://schemas.microsoft.com/office/powerpoint/2010/main" val="123047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04530" y="1643919"/>
            <a:ext cx="2994549" cy="480218"/>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1909" y="2124138"/>
            <a:ext cx="3257170" cy="279505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29972" y="1641229"/>
            <a:ext cx="2999251" cy="480218"/>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75218" y="2121448"/>
            <a:ext cx="3254006" cy="279505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C673F6B-B515-4797-976C-F06420BC8CA1}" type="datetimeFigureOut">
              <a:rPr lang="es-MX" smtClean="0"/>
              <a:pPr/>
              <a:t>17/09/2017</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3141" y="595313"/>
            <a:ext cx="1191395" cy="422748"/>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398860" y="656485"/>
            <a:ext cx="584825" cy="304271"/>
          </a:xfrm>
        </p:spPr>
        <p:txBody>
          <a:bodyPr/>
          <a:lstStyle/>
          <a:p>
            <a:fld id="{266757AA-3456-4058-83C3-61D4F29EBB69}" type="slidenum">
              <a:rPr lang="es-MX" smtClean="0"/>
              <a:pPr/>
              <a:t>‹Nº›</a:t>
            </a:fld>
            <a:endParaRPr lang="es-MX"/>
          </a:p>
        </p:txBody>
      </p:sp>
    </p:spTree>
    <p:extLst>
      <p:ext uri="{BB962C8B-B14F-4D97-AF65-F5344CB8AC3E}">
        <p14:creationId xmlns:p14="http://schemas.microsoft.com/office/powerpoint/2010/main" val="4238408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C673F6B-B515-4797-976C-F06420BC8CA1}" type="datetimeFigureOut">
              <a:rPr lang="es-MX" smtClean="0"/>
              <a:pPr/>
              <a:t>17/09/2017</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3141" y="595313"/>
            <a:ext cx="1191395" cy="422748"/>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66757AA-3456-4058-83C3-61D4F29EBB69}" type="slidenum">
              <a:rPr lang="es-MX" smtClean="0"/>
              <a:pPr/>
              <a:t>‹Nº›</a:t>
            </a:fld>
            <a:endParaRPr lang="es-MX"/>
          </a:p>
        </p:txBody>
      </p:sp>
    </p:spTree>
    <p:extLst>
      <p:ext uri="{BB962C8B-B14F-4D97-AF65-F5344CB8AC3E}">
        <p14:creationId xmlns:p14="http://schemas.microsoft.com/office/powerpoint/2010/main" val="28224677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673F6B-B515-4797-976C-F06420BC8CA1}" type="datetimeFigureOut">
              <a:rPr lang="es-MX" smtClean="0"/>
              <a:pPr/>
              <a:t>17/09/2017</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3141" y="595313"/>
            <a:ext cx="1191395" cy="422748"/>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66757AA-3456-4058-83C3-61D4F29EBB69}" type="slidenum">
              <a:rPr lang="es-MX" smtClean="0"/>
              <a:pPr/>
              <a:t>‹Nº›</a:t>
            </a:fld>
            <a:endParaRPr lang="es-MX"/>
          </a:p>
        </p:txBody>
      </p:sp>
    </p:spTree>
    <p:extLst>
      <p:ext uri="{BB962C8B-B14F-4D97-AF65-F5344CB8AC3E}">
        <p14:creationId xmlns:p14="http://schemas.microsoft.com/office/powerpoint/2010/main" val="8422981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1910" y="371740"/>
            <a:ext cx="2628899" cy="813593"/>
          </a:xfrm>
        </p:spPr>
        <p:txBody>
          <a:bodyPr anchor="b"/>
          <a:lstStyle>
            <a:lvl1pPr algn="l">
              <a:defRPr sz="15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2259" y="371741"/>
            <a:ext cx="3886200" cy="4512469"/>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1910" y="1332178"/>
            <a:ext cx="2628899" cy="3552030"/>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C673F6B-B515-4797-976C-F06420BC8CA1}" type="datetimeFigureOut">
              <a:rPr lang="es-MX" smtClean="0"/>
              <a:pPr/>
              <a:t>17/09/2017</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3141" y="595313"/>
            <a:ext cx="1191395" cy="422748"/>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66757AA-3456-4058-83C3-61D4F29EBB69}" type="slidenum">
              <a:rPr lang="es-MX" smtClean="0"/>
              <a:pPr/>
              <a:t>‹Nº›</a:t>
            </a:fld>
            <a:endParaRPr lang="es-MX"/>
          </a:p>
        </p:txBody>
      </p:sp>
    </p:spTree>
    <p:extLst>
      <p:ext uri="{BB962C8B-B14F-4D97-AF65-F5344CB8AC3E}">
        <p14:creationId xmlns:p14="http://schemas.microsoft.com/office/powerpoint/2010/main" val="4143109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1910" y="4000500"/>
            <a:ext cx="6686550" cy="472282"/>
          </a:xfrm>
        </p:spPr>
        <p:txBody>
          <a:bodyPr anchor="b">
            <a:normAutofit/>
          </a:bodyPr>
          <a:lstStyle>
            <a:lvl1pPr algn="l">
              <a:defRPr sz="18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1909" y="529138"/>
            <a:ext cx="6686550" cy="3212475"/>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1910" y="4472782"/>
            <a:ext cx="6686550" cy="411427"/>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C673F6B-B515-4797-976C-F06420BC8CA1}" type="datetimeFigureOut">
              <a:rPr lang="es-MX" smtClean="0"/>
              <a:pPr/>
              <a:t>17/09/2017</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3141" y="4093104"/>
            <a:ext cx="1191395" cy="422748"/>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4152573"/>
            <a:ext cx="584825" cy="304271"/>
          </a:xfrm>
        </p:spPr>
        <p:txBody>
          <a:bodyPr/>
          <a:lstStyle/>
          <a:p>
            <a:fld id="{266757AA-3456-4058-83C3-61D4F29EBB69}" type="slidenum">
              <a:rPr lang="es-MX" smtClean="0"/>
              <a:pPr/>
              <a:t>‹Nº›</a:t>
            </a:fld>
            <a:endParaRPr lang="es-MX"/>
          </a:p>
        </p:txBody>
      </p:sp>
    </p:spTree>
    <p:extLst>
      <p:ext uri="{BB962C8B-B14F-4D97-AF65-F5344CB8AC3E}">
        <p14:creationId xmlns:p14="http://schemas.microsoft.com/office/powerpoint/2010/main" val="1867557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190500"/>
            <a:ext cx="2138637" cy="5532190"/>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0416" y="-655"/>
            <a:ext cx="1767506" cy="571169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37160" cy="5715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4694" y="520092"/>
            <a:ext cx="6683765" cy="1067408"/>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1909" y="1778000"/>
            <a:ext cx="6686550" cy="32385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1210" y="5108698"/>
            <a:ext cx="859712" cy="308663"/>
          </a:xfrm>
          <a:prstGeom prst="rect">
            <a:avLst/>
          </a:prstGeom>
        </p:spPr>
        <p:txBody>
          <a:bodyPr vert="horz" lIns="91440" tIns="45720" rIns="91440" bIns="45720" rtlCol="0" anchor="ctr"/>
          <a:lstStyle>
            <a:lvl1pPr algn="r">
              <a:defRPr sz="675">
                <a:solidFill>
                  <a:schemeClr val="tx1">
                    <a:tint val="75000"/>
                  </a:schemeClr>
                </a:solidFill>
              </a:defRPr>
            </a:lvl1pPr>
          </a:lstStyle>
          <a:p>
            <a:fld id="{6C673F6B-B515-4797-976C-F06420BC8CA1}" type="datetimeFigureOut">
              <a:rPr lang="es-MX" smtClean="0"/>
              <a:pPr/>
              <a:t>17/09/2017</a:t>
            </a:fld>
            <a:endParaRPr lang="es-MX"/>
          </a:p>
        </p:txBody>
      </p:sp>
      <p:sp>
        <p:nvSpPr>
          <p:cNvPr id="5" name="Footer Placeholder 4"/>
          <p:cNvSpPr>
            <a:spLocks noGrp="1"/>
          </p:cNvSpPr>
          <p:nvPr>
            <p:ph type="ftr" sz="quarter" idx="3"/>
          </p:nvPr>
        </p:nvSpPr>
        <p:spPr>
          <a:xfrm>
            <a:off x="1941910" y="5113174"/>
            <a:ext cx="5714999" cy="304271"/>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398860" y="656485"/>
            <a:ext cx="584825" cy="304271"/>
          </a:xfrm>
          <a:prstGeom prst="rect">
            <a:avLst/>
          </a:prstGeom>
        </p:spPr>
        <p:txBody>
          <a:bodyPr vert="horz" lIns="91440" tIns="45720" rIns="91440" bIns="45720" rtlCol="0" anchor="ctr"/>
          <a:lstStyle>
            <a:lvl1pPr algn="r">
              <a:defRPr sz="1500">
                <a:solidFill>
                  <a:srgbClr val="FEFFFF"/>
                </a:solidFill>
              </a:defRPr>
            </a:lvl1pPr>
          </a:lstStyle>
          <a:p>
            <a:fld id="{266757AA-3456-4058-83C3-61D4F29EBB69}" type="slidenum">
              <a:rPr lang="es-MX" smtClean="0"/>
              <a:pPr/>
              <a:t>‹Nº›</a:t>
            </a:fld>
            <a:endParaRPr lang="es-MX"/>
          </a:p>
        </p:txBody>
      </p:sp>
    </p:spTree>
    <p:extLst>
      <p:ext uri="{BB962C8B-B14F-4D97-AF65-F5344CB8AC3E}">
        <p14:creationId xmlns:p14="http://schemas.microsoft.com/office/powerpoint/2010/main" val="30174053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342900" rtl="0" eaLnBrk="1" latinLnBrk="0" hangingPunct="1">
        <a:spcBef>
          <a:spcPct val="0"/>
        </a:spcBef>
        <a:buNone/>
        <a:defRPr sz="27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www.youtube.com/watch?v=0w1Fc1qmZfw" TargetMode="External"/><Relationship Id="rId2" Type="http://schemas.openxmlformats.org/officeDocument/2006/relationships/hyperlink" Target="http://www.youtube.com/user/historiaycienciatv" TargetMode="External"/><Relationship Id="rId1" Type="http://schemas.openxmlformats.org/officeDocument/2006/relationships/slideLayout" Target="../slideLayouts/slideLayout2.xml"/><Relationship Id="rId4" Type="http://schemas.openxmlformats.org/officeDocument/2006/relationships/hyperlink" Target="http://www.youtube.com/watch?v=ACWB8mD1IxY" TargetMode="External"/></Relationships>
</file>

<file path=ppt/slides/_rels/slide59.xml.rels><?xml version="1.0" encoding="UTF-8" standalone="yes"?>
<Relationships xmlns="http://schemas.openxmlformats.org/package/2006/relationships"><Relationship Id="rId3" Type="http://schemas.openxmlformats.org/officeDocument/2006/relationships/hyperlink" Target="http://www.esacademic.com/dic.nsf/eswiki/577434" TargetMode="External"/><Relationship Id="rId2" Type="http://schemas.openxmlformats.org/officeDocument/2006/relationships/hyperlink" Target="https://sites.google.com/site/historiadelafilosofiaalboran/descartes" TargetMode="External"/><Relationship Id="rId1" Type="http://schemas.openxmlformats.org/officeDocument/2006/relationships/slideLayout" Target="../slideLayouts/slideLayout2.xml"/><Relationship Id="rId4" Type="http://schemas.openxmlformats.org/officeDocument/2006/relationships/hyperlink" Target="http://www2.ups.edu/faculty/velez/Span_402/lazarobow.ht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941910" y="409229"/>
            <a:ext cx="6686549" cy="1800200"/>
          </a:xfrm>
        </p:spPr>
        <p:txBody>
          <a:bodyPr>
            <a:normAutofit fontScale="90000"/>
          </a:bodyPr>
          <a:lstStyle/>
          <a:p>
            <a:pPr algn="ctr"/>
            <a:r>
              <a:rPr lang="es-MX" b="1" dirty="0" smtClean="0">
                <a:solidFill>
                  <a:srgbClr val="002060"/>
                </a:solidFill>
              </a:rPr>
              <a:t>Renacimiento</a:t>
            </a:r>
            <a:br>
              <a:rPr lang="es-MX" b="1" dirty="0" smtClean="0">
                <a:solidFill>
                  <a:srgbClr val="002060"/>
                </a:solidFill>
              </a:rPr>
            </a:br>
            <a:r>
              <a:rPr lang="es-MX" b="1" dirty="0" smtClean="0">
                <a:solidFill>
                  <a:srgbClr val="002060"/>
                </a:solidFill>
              </a:rPr>
              <a:t>cambios culturales  </a:t>
            </a:r>
            <a:r>
              <a:rPr lang="es-MX" b="1" dirty="0">
                <a:solidFill>
                  <a:srgbClr val="002060"/>
                </a:solidFill>
              </a:rPr>
              <a:t/>
            </a:r>
            <a:br>
              <a:rPr lang="es-MX" b="1" dirty="0">
                <a:solidFill>
                  <a:srgbClr val="002060"/>
                </a:solidFill>
              </a:rPr>
            </a:br>
            <a:r>
              <a:rPr lang="es-MX" b="1" dirty="0">
                <a:solidFill>
                  <a:srgbClr val="002060"/>
                </a:solidFill>
              </a:rPr>
              <a:t>siglos XV-XVI</a:t>
            </a:r>
            <a:endParaRPr lang="es-MX" dirty="0"/>
          </a:p>
        </p:txBody>
      </p:sp>
      <p:sp>
        <p:nvSpPr>
          <p:cNvPr id="3" name="2 Subtítulo"/>
          <p:cNvSpPr>
            <a:spLocks noGrp="1"/>
          </p:cNvSpPr>
          <p:nvPr>
            <p:ph type="subTitle" idx="1"/>
          </p:nvPr>
        </p:nvSpPr>
        <p:spPr>
          <a:xfrm>
            <a:off x="1941910" y="3145532"/>
            <a:ext cx="6686549" cy="1774187"/>
          </a:xfrm>
        </p:spPr>
        <p:txBody>
          <a:bodyPr>
            <a:normAutofit fontScale="32500" lnSpcReduction="20000"/>
          </a:bodyPr>
          <a:lstStyle/>
          <a:p>
            <a:r>
              <a:rPr lang="es-MX" sz="5000" b="1" i="1" dirty="0">
                <a:solidFill>
                  <a:srgbClr val="0070C0"/>
                </a:solidFill>
              </a:rPr>
              <a:t>Asignatura: Historia General de la Educación</a:t>
            </a:r>
          </a:p>
          <a:p>
            <a:r>
              <a:rPr lang="es-MX" sz="5000" b="1" i="1" dirty="0">
                <a:solidFill>
                  <a:srgbClr val="0070C0"/>
                </a:solidFill>
              </a:rPr>
              <a:t>Unidad </a:t>
            </a:r>
            <a:r>
              <a:rPr lang="es-MX" sz="5000" b="1" i="1" dirty="0" smtClean="0">
                <a:solidFill>
                  <a:srgbClr val="0070C0"/>
                </a:solidFill>
              </a:rPr>
              <a:t>III</a:t>
            </a:r>
            <a:endParaRPr lang="es-MX" sz="5000" b="1" i="1" dirty="0">
              <a:solidFill>
                <a:srgbClr val="0070C0"/>
              </a:solidFill>
            </a:endParaRPr>
          </a:p>
          <a:p>
            <a:endParaRPr lang="es-MX" sz="5000" b="1" i="1" dirty="0">
              <a:solidFill>
                <a:srgbClr val="0070C0"/>
              </a:solidFill>
            </a:endParaRPr>
          </a:p>
          <a:p>
            <a:pPr algn="r"/>
            <a:r>
              <a:rPr lang="es-MX" sz="5000" b="1" i="1" dirty="0">
                <a:solidFill>
                  <a:srgbClr val="0070C0"/>
                </a:solidFill>
              </a:rPr>
              <a:t>Licenciatura en Educación 2017-A</a:t>
            </a:r>
          </a:p>
          <a:p>
            <a:pPr algn="r"/>
            <a:r>
              <a:rPr lang="es-MX" sz="5000" b="1" i="1" dirty="0">
                <a:solidFill>
                  <a:srgbClr val="0070C0"/>
                </a:solidFill>
              </a:rPr>
              <a:t>Universidad Autónoma del Estado de México </a:t>
            </a:r>
          </a:p>
          <a:p>
            <a:pPr algn="r"/>
            <a:r>
              <a:rPr lang="es-MX" sz="5000" b="1" i="1" dirty="0">
                <a:solidFill>
                  <a:srgbClr val="0070C0"/>
                </a:solidFill>
              </a:rPr>
              <a:t>Mtra. Alba Alejandra Lira García </a:t>
            </a:r>
          </a:p>
          <a:p>
            <a:endParaRPr lang="es-MX" sz="5000" b="1" i="1" dirty="0">
              <a:solidFill>
                <a:schemeClr val="tx1"/>
              </a:solidFill>
            </a:endParaRPr>
          </a:p>
          <a:p>
            <a:endParaRPr lang="es-MX" dirty="0"/>
          </a:p>
        </p:txBody>
      </p:sp>
    </p:spTree>
    <p:extLst>
      <p:ext uri="{BB962C8B-B14F-4D97-AF65-F5344CB8AC3E}">
        <p14:creationId xmlns:p14="http://schemas.microsoft.com/office/powerpoint/2010/main" val="22987978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600" b="1" dirty="0" smtClean="0"/>
              <a:t>La imprenta en América </a:t>
            </a:r>
            <a:endParaRPr lang="es-MX" sz="3600" b="1" dirty="0"/>
          </a:p>
        </p:txBody>
      </p:sp>
      <p:sp>
        <p:nvSpPr>
          <p:cNvPr id="3" name="Marcador de contenido 2"/>
          <p:cNvSpPr>
            <a:spLocks noGrp="1"/>
          </p:cNvSpPr>
          <p:nvPr>
            <p:ph idx="1"/>
          </p:nvPr>
        </p:nvSpPr>
        <p:spPr>
          <a:xfrm>
            <a:off x="899592" y="1778000"/>
            <a:ext cx="7728867" cy="3148018"/>
          </a:xfrm>
        </p:spPr>
        <p:txBody>
          <a:bodyPr>
            <a:normAutofit/>
          </a:bodyPr>
          <a:lstStyle/>
          <a:p>
            <a:pPr algn="just"/>
            <a:r>
              <a:rPr lang="es-MX" sz="3200" b="1" dirty="0"/>
              <a:t>La primera imprenta instalada en España se llevó a cabo en Segovia en el año 1472 a instancias de Juan Arias Dávila, obispo de Segovia. La primera imprenta de América se ubicó en México en 1539.</a:t>
            </a:r>
          </a:p>
        </p:txBody>
      </p:sp>
    </p:spTree>
    <p:extLst>
      <p:ext uri="{BB962C8B-B14F-4D97-AF65-F5344CB8AC3E}">
        <p14:creationId xmlns:p14="http://schemas.microsoft.com/office/powerpoint/2010/main" val="381319667"/>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MX"/>
          </a:p>
        </p:txBody>
      </p:sp>
      <p:sp>
        <p:nvSpPr>
          <p:cNvPr id="3" name="2 Subtítulo"/>
          <p:cNvSpPr>
            <a:spLocks noGrp="1"/>
          </p:cNvSpPr>
          <p:nvPr>
            <p:ph type="subTitle" idx="1"/>
          </p:nvPr>
        </p:nvSpPr>
        <p:spPr/>
        <p:txBody>
          <a:bodyPr/>
          <a:lstStyle/>
          <a:p>
            <a:endParaRPr lang="es-MX"/>
          </a:p>
        </p:txBody>
      </p:sp>
      <p:pic>
        <p:nvPicPr>
          <p:cNvPr id="4" name="3 Imagen" descr="escuela_de_atenas_Rafael.jpg"/>
          <p:cNvPicPr>
            <a:picLocks noChangeAspect="1"/>
          </p:cNvPicPr>
          <p:nvPr/>
        </p:nvPicPr>
        <p:blipFill>
          <a:blip r:embed="rId2" cstate="print"/>
          <a:stretch>
            <a:fillRect/>
          </a:stretch>
        </p:blipFill>
        <p:spPr>
          <a:xfrm>
            <a:off x="395536" y="0"/>
            <a:ext cx="8424936" cy="4777713"/>
          </a:xfrm>
          <a:prstGeom prst="rect">
            <a:avLst/>
          </a:prstGeom>
        </p:spPr>
      </p:pic>
      <p:sp>
        <p:nvSpPr>
          <p:cNvPr id="6" name="5 CuadroTexto"/>
          <p:cNvSpPr txBox="1"/>
          <p:nvPr/>
        </p:nvSpPr>
        <p:spPr>
          <a:xfrm>
            <a:off x="395536" y="4837720"/>
            <a:ext cx="8424936" cy="1077218"/>
          </a:xfrm>
          <a:prstGeom prst="rect">
            <a:avLst/>
          </a:prstGeom>
          <a:noFill/>
        </p:spPr>
        <p:txBody>
          <a:bodyPr wrap="square" rtlCol="0">
            <a:spAutoFit/>
          </a:bodyPr>
          <a:lstStyle/>
          <a:p>
            <a:pPr algn="ctr"/>
            <a:r>
              <a:rPr lang="es-MX" sz="3200" dirty="0" smtClean="0"/>
              <a:t>La escuela de Atenas. Capilla Sixtina.</a:t>
            </a:r>
          </a:p>
          <a:p>
            <a:pPr algn="ctr"/>
            <a:r>
              <a:rPr lang="es-MX" sz="3200" dirty="0" smtClean="0"/>
              <a:t> </a:t>
            </a:r>
            <a:r>
              <a:rPr lang="es-MX" sz="3200" dirty="0"/>
              <a:t>Rafael </a:t>
            </a:r>
            <a:r>
              <a:rPr lang="es-MX" sz="3200" dirty="0" smtClean="0"/>
              <a:t>1483-1520</a:t>
            </a:r>
            <a:endParaRPr lang="es-MX" dirty="0"/>
          </a:p>
        </p:txBody>
      </p:sp>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697260"/>
            <a:ext cx="7715200" cy="1080740"/>
          </a:xfrm>
        </p:spPr>
        <p:txBody>
          <a:bodyPr>
            <a:noAutofit/>
          </a:bodyPr>
          <a:lstStyle/>
          <a:p>
            <a:r>
              <a:rPr lang="es-MX" sz="3200" b="1" dirty="0" smtClean="0"/>
              <a:t>Pitágoras.</a:t>
            </a:r>
            <a:r>
              <a:rPr lang="es-MX" sz="3200" dirty="0" smtClean="0"/>
              <a:t> </a:t>
            </a:r>
            <a:r>
              <a:rPr lang="es-MX" sz="3200" dirty="0"/>
              <a:t>L</a:t>
            </a:r>
            <a:r>
              <a:rPr lang="es-MX" sz="3200" dirty="0" smtClean="0"/>
              <a:t>a escuela de Atenas. </a:t>
            </a:r>
            <a:br>
              <a:rPr lang="es-MX" sz="3200" dirty="0" smtClean="0"/>
            </a:br>
            <a:r>
              <a:rPr lang="es-MX" sz="3200" dirty="0" smtClean="0"/>
              <a:t>Rafael 1483-1520 </a:t>
            </a:r>
            <a:endParaRPr lang="es-MX" sz="3200" dirty="0"/>
          </a:p>
        </p:txBody>
      </p:sp>
      <p:pic>
        <p:nvPicPr>
          <p:cNvPr id="4" name="3 Marcador de contenido" descr="pitagoras_escuela_de_atenas.jpg"/>
          <p:cNvPicPr>
            <a:picLocks noGrp="1" noChangeAspect="1"/>
          </p:cNvPicPr>
          <p:nvPr>
            <p:ph idx="1"/>
          </p:nvPr>
        </p:nvPicPr>
        <p:blipFill>
          <a:blip r:embed="rId2" cstate="print"/>
          <a:stretch>
            <a:fillRect/>
          </a:stretch>
        </p:blipFill>
        <p:spPr>
          <a:xfrm>
            <a:off x="3223743" y="1778000"/>
            <a:ext cx="4122090" cy="3148013"/>
          </a:xfrm>
        </p:spPr>
      </p:pic>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91264" cy="1181365"/>
          </a:xfrm>
        </p:spPr>
        <p:txBody>
          <a:bodyPr>
            <a:normAutofit fontScale="90000"/>
          </a:bodyPr>
          <a:lstStyle/>
          <a:p>
            <a:pPr algn="ctr"/>
            <a:r>
              <a:rPr lang="es-MX" sz="3600" dirty="0" smtClean="0"/>
              <a:t/>
            </a:r>
            <a:br>
              <a:rPr lang="es-MX" sz="3600" dirty="0" smtClean="0"/>
            </a:br>
            <a:r>
              <a:rPr lang="es-MX" sz="3600" b="1" dirty="0" smtClean="0"/>
              <a:t>Sepulcro Papa Pio II. Basílica de San </a:t>
            </a:r>
            <a:r>
              <a:rPr lang="es-MX" sz="3600" b="1" dirty="0"/>
              <a:t>P</a:t>
            </a:r>
            <a:r>
              <a:rPr lang="es-MX" sz="3600" b="1" dirty="0" smtClean="0"/>
              <a:t>edro Miguel </a:t>
            </a:r>
            <a:r>
              <a:rPr lang="es-MX" sz="3600" b="1" dirty="0"/>
              <a:t>Ángel (1475-1564).</a:t>
            </a:r>
            <a:r>
              <a:rPr lang="es-MX" b="1" dirty="0"/>
              <a:t/>
            </a:r>
            <a:br>
              <a:rPr lang="es-MX" b="1" dirty="0"/>
            </a:br>
            <a:endParaRPr lang="es-MX" b="1" dirty="0"/>
          </a:p>
        </p:txBody>
      </p:sp>
      <p:pic>
        <p:nvPicPr>
          <p:cNvPr id="6" name="5 Marcador de contenido" descr="sepulco_Pio_II.jpg"/>
          <p:cNvPicPr>
            <a:picLocks noGrp="1" noChangeAspect="1"/>
          </p:cNvPicPr>
          <p:nvPr>
            <p:ph idx="1"/>
          </p:nvPr>
        </p:nvPicPr>
        <p:blipFill>
          <a:blip r:embed="rId2" cstate="print"/>
          <a:stretch>
            <a:fillRect/>
          </a:stretch>
        </p:blipFill>
        <p:spPr>
          <a:xfrm>
            <a:off x="3011223" y="1778000"/>
            <a:ext cx="4547129" cy="3148013"/>
          </a:xfrm>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2800" b="1" dirty="0" smtClean="0"/>
              <a:t>Sepulcro Papa Pio II. Basílica de San Pedro Miguel Ángel (1475-1564).</a:t>
            </a:r>
            <a:endParaRPr lang="es-MX" sz="2800" b="1" dirty="0"/>
          </a:p>
        </p:txBody>
      </p:sp>
      <p:pic>
        <p:nvPicPr>
          <p:cNvPr id="6" name="5 Marcador de contenido" descr="fotos-roma-san-pietro-vincoli-017.jpg"/>
          <p:cNvPicPr>
            <a:picLocks noGrp="1" noChangeAspect="1"/>
          </p:cNvPicPr>
          <p:nvPr>
            <p:ph idx="1"/>
          </p:nvPr>
        </p:nvPicPr>
        <p:blipFill>
          <a:blip r:embed="rId2" cstate="print"/>
          <a:stretch>
            <a:fillRect/>
          </a:stretch>
        </p:blipFill>
        <p:spPr>
          <a:xfrm>
            <a:off x="1944694" y="1595162"/>
            <a:ext cx="5466792" cy="3862288"/>
          </a:xfrm>
        </p:spPr>
      </p:pic>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520092"/>
            <a:ext cx="7584851" cy="1067408"/>
          </a:xfrm>
        </p:spPr>
        <p:txBody>
          <a:bodyPr>
            <a:normAutofit/>
          </a:bodyPr>
          <a:lstStyle/>
          <a:p>
            <a:pPr algn="ctr"/>
            <a:r>
              <a:rPr lang="es-MX" dirty="0" smtClean="0">
                <a:solidFill>
                  <a:srgbClr val="002060"/>
                </a:solidFill>
              </a:rPr>
              <a:t>Tratado de anatomía</a:t>
            </a:r>
            <a:br>
              <a:rPr lang="es-MX" dirty="0" smtClean="0">
                <a:solidFill>
                  <a:srgbClr val="002060"/>
                </a:solidFill>
              </a:rPr>
            </a:br>
            <a:r>
              <a:rPr lang="es-MX" dirty="0" smtClean="0">
                <a:solidFill>
                  <a:srgbClr val="002060"/>
                </a:solidFill>
              </a:rPr>
              <a:t> Leonardo Da Vinci </a:t>
            </a:r>
            <a:r>
              <a:rPr lang="es-MX" dirty="0">
                <a:solidFill>
                  <a:srgbClr val="002060"/>
                </a:solidFill>
              </a:rPr>
              <a:t>(1452-1519</a:t>
            </a:r>
            <a:r>
              <a:rPr lang="es-MX" dirty="0" smtClean="0">
                <a:solidFill>
                  <a:srgbClr val="002060"/>
                </a:solidFill>
              </a:rPr>
              <a:t>)</a:t>
            </a:r>
            <a:endParaRPr lang="es-MX" dirty="0">
              <a:solidFill>
                <a:srgbClr val="002060"/>
              </a:solidFill>
            </a:endParaRPr>
          </a:p>
        </p:txBody>
      </p:sp>
      <p:pic>
        <p:nvPicPr>
          <p:cNvPr id="5" name="4 Marcador de contenido" descr="3Leonardo-Da-Vinci-fetus.jpg"/>
          <p:cNvPicPr>
            <a:picLocks noGrp="1" noChangeAspect="1"/>
          </p:cNvPicPr>
          <p:nvPr>
            <p:ph idx="1"/>
          </p:nvPr>
        </p:nvPicPr>
        <p:blipFill>
          <a:blip r:embed="rId2" cstate="print"/>
          <a:stretch>
            <a:fillRect/>
          </a:stretch>
        </p:blipFill>
        <p:spPr>
          <a:xfrm>
            <a:off x="2555776" y="1623429"/>
            <a:ext cx="3732132" cy="3527772"/>
          </a:xfrm>
        </p:spPr>
      </p:pic>
    </p:spTree>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solidFill>
                  <a:srgbClr val="002060"/>
                </a:solidFill>
              </a:rPr>
              <a:t>Tratado de anatomía</a:t>
            </a:r>
            <a:br>
              <a:rPr lang="es-MX" dirty="0">
                <a:solidFill>
                  <a:srgbClr val="002060"/>
                </a:solidFill>
              </a:rPr>
            </a:br>
            <a:r>
              <a:rPr lang="es-MX" dirty="0">
                <a:solidFill>
                  <a:srgbClr val="002060"/>
                </a:solidFill>
              </a:rPr>
              <a:t> Leonardo Da Vinci (1452-1519)</a:t>
            </a:r>
            <a:endParaRPr lang="es-MX" dirty="0"/>
          </a:p>
        </p:txBody>
      </p:sp>
      <p:pic>
        <p:nvPicPr>
          <p:cNvPr id="2050" name="Picture 2" descr="http://archivioscienze.scuola.zanichelli.it/files/2012/04/The_Principle_Organs_and_Vascular_and_Urino-Genital_Systems_of_a_Woman.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27784" y="1587500"/>
            <a:ext cx="4032448" cy="412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231856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87624" y="0"/>
            <a:ext cx="7440835" cy="1628343"/>
          </a:xfrm>
        </p:spPr>
        <p:txBody>
          <a:bodyPr>
            <a:normAutofit/>
          </a:bodyPr>
          <a:lstStyle/>
          <a:p>
            <a:pPr algn="ctr"/>
            <a:r>
              <a:rPr lang="es-MX" b="1" dirty="0" smtClean="0">
                <a:solidFill>
                  <a:srgbClr val="002060"/>
                </a:solidFill>
              </a:rPr>
              <a:t/>
            </a:r>
            <a:br>
              <a:rPr lang="es-MX" b="1" dirty="0" smtClean="0">
                <a:solidFill>
                  <a:srgbClr val="002060"/>
                </a:solidFill>
              </a:rPr>
            </a:br>
            <a:r>
              <a:rPr lang="es-MX" b="1" dirty="0" smtClean="0">
                <a:solidFill>
                  <a:srgbClr val="002060"/>
                </a:solidFill>
              </a:rPr>
              <a:t>Tratado </a:t>
            </a:r>
            <a:r>
              <a:rPr lang="es-MX" b="1" dirty="0">
                <a:solidFill>
                  <a:srgbClr val="002060"/>
                </a:solidFill>
              </a:rPr>
              <a:t>de anatomía</a:t>
            </a:r>
            <a:br>
              <a:rPr lang="es-MX" b="1" dirty="0">
                <a:solidFill>
                  <a:srgbClr val="002060"/>
                </a:solidFill>
              </a:rPr>
            </a:br>
            <a:r>
              <a:rPr lang="es-MX" b="1" dirty="0">
                <a:solidFill>
                  <a:srgbClr val="002060"/>
                </a:solidFill>
              </a:rPr>
              <a:t> Leonardo Da Vinci (1452-1519)</a:t>
            </a:r>
          </a:p>
        </p:txBody>
      </p:sp>
      <p:pic>
        <p:nvPicPr>
          <p:cNvPr id="3074" name="Picture 2" descr="https://encrypted-tbn3.gstatic.com/images?q=tbn:ANd9GcR_nNEYzUYjEi36ArFrgLwIiiFAnRyXETBKk7PgJEtXZeroy_anz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83768" y="1617066"/>
            <a:ext cx="4121792" cy="412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4491163"/>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Sandro </a:t>
            </a:r>
            <a:r>
              <a:rPr lang="es-MX" dirty="0" err="1" smtClean="0"/>
              <a:t>Botticheli</a:t>
            </a:r>
            <a:r>
              <a:rPr lang="es-MX" dirty="0" smtClean="0"/>
              <a:t>. La primavera </a:t>
            </a:r>
            <a:endParaRPr lang="es-MX" dirty="0"/>
          </a:p>
        </p:txBody>
      </p:sp>
      <p:pic>
        <p:nvPicPr>
          <p:cNvPr id="4" name="3 Marcador de contenido" descr="primavera-sandro botticelli.jpg"/>
          <p:cNvPicPr>
            <a:picLocks noGrp="1" noChangeAspect="1"/>
          </p:cNvPicPr>
          <p:nvPr>
            <p:ph idx="1"/>
          </p:nvPr>
        </p:nvPicPr>
        <p:blipFill>
          <a:blip r:embed="rId2" cstate="print"/>
          <a:stretch>
            <a:fillRect/>
          </a:stretch>
        </p:blipFill>
        <p:spPr>
          <a:xfrm>
            <a:off x="267394" y="960957"/>
            <a:ext cx="8892480" cy="4777713"/>
          </a:xfrm>
        </p:spPr>
      </p:pic>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817273"/>
          </a:xfrm>
        </p:spPr>
        <p:txBody>
          <a:bodyPr/>
          <a:lstStyle/>
          <a:p>
            <a:r>
              <a:rPr lang="es-MX" dirty="0" smtClean="0"/>
              <a:t>Lucas </a:t>
            </a:r>
            <a:r>
              <a:rPr lang="es-MX" dirty="0" err="1" smtClean="0"/>
              <a:t>Cranach</a:t>
            </a:r>
            <a:r>
              <a:rPr lang="es-MX" dirty="0" smtClean="0"/>
              <a:t>. </a:t>
            </a:r>
            <a:endParaRPr lang="es-MX" dirty="0"/>
          </a:p>
        </p:txBody>
      </p:sp>
      <p:pic>
        <p:nvPicPr>
          <p:cNvPr id="9" name="8 Marcador de contenido" descr="venus-and-cupid-2.jpg"/>
          <p:cNvPicPr>
            <a:picLocks noGrp="1" noChangeAspect="1"/>
          </p:cNvPicPr>
          <p:nvPr>
            <p:ph idx="1"/>
          </p:nvPr>
        </p:nvPicPr>
        <p:blipFill>
          <a:blip r:embed="rId2" cstate="print"/>
          <a:stretch>
            <a:fillRect/>
          </a:stretch>
        </p:blipFill>
        <p:spPr>
          <a:xfrm>
            <a:off x="0" y="637253"/>
            <a:ext cx="3104048" cy="4680520"/>
          </a:xfrm>
        </p:spPr>
      </p:pic>
      <p:sp>
        <p:nvSpPr>
          <p:cNvPr id="10" name="9 CuadroTexto"/>
          <p:cNvSpPr txBox="1"/>
          <p:nvPr/>
        </p:nvSpPr>
        <p:spPr>
          <a:xfrm>
            <a:off x="107504" y="5317773"/>
            <a:ext cx="3240360" cy="369332"/>
          </a:xfrm>
          <a:prstGeom prst="rect">
            <a:avLst/>
          </a:prstGeom>
          <a:noFill/>
        </p:spPr>
        <p:txBody>
          <a:bodyPr wrap="square" rtlCol="0">
            <a:spAutoFit/>
          </a:bodyPr>
          <a:lstStyle/>
          <a:p>
            <a:r>
              <a:rPr lang="es-MX" dirty="0" smtClean="0"/>
              <a:t>Venus  y Cupido </a:t>
            </a:r>
            <a:endParaRPr lang="es-MX" dirty="0"/>
          </a:p>
        </p:txBody>
      </p:sp>
      <p:pic>
        <p:nvPicPr>
          <p:cNvPr id="3073" name="Picture 1" descr="C:\Users\Alba\Documents\FaCiCo.Docencia\historia general 2014-A\Renacimiento\Cranach.jpg"/>
          <p:cNvPicPr>
            <a:picLocks noChangeAspect="1" noChangeArrowheads="1"/>
          </p:cNvPicPr>
          <p:nvPr/>
        </p:nvPicPr>
        <p:blipFill>
          <a:blip r:embed="rId3" cstate="print"/>
          <a:srcRect/>
          <a:stretch>
            <a:fillRect/>
          </a:stretch>
        </p:blipFill>
        <p:spPr bwMode="auto">
          <a:xfrm>
            <a:off x="7237946" y="0"/>
            <a:ext cx="1906054" cy="2065412"/>
          </a:xfrm>
          <a:prstGeom prst="rect">
            <a:avLst/>
          </a:prstGeom>
          <a:noFill/>
        </p:spPr>
      </p:pic>
      <p:pic>
        <p:nvPicPr>
          <p:cNvPr id="3075" name="Picture 3" descr="http://www.artbible.info/images/cranach_adameva_1533_grt.jpg"/>
          <p:cNvPicPr>
            <a:picLocks noChangeAspect="1" noChangeArrowheads="1"/>
          </p:cNvPicPr>
          <p:nvPr/>
        </p:nvPicPr>
        <p:blipFill>
          <a:blip r:embed="rId4" cstate="print"/>
          <a:srcRect/>
          <a:stretch>
            <a:fillRect/>
          </a:stretch>
        </p:blipFill>
        <p:spPr bwMode="auto">
          <a:xfrm>
            <a:off x="3347864" y="997293"/>
            <a:ext cx="3960440" cy="4717707"/>
          </a:xfrm>
          <a:prstGeom prst="rect">
            <a:avLst/>
          </a:prstGeom>
          <a:noFill/>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075"/>
                                        </p:tgtEl>
                                        <p:attrNameLst>
                                          <p:attrName>style.visibility</p:attrName>
                                        </p:attrNameLst>
                                      </p:cBhvr>
                                      <p:to>
                                        <p:strVal val="visible"/>
                                      </p:to>
                                    </p:set>
                                    <p:animEffect transition="in" filter="barn(inVertical)">
                                      <p:cBhvr>
                                        <p:cTn id="13" dur="500"/>
                                        <p:tgtEl>
                                          <p:spTgt spid="3075"/>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3073"/>
                                        </p:tgtEl>
                                        <p:attrNameLst>
                                          <p:attrName>style.visibility</p:attrName>
                                        </p:attrNameLst>
                                      </p:cBhvr>
                                      <p:to>
                                        <p:strVal val="visible"/>
                                      </p:to>
                                    </p:set>
                                    <p:animEffect transition="in" filter="circle(in)">
                                      <p:cBhvr>
                                        <p:cTn id="18" dur="2000"/>
                                        <p:tgtEl>
                                          <p:spTgt spid="30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
            </a:r>
            <a:br>
              <a:rPr lang="es-MX" b="1" dirty="0" smtClean="0"/>
            </a:br>
            <a:r>
              <a:rPr lang="es-MX" b="1" dirty="0" smtClean="0"/>
              <a:t>Uso </a:t>
            </a:r>
            <a:r>
              <a:rPr lang="es-MX" b="1" dirty="0"/>
              <a:t>didáctico y para el aprendizaje </a:t>
            </a:r>
          </a:p>
        </p:txBody>
      </p:sp>
      <p:sp>
        <p:nvSpPr>
          <p:cNvPr id="3" name="2 Marcador de contenido"/>
          <p:cNvSpPr>
            <a:spLocks noGrp="1"/>
          </p:cNvSpPr>
          <p:nvPr>
            <p:ph idx="1"/>
          </p:nvPr>
        </p:nvSpPr>
        <p:spPr>
          <a:xfrm>
            <a:off x="1941909" y="1417340"/>
            <a:ext cx="6686550" cy="4104456"/>
          </a:xfrm>
        </p:spPr>
        <p:txBody>
          <a:bodyPr>
            <a:normAutofit/>
          </a:bodyPr>
          <a:lstStyle/>
          <a:p>
            <a:pPr algn="just"/>
            <a:r>
              <a:rPr lang="es-MX" sz="2000" b="1" dirty="0" smtClean="0">
                <a:solidFill>
                  <a:schemeClr val="accent6">
                    <a:lumMod val="75000"/>
                  </a:schemeClr>
                </a:solidFill>
              </a:rPr>
              <a:t>Objetivo: </a:t>
            </a:r>
            <a:r>
              <a:rPr lang="es-MX" sz="2000" dirty="0" smtClean="0"/>
              <a:t>Comprender los procesos humanistas, científicos y culturales, propios del periodo del Renacimiento</a:t>
            </a:r>
          </a:p>
          <a:p>
            <a:pPr algn="just"/>
            <a:r>
              <a:rPr lang="es-MX" sz="2000" b="1" dirty="0" smtClean="0">
                <a:solidFill>
                  <a:schemeClr val="bg2">
                    <a:lumMod val="50000"/>
                  </a:schemeClr>
                </a:solidFill>
              </a:rPr>
              <a:t>Estructura  </a:t>
            </a:r>
            <a:r>
              <a:rPr lang="es-MX" sz="2000" b="1" dirty="0">
                <a:solidFill>
                  <a:schemeClr val="bg2">
                    <a:lumMod val="50000"/>
                  </a:schemeClr>
                </a:solidFill>
              </a:rPr>
              <a:t>de </a:t>
            </a:r>
            <a:r>
              <a:rPr lang="es-MX" sz="2000" b="1" dirty="0" smtClean="0">
                <a:solidFill>
                  <a:schemeClr val="bg2">
                    <a:lumMod val="50000"/>
                  </a:schemeClr>
                </a:solidFill>
              </a:rPr>
              <a:t>la presentación </a:t>
            </a:r>
          </a:p>
          <a:p>
            <a:pPr algn="ctr"/>
            <a:r>
              <a:rPr lang="es-MX" sz="2000" dirty="0" smtClean="0"/>
              <a:t>Reforma protestante </a:t>
            </a:r>
          </a:p>
          <a:p>
            <a:pPr algn="ctr"/>
            <a:r>
              <a:rPr lang="es-MX" sz="2000" dirty="0" smtClean="0"/>
              <a:t>Imprenta </a:t>
            </a:r>
          </a:p>
          <a:p>
            <a:pPr algn="ctr"/>
            <a:r>
              <a:rPr lang="es-MX" sz="2000" dirty="0" smtClean="0"/>
              <a:t>Arte </a:t>
            </a:r>
          </a:p>
          <a:p>
            <a:pPr algn="ctr"/>
            <a:r>
              <a:rPr lang="es-MX" sz="2000" dirty="0" smtClean="0"/>
              <a:t>Literatura </a:t>
            </a:r>
          </a:p>
          <a:p>
            <a:pPr algn="ctr"/>
            <a:r>
              <a:rPr lang="es-MX" sz="2000" dirty="0" smtClean="0"/>
              <a:t>Ciencia </a:t>
            </a:r>
          </a:p>
          <a:p>
            <a:pPr algn="ctr"/>
            <a:r>
              <a:rPr lang="es-MX" sz="2000" dirty="0" smtClean="0"/>
              <a:t>Astronomía </a:t>
            </a:r>
          </a:p>
          <a:p>
            <a:endParaRPr lang="es-MX" dirty="0"/>
          </a:p>
        </p:txBody>
      </p:sp>
    </p:spTree>
    <p:extLst>
      <p:ext uri="{BB962C8B-B14F-4D97-AF65-F5344CB8AC3E}">
        <p14:creationId xmlns:p14="http://schemas.microsoft.com/office/powerpoint/2010/main" val="1244092952"/>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865"/>
            <a:ext cx="5338936" cy="648416"/>
          </a:xfrm>
        </p:spPr>
        <p:txBody>
          <a:bodyPr>
            <a:noAutofit/>
          </a:bodyPr>
          <a:lstStyle/>
          <a:p>
            <a:pPr algn="ctr"/>
            <a:r>
              <a:rPr lang="es-MX" sz="4000" b="1" dirty="0" err="1" smtClean="0">
                <a:solidFill>
                  <a:srgbClr val="002060"/>
                </a:solidFill>
              </a:rPr>
              <a:t>Massys</a:t>
            </a:r>
            <a:endParaRPr lang="es-MX" sz="4000" b="1" dirty="0">
              <a:solidFill>
                <a:srgbClr val="002060"/>
              </a:solidFill>
            </a:endParaRPr>
          </a:p>
        </p:txBody>
      </p:sp>
      <p:pic>
        <p:nvPicPr>
          <p:cNvPr id="13" name="12 Marcador de contenido" descr="Massys_woman.jpg"/>
          <p:cNvPicPr>
            <a:picLocks noGrp="1" noChangeAspect="1"/>
          </p:cNvPicPr>
          <p:nvPr>
            <p:ph idx="1"/>
          </p:nvPr>
        </p:nvPicPr>
        <p:blipFill>
          <a:blip r:embed="rId2" cstate="print"/>
          <a:stretch>
            <a:fillRect/>
          </a:stretch>
        </p:blipFill>
        <p:spPr>
          <a:xfrm>
            <a:off x="5796136" y="697260"/>
            <a:ext cx="3347864" cy="5017740"/>
          </a:xfrm>
        </p:spPr>
      </p:pic>
      <p:pic>
        <p:nvPicPr>
          <p:cNvPr id="1027" name="Picture 3" descr="C:\Users\Alba\Documents\FaCiCo.Docencia\historia general 2014-A\Renacimiento\Massys.detalle.jpg"/>
          <p:cNvPicPr>
            <a:picLocks noChangeAspect="1" noChangeArrowheads="1"/>
          </p:cNvPicPr>
          <p:nvPr/>
        </p:nvPicPr>
        <p:blipFill>
          <a:blip r:embed="rId3" cstate="print"/>
          <a:srcRect/>
          <a:stretch>
            <a:fillRect/>
          </a:stretch>
        </p:blipFill>
        <p:spPr bwMode="auto">
          <a:xfrm>
            <a:off x="2627784" y="3517574"/>
            <a:ext cx="3096344" cy="2100233"/>
          </a:xfrm>
          <a:prstGeom prst="rect">
            <a:avLst/>
          </a:prstGeom>
          <a:noFill/>
        </p:spPr>
      </p:pic>
      <p:pic>
        <p:nvPicPr>
          <p:cNvPr id="1035" name="Picture 11" descr="http://ts3.mm.bing.net/th?id=HN.607992422312774965&amp;w=185&amp;h=146&amp;c=7&amp;rs=1&amp;pid=1.7"/>
          <p:cNvPicPr>
            <a:picLocks noChangeAspect="1" noChangeArrowheads="1"/>
          </p:cNvPicPr>
          <p:nvPr/>
        </p:nvPicPr>
        <p:blipFill>
          <a:blip r:embed="rId4" cstate="print"/>
          <a:srcRect/>
          <a:stretch>
            <a:fillRect/>
          </a:stretch>
        </p:blipFill>
        <p:spPr bwMode="auto">
          <a:xfrm>
            <a:off x="0" y="877281"/>
            <a:ext cx="3491880" cy="3079089"/>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35"/>
                                        </p:tgtEl>
                                        <p:attrNameLst>
                                          <p:attrName>style.visibility</p:attrName>
                                        </p:attrNameLst>
                                      </p:cBhvr>
                                      <p:to>
                                        <p:strVal val="visible"/>
                                      </p:to>
                                    </p:set>
                                    <p:anim calcmode="lin" valueType="num">
                                      <p:cBhvr additive="base">
                                        <p:cTn id="7" dur="500" fill="hold"/>
                                        <p:tgtEl>
                                          <p:spTgt spid="1035"/>
                                        </p:tgtEl>
                                        <p:attrNameLst>
                                          <p:attrName>ppt_x</p:attrName>
                                        </p:attrNameLst>
                                      </p:cBhvr>
                                      <p:tavLst>
                                        <p:tav tm="0">
                                          <p:val>
                                            <p:strVal val="#ppt_x"/>
                                          </p:val>
                                        </p:tav>
                                        <p:tav tm="100000">
                                          <p:val>
                                            <p:strVal val="#ppt_x"/>
                                          </p:val>
                                        </p:tav>
                                      </p:tavLst>
                                    </p:anim>
                                    <p:anim calcmode="lin" valueType="num">
                                      <p:cBhvr additive="base">
                                        <p:cTn id="8" dur="500" fill="hold"/>
                                        <p:tgtEl>
                                          <p:spTgt spid="103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1027"/>
                                        </p:tgtEl>
                                        <p:attrNameLst>
                                          <p:attrName>style.visibility</p:attrName>
                                        </p:attrNameLst>
                                      </p:cBhvr>
                                      <p:to>
                                        <p:strVal val="visible"/>
                                      </p:to>
                                    </p:set>
                                    <p:animEffect transition="in" filter="wheel(1)">
                                      <p:cBhvr>
                                        <p:cTn id="13" dur="2000"/>
                                        <p:tgtEl>
                                          <p:spTgt spid="1027"/>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mph" presetSubtype="0" fill="hold" nodeType="clickEffect">
                                  <p:stCondLst>
                                    <p:cond delay="0"/>
                                  </p:stCondLst>
                                  <p:childTnLst>
                                    <p:animScale>
                                      <p:cBhvr>
                                        <p:cTn id="17" dur="2000" fill="hold"/>
                                        <p:tgtEl>
                                          <p:spTgt spid="1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Tizziano</a:t>
            </a:r>
            <a:r>
              <a:rPr lang="es-MX" dirty="0" smtClean="0"/>
              <a:t> </a:t>
            </a:r>
            <a:endParaRPr lang="es-MX" dirty="0"/>
          </a:p>
        </p:txBody>
      </p:sp>
      <p:pic>
        <p:nvPicPr>
          <p:cNvPr id="6" name="5 Marcador de contenido" descr="tizziano.1.jpg"/>
          <p:cNvPicPr>
            <a:picLocks noGrp="1" noChangeAspect="1"/>
          </p:cNvPicPr>
          <p:nvPr>
            <p:ph idx="1"/>
          </p:nvPr>
        </p:nvPicPr>
        <p:blipFill>
          <a:blip r:embed="rId2" cstate="print"/>
          <a:stretch>
            <a:fillRect/>
          </a:stretch>
        </p:blipFill>
        <p:spPr>
          <a:xfrm>
            <a:off x="179512" y="997293"/>
            <a:ext cx="8568952" cy="4380487"/>
          </a:xfrm>
        </p:spPr>
      </p:pic>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63888" y="397227"/>
            <a:ext cx="2376264" cy="1440160"/>
          </a:xfrm>
        </p:spPr>
        <p:txBody>
          <a:bodyPr/>
          <a:lstStyle/>
          <a:p>
            <a:r>
              <a:rPr lang="es-MX" dirty="0" smtClean="0"/>
              <a:t>Hans </a:t>
            </a:r>
            <a:r>
              <a:rPr lang="es-MX" dirty="0" err="1" smtClean="0"/>
              <a:t>Baldung</a:t>
            </a:r>
            <a:endParaRPr lang="es-MX" dirty="0"/>
          </a:p>
        </p:txBody>
      </p:sp>
      <p:pic>
        <p:nvPicPr>
          <p:cNvPr id="5122" name="Picture 2" descr="http://framingpainting.com/Uploadpic/Hans%20Baldung/big/Adam%20and%20Eve.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99792" y="1333500"/>
            <a:ext cx="3600400" cy="4381500"/>
          </a:xfrm>
          <a:prstGeom prst="rect">
            <a:avLst/>
          </a:prstGeom>
          <a:noFill/>
          <a:extLst>
            <a:ext uri="{909E8E84-426E-40DD-AFC4-6F175D3DCCD1}">
              <a14:hiddenFill xmlns:a14="http://schemas.microsoft.com/office/drawing/2010/main">
                <a:solidFill>
                  <a:srgbClr val="FFFFFF"/>
                </a:solidFill>
              </a14:hiddenFill>
            </a:ext>
          </a:extLst>
        </p:spPr>
      </p:pic>
      <p:pic>
        <p:nvPicPr>
          <p:cNvPr id="22532" name="Picture 4" descr="http://ts4.mm.bing.net/th?id=HN.608005577800417537&amp;w=86&amp;h=150&amp;c=7&amp;rs=1&amp;pid=1.7"/>
          <p:cNvPicPr>
            <a:picLocks noChangeAspect="1" noChangeArrowheads="1"/>
          </p:cNvPicPr>
          <p:nvPr/>
        </p:nvPicPr>
        <p:blipFill>
          <a:blip r:embed="rId3" cstate="print"/>
          <a:srcRect/>
          <a:stretch>
            <a:fillRect/>
          </a:stretch>
        </p:blipFill>
        <p:spPr bwMode="auto">
          <a:xfrm>
            <a:off x="539552" y="397227"/>
            <a:ext cx="2160240" cy="3000333"/>
          </a:xfrm>
          <a:prstGeom prst="rect">
            <a:avLst/>
          </a:prstGeom>
          <a:noFill/>
        </p:spPr>
      </p:pic>
      <p:pic>
        <p:nvPicPr>
          <p:cNvPr id="22536" name="Picture 8" descr="http://ts2.mm.bing.net/th?id=HN.607988582614303048&amp;w=90&amp;h=155&amp;c=7&amp;rs=1&amp;pid=1.7"/>
          <p:cNvPicPr>
            <a:picLocks noChangeAspect="1" noChangeArrowheads="1"/>
          </p:cNvPicPr>
          <p:nvPr/>
        </p:nvPicPr>
        <p:blipFill>
          <a:blip r:embed="rId4" cstate="print"/>
          <a:srcRect/>
          <a:stretch>
            <a:fillRect/>
          </a:stretch>
        </p:blipFill>
        <p:spPr bwMode="auto">
          <a:xfrm>
            <a:off x="6300192" y="637253"/>
            <a:ext cx="2376264" cy="3757600"/>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2532"/>
                                        </p:tgtEl>
                                        <p:attrNameLst>
                                          <p:attrName>style.visibility</p:attrName>
                                        </p:attrNameLst>
                                      </p:cBhvr>
                                      <p:to>
                                        <p:strVal val="visible"/>
                                      </p:to>
                                    </p:set>
                                    <p:animEffect transition="in" filter="fade">
                                      <p:cBhvr>
                                        <p:cTn id="7" dur="1000"/>
                                        <p:tgtEl>
                                          <p:spTgt spid="22532"/>
                                        </p:tgtEl>
                                      </p:cBhvr>
                                    </p:animEffect>
                                    <p:anim calcmode="lin" valueType="num">
                                      <p:cBhvr>
                                        <p:cTn id="8" dur="1000" fill="hold"/>
                                        <p:tgtEl>
                                          <p:spTgt spid="22532"/>
                                        </p:tgtEl>
                                        <p:attrNameLst>
                                          <p:attrName>ppt_x</p:attrName>
                                        </p:attrNameLst>
                                      </p:cBhvr>
                                      <p:tavLst>
                                        <p:tav tm="0">
                                          <p:val>
                                            <p:strVal val="#ppt_x"/>
                                          </p:val>
                                        </p:tav>
                                        <p:tav tm="100000">
                                          <p:val>
                                            <p:strVal val="#ppt_x"/>
                                          </p:val>
                                        </p:tav>
                                      </p:tavLst>
                                    </p:anim>
                                    <p:anim calcmode="lin" valueType="num">
                                      <p:cBhvr>
                                        <p:cTn id="9" dur="1000" fill="hold"/>
                                        <p:tgtEl>
                                          <p:spTgt spid="2253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5122"/>
                                        </p:tgtEl>
                                        <p:attrNameLst>
                                          <p:attrName>style.visibility</p:attrName>
                                        </p:attrNameLst>
                                      </p:cBhvr>
                                      <p:to>
                                        <p:strVal val="visible"/>
                                      </p:to>
                                    </p:set>
                                    <p:animEffect transition="in" filter="barn(inVertical)">
                                      <p:cBhvr>
                                        <p:cTn id="14" dur="500"/>
                                        <p:tgtEl>
                                          <p:spTgt spid="5122"/>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22536"/>
                                        </p:tgtEl>
                                        <p:attrNameLst>
                                          <p:attrName>style.visibility</p:attrName>
                                        </p:attrNameLst>
                                      </p:cBhvr>
                                      <p:to>
                                        <p:strVal val="visible"/>
                                      </p:to>
                                    </p:set>
                                    <p:animEffect transition="in" filter="circle(in)">
                                      <p:cBhvr>
                                        <p:cTn id="19" dur="2000"/>
                                        <p:tgtEl>
                                          <p:spTgt spid="225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Mantegna</a:t>
            </a:r>
            <a:endParaRPr lang="es-MX" dirty="0"/>
          </a:p>
        </p:txBody>
      </p:sp>
      <p:pic>
        <p:nvPicPr>
          <p:cNvPr id="6" name="5 Marcador de contenido" descr="Mantegna-virtue.jpg"/>
          <p:cNvPicPr>
            <a:picLocks noGrp="1" noChangeAspect="1"/>
          </p:cNvPicPr>
          <p:nvPr>
            <p:ph idx="1"/>
          </p:nvPr>
        </p:nvPicPr>
        <p:blipFill>
          <a:blip r:embed="rId2" cstate="print"/>
          <a:stretch>
            <a:fillRect/>
          </a:stretch>
        </p:blipFill>
        <p:spPr>
          <a:xfrm>
            <a:off x="179512" y="1108837"/>
            <a:ext cx="8784976" cy="4585692"/>
          </a:xfrm>
        </p:spPr>
      </p:pic>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4" y="193204"/>
            <a:ext cx="7043805" cy="1080120"/>
          </a:xfrm>
        </p:spPr>
        <p:txBody>
          <a:bodyPr>
            <a:normAutofit fontScale="90000"/>
          </a:bodyPr>
          <a:lstStyle/>
          <a:p>
            <a:r>
              <a:rPr lang="es-MX" sz="2400" b="1" dirty="0" smtClean="0"/>
              <a:t/>
            </a:r>
            <a:br>
              <a:rPr lang="es-MX" sz="2400" b="1" dirty="0" smtClean="0"/>
            </a:br>
            <a:r>
              <a:rPr lang="es-MX" sz="2400" b="1" dirty="0" smtClean="0"/>
              <a:t>Tres subgéneros narrativos dominan la literatura del siglo XV y buena parte del siglo XVI:</a:t>
            </a:r>
            <a:br>
              <a:rPr lang="es-MX" sz="2400" b="1" dirty="0" smtClean="0"/>
            </a:br>
            <a:endParaRPr lang="es-MX" sz="2400" b="1" dirty="0"/>
          </a:p>
        </p:txBody>
      </p:sp>
      <p:sp>
        <p:nvSpPr>
          <p:cNvPr id="4" name="3 Marcador de contenido"/>
          <p:cNvSpPr>
            <a:spLocks noGrp="1"/>
          </p:cNvSpPr>
          <p:nvPr>
            <p:ph idx="1"/>
          </p:nvPr>
        </p:nvSpPr>
        <p:spPr>
          <a:xfrm>
            <a:off x="683568" y="1333500"/>
            <a:ext cx="8460432" cy="4381500"/>
          </a:xfrm>
        </p:spPr>
        <p:txBody>
          <a:bodyPr>
            <a:normAutofit/>
          </a:bodyPr>
          <a:lstStyle/>
          <a:p>
            <a:pPr marL="0" indent="0" algn="ctr">
              <a:buNone/>
            </a:pPr>
            <a:endParaRPr lang="es-MX" b="1" dirty="0" smtClean="0"/>
          </a:p>
          <a:p>
            <a:pPr marL="0" indent="0" algn="ctr">
              <a:buNone/>
            </a:pPr>
            <a:r>
              <a:rPr lang="es-MX" sz="3200" b="1" dirty="0" smtClean="0"/>
              <a:t>La novela pastoril</a:t>
            </a:r>
          </a:p>
          <a:p>
            <a:pPr marL="0" indent="0" algn="ctr">
              <a:buNone/>
            </a:pPr>
            <a:endParaRPr lang="es-MX" sz="3200" b="1" dirty="0" smtClean="0"/>
          </a:p>
          <a:p>
            <a:pPr marL="0" indent="0" algn="just">
              <a:buNone/>
            </a:pPr>
            <a:r>
              <a:rPr lang="es-MX" sz="2400" dirty="0" smtClean="0"/>
              <a:t>De origen italiano, al igual que la novela sentimental. </a:t>
            </a:r>
          </a:p>
          <a:p>
            <a:pPr marL="0" indent="0" algn="just">
              <a:buNone/>
            </a:pPr>
            <a:r>
              <a:rPr lang="es-MX" sz="2400" dirty="0" smtClean="0"/>
              <a:t>El primer texto español perteneciente a este género apareció entorno al año 1558 : La Diana, escrita por Jorge de Montemayor. El éxito de este tipo de narrativa hizo que grandes autores de finales del XVI y principios del XVII como Lope de Vega (La Arcadia) o Miguel de Cervantes (La Galatea) lo cultivaran.</a:t>
            </a:r>
          </a:p>
          <a:p>
            <a:endParaRPr lang="es-MX" sz="2400"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193204"/>
            <a:ext cx="7884368" cy="1140296"/>
          </a:xfrm>
        </p:spPr>
        <p:txBody>
          <a:bodyPr>
            <a:normAutofit fontScale="90000"/>
          </a:bodyPr>
          <a:lstStyle/>
          <a:p>
            <a:r>
              <a:rPr lang="es-MX" b="1" dirty="0" smtClean="0"/>
              <a:t/>
            </a:r>
            <a:br>
              <a:rPr lang="es-MX" b="1" dirty="0" smtClean="0"/>
            </a:br>
            <a:r>
              <a:rPr lang="es-MX" b="1" dirty="0" smtClean="0"/>
              <a:t>La prosa didáctica y religiosa.</a:t>
            </a:r>
            <a:r>
              <a:rPr lang="es-MX" dirty="0" smtClean="0"/>
              <a:t> </a:t>
            </a:r>
            <a:br>
              <a:rPr lang="es-MX" dirty="0" smtClean="0"/>
            </a:br>
            <a:endParaRPr lang="es-MX" dirty="0"/>
          </a:p>
        </p:txBody>
      </p:sp>
      <p:sp>
        <p:nvSpPr>
          <p:cNvPr id="3" name="2 Marcador de contenido"/>
          <p:cNvSpPr>
            <a:spLocks noGrp="1"/>
          </p:cNvSpPr>
          <p:nvPr>
            <p:ph idx="1"/>
          </p:nvPr>
        </p:nvSpPr>
        <p:spPr>
          <a:xfrm>
            <a:off x="107504" y="1333500"/>
            <a:ext cx="9036496" cy="4381500"/>
          </a:xfrm>
        </p:spPr>
        <p:txBody>
          <a:bodyPr/>
          <a:lstStyle/>
          <a:p>
            <a:pPr algn="just">
              <a:buNone/>
            </a:pPr>
            <a:r>
              <a:rPr lang="es-MX" dirty="0" smtClean="0"/>
              <a:t>	</a:t>
            </a:r>
          </a:p>
          <a:p>
            <a:pPr algn="just">
              <a:buNone/>
            </a:pPr>
            <a:endParaRPr lang="es-MX" dirty="0"/>
          </a:p>
          <a:p>
            <a:pPr algn="just">
              <a:buNone/>
            </a:pPr>
            <a:endParaRPr lang="es-MX" dirty="0" smtClean="0"/>
          </a:p>
          <a:p>
            <a:pPr algn="just">
              <a:buNone/>
            </a:pPr>
            <a:r>
              <a:rPr lang="es-MX" sz="2800" dirty="0" smtClean="0"/>
              <a:t>Durante el reinado de Felipe II, que abarca los años de 1557 a 1597, la literatura religiosa en España tuvo su mayor auge. </a:t>
            </a:r>
          </a:p>
          <a:p>
            <a:pPr algn="just">
              <a:buNone/>
            </a:pPr>
            <a:r>
              <a:rPr lang="es-MX" sz="2800" dirty="0"/>
              <a:t>	</a:t>
            </a:r>
            <a:r>
              <a:rPr lang="es-MX" sz="2800" dirty="0" smtClean="0"/>
              <a:t>La religiosidad del monarca, el espíritu de la Contrarreforma y las costumbres de la época fueron parte en la extraordinaria importancia que ésta alcanzó.</a:t>
            </a:r>
            <a:endParaRPr lang="es-MX" sz="2800" dirty="0"/>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520092"/>
            <a:ext cx="7440835" cy="1067408"/>
          </a:xfrm>
        </p:spPr>
        <p:txBody>
          <a:bodyPr>
            <a:normAutofit fontScale="90000"/>
          </a:bodyPr>
          <a:lstStyle/>
          <a:p>
            <a:r>
              <a:rPr lang="es-MX" dirty="0" smtClean="0"/>
              <a:t/>
            </a:r>
            <a:br>
              <a:rPr lang="es-MX" dirty="0" smtClean="0"/>
            </a:br>
            <a:r>
              <a:rPr lang="es-MX" dirty="0" smtClean="0"/>
              <a:t>La Literatura didáctica y religiosa es muy vasta, pues incluye:</a:t>
            </a:r>
            <a:br>
              <a:rPr lang="es-MX" dirty="0" smtClean="0"/>
            </a:br>
            <a:endParaRPr lang="es-MX" dirty="0"/>
          </a:p>
        </p:txBody>
      </p:sp>
      <p:sp>
        <p:nvSpPr>
          <p:cNvPr id="3" name="2 Marcador de contenido"/>
          <p:cNvSpPr>
            <a:spLocks noGrp="1"/>
          </p:cNvSpPr>
          <p:nvPr>
            <p:ph idx="1"/>
          </p:nvPr>
        </p:nvSpPr>
        <p:spPr>
          <a:xfrm>
            <a:off x="323528" y="1921396"/>
            <a:ext cx="8688969" cy="3937620"/>
          </a:xfrm>
        </p:spPr>
        <p:txBody>
          <a:bodyPr>
            <a:normAutofit/>
          </a:bodyPr>
          <a:lstStyle/>
          <a:p>
            <a:pPr algn="just">
              <a:buNone/>
            </a:pPr>
            <a:r>
              <a:rPr lang="es-MX" sz="2400" b="1" dirty="0" smtClean="0"/>
              <a:t>La apologética</a:t>
            </a:r>
            <a:r>
              <a:rPr lang="es-MX" sz="2400" dirty="0" smtClean="0"/>
              <a:t>, la cual presenta argumentos en pro de la religión.</a:t>
            </a:r>
          </a:p>
          <a:p>
            <a:pPr algn="just">
              <a:buNone/>
            </a:pPr>
            <a:r>
              <a:rPr lang="es-MX" sz="2400" dirty="0" smtClean="0"/>
              <a:t>	</a:t>
            </a:r>
            <a:r>
              <a:rPr lang="es-MX" sz="2400" b="1" dirty="0" smtClean="0"/>
              <a:t>La ascética</a:t>
            </a:r>
            <a:r>
              <a:rPr lang="es-MX" sz="2400" dirty="0" smtClean="0"/>
              <a:t>, que tiende a inculcar los preceptos de la moral y la mística, que procura el conocimiento de Dios dentro del propio espíritu, por medio de la contemplación y la meditación. La producción de los místicos del siglo XVI es de gran importancia, </a:t>
            </a:r>
            <a:r>
              <a:rPr lang="es-MX" sz="2400" b="1" dirty="0" smtClean="0"/>
              <a:t>principalmente para el crecimiento y robustez del idioma. </a:t>
            </a:r>
          </a:p>
          <a:p>
            <a:endParaRPr lang="es-MX" dirty="0"/>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571500" indent="-571500">
              <a:buFont typeface="Arial" panose="020B0604020202020204" pitchFamily="34" charset="0"/>
              <a:buChar char="•"/>
            </a:pPr>
            <a:r>
              <a:rPr lang="es-MX" dirty="0" smtClean="0"/>
              <a:t>La novela Picaresca </a:t>
            </a:r>
            <a:endParaRPr lang="es-MX" dirty="0"/>
          </a:p>
        </p:txBody>
      </p:sp>
      <p:sp>
        <p:nvSpPr>
          <p:cNvPr id="3" name="2 Marcador de contenido"/>
          <p:cNvSpPr>
            <a:spLocks noGrp="1"/>
          </p:cNvSpPr>
          <p:nvPr>
            <p:ph idx="1"/>
          </p:nvPr>
        </p:nvSpPr>
        <p:spPr>
          <a:xfrm>
            <a:off x="251520" y="1053796"/>
            <a:ext cx="6768752" cy="4564011"/>
          </a:xfrm>
        </p:spPr>
        <p:txBody>
          <a:bodyPr>
            <a:normAutofit lnSpcReduction="10000"/>
          </a:bodyPr>
          <a:lstStyle/>
          <a:p>
            <a:pPr algn="just">
              <a:buNone/>
            </a:pPr>
            <a:endParaRPr lang="es-MX" dirty="0" smtClean="0"/>
          </a:p>
          <a:p>
            <a:pPr algn="just">
              <a:buNone/>
            </a:pPr>
            <a:endParaRPr lang="es-MX" i="1" dirty="0"/>
          </a:p>
          <a:p>
            <a:pPr algn="just">
              <a:buNone/>
            </a:pPr>
            <a:r>
              <a:rPr lang="es-MX" sz="2000" i="1" dirty="0" smtClean="0"/>
              <a:t>El protagonista es el pícaro</a:t>
            </a:r>
            <a:r>
              <a:rPr lang="es-MX" sz="2000" dirty="0" smtClean="0"/>
              <a:t>, categoría social, procedente de los bajos fondos que, a modo de antihéroe, es utilizado por la literatura como contrapunto al ideal caballeresco. Su línea de conducta está marcada por el engaño, la astucia, el ardid y la trampa ingeniosa. Vive al margen de los códigos de honra propios de las clases altas de la sociedad de su época. Su libertad es su gran bien. Una libertad condicionada por su ascendencia, que el protagonista relata al lector para que comprenda su norma de vida, condicionada o determinada, en parte, por sus coordenadas existenciales. </a:t>
            </a:r>
          </a:p>
          <a:p>
            <a:endParaRPr lang="es-MX" sz="2000" dirty="0"/>
          </a:p>
        </p:txBody>
      </p:sp>
      <p:pic>
        <p:nvPicPr>
          <p:cNvPr id="4" name="3 Marcador de contenido" descr="lazarillo.jpg"/>
          <p:cNvPicPr>
            <a:picLocks noChangeAspect="1"/>
          </p:cNvPicPr>
          <p:nvPr/>
        </p:nvPicPr>
        <p:blipFill>
          <a:blip r:embed="rId2" cstate="print"/>
          <a:stretch>
            <a:fillRect/>
          </a:stretch>
        </p:blipFill>
        <p:spPr>
          <a:xfrm>
            <a:off x="7236297" y="228865"/>
            <a:ext cx="1907703" cy="538894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MX" dirty="0" smtClean="0"/>
              <a:t>La novela Picaresca </a:t>
            </a:r>
            <a:endParaRPr lang="es-MX" dirty="0"/>
          </a:p>
        </p:txBody>
      </p:sp>
      <p:sp>
        <p:nvSpPr>
          <p:cNvPr id="3" name="2 Marcador de contenido"/>
          <p:cNvSpPr>
            <a:spLocks noGrp="1"/>
          </p:cNvSpPr>
          <p:nvPr>
            <p:ph idx="1"/>
          </p:nvPr>
        </p:nvSpPr>
        <p:spPr>
          <a:xfrm>
            <a:off x="0" y="937287"/>
            <a:ext cx="9036496" cy="4777713"/>
          </a:xfrm>
        </p:spPr>
        <p:txBody>
          <a:bodyPr>
            <a:normAutofit fontScale="92500"/>
          </a:bodyPr>
          <a:lstStyle/>
          <a:p>
            <a:endParaRPr lang="es-MX" dirty="0" smtClean="0"/>
          </a:p>
          <a:p>
            <a:pPr algn="just"/>
            <a:r>
              <a:rPr lang="es-MX" sz="2400" i="1" dirty="0" smtClean="0"/>
              <a:t>Carácter autobiográfico</a:t>
            </a:r>
            <a:r>
              <a:rPr lang="es-MX" sz="2400" dirty="0" smtClean="0"/>
              <a:t>. El protagonista narra sus propias aventuras, empezando por su genealogía, que resulta ser lo más antagónica a la estirpe del caballero. La forma autobiográfica estará en función de la orientación de crítica social que ejercerá la novela picaresca; al proyectar el autor su personalidad sobre un personaje </a:t>
            </a:r>
            <a:r>
              <a:rPr lang="es-MX" sz="2400" dirty="0" err="1" smtClean="0"/>
              <a:t>fictício</a:t>
            </a:r>
            <a:r>
              <a:rPr lang="es-MX" sz="2400" dirty="0" smtClean="0"/>
              <a:t>, esto le permite exponer con mayor libertad sus propias ideas. </a:t>
            </a:r>
          </a:p>
          <a:p>
            <a:pPr marL="0" indent="0">
              <a:buNone/>
            </a:pPr>
            <a:endParaRPr lang="es-MX" sz="2400" dirty="0" smtClean="0"/>
          </a:p>
          <a:p>
            <a:pPr algn="just"/>
            <a:r>
              <a:rPr lang="es-MX" sz="2400" dirty="0" smtClean="0"/>
              <a:t> </a:t>
            </a:r>
            <a:r>
              <a:rPr lang="es-MX" sz="2400" i="1" dirty="0" smtClean="0"/>
              <a:t>Estructura abierta</a:t>
            </a:r>
            <a:r>
              <a:rPr lang="es-MX" sz="2400" dirty="0" smtClean="0"/>
              <a:t>. El pluralismo de aventuras que se narran podrían continuarse; no hay nada que lo impida, porque las distintas aventuras no tienen entre sí más trabazón argumental que la que da el protagonista. </a:t>
            </a:r>
          </a:p>
          <a:p>
            <a:endParaRPr lang="es-MX" sz="2400" dirty="0"/>
          </a:p>
        </p:txBody>
      </p:sp>
    </p:spTree>
  </p:cSld>
  <p:clrMapOvr>
    <a:masterClrMapping/>
  </p:clrMapOvr>
  <p:transition spd="slow">
    <p:pull/>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520092"/>
            <a:ext cx="7296819" cy="537208"/>
          </a:xfrm>
        </p:spPr>
        <p:txBody>
          <a:bodyPr/>
          <a:lstStyle/>
          <a:p>
            <a:pPr algn="ctr"/>
            <a:r>
              <a:rPr lang="es-MX" b="1" dirty="0" smtClean="0">
                <a:solidFill>
                  <a:srgbClr val="002060"/>
                </a:solidFill>
              </a:rPr>
              <a:t>La novela picaresca</a:t>
            </a:r>
            <a:endParaRPr lang="es-MX" b="1" dirty="0">
              <a:solidFill>
                <a:srgbClr val="002060"/>
              </a:solidFill>
            </a:endParaRPr>
          </a:p>
        </p:txBody>
      </p:sp>
      <p:sp>
        <p:nvSpPr>
          <p:cNvPr id="3" name="2 Marcador de contenido"/>
          <p:cNvSpPr>
            <a:spLocks noGrp="1"/>
          </p:cNvSpPr>
          <p:nvPr>
            <p:ph idx="1"/>
          </p:nvPr>
        </p:nvSpPr>
        <p:spPr>
          <a:xfrm>
            <a:off x="179512" y="1057300"/>
            <a:ext cx="8964488" cy="4657700"/>
          </a:xfrm>
        </p:spPr>
        <p:txBody>
          <a:bodyPr>
            <a:noAutofit/>
          </a:bodyPr>
          <a:lstStyle/>
          <a:p>
            <a:pPr algn="just"/>
            <a:r>
              <a:rPr lang="es-MX" sz="2000" i="1" dirty="0" smtClean="0"/>
              <a:t>Carácter moralizante</a:t>
            </a:r>
            <a:r>
              <a:rPr lang="es-MX" sz="2000" dirty="0" smtClean="0"/>
              <a:t>. Cada novela picaresca vendría a ser un gran "ejemplo" de conducta aberrante que, sistemáticamente, resulta castigada. La picaresca está muy influida por la retórica sacar de la época, basada en muchos casos, en la predicación de "ejemplos", en los que se narra la conducta descarriada de un individuo que, finalmente, es castigado o se arrepiente. </a:t>
            </a:r>
          </a:p>
          <a:p>
            <a:endParaRPr lang="es-MX" sz="2000" dirty="0" smtClean="0"/>
          </a:p>
          <a:p>
            <a:pPr algn="just"/>
            <a:r>
              <a:rPr lang="es-MX" sz="2000" i="1" dirty="0" smtClean="0"/>
              <a:t>Carácter satírico</a:t>
            </a:r>
            <a:r>
              <a:rPr lang="es-MX" sz="2000" dirty="0" smtClean="0"/>
              <a:t>. La sátira es un elemento constante en el relato picaresco. El protagonista deambulará por las distintas capas sociales, a cuyo servicio se pondrá como criado, lo que le permitirá conocer los acontecimientos más íntimos de sus dueños. Todo ello será narrado por el pícaro con actitud crítica. Sus males son, al mismo tiempo, los males de una sociedad en la que impera la codicia y la avaricia, en perjuicio de los menesterosos. </a:t>
            </a:r>
          </a:p>
          <a:p>
            <a:endParaRPr lang="es-MX"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solidFill>
                  <a:schemeClr val="bg2">
                    <a:lumMod val="50000"/>
                  </a:schemeClr>
                </a:solidFill>
              </a:rPr>
              <a:t>Introducción </a:t>
            </a:r>
            <a:endParaRPr lang="es-MX" b="1" dirty="0">
              <a:solidFill>
                <a:schemeClr val="bg2">
                  <a:lumMod val="50000"/>
                </a:schemeClr>
              </a:solidFill>
            </a:endParaRPr>
          </a:p>
        </p:txBody>
      </p:sp>
      <p:sp>
        <p:nvSpPr>
          <p:cNvPr id="3" name="2 Marcador de contenido"/>
          <p:cNvSpPr>
            <a:spLocks noGrp="1"/>
          </p:cNvSpPr>
          <p:nvPr>
            <p:ph idx="1"/>
          </p:nvPr>
        </p:nvSpPr>
        <p:spPr>
          <a:xfrm>
            <a:off x="971600" y="1129308"/>
            <a:ext cx="7656859" cy="3796710"/>
          </a:xfrm>
        </p:spPr>
        <p:txBody>
          <a:bodyPr>
            <a:noAutofit/>
          </a:bodyPr>
          <a:lstStyle/>
          <a:p>
            <a:pPr algn="just"/>
            <a:r>
              <a:rPr lang="es-MX" sz="2000" dirty="0"/>
              <a:t>A continuación se presentan una serie de </a:t>
            </a:r>
            <a:r>
              <a:rPr lang="es-MX" sz="2000" dirty="0" smtClean="0"/>
              <a:t>cambios culturales, artísticos y científicos que lograron exponer el esplendor del pensamiento humanista.  </a:t>
            </a:r>
          </a:p>
          <a:p>
            <a:pPr algn="just"/>
            <a:endParaRPr lang="es-MX" sz="2000" dirty="0" smtClean="0"/>
          </a:p>
          <a:p>
            <a:pPr algn="just"/>
            <a:r>
              <a:rPr lang="es-MX" sz="2000" dirty="0" smtClean="0"/>
              <a:t>Se analizará el modo en que estos cambios coexistieron dando lugar a nuevas formas de expresar el pensamiento humano  en su propio contexto histórico.  </a:t>
            </a:r>
          </a:p>
          <a:p>
            <a:pPr marL="0" indent="0" algn="just">
              <a:buNone/>
            </a:pPr>
            <a:endParaRPr lang="es-MX" sz="2000" dirty="0" smtClean="0"/>
          </a:p>
          <a:p>
            <a:pPr algn="just"/>
            <a:r>
              <a:rPr lang="es-MX" sz="2000" dirty="0" smtClean="0"/>
              <a:t>Para </a:t>
            </a:r>
            <a:r>
              <a:rPr lang="es-MX" sz="2000" dirty="0"/>
              <a:t>ilustrar lo aprendido, te invito a revisar los videos y enlaces al final de la presentación, así como la bibliografía. </a:t>
            </a:r>
          </a:p>
          <a:p>
            <a:endParaRPr lang="es-MX" sz="2000" dirty="0"/>
          </a:p>
        </p:txBody>
      </p:sp>
    </p:spTree>
    <p:extLst>
      <p:ext uri="{BB962C8B-B14F-4D97-AF65-F5344CB8AC3E}">
        <p14:creationId xmlns:p14="http://schemas.microsoft.com/office/powerpoint/2010/main" val="409460582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pt-BR" b="1" dirty="0" smtClean="0"/>
              <a:t/>
            </a:r>
            <a:br>
              <a:rPr lang="pt-BR" b="1" dirty="0" smtClean="0"/>
            </a:br>
            <a:r>
              <a:rPr lang="pt-BR" b="1" dirty="0" smtClean="0"/>
              <a:t>Miguel de Cervantes (1547 - 1616) </a:t>
            </a:r>
            <a:br>
              <a:rPr lang="pt-BR" b="1" dirty="0" smtClean="0"/>
            </a:br>
            <a:endParaRPr lang="es-MX" dirty="0"/>
          </a:p>
        </p:txBody>
      </p:sp>
      <p:sp>
        <p:nvSpPr>
          <p:cNvPr id="3" name="2 Marcador de contenido"/>
          <p:cNvSpPr>
            <a:spLocks noGrp="1"/>
          </p:cNvSpPr>
          <p:nvPr>
            <p:ph idx="1"/>
          </p:nvPr>
        </p:nvSpPr>
        <p:spPr>
          <a:xfrm>
            <a:off x="611560" y="1778000"/>
            <a:ext cx="8016899" cy="3815804"/>
          </a:xfrm>
        </p:spPr>
        <p:txBody>
          <a:bodyPr>
            <a:normAutofit/>
          </a:bodyPr>
          <a:lstStyle/>
          <a:p>
            <a:pPr algn="ctr"/>
            <a:r>
              <a:rPr lang="es-MX" sz="2800" dirty="0" smtClean="0"/>
              <a:t> </a:t>
            </a:r>
            <a:r>
              <a:rPr lang="es-MX" sz="2800" b="1" dirty="0" smtClean="0"/>
              <a:t>La Galatea (1585)</a:t>
            </a:r>
          </a:p>
          <a:p>
            <a:pPr algn="ctr"/>
            <a:r>
              <a:rPr lang="es-MX" sz="2800" b="1" dirty="0" smtClean="0"/>
              <a:t>Novelas ejemplares (1613)</a:t>
            </a:r>
          </a:p>
          <a:p>
            <a:pPr algn="ctr"/>
            <a:r>
              <a:rPr lang="es-MX" sz="2800" b="1" dirty="0" smtClean="0"/>
              <a:t>El ingenioso caballero don Quijote de la Mancha (1615)</a:t>
            </a:r>
          </a:p>
          <a:p>
            <a:pPr algn="ctr"/>
            <a:r>
              <a:rPr lang="es-MX" sz="2800" b="1" dirty="0" smtClean="0"/>
              <a:t> Los trabajos de </a:t>
            </a:r>
            <a:r>
              <a:rPr lang="es-MX" sz="2800" b="1" dirty="0" err="1" smtClean="0"/>
              <a:t>Persiles</a:t>
            </a:r>
            <a:r>
              <a:rPr lang="es-MX" sz="2800" b="1" dirty="0" smtClean="0"/>
              <a:t> y </a:t>
            </a:r>
            <a:r>
              <a:rPr lang="es-MX" sz="2800" b="1" dirty="0" err="1" smtClean="0"/>
              <a:t>Sigismunda</a:t>
            </a:r>
            <a:r>
              <a:rPr lang="es-MX" sz="2800" b="1" dirty="0" smtClean="0"/>
              <a:t> (1617)</a:t>
            </a:r>
          </a:p>
          <a:p>
            <a:pPr algn="ctr"/>
            <a:endParaRPr lang="es-MX" sz="2800" b="1" dirty="0"/>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139030"/>
            <a:ext cx="8229600" cy="952500"/>
          </a:xfrm>
        </p:spPr>
        <p:txBody>
          <a:bodyPr/>
          <a:lstStyle/>
          <a:p>
            <a:r>
              <a:rPr lang="es-MX" dirty="0" smtClean="0"/>
              <a:t>La Galatea </a:t>
            </a:r>
            <a:endParaRPr lang="es-MX" dirty="0"/>
          </a:p>
        </p:txBody>
      </p:sp>
      <p:pic>
        <p:nvPicPr>
          <p:cNvPr id="3078" name="Picture 6" descr="Resultado de imagen para la galate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690355"/>
            <a:ext cx="3024336" cy="419641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sultado de imagen para la galate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7990" y="913284"/>
            <a:ext cx="3024336" cy="4618864"/>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img1.imagesbn.com/p/9781490588346_p0_v1_s260x42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15980" y="522541"/>
            <a:ext cx="2476500" cy="4392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8556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078"/>
                                        </p:tgtEl>
                                        <p:attrNameLst>
                                          <p:attrName>style.visibility</p:attrName>
                                        </p:attrNameLst>
                                      </p:cBhvr>
                                      <p:to>
                                        <p:strVal val="visible"/>
                                      </p:to>
                                    </p:set>
                                    <p:animEffect transition="in" filter="barn(inVertical)">
                                      <p:cBhvr>
                                        <p:cTn id="7" dur="500"/>
                                        <p:tgtEl>
                                          <p:spTgt spid="307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076"/>
                                        </p:tgtEl>
                                        <p:attrNameLst>
                                          <p:attrName>style.visibility</p:attrName>
                                        </p:attrNameLst>
                                      </p:cBhvr>
                                      <p:to>
                                        <p:strVal val="visible"/>
                                      </p:to>
                                    </p:set>
                                    <p:animEffect transition="in" filter="wipe(down)">
                                      <p:cBhvr>
                                        <p:cTn id="12" dur="500"/>
                                        <p:tgtEl>
                                          <p:spTgt spid="3076"/>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080"/>
                                        </p:tgtEl>
                                        <p:attrNameLst>
                                          <p:attrName>style.visibility</p:attrName>
                                        </p:attrNameLst>
                                      </p:cBhvr>
                                      <p:to>
                                        <p:strVal val="visible"/>
                                      </p:to>
                                    </p:set>
                                    <p:animEffect transition="in" filter="circle(in)">
                                      <p:cBhvr>
                                        <p:cTn id="17" dur="2000"/>
                                        <p:tgtEl>
                                          <p:spTgt spid="30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265212"/>
            <a:ext cx="7368827" cy="864096"/>
          </a:xfrm>
        </p:spPr>
        <p:txBody>
          <a:bodyPr/>
          <a:lstStyle/>
          <a:p>
            <a:r>
              <a:rPr lang="es-MX" b="1" dirty="0" smtClean="0">
                <a:solidFill>
                  <a:srgbClr val="002060"/>
                </a:solidFill>
              </a:rPr>
              <a:t>Algunas obras de Picaresca</a:t>
            </a:r>
            <a:endParaRPr lang="es-MX" b="1" dirty="0">
              <a:solidFill>
                <a:srgbClr val="002060"/>
              </a:solidFill>
            </a:endParaRPr>
          </a:p>
        </p:txBody>
      </p:sp>
      <p:sp>
        <p:nvSpPr>
          <p:cNvPr id="5" name="4 Marcador de contenido"/>
          <p:cNvSpPr>
            <a:spLocks noGrp="1"/>
          </p:cNvSpPr>
          <p:nvPr>
            <p:ph idx="1"/>
          </p:nvPr>
        </p:nvSpPr>
        <p:spPr>
          <a:xfrm>
            <a:off x="275530" y="1129308"/>
            <a:ext cx="8688957" cy="4248472"/>
          </a:xfrm>
        </p:spPr>
        <p:txBody>
          <a:bodyPr>
            <a:noAutofit/>
          </a:bodyPr>
          <a:lstStyle/>
          <a:p>
            <a:r>
              <a:rPr lang="es-MX" sz="2800" dirty="0" smtClean="0"/>
              <a:t>Francisco de Quevedo. </a:t>
            </a:r>
            <a:r>
              <a:rPr lang="es-MX" sz="2800" i="1" dirty="0" smtClean="0"/>
              <a:t>La vida del Buscón (1604)</a:t>
            </a:r>
          </a:p>
          <a:p>
            <a:pPr marL="0" indent="0">
              <a:buNone/>
            </a:pPr>
            <a:endParaRPr lang="es-MX" sz="2800" i="1" dirty="0" smtClean="0"/>
          </a:p>
          <a:p>
            <a:r>
              <a:rPr lang="es-MX" sz="2800" dirty="0" smtClean="0"/>
              <a:t>Francisco Santos. </a:t>
            </a:r>
            <a:r>
              <a:rPr lang="es-MX" sz="2800" i="1" dirty="0" smtClean="0"/>
              <a:t>Periquillo el de las gallineras</a:t>
            </a:r>
            <a:r>
              <a:rPr lang="es-MX" sz="2800" dirty="0" smtClean="0"/>
              <a:t> (1663).</a:t>
            </a:r>
          </a:p>
          <a:p>
            <a:endParaRPr lang="es-MX" sz="2800" dirty="0" smtClean="0"/>
          </a:p>
          <a:p>
            <a:r>
              <a:rPr lang="es-MX" sz="2800" dirty="0" smtClean="0"/>
              <a:t>Gonzalo de Céspedes y Meneses. </a:t>
            </a:r>
            <a:r>
              <a:rPr lang="es-MX" sz="2800" i="1" dirty="0" smtClean="0"/>
              <a:t>La varia fortuna del soldado Píndaro</a:t>
            </a:r>
            <a:r>
              <a:rPr lang="es-MX" sz="2800" dirty="0" smtClean="0"/>
              <a:t> (1626)</a:t>
            </a:r>
            <a:endParaRPr lang="es-MX" sz="2800" i="1" dirty="0"/>
          </a:p>
        </p:txBody>
      </p:sp>
    </p:spTree>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57267"/>
            <a:ext cx="8229600" cy="4347869"/>
          </a:xfrm>
        </p:spPr>
        <p:txBody>
          <a:bodyPr>
            <a:normAutofit lnSpcReduction="10000"/>
          </a:bodyPr>
          <a:lstStyle/>
          <a:p>
            <a:pPr algn="ctr">
              <a:buNone/>
            </a:pPr>
            <a:endParaRPr lang="es-MX" sz="9600" b="1" dirty="0" smtClean="0"/>
          </a:p>
          <a:p>
            <a:pPr algn="ctr">
              <a:buNone/>
            </a:pPr>
            <a:r>
              <a:rPr lang="es-MX" sz="9600" b="1" dirty="0" smtClean="0"/>
              <a:t>La ciencia Renacentista </a:t>
            </a:r>
          </a:p>
          <a:p>
            <a:pPr algn="ctr"/>
            <a:endParaRPr lang="es-MX"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520092"/>
            <a:ext cx="7512843" cy="609216"/>
          </a:xfrm>
        </p:spPr>
        <p:txBody>
          <a:bodyPr/>
          <a:lstStyle/>
          <a:p>
            <a:pPr algn="ctr"/>
            <a:r>
              <a:rPr lang="es-MX" b="1" dirty="0" smtClean="0">
                <a:solidFill>
                  <a:srgbClr val="002060"/>
                </a:solidFill>
              </a:rPr>
              <a:t>La ciencia Renacentista </a:t>
            </a:r>
            <a:endParaRPr lang="es-MX" b="1" dirty="0">
              <a:solidFill>
                <a:srgbClr val="002060"/>
              </a:solidFill>
            </a:endParaRPr>
          </a:p>
        </p:txBody>
      </p:sp>
      <p:sp>
        <p:nvSpPr>
          <p:cNvPr id="3" name="2 Marcador de contenido"/>
          <p:cNvSpPr>
            <a:spLocks noGrp="1"/>
          </p:cNvSpPr>
          <p:nvPr>
            <p:ph idx="1"/>
          </p:nvPr>
        </p:nvSpPr>
        <p:spPr>
          <a:xfrm>
            <a:off x="539552" y="1129308"/>
            <a:ext cx="8424936" cy="4392488"/>
          </a:xfrm>
        </p:spPr>
        <p:txBody>
          <a:bodyPr/>
          <a:lstStyle/>
          <a:p>
            <a:pPr algn="just"/>
            <a:endParaRPr lang="es-MX" sz="2800" dirty="0" smtClean="0"/>
          </a:p>
          <a:p>
            <a:pPr algn="just"/>
            <a:r>
              <a:rPr lang="es-MX" sz="2800" dirty="0" smtClean="0"/>
              <a:t>La ciencia renacentista puede considerarse como el comienzo de la ciencia moderna. Buscaba la explicación de los fenómenos a partir de la razón y de la experimentación. El desarrollo de la astronomía y de la geografía marcó el inicio de la ciencia renacentista y se dejó atrás la ciencia medieval.</a:t>
            </a:r>
          </a:p>
          <a:p>
            <a:endParaRPr lang="es-MX" dirty="0"/>
          </a:p>
        </p:txBody>
      </p:sp>
    </p:spTree>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520092"/>
            <a:ext cx="7512843" cy="1067408"/>
          </a:xfrm>
        </p:spPr>
        <p:txBody>
          <a:bodyPr/>
          <a:lstStyle/>
          <a:p>
            <a:pPr algn="ctr"/>
            <a:r>
              <a:rPr lang="es-MX" b="1" dirty="0" smtClean="0">
                <a:solidFill>
                  <a:srgbClr val="002060"/>
                </a:solidFill>
              </a:rPr>
              <a:t>La ciencia Renacentista </a:t>
            </a:r>
            <a:endParaRPr lang="es-MX" b="1" dirty="0">
              <a:solidFill>
                <a:srgbClr val="002060"/>
              </a:solidFill>
            </a:endParaRPr>
          </a:p>
        </p:txBody>
      </p:sp>
      <p:sp>
        <p:nvSpPr>
          <p:cNvPr id="3" name="2 Marcador de contenido"/>
          <p:cNvSpPr>
            <a:spLocks noGrp="1"/>
          </p:cNvSpPr>
          <p:nvPr>
            <p:ph idx="1"/>
          </p:nvPr>
        </p:nvSpPr>
        <p:spPr>
          <a:xfrm>
            <a:off x="407096" y="1587500"/>
            <a:ext cx="8686800" cy="4127500"/>
          </a:xfrm>
        </p:spPr>
        <p:txBody>
          <a:bodyPr>
            <a:normAutofit/>
          </a:bodyPr>
          <a:lstStyle/>
          <a:p>
            <a:pPr algn="just"/>
            <a:r>
              <a:rPr lang="es-MX" sz="2800" dirty="0" smtClean="0"/>
              <a:t>Recientemente, Peter </a:t>
            </a:r>
            <a:r>
              <a:rPr lang="es-MX" sz="2800" dirty="0" err="1" smtClean="0"/>
              <a:t>Dear</a:t>
            </a:r>
            <a:r>
              <a:rPr lang="es-MX" sz="2800" dirty="0" smtClean="0"/>
              <a:t> argumentó a favor de un modelo de dos fases para explicar la génesis de la ciencia moderna: un «Renacimiento científico» en los siglos XV y XVI, centrado en la restauración del conocimiento natural de los antiguos, y una «Revolución científica» en el siglo XVII, cuando los científicos pasaron de la recuperación a la invención.</a:t>
            </a:r>
            <a:endParaRPr lang="es-MX" sz="2800"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65211"/>
            <a:ext cx="7499176" cy="852095"/>
          </a:xfrm>
        </p:spPr>
        <p:txBody>
          <a:bodyPr>
            <a:normAutofit fontScale="90000"/>
          </a:bodyPr>
          <a:lstStyle/>
          <a:p>
            <a:r>
              <a:rPr lang="es-MX" dirty="0" smtClean="0"/>
              <a:t>Aportaciones a la ciencia durante el renacimiento </a:t>
            </a:r>
            <a:endParaRPr lang="es-MX" dirty="0"/>
          </a:p>
        </p:txBody>
      </p:sp>
      <p:sp>
        <p:nvSpPr>
          <p:cNvPr id="3" name="2 Marcador de contenido"/>
          <p:cNvSpPr>
            <a:spLocks noGrp="1"/>
          </p:cNvSpPr>
          <p:nvPr>
            <p:ph idx="1"/>
          </p:nvPr>
        </p:nvSpPr>
        <p:spPr>
          <a:xfrm>
            <a:off x="251520" y="1177314"/>
            <a:ext cx="8435280" cy="4537686"/>
          </a:xfrm>
        </p:spPr>
        <p:txBody>
          <a:bodyPr>
            <a:noAutofit/>
          </a:bodyPr>
          <a:lstStyle/>
          <a:p>
            <a:pPr algn="r"/>
            <a:r>
              <a:rPr lang="es-MX" sz="2000" b="1" dirty="0" smtClean="0">
                <a:latin typeface="+mj-lt"/>
              </a:rPr>
              <a:t>Johannes </a:t>
            </a:r>
            <a:r>
              <a:rPr lang="es-MX" sz="2000" b="1" dirty="0" err="1" smtClean="0">
                <a:latin typeface="+mj-lt"/>
              </a:rPr>
              <a:t>Gutemberg</a:t>
            </a:r>
            <a:r>
              <a:rPr lang="es-MX" sz="2000" b="1" dirty="0" smtClean="0">
                <a:latin typeface="+mj-lt"/>
              </a:rPr>
              <a:t> (1394-1468) perfeccionó la imprenta y permitió imprimir las obras de grandes pensadores humanistas. </a:t>
            </a:r>
            <a:br>
              <a:rPr lang="es-MX" sz="2000" b="1" dirty="0" smtClean="0">
                <a:latin typeface="+mj-lt"/>
              </a:rPr>
            </a:br>
            <a:endParaRPr lang="es-MX" sz="2000" b="1" dirty="0" smtClean="0">
              <a:latin typeface="+mj-lt"/>
            </a:endParaRPr>
          </a:p>
          <a:p>
            <a:pPr algn="r"/>
            <a:r>
              <a:rPr lang="es-MX" sz="2000" b="1" dirty="0" smtClean="0">
                <a:latin typeface="+mj-lt"/>
              </a:rPr>
              <a:t>Erasmo Desiderio (1466-1536) de origen holandés, fue el humanista más representativo de este periodo; su obra más importante fue Elogio de la locura. </a:t>
            </a:r>
            <a:br>
              <a:rPr lang="es-MX" sz="2000" b="1" dirty="0" smtClean="0">
                <a:latin typeface="+mj-lt"/>
              </a:rPr>
            </a:br>
            <a:endParaRPr lang="es-MX" sz="2000" b="1" dirty="0" smtClean="0">
              <a:latin typeface="+mj-lt"/>
            </a:endParaRPr>
          </a:p>
          <a:p>
            <a:pPr algn="r"/>
            <a:r>
              <a:rPr lang="es-MX" sz="2000" b="1" dirty="0" smtClean="0">
                <a:latin typeface="+mj-lt"/>
              </a:rPr>
              <a:t>Tomás Moro (1466-1526) escribió Utopía, en ella presenta una organización social basada en la igualdad de los hombres. </a:t>
            </a:r>
            <a:br>
              <a:rPr lang="es-MX" sz="2000" b="1" dirty="0" smtClean="0">
                <a:latin typeface="+mj-lt"/>
              </a:rPr>
            </a:br>
            <a:endParaRPr lang="es-MX" sz="2000" b="1" dirty="0" smtClean="0">
              <a:latin typeface="+mj-lt"/>
            </a:endParaRPr>
          </a:p>
          <a:p>
            <a:pPr algn="r"/>
            <a:r>
              <a:rPr lang="es-MX" sz="2000" b="1" dirty="0" smtClean="0">
                <a:latin typeface="+mj-lt"/>
              </a:rPr>
              <a:t>Nicolás Maquiavelo (1469-1527), en su obra El Príncipe muestra la tesis de la política y la diplomacia moderna. </a:t>
            </a:r>
            <a:br>
              <a:rPr lang="es-MX" sz="2000" b="1" dirty="0" smtClean="0">
                <a:latin typeface="+mj-lt"/>
              </a:rPr>
            </a:br>
            <a:r>
              <a:rPr lang="es-MX" sz="2000" dirty="0" smtClean="0"/>
              <a:t/>
            </a:r>
            <a:br>
              <a:rPr lang="es-MX" sz="2000" dirty="0" smtClean="0"/>
            </a:br>
            <a:endParaRPr lang="es-MX" sz="2000" dirty="0"/>
          </a:p>
        </p:txBody>
      </p:sp>
    </p:spTree>
  </p:cSld>
  <p:clrMapOvr>
    <a:masterClrMapping/>
  </p:clrMapOvr>
  <p:transition spd="slow">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Aportaciones a la ciencia durante el renacimiento </a:t>
            </a:r>
            <a:endParaRPr lang="es-MX" dirty="0"/>
          </a:p>
        </p:txBody>
      </p:sp>
      <p:sp>
        <p:nvSpPr>
          <p:cNvPr id="3" name="2 Marcador de contenido"/>
          <p:cNvSpPr>
            <a:spLocks noGrp="1"/>
          </p:cNvSpPr>
          <p:nvPr>
            <p:ph idx="1"/>
          </p:nvPr>
        </p:nvSpPr>
        <p:spPr>
          <a:xfrm>
            <a:off x="539552" y="1345332"/>
            <a:ext cx="8491714" cy="4369668"/>
          </a:xfrm>
        </p:spPr>
        <p:txBody>
          <a:bodyPr>
            <a:normAutofit fontScale="77500" lnSpcReduction="20000"/>
          </a:bodyPr>
          <a:lstStyle/>
          <a:p>
            <a:endParaRPr lang="es-MX" dirty="0" smtClean="0"/>
          </a:p>
          <a:p>
            <a:pPr marL="0" indent="0">
              <a:buNone/>
            </a:pPr>
            <a:r>
              <a:rPr lang="es-MX" sz="2800" b="1" dirty="0" smtClean="0"/>
              <a:t>Nicolás Copérnico (1473-1543), </a:t>
            </a:r>
            <a:r>
              <a:rPr lang="es-MX" sz="2800" dirty="0" smtClean="0"/>
              <a:t>marcó el fin del periodo en que la Tierra era considerada el centro del Universo con su obra De </a:t>
            </a:r>
            <a:r>
              <a:rPr lang="es-MX" sz="2800" dirty="0" err="1" smtClean="0"/>
              <a:t>Revolutionibus</a:t>
            </a:r>
            <a:r>
              <a:rPr lang="es-MX" sz="2800" dirty="0" smtClean="0"/>
              <a:t> </a:t>
            </a:r>
            <a:r>
              <a:rPr lang="es-MX" sz="2800" dirty="0" err="1" smtClean="0"/>
              <a:t>Obium</a:t>
            </a:r>
            <a:r>
              <a:rPr lang="es-MX" sz="2800" dirty="0" smtClean="0"/>
              <a:t> </a:t>
            </a:r>
            <a:r>
              <a:rPr lang="es-MX" sz="2800" dirty="0" err="1" smtClean="0"/>
              <a:t>Caelestium</a:t>
            </a:r>
            <a:r>
              <a:rPr lang="es-MX" sz="2800" dirty="0" smtClean="0"/>
              <a:t>. </a:t>
            </a:r>
            <a:br>
              <a:rPr lang="es-MX" sz="2800" dirty="0" smtClean="0"/>
            </a:br>
            <a:r>
              <a:rPr lang="es-MX" sz="2800" dirty="0" smtClean="0"/>
              <a:t/>
            </a:r>
            <a:br>
              <a:rPr lang="es-MX" sz="2800" dirty="0" smtClean="0"/>
            </a:br>
            <a:r>
              <a:rPr lang="es-MX" sz="2800" b="1" dirty="0" smtClean="0"/>
              <a:t>Andrés </a:t>
            </a:r>
            <a:r>
              <a:rPr lang="es-MX" sz="2800" b="1" dirty="0" err="1" smtClean="0"/>
              <a:t>Vesalio</a:t>
            </a:r>
            <a:r>
              <a:rPr lang="es-MX" sz="2800" b="1" dirty="0" smtClean="0"/>
              <a:t> (1514-1564), </a:t>
            </a:r>
            <a:r>
              <a:rPr lang="es-MX" sz="2800" dirty="0" smtClean="0"/>
              <a:t>médico belga y célebre anatomista escribió De </a:t>
            </a:r>
            <a:r>
              <a:rPr lang="es-MX" sz="2800" dirty="0" err="1" smtClean="0"/>
              <a:t>Corporis</a:t>
            </a:r>
            <a:r>
              <a:rPr lang="es-MX" sz="2800" dirty="0" smtClean="0"/>
              <a:t> </a:t>
            </a:r>
            <a:r>
              <a:rPr lang="es-MX" sz="2800" dirty="0" err="1" smtClean="0"/>
              <a:t>Humani</a:t>
            </a:r>
            <a:r>
              <a:rPr lang="es-MX" sz="2800" dirty="0" smtClean="0"/>
              <a:t> Fabrica. </a:t>
            </a:r>
            <a:br>
              <a:rPr lang="es-MX" sz="2800" dirty="0" smtClean="0"/>
            </a:br>
            <a:r>
              <a:rPr lang="es-MX" sz="2800" dirty="0" smtClean="0"/>
              <a:t/>
            </a:r>
            <a:br>
              <a:rPr lang="es-MX" sz="2800" dirty="0" smtClean="0"/>
            </a:br>
            <a:r>
              <a:rPr lang="es-MX" sz="2800" b="1" dirty="0" smtClean="0"/>
              <a:t>Galileo Galilei (1564-1642), </a:t>
            </a:r>
            <a:r>
              <a:rPr lang="es-MX" sz="2800" dirty="0" smtClean="0"/>
              <a:t>principal seguidor de Copérnico, escribió su Diálogo sobre los dos máximos sistemas del mundo, en donde sigue los postulados heliocéntricos que rechazaban las ideas ptolemaicas acerca de que la Tierra era el centro del Universo. </a:t>
            </a:r>
            <a:r>
              <a:rPr lang="es-MX" sz="2800" b="1" dirty="0" smtClean="0"/>
              <a:t/>
            </a:r>
            <a:br>
              <a:rPr lang="es-MX" sz="2800" b="1" dirty="0" smtClean="0"/>
            </a:br>
            <a:r>
              <a:rPr lang="es-MX" sz="2800" b="1" dirty="0" smtClean="0"/>
              <a:t/>
            </a:r>
            <a:br>
              <a:rPr lang="es-MX" sz="2800" b="1" dirty="0" smtClean="0"/>
            </a:br>
            <a:r>
              <a:rPr lang="es-MX" sz="2800" b="1" dirty="0" smtClean="0"/>
              <a:t>Johann </a:t>
            </a:r>
            <a:r>
              <a:rPr lang="es-MX" sz="2800" b="1" dirty="0" err="1" smtClean="0"/>
              <a:t>Kepler</a:t>
            </a:r>
            <a:r>
              <a:rPr lang="es-MX" sz="2800" b="1" dirty="0" smtClean="0"/>
              <a:t> (1571-1630), </a:t>
            </a:r>
            <a:r>
              <a:rPr lang="es-MX" sz="2800" dirty="0" smtClean="0"/>
              <a:t>descubrió las órbitas elípticas y fundó la mecánica celeste. </a:t>
            </a:r>
          </a:p>
          <a:p>
            <a:endParaRPr lang="es-MX" sz="2800" b="1" dirty="0"/>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Galileo (1564-1642)</a:t>
            </a:r>
            <a:endParaRPr lang="es-MX" dirty="0"/>
          </a:p>
        </p:txBody>
      </p:sp>
      <p:sp>
        <p:nvSpPr>
          <p:cNvPr id="3" name="2 Marcador de contenido"/>
          <p:cNvSpPr>
            <a:spLocks noGrp="1"/>
          </p:cNvSpPr>
          <p:nvPr>
            <p:ph idx="1"/>
          </p:nvPr>
        </p:nvSpPr>
        <p:spPr>
          <a:xfrm>
            <a:off x="323528" y="1181365"/>
            <a:ext cx="8712968" cy="4412439"/>
          </a:xfrm>
        </p:spPr>
        <p:txBody>
          <a:bodyPr>
            <a:normAutofit lnSpcReduction="10000"/>
          </a:bodyPr>
          <a:lstStyle/>
          <a:p>
            <a:pPr marL="0" indent="0" algn="just">
              <a:buNone/>
            </a:pPr>
            <a:r>
              <a:rPr lang="es-MX" sz="2800" b="1" dirty="0" smtClean="0"/>
              <a:t>Presenta los conceptos de velocidad, aceleración y las leyes de caída de los cuerpos ya conocidos. Galileo descubre la reversibilidad del movimiento gravitatorio, realiza experimentos con planos inclinados, descubrió la libración de la luna, las leyes del péndulo, desarrolla el principio de inercia y estudia el movimiento parabólico y su descomposición en una componente horizontal y otra vertical. De esta forma, Galileo es considerado el padre de la física</a:t>
            </a:r>
            <a:r>
              <a:rPr lang="es-MX" dirty="0" smtClean="0"/>
              <a:t>.</a:t>
            </a:r>
            <a:endParaRPr lang="es-MX" dirty="0"/>
          </a:p>
        </p:txBody>
      </p:sp>
    </p:spTree>
  </p:cSld>
  <p:clrMapOvr>
    <a:masterClrMapping/>
  </p:clrMapOvr>
  <p:transition spd="slow">
    <p:randomBar dir="ver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Gilbert, </a:t>
            </a:r>
            <a:r>
              <a:rPr lang="es-MX" dirty="0" err="1" smtClean="0"/>
              <a:t>Pacal</a:t>
            </a:r>
            <a:r>
              <a:rPr lang="es-MX" dirty="0" smtClean="0"/>
              <a:t> y Descartes</a:t>
            </a:r>
            <a:endParaRPr lang="es-MX" dirty="0"/>
          </a:p>
        </p:txBody>
      </p:sp>
      <p:sp>
        <p:nvSpPr>
          <p:cNvPr id="3" name="2 Marcador de contenido"/>
          <p:cNvSpPr>
            <a:spLocks noGrp="1"/>
          </p:cNvSpPr>
          <p:nvPr>
            <p:ph idx="1"/>
          </p:nvPr>
        </p:nvSpPr>
        <p:spPr>
          <a:xfrm>
            <a:off x="107504" y="1057300"/>
            <a:ext cx="8928992" cy="4464496"/>
          </a:xfrm>
        </p:spPr>
        <p:txBody>
          <a:bodyPr>
            <a:normAutofit/>
          </a:bodyPr>
          <a:lstStyle/>
          <a:p>
            <a:pPr algn="just"/>
            <a:endParaRPr lang="es-MX" dirty="0" smtClean="0"/>
          </a:p>
          <a:p>
            <a:pPr algn="just"/>
            <a:endParaRPr lang="es-MX" dirty="0"/>
          </a:p>
          <a:p>
            <a:pPr algn="just"/>
            <a:r>
              <a:rPr lang="es-MX" sz="2400" b="1" dirty="0" smtClean="0"/>
              <a:t>Gilbert descubrió el magnetismo de la Tierra y las propiedades eléctricas que adquirían ciertas sustancias con el frotamiento.</a:t>
            </a:r>
          </a:p>
          <a:p>
            <a:pPr algn="just"/>
            <a:r>
              <a:rPr lang="es-MX" sz="2400" b="1" dirty="0" smtClean="0"/>
              <a:t>Pascal probó la existencia de la presión atmosférica y enunció el principio que lleva su nombre sobre la transmisión de las presiones en los líquidos. </a:t>
            </a:r>
          </a:p>
          <a:p>
            <a:pPr marL="0" indent="0" algn="just">
              <a:buNone/>
            </a:pPr>
            <a:endParaRPr lang="es-MX" sz="2400" b="1" dirty="0" smtClean="0"/>
          </a:p>
          <a:p>
            <a:pPr algn="just"/>
            <a:r>
              <a:rPr lang="es-MX" sz="2400" b="1" dirty="0" smtClean="0"/>
              <a:t>Descartes-aplicó la formulación de la refracción en términos de senos-, etc.</a:t>
            </a:r>
            <a:endParaRPr lang="es-MX" sz="24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95536" y="481236"/>
            <a:ext cx="8496944" cy="1885651"/>
          </a:xfrm>
        </p:spPr>
        <p:txBody>
          <a:bodyPr>
            <a:normAutofit/>
          </a:bodyPr>
          <a:lstStyle/>
          <a:p>
            <a:pPr algn="ctr"/>
            <a:r>
              <a:rPr lang="es-MX" b="1" dirty="0" smtClean="0">
                <a:solidFill>
                  <a:srgbClr val="002060"/>
                </a:solidFill>
              </a:rPr>
              <a:t>Renacimiento </a:t>
            </a:r>
            <a:br>
              <a:rPr lang="es-MX" b="1" dirty="0" smtClean="0">
                <a:solidFill>
                  <a:srgbClr val="002060"/>
                </a:solidFill>
              </a:rPr>
            </a:br>
            <a:r>
              <a:rPr lang="es-MX" b="1" dirty="0" smtClean="0">
                <a:solidFill>
                  <a:srgbClr val="002060"/>
                </a:solidFill>
              </a:rPr>
              <a:t>siglos </a:t>
            </a:r>
            <a:r>
              <a:rPr lang="es-MX" b="1" dirty="0" smtClean="0">
                <a:solidFill>
                  <a:srgbClr val="002060"/>
                </a:solidFill>
              </a:rPr>
              <a:t>XV-XVI</a:t>
            </a:r>
            <a:endParaRPr lang="es-MX" b="1" dirty="0">
              <a:solidFill>
                <a:srgbClr val="002060"/>
              </a:solidFill>
            </a:endParaRPr>
          </a:p>
        </p:txBody>
      </p:sp>
      <p:sp>
        <p:nvSpPr>
          <p:cNvPr id="3" name="Subtítulo 2"/>
          <p:cNvSpPr>
            <a:spLocks noGrp="1"/>
          </p:cNvSpPr>
          <p:nvPr>
            <p:ph type="subTitle" idx="1"/>
          </p:nvPr>
        </p:nvSpPr>
        <p:spPr>
          <a:xfrm>
            <a:off x="251520" y="2857499"/>
            <a:ext cx="8640960" cy="1512169"/>
          </a:xfrm>
        </p:spPr>
        <p:txBody>
          <a:bodyPr>
            <a:normAutofit/>
          </a:bodyPr>
          <a:lstStyle/>
          <a:p>
            <a:pPr algn="r"/>
            <a:r>
              <a:rPr lang="es-MX" sz="2800" b="1" dirty="0" smtClean="0"/>
              <a:t>Para </a:t>
            </a:r>
            <a:r>
              <a:rPr lang="es-MX" sz="2800" b="1" dirty="0"/>
              <a:t>el humanismo, lo divino esta en la aproximación de lo bello, armonioso y </a:t>
            </a:r>
            <a:r>
              <a:rPr lang="es-MX" sz="2800" b="1" dirty="0" smtClean="0"/>
              <a:t>equilibrado. </a:t>
            </a:r>
            <a:endParaRPr lang="es-MX" sz="2800" b="1" dirty="0"/>
          </a:p>
        </p:txBody>
      </p:sp>
    </p:spTree>
    <p:extLst>
      <p:ext uri="{BB962C8B-B14F-4D97-AF65-F5344CB8AC3E}">
        <p14:creationId xmlns:p14="http://schemas.microsoft.com/office/powerpoint/2010/main" val="2578452156"/>
      </p:ext>
    </p:extLst>
  </p:cSld>
  <p:clrMapOvr>
    <a:masterClrMapping/>
  </p:clrMapOvr>
  <p:transition spd="slow">
    <p:randomBar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864"/>
            <a:ext cx="8229600" cy="1116467"/>
          </a:xfrm>
        </p:spPr>
        <p:txBody>
          <a:bodyPr>
            <a:normAutofit/>
          </a:bodyPr>
          <a:lstStyle/>
          <a:p>
            <a:pPr algn="ctr"/>
            <a:r>
              <a:rPr lang="es-MX" b="1" dirty="0" smtClean="0"/>
              <a:t>Cronología </a:t>
            </a:r>
            <a:endParaRPr lang="es-MX" b="1" dirty="0"/>
          </a:p>
        </p:txBody>
      </p:sp>
      <p:sp>
        <p:nvSpPr>
          <p:cNvPr id="3" name="2 Marcador de contenido"/>
          <p:cNvSpPr>
            <a:spLocks noGrp="1"/>
          </p:cNvSpPr>
          <p:nvPr>
            <p:ph idx="1"/>
          </p:nvPr>
        </p:nvSpPr>
        <p:spPr>
          <a:xfrm>
            <a:off x="611560" y="1417340"/>
            <a:ext cx="8352928" cy="4297660"/>
          </a:xfrm>
        </p:spPr>
        <p:txBody>
          <a:bodyPr>
            <a:noAutofit/>
          </a:bodyPr>
          <a:lstStyle/>
          <a:p>
            <a:pPr marL="0" indent="0" algn="just">
              <a:buNone/>
            </a:pPr>
            <a:endParaRPr lang="es-MX" sz="2800" dirty="0" smtClean="0"/>
          </a:p>
          <a:p>
            <a:pPr marL="0" indent="0" algn="just">
              <a:buNone/>
            </a:pPr>
            <a:r>
              <a:rPr lang="es-MX" sz="2800" dirty="0" smtClean="0"/>
              <a:t>A los distintos factores mencionados arriba como agentes causales o consecuencias inmediatas del Renacimiento, debe agregarse otro de especial interés: el hecho de que todos ocurrieron en un lapso muy breve, históricamente casi momentáneo.</a:t>
            </a:r>
            <a:endParaRPr lang="es-MX" sz="28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a:xfrm>
            <a:off x="539552" y="1778000"/>
            <a:ext cx="8496944" cy="3937000"/>
          </a:xfrm>
        </p:spPr>
        <p:txBody>
          <a:bodyPr/>
          <a:lstStyle/>
          <a:p>
            <a:pPr algn="just"/>
            <a:r>
              <a:rPr lang="es-MX" sz="2800" dirty="0"/>
              <a:t>Leonardo era amigo de Maquiavelo y contemporáneo de Miguel Ángel, de Rafael, de </a:t>
            </a:r>
            <a:r>
              <a:rPr lang="es-MX" sz="2800" dirty="0" err="1"/>
              <a:t>Durero</a:t>
            </a:r>
            <a:r>
              <a:rPr lang="es-MX" sz="2800" dirty="0"/>
              <a:t>, de Cristóbal Colón, de Antonio </a:t>
            </a:r>
            <a:r>
              <a:rPr lang="es-MX" sz="2800" dirty="0" err="1"/>
              <a:t>Benivieni</a:t>
            </a:r>
            <a:r>
              <a:rPr lang="es-MX" sz="2800" dirty="0"/>
              <a:t>, de </a:t>
            </a:r>
            <a:r>
              <a:rPr lang="es-MX" sz="2800" dirty="0" err="1"/>
              <a:t>Savonarola</a:t>
            </a:r>
            <a:r>
              <a:rPr lang="es-MX" sz="2800" dirty="0"/>
              <a:t>, y de Martín Lutero; Galileo nació el día en que murió Miguel Ángel y fue contemporáneo de Descartes, Bacon, Harvey y Kepler</a:t>
            </a:r>
            <a:r>
              <a:rPr lang="es-MX" sz="1400" dirty="0"/>
              <a:t>.</a:t>
            </a:r>
            <a:endParaRPr lang="es-MX" dirty="0"/>
          </a:p>
        </p:txBody>
      </p:sp>
    </p:spTree>
    <p:extLst>
      <p:ext uri="{BB962C8B-B14F-4D97-AF65-F5344CB8AC3E}">
        <p14:creationId xmlns:p14="http://schemas.microsoft.com/office/powerpoint/2010/main" val="161221612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97194"/>
            <a:ext cx="8229600" cy="840093"/>
          </a:xfrm>
        </p:spPr>
        <p:txBody>
          <a:bodyPr>
            <a:normAutofit/>
          </a:bodyPr>
          <a:lstStyle/>
          <a:p>
            <a:pPr algn="ctr"/>
            <a:r>
              <a:rPr lang="es-MX" sz="3200" b="1" dirty="0" smtClean="0">
                <a:solidFill>
                  <a:srgbClr val="002060"/>
                </a:solidFill>
              </a:rPr>
              <a:t>Ciencias Naturales </a:t>
            </a:r>
            <a:endParaRPr lang="es-MX" sz="3200" b="1" dirty="0">
              <a:solidFill>
                <a:srgbClr val="002060"/>
              </a:solidFill>
            </a:endParaRPr>
          </a:p>
        </p:txBody>
      </p:sp>
      <p:sp>
        <p:nvSpPr>
          <p:cNvPr id="3" name="2 Marcador de contenido"/>
          <p:cNvSpPr>
            <a:spLocks noGrp="1"/>
          </p:cNvSpPr>
          <p:nvPr>
            <p:ph idx="1"/>
          </p:nvPr>
        </p:nvSpPr>
        <p:spPr>
          <a:xfrm>
            <a:off x="0" y="937287"/>
            <a:ext cx="9144000" cy="4620513"/>
          </a:xfrm>
        </p:spPr>
        <p:txBody>
          <a:bodyPr>
            <a:normAutofit/>
          </a:bodyPr>
          <a:lstStyle/>
          <a:p>
            <a:pPr algn="just"/>
            <a:endParaRPr lang="es-MX" dirty="0" smtClean="0"/>
          </a:p>
          <a:p>
            <a:pPr algn="just"/>
            <a:endParaRPr lang="es-MX" dirty="0"/>
          </a:p>
          <a:p>
            <a:pPr algn="just"/>
            <a:r>
              <a:rPr lang="es-MX" sz="2400" dirty="0" smtClean="0"/>
              <a:t>Ya en el siglo XVI, se habían observado y descrito plantas y tratado de clasificarlas pero no se había encontrado un buen principio de clasificación. En el siglo XVII </a:t>
            </a:r>
            <a:r>
              <a:rPr lang="es-MX" sz="2400" dirty="0" err="1" smtClean="0"/>
              <a:t>Tournefort</a:t>
            </a:r>
            <a:r>
              <a:rPr lang="es-MX" sz="2400" dirty="0" smtClean="0"/>
              <a:t>, después de haber estudiado las plantas de todas las comarcas de Europa, llegó a una clasificación que ha subsistido durante una parte del siglo XVIII. </a:t>
            </a:r>
            <a:r>
              <a:rPr lang="es-MX" sz="2400" dirty="0" err="1" smtClean="0"/>
              <a:t>Malpighi</a:t>
            </a:r>
            <a:r>
              <a:rPr lang="es-MX" sz="2400" dirty="0" smtClean="0"/>
              <a:t> disecó las diversas partes de las plantas y publicó una obra en que describió la estructura de los vegetales.</a:t>
            </a:r>
          </a:p>
          <a:p>
            <a:pPr algn="just"/>
            <a:endParaRPr lang="es-MX" dirty="0" smtClean="0"/>
          </a:p>
          <a:p>
            <a:pPr algn="just">
              <a:buNone/>
            </a:pPr>
            <a:endParaRPr lang="es-MX"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9632" y="121196"/>
            <a:ext cx="7296819" cy="864096"/>
          </a:xfrm>
        </p:spPr>
        <p:txBody>
          <a:bodyPr>
            <a:normAutofit/>
          </a:bodyPr>
          <a:lstStyle/>
          <a:p>
            <a:pPr algn="ctr"/>
            <a:r>
              <a:rPr lang="es-MX" sz="2800" b="1" dirty="0">
                <a:solidFill>
                  <a:srgbClr val="002060"/>
                </a:solidFill>
              </a:rPr>
              <a:t>Ciencias Naturales </a:t>
            </a:r>
            <a:endParaRPr lang="es-MX" dirty="0"/>
          </a:p>
        </p:txBody>
      </p:sp>
      <p:sp>
        <p:nvSpPr>
          <p:cNvPr id="3" name="Marcador de contenido 2"/>
          <p:cNvSpPr>
            <a:spLocks noGrp="1"/>
          </p:cNvSpPr>
          <p:nvPr>
            <p:ph idx="1"/>
          </p:nvPr>
        </p:nvSpPr>
        <p:spPr>
          <a:xfrm>
            <a:off x="539552" y="985292"/>
            <a:ext cx="8604448" cy="4729708"/>
          </a:xfrm>
        </p:spPr>
        <p:txBody>
          <a:bodyPr>
            <a:noAutofit/>
          </a:bodyPr>
          <a:lstStyle/>
          <a:p>
            <a:pPr algn="just"/>
            <a:r>
              <a:rPr lang="es-MX" sz="2400" dirty="0" smtClean="0"/>
              <a:t>En </a:t>
            </a:r>
            <a:r>
              <a:rPr lang="es-MX" sz="2400" dirty="0"/>
              <a:t>el siglo XVI se había empezado a disecar los cadáveres. </a:t>
            </a:r>
            <a:r>
              <a:rPr lang="es-MX" sz="2400" b="1" dirty="0" err="1"/>
              <a:t>Vesale</a:t>
            </a:r>
            <a:r>
              <a:rPr lang="es-MX" sz="2400" b="1" dirty="0"/>
              <a:t> </a:t>
            </a:r>
            <a:r>
              <a:rPr lang="es-MX" sz="2400" dirty="0"/>
              <a:t>fundó la anatomía humana. </a:t>
            </a:r>
            <a:r>
              <a:rPr lang="es-MX" sz="2400" b="1" dirty="0" err="1"/>
              <a:t>Fallope</a:t>
            </a:r>
            <a:r>
              <a:rPr lang="es-MX" sz="2400" dirty="0"/>
              <a:t> había estudiado el interior del oído y el cuerpo humano. Otros estudiaron los huesos. Luego se hizo la anatomía de algunos animales, un hipopótamo, un caballo. </a:t>
            </a:r>
            <a:r>
              <a:rPr lang="es-MX" sz="2400" b="1" dirty="0"/>
              <a:t>Harvey</a:t>
            </a:r>
            <a:r>
              <a:rPr lang="es-MX" sz="2400" dirty="0"/>
              <a:t> descubrió la circulación de la sangre, lo cual trastornó todas las ideas relativas al cuerpo humano. Un italiano, profesor en Pavía, disecando un perro vivo descubrió los vasos por que circula  el quilo (formado por bilis, jugo pancreático y lípidos emulsionados ).</a:t>
            </a:r>
          </a:p>
          <a:p>
            <a:pPr algn="just"/>
            <a:endParaRPr lang="es-MX" sz="2800" dirty="0"/>
          </a:p>
        </p:txBody>
      </p:sp>
    </p:spTree>
    <p:extLst>
      <p:ext uri="{BB962C8B-B14F-4D97-AF65-F5344CB8AC3E}">
        <p14:creationId xmlns:p14="http://schemas.microsoft.com/office/powerpoint/2010/main" val="386089767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121196"/>
            <a:ext cx="7296819" cy="936104"/>
          </a:xfrm>
        </p:spPr>
        <p:txBody>
          <a:bodyPr>
            <a:normAutofit fontScale="90000"/>
          </a:bodyPr>
          <a:lstStyle/>
          <a:p>
            <a:r>
              <a:rPr lang="es-MX" sz="2800" dirty="0" smtClean="0">
                <a:solidFill>
                  <a:srgbClr val="002060"/>
                </a:solidFill>
              </a:rPr>
              <a:t/>
            </a:r>
            <a:br>
              <a:rPr lang="es-MX" sz="2800" dirty="0" smtClean="0">
                <a:solidFill>
                  <a:srgbClr val="002060"/>
                </a:solidFill>
              </a:rPr>
            </a:br>
            <a:r>
              <a:rPr lang="es-MX" sz="2800" dirty="0" smtClean="0">
                <a:solidFill>
                  <a:srgbClr val="002060"/>
                </a:solidFill>
              </a:rPr>
              <a:t>Paradigmas. Precisión </a:t>
            </a:r>
            <a:endParaRPr lang="es-MX" sz="2800" dirty="0">
              <a:solidFill>
                <a:srgbClr val="002060"/>
              </a:solidFill>
            </a:endParaRPr>
          </a:p>
        </p:txBody>
      </p:sp>
      <p:sp>
        <p:nvSpPr>
          <p:cNvPr id="3" name="2 Marcador de contenido"/>
          <p:cNvSpPr>
            <a:spLocks noGrp="1"/>
          </p:cNvSpPr>
          <p:nvPr>
            <p:ph idx="1"/>
          </p:nvPr>
        </p:nvSpPr>
        <p:spPr>
          <a:xfrm>
            <a:off x="971600" y="1057300"/>
            <a:ext cx="8064896" cy="4657700"/>
          </a:xfrm>
        </p:spPr>
        <p:txBody>
          <a:bodyPr>
            <a:noAutofit/>
          </a:bodyPr>
          <a:lstStyle/>
          <a:p>
            <a:pPr algn="just"/>
            <a:endParaRPr lang="es-MX" sz="2400" dirty="0" smtClean="0"/>
          </a:p>
          <a:p>
            <a:pPr algn="just"/>
            <a:r>
              <a:rPr lang="es-MX" sz="2400" dirty="0" err="1" smtClean="0"/>
              <a:t>Brahe</a:t>
            </a:r>
            <a:r>
              <a:rPr lang="es-MX" sz="2400" dirty="0" smtClean="0"/>
              <a:t>: Fue el mas grande de todos los observadores a simple vista, diseñó y construyó un gran número de instrumentos, mas grandes, mas sólidos y mejor calibrados que los que hasta entonces en uso; buscó y corrigió con enorme ingeniosidad muchos errores debido al empleo de instrumentos imprecisos, estableciendo de este modo un conjunto de nuevas técnicas para recoger una información precisa sobre las posiciones de estrellas y planetas</a:t>
            </a:r>
            <a:endParaRPr lang="es-MX" sz="24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520092"/>
            <a:ext cx="7512843" cy="1067408"/>
          </a:xfrm>
        </p:spPr>
        <p:txBody>
          <a:bodyPr/>
          <a:lstStyle/>
          <a:p>
            <a:r>
              <a:rPr lang="es-MX" dirty="0" smtClean="0">
                <a:solidFill>
                  <a:srgbClr val="002060"/>
                </a:solidFill>
              </a:rPr>
              <a:t>LA REVOLUCIÓN CLÍNICA</a:t>
            </a:r>
            <a:endParaRPr lang="es-MX" dirty="0">
              <a:solidFill>
                <a:srgbClr val="002060"/>
              </a:solidFill>
            </a:endParaRPr>
          </a:p>
        </p:txBody>
      </p:sp>
      <p:sp>
        <p:nvSpPr>
          <p:cNvPr id="3" name="2 Marcador de contenido"/>
          <p:cNvSpPr>
            <a:spLocks noGrp="1"/>
          </p:cNvSpPr>
          <p:nvPr>
            <p:ph idx="1"/>
          </p:nvPr>
        </p:nvSpPr>
        <p:spPr>
          <a:xfrm>
            <a:off x="251520" y="1057300"/>
            <a:ext cx="9036496" cy="4560507"/>
          </a:xfrm>
        </p:spPr>
        <p:txBody>
          <a:bodyPr>
            <a:normAutofit fontScale="85000" lnSpcReduction="20000"/>
          </a:bodyPr>
          <a:lstStyle/>
          <a:p>
            <a:pPr marL="0" indent="0" algn="just">
              <a:buNone/>
            </a:pPr>
            <a:endParaRPr lang="es-MX" sz="2000" b="1" dirty="0" smtClean="0"/>
          </a:p>
          <a:p>
            <a:pPr marL="0" indent="0" algn="just">
              <a:buNone/>
            </a:pPr>
            <a:r>
              <a:rPr lang="es-MX" sz="2800" b="1" dirty="0" smtClean="0"/>
              <a:t>A fines del Renacimiento, se modifica  la forma en como los médicos atendían a sus pacientes. Hasta entonces, lo común era una visita en la que el doctor escuchaba las quejas del enfermo, sentía su pulso, examinaba su orina, y a continuación se enfrascaba en (una compleja disertación que variaba en contenido según la escuela a la que pertenecía.  </a:t>
            </a:r>
          </a:p>
          <a:p>
            <a:pPr marL="0" indent="0" algn="just">
              <a:buNone/>
            </a:pPr>
            <a:r>
              <a:rPr lang="es-MX" sz="2800" b="1" dirty="0" smtClean="0"/>
              <a:t>Pero que siempre era esencialmente teórica y que al final terminaba con variantes de las mismas tres indicaciones terapéuticas, heredadas de los tiempos de Hipócrates: dieta, sangrías y purgantes, a lo que la Edad Media había agregado, diferentes "medicinas", como la teriaca y otros menjurjes igualmente inútiles o hasta peligrosos</a:t>
            </a:r>
            <a:r>
              <a:rPr lang="es-MX" sz="2800" dirty="0" smtClean="0"/>
              <a:t>.</a:t>
            </a:r>
            <a:endParaRPr lang="es-MX" sz="28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Thomas </a:t>
            </a:r>
            <a:r>
              <a:rPr lang="es-MX" dirty="0" err="1" smtClean="0"/>
              <a:t>Sydenham</a:t>
            </a:r>
            <a:r>
              <a:rPr lang="es-MX" dirty="0" smtClean="0"/>
              <a:t> (1624-1689). </a:t>
            </a:r>
            <a:endParaRPr lang="es-MX" dirty="0"/>
          </a:p>
        </p:txBody>
      </p:sp>
      <p:sp>
        <p:nvSpPr>
          <p:cNvPr id="3" name="2 Marcador de contenido"/>
          <p:cNvSpPr>
            <a:spLocks noGrp="1"/>
          </p:cNvSpPr>
          <p:nvPr>
            <p:ph idx="1"/>
          </p:nvPr>
        </p:nvSpPr>
        <p:spPr>
          <a:xfrm>
            <a:off x="179512" y="1057300"/>
            <a:ext cx="8507288" cy="4536504"/>
          </a:xfrm>
        </p:spPr>
        <p:txBody>
          <a:bodyPr>
            <a:noAutofit/>
          </a:bodyPr>
          <a:lstStyle/>
          <a:p>
            <a:pPr algn="just"/>
            <a:r>
              <a:rPr lang="es-MX" sz="2800" dirty="0" smtClean="0"/>
              <a:t>En la producción de enfermedades la naturaleza es uniforme y consistente, tanto que para la misma enfermedad, en diferentes personas, los síntomas son en su mayoría los mismos; e iguales fenómenos a los que se observarían en la enfermedad de un Sócrates se encontrarían en el padecimiento de un tonto. </a:t>
            </a:r>
          </a:p>
          <a:p>
            <a:pPr marL="0" indent="0" algn="just">
              <a:buNone/>
            </a:pPr>
            <a:endParaRPr lang="es-MX" sz="28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Thomas </a:t>
            </a:r>
            <a:r>
              <a:rPr lang="es-MX" dirty="0" err="1"/>
              <a:t>Sydenham</a:t>
            </a:r>
            <a:r>
              <a:rPr lang="es-MX" dirty="0"/>
              <a:t> (1624-1689). </a:t>
            </a:r>
          </a:p>
        </p:txBody>
      </p:sp>
      <p:sp>
        <p:nvSpPr>
          <p:cNvPr id="3" name="Marcador de contenido 2"/>
          <p:cNvSpPr>
            <a:spLocks noGrp="1"/>
          </p:cNvSpPr>
          <p:nvPr>
            <p:ph idx="1"/>
          </p:nvPr>
        </p:nvSpPr>
        <p:spPr>
          <a:xfrm>
            <a:off x="827584" y="1129308"/>
            <a:ext cx="8316416" cy="4585692"/>
          </a:xfrm>
        </p:spPr>
        <p:txBody>
          <a:bodyPr>
            <a:normAutofit/>
          </a:bodyPr>
          <a:lstStyle/>
          <a:p>
            <a:pPr algn="just"/>
            <a:r>
              <a:rPr lang="es-MX" sz="2800" dirty="0"/>
              <a:t>De la misma manera los caracteres universales de una planta se extienden a cada individuo de la especie, y cualquiera (hablo de un ejemplo) que describa exactamente el color, sabor, olor, figura, etc., de una sola violeta, encontrará </a:t>
            </a:r>
            <a:r>
              <a:rPr lang="es-MX" sz="2800" dirty="0" smtClean="0"/>
              <a:t>igual </a:t>
            </a:r>
            <a:r>
              <a:rPr lang="es-MX" sz="2800" dirty="0"/>
              <a:t>o aproximadamente, para todas las violetas de esa especie particular en la superficie de la Tierra.</a:t>
            </a:r>
          </a:p>
          <a:p>
            <a:pPr algn="just"/>
            <a:endParaRPr lang="es-MX" dirty="0"/>
          </a:p>
        </p:txBody>
      </p:sp>
    </p:spTree>
    <p:extLst>
      <p:ext uri="{BB962C8B-B14F-4D97-AF65-F5344CB8AC3E}">
        <p14:creationId xmlns:p14="http://schemas.microsoft.com/office/powerpoint/2010/main" val="1597053302"/>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5696" y="261695"/>
            <a:ext cx="6683765" cy="1067408"/>
          </a:xfrm>
        </p:spPr>
        <p:txBody>
          <a:bodyPr/>
          <a:lstStyle/>
          <a:p>
            <a:pPr algn="ctr"/>
            <a:r>
              <a:rPr lang="es-MX" b="1" dirty="0" smtClean="0">
                <a:solidFill>
                  <a:srgbClr val="002060"/>
                </a:solidFill>
              </a:rPr>
              <a:t>Ciencia renacentista. </a:t>
            </a:r>
            <a:endParaRPr lang="es-MX" b="1" dirty="0">
              <a:solidFill>
                <a:srgbClr val="002060"/>
              </a:solidFill>
            </a:endParaRPr>
          </a:p>
        </p:txBody>
      </p:sp>
      <p:sp>
        <p:nvSpPr>
          <p:cNvPr id="3" name="2 Marcador de contenido"/>
          <p:cNvSpPr>
            <a:spLocks noGrp="1"/>
          </p:cNvSpPr>
          <p:nvPr>
            <p:ph idx="1"/>
          </p:nvPr>
        </p:nvSpPr>
        <p:spPr>
          <a:xfrm>
            <a:off x="395536" y="1333500"/>
            <a:ext cx="8640960" cy="4260304"/>
          </a:xfrm>
        </p:spPr>
        <p:txBody>
          <a:bodyPr>
            <a:normAutofit/>
          </a:bodyPr>
          <a:lstStyle/>
          <a:p>
            <a:pPr algn="just"/>
            <a:r>
              <a:rPr lang="es-MX" sz="2400" dirty="0" smtClean="0"/>
              <a:t>Para la ciencia renacentista su interés principal de estudio son las manifestaciones empíricas, el contacto directo con la naturaleza para poder determinar conclusiones de sus investigaciones. En este proceso los estudiosos de la ciencia siguen estando interesados en los estudios predecesores, pero se ponen en tela de juicio conocimientos previos, y así detentar una actitud crítica y apostarle posteriormente a los resultados científicos que fueran más coherentes con los fenómenos naturales.</a:t>
            </a:r>
            <a:endParaRPr lang="es-MX" sz="2400" dirty="0"/>
          </a:p>
        </p:txBody>
      </p:sp>
    </p:spTree>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5616" y="265212"/>
            <a:ext cx="7848872" cy="5136570"/>
          </a:xfrm>
        </p:spPr>
        <p:txBody>
          <a:bodyPr>
            <a:normAutofit fontScale="92500"/>
          </a:bodyPr>
          <a:lstStyle/>
          <a:p>
            <a:pPr marL="0" indent="0" algn="just">
              <a:buNone/>
            </a:pPr>
            <a:endParaRPr lang="es-MX" dirty="0" smtClean="0"/>
          </a:p>
          <a:p>
            <a:pPr algn="just"/>
            <a:r>
              <a:rPr lang="es-MX" sz="2400" dirty="0" smtClean="0"/>
              <a:t>En resumen con las transformaciones científicas  del renacimiento, se logra pasar de una concepción animista del universo a una mecanicista. </a:t>
            </a:r>
          </a:p>
          <a:p>
            <a:pPr algn="just">
              <a:buNone/>
            </a:pPr>
            <a:endParaRPr lang="es-MX" sz="2400" dirty="0" smtClean="0"/>
          </a:p>
          <a:p>
            <a:pPr marL="0" indent="0" algn="just">
              <a:buNone/>
            </a:pPr>
            <a:r>
              <a:rPr lang="es-MX" sz="2600" b="1" dirty="0" smtClean="0">
                <a:solidFill>
                  <a:srgbClr val="002060"/>
                </a:solidFill>
              </a:rPr>
              <a:t>Históricamente ocurre una revolución científica: </a:t>
            </a:r>
          </a:p>
          <a:p>
            <a:pPr marL="0" indent="0" algn="just">
              <a:buNone/>
            </a:pPr>
            <a:endParaRPr lang="es-MX" sz="2400" dirty="0" smtClean="0"/>
          </a:p>
          <a:p>
            <a:pPr marL="0" indent="0" algn="just">
              <a:buNone/>
            </a:pPr>
            <a:r>
              <a:rPr lang="es-MX" sz="2400" dirty="0" smtClean="0"/>
              <a:t>	Siguiendo a </a:t>
            </a:r>
            <a:r>
              <a:rPr lang="es-MX" sz="2400" dirty="0" err="1" smtClean="0"/>
              <a:t>Kunh</a:t>
            </a:r>
            <a:r>
              <a:rPr lang="es-MX" sz="2400" dirty="0" smtClean="0"/>
              <a:t>, del paradigma aristotélico, de corte eminentemente cualitativo (la ciencia antigua), a un nuevo paradigma en cabeza de Galileo, caracterizando por la comprobación empírica y la </a:t>
            </a:r>
            <a:r>
              <a:rPr lang="es-MX" sz="2400" dirty="0" err="1" smtClean="0"/>
              <a:t>matematización</a:t>
            </a:r>
            <a:r>
              <a:rPr lang="es-MX" sz="2400" dirty="0" smtClean="0"/>
              <a:t> del mundo (la nueva ciencia).</a:t>
            </a:r>
            <a:endParaRPr lang="es-MX" sz="2400" dirty="0"/>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t>El humanismo renacentista </a:t>
            </a:r>
            <a:endParaRPr lang="es-MX" dirty="0"/>
          </a:p>
        </p:txBody>
      </p:sp>
      <p:sp>
        <p:nvSpPr>
          <p:cNvPr id="3" name="Marcador de contenido 2"/>
          <p:cNvSpPr>
            <a:spLocks noGrp="1"/>
          </p:cNvSpPr>
          <p:nvPr>
            <p:ph idx="1"/>
          </p:nvPr>
        </p:nvSpPr>
        <p:spPr>
          <a:xfrm>
            <a:off x="467544" y="1129308"/>
            <a:ext cx="8280920" cy="4176464"/>
          </a:xfrm>
        </p:spPr>
        <p:txBody>
          <a:bodyPr>
            <a:normAutofit/>
          </a:bodyPr>
          <a:lstStyle/>
          <a:p>
            <a:pPr algn="just"/>
            <a:r>
              <a:rPr lang="es-MX" sz="2400" b="1" dirty="0"/>
              <a:t>se creará una imagen alejada de los patrones religiosos establecidos. Se </a:t>
            </a:r>
            <a:r>
              <a:rPr lang="es-MX" sz="2400" b="1" dirty="0" smtClean="0"/>
              <a:t>fomentará </a:t>
            </a:r>
            <a:r>
              <a:rPr lang="es-MX" sz="2400" b="1" dirty="0"/>
              <a:t>los patrones de sentimientos y pasiones humanas ya estudiados en la antigüedad y </a:t>
            </a:r>
            <a:r>
              <a:rPr lang="es-MX" sz="2400" b="1" dirty="0" smtClean="0"/>
              <a:t>volverán </a:t>
            </a:r>
            <a:r>
              <a:rPr lang="es-MX" sz="2400" b="1" dirty="0"/>
              <a:t>mitos y obras profanas o sagradas. Cabe destacar que la arquitectura, la escultura y la pintura </a:t>
            </a:r>
            <a:r>
              <a:rPr lang="es-MX" sz="2400" b="1" dirty="0" smtClean="0"/>
              <a:t>serán </a:t>
            </a:r>
            <a:r>
              <a:rPr lang="es-MX" sz="2400" b="1" dirty="0"/>
              <a:t>claramente armas utilizadas para la recreación de este movimiento humanista</a:t>
            </a:r>
            <a:r>
              <a:rPr lang="es-MX" dirty="0"/>
              <a:t>.</a:t>
            </a:r>
          </a:p>
        </p:txBody>
      </p:sp>
    </p:spTree>
    <p:extLst>
      <p:ext uri="{BB962C8B-B14F-4D97-AF65-F5344CB8AC3E}">
        <p14:creationId xmlns:p14="http://schemas.microsoft.com/office/powerpoint/2010/main" val="2663136135"/>
      </p:ext>
    </p:extLst>
  </p:cSld>
  <p:clrMapOvr>
    <a:masterClrMapping/>
  </p:clrMapOvr>
  <p:transition spd="slow">
    <p:pull/>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409228"/>
            <a:ext cx="8424936" cy="5305772"/>
          </a:xfrm>
        </p:spPr>
        <p:txBody>
          <a:bodyPr>
            <a:normAutofit fontScale="77500" lnSpcReduction="20000"/>
          </a:bodyPr>
          <a:lstStyle/>
          <a:p>
            <a:pPr algn="just"/>
            <a:endParaRPr lang="es-MX" dirty="0" smtClean="0"/>
          </a:p>
          <a:p>
            <a:pPr algn="just"/>
            <a:endParaRPr lang="es-MX" dirty="0" smtClean="0"/>
          </a:p>
          <a:p>
            <a:pPr algn="just"/>
            <a:endParaRPr lang="es-MX" b="1" dirty="0"/>
          </a:p>
          <a:p>
            <a:pPr algn="just"/>
            <a:r>
              <a:rPr lang="es-MX" sz="2800" b="1" dirty="0" smtClean="0"/>
              <a:t>Aristóteles se basaba en una investigación de la naturaleza que podía ser consignada en la frase "dar razón de los hechos", una necesidad patente de explicar el fenómeno. Metodológicamente, el estagirita, combinó el problema inductivo con el deductivo para las investigaciones científicas.</a:t>
            </a:r>
          </a:p>
          <a:p>
            <a:pPr algn="just">
              <a:buNone/>
            </a:pPr>
            <a:endParaRPr lang="es-MX" sz="2800" b="1" dirty="0" smtClean="0"/>
          </a:p>
          <a:p>
            <a:pPr algn="just"/>
            <a:r>
              <a:rPr lang="es-MX" sz="2800" b="1" dirty="0" smtClean="0"/>
              <a:t>Así, el camino inductivo resulta de partir de la observación de los hechos para estipular principios generales, obteniendo, de esta manera, generalizaciones acerca de las propiedades de la especie o del género. El proceso deductivo resulta, entonces, de determinar enunciados de los fenómenos a partir de premisas que puedan derivarse de los principios generales</a:t>
            </a:r>
            <a:endParaRPr lang="es-MX" sz="2800" b="1" dirty="0"/>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
            </a:r>
            <a:br>
              <a:rPr lang="es-MX" b="1" dirty="0" smtClean="0"/>
            </a:br>
            <a:r>
              <a:rPr lang="es-MX" b="1" dirty="0" smtClean="0"/>
              <a:t>René Descartes (1596-1650)</a:t>
            </a:r>
            <a:br>
              <a:rPr lang="es-MX" b="1" dirty="0" smtClean="0"/>
            </a:br>
            <a:endParaRPr lang="es-MX" dirty="0"/>
          </a:p>
        </p:txBody>
      </p:sp>
      <p:sp>
        <p:nvSpPr>
          <p:cNvPr id="3" name="2 Marcador de contenido"/>
          <p:cNvSpPr>
            <a:spLocks noGrp="1"/>
          </p:cNvSpPr>
          <p:nvPr>
            <p:ph idx="1"/>
          </p:nvPr>
        </p:nvSpPr>
        <p:spPr>
          <a:xfrm>
            <a:off x="755576" y="1345332"/>
            <a:ext cx="8064896" cy="4248472"/>
          </a:xfrm>
        </p:spPr>
        <p:txBody>
          <a:bodyPr>
            <a:normAutofit/>
          </a:bodyPr>
          <a:lstStyle/>
          <a:p>
            <a:pPr marL="0" indent="0" algn="just">
              <a:buNone/>
            </a:pPr>
            <a:r>
              <a:rPr lang="es-MX" sz="2800" dirty="0" smtClean="0"/>
              <a:t>Según la propia confesión de Descartes, tanto en el Discurso del método como en las Meditaciones, las enseñanzas del colegio le decepcionaron, debido a las numerosas lagunas que presentaban los saberes recibidos, a excepción de las matemáticas, en donde veía la posibilidad de encontrar un verdadero saber.</a:t>
            </a:r>
          </a:p>
          <a:p>
            <a:pPr algn="just"/>
            <a:endParaRPr lang="es-MX" dirty="0" smtClean="0"/>
          </a:p>
          <a:p>
            <a:endParaRPr lang="es-MX" dirty="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21196"/>
            <a:ext cx="8784976" cy="5593804"/>
          </a:xfrm>
        </p:spPr>
        <p:txBody>
          <a:bodyPr>
            <a:normAutofit lnSpcReduction="10000"/>
          </a:bodyPr>
          <a:lstStyle/>
          <a:p>
            <a:pPr marL="0" indent="0" algn="just">
              <a:buNone/>
            </a:pPr>
            <a:r>
              <a:rPr lang="es-MX" sz="2800" b="1" dirty="0" smtClean="0">
                <a:latin typeface="Arial" panose="020B0604020202020204" pitchFamily="34" charset="0"/>
                <a:cs typeface="Arial" panose="020B0604020202020204" pitchFamily="34" charset="0"/>
              </a:rPr>
              <a:t>"Por ello, tan pronto como la edad me permitió salir de la sujeción de mis preceptores, abandoné completamente el estudio de las letras. Y, tomando la decisión de no buscar otra ciencia que la que pudiera hallar en mí mismo o en el gran libro del mundo, dediqué el resto de mi juventud a viajar, a conocer cortes y ejércitos, a tratar con gentes de diversos temperamentos y condiciones, a recoger diferentes experiencias, a ponerme a mí mismo a prueba en las ocasiones que la fortuna me deparaba, y a hacer siempre tal reflexión sobre las cosas que se me presentaban, que pudiese obtener algún provecho de ellas." (Discurso del método Rene Descartes )</a:t>
            </a:r>
            <a:endParaRPr lang="es-MX" sz="2800" b="1"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57234"/>
            <a:ext cx="8229600" cy="4647903"/>
          </a:xfrm>
        </p:spPr>
        <p:txBody>
          <a:bodyPr>
            <a:normAutofit fontScale="92500" lnSpcReduction="20000"/>
          </a:bodyPr>
          <a:lstStyle/>
          <a:p>
            <a:endParaRPr lang="es-MX" dirty="0" smtClean="0"/>
          </a:p>
          <a:p>
            <a:pPr algn="just"/>
            <a:endParaRPr lang="es-MX" dirty="0" smtClean="0"/>
          </a:p>
          <a:p>
            <a:pPr marL="0" indent="0" algn="just">
              <a:buNone/>
            </a:pPr>
            <a:endParaRPr lang="es-MX" sz="3200" b="1" dirty="0">
              <a:latin typeface="Arial" panose="020B0604020202020204" pitchFamily="34" charset="0"/>
              <a:cs typeface="Arial" panose="020B0604020202020204" pitchFamily="34" charset="0"/>
            </a:endParaRPr>
          </a:p>
          <a:p>
            <a:pPr algn="just"/>
            <a:r>
              <a:rPr lang="es-MX" sz="3200" b="1" dirty="0" smtClean="0">
                <a:latin typeface="Arial" panose="020B0604020202020204" pitchFamily="34" charset="0"/>
                <a:cs typeface="Arial" panose="020B0604020202020204" pitchFamily="34" charset="0"/>
              </a:rPr>
              <a:t>Descartes considerará que el método ha de ser único, es decir, común en sus reglas para todas las ciencias. </a:t>
            </a:r>
          </a:p>
          <a:p>
            <a:endParaRPr lang="es-MX" sz="3200" b="1" dirty="0" smtClean="0">
              <a:latin typeface="Arial" panose="020B0604020202020204" pitchFamily="34" charset="0"/>
              <a:cs typeface="Arial" panose="020B0604020202020204" pitchFamily="34" charset="0"/>
            </a:endParaRPr>
          </a:p>
          <a:p>
            <a:r>
              <a:rPr lang="es-MX" sz="3200" b="1" dirty="0" smtClean="0">
                <a:latin typeface="Arial" panose="020B0604020202020204" pitchFamily="34" charset="0"/>
                <a:cs typeface="Arial" panose="020B0604020202020204" pitchFamily="34" charset="0"/>
              </a:rPr>
              <a:t>La raíz principal de su racionalismo consistirá, precisamente, en postular la conveniencia de un método: un método general que daría la unidad de la ciencia universal.</a:t>
            </a:r>
            <a:endParaRPr lang="es-MX" sz="3200" b="1"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Las matemáticas </a:t>
            </a:r>
            <a:endParaRPr lang="es-MX" dirty="0"/>
          </a:p>
        </p:txBody>
      </p:sp>
      <p:sp>
        <p:nvSpPr>
          <p:cNvPr id="3" name="Marcador de contenido 2"/>
          <p:cNvSpPr>
            <a:spLocks noGrp="1"/>
          </p:cNvSpPr>
          <p:nvPr>
            <p:ph idx="1"/>
          </p:nvPr>
        </p:nvSpPr>
        <p:spPr>
          <a:xfrm>
            <a:off x="395536" y="1057300"/>
            <a:ext cx="8232923" cy="4536504"/>
          </a:xfrm>
        </p:spPr>
        <p:txBody>
          <a:bodyPr>
            <a:normAutofit/>
          </a:bodyPr>
          <a:lstStyle/>
          <a:p>
            <a:pPr algn="just"/>
            <a:endParaRPr lang="es-MX" sz="2800" dirty="0" smtClean="0"/>
          </a:p>
          <a:p>
            <a:pPr algn="just"/>
            <a:r>
              <a:rPr lang="es-MX" sz="2800" dirty="0" smtClean="0"/>
              <a:t>Dentro </a:t>
            </a:r>
            <a:r>
              <a:rPr lang="es-MX" sz="2800" dirty="0"/>
              <a:t>del campo de las Matemáticas, éstas </a:t>
            </a:r>
            <a:r>
              <a:rPr lang="es-MX" sz="2800" dirty="0" smtClean="0"/>
              <a:t>proporcionaban teorías </a:t>
            </a:r>
            <a:r>
              <a:rPr lang="es-MX" sz="2800" dirty="0"/>
              <a:t>más precisas atrayendo al resto del conglomerado humanista. </a:t>
            </a:r>
            <a:endParaRPr lang="es-MX" sz="2800" dirty="0" smtClean="0"/>
          </a:p>
          <a:p>
            <a:pPr algn="just"/>
            <a:r>
              <a:rPr lang="es-MX" sz="2800" dirty="0" smtClean="0"/>
              <a:t>Las </a:t>
            </a:r>
            <a:r>
              <a:rPr lang="es-MX" sz="2800" dirty="0"/>
              <a:t>matemáticas presentaban </a:t>
            </a:r>
            <a:r>
              <a:rPr lang="es-MX" sz="2800" dirty="0" smtClean="0"/>
              <a:t> </a:t>
            </a:r>
            <a:r>
              <a:rPr lang="es-MX" sz="2800" dirty="0"/>
              <a:t>bases más sólidas; se mejoró el cálculo, la geometría, el algebra, entre otras.</a:t>
            </a:r>
          </a:p>
        </p:txBody>
      </p:sp>
    </p:spTree>
    <p:extLst>
      <p:ext uri="{BB962C8B-B14F-4D97-AF65-F5344CB8AC3E}">
        <p14:creationId xmlns:p14="http://schemas.microsoft.com/office/powerpoint/2010/main" val="75352530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600" b="1" dirty="0" smtClean="0">
                <a:latin typeface="Arial" panose="020B0604020202020204" pitchFamily="34" charset="0"/>
                <a:cs typeface="Arial" panose="020B0604020202020204" pitchFamily="34" charset="0"/>
              </a:rPr>
              <a:t>La astronomía </a:t>
            </a:r>
            <a:endParaRPr lang="es-MX" sz="3600" b="1"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51520" y="1319258"/>
            <a:ext cx="8640960" cy="4381500"/>
          </a:xfrm>
        </p:spPr>
        <p:txBody>
          <a:bodyPr>
            <a:normAutofit/>
          </a:bodyPr>
          <a:lstStyle/>
          <a:p>
            <a:pPr algn="just"/>
            <a:r>
              <a:rPr lang="es-MX" sz="2800" b="1" dirty="0"/>
              <a:t>El descubrimiento de que la Tierra es redonda y la teoría </a:t>
            </a:r>
            <a:r>
              <a:rPr lang="es-MX" sz="2800" b="1" dirty="0" err="1"/>
              <a:t>geocentraista</a:t>
            </a:r>
            <a:r>
              <a:rPr lang="es-MX" sz="2800" b="1" dirty="0"/>
              <a:t> son claros ejemplos que se comprueban a través de las matemáticas y de la observación. El Heliocentrismo de Copérnico, elaboró una solución revolucionaria sobre el movimiento circular de la Tierra alrededor del Sol. No obstante fue objeto de crítica.</a:t>
            </a:r>
          </a:p>
        </p:txBody>
      </p:sp>
    </p:spTree>
    <p:extLst>
      <p:ext uri="{BB962C8B-B14F-4D97-AF65-F5344CB8AC3E}">
        <p14:creationId xmlns:p14="http://schemas.microsoft.com/office/powerpoint/2010/main" val="229205954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35696" y="225402"/>
            <a:ext cx="7128792" cy="769268"/>
          </a:xfrm>
        </p:spPr>
        <p:txBody>
          <a:bodyPr/>
          <a:lstStyle/>
          <a:p>
            <a:r>
              <a:rPr lang="es-MX" dirty="0" err="1" smtClean="0"/>
              <a:t>Orbis</a:t>
            </a:r>
            <a:r>
              <a:rPr lang="es-MX" dirty="0" smtClean="0"/>
              <a:t> </a:t>
            </a:r>
            <a:r>
              <a:rPr lang="es-MX" dirty="0" err="1" smtClean="0"/>
              <a:t>Terrae</a:t>
            </a:r>
            <a:r>
              <a:rPr lang="es-MX" dirty="0" smtClean="0"/>
              <a:t>,  1587 </a:t>
            </a:r>
            <a:endParaRPr lang="es-MX" dirty="0"/>
          </a:p>
        </p:txBody>
      </p:sp>
      <p:pic>
        <p:nvPicPr>
          <p:cNvPr id="2050" name="Picture 2" descr="http://upload.wikimedia.org/wikipedia/commons/5/58/Mercator_World_Map.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107504" y="697260"/>
            <a:ext cx="9036496" cy="50177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902534"/>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098" name="Picture 2" descr="https://encrypted-tbn0.gstatic.com/images?q=tbn:ANd9GcRXe4OYNKND6LBOaiXvXAgArsskAa2g8voQwoE-auKGEI-ifGqU5Q"/>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0"/>
            <a:ext cx="7859216"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662519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Recursos audiovisuales</a:t>
            </a:r>
            <a:endParaRPr lang="es-MX" dirty="0"/>
          </a:p>
        </p:txBody>
      </p:sp>
      <p:sp>
        <p:nvSpPr>
          <p:cNvPr id="3" name="2 Marcador de contenido"/>
          <p:cNvSpPr>
            <a:spLocks noGrp="1"/>
          </p:cNvSpPr>
          <p:nvPr>
            <p:ph idx="1"/>
          </p:nvPr>
        </p:nvSpPr>
        <p:spPr>
          <a:xfrm>
            <a:off x="457200" y="1777380"/>
            <a:ext cx="8229600" cy="3780420"/>
          </a:xfrm>
        </p:spPr>
        <p:txBody>
          <a:bodyPr>
            <a:normAutofit/>
          </a:bodyPr>
          <a:lstStyle/>
          <a:p>
            <a:r>
              <a:rPr lang="es-MX" dirty="0" smtClean="0"/>
              <a:t>Historia y ciencia (2012) “Historia del arte universal: renacimiento” [Documental]. Disponible en </a:t>
            </a:r>
            <a:r>
              <a:rPr lang="es-MX" dirty="0" smtClean="0">
                <a:hlinkClick r:id="rId2"/>
              </a:rPr>
              <a:t>http://www.youtube.com/user/historiaycienciatv</a:t>
            </a:r>
            <a:endParaRPr lang="es-MX" dirty="0" smtClean="0"/>
          </a:p>
          <a:p>
            <a:endParaRPr lang="es-MX" dirty="0" smtClean="0"/>
          </a:p>
          <a:p>
            <a:r>
              <a:rPr lang="es-MX" dirty="0" smtClean="0"/>
              <a:t>(20013) “La literatura española en el renacimiento” [Documental]Disponible en </a:t>
            </a:r>
          </a:p>
          <a:p>
            <a:pPr>
              <a:buNone/>
            </a:pPr>
            <a:r>
              <a:rPr lang="es-MX" dirty="0" smtClean="0">
                <a:hlinkClick r:id="rId3"/>
              </a:rPr>
              <a:t>http://www.youtube.com/watch?v=0w1Fc1qmZfw</a:t>
            </a:r>
            <a:endParaRPr lang="es-MX" dirty="0" smtClean="0"/>
          </a:p>
          <a:p>
            <a:pPr>
              <a:buNone/>
            </a:pPr>
            <a:endParaRPr lang="es-MX" dirty="0" smtClean="0"/>
          </a:p>
          <a:p>
            <a:pPr>
              <a:buNone/>
            </a:pPr>
            <a:r>
              <a:rPr lang="es-MX" dirty="0" smtClean="0"/>
              <a:t>Arte historia (2008) “La escuela de Atenas” [video] disponible en </a:t>
            </a:r>
            <a:r>
              <a:rPr lang="es-MX" dirty="0" smtClean="0">
                <a:hlinkClick r:id="rId4"/>
              </a:rPr>
              <a:t>http://www.youtube.com/watch?v=ACWB8mD1IxY</a:t>
            </a:r>
            <a:endParaRPr lang="es-MX" dirty="0" smtClean="0"/>
          </a:p>
          <a:p>
            <a:pPr>
              <a:buNone/>
            </a:pPr>
            <a:endParaRPr lang="es-MX" dirty="0" smtClean="0"/>
          </a:p>
          <a:p>
            <a:pPr>
              <a:buNone/>
            </a:pPr>
            <a:endParaRPr lang="es-MX" dirty="0"/>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Referencias </a:t>
            </a:r>
            <a:endParaRPr lang="es-MX" dirty="0"/>
          </a:p>
        </p:txBody>
      </p:sp>
      <p:sp>
        <p:nvSpPr>
          <p:cNvPr id="3" name="2 Marcador de contenido"/>
          <p:cNvSpPr>
            <a:spLocks noGrp="1"/>
          </p:cNvSpPr>
          <p:nvPr>
            <p:ph idx="1"/>
          </p:nvPr>
        </p:nvSpPr>
        <p:spPr/>
        <p:txBody>
          <a:bodyPr>
            <a:normAutofit/>
          </a:bodyPr>
          <a:lstStyle/>
          <a:p>
            <a:r>
              <a:rPr lang="es-ES" dirty="0" err="1"/>
              <a:t>Abgano</a:t>
            </a:r>
            <a:r>
              <a:rPr lang="es-ES" dirty="0"/>
              <a:t>, N. </a:t>
            </a:r>
            <a:r>
              <a:rPr lang="es-ES" dirty="0" err="1"/>
              <a:t>Visalberghi</a:t>
            </a:r>
            <a:r>
              <a:rPr lang="es-ES" dirty="0"/>
              <a:t> (2012)</a:t>
            </a:r>
            <a:r>
              <a:rPr lang="es-ES" i="1" dirty="0"/>
              <a:t> Historia de la pedagogía, </a:t>
            </a:r>
            <a:r>
              <a:rPr lang="es-ES" dirty="0"/>
              <a:t>Fondo de Cultura Económica, </a:t>
            </a:r>
            <a:r>
              <a:rPr lang="es-ES" dirty="0" smtClean="0"/>
              <a:t>México</a:t>
            </a:r>
          </a:p>
          <a:p>
            <a:pPr marL="0" indent="0">
              <a:buNone/>
            </a:pPr>
            <a:endParaRPr lang="es-MX" dirty="0"/>
          </a:p>
          <a:p>
            <a:r>
              <a:rPr lang="es-MX" dirty="0" smtClean="0"/>
              <a:t>Rene Descartes </a:t>
            </a:r>
            <a:r>
              <a:rPr lang="es-MX" dirty="0" smtClean="0">
                <a:hlinkClick r:id="rId2"/>
              </a:rPr>
              <a:t>https</a:t>
            </a:r>
            <a:r>
              <a:rPr lang="es-MX" dirty="0">
                <a:hlinkClick r:id="rId2"/>
              </a:rPr>
              <a:t>://</a:t>
            </a:r>
            <a:r>
              <a:rPr lang="es-MX" dirty="0" smtClean="0">
                <a:hlinkClick r:id="rId2"/>
              </a:rPr>
              <a:t>sites.google.com/site/historiadelafilosofiaalboran/descartes</a:t>
            </a:r>
            <a:endParaRPr lang="es-MX" dirty="0" smtClean="0"/>
          </a:p>
          <a:p>
            <a:r>
              <a:rPr lang="es-MX" dirty="0" smtClean="0"/>
              <a:t>Historia de la ciencia en el renacimiento </a:t>
            </a:r>
          </a:p>
          <a:p>
            <a:r>
              <a:rPr lang="es-MX" dirty="0" smtClean="0">
                <a:hlinkClick r:id="rId3"/>
              </a:rPr>
              <a:t>http</a:t>
            </a:r>
            <a:r>
              <a:rPr lang="es-MX" dirty="0">
                <a:hlinkClick r:id="rId3"/>
              </a:rPr>
              <a:t>://</a:t>
            </a:r>
            <a:r>
              <a:rPr lang="es-MX" dirty="0" smtClean="0">
                <a:hlinkClick r:id="rId3"/>
              </a:rPr>
              <a:t>www.esacademic.com/dic.nsf/eswiki/577434</a:t>
            </a:r>
            <a:endParaRPr lang="es-MX" dirty="0" smtClean="0"/>
          </a:p>
          <a:p>
            <a:endParaRPr lang="es-MX" dirty="0" smtClean="0"/>
          </a:p>
          <a:p>
            <a:r>
              <a:rPr lang="es-MX" dirty="0" smtClean="0"/>
              <a:t>La novela picaresca y el Lazarillo de Tormes </a:t>
            </a:r>
          </a:p>
          <a:p>
            <a:r>
              <a:rPr lang="es-MX" dirty="0">
                <a:hlinkClick r:id="rId4"/>
              </a:rPr>
              <a:t>http://</a:t>
            </a:r>
            <a:r>
              <a:rPr lang="es-MX" dirty="0" smtClean="0">
                <a:hlinkClick r:id="rId4"/>
              </a:rPr>
              <a:t>www2.ups.edu/faculty/velez/Span_402/lazarobow.htm</a:t>
            </a:r>
            <a:endParaRPr lang="es-MX" dirty="0" smtClean="0"/>
          </a:p>
          <a:p>
            <a:pPr marL="0" indent="0">
              <a:buNone/>
            </a:pPr>
            <a:endParaRPr lang="es-MX" dirty="0" smtClean="0"/>
          </a:p>
          <a:p>
            <a:pPr marL="0" indent="0">
              <a:buNone/>
            </a:pPr>
            <a:endParaRPr lang="es-MX" dirty="0" smtClean="0"/>
          </a:p>
          <a:p>
            <a:pPr marL="0" indent="0">
              <a:buNone/>
            </a:pPr>
            <a:endParaRPr lang="es-MX" dirty="0" smtClean="0"/>
          </a:p>
          <a:p>
            <a:endParaRPr lang="es-MX" dirty="0"/>
          </a:p>
        </p:txBody>
      </p:sp>
    </p:spTree>
    <p:extLst>
      <p:ext uri="{BB962C8B-B14F-4D97-AF65-F5344CB8AC3E}">
        <p14:creationId xmlns:p14="http://schemas.microsoft.com/office/powerpoint/2010/main" val="27893429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87624" y="520092"/>
            <a:ext cx="7440835" cy="609216"/>
          </a:xfrm>
        </p:spPr>
        <p:txBody>
          <a:bodyPr>
            <a:noAutofit/>
          </a:bodyPr>
          <a:lstStyle/>
          <a:p>
            <a:pPr algn="ctr"/>
            <a:r>
              <a:rPr lang="es-MX" sz="4400" b="1" dirty="0" smtClean="0">
                <a:solidFill>
                  <a:srgbClr val="002060"/>
                </a:solidFill>
              </a:rPr>
              <a:t>Reforma Protestante</a:t>
            </a:r>
            <a:endParaRPr lang="es-MX" sz="4400" b="1" dirty="0">
              <a:solidFill>
                <a:srgbClr val="002060"/>
              </a:solidFill>
            </a:endParaRPr>
          </a:p>
        </p:txBody>
      </p:sp>
      <p:sp>
        <p:nvSpPr>
          <p:cNvPr id="3" name="Marcador de contenido 2"/>
          <p:cNvSpPr>
            <a:spLocks noGrp="1"/>
          </p:cNvSpPr>
          <p:nvPr>
            <p:ph idx="1"/>
          </p:nvPr>
        </p:nvSpPr>
        <p:spPr>
          <a:xfrm>
            <a:off x="203522" y="1273324"/>
            <a:ext cx="8760965" cy="4032448"/>
          </a:xfrm>
        </p:spPr>
        <p:txBody>
          <a:bodyPr>
            <a:normAutofit/>
          </a:bodyPr>
          <a:lstStyle/>
          <a:p>
            <a:pPr algn="just"/>
            <a:r>
              <a:rPr lang="es-MX" sz="2800" dirty="0">
                <a:effectLst>
                  <a:outerShdw blurRad="38100" dist="38100" dir="2700000" algn="tl">
                    <a:srgbClr val="000000">
                      <a:alpha val="43137"/>
                    </a:srgbClr>
                  </a:outerShdw>
                </a:effectLst>
              </a:rPr>
              <a:t>Se conoce como Reforma </a:t>
            </a:r>
            <a:r>
              <a:rPr lang="es-MX" sz="2800" dirty="0" smtClean="0">
                <a:effectLst>
                  <a:outerShdw blurRad="38100" dist="38100" dir="2700000" algn="tl">
                    <a:srgbClr val="000000">
                      <a:alpha val="43137"/>
                    </a:srgbClr>
                  </a:outerShdw>
                </a:effectLst>
              </a:rPr>
              <a:t>protestante, </a:t>
            </a:r>
            <a:r>
              <a:rPr lang="es-MX" sz="2800" dirty="0">
                <a:effectLst>
                  <a:outerShdw blurRad="38100" dist="38100" dir="2700000" algn="tl">
                    <a:srgbClr val="000000">
                      <a:alpha val="43137"/>
                    </a:srgbClr>
                  </a:outerShdw>
                </a:effectLst>
              </a:rPr>
              <a:t>al </a:t>
            </a:r>
            <a:r>
              <a:rPr lang="es-MX" sz="2800" dirty="0" smtClean="0">
                <a:effectLst>
                  <a:outerShdw blurRad="38100" dist="38100" dir="2700000" algn="tl">
                    <a:srgbClr val="000000">
                      <a:alpha val="43137"/>
                    </a:srgbClr>
                  </a:outerShdw>
                </a:effectLst>
              </a:rPr>
              <a:t>movimiento religioso cristiano, </a:t>
            </a:r>
            <a:r>
              <a:rPr lang="es-MX" sz="2800" dirty="0">
                <a:effectLst>
                  <a:outerShdw blurRad="38100" dist="38100" dir="2700000" algn="tl">
                    <a:srgbClr val="000000">
                      <a:alpha val="43137"/>
                    </a:srgbClr>
                  </a:outerShdw>
                </a:effectLst>
              </a:rPr>
              <a:t>iniciado en </a:t>
            </a:r>
            <a:r>
              <a:rPr lang="es-MX" sz="2800" dirty="0" smtClean="0">
                <a:effectLst>
                  <a:outerShdw blurRad="38100" dist="38100" dir="2700000" algn="tl">
                    <a:srgbClr val="000000">
                      <a:alpha val="43137"/>
                    </a:srgbClr>
                  </a:outerShdw>
                </a:effectLst>
              </a:rPr>
              <a:t>Alemania </a:t>
            </a:r>
            <a:r>
              <a:rPr lang="es-MX" sz="2800" dirty="0">
                <a:effectLst>
                  <a:outerShdw blurRad="38100" dist="38100" dir="2700000" algn="tl">
                    <a:srgbClr val="000000">
                      <a:alpha val="43137"/>
                    </a:srgbClr>
                  </a:outerShdw>
                </a:effectLst>
              </a:rPr>
              <a:t>en el </a:t>
            </a:r>
            <a:r>
              <a:rPr lang="es-MX" sz="2800" dirty="0" smtClean="0">
                <a:effectLst>
                  <a:outerShdw blurRad="38100" dist="38100" dir="2700000" algn="tl">
                    <a:srgbClr val="000000">
                      <a:alpha val="43137"/>
                    </a:srgbClr>
                  </a:outerShdw>
                </a:effectLst>
              </a:rPr>
              <a:t>siglo XVI por </a:t>
            </a:r>
            <a:r>
              <a:rPr lang="es-MX" sz="2800" dirty="0">
                <a:effectLst>
                  <a:outerShdw blurRad="38100" dist="38100" dir="2700000" algn="tl">
                    <a:srgbClr val="000000">
                      <a:alpha val="43137"/>
                    </a:srgbClr>
                  </a:outerShdw>
                </a:effectLst>
              </a:rPr>
              <a:t>Martín </a:t>
            </a:r>
            <a:r>
              <a:rPr lang="es-MX" sz="2800" dirty="0" smtClean="0">
                <a:effectLst>
                  <a:outerShdw blurRad="38100" dist="38100" dir="2700000" algn="tl">
                    <a:srgbClr val="000000">
                      <a:alpha val="43137"/>
                    </a:srgbClr>
                  </a:outerShdw>
                </a:effectLst>
              </a:rPr>
              <a:t>Lutero , </a:t>
            </a:r>
            <a:r>
              <a:rPr lang="es-MX" sz="2800" dirty="0">
                <a:effectLst>
                  <a:outerShdw blurRad="38100" dist="38100" dir="2700000" algn="tl">
                    <a:srgbClr val="000000">
                      <a:alpha val="43137"/>
                    </a:srgbClr>
                  </a:outerShdw>
                </a:effectLst>
              </a:rPr>
              <a:t>que llevó a un </a:t>
            </a:r>
            <a:r>
              <a:rPr lang="es-MX" sz="2800" dirty="0" smtClean="0">
                <a:effectLst>
                  <a:outerShdw blurRad="38100" dist="38100" dir="2700000" algn="tl">
                    <a:srgbClr val="000000">
                      <a:alpha val="43137"/>
                    </a:srgbClr>
                  </a:outerShdw>
                </a:effectLst>
              </a:rPr>
              <a:t>cisma </a:t>
            </a:r>
            <a:r>
              <a:rPr lang="es-MX" sz="2800" dirty="0">
                <a:effectLst>
                  <a:outerShdw blurRad="38100" dist="38100" dir="2700000" algn="tl">
                    <a:srgbClr val="000000">
                      <a:alpha val="43137"/>
                    </a:srgbClr>
                  </a:outerShdw>
                </a:effectLst>
              </a:rPr>
              <a:t>de la Iglesia </a:t>
            </a:r>
            <a:r>
              <a:rPr lang="es-MX" sz="2800" dirty="0" smtClean="0">
                <a:effectLst>
                  <a:outerShdw blurRad="38100" dist="38100" dir="2700000" algn="tl">
                    <a:srgbClr val="000000">
                      <a:alpha val="43137"/>
                    </a:srgbClr>
                  </a:outerShdw>
                </a:effectLst>
              </a:rPr>
              <a:t>católica </a:t>
            </a:r>
            <a:r>
              <a:rPr lang="es-MX" sz="2800" dirty="0">
                <a:effectLst>
                  <a:outerShdw blurRad="38100" dist="38100" dir="2700000" algn="tl">
                    <a:srgbClr val="000000">
                      <a:alpha val="43137"/>
                    </a:srgbClr>
                  </a:outerShdw>
                </a:effectLst>
              </a:rPr>
              <a:t>para dar origen a </a:t>
            </a:r>
            <a:r>
              <a:rPr lang="es-MX" sz="2800" dirty="0" smtClean="0">
                <a:effectLst>
                  <a:outerShdw blurRad="38100" dist="38100" dir="2700000" algn="tl">
                    <a:srgbClr val="000000">
                      <a:alpha val="43137"/>
                    </a:srgbClr>
                  </a:outerShdw>
                </a:effectLst>
              </a:rPr>
              <a:t>la interpretación de la biblia, </a:t>
            </a:r>
            <a:r>
              <a:rPr lang="es-MX" sz="2800" dirty="0">
                <a:effectLst>
                  <a:outerShdw blurRad="38100" dist="38100" dir="2700000" algn="tl">
                    <a:srgbClr val="000000">
                      <a:alpha val="43137"/>
                    </a:srgbClr>
                  </a:outerShdw>
                </a:effectLst>
              </a:rPr>
              <a:t>y </a:t>
            </a:r>
            <a:r>
              <a:rPr lang="es-MX" sz="2800" dirty="0" smtClean="0">
                <a:effectLst>
                  <a:outerShdw blurRad="38100" dist="38100" dir="2700000" algn="tl">
                    <a:srgbClr val="000000">
                      <a:alpha val="43137"/>
                    </a:srgbClr>
                  </a:outerShdw>
                </a:effectLst>
              </a:rPr>
              <a:t>logró la organización de grupos religiosos bajo </a:t>
            </a:r>
            <a:r>
              <a:rPr lang="es-MX" sz="2800" dirty="0">
                <a:effectLst>
                  <a:outerShdw blurRad="38100" dist="38100" dir="2700000" algn="tl">
                    <a:srgbClr val="000000">
                      <a:alpha val="43137"/>
                    </a:srgbClr>
                  </a:outerShdw>
                </a:effectLst>
              </a:rPr>
              <a:t>la denominación de protestantismo.</a:t>
            </a:r>
          </a:p>
        </p:txBody>
      </p:sp>
    </p:spTree>
    <p:extLst>
      <p:ext uri="{BB962C8B-B14F-4D97-AF65-F5344CB8AC3E}">
        <p14:creationId xmlns:p14="http://schemas.microsoft.com/office/powerpoint/2010/main" val="11787903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9632" y="520092"/>
            <a:ext cx="7368827" cy="753232"/>
          </a:xfrm>
        </p:spPr>
        <p:txBody>
          <a:bodyPr>
            <a:normAutofit/>
          </a:bodyPr>
          <a:lstStyle/>
          <a:p>
            <a:r>
              <a:rPr lang="es-MX" sz="3200" b="1" dirty="0" smtClean="0">
                <a:solidFill>
                  <a:srgbClr val="002060"/>
                </a:solidFill>
              </a:rPr>
              <a:t>Algunas causas del protestantismo </a:t>
            </a:r>
            <a:endParaRPr lang="es-MX" sz="3200" b="1" dirty="0">
              <a:solidFill>
                <a:srgbClr val="002060"/>
              </a:solidFill>
            </a:endParaRPr>
          </a:p>
        </p:txBody>
      </p:sp>
      <p:sp>
        <p:nvSpPr>
          <p:cNvPr id="3" name="Marcador de contenido 2"/>
          <p:cNvSpPr>
            <a:spLocks noGrp="1"/>
          </p:cNvSpPr>
          <p:nvPr>
            <p:ph idx="1"/>
          </p:nvPr>
        </p:nvSpPr>
        <p:spPr>
          <a:xfrm>
            <a:off x="323528" y="1129308"/>
            <a:ext cx="8820472" cy="4464496"/>
          </a:xfrm>
        </p:spPr>
        <p:txBody>
          <a:bodyPr>
            <a:normAutofit fontScale="92500"/>
          </a:bodyPr>
          <a:lstStyle/>
          <a:p>
            <a:pPr marL="0" indent="0">
              <a:buNone/>
            </a:pPr>
            <a:endParaRPr lang="es-MX" dirty="0" smtClean="0"/>
          </a:p>
          <a:p>
            <a:pPr marL="0" indent="0" algn="just">
              <a:buNone/>
            </a:pPr>
            <a:r>
              <a:rPr lang="es-MX" sz="2800" dirty="0" smtClean="0"/>
              <a:t>Emigración de sabios Bizantinos  a Italia, ellos   produjeron gran cantidad de traducciones del griego al latín. </a:t>
            </a:r>
          </a:p>
          <a:p>
            <a:pPr marL="0" indent="0" algn="just">
              <a:buNone/>
            </a:pPr>
            <a:endParaRPr lang="es-MX" sz="2800" dirty="0" smtClean="0"/>
          </a:p>
          <a:p>
            <a:pPr marL="0" indent="0" algn="just">
              <a:buNone/>
            </a:pPr>
            <a:r>
              <a:rPr lang="es-MX" sz="2800" dirty="0" smtClean="0"/>
              <a:t>La imprenta mecánica permite que la difusión de ideas sea más prolífica  que en el pasado. </a:t>
            </a:r>
          </a:p>
          <a:p>
            <a:pPr marL="0" indent="0" algn="just">
              <a:buNone/>
            </a:pPr>
            <a:endParaRPr lang="es-MX" sz="2800" dirty="0"/>
          </a:p>
          <a:p>
            <a:pPr marL="0" indent="0" algn="just">
              <a:buNone/>
            </a:pPr>
            <a:r>
              <a:rPr lang="es-MX" sz="2800" dirty="0" smtClean="0"/>
              <a:t>La institucionalización de las universidades también influyó al progreso y difusión de las ideas humanistas. </a:t>
            </a:r>
            <a:endParaRPr lang="es-MX" sz="2800" dirty="0"/>
          </a:p>
        </p:txBody>
      </p:sp>
    </p:spTree>
    <p:extLst>
      <p:ext uri="{BB962C8B-B14F-4D97-AF65-F5344CB8AC3E}">
        <p14:creationId xmlns:p14="http://schemas.microsoft.com/office/powerpoint/2010/main" val="3266153608"/>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409228"/>
            <a:ext cx="8256860" cy="7894389"/>
          </a:xfrm>
        </p:spPr>
        <p:txBody>
          <a:bodyPr>
            <a:normAutofit/>
          </a:bodyPr>
          <a:lstStyle/>
          <a:p>
            <a:pPr algn="ctr"/>
            <a:r>
              <a:rPr lang="es-MX" sz="6000" b="1" dirty="0" smtClean="0">
                <a:solidFill>
                  <a:srgbClr val="002060"/>
                </a:solidFill>
              </a:rPr>
              <a:t>La imprenta </a:t>
            </a:r>
            <a:br>
              <a:rPr lang="es-MX" sz="6000" b="1" dirty="0" smtClean="0">
                <a:solidFill>
                  <a:srgbClr val="002060"/>
                </a:solidFill>
              </a:rPr>
            </a:br>
            <a:r>
              <a:rPr lang="es-MX" sz="6000" b="1" dirty="0">
                <a:solidFill>
                  <a:srgbClr val="002060"/>
                </a:solidFill>
              </a:rPr>
              <a:t/>
            </a:r>
            <a:br>
              <a:rPr lang="es-MX" sz="6000" b="1" dirty="0">
                <a:solidFill>
                  <a:srgbClr val="002060"/>
                </a:solidFill>
              </a:rPr>
            </a:br>
            <a:endParaRPr lang="es-MX" sz="6000" b="1" dirty="0">
              <a:solidFill>
                <a:srgbClr val="002060"/>
              </a:solidFill>
            </a:endParaRPr>
          </a:p>
        </p:txBody>
      </p:sp>
      <p:pic>
        <p:nvPicPr>
          <p:cNvPr id="1026" name="Picture 2" descr="http://curiosidades.batanga.com/sites/curiosidades.batanga.com/files/10-inventores-que-murieron-por-sus-propios-inventos-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6166" y="2137420"/>
            <a:ext cx="2895600" cy="1800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7812638"/>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1026" name="Picture 2" descr="http://blogs.ua.es/humanismo/files/2014/12/2eso_mapa_aparicion_imprenta.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504" y="228865"/>
            <a:ext cx="8928992" cy="5486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8150940"/>
      </p:ext>
    </p:extLst>
  </p:cSld>
  <p:clrMapOvr>
    <a:masterClrMapping/>
  </p:clrMapOvr>
  <p:transition spd="slow">
    <p:randomBar dir="vert"/>
  </p:transition>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2639</TotalTime>
  <Words>2513</Words>
  <Application>Microsoft Office PowerPoint</Application>
  <PresentationFormat>Presentación en pantalla (16:10)</PresentationFormat>
  <Paragraphs>186</Paragraphs>
  <Slides>59</Slides>
  <Notes>0</Notes>
  <HiddenSlides>0</HiddenSlides>
  <MMClips>0</MMClips>
  <ScaleCrop>false</ScaleCrop>
  <HeadingPairs>
    <vt:vector size="4" baseType="variant">
      <vt:variant>
        <vt:lpstr>Tema</vt:lpstr>
      </vt:variant>
      <vt:variant>
        <vt:i4>1</vt:i4>
      </vt:variant>
      <vt:variant>
        <vt:lpstr>Títulos de diapositiva</vt:lpstr>
      </vt:variant>
      <vt:variant>
        <vt:i4>59</vt:i4>
      </vt:variant>
    </vt:vector>
  </HeadingPairs>
  <TitlesOfParts>
    <vt:vector size="60" baseType="lpstr">
      <vt:lpstr>Espiral</vt:lpstr>
      <vt:lpstr>Renacimiento cambios culturales   siglos XV-XVI</vt:lpstr>
      <vt:lpstr> Uso didáctico y para el aprendizaje </vt:lpstr>
      <vt:lpstr>Introducción </vt:lpstr>
      <vt:lpstr>Renacimiento  siglos XV-XVI</vt:lpstr>
      <vt:lpstr>El humanismo renacentista </vt:lpstr>
      <vt:lpstr>Reforma Protestante</vt:lpstr>
      <vt:lpstr>Algunas causas del protestantismo </vt:lpstr>
      <vt:lpstr>La imprenta   </vt:lpstr>
      <vt:lpstr>Presentación de PowerPoint</vt:lpstr>
      <vt:lpstr>La imprenta en América </vt:lpstr>
      <vt:lpstr>Presentación de PowerPoint</vt:lpstr>
      <vt:lpstr>Pitágoras. La escuela de Atenas.  Rafael 1483-1520 </vt:lpstr>
      <vt:lpstr> Sepulcro Papa Pio II. Basílica de San Pedro Miguel Ángel (1475-1564). </vt:lpstr>
      <vt:lpstr>Sepulcro Papa Pio II. Basílica de San Pedro Miguel Ángel (1475-1564).</vt:lpstr>
      <vt:lpstr>Tratado de anatomía  Leonardo Da Vinci (1452-1519)</vt:lpstr>
      <vt:lpstr>Tratado de anatomía  Leonardo Da Vinci (1452-1519)</vt:lpstr>
      <vt:lpstr> Tratado de anatomía  Leonardo Da Vinci (1452-1519)</vt:lpstr>
      <vt:lpstr>Sandro Botticheli. La primavera </vt:lpstr>
      <vt:lpstr>Lucas Cranach. </vt:lpstr>
      <vt:lpstr>Massys</vt:lpstr>
      <vt:lpstr>Tizziano </vt:lpstr>
      <vt:lpstr>Hans Baldung</vt:lpstr>
      <vt:lpstr>Mantegna</vt:lpstr>
      <vt:lpstr> Tres subgéneros narrativos dominan la literatura del siglo XV y buena parte del siglo XVI: </vt:lpstr>
      <vt:lpstr> La prosa didáctica y religiosa.  </vt:lpstr>
      <vt:lpstr> La Literatura didáctica y religiosa es muy vasta, pues incluye: </vt:lpstr>
      <vt:lpstr>La novela Picaresca </vt:lpstr>
      <vt:lpstr>La novela Picaresca </vt:lpstr>
      <vt:lpstr>La novela picaresca</vt:lpstr>
      <vt:lpstr> Miguel de Cervantes (1547 - 1616)  </vt:lpstr>
      <vt:lpstr>La Galatea </vt:lpstr>
      <vt:lpstr>Algunas obras de Picaresca</vt:lpstr>
      <vt:lpstr>Presentación de PowerPoint</vt:lpstr>
      <vt:lpstr>La ciencia Renacentista </vt:lpstr>
      <vt:lpstr>La ciencia Renacentista </vt:lpstr>
      <vt:lpstr>Aportaciones a la ciencia durante el renacimiento </vt:lpstr>
      <vt:lpstr>Aportaciones a la ciencia durante el renacimiento </vt:lpstr>
      <vt:lpstr>Galileo (1564-1642)</vt:lpstr>
      <vt:lpstr>Gilbert, Pacal y Descartes</vt:lpstr>
      <vt:lpstr>Cronología </vt:lpstr>
      <vt:lpstr>Presentación de PowerPoint</vt:lpstr>
      <vt:lpstr>Ciencias Naturales </vt:lpstr>
      <vt:lpstr>Ciencias Naturales </vt:lpstr>
      <vt:lpstr> Paradigmas. Precisión </vt:lpstr>
      <vt:lpstr>LA REVOLUCIÓN CLÍNICA</vt:lpstr>
      <vt:lpstr>Thomas Sydenham (1624-1689). </vt:lpstr>
      <vt:lpstr>Thomas Sydenham (1624-1689). </vt:lpstr>
      <vt:lpstr>Ciencia renacentista. </vt:lpstr>
      <vt:lpstr>Presentación de PowerPoint</vt:lpstr>
      <vt:lpstr>Presentación de PowerPoint</vt:lpstr>
      <vt:lpstr> René Descartes (1596-1650) </vt:lpstr>
      <vt:lpstr>Presentación de PowerPoint</vt:lpstr>
      <vt:lpstr>Presentación de PowerPoint</vt:lpstr>
      <vt:lpstr>Las matemáticas </vt:lpstr>
      <vt:lpstr>La astronomía </vt:lpstr>
      <vt:lpstr>Orbis Terrae,  1587 </vt:lpstr>
      <vt:lpstr>Presentación de PowerPoint</vt:lpstr>
      <vt:lpstr>Recursos audiovisuales</vt:lpstr>
      <vt:lpstr>Referencias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Alba</dc:creator>
  <cp:lastModifiedBy>ASPIRE</cp:lastModifiedBy>
  <cp:revision>35</cp:revision>
  <dcterms:created xsi:type="dcterms:W3CDTF">2014-04-10T05:28:24Z</dcterms:created>
  <dcterms:modified xsi:type="dcterms:W3CDTF">2017-09-18T03:13:54Z</dcterms:modified>
</cp:coreProperties>
</file>