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02" r:id="rId3"/>
    <p:sldId id="301" r:id="rId4"/>
    <p:sldId id="262" r:id="rId5"/>
    <p:sldId id="263" r:id="rId6"/>
    <p:sldId id="265" r:id="rId7"/>
    <p:sldId id="266" r:id="rId8"/>
    <p:sldId id="267" r:id="rId9"/>
    <p:sldId id="268" r:id="rId10"/>
    <p:sldId id="290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92" r:id="rId22"/>
    <p:sldId id="280" r:id="rId23"/>
    <p:sldId id="281" r:id="rId24"/>
    <p:sldId id="296" r:id="rId25"/>
    <p:sldId id="282" r:id="rId26"/>
    <p:sldId id="283" r:id="rId27"/>
    <p:sldId id="293" r:id="rId28"/>
    <p:sldId id="284" r:id="rId29"/>
    <p:sldId id="285" r:id="rId30"/>
    <p:sldId id="286" r:id="rId31"/>
    <p:sldId id="287" r:id="rId32"/>
    <p:sldId id="288" r:id="rId33"/>
    <p:sldId id="279" r:id="rId34"/>
    <p:sldId id="294" r:id="rId35"/>
    <p:sldId id="264" r:id="rId36"/>
    <p:sldId id="257" r:id="rId37"/>
    <p:sldId id="258" r:id="rId38"/>
    <p:sldId id="299" r:id="rId39"/>
    <p:sldId id="259" r:id="rId40"/>
    <p:sldId id="260" r:id="rId41"/>
    <p:sldId id="298" r:id="rId42"/>
    <p:sldId id="261" r:id="rId43"/>
    <p:sldId id="289" r:id="rId44"/>
    <p:sldId id="300" r:id="rId45"/>
    <p:sldId id="297" r:id="rId46"/>
    <p:sldId id="303" r:id="rId47"/>
    <p:sldId id="304" r:id="rId4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5E0CEDA-07DA-4B41-9BA8-97041E97B767}" type="datetimeFigureOut">
              <a:rPr lang="es-MX" smtClean="0"/>
              <a:pPr/>
              <a:t>17/09/2017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4FBBC09-94BE-4CD7-8F35-AF1DE7345B0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0CEDA-07DA-4B41-9BA8-97041E97B767}" type="datetimeFigureOut">
              <a:rPr lang="es-MX" smtClean="0"/>
              <a:pPr/>
              <a:t>17/09/2017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BBC09-94BE-4CD7-8F35-AF1DE7345B0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0CEDA-07DA-4B41-9BA8-97041E97B767}" type="datetimeFigureOut">
              <a:rPr lang="es-MX" smtClean="0"/>
              <a:pPr/>
              <a:t>17/09/2017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BBC09-94BE-4CD7-8F35-AF1DE7345B0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0CEDA-07DA-4B41-9BA8-97041E97B767}" type="datetimeFigureOut">
              <a:rPr lang="es-MX" smtClean="0"/>
              <a:pPr/>
              <a:t>17/09/2017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BBC09-94BE-4CD7-8F35-AF1DE7345B0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0CEDA-07DA-4B41-9BA8-97041E97B767}" type="datetimeFigureOut">
              <a:rPr lang="es-MX" smtClean="0"/>
              <a:pPr/>
              <a:t>17/09/2017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BBC09-94BE-4CD7-8F35-AF1DE7345B0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0CEDA-07DA-4B41-9BA8-97041E97B767}" type="datetimeFigureOut">
              <a:rPr lang="es-MX" smtClean="0"/>
              <a:pPr/>
              <a:t>17/09/2017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BBC09-94BE-4CD7-8F35-AF1DE7345B0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5E0CEDA-07DA-4B41-9BA8-97041E97B767}" type="datetimeFigureOut">
              <a:rPr lang="es-MX" smtClean="0"/>
              <a:pPr/>
              <a:t>17/09/2017</a:t>
            </a:fld>
            <a:endParaRPr lang="es-MX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4FBBC09-94BE-4CD7-8F35-AF1DE7345B0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5E0CEDA-07DA-4B41-9BA8-97041E97B767}" type="datetimeFigureOut">
              <a:rPr lang="es-MX" smtClean="0"/>
              <a:pPr/>
              <a:t>17/09/2017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4FBBC09-94BE-4CD7-8F35-AF1DE7345B0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0CEDA-07DA-4B41-9BA8-97041E97B767}" type="datetimeFigureOut">
              <a:rPr lang="es-MX" smtClean="0"/>
              <a:pPr/>
              <a:t>17/09/2017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BBC09-94BE-4CD7-8F35-AF1DE7345B0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0CEDA-07DA-4B41-9BA8-97041E97B767}" type="datetimeFigureOut">
              <a:rPr lang="es-MX" smtClean="0"/>
              <a:pPr/>
              <a:t>17/09/2017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BBC09-94BE-4CD7-8F35-AF1DE7345B0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0CEDA-07DA-4B41-9BA8-97041E97B767}" type="datetimeFigureOut">
              <a:rPr lang="es-MX" smtClean="0"/>
              <a:pPr/>
              <a:t>17/09/2017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BBC09-94BE-4CD7-8F35-AF1DE7345B0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5E0CEDA-07DA-4B41-9BA8-97041E97B767}" type="datetimeFigureOut">
              <a:rPr lang="es-MX" smtClean="0"/>
              <a:pPr/>
              <a:t>17/09/2017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MX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4FBBC09-94BE-4CD7-8F35-AF1DE7345B0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EIQz64FSOq0" TargetMode="External"/><Relationship Id="rId2" Type="http://schemas.openxmlformats.org/officeDocument/2006/relationships/hyperlink" Target="http://www.youtube.com/watch?v=NT235JiSbow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lTPKEogQrJE" TargetMode="Externa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list=PLhIF5xewDHRwQMnipHOw9ROcZ7SpHPh9U&amp;v=GUUIscUM1OE" TargetMode="Externa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964488" cy="3240360"/>
          </a:xfrm>
        </p:spPr>
        <p:txBody>
          <a:bodyPr>
            <a:normAutofit fontScale="25000" lnSpcReduction="20000"/>
          </a:bodyPr>
          <a:lstStyle/>
          <a:p>
            <a:pPr algn="r"/>
            <a:endParaRPr lang="es-MX" sz="20300" b="1" dirty="0" smtClean="0">
              <a:solidFill>
                <a:schemeClr val="tx1"/>
              </a:solidFill>
            </a:endParaRPr>
          </a:p>
          <a:p>
            <a:pPr algn="r"/>
            <a:r>
              <a:rPr lang="es-MX" sz="26400" b="1" dirty="0" smtClean="0">
                <a:solidFill>
                  <a:schemeClr val="tx1"/>
                </a:solidFill>
              </a:rPr>
              <a:t>Parte I </a:t>
            </a:r>
            <a:endParaRPr lang="es-MX" sz="26400" b="1" dirty="0" smtClean="0">
              <a:solidFill>
                <a:schemeClr val="tx1"/>
              </a:solidFill>
            </a:endParaRPr>
          </a:p>
          <a:p>
            <a:pPr algn="r"/>
            <a:r>
              <a:rPr lang="es-MX" sz="26400" b="1" i="1" dirty="0" smtClean="0">
                <a:solidFill>
                  <a:schemeClr val="tx1"/>
                </a:solidFill>
              </a:rPr>
              <a:t>Alta Edad </a:t>
            </a:r>
            <a:r>
              <a:rPr lang="es-MX" sz="26400" b="1" i="1" dirty="0" smtClean="0">
                <a:solidFill>
                  <a:schemeClr val="tx1"/>
                </a:solidFill>
              </a:rPr>
              <a:t>Media</a:t>
            </a:r>
          </a:p>
          <a:p>
            <a:pPr algn="r"/>
            <a:r>
              <a:rPr lang="es-MX" sz="26400" b="1" i="1" dirty="0" smtClean="0">
                <a:solidFill>
                  <a:schemeClr val="tx1"/>
                </a:solidFill>
              </a:rPr>
              <a:t>siglos. V-X</a:t>
            </a:r>
            <a:endParaRPr lang="es-MX" sz="3600" b="1" dirty="0" smtClean="0">
              <a:solidFill>
                <a:schemeClr val="tx1"/>
              </a:solidFill>
            </a:endParaRPr>
          </a:p>
          <a:p>
            <a:pPr algn="r"/>
            <a:endParaRPr lang="es-MX" sz="3600" b="1" dirty="0" smtClean="0">
              <a:solidFill>
                <a:schemeClr val="tx1"/>
              </a:solidFill>
            </a:endParaRPr>
          </a:p>
          <a:p>
            <a:pPr algn="r"/>
            <a:endParaRPr lang="es-MX" sz="3600" b="1" dirty="0" smtClean="0">
              <a:solidFill>
                <a:schemeClr val="tx1"/>
              </a:solidFill>
            </a:endParaRPr>
          </a:p>
          <a:p>
            <a:pPr algn="r"/>
            <a:endParaRPr lang="es-MX" sz="3600" b="1" dirty="0" smtClean="0">
              <a:solidFill>
                <a:schemeClr val="tx1"/>
              </a:solidFill>
            </a:endParaRPr>
          </a:p>
          <a:p>
            <a:pPr algn="r"/>
            <a:endParaRPr lang="es-MX" sz="3600" b="1" dirty="0" smtClean="0">
              <a:solidFill>
                <a:schemeClr val="tx1"/>
              </a:solidFill>
            </a:endParaRPr>
          </a:p>
          <a:p>
            <a:pPr algn="r"/>
            <a:endParaRPr lang="es-MX" sz="3600" b="1" dirty="0" smtClean="0">
              <a:solidFill>
                <a:schemeClr val="tx1"/>
              </a:solidFill>
            </a:endParaRPr>
          </a:p>
          <a:p>
            <a:r>
              <a:rPr lang="es-MX" sz="8000" b="1" i="1" dirty="0" smtClean="0">
                <a:solidFill>
                  <a:schemeClr val="tx1"/>
                </a:solidFill>
              </a:rPr>
              <a:t>Asignatura: </a:t>
            </a:r>
            <a:r>
              <a:rPr lang="es-MX" sz="8000" b="1" i="1" dirty="0" smtClean="0">
                <a:solidFill>
                  <a:schemeClr val="tx1"/>
                </a:solidFill>
              </a:rPr>
              <a:t>Historia </a:t>
            </a:r>
            <a:r>
              <a:rPr lang="es-MX" sz="8000" b="1" i="1" dirty="0" smtClean="0">
                <a:solidFill>
                  <a:schemeClr val="tx1"/>
                </a:solidFill>
              </a:rPr>
              <a:t>General de la </a:t>
            </a:r>
            <a:r>
              <a:rPr lang="es-MX" sz="8000" b="1" i="1" dirty="0" smtClean="0">
                <a:solidFill>
                  <a:schemeClr val="tx1"/>
                </a:solidFill>
              </a:rPr>
              <a:t>Educación</a:t>
            </a:r>
          </a:p>
          <a:p>
            <a:r>
              <a:rPr lang="es-MX" sz="8000" b="1" i="1" dirty="0" smtClean="0">
                <a:solidFill>
                  <a:schemeClr val="tx1"/>
                </a:solidFill>
              </a:rPr>
              <a:t>Unidad II</a:t>
            </a:r>
            <a:endParaRPr lang="es-MX" sz="8000" b="1" i="1" dirty="0" smtClean="0">
              <a:solidFill>
                <a:schemeClr val="tx1"/>
              </a:solidFill>
            </a:endParaRPr>
          </a:p>
          <a:p>
            <a:endParaRPr lang="es-MX" sz="8000" b="1" i="1" dirty="0" smtClean="0">
              <a:solidFill>
                <a:schemeClr val="tx1"/>
              </a:solidFill>
            </a:endParaRPr>
          </a:p>
          <a:p>
            <a:pPr algn="r"/>
            <a:r>
              <a:rPr lang="es-MX" sz="8000" b="1" i="1" dirty="0">
                <a:solidFill>
                  <a:schemeClr val="tx1"/>
                </a:solidFill>
              </a:rPr>
              <a:t>Licenciatura en Educación 2017-A</a:t>
            </a:r>
          </a:p>
          <a:p>
            <a:pPr algn="r"/>
            <a:r>
              <a:rPr lang="es-MX" sz="8000" b="1" i="1" dirty="0" smtClean="0">
                <a:solidFill>
                  <a:schemeClr val="tx1"/>
                </a:solidFill>
              </a:rPr>
              <a:t>Universidad Autónoma del Estado de México </a:t>
            </a:r>
          </a:p>
          <a:p>
            <a:pPr algn="r"/>
            <a:r>
              <a:rPr lang="es-MX" sz="8000" b="1" i="1" dirty="0" smtClean="0">
                <a:solidFill>
                  <a:schemeClr val="tx1"/>
                </a:solidFill>
              </a:rPr>
              <a:t>Mtra. Alba Alejandra Lira García </a:t>
            </a:r>
            <a:endParaRPr lang="es-MX" sz="8000" b="1" i="1" dirty="0">
              <a:solidFill>
                <a:schemeClr val="tx1"/>
              </a:solidFill>
            </a:endParaRPr>
          </a:p>
          <a:p>
            <a:endParaRPr lang="es-MX" sz="8000" b="1" i="1" dirty="0" smtClean="0">
              <a:solidFill>
                <a:schemeClr val="tx1"/>
              </a:solidFill>
            </a:endParaRPr>
          </a:p>
          <a:p>
            <a:pPr algn="r"/>
            <a:r>
              <a:rPr lang="es-MX" sz="3600" b="1" dirty="0" smtClean="0">
                <a:solidFill>
                  <a:schemeClr val="tx1"/>
                </a:solidFill>
              </a:rPr>
              <a:t> </a:t>
            </a:r>
            <a:endParaRPr lang="es-MX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6215_5_4bd05277c39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620688"/>
            <a:ext cx="8784976" cy="597666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LOS FACTORES CAUSANTES DE LA EDUCACIÓN.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Elementos que  la cultura medieval cifró en antecedentes clásicos: la disposición natural, la formación de hábitos, y la formación del carácter o disciplina. </a:t>
            </a:r>
          </a:p>
          <a:p>
            <a:pPr>
              <a:buNone/>
            </a:pPr>
            <a:r>
              <a:rPr lang="es-MX" dirty="0"/>
              <a:t>	</a:t>
            </a:r>
            <a:r>
              <a:rPr lang="es-MX" dirty="0" smtClean="0"/>
              <a:t>Los clásicos denominaros </a:t>
            </a:r>
            <a:r>
              <a:rPr lang="es-MX" b="1" i="1" dirty="0" smtClean="0"/>
              <a:t>physis </a:t>
            </a:r>
            <a:r>
              <a:rPr lang="es-MX" dirty="0" smtClean="0"/>
              <a:t>aquello que determina las posibilidades de cada individuo según su condición natural (entendimiento y memoria)</a:t>
            </a:r>
            <a:endParaRPr lang="es-MX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 entendimiento y la memoria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/>
          </a:bodyPr>
          <a:lstStyle/>
          <a:p>
            <a:pPr algn="just"/>
            <a:endParaRPr lang="es-MX" dirty="0" smtClean="0"/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Facultades que coexisten en forma asociada, pero responde a fines distintos: El entendimiento es la búsqueda de la verdad y la sabiduría a través de la ciencia y la práctica de la virtud. </a:t>
            </a:r>
          </a:p>
          <a:p>
            <a:pPr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La memoria esta en función del entendimiento, su fin no es otro que el de ayudar a la comprensión, contribuye a retener la sabiduría.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332656"/>
            <a:ext cx="8892480" cy="612068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dirty="0"/>
              <a:t>	</a:t>
            </a:r>
            <a:endParaRPr lang="es-MX" dirty="0" smtClean="0"/>
          </a:p>
          <a:p>
            <a:pPr algn="just">
              <a:buNone/>
            </a:pPr>
            <a:r>
              <a:rPr lang="es-MX" dirty="0" smtClean="0"/>
              <a:t>La </a:t>
            </a:r>
            <a:r>
              <a:rPr lang="es-MX" b="1" dirty="0" err="1" smtClean="0"/>
              <a:t>mnemotecnía</a:t>
            </a:r>
            <a:r>
              <a:rPr lang="es-MX" b="1" dirty="0" smtClean="0"/>
              <a:t> </a:t>
            </a:r>
            <a:r>
              <a:rPr lang="es-MX" dirty="0" smtClean="0"/>
              <a:t>medieval buscó lo nuclear de aquello que facilita la comprensión. 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Los pensadores bajomedievales tenían claro que la esencia operativa del aprendizaje radicaba en el movimiento del alma y particularmente en el afianzamiento del </a:t>
            </a:r>
            <a:r>
              <a:rPr lang="es-MX" dirty="0" err="1" smtClean="0"/>
              <a:t>etendimiento</a:t>
            </a:r>
            <a:r>
              <a:rPr lang="es-MX" dirty="0" smtClean="0"/>
              <a:t>. Cuando este movimiento es asiduo, reiterado y continuo, el ejercicio intelectual afianza el </a:t>
            </a:r>
            <a:r>
              <a:rPr lang="es-MX" b="1" i="1" dirty="0" err="1" smtClean="0"/>
              <a:t>ethos</a:t>
            </a:r>
            <a:r>
              <a:rPr lang="es-MX" b="1" i="1" dirty="0" smtClean="0"/>
              <a:t> </a:t>
            </a:r>
            <a:r>
              <a:rPr lang="es-MX" b="1" dirty="0" smtClean="0"/>
              <a:t>o </a:t>
            </a:r>
            <a:r>
              <a:rPr lang="es-MX" dirty="0" smtClean="0"/>
              <a:t>fuerza del alma y le hace brillar por encima de las limitaciones del cuerpo.  </a:t>
            </a:r>
            <a:endParaRPr lang="es-MX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3204" y="764704"/>
            <a:ext cx="8229600" cy="1066800"/>
          </a:xfrm>
        </p:spPr>
        <p:txBody>
          <a:bodyPr/>
          <a:lstStyle/>
          <a:p>
            <a:r>
              <a:rPr lang="es-MX" dirty="0" smtClean="0"/>
              <a:t>Ética a Nicómaco. Aristóteles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628800"/>
            <a:ext cx="8856984" cy="4945736"/>
          </a:xfrm>
        </p:spPr>
        <p:txBody>
          <a:bodyPr/>
          <a:lstStyle/>
          <a:p>
            <a:pPr algn="just"/>
            <a:r>
              <a:rPr lang="es-MX" dirty="0" smtClean="0"/>
              <a:t>El hábito virtuoso: Para que se diera en esta calidad, la ejercitación del aprendizaje debía cumplir tres condiciones: Conocimiento o voluntad del acto, búsqueda del bien, y ejercitación asidua y constante en la acción. </a:t>
            </a:r>
          </a:p>
          <a:p>
            <a:pPr marL="109728" indent="0"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Esta especie de determinismo del hábito llegó a constituir un principio irreductible de la cultura bajomedieval.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i="1" dirty="0" smtClean="0"/>
              <a:t>La disciplina </a:t>
            </a:r>
            <a:endParaRPr lang="es-MX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Termino que los escolásticos entendieron como la adquisición cuidada de costumbres para regir ordenadamente las facultades del alma y conducir sus afectos y emociones a la práctica de la virtud.  </a:t>
            </a:r>
          </a:p>
          <a:p>
            <a:pPr algn="just"/>
            <a:r>
              <a:rPr lang="es-MX" dirty="0" smtClean="0"/>
              <a:t>Sobre el control y dominio de las pasiones y afectos del alma. </a:t>
            </a:r>
            <a:endParaRPr lang="es-MX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4844" y="764704"/>
            <a:ext cx="8229600" cy="1066800"/>
          </a:xfrm>
        </p:spPr>
        <p:txBody>
          <a:bodyPr/>
          <a:lstStyle/>
          <a:p>
            <a:r>
              <a:rPr lang="es-MX" i="1" dirty="0" smtClean="0"/>
              <a:t>La disciplina </a:t>
            </a:r>
            <a:endParaRPr lang="es-MX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2060848"/>
            <a:ext cx="8579296" cy="4513688"/>
          </a:xfrm>
        </p:spPr>
        <p:txBody>
          <a:bodyPr/>
          <a:lstStyle/>
          <a:p>
            <a:endParaRPr lang="es-MX" dirty="0" smtClean="0"/>
          </a:p>
          <a:p>
            <a:endParaRPr lang="es-MX" dirty="0"/>
          </a:p>
          <a:p>
            <a:pPr algn="just"/>
            <a:r>
              <a:rPr lang="es-MX" dirty="0" smtClean="0"/>
              <a:t>Para los escolásticos: La disciplina es un ejercicio </a:t>
            </a:r>
            <a:r>
              <a:rPr lang="es-MX" dirty="0" err="1" smtClean="0"/>
              <a:t>dialctico</a:t>
            </a:r>
            <a:r>
              <a:rPr lang="es-MX" dirty="0" smtClean="0"/>
              <a:t> que debe comenzar en la infancia, intensificarse en la adolescencia y practicarse asidua y constantemente a  lo largo de toda la vida. </a:t>
            </a:r>
          </a:p>
          <a:p>
            <a:pPr algn="just"/>
            <a:r>
              <a:rPr lang="es-MX" dirty="0" smtClean="0"/>
              <a:t>Se trataba de afirmar la infancia y la adolescencia como únicas etapas válidas para fortalecer el ejercicio de la disciplina. 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80120"/>
          </a:xfrm>
        </p:spPr>
        <p:txBody>
          <a:bodyPr/>
          <a:lstStyle/>
          <a:p>
            <a:r>
              <a:rPr lang="es-MX" i="1" dirty="0" smtClean="0"/>
              <a:t>Los azotes: medida disciplinar</a:t>
            </a:r>
            <a:endParaRPr lang="es-MX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4896544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Agustín de </a:t>
            </a:r>
            <a:r>
              <a:rPr lang="es-MX" dirty="0" err="1" smtClean="0"/>
              <a:t>Hipona</a:t>
            </a:r>
            <a:r>
              <a:rPr lang="es-MX" dirty="0" smtClean="0"/>
              <a:t> afirmó que la represión, las amenazas, los azotes, las varas y similares constituyen los medios óptimos para una correcta educación. Con ellos se combate la ignorancia y se reprimen o calman los deseos desordenados. </a:t>
            </a:r>
          </a:p>
          <a:p>
            <a:pPr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Por el contrario, para los escolásticos más que la represión el alma debe ser conducida y no arrastrada. </a:t>
            </a:r>
            <a:endParaRPr lang="es-MX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s-MX" dirty="0" smtClean="0"/>
              <a:t>	</a:t>
            </a:r>
          </a:p>
          <a:p>
            <a:pPr algn="just">
              <a:buNone/>
            </a:pPr>
            <a:r>
              <a:rPr lang="es-MX" sz="3600" dirty="0"/>
              <a:t>	</a:t>
            </a:r>
            <a:r>
              <a:rPr lang="es-MX" sz="3600" dirty="0" smtClean="0"/>
              <a:t>Del mismo modo Quintiliano se opuso a la severidad de la disciplina:  “El ingenio de los niños se derrumba a causa de la excesiva severidad de la represión. Porque pierden la esperanza y quedan dolidos y al fin odian lo que  les daña, mientras les domina el terror no se esfuerzan por nada.”</a:t>
            </a:r>
          </a:p>
          <a:p>
            <a:pPr algn="just">
              <a:buNone/>
            </a:pPr>
            <a:r>
              <a:rPr lang="es-MX" sz="3600" dirty="0" smtClean="0"/>
              <a:t> </a:t>
            </a:r>
            <a:endParaRPr lang="es-MX" sz="3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algn="ctr"/>
            <a:endParaRPr lang="es-MX" sz="5400" b="1" i="1" dirty="0" smtClean="0"/>
          </a:p>
          <a:p>
            <a:pPr algn="ctr"/>
            <a:endParaRPr lang="es-MX" sz="5400" b="1" i="1" dirty="0" smtClean="0"/>
          </a:p>
          <a:p>
            <a:pPr algn="ctr"/>
            <a:r>
              <a:rPr lang="es-MX" sz="5400" b="1" i="1" dirty="0" smtClean="0"/>
              <a:t>Objetivos e ideales de la educación </a:t>
            </a:r>
          </a:p>
          <a:p>
            <a:pPr>
              <a:buNone/>
            </a:pPr>
            <a:endParaRPr lang="es-MX" sz="5400" b="1" dirty="0"/>
          </a:p>
          <a:p>
            <a:pPr algn="r">
              <a:buNone/>
            </a:pPr>
            <a:r>
              <a:rPr lang="es-MX" sz="5400" b="1" dirty="0" smtClean="0"/>
              <a:t>Alta Edad </a:t>
            </a:r>
            <a:r>
              <a:rPr lang="es-MX" sz="5400" b="1" dirty="0" smtClean="0"/>
              <a:t>Media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>Uso didáctico y para el aprendizaje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/>
          <a:lstStyle/>
          <a:p>
            <a:pPr algn="just"/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Objetivo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: </a:t>
            </a:r>
            <a:r>
              <a:rPr lang="es-MX" dirty="0" smtClean="0"/>
              <a:t>Analizar  la </a:t>
            </a:r>
            <a:r>
              <a:rPr lang="es-MX" dirty="0"/>
              <a:t>riqueza cultural del pensamiento </a:t>
            </a:r>
            <a:r>
              <a:rPr lang="es-MX" dirty="0" smtClean="0"/>
              <a:t>pedagógico medieval </a:t>
            </a:r>
            <a:r>
              <a:rPr lang="es-MX" dirty="0"/>
              <a:t>así como </a:t>
            </a:r>
            <a:r>
              <a:rPr lang="es-MX" dirty="0" smtClean="0"/>
              <a:t>su legado en los procesos educativos.</a:t>
            </a:r>
          </a:p>
          <a:p>
            <a:pPr algn="just"/>
            <a:endParaRPr lang="es-MX" dirty="0"/>
          </a:p>
          <a:p>
            <a:pPr algn="ctr"/>
            <a:r>
              <a:rPr lang="es-MX" dirty="0" smtClean="0"/>
              <a:t>Estructura  de la presentación </a:t>
            </a:r>
          </a:p>
          <a:p>
            <a:pPr marL="109728" indent="0" algn="just">
              <a:buNone/>
            </a:pPr>
            <a:endParaRPr lang="es-MX" dirty="0"/>
          </a:p>
          <a:p>
            <a:pPr algn="ctr"/>
            <a:r>
              <a:rPr lang="es-MX" b="1" dirty="0" err="1">
                <a:solidFill>
                  <a:schemeClr val="accent6">
                    <a:lumMod val="75000"/>
                  </a:schemeClr>
                </a:solidFill>
              </a:rPr>
              <a:t>M</a:t>
            </a:r>
            <a:r>
              <a:rPr lang="es-MX" b="1" dirty="0" err="1" smtClean="0">
                <a:solidFill>
                  <a:schemeClr val="accent6">
                    <a:lumMod val="75000"/>
                  </a:schemeClr>
                </a:solidFill>
              </a:rPr>
              <a:t>nemotecnía</a:t>
            </a:r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 medieval</a:t>
            </a:r>
          </a:p>
          <a:p>
            <a:pPr algn="ctr"/>
            <a:r>
              <a:rPr lang="es-MX" b="1" dirty="0" smtClean="0"/>
              <a:t>Objetivos e ideales educativos </a:t>
            </a:r>
          </a:p>
          <a:p>
            <a:pPr algn="ctr"/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Instituciones educativas medievales</a:t>
            </a:r>
            <a:r>
              <a:rPr lang="es-MX" b="1" dirty="0" smtClean="0"/>
              <a:t> </a:t>
            </a:r>
          </a:p>
          <a:p>
            <a:pPr marL="109728" indent="0">
              <a:buNone/>
            </a:pPr>
            <a:endParaRPr lang="es-MX" dirty="0" smtClean="0"/>
          </a:p>
          <a:p>
            <a:pPr marL="109728" indent="0">
              <a:buNone/>
            </a:pP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4244033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endParaRPr lang="es-MX" dirty="0" smtClean="0"/>
          </a:p>
          <a:p>
            <a:r>
              <a:rPr lang="es-MX" dirty="0" smtClean="0"/>
              <a:t>El hombre medieval cualquiera que sea su condición social: una como </a:t>
            </a:r>
            <a:r>
              <a:rPr lang="es-MX" b="1" i="1" dirty="0" smtClean="0"/>
              <a:t>cristiano</a:t>
            </a:r>
            <a:r>
              <a:rPr lang="es-MX" dirty="0" smtClean="0"/>
              <a:t>, miembro de la Iglesia y otra como </a:t>
            </a:r>
            <a:r>
              <a:rPr lang="es-MX" b="1" i="1" dirty="0" smtClean="0"/>
              <a:t>hombre</a:t>
            </a:r>
            <a:r>
              <a:rPr lang="es-MX" dirty="0" smtClean="0"/>
              <a:t>, miembro de la sociedad civil. </a:t>
            </a:r>
          </a:p>
          <a:p>
            <a:pPr>
              <a:buNone/>
            </a:pPr>
            <a:endParaRPr lang="es-MX" dirty="0" smtClean="0"/>
          </a:p>
          <a:p>
            <a:r>
              <a:rPr lang="es-MX" dirty="0" smtClean="0"/>
              <a:t>La formación se diversifica en </a:t>
            </a:r>
            <a:r>
              <a:rPr lang="es-MX" b="1" dirty="0" smtClean="0"/>
              <a:t>función de  los distintos estamentos y aún dentro de cada uno de ellos. </a:t>
            </a:r>
            <a:endParaRPr lang="es-MX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00039579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692696"/>
            <a:ext cx="8352927" cy="6048672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620688"/>
            <a:ext cx="8229600" cy="1296144"/>
          </a:xfrm>
        </p:spPr>
        <p:txBody>
          <a:bodyPr/>
          <a:lstStyle/>
          <a:p>
            <a:pPr algn="ctr"/>
            <a:r>
              <a:rPr lang="es-MX" i="1" dirty="0" smtClean="0"/>
              <a:t>Educación estamental</a:t>
            </a:r>
            <a:endParaRPr lang="es-MX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/>
          <a:lstStyle/>
          <a:p>
            <a:pPr algn="just"/>
            <a:endParaRPr lang="es-MX" dirty="0" smtClean="0"/>
          </a:p>
          <a:p>
            <a:pPr algn="just"/>
            <a:r>
              <a:rPr lang="es-MX" dirty="0" smtClean="0"/>
              <a:t>Relativa a cada uno de los estratos sociales. Hay una formación propia del </a:t>
            </a:r>
            <a:r>
              <a:rPr lang="es-MX" i="1" dirty="0" smtClean="0"/>
              <a:t>monarca, del noble (caballero, cortesano), del clérigo intelectual, del comerciante, del artesano , del siervo y también de la mujer. </a:t>
            </a:r>
          </a:p>
          <a:p>
            <a:pPr marL="109728" indent="0" algn="just">
              <a:buNone/>
            </a:pPr>
            <a:endParaRPr lang="es-MX" i="1" dirty="0" smtClean="0"/>
          </a:p>
          <a:p>
            <a:pPr algn="just"/>
            <a:r>
              <a:rPr lang="es-MX" dirty="0" smtClean="0"/>
              <a:t>Cada tipo de educación se imparte en un ámbito social concreto o en una institución escolar determinada. </a:t>
            </a:r>
            <a:endParaRPr lang="es-MX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96144"/>
          </a:xfrm>
        </p:spPr>
        <p:txBody>
          <a:bodyPr>
            <a:normAutofit/>
          </a:bodyPr>
          <a:lstStyle/>
          <a:p>
            <a:r>
              <a:rPr lang="es-MX" i="1" dirty="0" smtClean="0"/>
              <a:t>Educación estamental </a:t>
            </a:r>
            <a:endParaRPr lang="es-MX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700808"/>
            <a:ext cx="9144000" cy="4873728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s-MX" dirty="0" smtClean="0"/>
              <a:t>	</a:t>
            </a:r>
            <a:r>
              <a:rPr lang="es-MX" sz="3200" dirty="0" smtClean="0"/>
              <a:t>Los clérigos seculares se preparaban en las escuelas </a:t>
            </a:r>
            <a:r>
              <a:rPr lang="es-MX" sz="3200" i="1" dirty="0" smtClean="0"/>
              <a:t>parroquiales</a:t>
            </a:r>
            <a:r>
              <a:rPr lang="es-MX" sz="3200" dirty="0" smtClean="0"/>
              <a:t>, en las episcopales o catedralicias y en las </a:t>
            </a:r>
            <a:r>
              <a:rPr lang="es-MX" sz="3200" i="1" dirty="0" smtClean="0"/>
              <a:t>universidades</a:t>
            </a:r>
            <a:r>
              <a:rPr lang="es-MX" sz="3200" dirty="0" smtClean="0"/>
              <a:t>. </a:t>
            </a:r>
          </a:p>
          <a:p>
            <a:pPr algn="just">
              <a:buNone/>
            </a:pPr>
            <a:endParaRPr lang="es-MX" sz="3200" dirty="0" smtClean="0"/>
          </a:p>
          <a:p>
            <a:pPr algn="just">
              <a:buNone/>
            </a:pPr>
            <a:r>
              <a:rPr lang="es-MX" sz="3200" dirty="0" smtClean="0"/>
              <a:t>Los monjes recibieron educación en los propios monasterios, escuelas </a:t>
            </a:r>
            <a:r>
              <a:rPr lang="es-MX" sz="3200" i="1" dirty="0" smtClean="0"/>
              <a:t>monacales. </a:t>
            </a:r>
          </a:p>
          <a:p>
            <a:pPr algn="just">
              <a:buNone/>
            </a:pPr>
            <a:endParaRPr lang="es-MX" sz="3200" i="1" dirty="0" smtClean="0"/>
          </a:p>
          <a:p>
            <a:pPr algn="just">
              <a:buNone/>
            </a:pPr>
            <a:r>
              <a:rPr lang="es-MX" sz="3200" dirty="0" smtClean="0"/>
              <a:t>Los frailes frecuentan normalmente las instituciones docentes de su orden, </a:t>
            </a:r>
            <a:r>
              <a:rPr lang="es-MX" sz="3200" i="1" dirty="0" smtClean="0"/>
              <a:t>en escuelas conventuales y también las universidades. </a:t>
            </a:r>
          </a:p>
          <a:p>
            <a:pPr>
              <a:buNone/>
            </a:pPr>
            <a:endParaRPr lang="es-MX" sz="3200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224136"/>
          </a:xfrm>
        </p:spPr>
        <p:txBody>
          <a:bodyPr/>
          <a:lstStyle/>
          <a:p>
            <a:r>
              <a:rPr lang="es-MX" dirty="0" smtClean="0"/>
              <a:t>El taller, la escuela del artesano</a:t>
            </a:r>
            <a:endParaRPr lang="es-MX" dirty="0"/>
          </a:p>
        </p:txBody>
      </p:sp>
      <p:pic>
        <p:nvPicPr>
          <p:cNvPr id="4" name="3 Marcador de contenido" descr="casa tall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340768"/>
            <a:ext cx="8352928" cy="532859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964936"/>
          </a:xfrm>
        </p:spPr>
        <p:txBody>
          <a:bodyPr/>
          <a:lstStyle/>
          <a:p>
            <a:pPr algn="just"/>
            <a:r>
              <a:rPr lang="es-MX" dirty="0" smtClean="0"/>
              <a:t>El futuro monarca y los nobles se educan en la corte, al lado de su padre o de un preceptor o </a:t>
            </a:r>
            <a:r>
              <a:rPr lang="es-MX" dirty="0" err="1" smtClean="0"/>
              <a:t>ayo</a:t>
            </a:r>
            <a:r>
              <a:rPr lang="es-MX" dirty="0" smtClean="0"/>
              <a:t> y un escudero. </a:t>
            </a:r>
          </a:p>
          <a:p>
            <a:pPr algn="just"/>
            <a:r>
              <a:rPr lang="es-MX" dirty="0" smtClean="0"/>
              <a:t>El intelectual laico se formaba en las escuelas municipales y en las universidades. </a:t>
            </a:r>
          </a:p>
          <a:p>
            <a:pPr algn="just"/>
            <a:r>
              <a:rPr lang="es-MX" dirty="0" smtClean="0"/>
              <a:t>El comerciante se preparaba en las escuelas de ábaco. </a:t>
            </a:r>
          </a:p>
          <a:p>
            <a:pPr algn="just"/>
            <a:r>
              <a:rPr lang="es-MX" dirty="0" smtClean="0"/>
              <a:t>La formación del artesano corre a cargo del gremio al que pertenece. </a:t>
            </a:r>
          </a:p>
          <a:p>
            <a:pPr algn="just"/>
            <a:r>
              <a:rPr lang="es-MX" dirty="0" smtClean="0"/>
              <a:t>El siervo recibe una formación informal en el seno de la familia de la parroquia y de la comunidad. </a:t>
            </a:r>
          </a:p>
          <a:p>
            <a:pPr algn="just"/>
            <a:endParaRPr lang="es-MX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953848"/>
          </a:xfrm>
        </p:spPr>
        <p:txBody>
          <a:bodyPr>
            <a:normAutofit fontScale="92500"/>
          </a:bodyPr>
          <a:lstStyle/>
          <a:p>
            <a:pPr algn="just"/>
            <a:r>
              <a:rPr lang="es-MX" sz="4400" dirty="0" smtClean="0"/>
              <a:t>Las mujeres se formaban exclusivamente en el seno de las familias, pero los objetivos y contenidos de su formación varían notablemente de acuerdo al estamento al que pertenecen. Las mujeres no formaron gremios, pero participaron activamente en la economía. </a:t>
            </a:r>
          </a:p>
          <a:p>
            <a:pPr algn="just"/>
            <a:endParaRPr lang="es-MX" dirty="0" smtClean="0"/>
          </a:p>
          <a:p>
            <a:endParaRPr lang="es-MX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ense%C3%B1anza+en+la+edad+medi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548680"/>
            <a:ext cx="8208912" cy="6025158"/>
          </a:xfr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es-MX" b="1" i="1" dirty="0" smtClean="0"/>
              <a:t>Contenidos de la educación </a:t>
            </a:r>
            <a:endParaRPr lang="es-MX" b="1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txBody>
          <a:bodyPr/>
          <a:lstStyle/>
          <a:p>
            <a:pPr algn="just"/>
            <a:endParaRPr lang="es-MX" dirty="0" smtClean="0"/>
          </a:p>
          <a:p>
            <a:pPr algn="just"/>
            <a:r>
              <a:rPr lang="es-MX" dirty="0" smtClean="0"/>
              <a:t>La columna vertebral de la formación medieval la constituyen</a:t>
            </a:r>
            <a:r>
              <a:rPr lang="es-MX" i="1" dirty="0" smtClean="0"/>
              <a:t> las Siete Artes Liberales </a:t>
            </a:r>
            <a:r>
              <a:rPr lang="es-MX" dirty="0" smtClean="0"/>
              <a:t>y las que constituyen su coronación: sagrada escritura, sagrada tradición y Teología. Las Siete Artes Liberales: </a:t>
            </a:r>
            <a:r>
              <a:rPr lang="es-MX" i="1" dirty="0" err="1" smtClean="0"/>
              <a:t>Trivium</a:t>
            </a:r>
            <a:r>
              <a:rPr lang="es-MX" i="1" dirty="0" smtClean="0"/>
              <a:t> y Quadrivium, se consideraban simbólicamente como las siete columnas de la sabiduría, los siete planetas y las siete virtudes (teologales + cardinales). </a:t>
            </a:r>
            <a:endParaRPr lang="es-MX" i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i="1" dirty="0" smtClean="0"/>
              <a:t>Trívium y </a:t>
            </a:r>
            <a:r>
              <a:rPr lang="es-MX" i="1" dirty="0" err="1" smtClean="0"/>
              <a:t>Quadrívium</a:t>
            </a:r>
            <a:r>
              <a:rPr lang="es-MX" i="1" dirty="0" smtClean="0"/>
              <a:t> </a:t>
            </a:r>
            <a:endParaRPr lang="es-MX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MX" i="1" dirty="0" smtClean="0"/>
              <a:t>Trívium: </a:t>
            </a:r>
            <a:r>
              <a:rPr lang="es-MX" dirty="0" smtClean="0"/>
              <a:t>Gramática, retórica y dialéctica. Se denominaban artes triviales, racionales y </a:t>
            </a:r>
            <a:r>
              <a:rPr lang="es-MX" dirty="0" err="1" smtClean="0"/>
              <a:t>sermonicales</a:t>
            </a:r>
            <a:r>
              <a:rPr lang="es-MX" dirty="0" smtClean="0"/>
              <a:t>. Se incluye a la lógica. De carácter instrumental. </a:t>
            </a:r>
          </a:p>
          <a:p>
            <a:r>
              <a:rPr lang="es-MX" i="1" dirty="0" err="1" smtClean="0"/>
              <a:t>Quadrívium</a:t>
            </a:r>
            <a:r>
              <a:rPr lang="es-MX" i="1" dirty="0" smtClean="0"/>
              <a:t>: aritmética, astronomía, geometría y música.  Se incluye a las </a:t>
            </a:r>
            <a:r>
              <a:rPr lang="es-MX" i="1" dirty="0" err="1" smtClean="0"/>
              <a:t>mathemáticas</a:t>
            </a:r>
            <a:r>
              <a:rPr lang="es-MX" i="1" dirty="0" smtClean="0"/>
              <a:t>. De carácter humanista. </a:t>
            </a:r>
            <a:endParaRPr lang="es-MX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>Introducción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484784"/>
            <a:ext cx="8856984" cy="5089752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algn="just"/>
            <a:r>
              <a:rPr lang="es-MX" dirty="0" smtClean="0"/>
              <a:t>A continuación se presentan una serie de conceptos educativos analizados e interpretados  a partir del contexto histórico social de la baja edad media. </a:t>
            </a:r>
          </a:p>
          <a:p>
            <a:pPr algn="just"/>
            <a:r>
              <a:rPr lang="es-MX" dirty="0" smtClean="0"/>
              <a:t>Posteriormente se analizaran los objetivos educativos por cada estamento social, así como las peculiaridades de sus objetivos educativos. </a:t>
            </a:r>
          </a:p>
          <a:p>
            <a:pPr algn="just"/>
            <a:r>
              <a:rPr lang="es-MX" dirty="0" smtClean="0"/>
              <a:t>Al finalizar se describen el tipo de escuelas propias del periodo, monacales, catedralicias, </a:t>
            </a:r>
            <a:r>
              <a:rPr lang="es-MX" dirty="0" err="1" smtClean="0"/>
              <a:t>presviteriales</a:t>
            </a:r>
            <a:r>
              <a:rPr lang="es-MX" dirty="0" smtClean="0"/>
              <a:t>  y artesanales.  </a:t>
            </a:r>
            <a:endParaRPr lang="es-MX" dirty="0"/>
          </a:p>
          <a:p>
            <a:pPr algn="just"/>
            <a:r>
              <a:rPr lang="es-MX" dirty="0" smtClean="0"/>
              <a:t>Para ilustrar lo aprendido, te invito a revisar los videos y enlaces al final de la presentación, así como la bibliografía</a:t>
            </a:r>
            <a:r>
              <a:rPr lang="es-MX" sz="2400" dirty="0" smtClean="0"/>
              <a:t>. </a:t>
            </a:r>
          </a:p>
          <a:p>
            <a:pPr marL="109728" indent="0">
              <a:buNone/>
            </a:pP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8916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txBody>
          <a:bodyPr/>
          <a:lstStyle/>
          <a:p>
            <a:endParaRPr lang="es-MX" dirty="0" smtClean="0"/>
          </a:p>
          <a:p>
            <a:r>
              <a:rPr lang="es-MX" dirty="0" smtClean="0"/>
              <a:t>La retórica tuvo menos acogida que en la antigüedad clásica –greco romana y cristiana- y se orientó hacia la practica jurídica, la predicación y la oratoria sagrada. </a:t>
            </a:r>
          </a:p>
          <a:p>
            <a:endParaRPr lang="es-MX" dirty="0" smtClean="0"/>
          </a:p>
          <a:p>
            <a:r>
              <a:rPr lang="es-MX" dirty="0" smtClean="0"/>
              <a:t>La Dialéctica se convirtió a partir del siglo XIII en el instrumento esencial de la escolástica. </a:t>
            </a:r>
          </a:p>
          <a:p>
            <a:endParaRPr lang="es-MX" dirty="0" smtClean="0"/>
          </a:p>
          <a:p>
            <a:r>
              <a:rPr lang="es-MX" dirty="0" smtClean="0"/>
              <a:t>El currículo de las escuelas medievales se diversifica en tres niveles: la escuela elemental, la escuela y la universidad. </a:t>
            </a:r>
          </a:p>
          <a:p>
            <a:endParaRPr lang="es-MX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txBody>
          <a:bodyPr/>
          <a:lstStyle/>
          <a:p>
            <a:r>
              <a:rPr lang="es-MX" dirty="0" smtClean="0"/>
              <a:t>De la enseñanza de los rudimentos de la lengua latina se ocupaba la escuela elemental.</a:t>
            </a:r>
          </a:p>
          <a:p>
            <a:pPr>
              <a:buNone/>
            </a:pPr>
            <a:endParaRPr lang="es-MX" dirty="0" smtClean="0"/>
          </a:p>
          <a:p>
            <a:r>
              <a:rPr lang="es-MX" dirty="0" smtClean="0"/>
              <a:t>El aprendizaje de la gramática era el nivel medio de enseñanza. </a:t>
            </a:r>
          </a:p>
          <a:p>
            <a:pPr>
              <a:buNone/>
            </a:pPr>
            <a:endParaRPr lang="es-MX" dirty="0" smtClean="0"/>
          </a:p>
          <a:p>
            <a:r>
              <a:rPr lang="es-MX" dirty="0" smtClean="0"/>
              <a:t>El estudio de la teología, el derecho y la medicina constituían el núcleo de la enseñanza superior. </a:t>
            </a:r>
            <a:endParaRPr lang="es-MX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La figura del maestro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33768"/>
          </a:xfrm>
        </p:spPr>
        <p:txBody>
          <a:bodyPr/>
          <a:lstStyle/>
          <a:p>
            <a:pPr algn="just"/>
            <a:r>
              <a:rPr lang="es-MX" dirty="0" smtClean="0"/>
              <a:t>El maestro y su función pedagógica forma parte activa y constante de la cultura filosófica, teológica y pedagógica del Medievo.</a:t>
            </a:r>
          </a:p>
          <a:p>
            <a:pPr algn="just"/>
            <a:r>
              <a:rPr lang="es-MX" dirty="0" smtClean="0"/>
              <a:t>El maestro debe estar dotado de cinco requisitos tomados de la patrística: mente hábil, vida honesta, ciencia humilde, elocuencia sencilla y pericia en la enseñanza. </a:t>
            </a:r>
          </a:p>
          <a:p>
            <a:pPr algn="just"/>
            <a:r>
              <a:rPr lang="es-MX" dirty="0" smtClean="0"/>
              <a:t>El pensamiento pedagógico vivió los peligros emergentes de la dialéctica y retórica sofisticas.   </a:t>
            </a:r>
            <a:endParaRPr lang="es-MX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endParaRPr lang="es-MX" dirty="0" smtClean="0"/>
          </a:p>
          <a:p>
            <a:pPr algn="ctr"/>
            <a:endParaRPr lang="es-MX" sz="6000" dirty="0" smtClean="0"/>
          </a:p>
          <a:p>
            <a:pPr algn="ctr"/>
            <a:r>
              <a:rPr lang="es-MX" sz="6000" dirty="0" smtClean="0"/>
              <a:t>LAS </a:t>
            </a:r>
            <a:r>
              <a:rPr lang="es-MX" sz="6000" dirty="0" smtClean="0"/>
              <a:t>INTITUCIONES EDUCATIVAS </a:t>
            </a:r>
            <a:r>
              <a:rPr lang="es-MX" sz="6000" dirty="0" err="1" smtClean="0"/>
              <a:t>AlTOMEDIEVALES</a:t>
            </a:r>
            <a:r>
              <a:rPr lang="es-MX" sz="6000" dirty="0" smtClean="0"/>
              <a:t> </a:t>
            </a:r>
            <a:endParaRPr lang="es-MX" sz="6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justiniano_mosaico bizantino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692696"/>
            <a:ext cx="8712968" cy="588114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La educación medieval. </a:t>
            </a:r>
            <a:r>
              <a:rPr lang="es-MX" dirty="0" smtClean="0"/>
              <a:t>Alta </a:t>
            </a:r>
            <a:r>
              <a:rPr lang="es-MX" dirty="0" smtClean="0"/>
              <a:t> </a:t>
            </a:r>
            <a:r>
              <a:rPr lang="es-MX" dirty="0" smtClean="0"/>
              <a:t>edad Media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Para los escolásticos, con la ciencia o el saber  se destruye la rudeza intelectual del alma, se acaba con la ignorancia causante de la desfiguración de la imagen de Dios; y el hombre, por los ojos de la fe, la especulación y la reflexión, se eleva al plano de la visión </a:t>
            </a:r>
            <a:r>
              <a:rPr lang="es-MX" i="1" dirty="0" smtClean="0"/>
              <a:t>beatífica</a:t>
            </a:r>
            <a:r>
              <a:rPr lang="es-MX" dirty="0" smtClean="0"/>
              <a:t> . </a:t>
            </a:r>
          </a:p>
          <a:p>
            <a:pPr algn="just"/>
            <a:r>
              <a:rPr lang="es-MX" dirty="0" smtClean="0"/>
              <a:t>Esta visión santificadora del conocimiento se presentaba como una tarea ardua y compleja por la imposibilidad de asimilar en los estrechos límites de la memoria física. </a:t>
            </a:r>
            <a:endParaRPr lang="es-MX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147248" cy="5616624"/>
          </a:xfrm>
        </p:spPr>
        <p:txBody>
          <a:bodyPr>
            <a:normAutofit lnSpcReduction="10000"/>
          </a:bodyPr>
          <a:lstStyle/>
          <a:p>
            <a:endParaRPr lang="es-MX" sz="4400" b="1" dirty="0" smtClean="0"/>
          </a:p>
          <a:p>
            <a:pPr algn="ctr"/>
            <a:r>
              <a:rPr lang="es-MX" sz="4400" b="1" dirty="0" smtClean="0"/>
              <a:t>Las instituciones escolares </a:t>
            </a:r>
            <a:r>
              <a:rPr lang="es-MX" sz="4400" dirty="0" smtClean="0"/>
              <a:t>altomedievales podrían adscribirse a tres categorías fundamentales: </a:t>
            </a:r>
            <a:r>
              <a:rPr lang="es-MX" sz="4400" b="1" i="1" dirty="0" smtClean="0"/>
              <a:t>escuelas monásticas, escuelas episcopales y escuelas parroquiales o presbiterales</a:t>
            </a:r>
            <a:r>
              <a:rPr lang="es-MX" sz="4400" b="1" dirty="0" smtClean="0"/>
              <a:t>. </a:t>
            </a:r>
            <a:endParaRPr lang="es-MX" sz="44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Las escuelas monásticas. Finales del siglo IV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sz="4000" dirty="0" smtClean="0"/>
              <a:t>Admitieron al principio a estudiantes</a:t>
            </a:r>
            <a:r>
              <a:rPr lang="es-MX" sz="4000" i="1" dirty="0" smtClean="0"/>
              <a:t> laicos, clérigos y religiosos; pero a principios del siglo IX  se prohibió dicha práctica, dando lugar a la llamada escuelas interna, -destinada a los futuros monjes-. </a:t>
            </a:r>
            <a:endParaRPr lang="es-MX" sz="4000" i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EstructuradelaIglesiaenlaEdadMed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476672"/>
            <a:ext cx="4536504" cy="604867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Escuelas episcopales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pPr algn="just"/>
            <a:endParaRPr lang="es-MX" dirty="0" smtClean="0"/>
          </a:p>
          <a:p>
            <a:pPr marL="109728" indent="0" algn="just">
              <a:buNone/>
            </a:pPr>
            <a:r>
              <a:rPr lang="es-MX" dirty="0" smtClean="0"/>
              <a:t>En </a:t>
            </a:r>
            <a:r>
              <a:rPr lang="es-MX" dirty="0" smtClean="0"/>
              <a:t>ellas se formaban, bajo la supervisión de los obispos, los futuros sacerdotes diocesanos, y también algunos laicos . 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685412"/>
            <a:ext cx="3384376" cy="5659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rmAutofit lnSpcReduction="10000"/>
          </a:bodyPr>
          <a:lstStyle/>
          <a:p>
            <a:pPr algn="just"/>
            <a:endParaRPr lang="es-MX" dirty="0" smtClean="0"/>
          </a:p>
          <a:p>
            <a:pPr algn="just"/>
            <a:r>
              <a:rPr lang="es-MX" dirty="0" smtClean="0"/>
              <a:t>La cultura medieval fue esencialmente </a:t>
            </a:r>
            <a:r>
              <a:rPr lang="es-MX" i="1" dirty="0" smtClean="0"/>
              <a:t>teocéntrica</a:t>
            </a:r>
            <a:r>
              <a:rPr lang="es-MX" dirty="0" smtClean="0"/>
              <a:t>. El punto de referencia para cualquier actividad humana, como la educación. Fue la búsqueda de la perfección humana: natural y sobrenatural (santidad cristiana). 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La ciencia merece, por tanto, menos consideración que la rectitud moral, la piedad y la caridad, pero tiene, con respecto a éstas un importe papel instrumental y propedéutico. </a:t>
            </a:r>
          </a:p>
          <a:p>
            <a:pPr algn="just"/>
            <a:endParaRPr lang="es-MX" dirty="0"/>
          </a:p>
        </p:txBody>
      </p:sp>
      <p:sp>
        <p:nvSpPr>
          <p:cNvPr id="2" name="1 CuadroTexto"/>
          <p:cNvSpPr txBox="1"/>
          <p:nvPr/>
        </p:nvSpPr>
        <p:spPr>
          <a:xfrm>
            <a:off x="1259632" y="908720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s-MX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El teocentrismo medieval </a:t>
            </a:r>
            <a:endParaRPr lang="es-MX" sz="4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Escuelas presbiterales  o parroquiales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Todo indica que a pesar de los esporádicos intentos de impulsarlas no consiguieron un arraigo como las </a:t>
            </a:r>
            <a:r>
              <a:rPr lang="es-MX" dirty="0" err="1" smtClean="0"/>
              <a:t>aqnteriores</a:t>
            </a:r>
            <a:r>
              <a:rPr lang="es-MX" dirty="0" smtClean="0"/>
              <a:t>, dadas las duras condiciones de  la vida rural durante la Edad Media, que cercenaban cualquier florecimiento de la cultura, por modesto que fuese. </a:t>
            </a:r>
            <a:endParaRPr lang="es-MX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sociedad estament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124744"/>
            <a:ext cx="8352928" cy="544371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Política cultural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La política cultural de Carlomagno y de sus sucesores se propuso alcanzar tres objetivos: Hacer uniforme la formación moral e intelectual  del clero. </a:t>
            </a:r>
          </a:p>
          <a:p>
            <a:pPr algn="just"/>
            <a:r>
              <a:rPr lang="es-MX" dirty="0" smtClean="0"/>
              <a:t>Hacer más profunda la evangelización del pueblo.</a:t>
            </a:r>
          </a:p>
          <a:p>
            <a:pPr algn="just"/>
            <a:r>
              <a:rPr lang="es-MX" dirty="0" smtClean="0"/>
              <a:t>Promover la cultura escrita con el fin de disponer de personal para organizar la administración del Estado.  </a:t>
            </a:r>
          </a:p>
          <a:p>
            <a:pPr>
              <a:buNone/>
            </a:pP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881840"/>
          </a:xfrm>
        </p:spPr>
        <p:txBody>
          <a:bodyPr>
            <a:normAutofit lnSpcReduction="10000"/>
          </a:bodyPr>
          <a:lstStyle/>
          <a:p>
            <a:endParaRPr lang="es-MX" dirty="0" smtClean="0"/>
          </a:p>
          <a:p>
            <a:endParaRPr lang="es-MX" dirty="0" smtClean="0"/>
          </a:p>
          <a:p>
            <a:pPr algn="just"/>
            <a:r>
              <a:rPr lang="es-MX" b="1" dirty="0" smtClean="0"/>
              <a:t>A partir del siglo XII </a:t>
            </a:r>
            <a:r>
              <a:rPr lang="es-MX" dirty="0" smtClean="0"/>
              <a:t>gracias a la prosperidad económica y a una mayor estabilidad política, sobretodo por la imposibilidad de los laicos de acudir a las escuelas monásticas, surgen en todo Europa  numerosas escuela de carácter secular, ligadas a las catedrales, escuelas catedralicias. </a:t>
            </a:r>
          </a:p>
          <a:p>
            <a:pPr algn="just"/>
            <a:r>
              <a:rPr lang="es-MX" dirty="0" smtClean="0"/>
              <a:t>Orleans, </a:t>
            </a:r>
            <a:r>
              <a:rPr lang="es-MX" dirty="0" err="1" smtClean="0"/>
              <a:t>Chartres</a:t>
            </a:r>
            <a:r>
              <a:rPr lang="es-MX" dirty="0" smtClean="0"/>
              <a:t>, Reims, </a:t>
            </a:r>
            <a:r>
              <a:rPr lang="es-MX" dirty="0" err="1" smtClean="0"/>
              <a:t>Laon</a:t>
            </a:r>
            <a:r>
              <a:rPr lang="es-MX" dirty="0" smtClean="0"/>
              <a:t>, París, En Francia. </a:t>
            </a:r>
          </a:p>
          <a:p>
            <a:pPr algn="just"/>
            <a:r>
              <a:rPr lang="es-MX" dirty="0" smtClean="0"/>
              <a:t>Oxford, </a:t>
            </a:r>
            <a:r>
              <a:rPr lang="es-MX" dirty="0" err="1" smtClean="0"/>
              <a:t>Exeter,Hereford</a:t>
            </a:r>
            <a:r>
              <a:rPr lang="es-MX" dirty="0" smtClean="0"/>
              <a:t> y Londres en Inglaterra.</a:t>
            </a:r>
          </a:p>
          <a:p>
            <a:pPr algn="just"/>
            <a:r>
              <a:rPr lang="es-MX" dirty="0" smtClean="0"/>
              <a:t>Santiago de Compostela, Salamanca, Barcelona en España.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9744" y="620688"/>
            <a:ext cx="8229600" cy="1066800"/>
          </a:xfrm>
        </p:spPr>
        <p:txBody>
          <a:bodyPr/>
          <a:lstStyle/>
          <a:p>
            <a:r>
              <a:rPr lang="es-MX" dirty="0" smtClean="0"/>
              <a:t>Universidad de </a:t>
            </a:r>
            <a:r>
              <a:rPr lang="es-MX" dirty="0"/>
              <a:t>O</a:t>
            </a:r>
            <a:r>
              <a:rPr lang="es-MX" dirty="0" smtClean="0"/>
              <a:t>xford</a:t>
            </a:r>
            <a:endParaRPr lang="es-MX" dirty="0"/>
          </a:p>
        </p:txBody>
      </p:sp>
      <p:pic>
        <p:nvPicPr>
          <p:cNvPr id="1026" name="Picture 2" descr="http://universidadinternacional.wikispaces.com/file/view/Oxford-University-3.jpg/335624398/618x335/Oxford-University-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44" y="1556792"/>
            <a:ext cx="8602736" cy="498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5721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64096"/>
          </a:xfrm>
        </p:spPr>
        <p:txBody>
          <a:bodyPr>
            <a:normAutofit/>
          </a:bodyPr>
          <a:lstStyle/>
          <a:p>
            <a:r>
              <a:rPr lang="es-MX" dirty="0" smtClean="0"/>
              <a:t>Recursos audiovisuales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700808"/>
            <a:ext cx="8784976" cy="4873728"/>
          </a:xfrm>
        </p:spPr>
        <p:txBody>
          <a:bodyPr/>
          <a:lstStyle/>
          <a:p>
            <a:r>
              <a:rPr lang="es-MX" dirty="0" smtClean="0"/>
              <a:t>La  vida en el monasterio medieval </a:t>
            </a:r>
          </a:p>
          <a:p>
            <a:pPr>
              <a:buNone/>
            </a:pPr>
            <a:r>
              <a:rPr lang="es-MX" dirty="0" smtClean="0">
                <a:hlinkClick r:id="rId2"/>
              </a:rPr>
              <a:t>http://www.youtube.com/watch?v=NT235JiSbow</a:t>
            </a:r>
            <a:endParaRPr lang="es-MX" dirty="0" smtClean="0"/>
          </a:p>
          <a:p>
            <a:r>
              <a:rPr lang="es-MX" dirty="0" smtClean="0"/>
              <a:t>La granja medieval</a:t>
            </a:r>
          </a:p>
          <a:p>
            <a:pPr>
              <a:buNone/>
            </a:pPr>
            <a:r>
              <a:rPr lang="es-MX" dirty="0" smtClean="0">
                <a:hlinkClick r:id="rId3"/>
              </a:rPr>
              <a:t>http://www.youtube.com/watch?v=EIQz64FSOq0</a:t>
            </a:r>
            <a:endParaRPr lang="es-MX" dirty="0" smtClean="0"/>
          </a:p>
          <a:p>
            <a:pPr>
              <a:buNone/>
            </a:pPr>
            <a:endParaRPr lang="es-MX" dirty="0" smtClean="0"/>
          </a:p>
          <a:p>
            <a:r>
              <a:rPr lang="es-MX" dirty="0" smtClean="0"/>
              <a:t>Vida cotidiana, usos y costumbres </a:t>
            </a:r>
          </a:p>
          <a:p>
            <a:pPr>
              <a:buNone/>
            </a:pPr>
            <a:r>
              <a:rPr lang="es-MX" dirty="0" smtClean="0">
                <a:hlinkClick r:id="rId4"/>
              </a:rPr>
              <a:t>http://www.youtube.com/watch?v=lTPKEogQrJE#t=2885</a:t>
            </a:r>
            <a:endParaRPr lang="es-MX" dirty="0" smtClean="0"/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endParaRPr lang="es-MX" dirty="0" smtClean="0"/>
          </a:p>
          <a:p>
            <a:endParaRPr lang="es-MX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	Vida y cultura medieval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Curso breve  El Colegio de México </a:t>
            </a:r>
          </a:p>
          <a:p>
            <a:endParaRPr lang="es-MX" dirty="0"/>
          </a:p>
          <a:p>
            <a:r>
              <a:rPr lang="es-MX" dirty="0">
                <a:hlinkClick r:id="rId2"/>
              </a:rPr>
              <a:t>https://</a:t>
            </a:r>
            <a:r>
              <a:rPr lang="es-MX" dirty="0" smtClean="0">
                <a:hlinkClick r:id="rId2"/>
              </a:rPr>
              <a:t>www.youtube.com/watch?list=PLhIF5xewDHRwQMnipHOw9ROcZ7SpHPh9U&amp;v=GUUIscUM1OE</a:t>
            </a:r>
            <a:endParaRPr lang="es-MX" dirty="0" smtClean="0"/>
          </a:p>
          <a:p>
            <a:endParaRPr lang="es-MX" dirty="0" smtClean="0"/>
          </a:p>
          <a:p>
            <a:pPr algn="ctr"/>
            <a:r>
              <a:rPr lang="es-MX" dirty="0" smtClean="0"/>
              <a:t>Dr. Aurelio González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3031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s-MX" dirty="0"/>
              <a:t>Redondo, García Emilio et al... </a:t>
            </a:r>
            <a:r>
              <a:rPr lang="es-MX" i="1" dirty="0"/>
              <a:t>Introducción a la historia de la educación. </a:t>
            </a:r>
            <a:r>
              <a:rPr lang="es-MX" dirty="0"/>
              <a:t>España, Ariel Ecuación, </a:t>
            </a:r>
            <a:r>
              <a:rPr lang="es-MX" dirty="0" smtClean="0"/>
              <a:t>2010</a:t>
            </a:r>
          </a:p>
          <a:p>
            <a:pPr marL="109728" indent="0" algn="ctr">
              <a:buNone/>
            </a:pPr>
            <a:endParaRPr lang="es-MX" dirty="0"/>
          </a:p>
          <a:p>
            <a:pPr algn="ctr"/>
            <a:r>
              <a:rPr lang="es-ES" dirty="0" err="1"/>
              <a:t>Abgano</a:t>
            </a:r>
            <a:r>
              <a:rPr lang="es-ES" dirty="0"/>
              <a:t>, N. </a:t>
            </a:r>
            <a:r>
              <a:rPr lang="es-ES" dirty="0" err="1"/>
              <a:t>Visalberghi</a:t>
            </a:r>
            <a:r>
              <a:rPr lang="es-ES" dirty="0"/>
              <a:t> </a:t>
            </a:r>
            <a:r>
              <a:rPr lang="es-ES" i="1" dirty="0" smtClean="0"/>
              <a:t>Historia </a:t>
            </a:r>
            <a:r>
              <a:rPr lang="es-ES" i="1" dirty="0"/>
              <a:t>de la pedagogía, </a:t>
            </a:r>
            <a:r>
              <a:rPr lang="es-ES" dirty="0"/>
              <a:t>Fondo de Cultura Económica, </a:t>
            </a:r>
            <a:r>
              <a:rPr lang="es-ES" dirty="0" smtClean="0"/>
              <a:t>México, 2012</a:t>
            </a:r>
            <a:r>
              <a:rPr lang="es-ES" i="1" dirty="0" smtClean="0"/>
              <a:t> </a:t>
            </a:r>
            <a:endParaRPr lang="es-MX" dirty="0"/>
          </a:p>
          <a:p>
            <a:pPr algn="ctr"/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112204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/>
              <a:t>El entendimiento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pPr algn="just"/>
            <a:r>
              <a:rPr lang="es-MX" sz="3600" dirty="0" smtClean="0"/>
              <a:t>El entendimiento era considerado como la parte más noble del hombre, lo más parecido a la eternidad, lo que permite captar la esencia de las cosas, trascender la materialidad de lo creado y acceder a l a felicidad. </a:t>
            </a:r>
            <a:endParaRPr lang="es-MX" sz="3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>Sobre los referentes morales del escolasticismo. 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916832"/>
            <a:ext cx="8686800" cy="456937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sz="3600" dirty="0" smtClean="0"/>
              <a:t>	Los referentes morales del escolasticismo fueron mayoritariamente la Ética a </a:t>
            </a:r>
            <a:r>
              <a:rPr lang="es-MX" sz="3600" dirty="0" err="1" smtClean="0"/>
              <a:t>Nicómaco</a:t>
            </a:r>
            <a:r>
              <a:rPr lang="es-MX" sz="3600" dirty="0" smtClean="0"/>
              <a:t>  de Aristóteles  y poetas estoicos romanos (Cicerón, Macrobio, Virgilio, Seneca  y Valerio). Conformando una filosofía moral centrada en tres ámbitos: ética privada, ética familiar y ética pública. </a:t>
            </a:r>
            <a:endParaRPr lang="es-MX" sz="3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864096"/>
          </a:xfrm>
        </p:spPr>
        <p:txBody>
          <a:bodyPr/>
          <a:lstStyle/>
          <a:p>
            <a:r>
              <a:rPr lang="es-MX" dirty="0" smtClean="0"/>
              <a:t>El uso terminológico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268760"/>
            <a:ext cx="8640960" cy="5305776"/>
          </a:xfrm>
        </p:spPr>
        <p:txBody>
          <a:bodyPr/>
          <a:lstStyle/>
          <a:p>
            <a:r>
              <a:rPr lang="es-MX" dirty="0" smtClean="0"/>
              <a:t>Muchos de los términos empleados en la educación procedían de la cultura romana: </a:t>
            </a:r>
            <a:r>
              <a:rPr lang="es-MX" dirty="0" err="1" smtClean="0"/>
              <a:t>ars</a:t>
            </a:r>
            <a:r>
              <a:rPr lang="es-MX" dirty="0" smtClean="0"/>
              <a:t>, </a:t>
            </a:r>
            <a:r>
              <a:rPr lang="es-MX" dirty="0" err="1" smtClean="0"/>
              <a:t>eruditio</a:t>
            </a:r>
            <a:r>
              <a:rPr lang="es-MX" dirty="0" smtClean="0"/>
              <a:t>, </a:t>
            </a:r>
            <a:r>
              <a:rPr lang="es-MX" dirty="0" err="1" smtClean="0"/>
              <a:t>magsiter</a:t>
            </a:r>
            <a:r>
              <a:rPr lang="es-MX" dirty="0" smtClean="0"/>
              <a:t>, </a:t>
            </a:r>
            <a:r>
              <a:rPr lang="es-MX" dirty="0" err="1" smtClean="0"/>
              <a:t>studium</a:t>
            </a:r>
            <a:r>
              <a:rPr lang="es-MX" dirty="0" smtClean="0"/>
              <a:t>, </a:t>
            </a:r>
            <a:r>
              <a:rPr lang="es-MX" dirty="0" err="1" smtClean="0"/>
              <a:t>schola</a:t>
            </a:r>
            <a:r>
              <a:rPr lang="es-MX" dirty="0" smtClean="0"/>
              <a:t>, </a:t>
            </a:r>
            <a:r>
              <a:rPr lang="es-MX" dirty="0" err="1" smtClean="0"/>
              <a:t>scholaris</a:t>
            </a:r>
            <a:r>
              <a:rPr lang="es-MX" dirty="0" smtClean="0"/>
              <a:t>, </a:t>
            </a:r>
            <a:r>
              <a:rPr lang="es-MX" dirty="0" err="1" smtClean="0"/>
              <a:t>acientia</a:t>
            </a:r>
            <a:r>
              <a:rPr lang="es-MX" dirty="0" smtClean="0"/>
              <a:t>, </a:t>
            </a:r>
            <a:r>
              <a:rPr lang="es-MX" dirty="0" err="1" smtClean="0"/>
              <a:t>sapientia</a:t>
            </a:r>
            <a:r>
              <a:rPr lang="es-MX" dirty="0" smtClean="0"/>
              <a:t>. </a:t>
            </a:r>
          </a:p>
          <a:p>
            <a:endParaRPr lang="es-MX" dirty="0"/>
          </a:p>
          <a:p>
            <a:pPr marL="109728" indent="0">
              <a:buNone/>
            </a:pPr>
            <a:endParaRPr lang="es-MX" dirty="0" smtClean="0"/>
          </a:p>
          <a:p>
            <a:r>
              <a:rPr lang="es-MX" dirty="0" smtClean="0"/>
              <a:t>Desatacan dos acciones concretas, significadas por los verbos </a:t>
            </a:r>
            <a:r>
              <a:rPr lang="es-MX" dirty="0" smtClean="0"/>
              <a:t>latinos: </a:t>
            </a:r>
            <a:r>
              <a:rPr lang="es-MX" i="1" dirty="0" err="1" smtClean="0"/>
              <a:t>docere</a:t>
            </a:r>
            <a:r>
              <a:rPr lang="es-MX" i="1" dirty="0" smtClean="0"/>
              <a:t> </a:t>
            </a:r>
            <a:r>
              <a:rPr lang="es-MX" dirty="0" smtClean="0"/>
              <a:t>(enseñar) y </a:t>
            </a:r>
            <a:r>
              <a:rPr lang="es-MX" i="1" dirty="0" err="1" smtClean="0"/>
              <a:t>discere</a:t>
            </a:r>
            <a:r>
              <a:rPr lang="es-MX" dirty="0" smtClean="0"/>
              <a:t> </a:t>
            </a:r>
            <a:r>
              <a:rPr lang="es-MX" dirty="0" smtClean="0"/>
              <a:t>(</a:t>
            </a:r>
            <a:r>
              <a:rPr lang="es-MX" dirty="0" smtClean="0"/>
              <a:t>aprender), que se relacionan de modo directo, con </a:t>
            </a:r>
            <a:r>
              <a:rPr lang="es-MX" i="1" dirty="0" smtClean="0"/>
              <a:t>la doctrina y la disciplina. </a:t>
            </a:r>
            <a:endParaRPr lang="es-MX" i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Doctrina y Disciplina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620688"/>
            <a:ext cx="8928992" cy="5976664"/>
          </a:xfrm>
        </p:spPr>
        <p:txBody>
          <a:bodyPr>
            <a:normAutofit/>
          </a:bodyPr>
          <a:lstStyle/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pPr algn="just"/>
            <a:r>
              <a:rPr lang="es-MX" dirty="0" smtClean="0"/>
              <a:t>Enseñar es esencialmente </a:t>
            </a:r>
            <a:r>
              <a:rPr lang="es-MX" b="1" i="1" dirty="0" smtClean="0"/>
              <a:t>doctrinar y disciplinar. </a:t>
            </a:r>
            <a:r>
              <a:rPr lang="es-MX" dirty="0" smtClean="0"/>
              <a:t>Proporcionar al alumno una doctrina – mostrarle un saber que ilumina su mente-.  Y someterlo </a:t>
            </a:r>
            <a:r>
              <a:rPr lang="es-MX" b="1" i="1" dirty="0" smtClean="0"/>
              <a:t>a disciplina: </a:t>
            </a:r>
            <a:r>
              <a:rPr lang="es-MX" dirty="0" smtClean="0"/>
              <a:t>regla o norma de vida concreta, que actúe conforme a una regla de principios. </a:t>
            </a:r>
          </a:p>
          <a:p>
            <a:pPr algn="ctr"/>
            <a:r>
              <a:rPr lang="es-MX" dirty="0" smtClean="0"/>
              <a:t>La doctrina proviene del maestro </a:t>
            </a:r>
          </a:p>
          <a:p>
            <a:pPr algn="ctr"/>
            <a:r>
              <a:rPr lang="es-MX" dirty="0" smtClean="0"/>
              <a:t>La disciplina es la capacidad del discípulo para aprender. 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La educación aparece en consecuencia, como un proceso de dos vertientes: </a:t>
            </a:r>
            <a:r>
              <a:rPr lang="es-MX" b="1" dirty="0" smtClean="0"/>
              <a:t>la </a:t>
            </a:r>
            <a:r>
              <a:rPr lang="es-MX" b="1" i="1" dirty="0" smtClean="0"/>
              <a:t>transmisión</a:t>
            </a:r>
            <a:r>
              <a:rPr lang="es-MX" i="1" dirty="0" smtClean="0"/>
              <a:t>.  “sabiduría que depende de la capacidad didáctica del maestro”. </a:t>
            </a:r>
          </a:p>
          <a:p>
            <a:endParaRPr lang="es-MX" i="1" dirty="0"/>
          </a:p>
          <a:p>
            <a:r>
              <a:rPr lang="es-MX" i="1" dirty="0" smtClean="0"/>
              <a:t>Y </a:t>
            </a:r>
            <a:r>
              <a:rPr lang="es-MX" b="1" i="1" dirty="0" smtClean="0"/>
              <a:t>la Inculcación </a:t>
            </a:r>
            <a:r>
              <a:rPr lang="es-MX" dirty="0" smtClean="0"/>
              <a:t>estilo de vida coherente y derivado de ella, que exige un alto grado de posibilidad del discípulo, virtud a la que los hombres medievales le otorgaron gran importancia. </a:t>
            </a:r>
            <a:endParaRPr lang="es-MX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822</TotalTime>
  <Words>1812</Words>
  <Application>Microsoft Office PowerPoint</Application>
  <PresentationFormat>Presentación en pantalla (4:3)</PresentationFormat>
  <Paragraphs>183</Paragraphs>
  <Slides>47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47</vt:i4>
      </vt:variant>
    </vt:vector>
  </HeadingPairs>
  <TitlesOfParts>
    <vt:vector size="48" baseType="lpstr">
      <vt:lpstr>Urbano</vt:lpstr>
      <vt:lpstr>Presentación de PowerPoint</vt:lpstr>
      <vt:lpstr>Uso didáctico y para el aprendizaje </vt:lpstr>
      <vt:lpstr>Introducción </vt:lpstr>
      <vt:lpstr>Presentación de PowerPoint</vt:lpstr>
      <vt:lpstr>El entendimiento</vt:lpstr>
      <vt:lpstr>Sobre los referentes morales del escolasticismo.  </vt:lpstr>
      <vt:lpstr>El uso terminológico </vt:lpstr>
      <vt:lpstr>Doctrina y Disciplina </vt:lpstr>
      <vt:lpstr>Presentación de PowerPoint</vt:lpstr>
      <vt:lpstr>Presentación de PowerPoint</vt:lpstr>
      <vt:lpstr>LOS FACTORES CAUSANTES DE LA EDUCACIÓN. </vt:lpstr>
      <vt:lpstr>El entendimiento y la memoria </vt:lpstr>
      <vt:lpstr>Presentación de PowerPoint</vt:lpstr>
      <vt:lpstr>Ética a Nicómaco. Aristóteles </vt:lpstr>
      <vt:lpstr>La disciplina </vt:lpstr>
      <vt:lpstr>La disciplina </vt:lpstr>
      <vt:lpstr>Los azotes: medida disciplinar</vt:lpstr>
      <vt:lpstr>Presentación de PowerPoint</vt:lpstr>
      <vt:lpstr>Presentación de PowerPoint</vt:lpstr>
      <vt:lpstr>Presentación de PowerPoint</vt:lpstr>
      <vt:lpstr>Presentación de PowerPoint</vt:lpstr>
      <vt:lpstr>Educación estamental</vt:lpstr>
      <vt:lpstr>Educación estamental </vt:lpstr>
      <vt:lpstr>El taller, la escuela del artesano</vt:lpstr>
      <vt:lpstr>Presentación de PowerPoint</vt:lpstr>
      <vt:lpstr>Presentación de PowerPoint</vt:lpstr>
      <vt:lpstr>Presentación de PowerPoint</vt:lpstr>
      <vt:lpstr>Contenidos de la educación </vt:lpstr>
      <vt:lpstr>Trívium y Quadrívium </vt:lpstr>
      <vt:lpstr>Presentación de PowerPoint</vt:lpstr>
      <vt:lpstr>Presentación de PowerPoint</vt:lpstr>
      <vt:lpstr>La figura del maestro </vt:lpstr>
      <vt:lpstr>Presentación de PowerPoint</vt:lpstr>
      <vt:lpstr>Presentación de PowerPoint</vt:lpstr>
      <vt:lpstr>La educación medieval. Alta  edad Media</vt:lpstr>
      <vt:lpstr>Presentación de PowerPoint</vt:lpstr>
      <vt:lpstr>Las escuelas monásticas. Finales del siglo IV</vt:lpstr>
      <vt:lpstr>Presentación de PowerPoint</vt:lpstr>
      <vt:lpstr>Escuelas episcopales </vt:lpstr>
      <vt:lpstr>Escuelas presbiterales  o parroquiales </vt:lpstr>
      <vt:lpstr>Presentación de PowerPoint</vt:lpstr>
      <vt:lpstr>Política cultural</vt:lpstr>
      <vt:lpstr>Presentación de PowerPoint</vt:lpstr>
      <vt:lpstr>Universidad de Oxford</vt:lpstr>
      <vt:lpstr>Recursos audiovisuales </vt:lpstr>
      <vt:lpstr> Vida y cultura medieval </vt:lpstr>
      <vt:lpstr>Bibliografía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educación durante la edad Media.</dc:title>
  <dc:creator>Alba</dc:creator>
  <cp:lastModifiedBy>ASPIRE</cp:lastModifiedBy>
  <cp:revision>27</cp:revision>
  <dcterms:created xsi:type="dcterms:W3CDTF">2014-03-23T16:47:16Z</dcterms:created>
  <dcterms:modified xsi:type="dcterms:W3CDTF">2017-09-18T01:19:19Z</dcterms:modified>
</cp:coreProperties>
</file>