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5" r:id="rId3"/>
    <p:sldId id="278" r:id="rId4"/>
    <p:sldId id="257" r:id="rId5"/>
    <p:sldId id="265" r:id="rId6"/>
    <p:sldId id="258" r:id="rId7"/>
    <p:sldId id="259" r:id="rId8"/>
    <p:sldId id="260" r:id="rId9"/>
    <p:sldId id="261" r:id="rId10"/>
    <p:sldId id="262" r:id="rId11"/>
    <p:sldId id="263" r:id="rId12"/>
    <p:sldId id="264" r:id="rId13"/>
    <p:sldId id="290" r:id="rId14"/>
    <p:sldId id="266" r:id="rId15"/>
    <p:sldId id="267" r:id="rId16"/>
    <p:sldId id="268" r:id="rId17"/>
    <p:sldId id="269" r:id="rId18"/>
    <p:sldId id="270" r:id="rId19"/>
    <p:sldId id="289" r:id="rId20"/>
    <p:sldId id="288" r:id="rId21"/>
    <p:sldId id="271" r:id="rId22"/>
    <p:sldId id="277"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514F6049-CE73-472D-907A-8F75A3FF3811}" type="datetimeFigureOut">
              <a:rPr lang="es-MX" smtClean="0"/>
              <a:t>20/10/2017</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6C6800E5-932B-4B6B-9A84-8CF776977AF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514F6049-CE73-472D-907A-8F75A3FF3811}"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514F6049-CE73-472D-907A-8F75A3FF3811}"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514F6049-CE73-472D-907A-8F75A3FF3811}"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514F6049-CE73-472D-907A-8F75A3FF3811}"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6800E5-932B-4B6B-9A84-8CF776977AF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514F6049-CE73-472D-907A-8F75A3FF3811}"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514F6049-CE73-472D-907A-8F75A3FF3811}"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514F6049-CE73-472D-907A-8F75A3FF3811}"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F6049-CE73-472D-907A-8F75A3FF3811}"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514F6049-CE73-472D-907A-8F75A3FF3811}"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C6800E5-932B-4B6B-9A84-8CF776977AF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514F6049-CE73-472D-907A-8F75A3FF3811}"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6C6800E5-932B-4B6B-9A84-8CF776977AFD}"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4F6049-CE73-472D-907A-8F75A3FF3811}" type="datetimeFigureOut">
              <a:rPr lang="es-MX" smtClean="0"/>
              <a:t>20/10/2017</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6800E5-932B-4B6B-9A84-8CF776977AFD}"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aboutespanol.com/el-uniforme-escolar-pros-y-contras-176507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wav"/><Relationship Id="rId1" Type="http://schemas.microsoft.com/office/2007/relationships/media" Target="../media/media3.wav"/><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av"/><Relationship Id="rId1" Type="http://schemas.microsoft.com/office/2007/relationships/media" Target="../media/media4.wav"/><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764704"/>
            <a:ext cx="8784976" cy="3037208"/>
          </a:xfrm>
        </p:spPr>
        <p:txBody>
          <a:bodyPr>
            <a:normAutofit fontScale="90000"/>
          </a:bodyPr>
          <a:lstStyle/>
          <a:p>
            <a:r>
              <a:rPr lang="es-MX" dirty="0" smtClean="0"/>
              <a:t>Unidad III</a:t>
            </a:r>
            <a:br>
              <a:rPr lang="es-MX" dirty="0" smtClean="0"/>
            </a:br>
            <a:r>
              <a:rPr lang="es-MX" dirty="0" smtClean="0"/>
              <a:t>Tema 	II</a:t>
            </a:r>
            <a:br>
              <a:rPr lang="es-MX" dirty="0" smtClean="0"/>
            </a:br>
            <a:r>
              <a:rPr lang="es-MX" dirty="0" smtClean="0"/>
              <a:t>APUNTES SOBRE LA CULTURA ESCOLAR </a:t>
            </a:r>
            <a:endParaRPr lang="es-MX" dirty="0"/>
          </a:p>
        </p:txBody>
      </p:sp>
      <p:sp>
        <p:nvSpPr>
          <p:cNvPr id="3" name="2 Subtítulo"/>
          <p:cNvSpPr>
            <a:spLocks noGrp="1"/>
          </p:cNvSpPr>
          <p:nvPr>
            <p:ph type="subTitle" idx="1"/>
          </p:nvPr>
        </p:nvSpPr>
        <p:spPr/>
        <p:txBody>
          <a:bodyPr>
            <a:normAutofit lnSpcReduction="10000"/>
          </a:bodyPr>
          <a:lstStyle/>
          <a:p>
            <a:endParaRPr lang="es-MX" dirty="0" smtClean="0"/>
          </a:p>
          <a:p>
            <a:endParaRPr lang="es-MX" dirty="0"/>
          </a:p>
          <a:p>
            <a:r>
              <a:rPr lang="es-MX" dirty="0" smtClean="0"/>
              <a:t>EL AULA COMO ESPACIO DE REPRODUCCIÓN SOCIAL</a:t>
            </a:r>
            <a:endParaRPr lang="es-MX" dirty="0"/>
          </a:p>
        </p:txBody>
      </p:sp>
      <p:sp>
        <p:nvSpPr>
          <p:cNvPr id="6" name="5 CuadroTexto"/>
          <p:cNvSpPr txBox="1"/>
          <p:nvPr/>
        </p:nvSpPr>
        <p:spPr>
          <a:xfrm>
            <a:off x="4139952" y="6021288"/>
            <a:ext cx="184731" cy="369332"/>
          </a:xfrm>
          <a:prstGeom prst="rect">
            <a:avLst/>
          </a:prstGeom>
          <a:noFill/>
        </p:spPr>
        <p:txBody>
          <a:bodyPr wrap="none" rtlCol="0">
            <a:spAutoFit/>
          </a:bodyPr>
          <a:lstStyle/>
          <a:p>
            <a:endParaRPr lang="es-MX" dirty="0"/>
          </a:p>
        </p:txBody>
      </p:sp>
      <p:sp>
        <p:nvSpPr>
          <p:cNvPr id="7" name="6 Rectángulo"/>
          <p:cNvSpPr/>
          <p:nvPr/>
        </p:nvSpPr>
        <p:spPr>
          <a:xfrm>
            <a:off x="2216726" y="4842064"/>
            <a:ext cx="6459729" cy="1708160"/>
          </a:xfrm>
          <a:prstGeom prst="rect">
            <a:avLst/>
          </a:prstGeom>
        </p:spPr>
        <p:txBody>
          <a:bodyPr wrap="square">
            <a:spAutoFit/>
          </a:bodyPr>
          <a:lstStyle/>
          <a:p>
            <a:pPr lvl="0" algn="r" defTabSz="457200">
              <a:spcBef>
                <a:spcPts val="1000"/>
              </a:spcBef>
              <a:buClr>
                <a:srgbClr val="AD84C6"/>
              </a:buClr>
              <a:buSzPct val="80000"/>
            </a:pPr>
            <a:r>
              <a:rPr lang="es-MX" sz="2000" b="1" dirty="0">
                <a:latin typeface="Century Gothic"/>
                <a:ea typeface="+mj-ea"/>
                <a:cs typeface="+mj-cs"/>
              </a:rPr>
              <a:t>Universidad Autónoma del Estado de México </a:t>
            </a:r>
          </a:p>
          <a:p>
            <a:pPr lvl="0" algn="r" defTabSz="457200">
              <a:spcBef>
                <a:spcPts val="1000"/>
              </a:spcBef>
              <a:buClr>
                <a:srgbClr val="AD84C6"/>
              </a:buClr>
              <a:buSzPct val="80000"/>
            </a:pPr>
            <a:r>
              <a:rPr lang="es-MX" sz="2000" b="1" dirty="0">
                <a:latin typeface="Century Gothic"/>
                <a:ea typeface="+mj-ea"/>
                <a:cs typeface="+mj-cs"/>
              </a:rPr>
              <a:t>Licenciatura En Educación</a:t>
            </a:r>
          </a:p>
          <a:p>
            <a:pPr lvl="0" algn="r" defTabSz="457200">
              <a:spcBef>
                <a:spcPts val="1000"/>
              </a:spcBef>
              <a:buClr>
                <a:srgbClr val="AD84C6"/>
              </a:buClr>
              <a:buSzPct val="80000"/>
            </a:pPr>
            <a:r>
              <a:rPr lang="es-MX" sz="2000" b="1" dirty="0">
                <a:latin typeface="Century Gothic"/>
                <a:ea typeface="+mj-ea"/>
                <a:cs typeface="+mj-cs"/>
              </a:rPr>
              <a:t>UA: </a:t>
            </a:r>
            <a:r>
              <a:rPr lang="es-MX" sz="2000" b="1" dirty="0" smtClean="0">
                <a:latin typeface="Century Gothic"/>
                <a:ea typeface="+mj-ea"/>
                <a:cs typeface="+mj-cs"/>
              </a:rPr>
              <a:t>Proceso Áulico 2017-B </a:t>
            </a:r>
            <a:endParaRPr lang="es-MX" sz="2000" b="1" dirty="0">
              <a:latin typeface="Century Gothic"/>
              <a:ea typeface="+mj-ea"/>
              <a:cs typeface="+mj-cs"/>
            </a:endParaRPr>
          </a:p>
          <a:p>
            <a:pPr lvl="0" algn="r" defTabSz="457200">
              <a:spcBef>
                <a:spcPts val="1000"/>
              </a:spcBef>
              <a:buClr>
                <a:srgbClr val="AD84C6"/>
              </a:buClr>
              <a:buSzPct val="80000"/>
            </a:pPr>
            <a:r>
              <a:rPr lang="es-MX" sz="2000" b="1" dirty="0">
                <a:latin typeface="Century Gothic"/>
                <a:ea typeface="+mj-ea"/>
                <a:cs typeface="+mj-cs"/>
              </a:rPr>
              <a:t>Elaboró : Mtra. Alba Lira</a:t>
            </a:r>
          </a:p>
        </p:txBody>
      </p:sp>
    </p:spTree>
    <p:extLst>
      <p:ext uri="{BB962C8B-B14F-4D97-AF65-F5344CB8AC3E}">
        <p14:creationId xmlns:p14="http://schemas.microsoft.com/office/powerpoint/2010/main" val="2115724101"/>
      </p:ext>
    </p:extLst>
  </p:cSld>
  <p:clrMapOvr>
    <a:masterClrMapping/>
  </p:clrMapOvr>
  <mc:AlternateContent xmlns:mc="http://schemas.openxmlformats.org/markup-compatibility/2006">
    <mc:Choice xmlns:p14="http://schemas.microsoft.com/office/powerpoint/2010/main" Requires="p14">
      <p:transition spd="slow" p14:dur="2000" advTm="1483"/>
    </mc:Choice>
    <mc:Fallback>
      <p:transition spd="slow" advTm="148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CAPITAL CULTURAL </a:t>
            </a:r>
            <a:endParaRPr lang="es-MX" dirty="0"/>
          </a:p>
        </p:txBody>
      </p:sp>
      <p:sp>
        <p:nvSpPr>
          <p:cNvPr id="3" name="2 Marcador de contenido"/>
          <p:cNvSpPr>
            <a:spLocks noGrp="1"/>
          </p:cNvSpPr>
          <p:nvPr>
            <p:ph idx="1"/>
          </p:nvPr>
        </p:nvSpPr>
        <p:spPr>
          <a:xfrm>
            <a:off x="179512" y="1600200"/>
            <a:ext cx="8856984" cy="5069160"/>
          </a:xfrm>
        </p:spPr>
        <p:txBody>
          <a:bodyPr>
            <a:normAutofit/>
          </a:bodyPr>
          <a:lstStyle/>
          <a:p>
            <a:pPr marL="0" indent="0" algn="just">
              <a:buNone/>
            </a:pPr>
            <a:r>
              <a:rPr lang="es-MX" dirty="0" smtClean="0"/>
              <a:t>Las escuelas juegan un rol particularmente importante en legitimar y reproducir el capital cultural dominante. </a:t>
            </a:r>
            <a:r>
              <a:rPr lang="es-MX" dirty="0"/>
              <a:t>T</a:t>
            </a:r>
            <a:r>
              <a:rPr lang="es-MX" dirty="0" smtClean="0"/>
              <a:t>ienden a legitimar ciertas formas de conocimiento, maneras de hablar, maneras de relacionarse con el mundo que se capitalizan sobre el tipo de familiaridad y capacidades que sólo algunos estudiantes recibieron de su ambiente familiar y relaciones de clase. Los estudiantes cuyas familias tienen sólo una tenue conexión con el capital cultural dominante están decididamente en </a:t>
            </a:r>
            <a:r>
              <a:rPr lang="es-MX" dirty="0" smtClean="0"/>
              <a:t>desventaja</a:t>
            </a:r>
            <a:r>
              <a:rPr lang="es-MX" dirty="0" smtClean="0"/>
              <a:t>. </a:t>
            </a:r>
            <a:endParaRPr lang="es-MX" dirty="0"/>
          </a:p>
        </p:txBody>
      </p:sp>
    </p:spTree>
    <p:extLst>
      <p:ext uri="{BB962C8B-B14F-4D97-AF65-F5344CB8AC3E}">
        <p14:creationId xmlns:p14="http://schemas.microsoft.com/office/powerpoint/2010/main" val="458825245"/>
      </p:ext>
    </p:extLst>
  </p:cSld>
  <p:clrMapOvr>
    <a:masterClrMapping/>
  </p:clrMapOvr>
  <mc:AlternateContent xmlns:mc="http://schemas.openxmlformats.org/markup-compatibility/2006">
    <mc:Choice xmlns:p14="http://schemas.microsoft.com/office/powerpoint/2010/main" Requires="p14">
      <p:transition spd="med" p14:dur="700" advTm="28704">
        <p:fade/>
      </p:transition>
    </mc:Choice>
    <mc:Fallback>
      <p:transition spd="med" advTm="28704">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Bourdieu y </a:t>
            </a:r>
            <a:r>
              <a:rPr lang="es-MX" dirty="0" err="1" smtClean="0"/>
              <a:t>Passeron</a:t>
            </a:r>
            <a:r>
              <a:rPr lang="es-MX" dirty="0" smtClean="0"/>
              <a:t> </a:t>
            </a:r>
            <a:endParaRPr lang="es-MX" dirty="0"/>
          </a:p>
        </p:txBody>
      </p:sp>
      <p:sp>
        <p:nvSpPr>
          <p:cNvPr id="3" name="2 Marcador de contenido"/>
          <p:cNvSpPr>
            <a:spLocks noGrp="1"/>
          </p:cNvSpPr>
          <p:nvPr>
            <p:ph idx="1"/>
          </p:nvPr>
        </p:nvSpPr>
        <p:spPr/>
        <p:txBody>
          <a:bodyPr>
            <a:normAutofit/>
          </a:bodyPr>
          <a:lstStyle/>
          <a:p>
            <a:pPr algn="just"/>
            <a:r>
              <a:rPr lang="es-MX" dirty="0"/>
              <a:t>E</a:t>
            </a:r>
            <a:r>
              <a:rPr lang="es-MX" dirty="0" smtClean="0"/>
              <a:t>n la escuela es donde con mayor arbitrariedad se manifiesta la violencia simbólica –acción pedagógica que impone significaciones y las impone como legítimas–; de ahí que la función principal de la escuela sea el reproducir que se expresa en el siguiente enunciado: “La función de la escuela y el maestro y la educación y la del alumno es aceptar lo que le dan”</a:t>
            </a:r>
            <a:endParaRPr lang="es-MX" dirty="0"/>
          </a:p>
        </p:txBody>
      </p:sp>
    </p:spTree>
    <p:extLst>
      <p:ext uri="{BB962C8B-B14F-4D97-AF65-F5344CB8AC3E}">
        <p14:creationId xmlns:p14="http://schemas.microsoft.com/office/powerpoint/2010/main" val="2355103607"/>
      </p:ext>
    </p:extLst>
  </p:cSld>
  <p:clrMapOvr>
    <a:masterClrMapping/>
  </p:clrMapOvr>
  <mc:AlternateContent xmlns:mc="http://schemas.openxmlformats.org/markup-compatibility/2006">
    <mc:Choice xmlns:p14="http://schemas.microsoft.com/office/powerpoint/2010/main" Requires="p14">
      <p:transition spd="slow" p14:dur="1200" advTm="28114">
        <p14:prism/>
      </p:transition>
    </mc:Choice>
    <mc:Fallback>
      <p:transition spd="slow" advTm="28114">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Bourdieu y </a:t>
            </a:r>
            <a:r>
              <a:rPr lang="es-MX" dirty="0" err="1" smtClean="0"/>
              <a:t>Passeron</a:t>
            </a:r>
            <a:r>
              <a:rPr lang="es-MX" dirty="0" smtClean="0"/>
              <a:t> </a:t>
            </a:r>
            <a:endParaRPr lang="es-MX" dirty="0"/>
          </a:p>
        </p:txBody>
      </p:sp>
      <p:sp>
        <p:nvSpPr>
          <p:cNvPr id="3" name="2 Marcador de contenido"/>
          <p:cNvSpPr>
            <a:spLocks noGrp="1"/>
          </p:cNvSpPr>
          <p:nvPr>
            <p:ph idx="1"/>
          </p:nvPr>
        </p:nvSpPr>
        <p:spPr/>
        <p:txBody>
          <a:bodyPr/>
          <a:lstStyle/>
          <a:p>
            <a:pPr algn="just"/>
            <a:r>
              <a:rPr lang="es-MX" dirty="0"/>
              <a:t>E</a:t>
            </a:r>
            <a:r>
              <a:rPr lang="es-MX" dirty="0" smtClean="0"/>
              <a:t>l sujeto de la clase social inferior debe elegir una vocación acorde con sus ingresos y situación cultural más que respecto a sus habilidades y vocación en general. Por lo tanto, la escuela no le va a desarrollar habilidades para que sea más apto sino que le marcará su campo (más reducido) de elección. </a:t>
            </a:r>
            <a:endParaRPr lang="es-MX" dirty="0" smtClean="0"/>
          </a:p>
          <a:p>
            <a:pPr algn="just"/>
            <a:endParaRPr lang="es-MX" dirty="0"/>
          </a:p>
          <a:p>
            <a:pPr algn="just"/>
            <a:endParaRPr lang="es-MX" dirty="0" smtClean="0"/>
          </a:p>
          <a:p>
            <a:pPr algn="just"/>
            <a:endParaRPr lang="es-MX" dirty="0"/>
          </a:p>
          <a:p>
            <a:pPr algn="just"/>
            <a:r>
              <a:rPr lang="es-MX" dirty="0"/>
              <a:t>Bourdieu y </a:t>
            </a:r>
            <a:r>
              <a:rPr lang="es-MX" dirty="0" err="1"/>
              <a:t>Passeron</a:t>
            </a:r>
            <a:r>
              <a:rPr lang="es-MX" dirty="0"/>
              <a:t> (1981).</a:t>
            </a:r>
            <a:endParaRPr lang="es-MX" dirty="0"/>
          </a:p>
        </p:txBody>
      </p:sp>
    </p:spTree>
    <p:extLst>
      <p:ext uri="{BB962C8B-B14F-4D97-AF65-F5344CB8AC3E}">
        <p14:creationId xmlns:p14="http://schemas.microsoft.com/office/powerpoint/2010/main" val="374531660"/>
      </p:ext>
    </p:extLst>
  </p:cSld>
  <p:clrMapOvr>
    <a:masterClrMapping/>
  </p:clrMapOvr>
  <mc:AlternateContent xmlns:mc="http://schemas.openxmlformats.org/markup-compatibility/2006">
    <mc:Choice xmlns:p14="http://schemas.microsoft.com/office/powerpoint/2010/main" Requires="p14">
      <p:transition spd="slow" p14:dur="2000" advTm="23583"/>
    </mc:Choice>
    <mc:Fallback>
      <p:transition spd="slow" advTm="23583"/>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620688"/>
            <a:ext cx="8640960"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5697545"/>
      </p:ext>
    </p:extLst>
  </p:cSld>
  <p:clrMapOvr>
    <a:masterClrMapping/>
  </p:clrMapOvr>
  <mc:AlternateContent xmlns:mc="http://schemas.openxmlformats.org/markup-compatibility/2006">
    <mc:Choice xmlns:p14="http://schemas.microsoft.com/office/powerpoint/2010/main" Requires="p14">
      <p:transition spd="slow" p14:dur="2000" advTm="49847"/>
    </mc:Choice>
    <mc:Fallback>
      <p:transition spd="slow" advTm="49847"/>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052736"/>
            <a:ext cx="8229600" cy="1287016"/>
          </a:xfrm>
        </p:spPr>
        <p:txBody>
          <a:bodyPr>
            <a:normAutofit fontScale="90000"/>
          </a:bodyPr>
          <a:lstStyle/>
          <a:p>
            <a:r>
              <a:rPr lang="es-MX" dirty="0" smtClean="0"/>
              <a:t>¿Cómo se convierte la tarea en ritual?</a:t>
            </a:r>
            <a:endParaRPr lang="es-MX" dirty="0"/>
          </a:p>
        </p:txBody>
      </p:sp>
      <p:sp>
        <p:nvSpPr>
          <p:cNvPr id="3" name="2 Marcador de contenido"/>
          <p:cNvSpPr>
            <a:spLocks noGrp="1"/>
          </p:cNvSpPr>
          <p:nvPr>
            <p:ph idx="1"/>
          </p:nvPr>
        </p:nvSpPr>
        <p:spPr/>
        <p:txBody>
          <a:bodyPr/>
          <a:lstStyle/>
          <a:p>
            <a:endParaRPr lang="es-MX" dirty="0" smtClean="0"/>
          </a:p>
          <a:p>
            <a:pPr marL="0" indent="0">
              <a:buNone/>
            </a:pPr>
            <a:endParaRPr lang="es-MX" dirty="0"/>
          </a:p>
          <a:p>
            <a:pPr algn="just"/>
            <a:r>
              <a:rPr lang="es-MX" dirty="0" smtClean="0"/>
              <a:t>Se estrechan las relaciones entre la familia y la escuela. </a:t>
            </a:r>
          </a:p>
          <a:p>
            <a:pPr algn="just"/>
            <a:r>
              <a:rPr lang="es-MX" dirty="0" smtClean="0"/>
              <a:t>Se valora y evalúa el trabajo extraescolar de los niños. </a:t>
            </a:r>
          </a:p>
          <a:p>
            <a:pPr algn="just"/>
            <a:r>
              <a:rPr lang="es-MX" dirty="0" smtClean="0"/>
              <a:t>Se reproducen los procesos de vigilancia entre el docente y el desempeño de los alumnos. </a:t>
            </a:r>
          </a:p>
        </p:txBody>
      </p:sp>
    </p:spTree>
    <p:extLst>
      <p:ext uri="{BB962C8B-B14F-4D97-AF65-F5344CB8AC3E}">
        <p14:creationId xmlns:p14="http://schemas.microsoft.com/office/powerpoint/2010/main" val="3302260821"/>
      </p:ext>
    </p:extLst>
  </p:cSld>
  <p:clrMapOvr>
    <a:masterClrMapping/>
  </p:clrMapOvr>
  <mc:AlternateContent xmlns:mc="http://schemas.openxmlformats.org/markup-compatibility/2006">
    <mc:Choice xmlns:p14="http://schemas.microsoft.com/office/powerpoint/2010/main" Requires="p14">
      <p:transition spd="slow" p14:dur="2000" advTm="34974"/>
    </mc:Choice>
    <mc:Fallback>
      <p:transition spd="slow" advTm="34974"/>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uniforme escolar</a:t>
            </a:r>
            <a:endParaRPr lang="es-MX" dirty="0"/>
          </a:p>
        </p:txBody>
      </p:sp>
      <p:sp>
        <p:nvSpPr>
          <p:cNvPr id="3" name="2 Marcador de contenido"/>
          <p:cNvSpPr>
            <a:spLocks noGrp="1"/>
          </p:cNvSpPr>
          <p:nvPr>
            <p:ph idx="1"/>
          </p:nvPr>
        </p:nvSpPr>
        <p:spPr/>
        <p:txBody>
          <a:bodyPr/>
          <a:lstStyle/>
          <a:p>
            <a:pPr algn="just"/>
            <a:r>
              <a:rPr lang="es-MX" dirty="0" smtClean="0"/>
              <a:t>(</a:t>
            </a:r>
            <a:r>
              <a:rPr lang="es-MX" dirty="0" err="1" smtClean="0"/>
              <a:t>Dussel</a:t>
            </a:r>
            <a:r>
              <a:rPr lang="es-MX" dirty="0" smtClean="0"/>
              <a:t>, 2001) Dice que el uniforme como una política escolar  lejos de resolver las diferencias socioculturales, unifica las condiciones de vida y experiencias de juventud, «se ha transformado históricamente en una tecnología de poder sobre el cuerpo y la subjetividad».</a:t>
            </a:r>
            <a:endParaRPr lang="es-MX" dirty="0"/>
          </a:p>
        </p:txBody>
      </p:sp>
    </p:spTree>
    <p:extLst>
      <p:ext uri="{BB962C8B-B14F-4D97-AF65-F5344CB8AC3E}">
        <p14:creationId xmlns:p14="http://schemas.microsoft.com/office/powerpoint/2010/main" val="148828333"/>
      </p:ext>
    </p:extLst>
  </p:cSld>
  <p:clrMapOvr>
    <a:masterClrMapping/>
  </p:clrMapOvr>
  <mc:AlternateContent xmlns:mc="http://schemas.openxmlformats.org/markup-compatibility/2006">
    <mc:Choice xmlns:p14="http://schemas.microsoft.com/office/powerpoint/2010/main" Requires="p14">
      <p:transition spd="slow" p14:dur="2000" advTm="56461"/>
    </mc:Choice>
    <mc:Fallback>
      <p:transition spd="slow" advTm="56461"/>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uniforme escolar</a:t>
            </a:r>
            <a:endParaRPr lang="es-MX" dirty="0"/>
          </a:p>
        </p:txBody>
      </p:sp>
      <p:sp>
        <p:nvSpPr>
          <p:cNvPr id="3" name="2 Marcador de contenido"/>
          <p:cNvSpPr>
            <a:spLocks noGrp="1"/>
          </p:cNvSpPr>
          <p:nvPr>
            <p:ph idx="1"/>
          </p:nvPr>
        </p:nvSpPr>
        <p:spPr/>
        <p:txBody>
          <a:bodyPr>
            <a:normAutofit/>
          </a:bodyPr>
          <a:lstStyle/>
          <a:p>
            <a:pPr marL="0" indent="0">
              <a:buNone/>
            </a:pPr>
            <a:endParaRPr lang="es-MX" i="1" dirty="0" smtClean="0"/>
          </a:p>
          <a:p>
            <a:pPr marL="0" indent="0">
              <a:buNone/>
            </a:pPr>
            <a:endParaRPr lang="es-MX" i="1" dirty="0" smtClean="0"/>
          </a:p>
          <a:p>
            <a:pPr algn="just"/>
            <a:r>
              <a:rPr lang="es-MX" dirty="0" smtClean="0"/>
              <a:t>Las diferencias de clase social se ocultan bajo el uniforme, el problema de burla entre los estudiantes por el tipo de ropa que visten sus compañeros significa una falla en la forma en como el sistema educativo concibe el significado del acto de aprender.  </a:t>
            </a:r>
            <a:endParaRPr lang="es-MX" b="1" dirty="0"/>
          </a:p>
          <a:p>
            <a:pPr marL="0" indent="0">
              <a:buNone/>
            </a:pPr>
            <a:endParaRPr lang="es-MX" dirty="0"/>
          </a:p>
        </p:txBody>
      </p:sp>
    </p:spTree>
    <p:extLst>
      <p:ext uri="{BB962C8B-B14F-4D97-AF65-F5344CB8AC3E}">
        <p14:creationId xmlns:p14="http://schemas.microsoft.com/office/powerpoint/2010/main" val="2461954020"/>
      </p:ext>
    </p:extLst>
  </p:cSld>
  <p:clrMapOvr>
    <a:masterClrMapping/>
  </p:clrMapOvr>
  <mc:AlternateContent xmlns:mc="http://schemas.openxmlformats.org/markup-compatibility/2006">
    <mc:Choice xmlns:p14="http://schemas.microsoft.com/office/powerpoint/2010/main" Requires="p14">
      <p:transition spd="slow" p14:dur="1200" advTm="40430">
        <p14:flip dir="r"/>
      </p:transition>
    </mc:Choice>
    <mc:Fallback>
      <p:transition spd="slow" advTm="4043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908720"/>
            <a:ext cx="8229600" cy="1442424"/>
          </a:xfrm>
        </p:spPr>
        <p:txBody>
          <a:bodyPr>
            <a:normAutofit fontScale="90000"/>
          </a:bodyPr>
          <a:lstStyle/>
          <a:p>
            <a:r>
              <a:rPr lang="es-MX" sz="3600" b="1" dirty="0" smtClean="0"/>
              <a:t/>
            </a:r>
            <a:br>
              <a:rPr lang="es-MX" sz="3600" b="1" dirty="0" smtClean="0"/>
            </a:br>
            <a:r>
              <a:rPr lang="es-MX" sz="3600" b="1" dirty="0" smtClean="0"/>
              <a:t/>
            </a:r>
            <a:br>
              <a:rPr lang="es-MX" sz="3600" b="1" dirty="0" smtClean="0"/>
            </a:br>
            <a:r>
              <a:rPr lang="es-MX" sz="3600" b="1" dirty="0" smtClean="0"/>
              <a:t/>
            </a:r>
            <a:br>
              <a:rPr lang="es-MX" sz="3600" b="1" dirty="0" smtClean="0"/>
            </a:br>
            <a:r>
              <a:rPr lang="es-MX" sz="3600" b="1" dirty="0"/>
              <a:t/>
            </a:r>
            <a:br>
              <a:rPr lang="es-MX" sz="3600" b="1" dirty="0"/>
            </a:br>
            <a:r>
              <a:rPr lang="es-MX" sz="3600" b="1" dirty="0" smtClean="0"/>
              <a:t>La ausencia del uniforme en la escuela puede indicar lo siguiente:</a:t>
            </a:r>
            <a:r>
              <a:rPr lang="es-MX" sz="3600" dirty="0" smtClean="0"/>
              <a:t/>
            </a:r>
            <a:br>
              <a:rPr lang="es-MX" sz="3600" dirty="0" smtClean="0"/>
            </a:br>
            <a:endParaRPr lang="es-MX" sz="3600" dirty="0"/>
          </a:p>
        </p:txBody>
      </p:sp>
      <p:sp>
        <p:nvSpPr>
          <p:cNvPr id="3" name="2 Marcador de contenido"/>
          <p:cNvSpPr>
            <a:spLocks noGrp="1"/>
          </p:cNvSpPr>
          <p:nvPr>
            <p:ph idx="1"/>
          </p:nvPr>
        </p:nvSpPr>
        <p:spPr>
          <a:xfrm>
            <a:off x="611560" y="2636912"/>
            <a:ext cx="8229600" cy="3336384"/>
          </a:xfrm>
        </p:spPr>
        <p:txBody>
          <a:bodyPr>
            <a:normAutofit/>
          </a:bodyPr>
          <a:lstStyle/>
          <a:p>
            <a:pPr algn="just"/>
            <a:r>
              <a:rPr lang="es-MX" dirty="0" smtClean="0"/>
              <a:t>Es </a:t>
            </a:r>
            <a:r>
              <a:rPr lang="es-MX" dirty="0"/>
              <a:t>una escuela que promueve la individualidad y la libertad de expresión.</a:t>
            </a:r>
          </a:p>
          <a:p>
            <a:pPr algn="just"/>
            <a:r>
              <a:rPr lang="es-MX" dirty="0"/>
              <a:t>Es un lugar donde la diversidad es valorada.</a:t>
            </a:r>
          </a:p>
          <a:p>
            <a:pPr algn="just"/>
            <a:r>
              <a:rPr lang="es-MX" dirty="0"/>
              <a:t>Es una escuela donde debe haber aceptación y tolerancia por todos sin fijarse en su ropa</a:t>
            </a:r>
            <a:r>
              <a:rPr lang="es-MX" dirty="0" smtClean="0"/>
              <a:t>.</a:t>
            </a:r>
          </a:p>
          <a:p>
            <a:pPr marL="0" indent="0" algn="just">
              <a:buNone/>
            </a:pPr>
            <a:r>
              <a:rPr lang="es-MX" b="1" dirty="0" smtClean="0"/>
              <a:t>Margaret </a:t>
            </a:r>
            <a:r>
              <a:rPr lang="es-MX" b="1" dirty="0" err="1" smtClean="0"/>
              <a:t>McGavin</a:t>
            </a:r>
            <a:endParaRPr lang="es-MX" b="1" dirty="0" smtClean="0"/>
          </a:p>
          <a:p>
            <a:pPr marL="0" indent="0" algn="just">
              <a:buNone/>
            </a:pPr>
            <a:r>
              <a:rPr lang="es-MX" sz="1100" b="1" dirty="0">
                <a:hlinkClick r:id="rId2"/>
              </a:rPr>
              <a:t>https://</a:t>
            </a:r>
            <a:r>
              <a:rPr lang="es-MX" sz="1100" b="1" dirty="0" smtClean="0">
                <a:hlinkClick r:id="rId2"/>
              </a:rPr>
              <a:t>www.aboutespanol.com/el-uniforme-escolar-pros-y-contras-1765071</a:t>
            </a:r>
            <a:endParaRPr lang="es-MX" sz="1100" b="1" dirty="0" smtClean="0"/>
          </a:p>
          <a:p>
            <a:pPr marL="0" indent="0" algn="just">
              <a:buNone/>
            </a:pPr>
            <a:endParaRPr lang="es-MX" sz="1100" b="1" dirty="0"/>
          </a:p>
          <a:p>
            <a:pPr algn="just"/>
            <a:endParaRPr lang="es-MX" dirty="0" smtClean="0"/>
          </a:p>
        </p:txBody>
      </p:sp>
    </p:spTree>
    <p:extLst>
      <p:ext uri="{BB962C8B-B14F-4D97-AF65-F5344CB8AC3E}">
        <p14:creationId xmlns:p14="http://schemas.microsoft.com/office/powerpoint/2010/main" val="150716748"/>
      </p:ext>
    </p:extLst>
  </p:cSld>
  <p:clrMapOvr>
    <a:masterClrMapping/>
  </p:clrMapOvr>
  <mc:AlternateContent xmlns:mc="http://schemas.openxmlformats.org/markup-compatibility/2006">
    <mc:Choice xmlns:p14="http://schemas.microsoft.com/office/powerpoint/2010/main" Requires="p14">
      <p:transition spd="slow" p14:dur="2000" advTm="56864"/>
    </mc:Choice>
    <mc:Fallback>
      <p:transition spd="slow" advTm="56864"/>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20688"/>
            <a:ext cx="8568952" cy="1152128"/>
          </a:xfrm>
        </p:spPr>
        <p:txBody>
          <a:bodyPr>
            <a:normAutofit fontScale="90000"/>
          </a:bodyPr>
          <a:lstStyle/>
          <a:p>
            <a:r>
              <a:rPr lang="es-MX" sz="2700" dirty="0" smtClean="0"/>
              <a:t>El </a:t>
            </a:r>
            <a:r>
              <a:rPr lang="es-MX" sz="2700" dirty="0"/>
              <a:t>uso de la falda obligatoria supone una vulneración sistemática del principio de igualdad y perpetúa los estereotipos de </a:t>
            </a:r>
            <a:r>
              <a:rPr lang="es-MX" sz="2700" dirty="0" smtClean="0"/>
              <a:t>género.</a:t>
            </a:r>
            <a:endParaRPr lang="es-MX" sz="2700" dirty="0"/>
          </a:p>
        </p:txBody>
      </p:sp>
      <p:sp>
        <p:nvSpPr>
          <p:cNvPr id="3" name="2 Marcador de contenido"/>
          <p:cNvSpPr>
            <a:spLocks noGrp="1"/>
          </p:cNvSpPr>
          <p:nvPr>
            <p:ph idx="1"/>
          </p:nvPr>
        </p:nvSpPr>
        <p:spPr/>
        <p:txBody>
          <a:bodyPr/>
          <a:lstStyle/>
          <a:p>
            <a:pPr marL="0" indent="0">
              <a:buNone/>
            </a:pP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876" y="1988840"/>
            <a:ext cx="7772400"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9024779"/>
      </p:ext>
    </p:extLst>
  </p:cSld>
  <p:clrMapOvr>
    <a:masterClrMapping/>
  </p:clrMapOvr>
  <mc:AlternateContent xmlns:mc="http://schemas.openxmlformats.org/markup-compatibility/2006">
    <mc:Choice xmlns:p14="http://schemas.microsoft.com/office/powerpoint/2010/main" Requires="p14">
      <p:transition spd="slow" p14:dur="2000" advTm="71522">
        <p14:prism isContent="1"/>
      </p:transition>
    </mc:Choice>
    <mc:Fallback>
      <p:transition spd="slow" advTm="71522">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smtClean="0"/>
          </a:p>
          <a:p>
            <a:endParaRPr lang="es-MX" dirty="0"/>
          </a:p>
          <a:p>
            <a:r>
              <a:rPr lang="es-MX" dirty="0" smtClean="0"/>
              <a:t>“El hábito no hace al monje”, se dice. O también: “Las apariencias engañan”. </a:t>
            </a:r>
          </a:p>
          <a:p>
            <a:endParaRPr lang="es-MX" dirty="0"/>
          </a:p>
          <a:p>
            <a:pPr marL="0" indent="0" algn="just">
              <a:buNone/>
            </a:pPr>
            <a:r>
              <a:rPr lang="es-MX" dirty="0" smtClean="0"/>
              <a:t>Tal </a:t>
            </a:r>
            <a:r>
              <a:rPr lang="es-MX" dirty="0"/>
              <a:t>vez esto sea cierto, pero su contrario también lo es. El vestuario dice mucho sobre quien lo usa: sus disposiciones estéticas, sus recursos, sus funciones sociales. </a:t>
            </a:r>
            <a:r>
              <a:rPr lang="es-MX" dirty="0" err="1" smtClean="0"/>
              <a:t>Dussel</a:t>
            </a:r>
            <a:r>
              <a:rPr lang="es-MX" dirty="0" smtClean="0"/>
              <a:t>, </a:t>
            </a:r>
            <a:r>
              <a:rPr lang="es-MX" dirty="0"/>
              <a:t>Inés (2000)</a:t>
            </a:r>
          </a:p>
        </p:txBody>
      </p:sp>
    </p:spTree>
    <p:extLst>
      <p:ext uri="{BB962C8B-B14F-4D97-AF65-F5344CB8AC3E}">
        <p14:creationId xmlns:p14="http://schemas.microsoft.com/office/powerpoint/2010/main" val="1096383936"/>
      </p:ext>
    </p:extLst>
  </p:cSld>
  <p:clrMapOvr>
    <a:masterClrMapping/>
  </p:clrMapOvr>
  <p:transition spd="slow" advTm="18292">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052736"/>
            <a:ext cx="8089040" cy="816042"/>
          </a:xfrm>
        </p:spPr>
        <p:txBody>
          <a:bodyPr>
            <a:normAutofit/>
          </a:bodyPr>
          <a:lstStyle/>
          <a:p>
            <a:pPr algn="ctr"/>
            <a:r>
              <a:rPr lang="es-MX" dirty="0" smtClean="0"/>
              <a:t>Justificación y uso didáctico </a:t>
            </a:r>
            <a:endParaRPr lang="es-MX" dirty="0"/>
          </a:p>
        </p:txBody>
      </p:sp>
      <p:sp>
        <p:nvSpPr>
          <p:cNvPr id="3" name="2 Marcador de contenido"/>
          <p:cNvSpPr>
            <a:spLocks noGrp="1"/>
          </p:cNvSpPr>
          <p:nvPr>
            <p:ph idx="1"/>
          </p:nvPr>
        </p:nvSpPr>
        <p:spPr>
          <a:xfrm>
            <a:off x="123092" y="1772816"/>
            <a:ext cx="8818685" cy="5085184"/>
          </a:xfrm>
        </p:spPr>
        <p:txBody>
          <a:bodyPr>
            <a:normAutofit lnSpcReduction="10000"/>
          </a:bodyPr>
          <a:lstStyle/>
          <a:p>
            <a:pPr algn="just"/>
            <a:r>
              <a:rPr lang="es-MX" sz="2400" dirty="0" smtClean="0"/>
              <a:t>A continuación se presenta  una introducción a los conceptos básicos relativos a la cultura escolar como noción de análisis para comprender de manera crítica a la escuela como espacio de reproducción social. </a:t>
            </a:r>
            <a:endParaRPr lang="es-MX" sz="2400" dirty="0" smtClean="0"/>
          </a:p>
          <a:p>
            <a:pPr algn="just"/>
            <a:endParaRPr lang="es-MX" sz="2400" dirty="0" smtClean="0"/>
          </a:p>
          <a:p>
            <a:pPr algn="just"/>
            <a:r>
              <a:rPr lang="es-MX" sz="2400" dirty="0" smtClean="0"/>
              <a:t>Se incluye un estudio de caso, a modo de ejemplo, sobre el uso de la categoría ritual escolar como aproximación a la investigación educativa. </a:t>
            </a:r>
            <a:endParaRPr lang="es-MX" sz="2400" dirty="0" smtClean="0"/>
          </a:p>
          <a:p>
            <a:pPr marL="0" indent="0" algn="just">
              <a:buNone/>
            </a:pPr>
            <a:endParaRPr lang="es-MX" sz="2400" dirty="0" smtClean="0"/>
          </a:p>
          <a:p>
            <a:pPr algn="just"/>
            <a:r>
              <a:rPr lang="es-MX" sz="2400" dirty="0" smtClean="0"/>
              <a:t>Esta </a:t>
            </a:r>
            <a:r>
              <a:rPr lang="es-MX" sz="2400" dirty="0" smtClean="0"/>
              <a:t>presentación no pretende un abordaje minucioso sobre el tema, sólo un análisis sintético. Para profundizar en los temas, será necesario que los usuarios accedan a la bibliografía que sustenta la siguiente presentación</a:t>
            </a:r>
            <a:r>
              <a:rPr lang="es-MX" sz="2400" dirty="0" smtClean="0"/>
              <a:t>,</a:t>
            </a:r>
            <a:endParaRPr lang="es-MX" dirty="0"/>
          </a:p>
        </p:txBody>
      </p:sp>
    </p:spTree>
    <p:extLst>
      <p:ext uri="{BB962C8B-B14F-4D97-AF65-F5344CB8AC3E}">
        <p14:creationId xmlns:p14="http://schemas.microsoft.com/office/powerpoint/2010/main" val="3237387477"/>
      </p:ext>
    </p:extLst>
  </p:cSld>
  <p:clrMapOvr>
    <a:masterClrMapping/>
  </p:clrMapOvr>
  <p:transition spd="slow" advTm="1469">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smtClean="0"/>
          </a:p>
          <a:p>
            <a:endParaRPr lang="es-MX" dirty="0"/>
          </a:p>
          <a:p>
            <a:pPr algn="just"/>
            <a:r>
              <a:rPr lang="es-MX" dirty="0" smtClean="0"/>
              <a:t>Podemos </a:t>
            </a:r>
            <a:r>
              <a:rPr lang="es-MX" dirty="0"/>
              <a:t>pensar la ropa como un medio poderoso para la regulación de las poblaciones y los cuerpos. Desde este punto de vista la vestimenta convierte a los cuerpos en “signos legibles”, permitiendo que el observador reconozca patrones de aceptación o transgresión a ciertas </a:t>
            </a:r>
            <a:r>
              <a:rPr lang="es-MX" dirty="0" smtClean="0"/>
              <a:t>convenciones. (</a:t>
            </a:r>
            <a:r>
              <a:rPr lang="es-MX" dirty="0" err="1" smtClean="0"/>
              <a:t>Dussel</a:t>
            </a:r>
            <a:r>
              <a:rPr lang="es-MX" dirty="0" smtClean="0"/>
              <a:t>, 2000: 1) </a:t>
            </a:r>
            <a:endParaRPr lang="es-MX" dirty="0"/>
          </a:p>
        </p:txBody>
      </p:sp>
    </p:spTree>
    <p:extLst>
      <p:ext uri="{BB962C8B-B14F-4D97-AF65-F5344CB8AC3E}">
        <p14:creationId xmlns:p14="http://schemas.microsoft.com/office/powerpoint/2010/main" val="4053982176"/>
      </p:ext>
    </p:extLst>
  </p:cSld>
  <p:clrMapOvr>
    <a:masterClrMapping/>
  </p:clrMapOvr>
  <mc:AlternateContent xmlns:mc="http://schemas.openxmlformats.org/markup-compatibility/2006">
    <mc:Choice xmlns:p14="http://schemas.microsoft.com/office/powerpoint/2010/main" Requires="p14">
      <p:transition spd="slow" p14:dur="2000" advTm="28168"/>
    </mc:Choice>
    <mc:Fallback>
      <p:transition spd="slow" advTm="28168"/>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La vida escolar</a:t>
            </a:r>
          </a:p>
        </p:txBody>
      </p:sp>
      <p:sp>
        <p:nvSpPr>
          <p:cNvPr id="3" name="2 Marcador de contenido"/>
          <p:cNvSpPr>
            <a:spLocks noGrp="1"/>
          </p:cNvSpPr>
          <p:nvPr>
            <p:ph idx="1"/>
          </p:nvPr>
        </p:nvSpPr>
        <p:spPr/>
        <p:txBody>
          <a:bodyPr/>
          <a:lstStyle/>
          <a:p>
            <a:pPr algn="just"/>
            <a:r>
              <a:rPr lang="es-MX" dirty="0"/>
              <a:t>La vida escolar gira alrededor del concepto de transmisión cultural, cada acto o acción que se realiza en la escuela fomenta una compleja transmisión de actitudes, valores, conductas, ritos que van creando en las nuevas generaciones de estudiantes el sentido implícito de reproducir y mantener la cultura escolar</a:t>
            </a:r>
          </a:p>
        </p:txBody>
      </p:sp>
    </p:spTree>
    <p:extLst>
      <p:ext uri="{BB962C8B-B14F-4D97-AF65-F5344CB8AC3E}">
        <p14:creationId xmlns:p14="http://schemas.microsoft.com/office/powerpoint/2010/main" val="852064901"/>
      </p:ext>
    </p:extLst>
  </p:cSld>
  <p:clrMapOvr>
    <a:masterClrMapping/>
  </p:clrMapOvr>
  <mc:AlternateContent xmlns:mc="http://schemas.openxmlformats.org/markup-compatibility/2006">
    <mc:Choice xmlns:p14="http://schemas.microsoft.com/office/powerpoint/2010/main" Requires="p14">
      <p:transition spd="slow" p14:dur="2000" advTm="24899"/>
    </mc:Choice>
    <mc:Fallback>
      <p:transition spd="slow" advTm="24899"/>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dirty="0" smtClean="0"/>
              <a:t>Estudio de caso </a:t>
            </a:r>
            <a:endParaRPr lang="es-MX" dirty="0"/>
          </a:p>
        </p:txBody>
      </p:sp>
      <p:sp>
        <p:nvSpPr>
          <p:cNvPr id="3" name="2 Marcador de contenido"/>
          <p:cNvSpPr>
            <a:spLocks noGrp="1"/>
          </p:cNvSpPr>
          <p:nvPr>
            <p:ph idx="1"/>
          </p:nvPr>
        </p:nvSpPr>
        <p:spPr/>
        <p:txBody>
          <a:bodyPr/>
          <a:lstStyle/>
          <a:p>
            <a:pPr algn="ctr"/>
            <a:endParaRPr lang="es-MX" b="1" dirty="0" smtClean="0"/>
          </a:p>
          <a:p>
            <a:pPr algn="ctr"/>
            <a:endParaRPr lang="es-MX" b="1" dirty="0"/>
          </a:p>
          <a:p>
            <a:pPr algn="ctr"/>
            <a:endParaRPr lang="es-MX" b="1" dirty="0" smtClean="0"/>
          </a:p>
          <a:p>
            <a:pPr marL="0" indent="0" algn="ctr">
              <a:buNone/>
            </a:pPr>
            <a:r>
              <a:rPr lang="es-MX" b="1" dirty="0" smtClean="0"/>
              <a:t>COMPARACIÓN </a:t>
            </a:r>
            <a:r>
              <a:rPr lang="es-MX" b="1" dirty="0"/>
              <a:t>DE UNA </a:t>
            </a:r>
            <a:r>
              <a:rPr lang="es-MX" b="1" dirty="0" smtClean="0"/>
              <a:t>PROPUESTA</a:t>
            </a:r>
          </a:p>
          <a:p>
            <a:pPr marL="0" indent="0" algn="ctr">
              <a:buNone/>
            </a:pPr>
            <a:r>
              <a:rPr lang="es-MX" b="1" dirty="0" smtClean="0"/>
              <a:t>PEDAGÓGICA </a:t>
            </a:r>
            <a:r>
              <a:rPr lang="es-MX" b="1" dirty="0"/>
              <a:t>UNIVERSITARIA</a:t>
            </a:r>
          </a:p>
          <a:p>
            <a:pPr marL="0" indent="0" algn="ctr">
              <a:buNone/>
            </a:pPr>
            <a:r>
              <a:rPr lang="es-MX" b="1" dirty="0"/>
              <a:t>CON LAS PRÁCTICAS COTIDIANAS EN LAS AULAS</a:t>
            </a:r>
            <a:endParaRPr lang="es-MX" dirty="0"/>
          </a:p>
        </p:txBody>
      </p:sp>
    </p:spTree>
    <p:extLst>
      <p:ext uri="{BB962C8B-B14F-4D97-AF65-F5344CB8AC3E}">
        <p14:creationId xmlns:p14="http://schemas.microsoft.com/office/powerpoint/2010/main" val="106988063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20688"/>
            <a:ext cx="8229600" cy="1226400"/>
          </a:xfrm>
        </p:spPr>
        <p:txBody>
          <a:bodyPr>
            <a:normAutofit fontScale="90000"/>
          </a:bodyPr>
          <a:lstStyle/>
          <a:p>
            <a:pPr marL="0" indent="0" algn="r"/>
            <a:r>
              <a:rPr lang="es-MX" sz="2200" b="1" dirty="0" smtClean="0"/>
              <a:t/>
            </a:r>
            <a:br>
              <a:rPr lang="es-MX" sz="2200" b="1" dirty="0" smtClean="0"/>
            </a:br>
            <a:r>
              <a:rPr lang="es-MX" sz="2700" b="1" dirty="0"/>
              <a:t/>
            </a:r>
            <a:br>
              <a:rPr lang="es-MX" sz="2700" b="1" dirty="0"/>
            </a:br>
            <a:r>
              <a:rPr lang="es-MX" sz="2700" b="1" dirty="0" smtClean="0"/>
              <a:t>COMPARACIÓN </a:t>
            </a:r>
            <a:r>
              <a:rPr lang="es-MX" sz="2700" b="1" dirty="0"/>
              <a:t>DE UNA </a:t>
            </a:r>
            <a:r>
              <a:rPr lang="es-MX" sz="2700" b="1" dirty="0" smtClean="0"/>
              <a:t>PROPUESTA</a:t>
            </a:r>
            <a:br>
              <a:rPr lang="es-MX" sz="2700" b="1" dirty="0" smtClean="0"/>
            </a:br>
            <a:r>
              <a:rPr lang="es-MX" sz="2700" b="1" dirty="0" smtClean="0"/>
              <a:t>PEDAGÓGICA </a:t>
            </a:r>
            <a:r>
              <a:rPr lang="es-MX" sz="2700" b="1" dirty="0"/>
              <a:t>UNIVERSITARIA</a:t>
            </a:r>
            <a:br>
              <a:rPr lang="es-MX" sz="2700" b="1" dirty="0"/>
            </a:br>
            <a:r>
              <a:rPr lang="es-MX" sz="2700" b="1" dirty="0"/>
              <a:t>CON LAS PRÁCTICAS COTIDIANAS EN LAS AULAS</a:t>
            </a:r>
            <a:endParaRPr lang="es-MX" sz="2700" dirty="0"/>
          </a:p>
        </p:txBody>
      </p:sp>
      <p:sp>
        <p:nvSpPr>
          <p:cNvPr id="3" name="Marcador de contenido 2"/>
          <p:cNvSpPr>
            <a:spLocks noGrp="1"/>
          </p:cNvSpPr>
          <p:nvPr>
            <p:ph idx="1"/>
          </p:nvPr>
        </p:nvSpPr>
        <p:spPr>
          <a:xfrm>
            <a:off x="179512" y="2457470"/>
            <a:ext cx="8229600" cy="4389120"/>
          </a:xfrm>
        </p:spPr>
        <p:txBody>
          <a:bodyPr>
            <a:normAutofit/>
          </a:bodyPr>
          <a:lstStyle/>
          <a:p>
            <a:pPr algn="just"/>
            <a:r>
              <a:rPr lang="es-MX" sz="3600" dirty="0" smtClean="0"/>
              <a:t>Para dar cuenta de si la pedagogía utilizada en el aula es </a:t>
            </a:r>
            <a:r>
              <a:rPr lang="es-MX" sz="3600" dirty="0"/>
              <a:t>similar a la que la institución declara, se analizaron los diversos </a:t>
            </a:r>
            <a:r>
              <a:rPr lang="es-MX" sz="3600" dirty="0" smtClean="0"/>
              <a:t>aspectos. A </a:t>
            </a:r>
            <a:r>
              <a:rPr lang="es-MX" sz="3600" dirty="0"/>
              <a:t>continuación se presenta el análisis de cada uno de ellos.</a:t>
            </a:r>
          </a:p>
        </p:txBody>
      </p:sp>
    </p:spTree>
    <p:extLst>
      <p:ext uri="{BB962C8B-B14F-4D97-AF65-F5344CB8AC3E}">
        <p14:creationId xmlns:p14="http://schemas.microsoft.com/office/powerpoint/2010/main" val="17912732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meta de los cursos</a:t>
            </a:r>
          </a:p>
        </p:txBody>
      </p:sp>
      <p:sp>
        <p:nvSpPr>
          <p:cNvPr id="3" name="Marcador de contenido 2"/>
          <p:cNvSpPr>
            <a:spLocks noGrp="1"/>
          </p:cNvSpPr>
          <p:nvPr>
            <p:ph idx="1"/>
          </p:nvPr>
        </p:nvSpPr>
        <p:spPr/>
        <p:txBody>
          <a:bodyPr/>
          <a:lstStyle/>
          <a:p>
            <a:pPr marL="0" indent="0">
              <a:buNone/>
            </a:pPr>
            <a:endParaRPr lang="es-MX" dirty="0" smtClean="0"/>
          </a:p>
          <a:p>
            <a:pPr algn="just"/>
            <a:r>
              <a:rPr lang="es-MX" dirty="0" smtClean="0"/>
              <a:t>A </a:t>
            </a:r>
            <a:r>
              <a:rPr lang="es-MX" dirty="0"/>
              <a:t>través del análisis de los programas de los cursos, se encontró que en siete de los casos la meta incluía la aplicación y/o la transferencia del conocimiento.</a:t>
            </a:r>
          </a:p>
        </p:txBody>
      </p:sp>
    </p:spTree>
    <p:extLst>
      <p:ext uri="{BB962C8B-B14F-4D97-AF65-F5344CB8AC3E}">
        <p14:creationId xmlns:p14="http://schemas.microsoft.com/office/powerpoint/2010/main" val="4702840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contenido de los cursos</a:t>
            </a:r>
          </a:p>
        </p:txBody>
      </p:sp>
      <p:sp>
        <p:nvSpPr>
          <p:cNvPr id="3" name="Marcador de contenido 2"/>
          <p:cNvSpPr>
            <a:spLocks noGrp="1"/>
          </p:cNvSpPr>
          <p:nvPr>
            <p:ph idx="1"/>
          </p:nvPr>
        </p:nvSpPr>
        <p:spPr/>
        <p:txBody>
          <a:bodyPr/>
          <a:lstStyle/>
          <a:p>
            <a:pPr algn="just"/>
            <a:r>
              <a:rPr lang="es-MX" dirty="0"/>
              <a:t>Se puede concluir que en los cursos impartidos por los departamentos académicos existe una disociación entre los contenidos propios de un campo disciplinar y las implicaciones sociales y valores que el conocimiento o las prácticas disciplinares tienen para las personas. La relación existe en los documentos oficiales de la universidad y en el discurso de los funcionarios como un deber ser, pero no aparece en la práctica cotidiana de las aulas.</a:t>
            </a:r>
          </a:p>
        </p:txBody>
      </p:sp>
    </p:spTree>
    <p:extLst>
      <p:ext uri="{BB962C8B-B14F-4D97-AF65-F5344CB8AC3E}">
        <p14:creationId xmlns:p14="http://schemas.microsoft.com/office/powerpoint/2010/main" val="200681461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estructura de las clases</a:t>
            </a:r>
          </a:p>
        </p:txBody>
      </p:sp>
      <p:sp>
        <p:nvSpPr>
          <p:cNvPr id="3" name="Marcador de contenido 2"/>
          <p:cNvSpPr>
            <a:spLocks noGrp="1"/>
          </p:cNvSpPr>
          <p:nvPr>
            <p:ph idx="1"/>
          </p:nvPr>
        </p:nvSpPr>
        <p:spPr/>
        <p:txBody>
          <a:bodyPr/>
          <a:lstStyle/>
          <a:p>
            <a:pPr algn="just"/>
            <a:r>
              <a:rPr lang="es-MX" dirty="0"/>
              <a:t>Las acciones pedagógicas de los profesores, por lo general, estuvieron estructuradas por alguno de los siguientes formatos de clase: exposición, taller o laboratorio, pero con variaciones. El formato de clase predominante fue la exposición, como era de esperarse, dada su versatilidad. Fue una modalidad utilizada en algún momento en todos los cursos, pero, además, en siete de los casos fue la estructura única de las clases.</a:t>
            </a:r>
          </a:p>
        </p:txBody>
      </p:sp>
    </p:spTree>
    <p:extLst>
      <p:ext uri="{BB962C8B-B14F-4D97-AF65-F5344CB8AC3E}">
        <p14:creationId xmlns:p14="http://schemas.microsoft.com/office/powerpoint/2010/main" val="1900028939"/>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interacción en el aula</a:t>
            </a:r>
          </a:p>
        </p:txBody>
      </p:sp>
      <p:sp>
        <p:nvSpPr>
          <p:cNvPr id="3" name="Marcador de contenido 2"/>
          <p:cNvSpPr>
            <a:spLocks noGrp="1"/>
          </p:cNvSpPr>
          <p:nvPr>
            <p:ph idx="1"/>
          </p:nvPr>
        </p:nvSpPr>
        <p:spPr/>
        <p:txBody>
          <a:bodyPr/>
          <a:lstStyle/>
          <a:p>
            <a:pPr algn="just"/>
            <a:r>
              <a:rPr lang="es-MX" dirty="0"/>
              <a:t>1) </a:t>
            </a:r>
            <a:r>
              <a:rPr lang="es-MX" dirty="0" smtClean="0"/>
              <a:t>Preguntas </a:t>
            </a:r>
            <a:r>
              <a:rPr lang="es-MX" dirty="0"/>
              <a:t>y respuestas, que consisten en que el alumno o el profesor planteen una interrogante, abierta o cerrada, simple o compleja, y el otro reaccione verbalmente ante la </a:t>
            </a:r>
            <a:r>
              <a:rPr lang="es-MX" dirty="0" smtClean="0"/>
              <a:t>pregunta. </a:t>
            </a:r>
          </a:p>
          <a:p>
            <a:pPr algn="just"/>
            <a:endParaRPr lang="es-MX" dirty="0"/>
          </a:p>
          <a:p>
            <a:pPr algn="just"/>
            <a:endParaRPr lang="es-MX" dirty="0" smtClean="0"/>
          </a:p>
          <a:p>
            <a:pPr algn="just"/>
            <a:endParaRPr lang="es-MX" dirty="0"/>
          </a:p>
        </p:txBody>
      </p:sp>
    </p:spTree>
    <p:extLst>
      <p:ext uri="{BB962C8B-B14F-4D97-AF65-F5344CB8AC3E}">
        <p14:creationId xmlns:p14="http://schemas.microsoft.com/office/powerpoint/2010/main" val="19327999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interacción en el aula</a:t>
            </a:r>
          </a:p>
        </p:txBody>
      </p:sp>
      <p:sp>
        <p:nvSpPr>
          <p:cNvPr id="3" name="2 Marcador de contenido"/>
          <p:cNvSpPr>
            <a:spLocks noGrp="1"/>
          </p:cNvSpPr>
          <p:nvPr>
            <p:ph idx="1"/>
          </p:nvPr>
        </p:nvSpPr>
        <p:spPr/>
        <p:txBody>
          <a:bodyPr/>
          <a:lstStyle/>
          <a:p>
            <a:r>
              <a:rPr lang="es-MX" dirty="0"/>
              <a:t>2) diálogo, que modificando la idea de </a:t>
            </a:r>
            <a:r>
              <a:rPr lang="es-MX" dirty="0" err="1"/>
              <a:t>Nystrand</a:t>
            </a:r>
            <a:r>
              <a:rPr lang="es-MX" dirty="0"/>
              <a:t> –citado por Brown, </a:t>
            </a:r>
            <a:r>
              <a:rPr lang="es-MX" dirty="0" err="1"/>
              <a:t>Bakhtarand</a:t>
            </a:r>
            <a:r>
              <a:rPr lang="es-MX" dirty="0"/>
              <a:t> y </a:t>
            </a:r>
            <a:r>
              <a:rPr lang="es-MX" dirty="0" err="1"/>
              <a:t>Youngman</a:t>
            </a:r>
            <a:r>
              <a:rPr lang="es-MX" dirty="0"/>
              <a:t> (1984)– se define como el intercambio de información libre entre al menos el maestro y un aprendiz, por un tiempo superior a treinta segundos y, en más de una ocasión, al menos de uno de ellos, durante un episodio de clase</a:t>
            </a:r>
          </a:p>
        </p:txBody>
      </p:sp>
    </p:spTree>
    <p:extLst>
      <p:ext uri="{BB962C8B-B14F-4D97-AF65-F5344CB8AC3E}">
        <p14:creationId xmlns:p14="http://schemas.microsoft.com/office/powerpoint/2010/main" val="357934433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interacción en el aula</a:t>
            </a:r>
          </a:p>
        </p:txBody>
      </p:sp>
      <p:sp>
        <p:nvSpPr>
          <p:cNvPr id="3" name="2 Marcador de contenido"/>
          <p:cNvSpPr>
            <a:spLocks noGrp="1"/>
          </p:cNvSpPr>
          <p:nvPr>
            <p:ph idx="1"/>
          </p:nvPr>
        </p:nvSpPr>
        <p:spPr/>
        <p:txBody>
          <a:bodyPr/>
          <a:lstStyle/>
          <a:p>
            <a:r>
              <a:rPr lang="es-MX" dirty="0"/>
              <a:t>3) construcción conjunta del conocimiento, que consiste en que ambos contribuyen de manera parcial a la formulación de una respuesta o un planteamiento, usualmente el alumno aporta datos y el profesor la estructura.</a:t>
            </a:r>
          </a:p>
        </p:txBody>
      </p:sp>
    </p:spTree>
    <p:extLst>
      <p:ext uri="{BB962C8B-B14F-4D97-AF65-F5344CB8AC3E}">
        <p14:creationId xmlns:p14="http://schemas.microsoft.com/office/powerpoint/2010/main" val="306936627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36680"/>
          </a:xfrm>
        </p:spPr>
        <p:txBody>
          <a:bodyPr>
            <a:normAutofit fontScale="90000"/>
          </a:bodyPr>
          <a:lstStyle/>
          <a:p>
            <a:r>
              <a:rPr lang="es-MX" dirty="0" smtClean="0"/>
              <a:t>Bibliografía </a:t>
            </a:r>
            <a:endParaRPr lang="es-MX" dirty="0"/>
          </a:p>
        </p:txBody>
      </p:sp>
      <p:sp>
        <p:nvSpPr>
          <p:cNvPr id="3" name="2 Marcador de contenido"/>
          <p:cNvSpPr>
            <a:spLocks noGrp="1"/>
          </p:cNvSpPr>
          <p:nvPr>
            <p:ph idx="1"/>
          </p:nvPr>
        </p:nvSpPr>
        <p:spPr>
          <a:xfrm>
            <a:off x="0" y="1340768"/>
            <a:ext cx="9144000" cy="5616624"/>
          </a:xfrm>
        </p:spPr>
        <p:txBody>
          <a:bodyPr>
            <a:normAutofit fontScale="85000" lnSpcReduction="20000"/>
          </a:bodyPr>
          <a:lstStyle/>
          <a:p>
            <a:r>
              <a:rPr lang="es-MX" dirty="0"/>
              <a:t>Bourdieu y </a:t>
            </a:r>
            <a:r>
              <a:rPr lang="es-MX" dirty="0" err="1"/>
              <a:t>Passeron</a:t>
            </a:r>
            <a:r>
              <a:rPr lang="es-MX" dirty="0"/>
              <a:t> (1981). </a:t>
            </a:r>
            <a:r>
              <a:rPr lang="es-MX" i="1" dirty="0"/>
              <a:t>La reproducción. Elementos para una teoría del sistema de enseñanza</a:t>
            </a:r>
            <a:r>
              <a:rPr lang="es-MX" dirty="0"/>
              <a:t>. Editorial Laia, segunda edición</a:t>
            </a:r>
            <a:r>
              <a:rPr lang="es-MX" dirty="0" smtClean="0"/>
              <a:t>.</a:t>
            </a:r>
          </a:p>
          <a:p>
            <a:endParaRPr lang="es-MX" dirty="0" smtClean="0"/>
          </a:p>
          <a:p>
            <a:r>
              <a:rPr lang="es-MX" dirty="0" smtClean="0"/>
              <a:t>McLaren, </a:t>
            </a:r>
            <a:r>
              <a:rPr lang="es-MX" dirty="0"/>
              <a:t>P</a:t>
            </a:r>
            <a:r>
              <a:rPr lang="es-MX" dirty="0" smtClean="0"/>
              <a:t>.,</a:t>
            </a:r>
            <a:r>
              <a:rPr lang="es-MX" dirty="0"/>
              <a:t> </a:t>
            </a:r>
            <a:r>
              <a:rPr lang="es-MX" dirty="0" smtClean="0"/>
              <a:t>(1995)  </a:t>
            </a:r>
            <a:r>
              <a:rPr lang="es-MX" i="1" dirty="0" smtClean="0"/>
              <a:t>La </a:t>
            </a:r>
            <a:r>
              <a:rPr lang="es-MX" i="1" dirty="0"/>
              <a:t>escuela como una performance ritual</a:t>
            </a:r>
            <a:r>
              <a:rPr lang="es-MX" dirty="0"/>
              <a:t>, Siglo XXI. </a:t>
            </a:r>
            <a:r>
              <a:rPr lang="es-MX" dirty="0" smtClean="0"/>
              <a:t>México</a:t>
            </a:r>
            <a:r>
              <a:rPr lang="es-MX" dirty="0" smtClean="0"/>
              <a:t>.</a:t>
            </a:r>
          </a:p>
          <a:p>
            <a:endParaRPr lang="es-MX" dirty="0"/>
          </a:p>
          <a:p>
            <a:r>
              <a:rPr lang="es-MX" dirty="0" err="1" smtClean="0"/>
              <a:t>Dussel</a:t>
            </a:r>
            <a:r>
              <a:rPr lang="es-MX" dirty="0" smtClean="0"/>
              <a:t>, </a:t>
            </a:r>
            <a:r>
              <a:rPr lang="es-MX" dirty="0"/>
              <a:t>Inés (2000), “Historias de guardapolvos y uniformes: sobre cuerpos, normas e identidades en la escuela”, en </a:t>
            </a:r>
            <a:r>
              <a:rPr lang="es-MX" dirty="0" err="1"/>
              <a:t>Gvirtz</a:t>
            </a:r>
            <a:r>
              <a:rPr lang="es-MX" dirty="0"/>
              <a:t>, S. (2000), Textos para repensar el día a día escolar. Sobre cuerpos, vestuarios, espacios, lenguajes, ritos y modos de convivencia en nuestra escuela, Buenos Aires, Santillana, pp.105-132</a:t>
            </a:r>
            <a:r>
              <a:rPr lang="es-MX" dirty="0" smtClean="0"/>
              <a:t>. </a:t>
            </a:r>
            <a:r>
              <a:rPr lang="es-MX" dirty="0"/>
              <a:t>PDF] Disponible en línea </a:t>
            </a:r>
          </a:p>
          <a:p>
            <a:pPr marL="0" indent="0">
              <a:buNone/>
            </a:pPr>
            <a:endParaRPr lang="es-MX" dirty="0"/>
          </a:p>
          <a:p>
            <a:r>
              <a:rPr lang="es-MX" dirty="0"/>
              <a:t>Gómez López, Luis </a:t>
            </a:r>
            <a:r>
              <a:rPr lang="es-MX" dirty="0" smtClean="0"/>
              <a:t>Felipe</a:t>
            </a:r>
            <a:r>
              <a:rPr lang="es-MX" dirty="0"/>
              <a:t> </a:t>
            </a:r>
            <a:r>
              <a:rPr lang="es-MX" dirty="0" smtClean="0"/>
              <a:t>(2005) </a:t>
            </a:r>
            <a:r>
              <a:rPr lang="es-MX" dirty="0" smtClean="0"/>
              <a:t>«Comparación </a:t>
            </a:r>
            <a:r>
              <a:rPr lang="es-MX" dirty="0"/>
              <a:t>de una propuesta pedagógica universitaria con las prácticas cotidianas en las </a:t>
            </a:r>
            <a:r>
              <a:rPr lang="es-MX" dirty="0" smtClean="0"/>
              <a:t>aulas» </a:t>
            </a:r>
            <a:r>
              <a:rPr lang="es-MX" i="1" dirty="0" smtClean="0"/>
              <a:t>Revista </a:t>
            </a:r>
            <a:r>
              <a:rPr lang="es-MX" i="1" dirty="0"/>
              <a:t>Mexicana de Investigación Educativa</a:t>
            </a:r>
            <a:r>
              <a:rPr lang="es-MX" dirty="0"/>
              <a:t>, vol. 10, núm. 24, enero-marzo</a:t>
            </a:r>
            <a:r>
              <a:rPr lang="es-MX" dirty="0" smtClean="0"/>
              <a:t>,, </a:t>
            </a:r>
            <a:r>
              <a:rPr lang="es-MX" dirty="0"/>
              <a:t>pp. 165-189 Consejo Mexicano de Investigación Educativa, A.C. </a:t>
            </a:r>
            <a:r>
              <a:rPr lang="es-MX" dirty="0" smtClean="0"/>
              <a:t>[PDF] Disponible en línea </a:t>
            </a:r>
            <a:endParaRPr lang="es-MX" dirty="0"/>
          </a:p>
        </p:txBody>
      </p:sp>
    </p:spTree>
    <p:extLst>
      <p:ext uri="{BB962C8B-B14F-4D97-AF65-F5344CB8AC3E}">
        <p14:creationId xmlns:p14="http://schemas.microsoft.com/office/powerpoint/2010/main" val="3157451964"/>
      </p:ext>
    </p:extLst>
  </p:cSld>
  <p:clrMapOvr>
    <a:masterClrMapping/>
  </p:clrMapOvr>
  <mc:AlternateContent xmlns:mc="http://schemas.openxmlformats.org/markup-compatibility/2006">
    <mc:Choice xmlns:p14="http://schemas.microsoft.com/office/powerpoint/2010/main" Requires="p14">
      <p:transition spd="slow" p14:dur="1500" advTm="2401">
        <p:split orient="vert"/>
      </p:transition>
    </mc:Choice>
    <mc:Fallback>
      <p:transition spd="slow" advTm="2401">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Rigor académico</a:t>
            </a:r>
          </a:p>
        </p:txBody>
      </p:sp>
      <p:sp>
        <p:nvSpPr>
          <p:cNvPr id="3" name="2 Marcador de contenido"/>
          <p:cNvSpPr>
            <a:spLocks noGrp="1"/>
          </p:cNvSpPr>
          <p:nvPr>
            <p:ph idx="1"/>
          </p:nvPr>
        </p:nvSpPr>
        <p:spPr/>
        <p:txBody>
          <a:bodyPr/>
          <a:lstStyle/>
          <a:p>
            <a:pPr algn="just"/>
            <a:r>
              <a:rPr lang="es-MX" dirty="0"/>
              <a:t>En las clases en las que hay rigor académico, los profesores corrigen a los alumnos, reformulan lo que ellos dicen, los parafrasean y los cuestionan a fin de que produzcan respuestas que vayan más allá de la mera repetición de información; en cambio, en las clases donde no existe rigor académico, por lo general se presenta información y, cuando hay preguntas, éstas tienen respuesta conocida y basta con que el estudiante recuerde los datos leídos.</a:t>
            </a:r>
          </a:p>
        </p:txBody>
      </p:sp>
    </p:spTree>
    <p:extLst>
      <p:ext uri="{BB962C8B-B14F-4D97-AF65-F5344CB8AC3E}">
        <p14:creationId xmlns:p14="http://schemas.microsoft.com/office/powerpoint/2010/main" val="21376239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52736"/>
            <a:ext cx="8229600" cy="1143000"/>
          </a:xfrm>
        </p:spPr>
        <p:txBody>
          <a:bodyPr>
            <a:normAutofit fontScale="90000"/>
          </a:bodyPr>
          <a:lstStyle/>
          <a:p>
            <a:r>
              <a:rPr lang="es-MX" dirty="0"/>
              <a:t>Constructivismo y transmisión en las aulas universitarias</a:t>
            </a:r>
          </a:p>
        </p:txBody>
      </p:sp>
      <p:sp>
        <p:nvSpPr>
          <p:cNvPr id="3" name="2 Marcador de contenido"/>
          <p:cNvSpPr>
            <a:spLocks noGrp="1"/>
          </p:cNvSpPr>
          <p:nvPr>
            <p:ph idx="1"/>
          </p:nvPr>
        </p:nvSpPr>
        <p:spPr/>
        <p:txBody>
          <a:bodyPr/>
          <a:lstStyle/>
          <a:p>
            <a:pPr algn="just"/>
            <a:endParaRPr lang="es-MX" dirty="0" smtClean="0"/>
          </a:p>
          <a:p>
            <a:pPr algn="just"/>
            <a:r>
              <a:rPr lang="es-MX" dirty="0" smtClean="0"/>
              <a:t>Las </a:t>
            </a:r>
            <a:r>
              <a:rPr lang="es-MX" dirty="0"/>
              <a:t>exposiciones que hacían los maestros no estaban dentro de los parámetros de las buenas clases expositivas (introducción, argumentación, conclusión o cierre), pues consistían en presentar un tema y, una vez terminado, continuaban con otro, hasta que se agotaba el tiempo de la clase</a:t>
            </a:r>
          </a:p>
        </p:txBody>
      </p:sp>
    </p:spTree>
    <p:extLst>
      <p:ext uri="{BB962C8B-B14F-4D97-AF65-F5344CB8AC3E}">
        <p14:creationId xmlns:p14="http://schemas.microsoft.com/office/powerpoint/2010/main" val="3931626247"/>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8219256" cy="1370416"/>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¿Por qué estudiar los procesos del aula a parir de la noción del ritual? </a:t>
            </a:r>
            <a:endParaRPr lang="es-MX" dirty="0"/>
          </a:p>
        </p:txBody>
      </p:sp>
      <p:sp>
        <p:nvSpPr>
          <p:cNvPr id="3" name="2 Marcador de contenido"/>
          <p:cNvSpPr>
            <a:spLocks noGrp="1"/>
          </p:cNvSpPr>
          <p:nvPr>
            <p:ph idx="1"/>
          </p:nvPr>
        </p:nvSpPr>
        <p:spPr/>
        <p:txBody>
          <a:bodyPr/>
          <a:lstStyle/>
          <a:p>
            <a:pPr algn="just"/>
            <a:endParaRPr lang="es-MX" dirty="0" smtClean="0"/>
          </a:p>
          <a:p>
            <a:pPr algn="just"/>
            <a:r>
              <a:rPr lang="es-MX" dirty="0" smtClean="0"/>
              <a:t>Los rituales ocurren en las aulas, en las escuelas, ellos siempre han estado como una marca indeleble, sin embargo, se desconoce la razón por la que los rituales terminan fusionándose en una amalgama de prescripción, rito y acción, logrando que la escuela </a:t>
            </a:r>
            <a:r>
              <a:rPr lang="es-MX" dirty="0" smtClean="0">
                <a:solidFill>
                  <a:schemeClr val="accent1">
                    <a:lumMod val="50000"/>
                  </a:schemeClr>
                </a:solidFill>
              </a:rPr>
              <a:t>se perpetúe sobre todo por la transmisión de estas prácticas. </a:t>
            </a:r>
            <a:endParaRPr lang="es-MX" dirty="0">
              <a:solidFill>
                <a:schemeClr val="accent1">
                  <a:lumMod val="50000"/>
                </a:schemeClr>
              </a:solidFill>
            </a:endParaRPr>
          </a:p>
        </p:txBody>
      </p:sp>
    </p:spTree>
    <p:extLst>
      <p:ext uri="{BB962C8B-B14F-4D97-AF65-F5344CB8AC3E}">
        <p14:creationId xmlns:p14="http://schemas.microsoft.com/office/powerpoint/2010/main" val="1166145065"/>
      </p:ext>
    </p:extLst>
  </p:cSld>
  <p:clrMapOvr>
    <a:masterClrMapping/>
  </p:clrMapOvr>
  <mc:AlternateContent xmlns:mc="http://schemas.openxmlformats.org/markup-compatibility/2006">
    <mc:Choice xmlns:p14="http://schemas.microsoft.com/office/powerpoint/2010/main" Requires="p14">
      <p:transition spd="slow" p14:dur="2000" advTm="29509"/>
    </mc:Choice>
    <mc:Fallback>
      <p:transition spd="slow" advTm="2950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96752"/>
            <a:ext cx="8229600" cy="1143000"/>
          </a:xfrm>
        </p:spPr>
        <p:txBody>
          <a:bodyPr>
            <a:normAutofit fontScale="90000"/>
          </a:bodyPr>
          <a:lstStyle/>
          <a:p>
            <a:r>
              <a:rPr lang="es-MX" dirty="0" smtClean="0"/>
              <a:t>¿Por qué estudiar los procesos del aula a parir de la noción del ritual? </a:t>
            </a:r>
            <a:endParaRPr lang="es-MX" dirty="0"/>
          </a:p>
        </p:txBody>
      </p:sp>
      <p:sp>
        <p:nvSpPr>
          <p:cNvPr id="3" name="2 Marcador de contenido"/>
          <p:cNvSpPr>
            <a:spLocks noGrp="1"/>
          </p:cNvSpPr>
          <p:nvPr>
            <p:ph idx="1"/>
          </p:nvPr>
        </p:nvSpPr>
        <p:spPr>
          <a:xfrm>
            <a:off x="457200" y="2708920"/>
            <a:ext cx="8229600" cy="3615680"/>
          </a:xfrm>
        </p:spPr>
        <p:txBody>
          <a:bodyPr/>
          <a:lstStyle/>
          <a:p>
            <a:endParaRPr lang="es-MX" dirty="0" smtClean="0"/>
          </a:p>
          <a:p>
            <a:pPr algn="just"/>
            <a:r>
              <a:rPr lang="es-MX" dirty="0" smtClean="0"/>
              <a:t>Resulta importante estudiar la cultura escolar por cuanto ella está orientada al rito como elemento socializador y a la reproducción social. </a:t>
            </a:r>
            <a:endParaRPr lang="es-MX" dirty="0"/>
          </a:p>
        </p:txBody>
      </p:sp>
      <p:pic>
        <p:nvPicPr>
          <p:cNvPr id="4" name="3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28808787"/>
      </p:ext>
    </p:extLst>
  </p:cSld>
  <p:clrMapOvr>
    <a:masterClrMapping/>
  </p:clrMapOvr>
  <mc:AlternateContent xmlns:mc="http://schemas.openxmlformats.org/markup-compatibility/2006">
    <mc:Choice xmlns:p14="http://schemas.microsoft.com/office/powerpoint/2010/main" Requires="p14">
      <p:transition spd="slow" p14:dur="2000" advTm="12702"/>
    </mc:Choice>
    <mc:Fallback>
      <p:transition spd="slow" advTm="12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perpetuidad de las prácticas educativas. </a:t>
            </a:r>
            <a:endParaRPr lang="es-MX" dirty="0"/>
          </a:p>
        </p:txBody>
      </p:sp>
      <p:sp>
        <p:nvSpPr>
          <p:cNvPr id="3" name="2 Marcador de contenido"/>
          <p:cNvSpPr>
            <a:spLocks noGrp="1"/>
          </p:cNvSpPr>
          <p:nvPr>
            <p:ph idx="1"/>
          </p:nvPr>
        </p:nvSpPr>
        <p:spPr>
          <a:xfrm>
            <a:off x="457200" y="1988840"/>
            <a:ext cx="8229600" cy="4608512"/>
          </a:xfrm>
        </p:spPr>
        <p:txBody>
          <a:bodyPr>
            <a:normAutofit/>
          </a:bodyPr>
          <a:lstStyle/>
          <a:p>
            <a:r>
              <a:rPr lang="es-MX" dirty="0" smtClean="0"/>
              <a:t>Cuando hablamos de la perpetuidad de las practicas escolares en el aula, nos referimos al modo en que la escuela se legitima como un espacio de socialización, de  reproducción </a:t>
            </a:r>
            <a:r>
              <a:rPr lang="es-MX" dirty="0" err="1" smtClean="0"/>
              <a:t>micropolítica</a:t>
            </a:r>
            <a:r>
              <a:rPr lang="es-MX" dirty="0"/>
              <a:t> </a:t>
            </a:r>
            <a:r>
              <a:rPr lang="es-MX" dirty="0" smtClean="0"/>
              <a:t>y </a:t>
            </a:r>
          </a:p>
          <a:p>
            <a:r>
              <a:rPr lang="es-MX" dirty="0" smtClean="0"/>
              <a:t>Se reproduce el modelo educativo federal. </a:t>
            </a:r>
          </a:p>
          <a:p>
            <a:r>
              <a:rPr lang="es-MX" dirty="0" smtClean="0"/>
              <a:t>Se reproducen las interacciones de poder.</a:t>
            </a:r>
          </a:p>
          <a:p>
            <a:r>
              <a:rPr lang="es-MX" dirty="0" smtClean="0"/>
              <a:t>Se reproducen las estructuras de clase social. </a:t>
            </a:r>
          </a:p>
          <a:p>
            <a:r>
              <a:rPr lang="es-MX" dirty="0" smtClean="0"/>
              <a:t>Se reproducen los procesos culturales  </a:t>
            </a:r>
          </a:p>
          <a:p>
            <a:endParaRPr lang="es-MX" dirty="0" smtClean="0"/>
          </a:p>
          <a:p>
            <a:pPr marL="0" indent="0">
              <a:buNone/>
            </a:pPr>
            <a:endParaRPr lang="es-MX" dirty="0"/>
          </a:p>
        </p:txBody>
      </p:sp>
      <p:pic>
        <p:nvPicPr>
          <p:cNvPr id="4" name="3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640135873"/>
      </p:ext>
    </p:extLst>
  </p:cSld>
  <p:clrMapOvr>
    <a:masterClrMapping/>
  </p:clrMapOvr>
  <mc:AlternateContent xmlns:mc="http://schemas.openxmlformats.org/markup-compatibility/2006">
    <mc:Choice xmlns:p14="http://schemas.microsoft.com/office/powerpoint/2010/main" Requires="p14">
      <p:transition spd="slow" p14:dur="800" advTm="26092">
        <p:circle/>
      </p:transition>
    </mc:Choice>
    <mc:Fallback>
      <p:transition spd="slow" advTm="26092">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postulados de la teoría crítica </a:t>
            </a:r>
            <a:endParaRPr lang="es-MX" dirty="0"/>
          </a:p>
        </p:txBody>
      </p:sp>
      <p:sp>
        <p:nvSpPr>
          <p:cNvPr id="3" name="2 Marcador de contenido"/>
          <p:cNvSpPr>
            <a:spLocks noGrp="1"/>
          </p:cNvSpPr>
          <p:nvPr>
            <p:ph idx="1"/>
          </p:nvPr>
        </p:nvSpPr>
        <p:spPr/>
        <p:txBody>
          <a:bodyPr/>
          <a:lstStyle/>
          <a:p>
            <a:r>
              <a:rPr lang="es-MX" dirty="0" smtClean="0"/>
              <a:t>Se retrató a las escuelas como reproductivas en tres sentidos: </a:t>
            </a:r>
          </a:p>
          <a:p>
            <a:pPr marL="0" indent="0">
              <a:buNone/>
            </a:pPr>
            <a:endParaRPr lang="es-MX" dirty="0"/>
          </a:p>
          <a:p>
            <a:pPr marL="0" indent="0" algn="just">
              <a:buNone/>
            </a:pPr>
            <a:r>
              <a:rPr lang="es-MX" dirty="0" smtClean="0"/>
              <a:t>Primero, las escuelas proveen a las diferentes clases y grupos sociales el conocimiento y la capacitación que necesitan para ocupar sus lugares respectivos en una fuerza de trabajo estratificada por clase, raza y sexo. </a:t>
            </a:r>
            <a:endParaRPr lang="es-MX" dirty="0"/>
          </a:p>
        </p:txBody>
      </p:sp>
      <p:pic>
        <p:nvPicPr>
          <p:cNvPr id="4" name="3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703919952"/>
      </p:ext>
    </p:extLst>
  </p:cSld>
  <p:clrMapOvr>
    <a:masterClrMapping/>
  </p:clrMapOvr>
  <mc:AlternateContent xmlns:mc="http://schemas.openxmlformats.org/markup-compatibility/2006">
    <mc:Choice xmlns:p14="http://schemas.microsoft.com/office/powerpoint/2010/main" Requires="p14">
      <p:transition spd="slow" p14:dur="2000" advTm="26378"/>
    </mc:Choice>
    <mc:Fallback>
      <p:transition spd="slow" advTm="263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postulados de la teoría crítica </a:t>
            </a:r>
            <a:endParaRPr lang="es-MX" dirty="0"/>
          </a:p>
        </p:txBody>
      </p:sp>
      <p:sp>
        <p:nvSpPr>
          <p:cNvPr id="3" name="2 Marcador de contenido"/>
          <p:cNvSpPr>
            <a:spLocks noGrp="1"/>
          </p:cNvSpPr>
          <p:nvPr>
            <p:ph idx="1"/>
          </p:nvPr>
        </p:nvSpPr>
        <p:spPr/>
        <p:txBody>
          <a:bodyPr/>
          <a:lstStyle/>
          <a:p>
            <a:pPr algn="just"/>
            <a:r>
              <a:rPr lang="es-MX" dirty="0" smtClean="0"/>
              <a:t>Segundo, se ve a las escuelas como reproductivas en el sentido cultural, funcionando en parte para distribuir y legitimar las formas de conocimiento, valores, lenguaje, y (modos de estilos que constituyen la cultura dominante y sus intereses). </a:t>
            </a:r>
            <a:endParaRPr lang="es-MX" dirty="0"/>
          </a:p>
        </p:txBody>
      </p:sp>
      <p:pic>
        <p:nvPicPr>
          <p:cNvPr id="4" name="3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88502330"/>
      </p:ext>
    </p:extLst>
  </p:cSld>
  <p:clrMapOvr>
    <a:masterClrMapping/>
  </p:clrMapOvr>
  <p:transition spd="slow" advTm="12692">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postulados de la teoría crítica </a:t>
            </a:r>
            <a:endParaRPr lang="es-MX" dirty="0"/>
          </a:p>
        </p:txBody>
      </p:sp>
      <p:sp>
        <p:nvSpPr>
          <p:cNvPr id="3" name="2 Marcador de contenido"/>
          <p:cNvSpPr>
            <a:spLocks noGrp="1"/>
          </p:cNvSpPr>
          <p:nvPr>
            <p:ph idx="1"/>
          </p:nvPr>
        </p:nvSpPr>
        <p:spPr/>
        <p:txBody>
          <a:bodyPr/>
          <a:lstStyle/>
          <a:p>
            <a:r>
              <a:rPr lang="es-MX" dirty="0" smtClean="0"/>
              <a:t>Tercero, se ve a las escuelas como parte de un aparato estatal que produce y legitima los imperativos económicos e ideológicos que subyacen al poder político del Estado. </a:t>
            </a:r>
            <a:endParaRPr lang="es-MX" dirty="0"/>
          </a:p>
        </p:txBody>
      </p:sp>
    </p:spTree>
    <p:extLst>
      <p:ext uri="{BB962C8B-B14F-4D97-AF65-F5344CB8AC3E}">
        <p14:creationId xmlns:p14="http://schemas.microsoft.com/office/powerpoint/2010/main" val="26954295"/>
      </p:ext>
    </p:extLst>
  </p:cSld>
  <p:clrMapOvr>
    <a:masterClrMapping/>
  </p:clrMapOvr>
  <mc:AlternateContent xmlns:mc="http://schemas.openxmlformats.org/markup-compatibility/2006">
    <mc:Choice xmlns:p14="http://schemas.microsoft.com/office/powerpoint/2010/main" Requires="p14">
      <p:transition spd="slow" p14:dur="2000" advTm="15341"/>
    </mc:Choice>
    <mc:Fallback>
      <p:transition spd="slow" advTm="15341"/>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2726</TotalTime>
  <Words>1753</Words>
  <Application>Microsoft Office PowerPoint</Application>
  <PresentationFormat>Presentación en pantalla (4:3)</PresentationFormat>
  <Paragraphs>109</Paragraphs>
  <Slides>31</Slides>
  <Notes>0</Notes>
  <HiddenSlides>0</HiddenSlides>
  <MMClips>4</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Flujo</vt:lpstr>
      <vt:lpstr>Unidad III Tema  II APUNTES SOBRE LA CULTURA ESCOLAR </vt:lpstr>
      <vt:lpstr>Justificación y uso didáctico </vt:lpstr>
      <vt:lpstr>Bibliografía </vt:lpstr>
      <vt:lpstr>    ¿Por qué estudiar los procesos del aula a parir de la noción del ritual? </vt:lpstr>
      <vt:lpstr>¿Por qué estudiar los procesos del aula a parir de la noción del ritual? </vt:lpstr>
      <vt:lpstr>La perpetuidad de las prácticas educativas. </vt:lpstr>
      <vt:lpstr>Los postulados de la teoría crítica </vt:lpstr>
      <vt:lpstr>Los postulados de la teoría crítica </vt:lpstr>
      <vt:lpstr>Los postulados de la teoría crítica </vt:lpstr>
      <vt:lpstr>CAPITAL CULTURAL </vt:lpstr>
      <vt:lpstr>Bourdieu y Passeron </vt:lpstr>
      <vt:lpstr>Bourdieu y Passeron </vt:lpstr>
      <vt:lpstr>Presentación de PowerPoint</vt:lpstr>
      <vt:lpstr>¿Cómo se convierte la tarea en ritual?</vt:lpstr>
      <vt:lpstr>El uniforme escolar</vt:lpstr>
      <vt:lpstr>El uniforme escolar</vt:lpstr>
      <vt:lpstr>    La ausencia del uniforme en la escuela puede indicar lo siguiente: </vt:lpstr>
      <vt:lpstr>El uso de la falda obligatoria supone una vulneración sistemática del principio de igualdad y perpetúa los estereotipos de género.</vt:lpstr>
      <vt:lpstr>Presentación de PowerPoint</vt:lpstr>
      <vt:lpstr>Presentación de PowerPoint</vt:lpstr>
      <vt:lpstr>La vida escolar</vt:lpstr>
      <vt:lpstr>Estudio de caso </vt:lpstr>
      <vt:lpstr>  COMPARACIÓN DE UNA PROPUESTA PEDAGÓGICA UNIVERSITARIA CON LAS PRÁCTICAS COTIDIANAS EN LAS AULAS</vt:lpstr>
      <vt:lpstr>La meta de los cursos</vt:lpstr>
      <vt:lpstr>El contenido de los cursos</vt:lpstr>
      <vt:lpstr>La estructura de las clases</vt:lpstr>
      <vt:lpstr>Tipos de interacción en el aula</vt:lpstr>
      <vt:lpstr>Tipos de interacción en el aula</vt:lpstr>
      <vt:lpstr>Tipos de interacción en el aula</vt:lpstr>
      <vt:lpstr>Rigor académico</vt:lpstr>
      <vt:lpstr>Constructivismo y transmisión en las aulas universitarias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ASPIRE</dc:creator>
  <cp:lastModifiedBy>ASPIRE</cp:lastModifiedBy>
  <cp:revision>30</cp:revision>
  <dcterms:created xsi:type="dcterms:W3CDTF">2017-10-19T03:55:34Z</dcterms:created>
  <dcterms:modified xsi:type="dcterms:W3CDTF">2017-10-21T03:53:17Z</dcterms:modified>
</cp:coreProperties>
</file>