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7" r:id="rId3"/>
    <p:sldId id="268" r:id="rId4"/>
    <p:sldId id="290" r:id="rId5"/>
    <p:sldId id="257" r:id="rId6"/>
    <p:sldId id="287" r:id="rId7"/>
    <p:sldId id="269" r:id="rId8"/>
    <p:sldId id="258" r:id="rId9"/>
    <p:sldId id="270" r:id="rId10"/>
    <p:sldId id="271" r:id="rId11"/>
    <p:sldId id="272" r:id="rId12"/>
    <p:sldId id="259" r:id="rId13"/>
    <p:sldId id="273" r:id="rId14"/>
    <p:sldId id="260" r:id="rId15"/>
    <p:sldId id="274" r:id="rId16"/>
    <p:sldId id="261" r:id="rId17"/>
    <p:sldId id="262" r:id="rId18"/>
    <p:sldId id="276" r:id="rId19"/>
    <p:sldId id="279" r:id="rId20"/>
    <p:sldId id="280" r:id="rId21"/>
    <p:sldId id="291" r:id="rId22"/>
    <p:sldId id="292" r:id="rId23"/>
    <p:sldId id="263" r:id="rId24"/>
    <p:sldId id="277" r:id="rId25"/>
    <p:sldId id="264" r:id="rId26"/>
    <p:sldId id="282" r:id="rId27"/>
    <p:sldId id="293" r:id="rId28"/>
    <p:sldId id="289" r:id="rId29"/>
    <p:sldId id="288" r:id="rId30"/>
    <p:sldId id="265" r:id="rId31"/>
    <p:sldId id="283" r:id="rId32"/>
    <p:sldId id="266" r:id="rId33"/>
    <p:sldId id="284" r:id="rId34"/>
    <p:sldId id="285" r:id="rId35"/>
    <p:sldId id="286" r:id="rId36"/>
    <p:sldId id="275" r:id="rId37"/>
    <p:sldId id="294" r:id="rId3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E7B61A-F6B2-47C3-8A43-AFF07552A399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D602CED-857C-4FFE-B8E0-97BBB8775BA6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Producción</a:t>
          </a:r>
          <a:endParaRPr lang="es-MX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00C9326-A556-4400-B40A-8A71D2E971A7}" type="parTrans" cxnId="{CD2C18B8-49C8-40C6-8936-1D42C210086B}">
      <dgm:prSet/>
      <dgm:spPr/>
      <dgm:t>
        <a:bodyPr/>
        <a:lstStyle/>
        <a:p>
          <a:endParaRPr lang="es-MX" sz="900"/>
        </a:p>
      </dgm:t>
    </dgm:pt>
    <dgm:pt modelId="{B938D683-9FBC-4A8C-B24F-8CF65AE882A1}" type="sibTrans" cxnId="{CD2C18B8-49C8-40C6-8936-1D42C210086B}">
      <dgm:prSet/>
      <dgm:spPr/>
      <dgm:t>
        <a:bodyPr/>
        <a:lstStyle/>
        <a:p>
          <a:endParaRPr lang="es-MX" sz="900"/>
        </a:p>
      </dgm:t>
    </dgm:pt>
    <dgm:pt modelId="{99B45301-0992-4D8F-BF5D-1D62B699C807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Distribución</a:t>
          </a:r>
          <a:endParaRPr lang="es-MX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2F9647D5-AA1F-4C7F-BA0D-B2C2EBB47016}" type="parTrans" cxnId="{3982A970-4CF8-423D-9943-9AA91DF89A47}">
      <dgm:prSet/>
      <dgm:spPr/>
      <dgm:t>
        <a:bodyPr/>
        <a:lstStyle/>
        <a:p>
          <a:endParaRPr lang="es-MX" sz="900"/>
        </a:p>
      </dgm:t>
    </dgm:pt>
    <dgm:pt modelId="{4524D452-A2EA-4C1F-8FFF-59DD02C2C1DA}" type="sibTrans" cxnId="{3982A970-4CF8-423D-9943-9AA91DF89A47}">
      <dgm:prSet/>
      <dgm:spPr/>
      <dgm:t>
        <a:bodyPr/>
        <a:lstStyle/>
        <a:p>
          <a:endParaRPr lang="es-MX" sz="900"/>
        </a:p>
      </dgm:t>
    </dgm:pt>
    <dgm:pt modelId="{E35D4AB2-B77B-46BD-A70F-B6F3B0199A58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accent3">
                  <a:lumMod val="75000"/>
                </a:schemeClr>
              </a:solidFill>
            </a:rPr>
            <a:t>Mercancía</a:t>
          </a:r>
          <a:endParaRPr lang="es-MX" sz="2000" b="1" dirty="0">
            <a:solidFill>
              <a:schemeClr val="accent3">
                <a:lumMod val="75000"/>
              </a:schemeClr>
            </a:solidFill>
          </a:endParaRPr>
        </a:p>
      </dgm:t>
    </dgm:pt>
    <dgm:pt modelId="{4B3AFE2C-3055-466F-86B5-E8C23964648B}" type="parTrans" cxnId="{1319D716-280A-49E7-A9EB-52CD80470765}">
      <dgm:prSet/>
      <dgm:spPr/>
      <dgm:t>
        <a:bodyPr/>
        <a:lstStyle/>
        <a:p>
          <a:endParaRPr lang="es-MX" sz="900"/>
        </a:p>
      </dgm:t>
    </dgm:pt>
    <dgm:pt modelId="{915C7AAF-5F8F-4643-8AB1-4342B1BD9113}" type="sibTrans" cxnId="{1319D716-280A-49E7-A9EB-52CD80470765}">
      <dgm:prSet/>
      <dgm:spPr/>
      <dgm:t>
        <a:bodyPr/>
        <a:lstStyle/>
        <a:p>
          <a:endParaRPr lang="es-MX" sz="900"/>
        </a:p>
      </dgm:t>
    </dgm:pt>
    <dgm:pt modelId="{448DE4E9-6480-4879-9C05-5C0D238C19AB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Consumo</a:t>
          </a:r>
          <a:endParaRPr lang="es-MX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E1B715E-CEA6-460C-90DB-41C11C216DCF}" type="parTrans" cxnId="{2FADEFFB-0408-4207-9F9A-9B313D9FF165}">
      <dgm:prSet/>
      <dgm:spPr/>
      <dgm:t>
        <a:bodyPr/>
        <a:lstStyle/>
        <a:p>
          <a:endParaRPr lang="es-MX" sz="900"/>
        </a:p>
      </dgm:t>
    </dgm:pt>
    <dgm:pt modelId="{FE74A011-3B95-48D5-8171-3BA1EBA85740}" type="sibTrans" cxnId="{2FADEFFB-0408-4207-9F9A-9B313D9FF165}">
      <dgm:prSet/>
      <dgm:spPr/>
      <dgm:t>
        <a:bodyPr/>
        <a:lstStyle/>
        <a:p>
          <a:endParaRPr lang="es-MX" sz="900"/>
        </a:p>
      </dgm:t>
    </dgm:pt>
    <dgm:pt modelId="{11059989-69FF-42D8-82E5-635CCF680DB9}" type="pres">
      <dgm:prSet presAssocID="{04E7B61A-F6B2-47C3-8A43-AFF07552A399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601818-0ADA-4E72-9322-79ADE72CCF83}" type="pres">
      <dgm:prSet presAssocID="{04E7B61A-F6B2-47C3-8A43-AFF07552A399}" presName="triangle1" presStyleLbl="node1" presStyleIdx="0" presStyleCnt="4" custScaleX="153165" custScaleY="97031" custLinFactNeighborX="-847" custLinFactNeighborY="339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F8490A-DE97-4DA6-BE56-0E189E658D9F}" type="pres">
      <dgm:prSet presAssocID="{04E7B61A-F6B2-47C3-8A43-AFF07552A399}" presName="triangle2" presStyleLbl="node1" presStyleIdx="1" presStyleCnt="4" custScaleX="155598" custLinFactNeighborX="-24047" custLinFactNeighborY="-7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D64B8C-704B-4544-B1B1-FEF01CF3272D}" type="pres">
      <dgm:prSet presAssocID="{04E7B61A-F6B2-47C3-8A43-AFF07552A399}" presName="triangle3" presStyleLbl="node1" presStyleIdx="2" presStyleCnt="4" custScaleX="143545" custLinFactNeighborX="-3766" custLinFactNeighborY="-7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7306E7-9216-49DC-B182-D4AD19773E62}" type="pres">
      <dgm:prSet presAssocID="{04E7B61A-F6B2-47C3-8A43-AFF07552A399}" presName="triangle4" presStyleLbl="node1" presStyleIdx="3" presStyleCnt="4" custScaleX="143545" custLinFactNeighborX="19129" custLinFactNeighborY="-73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ADEFFB-0408-4207-9F9A-9B313D9FF165}" srcId="{04E7B61A-F6B2-47C3-8A43-AFF07552A399}" destId="{448DE4E9-6480-4879-9C05-5C0D238C19AB}" srcOrd="3" destOrd="0" parTransId="{6E1B715E-CEA6-460C-90DB-41C11C216DCF}" sibTransId="{FE74A011-3B95-48D5-8171-3BA1EBA85740}"/>
    <dgm:cxn modelId="{CD2C18B8-49C8-40C6-8936-1D42C210086B}" srcId="{04E7B61A-F6B2-47C3-8A43-AFF07552A399}" destId="{2D602CED-857C-4FFE-B8E0-97BBB8775BA6}" srcOrd="0" destOrd="0" parTransId="{900C9326-A556-4400-B40A-8A71D2E971A7}" sibTransId="{B938D683-9FBC-4A8C-B24F-8CF65AE882A1}"/>
    <dgm:cxn modelId="{31B35BCF-6B38-411E-8A82-5AC26BCC9E14}" type="presOf" srcId="{E35D4AB2-B77B-46BD-A70F-B6F3B0199A58}" destId="{4FD64B8C-704B-4544-B1B1-FEF01CF3272D}" srcOrd="0" destOrd="0" presId="urn:microsoft.com/office/officeart/2005/8/layout/pyramid4"/>
    <dgm:cxn modelId="{3982A970-4CF8-423D-9943-9AA91DF89A47}" srcId="{04E7B61A-F6B2-47C3-8A43-AFF07552A399}" destId="{99B45301-0992-4D8F-BF5D-1D62B699C807}" srcOrd="1" destOrd="0" parTransId="{2F9647D5-AA1F-4C7F-BA0D-B2C2EBB47016}" sibTransId="{4524D452-A2EA-4C1F-8FFF-59DD02C2C1DA}"/>
    <dgm:cxn modelId="{325A9E42-0805-46A0-AEF1-4B6C4627BF58}" type="presOf" srcId="{99B45301-0992-4D8F-BF5D-1D62B699C807}" destId="{9AF8490A-DE97-4DA6-BE56-0E189E658D9F}" srcOrd="0" destOrd="0" presId="urn:microsoft.com/office/officeart/2005/8/layout/pyramid4"/>
    <dgm:cxn modelId="{1319D716-280A-49E7-A9EB-52CD80470765}" srcId="{04E7B61A-F6B2-47C3-8A43-AFF07552A399}" destId="{E35D4AB2-B77B-46BD-A70F-B6F3B0199A58}" srcOrd="2" destOrd="0" parTransId="{4B3AFE2C-3055-466F-86B5-E8C23964648B}" sibTransId="{915C7AAF-5F8F-4643-8AB1-4342B1BD9113}"/>
    <dgm:cxn modelId="{12E297F5-A63B-4C56-8C6B-40CC92997D80}" type="presOf" srcId="{2D602CED-857C-4FFE-B8E0-97BBB8775BA6}" destId="{D6601818-0ADA-4E72-9322-79ADE72CCF83}" srcOrd="0" destOrd="0" presId="urn:microsoft.com/office/officeart/2005/8/layout/pyramid4"/>
    <dgm:cxn modelId="{BD1C9457-EB6A-4091-915B-5FA423D289BE}" type="presOf" srcId="{04E7B61A-F6B2-47C3-8A43-AFF07552A399}" destId="{11059989-69FF-42D8-82E5-635CCF680DB9}" srcOrd="0" destOrd="0" presId="urn:microsoft.com/office/officeart/2005/8/layout/pyramid4"/>
    <dgm:cxn modelId="{703ADFF3-F13F-4D4B-ADDA-B719347D91C4}" type="presOf" srcId="{448DE4E9-6480-4879-9C05-5C0D238C19AB}" destId="{E27306E7-9216-49DC-B182-D4AD19773E62}" srcOrd="0" destOrd="0" presId="urn:microsoft.com/office/officeart/2005/8/layout/pyramid4"/>
    <dgm:cxn modelId="{1B73DCB5-6F98-4A59-A58D-3237C854801E}" type="presParOf" srcId="{11059989-69FF-42D8-82E5-635CCF680DB9}" destId="{D6601818-0ADA-4E72-9322-79ADE72CCF83}" srcOrd="0" destOrd="0" presId="urn:microsoft.com/office/officeart/2005/8/layout/pyramid4"/>
    <dgm:cxn modelId="{75C971E4-C1D0-4E23-A578-5E35AADB4915}" type="presParOf" srcId="{11059989-69FF-42D8-82E5-635CCF680DB9}" destId="{9AF8490A-DE97-4DA6-BE56-0E189E658D9F}" srcOrd="1" destOrd="0" presId="urn:microsoft.com/office/officeart/2005/8/layout/pyramid4"/>
    <dgm:cxn modelId="{CB357D0C-6042-4538-B66B-03B0393F7EED}" type="presParOf" srcId="{11059989-69FF-42D8-82E5-635CCF680DB9}" destId="{4FD64B8C-704B-4544-B1B1-FEF01CF3272D}" srcOrd="2" destOrd="0" presId="urn:microsoft.com/office/officeart/2005/8/layout/pyramid4"/>
    <dgm:cxn modelId="{BB32F73B-CE89-4824-9A46-62927F0FD925}" type="presParOf" srcId="{11059989-69FF-42D8-82E5-635CCF680DB9}" destId="{E27306E7-9216-49DC-B182-D4AD19773E6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E7B61A-F6B2-47C3-8A43-AFF07552A399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D602CED-857C-4FFE-B8E0-97BBB8775BA6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Emisor</a:t>
          </a:r>
          <a:endParaRPr lang="es-MX" sz="24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00C9326-A556-4400-B40A-8A71D2E971A7}" type="parTrans" cxnId="{CD2C18B8-49C8-40C6-8936-1D42C210086B}">
      <dgm:prSet/>
      <dgm:spPr/>
      <dgm:t>
        <a:bodyPr/>
        <a:lstStyle/>
        <a:p>
          <a:endParaRPr lang="es-MX" sz="1000"/>
        </a:p>
      </dgm:t>
    </dgm:pt>
    <dgm:pt modelId="{B938D683-9FBC-4A8C-B24F-8CF65AE882A1}" type="sibTrans" cxnId="{CD2C18B8-49C8-40C6-8936-1D42C210086B}">
      <dgm:prSet/>
      <dgm:spPr/>
      <dgm:t>
        <a:bodyPr/>
        <a:lstStyle/>
        <a:p>
          <a:endParaRPr lang="es-MX" sz="1000"/>
        </a:p>
      </dgm:t>
    </dgm:pt>
    <dgm:pt modelId="{99B45301-0992-4D8F-BF5D-1D62B699C807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Mensaje</a:t>
          </a:r>
          <a:endParaRPr lang="es-MX" sz="24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2F9647D5-AA1F-4C7F-BA0D-B2C2EBB47016}" type="parTrans" cxnId="{3982A970-4CF8-423D-9943-9AA91DF89A47}">
      <dgm:prSet/>
      <dgm:spPr/>
      <dgm:t>
        <a:bodyPr/>
        <a:lstStyle/>
        <a:p>
          <a:endParaRPr lang="es-MX" sz="1000"/>
        </a:p>
      </dgm:t>
    </dgm:pt>
    <dgm:pt modelId="{4524D452-A2EA-4C1F-8FFF-59DD02C2C1DA}" type="sibTrans" cxnId="{3982A970-4CF8-423D-9943-9AA91DF89A47}">
      <dgm:prSet/>
      <dgm:spPr/>
      <dgm:t>
        <a:bodyPr/>
        <a:lstStyle/>
        <a:p>
          <a:endParaRPr lang="es-MX" sz="1000"/>
        </a:p>
      </dgm:t>
    </dgm:pt>
    <dgm:pt modelId="{E35D4AB2-B77B-46BD-A70F-B6F3B0199A58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accent3">
                  <a:lumMod val="75000"/>
                </a:schemeClr>
              </a:solidFill>
            </a:rPr>
            <a:t>Significación</a:t>
          </a:r>
          <a:endParaRPr lang="es-MX" sz="1800" b="1" dirty="0">
            <a:solidFill>
              <a:schemeClr val="accent3">
                <a:lumMod val="75000"/>
              </a:schemeClr>
            </a:solidFill>
          </a:endParaRPr>
        </a:p>
      </dgm:t>
    </dgm:pt>
    <dgm:pt modelId="{4B3AFE2C-3055-466F-86B5-E8C23964648B}" type="parTrans" cxnId="{1319D716-280A-49E7-A9EB-52CD80470765}">
      <dgm:prSet/>
      <dgm:spPr/>
      <dgm:t>
        <a:bodyPr/>
        <a:lstStyle/>
        <a:p>
          <a:endParaRPr lang="es-MX" sz="1000"/>
        </a:p>
      </dgm:t>
    </dgm:pt>
    <dgm:pt modelId="{915C7AAF-5F8F-4643-8AB1-4342B1BD9113}" type="sibTrans" cxnId="{1319D716-280A-49E7-A9EB-52CD80470765}">
      <dgm:prSet/>
      <dgm:spPr/>
      <dgm:t>
        <a:bodyPr/>
        <a:lstStyle/>
        <a:p>
          <a:endParaRPr lang="es-MX" sz="1000"/>
        </a:p>
      </dgm:t>
    </dgm:pt>
    <dgm:pt modelId="{448DE4E9-6480-4879-9C05-5C0D238C19AB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Receptor</a:t>
          </a:r>
          <a:endParaRPr lang="es-MX" sz="20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E1B715E-CEA6-460C-90DB-41C11C216DCF}" type="parTrans" cxnId="{2FADEFFB-0408-4207-9F9A-9B313D9FF165}">
      <dgm:prSet/>
      <dgm:spPr/>
      <dgm:t>
        <a:bodyPr/>
        <a:lstStyle/>
        <a:p>
          <a:endParaRPr lang="es-MX" sz="1000"/>
        </a:p>
      </dgm:t>
    </dgm:pt>
    <dgm:pt modelId="{FE74A011-3B95-48D5-8171-3BA1EBA85740}" type="sibTrans" cxnId="{2FADEFFB-0408-4207-9F9A-9B313D9FF165}">
      <dgm:prSet/>
      <dgm:spPr/>
      <dgm:t>
        <a:bodyPr/>
        <a:lstStyle/>
        <a:p>
          <a:endParaRPr lang="es-MX" sz="1000"/>
        </a:p>
      </dgm:t>
    </dgm:pt>
    <dgm:pt modelId="{11059989-69FF-42D8-82E5-635CCF680DB9}" type="pres">
      <dgm:prSet presAssocID="{04E7B61A-F6B2-47C3-8A43-AFF07552A399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6601818-0ADA-4E72-9322-79ADE72CCF83}" type="pres">
      <dgm:prSet presAssocID="{04E7B61A-F6B2-47C3-8A43-AFF07552A399}" presName="triangle1" presStyleLbl="node1" presStyleIdx="0" presStyleCnt="4" custScaleX="13637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F8490A-DE97-4DA6-BE56-0E189E658D9F}" type="pres">
      <dgm:prSet presAssocID="{04E7B61A-F6B2-47C3-8A43-AFF07552A399}" presName="triangle2" presStyleLbl="node1" presStyleIdx="1" presStyleCnt="4" custScaleX="154673" custLinFactNeighborX="-18658" custLinFactNeighborY="2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FD64B8C-704B-4544-B1B1-FEF01CF3272D}" type="pres">
      <dgm:prSet presAssocID="{04E7B61A-F6B2-47C3-8A43-AFF07552A399}" presName="triangle3" presStyleLbl="node1" presStyleIdx="2" presStyleCnt="4" custScaleX="145209" custLinFactNeighborX="1452" custLinFactNeighborY="2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7306E7-9216-49DC-B182-D4AD19773E62}" type="pres">
      <dgm:prSet presAssocID="{04E7B61A-F6B2-47C3-8A43-AFF07552A399}" presName="triangle4" presStyleLbl="node1" presStyleIdx="3" presStyleCnt="4" custScaleX="129515" custLinFactNeighborX="17147" custLinFactNeighborY="2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FADEFFB-0408-4207-9F9A-9B313D9FF165}" srcId="{04E7B61A-F6B2-47C3-8A43-AFF07552A399}" destId="{448DE4E9-6480-4879-9C05-5C0D238C19AB}" srcOrd="3" destOrd="0" parTransId="{6E1B715E-CEA6-460C-90DB-41C11C216DCF}" sibTransId="{FE74A011-3B95-48D5-8171-3BA1EBA85740}"/>
    <dgm:cxn modelId="{E58FEF92-EF03-4686-8D9C-4A1676C24649}" type="presOf" srcId="{E35D4AB2-B77B-46BD-A70F-B6F3B0199A58}" destId="{4FD64B8C-704B-4544-B1B1-FEF01CF3272D}" srcOrd="0" destOrd="0" presId="urn:microsoft.com/office/officeart/2005/8/layout/pyramid4"/>
    <dgm:cxn modelId="{65830A5D-87D1-4BE1-9E6C-AAEF22943F28}" type="presOf" srcId="{04E7B61A-F6B2-47C3-8A43-AFF07552A399}" destId="{11059989-69FF-42D8-82E5-635CCF680DB9}" srcOrd="0" destOrd="0" presId="urn:microsoft.com/office/officeart/2005/8/layout/pyramid4"/>
    <dgm:cxn modelId="{3982A970-4CF8-423D-9943-9AA91DF89A47}" srcId="{04E7B61A-F6B2-47C3-8A43-AFF07552A399}" destId="{99B45301-0992-4D8F-BF5D-1D62B699C807}" srcOrd="1" destOrd="0" parTransId="{2F9647D5-AA1F-4C7F-BA0D-B2C2EBB47016}" sibTransId="{4524D452-A2EA-4C1F-8FFF-59DD02C2C1DA}"/>
    <dgm:cxn modelId="{1319D716-280A-49E7-A9EB-52CD80470765}" srcId="{04E7B61A-F6B2-47C3-8A43-AFF07552A399}" destId="{E35D4AB2-B77B-46BD-A70F-B6F3B0199A58}" srcOrd="2" destOrd="0" parTransId="{4B3AFE2C-3055-466F-86B5-E8C23964648B}" sibTransId="{915C7AAF-5F8F-4643-8AB1-4342B1BD9113}"/>
    <dgm:cxn modelId="{A7B2BF15-3BB8-4DA1-9D49-E120A899A6D4}" type="presOf" srcId="{2D602CED-857C-4FFE-B8E0-97BBB8775BA6}" destId="{D6601818-0ADA-4E72-9322-79ADE72CCF83}" srcOrd="0" destOrd="0" presId="urn:microsoft.com/office/officeart/2005/8/layout/pyramid4"/>
    <dgm:cxn modelId="{CD2C18B8-49C8-40C6-8936-1D42C210086B}" srcId="{04E7B61A-F6B2-47C3-8A43-AFF07552A399}" destId="{2D602CED-857C-4FFE-B8E0-97BBB8775BA6}" srcOrd="0" destOrd="0" parTransId="{900C9326-A556-4400-B40A-8A71D2E971A7}" sibTransId="{B938D683-9FBC-4A8C-B24F-8CF65AE882A1}"/>
    <dgm:cxn modelId="{6D8CB1B7-9C71-4BFA-B344-453085174FAE}" type="presOf" srcId="{448DE4E9-6480-4879-9C05-5C0D238C19AB}" destId="{E27306E7-9216-49DC-B182-D4AD19773E62}" srcOrd="0" destOrd="0" presId="urn:microsoft.com/office/officeart/2005/8/layout/pyramid4"/>
    <dgm:cxn modelId="{8DF7BBCB-DD63-462A-899D-5E63E7C7D2E5}" type="presOf" srcId="{99B45301-0992-4D8F-BF5D-1D62B699C807}" destId="{9AF8490A-DE97-4DA6-BE56-0E189E658D9F}" srcOrd="0" destOrd="0" presId="urn:microsoft.com/office/officeart/2005/8/layout/pyramid4"/>
    <dgm:cxn modelId="{EF019A9C-B6A4-42DD-B708-E322B9F3AF27}" type="presParOf" srcId="{11059989-69FF-42D8-82E5-635CCF680DB9}" destId="{D6601818-0ADA-4E72-9322-79ADE72CCF83}" srcOrd="0" destOrd="0" presId="urn:microsoft.com/office/officeart/2005/8/layout/pyramid4"/>
    <dgm:cxn modelId="{4761587A-732B-4F18-BC52-F1051A3BA581}" type="presParOf" srcId="{11059989-69FF-42D8-82E5-635CCF680DB9}" destId="{9AF8490A-DE97-4DA6-BE56-0E189E658D9F}" srcOrd="1" destOrd="0" presId="urn:microsoft.com/office/officeart/2005/8/layout/pyramid4"/>
    <dgm:cxn modelId="{5EB1DD48-504B-450F-B8BA-819C11A4F074}" type="presParOf" srcId="{11059989-69FF-42D8-82E5-635CCF680DB9}" destId="{4FD64B8C-704B-4544-B1B1-FEF01CF3272D}" srcOrd="2" destOrd="0" presId="urn:microsoft.com/office/officeart/2005/8/layout/pyramid4"/>
    <dgm:cxn modelId="{173772CF-C614-4B92-9E6A-E6F6C5D35F67}" type="presParOf" srcId="{11059989-69FF-42D8-82E5-635CCF680DB9}" destId="{E27306E7-9216-49DC-B182-D4AD19773E62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601818-0ADA-4E72-9322-79ADE72CCF83}">
      <dsp:nvSpPr>
        <dsp:cNvPr id="0" name=""/>
        <dsp:cNvSpPr/>
      </dsp:nvSpPr>
      <dsp:spPr>
        <a:xfrm>
          <a:off x="2232250" y="87967"/>
          <a:ext cx="3260576" cy="206559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Producción</a:t>
          </a:r>
          <a:endParaRPr lang="es-MX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047394" y="1120765"/>
        <a:ext cx="1630288" cy="1032797"/>
      </dsp:txXfrm>
    </dsp:sp>
    <dsp:sp modelId="{9AF8490A-DE97-4DA6-BE56-0E189E658D9F}">
      <dsp:nvSpPr>
        <dsp:cNvPr id="0" name=""/>
        <dsp:cNvSpPr/>
      </dsp:nvSpPr>
      <dsp:spPr>
        <a:xfrm>
          <a:off x="648072" y="2097352"/>
          <a:ext cx="3312370" cy="21288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Distribución</a:t>
          </a:r>
          <a:endParaRPr lang="es-MX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476165" y="3161752"/>
        <a:ext cx="1656185" cy="1064400"/>
      </dsp:txXfrm>
    </dsp:sp>
    <dsp:sp modelId="{4FD64B8C-704B-4544-B1B1-FEF01CF3272D}">
      <dsp:nvSpPr>
        <dsp:cNvPr id="0" name=""/>
        <dsp:cNvSpPr/>
      </dsp:nvSpPr>
      <dsp:spPr>
        <a:xfrm rot="10800000">
          <a:off x="2272506" y="2097352"/>
          <a:ext cx="3055785" cy="21288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accent3">
                  <a:lumMod val="75000"/>
                </a:schemeClr>
              </a:solidFill>
            </a:rPr>
            <a:t>Mercancía</a:t>
          </a:r>
          <a:endParaRPr lang="es-MX" sz="2000" b="1" kern="1200" dirty="0">
            <a:solidFill>
              <a:schemeClr val="accent3">
                <a:lumMod val="75000"/>
              </a:schemeClr>
            </a:solidFill>
          </a:endParaRPr>
        </a:p>
      </dsp:txBody>
      <dsp:txXfrm rot="10800000">
        <a:off x="3036452" y="2097352"/>
        <a:ext cx="1527893" cy="1064400"/>
      </dsp:txXfrm>
    </dsp:sp>
    <dsp:sp modelId="{E27306E7-9216-49DC-B182-D4AD19773E62}">
      <dsp:nvSpPr>
        <dsp:cNvPr id="0" name=""/>
        <dsp:cNvSpPr/>
      </dsp:nvSpPr>
      <dsp:spPr>
        <a:xfrm>
          <a:off x="3824295" y="2097352"/>
          <a:ext cx="3055785" cy="21288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Consumo</a:t>
          </a:r>
          <a:endParaRPr lang="es-MX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4588241" y="3161752"/>
        <a:ext cx="1527893" cy="106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601818-0ADA-4E72-9322-79ADE72CCF83}">
      <dsp:nvSpPr>
        <dsp:cNvPr id="0" name=""/>
        <dsp:cNvSpPr/>
      </dsp:nvSpPr>
      <dsp:spPr>
        <a:xfrm>
          <a:off x="2224382" y="0"/>
          <a:ext cx="2952338" cy="21648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Emisor</a:t>
          </a:r>
          <a:endParaRPr lang="es-MX" sz="2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2962467" y="1082402"/>
        <a:ext cx="1476169" cy="1082402"/>
      </dsp:txXfrm>
    </dsp:sp>
    <dsp:sp modelId="{9AF8490A-DE97-4DA6-BE56-0E189E658D9F}">
      <dsp:nvSpPr>
        <dsp:cNvPr id="0" name=""/>
        <dsp:cNvSpPr/>
      </dsp:nvSpPr>
      <dsp:spPr>
        <a:xfrm>
          <a:off x="540056" y="2164804"/>
          <a:ext cx="3348367" cy="21648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Mensaje</a:t>
          </a:r>
          <a:endParaRPr lang="es-MX" sz="2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377148" y="3247206"/>
        <a:ext cx="1674183" cy="1082402"/>
      </dsp:txXfrm>
    </dsp:sp>
    <dsp:sp modelId="{4FD64B8C-704B-4544-B1B1-FEF01CF3272D}">
      <dsp:nvSpPr>
        <dsp:cNvPr id="0" name=""/>
        <dsp:cNvSpPr/>
      </dsp:nvSpPr>
      <dsp:spPr>
        <a:xfrm rot="10800000">
          <a:off x="2160239" y="2164804"/>
          <a:ext cx="3143490" cy="21648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accent3">
                  <a:lumMod val="75000"/>
                </a:schemeClr>
              </a:solidFill>
            </a:rPr>
            <a:t>Significación</a:t>
          </a:r>
          <a:endParaRPr lang="es-MX" sz="1800" b="1" kern="1200" dirty="0">
            <a:solidFill>
              <a:schemeClr val="accent3">
                <a:lumMod val="75000"/>
              </a:schemeClr>
            </a:solidFill>
          </a:endParaRPr>
        </a:p>
      </dsp:txBody>
      <dsp:txXfrm rot="10800000">
        <a:off x="2946111" y="2164804"/>
        <a:ext cx="1571745" cy="1082402"/>
      </dsp:txXfrm>
    </dsp:sp>
    <dsp:sp modelId="{E27306E7-9216-49DC-B182-D4AD19773E62}">
      <dsp:nvSpPr>
        <dsp:cNvPr id="0" name=""/>
        <dsp:cNvSpPr/>
      </dsp:nvSpPr>
      <dsp:spPr>
        <a:xfrm>
          <a:off x="3752279" y="2164804"/>
          <a:ext cx="2803745" cy="21648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Receptor</a:t>
          </a:r>
          <a:endParaRPr lang="es-MX" sz="20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4453215" y="3247206"/>
        <a:ext cx="1401873" cy="1082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71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8181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95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79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4650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9319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3964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2657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448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41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0086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494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810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823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0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544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705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4D9FE-A248-40C7-9246-B727EBFED95D}" type="datetimeFigureOut">
              <a:rPr lang="es-MX" smtClean="0"/>
              <a:t>19/09/2017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1247C-66FF-4C17-BBB5-28E51C0A1F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14773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Título"/>
          <p:cNvSpPr txBox="1">
            <a:spLocks/>
          </p:cNvSpPr>
          <p:nvPr/>
        </p:nvSpPr>
        <p:spPr>
          <a:xfrm>
            <a:off x="899592" y="476672"/>
            <a:ext cx="4968552" cy="14700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s-MX" sz="1600" b="1" dirty="0" smtClean="0">
                <a:solidFill>
                  <a:schemeClr val="bg1"/>
                </a:solidFill>
              </a:rPr>
              <a:t>UNIVERSIDAD AUTÓNOMA DEL ESTADO DE MÉXICO</a:t>
            </a:r>
          </a:p>
          <a:p>
            <a:pPr algn="ctr">
              <a:defRPr/>
            </a:pPr>
            <a:r>
              <a:rPr lang="es-MX" sz="1600" b="1" dirty="0" smtClean="0">
                <a:solidFill>
                  <a:schemeClr val="bg1"/>
                </a:solidFill>
              </a:rPr>
              <a:t/>
            </a:r>
            <a:br>
              <a:rPr lang="es-MX" sz="1600" b="1" dirty="0" smtClean="0">
                <a:solidFill>
                  <a:schemeClr val="bg1"/>
                </a:solidFill>
              </a:rPr>
            </a:br>
            <a:r>
              <a:rPr lang="es-MX" sz="1600" b="1" dirty="0" smtClean="0">
                <a:solidFill>
                  <a:schemeClr val="bg1"/>
                </a:solidFill>
              </a:rPr>
              <a:t>FACULTAD DE CIENCIAS POLÍTICAS Y SOCIALES</a:t>
            </a:r>
            <a:br>
              <a:rPr lang="es-MX" sz="1600" b="1" dirty="0" smtClean="0">
                <a:solidFill>
                  <a:schemeClr val="bg1"/>
                </a:solidFill>
              </a:rPr>
            </a:br>
            <a:r>
              <a:rPr lang="es-MX" sz="1600" b="1" dirty="0" smtClean="0">
                <a:solidFill>
                  <a:schemeClr val="bg1"/>
                </a:solidFill>
              </a:rPr>
              <a:t/>
            </a:r>
            <a:br>
              <a:rPr lang="es-MX" sz="1600" b="1" dirty="0" smtClean="0">
                <a:solidFill>
                  <a:schemeClr val="bg1"/>
                </a:solidFill>
              </a:rPr>
            </a:br>
            <a:r>
              <a:rPr lang="es-MX" sz="1600" b="1" dirty="0" smtClean="0">
                <a:solidFill>
                  <a:schemeClr val="bg1"/>
                </a:solidFill>
              </a:rPr>
              <a:t>LICENCIATURA EN COMUNICACIÓN</a:t>
            </a:r>
            <a:br>
              <a:rPr lang="es-MX" sz="1600" b="1" dirty="0" smtClean="0">
                <a:solidFill>
                  <a:schemeClr val="bg1"/>
                </a:solidFill>
              </a:rPr>
            </a:br>
            <a:endParaRPr lang="es-MX" sz="1600" b="1" dirty="0" smtClean="0">
              <a:solidFill>
                <a:schemeClr val="bg1"/>
              </a:solidFill>
            </a:endParaRPr>
          </a:p>
        </p:txBody>
      </p:sp>
      <p:sp>
        <p:nvSpPr>
          <p:cNvPr id="8" name="3 Subtítulo"/>
          <p:cNvSpPr>
            <a:spLocks noGrp="1"/>
          </p:cNvSpPr>
          <p:nvPr>
            <p:ph type="subTitle" idx="1"/>
          </p:nvPr>
        </p:nvSpPr>
        <p:spPr>
          <a:xfrm>
            <a:off x="0" y="2708920"/>
            <a:ext cx="7092788" cy="3384376"/>
          </a:xfrm>
        </p:spPr>
        <p:txBody>
          <a:bodyPr rtlCol="0">
            <a:noAutofit/>
          </a:bodyPr>
          <a:lstStyle/>
          <a:p>
            <a:pPr marL="63500" algn="ctr" fontAlgn="auto">
              <a:buFont typeface="Arial" pitchFamily="34" charset="0"/>
              <a:buNone/>
              <a:defRPr/>
            </a:pPr>
            <a:r>
              <a:rPr lang="es-MX" sz="1800" b="1" i="1" dirty="0" smtClean="0"/>
              <a:t>CULTURA DE CONSUMO: RIESGOS CONCEPTUALES Y TEMAS EMERGENTES</a:t>
            </a:r>
          </a:p>
          <a:p>
            <a:pPr marL="63500" fontAlgn="auto">
              <a:buFont typeface="Arial" pitchFamily="34" charset="0"/>
              <a:buNone/>
              <a:defRPr/>
            </a:pPr>
            <a:endParaRPr lang="es-MX" sz="1200" dirty="0" smtClean="0"/>
          </a:p>
          <a:p>
            <a:pPr marL="63500" algn="ctr" fontAlgn="auto">
              <a:buFont typeface="Arial" pitchFamily="34" charset="0"/>
              <a:buNone/>
              <a:defRPr/>
            </a:pPr>
            <a:r>
              <a:rPr lang="es-MX" sz="1100" dirty="0" smtClean="0"/>
              <a:t>UNIDAD DE APRENDIZAJE: </a:t>
            </a:r>
            <a:r>
              <a:rPr lang="es-MX" sz="1100" b="1" dirty="0" smtClean="0"/>
              <a:t>ANTROPOLOGÍA DEL CONSUMO</a:t>
            </a:r>
          </a:p>
          <a:p>
            <a:pPr marL="63500" algn="ctr" fontAlgn="auto">
              <a:buFont typeface="Arial" pitchFamily="34" charset="0"/>
              <a:buNone/>
              <a:defRPr/>
            </a:pPr>
            <a:r>
              <a:rPr lang="es-MX" sz="1100" dirty="0" smtClean="0"/>
              <a:t>(Núcleo Integral – Área de Acentuación de Comunicación Social)</a:t>
            </a:r>
          </a:p>
          <a:p>
            <a:pPr marL="63500" algn="r" fontAlgn="auto">
              <a:buFont typeface="Arial" pitchFamily="34" charset="0"/>
              <a:buNone/>
              <a:defRPr/>
            </a:pPr>
            <a:endParaRPr lang="es-MX" sz="1200" dirty="0" smtClean="0"/>
          </a:p>
          <a:p>
            <a:pPr marL="63500" algn="r" fontAlgn="auto">
              <a:buFont typeface="Arial" pitchFamily="34" charset="0"/>
              <a:buNone/>
              <a:defRPr/>
            </a:pPr>
            <a:endParaRPr lang="es-MX" sz="1100" dirty="0" smtClean="0"/>
          </a:p>
          <a:p>
            <a:pPr marL="63500" algn="r" fontAlgn="auto">
              <a:buFont typeface="Arial" pitchFamily="34" charset="0"/>
              <a:buNone/>
              <a:defRPr/>
            </a:pPr>
            <a:endParaRPr lang="es-MX" sz="1100" dirty="0"/>
          </a:p>
          <a:p>
            <a:pPr marL="63500" algn="r" fontAlgn="auto">
              <a:buFont typeface="Arial" pitchFamily="34" charset="0"/>
              <a:buNone/>
              <a:defRPr/>
            </a:pPr>
            <a:r>
              <a:rPr lang="es-MX" sz="1100" dirty="0" smtClean="0"/>
              <a:t>Material Didáctico elaborado por:</a:t>
            </a:r>
          </a:p>
          <a:p>
            <a:pPr marL="63500" algn="r" fontAlgn="auto">
              <a:buFont typeface="Arial" pitchFamily="34" charset="0"/>
              <a:buNone/>
              <a:defRPr/>
            </a:pPr>
            <a:r>
              <a:rPr lang="es-MX" sz="1200" b="1" dirty="0" smtClean="0"/>
              <a:t>Dr</a:t>
            </a:r>
            <a:r>
              <a:rPr lang="es-MX" sz="1100" b="1" dirty="0" smtClean="0"/>
              <a:t>. Juan Carlos Ayala Perdomo</a:t>
            </a:r>
          </a:p>
          <a:p>
            <a:pPr marL="63500" algn="r" fontAlgn="auto">
              <a:buFont typeface="Arial" pitchFamily="34" charset="0"/>
              <a:buNone/>
              <a:defRPr/>
            </a:pPr>
            <a:r>
              <a:rPr lang="es-MX" sz="1100" dirty="0" smtClean="0"/>
              <a:t>Septiembre </a:t>
            </a:r>
            <a:r>
              <a:rPr lang="es-MX" sz="1100" dirty="0" smtClean="0"/>
              <a:t>de 2017</a:t>
            </a:r>
          </a:p>
          <a:p>
            <a:pPr marL="63500" fontAlgn="auto">
              <a:buFont typeface="Arial" pitchFamily="34" charset="0"/>
              <a:buNone/>
              <a:defRPr/>
            </a:pPr>
            <a:endParaRPr lang="es-MX" sz="1200" dirty="0" smtClean="0"/>
          </a:p>
          <a:p>
            <a:pPr marL="63500" fontAlgn="auto">
              <a:buFont typeface="Arial" pitchFamily="34" charset="0"/>
              <a:buNone/>
              <a:defRPr/>
            </a:pPr>
            <a:endParaRPr lang="es-MX" sz="1200" dirty="0" smtClean="0"/>
          </a:p>
        </p:txBody>
      </p:sp>
      <p:pic>
        <p:nvPicPr>
          <p:cNvPr id="5" name="Picture 2" descr="C:\Users\tutoria\Documents\Coordinación JC 2011\logos\logo uae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476672"/>
            <a:ext cx="1296144" cy="123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tutoria\Documents\Coordinación JC 2011\logos\logo facultad de cincias politicas y social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03" y="485056"/>
            <a:ext cx="1252869" cy="123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Relación Comunicación - Consumo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Este vínculo se ha sostenido desde diálogos interdisciplinarios que han definido cada concepto según el foco de interés de cada investigación.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Pese a sus divergencias, podemos encontrar las siguientes analogías:</a:t>
            </a:r>
            <a:endParaRPr lang="es-MX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8984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251520" y="1079051"/>
            <a:ext cx="3057148" cy="639762"/>
          </a:xfrm>
        </p:spPr>
        <p:txBody>
          <a:bodyPr>
            <a:noAutofit/>
          </a:bodyPr>
          <a:lstStyle/>
          <a:p>
            <a:r>
              <a:rPr lang="es-MX" sz="2000" dirty="0" smtClean="0"/>
              <a:t>Economía</a:t>
            </a:r>
          </a:p>
          <a:p>
            <a:r>
              <a:rPr lang="es-MX" sz="2000" dirty="0" smtClean="0"/>
              <a:t>(Mercantil y de bienes simbólicos)</a:t>
            </a:r>
            <a:endParaRPr lang="es-MX" sz="2000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s-MX" dirty="0" smtClean="0"/>
              <a:t>Producción</a:t>
            </a:r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r>
              <a:rPr lang="es-MX" dirty="0" smtClean="0"/>
              <a:t>Distribución</a:t>
            </a:r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r>
              <a:rPr lang="es-MX" dirty="0" smtClean="0"/>
              <a:t>Consumidor</a:t>
            </a:r>
          </a:p>
          <a:p>
            <a:pPr marL="68580" indent="0">
              <a:buNone/>
            </a:pPr>
            <a:endParaRPr lang="es-MX" dirty="0" smtClean="0"/>
          </a:p>
          <a:p>
            <a:pPr marL="68580" indent="0">
              <a:buNone/>
            </a:pPr>
            <a:r>
              <a:rPr lang="es-MX" dirty="0" smtClean="0"/>
              <a:t>Mercancía o bien simbólico</a:t>
            </a:r>
            <a:endParaRPr lang="es-MX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475584" y="607916"/>
            <a:ext cx="3055717" cy="639762"/>
          </a:xfrm>
        </p:spPr>
        <p:txBody>
          <a:bodyPr/>
          <a:lstStyle/>
          <a:p>
            <a:pPr algn="r"/>
            <a:r>
              <a:rPr lang="es-MX" dirty="0" smtClean="0"/>
              <a:t>Comunicación</a:t>
            </a:r>
            <a:endParaRPr lang="es-MX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4061128" y="3030009"/>
            <a:ext cx="4039263" cy="2906179"/>
          </a:xfrm>
        </p:spPr>
        <p:txBody>
          <a:bodyPr>
            <a:normAutofit fontScale="92500" lnSpcReduction="20000"/>
          </a:bodyPr>
          <a:lstStyle/>
          <a:p>
            <a:pPr marL="68580" indent="0" algn="r">
              <a:buNone/>
            </a:pPr>
            <a:r>
              <a:rPr lang="es-MX" dirty="0" smtClean="0"/>
              <a:t>Emisor</a:t>
            </a:r>
          </a:p>
          <a:p>
            <a:pPr marL="68580" indent="0" algn="r">
              <a:buNone/>
            </a:pPr>
            <a:endParaRPr lang="es-MX" dirty="0" smtClean="0"/>
          </a:p>
          <a:p>
            <a:pPr marL="68580" indent="0" algn="r">
              <a:buNone/>
            </a:pPr>
            <a:r>
              <a:rPr lang="es-MX" dirty="0" smtClean="0"/>
              <a:t>Mensajes y canales</a:t>
            </a:r>
          </a:p>
          <a:p>
            <a:pPr marL="68580" indent="0" algn="r">
              <a:buNone/>
            </a:pPr>
            <a:endParaRPr lang="es-MX" dirty="0" smtClean="0"/>
          </a:p>
          <a:p>
            <a:pPr marL="68580" indent="0" algn="r">
              <a:buNone/>
            </a:pPr>
            <a:r>
              <a:rPr lang="es-MX" dirty="0" smtClean="0"/>
              <a:t>Receptor</a:t>
            </a:r>
          </a:p>
          <a:p>
            <a:pPr marL="68580" indent="0" algn="r">
              <a:buNone/>
            </a:pPr>
            <a:endParaRPr lang="es-MX" dirty="0" smtClean="0"/>
          </a:p>
          <a:p>
            <a:pPr marL="68580" indent="0" algn="r">
              <a:buNone/>
            </a:pPr>
            <a:r>
              <a:rPr lang="es-MX" dirty="0" smtClean="0"/>
              <a:t>Significación y atributos simbólicos</a:t>
            </a:r>
          </a:p>
          <a:p>
            <a:pPr marL="68580" indent="0" algn="r">
              <a:buNone/>
            </a:pPr>
            <a:endParaRPr lang="es-MX" dirty="0"/>
          </a:p>
        </p:txBody>
      </p:sp>
      <p:sp>
        <p:nvSpPr>
          <p:cNvPr id="2" name="Flecha derecha 1"/>
          <p:cNvSpPr/>
          <p:nvPr/>
        </p:nvSpPr>
        <p:spPr>
          <a:xfrm>
            <a:off x="3301002" y="3072477"/>
            <a:ext cx="2639150" cy="1923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Flecha derecha 2"/>
          <p:cNvSpPr/>
          <p:nvPr/>
        </p:nvSpPr>
        <p:spPr>
          <a:xfrm>
            <a:off x="3322055" y="3804152"/>
            <a:ext cx="1584176" cy="20359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Flecha derecha 3"/>
          <p:cNvSpPr/>
          <p:nvPr/>
        </p:nvSpPr>
        <p:spPr>
          <a:xfrm>
            <a:off x="3308668" y="4547086"/>
            <a:ext cx="2448272" cy="18853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izquierda y derecha 8"/>
          <p:cNvSpPr/>
          <p:nvPr/>
        </p:nvSpPr>
        <p:spPr>
          <a:xfrm>
            <a:off x="3178603" y="5203672"/>
            <a:ext cx="1440160" cy="288032"/>
          </a:xfrm>
          <a:prstGeom prst="left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Franja diagonal 9"/>
          <p:cNvSpPr/>
          <p:nvPr/>
        </p:nvSpPr>
        <p:spPr>
          <a:xfrm>
            <a:off x="4032512" y="607916"/>
            <a:ext cx="792088" cy="1800200"/>
          </a:xfrm>
          <a:prstGeom prst="diagStrip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3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2" y="836712"/>
            <a:ext cx="7024744" cy="757888"/>
          </a:xfrm>
        </p:spPr>
        <p:txBody>
          <a:bodyPr>
            <a:normAutofit/>
          </a:bodyPr>
          <a:lstStyle/>
          <a:p>
            <a:r>
              <a:rPr lang="es-MX" sz="3200" dirty="0" smtClean="0"/>
              <a:t>Doble dimensión del consumo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s-MX" b="1" dirty="0" smtClean="0"/>
              <a:t>Dimensión Económica</a:t>
            </a:r>
            <a:r>
              <a:rPr lang="es-MX" dirty="0" smtClean="0"/>
              <a:t>:</a:t>
            </a:r>
          </a:p>
          <a:p>
            <a:pPr marL="68580" indent="0">
              <a:buNone/>
            </a:pPr>
            <a:endParaRPr lang="es-MX" dirty="0" smtClean="0"/>
          </a:p>
          <a:p>
            <a:pPr lvl="1"/>
            <a:r>
              <a:rPr lang="es-MX" sz="2400" dirty="0" smtClean="0"/>
              <a:t>Racionalidad económica</a:t>
            </a:r>
          </a:p>
          <a:p>
            <a:pPr lvl="1"/>
            <a:r>
              <a:rPr lang="es-MX" sz="2400" dirty="0" smtClean="0"/>
              <a:t>Lógica del intercambio mercantil</a:t>
            </a:r>
          </a:p>
          <a:p>
            <a:pPr lvl="1"/>
            <a:r>
              <a:rPr lang="es-MX" sz="2400" dirty="0" smtClean="0"/>
              <a:t>Intercambio de bienes utilitarios y servicios por valor de cambio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0332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894500"/>
            <a:ext cx="5680652" cy="512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01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2276872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s-MX" b="1" dirty="0" smtClean="0"/>
              <a:t>Dimensión Simbólica</a:t>
            </a:r>
            <a:r>
              <a:rPr lang="es-MX" dirty="0" smtClean="0"/>
              <a:t>:</a:t>
            </a:r>
          </a:p>
          <a:p>
            <a:pPr marL="68580" indent="0">
              <a:buNone/>
            </a:pPr>
            <a:endParaRPr lang="es-MX" dirty="0" smtClean="0"/>
          </a:p>
          <a:p>
            <a:pPr lvl="1"/>
            <a:r>
              <a:rPr lang="es-MX" sz="2400" dirty="0" smtClean="0"/>
              <a:t>Pulsiones de consumo</a:t>
            </a:r>
          </a:p>
          <a:p>
            <a:pPr lvl="1"/>
            <a:r>
              <a:rPr lang="es-MX" sz="2400" dirty="0" smtClean="0"/>
              <a:t>Lógica del intercambio simbólico</a:t>
            </a:r>
          </a:p>
          <a:p>
            <a:pPr lvl="1"/>
            <a:r>
              <a:rPr lang="es-MX" sz="2400" dirty="0" smtClean="0"/>
              <a:t>Intercambio de </a:t>
            </a:r>
            <a:r>
              <a:rPr lang="es-MX" sz="2400" b="1" dirty="0" smtClean="0"/>
              <a:t>bienes simbólicos</a:t>
            </a:r>
            <a:r>
              <a:rPr lang="es-MX" sz="2400" dirty="0" smtClean="0"/>
              <a:t> por valor de uso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6715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71566"/>
            <a:ext cx="5544616" cy="422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 cultural en el consumo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708920"/>
            <a:ext cx="6777317" cy="3508977"/>
          </a:xfrm>
        </p:spPr>
        <p:txBody>
          <a:bodyPr/>
          <a:lstStyle/>
          <a:p>
            <a:pPr algn="just"/>
            <a:r>
              <a:rPr lang="es-MX" dirty="0" smtClean="0"/>
              <a:t>Consumo cultural: </a:t>
            </a:r>
            <a:r>
              <a:rPr lang="es-MX" i="1" dirty="0" smtClean="0"/>
              <a:t>Conjunto de procesos de apropiación simbólica y usos sociales de los bienes en los que el valor de cambio se subordina al valor de uso, o donde este último se configura simbólicamente</a:t>
            </a:r>
            <a:r>
              <a:rPr lang="es-MX" dirty="0" smtClean="0"/>
              <a:t>. (García </a:t>
            </a:r>
            <a:r>
              <a:rPr lang="es-MX" dirty="0" err="1" smtClean="0"/>
              <a:t>Canclini</a:t>
            </a:r>
            <a:r>
              <a:rPr lang="es-MX" dirty="0" smtClean="0"/>
              <a:t>, 2002)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438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2" y="764704"/>
            <a:ext cx="7024744" cy="1143000"/>
          </a:xfrm>
        </p:spPr>
        <p:txBody>
          <a:bodyPr/>
          <a:lstStyle/>
          <a:p>
            <a:r>
              <a:rPr lang="es-MX" dirty="0" smtClean="0"/>
              <a:t>Lo cultural en el consumo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2336873"/>
            <a:ext cx="7134944" cy="359931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s-MX" dirty="0" smtClean="0"/>
              <a:t>El consumo cultural, o consumo de bienes simbólicos implica:</a:t>
            </a:r>
          </a:p>
          <a:p>
            <a:endParaRPr lang="es-MX" dirty="0"/>
          </a:p>
          <a:p>
            <a:pPr lvl="1"/>
            <a:r>
              <a:rPr lang="es-MX" sz="2400" dirty="0" smtClean="0"/>
              <a:t>Entrenamiento en formas simbólicas</a:t>
            </a:r>
          </a:p>
          <a:p>
            <a:pPr lvl="1"/>
            <a:r>
              <a:rPr lang="es-MX" sz="2400" dirty="0" smtClean="0"/>
              <a:t>Sentido de identidad y distinción</a:t>
            </a:r>
          </a:p>
          <a:p>
            <a:pPr lvl="1"/>
            <a:r>
              <a:rPr lang="es-MX" sz="2400" dirty="0" smtClean="0"/>
              <a:t>Usos diferenciales de capitales (económicos, sociales, culturales, simbólicos)</a:t>
            </a:r>
          </a:p>
          <a:p>
            <a:pPr lvl="1"/>
            <a:r>
              <a:rPr lang="es-MX" sz="2400" dirty="0" smtClean="0"/>
              <a:t>Modos distintivos de apropiación social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360123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Pausa No. 1</a:t>
            </a:r>
            <a:br>
              <a:rPr lang="es-MX" dirty="0" smtClean="0"/>
            </a:br>
            <a:r>
              <a:rPr lang="es-MX" dirty="0" smtClean="0"/>
              <a:t>Recordemos que…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636912"/>
            <a:ext cx="6777317" cy="3508977"/>
          </a:xfrm>
        </p:spPr>
        <p:txBody>
          <a:bodyPr/>
          <a:lstStyle/>
          <a:p>
            <a:pPr algn="just"/>
            <a:r>
              <a:rPr lang="es-MX" dirty="0" smtClean="0"/>
              <a:t>Los conceptos de comunicación y consumo pueden considerarse análogos.</a:t>
            </a:r>
          </a:p>
          <a:p>
            <a:pPr algn="just"/>
            <a:r>
              <a:rPr lang="es-MX" dirty="0" smtClean="0"/>
              <a:t>El consumo tiene una doble dimensión: económica y simbólica.</a:t>
            </a:r>
          </a:p>
          <a:p>
            <a:pPr algn="just"/>
            <a:r>
              <a:rPr lang="es-MX" dirty="0" smtClean="0"/>
              <a:t>Cuando se intercambian y consumen bienes simbólicos hablamos de “consumo cultural”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Actividades de aprendizaje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708920"/>
            <a:ext cx="6777317" cy="3508977"/>
          </a:xfrm>
        </p:spPr>
        <p:txBody>
          <a:bodyPr/>
          <a:lstStyle/>
          <a:p>
            <a:pPr algn="just"/>
            <a:r>
              <a:rPr lang="es-MX" dirty="0" smtClean="0"/>
              <a:t>Analicen las siguientes imágenes y discutan a partir de ellas su propio concepto sobre la cultura del consumo.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Acudan a un mercado tradicional o tianguis, un centro comercial, un supermercado y un zócalo y observen las prácticas de consumo de sus usuarios.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1916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468560" y="620688"/>
            <a:ext cx="8568952" cy="1393224"/>
          </a:xfrm>
        </p:spPr>
        <p:txBody>
          <a:bodyPr>
            <a:noAutofit/>
          </a:bodyPr>
          <a:lstStyle/>
          <a:p>
            <a:pPr algn="ctr"/>
            <a:r>
              <a:rPr lang="es-MX" sz="2600" dirty="0" smtClean="0"/>
              <a:t>Propósito General de la Unidad de Aprendizaje</a:t>
            </a:r>
            <a:br>
              <a:rPr lang="es-MX" sz="2600" dirty="0" smtClean="0"/>
            </a:br>
            <a:r>
              <a:rPr lang="es-MX" sz="2600" dirty="0" smtClean="0"/>
              <a:t/>
            </a:r>
            <a:br>
              <a:rPr lang="es-MX" sz="2600" dirty="0" smtClean="0"/>
            </a:br>
            <a:r>
              <a:rPr lang="es-MX" sz="2600" b="1" i="1" dirty="0" smtClean="0"/>
              <a:t>Antropología del Consumo</a:t>
            </a:r>
            <a:endParaRPr lang="es-MX" sz="2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3068961"/>
            <a:ext cx="7920880" cy="2088232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/>
              <a:t>Conocer las necesidades, expectativas, motivaciones, influencias y procesos que viven los individuos dentro de una estructura social para el consumo de bienes y servicios tomando en cuenta factores históricos, sociológicos, culturales y económicos.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92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908720"/>
            <a:ext cx="7024744" cy="757888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Tianguis tradicional de Toluca. Año 2000</a:t>
            </a:r>
            <a:endParaRPr lang="es-MX" sz="3200" dirty="0"/>
          </a:p>
        </p:txBody>
      </p:sp>
      <p:pic>
        <p:nvPicPr>
          <p:cNvPr id="4098" name="Picture 2" descr="C:\Documents and Settings\Juan Carlos Ayala\Escritorio\Tesis y otros docs de la epoca Mamba\Tianguis\fotos tianguis website\Tianguis de Toluca, Puesto de comida Agosto de 2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6952" y="2342483"/>
            <a:ext cx="6143327" cy="408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4860032" y="6550021"/>
            <a:ext cx="2727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Fotografía de archivo personal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11610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2476" y="980728"/>
            <a:ext cx="7024744" cy="757888"/>
          </a:xfrm>
        </p:spPr>
        <p:txBody>
          <a:bodyPr>
            <a:normAutofit fontScale="90000"/>
          </a:bodyPr>
          <a:lstStyle/>
          <a:p>
            <a:r>
              <a:rPr lang="es-MX" sz="3200" dirty="0" smtClean="0"/>
              <a:t>Centro Comercial Santa </a:t>
            </a:r>
            <a:r>
              <a:rPr lang="es-MX" sz="3200" dirty="0" err="1" smtClean="0"/>
              <a:t>Fé</a:t>
            </a:r>
            <a:r>
              <a:rPr lang="es-MX" sz="3200" dirty="0" smtClean="0"/>
              <a:t>. Ciudad de México. Año 2012.</a:t>
            </a:r>
            <a:endParaRPr lang="es-MX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348880"/>
            <a:ext cx="5976664" cy="397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7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 smtClean="0"/>
              <a:t>Construir conocimiento sobre el “consumo”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Desde los conceptos de Comunicación, Cultura y Sociedad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7349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¿Para qué investigar el consumo?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636912"/>
            <a:ext cx="6777317" cy="2257476"/>
          </a:xfrm>
        </p:spPr>
        <p:txBody>
          <a:bodyPr>
            <a:noAutofit/>
          </a:bodyPr>
          <a:lstStyle/>
          <a:p>
            <a:pPr algn="just"/>
            <a:r>
              <a:rPr lang="es-MX" sz="2000" dirty="0" smtClean="0"/>
              <a:t>Para entender procesos amplios de significación que conlleven a la comprensión de la </a:t>
            </a:r>
            <a:r>
              <a:rPr lang="es-MX" sz="2000" b="1" dirty="0" smtClean="0"/>
              <a:t>producción social de sentido</a:t>
            </a:r>
            <a:r>
              <a:rPr lang="es-MX" sz="2000" dirty="0" smtClean="0"/>
              <a:t>.</a:t>
            </a:r>
          </a:p>
          <a:p>
            <a:pPr marL="68580" indent="0" algn="just">
              <a:buNone/>
            </a:pPr>
            <a:endParaRPr lang="es-MX" sz="2000" dirty="0" smtClean="0"/>
          </a:p>
          <a:p>
            <a:pPr algn="just"/>
            <a:r>
              <a:rPr lang="es-MX" sz="2000" dirty="0" smtClean="0"/>
              <a:t>Para ello es necesario que no solo comprendamos el consumo en términos de cuánto cuestan los bienes o para qué los usamos. Es necesario sobre todo saber cómo incorporamos esos bienes a nuestra vida, cómo los significamos y valoramos simbólicamente y cómo el propio acto de consumir se vuelve una práctica cultural.</a:t>
            </a:r>
          </a:p>
        </p:txBody>
      </p:sp>
    </p:spTree>
    <p:extLst>
      <p:ext uri="{BB962C8B-B14F-4D97-AF65-F5344CB8AC3E}">
        <p14:creationId xmlns:p14="http://schemas.microsoft.com/office/powerpoint/2010/main" val="332934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¿Para qué investigar el consumo?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2336873"/>
            <a:ext cx="7350968" cy="3599316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Para adentrarnos en las lógicas o racionalidades de las industrias culturales y de la reproducción simbólica de la cultura.</a:t>
            </a:r>
          </a:p>
          <a:p>
            <a:pPr marL="68580" indent="0" algn="just">
              <a:buNone/>
            </a:pPr>
            <a:endParaRPr lang="es-MX" dirty="0" smtClean="0"/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Para verificar transformaciones, permanencias, resistencias e invenciones en la comunicación entre culturas.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274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Perspectivas de investigación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780929"/>
            <a:ext cx="7128792" cy="29523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1. Posturas </a:t>
            </a:r>
            <a:r>
              <a:rPr lang="es-MX" dirty="0" smtClean="0"/>
              <a:t>conservadoras: el «consumismo moralista». Crítica a las nociones de “necesidad” y “utilidad”.</a:t>
            </a:r>
          </a:p>
          <a:p>
            <a:pPr marL="6858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2. Posturas </a:t>
            </a:r>
            <a:r>
              <a:rPr lang="es-MX" dirty="0" smtClean="0"/>
              <a:t>críticas: el «simulacro» de la sociedad del consumo, la «alienación» estructural de los sujetos.</a:t>
            </a:r>
          </a:p>
        </p:txBody>
      </p:sp>
    </p:spTree>
    <p:extLst>
      <p:ext uri="{BB962C8B-B14F-4D97-AF65-F5344CB8AC3E}">
        <p14:creationId xmlns:p14="http://schemas.microsoft.com/office/powerpoint/2010/main" val="5966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Perspectivas de investigación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708920"/>
            <a:ext cx="6984776" cy="35089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 smtClean="0"/>
              <a:t>3. Posturas </a:t>
            </a:r>
            <a:r>
              <a:rPr lang="es-MX" dirty="0" smtClean="0"/>
              <a:t>de encuentro o hibridación: el consumo como «favorecedor de la comunicación, pero también del conflicto».</a:t>
            </a:r>
          </a:p>
          <a:p>
            <a:pPr marL="68580" indent="0" algn="just">
              <a:buNone/>
            </a:pPr>
            <a:endParaRPr lang="es-MX" dirty="0" smtClean="0"/>
          </a:p>
          <a:p>
            <a:pPr marL="68580" indent="0" algn="just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dirty="0" smtClean="0"/>
              <a:t>4. Posturas </a:t>
            </a:r>
            <a:r>
              <a:rPr lang="es-MX" dirty="0" smtClean="0"/>
              <a:t>optimistas: el consumo «creativo» o «guerrillero».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482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280997"/>
            <a:ext cx="2373206" cy="316835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276872"/>
            <a:ext cx="5532819" cy="3672408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Para actualizar la situación actual del consumo…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6228184" y="6238097"/>
            <a:ext cx="2727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Fotografía de archivo personal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99620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8644" y="908720"/>
            <a:ext cx="7024744" cy="710952"/>
          </a:xfrm>
        </p:spPr>
        <p:txBody>
          <a:bodyPr>
            <a:normAutofit/>
          </a:bodyPr>
          <a:lstStyle/>
          <a:p>
            <a:r>
              <a:rPr lang="es-MX" sz="3200" dirty="0" smtClean="0"/>
              <a:t>Temas emergentes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2492896"/>
            <a:ext cx="7103756" cy="3508977"/>
          </a:xfrm>
        </p:spPr>
        <p:txBody>
          <a:bodyPr>
            <a:noAutofit/>
          </a:bodyPr>
          <a:lstStyle/>
          <a:p>
            <a:pPr algn="just"/>
            <a:r>
              <a:rPr lang="es-MX" dirty="0" smtClean="0"/>
              <a:t>El declive del consumo conspicuo</a:t>
            </a:r>
          </a:p>
          <a:p>
            <a:pPr marL="0" indent="0" algn="just">
              <a:buNone/>
            </a:pPr>
            <a:endParaRPr lang="es-MX" dirty="0" smtClean="0"/>
          </a:p>
          <a:p>
            <a:pPr lvl="2" algn="just"/>
            <a:r>
              <a:rPr lang="es-MX" dirty="0" smtClean="0"/>
              <a:t>Menos </a:t>
            </a:r>
            <a:r>
              <a:rPr lang="es-MX" dirty="0" err="1" smtClean="0"/>
              <a:t>malls</a:t>
            </a:r>
            <a:r>
              <a:rPr lang="es-MX" dirty="0" smtClean="0"/>
              <a:t>, más experiencias sensitivas; menos objetos, más recuerdos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Las transformaciones en las dinámicas del consumo relacionadas con el sentido de identidad y pertenencia</a:t>
            </a:r>
          </a:p>
          <a:p>
            <a:pPr marL="0" indent="0" algn="just">
              <a:buNone/>
            </a:pPr>
            <a:endParaRPr lang="es-MX" dirty="0" smtClean="0"/>
          </a:p>
          <a:p>
            <a:pPr lvl="2" algn="just"/>
            <a:r>
              <a:rPr lang="es-MX" dirty="0" smtClean="0"/>
              <a:t>Novedosas adscripciones </a:t>
            </a:r>
            <a:r>
              <a:rPr lang="es-MX" dirty="0" err="1" smtClean="0"/>
              <a:t>identitarias</a:t>
            </a:r>
            <a:r>
              <a:rPr lang="es-MX" dirty="0" smtClean="0"/>
              <a:t>; diferentes referentes de clase</a:t>
            </a:r>
          </a:p>
        </p:txBody>
      </p:sp>
    </p:spTree>
    <p:extLst>
      <p:ext uri="{BB962C8B-B14F-4D97-AF65-F5344CB8AC3E}">
        <p14:creationId xmlns:p14="http://schemas.microsoft.com/office/powerpoint/2010/main" val="27152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210" y="908720"/>
            <a:ext cx="7024744" cy="710952"/>
          </a:xfrm>
        </p:spPr>
        <p:txBody>
          <a:bodyPr>
            <a:normAutofit/>
          </a:bodyPr>
          <a:lstStyle/>
          <a:p>
            <a:r>
              <a:rPr lang="es-MX" sz="3200" dirty="0" smtClean="0"/>
              <a:t>Temas emergentes</a:t>
            </a:r>
            <a:endParaRPr lang="es-MX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2420888"/>
            <a:ext cx="7205717" cy="3508977"/>
          </a:xfrm>
        </p:spPr>
        <p:txBody>
          <a:bodyPr>
            <a:noAutofit/>
          </a:bodyPr>
          <a:lstStyle/>
          <a:p>
            <a:r>
              <a:rPr lang="es-MX" dirty="0" smtClean="0"/>
              <a:t>Cambios en la percepción de la calidad de vida, lo suntuario, el gusto</a:t>
            </a:r>
          </a:p>
          <a:p>
            <a:pPr marL="0" indent="0">
              <a:buNone/>
            </a:pPr>
            <a:endParaRPr lang="es-MX" dirty="0" smtClean="0"/>
          </a:p>
          <a:p>
            <a:pPr lvl="2"/>
            <a:r>
              <a:rPr lang="es-MX" sz="1600" dirty="0" smtClean="0"/>
              <a:t>Crisis del concepto y experiencia de la clase media; dispersión de mercados; expansión de la oferta y la capacidad de acceso; marginaciones extremas</a:t>
            </a:r>
          </a:p>
          <a:p>
            <a:pPr lvl="2"/>
            <a:endParaRPr lang="es-MX" sz="1600" dirty="0" smtClean="0"/>
          </a:p>
          <a:p>
            <a:pPr marL="685800" lvl="2" indent="0">
              <a:buNone/>
            </a:pPr>
            <a:endParaRPr lang="es-MX" sz="1600" dirty="0"/>
          </a:p>
          <a:p>
            <a:r>
              <a:rPr lang="es-MX" dirty="0" smtClean="0"/>
              <a:t>Modificaciones profundas en los ecosistemas comunicativos</a:t>
            </a:r>
          </a:p>
          <a:p>
            <a:pPr marL="0" indent="0">
              <a:buNone/>
            </a:pPr>
            <a:endParaRPr lang="es-MX" dirty="0" smtClean="0"/>
          </a:p>
          <a:p>
            <a:pPr lvl="2"/>
            <a:r>
              <a:rPr lang="es-MX" sz="1600" dirty="0" smtClean="0"/>
              <a:t>Otro régimen mediático: dispositivos móviles, internet, declive de medios “tradicionales”; sociedad de información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61591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024744" cy="901904"/>
          </a:xfrm>
        </p:spPr>
        <p:txBody>
          <a:bodyPr/>
          <a:lstStyle/>
          <a:p>
            <a:r>
              <a:rPr lang="es-MX" dirty="0" smtClean="0"/>
              <a:t>Objetivos de aprendizaje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Lograr que los alumnos elaboren una conceptualización de la </a:t>
            </a:r>
            <a:r>
              <a:rPr lang="es-MX" i="1" dirty="0" smtClean="0"/>
              <a:t>Cultura de Consumo</a:t>
            </a:r>
            <a:r>
              <a:rPr lang="es-MX" dirty="0" smtClean="0"/>
              <a:t>.</a:t>
            </a:r>
          </a:p>
          <a:p>
            <a:pPr marL="6858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Reflexionar sobre el vínculo entre la comunicación y la cultura de consumo, principalmente desde una perspectiva simbólica.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0130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Algunos autores y obras clásicas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564904"/>
            <a:ext cx="677731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Pierre Bourdieu: “La distinción”</a:t>
            </a:r>
          </a:p>
          <a:p>
            <a:r>
              <a:rPr lang="es-MX" dirty="0" smtClean="0"/>
              <a:t>Mary Douglas y </a:t>
            </a:r>
            <a:r>
              <a:rPr lang="es-MX" dirty="0" err="1" smtClean="0"/>
              <a:t>Baron</a:t>
            </a:r>
            <a:r>
              <a:rPr lang="es-MX" dirty="0" smtClean="0"/>
              <a:t> </a:t>
            </a:r>
            <a:r>
              <a:rPr lang="es-MX" dirty="0" err="1" smtClean="0"/>
              <a:t>Isherwood</a:t>
            </a:r>
            <a:r>
              <a:rPr lang="es-MX" dirty="0" smtClean="0"/>
              <a:t>: “El mundo de los bienes”</a:t>
            </a:r>
          </a:p>
          <a:p>
            <a:r>
              <a:rPr lang="es-MX" dirty="0" smtClean="0"/>
              <a:t>Jean </a:t>
            </a:r>
            <a:r>
              <a:rPr lang="es-MX" dirty="0" err="1" smtClean="0"/>
              <a:t>Baudrillard</a:t>
            </a:r>
            <a:r>
              <a:rPr lang="es-MX" dirty="0" smtClean="0"/>
              <a:t>: “La sociedad del consumo”</a:t>
            </a:r>
          </a:p>
          <a:p>
            <a:r>
              <a:rPr lang="es-MX" dirty="0" smtClean="0"/>
              <a:t>Michel de </a:t>
            </a:r>
            <a:r>
              <a:rPr lang="es-MX" dirty="0" err="1" smtClean="0"/>
              <a:t>Certeau</a:t>
            </a:r>
            <a:r>
              <a:rPr lang="es-MX" dirty="0" smtClean="0"/>
              <a:t>: “La invención de lo cotidiano”</a:t>
            </a:r>
          </a:p>
          <a:p>
            <a:r>
              <a:rPr lang="es-MX" dirty="0" smtClean="0"/>
              <a:t>Marc </a:t>
            </a:r>
            <a:r>
              <a:rPr lang="es-MX" dirty="0" err="1" smtClean="0"/>
              <a:t>Augé</a:t>
            </a:r>
            <a:r>
              <a:rPr lang="es-MX" dirty="0" smtClean="0"/>
              <a:t>: “Los no lugares”</a:t>
            </a:r>
          </a:p>
        </p:txBody>
      </p:sp>
    </p:spTree>
    <p:extLst>
      <p:ext uri="{BB962C8B-B14F-4D97-AF65-F5344CB8AC3E}">
        <p14:creationId xmlns:p14="http://schemas.microsoft.com/office/powerpoint/2010/main" val="335081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Algunos autores y obras clásicas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708920"/>
            <a:ext cx="6777317" cy="3508977"/>
          </a:xfrm>
        </p:spPr>
        <p:txBody>
          <a:bodyPr>
            <a:normAutofit/>
          </a:bodyPr>
          <a:lstStyle/>
          <a:p>
            <a:r>
              <a:rPr lang="es-MX" dirty="0" smtClean="0"/>
              <a:t>John </a:t>
            </a:r>
            <a:r>
              <a:rPr lang="es-MX" dirty="0" err="1" smtClean="0"/>
              <a:t>Fiske</a:t>
            </a:r>
            <a:r>
              <a:rPr lang="es-MX" dirty="0" smtClean="0"/>
              <a:t>: “Reading </a:t>
            </a:r>
            <a:r>
              <a:rPr lang="es-MX" dirty="0" err="1" smtClean="0"/>
              <a:t>the</a:t>
            </a:r>
            <a:r>
              <a:rPr lang="es-MX" dirty="0" smtClean="0"/>
              <a:t> popular”</a:t>
            </a:r>
          </a:p>
          <a:p>
            <a:r>
              <a:rPr lang="es-MX" dirty="0" err="1" smtClean="0"/>
              <a:t>Zygmunt</a:t>
            </a:r>
            <a:r>
              <a:rPr lang="es-MX" dirty="0" smtClean="0"/>
              <a:t> </a:t>
            </a:r>
            <a:r>
              <a:rPr lang="es-MX" dirty="0" err="1" smtClean="0"/>
              <a:t>Bauman</a:t>
            </a:r>
            <a:r>
              <a:rPr lang="es-MX" dirty="0" smtClean="0"/>
              <a:t>: “Vida de consumo”</a:t>
            </a:r>
          </a:p>
          <a:p>
            <a:r>
              <a:rPr lang="es-MX" dirty="0" smtClean="0"/>
              <a:t>Néstor García </a:t>
            </a:r>
            <a:r>
              <a:rPr lang="es-MX" dirty="0" err="1" smtClean="0"/>
              <a:t>Canclini</a:t>
            </a:r>
            <a:r>
              <a:rPr lang="es-MX" dirty="0" smtClean="0"/>
              <a:t>: “El consumo cultural en México”</a:t>
            </a:r>
          </a:p>
          <a:p>
            <a:r>
              <a:rPr lang="es-MX" dirty="0" smtClean="0"/>
              <a:t>Jesús Martín Barbero: “Procesos de comunicación y matrices de cultura”</a:t>
            </a:r>
          </a:p>
        </p:txBody>
      </p:sp>
    </p:spTree>
    <p:extLst>
      <p:ext uri="{BB962C8B-B14F-4D97-AF65-F5344CB8AC3E}">
        <p14:creationId xmlns:p14="http://schemas.microsoft.com/office/powerpoint/2010/main" val="9960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Juan Carlos Ayala\Escritorio\Tesis y otros docs de la epoca Mamba\Tianguis\fotos tianguis website\tianguis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2637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5364088" y="6237312"/>
            <a:ext cx="2727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Fotografía de archivo personal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19325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143000"/>
          </a:xfrm>
        </p:spPr>
        <p:txBody>
          <a:bodyPr/>
          <a:lstStyle/>
          <a:p>
            <a:r>
              <a:rPr lang="es-MX" dirty="0" smtClean="0"/>
              <a:t>¿Desde donde partimos?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420888"/>
            <a:ext cx="7350968" cy="30243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 smtClean="0"/>
              <a:t>Se han investigado prácticas de consumo cultural en tianguis, supermercados, centros comerciales, cines, museos, galerías de arte, festivales artísticos, medios de comunicación tradicionales (radio, televisión, medios impresos) y emergentes (redes sociales de internet), danzas indígenas, estadios de futbol, universidades e incluso se ha discutido sobre el ser humano como un anuncio publicitario en sí mismo.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846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Pausa No. 2</a:t>
            </a:r>
            <a:br>
              <a:rPr lang="es-MX" dirty="0" smtClean="0"/>
            </a:br>
            <a:r>
              <a:rPr lang="es-MX" dirty="0" smtClean="0"/>
              <a:t>Recordemos que…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3400" y="2336873"/>
            <a:ext cx="7206952" cy="35993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Han existido posturas críticas y liberales, conservadoras u optimistas en torno a la cultura de consumo.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El consumo cultural se ha investigado en diferentes temas y con diversas perspectivas (antropológica, sociológica, psicológica, comunicacional)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La intención central es comprender el sentido socialmente construido en torno a nuestras prácticas de consumo.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040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Actividad de aprendizaje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Lean la obra de alguno de los autores clásicos y lleven a cabo un estudio de caso bajo las siguientes preguntas:</a:t>
            </a:r>
          </a:p>
          <a:p>
            <a:pPr algn="just"/>
            <a:endParaRPr lang="es-MX" dirty="0"/>
          </a:p>
          <a:p>
            <a:pPr lvl="1" algn="just"/>
            <a:r>
              <a:rPr lang="es-MX" dirty="0" smtClean="0"/>
              <a:t>¿Cuáles son los atributos simbólicos que se le dan a los bienes que consumimos?</a:t>
            </a:r>
          </a:p>
          <a:p>
            <a:pPr lvl="1" algn="just"/>
            <a:r>
              <a:rPr lang="es-MX" dirty="0" smtClean="0"/>
              <a:t>¿Con quiénes, cuándo y dónde la gente lleva a cabo prácticas de consumo cultural?</a:t>
            </a:r>
          </a:p>
          <a:p>
            <a:pPr lvl="1" algn="just"/>
            <a:r>
              <a:rPr lang="es-MX" dirty="0" smtClean="0"/>
              <a:t>¿Qué significa para la gente esta forma de consumo, y por qué es importante en sus vidas diarias?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823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Referencias </a:t>
            </a:r>
            <a:r>
              <a:rPr lang="es-MX" sz="2800" dirty="0" smtClean="0"/>
              <a:t>bibliográficas y de imágenes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s-MX" dirty="0" smtClean="0"/>
              <a:t>GARCÍA </a:t>
            </a:r>
            <a:r>
              <a:rPr lang="es-MX" dirty="0" err="1" smtClean="0"/>
              <a:t>CANCLINI</a:t>
            </a:r>
            <a:r>
              <a:rPr lang="es-MX" dirty="0" smtClean="0"/>
              <a:t>, Néstor (2002): “El consumo cultural. Una propuesta teórica”, en Guillermo </a:t>
            </a:r>
            <a:r>
              <a:rPr lang="es-MX" dirty="0" err="1" smtClean="0"/>
              <a:t>Sunkel</a:t>
            </a:r>
            <a:r>
              <a:rPr lang="es-MX" dirty="0" smtClean="0"/>
              <a:t> (coordinador) </a:t>
            </a:r>
            <a:r>
              <a:rPr lang="es-MX" i="1" dirty="0" smtClean="0"/>
              <a:t>El consumo cultural en América Latina</a:t>
            </a:r>
            <a:r>
              <a:rPr lang="es-MX" dirty="0" smtClean="0"/>
              <a:t>, Convenio Andrés Bello, </a:t>
            </a:r>
            <a:r>
              <a:rPr lang="es-MX" dirty="0" smtClean="0"/>
              <a:t>Bogotá.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err="1" smtClean="0"/>
              <a:t>BAUDRILLARD</a:t>
            </a:r>
            <a:r>
              <a:rPr lang="es-MX" dirty="0" smtClean="0"/>
              <a:t>, Jean (2009): </a:t>
            </a:r>
            <a:r>
              <a:rPr lang="es-MX" i="1" dirty="0" smtClean="0"/>
              <a:t>La sociedad de consumo</a:t>
            </a:r>
            <a:r>
              <a:rPr lang="es-MX" dirty="0" smtClean="0"/>
              <a:t>, Siglo XXI Editores. Barcelona.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/>
              <a:t>Las fotografías son de producción propia, en archivo personal.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Las demás imágenes fueron recuperadas del buscador Google, con licencia de uso no comercial.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9478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 </a:t>
            </a:r>
            <a:r>
              <a:rPr lang="es-ES" dirty="0" smtClean="0"/>
              <a:t>complementaria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7920880" cy="4159334"/>
          </a:xfrm>
        </p:spPr>
        <p:txBody>
          <a:bodyPr>
            <a:noAutofit/>
          </a:bodyPr>
          <a:lstStyle/>
          <a:p>
            <a:pPr fontAlgn="t"/>
            <a:r>
              <a:rPr lang="es-MX" sz="1200" dirty="0"/>
              <a:t>AUGÉ, Marc: “De los lugares a los no lugares” en  </a:t>
            </a:r>
            <a:r>
              <a:rPr lang="es-MX" sz="1200" i="1" dirty="0"/>
              <a:t>Los no lugares. Espacios del anonimato. Una antropología de la </a:t>
            </a:r>
            <a:r>
              <a:rPr lang="es-MX" sz="1200" i="1" dirty="0" err="1"/>
              <a:t>sobremodernidad</a:t>
            </a:r>
            <a:r>
              <a:rPr lang="es-MX" sz="1200" dirty="0"/>
              <a:t>, Barcelona, </a:t>
            </a:r>
            <a:r>
              <a:rPr lang="es-MX" sz="1200" dirty="0" err="1"/>
              <a:t>Gedisa</a:t>
            </a:r>
            <a:r>
              <a:rPr lang="es-MX" sz="1200" dirty="0"/>
              <a:t>, 2000, pp. 81-118.</a:t>
            </a:r>
          </a:p>
          <a:p>
            <a:pPr fontAlgn="t"/>
            <a:r>
              <a:rPr lang="es-MX" sz="1200" dirty="0" smtClean="0"/>
              <a:t>BAUMAN</a:t>
            </a:r>
            <a:r>
              <a:rPr lang="es-MX" sz="1200" dirty="0"/>
              <a:t>, </a:t>
            </a:r>
            <a:r>
              <a:rPr lang="es-MX" sz="1200" dirty="0" err="1"/>
              <a:t>Zygmunt</a:t>
            </a:r>
            <a:r>
              <a:rPr lang="es-MX" sz="1200" dirty="0"/>
              <a:t>: “Introducción o el secreto mejor guardado de la sociedad de  consumidores” en </a:t>
            </a:r>
            <a:r>
              <a:rPr lang="es-MX" sz="1200" i="1" dirty="0"/>
              <a:t>Vida de consumo</a:t>
            </a:r>
            <a:r>
              <a:rPr lang="es-MX" sz="1200" dirty="0"/>
              <a:t>,  México, Fondo de Cultura Económica, 2007, pp. 11-41.</a:t>
            </a:r>
          </a:p>
          <a:p>
            <a:pPr fontAlgn="t"/>
            <a:r>
              <a:rPr lang="es-MX" sz="1200" dirty="0"/>
              <a:t>BOURDIEU, Pierre: “Capítulo 3. “El </a:t>
            </a:r>
            <a:r>
              <a:rPr lang="es-MX" sz="1200" dirty="0" err="1"/>
              <a:t>habitus</a:t>
            </a:r>
            <a:r>
              <a:rPr lang="es-MX" sz="1200" dirty="0"/>
              <a:t> y el espacio de los estilos de vida” en </a:t>
            </a:r>
            <a:r>
              <a:rPr lang="es-MX" sz="1200" i="1" dirty="0"/>
              <a:t>La distinción. Criterio y bases sociales del gusto</a:t>
            </a:r>
            <a:r>
              <a:rPr lang="es-MX" sz="1200" dirty="0"/>
              <a:t>, España, Taurus, 2002, pp. 169 – 222.</a:t>
            </a:r>
          </a:p>
          <a:p>
            <a:pPr fontAlgn="t"/>
            <a:r>
              <a:rPr lang="es-MX" sz="1200" dirty="0"/>
              <a:t>DE CERTEAU, Michel: “Capítulo III. Valerse de: usos y prácticas” en </a:t>
            </a:r>
            <a:r>
              <a:rPr lang="es-MX" sz="1200" i="1" dirty="0"/>
              <a:t>La invención de lo cotidiano. Tomo 1: Artes de hacer, </a:t>
            </a:r>
            <a:r>
              <a:rPr lang="es-MX" sz="1200" dirty="0"/>
              <a:t>México, UIA-ITESO, 2000, pp. 35-48.</a:t>
            </a:r>
          </a:p>
          <a:p>
            <a:pPr fontAlgn="t"/>
            <a:r>
              <a:rPr lang="es-MX" sz="1200" dirty="0"/>
              <a:t>DOUGLAS, Mary y </a:t>
            </a:r>
            <a:r>
              <a:rPr lang="es-MX" sz="1200" dirty="0" err="1"/>
              <a:t>Baron</a:t>
            </a:r>
            <a:r>
              <a:rPr lang="es-MX" sz="1200" dirty="0"/>
              <a:t> </a:t>
            </a:r>
            <a:r>
              <a:rPr lang="es-MX" sz="1200" dirty="0" err="1"/>
              <a:t>Isherwood</a:t>
            </a:r>
            <a:r>
              <a:rPr lang="es-MX" sz="1200" dirty="0"/>
              <a:t>: “Capítulo I. Por qué la gente necesita mercancías” y “Capítulo III. Los usos de los bienes” en  </a:t>
            </a:r>
            <a:r>
              <a:rPr lang="es-MX" sz="1200" i="1" dirty="0"/>
              <a:t>El mundo de los bienes. Hacia una antropología del consumo </a:t>
            </a:r>
            <a:r>
              <a:rPr lang="es-MX" sz="1200" dirty="0"/>
              <a:t>, México, CONACULTA, 1989, pp. 29-39; pp.71-85.</a:t>
            </a:r>
          </a:p>
          <a:p>
            <a:pPr fontAlgn="t"/>
            <a:r>
              <a:rPr lang="es-MX" sz="1200" dirty="0"/>
              <a:t>DOUGLAS, Mary: “Capítulo IV. Ni muerta me dejaría ver con eso puesto. Las compras como protesta” y “Capítulo V. La rebelión del consumidor”, en </a:t>
            </a:r>
            <a:r>
              <a:rPr lang="es-MX" sz="1200" i="1" dirty="0"/>
              <a:t>Estilos de pensar</a:t>
            </a:r>
            <a:r>
              <a:rPr lang="es-MX" sz="1200" dirty="0"/>
              <a:t>, Barcelona, </a:t>
            </a:r>
            <a:r>
              <a:rPr lang="es-MX" sz="1200" dirty="0" err="1"/>
              <a:t>Gedisa</a:t>
            </a:r>
            <a:r>
              <a:rPr lang="es-MX" sz="1200" dirty="0"/>
              <a:t>, 1998, pp. 90-135.</a:t>
            </a:r>
          </a:p>
          <a:p>
            <a:pPr fontAlgn="t"/>
            <a:r>
              <a:rPr lang="es-MX" sz="1200" dirty="0" smtClean="0"/>
              <a:t>MARTÍN-BARBERO</a:t>
            </a:r>
            <a:r>
              <a:rPr lang="es-MX" sz="1200" dirty="0"/>
              <a:t>, Jesús: “Capítulo III. Prácticas de comunicación en la cultura popular” en </a:t>
            </a:r>
            <a:r>
              <a:rPr lang="es-MX" sz="1200" i="1" dirty="0"/>
              <a:t>Procesos de Comunicación y matrices de cultura. Itinerario para salir de la razón dualista, </a:t>
            </a:r>
            <a:r>
              <a:rPr lang="es-MX" sz="1200" dirty="0"/>
              <a:t>México, FELAFACS-G. Gili, 1987, pp. 98-111.</a:t>
            </a:r>
          </a:p>
          <a:p>
            <a:pPr fontAlgn="t"/>
            <a:r>
              <a:rPr lang="es-MX" sz="1200" dirty="0"/>
              <a:t>RAPAILLE, </a:t>
            </a:r>
            <a:r>
              <a:rPr lang="es-MX" sz="1200" dirty="0" err="1"/>
              <a:t>Clotaire</a:t>
            </a:r>
            <a:r>
              <a:rPr lang="es-MX" sz="1200" dirty="0"/>
              <a:t>: “Introducción” y “Capítulo 2. Los dolores del crecimiento de una cultura adolescente” en </a:t>
            </a:r>
            <a:r>
              <a:rPr lang="es-MX" sz="1200" i="1" dirty="0"/>
              <a:t>Código cultural. Una manera ingeniosa para entender por qué la gente alrededor del mundo vive y compra como lo hace, </a:t>
            </a:r>
            <a:r>
              <a:rPr lang="es-MX" sz="1200" dirty="0"/>
              <a:t>México, Grupo Editorial Norma, 2007, pp. 13-29; pp. 55-90</a:t>
            </a:r>
            <a:r>
              <a:rPr lang="es-MX" sz="1200" dirty="0" smtClean="0"/>
              <a:t>.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05746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Construcción teórica de “Cultura de consumo”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01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/>
          <a:lstStyle/>
          <a:p>
            <a:r>
              <a:rPr lang="es-MX" dirty="0" smtClean="0"/>
              <a:t>Riesgos conceptuales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060848"/>
            <a:ext cx="7200800" cy="3797009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Raíces disciplinarias del término  «consumo», que pueden tener una asociación a fenómenos:</a:t>
            </a:r>
          </a:p>
          <a:p>
            <a:pPr marL="68580" indent="0" algn="just">
              <a:buNone/>
            </a:pPr>
            <a:endParaRPr lang="es-MX" dirty="0" smtClean="0"/>
          </a:p>
          <a:p>
            <a:pPr lvl="1" algn="just"/>
            <a:r>
              <a:rPr lang="es-MX" dirty="0" smtClean="0"/>
              <a:t>Físicos, químicos y </a:t>
            </a:r>
            <a:r>
              <a:rPr lang="es-MX" dirty="0" smtClean="0"/>
              <a:t>biológicos</a:t>
            </a:r>
          </a:p>
          <a:p>
            <a:pPr lvl="1" algn="just"/>
            <a:endParaRPr lang="es-MX" dirty="0"/>
          </a:p>
          <a:p>
            <a:pPr marL="457200" lvl="1" indent="0" algn="just">
              <a:buNone/>
            </a:pPr>
            <a:endParaRPr lang="es-MX" dirty="0" smtClean="0"/>
          </a:p>
          <a:p>
            <a:pPr marL="365760" lvl="1" indent="0" algn="just">
              <a:buNone/>
            </a:pPr>
            <a:endParaRPr lang="es-MX" dirty="0" smtClean="0"/>
          </a:p>
          <a:p>
            <a:pPr lvl="1" algn="just"/>
            <a:r>
              <a:rPr lang="es-MX" dirty="0" smtClean="0"/>
              <a:t>Económicos cargados ideológicamente</a:t>
            </a:r>
          </a:p>
          <a:p>
            <a:pPr marL="68580" indent="0" algn="just">
              <a:buNone/>
            </a:pPr>
            <a:endParaRPr lang="es-MX" dirty="0" smtClean="0"/>
          </a:p>
        </p:txBody>
      </p:sp>
      <p:sp>
        <p:nvSpPr>
          <p:cNvPr id="4" name="AutoShape 2" descr="Resultado de imagen para combustión"/>
          <p:cNvSpPr>
            <a:spLocks noChangeAspect="1" noChangeArrowheads="1"/>
          </p:cNvSpPr>
          <p:nvPr/>
        </p:nvSpPr>
        <p:spPr bwMode="auto">
          <a:xfrm>
            <a:off x="155575" y="-144463"/>
            <a:ext cx="2052160" cy="205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3045517"/>
            <a:ext cx="2124844" cy="140886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375" y="5141109"/>
            <a:ext cx="2131605" cy="14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16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/>
          <a:lstStyle/>
          <a:p>
            <a:r>
              <a:rPr lang="es-MX" dirty="0" smtClean="0"/>
              <a:t>Riesgos conceptuales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2348880"/>
            <a:ext cx="7200800" cy="3508977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Raíces </a:t>
            </a:r>
            <a:r>
              <a:rPr lang="es-MX" dirty="0"/>
              <a:t>disciplinarias del término  </a:t>
            </a:r>
            <a:r>
              <a:rPr lang="es-MX" dirty="0" smtClean="0"/>
              <a:t>«cultura» desde los campos de:</a:t>
            </a:r>
          </a:p>
          <a:p>
            <a:pPr marL="68580" indent="0" algn="just">
              <a:buNone/>
            </a:pPr>
            <a:endParaRPr lang="es-MX" dirty="0" smtClean="0"/>
          </a:p>
          <a:p>
            <a:pPr lvl="1" algn="just"/>
            <a:r>
              <a:rPr lang="es-MX" dirty="0" smtClean="0"/>
              <a:t>Antropología</a:t>
            </a:r>
          </a:p>
          <a:p>
            <a:pPr lvl="1" algn="just"/>
            <a:r>
              <a:rPr lang="es-MX" dirty="0" smtClean="0"/>
              <a:t>Sociología</a:t>
            </a:r>
          </a:p>
          <a:p>
            <a:pPr lvl="1" algn="just"/>
            <a:r>
              <a:rPr lang="es-MX" dirty="0" smtClean="0"/>
              <a:t>Y </a:t>
            </a:r>
            <a:r>
              <a:rPr lang="es-MX" dirty="0" smtClean="0"/>
              <a:t>otras disciplinas </a:t>
            </a:r>
            <a:r>
              <a:rPr lang="es-MX" dirty="0" smtClean="0"/>
              <a:t>de las Humanidades.</a:t>
            </a:r>
          </a:p>
          <a:p>
            <a:pPr lvl="1" algn="just"/>
            <a:endParaRPr lang="es-MX" dirty="0"/>
          </a:p>
          <a:p>
            <a:pPr marL="365760" lvl="1" indent="0" algn="just">
              <a:buNone/>
            </a:pPr>
            <a:r>
              <a:rPr lang="es-MX" dirty="0" smtClean="0"/>
              <a:t>Aquí se considerarán los conceptos descriptivos, estructurales y </a:t>
            </a:r>
            <a:r>
              <a:rPr lang="es-MX" dirty="0" smtClean="0"/>
              <a:t>simbólicos que existen para cultura.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3998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Posibilidades analíticas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564904"/>
            <a:ext cx="6777317" cy="3508977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dirty="0" smtClean="0"/>
              <a:t>El abordaje de ambos conceptos: </a:t>
            </a:r>
            <a:r>
              <a:rPr lang="es-MX" b="1" dirty="0" smtClean="0"/>
              <a:t>cultura</a:t>
            </a:r>
            <a:r>
              <a:rPr lang="es-MX" dirty="0" smtClean="0"/>
              <a:t> y </a:t>
            </a:r>
            <a:r>
              <a:rPr lang="es-MX" b="1" dirty="0" smtClean="0"/>
              <a:t>consumo</a:t>
            </a:r>
            <a:r>
              <a:rPr lang="es-MX" dirty="0" smtClean="0"/>
              <a:t> y su relación significativa se puede llevar a cabo mediante un procedimiento analógico.</a:t>
            </a:r>
          </a:p>
          <a:p>
            <a:pPr marL="68580" indent="0" algn="just">
              <a:buNone/>
            </a:pPr>
            <a:endParaRPr lang="es-MX" dirty="0"/>
          </a:p>
          <a:p>
            <a:pPr marL="68580" indent="0" algn="just">
              <a:buNone/>
            </a:pPr>
            <a:r>
              <a:rPr lang="es-MX" dirty="0" smtClean="0"/>
              <a:t>En los siguientes diagramas deben notarse la interconexión de cuatro niveles homólogos.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7797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Autofit/>
          </a:bodyPr>
          <a:lstStyle/>
          <a:p>
            <a:r>
              <a:rPr lang="es-MX" sz="2800" dirty="0" smtClean="0"/>
              <a:t>Modelo para el abordaje del circuito económico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9053359"/>
              </p:ext>
            </p:extLst>
          </p:nvPr>
        </p:nvGraphicFramePr>
        <p:xfrm>
          <a:off x="755576" y="1907705"/>
          <a:ext cx="7632848" cy="42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857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Modelo para el abordaje del proceso comunicativo</a:t>
            </a: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36592"/>
              </p:ext>
            </p:extLst>
          </p:nvPr>
        </p:nvGraphicFramePr>
        <p:xfrm>
          <a:off x="1043608" y="1979712"/>
          <a:ext cx="7128792" cy="4329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102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229</TotalTime>
  <Words>1676</Words>
  <Application>Microsoft Office PowerPoint</Application>
  <PresentationFormat>Presentación en pantalla (4:3)</PresentationFormat>
  <Paragraphs>184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0" baseType="lpstr">
      <vt:lpstr>Arial</vt:lpstr>
      <vt:lpstr>Trebuchet MS</vt:lpstr>
      <vt:lpstr>Berlín</vt:lpstr>
      <vt:lpstr>Presentación de PowerPoint</vt:lpstr>
      <vt:lpstr>Propósito General de la Unidad de Aprendizaje  Antropología del Consumo</vt:lpstr>
      <vt:lpstr>Objetivos de aprendizaje</vt:lpstr>
      <vt:lpstr>Construcción teórica de “Cultura de consumo”</vt:lpstr>
      <vt:lpstr>Riesgos conceptuales</vt:lpstr>
      <vt:lpstr>Riesgos conceptuales</vt:lpstr>
      <vt:lpstr>Posibilidades analíticas </vt:lpstr>
      <vt:lpstr>Modelo para el abordaje del circuito económico</vt:lpstr>
      <vt:lpstr>Modelo para el abordaje del proceso comunicativo</vt:lpstr>
      <vt:lpstr>Relación Comunicación - Consumo</vt:lpstr>
      <vt:lpstr>Presentación de PowerPoint</vt:lpstr>
      <vt:lpstr>Doble dimensión del consumo</vt:lpstr>
      <vt:lpstr>Presentación de PowerPoint</vt:lpstr>
      <vt:lpstr>Presentación de PowerPoint</vt:lpstr>
      <vt:lpstr>Presentación de PowerPoint</vt:lpstr>
      <vt:lpstr>Lo cultural en el consumo</vt:lpstr>
      <vt:lpstr>Lo cultural en el consumo</vt:lpstr>
      <vt:lpstr>Pausa No. 1 Recordemos que…</vt:lpstr>
      <vt:lpstr>Actividades de aprendizaje</vt:lpstr>
      <vt:lpstr>Tianguis tradicional de Toluca. Año 2000</vt:lpstr>
      <vt:lpstr>Centro Comercial Santa Fé. Ciudad de México. Año 2012.</vt:lpstr>
      <vt:lpstr>Construir conocimiento sobre el “consumo”</vt:lpstr>
      <vt:lpstr>¿Para qué investigar el consumo?</vt:lpstr>
      <vt:lpstr>¿Para qué investigar el consumo?</vt:lpstr>
      <vt:lpstr>Perspectivas de investigación</vt:lpstr>
      <vt:lpstr>Perspectivas de investigación</vt:lpstr>
      <vt:lpstr>Para actualizar la situación actual del consumo…</vt:lpstr>
      <vt:lpstr>Temas emergentes</vt:lpstr>
      <vt:lpstr>Temas emergentes</vt:lpstr>
      <vt:lpstr>Algunos autores y obras clásicas</vt:lpstr>
      <vt:lpstr>Algunos autores y obras clásicas</vt:lpstr>
      <vt:lpstr>Presentación de PowerPoint</vt:lpstr>
      <vt:lpstr>¿Desde donde partimos?</vt:lpstr>
      <vt:lpstr>Pausa No. 2 Recordemos que…</vt:lpstr>
      <vt:lpstr>Actividad de aprendizaje</vt:lpstr>
      <vt:lpstr>Referencias bibliográficas y de imágenes</vt:lpstr>
      <vt:lpstr>Bibliografía complementaria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Comunicación y cultura de consumo</dc:title>
  <dc:creator>Usuario</dc:creator>
  <cp:lastModifiedBy>Juan Carlos Ayala Perdomo</cp:lastModifiedBy>
  <cp:revision>23</cp:revision>
  <dcterms:created xsi:type="dcterms:W3CDTF">2010-09-27T15:33:25Z</dcterms:created>
  <dcterms:modified xsi:type="dcterms:W3CDTF">2017-09-19T16:18:51Z</dcterms:modified>
</cp:coreProperties>
</file>