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47" r:id="rId2"/>
    <p:sldMasterId id="2147483759" r:id="rId3"/>
  </p:sldMasterIdLst>
  <p:notesMasterIdLst>
    <p:notesMasterId r:id="rId40"/>
  </p:notesMasterIdLst>
  <p:sldIdLst>
    <p:sldId id="257" r:id="rId4"/>
    <p:sldId id="340" r:id="rId5"/>
    <p:sldId id="343" r:id="rId6"/>
    <p:sldId id="341" r:id="rId7"/>
    <p:sldId id="342" r:id="rId8"/>
    <p:sldId id="259" r:id="rId9"/>
    <p:sldId id="258" r:id="rId10"/>
    <p:sldId id="318" r:id="rId11"/>
    <p:sldId id="319" r:id="rId12"/>
    <p:sldId id="320" r:id="rId13"/>
    <p:sldId id="321" r:id="rId14"/>
    <p:sldId id="322" r:id="rId15"/>
    <p:sldId id="262" r:id="rId16"/>
    <p:sldId id="334" r:id="rId17"/>
    <p:sldId id="335" r:id="rId18"/>
    <p:sldId id="336" r:id="rId19"/>
    <p:sldId id="337" r:id="rId20"/>
    <p:sldId id="323" r:id="rId21"/>
    <p:sldId id="324" r:id="rId22"/>
    <p:sldId id="325" r:id="rId23"/>
    <p:sldId id="327" r:id="rId24"/>
    <p:sldId id="263" r:id="rId25"/>
    <p:sldId id="260" r:id="rId26"/>
    <p:sldId id="261" r:id="rId27"/>
    <p:sldId id="328" r:id="rId28"/>
    <p:sldId id="339" r:id="rId29"/>
    <p:sldId id="333" r:id="rId30"/>
    <p:sldId id="273" r:id="rId31"/>
    <p:sldId id="265" r:id="rId32"/>
    <p:sldId id="266" r:id="rId33"/>
    <p:sldId id="267" r:id="rId34"/>
    <p:sldId id="268" r:id="rId35"/>
    <p:sldId id="330" r:id="rId36"/>
    <p:sldId id="269" r:id="rId37"/>
    <p:sldId id="331" r:id="rId38"/>
    <p:sldId id="33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D30"/>
    <a:srgbClr val="314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2894EF-EB6C-488E-BEA6-E812433BF344}" type="doc">
      <dgm:prSet loTypeId="urn:microsoft.com/office/officeart/2005/8/layout/process1" loCatId="process" qsTypeId="urn:microsoft.com/office/officeart/2005/8/quickstyle/3d2" qsCatId="3D" csTypeId="urn:microsoft.com/office/officeart/2005/8/colors/colorful1" csCatId="colorful" phldr="1"/>
      <dgm:spPr/>
    </dgm:pt>
    <dgm:pt modelId="{679EDF36-27D7-477C-990E-CE71C13FF2C4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 Narrow" panose="020B0606020202030204" pitchFamily="34" charset="0"/>
            </a:rPr>
            <a:t>Secretaria de Finanzas de los gobiernos Estatales.</a:t>
          </a:r>
          <a:endParaRPr lang="es-MX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B8F9A8D6-E200-4EC7-9EE5-8FFF31BB4153}" type="parTrans" cxnId="{C113FDF7-E9C4-43C1-857E-32BCBAEA074F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EA57B36-C33F-4B57-9D48-66692680BF57}" type="sibTrans" cxnId="{C113FDF7-E9C4-43C1-857E-32BCBAEA074F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3D7CADC-7D13-47F2-8990-6D912A406966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 Narrow" panose="020B0606020202030204" pitchFamily="34" charset="0"/>
            </a:rPr>
            <a:t>Cuenta Pública</a:t>
          </a:r>
          <a:r>
            <a:rPr lang="es-MX" dirty="0" smtClean="0">
              <a:solidFill>
                <a:schemeClr val="tx1"/>
              </a:solidFill>
              <a:latin typeface="Arial Narrow" panose="020B0606020202030204" pitchFamily="34" charset="0"/>
            </a:rPr>
            <a:t>.</a:t>
          </a:r>
          <a:endParaRPr lang="es-MX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20F1CC-1A3B-4C64-A3B4-BB6718297367}" type="parTrans" cxnId="{6A3A5383-6BD1-492C-83AD-484661D8BE10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72A8606-BBDA-4E31-8A64-37DC3ADCA43D}" type="sibTrans" cxnId="{6A3A5383-6BD1-492C-83AD-484661D8BE10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C97A611-1850-44B5-A8F7-F7698FFB07C1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 Narrow" panose="020B0606020202030204" pitchFamily="34" charset="0"/>
            </a:rPr>
            <a:t>Estados Financieros, Cuadros de Resumen y base de datos.</a:t>
          </a:r>
          <a:endParaRPr lang="es-MX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C7064149-4350-49A4-A87E-D074C9D9555F}" type="parTrans" cxnId="{6B882FF0-E03C-4826-B36A-888690DCD432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B6DBE19-673F-4367-B867-94EB09868A5F}" type="sibTrans" cxnId="{6B882FF0-E03C-4826-B36A-888690DCD432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FC54691-7091-49AF-9C8F-125C58484269}">
      <dgm:prSet/>
      <dgm:spPr/>
      <dgm:t>
        <a:bodyPr/>
        <a:lstStyle/>
        <a:p>
          <a:r>
            <a:rPr lang="es-MX" dirty="0" smtClean="0">
              <a:solidFill>
                <a:schemeClr val="bg1"/>
              </a:solidFill>
              <a:latin typeface="Arial Narrow" panose="020B0606020202030204" pitchFamily="34" charset="0"/>
            </a:rPr>
            <a:t>Estadística de las Finanzas Públicas Estatales.</a:t>
          </a:r>
          <a:endParaRPr lang="es-MX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BB3FE717-0CEB-4492-9250-120A7F52267D}" type="parTrans" cxnId="{B1947CFF-3D59-4678-8951-E2A35A6E8BCB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6E3546A-E9BC-4D2F-8E11-D4AEF40A8A40}" type="sibTrans" cxnId="{B1947CFF-3D59-4678-8951-E2A35A6E8BCB}">
      <dgm:prSet/>
      <dgm:spPr/>
      <dgm:t>
        <a:bodyPr/>
        <a:lstStyle/>
        <a:p>
          <a:endParaRPr lang="es-MX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EC0C3C0-4679-4310-BE47-5A7946521A7F}" type="pres">
      <dgm:prSet presAssocID="{6F2894EF-EB6C-488E-BEA6-E812433BF344}" presName="Name0" presStyleCnt="0">
        <dgm:presLayoutVars>
          <dgm:dir/>
          <dgm:resizeHandles val="exact"/>
        </dgm:presLayoutVars>
      </dgm:prSet>
      <dgm:spPr/>
    </dgm:pt>
    <dgm:pt modelId="{1EDAECF1-F393-4595-95B9-E579A6403A83}" type="pres">
      <dgm:prSet presAssocID="{679EDF36-27D7-477C-990E-CE71C13FF2C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821DA7-CCB7-4407-B0E9-5A7C0D54B689}" type="pres">
      <dgm:prSet presAssocID="{FEA57B36-C33F-4B57-9D48-66692680BF57}" presName="sibTrans" presStyleLbl="sibTrans2D1" presStyleIdx="0" presStyleCnt="3"/>
      <dgm:spPr/>
      <dgm:t>
        <a:bodyPr/>
        <a:lstStyle/>
        <a:p>
          <a:endParaRPr lang="es-MX"/>
        </a:p>
      </dgm:t>
    </dgm:pt>
    <dgm:pt modelId="{F331F8C6-C21C-4938-AA4C-7D5E1BF99899}" type="pres">
      <dgm:prSet presAssocID="{FEA57B36-C33F-4B57-9D48-66692680BF57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FEB6B7F9-1B23-447E-9CEC-0167E0E3684C}" type="pres">
      <dgm:prSet presAssocID="{43D7CADC-7D13-47F2-8990-6D912A4069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257AAE-24B6-45CE-95F4-716B5653ECD2}" type="pres">
      <dgm:prSet presAssocID="{772A8606-BBDA-4E31-8A64-37DC3ADCA43D}" presName="sibTrans" presStyleLbl="sibTrans2D1" presStyleIdx="1" presStyleCnt="3"/>
      <dgm:spPr/>
      <dgm:t>
        <a:bodyPr/>
        <a:lstStyle/>
        <a:p>
          <a:endParaRPr lang="es-MX"/>
        </a:p>
      </dgm:t>
    </dgm:pt>
    <dgm:pt modelId="{BD06D8FF-221D-470D-8F37-713B6DF2B901}" type="pres">
      <dgm:prSet presAssocID="{772A8606-BBDA-4E31-8A64-37DC3ADCA43D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AD2E138C-004A-426C-AA3D-1D4BB18E6944}" type="pres">
      <dgm:prSet presAssocID="{DC97A611-1850-44B5-A8F7-F7698FFB07C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B8EE8C-D878-449C-AEE3-F41CF6AA5A9E}" type="pres">
      <dgm:prSet presAssocID="{FB6DBE19-673F-4367-B867-94EB09868A5F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19FF10A-AB96-46B6-892B-8F2ADCBA5672}" type="pres">
      <dgm:prSet presAssocID="{FB6DBE19-673F-4367-B867-94EB09868A5F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D5827D09-D334-411A-8A29-514C03354013}" type="pres">
      <dgm:prSet presAssocID="{CFC54691-7091-49AF-9C8F-125C5848426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1947CFF-3D59-4678-8951-E2A35A6E8BCB}" srcId="{6F2894EF-EB6C-488E-BEA6-E812433BF344}" destId="{CFC54691-7091-49AF-9C8F-125C58484269}" srcOrd="3" destOrd="0" parTransId="{BB3FE717-0CEB-4492-9250-120A7F52267D}" sibTransId="{B6E3546A-E9BC-4D2F-8E11-D4AEF40A8A40}"/>
    <dgm:cxn modelId="{96F82AFA-2A6D-42D0-900D-3A3DED260CB3}" type="presOf" srcId="{43D7CADC-7D13-47F2-8990-6D912A406966}" destId="{FEB6B7F9-1B23-447E-9CEC-0167E0E3684C}" srcOrd="0" destOrd="0" presId="urn:microsoft.com/office/officeart/2005/8/layout/process1"/>
    <dgm:cxn modelId="{131177C2-1B89-411E-898C-4DB78E60CAA5}" type="presOf" srcId="{679EDF36-27D7-477C-990E-CE71C13FF2C4}" destId="{1EDAECF1-F393-4595-95B9-E579A6403A83}" srcOrd="0" destOrd="0" presId="urn:microsoft.com/office/officeart/2005/8/layout/process1"/>
    <dgm:cxn modelId="{674E6D03-2880-420E-A319-19848DDF3C58}" type="presOf" srcId="{DC97A611-1850-44B5-A8F7-F7698FFB07C1}" destId="{AD2E138C-004A-426C-AA3D-1D4BB18E6944}" srcOrd="0" destOrd="0" presId="urn:microsoft.com/office/officeart/2005/8/layout/process1"/>
    <dgm:cxn modelId="{6B882FF0-E03C-4826-B36A-888690DCD432}" srcId="{6F2894EF-EB6C-488E-BEA6-E812433BF344}" destId="{DC97A611-1850-44B5-A8F7-F7698FFB07C1}" srcOrd="2" destOrd="0" parTransId="{C7064149-4350-49A4-A87E-D074C9D9555F}" sibTransId="{FB6DBE19-673F-4367-B867-94EB09868A5F}"/>
    <dgm:cxn modelId="{D15BB179-2F56-41BB-BB36-3F06BDB6B006}" type="presOf" srcId="{772A8606-BBDA-4E31-8A64-37DC3ADCA43D}" destId="{23257AAE-24B6-45CE-95F4-716B5653ECD2}" srcOrd="0" destOrd="0" presId="urn:microsoft.com/office/officeart/2005/8/layout/process1"/>
    <dgm:cxn modelId="{A111FBE7-28A4-4916-B930-F4CEA6CD0C47}" type="presOf" srcId="{FEA57B36-C33F-4B57-9D48-66692680BF57}" destId="{10821DA7-CCB7-4407-B0E9-5A7C0D54B689}" srcOrd="0" destOrd="0" presId="urn:microsoft.com/office/officeart/2005/8/layout/process1"/>
    <dgm:cxn modelId="{40D8751A-6C29-4DFD-BD58-5B43074A9D8E}" type="presOf" srcId="{FB6DBE19-673F-4367-B867-94EB09868A5F}" destId="{17B8EE8C-D878-449C-AEE3-F41CF6AA5A9E}" srcOrd="0" destOrd="0" presId="urn:microsoft.com/office/officeart/2005/8/layout/process1"/>
    <dgm:cxn modelId="{B2093C48-1290-45A4-844D-1AAAD18F21A1}" type="presOf" srcId="{FB6DBE19-673F-4367-B867-94EB09868A5F}" destId="{919FF10A-AB96-46B6-892B-8F2ADCBA5672}" srcOrd="1" destOrd="0" presId="urn:microsoft.com/office/officeart/2005/8/layout/process1"/>
    <dgm:cxn modelId="{64974CA5-C4B8-49AA-A612-9F50D76ACA32}" type="presOf" srcId="{FEA57B36-C33F-4B57-9D48-66692680BF57}" destId="{F331F8C6-C21C-4938-AA4C-7D5E1BF99899}" srcOrd="1" destOrd="0" presId="urn:microsoft.com/office/officeart/2005/8/layout/process1"/>
    <dgm:cxn modelId="{1B369141-2075-415D-892D-4475D6E591F8}" type="presOf" srcId="{6F2894EF-EB6C-488E-BEA6-E812433BF344}" destId="{BEC0C3C0-4679-4310-BE47-5A7946521A7F}" srcOrd="0" destOrd="0" presId="urn:microsoft.com/office/officeart/2005/8/layout/process1"/>
    <dgm:cxn modelId="{C113FDF7-E9C4-43C1-857E-32BCBAEA074F}" srcId="{6F2894EF-EB6C-488E-BEA6-E812433BF344}" destId="{679EDF36-27D7-477C-990E-CE71C13FF2C4}" srcOrd="0" destOrd="0" parTransId="{B8F9A8D6-E200-4EC7-9EE5-8FFF31BB4153}" sibTransId="{FEA57B36-C33F-4B57-9D48-66692680BF57}"/>
    <dgm:cxn modelId="{6A3A5383-6BD1-492C-83AD-484661D8BE10}" srcId="{6F2894EF-EB6C-488E-BEA6-E812433BF344}" destId="{43D7CADC-7D13-47F2-8990-6D912A406966}" srcOrd="1" destOrd="0" parTransId="{4220F1CC-1A3B-4C64-A3B4-BB6718297367}" sibTransId="{772A8606-BBDA-4E31-8A64-37DC3ADCA43D}"/>
    <dgm:cxn modelId="{7CD76547-7934-4104-BEF6-F63AEA539B58}" type="presOf" srcId="{772A8606-BBDA-4E31-8A64-37DC3ADCA43D}" destId="{BD06D8FF-221D-470D-8F37-713B6DF2B901}" srcOrd="1" destOrd="0" presId="urn:microsoft.com/office/officeart/2005/8/layout/process1"/>
    <dgm:cxn modelId="{5440001A-ED21-4D15-ACC3-FE09E3841DD7}" type="presOf" srcId="{CFC54691-7091-49AF-9C8F-125C58484269}" destId="{D5827D09-D334-411A-8A29-514C03354013}" srcOrd="0" destOrd="0" presId="urn:microsoft.com/office/officeart/2005/8/layout/process1"/>
    <dgm:cxn modelId="{2B252159-E0BC-4D39-894B-D2AAA094F313}" type="presParOf" srcId="{BEC0C3C0-4679-4310-BE47-5A7946521A7F}" destId="{1EDAECF1-F393-4595-95B9-E579A6403A83}" srcOrd="0" destOrd="0" presId="urn:microsoft.com/office/officeart/2005/8/layout/process1"/>
    <dgm:cxn modelId="{4576B118-83F0-4865-AEFB-AB0EA1148C74}" type="presParOf" srcId="{BEC0C3C0-4679-4310-BE47-5A7946521A7F}" destId="{10821DA7-CCB7-4407-B0E9-5A7C0D54B689}" srcOrd="1" destOrd="0" presId="urn:microsoft.com/office/officeart/2005/8/layout/process1"/>
    <dgm:cxn modelId="{D1C76F45-E239-446C-AC8D-7C4683A466C5}" type="presParOf" srcId="{10821DA7-CCB7-4407-B0E9-5A7C0D54B689}" destId="{F331F8C6-C21C-4938-AA4C-7D5E1BF99899}" srcOrd="0" destOrd="0" presId="urn:microsoft.com/office/officeart/2005/8/layout/process1"/>
    <dgm:cxn modelId="{FDA11B3F-9571-4364-9248-1FA785272200}" type="presParOf" srcId="{BEC0C3C0-4679-4310-BE47-5A7946521A7F}" destId="{FEB6B7F9-1B23-447E-9CEC-0167E0E3684C}" srcOrd="2" destOrd="0" presId="urn:microsoft.com/office/officeart/2005/8/layout/process1"/>
    <dgm:cxn modelId="{24481D76-7D62-4DBF-B3C1-0C9187C1925E}" type="presParOf" srcId="{BEC0C3C0-4679-4310-BE47-5A7946521A7F}" destId="{23257AAE-24B6-45CE-95F4-716B5653ECD2}" srcOrd="3" destOrd="0" presId="urn:microsoft.com/office/officeart/2005/8/layout/process1"/>
    <dgm:cxn modelId="{037F581D-D2A0-40C2-B236-2DA6B8367287}" type="presParOf" srcId="{23257AAE-24B6-45CE-95F4-716B5653ECD2}" destId="{BD06D8FF-221D-470D-8F37-713B6DF2B901}" srcOrd="0" destOrd="0" presId="urn:microsoft.com/office/officeart/2005/8/layout/process1"/>
    <dgm:cxn modelId="{DFA0C8D5-0354-46A1-9330-4C2828CC1B3F}" type="presParOf" srcId="{BEC0C3C0-4679-4310-BE47-5A7946521A7F}" destId="{AD2E138C-004A-426C-AA3D-1D4BB18E6944}" srcOrd="4" destOrd="0" presId="urn:microsoft.com/office/officeart/2005/8/layout/process1"/>
    <dgm:cxn modelId="{8B7B6E70-0849-495E-96B9-08E5B07C8B1F}" type="presParOf" srcId="{BEC0C3C0-4679-4310-BE47-5A7946521A7F}" destId="{17B8EE8C-D878-449C-AEE3-F41CF6AA5A9E}" srcOrd="5" destOrd="0" presId="urn:microsoft.com/office/officeart/2005/8/layout/process1"/>
    <dgm:cxn modelId="{58CBA607-D56F-4286-814E-F27C6BC36D2D}" type="presParOf" srcId="{17B8EE8C-D878-449C-AEE3-F41CF6AA5A9E}" destId="{919FF10A-AB96-46B6-892B-8F2ADCBA5672}" srcOrd="0" destOrd="0" presId="urn:microsoft.com/office/officeart/2005/8/layout/process1"/>
    <dgm:cxn modelId="{8BDFF743-C112-4B42-B8ED-4209EDF343C3}" type="presParOf" srcId="{BEC0C3C0-4679-4310-BE47-5A7946521A7F}" destId="{D5827D09-D334-411A-8A29-514C0335401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79992-A608-43B1-AD79-07C7F3F89B25}" type="doc">
      <dgm:prSet loTypeId="urn:microsoft.com/office/officeart/2005/8/layout/bProcess3" loCatId="process" qsTypeId="urn:microsoft.com/office/officeart/2005/8/quickstyle/3d2" qsCatId="3D" csTypeId="urn:microsoft.com/office/officeart/2005/8/colors/colorful1" csCatId="colorful" phldr="1"/>
      <dgm:spPr/>
    </dgm:pt>
    <dgm:pt modelId="{215B3D78-400D-40EF-8F7A-04B5E2679FA2}">
      <dgm:prSet phldrT="[Texto]"/>
      <dgm:spPr/>
      <dgm:t>
        <a:bodyPr/>
        <a:lstStyle/>
        <a:p>
          <a:r>
            <a:rPr lang="es-MX"/>
            <a:t>Objetividad</a:t>
          </a:r>
        </a:p>
      </dgm:t>
    </dgm:pt>
    <dgm:pt modelId="{627B0571-DFC9-4F95-A729-63742923BDC8}" type="parTrans" cxnId="{658135B9-F72F-41AC-8002-053411083F16}">
      <dgm:prSet/>
      <dgm:spPr/>
      <dgm:t>
        <a:bodyPr/>
        <a:lstStyle/>
        <a:p>
          <a:endParaRPr lang="es-MX"/>
        </a:p>
      </dgm:t>
    </dgm:pt>
    <dgm:pt modelId="{73ADEF3B-9E4D-4396-AC9F-06A7271F585C}" type="sibTrans" cxnId="{658135B9-F72F-41AC-8002-053411083F16}">
      <dgm:prSet/>
      <dgm:spPr/>
      <dgm:t>
        <a:bodyPr/>
        <a:lstStyle/>
        <a:p>
          <a:endParaRPr lang="es-MX"/>
        </a:p>
      </dgm:t>
    </dgm:pt>
    <dgm:pt modelId="{062A43D5-207B-4223-B855-CEA546A9D018}">
      <dgm:prSet phldrT="[Texto]"/>
      <dgm:spPr/>
      <dgm:t>
        <a:bodyPr/>
        <a:lstStyle/>
        <a:p>
          <a:r>
            <a:rPr lang="es-MX"/>
            <a:t>Equidad</a:t>
          </a:r>
        </a:p>
      </dgm:t>
    </dgm:pt>
    <dgm:pt modelId="{DAC8CED9-2F36-43AF-8DA3-798CE35FEAFA}" type="parTrans" cxnId="{E9B8DAD0-7D08-4E7F-8B54-093CB37EC8AB}">
      <dgm:prSet/>
      <dgm:spPr/>
      <dgm:t>
        <a:bodyPr/>
        <a:lstStyle/>
        <a:p>
          <a:endParaRPr lang="es-MX"/>
        </a:p>
      </dgm:t>
    </dgm:pt>
    <dgm:pt modelId="{B91CB420-62A7-42CB-BC86-485784EBBC5C}" type="sibTrans" cxnId="{E9B8DAD0-7D08-4E7F-8B54-093CB37EC8AB}">
      <dgm:prSet/>
      <dgm:spPr/>
      <dgm:t>
        <a:bodyPr/>
        <a:lstStyle/>
        <a:p>
          <a:endParaRPr lang="es-MX"/>
        </a:p>
      </dgm:t>
    </dgm:pt>
    <dgm:pt modelId="{7EDEAFD0-353F-4D1B-B1A9-ABA26D9669BC}">
      <dgm:prSet phldrT="[Texto]"/>
      <dgm:spPr/>
      <dgm:t>
        <a:bodyPr/>
        <a:lstStyle/>
        <a:p>
          <a:r>
            <a:rPr lang="es-MX"/>
            <a:t>Austeridad</a:t>
          </a:r>
        </a:p>
      </dgm:t>
    </dgm:pt>
    <dgm:pt modelId="{FD9888E0-92CF-464C-B503-3C9E555AA227}" type="parTrans" cxnId="{1EC42546-6BA4-4F13-B1F9-F99BAB07E440}">
      <dgm:prSet/>
      <dgm:spPr/>
      <dgm:t>
        <a:bodyPr/>
        <a:lstStyle/>
        <a:p>
          <a:endParaRPr lang="es-MX"/>
        </a:p>
      </dgm:t>
    </dgm:pt>
    <dgm:pt modelId="{0E40D9C5-D176-4A09-8E18-B159ED29DBC0}" type="sibTrans" cxnId="{1EC42546-6BA4-4F13-B1F9-F99BAB07E440}">
      <dgm:prSet/>
      <dgm:spPr/>
      <dgm:t>
        <a:bodyPr/>
        <a:lstStyle/>
        <a:p>
          <a:endParaRPr lang="es-MX"/>
        </a:p>
      </dgm:t>
    </dgm:pt>
    <dgm:pt modelId="{825E87FA-F9A9-4A29-A4F0-5AC700429331}">
      <dgm:prSet/>
      <dgm:spPr/>
      <dgm:t>
        <a:bodyPr/>
        <a:lstStyle/>
        <a:p>
          <a:r>
            <a:rPr lang="es-MX"/>
            <a:t>Trasparencia</a:t>
          </a:r>
        </a:p>
      </dgm:t>
    </dgm:pt>
    <dgm:pt modelId="{C95EA767-9335-459F-94F7-58304020B636}" type="parTrans" cxnId="{50D6D658-8EDD-404A-9CE2-6573613A1DC7}">
      <dgm:prSet/>
      <dgm:spPr/>
      <dgm:t>
        <a:bodyPr/>
        <a:lstStyle/>
        <a:p>
          <a:endParaRPr lang="es-MX"/>
        </a:p>
      </dgm:t>
    </dgm:pt>
    <dgm:pt modelId="{F51382E2-B366-46E5-ABDB-7510DE5F4C4B}" type="sibTrans" cxnId="{50D6D658-8EDD-404A-9CE2-6573613A1DC7}">
      <dgm:prSet/>
      <dgm:spPr/>
      <dgm:t>
        <a:bodyPr/>
        <a:lstStyle/>
        <a:p>
          <a:endParaRPr lang="es-MX"/>
        </a:p>
      </dgm:t>
    </dgm:pt>
    <dgm:pt modelId="{2DB09118-1ACF-43C7-8D27-D5345C4A879C}">
      <dgm:prSet/>
      <dgm:spPr/>
      <dgm:t>
        <a:bodyPr/>
        <a:lstStyle/>
        <a:p>
          <a:r>
            <a:rPr lang="es-MX"/>
            <a:t>Publicidad</a:t>
          </a:r>
        </a:p>
      </dgm:t>
    </dgm:pt>
    <dgm:pt modelId="{709D1AD3-39AF-4967-A0D8-C1D9788660EA}" type="parTrans" cxnId="{CBE8B618-6D83-46A2-B5F6-02ECA4262DEE}">
      <dgm:prSet/>
      <dgm:spPr/>
      <dgm:t>
        <a:bodyPr/>
        <a:lstStyle/>
        <a:p>
          <a:endParaRPr lang="es-MX"/>
        </a:p>
      </dgm:t>
    </dgm:pt>
    <dgm:pt modelId="{4F12A633-995E-4030-8876-72B038976177}" type="sibTrans" cxnId="{CBE8B618-6D83-46A2-B5F6-02ECA4262DEE}">
      <dgm:prSet/>
      <dgm:spPr/>
      <dgm:t>
        <a:bodyPr/>
        <a:lstStyle/>
        <a:p>
          <a:endParaRPr lang="es-MX"/>
        </a:p>
      </dgm:t>
    </dgm:pt>
    <dgm:pt modelId="{53D680B4-4EF3-4079-AAF6-4FC84F6F04BF}">
      <dgm:prSet/>
      <dgm:spPr/>
      <dgm:t>
        <a:bodyPr/>
        <a:lstStyle/>
        <a:p>
          <a:r>
            <a:rPr lang="es-MX"/>
            <a:t>Selectividad</a:t>
          </a:r>
        </a:p>
      </dgm:t>
    </dgm:pt>
    <dgm:pt modelId="{E77F118A-BE83-41C4-B31C-907729E3FC27}" type="parTrans" cxnId="{5824408C-6538-4AF3-B9E6-947C312D55D1}">
      <dgm:prSet/>
      <dgm:spPr/>
      <dgm:t>
        <a:bodyPr/>
        <a:lstStyle/>
        <a:p>
          <a:endParaRPr lang="es-MX"/>
        </a:p>
      </dgm:t>
    </dgm:pt>
    <dgm:pt modelId="{A84C9F16-068F-4268-8A04-7FCE32CE792A}" type="sibTrans" cxnId="{5824408C-6538-4AF3-B9E6-947C312D55D1}">
      <dgm:prSet/>
      <dgm:spPr/>
      <dgm:t>
        <a:bodyPr/>
        <a:lstStyle/>
        <a:p>
          <a:endParaRPr lang="es-MX"/>
        </a:p>
      </dgm:t>
    </dgm:pt>
    <dgm:pt modelId="{284AC9CF-F1EB-459F-8065-0A3024672353}">
      <dgm:prSet/>
      <dgm:spPr/>
      <dgm:t>
        <a:bodyPr/>
        <a:lstStyle/>
        <a:p>
          <a:r>
            <a:rPr lang="es-MX"/>
            <a:t>Temporalidad</a:t>
          </a:r>
        </a:p>
      </dgm:t>
    </dgm:pt>
    <dgm:pt modelId="{C4065652-9644-4C0C-A541-AB08088889E8}" type="parTrans" cxnId="{A0545797-FC29-4BFD-B9A1-6A38F4F75561}">
      <dgm:prSet/>
      <dgm:spPr/>
      <dgm:t>
        <a:bodyPr/>
        <a:lstStyle/>
        <a:p>
          <a:endParaRPr lang="es-MX"/>
        </a:p>
      </dgm:t>
    </dgm:pt>
    <dgm:pt modelId="{59B17059-06D4-44AD-9E7F-04CC570CBDE3}" type="sibTrans" cxnId="{A0545797-FC29-4BFD-B9A1-6A38F4F75561}">
      <dgm:prSet/>
      <dgm:spPr/>
      <dgm:t>
        <a:bodyPr/>
        <a:lstStyle/>
        <a:p>
          <a:endParaRPr lang="es-MX"/>
        </a:p>
      </dgm:t>
    </dgm:pt>
    <dgm:pt modelId="{8D46AEB3-3BC4-4EE9-BD82-74692AE22246}" type="pres">
      <dgm:prSet presAssocID="{F7279992-A608-43B1-AD79-07C7F3F89B25}" presName="Name0" presStyleCnt="0">
        <dgm:presLayoutVars>
          <dgm:dir/>
          <dgm:resizeHandles val="exact"/>
        </dgm:presLayoutVars>
      </dgm:prSet>
      <dgm:spPr/>
    </dgm:pt>
    <dgm:pt modelId="{F06109AA-9B6C-4A99-96B1-45A64B5BDE5A}" type="pres">
      <dgm:prSet presAssocID="{215B3D78-400D-40EF-8F7A-04B5E2679FA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364545-6327-456C-98A3-2F556E7FB498}" type="pres">
      <dgm:prSet presAssocID="{73ADEF3B-9E4D-4396-AC9F-06A7271F585C}" presName="sibTrans" presStyleLbl="sibTrans1D1" presStyleIdx="0" presStyleCnt="6"/>
      <dgm:spPr/>
      <dgm:t>
        <a:bodyPr/>
        <a:lstStyle/>
        <a:p>
          <a:endParaRPr lang="es-MX"/>
        </a:p>
      </dgm:t>
    </dgm:pt>
    <dgm:pt modelId="{AB3A5446-B1E1-49E6-A09E-F265F4B8C576}" type="pres">
      <dgm:prSet presAssocID="{73ADEF3B-9E4D-4396-AC9F-06A7271F585C}" presName="connectorText" presStyleLbl="sibTrans1D1" presStyleIdx="0" presStyleCnt="6"/>
      <dgm:spPr/>
      <dgm:t>
        <a:bodyPr/>
        <a:lstStyle/>
        <a:p>
          <a:endParaRPr lang="es-MX"/>
        </a:p>
      </dgm:t>
    </dgm:pt>
    <dgm:pt modelId="{4642F5D1-93D2-4A40-B190-FD95F7F91DDC}" type="pres">
      <dgm:prSet presAssocID="{062A43D5-207B-4223-B855-CEA546A9D01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A45F2F-2A37-41AB-88FF-EEB53EDF183D}" type="pres">
      <dgm:prSet presAssocID="{B91CB420-62A7-42CB-BC86-485784EBBC5C}" presName="sibTrans" presStyleLbl="sibTrans1D1" presStyleIdx="1" presStyleCnt="6"/>
      <dgm:spPr/>
      <dgm:t>
        <a:bodyPr/>
        <a:lstStyle/>
        <a:p>
          <a:endParaRPr lang="es-MX"/>
        </a:p>
      </dgm:t>
    </dgm:pt>
    <dgm:pt modelId="{EB0D37C5-A333-441A-BF3E-F7AE016FFBA6}" type="pres">
      <dgm:prSet presAssocID="{B91CB420-62A7-42CB-BC86-485784EBBC5C}" presName="connectorText" presStyleLbl="sibTrans1D1" presStyleIdx="1" presStyleCnt="6"/>
      <dgm:spPr/>
      <dgm:t>
        <a:bodyPr/>
        <a:lstStyle/>
        <a:p>
          <a:endParaRPr lang="es-MX"/>
        </a:p>
      </dgm:t>
    </dgm:pt>
    <dgm:pt modelId="{0D7DDE2F-C232-448C-92C1-B1A086039365}" type="pres">
      <dgm:prSet presAssocID="{7EDEAFD0-353F-4D1B-B1A9-ABA26D9669B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371370-34C7-4FE1-A7CF-DF58D9FDA043}" type="pres">
      <dgm:prSet presAssocID="{0E40D9C5-D176-4A09-8E18-B159ED29DBC0}" presName="sibTrans" presStyleLbl="sibTrans1D1" presStyleIdx="2" presStyleCnt="6"/>
      <dgm:spPr/>
      <dgm:t>
        <a:bodyPr/>
        <a:lstStyle/>
        <a:p>
          <a:endParaRPr lang="es-MX"/>
        </a:p>
      </dgm:t>
    </dgm:pt>
    <dgm:pt modelId="{C528BB03-2792-4BE1-8D2E-8256FB647371}" type="pres">
      <dgm:prSet presAssocID="{0E40D9C5-D176-4A09-8E18-B159ED29DBC0}" presName="connectorText" presStyleLbl="sibTrans1D1" presStyleIdx="2" presStyleCnt="6"/>
      <dgm:spPr/>
      <dgm:t>
        <a:bodyPr/>
        <a:lstStyle/>
        <a:p>
          <a:endParaRPr lang="es-MX"/>
        </a:p>
      </dgm:t>
    </dgm:pt>
    <dgm:pt modelId="{0F96D2CF-A6AB-4255-8882-CE145D26D992}" type="pres">
      <dgm:prSet presAssocID="{825E87FA-F9A9-4A29-A4F0-5AC70042933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27203D-5415-4F63-9CC1-87239219544A}" type="pres">
      <dgm:prSet presAssocID="{F51382E2-B366-46E5-ABDB-7510DE5F4C4B}" presName="sibTrans" presStyleLbl="sibTrans1D1" presStyleIdx="3" presStyleCnt="6"/>
      <dgm:spPr/>
      <dgm:t>
        <a:bodyPr/>
        <a:lstStyle/>
        <a:p>
          <a:endParaRPr lang="es-MX"/>
        </a:p>
      </dgm:t>
    </dgm:pt>
    <dgm:pt modelId="{BA18D914-38AC-4351-8257-A575A3722ED6}" type="pres">
      <dgm:prSet presAssocID="{F51382E2-B366-46E5-ABDB-7510DE5F4C4B}" presName="connectorText" presStyleLbl="sibTrans1D1" presStyleIdx="3" presStyleCnt="6"/>
      <dgm:spPr/>
      <dgm:t>
        <a:bodyPr/>
        <a:lstStyle/>
        <a:p>
          <a:endParaRPr lang="es-MX"/>
        </a:p>
      </dgm:t>
    </dgm:pt>
    <dgm:pt modelId="{712F165E-CB31-4FD1-A490-A053DBC37140}" type="pres">
      <dgm:prSet presAssocID="{2DB09118-1ACF-43C7-8D27-D5345C4A879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B74D9A-5F0D-46F5-8ACC-BB3E01F86CBC}" type="pres">
      <dgm:prSet presAssocID="{4F12A633-995E-4030-8876-72B038976177}" presName="sibTrans" presStyleLbl="sibTrans1D1" presStyleIdx="4" presStyleCnt="6"/>
      <dgm:spPr/>
      <dgm:t>
        <a:bodyPr/>
        <a:lstStyle/>
        <a:p>
          <a:endParaRPr lang="es-MX"/>
        </a:p>
      </dgm:t>
    </dgm:pt>
    <dgm:pt modelId="{5AD8EF56-D82B-49BF-B5D2-AD2105A00799}" type="pres">
      <dgm:prSet presAssocID="{4F12A633-995E-4030-8876-72B038976177}" presName="connectorText" presStyleLbl="sibTrans1D1" presStyleIdx="4" presStyleCnt="6"/>
      <dgm:spPr/>
      <dgm:t>
        <a:bodyPr/>
        <a:lstStyle/>
        <a:p>
          <a:endParaRPr lang="es-MX"/>
        </a:p>
      </dgm:t>
    </dgm:pt>
    <dgm:pt modelId="{8500160A-6CF0-4CD9-9D26-918589F14DD6}" type="pres">
      <dgm:prSet presAssocID="{53D680B4-4EF3-4079-AAF6-4FC84F6F04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BF3846-4144-4636-BEEA-2E44FB0AFDE3}" type="pres">
      <dgm:prSet presAssocID="{A84C9F16-068F-4268-8A04-7FCE32CE792A}" presName="sibTrans" presStyleLbl="sibTrans1D1" presStyleIdx="5" presStyleCnt="6"/>
      <dgm:spPr/>
      <dgm:t>
        <a:bodyPr/>
        <a:lstStyle/>
        <a:p>
          <a:endParaRPr lang="es-MX"/>
        </a:p>
      </dgm:t>
    </dgm:pt>
    <dgm:pt modelId="{CAD7515F-547B-42EC-9E4D-28C1CB9673A2}" type="pres">
      <dgm:prSet presAssocID="{A84C9F16-068F-4268-8A04-7FCE32CE792A}" presName="connectorText" presStyleLbl="sibTrans1D1" presStyleIdx="5" presStyleCnt="6"/>
      <dgm:spPr/>
      <dgm:t>
        <a:bodyPr/>
        <a:lstStyle/>
        <a:p>
          <a:endParaRPr lang="es-MX"/>
        </a:p>
      </dgm:t>
    </dgm:pt>
    <dgm:pt modelId="{D8CA5336-811F-41F6-8BFE-CEDBB3611A8A}" type="pres">
      <dgm:prSet presAssocID="{284AC9CF-F1EB-459F-8065-0A302467235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F5D842-E775-4BAA-8099-64C469301A10}" type="presOf" srcId="{73ADEF3B-9E4D-4396-AC9F-06A7271F585C}" destId="{41364545-6327-456C-98A3-2F556E7FB498}" srcOrd="0" destOrd="0" presId="urn:microsoft.com/office/officeart/2005/8/layout/bProcess3"/>
    <dgm:cxn modelId="{236F8907-BB25-45FE-9761-97528973B82D}" type="presOf" srcId="{2DB09118-1ACF-43C7-8D27-D5345C4A879C}" destId="{712F165E-CB31-4FD1-A490-A053DBC37140}" srcOrd="0" destOrd="0" presId="urn:microsoft.com/office/officeart/2005/8/layout/bProcess3"/>
    <dgm:cxn modelId="{D22BC259-BD41-418C-8DB0-5A2F1AE7397D}" type="presOf" srcId="{7EDEAFD0-353F-4D1B-B1A9-ABA26D9669BC}" destId="{0D7DDE2F-C232-448C-92C1-B1A086039365}" srcOrd="0" destOrd="0" presId="urn:microsoft.com/office/officeart/2005/8/layout/bProcess3"/>
    <dgm:cxn modelId="{BBFF0CF3-D3B8-4734-BCA3-1283F1A31279}" type="presOf" srcId="{0E40D9C5-D176-4A09-8E18-B159ED29DBC0}" destId="{92371370-34C7-4FE1-A7CF-DF58D9FDA043}" srcOrd="0" destOrd="0" presId="urn:microsoft.com/office/officeart/2005/8/layout/bProcess3"/>
    <dgm:cxn modelId="{5824408C-6538-4AF3-B9E6-947C312D55D1}" srcId="{F7279992-A608-43B1-AD79-07C7F3F89B25}" destId="{53D680B4-4EF3-4079-AAF6-4FC84F6F04BF}" srcOrd="5" destOrd="0" parTransId="{E77F118A-BE83-41C4-B31C-907729E3FC27}" sibTransId="{A84C9F16-068F-4268-8A04-7FCE32CE792A}"/>
    <dgm:cxn modelId="{58FB849C-833E-4009-853D-C4935EE25DB8}" type="presOf" srcId="{4F12A633-995E-4030-8876-72B038976177}" destId="{10B74D9A-5F0D-46F5-8ACC-BB3E01F86CBC}" srcOrd="0" destOrd="0" presId="urn:microsoft.com/office/officeart/2005/8/layout/bProcess3"/>
    <dgm:cxn modelId="{1EC42546-6BA4-4F13-B1F9-F99BAB07E440}" srcId="{F7279992-A608-43B1-AD79-07C7F3F89B25}" destId="{7EDEAFD0-353F-4D1B-B1A9-ABA26D9669BC}" srcOrd="2" destOrd="0" parTransId="{FD9888E0-92CF-464C-B503-3C9E555AA227}" sibTransId="{0E40D9C5-D176-4A09-8E18-B159ED29DBC0}"/>
    <dgm:cxn modelId="{46E7A654-A774-40ED-97DE-759CE72A8122}" type="presOf" srcId="{F51382E2-B366-46E5-ABDB-7510DE5F4C4B}" destId="{BA18D914-38AC-4351-8257-A575A3722ED6}" srcOrd="1" destOrd="0" presId="urn:microsoft.com/office/officeart/2005/8/layout/bProcess3"/>
    <dgm:cxn modelId="{1DAADF97-4BD6-4B2B-990E-9D447567FF56}" type="presOf" srcId="{4F12A633-995E-4030-8876-72B038976177}" destId="{5AD8EF56-D82B-49BF-B5D2-AD2105A00799}" srcOrd="1" destOrd="0" presId="urn:microsoft.com/office/officeart/2005/8/layout/bProcess3"/>
    <dgm:cxn modelId="{CBE8B618-6D83-46A2-B5F6-02ECA4262DEE}" srcId="{F7279992-A608-43B1-AD79-07C7F3F89B25}" destId="{2DB09118-1ACF-43C7-8D27-D5345C4A879C}" srcOrd="4" destOrd="0" parTransId="{709D1AD3-39AF-4967-A0D8-C1D9788660EA}" sibTransId="{4F12A633-995E-4030-8876-72B038976177}"/>
    <dgm:cxn modelId="{50D6D658-8EDD-404A-9CE2-6573613A1DC7}" srcId="{F7279992-A608-43B1-AD79-07C7F3F89B25}" destId="{825E87FA-F9A9-4A29-A4F0-5AC700429331}" srcOrd="3" destOrd="0" parTransId="{C95EA767-9335-459F-94F7-58304020B636}" sibTransId="{F51382E2-B366-46E5-ABDB-7510DE5F4C4B}"/>
    <dgm:cxn modelId="{A0545797-FC29-4BFD-B9A1-6A38F4F75561}" srcId="{F7279992-A608-43B1-AD79-07C7F3F89B25}" destId="{284AC9CF-F1EB-459F-8065-0A3024672353}" srcOrd="6" destOrd="0" parTransId="{C4065652-9644-4C0C-A541-AB08088889E8}" sibTransId="{59B17059-06D4-44AD-9E7F-04CC570CBDE3}"/>
    <dgm:cxn modelId="{E168F906-A988-4A62-883F-ACF264F9FC47}" type="presOf" srcId="{F51382E2-B366-46E5-ABDB-7510DE5F4C4B}" destId="{E327203D-5415-4F63-9CC1-87239219544A}" srcOrd="0" destOrd="0" presId="urn:microsoft.com/office/officeart/2005/8/layout/bProcess3"/>
    <dgm:cxn modelId="{14EBF9AE-F105-49EB-94A1-5E96931726E2}" type="presOf" srcId="{F7279992-A608-43B1-AD79-07C7F3F89B25}" destId="{8D46AEB3-3BC4-4EE9-BD82-74692AE22246}" srcOrd="0" destOrd="0" presId="urn:microsoft.com/office/officeart/2005/8/layout/bProcess3"/>
    <dgm:cxn modelId="{A22E7454-8C8C-4F1B-A031-84692F5AD701}" type="presOf" srcId="{53D680B4-4EF3-4079-AAF6-4FC84F6F04BF}" destId="{8500160A-6CF0-4CD9-9D26-918589F14DD6}" srcOrd="0" destOrd="0" presId="urn:microsoft.com/office/officeart/2005/8/layout/bProcess3"/>
    <dgm:cxn modelId="{F41435CD-96A9-4EBF-B79D-2EA64412AAF4}" type="presOf" srcId="{A84C9F16-068F-4268-8A04-7FCE32CE792A}" destId="{44BF3846-4144-4636-BEEA-2E44FB0AFDE3}" srcOrd="0" destOrd="0" presId="urn:microsoft.com/office/officeart/2005/8/layout/bProcess3"/>
    <dgm:cxn modelId="{7F362A0B-B3AB-42D0-BF99-C4EF8160DD15}" type="presOf" srcId="{215B3D78-400D-40EF-8F7A-04B5E2679FA2}" destId="{F06109AA-9B6C-4A99-96B1-45A64B5BDE5A}" srcOrd="0" destOrd="0" presId="urn:microsoft.com/office/officeart/2005/8/layout/bProcess3"/>
    <dgm:cxn modelId="{70AA4BC6-AC42-49EC-988F-E63AC117513C}" type="presOf" srcId="{B91CB420-62A7-42CB-BC86-485784EBBC5C}" destId="{65A45F2F-2A37-41AB-88FF-EEB53EDF183D}" srcOrd="0" destOrd="0" presId="urn:microsoft.com/office/officeart/2005/8/layout/bProcess3"/>
    <dgm:cxn modelId="{E9B8DAD0-7D08-4E7F-8B54-093CB37EC8AB}" srcId="{F7279992-A608-43B1-AD79-07C7F3F89B25}" destId="{062A43D5-207B-4223-B855-CEA546A9D018}" srcOrd="1" destOrd="0" parTransId="{DAC8CED9-2F36-43AF-8DA3-798CE35FEAFA}" sibTransId="{B91CB420-62A7-42CB-BC86-485784EBBC5C}"/>
    <dgm:cxn modelId="{AB283EFF-9F3F-45EA-8E66-9CD995870357}" type="presOf" srcId="{0E40D9C5-D176-4A09-8E18-B159ED29DBC0}" destId="{C528BB03-2792-4BE1-8D2E-8256FB647371}" srcOrd="1" destOrd="0" presId="urn:microsoft.com/office/officeart/2005/8/layout/bProcess3"/>
    <dgm:cxn modelId="{658135B9-F72F-41AC-8002-053411083F16}" srcId="{F7279992-A608-43B1-AD79-07C7F3F89B25}" destId="{215B3D78-400D-40EF-8F7A-04B5E2679FA2}" srcOrd="0" destOrd="0" parTransId="{627B0571-DFC9-4F95-A729-63742923BDC8}" sibTransId="{73ADEF3B-9E4D-4396-AC9F-06A7271F585C}"/>
    <dgm:cxn modelId="{8CA7E251-D77B-4468-B91C-7CB55F084903}" type="presOf" srcId="{B91CB420-62A7-42CB-BC86-485784EBBC5C}" destId="{EB0D37C5-A333-441A-BF3E-F7AE016FFBA6}" srcOrd="1" destOrd="0" presId="urn:microsoft.com/office/officeart/2005/8/layout/bProcess3"/>
    <dgm:cxn modelId="{62F16C43-6C97-49A1-A0A5-6CA3D326FD23}" type="presOf" srcId="{284AC9CF-F1EB-459F-8065-0A3024672353}" destId="{D8CA5336-811F-41F6-8BFE-CEDBB3611A8A}" srcOrd="0" destOrd="0" presId="urn:microsoft.com/office/officeart/2005/8/layout/bProcess3"/>
    <dgm:cxn modelId="{9198A5FB-4C6B-4D3A-B788-05AFC8FDD14B}" type="presOf" srcId="{062A43D5-207B-4223-B855-CEA546A9D018}" destId="{4642F5D1-93D2-4A40-B190-FD95F7F91DDC}" srcOrd="0" destOrd="0" presId="urn:microsoft.com/office/officeart/2005/8/layout/bProcess3"/>
    <dgm:cxn modelId="{A5E2DDA8-7D3E-4D27-973F-BA9B1E60DB54}" type="presOf" srcId="{825E87FA-F9A9-4A29-A4F0-5AC700429331}" destId="{0F96D2CF-A6AB-4255-8882-CE145D26D992}" srcOrd="0" destOrd="0" presId="urn:microsoft.com/office/officeart/2005/8/layout/bProcess3"/>
    <dgm:cxn modelId="{9496D167-A35A-47B1-829B-9201599E2863}" type="presOf" srcId="{A84C9F16-068F-4268-8A04-7FCE32CE792A}" destId="{CAD7515F-547B-42EC-9E4D-28C1CB9673A2}" srcOrd="1" destOrd="0" presId="urn:microsoft.com/office/officeart/2005/8/layout/bProcess3"/>
    <dgm:cxn modelId="{6AF3DF7C-DDED-4058-9CD2-344A8B448542}" type="presOf" srcId="{73ADEF3B-9E4D-4396-AC9F-06A7271F585C}" destId="{AB3A5446-B1E1-49E6-A09E-F265F4B8C576}" srcOrd="1" destOrd="0" presId="urn:microsoft.com/office/officeart/2005/8/layout/bProcess3"/>
    <dgm:cxn modelId="{64D4D885-4FA0-458B-850F-FBA9DB82CF7A}" type="presParOf" srcId="{8D46AEB3-3BC4-4EE9-BD82-74692AE22246}" destId="{F06109AA-9B6C-4A99-96B1-45A64B5BDE5A}" srcOrd="0" destOrd="0" presId="urn:microsoft.com/office/officeart/2005/8/layout/bProcess3"/>
    <dgm:cxn modelId="{C61771A5-9B33-4429-A391-3213D6708473}" type="presParOf" srcId="{8D46AEB3-3BC4-4EE9-BD82-74692AE22246}" destId="{41364545-6327-456C-98A3-2F556E7FB498}" srcOrd="1" destOrd="0" presId="urn:microsoft.com/office/officeart/2005/8/layout/bProcess3"/>
    <dgm:cxn modelId="{5A159ABF-030C-4FF9-8B92-6E3986831885}" type="presParOf" srcId="{41364545-6327-456C-98A3-2F556E7FB498}" destId="{AB3A5446-B1E1-49E6-A09E-F265F4B8C576}" srcOrd="0" destOrd="0" presId="urn:microsoft.com/office/officeart/2005/8/layout/bProcess3"/>
    <dgm:cxn modelId="{544E20EA-A771-4859-B9D9-6CCEAA27A2DF}" type="presParOf" srcId="{8D46AEB3-3BC4-4EE9-BD82-74692AE22246}" destId="{4642F5D1-93D2-4A40-B190-FD95F7F91DDC}" srcOrd="2" destOrd="0" presId="urn:microsoft.com/office/officeart/2005/8/layout/bProcess3"/>
    <dgm:cxn modelId="{97781119-7F15-4B3D-9308-7258B31CC140}" type="presParOf" srcId="{8D46AEB3-3BC4-4EE9-BD82-74692AE22246}" destId="{65A45F2F-2A37-41AB-88FF-EEB53EDF183D}" srcOrd="3" destOrd="0" presId="urn:microsoft.com/office/officeart/2005/8/layout/bProcess3"/>
    <dgm:cxn modelId="{9FD500B8-8457-4CC5-9A32-121EE5C26A57}" type="presParOf" srcId="{65A45F2F-2A37-41AB-88FF-EEB53EDF183D}" destId="{EB0D37C5-A333-441A-BF3E-F7AE016FFBA6}" srcOrd="0" destOrd="0" presId="urn:microsoft.com/office/officeart/2005/8/layout/bProcess3"/>
    <dgm:cxn modelId="{921D2D2E-BB79-4233-9680-53F46430603A}" type="presParOf" srcId="{8D46AEB3-3BC4-4EE9-BD82-74692AE22246}" destId="{0D7DDE2F-C232-448C-92C1-B1A086039365}" srcOrd="4" destOrd="0" presId="urn:microsoft.com/office/officeart/2005/8/layout/bProcess3"/>
    <dgm:cxn modelId="{6A034E44-B486-4C2F-8CB8-D8B452B73317}" type="presParOf" srcId="{8D46AEB3-3BC4-4EE9-BD82-74692AE22246}" destId="{92371370-34C7-4FE1-A7CF-DF58D9FDA043}" srcOrd="5" destOrd="0" presId="urn:microsoft.com/office/officeart/2005/8/layout/bProcess3"/>
    <dgm:cxn modelId="{8F9E3CF9-C726-47C7-8A1E-5D9872938652}" type="presParOf" srcId="{92371370-34C7-4FE1-A7CF-DF58D9FDA043}" destId="{C528BB03-2792-4BE1-8D2E-8256FB647371}" srcOrd="0" destOrd="0" presId="urn:microsoft.com/office/officeart/2005/8/layout/bProcess3"/>
    <dgm:cxn modelId="{A6C2AC8D-17B1-47CB-B08C-669F8DA86D9F}" type="presParOf" srcId="{8D46AEB3-3BC4-4EE9-BD82-74692AE22246}" destId="{0F96D2CF-A6AB-4255-8882-CE145D26D992}" srcOrd="6" destOrd="0" presId="urn:microsoft.com/office/officeart/2005/8/layout/bProcess3"/>
    <dgm:cxn modelId="{A3C0BFDF-43A0-4E44-834A-D4C9C3AE3557}" type="presParOf" srcId="{8D46AEB3-3BC4-4EE9-BD82-74692AE22246}" destId="{E327203D-5415-4F63-9CC1-87239219544A}" srcOrd="7" destOrd="0" presId="urn:microsoft.com/office/officeart/2005/8/layout/bProcess3"/>
    <dgm:cxn modelId="{531EED32-C765-46DD-AF2D-E72269162176}" type="presParOf" srcId="{E327203D-5415-4F63-9CC1-87239219544A}" destId="{BA18D914-38AC-4351-8257-A575A3722ED6}" srcOrd="0" destOrd="0" presId="urn:microsoft.com/office/officeart/2005/8/layout/bProcess3"/>
    <dgm:cxn modelId="{CB317EF8-3650-4B7C-90C7-3332B42C6DFA}" type="presParOf" srcId="{8D46AEB3-3BC4-4EE9-BD82-74692AE22246}" destId="{712F165E-CB31-4FD1-A490-A053DBC37140}" srcOrd="8" destOrd="0" presId="urn:microsoft.com/office/officeart/2005/8/layout/bProcess3"/>
    <dgm:cxn modelId="{1609A645-DF7D-4BA9-AF0E-23EB9F6992FE}" type="presParOf" srcId="{8D46AEB3-3BC4-4EE9-BD82-74692AE22246}" destId="{10B74D9A-5F0D-46F5-8ACC-BB3E01F86CBC}" srcOrd="9" destOrd="0" presId="urn:microsoft.com/office/officeart/2005/8/layout/bProcess3"/>
    <dgm:cxn modelId="{F44CE2E4-86AE-4686-9DB0-446710220E42}" type="presParOf" srcId="{10B74D9A-5F0D-46F5-8ACC-BB3E01F86CBC}" destId="{5AD8EF56-D82B-49BF-B5D2-AD2105A00799}" srcOrd="0" destOrd="0" presId="urn:microsoft.com/office/officeart/2005/8/layout/bProcess3"/>
    <dgm:cxn modelId="{D630344F-0A44-4256-84D2-9E4D3872A2AA}" type="presParOf" srcId="{8D46AEB3-3BC4-4EE9-BD82-74692AE22246}" destId="{8500160A-6CF0-4CD9-9D26-918589F14DD6}" srcOrd="10" destOrd="0" presId="urn:microsoft.com/office/officeart/2005/8/layout/bProcess3"/>
    <dgm:cxn modelId="{E0E3866F-E85E-4D6A-88F8-E9DBC286BE98}" type="presParOf" srcId="{8D46AEB3-3BC4-4EE9-BD82-74692AE22246}" destId="{44BF3846-4144-4636-BEEA-2E44FB0AFDE3}" srcOrd="11" destOrd="0" presId="urn:microsoft.com/office/officeart/2005/8/layout/bProcess3"/>
    <dgm:cxn modelId="{A9C8F180-20A2-43E7-90AC-F9D60D005F0B}" type="presParOf" srcId="{44BF3846-4144-4636-BEEA-2E44FB0AFDE3}" destId="{CAD7515F-547B-42EC-9E4D-28C1CB9673A2}" srcOrd="0" destOrd="0" presId="urn:microsoft.com/office/officeart/2005/8/layout/bProcess3"/>
    <dgm:cxn modelId="{3E40DB2E-B35D-4B59-8FD0-65F6A8C4453E}" type="presParOf" srcId="{8D46AEB3-3BC4-4EE9-BD82-74692AE22246}" destId="{D8CA5336-811F-41F6-8BFE-CEDBB3611A8A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4CDBBF-CC6C-418F-9546-EE200EFF8E91}" type="doc">
      <dgm:prSet loTypeId="urn:microsoft.com/office/officeart/2005/8/layout/matrix2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PE"/>
        </a:p>
      </dgm:t>
    </dgm:pt>
    <dgm:pt modelId="{0FE1B5D4-3538-40D1-851B-D39C1C7A5D4C}">
      <dgm:prSet phldrT="[Texto]" custT="1"/>
      <dgm:spPr/>
      <dgm:t>
        <a:bodyPr/>
        <a:lstStyle/>
        <a:p>
          <a:r>
            <a:rPr lang="es-PE" sz="2000" smtClean="0">
              <a:latin typeface="Arial Narrow" pitchFamily="34" charset="0"/>
            </a:rPr>
            <a:t>Impuestos</a:t>
          </a:r>
          <a:endParaRPr lang="es-PE" sz="2000" dirty="0">
            <a:latin typeface="Arial Narrow" pitchFamily="34" charset="0"/>
          </a:endParaRPr>
        </a:p>
      </dgm:t>
    </dgm:pt>
    <dgm:pt modelId="{B2EA92D2-C817-4513-9094-2B8B6DE7AD6C}" type="parTrans" cxnId="{82055189-774E-4B52-8572-640849E94DB6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156FF78E-2119-46D1-9FFA-44D70A669216}" type="sibTrans" cxnId="{82055189-774E-4B52-8572-640849E94DB6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2883FD8B-0F45-40F7-914B-22232A00DC73}">
      <dgm:prSet phldrT="[Texto]" custT="1"/>
      <dgm:spPr/>
      <dgm:t>
        <a:bodyPr/>
        <a:lstStyle/>
        <a:p>
          <a:r>
            <a:rPr lang="es-PE" sz="2000" smtClean="0">
              <a:latin typeface="Arial Narrow" pitchFamily="34" charset="0"/>
            </a:rPr>
            <a:t>Derechos.</a:t>
          </a:r>
          <a:endParaRPr lang="es-PE" sz="2000" dirty="0">
            <a:latin typeface="Arial Narrow" pitchFamily="34" charset="0"/>
          </a:endParaRPr>
        </a:p>
      </dgm:t>
    </dgm:pt>
    <dgm:pt modelId="{7CABFD49-6D12-4D90-99A1-0EE7F4ACFD2D}" type="parTrans" cxnId="{E39D39DC-247E-435D-BD4F-5409A61F6015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A34A9E70-DE33-4614-AC6A-C579C75763E8}" type="sibTrans" cxnId="{E39D39DC-247E-435D-BD4F-5409A61F6015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5F1D7866-5588-46FC-904C-68CF5543D8E3}">
      <dgm:prSet phldrT="[Texto]" custT="1"/>
      <dgm:spPr/>
      <dgm:t>
        <a:bodyPr/>
        <a:lstStyle/>
        <a:p>
          <a:r>
            <a:rPr lang="es-PE" sz="2000" smtClean="0">
              <a:latin typeface="Arial Narrow" pitchFamily="34" charset="0"/>
            </a:rPr>
            <a:t>Aportaciones de mejoras.</a:t>
          </a:r>
          <a:endParaRPr lang="es-PE" sz="2000" dirty="0">
            <a:latin typeface="Arial Narrow" pitchFamily="34" charset="0"/>
          </a:endParaRPr>
        </a:p>
      </dgm:t>
    </dgm:pt>
    <dgm:pt modelId="{C75359FA-A344-4902-91C4-DE6EAB252A74}" type="parTrans" cxnId="{177C45B8-F444-4031-8771-339AE7BDD3B1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8631C341-1C84-48A0-BF2C-1A30356C8D37}" type="sibTrans" cxnId="{177C45B8-F444-4031-8771-339AE7BDD3B1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F4C77339-DF9C-46F4-887F-B2DD4375EFDA}">
      <dgm:prSet phldrT="[Texto]" custT="1"/>
      <dgm:spPr/>
      <dgm:t>
        <a:bodyPr/>
        <a:lstStyle/>
        <a:p>
          <a:r>
            <a:rPr lang="es-PE" sz="1800" b="0" smtClean="0">
              <a:latin typeface="Arial Narrow" pitchFamily="34" charset="0"/>
            </a:rPr>
            <a:t>Cuotas de Seguridad Social.</a:t>
          </a:r>
          <a:endParaRPr lang="es-PE" sz="1800" dirty="0">
            <a:latin typeface="Arial Narrow" pitchFamily="34" charset="0"/>
          </a:endParaRPr>
        </a:p>
      </dgm:t>
    </dgm:pt>
    <dgm:pt modelId="{45D8E16C-0820-44B2-8D9A-CA34A95FED53}" type="parTrans" cxnId="{E432FD26-4482-4631-B02E-C37639C003EF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F563388F-256F-495F-B95C-767E4C13F071}" type="sibTrans" cxnId="{E432FD26-4482-4631-B02E-C37639C003EF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6545D79B-4958-4114-93A4-B638DAC0C308}">
      <dgm:prSet/>
      <dgm:spPr/>
      <dgm:t>
        <a:bodyPr/>
        <a:lstStyle/>
        <a:p>
          <a:endParaRPr lang="es-MX"/>
        </a:p>
      </dgm:t>
    </dgm:pt>
    <dgm:pt modelId="{08383407-E314-4151-9904-6A2A25C4D27C}" type="parTrans" cxnId="{635DCF45-7018-402A-92BA-0A11563F7C69}">
      <dgm:prSet/>
      <dgm:spPr/>
      <dgm:t>
        <a:bodyPr/>
        <a:lstStyle/>
        <a:p>
          <a:endParaRPr lang="es-MX"/>
        </a:p>
      </dgm:t>
    </dgm:pt>
    <dgm:pt modelId="{85EA06E3-8C8B-4497-BF77-9DB9E0F064B8}" type="sibTrans" cxnId="{635DCF45-7018-402A-92BA-0A11563F7C69}">
      <dgm:prSet/>
      <dgm:spPr/>
      <dgm:t>
        <a:bodyPr/>
        <a:lstStyle/>
        <a:p>
          <a:endParaRPr lang="es-MX"/>
        </a:p>
      </dgm:t>
    </dgm:pt>
    <dgm:pt modelId="{E8D44C43-6180-4839-B7C0-2FB0F5000D29}">
      <dgm:prSet/>
      <dgm:spPr/>
      <dgm:t>
        <a:bodyPr/>
        <a:lstStyle/>
        <a:p>
          <a:endParaRPr lang="es-MX"/>
        </a:p>
      </dgm:t>
    </dgm:pt>
    <dgm:pt modelId="{F7A75DB9-94C6-4488-8371-B9A5F59100DD}" type="parTrans" cxnId="{4144BF42-D460-4077-9BCD-C4B3CD2F5371}">
      <dgm:prSet/>
      <dgm:spPr/>
      <dgm:t>
        <a:bodyPr/>
        <a:lstStyle/>
        <a:p>
          <a:endParaRPr lang="es-MX"/>
        </a:p>
      </dgm:t>
    </dgm:pt>
    <dgm:pt modelId="{05AE77A0-B407-4509-BB0F-089E7438E4EC}" type="sibTrans" cxnId="{4144BF42-D460-4077-9BCD-C4B3CD2F5371}">
      <dgm:prSet/>
      <dgm:spPr/>
      <dgm:t>
        <a:bodyPr/>
        <a:lstStyle/>
        <a:p>
          <a:endParaRPr lang="es-MX"/>
        </a:p>
      </dgm:t>
    </dgm:pt>
    <dgm:pt modelId="{8BBB1639-B30F-4EC3-A73B-824F9ED77422}">
      <dgm:prSet/>
      <dgm:spPr/>
      <dgm:t>
        <a:bodyPr/>
        <a:lstStyle/>
        <a:p>
          <a:endParaRPr lang="es-MX"/>
        </a:p>
      </dgm:t>
    </dgm:pt>
    <dgm:pt modelId="{7035A57F-21FD-4AEB-B1DB-B0A8E2B66B99}" type="parTrans" cxnId="{5C38F81F-30BA-4A65-8BE4-A6A3EFC54F6C}">
      <dgm:prSet/>
      <dgm:spPr/>
      <dgm:t>
        <a:bodyPr/>
        <a:lstStyle/>
        <a:p>
          <a:endParaRPr lang="es-MX"/>
        </a:p>
      </dgm:t>
    </dgm:pt>
    <dgm:pt modelId="{87DB0274-32B3-4079-A50F-077211FA4E2D}" type="sibTrans" cxnId="{5C38F81F-30BA-4A65-8BE4-A6A3EFC54F6C}">
      <dgm:prSet/>
      <dgm:spPr/>
      <dgm:t>
        <a:bodyPr/>
        <a:lstStyle/>
        <a:p>
          <a:endParaRPr lang="es-MX"/>
        </a:p>
      </dgm:t>
    </dgm:pt>
    <dgm:pt modelId="{8C4CB13B-7A9A-4CC1-B8E8-56264C9EC82E}">
      <dgm:prSet/>
      <dgm:spPr/>
      <dgm:t>
        <a:bodyPr/>
        <a:lstStyle/>
        <a:p>
          <a:endParaRPr lang="es-MX"/>
        </a:p>
      </dgm:t>
    </dgm:pt>
    <dgm:pt modelId="{BB8FE537-CD0E-44B8-A7F9-0C6B14091361}" type="parTrans" cxnId="{39B043F8-9175-47CE-9861-DFE4CB48DCC0}">
      <dgm:prSet/>
      <dgm:spPr/>
      <dgm:t>
        <a:bodyPr/>
        <a:lstStyle/>
        <a:p>
          <a:endParaRPr lang="es-MX"/>
        </a:p>
      </dgm:t>
    </dgm:pt>
    <dgm:pt modelId="{3DDE3EE5-A4D1-440F-9898-872F02E92C01}" type="sibTrans" cxnId="{39B043F8-9175-47CE-9861-DFE4CB48DCC0}">
      <dgm:prSet/>
      <dgm:spPr/>
      <dgm:t>
        <a:bodyPr/>
        <a:lstStyle/>
        <a:p>
          <a:endParaRPr lang="es-MX"/>
        </a:p>
      </dgm:t>
    </dgm:pt>
    <dgm:pt modelId="{2D38E123-054D-4894-B7D3-675B880CB465}">
      <dgm:prSet/>
      <dgm:spPr/>
      <dgm:t>
        <a:bodyPr/>
        <a:lstStyle/>
        <a:p>
          <a:endParaRPr lang="es-MX"/>
        </a:p>
      </dgm:t>
    </dgm:pt>
    <dgm:pt modelId="{DD101751-2A9A-477D-8D49-C542A1D30274}" type="parTrans" cxnId="{FCED6CD4-CD39-44E7-B7AA-4F77BDA898AC}">
      <dgm:prSet/>
      <dgm:spPr/>
      <dgm:t>
        <a:bodyPr/>
        <a:lstStyle/>
        <a:p>
          <a:endParaRPr lang="es-MX"/>
        </a:p>
      </dgm:t>
    </dgm:pt>
    <dgm:pt modelId="{215ED3BC-C16D-4619-83A4-41D622272754}" type="sibTrans" cxnId="{FCED6CD4-CD39-44E7-B7AA-4F77BDA898AC}">
      <dgm:prSet/>
      <dgm:spPr/>
      <dgm:t>
        <a:bodyPr/>
        <a:lstStyle/>
        <a:p>
          <a:endParaRPr lang="es-MX"/>
        </a:p>
      </dgm:t>
    </dgm:pt>
    <dgm:pt modelId="{41C41214-53AC-42FA-8A16-2A8BDAA9C8E0}" type="pres">
      <dgm:prSet presAssocID="{DD4CDBBF-CC6C-418F-9546-EE200EFF8E9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C24904C0-F788-48CB-BC97-ACA97AB5AA96}" type="pres">
      <dgm:prSet presAssocID="{DD4CDBBF-CC6C-418F-9546-EE200EFF8E91}" presName="axisShape" presStyleLbl="bgShp" presStyleIdx="0" presStyleCnt="1"/>
      <dgm:spPr/>
      <dgm:t>
        <a:bodyPr/>
        <a:lstStyle/>
        <a:p>
          <a:endParaRPr lang="es-PE"/>
        </a:p>
      </dgm:t>
    </dgm:pt>
    <dgm:pt modelId="{7FB960CB-E86B-4E4F-A808-78C76DC3F409}" type="pres">
      <dgm:prSet presAssocID="{DD4CDBBF-CC6C-418F-9546-EE200EFF8E91}" presName="rect1" presStyleLbl="node1" presStyleIdx="0" presStyleCnt="4" custScaleX="1132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D720F72-B095-4686-AFAB-EFFD9E778D41}" type="pres">
      <dgm:prSet presAssocID="{DD4CDBBF-CC6C-418F-9546-EE200EFF8E91}" presName="rect2" presStyleLbl="node1" presStyleIdx="1" presStyleCnt="4" custScaleX="109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C2EFF59-E7B9-4E46-B97A-DBB4670CE75B}" type="pres">
      <dgm:prSet presAssocID="{DD4CDBBF-CC6C-418F-9546-EE200EFF8E91}" presName="rect3" presStyleLbl="node1" presStyleIdx="2" presStyleCnt="4" custScaleX="1113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014BABB-C46B-40C7-A719-BE55307C9E64}" type="pres">
      <dgm:prSet presAssocID="{DD4CDBBF-CC6C-418F-9546-EE200EFF8E91}" presName="rect4" presStyleLbl="node1" presStyleIdx="3" presStyleCnt="4" custScaleX="109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FCED6CD4-CD39-44E7-B7AA-4F77BDA898AC}" srcId="{8C4CB13B-7A9A-4CC1-B8E8-56264C9EC82E}" destId="{2D38E123-054D-4894-B7D3-675B880CB465}" srcOrd="0" destOrd="0" parTransId="{DD101751-2A9A-477D-8D49-C542A1D30274}" sibTransId="{215ED3BC-C16D-4619-83A4-41D622272754}"/>
    <dgm:cxn modelId="{E7C274EB-C124-4988-A426-308D4B675305}" type="presOf" srcId="{DD4CDBBF-CC6C-418F-9546-EE200EFF8E91}" destId="{41C41214-53AC-42FA-8A16-2A8BDAA9C8E0}" srcOrd="0" destOrd="0" presId="urn:microsoft.com/office/officeart/2005/8/layout/matrix2"/>
    <dgm:cxn modelId="{625489AB-0614-4B36-BFDE-0A25122B6142}" type="presOf" srcId="{2883FD8B-0F45-40F7-914B-22232A00DC73}" destId="{8D720F72-B095-4686-AFAB-EFFD9E778D41}" srcOrd="0" destOrd="0" presId="urn:microsoft.com/office/officeart/2005/8/layout/matrix2"/>
    <dgm:cxn modelId="{635DCF45-7018-402A-92BA-0A11563F7C69}" srcId="{DD4CDBBF-CC6C-418F-9546-EE200EFF8E91}" destId="{6545D79B-4958-4114-93A4-B638DAC0C308}" srcOrd="4" destOrd="0" parTransId="{08383407-E314-4151-9904-6A2A25C4D27C}" sibTransId="{85EA06E3-8C8B-4497-BF77-9DB9E0F064B8}"/>
    <dgm:cxn modelId="{08D6D59F-F832-443C-91A3-29CCDB307541}" type="presOf" srcId="{F4C77339-DF9C-46F4-887F-B2DD4375EFDA}" destId="{8014BABB-C46B-40C7-A719-BE55307C9E64}" srcOrd="0" destOrd="0" presId="urn:microsoft.com/office/officeart/2005/8/layout/matrix2"/>
    <dgm:cxn modelId="{5C38F81F-30BA-4A65-8BE4-A6A3EFC54F6C}" srcId="{DD4CDBBF-CC6C-418F-9546-EE200EFF8E91}" destId="{8BBB1639-B30F-4EC3-A73B-824F9ED77422}" srcOrd="5" destOrd="0" parTransId="{7035A57F-21FD-4AEB-B1DB-B0A8E2B66B99}" sibTransId="{87DB0274-32B3-4079-A50F-077211FA4E2D}"/>
    <dgm:cxn modelId="{177C45B8-F444-4031-8771-339AE7BDD3B1}" srcId="{DD4CDBBF-CC6C-418F-9546-EE200EFF8E91}" destId="{5F1D7866-5588-46FC-904C-68CF5543D8E3}" srcOrd="2" destOrd="0" parTransId="{C75359FA-A344-4902-91C4-DE6EAB252A74}" sibTransId="{8631C341-1C84-48A0-BF2C-1A30356C8D37}"/>
    <dgm:cxn modelId="{E432FD26-4482-4631-B02E-C37639C003EF}" srcId="{DD4CDBBF-CC6C-418F-9546-EE200EFF8E91}" destId="{F4C77339-DF9C-46F4-887F-B2DD4375EFDA}" srcOrd="3" destOrd="0" parTransId="{45D8E16C-0820-44B2-8D9A-CA34A95FED53}" sibTransId="{F563388F-256F-495F-B95C-767E4C13F071}"/>
    <dgm:cxn modelId="{39B043F8-9175-47CE-9861-DFE4CB48DCC0}" srcId="{DD4CDBBF-CC6C-418F-9546-EE200EFF8E91}" destId="{8C4CB13B-7A9A-4CC1-B8E8-56264C9EC82E}" srcOrd="6" destOrd="0" parTransId="{BB8FE537-CD0E-44B8-A7F9-0C6B14091361}" sibTransId="{3DDE3EE5-A4D1-440F-9898-872F02E92C01}"/>
    <dgm:cxn modelId="{72E27052-F04A-4EC4-9DC6-49D4AFEBD550}" type="presOf" srcId="{5F1D7866-5588-46FC-904C-68CF5543D8E3}" destId="{BC2EFF59-E7B9-4E46-B97A-DBB4670CE75B}" srcOrd="0" destOrd="0" presId="urn:microsoft.com/office/officeart/2005/8/layout/matrix2"/>
    <dgm:cxn modelId="{80D29857-3A78-45E0-9632-28BC13958DEF}" type="presOf" srcId="{0FE1B5D4-3538-40D1-851B-D39C1C7A5D4C}" destId="{7FB960CB-E86B-4E4F-A808-78C76DC3F409}" srcOrd="0" destOrd="0" presId="urn:microsoft.com/office/officeart/2005/8/layout/matrix2"/>
    <dgm:cxn modelId="{82055189-774E-4B52-8572-640849E94DB6}" srcId="{DD4CDBBF-CC6C-418F-9546-EE200EFF8E91}" destId="{0FE1B5D4-3538-40D1-851B-D39C1C7A5D4C}" srcOrd="0" destOrd="0" parTransId="{B2EA92D2-C817-4513-9094-2B8B6DE7AD6C}" sibTransId="{156FF78E-2119-46D1-9FFA-44D70A669216}"/>
    <dgm:cxn modelId="{E39D39DC-247E-435D-BD4F-5409A61F6015}" srcId="{DD4CDBBF-CC6C-418F-9546-EE200EFF8E91}" destId="{2883FD8B-0F45-40F7-914B-22232A00DC73}" srcOrd="1" destOrd="0" parTransId="{7CABFD49-6D12-4D90-99A1-0EE7F4ACFD2D}" sibTransId="{A34A9E70-DE33-4614-AC6A-C579C75763E8}"/>
    <dgm:cxn modelId="{4144BF42-D460-4077-9BCD-C4B3CD2F5371}" srcId="{6545D79B-4958-4114-93A4-B638DAC0C308}" destId="{E8D44C43-6180-4839-B7C0-2FB0F5000D29}" srcOrd="0" destOrd="0" parTransId="{F7A75DB9-94C6-4488-8371-B9A5F59100DD}" sibTransId="{05AE77A0-B407-4509-BB0F-089E7438E4EC}"/>
    <dgm:cxn modelId="{7C6A9B87-B5D9-44F1-9DE8-415576A8FF5C}" type="presParOf" srcId="{41C41214-53AC-42FA-8A16-2A8BDAA9C8E0}" destId="{C24904C0-F788-48CB-BC97-ACA97AB5AA96}" srcOrd="0" destOrd="0" presId="urn:microsoft.com/office/officeart/2005/8/layout/matrix2"/>
    <dgm:cxn modelId="{9A5E5563-3EB4-43E8-A1E4-638CFED9B91B}" type="presParOf" srcId="{41C41214-53AC-42FA-8A16-2A8BDAA9C8E0}" destId="{7FB960CB-E86B-4E4F-A808-78C76DC3F409}" srcOrd="1" destOrd="0" presId="urn:microsoft.com/office/officeart/2005/8/layout/matrix2"/>
    <dgm:cxn modelId="{8D332611-6C44-48A8-ACC1-A811C7E3F0FF}" type="presParOf" srcId="{41C41214-53AC-42FA-8A16-2A8BDAA9C8E0}" destId="{8D720F72-B095-4686-AFAB-EFFD9E778D41}" srcOrd="2" destOrd="0" presId="urn:microsoft.com/office/officeart/2005/8/layout/matrix2"/>
    <dgm:cxn modelId="{3100EA84-E2D2-49BA-8299-5075D2BF4993}" type="presParOf" srcId="{41C41214-53AC-42FA-8A16-2A8BDAA9C8E0}" destId="{BC2EFF59-E7B9-4E46-B97A-DBB4670CE75B}" srcOrd="3" destOrd="0" presId="urn:microsoft.com/office/officeart/2005/8/layout/matrix2"/>
    <dgm:cxn modelId="{36A6556F-228D-433D-8047-6A7E1CF59A50}" type="presParOf" srcId="{41C41214-53AC-42FA-8A16-2A8BDAA9C8E0}" destId="{8014BABB-C46B-40C7-A719-BE55307C9E64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3042CB-8FBC-418D-956A-C5AEB066E2AD}" type="doc">
      <dgm:prSet loTypeId="urn:microsoft.com/office/officeart/2008/layout/SquareAccent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68808FBE-ADF2-491F-BB43-0A6696A8F2F3}">
      <dgm:prSet phldrT="[Texto]" custT="1"/>
      <dgm:spPr/>
      <dgm:t>
        <a:bodyPr/>
        <a:lstStyle/>
        <a:p>
          <a:r>
            <a:rPr lang="es-ES" sz="2800" dirty="0" smtClean="0"/>
            <a:t>Estatales</a:t>
          </a:r>
          <a:endParaRPr lang="es-ES" sz="2800" dirty="0"/>
        </a:p>
      </dgm:t>
    </dgm:pt>
    <dgm:pt modelId="{AA5D8D9D-055B-4CED-B506-67413DA301DE}" type="parTrans" cxnId="{34690A17-0F77-4E10-AFE1-0ED038076CA6}">
      <dgm:prSet/>
      <dgm:spPr/>
      <dgm:t>
        <a:bodyPr/>
        <a:lstStyle/>
        <a:p>
          <a:endParaRPr lang="es-ES" sz="2800"/>
        </a:p>
      </dgm:t>
    </dgm:pt>
    <dgm:pt modelId="{39A59CDA-D4B7-440E-9E5D-9B5F976B5738}" type="sibTrans" cxnId="{34690A17-0F77-4E10-AFE1-0ED038076CA6}">
      <dgm:prSet/>
      <dgm:spPr/>
      <dgm:t>
        <a:bodyPr/>
        <a:lstStyle/>
        <a:p>
          <a:endParaRPr lang="es-ES" sz="2800"/>
        </a:p>
      </dgm:t>
    </dgm:pt>
    <dgm:pt modelId="{4F783B0A-4BF2-4FB2-AA32-A5D88ADA1E64}">
      <dgm:prSet phldrT="[Texto]" custT="1"/>
      <dgm:spPr/>
      <dgm:t>
        <a:bodyPr/>
        <a:lstStyle/>
        <a:p>
          <a:r>
            <a:rPr lang="es-ES" sz="1600" dirty="0" smtClean="0"/>
            <a:t>Impuesto sobre erogaciones por remuneraciones al trabajo personal.</a:t>
          </a:r>
          <a:endParaRPr lang="es-ES" sz="1600" dirty="0"/>
        </a:p>
      </dgm:t>
    </dgm:pt>
    <dgm:pt modelId="{B19FFF0A-3084-4BB2-BDAC-D3385D1011E6}" type="parTrans" cxnId="{4F1F6EE1-7C2E-4A38-8245-77FD568F3C2E}">
      <dgm:prSet/>
      <dgm:spPr/>
      <dgm:t>
        <a:bodyPr/>
        <a:lstStyle/>
        <a:p>
          <a:endParaRPr lang="es-ES" sz="2800"/>
        </a:p>
      </dgm:t>
    </dgm:pt>
    <dgm:pt modelId="{907423B4-4254-4E18-9220-FA742E667E64}" type="sibTrans" cxnId="{4F1F6EE1-7C2E-4A38-8245-77FD568F3C2E}">
      <dgm:prSet/>
      <dgm:spPr/>
      <dgm:t>
        <a:bodyPr/>
        <a:lstStyle/>
        <a:p>
          <a:endParaRPr lang="es-ES" sz="2800"/>
        </a:p>
      </dgm:t>
    </dgm:pt>
    <dgm:pt modelId="{62026499-99F0-4082-9012-644D27DEC6A6}">
      <dgm:prSet phldrT="[Texto]" custT="1"/>
      <dgm:spPr/>
      <dgm:t>
        <a:bodyPr/>
        <a:lstStyle/>
        <a:p>
          <a:r>
            <a:rPr lang="es-ES" sz="1600" dirty="0" smtClean="0"/>
            <a:t>Impuesto sobre Tenencia.</a:t>
          </a:r>
          <a:endParaRPr lang="es-ES" sz="1600" dirty="0"/>
        </a:p>
      </dgm:t>
    </dgm:pt>
    <dgm:pt modelId="{C5ADD10D-D076-4A71-8D76-5A558276C5FE}" type="parTrans" cxnId="{1F6B19B0-6946-4EC6-9EF6-F586CD877368}">
      <dgm:prSet/>
      <dgm:spPr/>
      <dgm:t>
        <a:bodyPr/>
        <a:lstStyle/>
        <a:p>
          <a:endParaRPr lang="es-ES" sz="2800"/>
        </a:p>
      </dgm:t>
    </dgm:pt>
    <dgm:pt modelId="{CD3042FD-4298-4FDF-839D-304980068B53}" type="sibTrans" cxnId="{1F6B19B0-6946-4EC6-9EF6-F586CD877368}">
      <dgm:prSet/>
      <dgm:spPr/>
      <dgm:t>
        <a:bodyPr/>
        <a:lstStyle/>
        <a:p>
          <a:endParaRPr lang="es-ES" sz="2800"/>
        </a:p>
      </dgm:t>
    </dgm:pt>
    <dgm:pt modelId="{9EA49B10-6FB7-4C4C-8045-F6FADCF03D93}">
      <dgm:prSet phldrT="[Texto]" custT="1"/>
      <dgm:spPr/>
      <dgm:t>
        <a:bodyPr/>
        <a:lstStyle/>
        <a:p>
          <a:r>
            <a:rPr lang="es-ES" sz="1600" dirty="0" smtClean="0"/>
            <a:t>Impuesto sobre Hospedaje.</a:t>
          </a:r>
          <a:endParaRPr lang="es-ES" sz="1600" dirty="0"/>
        </a:p>
      </dgm:t>
    </dgm:pt>
    <dgm:pt modelId="{0ED88384-B6A1-464A-A129-184E95E409F0}" type="parTrans" cxnId="{748E782A-2C98-4610-BBF7-E30EBCE561B4}">
      <dgm:prSet/>
      <dgm:spPr/>
      <dgm:t>
        <a:bodyPr/>
        <a:lstStyle/>
        <a:p>
          <a:endParaRPr lang="es-ES" sz="2800"/>
        </a:p>
      </dgm:t>
    </dgm:pt>
    <dgm:pt modelId="{C7E72F14-D8B2-4994-BFAD-2F48C3E56F83}" type="sibTrans" cxnId="{748E782A-2C98-4610-BBF7-E30EBCE561B4}">
      <dgm:prSet/>
      <dgm:spPr/>
      <dgm:t>
        <a:bodyPr/>
        <a:lstStyle/>
        <a:p>
          <a:endParaRPr lang="es-ES" sz="2800"/>
        </a:p>
      </dgm:t>
    </dgm:pt>
    <dgm:pt modelId="{0020B8EA-D2CD-4DF1-AEE4-9464EDCBF340}">
      <dgm:prSet phldrT="[Texto]" custT="1"/>
      <dgm:spPr/>
      <dgm:t>
        <a:bodyPr/>
        <a:lstStyle/>
        <a:p>
          <a:r>
            <a:rPr lang="es-ES" sz="2800" dirty="0" smtClean="0"/>
            <a:t>Municipales</a:t>
          </a:r>
          <a:endParaRPr lang="es-ES" sz="2800" dirty="0"/>
        </a:p>
      </dgm:t>
    </dgm:pt>
    <dgm:pt modelId="{4ED492A3-90CF-4594-A55C-314AF34AB605}" type="parTrans" cxnId="{085091A2-58FA-46B6-81C1-239A1D7CF507}">
      <dgm:prSet/>
      <dgm:spPr/>
      <dgm:t>
        <a:bodyPr/>
        <a:lstStyle/>
        <a:p>
          <a:endParaRPr lang="es-ES" sz="2800"/>
        </a:p>
      </dgm:t>
    </dgm:pt>
    <dgm:pt modelId="{AE3DEFDC-1BFE-4D2D-A0B0-F4EBC84E8CBF}" type="sibTrans" cxnId="{085091A2-58FA-46B6-81C1-239A1D7CF507}">
      <dgm:prSet/>
      <dgm:spPr/>
      <dgm:t>
        <a:bodyPr/>
        <a:lstStyle/>
        <a:p>
          <a:endParaRPr lang="es-ES" sz="2800"/>
        </a:p>
      </dgm:t>
    </dgm:pt>
    <dgm:pt modelId="{BD024EF9-4856-4369-80D3-D6CEEF6EC62F}">
      <dgm:prSet phldrT="[Texto]" custT="1"/>
      <dgm:spPr/>
      <dgm:t>
        <a:bodyPr/>
        <a:lstStyle/>
        <a:p>
          <a:r>
            <a:rPr lang="es-ES" sz="1600" dirty="0" smtClean="0"/>
            <a:t>Impuesto Predial.</a:t>
          </a:r>
          <a:endParaRPr lang="es-ES" sz="1600" dirty="0"/>
        </a:p>
      </dgm:t>
    </dgm:pt>
    <dgm:pt modelId="{06DEE8DA-AC86-4F55-81C4-A018B6217577}" type="parTrans" cxnId="{D8332EB1-00C9-45B5-A073-AE0D70587500}">
      <dgm:prSet/>
      <dgm:spPr/>
      <dgm:t>
        <a:bodyPr/>
        <a:lstStyle/>
        <a:p>
          <a:endParaRPr lang="es-ES" sz="2800"/>
        </a:p>
      </dgm:t>
    </dgm:pt>
    <dgm:pt modelId="{5DBF341E-6847-4B3A-96AD-787A7DBE0D84}" type="sibTrans" cxnId="{D8332EB1-00C9-45B5-A073-AE0D70587500}">
      <dgm:prSet/>
      <dgm:spPr/>
      <dgm:t>
        <a:bodyPr/>
        <a:lstStyle/>
        <a:p>
          <a:endParaRPr lang="es-ES" sz="2800"/>
        </a:p>
      </dgm:t>
    </dgm:pt>
    <dgm:pt modelId="{7AFE9AE9-25D4-40B6-B8A2-125BDDD6CF6A}">
      <dgm:prSet phldrT="[Texto]" custT="1"/>
      <dgm:spPr/>
      <dgm:t>
        <a:bodyPr/>
        <a:lstStyle/>
        <a:p>
          <a:r>
            <a:rPr lang="es-ES" sz="1600" dirty="0" smtClean="0"/>
            <a:t>Impuesto sobre Conjuntos Urbanos. </a:t>
          </a:r>
          <a:endParaRPr lang="es-ES" sz="1600" dirty="0"/>
        </a:p>
      </dgm:t>
    </dgm:pt>
    <dgm:pt modelId="{0256C073-82BE-4BDD-85CF-C487AC3CFE70}" type="parTrans" cxnId="{BD805811-EA4B-4E23-8143-CA2F3038F6A9}">
      <dgm:prSet/>
      <dgm:spPr/>
      <dgm:t>
        <a:bodyPr/>
        <a:lstStyle/>
        <a:p>
          <a:endParaRPr lang="es-ES" sz="2800"/>
        </a:p>
      </dgm:t>
    </dgm:pt>
    <dgm:pt modelId="{ED28B47A-7162-4A44-AA94-377BB8CE1125}" type="sibTrans" cxnId="{BD805811-EA4B-4E23-8143-CA2F3038F6A9}">
      <dgm:prSet/>
      <dgm:spPr/>
      <dgm:t>
        <a:bodyPr/>
        <a:lstStyle/>
        <a:p>
          <a:endParaRPr lang="es-ES" sz="2800"/>
        </a:p>
      </dgm:t>
    </dgm:pt>
    <dgm:pt modelId="{8E1F2103-60B8-4513-9712-7868EA8FB0E9}">
      <dgm:prSet phldrT="[Texto]" custT="1"/>
      <dgm:spPr/>
      <dgm:t>
        <a:bodyPr/>
        <a:lstStyle/>
        <a:p>
          <a:r>
            <a:rPr lang="es-ES" sz="1600" dirty="0" smtClean="0"/>
            <a:t>Impuesto sobre Anuncios Publicitarios.</a:t>
          </a:r>
          <a:endParaRPr lang="es-ES" sz="1600" dirty="0"/>
        </a:p>
      </dgm:t>
    </dgm:pt>
    <dgm:pt modelId="{5D859CEF-4BB4-4525-AF05-05625755C180}" type="parTrans" cxnId="{D7F625A4-688F-4496-974B-C20A92C64337}">
      <dgm:prSet/>
      <dgm:spPr/>
      <dgm:t>
        <a:bodyPr/>
        <a:lstStyle/>
        <a:p>
          <a:endParaRPr lang="es-ES" sz="2800"/>
        </a:p>
      </dgm:t>
    </dgm:pt>
    <dgm:pt modelId="{E640E012-1EA1-4EC1-AE77-94AEED253780}" type="sibTrans" cxnId="{D7F625A4-688F-4496-974B-C20A92C64337}">
      <dgm:prSet/>
      <dgm:spPr/>
      <dgm:t>
        <a:bodyPr/>
        <a:lstStyle/>
        <a:p>
          <a:endParaRPr lang="es-ES" sz="2800"/>
        </a:p>
      </dgm:t>
    </dgm:pt>
    <dgm:pt modelId="{420563D7-ED5E-42CD-8E69-21B9D2BDB4B4}" type="pres">
      <dgm:prSet presAssocID="{263042CB-8FBC-418D-956A-C5AEB066E2A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31571490-9BAD-44BB-BDE7-BEF8C6066712}" type="pres">
      <dgm:prSet presAssocID="{68808FBE-ADF2-491F-BB43-0A6696A8F2F3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s-MX"/>
        </a:p>
      </dgm:t>
    </dgm:pt>
    <dgm:pt modelId="{5E60DFD7-362A-4E1C-B53D-79B0CFFAD747}" type="pres">
      <dgm:prSet presAssocID="{68808FBE-ADF2-491F-BB43-0A6696A8F2F3}" presName="rootComposite" presStyleCnt="0">
        <dgm:presLayoutVars/>
      </dgm:prSet>
      <dgm:spPr/>
      <dgm:t>
        <a:bodyPr/>
        <a:lstStyle/>
        <a:p>
          <a:endParaRPr lang="es-MX"/>
        </a:p>
      </dgm:t>
    </dgm:pt>
    <dgm:pt modelId="{51DE376E-4EB1-4B59-A13B-30598803AF0B}" type="pres">
      <dgm:prSet presAssocID="{68808FBE-ADF2-491F-BB43-0A6696A8F2F3}" presName="ParentAccent" presStyleLbl="alignNode1" presStyleIdx="0" presStyleCnt="2"/>
      <dgm:spPr/>
      <dgm:t>
        <a:bodyPr/>
        <a:lstStyle/>
        <a:p>
          <a:endParaRPr lang="es-MX"/>
        </a:p>
      </dgm:t>
    </dgm:pt>
    <dgm:pt modelId="{AFE8E436-D7EA-4E2B-BA30-2D0A85D2369B}" type="pres">
      <dgm:prSet presAssocID="{68808FBE-ADF2-491F-BB43-0A6696A8F2F3}" presName="ParentSmallAccent" presStyleLbl="fgAcc1" presStyleIdx="0" presStyleCnt="2"/>
      <dgm:spPr/>
      <dgm:t>
        <a:bodyPr/>
        <a:lstStyle/>
        <a:p>
          <a:endParaRPr lang="es-MX"/>
        </a:p>
      </dgm:t>
    </dgm:pt>
    <dgm:pt modelId="{576E0F1B-03F7-4DE7-8EED-8B13B3A337EA}" type="pres">
      <dgm:prSet presAssocID="{68808FBE-ADF2-491F-BB43-0A6696A8F2F3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EFC48D-46B8-4BDE-9B30-103AA77A3125}" type="pres">
      <dgm:prSet presAssocID="{68808FBE-ADF2-491F-BB43-0A6696A8F2F3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2BD7CB1-9F87-4D05-80F7-ABECBA01FC43}" type="pres">
      <dgm:prSet presAssocID="{4F783B0A-4BF2-4FB2-AA32-A5D88ADA1E64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AA5CD96-BAAB-4977-95E8-CD1E55B01EC5}" type="pres">
      <dgm:prSet presAssocID="{4F783B0A-4BF2-4FB2-AA32-A5D88ADA1E64}" presName="ChildAccent" presStyleLbl="solidFgAcc1" presStyleIdx="0" presStyleCnt="6"/>
      <dgm:spPr/>
      <dgm:t>
        <a:bodyPr/>
        <a:lstStyle/>
        <a:p>
          <a:endParaRPr lang="es-MX"/>
        </a:p>
      </dgm:t>
    </dgm:pt>
    <dgm:pt modelId="{07E16B0B-A4B4-496B-8DDF-4EBDA59F73CE}" type="pres">
      <dgm:prSet presAssocID="{4F783B0A-4BF2-4FB2-AA32-A5D88ADA1E64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87C876-6FC4-4B51-A8B6-7452B9B68034}" type="pres">
      <dgm:prSet presAssocID="{62026499-99F0-4082-9012-644D27DEC6A6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24DA1395-177A-4C48-92FC-DF50357394FA}" type="pres">
      <dgm:prSet presAssocID="{62026499-99F0-4082-9012-644D27DEC6A6}" presName="ChildAccent" presStyleLbl="solidFgAcc1" presStyleIdx="1" presStyleCnt="6"/>
      <dgm:spPr/>
      <dgm:t>
        <a:bodyPr/>
        <a:lstStyle/>
        <a:p>
          <a:endParaRPr lang="es-MX"/>
        </a:p>
      </dgm:t>
    </dgm:pt>
    <dgm:pt modelId="{E0B44F2C-E6B1-4CAC-82F0-E025B6AFF174}" type="pres">
      <dgm:prSet presAssocID="{62026499-99F0-4082-9012-644D27DEC6A6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7F08B9-4A02-4863-A4D5-8DE3F0168699}" type="pres">
      <dgm:prSet presAssocID="{9EA49B10-6FB7-4C4C-8045-F6FADCF03D93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4485484D-A0B6-4635-96BA-F762ED1CA7B4}" type="pres">
      <dgm:prSet presAssocID="{9EA49B10-6FB7-4C4C-8045-F6FADCF03D93}" presName="ChildAccent" presStyleLbl="solidFgAcc1" presStyleIdx="2" presStyleCnt="6"/>
      <dgm:spPr/>
      <dgm:t>
        <a:bodyPr/>
        <a:lstStyle/>
        <a:p>
          <a:endParaRPr lang="es-MX"/>
        </a:p>
      </dgm:t>
    </dgm:pt>
    <dgm:pt modelId="{A2923161-E6BB-4D56-8598-BFB07EEF00BD}" type="pres">
      <dgm:prSet presAssocID="{9EA49B10-6FB7-4C4C-8045-F6FADCF03D93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8C84E2-E0D8-45E5-866D-6B1D37DD1B3B}" type="pres">
      <dgm:prSet presAssocID="{0020B8EA-D2CD-4DF1-AEE4-9464EDCBF340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s-MX"/>
        </a:p>
      </dgm:t>
    </dgm:pt>
    <dgm:pt modelId="{4B259FC5-F7A0-4A66-A25D-B4120986B330}" type="pres">
      <dgm:prSet presAssocID="{0020B8EA-D2CD-4DF1-AEE4-9464EDCBF340}" presName="rootComposite" presStyleCnt="0">
        <dgm:presLayoutVars/>
      </dgm:prSet>
      <dgm:spPr/>
      <dgm:t>
        <a:bodyPr/>
        <a:lstStyle/>
        <a:p>
          <a:endParaRPr lang="es-MX"/>
        </a:p>
      </dgm:t>
    </dgm:pt>
    <dgm:pt modelId="{66E64DEF-B77E-48C0-82A9-46D8E5F97FED}" type="pres">
      <dgm:prSet presAssocID="{0020B8EA-D2CD-4DF1-AEE4-9464EDCBF340}" presName="ParentAccent" presStyleLbl="alignNode1" presStyleIdx="1" presStyleCnt="2"/>
      <dgm:spPr/>
      <dgm:t>
        <a:bodyPr/>
        <a:lstStyle/>
        <a:p>
          <a:endParaRPr lang="es-MX"/>
        </a:p>
      </dgm:t>
    </dgm:pt>
    <dgm:pt modelId="{5B16179D-674A-46A9-82A9-DF3BBA2D0949}" type="pres">
      <dgm:prSet presAssocID="{0020B8EA-D2CD-4DF1-AEE4-9464EDCBF340}" presName="ParentSmallAccent" presStyleLbl="fgAcc1" presStyleIdx="1" presStyleCnt="2"/>
      <dgm:spPr/>
      <dgm:t>
        <a:bodyPr/>
        <a:lstStyle/>
        <a:p>
          <a:endParaRPr lang="es-MX"/>
        </a:p>
      </dgm:t>
    </dgm:pt>
    <dgm:pt modelId="{2509819F-5790-4E6C-976C-E34B5879EC83}" type="pres">
      <dgm:prSet presAssocID="{0020B8EA-D2CD-4DF1-AEE4-9464EDCBF340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E83EA9-3BD7-46CD-A4D6-B5D665440E8A}" type="pres">
      <dgm:prSet presAssocID="{0020B8EA-D2CD-4DF1-AEE4-9464EDCBF340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908DD47-FBFA-4532-A4DC-01D30E563DA7}" type="pres">
      <dgm:prSet presAssocID="{BD024EF9-4856-4369-80D3-D6CEEF6EC62F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E30160DA-21C1-4D6A-B795-FC4910AC500E}" type="pres">
      <dgm:prSet presAssocID="{BD024EF9-4856-4369-80D3-D6CEEF6EC62F}" presName="ChildAccent" presStyleLbl="solidFgAcc1" presStyleIdx="3" presStyleCnt="6"/>
      <dgm:spPr/>
      <dgm:t>
        <a:bodyPr/>
        <a:lstStyle/>
        <a:p>
          <a:endParaRPr lang="es-MX"/>
        </a:p>
      </dgm:t>
    </dgm:pt>
    <dgm:pt modelId="{FE13C0B8-3B61-40E5-B8A8-1E4485F7BEC1}" type="pres">
      <dgm:prSet presAssocID="{BD024EF9-4856-4369-80D3-D6CEEF6EC62F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2B47BF-033D-4607-AD1C-33BB8242B0EA}" type="pres">
      <dgm:prSet presAssocID="{7AFE9AE9-25D4-40B6-B8A2-125BDDD6CF6A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0C01BD1C-38AB-4817-B736-BD25C5771925}" type="pres">
      <dgm:prSet presAssocID="{7AFE9AE9-25D4-40B6-B8A2-125BDDD6CF6A}" presName="ChildAccent" presStyleLbl="solidFgAcc1" presStyleIdx="4" presStyleCnt="6"/>
      <dgm:spPr/>
      <dgm:t>
        <a:bodyPr/>
        <a:lstStyle/>
        <a:p>
          <a:endParaRPr lang="es-MX"/>
        </a:p>
      </dgm:t>
    </dgm:pt>
    <dgm:pt modelId="{37B29D2F-56BE-4DC0-BE06-5BBC8B2757DE}" type="pres">
      <dgm:prSet presAssocID="{7AFE9AE9-25D4-40B6-B8A2-125BDDD6CF6A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52EC84-8F47-4B3D-B27B-A053D868D624}" type="pres">
      <dgm:prSet presAssocID="{8E1F2103-60B8-4513-9712-7868EA8FB0E9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8CD50FD-1D72-4112-BA01-98B7C0235309}" type="pres">
      <dgm:prSet presAssocID="{8E1F2103-60B8-4513-9712-7868EA8FB0E9}" presName="ChildAccent" presStyleLbl="solidFgAcc1" presStyleIdx="5" presStyleCnt="6"/>
      <dgm:spPr/>
      <dgm:t>
        <a:bodyPr/>
        <a:lstStyle/>
        <a:p>
          <a:endParaRPr lang="es-MX"/>
        </a:p>
      </dgm:t>
    </dgm:pt>
    <dgm:pt modelId="{5A271493-926F-4761-A692-A7B1BBFD79D3}" type="pres">
      <dgm:prSet presAssocID="{8E1F2103-60B8-4513-9712-7868EA8FB0E9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15510D-6686-4ACD-A4C4-1038451A61EB}" type="presOf" srcId="{263042CB-8FBC-418D-956A-C5AEB066E2AD}" destId="{420563D7-ED5E-42CD-8E69-21B9D2BDB4B4}" srcOrd="0" destOrd="0" presId="urn:microsoft.com/office/officeart/2008/layout/SquareAccentList"/>
    <dgm:cxn modelId="{085091A2-58FA-46B6-81C1-239A1D7CF507}" srcId="{263042CB-8FBC-418D-956A-C5AEB066E2AD}" destId="{0020B8EA-D2CD-4DF1-AEE4-9464EDCBF340}" srcOrd="1" destOrd="0" parTransId="{4ED492A3-90CF-4594-A55C-314AF34AB605}" sibTransId="{AE3DEFDC-1BFE-4D2D-A0B0-F4EBC84E8CBF}"/>
    <dgm:cxn modelId="{748E782A-2C98-4610-BBF7-E30EBCE561B4}" srcId="{68808FBE-ADF2-491F-BB43-0A6696A8F2F3}" destId="{9EA49B10-6FB7-4C4C-8045-F6FADCF03D93}" srcOrd="2" destOrd="0" parTransId="{0ED88384-B6A1-464A-A129-184E95E409F0}" sibTransId="{C7E72F14-D8B2-4994-BFAD-2F48C3E56F83}"/>
    <dgm:cxn modelId="{2554A713-980F-4332-9FA9-7D7374B9FC24}" type="presOf" srcId="{0020B8EA-D2CD-4DF1-AEE4-9464EDCBF340}" destId="{2509819F-5790-4E6C-976C-E34B5879EC83}" srcOrd="0" destOrd="0" presId="urn:microsoft.com/office/officeart/2008/layout/SquareAccentList"/>
    <dgm:cxn modelId="{FC112E38-7332-4509-962D-1EEFE164E295}" type="presOf" srcId="{4F783B0A-4BF2-4FB2-AA32-A5D88ADA1E64}" destId="{07E16B0B-A4B4-496B-8DDF-4EBDA59F73CE}" srcOrd="0" destOrd="0" presId="urn:microsoft.com/office/officeart/2008/layout/SquareAccentList"/>
    <dgm:cxn modelId="{34690A17-0F77-4E10-AFE1-0ED038076CA6}" srcId="{263042CB-8FBC-418D-956A-C5AEB066E2AD}" destId="{68808FBE-ADF2-491F-BB43-0A6696A8F2F3}" srcOrd="0" destOrd="0" parTransId="{AA5D8D9D-055B-4CED-B506-67413DA301DE}" sibTransId="{39A59CDA-D4B7-440E-9E5D-9B5F976B5738}"/>
    <dgm:cxn modelId="{D0F65A22-F81F-4B10-954E-9CE2A724818A}" type="presOf" srcId="{7AFE9AE9-25D4-40B6-B8A2-125BDDD6CF6A}" destId="{37B29D2F-56BE-4DC0-BE06-5BBC8B2757DE}" srcOrd="0" destOrd="0" presId="urn:microsoft.com/office/officeart/2008/layout/SquareAccentList"/>
    <dgm:cxn modelId="{BD805811-EA4B-4E23-8143-CA2F3038F6A9}" srcId="{0020B8EA-D2CD-4DF1-AEE4-9464EDCBF340}" destId="{7AFE9AE9-25D4-40B6-B8A2-125BDDD6CF6A}" srcOrd="1" destOrd="0" parTransId="{0256C073-82BE-4BDD-85CF-C487AC3CFE70}" sibTransId="{ED28B47A-7162-4A44-AA94-377BB8CE1125}"/>
    <dgm:cxn modelId="{EDFF91E1-B9A1-4C0C-8EDB-C8C4981E1EC2}" type="presOf" srcId="{8E1F2103-60B8-4513-9712-7868EA8FB0E9}" destId="{5A271493-926F-4761-A692-A7B1BBFD79D3}" srcOrd="0" destOrd="0" presId="urn:microsoft.com/office/officeart/2008/layout/SquareAccentList"/>
    <dgm:cxn modelId="{FBBE0FE7-4810-4A0F-B080-11113001AADC}" type="presOf" srcId="{62026499-99F0-4082-9012-644D27DEC6A6}" destId="{E0B44F2C-E6B1-4CAC-82F0-E025B6AFF174}" srcOrd="0" destOrd="0" presId="urn:microsoft.com/office/officeart/2008/layout/SquareAccentList"/>
    <dgm:cxn modelId="{1F6B19B0-6946-4EC6-9EF6-F586CD877368}" srcId="{68808FBE-ADF2-491F-BB43-0A6696A8F2F3}" destId="{62026499-99F0-4082-9012-644D27DEC6A6}" srcOrd="1" destOrd="0" parTransId="{C5ADD10D-D076-4A71-8D76-5A558276C5FE}" sibTransId="{CD3042FD-4298-4FDF-839D-304980068B53}"/>
    <dgm:cxn modelId="{7E669D57-8F33-452F-A92A-0DB7FEDB4E50}" type="presOf" srcId="{9EA49B10-6FB7-4C4C-8045-F6FADCF03D93}" destId="{A2923161-E6BB-4D56-8598-BFB07EEF00BD}" srcOrd="0" destOrd="0" presId="urn:microsoft.com/office/officeart/2008/layout/SquareAccentList"/>
    <dgm:cxn modelId="{C290D61B-8EE3-4D12-B313-DA35ACB92EB0}" type="presOf" srcId="{BD024EF9-4856-4369-80D3-D6CEEF6EC62F}" destId="{FE13C0B8-3B61-40E5-B8A8-1E4485F7BEC1}" srcOrd="0" destOrd="0" presId="urn:microsoft.com/office/officeart/2008/layout/SquareAccentList"/>
    <dgm:cxn modelId="{760959D0-99E1-4C16-9082-690E752B27C9}" type="presOf" srcId="{68808FBE-ADF2-491F-BB43-0A6696A8F2F3}" destId="{576E0F1B-03F7-4DE7-8EED-8B13B3A337EA}" srcOrd="0" destOrd="0" presId="urn:microsoft.com/office/officeart/2008/layout/SquareAccentList"/>
    <dgm:cxn modelId="{4F1F6EE1-7C2E-4A38-8245-77FD568F3C2E}" srcId="{68808FBE-ADF2-491F-BB43-0A6696A8F2F3}" destId="{4F783B0A-4BF2-4FB2-AA32-A5D88ADA1E64}" srcOrd="0" destOrd="0" parTransId="{B19FFF0A-3084-4BB2-BDAC-D3385D1011E6}" sibTransId="{907423B4-4254-4E18-9220-FA742E667E64}"/>
    <dgm:cxn modelId="{D7F625A4-688F-4496-974B-C20A92C64337}" srcId="{0020B8EA-D2CD-4DF1-AEE4-9464EDCBF340}" destId="{8E1F2103-60B8-4513-9712-7868EA8FB0E9}" srcOrd="2" destOrd="0" parTransId="{5D859CEF-4BB4-4525-AF05-05625755C180}" sibTransId="{E640E012-1EA1-4EC1-AE77-94AEED253780}"/>
    <dgm:cxn modelId="{D8332EB1-00C9-45B5-A073-AE0D70587500}" srcId="{0020B8EA-D2CD-4DF1-AEE4-9464EDCBF340}" destId="{BD024EF9-4856-4369-80D3-D6CEEF6EC62F}" srcOrd="0" destOrd="0" parTransId="{06DEE8DA-AC86-4F55-81C4-A018B6217577}" sibTransId="{5DBF341E-6847-4B3A-96AD-787A7DBE0D84}"/>
    <dgm:cxn modelId="{263AE947-ED35-4E10-803F-691C71E76B52}" type="presParOf" srcId="{420563D7-ED5E-42CD-8E69-21B9D2BDB4B4}" destId="{31571490-9BAD-44BB-BDE7-BEF8C6066712}" srcOrd="0" destOrd="0" presId="urn:microsoft.com/office/officeart/2008/layout/SquareAccentList"/>
    <dgm:cxn modelId="{6319FEC1-928E-4ED1-B7AB-F28260A8170C}" type="presParOf" srcId="{31571490-9BAD-44BB-BDE7-BEF8C6066712}" destId="{5E60DFD7-362A-4E1C-B53D-79B0CFFAD747}" srcOrd="0" destOrd="0" presId="urn:microsoft.com/office/officeart/2008/layout/SquareAccentList"/>
    <dgm:cxn modelId="{501B705B-267B-4911-97EF-5878DB4AB736}" type="presParOf" srcId="{5E60DFD7-362A-4E1C-B53D-79B0CFFAD747}" destId="{51DE376E-4EB1-4B59-A13B-30598803AF0B}" srcOrd="0" destOrd="0" presId="urn:microsoft.com/office/officeart/2008/layout/SquareAccentList"/>
    <dgm:cxn modelId="{C98BCB5A-E8DF-4293-AA5C-01D1D2D874E7}" type="presParOf" srcId="{5E60DFD7-362A-4E1C-B53D-79B0CFFAD747}" destId="{AFE8E436-D7EA-4E2B-BA30-2D0A85D2369B}" srcOrd="1" destOrd="0" presId="urn:microsoft.com/office/officeart/2008/layout/SquareAccentList"/>
    <dgm:cxn modelId="{8E9C24A0-5ABA-4D62-AFD5-D45FF8D3DB47}" type="presParOf" srcId="{5E60DFD7-362A-4E1C-B53D-79B0CFFAD747}" destId="{576E0F1B-03F7-4DE7-8EED-8B13B3A337EA}" srcOrd="2" destOrd="0" presId="urn:microsoft.com/office/officeart/2008/layout/SquareAccentList"/>
    <dgm:cxn modelId="{5020F9AA-37EC-462D-B6B4-E38F09E3081E}" type="presParOf" srcId="{31571490-9BAD-44BB-BDE7-BEF8C6066712}" destId="{0AEFC48D-46B8-4BDE-9B30-103AA77A3125}" srcOrd="1" destOrd="0" presId="urn:microsoft.com/office/officeart/2008/layout/SquareAccentList"/>
    <dgm:cxn modelId="{B1237798-7D56-43B9-A335-C48FFB1F1E27}" type="presParOf" srcId="{0AEFC48D-46B8-4BDE-9B30-103AA77A3125}" destId="{82BD7CB1-9F87-4D05-80F7-ABECBA01FC43}" srcOrd="0" destOrd="0" presId="urn:microsoft.com/office/officeart/2008/layout/SquareAccentList"/>
    <dgm:cxn modelId="{90F3627A-1B9D-4FF9-A085-3D1DAB252141}" type="presParOf" srcId="{82BD7CB1-9F87-4D05-80F7-ABECBA01FC43}" destId="{FAA5CD96-BAAB-4977-95E8-CD1E55B01EC5}" srcOrd="0" destOrd="0" presId="urn:microsoft.com/office/officeart/2008/layout/SquareAccentList"/>
    <dgm:cxn modelId="{8DA2DBC7-AF36-4BFA-990E-1E057340DAE7}" type="presParOf" srcId="{82BD7CB1-9F87-4D05-80F7-ABECBA01FC43}" destId="{07E16B0B-A4B4-496B-8DDF-4EBDA59F73CE}" srcOrd="1" destOrd="0" presId="urn:microsoft.com/office/officeart/2008/layout/SquareAccentList"/>
    <dgm:cxn modelId="{E00C2AC9-D0DB-4385-90DD-C714264C65D1}" type="presParOf" srcId="{0AEFC48D-46B8-4BDE-9B30-103AA77A3125}" destId="{E887C876-6FC4-4B51-A8B6-7452B9B68034}" srcOrd="1" destOrd="0" presId="urn:microsoft.com/office/officeart/2008/layout/SquareAccentList"/>
    <dgm:cxn modelId="{665E93CC-5551-4475-ADD2-25BFF09C6898}" type="presParOf" srcId="{E887C876-6FC4-4B51-A8B6-7452B9B68034}" destId="{24DA1395-177A-4C48-92FC-DF50357394FA}" srcOrd="0" destOrd="0" presId="urn:microsoft.com/office/officeart/2008/layout/SquareAccentList"/>
    <dgm:cxn modelId="{8A145BAA-88B0-4813-9FE7-724B7C3BC54D}" type="presParOf" srcId="{E887C876-6FC4-4B51-A8B6-7452B9B68034}" destId="{E0B44F2C-E6B1-4CAC-82F0-E025B6AFF174}" srcOrd="1" destOrd="0" presId="urn:microsoft.com/office/officeart/2008/layout/SquareAccentList"/>
    <dgm:cxn modelId="{972C22DA-6546-44B5-8A86-F197B16A243A}" type="presParOf" srcId="{0AEFC48D-46B8-4BDE-9B30-103AA77A3125}" destId="{877F08B9-4A02-4863-A4D5-8DE3F0168699}" srcOrd="2" destOrd="0" presId="urn:microsoft.com/office/officeart/2008/layout/SquareAccentList"/>
    <dgm:cxn modelId="{83B31DB2-2977-4E6D-A7FA-4403ADA31E00}" type="presParOf" srcId="{877F08B9-4A02-4863-A4D5-8DE3F0168699}" destId="{4485484D-A0B6-4635-96BA-F762ED1CA7B4}" srcOrd="0" destOrd="0" presId="urn:microsoft.com/office/officeart/2008/layout/SquareAccentList"/>
    <dgm:cxn modelId="{883D91E1-296F-4453-9D97-86D55F43A78D}" type="presParOf" srcId="{877F08B9-4A02-4863-A4D5-8DE3F0168699}" destId="{A2923161-E6BB-4D56-8598-BFB07EEF00BD}" srcOrd="1" destOrd="0" presId="urn:microsoft.com/office/officeart/2008/layout/SquareAccentList"/>
    <dgm:cxn modelId="{4A1F6390-5EC9-4AC4-BD08-30F89A6C8F1F}" type="presParOf" srcId="{420563D7-ED5E-42CD-8E69-21B9D2BDB4B4}" destId="{ED8C84E2-E0D8-45E5-866D-6B1D37DD1B3B}" srcOrd="1" destOrd="0" presId="urn:microsoft.com/office/officeart/2008/layout/SquareAccentList"/>
    <dgm:cxn modelId="{6A86FBA4-9A51-4F8D-972E-0A6F24C7DDF7}" type="presParOf" srcId="{ED8C84E2-E0D8-45E5-866D-6B1D37DD1B3B}" destId="{4B259FC5-F7A0-4A66-A25D-B4120986B330}" srcOrd="0" destOrd="0" presId="urn:microsoft.com/office/officeart/2008/layout/SquareAccentList"/>
    <dgm:cxn modelId="{0073E604-0D7F-4692-811E-54B28BF01C76}" type="presParOf" srcId="{4B259FC5-F7A0-4A66-A25D-B4120986B330}" destId="{66E64DEF-B77E-48C0-82A9-46D8E5F97FED}" srcOrd="0" destOrd="0" presId="urn:microsoft.com/office/officeart/2008/layout/SquareAccentList"/>
    <dgm:cxn modelId="{8AE90A83-DC5C-4A8E-BDFB-DB8FE2D9D1CA}" type="presParOf" srcId="{4B259FC5-F7A0-4A66-A25D-B4120986B330}" destId="{5B16179D-674A-46A9-82A9-DF3BBA2D0949}" srcOrd="1" destOrd="0" presId="urn:microsoft.com/office/officeart/2008/layout/SquareAccentList"/>
    <dgm:cxn modelId="{6D5F1A26-C91F-4FCB-98CA-013EB094FC4B}" type="presParOf" srcId="{4B259FC5-F7A0-4A66-A25D-B4120986B330}" destId="{2509819F-5790-4E6C-976C-E34B5879EC83}" srcOrd="2" destOrd="0" presId="urn:microsoft.com/office/officeart/2008/layout/SquareAccentList"/>
    <dgm:cxn modelId="{879BCCB2-2E9F-432D-867D-6AD78436BB6B}" type="presParOf" srcId="{ED8C84E2-E0D8-45E5-866D-6B1D37DD1B3B}" destId="{9EE83EA9-3BD7-46CD-A4D6-B5D665440E8A}" srcOrd="1" destOrd="0" presId="urn:microsoft.com/office/officeart/2008/layout/SquareAccentList"/>
    <dgm:cxn modelId="{D5B08E52-A0F0-4C3E-BF71-CAB56BB0E4C3}" type="presParOf" srcId="{9EE83EA9-3BD7-46CD-A4D6-B5D665440E8A}" destId="{F908DD47-FBFA-4532-A4DC-01D30E563DA7}" srcOrd="0" destOrd="0" presId="urn:microsoft.com/office/officeart/2008/layout/SquareAccentList"/>
    <dgm:cxn modelId="{BD6A3790-D877-4FC2-BCA2-EEC3825FB2C7}" type="presParOf" srcId="{F908DD47-FBFA-4532-A4DC-01D30E563DA7}" destId="{E30160DA-21C1-4D6A-B795-FC4910AC500E}" srcOrd="0" destOrd="0" presId="urn:microsoft.com/office/officeart/2008/layout/SquareAccentList"/>
    <dgm:cxn modelId="{6A1D11F8-4799-4B3F-A53A-E1B3889654F0}" type="presParOf" srcId="{F908DD47-FBFA-4532-A4DC-01D30E563DA7}" destId="{FE13C0B8-3B61-40E5-B8A8-1E4485F7BEC1}" srcOrd="1" destOrd="0" presId="urn:microsoft.com/office/officeart/2008/layout/SquareAccentList"/>
    <dgm:cxn modelId="{2B2D2678-E9DF-4B24-BF2C-0EECA557F9AC}" type="presParOf" srcId="{9EE83EA9-3BD7-46CD-A4D6-B5D665440E8A}" destId="{E22B47BF-033D-4607-AD1C-33BB8242B0EA}" srcOrd="1" destOrd="0" presId="urn:microsoft.com/office/officeart/2008/layout/SquareAccentList"/>
    <dgm:cxn modelId="{098CA513-7280-4099-BCAC-6E0FAE33EC56}" type="presParOf" srcId="{E22B47BF-033D-4607-AD1C-33BB8242B0EA}" destId="{0C01BD1C-38AB-4817-B736-BD25C5771925}" srcOrd="0" destOrd="0" presId="urn:microsoft.com/office/officeart/2008/layout/SquareAccentList"/>
    <dgm:cxn modelId="{C0759CC6-F592-4B44-96C5-0359A9949B75}" type="presParOf" srcId="{E22B47BF-033D-4607-AD1C-33BB8242B0EA}" destId="{37B29D2F-56BE-4DC0-BE06-5BBC8B2757DE}" srcOrd="1" destOrd="0" presId="urn:microsoft.com/office/officeart/2008/layout/SquareAccentList"/>
    <dgm:cxn modelId="{68524155-DA8D-44ED-9E6A-4859F1EBD397}" type="presParOf" srcId="{9EE83EA9-3BD7-46CD-A4D6-B5D665440E8A}" destId="{F552EC84-8F47-4B3D-B27B-A053D868D624}" srcOrd="2" destOrd="0" presId="urn:microsoft.com/office/officeart/2008/layout/SquareAccentList"/>
    <dgm:cxn modelId="{A0904821-141C-45E1-AD06-D63F344330AA}" type="presParOf" srcId="{F552EC84-8F47-4B3D-B27B-A053D868D624}" destId="{88CD50FD-1D72-4112-BA01-98B7C0235309}" srcOrd="0" destOrd="0" presId="urn:microsoft.com/office/officeart/2008/layout/SquareAccentList"/>
    <dgm:cxn modelId="{3E3961F8-D010-4136-9A2B-7307421F3B92}" type="presParOf" srcId="{F552EC84-8F47-4B3D-B27B-A053D868D624}" destId="{5A271493-926F-4761-A692-A7B1BBFD79D3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84C49F-718D-4713-A2A1-C6D308C20AFC}" type="doc">
      <dgm:prSet loTypeId="urn:microsoft.com/office/officeart/2005/8/layout/v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PE"/>
        </a:p>
      </dgm:t>
    </dgm:pt>
    <dgm:pt modelId="{160B2CA2-D1F2-4415-ADF1-539FE3DF50B3}">
      <dgm:prSet phldrT="[Texto]" custT="1"/>
      <dgm:spPr/>
      <dgm:t>
        <a:bodyPr/>
        <a:lstStyle/>
        <a:p>
          <a:r>
            <a:rPr lang="es-PE" sz="1600" smtClean="0">
              <a:solidFill>
                <a:schemeClr val="tx1"/>
              </a:solidFill>
            </a:rPr>
            <a:t>1. Constar por escrito.</a:t>
          </a:r>
          <a:endParaRPr lang="es-PE" sz="1600" dirty="0">
            <a:solidFill>
              <a:schemeClr val="tx1"/>
            </a:solidFill>
          </a:endParaRPr>
        </a:p>
      </dgm:t>
    </dgm:pt>
    <dgm:pt modelId="{AB5152CA-8EF7-4F95-A1BF-54909802D951}" type="parTrans" cxnId="{66D0DA48-2AC4-4BDC-846E-78BFA21014C9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E04C4369-D423-40DE-9656-168AFB6D5100}" type="sibTrans" cxnId="{66D0DA48-2AC4-4BDC-846E-78BFA21014C9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26484AC7-7E90-4CE1-BF71-A99C17C0A682}">
      <dgm:prSet phldrT="[Texto]" custT="1"/>
      <dgm:spPr/>
      <dgm:t>
        <a:bodyPr/>
        <a:lstStyle/>
        <a:p>
          <a:r>
            <a:rPr lang="es-PE" sz="1600" smtClean="0">
              <a:solidFill>
                <a:schemeClr val="tx1"/>
              </a:solidFill>
            </a:rPr>
            <a:t>2. Señalar la autoridad que lo emite.</a:t>
          </a:r>
          <a:endParaRPr lang="es-PE" sz="1600" dirty="0">
            <a:solidFill>
              <a:schemeClr val="tx1"/>
            </a:solidFill>
          </a:endParaRPr>
        </a:p>
      </dgm:t>
    </dgm:pt>
    <dgm:pt modelId="{FC714902-0767-4829-9E96-19A1B5BC9293}" type="parTrans" cxnId="{530F9199-8D7E-4F6D-9FF6-149A9C337866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BCD7F6B9-4449-4352-9650-23032D1CBC75}" type="sibTrans" cxnId="{530F9199-8D7E-4F6D-9FF6-149A9C337866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650DF30D-4B90-42E8-AFEA-49C9E8DB22F1}">
      <dgm:prSet custT="1"/>
      <dgm:spPr/>
      <dgm:t>
        <a:bodyPr/>
        <a:lstStyle/>
        <a:p>
          <a:r>
            <a:rPr lang="es-PE" sz="1600" smtClean="0">
              <a:solidFill>
                <a:schemeClr val="tx1"/>
              </a:solidFill>
            </a:rPr>
            <a:t>4. Ostentar la firma del servidor público competente.</a:t>
          </a:r>
          <a:endParaRPr lang="es-PE" sz="1600" dirty="0">
            <a:solidFill>
              <a:schemeClr val="tx1"/>
            </a:solidFill>
          </a:endParaRPr>
        </a:p>
      </dgm:t>
    </dgm:pt>
    <dgm:pt modelId="{5B847E52-07CE-435F-ABA0-70F0FCE8128A}" type="parTrans" cxnId="{E539514F-7A0F-4B76-BA4D-FD6076DB4ECC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D1DC7711-695C-43B4-B00A-4DC4B3CFBCBA}" type="sibTrans" cxnId="{E539514F-7A0F-4B76-BA4D-FD6076DB4ECC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4E782AA4-B9ED-4F5D-8C70-A90973C314C3}">
      <dgm:prSet custT="1"/>
      <dgm:spPr/>
      <dgm:t>
        <a:bodyPr/>
        <a:lstStyle/>
        <a:p>
          <a:r>
            <a:rPr lang="es-PE" sz="1600" smtClean="0">
              <a:solidFill>
                <a:schemeClr val="tx1"/>
              </a:solidFill>
            </a:rPr>
            <a:t>5. Indicar el domicilio donde debe efectuarse la visita domiciliaria.</a:t>
          </a:r>
          <a:endParaRPr lang="es-PE" sz="1600" dirty="0">
            <a:solidFill>
              <a:schemeClr val="tx1"/>
            </a:solidFill>
          </a:endParaRPr>
        </a:p>
      </dgm:t>
    </dgm:pt>
    <dgm:pt modelId="{00D38969-4389-44A6-9F45-88540D8DCDEA}" type="parTrans" cxnId="{0A44E3D6-ADC3-44B8-8558-461285770D68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44C0E5DB-AC14-483E-8CC1-AC3302F0B30C}" type="sibTrans" cxnId="{0A44E3D6-ADC3-44B8-8558-461285770D68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BFF60EF8-C244-49CA-8BA3-57A96431401E}">
      <dgm:prSet custT="1"/>
      <dgm:spPr/>
      <dgm:t>
        <a:bodyPr/>
        <a:lstStyle/>
        <a:p>
          <a:r>
            <a:rPr lang="es-PE" sz="1600" smtClean="0">
              <a:solidFill>
                <a:schemeClr val="tx1"/>
              </a:solidFill>
            </a:rPr>
            <a:t>3. Estar fundado y motivado.</a:t>
          </a:r>
          <a:endParaRPr lang="es-PE" sz="1600" dirty="0">
            <a:solidFill>
              <a:schemeClr val="tx1"/>
            </a:solidFill>
          </a:endParaRPr>
        </a:p>
      </dgm:t>
    </dgm:pt>
    <dgm:pt modelId="{BBF0C669-EE43-4950-A5AB-9052C4D464AB}" type="sibTrans" cxnId="{40467E37-0438-4001-BEA7-34BD141E6687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964E0A5A-1680-44BB-91D8-650726EC5417}" type="parTrans" cxnId="{40467E37-0438-4001-BEA7-34BD141E6687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66A4AE89-033E-4589-BF07-E8B3FFD0D6EB}">
      <dgm:prSet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D4EC5D22-7C85-4354-BF65-3D780657C306}" type="parTrans" cxnId="{618AA8EC-C863-4F63-9FBF-C166A45CF6F5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779DE5D9-100F-40DA-A7AD-52DC67DED435}" type="sibTrans" cxnId="{618AA8EC-C863-4F63-9FBF-C166A45CF6F5}">
      <dgm:prSet/>
      <dgm:spPr/>
      <dgm:t>
        <a:bodyPr/>
        <a:lstStyle/>
        <a:p>
          <a:endParaRPr lang="es-PE" sz="1600">
            <a:solidFill>
              <a:schemeClr val="tx1"/>
            </a:solidFill>
          </a:endParaRPr>
        </a:p>
      </dgm:t>
    </dgm:pt>
    <dgm:pt modelId="{D88B464F-9302-4B98-88C2-8600C19313CF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033C2FFB-903B-44B9-AAF6-BEBF0B1625C9}" type="parTrans" cxnId="{9B9877B2-4A96-4B9D-B228-4B7F0CB51A45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BD9D2D6B-A848-4A5D-84EB-679AA1207C6C}" type="sibTrans" cxnId="{9B9877B2-4A96-4B9D-B228-4B7F0CB51A45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BA57612E-B63F-42BF-A265-DBA6F45D5668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4FF5C773-70D8-4A96-94E3-C6CEBB0671E5}" type="parTrans" cxnId="{F992D655-0B25-4F6C-A601-FAE42BFD4757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7B5787D0-EF3F-4612-9B73-C2C7B6729B04}" type="sibTrans" cxnId="{F992D655-0B25-4F6C-A601-FAE42BFD4757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4D9773DD-98DC-4031-9404-CE1F7B039211}">
      <dgm:prSet custT="1"/>
      <dgm:spPr/>
      <dgm:t>
        <a:bodyPr/>
        <a:lstStyle/>
        <a:p>
          <a:endParaRPr lang="es-PE" sz="1600" dirty="0">
            <a:solidFill>
              <a:schemeClr val="tx1"/>
            </a:solidFill>
          </a:endParaRPr>
        </a:p>
      </dgm:t>
    </dgm:pt>
    <dgm:pt modelId="{47C0129F-A683-461E-9EFB-56A73E86DE40}" type="parTrans" cxnId="{7645228C-7E0F-429F-B73D-A1F14A44DF78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6E2D0C92-852B-4A59-B0A2-53A2243EAECE}" type="sibTrans" cxnId="{7645228C-7E0F-429F-B73D-A1F14A44DF78}">
      <dgm:prSet/>
      <dgm:spPr/>
      <dgm:t>
        <a:bodyPr/>
        <a:lstStyle/>
        <a:p>
          <a:endParaRPr lang="es-PE">
            <a:solidFill>
              <a:schemeClr val="tx1"/>
            </a:solidFill>
          </a:endParaRPr>
        </a:p>
      </dgm:t>
    </dgm:pt>
    <dgm:pt modelId="{44AF198F-95CA-4202-BBB2-DEE06655690F}" type="pres">
      <dgm:prSet presAssocID="{7A84C49F-718D-4713-A2A1-C6D308C20A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F27811FA-8865-4670-954B-416B2E94D135}" type="pres">
      <dgm:prSet presAssocID="{7A84C49F-718D-4713-A2A1-C6D308C20AFC}" presName="dummyMaxCanvas" presStyleCnt="0">
        <dgm:presLayoutVars/>
      </dgm:prSet>
      <dgm:spPr/>
      <dgm:t>
        <a:bodyPr/>
        <a:lstStyle/>
        <a:p>
          <a:endParaRPr lang="es-PE"/>
        </a:p>
      </dgm:t>
    </dgm:pt>
    <dgm:pt modelId="{93317117-D464-41E7-B135-45B2D2C0951D}" type="pres">
      <dgm:prSet presAssocID="{7A84C49F-718D-4713-A2A1-C6D308C20AF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6EC6824-2992-454F-92CE-1D6F086CEF21}" type="pres">
      <dgm:prSet presAssocID="{7A84C49F-718D-4713-A2A1-C6D308C20AFC}" presName="FiveNodes_2" presStyleLbl="node1" presStyleIdx="1" presStyleCnt="5" custLinFactNeighborX="-439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3B619C0-0C53-4E1C-8D24-3B7CCE287CB7}" type="pres">
      <dgm:prSet presAssocID="{7A84C49F-718D-4713-A2A1-C6D308C20AFC}" presName="FiveNodes_3" presStyleLbl="node1" presStyleIdx="2" presStyleCnt="5" custLinFactNeighborX="-713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578F4A6-FEA2-412A-B462-67916A19B28C}" type="pres">
      <dgm:prSet presAssocID="{7A84C49F-718D-4713-A2A1-C6D308C20AFC}" presName="FiveNodes_4" presStyleLbl="node1" presStyleIdx="3" presStyleCnt="5" custLinFactNeighborX="-1105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BB78598-BF94-429F-B773-4864A2589F02}" type="pres">
      <dgm:prSet presAssocID="{7A84C49F-718D-4713-A2A1-C6D308C20AFC}" presName="FiveNodes_5" presStyleLbl="node1" presStyleIdx="4" presStyleCnt="5" custLinFactNeighborX="-1379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FDE5E05-8591-4EF3-B804-45DE72BC7567}" type="pres">
      <dgm:prSet presAssocID="{7A84C49F-718D-4713-A2A1-C6D308C20AF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ED25883-E9E8-4566-B6CD-BFD4731705A0}" type="pres">
      <dgm:prSet presAssocID="{7A84C49F-718D-4713-A2A1-C6D308C20AFC}" presName="FiveConn_2-3" presStyleLbl="fgAccFollowNode1" presStyleIdx="1" presStyleCnt="4" custLinFactX="-4304" custLinFactNeighborX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F76DB6F-64F1-4D4E-8B25-9ACE84E2740E}" type="pres">
      <dgm:prSet presAssocID="{7A84C49F-718D-4713-A2A1-C6D308C20AFC}" presName="FiveConn_3-4" presStyleLbl="fgAccFollowNode1" presStyleIdx="2" presStyleCnt="4" custLinFactX="-69029" custLinFactNeighborX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5762432-F632-4D6C-842D-D1F8C8B048AC}" type="pres">
      <dgm:prSet presAssocID="{7A84C49F-718D-4713-A2A1-C6D308C20AFC}" presName="FiveConn_4-5" presStyleLbl="fgAccFollowNode1" presStyleIdx="3" presStyleCnt="4" custLinFactX="-100000" custLinFactNeighborX="-138390" custLinFactNeighborY="-593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4AA66CE-CD71-4639-A27A-29CCB70CB94B}" type="pres">
      <dgm:prSet presAssocID="{7A84C49F-718D-4713-A2A1-C6D308C20AF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963036F-B401-4CED-80A6-37EEDC086072}" type="pres">
      <dgm:prSet presAssocID="{7A84C49F-718D-4713-A2A1-C6D308C20AF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7DA1BA8-3E19-45A2-9986-7BFDBC7A58A0}" type="pres">
      <dgm:prSet presAssocID="{7A84C49F-718D-4713-A2A1-C6D308C20AF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9C086DF-D242-4885-AA06-79720C5AECDE}" type="pres">
      <dgm:prSet presAssocID="{7A84C49F-718D-4713-A2A1-C6D308C20AF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D8D4586-C7B4-4ABB-97D4-EFC8AACB6468}" type="pres">
      <dgm:prSet presAssocID="{7A84C49F-718D-4713-A2A1-C6D308C20AF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5B7F2B12-EEBC-4FF5-AD84-D9EA11ED3EBC}" type="presOf" srcId="{BCD7F6B9-4449-4352-9650-23032D1CBC75}" destId="{EED25883-E9E8-4566-B6CD-BFD4731705A0}" srcOrd="0" destOrd="0" presId="urn:microsoft.com/office/officeart/2005/8/layout/vProcess5"/>
    <dgm:cxn modelId="{F31F1E8F-076B-4E57-A31E-94CB5F145600}" type="presOf" srcId="{26484AC7-7E90-4CE1-BF71-A99C17C0A682}" destId="{56EC6824-2992-454F-92CE-1D6F086CEF21}" srcOrd="0" destOrd="0" presId="urn:microsoft.com/office/officeart/2005/8/layout/vProcess5"/>
    <dgm:cxn modelId="{18FD4E2A-9D6C-41F2-ABAA-6E1E7779A787}" type="presOf" srcId="{650DF30D-4B90-42E8-AFEA-49C9E8DB22F1}" destId="{A9C086DF-D242-4885-AA06-79720C5AECDE}" srcOrd="1" destOrd="0" presId="urn:microsoft.com/office/officeart/2005/8/layout/vProcess5"/>
    <dgm:cxn modelId="{618AA8EC-C863-4F63-9FBF-C166A45CF6F5}" srcId="{7A84C49F-718D-4713-A2A1-C6D308C20AFC}" destId="{66A4AE89-033E-4589-BF07-E8B3FFD0D6EB}" srcOrd="8" destOrd="0" parTransId="{D4EC5D22-7C85-4354-BF65-3D780657C306}" sibTransId="{779DE5D9-100F-40DA-A7AD-52DC67DED435}"/>
    <dgm:cxn modelId="{66D0DA48-2AC4-4BDC-846E-78BFA21014C9}" srcId="{7A84C49F-718D-4713-A2A1-C6D308C20AFC}" destId="{160B2CA2-D1F2-4415-ADF1-539FE3DF50B3}" srcOrd="0" destOrd="0" parTransId="{AB5152CA-8EF7-4F95-A1BF-54909802D951}" sibTransId="{E04C4369-D423-40DE-9656-168AFB6D5100}"/>
    <dgm:cxn modelId="{864D905E-2D81-4B5D-A6D9-93AD3E342A19}" type="presOf" srcId="{BBF0C669-EE43-4950-A5AB-9052C4D464AB}" destId="{FF76DB6F-64F1-4D4E-8B25-9ACE84E2740E}" srcOrd="0" destOrd="0" presId="urn:microsoft.com/office/officeart/2005/8/layout/vProcess5"/>
    <dgm:cxn modelId="{40467E37-0438-4001-BEA7-34BD141E6687}" srcId="{7A84C49F-718D-4713-A2A1-C6D308C20AFC}" destId="{BFF60EF8-C244-49CA-8BA3-57A96431401E}" srcOrd="2" destOrd="0" parTransId="{964E0A5A-1680-44BB-91D8-650726EC5417}" sibTransId="{BBF0C669-EE43-4950-A5AB-9052C4D464AB}"/>
    <dgm:cxn modelId="{F992D655-0B25-4F6C-A601-FAE42BFD4757}" srcId="{7A84C49F-718D-4713-A2A1-C6D308C20AFC}" destId="{BA57612E-B63F-42BF-A265-DBA6F45D5668}" srcOrd="5" destOrd="0" parTransId="{4FF5C773-70D8-4A96-94E3-C6CEBB0671E5}" sibTransId="{7B5787D0-EF3F-4612-9B73-C2C7B6729B04}"/>
    <dgm:cxn modelId="{530F9199-8D7E-4F6D-9FF6-149A9C337866}" srcId="{7A84C49F-718D-4713-A2A1-C6D308C20AFC}" destId="{26484AC7-7E90-4CE1-BF71-A99C17C0A682}" srcOrd="1" destOrd="0" parTransId="{FC714902-0767-4829-9E96-19A1B5BC9293}" sibTransId="{BCD7F6B9-4449-4352-9650-23032D1CBC75}"/>
    <dgm:cxn modelId="{0BF13F52-CE92-42DE-9AA2-138DD19DA2F2}" type="presOf" srcId="{4E782AA4-B9ED-4F5D-8C70-A90973C314C3}" destId="{1D8D4586-C7B4-4ABB-97D4-EFC8AACB6468}" srcOrd="1" destOrd="0" presId="urn:microsoft.com/office/officeart/2005/8/layout/vProcess5"/>
    <dgm:cxn modelId="{A2D868D9-9F7F-4514-96E9-9B95D17EE03D}" type="presOf" srcId="{160B2CA2-D1F2-4415-ADF1-539FE3DF50B3}" destId="{93317117-D464-41E7-B135-45B2D2C0951D}" srcOrd="0" destOrd="0" presId="urn:microsoft.com/office/officeart/2005/8/layout/vProcess5"/>
    <dgm:cxn modelId="{C037305B-8AD4-46BF-BEF6-AB45850141A7}" type="presOf" srcId="{BFF60EF8-C244-49CA-8BA3-57A96431401E}" destId="{A3B619C0-0C53-4E1C-8D24-3B7CCE287CB7}" srcOrd="0" destOrd="0" presId="urn:microsoft.com/office/officeart/2005/8/layout/vProcess5"/>
    <dgm:cxn modelId="{0A44E3D6-ADC3-44B8-8558-461285770D68}" srcId="{7A84C49F-718D-4713-A2A1-C6D308C20AFC}" destId="{4E782AA4-B9ED-4F5D-8C70-A90973C314C3}" srcOrd="4" destOrd="0" parTransId="{00D38969-4389-44A6-9F45-88540D8DCDEA}" sibTransId="{44C0E5DB-AC14-483E-8CC1-AC3302F0B30C}"/>
    <dgm:cxn modelId="{535011DA-1BE9-4552-B345-D2570D394061}" type="presOf" srcId="{7A84C49F-718D-4713-A2A1-C6D308C20AFC}" destId="{44AF198F-95CA-4202-BBB2-DEE06655690F}" srcOrd="0" destOrd="0" presId="urn:microsoft.com/office/officeart/2005/8/layout/vProcess5"/>
    <dgm:cxn modelId="{0EC46414-C69E-448F-9665-4DF98E02DF55}" type="presOf" srcId="{26484AC7-7E90-4CE1-BF71-A99C17C0A682}" destId="{8963036F-B401-4CED-80A6-37EEDC086072}" srcOrd="1" destOrd="0" presId="urn:microsoft.com/office/officeart/2005/8/layout/vProcess5"/>
    <dgm:cxn modelId="{E9DD322D-A56E-4105-A732-C362356F2145}" type="presOf" srcId="{BFF60EF8-C244-49CA-8BA3-57A96431401E}" destId="{37DA1BA8-3E19-45A2-9986-7BFDBC7A58A0}" srcOrd="1" destOrd="0" presId="urn:microsoft.com/office/officeart/2005/8/layout/vProcess5"/>
    <dgm:cxn modelId="{9B9877B2-4A96-4B9D-B228-4B7F0CB51A45}" srcId="{7A84C49F-718D-4713-A2A1-C6D308C20AFC}" destId="{D88B464F-9302-4B98-88C2-8600C19313CF}" srcOrd="7" destOrd="0" parTransId="{033C2FFB-903B-44B9-AAF6-BEBF0B1625C9}" sibTransId="{BD9D2D6B-A848-4A5D-84EB-679AA1207C6C}"/>
    <dgm:cxn modelId="{70E09212-745B-46EF-BF12-2FBACD75B1C1}" type="presOf" srcId="{D1DC7711-695C-43B4-B00A-4DC4B3CFBCBA}" destId="{95762432-F632-4D6C-842D-D1F8C8B048AC}" srcOrd="0" destOrd="0" presId="urn:microsoft.com/office/officeart/2005/8/layout/vProcess5"/>
    <dgm:cxn modelId="{E539514F-7A0F-4B76-BA4D-FD6076DB4ECC}" srcId="{7A84C49F-718D-4713-A2A1-C6D308C20AFC}" destId="{650DF30D-4B90-42E8-AFEA-49C9E8DB22F1}" srcOrd="3" destOrd="0" parTransId="{5B847E52-07CE-435F-ABA0-70F0FCE8128A}" sibTransId="{D1DC7711-695C-43B4-B00A-4DC4B3CFBCBA}"/>
    <dgm:cxn modelId="{CF90B9B4-0D1B-4DD4-9EC1-D4F682BA898A}" type="presOf" srcId="{E04C4369-D423-40DE-9656-168AFB6D5100}" destId="{0FDE5E05-8591-4EF3-B804-45DE72BC7567}" srcOrd="0" destOrd="0" presId="urn:microsoft.com/office/officeart/2005/8/layout/vProcess5"/>
    <dgm:cxn modelId="{D393125E-A8CF-486E-8F47-1C5ABAE92F74}" type="presOf" srcId="{160B2CA2-D1F2-4415-ADF1-539FE3DF50B3}" destId="{24AA66CE-CD71-4639-A27A-29CCB70CB94B}" srcOrd="1" destOrd="0" presId="urn:microsoft.com/office/officeart/2005/8/layout/vProcess5"/>
    <dgm:cxn modelId="{7645228C-7E0F-429F-B73D-A1F14A44DF78}" srcId="{7A84C49F-718D-4713-A2A1-C6D308C20AFC}" destId="{4D9773DD-98DC-4031-9404-CE1F7B039211}" srcOrd="6" destOrd="0" parTransId="{47C0129F-A683-461E-9EFB-56A73E86DE40}" sibTransId="{6E2D0C92-852B-4A59-B0A2-53A2243EAECE}"/>
    <dgm:cxn modelId="{DF5D6579-D3EF-48D0-88FA-E9C1E81C93AE}" type="presOf" srcId="{650DF30D-4B90-42E8-AFEA-49C9E8DB22F1}" destId="{2578F4A6-FEA2-412A-B462-67916A19B28C}" srcOrd="0" destOrd="0" presId="urn:microsoft.com/office/officeart/2005/8/layout/vProcess5"/>
    <dgm:cxn modelId="{BDEB62A3-9BEC-45A8-A3C2-347584FA01DC}" type="presOf" srcId="{4E782AA4-B9ED-4F5D-8C70-A90973C314C3}" destId="{2BB78598-BF94-429F-B773-4864A2589F02}" srcOrd="0" destOrd="0" presId="urn:microsoft.com/office/officeart/2005/8/layout/vProcess5"/>
    <dgm:cxn modelId="{1B5DF740-55B5-4AEC-94B5-9A7C9F86E9B2}" type="presParOf" srcId="{44AF198F-95CA-4202-BBB2-DEE06655690F}" destId="{F27811FA-8865-4670-954B-416B2E94D135}" srcOrd="0" destOrd="0" presId="urn:microsoft.com/office/officeart/2005/8/layout/vProcess5"/>
    <dgm:cxn modelId="{83BE3998-7D72-4219-A60D-34189D892619}" type="presParOf" srcId="{44AF198F-95CA-4202-BBB2-DEE06655690F}" destId="{93317117-D464-41E7-B135-45B2D2C0951D}" srcOrd="1" destOrd="0" presId="urn:microsoft.com/office/officeart/2005/8/layout/vProcess5"/>
    <dgm:cxn modelId="{16827F08-D4BE-4B4C-B238-26A1A4BDED92}" type="presParOf" srcId="{44AF198F-95CA-4202-BBB2-DEE06655690F}" destId="{56EC6824-2992-454F-92CE-1D6F086CEF21}" srcOrd="2" destOrd="0" presId="urn:microsoft.com/office/officeart/2005/8/layout/vProcess5"/>
    <dgm:cxn modelId="{7A81FF27-5D4A-4DF5-8050-98B7E8976095}" type="presParOf" srcId="{44AF198F-95CA-4202-BBB2-DEE06655690F}" destId="{A3B619C0-0C53-4E1C-8D24-3B7CCE287CB7}" srcOrd="3" destOrd="0" presId="urn:microsoft.com/office/officeart/2005/8/layout/vProcess5"/>
    <dgm:cxn modelId="{A6F53D51-B328-4EA6-85A1-DDD3FBECEC2A}" type="presParOf" srcId="{44AF198F-95CA-4202-BBB2-DEE06655690F}" destId="{2578F4A6-FEA2-412A-B462-67916A19B28C}" srcOrd="4" destOrd="0" presId="urn:microsoft.com/office/officeart/2005/8/layout/vProcess5"/>
    <dgm:cxn modelId="{93152FF5-CADC-4D5B-89A2-2625CC8E65D2}" type="presParOf" srcId="{44AF198F-95CA-4202-BBB2-DEE06655690F}" destId="{2BB78598-BF94-429F-B773-4864A2589F02}" srcOrd="5" destOrd="0" presId="urn:microsoft.com/office/officeart/2005/8/layout/vProcess5"/>
    <dgm:cxn modelId="{23417E5F-3EF4-4DF9-9DAF-51D73BE80BC9}" type="presParOf" srcId="{44AF198F-95CA-4202-BBB2-DEE06655690F}" destId="{0FDE5E05-8591-4EF3-B804-45DE72BC7567}" srcOrd="6" destOrd="0" presId="urn:microsoft.com/office/officeart/2005/8/layout/vProcess5"/>
    <dgm:cxn modelId="{20623597-1387-4232-8F0E-BA14EF0D6AFF}" type="presParOf" srcId="{44AF198F-95CA-4202-BBB2-DEE06655690F}" destId="{EED25883-E9E8-4566-B6CD-BFD4731705A0}" srcOrd="7" destOrd="0" presId="urn:microsoft.com/office/officeart/2005/8/layout/vProcess5"/>
    <dgm:cxn modelId="{9954F1D9-D7F6-42AA-9EBD-816DCD700DB1}" type="presParOf" srcId="{44AF198F-95CA-4202-BBB2-DEE06655690F}" destId="{FF76DB6F-64F1-4D4E-8B25-9ACE84E2740E}" srcOrd="8" destOrd="0" presId="urn:microsoft.com/office/officeart/2005/8/layout/vProcess5"/>
    <dgm:cxn modelId="{43742976-82B4-46E3-B3C6-6DB1D16A63FD}" type="presParOf" srcId="{44AF198F-95CA-4202-BBB2-DEE06655690F}" destId="{95762432-F632-4D6C-842D-D1F8C8B048AC}" srcOrd="9" destOrd="0" presId="urn:microsoft.com/office/officeart/2005/8/layout/vProcess5"/>
    <dgm:cxn modelId="{9CEDE01B-FA43-4561-BA6D-E8C5D874EDD3}" type="presParOf" srcId="{44AF198F-95CA-4202-BBB2-DEE06655690F}" destId="{24AA66CE-CD71-4639-A27A-29CCB70CB94B}" srcOrd="10" destOrd="0" presId="urn:microsoft.com/office/officeart/2005/8/layout/vProcess5"/>
    <dgm:cxn modelId="{BE0549CA-DADE-4511-B0DD-74311914DA6C}" type="presParOf" srcId="{44AF198F-95CA-4202-BBB2-DEE06655690F}" destId="{8963036F-B401-4CED-80A6-37EEDC086072}" srcOrd="11" destOrd="0" presId="urn:microsoft.com/office/officeart/2005/8/layout/vProcess5"/>
    <dgm:cxn modelId="{B8CB7C15-DE94-4A00-B5A7-BA68C2758F84}" type="presParOf" srcId="{44AF198F-95CA-4202-BBB2-DEE06655690F}" destId="{37DA1BA8-3E19-45A2-9986-7BFDBC7A58A0}" srcOrd="12" destOrd="0" presId="urn:microsoft.com/office/officeart/2005/8/layout/vProcess5"/>
    <dgm:cxn modelId="{458348A9-7C23-4F12-9091-7114C11F6CFA}" type="presParOf" srcId="{44AF198F-95CA-4202-BBB2-DEE06655690F}" destId="{A9C086DF-D242-4885-AA06-79720C5AECDE}" srcOrd="13" destOrd="0" presId="urn:microsoft.com/office/officeart/2005/8/layout/vProcess5"/>
    <dgm:cxn modelId="{7DA5956A-6F7F-4208-B901-A171471E24A8}" type="presParOf" srcId="{44AF198F-95CA-4202-BBB2-DEE06655690F}" destId="{1D8D4586-C7B4-4ABB-97D4-EFC8AACB646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AECF1-F393-4595-95B9-E579A6403A83}">
      <dsp:nvSpPr>
        <dsp:cNvPr id="0" name=""/>
        <dsp:cNvSpPr/>
      </dsp:nvSpPr>
      <dsp:spPr>
        <a:xfrm>
          <a:off x="4048" y="1927588"/>
          <a:ext cx="1770274" cy="1441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Secretaria de Finanzas de los gobiernos Estatales.</a:t>
          </a:r>
          <a:endParaRPr lang="es-MX" sz="180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6277" y="1969817"/>
        <a:ext cx="1685816" cy="1357347"/>
      </dsp:txXfrm>
    </dsp:sp>
    <dsp:sp modelId="{10821DA7-CCB7-4407-B0E9-5A7C0D54B689}">
      <dsp:nvSpPr>
        <dsp:cNvPr id="0" name=""/>
        <dsp:cNvSpPr/>
      </dsp:nvSpPr>
      <dsp:spPr>
        <a:xfrm>
          <a:off x="1951351" y="2428977"/>
          <a:ext cx="375298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951351" y="2516783"/>
        <a:ext cx="262709" cy="263416"/>
      </dsp:txXfrm>
    </dsp:sp>
    <dsp:sp modelId="{FEB6B7F9-1B23-447E-9CEC-0167E0E3684C}">
      <dsp:nvSpPr>
        <dsp:cNvPr id="0" name=""/>
        <dsp:cNvSpPr/>
      </dsp:nvSpPr>
      <dsp:spPr>
        <a:xfrm>
          <a:off x="2482433" y="1927588"/>
          <a:ext cx="1770274" cy="1441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Cuenta Pública</a:t>
          </a:r>
          <a:r>
            <a:rPr lang="es-MX" sz="180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.</a:t>
          </a:r>
          <a:endParaRPr lang="es-MX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2524662" y="1969817"/>
        <a:ext cx="1685816" cy="1357347"/>
      </dsp:txXfrm>
    </dsp:sp>
    <dsp:sp modelId="{23257AAE-24B6-45CE-95F4-716B5653ECD2}">
      <dsp:nvSpPr>
        <dsp:cNvPr id="0" name=""/>
        <dsp:cNvSpPr/>
      </dsp:nvSpPr>
      <dsp:spPr>
        <a:xfrm>
          <a:off x="4429736" y="2428977"/>
          <a:ext cx="375298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429736" y="2516783"/>
        <a:ext cx="262709" cy="263416"/>
      </dsp:txXfrm>
    </dsp:sp>
    <dsp:sp modelId="{AD2E138C-004A-426C-AA3D-1D4BB18E6944}">
      <dsp:nvSpPr>
        <dsp:cNvPr id="0" name=""/>
        <dsp:cNvSpPr/>
      </dsp:nvSpPr>
      <dsp:spPr>
        <a:xfrm>
          <a:off x="4960818" y="1927588"/>
          <a:ext cx="1770274" cy="1441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Estados Financieros, Cuadros de Resumen y base de datos.</a:t>
          </a:r>
          <a:endParaRPr lang="es-MX" sz="180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003047" y="1969817"/>
        <a:ext cx="1685816" cy="1357347"/>
      </dsp:txXfrm>
    </dsp:sp>
    <dsp:sp modelId="{17B8EE8C-D878-449C-AEE3-F41CF6AA5A9E}">
      <dsp:nvSpPr>
        <dsp:cNvPr id="0" name=""/>
        <dsp:cNvSpPr/>
      </dsp:nvSpPr>
      <dsp:spPr>
        <a:xfrm>
          <a:off x="6908120" y="2428977"/>
          <a:ext cx="375298" cy="439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6908120" y="2516783"/>
        <a:ext cx="262709" cy="263416"/>
      </dsp:txXfrm>
    </dsp:sp>
    <dsp:sp modelId="{D5827D09-D334-411A-8A29-514C03354013}">
      <dsp:nvSpPr>
        <dsp:cNvPr id="0" name=""/>
        <dsp:cNvSpPr/>
      </dsp:nvSpPr>
      <dsp:spPr>
        <a:xfrm>
          <a:off x="7439203" y="1927588"/>
          <a:ext cx="1770274" cy="1441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Estadística de las Finanzas Públicas Estatales.</a:t>
          </a:r>
          <a:endParaRPr lang="es-MX" sz="180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7481432" y="1969817"/>
        <a:ext cx="1685816" cy="13573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64545-6327-456C-98A3-2F556E7FB498}">
      <dsp:nvSpPr>
        <dsp:cNvPr id="0" name=""/>
        <dsp:cNvSpPr/>
      </dsp:nvSpPr>
      <dsp:spPr>
        <a:xfrm>
          <a:off x="1832422" y="1134506"/>
          <a:ext cx="3908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877" y="45720"/>
              </a:lnTo>
            </a:path>
          </a:pathLst>
        </a:custGeom>
        <a:noFill/>
        <a:ln w="635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017324" y="1178118"/>
        <a:ext cx="21073" cy="4214"/>
      </dsp:txXfrm>
    </dsp:sp>
    <dsp:sp modelId="{F06109AA-9B6C-4A99-96B1-45A64B5BDE5A}">
      <dsp:nvSpPr>
        <dsp:cNvPr id="0" name=""/>
        <dsp:cNvSpPr/>
      </dsp:nvSpPr>
      <dsp:spPr>
        <a:xfrm>
          <a:off x="1710" y="630472"/>
          <a:ext cx="1832511" cy="10995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Objetividad</a:t>
          </a:r>
        </a:p>
      </dsp:txBody>
      <dsp:txXfrm>
        <a:off x="1710" y="630472"/>
        <a:ext cx="1832511" cy="1099506"/>
      </dsp:txXfrm>
    </dsp:sp>
    <dsp:sp modelId="{65A45F2F-2A37-41AB-88FF-EEB53EDF183D}">
      <dsp:nvSpPr>
        <dsp:cNvPr id="0" name=""/>
        <dsp:cNvSpPr/>
      </dsp:nvSpPr>
      <dsp:spPr>
        <a:xfrm>
          <a:off x="4086411" y="1134506"/>
          <a:ext cx="3908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877" y="45720"/>
              </a:lnTo>
            </a:path>
          </a:pathLst>
        </a:custGeom>
        <a:noFill/>
        <a:ln w="6350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271313" y="1178118"/>
        <a:ext cx="21073" cy="4214"/>
      </dsp:txXfrm>
    </dsp:sp>
    <dsp:sp modelId="{4642F5D1-93D2-4A40-B190-FD95F7F91DDC}">
      <dsp:nvSpPr>
        <dsp:cNvPr id="0" name=""/>
        <dsp:cNvSpPr/>
      </dsp:nvSpPr>
      <dsp:spPr>
        <a:xfrm>
          <a:off x="2255699" y="630472"/>
          <a:ext cx="1832511" cy="109950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Equidad</a:t>
          </a:r>
        </a:p>
      </dsp:txBody>
      <dsp:txXfrm>
        <a:off x="2255699" y="630472"/>
        <a:ext cx="1832511" cy="1099506"/>
      </dsp:txXfrm>
    </dsp:sp>
    <dsp:sp modelId="{92371370-34C7-4FE1-A7CF-DF58D9FDA043}">
      <dsp:nvSpPr>
        <dsp:cNvPr id="0" name=""/>
        <dsp:cNvSpPr/>
      </dsp:nvSpPr>
      <dsp:spPr>
        <a:xfrm>
          <a:off x="6340400" y="1134506"/>
          <a:ext cx="3908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877" y="45720"/>
              </a:lnTo>
            </a:path>
          </a:pathLst>
        </a:custGeom>
        <a:noFill/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525302" y="1178118"/>
        <a:ext cx="21073" cy="4214"/>
      </dsp:txXfrm>
    </dsp:sp>
    <dsp:sp modelId="{0D7DDE2F-C232-448C-92C1-B1A086039365}">
      <dsp:nvSpPr>
        <dsp:cNvPr id="0" name=""/>
        <dsp:cNvSpPr/>
      </dsp:nvSpPr>
      <dsp:spPr>
        <a:xfrm>
          <a:off x="4509688" y="630472"/>
          <a:ext cx="1832511" cy="10995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Austeridad</a:t>
          </a:r>
        </a:p>
      </dsp:txBody>
      <dsp:txXfrm>
        <a:off x="4509688" y="630472"/>
        <a:ext cx="1832511" cy="1099506"/>
      </dsp:txXfrm>
    </dsp:sp>
    <dsp:sp modelId="{E327203D-5415-4F63-9CC1-87239219544A}">
      <dsp:nvSpPr>
        <dsp:cNvPr id="0" name=""/>
        <dsp:cNvSpPr/>
      </dsp:nvSpPr>
      <dsp:spPr>
        <a:xfrm>
          <a:off x="917966" y="1728179"/>
          <a:ext cx="6761967" cy="390877"/>
        </a:xfrm>
        <a:custGeom>
          <a:avLst/>
          <a:gdLst/>
          <a:ahLst/>
          <a:cxnLst/>
          <a:rect l="0" t="0" r="0" b="0"/>
          <a:pathLst>
            <a:path>
              <a:moveTo>
                <a:pt x="6761967" y="0"/>
              </a:moveTo>
              <a:lnTo>
                <a:pt x="6761967" y="212538"/>
              </a:lnTo>
              <a:lnTo>
                <a:pt x="0" y="212538"/>
              </a:lnTo>
              <a:lnTo>
                <a:pt x="0" y="390877"/>
              </a:lnTo>
            </a:path>
          </a:pathLst>
        </a:custGeom>
        <a:noFill/>
        <a:ln w="635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129572" y="1921511"/>
        <a:ext cx="338754" cy="4214"/>
      </dsp:txXfrm>
    </dsp:sp>
    <dsp:sp modelId="{0F96D2CF-A6AB-4255-8882-CE145D26D992}">
      <dsp:nvSpPr>
        <dsp:cNvPr id="0" name=""/>
        <dsp:cNvSpPr/>
      </dsp:nvSpPr>
      <dsp:spPr>
        <a:xfrm>
          <a:off x="6763677" y="630472"/>
          <a:ext cx="1832511" cy="10995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Trasparencia</a:t>
          </a:r>
        </a:p>
      </dsp:txBody>
      <dsp:txXfrm>
        <a:off x="6763677" y="630472"/>
        <a:ext cx="1832511" cy="1099506"/>
      </dsp:txXfrm>
    </dsp:sp>
    <dsp:sp modelId="{10B74D9A-5F0D-46F5-8ACC-BB3E01F86CBC}">
      <dsp:nvSpPr>
        <dsp:cNvPr id="0" name=""/>
        <dsp:cNvSpPr/>
      </dsp:nvSpPr>
      <dsp:spPr>
        <a:xfrm>
          <a:off x="1832422" y="2655490"/>
          <a:ext cx="3908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877" y="45720"/>
              </a:lnTo>
            </a:path>
          </a:pathLst>
        </a:custGeom>
        <a:noFill/>
        <a:ln w="635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017324" y="2699103"/>
        <a:ext cx="21073" cy="4214"/>
      </dsp:txXfrm>
    </dsp:sp>
    <dsp:sp modelId="{712F165E-CB31-4FD1-A490-A053DBC37140}">
      <dsp:nvSpPr>
        <dsp:cNvPr id="0" name=""/>
        <dsp:cNvSpPr/>
      </dsp:nvSpPr>
      <dsp:spPr>
        <a:xfrm>
          <a:off x="1710" y="2151457"/>
          <a:ext cx="1832511" cy="109950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Publicidad</a:t>
          </a:r>
        </a:p>
      </dsp:txBody>
      <dsp:txXfrm>
        <a:off x="1710" y="2151457"/>
        <a:ext cx="1832511" cy="1099506"/>
      </dsp:txXfrm>
    </dsp:sp>
    <dsp:sp modelId="{44BF3846-4144-4636-BEEA-2E44FB0AFDE3}">
      <dsp:nvSpPr>
        <dsp:cNvPr id="0" name=""/>
        <dsp:cNvSpPr/>
      </dsp:nvSpPr>
      <dsp:spPr>
        <a:xfrm>
          <a:off x="4086411" y="2655490"/>
          <a:ext cx="3908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877" y="45720"/>
              </a:lnTo>
            </a:path>
          </a:pathLst>
        </a:custGeom>
        <a:noFill/>
        <a:ln w="635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271313" y="2699103"/>
        <a:ext cx="21073" cy="4214"/>
      </dsp:txXfrm>
    </dsp:sp>
    <dsp:sp modelId="{8500160A-6CF0-4CD9-9D26-918589F14DD6}">
      <dsp:nvSpPr>
        <dsp:cNvPr id="0" name=""/>
        <dsp:cNvSpPr/>
      </dsp:nvSpPr>
      <dsp:spPr>
        <a:xfrm>
          <a:off x="2255699" y="2151457"/>
          <a:ext cx="1832511" cy="10995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Selectividad</a:t>
          </a:r>
        </a:p>
      </dsp:txBody>
      <dsp:txXfrm>
        <a:off x="2255699" y="2151457"/>
        <a:ext cx="1832511" cy="1099506"/>
      </dsp:txXfrm>
    </dsp:sp>
    <dsp:sp modelId="{D8CA5336-811F-41F6-8BFE-CEDBB3611A8A}">
      <dsp:nvSpPr>
        <dsp:cNvPr id="0" name=""/>
        <dsp:cNvSpPr/>
      </dsp:nvSpPr>
      <dsp:spPr>
        <a:xfrm>
          <a:off x="4509688" y="2151457"/>
          <a:ext cx="1832511" cy="109950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/>
            <a:t>Temporalidad</a:t>
          </a:r>
        </a:p>
      </dsp:txBody>
      <dsp:txXfrm>
        <a:off x="4509688" y="2151457"/>
        <a:ext cx="1832511" cy="1099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904C0-F788-48CB-BC97-ACA97AB5AA96}">
      <dsp:nvSpPr>
        <dsp:cNvPr id="0" name=""/>
        <dsp:cNvSpPr/>
      </dsp:nvSpPr>
      <dsp:spPr>
        <a:xfrm>
          <a:off x="2073649" y="0"/>
          <a:ext cx="4615700" cy="46157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B960CB-E86B-4E4F-A808-78C76DC3F409}">
      <dsp:nvSpPr>
        <dsp:cNvPr id="0" name=""/>
        <dsp:cNvSpPr/>
      </dsp:nvSpPr>
      <dsp:spPr>
        <a:xfrm>
          <a:off x="2250920" y="300020"/>
          <a:ext cx="2091779" cy="1846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smtClean="0">
              <a:latin typeface="Arial Narrow" pitchFamily="34" charset="0"/>
            </a:rPr>
            <a:t>Impuestos</a:t>
          </a:r>
          <a:endParaRPr lang="es-PE" sz="2000" kern="1200" dirty="0">
            <a:latin typeface="Arial Narrow" pitchFamily="34" charset="0"/>
          </a:endParaRPr>
        </a:p>
      </dsp:txBody>
      <dsp:txXfrm>
        <a:off x="2341048" y="390148"/>
        <a:ext cx="1911523" cy="1666024"/>
      </dsp:txXfrm>
    </dsp:sp>
    <dsp:sp modelId="{8D720F72-B095-4686-AFAB-EFFD9E778D41}">
      <dsp:nvSpPr>
        <dsp:cNvPr id="0" name=""/>
        <dsp:cNvSpPr/>
      </dsp:nvSpPr>
      <dsp:spPr>
        <a:xfrm>
          <a:off x="4458803" y="300020"/>
          <a:ext cx="2014771" cy="1846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smtClean="0">
              <a:latin typeface="Arial Narrow" pitchFamily="34" charset="0"/>
            </a:rPr>
            <a:t>Derechos.</a:t>
          </a:r>
          <a:endParaRPr lang="es-PE" sz="2000" kern="1200" dirty="0">
            <a:latin typeface="Arial Narrow" pitchFamily="34" charset="0"/>
          </a:endParaRPr>
        </a:p>
      </dsp:txBody>
      <dsp:txXfrm>
        <a:off x="4548931" y="390148"/>
        <a:ext cx="1834515" cy="1666024"/>
      </dsp:txXfrm>
    </dsp:sp>
    <dsp:sp modelId="{BC2EFF59-E7B9-4E46-B97A-DBB4670CE75B}">
      <dsp:nvSpPr>
        <dsp:cNvPr id="0" name=""/>
        <dsp:cNvSpPr/>
      </dsp:nvSpPr>
      <dsp:spPr>
        <a:xfrm>
          <a:off x="2269041" y="2469399"/>
          <a:ext cx="2055537" cy="1846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smtClean="0">
              <a:latin typeface="Arial Narrow" pitchFamily="34" charset="0"/>
            </a:rPr>
            <a:t>Aportaciones de mejoras.</a:t>
          </a:r>
          <a:endParaRPr lang="es-PE" sz="2000" kern="1200" dirty="0">
            <a:latin typeface="Arial Narrow" pitchFamily="34" charset="0"/>
          </a:endParaRPr>
        </a:p>
      </dsp:txBody>
      <dsp:txXfrm>
        <a:off x="2359169" y="2559527"/>
        <a:ext cx="1875281" cy="1666024"/>
      </dsp:txXfrm>
    </dsp:sp>
    <dsp:sp modelId="{8014BABB-C46B-40C7-A719-BE55307C9E64}">
      <dsp:nvSpPr>
        <dsp:cNvPr id="0" name=""/>
        <dsp:cNvSpPr/>
      </dsp:nvSpPr>
      <dsp:spPr>
        <a:xfrm>
          <a:off x="4458803" y="2469399"/>
          <a:ext cx="2014771" cy="1846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0" kern="1200" smtClean="0">
              <a:latin typeface="Arial Narrow" pitchFamily="34" charset="0"/>
            </a:rPr>
            <a:t>Cuotas de Seguridad Social.</a:t>
          </a:r>
          <a:endParaRPr lang="es-PE" sz="1800" kern="1200" dirty="0">
            <a:latin typeface="Arial Narrow" pitchFamily="34" charset="0"/>
          </a:endParaRPr>
        </a:p>
      </dsp:txBody>
      <dsp:txXfrm>
        <a:off x="4548931" y="2559527"/>
        <a:ext cx="1834515" cy="1666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E376E-4EB1-4B59-A13B-30598803AF0B}">
      <dsp:nvSpPr>
        <dsp:cNvPr id="0" name=""/>
        <dsp:cNvSpPr/>
      </dsp:nvSpPr>
      <dsp:spPr>
        <a:xfrm>
          <a:off x="77815" y="821906"/>
          <a:ext cx="3888960" cy="4575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FE8E436-D7EA-4E2B-BA30-2D0A85D2369B}">
      <dsp:nvSpPr>
        <dsp:cNvPr id="0" name=""/>
        <dsp:cNvSpPr/>
      </dsp:nvSpPr>
      <dsp:spPr>
        <a:xfrm>
          <a:off x="77815" y="993734"/>
          <a:ext cx="285697" cy="2856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6E0F1B-03F7-4DE7-8EED-8B13B3A337EA}">
      <dsp:nvSpPr>
        <dsp:cNvPr id="0" name=""/>
        <dsp:cNvSpPr/>
      </dsp:nvSpPr>
      <dsp:spPr>
        <a:xfrm>
          <a:off x="77815" y="0"/>
          <a:ext cx="3888960" cy="821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Estatales</a:t>
          </a:r>
          <a:endParaRPr lang="es-ES" sz="2800" kern="1200" dirty="0"/>
        </a:p>
      </dsp:txBody>
      <dsp:txXfrm>
        <a:off x="77815" y="0"/>
        <a:ext cx="3888960" cy="821906"/>
      </dsp:txXfrm>
    </dsp:sp>
    <dsp:sp modelId="{FAA5CD96-BAAB-4977-95E8-CD1E55B01EC5}">
      <dsp:nvSpPr>
        <dsp:cNvPr id="0" name=""/>
        <dsp:cNvSpPr/>
      </dsp:nvSpPr>
      <dsp:spPr>
        <a:xfrm>
          <a:off x="77815" y="1659685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E16B0B-A4B4-496B-8DDF-4EBDA59F73CE}">
      <dsp:nvSpPr>
        <dsp:cNvPr id="0" name=""/>
        <dsp:cNvSpPr/>
      </dsp:nvSpPr>
      <dsp:spPr>
        <a:xfrm>
          <a:off x="350043" y="1469558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sobre erogaciones por remuneraciones al trabajo personal.</a:t>
          </a:r>
          <a:endParaRPr lang="es-ES" sz="1600" kern="1200" dirty="0"/>
        </a:p>
      </dsp:txBody>
      <dsp:txXfrm>
        <a:off x="350043" y="1469558"/>
        <a:ext cx="3616732" cy="665944"/>
      </dsp:txXfrm>
    </dsp:sp>
    <dsp:sp modelId="{24DA1395-177A-4C48-92FC-DF50357394FA}">
      <dsp:nvSpPr>
        <dsp:cNvPr id="0" name=""/>
        <dsp:cNvSpPr/>
      </dsp:nvSpPr>
      <dsp:spPr>
        <a:xfrm>
          <a:off x="77815" y="2325629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960702"/>
              <a:satOff val="3636"/>
              <a:lumOff val="-2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B44F2C-E6B1-4CAC-82F0-E025B6AFF174}">
      <dsp:nvSpPr>
        <dsp:cNvPr id="0" name=""/>
        <dsp:cNvSpPr/>
      </dsp:nvSpPr>
      <dsp:spPr>
        <a:xfrm>
          <a:off x="350043" y="2135502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sobre Tenencia.</a:t>
          </a:r>
          <a:endParaRPr lang="es-ES" sz="1600" kern="1200" dirty="0"/>
        </a:p>
      </dsp:txBody>
      <dsp:txXfrm>
        <a:off x="350043" y="2135502"/>
        <a:ext cx="3616732" cy="665944"/>
      </dsp:txXfrm>
    </dsp:sp>
    <dsp:sp modelId="{4485484D-A0B6-4635-96BA-F762ED1CA7B4}">
      <dsp:nvSpPr>
        <dsp:cNvPr id="0" name=""/>
        <dsp:cNvSpPr/>
      </dsp:nvSpPr>
      <dsp:spPr>
        <a:xfrm>
          <a:off x="77815" y="2991573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1921404"/>
              <a:satOff val="7273"/>
              <a:lumOff val="-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923161-E6BB-4D56-8598-BFB07EEF00BD}">
      <dsp:nvSpPr>
        <dsp:cNvPr id="0" name=""/>
        <dsp:cNvSpPr/>
      </dsp:nvSpPr>
      <dsp:spPr>
        <a:xfrm>
          <a:off x="350043" y="2801446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sobre Hospedaje.</a:t>
          </a:r>
          <a:endParaRPr lang="es-ES" sz="1600" kern="1200" dirty="0"/>
        </a:p>
      </dsp:txBody>
      <dsp:txXfrm>
        <a:off x="350043" y="2801446"/>
        <a:ext cx="3616732" cy="665944"/>
      </dsp:txXfrm>
    </dsp:sp>
    <dsp:sp modelId="{66E64DEF-B77E-48C0-82A9-46D8E5F97FED}">
      <dsp:nvSpPr>
        <dsp:cNvPr id="0" name=""/>
        <dsp:cNvSpPr/>
      </dsp:nvSpPr>
      <dsp:spPr>
        <a:xfrm>
          <a:off x="4161224" y="821906"/>
          <a:ext cx="3888960" cy="457524"/>
        </a:xfrm>
        <a:prstGeom prst="rect">
          <a:avLst/>
        </a:prstGeom>
        <a:gradFill rotWithShape="0">
          <a:gsLst>
            <a:gs pos="0">
              <a:schemeClr val="accent4">
                <a:hueOff val="4803510"/>
                <a:satOff val="18182"/>
                <a:lumOff val="-117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4803510"/>
                <a:satOff val="18182"/>
                <a:lumOff val="-117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4803510"/>
                <a:satOff val="18182"/>
                <a:lumOff val="-1177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4">
              <a:hueOff val="4803510"/>
              <a:satOff val="18182"/>
              <a:lumOff val="-1177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B16179D-674A-46A9-82A9-DF3BBA2D0949}">
      <dsp:nvSpPr>
        <dsp:cNvPr id="0" name=""/>
        <dsp:cNvSpPr/>
      </dsp:nvSpPr>
      <dsp:spPr>
        <a:xfrm>
          <a:off x="4161224" y="993734"/>
          <a:ext cx="285697" cy="2856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4803510"/>
              <a:satOff val="18182"/>
              <a:lumOff val="-1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09819F-5790-4E6C-976C-E34B5879EC83}">
      <dsp:nvSpPr>
        <dsp:cNvPr id="0" name=""/>
        <dsp:cNvSpPr/>
      </dsp:nvSpPr>
      <dsp:spPr>
        <a:xfrm>
          <a:off x="4161224" y="0"/>
          <a:ext cx="3888960" cy="821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Municipales</a:t>
          </a:r>
          <a:endParaRPr lang="es-ES" sz="2800" kern="1200" dirty="0"/>
        </a:p>
      </dsp:txBody>
      <dsp:txXfrm>
        <a:off x="4161224" y="0"/>
        <a:ext cx="3888960" cy="821906"/>
      </dsp:txXfrm>
    </dsp:sp>
    <dsp:sp modelId="{E30160DA-21C1-4D6A-B795-FC4910AC500E}">
      <dsp:nvSpPr>
        <dsp:cNvPr id="0" name=""/>
        <dsp:cNvSpPr/>
      </dsp:nvSpPr>
      <dsp:spPr>
        <a:xfrm>
          <a:off x="4161224" y="1659685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2882106"/>
              <a:satOff val="10909"/>
              <a:lumOff val="-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13C0B8-3B61-40E5-B8A8-1E4485F7BEC1}">
      <dsp:nvSpPr>
        <dsp:cNvPr id="0" name=""/>
        <dsp:cNvSpPr/>
      </dsp:nvSpPr>
      <dsp:spPr>
        <a:xfrm>
          <a:off x="4433451" y="1469558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Predial.</a:t>
          </a:r>
          <a:endParaRPr lang="es-ES" sz="1600" kern="1200" dirty="0"/>
        </a:p>
      </dsp:txBody>
      <dsp:txXfrm>
        <a:off x="4433451" y="1469558"/>
        <a:ext cx="3616732" cy="665944"/>
      </dsp:txXfrm>
    </dsp:sp>
    <dsp:sp modelId="{0C01BD1C-38AB-4817-B736-BD25C5771925}">
      <dsp:nvSpPr>
        <dsp:cNvPr id="0" name=""/>
        <dsp:cNvSpPr/>
      </dsp:nvSpPr>
      <dsp:spPr>
        <a:xfrm>
          <a:off x="4161224" y="2325629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3842808"/>
              <a:satOff val="14546"/>
              <a:lumOff val="-94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9D2F-56BE-4DC0-BE06-5BBC8B2757DE}">
      <dsp:nvSpPr>
        <dsp:cNvPr id="0" name=""/>
        <dsp:cNvSpPr/>
      </dsp:nvSpPr>
      <dsp:spPr>
        <a:xfrm>
          <a:off x="4433451" y="2135502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sobre Conjuntos Urbanos. </a:t>
          </a:r>
          <a:endParaRPr lang="es-ES" sz="1600" kern="1200" dirty="0"/>
        </a:p>
      </dsp:txBody>
      <dsp:txXfrm>
        <a:off x="4433451" y="2135502"/>
        <a:ext cx="3616732" cy="665944"/>
      </dsp:txXfrm>
    </dsp:sp>
    <dsp:sp modelId="{88CD50FD-1D72-4112-BA01-98B7C0235309}">
      <dsp:nvSpPr>
        <dsp:cNvPr id="0" name=""/>
        <dsp:cNvSpPr/>
      </dsp:nvSpPr>
      <dsp:spPr>
        <a:xfrm>
          <a:off x="4161224" y="2991573"/>
          <a:ext cx="285690" cy="28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4">
              <a:hueOff val="4803510"/>
              <a:satOff val="18182"/>
              <a:lumOff val="-1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271493-926F-4761-A692-A7B1BBFD79D3}">
      <dsp:nvSpPr>
        <dsp:cNvPr id="0" name=""/>
        <dsp:cNvSpPr/>
      </dsp:nvSpPr>
      <dsp:spPr>
        <a:xfrm>
          <a:off x="4433451" y="2801446"/>
          <a:ext cx="3616732" cy="665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Impuesto sobre Anuncios Publicitarios.</a:t>
          </a:r>
          <a:endParaRPr lang="es-ES" sz="1600" kern="1200" dirty="0"/>
        </a:p>
      </dsp:txBody>
      <dsp:txXfrm>
        <a:off x="4433451" y="2801446"/>
        <a:ext cx="3616732" cy="6659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17117-D464-41E7-B135-45B2D2C0951D}">
      <dsp:nvSpPr>
        <dsp:cNvPr id="0" name=""/>
        <dsp:cNvSpPr/>
      </dsp:nvSpPr>
      <dsp:spPr>
        <a:xfrm>
          <a:off x="0" y="0"/>
          <a:ext cx="5955432" cy="5484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smtClean="0">
              <a:solidFill>
                <a:schemeClr val="tx1"/>
              </a:solidFill>
            </a:rPr>
            <a:t>1. Constar por escrito.</a:t>
          </a:r>
          <a:endParaRPr lang="es-PE" sz="1600" kern="1200" dirty="0">
            <a:solidFill>
              <a:schemeClr val="tx1"/>
            </a:solidFill>
          </a:endParaRPr>
        </a:p>
      </dsp:txBody>
      <dsp:txXfrm>
        <a:off x="16064" y="16064"/>
        <a:ext cx="5299420" cy="516341"/>
      </dsp:txXfrm>
    </dsp:sp>
    <dsp:sp modelId="{56EC6824-2992-454F-92CE-1D6F086CEF21}">
      <dsp:nvSpPr>
        <dsp:cNvPr id="0" name=""/>
        <dsp:cNvSpPr/>
      </dsp:nvSpPr>
      <dsp:spPr>
        <a:xfrm>
          <a:off x="182982" y="624646"/>
          <a:ext cx="5955432" cy="5484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smtClean="0">
              <a:solidFill>
                <a:schemeClr val="tx1"/>
              </a:solidFill>
            </a:rPr>
            <a:t>2. Señalar la autoridad que lo emite.</a:t>
          </a:r>
          <a:endParaRPr lang="es-PE" sz="1600" kern="1200" dirty="0">
            <a:solidFill>
              <a:schemeClr val="tx1"/>
            </a:solidFill>
          </a:endParaRPr>
        </a:p>
      </dsp:txBody>
      <dsp:txXfrm>
        <a:off x="199046" y="640710"/>
        <a:ext cx="5122075" cy="516341"/>
      </dsp:txXfrm>
    </dsp:sp>
    <dsp:sp modelId="{A3B619C0-0C53-4E1C-8D24-3B7CCE287CB7}">
      <dsp:nvSpPr>
        <dsp:cNvPr id="0" name=""/>
        <dsp:cNvSpPr/>
      </dsp:nvSpPr>
      <dsp:spPr>
        <a:xfrm>
          <a:off x="464587" y="1249292"/>
          <a:ext cx="5955432" cy="5484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smtClean="0">
              <a:solidFill>
                <a:schemeClr val="tx1"/>
              </a:solidFill>
            </a:rPr>
            <a:t>3. Estar fundado y motivado.</a:t>
          </a:r>
          <a:endParaRPr lang="es-PE" sz="1600" kern="1200" dirty="0">
            <a:solidFill>
              <a:schemeClr val="tx1"/>
            </a:solidFill>
          </a:endParaRPr>
        </a:p>
      </dsp:txBody>
      <dsp:txXfrm>
        <a:off x="480651" y="1265356"/>
        <a:ext cx="5122075" cy="516341"/>
      </dsp:txXfrm>
    </dsp:sp>
    <dsp:sp modelId="{2578F4A6-FEA2-412A-B462-67916A19B28C}">
      <dsp:nvSpPr>
        <dsp:cNvPr id="0" name=""/>
        <dsp:cNvSpPr/>
      </dsp:nvSpPr>
      <dsp:spPr>
        <a:xfrm>
          <a:off x="675798" y="1873938"/>
          <a:ext cx="5955432" cy="5484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smtClean="0">
              <a:solidFill>
                <a:schemeClr val="tx1"/>
              </a:solidFill>
            </a:rPr>
            <a:t>4. Ostentar la firma del servidor público competente.</a:t>
          </a:r>
          <a:endParaRPr lang="es-PE" sz="1600" kern="1200" dirty="0">
            <a:solidFill>
              <a:schemeClr val="tx1"/>
            </a:solidFill>
          </a:endParaRPr>
        </a:p>
      </dsp:txBody>
      <dsp:txXfrm>
        <a:off x="691862" y="1890002"/>
        <a:ext cx="5122075" cy="516341"/>
      </dsp:txXfrm>
    </dsp:sp>
    <dsp:sp modelId="{2BB78598-BF94-429F-B773-4864A2589F02}">
      <dsp:nvSpPr>
        <dsp:cNvPr id="0" name=""/>
        <dsp:cNvSpPr/>
      </dsp:nvSpPr>
      <dsp:spPr>
        <a:xfrm>
          <a:off x="957403" y="2498584"/>
          <a:ext cx="5955432" cy="54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smtClean="0">
              <a:solidFill>
                <a:schemeClr val="tx1"/>
              </a:solidFill>
            </a:rPr>
            <a:t>5. Indicar el domicilio donde debe efectuarse la visita domiciliaria.</a:t>
          </a:r>
          <a:endParaRPr lang="es-PE" sz="1600" kern="1200" dirty="0">
            <a:solidFill>
              <a:schemeClr val="tx1"/>
            </a:solidFill>
          </a:endParaRPr>
        </a:p>
      </dsp:txBody>
      <dsp:txXfrm>
        <a:off x="973467" y="2514648"/>
        <a:ext cx="5122075" cy="516341"/>
      </dsp:txXfrm>
    </dsp:sp>
    <dsp:sp modelId="{0FDE5E05-8591-4EF3-B804-45DE72BC7567}">
      <dsp:nvSpPr>
        <dsp:cNvPr id="0" name=""/>
        <dsp:cNvSpPr/>
      </dsp:nvSpPr>
      <dsp:spPr>
        <a:xfrm>
          <a:off x="5598927" y="400687"/>
          <a:ext cx="356505" cy="356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>
            <a:solidFill>
              <a:schemeClr val="tx1"/>
            </a:solidFill>
          </a:endParaRPr>
        </a:p>
      </dsp:txBody>
      <dsp:txXfrm>
        <a:off x="5679141" y="400687"/>
        <a:ext cx="196077" cy="268270"/>
      </dsp:txXfrm>
    </dsp:sp>
    <dsp:sp modelId="{EED25883-E9E8-4566-B6CD-BFD4731705A0}">
      <dsp:nvSpPr>
        <dsp:cNvPr id="0" name=""/>
        <dsp:cNvSpPr/>
      </dsp:nvSpPr>
      <dsp:spPr>
        <a:xfrm>
          <a:off x="5671801" y="1025333"/>
          <a:ext cx="356505" cy="356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>
            <a:solidFill>
              <a:schemeClr val="tx1"/>
            </a:solidFill>
          </a:endParaRPr>
        </a:p>
      </dsp:txBody>
      <dsp:txXfrm>
        <a:off x="5752015" y="1025333"/>
        <a:ext cx="196077" cy="268270"/>
      </dsp:txXfrm>
    </dsp:sp>
    <dsp:sp modelId="{FF76DB6F-64F1-4D4E-8B25-9ACE84E2740E}">
      <dsp:nvSpPr>
        <dsp:cNvPr id="0" name=""/>
        <dsp:cNvSpPr/>
      </dsp:nvSpPr>
      <dsp:spPr>
        <a:xfrm>
          <a:off x="5885777" y="1640838"/>
          <a:ext cx="356505" cy="356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>
            <a:solidFill>
              <a:schemeClr val="tx1"/>
            </a:solidFill>
          </a:endParaRPr>
        </a:p>
      </dsp:txBody>
      <dsp:txXfrm>
        <a:off x="5965991" y="1640838"/>
        <a:ext cx="196077" cy="268270"/>
      </dsp:txXfrm>
    </dsp:sp>
    <dsp:sp modelId="{95762432-F632-4D6C-842D-D1F8C8B048AC}">
      <dsp:nvSpPr>
        <dsp:cNvPr id="0" name=""/>
        <dsp:cNvSpPr/>
      </dsp:nvSpPr>
      <dsp:spPr>
        <a:xfrm>
          <a:off x="6083225" y="2250434"/>
          <a:ext cx="356505" cy="356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1600" kern="1200" dirty="0">
            <a:solidFill>
              <a:schemeClr val="tx1"/>
            </a:solidFill>
          </a:endParaRPr>
        </a:p>
      </dsp:txBody>
      <dsp:txXfrm>
        <a:off x="6163439" y="2250434"/>
        <a:ext cx="196077" cy="268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35F31-D878-4B28-852E-5E5C4F11ED32}" type="datetimeFigureOut">
              <a:rPr lang="es-PE" smtClean="0"/>
              <a:pPr/>
              <a:t>13/10/2017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BF5CF-CE69-46F5-BCF0-F4C873414DF2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613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167C5-C03B-4346-B0B0-BF0C6608279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9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1EA-4F5D-4200-BFAD-F4AF9901298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A564-8CEE-4C3A-9E04-43D2F129DB6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04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3C167C5-C03B-4346-B0B0-BF0C6608279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69658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BB18-84D2-4651-97A9-CDD5D6FC8DB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86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208F58-90B8-44CB-9CB8-C93B4EB42FB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0779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3363-40A1-4AA8-BBC3-EFAEF97E06F8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98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6FC5-BF6F-4726-9276-34F8C453F2A4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35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AAB65-F27D-4D41-828A-24DA539C764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5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AB26-DDD8-47A3-BE1B-A19FAF47026C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68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3197A2-0CA8-4108-94BC-A4612E858A11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113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BB18-84D2-4651-97A9-CDD5D6FC8DB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11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5A74EE-661A-4EC8-9806-FBDD21BA0292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7618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B1EA-4F5D-4200-BFAD-F4AF99012986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31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A564-8CEE-4C3A-9E04-43D2F129DB6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0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08F58-90B8-44CB-9CB8-C93B4EB42FB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3363-40A1-4AA8-BBC3-EFAEF97E06F8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4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6FC5-BF6F-4726-9276-34F8C453F2A4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2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AAB65-F27D-4D41-828A-24DA539C764A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9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AB26-DDD8-47A3-BE1B-A19FAF47026C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197A2-0CA8-4108-94BC-A4612E858A11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5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74EE-661A-4EC8-9806-FBDD21BA0292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9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EDE74F-D02F-47E3-8618-928E96EB36AB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9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9EDE74F-D02F-47E3-8618-928E96EB36AB}" type="datetime1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EC7A5AD-5AEC-42D0-A3BE-F46B4057636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8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/>
          </p:cNvSpPr>
          <p:nvPr/>
        </p:nvSpPr>
        <p:spPr>
          <a:xfrm>
            <a:off x="1402773" y="1257301"/>
            <a:ext cx="9268691" cy="50147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extLst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lang="es-ES" sz="2800" b="1" u="sng" dirty="0" smtClean="0">
                <a:latin typeface="Garamond" panose="02020404030301010803" pitchFamily="18" charset="0"/>
              </a:rPr>
              <a:t>Universidad Autónoma del Estado de México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es-ES" sz="28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anose="02020404030301010803" pitchFamily="18" charset="0"/>
              </a:rPr>
              <a:t>Centro Universitario UAEM Valle</a:t>
            </a:r>
            <a:r>
              <a:rPr kumimoji="0" lang="es-ES" sz="2800" b="1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ramond" panose="02020404030301010803" pitchFamily="18" charset="0"/>
              </a:rPr>
              <a:t> de Teotihuacán</a:t>
            </a: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endParaRPr lang="es-ES" sz="26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s-E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Licenciatura </a:t>
            </a:r>
            <a:r>
              <a:rPr lang="es-E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en Contaduría</a:t>
            </a: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s-E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Unidad de Aprendizaje: Contribuciones Locales</a:t>
            </a: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endParaRPr kumimoji="0" lang="es-ES" sz="2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endParaRPr kumimoji="0" lang="es-ES" sz="2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endParaRPr lang="es-ES" sz="26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s-E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Unidad de Competencia II.</a:t>
            </a: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s-E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es-E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Código </a:t>
            </a:r>
            <a:r>
              <a:rPr lang="es-E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Financiero del Estado de </a:t>
            </a:r>
            <a:r>
              <a:rPr lang="es-E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México”</a:t>
            </a:r>
          </a:p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endParaRPr lang="es-ES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lang="es-ES" sz="2600" b="1" noProof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s-ES" sz="2600" b="1" noProof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C. P. Lizbeth Sandoval Juárez</a:t>
            </a:r>
            <a:endParaRPr kumimoji="0" lang="es-ES" sz="2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endParaRPr kumimoji="0" lang="es-ES" sz="260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endParaRPr kumimoji="0" lang="es-E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9548794" y="6519446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564791"/>
              </p:ext>
            </p:extLst>
          </p:nvPr>
        </p:nvGraphicFramePr>
        <p:xfrm>
          <a:off x="3962189" y="3419163"/>
          <a:ext cx="4149857" cy="828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01350"/>
                <a:gridCol w="695459"/>
                <a:gridCol w="850006"/>
                <a:gridCol w="914400"/>
                <a:gridCol w="8886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Clave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teoría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Horas práctica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Total de horas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Créditos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L30124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7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95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2118360"/>
            <a:ext cx="8598907" cy="38807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el documento que concentra las partidas en las que el gobierno podrá</a:t>
            </a:r>
            <a:r>
              <a:rPr lang="es-MX" dirty="0">
                <a:latin typeface="Arial Narrow" panose="020B0606020202030204" pitchFamily="34" charset="0"/>
              </a:rPr>
              <a:t> </a:t>
            </a:r>
            <a:r>
              <a:rPr lang="es-MX" b="1" u="sng" dirty="0">
                <a:latin typeface="Arial Narrow" panose="020B0606020202030204" pitchFamily="34" charset="0"/>
              </a:rPr>
              <a:t>gastar para satisfacer las necesidades colectivas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, pero también es un instrumento que orienta la actividad económica del país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Las Legislaturas de los Estados libres y soberanos, en uso de sus facultades constitucionales, aprueban la Ley de Ingresos y Presupuestos de Egresos de sus respectivas entidades y municipios.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4 Título"/>
          <p:cNvSpPr txBox="1">
            <a:spLocks/>
          </p:cNvSpPr>
          <p:nvPr/>
        </p:nvSpPr>
        <p:spPr>
          <a:xfrm>
            <a:off x="1161715" y="960141"/>
            <a:ext cx="9365649" cy="70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Presupuesto de egresos.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3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1715" y="2227774"/>
            <a:ext cx="9064325" cy="38807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Para cubrir el gasto público el Estado y los Municipios percibirán en cada ejercicio fiscal los </a:t>
            </a:r>
            <a:r>
              <a:rPr lang="es-MX" b="1" dirty="0">
                <a:latin typeface="Arial Narrow" panose="020B0606020202030204" pitchFamily="34" charset="0"/>
              </a:rPr>
              <a:t>impuestos, derechos, aportaciones de mejoras, productos, aprovechamientos, ingresos derivados de la coordinación hacendaria, e ingresos </a:t>
            </a:r>
            <a:r>
              <a:rPr lang="es-MX" b="1" dirty="0" smtClean="0">
                <a:latin typeface="Arial Narrow" panose="020B0606020202030204" pitchFamily="34" charset="0"/>
              </a:rPr>
              <a:t>provenientes de financiamientos</a:t>
            </a:r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</a:t>
            </a: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establecidos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en la Ley de Ingresos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Adicionalmente el Estado, también percibirá las aportaciones y cuotas de seguridad social.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4 Título"/>
          <p:cNvSpPr txBox="1">
            <a:spLocks/>
          </p:cNvSpPr>
          <p:nvPr/>
        </p:nvSpPr>
        <p:spPr>
          <a:xfrm>
            <a:off x="1161715" y="960141"/>
            <a:ext cx="9365649" cy="70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Gasto Público.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0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456518"/>
              </p:ext>
            </p:extLst>
          </p:nvPr>
        </p:nvGraphicFramePr>
        <p:xfrm>
          <a:off x="1929464" y="1935522"/>
          <a:ext cx="85979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4 Título"/>
          <p:cNvSpPr txBox="1">
            <a:spLocks/>
          </p:cNvSpPr>
          <p:nvPr/>
        </p:nvSpPr>
        <p:spPr>
          <a:xfrm>
            <a:off x="1161715" y="960141"/>
            <a:ext cx="9365649" cy="70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sp>
        <p:nvSpPr>
          <p:cNvPr id="8" name="4 Título"/>
          <p:cNvSpPr txBox="1">
            <a:spLocks/>
          </p:cNvSpPr>
          <p:nvPr/>
        </p:nvSpPr>
        <p:spPr>
          <a:xfrm>
            <a:off x="1463040" y="960141"/>
            <a:ext cx="9365649" cy="70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Criterios del </a:t>
            </a: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Gasto </a:t>
            </a: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Público.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2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588948" y="5917003"/>
            <a:ext cx="77228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dirty="0" smtClean="0"/>
              <a:t>Figura 3. Criterios del Gasto público 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Art. 1. Presupuesto de Egresos del Gobierno del Estado de México para el Ejercicio Fiscal, 2016</a:t>
            </a:r>
            <a:r>
              <a:rPr lang="es-ES" sz="1000" dirty="0" smtClean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3394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2"/>
          <p:cNvSpPr>
            <a:spLocks noGrp="1" noChangeArrowheads="1"/>
          </p:cNvSpPr>
          <p:nvPr>
            <p:ph type="title"/>
          </p:nvPr>
        </p:nvSpPr>
        <p:spPr>
          <a:xfrm>
            <a:off x="1546191" y="746760"/>
            <a:ext cx="8598907" cy="6705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Clasificación de las contribuciones.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228039"/>
              </p:ext>
            </p:extLst>
          </p:nvPr>
        </p:nvGraphicFramePr>
        <p:xfrm>
          <a:off x="1463040" y="1693718"/>
          <a:ext cx="8763000" cy="4615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1546191" y="2240924"/>
            <a:ext cx="226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96540" y="618411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4. Clasificación de las contribuciones.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 el Art. 9. Código </a:t>
            </a:r>
            <a:r>
              <a:rPr lang="es-MX" sz="1000" dirty="0"/>
              <a:t>Financiero 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35173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0819" y="1724890"/>
            <a:ext cx="9601200" cy="39658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Son los establecidos en este Código que deben pagar las personas físicas y jurídicas colectivas, que se encuentren en la situación jurídica o de hecho prevista por el </a:t>
            </a: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mismo.</a:t>
            </a:r>
          </a:p>
          <a:p>
            <a:endParaRPr lang="es-ES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ES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E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54619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Impuestos.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624252133"/>
              </p:ext>
            </p:extLst>
          </p:nvPr>
        </p:nvGraphicFramePr>
        <p:xfrm>
          <a:off x="2183784" y="2815069"/>
          <a:ext cx="8128000" cy="3470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796540" y="634012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5. Ejemplo de impuestos estatales y municipales.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Código </a:t>
            </a:r>
            <a:r>
              <a:rPr lang="es-MX" sz="1000" dirty="0"/>
              <a:t>Financiero 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426393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600200"/>
            <a:ext cx="9601200" cy="4267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 Son las </a:t>
            </a: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contraprestaciones, </a:t>
            </a:r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que deben pagar las personas físicas y jurídicas colectivas, por el uso o aprovechamiento de los bienes del dominio público de la Entidad, así como por recibir servicios que presten el Estado, sus organismos y Municipios en funciones de derecho público, excepto cuando se presten por organismos descentralizados u órganos </a:t>
            </a: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desconcentrados.</a:t>
            </a:r>
          </a:p>
          <a:p>
            <a:pPr algn="just">
              <a:lnSpc>
                <a:spcPct val="150000"/>
              </a:lnSpc>
            </a:pPr>
            <a:endParaRPr lang="es-E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2"/>
          <p:cNvSpPr txBox="1">
            <a:spLocks noChangeArrowheads="1"/>
          </p:cNvSpPr>
          <p:nvPr/>
        </p:nvSpPr>
        <p:spPr>
          <a:xfrm>
            <a:off x="154619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Derechos.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cxnSp>
        <p:nvCxnSpPr>
          <p:cNvPr id="8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Resultado de imagen para actas de nacimien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382" y="3939864"/>
            <a:ext cx="2317471" cy="195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lamparas en la comunid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686" y="4030017"/>
            <a:ext cx="1658500" cy="184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agua potab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04" y="4055775"/>
            <a:ext cx="1841679" cy="178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35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Son las establecidas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a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cargo de las personas físicas y jurídicas colectivas, que con independencia de la utilidad general, obtengan un beneficio diferencial particular derivado de la realización de obras públicas o de acciones de beneficio social; las que efectúen las personas a favor del Estado para la realización de obras de impacto vial regional, que directa o indirectamente las beneficien, así como las derivadas de Servicios Ambientales o de Movilidad Sustentable.</a:t>
            </a:r>
            <a:endParaRPr lang="es-E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6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8" name="Rectángulo 2"/>
          <p:cNvSpPr txBox="1">
            <a:spLocks noChangeArrowheads="1"/>
          </p:cNvSpPr>
          <p:nvPr/>
        </p:nvSpPr>
        <p:spPr>
          <a:xfrm>
            <a:off x="154619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Aportaciones de mejoras.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cxnSp>
        <p:nvCxnSpPr>
          <p:cNvPr id="9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49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>
                <a:latin typeface="Arial Narrow" panose="020B0606020202030204" pitchFamily="34" charset="0"/>
                <a:cs typeface="Arial" panose="020B0604020202020204" pitchFamily="34" charset="0"/>
              </a:rPr>
              <a:t>Son las contribuciones que las instituciones públicas y sus servidores públicos, respectivamente, están obligados a cubrir en los términos de la ley en materia de seguridad social en el Estado.</a:t>
            </a:r>
            <a:endParaRPr lang="es-ES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6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7" name="Rectángulo 2"/>
          <p:cNvSpPr txBox="1">
            <a:spLocks noChangeArrowheads="1"/>
          </p:cNvSpPr>
          <p:nvPr/>
        </p:nvSpPr>
        <p:spPr>
          <a:xfrm>
            <a:off x="154619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Cuotas de seguridad social.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cxnSp>
        <p:nvCxnSpPr>
          <p:cNvPr id="8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Resultado de imagen para cuotas de seguridad soci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06" y="3739814"/>
            <a:ext cx="1914525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isss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178" y="3739814"/>
            <a:ext cx="3180053" cy="175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issemy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520" y="3739814"/>
            <a:ext cx="2973991" cy="175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292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2017545"/>
            <a:ext cx="8598907" cy="388077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Son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las contraprestaciones por los servicios que presten al Estado y los municipios en sus actividades de derecho privado, así como por el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uso,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aprovechamiento y enajenación de sus </a:t>
            </a:r>
            <a:r>
              <a:rPr lang="es-MX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bienes de dominio privado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, que estén previstos en la Ley de Ingresos.</a:t>
            </a:r>
          </a:p>
          <a:p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607153"/>
              </p:ext>
            </p:extLst>
          </p:nvPr>
        </p:nvGraphicFramePr>
        <p:xfrm>
          <a:off x="2023300" y="4088532"/>
          <a:ext cx="7804597" cy="1777285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7804597"/>
              </a:tblGrid>
              <a:tr h="736303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28775" algn="l"/>
                        </a:tabLst>
                      </a:pPr>
                      <a:r>
                        <a:rPr lang="es-MX" sz="1800" dirty="0">
                          <a:effectLst/>
                        </a:rPr>
                        <a:t>Estatal y Municipal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40982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Venta de Bienes Muebles e Inmuebles. (Terrenos)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8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ángulo 2"/>
          <p:cNvSpPr txBox="1">
            <a:spLocks noChangeArrowheads="1"/>
          </p:cNvSpPr>
          <p:nvPr/>
        </p:nvSpPr>
        <p:spPr>
          <a:xfrm>
            <a:off x="1545086" y="889806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Productos.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2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796540" y="601815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6. Ejemplo de Productos.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Ley de Ingresos </a:t>
            </a:r>
            <a:r>
              <a:rPr lang="es-MX" sz="1000" dirty="0"/>
              <a:t>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80162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5085" y="2106638"/>
            <a:ext cx="8598907" cy="388077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Son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los ingresos que perciben el Estado y los Municipios por funciones de derecho público y por el uso o explotación de bienes del </a:t>
            </a:r>
            <a:r>
              <a:rPr lang="es-MX" b="1" dirty="0">
                <a:latin typeface="Arial Narrow" panose="020B0606020202030204" pitchFamily="34" charset="0"/>
              </a:rPr>
              <a:t>dominio público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097298"/>
              </p:ext>
            </p:extLst>
          </p:nvPr>
        </p:nvGraphicFramePr>
        <p:xfrm>
          <a:off x="1674254" y="3361385"/>
          <a:ext cx="8242478" cy="1725769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8242478"/>
              </a:tblGrid>
              <a:tr h="553072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28775" algn="l"/>
                        </a:tabLst>
                      </a:pPr>
                      <a:r>
                        <a:rPr lang="es-MX" sz="1800" dirty="0">
                          <a:effectLst/>
                        </a:rPr>
                        <a:t>Estatal y Municipal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2697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Multas Administrativas: Transito, permiso de construcción, concepto del impuesto predial.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6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ángulo 2"/>
          <p:cNvSpPr txBox="1">
            <a:spLocks noChangeArrowheads="1"/>
          </p:cNvSpPr>
          <p:nvPr/>
        </p:nvSpPr>
        <p:spPr>
          <a:xfrm>
            <a:off x="1545086" y="856252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Aprovechamientos.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1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96540" y="5412851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7. Ejemplo de Aprovechamientos.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la Ley de Ingresos del Estado </a:t>
            </a:r>
            <a:r>
              <a:rPr lang="es-MX" sz="1000" dirty="0"/>
              <a:t>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27548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54480" y="1803042"/>
            <a:ext cx="9601200" cy="470851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Justificación.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Unidad de Aprendizaje de Contribuciones Locales, esta diseñada en la modalidad de taller, cuyo objetivo es permitir que el alumno analice e interprete las disposiciones fiscales aplicables al Código Financiero del Estado de México y sus Municipios.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Se compone de 8 unidades de competencias.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tx1"/>
                </a:solidFill>
                <a:latin typeface="Arial Narrow" panose="020B0606020202030204" pitchFamily="34" charset="0"/>
              </a:rPr>
              <a:t>Propósito de la Unidad de Aprendizaje.</a:t>
            </a:r>
          </a:p>
          <a:p>
            <a:pPr>
              <a:lnSpc>
                <a:spcPct val="15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Analizar, evaluar y aplicarlos diferentes casos contenidos en las disposiciones fiscales estatales y municipales, concluyendo con una práctica integral.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79361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sz="2800" dirty="0" smtClean="0">
                <a:solidFill>
                  <a:schemeClr val="tx1"/>
                </a:solidFill>
              </a:rPr>
              <a:t>Guion </a:t>
            </a:r>
            <a:r>
              <a:rPr lang="es-MX" sz="2800" dirty="0">
                <a:solidFill>
                  <a:schemeClr val="tx1"/>
                </a:solidFill>
              </a:rPr>
              <a:t>explicativo para el empleo del material, con relación a los objetivos y contenidos del curso.</a:t>
            </a:r>
            <a:endParaRPr lang="es-MX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5" name="7 Conector recto"/>
          <p:cNvCxnSpPr/>
          <p:nvPr/>
        </p:nvCxnSpPr>
        <p:spPr>
          <a:xfrm>
            <a:off x="1554480" y="16459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  <p:sp>
        <p:nvSpPr>
          <p:cNvPr id="8" name="6 CuadroTexto"/>
          <p:cNvSpPr txBox="1"/>
          <p:nvPr/>
        </p:nvSpPr>
        <p:spPr>
          <a:xfrm>
            <a:off x="9548794" y="6519446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727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5331" y="1303816"/>
            <a:ext cx="8980623" cy="51102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tx1"/>
                </a:solidFill>
                <a:latin typeface="Arial Narrow" panose="020B0606020202030204" pitchFamily="34" charset="0"/>
              </a:rPr>
              <a:t>Ingresos derivados del Sistema Nacional de Coordinación Fiscal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. Los que perciban el Estado y los Municipios como consecuencia de la </a:t>
            </a:r>
            <a:r>
              <a:rPr lang="es-MX" b="1" dirty="0">
                <a:latin typeface="Arial Narrow" panose="020B0606020202030204" pitchFamily="34" charset="0"/>
              </a:rPr>
              <a:t>adhesión del Estado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 este Sistema. </a:t>
            </a: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Ingresos </a:t>
            </a:r>
            <a:r>
              <a:rPr lang="es-MX" b="1" dirty="0">
                <a:solidFill>
                  <a:schemeClr val="tx1"/>
                </a:solidFill>
                <a:latin typeface="Arial Narrow" panose="020B0606020202030204" pitchFamily="34" charset="0"/>
              </a:rPr>
              <a:t>provenientes de financiamientos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. Los derivados de la </a:t>
            </a:r>
            <a:r>
              <a:rPr lang="es-MX" b="1" dirty="0">
                <a:latin typeface="Arial Narrow" panose="020B0606020202030204" pitchFamily="34" charset="0"/>
              </a:rPr>
              <a:t>contraprestación de créditos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, en términos de lo establecido en este Código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   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168418"/>
              </p:ext>
            </p:extLst>
          </p:nvPr>
        </p:nvGraphicFramePr>
        <p:xfrm>
          <a:off x="1618926" y="2738500"/>
          <a:ext cx="8295312" cy="1120462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8295312"/>
              </a:tblGrid>
              <a:tr h="691518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28775" algn="l"/>
                        </a:tabLst>
                      </a:pPr>
                      <a:r>
                        <a:rPr lang="es-MX" sz="1800" dirty="0">
                          <a:effectLst/>
                        </a:rPr>
                        <a:t>Estatal y Municipal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8944">
                <a:tc>
                  <a:txBody>
                    <a:bodyPr/>
                    <a:lstStyle/>
                    <a:p>
                      <a:pPr marL="457200" indent="-1828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Fondo de Aportaciones para la Infraestructura Social (FAIS)</a:t>
                      </a:r>
                      <a:endParaRPr lang="es-MX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ángulo 2"/>
          <p:cNvSpPr txBox="1">
            <a:spLocks noChangeArrowheads="1"/>
          </p:cNvSpPr>
          <p:nvPr/>
        </p:nvSpPr>
        <p:spPr>
          <a:xfrm>
            <a:off x="1546190" y="968536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endParaRPr lang="es-ES" sz="2800" dirty="0">
              <a:latin typeface="Arial Narrow" pitchFamily="34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18582" y="401994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8. Ingresos derivados del Sistema Nacional de Coordinación Fiscal.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Ley de Ingresos  </a:t>
            </a:r>
            <a:r>
              <a:rPr lang="es-MX" sz="1000" dirty="0"/>
              <a:t>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142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27133" y="2472119"/>
            <a:ext cx="8598907" cy="388077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Son autoridades fiscales, el Gobernador, los Ayuntamientos, los presidentes, síndicos y tesoreros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municipales.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MX" dirty="0"/>
          </a:p>
        </p:txBody>
      </p:sp>
      <p:cxnSp>
        <p:nvCxnSpPr>
          <p:cNvPr id="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545086" y="856252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Autoridades Fiscales .</a:t>
            </a:r>
            <a:b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88" y="3844637"/>
            <a:ext cx="4760395" cy="1673926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2"/>
          <p:cNvSpPr>
            <a:spLocks noGrp="1" noChangeArrowheads="1"/>
          </p:cNvSpPr>
          <p:nvPr>
            <p:ph type="title"/>
          </p:nvPr>
        </p:nvSpPr>
        <p:spPr>
          <a:xfrm>
            <a:off x="1637631" y="746760"/>
            <a:ext cx="8598907" cy="6705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>Sujetos Obligados.</a:t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>
          <a:xfrm>
            <a:off x="1683351" y="1947231"/>
            <a:ext cx="8598907" cy="963609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s-PE" sz="2000" dirty="0" smtClean="0">
                <a:solidFill>
                  <a:schemeClr val="tx1"/>
                </a:solidFill>
                <a:latin typeface="Arial Narrow" pitchFamily="34" charset="0"/>
              </a:rPr>
              <a:t>Están obligadas al pago de las contribuciones y aprovechamientos, conforme a las disposiciones del Código Financiero del Estado de México y sus municipios.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887828" y="4214818"/>
            <a:ext cx="3143272" cy="10001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000" smtClean="0">
                <a:solidFill>
                  <a:schemeClr val="tx1"/>
                </a:solidFill>
                <a:latin typeface="Arial Narrow" pitchFamily="34" charset="0"/>
              </a:rPr>
              <a:t>Las personas físicas.</a:t>
            </a:r>
            <a:endParaRPr lang="es-PE" sz="2000" dirty="0">
              <a:latin typeface="Arial Narrow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726556" y="4214818"/>
            <a:ext cx="3214710" cy="10001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Clean="0">
                <a:solidFill>
                  <a:schemeClr val="tx1"/>
                </a:solidFill>
              </a:rPr>
              <a:t>Las personas jurídicas colectivas. </a:t>
            </a:r>
            <a:endParaRPr lang="es-PE" dirty="0"/>
          </a:p>
        </p:txBody>
      </p:sp>
      <p:cxnSp>
        <p:nvCxnSpPr>
          <p:cNvPr id="20" name="19 Conector recto"/>
          <p:cNvCxnSpPr>
            <a:stCxn id="11" idx="2"/>
          </p:cNvCxnSpPr>
          <p:nvPr/>
        </p:nvCxnSpPr>
        <p:spPr>
          <a:xfrm rot="16200000" flipH="1">
            <a:off x="5723330" y="3170315"/>
            <a:ext cx="518954" cy="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10800000">
            <a:off x="3459480" y="3429000"/>
            <a:ext cx="487680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5400000">
            <a:off x="3133231" y="3765711"/>
            <a:ext cx="64214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8010031" y="3750471"/>
            <a:ext cx="64214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796540" y="5399976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9. Sujetos obligados.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Código </a:t>
            </a:r>
            <a:r>
              <a:rPr lang="es-MX" sz="1000" dirty="0"/>
              <a:t>Financiero 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24544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ángulo 2"/>
          <p:cNvSpPr>
            <a:spLocks noGrp="1" noChangeArrowheads="1"/>
          </p:cNvSpPr>
          <p:nvPr>
            <p:ph type="title"/>
          </p:nvPr>
        </p:nvSpPr>
        <p:spPr>
          <a:xfrm>
            <a:off x="1729071" y="746760"/>
            <a:ext cx="8598907" cy="6705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Nacimiento de la obligación.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sp>
        <p:nvSpPr>
          <p:cNvPr id="12" name="8 Marcador de contenido"/>
          <p:cNvSpPr>
            <a:spLocks noGrp="1"/>
          </p:cNvSpPr>
          <p:nvPr>
            <p:ph sz="half" idx="1"/>
          </p:nvPr>
        </p:nvSpPr>
        <p:spPr>
          <a:xfrm>
            <a:off x="1325880" y="1432561"/>
            <a:ext cx="9326880" cy="4525963"/>
          </a:xfrm>
        </p:spPr>
        <p:txBody>
          <a:bodyPr>
            <a:normAutofit/>
          </a:bodyPr>
          <a:lstStyle/>
          <a:p>
            <a:pPr algn="just"/>
            <a:endParaRPr lang="es-ES" sz="1800" dirty="0"/>
          </a:p>
          <a:p>
            <a:pPr algn="just"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es-MX" sz="1900" dirty="0">
                <a:solidFill>
                  <a:schemeClr val="tx1"/>
                </a:solidFill>
                <a:latin typeface="Arial Narrow" panose="020B0606020202030204" pitchFamily="34" charset="0"/>
              </a:rPr>
              <a:t>La obligación fiscal nace cuando se realizan las </a:t>
            </a:r>
            <a:r>
              <a:rPr lang="es-MX" sz="1900" u="sng" dirty="0">
                <a:solidFill>
                  <a:schemeClr val="tx1"/>
                </a:solidFill>
                <a:latin typeface="Arial Narrow" panose="020B0606020202030204" pitchFamily="34" charset="0"/>
              </a:rPr>
              <a:t>situaciones jurídicas </a:t>
            </a:r>
            <a:r>
              <a:rPr lang="es-MX" sz="1900" dirty="0">
                <a:solidFill>
                  <a:schemeClr val="tx1"/>
                </a:solidFill>
                <a:latin typeface="Arial Narrow" panose="020B0606020202030204" pitchFamily="34" charset="0"/>
              </a:rPr>
              <a:t>o de hecho previstas en este Código, la que se </a:t>
            </a:r>
            <a:r>
              <a:rPr lang="es-MX" sz="1900" u="sng" dirty="0">
                <a:solidFill>
                  <a:schemeClr val="tx1"/>
                </a:solidFill>
                <a:latin typeface="Arial Narrow" panose="020B0606020202030204" pitchFamily="34" charset="0"/>
              </a:rPr>
              <a:t>determinará y liquidará </a:t>
            </a:r>
            <a:r>
              <a:rPr lang="es-MX" sz="1900" dirty="0">
                <a:solidFill>
                  <a:schemeClr val="tx1"/>
                </a:solidFill>
                <a:latin typeface="Arial Narrow" panose="020B0606020202030204" pitchFamily="34" charset="0"/>
              </a:rPr>
              <a:t>conforme a las disposiciones vigentes en el </a:t>
            </a:r>
            <a:r>
              <a:rPr lang="es-MX" sz="1900" u="sng" dirty="0">
                <a:solidFill>
                  <a:schemeClr val="tx1"/>
                </a:solidFill>
                <a:latin typeface="Arial Narrow" panose="020B0606020202030204" pitchFamily="34" charset="0"/>
              </a:rPr>
              <a:t>momento de su causación</a:t>
            </a:r>
            <a:r>
              <a:rPr lang="es-MX" sz="1900" dirty="0">
                <a:solidFill>
                  <a:schemeClr val="tx1"/>
                </a:solidFill>
                <a:latin typeface="Arial Narrow" panose="020B0606020202030204" pitchFamily="34" charset="0"/>
              </a:rPr>
              <a:t>, pero le serán aplicables las normas sobre procedimiento que se expidan con posterioridad</a:t>
            </a:r>
            <a:r>
              <a:rPr lang="es-MX" sz="19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>
              <a:buNone/>
            </a:pPr>
            <a:endParaRPr lang="es-MX" sz="33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s-MX" sz="33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s-MX" sz="33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MX" sz="33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endParaRPr lang="es-MX" sz="2000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s-MX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16" name="15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73244"/>
              </p:ext>
            </p:extLst>
          </p:nvPr>
        </p:nvGraphicFramePr>
        <p:xfrm>
          <a:off x="1944709" y="3836352"/>
          <a:ext cx="9000902" cy="1737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500451"/>
                <a:gridCol w="4500451"/>
              </a:tblGrid>
              <a:tr h="1714441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Abrí una tlapalería en mayo del 2016</a:t>
                      </a:r>
                    </a:p>
                    <a:p>
                      <a:pPr algn="ctr"/>
                      <a:r>
                        <a:rPr lang="es-MX" sz="1800" u="sng" dirty="0" smtClean="0"/>
                        <a:t>Momento de causación:</a:t>
                      </a:r>
                      <a:r>
                        <a:rPr lang="es-MX" sz="1800" dirty="0" smtClean="0"/>
                        <a:t> mayo del 2016</a:t>
                      </a:r>
                    </a:p>
                    <a:p>
                      <a:pPr algn="ctr"/>
                      <a:r>
                        <a:rPr lang="es-MX" sz="1800" u="sng" dirty="0" smtClean="0"/>
                        <a:t>Situación jurídica:</a:t>
                      </a:r>
                      <a:r>
                        <a:rPr lang="es-MX" sz="1800" dirty="0" smtClean="0"/>
                        <a:t> compra y venta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Instale mi toma de agua el 23 de julio del 2015</a:t>
                      </a:r>
                    </a:p>
                    <a:p>
                      <a:pPr algn="ctr"/>
                      <a:r>
                        <a:rPr lang="es-MX" sz="1800" u="sng" dirty="0" smtClean="0"/>
                        <a:t>Momento de causación:</a:t>
                      </a:r>
                      <a:r>
                        <a:rPr lang="es-MX" sz="1800" dirty="0" smtClean="0"/>
                        <a:t> 23 de julio del 2015</a:t>
                      </a:r>
                    </a:p>
                    <a:p>
                      <a:pPr algn="ctr"/>
                      <a:r>
                        <a:rPr lang="es-MX" sz="1800" u="sng" dirty="0" smtClean="0"/>
                        <a:t>Situación jurídica:</a:t>
                      </a:r>
                      <a:r>
                        <a:rPr lang="es-MX" sz="1800" dirty="0" smtClean="0"/>
                        <a:t> obtención del servicio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9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941320" y="575846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10. Ejemplo nacimiento de la obligación.</a:t>
            </a:r>
            <a:endParaRPr lang="es-MX" sz="1000" dirty="0"/>
          </a:p>
          <a:p>
            <a:pPr algn="ctr"/>
            <a:r>
              <a:rPr lang="es-MX" sz="1000" dirty="0"/>
              <a:t> Fuente: Elaboración </a:t>
            </a:r>
            <a:r>
              <a:rPr lang="es-MX" sz="1000" dirty="0" smtClean="0"/>
              <a:t>propia</a:t>
            </a:r>
            <a:r>
              <a:rPr lang="es-ES" sz="1000" dirty="0" smtClean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21710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2"/>
          <p:cNvSpPr>
            <a:spLocks noGrp="1" noChangeArrowheads="1"/>
          </p:cNvSpPr>
          <p:nvPr>
            <p:ph type="title"/>
          </p:nvPr>
        </p:nvSpPr>
        <p:spPr>
          <a:xfrm>
            <a:off x="1805271" y="746760"/>
            <a:ext cx="8598907" cy="6705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Determinación de la obligación.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1272730" y="2118360"/>
            <a:ext cx="9365649" cy="48498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determinación de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las contribuciones .</a:t>
            </a:r>
          </a:p>
          <a:p>
            <a:pPr algn="ctr">
              <a:buNone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buNone/>
            </a:pP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    </a:t>
            </a:r>
            <a:r>
              <a:rPr lang="es-PE" sz="2000" dirty="0" smtClean="0">
                <a:solidFill>
                  <a:schemeClr val="tx1"/>
                </a:solidFill>
                <a:latin typeface="Arial Narrow" pitchFamily="34" charset="0"/>
              </a:rPr>
              <a:t>  Corresponde                               </a:t>
            </a: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  <a:r>
              <a:rPr sz="2000" dirty="0" err="1" smtClean="0">
                <a:solidFill>
                  <a:schemeClr val="tx1"/>
                </a:solidFill>
                <a:latin typeface="Arial Narrow" pitchFamily="34" charset="0"/>
              </a:rPr>
              <a:t>Contribuyentes</a:t>
            </a: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         </a:t>
            </a:r>
            <a:r>
              <a:rPr lang="es-PE" sz="2000" dirty="0" smtClean="0">
                <a:solidFill>
                  <a:schemeClr val="tx1"/>
                </a:solidFill>
                <a:latin typeface="Arial Narrow" pitchFamily="34" charset="0"/>
              </a:rPr>
              <a:t>               </a:t>
            </a: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s-PE" sz="2000" dirty="0" smtClean="0">
                <a:solidFill>
                  <a:schemeClr val="tx1"/>
                </a:solidFill>
                <a:latin typeface="Arial Narrow" pitchFamily="34" charset="0"/>
              </a:rPr>
              <a:t>     Autoridad fiscal.</a:t>
            </a: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		     </a:t>
            </a:r>
            <a:r>
              <a:rPr lang="es-PE" sz="2000" dirty="0" smtClean="0">
                <a:solidFill>
                  <a:schemeClr val="tx1"/>
                </a:solidFill>
                <a:latin typeface="Arial Narrow" pitchFamily="34" charset="0"/>
              </a:rPr>
              <a:t>					</a:t>
            </a: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buNone/>
            </a:pPr>
            <a:r>
              <a:rPr sz="2000" dirty="0" smtClean="0">
                <a:solidFill>
                  <a:schemeClr val="tx1"/>
                </a:solidFill>
                <a:latin typeface="Arial Narrow" pitchFamily="34" charset="0"/>
              </a:rPr>
              <a:t>    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 Proporcionarán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información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necesaria dentro de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los quince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días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siguientes.</a:t>
            </a:r>
          </a:p>
          <a:p>
            <a:pPr algn="ctr">
              <a:buNone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									</a:t>
            </a:r>
          </a:p>
          <a:p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3246979" y="3199606"/>
            <a:ext cx="12801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6522785" y="3183851"/>
            <a:ext cx="12801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>
            <a:off x="5343016" y="2669297"/>
            <a:ext cx="365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 flipH="1" flipV="1">
            <a:off x="8926025" y="3717164"/>
            <a:ext cx="5029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237" y="4851559"/>
            <a:ext cx="4340606" cy="1430376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4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6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1663873"/>
            <a:ext cx="8598907" cy="4608138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6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Las contribuciones se pagarán en:</a:t>
            </a:r>
          </a:p>
          <a:p>
            <a:pPr lvl="0" algn="ctr">
              <a:lnSpc>
                <a:spcPct val="16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Efectivo,</a:t>
            </a:r>
          </a:p>
          <a:p>
            <a:pPr lvl="0" algn="ctr">
              <a:lnSpc>
                <a:spcPct val="16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Cheque de caja o certificado ,</a:t>
            </a:r>
          </a:p>
          <a:p>
            <a:pPr lvl="0" algn="ctr">
              <a:lnSpc>
                <a:spcPct val="16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Cheques personales,</a:t>
            </a:r>
          </a:p>
          <a:p>
            <a:pPr lvl="0" algn="ctr">
              <a:lnSpc>
                <a:spcPct val="160000"/>
              </a:lnSpc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Transferencia de fondos a través de medios bancarios, de medios electrónicos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.(SEITS)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Las contribuciones se pagarán en la fecha o dentro del plazo señalado en las disposiciones respectivas.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 falta de disposición expresa, el pago deberá hacerse dentro de los siguientes diez días a aquél en el que se produzca el hecho generador.</a:t>
            </a:r>
          </a:p>
          <a:p>
            <a:pPr algn="just">
              <a:lnSpc>
                <a:spcPct val="16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2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8052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Forma de pago de las contribuciones.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11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790163"/>
            <a:ext cx="9601200" cy="407723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autoridad fiscal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podrá autorizar el pago a plazos, ya sea diferido o en parcialidades, para cubrir las contribuciones omitidas y sus accesorios, sin que dicho plazo exceda de veinticuatro meses tratándose del pago en parcialidades y de doce meses para el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pago diferido.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6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7" name="Rectángulo 2"/>
          <p:cNvSpPr txBox="1">
            <a:spLocks noChangeArrowheads="1"/>
          </p:cNvSpPr>
          <p:nvPr/>
        </p:nvSpPr>
        <p:spPr>
          <a:xfrm>
            <a:off x="18052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Forma de pago de las contribuciones.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cxnSp>
        <p:nvCxnSpPr>
          <p:cNvPr id="8" name="2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8" name="Picture 6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290" y="3671552"/>
            <a:ext cx="47625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31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2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ángulo 2"/>
          <p:cNvSpPr txBox="1">
            <a:spLocks noChangeArrowheads="1"/>
          </p:cNvSpPr>
          <p:nvPr/>
        </p:nvSpPr>
        <p:spPr>
          <a:xfrm>
            <a:off x="18052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Sistemas para  </a:t>
            </a: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el pago de </a:t>
            </a: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impuestos.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51" y="2696271"/>
            <a:ext cx="7993356" cy="350126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463040" y="1526675"/>
            <a:ext cx="8763000" cy="1153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 dirty="0">
                <a:latin typeface="Arial Narrow" panose="020B0606020202030204" pitchFamily="34" charset="0"/>
              </a:rPr>
              <a:t>En el 2010, el Gobierno del Estado de México lanzó el Sistema Electrónico de Información, Trámites y Servicios del Estado de México (SEITS), hoy denominada Ventanilla Electrónica Única de Trámites y Servicios. </a:t>
            </a:r>
            <a:r>
              <a:rPr lang="es-ES" sz="1600" dirty="0" smtClean="0">
                <a:latin typeface="Arial Narrow" panose="020B0606020202030204" pitchFamily="34" charset="0"/>
              </a:rPr>
              <a:t>https:/sfpya.edomexico.gob.mx/recaudación/</a:t>
            </a:r>
            <a:endParaRPr lang="es-ES" sz="1600" dirty="0">
              <a:latin typeface="Arial Narrow" panose="020B0606020202030204" pitchFamily="34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3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3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2"/>
          <p:cNvSpPr>
            <a:spLocks noGrp="1" noChangeArrowheads="1"/>
          </p:cNvSpPr>
          <p:nvPr>
            <p:ph type="title"/>
          </p:nvPr>
        </p:nvSpPr>
        <p:spPr>
          <a:xfrm>
            <a:off x="1500471" y="701040"/>
            <a:ext cx="8598907" cy="6705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>Derechos de los contribuyentes.</a:t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800" dirty="0">
              <a:latin typeface="Arial Narrow" pitchFamily="34" charset="0"/>
            </a:endParaRPr>
          </a:p>
        </p:txBody>
      </p:sp>
      <p:sp>
        <p:nvSpPr>
          <p:cNvPr id="13" name="2 Marcador de contenido"/>
          <p:cNvSpPr>
            <a:spLocks noGrp="1"/>
          </p:cNvSpPr>
          <p:nvPr>
            <p:ph sz="half" idx="1"/>
          </p:nvPr>
        </p:nvSpPr>
        <p:spPr>
          <a:xfrm>
            <a:off x="1272512" y="1483980"/>
            <a:ext cx="9212608" cy="48101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Recibir de la autoridad fiscal orientación y asistencia gratuitas, para el cumplimiento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de sus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obligaciones fiscales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ClrTx/>
              <a:buSzPct val="100000"/>
              <a:buNone/>
            </a:pP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2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Recibir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de la autoridad fiscal,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respuesta que proceda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, de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las solicitudes presentadas para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lphaUcPeriod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b="1" dirty="0">
                <a:latin typeface="Arial Narrow" pitchFamily="34" charset="0"/>
              </a:rPr>
              <a:t>exención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 o la </a:t>
            </a:r>
            <a:r>
              <a:rPr lang="es-ES" sz="2000" b="1" dirty="0">
                <a:latin typeface="Arial Narrow" pitchFamily="34" charset="0"/>
              </a:rPr>
              <a:t>bonificación</a:t>
            </a:r>
            <a:r>
              <a:rPr lang="es-ES" sz="2000" b="1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de contribuciones y sus accesorios.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lphaUcPeriod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b="1" dirty="0">
                <a:latin typeface="Arial Narrow" pitchFamily="34" charset="0"/>
              </a:rPr>
              <a:t>devolución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 o </a:t>
            </a:r>
            <a:r>
              <a:rPr lang="es-ES" sz="2000" b="1" dirty="0">
                <a:latin typeface="Arial Narrow" pitchFamily="34" charset="0"/>
              </a:rPr>
              <a:t>compensación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 de contribuciones y sus accesorios.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lphaUcPeriod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b="1" dirty="0">
                <a:latin typeface="Arial Narrow" pitchFamily="34" charset="0"/>
              </a:rPr>
              <a:t>prescripción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 y la </a:t>
            </a:r>
            <a:r>
              <a:rPr lang="es-ES" sz="2000" b="1" dirty="0">
                <a:latin typeface="Arial Narrow" pitchFamily="34" charset="0"/>
              </a:rPr>
              <a:t>cancelación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 de contribuciones y sus accesorios.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+mj-lt"/>
              <a:buAutoNum type="alphaUcPeriod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La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autorización del pago mediante prórroga o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parcialidades.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8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4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5766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defTabSz="457200"/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1364626" y="1463978"/>
            <a:ext cx="9196694" cy="4860622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3"/>
            </a:pP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Presentar declaraciones complementarias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3"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4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Recibir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de la autoridad fiscal el comprobante del pago de sus contribuciones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4"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5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Corregir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su situación fiscal con motivo del ejercicio de las facultades de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comprobación.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5"/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7"/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Recibir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de las autoridades fiscales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estatales la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Carta de Garantías del Contribuyente Auditado Estatal.</a:t>
            </a:r>
          </a:p>
          <a:p>
            <a:endParaRPr lang="es-ES" sz="2000" dirty="0">
              <a:latin typeface="Arial Narrow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8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58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5842" y="585988"/>
            <a:ext cx="9601200" cy="5467081"/>
          </a:xfrm>
        </p:spPr>
        <p:txBody>
          <a:bodyPr/>
          <a:lstStyle/>
          <a:p>
            <a:endParaRPr lang="es-MX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uso de este material se centra en la Unidad I la cual permitirá al alumno comprender las disposiciones preliminares y principios de carácter fiscal (Derechos y obligaciones de los contribuyentes, Facultades de las autoridad fiscal, sujetos de la relación tributaria, etc.), señaladas en el Código Financiero del Estado de México y sus Municipios, permitiendo ser la base de aplicación de carácter fiscal a nivel Estatal y Municipal.</a:t>
            </a:r>
          </a:p>
          <a:p>
            <a:endParaRPr lang="es-MX" dirty="0">
              <a:latin typeface="Arial Narrow" panose="020B0606020202030204" pitchFamily="34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9548794" y="6519446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738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77479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lang="es-MX" sz="2800" dirty="0" smtClean="0">
                <a:latin typeface="Arial Narrow" pitchFamily="34" charset="0"/>
              </a:rPr>
              <a:t>Obligación de los contribuyentes.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1376500" y="1452649"/>
            <a:ext cx="9395488" cy="46974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Inscribirse en los registros fiscales en un plazo que no excederá de treinta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días.</a:t>
            </a: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endParaRPr lang="es-E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Inscribir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el vehículo en el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padrón vehicular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de la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entidad.</a:t>
            </a: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endParaRPr lang="es-E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Señalar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el domicilio fiscal en el que realicen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actividades.</a:t>
            </a: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endParaRPr lang="es-E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Consignar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en las declaraciones, manifestaciones y avisos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la clave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de registro asignada por la autoridad fiscal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endParaRPr lang="es-E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Presentar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los avisos que modifiquen los datos previamente declarados para efectos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de registro.</a:t>
            </a:r>
            <a:endParaRPr lang="es-ES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14" name="1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9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71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1405014" y="1473502"/>
            <a:ext cx="9095346" cy="468631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Declarar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y en su caso, pagar los créditos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fiscales.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endParaRPr lang="es-E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Firmar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las declaraciones, manifestaciones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y avisos, bajo protesta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de decir verdad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endParaRPr lang="es-ES" sz="18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Proporcionar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en su domicilio fiscal o en las oficinas de la autoridad fiscal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los datos, informes y demás documentación relacionada con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el cumplimiento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de sus obligaciones fiscales, así como permitir que los visitadores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obtengan copias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de la misma para su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cotejo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y certificación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endParaRPr lang="es-ES" sz="18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rabicPeriod" startAt="6"/>
            </a:pP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Llevar </a:t>
            </a:r>
            <a:r>
              <a:rPr lang="es-ES" sz="1800" dirty="0">
                <a:solidFill>
                  <a:schemeClr val="tx1"/>
                </a:solidFill>
                <a:latin typeface="Arial Narrow" pitchFamily="34" charset="0"/>
              </a:rPr>
              <a:t>un registro en que se identifique el cumplimiento de cada una de sus </a:t>
            </a:r>
            <a:r>
              <a:rPr lang="es-ES" sz="1800" dirty="0" smtClean="0">
                <a:solidFill>
                  <a:schemeClr val="tx1"/>
                </a:solidFill>
                <a:latin typeface="Arial Narrow" pitchFamily="34" charset="0"/>
              </a:rPr>
              <a:t>obligaciones fiscales.</a:t>
            </a:r>
          </a:p>
        </p:txBody>
      </p:sp>
      <p:sp>
        <p:nvSpPr>
          <p:cNvPr id="13" name="Rectángulo 2"/>
          <p:cNvSpPr txBox="1">
            <a:spLocks noChangeArrowheads="1"/>
          </p:cNvSpPr>
          <p:nvPr/>
        </p:nvSpPr>
        <p:spPr>
          <a:xfrm>
            <a:off x="166811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86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66811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lang="es-MX" sz="2800" dirty="0" smtClean="0">
                <a:latin typeface="Arial Narrow" pitchFamily="34" charset="0"/>
              </a:rPr>
              <a:t>Facultades de las autoridades.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1386840" y="1488976"/>
            <a:ext cx="8945880" cy="471338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Ordenar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y practicar visitas domiciliarias a los contribuyentes,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responsables </a:t>
            </a:r>
            <a:r>
              <a:rPr lang="es-ES" sz="2000" dirty="0">
                <a:solidFill>
                  <a:schemeClr val="tx1"/>
                </a:solidFill>
                <a:latin typeface="Arial Narrow" pitchFamily="34" charset="0"/>
              </a:rPr>
              <a:t>solidarios </a:t>
            </a: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o terceros relacionados con ellos.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s-E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  <a:latin typeface="Arial Narrow" pitchFamily="34" charset="0"/>
              </a:rPr>
              <a:t>Revisar su contabilidad, bienes y documentos relacionados con sus obligaciones fiscales y, en su caso, podrán asegurarlos, previo inventario que al efecto se formule, dejando en calidad de depositario al visitado.</a:t>
            </a:r>
          </a:p>
        </p:txBody>
      </p:sp>
      <p:cxnSp>
        <p:nvCxnSpPr>
          <p:cNvPr id="14" name="13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9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10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7892" y="1274435"/>
            <a:ext cx="9569002" cy="461369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Brindar a los contribuyentes orientación, asistencia y asesorías gratuitas.</a:t>
            </a:r>
          </a:p>
          <a:p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Imponer multas a los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contribuyentes.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Revisar los dictámenes formulados por contadores públicos.</a:t>
            </a:r>
          </a:p>
          <a:p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Condonar o eximir total o parcialmente el pago de contribuciones, aprovechamientos y sus accesorios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lvl="0"/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Conceder subsidios y estímulos fiscales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Autorizar el pago a plazos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 (Parcialidades o pago Diferido)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s-MX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9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7290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lang="es-MX" sz="2800" dirty="0" smtClean="0">
                <a:latin typeface="Arial Narrow" pitchFamily="34" charset="0"/>
              </a:rPr>
              <a:t>Orden de Visita domiciliaria.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graphicFrame>
        <p:nvGraphicFramePr>
          <p:cNvPr id="12" name="7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7902210"/>
              </p:ext>
            </p:extLst>
          </p:nvPr>
        </p:nvGraphicFramePr>
        <p:xfrm>
          <a:off x="1973552" y="1616386"/>
          <a:ext cx="7734328" cy="3047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12 Rectángulo"/>
          <p:cNvSpPr/>
          <p:nvPr/>
        </p:nvSpPr>
        <p:spPr>
          <a:xfrm>
            <a:off x="3219525" y="4761918"/>
            <a:ext cx="5848275" cy="4976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PE" sz="1600" dirty="0" smtClean="0">
                <a:solidFill>
                  <a:schemeClr val="tx1"/>
                </a:solidFill>
              </a:rPr>
              <a:t>6. El nombre de la persona que deba efectuar la visita, al visitado</a:t>
            </a:r>
            <a:r>
              <a:rPr lang="es-PE" sz="1600" kern="1200" dirty="0" smtClean="0">
                <a:solidFill>
                  <a:schemeClr val="tx1"/>
                </a:solidFill>
              </a:rPr>
              <a:t>.</a:t>
            </a:r>
            <a:endParaRPr lang="es-PE" sz="1600" kern="1200" dirty="0">
              <a:solidFill>
                <a:schemeClr val="tx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502547" y="5302433"/>
            <a:ext cx="5641453" cy="6218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PE" sz="1600" dirty="0" smtClean="0">
                <a:solidFill>
                  <a:schemeClr val="tx1"/>
                </a:solidFill>
              </a:rPr>
              <a:t>7. El nombre de las contribuciones a revisar y el o los ejercicios.</a:t>
            </a:r>
            <a:endParaRPr lang="es-PE" sz="1600" kern="1200" dirty="0">
              <a:solidFill>
                <a:schemeClr val="tx1"/>
              </a:solidFill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8536352" y="4573952"/>
            <a:ext cx="300896" cy="300896"/>
            <a:chOff x="5654535" y="338187"/>
            <a:chExt cx="300896" cy="300896"/>
          </a:xfrm>
          <a:scene3d>
            <a:camera prst="orthographicFront"/>
            <a:lightRig rig="flat" dir="t"/>
          </a:scene3d>
        </p:grpSpPr>
        <p:sp>
          <p:nvSpPr>
            <p:cNvPr id="19" name="18 Flecha abajo"/>
            <p:cNvSpPr/>
            <p:nvPr/>
          </p:nvSpPr>
          <p:spPr>
            <a:xfrm>
              <a:off x="5654535" y="338187"/>
              <a:ext cx="300896" cy="300896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lecha abajo 4"/>
            <p:cNvSpPr/>
            <p:nvPr/>
          </p:nvSpPr>
          <p:spPr>
            <a:xfrm>
              <a:off x="5722237" y="338187"/>
              <a:ext cx="165492" cy="22642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PE" sz="16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8703992" y="5122592"/>
            <a:ext cx="300896" cy="300896"/>
            <a:chOff x="5654535" y="338187"/>
            <a:chExt cx="300896" cy="300896"/>
          </a:xfrm>
          <a:scene3d>
            <a:camera prst="orthographicFront"/>
            <a:lightRig rig="flat" dir="t"/>
          </a:scene3d>
        </p:grpSpPr>
        <p:sp>
          <p:nvSpPr>
            <p:cNvPr id="22" name="21 Flecha abajo"/>
            <p:cNvSpPr/>
            <p:nvPr/>
          </p:nvSpPr>
          <p:spPr>
            <a:xfrm>
              <a:off x="5654535" y="338187"/>
              <a:ext cx="300896" cy="300896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lecha abajo 4"/>
            <p:cNvSpPr/>
            <p:nvPr/>
          </p:nvSpPr>
          <p:spPr>
            <a:xfrm>
              <a:off x="5722237" y="338187"/>
              <a:ext cx="165492" cy="22642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PE" sz="1600" kern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7" name="26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792716" y="616316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11. Orden de visita domiciliaria.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</a:t>
            </a:r>
            <a:r>
              <a:rPr lang="es-MX" sz="1000" dirty="0" smtClean="0"/>
              <a:t>Código </a:t>
            </a:r>
            <a:r>
              <a:rPr lang="es-MX" sz="1000" dirty="0"/>
              <a:t>Financiero 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09462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64978" y="2170128"/>
            <a:ext cx="8905546" cy="38807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La </a:t>
            </a:r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supletoriedad de las normas opera cuando existiendo una figura jurídica en un ordenamiento legal, ésta no se encuentra regulada en forma clara y precisa, sino que es necesario acudir a otro cuerpo de leyes para determinar sus particularidades</a:t>
            </a: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dirty="0">
                <a:solidFill>
                  <a:schemeClr val="tx1"/>
                </a:solidFill>
                <a:latin typeface="Arial Narrow" panose="020B0606020202030204" pitchFamily="34" charset="0"/>
              </a:rPr>
              <a:t>Para efectos del Código Financiero del Estado de México en el caso de encontrar alguna laguna se recurrirá de forma supletoria al Código Fiscal de la Federación.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" name="13 Conector recto"/>
          <p:cNvCxnSpPr/>
          <p:nvPr/>
        </p:nvCxnSpPr>
        <p:spPr>
          <a:xfrm>
            <a:off x="1564978" y="1788161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ángulo 2"/>
          <p:cNvSpPr txBox="1">
            <a:spLocks noChangeArrowheads="1"/>
          </p:cNvSpPr>
          <p:nvPr/>
        </p:nvSpPr>
        <p:spPr>
          <a:xfrm>
            <a:off x="17290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lang="es-MX" sz="2800" dirty="0" smtClean="0">
                <a:latin typeface="Arial Narrow" pitchFamily="34" charset="0"/>
              </a:rPr>
              <a:t>Supletoriedad del Código Fiscal de la Federación para el ámbito impositivo por parte del Estado.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95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" y="0"/>
            <a:ext cx="5821372" cy="685800"/>
          </a:xfrm>
          <a:prstGeom prst="flowChartAlternateProcess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371600" y="1944710"/>
            <a:ext cx="9601200" cy="392269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Ediciones Fiscales ISEF</a:t>
            </a:r>
            <a:r>
              <a:rPr lang="es-MX" dirty="0">
                <a:solidFill>
                  <a:schemeClr val="tx1"/>
                </a:solidFill>
              </a:rPr>
              <a:t>. (2017). </a:t>
            </a:r>
            <a:r>
              <a:rPr lang="es-MX" dirty="0" smtClean="0">
                <a:solidFill>
                  <a:schemeClr val="tx1"/>
                </a:solidFill>
              </a:rPr>
              <a:t>Código Financiero del Estado de México. México: </a:t>
            </a:r>
            <a:r>
              <a:rPr lang="es-MX" dirty="0">
                <a:solidFill>
                  <a:schemeClr val="tx1"/>
                </a:solidFill>
              </a:rPr>
              <a:t>ISEF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  <a:endParaRPr lang="es-E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Ley de Ingresos del Estado de México. (2017).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Presupuesto de Egresos del Gobierno del Estado de México para el Ejercicio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Fiscal. (2016)</a:t>
            </a:r>
            <a:r>
              <a:rPr lang="es-ES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 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Convenio </a:t>
            </a:r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de Adhesión al Sistema Nacional de Coordinación Fiscal que celebra la Secretaria de Hacienda y Crédito Publico y el Gobierno del Estado de México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 (2016).</a:t>
            </a:r>
            <a:endParaRPr lang="es-PE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ángulo 2"/>
          <p:cNvSpPr txBox="1">
            <a:spLocks noChangeArrowheads="1"/>
          </p:cNvSpPr>
          <p:nvPr/>
        </p:nvSpPr>
        <p:spPr>
          <a:xfrm>
            <a:off x="1729071" y="746760"/>
            <a:ext cx="8598907" cy="670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 defTabSz="457200"/>
            <a:r>
              <a:rPr lang="es-MX" sz="2800" dirty="0" smtClean="0">
                <a:latin typeface="Arial Narrow" pitchFamily="34" charset="0"/>
              </a:rPr>
              <a:t>Referencias bibliográficas.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/>
            </a:r>
            <a:b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</a:b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cxnSp>
        <p:nvCxnSpPr>
          <p:cNvPr id="9" name="26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3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532587"/>
            <a:ext cx="9601200" cy="5177306"/>
          </a:xfrm>
        </p:spPr>
        <p:txBody>
          <a:bodyPr>
            <a:normAutofit fontScale="85000" lnSpcReduction="20000"/>
          </a:bodyPr>
          <a:lstStyle/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Disposiciones preliminares del Código Financiero del Estado de México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Ley de ingresos para el Estado de México y municipios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MX" dirty="0">
                <a:solidFill>
                  <a:schemeClr val="tx1"/>
                </a:solidFill>
                <a:latin typeface="Arial Narrow" pitchFamily="34" charset="0"/>
              </a:rPr>
              <a:t>Marco de Referencia para las Finanzas Públicas</a:t>
            </a:r>
            <a:r>
              <a:rPr lang="es-MX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Plan de Desarrollo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Presupuesto de egresos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Gasto Público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Criterios del Gastos Público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>Clasificación de las contribuciones</a:t>
            </a:r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Impuestos.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Derechos.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Aportaciones de mejoras.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Contribuciones de seguridad social.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Productos.</a:t>
            </a:r>
          </a:p>
          <a:p>
            <a:r>
              <a:rPr lang="es-ES" dirty="0" smtClean="0">
                <a:solidFill>
                  <a:schemeClr val="tx1"/>
                </a:solidFill>
                <a:latin typeface="Arial Narrow" pitchFamily="34" charset="0"/>
              </a:rPr>
              <a:t>Aprovechamientos.</a:t>
            </a:r>
            <a:r>
              <a:rPr lang="es-ES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dirty="0">
                <a:solidFill>
                  <a:schemeClr val="tx1"/>
                </a:solidFill>
                <a:latin typeface="Arial Narrow" pitchFamily="34" charset="0"/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371600" y="685800"/>
            <a:ext cx="9601200" cy="67936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Contenido.</a:t>
            </a:r>
            <a:endParaRPr lang="es-MX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5" name="7 Conector recto"/>
          <p:cNvCxnSpPr/>
          <p:nvPr/>
        </p:nvCxnSpPr>
        <p:spPr>
          <a:xfrm>
            <a:off x="1554480" y="1311067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  <p:sp>
        <p:nvSpPr>
          <p:cNvPr id="8" name="6 CuadroTexto"/>
          <p:cNvSpPr txBox="1"/>
          <p:nvPr/>
        </p:nvSpPr>
        <p:spPr>
          <a:xfrm>
            <a:off x="9548794" y="6519446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02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455313"/>
            <a:ext cx="9601200" cy="507427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Autoridades fiscales.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Sujetos obligados.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Nacimiento de la obligación.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Determinación de la obligación.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Formas de pago de pago de las contribuciones.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Sistema de pago de contribuciones.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Derechos de los contribuyentes.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Obligaciones de los contribuyentes.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Facultad de las autoridades fiscales.</a:t>
            </a:r>
          </a:p>
          <a:p>
            <a:pPr>
              <a:lnSpc>
                <a:spcPct val="120000"/>
              </a:lnSpc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Orden de visita domiciliaria.</a:t>
            </a:r>
          </a:p>
          <a:p>
            <a:pPr>
              <a:lnSpc>
                <a:spcPct val="120000"/>
              </a:lnSpc>
            </a:pPr>
            <a:r>
              <a:rPr lang="es-MX" dirty="0">
                <a:solidFill>
                  <a:schemeClr val="tx1"/>
                </a:solidFill>
                <a:latin typeface="Arial Narrow" pitchFamily="34" charset="0"/>
              </a:rPr>
              <a:t>Supletoriedad del Código Fiscal de la Federación para el ámbito impositivo por parte del Estado.</a:t>
            </a:r>
            <a:r>
              <a:rPr lang="es-MX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 Narrow" pitchFamily="34" charset="0"/>
              </a:rPr>
            </a:br>
            <a:endParaRPr lang="es-ES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371600" y="685800"/>
            <a:ext cx="9601200" cy="67936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Contenido.</a:t>
            </a:r>
            <a:endParaRPr lang="es-MX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5" name="7 Conector recto"/>
          <p:cNvCxnSpPr/>
          <p:nvPr/>
        </p:nvCxnSpPr>
        <p:spPr>
          <a:xfrm>
            <a:off x="1554480" y="1311067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6 CuadroTexto"/>
          <p:cNvSpPr txBox="1"/>
          <p:nvPr/>
        </p:nvSpPr>
        <p:spPr>
          <a:xfrm>
            <a:off x="9548794" y="6519446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952" y="1"/>
            <a:ext cx="1129048" cy="57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652871" y="680004"/>
            <a:ext cx="8598907" cy="1036320"/>
          </a:xfrm>
        </p:spPr>
        <p:txBody>
          <a:bodyPr>
            <a:normAutofit/>
          </a:bodyPr>
          <a:lstStyle/>
          <a:p>
            <a:pPr lvl="0" algn="ctr"/>
            <a:r>
              <a:rPr lang="es-ES" sz="2800" dirty="0">
                <a:solidFill>
                  <a:schemeClr val="tx1"/>
                </a:solidFill>
                <a:latin typeface="Arial Narrow" pitchFamily="34" charset="0"/>
              </a:rPr>
              <a:t>Disposiciones </a:t>
            </a:r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preliminares del Código Financiero del Estado de México.</a:t>
            </a:r>
            <a:endParaRPr lang="es-MX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1139" name="Rectángulo 3"/>
          <p:cNvSpPr>
            <a:spLocks noGrp="1" noChangeArrowheads="1"/>
          </p:cNvSpPr>
          <p:nvPr>
            <p:ph idx="1"/>
          </p:nvPr>
        </p:nvSpPr>
        <p:spPr>
          <a:xfrm>
            <a:off x="944880" y="2048410"/>
            <a:ext cx="9601200" cy="3581400"/>
          </a:xfrm>
        </p:spPr>
        <p:txBody>
          <a:bodyPr>
            <a:normAutofit/>
          </a:bodyPr>
          <a:lstStyle/>
          <a:p>
            <a:pPr marL="347472" indent="-347472">
              <a:buClr>
                <a:srgbClr val="90C226"/>
              </a:buClr>
              <a:buFont typeface="Wingdings 3"/>
              <a:buChar char=""/>
            </a:pP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47472" indent="-347472">
              <a:buClr>
                <a:srgbClr val="90C226"/>
              </a:buClr>
              <a:buFont typeface="Wingdings 3"/>
              <a:buChar char=""/>
            </a:pP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47472" indent="-347472">
              <a:buClr>
                <a:srgbClr val="90C226"/>
              </a:buClr>
              <a:buFont typeface="Wingdings 3"/>
              <a:buChar char=""/>
            </a:pP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Clr>
                <a:srgbClr val="90C226"/>
              </a:buClr>
              <a:buNone/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          Disposiciones</a:t>
            </a:r>
          </a:p>
          <a:p>
            <a:pPr marL="347472" indent="-347472">
              <a:buClr>
                <a:srgbClr val="90C226"/>
              </a:buClr>
              <a:buFont typeface="Wingdings 3"/>
              <a:buChar char=""/>
            </a:pP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47472" indent="-347472" algn="l" defTabSz="457200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/>
              <a:buChar char=""/>
            </a:pPr>
            <a:endParaRPr lang="es-ES" dirty="0" smtClean="0"/>
          </a:p>
          <a:p>
            <a:pPr marL="347472" indent="-347472" algn="l" defTabSz="457200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/>
              <a:buChar char=""/>
            </a:pPr>
            <a:endParaRPr lang="es-E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1554480" y="1530009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482360" y="2307491"/>
            <a:ext cx="10801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 Narrow" pitchFamily="34" charset="0"/>
                <a:cs typeface="Arial" pitchFamily="34" charset="0"/>
              </a:rPr>
              <a:t>Orden Público</a:t>
            </a:r>
          </a:p>
          <a:p>
            <a:endParaRPr lang="es-MX" sz="2000" dirty="0">
              <a:latin typeface="Arial Narrow" pitchFamily="34" charset="0"/>
              <a:cs typeface="Arial" pitchFamily="34" charset="0"/>
            </a:endParaRPr>
          </a:p>
          <a:p>
            <a:endParaRPr lang="es-MX" sz="2000" dirty="0" smtClean="0">
              <a:latin typeface="Arial Narrow" pitchFamily="34" charset="0"/>
              <a:cs typeface="Arial" pitchFamily="34" charset="0"/>
            </a:endParaRPr>
          </a:p>
          <a:p>
            <a:endParaRPr lang="es-MX" sz="2000" dirty="0">
              <a:latin typeface="Arial Narrow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 Narrow" pitchFamily="34" charset="0"/>
                <a:cs typeface="Arial" pitchFamily="34" charset="0"/>
              </a:rPr>
              <a:t>Interés Social.</a:t>
            </a:r>
            <a:endParaRPr lang="es-MX" sz="20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907681" y="3183374"/>
            <a:ext cx="8034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Arial Narrow" pitchFamily="34" charset="0"/>
              </a:rPr>
              <a:t>Objeto</a:t>
            </a:r>
            <a:endParaRPr lang="es-MX" sz="2000" dirty="0">
              <a:latin typeface="Arial Narrow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490560" y="2924475"/>
            <a:ext cx="143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 Narrow" pitchFamily="34" charset="0"/>
              </a:rPr>
              <a:t>Regular la Actividad Financiera.</a:t>
            </a:r>
            <a:endParaRPr lang="es-MX" sz="2000" dirty="0">
              <a:latin typeface="Arial Narrow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997552" y="4828207"/>
            <a:ext cx="2232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Arial Narrow" pitchFamily="34" charset="0"/>
              </a:rPr>
              <a:t>Obtención, administración y aplicación de los ingresos.</a:t>
            </a:r>
            <a:endParaRPr lang="es-MX" sz="2000" dirty="0">
              <a:latin typeface="Arial Narrow" pitchFamily="34" charset="0"/>
            </a:endParaRPr>
          </a:p>
        </p:txBody>
      </p:sp>
      <p:sp>
        <p:nvSpPr>
          <p:cNvPr id="15" name="14 Abrir llave"/>
          <p:cNvSpPr/>
          <p:nvPr/>
        </p:nvSpPr>
        <p:spPr>
          <a:xfrm>
            <a:off x="3048000" y="2133600"/>
            <a:ext cx="426720" cy="2788920"/>
          </a:xfrm>
          <a:prstGeom prst="leftBrace">
            <a:avLst>
              <a:gd name="adj1" fmla="val 8333"/>
              <a:gd name="adj2" fmla="val 52186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19" name="18 Conector recto de flecha"/>
          <p:cNvCxnSpPr/>
          <p:nvPr/>
        </p:nvCxnSpPr>
        <p:spPr>
          <a:xfrm rot="5400000">
            <a:off x="8782819" y="4362279"/>
            <a:ext cx="662342" cy="9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V="1">
            <a:off x="4501520" y="3413760"/>
            <a:ext cx="1243960" cy="1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flipV="1">
            <a:off x="7031360" y="3413760"/>
            <a:ext cx="1243960" cy="1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31 Conector recto de flecha"/>
          <p:cNvCxnSpPr/>
          <p:nvPr/>
        </p:nvCxnSpPr>
        <p:spPr>
          <a:xfrm>
            <a:off x="9671894" y="3412344"/>
            <a:ext cx="464586" cy="1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12 CuadroTexto"/>
          <p:cNvSpPr txBox="1"/>
          <p:nvPr/>
        </p:nvSpPr>
        <p:spPr>
          <a:xfrm>
            <a:off x="10202707" y="2904512"/>
            <a:ext cx="143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 Narrow" pitchFamily="34" charset="0"/>
              </a:rPr>
              <a:t>Satisfacer las necesidades públicas.</a:t>
            </a:r>
            <a:endParaRPr lang="es-MX" sz="2000" dirty="0">
              <a:latin typeface="Arial Narrow" pitchFamily="34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sp>
        <p:nvSpPr>
          <p:cNvPr id="18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388250" y="6210776"/>
            <a:ext cx="5842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Figura 1</a:t>
            </a:r>
            <a:r>
              <a:rPr lang="es-MX" sz="1000" dirty="0"/>
              <a:t>. </a:t>
            </a:r>
            <a:r>
              <a:rPr lang="es-MX" sz="1000" dirty="0" smtClean="0"/>
              <a:t>Disposiciones preliminares del Código Financiero del Estado de México.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</a:t>
            </a:r>
            <a:r>
              <a:rPr lang="es-MX" sz="1000" dirty="0" smtClean="0"/>
              <a:t>en </a:t>
            </a:r>
            <a:r>
              <a:rPr lang="es-MX" sz="1000" dirty="0"/>
              <a:t>Código Financiero del Estado de </a:t>
            </a:r>
            <a:r>
              <a:rPr lang="es-MX" sz="1000" dirty="0" smtClean="0"/>
              <a:t>México, 2017</a:t>
            </a:r>
            <a:r>
              <a:rPr lang="es-ES" sz="1000" dirty="0" smtClean="0"/>
              <a:t>. </a:t>
            </a:r>
            <a:endParaRPr lang="es-MX" sz="1000" dirty="0"/>
          </a:p>
          <a:p>
            <a:r>
              <a:rPr lang="es-MX" sz="1000" dirty="0" smtClean="0"/>
              <a:t>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80769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119471" y="822960"/>
            <a:ext cx="9365649" cy="701040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Ley de ingresos para el Estado de México y municipios.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sp>
        <p:nvSpPr>
          <p:cNvPr id="86019" name="Rectángulo 3"/>
          <p:cNvSpPr>
            <a:spLocks noGrp="1" noChangeArrowheads="1"/>
          </p:cNvSpPr>
          <p:nvPr>
            <p:ph idx="1"/>
          </p:nvPr>
        </p:nvSpPr>
        <p:spPr>
          <a:xfrm>
            <a:off x="1073751" y="1505270"/>
            <a:ext cx="9411369" cy="4316410"/>
          </a:xfrm>
        </p:spPr>
        <p:txBody>
          <a:bodyPr/>
          <a:lstStyle/>
          <a:p>
            <a:pPr marL="347472" indent="-347472" algn="ctr">
              <a:lnSpc>
                <a:spcPct val="150000"/>
              </a:lnSpc>
              <a:spcBef>
                <a:spcPts val="0"/>
              </a:spcBef>
              <a:buClr>
                <a:srgbClr val="90C226"/>
              </a:buClr>
              <a:buBlip>
                <a:blip r:embed="rId2"/>
              </a:buBlip>
            </a:pPr>
            <a:endParaRPr lang="es-MX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47472" indent="-347472" algn="ctr">
              <a:lnSpc>
                <a:spcPct val="150000"/>
              </a:lnSpc>
              <a:spcBef>
                <a:spcPts val="0"/>
              </a:spcBef>
              <a:buClr>
                <a:srgbClr val="90C226"/>
              </a:buClr>
              <a:buBlip>
                <a:blip r:embed="rId2"/>
              </a:buBlip>
            </a:pPr>
            <a:endParaRPr lang="es-MX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47472" indent="-347472" algn="ctr">
              <a:lnSpc>
                <a:spcPct val="150000"/>
              </a:lnSpc>
              <a:spcBef>
                <a:spcPts val="0"/>
              </a:spcBef>
              <a:buClr>
                <a:srgbClr val="90C226"/>
              </a:buClr>
              <a:buBlip>
                <a:blip r:embed="rId2"/>
              </a:buBlip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</a:rPr>
              <a:t>Se elaborará con base en el </a:t>
            </a:r>
            <a:r>
              <a:rPr lang="es-MX" sz="2000" b="1" u="sng" dirty="0" smtClean="0">
                <a:latin typeface="Arial Narrow" pitchFamily="34" charset="0"/>
              </a:rPr>
              <a:t>Marco de Referencia para las Finanzas Públicas Estatales </a:t>
            </a: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</a:rPr>
              <a:t>y/o en los criterios generales de política económica emitidos por el Gobierno Federal y, en su caso, con la última información económica publicada por el Banco de México y la Secretaría de Hacienda y Crédito Público, y deberá ser congruente con el </a:t>
            </a:r>
            <a:r>
              <a:rPr lang="es-MX" sz="2000" b="1" u="sng" dirty="0" smtClean="0">
                <a:latin typeface="Arial Narrow" pitchFamily="34" charset="0"/>
              </a:rPr>
              <a:t>Plan de Desarrollo del Estado </a:t>
            </a: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</a:rPr>
              <a:t>y los programas que de él deriven.</a:t>
            </a:r>
          </a:p>
          <a:p>
            <a:pPr marL="347472" indent="-347472" algn="ctr" defTabSz="457200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/>
              <a:buChar char=""/>
            </a:pPr>
            <a:endParaRPr lang="es-ES" dirty="0"/>
          </a:p>
        </p:txBody>
      </p:sp>
      <p:cxnSp>
        <p:nvCxnSpPr>
          <p:cNvPr id="13" name="12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9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6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940" y="942822"/>
            <a:ext cx="8598907" cy="1320800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chemeClr val="tx1"/>
                </a:solidFill>
                <a:latin typeface="Arial Narrow" panose="020B0606020202030204" pitchFamily="34" charset="0"/>
              </a:rPr>
              <a:t>Marco de </a:t>
            </a:r>
            <a:r>
              <a:rPr lang="es-MX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referencia </a:t>
            </a:r>
            <a:r>
              <a:rPr lang="es-MX" sz="2800" dirty="0">
                <a:solidFill>
                  <a:schemeClr val="tx1"/>
                </a:solidFill>
                <a:latin typeface="Arial Narrow" panose="020B0606020202030204" pitchFamily="34" charset="0"/>
              </a:rPr>
              <a:t>para las Finanzas </a:t>
            </a:r>
            <a:r>
              <a:rPr lang="es-MX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Públicas.</a:t>
            </a:r>
            <a:endParaRPr lang="es-MX" sz="2800" dirty="0">
              <a:solidFill>
                <a:schemeClr val="tx1"/>
              </a:solidFill>
            </a:endParaRPr>
          </a:p>
        </p:txBody>
      </p:sp>
      <p:cxnSp>
        <p:nvCxnSpPr>
          <p:cNvPr id="6" name="12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973340003"/>
              </p:ext>
            </p:extLst>
          </p:nvPr>
        </p:nvGraphicFramePr>
        <p:xfrm>
          <a:off x="1463039" y="1081825"/>
          <a:ext cx="9213527" cy="5296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6529589" y="4700789"/>
            <a:ext cx="1906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rial Narrow" panose="020B0606020202030204" pitchFamily="34" charset="0"/>
              </a:rPr>
              <a:t>Obtención de los ingresos y su aplicación.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84868" y="4687910"/>
            <a:ext cx="1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 Narrow" panose="020B0606020202030204" pitchFamily="34" charset="0"/>
              </a:rPr>
              <a:t>Proporcionar</a:t>
            </a:r>
            <a:endParaRPr lang="es-MX" dirty="0">
              <a:latin typeface="Arial Narrow" panose="020B0606020202030204" pitchFamily="34" charset="0"/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7482625" y="4443212"/>
            <a:ext cx="1" cy="2962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4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12396" y="597869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dirty="0" smtClean="0"/>
              <a:t>Figura 2. Marco de referencia para las Finanzas </a:t>
            </a:r>
            <a:r>
              <a:rPr lang="es-MX" sz="1000" dirty="0"/>
              <a:t>P</a:t>
            </a:r>
            <a:r>
              <a:rPr lang="es-MX" sz="1000" dirty="0" smtClean="0"/>
              <a:t>úblicas.</a:t>
            </a:r>
            <a:endParaRPr lang="es-MX" sz="1000" dirty="0"/>
          </a:p>
          <a:p>
            <a:pPr algn="ctr"/>
            <a:r>
              <a:rPr lang="es-MX" sz="1000" dirty="0"/>
              <a:t> Fuente: Elaboración propia con base en Código Financiero del Estado de México, 2017</a:t>
            </a:r>
            <a:r>
              <a:rPr lang="es-ES" sz="1000" dirty="0"/>
              <a:t>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94799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2118360"/>
            <a:ext cx="8932413" cy="388077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el instrumento rector de la planeación estatal y en él, deberán quedar expresadas claramente las </a:t>
            </a:r>
            <a:r>
              <a:rPr lang="es-MX" b="1" u="sng" dirty="0">
                <a:latin typeface="Arial Narrow" panose="020B0606020202030204" pitchFamily="34" charset="0"/>
              </a:rPr>
              <a:t>prioridades, objetivos, estrategias y líneas generales de acción</a:t>
            </a:r>
            <a:r>
              <a:rPr lang="es-MX" u="sng" dirty="0"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en materia económica, política y social para promover y fomentar el </a:t>
            </a:r>
            <a:r>
              <a:rPr lang="es-MX" b="1" u="sng" dirty="0">
                <a:latin typeface="Arial Narrow" panose="020B0606020202030204" pitchFamily="34" charset="0"/>
              </a:rPr>
              <a:t>desarrollo integral sustentable y el mejoramiento en la calidad de vida de la población</a:t>
            </a:r>
            <a:r>
              <a:rPr lang="es-MX" u="sng" dirty="0"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y orientar la acción de gobierno y la sociedad hacia ese fin. 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14 Conector recto"/>
          <p:cNvCxnSpPr/>
          <p:nvPr/>
        </p:nvCxnSpPr>
        <p:spPr>
          <a:xfrm>
            <a:off x="1463040" y="1417320"/>
            <a:ext cx="8763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4 Título"/>
          <p:cNvSpPr txBox="1">
            <a:spLocks/>
          </p:cNvSpPr>
          <p:nvPr/>
        </p:nvSpPr>
        <p:spPr>
          <a:xfrm>
            <a:off x="1161715" y="960141"/>
            <a:ext cx="9365649" cy="701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800" dirty="0" smtClean="0">
                <a:solidFill>
                  <a:schemeClr val="tx1"/>
                </a:solidFill>
                <a:latin typeface="Arial Narrow" pitchFamily="34" charset="0"/>
              </a:rPr>
              <a:t>Plan de Desarrollo.</a:t>
            </a:r>
            <a: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MX" sz="28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PE" sz="2800" dirty="0">
              <a:latin typeface="Arial Narrow" pitchFamily="34" charset="0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" y="-22860"/>
            <a:ext cx="5821372" cy="593230"/>
          </a:xfrm>
          <a:prstGeom prst="flowChartAlternateProcess">
            <a:avLst/>
          </a:prstGeom>
          <a:noFill/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0" y="2"/>
            <a:ext cx="762000" cy="467590"/>
          </a:xfrm>
          <a:prstGeom prst="rect">
            <a:avLst/>
          </a:prstGeom>
        </p:spPr>
      </p:pic>
      <p:sp>
        <p:nvSpPr>
          <p:cNvPr id="10" name="6 CuadroTexto"/>
          <p:cNvSpPr txBox="1"/>
          <p:nvPr/>
        </p:nvSpPr>
        <p:spPr>
          <a:xfrm>
            <a:off x="10311784" y="6519446"/>
            <a:ext cx="188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273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6546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9819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09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636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9638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52912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46185" algn="l" defTabSz="986546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1600" b="1" dirty="0" smtClean="0">
                <a:latin typeface="Cambria" pitchFamily="18" charset="0"/>
              </a:rPr>
              <a:t>Septiembre 2017</a:t>
            </a:r>
            <a:endParaRPr lang="es-PE" sz="16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52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rop">
  <a:themeElements>
    <a:clrScheme name="Personalizado 5">
      <a:dk1>
        <a:sysClr val="windowText" lastClr="000000"/>
      </a:dk1>
      <a:lt1>
        <a:sysClr val="window" lastClr="FFFFFF"/>
      </a:lt1>
      <a:dk2>
        <a:srgbClr val="173D19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6836B0F-2395-43B9-BBEF-90A78CA70F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TM02900722[[fn=Sala de juntas (ion)]]</Template>
  <TotalTime>7138</TotalTime>
  <Words>2569</Words>
  <Application>Microsoft Office PowerPoint</Application>
  <PresentationFormat>Panorámica</PresentationFormat>
  <Paragraphs>316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50" baseType="lpstr">
      <vt:lpstr>Arial</vt:lpstr>
      <vt:lpstr>Arial Narrow</vt:lpstr>
      <vt:lpstr>Calibri</vt:lpstr>
      <vt:lpstr>Calibri Light</vt:lpstr>
      <vt:lpstr>Cambria</vt:lpstr>
      <vt:lpstr>Franklin Gothic Book</vt:lpstr>
      <vt:lpstr>Garamond</vt:lpstr>
      <vt:lpstr>Georgia</vt:lpstr>
      <vt:lpstr>Times New Roman</vt:lpstr>
      <vt:lpstr>Wingdings</vt:lpstr>
      <vt:lpstr>Wingdings 2</vt:lpstr>
      <vt:lpstr>Wingdings 3</vt:lpstr>
      <vt:lpstr>HDOfficeLightV0</vt:lpstr>
      <vt:lpstr>Crop</vt:lpstr>
      <vt:lpstr>Presentación de PowerPoint</vt:lpstr>
      <vt:lpstr>Guion explicativo para el empleo del material, con relación a los objetivos y contenidos del curso.</vt:lpstr>
      <vt:lpstr>Presentación de PowerPoint</vt:lpstr>
      <vt:lpstr>Presentación de PowerPoint</vt:lpstr>
      <vt:lpstr>Presentación de PowerPoint</vt:lpstr>
      <vt:lpstr>Disposiciones preliminares del Código Financiero del Estado de México.</vt:lpstr>
      <vt:lpstr>Ley de ingresos para el Estado de México y municipios. </vt:lpstr>
      <vt:lpstr>Marco de referencia para las Finanzas Públicas.</vt:lpstr>
      <vt:lpstr>Presentación de PowerPoint</vt:lpstr>
      <vt:lpstr>Presentación de PowerPoint</vt:lpstr>
      <vt:lpstr>Presentación de PowerPoint</vt:lpstr>
      <vt:lpstr>Presentación de PowerPoint</vt:lpstr>
      <vt:lpstr>Clasificación de las contribuciones.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Sujetos Obligados. </vt:lpstr>
      <vt:lpstr>Nacimiento de la obligación. </vt:lpstr>
      <vt:lpstr>Determinación de la obligación. </vt:lpstr>
      <vt:lpstr>Presentación de PowerPoint</vt:lpstr>
      <vt:lpstr>Presentación de PowerPoint</vt:lpstr>
      <vt:lpstr>Presentación de PowerPoint</vt:lpstr>
      <vt:lpstr>Derechos de los contribuyentes.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LIZ-2013</dc:creator>
  <cp:keywords/>
  <cp:lastModifiedBy>lizbeth sandoval juarez</cp:lastModifiedBy>
  <cp:revision>153</cp:revision>
  <cp:lastPrinted>2016-04-19T21:45:22Z</cp:lastPrinted>
  <dcterms:created xsi:type="dcterms:W3CDTF">2013-07-03T02:00:01Z</dcterms:created>
  <dcterms:modified xsi:type="dcterms:W3CDTF">2017-10-14T03:53:25Z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TC034180659991</vt:lpwstr>
  </property>
</Properties>
</file>