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90" r:id="rId3"/>
    <p:sldId id="291" r:id="rId4"/>
    <p:sldId id="292" r:id="rId5"/>
    <p:sldId id="258"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95" r:id="rId35"/>
    <p:sldId id="297" r:id="rId36"/>
    <p:sldId id="294" r:id="rId3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97" autoAdjust="0"/>
    <p:restoredTop sz="94660"/>
  </p:normalViewPr>
  <p:slideViewPr>
    <p:cSldViewPr snapToGrid="0">
      <p:cViewPr varScale="1">
        <p:scale>
          <a:sx n="74" d="100"/>
          <a:sy n="74" d="100"/>
        </p:scale>
        <p:origin x="62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65831F-7083-4806-9477-67F058B61A80}" type="doc">
      <dgm:prSet loTypeId="urn:microsoft.com/office/officeart/2005/8/layout/chevron1" loCatId="process" qsTypeId="urn:microsoft.com/office/officeart/2005/8/quickstyle/simple3" qsCatId="simple" csTypeId="urn:microsoft.com/office/officeart/2005/8/colors/colorful1" csCatId="colorful" phldr="1"/>
      <dgm:spPr/>
    </dgm:pt>
    <dgm:pt modelId="{E8A6800E-6BC7-4913-816A-6839389DEC97}">
      <dgm:prSet phldrT="[Texto]"/>
      <dgm:spPr/>
      <dgm:t>
        <a:bodyPr/>
        <a:lstStyle/>
        <a:p>
          <a:r>
            <a:rPr lang="es-MX" dirty="0" smtClean="0"/>
            <a:t>Libro Diario</a:t>
          </a:r>
          <a:endParaRPr lang="es-MX" dirty="0"/>
        </a:p>
      </dgm:t>
    </dgm:pt>
    <dgm:pt modelId="{442A1494-B7AA-4C22-9B55-6B0989AADF5B}" type="parTrans" cxnId="{6BB76431-72D2-44DF-8F0E-F0DCD2E1BA40}">
      <dgm:prSet/>
      <dgm:spPr/>
      <dgm:t>
        <a:bodyPr/>
        <a:lstStyle/>
        <a:p>
          <a:endParaRPr lang="es-MX"/>
        </a:p>
      </dgm:t>
    </dgm:pt>
    <dgm:pt modelId="{83253C5F-DC87-4282-B52F-6D7B47AC0590}" type="sibTrans" cxnId="{6BB76431-72D2-44DF-8F0E-F0DCD2E1BA40}">
      <dgm:prSet/>
      <dgm:spPr/>
      <dgm:t>
        <a:bodyPr/>
        <a:lstStyle/>
        <a:p>
          <a:endParaRPr lang="es-MX"/>
        </a:p>
      </dgm:t>
    </dgm:pt>
    <dgm:pt modelId="{6E093EA7-4F22-430B-94B1-1E25CE779157}">
      <dgm:prSet phldrT="[Texto]"/>
      <dgm:spPr/>
      <dgm:t>
        <a:bodyPr/>
        <a:lstStyle/>
        <a:p>
          <a:r>
            <a:rPr lang="es-MX" dirty="0" smtClean="0"/>
            <a:t>Libro de inventarios y cuentas anuales</a:t>
          </a:r>
          <a:endParaRPr lang="es-MX" dirty="0"/>
        </a:p>
      </dgm:t>
    </dgm:pt>
    <dgm:pt modelId="{A383C566-59FB-4A31-B696-9CB411ADF4B4}" type="parTrans" cxnId="{BD2A2309-4B40-4212-9A5B-A53C18300656}">
      <dgm:prSet/>
      <dgm:spPr/>
      <dgm:t>
        <a:bodyPr/>
        <a:lstStyle/>
        <a:p>
          <a:endParaRPr lang="es-MX"/>
        </a:p>
      </dgm:t>
    </dgm:pt>
    <dgm:pt modelId="{D91BDC85-F79D-4988-B517-BEFEC3040747}" type="sibTrans" cxnId="{BD2A2309-4B40-4212-9A5B-A53C18300656}">
      <dgm:prSet/>
      <dgm:spPr/>
      <dgm:t>
        <a:bodyPr/>
        <a:lstStyle/>
        <a:p>
          <a:endParaRPr lang="es-MX"/>
        </a:p>
      </dgm:t>
    </dgm:pt>
    <dgm:pt modelId="{9966FF24-789D-4051-B67D-225D7DA7C2E0}">
      <dgm:prSet phldrT="[Texto]"/>
      <dgm:spPr/>
      <dgm:t>
        <a:bodyPr/>
        <a:lstStyle/>
        <a:p>
          <a:r>
            <a:rPr lang="es-MX" dirty="0" smtClean="0"/>
            <a:t>Libro mayor</a:t>
          </a:r>
          <a:endParaRPr lang="es-MX" dirty="0"/>
        </a:p>
      </dgm:t>
    </dgm:pt>
    <dgm:pt modelId="{1782365B-DCBF-474F-94CA-4957F2918C1D}" type="parTrans" cxnId="{E1A7048E-49B8-4110-AE1C-F865932396B5}">
      <dgm:prSet/>
      <dgm:spPr/>
      <dgm:t>
        <a:bodyPr/>
        <a:lstStyle/>
        <a:p>
          <a:endParaRPr lang="es-MX"/>
        </a:p>
      </dgm:t>
    </dgm:pt>
    <dgm:pt modelId="{072ADDB5-05C8-497D-9D9A-F268DEB6F31B}" type="sibTrans" cxnId="{E1A7048E-49B8-4110-AE1C-F865932396B5}">
      <dgm:prSet/>
      <dgm:spPr/>
      <dgm:t>
        <a:bodyPr/>
        <a:lstStyle/>
        <a:p>
          <a:endParaRPr lang="es-MX"/>
        </a:p>
      </dgm:t>
    </dgm:pt>
    <dgm:pt modelId="{3820163D-06C3-4537-BA26-70EE1A63FD66}" type="pres">
      <dgm:prSet presAssocID="{EE65831F-7083-4806-9477-67F058B61A80}" presName="Name0" presStyleCnt="0">
        <dgm:presLayoutVars>
          <dgm:dir/>
          <dgm:animLvl val="lvl"/>
          <dgm:resizeHandles val="exact"/>
        </dgm:presLayoutVars>
      </dgm:prSet>
      <dgm:spPr/>
    </dgm:pt>
    <dgm:pt modelId="{F55A7715-1C6D-45A5-97C4-A1E70D10489E}" type="pres">
      <dgm:prSet presAssocID="{E8A6800E-6BC7-4913-816A-6839389DEC97}" presName="parTxOnly" presStyleLbl="node1" presStyleIdx="0" presStyleCnt="3">
        <dgm:presLayoutVars>
          <dgm:chMax val="0"/>
          <dgm:chPref val="0"/>
          <dgm:bulletEnabled val="1"/>
        </dgm:presLayoutVars>
      </dgm:prSet>
      <dgm:spPr/>
      <dgm:t>
        <a:bodyPr/>
        <a:lstStyle/>
        <a:p>
          <a:endParaRPr lang="es-MX"/>
        </a:p>
      </dgm:t>
    </dgm:pt>
    <dgm:pt modelId="{F1744337-4633-4DD9-B7AF-F18EEC66033F}" type="pres">
      <dgm:prSet presAssocID="{83253C5F-DC87-4282-B52F-6D7B47AC0590}" presName="parTxOnlySpace" presStyleCnt="0"/>
      <dgm:spPr/>
    </dgm:pt>
    <dgm:pt modelId="{F46779DB-F115-47D8-9E72-E95461F33476}" type="pres">
      <dgm:prSet presAssocID="{6E093EA7-4F22-430B-94B1-1E25CE779157}" presName="parTxOnly" presStyleLbl="node1" presStyleIdx="1" presStyleCnt="3">
        <dgm:presLayoutVars>
          <dgm:chMax val="0"/>
          <dgm:chPref val="0"/>
          <dgm:bulletEnabled val="1"/>
        </dgm:presLayoutVars>
      </dgm:prSet>
      <dgm:spPr/>
      <dgm:t>
        <a:bodyPr/>
        <a:lstStyle/>
        <a:p>
          <a:endParaRPr lang="es-MX"/>
        </a:p>
      </dgm:t>
    </dgm:pt>
    <dgm:pt modelId="{A4C7BD64-615E-467A-83A0-3396B4D166BF}" type="pres">
      <dgm:prSet presAssocID="{D91BDC85-F79D-4988-B517-BEFEC3040747}" presName="parTxOnlySpace" presStyleCnt="0"/>
      <dgm:spPr/>
    </dgm:pt>
    <dgm:pt modelId="{E2A880FA-D0FA-417D-849A-CDA89CA008FA}" type="pres">
      <dgm:prSet presAssocID="{9966FF24-789D-4051-B67D-225D7DA7C2E0}" presName="parTxOnly" presStyleLbl="node1" presStyleIdx="2" presStyleCnt="3">
        <dgm:presLayoutVars>
          <dgm:chMax val="0"/>
          <dgm:chPref val="0"/>
          <dgm:bulletEnabled val="1"/>
        </dgm:presLayoutVars>
      </dgm:prSet>
      <dgm:spPr/>
      <dgm:t>
        <a:bodyPr/>
        <a:lstStyle/>
        <a:p>
          <a:endParaRPr lang="es-MX"/>
        </a:p>
      </dgm:t>
    </dgm:pt>
  </dgm:ptLst>
  <dgm:cxnLst>
    <dgm:cxn modelId="{6BB76431-72D2-44DF-8F0E-F0DCD2E1BA40}" srcId="{EE65831F-7083-4806-9477-67F058B61A80}" destId="{E8A6800E-6BC7-4913-816A-6839389DEC97}" srcOrd="0" destOrd="0" parTransId="{442A1494-B7AA-4C22-9B55-6B0989AADF5B}" sibTransId="{83253C5F-DC87-4282-B52F-6D7B47AC0590}"/>
    <dgm:cxn modelId="{430D8BE0-5B1D-4C95-81C6-7B9840F75E3A}" type="presOf" srcId="{6E093EA7-4F22-430B-94B1-1E25CE779157}" destId="{F46779DB-F115-47D8-9E72-E95461F33476}" srcOrd="0" destOrd="0" presId="urn:microsoft.com/office/officeart/2005/8/layout/chevron1"/>
    <dgm:cxn modelId="{747C9129-84E3-4A25-B306-ABF6F47C1B32}" type="presOf" srcId="{E8A6800E-6BC7-4913-816A-6839389DEC97}" destId="{F55A7715-1C6D-45A5-97C4-A1E70D10489E}" srcOrd="0" destOrd="0" presId="urn:microsoft.com/office/officeart/2005/8/layout/chevron1"/>
    <dgm:cxn modelId="{E1A7048E-49B8-4110-AE1C-F865932396B5}" srcId="{EE65831F-7083-4806-9477-67F058B61A80}" destId="{9966FF24-789D-4051-B67D-225D7DA7C2E0}" srcOrd="2" destOrd="0" parTransId="{1782365B-DCBF-474F-94CA-4957F2918C1D}" sibTransId="{072ADDB5-05C8-497D-9D9A-F268DEB6F31B}"/>
    <dgm:cxn modelId="{B834E86E-E866-4EBD-82E3-D105B37275A2}" type="presOf" srcId="{9966FF24-789D-4051-B67D-225D7DA7C2E0}" destId="{E2A880FA-D0FA-417D-849A-CDA89CA008FA}" srcOrd="0" destOrd="0" presId="urn:microsoft.com/office/officeart/2005/8/layout/chevron1"/>
    <dgm:cxn modelId="{BD2A2309-4B40-4212-9A5B-A53C18300656}" srcId="{EE65831F-7083-4806-9477-67F058B61A80}" destId="{6E093EA7-4F22-430B-94B1-1E25CE779157}" srcOrd="1" destOrd="0" parTransId="{A383C566-59FB-4A31-B696-9CB411ADF4B4}" sibTransId="{D91BDC85-F79D-4988-B517-BEFEC3040747}"/>
    <dgm:cxn modelId="{3194CF41-8BF2-4288-8671-22EFEE9F2F35}" type="presOf" srcId="{EE65831F-7083-4806-9477-67F058B61A80}" destId="{3820163D-06C3-4537-BA26-70EE1A63FD66}" srcOrd="0" destOrd="0" presId="urn:microsoft.com/office/officeart/2005/8/layout/chevron1"/>
    <dgm:cxn modelId="{BFBF2D0D-E045-4DD3-8D26-1D69F03660E1}" type="presParOf" srcId="{3820163D-06C3-4537-BA26-70EE1A63FD66}" destId="{F55A7715-1C6D-45A5-97C4-A1E70D10489E}" srcOrd="0" destOrd="0" presId="urn:microsoft.com/office/officeart/2005/8/layout/chevron1"/>
    <dgm:cxn modelId="{FBCE0DE4-788D-4612-88E4-0084CFB3B465}" type="presParOf" srcId="{3820163D-06C3-4537-BA26-70EE1A63FD66}" destId="{F1744337-4633-4DD9-B7AF-F18EEC66033F}" srcOrd="1" destOrd="0" presId="urn:microsoft.com/office/officeart/2005/8/layout/chevron1"/>
    <dgm:cxn modelId="{7A4B1D78-612C-4571-B58D-729C97010293}" type="presParOf" srcId="{3820163D-06C3-4537-BA26-70EE1A63FD66}" destId="{F46779DB-F115-47D8-9E72-E95461F33476}" srcOrd="2" destOrd="0" presId="urn:microsoft.com/office/officeart/2005/8/layout/chevron1"/>
    <dgm:cxn modelId="{1ACEB7DA-05F8-47D6-9E76-826735B6093A}" type="presParOf" srcId="{3820163D-06C3-4537-BA26-70EE1A63FD66}" destId="{A4C7BD64-615E-467A-83A0-3396B4D166BF}" srcOrd="3" destOrd="0" presId="urn:microsoft.com/office/officeart/2005/8/layout/chevron1"/>
    <dgm:cxn modelId="{DD0412B1-80D6-4236-89FF-AC7BC0383717}" type="presParOf" srcId="{3820163D-06C3-4537-BA26-70EE1A63FD66}" destId="{E2A880FA-D0FA-417D-849A-CDA89CA008FA}"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7C5E538-1110-4C73-B54D-9119077D1414}" type="doc">
      <dgm:prSet loTypeId="urn:microsoft.com/office/officeart/2005/8/layout/chevron1" loCatId="process" qsTypeId="urn:microsoft.com/office/officeart/2005/8/quickstyle/simple3" qsCatId="simple" csTypeId="urn:microsoft.com/office/officeart/2005/8/colors/colorful1" csCatId="colorful" phldr="1"/>
      <dgm:spPr/>
    </dgm:pt>
    <dgm:pt modelId="{00E9720A-D262-4016-867F-E07668249812}">
      <dgm:prSet phldrT="[Texto]"/>
      <dgm:spPr/>
      <dgm:t>
        <a:bodyPr/>
        <a:lstStyle/>
        <a:p>
          <a:r>
            <a:rPr lang="es-MX" dirty="0" smtClean="0"/>
            <a:t>Venta de activos no circulantes</a:t>
          </a:r>
          <a:endParaRPr lang="es-MX" dirty="0"/>
        </a:p>
      </dgm:t>
    </dgm:pt>
    <dgm:pt modelId="{A0429A6F-9834-4531-9007-695D22563AE1}" type="parTrans" cxnId="{79E30683-F227-4727-9E7A-B9A30600647D}">
      <dgm:prSet/>
      <dgm:spPr/>
      <dgm:t>
        <a:bodyPr/>
        <a:lstStyle/>
        <a:p>
          <a:endParaRPr lang="es-MX"/>
        </a:p>
      </dgm:t>
    </dgm:pt>
    <dgm:pt modelId="{93DB9E94-C0C0-4614-8CD2-C9BC94598453}" type="sibTrans" cxnId="{79E30683-F227-4727-9E7A-B9A30600647D}">
      <dgm:prSet/>
      <dgm:spPr/>
      <dgm:t>
        <a:bodyPr/>
        <a:lstStyle/>
        <a:p>
          <a:endParaRPr lang="es-MX"/>
        </a:p>
      </dgm:t>
    </dgm:pt>
    <dgm:pt modelId="{954320AC-A97E-41C7-B516-D2DB41D326F5}">
      <dgm:prSet phldrT="[Texto]"/>
      <dgm:spPr/>
      <dgm:t>
        <a:bodyPr/>
        <a:lstStyle/>
        <a:p>
          <a:r>
            <a:rPr lang="es-MX" dirty="0" smtClean="0"/>
            <a:t>Obtención de prestamos</a:t>
          </a:r>
          <a:endParaRPr lang="es-MX" dirty="0"/>
        </a:p>
      </dgm:t>
    </dgm:pt>
    <dgm:pt modelId="{746B5E6F-175F-4795-917D-B023137C6CA2}" type="parTrans" cxnId="{4684C6DB-2612-42CC-B312-343FCBD824AD}">
      <dgm:prSet/>
      <dgm:spPr/>
      <dgm:t>
        <a:bodyPr/>
        <a:lstStyle/>
        <a:p>
          <a:endParaRPr lang="es-MX"/>
        </a:p>
      </dgm:t>
    </dgm:pt>
    <dgm:pt modelId="{7639C0B0-8372-462D-867F-856BC650E9F1}" type="sibTrans" cxnId="{4684C6DB-2612-42CC-B312-343FCBD824AD}">
      <dgm:prSet/>
      <dgm:spPr/>
      <dgm:t>
        <a:bodyPr/>
        <a:lstStyle/>
        <a:p>
          <a:endParaRPr lang="es-MX"/>
        </a:p>
      </dgm:t>
    </dgm:pt>
    <dgm:pt modelId="{4EE02A57-84AE-44CF-B702-F3E0AEF983A4}">
      <dgm:prSet phldrT="[Texto]"/>
      <dgm:spPr/>
      <dgm:t>
        <a:bodyPr/>
        <a:lstStyle/>
        <a:p>
          <a:r>
            <a:rPr lang="es-MX" dirty="0" smtClean="0"/>
            <a:t>Aportación de los accionistas</a:t>
          </a:r>
          <a:endParaRPr lang="es-MX" dirty="0"/>
        </a:p>
      </dgm:t>
    </dgm:pt>
    <dgm:pt modelId="{05D748FD-84C9-49C5-9C30-D037A973DC04}" type="parTrans" cxnId="{9DB3A028-1A08-4023-8B11-93A419178B18}">
      <dgm:prSet/>
      <dgm:spPr/>
      <dgm:t>
        <a:bodyPr/>
        <a:lstStyle/>
        <a:p>
          <a:endParaRPr lang="es-MX"/>
        </a:p>
      </dgm:t>
    </dgm:pt>
    <dgm:pt modelId="{1250A52A-92F5-4785-9B02-2819C2842464}" type="sibTrans" cxnId="{9DB3A028-1A08-4023-8B11-93A419178B18}">
      <dgm:prSet/>
      <dgm:spPr/>
      <dgm:t>
        <a:bodyPr/>
        <a:lstStyle/>
        <a:p>
          <a:endParaRPr lang="es-MX"/>
        </a:p>
      </dgm:t>
    </dgm:pt>
    <dgm:pt modelId="{92971AD4-B312-4420-BAD8-79DA50705408}" type="pres">
      <dgm:prSet presAssocID="{F7C5E538-1110-4C73-B54D-9119077D1414}" presName="Name0" presStyleCnt="0">
        <dgm:presLayoutVars>
          <dgm:dir/>
          <dgm:animLvl val="lvl"/>
          <dgm:resizeHandles val="exact"/>
        </dgm:presLayoutVars>
      </dgm:prSet>
      <dgm:spPr/>
    </dgm:pt>
    <dgm:pt modelId="{6018E7C7-5B5B-4EDE-80B7-7AFCB336E5FA}" type="pres">
      <dgm:prSet presAssocID="{00E9720A-D262-4016-867F-E07668249812}" presName="parTxOnly" presStyleLbl="node1" presStyleIdx="0" presStyleCnt="3">
        <dgm:presLayoutVars>
          <dgm:chMax val="0"/>
          <dgm:chPref val="0"/>
          <dgm:bulletEnabled val="1"/>
        </dgm:presLayoutVars>
      </dgm:prSet>
      <dgm:spPr/>
      <dgm:t>
        <a:bodyPr/>
        <a:lstStyle/>
        <a:p>
          <a:endParaRPr lang="es-MX"/>
        </a:p>
      </dgm:t>
    </dgm:pt>
    <dgm:pt modelId="{9C05DB03-3A4D-43BB-9582-D96886BABBD1}" type="pres">
      <dgm:prSet presAssocID="{93DB9E94-C0C0-4614-8CD2-C9BC94598453}" presName="parTxOnlySpace" presStyleCnt="0"/>
      <dgm:spPr/>
    </dgm:pt>
    <dgm:pt modelId="{6B78DF19-663B-4AB4-8A33-3CBDE7208AC3}" type="pres">
      <dgm:prSet presAssocID="{954320AC-A97E-41C7-B516-D2DB41D326F5}" presName="parTxOnly" presStyleLbl="node1" presStyleIdx="1" presStyleCnt="3">
        <dgm:presLayoutVars>
          <dgm:chMax val="0"/>
          <dgm:chPref val="0"/>
          <dgm:bulletEnabled val="1"/>
        </dgm:presLayoutVars>
      </dgm:prSet>
      <dgm:spPr/>
      <dgm:t>
        <a:bodyPr/>
        <a:lstStyle/>
        <a:p>
          <a:endParaRPr lang="es-MX"/>
        </a:p>
      </dgm:t>
    </dgm:pt>
    <dgm:pt modelId="{23ACA9C0-29C2-4325-8BB9-3B9BF0FE58FD}" type="pres">
      <dgm:prSet presAssocID="{7639C0B0-8372-462D-867F-856BC650E9F1}" presName="parTxOnlySpace" presStyleCnt="0"/>
      <dgm:spPr/>
    </dgm:pt>
    <dgm:pt modelId="{D2136174-F71C-4359-8AA3-FAAFA33E5AFD}" type="pres">
      <dgm:prSet presAssocID="{4EE02A57-84AE-44CF-B702-F3E0AEF983A4}" presName="parTxOnly" presStyleLbl="node1" presStyleIdx="2" presStyleCnt="3">
        <dgm:presLayoutVars>
          <dgm:chMax val="0"/>
          <dgm:chPref val="0"/>
          <dgm:bulletEnabled val="1"/>
        </dgm:presLayoutVars>
      </dgm:prSet>
      <dgm:spPr/>
      <dgm:t>
        <a:bodyPr/>
        <a:lstStyle/>
        <a:p>
          <a:endParaRPr lang="es-MX"/>
        </a:p>
      </dgm:t>
    </dgm:pt>
  </dgm:ptLst>
  <dgm:cxnLst>
    <dgm:cxn modelId="{D375E822-AC18-4517-91BC-B44F4AD11A95}" type="presOf" srcId="{F7C5E538-1110-4C73-B54D-9119077D1414}" destId="{92971AD4-B312-4420-BAD8-79DA50705408}" srcOrd="0" destOrd="0" presId="urn:microsoft.com/office/officeart/2005/8/layout/chevron1"/>
    <dgm:cxn modelId="{4684C6DB-2612-42CC-B312-343FCBD824AD}" srcId="{F7C5E538-1110-4C73-B54D-9119077D1414}" destId="{954320AC-A97E-41C7-B516-D2DB41D326F5}" srcOrd="1" destOrd="0" parTransId="{746B5E6F-175F-4795-917D-B023137C6CA2}" sibTransId="{7639C0B0-8372-462D-867F-856BC650E9F1}"/>
    <dgm:cxn modelId="{79E30683-F227-4727-9E7A-B9A30600647D}" srcId="{F7C5E538-1110-4C73-B54D-9119077D1414}" destId="{00E9720A-D262-4016-867F-E07668249812}" srcOrd="0" destOrd="0" parTransId="{A0429A6F-9834-4531-9007-695D22563AE1}" sibTransId="{93DB9E94-C0C0-4614-8CD2-C9BC94598453}"/>
    <dgm:cxn modelId="{84E396BC-75C8-496B-9E81-BFBBF0F76C9B}" type="presOf" srcId="{00E9720A-D262-4016-867F-E07668249812}" destId="{6018E7C7-5B5B-4EDE-80B7-7AFCB336E5FA}" srcOrd="0" destOrd="0" presId="urn:microsoft.com/office/officeart/2005/8/layout/chevron1"/>
    <dgm:cxn modelId="{D209BC26-241D-4189-B7F6-D043BFBA69C4}" type="presOf" srcId="{954320AC-A97E-41C7-B516-D2DB41D326F5}" destId="{6B78DF19-663B-4AB4-8A33-3CBDE7208AC3}" srcOrd="0" destOrd="0" presId="urn:microsoft.com/office/officeart/2005/8/layout/chevron1"/>
    <dgm:cxn modelId="{36E4196C-020A-4039-9926-4321F9386A63}" type="presOf" srcId="{4EE02A57-84AE-44CF-B702-F3E0AEF983A4}" destId="{D2136174-F71C-4359-8AA3-FAAFA33E5AFD}" srcOrd="0" destOrd="0" presId="urn:microsoft.com/office/officeart/2005/8/layout/chevron1"/>
    <dgm:cxn modelId="{9DB3A028-1A08-4023-8B11-93A419178B18}" srcId="{F7C5E538-1110-4C73-B54D-9119077D1414}" destId="{4EE02A57-84AE-44CF-B702-F3E0AEF983A4}" srcOrd="2" destOrd="0" parTransId="{05D748FD-84C9-49C5-9C30-D037A973DC04}" sibTransId="{1250A52A-92F5-4785-9B02-2819C2842464}"/>
    <dgm:cxn modelId="{CE235744-7E8E-4538-B49B-F79F7ED0D65D}" type="presParOf" srcId="{92971AD4-B312-4420-BAD8-79DA50705408}" destId="{6018E7C7-5B5B-4EDE-80B7-7AFCB336E5FA}" srcOrd="0" destOrd="0" presId="urn:microsoft.com/office/officeart/2005/8/layout/chevron1"/>
    <dgm:cxn modelId="{5793B2E1-2516-4009-B722-3AE7100B85F6}" type="presParOf" srcId="{92971AD4-B312-4420-BAD8-79DA50705408}" destId="{9C05DB03-3A4D-43BB-9582-D96886BABBD1}" srcOrd="1" destOrd="0" presId="urn:microsoft.com/office/officeart/2005/8/layout/chevron1"/>
    <dgm:cxn modelId="{A7C05C64-16CA-4150-BA1E-85B48F370021}" type="presParOf" srcId="{92971AD4-B312-4420-BAD8-79DA50705408}" destId="{6B78DF19-663B-4AB4-8A33-3CBDE7208AC3}" srcOrd="2" destOrd="0" presId="urn:microsoft.com/office/officeart/2005/8/layout/chevron1"/>
    <dgm:cxn modelId="{372C2501-E2F9-486F-B95A-34A5C8DEF3CE}" type="presParOf" srcId="{92971AD4-B312-4420-BAD8-79DA50705408}" destId="{23ACA9C0-29C2-4325-8BB9-3B9BF0FE58FD}" srcOrd="3" destOrd="0" presId="urn:microsoft.com/office/officeart/2005/8/layout/chevron1"/>
    <dgm:cxn modelId="{7388626C-5D97-4C32-88F4-974FF176440C}" type="presParOf" srcId="{92971AD4-B312-4420-BAD8-79DA50705408}" destId="{D2136174-F71C-4359-8AA3-FAAFA33E5AFD}"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DBA3516-22C3-4276-8078-B1B77BF30BC7}"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es-MX"/>
        </a:p>
      </dgm:t>
    </dgm:pt>
    <dgm:pt modelId="{420C789D-778E-403D-8425-5AF4F446583C}">
      <dgm:prSet phldrT="[Texto]" custT="1"/>
      <dgm:spPr/>
      <dgm:t>
        <a:bodyPr/>
        <a:lstStyle/>
        <a:p>
          <a:r>
            <a:rPr lang="es-MX" sz="2800" dirty="0" smtClean="0"/>
            <a:t>Actividades de operación</a:t>
          </a:r>
          <a:endParaRPr lang="es-MX" sz="2800" dirty="0"/>
        </a:p>
      </dgm:t>
    </dgm:pt>
    <dgm:pt modelId="{91C582C5-F79B-496E-BAC1-849D13FC1F11}" type="parTrans" cxnId="{B6D4EAA1-2C8E-49FA-BC65-90B32F05375A}">
      <dgm:prSet/>
      <dgm:spPr/>
      <dgm:t>
        <a:bodyPr/>
        <a:lstStyle/>
        <a:p>
          <a:endParaRPr lang="es-MX"/>
        </a:p>
      </dgm:t>
    </dgm:pt>
    <dgm:pt modelId="{4764BB5F-DE29-4A3C-AAD1-B11F5BD7302A}" type="sibTrans" cxnId="{B6D4EAA1-2C8E-49FA-BC65-90B32F05375A}">
      <dgm:prSet/>
      <dgm:spPr/>
      <dgm:t>
        <a:bodyPr/>
        <a:lstStyle/>
        <a:p>
          <a:endParaRPr lang="es-MX"/>
        </a:p>
      </dgm:t>
    </dgm:pt>
    <dgm:pt modelId="{490C1C49-3C9D-429B-856E-711C93C1F8F0}">
      <dgm:prSet phldrT="[Texto]"/>
      <dgm:spPr/>
      <dgm:t>
        <a:bodyPr/>
        <a:lstStyle/>
        <a:p>
          <a:r>
            <a:rPr lang="es-MX" dirty="0" smtClean="0"/>
            <a:t>Entradas y salidas de efectivo que se relacionan directamente con el giro normal de las operaciones de la entidad.</a:t>
          </a:r>
          <a:endParaRPr lang="es-MX" dirty="0"/>
        </a:p>
      </dgm:t>
    </dgm:pt>
    <dgm:pt modelId="{17E5929B-3C66-44C1-86A6-5FB1450AA451}" type="parTrans" cxnId="{9220BCED-E0EC-4426-87AA-B39ACBAA71ED}">
      <dgm:prSet/>
      <dgm:spPr/>
      <dgm:t>
        <a:bodyPr/>
        <a:lstStyle/>
        <a:p>
          <a:endParaRPr lang="es-MX"/>
        </a:p>
      </dgm:t>
    </dgm:pt>
    <dgm:pt modelId="{566C1959-B29C-40B3-9AC3-D2F1291121F2}" type="sibTrans" cxnId="{9220BCED-E0EC-4426-87AA-B39ACBAA71ED}">
      <dgm:prSet/>
      <dgm:spPr/>
      <dgm:t>
        <a:bodyPr/>
        <a:lstStyle/>
        <a:p>
          <a:endParaRPr lang="es-MX"/>
        </a:p>
      </dgm:t>
    </dgm:pt>
    <dgm:pt modelId="{AB7FA8DF-3177-4FB3-A7AE-CA6DB9EBE00C}">
      <dgm:prSet phldrT="[Texto]" custT="1"/>
      <dgm:spPr/>
      <dgm:t>
        <a:bodyPr/>
        <a:lstStyle/>
        <a:p>
          <a:r>
            <a:rPr lang="es-MX" sz="2800" dirty="0" smtClean="0"/>
            <a:t>Actividades de inversión</a:t>
          </a:r>
          <a:endParaRPr lang="es-MX" sz="2800" dirty="0"/>
        </a:p>
      </dgm:t>
    </dgm:pt>
    <dgm:pt modelId="{A532934A-1F7F-4F1C-8EA3-1DB0D40A66F6}" type="parTrans" cxnId="{5FA7BFA6-3D98-4E0A-B79D-BA7A87E47517}">
      <dgm:prSet/>
      <dgm:spPr/>
      <dgm:t>
        <a:bodyPr/>
        <a:lstStyle/>
        <a:p>
          <a:endParaRPr lang="es-MX"/>
        </a:p>
      </dgm:t>
    </dgm:pt>
    <dgm:pt modelId="{050EAF75-2DB0-415E-90A8-2DD6BA930EC3}" type="sibTrans" cxnId="{5FA7BFA6-3D98-4E0A-B79D-BA7A87E47517}">
      <dgm:prSet/>
      <dgm:spPr/>
      <dgm:t>
        <a:bodyPr/>
        <a:lstStyle/>
        <a:p>
          <a:endParaRPr lang="es-MX"/>
        </a:p>
      </dgm:t>
    </dgm:pt>
    <dgm:pt modelId="{4FAB0FC1-096E-45F7-A33F-7C0653E1C036}">
      <dgm:prSet phldrT="[Texto]"/>
      <dgm:spPr/>
      <dgm:t>
        <a:bodyPr/>
        <a:lstStyle/>
        <a:p>
          <a:r>
            <a:rPr lang="es-MX" dirty="0" smtClean="0"/>
            <a:t>Se muestran los conceptos relacionados con la compra venta de activos de largo plazo que hayan ocasionado una entrada o un desembolso de efectivo.</a:t>
          </a:r>
          <a:endParaRPr lang="es-MX" dirty="0"/>
        </a:p>
      </dgm:t>
    </dgm:pt>
    <dgm:pt modelId="{CC8D2628-EF79-46F4-9FAF-6A29160CCB95}" type="parTrans" cxnId="{A34FBE1D-F58A-412B-A169-E0D5A0D37CCE}">
      <dgm:prSet/>
      <dgm:spPr/>
      <dgm:t>
        <a:bodyPr/>
        <a:lstStyle/>
        <a:p>
          <a:endParaRPr lang="es-MX"/>
        </a:p>
      </dgm:t>
    </dgm:pt>
    <dgm:pt modelId="{108B2D17-38D0-4D07-AD91-2A6B0C5729DD}" type="sibTrans" cxnId="{A34FBE1D-F58A-412B-A169-E0D5A0D37CCE}">
      <dgm:prSet/>
      <dgm:spPr/>
      <dgm:t>
        <a:bodyPr/>
        <a:lstStyle/>
        <a:p>
          <a:endParaRPr lang="es-MX"/>
        </a:p>
      </dgm:t>
    </dgm:pt>
    <dgm:pt modelId="{30C51FF0-4F80-4EEE-9A99-5A69EE9CA4C7}">
      <dgm:prSet phldrT="[Texto]" custT="1"/>
      <dgm:spPr/>
      <dgm:t>
        <a:bodyPr/>
        <a:lstStyle/>
        <a:p>
          <a:r>
            <a:rPr lang="es-MX" sz="2800" dirty="0" smtClean="0"/>
            <a:t>Actividades de financiamiento</a:t>
          </a:r>
          <a:endParaRPr lang="es-MX" sz="2800" dirty="0"/>
        </a:p>
      </dgm:t>
    </dgm:pt>
    <dgm:pt modelId="{50D8ADB1-0166-4569-B89D-CE58BB98911C}" type="parTrans" cxnId="{36B6B028-0E29-4C12-AEE3-D91056768286}">
      <dgm:prSet/>
      <dgm:spPr/>
      <dgm:t>
        <a:bodyPr/>
        <a:lstStyle/>
        <a:p>
          <a:endParaRPr lang="es-MX"/>
        </a:p>
      </dgm:t>
    </dgm:pt>
    <dgm:pt modelId="{25A3E234-CEDB-49E2-9332-A683259DC656}" type="sibTrans" cxnId="{36B6B028-0E29-4C12-AEE3-D91056768286}">
      <dgm:prSet/>
      <dgm:spPr/>
      <dgm:t>
        <a:bodyPr/>
        <a:lstStyle/>
        <a:p>
          <a:endParaRPr lang="es-MX"/>
        </a:p>
      </dgm:t>
    </dgm:pt>
    <dgm:pt modelId="{EAC27F9A-226F-46F7-9336-B23AD3B31F5E}">
      <dgm:prSet phldrT="[Texto]"/>
      <dgm:spPr/>
      <dgm:t>
        <a:bodyPr/>
        <a:lstStyle/>
        <a:p>
          <a:r>
            <a:rPr lang="es-MX" dirty="0" smtClean="0"/>
            <a:t>Incluyen todos los conceptos que produjeron una entrada o salida de efectivo que afectan el monto de la deuda y el capital de la compañía.</a:t>
          </a:r>
          <a:endParaRPr lang="es-MX" dirty="0"/>
        </a:p>
      </dgm:t>
    </dgm:pt>
    <dgm:pt modelId="{A6004BE4-23F6-4063-AFAF-CFB40F72359D}" type="parTrans" cxnId="{04A23E2A-F41B-4066-AFEC-5051DFF6864D}">
      <dgm:prSet/>
      <dgm:spPr/>
      <dgm:t>
        <a:bodyPr/>
        <a:lstStyle/>
        <a:p>
          <a:endParaRPr lang="es-MX"/>
        </a:p>
      </dgm:t>
    </dgm:pt>
    <dgm:pt modelId="{293B1084-9752-4712-A9FE-2DFF36C705A8}" type="sibTrans" cxnId="{04A23E2A-F41B-4066-AFEC-5051DFF6864D}">
      <dgm:prSet/>
      <dgm:spPr/>
      <dgm:t>
        <a:bodyPr/>
        <a:lstStyle/>
        <a:p>
          <a:endParaRPr lang="es-MX"/>
        </a:p>
      </dgm:t>
    </dgm:pt>
    <dgm:pt modelId="{40AB0D07-9E35-4D6A-9039-5EB70E1E19CE}" type="pres">
      <dgm:prSet presAssocID="{BDBA3516-22C3-4276-8078-B1B77BF30BC7}" presName="Name0" presStyleCnt="0">
        <dgm:presLayoutVars>
          <dgm:dir/>
          <dgm:animLvl val="lvl"/>
          <dgm:resizeHandles val="exact"/>
        </dgm:presLayoutVars>
      </dgm:prSet>
      <dgm:spPr/>
      <dgm:t>
        <a:bodyPr/>
        <a:lstStyle/>
        <a:p>
          <a:endParaRPr lang="es-MX"/>
        </a:p>
      </dgm:t>
    </dgm:pt>
    <dgm:pt modelId="{077E50AA-E05D-468E-9F90-0DA19B474AB1}" type="pres">
      <dgm:prSet presAssocID="{420C789D-778E-403D-8425-5AF4F446583C}" presName="linNode" presStyleCnt="0"/>
      <dgm:spPr/>
    </dgm:pt>
    <dgm:pt modelId="{EEF87FFB-72D6-43C0-A6CD-642D8467D8CC}" type="pres">
      <dgm:prSet presAssocID="{420C789D-778E-403D-8425-5AF4F446583C}" presName="parentText" presStyleLbl="node1" presStyleIdx="0" presStyleCnt="3">
        <dgm:presLayoutVars>
          <dgm:chMax val="1"/>
          <dgm:bulletEnabled val="1"/>
        </dgm:presLayoutVars>
      </dgm:prSet>
      <dgm:spPr/>
      <dgm:t>
        <a:bodyPr/>
        <a:lstStyle/>
        <a:p>
          <a:endParaRPr lang="es-MX"/>
        </a:p>
      </dgm:t>
    </dgm:pt>
    <dgm:pt modelId="{D4A3A5E5-C53E-4354-AFD1-44E7AB58CF34}" type="pres">
      <dgm:prSet presAssocID="{420C789D-778E-403D-8425-5AF4F446583C}" presName="descendantText" presStyleLbl="alignAccFollowNode1" presStyleIdx="0" presStyleCnt="3">
        <dgm:presLayoutVars>
          <dgm:bulletEnabled val="1"/>
        </dgm:presLayoutVars>
      </dgm:prSet>
      <dgm:spPr/>
      <dgm:t>
        <a:bodyPr/>
        <a:lstStyle/>
        <a:p>
          <a:endParaRPr lang="es-MX"/>
        </a:p>
      </dgm:t>
    </dgm:pt>
    <dgm:pt modelId="{CD992579-0F5B-4281-B45B-23A3A1F46F3C}" type="pres">
      <dgm:prSet presAssocID="{4764BB5F-DE29-4A3C-AAD1-B11F5BD7302A}" presName="sp" presStyleCnt="0"/>
      <dgm:spPr/>
    </dgm:pt>
    <dgm:pt modelId="{CAE59EA8-BC60-4B0E-BE2A-51E85E5517A5}" type="pres">
      <dgm:prSet presAssocID="{AB7FA8DF-3177-4FB3-A7AE-CA6DB9EBE00C}" presName="linNode" presStyleCnt="0"/>
      <dgm:spPr/>
    </dgm:pt>
    <dgm:pt modelId="{93F3F819-87BA-4F2C-BE43-C1588F27F743}" type="pres">
      <dgm:prSet presAssocID="{AB7FA8DF-3177-4FB3-A7AE-CA6DB9EBE00C}" presName="parentText" presStyleLbl="node1" presStyleIdx="1" presStyleCnt="3">
        <dgm:presLayoutVars>
          <dgm:chMax val="1"/>
          <dgm:bulletEnabled val="1"/>
        </dgm:presLayoutVars>
      </dgm:prSet>
      <dgm:spPr/>
      <dgm:t>
        <a:bodyPr/>
        <a:lstStyle/>
        <a:p>
          <a:endParaRPr lang="es-MX"/>
        </a:p>
      </dgm:t>
    </dgm:pt>
    <dgm:pt modelId="{7B3FE9D0-B80B-4361-B44F-86AF693DD19F}" type="pres">
      <dgm:prSet presAssocID="{AB7FA8DF-3177-4FB3-A7AE-CA6DB9EBE00C}" presName="descendantText" presStyleLbl="alignAccFollowNode1" presStyleIdx="1" presStyleCnt="3">
        <dgm:presLayoutVars>
          <dgm:bulletEnabled val="1"/>
        </dgm:presLayoutVars>
      </dgm:prSet>
      <dgm:spPr/>
      <dgm:t>
        <a:bodyPr/>
        <a:lstStyle/>
        <a:p>
          <a:endParaRPr lang="es-MX"/>
        </a:p>
      </dgm:t>
    </dgm:pt>
    <dgm:pt modelId="{7F064926-7638-4BFA-9F5B-11B239D70597}" type="pres">
      <dgm:prSet presAssocID="{050EAF75-2DB0-415E-90A8-2DD6BA930EC3}" presName="sp" presStyleCnt="0"/>
      <dgm:spPr/>
    </dgm:pt>
    <dgm:pt modelId="{DE1446D5-B0D7-4A4A-8795-77320C792B8D}" type="pres">
      <dgm:prSet presAssocID="{30C51FF0-4F80-4EEE-9A99-5A69EE9CA4C7}" presName="linNode" presStyleCnt="0"/>
      <dgm:spPr/>
    </dgm:pt>
    <dgm:pt modelId="{5D2308E8-EBDA-4562-8414-5DA9DF43834B}" type="pres">
      <dgm:prSet presAssocID="{30C51FF0-4F80-4EEE-9A99-5A69EE9CA4C7}" presName="parentText" presStyleLbl="node1" presStyleIdx="2" presStyleCnt="3">
        <dgm:presLayoutVars>
          <dgm:chMax val="1"/>
          <dgm:bulletEnabled val="1"/>
        </dgm:presLayoutVars>
      </dgm:prSet>
      <dgm:spPr/>
      <dgm:t>
        <a:bodyPr/>
        <a:lstStyle/>
        <a:p>
          <a:endParaRPr lang="es-MX"/>
        </a:p>
      </dgm:t>
    </dgm:pt>
    <dgm:pt modelId="{337D51FA-15BE-45ED-8913-9C07C4586BED}" type="pres">
      <dgm:prSet presAssocID="{30C51FF0-4F80-4EEE-9A99-5A69EE9CA4C7}" presName="descendantText" presStyleLbl="alignAccFollowNode1" presStyleIdx="2" presStyleCnt="3">
        <dgm:presLayoutVars>
          <dgm:bulletEnabled val="1"/>
        </dgm:presLayoutVars>
      </dgm:prSet>
      <dgm:spPr/>
      <dgm:t>
        <a:bodyPr/>
        <a:lstStyle/>
        <a:p>
          <a:endParaRPr lang="es-MX"/>
        </a:p>
      </dgm:t>
    </dgm:pt>
  </dgm:ptLst>
  <dgm:cxnLst>
    <dgm:cxn modelId="{DB46497F-EF26-4510-81DB-4D80E4999F42}" type="presOf" srcId="{420C789D-778E-403D-8425-5AF4F446583C}" destId="{EEF87FFB-72D6-43C0-A6CD-642D8467D8CC}" srcOrd="0" destOrd="0" presId="urn:microsoft.com/office/officeart/2005/8/layout/vList5"/>
    <dgm:cxn modelId="{04A23E2A-F41B-4066-AFEC-5051DFF6864D}" srcId="{30C51FF0-4F80-4EEE-9A99-5A69EE9CA4C7}" destId="{EAC27F9A-226F-46F7-9336-B23AD3B31F5E}" srcOrd="0" destOrd="0" parTransId="{A6004BE4-23F6-4063-AFAF-CFB40F72359D}" sibTransId="{293B1084-9752-4712-A9FE-2DFF36C705A8}"/>
    <dgm:cxn modelId="{7E78266D-2ECD-47D3-9D29-3B5E920E591D}" type="presOf" srcId="{BDBA3516-22C3-4276-8078-B1B77BF30BC7}" destId="{40AB0D07-9E35-4D6A-9039-5EB70E1E19CE}" srcOrd="0" destOrd="0" presId="urn:microsoft.com/office/officeart/2005/8/layout/vList5"/>
    <dgm:cxn modelId="{6814D01D-DA8D-440F-A306-ADE82AF1DBB9}" type="presOf" srcId="{4FAB0FC1-096E-45F7-A33F-7C0653E1C036}" destId="{7B3FE9D0-B80B-4361-B44F-86AF693DD19F}" srcOrd="0" destOrd="0" presId="urn:microsoft.com/office/officeart/2005/8/layout/vList5"/>
    <dgm:cxn modelId="{33A94D51-E0C1-46E5-A8C6-CF615C9BBEF9}" type="presOf" srcId="{EAC27F9A-226F-46F7-9336-B23AD3B31F5E}" destId="{337D51FA-15BE-45ED-8913-9C07C4586BED}" srcOrd="0" destOrd="0" presId="urn:microsoft.com/office/officeart/2005/8/layout/vList5"/>
    <dgm:cxn modelId="{9220BCED-E0EC-4426-87AA-B39ACBAA71ED}" srcId="{420C789D-778E-403D-8425-5AF4F446583C}" destId="{490C1C49-3C9D-429B-856E-711C93C1F8F0}" srcOrd="0" destOrd="0" parTransId="{17E5929B-3C66-44C1-86A6-5FB1450AA451}" sibTransId="{566C1959-B29C-40B3-9AC3-D2F1291121F2}"/>
    <dgm:cxn modelId="{42755D64-D16F-4D16-82C8-11DE0815A385}" type="presOf" srcId="{30C51FF0-4F80-4EEE-9A99-5A69EE9CA4C7}" destId="{5D2308E8-EBDA-4562-8414-5DA9DF43834B}" srcOrd="0" destOrd="0" presId="urn:microsoft.com/office/officeart/2005/8/layout/vList5"/>
    <dgm:cxn modelId="{36B6B028-0E29-4C12-AEE3-D91056768286}" srcId="{BDBA3516-22C3-4276-8078-B1B77BF30BC7}" destId="{30C51FF0-4F80-4EEE-9A99-5A69EE9CA4C7}" srcOrd="2" destOrd="0" parTransId="{50D8ADB1-0166-4569-B89D-CE58BB98911C}" sibTransId="{25A3E234-CEDB-49E2-9332-A683259DC656}"/>
    <dgm:cxn modelId="{C43AAA45-E7B7-40C0-8344-819F19D527E0}" type="presOf" srcId="{490C1C49-3C9D-429B-856E-711C93C1F8F0}" destId="{D4A3A5E5-C53E-4354-AFD1-44E7AB58CF34}" srcOrd="0" destOrd="0" presId="urn:microsoft.com/office/officeart/2005/8/layout/vList5"/>
    <dgm:cxn modelId="{5DBB4AAC-8F41-4525-86F9-1CAF168DA1A0}" type="presOf" srcId="{AB7FA8DF-3177-4FB3-A7AE-CA6DB9EBE00C}" destId="{93F3F819-87BA-4F2C-BE43-C1588F27F743}" srcOrd="0" destOrd="0" presId="urn:microsoft.com/office/officeart/2005/8/layout/vList5"/>
    <dgm:cxn modelId="{B6D4EAA1-2C8E-49FA-BC65-90B32F05375A}" srcId="{BDBA3516-22C3-4276-8078-B1B77BF30BC7}" destId="{420C789D-778E-403D-8425-5AF4F446583C}" srcOrd="0" destOrd="0" parTransId="{91C582C5-F79B-496E-BAC1-849D13FC1F11}" sibTransId="{4764BB5F-DE29-4A3C-AAD1-B11F5BD7302A}"/>
    <dgm:cxn modelId="{5FA7BFA6-3D98-4E0A-B79D-BA7A87E47517}" srcId="{BDBA3516-22C3-4276-8078-B1B77BF30BC7}" destId="{AB7FA8DF-3177-4FB3-A7AE-CA6DB9EBE00C}" srcOrd="1" destOrd="0" parTransId="{A532934A-1F7F-4F1C-8EA3-1DB0D40A66F6}" sibTransId="{050EAF75-2DB0-415E-90A8-2DD6BA930EC3}"/>
    <dgm:cxn modelId="{A34FBE1D-F58A-412B-A169-E0D5A0D37CCE}" srcId="{AB7FA8DF-3177-4FB3-A7AE-CA6DB9EBE00C}" destId="{4FAB0FC1-096E-45F7-A33F-7C0653E1C036}" srcOrd="0" destOrd="0" parTransId="{CC8D2628-EF79-46F4-9FAF-6A29160CCB95}" sibTransId="{108B2D17-38D0-4D07-AD91-2A6B0C5729DD}"/>
    <dgm:cxn modelId="{B36E73D7-8B12-488C-9261-FF131B14E171}" type="presParOf" srcId="{40AB0D07-9E35-4D6A-9039-5EB70E1E19CE}" destId="{077E50AA-E05D-468E-9F90-0DA19B474AB1}" srcOrd="0" destOrd="0" presId="urn:microsoft.com/office/officeart/2005/8/layout/vList5"/>
    <dgm:cxn modelId="{2ECD1573-4B05-47C7-82BE-29105A514326}" type="presParOf" srcId="{077E50AA-E05D-468E-9F90-0DA19B474AB1}" destId="{EEF87FFB-72D6-43C0-A6CD-642D8467D8CC}" srcOrd="0" destOrd="0" presId="urn:microsoft.com/office/officeart/2005/8/layout/vList5"/>
    <dgm:cxn modelId="{7B3A5656-5A90-4671-BA6D-B7F15847501B}" type="presParOf" srcId="{077E50AA-E05D-468E-9F90-0DA19B474AB1}" destId="{D4A3A5E5-C53E-4354-AFD1-44E7AB58CF34}" srcOrd="1" destOrd="0" presId="urn:microsoft.com/office/officeart/2005/8/layout/vList5"/>
    <dgm:cxn modelId="{13D0B0F2-752C-4C5B-AE98-62D8CCA30639}" type="presParOf" srcId="{40AB0D07-9E35-4D6A-9039-5EB70E1E19CE}" destId="{CD992579-0F5B-4281-B45B-23A3A1F46F3C}" srcOrd="1" destOrd="0" presId="urn:microsoft.com/office/officeart/2005/8/layout/vList5"/>
    <dgm:cxn modelId="{16898C3A-2CA2-404D-9C06-CA83D4EF6D55}" type="presParOf" srcId="{40AB0D07-9E35-4D6A-9039-5EB70E1E19CE}" destId="{CAE59EA8-BC60-4B0E-BE2A-51E85E5517A5}" srcOrd="2" destOrd="0" presId="urn:microsoft.com/office/officeart/2005/8/layout/vList5"/>
    <dgm:cxn modelId="{AEC92407-9E7E-4F42-96B4-1878D79013A9}" type="presParOf" srcId="{CAE59EA8-BC60-4B0E-BE2A-51E85E5517A5}" destId="{93F3F819-87BA-4F2C-BE43-C1588F27F743}" srcOrd="0" destOrd="0" presId="urn:microsoft.com/office/officeart/2005/8/layout/vList5"/>
    <dgm:cxn modelId="{926445CE-BAED-454C-8E58-51B525806A6B}" type="presParOf" srcId="{CAE59EA8-BC60-4B0E-BE2A-51E85E5517A5}" destId="{7B3FE9D0-B80B-4361-B44F-86AF693DD19F}" srcOrd="1" destOrd="0" presId="urn:microsoft.com/office/officeart/2005/8/layout/vList5"/>
    <dgm:cxn modelId="{14EDB4A9-3AF7-45AA-B4C3-80C3A7D0C91F}" type="presParOf" srcId="{40AB0D07-9E35-4D6A-9039-5EB70E1E19CE}" destId="{7F064926-7638-4BFA-9F5B-11B239D70597}" srcOrd="3" destOrd="0" presId="urn:microsoft.com/office/officeart/2005/8/layout/vList5"/>
    <dgm:cxn modelId="{716B5FB6-5205-4D13-BD53-5A67DCB4B19D}" type="presParOf" srcId="{40AB0D07-9E35-4D6A-9039-5EB70E1E19CE}" destId="{DE1446D5-B0D7-4A4A-8795-77320C792B8D}" srcOrd="4" destOrd="0" presId="urn:microsoft.com/office/officeart/2005/8/layout/vList5"/>
    <dgm:cxn modelId="{D0662395-01B7-404C-B85B-36536F207ED3}" type="presParOf" srcId="{DE1446D5-B0D7-4A4A-8795-77320C792B8D}" destId="{5D2308E8-EBDA-4562-8414-5DA9DF43834B}" srcOrd="0" destOrd="0" presId="urn:microsoft.com/office/officeart/2005/8/layout/vList5"/>
    <dgm:cxn modelId="{380A52B9-DCC4-4BDF-B0E7-517DC619A3C4}" type="presParOf" srcId="{DE1446D5-B0D7-4A4A-8795-77320C792B8D}" destId="{337D51FA-15BE-45ED-8913-9C07C4586BE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656553-4726-44AF-BBB3-0F40C99047C9}" type="doc">
      <dgm:prSet loTypeId="urn:microsoft.com/office/officeart/2005/8/layout/process1" loCatId="process" qsTypeId="urn:microsoft.com/office/officeart/2005/8/quickstyle/simple3" qsCatId="simple" csTypeId="urn:microsoft.com/office/officeart/2005/8/colors/colorful1" csCatId="colorful" phldr="1"/>
      <dgm:spPr/>
    </dgm:pt>
    <dgm:pt modelId="{52C370D4-491A-492D-9597-5BD1A479D7F2}">
      <dgm:prSet phldrT="[Texto]"/>
      <dgm:spPr/>
      <dgm:t>
        <a:bodyPr/>
        <a:lstStyle/>
        <a:p>
          <a:r>
            <a:rPr lang="es-MX" dirty="0" smtClean="0"/>
            <a:t>Inicio</a:t>
          </a:r>
          <a:endParaRPr lang="es-MX" dirty="0"/>
        </a:p>
      </dgm:t>
    </dgm:pt>
    <dgm:pt modelId="{A4CBEB5D-0475-44E8-9737-B7C6216218CE}" type="parTrans" cxnId="{83379498-6929-484F-802D-BB409BEFB9E1}">
      <dgm:prSet/>
      <dgm:spPr/>
      <dgm:t>
        <a:bodyPr/>
        <a:lstStyle/>
        <a:p>
          <a:endParaRPr lang="es-MX"/>
        </a:p>
      </dgm:t>
    </dgm:pt>
    <dgm:pt modelId="{CDB2A3EB-0B19-43EB-9C9E-28B06FA0E763}" type="sibTrans" cxnId="{83379498-6929-484F-802D-BB409BEFB9E1}">
      <dgm:prSet/>
      <dgm:spPr/>
      <dgm:t>
        <a:bodyPr/>
        <a:lstStyle/>
        <a:p>
          <a:endParaRPr lang="es-MX"/>
        </a:p>
      </dgm:t>
    </dgm:pt>
    <dgm:pt modelId="{14F3749F-D74A-4D85-A38E-46BB251AB1D1}">
      <dgm:prSet phldrT="[Texto]"/>
      <dgm:spPr/>
      <dgm:t>
        <a:bodyPr/>
        <a:lstStyle/>
        <a:p>
          <a:r>
            <a:rPr lang="es-MX" dirty="0" smtClean="0"/>
            <a:t>Desarrollo</a:t>
          </a:r>
          <a:endParaRPr lang="es-MX" dirty="0"/>
        </a:p>
      </dgm:t>
    </dgm:pt>
    <dgm:pt modelId="{B2D044B8-7EE6-4657-8BA1-7FEC472DAC6E}" type="parTrans" cxnId="{DF463DDC-6A55-458D-8009-D650AA3EDEC4}">
      <dgm:prSet/>
      <dgm:spPr/>
      <dgm:t>
        <a:bodyPr/>
        <a:lstStyle/>
        <a:p>
          <a:endParaRPr lang="es-MX"/>
        </a:p>
      </dgm:t>
    </dgm:pt>
    <dgm:pt modelId="{2798E4CC-F606-4EE9-9384-B17B4088CD0C}" type="sibTrans" cxnId="{DF463DDC-6A55-458D-8009-D650AA3EDEC4}">
      <dgm:prSet/>
      <dgm:spPr/>
      <dgm:t>
        <a:bodyPr/>
        <a:lstStyle/>
        <a:p>
          <a:endParaRPr lang="es-MX"/>
        </a:p>
      </dgm:t>
    </dgm:pt>
    <dgm:pt modelId="{65C151DB-FDE9-4D7E-A790-1D539A812BC6}">
      <dgm:prSet phldrT="[Texto]"/>
      <dgm:spPr/>
      <dgm:t>
        <a:bodyPr/>
        <a:lstStyle/>
        <a:p>
          <a:r>
            <a:rPr lang="es-MX" dirty="0" smtClean="0"/>
            <a:t>Cierre</a:t>
          </a:r>
          <a:endParaRPr lang="es-MX" dirty="0"/>
        </a:p>
      </dgm:t>
    </dgm:pt>
    <dgm:pt modelId="{B121EB35-30D9-4B5C-8AA4-70C984EE290B}" type="parTrans" cxnId="{0B2E33A3-EFEE-4F24-9224-0416A2DC1AB0}">
      <dgm:prSet/>
      <dgm:spPr/>
      <dgm:t>
        <a:bodyPr/>
        <a:lstStyle/>
        <a:p>
          <a:endParaRPr lang="es-MX"/>
        </a:p>
      </dgm:t>
    </dgm:pt>
    <dgm:pt modelId="{76712CFC-1E57-4CE1-BAB0-C0B8538756AC}" type="sibTrans" cxnId="{0B2E33A3-EFEE-4F24-9224-0416A2DC1AB0}">
      <dgm:prSet/>
      <dgm:spPr/>
      <dgm:t>
        <a:bodyPr/>
        <a:lstStyle/>
        <a:p>
          <a:endParaRPr lang="es-MX"/>
        </a:p>
      </dgm:t>
    </dgm:pt>
    <dgm:pt modelId="{058AD57B-7BC8-4A5C-8F02-8C45310C8C67}">
      <dgm:prSet/>
      <dgm:spPr/>
      <dgm:t>
        <a:bodyPr/>
        <a:lstStyle/>
        <a:p>
          <a:r>
            <a:rPr lang="es-MX" dirty="0" smtClean="0"/>
            <a:t>Elaboración de cuentas anuales</a:t>
          </a:r>
          <a:endParaRPr lang="es-MX" dirty="0"/>
        </a:p>
      </dgm:t>
    </dgm:pt>
    <dgm:pt modelId="{EB6F505B-CD7A-4399-AB8D-17D66586E566}" type="parTrans" cxnId="{4817E702-6578-444C-A0F5-DC800722BF69}">
      <dgm:prSet/>
      <dgm:spPr/>
      <dgm:t>
        <a:bodyPr/>
        <a:lstStyle/>
        <a:p>
          <a:endParaRPr lang="es-MX"/>
        </a:p>
      </dgm:t>
    </dgm:pt>
    <dgm:pt modelId="{F32338F7-EF36-4F3F-B655-7029952A4D07}" type="sibTrans" cxnId="{4817E702-6578-444C-A0F5-DC800722BF69}">
      <dgm:prSet/>
      <dgm:spPr/>
      <dgm:t>
        <a:bodyPr/>
        <a:lstStyle/>
        <a:p>
          <a:endParaRPr lang="es-MX"/>
        </a:p>
      </dgm:t>
    </dgm:pt>
    <dgm:pt modelId="{2AA0C6DC-5BF2-4A2D-B543-ED80A4D7DB23}" type="pres">
      <dgm:prSet presAssocID="{5C656553-4726-44AF-BBB3-0F40C99047C9}" presName="Name0" presStyleCnt="0">
        <dgm:presLayoutVars>
          <dgm:dir/>
          <dgm:resizeHandles val="exact"/>
        </dgm:presLayoutVars>
      </dgm:prSet>
      <dgm:spPr/>
    </dgm:pt>
    <dgm:pt modelId="{4E8B830F-B4D6-4175-AFCF-0C2A6600ADD3}" type="pres">
      <dgm:prSet presAssocID="{52C370D4-491A-492D-9597-5BD1A479D7F2}" presName="node" presStyleLbl="node1" presStyleIdx="0" presStyleCnt="4">
        <dgm:presLayoutVars>
          <dgm:bulletEnabled val="1"/>
        </dgm:presLayoutVars>
      </dgm:prSet>
      <dgm:spPr/>
      <dgm:t>
        <a:bodyPr/>
        <a:lstStyle/>
        <a:p>
          <a:endParaRPr lang="es-MX"/>
        </a:p>
      </dgm:t>
    </dgm:pt>
    <dgm:pt modelId="{E77E13E3-9DD9-4D7F-8FAA-51971EDC4F2A}" type="pres">
      <dgm:prSet presAssocID="{CDB2A3EB-0B19-43EB-9C9E-28B06FA0E763}" presName="sibTrans" presStyleLbl="sibTrans2D1" presStyleIdx="0" presStyleCnt="3"/>
      <dgm:spPr/>
      <dgm:t>
        <a:bodyPr/>
        <a:lstStyle/>
        <a:p>
          <a:endParaRPr lang="es-MX"/>
        </a:p>
      </dgm:t>
    </dgm:pt>
    <dgm:pt modelId="{74EE37E8-F2CD-4396-BFA8-8A71237FCBA7}" type="pres">
      <dgm:prSet presAssocID="{CDB2A3EB-0B19-43EB-9C9E-28B06FA0E763}" presName="connectorText" presStyleLbl="sibTrans2D1" presStyleIdx="0" presStyleCnt="3"/>
      <dgm:spPr/>
      <dgm:t>
        <a:bodyPr/>
        <a:lstStyle/>
        <a:p>
          <a:endParaRPr lang="es-MX"/>
        </a:p>
      </dgm:t>
    </dgm:pt>
    <dgm:pt modelId="{E039DCA9-5391-42A2-8B78-F8D10D59409A}" type="pres">
      <dgm:prSet presAssocID="{14F3749F-D74A-4D85-A38E-46BB251AB1D1}" presName="node" presStyleLbl="node1" presStyleIdx="1" presStyleCnt="4">
        <dgm:presLayoutVars>
          <dgm:bulletEnabled val="1"/>
        </dgm:presLayoutVars>
      </dgm:prSet>
      <dgm:spPr/>
      <dgm:t>
        <a:bodyPr/>
        <a:lstStyle/>
        <a:p>
          <a:endParaRPr lang="es-MX"/>
        </a:p>
      </dgm:t>
    </dgm:pt>
    <dgm:pt modelId="{F66658AA-8629-4FE5-980A-30EC39A99999}" type="pres">
      <dgm:prSet presAssocID="{2798E4CC-F606-4EE9-9384-B17B4088CD0C}" presName="sibTrans" presStyleLbl="sibTrans2D1" presStyleIdx="1" presStyleCnt="3"/>
      <dgm:spPr/>
      <dgm:t>
        <a:bodyPr/>
        <a:lstStyle/>
        <a:p>
          <a:endParaRPr lang="es-MX"/>
        </a:p>
      </dgm:t>
    </dgm:pt>
    <dgm:pt modelId="{D42310AD-278E-4DB4-A355-E6659192F51F}" type="pres">
      <dgm:prSet presAssocID="{2798E4CC-F606-4EE9-9384-B17B4088CD0C}" presName="connectorText" presStyleLbl="sibTrans2D1" presStyleIdx="1" presStyleCnt="3"/>
      <dgm:spPr/>
      <dgm:t>
        <a:bodyPr/>
        <a:lstStyle/>
        <a:p>
          <a:endParaRPr lang="es-MX"/>
        </a:p>
      </dgm:t>
    </dgm:pt>
    <dgm:pt modelId="{3C2E08B0-7582-41B0-953B-47B2CC53B344}" type="pres">
      <dgm:prSet presAssocID="{65C151DB-FDE9-4D7E-A790-1D539A812BC6}" presName="node" presStyleLbl="node1" presStyleIdx="2" presStyleCnt="4">
        <dgm:presLayoutVars>
          <dgm:bulletEnabled val="1"/>
        </dgm:presLayoutVars>
      </dgm:prSet>
      <dgm:spPr/>
      <dgm:t>
        <a:bodyPr/>
        <a:lstStyle/>
        <a:p>
          <a:endParaRPr lang="es-MX"/>
        </a:p>
      </dgm:t>
    </dgm:pt>
    <dgm:pt modelId="{105A8CC7-01A7-4DC4-A963-44B5AA5A9838}" type="pres">
      <dgm:prSet presAssocID="{76712CFC-1E57-4CE1-BAB0-C0B8538756AC}" presName="sibTrans" presStyleLbl="sibTrans2D1" presStyleIdx="2" presStyleCnt="3"/>
      <dgm:spPr/>
      <dgm:t>
        <a:bodyPr/>
        <a:lstStyle/>
        <a:p>
          <a:endParaRPr lang="es-MX"/>
        </a:p>
      </dgm:t>
    </dgm:pt>
    <dgm:pt modelId="{A638F7ED-86B3-4619-8C89-33CF331ECA78}" type="pres">
      <dgm:prSet presAssocID="{76712CFC-1E57-4CE1-BAB0-C0B8538756AC}" presName="connectorText" presStyleLbl="sibTrans2D1" presStyleIdx="2" presStyleCnt="3"/>
      <dgm:spPr/>
      <dgm:t>
        <a:bodyPr/>
        <a:lstStyle/>
        <a:p>
          <a:endParaRPr lang="es-MX"/>
        </a:p>
      </dgm:t>
    </dgm:pt>
    <dgm:pt modelId="{3EFF748F-A7D3-4FFE-935A-FBB94CD48550}" type="pres">
      <dgm:prSet presAssocID="{058AD57B-7BC8-4A5C-8F02-8C45310C8C67}" presName="node" presStyleLbl="node1" presStyleIdx="3" presStyleCnt="4">
        <dgm:presLayoutVars>
          <dgm:bulletEnabled val="1"/>
        </dgm:presLayoutVars>
      </dgm:prSet>
      <dgm:spPr/>
      <dgm:t>
        <a:bodyPr/>
        <a:lstStyle/>
        <a:p>
          <a:endParaRPr lang="es-MX"/>
        </a:p>
      </dgm:t>
    </dgm:pt>
  </dgm:ptLst>
  <dgm:cxnLst>
    <dgm:cxn modelId="{0C5B0077-97A4-4E46-BDA8-3F0EB78A6836}" type="presOf" srcId="{5C656553-4726-44AF-BBB3-0F40C99047C9}" destId="{2AA0C6DC-5BF2-4A2D-B543-ED80A4D7DB23}" srcOrd="0" destOrd="0" presId="urn:microsoft.com/office/officeart/2005/8/layout/process1"/>
    <dgm:cxn modelId="{8885B20B-B169-493E-B178-E1B435D78F82}" type="presOf" srcId="{76712CFC-1E57-4CE1-BAB0-C0B8538756AC}" destId="{105A8CC7-01A7-4DC4-A963-44B5AA5A9838}" srcOrd="0" destOrd="0" presId="urn:microsoft.com/office/officeart/2005/8/layout/process1"/>
    <dgm:cxn modelId="{4817E702-6578-444C-A0F5-DC800722BF69}" srcId="{5C656553-4726-44AF-BBB3-0F40C99047C9}" destId="{058AD57B-7BC8-4A5C-8F02-8C45310C8C67}" srcOrd="3" destOrd="0" parTransId="{EB6F505B-CD7A-4399-AB8D-17D66586E566}" sibTransId="{F32338F7-EF36-4F3F-B655-7029952A4D07}"/>
    <dgm:cxn modelId="{16382DAD-43A5-4EF8-A2D6-D684A371FA94}" type="presOf" srcId="{CDB2A3EB-0B19-43EB-9C9E-28B06FA0E763}" destId="{E77E13E3-9DD9-4D7F-8FAA-51971EDC4F2A}" srcOrd="0" destOrd="0" presId="urn:microsoft.com/office/officeart/2005/8/layout/process1"/>
    <dgm:cxn modelId="{BE6B4197-DA32-423F-95FD-2E094F821CFF}" type="presOf" srcId="{058AD57B-7BC8-4A5C-8F02-8C45310C8C67}" destId="{3EFF748F-A7D3-4FFE-935A-FBB94CD48550}" srcOrd="0" destOrd="0" presId="urn:microsoft.com/office/officeart/2005/8/layout/process1"/>
    <dgm:cxn modelId="{C9B70E08-E833-4F64-A88F-76D25741FB2F}" type="presOf" srcId="{76712CFC-1E57-4CE1-BAB0-C0B8538756AC}" destId="{A638F7ED-86B3-4619-8C89-33CF331ECA78}" srcOrd="1" destOrd="0" presId="urn:microsoft.com/office/officeart/2005/8/layout/process1"/>
    <dgm:cxn modelId="{E0EBF9C7-9999-4D41-9509-25ED29669D17}" type="presOf" srcId="{52C370D4-491A-492D-9597-5BD1A479D7F2}" destId="{4E8B830F-B4D6-4175-AFCF-0C2A6600ADD3}" srcOrd="0" destOrd="0" presId="urn:microsoft.com/office/officeart/2005/8/layout/process1"/>
    <dgm:cxn modelId="{DF463DDC-6A55-458D-8009-D650AA3EDEC4}" srcId="{5C656553-4726-44AF-BBB3-0F40C99047C9}" destId="{14F3749F-D74A-4D85-A38E-46BB251AB1D1}" srcOrd="1" destOrd="0" parTransId="{B2D044B8-7EE6-4657-8BA1-7FEC472DAC6E}" sibTransId="{2798E4CC-F606-4EE9-9384-B17B4088CD0C}"/>
    <dgm:cxn modelId="{2340F60F-818A-4954-9320-68C3554522E4}" type="presOf" srcId="{CDB2A3EB-0B19-43EB-9C9E-28B06FA0E763}" destId="{74EE37E8-F2CD-4396-BFA8-8A71237FCBA7}" srcOrd="1" destOrd="0" presId="urn:microsoft.com/office/officeart/2005/8/layout/process1"/>
    <dgm:cxn modelId="{6BEBB2A0-D7D8-425B-BF7F-AFDD597C66C1}" type="presOf" srcId="{14F3749F-D74A-4D85-A38E-46BB251AB1D1}" destId="{E039DCA9-5391-42A2-8B78-F8D10D59409A}" srcOrd="0" destOrd="0" presId="urn:microsoft.com/office/officeart/2005/8/layout/process1"/>
    <dgm:cxn modelId="{83379498-6929-484F-802D-BB409BEFB9E1}" srcId="{5C656553-4726-44AF-BBB3-0F40C99047C9}" destId="{52C370D4-491A-492D-9597-5BD1A479D7F2}" srcOrd="0" destOrd="0" parTransId="{A4CBEB5D-0475-44E8-9737-B7C6216218CE}" sibTransId="{CDB2A3EB-0B19-43EB-9C9E-28B06FA0E763}"/>
    <dgm:cxn modelId="{634B195E-E8BC-44ED-9E9A-85A11F0FCF68}" type="presOf" srcId="{65C151DB-FDE9-4D7E-A790-1D539A812BC6}" destId="{3C2E08B0-7582-41B0-953B-47B2CC53B344}" srcOrd="0" destOrd="0" presId="urn:microsoft.com/office/officeart/2005/8/layout/process1"/>
    <dgm:cxn modelId="{FC4F9A8E-6138-44F1-864B-806FCD821507}" type="presOf" srcId="{2798E4CC-F606-4EE9-9384-B17B4088CD0C}" destId="{D42310AD-278E-4DB4-A355-E6659192F51F}" srcOrd="1" destOrd="0" presId="urn:microsoft.com/office/officeart/2005/8/layout/process1"/>
    <dgm:cxn modelId="{4CF69E35-D5C0-4998-8385-6B7BA4CFEADD}" type="presOf" srcId="{2798E4CC-F606-4EE9-9384-B17B4088CD0C}" destId="{F66658AA-8629-4FE5-980A-30EC39A99999}" srcOrd="0" destOrd="0" presId="urn:microsoft.com/office/officeart/2005/8/layout/process1"/>
    <dgm:cxn modelId="{0B2E33A3-EFEE-4F24-9224-0416A2DC1AB0}" srcId="{5C656553-4726-44AF-BBB3-0F40C99047C9}" destId="{65C151DB-FDE9-4D7E-A790-1D539A812BC6}" srcOrd="2" destOrd="0" parTransId="{B121EB35-30D9-4B5C-8AA4-70C984EE290B}" sibTransId="{76712CFC-1E57-4CE1-BAB0-C0B8538756AC}"/>
    <dgm:cxn modelId="{B623D71A-8212-47C7-B47D-12BBE4A0412D}" type="presParOf" srcId="{2AA0C6DC-5BF2-4A2D-B543-ED80A4D7DB23}" destId="{4E8B830F-B4D6-4175-AFCF-0C2A6600ADD3}" srcOrd="0" destOrd="0" presId="urn:microsoft.com/office/officeart/2005/8/layout/process1"/>
    <dgm:cxn modelId="{B3D01D54-F670-44F3-9640-7673D3589C6E}" type="presParOf" srcId="{2AA0C6DC-5BF2-4A2D-B543-ED80A4D7DB23}" destId="{E77E13E3-9DD9-4D7F-8FAA-51971EDC4F2A}" srcOrd="1" destOrd="0" presId="urn:microsoft.com/office/officeart/2005/8/layout/process1"/>
    <dgm:cxn modelId="{BB9838AF-C01B-45C5-940E-6A1C605BBD5E}" type="presParOf" srcId="{E77E13E3-9DD9-4D7F-8FAA-51971EDC4F2A}" destId="{74EE37E8-F2CD-4396-BFA8-8A71237FCBA7}" srcOrd="0" destOrd="0" presId="urn:microsoft.com/office/officeart/2005/8/layout/process1"/>
    <dgm:cxn modelId="{356BCDC9-9E8D-4991-8B67-29C6352A8267}" type="presParOf" srcId="{2AA0C6DC-5BF2-4A2D-B543-ED80A4D7DB23}" destId="{E039DCA9-5391-42A2-8B78-F8D10D59409A}" srcOrd="2" destOrd="0" presId="urn:microsoft.com/office/officeart/2005/8/layout/process1"/>
    <dgm:cxn modelId="{3F898AD8-21FD-47F2-97E4-E59C4FC5DA98}" type="presParOf" srcId="{2AA0C6DC-5BF2-4A2D-B543-ED80A4D7DB23}" destId="{F66658AA-8629-4FE5-980A-30EC39A99999}" srcOrd="3" destOrd="0" presId="urn:microsoft.com/office/officeart/2005/8/layout/process1"/>
    <dgm:cxn modelId="{8D64E39F-EA8B-422E-8305-A3722A560CB7}" type="presParOf" srcId="{F66658AA-8629-4FE5-980A-30EC39A99999}" destId="{D42310AD-278E-4DB4-A355-E6659192F51F}" srcOrd="0" destOrd="0" presId="urn:microsoft.com/office/officeart/2005/8/layout/process1"/>
    <dgm:cxn modelId="{9BF21D29-DC84-4333-A7DB-7F8F3FF3F2F8}" type="presParOf" srcId="{2AA0C6DC-5BF2-4A2D-B543-ED80A4D7DB23}" destId="{3C2E08B0-7582-41B0-953B-47B2CC53B344}" srcOrd="4" destOrd="0" presId="urn:microsoft.com/office/officeart/2005/8/layout/process1"/>
    <dgm:cxn modelId="{8410F98A-E28B-4C4D-B0D1-7ECE0E706927}" type="presParOf" srcId="{2AA0C6DC-5BF2-4A2D-B543-ED80A4D7DB23}" destId="{105A8CC7-01A7-4DC4-A963-44B5AA5A9838}" srcOrd="5" destOrd="0" presId="urn:microsoft.com/office/officeart/2005/8/layout/process1"/>
    <dgm:cxn modelId="{B1F67808-5949-4379-9E01-27309E10235C}" type="presParOf" srcId="{105A8CC7-01A7-4DC4-A963-44B5AA5A9838}" destId="{A638F7ED-86B3-4619-8C89-33CF331ECA78}" srcOrd="0" destOrd="0" presId="urn:microsoft.com/office/officeart/2005/8/layout/process1"/>
    <dgm:cxn modelId="{4C0388A2-8434-4540-B671-2E4F4CDEB2E3}" type="presParOf" srcId="{2AA0C6DC-5BF2-4A2D-B543-ED80A4D7DB23}" destId="{3EFF748F-A7D3-4FFE-935A-FBB94CD48550}"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ADDBD1-8D73-4251-83AD-40D67CD914DF}" type="doc">
      <dgm:prSet loTypeId="urn:microsoft.com/office/officeart/2005/8/layout/bProcess3" loCatId="process" qsTypeId="urn:microsoft.com/office/officeart/2005/8/quickstyle/simple3" qsCatId="simple" csTypeId="urn:microsoft.com/office/officeart/2005/8/colors/colorful1" csCatId="colorful" phldr="1"/>
      <dgm:spPr/>
    </dgm:pt>
    <dgm:pt modelId="{7D4B16BF-97E5-4A35-99BD-5E5EB35A522A}">
      <dgm:prSet phldrT="[Texto]" custT="1"/>
      <dgm:spPr/>
      <dgm:t>
        <a:bodyPr/>
        <a:lstStyle/>
        <a:p>
          <a:r>
            <a:rPr lang="es-MX" sz="1800" dirty="0" smtClean="0"/>
            <a:t>Fecha</a:t>
          </a:r>
          <a:endParaRPr lang="es-MX" sz="1800" dirty="0"/>
        </a:p>
      </dgm:t>
    </dgm:pt>
    <dgm:pt modelId="{7658202A-A700-4046-B7A1-98A226E85E43}" type="parTrans" cxnId="{DA3B4FDA-3E55-44F2-9E8B-8604B5BBD073}">
      <dgm:prSet/>
      <dgm:spPr/>
      <dgm:t>
        <a:bodyPr/>
        <a:lstStyle/>
        <a:p>
          <a:endParaRPr lang="es-MX" sz="1800"/>
        </a:p>
      </dgm:t>
    </dgm:pt>
    <dgm:pt modelId="{FB39A0A2-E0F4-4801-AF2D-0B8AD35F9D0B}" type="sibTrans" cxnId="{DA3B4FDA-3E55-44F2-9E8B-8604B5BBD073}">
      <dgm:prSet custT="1"/>
      <dgm:spPr/>
      <dgm:t>
        <a:bodyPr/>
        <a:lstStyle/>
        <a:p>
          <a:endParaRPr lang="es-MX" sz="1800"/>
        </a:p>
      </dgm:t>
    </dgm:pt>
    <dgm:pt modelId="{7A365259-BC5D-42E0-A10C-30CBBF94084E}">
      <dgm:prSet phldrT="[Texto]" custT="1"/>
      <dgm:spPr/>
      <dgm:t>
        <a:bodyPr/>
        <a:lstStyle/>
        <a:p>
          <a:r>
            <a:rPr lang="es-MX" sz="1800" dirty="0" smtClean="0"/>
            <a:t>Nombre de la cuentas a cargar</a:t>
          </a:r>
          <a:endParaRPr lang="es-MX" sz="1800" dirty="0"/>
        </a:p>
      </dgm:t>
    </dgm:pt>
    <dgm:pt modelId="{15858890-F3C0-41C8-BD8C-FFEF05AE48BA}" type="parTrans" cxnId="{3D142355-20BB-4806-9067-675671E91FE9}">
      <dgm:prSet/>
      <dgm:spPr/>
      <dgm:t>
        <a:bodyPr/>
        <a:lstStyle/>
        <a:p>
          <a:endParaRPr lang="es-MX" sz="1800"/>
        </a:p>
      </dgm:t>
    </dgm:pt>
    <dgm:pt modelId="{EF909A95-29E8-437A-8DBB-413CA0BED2B7}" type="sibTrans" cxnId="{3D142355-20BB-4806-9067-675671E91FE9}">
      <dgm:prSet custT="1"/>
      <dgm:spPr/>
      <dgm:t>
        <a:bodyPr/>
        <a:lstStyle/>
        <a:p>
          <a:endParaRPr lang="es-MX" sz="1800"/>
        </a:p>
      </dgm:t>
    </dgm:pt>
    <dgm:pt modelId="{91BF12BF-9157-4F04-B9AC-C4A16025AE2D}">
      <dgm:prSet phldrT="[Texto]" custT="1"/>
      <dgm:spPr/>
      <dgm:t>
        <a:bodyPr/>
        <a:lstStyle/>
        <a:p>
          <a:r>
            <a:rPr lang="es-MX" sz="1800" dirty="0" smtClean="0"/>
            <a:t>Nombre de la cuenta a abonar</a:t>
          </a:r>
          <a:endParaRPr lang="es-MX" sz="1800" dirty="0"/>
        </a:p>
      </dgm:t>
    </dgm:pt>
    <dgm:pt modelId="{49272D9A-3825-4F2B-ABED-04E4E7C21452}" type="parTrans" cxnId="{3FD94A15-8E60-44CD-9BD0-11B6FC9D0867}">
      <dgm:prSet/>
      <dgm:spPr/>
      <dgm:t>
        <a:bodyPr/>
        <a:lstStyle/>
        <a:p>
          <a:endParaRPr lang="es-MX" sz="1800"/>
        </a:p>
      </dgm:t>
    </dgm:pt>
    <dgm:pt modelId="{892E282C-F9A1-4F6B-8341-E7EADE0D0EE8}" type="sibTrans" cxnId="{3FD94A15-8E60-44CD-9BD0-11B6FC9D0867}">
      <dgm:prSet custT="1"/>
      <dgm:spPr/>
      <dgm:t>
        <a:bodyPr/>
        <a:lstStyle/>
        <a:p>
          <a:endParaRPr lang="es-MX" sz="1800"/>
        </a:p>
      </dgm:t>
    </dgm:pt>
    <dgm:pt modelId="{BC2F985A-39B8-489F-A4D6-869F4A45F1FF}">
      <dgm:prSet custT="1"/>
      <dgm:spPr/>
      <dgm:t>
        <a:bodyPr/>
        <a:lstStyle/>
        <a:p>
          <a:r>
            <a:rPr lang="es-MX" sz="1800" dirty="0" smtClean="0"/>
            <a:t>Cantidad a cargar</a:t>
          </a:r>
          <a:endParaRPr lang="es-MX" sz="1800" dirty="0"/>
        </a:p>
      </dgm:t>
    </dgm:pt>
    <dgm:pt modelId="{3FE5D1DE-127E-49D1-BEC9-0ACD1973D688}" type="parTrans" cxnId="{4F409A7B-29A7-42F1-9F6B-D5CC96C77E4E}">
      <dgm:prSet/>
      <dgm:spPr/>
      <dgm:t>
        <a:bodyPr/>
        <a:lstStyle/>
        <a:p>
          <a:endParaRPr lang="es-MX" sz="1800"/>
        </a:p>
      </dgm:t>
    </dgm:pt>
    <dgm:pt modelId="{7A59AEB6-3CD1-4720-A6AF-4E032C5EAAB2}" type="sibTrans" cxnId="{4F409A7B-29A7-42F1-9F6B-D5CC96C77E4E}">
      <dgm:prSet custT="1"/>
      <dgm:spPr/>
      <dgm:t>
        <a:bodyPr/>
        <a:lstStyle/>
        <a:p>
          <a:endParaRPr lang="es-MX" sz="1800"/>
        </a:p>
      </dgm:t>
    </dgm:pt>
    <dgm:pt modelId="{91A87F84-BB42-4390-83A7-A8B11B7B8C1B}">
      <dgm:prSet custT="1"/>
      <dgm:spPr/>
      <dgm:t>
        <a:bodyPr/>
        <a:lstStyle/>
        <a:p>
          <a:r>
            <a:rPr lang="es-MX" sz="1800" dirty="0" smtClean="0"/>
            <a:t>Cantidad a abonar</a:t>
          </a:r>
          <a:endParaRPr lang="es-MX" sz="1800" dirty="0"/>
        </a:p>
      </dgm:t>
    </dgm:pt>
    <dgm:pt modelId="{914F2D46-4E67-4004-B015-697610269C54}" type="parTrans" cxnId="{14292A83-A210-4211-B6D1-257B1225468D}">
      <dgm:prSet/>
      <dgm:spPr/>
      <dgm:t>
        <a:bodyPr/>
        <a:lstStyle/>
        <a:p>
          <a:endParaRPr lang="es-MX" sz="1800"/>
        </a:p>
      </dgm:t>
    </dgm:pt>
    <dgm:pt modelId="{BE462430-B5B8-4A97-9423-EAB023139FF3}" type="sibTrans" cxnId="{14292A83-A210-4211-B6D1-257B1225468D}">
      <dgm:prSet custT="1"/>
      <dgm:spPr/>
      <dgm:t>
        <a:bodyPr/>
        <a:lstStyle/>
        <a:p>
          <a:endParaRPr lang="es-MX" sz="1800"/>
        </a:p>
      </dgm:t>
    </dgm:pt>
    <dgm:pt modelId="{9D5BA70F-4443-4C8A-8FEF-2EDAEA76CE84}">
      <dgm:prSet custT="1"/>
      <dgm:spPr/>
      <dgm:t>
        <a:bodyPr/>
        <a:lstStyle/>
        <a:p>
          <a:r>
            <a:rPr lang="es-MX" sz="1800" dirty="0" smtClean="0"/>
            <a:t>Explicación</a:t>
          </a:r>
          <a:endParaRPr lang="es-MX" sz="1800" dirty="0"/>
        </a:p>
      </dgm:t>
    </dgm:pt>
    <dgm:pt modelId="{D05DA9A8-A732-404B-9489-06AABE1260F3}" type="parTrans" cxnId="{B0440394-B1EF-4BE9-8296-B99687FAE3DC}">
      <dgm:prSet/>
      <dgm:spPr/>
      <dgm:t>
        <a:bodyPr/>
        <a:lstStyle/>
        <a:p>
          <a:endParaRPr lang="es-MX" sz="1800"/>
        </a:p>
      </dgm:t>
    </dgm:pt>
    <dgm:pt modelId="{9EE3A0D1-D6D5-41EF-9D56-2F1C667D3A57}" type="sibTrans" cxnId="{B0440394-B1EF-4BE9-8296-B99687FAE3DC}">
      <dgm:prSet custT="1"/>
      <dgm:spPr/>
      <dgm:t>
        <a:bodyPr/>
        <a:lstStyle/>
        <a:p>
          <a:endParaRPr lang="es-MX" sz="1800"/>
        </a:p>
      </dgm:t>
    </dgm:pt>
    <dgm:pt modelId="{98FBB316-6037-436A-A3D2-35ADCB8D377A}">
      <dgm:prSet custT="1"/>
      <dgm:spPr/>
      <dgm:t>
        <a:bodyPr/>
        <a:lstStyle/>
        <a:p>
          <a:r>
            <a:rPr lang="es-MX" sz="1800" dirty="0" smtClean="0"/>
            <a:t>Referencia</a:t>
          </a:r>
          <a:endParaRPr lang="es-MX" sz="1800" dirty="0"/>
        </a:p>
      </dgm:t>
    </dgm:pt>
    <dgm:pt modelId="{2B9E2500-ADA4-4B2F-9A34-57C96921E8A3}" type="parTrans" cxnId="{73685D5E-78D7-4ACF-98F1-7014B41E6B9C}">
      <dgm:prSet/>
      <dgm:spPr/>
      <dgm:t>
        <a:bodyPr/>
        <a:lstStyle/>
        <a:p>
          <a:endParaRPr lang="es-MX" sz="1800"/>
        </a:p>
      </dgm:t>
    </dgm:pt>
    <dgm:pt modelId="{E2125F23-9A81-453B-959F-630AB07F2267}" type="sibTrans" cxnId="{73685D5E-78D7-4ACF-98F1-7014B41E6B9C}">
      <dgm:prSet/>
      <dgm:spPr/>
      <dgm:t>
        <a:bodyPr/>
        <a:lstStyle/>
        <a:p>
          <a:endParaRPr lang="es-MX" sz="1800"/>
        </a:p>
      </dgm:t>
    </dgm:pt>
    <dgm:pt modelId="{A7F28158-FE64-42F2-A9B8-0B24AB7F617F}" type="pres">
      <dgm:prSet presAssocID="{A8ADDBD1-8D73-4251-83AD-40D67CD914DF}" presName="Name0" presStyleCnt="0">
        <dgm:presLayoutVars>
          <dgm:dir/>
          <dgm:resizeHandles val="exact"/>
        </dgm:presLayoutVars>
      </dgm:prSet>
      <dgm:spPr/>
    </dgm:pt>
    <dgm:pt modelId="{FAD9A422-FD17-4C10-8E18-1501C833E6D3}" type="pres">
      <dgm:prSet presAssocID="{7D4B16BF-97E5-4A35-99BD-5E5EB35A522A}" presName="node" presStyleLbl="node1" presStyleIdx="0" presStyleCnt="7">
        <dgm:presLayoutVars>
          <dgm:bulletEnabled val="1"/>
        </dgm:presLayoutVars>
      </dgm:prSet>
      <dgm:spPr/>
      <dgm:t>
        <a:bodyPr/>
        <a:lstStyle/>
        <a:p>
          <a:endParaRPr lang="es-MX"/>
        </a:p>
      </dgm:t>
    </dgm:pt>
    <dgm:pt modelId="{6EA000FA-A870-4233-8A82-BE80A0E40A04}" type="pres">
      <dgm:prSet presAssocID="{FB39A0A2-E0F4-4801-AF2D-0B8AD35F9D0B}" presName="sibTrans" presStyleLbl="sibTrans1D1" presStyleIdx="0" presStyleCnt="6"/>
      <dgm:spPr/>
      <dgm:t>
        <a:bodyPr/>
        <a:lstStyle/>
        <a:p>
          <a:endParaRPr lang="es-MX"/>
        </a:p>
      </dgm:t>
    </dgm:pt>
    <dgm:pt modelId="{4E105F8A-53BC-4039-84F5-E17E476E7E65}" type="pres">
      <dgm:prSet presAssocID="{FB39A0A2-E0F4-4801-AF2D-0B8AD35F9D0B}" presName="connectorText" presStyleLbl="sibTrans1D1" presStyleIdx="0" presStyleCnt="6"/>
      <dgm:spPr/>
      <dgm:t>
        <a:bodyPr/>
        <a:lstStyle/>
        <a:p>
          <a:endParaRPr lang="es-MX"/>
        </a:p>
      </dgm:t>
    </dgm:pt>
    <dgm:pt modelId="{CA0469F8-2DF1-4F37-9BC1-66EF8C86CFEC}" type="pres">
      <dgm:prSet presAssocID="{7A365259-BC5D-42E0-A10C-30CBBF94084E}" presName="node" presStyleLbl="node1" presStyleIdx="1" presStyleCnt="7">
        <dgm:presLayoutVars>
          <dgm:bulletEnabled val="1"/>
        </dgm:presLayoutVars>
      </dgm:prSet>
      <dgm:spPr/>
      <dgm:t>
        <a:bodyPr/>
        <a:lstStyle/>
        <a:p>
          <a:endParaRPr lang="es-MX"/>
        </a:p>
      </dgm:t>
    </dgm:pt>
    <dgm:pt modelId="{CBFDF2A4-72CC-410A-81AC-3BB0D2CA7794}" type="pres">
      <dgm:prSet presAssocID="{EF909A95-29E8-437A-8DBB-413CA0BED2B7}" presName="sibTrans" presStyleLbl="sibTrans1D1" presStyleIdx="1" presStyleCnt="6"/>
      <dgm:spPr/>
      <dgm:t>
        <a:bodyPr/>
        <a:lstStyle/>
        <a:p>
          <a:endParaRPr lang="es-MX"/>
        </a:p>
      </dgm:t>
    </dgm:pt>
    <dgm:pt modelId="{25FCFE0C-F2FF-4A77-84E0-BE665F6D9309}" type="pres">
      <dgm:prSet presAssocID="{EF909A95-29E8-437A-8DBB-413CA0BED2B7}" presName="connectorText" presStyleLbl="sibTrans1D1" presStyleIdx="1" presStyleCnt="6"/>
      <dgm:spPr/>
      <dgm:t>
        <a:bodyPr/>
        <a:lstStyle/>
        <a:p>
          <a:endParaRPr lang="es-MX"/>
        </a:p>
      </dgm:t>
    </dgm:pt>
    <dgm:pt modelId="{2FF4703E-EFD9-4B31-97A8-E57988CFD81C}" type="pres">
      <dgm:prSet presAssocID="{91BF12BF-9157-4F04-B9AC-C4A16025AE2D}" presName="node" presStyleLbl="node1" presStyleIdx="2" presStyleCnt="7">
        <dgm:presLayoutVars>
          <dgm:bulletEnabled val="1"/>
        </dgm:presLayoutVars>
      </dgm:prSet>
      <dgm:spPr/>
      <dgm:t>
        <a:bodyPr/>
        <a:lstStyle/>
        <a:p>
          <a:endParaRPr lang="es-MX"/>
        </a:p>
      </dgm:t>
    </dgm:pt>
    <dgm:pt modelId="{E277E7F6-1981-4B70-ABEE-DC42CF456550}" type="pres">
      <dgm:prSet presAssocID="{892E282C-F9A1-4F6B-8341-E7EADE0D0EE8}" presName="sibTrans" presStyleLbl="sibTrans1D1" presStyleIdx="2" presStyleCnt="6"/>
      <dgm:spPr/>
      <dgm:t>
        <a:bodyPr/>
        <a:lstStyle/>
        <a:p>
          <a:endParaRPr lang="es-MX"/>
        </a:p>
      </dgm:t>
    </dgm:pt>
    <dgm:pt modelId="{F981B42D-5C63-4E3D-A8CE-72CE4DD6FE27}" type="pres">
      <dgm:prSet presAssocID="{892E282C-F9A1-4F6B-8341-E7EADE0D0EE8}" presName="connectorText" presStyleLbl="sibTrans1D1" presStyleIdx="2" presStyleCnt="6"/>
      <dgm:spPr/>
      <dgm:t>
        <a:bodyPr/>
        <a:lstStyle/>
        <a:p>
          <a:endParaRPr lang="es-MX"/>
        </a:p>
      </dgm:t>
    </dgm:pt>
    <dgm:pt modelId="{44179E8C-99B0-44F4-B92E-CD1A54A3D2E6}" type="pres">
      <dgm:prSet presAssocID="{BC2F985A-39B8-489F-A4D6-869F4A45F1FF}" presName="node" presStyleLbl="node1" presStyleIdx="3" presStyleCnt="7">
        <dgm:presLayoutVars>
          <dgm:bulletEnabled val="1"/>
        </dgm:presLayoutVars>
      </dgm:prSet>
      <dgm:spPr/>
      <dgm:t>
        <a:bodyPr/>
        <a:lstStyle/>
        <a:p>
          <a:endParaRPr lang="es-MX"/>
        </a:p>
      </dgm:t>
    </dgm:pt>
    <dgm:pt modelId="{5C2D0754-7AF1-4238-AFD9-0E99B68038A1}" type="pres">
      <dgm:prSet presAssocID="{7A59AEB6-3CD1-4720-A6AF-4E032C5EAAB2}" presName="sibTrans" presStyleLbl="sibTrans1D1" presStyleIdx="3" presStyleCnt="6"/>
      <dgm:spPr/>
      <dgm:t>
        <a:bodyPr/>
        <a:lstStyle/>
        <a:p>
          <a:endParaRPr lang="es-MX"/>
        </a:p>
      </dgm:t>
    </dgm:pt>
    <dgm:pt modelId="{0E1E2079-DAA6-4F12-902B-076966ACE4F8}" type="pres">
      <dgm:prSet presAssocID="{7A59AEB6-3CD1-4720-A6AF-4E032C5EAAB2}" presName="connectorText" presStyleLbl="sibTrans1D1" presStyleIdx="3" presStyleCnt="6"/>
      <dgm:spPr/>
      <dgm:t>
        <a:bodyPr/>
        <a:lstStyle/>
        <a:p>
          <a:endParaRPr lang="es-MX"/>
        </a:p>
      </dgm:t>
    </dgm:pt>
    <dgm:pt modelId="{623249EB-D52A-4B12-9FB5-D50FC5F6952D}" type="pres">
      <dgm:prSet presAssocID="{91A87F84-BB42-4390-83A7-A8B11B7B8C1B}" presName="node" presStyleLbl="node1" presStyleIdx="4" presStyleCnt="7">
        <dgm:presLayoutVars>
          <dgm:bulletEnabled val="1"/>
        </dgm:presLayoutVars>
      </dgm:prSet>
      <dgm:spPr/>
      <dgm:t>
        <a:bodyPr/>
        <a:lstStyle/>
        <a:p>
          <a:endParaRPr lang="es-MX"/>
        </a:p>
      </dgm:t>
    </dgm:pt>
    <dgm:pt modelId="{DF32C566-FCA7-40B0-944E-E579086803EC}" type="pres">
      <dgm:prSet presAssocID="{BE462430-B5B8-4A97-9423-EAB023139FF3}" presName="sibTrans" presStyleLbl="sibTrans1D1" presStyleIdx="4" presStyleCnt="6"/>
      <dgm:spPr/>
      <dgm:t>
        <a:bodyPr/>
        <a:lstStyle/>
        <a:p>
          <a:endParaRPr lang="es-MX"/>
        </a:p>
      </dgm:t>
    </dgm:pt>
    <dgm:pt modelId="{DF4E20CD-6F3E-4C26-9368-0CB7E10B4F54}" type="pres">
      <dgm:prSet presAssocID="{BE462430-B5B8-4A97-9423-EAB023139FF3}" presName="connectorText" presStyleLbl="sibTrans1D1" presStyleIdx="4" presStyleCnt="6"/>
      <dgm:spPr/>
      <dgm:t>
        <a:bodyPr/>
        <a:lstStyle/>
        <a:p>
          <a:endParaRPr lang="es-MX"/>
        </a:p>
      </dgm:t>
    </dgm:pt>
    <dgm:pt modelId="{B7E53BAA-D7FF-4C9F-9229-6EB8A8E1FA42}" type="pres">
      <dgm:prSet presAssocID="{9D5BA70F-4443-4C8A-8FEF-2EDAEA76CE84}" presName="node" presStyleLbl="node1" presStyleIdx="5" presStyleCnt="7">
        <dgm:presLayoutVars>
          <dgm:bulletEnabled val="1"/>
        </dgm:presLayoutVars>
      </dgm:prSet>
      <dgm:spPr/>
      <dgm:t>
        <a:bodyPr/>
        <a:lstStyle/>
        <a:p>
          <a:endParaRPr lang="es-MX"/>
        </a:p>
      </dgm:t>
    </dgm:pt>
    <dgm:pt modelId="{B85C2A89-DE84-4306-9E39-24C063E0100C}" type="pres">
      <dgm:prSet presAssocID="{9EE3A0D1-D6D5-41EF-9D56-2F1C667D3A57}" presName="sibTrans" presStyleLbl="sibTrans1D1" presStyleIdx="5" presStyleCnt="6"/>
      <dgm:spPr/>
      <dgm:t>
        <a:bodyPr/>
        <a:lstStyle/>
        <a:p>
          <a:endParaRPr lang="es-MX"/>
        </a:p>
      </dgm:t>
    </dgm:pt>
    <dgm:pt modelId="{F4357A12-A3F5-46BF-9E6B-D6C15BB32B3E}" type="pres">
      <dgm:prSet presAssocID="{9EE3A0D1-D6D5-41EF-9D56-2F1C667D3A57}" presName="connectorText" presStyleLbl="sibTrans1D1" presStyleIdx="5" presStyleCnt="6"/>
      <dgm:spPr/>
      <dgm:t>
        <a:bodyPr/>
        <a:lstStyle/>
        <a:p>
          <a:endParaRPr lang="es-MX"/>
        </a:p>
      </dgm:t>
    </dgm:pt>
    <dgm:pt modelId="{01A8E629-4148-4E36-97AA-378D523906F4}" type="pres">
      <dgm:prSet presAssocID="{98FBB316-6037-436A-A3D2-35ADCB8D377A}" presName="node" presStyleLbl="node1" presStyleIdx="6" presStyleCnt="7">
        <dgm:presLayoutVars>
          <dgm:bulletEnabled val="1"/>
        </dgm:presLayoutVars>
      </dgm:prSet>
      <dgm:spPr/>
      <dgm:t>
        <a:bodyPr/>
        <a:lstStyle/>
        <a:p>
          <a:endParaRPr lang="es-MX"/>
        </a:p>
      </dgm:t>
    </dgm:pt>
  </dgm:ptLst>
  <dgm:cxnLst>
    <dgm:cxn modelId="{D3DB24FE-A0A0-4CB2-B0DD-028DD7C97B70}" type="presOf" srcId="{FB39A0A2-E0F4-4801-AF2D-0B8AD35F9D0B}" destId="{6EA000FA-A870-4233-8A82-BE80A0E40A04}" srcOrd="0" destOrd="0" presId="urn:microsoft.com/office/officeart/2005/8/layout/bProcess3"/>
    <dgm:cxn modelId="{3D142355-20BB-4806-9067-675671E91FE9}" srcId="{A8ADDBD1-8D73-4251-83AD-40D67CD914DF}" destId="{7A365259-BC5D-42E0-A10C-30CBBF94084E}" srcOrd="1" destOrd="0" parTransId="{15858890-F3C0-41C8-BD8C-FFEF05AE48BA}" sibTransId="{EF909A95-29E8-437A-8DBB-413CA0BED2B7}"/>
    <dgm:cxn modelId="{F7B3D651-485E-4810-94DB-FCD4A8E9B237}" type="presOf" srcId="{BC2F985A-39B8-489F-A4D6-869F4A45F1FF}" destId="{44179E8C-99B0-44F4-B92E-CD1A54A3D2E6}" srcOrd="0" destOrd="0" presId="urn:microsoft.com/office/officeart/2005/8/layout/bProcess3"/>
    <dgm:cxn modelId="{65D95AD4-4A86-4609-BB99-A103A8FFE7C9}" type="presOf" srcId="{9EE3A0D1-D6D5-41EF-9D56-2F1C667D3A57}" destId="{F4357A12-A3F5-46BF-9E6B-D6C15BB32B3E}" srcOrd="1" destOrd="0" presId="urn:microsoft.com/office/officeart/2005/8/layout/bProcess3"/>
    <dgm:cxn modelId="{B5A3273A-AAF1-48F5-8DBA-25A69700F1E6}" type="presOf" srcId="{EF909A95-29E8-437A-8DBB-413CA0BED2B7}" destId="{CBFDF2A4-72CC-410A-81AC-3BB0D2CA7794}" srcOrd="0" destOrd="0" presId="urn:microsoft.com/office/officeart/2005/8/layout/bProcess3"/>
    <dgm:cxn modelId="{451FE613-D988-417B-998A-84709C4ED382}" type="presOf" srcId="{7A59AEB6-3CD1-4720-A6AF-4E032C5EAAB2}" destId="{5C2D0754-7AF1-4238-AFD9-0E99B68038A1}" srcOrd="0" destOrd="0" presId="urn:microsoft.com/office/officeart/2005/8/layout/bProcess3"/>
    <dgm:cxn modelId="{4F409A7B-29A7-42F1-9F6B-D5CC96C77E4E}" srcId="{A8ADDBD1-8D73-4251-83AD-40D67CD914DF}" destId="{BC2F985A-39B8-489F-A4D6-869F4A45F1FF}" srcOrd="3" destOrd="0" parTransId="{3FE5D1DE-127E-49D1-BEC9-0ACD1973D688}" sibTransId="{7A59AEB6-3CD1-4720-A6AF-4E032C5EAAB2}"/>
    <dgm:cxn modelId="{FF959A64-85DF-4BAA-8BE9-05B818598AA9}" type="presOf" srcId="{91A87F84-BB42-4390-83A7-A8B11B7B8C1B}" destId="{623249EB-D52A-4B12-9FB5-D50FC5F6952D}" srcOrd="0" destOrd="0" presId="urn:microsoft.com/office/officeart/2005/8/layout/bProcess3"/>
    <dgm:cxn modelId="{CD3AD29E-29EF-41BA-B7CC-61DADF7C9D77}" type="presOf" srcId="{FB39A0A2-E0F4-4801-AF2D-0B8AD35F9D0B}" destId="{4E105F8A-53BC-4039-84F5-E17E476E7E65}" srcOrd="1" destOrd="0" presId="urn:microsoft.com/office/officeart/2005/8/layout/bProcess3"/>
    <dgm:cxn modelId="{14292A83-A210-4211-B6D1-257B1225468D}" srcId="{A8ADDBD1-8D73-4251-83AD-40D67CD914DF}" destId="{91A87F84-BB42-4390-83A7-A8B11B7B8C1B}" srcOrd="4" destOrd="0" parTransId="{914F2D46-4E67-4004-B015-697610269C54}" sibTransId="{BE462430-B5B8-4A97-9423-EAB023139FF3}"/>
    <dgm:cxn modelId="{EE26AF19-B2BB-4D6C-9466-E317322A466B}" type="presOf" srcId="{91BF12BF-9157-4F04-B9AC-C4A16025AE2D}" destId="{2FF4703E-EFD9-4B31-97A8-E57988CFD81C}" srcOrd="0" destOrd="0" presId="urn:microsoft.com/office/officeart/2005/8/layout/bProcess3"/>
    <dgm:cxn modelId="{A3D32D91-277B-4D16-9D64-F96C7ACF29E2}" type="presOf" srcId="{EF909A95-29E8-437A-8DBB-413CA0BED2B7}" destId="{25FCFE0C-F2FF-4A77-84E0-BE665F6D9309}" srcOrd="1" destOrd="0" presId="urn:microsoft.com/office/officeart/2005/8/layout/bProcess3"/>
    <dgm:cxn modelId="{DF98805A-B8CC-47F2-B6F8-CC146E6DFAB9}" type="presOf" srcId="{9D5BA70F-4443-4C8A-8FEF-2EDAEA76CE84}" destId="{B7E53BAA-D7FF-4C9F-9229-6EB8A8E1FA42}" srcOrd="0" destOrd="0" presId="urn:microsoft.com/office/officeart/2005/8/layout/bProcess3"/>
    <dgm:cxn modelId="{1F8ED624-C396-481C-AD50-95D9C4076AE9}" type="presOf" srcId="{BE462430-B5B8-4A97-9423-EAB023139FF3}" destId="{DF4E20CD-6F3E-4C26-9368-0CB7E10B4F54}" srcOrd="1" destOrd="0" presId="urn:microsoft.com/office/officeart/2005/8/layout/bProcess3"/>
    <dgm:cxn modelId="{D9D36126-6179-4608-8443-6AEB4A97C971}" type="presOf" srcId="{892E282C-F9A1-4F6B-8341-E7EADE0D0EE8}" destId="{E277E7F6-1981-4B70-ABEE-DC42CF456550}" srcOrd="0" destOrd="0" presId="urn:microsoft.com/office/officeart/2005/8/layout/bProcess3"/>
    <dgm:cxn modelId="{230B8278-6CFE-4A2F-B03F-120371EC81AC}" type="presOf" srcId="{892E282C-F9A1-4F6B-8341-E7EADE0D0EE8}" destId="{F981B42D-5C63-4E3D-A8CE-72CE4DD6FE27}" srcOrd="1" destOrd="0" presId="urn:microsoft.com/office/officeart/2005/8/layout/bProcess3"/>
    <dgm:cxn modelId="{3F156898-1CDC-4C17-9F25-CE5471415F4B}" type="presOf" srcId="{7A365259-BC5D-42E0-A10C-30CBBF94084E}" destId="{CA0469F8-2DF1-4F37-9BC1-66EF8C86CFEC}" srcOrd="0" destOrd="0" presId="urn:microsoft.com/office/officeart/2005/8/layout/bProcess3"/>
    <dgm:cxn modelId="{DA3B4FDA-3E55-44F2-9E8B-8604B5BBD073}" srcId="{A8ADDBD1-8D73-4251-83AD-40D67CD914DF}" destId="{7D4B16BF-97E5-4A35-99BD-5E5EB35A522A}" srcOrd="0" destOrd="0" parTransId="{7658202A-A700-4046-B7A1-98A226E85E43}" sibTransId="{FB39A0A2-E0F4-4801-AF2D-0B8AD35F9D0B}"/>
    <dgm:cxn modelId="{F7FCF6DF-E6F7-4523-8D35-01D35AB1FF89}" type="presOf" srcId="{BE462430-B5B8-4A97-9423-EAB023139FF3}" destId="{DF32C566-FCA7-40B0-944E-E579086803EC}" srcOrd="0" destOrd="0" presId="urn:microsoft.com/office/officeart/2005/8/layout/bProcess3"/>
    <dgm:cxn modelId="{B0440394-B1EF-4BE9-8296-B99687FAE3DC}" srcId="{A8ADDBD1-8D73-4251-83AD-40D67CD914DF}" destId="{9D5BA70F-4443-4C8A-8FEF-2EDAEA76CE84}" srcOrd="5" destOrd="0" parTransId="{D05DA9A8-A732-404B-9489-06AABE1260F3}" sibTransId="{9EE3A0D1-D6D5-41EF-9D56-2F1C667D3A57}"/>
    <dgm:cxn modelId="{2090AC5A-9EC0-493C-A51B-1E92E0D8942E}" type="presOf" srcId="{7A59AEB6-3CD1-4720-A6AF-4E032C5EAAB2}" destId="{0E1E2079-DAA6-4F12-902B-076966ACE4F8}" srcOrd="1" destOrd="0" presId="urn:microsoft.com/office/officeart/2005/8/layout/bProcess3"/>
    <dgm:cxn modelId="{3FD94A15-8E60-44CD-9BD0-11B6FC9D0867}" srcId="{A8ADDBD1-8D73-4251-83AD-40D67CD914DF}" destId="{91BF12BF-9157-4F04-B9AC-C4A16025AE2D}" srcOrd="2" destOrd="0" parTransId="{49272D9A-3825-4F2B-ABED-04E4E7C21452}" sibTransId="{892E282C-F9A1-4F6B-8341-E7EADE0D0EE8}"/>
    <dgm:cxn modelId="{98F47F63-D4C7-48BA-90C4-6BB1B0588064}" type="presOf" srcId="{A8ADDBD1-8D73-4251-83AD-40D67CD914DF}" destId="{A7F28158-FE64-42F2-A9B8-0B24AB7F617F}" srcOrd="0" destOrd="0" presId="urn:microsoft.com/office/officeart/2005/8/layout/bProcess3"/>
    <dgm:cxn modelId="{F26562F7-8588-4E5C-98BE-AF2BD47BE5D4}" type="presOf" srcId="{7D4B16BF-97E5-4A35-99BD-5E5EB35A522A}" destId="{FAD9A422-FD17-4C10-8E18-1501C833E6D3}" srcOrd="0" destOrd="0" presId="urn:microsoft.com/office/officeart/2005/8/layout/bProcess3"/>
    <dgm:cxn modelId="{D172DA57-02EE-47CD-8469-90401A5E192D}" type="presOf" srcId="{9EE3A0D1-D6D5-41EF-9D56-2F1C667D3A57}" destId="{B85C2A89-DE84-4306-9E39-24C063E0100C}" srcOrd="0" destOrd="0" presId="urn:microsoft.com/office/officeart/2005/8/layout/bProcess3"/>
    <dgm:cxn modelId="{4CC0FFA6-AA05-4924-B778-7DBEC5D1F488}" type="presOf" srcId="{98FBB316-6037-436A-A3D2-35ADCB8D377A}" destId="{01A8E629-4148-4E36-97AA-378D523906F4}" srcOrd="0" destOrd="0" presId="urn:microsoft.com/office/officeart/2005/8/layout/bProcess3"/>
    <dgm:cxn modelId="{73685D5E-78D7-4ACF-98F1-7014B41E6B9C}" srcId="{A8ADDBD1-8D73-4251-83AD-40D67CD914DF}" destId="{98FBB316-6037-436A-A3D2-35ADCB8D377A}" srcOrd="6" destOrd="0" parTransId="{2B9E2500-ADA4-4B2F-9A34-57C96921E8A3}" sibTransId="{E2125F23-9A81-453B-959F-630AB07F2267}"/>
    <dgm:cxn modelId="{699D7633-FD5B-41AB-BC99-4CF55FD3AE8F}" type="presParOf" srcId="{A7F28158-FE64-42F2-A9B8-0B24AB7F617F}" destId="{FAD9A422-FD17-4C10-8E18-1501C833E6D3}" srcOrd="0" destOrd="0" presId="urn:microsoft.com/office/officeart/2005/8/layout/bProcess3"/>
    <dgm:cxn modelId="{91D189E5-54DC-4D7B-9E1B-44F39F30CCCC}" type="presParOf" srcId="{A7F28158-FE64-42F2-A9B8-0B24AB7F617F}" destId="{6EA000FA-A870-4233-8A82-BE80A0E40A04}" srcOrd="1" destOrd="0" presId="urn:microsoft.com/office/officeart/2005/8/layout/bProcess3"/>
    <dgm:cxn modelId="{73B43718-D96E-4FD5-943A-5AC2D94510BE}" type="presParOf" srcId="{6EA000FA-A870-4233-8A82-BE80A0E40A04}" destId="{4E105F8A-53BC-4039-84F5-E17E476E7E65}" srcOrd="0" destOrd="0" presId="urn:microsoft.com/office/officeart/2005/8/layout/bProcess3"/>
    <dgm:cxn modelId="{0D56EB89-12A2-48EF-BFA5-4C6F2CF1D859}" type="presParOf" srcId="{A7F28158-FE64-42F2-A9B8-0B24AB7F617F}" destId="{CA0469F8-2DF1-4F37-9BC1-66EF8C86CFEC}" srcOrd="2" destOrd="0" presId="urn:microsoft.com/office/officeart/2005/8/layout/bProcess3"/>
    <dgm:cxn modelId="{6FD01745-5D60-47C6-AC46-55EB5F76ED06}" type="presParOf" srcId="{A7F28158-FE64-42F2-A9B8-0B24AB7F617F}" destId="{CBFDF2A4-72CC-410A-81AC-3BB0D2CA7794}" srcOrd="3" destOrd="0" presId="urn:microsoft.com/office/officeart/2005/8/layout/bProcess3"/>
    <dgm:cxn modelId="{41A1D2C7-230A-4C94-BDF5-F10BB8C8B0F0}" type="presParOf" srcId="{CBFDF2A4-72CC-410A-81AC-3BB0D2CA7794}" destId="{25FCFE0C-F2FF-4A77-84E0-BE665F6D9309}" srcOrd="0" destOrd="0" presId="urn:microsoft.com/office/officeart/2005/8/layout/bProcess3"/>
    <dgm:cxn modelId="{2487915F-DDB6-471A-9018-E4E77A75A98A}" type="presParOf" srcId="{A7F28158-FE64-42F2-A9B8-0B24AB7F617F}" destId="{2FF4703E-EFD9-4B31-97A8-E57988CFD81C}" srcOrd="4" destOrd="0" presId="urn:microsoft.com/office/officeart/2005/8/layout/bProcess3"/>
    <dgm:cxn modelId="{53A736B4-DFDB-4468-A3E1-825596BCC0D5}" type="presParOf" srcId="{A7F28158-FE64-42F2-A9B8-0B24AB7F617F}" destId="{E277E7F6-1981-4B70-ABEE-DC42CF456550}" srcOrd="5" destOrd="0" presId="urn:microsoft.com/office/officeart/2005/8/layout/bProcess3"/>
    <dgm:cxn modelId="{21BD8757-E4DD-4005-8DDD-BCAC7222486B}" type="presParOf" srcId="{E277E7F6-1981-4B70-ABEE-DC42CF456550}" destId="{F981B42D-5C63-4E3D-A8CE-72CE4DD6FE27}" srcOrd="0" destOrd="0" presId="urn:microsoft.com/office/officeart/2005/8/layout/bProcess3"/>
    <dgm:cxn modelId="{5F34450E-4E14-47FB-A57A-7B0C80C9354C}" type="presParOf" srcId="{A7F28158-FE64-42F2-A9B8-0B24AB7F617F}" destId="{44179E8C-99B0-44F4-B92E-CD1A54A3D2E6}" srcOrd="6" destOrd="0" presId="urn:microsoft.com/office/officeart/2005/8/layout/bProcess3"/>
    <dgm:cxn modelId="{37E46CAD-4087-421C-A019-28D1C6B2BD74}" type="presParOf" srcId="{A7F28158-FE64-42F2-A9B8-0B24AB7F617F}" destId="{5C2D0754-7AF1-4238-AFD9-0E99B68038A1}" srcOrd="7" destOrd="0" presId="urn:microsoft.com/office/officeart/2005/8/layout/bProcess3"/>
    <dgm:cxn modelId="{AFF65F23-834C-4D92-8B9D-A83F0287C849}" type="presParOf" srcId="{5C2D0754-7AF1-4238-AFD9-0E99B68038A1}" destId="{0E1E2079-DAA6-4F12-902B-076966ACE4F8}" srcOrd="0" destOrd="0" presId="urn:microsoft.com/office/officeart/2005/8/layout/bProcess3"/>
    <dgm:cxn modelId="{94E3DF38-7E3A-467F-A617-6347455E6AD0}" type="presParOf" srcId="{A7F28158-FE64-42F2-A9B8-0B24AB7F617F}" destId="{623249EB-D52A-4B12-9FB5-D50FC5F6952D}" srcOrd="8" destOrd="0" presId="urn:microsoft.com/office/officeart/2005/8/layout/bProcess3"/>
    <dgm:cxn modelId="{1DF767D7-E431-4809-83D9-8D0F37A082CE}" type="presParOf" srcId="{A7F28158-FE64-42F2-A9B8-0B24AB7F617F}" destId="{DF32C566-FCA7-40B0-944E-E579086803EC}" srcOrd="9" destOrd="0" presId="urn:microsoft.com/office/officeart/2005/8/layout/bProcess3"/>
    <dgm:cxn modelId="{EB21B2EF-65CA-4E3E-B10D-7AB5DAC45F84}" type="presParOf" srcId="{DF32C566-FCA7-40B0-944E-E579086803EC}" destId="{DF4E20CD-6F3E-4C26-9368-0CB7E10B4F54}" srcOrd="0" destOrd="0" presId="urn:microsoft.com/office/officeart/2005/8/layout/bProcess3"/>
    <dgm:cxn modelId="{052937BC-3374-41C1-8F61-B4FB0715DE07}" type="presParOf" srcId="{A7F28158-FE64-42F2-A9B8-0B24AB7F617F}" destId="{B7E53BAA-D7FF-4C9F-9229-6EB8A8E1FA42}" srcOrd="10" destOrd="0" presId="urn:microsoft.com/office/officeart/2005/8/layout/bProcess3"/>
    <dgm:cxn modelId="{AA306BC1-51FD-4429-AA4D-65B5C006C5FB}" type="presParOf" srcId="{A7F28158-FE64-42F2-A9B8-0B24AB7F617F}" destId="{B85C2A89-DE84-4306-9E39-24C063E0100C}" srcOrd="11" destOrd="0" presId="urn:microsoft.com/office/officeart/2005/8/layout/bProcess3"/>
    <dgm:cxn modelId="{41FE6644-39B6-43A9-B420-E3A60ECB2A58}" type="presParOf" srcId="{B85C2A89-DE84-4306-9E39-24C063E0100C}" destId="{F4357A12-A3F5-46BF-9E6B-D6C15BB32B3E}" srcOrd="0" destOrd="0" presId="urn:microsoft.com/office/officeart/2005/8/layout/bProcess3"/>
    <dgm:cxn modelId="{ECEA5C6A-FCB5-4786-B13F-80767258FB15}" type="presParOf" srcId="{A7F28158-FE64-42F2-A9B8-0B24AB7F617F}" destId="{01A8E629-4148-4E36-97AA-378D523906F4}"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B1FCBE6-6C62-4C01-B9A4-2A05784BCE5C}" type="doc">
      <dgm:prSet loTypeId="urn:microsoft.com/office/officeart/2005/8/layout/process3" loCatId="process" qsTypeId="urn:microsoft.com/office/officeart/2005/8/quickstyle/simple3" qsCatId="simple" csTypeId="urn:microsoft.com/office/officeart/2005/8/colors/colorful1" csCatId="colorful" phldr="1"/>
      <dgm:spPr/>
      <dgm:t>
        <a:bodyPr/>
        <a:lstStyle/>
        <a:p>
          <a:endParaRPr lang="es-MX"/>
        </a:p>
      </dgm:t>
    </dgm:pt>
    <dgm:pt modelId="{62F3241C-5459-4049-BA37-D9DD968BE042}">
      <dgm:prSet phldrT="[Texto]" custT="1"/>
      <dgm:spPr/>
      <dgm:t>
        <a:bodyPr/>
        <a:lstStyle/>
        <a:p>
          <a:r>
            <a:rPr lang="es-MX" sz="1400" dirty="0" smtClean="0"/>
            <a:t>Paso 1</a:t>
          </a:r>
          <a:endParaRPr lang="es-MX" sz="1400" dirty="0"/>
        </a:p>
      </dgm:t>
    </dgm:pt>
    <dgm:pt modelId="{1D434A02-BA26-4524-B607-C74A35B3AF04}" type="parTrans" cxnId="{DD56D931-4FD5-489E-8223-DA408309ED79}">
      <dgm:prSet/>
      <dgm:spPr/>
      <dgm:t>
        <a:bodyPr/>
        <a:lstStyle/>
        <a:p>
          <a:endParaRPr lang="es-MX" sz="1400"/>
        </a:p>
      </dgm:t>
    </dgm:pt>
    <dgm:pt modelId="{D4E45018-8CF5-46A6-94B2-CE72F468EE3F}" type="sibTrans" cxnId="{DD56D931-4FD5-489E-8223-DA408309ED79}">
      <dgm:prSet custT="1"/>
      <dgm:spPr/>
      <dgm:t>
        <a:bodyPr/>
        <a:lstStyle/>
        <a:p>
          <a:endParaRPr lang="es-MX" sz="1400"/>
        </a:p>
      </dgm:t>
    </dgm:pt>
    <dgm:pt modelId="{8612BE80-0138-47A5-8112-F7F3EE5638B6}">
      <dgm:prSet phldrT="[Texto]" custT="1"/>
      <dgm:spPr/>
      <dgm:t>
        <a:bodyPr/>
        <a:lstStyle/>
        <a:p>
          <a:pPr algn="ctr"/>
          <a:r>
            <a:rPr lang="es-MX" sz="1400" dirty="0" smtClean="0"/>
            <a:t>Encabezado (nombre de la compañía, nombre del estado financiero, fecha).</a:t>
          </a:r>
          <a:endParaRPr lang="es-MX" sz="1400" dirty="0"/>
        </a:p>
      </dgm:t>
    </dgm:pt>
    <dgm:pt modelId="{E36C0ECC-D280-42AC-A472-CBA37A82738C}" type="parTrans" cxnId="{F9B30FD3-9A00-4ED1-A8C8-D208AE26C80D}">
      <dgm:prSet/>
      <dgm:spPr/>
      <dgm:t>
        <a:bodyPr/>
        <a:lstStyle/>
        <a:p>
          <a:endParaRPr lang="es-MX" sz="1400"/>
        </a:p>
      </dgm:t>
    </dgm:pt>
    <dgm:pt modelId="{D1F721EE-7A46-464C-A726-C06122BCC664}" type="sibTrans" cxnId="{F9B30FD3-9A00-4ED1-A8C8-D208AE26C80D}">
      <dgm:prSet/>
      <dgm:spPr/>
      <dgm:t>
        <a:bodyPr/>
        <a:lstStyle/>
        <a:p>
          <a:endParaRPr lang="es-MX" sz="1400"/>
        </a:p>
      </dgm:t>
    </dgm:pt>
    <dgm:pt modelId="{4652C667-D403-45A1-888B-A7EE6A09997C}">
      <dgm:prSet phldrT="[Texto]" custT="1"/>
      <dgm:spPr/>
      <dgm:t>
        <a:bodyPr/>
        <a:lstStyle/>
        <a:p>
          <a:r>
            <a:rPr lang="es-MX" sz="1400" dirty="0" smtClean="0"/>
            <a:t>Paso 2</a:t>
          </a:r>
          <a:endParaRPr lang="es-MX" sz="1400" dirty="0"/>
        </a:p>
      </dgm:t>
    </dgm:pt>
    <dgm:pt modelId="{029B7473-0504-4799-8435-C3CFF49D2E8B}" type="parTrans" cxnId="{269DE6A5-BD12-47FE-9208-B91F4041C745}">
      <dgm:prSet/>
      <dgm:spPr/>
      <dgm:t>
        <a:bodyPr/>
        <a:lstStyle/>
        <a:p>
          <a:endParaRPr lang="es-MX" sz="1400"/>
        </a:p>
      </dgm:t>
    </dgm:pt>
    <dgm:pt modelId="{3F64BF9D-4662-430E-9387-B21A1E0BFE0F}" type="sibTrans" cxnId="{269DE6A5-BD12-47FE-9208-B91F4041C745}">
      <dgm:prSet custT="1"/>
      <dgm:spPr/>
      <dgm:t>
        <a:bodyPr/>
        <a:lstStyle/>
        <a:p>
          <a:endParaRPr lang="es-MX" sz="1400"/>
        </a:p>
      </dgm:t>
    </dgm:pt>
    <dgm:pt modelId="{D37A519B-5437-473E-A235-5948F5FA8C10}">
      <dgm:prSet phldrT="[Texto]" custT="1"/>
      <dgm:spPr/>
      <dgm:t>
        <a:bodyPr/>
        <a:lstStyle/>
        <a:p>
          <a:r>
            <a:rPr lang="es-MX" sz="1400" dirty="0" smtClean="0"/>
            <a:t>Nombres de las cuentas del mayor en el orden apropiado (activo, pasivo, capital, ingresos y gastos).</a:t>
          </a:r>
          <a:endParaRPr lang="es-MX" sz="1400" dirty="0"/>
        </a:p>
      </dgm:t>
    </dgm:pt>
    <dgm:pt modelId="{65BA00C6-E1EB-4EB6-A538-E8EA5099E686}" type="parTrans" cxnId="{9CE38CC3-0159-4255-8F0F-78AF55C911BB}">
      <dgm:prSet/>
      <dgm:spPr/>
      <dgm:t>
        <a:bodyPr/>
        <a:lstStyle/>
        <a:p>
          <a:endParaRPr lang="es-MX" sz="1400"/>
        </a:p>
      </dgm:t>
    </dgm:pt>
    <dgm:pt modelId="{0B9E58C5-6234-4566-8F59-5B8ABECA8433}" type="sibTrans" cxnId="{9CE38CC3-0159-4255-8F0F-78AF55C911BB}">
      <dgm:prSet/>
      <dgm:spPr/>
      <dgm:t>
        <a:bodyPr/>
        <a:lstStyle/>
        <a:p>
          <a:endParaRPr lang="es-MX" sz="1400"/>
        </a:p>
      </dgm:t>
    </dgm:pt>
    <dgm:pt modelId="{202BA00A-4CA5-4E09-8814-A8343687A661}">
      <dgm:prSet phldrT="[Texto]" custT="1"/>
      <dgm:spPr/>
      <dgm:t>
        <a:bodyPr/>
        <a:lstStyle/>
        <a:p>
          <a:r>
            <a:rPr lang="es-MX" sz="1400" dirty="0" smtClean="0"/>
            <a:t>Paso 3</a:t>
          </a:r>
          <a:endParaRPr lang="es-MX" sz="1400" dirty="0"/>
        </a:p>
      </dgm:t>
    </dgm:pt>
    <dgm:pt modelId="{DE4C7638-7EE6-46D0-9155-81C4970FCA10}" type="parTrans" cxnId="{6EBB637F-F8AF-497E-9DCE-98F18035AE00}">
      <dgm:prSet/>
      <dgm:spPr/>
      <dgm:t>
        <a:bodyPr/>
        <a:lstStyle/>
        <a:p>
          <a:endParaRPr lang="es-MX" sz="1400"/>
        </a:p>
      </dgm:t>
    </dgm:pt>
    <dgm:pt modelId="{C29B39C4-EF4C-401E-94EB-06C22F921F59}" type="sibTrans" cxnId="{6EBB637F-F8AF-497E-9DCE-98F18035AE00}">
      <dgm:prSet custT="1"/>
      <dgm:spPr/>
      <dgm:t>
        <a:bodyPr/>
        <a:lstStyle/>
        <a:p>
          <a:endParaRPr lang="es-MX" sz="1400"/>
        </a:p>
      </dgm:t>
    </dgm:pt>
    <dgm:pt modelId="{350CA309-0531-40DD-8DF1-419734087473}">
      <dgm:prSet phldrT="[Texto]" custT="1"/>
      <dgm:spPr/>
      <dgm:t>
        <a:bodyPr/>
        <a:lstStyle/>
        <a:p>
          <a:r>
            <a:rPr lang="es-MX" sz="1400" dirty="0" smtClean="0"/>
            <a:t>Registrar en las columnas del debe y haber de la balanza de comprobación los saldos deudores o acreedores de cada una de las cuentas.</a:t>
          </a:r>
          <a:endParaRPr lang="es-MX" sz="1400" dirty="0"/>
        </a:p>
      </dgm:t>
    </dgm:pt>
    <dgm:pt modelId="{7CF8EEC3-0796-44DC-9B84-BECA5E7BE766}" type="parTrans" cxnId="{A9918055-A018-49E5-B229-7C86125CFA87}">
      <dgm:prSet/>
      <dgm:spPr/>
      <dgm:t>
        <a:bodyPr/>
        <a:lstStyle/>
        <a:p>
          <a:endParaRPr lang="es-MX" sz="1400"/>
        </a:p>
      </dgm:t>
    </dgm:pt>
    <dgm:pt modelId="{0A4D2204-4FFC-4ED1-996E-2321E95DC2FA}" type="sibTrans" cxnId="{A9918055-A018-49E5-B229-7C86125CFA87}">
      <dgm:prSet/>
      <dgm:spPr/>
      <dgm:t>
        <a:bodyPr/>
        <a:lstStyle/>
        <a:p>
          <a:endParaRPr lang="es-MX" sz="1400"/>
        </a:p>
      </dgm:t>
    </dgm:pt>
    <dgm:pt modelId="{212004E7-4834-4EC8-9E50-54CB55535BA5}">
      <dgm:prSet custT="1"/>
      <dgm:spPr/>
      <dgm:t>
        <a:bodyPr/>
        <a:lstStyle/>
        <a:p>
          <a:r>
            <a:rPr lang="es-MX" sz="1400" dirty="0" smtClean="0"/>
            <a:t>Paso 4</a:t>
          </a:r>
          <a:endParaRPr lang="es-MX" sz="1400" dirty="0"/>
        </a:p>
      </dgm:t>
    </dgm:pt>
    <dgm:pt modelId="{50A5BDCC-15FB-4FAE-A50A-C35A5ACC165D}" type="parTrans" cxnId="{C3CE7B0D-7212-482E-82F5-5E6244FC917A}">
      <dgm:prSet/>
      <dgm:spPr/>
      <dgm:t>
        <a:bodyPr/>
        <a:lstStyle/>
        <a:p>
          <a:endParaRPr lang="es-MX" sz="1400"/>
        </a:p>
      </dgm:t>
    </dgm:pt>
    <dgm:pt modelId="{A34EEBF4-EEBC-44BC-A96E-3520C4AE21C4}" type="sibTrans" cxnId="{C3CE7B0D-7212-482E-82F5-5E6244FC917A}">
      <dgm:prSet/>
      <dgm:spPr/>
      <dgm:t>
        <a:bodyPr/>
        <a:lstStyle/>
        <a:p>
          <a:endParaRPr lang="es-MX" sz="1400"/>
        </a:p>
      </dgm:t>
    </dgm:pt>
    <dgm:pt modelId="{40287AF3-D48B-4A34-9613-CEA63DBCDA02}">
      <dgm:prSet custT="1"/>
      <dgm:spPr/>
      <dgm:t>
        <a:bodyPr/>
        <a:lstStyle/>
        <a:p>
          <a:r>
            <a:rPr lang="es-MX" sz="1400" dirty="0" smtClean="0"/>
            <a:t>Sumar tanto la columna del debe como la del haber. Ambas deben sumar igual.</a:t>
          </a:r>
          <a:endParaRPr lang="es-MX" sz="1400" dirty="0"/>
        </a:p>
      </dgm:t>
    </dgm:pt>
    <dgm:pt modelId="{475B53B7-3752-4830-BB5E-6C977357A701}" type="parTrans" cxnId="{EB4D6BD6-B343-4274-9344-E88F08BE772B}">
      <dgm:prSet/>
      <dgm:spPr/>
      <dgm:t>
        <a:bodyPr/>
        <a:lstStyle/>
        <a:p>
          <a:endParaRPr lang="es-MX" sz="1400"/>
        </a:p>
      </dgm:t>
    </dgm:pt>
    <dgm:pt modelId="{B65C0184-7DDD-4E7F-9C33-7867A94A3789}" type="sibTrans" cxnId="{EB4D6BD6-B343-4274-9344-E88F08BE772B}">
      <dgm:prSet/>
      <dgm:spPr/>
      <dgm:t>
        <a:bodyPr/>
        <a:lstStyle/>
        <a:p>
          <a:endParaRPr lang="es-MX" sz="1400"/>
        </a:p>
      </dgm:t>
    </dgm:pt>
    <dgm:pt modelId="{5C142312-7253-46F1-A7FC-5186008AC63C}" type="pres">
      <dgm:prSet presAssocID="{4B1FCBE6-6C62-4C01-B9A4-2A05784BCE5C}" presName="linearFlow" presStyleCnt="0">
        <dgm:presLayoutVars>
          <dgm:dir/>
          <dgm:animLvl val="lvl"/>
          <dgm:resizeHandles val="exact"/>
        </dgm:presLayoutVars>
      </dgm:prSet>
      <dgm:spPr/>
      <dgm:t>
        <a:bodyPr/>
        <a:lstStyle/>
        <a:p>
          <a:endParaRPr lang="es-MX"/>
        </a:p>
      </dgm:t>
    </dgm:pt>
    <dgm:pt modelId="{9FCBEDED-5A88-44D0-AA59-0751892DA480}" type="pres">
      <dgm:prSet presAssocID="{62F3241C-5459-4049-BA37-D9DD968BE042}" presName="composite" presStyleCnt="0"/>
      <dgm:spPr/>
    </dgm:pt>
    <dgm:pt modelId="{B0296AF9-4802-49EF-B1E8-98E020037209}" type="pres">
      <dgm:prSet presAssocID="{62F3241C-5459-4049-BA37-D9DD968BE042}" presName="parTx" presStyleLbl="node1" presStyleIdx="0" presStyleCnt="4">
        <dgm:presLayoutVars>
          <dgm:chMax val="0"/>
          <dgm:chPref val="0"/>
          <dgm:bulletEnabled val="1"/>
        </dgm:presLayoutVars>
      </dgm:prSet>
      <dgm:spPr/>
      <dgm:t>
        <a:bodyPr/>
        <a:lstStyle/>
        <a:p>
          <a:endParaRPr lang="es-MX"/>
        </a:p>
      </dgm:t>
    </dgm:pt>
    <dgm:pt modelId="{009A9261-70D5-4C0D-8928-34D841D8CBAB}" type="pres">
      <dgm:prSet presAssocID="{62F3241C-5459-4049-BA37-D9DD968BE042}" presName="parSh" presStyleLbl="node1" presStyleIdx="0" presStyleCnt="4" custLinFactNeighborX="1630" custLinFactNeighborY="-27914"/>
      <dgm:spPr/>
      <dgm:t>
        <a:bodyPr/>
        <a:lstStyle/>
        <a:p>
          <a:endParaRPr lang="es-MX"/>
        </a:p>
      </dgm:t>
    </dgm:pt>
    <dgm:pt modelId="{0BBDA131-F21E-49CA-B539-23C02325AF68}" type="pres">
      <dgm:prSet presAssocID="{62F3241C-5459-4049-BA37-D9DD968BE042}" presName="desTx" presStyleLbl="fgAcc1" presStyleIdx="0" presStyleCnt="4" custScaleY="73111" custLinFactNeighborX="2864" custLinFactNeighborY="-21612">
        <dgm:presLayoutVars>
          <dgm:bulletEnabled val="1"/>
        </dgm:presLayoutVars>
      </dgm:prSet>
      <dgm:spPr/>
      <dgm:t>
        <a:bodyPr/>
        <a:lstStyle/>
        <a:p>
          <a:endParaRPr lang="es-MX"/>
        </a:p>
      </dgm:t>
    </dgm:pt>
    <dgm:pt modelId="{FD712230-F1BF-4AB0-8996-FF1B92E69F44}" type="pres">
      <dgm:prSet presAssocID="{D4E45018-8CF5-46A6-94B2-CE72F468EE3F}" presName="sibTrans" presStyleLbl="sibTrans2D1" presStyleIdx="0" presStyleCnt="3"/>
      <dgm:spPr/>
      <dgm:t>
        <a:bodyPr/>
        <a:lstStyle/>
        <a:p>
          <a:endParaRPr lang="es-MX"/>
        </a:p>
      </dgm:t>
    </dgm:pt>
    <dgm:pt modelId="{90E70DD1-0698-4A1C-95DC-A4B2CF0112D8}" type="pres">
      <dgm:prSet presAssocID="{D4E45018-8CF5-46A6-94B2-CE72F468EE3F}" presName="connTx" presStyleLbl="sibTrans2D1" presStyleIdx="0" presStyleCnt="3"/>
      <dgm:spPr/>
      <dgm:t>
        <a:bodyPr/>
        <a:lstStyle/>
        <a:p>
          <a:endParaRPr lang="es-MX"/>
        </a:p>
      </dgm:t>
    </dgm:pt>
    <dgm:pt modelId="{D6335D2C-E311-464F-AA18-A69DBB47C2E9}" type="pres">
      <dgm:prSet presAssocID="{4652C667-D403-45A1-888B-A7EE6A09997C}" presName="composite" presStyleCnt="0"/>
      <dgm:spPr/>
    </dgm:pt>
    <dgm:pt modelId="{63B1C761-3604-4066-A215-0783541F1204}" type="pres">
      <dgm:prSet presAssocID="{4652C667-D403-45A1-888B-A7EE6A09997C}" presName="parTx" presStyleLbl="node1" presStyleIdx="0" presStyleCnt="4">
        <dgm:presLayoutVars>
          <dgm:chMax val="0"/>
          <dgm:chPref val="0"/>
          <dgm:bulletEnabled val="1"/>
        </dgm:presLayoutVars>
      </dgm:prSet>
      <dgm:spPr/>
      <dgm:t>
        <a:bodyPr/>
        <a:lstStyle/>
        <a:p>
          <a:endParaRPr lang="es-MX"/>
        </a:p>
      </dgm:t>
    </dgm:pt>
    <dgm:pt modelId="{7831CA95-B260-42C0-9F7D-BADC99272B3F}" type="pres">
      <dgm:prSet presAssocID="{4652C667-D403-45A1-888B-A7EE6A09997C}" presName="parSh" presStyleLbl="node1" presStyleIdx="1" presStyleCnt="4"/>
      <dgm:spPr/>
      <dgm:t>
        <a:bodyPr/>
        <a:lstStyle/>
        <a:p>
          <a:endParaRPr lang="es-MX"/>
        </a:p>
      </dgm:t>
    </dgm:pt>
    <dgm:pt modelId="{BEC3BCA9-6489-475F-B5E5-4BF95FEE8BB6}" type="pres">
      <dgm:prSet presAssocID="{4652C667-D403-45A1-888B-A7EE6A09997C}" presName="desTx" presStyleLbl="fgAcc1" presStyleIdx="1" presStyleCnt="4">
        <dgm:presLayoutVars>
          <dgm:bulletEnabled val="1"/>
        </dgm:presLayoutVars>
      </dgm:prSet>
      <dgm:spPr/>
      <dgm:t>
        <a:bodyPr/>
        <a:lstStyle/>
        <a:p>
          <a:endParaRPr lang="es-MX"/>
        </a:p>
      </dgm:t>
    </dgm:pt>
    <dgm:pt modelId="{105C5071-1046-4B3B-84B7-D27BC861B791}" type="pres">
      <dgm:prSet presAssocID="{3F64BF9D-4662-430E-9387-B21A1E0BFE0F}" presName="sibTrans" presStyleLbl="sibTrans2D1" presStyleIdx="1" presStyleCnt="3"/>
      <dgm:spPr/>
      <dgm:t>
        <a:bodyPr/>
        <a:lstStyle/>
        <a:p>
          <a:endParaRPr lang="es-MX"/>
        </a:p>
      </dgm:t>
    </dgm:pt>
    <dgm:pt modelId="{EDD06A57-DAB2-4CF7-B828-E20BB2389ADC}" type="pres">
      <dgm:prSet presAssocID="{3F64BF9D-4662-430E-9387-B21A1E0BFE0F}" presName="connTx" presStyleLbl="sibTrans2D1" presStyleIdx="1" presStyleCnt="3"/>
      <dgm:spPr/>
      <dgm:t>
        <a:bodyPr/>
        <a:lstStyle/>
        <a:p>
          <a:endParaRPr lang="es-MX"/>
        </a:p>
      </dgm:t>
    </dgm:pt>
    <dgm:pt modelId="{C910E1A3-B878-490F-AA71-9FFD908CC0AA}" type="pres">
      <dgm:prSet presAssocID="{202BA00A-4CA5-4E09-8814-A8343687A661}" presName="composite" presStyleCnt="0"/>
      <dgm:spPr/>
    </dgm:pt>
    <dgm:pt modelId="{01E75385-F895-4C10-955D-2BA74FE009FC}" type="pres">
      <dgm:prSet presAssocID="{202BA00A-4CA5-4E09-8814-A8343687A661}" presName="parTx" presStyleLbl="node1" presStyleIdx="1" presStyleCnt="4">
        <dgm:presLayoutVars>
          <dgm:chMax val="0"/>
          <dgm:chPref val="0"/>
          <dgm:bulletEnabled val="1"/>
        </dgm:presLayoutVars>
      </dgm:prSet>
      <dgm:spPr/>
      <dgm:t>
        <a:bodyPr/>
        <a:lstStyle/>
        <a:p>
          <a:endParaRPr lang="es-MX"/>
        </a:p>
      </dgm:t>
    </dgm:pt>
    <dgm:pt modelId="{4FAD30D8-29C5-4760-8835-0D8C9130F9A2}" type="pres">
      <dgm:prSet presAssocID="{202BA00A-4CA5-4E09-8814-A8343687A661}" presName="parSh" presStyleLbl="node1" presStyleIdx="2" presStyleCnt="4"/>
      <dgm:spPr/>
      <dgm:t>
        <a:bodyPr/>
        <a:lstStyle/>
        <a:p>
          <a:endParaRPr lang="es-MX"/>
        </a:p>
      </dgm:t>
    </dgm:pt>
    <dgm:pt modelId="{28BF5BBB-D66A-4D85-90E9-592F8F9AF4AE}" type="pres">
      <dgm:prSet presAssocID="{202BA00A-4CA5-4E09-8814-A8343687A661}" presName="desTx" presStyleLbl="fgAcc1" presStyleIdx="2" presStyleCnt="4">
        <dgm:presLayoutVars>
          <dgm:bulletEnabled val="1"/>
        </dgm:presLayoutVars>
      </dgm:prSet>
      <dgm:spPr/>
      <dgm:t>
        <a:bodyPr/>
        <a:lstStyle/>
        <a:p>
          <a:endParaRPr lang="es-MX"/>
        </a:p>
      </dgm:t>
    </dgm:pt>
    <dgm:pt modelId="{F55971E9-8CF0-4E9A-B390-E735A727592A}" type="pres">
      <dgm:prSet presAssocID="{C29B39C4-EF4C-401E-94EB-06C22F921F59}" presName="sibTrans" presStyleLbl="sibTrans2D1" presStyleIdx="2" presStyleCnt="3"/>
      <dgm:spPr/>
      <dgm:t>
        <a:bodyPr/>
        <a:lstStyle/>
        <a:p>
          <a:endParaRPr lang="es-MX"/>
        </a:p>
      </dgm:t>
    </dgm:pt>
    <dgm:pt modelId="{349FB2CC-A444-403D-AAF6-124A8EF2D677}" type="pres">
      <dgm:prSet presAssocID="{C29B39C4-EF4C-401E-94EB-06C22F921F59}" presName="connTx" presStyleLbl="sibTrans2D1" presStyleIdx="2" presStyleCnt="3"/>
      <dgm:spPr/>
      <dgm:t>
        <a:bodyPr/>
        <a:lstStyle/>
        <a:p>
          <a:endParaRPr lang="es-MX"/>
        </a:p>
      </dgm:t>
    </dgm:pt>
    <dgm:pt modelId="{C8D43324-2227-4106-9C68-8F358DED6D00}" type="pres">
      <dgm:prSet presAssocID="{212004E7-4834-4EC8-9E50-54CB55535BA5}" presName="composite" presStyleCnt="0"/>
      <dgm:spPr/>
    </dgm:pt>
    <dgm:pt modelId="{EDF8F73D-AD27-49DD-B2C4-2DAD07CB8BE6}" type="pres">
      <dgm:prSet presAssocID="{212004E7-4834-4EC8-9E50-54CB55535BA5}" presName="parTx" presStyleLbl="node1" presStyleIdx="2" presStyleCnt="4">
        <dgm:presLayoutVars>
          <dgm:chMax val="0"/>
          <dgm:chPref val="0"/>
          <dgm:bulletEnabled val="1"/>
        </dgm:presLayoutVars>
      </dgm:prSet>
      <dgm:spPr/>
      <dgm:t>
        <a:bodyPr/>
        <a:lstStyle/>
        <a:p>
          <a:endParaRPr lang="es-MX"/>
        </a:p>
      </dgm:t>
    </dgm:pt>
    <dgm:pt modelId="{24E376E7-A3C9-45D6-9C2C-F58358E25B01}" type="pres">
      <dgm:prSet presAssocID="{212004E7-4834-4EC8-9E50-54CB55535BA5}" presName="parSh" presStyleLbl="node1" presStyleIdx="3" presStyleCnt="4"/>
      <dgm:spPr/>
      <dgm:t>
        <a:bodyPr/>
        <a:lstStyle/>
        <a:p>
          <a:endParaRPr lang="es-MX"/>
        </a:p>
      </dgm:t>
    </dgm:pt>
    <dgm:pt modelId="{F687AEEF-73C4-4E75-8976-0EFB0F5F0CF9}" type="pres">
      <dgm:prSet presAssocID="{212004E7-4834-4EC8-9E50-54CB55535BA5}" presName="desTx" presStyleLbl="fgAcc1" presStyleIdx="3" presStyleCnt="4">
        <dgm:presLayoutVars>
          <dgm:bulletEnabled val="1"/>
        </dgm:presLayoutVars>
      </dgm:prSet>
      <dgm:spPr/>
      <dgm:t>
        <a:bodyPr/>
        <a:lstStyle/>
        <a:p>
          <a:endParaRPr lang="es-MX"/>
        </a:p>
      </dgm:t>
    </dgm:pt>
  </dgm:ptLst>
  <dgm:cxnLst>
    <dgm:cxn modelId="{F9B30FD3-9A00-4ED1-A8C8-D208AE26C80D}" srcId="{62F3241C-5459-4049-BA37-D9DD968BE042}" destId="{8612BE80-0138-47A5-8112-F7F3EE5638B6}" srcOrd="0" destOrd="0" parTransId="{E36C0ECC-D280-42AC-A472-CBA37A82738C}" sibTransId="{D1F721EE-7A46-464C-A726-C06122BCC664}"/>
    <dgm:cxn modelId="{EB4D6BD6-B343-4274-9344-E88F08BE772B}" srcId="{212004E7-4834-4EC8-9E50-54CB55535BA5}" destId="{40287AF3-D48B-4A34-9613-CEA63DBCDA02}" srcOrd="0" destOrd="0" parTransId="{475B53B7-3752-4830-BB5E-6C977357A701}" sibTransId="{B65C0184-7DDD-4E7F-9C33-7867A94A3789}"/>
    <dgm:cxn modelId="{4D363115-0B5F-4EB6-A68C-0C0B6FDB05C3}" type="presOf" srcId="{4652C667-D403-45A1-888B-A7EE6A09997C}" destId="{7831CA95-B260-42C0-9F7D-BADC99272B3F}" srcOrd="1" destOrd="0" presId="urn:microsoft.com/office/officeart/2005/8/layout/process3"/>
    <dgm:cxn modelId="{A7BFDB4B-E8A4-4DD6-B6F7-9BFF9C7C757A}" type="presOf" srcId="{4B1FCBE6-6C62-4C01-B9A4-2A05784BCE5C}" destId="{5C142312-7253-46F1-A7FC-5186008AC63C}" srcOrd="0" destOrd="0" presId="urn:microsoft.com/office/officeart/2005/8/layout/process3"/>
    <dgm:cxn modelId="{B3273A54-762E-4691-B861-6F6C6CC001AC}" type="presOf" srcId="{62F3241C-5459-4049-BA37-D9DD968BE042}" destId="{009A9261-70D5-4C0D-8928-34D841D8CBAB}" srcOrd="1" destOrd="0" presId="urn:microsoft.com/office/officeart/2005/8/layout/process3"/>
    <dgm:cxn modelId="{0B4A66ED-77CD-4E37-8D94-C58FA7C9B159}" type="presOf" srcId="{C29B39C4-EF4C-401E-94EB-06C22F921F59}" destId="{F55971E9-8CF0-4E9A-B390-E735A727592A}" srcOrd="0" destOrd="0" presId="urn:microsoft.com/office/officeart/2005/8/layout/process3"/>
    <dgm:cxn modelId="{8A71A9F2-8718-49C5-8F66-0FB95D2FA446}" type="presOf" srcId="{202BA00A-4CA5-4E09-8814-A8343687A661}" destId="{4FAD30D8-29C5-4760-8835-0D8C9130F9A2}" srcOrd="1" destOrd="0" presId="urn:microsoft.com/office/officeart/2005/8/layout/process3"/>
    <dgm:cxn modelId="{654B90AA-83E4-43EF-8B4C-46E02A3665ED}" type="presOf" srcId="{212004E7-4834-4EC8-9E50-54CB55535BA5}" destId="{24E376E7-A3C9-45D6-9C2C-F58358E25B01}" srcOrd="1" destOrd="0" presId="urn:microsoft.com/office/officeart/2005/8/layout/process3"/>
    <dgm:cxn modelId="{DD56D931-4FD5-489E-8223-DA408309ED79}" srcId="{4B1FCBE6-6C62-4C01-B9A4-2A05784BCE5C}" destId="{62F3241C-5459-4049-BA37-D9DD968BE042}" srcOrd="0" destOrd="0" parTransId="{1D434A02-BA26-4524-B607-C74A35B3AF04}" sibTransId="{D4E45018-8CF5-46A6-94B2-CE72F468EE3F}"/>
    <dgm:cxn modelId="{98050BA0-2F5A-40BE-BE6A-8BFEE47AAE1C}" type="presOf" srcId="{D4E45018-8CF5-46A6-94B2-CE72F468EE3F}" destId="{90E70DD1-0698-4A1C-95DC-A4B2CF0112D8}" srcOrd="1" destOrd="0" presId="urn:microsoft.com/office/officeart/2005/8/layout/process3"/>
    <dgm:cxn modelId="{269DE6A5-BD12-47FE-9208-B91F4041C745}" srcId="{4B1FCBE6-6C62-4C01-B9A4-2A05784BCE5C}" destId="{4652C667-D403-45A1-888B-A7EE6A09997C}" srcOrd="1" destOrd="0" parTransId="{029B7473-0504-4799-8435-C3CFF49D2E8B}" sibTransId="{3F64BF9D-4662-430E-9387-B21A1E0BFE0F}"/>
    <dgm:cxn modelId="{63091C57-A4B5-48A7-B858-34491C105CF9}" type="presOf" srcId="{3F64BF9D-4662-430E-9387-B21A1E0BFE0F}" destId="{EDD06A57-DAB2-4CF7-B828-E20BB2389ADC}" srcOrd="1" destOrd="0" presId="urn:microsoft.com/office/officeart/2005/8/layout/process3"/>
    <dgm:cxn modelId="{5A03633B-114D-4C5F-9B6C-B5DDAB54F958}" type="presOf" srcId="{C29B39C4-EF4C-401E-94EB-06C22F921F59}" destId="{349FB2CC-A444-403D-AAF6-124A8EF2D677}" srcOrd="1" destOrd="0" presId="urn:microsoft.com/office/officeart/2005/8/layout/process3"/>
    <dgm:cxn modelId="{6EBB637F-F8AF-497E-9DCE-98F18035AE00}" srcId="{4B1FCBE6-6C62-4C01-B9A4-2A05784BCE5C}" destId="{202BA00A-4CA5-4E09-8814-A8343687A661}" srcOrd="2" destOrd="0" parTransId="{DE4C7638-7EE6-46D0-9155-81C4970FCA10}" sibTransId="{C29B39C4-EF4C-401E-94EB-06C22F921F59}"/>
    <dgm:cxn modelId="{ABD1DC36-2A34-4F24-A791-7A4367C0BEC7}" type="presOf" srcId="{4652C667-D403-45A1-888B-A7EE6A09997C}" destId="{63B1C761-3604-4066-A215-0783541F1204}" srcOrd="0" destOrd="0" presId="urn:microsoft.com/office/officeart/2005/8/layout/process3"/>
    <dgm:cxn modelId="{630758DB-EFCB-435C-9BFC-C0B44394C4DA}" type="presOf" srcId="{62F3241C-5459-4049-BA37-D9DD968BE042}" destId="{B0296AF9-4802-49EF-B1E8-98E020037209}" srcOrd="0" destOrd="0" presId="urn:microsoft.com/office/officeart/2005/8/layout/process3"/>
    <dgm:cxn modelId="{9CE38CC3-0159-4255-8F0F-78AF55C911BB}" srcId="{4652C667-D403-45A1-888B-A7EE6A09997C}" destId="{D37A519B-5437-473E-A235-5948F5FA8C10}" srcOrd="0" destOrd="0" parTransId="{65BA00C6-E1EB-4EB6-A538-E8EA5099E686}" sibTransId="{0B9E58C5-6234-4566-8F59-5B8ABECA8433}"/>
    <dgm:cxn modelId="{26360F56-5AD0-4D20-BB28-B16EADFE1751}" type="presOf" srcId="{350CA309-0531-40DD-8DF1-419734087473}" destId="{28BF5BBB-D66A-4D85-90E9-592F8F9AF4AE}" srcOrd="0" destOrd="0" presId="urn:microsoft.com/office/officeart/2005/8/layout/process3"/>
    <dgm:cxn modelId="{17587488-10A0-4B58-A9EA-C845A75713FB}" type="presOf" srcId="{3F64BF9D-4662-430E-9387-B21A1E0BFE0F}" destId="{105C5071-1046-4B3B-84B7-D27BC861B791}" srcOrd="0" destOrd="0" presId="urn:microsoft.com/office/officeart/2005/8/layout/process3"/>
    <dgm:cxn modelId="{C3CE7B0D-7212-482E-82F5-5E6244FC917A}" srcId="{4B1FCBE6-6C62-4C01-B9A4-2A05784BCE5C}" destId="{212004E7-4834-4EC8-9E50-54CB55535BA5}" srcOrd="3" destOrd="0" parTransId="{50A5BDCC-15FB-4FAE-A50A-C35A5ACC165D}" sibTransId="{A34EEBF4-EEBC-44BC-A96E-3520C4AE21C4}"/>
    <dgm:cxn modelId="{CEBD2D5A-4A90-4358-9C13-04153F1EBD57}" type="presOf" srcId="{D37A519B-5437-473E-A235-5948F5FA8C10}" destId="{BEC3BCA9-6489-475F-B5E5-4BF95FEE8BB6}" srcOrd="0" destOrd="0" presId="urn:microsoft.com/office/officeart/2005/8/layout/process3"/>
    <dgm:cxn modelId="{74768D2F-5BB5-44DF-A45D-6B171E3AF84B}" type="presOf" srcId="{40287AF3-D48B-4A34-9613-CEA63DBCDA02}" destId="{F687AEEF-73C4-4E75-8976-0EFB0F5F0CF9}" srcOrd="0" destOrd="0" presId="urn:microsoft.com/office/officeart/2005/8/layout/process3"/>
    <dgm:cxn modelId="{0DEC9DE0-8178-4A55-A806-634A13E89CAB}" type="presOf" srcId="{D4E45018-8CF5-46A6-94B2-CE72F468EE3F}" destId="{FD712230-F1BF-4AB0-8996-FF1B92E69F44}" srcOrd="0" destOrd="0" presId="urn:microsoft.com/office/officeart/2005/8/layout/process3"/>
    <dgm:cxn modelId="{A9918055-A018-49E5-B229-7C86125CFA87}" srcId="{202BA00A-4CA5-4E09-8814-A8343687A661}" destId="{350CA309-0531-40DD-8DF1-419734087473}" srcOrd="0" destOrd="0" parTransId="{7CF8EEC3-0796-44DC-9B84-BECA5E7BE766}" sibTransId="{0A4D2204-4FFC-4ED1-996E-2321E95DC2FA}"/>
    <dgm:cxn modelId="{310A19EE-CBEC-4DD0-AC4C-9F780E087348}" type="presOf" srcId="{202BA00A-4CA5-4E09-8814-A8343687A661}" destId="{01E75385-F895-4C10-955D-2BA74FE009FC}" srcOrd="0" destOrd="0" presId="urn:microsoft.com/office/officeart/2005/8/layout/process3"/>
    <dgm:cxn modelId="{6BF165E3-F85C-4647-A844-3283DD98713A}" type="presOf" srcId="{8612BE80-0138-47A5-8112-F7F3EE5638B6}" destId="{0BBDA131-F21E-49CA-B539-23C02325AF68}" srcOrd="0" destOrd="0" presId="urn:microsoft.com/office/officeart/2005/8/layout/process3"/>
    <dgm:cxn modelId="{6B4DE601-6EF6-494C-8D3C-6698A5B6BD2A}" type="presOf" srcId="{212004E7-4834-4EC8-9E50-54CB55535BA5}" destId="{EDF8F73D-AD27-49DD-B2C4-2DAD07CB8BE6}" srcOrd="0" destOrd="0" presId="urn:microsoft.com/office/officeart/2005/8/layout/process3"/>
    <dgm:cxn modelId="{B7FA4524-CB77-4430-861E-2F1F3448043D}" type="presParOf" srcId="{5C142312-7253-46F1-A7FC-5186008AC63C}" destId="{9FCBEDED-5A88-44D0-AA59-0751892DA480}" srcOrd="0" destOrd="0" presId="urn:microsoft.com/office/officeart/2005/8/layout/process3"/>
    <dgm:cxn modelId="{0C5871CD-4B66-4730-8327-84019CE5681A}" type="presParOf" srcId="{9FCBEDED-5A88-44D0-AA59-0751892DA480}" destId="{B0296AF9-4802-49EF-B1E8-98E020037209}" srcOrd="0" destOrd="0" presId="urn:microsoft.com/office/officeart/2005/8/layout/process3"/>
    <dgm:cxn modelId="{38393709-A0C1-4C4A-9301-897744DFE79B}" type="presParOf" srcId="{9FCBEDED-5A88-44D0-AA59-0751892DA480}" destId="{009A9261-70D5-4C0D-8928-34D841D8CBAB}" srcOrd="1" destOrd="0" presId="urn:microsoft.com/office/officeart/2005/8/layout/process3"/>
    <dgm:cxn modelId="{049D2A78-70FC-4BBE-9F54-CB5EDC2EF7EF}" type="presParOf" srcId="{9FCBEDED-5A88-44D0-AA59-0751892DA480}" destId="{0BBDA131-F21E-49CA-B539-23C02325AF68}" srcOrd="2" destOrd="0" presId="urn:microsoft.com/office/officeart/2005/8/layout/process3"/>
    <dgm:cxn modelId="{AEA92056-056A-499D-AB23-83A36D5BF26D}" type="presParOf" srcId="{5C142312-7253-46F1-A7FC-5186008AC63C}" destId="{FD712230-F1BF-4AB0-8996-FF1B92E69F44}" srcOrd="1" destOrd="0" presId="urn:microsoft.com/office/officeart/2005/8/layout/process3"/>
    <dgm:cxn modelId="{59747666-5E00-4A97-B1E5-2AAC06AF521D}" type="presParOf" srcId="{FD712230-F1BF-4AB0-8996-FF1B92E69F44}" destId="{90E70DD1-0698-4A1C-95DC-A4B2CF0112D8}" srcOrd="0" destOrd="0" presId="urn:microsoft.com/office/officeart/2005/8/layout/process3"/>
    <dgm:cxn modelId="{36779F9F-5850-43A5-BBB0-C4B428A3034E}" type="presParOf" srcId="{5C142312-7253-46F1-A7FC-5186008AC63C}" destId="{D6335D2C-E311-464F-AA18-A69DBB47C2E9}" srcOrd="2" destOrd="0" presId="urn:microsoft.com/office/officeart/2005/8/layout/process3"/>
    <dgm:cxn modelId="{AF3A2AEC-1900-4ECE-ABF1-58626A40EDF4}" type="presParOf" srcId="{D6335D2C-E311-464F-AA18-A69DBB47C2E9}" destId="{63B1C761-3604-4066-A215-0783541F1204}" srcOrd="0" destOrd="0" presId="urn:microsoft.com/office/officeart/2005/8/layout/process3"/>
    <dgm:cxn modelId="{6FDB0844-F844-4484-874A-8D27F6FF0767}" type="presParOf" srcId="{D6335D2C-E311-464F-AA18-A69DBB47C2E9}" destId="{7831CA95-B260-42C0-9F7D-BADC99272B3F}" srcOrd="1" destOrd="0" presId="urn:microsoft.com/office/officeart/2005/8/layout/process3"/>
    <dgm:cxn modelId="{FE37B2A2-4DB8-4B5A-BDF1-E03FC270C5FC}" type="presParOf" srcId="{D6335D2C-E311-464F-AA18-A69DBB47C2E9}" destId="{BEC3BCA9-6489-475F-B5E5-4BF95FEE8BB6}" srcOrd="2" destOrd="0" presId="urn:microsoft.com/office/officeart/2005/8/layout/process3"/>
    <dgm:cxn modelId="{9C176793-A9C0-4650-AAB8-72953EBB242E}" type="presParOf" srcId="{5C142312-7253-46F1-A7FC-5186008AC63C}" destId="{105C5071-1046-4B3B-84B7-D27BC861B791}" srcOrd="3" destOrd="0" presId="urn:microsoft.com/office/officeart/2005/8/layout/process3"/>
    <dgm:cxn modelId="{243052A5-6EFA-4999-A99F-96F773041702}" type="presParOf" srcId="{105C5071-1046-4B3B-84B7-D27BC861B791}" destId="{EDD06A57-DAB2-4CF7-B828-E20BB2389ADC}" srcOrd="0" destOrd="0" presId="urn:microsoft.com/office/officeart/2005/8/layout/process3"/>
    <dgm:cxn modelId="{961B5F37-5566-431B-A817-017F343AF8FA}" type="presParOf" srcId="{5C142312-7253-46F1-A7FC-5186008AC63C}" destId="{C910E1A3-B878-490F-AA71-9FFD908CC0AA}" srcOrd="4" destOrd="0" presId="urn:microsoft.com/office/officeart/2005/8/layout/process3"/>
    <dgm:cxn modelId="{6C46420C-6040-4A51-9F51-C9A81CB5E766}" type="presParOf" srcId="{C910E1A3-B878-490F-AA71-9FFD908CC0AA}" destId="{01E75385-F895-4C10-955D-2BA74FE009FC}" srcOrd="0" destOrd="0" presId="urn:microsoft.com/office/officeart/2005/8/layout/process3"/>
    <dgm:cxn modelId="{086734C9-9349-4288-A6A0-A13CFA3F3A64}" type="presParOf" srcId="{C910E1A3-B878-490F-AA71-9FFD908CC0AA}" destId="{4FAD30D8-29C5-4760-8835-0D8C9130F9A2}" srcOrd="1" destOrd="0" presId="urn:microsoft.com/office/officeart/2005/8/layout/process3"/>
    <dgm:cxn modelId="{02189E0C-D06D-4C93-83F8-F0AD6E40C7FB}" type="presParOf" srcId="{C910E1A3-B878-490F-AA71-9FFD908CC0AA}" destId="{28BF5BBB-D66A-4D85-90E9-592F8F9AF4AE}" srcOrd="2" destOrd="0" presId="urn:microsoft.com/office/officeart/2005/8/layout/process3"/>
    <dgm:cxn modelId="{62E75F1A-00E7-48EB-8EA9-C5EAAC58A04C}" type="presParOf" srcId="{5C142312-7253-46F1-A7FC-5186008AC63C}" destId="{F55971E9-8CF0-4E9A-B390-E735A727592A}" srcOrd="5" destOrd="0" presId="urn:microsoft.com/office/officeart/2005/8/layout/process3"/>
    <dgm:cxn modelId="{502F10C4-0DB5-4873-9D6E-FA8DE23E8744}" type="presParOf" srcId="{F55971E9-8CF0-4E9A-B390-E735A727592A}" destId="{349FB2CC-A444-403D-AAF6-124A8EF2D677}" srcOrd="0" destOrd="0" presId="urn:microsoft.com/office/officeart/2005/8/layout/process3"/>
    <dgm:cxn modelId="{D95B8DB4-883C-4BD2-8B8F-516217D0DE39}" type="presParOf" srcId="{5C142312-7253-46F1-A7FC-5186008AC63C}" destId="{C8D43324-2227-4106-9C68-8F358DED6D00}" srcOrd="6" destOrd="0" presId="urn:microsoft.com/office/officeart/2005/8/layout/process3"/>
    <dgm:cxn modelId="{BC0717B4-DD78-485C-B7D0-08D4EA42BDEA}" type="presParOf" srcId="{C8D43324-2227-4106-9C68-8F358DED6D00}" destId="{EDF8F73D-AD27-49DD-B2C4-2DAD07CB8BE6}" srcOrd="0" destOrd="0" presId="urn:microsoft.com/office/officeart/2005/8/layout/process3"/>
    <dgm:cxn modelId="{F0905AB6-29E0-4AC4-B558-A6967E59EBE7}" type="presParOf" srcId="{C8D43324-2227-4106-9C68-8F358DED6D00}" destId="{24E376E7-A3C9-45D6-9C2C-F58358E25B01}" srcOrd="1" destOrd="0" presId="urn:microsoft.com/office/officeart/2005/8/layout/process3"/>
    <dgm:cxn modelId="{1746DA21-7FBC-4FF6-A3C3-CDDD940C6F0F}" type="presParOf" srcId="{C8D43324-2227-4106-9C68-8F358DED6D00}" destId="{F687AEEF-73C4-4E75-8976-0EFB0F5F0CF9}"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8C8C5EB-35C5-48C0-A8FB-EADBCC5EFC43}" type="doc">
      <dgm:prSet loTypeId="urn:microsoft.com/office/officeart/2005/8/layout/hProcess10" loCatId="process" qsTypeId="urn:microsoft.com/office/officeart/2005/8/quickstyle/simple3" qsCatId="simple" csTypeId="urn:microsoft.com/office/officeart/2005/8/colors/colorful1" csCatId="colorful" phldr="1"/>
      <dgm:spPr/>
      <dgm:t>
        <a:bodyPr/>
        <a:lstStyle/>
        <a:p>
          <a:endParaRPr lang="es-MX"/>
        </a:p>
      </dgm:t>
    </dgm:pt>
    <dgm:pt modelId="{FC42BE65-6CE3-4D0A-927F-1A3BA2831ADC}">
      <dgm:prSet phldrT="[Texto]" custT="1"/>
      <dgm:spPr/>
      <dgm:t>
        <a:bodyPr/>
        <a:lstStyle/>
        <a:p>
          <a:r>
            <a:rPr lang="es-MX" sz="1800" dirty="0" smtClean="0"/>
            <a:t>Estado de Resultados</a:t>
          </a:r>
          <a:endParaRPr lang="es-MX" sz="1800" dirty="0"/>
        </a:p>
      </dgm:t>
    </dgm:pt>
    <dgm:pt modelId="{73F2136B-AC1B-40E3-8DAF-74713F11B300}" type="parTrans" cxnId="{EC837782-9C32-4795-BF92-087245F58934}">
      <dgm:prSet/>
      <dgm:spPr/>
      <dgm:t>
        <a:bodyPr/>
        <a:lstStyle/>
        <a:p>
          <a:endParaRPr lang="es-MX"/>
        </a:p>
      </dgm:t>
    </dgm:pt>
    <dgm:pt modelId="{689CAFFE-019E-4F78-AAF9-756DFD2DBF2E}" type="sibTrans" cxnId="{EC837782-9C32-4795-BF92-087245F58934}">
      <dgm:prSet/>
      <dgm:spPr/>
      <dgm:t>
        <a:bodyPr/>
        <a:lstStyle/>
        <a:p>
          <a:endParaRPr lang="es-MX"/>
        </a:p>
      </dgm:t>
    </dgm:pt>
    <dgm:pt modelId="{85EEB5E7-34B2-43A3-B1F5-E81E8614F4FF}">
      <dgm:prSet phldrT="[Texto]" custT="1"/>
      <dgm:spPr/>
      <dgm:t>
        <a:bodyPr/>
        <a:lstStyle/>
        <a:p>
          <a:endParaRPr lang="es-MX" sz="1200" dirty="0" smtClean="0"/>
        </a:p>
        <a:p>
          <a:endParaRPr lang="es-MX" sz="1200" dirty="0" smtClean="0"/>
        </a:p>
        <a:p>
          <a:r>
            <a:rPr lang="es-MX" sz="1800" dirty="0" smtClean="0"/>
            <a:t>Balance General o Estado de Situación Financiera</a:t>
          </a:r>
        </a:p>
        <a:p>
          <a:endParaRPr lang="es-MX" sz="1200" dirty="0" smtClean="0"/>
        </a:p>
        <a:p>
          <a:endParaRPr lang="es-MX" sz="1200" dirty="0"/>
        </a:p>
      </dgm:t>
    </dgm:pt>
    <dgm:pt modelId="{64297936-64A5-44E5-B42C-3DB29AFAC78F}" type="parTrans" cxnId="{4AD30536-067D-417A-80CD-DF5D1439FF8C}">
      <dgm:prSet/>
      <dgm:spPr/>
      <dgm:t>
        <a:bodyPr/>
        <a:lstStyle/>
        <a:p>
          <a:endParaRPr lang="es-MX"/>
        </a:p>
      </dgm:t>
    </dgm:pt>
    <dgm:pt modelId="{16C147FD-9B94-47D9-9BB9-3DF69C436699}" type="sibTrans" cxnId="{4AD30536-067D-417A-80CD-DF5D1439FF8C}">
      <dgm:prSet/>
      <dgm:spPr/>
      <dgm:t>
        <a:bodyPr/>
        <a:lstStyle/>
        <a:p>
          <a:endParaRPr lang="es-MX"/>
        </a:p>
      </dgm:t>
    </dgm:pt>
    <dgm:pt modelId="{A194B951-C353-49A3-8C3F-E9D8299825A2}">
      <dgm:prSet phldrT="[Texto]" custT="1"/>
      <dgm:spPr/>
      <dgm:t>
        <a:bodyPr/>
        <a:lstStyle/>
        <a:p>
          <a:r>
            <a:rPr lang="es-MX" sz="1800" dirty="0" smtClean="0"/>
            <a:t>Estado de Flujo de Efectivo</a:t>
          </a:r>
          <a:endParaRPr lang="es-MX" sz="1800" dirty="0"/>
        </a:p>
      </dgm:t>
    </dgm:pt>
    <dgm:pt modelId="{544C9DDF-DB00-40B9-8FDB-A3C12DC38FC5}" type="parTrans" cxnId="{9A708A84-FA1B-4427-8398-CCBE9E19502C}">
      <dgm:prSet/>
      <dgm:spPr/>
      <dgm:t>
        <a:bodyPr/>
        <a:lstStyle/>
        <a:p>
          <a:endParaRPr lang="es-MX"/>
        </a:p>
      </dgm:t>
    </dgm:pt>
    <dgm:pt modelId="{5729A929-BEDF-4E42-A2C4-9FCADC101C4E}" type="sibTrans" cxnId="{9A708A84-FA1B-4427-8398-CCBE9E19502C}">
      <dgm:prSet/>
      <dgm:spPr/>
      <dgm:t>
        <a:bodyPr/>
        <a:lstStyle/>
        <a:p>
          <a:endParaRPr lang="es-MX"/>
        </a:p>
      </dgm:t>
    </dgm:pt>
    <dgm:pt modelId="{50D7C1AF-D5A5-4592-BB67-764C8A7C0AB7}">
      <dgm:prSet custT="1"/>
      <dgm:spPr/>
      <dgm:t>
        <a:bodyPr/>
        <a:lstStyle/>
        <a:p>
          <a:r>
            <a:rPr lang="es-MX" sz="1800" dirty="0" smtClean="0"/>
            <a:t>Estado de Variaciones en el Capital Contable</a:t>
          </a:r>
          <a:endParaRPr lang="es-MX" sz="1800" dirty="0"/>
        </a:p>
      </dgm:t>
    </dgm:pt>
    <dgm:pt modelId="{874B67CD-04D4-4AD9-83C7-C91284BF5723}" type="parTrans" cxnId="{9E74ADC1-0F8C-4D1D-814D-828636F5F370}">
      <dgm:prSet/>
      <dgm:spPr/>
      <dgm:t>
        <a:bodyPr/>
        <a:lstStyle/>
        <a:p>
          <a:endParaRPr lang="es-MX"/>
        </a:p>
      </dgm:t>
    </dgm:pt>
    <dgm:pt modelId="{76A0CECE-3C9D-4698-B3B7-F17A6EC431CB}" type="sibTrans" cxnId="{9E74ADC1-0F8C-4D1D-814D-828636F5F370}">
      <dgm:prSet/>
      <dgm:spPr/>
      <dgm:t>
        <a:bodyPr/>
        <a:lstStyle/>
        <a:p>
          <a:endParaRPr lang="es-MX"/>
        </a:p>
      </dgm:t>
    </dgm:pt>
    <dgm:pt modelId="{E036A0F6-0A62-4D32-9E03-A7D33AA6D976}" type="pres">
      <dgm:prSet presAssocID="{E8C8C5EB-35C5-48C0-A8FB-EADBCC5EFC43}" presName="Name0" presStyleCnt="0">
        <dgm:presLayoutVars>
          <dgm:dir/>
          <dgm:resizeHandles val="exact"/>
        </dgm:presLayoutVars>
      </dgm:prSet>
      <dgm:spPr/>
      <dgm:t>
        <a:bodyPr/>
        <a:lstStyle/>
        <a:p>
          <a:endParaRPr lang="es-MX"/>
        </a:p>
      </dgm:t>
    </dgm:pt>
    <dgm:pt modelId="{AB8E952D-FBC4-450B-AFA3-19C8616C90C7}" type="pres">
      <dgm:prSet presAssocID="{FC42BE65-6CE3-4D0A-927F-1A3BA2831ADC}" presName="composite" presStyleCnt="0"/>
      <dgm:spPr/>
      <dgm:t>
        <a:bodyPr/>
        <a:lstStyle/>
        <a:p>
          <a:endParaRPr lang="es-MX"/>
        </a:p>
      </dgm:t>
    </dgm:pt>
    <dgm:pt modelId="{C5C60A84-194E-4E39-BEC2-E26723365794}" type="pres">
      <dgm:prSet presAssocID="{FC42BE65-6CE3-4D0A-927F-1A3BA2831ADC}" presName="imagSh" presStyleLbl="bgImgPlace1" presStyleIdx="0" presStyleCnt="4"/>
      <dgm:spPr>
        <a:blipFill rotWithShape="1">
          <a:blip xmlns:r="http://schemas.openxmlformats.org/officeDocument/2006/relationships" r:embed="rId1"/>
          <a:stretch>
            <a:fillRect/>
          </a:stretch>
        </a:blipFill>
      </dgm:spPr>
      <dgm:t>
        <a:bodyPr/>
        <a:lstStyle/>
        <a:p>
          <a:endParaRPr lang="es-MX"/>
        </a:p>
      </dgm:t>
    </dgm:pt>
    <dgm:pt modelId="{BB10CC6B-B7FE-4782-94CF-6647814408E9}" type="pres">
      <dgm:prSet presAssocID="{FC42BE65-6CE3-4D0A-927F-1A3BA2831ADC}" presName="txNode" presStyleLbl="node1" presStyleIdx="0" presStyleCnt="4">
        <dgm:presLayoutVars>
          <dgm:bulletEnabled val="1"/>
        </dgm:presLayoutVars>
      </dgm:prSet>
      <dgm:spPr/>
      <dgm:t>
        <a:bodyPr/>
        <a:lstStyle/>
        <a:p>
          <a:endParaRPr lang="es-MX"/>
        </a:p>
      </dgm:t>
    </dgm:pt>
    <dgm:pt modelId="{EA827017-74B7-4640-A68D-D0D1B5D8D506}" type="pres">
      <dgm:prSet presAssocID="{689CAFFE-019E-4F78-AAF9-756DFD2DBF2E}" presName="sibTrans" presStyleLbl="sibTrans2D1" presStyleIdx="0" presStyleCnt="3"/>
      <dgm:spPr/>
      <dgm:t>
        <a:bodyPr/>
        <a:lstStyle/>
        <a:p>
          <a:endParaRPr lang="es-MX"/>
        </a:p>
      </dgm:t>
    </dgm:pt>
    <dgm:pt modelId="{7298C2E0-5072-46D6-B783-D6C82A5EA166}" type="pres">
      <dgm:prSet presAssocID="{689CAFFE-019E-4F78-AAF9-756DFD2DBF2E}" presName="connTx" presStyleLbl="sibTrans2D1" presStyleIdx="0" presStyleCnt="3"/>
      <dgm:spPr/>
      <dgm:t>
        <a:bodyPr/>
        <a:lstStyle/>
        <a:p>
          <a:endParaRPr lang="es-MX"/>
        </a:p>
      </dgm:t>
    </dgm:pt>
    <dgm:pt modelId="{A5DC33EF-9006-43C4-8EDD-8584AC4CC295}" type="pres">
      <dgm:prSet presAssocID="{85EEB5E7-34B2-43A3-B1F5-E81E8614F4FF}" presName="composite" presStyleCnt="0"/>
      <dgm:spPr/>
      <dgm:t>
        <a:bodyPr/>
        <a:lstStyle/>
        <a:p>
          <a:endParaRPr lang="es-MX"/>
        </a:p>
      </dgm:t>
    </dgm:pt>
    <dgm:pt modelId="{EA316E90-0FFE-475F-87A2-759D4D6651B3}" type="pres">
      <dgm:prSet presAssocID="{85EEB5E7-34B2-43A3-B1F5-E81E8614F4FF}" presName="imagSh" presStyleLbl="bgImgPlace1" presStyleIdx="1" presStyleCnt="4"/>
      <dgm:spPr>
        <a:blipFill rotWithShape="1">
          <a:blip xmlns:r="http://schemas.openxmlformats.org/officeDocument/2006/relationships" r:embed="rId2"/>
          <a:stretch>
            <a:fillRect/>
          </a:stretch>
        </a:blipFill>
      </dgm:spPr>
      <dgm:t>
        <a:bodyPr/>
        <a:lstStyle/>
        <a:p>
          <a:endParaRPr lang="es-MX"/>
        </a:p>
      </dgm:t>
    </dgm:pt>
    <dgm:pt modelId="{F96C4543-CEAA-4442-AB61-5FC7BDE111FE}" type="pres">
      <dgm:prSet presAssocID="{85EEB5E7-34B2-43A3-B1F5-E81E8614F4FF}" presName="txNode" presStyleLbl="node1" presStyleIdx="1" presStyleCnt="4" custLinFactNeighborX="-1489">
        <dgm:presLayoutVars>
          <dgm:bulletEnabled val="1"/>
        </dgm:presLayoutVars>
      </dgm:prSet>
      <dgm:spPr/>
      <dgm:t>
        <a:bodyPr/>
        <a:lstStyle/>
        <a:p>
          <a:endParaRPr lang="es-MX"/>
        </a:p>
      </dgm:t>
    </dgm:pt>
    <dgm:pt modelId="{99A14BBA-C614-4C8F-92C9-73873EC40EC1}" type="pres">
      <dgm:prSet presAssocID="{16C147FD-9B94-47D9-9BB9-3DF69C436699}" presName="sibTrans" presStyleLbl="sibTrans2D1" presStyleIdx="1" presStyleCnt="3"/>
      <dgm:spPr/>
      <dgm:t>
        <a:bodyPr/>
        <a:lstStyle/>
        <a:p>
          <a:endParaRPr lang="es-MX"/>
        </a:p>
      </dgm:t>
    </dgm:pt>
    <dgm:pt modelId="{A727B9E8-E97A-4A2F-9EB0-4C8ED015C687}" type="pres">
      <dgm:prSet presAssocID="{16C147FD-9B94-47D9-9BB9-3DF69C436699}" presName="connTx" presStyleLbl="sibTrans2D1" presStyleIdx="1" presStyleCnt="3"/>
      <dgm:spPr/>
      <dgm:t>
        <a:bodyPr/>
        <a:lstStyle/>
        <a:p>
          <a:endParaRPr lang="es-MX"/>
        </a:p>
      </dgm:t>
    </dgm:pt>
    <dgm:pt modelId="{EE16A7C4-23D3-4D12-8AD1-A17C605678C1}" type="pres">
      <dgm:prSet presAssocID="{A194B951-C353-49A3-8C3F-E9D8299825A2}" presName="composite" presStyleCnt="0"/>
      <dgm:spPr/>
      <dgm:t>
        <a:bodyPr/>
        <a:lstStyle/>
        <a:p>
          <a:endParaRPr lang="es-MX"/>
        </a:p>
      </dgm:t>
    </dgm:pt>
    <dgm:pt modelId="{BBED3669-CE87-4980-81C9-E8EA4B1A8F17}" type="pres">
      <dgm:prSet presAssocID="{A194B951-C353-49A3-8C3F-E9D8299825A2}" presName="imagSh" presStyleLbl="bgImgPlace1" presStyleIdx="2" presStyleCnt="4"/>
      <dgm:spPr>
        <a:blipFill rotWithShape="1">
          <a:blip xmlns:r="http://schemas.openxmlformats.org/officeDocument/2006/relationships" r:embed="rId3"/>
          <a:stretch>
            <a:fillRect/>
          </a:stretch>
        </a:blipFill>
      </dgm:spPr>
      <dgm:t>
        <a:bodyPr/>
        <a:lstStyle/>
        <a:p>
          <a:endParaRPr lang="es-MX"/>
        </a:p>
      </dgm:t>
    </dgm:pt>
    <dgm:pt modelId="{3F1D5E05-6075-4C73-999C-E8E1036C3319}" type="pres">
      <dgm:prSet presAssocID="{A194B951-C353-49A3-8C3F-E9D8299825A2}" presName="txNode" presStyleLbl="node1" presStyleIdx="2" presStyleCnt="4">
        <dgm:presLayoutVars>
          <dgm:bulletEnabled val="1"/>
        </dgm:presLayoutVars>
      </dgm:prSet>
      <dgm:spPr/>
      <dgm:t>
        <a:bodyPr/>
        <a:lstStyle/>
        <a:p>
          <a:endParaRPr lang="es-MX"/>
        </a:p>
      </dgm:t>
    </dgm:pt>
    <dgm:pt modelId="{0E65706B-7F28-451C-B227-2CAA0C727328}" type="pres">
      <dgm:prSet presAssocID="{5729A929-BEDF-4E42-A2C4-9FCADC101C4E}" presName="sibTrans" presStyleLbl="sibTrans2D1" presStyleIdx="2" presStyleCnt="3"/>
      <dgm:spPr/>
      <dgm:t>
        <a:bodyPr/>
        <a:lstStyle/>
        <a:p>
          <a:endParaRPr lang="es-MX"/>
        </a:p>
      </dgm:t>
    </dgm:pt>
    <dgm:pt modelId="{24FC0B47-30B7-4628-862C-0144A099BD30}" type="pres">
      <dgm:prSet presAssocID="{5729A929-BEDF-4E42-A2C4-9FCADC101C4E}" presName="connTx" presStyleLbl="sibTrans2D1" presStyleIdx="2" presStyleCnt="3"/>
      <dgm:spPr/>
      <dgm:t>
        <a:bodyPr/>
        <a:lstStyle/>
        <a:p>
          <a:endParaRPr lang="es-MX"/>
        </a:p>
      </dgm:t>
    </dgm:pt>
    <dgm:pt modelId="{82E3F58F-3C65-4951-A8D1-B1D602686D95}" type="pres">
      <dgm:prSet presAssocID="{50D7C1AF-D5A5-4592-BB67-764C8A7C0AB7}" presName="composite" presStyleCnt="0"/>
      <dgm:spPr/>
      <dgm:t>
        <a:bodyPr/>
        <a:lstStyle/>
        <a:p>
          <a:endParaRPr lang="es-MX"/>
        </a:p>
      </dgm:t>
    </dgm:pt>
    <dgm:pt modelId="{BE5AC2EC-6D68-4B7D-9DC4-1C2703BEDD51}" type="pres">
      <dgm:prSet presAssocID="{50D7C1AF-D5A5-4592-BB67-764C8A7C0AB7}" presName="imagSh" presStyleLbl="bgImgPlace1" presStyleIdx="3" presStyleCnt="4"/>
      <dgm:spPr>
        <a:blipFill rotWithShape="1">
          <a:blip xmlns:r="http://schemas.openxmlformats.org/officeDocument/2006/relationships" r:embed="rId4"/>
          <a:stretch>
            <a:fillRect/>
          </a:stretch>
        </a:blipFill>
      </dgm:spPr>
      <dgm:t>
        <a:bodyPr/>
        <a:lstStyle/>
        <a:p>
          <a:endParaRPr lang="es-MX"/>
        </a:p>
      </dgm:t>
    </dgm:pt>
    <dgm:pt modelId="{BEC7290C-C7EF-4843-BB82-B45259A1DDE0}" type="pres">
      <dgm:prSet presAssocID="{50D7C1AF-D5A5-4592-BB67-764C8A7C0AB7}" presName="txNode" presStyleLbl="node1" presStyleIdx="3" presStyleCnt="4">
        <dgm:presLayoutVars>
          <dgm:bulletEnabled val="1"/>
        </dgm:presLayoutVars>
      </dgm:prSet>
      <dgm:spPr/>
      <dgm:t>
        <a:bodyPr/>
        <a:lstStyle/>
        <a:p>
          <a:endParaRPr lang="es-MX"/>
        </a:p>
      </dgm:t>
    </dgm:pt>
  </dgm:ptLst>
  <dgm:cxnLst>
    <dgm:cxn modelId="{59D9C4F7-528B-4624-BBD7-084197DD134E}" type="presOf" srcId="{E8C8C5EB-35C5-48C0-A8FB-EADBCC5EFC43}" destId="{E036A0F6-0A62-4D32-9E03-A7D33AA6D976}" srcOrd="0" destOrd="0" presId="urn:microsoft.com/office/officeart/2005/8/layout/hProcess10"/>
    <dgm:cxn modelId="{CE8C5CA9-B926-43D3-821A-001D807847FE}" type="presOf" srcId="{50D7C1AF-D5A5-4592-BB67-764C8A7C0AB7}" destId="{BEC7290C-C7EF-4843-BB82-B45259A1DDE0}" srcOrd="0" destOrd="0" presId="urn:microsoft.com/office/officeart/2005/8/layout/hProcess10"/>
    <dgm:cxn modelId="{9A708A84-FA1B-4427-8398-CCBE9E19502C}" srcId="{E8C8C5EB-35C5-48C0-A8FB-EADBCC5EFC43}" destId="{A194B951-C353-49A3-8C3F-E9D8299825A2}" srcOrd="2" destOrd="0" parTransId="{544C9DDF-DB00-40B9-8FDB-A3C12DC38FC5}" sibTransId="{5729A929-BEDF-4E42-A2C4-9FCADC101C4E}"/>
    <dgm:cxn modelId="{312ED7C1-D20B-4BD2-B4AE-D66AEA8E4355}" type="presOf" srcId="{85EEB5E7-34B2-43A3-B1F5-E81E8614F4FF}" destId="{F96C4543-CEAA-4442-AB61-5FC7BDE111FE}" srcOrd="0" destOrd="0" presId="urn:microsoft.com/office/officeart/2005/8/layout/hProcess10"/>
    <dgm:cxn modelId="{0E27477E-1F6E-47B7-A557-D1AFD1A7F464}" type="presOf" srcId="{689CAFFE-019E-4F78-AAF9-756DFD2DBF2E}" destId="{EA827017-74B7-4640-A68D-D0D1B5D8D506}" srcOrd="0" destOrd="0" presId="urn:microsoft.com/office/officeart/2005/8/layout/hProcess10"/>
    <dgm:cxn modelId="{F14CDAF0-A535-45D8-83AE-63C730A12609}" type="presOf" srcId="{5729A929-BEDF-4E42-A2C4-9FCADC101C4E}" destId="{24FC0B47-30B7-4628-862C-0144A099BD30}" srcOrd="1" destOrd="0" presId="urn:microsoft.com/office/officeart/2005/8/layout/hProcess10"/>
    <dgm:cxn modelId="{A6323C4B-6BCD-46DA-90DF-984F0636277C}" type="presOf" srcId="{5729A929-BEDF-4E42-A2C4-9FCADC101C4E}" destId="{0E65706B-7F28-451C-B227-2CAA0C727328}" srcOrd="0" destOrd="0" presId="urn:microsoft.com/office/officeart/2005/8/layout/hProcess10"/>
    <dgm:cxn modelId="{EC837782-9C32-4795-BF92-087245F58934}" srcId="{E8C8C5EB-35C5-48C0-A8FB-EADBCC5EFC43}" destId="{FC42BE65-6CE3-4D0A-927F-1A3BA2831ADC}" srcOrd="0" destOrd="0" parTransId="{73F2136B-AC1B-40E3-8DAF-74713F11B300}" sibTransId="{689CAFFE-019E-4F78-AAF9-756DFD2DBF2E}"/>
    <dgm:cxn modelId="{76B9EC42-DC22-4721-814C-475BAC294E75}" type="presOf" srcId="{689CAFFE-019E-4F78-AAF9-756DFD2DBF2E}" destId="{7298C2E0-5072-46D6-B783-D6C82A5EA166}" srcOrd="1" destOrd="0" presId="urn:microsoft.com/office/officeart/2005/8/layout/hProcess10"/>
    <dgm:cxn modelId="{9E74ADC1-0F8C-4D1D-814D-828636F5F370}" srcId="{E8C8C5EB-35C5-48C0-A8FB-EADBCC5EFC43}" destId="{50D7C1AF-D5A5-4592-BB67-764C8A7C0AB7}" srcOrd="3" destOrd="0" parTransId="{874B67CD-04D4-4AD9-83C7-C91284BF5723}" sibTransId="{76A0CECE-3C9D-4698-B3B7-F17A6EC431CB}"/>
    <dgm:cxn modelId="{9E06C4FB-F502-437D-8BC2-E7748A83EC33}" type="presOf" srcId="{16C147FD-9B94-47D9-9BB9-3DF69C436699}" destId="{A727B9E8-E97A-4A2F-9EB0-4C8ED015C687}" srcOrd="1" destOrd="0" presId="urn:microsoft.com/office/officeart/2005/8/layout/hProcess10"/>
    <dgm:cxn modelId="{4AD30536-067D-417A-80CD-DF5D1439FF8C}" srcId="{E8C8C5EB-35C5-48C0-A8FB-EADBCC5EFC43}" destId="{85EEB5E7-34B2-43A3-B1F5-E81E8614F4FF}" srcOrd="1" destOrd="0" parTransId="{64297936-64A5-44E5-B42C-3DB29AFAC78F}" sibTransId="{16C147FD-9B94-47D9-9BB9-3DF69C436699}"/>
    <dgm:cxn modelId="{82B1D1E6-A19D-4720-AAD9-FD96B6460F78}" type="presOf" srcId="{FC42BE65-6CE3-4D0A-927F-1A3BA2831ADC}" destId="{BB10CC6B-B7FE-4782-94CF-6647814408E9}" srcOrd="0" destOrd="0" presId="urn:microsoft.com/office/officeart/2005/8/layout/hProcess10"/>
    <dgm:cxn modelId="{D9A7EC4A-C810-445F-8E7E-CF164B27AF93}" type="presOf" srcId="{A194B951-C353-49A3-8C3F-E9D8299825A2}" destId="{3F1D5E05-6075-4C73-999C-E8E1036C3319}" srcOrd="0" destOrd="0" presId="urn:microsoft.com/office/officeart/2005/8/layout/hProcess10"/>
    <dgm:cxn modelId="{BB508412-7B65-48D0-B665-11195B023A1B}" type="presOf" srcId="{16C147FD-9B94-47D9-9BB9-3DF69C436699}" destId="{99A14BBA-C614-4C8F-92C9-73873EC40EC1}" srcOrd="0" destOrd="0" presId="urn:microsoft.com/office/officeart/2005/8/layout/hProcess10"/>
    <dgm:cxn modelId="{D73803AD-B000-4A84-8C9A-6A1E89C4935A}" type="presParOf" srcId="{E036A0F6-0A62-4D32-9E03-A7D33AA6D976}" destId="{AB8E952D-FBC4-450B-AFA3-19C8616C90C7}" srcOrd="0" destOrd="0" presId="urn:microsoft.com/office/officeart/2005/8/layout/hProcess10"/>
    <dgm:cxn modelId="{10FBF080-C4BA-4CAF-9C48-2203AA9855CA}" type="presParOf" srcId="{AB8E952D-FBC4-450B-AFA3-19C8616C90C7}" destId="{C5C60A84-194E-4E39-BEC2-E26723365794}" srcOrd="0" destOrd="0" presId="urn:microsoft.com/office/officeart/2005/8/layout/hProcess10"/>
    <dgm:cxn modelId="{E61A7EAC-591A-445E-A983-C9A6B851DAAC}" type="presParOf" srcId="{AB8E952D-FBC4-450B-AFA3-19C8616C90C7}" destId="{BB10CC6B-B7FE-4782-94CF-6647814408E9}" srcOrd="1" destOrd="0" presId="urn:microsoft.com/office/officeart/2005/8/layout/hProcess10"/>
    <dgm:cxn modelId="{CD8D4E34-0B7E-45D4-BD2D-9C87993D4C18}" type="presParOf" srcId="{E036A0F6-0A62-4D32-9E03-A7D33AA6D976}" destId="{EA827017-74B7-4640-A68D-D0D1B5D8D506}" srcOrd="1" destOrd="0" presId="urn:microsoft.com/office/officeart/2005/8/layout/hProcess10"/>
    <dgm:cxn modelId="{380CE553-725A-4E09-BF56-E847EB2DE257}" type="presParOf" srcId="{EA827017-74B7-4640-A68D-D0D1B5D8D506}" destId="{7298C2E0-5072-46D6-B783-D6C82A5EA166}" srcOrd="0" destOrd="0" presId="urn:microsoft.com/office/officeart/2005/8/layout/hProcess10"/>
    <dgm:cxn modelId="{EDD4F48C-4193-42BE-AA59-3B875CB8C2F1}" type="presParOf" srcId="{E036A0F6-0A62-4D32-9E03-A7D33AA6D976}" destId="{A5DC33EF-9006-43C4-8EDD-8584AC4CC295}" srcOrd="2" destOrd="0" presId="urn:microsoft.com/office/officeart/2005/8/layout/hProcess10"/>
    <dgm:cxn modelId="{5F9A0876-E440-4F0C-8F5D-9E3B7B596AB4}" type="presParOf" srcId="{A5DC33EF-9006-43C4-8EDD-8584AC4CC295}" destId="{EA316E90-0FFE-475F-87A2-759D4D6651B3}" srcOrd="0" destOrd="0" presId="urn:microsoft.com/office/officeart/2005/8/layout/hProcess10"/>
    <dgm:cxn modelId="{97B9B053-670B-4396-BE4C-234AD1F593CC}" type="presParOf" srcId="{A5DC33EF-9006-43C4-8EDD-8584AC4CC295}" destId="{F96C4543-CEAA-4442-AB61-5FC7BDE111FE}" srcOrd="1" destOrd="0" presId="urn:microsoft.com/office/officeart/2005/8/layout/hProcess10"/>
    <dgm:cxn modelId="{CAD0283C-EDF9-457D-B78C-0DE57CDF2DDA}" type="presParOf" srcId="{E036A0F6-0A62-4D32-9E03-A7D33AA6D976}" destId="{99A14BBA-C614-4C8F-92C9-73873EC40EC1}" srcOrd="3" destOrd="0" presId="urn:microsoft.com/office/officeart/2005/8/layout/hProcess10"/>
    <dgm:cxn modelId="{945640CF-15B2-449F-9180-E6A82D27DEB4}" type="presParOf" srcId="{99A14BBA-C614-4C8F-92C9-73873EC40EC1}" destId="{A727B9E8-E97A-4A2F-9EB0-4C8ED015C687}" srcOrd="0" destOrd="0" presId="urn:microsoft.com/office/officeart/2005/8/layout/hProcess10"/>
    <dgm:cxn modelId="{C0721448-D6C6-4A96-BE01-EFA368FFCB93}" type="presParOf" srcId="{E036A0F6-0A62-4D32-9E03-A7D33AA6D976}" destId="{EE16A7C4-23D3-4D12-8AD1-A17C605678C1}" srcOrd="4" destOrd="0" presId="urn:microsoft.com/office/officeart/2005/8/layout/hProcess10"/>
    <dgm:cxn modelId="{243CCACE-BD38-49C6-8433-8042C37BE938}" type="presParOf" srcId="{EE16A7C4-23D3-4D12-8AD1-A17C605678C1}" destId="{BBED3669-CE87-4980-81C9-E8EA4B1A8F17}" srcOrd="0" destOrd="0" presId="urn:microsoft.com/office/officeart/2005/8/layout/hProcess10"/>
    <dgm:cxn modelId="{AB26E549-2BB2-469B-927F-2BAC4E523F8D}" type="presParOf" srcId="{EE16A7C4-23D3-4D12-8AD1-A17C605678C1}" destId="{3F1D5E05-6075-4C73-999C-E8E1036C3319}" srcOrd="1" destOrd="0" presId="urn:microsoft.com/office/officeart/2005/8/layout/hProcess10"/>
    <dgm:cxn modelId="{9B1902C0-0B72-4F62-92D3-44486B3D5CBE}" type="presParOf" srcId="{E036A0F6-0A62-4D32-9E03-A7D33AA6D976}" destId="{0E65706B-7F28-451C-B227-2CAA0C727328}" srcOrd="5" destOrd="0" presId="urn:microsoft.com/office/officeart/2005/8/layout/hProcess10"/>
    <dgm:cxn modelId="{53BB8D98-FA67-43B9-95EF-F27C22C06E62}" type="presParOf" srcId="{0E65706B-7F28-451C-B227-2CAA0C727328}" destId="{24FC0B47-30B7-4628-862C-0144A099BD30}" srcOrd="0" destOrd="0" presId="urn:microsoft.com/office/officeart/2005/8/layout/hProcess10"/>
    <dgm:cxn modelId="{B945C257-BA4C-4EEE-9BCC-C696FCA27991}" type="presParOf" srcId="{E036A0F6-0A62-4D32-9E03-A7D33AA6D976}" destId="{82E3F58F-3C65-4951-A8D1-B1D602686D95}" srcOrd="6" destOrd="0" presId="urn:microsoft.com/office/officeart/2005/8/layout/hProcess10"/>
    <dgm:cxn modelId="{6680F5C1-4F86-43F6-96CE-8A35B3D186ED}" type="presParOf" srcId="{82E3F58F-3C65-4951-A8D1-B1D602686D95}" destId="{BE5AC2EC-6D68-4B7D-9DC4-1C2703BEDD51}" srcOrd="0" destOrd="0" presId="urn:microsoft.com/office/officeart/2005/8/layout/hProcess10"/>
    <dgm:cxn modelId="{7C8BB139-DFF4-45FD-ABC7-0D04F2D8DE18}" type="presParOf" srcId="{82E3F58F-3C65-4951-A8D1-B1D602686D95}" destId="{BEC7290C-C7EF-4843-BB82-B45259A1DDE0}"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788A897-E44E-4B5D-B5D7-1B1FDDD07578}" type="doc">
      <dgm:prSet loTypeId="urn:microsoft.com/office/officeart/2009/3/layout/StepUpProcess" loCatId="process" qsTypeId="urn:microsoft.com/office/officeart/2005/8/quickstyle/simple3" qsCatId="simple" csTypeId="urn:microsoft.com/office/officeart/2005/8/colors/colorful1" csCatId="colorful" phldr="1"/>
      <dgm:spPr/>
      <dgm:t>
        <a:bodyPr/>
        <a:lstStyle/>
        <a:p>
          <a:endParaRPr lang="es-MX"/>
        </a:p>
      </dgm:t>
    </dgm:pt>
    <dgm:pt modelId="{892DD49F-97A7-496B-A31A-E05DD6926B0B}">
      <dgm:prSet phldrT="[Texto]"/>
      <dgm:spPr/>
      <dgm:t>
        <a:bodyPr/>
        <a:lstStyle/>
        <a:p>
          <a:r>
            <a:rPr lang="es-MX" dirty="0" smtClean="0"/>
            <a:t>Activo:</a:t>
          </a:r>
        </a:p>
        <a:p>
          <a:r>
            <a:rPr lang="es-MX" dirty="0" smtClean="0"/>
            <a:t>Circulante</a:t>
          </a:r>
        </a:p>
        <a:p>
          <a:r>
            <a:rPr lang="es-MX" dirty="0" smtClean="0"/>
            <a:t>No circulante</a:t>
          </a:r>
          <a:endParaRPr lang="es-MX" dirty="0"/>
        </a:p>
      </dgm:t>
    </dgm:pt>
    <dgm:pt modelId="{2213276D-BC01-41B3-ABC7-E86FB9D3438E}" type="parTrans" cxnId="{AC166403-FCB0-456C-8DD7-C9A166500BFE}">
      <dgm:prSet/>
      <dgm:spPr/>
      <dgm:t>
        <a:bodyPr/>
        <a:lstStyle/>
        <a:p>
          <a:endParaRPr lang="es-MX"/>
        </a:p>
      </dgm:t>
    </dgm:pt>
    <dgm:pt modelId="{6E330FCD-933C-4EEA-8007-E966681D4C32}" type="sibTrans" cxnId="{AC166403-FCB0-456C-8DD7-C9A166500BFE}">
      <dgm:prSet/>
      <dgm:spPr/>
      <dgm:t>
        <a:bodyPr/>
        <a:lstStyle/>
        <a:p>
          <a:endParaRPr lang="es-MX"/>
        </a:p>
      </dgm:t>
    </dgm:pt>
    <dgm:pt modelId="{39135A30-1218-4BB8-BE82-BDD6D0D44516}">
      <dgm:prSet phldrT="[Texto]"/>
      <dgm:spPr/>
      <dgm:t>
        <a:bodyPr/>
        <a:lstStyle/>
        <a:p>
          <a:r>
            <a:rPr lang="es-MX" dirty="0" smtClean="0"/>
            <a:t>Pasivo:</a:t>
          </a:r>
        </a:p>
        <a:p>
          <a:r>
            <a:rPr lang="es-MX" dirty="0" smtClean="0"/>
            <a:t>A corto plazo</a:t>
          </a:r>
        </a:p>
        <a:p>
          <a:r>
            <a:rPr lang="es-MX" dirty="0" smtClean="0"/>
            <a:t>A largo plazo</a:t>
          </a:r>
        </a:p>
        <a:p>
          <a:endParaRPr lang="es-MX" dirty="0"/>
        </a:p>
      </dgm:t>
    </dgm:pt>
    <dgm:pt modelId="{B3657F0E-260E-4055-AAF1-8E84908979E6}" type="parTrans" cxnId="{969DE40A-106D-4BF4-A309-B73DEC095738}">
      <dgm:prSet/>
      <dgm:spPr/>
      <dgm:t>
        <a:bodyPr/>
        <a:lstStyle/>
        <a:p>
          <a:endParaRPr lang="es-MX"/>
        </a:p>
      </dgm:t>
    </dgm:pt>
    <dgm:pt modelId="{79B3F286-31DD-4443-9ACC-9C67650E2AB7}" type="sibTrans" cxnId="{969DE40A-106D-4BF4-A309-B73DEC095738}">
      <dgm:prSet/>
      <dgm:spPr/>
      <dgm:t>
        <a:bodyPr/>
        <a:lstStyle/>
        <a:p>
          <a:endParaRPr lang="es-MX"/>
        </a:p>
      </dgm:t>
    </dgm:pt>
    <dgm:pt modelId="{F83B6B54-AE4D-4723-B042-B7F5210F66B0}">
      <dgm:prSet phldrT="[Texto]"/>
      <dgm:spPr/>
      <dgm:t>
        <a:bodyPr/>
        <a:lstStyle/>
        <a:p>
          <a:r>
            <a:rPr lang="es-MX" dirty="0" smtClean="0"/>
            <a:t>Capital Contable</a:t>
          </a:r>
        </a:p>
        <a:p>
          <a:endParaRPr lang="es-MX" dirty="0"/>
        </a:p>
      </dgm:t>
    </dgm:pt>
    <dgm:pt modelId="{3BCF26E0-B008-4ED4-94FA-759B01A227BC}" type="parTrans" cxnId="{41389AD5-14DE-4F0A-8F1A-104830EF39B8}">
      <dgm:prSet/>
      <dgm:spPr/>
      <dgm:t>
        <a:bodyPr/>
        <a:lstStyle/>
        <a:p>
          <a:endParaRPr lang="es-MX"/>
        </a:p>
      </dgm:t>
    </dgm:pt>
    <dgm:pt modelId="{FB4D9B59-D437-47C2-BAB6-67BA3F350B93}" type="sibTrans" cxnId="{41389AD5-14DE-4F0A-8F1A-104830EF39B8}">
      <dgm:prSet/>
      <dgm:spPr/>
      <dgm:t>
        <a:bodyPr/>
        <a:lstStyle/>
        <a:p>
          <a:endParaRPr lang="es-MX"/>
        </a:p>
      </dgm:t>
    </dgm:pt>
    <dgm:pt modelId="{5B7BE08D-3310-43FF-967C-8133B6A5A639}" type="pres">
      <dgm:prSet presAssocID="{3788A897-E44E-4B5D-B5D7-1B1FDDD07578}" presName="rootnode" presStyleCnt="0">
        <dgm:presLayoutVars>
          <dgm:chMax/>
          <dgm:chPref/>
          <dgm:dir/>
          <dgm:animLvl val="lvl"/>
        </dgm:presLayoutVars>
      </dgm:prSet>
      <dgm:spPr/>
      <dgm:t>
        <a:bodyPr/>
        <a:lstStyle/>
        <a:p>
          <a:endParaRPr lang="es-MX"/>
        </a:p>
      </dgm:t>
    </dgm:pt>
    <dgm:pt modelId="{B5BE4BF0-508C-4E4C-8AED-33D13EF07C1E}" type="pres">
      <dgm:prSet presAssocID="{892DD49F-97A7-496B-A31A-E05DD6926B0B}" presName="composite" presStyleCnt="0"/>
      <dgm:spPr/>
    </dgm:pt>
    <dgm:pt modelId="{71FA2B18-8331-413A-B385-0567FE6B3D8D}" type="pres">
      <dgm:prSet presAssocID="{892DD49F-97A7-496B-A31A-E05DD6926B0B}" presName="LShape" presStyleLbl="alignNode1" presStyleIdx="0" presStyleCnt="5"/>
      <dgm:spPr/>
    </dgm:pt>
    <dgm:pt modelId="{FDC4292B-DE84-4D41-A4AE-8E93510C346F}" type="pres">
      <dgm:prSet presAssocID="{892DD49F-97A7-496B-A31A-E05DD6926B0B}" presName="ParentText" presStyleLbl="revTx" presStyleIdx="0" presStyleCnt="3">
        <dgm:presLayoutVars>
          <dgm:chMax val="0"/>
          <dgm:chPref val="0"/>
          <dgm:bulletEnabled val="1"/>
        </dgm:presLayoutVars>
      </dgm:prSet>
      <dgm:spPr/>
      <dgm:t>
        <a:bodyPr/>
        <a:lstStyle/>
        <a:p>
          <a:endParaRPr lang="es-MX"/>
        </a:p>
      </dgm:t>
    </dgm:pt>
    <dgm:pt modelId="{B19837CE-AB95-49F8-ABF0-082456B9CD69}" type="pres">
      <dgm:prSet presAssocID="{892DD49F-97A7-496B-A31A-E05DD6926B0B}" presName="Triangle" presStyleLbl="alignNode1" presStyleIdx="1" presStyleCnt="5"/>
      <dgm:spPr/>
    </dgm:pt>
    <dgm:pt modelId="{EB7F9E5C-45D7-4A98-AE98-807B36CB6B23}" type="pres">
      <dgm:prSet presAssocID="{6E330FCD-933C-4EEA-8007-E966681D4C32}" presName="sibTrans" presStyleCnt="0"/>
      <dgm:spPr/>
    </dgm:pt>
    <dgm:pt modelId="{8B148FF3-F07C-40AC-A7C2-6634DEEEDA73}" type="pres">
      <dgm:prSet presAssocID="{6E330FCD-933C-4EEA-8007-E966681D4C32}" presName="space" presStyleCnt="0"/>
      <dgm:spPr/>
    </dgm:pt>
    <dgm:pt modelId="{8474098C-D06D-40A2-98CF-60F383FB559E}" type="pres">
      <dgm:prSet presAssocID="{39135A30-1218-4BB8-BE82-BDD6D0D44516}" presName="composite" presStyleCnt="0"/>
      <dgm:spPr/>
    </dgm:pt>
    <dgm:pt modelId="{D612AB2A-9640-425D-9F94-3436C92B3F50}" type="pres">
      <dgm:prSet presAssocID="{39135A30-1218-4BB8-BE82-BDD6D0D44516}" presName="LShape" presStyleLbl="alignNode1" presStyleIdx="2" presStyleCnt="5"/>
      <dgm:spPr/>
    </dgm:pt>
    <dgm:pt modelId="{AA613DA7-6678-4358-BC66-62DA141DFB7C}" type="pres">
      <dgm:prSet presAssocID="{39135A30-1218-4BB8-BE82-BDD6D0D44516}" presName="ParentText" presStyleLbl="revTx" presStyleIdx="1" presStyleCnt="3">
        <dgm:presLayoutVars>
          <dgm:chMax val="0"/>
          <dgm:chPref val="0"/>
          <dgm:bulletEnabled val="1"/>
        </dgm:presLayoutVars>
      </dgm:prSet>
      <dgm:spPr/>
      <dgm:t>
        <a:bodyPr/>
        <a:lstStyle/>
        <a:p>
          <a:endParaRPr lang="es-MX"/>
        </a:p>
      </dgm:t>
    </dgm:pt>
    <dgm:pt modelId="{C2EABCF9-7144-4763-B4D5-55465134752A}" type="pres">
      <dgm:prSet presAssocID="{39135A30-1218-4BB8-BE82-BDD6D0D44516}" presName="Triangle" presStyleLbl="alignNode1" presStyleIdx="3" presStyleCnt="5"/>
      <dgm:spPr/>
    </dgm:pt>
    <dgm:pt modelId="{5207C150-20D6-4754-93C8-503DA7F1F12B}" type="pres">
      <dgm:prSet presAssocID="{79B3F286-31DD-4443-9ACC-9C67650E2AB7}" presName="sibTrans" presStyleCnt="0"/>
      <dgm:spPr/>
    </dgm:pt>
    <dgm:pt modelId="{79B59752-6C52-46B4-B9BE-7CBB2A75D0A0}" type="pres">
      <dgm:prSet presAssocID="{79B3F286-31DD-4443-9ACC-9C67650E2AB7}" presName="space" presStyleCnt="0"/>
      <dgm:spPr/>
    </dgm:pt>
    <dgm:pt modelId="{BDBADAA7-FB50-4D09-9695-2C4A708C0EAC}" type="pres">
      <dgm:prSet presAssocID="{F83B6B54-AE4D-4723-B042-B7F5210F66B0}" presName="composite" presStyleCnt="0"/>
      <dgm:spPr/>
    </dgm:pt>
    <dgm:pt modelId="{1B1213A8-756D-4452-BB5A-53B55C010EF9}" type="pres">
      <dgm:prSet presAssocID="{F83B6B54-AE4D-4723-B042-B7F5210F66B0}" presName="LShape" presStyleLbl="alignNode1" presStyleIdx="4" presStyleCnt="5"/>
      <dgm:spPr/>
    </dgm:pt>
    <dgm:pt modelId="{BD135656-6AA9-4845-9B44-B46037265900}" type="pres">
      <dgm:prSet presAssocID="{F83B6B54-AE4D-4723-B042-B7F5210F66B0}" presName="ParentText" presStyleLbl="revTx" presStyleIdx="2" presStyleCnt="3">
        <dgm:presLayoutVars>
          <dgm:chMax val="0"/>
          <dgm:chPref val="0"/>
          <dgm:bulletEnabled val="1"/>
        </dgm:presLayoutVars>
      </dgm:prSet>
      <dgm:spPr/>
      <dgm:t>
        <a:bodyPr/>
        <a:lstStyle/>
        <a:p>
          <a:endParaRPr lang="es-MX"/>
        </a:p>
      </dgm:t>
    </dgm:pt>
  </dgm:ptLst>
  <dgm:cxnLst>
    <dgm:cxn modelId="{F26E524A-260C-4913-9C70-E210DB53212E}" type="presOf" srcId="{892DD49F-97A7-496B-A31A-E05DD6926B0B}" destId="{FDC4292B-DE84-4D41-A4AE-8E93510C346F}" srcOrd="0" destOrd="0" presId="urn:microsoft.com/office/officeart/2009/3/layout/StepUpProcess"/>
    <dgm:cxn modelId="{2BF6C392-9584-488D-B596-BCA032CC960F}" type="presOf" srcId="{3788A897-E44E-4B5D-B5D7-1B1FDDD07578}" destId="{5B7BE08D-3310-43FF-967C-8133B6A5A639}" srcOrd="0" destOrd="0" presId="urn:microsoft.com/office/officeart/2009/3/layout/StepUpProcess"/>
    <dgm:cxn modelId="{F10C483E-810C-4A90-93DA-EEAD2123D24C}" type="presOf" srcId="{39135A30-1218-4BB8-BE82-BDD6D0D44516}" destId="{AA613DA7-6678-4358-BC66-62DA141DFB7C}" srcOrd="0" destOrd="0" presId="urn:microsoft.com/office/officeart/2009/3/layout/StepUpProcess"/>
    <dgm:cxn modelId="{AC166403-FCB0-456C-8DD7-C9A166500BFE}" srcId="{3788A897-E44E-4B5D-B5D7-1B1FDDD07578}" destId="{892DD49F-97A7-496B-A31A-E05DD6926B0B}" srcOrd="0" destOrd="0" parTransId="{2213276D-BC01-41B3-ABC7-E86FB9D3438E}" sibTransId="{6E330FCD-933C-4EEA-8007-E966681D4C32}"/>
    <dgm:cxn modelId="{969DE40A-106D-4BF4-A309-B73DEC095738}" srcId="{3788A897-E44E-4B5D-B5D7-1B1FDDD07578}" destId="{39135A30-1218-4BB8-BE82-BDD6D0D44516}" srcOrd="1" destOrd="0" parTransId="{B3657F0E-260E-4055-AAF1-8E84908979E6}" sibTransId="{79B3F286-31DD-4443-9ACC-9C67650E2AB7}"/>
    <dgm:cxn modelId="{41389AD5-14DE-4F0A-8F1A-104830EF39B8}" srcId="{3788A897-E44E-4B5D-B5D7-1B1FDDD07578}" destId="{F83B6B54-AE4D-4723-B042-B7F5210F66B0}" srcOrd="2" destOrd="0" parTransId="{3BCF26E0-B008-4ED4-94FA-759B01A227BC}" sibTransId="{FB4D9B59-D437-47C2-BAB6-67BA3F350B93}"/>
    <dgm:cxn modelId="{B0E9959C-1CAA-426E-B1AB-DBFA1511C16C}" type="presOf" srcId="{F83B6B54-AE4D-4723-B042-B7F5210F66B0}" destId="{BD135656-6AA9-4845-9B44-B46037265900}" srcOrd="0" destOrd="0" presId="urn:microsoft.com/office/officeart/2009/3/layout/StepUpProcess"/>
    <dgm:cxn modelId="{63CD2017-8B23-4580-903D-C414F9771629}" type="presParOf" srcId="{5B7BE08D-3310-43FF-967C-8133B6A5A639}" destId="{B5BE4BF0-508C-4E4C-8AED-33D13EF07C1E}" srcOrd="0" destOrd="0" presId="urn:microsoft.com/office/officeart/2009/3/layout/StepUpProcess"/>
    <dgm:cxn modelId="{0313290D-A833-411F-A66B-47C8D46B6A8E}" type="presParOf" srcId="{B5BE4BF0-508C-4E4C-8AED-33D13EF07C1E}" destId="{71FA2B18-8331-413A-B385-0567FE6B3D8D}" srcOrd="0" destOrd="0" presId="urn:microsoft.com/office/officeart/2009/3/layout/StepUpProcess"/>
    <dgm:cxn modelId="{1F7A7A6F-3BF0-4F2B-ACB2-A616D955E524}" type="presParOf" srcId="{B5BE4BF0-508C-4E4C-8AED-33D13EF07C1E}" destId="{FDC4292B-DE84-4D41-A4AE-8E93510C346F}" srcOrd="1" destOrd="0" presId="urn:microsoft.com/office/officeart/2009/3/layout/StepUpProcess"/>
    <dgm:cxn modelId="{86F16B5F-6A15-4CBB-972B-6EE2C4707FA5}" type="presParOf" srcId="{B5BE4BF0-508C-4E4C-8AED-33D13EF07C1E}" destId="{B19837CE-AB95-49F8-ABF0-082456B9CD69}" srcOrd="2" destOrd="0" presId="urn:microsoft.com/office/officeart/2009/3/layout/StepUpProcess"/>
    <dgm:cxn modelId="{B5F7535A-6ABC-4C27-A420-869BD4C3DD01}" type="presParOf" srcId="{5B7BE08D-3310-43FF-967C-8133B6A5A639}" destId="{EB7F9E5C-45D7-4A98-AE98-807B36CB6B23}" srcOrd="1" destOrd="0" presId="urn:microsoft.com/office/officeart/2009/3/layout/StepUpProcess"/>
    <dgm:cxn modelId="{16E74929-E967-481E-AD1E-F1E0862F0CD0}" type="presParOf" srcId="{EB7F9E5C-45D7-4A98-AE98-807B36CB6B23}" destId="{8B148FF3-F07C-40AC-A7C2-6634DEEEDA73}" srcOrd="0" destOrd="0" presId="urn:microsoft.com/office/officeart/2009/3/layout/StepUpProcess"/>
    <dgm:cxn modelId="{5FCDCF7D-E3CD-48A1-891B-703FD66F4258}" type="presParOf" srcId="{5B7BE08D-3310-43FF-967C-8133B6A5A639}" destId="{8474098C-D06D-40A2-98CF-60F383FB559E}" srcOrd="2" destOrd="0" presId="urn:microsoft.com/office/officeart/2009/3/layout/StepUpProcess"/>
    <dgm:cxn modelId="{AEAD1FBD-6E9A-462D-8A59-40E9049547EB}" type="presParOf" srcId="{8474098C-D06D-40A2-98CF-60F383FB559E}" destId="{D612AB2A-9640-425D-9F94-3436C92B3F50}" srcOrd="0" destOrd="0" presId="urn:microsoft.com/office/officeart/2009/3/layout/StepUpProcess"/>
    <dgm:cxn modelId="{B3B6FF84-08E8-4678-9707-98DE0224F072}" type="presParOf" srcId="{8474098C-D06D-40A2-98CF-60F383FB559E}" destId="{AA613DA7-6678-4358-BC66-62DA141DFB7C}" srcOrd="1" destOrd="0" presId="urn:microsoft.com/office/officeart/2009/3/layout/StepUpProcess"/>
    <dgm:cxn modelId="{9C340BFF-98F3-4506-B1A8-A5C83AD83909}" type="presParOf" srcId="{8474098C-D06D-40A2-98CF-60F383FB559E}" destId="{C2EABCF9-7144-4763-B4D5-55465134752A}" srcOrd="2" destOrd="0" presId="urn:microsoft.com/office/officeart/2009/3/layout/StepUpProcess"/>
    <dgm:cxn modelId="{62DF8CFB-38FD-4FEA-BA10-229DE2B05244}" type="presParOf" srcId="{5B7BE08D-3310-43FF-967C-8133B6A5A639}" destId="{5207C150-20D6-4754-93C8-503DA7F1F12B}" srcOrd="3" destOrd="0" presId="urn:microsoft.com/office/officeart/2009/3/layout/StepUpProcess"/>
    <dgm:cxn modelId="{75C4073E-8673-4DB8-8B91-9CFBA32FCEC2}" type="presParOf" srcId="{5207C150-20D6-4754-93C8-503DA7F1F12B}" destId="{79B59752-6C52-46B4-B9BE-7CBB2A75D0A0}" srcOrd="0" destOrd="0" presId="urn:microsoft.com/office/officeart/2009/3/layout/StepUpProcess"/>
    <dgm:cxn modelId="{5EC440F2-37F3-49D0-A84F-048CD60FB9F5}" type="presParOf" srcId="{5B7BE08D-3310-43FF-967C-8133B6A5A639}" destId="{BDBADAA7-FB50-4D09-9695-2C4A708C0EAC}" srcOrd="4" destOrd="0" presId="urn:microsoft.com/office/officeart/2009/3/layout/StepUpProcess"/>
    <dgm:cxn modelId="{AB1FE63C-F82F-4EFB-AE34-59C32D392176}" type="presParOf" srcId="{BDBADAA7-FB50-4D09-9695-2C4A708C0EAC}" destId="{1B1213A8-756D-4452-BB5A-53B55C010EF9}" srcOrd="0" destOrd="0" presId="urn:microsoft.com/office/officeart/2009/3/layout/StepUpProcess"/>
    <dgm:cxn modelId="{165D08FD-1FAD-428E-AD19-309632E6847E}" type="presParOf" srcId="{BDBADAA7-FB50-4D09-9695-2C4A708C0EAC}" destId="{BD135656-6AA9-4845-9B44-B46037265900}"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A6A1272-C61F-45C6-BF0B-535F27227160}" type="doc">
      <dgm:prSet loTypeId="urn:microsoft.com/office/officeart/2005/8/layout/process2" loCatId="process" qsTypeId="urn:microsoft.com/office/officeart/2005/8/quickstyle/simple3" qsCatId="simple" csTypeId="urn:microsoft.com/office/officeart/2005/8/colors/colorful1" csCatId="colorful" phldr="1"/>
      <dgm:spPr/>
    </dgm:pt>
    <dgm:pt modelId="{F845BCD5-4011-4EF0-8A08-C83525E14A0C}">
      <dgm:prSet phldrT="[Texto]"/>
      <dgm:spPr/>
      <dgm:t>
        <a:bodyPr/>
        <a:lstStyle/>
        <a:p>
          <a:r>
            <a:rPr lang="es-MX" dirty="0" smtClean="0"/>
            <a:t>1. Nombre de la empresa.</a:t>
          </a:r>
        </a:p>
        <a:p>
          <a:r>
            <a:rPr lang="es-MX" dirty="0" smtClean="0"/>
            <a:t>2. Indicación de que se trata de un Balance General.</a:t>
          </a:r>
        </a:p>
        <a:p>
          <a:r>
            <a:rPr lang="es-MX" dirty="0" smtClean="0"/>
            <a:t>3. Fecha de Formulación.</a:t>
          </a:r>
          <a:endParaRPr lang="es-MX" dirty="0"/>
        </a:p>
      </dgm:t>
    </dgm:pt>
    <dgm:pt modelId="{0735480B-937F-43FD-9A0A-2DA8F845CAD3}" type="parTrans" cxnId="{283FF1E4-E103-4F55-B1A1-3A130C24987C}">
      <dgm:prSet/>
      <dgm:spPr/>
      <dgm:t>
        <a:bodyPr/>
        <a:lstStyle/>
        <a:p>
          <a:endParaRPr lang="es-MX"/>
        </a:p>
      </dgm:t>
    </dgm:pt>
    <dgm:pt modelId="{5FD5E22D-CCFD-42BC-96BF-0A21ED40FD38}" type="sibTrans" cxnId="{283FF1E4-E103-4F55-B1A1-3A130C24987C}">
      <dgm:prSet/>
      <dgm:spPr/>
      <dgm:t>
        <a:bodyPr/>
        <a:lstStyle/>
        <a:p>
          <a:endParaRPr lang="es-MX"/>
        </a:p>
      </dgm:t>
    </dgm:pt>
    <dgm:pt modelId="{2A8E24B8-6A1E-446D-8CDC-B062A2654A90}">
      <dgm:prSet phldrT="[Texto]"/>
      <dgm:spPr/>
      <dgm:t>
        <a:bodyPr/>
        <a:lstStyle/>
        <a:p>
          <a:r>
            <a:rPr lang="es-MX" dirty="0" smtClean="0"/>
            <a:t>1. Nombre y valor detallado de cada una de las cuentas que formen el activo y pasivo.</a:t>
          </a:r>
        </a:p>
        <a:p>
          <a:r>
            <a:rPr lang="es-MX" dirty="0" smtClean="0"/>
            <a:t>2. Importe de l capital contable.</a:t>
          </a:r>
          <a:endParaRPr lang="es-MX" dirty="0"/>
        </a:p>
      </dgm:t>
    </dgm:pt>
    <dgm:pt modelId="{BC6B451A-7A17-4E7A-A6FA-17AD58F7BEEF}" type="parTrans" cxnId="{26D33BD5-204C-4109-8639-82B6514600D1}">
      <dgm:prSet/>
      <dgm:spPr/>
      <dgm:t>
        <a:bodyPr/>
        <a:lstStyle/>
        <a:p>
          <a:endParaRPr lang="es-MX"/>
        </a:p>
      </dgm:t>
    </dgm:pt>
    <dgm:pt modelId="{F88EB5DE-3537-4855-9DCD-B0DD8A803E8F}" type="sibTrans" cxnId="{26D33BD5-204C-4109-8639-82B6514600D1}">
      <dgm:prSet/>
      <dgm:spPr/>
      <dgm:t>
        <a:bodyPr/>
        <a:lstStyle/>
        <a:p>
          <a:endParaRPr lang="es-MX"/>
        </a:p>
      </dgm:t>
    </dgm:pt>
    <dgm:pt modelId="{0ED16C03-DA17-4145-A4B9-DDD5375B2C6E}">
      <dgm:prSet phldrT="[Texto]"/>
      <dgm:spPr/>
      <dgm:t>
        <a:bodyPr/>
        <a:lstStyle/>
        <a:p>
          <a:r>
            <a:rPr lang="es-MX" dirty="0" smtClean="0"/>
            <a:t>1. Firma del contador que lo hizo y autorizó.</a:t>
          </a:r>
        </a:p>
        <a:p>
          <a:r>
            <a:rPr lang="es-MX" dirty="0" smtClean="0"/>
            <a:t>2. Firma del propietario del negocio.</a:t>
          </a:r>
          <a:endParaRPr lang="es-MX" dirty="0"/>
        </a:p>
      </dgm:t>
    </dgm:pt>
    <dgm:pt modelId="{3F5D8CCB-010A-4813-BE56-98F57B27791E}" type="parTrans" cxnId="{1681EA41-9E43-4038-B55D-1AAD6C5ED7F2}">
      <dgm:prSet/>
      <dgm:spPr/>
      <dgm:t>
        <a:bodyPr/>
        <a:lstStyle/>
        <a:p>
          <a:endParaRPr lang="es-MX"/>
        </a:p>
      </dgm:t>
    </dgm:pt>
    <dgm:pt modelId="{C95BA810-5A34-4674-B807-910529642C2F}" type="sibTrans" cxnId="{1681EA41-9E43-4038-B55D-1AAD6C5ED7F2}">
      <dgm:prSet/>
      <dgm:spPr/>
      <dgm:t>
        <a:bodyPr/>
        <a:lstStyle/>
        <a:p>
          <a:endParaRPr lang="es-MX"/>
        </a:p>
      </dgm:t>
    </dgm:pt>
    <dgm:pt modelId="{34D8FEC4-8915-4FD0-A283-5807E2B1C000}" type="pres">
      <dgm:prSet presAssocID="{CA6A1272-C61F-45C6-BF0B-535F27227160}" presName="linearFlow" presStyleCnt="0">
        <dgm:presLayoutVars>
          <dgm:resizeHandles val="exact"/>
        </dgm:presLayoutVars>
      </dgm:prSet>
      <dgm:spPr/>
    </dgm:pt>
    <dgm:pt modelId="{2DE97ACA-5D21-412D-9D92-618C4B3DD09F}" type="pres">
      <dgm:prSet presAssocID="{F845BCD5-4011-4EF0-8A08-C83525E14A0C}" presName="node" presStyleLbl="node1" presStyleIdx="0" presStyleCnt="3">
        <dgm:presLayoutVars>
          <dgm:bulletEnabled val="1"/>
        </dgm:presLayoutVars>
      </dgm:prSet>
      <dgm:spPr/>
      <dgm:t>
        <a:bodyPr/>
        <a:lstStyle/>
        <a:p>
          <a:endParaRPr lang="es-MX"/>
        </a:p>
      </dgm:t>
    </dgm:pt>
    <dgm:pt modelId="{7B80464A-33E5-434C-BB19-9C968DC69C3F}" type="pres">
      <dgm:prSet presAssocID="{5FD5E22D-CCFD-42BC-96BF-0A21ED40FD38}" presName="sibTrans" presStyleLbl="sibTrans2D1" presStyleIdx="0" presStyleCnt="2"/>
      <dgm:spPr/>
      <dgm:t>
        <a:bodyPr/>
        <a:lstStyle/>
        <a:p>
          <a:endParaRPr lang="es-MX"/>
        </a:p>
      </dgm:t>
    </dgm:pt>
    <dgm:pt modelId="{5CC3AE14-013D-478C-AE08-052018E7930E}" type="pres">
      <dgm:prSet presAssocID="{5FD5E22D-CCFD-42BC-96BF-0A21ED40FD38}" presName="connectorText" presStyleLbl="sibTrans2D1" presStyleIdx="0" presStyleCnt="2"/>
      <dgm:spPr/>
      <dgm:t>
        <a:bodyPr/>
        <a:lstStyle/>
        <a:p>
          <a:endParaRPr lang="es-MX"/>
        </a:p>
      </dgm:t>
    </dgm:pt>
    <dgm:pt modelId="{516863CF-9DF5-4954-8AF2-01B939F3E085}" type="pres">
      <dgm:prSet presAssocID="{2A8E24B8-6A1E-446D-8CDC-B062A2654A90}" presName="node" presStyleLbl="node1" presStyleIdx="1" presStyleCnt="3">
        <dgm:presLayoutVars>
          <dgm:bulletEnabled val="1"/>
        </dgm:presLayoutVars>
      </dgm:prSet>
      <dgm:spPr/>
      <dgm:t>
        <a:bodyPr/>
        <a:lstStyle/>
        <a:p>
          <a:endParaRPr lang="es-MX"/>
        </a:p>
      </dgm:t>
    </dgm:pt>
    <dgm:pt modelId="{10AEB0AD-03E6-4BBB-8DEC-3B779FB40249}" type="pres">
      <dgm:prSet presAssocID="{F88EB5DE-3537-4855-9DCD-B0DD8A803E8F}" presName="sibTrans" presStyleLbl="sibTrans2D1" presStyleIdx="1" presStyleCnt="2"/>
      <dgm:spPr/>
      <dgm:t>
        <a:bodyPr/>
        <a:lstStyle/>
        <a:p>
          <a:endParaRPr lang="es-MX"/>
        </a:p>
      </dgm:t>
    </dgm:pt>
    <dgm:pt modelId="{0A603AE3-D533-49B5-8BE3-D63411C0E3DE}" type="pres">
      <dgm:prSet presAssocID="{F88EB5DE-3537-4855-9DCD-B0DD8A803E8F}" presName="connectorText" presStyleLbl="sibTrans2D1" presStyleIdx="1" presStyleCnt="2"/>
      <dgm:spPr/>
      <dgm:t>
        <a:bodyPr/>
        <a:lstStyle/>
        <a:p>
          <a:endParaRPr lang="es-MX"/>
        </a:p>
      </dgm:t>
    </dgm:pt>
    <dgm:pt modelId="{57F9B9BC-A0E0-4EE5-BE06-E7200340E491}" type="pres">
      <dgm:prSet presAssocID="{0ED16C03-DA17-4145-A4B9-DDD5375B2C6E}" presName="node" presStyleLbl="node1" presStyleIdx="2" presStyleCnt="3">
        <dgm:presLayoutVars>
          <dgm:bulletEnabled val="1"/>
        </dgm:presLayoutVars>
      </dgm:prSet>
      <dgm:spPr/>
      <dgm:t>
        <a:bodyPr/>
        <a:lstStyle/>
        <a:p>
          <a:endParaRPr lang="es-MX"/>
        </a:p>
      </dgm:t>
    </dgm:pt>
  </dgm:ptLst>
  <dgm:cxnLst>
    <dgm:cxn modelId="{C3437809-0B72-4DA4-82A1-1CE7BBA9F4EF}" type="presOf" srcId="{5FD5E22D-CCFD-42BC-96BF-0A21ED40FD38}" destId="{5CC3AE14-013D-478C-AE08-052018E7930E}" srcOrd="1" destOrd="0" presId="urn:microsoft.com/office/officeart/2005/8/layout/process2"/>
    <dgm:cxn modelId="{1681EA41-9E43-4038-B55D-1AAD6C5ED7F2}" srcId="{CA6A1272-C61F-45C6-BF0B-535F27227160}" destId="{0ED16C03-DA17-4145-A4B9-DDD5375B2C6E}" srcOrd="2" destOrd="0" parTransId="{3F5D8CCB-010A-4813-BE56-98F57B27791E}" sibTransId="{C95BA810-5A34-4674-B807-910529642C2F}"/>
    <dgm:cxn modelId="{283FF1E4-E103-4F55-B1A1-3A130C24987C}" srcId="{CA6A1272-C61F-45C6-BF0B-535F27227160}" destId="{F845BCD5-4011-4EF0-8A08-C83525E14A0C}" srcOrd="0" destOrd="0" parTransId="{0735480B-937F-43FD-9A0A-2DA8F845CAD3}" sibTransId="{5FD5E22D-CCFD-42BC-96BF-0A21ED40FD38}"/>
    <dgm:cxn modelId="{A4527CD6-87B6-437B-915B-87D938FDB5C0}" type="presOf" srcId="{F88EB5DE-3537-4855-9DCD-B0DD8A803E8F}" destId="{10AEB0AD-03E6-4BBB-8DEC-3B779FB40249}" srcOrd="0" destOrd="0" presId="urn:microsoft.com/office/officeart/2005/8/layout/process2"/>
    <dgm:cxn modelId="{0D82B12E-886D-4471-9637-1641CF45B050}" type="presOf" srcId="{F88EB5DE-3537-4855-9DCD-B0DD8A803E8F}" destId="{0A603AE3-D533-49B5-8BE3-D63411C0E3DE}" srcOrd="1" destOrd="0" presId="urn:microsoft.com/office/officeart/2005/8/layout/process2"/>
    <dgm:cxn modelId="{26D33BD5-204C-4109-8639-82B6514600D1}" srcId="{CA6A1272-C61F-45C6-BF0B-535F27227160}" destId="{2A8E24B8-6A1E-446D-8CDC-B062A2654A90}" srcOrd="1" destOrd="0" parTransId="{BC6B451A-7A17-4E7A-A6FA-17AD58F7BEEF}" sibTransId="{F88EB5DE-3537-4855-9DCD-B0DD8A803E8F}"/>
    <dgm:cxn modelId="{B92BDB9A-45B2-40B8-A45C-9541B7ED3FCB}" type="presOf" srcId="{0ED16C03-DA17-4145-A4B9-DDD5375B2C6E}" destId="{57F9B9BC-A0E0-4EE5-BE06-E7200340E491}" srcOrd="0" destOrd="0" presId="urn:microsoft.com/office/officeart/2005/8/layout/process2"/>
    <dgm:cxn modelId="{45BB197F-AA5F-434C-B2C3-0A193EC24D11}" type="presOf" srcId="{2A8E24B8-6A1E-446D-8CDC-B062A2654A90}" destId="{516863CF-9DF5-4954-8AF2-01B939F3E085}" srcOrd="0" destOrd="0" presId="urn:microsoft.com/office/officeart/2005/8/layout/process2"/>
    <dgm:cxn modelId="{E1A6F65E-87E0-4C08-B016-6ED4D4228B51}" type="presOf" srcId="{5FD5E22D-CCFD-42BC-96BF-0A21ED40FD38}" destId="{7B80464A-33E5-434C-BB19-9C968DC69C3F}" srcOrd="0" destOrd="0" presId="urn:microsoft.com/office/officeart/2005/8/layout/process2"/>
    <dgm:cxn modelId="{9DDCFD06-9B6A-43AC-9D18-D4813B426482}" type="presOf" srcId="{CA6A1272-C61F-45C6-BF0B-535F27227160}" destId="{34D8FEC4-8915-4FD0-A283-5807E2B1C000}" srcOrd="0" destOrd="0" presId="urn:microsoft.com/office/officeart/2005/8/layout/process2"/>
    <dgm:cxn modelId="{B0813E06-C9D6-44C1-A60A-EDFA572353D8}" type="presOf" srcId="{F845BCD5-4011-4EF0-8A08-C83525E14A0C}" destId="{2DE97ACA-5D21-412D-9D92-618C4B3DD09F}" srcOrd="0" destOrd="0" presId="urn:microsoft.com/office/officeart/2005/8/layout/process2"/>
    <dgm:cxn modelId="{6422F141-AA46-4A9D-93D4-01687B6E86C8}" type="presParOf" srcId="{34D8FEC4-8915-4FD0-A283-5807E2B1C000}" destId="{2DE97ACA-5D21-412D-9D92-618C4B3DD09F}" srcOrd="0" destOrd="0" presId="urn:microsoft.com/office/officeart/2005/8/layout/process2"/>
    <dgm:cxn modelId="{56EA5ABB-898C-4E30-8FEE-606DF14B6869}" type="presParOf" srcId="{34D8FEC4-8915-4FD0-A283-5807E2B1C000}" destId="{7B80464A-33E5-434C-BB19-9C968DC69C3F}" srcOrd="1" destOrd="0" presId="urn:microsoft.com/office/officeart/2005/8/layout/process2"/>
    <dgm:cxn modelId="{5BBB8C9E-0420-411E-B32E-DC8909912251}" type="presParOf" srcId="{7B80464A-33E5-434C-BB19-9C968DC69C3F}" destId="{5CC3AE14-013D-478C-AE08-052018E7930E}" srcOrd="0" destOrd="0" presId="urn:microsoft.com/office/officeart/2005/8/layout/process2"/>
    <dgm:cxn modelId="{0809F710-6C63-43A5-830E-4687829B605F}" type="presParOf" srcId="{34D8FEC4-8915-4FD0-A283-5807E2B1C000}" destId="{516863CF-9DF5-4954-8AF2-01B939F3E085}" srcOrd="2" destOrd="0" presId="urn:microsoft.com/office/officeart/2005/8/layout/process2"/>
    <dgm:cxn modelId="{B3B6DF03-8BF9-4412-8A53-6265A45B58B0}" type="presParOf" srcId="{34D8FEC4-8915-4FD0-A283-5807E2B1C000}" destId="{10AEB0AD-03E6-4BBB-8DEC-3B779FB40249}" srcOrd="3" destOrd="0" presId="urn:microsoft.com/office/officeart/2005/8/layout/process2"/>
    <dgm:cxn modelId="{1F135E5E-8A70-4513-A67C-D8E585F1A520}" type="presParOf" srcId="{10AEB0AD-03E6-4BBB-8DEC-3B779FB40249}" destId="{0A603AE3-D533-49B5-8BE3-D63411C0E3DE}" srcOrd="0" destOrd="0" presId="urn:microsoft.com/office/officeart/2005/8/layout/process2"/>
    <dgm:cxn modelId="{5F3DD3F8-8CED-44EE-936C-E3411BB516A6}" type="presParOf" srcId="{34D8FEC4-8915-4FD0-A283-5807E2B1C000}" destId="{57F9B9BC-A0E0-4EE5-BE06-E7200340E491}"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F60695-32BD-4B56-A560-069A4079E29D}" type="doc">
      <dgm:prSet loTypeId="urn:microsoft.com/office/officeart/2005/8/layout/process5" loCatId="process" qsTypeId="urn:microsoft.com/office/officeart/2005/8/quickstyle/simple3" qsCatId="simple" csTypeId="urn:microsoft.com/office/officeart/2005/8/colors/colorful1" csCatId="colorful" phldr="1"/>
      <dgm:spPr/>
      <dgm:t>
        <a:bodyPr/>
        <a:lstStyle/>
        <a:p>
          <a:endParaRPr lang="es-MX"/>
        </a:p>
      </dgm:t>
    </dgm:pt>
    <dgm:pt modelId="{D0ED72B8-63A6-4646-868B-CFD92BA72381}">
      <dgm:prSet phldrT="[Texto]"/>
      <dgm:spPr/>
      <dgm:t>
        <a:bodyPr/>
        <a:lstStyle/>
        <a:p>
          <a:r>
            <a:rPr lang="es-MX" dirty="0" smtClean="0"/>
            <a:t>Ingresos</a:t>
          </a:r>
          <a:endParaRPr lang="es-MX" dirty="0"/>
        </a:p>
      </dgm:t>
    </dgm:pt>
    <dgm:pt modelId="{63CB1B38-7615-4C3E-B04C-4E382105B585}" type="parTrans" cxnId="{68F41558-342C-4A5A-817A-E9E96FC2FF05}">
      <dgm:prSet/>
      <dgm:spPr/>
      <dgm:t>
        <a:bodyPr/>
        <a:lstStyle/>
        <a:p>
          <a:endParaRPr lang="es-MX"/>
        </a:p>
      </dgm:t>
    </dgm:pt>
    <dgm:pt modelId="{2E6438F7-C412-4E78-8C7A-D33789F21D19}" type="sibTrans" cxnId="{68F41558-342C-4A5A-817A-E9E96FC2FF05}">
      <dgm:prSet/>
      <dgm:spPr/>
      <dgm:t>
        <a:bodyPr/>
        <a:lstStyle/>
        <a:p>
          <a:endParaRPr lang="es-MX"/>
        </a:p>
      </dgm:t>
    </dgm:pt>
    <dgm:pt modelId="{A68C0422-6217-4F68-82A9-C76DAE6DD78C}">
      <dgm:prSet phldrT="[Texto]"/>
      <dgm:spPr/>
      <dgm:t>
        <a:bodyPr/>
        <a:lstStyle/>
        <a:p>
          <a:r>
            <a:rPr lang="es-MX" dirty="0" smtClean="0"/>
            <a:t>Costo de ventas</a:t>
          </a:r>
          <a:endParaRPr lang="es-MX" dirty="0"/>
        </a:p>
      </dgm:t>
    </dgm:pt>
    <dgm:pt modelId="{4307403B-D981-4925-A827-1336E757A69B}" type="parTrans" cxnId="{5078B056-B8BA-4435-A328-5C321CF69633}">
      <dgm:prSet/>
      <dgm:spPr/>
      <dgm:t>
        <a:bodyPr/>
        <a:lstStyle/>
        <a:p>
          <a:endParaRPr lang="es-MX"/>
        </a:p>
      </dgm:t>
    </dgm:pt>
    <dgm:pt modelId="{FDE0C260-9CCB-4F1D-A741-75AFB8FC2146}" type="sibTrans" cxnId="{5078B056-B8BA-4435-A328-5C321CF69633}">
      <dgm:prSet/>
      <dgm:spPr/>
      <dgm:t>
        <a:bodyPr/>
        <a:lstStyle/>
        <a:p>
          <a:endParaRPr lang="es-MX"/>
        </a:p>
      </dgm:t>
    </dgm:pt>
    <dgm:pt modelId="{62DB1810-C031-46A2-A78F-DE74B88393F0}">
      <dgm:prSet phldrT="[Texto]"/>
      <dgm:spPr/>
      <dgm:t>
        <a:bodyPr/>
        <a:lstStyle/>
        <a:p>
          <a:r>
            <a:rPr lang="es-MX" dirty="0" smtClean="0"/>
            <a:t>Gastos:</a:t>
          </a:r>
        </a:p>
        <a:p>
          <a:r>
            <a:rPr lang="es-MX" dirty="0" smtClean="0"/>
            <a:t>Administración y ventas</a:t>
          </a:r>
          <a:endParaRPr lang="es-MX" dirty="0"/>
        </a:p>
      </dgm:t>
    </dgm:pt>
    <dgm:pt modelId="{D909D146-3994-4F9B-9BF7-4D898711F0CE}" type="parTrans" cxnId="{BB3C5ECB-F916-4552-B719-77E3FE9845F6}">
      <dgm:prSet/>
      <dgm:spPr/>
      <dgm:t>
        <a:bodyPr/>
        <a:lstStyle/>
        <a:p>
          <a:endParaRPr lang="es-MX"/>
        </a:p>
      </dgm:t>
    </dgm:pt>
    <dgm:pt modelId="{3B8336C2-114E-4164-AA77-C30D60ADE876}" type="sibTrans" cxnId="{BB3C5ECB-F916-4552-B719-77E3FE9845F6}">
      <dgm:prSet/>
      <dgm:spPr/>
      <dgm:t>
        <a:bodyPr/>
        <a:lstStyle/>
        <a:p>
          <a:endParaRPr lang="es-MX"/>
        </a:p>
      </dgm:t>
    </dgm:pt>
    <dgm:pt modelId="{BFAE74BE-00CB-46D5-BF05-655029E6EEE4}">
      <dgm:prSet phldrT="[Texto]"/>
      <dgm:spPr/>
      <dgm:t>
        <a:bodyPr/>
        <a:lstStyle/>
        <a:p>
          <a:r>
            <a:rPr lang="es-MX" dirty="0" smtClean="0"/>
            <a:t>Resultado integral de financiamiento</a:t>
          </a:r>
          <a:endParaRPr lang="es-MX" dirty="0"/>
        </a:p>
      </dgm:t>
    </dgm:pt>
    <dgm:pt modelId="{97C01A26-6B5A-4A94-94A2-0814EAA62DA4}" type="parTrans" cxnId="{EF26B662-3243-4AA4-976F-5686C368D08C}">
      <dgm:prSet/>
      <dgm:spPr/>
      <dgm:t>
        <a:bodyPr/>
        <a:lstStyle/>
        <a:p>
          <a:endParaRPr lang="es-MX"/>
        </a:p>
      </dgm:t>
    </dgm:pt>
    <dgm:pt modelId="{A469E238-0208-4198-976A-251AB47EE2EE}" type="sibTrans" cxnId="{EF26B662-3243-4AA4-976F-5686C368D08C}">
      <dgm:prSet/>
      <dgm:spPr/>
      <dgm:t>
        <a:bodyPr/>
        <a:lstStyle/>
        <a:p>
          <a:endParaRPr lang="es-MX"/>
        </a:p>
      </dgm:t>
    </dgm:pt>
    <dgm:pt modelId="{7631ED1F-04A8-444A-BCFF-9B6B65A6DCB5}">
      <dgm:prSet phldrT="[Texto]"/>
      <dgm:spPr/>
      <dgm:t>
        <a:bodyPr/>
        <a:lstStyle/>
        <a:p>
          <a:r>
            <a:rPr lang="es-MX" dirty="0" smtClean="0"/>
            <a:t>Utilidad o pérdida antes de impuestos a la utilidad </a:t>
          </a:r>
          <a:endParaRPr lang="es-MX" dirty="0"/>
        </a:p>
      </dgm:t>
    </dgm:pt>
    <dgm:pt modelId="{CF0F50EA-5C6C-4B56-A556-72808B5AD2D8}" type="parTrans" cxnId="{ED9E0001-FA16-4FD2-8B40-16BB71CFCBAB}">
      <dgm:prSet/>
      <dgm:spPr/>
      <dgm:t>
        <a:bodyPr/>
        <a:lstStyle/>
        <a:p>
          <a:endParaRPr lang="es-MX"/>
        </a:p>
      </dgm:t>
    </dgm:pt>
    <dgm:pt modelId="{A754A410-457E-4529-87ED-2BCEE95A7BE1}" type="sibTrans" cxnId="{ED9E0001-FA16-4FD2-8B40-16BB71CFCBAB}">
      <dgm:prSet/>
      <dgm:spPr/>
      <dgm:t>
        <a:bodyPr/>
        <a:lstStyle/>
        <a:p>
          <a:endParaRPr lang="es-MX"/>
        </a:p>
      </dgm:t>
    </dgm:pt>
    <dgm:pt modelId="{D3FB2E31-963D-43A5-BD9E-A80BBA694E1C}">
      <dgm:prSet/>
      <dgm:spPr/>
      <dgm:t>
        <a:bodyPr/>
        <a:lstStyle/>
        <a:p>
          <a:r>
            <a:rPr lang="es-MX" dirty="0" smtClean="0"/>
            <a:t>Impuestos a la utilidad</a:t>
          </a:r>
          <a:endParaRPr lang="es-MX" dirty="0"/>
        </a:p>
      </dgm:t>
    </dgm:pt>
    <dgm:pt modelId="{F940C89D-4C35-4770-98FA-B54FF704A180}" type="parTrans" cxnId="{97CDF894-BAB0-4C4E-89BC-77F8EEF69F50}">
      <dgm:prSet/>
      <dgm:spPr/>
      <dgm:t>
        <a:bodyPr/>
        <a:lstStyle/>
        <a:p>
          <a:endParaRPr lang="es-MX"/>
        </a:p>
      </dgm:t>
    </dgm:pt>
    <dgm:pt modelId="{21CD49D6-8668-4868-9974-FB8832194A23}" type="sibTrans" cxnId="{97CDF894-BAB0-4C4E-89BC-77F8EEF69F50}">
      <dgm:prSet/>
      <dgm:spPr/>
      <dgm:t>
        <a:bodyPr/>
        <a:lstStyle/>
        <a:p>
          <a:endParaRPr lang="es-MX"/>
        </a:p>
      </dgm:t>
    </dgm:pt>
    <dgm:pt modelId="{37273A08-5251-4723-87EE-CF45A76DB494}">
      <dgm:prSet/>
      <dgm:spPr/>
      <dgm:t>
        <a:bodyPr/>
        <a:lstStyle/>
        <a:p>
          <a:r>
            <a:rPr lang="es-MX" dirty="0" smtClean="0"/>
            <a:t>Utilidad o pérdida neta</a:t>
          </a:r>
          <a:endParaRPr lang="es-MX" dirty="0"/>
        </a:p>
      </dgm:t>
    </dgm:pt>
    <dgm:pt modelId="{B23D0F72-4F68-4D2B-B2F0-9F11E7CE553F}" type="parTrans" cxnId="{B39FF4E7-9FD9-4B6D-B40F-4A90CD6287B0}">
      <dgm:prSet/>
      <dgm:spPr/>
      <dgm:t>
        <a:bodyPr/>
        <a:lstStyle/>
        <a:p>
          <a:endParaRPr lang="es-MX"/>
        </a:p>
      </dgm:t>
    </dgm:pt>
    <dgm:pt modelId="{72210B35-43A3-40F9-B2FF-88B20DCEC013}" type="sibTrans" cxnId="{B39FF4E7-9FD9-4B6D-B40F-4A90CD6287B0}">
      <dgm:prSet/>
      <dgm:spPr/>
      <dgm:t>
        <a:bodyPr/>
        <a:lstStyle/>
        <a:p>
          <a:endParaRPr lang="es-MX"/>
        </a:p>
      </dgm:t>
    </dgm:pt>
    <dgm:pt modelId="{82EB398C-58BA-49E0-80D7-589ECE2AACAB}" type="pres">
      <dgm:prSet presAssocID="{74F60695-32BD-4B56-A560-069A4079E29D}" presName="diagram" presStyleCnt="0">
        <dgm:presLayoutVars>
          <dgm:dir/>
          <dgm:resizeHandles val="exact"/>
        </dgm:presLayoutVars>
      </dgm:prSet>
      <dgm:spPr/>
      <dgm:t>
        <a:bodyPr/>
        <a:lstStyle/>
        <a:p>
          <a:endParaRPr lang="es-MX"/>
        </a:p>
      </dgm:t>
    </dgm:pt>
    <dgm:pt modelId="{6A3CE654-4D6F-4D9E-84C0-E9745C0F5D7F}" type="pres">
      <dgm:prSet presAssocID="{D0ED72B8-63A6-4646-868B-CFD92BA72381}" presName="node" presStyleLbl="node1" presStyleIdx="0" presStyleCnt="7">
        <dgm:presLayoutVars>
          <dgm:bulletEnabled val="1"/>
        </dgm:presLayoutVars>
      </dgm:prSet>
      <dgm:spPr/>
      <dgm:t>
        <a:bodyPr/>
        <a:lstStyle/>
        <a:p>
          <a:endParaRPr lang="es-MX"/>
        </a:p>
      </dgm:t>
    </dgm:pt>
    <dgm:pt modelId="{46405C6C-8F9E-420A-826D-6E3ACA1C5D64}" type="pres">
      <dgm:prSet presAssocID="{2E6438F7-C412-4E78-8C7A-D33789F21D19}" presName="sibTrans" presStyleLbl="sibTrans2D1" presStyleIdx="0" presStyleCnt="6"/>
      <dgm:spPr/>
      <dgm:t>
        <a:bodyPr/>
        <a:lstStyle/>
        <a:p>
          <a:endParaRPr lang="es-MX"/>
        </a:p>
      </dgm:t>
    </dgm:pt>
    <dgm:pt modelId="{2741038A-0595-462B-AA00-50EF353B82DE}" type="pres">
      <dgm:prSet presAssocID="{2E6438F7-C412-4E78-8C7A-D33789F21D19}" presName="connectorText" presStyleLbl="sibTrans2D1" presStyleIdx="0" presStyleCnt="6"/>
      <dgm:spPr/>
      <dgm:t>
        <a:bodyPr/>
        <a:lstStyle/>
        <a:p>
          <a:endParaRPr lang="es-MX"/>
        </a:p>
      </dgm:t>
    </dgm:pt>
    <dgm:pt modelId="{09A61DBC-F738-4EDB-A361-C6CCF5935B1B}" type="pres">
      <dgm:prSet presAssocID="{A68C0422-6217-4F68-82A9-C76DAE6DD78C}" presName="node" presStyleLbl="node1" presStyleIdx="1" presStyleCnt="7">
        <dgm:presLayoutVars>
          <dgm:bulletEnabled val="1"/>
        </dgm:presLayoutVars>
      </dgm:prSet>
      <dgm:spPr/>
      <dgm:t>
        <a:bodyPr/>
        <a:lstStyle/>
        <a:p>
          <a:endParaRPr lang="es-MX"/>
        </a:p>
      </dgm:t>
    </dgm:pt>
    <dgm:pt modelId="{75C4650D-A6B1-4AD0-BA22-01236F5E533E}" type="pres">
      <dgm:prSet presAssocID="{FDE0C260-9CCB-4F1D-A741-75AFB8FC2146}" presName="sibTrans" presStyleLbl="sibTrans2D1" presStyleIdx="1" presStyleCnt="6"/>
      <dgm:spPr/>
      <dgm:t>
        <a:bodyPr/>
        <a:lstStyle/>
        <a:p>
          <a:endParaRPr lang="es-MX"/>
        </a:p>
      </dgm:t>
    </dgm:pt>
    <dgm:pt modelId="{F2B312C5-E249-4B67-B23D-0656A87D38C9}" type="pres">
      <dgm:prSet presAssocID="{FDE0C260-9CCB-4F1D-A741-75AFB8FC2146}" presName="connectorText" presStyleLbl="sibTrans2D1" presStyleIdx="1" presStyleCnt="6"/>
      <dgm:spPr/>
      <dgm:t>
        <a:bodyPr/>
        <a:lstStyle/>
        <a:p>
          <a:endParaRPr lang="es-MX"/>
        </a:p>
      </dgm:t>
    </dgm:pt>
    <dgm:pt modelId="{18BDD35C-37B5-4D84-92E0-AABABA2B61DA}" type="pres">
      <dgm:prSet presAssocID="{62DB1810-C031-46A2-A78F-DE74B88393F0}" presName="node" presStyleLbl="node1" presStyleIdx="2" presStyleCnt="7">
        <dgm:presLayoutVars>
          <dgm:bulletEnabled val="1"/>
        </dgm:presLayoutVars>
      </dgm:prSet>
      <dgm:spPr/>
      <dgm:t>
        <a:bodyPr/>
        <a:lstStyle/>
        <a:p>
          <a:endParaRPr lang="es-MX"/>
        </a:p>
      </dgm:t>
    </dgm:pt>
    <dgm:pt modelId="{D90278D9-93AF-4F63-B5EB-254917BFEADE}" type="pres">
      <dgm:prSet presAssocID="{3B8336C2-114E-4164-AA77-C30D60ADE876}" presName="sibTrans" presStyleLbl="sibTrans2D1" presStyleIdx="2" presStyleCnt="6"/>
      <dgm:spPr/>
      <dgm:t>
        <a:bodyPr/>
        <a:lstStyle/>
        <a:p>
          <a:endParaRPr lang="es-MX"/>
        </a:p>
      </dgm:t>
    </dgm:pt>
    <dgm:pt modelId="{F221A14D-AB8F-437D-8F7D-0D77E1B9D1A8}" type="pres">
      <dgm:prSet presAssocID="{3B8336C2-114E-4164-AA77-C30D60ADE876}" presName="connectorText" presStyleLbl="sibTrans2D1" presStyleIdx="2" presStyleCnt="6"/>
      <dgm:spPr/>
      <dgm:t>
        <a:bodyPr/>
        <a:lstStyle/>
        <a:p>
          <a:endParaRPr lang="es-MX"/>
        </a:p>
      </dgm:t>
    </dgm:pt>
    <dgm:pt modelId="{4704F123-881B-4DC5-9F49-0D7FF3E327CA}" type="pres">
      <dgm:prSet presAssocID="{BFAE74BE-00CB-46D5-BF05-655029E6EEE4}" presName="node" presStyleLbl="node1" presStyleIdx="3" presStyleCnt="7">
        <dgm:presLayoutVars>
          <dgm:bulletEnabled val="1"/>
        </dgm:presLayoutVars>
      </dgm:prSet>
      <dgm:spPr/>
      <dgm:t>
        <a:bodyPr/>
        <a:lstStyle/>
        <a:p>
          <a:endParaRPr lang="es-MX"/>
        </a:p>
      </dgm:t>
    </dgm:pt>
    <dgm:pt modelId="{7E4A88F5-9D1B-454A-98DF-7B86AE630EE5}" type="pres">
      <dgm:prSet presAssocID="{A469E238-0208-4198-976A-251AB47EE2EE}" presName="sibTrans" presStyleLbl="sibTrans2D1" presStyleIdx="3" presStyleCnt="6"/>
      <dgm:spPr/>
      <dgm:t>
        <a:bodyPr/>
        <a:lstStyle/>
        <a:p>
          <a:endParaRPr lang="es-MX"/>
        </a:p>
      </dgm:t>
    </dgm:pt>
    <dgm:pt modelId="{EC1EFB6B-5886-49E3-B5FC-8EC2D9159029}" type="pres">
      <dgm:prSet presAssocID="{A469E238-0208-4198-976A-251AB47EE2EE}" presName="connectorText" presStyleLbl="sibTrans2D1" presStyleIdx="3" presStyleCnt="6"/>
      <dgm:spPr/>
      <dgm:t>
        <a:bodyPr/>
        <a:lstStyle/>
        <a:p>
          <a:endParaRPr lang="es-MX"/>
        </a:p>
      </dgm:t>
    </dgm:pt>
    <dgm:pt modelId="{3462EDAA-933E-4F2A-963C-EAEE752A6864}" type="pres">
      <dgm:prSet presAssocID="{7631ED1F-04A8-444A-BCFF-9B6B65A6DCB5}" presName="node" presStyleLbl="node1" presStyleIdx="4" presStyleCnt="7">
        <dgm:presLayoutVars>
          <dgm:bulletEnabled val="1"/>
        </dgm:presLayoutVars>
      </dgm:prSet>
      <dgm:spPr/>
      <dgm:t>
        <a:bodyPr/>
        <a:lstStyle/>
        <a:p>
          <a:endParaRPr lang="es-MX"/>
        </a:p>
      </dgm:t>
    </dgm:pt>
    <dgm:pt modelId="{89E144AA-5E39-445D-B8FA-A4D14D4F5C0D}" type="pres">
      <dgm:prSet presAssocID="{A754A410-457E-4529-87ED-2BCEE95A7BE1}" presName="sibTrans" presStyleLbl="sibTrans2D1" presStyleIdx="4" presStyleCnt="6"/>
      <dgm:spPr/>
      <dgm:t>
        <a:bodyPr/>
        <a:lstStyle/>
        <a:p>
          <a:endParaRPr lang="es-MX"/>
        </a:p>
      </dgm:t>
    </dgm:pt>
    <dgm:pt modelId="{504033E4-7684-45D2-B598-367116370359}" type="pres">
      <dgm:prSet presAssocID="{A754A410-457E-4529-87ED-2BCEE95A7BE1}" presName="connectorText" presStyleLbl="sibTrans2D1" presStyleIdx="4" presStyleCnt="6"/>
      <dgm:spPr/>
      <dgm:t>
        <a:bodyPr/>
        <a:lstStyle/>
        <a:p>
          <a:endParaRPr lang="es-MX"/>
        </a:p>
      </dgm:t>
    </dgm:pt>
    <dgm:pt modelId="{BE6BB10E-9491-4344-871A-E97E1EC4003D}" type="pres">
      <dgm:prSet presAssocID="{D3FB2E31-963D-43A5-BD9E-A80BBA694E1C}" presName="node" presStyleLbl="node1" presStyleIdx="5" presStyleCnt="7">
        <dgm:presLayoutVars>
          <dgm:bulletEnabled val="1"/>
        </dgm:presLayoutVars>
      </dgm:prSet>
      <dgm:spPr/>
      <dgm:t>
        <a:bodyPr/>
        <a:lstStyle/>
        <a:p>
          <a:endParaRPr lang="es-MX"/>
        </a:p>
      </dgm:t>
    </dgm:pt>
    <dgm:pt modelId="{9486C170-BF81-4744-85DA-CBE05A9E29BD}" type="pres">
      <dgm:prSet presAssocID="{21CD49D6-8668-4868-9974-FB8832194A23}" presName="sibTrans" presStyleLbl="sibTrans2D1" presStyleIdx="5" presStyleCnt="6"/>
      <dgm:spPr/>
      <dgm:t>
        <a:bodyPr/>
        <a:lstStyle/>
        <a:p>
          <a:endParaRPr lang="es-MX"/>
        </a:p>
      </dgm:t>
    </dgm:pt>
    <dgm:pt modelId="{4569C3C7-DE1D-44F7-82F5-2BB7067988CE}" type="pres">
      <dgm:prSet presAssocID="{21CD49D6-8668-4868-9974-FB8832194A23}" presName="connectorText" presStyleLbl="sibTrans2D1" presStyleIdx="5" presStyleCnt="6"/>
      <dgm:spPr/>
      <dgm:t>
        <a:bodyPr/>
        <a:lstStyle/>
        <a:p>
          <a:endParaRPr lang="es-MX"/>
        </a:p>
      </dgm:t>
    </dgm:pt>
    <dgm:pt modelId="{201A7DA3-CC10-4CA4-8F1D-00F69913233D}" type="pres">
      <dgm:prSet presAssocID="{37273A08-5251-4723-87EE-CF45A76DB494}" presName="node" presStyleLbl="node1" presStyleIdx="6" presStyleCnt="7">
        <dgm:presLayoutVars>
          <dgm:bulletEnabled val="1"/>
        </dgm:presLayoutVars>
      </dgm:prSet>
      <dgm:spPr/>
      <dgm:t>
        <a:bodyPr/>
        <a:lstStyle/>
        <a:p>
          <a:endParaRPr lang="es-MX"/>
        </a:p>
      </dgm:t>
    </dgm:pt>
  </dgm:ptLst>
  <dgm:cxnLst>
    <dgm:cxn modelId="{BB3C5ECB-F916-4552-B719-77E3FE9845F6}" srcId="{74F60695-32BD-4B56-A560-069A4079E29D}" destId="{62DB1810-C031-46A2-A78F-DE74B88393F0}" srcOrd="2" destOrd="0" parTransId="{D909D146-3994-4F9B-9BF7-4D898711F0CE}" sibTransId="{3B8336C2-114E-4164-AA77-C30D60ADE876}"/>
    <dgm:cxn modelId="{251EF0E7-D40B-44E0-B199-43FEE06ACE0A}" type="presOf" srcId="{A68C0422-6217-4F68-82A9-C76DAE6DD78C}" destId="{09A61DBC-F738-4EDB-A361-C6CCF5935B1B}" srcOrd="0" destOrd="0" presId="urn:microsoft.com/office/officeart/2005/8/layout/process5"/>
    <dgm:cxn modelId="{1B1F746A-5DE4-41FB-A65B-2CF4618C250E}" type="presOf" srcId="{FDE0C260-9CCB-4F1D-A741-75AFB8FC2146}" destId="{F2B312C5-E249-4B67-B23D-0656A87D38C9}" srcOrd="1" destOrd="0" presId="urn:microsoft.com/office/officeart/2005/8/layout/process5"/>
    <dgm:cxn modelId="{3631D092-2AA4-4EF6-8754-4B2E45E01F64}" type="presOf" srcId="{A469E238-0208-4198-976A-251AB47EE2EE}" destId="{EC1EFB6B-5886-49E3-B5FC-8EC2D9159029}" srcOrd="1" destOrd="0" presId="urn:microsoft.com/office/officeart/2005/8/layout/process5"/>
    <dgm:cxn modelId="{68F41558-342C-4A5A-817A-E9E96FC2FF05}" srcId="{74F60695-32BD-4B56-A560-069A4079E29D}" destId="{D0ED72B8-63A6-4646-868B-CFD92BA72381}" srcOrd="0" destOrd="0" parTransId="{63CB1B38-7615-4C3E-B04C-4E382105B585}" sibTransId="{2E6438F7-C412-4E78-8C7A-D33789F21D19}"/>
    <dgm:cxn modelId="{5078B056-B8BA-4435-A328-5C321CF69633}" srcId="{74F60695-32BD-4B56-A560-069A4079E29D}" destId="{A68C0422-6217-4F68-82A9-C76DAE6DD78C}" srcOrd="1" destOrd="0" parTransId="{4307403B-D981-4925-A827-1336E757A69B}" sibTransId="{FDE0C260-9CCB-4F1D-A741-75AFB8FC2146}"/>
    <dgm:cxn modelId="{C634E910-5F73-47BA-BA39-98D9D436CDA8}" type="presOf" srcId="{74F60695-32BD-4B56-A560-069A4079E29D}" destId="{82EB398C-58BA-49E0-80D7-589ECE2AACAB}" srcOrd="0" destOrd="0" presId="urn:microsoft.com/office/officeart/2005/8/layout/process5"/>
    <dgm:cxn modelId="{69AF03A3-5928-4737-B9EB-8DC5C25C532E}" type="presOf" srcId="{7631ED1F-04A8-444A-BCFF-9B6B65A6DCB5}" destId="{3462EDAA-933E-4F2A-963C-EAEE752A6864}" srcOrd="0" destOrd="0" presId="urn:microsoft.com/office/officeart/2005/8/layout/process5"/>
    <dgm:cxn modelId="{79EFF4FD-83D9-4470-8E28-8078FCEF410E}" type="presOf" srcId="{62DB1810-C031-46A2-A78F-DE74B88393F0}" destId="{18BDD35C-37B5-4D84-92E0-AABABA2B61DA}" srcOrd="0" destOrd="0" presId="urn:microsoft.com/office/officeart/2005/8/layout/process5"/>
    <dgm:cxn modelId="{ED9E0001-FA16-4FD2-8B40-16BB71CFCBAB}" srcId="{74F60695-32BD-4B56-A560-069A4079E29D}" destId="{7631ED1F-04A8-444A-BCFF-9B6B65A6DCB5}" srcOrd="4" destOrd="0" parTransId="{CF0F50EA-5C6C-4B56-A556-72808B5AD2D8}" sibTransId="{A754A410-457E-4529-87ED-2BCEE95A7BE1}"/>
    <dgm:cxn modelId="{97CDF894-BAB0-4C4E-89BC-77F8EEF69F50}" srcId="{74F60695-32BD-4B56-A560-069A4079E29D}" destId="{D3FB2E31-963D-43A5-BD9E-A80BBA694E1C}" srcOrd="5" destOrd="0" parTransId="{F940C89D-4C35-4770-98FA-B54FF704A180}" sibTransId="{21CD49D6-8668-4868-9974-FB8832194A23}"/>
    <dgm:cxn modelId="{8D5B3C46-038B-46C6-BCC6-137555B82170}" type="presOf" srcId="{21CD49D6-8668-4868-9974-FB8832194A23}" destId="{4569C3C7-DE1D-44F7-82F5-2BB7067988CE}" srcOrd="1" destOrd="0" presId="urn:microsoft.com/office/officeart/2005/8/layout/process5"/>
    <dgm:cxn modelId="{EF26B662-3243-4AA4-976F-5686C368D08C}" srcId="{74F60695-32BD-4B56-A560-069A4079E29D}" destId="{BFAE74BE-00CB-46D5-BF05-655029E6EEE4}" srcOrd="3" destOrd="0" parTransId="{97C01A26-6B5A-4A94-94A2-0814EAA62DA4}" sibTransId="{A469E238-0208-4198-976A-251AB47EE2EE}"/>
    <dgm:cxn modelId="{47A93866-7EEC-4AB0-BAF6-1AB8FD11933A}" type="presOf" srcId="{2E6438F7-C412-4E78-8C7A-D33789F21D19}" destId="{46405C6C-8F9E-420A-826D-6E3ACA1C5D64}" srcOrd="0" destOrd="0" presId="urn:microsoft.com/office/officeart/2005/8/layout/process5"/>
    <dgm:cxn modelId="{C3906734-CA5B-4916-9F19-7BABC26FA864}" type="presOf" srcId="{FDE0C260-9CCB-4F1D-A741-75AFB8FC2146}" destId="{75C4650D-A6B1-4AD0-BA22-01236F5E533E}" srcOrd="0" destOrd="0" presId="urn:microsoft.com/office/officeart/2005/8/layout/process5"/>
    <dgm:cxn modelId="{1024294F-AD35-4926-9FB5-BF1160E28678}" type="presOf" srcId="{37273A08-5251-4723-87EE-CF45A76DB494}" destId="{201A7DA3-CC10-4CA4-8F1D-00F69913233D}" srcOrd="0" destOrd="0" presId="urn:microsoft.com/office/officeart/2005/8/layout/process5"/>
    <dgm:cxn modelId="{91764ECE-1943-4AAD-B6F9-C486178D6BF4}" type="presOf" srcId="{2E6438F7-C412-4E78-8C7A-D33789F21D19}" destId="{2741038A-0595-462B-AA00-50EF353B82DE}" srcOrd="1" destOrd="0" presId="urn:microsoft.com/office/officeart/2005/8/layout/process5"/>
    <dgm:cxn modelId="{9A00D347-3497-479E-A509-A8BAED77E636}" type="presOf" srcId="{A469E238-0208-4198-976A-251AB47EE2EE}" destId="{7E4A88F5-9D1B-454A-98DF-7B86AE630EE5}" srcOrd="0" destOrd="0" presId="urn:microsoft.com/office/officeart/2005/8/layout/process5"/>
    <dgm:cxn modelId="{E660262D-D2E1-443C-8920-04D9CA5FFA5E}" type="presOf" srcId="{3B8336C2-114E-4164-AA77-C30D60ADE876}" destId="{D90278D9-93AF-4F63-B5EB-254917BFEADE}" srcOrd="0" destOrd="0" presId="urn:microsoft.com/office/officeart/2005/8/layout/process5"/>
    <dgm:cxn modelId="{3D41653C-4772-4FA8-952E-DE986375CBCB}" type="presOf" srcId="{21CD49D6-8668-4868-9974-FB8832194A23}" destId="{9486C170-BF81-4744-85DA-CBE05A9E29BD}" srcOrd="0" destOrd="0" presId="urn:microsoft.com/office/officeart/2005/8/layout/process5"/>
    <dgm:cxn modelId="{21269DD4-0729-40DA-B833-F92293D9D463}" type="presOf" srcId="{3B8336C2-114E-4164-AA77-C30D60ADE876}" destId="{F221A14D-AB8F-437D-8F7D-0D77E1B9D1A8}" srcOrd="1" destOrd="0" presId="urn:microsoft.com/office/officeart/2005/8/layout/process5"/>
    <dgm:cxn modelId="{2E24DCA6-7172-4A80-87C4-678D6972D3EB}" type="presOf" srcId="{A754A410-457E-4529-87ED-2BCEE95A7BE1}" destId="{504033E4-7684-45D2-B598-367116370359}" srcOrd="1" destOrd="0" presId="urn:microsoft.com/office/officeart/2005/8/layout/process5"/>
    <dgm:cxn modelId="{9D2F7EA1-F1DB-41F7-80DF-EEE1D1F8965A}" type="presOf" srcId="{A754A410-457E-4529-87ED-2BCEE95A7BE1}" destId="{89E144AA-5E39-445D-B8FA-A4D14D4F5C0D}" srcOrd="0" destOrd="0" presId="urn:microsoft.com/office/officeart/2005/8/layout/process5"/>
    <dgm:cxn modelId="{DA8AE78E-F891-4B4D-A2D4-DAD0B8C096D0}" type="presOf" srcId="{D0ED72B8-63A6-4646-868B-CFD92BA72381}" destId="{6A3CE654-4D6F-4D9E-84C0-E9745C0F5D7F}" srcOrd="0" destOrd="0" presId="urn:microsoft.com/office/officeart/2005/8/layout/process5"/>
    <dgm:cxn modelId="{63C8D457-CACC-452B-98AA-B14B3E7DD4AF}" type="presOf" srcId="{D3FB2E31-963D-43A5-BD9E-A80BBA694E1C}" destId="{BE6BB10E-9491-4344-871A-E97E1EC4003D}" srcOrd="0" destOrd="0" presId="urn:microsoft.com/office/officeart/2005/8/layout/process5"/>
    <dgm:cxn modelId="{4BA91466-77D2-4F33-BD09-B3BEED3DA290}" type="presOf" srcId="{BFAE74BE-00CB-46D5-BF05-655029E6EEE4}" destId="{4704F123-881B-4DC5-9F49-0D7FF3E327CA}" srcOrd="0" destOrd="0" presId="urn:microsoft.com/office/officeart/2005/8/layout/process5"/>
    <dgm:cxn modelId="{B39FF4E7-9FD9-4B6D-B40F-4A90CD6287B0}" srcId="{74F60695-32BD-4B56-A560-069A4079E29D}" destId="{37273A08-5251-4723-87EE-CF45A76DB494}" srcOrd="6" destOrd="0" parTransId="{B23D0F72-4F68-4D2B-B2F0-9F11E7CE553F}" sibTransId="{72210B35-43A3-40F9-B2FF-88B20DCEC013}"/>
    <dgm:cxn modelId="{6B477F8F-E1BD-4DF4-A0F0-137B58CBB49E}" type="presParOf" srcId="{82EB398C-58BA-49E0-80D7-589ECE2AACAB}" destId="{6A3CE654-4D6F-4D9E-84C0-E9745C0F5D7F}" srcOrd="0" destOrd="0" presId="urn:microsoft.com/office/officeart/2005/8/layout/process5"/>
    <dgm:cxn modelId="{118A1BAE-3EAB-40C6-9065-7BC60768CD6D}" type="presParOf" srcId="{82EB398C-58BA-49E0-80D7-589ECE2AACAB}" destId="{46405C6C-8F9E-420A-826D-6E3ACA1C5D64}" srcOrd="1" destOrd="0" presId="urn:microsoft.com/office/officeart/2005/8/layout/process5"/>
    <dgm:cxn modelId="{B247869E-1230-4040-8D3F-BD18499A8CBA}" type="presParOf" srcId="{46405C6C-8F9E-420A-826D-6E3ACA1C5D64}" destId="{2741038A-0595-462B-AA00-50EF353B82DE}" srcOrd="0" destOrd="0" presId="urn:microsoft.com/office/officeart/2005/8/layout/process5"/>
    <dgm:cxn modelId="{85E023A3-954B-4329-B5B8-72E11D12FE6B}" type="presParOf" srcId="{82EB398C-58BA-49E0-80D7-589ECE2AACAB}" destId="{09A61DBC-F738-4EDB-A361-C6CCF5935B1B}" srcOrd="2" destOrd="0" presId="urn:microsoft.com/office/officeart/2005/8/layout/process5"/>
    <dgm:cxn modelId="{DB80AE3A-3C7A-4324-8E6B-F3F8F2E16844}" type="presParOf" srcId="{82EB398C-58BA-49E0-80D7-589ECE2AACAB}" destId="{75C4650D-A6B1-4AD0-BA22-01236F5E533E}" srcOrd="3" destOrd="0" presId="urn:microsoft.com/office/officeart/2005/8/layout/process5"/>
    <dgm:cxn modelId="{0943EE02-468A-449A-8AE6-7838577D6BC0}" type="presParOf" srcId="{75C4650D-A6B1-4AD0-BA22-01236F5E533E}" destId="{F2B312C5-E249-4B67-B23D-0656A87D38C9}" srcOrd="0" destOrd="0" presId="urn:microsoft.com/office/officeart/2005/8/layout/process5"/>
    <dgm:cxn modelId="{1034F50D-08D2-4760-AFB4-C198E22E989E}" type="presParOf" srcId="{82EB398C-58BA-49E0-80D7-589ECE2AACAB}" destId="{18BDD35C-37B5-4D84-92E0-AABABA2B61DA}" srcOrd="4" destOrd="0" presId="urn:microsoft.com/office/officeart/2005/8/layout/process5"/>
    <dgm:cxn modelId="{576C133B-6D25-43F4-8709-CAC5D7B279C7}" type="presParOf" srcId="{82EB398C-58BA-49E0-80D7-589ECE2AACAB}" destId="{D90278D9-93AF-4F63-B5EB-254917BFEADE}" srcOrd="5" destOrd="0" presId="urn:microsoft.com/office/officeart/2005/8/layout/process5"/>
    <dgm:cxn modelId="{C3D757B8-1178-4326-A3CC-265DE2D34B44}" type="presParOf" srcId="{D90278D9-93AF-4F63-B5EB-254917BFEADE}" destId="{F221A14D-AB8F-437D-8F7D-0D77E1B9D1A8}" srcOrd="0" destOrd="0" presId="urn:microsoft.com/office/officeart/2005/8/layout/process5"/>
    <dgm:cxn modelId="{47632CAE-8E7C-44D9-B9A7-F1E319513E23}" type="presParOf" srcId="{82EB398C-58BA-49E0-80D7-589ECE2AACAB}" destId="{4704F123-881B-4DC5-9F49-0D7FF3E327CA}" srcOrd="6" destOrd="0" presId="urn:microsoft.com/office/officeart/2005/8/layout/process5"/>
    <dgm:cxn modelId="{AA30D356-0C12-489E-81ED-61FF57EF6457}" type="presParOf" srcId="{82EB398C-58BA-49E0-80D7-589ECE2AACAB}" destId="{7E4A88F5-9D1B-454A-98DF-7B86AE630EE5}" srcOrd="7" destOrd="0" presId="urn:microsoft.com/office/officeart/2005/8/layout/process5"/>
    <dgm:cxn modelId="{CBD941D8-F05C-4D2D-A664-55F7D0E0631F}" type="presParOf" srcId="{7E4A88F5-9D1B-454A-98DF-7B86AE630EE5}" destId="{EC1EFB6B-5886-49E3-B5FC-8EC2D9159029}" srcOrd="0" destOrd="0" presId="urn:microsoft.com/office/officeart/2005/8/layout/process5"/>
    <dgm:cxn modelId="{D8A31EC1-418F-4C55-8421-E59797F0DE71}" type="presParOf" srcId="{82EB398C-58BA-49E0-80D7-589ECE2AACAB}" destId="{3462EDAA-933E-4F2A-963C-EAEE752A6864}" srcOrd="8" destOrd="0" presId="urn:microsoft.com/office/officeart/2005/8/layout/process5"/>
    <dgm:cxn modelId="{691F68AD-8AE3-4A1D-80F6-BDDF25D60763}" type="presParOf" srcId="{82EB398C-58BA-49E0-80D7-589ECE2AACAB}" destId="{89E144AA-5E39-445D-B8FA-A4D14D4F5C0D}" srcOrd="9" destOrd="0" presId="urn:microsoft.com/office/officeart/2005/8/layout/process5"/>
    <dgm:cxn modelId="{32D5ACB0-EB2E-485F-91F2-24E5D2790966}" type="presParOf" srcId="{89E144AA-5E39-445D-B8FA-A4D14D4F5C0D}" destId="{504033E4-7684-45D2-B598-367116370359}" srcOrd="0" destOrd="0" presId="urn:microsoft.com/office/officeart/2005/8/layout/process5"/>
    <dgm:cxn modelId="{D5D1C710-8C71-4B6E-9D2F-58213C6608D7}" type="presParOf" srcId="{82EB398C-58BA-49E0-80D7-589ECE2AACAB}" destId="{BE6BB10E-9491-4344-871A-E97E1EC4003D}" srcOrd="10" destOrd="0" presId="urn:microsoft.com/office/officeart/2005/8/layout/process5"/>
    <dgm:cxn modelId="{B6B5E409-F964-4237-93B1-49FDC8159BD9}" type="presParOf" srcId="{82EB398C-58BA-49E0-80D7-589ECE2AACAB}" destId="{9486C170-BF81-4744-85DA-CBE05A9E29BD}" srcOrd="11" destOrd="0" presId="urn:microsoft.com/office/officeart/2005/8/layout/process5"/>
    <dgm:cxn modelId="{5A4D0CE3-EA47-42F9-9AA9-375607B7CA7E}" type="presParOf" srcId="{9486C170-BF81-4744-85DA-CBE05A9E29BD}" destId="{4569C3C7-DE1D-44F7-82F5-2BB7067988CE}" srcOrd="0" destOrd="0" presId="urn:microsoft.com/office/officeart/2005/8/layout/process5"/>
    <dgm:cxn modelId="{B5C16074-069F-45AB-A309-E2E361C8B4CE}" type="presParOf" srcId="{82EB398C-58BA-49E0-80D7-589ECE2AACAB}" destId="{201A7DA3-CC10-4CA4-8F1D-00F69913233D}"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D64861C-E22A-4AA9-ACF6-ADF5195CC147}" type="doc">
      <dgm:prSet loTypeId="urn:microsoft.com/office/officeart/2005/8/layout/process1" loCatId="process" qsTypeId="urn:microsoft.com/office/officeart/2005/8/quickstyle/simple3" qsCatId="simple" csTypeId="urn:microsoft.com/office/officeart/2005/8/colors/colorful1" csCatId="colorful" phldr="1"/>
      <dgm:spPr/>
    </dgm:pt>
    <dgm:pt modelId="{6ABD1BDD-5CFE-413E-BFDC-4F2B8B4C0E23}">
      <dgm:prSet phldrT="[Texto]"/>
      <dgm:spPr/>
      <dgm:t>
        <a:bodyPr/>
        <a:lstStyle/>
        <a:p>
          <a:r>
            <a:rPr lang="es-MX" dirty="0" smtClean="0"/>
            <a:t>Aportaciones de capital</a:t>
          </a:r>
          <a:endParaRPr lang="es-MX" dirty="0"/>
        </a:p>
      </dgm:t>
    </dgm:pt>
    <dgm:pt modelId="{4F4C81D2-3A2F-49A8-8A56-C7B9112C1565}" type="parTrans" cxnId="{27633C7D-7F9D-4F23-9959-2BBB8BF220D0}">
      <dgm:prSet/>
      <dgm:spPr/>
      <dgm:t>
        <a:bodyPr/>
        <a:lstStyle/>
        <a:p>
          <a:endParaRPr lang="es-MX"/>
        </a:p>
      </dgm:t>
    </dgm:pt>
    <dgm:pt modelId="{29D08FBE-DF98-4A08-9020-C5A7FF54396B}" type="sibTrans" cxnId="{27633C7D-7F9D-4F23-9959-2BBB8BF220D0}">
      <dgm:prSet/>
      <dgm:spPr/>
      <dgm:t>
        <a:bodyPr/>
        <a:lstStyle/>
        <a:p>
          <a:endParaRPr lang="es-MX"/>
        </a:p>
      </dgm:t>
    </dgm:pt>
    <dgm:pt modelId="{EA06027A-6ADA-408F-9F15-4F05620EF9D8}">
      <dgm:prSet phldrT="[Texto]"/>
      <dgm:spPr/>
      <dgm:t>
        <a:bodyPr/>
        <a:lstStyle/>
        <a:p>
          <a:r>
            <a:rPr lang="es-MX" dirty="0" smtClean="0"/>
            <a:t>Reembolsos o retiros de capital</a:t>
          </a:r>
          <a:endParaRPr lang="es-MX" dirty="0"/>
        </a:p>
      </dgm:t>
    </dgm:pt>
    <dgm:pt modelId="{2DCC428D-A1FD-4CE0-8505-BA6AB7CCAD6E}" type="parTrans" cxnId="{C705D930-DDF9-478F-99E8-AE538D3E5F5E}">
      <dgm:prSet/>
      <dgm:spPr/>
      <dgm:t>
        <a:bodyPr/>
        <a:lstStyle/>
        <a:p>
          <a:endParaRPr lang="es-MX"/>
        </a:p>
      </dgm:t>
    </dgm:pt>
    <dgm:pt modelId="{9FE43665-4059-4C3B-918F-6197086E38F8}" type="sibTrans" cxnId="{C705D930-DDF9-478F-99E8-AE538D3E5F5E}">
      <dgm:prSet/>
      <dgm:spPr/>
      <dgm:t>
        <a:bodyPr/>
        <a:lstStyle/>
        <a:p>
          <a:endParaRPr lang="es-MX"/>
        </a:p>
      </dgm:t>
    </dgm:pt>
    <dgm:pt modelId="{5444674A-D6EF-4B1E-AAA3-56F7A05396E4}">
      <dgm:prSet phldrT="[Texto]"/>
      <dgm:spPr/>
      <dgm:t>
        <a:bodyPr/>
        <a:lstStyle/>
        <a:p>
          <a:r>
            <a:rPr lang="es-MX" dirty="0" smtClean="0"/>
            <a:t>Declaración de dividendos</a:t>
          </a:r>
          <a:endParaRPr lang="es-MX" dirty="0"/>
        </a:p>
      </dgm:t>
    </dgm:pt>
    <dgm:pt modelId="{E25ECBF0-CA41-4004-88F0-1CD8B725EC3A}" type="parTrans" cxnId="{338E98B9-176F-433B-B0EF-9C5255A719E4}">
      <dgm:prSet/>
      <dgm:spPr/>
      <dgm:t>
        <a:bodyPr/>
        <a:lstStyle/>
        <a:p>
          <a:endParaRPr lang="es-MX"/>
        </a:p>
      </dgm:t>
    </dgm:pt>
    <dgm:pt modelId="{3C4C1C28-D577-4CB2-ADEE-B48C35302C41}" type="sibTrans" cxnId="{338E98B9-176F-433B-B0EF-9C5255A719E4}">
      <dgm:prSet/>
      <dgm:spPr/>
      <dgm:t>
        <a:bodyPr/>
        <a:lstStyle/>
        <a:p>
          <a:endParaRPr lang="es-MX"/>
        </a:p>
      </dgm:t>
    </dgm:pt>
    <dgm:pt modelId="{AC31C857-4305-4596-8E7B-9B3A6E86CD90}">
      <dgm:prSet/>
      <dgm:spPr/>
      <dgm:t>
        <a:bodyPr/>
        <a:lstStyle/>
        <a:p>
          <a:r>
            <a:rPr lang="es-MX" dirty="0" smtClean="0"/>
            <a:t>Capitalización de partidas del capital social</a:t>
          </a:r>
          <a:endParaRPr lang="es-MX" dirty="0"/>
        </a:p>
      </dgm:t>
    </dgm:pt>
    <dgm:pt modelId="{D8C8D0D8-7F56-4432-988E-4735652DC51F}" type="parTrans" cxnId="{7729DCE9-66B1-47D7-9882-2A6FA21C7826}">
      <dgm:prSet/>
      <dgm:spPr/>
      <dgm:t>
        <a:bodyPr/>
        <a:lstStyle/>
        <a:p>
          <a:endParaRPr lang="es-MX"/>
        </a:p>
      </dgm:t>
    </dgm:pt>
    <dgm:pt modelId="{534C7E30-2D90-4A19-8BA9-0C0644CB6028}" type="sibTrans" cxnId="{7729DCE9-66B1-47D7-9882-2A6FA21C7826}">
      <dgm:prSet/>
      <dgm:spPr/>
      <dgm:t>
        <a:bodyPr/>
        <a:lstStyle/>
        <a:p>
          <a:endParaRPr lang="es-MX"/>
        </a:p>
      </dgm:t>
    </dgm:pt>
    <dgm:pt modelId="{0DC035A8-4D56-46DB-801D-8FCA6AA4E0F3}" type="pres">
      <dgm:prSet presAssocID="{1D64861C-E22A-4AA9-ACF6-ADF5195CC147}" presName="Name0" presStyleCnt="0">
        <dgm:presLayoutVars>
          <dgm:dir/>
          <dgm:resizeHandles val="exact"/>
        </dgm:presLayoutVars>
      </dgm:prSet>
      <dgm:spPr/>
    </dgm:pt>
    <dgm:pt modelId="{BE1A1D05-FB0C-45AF-9F5A-0E75DE1CEC48}" type="pres">
      <dgm:prSet presAssocID="{6ABD1BDD-5CFE-413E-BFDC-4F2B8B4C0E23}" presName="node" presStyleLbl="node1" presStyleIdx="0" presStyleCnt="4">
        <dgm:presLayoutVars>
          <dgm:bulletEnabled val="1"/>
        </dgm:presLayoutVars>
      </dgm:prSet>
      <dgm:spPr/>
      <dgm:t>
        <a:bodyPr/>
        <a:lstStyle/>
        <a:p>
          <a:endParaRPr lang="es-MX"/>
        </a:p>
      </dgm:t>
    </dgm:pt>
    <dgm:pt modelId="{89DF37DA-3EEE-4F28-9A85-3953A379C38E}" type="pres">
      <dgm:prSet presAssocID="{29D08FBE-DF98-4A08-9020-C5A7FF54396B}" presName="sibTrans" presStyleLbl="sibTrans2D1" presStyleIdx="0" presStyleCnt="3"/>
      <dgm:spPr/>
      <dgm:t>
        <a:bodyPr/>
        <a:lstStyle/>
        <a:p>
          <a:endParaRPr lang="es-MX"/>
        </a:p>
      </dgm:t>
    </dgm:pt>
    <dgm:pt modelId="{47667C35-A6CA-4492-A090-98F24A3EB22F}" type="pres">
      <dgm:prSet presAssocID="{29D08FBE-DF98-4A08-9020-C5A7FF54396B}" presName="connectorText" presStyleLbl="sibTrans2D1" presStyleIdx="0" presStyleCnt="3"/>
      <dgm:spPr/>
      <dgm:t>
        <a:bodyPr/>
        <a:lstStyle/>
        <a:p>
          <a:endParaRPr lang="es-MX"/>
        </a:p>
      </dgm:t>
    </dgm:pt>
    <dgm:pt modelId="{7F7F7C88-1CF5-4DFF-B1FF-207006C45379}" type="pres">
      <dgm:prSet presAssocID="{EA06027A-6ADA-408F-9F15-4F05620EF9D8}" presName="node" presStyleLbl="node1" presStyleIdx="1" presStyleCnt="4">
        <dgm:presLayoutVars>
          <dgm:bulletEnabled val="1"/>
        </dgm:presLayoutVars>
      </dgm:prSet>
      <dgm:spPr/>
      <dgm:t>
        <a:bodyPr/>
        <a:lstStyle/>
        <a:p>
          <a:endParaRPr lang="es-MX"/>
        </a:p>
      </dgm:t>
    </dgm:pt>
    <dgm:pt modelId="{75F4ABED-3B8E-491F-99C6-812D48175A9B}" type="pres">
      <dgm:prSet presAssocID="{9FE43665-4059-4C3B-918F-6197086E38F8}" presName="sibTrans" presStyleLbl="sibTrans2D1" presStyleIdx="1" presStyleCnt="3"/>
      <dgm:spPr/>
      <dgm:t>
        <a:bodyPr/>
        <a:lstStyle/>
        <a:p>
          <a:endParaRPr lang="es-MX"/>
        </a:p>
      </dgm:t>
    </dgm:pt>
    <dgm:pt modelId="{65965339-A5C0-411E-8677-3E22E1277FBC}" type="pres">
      <dgm:prSet presAssocID="{9FE43665-4059-4C3B-918F-6197086E38F8}" presName="connectorText" presStyleLbl="sibTrans2D1" presStyleIdx="1" presStyleCnt="3"/>
      <dgm:spPr/>
      <dgm:t>
        <a:bodyPr/>
        <a:lstStyle/>
        <a:p>
          <a:endParaRPr lang="es-MX"/>
        </a:p>
      </dgm:t>
    </dgm:pt>
    <dgm:pt modelId="{C0A0196E-E78A-4101-AD99-4EBAF9DC9955}" type="pres">
      <dgm:prSet presAssocID="{5444674A-D6EF-4B1E-AAA3-56F7A05396E4}" presName="node" presStyleLbl="node1" presStyleIdx="2" presStyleCnt="4">
        <dgm:presLayoutVars>
          <dgm:bulletEnabled val="1"/>
        </dgm:presLayoutVars>
      </dgm:prSet>
      <dgm:spPr/>
      <dgm:t>
        <a:bodyPr/>
        <a:lstStyle/>
        <a:p>
          <a:endParaRPr lang="es-MX"/>
        </a:p>
      </dgm:t>
    </dgm:pt>
    <dgm:pt modelId="{0F92111D-B778-4F3E-A943-C05C04136236}" type="pres">
      <dgm:prSet presAssocID="{3C4C1C28-D577-4CB2-ADEE-B48C35302C41}" presName="sibTrans" presStyleLbl="sibTrans2D1" presStyleIdx="2" presStyleCnt="3"/>
      <dgm:spPr/>
      <dgm:t>
        <a:bodyPr/>
        <a:lstStyle/>
        <a:p>
          <a:endParaRPr lang="es-MX"/>
        </a:p>
      </dgm:t>
    </dgm:pt>
    <dgm:pt modelId="{25CCE5A8-2416-425B-8824-9E4AE59EF53D}" type="pres">
      <dgm:prSet presAssocID="{3C4C1C28-D577-4CB2-ADEE-B48C35302C41}" presName="connectorText" presStyleLbl="sibTrans2D1" presStyleIdx="2" presStyleCnt="3"/>
      <dgm:spPr/>
      <dgm:t>
        <a:bodyPr/>
        <a:lstStyle/>
        <a:p>
          <a:endParaRPr lang="es-MX"/>
        </a:p>
      </dgm:t>
    </dgm:pt>
    <dgm:pt modelId="{3E0087CD-6A22-46C3-8AE3-3D47C9B6E5B7}" type="pres">
      <dgm:prSet presAssocID="{AC31C857-4305-4596-8E7B-9B3A6E86CD90}" presName="node" presStyleLbl="node1" presStyleIdx="3" presStyleCnt="4">
        <dgm:presLayoutVars>
          <dgm:bulletEnabled val="1"/>
        </dgm:presLayoutVars>
      </dgm:prSet>
      <dgm:spPr/>
      <dgm:t>
        <a:bodyPr/>
        <a:lstStyle/>
        <a:p>
          <a:endParaRPr lang="es-MX"/>
        </a:p>
      </dgm:t>
    </dgm:pt>
  </dgm:ptLst>
  <dgm:cxnLst>
    <dgm:cxn modelId="{953DBFAA-B093-4E45-BC42-094D349A92B0}" type="presOf" srcId="{1D64861C-E22A-4AA9-ACF6-ADF5195CC147}" destId="{0DC035A8-4D56-46DB-801D-8FCA6AA4E0F3}" srcOrd="0" destOrd="0" presId="urn:microsoft.com/office/officeart/2005/8/layout/process1"/>
    <dgm:cxn modelId="{27633C7D-7F9D-4F23-9959-2BBB8BF220D0}" srcId="{1D64861C-E22A-4AA9-ACF6-ADF5195CC147}" destId="{6ABD1BDD-5CFE-413E-BFDC-4F2B8B4C0E23}" srcOrd="0" destOrd="0" parTransId="{4F4C81D2-3A2F-49A8-8A56-C7B9112C1565}" sibTransId="{29D08FBE-DF98-4A08-9020-C5A7FF54396B}"/>
    <dgm:cxn modelId="{929C87AF-A589-4B99-93A1-68889A55B621}" type="presOf" srcId="{29D08FBE-DF98-4A08-9020-C5A7FF54396B}" destId="{47667C35-A6CA-4492-A090-98F24A3EB22F}" srcOrd="1" destOrd="0" presId="urn:microsoft.com/office/officeart/2005/8/layout/process1"/>
    <dgm:cxn modelId="{D1C07117-7C98-4E50-BF26-D2FB2C1C427E}" type="presOf" srcId="{9FE43665-4059-4C3B-918F-6197086E38F8}" destId="{65965339-A5C0-411E-8677-3E22E1277FBC}" srcOrd="1" destOrd="0" presId="urn:microsoft.com/office/officeart/2005/8/layout/process1"/>
    <dgm:cxn modelId="{451199A0-AA75-424A-AE57-A98DA2C7C74E}" type="presOf" srcId="{5444674A-D6EF-4B1E-AAA3-56F7A05396E4}" destId="{C0A0196E-E78A-4101-AD99-4EBAF9DC9955}" srcOrd="0" destOrd="0" presId="urn:microsoft.com/office/officeart/2005/8/layout/process1"/>
    <dgm:cxn modelId="{C705D930-DDF9-478F-99E8-AE538D3E5F5E}" srcId="{1D64861C-E22A-4AA9-ACF6-ADF5195CC147}" destId="{EA06027A-6ADA-408F-9F15-4F05620EF9D8}" srcOrd="1" destOrd="0" parTransId="{2DCC428D-A1FD-4CE0-8505-BA6AB7CCAD6E}" sibTransId="{9FE43665-4059-4C3B-918F-6197086E38F8}"/>
    <dgm:cxn modelId="{82DE0639-B752-465D-A6CA-364108E21691}" type="presOf" srcId="{AC31C857-4305-4596-8E7B-9B3A6E86CD90}" destId="{3E0087CD-6A22-46C3-8AE3-3D47C9B6E5B7}" srcOrd="0" destOrd="0" presId="urn:microsoft.com/office/officeart/2005/8/layout/process1"/>
    <dgm:cxn modelId="{4936DB67-A971-4E89-93E3-0D74C84373A7}" type="presOf" srcId="{3C4C1C28-D577-4CB2-ADEE-B48C35302C41}" destId="{25CCE5A8-2416-425B-8824-9E4AE59EF53D}" srcOrd="1" destOrd="0" presId="urn:microsoft.com/office/officeart/2005/8/layout/process1"/>
    <dgm:cxn modelId="{63FEB049-E749-45F5-892C-CE8F117B17D9}" type="presOf" srcId="{3C4C1C28-D577-4CB2-ADEE-B48C35302C41}" destId="{0F92111D-B778-4F3E-A943-C05C04136236}" srcOrd="0" destOrd="0" presId="urn:microsoft.com/office/officeart/2005/8/layout/process1"/>
    <dgm:cxn modelId="{6C533D2B-09C5-4D4D-AB3B-7E2D48B2BF35}" type="presOf" srcId="{9FE43665-4059-4C3B-918F-6197086E38F8}" destId="{75F4ABED-3B8E-491F-99C6-812D48175A9B}" srcOrd="0" destOrd="0" presId="urn:microsoft.com/office/officeart/2005/8/layout/process1"/>
    <dgm:cxn modelId="{7D7423AA-52EF-483B-A837-D7C19B4006E8}" type="presOf" srcId="{6ABD1BDD-5CFE-413E-BFDC-4F2B8B4C0E23}" destId="{BE1A1D05-FB0C-45AF-9F5A-0E75DE1CEC48}" srcOrd="0" destOrd="0" presId="urn:microsoft.com/office/officeart/2005/8/layout/process1"/>
    <dgm:cxn modelId="{7729DCE9-66B1-47D7-9882-2A6FA21C7826}" srcId="{1D64861C-E22A-4AA9-ACF6-ADF5195CC147}" destId="{AC31C857-4305-4596-8E7B-9B3A6E86CD90}" srcOrd="3" destOrd="0" parTransId="{D8C8D0D8-7F56-4432-988E-4735652DC51F}" sibTransId="{534C7E30-2D90-4A19-8BA9-0C0644CB6028}"/>
    <dgm:cxn modelId="{338E98B9-176F-433B-B0EF-9C5255A719E4}" srcId="{1D64861C-E22A-4AA9-ACF6-ADF5195CC147}" destId="{5444674A-D6EF-4B1E-AAA3-56F7A05396E4}" srcOrd="2" destOrd="0" parTransId="{E25ECBF0-CA41-4004-88F0-1CD8B725EC3A}" sibTransId="{3C4C1C28-D577-4CB2-ADEE-B48C35302C41}"/>
    <dgm:cxn modelId="{1F594A27-894C-40CF-A9F6-D25B4E93809A}" type="presOf" srcId="{EA06027A-6ADA-408F-9F15-4F05620EF9D8}" destId="{7F7F7C88-1CF5-4DFF-B1FF-207006C45379}" srcOrd="0" destOrd="0" presId="urn:microsoft.com/office/officeart/2005/8/layout/process1"/>
    <dgm:cxn modelId="{4159BCC3-5865-48D9-9477-E3599909C6F8}" type="presOf" srcId="{29D08FBE-DF98-4A08-9020-C5A7FF54396B}" destId="{89DF37DA-3EEE-4F28-9A85-3953A379C38E}" srcOrd="0" destOrd="0" presId="urn:microsoft.com/office/officeart/2005/8/layout/process1"/>
    <dgm:cxn modelId="{504F4FD5-D7CE-44C1-9738-C631577A1E38}" type="presParOf" srcId="{0DC035A8-4D56-46DB-801D-8FCA6AA4E0F3}" destId="{BE1A1D05-FB0C-45AF-9F5A-0E75DE1CEC48}" srcOrd="0" destOrd="0" presId="urn:microsoft.com/office/officeart/2005/8/layout/process1"/>
    <dgm:cxn modelId="{0887EBEB-2289-4C1B-89DF-EC5F0FCE8F54}" type="presParOf" srcId="{0DC035A8-4D56-46DB-801D-8FCA6AA4E0F3}" destId="{89DF37DA-3EEE-4F28-9A85-3953A379C38E}" srcOrd="1" destOrd="0" presId="urn:microsoft.com/office/officeart/2005/8/layout/process1"/>
    <dgm:cxn modelId="{7C48FF4F-F798-4F84-8F45-94041D2F7FB3}" type="presParOf" srcId="{89DF37DA-3EEE-4F28-9A85-3953A379C38E}" destId="{47667C35-A6CA-4492-A090-98F24A3EB22F}" srcOrd="0" destOrd="0" presId="urn:microsoft.com/office/officeart/2005/8/layout/process1"/>
    <dgm:cxn modelId="{E3155E85-CDA8-43D4-AE7D-F5677907DA5A}" type="presParOf" srcId="{0DC035A8-4D56-46DB-801D-8FCA6AA4E0F3}" destId="{7F7F7C88-1CF5-4DFF-B1FF-207006C45379}" srcOrd="2" destOrd="0" presId="urn:microsoft.com/office/officeart/2005/8/layout/process1"/>
    <dgm:cxn modelId="{A7C1CB03-2D58-43D5-89C1-E600C33E5258}" type="presParOf" srcId="{0DC035A8-4D56-46DB-801D-8FCA6AA4E0F3}" destId="{75F4ABED-3B8E-491F-99C6-812D48175A9B}" srcOrd="3" destOrd="0" presId="urn:microsoft.com/office/officeart/2005/8/layout/process1"/>
    <dgm:cxn modelId="{D6406819-325F-446A-BD36-A23DA5A830EE}" type="presParOf" srcId="{75F4ABED-3B8E-491F-99C6-812D48175A9B}" destId="{65965339-A5C0-411E-8677-3E22E1277FBC}" srcOrd="0" destOrd="0" presId="urn:microsoft.com/office/officeart/2005/8/layout/process1"/>
    <dgm:cxn modelId="{00CE4000-E68A-4D10-B80D-2C9A0FF1B1C7}" type="presParOf" srcId="{0DC035A8-4D56-46DB-801D-8FCA6AA4E0F3}" destId="{C0A0196E-E78A-4101-AD99-4EBAF9DC9955}" srcOrd="4" destOrd="0" presId="urn:microsoft.com/office/officeart/2005/8/layout/process1"/>
    <dgm:cxn modelId="{2C6AF7F5-7ECF-411F-BCF9-EE0F0279F2AF}" type="presParOf" srcId="{0DC035A8-4D56-46DB-801D-8FCA6AA4E0F3}" destId="{0F92111D-B778-4F3E-A943-C05C04136236}" srcOrd="5" destOrd="0" presId="urn:microsoft.com/office/officeart/2005/8/layout/process1"/>
    <dgm:cxn modelId="{C9F9E0AD-08A4-41C8-9EC4-9B04479265AE}" type="presParOf" srcId="{0F92111D-B778-4F3E-A943-C05C04136236}" destId="{25CCE5A8-2416-425B-8824-9E4AE59EF53D}" srcOrd="0" destOrd="0" presId="urn:microsoft.com/office/officeart/2005/8/layout/process1"/>
    <dgm:cxn modelId="{2B1A3A7B-FD99-4B8E-8D04-0968CA501852}" type="presParOf" srcId="{0DC035A8-4D56-46DB-801D-8FCA6AA4E0F3}" destId="{3E0087CD-6A22-46C3-8AE3-3D47C9B6E5B7}"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A7715-1C6D-45A5-97C4-A1E70D10489E}">
      <dsp:nvSpPr>
        <dsp:cNvPr id="0" name=""/>
        <dsp:cNvSpPr/>
      </dsp:nvSpPr>
      <dsp:spPr>
        <a:xfrm>
          <a:off x="2599" y="954776"/>
          <a:ext cx="3166595" cy="1266638"/>
        </a:xfrm>
        <a:prstGeom prst="chevron">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s-MX" sz="2100" kern="1200" dirty="0" smtClean="0"/>
            <a:t>Libro Diario</a:t>
          </a:r>
          <a:endParaRPr lang="es-MX" sz="2100" kern="1200" dirty="0"/>
        </a:p>
      </dsp:txBody>
      <dsp:txXfrm>
        <a:off x="635918" y="954776"/>
        <a:ext cx="1899957" cy="1266638"/>
      </dsp:txXfrm>
    </dsp:sp>
    <dsp:sp modelId="{F46779DB-F115-47D8-9E72-E95461F33476}">
      <dsp:nvSpPr>
        <dsp:cNvPr id="0" name=""/>
        <dsp:cNvSpPr/>
      </dsp:nvSpPr>
      <dsp:spPr>
        <a:xfrm>
          <a:off x="2852535" y="954776"/>
          <a:ext cx="3166595" cy="1266638"/>
        </a:xfrm>
        <a:prstGeom prst="chevron">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s-MX" sz="2100" kern="1200" dirty="0" smtClean="0"/>
            <a:t>Libro de inventarios y cuentas anuales</a:t>
          </a:r>
          <a:endParaRPr lang="es-MX" sz="2100" kern="1200" dirty="0"/>
        </a:p>
      </dsp:txBody>
      <dsp:txXfrm>
        <a:off x="3485854" y="954776"/>
        <a:ext cx="1899957" cy="1266638"/>
      </dsp:txXfrm>
    </dsp:sp>
    <dsp:sp modelId="{E2A880FA-D0FA-417D-849A-CDA89CA008FA}">
      <dsp:nvSpPr>
        <dsp:cNvPr id="0" name=""/>
        <dsp:cNvSpPr/>
      </dsp:nvSpPr>
      <dsp:spPr>
        <a:xfrm>
          <a:off x="5702471" y="954776"/>
          <a:ext cx="3166595" cy="1266638"/>
        </a:xfrm>
        <a:prstGeom prst="chevron">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s-MX" sz="2100" kern="1200" dirty="0" smtClean="0"/>
            <a:t>Libro mayor</a:t>
          </a:r>
          <a:endParaRPr lang="es-MX" sz="2100" kern="1200" dirty="0"/>
        </a:p>
      </dsp:txBody>
      <dsp:txXfrm>
        <a:off x="6335790" y="954776"/>
        <a:ext cx="1899957" cy="126663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8E7C7-5B5B-4EDE-80B7-7AFCB336E5FA}">
      <dsp:nvSpPr>
        <dsp:cNvPr id="0" name=""/>
        <dsp:cNvSpPr/>
      </dsp:nvSpPr>
      <dsp:spPr>
        <a:xfrm>
          <a:off x="2381" y="190056"/>
          <a:ext cx="2901156" cy="1160462"/>
        </a:xfrm>
        <a:prstGeom prst="chevron">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s-MX" sz="2600" kern="1200" dirty="0" smtClean="0"/>
            <a:t>Venta de activos no circulantes</a:t>
          </a:r>
          <a:endParaRPr lang="es-MX" sz="2600" kern="1200" dirty="0"/>
        </a:p>
      </dsp:txBody>
      <dsp:txXfrm>
        <a:off x="582612" y="190056"/>
        <a:ext cx="1740694" cy="1160462"/>
      </dsp:txXfrm>
    </dsp:sp>
    <dsp:sp modelId="{6B78DF19-663B-4AB4-8A33-3CBDE7208AC3}">
      <dsp:nvSpPr>
        <dsp:cNvPr id="0" name=""/>
        <dsp:cNvSpPr/>
      </dsp:nvSpPr>
      <dsp:spPr>
        <a:xfrm>
          <a:off x="2613421" y="190056"/>
          <a:ext cx="2901156" cy="1160462"/>
        </a:xfrm>
        <a:prstGeom prst="chevron">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s-MX" sz="2600" kern="1200" dirty="0" smtClean="0"/>
            <a:t>Obtención de prestamos</a:t>
          </a:r>
          <a:endParaRPr lang="es-MX" sz="2600" kern="1200" dirty="0"/>
        </a:p>
      </dsp:txBody>
      <dsp:txXfrm>
        <a:off x="3193652" y="190056"/>
        <a:ext cx="1740694" cy="1160462"/>
      </dsp:txXfrm>
    </dsp:sp>
    <dsp:sp modelId="{D2136174-F71C-4359-8AA3-FAAFA33E5AFD}">
      <dsp:nvSpPr>
        <dsp:cNvPr id="0" name=""/>
        <dsp:cNvSpPr/>
      </dsp:nvSpPr>
      <dsp:spPr>
        <a:xfrm>
          <a:off x="5224462" y="190056"/>
          <a:ext cx="2901156" cy="1160462"/>
        </a:xfrm>
        <a:prstGeom prst="chevron">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s-MX" sz="2600" kern="1200" dirty="0" smtClean="0"/>
            <a:t>Aportación de los accionistas</a:t>
          </a:r>
          <a:endParaRPr lang="es-MX" sz="2600" kern="1200" dirty="0"/>
        </a:p>
      </dsp:txBody>
      <dsp:txXfrm>
        <a:off x="5804693" y="190056"/>
        <a:ext cx="1740694" cy="116046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3A5E5-C53E-4354-AFD1-44E7AB58CF34}">
      <dsp:nvSpPr>
        <dsp:cNvPr id="0" name=""/>
        <dsp:cNvSpPr/>
      </dsp:nvSpPr>
      <dsp:spPr>
        <a:xfrm rot="5400000">
          <a:off x="5535803" y="-2206506"/>
          <a:ext cx="1017819" cy="5689141"/>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Entradas y salidas de efectivo que se relacionan directamente con el giro normal de las operaciones de la entidad.</a:t>
          </a:r>
          <a:endParaRPr lang="es-MX" sz="1900" kern="1200" dirty="0"/>
        </a:p>
      </dsp:txBody>
      <dsp:txXfrm rot="-5400000">
        <a:off x="3200142" y="178841"/>
        <a:ext cx="5639455" cy="918447"/>
      </dsp:txXfrm>
    </dsp:sp>
    <dsp:sp modelId="{EEF87FFB-72D6-43C0-A6CD-642D8467D8CC}">
      <dsp:nvSpPr>
        <dsp:cNvPr id="0" name=""/>
        <dsp:cNvSpPr/>
      </dsp:nvSpPr>
      <dsp:spPr>
        <a:xfrm>
          <a:off x="0" y="1927"/>
          <a:ext cx="3200142" cy="1272273"/>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Actividades de operación</a:t>
          </a:r>
          <a:endParaRPr lang="es-MX" sz="2800" kern="1200" dirty="0"/>
        </a:p>
      </dsp:txBody>
      <dsp:txXfrm>
        <a:off x="62107" y="64034"/>
        <a:ext cx="3075928" cy="1148059"/>
      </dsp:txXfrm>
    </dsp:sp>
    <dsp:sp modelId="{7B3FE9D0-B80B-4361-B44F-86AF693DD19F}">
      <dsp:nvSpPr>
        <dsp:cNvPr id="0" name=""/>
        <dsp:cNvSpPr/>
      </dsp:nvSpPr>
      <dsp:spPr>
        <a:xfrm rot="5400000">
          <a:off x="5535803" y="-870618"/>
          <a:ext cx="1017819" cy="5689141"/>
        </a:xfrm>
        <a:prstGeom prst="round2Same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Se muestran los conceptos relacionados con la compra venta de activos de largo plazo que hayan ocasionado una entrada o un desembolso de efectivo.</a:t>
          </a:r>
          <a:endParaRPr lang="es-MX" sz="1900" kern="1200" dirty="0"/>
        </a:p>
      </dsp:txBody>
      <dsp:txXfrm rot="-5400000">
        <a:off x="3200142" y="1514729"/>
        <a:ext cx="5639455" cy="918447"/>
      </dsp:txXfrm>
    </dsp:sp>
    <dsp:sp modelId="{93F3F819-87BA-4F2C-BE43-C1588F27F743}">
      <dsp:nvSpPr>
        <dsp:cNvPr id="0" name=""/>
        <dsp:cNvSpPr/>
      </dsp:nvSpPr>
      <dsp:spPr>
        <a:xfrm>
          <a:off x="0" y="1337815"/>
          <a:ext cx="3200142" cy="1272273"/>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Actividades de inversión</a:t>
          </a:r>
          <a:endParaRPr lang="es-MX" sz="2800" kern="1200" dirty="0"/>
        </a:p>
      </dsp:txBody>
      <dsp:txXfrm>
        <a:off x="62107" y="1399922"/>
        <a:ext cx="3075928" cy="1148059"/>
      </dsp:txXfrm>
    </dsp:sp>
    <dsp:sp modelId="{337D51FA-15BE-45ED-8913-9C07C4586BED}">
      <dsp:nvSpPr>
        <dsp:cNvPr id="0" name=""/>
        <dsp:cNvSpPr/>
      </dsp:nvSpPr>
      <dsp:spPr>
        <a:xfrm rot="5400000">
          <a:off x="5535803" y="465268"/>
          <a:ext cx="1017819" cy="5689141"/>
        </a:xfrm>
        <a:prstGeom prst="round2Same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s-MX" sz="1900" kern="1200" dirty="0" smtClean="0"/>
            <a:t>Incluyen todos los conceptos que produjeron una entrada o salida de efectivo que afectan el monto de la deuda y el capital de la compañía.</a:t>
          </a:r>
          <a:endParaRPr lang="es-MX" sz="1900" kern="1200" dirty="0"/>
        </a:p>
      </dsp:txBody>
      <dsp:txXfrm rot="-5400000">
        <a:off x="3200142" y="2850615"/>
        <a:ext cx="5639455" cy="918447"/>
      </dsp:txXfrm>
    </dsp:sp>
    <dsp:sp modelId="{5D2308E8-EBDA-4562-8414-5DA9DF43834B}">
      <dsp:nvSpPr>
        <dsp:cNvPr id="0" name=""/>
        <dsp:cNvSpPr/>
      </dsp:nvSpPr>
      <dsp:spPr>
        <a:xfrm>
          <a:off x="0" y="2673702"/>
          <a:ext cx="3200142" cy="1272273"/>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kern="1200" dirty="0" smtClean="0"/>
            <a:t>Actividades de financiamiento</a:t>
          </a:r>
          <a:endParaRPr lang="es-MX" sz="2800" kern="1200" dirty="0"/>
        </a:p>
      </dsp:txBody>
      <dsp:txXfrm>
        <a:off x="62107" y="2735809"/>
        <a:ext cx="3075928" cy="11480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8B830F-B4D6-4175-AFCF-0C2A6600ADD3}">
      <dsp:nvSpPr>
        <dsp:cNvPr id="0" name=""/>
        <dsp:cNvSpPr/>
      </dsp:nvSpPr>
      <dsp:spPr>
        <a:xfrm>
          <a:off x="3571" y="775651"/>
          <a:ext cx="1561703" cy="980944"/>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Inicio</a:t>
          </a:r>
          <a:endParaRPr lang="es-MX" sz="1800" kern="1200" dirty="0"/>
        </a:p>
      </dsp:txBody>
      <dsp:txXfrm>
        <a:off x="32302" y="804382"/>
        <a:ext cx="1504241" cy="923482"/>
      </dsp:txXfrm>
    </dsp:sp>
    <dsp:sp modelId="{E77E13E3-9DD9-4D7F-8FAA-51971EDC4F2A}">
      <dsp:nvSpPr>
        <dsp:cNvPr id="0" name=""/>
        <dsp:cNvSpPr/>
      </dsp:nvSpPr>
      <dsp:spPr>
        <a:xfrm>
          <a:off x="1721445" y="1072472"/>
          <a:ext cx="331081" cy="387302"/>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1721445" y="1149932"/>
        <a:ext cx="231757" cy="232382"/>
      </dsp:txXfrm>
    </dsp:sp>
    <dsp:sp modelId="{E039DCA9-5391-42A2-8B78-F8D10D59409A}">
      <dsp:nvSpPr>
        <dsp:cNvPr id="0" name=""/>
        <dsp:cNvSpPr/>
      </dsp:nvSpPr>
      <dsp:spPr>
        <a:xfrm>
          <a:off x="2189956" y="775651"/>
          <a:ext cx="1561703" cy="980944"/>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Desarrollo</a:t>
          </a:r>
          <a:endParaRPr lang="es-MX" sz="1800" kern="1200" dirty="0"/>
        </a:p>
      </dsp:txBody>
      <dsp:txXfrm>
        <a:off x="2218687" y="804382"/>
        <a:ext cx="1504241" cy="923482"/>
      </dsp:txXfrm>
    </dsp:sp>
    <dsp:sp modelId="{F66658AA-8629-4FE5-980A-30EC39A99999}">
      <dsp:nvSpPr>
        <dsp:cNvPr id="0" name=""/>
        <dsp:cNvSpPr/>
      </dsp:nvSpPr>
      <dsp:spPr>
        <a:xfrm>
          <a:off x="3907829" y="1072472"/>
          <a:ext cx="331081" cy="387302"/>
        </a:xfrm>
        <a:prstGeom prst="rightArrow">
          <a:avLst>
            <a:gd name="adj1" fmla="val 6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3907829" y="1149932"/>
        <a:ext cx="231757" cy="232382"/>
      </dsp:txXfrm>
    </dsp:sp>
    <dsp:sp modelId="{3C2E08B0-7582-41B0-953B-47B2CC53B344}">
      <dsp:nvSpPr>
        <dsp:cNvPr id="0" name=""/>
        <dsp:cNvSpPr/>
      </dsp:nvSpPr>
      <dsp:spPr>
        <a:xfrm>
          <a:off x="4376340" y="775651"/>
          <a:ext cx="1561703" cy="980944"/>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Cierre</a:t>
          </a:r>
          <a:endParaRPr lang="es-MX" sz="1800" kern="1200" dirty="0"/>
        </a:p>
      </dsp:txBody>
      <dsp:txXfrm>
        <a:off x="4405071" y="804382"/>
        <a:ext cx="1504241" cy="923482"/>
      </dsp:txXfrm>
    </dsp:sp>
    <dsp:sp modelId="{105A8CC7-01A7-4DC4-A963-44B5AA5A9838}">
      <dsp:nvSpPr>
        <dsp:cNvPr id="0" name=""/>
        <dsp:cNvSpPr/>
      </dsp:nvSpPr>
      <dsp:spPr>
        <a:xfrm>
          <a:off x="6094214" y="1072472"/>
          <a:ext cx="331081" cy="387302"/>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6094214" y="1149932"/>
        <a:ext cx="231757" cy="232382"/>
      </dsp:txXfrm>
    </dsp:sp>
    <dsp:sp modelId="{3EFF748F-A7D3-4FFE-935A-FBB94CD48550}">
      <dsp:nvSpPr>
        <dsp:cNvPr id="0" name=""/>
        <dsp:cNvSpPr/>
      </dsp:nvSpPr>
      <dsp:spPr>
        <a:xfrm>
          <a:off x="6562724" y="775651"/>
          <a:ext cx="1561703" cy="980944"/>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Elaboración de cuentas anuales</a:t>
          </a:r>
          <a:endParaRPr lang="es-MX" sz="1800" kern="1200" dirty="0"/>
        </a:p>
      </dsp:txBody>
      <dsp:txXfrm>
        <a:off x="6591455" y="804382"/>
        <a:ext cx="1504241" cy="9234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000FA-A870-4233-8A82-BE80A0E40A04}">
      <dsp:nvSpPr>
        <dsp:cNvPr id="0" name=""/>
        <dsp:cNvSpPr/>
      </dsp:nvSpPr>
      <dsp:spPr>
        <a:xfrm>
          <a:off x="2348214" y="506387"/>
          <a:ext cx="391456" cy="91440"/>
        </a:xfrm>
        <a:custGeom>
          <a:avLst/>
          <a:gdLst/>
          <a:ahLst/>
          <a:cxnLst/>
          <a:rect l="0" t="0" r="0" b="0"/>
          <a:pathLst>
            <a:path>
              <a:moveTo>
                <a:pt x="0" y="45720"/>
              </a:moveTo>
              <a:lnTo>
                <a:pt x="391456"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p>
      </dsp:txBody>
      <dsp:txXfrm>
        <a:off x="2533391" y="549997"/>
        <a:ext cx="21102" cy="4220"/>
      </dsp:txXfrm>
    </dsp:sp>
    <dsp:sp modelId="{FAD9A422-FD17-4C10-8E18-1501C833E6D3}">
      <dsp:nvSpPr>
        <dsp:cNvPr id="0" name=""/>
        <dsp:cNvSpPr/>
      </dsp:nvSpPr>
      <dsp:spPr>
        <a:xfrm>
          <a:off x="514984" y="1598"/>
          <a:ext cx="1835029" cy="1101017"/>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Fecha</a:t>
          </a:r>
          <a:endParaRPr lang="es-MX" sz="1800" kern="1200" dirty="0"/>
        </a:p>
      </dsp:txBody>
      <dsp:txXfrm>
        <a:off x="514984" y="1598"/>
        <a:ext cx="1835029" cy="1101017"/>
      </dsp:txXfrm>
    </dsp:sp>
    <dsp:sp modelId="{CBFDF2A4-72CC-410A-81AC-3BB0D2CA7794}">
      <dsp:nvSpPr>
        <dsp:cNvPr id="0" name=""/>
        <dsp:cNvSpPr/>
      </dsp:nvSpPr>
      <dsp:spPr>
        <a:xfrm>
          <a:off x="4605301" y="506387"/>
          <a:ext cx="391456" cy="91440"/>
        </a:xfrm>
        <a:custGeom>
          <a:avLst/>
          <a:gdLst/>
          <a:ahLst/>
          <a:cxnLst/>
          <a:rect l="0" t="0" r="0" b="0"/>
          <a:pathLst>
            <a:path>
              <a:moveTo>
                <a:pt x="0" y="45720"/>
              </a:moveTo>
              <a:lnTo>
                <a:pt x="391456" y="45720"/>
              </a:lnTo>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p>
      </dsp:txBody>
      <dsp:txXfrm>
        <a:off x="4790478" y="549997"/>
        <a:ext cx="21102" cy="4220"/>
      </dsp:txXfrm>
    </dsp:sp>
    <dsp:sp modelId="{CA0469F8-2DF1-4F37-9BC1-66EF8C86CFEC}">
      <dsp:nvSpPr>
        <dsp:cNvPr id="0" name=""/>
        <dsp:cNvSpPr/>
      </dsp:nvSpPr>
      <dsp:spPr>
        <a:xfrm>
          <a:off x="2772071" y="1598"/>
          <a:ext cx="1835029" cy="1101017"/>
        </a:xfrm>
        <a:prstGeom prst="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Nombre de la cuentas a cargar</a:t>
          </a:r>
          <a:endParaRPr lang="es-MX" sz="1800" kern="1200" dirty="0"/>
        </a:p>
      </dsp:txBody>
      <dsp:txXfrm>
        <a:off x="2772071" y="1598"/>
        <a:ext cx="1835029" cy="1101017"/>
      </dsp:txXfrm>
    </dsp:sp>
    <dsp:sp modelId="{E277E7F6-1981-4B70-ABEE-DC42CF456550}">
      <dsp:nvSpPr>
        <dsp:cNvPr id="0" name=""/>
        <dsp:cNvSpPr/>
      </dsp:nvSpPr>
      <dsp:spPr>
        <a:xfrm>
          <a:off x="6862387" y="506387"/>
          <a:ext cx="391456" cy="91440"/>
        </a:xfrm>
        <a:custGeom>
          <a:avLst/>
          <a:gdLst/>
          <a:ahLst/>
          <a:cxnLst/>
          <a:rect l="0" t="0" r="0" b="0"/>
          <a:pathLst>
            <a:path>
              <a:moveTo>
                <a:pt x="0" y="45720"/>
              </a:moveTo>
              <a:lnTo>
                <a:pt x="391456" y="45720"/>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p>
      </dsp:txBody>
      <dsp:txXfrm>
        <a:off x="7047564" y="549997"/>
        <a:ext cx="21102" cy="4220"/>
      </dsp:txXfrm>
    </dsp:sp>
    <dsp:sp modelId="{2FF4703E-EFD9-4B31-97A8-E57988CFD81C}">
      <dsp:nvSpPr>
        <dsp:cNvPr id="0" name=""/>
        <dsp:cNvSpPr/>
      </dsp:nvSpPr>
      <dsp:spPr>
        <a:xfrm>
          <a:off x="5029157" y="1598"/>
          <a:ext cx="1835029" cy="1101017"/>
        </a:xfrm>
        <a:prstGeom prst="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Nombre de la cuenta a abonar</a:t>
          </a:r>
          <a:endParaRPr lang="es-MX" sz="1800" kern="1200" dirty="0"/>
        </a:p>
      </dsp:txBody>
      <dsp:txXfrm>
        <a:off x="5029157" y="1598"/>
        <a:ext cx="1835029" cy="1101017"/>
      </dsp:txXfrm>
    </dsp:sp>
    <dsp:sp modelId="{5C2D0754-7AF1-4238-AFD9-0E99B68038A1}">
      <dsp:nvSpPr>
        <dsp:cNvPr id="0" name=""/>
        <dsp:cNvSpPr/>
      </dsp:nvSpPr>
      <dsp:spPr>
        <a:xfrm>
          <a:off x="1432499" y="1100816"/>
          <a:ext cx="6771259" cy="391456"/>
        </a:xfrm>
        <a:custGeom>
          <a:avLst/>
          <a:gdLst/>
          <a:ahLst/>
          <a:cxnLst/>
          <a:rect l="0" t="0" r="0" b="0"/>
          <a:pathLst>
            <a:path>
              <a:moveTo>
                <a:pt x="6771259" y="0"/>
              </a:moveTo>
              <a:lnTo>
                <a:pt x="6771259" y="212828"/>
              </a:lnTo>
              <a:lnTo>
                <a:pt x="0" y="212828"/>
              </a:lnTo>
              <a:lnTo>
                <a:pt x="0" y="391456"/>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p>
      </dsp:txBody>
      <dsp:txXfrm>
        <a:off x="4648519" y="1294434"/>
        <a:ext cx="339220" cy="4220"/>
      </dsp:txXfrm>
    </dsp:sp>
    <dsp:sp modelId="{44179E8C-99B0-44F4-B92E-CD1A54A3D2E6}">
      <dsp:nvSpPr>
        <dsp:cNvPr id="0" name=""/>
        <dsp:cNvSpPr/>
      </dsp:nvSpPr>
      <dsp:spPr>
        <a:xfrm>
          <a:off x="7286244" y="1598"/>
          <a:ext cx="1835029" cy="1101017"/>
        </a:xfrm>
        <a:prstGeom prst="rect">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Cantidad a cargar</a:t>
          </a:r>
          <a:endParaRPr lang="es-MX" sz="1800" kern="1200" dirty="0"/>
        </a:p>
      </dsp:txBody>
      <dsp:txXfrm>
        <a:off x="7286244" y="1598"/>
        <a:ext cx="1835029" cy="1101017"/>
      </dsp:txXfrm>
    </dsp:sp>
    <dsp:sp modelId="{DF32C566-FCA7-40B0-944E-E579086803EC}">
      <dsp:nvSpPr>
        <dsp:cNvPr id="0" name=""/>
        <dsp:cNvSpPr/>
      </dsp:nvSpPr>
      <dsp:spPr>
        <a:xfrm>
          <a:off x="2348214" y="2029462"/>
          <a:ext cx="391456" cy="91440"/>
        </a:xfrm>
        <a:custGeom>
          <a:avLst/>
          <a:gdLst/>
          <a:ahLst/>
          <a:cxnLst/>
          <a:rect l="0" t="0" r="0" b="0"/>
          <a:pathLst>
            <a:path>
              <a:moveTo>
                <a:pt x="0" y="45720"/>
              </a:moveTo>
              <a:lnTo>
                <a:pt x="391456" y="45720"/>
              </a:lnTo>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p>
      </dsp:txBody>
      <dsp:txXfrm>
        <a:off x="2533391" y="2073072"/>
        <a:ext cx="21102" cy="4220"/>
      </dsp:txXfrm>
    </dsp:sp>
    <dsp:sp modelId="{623249EB-D52A-4B12-9FB5-D50FC5F6952D}">
      <dsp:nvSpPr>
        <dsp:cNvPr id="0" name=""/>
        <dsp:cNvSpPr/>
      </dsp:nvSpPr>
      <dsp:spPr>
        <a:xfrm>
          <a:off x="514984" y="1524673"/>
          <a:ext cx="1835029" cy="1101017"/>
        </a:xfrm>
        <a:prstGeom prst="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Cantidad a abonar</a:t>
          </a:r>
          <a:endParaRPr lang="es-MX" sz="1800" kern="1200" dirty="0"/>
        </a:p>
      </dsp:txBody>
      <dsp:txXfrm>
        <a:off x="514984" y="1524673"/>
        <a:ext cx="1835029" cy="1101017"/>
      </dsp:txXfrm>
    </dsp:sp>
    <dsp:sp modelId="{B85C2A89-DE84-4306-9E39-24C063E0100C}">
      <dsp:nvSpPr>
        <dsp:cNvPr id="0" name=""/>
        <dsp:cNvSpPr/>
      </dsp:nvSpPr>
      <dsp:spPr>
        <a:xfrm>
          <a:off x="4605301" y="2029462"/>
          <a:ext cx="391456" cy="91440"/>
        </a:xfrm>
        <a:custGeom>
          <a:avLst/>
          <a:gdLst/>
          <a:ahLst/>
          <a:cxnLst/>
          <a:rect l="0" t="0" r="0" b="0"/>
          <a:pathLst>
            <a:path>
              <a:moveTo>
                <a:pt x="0" y="45720"/>
              </a:moveTo>
              <a:lnTo>
                <a:pt x="391456"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s-MX" sz="1800" kern="1200"/>
        </a:p>
      </dsp:txBody>
      <dsp:txXfrm>
        <a:off x="4790478" y="2073072"/>
        <a:ext cx="21102" cy="4220"/>
      </dsp:txXfrm>
    </dsp:sp>
    <dsp:sp modelId="{B7E53BAA-D7FF-4C9F-9229-6EB8A8E1FA42}">
      <dsp:nvSpPr>
        <dsp:cNvPr id="0" name=""/>
        <dsp:cNvSpPr/>
      </dsp:nvSpPr>
      <dsp:spPr>
        <a:xfrm>
          <a:off x="2772071" y="1524673"/>
          <a:ext cx="1835029" cy="1101017"/>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Explicación</a:t>
          </a:r>
          <a:endParaRPr lang="es-MX" sz="1800" kern="1200" dirty="0"/>
        </a:p>
      </dsp:txBody>
      <dsp:txXfrm>
        <a:off x="2772071" y="1524673"/>
        <a:ext cx="1835029" cy="1101017"/>
      </dsp:txXfrm>
    </dsp:sp>
    <dsp:sp modelId="{01A8E629-4148-4E36-97AA-378D523906F4}">
      <dsp:nvSpPr>
        <dsp:cNvPr id="0" name=""/>
        <dsp:cNvSpPr/>
      </dsp:nvSpPr>
      <dsp:spPr>
        <a:xfrm>
          <a:off x="5029157" y="1524673"/>
          <a:ext cx="1835029" cy="1101017"/>
        </a:xfrm>
        <a:prstGeom prst="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Referencia</a:t>
          </a:r>
          <a:endParaRPr lang="es-MX" sz="1800" kern="1200" dirty="0"/>
        </a:p>
      </dsp:txBody>
      <dsp:txXfrm>
        <a:off x="5029157" y="1524673"/>
        <a:ext cx="1835029" cy="11010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9A9261-70D5-4C0D-8928-34D841D8CBAB}">
      <dsp:nvSpPr>
        <dsp:cNvPr id="0" name=""/>
        <dsp:cNvSpPr/>
      </dsp:nvSpPr>
      <dsp:spPr>
        <a:xfrm>
          <a:off x="28121" y="0"/>
          <a:ext cx="1644915" cy="864000"/>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s-MX" sz="1400" kern="1200" dirty="0" smtClean="0"/>
            <a:t>Paso 1</a:t>
          </a:r>
          <a:endParaRPr lang="es-MX" sz="1400" kern="1200" dirty="0"/>
        </a:p>
      </dsp:txBody>
      <dsp:txXfrm>
        <a:off x="28121" y="0"/>
        <a:ext cx="1644915" cy="576000"/>
      </dsp:txXfrm>
    </dsp:sp>
    <dsp:sp modelId="{0BBDA131-F21E-49CA-B539-23C02325AF68}">
      <dsp:nvSpPr>
        <dsp:cNvPr id="0" name=""/>
        <dsp:cNvSpPr/>
      </dsp:nvSpPr>
      <dsp:spPr>
        <a:xfrm>
          <a:off x="385329" y="560763"/>
          <a:ext cx="1644915" cy="1662269"/>
        </a:xfrm>
        <a:prstGeom prst="roundRect">
          <a:avLst>
            <a:gd name="adj" fmla="val 10000"/>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ctr" defTabSz="622300">
            <a:lnSpc>
              <a:spcPct val="90000"/>
            </a:lnSpc>
            <a:spcBef>
              <a:spcPct val="0"/>
            </a:spcBef>
            <a:spcAft>
              <a:spcPct val="15000"/>
            </a:spcAft>
            <a:buChar char="••"/>
          </a:pPr>
          <a:r>
            <a:rPr lang="es-MX" sz="1400" kern="1200" dirty="0" smtClean="0"/>
            <a:t>Encabezado (nombre de la compañía, nombre del estado financiero, fecha).</a:t>
          </a:r>
          <a:endParaRPr lang="es-MX" sz="1400" kern="1200" dirty="0"/>
        </a:p>
      </dsp:txBody>
      <dsp:txXfrm>
        <a:off x="433507" y="608941"/>
        <a:ext cx="1548559" cy="1565913"/>
      </dsp:txXfrm>
    </dsp:sp>
    <dsp:sp modelId="{FD712230-F1BF-4AB0-8996-FF1B92E69F44}">
      <dsp:nvSpPr>
        <dsp:cNvPr id="0" name=""/>
        <dsp:cNvSpPr/>
      </dsp:nvSpPr>
      <dsp:spPr>
        <a:xfrm rot="23162">
          <a:off x="1915690" y="92141"/>
          <a:ext cx="514451" cy="409536"/>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1915691" y="173634"/>
        <a:ext cx="391590" cy="245722"/>
      </dsp:txXfrm>
    </dsp:sp>
    <dsp:sp modelId="{7831CA95-B260-42C0-9F7D-BADC99272B3F}">
      <dsp:nvSpPr>
        <dsp:cNvPr id="0" name=""/>
        <dsp:cNvSpPr/>
      </dsp:nvSpPr>
      <dsp:spPr>
        <a:xfrm>
          <a:off x="2643677" y="17623"/>
          <a:ext cx="1644915" cy="864000"/>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s-MX" sz="1400" kern="1200" dirty="0" smtClean="0"/>
            <a:t>Paso 2</a:t>
          </a:r>
          <a:endParaRPr lang="es-MX" sz="1400" kern="1200" dirty="0"/>
        </a:p>
      </dsp:txBody>
      <dsp:txXfrm>
        <a:off x="2643677" y="17623"/>
        <a:ext cx="1644915" cy="576000"/>
      </dsp:txXfrm>
    </dsp:sp>
    <dsp:sp modelId="{BEC3BCA9-6489-475F-B5E5-4BF95FEE8BB6}">
      <dsp:nvSpPr>
        <dsp:cNvPr id="0" name=""/>
        <dsp:cNvSpPr/>
      </dsp:nvSpPr>
      <dsp:spPr>
        <a:xfrm>
          <a:off x="2980587" y="593623"/>
          <a:ext cx="1644915" cy="2273625"/>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Nombres de las cuentas del mayor en el orden apropiado (activo, pasivo, capital, ingresos y gastos).</a:t>
          </a:r>
          <a:endParaRPr lang="es-MX" sz="1400" kern="1200" dirty="0"/>
        </a:p>
      </dsp:txBody>
      <dsp:txXfrm>
        <a:off x="3028765" y="641801"/>
        <a:ext cx="1548559" cy="2177269"/>
      </dsp:txXfrm>
    </dsp:sp>
    <dsp:sp modelId="{105C5071-1046-4B3B-84B7-D27BC861B791}">
      <dsp:nvSpPr>
        <dsp:cNvPr id="0" name=""/>
        <dsp:cNvSpPr/>
      </dsp:nvSpPr>
      <dsp:spPr>
        <a:xfrm>
          <a:off x="4537955" y="100854"/>
          <a:ext cx="528650" cy="409536"/>
        </a:xfrm>
        <a:prstGeom prst="rightArrow">
          <a:avLst>
            <a:gd name="adj1" fmla="val 6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537955" y="182761"/>
        <a:ext cx="405789" cy="245722"/>
      </dsp:txXfrm>
    </dsp:sp>
    <dsp:sp modelId="{4FAD30D8-29C5-4760-8835-0D8C9130F9A2}">
      <dsp:nvSpPr>
        <dsp:cNvPr id="0" name=""/>
        <dsp:cNvSpPr/>
      </dsp:nvSpPr>
      <dsp:spPr>
        <a:xfrm>
          <a:off x="5286045" y="17623"/>
          <a:ext cx="1644915" cy="864000"/>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s-MX" sz="1400" kern="1200" dirty="0" smtClean="0"/>
            <a:t>Paso 3</a:t>
          </a:r>
          <a:endParaRPr lang="es-MX" sz="1400" kern="1200" dirty="0"/>
        </a:p>
      </dsp:txBody>
      <dsp:txXfrm>
        <a:off x="5286045" y="17623"/>
        <a:ext cx="1644915" cy="576000"/>
      </dsp:txXfrm>
    </dsp:sp>
    <dsp:sp modelId="{28BF5BBB-D66A-4D85-90E9-592F8F9AF4AE}">
      <dsp:nvSpPr>
        <dsp:cNvPr id="0" name=""/>
        <dsp:cNvSpPr/>
      </dsp:nvSpPr>
      <dsp:spPr>
        <a:xfrm>
          <a:off x="5622955" y="593623"/>
          <a:ext cx="1644915" cy="2273625"/>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Registrar en las columnas del debe y haber de la balanza de comprobación los saldos deudores o acreedores de cada una de las cuentas.</a:t>
          </a:r>
          <a:endParaRPr lang="es-MX" sz="1400" kern="1200" dirty="0"/>
        </a:p>
      </dsp:txBody>
      <dsp:txXfrm>
        <a:off x="5671133" y="641801"/>
        <a:ext cx="1548559" cy="2177269"/>
      </dsp:txXfrm>
    </dsp:sp>
    <dsp:sp modelId="{F55971E9-8CF0-4E9A-B390-E735A727592A}">
      <dsp:nvSpPr>
        <dsp:cNvPr id="0" name=""/>
        <dsp:cNvSpPr/>
      </dsp:nvSpPr>
      <dsp:spPr>
        <a:xfrm>
          <a:off x="7180323" y="100854"/>
          <a:ext cx="528650" cy="409536"/>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7180323" y="182761"/>
        <a:ext cx="405789" cy="245722"/>
      </dsp:txXfrm>
    </dsp:sp>
    <dsp:sp modelId="{24E376E7-A3C9-45D6-9C2C-F58358E25B01}">
      <dsp:nvSpPr>
        <dsp:cNvPr id="0" name=""/>
        <dsp:cNvSpPr/>
      </dsp:nvSpPr>
      <dsp:spPr>
        <a:xfrm>
          <a:off x="7928413" y="17623"/>
          <a:ext cx="1644915" cy="864000"/>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s-MX" sz="1400" kern="1200" dirty="0" smtClean="0"/>
            <a:t>Paso 4</a:t>
          </a:r>
          <a:endParaRPr lang="es-MX" sz="1400" kern="1200" dirty="0"/>
        </a:p>
      </dsp:txBody>
      <dsp:txXfrm>
        <a:off x="7928413" y="17623"/>
        <a:ext cx="1644915" cy="576000"/>
      </dsp:txXfrm>
    </dsp:sp>
    <dsp:sp modelId="{F687AEEF-73C4-4E75-8976-0EFB0F5F0CF9}">
      <dsp:nvSpPr>
        <dsp:cNvPr id="0" name=""/>
        <dsp:cNvSpPr/>
      </dsp:nvSpPr>
      <dsp:spPr>
        <a:xfrm>
          <a:off x="8265323" y="593623"/>
          <a:ext cx="1644915" cy="2273625"/>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s-MX" sz="1400" kern="1200" dirty="0" smtClean="0"/>
            <a:t>Sumar tanto la columna del debe como la del haber. Ambas deben sumar igual.</a:t>
          </a:r>
          <a:endParaRPr lang="es-MX" sz="1400" kern="1200" dirty="0"/>
        </a:p>
      </dsp:txBody>
      <dsp:txXfrm>
        <a:off x="8313501" y="641801"/>
        <a:ext cx="1548559" cy="21772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C60A84-194E-4E39-BEC2-E26723365794}">
      <dsp:nvSpPr>
        <dsp:cNvPr id="0" name=""/>
        <dsp:cNvSpPr/>
      </dsp:nvSpPr>
      <dsp:spPr>
        <a:xfrm>
          <a:off x="1249" y="1094292"/>
          <a:ext cx="1626473" cy="1626473"/>
        </a:xfrm>
        <a:prstGeom prst="roundRect">
          <a:avLst>
            <a:gd name="adj" fmla="val 10000"/>
          </a:avLst>
        </a:prstGeom>
        <a:blipFill rotWithShape="1">
          <a:blip xmlns:r="http://schemas.openxmlformats.org/officeDocument/2006/relationships" r:embed="rId1"/>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BB10CC6B-B7FE-4782-94CF-6647814408E9}">
      <dsp:nvSpPr>
        <dsp:cNvPr id="0" name=""/>
        <dsp:cNvSpPr/>
      </dsp:nvSpPr>
      <dsp:spPr>
        <a:xfrm>
          <a:off x="266023" y="2070175"/>
          <a:ext cx="1626473" cy="1626473"/>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Estado de Resultados</a:t>
          </a:r>
          <a:endParaRPr lang="es-MX" sz="1800" kern="1200" dirty="0"/>
        </a:p>
      </dsp:txBody>
      <dsp:txXfrm>
        <a:off x="313661" y="2117813"/>
        <a:ext cx="1531197" cy="1531197"/>
      </dsp:txXfrm>
    </dsp:sp>
    <dsp:sp modelId="{EA827017-74B7-4640-A68D-D0D1B5D8D506}">
      <dsp:nvSpPr>
        <dsp:cNvPr id="0" name=""/>
        <dsp:cNvSpPr/>
      </dsp:nvSpPr>
      <dsp:spPr>
        <a:xfrm>
          <a:off x="1941016" y="1712119"/>
          <a:ext cx="313294" cy="390818"/>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1941016" y="1790283"/>
        <a:ext cx="219306" cy="234490"/>
      </dsp:txXfrm>
    </dsp:sp>
    <dsp:sp modelId="{EA316E90-0FFE-475F-87A2-759D4D6651B3}">
      <dsp:nvSpPr>
        <dsp:cNvPr id="0" name=""/>
        <dsp:cNvSpPr/>
      </dsp:nvSpPr>
      <dsp:spPr>
        <a:xfrm>
          <a:off x="2522849" y="1094292"/>
          <a:ext cx="1626473" cy="1626473"/>
        </a:xfrm>
        <a:prstGeom prst="roundRect">
          <a:avLst>
            <a:gd name="adj" fmla="val 10000"/>
          </a:avLst>
        </a:prstGeom>
        <a:blipFill rotWithShape="1">
          <a:blip xmlns:r="http://schemas.openxmlformats.org/officeDocument/2006/relationships" r:embed="rId2"/>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F96C4543-CEAA-4442-AB61-5FC7BDE111FE}">
      <dsp:nvSpPr>
        <dsp:cNvPr id="0" name=""/>
        <dsp:cNvSpPr/>
      </dsp:nvSpPr>
      <dsp:spPr>
        <a:xfrm>
          <a:off x="2763406" y="2070175"/>
          <a:ext cx="1626473" cy="1626473"/>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es-MX" sz="1200" kern="1200" dirty="0" smtClean="0"/>
        </a:p>
        <a:p>
          <a:pPr lvl="0" algn="ctr" defTabSz="533400">
            <a:lnSpc>
              <a:spcPct val="90000"/>
            </a:lnSpc>
            <a:spcBef>
              <a:spcPct val="0"/>
            </a:spcBef>
            <a:spcAft>
              <a:spcPct val="35000"/>
            </a:spcAft>
          </a:pPr>
          <a:endParaRPr lang="es-MX" sz="1200" kern="1200" dirty="0" smtClean="0"/>
        </a:p>
        <a:p>
          <a:pPr lvl="0" algn="ctr" defTabSz="533400">
            <a:lnSpc>
              <a:spcPct val="90000"/>
            </a:lnSpc>
            <a:spcBef>
              <a:spcPct val="0"/>
            </a:spcBef>
            <a:spcAft>
              <a:spcPct val="35000"/>
            </a:spcAft>
          </a:pPr>
          <a:r>
            <a:rPr lang="es-MX" sz="1800" kern="1200" dirty="0" smtClean="0"/>
            <a:t>Balance General o Estado de Situación Financiera</a:t>
          </a:r>
        </a:p>
        <a:p>
          <a:pPr lvl="0" algn="ctr" defTabSz="533400">
            <a:lnSpc>
              <a:spcPct val="90000"/>
            </a:lnSpc>
            <a:spcBef>
              <a:spcPct val="0"/>
            </a:spcBef>
            <a:spcAft>
              <a:spcPct val="35000"/>
            </a:spcAft>
          </a:pPr>
          <a:endParaRPr lang="es-MX" sz="1200" kern="1200" dirty="0" smtClean="0"/>
        </a:p>
        <a:p>
          <a:pPr lvl="0" algn="ctr" defTabSz="533400">
            <a:lnSpc>
              <a:spcPct val="90000"/>
            </a:lnSpc>
            <a:spcBef>
              <a:spcPct val="0"/>
            </a:spcBef>
            <a:spcAft>
              <a:spcPct val="35000"/>
            </a:spcAft>
          </a:pPr>
          <a:endParaRPr lang="es-MX" sz="1200" kern="1200" dirty="0"/>
        </a:p>
      </dsp:txBody>
      <dsp:txXfrm>
        <a:off x="2811044" y="2117813"/>
        <a:ext cx="1531197" cy="1531197"/>
      </dsp:txXfrm>
    </dsp:sp>
    <dsp:sp modelId="{99A14BBA-C614-4C8F-92C9-73873EC40EC1}">
      <dsp:nvSpPr>
        <dsp:cNvPr id="0" name=""/>
        <dsp:cNvSpPr/>
      </dsp:nvSpPr>
      <dsp:spPr>
        <a:xfrm>
          <a:off x="4462617" y="1712119"/>
          <a:ext cx="313294" cy="390818"/>
        </a:xfrm>
        <a:prstGeom prst="rightArrow">
          <a:avLst>
            <a:gd name="adj1" fmla="val 6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4462617" y="1790283"/>
        <a:ext cx="219306" cy="234490"/>
      </dsp:txXfrm>
    </dsp:sp>
    <dsp:sp modelId="{BBED3669-CE87-4980-81C9-E8EA4B1A8F17}">
      <dsp:nvSpPr>
        <dsp:cNvPr id="0" name=""/>
        <dsp:cNvSpPr/>
      </dsp:nvSpPr>
      <dsp:spPr>
        <a:xfrm>
          <a:off x="5044450" y="1094292"/>
          <a:ext cx="1626473" cy="1626473"/>
        </a:xfrm>
        <a:prstGeom prst="roundRect">
          <a:avLst>
            <a:gd name="adj" fmla="val 10000"/>
          </a:avLst>
        </a:prstGeom>
        <a:blipFill rotWithShape="1">
          <a:blip xmlns:r="http://schemas.openxmlformats.org/officeDocument/2006/relationships" r:embed="rId3"/>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3F1D5E05-6075-4C73-999C-E8E1036C3319}">
      <dsp:nvSpPr>
        <dsp:cNvPr id="0" name=""/>
        <dsp:cNvSpPr/>
      </dsp:nvSpPr>
      <dsp:spPr>
        <a:xfrm>
          <a:off x="5309225" y="2070175"/>
          <a:ext cx="1626473" cy="1626473"/>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Estado de Flujo de Efectivo</a:t>
          </a:r>
          <a:endParaRPr lang="es-MX" sz="1800" kern="1200" dirty="0"/>
        </a:p>
      </dsp:txBody>
      <dsp:txXfrm>
        <a:off x="5356863" y="2117813"/>
        <a:ext cx="1531197" cy="1531197"/>
      </dsp:txXfrm>
    </dsp:sp>
    <dsp:sp modelId="{0E65706B-7F28-451C-B227-2CAA0C727328}">
      <dsp:nvSpPr>
        <dsp:cNvPr id="0" name=""/>
        <dsp:cNvSpPr/>
      </dsp:nvSpPr>
      <dsp:spPr>
        <a:xfrm>
          <a:off x="6984218" y="1712119"/>
          <a:ext cx="313294" cy="390818"/>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6984218" y="1790283"/>
        <a:ext cx="219306" cy="234490"/>
      </dsp:txXfrm>
    </dsp:sp>
    <dsp:sp modelId="{BE5AC2EC-6D68-4B7D-9DC4-1C2703BEDD51}">
      <dsp:nvSpPr>
        <dsp:cNvPr id="0" name=""/>
        <dsp:cNvSpPr/>
      </dsp:nvSpPr>
      <dsp:spPr>
        <a:xfrm>
          <a:off x="7566051" y="1094292"/>
          <a:ext cx="1626473" cy="1626473"/>
        </a:xfrm>
        <a:prstGeom prst="roundRect">
          <a:avLst>
            <a:gd name="adj" fmla="val 10000"/>
          </a:avLst>
        </a:prstGeom>
        <a:blipFill rotWithShape="1">
          <a:blip xmlns:r="http://schemas.openxmlformats.org/officeDocument/2006/relationships" r:embed="rId4"/>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BEC7290C-C7EF-4843-BB82-B45259A1DDE0}">
      <dsp:nvSpPr>
        <dsp:cNvPr id="0" name=""/>
        <dsp:cNvSpPr/>
      </dsp:nvSpPr>
      <dsp:spPr>
        <a:xfrm>
          <a:off x="7830825" y="2070175"/>
          <a:ext cx="1626473" cy="162647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Estado de Variaciones en el Capital Contable</a:t>
          </a:r>
          <a:endParaRPr lang="es-MX" sz="1800" kern="1200" dirty="0"/>
        </a:p>
      </dsp:txBody>
      <dsp:txXfrm>
        <a:off x="7878463" y="2117813"/>
        <a:ext cx="1531197" cy="15311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FA2B18-8331-413A-B385-0567FE6B3D8D}">
      <dsp:nvSpPr>
        <dsp:cNvPr id="0" name=""/>
        <dsp:cNvSpPr/>
      </dsp:nvSpPr>
      <dsp:spPr>
        <a:xfrm rot="5400000">
          <a:off x="692639" y="1093480"/>
          <a:ext cx="1886844" cy="3139667"/>
        </a:xfrm>
        <a:prstGeom prst="corner">
          <a:avLst>
            <a:gd name="adj1" fmla="val 16120"/>
            <a:gd name="adj2" fmla="val 1611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FDC4292B-DE84-4D41-A4AE-8E93510C346F}">
      <dsp:nvSpPr>
        <dsp:cNvPr id="0" name=""/>
        <dsp:cNvSpPr/>
      </dsp:nvSpPr>
      <dsp:spPr>
        <a:xfrm>
          <a:off x="377678" y="2031564"/>
          <a:ext cx="2834509" cy="2484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s-MX" sz="3100" kern="1200" dirty="0" smtClean="0"/>
            <a:t>Activo:</a:t>
          </a:r>
        </a:p>
        <a:p>
          <a:pPr lvl="0" algn="l" defTabSz="1377950">
            <a:lnSpc>
              <a:spcPct val="90000"/>
            </a:lnSpc>
            <a:spcBef>
              <a:spcPct val="0"/>
            </a:spcBef>
            <a:spcAft>
              <a:spcPct val="35000"/>
            </a:spcAft>
          </a:pPr>
          <a:r>
            <a:rPr lang="es-MX" sz="3100" kern="1200" dirty="0" smtClean="0"/>
            <a:t>Circulante</a:t>
          </a:r>
        </a:p>
        <a:p>
          <a:pPr lvl="0" algn="l" defTabSz="1377950">
            <a:lnSpc>
              <a:spcPct val="90000"/>
            </a:lnSpc>
            <a:spcBef>
              <a:spcPct val="0"/>
            </a:spcBef>
            <a:spcAft>
              <a:spcPct val="35000"/>
            </a:spcAft>
          </a:pPr>
          <a:r>
            <a:rPr lang="es-MX" sz="3100" kern="1200" dirty="0" smtClean="0"/>
            <a:t>No circulante</a:t>
          </a:r>
          <a:endParaRPr lang="es-MX" sz="3100" kern="1200" dirty="0"/>
        </a:p>
      </dsp:txBody>
      <dsp:txXfrm>
        <a:off x="377678" y="2031564"/>
        <a:ext cx="2834509" cy="2484613"/>
      </dsp:txXfrm>
    </dsp:sp>
    <dsp:sp modelId="{B19837CE-AB95-49F8-ABF0-082456B9CD69}">
      <dsp:nvSpPr>
        <dsp:cNvPr id="0" name=""/>
        <dsp:cNvSpPr/>
      </dsp:nvSpPr>
      <dsp:spPr>
        <a:xfrm>
          <a:off x="2677374" y="862334"/>
          <a:ext cx="534813" cy="534813"/>
        </a:xfrm>
        <a:prstGeom prst="triangle">
          <a:avLst>
            <a:gd name="adj" fmla="val 10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D612AB2A-9640-425D-9F94-3436C92B3F50}">
      <dsp:nvSpPr>
        <dsp:cNvPr id="0" name=""/>
        <dsp:cNvSpPr/>
      </dsp:nvSpPr>
      <dsp:spPr>
        <a:xfrm rot="5400000">
          <a:off x="4162632" y="234826"/>
          <a:ext cx="1886844" cy="3139667"/>
        </a:xfrm>
        <a:prstGeom prst="corner">
          <a:avLst>
            <a:gd name="adj1" fmla="val 16120"/>
            <a:gd name="adj2" fmla="val 1611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A613DA7-6678-4358-BC66-62DA141DFB7C}">
      <dsp:nvSpPr>
        <dsp:cNvPr id="0" name=""/>
        <dsp:cNvSpPr/>
      </dsp:nvSpPr>
      <dsp:spPr>
        <a:xfrm>
          <a:off x="3847671" y="1172911"/>
          <a:ext cx="2834509" cy="2484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s-MX" sz="3100" kern="1200" dirty="0" smtClean="0"/>
            <a:t>Pasivo:</a:t>
          </a:r>
        </a:p>
        <a:p>
          <a:pPr lvl="0" algn="l" defTabSz="1377950">
            <a:lnSpc>
              <a:spcPct val="90000"/>
            </a:lnSpc>
            <a:spcBef>
              <a:spcPct val="0"/>
            </a:spcBef>
            <a:spcAft>
              <a:spcPct val="35000"/>
            </a:spcAft>
          </a:pPr>
          <a:r>
            <a:rPr lang="es-MX" sz="3100" kern="1200" dirty="0" smtClean="0"/>
            <a:t>A corto plazo</a:t>
          </a:r>
        </a:p>
        <a:p>
          <a:pPr lvl="0" algn="l" defTabSz="1377950">
            <a:lnSpc>
              <a:spcPct val="90000"/>
            </a:lnSpc>
            <a:spcBef>
              <a:spcPct val="0"/>
            </a:spcBef>
            <a:spcAft>
              <a:spcPct val="35000"/>
            </a:spcAft>
          </a:pPr>
          <a:r>
            <a:rPr lang="es-MX" sz="3100" kern="1200" dirty="0" smtClean="0"/>
            <a:t>A largo plazo</a:t>
          </a:r>
        </a:p>
        <a:p>
          <a:pPr lvl="0" algn="l" defTabSz="1377950">
            <a:lnSpc>
              <a:spcPct val="90000"/>
            </a:lnSpc>
            <a:spcBef>
              <a:spcPct val="0"/>
            </a:spcBef>
            <a:spcAft>
              <a:spcPct val="35000"/>
            </a:spcAft>
          </a:pPr>
          <a:endParaRPr lang="es-MX" sz="3100" kern="1200" dirty="0"/>
        </a:p>
      </dsp:txBody>
      <dsp:txXfrm>
        <a:off x="3847671" y="1172911"/>
        <a:ext cx="2834509" cy="2484613"/>
      </dsp:txXfrm>
    </dsp:sp>
    <dsp:sp modelId="{C2EABCF9-7144-4763-B4D5-55465134752A}">
      <dsp:nvSpPr>
        <dsp:cNvPr id="0" name=""/>
        <dsp:cNvSpPr/>
      </dsp:nvSpPr>
      <dsp:spPr>
        <a:xfrm>
          <a:off x="6147367" y="3681"/>
          <a:ext cx="534813" cy="534813"/>
        </a:xfrm>
        <a:prstGeom prst="triangle">
          <a:avLst>
            <a:gd name="adj" fmla="val 10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1B1213A8-756D-4452-BB5A-53B55C010EF9}">
      <dsp:nvSpPr>
        <dsp:cNvPr id="0" name=""/>
        <dsp:cNvSpPr/>
      </dsp:nvSpPr>
      <dsp:spPr>
        <a:xfrm rot="5400000">
          <a:off x="7632625" y="-623826"/>
          <a:ext cx="1886844" cy="3139667"/>
        </a:xfrm>
        <a:prstGeom prst="corner">
          <a:avLst>
            <a:gd name="adj1" fmla="val 16120"/>
            <a:gd name="adj2" fmla="val 1611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BD135656-6AA9-4845-9B44-B46037265900}">
      <dsp:nvSpPr>
        <dsp:cNvPr id="0" name=""/>
        <dsp:cNvSpPr/>
      </dsp:nvSpPr>
      <dsp:spPr>
        <a:xfrm>
          <a:off x="7317664" y="314257"/>
          <a:ext cx="2834509" cy="24846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s-MX" sz="3100" kern="1200" dirty="0" smtClean="0"/>
            <a:t>Capital Contable</a:t>
          </a:r>
        </a:p>
        <a:p>
          <a:pPr lvl="0" algn="l" defTabSz="1377950">
            <a:lnSpc>
              <a:spcPct val="90000"/>
            </a:lnSpc>
            <a:spcBef>
              <a:spcPct val="0"/>
            </a:spcBef>
            <a:spcAft>
              <a:spcPct val="35000"/>
            </a:spcAft>
          </a:pPr>
          <a:endParaRPr lang="es-MX" sz="3100" kern="1200" dirty="0"/>
        </a:p>
      </dsp:txBody>
      <dsp:txXfrm>
        <a:off x="7317664" y="314257"/>
        <a:ext cx="2834509" cy="24846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E97ACA-5D21-412D-9D92-618C4B3DD09F}">
      <dsp:nvSpPr>
        <dsp:cNvPr id="0" name=""/>
        <dsp:cNvSpPr/>
      </dsp:nvSpPr>
      <dsp:spPr>
        <a:xfrm>
          <a:off x="1915775" y="0"/>
          <a:ext cx="4184833" cy="1064504"/>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1. Nombre de la empresa.</a:t>
          </a:r>
        </a:p>
        <a:p>
          <a:pPr lvl="0" algn="ctr" defTabSz="666750">
            <a:lnSpc>
              <a:spcPct val="90000"/>
            </a:lnSpc>
            <a:spcBef>
              <a:spcPct val="0"/>
            </a:spcBef>
            <a:spcAft>
              <a:spcPct val="35000"/>
            </a:spcAft>
          </a:pPr>
          <a:r>
            <a:rPr lang="es-MX" sz="1500" kern="1200" dirty="0" smtClean="0"/>
            <a:t>2. Indicación de que se trata de un Balance General.</a:t>
          </a:r>
        </a:p>
        <a:p>
          <a:pPr lvl="0" algn="ctr" defTabSz="666750">
            <a:lnSpc>
              <a:spcPct val="90000"/>
            </a:lnSpc>
            <a:spcBef>
              <a:spcPct val="0"/>
            </a:spcBef>
            <a:spcAft>
              <a:spcPct val="35000"/>
            </a:spcAft>
          </a:pPr>
          <a:r>
            <a:rPr lang="es-MX" sz="1500" kern="1200" dirty="0" smtClean="0"/>
            <a:t>3. Fecha de Formulación.</a:t>
          </a:r>
          <a:endParaRPr lang="es-MX" sz="1500" kern="1200" dirty="0"/>
        </a:p>
      </dsp:txBody>
      <dsp:txXfrm>
        <a:off x="1946953" y="31178"/>
        <a:ext cx="4122477" cy="1002148"/>
      </dsp:txXfrm>
    </dsp:sp>
    <dsp:sp modelId="{7B80464A-33E5-434C-BB19-9C968DC69C3F}">
      <dsp:nvSpPr>
        <dsp:cNvPr id="0" name=""/>
        <dsp:cNvSpPr/>
      </dsp:nvSpPr>
      <dsp:spPr>
        <a:xfrm rot="5400000">
          <a:off x="3808597" y="1091117"/>
          <a:ext cx="399189" cy="479027"/>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3864484" y="1131036"/>
        <a:ext cx="287417" cy="279432"/>
      </dsp:txXfrm>
    </dsp:sp>
    <dsp:sp modelId="{516863CF-9DF5-4954-8AF2-01B939F3E085}">
      <dsp:nvSpPr>
        <dsp:cNvPr id="0" name=""/>
        <dsp:cNvSpPr/>
      </dsp:nvSpPr>
      <dsp:spPr>
        <a:xfrm>
          <a:off x="1915775" y="1596756"/>
          <a:ext cx="4184833" cy="1064504"/>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1. Nombre y valor detallado de cada una de las cuentas que formen el activo y pasivo.</a:t>
          </a:r>
        </a:p>
        <a:p>
          <a:pPr lvl="0" algn="ctr" defTabSz="666750">
            <a:lnSpc>
              <a:spcPct val="90000"/>
            </a:lnSpc>
            <a:spcBef>
              <a:spcPct val="0"/>
            </a:spcBef>
            <a:spcAft>
              <a:spcPct val="35000"/>
            </a:spcAft>
          </a:pPr>
          <a:r>
            <a:rPr lang="es-MX" sz="1500" kern="1200" dirty="0" smtClean="0"/>
            <a:t>2. Importe de l capital contable.</a:t>
          </a:r>
          <a:endParaRPr lang="es-MX" sz="1500" kern="1200" dirty="0"/>
        </a:p>
      </dsp:txBody>
      <dsp:txXfrm>
        <a:off x="1946953" y="1627934"/>
        <a:ext cx="4122477" cy="1002148"/>
      </dsp:txXfrm>
    </dsp:sp>
    <dsp:sp modelId="{10AEB0AD-03E6-4BBB-8DEC-3B779FB40249}">
      <dsp:nvSpPr>
        <dsp:cNvPr id="0" name=""/>
        <dsp:cNvSpPr/>
      </dsp:nvSpPr>
      <dsp:spPr>
        <a:xfrm rot="5400000">
          <a:off x="3808597" y="2687873"/>
          <a:ext cx="399189" cy="479027"/>
        </a:xfrm>
        <a:prstGeom prst="rightArrow">
          <a:avLst>
            <a:gd name="adj1" fmla="val 6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rot="-5400000">
        <a:off x="3864484" y="2727792"/>
        <a:ext cx="287417" cy="279432"/>
      </dsp:txXfrm>
    </dsp:sp>
    <dsp:sp modelId="{57F9B9BC-A0E0-4EE5-BE06-E7200340E491}">
      <dsp:nvSpPr>
        <dsp:cNvPr id="0" name=""/>
        <dsp:cNvSpPr/>
      </dsp:nvSpPr>
      <dsp:spPr>
        <a:xfrm>
          <a:off x="1915775" y="3193513"/>
          <a:ext cx="4184833" cy="1064504"/>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1. Firma del contador que lo hizo y autorizó.</a:t>
          </a:r>
        </a:p>
        <a:p>
          <a:pPr lvl="0" algn="ctr" defTabSz="666750">
            <a:lnSpc>
              <a:spcPct val="90000"/>
            </a:lnSpc>
            <a:spcBef>
              <a:spcPct val="0"/>
            </a:spcBef>
            <a:spcAft>
              <a:spcPct val="35000"/>
            </a:spcAft>
          </a:pPr>
          <a:r>
            <a:rPr lang="es-MX" sz="1500" kern="1200" dirty="0" smtClean="0"/>
            <a:t>2. Firma del propietario del negocio.</a:t>
          </a:r>
          <a:endParaRPr lang="es-MX" sz="1500" kern="1200" dirty="0"/>
        </a:p>
      </dsp:txBody>
      <dsp:txXfrm>
        <a:off x="1946953" y="3224691"/>
        <a:ext cx="4122477" cy="10021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CE654-4D6F-4D9E-84C0-E9745C0F5D7F}">
      <dsp:nvSpPr>
        <dsp:cNvPr id="0" name=""/>
        <dsp:cNvSpPr/>
      </dsp:nvSpPr>
      <dsp:spPr>
        <a:xfrm>
          <a:off x="4197" y="707585"/>
          <a:ext cx="1835104" cy="1101062"/>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Ingresos</a:t>
          </a:r>
          <a:endParaRPr lang="es-MX" sz="1600" kern="1200" dirty="0"/>
        </a:p>
      </dsp:txBody>
      <dsp:txXfrm>
        <a:off x="36446" y="739834"/>
        <a:ext cx="1770606" cy="1036564"/>
      </dsp:txXfrm>
    </dsp:sp>
    <dsp:sp modelId="{46405C6C-8F9E-420A-826D-6E3ACA1C5D64}">
      <dsp:nvSpPr>
        <dsp:cNvPr id="0" name=""/>
        <dsp:cNvSpPr/>
      </dsp:nvSpPr>
      <dsp:spPr>
        <a:xfrm>
          <a:off x="2000791" y="1030563"/>
          <a:ext cx="389042" cy="455106"/>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2000791" y="1121584"/>
        <a:ext cx="272329" cy="273064"/>
      </dsp:txXfrm>
    </dsp:sp>
    <dsp:sp modelId="{09A61DBC-F738-4EDB-A361-C6CCF5935B1B}">
      <dsp:nvSpPr>
        <dsp:cNvPr id="0" name=""/>
        <dsp:cNvSpPr/>
      </dsp:nvSpPr>
      <dsp:spPr>
        <a:xfrm>
          <a:off x="2573344" y="707585"/>
          <a:ext cx="1835104" cy="1101062"/>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Costo de ventas</a:t>
          </a:r>
          <a:endParaRPr lang="es-MX" sz="1600" kern="1200" dirty="0"/>
        </a:p>
      </dsp:txBody>
      <dsp:txXfrm>
        <a:off x="2605593" y="739834"/>
        <a:ext cx="1770606" cy="1036564"/>
      </dsp:txXfrm>
    </dsp:sp>
    <dsp:sp modelId="{75C4650D-A6B1-4AD0-BA22-01236F5E533E}">
      <dsp:nvSpPr>
        <dsp:cNvPr id="0" name=""/>
        <dsp:cNvSpPr/>
      </dsp:nvSpPr>
      <dsp:spPr>
        <a:xfrm>
          <a:off x="4569938" y="1030563"/>
          <a:ext cx="389042" cy="455106"/>
        </a:xfrm>
        <a:prstGeom prst="rightArrow">
          <a:avLst>
            <a:gd name="adj1" fmla="val 6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4569938" y="1121584"/>
        <a:ext cx="272329" cy="273064"/>
      </dsp:txXfrm>
    </dsp:sp>
    <dsp:sp modelId="{18BDD35C-37B5-4D84-92E0-AABABA2B61DA}">
      <dsp:nvSpPr>
        <dsp:cNvPr id="0" name=""/>
        <dsp:cNvSpPr/>
      </dsp:nvSpPr>
      <dsp:spPr>
        <a:xfrm>
          <a:off x="5142490" y="707585"/>
          <a:ext cx="1835104" cy="1101062"/>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Gastos:</a:t>
          </a:r>
        </a:p>
        <a:p>
          <a:pPr lvl="0" algn="ctr" defTabSz="711200">
            <a:lnSpc>
              <a:spcPct val="90000"/>
            </a:lnSpc>
            <a:spcBef>
              <a:spcPct val="0"/>
            </a:spcBef>
            <a:spcAft>
              <a:spcPct val="35000"/>
            </a:spcAft>
          </a:pPr>
          <a:r>
            <a:rPr lang="es-MX" sz="1600" kern="1200" dirty="0" smtClean="0"/>
            <a:t>Administración y ventas</a:t>
          </a:r>
          <a:endParaRPr lang="es-MX" sz="1600" kern="1200" dirty="0"/>
        </a:p>
      </dsp:txBody>
      <dsp:txXfrm>
        <a:off x="5174739" y="739834"/>
        <a:ext cx="1770606" cy="1036564"/>
      </dsp:txXfrm>
    </dsp:sp>
    <dsp:sp modelId="{D90278D9-93AF-4F63-B5EB-254917BFEADE}">
      <dsp:nvSpPr>
        <dsp:cNvPr id="0" name=""/>
        <dsp:cNvSpPr/>
      </dsp:nvSpPr>
      <dsp:spPr>
        <a:xfrm>
          <a:off x="7139085" y="1030563"/>
          <a:ext cx="389042" cy="455106"/>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a:off x="7139085" y="1121584"/>
        <a:ext cx="272329" cy="273064"/>
      </dsp:txXfrm>
    </dsp:sp>
    <dsp:sp modelId="{4704F123-881B-4DC5-9F49-0D7FF3E327CA}">
      <dsp:nvSpPr>
        <dsp:cNvPr id="0" name=""/>
        <dsp:cNvSpPr/>
      </dsp:nvSpPr>
      <dsp:spPr>
        <a:xfrm>
          <a:off x="7711637" y="707585"/>
          <a:ext cx="1835104" cy="1101062"/>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Resultado integral de financiamiento</a:t>
          </a:r>
          <a:endParaRPr lang="es-MX" sz="1600" kern="1200" dirty="0"/>
        </a:p>
      </dsp:txBody>
      <dsp:txXfrm>
        <a:off x="7743886" y="739834"/>
        <a:ext cx="1770606" cy="1036564"/>
      </dsp:txXfrm>
    </dsp:sp>
    <dsp:sp modelId="{7E4A88F5-9D1B-454A-98DF-7B86AE630EE5}">
      <dsp:nvSpPr>
        <dsp:cNvPr id="0" name=""/>
        <dsp:cNvSpPr/>
      </dsp:nvSpPr>
      <dsp:spPr>
        <a:xfrm rot="5400000">
          <a:off x="8434669" y="1937105"/>
          <a:ext cx="389042" cy="455106"/>
        </a:xfrm>
        <a:prstGeom prst="rightArrow">
          <a:avLst>
            <a:gd name="adj1" fmla="val 60000"/>
            <a:gd name="adj2" fmla="val 5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5400000">
        <a:off x="8492659" y="1970137"/>
        <a:ext cx="273064" cy="272329"/>
      </dsp:txXfrm>
    </dsp:sp>
    <dsp:sp modelId="{3462EDAA-933E-4F2A-963C-EAEE752A6864}">
      <dsp:nvSpPr>
        <dsp:cNvPr id="0" name=""/>
        <dsp:cNvSpPr/>
      </dsp:nvSpPr>
      <dsp:spPr>
        <a:xfrm>
          <a:off x="7711637" y="2542689"/>
          <a:ext cx="1835104" cy="1101062"/>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Utilidad o pérdida antes de impuestos a la utilidad </a:t>
          </a:r>
          <a:endParaRPr lang="es-MX" sz="1600" kern="1200" dirty="0"/>
        </a:p>
      </dsp:txBody>
      <dsp:txXfrm>
        <a:off x="7743886" y="2574938"/>
        <a:ext cx="1770606" cy="1036564"/>
      </dsp:txXfrm>
    </dsp:sp>
    <dsp:sp modelId="{89E144AA-5E39-445D-B8FA-A4D14D4F5C0D}">
      <dsp:nvSpPr>
        <dsp:cNvPr id="0" name=""/>
        <dsp:cNvSpPr/>
      </dsp:nvSpPr>
      <dsp:spPr>
        <a:xfrm rot="10800000">
          <a:off x="7161106" y="2865668"/>
          <a:ext cx="389042" cy="455106"/>
        </a:xfrm>
        <a:prstGeom prst="rightArrow">
          <a:avLst>
            <a:gd name="adj1" fmla="val 60000"/>
            <a:gd name="adj2" fmla="val 5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7277819" y="2956689"/>
        <a:ext cx="272329" cy="273064"/>
      </dsp:txXfrm>
    </dsp:sp>
    <dsp:sp modelId="{BE6BB10E-9491-4344-871A-E97E1EC4003D}">
      <dsp:nvSpPr>
        <dsp:cNvPr id="0" name=""/>
        <dsp:cNvSpPr/>
      </dsp:nvSpPr>
      <dsp:spPr>
        <a:xfrm>
          <a:off x="5142490" y="2542689"/>
          <a:ext cx="1835104" cy="1101062"/>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Impuestos a la utilidad</a:t>
          </a:r>
          <a:endParaRPr lang="es-MX" sz="1600" kern="1200" dirty="0"/>
        </a:p>
      </dsp:txBody>
      <dsp:txXfrm>
        <a:off x="5174739" y="2574938"/>
        <a:ext cx="1770606" cy="1036564"/>
      </dsp:txXfrm>
    </dsp:sp>
    <dsp:sp modelId="{9486C170-BF81-4744-85DA-CBE05A9E29BD}">
      <dsp:nvSpPr>
        <dsp:cNvPr id="0" name=""/>
        <dsp:cNvSpPr/>
      </dsp:nvSpPr>
      <dsp:spPr>
        <a:xfrm rot="10800000">
          <a:off x="4591959" y="2865668"/>
          <a:ext cx="389042" cy="455106"/>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800000">
        <a:off x="4708672" y="2956689"/>
        <a:ext cx="272329" cy="273064"/>
      </dsp:txXfrm>
    </dsp:sp>
    <dsp:sp modelId="{201A7DA3-CC10-4CA4-8F1D-00F69913233D}">
      <dsp:nvSpPr>
        <dsp:cNvPr id="0" name=""/>
        <dsp:cNvSpPr/>
      </dsp:nvSpPr>
      <dsp:spPr>
        <a:xfrm>
          <a:off x="2573344" y="2542689"/>
          <a:ext cx="1835104" cy="1101062"/>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t>Utilidad o pérdida neta</a:t>
          </a:r>
          <a:endParaRPr lang="es-MX" sz="1600" kern="1200" dirty="0"/>
        </a:p>
      </dsp:txBody>
      <dsp:txXfrm>
        <a:off x="2605593" y="2574938"/>
        <a:ext cx="1770606" cy="103656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1A1D05-FB0C-45AF-9F5A-0E75DE1CEC48}">
      <dsp:nvSpPr>
        <dsp:cNvPr id="0" name=""/>
        <dsp:cNvSpPr/>
      </dsp:nvSpPr>
      <dsp:spPr>
        <a:xfrm>
          <a:off x="4270" y="1442594"/>
          <a:ext cx="1867273" cy="1120364"/>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Aportaciones de capital</a:t>
          </a:r>
          <a:endParaRPr lang="es-MX" sz="2100" kern="1200" dirty="0"/>
        </a:p>
      </dsp:txBody>
      <dsp:txXfrm>
        <a:off x="37084" y="1475408"/>
        <a:ext cx="1801645" cy="1054736"/>
      </dsp:txXfrm>
    </dsp:sp>
    <dsp:sp modelId="{89DF37DA-3EEE-4F28-9A85-3953A379C38E}">
      <dsp:nvSpPr>
        <dsp:cNvPr id="0" name=""/>
        <dsp:cNvSpPr/>
      </dsp:nvSpPr>
      <dsp:spPr>
        <a:xfrm>
          <a:off x="2058271" y="1771234"/>
          <a:ext cx="395862" cy="463083"/>
        </a:xfrm>
        <a:prstGeom prst="rightArrow">
          <a:avLst>
            <a:gd name="adj1" fmla="val 60000"/>
            <a:gd name="adj2" fmla="val 5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2058271" y="1863851"/>
        <a:ext cx="277103" cy="277849"/>
      </dsp:txXfrm>
    </dsp:sp>
    <dsp:sp modelId="{7F7F7C88-1CF5-4DFF-B1FF-207006C45379}">
      <dsp:nvSpPr>
        <dsp:cNvPr id="0" name=""/>
        <dsp:cNvSpPr/>
      </dsp:nvSpPr>
      <dsp:spPr>
        <a:xfrm>
          <a:off x="2618454" y="1442594"/>
          <a:ext cx="1867273" cy="1120364"/>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Reembolsos o retiros de capital</a:t>
          </a:r>
          <a:endParaRPr lang="es-MX" sz="2100" kern="1200" dirty="0"/>
        </a:p>
      </dsp:txBody>
      <dsp:txXfrm>
        <a:off x="2651268" y="1475408"/>
        <a:ext cx="1801645" cy="1054736"/>
      </dsp:txXfrm>
    </dsp:sp>
    <dsp:sp modelId="{75F4ABED-3B8E-491F-99C6-812D48175A9B}">
      <dsp:nvSpPr>
        <dsp:cNvPr id="0" name=""/>
        <dsp:cNvSpPr/>
      </dsp:nvSpPr>
      <dsp:spPr>
        <a:xfrm>
          <a:off x="4672455" y="1771234"/>
          <a:ext cx="395862" cy="463083"/>
        </a:xfrm>
        <a:prstGeom prst="rightArrow">
          <a:avLst>
            <a:gd name="adj1" fmla="val 60000"/>
            <a:gd name="adj2" fmla="val 5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4672455" y="1863851"/>
        <a:ext cx="277103" cy="277849"/>
      </dsp:txXfrm>
    </dsp:sp>
    <dsp:sp modelId="{C0A0196E-E78A-4101-AD99-4EBAF9DC9955}">
      <dsp:nvSpPr>
        <dsp:cNvPr id="0" name=""/>
        <dsp:cNvSpPr/>
      </dsp:nvSpPr>
      <dsp:spPr>
        <a:xfrm>
          <a:off x="5232637" y="1442594"/>
          <a:ext cx="1867273" cy="1120364"/>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Declaración de dividendos</a:t>
          </a:r>
          <a:endParaRPr lang="es-MX" sz="2100" kern="1200" dirty="0"/>
        </a:p>
      </dsp:txBody>
      <dsp:txXfrm>
        <a:off x="5265451" y="1475408"/>
        <a:ext cx="1801645" cy="1054736"/>
      </dsp:txXfrm>
    </dsp:sp>
    <dsp:sp modelId="{0F92111D-B778-4F3E-A943-C05C04136236}">
      <dsp:nvSpPr>
        <dsp:cNvPr id="0" name=""/>
        <dsp:cNvSpPr/>
      </dsp:nvSpPr>
      <dsp:spPr>
        <a:xfrm>
          <a:off x="7286638" y="1771234"/>
          <a:ext cx="395862" cy="463083"/>
        </a:xfrm>
        <a:prstGeom prst="rightArrow">
          <a:avLst>
            <a:gd name="adj1" fmla="val 60000"/>
            <a:gd name="adj2" fmla="val 5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MX" sz="1700" kern="1200"/>
        </a:p>
      </dsp:txBody>
      <dsp:txXfrm>
        <a:off x="7286638" y="1863851"/>
        <a:ext cx="277103" cy="277849"/>
      </dsp:txXfrm>
    </dsp:sp>
    <dsp:sp modelId="{3E0087CD-6A22-46C3-8AE3-3D47C9B6E5B7}">
      <dsp:nvSpPr>
        <dsp:cNvPr id="0" name=""/>
        <dsp:cNvSpPr/>
      </dsp:nvSpPr>
      <dsp:spPr>
        <a:xfrm>
          <a:off x="7846820" y="1442594"/>
          <a:ext cx="1867273" cy="1120364"/>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MX" sz="2100" kern="1200" dirty="0" smtClean="0"/>
            <a:t>Capitalización de partidas del capital social</a:t>
          </a:r>
          <a:endParaRPr lang="es-MX" sz="2100" kern="1200" dirty="0"/>
        </a:p>
      </dsp:txBody>
      <dsp:txXfrm>
        <a:off x="7879634" y="1475408"/>
        <a:ext cx="1801645" cy="105473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C72063AB-E387-488B-AAAD-71051D868747}" type="datetimeFigureOut">
              <a:rPr lang="es-MX" smtClean="0"/>
              <a:t>14/10/2017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326873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72063AB-E387-488B-AAAD-71051D868747}" type="datetimeFigureOut">
              <a:rPr lang="es-MX" smtClean="0"/>
              <a:t>14/10/2017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3057082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72063AB-E387-488B-AAAD-71051D868747}" type="datetimeFigureOut">
              <a:rPr lang="es-MX" smtClean="0"/>
              <a:t>14/10/2017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2914510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72063AB-E387-488B-AAAD-71051D868747}" type="datetimeFigureOut">
              <a:rPr lang="es-MX" smtClean="0"/>
              <a:t>14/10/2017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365689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72063AB-E387-488B-AAAD-71051D868747}" type="datetimeFigureOut">
              <a:rPr lang="es-MX" smtClean="0"/>
              <a:t>14/10/2017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4044017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C72063AB-E387-488B-AAAD-71051D868747}" type="datetimeFigureOut">
              <a:rPr lang="es-MX" smtClean="0"/>
              <a:t>14/10/2017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4237536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72063AB-E387-488B-AAAD-71051D868747}" type="datetimeFigureOut">
              <a:rPr lang="es-MX" smtClean="0"/>
              <a:t>14/10/2017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544170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72063AB-E387-488B-AAAD-71051D868747}" type="datetimeFigureOut">
              <a:rPr lang="es-MX" smtClean="0"/>
              <a:t>14/10/2017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407904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72063AB-E387-488B-AAAD-71051D868747}" type="datetimeFigureOut">
              <a:rPr lang="es-MX" smtClean="0"/>
              <a:t>14/10/2017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4072228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72063AB-E387-488B-AAAD-71051D868747}" type="datetimeFigureOut">
              <a:rPr lang="es-MX" smtClean="0"/>
              <a:t>14/10/2017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1507675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72063AB-E387-488B-AAAD-71051D868747}" type="datetimeFigureOut">
              <a:rPr lang="es-MX" smtClean="0"/>
              <a:t>14/10/2017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65C5957-7088-45C1-A325-B5D2BE66D7B1}" type="slidenum">
              <a:rPr lang="es-MX" smtClean="0"/>
              <a:t>‹Nº›</a:t>
            </a:fld>
            <a:endParaRPr lang="es-MX"/>
          </a:p>
        </p:txBody>
      </p:sp>
    </p:spTree>
    <p:extLst>
      <p:ext uri="{BB962C8B-B14F-4D97-AF65-F5344CB8AC3E}">
        <p14:creationId xmlns:p14="http://schemas.microsoft.com/office/powerpoint/2010/main" val="1287642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2063AB-E387-488B-AAAD-71051D868747}" type="datetimeFigureOut">
              <a:rPr lang="es-MX" smtClean="0"/>
              <a:t>14/10/2017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5C5957-7088-45C1-A325-B5D2BE66D7B1}" type="slidenum">
              <a:rPr lang="es-MX" smtClean="0"/>
              <a:t>‹Nº›</a:t>
            </a:fld>
            <a:endParaRPr lang="es-MX"/>
          </a:p>
        </p:txBody>
      </p:sp>
    </p:spTree>
    <p:extLst>
      <p:ext uri="{BB962C8B-B14F-4D97-AF65-F5344CB8AC3E}">
        <p14:creationId xmlns:p14="http://schemas.microsoft.com/office/powerpoint/2010/main" val="891550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e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em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emf"/><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emf"/><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em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image" Target="../media/image12.emf"/></Relationships>
</file>

<file path=ppt/slides/_rels/slide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em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emf"/><Relationship Id="rId4" Type="http://schemas.openxmlformats.org/officeDocument/2006/relationships/image" Target="../media/image13.emf"/></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emf"/><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emf"/><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889090" y="1664522"/>
            <a:ext cx="10058400" cy="5745267"/>
          </a:xfrm>
        </p:spPr>
        <p:txBody>
          <a:bodyPr>
            <a:noAutofit/>
          </a:bodyPr>
          <a:lstStyle/>
          <a:p>
            <a:r>
              <a:rPr lang="es-ES" sz="1800" b="1" u="sng" dirty="0" smtClean="0">
                <a:latin typeface="Garamond" panose="02020404030301010803" pitchFamily="18" charset="0"/>
              </a:rPr>
              <a:t/>
            </a:r>
            <a:br>
              <a:rPr lang="es-ES" sz="1800" b="1" u="sng" dirty="0" smtClean="0">
                <a:latin typeface="Garamond" panose="02020404030301010803" pitchFamily="18" charset="0"/>
              </a:rPr>
            </a:br>
            <a:r>
              <a:rPr lang="es-ES" sz="2400" b="1" dirty="0" smtClean="0">
                <a:latin typeface="Garamond" panose="02020404030301010803" pitchFamily="18" charset="0"/>
                <a:cs typeface="Andalus" panose="02020603050405020304" pitchFamily="18" charset="-78"/>
              </a:rPr>
              <a:t>Universidad Autónoma del Estado de México</a:t>
            </a:r>
            <a:r>
              <a:rPr lang="es-ES" sz="2400" b="1" dirty="0">
                <a:latin typeface="Garamond" panose="02020404030301010803" pitchFamily="18" charset="0"/>
                <a:cs typeface="Andalus" panose="02020603050405020304" pitchFamily="18" charset="-78"/>
              </a:rPr>
              <a:t/>
            </a:r>
            <a:br>
              <a:rPr lang="es-ES" sz="2400" b="1" dirty="0">
                <a:latin typeface="Garamond" panose="02020404030301010803" pitchFamily="18" charset="0"/>
                <a:cs typeface="Andalus" panose="02020603050405020304" pitchFamily="18" charset="-78"/>
              </a:rPr>
            </a:br>
            <a:r>
              <a:rPr lang="es-ES" sz="2400" b="1" dirty="0" smtClean="0">
                <a:latin typeface="Garamond" panose="02020404030301010803" pitchFamily="18" charset="0"/>
                <a:cs typeface="Andalus" panose="02020603050405020304" pitchFamily="18" charset="-78"/>
              </a:rPr>
              <a:t/>
            </a:r>
            <a:br>
              <a:rPr lang="es-ES" sz="2400" b="1" dirty="0" smtClean="0">
                <a:latin typeface="Garamond" panose="02020404030301010803" pitchFamily="18" charset="0"/>
                <a:cs typeface="Andalus" panose="02020603050405020304" pitchFamily="18" charset="-78"/>
              </a:rPr>
            </a:br>
            <a:r>
              <a:rPr lang="es-ES" sz="2400" b="1" dirty="0" smtClean="0">
                <a:latin typeface="Garamond" panose="02020404030301010803" pitchFamily="18" charset="0"/>
                <a:cs typeface="Andalus" panose="02020603050405020304" pitchFamily="18" charset="-78"/>
              </a:rPr>
              <a:t>Centro </a:t>
            </a:r>
            <a:r>
              <a:rPr lang="es-ES" sz="2400" b="1" dirty="0">
                <a:latin typeface="Garamond" panose="02020404030301010803" pitchFamily="18" charset="0"/>
                <a:cs typeface="Andalus" panose="02020603050405020304" pitchFamily="18" charset="-78"/>
              </a:rPr>
              <a:t>Universitario UAEM Valle de Teotihuacán</a:t>
            </a:r>
            <a:br>
              <a:rPr lang="es-ES" sz="2400" b="1" dirty="0">
                <a:latin typeface="Garamond" panose="02020404030301010803" pitchFamily="18" charset="0"/>
                <a:cs typeface="Andalus" panose="02020603050405020304" pitchFamily="18" charset="-78"/>
              </a:rPr>
            </a:br>
            <a:r>
              <a:rPr lang="es-ES" sz="2400" b="1" dirty="0" smtClean="0">
                <a:latin typeface="Garamond" panose="02020404030301010803" pitchFamily="18" charset="0"/>
                <a:cs typeface="Andalus" panose="02020603050405020304" pitchFamily="18" charset="-78"/>
              </a:rPr>
              <a:t/>
            </a:r>
            <a:br>
              <a:rPr lang="es-ES" sz="2400" b="1" dirty="0" smtClean="0">
                <a:latin typeface="Garamond" panose="02020404030301010803" pitchFamily="18" charset="0"/>
                <a:cs typeface="Andalus" panose="02020603050405020304" pitchFamily="18" charset="-78"/>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smtClean="0">
                <a:latin typeface="Garamond" panose="02020404030301010803" pitchFamily="18" charset="0"/>
              </a:rPr>
              <a:t>Unidad </a:t>
            </a:r>
            <a:r>
              <a:rPr lang="es-ES" sz="2400" b="1" dirty="0">
                <a:latin typeface="Garamond" panose="02020404030301010803" pitchFamily="18" charset="0"/>
              </a:rPr>
              <a:t>de Aprendizaje: Contabilidad</a:t>
            </a:r>
            <a:br>
              <a:rPr lang="es-ES" sz="2400" b="1" dirty="0">
                <a:latin typeface="Garamond" panose="02020404030301010803" pitchFamily="18" charset="0"/>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a:latin typeface="Garamond" panose="02020404030301010803" pitchFamily="18" charset="0"/>
              </a:rPr>
              <a:t>Licenciatura en Turismo</a:t>
            </a: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Unidades de Competencia II y III.</a:t>
            </a:r>
            <a:br>
              <a:rPr lang="es-ES" sz="2400" b="1" dirty="0" smtClean="0">
                <a:latin typeface="Garamond" panose="02020404030301010803" pitchFamily="18" charset="0"/>
              </a:rPr>
            </a:br>
            <a:r>
              <a:rPr lang="es-ES" sz="2400" b="1" dirty="0" smtClean="0">
                <a:latin typeface="Garamond" panose="02020404030301010803" pitchFamily="18" charset="0"/>
              </a:rPr>
              <a:t/>
            </a:r>
            <a:br>
              <a:rPr lang="es-ES" sz="2400" b="1" dirty="0" smtClean="0">
                <a:latin typeface="Garamond" panose="02020404030301010803" pitchFamily="18" charset="0"/>
              </a:rPr>
            </a:br>
            <a:r>
              <a:rPr lang="es-ES" sz="2400" b="1" dirty="0" smtClean="0">
                <a:latin typeface="Garamond" panose="02020404030301010803" pitchFamily="18" charset="0"/>
              </a:rPr>
              <a:t>“Técnica contable y Estados Financieros”</a:t>
            </a:r>
            <a:br>
              <a:rPr lang="es-ES" sz="2400" b="1" dirty="0" smtClean="0">
                <a:latin typeface="Garamond" panose="02020404030301010803" pitchFamily="18" charset="0"/>
              </a:rPr>
            </a:br>
            <a:r>
              <a:rPr lang="es-ES" sz="2400" b="1" dirty="0">
                <a:latin typeface="Garamond" panose="02020404030301010803" pitchFamily="18" charset="0"/>
              </a:rPr>
              <a:t/>
            </a:r>
            <a:br>
              <a:rPr lang="es-ES" sz="2400" b="1" dirty="0">
                <a:latin typeface="Garamond" panose="02020404030301010803" pitchFamily="18" charset="0"/>
              </a:rPr>
            </a:br>
            <a:r>
              <a:rPr lang="es-ES" sz="2400" b="1" dirty="0" smtClean="0">
                <a:latin typeface="Garamond" panose="02020404030301010803" pitchFamily="18" charset="0"/>
              </a:rPr>
              <a:t>L. C. P. Lizbeth Sandoval Juárez</a:t>
            </a:r>
            <a:r>
              <a:rPr lang="es-ES" sz="2400" b="1" dirty="0">
                <a:latin typeface="Garamond" panose="02020404030301010803" pitchFamily="18" charset="0"/>
              </a:rPr>
              <a:t/>
            </a:r>
            <a:br>
              <a:rPr lang="es-ES" sz="2400" b="1" dirty="0">
                <a:latin typeface="Garamond" panose="02020404030301010803" pitchFamily="18" charset="0"/>
              </a:rPr>
            </a:br>
            <a:r>
              <a:rPr lang="es-ES" sz="1600" b="1" dirty="0">
                <a:latin typeface="Garamond" panose="02020404030301010803" pitchFamily="18" charset="0"/>
              </a:rPr>
              <a:t/>
            </a:r>
            <a:br>
              <a:rPr lang="es-ES" sz="1600" b="1" dirty="0">
                <a:latin typeface="Garamond" panose="02020404030301010803" pitchFamily="18" charset="0"/>
              </a:rPr>
            </a:br>
            <a:r>
              <a:rPr lang="es-ES" sz="1600" b="1" dirty="0">
                <a:latin typeface="Garamond" panose="02020404030301010803" pitchFamily="18" charset="0"/>
              </a:rPr>
              <a:t/>
            </a:r>
            <a:br>
              <a:rPr lang="es-ES" sz="1600" b="1" dirty="0">
                <a:latin typeface="Garamond" panose="02020404030301010803" pitchFamily="18" charset="0"/>
              </a:rPr>
            </a:br>
            <a:r>
              <a:rPr lang="es-ES" sz="1600" b="1" dirty="0">
                <a:latin typeface="Garamond" panose="02020404030301010803" pitchFamily="18" charset="0"/>
              </a:rPr>
              <a:t/>
            </a:r>
            <a:br>
              <a:rPr lang="es-ES" sz="1600" b="1" dirty="0">
                <a:latin typeface="Garamond" panose="02020404030301010803" pitchFamily="18" charset="0"/>
              </a:rPr>
            </a:br>
            <a:r>
              <a:rPr lang="es-MX" sz="1600" dirty="0">
                <a:latin typeface="Garamond" panose="02020404030301010803" pitchFamily="18" charset="0"/>
              </a:rPr>
              <a:t/>
            </a:r>
            <a:br>
              <a:rPr lang="es-MX" sz="1600" dirty="0">
                <a:latin typeface="Garamond" panose="02020404030301010803" pitchFamily="18" charset="0"/>
              </a:rPr>
            </a:br>
            <a:endParaRPr lang="es-MX" sz="1600" dirty="0">
              <a:latin typeface="Garamond" panose="02020404030301010803" pitchFamily="18" charset="0"/>
            </a:endParaRPr>
          </a:p>
        </p:txBody>
      </p:sp>
      <p:sp>
        <p:nvSpPr>
          <p:cNvPr id="6" name="Subtítulo 2"/>
          <p:cNvSpPr txBox="1">
            <a:spLocks/>
          </p:cNvSpPr>
          <p:nvPr/>
        </p:nvSpPr>
        <p:spPr>
          <a:xfrm>
            <a:off x="0" y="1764405"/>
            <a:ext cx="12192000" cy="125099"/>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7" name="Imagen 6"/>
          <p:cNvPicPr>
            <a:picLocks noChangeAspect="1"/>
          </p:cNvPicPr>
          <p:nvPr/>
        </p:nvPicPr>
        <p:blipFill>
          <a:blip r:embed="rId2"/>
          <a:stretch>
            <a:fillRect/>
          </a:stretch>
        </p:blipFill>
        <p:spPr>
          <a:xfrm>
            <a:off x="26656" y="32059"/>
            <a:ext cx="1129048" cy="578259"/>
          </a:xfrm>
          <a:prstGeom prst="rect">
            <a:avLst/>
          </a:prstGeom>
        </p:spPr>
      </p:pic>
      <p:pic>
        <p:nvPicPr>
          <p:cNvPr id="2" name="Imagen 1"/>
          <p:cNvPicPr>
            <a:picLocks noChangeAspect="1"/>
          </p:cNvPicPr>
          <p:nvPr/>
        </p:nvPicPr>
        <p:blipFill>
          <a:blip r:embed="rId3"/>
          <a:stretch>
            <a:fillRect/>
          </a:stretch>
        </p:blipFill>
        <p:spPr>
          <a:xfrm>
            <a:off x="11320530" y="37854"/>
            <a:ext cx="773631" cy="668813"/>
          </a:xfrm>
          <a:prstGeom prst="rect">
            <a:avLst/>
          </a:prstGeom>
        </p:spPr>
      </p:pic>
      <p:sp>
        <p:nvSpPr>
          <p:cNvPr id="9" name="Rectángulo 8"/>
          <p:cNvSpPr/>
          <p:nvPr/>
        </p:nvSpPr>
        <p:spPr>
          <a:xfrm>
            <a:off x="0" y="6645499"/>
            <a:ext cx="12192000" cy="212501"/>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10" name="Tabla 9"/>
          <p:cNvGraphicFramePr>
            <a:graphicFrameLocks noGrp="1"/>
          </p:cNvGraphicFramePr>
          <p:nvPr/>
        </p:nvGraphicFramePr>
        <p:xfrm>
          <a:off x="4244036" y="3509286"/>
          <a:ext cx="3348507" cy="828040"/>
        </p:xfrm>
        <a:graphic>
          <a:graphicData uri="http://schemas.openxmlformats.org/drawingml/2006/table">
            <a:tbl>
              <a:tblPr firstRow="1" bandRow="1">
                <a:tableStyleId>{912C8C85-51F0-491E-9774-3900AFEF0FD7}</a:tableStyleId>
              </a:tblPr>
              <a:tblGrid>
                <a:gridCol w="695459"/>
                <a:gridCol w="850006"/>
                <a:gridCol w="914400"/>
                <a:gridCol w="888642"/>
              </a:tblGrid>
              <a:tr h="370840">
                <a:tc>
                  <a:txBody>
                    <a:bodyPr/>
                    <a:lstStyle/>
                    <a:p>
                      <a:pPr algn="ctr"/>
                      <a:r>
                        <a:rPr lang="es-MX" sz="1200" dirty="0" smtClean="0"/>
                        <a:t>Horas teoría</a:t>
                      </a:r>
                      <a:endParaRPr lang="es-MX" sz="1200" dirty="0"/>
                    </a:p>
                  </a:txBody>
                  <a:tcPr/>
                </a:tc>
                <a:tc>
                  <a:txBody>
                    <a:bodyPr/>
                    <a:lstStyle/>
                    <a:p>
                      <a:pPr algn="ctr"/>
                      <a:r>
                        <a:rPr lang="es-MX" sz="1200" dirty="0" smtClean="0"/>
                        <a:t>Horas práctica</a:t>
                      </a:r>
                      <a:endParaRPr lang="es-MX" sz="1200" dirty="0"/>
                    </a:p>
                  </a:txBody>
                  <a:tcPr/>
                </a:tc>
                <a:tc>
                  <a:txBody>
                    <a:bodyPr/>
                    <a:lstStyle/>
                    <a:p>
                      <a:pPr algn="ctr"/>
                      <a:r>
                        <a:rPr lang="es-MX" sz="1200" dirty="0" smtClean="0"/>
                        <a:t>Total de horas</a:t>
                      </a:r>
                      <a:endParaRPr lang="es-MX" sz="1200" dirty="0"/>
                    </a:p>
                  </a:txBody>
                  <a:tcPr/>
                </a:tc>
                <a:tc>
                  <a:txBody>
                    <a:bodyPr/>
                    <a:lstStyle/>
                    <a:p>
                      <a:pPr algn="ctr"/>
                      <a:r>
                        <a:rPr lang="es-MX" sz="1200" dirty="0" smtClean="0"/>
                        <a:t>Créditos</a:t>
                      </a:r>
                      <a:endParaRPr lang="es-MX" sz="1200" dirty="0"/>
                    </a:p>
                  </a:txBody>
                  <a:tcPr/>
                </a:tc>
              </a:tr>
              <a:tr h="370840">
                <a:tc>
                  <a:txBody>
                    <a:bodyPr/>
                    <a:lstStyle/>
                    <a:p>
                      <a:pPr algn="ctr"/>
                      <a:r>
                        <a:rPr lang="es-MX" sz="1200" dirty="0" smtClean="0"/>
                        <a:t>2</a:t>
                      </a:r>
                      <a:endParaRPr lang="es-MX" sz="1200" dirty="0"/>
                    </a:p>
                  </a:txBody>
                  <a:tcPr/>
                </a:tc>
                <a:tc>
                  <a:txBody>
                    <a:bodyPr/>
                    <a:lstStyle/>
                    <a:p>
                      <a:pPr algn="ctr"/>
                      <a:r>
                        <a:rPr lang="es-MX" sz="1200" dirty="0" smtClean="0"/>
                        <a:t>2</a:t>
                      </a:r>
                      <a:endParaRPr lang="es-MX" sz="1200" dirty="0"/>
                    </a:p>
                  </a:txBody>
                  <a:tcPr/>
                </a:tc>
                <a:tc>
                  <a:txBody>
                    <a:bodyPr/>
                    <a:lstStyle/>
                    <a:p>
                      <a:pPr algn="ctr"/>
                      <a:r>
                        <a:rPr lang="es-MX" sz="1200" dirty="0" smtClean="0"/>
                        <a:t>4</a:t>
                      </a:r>
                      <a:endParaRPr lang="es-MX" sz="1200" dirty="0"/>
                    </a:p>
                  </a:txBody>
                  <a:tcPr/>
                </a:tc>
                <a:tc>
                  <a:txBody>
                    <a:bodyPr/>
                    <a:lstStyle/>
                    <a:p>
                      <a:pPr algn="ctr"/>
                      <a:r>
                        <a:rPr lang="es-MX" sz="1200" dirty="0" smtClean="0"/>
                        <a:t>6</a:t>
                      </a:r>
                      <a:endParaRPr lang="es-MX" sz="1200" dirty="0"/>
                    </a:p>
                  </a:txBody>
                  <a:tcPr/>
                </a:tc>
              </a:tr>
            </a:tbl>
          </a:graphicData>
        </a:graphic>
      </p:graphicFrame>
      <p:sp>
        <p:nvSpPr>
          <p:cNvPr id="3" name="CuadroTexto 2"/>
          <p:cNvSpPr txBox="1"/>
          <p:nvPr/>
        </p:nvSpPr>
        <p:spPr>
          <a:xfrm>
            <a:off x="10406135" y="6592841"/>
            <a:ext cx="1842574" cy="338554"/>
          </a:xfrm>
          <a:prstGeom prst="rect">
            <a:avLst/>
          </a:prstGeom>
          <a:noFill/>
        </p:spPr>
        <p:txBody>
          <a:bodyPr wrap="square" rtlCol="0">
            <a:spAutoFit/>
          </a:bodyPr>
          <a:lstStyle/>
          <a:p>
            <a:r>
              <a:rPr lang="es-MX" sz="1600" dirty="0" smtClean="0">
                <a:solidFill>
                  <a:schemeClr val="bg1"/>
                </a:solidFill>
              </a:rPr>
              <a:t>Septiembre 2017</a:t>
            </a:r>
            <a:endParaRPr lang="es-MX" sz="1600" dirty="0">
              <a:solidFill>
                <a:schemeClr val="bg1"/>
              </a:solidFill>
            </a:endParaRPr>
          </a:p>
        </p:txBody>
      </p:sp>
    </p:spTree>
    <p:extLst>
      <p:ext uri="{BB962C8B-B14F-4D97-AF65-F5344CB8AC3E}">
        <p14:creationId xmlns:p14="http://schemas.microsoft.com/office/powerpoint/2010/main" val="285786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38311"/>
            <a:ext cx="10515600" cy="518912"/>
          </a:xfrm>
        </p:spPr>
        <p:txBody>
          <a:bodyPr>
            <a:normAutofit fontScale="90000"/>
          </a:bodyPr>
          <a:lstStyle/>
          <a:p>
            <a:r>
              <a:rPr lang="es-MX" dirty="0"/>
              <a:t>C</a:t>
            </a:r>
            <a:r>
              <a:rPr lang="es-MX" dirty="0" smtClean="0"/>
              <a:t>iclo </a:t>
            </a:r>
            <a:r>
              <a:rPr lang="es-MX" dirty="0" smtClean="0"/>
              <a:t>contable</a:t>
            </a:r>
            <a:endParaRPr lang="es-MX" dirty="0"/>
          </a:p>
        </p:txBody>
      </p:sp>
      <p:sp>
        <p:nvSpPr>
          <p:cNvPr id="3" name="Marcador de contenido 2"/>
          <p:cNvSpPr>
            <a:spLocks noGrp="1"/>
          </p:cNvSpPr>
          <p:nvPr>
            <p:ph idx="1"/>
          </p:nvPr>
        </p:nvSpPr>
        <p:spPr>
          <a:xfrm>
            <a:off x="1151404" y="1584102"/>
            <a:ext cx="9757002" cy="4351337"/>
          </a:xfrm>
        </p:spPr>
        <p:txBody>
          <a:bodyPr>
            <a:normAutofit/>
          </a:bodyPr>
          <a:lstStyle/>
          <a:p>
            <a:pPr algn="just">
              <a:lnSpc>
                <a:spcPct val="150000"/>
              </a:lnSpc>
            </a:pPr>
            <a:r>
              <a:rPr lang="es-MX" sz="2000" dirty="0" smtClean="0"/>
              <a:t>Es un conjunto de tareas u operaciones que se repite sistemáticamente a lo largo de cada ejercicio económico con la finalidad de determinar el resultado y la situación económica financiera.</a:t>
            </a:r>
          </a:p>
          <a:p>
            <a:pPr algn="just">
              <a:lnSpc>
                <a:spcPct val="150000"/>
              </a:lnSpc>
            </a:pPr>
            <a:endParaRPr lang="es-MX" sz="2000" dirty="0"/>
          </a:p>
          <a:p>
            <a:pPr algn="just">
              <a:lnSpc>
                <a:spcPct val="150000"/>
              </a:lnSpc>
            </a:pPr>
            <a:endParaRPr lang="es-MX" sz="2000" dirty="0" smtClean="0"/>
          </a:p>
          <a:p>
            <a:pPr algn="just">
              <a:lnSpc>
                <a:spcPct val="150000"/>
              </a:lnSpc>
            </a:pPr>
            <a:endParaRPr lang="es-MX" sz="2000" dirty="0"/>
          </a:p>
          <a:p>
            <a:pPr marL="0" indent="0" algn="just">
              <a:lnSpc>
                <a:spcPct val="150000"/>
              </a:lnSpc>
              <a:buNone/>
            </a:pPr>
            <a:endParaRPr lang="es-MX" sz="2000" dirty="0" smtClean="0"/>
          </a:p>
          <a:p>
            <a:pPr algn="just">
              <a:lnSpc>
                <a:spcPct val="150000"/>
              </a:lnSpc>
            </a:pPr>
            <a:endParaRPr lang="es-MX" sz="2000" dirty="0"/>
          </a:p>
        </p:txBody>
      </p:sp>
      <p:graphicFrame>
        <p:nvGraphicFramePr>
          <p:cNvPr id="9" name="Diagrama 8"/>
          <p:cNvGraphicFramePr/>
          <p:nvPr>
            <p:extLst/>
          </p:nvPr>
        </p:nvGraphicFramePr>
        <p:xfrm>
          <a:off x="2032000" y="2756080"/>
          <a:ext cx="8128000" cy="25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0" name="Rectángulo 9"/>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2" name="Imagen 11"/>
          <p:cNvPicPr>
            <a:picLocks noChangeAspect="1"/>
          </p:cNvPicPr>
          <p:nvPr/>
        </p:nvPicPr>
        <p:blipFill>
          <a:blip r:embed="rId7"/>
          <a:stretch>
            <a:fillRect/>
          </a:stretch>
        </p:blipFill>
        <p:spPr>
          <a:xfrm>
            <a:off x="11423561" y="0"/>
            <a:ext cx="768439" cy="515154"/>
          </a:xfrm>
          <a:prstGeom prst="rect">
            <a:avLst/>
          </a:prstGeom>
        </p:spPr>
      </p:pic>
      <p:sp>
        <p:nvSpPr>
          <p:cNvPr id="13" name="CuadroTexto 12"/>
          <p:cNvSpPr txBox="1"/>
          <p:nvPr/>
        </p:nvSpPr>
        <p:spPr>
          <a:xfrm>
            <a:off x="1262130" y="5425621"/>
            <a:ext cx="9209714" cy="430887"/>
          </a:xfrm>
          <a:prstGeom prst="rect">
            <a:avLst/>
          </a:prstGeom>
          <a:noFill/>
        </p:spPr>
        <p:txBody>
          <a:bodyPr wrap="square" rtlCol="0">
            <a:spAutoFit/>
          </a:bodyPr>
          <a:lstStyle/>
          <a:p>
            <a:pPr algn="ctr"/>
            <a:r>
              <a:rPr lang="es-MX" sz="1100" dirty="0" smtClean="0"/>
              <a:t>Figura 2. Fases del ciclo contable.</a:t>
            </a:r>
            <a:endParaRPr lang="es-MX" sz="1100" dirty="0" smtClean="0"/>
          </a:p>
          <a:p>
            <a:pPr algn="ctr"/>
            <a:r>
              <a:rPr lang="es-MX" sz="1100" dirty="0" smtClean="0"/>
              <a:t> Fuente: Elaboración propia con base en </a:t>
            </a:r>
            <a:r>
              <a:rPr lang="es-MX" sz="1100" dirty="0" smtClean="0"/>
              <a:t>Albelda y Sierra</a:t>
            </a:r>
            <a:r>
              <a:rPr lang="es-ES" sz="1100" dirty="0" smtClean="0"/>
              <a:t> </a:t>
            </a:r>
            <a:r>
              <a:rPr lang="es-ES" sz="1100" dirty="0" smtClean="0"/>
              <a:t>(</a:t>
            </a:r>
            <a:r>
              <a:rPr lang="es-ES" sz="1100" dirty="0" smtClean="0"/>
              <a:t>2014). </a:t>
            </a:r>
            <a:endParaRPr lang="es-MX" sz="1100" dirty="0"/>
          </a:p>
        </p:txBody>
      </p:sp>
    </p:spTree>
    <p:extLst>
      <p:ext uri="{BB962C8B-B14F-4D97-AF65-F5344CB8AC3E}">
        <p14:creationId xmlns:p14="http://schemas.microsoft.com/office/powerpoint/2010/main" val="2165809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09502"/>
            <a:ext cx="10515600" cy="540910"/>
          </a:xfrm>
        </p:spPr>
        <p:txBody>
          <a:bodyPr>
            <a:normAutofit fontScale="90000"/>
          </a:bodyPr>
          <a:lstStyle/>
          <a:p>
            <a:r>
              <a:rPr lang="es-MX" dirty="0" smtClean="0"/>
              <a:t>Proceso contable</a:t>
            </a:r>
            <a:endParaRPr lang="es-MX" dirty="0"/>
          </a:p>
        </p:txBody>
      </p:sp>
      <p:pic>
        <p:nvPicPr>
          <p:cNvPr id="4" name="Marcador de contenido 3"/>
          <p:cNvPicPr>
            <a:picLocks noGrp="1" noChangeAspect="1"/>
          </p:cNvPicPr>
          <p:nvPr>
            <p:ph idx="1"/>
          </p:nvPr>
        </p:nvPicPr>
        <p:blipFill>
          <a:blip r:embed="rId2"/>
          <a:stretch>
            <a:fillRect/>
          </a:stretch>
        </p:blipFill>
        <p:spPr>
          <a:xfrm>
            <a:off x="1625330" y="1641901"/>
            <a:ext cx="8667482" cy="4297354"/>
          </a:xfrm>
          <a:prstGeom prst="rect">
            <a:avLst/>
          </a:prstGeom>
        </p:spPr>
      </p:pic>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3"/>
          <a:stretch>
            <a:fillRect/>
          </a:stretch>
        </p:blipFill>
        <p:spPr>
          <a:xfrm>
            <a:off x="11423561" y="0"/>
            <a:ext cx="768439" cy="515154"/>
          </a:xfrm>
          <a:prstGeom prst="rect">
            <a:avLst/>
          </a:prstGeom>
        </p:spPr>
      </p:pic>
      <p:sp>
        <p:nvSpPr>
          <p:cNvPr id="12" name="CuadroTexto 11"/>
          <p:cNvSpPr txBox="1"/>
          <p:nvPr/>
        </p:nvSpPr>
        <p:spPr>
          <a:xfrm>
            <a:off x="1262130" y="6069571"/>
            <a:ext cx="9209714" cy="430887"/>
          </a:xfrm>
          <a:prstGeom prst="rect">
            <a:avLst/>
          </a:prstGeom>
          <a:noFill/>
        </p:spPr>
        <p:txBody>
          <a:bodyPr wrap="square" rtlCol="0">
            <a:spAutoFit/>
          </a:bodyPr>
          <a:lstStyle/>
          <a:p>
            <a:pPr algn="ctr"/>
            <a:r>
              <a:rPr lang="es-MX" sz="1100" dirty="0" smtClean="0"/>
              <a:t>Figura 3. Proceso contable.</a:t>
            </a:r>
            <a:endParaRPr lang="es-MX" sz="1100" dirty="0" smtClean="0"/>
          </a:p>
          <a:p>
            <a:pPr algn="ctr"/>
            <a:r>
              <a:rPr lang="es-MX" sz="1100" dirty="0" smtClean="0"/>
              <a:t> </a:t>
            </a:r>
            <a:r>
              <a:rPr lang="es-MX" sz="1100" dirty="0" smtClean="0"/>
              <a:t>Fuente: Albelda y Sierra </a:t>
            </a:r>
            <a:r>
              <a:rPr lang="es-ES" sz="1100" dirty="0" smtClean="0"/>
              <a:t> </a:t>
            </a:r>
            <a:r>
              <a:rPr lang="es-ES" sz="1100" dirty="0" smtClean="0"/>
              <a:t>(</a:t>
            </a:r>
            <a:r>
              <a:rPr lang="es-ES" sz="1100" dirty="0" smtClean="0"/>
              <a:t>2014). </a:t>
            </a:r>
            <a:endParaRPr lang="es-MX" sz="1100" dirty="0"/>
          </a:p>
        </p:txBody>
      </p:sp>
    </p:spTree>
    <p:extLst>
      <p:ext uri="{BB962C8B-B14F-4D97-AF65-F5344CB8AC3E}">
        <p14:creationId xmlns:p14="http://schemas.microsoft.com/office/powerpoint/2010/main" val="1805851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3" y="578260"/>
            <a:ext cx="10209324" cy="670991"/>
          </a:xfrm>
        </p:spPr>
        <p:txBody>
          <a:bodyPr>
            <a:normAutofit fontScale="90000"/>
          </a:bodyPr>
          <a:lstStyle/>
          <a:p>
            <a:r>
              <a:rPr lang="es-MX" dirty="0" smtClean="0"/>
              <a:t>Registro en diario</a:t>
            </a:r>
            <a:endParaRPr lang="es-MX" dirty="0"/>
          </a:p>
        </p:txBody>
      </p:sp>
      <p:sp>
        <p:nvSpPr>
          <p:cNvPr id="3" name="Marcador de contenido 2"/>
          <p:cNvSpPr>
            <a:spLocks noGrp="1"/>
          </p:cNvSpPr>
          <p:nvPr>
            <p:ph idx="1"/>
          </p:nvPr>
        </p:nvSpPr>
        <p:spPr>
          <a:xfrm>
            <a:off x="1151403" y="1387586"/>
            <a:ext cx="9821397" cy="4471008"/>
          </a:xfrm>
        </p:spPr>
        <p:txBody>
          <a:bodyPr>
            <a:normAutofit lnSpcReduction="10000"/>
          </a:bodyPr>
          <a:lstStyle/>
          <a:p>
            <a:pPr algn="just">
              <a:lnSpc>
                <a:spcPct val="150000"/>
              </a:lnSpc>
            </a:pPr>
            <a:r>
              <a:rPr lang="es-MX" sz="2000" dirty="0"/>
              <a:t>Al proceso de registrar las operaciones o transacciones de negocios en el diario </a:t>
            </a:r>
            <a:r>
              <a:rPr lang="es-MX" sz="2000" dirty="0" smtClean="0"/>
              <a:t> </a:t>
            </a:r>
            <a:r>
              <a:rPr lang="es-MX" sz="2000" dirty="0"/>
              <a:t>se </a:t>
            </a:r>
            <a:r>
              <a:rPr lang="es-MX" sz="2000" dirty="0" smtClean="0"/>
              <a:t>le denomina </a:t>
            </a:r>
            <a:r>
              <a:rPr lang="es-MX" sz="2000" i="1" dirty="0"/>
              <a:t>asentar</a:t>
            </a:r>
            <a:r>
              <a:rPr lang="es-MX" sz="2000" dirty="0"/>
              <a:t>. Las siete partes básicas de un asiento de diario son</a:t>
            </a:r>
            <a:r>
              <a:rPr lang="es-MX" sz="2000" dirty="0" smtClean="0"/>
              <a:t>:</a:t>
            </a:r>
          </a:p>
          <a:p>
            <a:pPr algn="just">
              <a:lnSpc>
                <a:spcPct val="150000"/>
              </a:lnSpc>
            </a:pPr>
            <a:endParaRPr lang="es-MX" sz="2000" dirty="0" smtClean="0"/>
          </a:p>
          <a:p>
            <a:pPr algn="just">
              <a:lnSpc>
                <a:spcPct val="150000"/>
              </a:lnSpc>
            </a:pPr>
            <a:endParaRPr lang="es-MX" sz="2000" dirty="0"/>
          </a:p>
          <a:p>
            <a:pPr algn="just">
              <a:lnSpc>
                <a:spcPct val="150000"/>
              </a:lnSpc>
            </a:pPr>
            <a:endParaRPr lang="es-MX" sz="2000" dirty="0"/>
          </a:p>
          <a:p>
            <a:pPr algn="just">
              <a:lnSpc>
                <a:spcPct val="150000"/>
              </a:lnSpc>
            </a:pPr>
            <a:endParaRPr lang="es-MX" sz="2000" dirty="0" smtClean="0"/>
          </a:p>
          <a:p>
            <a:pPr algn="just">
              <a:lnSpc>
                <a:spcPct val="150000"/>
              </a:lnSpc>
            </a:pPr>
            <a:endParaRPr lang="es-MX" sz="2000" dirty="0"/>
          </a:p>
          <a:p>
            <a:pPr algn="just">
              <a:lnSpc>
                <a:spcPct val="150000"/>
              </a:lnSpc>
            </a:pPr>
            <a:r>
              <a:rPr lang="es-MX" sz="2000" dirty="0" smtClean="0"/>
              <a:t>Los </a:t>
            </a:r>
            <a:r>
              <a:rPr lang="es-MX" sz="2000" dirty="0"/>
              <a:t>asientos deben prepararse de manera clara y exacta</a:t>
            </a:r>
            <a:r>
              <a:rPr lang="es-MX" sz="2000" dirty="0" smtClean="0"/>
              <a:t>.</a:t>
            </a:r>
            <a:endParaRPr lang="es-MX" sz="2000" dirty="0"/>
          </a:p>
        </p:txBody>
      </p:sp>
      <p:graphicFrame>
        <p:nvGraphicFramePr>
          <p:cNvPr id="7" name="Diagrama 6"/>
          <p:cNvGraphicFramePr/>
          <p:nvPr>
            <p:extLst/>
          </p:nvPr>
        </p:nvGraphicFramePr>
        <p:xfrm>
          <a:off x="1130479" y="2446986"/>
          <a:ext cx="9636259" cy="2627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7"/>
          <a:stretch>
            <a:fillRect/>
          </a:stretch>
        </p:blipFill>
        <p:spPr>
          <a:xfrm>
            <a:off x="11423561" y="0"/>
            <a:ext cx="768439" cy="515154"/>
          </a:xfrm>
          <a:prstGeom prst="rect">
            <a:avLst/>
          </a:prstGeom>
        </p:spPr>
      </p:pic>
      <p:sp>
        <p:nvSpPr>
          <p:cNvPr id="12" name="CuadroTexto 11"/>
          <p:cNvSpPr txBox="1"/>
          <p:nvPr/>
        </p:nvSpPr>
        <p:spPr>
          <a:xfrm>
            <a:off x="1262130" y="5915018"/>
            <a:ext cx="9209714" cy="430887"/>
          </a:xfrm>
          <a:prstGeom prst="rect">
            <a:avLst/>
          </a:prstGeom>
          <a:noFill/>
        </p:spPr>
        <p:txBody>
          <a:bodyPr wrap="square" rtlCol="0">
            <a:spAutoFit/>
          </a:bodyPr>
          <a:lstStyle/>
          <a:p>
            <a:pPr algn="ctr"/>
            <a:r>
              <a:rPr lang="es-MX" sz="1100" dirty="0" smtClean="0"/>
              <a:t>Figura 4. </a:t>
            </a:r>
            <a:r>
              <a:rPr lang="es-MX" sz="1100" dirty="0" smtClean="0"/>
              <a:t>Clasificación de la contabilidad.</a:t>
            </a:r>
          </a:p>
          <a:p>
            <a:pPr algn="ctr"/>
            <a:r>
              <a:rPr lang="es-MX" sz="1100" dirty="0" smtClean="0"/>
              <a:t> Fuente: Elaboración propia con base en </a:t>
            </a:r>
            <a:r>
              <a:rPr lang="es-ES" sz="1100" dirty="0" smtClean="0"/>
              <a:t>Guajardo</a:t>
            </a:r>
            <a:r>
              <a:rPr lang="es-ES" sz="1100" dirty="0"/>
              <a:t> </a:t>
            </a:r>
            <a:r>
              <a:rPr lang="es-ES" sz="1100" dirty="0" smtClean="0"/>
              <a:t>(2010</a:t>
            </a:r>
            <a:r>
              <a:rPr lang="es-ES" sz="1100" dirty="0"/>
              <a:t>). </a:t>
            </a:r>
            <a:endParaRPr lang="es-MX" sz="1100" dirty="0"/>
          </a:p>
        </p:txBody>
      </p:sp>
    </p:spTree>
    <p:extLst>
      <p:ext uri="{BB962C8B-B14F-4D97-AF65-F5344CB8AC3E}">
        <p14:creationId xmlns:p14="http://schemas.microsoft.com/office/powerpoint/2010/main" val="3405337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1876" y="599675"/>
            <a:ext cx="10515600" cy="545102"/>
          </a:xfrm>
        </p:spPr>
        <p:txBody>
          <a:bodyPr>
            <a:normAutofit fontScale="90000"/>
          </a:bodyPr>
          <a:lstStyle/>
          <a:p>
            <a:r>
              <a:rPr lang="es-MX" dirty="0" smtClean="0"/>
              <a:t>Ejemplo de registro diario</a:t>
            </a:r>
            <a:endParaRPr lang="es-MX" dirty="0"/>
          </a:p>
        </p:txBody>
      </p:sp>
      <p:graphicFrame>
        <p:nvGraphicFramePr>
          <p:cNvPr id="7" name="Objeto 6"/>
          <p:cNvGraphicFramePr>
            <a:graphicFrameLocks noChangeAspect="1"/>
          </p:cNvGraphicFramePr>
          <p:nvPr>
            <p:extLst/>
          </p:nvPr>
        </p:nvGraphicFramePr>
        <p:xfrm>
          <a:off x="1695224" y="2288901"/>
          <a:ext cx="8401812" cy="2824012"/>
        </p:xfrm>
        <a:graphic>
          <a:graphicData uri="http://schemas.openxmlformats.org/presentationml/2006/ole">
            <mc:AlternateContent xmlns:mc="http://schemas.openxmlformats.org/markup-compatibility/2006">
              <mc:Choice xmlns:v="urn:schemas-microsoft-com:vml" Requires="v">
                <p:oleObj spid="_x0000_s1037" name="Hoja de cálculo" r:id="rId3" imgW="4772018" imgH="1447905" progId="Excel.Sheet.12">
                  <p:embed/>
                </p:oleObj>
              </mc:Choice>
              <mc:Fallback>
                <p:oleObj name="Hoja de cálculo" r:id="rId3" imgW="4772018" imgH="1447905" progId="Excel.Sheet.12">
                  <p:embed/>
                  <p:pic>
                    <p:nvPicPr>
                      <p:cNvPr id="0" name=""/>
                      <p:cNvPicPr/>
                      <p:nvPr/>
                    </p:nvPicPr>
                    <p:blipFill>
                      <a:blip r:embed="rId4"/>
                      <a:stretch>
                        <a:fillRect/>
                      </a:stretch>
                    </p:blipFill>
                    <p:spPr>
                      <a:xfrm>
                        <a:off x="1695224" y="2288901"/>
                        <a:ext cx="8401812" cy="2824012"/>
                      </a:xfrm>
                      <a:prstGeom prst="rect">
                        <a:avLst/>
                      </a:prstGeom>
                    </p:spPr>
                  </p:pic>
                </p:oleObj>
              </mc:Fallback>
            </mc:AlternateContent>
          </a:graphicData>
        </a:graphic>
      </p:graphicFrame>
      <p:sp>
        <p:nvSpPr>
          <p:cNvPr id="8" name="CuadroTexto 7"/>
          <p:cNvSpPr txBox="1"/>
          <p:nvPr/>
        </p:nvSpPr>
        <p:spPr>
          <a:xfrm>
            <a:off x="1519707" y="1584101"/>
            <a:ext cx="1390918" cy="461665"/>
          </a:xfrm>
          <a:prstGeom prst="rect">
            <a:avLst/>
          </a:prstGeom>
          <a:noFill/>
        </p:spPr>
        <p:txBody>
          <a:bodyPr wrap="square" rtlCol="0">
            <a:spAutoFit/>
          </a:bodyPr>
          <a:lstStyle/>
          <a:p>
            <a:r>
              <a:rPr lang="es-MX" sz="1200" dirty="0" smtClean="0"/>
              <a:t>Fecha de la transacción</a:t>
            </a:r>
            <a:endParaRPr lang="es-MX" sz="1200" dirty="0"/>
          </a:p>
        </p:txBody>
      </p:sp>
      <p:cxnSp>
        <p:nvCxnSpPr>
          <p:cNvPr id="11" name="Conector recto de flecha 10"/>
          <p:cNvCxnSpPr/>
          <p:nvPr/>
        </p:nvCxnSpPr>
        <p:spPr>
          <a:xfrm>
            <a:off x="1931831" y="2196739"/>
            <a:ext cx="330311" cy="12657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uadroTexto 11"/>
          <p:cNvSpPr txBox="1"/>
          <p:nvPr/>
        </p:nvSpPr>
        <p:spPr>
          <a:xfrm>
            <a:off x="1236372" y="5359585"/>
            <a:ext cx="1390918" cy="461665"/>
          </a:xfrm>
          <a:prstGeom prst="rect">
            <a:avLst/>
          </a:prstGeom>
          <a:noFill/>
        </p:spPr>
        <p:txBody>
          <a:bodyPr wrap="square" rtlCol="0">
            <a:spAutoFit/>
          </a:bodyPr>
          <a:lstStyle/>
          <a:p>
            <a:pPr algn="ctr"/>
            <a:r>
              <a:rPr lang="es-MX" sz="1200" dirty="0" smtClean="0"/>
              <a:t>Explicación de la transacción</a:t>
            </a:r>
            <a:endParaRPr lang="es-MX" sz="1200" dirty="0"/>
          </a:p>
        </p:txBody>
      </p:sp>
      <p:sp>
        <p:nvSpPr>
          <p:cNvPr id="13" name="CuadroTexto 12"/>
          <p:cNvSpPr txBox="1"/>
          <p:nvPr/>
        </p:nvSpPr>
        <p:spPr>
          <a:xfrm>
            <a:off x="3114541" y="5301309"/>
            <a:ext cx="1390918" cy="461665"/>
          </a:xfrm>
          <a:prstGeom prst="rect">
            <a:avLst/>
          </a:prstGeom>
          <a:noFill/>
        </p:spPr>
        <p:txBody>
          <a:bodyPr wrap="square" rtlCol="0">
            <a:spAutoFit/>
          </a:bodyPr>
          <a:lstStyle/>
          <a:p>
            <a:pPr algn="ctr"/>
            <a:r>
              <a:rPr lang="es-MX" sz="1200" dirty="0" smtClean="0"/>
              <a:t>Cuenta que se abona</a:t>
            </a:r>
            <a:endParaRPr lang="es-MX" sz="1200" dirty="0"/>
          </a:p>
        </p:txBody>
      </p:sp>
      <p:sp>
        <p:nvSpPr>
          <p:cNvPr id="14" name="CuadroTexto 13"/>
          <p:cNvSpPr txBox="1"/>
          <p:nvPr/>
        </p:nvSpPr>
        <p:spPr>
          <a:xfrm>
            <a:off x="7079087" y="1584101"/>
            <a:ext cx="1390918" cy="276999"/>
          </a:xfrm>
          <a:prstGeom prst="rect">
            <a:avLst/>
          </a:prstGeom>
          <a:noFill/>
        </p:spPr>
        <p:txBody>
          <a:bodyPr wrap="square" rtlCol="0">
            <a:spAutoFit/>
          </a:bodyPr>
          <a:lstStyle/>
          <a:p>
            <a:pPr algn="ctr"/>
            <a:r>
              <a:rPr lang="es-MX" sz="1200" dirty="0" smtClean="0"/>
              <a:t>Cargo</a:t>
            </a:r>
            <a:endParaRPr lang="es-MX" sz="1200" dirty="0"/>
          </a:p>
        </p:txBody>
      </p:sp>
      <p:sp>
        <p:nvSpPr>
          <p:cNvPr id="15" name="CuadroTexto 14"/>
          <p:cNvSpPr txBox="1"/>
          <p:nvPr/>
        </p:nvSpPr>
        <p:spPr>
          <a:xfrm>
            <a:off x="8609526" y="5454775"/>
            <a:ext cx="1390918" cy="276999"/>
          </a:xfrm>
          <a:prstGeom prst="rect">
            <a:avLst/>
          </a:prstGeom>
          <a:noFill/>
        </p:spPr>
        <p:txBody>
          <a:bodyPr wrap="square" rtlCol="0">
            <a:spAutoFit/>
          </a:bodyPr>
          <a:lstStyle/>
          <a:p>
            <a:pPr algn="ctr"/>
            <a:r>
              <a:rPr lang="es-MX" sz="1200" dirty="0" smtClean="0"/>
              <a:t>Abono</a:t>
            </a:r>
            <a:endParaRPr lang="es-MX" sz="1200" dirty="0"/>
          </a:p>
        </p:txBody>
      </p:sp>
      <p:sp>
        <p:nvSpPr>
          <p:cNvPr id="16" name="CuadroTexto 15"/>
          <p:cNvSpPr txBox="1"/>
          <p:nvPr/>
        </p:nvSpPr>
        <p:spPr>
          <a:xfrm>
            <a:off x="5688169" y="5270109"/>
            <a:ext cx="1390918" cy="830997"/>
          </a:xfrm>
          <a:prstGeom prst="rect">
            <a:avLst/>
          </a:prstGeom>
          <a:noFill/>
        </p:spPr>
        <p:txBody>
          <a:bodyPr wrap="square" rtlCol="0">
            <a:spAutoFit/>
          </a:bodyPr>
          <a:lstStyle/>
          <a:p>
            <a:pPr algn="ctr"/>
            <a:r>
              <a:rPr lang="es-MX" sz="1200" dirty="0" smtClean="0"/>
              <a:t>Número de referencia según catálogo de cuentas</a:t>
            </a:r>
            <a:endParaRPr lang="es-MX" sz="1200" dirty="0"/>
          </a:p>
        </p:txBody>
      </p:sp>
      <p:sp>
        <p:nvSpPr>
          <p:cNvPr id="17" name="CuadroTexto 16"/>
          <p:cNvSpPr txBox="1"/>
          <p:nvPr/>
        </p:nvSpPr>
        <p:spPr>
          <a:xfrm>
            <a:off x="3962400" y="1779352"/>
            <a:ext cx="1390918" cy="461665"/>
          </a:xfrm>
          <a:prstGeom prst="rect">
            <a:avLst/>
          </a:prstGeom>
          <a:noFill/>
        </p:spPr>
        <p:txBody>
          <a:bodyPr wrap="square" rtlCol="0">
            <a:spAutoFit/>
          </a:bodyPr>
          <a:lstStyle/>
          <a:p>
            <a:pPr algn="ctr"/>
            <a:r>
              <a:rPr lang="es-MX" sz="1200" dirty="0" smtClean="0"/>
              <a:t>Cuenta que se carga</a:t>
            </a:r>
            <a:endParaRPr lang="es-MX" sz="1200" dirty="0"/>
          </a:p>
        </p:txBody>
      </p:sp>
      <p:sp>
        <p:nvSpPr>
          <p:cNvPr id="18" name="Elipse 17"/>
          <p:cNvSpPr/>
          <p:nvPr/>
        </p:nvSpPr>
        <p:spPr>
          <a:xfrm>
            <a:off x="1519707" y="1422081"/>
            <a:ext cx="914400" cy="785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Elipse 18"/>
          <p:cNvSpPr/>
          <p:nvPr/>
        </p:nvSpPr>
        <p:spPr>
          <a:xfrm>
            <a:off x="4127677" y="1561755"/>
            <a:ext cx="1049629" cy="785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Elipse 19"/>
          <p:cNvSpPr/>
          <p:nvPr/>
        </p:nvSpPr>
        <p:spPr>
          <a:xfrm>
            <a:off x="7260956" y="1381630"/>
            <a:ext cx="1049629" cy="785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Elipse 20"/>
          <p:cNvSpPr/>
          <p:nvPr/>
        </p:nvSpPr>
        <p:spPr>
          <a:xfrm>
            <a:off x="8780170" y="5245800"/>
            <a:ext cx="1049629" cy="785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Elipse 21"/>
          <p:cNvSpPr/>
          <p:nvPr/>
        </p:nvSpPr>
        <p:spPr>
          <a:xfrm>
            <a:off x="3278744" y="5168941"/>
            <a:ext cx="1049629" cy="785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Elipse 22"/>
          <p:cNvSpPr/>
          <p:nvPr/>
        </p:nvSpPr>
        <p:spPr>
          <a:xfrm>
            <a:off x="1310156" y="5218145"/>
            <a:ext cx="1280912" cy="785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Elipse 23"/>
          <p:cNvSpPr/>
          <p:nvPr/>
        </p:nvSpPr>
        <p:spPr>
          <a:xfrm>
            <a:off x="5724391" y="5227819"/>
            <a:ext cx="1280912" cy="9247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7" name="Conector recto de flecha 26"/>
          <p:cNvCxnSpPr/>
          <p:nvPr/>
        </p:nvCxnSpPr>
        <p:spPr>
          <a:xfrm>
            <a:off x="4652491" y="2347459"/>
            <a:ext cx="214069" cy="12770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p:cNvCxnSpPr>
            <a:stCxn id="23" idx="0"/>
          </p:cNvCxnSpPr>
          <p:nvPr/>
        </p:nvCxnSpPr>
        <p:spPr>
          <a:xfrm flipV="1">
            <a:off x="1950612" y="4748075"/>
            <a:ext cx="676678" cy="4700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p:cNvCxnSpPr>
            <a:stCxn id="22" idx="0"/>
          </p:cNvCxnSpPr>
          <p:nvPr/>
        </p:nvCxnSpPr>
        <p:spPr>
          <a:xfrm flipV="1">
            <a:off x="3803559" y="4037384"/>
            <a:ext cx="420711" cy="1131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p:cNvCxnSpPr>
            <a:stCxn id="24" idx="0"/>
          </p:cNvCxnSpPr>
          <p:nvPr/>
        </p:nvCxnSpPr>
        <p:spPr>
          <a:xfrm flipV="1">
            <a:off x="6364847" y="4027193"/>
            <a:ext cx="293530" cy="1200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p:cNvCxnSpPr>
            <a:stCxn id="21" idx="0"/>
          </p:cNvCxnSpPr>
          <p:nvPr/>
        </p:nvCxnSpPr>
        <p:spPr>
          <a:xfrm flipH="1" flipV="1">
            <a:off x="9304984" y="4037384"/>
            <a:ext cx="1" cy="1208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ector recto de flecha 40"/>
          <p:cNvCxnSpPr>
            <a:stCxn id="20" idx="4"/>
          </p:cNvCxnSpPr>
          <p:nvPr/>
        </p:nvCxnSpPr>
        <p:spPr>
          <a:xfrm>
            <a:off x="7785771" y="2167334"/>
            <a:ext cx="106965" cy="12951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29" name="Rectángulo 2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CuadroTexto 2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31" name="Imagen 30"/>
          <p:cNvPicPr>
            <a:picLocks noChangeAspect="1"/>
          </p:cNvPicPr>
          <p:nvPr/>
        </p:nvPicPr>
        <p:blipFill>
          <a:blip r:embed="rId5"/>
          <a:stretch>
            <a:fillRect/>
          </a:stretch>
        </p:blipFill>
        <p:spPr>
          <a:xfrm>
            <a:off x="11423561" y="0"/>
            <a:ext cx="768439" cy="515154"/>
          </a:xfrm>
          <a:prstGeom prst="rect">
            <a:avLst/>
          </a:prstGeom>
        </p:spPr>
      </p:pic>
      <p:sp>
        <p:nvSpPr>
          <p:cNvPr id="32" name="CuadroTexto 31"/>
          <p:cNvSpPr txBox="1"/>
          <p:nvPr/>
        </p:nvSpPr>
        <p:spPr>
          <a:xfrm>
            <a:off x="1291273" y="6238707"/>
            <a:ext cx="9209714" cy="430887"/>
          </a:xfrm>
          <a:prstGeom prst="rect">
            <a:avLst/>
          </a:prstGeom>
          <a:noFill/>
        </p:spPr>
        <p:txBody>
          <a:bodyPr wrap="square" rtlCol="0">
            <a:spAutoFit/>
          </a:bodyPr>
          <a:lstStyle/>
          <a:p>
            <a:pPr algn="ctr"/>
            <a:r>
              <a:rPr lang="es-MX" sz="1100" dirty="0" smtClean="0"/>
              <a:t>Figura 5. </a:t>
            </a:r>
            <a:r>
              <a:rPr lang="es-MX" sz="1100" dirty="0" smtClean="0"/>
              <a:t>Registro diario</a:t>
            </a:r>
            <a:r>
              <a:rPr lang="es-MX" sz="1100" dirty="0" smtClean="0"/>
              <a:t>.</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(2010</a:t>
            </a:r>
            <a:r>
              <a:rPr lang="es-ES" sz="1100" dirty="0"/>
              <a:t>). </a:t>
            </a:r>
            <a:endParaRPr lang="es-MX" sz="1100" dirty="0"/>
          </a:p>
        </p:txBody>
      </p:sp>
    </p:spTree>
    <p:extLst>
      <p:ext uri="{BB962C8B-B14F-4D97-AF65-F5344CB8AC3E}">
        <p14:creationId xmlns:p14="http://schemas.microsoft.com/office/powerpoint/2010/main" val="15341810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69706"/>
            <a:ext cx="10515600" cy="533517"/>
          </a:xfrm>
        </p:spPr>
        <p:txBody>
          <a:bodyPr>
            <a:normAutofit fontScale="90000"/>
          </a:bodyPr>
          <a:lstStyle/>
          <a:p>
            <a:r>
              <a:rPr lang="es-MX" dirty="0" smtClean="0"/>
              <a:t>Registro en </a:t>
            </a:r>
            <a:r>
              <a:rPr lang="es-MX" dirty="0" smtClean="0"/>
              <a:t>mayor</a:t>
            </a:r>
            <a:endParaRPr lang="es-MX" dirty="0"/>
          </a:p>
        </p:txBody>
      </p:sp>
      <p:sp>
        <p:nvSpPr>
          <p:cNvPr id="3" name="Marcador de contenido 2"/>
          <p:cNvSpPr>
            <a:spLocks noGrp="1"/>
          </p:cNvSpPr>
          <p:nvPr>
            <p:ph idx="1"/>
          </p:nvPr>
        </p:nvSpPr>
        <p:spPr>
          <a:xfrm>
            <a:off x="845127" y="1828800"/>
            <a:ext cx="9921611" cy="4351337"/>
          </a:xfrm>
        </p:spPr>
        <p:txBody>
          <a:bodyPr>
            <a:normAutofit/>
          </a:bodyPr>
          <a:lstStyle/>
          <a:p>
            <a:pPr algn="just">
              <a:lnSpc>
                <a:spcPct val="150000"/>
              </a:lnSpc>
            </a:pPr>
            <a:r>
              <a:rPr lang="es-MX" sz="2000" dirty="0"/>
              <a:t>Entre las diversas </a:t>
            </a:r>
            <a:r>
              <a:rPr lang="es-MX" sz="2000" dirty="0" smtClean="0"/>
              <a:t>formas de </a:t>
            </a:r>
            <a:r>
              <a:rPr lang="es-MX" sz="2000" dirty="0"/>
              <a:t>registrar en el mayor, la más común es la que se empleará en todos los problemas que </a:t>
            </a:r>
            <a:r>
              <a:rPr lang="es-MX" sz="2000" dirty="0" smtClean="0"/>
              <a:t>se plantean </a:t>
            </a:r>
            <a:r>
              <a:rPr lang="es-MX" sz="2000" dirty="0"/>
              <a:t>en este libro. Tiene una columna para cargos, otra para abonos y una adicional para </a:t>
            </a:r>
            <a:r>
              <a:rPr lang="es-MX" sz="2000" dirty="0" smtClean="0"/>
              <a:t>el saldo</a:t>
            </a:r>
            <a:r>
              <a:rPr lang="es-MX" sz="2000" dirty="0"/>
              <a:t>. </a:t>
            </a:r>
            <a:endParaRPr lang="es-MX" sz="2000" dirty="0" smtClean="0"/>
          </a:p>
          <a:p>
            <a:pPr marL="0" indent="0" algn="just">
              <a:lnSpc>
                <a:spcPct val="150000"/>
              </a:lnSpc>
              <a:buNone/>
            </a:pPr>
            <a:endParaRPr lang="es-MX" sz="2000" dirty="0" smtClean="0"/>
          </a:p>
          <a:p>
            <a:pPr algn="just">
              <a:lnSpc>
                <a:spcPct val="150000"/>
              </a:lnSpc>
            </a:pPr>
            <a:r>
              <a:rPr lang="es-MX" sz="2000" dirty="0" smtClean="0"/>
              <a:t>Con </a:t>
            </a:r>
            <a:r>
              <a:rPr lang="es-MX" sz="2000" dirty="0"/>
              <a:t>esta forma, cada vez que se asienta una operación y se haga su pase a las cuentas </a:t>
            </a:r>
            <a:r>
              <a:rPr lang="es-MX" sz="2000" dirty="0" smtClean="0"/>
              <a:t>de mayor </a:t>
            </a:r>
            <a:r>
              <a:rPr lang="es-MX" sz="2000" dirty="0"/>
              <a:t>correspondientes puede obtenerse el saldo con facilidad.</a:t>
            </a:r>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2074390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61358"/>
            <a:ext cx="10515600" cy="623662"/>
          </a:xfrm>
        </p:spPr>
        <p:txBody>
          <a:bodyPr>
            <a:normAutofit fontScale="90000"/>
          </a:bodyPr>
          <a:lstStyle/>
          <a:p>
            <a:r>
              <a:rPr lang="es-MX" dirty="0" smtClean="0"/>
              <a:t>Balanza de </a:t>
            </a:r>
            <a:r>
              <a:rPr lang="es-MX" dirty="0" smtClean="0"/>
              <a:t>comprobación</a:t>
            </a:r>
            <a:endParaRPr lang="es-MX" dirty="0"/>
          </a:p>
        </p:txBody>
      </p:sp>
      <p:sp>
        <p:nvSpPr>
          <p:cNvPr id="3" name="Marcador de contenido 2"/>
          <p:cNvSpPr>
            <a:spLocks noGrp="1"/>
          </p:cNvSpPr>
          <p:nvPr>
            <p:ph idx="1"/>
          </p:nvPr>
        </p:nvSpPr>
        <p:spPr>
          <a:xfrm>
            <a:off x="845127" y="1299182"/>
            <a:ext cx="10063279" cy="4351337"/>
          </a:xfrm>
        </p:spPr>
        <p:txBody>
          <a:bodyPr>
            <a:normAutofit/>
          </a:bodyPr>
          <a:lstStyle/>
          <a:p>
            <a:pPr algn="just">
              <a:lnSpc>
                <a:spcPct val="150000"/>
              </a:lnSpc>
            </a:pPr>
            <a:r>
              <a:rPr lang="es-MX" sz="2000" dirty="0"/>
              <a:t>E</a:t>
            </a:r>
            <a:r>
              <a:rPr lang="es-MX" sz="2000" dirty="0" smtClean="0"/>
              <a:t>s </a:t>
            </a:r>
            <a:r>
              <a:rPr lang="es-MX" sz="2000" dirty="0"/>
              <a:t>una lista del saldo </a:t>
            </a:r>
            <a:r>
              <a:rPr lang="es-MX" sz="2000" dirty="0" smtClean="0"/>
              <a:t>de cada </a:t>
            </a:r>
            <a:r>
              <a:rPr lang="es-MX" sz="2000" dirty="0"/>
              <a:t>una de las cuentas del mayor general, cuyo objetivo es realizar una verificación </a:t>
            </a:r>
            <a:r>
              <a:rPr lang="es-MX" sz="2000" dirty="0" smtClean="0"/>
              <a:t>determinar </a:t>
            </a:r>
            <a:r>
              <a:rPr lang="es-MX" sz="2000" dirty="0"/>
              <a:t>si los totales de los saldos deudores y acreedores son iguales. </a:t>
            </a:r>
            <a:endParaRPr lang="es-MX" sz="2000" dirty="0" smtClean="0"/>
          </a:p>
          <a:p>
            <a:pPr algn="just">
              <a:lnSpc>
                <a:spcPct val="150000"/>
              </a:lnSpc>
            </a:pPr>
            <a:r>
              <a:rPr lang="es-MX" sz="2000" dirty="0" smtClean="0"/>
              <a:t>Es necesario efectuar </a:t>
            </a:r>
            <a:r>
              <a:rPr lang="es-MX" sz="2000" dirty="0"/>
              <a:t>los siguientes pasos para elaborar la balanza de comprobación:</a:t>
            </a:r>
          </a:p>
        </p:txBody>
      </p:sp>
      <p:graphicFrame>
        <p:nvGraphicFramePr>
          <p:cNvPr id="7" name="Diagrama 6"/>
          <p:cNvGraphicFramePr/>
          <p:nvPr>
            <p:extLst/>
          </p:nvPr>
        </p:nvGraphicFramePr>
        <p:xfrm>
          <a:off x="1151404" y="3155317"/>
          <a:ext cx="9911548" cy="28848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7"/>
          <a:stretch>
            <a:fillRect/>
          </a:stretch>
        </p:blipFill>
        <p:spPr>
          <a:xfrm>
            <a:off x="11423561" y="0"/>
            <a:ext cx="768439" cy="515154"/>
          </a:xfrm>
          <a:prstGeom prst="rect">
            <a:avLst/>
          </a:prstGeom>
        </p:spPr>
      </p:pic>
      <p:sp>
        <p:nvSpPr>
          <p:cNvPr id="12" name="CuadroTexto 11"/>
          <p:cNvSpPr txBox="1"/>
          <p:nvPr/>
        </p:nvSpPr>
        <p:spPr>
          <a:xfrm>
            <a:off x="1271909" y="6184872"/>
            <a:ext cx="9209714" cy="430887"/>
          </a:xfrm>
          <a:prstGeom prst="rect">
            <a:avLst/>
          </a:prstGeom>
          <a:noFill/>
        </p:spPr>
        <p:txBody>
          <a:bodyPr wrap="square" rtlCol="0">
            <a:spAutoFit/>
          </a:bodyPr>
          <a:lstStyle/>
          <a:p>
            <a:pPr algn="ctr"/>
            <a:r>
              <a:rPr lang="es-MX" sz="1100" dirty="0" smtClean="0"/>
              <a:t>Figura 6. </a:t>
            </a:r>
            <a:r>
              <a:rPr lang="es-MX" sz="1100" dirty="0" smtClean="0"/>
              <a:t>Pasos para elaborar la balanza de comprobación</a:t>
            </a:r>
            <a:r>
              <a:rPr lang="es-MX" sz="1100" dirty="0" smtClean="0"/>
              <a:t>.</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(2010</a:t>
            </a:r>
            <a:r>
              <a:rPr lang="es-ES" sz="1100" dirty="0"/>
              <a:t>). </a:t>
            </a:r>
            <a:endParaRPr lang="es-MX" sz="1100" dirty="0"/>
          </a:p>
        </p:txBody>
      </p:sp>
    </p:spTree>
    <p:extLst>
      <p:ext uri="{BB962C8B-B14F-4D97-AF65-F5344CB8AC3E}">
        <p14:creationId xmlns:p14="http://schemas.microsoft.com/office/powerpoint/2010/main" val="3488649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73647552"/>
              </p:ext>
            </p:extLst>
          </p:nvPr>
        </p:nvGraphicFramePr>
        <p:xfrm>
          <a:off x="3059716" y="1499486"/>
          <a:ext cx="5891102" cy="4465734"/>
        </p:xfrm>
        <a:graphic>
          <a:graphicData uri="http://schemas.openxmlformats.org/drawingml/2006/table">
            <a:tbl>
              <a:tblPr firstRow="1" bandRow="1">
                <a:tableStyleId>{5C22544A-7EE6-4342-B048-85BDC9FD1C3A}</a:tableStyleId>
              </a:tblPr>
              <a:tblGrid>
                <a:gridCol w="2516836"/>
                <a:gridCol w="1622738"/>
                <a:gridCol w="1751528"/>
              </a:tblGrid>
              <a:tr h="343518">
                <a:tc>
                  <a:txBody>
                    <a:bodyPr/>
                    <a:lstStyle/>
                    <a:p>
                      <a:pPr algn="ctr"/>
                      <a:r>
                        <a:rPr lang="es-MX" sz="1200" dirty="0" smtClean="0"/>
                        <a:t>Cuenta</a:t>
                      </a:r>
                      <a:endParaRPr lang="es-MX" sz="1200" dirty="0"/>
                    </a:p>
                  </a:txBody>
                  <a:tcPr/>
                </a:tc>
                <a:tc>
                  <a:txBody>
                    <a:bodyPr/>
                    <a:lstStyle/>
                    <a:p>
                      <a:pPr algn="ctr"/>
                      <a:r>
                        <a:rPr lang="es-MX" sz="1200" dirty="0" smtClean="0"/>
                        <a:t>Saldo Deudor</a:t>
                      </a:r>
                      <a:endParaRPr lang="es-MX" sz="1200" dirty="0"/>
                    </a:p>
                  </a:txBody>
                  <a:tcPr/>
                </a:tc>
                <a:tc>
                  <a:txBody>
                    <a:bodyPr/>
                    <a:lstStyle/>
                    <a:p>
                      <a:pPr algn="ctr"/>
                      <a:r>
                        <a:rPr lang="es-MX" sz="1200" dirty="0" smtClean="0"/>
                        <a:t>Saldo Acreedor</a:t>
                      </a:r>
                      <a:endParaRPr lang="es-MX" sz="1200" dirty="0"/>
                    </a:p>
                  </a:txBody>
                  <a:tcPr/>
                </a:tc>
              </a:tr>
              <a:tr h="343518">
                <a:tc>
                  <a:txBody>
                    <a:bodyPr/>
                    <a:lstStyle/>
                    <a:p>
                      <a:pPr algn="l"/>
                      <a:r>
                        <a:rPr lang="es-MX" sz="1200" dirty="0" smtClean="0"/>
                        <a:t>Efectivo</a:t>
                      </a:r>
                    </a:p>
                  </a:txBody>
                  <a:tcPr/>
                </a:tc>
                <a:tc>
                  <a:txBody>
                    <a:bodyPr/>
                    <a:lstStyle/>
                    <a:p>
                      <a:pPr algn="r"/>
                      <a:r>
                        <a:rPr lang="es-MX" sz="1200" dirty="0" smtClean="0"/>
                        <a:t>$248,800.00</a:t>
                      </a:r>
                      <a:endParaRPr lang="es-MX" sz="1200" dirty="0"/>
                    </a:p>
                  </a:txBody>
                  <a:tcPr/>
                </a:tc>
                <a:tc>
                  <a:txBody>
                    <a:bodyPr/>
                    <a:lstStyle/>
                    <a:p>
                      <a:pPr algn="r"/>
                      <a:endParaRPr lang="es-MX" sz="1200"/>
                    </a:p>
                  </a:txBody>
                  <a:tcPr/>
                </a:tc>
              </a:tr>
              <a:tr h="343518">
                <a:tc>
                  <a:txBody>
                    <a:bodyPr/>
                    <a:lstStyle/>
                    <a:p>
                      <a:pPr algn="l"/>
                      <a:r>
                        <a:rPr lang="es-MX" sz="1200" dirty="0" smtClean="0"/>
                        <a:t>Materiales de limpieza</a:t>
                      </a:r>
                      <a:endParaRPr lang="es-MX" sz="1200" dirty="0"/>
                    </a:p>
                  </a:txBody>
                  <a:tcPr/>
                </a:tc>
                <a:tc>
                  <a:txBody>
                    <a:bodyPr/>
                    <a:lstStyle/>
                    <a:p>
                      <a:pPr algn="r"/>
                      <a:r>
                        <a:rPr lang="es-MX" sz="1200" dirty="0" smtClean="0"/>
                        <a:t>5,000.00</a:t>
                      </a:r>
                      <a:endParaRPr lang="es-MX" sz="1200" dirty="0"/>
                    </a:p>
                  </a:txBody>
                  <a:tcPr/>
                </a:tc>
                <a:tc>
                  <a:txBody>
                    <a:bodyPr/>
                    <a:lstStyle/>
                    <a:p>
                      <a:pPr algn="r"/>
                      <a:endParaRPr lang="es-MX" sz="1200"/>
                    </a:p>
                  </a:txBody>
                  <a:tcPr/>
                </a:tc>
              </a:tr>
              <a:tr h="343518">
                <a:tc>
                  <a:txBody>
                    <a:bodyPr/>
                    <a:lstStyle/>
                    <a:p>
                      <a:pPr algn="l"/>
                      <a:r>
                        <a:rPr lang="es-MX" sz="1200" dirty="0" smtClean="0"/>
                        <a:t>Seguros pagados por adelantado</a:t>
                      </a:r>
                      <a:endParaRPr lang="es-MX" sz="1200" dirty="0"/>
                    </a:p>
                  </a:txBody>
                  <a:tcPr/>
                </a:tc>
                <a:tc>
                  <a:txBody>
                    <a:bodyPr/>
                    <a:lstStyle/>
                    <a:p>
                      <a:pPr algn="r"/>
                      <a:r>
                        <a:rPr lang="es-MX" sz="1200" dirty="0" smtClean="0"/>
                        <a:t>8,000.00</a:t>
                      </a:r>
                      <a:endParaRPr lang="es-MX" sz="1200" dirty="0"/>
                    </a:p>
                  </a:txBody>
                  <a:tcPr/>
                </a:tc>
                <a:tc>
                  <a:txBody>
                    <a:bodyPr/>
                    <a:lstStyle/>
                    <a:p>
                      <a:pPr algn="r"/>
                      <a:endParaRPr lang="es-MX" sz="1200"/>
                    </a:p>
                  </a:txBody>
                  <a:tcPr/>
                </a:tc>
              </a:tr>
              <a:tr h="343518">
                <a:tc>
                  <a:txBody>
                    <a:bodyPr/>
                    <a:lstStyle/>
                    <a:p>
                      <a:pPr algn="l"/>
                      <a:r>
                        <a:rPr lang="es-MX" sz="1200" dirty="0" smtClean="0"/>
                        <a:t>Terreno</a:t>
                      </a:r>
                      <a:endParaRPr lang="es-MX" sz="1200" dirty="0"/>
                    </a:p>
                  </a:txBody>
                  <a:tcPr/>
                </a:tc>
                <a:tc>
                  <a:txBody>
                    <a:bodyPr/>
                    <a:lstStyle/>
                    <a:p>
                      <a:pPr algn="r"/>
                      <a:r>
                        <a:rPr lang="es-MX" sz="1200" dirty="0" smtClean="0"/>
                        <a:t>500,000.00</a:t>
                      </a:r>
                      <a:endParaRPr lang="es-MX" sz="1200" dirty="0"/>
                    </a:p>
                  </a:txBody>
                  <a:tcPr/>
                </a:tc>
                <a:tc>
                  <a:txBody>
                    <a:bodyPr/>
                    <a:lstStyle/>
                    <a:p>
                      <a:pPr algn="r"/>
                      <a:endParaRPr lang="es-MX" sz="1200"/>
                    </a:p>
                  </a:txBody>
                  <a:tcPr/>
                </a:tc>
              </a:tr>
              <a:tr h="343518">
                <a:tc>
                  <a:txBody>
                    <a:bodyPr/>
                    <a:lstStyle/>
                    <a:p>
                      <a:pPr algn="l"/>
                      <a:r>
                        <a:rPr lang="es-MX" sz="1200" dirty="0" smtClean="0"/>
                        <a:t>Proveedores</a:t>
                      </a:r>
                      <a:endParaRPr lang="es-MX" sz="1200" dirty="0"/>
                    </a:p>
                  </a:txBody>
                  <a:tcPr/>
                </a:tc>
                <a:tc>
                  <a:txBody>
                    <a:bodyPr/>
                    <a:lstStyle/>
                    <a:p>
                      <a:pPr algn="r"/>
                      <a:endParaRPr lang="es-MX" sz="1200" dirty="0"/>
                    </a:p>
                  </a:txBody>
                  <a:tcPr/>
                </a:tc>
                <a:tc>
                  <a:txBody>
                    <a:bodyPr/>
                    <a:lstStyle/>
                    <a:p>
                      <a:pPr algn="r"/>
                      <a:r>
                        <a:rPr lang="es-MX" sz="1200" dirty="0" smtClean="0"/>
                        <a:t>$2,000.00</a:t>
                      </a:r>
                      <a:endParaRPr lang="es-MX" sz="1200" dirty="0"/>
                    </a:p>
                  </a:txBody>
                  <a:tcPr/>
                </a:tc>
              </a:tr>
              <a:tr h="343518">
                <a:tc>
                  <a:txBody>
                    <a:bodyPr/>
                    <a:lstStyle/>
                    <a:p>
                      <a:pPr algn="l"/>
                      <a:r>
                        <a:rPr lang="es-MX" sz="1200" dirty="0" smtClean="0"/>
                        <a:t>Capital</a:t>
                      </a:r>
                      <a:r>
                        <a:rPr lang="es-MX" sz="1200" baseline="0" dirty="0" smtClean="0"/>
                        <a:t> Social</a:t>
                      </a:r>
                      <a:endParaRPr lang="es-MX" sz="1200" dirty="0"/>
                    </a:p>
                  </a:txBody>
                  <a:tcPr/>
                </a:tc>
                <a:tc>
                  <a:txBody>
                    <a:bodyPr/>
                    <a:lstStyle/>
                    <a:p>
                      <a:pPr algn="r"/>
                      <a:endParaRPr lang="es-MX" sz="1200" dirty="0"/>
                    </a:p>
                  </a:txBody>
                  <a:tcPr/>
                </a:tc>
                <a:tc>
                  <a:txBody>
                    <a:bodyPr/>
                    <a:lstStyle/>
                    <a:p>
                      <a:pPr algn="r"/>
                      <a:r>
                        <a:rPr lang="es-MX" sz="1200" dirty="0" smtClean="0"/>
                        <a:t>750,000.00</a:t>
                      </a:r>
                      <a:endParaRPr lang="es-MX" sz="1200" dirty="0"/>
                    </a:p>
                  </a:txBody>
                  <a:tcPr/>
                </a:tc>
              </a:tr>
              <a:tr h="343518">
                <a:tc>
                  <a:txBody>
                    <a:bodyPr/>
                    <a:lstStyle/>
                    <a:p>
                      <a:pPr algn="l"/>
                      <a:r>
                        <a:rPr lang="es-MX" sz="1200" dirty="0" smtClean="0"/>
                        <a:t>Dividendo</a:t>
                      </a:r>
                      <a:endParaRPr lang="es-MX" sz="1200" dirty="0"/>
                    </a:p>
                  </a:txBody>
                  <a:tcPr/>
                </a:tc>
                <a:tc>
                  <a:txBody>
                    <a:bodyPr/>
                    <a:lstStyle/>
                    <a:p>
                      <a:pPr algn="r"/>
                      <a:r>
                        <a:rPr lang="es-MX" sz="1200" dirty="0" smtClean="0"/>
                        <a:t>10,000.00</a:t>
                      </a:r>
                      <a:endParaRPr lang="es-MX" sz="1200" dirty="0"/>
                    </a:p>
                  </a:txBody>
                  <a:tcPr/>
                </a:tc>
                <a:tc>
                  <a:txBody>
                    <a:bodyPr/>
                    <a:lstStyle/>
                    <a:p>
                      <a:pPr algn="r"/>
                      <a:endParaRPr lang="es-MX" sz="1200" dirty="0"/>
                    </a:p>
                  </a:txBody>
                  <a:tcPr/>
                </a:tc>
              </a:tr>
              <a:tr h="343518">
                <a:tc>
                  <a:txBody>
                    <a:bodyPr/>
                    <a:lstStyle/>
                    <a:p>
                      <a:pPr algn="l"/>
                      <a:r>
                        <a:rPr lang="es-MX" sz="1200" dirty="0" smtClean="0"/>
                        <a:t>Ingresos por servicios</a:t>
                      </a:r>
                      <a:endParaRPr lang="es-MX" sz="1200" dirty="0"/>
                    </a:p>
                  </a:txBody>
                  <a:tcPr/>
                </a:tc>
                <a:tc>
                  <a:txBody>
                    <a:bodyPr/>
                    <a:lstStyle/>
                    <a:p>
                      <a:pPr algn="r"/>
                      <a:endParaRPr lang="es-MX" sz="1200" dirty="0"/>
                    </a:p>
                  </a:txBody>
                  <a:tcPr/>
                </a:tc>
                <a:tc>
                  <a:txBody>
                    <a:bodyPr/>
                    <a:lstStyle/>
                    <a:p>
                      <a:pPr algn="r"/>
                      <a:r>
                        <a:rPr lang="es-MX" sz="1200" dirty="0" smtClean="0"/>
                        <a:t>38500.00</a:t>
                      </a:r>
                      <a:endParaRPr lang="es-MX" sz="1200" dirty="0"/>
                    </a:p>
                  </a:txBody>
                  <a:tcPr/>
                </a:tc>
              </a:tr>
              <a:tr h="343518">
                <a:tc>
                  <a:txBody>
                    <a:bodyPr/>
                    <a:lstStyle/>
                    <a:p>
                      <a:pPr algn="l"/>
                      <a:r>
                        <a:rPr lang="es-MX" sz="1200" dirty="0" smtClean="0"/>
                        <a:t>Gastos</a:t>
                      </a:r>
                      <a:r>
                        <a:rPr lang="es-MX" sz="1200" baseline="0" dirty="0" smtClean="0"/>
                        <a:t> por salarios </a:t>
                      </a:r>
                      <a:endParaRPr lang="es-MX" sz="1200" dirty="0"/>
                    </a:p>
                  </a:txBody>
                  <a:tcPr/>
                </a:tc>
                <a:tc>
                  <a:txBody>
                    <a:bodyPr/>
                    <a:lstStyle/>
                    <a:p>
                      <a:pPr algn="r"/>
                      <a:r>
                        <a:rPr lang="es-MX" sz="1200" dirty="0" smtClean="0"/>
                        <a:t>10,000.00</a:t>
                      </a:r>
                      <a:endParaRPr lang="es-MX" sz="1200" dirty="0"/>
                    </a:p>
                  </a:txBody>
                  <a:tcPr/>
                </a:tc>
                <a:tc>
                  <a:txBody>
                    <a:bodyPr/>
                    <a:lstStyle/>
                    <a:p>
                      <a:pPr algn="r"/>
                      <a:endParaRPr lang="es-MX" sz="1200"/>
                    </a:p>
                  </a:txBody>
                  <a:tcPr/>
                </a:tc>
              </a:tr>
              <a:tr h="343518">
                <a:tc>
                  <a:txBody>
                    <a:bodyPr/>
                    <a:lstStyle/>
                    <a:p>
                      <a:pPr algn="l"/>
                      <a:r>
                        <a:rPr lang="es-MX" sz="1200" dirty="0" smtClean="0"/>
                        <a:t>Gastos por renta</a:t>
                      </a:r>
                      <a:endParaRPr lang="es-MX" sz="1200" dirty="0"/>
                    </a:p>
                  </a:txBody>
                  <a:tcPr/>
                </a:tc>
                <a:tc>
                  <a:txBody>
                    <a:bodyPr/>
                    <a:lstStyle/>
                    <a:p>
                      <a:pPr algn="r"/>
                      <a:r>
                        <a:rPr lang="es-MX" sz="1200" dirty="0" smtClean="0"/>
                        <a:t>7,000.00</a:t>
                      </a:r>
                      <a:endParaRPr lang="es-MX" sz="1200" dirty="0"/>
                    </a:p>
                  </a:txBody>
                  <a:tcPr/>
                </a:tc>
                <a:tc>
                  <a:txBody>
                    <a:bodyPr/>
                    <a:lstStyle/>
                    <a:p>
                      <a:pPr algn="r"/>
                      <a:endParaRPr lang="es-MX" sz="1200"/>
                    </a:p>
                  </a:txBody>
                  <a:tcPr/>
                </a:tc>
              </a:tr>
              <a:tr h="343518">
                <a:tc>
                  <a:txBody>
                    <a:bodyPr/>
                    <a:lstStyle/>
                    <a:p>
                      <a:pPr algn="l"/>
                      <a:r>
                        <a:rPr lang="es-MX" sz="1200" dirty="0" smtClean="0"/>
                        <a:t>Gatos por</a:t>
                      </a:r>
                      <a:r>
                        <a:rPr lang="es-MX" sz="1200" baseline="0" dirty="0" smtClean="0"/>
                        <a:t> servicios</a:t>
                      </a:r>
                      <a:endParaRPr lang="es-MX" sz="1200" dirty="0"/>
                    </a:p>
                  </a:txBody>
                  <a:tcPr/>
                </a:tc>
                <a:tc>
                  <a:txBody>
                    <a:bodyPr/>
                    <a:lstStyle/>
                    <a:p>
                      <a:pPr algn="r"/>
                      <a:r>
                        <a:rPr lang="es-MX" sz="1200" dirty="0" smtClean="0"/>
                        <a:t>1,700.00</a:t>
                      </a:r>
                      <a:endParaRPr lang="es-MX" sz="1200" dirty="0"/>
                    </a:p>
                  </a:txBody>
                  <a:tcPr/>
                </a:tc>
                <a:tc>
                  <a:txBody>
                    <a:bodyPr/>
                    <a:lstStyle/>
                    <a:p>
                      <a:pPr algn="r"/>
                      <a:endParaRPr lang="es-MX" sz="1200"/>
                    </a:p>
                  </a:txBody>
                  <a:tcPr/>
                </a:tc>
              </a:tr>
              <a:tr h="343518">
                <a:tc>
                  <a:txBody>
                    <a:bodyPr/>
                    <a:lstStyle/>
                    <a:p>
                      <a:pPr algn="l"/>
                      <a:r>
                        <a:rPr lang="es-MX" sz="1200" dirty="0" smtClean="0"/>
                        <a:t>Total</a:t>
                      </a:r>
                      <a:endParaRPr lang="es-MX" sz="1200" dirty="0"/>
                    </a:p>
                  </a:txBody>
                  <a:tcPr/>
                </a:tc>
                <a:tc>
                  <a:txBody>
                    <a:bodyPr/>
                    <a:lstStyle/>
                    <a:p>
                      <a:pPr algn="r"/>
                      <a:r>
                        <a:rPr lang="es-MX" sz="1200" dirty="0" smtClean="0"/>
                        <a:t>$790,500.00</a:t>
                      </a:r>
                      <a:endParaRPr lang="es-MX" sz="1200" dirty="0"/>
                    </a:p>
                  </a:txBody>
                  <a:tcPr/>
                </a:tc>
                <a:tc>
                  <a:txBody>
                    <a:bodyPr/>
                    <a:lstStyle/>
                    <a:p>
                      <a:pPr algn="r"/>
                      <a:r>
                        <a:rPr lang="es-MX" sz="1200" dirty="0" smtClean="0"/>
                        <a:t>$790,500.00</a:t>
                      </a:r>
                      <a:endParaRPr lang="es-MX" sz="1200" dirty="0"/>
                    </a:p>
                  </a:txBody>
                  <a:tcPr/>
                </a:tc>
              </a:tr>
            </a:tbl>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2"/>
          <a:stretch>
            <a:fillRect/>
          </a:stretch>
        </p:blipFill>
        <p:spPr>
          <a:xfrm>
            <a:off x="11423561" y="0"/>
            <a:ext cx="768439" cy="515154"/>
          </a:xfrm>
          <a:prstGeom prst="rect">
            <a:avLst/>
          </a:prstGeom>
        </p:spPr>
      </p:pic>
      <p:sp>
        <p:nvSpPr>
          <p:cNvPr id="12" name="CuadroTexto 11"/>
          <p:cNvSpPr txBox="1"/>
          <p:nvPr/>
        </p:nvSpPr>
        <p:spPr>
          <a:xfrm>
            <a:off x="1275009" y="6056631"/>
            <a:ext cx="9209714" cy="430887"/>
          </a:xfrm>
          <a:prstGeom prst="rect">
            <a:avLst/>
          </a:prstGeom>
          <a:noFill/>
        </p:spPr>
        <p:txBody>
          <a:bodyPr wrap="square" rtlCol="0">
            <a:spAutoFit/>
          </a:bodyPr>
          <a:lstStyle/>
          <a:p>
            <a:pPr algn="ctr"/>
            <a:r>
              <a:rPr lang="es-MX" sz="1100" dirty="0" smtClean="0"/>
              <a:t>Figura 7. Ejemplo de balanza de comprobación.</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(2010</a:t>
            </a:r>
            <a:r>
              <a:rPr lang="es-ES" sz="1100" dirty="0"/>
              <a:t>). </a:t>
            </a:r>
            <a:endParaRPr lang="es-MX" sz="1100" dirty="0"/>
          </a:p>
        </p:txBody>
      </p:sp>
      <p:sp>
        <p:nvSpPr>
          <p:cNvPr id="13" name="Título 1"/>
          <p:cNvSpPr txBox="1">
            <a:spLocks/>
          </p:cNvSpPr>
          <p:nvPr/>
        </p:nvSpPr>
        <p:spPr>
          <a:xfrm>
            <a:off x="1151404" y="561358"/>
            <a:ext cx="10515600" cy="623662"/>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dirty="0" smtClean="0"/>
              <a:t>Ejemplo de Balanza de comprobación.</a:t>
            </a:r>
            <a:endParaRPr lang="es-MX" dirty="0"/>
          </a:p>
        </p:txBody>
      </p:sp>
    </p:spTree>
    <p:extLst>
      <p:ext uri="{BB962C8B-B14F-4D97-AF65-F5344CB8AC3E}">
        <p14:creationId xmlns:p14="http://schemas.microsoft.com/office/powerpoint/2010/main" val="968661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64067"/>
            <a:ext cx="10515600" cy="493155"/>
          </a:xfrm>
        </p:spPr>
        <p:txBody>
          <a:bodyPr>
            <a:normAutofit fontScale="90000"/>
          </a:bodyPr>
          <a:lstStyle/>
          <a:p>
            <a:r>
              <a:rPr lang="es-MX" dirty="0" smtClean="0"/>
              <a:t>Estados </a:t>
            </a:r>
            <a:r>
              <a:rPr lang="es-MX" dirty="0" smtClean="0"/>
              <a:t>financieros</a:t>
            </a:r>
            <a:endParaRPr lang="es-MX" dirty="0"/>
          </a:p>
        </p:txBody>
      </p:sp>
      <p:sp>
        <p:nvSpPr>
          <p:cNvPr id="3" name="Marcador de contenido 2"/>
          <p:cNvSpPr>
            <a:spLocks noGrp="1"/>
          </p:cNvSpPr>
          <p:nvPr>
            <p:ph idx="1"/>
          </p:nvPr>
        </p:nvSpPr>
        <p:spPr>
          <a:xfrm>
            <a:off x="838200" y="2075381"/>
            <a:ext cx="10515600" cy="4351337"/>
          </a:xfrm>
        </p:spPr>
        <p:txBody>
          <a:bodyPr>
            <a:normAutofit/>
          </a:bodyPr>
          <a:lstStyle/>
          <a:p>
            <a:pPr algn="just">
              <a:lnSpc>
                <a:spcPct val="150000"/>
              </a:lnSpc>
            </a:pPr>
            <a:r>
              <a:rPr lang="es-MX" sz="2000" dirty="0"/>
              <a:t>Los estados financieros son informes a través de los cuales los usuarios de la información </a:t>
            </a:r>
            <a:r>
              <a:rPr lang="es-MX" sz="2000" dirty="0" smtClean="0"/>
              <a:t>financiera </a:t>
            </a:r>
            <a:r>
              <a:rPr lang="es-MX" sz="2000" dirty="0"/>
              <a:t>perciben la realidad de las empresas y, en general, de cualquier organización económica. </a:t>
            </a:r>
            <a:endParaRPr lang="es-MX" sz="2000" dirty="0" smtClean="0"/>
          </a:p>
          <a:p>
            <a:pPr marL="0" indent="0" algn="just">
              <a:lnSpc>
                <a:spcPct val="150000"/>
              </a:lnSpc>
              <a:buNone/>
            </a:pPr>
            <a:endParaRPr lang="es-MX" sz="2000" dirty="0"/>
          </a:p>
          <a:p>
            <a:pPr algn="just">
              <a:lnSpc>
                <a:spcPct val="150000"/>
              </a:lnSpc>
            </a:pPr>
            <a:r>
              <a:rPr lang="es-MX" sz="2000" dirty="0"/>
              <a:t>Dichos informes constituyen el producto final del llamado ciclo contable. Los estados </a:t>
            </a:r>
            <a:r>
              <a:rPr lang="es-MX" sz="2000" dirty="0" smtClean="0"/>
              <a:t>financieros </a:t>
            </a:r>
            <a:r>
              <a:rPr lang="es-MX" sz="2000" dirty="0"/>
              <a:t>básicos informan sobre el desempeño financiero del negocio, su rentabilidad y liquidez.</a:t>
            </a:r>
          </a:p>
          <a:p>
            <a:endParaRPr lang="es-MX" sz="2000" dirty="0"/>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3050911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5949"/>
            <a:ext cx="10515600" cy="626134"/>
          </a:xfrm>
        </p:spPr>
        <p:txBody>
          <a:bodyPr>
            <a:normAutofit fontScale="90000"/>
          </a:bodyPr>
          <a:lstStyle/>
          <a:p>
            <a:r>
              <a:rPr lang="es-MX" dirty="0" smtClean="0"/>
              <a:t>Clasificación de los Estados Financieros </a:t>
            </a:r>
            <a:r>
              <a:rPr lang="es-MX" dirty="0" smtClean="0"/>
              <a:t>Básicos</a:t>
            </a:r>
            <a:endParaRPr lang="es-MX" dirty="0"/>
          </a:p>
        </p:txBody>
      </p:sp>
      <p:graphicFrame>
        <p:nvGraphicFramePr>
          <p:cNvPr id="4" name="Marcador de contenido 3"/>
          <p:cNvGraphicFramePr>
            <a:graphicFrameLocks noGrp="1"/>
          </p:cNvGraphicFramePr>
          <p:nvPr>
            <p:ph idx="1"/>
            <p:extLst/>
          </p:nvPr>
        </p:nvGraphicFramePr>
        <p:xfrm>
          <a:off x="1308190" y="1403797"/>
          <a:ext cx="9458548" cy="4790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7"/>
          <a:stretch>
            <a:fillRect/>
          </a:stretch>
        </p:blipFill>
        <p:spPr>
          <a:xfrm>
            <a:off x="11423561" y="0"/>
            <a:ext cx="768439" cy="515154"/>
          </a:xfrm>
          <a:prstGeom prst="rect">
            <a:avLst/>
          </a:prstGeom>
        </p:spPr>
      </p:pic>
      <p:sp>
        <p:nvSpPr>
          <p:cNvPr id="12" name="CuadroTexto 11"/>
          <p:cNvSpPr txBox="1"/>
          <p:nvPr/>
        </p:nvSpPr>
        <p:spPr>
          <a:xfrm>
            <a:off x="1557024" y="5595475"/>
            <a:ext cx="9209714" cy="430887"/>
          </a:xfrm>
          <a:prstGeom prst="rect">
            <a:avLst/>
          </a:prstGeom>
          <a:noFill/>
        </p:spPr>
        <p:txBody>
          <a:bodyPr wrap="square" rtlCol="0">
            <a:spAutoFit/>
          </a:bodyPr>
          <a:lstStyle/>
          <a:p>
            <a:pPr algn="ctr"/>
            <a:r>
              <a:rPr lang="es-MX" sz="1100" dirty="0" smtClean="0"/>
              <a:t>Figura 8. </a:t>
            </a:r>
            <a:r>
              <a:rPr lang="es-MX" sz="1100" dirty="0" smtClean="0"/>
              <a:t>Clasificación </a:t>
            </a:r>
            <a:r>
              <a:rPr lang="es-MX" sz="1100" dirty="0" smtClean="0"/>
              <a:t>de los Estados Financieros Básicos.</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(2010</a:t>
            </a:r>
            <a:r>
              <a:rPr lang="es-ES" sz="1100" dirty="0"/>
              <a:t>). </a:t>
            </a:r>
            <a:endParaRPr lang="es-MX" sz="1100" dirty="0"/>
          </a:p>
        </p:txBody>
      </p:sp>
    </p:spTree>
    <p:extLst>
      <p:ext uri="{BB962C8B-B14F-4D97-AF65-F5344CB8AC3E}">
        <p14:creationId xmlns:p14="http://schemas.microsoft.com/office/powerpoint/2010/main" val="808097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67981"/>
            <a:ext cx="10515600" cy="511671"/>
          </a:xfrm>
        </p:spPr>
        <p:txBody>
          <a:bodyPr>
            <a:normAutofit fontScale="90000"/>
          </a:bodyPr>
          <a:lstStyle/>
          <a:p>
            <a:r>
              <a:rPr lang="es-MX" dirty="0" smtClean="0"/>
              <a:t>Balance </a:t>
            </a:r>
            <a:r>
              <a:rPr lang="es-MX" dirty="0" smtClean="0"/>
              <a:t>general</a:t>
            </a:r>
            <a:endParaRPr lang="es-MX" dirty="0"/>
          </a:p>
        </p:txBody>
      </p:sp>
      <p:sp>
        <p:nvSpPr>
          <p:cNvPr id="3" name="Marcador de contenido 2"/>
          <p:cNvSpPr>
            <a:spLocks noGrp="1"/>
          </p:cNvSpPr>
          <p:nvPr>
            <p:ph idx="1"/>
          </p:nvPr>
        </p:nvSpPr>
        <p:spPr>
          <a:xfrm>
            <a:off x="838200" y="1866708"/>
            <a:ext cx="10515600" cy="4351337"/>
          </a:xfrm>
        </p:spPr>
        <p:txBody>
          <a:bodyPr>
            <a:normAutofit/>
          </a:bodyPr>
          <a:lstStyle/>
          <a:p>
            <a:pPr algn="just">
              <a:lnSpc>
                <a:spcPct val="150000"/>
              </a:lnSpc>
            </a:pPr>
            <a:r>
              <a:rPr lang="es-MX" sz="2000" dirty="0" smtClean="0"/>
              <a:t>Es el documento contable que presenta la situación financiera de un negocio en una fecha determinada. </a:t>
            </a:r>
          </a:p>
          <a:p>
            <a:pPr marL="0" indent="0" algn="just">
              <a:lnSpc>
                <a:spcPct val="150000"/>
              </a:lnSpc>
              <a:buNone/>
            </a:pPr>
            <a:endParaRPr lang="es-MX" sz="2000" dirty="0" smtClean="0"/>
          </a:p>
          <a:p>
            <a:pPr algn="just">
              <a:lnSpc>
                <a:spcPct val="150000"/>
              </a:lnSpc>
            </a:pPr>
            <a:r>
              <a:rPr lang="es-MX" sz="2000" dirty="0" smtClean="0"/>
              <a:t>El Balance general presenta la </a:t>
            </a:r>
            <a:r>
              <a:rPr lang="es-MX" sz="2000" b="1" i="1" u="sng" dirty="0" smtClean="0">
                <a:solidFill>
                  <a:srgbClr val="244A2D"/>
                </a:solidFill>
              </a:rPr>
              <a:t>situación financiera </a:t>
            </a:r>
            <a:r>
              <a:rPr lang="es-MX" sz="2000" dirty="0" smtClean="0"/>
              <a:t>de un negocio, porque muestra clara y detalladamente el valor de cada una de las propiedades y obligaciones, así como el valor del capital.</a:t>
            </a:r>
            <a:endParaRPr lang="es-MX" sz="2000" dirty="0"/>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2354780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algn="just">
              <a:lnSpc>
                <a:spcPct val="150000"/>
              </a:lnSpc>
              <a:buFont typeface="Wingdings" panose="05000000000000000000" pitchFamily="2" charset="2"/>
              <a:buChar char="Ø"/>
            </a:pPr>
            <a:r>
              <a:rPr lang="es-MX" sz="2000" b="1" dirty="0">
                <a:latin typeface="+mj-lt"/>
              </a:rPr>
              <a:t>Justificación.</a:t>
            </a:r>
          </a:p>
          <a:p>
            <a:pPr algn="just">
              <a:lnSpc>
                <a:spcPct val="150000"/>
              </a:lnSpc>
            </a:pPr>
            <a:r>
              <a:rPr lang="es-MX" sz="2000" dirty="0">
                <a:latin typeface="+mj-lt"/>
              </a:rPr>
              <a:t>La Unidad de Aprendizaje de Contabilidad, esta diseñada en la modalidad de curso-taller, apoya de manera práctica la comprensión, aplicación y análisis de información para la construcción del conocimiento. </a:t>
            </a:r>
          </a:p>
          <a:p>
            <a:pPr algn="just">
              <a:lnSpc>
                <a:spcPct val="150000"/>
              </a:lnSpc>
            </a:pPr>
            <a:r>
              <a:rPr lang="es-MX" sz="2000" dirty="0">
                <a:latin typeface="+mj-lt"/>
              </a:rPr>
              <a:t>Se compone de 3 unidades secuenciales.</a:t>
            </a:r>
          </a:p>
          <a:p>
            <a:pPr marL="0" indent="0" algn="just">
              <a:lnSpc>
                <a:spcPct val="150000"/>
              </a:lnSpc>
              <a:buNone/>
            </a:pPr>
            <a:endParaRPr lang="es-MX" sz="2000" dirty="0">
              <a:latin typeface="+mj-lt"/>
            </a:endParaRPr>
          </a:p>
          <a:p>
            <a:pPr>
              <a:lnSpc>
                <a:spcPct val="150000"/>
              </a:lnSpc>
              <a:buFont typeface="Wingdings" panose="05000000000000000000" pitchFamily="2" charset="2"/>
              <a:buChar char="Ø"/>
            </a:pPr>
            <a:r>
              <a:rPr lang="es-MX" sz="2000" b="1" dirty="0">
                <a:latin typeface="+mj-lt"/>
              </a:rPr>
              <a:t>Propósito de la Unidad de Aprendizaje.</a:t>
            </a:r>
          </a:p>
          <a:p>
            <a:pPr>
              <a:lnSpc>
                <a:spcPct val="150000"/>
              </a:lnSpc>
            </a:pPr>
            <a:r>
              <a:rPr lang="es-ES_tradnl" sz="2000" dirty="0">
                <a:latin typeface="+mj-lt"/>
              </a:rPr>
              <a:t>Integrar estados financieros a partir de transacciones que realice el ente económico.</a:t>
            </a:r>
            <a:endParaRPr lang="es-MX" sz="2000" dirty="0">
              <a:latin typeface="+mj-lt"/>
            </a:endParaRPr>
          </a:p>
          <a:p>
            <a:pPr>
              <a:lnSpc>
                <a:spcPct val="150000"/>
              </a:lnSpc>
            </a:pPr>
            <a:endParaRPr lang="es-MX" sz="2000" dirty="0">
              <a:latin typeface="+mj-lt"/>
            </a:endParaRPr>
          </a:p>
          <a:p>
            <a:pPr>
              <a:lnSpc>
                <a:spcPct val="150000"/>
              </a:lnSpc>
            </a:pPr>
            <a:endParaRPr lang="es-MX" sz="2000" dirty="0">
              <a:latin typeface="+mj-lt"/>
            </a:endParaRPr>
          </a:p>
        </p:txBody>
      </p:sp>
      <p:sp>
        <p:nvSpPr>
          <p:cNvPr id="4" name="Subtítulo 2"/>
          <p:cNvSpPr txBox="1">
            <a:spLocks/>
          </p:cNvSpPr>
          <p:nvPr/>
        </p:nvSpPr>
        <p:spPr>
          <a:xfrm>
            <a:off x="0" y="1764406"/>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5" name="Rectángulo 4"/>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9" name="Imagen 8"/>
          <p:cNvPicPr>
            <a:picLocks noChangeAspect="1"/>
          </p:cNvPicPr>
          <p:nvPr/>
        </p:nvPicPr>
        <p:blipFill>
          <a:blip r:embed="rId2"/>
          <a:stretch>
            <a:fillRect/>
          </a:stretch>
        </p:blipFill>
        <p:spPr>
          <a:xfrm>
            <a:off x="11423561" y="0"/>
            <a:ext cx="768439" cy="515154"/>
          </a:xfrm>
          <a:prstGeom prst="rect">
            <a:avLst/>
          </a:prstGeom>
        </p:spPr>
      </p:pic>
      <p:sp>
        <p:nvSpPr>
          <p:cNvPr id="10" name="Título 1"/>
          <p:cNvSpPr>
            <a:spLocks noGrp="1"/>
          </p:cNvSpPr>
          <p:nvPr>
            <p:ph type="title"/>
          </p:nvPr>
        </p:nvSpPr>
        <p:spPr/>
        <p:txBody>
          <a:bodyPr>
            <a:normAutofit/>
          </a:bodyPr>
          <a:lstStyle/>
          <a:p>
            <a:r>
              <a:rPr lang="es-MX" sz="3200" dirty="0"/>
              <a:t>Guion explicativo para el empleo del material, con relación a los objetivos y contenidos del </a:t>
            </a:r>
            <a:r>
              <a:rPr lang="es-MX" sz="3200" dirty="0" smtClean="0"/>
              <a:t>curso</a:t>
            </a:r>
            <a:endParaRPr lang="es-MX" sz="3200" dirty="0"/>
          </a:p>
        </p:txBody>
      </p:sp>
    </p:spTree>
    <p:extLst>
      <p:ext uri="{BB962C8B-B14F-4D97-AF65-F5344CB8AC3E}">
        <p14:creationId xmlns:p14="http://schemas.microsoft.com/office/powerpoint/2010/main" val="3799705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78261"/>
            <a:ext cx="10515600" cy="588298"/>
          </a:xfrm>
        </p:spPr>
        <p:txBody>
          <a:bodyPr>
            <a:normAutofit fontScale="90000"/>
          </a:bodyPr>
          <a:lstStyle/>
          <a:p>
            <a:r>
              <a:rPr lang="es-MX" dirty="0" smtClean="0"/>
              <a:t>Elementos del Balance </a:t>
            </a:r>
            <a:r>
              <a:rPr lang="es-MX" dirty="0"/>
              <a:t>G</a:t>
            </a:r>
            <a:r>
              <a:rPr lang="es-MX" dirty="0" smtClean="0"/>
              <a:t>eneral</a:t>
            </a:r>
            <a:endParaRPr lang="es-MX" dirty="0"/>
          </a:p>
        </p:txBody>
      </p:sp>
      <p:graphicFrame>
        <p:nvGraphicFramePr>
          <p:cNvPr id="7" name="Marcador de contenido 6"/>
          <p:cNvGraphicFramePr>
            <a:graphicFrameLocks noGrp="1"/>
          </p:cNvGraphicFramePr>
          <p:nvPr>
            <p:ph idx="1"/>
            <p:extLst/>
          </p:nvPr>
        </p:nvGraphicFramePr>
        <p:xfrm>
          <a:off x="986799" y="1630040"/>
          <a:ext cx="10218402" cy="4518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7"/>
          <a:stretch>
            <a:fillRect/>
          </a:stretch>
        </p:blipFill>
        <p:spPr>
          <a:xfrm>
            <a:off x="11423561" y="0"/>
            <a:ext cx="768439" cy="515154"/>
          </a:xfrm>
          <a:prstGeom prst="rect">
            <a:avLst/>
          </a:prstGeom>
        </p:spPr>
      </p:pic>
      <p:sp>
        <p:nvSpPr>
          <p:cNvPr id="12" name="CuadroTexto 11"/>
          <p:cNvSpPr txBox="1"/>
          <p:nvPr/>
        </p:nvSpPr>
        <p:spPr>
          <a:xfrm>
            <a:off x="1300767" y="5933359"/>
            <a:ext cx="9209714" cy="430887"/>
          </a:xfrm>
          <a:prstGeom prst="rect">
            <a:avLst/>
          </a:prstGeom>
          <a:noFill/>
        </p:spPr>
        <p:txBody>
          <a:bodyPr wrap="square" rtlCol="0">
            <a:spAutoFit/>
          </a:bodyPr>
          <a:lstStyle/>
          <a:p>
            <a:pPr algn="ctr"/>
            <a:r>
              <a:rPr lang="es-MX" sz="1100" dirty="0" smtClean="0"/>
              <a:t>Figura 9. Elementos del Balance general.</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652146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589538"/>
            <a:ext cx="10058400" cy="659713"/>
          </a:xfrm>
        </p:spPr>
        <p:txBody>
          <a:bodyPr>
            <a:normAutofit fontScale="90000"/>
          </a:bodyPr>
          <a:lstStyle/>
          <a:p>
            <a:r>
              <a:rPr lang="es-MX" dirty="0" smtClean="0"/>
              <a:t>Estructura del Balance General</a:t>
            </a:r>
            <a:endParaRPr lang="es-MX" dirty="0"/>
          </a:p>
        </p:txBody>
      </p:sp>
      <p:graphicFrame>
        <p:nvGraphicFramePr>
          <p:cNvPr id="5" name="Diagrama 4"/>
          <p:cNvGraphicFramePr/>
          <p:nvPr>
            <p:extLst/>
          </p:nvPr>
        </p:nvGraphicFramePr>
        <p:xfrm>
          <a:off x="3368541" y="1815921"/>
          <a:ext cx="8016384" cy="4258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2601533" y="2176140"/>
            <a:ext cx="3206840" cy="369332"/>
          </a:xfrm>
          <a:prstGeom prst="rect">
            <a:avLst/>
          </a:prstGeom>
          <a:noFill/>
        </p:spPr>
        <p:txBody>
          <a:bodyPr wrap="square" rtlCol="0">
            <a:spAutoFit/>
          </a:bodyPr>
          <a:lstStyle/>
          <a:p>
            <a:r>
              <a:rPr lang="es-MX" dirty="0" smtClean="0"/>
              <a:t>Encabezado</a:t>
            </a:r>
            <a:endParaRPr lang="es-MX" dirty="0"/>
          </a:p>
        </p:txBody>
      </p:sp>
      <p:sp>
        <p:nvSpPr>
          <p:cNvPr id="8" name="CuadroTexto 7"/>
          <p:cNvSpPr txBox="1"/>
          <p:nvPr/>
        </p:nvSpPr>
        <p:spPr>
          <a:xfrm>
            <a:off x="2601533" y="3644354"/>
            <a:ext cx="3206840" cy="369332"/>
          </a:xfrm>
          <a:prstGeom prst="rect">
            <a:avLst/>
          </a:prstGeom>
          <a:noFill/>
        </p:spPr>
        <p:txBody>
          <a:bodyPr wrap="square" rtlCol="0">
            <a:spAutoFit/>
          </a:bodyPr>
          <a:lstStyle/>
          <a:p>
            <a:r>
              <a:rPr lang="es-MX" dirty="0" smtClean="0"/>
              <a:t>Cuerpo</a:t>
            </a:r>
            <a:endParaRPr lang="es-MX" dirty="0"/>
          </a:p>
        </p:txBody>
      </p:sp>
      <p:sp>
        <p:nvSpPr>
          <p:cNvPr id="9" name="CuadroTexto 8"/>
          <p:cNvSpPr txBox="1"/>
          <p:nvPr/>
        </p:nvSpPr>
        <p:spPr>
          <a:xfrm>
            <a:off x="2601533" y="5201597"/>
            <a:ext cx="3206840" cy="369332"/>
          </a:xfrm>
          <a:prstGeom prst="rect">
            <a:avLst/>
          </a:prstGeom>
          <a:noFill/>
        </p:spPr>
        <p:txBody>
          <a:bodyPr wrap="square" rtlCol="0">
            <a:spAutoFit/>
          </a:bodyPr>
          <a:lstStyle/>
          <a:p>
            <a:r>
              <a:rPr lang="es-MX" dirty="0" smtClean="0"/>
              <a:t>Pie</a:t>
            </a:r>
            <a:endParaRPr lang="es-MX" dirty="0"/>
          </a:p>
        </p:txBody>
      </p:sp>
      <p:sp>
        <p:nvSpPr>
          <p:cNvPr id="10" name="Abrir llave 9"/>
          <p:cNvSpPr/>
          <p:nvPr/>
        </p:nvSpPr>
        <p:spPr>
          <a:xfrm>
            <a:off x="4314423" y="1815921"/>
            <a:ext cx="244698" cy="109470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Abrir llave 10"/>
          <p:cNvSpPr/>
          <p:nvPr/>
        </p:nvSpPr>
        <p:spPr>
          <a:xfrm>
            <a:off x="4314423" y="3281668"/>
            <a:ext cx="244698" cy="109470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2" name="Abrir llave 11"/>
          <p:cNvSpPr/>
          <p:nvPr/>
        </p:nvSpPr>
        <p:spPr>
          <a:xfrm>
            <a:off x="4314423" y="4836835"/>
            <a:ext cx="244698" cy="109470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6"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7" name="Rectángulo 16"/>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9" name="Imagen 18"/>
          <p:cNvPicPr>
            <a:picLocks noChangeAspect="1"/>
          </p:cNvPicPr>
          <p:nvPr/>
        </p:nvPicPr>
        <p:blipFill>
          <a:blip r:embed="rId7"/>
          <a:stretch>
            <a:fillRect/>
          </a:stretch>
        </p:blipFill>
        <p:spPr>
          <a:xfrm>
            <a:off x="11423561" y="0"/>
            <a:ext cx="768439" cy="515154"/>
          </a:xfrm>
          <a:prstGeom prst="rect">
            <a:avLst/>
          </a:prstGeom>
        </p:spPr>
      </p:pic>
      <p:sp>
        <p:nvSpPr>
          <p:cNvPr id="20" name="CuadroTexto 19"/>
          <p:cNvSpPr txBox="1"/>
          <p:nvPr/>
        </p:nvSpPr>
        <p:spPr>
          <a:xfrm>
            <a:off x="1326524" y="6212533"/>
            <a:ext cx="9209714" cy="430887"/>
          </a:xfrm>
          <a:prstGeom prst="rect">
            <a:avLst/>
          </a:prstGeom>
          <a:noFill/>
        </p:spPr>
        <p:txBody>
          <a:bodyPr wrap="square" rtlCol="0">
            <a:spAutoFit/>
          </a:bodyPr>
          <a:lstStyle/>
          <a:p>
            <a:pPr algn="ctr"/>
            <a:r>
              <a:rPr lang="es-MX" sz="1100" dirty="0" smtClean="0"/>
              <a:t>Figura 10. </a:t>
            </a:r>
            <a:r>
              <a:rPr lang="es-MX" sz="1100" dirty="0" smtClean="0"/>
              <a:t>Estructura del Balance general</a:t>
            </a:r>
            <a:r>
              <a:rPr lang="es-MX" sz="1100" dirty="0" smtClean="0"/>
              <a:t>.</a:t>
            </a:r>
            <a:endParaRPr lang="es-MX" sz="1100" dirty="0" smtClean="0"/>
          </a:p>
          <a:p>
            <a:pPr algn="ctr"/>
            <a:r>
              <a:rPr lang="es-MX" sz="1100" dirty="0" smtClean="0"/>
              <a:t> Fuente: Elaboración propia con base en </a:t>
            </a:r>
            <a:r>
              <a:rPr lang="es-ES" sz="1100" dirty="0" smtClean="0"/>
              <a:t>Lara</a:t>
            </a:r>
            <a:r>
              <a:rPr lang="es-ES" sz="1100" dirty="0" smtClean="0"/>
              <a:t> </a:t>
            </a:r>
            <a:r>
              <a:rPr lang="es-ES" sz="1100" dirty="0" smtClean="0"/>
              <a:t>(2010</a:t>
            </a:r>
            <a:r>
              <a:rPr lang="es-ES" sz="1100" dirty="0"/>
              <a:t>). </a:t>
            </a:r>
            <a:endParaRPr lang="es-MX" sz="1100" dirty="0"/>
          </a:p>
        </p:txBody>
      </p:sp>
    </p:spTree>
    <p:extLst>
      <p:ext uri="{BB962C8B-B14F-4D97-AF65-F5344CB8AC3E}">
        <p14:creationId xmlns:p14="http://schemas.microsoft.com/office/powerpoint/2010/main" val="6087420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69702"/>
            <a:ext cx="10515600" cy="579550"/>
          </a:xfrm>
        </p:spPr>
        <p:txBody>
          <a:bodyPr>
            <a:normAutofit fontScale="90000"/>
          </a:bodyPr>
          <a:lstStyle/>
          <a:p>
            <a:r>
              <a:rPr lang="es-MX" dirty="0" smtClean="0"/>
              <a:t>Presentación del Balance en forma de Reporte</a:t>
            </a:r>
            <a:endParaRPr lang="es-MX" dirty="0"/>
          </a:p>
        </p:txBody>
      </p:sp>
      <p:sp>
        <p:nvSpPr>
          <p:cNvPr id="7" name="Marcador de contenido 6"/>
          <p:cNvSpPr>
            <a:spLocks noGrp="1"/>
          </p:cNvSpPr>
          <p:nvPr>
            <p:ph idx="1"/>
          </p:nvPr>
        </p:nvSpPr>
        <p:spPr>
          <a:xfrm>
            <a:off x="1111876" y="1507256"/>
            <a:ext cx="9951076" cy="4351337"/>
          </a:xfrm>
        </p:spPr>
        <p:txBody>
          <a:bodyPr>
            <a:normAutofit/>
          </a:bodyPr>
          <a:lstStyle/>
          <a:p>
            <a:pPr algn="just">
              <a:lnSpc>
                <a:spcPct val="150000"/>
              </a:lnSpc>
            </a:pPr>
            <a:r>
              <a:rPr lang="es-MX" sz="2000" dirty="0" smtClean="0"/>
              <a:t>A) Reporte: </a:t>
            </a:r>
            <a:r>
              <a:rPr lang="es-MX" sz="2000" dirty="0"/>
              <a:t>Consiste en anotar clasificadamente el Activo y el Pasivo, en una sola página, de tal manera que a </a:t>
            </a:r>
            <a:r>
              <a:rPr lang="es-MX" sz="2000" dirty="0" smtClean="0"/>
              <a:t>la suma </a:t>
            </a:r>
            <a:r>
              <a:rPr lang="es-MX" sz="2000" dirty="0"/>
              <a:t>del Activo se le pueda restar </a:t>
            </a:r>
            <a:r>
              <a:rPr lang="es-MX" sz="2000" b="1" i="1" dirty="0">
                <a:solidFill>
                  <a:srgbClr val="244A2D"/>
                </a:solidFill>
              </a:rPr>
              <a:t>verticalmente</a:t>
            </a:r>
            <a:r>
              <a:rPr lang="es-MX" sz="2000" b="1" i="1" dirty="0"/>
              <a:t> </a:t>
            </a:r>
            <a:r>
              <a:rPr lang="es-MX" sz="2000" dirty="0"/>
              <a:t>la suma del Pasivo, para determinar el capital contable.</a:t>
            </a:r>
          </a:p>
        </p:txBody>
      </p:sp>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2"/>
          <a:stretch>
            <a:fillRect/>
          </a:stretch>
        </p:blipFill>
        <p:spPr>
          <a:xfrm>
            <a:off x="11423561" y="0"/>
            <a:ext cx="768439" cy="515154"/>
          </a:xfrm>
          <a:prstGeom prst="rect">
            <a:avLst/>
          </a:prstGeom>
        </p:spPr>
      </p:pic>
      <p:sp>
        <p:nvSpPr>
          <p:cNvPr id="14" name="CuadroTexto 13"/>
          <p:cNvSpPr txBox="1"/>
          <p:nvPr/>
        </p:nvSpPr>
        <p:spPr>
          <a:xfrm>
            <a:off x="1248591" y="6166123"/>
            <a:ext cx="9209714" cy="430887"/>
          </a:xfrm>
          <a:prstGeom prst="rect">
            <a:avLst/>
          </a:prstGeom>
          <a:noFill/>
        </p:spPr>
        <p:txBody>
          <a:bodyPr wrap="square" rtlCol="0">
            <a:spAutoFit/>
          </a:bodyPr>
          <a:lstStyle/>
          <a:p>
            <a:pPr algn="ctr"/>
            <a:r>
              <a:rPr lang="es-MX" sz="1100" dirty="0" smtClean="0"/>
              <a:t>Figura 11. </a:t>
            </a:r>
            <a:r>
              <a:rPr lang="es-MX" sz="1100" dirty="0" smtClean="0"/>
              <a:t>Balance General en forma de reporte. (Forma horizontal)</a:t>
            </a:r>
            <a:endParaRPr lang="es-MX" sz="1100" dirty="0" smtClean="0"/>
          </a:p>
          <a:p>
            <a:pPr algn="ctr"/>
            <a:r>
              <a:rPr lang="es-MX" sz="1100" dirty="0" smtClean="0"/>
              <a:t> Fuente: </a:t>
            </a:r>
            <a:r>
              <a:rPr lang="es-MX" sz="1100" dirty="0" smtClean="0"/>
              <a:t>Lara</a:t>
            </a:r>
            <a:r>
              <a:rPr lang="es-MX" sz="1100" dirty="0" smtClean="0"/>
              <a:t> </a:t>
            </a:r>
            <a:r>
              <a:rPr lang="es-ES" sz="1100" dirty="0" smtClean="0"/>
              <a:t> (2010). </a:t>
            </a:r>
            <a:endParaRPr lang="es-MX" sz="1100" dirty="0"/>
          </a:p>
        </p:txBody>
      </p:sp>
      <p:pic>
        <p:nvPicPr>
          <p:cNvPr id="3" name="Imagen 2"/>
          <p:cNvPicPr>
            <a:picLocks noChangeAspect="1"/>
          </p:cNvPicPr>
          <p:nvPr/>
        </p:nvPicPr>
        <p:blipFill>
          <a:blip r:embed="rId3"/>
          <a:stretch>
            <a:fillRect/>
          </a:stretch>
        </p:blipFill>
        <p:spPr>
          <a:xfrm>
            <a:off x="2833352" y="2999262"/>
            <a:ext cx="6336406" cy="3053978"/>
          </a:xfrm>
          <a:prstGeom prst="rect">
            <a:avLst/>
          </a:prstGeom>
        </p:spPr>
      </p:pic>
    </p:spTree>
    <p:extLst>
      <p:ext uri="{BB962C8B-B14F-4D97-AF65-F5344CB8AC3E}">
        <p14:creationId xmlns:p14="http://schemas.microsoft.com/office/powerpoint/2010/main" val="7724371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189" y="1507256"/>
            <a:ext cx="10019763" cy="4351337"/>
          </a:xfrm>
        </p:spPr>
        <p:txBody>
          <a:bodyPr>
            <a:normAutofit/>
          </a:bodyPr>
          <a:lstStyle/>
          <a:p>
            <a:pPr algn="just">
              <a:lnSpc>
                <a:spcPct val="150000"/>
              </a:lnSpc>
            </a:pPr>
            <a:r>
              <a:rPr lang="es-MX" sz="2000" dirty="0" smtClean="0"/>
              <a:t>B) Cuenta. </a:t>
            </a:r>
            <a:r>
              <a:rPr lang="es-MX" sz="2000" dirty="0"/>
              <a:t>En esta forma se emplean dos páginas; en la de la izquierda, se anota clasificadamente el </a:t>
            </a:r>
            <a:r>
              <a:rPr lang="es-MX" sz="2000" b="1" i="1" dirty="0"/>
              <a:t>Activo,</a:t>
            </a:r>
            <a:r>
              <a:rPr lang="es-MX" sz="2000" dirty="0">
                <a:solidFill>
                  <a:schemeClr val="tx1"/>
                </a:solidFill>
              </a:rPr>
              <a:t> </a:t>
            </a:r>
            <a:r>
              <a:rPr lang="es-MX" sz="2000" dirty="0" smtClean="0">
                <a:solidFill>
                  <a:schemeClr val="tx1"/>
                </a:solidFill>
              </a:rPr>
              <a:t>y </a:t>
            </a:r>
            <a:r>
              <a:rPr lang="es-MX" sz="2000" dirty="0" smtClean="0"/>
              <a:t>en </a:t>
            </a:r>
            <a:r>
              <a:rPr lang="es-MX" sz="2000" dirty="0"/>
              <a:t>la de la derecha, el Pasivo y el Capital contable.</a:t>
            </a:r>
          </a:p>
        </p:txBody>
      </p:sp>
      <p:sp>
        <p:nvSpPr>
          <p:cNvPr id="7" name="Título 1"/>
          <p:cNvSpPr txBox="1">
            <a:spLocks/>
          </p:cNvSpPr>
          <p:nvPr/>
        </p:nvSpPr>
        <p:spPr>
          <a:xfrm>
            <a:off x="1151404" y="682581"/>
            <a:ext cx="10515600" cy="579550"/>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dirty="0" smtClean="0"/>
              <a:t>Presentación del Balance en forma de Cuenta</a:t>
            </a:r>
            <a:endParaRPr lang="es-MX" dirty="0"/>
          </a:p>
        </p:txBody>
      </p:sp>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2"/>
          <a:stretch>
            <a:fillRect/>
          </a:stretch>
        </p:blipFill>
        <p:spPr>
          <a:xfrm>
            <a:off x="11423561" y="0"/>
            <a:ext cx="768439" cy="515154"/>
          </a:xfrm>
          <a:prstGeom prst="rect">
            <a:avLst/>
          </a:prstGeom>
        </p:spPr>
      </p:pic>
      <p:sp>
        <p:nvSpPr>
          <p:cNvPr id="12" name="CuadroTexto 11"/>
          <p:cNvSpPr txBox="1"/>
          <p:nvPr/>
        </p:nvSpPr>
        <p:spPr>
          <a:xfrm>
            <a:off x="1197076" y="5899146"/>
            <a:ext cx="9209714" cy="430887"/>
          </a:xfrm>
          <a:prstGeom prst="rect">
            <a:avLst/>
          </a:prstGeom>
          <a:noFill/>
        </p:spPr>
        <p:txBody>
          <a:bodyPr wrap="square" rtlCol="0">
            <a:spAutoFit/>
          </a:bodyPr>
          <a:lstStyle/>
          <a:p>
            <a:pPr algn="ctr"/>
            <a:r>
              <a:rPr lang="es-MX" sz="1100" dirty="0" smtClean="0"/>
              <a:t>Figura 12. </a:t>
            </a:r>
            <a:r>
              <a:rPr lang="es-MX" sz="1100" dirty="0" smtClean="0"/>
              <a:t>Balance General en forma de cuenta. (Forma vertical)</a:t>
            </a:r>
            <a:endParaRPr lang="es-MX" sz="1100" dirty="0" smtClean="0"/>
          </a:p>
          <a:p>
            <a:pPr algn="ctr"/>
            <a:r>
              <a:rPr lang="es-MX" sz="1100" dirty="0" smtClean="0"/>
              <a:t> Fuente: </a:t>
            </a:r>
            <a:r>
              <a:rPr lang="es-MX" sz="1100" dirty="0" smtClean="0"/>
              <a:t>Lara</a:t>
            </a:r>
            <a:r>
              <a:rPr lang="es-MX" sz="1100" dirty="0" smtClean="0"/>
              <a:t> </a:t>
            </a:r>
            <a:r>
              <a:rPr lang="es-ES" sz="1100" dirty="0" smtClean="0"/>
              <a:t> (2010). </a:t>
            </a:r>
            <a:endParaRPr lang="es-MX" sz="1100" dirty="0"/>
          </a:p>
        </p:txBody>
      </p:sp>
      <p:pic>
        <p:nvPicPr>
          <p:cNvPr id="2" name="Imagen 1"/>
          <p:cNvPicPr>
            <a:picLocks noChangeAspect="1"/>
          </p:cNvPicPr>
          <p:nvPr/>
        </p:nvPicPr>
        <p:blipFill>
          <a:blip r:embed="rId3"/>
          <a:stretch>
            <a:fillRect/>
          </a:stretch>
        </p:blipFill>
        <p:spPr>
          <a:xfrm>
            <a:off x="2021984" y="2665927"/>
            <a:ext cx="7559898" cy="3013656"/>
          </a:xfrm>
          <a:prstGeom prst="rect">
            <a:avLst/>
          </a:prstGeom>
        </p:spPr>
      </p:pic>
    </p:spTree>
    <p:extLst>
      <p:ext uri="{BB962C8B-B14F-4D97-AF65-F5344CB8AC3E}">
        <p14:creationId xmlns:p14="http://schemas.microsoft.com/office/powerpoint/2010/main" val="12300175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734095"/>
            <a:ext cx="10515600" cy="549773"/>
          </a:xfrm>
        </p:spPr>
        <p:txBody>
          <a:bodyPr>
            <a:normAutofit fontScale="90000"/>
          </a:bodyPr>
          <a:lstStyle/>
          <a:p>
            <a:r>
              <a:rPr lang="es-MX" dirty="0" smtClean="0"/>
              <a:t>Estado de resultados</a:t>
            </a:r>
            <a:endParaRPr lang="es-MX" dirty="0"/>
          </a:p>
        </p:txBody>
      </p:sp>
      <p:sp>
        <p:nvSpPr>
          <p:cNvPr id="3" name="Marcador de contenido 2"/>
          <p:cNvSpPr>
            <a:spLocks noGrp="1"/>
          </p:cNvSpPr>
          <p:nvPr>
            <p:ph idx="1"/>
          </p:nvPr>
        </p:nvSpPr>
        <p:spPr>
          <a:xfrm>
            <a:off x="1066800" y="2173348"/>
            <a:ext cx="10058400" cy="4023360"/>
          </a:xfrm>
        </p:spPr>
        <p:txBody>
          <a:bodyPr>
            <a:normAutofit/>
          </a:bodyPr>
          <a:lstStyle/>
          <a:p>
            <a:pPr algn="just">
              <a:lnSpc>
                <a:spcPct val="150000"/>
              </a:lnSpc>
            </a:pPr>
            <a:r>
              <a:rPr lang="es-MX" sz="2000" dirty="0"/>
              <a:t>E</a:t>
            </a:r>
            <a:r>
              <a:rPr lang="es-MX" sz="2000" dirty="0" smtClean="0"/>
              <a:t>l </a:t>
            </a:r>
            <a:r>
              <a:rPr lang="es-MX" sz="2000" dirty="0"/>
              <a:t>estado de resultados, </a:t>
            </a:r>
            <a:r>
              <a:rPr lang="es-MX" sz="2000" dirty="0" smtClean="0"/>
              <a:t>como </a:t>
            </a:r>
            <a:r>
              <a:rPr lang="es-MX" sz="2000" dirty="0"/>
              <a:t>su nombre lo dice, resume los resultados de las operaciones de la compañía referentes a </a:t>
            </a:r>
            <a:r>
              <a:rPr lang="es-MX" sz="2000" dirty="0" smtClean="0"/>
              <a:t>las </a:t>
            </a:r>
            <a:r>
              <a:rPr lang="es-MX" sz="2000" dirty="0"/>
              <a:t>cuentas de ingresos y gastos de un determinado periodo. </a:t>
            </a:r>
            <a:endParaRPr lang="es-MX" sz="2000" dirty="0" smtClean="0"/>
          </a:p>
          <a:p>
            <a:pPr marL="0" indent="0" algn="just">
              <a:lnSpc>
                <a:spcPct val="150000"/>
              </a:lnSpc>
              <a:buNone/>
            </a:pPr>
            <a:endParaRPr lang="es-MX" sz="2000" dirty="0" smtClean="0"/>
          </a:p>
          <a:p>
            <a:pPr algn="just">
              <a:lnSpc>
                <a:spcPct val="150000"/>
              </a:lnSpc>
            </a:pPr>
            <a:r>
              <a:rPr lang="es-MX" sz="2000" dirty="0" smtClean="0"/>
              <a:t>Del </a:t>
            </a:r>
            <a:r>
              <a:rPr lang="es-MX" sz="2000" dirty="0"/>
              <a:t>estado de resultados se obtienen </a:t>
            </a:r>
            <a:r>
              <a:rPr lang="es-MX" sz="2000" dirty="0" smtClean="0"/>
              <a:t>los </a:t>
            </a:r>
            <a:r>
              <a:rPr lang="es-MX" sz="2000" dirty="0"/>
              <a:t>“resultados” de las operaciones para determinar si se ganó o se perdió en el desarrollo de las </a:t>
            </a:r>
            <a:r>
              <a:rPr lang="es-MX" sz="2000" dirty="0" smtClean="0"/>
              <a:t>mismas</a:t>
            </a:r>
            <a:r>
              <a:rPr lang="es-MX" sz="2000" dirty="0"/>
              <a:t>. </a:t>
            </a:r>
            <a:endParaRPr lang="es-MX" sz="2000" dirty="0" smtClean="0"/>
          </a:p>
          <a:p>
            <a:endParaRPr lang="es-MX" sz="2000" dirty="0"/>
          </a:p>
          <a:p>
            <a:endParaRPr lang="es-MX" sz="2000" dirty="0"/>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11082407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nvPr>
        </p:nvGraphicFramePr>
        <p:xfrm>
          <a:off x="1074131" y="1691322"/>
          <a:ext cx="955094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ítulo 1"/>
          <p:cNvSpPr>
            <a:spLocks noGrp="1"/>
          </p:cNvSpPr>
          <p:nvPr>
            <p:ph type="title"/>
          </p:nvPr>
        </p:nvSpPr>
        <p:spPr>
          <a:xfrm>
            <a:off x="1151404" y="669701"/>
            <a:ext cx="10515600" cy="585559"/>
          </a:xfrm>
        </p:spPr>
        <p:txBody>
          <a:bodyPr>
            <a:normAutofit fontScale="90000"/>
          </a:bodyPr>
          <a:lstStyle/>
          <a:p>
            <a:r>
              <a:rPr lang="es-MX" dirty="0" smtClean="0"/>
              <a:t>Elementos del Estado de Resultados</a:t>
            </a:r>
            <a:endParaRPr lang="es-MX" dirty="0"/>
          </a:p>
        </p:txBody>
      </p:sp>
      <p:sp>
        <p:nvSpPr>
          <p:cNvPr id="9"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0" name="Rectángulo 9"/>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2" name="Imagen 11"/>
          <p:cNvPicPr>
            <a:picLocks noChangeAspect="1"/>
          </p:cNvPicPr>
          <p:nvPr/>
        </p:nvPicPr>
        <p:blipFill>
          <a:blip r:embed="rId7"/>
          <a:stretch>
            <a:fillRect/>
          </a:stretch>
        </p:blipFill>
        <p:spPr>
          <a:xfrm>
            <a:off x="11423561" y="0"/>
            <a:ext cx="768439" cy="515154"/>
          </a:xfrm>
          <a:prstGeom prst="rect">
            <a:avLst/>
          </a:prstGeom>
        </p:spPr>
      </p:pic>
      <p:sp>
        <p:nvSpPr>
          <p:cNvPr id="13" name="CuadroTexto 12"/>
          <p:cNvSpPr txBox="1"/>
          <p:nvPr/>
        </p:nvSpPr>
        <p:spPr>
          <a:xfrm>
            <a:off x="1244744" y="5729946"/>
            <a:ext cx="9209714" cy="430887"/>
          </a:xfrm>
          <a:prstGeom prst="rect">
            <a:avLst/>
          </a:prstGeom>
          <a:noFill/>
        </p:spPr>
        <p:txBody>
          <a:bodyPr wrap="square" rtlCol="0">
            <a:spAutoFit/>
          </a:bodyPr>
          <a:lstStyle/>
          <a:p>
            <a:pPr algn="ctr"/>
            <a:r>
              <a:rPr lang="es-MX" sz="1100" dirty="0" smtClean="0"/>
              <a:t>Figura 13. Elementos del Estado de Resultados.</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3074514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717028"/>
            <a:ext cx="10515600" cy="532223"/>
          </a:xfrm>
        </p:spPr>
        <p:txBody>
          <a:bodyPr>
            <a:normAutofit fontScale="90000"/>
          </a:bodyPr>
          <a:lstStyle/>
          <a:p>
            <a:r>
              <a:rPr lang="es-MX" dirty="0" smtClean="0"/>
              <a:t>Estructura del Estado de Resultados</a:t>
            </a:r>
            <a:endParaRPr lang="es-MX" dirty="0"/>
          </a:p>
        </p:txBody>
      </p:sp>
      <p:graphicFrame>
        <p:nvGraphicFramePr>
          <p:cNvPr id="10" name="Objeto 9"/>
          <p:cNvGraphicFramePr>
            <a:graphicFrameLocks noChangeAspect="1"/>
          </p:cNvGraphicFramePr>
          <p:nvPr>
            <p:extLst/>
          </p:nvPr>
        </p:nvGraphicFramePr>
        <p:xfrm>
          <a:off x="2408349" y="1506828"/>
          <a:ext cx="6993228" cy="4584879"/>
        </p:xfrm>
        <a:graphic>
          <a:graphicData uri="http://schemas.openxmlformats.org/presentationml/2006/ole">
            <mc:AlternateContent xmlns:mc="http://schemas.openxmlformats.org/markup-compatibility/2006">
              <mc:Choice xmlns:v="urn:schemas-microsoft-com:vml" Requires="v">
                <p:oleObj spid="_x0000_s2062" name="Hoja de cálculo" r:id="rId3" imgW="3590909" imgH="2762119" progId="Excel.Sheet.12">
                  <p:embed/>
                </p:oleObj>
              </mc:Choice>
              <mc:Fallback>
                <p:oleObj name="Hoja de cálculo" r:id="rId3" imgW="3590909" imgH="2762119" progId="Excel.Sheet.12">
                  <p:embed/>
                  <p:pic>
                    <p:nvPicPr>
                      <p:cNvPr id="0" name=""/>
                      <p:cNvPicPr/>
                      <p:nvPr/>
                    </p:nvPicPr>
                    <p:blipFill>
                      <a:blip r:embed="rId4"/>
                      <a:stretch>
                        <a:fillRect/>
                      </a:stretch>
                    </p:blipFill>
                    <p:spPr>
                      <a:xfrm>
                        <a:off x="2408349" y="1506828"/>
                        <a:ext cx="6993228" cy="4584879"/>
                      </a:xfrm>
                      <a:prstGeom prst="rect">
                        <a:avLst/>
                      </a:prstGeom>
                    </p:spPr>
                  </p:pic>
                </p:oleObj>
              </mc:Fallback>
            </mc:AlternateContent>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2" name="Imagen 11"/>
          <p:cNvPicPr>
            <a:picLocks noChangeAspect="1"/>
          </p:cNvPicPr>
          <p:nvPr/>
        </p:nvPicPr>
        <p:blipFill>
          <a:blip r:embed="rId5"/>
          <a:stretch>
            <a:fillRect/>
          </a:stretch>
        </p:blipFill>
        <p:spPr>
          <a:xfrm>
            <a:off x="11423561" y="0"/>
            <a:ext cx="768439" cy="515154"/>
          </a:xfrm>
          <a:prstGeom prst="rect">
            <a:avLst/>
          </a:prstGeom>
        </p:spPr>
      </p:pic>
      <p:sp>
        <p:nvSpPr>
          <p:cNvPr id="13" name="CuadroTexto 12"/>
          <p:cNvSpPr txBox="1"/>
          <p:nvPr/>
        </p:nvSpPr>
        <p:spPr>
          <a:xfrm>
            <a:off x="1300106" y="6185356"/>
            <a:ext cx="9209714" cy="430887"/>
          </a:xfrm>
          <a:prstGeom prst="rect">
            <a:avLst/>
          </a:prstGeom>
          <a:noFill/>
        </p:spPr>
        <p:txBody>
          <a:bodyPr wrap="square" rtlCol="0">
            <a:spAutoFit/>
          </a:bodyPr>
          <a:lstStyle/>
          <a:p>
            <a:pPr algn="ctr"/>
            <a:r>
              <a:rPr lang="es-MX" sz="1100" dirty="0" smtClean="0"/>
              <a:t>Figura 14. Estructura del Estado de resultados.</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37743837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33042"/>
            <a:ext cx="10515600" cy="533516"/>
          </a:xfrm>
        </p:spPr>
        <p:txBody>
          <a:bodyPr>
            <a:normAutofit fontScale="90000"/>
          </a:bodyPr>
          <a:lstStyle/>
          <a:p>
            <a:r>
              <a:rPr lang="es-MX" dirty="0" smtClean="0"/>
              <a:t>Estado de Variaciones en el Capital </a:t>
            </a:r>
            <a:r>
              <a:rPr lang="es-MX" dirty="0"/>
              <a:t>C</a:t>
            </a:r>
            <a:r>
              <a:rPr lang="es-MX" dirty="0" smtClean="0"/>
              <a:t>ontable</a:t>
            </a:r>
            <a:endParaRPr lang="es-MX" dirty="0"/>
          </a:p>
        </p:txBody>
      </p:sp>
      <p:sp>
        <p:nvSpPr>
          <p:cNvPr id="3" name="Marcador de contenido 2"/>
          <p:cNvSpPr>
            <a:spLocks noGrp="1"/>
          </p:cNvSpPr>
          <p:nvPr>
            <p:ph idx="1"/>
          </p:nvPr>
        </p:nvSpPr>
        <p:spPr>
          <a:xfrm>
            <a:off x="1111876" y="1507256"/>
            <a:ext cx="9951076" cy="4351337"/>
          </a:xfrm>
        </p:spPr>
        <p:txBody>
          <a:bodyPr>
            <a:normAutofit/>
          </a:bodyPr>
          <a:lstStyle/>
          <a:p>
            <a:pPr algn="just">
              <a:lnSpc>
                <a:spcPct val="150000"/>
              </a:lnSpc>
            </a:pPr>
            <a:r>
              <a:rPr lang="es-MX" sz="2000" dirty="0" smtClean="0"/>
              <a:t>El objetivo de estado es </a:t>
            </a:r>
            <a:r>
              <a:rPr lang="es-MX" sz="2000" dirty="0"/>
              <a:t>mostrar los cambios en la inversión </a:t>
            </a:r>
            <a:r>
              <a:rPr lang="es-MX" sz="2000" dirty="0" smtClean="0"/>
              <a:t>de los </a:t>
            </a:r>
            <a:r>
              <a:rPr lang="es-MX" sz="2000" dirty="0"/>
              <a:t>accionistas de la empresa, es decir, lo que se denomina capital contable. </a:t>
            </a:r>
            <a:endParaRPr lang="es-MX" sz="2000" dirty="0" smtClean="0"/>
          </a:p>
          <a:p>
            <a:pPr algn="just">
              <a:lnSpc>
                <a:spcPct val="150000"/>
              </a:lnSpc>
            </a:pPr>
            <a:endParaRPr lang="es-MX" sz="2000" dirty="0" smtClean="0"/>
          </a:p>
          <a:p>
            <a:pPr algn="just">
              <a:lnSpc>
                <a:spcPct val="150000"/>
              </a:lnSpc>
            </a:pPr>
            <a:r>
              <a:rPr lang="es-MX" sz="2000" dirty="0" smtClean="0"/>
              <a:t>En </a:t>
            </a:r>
            <a:r>
              <a:rPr lang="es-MX" sz="2000" dirty="0"/>
              <a:t>este informe, </a:t>
            </a:r>
            <a:r>
              <a:rPr lang="es-MX" sz="2000" dirty="0" smtClean="0"/>
              <a:t>los movimientos </a:t>
            </a:r>
            <a:r>
              <a:rPr lang="es-MX" sz="2000" dirty="0"/>
              <a:t>realizados para aumentar, disminuir o actualizar las partidas del capital </a:t>
            </a:r>
            <a:r>
              <a:rPr lang="es-MX" sz="2000" dirty="0" smtClean="0"/>
              <a:t>aportado por </a:t>
            </a:r>
            <a:r>
              <a:rPr lang="es-MX" sz="2000" dirty="0"/>
              <a:t>los accionistas son factores indispensables para su elaboración. Igualmente, las </a:t>
            </a:r>
            <a:r>
              <a:rPr lang="es-MX" sz="2000" dirty="0" smtClean="0"/>
              <a:t>utilidades del </a:t>
            </a:r>
            <a:r>
              <a:rPr lang="es-MX" sz="2000" dirty="0"/>
              <a:t>periodo que haya generado el negocio y los dividendos que los accionistas hayan </a:t>
            </a:r>
            <a:r>
              <a:rPr lang="es-MX" sz="2000" dirty="0" smtClean="0"/>
              <a:t>decidido pagarse </a:t>
            </a:r>
            <a:r>
              <a:rPr lang="es-MX" sz="2000" dirty="0"/>
              <a:t>se incluyen en este estado financiero.</a:t>
            </a:r>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3445113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061252" y="663421"/>
            <a:ext cx="10515600" cy="583738"/>
          </a:xfrm>
        </p:spPr>
        <p:txBody>
          <a:bodyPr>
            <a:normAutofit/>
          </a:bodyPr>
          <a:lstStyle/>
          <a:p>
            <a:r>
              <a:rPr lang="es-MX" sz="3200" dirty="0" smtClean="0"/>
              <a:t>Elementos del Estado de Variaciones en el Capital </a:t>
            </a:r>
            <a:r>
              <a:rPr lang="es-MX" sz="3200" dirty="0"/>
              <a:t>C</a:t>
            </a:r>
            <a:r>
              <a:rPr lang="es-MX" sz="3200" dirty="0" smtClean="0"/>
              <a:t>ontable</a:t>
            </a:r>
            <a:endParaRPr lang="es-MX" sz="3200" dirty="0"/>
          </a:p>
        </p:txBody>
      </p:sp>
      <p:sp>
        <p:nvSpPr>
          <p:cNvPr id="8" name="Título 1"/>
          <p:cNvSpPr txBox="1">
            <a:spLocks/>
          </p:cNvSpPr>
          <p:nvPr/>
        </p:nvSpPr>
        <p:spPr>
          <a:xfrm>
            <a:off x="1123499" y="1421128"/>
            <a:ext cx="10055363" cy="935706"/>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s-MX" sz="2000" b="1" u="sng" dirty="0" smtClean="0">
                <a:solidFill>
                  <a:srgbClr val="0F4111"/>
                </a:solidFill>
                <a:latin typeface="+mn-lt"/>
              </a:rPr>
              <a:t>1. Movimientos de propietarios</a:t>
            </a:r>
            <a:r>
              <a:rPr lang="es-MX" sz="2000" dirty="0" smtClean="0">
                <a:latin typeface="+mn-lt"/>
              </a:rPr>
              <a:t>: Son todos aquellos cambios que se dan, ya sea aumentos y disminuciones en un periodo.</a:t>
            </a:r>
            <a:endParaRPr lang="es-MX" sz="2000" dirty="0">
              <a:latin typeface="+mn-lt"/>
            </a:endParaRPr>
          </a:p>
        </p:txBody>
      </p:sp>
      <p:graphicFrame>
        <p:nvGraphicFramePr>
          <p:cNvPr id="10" name="Marcador de contenido 9"/>
          <p:cNvGraphicFramePr>
            <a:graphicFrameLocks noGrp="1"/>
          </p:cNvGraphicFramePr>
          <p:nvPr>
            <p:ph idx="1"/>
            <p:extLst/>
          </p:nvPr>
        </p:nvGraphicFramePr>
        <p:xfrm>
          <a:off x="1151404" y="1996225"/>
          <a:ext cx="9718365" cy="40055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3" name="Rectángulo 12"/>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CuadroTexto 13"/>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5" name="Imagen 14"/>
          <p:cNvPicPr>
            <a:picLocks noChangeAspect="1"/>
          </p:cNvPicPr>
          <p:nvPr/>
        </p:nvPicPr>
        <p:blipFill>
          <a:blip r:embed="rId7"/>
          <a:stretch>
            <a:fillRect/>
          </a:stretch>
        </p:blipFill>
        <p:spPr>
          <a:xfrm>
            <a:off x="11423561" y="0"/>
            <a:ext cx="768439" cy="515154"/>
          </a:xfrm>
          <a:prstGeom prst="rect">
            <a:avLst/>
          </a:prstGeom>
        </p:spPr>
      </p:pic>
      <p:sp>
        <p:nvSpPr>
          <p:cNvPr id="16" name="CuadroTexto 15"/>
          <p:cNvSpPr txBox="1"/>
          <p:nvPr/>
        </p:nvSpPr>
        <p:spPr>
          <a:xfrm>
            <a:off x="1262130" y="5425621"/>
            <a:ext cx="9209714" cy="430887"/>
          </a:xfrm>
          <a:prstGeom prst="rect">
            <a:avLst/>
          </a:prstGeom>
          <a:noFill/>
        </p:spPr>
        <p:txBody>
          <a:bodyPr wrap="square" rtlCol="0">
            <a:spAutoFit/>
          </a:bodyPr>
          <a:lstStyle/>
          <a:p>
            <a:pPr algn="ctr"/>
            <a:r>
              <a:rPr lang="es-MX" sz="1100" dirty="0" smtClean="0"/>
              <a:t>Figura 15. Elementos del Estado de variaciones en el capital contable.</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4225625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15584" y="1944709"/>
            <a:ext cx="9805702" cy="4351337"/>
          </a:xfrm>
        </p:spPr>
        <p:txBody>
          <a:bodyPr>
            <a:normAutofit/>
          </a:bodyPr>
          <a:lstStyle/>
          <a:p>
            <a:pPr algn="just">
              <a:lnSpc>
                <a:spcPct val="150000"/>
              </a:lnSpc>
            </a:pPr>
            <a:r>
              <a:rPr lang="es-MX" sz="2000" b="1" u="sng" dirty="0" smtClean="0">
                <a:solidFill>
                  <a:srgbClr val="0F4111"/>
                </a:solidFill>
              </a:rPr>
              <a:t>2. Creación de reservas</a:t>
            </a:r>
            <a:r>
              <a:rPr lang="es-MX" sz="2000" dirty="0" smtClean="0"/>
              <a:t>: </a:t>
            </a:r>
            <a:r>
              <a:rPr lang="es-MX" sz="2000" dirty="0"/>
              <a:t>Son </a:t>
            </a:r>
            <a:r>
              <a:rPr lang="es-MX" sz="2000" dirty="0" smtClean="0"/>
              <a:t>asignaciones de las utilidades netas acumuladas de la entidad, con fines específicos y creadas por decisiones de sus propios dueños.</a:t>
            </a:r>
          </a:p>
          <a:p>
            <a:pPr algn="just">
              <a:lnSpc>
                <a:spcPct val="150000"/>
              </a:lnSpc>
            </a:pPr>
            <a:endParaRPr lang="es-MX" sz="2000" dirty="0"/>
          </a:p>
          <a:p>
            <a:pPr algn="just">
              <a:lnSpc>
                <a:spcPct val="150000"/>
              </a:lnSpc>
            </a:pPr>
            <a:r>
              <a:rPr lang="es-MX" sz="2000" b="1" u="sng" dirty="0" smtClean="0">
                <a:solidFill>
                  <a:srgbClr val="0F4111"/>
                </a:solidFill>
              </a:rPr>
              <a:t>3. Utilidad integral</a:t>
            </a:r>
            <a:r>
              <a:rPr lang="es-MX" sz="2000" dirty="0" smtClean="0"/>
              <a:t>: La utilidad integral se refiere al aumento del capital ganado de una entidad  durante un periodo contable como resultado de la utilidad neta mas otras partidas.</a:t>
            </a:r>
            <a:endParaRPr lang="es-MX" sz="2000" dirty="0"/>
          </a:p>
          <a:p>
            <a:pPr algn="just">
              <a:lnSpc>
                <a:spcPct val="150000"/>
              </a:lnSpc>
            </a:pPr>
            <a:endParaRPr lang="es-MX" sz="2000" dirty="0"/>
          </a:p>
          <a:p>
            <a:pPr algn="just">
              <a:lnSpc>
                <a:spcPct val="150000"/>
              </a:lnSpc>
            </a:pPr>
            <a:endParaRPr lang="es-MX" sz="2000" dirty="0"/>
          </a:p>
        </p:txBody>
      </p:sp>
      <p:sp>
        <p:nvSpPr>
          <p:cNvPr id="4" name="Título 1"/>
          <p:cNvSpPr txBox="1">
            <a:spLocks/>
          </p:cNvSpPr>
          <p:nvPr/>
        </p:nvSpPr>
        <p:spPr>
          <a:xfrm>
            <a:off x="1061252" y="663421"/>
            <a:ext cx="10515600" cy="5837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Elementos del Estado de Variaciones en el Capital Contable</a:t>
            </a:r>
            <a:endParaRPr lang="es-MX" sz="3200" dirty="0"/>
          </a:p>
        </p:txBody>
      </p:sp>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98694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147600"/>
            <a:ext cx="10515600" cy="4351338"/>
          </a:xfrm>
        </p:spPr>
        <p:txBody>
          <a:bodyPr>
            <a:normAutofit/>
          </a:bodyPr>
          <a:lstStyle/>
          <a:p>
            <a:pPr algn="just">
              <a:lnSpc>
                <a:spcPct val="150000"/>
              </a:lnSpc>
            </a:pPr>
            <a:r>
              <a:rPr lang="es-MX" sz="2000" dirty="0">
                <a:latin typeface="+mj-lt"/>
              </a:rPr>
              <a:t>El uso de este material se centra en la Unidad </a:t>
            </a:r>
            <a:r>
              <a:rPr lang="es-MX" sz="2000" dirty="0" smtClean="0">
                <a:latin typeface="+mj-lt"/>
              </a:rPr>
              <a:t>II y III. </a:t>
            </a:r>
            <a:r>
              <a:rPr lang="es-MX" sz="2000" dirty="0">
                <a:latin typeface="+mj-lt"/>
              </a:rPr>
              <a:t>“</a:t>
            </a:r>
            <a:r>
              <a:rPr lang="es-MX" sz="2000" dirty="0" smtClean="0">
                <a:latin typeface="+mj-lt"/>
              </a:rPr>
              <a:t>Técnica contable y Estados Financieros Básicos”. </a:t>
            </a:r>
            <a:r>
              <a:rPr lang="es-MX" sz="2000" dirty="0">
                <a:latin typeface="+mj-lt"/>
              </a:rPr>
              <a:t>El docente trabajará conjuntamente con los estudiantes con el fin </a:t>
            </a:r>
            <a:r>
              <a:rPr lang="es-MX" sz="2000" dirty="0" smtClean="0">
                <a:latin typeface="+mj-lt"/>
              </a:rPr>
              <a:t>de </a:t>
            </a:r>
            <a:r>
              <a:rPr lang="es-MX" sz="2000" dirty="0">
                <a:latin typeface="+mj-lt"/>
              </a:rPr>
              <a:t>a</a:t>
            </a:r>
            <a:r>
              <a:rPr lang="es-MX" sz="2000" dirty="0" smtClean="0">
                <a:latin typeface="+mj-lt"/>
              </a:rPr>
              <a:t>plicar </a:t>
            </a:r>
            <a:r>
              <a:rPr lang="es-MX" sz="2000" dirty="0">
                <a:latin typeface="+mj-lt"/>
              </a:rPr>
              <a:t>la técnica contable para la solución de casos en el ámbito </a:t>
            </a:r>
            <a:r>
              <a:rPr lang="es-MX" sz="2000" dirty="0" smtClean="0">
                <a:latin typeface="+mj-lt"/>
              </a:rPr>
              <a:t>turístico y </a:t>
            </a:r>
            <a:r>
              <a:rPr lang="es-ES_tradnl" sz="2000" dirty="0">
                <a:latin typeface="+mj-lt"/>
              </a:rPr>
              <a:t>r</a:t>
            </a:r>
            <a:r>
              <a:rPr lang="es-ES_tradnl" sz="2000" dirty="0" smtClean="0">
                <a:latin typeface="+mj-lt"/>
              </a:rPr>
              <a:t>ealizar </a:t>
            </a:r>
            <a:r>
              <a:rPr lang="es-ES_tradnl" sz="2000" dirty="0">
                <a:latin typeface="+mj-lt"/>
              </a:rPr>
              <a:t>ejercicios prácticos de estados financieros aplicables en las organizaciones turísticas</a:t>
            </a:r>
            <a:r>
              <a:rPr lang="es-MX" sz="2000" dirty="0" smtClean="0">
                <a:latin typeface="+mj-lt"/>
              </a:rPr>
              <a:t>.</a:t>
            </a:r>
            <a:endParaRPr lang="es-MX" sz="2000" dirty="0">
              <a:latin typeface="+mj-lt"/>
            </a:endParaRPr>
          </a:p>
          <a:p>
            <a:pPr algn="just">
              <a:lnSpc>
                <a:spcPct val="150000"/>
              </a:lnSpc>
            </a:pPr>
            <a:r>
              <a:rPr lang="es-MX" sz="2000" dirty="0">
                <a:latin typeface="+mj-lt"/>
              </a:rPr>
              <a:t>Esto les permitirá realizar afirmaciones y obtener conclusiones que permitan orientar trabajos para el análisis, toma decisiones, resolución de problemas e implementación de mejoras, en los diversos escenarios turísticos de acuerdo a su desempeño profesional.</a:t>
            </a:r>
          </a:p>
          <a:p>
            <a:pPr marL="0" indent="0" algn="just">
              <a:lnSpc>
                <a:spcPct val="150000"/>
              </a:lnSpc>
              <a:buNone/>
            </a:pPr>
            <a:endParaRPr lang="es-MX" sz="2000" dirty="0">
              <a:latin typeface="+mj-lt"/>
            </a:endParaRPr>
          </a:p>
          <a:p>
            <a:endParaRPr lang="es-MX" sz="2000" dirty="0">
              <a:latin typeface="+mj-lt"/>
            </a:endParaRPr>
          </a:p>
        </p:txBody>
      </p:sp>
      <p:sp>
        <p:nvSpPr>
          <p:cNvPr id="4" name="Subtítulo 2"/>
          <p:cNvSpPr txBox="1">
            <a:spLocks/>
          </p:cNvSpPr>
          <p:nvPr/>
        </p:nvSpPr>
        <p:spPr>
          <a:xfrm>
            <a:off x="0" y="1416676"/>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5" name="Rectángulo 4"/>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8" name="Imagen 7"/>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32193231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noGrp="1"/>
          </p:cNvSpPr>
          <p:nvPr>
            <p:ph type="title"/>
          </p:nvPr>
        </p:nvSpPr>
        <p:spPr>
          <a:xfrm>
            <a:off x="1111876" y="627008"/>
            <a:ext cx="10515600" cy="6080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Estructura del Estado de Variaciones en el Capital Contable</a:t>
            </a:r>
            <a:endParaRPr lang="es-MX" sz="3200" dirty="0"/>
          </a:p>
        </p:txBody>
      </p:sp>
      <p:graphicFrame>
        <p:nvGraphicFramePr>
          <p:cNvPr id="9" name="Objeto 8"/>
          <p:cNvGraphicFramePr>
            <a:graphicFrameLocks noChangeAspect="1"/>
          </p:cNvGraphicFramePr>
          <p:nvPr>
            <p:extLst/>
          </p:nvPr>
        </p:nvGraphicFramePr>
        <p:xfrm>
          <a:off x="1442434" y="1712890"/>
          <a:ext cx="9324304" cy="4159875"/>
        </p:xfrm>
        <a:graphic>
          <a:graphicData uri="http://schemas.openxmlformats.org/presentationml/2006/ole">
            <mc:AlternateContent xmlns:mc="http://schemas.openxmlformats.org/markup-compatibility/2006">
              <mc:Choice xmlns:v="urn:schemas-microsoft-com:vml" Requires="v">
                <p:oleObj spid="_x0000_s3086" name="Hoja de cálculo" r:id="rId3" imgW="5772066" imgH="2771788" progId="Excel.Sheet.12">
                  <p:embed/>
                </p:oleObj>
              </mc:Choice>
              <mc:Fallback>
                <p:oleObj name="Hoja de cálculo" r:id="rId3" imgW="5772066" imgH="2771788" progId="Excel.Sheet.12">
                  <p:embed/>
                  <p:pic>
                    <p:nvPicPr>
                      <p:cNvPr id="0" name=""/>
                      <p:cNvPicPr/>
                      <p:nvPr/>
                    </p:nvPicPr>
                    <p:blipFill>
                      <a:blip r:embed="rId4"/>
                      <a:stretch>
                        <a:fillRect/>
                      </a:stretch>
                    </p:blipFill>
                    <p:spPr>
                      <a:xfrm>
                        <a:off x="1442434" y="1712890"/>
                        <a:ext cx="9324304" cy="4159875"/>
                      </a:xfrm>
                      <a:prstGeom prst="rect">
                        <a:avLst/>
                      </a:prstGeom>
                    </p:spPr>
                  </p:pic>
                </p:oleObj>
              </mc:Fallback>
            </mc:AlternateContent>
          </a:graphicData>
        </a:graphic>
      </p:graphicFrame>
      <p:sp>
        <p:nvSpPr>
          <p:cNvPr id="10"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1" name="Rectángulo 10"/>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3" name="Imagen 12"/>
          <p:cNvPicPr>
            <a:picLocks noChangeAspect="1"/>
          </p:cNvPicPr>
          <p:nvPr/>
        </p:nvPicPr>
        <p:blipFill>
          <a:blip r:embed="rId5"/>
          <a:stretch>
            <a:fillRect/>
          </a:stretch>
        </p:blipFill>
        <p:spPr>
          <a:xfrm>
            <a:off x="11423561" y="0"/>
            <a:ext cx="768439" cy="515154"/>
          </a:xfrm>
          <a:prstGeom prst="rect">
            <a:avLst/>
          </a:prstGeom>
        </p:spPr>
      </p:pic>
      <p:sp>
        <p:nvSpPr>
          <p:cNvPr id="14" name="CuadroTexto 13"/>
          <p:cNvSpPr txBox="1"/>
          <p:nvPr/>
        </p:nvSpPr>
        <p:spPr>
          <a:xfrm>
            <a:off x="1442434" y="6075885"/>
            <a:ext cx="9209714" cy="430887"/>
          </a:xfrm>
          <a:prstGeom prst="rect">
            <a:avLst/>
          </a:prstGeom>
          <a:noFill/>
        </p:spPr>
        <p:txBody>
          <a:bodyPr wrap="square" rtlCol="0">
            <a:spAutoFit/>
          </a:bodyPr>
          <a:lstStyle/>
          <a:p>
            <a:pPr algn="ctr"/>
            <a:r>
              <a:rPr lang="es-MX" sz="1100" dirty="0" smtClean="0"/>
              <a:t>Figura 16. Estructura del Estado de variaciones en el capital contable.</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178615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734095"/>
            <a:ext cx="10515600" cy="463640"/>
          </a:xfrm>
        </p:spPr>
        <p:txBody>
          <a:bodyPr>
            <a:normAutofit fontScale="90000"/>
          </a:bodyPr>
          <a:lstStyle/>
          <a:p>
            <a:r>
              <a:rPr lang="es-MX" dirty="0" smtClean="0"/>
              <a:t>Estado de Flujo de Efectivo</a:t>
            </a:r>
            <a:endParaRPr lang="es-MX" dirty="0"/>
          </a:p>
        </p:txBody>
      </p:sp>
      <p:sp>
        <p:nvSpPr>
          <p:cNvPr id="3" name="Marcador de contenido 2"/>
          <p:cNvSpPr>
            <a:spLocks noGrp="1"/>
          </p:cNvSpPr>
          <p:nvPr>
            <p:ph idx="1"/>
          </p:nvPr>
        </p:nvSpPr>
        <p:spPr>
          <a:xfrm>
            <a:off x="1151404" y="1378255"/>
            <a:ext cx="9921611" cy="4351337"/>
          </a:xfrm>
        </p:spPr>
        <p:txBody>
          <a:bodyPr>
            <a:normAutofit/>
          </a:bodyPr>
          <a:lstStyle/>
          <a:p>
            <a:pPr algn="just">
              <a:lnSpc>
                <a:spcPct val="150000"/>
              </a:lnSpc>
            </a:pPr>
            <a:r>
              <a:rPr lang="es-MX" sz="2000" dirty="0" smtClean="0"/>
              <a:t>La finalidad del Estado de Flujo de Efectivo presenta de forma condensada y comprensible información sobre el manejo de efectivo, es decir, sobre su obtención y utilización por parte de la entidad durante un periodo determinado.</a:t>
            </a:r>
          </a:p>
          <a:p>
            <a:pPr algn="just">
              <a:lnSpc>
                <a:spcPct val="150000"/>
              </a:lnSpc>
            </a:pPr>
            <a:r>
              <a:rPr lang="es-MX" sz="2000" dirty="0" smtClean="0"/>
              <a:t>Se diseña para explicar los movimientos de efectivo provenientes de la operación normal del negocio.</a:t>
            </a:r>
            <a:endParaRPr lang="es-MX" sz="2000" dirty="0"/>
          </a:p>
        </p:txBody>
      </p:sp>
      <p:graphicFrame>
        <p:nvGraphicFramePr>
          <p:cNvPr id="7" name="Diagrama 6"/>
          <p:cNvGraphicFramePr/>
          <p:nvPr>
            <p:extLst/>
          </p:nvPr>
        </p:nvGraphicFramePr>
        <p:xfrm>
          <a:off x="1895071" y="4185634"/>
          <a:ext cx="8128000" cy="1540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7"/>
          <a:stretch>
            <a:fillRect/>
          </a:stretch>
        </p:blipFill>
        <p:spPr>
          <a:xfrm>
            <a:off x="11423561" y="0"/>
            <a:ext cx="768439" cy="515154"/>
          </a:xfrm>
          <a:prstGeom prst="rect">
            <a:avLst/>
          </a:prstGeom>
        </p:spPr>
      </p:pic>
      <p:sp>
        <p:nvSpPr>
          <p:cNvPr id="12" name="CuadroTexto 11"/>
          <p:cNvSpPr txBox="1"/>
          <p:nvPr/>
        </p:nvSpPr>
        <p:spPr>
          <a:xfrm>
            <a:off x="1262130" y="5791745"/>
            <a:ext cx="9209714" cy="430887"/>
          </a:xfrm>
          <a:prstGeom prst="rect">
            <a:avLst/>
          </a:prstGeom>
          <a:noFill/>
        </p:spPr>
        <p:txBody>
          <a:bodyPr wrap="square" rtlCol="0">
            <a:spAutoFit/>
          </a:bodyPr>
          <a:lstStyle/>
          <a:p>
            <a:pPr algn="ctr"/>
            <a:r>
              <a:rPr lang="es-MX" sz="1100" dirty="0" smtClean="0"/>
              <a:t>Figura 17. Movimientos de efectivo en el Estado de flujo de efectivo.</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39656678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dirty="0" smtClean="0"/>
          </a:p>
          <a:p>
            <a:endParaRPr lang="es-MX" dirty="0"/>
          </a:p>
        </p:txBody>
      </p:sp>
      <p:sp>
        <p:nvSpPr>
          <p:cNvPr id="4" name="Título 1"/>
          <p:cNvSpPr txBox="1">
            <a:spLocks noGrp="1"/>
          </p:cNvSpPr>
          <p:nvPr>
            <p:ph type="title"/>
          </p:nvPr>
        </p:nvSpPr>
        <p:spPr>
          <a:xfrm>
            <a:off x="1151404" y="643942"/>
            <a:ext cx="10515600" cy="7254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Elementos del Estado de Flujo de Efectivo</a:t>
            </a:r>
            <a:endParaRPr lang="es-MX" sz="3200" dirty="0"/>
          </a:p>
        </p:txBody>
      </p:sp>
      <p:graphicFrame>
        <p:nvGraphicFramePr>
          <p:cNvPr id="9" name="Diagrama 8"/>
          <p:cNvGraphicFramePr/>
          <p:nvPr>
            <p:extLst/>
          </p:nvPr>
        </p:nvGraphicFramePr>
        <p:xfrm>
          <a:off x="1555482" y="1718800"/>
          <a:ext cx="8889284" cy="3947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1" name="Rectángulo 10"/>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3" name="Imagen 12"/>
          <p:cNvPicPr>
            <a:picLocks noChangeAspect="1"/>
          </p:cNvPicPr>
          <p:nvPr/>
        </p:nvPicPr>
        <p:blipFill>
          <a:blip r:embed="rId7"/>
          <a:stretch>
            <a:fillRect/>
          </a:stretch>
        </p:blipFill>
        <p:spPr>
          <a:xfrm>
            <a:off x="11423561" y="0"/>
            <a:ext cx="768439" cy="515154"/>
          </a:xfrm>
          <a:prstGeom prst="rect">
            <a:avLst/>
          </a:prstGeom>
        </p:spPr>
      </p:pic>
      <p:sp>
        <p:nvSpPr>
          <p:cNvPr id="14" name="CuadroTexto 13"/>
          <p:cNvSpPr txBox="1"/>
          <p:nvPr/>
        </p:nvSpPr>
        <p:spPr>
          <a:xfrm>
            <a:off x="1395267" y="5979772"/>
            <a:ext cx="9209714" cy="430887"/>
          </a:xfrm>
          <a:prstGeom prst="rect">
            <a:avLst/>
          </a:prstGeom>
          <a:noFill/>
        </p:spPr>
        <p:txBody>
          <a:bodyPr wrap="square" rtlCol="0">
            <a:spAutoFit/>
          </a:bodyPr>
          <a:lstStyle/>
          <a:p>
            <a:pPr algn="ctr"/>
            <a:r>
              <a:rPr lang="es-MX" sz="1100" dirty="0" smtClean="0"/>
              <a:t>Figura 18. Elementos del Estado de flujo de efectivo.</a:t>
            </a:r>
            <a:endParaRPr lang="es-MX" sz="1100" dirty="0" smtClean="0"/>
          </a:p>
          <a:p>
            <a:pPr algn="ctr"/>
            <a:r>
              <a:rPr lang="es-MX" sz="1100" dirty="0" smtClean="0"/>
              <a:t> Fuente: Elaboración propia con base en </a:t>
            </a:r>
            <a:r>
              <a:rPr lang="es-ES" sz="1100" dirty="0" smtClean="0"/>
              <a:t>Guajardo</a:t>
            </a:r>
            <a:r>
              <a:rPr lang="es-ES" sz="1100" dirty="0"/>
              <a:t> </a:t>
            </a:r>
            <a:r>
              <a:rPr lang="es-ES" sz="1100" dirty="0" smtClean="0"/>
              <a:t>(</a:t>
            </a:r>
            <a:r>
              <a:rPr lang="es-ES" sz="1100" dirty="0" smtClean="0"/>
              <a:t>2005). </a:t>
            </a:r>
            <a:endParaRPr lang="es-MX" sz="1100" dirty="0"/>
          </a:p>
        </p:txBody>
      </p:sp>
    </p:spTree>
    <p:extLst>
      <p:ext uri="{BB962C8B-B14F-4D97-AF65-F5344CB8AC3E}">
        <p14:creationId xmlns:p14="http://schemas.microsoft.com/office/powerpoint/2010/main" val="2203962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txBox="1">
            <a:spLocks noGrp="1"/>
          </p:cNvSpPr>
          <p:nvPr>
            <p:ph type="title"/>
          </p:nvPr>
        </p:nvSpPr>
        <p:spPr>
          <a:xfrm>
            <a:off x="1150938" y="669925"/>
            <a:ext cx="10515600" cy="5699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Métodos para elaborar el Estado de Flujo de Efectivo</a:t>
            </a:r>
            <a:endParaRPr lang="es-MX" sz="3200" dirty="0"/>
          </a:p>
        </p:txBody>
      </p:sp>
      <p:sp>
        <p:nvSpPr>
          <p:cNvPr id="9"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0" name="Rectángulo 9"/>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2" name="Imagen 11"/>
          <p:cNvPicPr>
            <a:picLocks noChangeAspect="1"/>
          </p:cNvPicPr>
          <p:nvPr/>
        </p:nvPicPr>
        <p:blipFill>
          <a:blip r:embed="rId2"/>
          <a:stretch>
            <a:fillRect/>
          </a:stretch>
        </p:blipFill>
        <p:spPr>
          <a:xfrm>
            <a:off x="11423561" y="0"/>
            <a:ext cx="768439" cy="515154"/>
          </a:xfrm>
          <a:prstGeom prst="rect">
            <a:avLst/>
          </a:prstGeom>
        </p:spPr>
      </p:pic>
      <p:sp>
        <p:nvSpPr>
          <p:cNvPr id="2" name="Marcador de contenido 1"/>
          <p:cNvSpPr>
            <a:spLocks noGrp="1"/>
          </p:cNvSpPr>
          <p:nvPr>
            <p:ph idx="1"/>
          </p:nvPr>
        </p:nvSpPr>
        <p:spPr/>
        <p:txBody>
          <a:bodyPr>
            <a:noAutofit/>
          </a:bodyPr>
          <a:lstStyle/>
          <a:p>
            <a:pPr algn="just">
              <a:lnSpc>
                <a:spcPct val="150000"/>
              </a:lnSpc>
            </a:pPr>
            <a:r>
              <a:rPr lang="es-MX" sz="2000" dirty="0" smtClean="0"/>
              <a:t>Directo: La </a:t>
            </a:r>
            <a:r>
              <a:rPr lang="es-MX" sz="2000" dirty="0"/>
              <a:t>determinación de los flujos de efectivo de actividades de </a:t>
            </a:r>
            <a:r>
              <a:rPr lang="es-MX" sz="2000" dirty="0" smtClean="0"/>
              <a:t>operación debe </a:t>
            </a:r>
            <a:r>
              <a:rPr lang="es-MX" sz="2000" dirty="0"/>
              <a:t>hacerse con cualquiera de los procedimientos siguientes: </a:t>
            </a:r>
            <a:endParaRPr lang="es-MX" sz="2000" dirty="0" smtClean="0"/>
          </a:p>
          <a:p>
            <a:pPr lvl="1" algn="just">
              <a:lnSpc>
                <a:spcPct val="150000"/>
              </a:lnSpc>
              <a:buFont typeface="Courier New" panose="02070309020205020404" pitchFamily="49" charset="0"/>
              <a:buChar char="o"/>
            </a:pPr>
            <a:r>
              <a:rPr lang="es-MX" sz="2000" dirty="0" smtClean="0"/>
              <a:t>utilizando </a:t>
            </a:r>
            <a:r>
              <a:rPr lang="es-MX" sz="2000" dirty="0"/>
              <a:t>directamente los registros contables de la entidad respecto de las partidas que se afectaron por entradas o por salidas de efectivo; </a:t>
            </a:r>
            <a:endParaRPr lang="es-MX" sz="2000" dirty="0" smtClean="0"/>
          </a:p>
          <a:p>
            <a:pPr lvl="1" algn="just">
              <a:lnSpc>
                <a:spcPct val="150000"/>
              </a:lnSpc>
              <a:buFont typeface="Courier New" panose="02070309020205020404" pitchFamily="49" charset="0"/>
              <a:buChar char="o"/>
            </a:pPr>
            <a:r>
              <a:rPr lang="es-MX" sz="2000" dirty="0" smtClean="0"/>
              <a:t>modificando </a:t>
            </a:r>
            <a:r>
              <a:rPr lang="es-MX" sz="2000" dirty="0"/>
              <a:t>cada uno de los rubros del estado de resultados o del estado de </a:t>
            </a:r>
            <a:r>
              <a:rPr lang="es-MX" sz="2000" dirty="0" smtClean="0"/>
              <a:t>actividades. </a:t>
            </a:r>
          </a:p>
          <a:p>
            <a:pPr lvl="1" algn="just">
              <a:lnSpc>
                <a:spcPct val="150000"/>
              </a:lnSpc>
              <a:buFont typeface="Courier New" panose="02070309020205020404" pitchFamily="49" charset="0"/>
              <a:buChar char="o"/>
            </a:pPr>
            <a:endParaRPr lang="es-MX" sz="2000" dirty="0"/>
          </a:p>
          <a:p>
            <a:pPr lvl="1" algn="just">
              <a:lnSpc>
                <a:spcPct val="150000"/>
              </a:lnSpc>
            </a:pPr>
            <a:r>
              <a:rPr lang="es-MX" sz="2000" dirty="0" smtClean="0"/>
              <a:t>Indirecto</a:t>
            </a:r>
            <a:r>
              <a:rPr lang="es-MX" sz="2000" dirty="0"/>
              <a:t>: </a:t>
            </a:r>
            <a:r>
              <a:rPr lang="es-MX" sz="2000" dirty="0" smtClean="0"/>
              <a:t>Los </a:t>
            </a:r>
            <a:r>
              <a:rPr lang="es-MX" sz="2000" dirty="0"/>
              <a:t>flujos de efectivo de las actividades de operación deben </a:t>
            </a:r>
            <a:r>
              <a:rPr lang="es-MX" sz="2000" dirty="0" smtClean="0"/>
              <a:t>determinarse </a:t>
            </a:r>
            <a:r>
              <a:rPr lang="es-MX" sz="2000" dirty="0"/>
              <a:t>partiendo, preferentemente, de la utilidad o pérdida antes de impuestos a la utilidad o, en su caso, del cambio neto en el patrimonio contable; dicho importe se aumenta o </a:t>
            </a:r>
            <a:r>
              <a:rPr lang="es-MX" sz="2000" dirty="0" smtClean="0"/>
              <a:t>disminuye.</a:t>
            </a:r>
          </a:p>
        </p:txBody>
      </p:sp>
    </p:spTree>
    <p:extLst>
      <p:ext uri="{BB962C8B-B14F-4D97-AF65-F5344CB8AC3E}">
        <p14:creationId xmlns:p14="http://schemas.microsoft.com/office/powerpoint/2010/main" val="32448823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2962141" y="1558344"/>
            <a:ext cx="5151549" cy="4618619"/>
          </a:xfrm>
          <a:prstGeom prst="rect">
            <a:avLst/>
          </a:prstGeom>
        </p:spPr>
      </p:pic>
      <p:sp>
        <p:nvSpPr>
          <p:cNvPr id="4" name="Título 1"/>
          <p:cNvSpPr txBox="1">
            <a:spLocks/>
          </p:cNvSpPr>
          <p:nvPr/>
        </p:nvSpPr>
        <p:spPr>
          <a:xfrm>
            <a:off x="1150938" y="669925"/>
            <a:ext cx="10515600" cy="5699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Método Directo</a:t>
            </a:r>
            <a:endParaRPr lang="es-MX" sz="3200" dirty="0"/>
          </a:p>
        </p:txBody>
      </p:sp>
      <p:sp>
        <p:nvSpPr>
          <p:cNvPr id="6"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7" name="Imagen 6"/>
          <p:cNvPicPr>
            <a:picLocks noChangeAspect="1"/>
          </p:cNvPicPr>
          <p:nvPr/>
        </p:nvPicPr>
        <p:blipFill>
          <a:blip r:embed="rId3"/>
          <a:stretch>
            <a:fillRect/>
          </a:stretch>
        </p:blipFill>
        <p:spPr>
          <a:xfrm>
            <a:off x="11423561" y="0"/>
            <a:ext cx="768439" cy="515154"/>
          </a:xfrm>
          <a:prstGeom prst="rect">
            <a:avLst/>
          </a:prstGeom>
        </p:spPr>
      </p:pic>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sp>
        <p:nvSpPr>
          <p:cNvPr id="10" name="CuadroTexto 9"/>
          <p:cNvSpPr txBox="1"/>
          <p:nvPr/>
        </p:nvSpPr>
        <p:spPr>
          <a:xfrm>
            <a:off x="1150938" y="6263268"/>
            <a:ext cx="9209714" cy="430887"/>
          </a:xfrm>
          <a:prstGeom prst="rect">
            <a:avLst/>
          </a:prstGeom>
          <a:noFill/>
        </p:spPr>
        <p:txBody>
          <a:bodyPr wrap="square" rtlCol="0">
            <a:spAutoFit/>
          </a:bodyPr>
          <a:lstStyle/>
          <a:p>
            <a:pPr algn="ctr"/>
            <a:r>
              <a:rPr lang="es-MX" sz="1100" dirty="0" smtClean="0"/>
              <a:t>Figura 19. Estado de flujo de efectivo. Método directo.</a:t>
            </a:r>
            <a:endParaRPr lang="es-MX" sz="1100" dirty="0" smtClean="0"/>
          </a:p>
          <a:p>
            <a:pPr algn="ctr"/>
            <a:r>
              <a:rPr lang="es-MX" sz="1100" dirty="0" smtClean="0"/>
              <a:t> Fuente: </a:t>
            </a:r>
            <a:r>
              <a:rPr lang="es-MX" sz="1100" dirty="0" smtClean="0"/>
              <a:t>Públicos </a:t>
            </a:r>
            <a:r>
              <a:rPr lang="es-ES" sz="1100" dirty="0" smtClean="0"/>
              <a:t>(2017). </a:t>
            </a:r>
            <a:endParaRPr lang="es-MX" sz="1100" dirty="0"/>
          </a:p>
        </p:txBody>
      </p:sp>
    </p:spTree>
    <p:extLst>
      <p:ext uri="{BB962C8B-B14F-4D97-AF65-F5344CB8AC3E}">
        <p14:creationId xmlns:p14="http://schemas.microsoft.com/office/powerpoint/2010/main" val="19290532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150938" y="669925"/>
            <a:ext cx="10515600" cy="5699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Método Indirecto</a:t>
            </a:r>
            <a:endParaRPr lang="es-MX" sz="3200" dirty="0"/>
          </a:p>
        </p:txBody>
      </p:sp>
      <p:sp>
        <p:nvSpPr>
          <p:cNvPr id="6"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pic>
        <p:nvPicPr>
          <p:cNvPr id="7" name="Imagen 6"/>
          <p:cNvPicPr>
            <a:picLocks noChangeAspect="1"/>
          </p:cNvPicPr>
          <p:nvPr/>
        </p:nvPicPr>
        <p:blipFill>
          <a:blip r:embed="rId2"/>
          <a:stretch>
            <a:fillRect/>
          </a:stretch>
        </p:blipFill>
        <p:spPr>
          <a:xfrm>
            <a:off x="11423561" y="0"/>
            <a:ext cx="768439" cy="515154"/>
          </a:xfrm>
          <a:prstGeom prst="rect">
            <a:avLst/>
          </a:prstGeom>
        </p:spPr>
      </p:pic>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sp>
        <p:nvSpPr>
          <p:cNvPr id="10" name="CuadroTexto 9"/>
          <p:cNvSpPr txBox="1"/>
          <p:nvPr/>
        </p:nvSpPr>
        <p:spPr>
          <a:xfrm>
            <a:off x="1150938" y="6263268"/>
            <a:ext cx="9209714" cy="430887"/>
          </a:xfrm>
          <a:prstGeom prst="rect">
            <a:avLst/>
          </a:prstGeom>
          <a:noFill/>
        </p:spPr>
        <p:txBody>
          <a:bodyPr wrap="square" rtlCol="0">
            <a:spAutoFit/>
          </a:bodyPr>
          <a:lstStyle/>
          <a:p>
            <a:pPr algn="ctr"/>
            <a:r>
              <a:rPr lang="es-MX" sz="1100" dirty="0" smtClean="0"/>
              <a:t>Figura 20. Estado de flujo de efectivo. Método Indirecto.</a:t>
            </a:r>
            <a:endParaRPr lang="es-MX" sz="1100" dirty="0" smtClean="0"/>
          </a:p>
          <a:p>
            <a:pPr algn="ctr"/>
            <a:r>
              <a:rPr lang="es-MX" sz="1100" dirty="0" smtClean="0"/>
              <a:t> Fuente: </a:t>
            </a:r>
            <a:r>
              <a:rPr lang="es-MX" sz="1100" dirty="0" smtClean="0"/>
              <a:t>Públicos </a:t>
            </a:r>
            <a:r>
              <a:rPr lang="es-ES" sz="1100" dirty="0" smtClean="0"/>
              <a:t>(2017). </a:t>
            </a:r>
            <a:endParaRPr lang="es-MX" sz="1100" dirty="0"/>
          </a:p>
        </p:txBody>
      </p:sp>
      <p:pic>
        <p:nvPicPr>
          <p:cNvPr id="3" name="Marcador de contenido 2"/>
          <p:cNvPicPr>
            <a:picLocks noGrp="1" noChangeAspect="1"/>
          </p:cNvPicPr>
          <p:nvPr>
            <p:ph idx="1"/>
          </p:nvPr>
        </p:nvPicPr>
        <p:blipFill>
          <a:blip r:embed="rId3"/>
          <a:stretch>
            <a:fillRect/>
          </a:stretch>
        </p:blipFill>
        <p:spPr>
          <a:xfrm>
            <a:off x="1674254" y="1401758"/>
            <a:ext cx="8422783" cy="4861509"/>
          </a:xfrm>
          <a:prstGeom prst="rect">
            <a:avLst/>
          </a:prstGeom>
        </p:spPr>
      </p:pic>
    </p:spTree>
    <p:extLst>
      <p:ext uri="{BB962C8B-B14F-4D97-AF65-F5344CB8AC3E}">
        <p14:creationId xmlns:p14="http://schemas.microsoft.com/office/powerpoint/2010/main" val="40980723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marL="514350" indent="-514350">
              <a:lnSpc>
                <a:spcPct val="150000"/>
              </a:lnSpc>
              <a:buFont typeface="+mj-lt"/>
              <a:buAutoNum type="arabicPeriod"/>
            </a:pPr>
            <a:r>
              <a:rPr lang="es-MX" sz="2000" dirty="0">
                <a:latin typeface="+mj-lt"/>
              </a:rPr>
              <a:t>Albelda, E. y Sierra, L. (2014). </a:t>
            </a:r>
            <a:r>
              <a:rPr lang="es-MX" sz="2000" i="1" dirty="0">
                <a:latin typeface="+mj-lt"/>
              </a:rPr>
              <a:t>Introducción ala contabilidad financiera: ejercicios básicos</a:t>
            </a:r>
            <a:r>
              <a:rPr lang="es-MX" sz="2000" dirty="0">
                <a:latin typeface="+mj-lt"/>
              </a:rPr>
              <a:t>. Ed. Pirámide</a:t>
            </a:r>
            <a:r>
              <a:rPr lang="es-MX" sz="2000" dirty="0" smtClean="0">
                <a:latin typeface="+mj-lt"/>
              </a:rPr>
              <a:t>.</a:t>
            </a:r>
          </a:p>
          <a:p>
            <a:pPr marL="514350" indent="-514350">
              <a:lnSpc>
                <a:spcPct val="150000"/>
              </a:lnSpc>
              <a:buFont typeface="+mj-lt"/>
              <a:buAutoNum type="arabicPeriod"/>
            </a:pPr>
            <a:r>
              <a:rPr lang="es-ES" sz="2000" dirty="0" smtClean="0">
                <a:latin typeface="+mj-lt"/>
              </a:rPr>
              <a:t>Guajardo</a:t>
            </a:r>
            <a:r>
              <a:rPr lang="es-ES" sz="2000" dirty="0">
                <a:latin typeface="+mj-lt"/>
              </a:rPr>
              <a:t>, C. G. (2005). </a:t>
            </a:r>
            <a:r>
              <a:rPr lang="es-ES" sz="2000" i="1" dirty="0">
                <a:latin typeface="+mj-lt"/>
              </a:rPr>
              <a:t>Contabilidad para no contadores</a:t>
            </a:r>
            <a:r>
              <a:rPr lang="es-ES" sz="2000" dirty="0">
                <a:latin typeface="+mj-lt"/>
              </a:rPr>
              <a:t>. Ed. Mc Graw Hill.</a:t>
            </a:r>
            <a:endParaRPr lang="es-MX" sz="2000" dirty="0">
              <a:latin typeface="+mj-lt"/>
            </a:endParaRPr>
          </a:p>
          <a:p>
            <a:pPr marL="514350" indent="-514350">
              <a:lnSpc>
                <a:spcPct val="150000"/>
              </a:lnSpc>
              <a:buFont typeface="+mj-lt"/>
              <a:buAutoNum type="arabicPeriod"/>
            </a:pPr>
            <a:r>
              <a:rPr lang="es-ES" sz="2000" dirty="0">
                <a:latin typeface="+mj-lt"/>
              </a:rPr>
              <a:t>Guajardo, G. (2010). </a:t>
            </a:r>
            <a:r>
              <a:rPr lang="es-ES" sz="2000" i="1" dirty="0">
                <a:latin typeface="+mj-lt"/>
              </a:rPr>
              <a:t>Contabilidad financiera</a:t>
            </a:r>
            <a:r>
              <a:rPr lang="es-ES" sz="2000" dirty="0">
                <a:latin typeface="+mj-lt"/>
              </a:rPr>
              <a:t>. Ed. Mc Graw Hill. </a:t>
            </a:r>
            <a:endParaRPr lang="es-ES" sz="2000" dirty="0" smtClean="0">
              <a:latin typeface="+mj-lt"/>
            </a:endParaRPr>
          </a:p>
          <a:p>
            <a:pPr marL="514350" indent="-514350">
              <a:lnSpc>
                <a:spcPct val="150000"/>
              </a:lnSpc>
              <a:buFont typeface="+mj-lt"/>
              <a:buAutoNum type="arabicPeriod"/>
            </a:pPr>
            <a:r>
              <a:rPr lang="es-ES" sz="2000" dirty="0">
                <a:latin typeface="+mj-lt"/>
              </a:rPr>
              <a:t>Lara, E. (2010). </a:t>
            </a:r>
            <a:r>
              <a:rPr lang="es-ES" sz="2000" i="1" dirty="0">
                <a:latin typeface="+mj-lt"/>
              </a:rPr>
              <a:t>Primer curso de contabilidad</a:t>
            </a:r>
            <a:r>
              <a:rPr lang="es-ES" sz="2000" dirty="0">
                <a:latin typeface="+mj-lt"/>
              </a:rPr>
              <a:t>. Ed. Trillas</a:t>
            </a:r>
            <a:r>
              <a:rPr lang="es-ES" sz="2000" dirty="0" smtClean="0">
                <a:latin typeface="+mj-lt"/>
              </a:rPr>
              <a:t>.</a:t>
            </a:r>
          </a:p>
          <a:p>
            <a:pPr marL="514350" indent="-514350">
              <a:lnSpc>
                <a:spcPct val="150000"/>
              </a:lnSpc>
              <a:buFont typeface="+mj-lt"/>
              <a:buAutoNum type="arabicPeriod"/>
            </a:pPr>
            <a:r>
              <a:rPr lang="es-ES" sz="2000" dirty="0" smtClean="0">
                <a:latin typeface="+mj-lt"/>
              </a:rPr>
              <a:t>Picazo</a:t>
            </a:r>
            <a:r>
              <a:rPr lang="es-ES" sz="2000" dirty="0">
                <a:latin typeface="+mj-lt"/>
              </a:rPr>
              <a:t>, G. (2012). </a:t>
            </a:r>
            <a:r>
              <a:rPr lang="es-ES" sz="2000" i="1" dirty="0">
                <a:latin typeface="+mj-lt"/>
              </a:rPr>
              <a:t>Proceso contable</a:t>
            </a:r>
            <a:r>
              <a:rPr lang="es-ES" sz="2000" dirty="0">
                <a:latin typeface="+mj-lt"/>
              </a:rPr>
              <a:t>. Ed. Red Tercer Milenio</a:t>
            </a:r>
            <a:r>
              <a:rPr lang="es-ES" sz="2000" dirty="0" smtClean="0">
                <a:latin typeface="+mj-lt"/>
              </a:rPr>
              <a:t>.</a:t>
            </a:r>
          </a:p>
          <a:p>
            <a:pPr marL="514350" indent="-514350">
              <a:lnSpc>
                <a:spcPct val="150000"/>
              </a:lnSpc>
              <a:buFont typeface="+mj-lt"/>
              <a:buAutoNum type="arabicPeriod"/>
            </a:pPr>
            <a:r>
              <a:rPr lang="es-MX" sz="2000" dirty="0" smtClean="0">
                <a:latin typeface="+mj-lt"/>
              </a:rPr>
              <a:t>Públicos, </a:t>
            </a:r>
            <a:r>
              <a:rPr lang="es-ES" sz="2000" dirty="0">
                <a:latin typeface="+mj-lt"/>
              </a:rPr>
              <a:t>I.M.  (2017). </a:t>
            </a:r>
            <a:r>
              <a:rPr lang="es-ES" sz="2000" i="1" dirty="0">
                <a:latin typeface="+mj-lt"/>
              </a:rPr>
              <a:t>Normas de Información Financiera</a:t>
            </a:r>
            <a:r>
              <a:rPr lang="es-ES" sz="2000" dirty="0">
                <a:latin typeface="+mj-lt"/>
              </a:rPr>
              <a:t>. Instituto Mexicano de Contadores Públicos.  CINIF</a:t>
            </a:r>
            <a:r>
              <a:rPr lang="es-ES" sz="2000" dirty="0"/>
              <a:t>.</a:t>
            </a:r>
          </a:p>
          <a:p>
            <a:pPr marL="514350" indent="-514350">
              <a:lnSpc>
                <a:spcPct val="150000"/>
              </a:lnSpc>
              <a:buFont typeface="+mj-lt"/>
              <a:buAutoNum type="arabicPeriod"/>
            </a:pPr>
            <a:endParaRPr lang="es-ES" sz="2000" dirty="0" smtClean="0">
              <a:latin typeface="+mj-lt"/>
            </a:endParaRPr>
          </a:p>
          <a:p>
            <a:pPr marL="0" indent="0">
              <a:lnSpc>
                <a:spcPct val="150000"/>
              </a:lnSpc>
              <a:buNone/>
            </a:pPr>
            <a:endParaRPr lang="es-MX" sz="2000" dirty="0"/>
          </a:p>
          <a:p>
            <a:pPr marL="514350" indent="-514350">
              <a:lnSpc>
                <a:spcPct val="150000"/>
              </a:lnSpc>
              <a:buFont typeface="+mj-lt"/>
              <a:buAutoNum type="arabicPeriod"/>
            </a:pPr>
            <a:endParaRPr lang="es-ES" sz="2000" dirty="0">
              <a:latin typeface="+mj-lt"/>
            </a:endParaRPr>
          </a:p>
          <a:p>
            <a:pPr marL="514350" indent="-514350">
              <a:lnSpc>
                <a:spcPct val="150000"/>
              </a:lnSpc>
              <a:buFont typeface="+mj-lt"/>
              <a:buAutoNum type="arabicPeriod"/>
            </a:pPr>
            <a:endParaRPr lang="es-MX" sz="2000" dirty="0">
              <a:latin typeface="+mj-lt"/>
            </a:endParaRPr>
          </a:p>
          <a:p>
            <a:pPr marL="514350" indent="-514350">
              <a:lnSpc>
                <a:spcPct val="150000"/>
              </a:lnSpc>
              <a:buFont typeface="+mj-lt"/>
              <a:buAutoNum type="arabicPeriod"/>
            </a:pPr>
            <a:endParaRPr lang="es-MX" sz="2000" dirty="0">
              <a:latin typeface="+mj-lt"/>
            </a:endParaRPr>
          </a:p>
        </p:txBody>
      </p:sp>
      <p:sp>
        <p:nvSpPr>
          <p:cNvPr id="4" name="Rectángulo 3"/>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6" name="CuadroTexto 5"/>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7" name="Imagen 6"/>
          <p:cNvPicPr>
            <a:picLocks noChangeAspect="1"/>
          </p:cNvPicPr>
          <p:nvPr/>
        </p:nvPicPr>
        <p:blipFill>
          <a:blip r:embed="rId2"/>
          <a:stretch>
            <a:fillRect/>
          </a:stretch>
        </p:blipFill>
        <p:spPr>
          <a:xfrm>
            <a:off x="11423561" y="0"/>
            <a:ext cx="768439" cy="515154"/>
          </a:xfrm>
          <a:prstGeom prst="rect">
            <a:avLst/>
          </a:prstGeom>
        </p:spPr>
      </p:pic>
      <p:sp>
        <p:nvSpPr>
          <p:cNvPr id="8" name="Título 1"/>
          <p:cNvSpPr txBox="1">
            <a:spLocks/>
          </p:cNvSpPr>
          <p:nvPr/>
        </p:nvSpPr>
        <p:spPr>
          <a:xfrm>
            <a:off x="1150938" y="669925"/>
            <a:ext cx="10515600" cy="5699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3200" dirty="0" smtClean="0"/>
              <a:t>Referencia bibliográfica</a:t>
            </a:r>
            <a:endParaRPr lang="es-MX" sz="3200" dirty="0"/>
          </a:p>
        </p:txBody>
      </p:sp>
    </p:spTree>
    <p:extLst>
      <p:ext uri="{BB962C8B-B14F-4D97-AF65-F5344CB8AC3E}">
        <p14:creationId xmlns:p14="http://schemas.microsoft.com/office/powerpoint/2010/main" val="22731197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a:t>
            </a:r>
            <a:endParaRPr lang="es-MX" dirty="0"/>
          </a:p>
        </p:txBody>
      </p:sp>
      <p:sp>
        <p:nvSpPr>
          <p:cNvPr id="3" name="Marcador de contenido 2"/>
          <p:cNvSpPr>
            <a:spLocks noGrp="1"/>
          </p:cNvSpPr>
          <p:nvPr>
            <p:ph idx="1"/>
          </p:nvPr>
        </p:nvSpPr>
        <p:spPr>
          <a:xfrm>
            <a:off x="838200" y="1504795"/>
            <a:ext cx="10515600" cy="5309886"/>
          </a:xfrm>
        </p:spPr>
        <p:txBody>
          <a:bodyPr>
            <a:normAutofit fontScale="62500" lnSpcReduction="20000"/>
          </a:bodyPr>
          <a:lstStyle/>
          <a:p>
            <a:r>
              <a:rPr lang="es-MX" dirty="0"/>
              <a:t>Libros de </a:t>
            </a:r>
            <a:r>
              <a:rPr lang="es-MX" dirty="0" smtClean="0"/>
              <a:t>contabilidad</a:t>
            </a:r>
          </a:p>
          <a:p>
            <a:r>
              <a:rPr lang="es-MX" dirty="0"/>
              <a:t>Libro </a:t>
            </a:r>
            <a:r>
              <a:rPr lang="es-MX" dirty="0" smtClean="0"/>
              <a:t>diario</a:t>
            </a:r>
          </a:p>
          <a:p>
            <a:r>
              <a:rPr lang="es-MX" dirty="0"/>
              <a:t>Libro </a:t>
            </a:r>
            <a:r>
              <a:rPr lang="es-MX" dirty="0" smtClean="0"/>
              <a:t>mayor</a:t>
            </a:r>
          </a:p>
          <a:p>
            <a:r>
              <a:rPr lang="es-MX" dirty="0"/>
              <a:t>Sistema de registro </a:t>
            </a:r>
            <a:r>
              <a:rPr lang="es-MX" dirty="0" smtClean="0"/>
              <a:t>electrónico</a:t>
            </a:r>
          </a:p>
          <a:p>
            <a:r>
              <a:rPr lang="es-MX" dirty="0"/>
              <a:t>Características de los sistemas </a:t>
            </a:r>
            <a:r>
              <a:rPr lang="es-MX" dirty="0" smtClean="0"/>
              <a:t>electrónicos</a:t>
            </a:r>
          </a:p>
          <a:p>
            <a:r>
              <a:rPr lang="es-MX" dirty="0"/>
              <a:t>Ciclo </a:t>
            </a:r>
            <a:r>
              <a:rPr lang="es-MX" dirty="0" smtClean="0"/>
              <a:t>contable</a:t>
            </a:r>
          </a:p>
          <a:p>
            <a:r>
              <a:rPr lang="es-MX" dirty="0"/>
              <a:t>Proceso </a:t>
            </a:r>
            <a:r>
              <a:rPr lang="es-MX" dirty="0" smtClean="0"/>
              <a:t>contable</a:t>
            </a:r>
          </a:p>
          <a:p>
            <a:r>
              <a:rPr lang="es-MX" dirty="0"/>
              <a:t>Registro en </a:t>
            </a:r>
            <a:r>
              <a:rPr lang="es-MX" dirty="0" smtClean="0"/>
              <a:t>diario</a:t>
            </a:r>
          </a:p>
          <a:p>
            <a:r>
              <a:rPr lang="es-MX" dirty="0"/>
              <a:t>Registro en </a:t>
            </a:r>
            <a:r>
              <a:rPr lang="es-MX" dirty="0" smtClean="0"/>
              <a:t>mayor</a:t>
            </a:r>
          </a:p>
          <a:p>
            <a:r>
              <a:rPr lang="es-MX" dirty="0"/>
              <a:t>Balanza de </a:t>
            </a:r>
            <a:r>
              <a:rPr lang="es-MX" dirty="0" smtClean="0"/>
              <a:t>comprobación</a:t>
            </a:r>
          </a:p>
          <a:p>
            <a:r>
              <a:rPr lang="es-MX" dirty="0"/>
              <a:t>Estados </a:t>
            </a:r>
            <a:r>
              <a:rPr lang="es-MX" dirty="0" smtClean="0"/>
              <a:t>financieros</a:t>
            </a:r>
          </a:p>
          <a:p>
            <a:r>
              <a:rPr lang="es-MX" dirty="0"/>
              <a:t>Clasificación de los Estados Financieros </a:t>
            </a:r>
            <a:r>
              <a:rPr lang="es-MX" dirty="0" smtClean="0"/>
              <a:t>Básicos</a:t>
            </a:r>
          </a:p>
          <a:p>
            <a:r>
              <a:rPr lang="es-MX" dirty="0"/>
              <a:t>Balance </a:t>
            </a:r>
            <a:r>
              <a:rPr lang="es-MX" dirty="0" smtClean="0"/>
              <a:t>general</a:t>
            </a:r>
          </a:p>
          <a:p>
            <a:r>
              <a:rPr lang="es-MX" dirty="0" smtClean="0"/>
              <a:t>Estado de Resultados</a:t>
            </a:r>
          </a:p>
          <a:p>
            <a:r>
              <a:rPr lang="es-MX" dirty="0" smtClean="0"/>
              <a:t>Estado de Variaciones en el Capital Contable</a:t>
            </a:r>
          </a:p>
          <a:p>
            <a:r>
              <a:rPr lang="es-MX" dirty="0" smtClean="0"/>
              <a:t>Estado de Flujo de Efectivo</a:t>
            </a:r>
            <a:endParaRPr lang="es-MX" dirty="0"/>
          </a:p>
        </p:txBody>
      </p:sp>
      <p:sp>
        <p:nvSpPr>
          <p:cNvPr id="4" name="Subtítulo 2"/>
          <p:cNvSpPr txBox="1">
            <a:spLocks/>
          </p:cNvSpPr>
          <p:nvPr/>
        </p:nvSpPr>
        <p:spPr>
          <a:xfrm>
            <a:off x="0" y="1378039"/>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5" name="Rectángulo 4"/>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8" name="Imagen 7"/>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3396192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738443"/>
            <a:ext cx="10515600" cy="442071"/>
          </a:xfrm>
        </p:spPr>
        <p:txBody>
          <a:bodyPr>
            <a:normAutofit fontScale="90000"/>
          </a:bodyPr>
          <a:lstStyle/>
          <a:p>
            <a:r>
              <a:rPr lang="es-MX" dirty="0"/>
              <a:t>L</a:t>
            </a:r>
            <a:r>
              <a:rPr lang="es-MX" dirty="0" smtClean="0"/>
              <a:t>ibros de contabilidad</a:t>
            </a:r>
            <a:endParaRPr lang="es-MX" dirty="0"/>
          </a:p>
        </p:txBody>
      </p:sp>
      <p:sp>
        <p:nvSpPr>
          <p:cNvPr id="3" name="Marcador de contenido 2"/>
          <p:cNvSpPr>
            <a:spLocks noGrp="1"/>
          </p:cNvSpPr>
          <p:nvPr>
            <p:ph idx="1"/>
          </p:nvPr>
        </p:nvSpPr>
        <p:spPr>
          <a:xfrm>
            <a:off x="948158" y="1575997"/>
            <a:ext cx="10114794" cy="4351337"/>
          </a:xfrm>
        </p:spPr>
        <p:txBody>
          <a:bodyPr>
            <a:normAutofit/>
          </a:bodyPr>
          <a:lstStyle/>
          <a:p>
            <a:pPr algn="just">
              <a:lnSpc>
                <a:spcPct val="150000"/>
              </a:lnSpc>
            </a:pPr>
            <a:r>
              <a:rPr lang="es-MX" sz="2000" dirty="0" smtClean="0"/>
              <a:t>Cada una de las cuentas y de los asientos que realiza la empresa en su actividad diaria se recoge en tres libros:</a:t>
            </a:r>
          </a:p>
          <a:p>
            <a:pPr algn="just">
              <a:lnSpc>
                <a:spcPct val="150000"/>
              </a:lnSpc>
            </a:pPr>
            <a:endParaRPr lang="es-MX" sz="2000" dirty="0"/>
          </a:p>
        </p:txBody>
      </p:sp>
      <p:graphicFrame>
        <p:nvGraphicFramePr>
          <p:cNvPr id="8" name="Diagrama 7"/>
          <p:cNvGraphicFramePr/>
          <p:nvPr>
            <p:extLst/>
          </p:nvPr>
        </p:nvGraphicFramePr>
        <p:xfrm>
          <a:off x="1895070" y="2575775"/>
          <a:ext cx="8871667" cy="3176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0" name="Rectángulo 9"/>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3" name="Imagen 12"/>
          <p:cNvPicPr>
            <a:picLocks noChangeAspect="1"/>
          </p:cNvPicPr>
          <p:nvPr/>
        </p:nvPicPr>
        <p:blipFill>
          <a:blip r:embed="rId7"/>
          <a:stretch>
            <a:fillRect/>
          </a:stretch>
        </p:blipFill>
        <p:spPr>
          <a:xfrm>
            <a:off x="11423561" y="0"/>
            <a:ext cx="768439" cy="515154"/>
          </a:xfrm>
          <a:prstGeom prst="rect">
            <a:avLst/>
          </a:prstGeom>
        </p:spPr>
      </p:pic>
      <p:sp>
        <p:nvSpPr>
          <p:cNvPr id="14" name="CuadroTexto 13"/>
          <p:cNvSpPr txBox="1"/>
          <p:nvPr/>
        </p:nvSpPr>
        <p:spPr>
          <a:xfrm>
            <a:off x="1491143" y="5222130"/>
            <a:ext cx="9209714" cy="430887"/>
          </a:xfrm>
          <a:prstGeom prst="rect">
            <a:avLst/>
          </a:prstGeom>
          <a:noFill/>
        </p:spPr>
        <p:txBody>
          <a:bodyPr wrap="square" rtlCol="0">
            <a:spAutoFit/>
          </a:bodyPr>
          <a:lstStyle/>
          <a:p>
            <a:pPr algn="ctr"/>
            <a:r>
              <a:rPr lang="es-MX" sz="1100" dirty="0" smtClean="0"/>
              <a:t>Figura 1. Libros de contabilidad</a:t>
            </a:r>
            <a:r>
              <a:rPr lang="es-MX" sz="1100" dirty="0" smtClean="0"/>
              <a:t>.</a:t>
            </a:r>
          </a:p>
          <a:p>
            <a:pPr algn="ctr"/>
            <a:r>
              <a:rPr lang="es-MX" sz="1100" dirty="0" smtClean="0"/>
              <a:t> Fuente: Elaboración propia con base en </a:t>
            </a:r>
            <a:r>
              <a:rPr lang="es-MX" sz="1100" dirty="0" smtClean="0"/>
              <a:t>Albelda y Sierra</a:t>
            </a:r>
            <a:r>
              <a:rPr lang="es-ES" sz="1100" dirty="0" smtClean="0"/>
              <a:t> </a:t>
            </a:r>
            <a:r>
              <a:rPr lang="es-ES" sz="1100" dirty="0" smtClean="0"/>
              <a:t>(</a:t>
            </a:r>
            <a:r>
              <a:rPr lang="es-ES" sz="1100" dirty="0" smtClean="0"/>
              <a:t>2014). </a:t>
            </a:r>
            <a:endParaRPr lang="es-MX" sz="1100" dirty="0"/>
          </a:p>
        </p:txBody>
      </p:sp>
    </p:spTree>
    <p:extLst>
      <p:ext uri="{BB962C8B-B14F-4D97-AF65-F5344CB8AC3E}">
        <p14:creationId xmlns:p14="http://schemas.microsoft.com/office/powerpoint/2010/main" val="2028674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50913"/>
            <a:ext cx="10515600" cy="533517"/>
          </a:xfrm>
        </p:spPr>
        <p:txBody>
          <a:bodyPr>
            <a:normAutofit fontScale="90000"/>
          </a:bodyPr>
          <a:lstStyle/>
          <a:p>
            <a:r>
              <a:rPr lang="es-MX" dirty="0" smtClean="0"/>
              <a:t>Libro diario</a:t>
            </a:r>
            <a:endParaRPr lang="es-MX" dirty="0"/>
          </a:p>
        </p:txBody>
      </p:sp>
      <p:sp>
        <p:nvSpPr>
          <p:cNvPr id="3" name="Marcador de contenido 2"/>
          <p:cNvSpPr>
            <a:spLocks noGrp="1"/>
          </p:cNvSpPr>
          <p:nvPr>
            <p:ph idx="1"/>
          </p:nvPr>
        </p:nvSpPr>
        <p:spPr>
          <a:xfrm>
            <a:off x="1151404" y="1440398"/>
            <a:ext cx="9911549" cy="5079064"/>
          </a:xfrm>
        </p:spPr>
        <p:txBody>
          <a:bodyPr>
            <a:normAutofit/>
          </a:bodyPr>
          <a:lstStyle/>
          <a:p>
            <a:pPr algn="just">
              <a:lnSpc>
                <a:spcPct val="150000"/>
              </a:lnSpc>
            </a:pPr>
            <a:r>
              <a:rPr lang="es-MX" sz="2000" dirty="0" smtClean="0"/>
              <a:t>En este libor se anotan los hechos contables por orden cronológico, representados mediante asientos, que han ocurrido durante un ejercicio contable</a:t>
            </a:r>
            <a:r>
              <a:rPr lang="es-MX" sz="2000" dirty="0" smtClean="0"/>
              <a:t>.</a:t>
            </a:r>
          </a:p>
          <a:p>
            <a:pPr marL="0" indent="0" algn="just">
              <a:lnSpc>
                <a:spcPct val="150000"/>
              </a:lnSpc>
              <a:buNone/>
            </a:pPr>
            <a:endParaRPr lang="es-MX" sz="2000" dirty="0" smtClean="0"/>
          </a:p>
          <a:p>
            <a:pPr algn="just">
              <a:lnSpc>
                <a:spcPct val="150000"/>
              </a:lnSpc>
            </a:pPr>
            <a:r>
              <a:rPr lang="es-MX" sz="2000" dirty="0" smtClean="0"/>
              <a:t>De acuerdo al artículo 28.2 del Código de Comercio “registrará día a día todas las operaciones relativas a la actividad de la empresa</a:t>
            </a:r>
            <a:r>
              <a:rPr lang="es-MX" sz="2000" dirty="0" smtClean="0"/>
              <a:t>”.</a:t>
            </a:r>
          </a:p>
          <a:p>
            <a:pPr algn="just">
              <a:lnSpc>
                <a:spcPct val="150000"/>
              </a:lnSpc>
            </a:pPr>
            <a:endParaRPr lang="es-MX" sz="2000" dirty="0" smtClean="0"/>
          </a:p>
          <a:p>
            <a:pPr algn="just">
              <a:lnSpc>
                <a:spcPct val="150000"/>
              </a:lnSpc>
            </a:pPr>
            <a:r>
              <a:rPr lang="es-MX" sz="2000" dirty="0"/>
              <a:t>El libro denominado </a:t>
            </a:r>
            <a:r>
              <a:rPr lang="es-MX" sz="2000" i="1" dirty="0"/>
              <a:t>diario continental </a:t>
            </a:r>
            <a:r>
              <a:rPr lang="es-MX" sz="2000" dirty="0"/>
              <a:t>es aquel en donde originalmente se hace el registro de las operaciones de forma cronológica, esto significa que se realizará de acuerdo con las fechas en las que se van originando las operaciones en una empresa. </a:t>
            </a:r>
            <a:endParaRPr lang="es-MX" sz="2000" dirty="0"/>
          </a:p>
        </p:txBody>
      </p:sp>
      <p:sp>
        <p:nvSpPr>
          <p:cNvPr id="9"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10" name="Rectángulo 9"/>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3" name="Imagen 12"/>
          <p:cNvPicPr>
            <a:picLocks noChangeAspect="1"/>
          </p:cNvPicPr>
          <p:nvPr/>
        </p:nvPicPr>
        <p:blipFill>
          <a:blip r:embed="rId2"/>
          <a:stretch>
            <a:fillRect/>
          </a:stretch>
        </p:blipFill>
        <p:spPr>
          <a:xfrm>
            <a:off x="11423561" y="-12879"/>
            <a:ext cx="768439" cy="515154"/>
          </a:xfrm>
          <a:prstGeom prst="rect">
            <a:avLst/>
          </a:prstGeom>
        </p:spPr>
      </p:pic>
    </p:spTree>
    <p:extLst>
      <p:ext uri="{BB962C8B-B14F-4D97-AF65-F5344CB8AC3E}">
        <p14:creationId xmlns:p14="http://schemas.microsoft.com/office/powerpoint/2010/main" val="2276605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33041"/>
            <a:ext cx="10515600" cy="533517"/>
          </a:xfrm>
        </p:spPr>
        <p:txBody>
          <a:bodyPr>
            <a:normAutofit fontScale="90000"/>
          </a:bodyPr>
          <a:lstStyle/>
          <a:p>
            <a:r>
              <a:rPr lang="es-MX" dirty="0" smtClean="0"/>
              <a:t>Libro mayor</a:t>
            </a:r>
            <a:endParaRPr lang="es-MX" dirty="0"/>
          </a:p>
        </p:txBody>
      </p:sp>
      <p:sp>
        <p:nvSpPr>
          <p:cNvPr id="3" name="Marcador de contenido 2"/>
          <p:cNvSpPr>
            <a:spLocks noGrp="1"/>
          </p:cNvSpPr>
          <p:nvPr>
            <p:ph idx="1"/>
          </p:nvPr>
        </p:nvSpPr>
        <p:spPr>
          <a:xfrm>
            <a:off x="1249251" y="1589953"/>
            <a:ext cx="10111476" cy="4746453"/>
          </a:xfrm>
        </p:spPr>
        <p:txBody>
          <a:bodyPr>
            <a:normAutofit lnSpcReduction="10000"/>
          </a:bodyPr>
          <a:lstStyle/>
          <a:p>
            <a:pPr algn="just">
              <a:lnSpc>
                <a:spcPct val="150000"/>
              </a:lnSpc>
            </a:pPr>
            <a:r>
              <a:rPr lang="es-MX" sz="2000" dirty="0" smtClean="0"/>
              <a:t>En este libro se engloban todas las transacciones de una empresa</a:t>
            </a:r>
            <a:r>
              <a:rPr lang="es-MX" sz="2000" dirty="0" smtClean="0"/>
              <a:t>.</a:t>
            </a:r>
          </a:p>
          <a:p>
            <a:pPr marL="0" indent="0" algn="just">
              <a:lnSpc>
                <a:spcPct val="150000"/>
              </a:lnSpc>
              <a:buNone/>
            </a:pPr>
            <a:endParaRPr lang="es-MX" sz="2000" dirty="0" smtClean="0"/>
          </a:p>
          <a:p>
            <a:pPr algn="just">
              <a:lnSpc>
                <a:spcPct val="150000"/>
              </a:lnSpc>
            </a:pPr>
            <a:r>
              <a:rPr lang="es-MX" sz="2000" dirty="0"/>
              <a:t>E</a:t>
            </a:r>
            <a:r>
              <a:rPr lang="es-MX" sz="2000" dirty="0" smtClean="0"/>
              <a:t>n el </a:t>
            </a:r>
            <a:r>
              <a:rPr lang="es-MX" sz="2000" dirty="0"/>
              <a:t>se efectúa un registro individual, </a:t>
            </a:r>
            <a:r>
              <a:rPr lang="es-MX" sz="2000" dirty="0" smtClean="0"/>
              <a:t>o separado</a:t>
            </a:r>
            <a:r>
              <a:rPr lang="es-MX" sz="2000" dirty="0"/>
              <a:t>, de los aumentos o las disminuciones de cuentas específicas en el sistema contable. </a:t>
            </a:r>
            <a:endParaRPr lang="es-MX" sz="2000" dirty="0" smtClean="0"/>
          </a:p>
          <a:p>
            <a:pPr marL="0" indent="0" algn="just">
              <a:lnSpc>
                <a:spcPct val="150000"/>
              </a:lnSpc>
              <a:buNone/>
            </a:pPr>
            <a:endParaRPr lang="es-MX" sz="2000" dirty="0" smtClean="0"/>
          </a:p>
          <a:p>
            <a:pPr algn="just">
              <a:lnSpc>
                <a:spcPct val="150000"/>
              </a:lnSpc>
            </a:pPr>
            <a:r>
              <a:rPr lang="es-MX" sz="2000" dirty="0" smtClean="0"/>
              <a:t>Es decir</a:t>
            </a:r>
            <a:r>
              <a:rPr lang="es-MX" sz="2000" dirty="0"/>
              <a:t>, existe una hoja de mayor para cada una de las cuentas que maneje una compañía. </a:t>
            </a:r>
            <a:r>
              <a:rPr lang="es-MX" sz="2000" dirty="0" smtClean="0"/>
              <a:t>Esto </a:t>
            </a:r>
            <a:r>
              <a:rPr lang="es-MX" sz="2000" dirty="0"/>
              <a:t>quiere decir que </a:t>
            </a:r>
            <a:r>
              <a:rPr lang="es-MX" sz="2000" dirty="0" smtClean="0"/>
              <a:t>el número </a:t>
            </a:r>
            <a:r>
              <a:rPr lang="es-MX" sz="2000" dirty="0"/>
              <a:t>de cuentas que haya será equivalente al número de cuentas de mayor general</a:t>
            </a:r>
            <a:endParaRPr lang="es-MX" sz="2000" dirty="0" smtClean="0"/>
          </a:p>
          <a:p>
            <a:pPr marL="0" indent="0" algn="just">
              <a:lnSpc>
                <a:spcPct val="150000"/>
              </a:lnSpc>
              <a:buNone/>
            </a:pPr>
            <a:r>
              <a:rPr lang="es-MX" sz="2000" dirty="0" smtClean="0"/>
              <a:t> </a:t>
            </a:r>
            <a:endParaRPr lang="es-MX" sz="2000" dirty="0"/>
          </a:p>
        </p:txBody>
      </p:sp>
      <p:sp>
        <p:nvSpPr>
          <p:cNvPr id="8"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9" name="Rectángulo 8"/>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1" name="Imagen 10"/>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2186012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1404" y="613998"/>
            <a:ext cx="10209323" cy="635253"/>
          </a:xfrm>
        </p:spPr>
        <p:txBody>
          <a:bodyPr>
            <a:normAutofit fontScale="90000"/>
          </a:bodyPr>
          <a:lstStyle/>
          <a:p>
            <a:r>
              <a:rPr lang="es-MX" dirty="0" smtClean="0"/>
              <a:t>Sistema de registro electrónico</a:t>
            </a:r>
            <a:endParaRPr lang="es-MX" dirty="0"/>
          </a:p>
        </p:txBody>
      </p:sp>
      <p:sp>
        <p:nvSpPr>
          <p:cNvPr id="3" name="Marcador de contenido 2"/>
          <p:cNvSpPr>
            <a:spLocks noGrp="1"/>
          </p:cNvSpPr>
          <p:nvPr>
            <p:ph idx="1"/>
          </p:nvPr>
        </p:nvSpPr>
        <p:spPr>
          <a:xfrm>
            <a:off x="845127" y="1507256"/>
            <a:ext cx="10515600" cy="4351337"/>
          </a:xfrm>
        </p:spPr>
        <p:txBody>
          <a:bodyPr>
            <a:normAutofit/>
          </a:bodyPr>
          <a:lstStyle/>
          <a:p>
            <a:pPr algn="just">
              <a:lnSpc>
                <a:spcPct val="150000"/>
              </a:lnSpc>
            </a:pPr>
            <a:r>
              <a:rPr lang="es-MX" sz="2000" dirty="0"/>
              <a:t>Los métodos electrónicos son aquellos que se utilizan para el registro y el procesamiento derivados de las operaciones de una empresa, esto mediante un equipo de cómputo, donde se captura la información, se procesan los datos y se emiten los reportes correspondientes. </a:t>
            </a:r>
          </a:p>
          <a:p>
            <a:pPr marL="0" indent="0" algn="just">
              <a:lnSpc>
                <a:spcPct val="150000"/>
              </a:lnSpc>
              <a:buNone/>
            </a:pPr>
            <a:endParaRPr lang="es-MX" sz="2000" dirty="0"/>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pic>
        <p:nvPicPr>
          <p:cNvPr id="27650" name="Picture 2" descr="Resultado de imagen para sistemas de registro electronico cont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178" y="2998896"/>
            <a:ext cx="285750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064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1876" y="682579"/>
            <a:ext cx="10515600" cy="566671"/>
          </a:xfrm>
        </p:spPr>
        <p:txBody>
          <a:bodyPr>
            <a:normAutofit fontScale="90000"/>
          </a:bodyPr>
          <a:lstStyle/>
          <a:p>
            <a:r>
              <a:rPr lang="es-MX" dirty="0" smtClean="0"/>
              <a:t>Características de los sistemas electrónicos</a:t>
            </a:r>
            <a:endParaRPr lang="es-MX" dirty="0"/>
          </a:p>
        </p:txBody>
      </p:sp>
      <p:sp>
        <p:nvSpPr>
          <p:cNvPr id="3" name="Marcador de contenido 2"/>
          <p:cNvSpPr>
            <a:spLocks noGrp="1"/>
          </p:cNvSpPr>
          <p:nvPr>
            <p:ph idx="1"/>
          </p:nvPr>
        </p:nvSpPr>
        <p:spPr>
          <a:xfrm>
            <a:off x="845127" y="1571223"/>
            <a:ext cx="10515600" cy="4351337"/>
          </a:xfrm>
        </p:spPr>
        <p:txBody>
          <a:bodyPr>
            <a:normAutofit fontScale="92500"/>
          </a:bodyPr>
          <a:lstStyle/>
          <a:p>
            <a:pPr marL="457200" indent="-457200" algn="just">
              <a:lnSpc>
                <a:spcPct val="150000"/>
              </a:lnSpc>
              <a:buFont typeface="+mj-lt"/>
              <a:buAutoNum type="arabicPeriod"/>
            </a:pPr>
            <a:r>
              <a:rPr lang="es-MX" sz="2000" dirty="0" smtClean="0"/>
              <a:t>Gracias </a:t>
            </a:r>
            <a:r>
              <a:rPr lang="es-MX" sz="2000" dirty="0"/>
              <a:t>a su uso se pueden manejar volúmenes muy grandes de operaciones a una gran velocidad. </a:t>
            </a:r>
          </a:p>
          <a:p>
            <a:pPr marL="457200" indent="-457200" algn="just">
              <a:lnSpc>
                <a:spcPct val="150000"/>
              </a:lnSpc>
              <a:buFont typeface="+mj-lt"/>
              <a:buAutoNum type="arabicPeriod"/>
            </a:pPr>
            <a:r>
              <a:rPr lang="pt-BR" sz="2000" dirty="0" smtClean="0"/>
              <a:t>Eliminan </a:t>
            </a:r>
            <a:r>
              <a:rPr lang="pt-BR" sz="2000" dirty="0"/>
              <a:t>errores de cálculo. </a:t>
            </a:r>
          </a:p>
          <a:p>
            <a:pPr marL="457200" indent="-457200" algn="just">
              <a:lnSpc>
                <a:spcPct val="150000"/>
              </a:lnSpc>
              <a:buFont typeface="+mj-lt"/>
              <a:buAutoNum type="arabicPeriod"/>
            </a:pPr>
            <a:r>
              <a:rPr lang="es-MX" sz="2000" dirty="0" smtClean="0"/>
              <a:t>Permite </a:t>
            </a:r>
            <a:r>
              <a:rPr lang="es-MX" sz="2000" dirty="0"/>
              <a:t>almacenar un gran número de datos. </a:t>
            </a:r>
          </a:p>
          <a:p>
            <a:pPr marL="457200" indent="-457200" algn="just">
              <a:lnSpc>
                <a:spcPct val="150000"/>
              </a:lnSpc>
              <a:buFont typeface="+mj-lt"/>
              <a:buAutoNum type="arabicPeriod"/>
            </a:pPr>
            <a:r>
              <a:rPr lang="es-MX" sz="2000" dirty="0" smtClean="0"/>
              <a:t>Además </a:t>
            </a:r>
            <a:r>
              <a:rPr lang="es-MX" sz="2000" dirty="0"/>
              <a:t>de permitir la división del trabajo, pueden disminuir el costo de elaboración, ya que no se requiere de un número grande de personal. </a:t>
            </a:r>
          </a:p>
          <a:p>
            <a:pPr marL="457200" indent="-457200" algn="just">
              <a:lnSpc>
                <a:spcPct val="150000"/>
              </a:lnSpc>
              <a:buFont typeface="+mj-lt"/>
              <a:buAutoNum type="arabicPeriod"/>
            </a:pPr>
            <a:r>
              <a:rPr lang="es-MX" sz="2000" dirty="0" smtClean="0"/>
              <a:t>Ofrece </a:t>
            </a:r>
            <a:r>
              <a:rPr lang="es-MX" sz="2000" dirty="0"/>
              <a:t>información en cualquier momento lo que puede agilizar la toma de decisiones. </a:t>
            </a:r>
          </a:p>
          <a:p>
            <a:pPr marL="457200" indent="-457200" algn="just">
              <a:lnSpc>
                <a:spcPct val="150000"/>
              </a:lnSpc>
              <a:buFont typeface="+mj-lt"/>
              <a:buAutoNum type="arabicPeriod"/>
            </a:pPr>
            <a:r>
              <a:rPr lang="es-MX" sz="2000" dirty="0" smtClean="0"/>
              <a:t>Los </a:t>
            </a:r>
            <a:r>
              <a:rPr lang="es-MX" sz="2000" dirty="0"/>
              <a:t>cálculos se realizan de forma automática y no permite errores. </a:t>
            </a:r>
          </a:p>
          <a:p>
            <a:pPr marL="457200" indent="-457200" algn="just">
              <a:lnSpc>
                <a:spcPct val="150000"/>
              </a:lnSpc>
              <a:buFont typeface="+mj-lt"/>
              <a:buAutoNum type="arabicPeriod"/>
            </a:pPr>
            <a:r>
              <a:rPr lang="es-MX" sz="2000" dirty="0" smtClean="0"/>
              <a:t>La </a:t>
            </a:r>
            <a:r>
              <a:rPr lang="es-MX" sz="2000" dirty="0"/>
              <a:t>información que genera puede ser transmitida por medios electrónicos a un costo reducido. </a:t>
            </a:r>
          </a:p>
          <a:p>
            <a:pPr marL="457200" indent="-457200" algn="just">
              <a:lnSpc>
                <a:spcPct val="150000"/>
              </a:lnSpc>
              <a:buFont typeface="+mj-lt"/>
              <a:buAutoNum type="arabicPeriod"/>
            </a:pPr>
            <a:endParaRPr lang="es-MX" sz="2000" dirty="0"/>
          </a:p>
        </p:txBody>
      </p:sp>
      <p:sp>
        <p:nvSpPr>
          <p:cNvPr id="7" name="Subtítulo 2"/>
          <p:cNvSpPr txBox="1">
            <a:spLocks/>
          </p:cNvSpPr>
          <p:nvPr/>
        </p:nvSpPr>
        <p:spPr>
          <a:xfrm>
            <a:off x="0" y="1313641"/>
            <a:ext cx="12192000" cy="61220"/>
          </a:xfrm>
          <a:prstGeom prst="rect">
            <a:avLst/>
          </a:prstGeom>
          <a:solidFill>
            <a:srgbClr val="847F12"/>
          </a:solidFill>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ES" sz="1100" b="1" dirty="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solidFill>
                  <a:schemeClr val="tx1"/>
                </a:solidFill>
                <a:latin typeface="Franklin Gothic Book" panose="020B0503020102020204" pitchFamily="34" charset="0"/>
              </a:rPr>
              <a:t>                             </a:t>
            </a:r>
            <a:r>
              <a:rPr lang="es-ES" sz="1100" b="1" dirty="0" smtClean="0">
                <a:latin typeface="Franklin Gothic Book" panose="020B0503020102020204" pitchFamily="34" charset="0"/>
              </a:rPr>
              <a:t> </a:t>
            </a:r>
            <a:endParaRPr lang="es-MX" sz="1100" dirty="0"/>
          </a:p>
        </p:txBody>
      </p:sp>
      <p:sp>
        <p:nvSpPr>
          <p:cNvPr id="8" name="Rectángulo 7"/>
          <p:cNvSpPr/>
          <p:nvPr/>
        </p:nvSpPr>
        <p:spPr>
          <a:xfrm>
            <a:off x="0" y="6709893"/>
            <a:ext cx="12192000" cy="148107"/>
          </a:xfrm>
          <a:prstGeom prst="rect">
            <a:avLst/>
          </a:prstGeom>
          <a:solidFill>
            <a:srgbClr val="0F41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766745" y="6644357"/>
            <a:ext cx="1842574" cy="307777"/>
          </a:xfrm>
          <a:prstGeom prst="rect">
            <a:avLst/>
          </a:prstGeom>
          <a:noFill/>
        </p:spPr>
        <p:txBody>
          <a:bodyPr wrap="square" rtlCol="0">
            <a:spAutoFit/>
          </a:bodyPr>
          <a:lstStyle/>
          <a:p>
            <a:r>
              <a:rPr lang="es-MX" sz="1400" dirty="0" smtClean="0">
                <a:solidFill>
                  <a:schemeClr val="bg1"/>
                </a:solidFill>
              </a:rPr>
              <a:t>Septiembre 2017</a:t>
            </a:r>
            <a:endParaRPr lang="es-MX" sz="1400" dirty="0">
              <a:solidFill>
                <a:schemeClr val="bg1"/>
              </a:solidFill>
            </a:endParaRPr>
          </a:p>
        </p:txBody>
      </p:sp>
      <p:pic>
        <p:nvPicPr>
          <p:cNvPr id="10" name="Imagen 9"/>
          <p:cNvPicPr>
            <a:picLocks noChangeAspect="1"/>
          </p:cNvPicPr>
          <p:nvPr/>
        </p:nvPicPr>
        <p:blipFill>
          <a:blip r:embed="rId2"/>
          <a:stretch>
            <a:fillRect/>
          </a:stretch>
        </p:blipFill>
        <p:spPr>
          <a:xfrm>
            <a:off x="11423561" y="0"/>
            <a:ext cx="768439" cy="515154"/>
          </a:xfrm>
          <a:prstGeom prst="rect">
            <a:avLst/>
          </a:prstGeom>
        </p:spPr>
      </p:pic>
    </p:spTree>
    <p:extLst>
      <p:ext uri="{BB962C8B-B14F-4D97-AF65-F5344CB8AC3E}">
        <p14:creationId xmlns:p14="http://schemas.microsoft.com/office/powerpoint/2010/main" val="150302536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2589</Words>
  <Application>Microsoft Office PowerPoint</Application>
  <PresentationFormat>Panorámica</PresentationFormat>
  <Paragraphs>350</Paragraphs>
  <Slides>36</Slides>
  <Notes>0</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46" baseType="lpstr">
      <vt:lpstr>Andalus</vt:lpstr>
      <vt:lpstr>Arial</vt:lpstr>
      <vt:lpstr>Calibri</vt:lpstr>
      <vt:lpstr>Calibri Light</vt:lpstr>
      <vt:lpstr>Courier New</vt:lpstr>
      <vt:lpstr>Franklin Gothic Book</vt:lpstr>
      <vt:lpstr>Garamond</vt:lpstr>
      <vt:lpstr>Wingdings</vt:lpstr>
      <vt:lpstr>Tema de Office</vt:lpstr>
      <vt:lpstr>Hoja de cálculo</vt:lpstr>
      <vt:lpstr> Universidad Autónoma del Estado de México  Centro Universitario UAEM Valle de Teotihuacán   Unidad de Aprendizaje: Contabilidad  Licenciatura en Turismo     Unidades de Competencia II y III.  “Técnica contable y Estados Financieros”  L. C. P. Lizbeth Sandoval Juárez     </vt:lpstr>
      <vt:lpstr>Guion explicativo para el empleo del material, con relación a los objetivos y contenidos del curso</vt:lpstr>
      <vt:lpstr>Presentación de PowerPoint</vt:lpstr>
      <vt:lpstr>Contenido</vt:lpstr>
      <vt:lpstr>Libros de contabilidad</vt:lpstr>
      <vt:lpstr>Libro diario</vt:lpstr>
      <vt:lpstr>Libro mayor</vt:lpstr>
      <vt:lpstr>Sistema de registro electrónico</vt:lpstr>
      <vt:lpstr>Características de los sistemas electrónicos</vt:lpstr>
      <vt:lpstr>Ciclo contable</vt:lpstr>
      <vt:lpstr>Proceso contable</vt:lpstr>
      <vt:lpstr>Registro en diario</vt:lpstr>
      <vt:lpstr>Ejemplo de registro diario</vt:lpstr>
      <vt:lpstr>Registro en mayor</vt:lpstr>
      <vt:lpstr>Balanza de comprobación</vt:lpstr>
      <vt:lpstr>Presentación de PowerPoint</vt:lpstr>
      <vt:lpstr>Estados financieros</vt:lpstr>
      <vt:lpstr>Clasificación de los Estados Financieros Básicos</vt:lpstr>
      <vt:lpstr>Balance general</vt:lpstr>
      <vt:lpstr>Elementos del Balance General</vt:lpstr>
      <vt:lpstr>Estructura del Balance General</vt:lpstr>
      <vt:lpstr>Presentación del Balance en forma de Reporte</vt:lpstr>
      <vt:lpstr>Presentación de PowerPoint</vt:lpstr>
      <vt:lpstr>Estado de resultados</vt:lpstr>
      <vt:lpstr>Elementos del Estado de Resultados</vt:lpstr>
      <vt:lpstr>Estructura del Estado de Resultados</vt:lpstr>
      <vt:lpstr>Estado de Variaciones en el Capital Contable</vt:lpstr>
      <vt:lpstr>Elementos del Estado de Variaciones en el Capital Contable</vt:lpstr>
      <vt:lpstr>Presentación de PowerPoint</vt:lpstr>
      <vt:lpstr>Estructura del Estado de Variaciones en el Capital Contable</vt:lpstr>
      <vt:lpstr>Estado de Flujo de Efectivo</vt:lpstr>
      <vt:lpstr>Elementos del Estado de Flujo de Efectivo</vt:lpstr>
      <vt:lpstr>Métodos para elaborar el Estado de Flujo de Efectivo</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lizbeth sandoval juarez</dc:creator>
  <cp:lastModifiedBy>lizbeth sandoval juarez</cp:lastModifiedBy>
  <cp:revision>18</cp:revision>
  <dcterms:created xsi:type="dcterms:W3CDTF">2017-10-14T04:17:49Z</dcterms:created>
  <dcterms:modified xsi:type="dcterms:W3CDTF">2017-10-15T07:00:15Z</dcterms:modified>
</cp:coreProperties>
</file>