
<file path=[Content_Types].xml><?xml version="1.0" encoding="utf-8"?>
<Types xmlns="http://schemas.openxmlformats.org/package/2006/content-types">
  <Default Extension="bin" ContentType="application/vnd.openxmlformats-officedocument.oleObject"/>
  <Default Extension="emf" ContentType="image/x-emf"/>
  <Default Extension="jpe" ContentType="image/jpeg"/>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4" r:id="rId1"/>
    <p:sldMasterId id="2147483846" r:id="rId2"/>
  </p:sldMasterIdLst>
  <p:sldIdLst>
    <p:sldId id="256" r:id="rId3"/>
    <p:sldId id="347" r:id="rId4"/>
    <p:sldId id="348" r:id="rId5"/>
    <p:sldId id="352" r:id="rId6"/>
    <p:sldId id="353" r:id="rId7"/>
    <p:sldId id="257" r:id="rId8"/>
    <p:sldId id="275" r:id="rId9"/>
    <p:sldId id="297" r:id="rId10"/>
    <p:sldId id="298" r:id="rId11"/>
    <p:sldId id="299" r:id="rId12"/>
    <p:sldId id="276" r:id="rId13"/>
    <p:sldId id="306" r:id="rId14"/>
    <p:sldId id="327" r:id="rId15"/>
    <p:sldId id="305" r:id="rId16"/>
    <p:sldId id="307" r:id="rId17"/>
    <p:sldId id="308" r:id="rId18"/>
    <p:sldId id="310" r:id="rId19"/>
    <p:sldId id="312" r:id="rId20"/>
    <p:sldId id="277" r:id="rId21"/>
    <p:sldId id="300" r:id="rId22"/>
    <p:sldId id="329" r:id="rId23"/>
    <p:sldId id="301" r:id="rId24"/>
    <p:sldId id="330" r:id="rId25"/>
    <p:sldId id="302" r:id="rId26"/>
    <p:sldId id="328" r:id="rId27"/>
    <p:sldId id="303" r:id="rId28"/>
    <p:sldId id="304" r:id="rId29"/>
    <p:sldId id="278" r:id="rId30"/>
    <p:sldId id="279" r:id="rId31"/>
    <p:sldId id="296" r:id="rId32"/>
    <p:sldId id="326" r:id="rId33"/>
    <p:sldId id="350" r:id="rId34"/>
    <p:sldId id="323" r:id="rId35"/>
    <p:sldId id="332" r:id="rId36"/>
    <p:sldId id="333" r:id="rId37"/>
    <p:sldId id="334" r:id="rId38"/>
    <p:sldId id="325" r:id="rId39"/>
    <p:sldId id="346" r:id="rId4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4111"/>
    <a:srgbClr val="8B8513"/>
    <a:srgbClr val="193D13"/>
    <a:srgbClr val="244A2D"/>
    <a:srgbClr val="847F12"/>
    <a:srgbClr val="1635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A2DAEF-6079-4F6E-A6CA-FFB0F2EA086A}" type="doc">
      <dgm:prSet loTypeId="urn:microsoft.com/office/officeart/2005/8/layout/process1" loCatId="process" qsTypeId="urn:microsoft.com/office/officeart/2005/8/quickstyle/simple2" qsCatId="simple" csTypeId="urn:microsoft.com/office/officeart/2005/8/colors/colorful1" csCatId="colorful" phldr="1"/>
      <dgm:spPr/>
    </dgm:pt>
    <dgm:pt modelId="{EE10F36E-4E65-4FAC-B71C-5D314472566C}">
      <dgm:prSet phldrT="[Texto]" custT="1"/>
      <dgm:spPr/>
      <dgm:t>
        <a:bodyPr/>
        <a:lstStyle/>
        <a:p>
          <a:r>
            <a:rPr lang="es-MX" sz="1800" dirty="0" smtClean="0"/>
            <a:t>Elaboración de presupuestos.</a:t>
          </a:r>
          <a:endParaRPr lang="es-MX" sz="1800" dirty="0"/>
        </a:p>
      </dgm:t>
    </dgm:pt>
    <dgm:pt modelId="{786294EE-6112-4BCE-ADCC-2CFB554E92C3}" type="parTrans" cxnId="{DBFDFB2A-5083-404E-B70D-E0E19BFD73F4}">
      <dgm:prSet/>
      <dgm:spPr/>
      <dgm:t>
        <a:bodyPr/>
        <a:lstStyle/>
        <a:p>
          <a:endParaRPr lang="es-MX" sz="1800"/>
        </a:p>
      </dgm:t>
    </dgm:pt>
    <dgm:pt modelId="{59631F14-82DA-47B3-BBF3-FAA8EDEB75B1}" type="sibTrans" cxnId="{DBFDFB2A-5083-404E-B70D-E0E19BFD73F4}">
      <dgm:prSet custT="1"/>
      <dgm:spPr/>
      <dgm:t>
        <a:bodyPr/>
        <a:lstStyle/>
        <a:p>
          <a:endParaRPr lang="es-MX" sz="1800"/>
        </a:p>
      </dgm:t>
    </dgm:pt>
    <dgm:pt modelId="{A6E6112A-3CE7-49FE-AAA5-E6B688A46178}">
      <dgm:prSet phldrT="[Texto]" custT="1"/>
      <dgm:spPr/>
      <dgm:t>
        <a:bodyPr/>
        <a:lstStyle/>
        <a:p>
          <a:r>
            <a:rPr lang="es-MX" sz="1800" dirty="0" smtClean="0"/>
            <a:t>Determinación de costos de producción.</a:t>
          </a:r>
          <a:endParaRPr lang="es-MX" sz="1800" dirty="0"/>
        </a:p>
      </dgm:t>
    </dgm:pt>
    <dgm:pt modelId="{3F607C9E-4450-4F38-96D9-C6ACAED38EEE}" type="parTrans" cxnId="{4BD93393-E355-4000-8D39-47F197DA7B40}">
      <dgm:prSet/>
      <dgm:spPr/>
      <dgm:t>
        <a:bodyPr/>
        <a:lstStyle/>
        <a:p>
          <a:endParaRPr lang="es-MX" sz="1800"/>
        </a:p>
      </dgm:t>
    </dgm:pt>
    <dgm:pt modelId="{1B4F41E8-5B14-447F-8BC5-CA156A2D84E0}" type="sibTrans" cxnId="{4BD93393-E355-4000-8D39-47F197DA7B40}">
      <dgm:prSet custT="1"/>
      <dgm:spPr/>
      <dgm:t>
        <a:bodyPr/>
        <a:lstStyle/>
        <a:p>
          <a:endParaRPr lang="es-MX" sz="1800"/>
        </a:p>
      </dgm:t>
    </dgm:pt>
    <dgm:pt modelId="{52B840FF-D6B2-47D5-90EB-E4A513AF942F}">
      <dgm:prSet phldrT="[Texto]" custT="1"/>
      <dgm:spPr/>
      <dgm:t>
        <a:bodyPr/>
        <a:lstStyle/>
        <a:p>
          <a:r>
            <a:rPr lang="es-MX" sz="1800" dirty="0" smtClean="0"/>
            <a:t>Evaluación de la eficiencia de las áreas operativas.</a:t>
          </a:r>
          <a:endParaRPr lang="es-MX" sz="1800" dirty="0"/>
        </a:p>
      </dgm:t>
    </dgm:pt>
    <dgm:pt modelId="{FE3593EC-FACF-40E3-A528-192F45A83390}" type="parTrans" cxnId="{613470BE-2DD5-4764-8E3D-45BC52D5E77A}">
      <dgm:prSet/>
      <dgm:spPr/>
      <dgm:t>
        <a:bodyPr/>
        <a:lstStyle/>
        <a:p>
          <a:endParaRPr lang="es-MX" sz="1800"/>
        </a:p>
      </dgm:t>
    </dgm:pt>
    <dgm:pt modelId="{6932A420-D881-4B93-913F-A3E8D8D24E25}" type="sibTrans" cxnId="{613470BE-2DD5-4764-8E3D-45BC52D5E77A}">
      <dgm:prSet/>
      <dgm:spPr/>
      <dgm:t>
        <a:bodyPr/>
        <a:lstStyle/>
        <a:p>
          <a:endParaRPr lang="es-MX" sz="1800"/>
        </a:p>
      </dgm:t>
    </dgm:pt>
    <dgm:pt modelId="{A73DFE13-0177-4BF2-ADBB-021CA66CBC52}" type="pres">
      <dgm:prSet presAssocID="{28A2DAEF-6079-4F6E-A6CA-FFB0F2EA086A}" presName="Name0" presStyleCnt="0">
        <dgm:presLayoutVars>
          <dgm:dir/>
          <dgm:resizeHandles val="exact"/>
        </dgm:presLayoutVars>
      </dgm:prSet>
      <dgm:spPr/>
    </dgm:pt>
    <dgm:pt modelId="{36015B0A-C1EA-4FAF-8EE0-34A7C91A0512}" type="pres">
      <dgm:prSet presAssocID="{EE10F36E-4E65-4FAC-B71C-5D314472566C}" presName="node" presStyleLbl="node1" presStyleIdx="0" presStyleCnt="3">
        <dgm:presLayoutVars>
          <dgm:bulletEnabled val="1"/>
        </dgm:presLayoutVars>
      </dgm:prSet>
      <dgm:spPr/>
      <dgm:t>
        <a:bodyPr/>
        <a:lstStyle/>
        <a:p>
          <a:endParaRPr lang="es-MX"/>
        </a:p>
      </dgm:t>
    </dgm:pt>
    <dgm:pt modelId="{5D347083-6916-4595-A3DD-62FB2A109CB9}" type="pres">
      <dgm:prSet presAssocID="{59631F14-82DA-47B3-BBF3-FAA8EDEB75B1}" presName="sibTrans" presStyleLbl="sibTrans2D1" presStyleIdx="0" presStyleCnt="2"/>
      <dgm:spPr/>
      <dgm:t>
        <a:bodyPr/>
        <a:lstStyle/>
        <a:p>
          <a:endParaRPr lang="es-MX"/>
        </a:p>
      </dgm:t>
    </dgm:pt>
    <dgm:pt modelId="{B7FB3EC4-EA0C-47A4-80A1-2F3F97C911C6}" type="pres">
      <dgm:prSet presAssocID="{59631F14-82DA-47B3-BBF3-FAA8EDEB75B1}" presName="connectorText" presStyleLbl="sibTrans2D1" presStyleIdx="0" presStyleCnt="2"/>
      <dgm:spPr/>
      <dgm:t>
        <a:bodyPr/>
        <a:lstStyle/>
        <a:p>
          <a:endParaRPr lang="es-MX"/>
        </a:p>
      </dgm:t>
    </dgm:pt>
    <dgm:pt modelId="{22D4F1D7-D4B3-4CDA-AB82-4F65D584B479}" type="pres">
      <dgm:prSet presAssocID="{A6E6112A-3CE7-49FE-AAA5-E6B688A46178}" presName="node" presStyleLbl="node1" presStyleIdx="1" presStyleCnt="3">
        <dgm:presLayoutVars>
          <dgm:bulletEnabled val="1"/>
        </dgm:presLayoutVars>
      </dgm:prSet>
      <dgm:spPr/>
      <dgm:t>
        <a:bodyPr/>
        <a:lstStyle/>
        <a:p>
          <a:endParaRPr lang="es-MX"/>
        </a:p>
      </dgm:t>
    </dgm:pt>
    <dgm:pt modelId="{FAEC4AF8-526D-4867-BE78-FC491C01397F}" type="pres">
      <dgm:prSet presAssocID="{1B4F41E8-5B14-447F-8BC5-CA156A2D84E0}" presName="sibTrans" presStyleLbl="sibTrans2D1" presStyleIdx="1" presStyleCnt="2"/>
      <dgm:spPr/>
      <dgm:t>
        <a:bodyPr/>
        <a:lstStyle/>
        <a:p>
          <a:endParaRPr lang="es-MX"/>
        </a:p>
      </dgm:t>
    </dgm:pt>
    <dgm:pt modelId="{C5F61906-93D5-4373-9A01-94D9FDA728CA}" type="pres">
      <dgm:prSet presAssocID="{1B4F41E8-5B14-447F-8BC5-CA156A2D84E0}" presName="connectorText" presStyleLbl="sibTrans2D1" presStyleIdx="1" presStyleCnt="2"/>
      <dgm:spPr/>
      <dgm:t>
        <a:bodyPr/>
        <a:lstStyle/>
        <a:p>
          <a:endParaRPr lang="es-MX"/>
        </a:p>
      </dgm:t>
    </dgm:pt>
    <dgm:pt modelId="{765AB8A8-244F-4FF4-BC82-52340CE6B38C}" type="pres">
      <dgm:prSet presAssocID="{52B840FF-D6B2-47D5-90EB-E4A513AF942F}" presName="node" presStyleLbl="node1" presStyleIdx="2" presStyleCnt="3">
        <dgm:presLayoutVars>
          <dgm:bulletEnabled val="1"/>
        </dgm:presLayoutVars>
      </dgm:prSet>
      <dgm:spPr/>
      <dgm:t>
        <a:bodyPr/>
        <a:lstStyle/>
        <a:p>
          <a:endParaRPr lang="es-MX"/>
        </a:p>
      </dgm:t>
    </dgm:pt>
  </dgm:ptLst>
  <dgm:cxnLst>
    <dgm:cxn modelId="{613470BE-2DD5-4764-8E3D-45BC52D5E77A}" srcId="{28A2DAEF-6079-4F6E-A6CA-FFB0F2EA086A}" destId="{52B840FF-D6B2-47D5-90EB-E4A513AF942F}" srcOrd="2" destOrd="0" parTransId="{FE3593EC-FACF-40E3-A528-192F45A83390}" sibTransId="{6932A420-D881-4B93-913F-A3E8D8D24E25}"/>
    <dgm:cxn modelId="{DBFDFB2A-5083-404E-B70D-E0E19BFD73F4}" srcId="{28A2DAEF-6079-4F6E-A6CA-FFB0F2EA086A}" destId="{EE10F36E-4E65-4FAC-B71C-5D314472566C}" srcOrd="0" destOrd="0" parTransId="{786294EE-6112-4BCE-ADCC-2CFB554E92C3}" sibTransId="{59631F14-82DA-47B3-BBF3-FAA8EDEB75B1}"/>
    <dgm:cxn modelId="{C76FA7F1-0929-4C27-9948-C8C6B4162876}" type="presOf" srcId="{1B4F41E8-5B14-447F-8BC5-CA156A2D84E0}" destId="{C5F61906-93D5-4373-9A01-94D9FDA728CA}" srcOrd="1" destOrd="0" presId="urn:microsoft.com/office/officeart/2005/8/layout/process1"/>
    <dgm:cxn modelId="{8575A446-09D7-49B2-9823-574EB2325081}" type="presOf" srcId="{59631F14-82DA-47B3-BBF3-FAA8EDEB75B1}" destId="{B7FB3EC4-EA0C-47A4-80A1-2F3F97C911C6}" srcOrd="1" destOrd="0" presId="urn:microsoft.com/office/officeart/2005/8/layout/process1"/>
    <dgm:cxn modelId="{D5FF02B4-FE66-463C-9602-475A9D7BFE22}" type="presOf" srcId="{A6E6112A-3CE7-49FE-AAA5-E6B688A46178}" destId="{22D4F1D7-D4B3-4CDA-AB82-4F65D584B479}" srcOrd="0" destOrd="0" presId="urn:microsoft.com/office/officeart/2005/8/layout/process1"/>
    <dgm:cxn modelId="{4BD93393-E355-4000-8D39-47F197DA7B40}" srcId="{28A2DAEF-6079-4F6E-A6CA-FFB0F2EA086A}" destId="{A6E6112A-3CE7-49FE-AAA5-E6B688A46178}" srcOrd="1" destOrd="0" parTransId="{3F607C9E-4450-4F38-96D9-C6ACAED38EEE}" sibTransId="{1B4F41E8-5B14-447F-8BC5-CA156A2D84E0}"/>
    <dgm:cxn modelId="{F0108D8C-4AE4-447E-8835-46A36B351367}" type="presOf" srcId="{52B840FF-D6B2-47D5-90EB-E4A513AF942F}" destId="{765AB8A8-244F-4FF4-BC82-52340CE6B38C}" srcOrd="0" destOrd="0" presId="urn:microsoft.com/office/officeart/2005/8/layout/process1"/>
    <dgm:cxn modelId="{1E9ECEAD-2581-4A63-A5F1-4C090BD11BF1}" type="presOf" srcId="{1B4F41E8-5B14-447F-8BC5-CA156A2D84E0}" destId="{FAEC4AF8-526D-4867-BE78-FC491C01397F}" srcOrd="0" destOrd="0" presId="urn:microsoft.com/office/officeart/2005/8/layout/process1"/>
    <dgm:cxn modelId="{5CBD81B4-55FA-4A99-9FCF-2CA2EED0F702}" type="presOf" srcId="{EE10F36E-4E65-4FAC-B71C-5D314472566C}" destId="{36015B0A-C1EA-4FAF-8EE0-34A7C91A0512}" srcOrd="0" destOrd="0" presId="urn:microsoft.com/office/officeart/2005/8/layout/process1"/>
    <dgm:cxn modelId="{1621AF53-D8E4-40B2-A1BF-A0696C9309E9}" type="presOf" srcId="{59631F14-82DA-47B3-BBF3-FAA8EDEB75B1}" destId="{5D347083-6916-4595-A3DD-62FB2A109CB9}" srcOrd="0" destOrd="0" presId="urn:microsoft.com/office/officeart/2005/8/layout/process1"/>
    <dgm:cxn modelId="{2844D477-8CE8-485F-AC66-E2257208C812}" type="presOf" srcId="{28A2DAEF-6079-4F6E-A6CA-FFB0F2EA086A}" destId="{A73DFE13-0177-4BF2-ADBB-021CA66CBC52}" srcOrd="0" destOrd="0" presId="urn:microsoft.com/office/officeart/2005/8/layout/process1"/>
    <dgm:cxn modelId="{F3D60F38-342F-47BA-8299-C00F283B05D9}" type="presParOf" srcId="{A73DFE13-0177-4BF2-ADBB-021CA66CBC52}" destId="{36015B0A-C1EA-4FAF-8EE0-34A7C91A0512}" srcOrd="0" destOrd="0" presId="urn:microsoft.com/office/officeart/2005/8/layout/process1"/>
    <dgm:cxn modelId="{D2E93A4A-53C9-4AD1-8C9C-AE6D138F801F}" type="presParOf" srcId="{A73DFE13-0177-4BF2-ADBB-021CA66CBC52}" destId="{5D347083-6916-4595-A3DD-62FB2A109CB9}" srcOrd="1" destOrd="0" presId="urn:microsoft.com/office/officeart/2005/8/layout/process1"/>
    <dgm:cxn modelId="{A37CF12C-FD2A-433B-84C0-77826A1E481E}" type="presParOf" srcId="{5D347083-6916-4595-A3DD-62FB2A109CB9}" destId="{B7FB3EC4-EA0C-47A4-80A1-2F3F97C911C6}" srcOrd="0" destOrd="0" presId="urn:microsoft.com/office/officeart/2005/8/layout/process1"/>
    <dgm:cxn modelId="{EFC42C0D-792A-46A0-AF9E-601747F57F65}" type="presParOf" srcId="{A73DFE13-0177-4BF2-ADBB-021CA66CBC52}" destId="{22D4F1D7-D4B3-4CDA-AB82-4F65D584B479}" srcOrd="2" destOrd="0" presId="urn:microsoft.com/office/officeart/2005/8/layout/process1"/>
    <dgm:cxn modelId="{D42A2B39-D979-4E11-A3D5-11D467449DC4}" type="presParOf" srcId="{A73DFE13-0177-4BF2-ADBB-021CA66CBC52}" destId="{FAEC4AF8-526D-4867-BE78-FC491C01397F}" srcOrd="3" destOrd="0" presId="urn:microsoft.com/office/officeart/2005/8/layout/process1"/>
    <dgm:cxn modelId="{7BAE8AD1-8EE4-46D6-8529-8B94EE65AE09}" type="presParOf" srcId="{FAEC4AF8-526D-4867-BE78-FC491C01397F}" destId="{C5F61906-93D5-4373-9A01-94D9FDA728CA}" srcOrd="0" destOrd="0" presId="urn:microsoft.com/office/officeart/2005/8/layout/process1"/>
    <dgm:cxn modelId="{9D11846A-D52D-4849-9D0F-60B85EA2153C}" type="presParOf" srcId="{A73DFE13-0177-4BF2-ADBB-021CA66CBC52}" destId="{765AB8A8-244F-4FF4-BC82-52340CE6B38C}"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A02959A-4A1D-4577-952E-3E47F9B3D96E}" type="doc">
      <dgm:prSet loTypeId="urn:microsoft.com/office/officeart/2005/8/layout/StepDownProcess" loCatId="process" qsTypeId="urn:microsoft.com/office/officeart/2005/8/quickstyle/3d4" qsCatId="3D" csTypeId="urn:microsoft.com/office/officeart/2005/8/colors/colorful1" csCatId="colorful" phldr="1"/>
      <dgm:spPr/>
      <dgm:t>
        <a:bodyPr/>
        <a:lstStyle/>
        <a:p>
          <a:endParaRPr lang="es-MX"/>
        </a:p>
      </dgm:t>
    </dgm:pt>
    <dgm:pt modelId="{535880A8-E301-4E5D-B786-4866DC47B87C}">
      <dgm:prSet phldrT="[Texto]"/>
      <dgm:spPr/>
      <dgm:t>
        <a:bodyPr/>
        <a:lstStyle/>
        <a:p>
          <a:r>
            <a:rPr lang="es-MX" dirty="0" smtClean="0"/>
            <a:t>1</a:t>
          </a:r>
          <a:endParaRPr lang="es-MX" dirty="0"/>
        </a:p>
      </dgm:t>
    </dgm:pt>
    <dgm:pt modelId="{D31E2FC2-EBB1-4B5E-AD63-627B2094BBD4}" type="parTrans" cxnId="{62D2401E-8C71-4D51-96BE-028BF7F6F9A9}">
      <dgm:prSet/>
      <dgm:spPr/>
      <dgm:t>
        <a:bodyPr/>
        <a:lstStyle/>
        <a:p>
          <a:endParaRPr lang="es-MX"/>
        </a:p>
      </dgm:t>
    </dgm:pt>
    <dgm:pt modelId="{C0109328-1F0C-4C8B-B1F4-62F14550E953}" type="sibTrans" cxnId="{62D2401E-8C71-4D51-96BE-028BF7F6F9A9}">
      <dgm:prSet/>
      <dgm:spPr/>
      <dgm:t>
        <a:bodyPr/>
        <a:lstStyle/>
        <a:p>
          <a:endParaRPr lang="es-MX"/>
        </a:p>
      </dgm:t>
    </dgm:pt>
    <dgm:pt modelId="{9F18EB51-0846-411B-8C98-8AC148560EB2}">
      <dgm:prSet phldrT="[Texto]"/>
      <dgm:spPr/>
      <dgm:t>
        <a:bodyPr/>
        <a:lstStyle/>
        <a:p>
          <a:r>
            <a:rPr lang="es-MX" dirty="0" smtClean="0"/>
            <a:t>Activo</a:t>
          </a:r>
          <a:endParaRPr lang="es-MX" dirty="0"/>
        </a:p>
      </dgm:t>
    </dgm:pt>
    <dgm:pt modelId="{D50CB554-516C-4C64-B081-7D91D030F8C7}" type="parTrans" cxnId="{18954F94-99E6-40CB-B350-099E09C20A98}">
      <dgm:prSet/>
      <dgm:spPr/>
      <dgm:t>
        <a:bodyPr/>
        <a:lstStyle/>
        <a:p>
          <a:endParaRPr lang="es-MX"/>
        </a:p>
      </dgm:t>
    </dgm:pt>
    <dgm:pt modelId="{C206FE40-C27E-4FD0-97F4-20D849AA86F3}" type="sibTrans" cxnId="{18954F94-99E6-40CB-B350-099E09C20A98}">
      <dgm:prSet/>
      <dgm:spPr/>
      <dgm:t>
        <a:bodyPr/>
        <a:lstStyle/>
        <a:p>
          <a:endParaRPr lang="es-MX"/>
        </a:p>
      </dgm:t>
    </dgm:pt>
    <dgm:pt modelId="{98188EF1-D570-4CB5-86C9-E5EC27FC5591}">
      <dgm:prSet phldrT="[Texto]"/>
      <dgm:spPr/>
      <dgm:t>
        <a:bodyPr/>
        <a:lstStyle/>
        <a:p>
          <a:r>
            <a:rPr lang="es-MX" dirty="0" smtClean="0"/>
            <a:t>2</a:t>
          </a:r>
          <a:endParaRPr lang="es-MX" dirty="0"/>
        </a:p>
      </dgm:t>
    </dgm:pt>
    <dgm:pt modelId="{F59A9547-5648-4BB4-A31C-EE7BF6D912D8}" type="parTrans" cxnId="{FC642A48-65A7-41DF-B209-FCF73F439439}">
      <dgm:prSet/>
      <dgm:spPr/>
      <dgm:t>
        <a:bodyPr/>
        <a:lstStyle/>
        <a:p>
          <a:endParaRPr lang="es-MX"/>
        </a:p>
      </dgm:t>
    </dgm:pt>
    <dgm:pt modelId="{B5697D4C-7715-455E-89A1-77C8777CC58C}" type="sibTrans" cxnId="{FC642A48-65A7-41DF-B209-FCF73F439439}">
      <dgm:prSet/>
      <dgm:spPr/>
      <dgm:t>
        <a:bodyPr/>
        <a:lstStyle/>
        <a:p>
          <a:endParaRPr lang="es-MX"/>
        </a:p>
      </dgm:t>
    </dgm:pt>
    <dgm:pt modelId="{A4D7FD65-FE61-4CC8-93A6-3C048702C3E0}">
      <dgm:prSet phldrT="[Texto]"/>
      <dgm:spPr/>
      <dgm:t>
        <a:bodyPr/>
        <a:lstStyle/>
        <a:p>
          <a:r>
            <a:rPr lang="es-MX" dirty="0" smtClean="0"/>
            <a:t>Pasivo</a:t>
          </a:r>
          <a:endParaRPr lang="es-MX" dirty="0"/>
        </a:p>
      </dgm:t>
    </dgm:pt>
    <dgm:pt modelId="{33D9DC46-C137-4FC2-8F6E-A3E99D75CFFA}" type="parTrans" cxnId="{6EBF7155-54B9-4BA5-A200-FB2FF642FDAA}">
      <dgm:prSet/>
      <dgm:spPr/>
      <dgm:t>
        <a:bodyPr/>
        <a:lstStyle/>
        <a:p>
          <a:endParaRPr lang="es-MX"/>
        </a:p>
      </dgm:t>
    </dgm:pt>
    <dgm:pt modelId="{F1872ED3-3802-4A9E-AA78-8CF98E95C982}" type="sibTrans" cxnId="{6EBF7155-54B9-4BA5-A200-FB2FF642FDAA}">
      <dgm:prSet/>
      <dgm:spPr/>
      <dgm:t>
        <a:bodyPr/>
        <a:lstStyle/>
        <a:p>
          <a:endParaRPr lang="es-MX"/>
        </a:p>
      </dgm:t>
    </dgm:pt>
    <dgm:pt modelId="{67AFA1D4-1884-4CB7-A9C1-C41F6D10D49C}">
      <dgm:prSet phldrT="[Texto]"/>
      <dgm:spPr/>
      <dgm:t>
        <a:bodyPr/>
        <a:lstStyle/>
        <a:p>
          <a:r>
            <a:rPr lang="es-MX" dirty="0" smtClean="0"/>
            <a:t>4</a:t>
          </a:r>
          <a:endParaRPr lang="es-MX" dirty="0"/>
        </a:p>
      </dgm:t>
    </dgm:pt>
    <dgm:pt modelId="{8C38D300-426A-4BF1-987D-241042E5C506}" type="parTrans" cxnId="{DB915612-DA3B-4C0F-A4E8-0F0ADD4B40E0}">
      <dgm:prSet/>
      <dgm:spPr/>
      <dgm:t>
        <a:bodyPr/>
        <a:lstStyle/>
        <a:p>
          <a:endParaRPr lang="es-MX"/>
        </a:p>
      </dgm:t>
    </dgm:pt>
    <dgm:pt modelId="{A6DE4586-5777-4BF9-8F2C-31EBC16F58FC}" type="sibTrans" cxnId="{DB915612-DA3B-4C0F-A4E8-0F0ADD4B40E0}">
      <dgm:prSet/>
      <dgm:spPr/>
      <dgm:t>
        <a:bodyPr/>
        <a:lstStyle/>
        <a:p>
          <a:endParaRPr lang="es-MX"/>
        </a:p>
      </dgm:t>
    </dgm:pt>
    <dgm:pt modelId="{F0E3C157-6182-423B-941E-B65EB878B14B}">
      <dgm:prSet phldrT="[Texto]"/>
      <dgm:spPr/>
      <dgm:t>
        <a:bodyPr/>
        <a:lstStyle/>
        <a:p>
          <a:r>
            <a:rPr lang="es-MX" dirty="0" smtClean="0"/>
            <a:t>Capital</a:t>
          </a:r>
          <a:endParaRPr lang="es-MX" dirty="0"/>
        </a:p>
      </dgm:t>
    </dgm:pt>
    <dgm:pt modelId="{79929937-2E20-4FBE-AC78-96896AA70356}" type="parTrans" cxnId="{670AC477-0AE3-4B6D-A8E6-42631C0E5B12}">
      <dgm:prSet/>
      <dgm:spPr/>
      <dgm:t>
        <a:bodyPr/>
        <a:lstStyle/>
        <a:p>
          <a:endParaRPr lang="es-MX"/>
        </a:p>
      </dgm:t>
    </dgm:pt>
    <dgm:pt modelId="{55A8E3C2-2713-466D-BC22-33BD229557A3}" type="sibTrans" cxnId="{670AC477-0AE3-4B6D-A8E6-42631C0E5B12}">
      <dgm:prSet/>
      <dgm:spPr/>
      <dgm:t>
        <a:bodyPr/>
        <a:lstStyle/>
        <a:p>
          <a:endParaRPr lang="es-MX"/>
        </a:p>
      </dgm:t>
    </dgm:pt>
    <dgm:pt modelId="{83E9C171-0117-4468-AD55-9247E5BCA458}">
      <dgm:prSet/>
      <dgm:spPr/>
      <dgm:t>
        <a:bodyPr/>
        <a:lstStyle/>
        <a:p>
          <a:r>
            <a:rPr lang="es-MX" dirty="0" smtClean="0"/>
            <a:t>3</a:t>
          </a:r>
          <a:endParaRPr lang="es-MX" dirty="0"/>
        </a:p>
      </dgm:t>
    </dgm:pt>
    <dgm:pt modelId="{C867195E-D017-4BA9-97DB-8FDEAF9F933A}" type="parTrans" cxnId="{05F69F61-FDAA-47C1-9DD9-20E60E3ABA7F}">
      <dgm:prSet/>
      <dgm:spPr/>
      <dgm:t>
        <a:bodyPr/>
        <a:lstStyle/>
        <a:p>
          <a:endParaRPr lang="es-MX"/>
        </a:p>
      </dgm:t>
    </dgm:pt>
    <dgm:pt modelId="{A01CE3FC-4D88-42AF-86CF-0F0E582EAA8D}" type="sibTrans" cxnId="{05F69F61-FDAA-47C1-9DD9-20E60E3ABA7F}">
      <dgm:prSet/>
      <dgm:spPr/>
      <dgm:t>
        <a:bodyPr/>
        <a:lstStyle/>
        <a:p>
          <a:endParaRPr lang="es-MX"/>
        </a:p>
      </dgm:t>
    </dgm:pt>
    <dgm:pt modelId="{12DBDB36-EBAE-408D-AB86-323FCFCE590A}">
      <dgm:prSet/>
      <dgm:spPr/>
      <dgm:t>
        <a:bodyPr/>
        <a:lstStyle/>
        <a:p>
          <a:r>
            <a:rPr lang="es-MX" dirty="0" smtClean="0"/>
            <a:t>5</a:t>
          </a:r>
          <a:endParaRPr lang="es-MX" dirty="0"/>
        </a:p>
      </dgm:t>
    </dgm:pt>
    <dgm:pt modelId="{1307E134-C960-4572-8B3B-7A9374817099}" type="parTrans" cxnId="{1DC9CC61-6907-4748-8B14-76160CD985B8}">
      <dgm:prSet/>
      <dgm:spPr/>
      <dgm:t>
        <a:bodyPr/>
        <a:lstStyle/>
        <a:p>
          <a:endParaRPr lang="es-MX"/>
        </a:p>
      </dgm:t>
    </dgm:pt>
    <dgm:pt modelId="{18F25E5C-3356-4023-A946-7E69CD058173}" type="sibTrans" cxnId="{1DC9CC61-6907-4748-8B14-76160CD985B8}">
      <dgm:prSet/>
      <dgm:spPr/>
      <dgm:t>
        <a:bodyPr/>
        <a:lstStyle/>
        <a:p>
          <a:endParaRPr lang="es-MX"/>
        </a:p>
      </dgm:t>
    </dgm:pt>
    <dgm:pt modelId="{DD50F92E-3B88-442C-AE1D-8DB99D12795D}" type="pres">
      <dgm:prSet presAssocID="{BA02959A-4A1D-4577-952E-3E47F9B3D96E}" presName="rootnode" presStyleCnt="0">
        <dgm:presLayoutVars>
          <dgm:chMax/>
          <dgm:chPref/>
          <dgm:dir/>
          <dgm:animLvl val="lvl"/>
        </dgm:presLayoutVars>
      </dgm:prSet>
      <dgm:spPr/>
      <dgm:t>
        <a:bodyPr/>
        <a:lstStyle/>
        <a:p>
          <a:endParaRPr lang="es-MX"/>
        </a:p>
      </dgm:t>
    </dgm:pt>
    <dgm:pt modelId="{012ECB7D-4569-483F-927C-49C2CD6ECA0F}" type="pres">
      <dgm:prSet presAssocID="{535880A8-E301-4E5D-B786-4866DC47B87C}" presName="composite" presStyleCnt="0"/>
      <dgm:spPr/>
      <dgm:t>
        <a:bodyPr/>
        <a:lstStyle/>
        <a:p>
          <a:endParaRPr lang="es-MX"/>
        </a:p>
      </dgm:t>
    </dgm:pt>
    <dgm:pt modelId="{826213F7-6714-4D74-A075-132BF76642BD}" type="pres">
      <dgm:prSet presAssocID="{535880A8-E301-4E5D-B786-4866DC47B87C}" presName="bentUpArrow1" presStyleLbl="alignImgPlace1" presStyleIdx="0" presStyleCnt="4"/>
      <dgm:spPr/>
      <dgm:t>
        <a:bodyPr/>
        <a:lstStyle/>
        <a:p>
          <a:endParaRPr lang="es-MX"/>
        </a:p>
      </dgm:t>
    </dgm:pt>
    <dgm:pt modelId="{AA4D7243-D031-41B4-A275-80D59A5516FB}" type="pres">
      <dgm:prSet presAssocID="{535880A8-E301-4E5D-B786-4866DC47B87C}" presName="ParentText" presStyleLbl="node1" presStyleIdx="0" presStyleCnt="5">
        <dgm:presLayoutVars>
          <dgm:chMax val="1"/>
          <dgm:chPref val="1"/>
          <dgm:bulletEnabled val="1"/>
        </dgm:presLayoutVars>
      </dgm:prSet>
      <dgm:spPr/>
      <dgm:t>
        <a:bodyPr/>
        <a:lstStyle/>
        <a:p>
          <a:endParaRPr lang="es-MX"/>
        </a:p>
      </dgm:t>
    </dgm:pt>
    <dgm:pt modelId="{1BAB888C-5DD7-4FAF-B036-C0EDB7C62373}" type="pres">
      <dgm:prSet presAssocID="{535880A8-E301-4E5D-B786-4866DC47B87C}" presName="ChildText" presStyleLbl="revTx" presStyleIdx="0" presStyleCnt="4">
        <dgm:presLayoutVars>
          <dgm:chMax val="0"/>
          <dgm:chPref val="0"/>
          <dgm:bulletEnabled val="1"/>
        </dgm:presLayoutVars>
      </dgm:prSet>
      <dgm:spPr/>
      <dgm:t>
        <a:bodyPr/>
        <a:lstStyle/>
        <a:p>
          <a:endParaRPr lang="es-MX"/>
        </a:p>
      </dgm:t>
    </dgm:pt>
    <dgm:pt modelId="{679AE62D-4BE6-4B67-A541-EA9EF1F90520}" type="pres">
      <dgm:prSet presAssocID="{C0109328-1F0C-4C8B-B1F4-62F14550E953}" presName="sibTrans" presStyleCnt="0"/>
      <dgm:spPr/>
      <dgm:t>
        <a:bodyPr/>
        <a:lstStyle/>
        <a:p>
          <a:endParaRPr lang="es-MX"/>
        </a:p>
      </dgm:t>
    </dgm:pt>
    <dgm:pt modelId="{D1DDF494-04FC-41B2-8C12-910D68635CDB}" type="pres">
      <dgm:prSet presAssocID="{98188EF1-D570-4CB5-86C9-E5EC27FC5591}" presName="composite" presStyleCnt="0"/>
      <dgm:spPr/>
      <dgm:t>
        <a:bodyPr/>
        <a:lstStyle/>
        <a:p>
          <a:endParaRPr lang="es-MX"/>
        </a:p>
      </dgm:t>
    </dgm:pt>
    <dgm:pt modelId="{81162E44-9CD0-4D1A-A5EE-FBC712822389}" type="pres">
      <dgm:prSet presAssocID="{98188EF1-D570-4CB5-86C9-E5EC27FC5591}" presName="bentUpArrow1" presStyleLbl="alignImgPlace1" presStyleIdx="1" presStyleCnt="4"/>
      <dgm:spPr/>
      <dgm:t>
        <a:bodyPr/>
        <a:lstStyle/>
        <a:p>
          <a:endParaRPr lang="es-MX"/>
        </a:p>
      </dgm:t>
    </dgm:pt>
    <dgm:pt modelId="{9B55A288-7243-45E6-A41E-F93E4F36E905}" type="pres">
      <dgm:prSet presAssocID="{98188EF1-D570-4CB5-86C9-E5EC27FC5591}" presName="ParentText" presStyleLbl="node1" presStyleIdx="1" presStyleCnt="5">
        <dgm:presLayoutVars>
          <dgm:chMax val="1"/>
          <dgm:chPref val="1"/>
          <dgm:bulletEnabled val="1"/>
        </dgm:presLayoutVars>
      </dgm:prSet>
      <dgm:spPr/>
      <dgm:t>
        <a:bodyPr/>
        <a:lstStyle/>
        <a:p>
          <a:endParaRPr lang="es-MX"/>
        </a:p>
      </dgm:t>
    </dgm:pt>
    <dgm:pt modelId="{BA085ABB-1E7C-431F-9565-F39BFAEA9246}" type="pres">
      <dgm:prSet presAssocID="{98188EF1-D570-4CB5-86C9-E5EC27FC5591}" presName="ChildText" presStyleLbl="revTx" presStyleIdx="1" presStyleCnt="4" custLinFactNeighborX="31179" custLinFactNeighborY="-15031">
        <dgm:presLayoutVars>
          <dgm:chMax val="0"/>
          <dgm:chPref val="0"/>
          <dgm:bulletEnabled val="1"/>
        </dgm:presLayoutVars>
      </dgm:prSet>
      <dgm:spPr/>
      <dgm:t>
        <a:bodyPr/>
        <a:lstStyle/>
        <a:p>
          <a:endParaRPr lang="es-MX"/>
        </a:p>
      </dgm:t>
    </dgm:pt>
    <dgm:pt modelId="{8BADB339-C206-423F-B33B-5C945A93A704}" type="pres">
      <dgm:prSet presAssocID="{B5697D4C-7715-455E-89A1-77C8777CC58C}" presName="sibTrans" presStyleCnt="0"/>
      <dgm:spPr/>
      <dgm:t>
        <a:bodyPr/>
        <a:lstStyle/>
        <a:p>
          <a:endParaRPr lang="es-MX"/>
        </a:p>
      </dgm:t>
    </dgm:pt>
    <dgm:pt modelId="{FE88A9AF-68F2-47DA-AE8D-D7BC900E5F4D}" type="pres">
      <dgm:prSet presAssocID="{83E9C171-0117-4468-AD55-9247E5BCA458}" presName="composite" presStyleCnt="0"/>
      <dgm:spPr/>
      <dgm:t>
        <a:bodyPr/>
        <a:lstStyle/>
        <a:p>
          <a:endParaRPr lang="es-MX"/>
        </a:p>
      </dgm:t>
    </dgm:pt>
    <dgm:pt modelId="{9BE23484-3C93-4609-868A-8BFE9F4D208E}" type="pres">
      <dgm:prSet presAssocID="{83E9C171-0117-4468-AD55-9247E5BCA458}" presName="bentUpArrow1" presStyleLbl="alignImgPlace1" presStyleIdx="2" presStyleCnt="4"/>
      <dgm:spPr/>
      <dgm:t>
        <a:bodyPr/>
        <a:lstStyle/>
        <a:p>
          <a:endParaRPr lang="es-MX"/>
        </a:p>
      </dgm:t>
    </dgm:pt>
    <dgm:pt modelId="{CAC11EB4-3B79-4F74-99CE-0EE2BEE28DE9}" type="pres">
      <dgm:prSet presAssocID="{83E9C171-0117-4468-AD55-9247E5BCA458}" presName="ParentText" presStyleLbl="node1" presStyleIdx="2" presStyleCnt="5">
        <dgm:presLayoutVars>
          <dgm:chMax val="1"/>
          <dgm:chPref val="1"/>
          <dgm:bulletEnabled val="1"/>
        </dgm:presLayoutVars>
      </dgm:prSet>
      <dgm:spPr/>
      <dgm:t>
        <a:bodyPr/>
        <a:lstStyle/>
        <a:p>
          <a:endParaRPr lang="es-MX"/>
        </a:p>
      </dgm:t>
    </dgm:pt>
    <dgm:pt modelId="{8866D532-1320-4DC5-9B2F-D9443BED9DDF}" type="pres">
      <dgm:prSet presAssocID="{83E9C171-0117-4468-AD55-9247E5BCA458}" presName="ChildText" presStyleLbl="revTx" presStyleIdx="2" presStyleCnt="4">
        <dgm:presLayoutVars>
          <dgm:chMax val="0"/>
          <dgm:chPref val="0"/>
          <dgm:bulletEnabled val="1"/>
        </dgm:presLayoutVars>
      </dgm:prSet>
      <dgm:spPr/>
      <dgm:t>
        <a:bodyPr/>
        <a:lstStyle/>
        <a:p>
          <a:endParaRPr lang="es-MX"/>
        </a:p>
      </dgm:t>
    </dgm:pt>
    <dgm:pt modelId="{AFF8752D-4ED8-4AEA-A250-85D39AA2A276}" type="pres">
      <dgm:prSet presAssocID="{A01CE3FC-4D88-42AF-86CF-0F0E582EAA8D}" presName="sibTrans" presStyleCnt="0"/>
      <dgm:spPr/>
      <dgm:t>
        <a:bodyPr/>
        <a:lstStyle/>
        <a:p>
          <a:endParaRPr lang="es-MX"/>
        </a:p>
      </dgm:t>
    </dgm:pt>
    <dgm:pt modelId="{B1ED8379-6244-4835-A4E4-A878DAC2BC06}" type="pres">
      <dgm:prSet presAssocID="{67AFA1D4-1884-4CB7-A9C1-C41F6D10D49C}" presName="composite" presStyleCnt="0"/>
      <dgm:spPr/>
      <dgm:t>
        <a:bodyPr/>
        <a:lstStyle/>
        <a:p>
          <a:endParaRPr lang="es-MX"/>
        </a:p>
      </dgm:t>
    </dgm:pt>
    <dgm:pt modelId="{67ED094A-6BD5-4D19-B94A-67039B18042D}" type="pres">
      <dgm:prSet presAssocID="{67AFA1D4-1884-4CB7-A9C1-C41F6D10D49C}" presName="bentUpArrow1" presStyleLbl="alignImgPlace1" presStyleIdx="3" presStyleCnt="4"/>
      <dgm:spPr/>
      <dgm:t>
        <a:bodyPr/>
        <a:lstStyle/>
        <a:p>
          <a:endParaRPr lang="es-MX"/>
        </a:p>
      </dgm:t>
    </dgm:pt>
    <dgm:pt modelId="{B8CAB549-D18C-44F1-9D06-EE8B2C952452}" type="pres">
      <dgm:prSet presAssocID="{67AFA1D4-1884-4CB7-A9C1-C41F6D10D49C}" presName="ParentText" presStyleLbl="node1" presStyleIdx="3" presStyleCnt="5" custLinFactNeighborX="-2732" custLinFactNeighborY="-712">
        <dgm:presLayoutVars>
          <dgm:chMax val="1"/>
          <dgm:chPref val="1"/>
          <dgm:bulletEnabled val="1"/>
        </dgm:presLayoutVars>
      </dgm:prSet>
      <dgm:spPr/>
      <dgm:t>
        <a:bodyPr/>
        <a:lstStyle/>
        <a:p>
          <a:endParaRPr lang="es-MX"/>
        </a:p>
      </dgm:t>
    </dgm:pt>
    <dgm:pt modelId="{A60358E1-0CAF-4F22-9265-660B72EA648C}" type="pres">
      <dgm:prSet presAssocID="{67AFA1D4-1884-4CB7-A9C1-C41F6D10D49C}" presName="ChildText" presStyleLbl="revTx" presStyleIdx="3" presStyleCnt="4" custLinFactY="-44267" custLinFactNeighborX="-81844" custLinFactNeighborY="-100000">
        <dgm:presLayoutVars>
          <dgm:chMax val="0"/>
          <dgm:chPref val="0"/>
          <dgm:bulletEnabled val="1"/>
        </dgm:presLayoutVars>
      </dgm:prSet>
      <dgm:spPr/>
      <dgm:t>
        <a:bodyPr/>
        <a:lstStyle/>
        <a:p>
          <a:endParaRPr lang="es-MX"/>
        </a:p>
      </dgm:t>
    </dgm:pt>
    <dgm:pt modelId="{D0602B48-30EE-43BC-B08F-44822DA98CE6}" type="pres">
      <dgm:prSet presAssocID="{A6DE4586-5777-4BF9-8F2C-31EBC16F58FC}" presName="sibTrans" presStyleCnt="0"/>
      <dgm:spPr/>
      <dgm:t>
        <a:bodyPr/>
        <a:lstStyle/>
        <a:p>
          <a:endParaRPr lang="es-MX"/>
        </a:p>
      </dgm:t>
    </dgm:pt>
    <dgm:pt modelId="{36E84FE8-F4E7-473F-84D0-789BD9221E1F}" type="pres">
      <dgm:prSet presAssocID="{12DBDB36-EBAE-408D-AB86-323FCFCE590A}" presName="composite" presStyleCnt="0"/>
      <dgm:spPr/>
      <dgm:t>
        <a:bodyPr/>
        <a:lstStyle/>
        <a:p>
          <a:endParaRPr lang="es-MX"/>
        </a:p>
      </dgm:t>
    </dgm:pt>
    <dgm:pt modelId="{E8B866FD-7376-4C46-9D9C-E30511139F86}" type="pres">
      <dgm:prSet presAssocID="{12DBDB36-EBAE-408D-AB86-323FCFCE590A}" presName="ParentText" presStyleLbl="node1" presStyleIdx="4" presStyleCnt="5">
        <dgm:presLayoutVars>
          <dgm:chMax val="1"/>
          <dgm:chPref val="1"/>
          <dgm:bulletEnabled val="1"/>
        </dgm:presLayoutVars>
      </dgm:prSet>
      <dgm:spPr/>
      <dgm:t>
        <a:bodyPr/>
        <a:lstStyle/>
        <a:p>
          <a:endParaRPr lang="es-MX"/>
        </a:p>
      </dgm:t>
    </dgm:pt>
  </dgm:ptLst>
  <dgm:cxnLst>
    <dgm:cxn modelId="{59E7ED85-1137-4940-B40F-EFA5890238EF}" type="presOf" srcId="{535880A8-E301-4E5D-B786-4866DC47B87C}" destId="{AA4D7243-D031-41B4-A275-80D59A5516FB}" srcOrd="0" destOrd="0" presId="urn:microsoft.com/office/officeart/2005/8/layout/StepDownProcess"/>
    <dgm:cxn modelId="{62D2401E-8C71-4D51-96BE-028BF7F6F9A9}" srcId="{BA02959A-4A1D-4577-952E-3E47F9B3D96E}" destId="{535880A8-E301-4E5D-B786-4866DC47B87C}" srcOrd="0" destOrd="0" parTransId="{D31E2FC2-EBB1-4B5E-AD63-627B2094BBD4}" sibTransId="{C0109328-1F0C-4C8B-B1F4-62F14550E953}"/>
    <dgm:cxn modelId="{6EBF7155-54B9-4BA5-A200-FB2FF642FDAA}" srcId="{98188EF1-D570-4CB5-86C9-E5EC27FC5591}" destId="{A4D7FD65-FE61-4CC8-93A6-3C048702C3E0}" srcOrd="0" destOrd="0" parTransId="{33D9DC46-C137-4FC2-8F6E-A3E99D75CFFA}" sibTransId="{F1872ED3-3802-4A9E-AA78-8CF98E95C982}"/>
    <dgm:cxn modelId="{1DC9CC61-6907-4748-8B14-76160CD985B8}" srcId="{BA02959A-4A1D-4577-952E-3E47F9B3D96E}" destId="{12DBDB36-EBAE-408D-AB86-323FCFCE590A}" srcOrd="4" destOrd="0" parTransId="{1307E134-C960-4572-8B3B-7A9374817099}" sibTransId="{18F25E5C-3356-4023-A946-7E69CD058173}"/>
    <dgm:cxn modelId="{FC642A48-65A7-41DF-B209-FCF73F439439}" srcId="{BA02959A-4A1D-4577-952E-3E47F9B3D96E}" destId="{98188EF1-D570-4CB5-86C9-E5EC27FC5591}" srcOrd="1" destOrd="0" parTransId="{F59A9547-5648-4BB4-A31C-EE7BF6D912D8}" sibTransId="{B5697D4C-7715-455E-89A1-77C8777CC58C}"/>
    <dgm:cxn modelId="{18954F94-99E6-40CB-B350-099E09C20A98}" srcId="{535880A8-E301-4E5D-B786-4866DC47B87C}" destId="{9F18EB51-0846-411B-8C98-8AC148560EB2}" srcOrd="0" destOrd="0" parTransId="{D50CB554-516C-4C64-B081-7D91D030F8C7}" sibTransId="{C206FE40-C27E-4FD0-97F4-20D849AA86F3}"/>
    <dgm:cxn modelId="{DB915612-DA3B-4C0F-A4E8-0F0ADD4B40E0}" srcId="{BA02959A-4A1D-4577-952E-3E47F9B3D96E}" destId="{67AFA1D4-1884-4CB7-A9C1-C41F6D10D49C}" srcOrd="3" destOrd="0" parTransId="{8C38D300-426A-4BF1-987D-241042E5C506}" sibTransId="{A6DE4586-5777-4BF9-8F2C-31EBC16F58FC}"/>
    <dgm:cxn modelId="{18A5F9D2-38F0-41AF-A98D-E2717A249A8D}" type="presOf" srcId="{BA02959A-4A1D-4577-952E-3E47F9B3D96E}" destId="{DD50F92E-3B88-442C-AE1D-8DB99D12795D}" srcOrd="0" destOrd="0" presId="urn:microsoft.com/office/officeart/2005/8/layout/StepDownProcess"/>
    <dgm:cxn modelId="{670AC477-0AE3-4B6D-A8E6-42631C0E5B12}" srcId="{67AFA1D4-1884-4CB7-A9C1-C41F6D10D49C}" destId="{F0E3C157-6182-423B-941E-B65EB878B14B}" srcOrd="0" destOrd="0" parTransId="{79929937-2E20-4FBE-AC78-96896AA70356}" sibTransId="{55A8E3C2-2713-466D-BC22-33BD229557A3}"/>
    <dgm:cxn modelId="{9D95A9F3-725C-41DE-9533-882EA39DDAA8}" type="presOf" srcId="{67AFA1D4-1884-4CB7-A9C1-C41F6D10D49C}" destId="{B8CAB549-D18C-44F1-9D06-EE8B2C952452}" srcOrd="0" destOrd="0" presId="urn:microsoft.com/office/officeart/2005/8/layout/StepDownProcess"/>
    <dgm:cxn modelId="{08A6AF9D-BE18-448F-AD11-AD91C3BB271C}" type="presOf" srcId="{A4D7FD65-FE61-4CC8-93A6-3C048702C3E0}" destId="{BA085ABB-1E7C-431F-9565-F39BFAEA9246}" srcOrd="0" destOrd="0" presId="urn:microsoft.com/office/officeart/2005/8/layout/StepDownProcess"/>
    <dgm:cxn modelId="{9DC47278-210C-4A45-9BAB-C2DE081BE046}" type="presOf" srcId="{12DBDB36-EBAE-408D-AB86-323FCFCE590A}" destId="{E8B866FD-7376-4C46-9D9C-E30511139F86}" srcOrd="0" destOrd="0" presId="urn:microsoft.com/office/officeart/2005/8/layout/StepDownProcess"/>
    <dgm:cxn modelId="{D07CC758-B4DA-4112-869D-F30BC0A06496}" type="presOf" srcId="{83E9C171-0117-4468-AD55-9247E5BCA458}" destId="{CAC11EB4-3B79-4F74-99CE-0EE2BEE28DE9}" srcOrd="0" destOrd="0" presId="urn:microsoft.com/office/officeart/2005/8/layout/StepDownProcess"/>
    <dgm:cxn modelId="{4B7F25C3-BE72-4422-BDB1-E24CDB35E3DC}" type="presOf" srcId="{98188EF1-D570-4CB5-86C9-E5EC27FC5591}" destId="{9B55A288-7243-45E6-A41E-F93E4F36E905}" srcOrd="0" destOrd="0" presId="urn:microsoft.com/office/officeart/2005/8/layout/StepDownProcess"/>
    <dgm:cxn modelId="{41100CA6-55EC-4BE3-9586-B70DE38711DB}" type="presOf" srcId="{F0E3C157-6182-423B-941E-B65EB878B14B}" destId="{A60358E1-0CAF-4F22-9265-660B72EA648C}" srcOrd="0" destOrd="0" presId="urn:microsoft.com/office/officeart/2005/8/layout/StepDownProcess"/>
    <dgm:cxn modelId="{05F69F61-FDAA-47C1-9DD9-20E60E3ABA7F}" srcId="{BA02959A-4A1D-4577-952E-3E47F9B3D96E}" destId="{83E9C171-0117-4468-AD55-9247E5BCA458}" srcOrd="2" destOrd="0" parTransId="{C867195E-D017-4BA9-97DB-8FDEAF9F933A}" sibTransId="{A01CE3FC-4D88-42AF-86CF-0F0E582EAA8D}"/>
    <dgm:cxn modelId="{2A51D588-E7E2-4D25-9131-300B36E4D289}" type="presOf" srcId="{9F18EB51-0846-411B-8C98-8AC148560EB2}" destId="{1BAB888C-5DD7-4FAF-B036-C0EDB7C62373}" srcOrd="0" destOrd="0" presId="urn:microsoft.com/office/officeart/2005/8/layout/StepDownProcess"/>
    <dgm:cxn modelId="{6CC568FF-9ED4-41F6-8E5F-06E1A86AE9BB}" type="presParOf" srcId="{DD50F92E-3B88-442C-AE1D-8DB99D12795D}" destId="{012ECB7D-4569-483F-927C-49C2CD6ECA0F}" srcOrd="0" destOrd="0" presId="urn:microsoft.com/office/officeart/2005/8/layout/StepDownProcess"/>
    <dgm:cxn modelId="{EB73AF45-86E6-4F62-87FE-F4A0C792A149}" type="presParOf" srcId="{012ECB7D-4569-483F-927C-49C2CD6ECA0F}" destId="{826213F7-6714-4D74-A075-132BF76642BD}" srcOrd="0" destOrd="0" presId="urn:microsoft.com/office/officeart/2005/8/layout/StepDownProcess"/>
    <dgm:cxn modelId="{1873E77A-1846-48BC-8E8F-DBFEC52BDA38}" type="presParOf" srcId="{012ECB7D-4569-483F-927C-49C2CD6ECA0F}" destId="{AA4D7243-D031-41B4-A275-80D59A5516FB}" srcOrd="1" destOrd="0" presId="urn:microsoft.com/office/officeart/2005/8/layout/StepDownProcess"/>
    <dgm:cxn modelId="{4ACD0C41-7731-4C0F-9BC8-71B9C67B3349}" type="presParOf" srcId="{012ECB7D-4569-483F-927C-49C2CD6ECA0F}" destId="{1BAB888C-5DD7-4FAF-B036-C0EDB7C62373}" srcOrd="2" destOrd="0" presId="urn:microsoft.com/office/officeart/2005/8/layout/StepDownProcess"/>
    <dgm:cxn modelId="{FE63567D-FB21-4386-85C7-B988622D7A20}" type="presParOf" srcId="{DD50F92E-3B88-442C-AE1D-8DB99D12795D}" destId="{679AE62D-4BE6-4B67-A541-EA9EF1F90520}" srcOrd="1" destOrd="0" presId="urn:microsoft.com/office/officeart/2005/8/layout/StepDownProcess"/>
    <dgm:cxn modelId="{C61448DF-AD93-4B1F-B063-EB3F8D5248E1}" type="presParOf" srcId="{DD50F92E-3B88-442C-AE1D-8DB99D12795D}" destId="{D1DDF494-04FC-41B2-8C12-910D68635CDB}" srcOrd="2" destOrd="0" presId="urn:microsoft.com/office/officeart/2005/8/layout/StepDownProcess"/>
    <dgm:cxn modelId="{9A40E747-DE4D-42E4-8E58-28DB278E9C3E}" type="presParOf" srcId="{D1DDF494-04FC-41B2-8C12-910D68635CDB}" destId="{81162E44-9CD0-4D1A-A5EE-FBC712822389}" srcOrd="0" destOrd="0" presId="urn:microsoft.com/office/officeart/2005/8/layout/StepDownProcess"/>
    <dgm:cxn modelId="{10BCEB8A-194C-479C-8EB3-D2CEA453EAB2}" type="presParOf" srcId="{D1DDF494-04FC-41B2-8C12-910D68635CDB}" destId="{9B55A288-7243-45E6-A41E-F93E4F36E905}" srcOrd="1" destOrd="0" presId="urn:microsoft.com/office/officeart/2005/8/layout/StepDownProcess"/>
    <dgm:cxn modelId="{0AE2A099-B869-4C91-8930-6AA1AD7A07B1}" type="presParOf" srcId="{D1DDF494-04FC-41B2-8C12-910D68635CDB}" destId="{BA085ABB-1E7C-431F-9565-F39BFAEA9246}" srcOrd="2" destOrd="0" presId="urn:microsoft.com/office/officeart/2005/8/layout/StepDownProcess"/>
    <dgm:cxn modelId="{1240BC88-69AD-436D-B9F6-1E9541026544}" type="presParOf" srcId="{DD50F92E-3B88-442C-AE1D-8DB99D12795D}" destId="{8BADB339-C206-423F-B33B-5C945A93A704}" srcOrd="3" destOrd="0" presId="urn:microsoft.com/office/officeart/2005/8/layout/StepDownProcess"/>
    <dgm:cxn modelId="{90A4177E-EEC5-451F-BF67-803328319513}" type="presParOf" srcId="{DD50F92E-3B88-442C-AE1D-8DB99D12795D}" destId="{FE88A9AF-68F2-47DA-AE8D-D7BC900E5F4D}" srcOrd="4" destOrd="0" presId="urn:microsoft.com/office/officeart/2005/8/layout/StepDownProcess"/>
    <dgm:cxn modelId="{AC1DF5FA-542C-4B14-8C7E-3AFED33F61D9}" type="presParOf" srcId="{FE88A9AF-68F2-47DA-AE8D-D7BC900E5F4D}" destId="{9BE23484-3C93-4609-868A-8BFE9F4D208E}" srcOrd="0" destOrd="0" presId="urn:microsoft.com/office/officeart/2005/8/layout/StepDownProcess"/>
    <dgm:cxn modelId="{6DB3B561-A142-4E5B-B4C9-DAA82649A027}" type="presParOf" srcId="{FE88A9AF-68F2-47DA-AE8D-D7BC900E5F4D}" destId="{CAC11EB4-3B79-4F74-99CE-0EE2BEE28DE9}" srcOrd="1" destOrd="0" presId="urn:microsoft.com/office/officeart/2005/8/layout/StepDownProcess"/>
    <dgm:cxn modelId="{1138F0ED-BBD9-4624-93C0-A438ECC381A4}" type="presParOf" srcId="{FE88A9AF-68F2-47DA-AE8D-D7BC900E5F4D}" destId="{8866D532-1320-4DC5-9B2F-D9443BED9DDF}" srcOrd="2" destOrd="0" presId="urn:microsoft.com/office/officeart/2005/8/layout/StepDownProcess"/>
    <dgm:cxn modelId="{6D6EB736-7D9E-4C29-8775-E9BA9455708A}" type="presParOf" srcId="{DD50F92E-3B88-442C-AE1D-8DB99D12795D}" destId="{AFF8752D-4ED8-4AEA-A250-85D39AA2A276}" srcOrd="5" destOrd="0" presId="urn:microsoft.com/office/officeart/2005/8/layout/StepDownProcess"/>
    <dgm:cxn modelId="{2673BFDB-DE5D-48F6-AD7C-B9CFCA888126}" type="presParOf" srcId="{DD50F92E-3B88-442C-AE1D-8DB99D12795D}" destId="{B1ED8379-6244-4835-A4E4-A878DAC2BC06}" srcOrd="6" destOrd="0" presId="urn:microsoft.com/office/officeart/2005/8/layout/StepDownProcess"/>
    <dgm:cxn modelId="{112CBA86-6FDB-4C81-8FD9-84794834E212}" type="presParOf" srcId="{B1ED8379-6244-4835-A4E4-A878DAC2BC06}" destId="{67ED094A-6BD5-4D19-B94A-67039B18042D}" srcOrd="0" destOrd="0" presId="urn:microsoft.com/office/officeart/2005/8/layout/StepDownProcess"/>
    <dgm:cxn modelId="{3FA40387-B3D4-4318-8B84-4860BD72D29E}" type="presParOf" srcId="{B1ED8379-6244-4835-A4E4-A878DAC2BC06}" destId="{B8CAB549-D18C-44F1-9D06-EE8B2C952452}" srcOrd="1" destOrd="0" presId="urn:microsoft.com/office/officeart/2005/8/layout/StepDownProcess"/>
    <dgm:cxn modelId="{BB1942A5-8837-4C86-A8D1-743FA11A4558}" type="presParOf" srcId="{B1ED8379-6244-4835-A4E4-A878DAC2BC06}" destId="{A60358E1-0CAF-4F22-9265-660B72EA648C}" srcOrd="2" destOrd="0" presId="urn:microsoft.com/office/officeart/2005/8/layout/StepDownProcess"/>
    <dgm:cxn modelId="{EFF5275E-5703-4993-9512-821AC63917ED}" type="presParOf" srcId="{DD50F92E-3B88-442C-AE1D-8DB99D12795D}" destId="{D0602B48-30EE-43BC-B08F-44822DA98CE6}" srcOrd="7" destOrd="0" presId="urn:microsoft.com/office/officeart/2005/8/layout/StepDownProcess"/>
    <dgm:cxn modelId="{22407EAB-736D-4DFC-826E-DD688BC4ECB1}" type="presParOf" srcId="{DD50F92E-3B88-442C-AE1D-8DB99D12795D}" destId="{36E84FE8-F4E7-473F-84D0-789BD9221E1F}" srcOrd="8" destOrd="0" presId="urn:microsoft.com/office/officeart/2005/8/layout/StepDownProcess"/>
    <dgm:cxn modelId="{7C021C74-20CF-49C6-AB25-0E7920FAC7D4}" type="presParOf" srcId="{36E84FE8-F4E7-473F-84D0-789BD9221E1F}" destId="{E8B866FD-7376-4C46-9D9C-E30511139F86}"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DCE8856-ED9F-459E-85FC-A5A95DA6B660}" type="doc">
      <dgm:prSet loTypeId="urn:microsoft.com/office/officeart/2005/8/layout/equation1" loCatId="process" qsTypeId="urn:microsoft.com/office/officeart/2005/8/quickstyle/simple3" qsCatId="simple" csTypeId="urn:microsoft.com/office/officeart/2005/8/colors/colorful4" csCatId="colorful" phldr="1"/>
      <dgm:spPr/>
    </dgm:pt>
    <dgm:pt modelId="{927BAEB8-E58D-4ECA-B94F-A464A02E5B5C}">
      <dgm:prSet phldrT="[Texto]"/>
      <dgm:spPr/>
      <dgm:t>
        <a:bodyPr/>
        <a:lstStyle/>
        <a:p>
          <a:r>
            <a:rPr lang="es-MX" dirty="0" smtClean="0"/>
            <a:t>Pasivo</a:t>
          </a:r>
          <a:endParaRPr lang="es-MX" dirty="0"/>
        </a:p>
      </dgm:t>
    </dgm:pt>
    <dgm:pt modelId="{353EFEBC-33DE-4125-8FB9-80F90893A89D}" type="parTrans" cxnId="{FA935D10-1937-4D75-9CE2-1217B53FE737}">
      <dgm:prSet/>
      <dgm:spPr/>
      <dgm:t>
        <a:bodyPr/>
        <a:lstStyle/>
        <a:p>
          <a:endParaRPr lang="es-MX"/>
        </a:p>
      </dgm:t>
    </dgm:pt>
    <dgm:pt modelId="{74047D65-9ECF-4594-ACB0-750D3FA2E2EF}" type="sibTrans" cxnId="{FA935D10-1937-4D75-9CE2-1217B53FE737}">
      <dgm:prSet/>
      <dgm:spPr/>
      <dgm:t>
        <a:bodyPr/>
        <a:lstStyle/>
        <a:p>
          <a:endParaRPr lang="es-MX"/>
        </a:p>
      </dgm:t>
    </dgm:pt>
    <dgm:pt modelId="{36631ECE-7363-453D-9205-7B5FC28D377A}">
      <dgm:prSet phldrT="[Texto]"/>
      <dgm:spPr/>
      <dgm:t>
        <a:bodyPr/>
        <a:lstStyle/>
        <a:p>
          <a:r>
            <a:rPr lang="es-MX" dirty="0" smtClean="0"/>
            <a:t>Capital</a:t>
          </a:r>
          <a:endParaRPr lang="es-MX" dirty="0"/>
        </a:p>
      </dgm:t>
    </dgm:pt>
    <dgm:pt modelId="{80B70104-FFED-4EE3-A747-E450441B0865}" type="parTrans" cxnId="{7C6EF68A-E9A7-4553-8BA9-739BDA27F654}">
      <dgm:prSet/>
      <dgm:spPr/>
      <dgm:t>
        <a:bodyPr/>
        <a:lstStyle/>
        <a:p>
          <a:endParaRPr lang="es-MX"/>
        </a:p>
      </dgm:t>
    </dgm:pt>
    <dgm:pt modelId="{C1C0B417-4086-4997-9532-8AC4F3359682}" type="sibTrans" cxnId="{7C6EF68A-E9A7-4553-8BA9-739BDA27F654}">
      <dgm:prSet/>
      <dgm:spPr/>
      <dgm:t>
        <a:bodyPr/>
        <a:lstStyle/>
        <a:p>
          <a:endParaRPr lang="es-MX"/>
        </a:p>
      </dgm:t>
    </dgm:pt>
    <dgm:pt modelId="{60E3F81B-ACA6-4C83-A7A5-9533E5D54B9E}">
      <dgm:prSet phldrT="[Texto]"/>
      <dgm:spPr/>
      <dgm:t>
        <a:bodyPr/>
        <a:lstStyle/>
        <a:p>
          <a:r>
            <a:rPr lang="es-MX" dirty="0" smtClean="0"/>
            <a:t>Activo</a:t>
          </a:r>
          <a:endParaRPr lang="es-MX" dirty="0"/>
        </a:p>
      </dgm:t>
    </dgm:pt>
    <dgm:pt modelId="{73A5A9D6-CD97-4FD6-8849-2D20B0F992C2}" type="parTrans" cxnId="{7E8CA08D-8832-4184-B1F7-350B24AEA9B6}">
      <dgm:prSet/>
      <dgm:spPr/>
      <dgm:t>
        <a:bodyPr/>
        <a:lstStyle/>
        <a:p>
          <a:endParaRPr lang="es-MX"/>
        </a:p>
      </dgm:t>
    </dgm:pt>
    <dgm:pt modelId="{6DD39673-DD70-4303-BCB8-D8E45E2E227F}" type="sibTrans" cxnId="{7E8CA08D-8832-4184-B1F7-350B24AEA9B6}">
      <dgm:prSet/>
      <dgm:spPr/>
      <dgm:t>
        <a:bodyPr/>
        <a:lstStyle/>
        <a:p>
          <a:endParaRPr lang="es-MX"/>
        </a:p>
      </dgm:t>
    </dgm:pt>
    <dgm:pt modelId="{FF5C652A-F9C1-4DD1-B738-ACAAC2AA8D5A}" type="pres">
      <dgm:prSet presAssocID="{8DCE8856-ED9F-459E-85FC-A5A95DA6B660}" presName="linearFlow" presStyleCnt="0">
        <dgm:presLayoutVars>
          <dgm:dir/>
          <dgm:resizeHandles val="exact"/>
        </dgm:presLayoutVars>
      </dgm:prSet>
      <dgm:spPr/>
    </dgm:pt>
    <dgm:pt modelId="{8C2E30F6-2B8D-4D91-AE02-A8826F97829A}" type="pres">
      <dgm:prSet presAssocID="{927BAEB8-E58D-4ECA-B94F-A464A02E5B5C}" presName="node" presStyleLbl="node1" presStyleIdx="0" presStyleCnt="3">
        <dgm:presLayoutVars>
          <dgm:bulletEnabled val="1"/>
        </dgm:presLayoutVars>
      </dgm:prSet>
      <dgm:spPr/>
      <dgm:t>
        <a:bodyPr/>
        <a:lstStyle/>
        <a:p>
          <a:endParaRPr lang="es-MX"/>
        </a:p>
      </dgm:t>
    </dgm:pt>
    <dgm:pt modelId="{33DE5003-52FB-4FA6-944C-528E9C753591}" type="pres">
      <dgm:prSet presAssocID="{74047D65-9ECF-4594-ACB0-750D3FA2E2EF}" presName="spacerL" presStyleCnt="0"/>
      <dgm:spPr/>
    </dgm:pt>
    <dgm:pt modelId="{976AA3ED-3B29-4580-B1EC-93C41850904E}" type="pres">
      <dgm:prSet presAssocID="{74047D65-9ECF-4594-ACB0-750D3FA2E2EF}" presName="sibTrans" presStyleLbl="sibTrans2D1" presStyleIdx="0" presStyleCnt="2"/>
      <dgm:spPr/>
      <dgm:t>
        <a:bodyPr/>
        <a:lstStyle/>
        <a:p>
          <a:endParaRPr lang="es-MX"/>
        </a:p>
      </dgm:t>
    </dgm:pt>
    <dgm:pt modelId="{47FB70E0-074E-4A9C-A525-D9765941244C}" type="pres">
      <dgm:prSet presAssocID="{74047D65-9ECF-4594-ACB0-750D3FA2E2EF}" presName="spacerR" presStyleCnt="0"/>
      <dgm:spPr/>
    </dgm:pt>
    <dgm:pt modelId="{193CCC20-BE7F-4CD9-A1ED-86259A55CB08}" type="pres">
      <dgm:prSet presAssocID="{36631ECE-7363-453D-9205-7B5FC28D377A}" presName="node" presStyleLbl="node1" presStyleIdx="1" presStyleCnt="3">
        <dgm:presLayoutVars>
          <dgm:bulletEnabled val="1"/>
        </dgm:presLayoutVars>
      </dgm:prSet>
      <dgm:spPr/>
      <dgm:t>
        <a:bodyPr/>
        <a:lstStyle/>
        <a:p>
          <a:endParaRPr lang="es-MX"/>
        </a:p>
      </dgm:t>
    </dgm:pt>
    <dgm:pt modelId="{F20D266E-79FD-4713-92F3-98AC11DADB3D}" type="pres">
      <dgm:prSet presAssocID="{C1C0B417-4086-4997-9532-8AC4F3359682}" presName="spacerL" presStyleCnt="0"/>
      <dgm:spPr/>
    </dgm:pt>
    <dgm:pt modelId="{511EDEF2-2ADA-4F04-914E-337C9AB2044E}" type="pres">
      <dgm:prSet presAssocID="{C1C0B417-4086-4997-9532-8AC4F3359682}" presName="sibTrans" presStyleLbl="sibTrans2D1" presStyleIdx="1" presStyleCnt="2"/>
      <dgm:spPr/>
      <dgm:t>
        <a:bodyPr/>
        <a:lstStyle/>
        <a:p>
          <a:endParaRPr lang="es-MX"/>
        </a:p>
      </dgm:t>
    </dgm:pt>
    <dgm:pt modelId="{1E778D10-6EF5-4767-B370-92BFF1FCC4B4}" type="pres">
      <dgm:prSet presAssocID="{C1C0B417-4086-4997-9532-8AC4F3359682}" presName="spacerR" presStyleCnt="0"/>
      <dgm:spPr/>
    </dgm:pt>
    <dgm:pt modelId="{6734EB20-821E-4FC0-A7A6-FA5AABE38C09}" type="pres">
      <dgm:prSet presAssocID="{60E3F81B-ACA6-4C83-A7A5-9533E5D54B9E}" presName="node" presStyleLbl="node1" presStyleIdx="2" presStyleCnt="3">
        <dgm:presLayoutVars>
          <dgm:bulletEnabled val="1"/>
        </dgm:presLayoutVars>
      </dgm:prSet>
      <dgm:spPr/>
      <dgm:t>
        <a:bodyPr/>
        <a:lstStyle/>
        <a:p>
          <a:endParaRPr lang="es-MX"/>
        </a:p>
      </dgm:t>
    </dgm:pt>
  </dgm:ptLst>
  <dgm:cxnLst>
    <dgm:cxn modelId="{996130F6-5152-4B19-BE67-D1AEDEE470F8}" type="presOf" srcId="{927BAEB8-E58D-4ECA-B94F-A464A02E5B5C}" destId="{8C2E30F6-2B8D-4D91-AE02-A8826F97829A}" srcOrd="0" destOrd="0" presId="urn:microsoft.com/office/officeart/2005/8/layout/equation1"/>
    <dgm:cxn modelId="{398679A9-1BA7-4A15-9AFE-7F213A59EFC8}" type="presOf" srcId="{60E3F81B-ACA6-4C83-A7A5-9533E5D54B9E}" destId="{6734EB20-821E-4FC0-A7A6-FA5AABE38C09}" srcOrd="0" destOrd="0" presId="urn:microsoft.com/office/officeart/2005/8/layout/equation1"/>
    <dgm:cxn modelId="{FA935D10-1937-4D75-9CE2-1217B53FE737}" srcId="{8DCE8856-ED9F-459E-85FC-A5A95DA6B660}" destId="{927BAEB8-E58D-4ECA-B94F-A464A02E5B5C}" srcOrd="0" destOrd="0" parTransId="{353EFEBC-33DE-4125-8FB9-80F90893A89D}" sibTransId="{74047D65-9ECF-4594-ACB0-750D3FA2E2EF}"/>
    <dgm:cxn modelId="{7E8CA08D-8832-4184-B1F7-350B24AEA9B6}" srcId="{8DCE8856-ED9F-459E-85FC-A5A95DA6B660}" destId="{60E3F81B-ACA6-4C83-A7A5-9533E5D54B9E}" srcOrd="2" destOrd="0" parTransId="{73A5A9D6-CD97-4FD6-8849-2D20B0F992C2}" sibTransId="{6DD39673-DD70-4303-BCB8-D8E45E2E227F}"/>
    <dgm:cxn modelId="{B4532787-43CE-4041-95B9-C2116C98B515}" type="presOf" srcId="{8DCE8856-ED9F-459E-85FC-A5A95DA6B660}" destId="{FF5C652A-F9C1-4DD1-B738-ACAAC2AA8D5A}" srcOrd="0" destOrd="0" presId="urn:microsoft.com/office/officeart/2005/8/layout/equation1"/>
    <dgm:cxn modelId="{193B5C01-1A2E-4425-9FE9-A6AFC15546A8}" type="presOf" srcId="{36631ECE-7363-453D-9205-7B5FC28D377A}" destId="{193CCC20-BE7F-4CD9-A1ED-86259A55CB08}" srcOrd="0" destOrd="0" presId="urn:microsoft.com/office/officeart/2005/8/layout/equation1"/>
    <dgm:cxn modelId="{8B4609E6-161A-4A7D-AFF2-70DD5AAEB72B}" type="presOf" srcId="{C1C0B417-4086-4997-9532-8AC4F3359682}" destId="{511EDEF2-2ADA-4F04-914E-337C9AB2044E}" srcOrd="0" destOrd="0" presId="urn:microsoft.com/office/officeart/2005/8/layout/equation1"/>
    <dgm:cxn modelId="{C0BFB2D0-849C-45CC-8DA7-1ADC369E8605}" type="presOf" srcId="{74047D65-9ECF-4594-ACB0-750D3FA2E2EF}" destId="{976AA3ED-3B29-4580-B1EC-93C41850904E}" srcOrd="0" destOrd="0" presId="urn:microsoft.com/office/officeart/2005/8/layout/equation1"/>
    <dgm:cxn modelId="{7C6EF68A-E9A7-4553-8BA9-739BDA27F654}" srcId="{8DCE8856-ED9F-459E-85FC-A5A95DA6B660}" destId="{36631ECE-7363-453D-9205-7B5FC28D377A}" srcOrd="1" destOrd="0" parTransId="{80B70104-FFED-4EE3-A747-E450441B0865}" sibTransId="{C1C0B417-4086-4997-9532-8AC4F3359682}"/>
    <dgm:cxn modelId="{456E7BB0-A279-475A-A5DC-42BC0B0519F6}" type="presParOf" srcId="{FF5C652A-F9C1-4DD1-B738-ACAAC2AA8D5A}" destId="{8C2E30F6-2B8D-4D91-AE02-A8826F97829A}" srcOrd="0" destOrd="0" presId="urn:microsoft.com/office/officeart/2005/8/layout/equation1"/>
    <dgm:cxn modelId="{09B87DB1-10B0-4FF4-8210-7687A7FB1797}" type="presParOf" srcId="{FF5C652A-F9C1-4DD1-B738-ACAAC2AA8D5A}" destId="{33DE5003-52FB-4FA6-944C-528E9C753591}" srcOrd="1" destOrd="0" presId="urn:microsoft.com/office/officeart/2005/8/layout/equation1"/>
    <dgm:cxn modelId="{C352BF26-A5CB-48BA-9C3E-BEEEACFF5626}" type="presParOf" srcId="{FF5C652A-F9C1-4DD1-B738-ACAAC2AA8D5A}" destId="{976AA3ED-3B29-4580-B1EC-93C41850904E}" srcOrd="2" destOrd="0" presId="urn:microsoft.com/office/officeart/2005/8/layout/equation1"/>
    <dgm:cxn modelId="{4137725F-5A14-499D-BCF0-160930EC98AA}" type="presParOf" srcId="{FF5C652A-F9C1-4DD1-B738-ACAAC2AA8D5A}" destId="{47FB70E0-074E-4A9C-A525-D9765941244C}" srcOrd="3" destOrd="0" presId="urn:microsoft.com/office/officeart/2005/8/layout/equation1"/>
    <dgm:cxn modelId="{C769D73E-3EB5-4597-B9A8-035EA5205985}" type="presParOf" srcId="{FF5C652A-F9C1-4DD1-B738-ACAAC2AA8D5A}" destId="{193CCC20-BE7F-4CD9-A1ED-86259A55CB08}" srcOrd="4" destOrd="0" presId="urn:microsoft.com/office/officeart/2005/8/layout/equation1"/>
    <dgm:cxn modelId="{8D943D9F-5804-4D05-8F00-A54B2F593C6A}" type="presParOf" srcId="{FF5C652A-F9C1-4DD1-B738-ACAAC2AA8D5A}" destId="{F20D266E-79FD-4713-92F3-98AC11DADB3D}" srcOrd="5" destOrd="0" presId="urn:microsoft.com/office/officeart/2005/8/layout/equation1"/>
    <dgm:cxn modelId="{5E0E4363-6FFC-44F9-B770-6D16E1C72790}" type="presParOf" srcId="{FF5C652A-F9C1-4DD1-B738-ACAAC2AA8D5A}" destId="{511EDEF2-2ADA-4F04-914E-337C9AB2044E}" srcOrd="6" destOrd="0" presId="urn:microsoft.com/office/officeart/2005/8/layout/equation1"/>
    <dgm:cxn modelId="{A98DCE52-D086-436A-B6CB-2810F69C49BB}" type="presParOf" srcId="{FF5C652A-F9C1-4DD1-B738-ACAAC2AA8D5A}" destId="{1E778D10-6EF5-4767-B370-92BFF1FCC4B4}" srcOrd="7" destOrd="0" presId="urn:microsoft.com/office/officeart/2005/8/layout/equation1"/>
    <dgm:cxn modelId="{0ED3D9CE-5252-4EAE-8ED9-70F200C14591}" type="presParOf" srcId="{FF5C652A-F9C1-4DD1-B738-ACAAC2AA8D5A}" destId="{6734EB20-821E-4FC0-A7A6-FA5AABE38C09}"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A61179-78A4-467C-8BD2-60157FC17576}" type="doc">
      <dgm:prSet loTypeId="urn:microsoft.com/office/officeart/2008/layout/HorizontalMultiLevelHierarchy" loCatId="hierarchy" qsTypeId="urn:microsoft.com/office/officeart/2005/8/quickstyle/simple3" qsCatId="simple" csTypeId="urn:microsoft.com/office/officeart/2005/8/colors/colorful1" csCatId="colorful" phldr="1"/>
      <dgm:spPr/>
      <dgm:t>
        <a:bodyPr/>
        <a:lstStyle/>
        <a:p>
          <a:endParaRPr lang="es-MX"/>
        </a:p>
      </dgm:t>
    </dgm:pt>
    <dgm:pt modelId="{DA6522EB-2B7E-46AD-A1BC-362FA83BC748}">
      <dgm:prSet phldrT="[Texto]"/>
      <dgm:spPr/>
      <dgm:t>
        <a:bodyPr/>
        <a:lstStyle/>
        <a:p>
          <a:r>
            <a:rPr lang="es-MX" dirty="0" smtClean="0"/>
            <a:t>NIF</a:t>
          </a:r>
          <a:endParaRPr lang="es-MX" dirty="0"/>
        </a:p>
      </dgm:t>
    </dgm:pt>
    <dgm:pt modelId="{4FD946E7-5B7E-4EBD-8EBA-26F4D8971A60}" type="parTrans" cxnId="{97A6E09B-E7A0-4709-91B4-1552FE8FB793}">
      <dgm:prSet/>
      <dgm:spPr/>
      <dgm:t>
        <a:bodyPr/>
        <a:lstStyle/>
        <a:p>
          <a:endParaRPr lang="es-MX"/>
        </a:p>
      </dgm:t>
    </dgm:pt>
    <dgm:pt modelId="{C6EE1354-2880-462A-B1D6-E9261332DDD0}" type="sibTrans" cxnId="{97A6E09B-E7A0-4709-91B4-1552FE8FB793}">
      <dgm:prSet/>
      <dgm:spPr/>
      <dgm:t>
        <a:bodyPr/>
        <a:lstStyle/>
        <a:p>
          <a:endParaRPr lang="es-MX"/>
        </a:p>
      </dgm:t>
    </dgm:pt>
    <dgm:pt modelId="{0846FA02-3126-45C9-902C-74AAC71F64CD}">
      <dgm:prSet phldrT="[Texto]"/>
      <dgm:spPr/>
      <dgm:t>
        <a:bodyPr/>
        <a:lstStyle/>
        <a:p>
          <a:r>
            <a:rPr lang="es-MX" dirty="0" smtClean="0"/>
            <a:t>Serie A</a:t>
          </a:r>
          <a:endParaRPr lang="es-MX" dirty="0"/>
        </a:p>
      </dgm:t>
    </dgm:pt>
    <dgm:pt modelId="{A88486F7-EB5F-4521-9690-A181AC7A20F9}" type="parTrans" cxnId="{414C1EBA-7542-4B6A-BC5B-5ADB2429E075}">
      <dgm:prSet/>
      <dgm:spPr/>
      <dgm:t>
        <a:bodyPr/>
        <a:lstStyle/>
        <a:p>
          <a:endParaRPr lang="es-MX"/>
        </a:p>
      </dgm:t>
    </dgm:pt>
    <dgm:pt modelId="{7E42592F-EAEC-40C6-8F32-32ECA2A9DA09}" type="sibTrans" cxnId="{414C1EBA-7542-4B6A-BC5B-5ADB2429E075}">
      <dgm:prSet/>
      <dgm:spPr/>
      <dgm:t>
        <a:bodyPr/>
        <a:lstStyle/>
        <a:p>
          <a:endParaRPr lang="es-MX"/>
        </a:p>
      </dgm:t>
    </dgm:pt>
    <dgm:pt modelId="{D5A1297C-DD46-4776-A060-98479884E0BE}">
      <dgm:prSet phldrT="[Texto]"/>
      <dgm:spPr/>
      <dgm:t>
        <a:bodyPr/>
        <a:lstStyle/>
        <a:p>
          <a:r>
            <a:rPr lang="es-MX" dirty="0" smtClean="0"/>
            <a:t>Serie C</a:t>
          </a:r>
          <a:endParaRPr lang="es-MX" dirty="0"/>
        </a:p>
      </dgm:t>
    </dgm:pt>
    <dgm:pt modelId="{BFDD6E12-6A81-4C42-9679-DFEE48E3CEC9}" type="parTrans" cxnId="{BED71DF2-69F6-44B1-9C83-9F8677DE7DF1}">
      <dgm:prSet/>
      <dgm:spPr/>
      <dgm:t>
        <a:bodyPr/>
        <a:lstStyle/>
        <a:p>
          <a:endParaRPr lang="es-MX"/>
        </a:p>
      </dgm:t>
    </dgm:pt>
    <dgm:pt modelId="{FAC43CD1-B30A-4B4F-8AC4-FFB76C589F2F}" type="sibTrans" cxnId="{BED71DF2-69F6-44B1-9C83-9F8677DE7DF1}">
      <dgm:prSet/>
      <dgm:spPr/>
      <dgm:t>
        <a:bodyPr/>
        <a:lstStyle/>
        <a:p>
          <a:endParaRPr lang="es-MX"/>
        </a:p>
      </dgm:t>
    </dgm:pt>
    <dgm:pt modelId="{E955AD33-77A7-48E4-A279-458EE2C389C0}">
      <dgm:prSet phldrT="[Texto]"/>
      <dgm:spPr/>
      <dgm:t>
        <a:bodyPr/>
        <a:lstStyle/>
        <a:p>
          <a:r>
            <a:rPr lang="es-MX" dirty="0" smtClean="0"/>
            <a:t>Serie D</a:t>
          </a:r>
          <a:endParaRPr lang="es-MX" dirty="0"/>
        </a:p>
      </dgm:t>
    </dgm:pt>
    <dgm:pt modelId="{01E2B83F-FE45-482E-9308-48FAF366F831}" type="parTrans" cxnId="{D8CB35E8-C0C3-4251-92C8-AFF6366BE745}">
      <dgm:prSet/>
      <dgm:spPr/>
      <dgm:t>
        <a:bodyPr/>
        <a:lstStyle/>
        <a:p>
          <a:endParaRPr lang="es-MX"/>
        </a:p>
      </dgm:t>
    </dgm:pt>
    <dgm:pt modelId="{F9FAC24E-9A82-4EDB-AC45-FDA285B90BBE}" type="sibTrans" cxnId="{D8CB35E8-C0C3-4251-92C8-AFF6366BE745}">
      <dgm:prSet/>
      <dgm:spPr/>
      <dgm:t>
        <a:bodyPr/>
        <a:lstStyle/>
        <a:p>
          <a:endParaRPr lang="es-MX"/>
        </a:p>
      </dgm:t>
    </dgm:pt>
    <dgm:pt modelId="{19BE6490-8C35-4F23-BCE5-822BD2F290B5}">
      <dgm:prSet phldrT="[Texto]"/>
      <dgm:spPr/>
      <dgm:t>
        <a:bodyPr/>
        <a:lstStyle/>
        <a:p>
          <a:r>
            <a:rPr lang="es-MX" dirty="0" smtClean="0"/>
            <a:t>Serie E</a:t>
          </a:r>
          <a:endParaRPr lang="es-MX" dirty="0"/>
        </a:p>
      </dgm:t>
    </dgm:pt>
    <dgm:pt modelId="{5E07FCBE-5145-487D-837C-DE2C2AEC8100}" type="parTrans" cxnId="{F50DABC5-5136-40E3-94C7-E63D3540C6AC}">
      <dgm:prSet/>
      <dgm:spPr/>
      <dgm:t>
        <a:bodyPr/>
        <a:lstStyle/>
        <a:p>
          <a:endParaRPr lang="es-MX"/>
        </a:p>
      </dgm:t>
    </dgm:pt>
    <dgm:pt modelId="{48A46EC3-2270-42A3-8F50-75110FB9C2C5}" type="sibTrans" cxnId="{F50DABC5-5136-40E3-94C7-E63D3540C6AC}">
      <dgm:prSet/>
      <dgm:spPr/>
      <dgm:t>
        <a:bodyPr/>
        <a:lstStyle/>
        <a:p>
          <a:endParaRPr lang="es-MX"/>
        </a:p>
      </dgm:t>
    </dgm:pt>
    <dgm:pt modelId="{8403B08D-3F2B-474C-A2A0-A354CD998313}">
      <dgm:prSet/>
      <dgm:spPr/>
      <dgm:t>
        <a:bodyPr/>
        <a:lstStyle/>
        <a:p>
          <a:r>
            <a:rPr lang="es-MX" dirty="0" smtClean="0"/>
            <a:t>Serie B</a:t>
          </a:r>
          <a:endParaRPr lang="es-MX" dirty="0"/>
        </a:p>
      </dgm:t>
    </dgm:pt>
    <dgm:pt modelId="{699A8F67-7960-43BD-B33A-F4ED84C1B78B}" type="parTrans" cxnId="{97EDBF57-59AD-4150-A228-722CC9A6C38D}">
      <dgm:prSet/>
      <dgm:spPr/>
      <dgm:t>
        <a:bodyPr/>
        <a:lstStyle/>
        <a:p>
          <a:endParaRPr lang="es-MX"/>
        </a:p>
      </dgm:t>
    </dgm:pt>
    <dgm:pt modelId="{23CF207C-BCEF-4595-B1EC-4FB9CC808B50}" type="sibTrans" cxnId="{97EDBF57-59AD-4150-A228-722CC9A6C38D}">
      <dgm:prSet/>
      <dgm:spPr/>
      <dgm:t>
        <a:bodyPr/>
        <a:lstStyle/>
        <a:p>
          <a:endParaRPr lang="es-MX"/>
        </a:p>
      </dgm:t>
    </dgm:pt>
    <dgm:pt modelId="{B9CAE8E2-EA05-4150-8FD2-C5ED5DC04AB7}" type="pres">
      <dgm:prSet presAssocID="{FFA61179-78A4-467C-8BD2-60157FC17576}" presName="Name0" presStyleCnt="0">
        <dgm:presLayoutVars>
          <dgm:chPref val="1"/>
          <dgm:dir/>
          <dgm:animOne val="branch"/>
          <dgm:animLvl val="lvl"/>
          <dgm:resizeHandles val="exact"/>
        </dgm:presLayoutVars>
      </dgm:prSet>
      <dgm:spPr/>
      <dgm:t>
        <a:bodyPr/>
        <a:lstStyle/>
        <a:p>
          <a:endParaRPr lang="es-MX"/>
        </a:p>
      </dgm:t>
    </dgm:pt>
    <dgm:pt modelId="{D7011C77-08CE-4ACD-80C8-BBAC3047DB7A}" type="pres">
      <dgm:prSet presAssocID="{DA6522EB-2B7E-46AD-A1BC-362FA83BC748}" presName="root1" presStyleCnt="0"/>
      <dgm:spPr/>
      <dgm:t>
        <a:bodyPr/>
        <a:lstStyle/>
        <a:p>
          <a:endParaRPr lang="es-MX"/>
        </a:p>
      </dgm:t>
    </dgm:pt>
    <dgm:pt modelId="{C2E4B3D1-C67A-458E-BD92-7726AFAEA9C9}" type="pres">
      <dgm:prSet presAssocID="{DA6522EB-2B7E-46AD-A1BC-362FA83BC748}" presName="LevelOneTextNode" presStyleLbl="node0" presStyleIdx="0" presStyleCnt="1">
        <dgm:presLayoutVars>
          <dgm:chPref val="3"/>
        </dgm:presLayoutVars>
      </dgm:prSet>
      <dgm:spPr/>
      <dgm:t>
        <a:bodyPr/>
        <a:lstStyle/>
        <a:p>
          <a:endParaRPr lang="es-MX"/>
        </a:p>
      </dgm:t>
    </dgm:pt>
    <dgm:pt modelId="{BA475003-1935-410F-9E70-709A99930CD0}" type="pres">
      <dgm:prSet presAssocID="{DA6522EB-2B7E-46AD-A1BC-362FA83BC748}" presName="level2hierChild" presStyleCnt="0"/>
      <dgm:spPr/>
      <dgm:t>
        <a:bodyPr/>
        <a:lstStyle/>
        <a:p>
          <a:endParaRPr lang="es-MX"/>
        </a:p>
      </dgm:t>
    </dgm:pt>
    <dgm:pt modelId="{80F5451A-FFAF-4656-8C01-1FCD0C0F7E1B}" type="pres">
      <dgm:prSet presAssocID="{A88486F7-EB5F-4521-9690-A181AC7A20F9}" presName="conn2-1" presStyleLbl="parChTrans1D2" presStyleIdx="0" presStyleCnt="5"/>
      <dgm:spPr/>
      <dgm:t>
        <a:bodyPr/>
        <a:lstStyle/>
        <a:p>
          <a:endParaRPr lang="es-MX"/>
        </a:p>
      </dgm:t>
    </dgm:pt>
    <dgm:pt modelId="{10A1B0A5-6AC6-4029-A13D-C6EDDE0A891E}" type="pres">
      <dgm:prSet presAssocID="{A88486F7-EB5F-4521-9690-A181AC7A20F9}" presName="connTx" presStyleLbl="parChTrans1D2" presStyleIdx="0" presStyleCnt="5"/>
      <dgm:spPr/>
      <dgm:t>
        <a:bodyPr/>
        <a:lstStyle/>
        <a:p>
          <a:endParaRPr lang="es-MX"/>
        </a:p>
      </dgm:t>
    </dgm:pt>
    <dgm:pt modelId="{B53BAB32-6A04-4188-968F-7DB9D0FF1319}" type="pres">
      <dgm:prSet presAssocID="{0846FA02-3126-45C9-902C-74AAC71F64CD}" presName="root2" presStyleCnt="0"/>
      <dgm:spPr/>
      <dgm:t>
        <a:bodyPr/>
        <a:lstStyle/>
        <a:p>
          <a:endParaRPr lang="es-MX"/>
        </a:p>
      </dgm:t>
    </dgm:pt>
    <dgm:pt modelId="{FAC0BE81-A9FA-4038-8FD3-5A3D9E127DB0}" type="pres">
      <dgm:prSet presAssocID="{0846FA02-3126-45C9-902C-74AAC71F64CD}" presName="LevelTwoTextNode" presStyleLbl="node2" presStyleIdx="0" presStyleCnt="5">
        <dgm:presLayoutVars>
          <dgm:chPref val="3"/>
        </dgm:presLayoutVars>
      </dgm:prSet>
      <dgm:spPr/>
      <dgm:t>
        <a:bodyPr/>
        <a:lstStyle/>
        <a:p>
          <a:endParaRPr lang="es-MX"/>
        </a:p>
      </dgm:t>
    </dgm:pt>
    <dgm:pt modelId="{E74820BC-2AA5-420C-9835-215E839B8FDD}" type="pres">
      <dgm:prSet presAssocID="{0846FA02-3126-45C9-902C-74AAC71F64CD}" presName="level3hierChild" presStyleCnt="0"/>
      <dgm:spPr/>
      <dgm:t>
        <a:bodyPr/>
        <a:lstStyle/>
        <a:p>
          <a:endParaRPr lang="es-MX"/>
        </a:p>
      </dgm:t>
    </dgm:pt>
    <dgm:pt modelId="{0A10F35D-211D-4A37-8268-0B35ACFB5265}" type="pres">
      <dgm:prSet presAssocID="{699A8F67-7960-43BD-B33A-F4ED84C1B78B}" presName="conn2-1" presStyleLbl="parChTrans1D2" presStyleIdx="1" presStyleCnt="5"/>
      <dgm:spPr/>
      <dgm:t>
        <a:bodyPr/>
        <a:lstStyle/>
        <a:p>
          <a:endParaRPr lang="es-MX"/>
        </a:p>
      </dgm:t>
    </dgm:pt>
    <dgm:pt modelId="{767983EE-2B0A-4937-B088-F85B80D7FC7D}" type="pres">
      <dgm:prSet presAssocID="{699A8F67-7960-43BD-B33A-F4ED84C1B78B}" presName="connTx" presStyleLbl="parChTrans1D2" presStyleIdx="1" presStyleCnt="5"/>
      <dgm:spPr/>
      <dgm:t>
        <a:bodyPr/>
        <a:lstStyle/>
        <a:p>
          <a:endParaRPr lang="es-MX"/>
        </a:p>
      </dgm:t>
    </dgm:pt>
    <dgm:pt modelId="{BF623E3B-821F-4A1B-B384-A34258E8580B}" type="pres">
      <dgm:prSet presAssocID="{8403B08D-3F2B-474C-A2A0-A354CD998313}" presName="root2" presStyleCnt="0"/>
      <dgm:spPr/>
      <dgm:t>
        <a:bodyPr/>
        <a:lstStyle/>
        <a:p>
          <a:endParaRPr lang="es-MX"/>
        </a:p>
      </dgm:t>
    </dgm:pt>
    <dgm:pt modelId="{909CE1D7-62B5-4B88-99FF-439A5000A812}" type="pres">
      <dgm:prSet presAssocID="{8403B08D-3F2B-474C-A2A0-A354CD998313}" presName="LevelTwoTextNode" presStyleLbl="node2" presStyleIdx="1" presStyleCnt="5">
        <dgm:presLayoutVars>
          <dgm:chPref val="3"/>
        </dgm:presLayoutVars>
      </dgm:prSet>
      <dgm:spPr/>
      <dgm:t>
        <a:bodyPr/>
        <a:lstStyle/>
        <a:p>
          <a:endParaRPr lang="es-MX"/>
        </a:p>
      </dgm:t>
    </dgm:pt>
    <dgm:pt modelId="{363F48E1-A7B6-4914-8BF3-94C7A83C1625}" type="pres">
      <dgm:prSet presAssocID="{8403B08D-3F2B-474C-A2A0-A354CD998313}" presName="level3hierChild" presStyleCnt="0"/>
      <dgm:spPr/>
      <dgm:t>
        <a:bodyPr/>
        <a:lstStyle/>
        <a:p>
          <a:endParaRPr lang="es-MX"/>
        </a:p>
      </dgm:t>
    </dgm:pt>
    <dgm:pt modelId="{0C9CB6A0-6CC4-4D8D-B4D4-1D2F31D2C202}" type="pres">
      <dgm:prSet presAssocID="{BFDD6E12-6A81-4C42-9679-DFEE48E3CEC9}" presName="conn2-1" presStyleLbl="parChTrans1D2" presStyleIdx="2" presStyleCnt="5"/>
      <dgm:spPr/>
      <dgm:t>
        <a:bodyPr/>
        <a:lstStyle/>
        <a:p>
          <a:endParaRPr lang="es-MX"/>
        </a:p>
      </dgm:t>
    </dgm:pt>
    <dgm:pt modelId="{106B892E-1B39-4A1F-A192-9CD80E5EAD56}" type="pres">
      <dgm:prSet presAssocID="{BFDD6E12-6A81-4C42-9679-DFEE48E3CEC9}" presName="connTx" presStyleLbl="parChTrans1D2" presStyleIdx="2" presStyleCnt="5"/>
      <dgm:spPr/>
      <dgm:t>
        <a:bodyPr/>
        <a:lstStyle/>
        <a:p>
          <a:endParaRPr lang="es-MX"/>
        </a:p>
      </dgm:t>
    </dgm:pt>
    <dgm:pt modelId="{885380DF-082D-48AF-B995-650BE63B1CF9}" type="pres">
      <dgm:prSet presAssocID="{D5A1297C-DD46-4776-A060-98479884E0BE}" presName="root2" presStyleCnt="0"/>
      <dgm:spPr/>
      <dgm:t>
        <a:bodyPr/>
        <a:lstStyle/>
        <a:p>
          <a:endParaRPr lang="es-MX"/>
        </a:p>
      </dgm:t>
    </dgm:pt>
    <dgm:pt modelId="{4EDD09EA-7703-40E3-B66D-5A8F07E69872}" type="pres">
      <dgm:prSet presAssocID="{D5A1297C-DD46-4776-A060-98479884E0BE}" presName="LevelTwoTextNode" presStyleLbl="node2" presStyleIdx="2" presStyleCnt="5">
        <dgm:presLayoutVars>
          <dgm:chPref val="3"/>
        </dgm:presLayoutVars>
      </dgm:prSet>
      <dgm:spPr/>
      <dgm:t>
        <a:bodyPr/>
        <a:lstStyle/>
        <a:p>
          <a:endParaRPr lang="es-MX"/>
        </a:p>
      </dgm:t>
    </dgm:pt>
    <dgm:pt modelId="{2B631B7E-A542-4C76-8B10-F903210CEA01}" type="pres">
      <dgm:prSet presAssocID="{D5A1297C-DD46-4776-A060-98479884E0BE}" presName="level3hierChild" presStyleCnt="0"/>
      <dgm:spPr/>
      <dgm:t>
        <a:bodyPr/>
        <a:lstStyle/>
        <a:p>
          <a:endParaRPr lang="es-MX"/>
        </a:p>
      </dgm:t>
    </dgm:pt>
    <dgm:pt modelId="{28A2EB04-B0AC-4DFB-840F-0C666805DDFD}" type="pres">
      <dgm:prSet presAssocID="{01E2B83F-FE45-482E-9308-48FAF366F831}" presName="conn2-1" presStyleLbl="parChTrans1D2" presStyleIdx="3" presStyleCnt="5"/>
      <dgm:spPr/>
      <dgm:t>
        <a:bodyPr/>
        <a:lstStyle/>
        <a:p>
          <a:endParaRPr lang="es-MX"/>
        </a:p>
      </dgm:t>
    </dgm:pt>
    <dgm:pt modelId="{6D8E9ADF-BECC-4A05-9356-C56B965A6E4D}" type="pres">
      <dgm:prSet presAssocID="{01E2B83F-FE45-482E-9308-48FAF366F831}" presName="connTx" presStyleLbl="parChTrans1D2" presStyleIdx="3" presStyleCnt="5"/>
      <dgm:spPr/>
      <dgm:t>
        <a:bodyPr/>
        <a:lstStyle/>
        <a:p>
          <a:endParaRPr lang="es-MX"/>
        </a:p>
      </dgm:t>
    </dgm:pt>
    <dgm:pt modelId="{D6DCEE1C-C758-4660-BA04-E29EB292385B}" type="pres">
      <dgm:prSet presAssocID="{E955AD33-77A7-48E4-A279-458EE2C389C0}" presName="root2" presStyleCnt="0"/>
      <dgm:spPr/>
      <dgm:t>
        <a:bodyPr/>
        <a:lstStyle/>
        <a:p>
          <a:endParaRPr lang="es-MX"/>
        </a:p>
      </dgm:t>
    </dgm:pt>
    <dgm:pt modelId="{BE06887E-C777-427A-961E-42EFA877CF3F}" type="pres">
      <dgm:prSet presAssocID="{E955AD33-77A7-48E4-A279-458EE2C389C0}" presName="LevelTwoTextNode" presStyleLbl="node2" presStyleIdx="3" presStyleCnt="5">
        <dgm:presLayoutVars>
          <dgm:chPref val="3"/>
        </dgm:presLayoutVars>
      </dgm:prSet>
      <dgm:spPr/>
      <dgm:t>
        <a:bodyPr/>
        <a:lstStyle/>
        <a:p>
          <a:endParaRPr lang="es-MX"/>
        </a:p>
      </dgm:t>
    </dgm:pt>
    <dgm:pt modelId="{98F517FF-46AE-4239-8BEC-C269A5308360}" type="pres">
      <dgm:prSet presAssocID="{E955AD33-77A7-48E4-A279-458EE2C389C0}" presName="level3hierChild" presStyleCnt="0"/>
      <dgm:spPr/>
      <dgm:t>
        <a:bodyPr/>
        <a:lstStyle/>
        <a:p>
          <a:endParaRPr lang="es-MX"/>
        </a:p>
      </dgm:t>
    </dgm:pt>
    <dgm:pt modelId="{F43D41B3-6F9D-4154-935D-A4D4DBD279C4}" type="pres">
      <dgm:prSet presAssocID="{5E07FCBE-5145-487D-837C-DE2C2AEC8100}" presName="conn2-1" presStyleLbl="parChTrans1D2" presStyleIdx="4" presStyleCnt="5"/>
      <dgm:spPr/>
      <dgm:t>
        <a:bodyPr/>
        <a:lstStyle/>
        <a:p>
          <a:endParaRPr lang="es-MX"/>
        </a:p>
      </dgm:t>
    </dgm:pt>
    <dgm:pt modelId="{25E03732-521E-465C-A01F-8A9159D9B6D4}" type="pres">
      <dgm:prSet presAssocID="{5E07FCBE-5145-487D-837C-DE2C2AEC8100}" presName="connTx" presStyleLbl="parChTrans1D2" presStyleIdx="4" presStyleCnt="5"/>
      <dgm:spPr/>
      <dgm:t>
        <a:bodyPr/>
        <a:lstStyle/>
        <a:p>
          <a:endParaRPr lang="es-MX"/>
        </a:p>
      </dgm:t>
    </dgm:pt>
    <dgm:pt modelId="{9D819BAF-9300-42F1-A23C-5399D6EAACE2}" type="pres">
      <dgm:prSet presAssocID="{19BE6490-8C35-4F23-BCE5-822BD2F290B5}" presName="root2" presStyleCnt="0"/>
      <dgm:spPr/>
      <dgm:t>
        <a:bodyPr/>
        <a:lstStyle/>
        <a:p>
          <a:endParaRPr lang="es-MX"/>
        </a:p>
      </dgm:t>
    </dgm:pt>
    <dgm:pt modelId="{556DC62A-5895-4DA2-80BD-BBD2837EA5F2}" type="pres">
      <dgm:prSet presAssocID="{19BE6490-8C35-4F23-BCE5-822BD2F290B5}" presName="LevelTwoTextNode" presStyleLbl="node2" presStyleIdx="4" presStyleCnt="5">
        <dgm:presLayoutVars>
          <dgm:chPref val="3"/>
        </dgm:presLayoutVars>
      </dgm:prSet>
      <dgm:spPr/>
      <dgm:t>
        <a:bodyPr/>
        <a:lstStyle/>
        <a:p>
          <a:endParaRPr lang="es-MX"/>
        </a:p>
      </dgm:t>
    </dgm:pt>
    <dgm:pt modelId="{2AF0AD0E-ED56-4F88-83C1-FB2046C52B8E}" type="pres">
      <dgm:prSet presAssocID="{19BE6490-8C35-4F23-BCE5-822BD2F290B5}" presName="level3hierChild" presStyleCnt="0"/>
      <dgm:spPr/>
      <dgm:t>
        <a:bodyPr/>
        <a:lstStyle/>
        <a:p>
          <a:endParaRPr lang="es-MX"/>
        </a:p>
      </dgm:t>
    </dgm:pt>
  </dgm:ptLst>
  <dgm:cxnLst>
    <dgm:cxn modelId="{319E9976-0C30-4919-BB82-622F09C3241E}" type="presOf" srcId="{5E07FCBE-5145-487D-837C-DE2C2AEC8100}" destId="{25E03732-521E-465C-A01F-8A9159D9B6D4}" srcOrd="1" destOrd="0" presId="urn:microsoft.com/office/officeart/2008/layout/HorizontalMultiLevelHierarchy"/>
    <dgm:cxn modelId="{F50DABC5-5136-40E3-94C7-E63D3540C6AC}" srcId="{DA6522EB-2B7E-46AD-A1BC-362FA83BC748}" destId="{19BE6490-8C35-4F23-BCE5-822BD2F290B5}" srcOrd="4" destOrd="0" parTransId="{5E07FCBE-5145-487D-837C-DE2C2AEC8100}" sibTransId="{48A46EC3-2270-42A3-8F50-75110FB9C2C5}"/>
    <dgm:cxn modelId="{DFBC7D11-0D1D-4B1D-B893-E622BB8C8367}" type="presOf" srcId="{01E2B83F-FE45-482E-9308-48FAF366F831}" destId="{6D8E9ADF-BECC-4A05-9356-C56B965A6E4D}" srcOrd="1" destOrd="0" presId="urn:microsoft.com/office/officeart/2008/layout/HorizontalMultiLevelHierarchy"/>
    <dgm:cxn modelId="{16B2A14C-978F-4551-BA2C-F5EC71B63A8D}" type="presOf" srcId="{A88486F7-EB5F-4521-9690-A181AC7A20F9}" destId="{80F5451A-FFAF-4656-8C01-1FCD0C0F7E1B}" srcOrd="0" destOrd="0" presId="urn:microsoft.com/office/officeart/2008/layout/HorizontalMultiLevelHierarchy"/>
    <dgm:cxn modelId="{26C582D4-81FF-4FAF-92DF-0913E1B8EB53}" type="presOf" srcId="{0846FA02-3126-45C9-902C-74AAC71F64CD}" destId="{FAC0BE81-A9FA-4038-8FD3-5A3D9E127DB0}" srcOrd="0" destOrd="0" presId="urn:microsoft.com/office/officeart/2008/layout/HorizontalMultiLevelHierarchy"/>
    <dgm:cxn modelId="{414C1EBA-7542-4B6A-BC5B-5ADB2429E075}" srcId="{DA6522EB-2B7E-46AD-A1BC-362FA83BC748}" destId="{0846FA02-3126-45C9-902C-74AAC71F64CD}" srcOrd="0" destOrd="0" parTransId="{A88486F7-EB5F-4521-9690-A181AC7A20F9}" sibTransId="{7E42592F-EAEC-40C6-8F32-32ECA2A9DA09}"/>
    <dgm:cxn modelId="{3173A636-275A-4756-8A68-480D3B30242F}" type="presOf" srcId="{19BE6490-8C35-4F23-BCE5-822BD2F290B5}" destId="{556DC62A-5895-4DA2-80BD-BBD2837EA5F2}" srcOrd="0" destOrd="0" presId="urn:microsoft.com/office/officeart/2008/layout/HorizontalMultiLevelHierarchy"/>
    <dgm:cxn modelId="{B078114C-B907-411C-BBC4-103547480489}" type="presOf" srcId="{BFDD6E12-6A81-4C42-9679-DFEE48E3CEC9}" destId="{0C9CB6A0-6CC4-4D8D-B4D4-1D2F31D2C202}" srcOrd="0" destOrd="0" presId="urn:microsoft.com/office/officeart/2008/layout/HorizontalMultiLevelHierarchy"/>
    <dgm:cxn modelId="{C7FEC02D-71AB-4271-A1EE-B235F831DA92}" type="presOf" srcId="{699A8F67-7960-43BD-B33A-F4ED84C1B78B}" destId="{0A10F35D-211D-4A37-8268-0B35ACFB5265}" srcOrd="0" destOrd="0" presId="urn:microsoft.com/office/officeart/2008/layout/HorizontalMultiLevelHierarchy"/>
    <dgm:cxn modelId="{97A6E09B-E7A0-4709-91B4-1552FE8FB793}" srcId="{FFA61179-78A4-467C-8BD2-60157FC17576}" destId="{DA6522EB-2B7E-46AD-A1BC-362FA83BC748}" srcOrd="0" destOrd="0" parTransId="{4FD946E7-5B7E-4EBD-8EBA-26F4D8971A60}" sibTransId="{C6EE1354-2880-462A-B1D6-E9261332DDD0}"/>
    <dgm:cxn modelId="{97EDBF57-59AD-4150-A228-722CC9A6C38D}" srcId="{DA6522EB-2B7E-46AD-A1BC-362FA83BC748}" destId="{8403B08D-3F2B-474C-A2A0-A354CD998313}" srcOrd="1" destOrd="0" parTransId="{699A8F67-7960-43BD-B33A-F4ED84C1B78B}" sibTransId="{23CF207C-BCEF-4595-B1EC-4FB9CC808B50}"/>
    <dgm:cxn modelId="{BED71DF2-69F6-44B1-9C83-9F8677DE7DF1}" srcId="{DA6522EB-2B7E-46AD-A1BC-362FA83BC748}" destId="{D5A1297C-DD46-4776-A060-98479884E0BE}" srcOrd="2" destOrd="0" parTransId="{BFDD6E12-6A81-4C42-9679-DFEE48E3CEC9}" sibTransId="{FAC43CD1-B30A-4B4F-8AC4-FFB76C589F2F}"/>
    <dgm:cxn modelId="{7957CE4C-BA7C-4E89-BDB0-4E490B84C829}" type="presOf" srcId="{A88486F7-EB5F-4521-9690-A181AC7A20F9}" destId="{10A1B0A5-6AC6-4029-A13D-C6EDDE0A891E}" srcOrd="1" destOrd="0" presId="urn:microsoft.com/office/officeart/2008/layout/HorizontalMultiLevelHierarchy"/>
    <dgm:cxn modelId="{FF9CEB52-2975-412F-972C-41F68F48723E}" type="presOf" srcId="{5E07FCBE-5145-487D-837C-DE2C2AEC8100}" destId="{F43D41B3-6F9D-4154-935D-A4D4DBD279C4}" srcOrd="0" destOrd="0" presId="urn:microsoft.com/office/officeart/2008/layout/HorizontalMultiLevelHierarchy"/>
    <dgm:cxn modelId="{D8CB35E8-C0C3-4251-92C8-AFF6366BE745}" srcId="{DA6522EB-2B7E-46AD-A1BC-362FA83BC748}" destId="{E955AD33-77A7-48E4-A279-458EE2C389C0}" srcOrd="3" destOrd="0" parTransId="{01E2B83F-FE45-482E-9308-48FAF366F831}" sibTransId="{F9FAC24E-9A82-4EDB-AC45-FDA285B90BBE}"/>
    <dgm:cxn modelId="{42969EF8-5D70-489B-81B7-02FB5298C295}" type="presOf" srcId="{01E2B83F-FE45-482E-9308-48FAF366F831}" destId="{28A2EB04-B0AC-4DFB-840F-0C666805DDFD}" srcOrd="0" destOrd="0" presId="urn:microsoft.com/office/officeart/2008/layout/HorizontalMultiLevelHierarchy"/>
    <dgm:cxn modelId="{0EFEDB75-F4B6-4B32-B660-B1B4598C537C}" type="presOf" srcId="{FFA61179-78A4-467C-8BD2-60157FC17576}" destId="{B9CAE8E2-EA05-4150-8FD2-C5ED5DC04AB7}" srcOrd="0" destOrd="0" presId="urn:microsoft.com/office/officeart/2008/layout/HorizontalMultiLevelHierarchy"/>
    <dgm:cxn modelId="{E719D9F7-03F1-42AE-BCF7-159D9EA0E897}" type="presOf" srcId="{8403B08D-3F2B-474C-A2A0-A354CD998313}" destId="{909CE1D7-62B5-4B88-99FF-439A5000A812}" srcOrd="0" destOrd="0" presId="urn:microsoft.com/office/officeart/2008/layout/HorizontalMultiLevelHierarchy"/>
    <dgm:cxn modelId="{8659A1DA-0682-4BD4-A049-D96DCE17EF86}" type="presOf" srcId="{699A8F67-7960-43BD-B33A-F4ED84C1B78B}" destId="{767983EE-2B0A-4937-B088-F85B80D7FC7D}" srcOrd="1" destOrd="0" presId="urn:microsoft.com/office/officeart/2008/layout/HorizontalMultiLevelHierarchy"/>
    <dgm:cxn modelId="{EAB1BDC1-C91D-43A5-90A1-6B00EF5919FA}" type="presOf" srcId="{D5A1297C-DD46-4776-A060-98479884E0BE}" destId="{4EDD09EA-7703-40E3-B66D-5A8F07E69872}" srcOrd="0" destOrd="0" presId="urn:microsoft.com/office/officeart/2008/layout/HorizontalMultiLevelHierarchy"/>
    <dgm:cxn modelId="{EE04B99D-B2BC-41B3-8D68-4F08473C805F}" type="presOf" srcId="{E955AD33-77A7-48E4-A279-458EE2C389C0}" destId="{BE06887E-C777-427A-961E-42EFA877CF3F}" srcOrd="0" destOrd="0" presId="urn:microsoft.com/office/officeart/2008/layout/HorizontalMultiLevelHierarchy"/>
    <dgm:cxn modelId="{F8A53BB8-0FCC-4F30-8457-5AEAC5A06F91}" type="presOf" srcId="{DA6522EB-2B7E-46AD-A1BC-362FA83BC748}" destId="{C2E4B3D1-C67A-458E-BD92-7726AFAEA9C9}" srcOrd="0" destOrd="0" presId="urn:microsoft.com/office/officeart/2008/layout/HorizontalMultiLevelHierarchy"/>
    <dgm:cxn modelId="{70C8BC97-0997-46A6-8A9D-DD0923F0318A}" type="presOf" srcId="{BFDD6E12-6A81-4C42-9679-DFEE48E3CEC9}" destId="{106B892E-1B39-4A1F-A192-9CD80E5EAD56}" srcOrd="1" destOrd="0" presId="urn:microsoft.com/office/officeart/2008/layout/HorizontalMultiLevelHierarchy"/>
    <dgm:cxn modelId="{F26999BA-055D-4B76-8A82-1A510D7B36D8}" type="presParOf" srcId="{B9CAE8E2-EA05-4150-8FD2-C5ED5DC04AB7}" destId="{D7011C77-08CE-4ACD-80C8-BBAC3047DB7A}" srcOrd="0" destOrd="0" presId="urn:microsoft.com/office/officeart/2008/layout/HorizontalMultiLevelHierarchy"/>
    <dgm:cxn modelId="{94A74431-2D3E-414F-B90C-AC74D2F2A09D}" type="presParOf" srcId="{D7011C77-08CE-4ACD-80C8-BBAC3047DB7A}" destId="{C2E4B3D1-C67A-458E-BD92-7726AFAEA9C9}" srcOrd="0" destOrd="0" presId="urn:microsoft.com/office/officeart/2008/layout/HorizontalMultiLevelHierarchy"/>
    <dgm:cxn modelId="{C5F6B5A9-0BB4-412B-A63C-2C51D57DF640}" type="presParOf" srcId="{D7011C77-08CE-4ACD-80C8-BBAC3047DB7A}" destId="{BA475003-1935-410F-9E70-709A99930CD0}" srcOrd="1" destOrd="0" presId="urn:microsoft.com/office/officeart/2008/layout/HorizontalMultiLevelHierarchy"/>
    <dgm:cxn modelId="{36DE3138-E3B8-4669-95C0-A769CF5186CD}" type="presParOf" srcId="{BA475003-1935-410F-9E70-709A99930CD0}" destId="{80F5451A-FFAF-4656-8C01-1FCD0C0F7E1B}" srcOrd="0" destOrd="0" presId="urn:microsoft.com/office/officeart/2008/layout/HorizontalMultiLevelHierarchy"/>
    <dgm:cxn modelId="{1D2E5842-F620-4712-AF3C-4AD09FDC4309}" type="presParOf" srcId="{80F5451A-FFAF-4656-8C01-1FCD0C0F7E1B}" destId="{10A1B0A5-6AC6-4029-A13D-C6EDDE0A891E}" srcOrd="0" destOrd="0" presId="urn:microsoft.com/office/officeart/2008/layout/HorizontalMultiLevelHierarchy"/>
    <dgm:cxn modelId="{5E9CEE39-ADCD-4C53-B4D5-10C85CCAB632}" type="presParOf" srcId="{BA475003-1935-410F-9E70-709A99930CD0}" destId="{B53BAB32-6A04-4188-968F-7DB9D0FF1319}" srcOrd="1" destOrd="0" presId="urn:microsoft.com/office/officeart/2008/layout/HorizontalMultiLevelHierarchy"/>
    <dgm:cxn modelId="{68F80D9A-D23D-40FD-969B-01A22AF08CD6}" type="presParOf" srcId="{B53BAB32-6A04-4188-968F-7DB9D0FF1319}" destId="{FAC0BE81-A9FA-4038-8FD3-5A3D9E127DB0}" srcOrd="0" destOrd="0" presId="urn:microsoft.com/office/officeart/2008/layout/HorizontalMultiLevelHierarchy"/>
    <dgm:cxn modelId="{0D9583A0-44FE-4DAC-9BAE-FDF69602D8C7}" type="presParOf" srcId="{B53BAB32-6A04-4188-968F-7DB9D0FF1319}" destId="{E74820BC-2AA5-420C-9835-215E839B8FDD}" srcOrd="1" destOrd="0" presId="urn:microsoft.com/office/officeart/2008/layout/HorizontalMultiLevelHierarchy"/>
    <dgm:cxn modelId="{7246E20F-8355-45C8-8365-AA75516262C6}" type="presParOf" srcId="{BA475003-1935-410F-9E70-709A99930CD0}" destId="{0A10F35D-211D-4A37-8268-0B35ACFB5265}" srcOrd="2" destOrd="0" presId="urn:microsoft.com/office/officeart/2008/layout/HorizontalMultiLevelHierarchy"/>
    <dgm:cxn modelId="{939A8E60-A768-4589-8BF5-837BF2294A6A}" type="presParOf" srcId="{0A10F35D-211D-4A37-8268-0B35ACFB5265}" destId="{767983EE-2B0A-4937-B088-F85B80D7FC7D}" srcOrd="0" destOrd="0" presId="urn:microsoft.com/office/officeart/2008/layout/HorizontalMultiLevelHierarchy"/>
    <dgm:cxn modelId="{0C0981F1-EEBB-4FC3-B9A6-AF746E95F8ED}" type="presParOf" srcId="{BA475003-1935-410F-9E70-709A99930CD0}" destId="{BF623E3B-821F-4A1B-B384-A34258E8580B}" srcOrd="3" destOrd="0" presId="urn:microsoft.com/office/officeart/2008/layout/HorizontalMultiLevelHierarchy"/>
    <dgm:cxn modelId="{9ED0E430-0201-49FF-BD52-49937CEB3823}" type="presParOf" srcId="{BF623E3B-821F-4A1B-B384-A34258E8580B}" destId="{909CE1D7-62B5-4B88-99FF-439A5000A812}" srcOrd="0" destOrd="0" presId="urn:microsoft.com/office/officeart/2008/layout/HorizontalMultiLevelHierarchy"/>
    <dgm:cxn modelId="{A288B211-F93A-4671-9FB2-DD544E765070}" type="presParOf" srcId="{BF623E3B-821F-4A1B-B384-A34258E8580B}" destId="{363F48E1-A7B6-4914-8BF3-94C7A83C1625}" srcOrd="1" destOrd="0" presId="urn:microsoft.com/office/officeart/2008/layout/HorizontalMultiLevelHierarchy"/>
    <dgm:cxn modelId="{6279E7A2-C26C-41D2-B765-7A4FDDE13C9C}" type="presParOf" srcId="{BA475003-1935-410F-9E70-709A99930CD0}" destId="{0C9CB6A0-6CC4-4D8D-B4D4-1D2F31D2C202}" srcOrd="4" destOrd="0" presId="urn:microsoft.com/office/officeart/2008/layout/HorizontalMultiLevelHierarchy"/>
    <dgm:cxn modelId="{A3A1D8BC-702B-4030-A21F-614C8CE9A441}" type="presParOf" srcId="{0C9CB6A0-6CC4-4D8D-B4D4-1D2F31D2C202}" destId="{106B892E-1B39-4A1F-A192-9CD80E5EAD56}" srcOrd="0" destOrd="0" presId="urn:microsoft.com/office/officeart/2008/layout/HorizontalMultiLevelHierarchy"/>
    <dgm:cxn modelId="{405F8E92-AAC4-4CEB-B25B-E97639D544E2}" type="presParOf" srcId="{BA475003-1935-410F-9E70-709A99930CD0}" destId="{885380DF-082D-48AF-B995-650BE63B1CF9}" srcOrd="5" destOrd="0" presId="urn:microsoft.com/office/officeart/2008/layout/HorizontalMultiLevelHierarchy"/>
    <dgm:cxn modelId="{3394E62A-6B21-48A9-90EA-CFA9FDF0EFA6}" type="presParOf" srcId="{885380DF-082D-48AF-B995-650BE63B1CF9}" destId="{4EDD09EA-7703-40E3-B66D-5A8F07E69872}" srcOrd="0" destOrd="0" presId="urn:microsoft.com/office/officeart/2008/layout/HorizontalMultiLevelHierarchy"/>
    <dgm:cxn modelId="{E86A244D-3D49-4F6C-AC9B-704ED98666B4}" type="presParOf" srcId="{885380DF-082D-48AF-B995-650BE63B1CF9}" destId="{2B631B7E-A542-4C76-8B10-F903210CEA01}" srcOrd="1" destOrd="0" presId="urn:microsoft.com/office/officeart/2008/layout/HorizontalMultiLevelHierarchy"/>
    <dgm:cxn modelId="{FE13E305-75F5-431A-9E83-071534325464}" type="presParOf" srcId="{BA475003-1935-410F-9E70-709A99930CD0}" destId="{28A2EB04-B0AC-4DFB-840F-0C666805DDFD}" srcOrd="6" destOrd="0" presId="urn:microsoft.com/office/officeart/2008/layout/HorizontalMultiLevelHierarchy"/>
    <dgm:cxn modelId="{EA6C7359-C868-41F4-9217-FD88E460C3CB}" type="presParOf" srcId="{28A2EB04-B0AC-4DFB-840F-0C666805DDFD}" destId="{6D8E9ADF-BECC-4A05-9356-C56B965A6E4D}" srcOrd="0" destOrd="0" presId="urn:microsoft.com/office/officeart/2008/layout/HorizontalMultiLevelHierarchy"/>
    <dgm:cxn modelId="{5B5E98E2-3E2C-4E7C-998C-37BEEB413049}" type="presParOf" srcId="{BA475003-1935-410F-9E70-709A99930CD0}" destId="{D6DCEE1C-C758-4660-BA04-E29EB292385B}" srcOrd="7" destOrd="0" presId="urn:microsoft.com/office/officeart/2008/layout/HorizontalMultiLevelHierarchy"/>
    <dgm:cxn modelId="{27D560FC-6BAC-475A-9F6B-E468C1E2A5C7}" type="presParOf" srcId="{D6DCEE1C-C758-4660-BA04-E29EB292385B}" destId="{BE06887E-C777-427A-961E-42EFA877CF3F}" srcOrd="0" destOrd="0" presId="urn:microsoft.com/office/officeart/2008/layout/HorizontalMultiLevelHierarchy"/>
    <dgm:cxn modelId="{0531BC2C-CECC-4A20-9A59-6EC01C179057}" type="presParOf" srcId="{D6DCEE1C-C758-4660-BA04-E29EB292385B}" destId="{98F517FF-46AE-4239-8BEC-C269A5308360}" srcOrd="1" destOrd="0" presId="urn:microsoft.com/office/officeart/2008/layout/HorizontalMultiLevelHierarchy"/>
    <dgm:cxn modelId="{E1ED53DB-1009-42DA-8CE5-420A53521340}" type="presParOf" srcId="{BA475003-1935-410F-9E70-709A99930CD0}" destId="{F43D41B3-6F9D-4154-935D-A4D4DBD279C4}" srcOrd="8" destOrd="0" presId="urn:microsoft.com/office/officeart/2008/layout/HorizontalMultiLevelHierarchy"/>
    <dgm:cxn modelId="{068F861D-E4BE-4126-91DF-6BE1C7F6D8E3}" type="presParOf" srcId="{F43D41B3-6F9D-4154-935D-A4D4DBD279C4}" destId="{25E03732-521E-465C-A01F-8A9159D9B6D4}" srcOrd="0" destOrd="0" presId="urn:microsoft.com/office/officeart/2008/layout/HorizontalMultiLevelHierarchy"/>
    <dgm:cxn modelId="{8B1216D3-518E-4D5F-B964-FF7F910F04C7}" type="presParOf" srcId="{BA475003-1935-410F-9E70-709A99930CD0}" destId="{9D819BAF-9300-42F1-A23C-5399D6EAACE2}" srcOrd="9" destOrd="0" presId="urn:microsoft.com/office/officeart/2008/layout/HorizontalMultiLevelHierarchy"/>
    <dgm:cxn modelId="{15A8D5E5-16A0-40EA-9679-60C440A46308}" type="presParOf" srcId="{9D819BAF-9300-42F1-A23C-5399D6EAACE2}" destId="{556DC62A-5895-4DA2-80BD-BBD2837EA5F2}" srcOrd="0" destOrd="0" presId="urn:microsoft.com/office/officeart/2008/layout/HorizontalMultiLevelHierarchy"/>
    <dgm:cxn modelId="{C6C6CD56-7AAA-46CE-A3CF-0EEC62884B76}" type="presParOf" srcId="{9D819BAF-9300-42F1-A23C-5399D6EAACE2}" destId="{2AF0AD0E-ED56-4F88-83C1-FB2046C52B8E}"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06CD1F96-1883-423B-995C-DB6C3AE3CB75}" type="doc">
      <dgm:prSet loTypeId="urn:microsoft.com/office/officeart/2005/8/layout/bProcess4" loCatId="process" qsTypeId="urn:microsoft.com/office/officeart/2005/8/quickstyle/simple3" qsCatId="simple" csTypeId="urn:microsoft.com/office/officeart/2005/8/colors/colorful1" csCatId="colorful" phldr="1"/>
      <dgm:spPr/>
      <dgm:t>
        <a:bodyPr/>
        <a:lstStyle/>
        <a:p>
          <a:endParaRPr lang="es-MX"/>
        </a:p>
      </dgm:t>
    </dgm:pt>
    <dgm:pt modelId="{5ED5ACE1-0044-491D-8268-22A12C40E611}">
      <dgm:prSet phldrT="[Texto]"/>
      <dgm:spPr/>
      <dgm:t>
        <a:bodyPr/>
        <a:lstStyle/>
        <a:p>
          <a:r>
            <a:rPr lang="es-MX" smtClean="0"/>
            <a:t>A-1</a:t>
          </a:r>
        </a:p>
        <a:p>
          <a:r>
            <a:rPr lang="es-MX" smtClean="0"/>
            <a:t>Estructura de las Normas de Información Financiera</a:t>
          </a:r>
          <a:endParaRPr lang="es-MX" dirty="0"/>
        </a:p>
      </dgm:t>
    </dgm:pt>
    <dgm:pt modelId="{37EFD358-5964-40C2-B161-D6FD761F4DB1}" type="parTrans" cxnId="{4FF29F3E-1E0A-482F-A93E-8420ACC85068}">
      <dgm:prSet/>
      <dgm:spPr/>
      <dgm:t>
        <a:bodyPr/>
        <a:lstStyle/>
        <a:p>
          <a:endParaRPr lang="es-MX">
            <a:solidFill>
              <a:schemeClr val="tx1"/>
            </a:solidFill>
          </a:endParaRPr>
        </a:p>
      </dgm:t>
    </dgm:pt>
    <dgm:pt modelId="{F01A56D8-9388-4346-A7D7-05E14DF637EC}" type="sibTrans" cxnId="{4FF29F3E-1E0A-482F-A93E-8420ACC85068}">
      <dgm:prSet/>
      <dgm:spPr/>
      <dgm:t>
        <a:bodyPr/>
        <a:lstStyle/>
        <a:p>
          <a:endParaRPr lang="es-MX">
            <a:solidFill>
              <a:schemeClr val="tx1"/>
            </a:solidFill>
          </a:endParaRPr>
        </a:p>
      </dgm:t>
    </dgm:pt>
    <dgm:pt modelId="{3B6A5973-AB37-4049-ACB2-320881889171}">
      <dgm:prSet phldrT="[Texto]"/>
      <dgm:spPr/>
      <dgm:t>
        <a:bodyPr/>
        <a:lstStyle/>
        <a:p>
          <a:r>
            <a:rPr lang="es-MX" dirty="0" smtClean="0"/>
            <a:t>A-2</a:t>
          </a:r>
        </a:p>
        <a:p>
          <a:r>
            <a:rPr lang="es-MX" dirty="0" smtClean="0"/>
            <a:t>Postulados básicos</a:t>
          </a:r>
          <a:endParaRPr lang="es-MX" dirty="0"/>
        </a:p>
      </dgm:t>
    </dgm:pt>
    <dgm:pt modelId="{91F7944E-D7F6-4FFC-A54B-15F003B7CFB8}" type="parTrans" cxnId="{334C4068-9117-47BD-96EB-670D9C644C26}">
      <dgm:prSet/>
      <dgm:spPr/>
      <dgm:t>
        <a:bodyPr/>
        <a:lstStyle/>
        <a:p>
          <a:endParaRPr lang="es-MX">
            <a:solidFill>
              <a:schemeClr val="tx1"/>
            </a:solidFill>
          </a:endParaRPr>
        </a:p>
      </dgm:t>
    </dgm:pt>
    <dgm:pt modelId="{64A4FE81-52CF-460E-A54C-216AA1FAC601}" type="sibTrans" cxnId="{334C4068-9117-47BD-96EB-670D9C644C26}">
      <dgm:prSet/>
      <dgm:spPr/>
      <dgm:t>
        <a:bodyPr/>
        <a:lstStyle/>
        <a:p>
          <a:endParaRPr lang="es-MX">
            <a:solidFill>
              <a:schemeClr val="tx1"/>
            </a:solidFill>
          </a:endParaRPr>
        </a:p>
      </dgm:t>
    </dgm:pt>
    <dgm:pt modelId="{AEA2D40B-FE58-4905-88EE-530CC262785E}">
      <dgm:prSet phldrT="[Texto]"/>
      <dgm:spPr/>
      <dgm:t>
        <a:bodyPr/>
        <a:lstStyle/>
        <a:p>
          <a:r>
            <a:rPr lang="es-MX" smtClean="0"/>
            <a:t>A-3</a:t>
          </a:r>
        </a:p>
        <a:p>
          <a:r>
            <a:rPr lang="es-MX" smtClean="0"/>
            <a:t>Necesidades de los usuarios y objetivos de los estados financieros</a:t>
          </a:r>
          <a:endParaRPr lang="es-MX" dirty="0"/>
        </a:p>
      </dgm:t>
    </dgm:pt>
    <dgm:pt modelId="{3342A67A-5A90-4D15-AC58-D853D4D54487}" type="parTrans" cxnId="{FA6CFB1A-E3F7-4EE6-BC93-CE8330D24F17}">
      <dgm:prSet/>
      <dgm:spPr/>
      <dgm:t>
        <a:bodyPr/>
        <a:lstStyle/>
        <a:p>
          <a:endParaRPr lang="es-MX">
            <a:solidFill>
              <a:schemeClr val="tx1"/>
            </a:solidFill>
          </a:endParaRPr>
        </a:p>
      </dgm:t>
    </dgm:pt>
    <dgm:pt modelId="{C16B7A22-A3BE-4A1D-9D7C-904B445DB8AC}" type="sibTrans" cxnId="{FA6CFB1A-E3F7-4EE6-BC93-CE8330D24F17}">
      <dgm:prSet/>
      <dgm:spPr/>
      <dgm:t>
        <a:bodyPr/>
        <a:lstStyle/>
        <a:p>
          <a:endParaRPr lang="es-MX">
            <a:solidFill>
              <a:schemeClr val="tx1"/>
            </a:solidFill>
          </a:endParaRPr>
        </a:p>
      </dgm:t>
    </dgm:pt>
    <dgm:pt modelId="{2AD65309-6090-4DD7-8E4D-CEC1271AE098}">
      <dgm:prSet phldrT="[Texto]"/>
      <dgm:spPr/>
      <dgm:t>
        <a:bodyPr/>
        <a:lstStyle/>
        <a:p>
          <a:r>
            <a:rPr lang="es-MX" dirty="0" smtClean="0"/>
            <a:t>A-6</a:t>
          </a:r>
        </a:p>
        <a:p>
          <a:r>
            <a:rPr lang="es-MX" dirty="0" smtClean="0"/>
            <a:t>Reconocimiento y valuación</a:t>
          </a:r>
          <a:endParaRPr lang="es-MX" dirty="0"/>
        </a:p>
      </dgm:t>
    </dgm:pt>
    <dgm:pt modelId="{94A0EF6C-DE4B-4204-952D-CF87828E7FB7}" type="parTrans" cxnId="{AAD2E62B-1697-4FD6-993A-F2D915724C61}">
      <dgm:prSet/>
      <dgm:spPr/>
      <dgm:t>
        <a:bodyPr/>
        <a:lstStyle/>
        <a:p>
          <a:endParaRPr lang="es-MX">
            <a:solidFill>
              <a:schemeClr val="tx1"/>
            </a:solidFill>
          </a:endParaRPr>
        </a:p>
      </dgm:t>
    </dgm:pt>
    <dgm:pt modelId="{F79575BB-C989-460B-9926-D0429F0165C5}" type="sibTrans" cxnId="{AAD2E62B-1697-4FD6-993A-F2D915724C61}">
      <dgm:prSet/>
      <dgm:spPr/>
      <dgm:t>
        <a:bodyPr/>
        <a:lstStyle/>
        <a:p>
          <a:endParaRPr lang="es-MX">
            <a:solidFill>
              <a:schemeClr val="tx1"/>
            </a:solidFill>
          </a:endParaRPr>
        </a:p>
      </dgm:t>
    </dgm:pt>
    <dgm:pt modelId="{9E36EB37-64FD-4776-9700-610B911D95C0}">
      <dgm:prSet phldrT="[Texto]"/>
      <dgm:spPr/>
      <dgm:t>
        <a:bodyPr/>
        <a:lstStyle/>
        <a:p>
          <a:r>
            <a:rPr lang="es-MX" smtClean="0"/>
            <a:t>A-5</a:t>
          </a:r>
        </a:p>
        <a:p>
          <a:r>
            <a:rPr lang="es-MX" smtClean="0"/>
            <a:t>Elementos básicos de los estados financieros</a:t>
          </a:r>
          <a:endParaRPr lang="es-MX" dirty="0"/>
        </a:p>
      </dgm:t>
    </dgm:pt>
    <dgm:pt modelId="{5BB5FEE6-400D-4E8F-9408-73C914CB5DF8}" type="parTrans" cxnId="{553B9970-EF19-47C3-AE5F-CDBEFFA67CC8}">
      <dgm:prSet/>
      <dgm:spPr/>
      <dgm:t>
        <a:bodyPr/>
        <a:lstStyle/>
        <a:p>
          <a:endParaRPr lang="es-MX">
            <a:solidFill>
              <a:schemeClr val="tx1"/>
            </a:solidFill>
          </a:endParaRPr>
        </a:p>
      </dgm:t>
    </dgm:pt>
    <dgm:pt modelId="{4D929411-B20A-49D2-9763-D86EC7D46D3B}" type="sibTrans" cxnId="{553B9970-EF19-47C3-AE5F-CDBEFFA67CC8}">
      <dgm:prSet/>
      <dgm:spPr/>
      <dgm:t>
        <a:bodyPr/>
        <a:lstStyle/>
        <a:p>
          <a:endParaRPr lang="es-MX">
            <a:solidFill>
              <a:schemeClr val="tx1"/>
            </a:solidFill>
          </a:endParaRPr>
        </a:p>
      </dgm:t>
    </dgm:pt>
    <dgm:pt modelId="{9FAB45D8-7A0B-4720-9E4F-32AE34412745}">
      <dgm:prSet phldrT="[Texto]"/>
      <dgm:spPr/>
      <dgm:t>
        <a:bodyPr/>
        <a:lstStyle/>
        <a:p>
          <a:r>
            <a:rPr lang="es-MX" smtClean="0"/>
            <a:t>A-4</a:t>
          </a:r>
        </a:p>
        <a:p>
          <a:r>
            <a:rPr lang="es-MX" smtClean="0"/>
            <a:t>Características cualitativas de los estados financieros</a:t>
          </a:r>
          <a:endParaRPr lang="es-MX" dirty="0"/>
        </a:p>
      </dgm:t>
    </dgm:pt>
    <dgm:pt modelId="{AE3587E9-7E5A-4839-B29D-B925767E81A7}" type="parTrans" cxnId="{3EE41261-6123-43D6-BB5C-AF120349EF3B}">
      <dgm:prSet/>
      <dgm:spPr/>
      <dgm:t>
        <a:bodyPr/>
        <a:lstStyle/>
        <a:p>
          <a:endParaRPr lang="es-MX">
            <a:solidFill>
              <a:schemeClr val="tx1"/>
            </a:solidFill>
          </a:endParaRPr>
        </a:p>
      </dgm:t>
    </dgm:pt>
    <dgm:pt modelId="{7F8B2EB3-8221-4DC8-AFD7-86494AFA5ED9}" type="sibTrans" cxnId="{3EE41261-6123-43D6-BB5C-AF120349EF3B}">
      <dgm:prSet/>
      <dgm:spPr/>
      <dgm:t>
        <a:bodyPr/>
        <a:lstStyle/>
        <a:p>
          <a:endParaRPr lang="es-MX">
            <a:solidFill>
              <a:schemeClr val="tx1"/>
            </a:solidFill>
          </a:endParaRPr>
        </a:p>
      </dgm:t>
    </dgm:pt>
    <dgm:pt modelId="{BC73AC5D-4612-4A2A-9B3D-72650BE82669}">
      <dgm:prSet phldrT="[Texto]"/>
      <dgm:spPr/>
      <dgm:t>
        <a:bodyPr/>
        <a:lstStyle/>
        <a:p>
          <a:r>
            <a:rPr lang="es-MX" smtClean="0"/>
            <a:t>A-7</a:t>
          </a:r>
        </a:p>
        <a:p>
          <a:r>
            <a:rPr lang="es-MX" smtClean="0"/>
            <a:t>Presentación y revelación</a:t>
          </a:r>
          <a:endParaRPr lang="es-MX" dirty="0"/>
        </a:p>
      </dgm:t>
    </dgm:pt>
    <dgm:pt modelId="{0563694C-8101-42AE-AED6-7FFBF62D957A}" type="parTrans" cxnId="{D4B7FE59-82E2-4361-8C3F-421AD3236B97}">
      <dgm:prSet/>
      <dgm:spPr/>
      <dgm:t>
        <a:bodyPr/>
        <a:lstStyle/>
        <a:p>
          <a:endParaRPr lang="es-MX">
            <a:solidFill>
              <a:schemeClr val="tx1"/>
            </a:solidFill>
          </a:endParaRPr>
        </a:p>
      </dgm:t>
    </dgm:pt>
    <dgm:pt modelId="{C6B4D808-A789-46BD-B0FD-86ED21B89ADD}" type="sibTrans" cxnId="{D4B7FE59-82E2-4361-8C3F-421AD3236B97}">
      <dgm:prSet/>
      <dgm:spPr/>
      <dgm:t>
        <a:bodyPr/>
        <a:lstStyle/>
        <a:p>
          <a:endParaRPr lang="es-MX">
            <a:solidFill>
              <a:schemeClr val="tx1"/>
            </a:solidFill>
          </a:endParaRPr>
        </a:p>
      </dgm:t>
    </dgm:pt>
    <dgm:pt modelId="{21404568-28A5-4086-B2B3-42EADA6431D3}">
      <dgm:prSet phldrT="[Texto]"/>
      <dgm:spPr/>
      <dgm:t>
        <a:bodyPr/>
        <a:lstStyle/>
        <a:p>
          <a:r>
            <a:rPr lang="es-MX" smtClean="0"/>
            <a:t>A-8</a:t>
          </a:r>
        </a:p>
        <a:p>
          <a:r>
            <a:rPr lang="es-MX" smtClean="0"/>
            <a:t>Supletoriedad</a:t>
          </a:r>
          <a:endParaRPr lang="es-MX" dirty="0"/>
        </a:p>
      </dgm:t>
    </dgm:pt>
    <dgm:pt modelId="{7CCA79AA-51C9-412B-B4B6-2052CD6939F3}" type="parTrans" cxnId="{82E6E509-8B70-4A90-A77A-15E1EBB4CDFD}">
      <dgm:prSet/>
      <dgm:spPr/>
      <dgm:t>
        <a:bodyPr/>
        <a:lstStyle/>
        <a:p>
          <a:endParaRPr lang="es-MX">
            <a:solidFill>
              <a:schemeClr val="tx1"/>
            </a:solidFill>
          </a:endParaRPr>
        </a:p>
      </dgm:t>
    </dgm:pt>
    <dgm:pt modelId="{A7ED9DB8-538E-45DA-AC3C-AAFD56FBD270}" type="sibTrans" cxnId="{82E6E509-8B70-4A90-A77A-15E1EBB4CDFD}">
      <dgm:prSet/>
      <dgm:spPr/>
      <dgm:t>
        <a:bodyPr/>
        <a:lstStyle/>
        <a:p>
          <a:endParaRPr lang="es-MX">
            <a:solidFill>
              <a:schemeClr val="tx1"/>
            </a:solidFill>
          </a:endParaRPr>
        </a:p>
      </dgm:t>
    </dgm:pt>
    <dgm:pt modelId="{07F1E7EE-02BE-49A0-90C5-420627A4C1F5}" type="pres">
      <dgm:prSet presAssocID="{06CD1F96-1883-423B-995C-DB6C3AE3CB75}" presName="Name0" presStyleCnt="0">
        <dgm:presLayoutVars>
          <dgm:dir/>
          <dgm:resizeHandles/>
        </dgm:presLayoutVars>
      </dgm:prSet>
      <dgm:spPr/>
      <dgm:t>
        <a:bodyPr/>
        <a:lstStyle/>
        <a:p>
          <a:endParaRPr lang="es-MX"/>
        </a:p>
      </dgm:t>
    </dgm:pt>
    <dgm:pt modelId="{1C8E1C70-0C65-410F-98FC-9FBFA38D1081}" type="pres">
      <dgm:prSet presAssocID="{5ED5ACE1-0044-491D-8268-22A12C40E611}" presName="compNode" presStyleCnt="0"/>
      <dgm:spPr/>
      <dgm:t>
        <a:bodyPr/>
        <a:lstStyle/>
        <a:p>
          <a:endParaRPr lang="es-MX"/>
        </a:p>
      </dgm:t>
    </dgm:pt>
    <dgm:pt modelId="{E674D89A-3101-4DF3-BF78-738AB7C2B13F}" type="pres">
      <dgm:prSet presAssocID="{5ED5ACE1-0044-491D-8268-22A12C40E611}" presName="dummyConnPt" presStyleCnt="0"/>
      <dgm:spPr/>
      <dgm:t>
        <a:bodyPr/>
        <a:lstStyle/>
        <a:p>
          <a:endParaRPr lang="es-MX"/>
        </a:p>
      </dgm:t>
    </dgm:pt>
    <dgm:pt modelId="{A0C87476-30C7-4F59-A398-CC101CE5590F}" type="pres">
      <dgm:prSet presAssocID="{5ED5ACE1-0044-491D-8268-22A12C40E611}" presName="node" presStyleLbl="node1" presStyleIdx="0" presStyleCnt="8">
        <dgm:presLayoutVars>
          <dgm:bulletEnabled val="1"/>
        </dgm:presLayoutVars>
      </dgm:prSet>
      <dgm:spPr/>
      <dgm:t>
        <a:bodyPr/>
        <a:lstStyle/>
        <a:p>
          <a:endParaRPr lang="es-MX"/>
        </a:p>
      </dgm:t>
    </dgm:pt>
    <dgm:pt modelId="{EA9DAF3F-BE57-4E83-AC3A-1D63A0F53D5F}" type="pres">
      <dgm:prSet presAssocID="{F01A56D8-9388-4346-A7D7-05E14DF637EC}" presName="sibTrans" presStyleLbl="bgSibTrans2D1" presStyleIdx="0" presStyleCnt="7"/>
      <dgm:spPr/>
      <dgm:t>
        <a:bodyPr/>
        <a:lstStyle/>
        <a:p>
          <a:endParaRPr lang="es-MX"/>
        </a:p>
      </dgm:t>
    </dgm:pt>
    <dgm:pt modelId="{81C3ECBA-40B3-4094-8A1D-D30BAFF8559B}" type="pres">
      <dgm:prSet presAssocID="{3B6A5973-AB37-4049-ACB2-320881889171}" presName="compNode" presStyleCnt="0"/>
      <dgm:spPr/>
      <dgm:t>
        <a:bodyPr/>
        <a:lstStyle/>
        <a:p>
          <a:endParaRPr lang="es-MX"/>
        </a:p>
      </dgm:t>
    </dgm:pt>
    <dgm:pt modelId="{343445B0-31E2-4B97-90B7-7138D4AD067A}" type="pres">
      <dgm:prSet presAssocID="{3B6A5973-AB37-4049-ACB2-320881889171}" presName="dummyConnPt" presStyleCnt="0"/>
      <dgm:spPr/>
      <dgm:t>
        <a:bodyPr/>
        <a:lstStyle/>
        <a:p>
          <a:endParaRPr lang="es-MX"/>
        </a:p>
      </dgm:t>
    </dgm:pt>
    <dgm:pt modelId="{B00A4BE2-928F-440C-8B02-0BD676F8615F}" type="pres">
      <dgm:prSet presAssocID="{3B6A5973-AB37-4049-ACB2-320881889171}" presName="node" presStyleLbl="node1" presStyleIdx="1" presStyleCnt="8">
        <dgm:presLayoutVars>
          <dgm:bulletEnabled val="1"/>
        </dgm:presLayoutVars>
      </dgm:prSet>
      <dgm:spPr/>
      <dgm:t>
        <a:bodyPr/>
        <a:lstStyle/>
        <a:p>
          <a:endParaRPr lang="es-MX"/>
        </a:p>
      </dgm:t>
    </dgm:pt>
    <dgm:pt modelId="{4F969E4E-9E00-458F-802C-C56119756EF2}" type="pres">
      <dgm:prSet presAssocID="{64A4FE81-52CF-460E-A54C-216AA1FAC601}" presName="sibTrans" presStyleLbl="bgSibTrans2D1" presStyleIdx="1" presStyleCnt="7"/>
      <dgm:spPr/>
      <dgm:t>
        <a:bodyPr/>
        <a:lstStyle/>
        <a:p>
          <a:endParaRPr lang="es-MX"/>
        </a:p>
      </dgm:t>
    </dgm:pt>
    <dgm:pt modelId="{8DFAD67A-A648-4B9F-B71F-0D382D245784}" type="pres">
      <dgm:prSet presAssocID="{AEA2D40B-FE58-4905-88EE-530CC262785E}" presName="compNode" presStyleCnt="0"/>
      <dgm:spPr/>
      <dgm:t>
        <a:bodyPr/>
        <a:lstStyle/>
        <a:p>
          <a:endParaRPr lang="es-MX"/>
        </a:p>
      </dgm:t>
    </dgm:pt>
    <dgm:pt modelId="{B79A2E40-94B7-49CB-8D03-03094A750374}" type="pres">
      <dgm:prSet presAssocID="{AEA2D40B-FE58-4905-88EE-530CC262785E}" presName="dummyConnPt" presStyleCnt="0"/>
      <dgm:spPr/>
      <dgm:t>
        <a:bodyPr/>
        <a:lstStyle/>
        <a:p>
          <a:endParaRPr lang="es-MX"/>
        </a:p>
      </dgm:t>
    </dgm:pt>
    <dgm:pt modelId="{DCB89925-2170-499D-87ED-C19D14871A36}" type="pres">
      <dgm:prSet presAssocID="{AEA2D40B-FE58-4905-88EE-530CC262785E}" presName="node" presStyleLbl="node1" presStyleIdx="2" presStyleCnt="8">
        <dgm:presLayoutVars>
          <dgm:bulletEnabled val="1"/>
        </dgm:presLayoutVars>
      </dgm:prSet>
      <dgm:spPr/>
      <dgm:t>
        <a:bodyPr/>
        <a:lstStyle/>
        <a:p>
          <a:endParaRPr lang="es-MX"/>
        </a:p>
      </dgm:t>
    </dgm:pt>
    <dgm:pt modelId="{F8D69DC4-E49D-4AF6-BD84-60BEB4B17DE3}" type="pres">
      <dgm:prSet presAssocID="{C16B7A22-A3BE-4A1D-9D7C-904B445DB8AC}" presName="sibTrans" presStyleLbl="bgSibTrans2D1" presStyleIdx="2" presStyleCnt="7"/>
      <dgm:spPr/>
      <dgm:t>
        <a:bodyPr/>
        <a:lstStyle/>
        <a:p>
          <a:endParaRPr lang="es-MX"/>
        </a:p>
      </dgm:t>
    </dgm:pt>
    <dgm:pt modelId="{C2237E83-17E3-4AFF-93F7-0604DF8913C0}" type="pres">
      <dgm:prSet presAssocID="{2AD65309-6090-4DD7-8E4D-CEC1271AE098}" presName="compNode" presStyleCnt="0"/>
      <dgm:spPr/>
      <dgm:t>
        <a:bodyPr/>
        <a:lstStyle/>
        <a:p>
          <a:endParaRPr lang="es-MX"/>
        </a:p>
      </dgm:t>
    </dgm:pt>
    <dgm:pt modelId="{A1C4F581-5373-495B-A81B-53B5787C4B9C}" type="pres">
      <dgm:prSet presAssocID="{2AD65309-6090-4DD7-8E4D-CEC1271AE098}" presName="dummyConnPt" presStyleCnt="0"/>
      <dgm:spPr/>
      <dgm:t>
        <a:bodyPr/>
        <a:lstStyle/>
        <a:p>
          <a:endParaRPr lang="es-MX"/>
        </a:p>
      </dgm:t>
    </dgm:pt>
    <dgm:pt modelId="{F5C25C74-291E-47E2-97EC-C77DB39881EA}" type="pres">
      <dgm:prSet presAssocID="{2AD65309-6090-4DD7-8E4D-CEC1271AE098}" presName="node" presStyleLbl="node1" presStyleIdx="3" presStyleCnt="8">
        <dgm:presLayoutVars>
          <dgm:bulletEnabled val="1"/>
        </dgm:presLayoutVars>
      </dgm:prSet>
      <dgm:spPr/>
      <dgm:t>
        <a:bodyPr/>
        <a:lstStyle/>
        <a:p>
          <a:endParaRPr lang="es-MX"/>
        </a:p>
      </dgm:t>
    </dgm:pt>
    <dgm:pt modelId="{24A1570B-24EF-4217-989E-7CBC462ED5C7}" type="pres">
      <dgm:prSet presAssocID="{F79575BB-C989-460B-9926-D0429F0165C5}" presName="sibTrans" presStyleLbl="bgSibTrans2D1" presStyleIdx="3" presStyleCnt="7"/>
      <dgm:spPr/>
      <dgm:t>
        <a:bodyPr/>
        <a:lstStyle/>
        <a:p>
          <a:endParaRPr lang="es-MX"/>
        </a:p>
      </dgm:t>
    </dgm:pt>
    <dgm:pt modelId="{6D2905D4-CD14-430C-81C1-627CB2E1EF74}" type="pres">
      <dgm:prSet presAssocID="{9E36EB37-64FD-4776-9700-610B911D95C0}" presName="compNode" presStyleCnt="0"/>
      <dgm:spPr/>
      <dgm:t>
        <a:bodyPr/>
        <a:lstStyle/>
        <a:p>
          <a:endParaRPr lang="es-MX"/>
        </a:p>
      </dgm:t>
    </dgm:pt>
    <dgm:pt modelId="{6614E1C7-9902-4B47-85F5-5502D3E4DD59}" type="pres">
      <dgm:prSet presAssocID="{9E36EB37-64FD-4776-9700-610B911D95C0}" presName="dummyConnPt" presStyleCnt="0"/>
      <dgm:spPr/>
      <dgm:t>
        <a:bodyPr/>
        <a:lstStyle/>
        <a:p>
          <a:endParaRPr lang="es-MX"/>
        </a:p>
      </dgm:t>
    </dgm:pt>
    <dgm:pt modelId="{0D9BB667-CE93-400F-889F-BC5BC8156932}" type="pres">
      <dgm:prSet presAssocID="{9E36EB37-64FD-4776-9700-610B911D95C0}" presName="node" presStyleLbl="node1" presStyleIdx="4" presStyleCnt="8">
        <dgm:presLayoutVars>
          <dgm:bulletEnabled val="1"/>
        </dgm:presLayoutVars>
      </dgm:prSet>
      <dgm:spPr/>
      <dgm:t>
        <a:bodyPr/>
        <a:lstStyle/>
        <a:p>
          <a:endParaRPr lang="es-MX"/>
        </a:p>
      </dgm:t>
    </dgm:pt>
    <dgm:pt modelId="{F3885016-91F3-4986-8B47-7E7FAFFBB1C0}" type="pres">
      <dgm:prSet presAssocID="{4D929411-B20A-49D2-9763-D86EC7D46D3B}" presName="sibTrans" presStyleLbl="bgSibTrans2D1" presStyleIdx="4" presStyleCnt="7"/>
      <dgm:spPr/>
      <dgm:t>
        <a:bodyPr/>
        <a:lstStyle/>
        <a:p>
          <a:endParaRPr lang="es-MX"/>
        </a:p>
      </dgm:t>
    </dgm:pt>
    <dgm:pt modelId="{F99B2575-991C-40F2-AB93-DFD5EC67E118}" type="pres">
      <dgm:prSet presAssocID="{9FAB45D8-7A0B-4720-9E4F-32AE34412745}" presName="compNode" presStyleCnt="0"/>
      <dgm:spPr/>
      <dgm:t>
        <a:bodyPr/>
        <a:lstStyle/>
        <a:p>
          <a:endParaRPr lang="es-MX"/>
        </a:p>
      </dgm:t>
    </dgm:pt>
    <dgm:pt modelId="{ED9FECAC-E550-4EC0-967E-F7D8BC78BAAC}" type="pres">
      <dgm:prSet presAssocID="{9FAB45D8-7A0B-4720-9E4F-32AE34412745}" presName="dummyConnPt" presStyleCnt="0"/>
      <dgm:spPr/>
      <dgm:t>
        <a:bodyPr/>
        <a:lstStyle/>
        <a:p>
          <a:endParaRPr lang="es-MX"/>
        </a:p>
      </dgm:t>
    </dgm:pt>
    <dgm:pt modelId="{AA722AF4-0F8D-4ED8-96C4-C2A3B1715FB2}" type="pres">
      <dgm:prSet presAssocID="{9FAB45D8-7A0B-4720-9E4F-32AE34412745}" presName="node" presStyleLbl="node1" presStyleIdx="5" presStyleCnt="8">
        <dgm:presLayoutVars>
          <dgm:bulletEnabled val="1"/>
        </dgm:presLayoutVars>
      </dgm:prSet>
      <dgm:spPr/>
      <dgm:t>
        <a:bodyPr/>
        <a:lstStyle/>
        <a:p>
          <a:endParaRPr lang="es-MX"/>
        </a:p>
      </dgm:t>
    </dgm:pt>
    <dgm:pt modelId="{AC94D6A3-B7F2-482D-9DF2-E1C264982653}" type="pres">
      <dgm:prSet presAssocID="{7F8B2EB3-8221-4DC8-AFD7-86494AFA5ED9}" presName="sibTrans" presStyleLbl="bgSibTrans2D1" presStyleIdx="5" presStyleCnt="7"/>
      <dgm:spPr/>
      <dgm:t>
        <a:bodyPr/>
        <a:lstStyle/>
        <a:p>
          <a:endParaRPr lang="es-MX"/>
        </a:p>
      </dgm:t>
    </dgm:pt>
    <dgm:pt modelId="{11C12CD5-49D1-4BD6-AF1A-08AC6369CDF9}" type="pres">
      <dgm:prSet presAssocID="{BC73AC5D-4612-4A2A-9B3D-72650BE82669}" presName="compNode" presStyleCnt="0"/>
      <dgm:spPr/>
      <dgm:t>
        <a:bodyPr/>
        <a:lstStyle/>
        <a:p>
          <a:endParaRPr lang="es-MX"/>
        </a:p>
      </dgm:t>
    </dgm:pt>
    <dgm:pt modelId="{BD43F7E5-4B9B-4284-ABF1-4DBA5297F069}" type="pres">
      <dgm:prSet presAssocID="{BC73AC5D-4612-4A2A-9B3D-72650BE82669}" presName="dummyConnPt" presStyleCnt="0"/>
      <dgm:spPr/>
      <dgm:t>
        <a:bodyPr/>
        <a:lstStyle/>
        <a:p>
          <a:endParaRPr lang="es-MX"/>
        </a:p>
      </dgm:t>
    </dgm:pt>
    <dgm:pt modelId="{363960F1-2B2B-4924-9ECA-CC67C5CF1A6E}" type="pres">
      <dgm:prSet presAssocID="{BC73AC5D-4612-4A2A-9B3D-72650BE82669}" presName="node" presStyleLbl="node1" presStyleIdx="6" presStyleCnt="8">
        <dgm:presLayoutVars>
          <dgm:bulletEnabled val="1"/>
        </dgm:presLayoutVars>
      </dgm:prSet>
      <dgm:spPr/>
      <dgm:t>
        <a:bodyPr/>
        <a:lstStyle/>
        <a:p>
          <a:endParaRPr lang="es-MX"/>
        </a:p>
      </dgm:t>
    </dgm:pt>
    <dgm:pt modelId="{370D8F89-14AD-4850-8EFB-B2889688B0FD}" type="pres">
      <dgm:prSet presAssocID="{C6B4D808-A789-46BD-B0FD-86ED21B89ADD}" presName="sibTrans" presStyleLbl="bgSibTrans2D1" presStyleIdx="6" presStyleCnt="7"/>
      <dgm:spPr/>
      <dgm:t>
        <a:bodyPr/>
        <a:lstStyle/>
        <a:p>
          <a:endParaRPr lang="es-MX"/>
        </a:p>
      </dgm:t>
    </dgm:pt>
    <dgm:pt modelId="{B3596C00-C316-4D21-814B-4A42B525BD44}" type="pres">
      <dgm:prSet presAssocID="{21404568-28A5-4086-B2B3-42EADA6431D3}" presName="compNode" presStyleCnt="0"/>
      <dgm:spPr/>
      <dgm:t>
        <a:bodyPr/>
        <a:lstStyle/>
        <a:p>
          <a:endParaRPr lang="es-MX"/>
        </a:p>
      </dgm:t>
    </dgm:pt>
    <dgm:pt modelId="{228496FD-F38B-4289-9444-8CAA2FB73082}" type="pres">
      <dgm:prSet presAssocID="{21404568-28A5-4086-B2B3-42EADA6431D3}" presName="dummyConnPt" presStyleCnt="0"/>
      <dgm:spPr/>
      <dgm:t>
        <a:bodyPr/>
        <a:lstStyle/>
        <a:p>
          <a:endParaRPr lang="es-MX"/>
        </a:p>
      </dgm:t>
    </dgm:pt>
    <dgm:pt modelId="{0E8FBA5C-6406-42B8-A8FF-B4B3D4DA78CA}" type="pres">
      <dgm:prSet presAssocID="{21404568-28A5-4086-B2B3-42EADA6431D3}" presName="node" presStyleLbl="node1" presStyleIdx="7" presStyleCnt="8">
        <dgm:presLayoutVars>
          <dgm:bulletEnabled val="1"/>
        </dgm:presLayoutVars>
      </dgm:prSet>
      <dgm:spPr/>
      <dgm:t>
        <a:bodyPr/>
        <a:lstStyle/>
        <a:p>
          <a:endParaRPr lang="es-MX"/>
        </a:p>
      </dgm:t>
    </dgm:pt>
  </dgm:ptLst>
  <dgm:cxnLst>
    <dgm:cxn modelId="{531E7211-8595-4582-8C83-13BA3B211F0B}" type="presOf" srcId="{3B6A5973-AB37-4049-ACB2-320881889171}" destId="{B00A4BE2-928F-440C-8B02-0BD676F8615F}" srcOrd="0" destOrd="0" presId="urn:microsoft.com/office/officeart/2005/8/layout/bProcess4"/>
    <dgm:cxn modelId="{851A8BBA-6C76-4439-8920-5F49E2FE996C}" type="presOf" srcId="{AEA2D40B-FE58-4905-88EE-530CC262785E}" destId="{DCB89925-2170-499D-87ED-C19D14871A36}" srcOrd="0" destOrd="0" presId="urn:microsoft.com/office/officeart/2005/8/layout/bProcess4"/>
    <dgm:cxn modelId="{388075E5-DFDF-4CA8-B363-FEC575EA565D}" type="presOf" srcId="{21404568-28A5-4086-B2B3-42EADA6431D3}" destId="{0E8FBA5C-6406-42B8-A8FF-B4B3D4DA78CA}" srcOrd="0" destOrd="0" presId="urn:microsoft.com/office/officeart/2005/8/layout/bProcess4"/>
    <dgm:cxn modelId="{AA164100-5696-4042-BB5A-842F40B22031}" type="presOf" srcId="{7F8B2EB3-8221-4DC8-AFD7-86494AFA5ED9}" destId="{AC94D6A3-B7F2-482D-9DF2-E1C264982653}" srcOrd="0" destOrd="0" presId="urn:microsoft.com/office/officeart/2005/8/layout/bProcess4"/>
    <dgm:cxn modelId="{73238FF7-4762-46AF-BC54-EFA29E953383}" type="presOf" srcId="{C16B7A22-A3BE-4A1D-9D7C-904B445DB8AC}" destId="{F8D69DC4-E49D-4AF6-BD84-60BEB4B17DE3}" srcOrd="0" destOrd="0" presId="urn:microsoft.com/office/officeart/2005/8/layout/bProcess4"/>
    <dgm:cxn modelId="{82E6E509-8B70-4A90-A77A-15E1EBB4CDFD}" srcId="{06CD1F96-1883-423B-995C-DB6C3AE3CB75}" destId="{21404568-28A5-4086-B2B3-42EADA6431D3}" srcOrd="7" destOrd="0" parTransId="{7CCA79AA-51C9-412B-B4B6-2052CD6939F3}" sibTransId="{A7ED9DB8-538E-45DA-AC3C-AAFD56FBD270}"/>
    <dgm:cxn modelId="{BBD2B3D1-7536-4FE5-9C95-3CDD47DFD69E}" type="presOf" srcId="{F79575BB-C989-460B-9926-D0429F0165C5}" destId="{24A1570B-24EF-4217-989E-7CBC462ED5C7}" srcOrd="0" destOrd="0" presId="urn:microsoft.com/office/officeart/2005/8/layout/bProcess4"/>
    <dgm:cxn modelId="{ADAA3B91-3670-450E-8382-E66D228029DD}" type="presOf" srcId="{BC73AC5D-4612-4A2A-9B3D-72650BE82669}" destId="{363960F1-2B2B-4924-9ECA-CC67C5CF1A6E}" srcOrd="0" destOrd="0" presId="urn:microsoft.com/office/officeart/2005/8/layout/bProcess4"/>
    <dgm:cxn modelId="{01E42E2C-2592-4AE5-B789-C2E129A3D475}" type="presOf" srcId="{2AD65309-6090-4DD7-8E4D-CEC1271AE098}" destId="{F5C25C74-291E-47E2-97EC-C77DB39881EA}" srcOrd="0" destOrd="0" presId="urn:microsoft.com/office/officeart/2005/8/layout/bProcess4"/>
    <dgm:cxn modelId="{0B250500-4E08-4A8E-B18D-5BC7492DB40F}" type="presOf" srcId="{5ED5ACE1-0044-491D-8268-22A12C40E611}" destId="{A0C87476-30C7-4F59-A398-CC101CE5590F}" srcOrd="0" destOrd="0" presId="urn:microsoft.com/office/officeart/2005/8/layout/bProcess4"/>
    <dgm:cxn modelId="{AAD2E62B-1697-4FD6-993A-F2D915724C61}" srcId="{06CD1F96-1883-423B-995C-DB6C3AE3CB75}" destId="{2AD65309-6090-4DD7-8E4D-CEC1271AE098}" srcOrd="3" destOrd="0" parTransId="{94A0EF6C-DE4B-4204-952D-CF87828E7FB7}" sibTransId="{F79575BB-C989-460B-9926-D0429F0165C5}"/>
    <dgm:cxn modelId="{3EE41261-6123-43D6-BB5C-AF120349EF3B}" srcId="{06CD1F96-1883-423B-995C-DB6C3AE3CB75}" destId="{9FAB45D8-7A0B-4720-9E4F-32AE34412745}" srcOrd="5" destOrd="0" parTransId="{AE3587E9-7E5A-4839-B29D-B925767E81A7}" sibTransId="{7F8B2EB3-8221-4DC8-AFD7-86494AFA5ED9}"/>
    <dgm:cxn modelId="{0B4BDBA0-A5CB-47FC-8745-A50868B807D1}" type="presOf" srcId="{9E36EB37-64FD-4776-9700-610B911D95C0}" destId="{0D9BB667-CE93-400F-889F-BC5BC8156932}" srcOrd="0" destOrd="0" presId="urn:microsoft.com/office/officeart/2005/8/layout/bProcess4"/>
    <dgm:cxn modelId="{A5C6626E-C42E-49FA-9BB1-8B533B4964D4}" type="presOf" srcId="{64A4FE81-52CF-460E-A54C-216AA1FAC601}" destId="{4F969E4E-9E00-458F-802C-C56119756EF2}" srcOrd="0" destOrd="0" presId="urn:microsoft.com/office/officeart/2005/8/layout/bProcess4"/>
    <dgm:cxn modelId="{3BDCE8E9-E1A3-4792-A8AA-25A439BBF0DE}" type="presOf" srcId="{4D929411-B20A-49D2-9763-D86EC7D46D3B}" destId="{F3885016-91F3-4986-8B47-7E7FAFFBB1C0}" srcOrd="0" destOrd="0" presId="urn:microsoft.com/office/officeart/2005/8/layout/bProcess4"/>
    <dgm:cxn modelId="{553B9970-EF19-47C3-AE5F-CDBEFFA67CC8}" srcId="{06CD1F96-1883-423B-995C-DB6C3AE3CB75}" destId="{9E36EB37-64FD-4776-9700-610B911D95C0}" srcOrd="4" destOrd="0" parTransId="{5BB5FEE6-400D-4E8F-9408-73C914CB5DF8}" sibTransId="{4D929411-B20A-49D2-9763-D86EC7D46D3B}"/>
    <dgm:cxn modelId="{9338CD30-2BE8-4D30-A5EF-4F013406D695}" type="presOf" srcId="{C6B4D808-A789-46BD-B0FD-86ED21B89ADD}" destId="{370D8F89-14AD-4850-8EFB-B2889688B0FD}" srcOrd="0" destOrd="0" presId="urn:microsoft.com/office/officeart/2005/8/layout/bProcess4"/>
    <dgm:cxn modelId="{10965E7B-22B6-43B4-8347-927495BF531C}" type="presOf" srcId="{F01A56D8-9388-4346-A7D7-05E14DF637EC}" destId="{EA9DAF3F-BE57-4E83-AC3A-1D63A0F53D5F}" srcOrd="0" destOrd="0" presId="urn:microsoft.com/office/officeart/2005/8/layout/bProcess4"/>
    <dgm:cxn modelId="{8CE6A59B-1000-4901-8459-D39B75BE5A71}" type="presOf" srcId="{06CD1F96-1883-423B-995C-DB6C3AE3CB75}" destId="{07F1E7EE-02BE-49A0-90C5-420627A4C1F5}" srcOrd="0" destOrd="0" presId="urn:microsoft.com/office/officeart/2005/8/layout/bProcess4"/>
    <dgm:cxn modelId="{4FF29F3E-1E0A-482F-A93E-8420ACC85068}" srcId="{06CD1F96-1883-423B-995C-DB6C3AE3CB75}" destId="{5ED5ACE1-0044-491D-8268-22A12C40E611}" srcOrd="0" destOrd="0" parTransId="{37EFD358-5964-40C2-B161-D6FD761F4DB1}" sibTransId="{F01A56D8-9388-4346-A7D7-05E14DF637EC}"/>
    <dgm:cxn modelId="{D4B7FE59-82E2-4361-8C3F-421AD3236B97}" srcId="{06CD1F96-1883-423B-995C-DB6C3AE3CB75}" destId="{BC73AC5D-4612-4A2A-9B3D-72650BE82669}" srcOrd="6" destOrd="0" parTransId="{0563694C-8101-42AE-AED6-7FFBF62D957A}" sibTransId="{C6B4D808-A789-46BD-B0FD-86ED21B89ADD}"/>
    <dgm:cxn modelId="{FA6CFB1A-E3F7-4EE6-BC93-CE8330D24F17}" srcId="{06CD1F96-1883-423B-995C-DB6C3AE3CB75}" destId="{AEA2D40B-FE58-4905-88EE-530CC262785E}" srcOrd="2" destOrd="0" parTransId="{3342A67A-5A90-4D15-AC58-D853D4D54487}" sibTransId="{C16B7A22-A3BE-4A1D-9D7C-904B445DB8AC}"/>
    <dgm:cxn modelId="{F27F673A-5571-458C-84DA-520A643309D9}" type="presOf" srcId="{9FAB45D8-7A0B-4720-9E4F-32AE34412745}" destId="{AA722AF4-0F8D-4ED8-96C4-C2A3B1715FB2}" srcOrd="0" destOrd="0" presId="urn:microsoft.com/office/officeart/2005/8/layout/bProcess4"/>
    <dgm:cxn modelId="{334C4068-9117-47BD-96EB-670D9C644C26}" srcId="{06CD1F96-1883-423B-995C-DB6C3AE3CB75}" destId="{3B6A5973-AB37-4049-ACB2-320881889171}" srcOrd="1" destOrd="0" parTransId="{91F7944E-D7F6-4FFC-A54B-15F003B7CFB8}" sibTransId="{64A4FE81-52CF-460E-A54C-216AA1FAC601}"/>
    <dgm:cxn modelId="{08DD28FE-2277-4188-BE51-869612AC782C}" type="presParOf" srcId="{07F1E7EE-02BE-49A0-90C5-420627A4C1F5}" destId="{1C8E1C70-0C65-410F-98FC-9FBFA38D1081}" srcOrd="0" destOrd="0" presId="urn:microsoft.com/office/officeart/2005/8/layout/bProcess4"/>
    <dgm:cxn modelId="{808D3BD0-FE15-44A9-BA86-85FD1EEE3940}" type="presParOf" srcId="{1C8E1C70-0C65-410F-98FC-9FBFA38D1081}" destId="{E674D89A-3101-4DF3-BF78-738AB7C2B13F}" srcOrd="0" destOrd="0" presId="urn:microsoft.com/office/officeart/2005/8/layout/bProcess4"/>
    <dgm:cxn modelId="{2490832B-8C75-4422-8F32-33A3EC9DF741}" type="presParOf" srcId="{1C8E1C70-0C65-410F-98FC-9FBFA38D1081}" destId="{A0C87476-30C7-4F59-A398-CC101CE5590F}" srcOrd="1" destOrd="0" presId="urn:microsoft.com/office/officeart/2005/8/layout/bProcess4"/>
    <dgm:cxn modelId="{FCC2295A-D649-4B17-922A-7E051122A714}" type="presParOf" srcId="{07F1E7EE-02BE-49A0-90C5-420627A4C1F5}" destId="{EA9DAF3F-BE57-4E83-AC3A-1D63A0F53D5F}" srcOrd="1" destOrd="0" presId="urn:microsoft.com/office/officeart/2005/8/layout/bProcess4"/>
    <dgm:cxn modelId="{E3777789-D782-41C2-A5C9-9DA432703FBF}" type="presParOf" srcId="{07F1E7EE-02BE-49A0-90C5-420627A4C1F5}" destId="{81C3ECBA-40B3-4094-8A1D-D30BAFF8559B}" srcOrd="2" destOrd="0" presId="urn:microsoft.com/office/officeart/2005/8/layout/bProcess4"/>
    <dgm:cxn modelId="{58946691-D649-4ACF-A9DD-794EBCFEC4D5}" type="presParOf" srcId="{81C3ECBA-40B3-4094-8A1D-D30BAFF8559B}" destId="{343445B0-31E2-4B97-90B7-7138D4AD067A}" srcOrd="0" destOrd="0" presId="urn:microsoft.com/office/officeart/2005/8/layout/bProcess4"/>
    <dgm:cxn modelId="{4DC30B91-5322-45D9-864A-7EE16D7EFA0D}" type="presParOf" srcId="{81C3ECBA-40B3-4094-8A1D-D30BAFF8559B}" destId="{B00A4BE2-928F-440C-8B02-0BD676F8615F}" srcOrd="1" destOrd="0" presId="urn:microsoft.com/office/officeart/2005/8/layout/bProcess4"/>
    <dgm:cxn modelId="{4FC1BE85-AEE7-4D8E-B5CA-BF6298DBD2C7}" type="presParOf" srcId="{07F1E7EE-02BE-49A0-90C5-420627A4C1F5}" destId="{4F969E4E-9E00-458F-802C-C56119756EF2}" srcOrd="3" destOrd="0" presId="urn:microsoft.com/office/officeart/2005/8/layout/bProcess4"/>
    <dgm:cxn modelId="{59084519-B629-49CA-8C51-BBA0F501DFF1}" type="presParOf" srcId="{07F1E7EE-02BE-49A0-90C5-420627A4C1F5}" destId="{8DFAD67A-A648-4B9F-B71F-0D382D245784}" srcOrd="4" destOrd="0" presId="urn:microsoft.com/office/officeart/2005/8/layout/bProcess4"/>
    <dgm:cxn modelId="{F11525C5-B07C-4436-B33A-683B21180A7F}" type="presParOf" srcId="{8DFAD67A-A648-4B9F-B71F-0D382D245784}" destId="{B79A2E40-94B7-49CB-8D03-03094A750374}" srcOrd="0" destOrd="0" presId="urn:microsoft.com/office/officeart/2005/8/layout/bProcess4"/>
    <dgm:cxn modelId="{D4CBBEB2-72AD-4E0E-8CAC-42681F794A03}" type="presParOf" srcId="{8DFAD67A-A648-4B9F-B71F-0D382D245784}" destId="{DCB89925-2170-499D-87ED-C19D14871A36}" srcOrd="1" destOrd="0" presId="urn:microsoft.com/office/officeart/2005/8/layout/bProcess4"/>
    <dgm:cxn modelId="{D2527ED0-6ECA-4CC2-89CF-4E637F94BBFC}" type="presParOf" srcId="{07F1E7EE-02BE-49A0-90C5-420627A4C1F5}" destId="{F8D69DC4-E49D-4AF6-BD84-60BEB4B17DE3}" srcOrd="5" destOrd="0" presId="urn:microsoft.com/office/officeart/2005/8/layout/bProcess4"/>
    <dgm:cxn modelId="{A35ACD0C-952B-4D47-ACD7-27C895F02927}" type="presParOf" srcId="{07F1E7EE-02BE-49A0-90C5-420627A4C1F5}" destId="{C2237E83-17E3-4AFF-93F7-0604DF8913C0}" srcOrd="6" destOrd="0" presId="urn:microsoft.com/office/officeart/2005/8/layout/bProcess4"/>
    <dgm:cxn modelId="{A608C72A-23D6-4ECD-9208-5734D3E9EF82}" type="presParOf" srcId="{C2237E83-17E3-4AFF-93F7-0604DF8913C0}" destId="{A1C4F581-5373-495B-A81B-53B5787C4B9C}" srcOrd="0" destOrd="0" presId="urn:microsoft.com/office/officeart/2005/8/layout/bProcess4"/>
    <dgm:cxn modelId="{CBF21D1B-CD3E-4876-8696-48062F6D0643}" type="presParOf" srcId="{C2237E83-17E3-4AFF-93F7-0604DF8913C0}" destId="{F5C25C74-291E-47E2-97EC-C77DB39881EA}" srcOrd="1" destOrd="0" presId="urn:microsoft.com/office/officeart/2005/8/layout/bProcess4"/>
    <dgm:cxn modelId="{323CC268-1FFC-4AB4-80DC-8CAEA86FD8A3}" type="presParOf" srcId="{07F1E7EE-02BE-49A0-90C5-420627A4C1F5}" destId="{24A1570B-24EF-4217-989E-7CBC462ED5C7}" srcOrd="7" destOrd="0" presId="urn:microsoft.com/office/officeart/2005/8/layout/bProcess4"/>
    <dgm:cxn modelId="{6DFC918F-B3BA-476C-A086-BBFB3A40D8D9}" type="presParOf" srcId="{07F1E7EE-02BE-49A0-90C5-420627A4C1F5}" destId="{6D2905D4-CD14-430C-81C1-627CB2E1EF74}" srcOrd="8" destOrd="0" presId="urn:microsoft.com/office/officeart/2005/8/layout/bProcess4"/>
    <dgm:cxn modelId="{38E456A9-3BF0-416C-B342-FAA5F2794D26}" type="presParOf" srcId="{6D2905D4-CD14-430C-81C1-627CB2E1EF74}" destId="{6614E1C7-9902-4B47-85F5-5502D3E4DD59}" srcOrd="0" destOrd="0" presId="urn:microsoft.com/office/officeart/2005/8/layout/bProcess4"/>
    <dgm:cxn modelId="{1727C732-3920-48BA-8594-E5551BAFF2E4}" type="presParOf" srcId="{6D2905D4-CD14-430C-81C1-627CB2E1EF74}" destId="{0D9BB667-CE93-400F-889F-BC5BC8156932}" srcOrd="1" destOrd="0" presId="urn:microsoft.com/office/officeart/2005/8/layout/bProcess4"/>
    <dgm:cxn modelId="{497F304D-4CFD-4852-842C-307CBC7481BF}" type="presParOf" srcId="{07F1E7EE-02BE-49A0-90C5-420627A4C1F5}" destId="{F3885016-91F3-4986-8B47-7E7FAFFBB1C0}" srcOrd="9" destOrd="0" presId="urn:microsoft.com/office/officeart/2005/8/layout/bProcess4"/>
    <dgm:cxn modelId="{25A3247B-A671-449B-82EA-8BFFA86C2280}" type="presParOf" srcId="{07F1E7EE-02BE-49A0-90C5-420627A4C1F5}" destId="{F99B2575-991C-40F2-AB93-DFD5EC67E118}" srcOrd="10" destOrd="0" presId="urn:microsoft.com/office/officeart/2005/8/layout/bProcess4"/>
    <dgm:cxn modelId="{CE500635-3082-4199-B8AE-B96FF25B5AC1}" type="presParOf" srcId="{F99B2575-991C-40F2-AB93-DFD5EC67E118}" destId="{ED9FECAC-E550-4EC0-967E-F7D8BC78BAAC}" srcOrd="0" destOrd="0" presId="urn:microsoft.com/office/officeart/2005/8/layout/bProcess4"/>
    <dgm:cxn modelId="{1D2276F0-074B-46A1-AEDD-6BFBD4C1EC35}" type="presParOf" srcId="{F99B2575-991C-40F2-AB93-DFD5EC67E118}" destId="{AA722AF4-0F8D-4ED8-96C4-C2A3B1715FB2}" srcOrd="1" destOrd="0" presId="urn:microsoft.com/office/officeart/2005/8/layout/bProcess4"/>
    <dgm:cxn modelId="{2D640CE1-B438-48AC-A12B-06AB450D88B1}" type="presParOf" srcId="{07F1E7EE-02BE-49A0-90C5-420627A4C1F5}" destId="{AC94D6A3-B7F2-482D-9DF2-E1C264982653}" srcOrd="11" destOrd="0" presId="urn:microsoft.com/office/officeart/2005/8/layout/bProcess4"/>
    <dgm:cxn modelId="{8FBF034A-691E-412C-B4F2-4F91AFDD3263}" type="presParOf" srcId="{07F1E7EE-02BE-49A0-90C5-420627A4C1F5}" destId="{11C12CD5-49D1-4BD6-AF1A-08AC6369CDF9}" srcOrd="12" destOrd="0" presId="urn:microsoft.com/office/officeart/2005/8/layout/bProcess4"/>
    <dgm:cxn modelId="{1F49D6AD-3608-4393-AE26-9282000BE3D6}" type="presParOf" srcId="{11C12CD5-49D1-4BD6-AF1A-08AC6369CDF9}" destId="{BD43F7E5-4B9B-4284-ABF1-4DBA5297F069}" srcOrd="0" destOrd="0" presId="urn:microsoft.com/office/officeart/2005/8/layout/bProcess4"/>
    <dgm:cxn modelId="{91375C68-1D70-4936-A926-F2F3DC02199E}" type="presParOf" srcId="{11C12CD5-49D1-4BD6-AF1A-08AC6369CDF9}" destId="{363960F1-2B2B-4924-9ECA-CC67C5CF1A6E}" srcOrd="1" destOrd="0" presId="urn:microsoft.com/office/officeart/2005/8/layout/bProcess4"/>
    <dgm:cxn modelId="{D202C438-732A-4AA9-AC2A-1564FBC2F86E}" type="presParOf" srcId="{07F1E7EE-02BE-49A0-90C5-420627A4C1F5}" destId="{370D8F89-14AD-4850-8EFB-B2889688B0FD}" srcOrd="13" destOrd="0" presId="urn:microsoft.com/office/officeart/2005/8/layout/bProcess4"/>
    <dgm:cxn modelId="{92369173-E6DA-4660-B640-092FBE7C6A4B}" type="presParOf" srcId="{07F1E7EE-02BE-49A0-90C5-420627A4C1F5}" destId="{B3596C00-C316-4D21-814B-4A42B525BD44}" srcOrd="14" destOrd="0" presId="urn:microsoft.com/office/officeart/2005/8/layout/bProcess4"/>
    <dgm:cxn modelId="{CD4B9889-54E8-4D28-BC71-8F5B2EEFB113}" type="presParOf" srcId="{B3596C00-C316-4D21-814B-4A42B525BD44}" destId="{228496FD-F38B-4289-9444-8CAA2FB73082}" srcOrd="0" destOrd="0" presId="urn:microsoft.com/office/officeart/2005/8/layout/bProcess4"/>
    <dgm:cxn modelId="{53B20E3A-C830-4C42-85DD-B27A6700517E}" type="presParOf" srcId="{B3596C00-C316-4D21-814B-4A42B525BD44}" destId="{0E8FBA5C-6406-42B8-A8FF-B4B3D4DA78CA}"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987A756-2531-4BCC-832A-894DBE3D1DC4}" type="doc">
      <dgm:prSet loTypeId="urn:microsoft.com/office/officeart/2005/8/layout/default" loCatId="list" qsTypeId="urn:microsoft.com/office/officeart/2005/8/quickstyle/simple3" qsCatId="simple" csTypeId="urn:microsoft.com/office/officeart/2005/8/colors/colorful1" csCatId="colorful" phldr="1"/>
      <dgm:spPr/>
      <dgm:t>
        <a:bodyPr/>
        <a:lstStyle/>
        <a:p>
          <a:endParaRPr lang="es-MX"/>
        </a:p>
      </dgm:t>
    </dgm:pt>
    <dgm:pt modelId="{1266ACDE-94F1-4A83-A87E-8B6EA5CDCF8A}">
      <dgm:prSet phldrT="[Texto]" custT="1"/>
      <dgm:spPr/>
      <dgm:t>
        <a:bodyPr/>
        <a:lstStyle/>
        <a:p>
          <a:r>
            <a:rPr lang="es-MX" sz="1400" smtClean="0"/>
            <a:t>B-1</a:t>
          </a:r>
        </a:p>
        <a:p>
          <a:r>
            <a:rPr lang="es-MX" sz="1400" smtClean="0"/>
            <a:t>Cambios contables y correcciones de </a:t>
          </a:r>
          <a:endParaRPr lang="es-MX" sz="1400" dirty="0"/>
        </a:p>
      </dgm:t>
    </dgm:pt>
    <dgm:pt modelId="{FA69A362-3621-4A23-8981-C35480BE6D10}" type="parTrans" cxnId="{958A0B57-F8CD-4565-BEC6-8E72E8B8686F}">
      <dgm:prSet/>
      <dgm:spPr/>
      <dgm:t>
        <a:bodyPr/>
        <a:lstStyle/>
        <a:p>
          <a:endParaRPr lang="es-MX" sz="1400">
            <a:solidFill>
              <a:schemeClr val="tx1"/>
            </a:solidFill>
          </a:endParaRPr>
        </a:p>
      </dgm:t>
    </dgm:pt>
    <dgm:pt modelId="{92BF0F4D-88E2-48F3-8954-A6F7A826F735}" type="sibTrans" cxnId="{958A0B57-F8CD-4565-BEC6-8E72E8B8686F}">
      <dgm:prSet/>
      <dgm:spPr/>
      <dgm:t>
        <a:bodyPr/>
        <a:lstStyle/>
        <a:p>
          <a:endParaRPr lang="es-MX" sz="1400">
            <a:solidFill>
              <a:schemeClr val="tx1"/>
            </a:solidFill>
          </a:endParaRPr>
        </a:p>
      </dgm:t>
    </dgm:pt>
    <dgm:pt modelId="{7142D633-1050-41BE-A8C1-9C1FD0513F93}">
      <dgm:prSet phldrT="[Texto]" custT="1"/>
      <dgm:spPr/>
      <dgm:t>
        <a:bodyPr/>
        <a:lstStyle/>
        <a:p>
          <a:r>
            <a:rPr lang="es-MX" sz="1400" smtClean="0"/>
            <a:t>B4</a:t>
          </a:r>
        </a:p>
        <a:p>
          <a:r>
            <a:rPr lang="es-MX" sz="1400" smtClean="0"/>
            <a:t>Utilidad integral</a:t>
          </a:r>
          <a:endParaRPr lang="es-MX" sz="1400" dirty="0"/>
        </a:p>
      </dgm:t>
    </dgm:pt>
    <dgm:pt modelId="{4AEE93B1-F661-4B3E-90DF-01F8CF6FBB0E}" type="parTrans" cxnId="{E1555C50-43B5-429C-8915-9C76B01BEBEA}">
      <dgm:prSet/>
      <dgm:spPr/>
      <dgm:t>
        <a:bodyPr/>
        <a:lstStyle/>
        <a:p>
          <a:endParaRPr lang="es-MX" sz="1400">
            <a:solidFill>
              <a:schemeClr val="tx1"/>
            </a:solidFill>
          </a:endParaRPr>
        </a:p>
      </dgm:t>
    </dgm:pt>
    <dgm:pt modelId="{C14D9370-F131-4FDB-B403-A7B2BA3EFC54}" type="sibTrans" cxnId="{E1555C50-43B5-429C-8915-9C76B01BEBEA}">
      <dgm:prSet/>
      <dgm:spPr/>
      <dgm:t>
        <a:bodyPr/>
        <a:lstStyle/>
        <a:p>
          <a:endParaRPr lang="es-MX" sz="1400">
            <a:solidFill>
              <a:schemeClr val="tx1"/>
            </a:solidFill>
          </a:endParaRPr>
        </a:p>
      </dgm:t>
    </dgm:pt>
    <dgm:pt modelId="{7063D881-44A4-408B-A39E-3F82D945B8BF}">
      <dgm:prSet phldrT="[Texto]" custT="1"/>
      <dgm:spPr/>
      <dgm:t>
        <a:bodyPr/>
        <a:lstStyle/>
        <a:p>
          <a:r>
            <a:rPr lang="es-MX" sz="1400" smtClean="0"/>
            <a:t>B-5</a:t>
          </a:r>
        </a:p>
        <a:p>
          <a:r>
            <a:rPr lang="es-MX" sz="1400" smtClean="0"/>
            <a:t>Información financiera por segmentos</a:t>
          </a:r>
          <a:endParaRPr lang="es-MX" sz="1400" dirty="0"/>
        </a:p>
      </dgm:t>
    </dgm:pt>
    <dgm:pt modelId="{01DCCC11-6640-413D-B77C-9A1BA8325F33}" type="parTrans" cxnId="{4BDF876D-80ED-4FA7-A488-DD987AC6089B}">
      <dgm:prSet/>
      <dgm:spPr/>
      <dgm:t>
        <a:bodyPr/>
        <a:lstStyle/>
        <a:p>
          <a:endParaRPr lang="es-MX" sz="1400">
            <a:solidFill>
              <a:schemeClr val="tx1"/>
            </a:solidFill>
          </a:endParaRPr>
        </a:p>
      </dgm:t>
    </dgm:pt>
    <dgm:pt modelId="{F2A63661-F906-43D3-A379-100137EA36E5}" type="sibTrans" cxnId="{4BDF876D-80ED-4FA7-A488-DD987AC6089B}">
      <dgm:prSet/>
      <dgm:spPr/>
      <dgm:t>
        <a:bodyPr/>
        <a:lstStyle/>
        <a:p>
          <a:endParaRPr lang="es-MX" sz="1400">
            <a:solidFill>
              <a:schemeClr val="tx1"/>
            </a:solidFill>
          </a:endParaRPr>
        </a:p>
      </dgm:t>
    </dgm:pt>
    <dgm:pt modelId="{B7F928C6-BD69-4201-A1EE-F4C9F86ABCF0}">
      <dgm:prSet phldrT="[Texto]" custT="1"/>
      <dgm:spPr/>
      <dgm:t>
        <a:bodyPr/>
        <a:lstStyle/>
        <a:p>
          <a:r>
            <a:rPr lang="es-MX" sz="1400" smtClean="0"/>
            <a:t>B-8</a:t>
          </a:r>
        </a:p>
        <a:p>
          <a:r>
            <a:rPr lang="es-MX" sz="1400" smtClean="0"/>
            <a:t>Estados financieros consolidados y combinados y valuación de inversiones permanentes en acciones</a:t>
          </a:r>
          <a:endParaRPr lang="es-MX" sz="1400" dirty="0"/>
        </a:p>
      </dgm:t>
    </dgm:pt>
    <dgm:pt modelId="{8F31AC51-5AE6-4111-8270-3D8850787ECE}" type="parTrans" cxnId="{926C850D-8680-408E-A5EB-EA66BD559A07}">
      <dgm:prSet/>
      <dgm:spPr/>
      <dgm:t>
        <a:bodyPr/>
        <a:lstStyle/>
        <a:p>
          <a:endParaRPr lang="es-MX" sz="1400">
            <a:solidFill>
              <a:schemeClr val="tx1"/>
            </a:solidFill>
          </a:endParaRPr>
        </a:p>
      </dgm:t>
    </dgm:pt>
    <dgm:pt modelId="{C952741A-38CF-4399-B7B8-EA9437D8D1ED}" type="sibTrans" cxnId="{926C850D-8680-408E-A5EB-EA66BD559A07}">
      <dgm:prSet/>
      <dgm:spPr/>
      <dgm:t>
        <a:bodyPr/>
        <a:lstStyle/>
        <a:p>
          <a:endParaRPr lang="es-MX" sz="1400">
            <a:solidFill>
              <a:schemeClr val="tx1"/>
            </a:solidFill>
          </a:endParaRPr>
        </a:p>
      </dgm:t>
    </dgm:pt>
    <dgm:pt modelId="{15773B58-48FD-4E20-B9D5-370BF5A4F9F2}">
      <dgm:prSet phldrT="[Texto]" custT="1"/>
      <dgm:spPr/>
      <dgm:t>
        <a:bodyPr/>
        <a:lstStyle/>
        <a:p>
          <a:r>
            <a:rPr lang="es-MX" sz="1400" smtClean="0"/>
            <a:t>B-10</a:t>
          </a:r>
        </a:p>
        <a:p>
          <a:r>
            <a:rPr lang="es-MX" sz="1400" smtClean="0"/>
            <a:t>Efectos de la inflación</a:t>
          </a:r>
          <a:endParaRPr lang="es-MX" sz="1400" dirty="0"/>
        </a:p>
      </dgm:t>
    </dgm:pt>
    <dgm:pt modelId="{ED8EA011-C217-412F-AEEA-8DFF2B1C1E18}" type="parTrans" cxnId="{7909C22F-2B10-4091-8F34-4AE91779D589}">
      <dgm:prSet/>
      <dgm:spPr/>
      <dgm:t>
        <a:bodyPr/>
        <a:lstStyle/>
        <a:p>
          <a:endParaRPr lang="es-MX" sz="1400">
            <a:solidFill>
              <a:schemeClr val="tx1"/>
            </a:solidFill>
          </a:endParaRPr>
        </a:p>
      </dgm:t>
    </dgm:pt>
    <dgm:pt modelId="{313C093B-1038-449D-82AA-2A0D52D4FA6B}" type="sibTrans" cxnId="{7909C22F-2B10-4091-8F34-4AE91779D589}">
      <dgm:prSet/>
      <dgm:spPr/>
      <dgm:t>
        <a:bodyPr/>
        <a:lstStyle/>
        <a:p>
          <a:endParaRPr lang="es-MX" sz="1400">
            <a:solidFill>
              <a:schemeClr val="tx1"/>
            </a:solidFill>
          </a:endParaRPr>
        </a:p>
      </dgm:t>
    </dgm:pt>
    <dgm:pt modelId="{C44572B8-E3F0-4E31-825D-43276F635976}">
      <dgm:prSet custT="1"/>
      <dgm:spPr/>
      <dgm:t>
        <a:bodyPr/>
        <a:lstStyle/>
        <a:p>
          <a:r>
            <a:rPr lang="es-MX" sz="1400" smtClean="0"/>
            <a:t>B-2</a:t>
          </a:r>
        </a:p>
        <a:p>
          <a:r>
            <a:rPr lang="es-MX" sz="1400" smtClean="0"/>
            <a:t>Estado de flujos de efectivo</a:t>
          </a:r>
          <a:endParaRPr lang="es-MX" sz="1400" dirty="0"/>
        </a:p>
      </dgm:t>
    </dgm:pt>
    <dgm:pt modelId="{2C442023-4E49-4A58-BCA5-16B48AF6868E}" type="parTrans" cxnId="{4669078A-2EA1-45A1-AC9D-8B4DA4FFCBFE}">
      <dgm:prSet/>
      <dgm:spPr/>
      <dgm:t>
        <a:bodyPr/>
        <a:lstStyle/>
        <a:p>
          <a:endParaRPr lang="es-MX" sz="1400">
            <a:solidFill>
              <a:schemeClr val="tx1"/>
            </a:solidFill>
          </a:endParaRPr>
        </a:p>
      </dgm:t>
    </dgm:pt>
    <dgm:pt modelId="{73C3B6FE-449C-438D-A5B7-2510AD916463}" type="sibTrans" cxnId="{4669078A-2EA1-45A1-AC9D-8B4DA4FFCBFE}">
      <dgm:prSet/>
      <dgm:spPr/>
      <dgm:t>
        <a:bodyPr/>
        <a:lstStyle/>
        <a:p>
          <a:endParaRPr lang="es-MX" sz="1400">
            <a:solidFill>
              <a:schemeClr val="tx1"/>
            </a:solidFill>
          </a:endParaRPr>
        </a:p>
      </dgm:t>
    </dgm:pt>
    <dgm:pt modelId="{DE351E24-7EAC-45A7-A6E7-497DCA7C713D}">
      <dgm:prSet custT="1"/>
      <dgm:spPr/>
      <dgm:t>
        <a:bodyPr/>
        <a:lstStyle/>
        <a:p>
          <a:r>
            <a:rPr lang="es-MX" sz="1400" smtClean="0"/>
            <a:t>B-3</a:t>
          </a:r>
        </a:p>
        <a:p>
          <a:r>
            <a:rPr lang="es-MX" sz="1400" smtClean="0"/>
            <a:t>Estado de resultados</a:t>
          </a:r>
          <a:endParaRPr lang="es-MX" sz="1400" dirty="0"/>
        </a:p>
      </dgm:t>
    </dgm:pt>
    <dgm:pt modelId="{1D98D84D-D2C1-46AC-A0B8-596833F2ABD9}" type="parTrans" cxnId="{99966044-AE0A-49AB-B057-F427BDFA5794}">
      <dgm:prSet/>
      <dgm:spPr/>
      <dgm:t>
        <a:bodyPr/>
        <a:lstStyle/>
        <a:p>
          <a:endParaRPr lang="es-MX" sz="1400">
            <a:solidFill>
              <a:schemeClr val="tx1"/>
            </a:solidFill>
          </a:endParaRPr>
        </a:p>
      </dgm:t>
    </dgm:pt>
    <dgm:pt modelId="{C6F479BB-663C-47B2-9A0D-8B67CFDC4970}" type="sibTrans" cxnId="{99966044-AE0A-49AB-B057-F427BDFA5794}">
      <dgm:prSet/>
      <dgm:spPr/>
      <dgm:t>
        <a:bodyPr/>
        <a:lstStyle/>
        <a:p>
          <a:endParaRPr lang="es-MX" sz="1400">
            <a:solidFill>
              <a:schemeClr val="tx1"/>
            </a:solidFill>
          </a:endParaRPr>
        </a:p>
      </dgm:t>
    </dgm:pt>
    <dgm:pt modelId="{DF8FF2FA-09E8-40E5-B742-4A4C48874133}">
      <dgm:prSet custT="1"/>
      <dgm:spPr/>
      <dgm:t>
        <a:bodyPr/>
        <a:lstStyle/>
        <a:p>
          <a:r>
            <a:rPr lang="es-MX" sz="1400" smtClean="0"/>
            <a:t>B-9</a:t>
          </a:r>
        </a:p>
        <a:p>
          <a:r>
            <a:rPr lang="es-MX" sz="1400" smtClean="0"/>
            <a:t>Información financiera a fechas intermedias</a:t>
          </a:r>
          <a:endParaRPr lang="es-MX" sz="1400" dirty="0"/>
        </a:p>
      </dgm:t>
    </dgm:pt>
    <dgm:pt modelId="{53994C8E-2A7E-4846-9E7C-01E72E45BEEA}" type="parTrans" cxnId="{7B5D9159-F8C4-4B23-A534-9445E7D42974}">
      <dgm:prSet/>
      <dgm:spPr/>
      <dgm:t>
        <a:bodyPr/>
        <a:lstStyle/>
        <a:p>
          <a:endParaRPr lang="es-MX" sz="1400">
            <a:solidFill>
              <a:schemeClr val="tx1"/>
            </a:solidFill>
          </a:endParaRPr>
        </a:p>
      </dgm:t>
    </dgm:pt>
    <dgm:pt modelId="{7A9CCBC0-35B4-44F9-AD92-3F6A84E08663}" type="sibTrans" cxnId="{7B5D9159-F8C4-4B23-A534-9445E7D42974}">
      <dgm:prSet/>
      <dgm:spPr/>
      <dgm:t>
        <a:bodyPr/>
        <a:lstStyle/>
        <a:p>
          <a:endParaRPr lang="es-MX" sz="1400">
            <a:solidFill>
              <a:schemeClr val="tx1"/>
            </a:solidFill>
          </a:endParaRPr>
        </a:p>
      </dgm:t>
    </dgm:pt>
    <dgm:pt modelId="{87A1D1A9-2C15-4915-9097-32FF7E81ED59}">
      <dgm:prSet custT="1"/>
      <dgm:spPr/>
      <dgm:t>
        <a:bodyPr/>
        <a:lstStyle/>
        <a:p>
          <a:r>
            <a:rPr lang="es-MX" sz="1400" smtClean="0"/>
            <a:t>B-15</a:t>
          </a:r>
        </a:p>
        <a:p>
          <a:r>
            <a:rPr lang="es-MX" sz="1400" smtClean="0"/>
            <a:t>Conversión de monedas extranjeras</a:t>
          </a:r>
          <a:endParaRPr lang="es-MX" sz="1400" dirty="0"/>
        </a:p>
      </dgm:t>
    </dgm:pt>
    <dgm:pt modelId="{CFE2D7F5-D548-4DF3-B784-C0DA3441E5AB}" type="parTrans" cxnId="{42CAE5F3-3A78-4B49-AFE5-9BED6D006B81}">
      <dgm:prSet/>
      <dgm:spPr/>
      <dgm:t>
        <a:bodyPr/>
        <a:lstStyle/>
        <a:p>
          <a:endParaRPr lang="es-MX" sz="1400">
            <a:solidFill>
              <a:schemeClr val="tx1"/>
            </a:solidFill>
          </a:endParaRPr>
        </a:p>
      </dgm:t>
    </dgm:pt>
    <dgm:pt modelId="{881B4A67-61FF-4E56-B01E-3F6E0B8C8C03}" type="sibTrans" cxnId="{42CAE5F3-3A78-4B49-AFE5-9BED6D006B81}">
      <dgm:prSet/>
      <dgm:spPr/>
      <dgm:t>
        <a:bodyPr/>
        <a:lstStyle/>
        <a:p>
          <a:endParaRPr lang="es-MX" sz="1400">
            <a:solidFill>
              <a:schemeClr val="tx1"/>
            </a:solidFill>
          </a:endParaRPr>
        </a:p>
      </dgm:t>
    </dgm:pt>
    <dgm:pt modelId="{F4E26D12-49C6-49BF-A028-DCCD7CCC3DFA}">
      <dgm:prSet custT="1"/>
      <dgm:spPr/>
      <dgm:t>
        <a:bodyPr/>
        <a:lstStyle/>
        <a:p>
          <a:r>
            <a:rPr lang="es-MX" sz="1400" smtClean="0"/>
            <a:t>B-12</a:t>
          </a:r>
        </a:p>
        <a:p>
          <a:r>
            <a:rPr lang="es-MX" sz="1400" smtClean="0"/>
            <a:t>Estado de cambios en la situación financiera</a:t>
          </a:r>
          <a:endParaRPr lang="es-MX" sz="1400" dirty="0"/>
        </a:p>
      </dgm:t>
    </dgm:pt>
    <dgm:pt modelId="{51A344C7-8DCA-4B54-B98B-09041E9E1F86}" type="parTrans" cxnId="{B8DB6FAE-5392-4CAD-A470-9B28B06FE124}">
      <dgm:prSet/>
      <dgm:spPr/>
      <dgm:t>
        <a:bodyPr/>
        <a:lstStyle/>
        <a:p>
          <a:endParaRPr lang="es-MX" sz="1400">
            <a:solidFill>
              <a:schemeClr val="tx1"/>
            </a:solidFill>
          </a:endParaRPr>
        </a:p>
      </dgm:t>
    </dgm:pt>
    <dgm:pt modelId="{E443DC89-4497-4A79-8A8A-73CDA1BD6C01}" type="sibTrans" cxnId="{B8DB6FAE-5392-4CAD-A470-9B28B06FE124}">
      <dgm:prSet/>
      <dgm:spPr/>
      <dgm:t>
        <a:bodyPr/>
        <a:lstStyle/>
        <a:p>
          <a:endParaRPr lang="es-MX" sz="1400">
            <a:solidFill>
              <a:schemeClr val="tx1"/>
            </a:solidFill>
          </a:endParaRPr>
        </a:p>
      </dgm:t>
    </dgm:pt>
    <dgm:pt modelId="{A372DDEE-FDB2-460A-A586-65F67A038B6C}">
      <dgm:prSet custT="1"/>
      <dgm:spPr/>
      <dgm:t>
        <a:bodyPr/>
        <a:lstStyle/>
        <a:p>
          <a:r>
            <a:rPr lang="es-MX" sz="1400" smtClean="0"/>
            <a:t>B-14</a:t>
          </a:r>
        </a:p>
        <a:p>
          <a:r>
            <a:rPr lang="es-MX" sz="1400" smtClean="0"/>
            <a:t>Utilidad por acción</a:t>
          </a:r>
          <a:endParaRPr lang="es-MX" sz="1400" dirty="0"/>
        </a:p>
      </dgm:t>
    </dgm:pt>
    <dgm:pt modelId="{F0AF1138-61DD-4A43-A93B-3787A2BA0DEB}" type="parTrans" cxnId="{D05C7D09-1C6F-4CF9-BA40-2D362E0F5E86}">
      <dgm:prSet/>
      <dgm:spPr/>
      <dgm:t>
        <a:bodyPr/>
        <a:lstStyle/>
        <a:p>
          <a:endParaRPr lang="es-MX" sz="1400">
            <a:solidFill>
              <a:schemeClr val="tx1"/>
            </a:solidFill>
          </a:endParaRPr>
        </a:p>
      </dgm:t>
    </dgm:pt>
    <dgm:pt modelId="{D673A634-4A88-4349-8299-E738FCF3CD05}" type="sibTrans" cxnId="{D05C7D09-1C6F-4CF9-BA40-2D362E0F5E86}">
      <dgm:prSet/>
      <dgm:spPr/>
      <dgm:t>
        <a:bodyPr/>
        <a:lstStyle/>
        <a:p>
          <a:endParaRPr lang="es-MX" sz="1400">
            <a:solidFill>
              <a:schemeClr val="tx1"/>
            </a:solidFill>
          </a:endParaRPr>
        </a:p>
      </dgm:t>
    </dgm:pt>
    <dgm:pt modelId="{16775A88-D0A1-4AAE-935C-4F265FC9254D}">
      <dgm:prSet custT="1"/>
      <dgm:spPr/>
      <dgm:t>
        <a:bodyPr/>
        <a:lstStyle/>
        <a:p>
          <a:r>
            <a:rPr lang="es-MX" sz="1400" smtClean="0"/>
            <a:t>B-13</a:t>
          </a:r>
        </a:p>
        <a:p>
          <a:r>
            <a:rPr lang="es-MX" sz="1400" smtClean="0"/>
            <a:t>Hechos posteriores a la fecha de los estados financieros</a:t>
          </a:r>
          <a:endParaRPr lang="es-MX" sz="1400" dirty="0"/>
        </a:p>
      </dgm:t>
    </dgm:pt>
    <dgm:pt modelId="{B7CF1127-4F5F-477C-BCB3-34463A894BAC}" type="parTrans" cxnId="{9759E502-91AB-441E-979E-CD6BD24EC85D}">
      <dgm:prSet/>
      <dgm:spPr/>
      <dgm:t>
        <a:bodyPr/>
        <a:lstStyle/>
        <a:p>
          <a:endParaRPr lang="es-MX" sz="1400">
            <a:solidFill>
              <a:schemeClr val="tx1"/>
            </a:solidFill>
          </a:endParaRPr>
        </a:p>
      </dgm:t>
    </dgm:pt>
    <dgm:pt modelId="{832AC211-B1A1-4ED9-8960-7C96ED695D22}" type="sibTrans" cxnId="{9759E502-91AB-441E-979E-CD6BD24EC85D}">
      <dgm:prSet/>
      <dgm:spPr/>
      <dgm:t>
        <a:bodyPr/>
        <a:lstStyle/>
        <a:p>
          <a:endParaRPr lang="es-MX" sz="1400">
            <a:solidFill>
              <a:schemeClr val="tx1"/>
            </a:solidFill>
          </a:endParaRPr>
        </a:p>
      </dgm:t>
    </dgm:pt>
    <dgm:pt modelId="{9DC2AB0C-3509-4EAB-9B5F-EFCFF4ACCA14}">
      <dgm:prSet custT="1"/>
      <dgm:spPr/>
      <dgm:t>
        <a:bodyPr/>
        <a:lstStyle/>
        <a:p>
          <a:r>
            <a:rPr lang="es-MX" sz="1400" smtClean="0"/>
            <a:t>B-7</a:t>
          </a:r>
        </a:p>
        <a:p>
          <a:r>
            <a:rPr lang="es-MX" sz="1400" smtClean="0"/>
            <a:t>Adquisición de negocios</a:t>
          </a:r>
          <a:endParaRPr lang="es-MX" sz="1400" dirty="0" smtClean="0"/>
        </a:p>
      </dgm:t>
    </dgm:pt>
    <dgm:pt modelId="{19F8241D-CCC2-48BC-9FE5-C36DD345F0DF}" type="parTrans" cxnId="{44754F71-F8C8-4E1C-8C82-EBF86E53758D}">
      <dgm:prSet/>
      <dgm:spPr/>
      <dgm:t>
        <a:bodyPr/>
        <a:lstStyle/>
        <a:p>
          <a:endParaRPr lang="es-MX" sz="1400">
            <a:solidFill>
              <a:schemeClr val="tx1"/>
            </a:solidFill>
          </a:endParaRPr>
        </a:p>
      </dgm:t>
    </dgm:pt>
    <dgm:pt modelId="{29D56974-BA8E-4261-AD44-22FE33F429CE}" type="sibTrans" cxnId="{44754F71-F8C8-4E1C-8C82-EBF86E53758D}">
      <dgm:prSet/>
      <dgm:spPr/>
      <dgm:t>
        <a:bodyPr/>
        <a:lstStyle/>
        <a:p>
          <a:endParaRPr lang="es-MX" sz="1400">
            <a:solidFill>
              <a:schemeClr val="tx1"/>
            </a:solidFill>
          </a:endParaRPr>
        </a:p>
      </dgm:t>
    </dgm:pt>
    <dgm:pt modelId="{87C143CE-0193-4E23-9B39-17125AC31E7A}">
      <dgm:prSet custT="1"/>
      <dgm:spPr/>
      <dgm:t>
        <a:bodyPr/>
        <a:lstStyle/>
        <a:p>
          <a:r>
            <a:rPr lang="es-MX" sz="1400" smtClean="0"/>
            <a:t>B-16</a:t>
          </a:r>
        </a:p>
        <a:p>
          <a:r>
            <a:rPr lang="es-MX" sz="1400" smtClean="0"/>
            <a:t>Estados financieros de entidades con propósitos no lucrativos</a:t>
          </a:r>
          <a:endParaRPr lang="es-MX" sz="1400" dirty="0"/>
        </a:p>
      </dgm:t>
    </dgm:pt>
    <dgm:pt modelId="{93AE51E7-3655-4183-B3D9-88DE787D2110}" type="parTrans" cxnId="{ADC4C851-DB58-4235-B93C-86DA586EC0B8}">
      <dgm:prSet/>
      <dgm:spPr/>
      <dgm:t>
        <a:bodyPr/>
        <a:lstStyle/>
        <a:p>
          <a:endParaRPr lang="es-MX" sz="1400">
            <a:solidFill>
              <a:schemeClr val="tx1"/>
            </a:solidFill>
          </a:endParaRPr>
        </a:p>
      </dgm:t>
    </dgm:pt>
    <dgm:pt modelId="{8C8D798C-C02B-4E70-9F46-6D56E7D667C1}" type="sibTrans" cxnId="{ADC4C851-DB58-4235-B93C-86DA586EC0B8}">
      <dgm:prSet/>
      <dgm:spPr/>
      <dgm:t>
        <a:bodyPr/>
        <a:lstStyle/>
        <a:p>
          <a:endParaRPr lang="es-MX" sz="1400">
            <a:solidFill>
              <a:schemeClr val="tx1"/>
            </a:solidFill>
          </a:endParaRPr>
        </a:p>
      </dgm:t>
    </dgm:pt>
    <dgm:pt modelId="{428F5106-489C-4A1E-A0B6-42661D317DC4}" type="pres">
      <dgm:prSet presAssocID="{C987A756-2531-4BCC-832A-894DBE3D1DC4}" presName="diagram" presStyleCnt="0">
        <dgm:presLayoutVars>
          <dgm:dir/>
          <dgm:resizeHandles val="exact"/>
        </dgm:presLayoutVars>
      </dgm:prSet>
      <dgm:spPr/>
      <dgm:t>
        <a:bodyPr/>
        <a:lstStyle/>
        <a:p>
          <a:endParaRPr lang="es-MX"/>
        </a:p>
      </dgm:t>
    </dgm:pt>
    <dgm:pt modelId="{7449D279-DF36-4641-A385-16CB429C3DF7}" type="pres">
      <dgm:prSet presAssocID="{1266ACDE-94F1-4A83-A87E-8B6EA5CDCF8A}" presName="node" presStyleLbl="node1" presStyleIdx="0" presStyleCnt="14">
        <dgm:presLayoutVars>
          <dgm:bulletEnabled val="1"/>
        </dgm:presLayoutVars>
      </dgm:prSet>
      <dgm:spPr/>
      <dgm:t>
        <a:bodyPr/>
        <a:lstStyle/>
        <a:p>
          <a:endParaRPr lang="es-MX"/>
        </a:p>
      </dgm:t>
    </dgm:pt>
    <dgm:pt modelId="{CB11E285-A4C4-4A06-8F6F-17EA8A220062}" type="pres">
      <dgm:prSet presAssocID="{92BF0F4D-88E2-48F3-8954-A6F7A826F735}" presName="sibTrans" presStyleCnt="0"/>
      <dgm:spPr/>
    </dgm:pt>
    <dgm:pt modelId="{812CEBC0-B9D6-40EE-805E-7FFE8463218D}" type="pres">
      <dgm:prSet presAssocID="{C44572B8-E3F0-4E31-825D-43276F635976}" presName="node" presStyleLbl="node1" presStyleIdx="1" presStyleCnt="14">
        <dgm:presLayoutVars>
          <dgm:bulletEnabled val="1"/>
        </dgm:presLayoutVars>
      </dgm:prSet>
      <dgm:spPr/>
      <dgm:t>
        <a:bodyPr/>
        <a:lstStyle/>
        <a:p>
          <a:endParaRPr lang="es-MX"/>
        </a:p>
      </dgm:t>
    </dgm:pt>
    <dgm:pt modelId="{FE451BC4-982B-4A62-80DA-34993CB300CC}" type="pres">
      <dgm:prSet presAssocID="{73C3B6FE-449C-438D-A5B7-2510AD916463}" presName="sibTrans" presStyleCnt="0"/>
      <dgm:spPr/>
    </dgm:pt>
    <dgm:pt modelId="{ACF9CEFF-E71A-4146-8A9B-D8956F181497}" type="pres">
      <dgm:prSet presAssocID="{DE351E24-7EAC-45A7-A6E7-497DCA7C713D}" presName="node" presStyleLbl="node1" presStyleIdx="2" presStyleCnt="14">
        <dgm:presLayoutVars>
          <dgm:bulletEnabled val="1"/>
        </dgm:presLayoutVars>
      </dgm:prSet>
      <dgm:spPr/>
      <dgm:t>
        <a:bodyPr/>
        <a:lstStyle/>
        <a:p>
          <a:endParaRPr lang="es-MX"/>
        </a:p>
      </dgm:t>
    </dgm:pt>
    <dgm:pt modelId="{723567E9-01A4-4BDA-9B00-EBA2F161190C}" type="pres">
      <dgm:prSet presAssocID="{C6F479BB-663C-47B2-9A0D-8B67CFDC4970}" presName="sibTrans" presStyleCnt="0"/>
      <dgm:spPr/>
    </dgm:pt>
    <dgm:pt modelId="{3BAD37CA-2E25-410D-B7B2-57815C64A090}" type="pres">
      <dgm:prSet presAssocID="{7142D633-1050-41BE-A8C1-9C1FD0513F93}" presName="node" presStyleLbl="node1" presStyleIdx="3" presStyleCnt="14">
        <dgm:presLayoutVars>
          <dgm:bulletEnabled val="1"/>
        </dgm:presLayoutVars>
      </dgm:prSet>
      <dgm:spPr/>
      <dgm:t>
        <a:bodyPr/>
        <a:lstStyle/>
        <a:p>
          <a:endParaRPr lang="es-MX"/>
        </a:p>
      </dgm:t>
    </dgm:pt>
    <dgm:pt modelId="{29EE671A-A83C-481E-A8B7-3113663F1042}" type="pres">
      <dgm:prSet presAssocID="{C14D9370-F131-4FDB-B403-A7B2BA3EFC54}" presName="sibTrans" presStyleCnt="0"/>
      <dgm:spPr/>
    </dgm:pt>
    <dgm:pt modelId="{757742EE-EC0E-4AB0-BB92-5A28761668AD}" type="pres">
      <dgm:prSet presAssocID="{7063D881-44A4-408B-A39E-3F82D945B8BF}" presName="node" presStyleLbl="node1" presStyleIdx="4" presStyleCnt="14">
        <dgm:presLayoutVars>
          <dgm:bulletEnabled val="1"/>
        </dgm:presLayoutVars>
      </dgm:prSet>
      <dgm:spPr/>
      <dgm:t>
        <a:bodyPr/>
        <a:lstStyle/>
        <a:p>
          <a:endParaRPr lang="es-MX"/>
        </a:p>
      </dgm:t>
    </dgm:pt>
    <dgm:pt modelId="{3EF013AF-97E4-48C1-91A8-013EF40AAC3C}" type="pres">
      <dgm:prSet presAssocID="{F2A63661-F906-43D3-A379-100137EA36E5}" presName="sibTrans" presStyleCnt="0"/>
      <dgm:spPr/>
    </dgm:pt>
    <dgm:pt modelId="{E9F62AB8-901E-47A3-8C29-C85B6A54B70F}" type="pres">
      <dgm:prSet presAssocID="{9DC2AB0C-3509-4EAB-9B5F-EFCFF4ACCA14}" presName="node" presStyleLbl="node1" presStyleIdx="5" presStyleCnt="14">
        <dgm:presLayoutVars>
          <dgm:bulletEnabled val="1"/>
        </dgm:presLayoutVars>
      </dgm:prSet>
      <dgm:spPr/>
      <dgm:t>
        <a:bodyPr/>
        <a:lstStyle/>
        <a:p>
          <a:endParaRPr lang="es-MX"/>
        </a:p>
      </dgm:t>
    </dgm:pt>
    <dgm:pt modelId="{2C0FFF12-BADF-49E5-9D30-2DC285EF13AC}" type="pres">
      <dgm:prSet presAssocID="{29D56974-BA8E-4261-AD44-22FE33F429CE}" presName="sibTrans" presStyleCnt="0"/>
      <dgm:spPr/>
    </dgm:pt>
    <dgm:pt modelId="{0074AB04-B872-4B1A-A110-A9645119574F}" type="pres">
      <dgm:prSet presAssocID="{B7F928C6-BD69-4201-A1EE-F4C9F86ABCF0}" presName="node" presStyleLbl="node1" presStyleIdx="6" presStyleCnt="14" custScaleY="138043">
        <dgm:presLayoutVars>
          <dgm:bulletEnabled val="1"/>
        </dgm:presLayoutVars>
      </dgm:prSet>
      <dgm:spPr/>
      <dgm:t>
        <a:bodyPr/>
        <a:lstStyle/>
        <a:p>
          <a:endParaRPr lang="es-MX"/>
        </a:p>
      </dgm:t>
    </dgm:pt>
    <dgm:pt modelId="{62E1AA66-E890-4B79-9CB6-A7CE2CC080A5}" type="pres">
      <dgm:prSet presAssocID="{C952741A-38CF-4399-B7B8-EA9437D8D1ED}" presName="sibTrans" presStyleCnt="0"/>
      <dgm:spPr/>
    </dgm:pt>
    <dgm:pt modelId="{BF70DB77-56F4-4C61-A5D9-487655A2F61F}" type="pres">
      <dgm:prSet presAssocID="{DF8FF2FA-09E8-40E5-B742-4A4C48874133}" presName="node" presStyleLbl="node1" presStyleIdx="7" presStyleCnt="14">
        <dgm:presLayoutVars>
          <dgm:bulletEnabled val="1"/>
        </dgm:presLayoutVars>
      </dgm:prSet>
      <dgm:spPr/>
      <dgm:t>
        <a:bodyPr/>
        <a:lstStyle/>
        <a:p>
          <a:endParaRPr lang="es-MX"/>
        </a:p>
      </dgm:t>
    </dgm:pt>
    <dgm:pt modelId="{46447632-7039-4408-97D3-A689BC8A75FC}" type="pres">
      <dgm:prSet presAssocID="{7A9CCBC0-35B4-44F9-AD92-3F6A84E08663}" presName="sibTrans" presStyleCnt="0"/>
      <dgm:spPr/>
    </dgm:pt>
    <dgm:pt modelId="{EC43D62B-8EE0-42C6-B9D9-958AE2A689F4}" type="pres">
      <dgm:prSet presAssocID="{15773B58-48FD-4E20-B9D5-370BF5A4F9F2}" presName="node" presStyleLbl="node1" presStyleIdx="8" presStyleCnt="14">
        <dgm:presLayoutVars>
          <dgm:bulletEnabled val="1"/>
        </dgm:presLayoutVars>
      </dgm:prSet>
      <dgm:spPr/>
      <dgm:t>
        <a:bodyPr/>
        <a:lstStyle/>
        <a:p>
          <a:endParaRPr lang="es-MX"/>
        </a:p>
      </dgm:t>
    </dgm:pt>
    <dgm:pt modelId="{F153F23D-D612-4BA4-B20B-812866CD8C7A}" type="pres">
      <dgm:prSet presAssocID="{313C093B-1038-449D-82AA-2A0D52D4FA6B}" presName="sibTrans" presStyleCnt="0"/>
      <dgm:spPr/>
    </dgm:pt>
    <dgm:pt modelId="{79ED0192-5810-489C-9EC0-13B388ACE9D3}" type="pres">
      <dgm:prSet presAssocID="{F4E26D12-49C6-49BF-A028-DCCD7CCC3DFA}" presName="node" presStyleLbl="node1" presStyleIdx="9" presStyleCnt="14">
        <dgm:presLayoutVars>
          <dgm:bulletEnabled val="1"/>
        </dgm:presLayoutVars>
      </dgm:prSet>
      <dgm:spPr/>
      <dgm:t>
        <a:bodyPr/>
        <a:lstStyle/>
        <a:p>
          <a:endParaRPr lang="es-MX"/>
        </a:p>
      </dgm:t>
    </dgm:pt>
    <dgm:pt modelId="{1C938A1D-5C2E-4156-8D66-2571DEDDBB01}" type="pres">
      <dgm:prSet presAssocID="{E443DC89-4497-4A79-8A8A-73CDA1BD6C01}" presName="sibTrans" presStyleCnt="0"/>
      <dgm:spPr/>
    </dgm:pt>
    <dgm:pt modelId="{A2267DC8-C787-420C-937E-12350A7E736E}" type="pres">
      <dgm:prSet presAssocID="{16775A88-D0A1-4AAE-935C-4F265FC9254D}" presName="node" presStyleLbl="node1" presStyleIdx="10" presStyleCnt="14">
        <dgm:presLayoutVars>
          <dgm:bulletEnabled val="1"/>
        </dgm:presLayoutVars>
      </dgm:prSet>
      <dgm:spPr/>
      <dgm:t>
        <a:bodyPr/>
        <a:lstStyle/>
        <a:p>
          <a:endParaRPr lang="es-MX"/>
        </a:p>
      </dgm:t>
    </dgm:pt>
    <dgm:pt modelId="{5BBEF329-ACA7-4FD8-86FA-6062D6527539}" type="pres">
      <dgm:prSet presAssocID="{832AC211-B1A1-4ED9-8960-7C96ED695D22}" presName="sibTrans" presStyleCnt="0"/>
      <dgm:spPr/>
    </dgm:pt>
    <dgm:pt modelId="{AF0A12F3-EFE1-4D29-973F-7B684A19C224}" type="pres">
      <dgm:prSet presAssocID="{A372DDEE-FDB2-460A-A586-65F67A038B6C}" presName="node" presStyleLbl="node1" presStyleIdx="11" presStyleCnt="14">
        <dgm:presLayoutVars>
          <dgm:bulletEnabled val="1"/>
        </dgm:presLayoutVars>
      </dgm:prSet>
      <dgm:spPr/>
      <dgm:t>
        <a:bodyPr/>
        <a:lstStyle/>
        <a:p>
          <a:endParaRPr lang="es-MX"/>
        </a:p>
      </dgm:t>
    </dgm:pt>
    <dgm:pt modelId="{84681AA1-443C-47CC-889A-27777414549B}" type="pres">
      <dgm:prSet presAssocID="{D673A634-4A88-4349-8299-E738FCF3CD05}" presName="sibTrans" presStyleCnt="0"/>
      <dgm:spPr/>
    </dgm:pt>
    <dgm:pt modelId="{55DB4C84-1B69-419F-8F78-620F240BDA1B}" type="pres">
      <dgm:prSet presAssocID="{87A1D1A9-2C15-4915-9097-32FF7E81ED59}" presName="node" presStyleLbl="node1" presStyleIdx="12" presStyleCnt="14">
        <dgm:presLayoutVars>
          <dgm:bulletEnabled val="1"/>
        </dgm:presLayoutVars>
      </dgm:prSet>
      <dgm:spPr/>
      <dgm:t>
        <a:bodyPr/>
        <a:lstStyle/>
        <a:p>
          <a:endParaRPr lang="es-MX"/>
        </a:p>
      </dgm:t>
    </dgm:pt>
    <dgm:pt modelId="{5B2987B3-96A9-4BC9-9A10-0EC08EA8E523}" type="pres">
      <dgm:prSet presAssocID="{881B4A67-61FF-4E56-B01E-3F6E0B8C8C03}" presName="sibTrans" presStyleCnt="0"/>
      <dgm:spPr/>
    </dgm:pt>
    <dgm:pt modelId="{DFE07B24-FB96-4B70-8B47-FF0A5959C850}" type="pres">
      <dgm:prSet presAssocID="{87C143CE-0193-4E23-9B39-17125AC31E7A}" presName="node" presStyleLbl="node1" presStyleIdx="13" presStyleCnt="14">
        <dgm:presLayoutVars>
          <dgm:bulletEnabled val="1"/>
        </dgm:presLayoutVars>
      </dgm:prSet>
      <dgm:spPr/>
      <dgm:t>
        <a:bodyPr/>
        <a:lstStyle/>
        <a:p>
          <a:endParaRPr lang="es-MX"/>
        </a:p>
      </dgm:t>
    </dgm:pt>
  </dgm:ptLst>
  <dgm:cxnLst>
    <dgm:cxn modelId="{9E326695-877B-4DFA-AD6F-87805B626682}" type="presOf" srcId="{DF8FF2FA-09E8-40E5-B742-4A4C48874133}" destId="{BF70DB77-56F4-4C61-A5D9-487655A2F61F}" srcOrd="0" destOrd="0" presId="urn:microsoft.com/office/officeart/2005/8/layout/default"/>
    <dgm:cxn modelId="{452CA4FC-EEA7-4BB6-920D-74AA66D7AB16}" type="presOf" srcId="{C44572B8-E3F0-4E31-825D-43276F635976}" destId="{812CEBC0-B9D6-40EE-805E-7FFE8463218D}" srcOrd="0" destOrd="0" presId="urn:microsoft.com/office/officeart/2005/8/layout/default"/>
    <dgm:cxn modelId="{13450109-0303-4FB0-A9AB-BFEE5A981B7D}" type="presOf" srcId="{C987A756-2531-4BCC-832A-894DBE3D1DC4}" destId="{428F5106-489C-4A1E-A0B6-42661D317DC4}" srcOrd="0" destOrd="0" presId="urn:microsoft.com/office/officeart/2005/8/layout/default"/>
    <dgm:cxn modelId="{6CC75E75-19ED-44A6-829C-8970C7C0BFBD}" type="presOf" srcId="{7063D881-44A4-408B-A39E-3F82D945B8BF}" destId="{757742EE-EC0E-4AB0-BB92-5A28761668AD}" srcOrd="0" destOrd="0" presId="urn:microsoft.com/office/officeart/2005/8/layout/default"/>
    <dgm:cxn modelId="{B8DB6FAE-5392-4CAD-A470-9B28B06FE124}" srcId="{C987A756-2531-4BCC-832A-894DBE3D1DC4}" destId="{F4E26D12-49C6-49BF-A028-DCCD7CCC3DFA}" srcOrd="9" destOrd="0" parTransId="{51A344C7-8DCA-4B54-B98B-09041E9E1F86}" sibTransId="{E443DC89-4497-4A79-8A8A-73CDA1BD6C01}"/>
    <dgm:cxn modelId="{E1555C50-43B5-429C-8915-9C76B01BEBEA}" srcId="{C987A756-2531-4BCC-832A-894DBE3D1DC4}" destId="{7142D633-1050-41BE-A8C1-9C1FD0513F93}" srcOrd="3" destOrd="0" parTransId="{4AEE93B1-F661-4B3E-90DF-01F8CF6FBB0E}" sibTransId="{C14D9370-F131-4FDB-B403-A7B2BA3EFC54}"/>
    <dgm:cxn modelId="{65E7A859-0CC1-4AA0-AD50-B6C95E006E37}" type="presOf" srcId="{1266ACDE-94F1-4A83-A87E-8B6EA5CDCF8A}" destId="{7449D279-DF36-4641-A385-16CB429C3DF7}" srcOrd="0" destOrd="0" presId="urn:microsoft.com/office/officeart/2005/8/layout/default"/>
    <dgm:cxn modelId="{ED05B398-31F5-4323-AF7D-18B71B2BDE9D}" type="presOf" srcId="{87C143CE-0193-4E23-9B39-17125AC31E7A}" destId="{DFE07B24-FB96-4B70-8B47-FF0A5959C850}" srcOrd="0" destOrd="0" presId="urn:microsoft.com/office/officeart/2005/8/layout/default"/>
    <dgm:cxn modelId="{7909C22F-2B10-4091-8F34-4AE91779D589}" srcId="{C987A756-2531-4BCC-832A-894DBE3D1DC4}" destId="{15773B58-48FD-4E20-B9D5-370BF5A4F9F2}" srcOrd="8" destOrd="0" parTransId="{ED8EA011-C217-412F-AEEA-8DFF2B1C1E18}" sibTransId="{313C093B-1038-449D-82AA-2A0D52D4FA6B}"/>
    <dgm:cxn modelId="{99966044-AE0A-49AB-B057-F427BDFA5794}" srcId="{C987A756-2531-4BCC-832A-894DBE3D1DC4}" destId="{DE351E24-7EAC-45A7-A6E7-497DCA7C713D}" srcOrd="2" destOrd="0" parTransId="{1D98D84D-D2C1-46AC-A0B8-596833F2ABD9}" sibTransId="{C6F479BB-663C-47B2-9A0D-8B67CFDC4970}"/>
    <dgm:cxn modelId="{958A0B57-F8CD-4565-BEC6-8E72E8B8686F}" srcId="{C987A756-2531-4BCC-832A-894DBE3D1DC4}" destId="{1266ACDE-94F1-4A83-A87E-8B6EA5CDCF8A}" srcOrd="0" destOrd="0" parTransId="{FA69A362-3621-4A23-8981-C35480BE6D10}" sibTransId="{92BF0F4D-88E2-48F3-8954-A6F7A826F735}"/>
    <dgm:cxn modelId="{3C8BEBE6-8448-4D90-8916-8CB9EBA428E9}" type="presOf" srcId="{16775A88-D0A1-4AAE-935C-4F265FC9254D}" destId="{A2267DC8-C787-420C-937E-12350A7E736E}" srcOrd="0" destOrd="0" presId="urn:microsoft.com/office/officeart/2005/8/layout/default"/>
    <dgm:cxn modelId="{74FE7E76-E08B-4C24-A71D-808BFF6CA95E}" type="presOf" srcId="{7142D633-1050-41BE-A8C1-9C1FD0513F93}" destId="{3BAD37CA-2E25-410D-B7B2-57815C64A090}" srcOrd="0" destOrd="0" presId="urn:microsoft.com/office/officeart/2005/8/layout/default"/>
    <dgm:cxn modelId="{7B5D9159-F8C4-4B23-A534-9445E7D42974}" srcId="{C987A756-2531-4BCC-832A-894DBE3D1DC4}" destId="{DF8FF2FA-09E8-40E5-B742-4A4C48874133}" srcOrd="7" destOrd="0" parTransId="{53994C8E-2A7E-4846-9E7C-01E72E45BEEA}" sibTransId="{7A9CCBC0-35B4-44F9-AD92-3F6A84E08663}"/>
    <dgm:cxn modelId="{8EA46E8A-0483-4436-8F40-E3306427BE91}" type="presOf" srcId="{A372DDEE-FDB2-460A-A586-65F67A038B6C}" destId="{AF0A12F3-EFE1-4D29-973F-7B684A19C224}" srcOrd="0" destOrd="0" presId="urn:microsoft.com/office/officeart/2005/8/layout/default"/>
    <dgm:cxn modelId="{7587DCD4-66FA-4A20-9005-A6CCC03A76D5}" type="presOf" srcId="{15773B58-48FD-4E20-B9D5-370BF5A4F9F2}" destId="{EC43D62B-8EE0-42C6-B9D9-958AE2A689F4}" srcOrd="0" destOrd="0" presId="urn:microsoft.com/office/officeart/2005/8/layout/default"/>
    <dgm:cxn modelId="{F1CF607D-58AA-47D9-B838-719FF4AD22EB}" type="presOf" srcId="{DE351E24-7EAC-45A7-A6E7-497DCA7C713D}" destId="{ACF9CEFF-E71A-4146-8A9B-D8956F181497}" srcOrd="0" destOrd="0" presId="urn:microsoft.com/office/officeart/2005/8/layout/default"/>
    <dgm:cxn modelId="{926C850D-8680-408E-A5EB-EA66BD559A07}" srcId="{C987A756-2531-4BCC-832A-894DBE3D1DC4}" destId="{B7F928C6-BD69-4201-A1EE-F4C9F86ABCF0}" srcOrd="6" destOrd="0" parTransId="{8F31AC51-5AE6-4111-8270-3D8850787ECE}" sibTransId="{C952741A-38CF-4399-B7B8-EA9437D8D1ED}"/>
    <dgm:cxn modelId="{42CAE5F3-3A78-4B49-AFE5-9BED6D006B81}" srcId="{C987A756-2531-4BCC-832A-894DBE3D1DC4}" destId="{87A1D1A9-2C15-4915-9097-32FF7E81ED59}" srcOrd="12" destOrd="0" parTransId="{CFE2D7F5-D548-4DF3-B784-C0DA3441E5AB}" sibTransId="{881B4A67-61FF-4E56-B01E-3F6E0B8C8C03}"/>
    <dgm:cxn modelId="{D05C7D09-1C6F-4CF9-BA40-2D362E0F5E86}" srcId="{C987A756-2531-4BCC-832A-894DBE3D1DC4}" destId="{A372DDEE-FDB2-460A-A586-65F67A038B6C}" srcOrd="11" destOrd="0" parTransId="{F0AF1138-61DD-4A43-A93B-3787A2BA0DEB}" sibTransId="{D673A634-4A88-4349-8299-E738FCF3CD05}"/>
    <dgm:cxn modelId="{4669078A-2EA1-45A1-AC9D-8B4DA4FFCBFE}" srcId="{C987A756-2531-4BCC-832A-894DBE3D1DC4}" destId="{C44572B8-E3F0-4E31-825D-43276F635976}" srcOrd="1" destOrd="0" parTransId="{2C442023-4E49-4A58-BCA5-16B48AF6868E}" sibTransId="{73C3B6FE-449C-438D-A5B7-2510AD916463}"/>
    <dgm:cxn modelId="{AEDE2F3C-796C-484F-9BE4-EBCCD8447287}" type="presOf" srcId="{B7F928C6-BD69-4201-A1EE-F4C9F86ABCF0}" destId="{0074AB04-B872-4B1A-A110-A9645119574F}" srcOrd="0" destOrd="0" presId="urn:microsoft.com/office/officeart/2005/8/layout/default"/>
    <dgm:cxn modelId="{9759E502-91AB-441E-979E-CD6BD24EC85D}" srcId="{C987A756-2531-4BCC-832A-894DBE3D1DC4}" destId="{16775A88-D0A1-4AAE-935C-4F265FC9254D}" srcOrd="10" destOrd="0" parTransId="{B7CF1127-4F5F-477C-BCB3-34463A894BAC}" sibTransId="{832AC211-B1A1-4ED9-8960-7C96ED695D22}"/>
    <dgm:cxn modelId="{00892CF2-6EAE-4E7D-A6C5-2B6CC043566A}" type="presOf" srcId="{87A1D1A9-2C15-4915-9097-32FF7E81ED59}" destId="{55DB4C84-1B69-419F-8F78-620F240BDA1B}" srcOrd="0" destOrd="0" presId="urn:microsoft.com/office/officeart/2005/8/layout/default"/>
    <dgm:cxn modelId="{ADC4C851-DB58-4235-B93C-86DA586EC0B8}" srcId="{C987A756-2531-4BCC-832A-894DBE3D1DC4}" destId="{87C143CE-0193-4E23-9B39-17125AC31E7A}" srcOrd="13" destOrd="0" parTransId="{93AE51E7-3655-4183-B3D9-88DE787D2110}" sibTransId="{8C8D798C-C02B-4E70-9F46-6D56E7D667C1}"/>
    <dgm:cxn modelId="{44754F71-F8C8-4E1C-8C82-EBF86E53758D}" srcId="{C987A756-2531-4BCC-832A-894DBE3D1DC4}" destId="{9DC2AB0C-3509-4EAB-9B5F-EFCFF4ACCA14}" srcOrd="5" destOrd="0" parTransId="{19F8241D-CCC2-48BC-9FE5-C36DD345F0DF}" sibTransId="{29D56974-BA8E-4261-AD44-22FE33F429CE}"/>
    <dgm:cxn modelId="{549334BC-1B3C-415D-9945-3C8D4008A936}" type="presOf" srcId="{9DC2AB0C-3509-4EAB-9B5F-EFCFF4ACCA14}" destId="{E9F62AB8-901E-47A3-8C29-C85B6A54B70F}" srcOrd="0" destOrd="0" presId="urn:microsoft.com/office/officeart/2005/8/layout/default"/>
    <dgm:cxn modelId="{C6D45F7B-DBD2-4901-BB5A-67820471E422}" type="presOf" srcId="{F4E26D12-49C6-49BF-A028-DCCD7CCC3DFA}" destId="{79ED0192-5810-489C-9EC0-13B388ACE9D3}" srcOrd="0" destOrd="0" presId="urn:microsoft.com/office/officeart/2005/8/layout/default"/>
    <dgm:cxn modelId="{4BDF876D-80ED-4FA7-A488-DD987AC6089B}" srcId="{C987A756-2531-4BCC-832A-894DBE3D1DC4}" destId="{7063D881-44A4-408B-A39E-3F82D945B8BF}" srcOrd="4" destOrd="0" parTransId="{01DCCC11-6640-413D-B77C-9A1BA8325F33}" sibTransId="{F2A63661-F906-43D3-A379-100137EA36E5}"/>
    <dgm:cxn modelId="{E1BECA24-8EC5-4F9D-8133-5B4691570D67}" type="presParOf" srcId="{428F5106-489C-4A1E-A0B6-42661D317DC4}" destId="{7449D279-DF36-4641-A385-16CB429C3DF7}" srcOrd="0" destOrd="0" presId="urn:microsoft.com/office/officeart/2005/8/layout/default"/>
    <dgm:cxn modelId="{633CEFA9-274B-45DD-B60C-3CF6CD89FF21}" type="presParOf" srcId="{428F5106-489C-4A1E-A0B6-42661D317DC4}" destId="{CB11E285-A4C4-4A06-8F6F-17EA8A220062}" srcOrd="1" destOrd="0" presId="urn:microsoft.com/office/officeart/2005/8/layout/default"/>
    <dgm:cxn modelId="{D1B39D49-A833-4ABC-B3E2-89ED53170660}" type="presParOf" srcId="{428F5106-489C-4A1E-A0B6-42661D317DC4}" destId="{812CEBC0-B9D6-40EE-805E-7FFE8463218D}" srcOrd="2" destOrd="0" presId="urn:microsoft.com/office/officeart/2005/8/layout/default"/>
    <dgm:cxn modelId="{02591F3E-52EB-4A20-9449-36B2A464AE0B}" type="presParOf" srcId="{428F5106-489C-4A1E-A0B6-42661D317DC4}" destId="{FE451BC4-982B-4A62-80DA-34993CB300CC}" srcOrd="3" destOrd="0" presId="urn:microsoft.com/office/officeart/2005/8/layout/default"/>
    <dgm:cxn modelId="{A33761B1-7B82-4D53-8981-A22FD55E9AE2}" type="presParOf" srcId="{428F5106-489C-4A1E-A0B6-42661D317DC4}" destId="{ACF9CEFF-E71A-4146-8A9B-D8956F181497}" srcOrd="4" destOrd="0" presId="urn:microsoft.com/office/officeart/2005/8/layout/default"/>
    <dgm:cxn modelId="{2F5AFE1C-7AAA-4470-A069-D15D61DA024D}" type="presParOf" srcId="{428F5106-489C-4A1E-A0B6-42661D317DC4}" destId="{723567E9-01A4-4BDA-9B00-EBA2F161190C}" srcOrd="5" destOrd="0" presId="urn:microsoft.com/office/officeart/2005/8/layout/default"/>
    <dgm:cxn modelId="{CED4D853-93CB-4314-BBE2-3A76897FCAAB}" type="presParOf" srcId="{428F5106-489C-4A1E-A0B6-42661D317DC4}" destId="{3BAD37CA-2E25-410D-B7B2-57815C64A090}" srcOrd="6" destOrd="0" presId="urn:microsoft.com/office/officeart/2005/8/layout/default"/>
    <dgm:cxn modelId="{C6BE1109-81C4-4143-A020-A565A9DE6C3F}" type="presParOf" srcId="{428F5106-489C-4A1E-A0B6-42661D317DC4}" destId="{29EE671A-A83C-481E-A8B7-3113663F1042}" srcOrd="7" destOrd="0" presId="urn:microsoft.com/office/officeart/2005/8/layout/default"/>
    <dgm:cxn modelId="{478C85E5-9424-4576-BEF2-B5372053B1CA}" type="presParOf" srcId="{428F5106-489C-4A1E-A0B6-42661D317DC4}" destId="{757742EE-EC0E-4AB0-BB92-5A28761668AD}" srcOrd="8" destOrd="0" presId="urn:microsoft.com/office/officeart/2005/8/layout/default"/>
    <dgm:cxn modelId="{EC17D8BF-D6AB-46D3-9E65-25F0E34AE48F}" type="presParOf" srcId="{428F5106-489C-4A1E-A0B6-42661D317DC4}" destId="{3EF013AF-97E4-48C1-91A8-013EF40AAC3C}" srcOrd="9" destOrd="0" presId="urn:microsoft.com/office/officeart/2005/8/layout/default"/>
    <dgm:cxn modelId="{51F22C9F-2262-4D9D-A1EA-A396979D2472}" type="presParOf" srcId="{428F5106-489C-4A1E-A0B6-42661D317DC4}" destId="{E9F62AB8-901E-47A3-8C29-C85B6A54B70F}" srcOrd="10" destOrd="0" presId="urn:microsoft.com/office/officeart/2005/8/layout/default"/>
    <dgm:cxn modelId="{D47044CB-D909-49C4-8BCD-FD01CE8E6579}" type="presParOf" srcId="{428F5106-489C-4A1E-A0B6-42661D317DC4}" destId="{2C0FFF12-BADF-49E5-9D30-2DC285EF13AC}" srcOrd="11" destOrd="0" presId="urn:microsoft.com/office/officeart/2005/8/layout/default"/>
    <dgm:cxn modelId="{3053DDA4-64F7-4938-9E10-094E2843B501}" type="presParOf" srcId="{428F5106-489C-4A1E-A0B6-42661D317DC4}" destId="{0074AB04-B872-4B1A-A110-A9645119574F}" srcOrd="12" destOrd="0" presId="urn:microsoft.com/office/officeart/2005/8/layout/default"/>
    <dgm:cxn modelId="{852EB0A3-B18B-44B3-A5A8-78BE5DFD00C5}" type="presParOf" srcId="{428F5106-489C-4A1E-A0B6-42661D317DC4}" destId="{62E1AA66-E890-4B79-9CB6-A7CE2CC080A5}" srcOrd="13" destOrd="0" presId="urn:microsoft.com/office/officeart/2005/8/layout/default"/>
    <dgm:cxn modelId="{47C8D44A-2CBC-46EA-B3DD-31F546AE2909}" type="presParOf" srcId="{428F5106-489C-4A1E-A0B6-42661D317DC4}" destId="{BF70DB77-56F4-4C61-A5D9-487655A2F61F}" srcOrd="14" destOrd="0" presId="urn:microsoft.com/office/officeart/2005/8/layout/default"/>
    <dgm:cxn modelId="{D8605175-AFB7-4574-AFEA-1D7EB8C96CE2}" type="presParOf" srcId="{428F5106-489C-4A1E-A0B6-42661D317DC4}" destId="{46447632-7039-4408-97D3-A689BC8A75FC}" srcOrd="15" destOrd="0" presId="urn:microsoft.com/office/officeart/2005/8/layout/default"/>
    <dgm:cxn modelId="{0C814B73-62D5-43C4-A0DD-92074A735ADB}" type="presParOf" srcId="{428F5106-489C-4A1E-A0B6-42661D317DC4}" destId="{EC43D62B-8EE0-42C6-B9D9-958AE2A689F4}" srcOrd="16" destOrd="0" presId="urn:microsoft.com/office/officeart/2005/8/layout/default"/>
    <dgm:cxn modelId="{706CC64A-23C7-4145-85B0-BEB0AA392AFA}" type="presParOf" srcId="{428F5106-489C-4A1E-A0B6-42661D317DC4}" destId="{F153F23D-D612-4BA4-B20B-812866CD8C7A}" srcOrd="17" destOrd="0" presId="urn:microsoft.com/office/officeart/2005/8/layout/default"/>
    <dgm:cxn modelId="{FC1CBD8C-2231-458F-B9B9-0B3EA9C97662}" type="presParOf" srcId="{428F5106-489C-4A1E-A0B6-42661D317DC4}" destId="{79ED0192-5810-489C-9EC0-13B388ACE9D3}" srcOrd="18" destOrd="0" presId="urn:microsoft.com/office/officeart/2005/8/layout/default"/>
    <dgm:cxn modelId="{92EABBAB-CF19-4C5A-84E3-FB70E6242E26}" type="presParOf" srcId="{428F5106-489C-4A1E-A0B6-42661D317DC4}" destId="{1C938A1D-5C2E-4156-8D66-2571DEDDBB01}" srcOrd="19" destOrd="0" presId="urn:microsoft.com/office/officeart/2005/8/layout/default"/>
    <dgm:cxn modelId="{A5EE1410-0E9A-49E4-A585-17F5286329CD}" type="presParOf" srcId="{428F5106-489C-4A1E-A0B6-42661D317DC4}" destId="{A2267DC8-C787-420C-937E-12350A7E736E}" srcOrd="20" destOrd="0" presId="urn:microsoft.com/office/officeart/2005/8/layout/default"/>
    <dgm:cxn modelId="{94638DC4-DDCA-453B-AB6C-8534A207CD05}" type="presParOf" srcId="{428F5106-489C-4A1E-A0B6-42661D317DC4}" destId="{5BBEF329-ACA7-4FD8-86FA-6062D6527539}" srcOrd="21" destOrd="0" presId="urn:microsoft.com/office/officeart/2005/8/layout/default"/>
    <dgm:cxn modelId="{D48A3DF6-8A32-4B54-B6DC-A12FECAD5AA9}" type="presParOf" srcId="{428F5106-489C-4A1E-A0B6-42661D317DC4}" destId="{AF0A12F3-EFE1-4D29-973F-7B684A19C224}" srcOrd="22" destOrd="0" presId="urn:microsoft.com/office/officeart/2005/8/layout/default"/>
    <dgm:cxn modelId="{707DDD24-05BF-4C66-B5A5-FDD50DA80FF4}" type="presParOf" srcId="{428F5106-489C-4A1E-A0B6-42661D317DC4}" destId="{84681AA1-443C-47CC-889A-27777414549B}" srcOrd="23" destOrd="0" presId="urn:microsoft.com/office/officeart/2005/8/layout/default"/>
    <dgm:cxn modelId="{DA01DC99-A6F5-438E-A77A-7C1EC19410ED}" type="presParOf" srcId="{428F5106-489C-4A1E-A0B6-42661D317DC4}" destId="{55DB4C84-1B69-419F-8F78-620F240BDA1B}" srcOrd="24" destOrd="0" presId="urn:microsoft.com/office/officeart/2005/8/layout/default"/>
    <dgm:cxn modelId="{8295B530-0A70-41E6-B094-0EA686DE539A}" type="presParOf" srcId="{428F5106-489C-4A1E-A0B6-42661D317DC4}" destId="{5B2987B3-96A9-4BC9-9A10-0EC08EA8E523}" srcOrd="25" destOrd="0" presId="urn:microsoft.com/office/officeart/2005/8/layout/default"/>
    <dgm:cxn modelId="{506DAF37-ABFF-4D00-92C9-CCF31F9C8CE2}" type="presParOf" srcId="{428F5106-489C-4A1E-A0B6-42661D317DC4}" destId="{DFE07B24-FB96-4B70-8B47-FF0A5959C850}" srcOrd="2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CF570C0-268F-42FA-8739-21FD3B13E8C8}" type="doc">
      <dgm:prSet loTypeId="urn:microsoft.com/office/officeart/2005/8/layout/cycle6" loCatId="cycle" qsTypeId="urn:microsoft.com/office/officeart/2005/8/quickstyle/simple3" qsCatId="simple" csTypeId="urn:microsoft.com/office/officeart/2005/8/colors/colorful1" csCatId="colorful" phldr="1"/>
      <dgm:spPr/>
      <dgm:t>
        <a:bodyPr/>
        <a:lstStyle/>
        <a:p>
          <a:endParaRPr lang="es-MX"/>
        </a:p>
      </dgm:t>
    </dgm:pt>
    <dgm:pt modelId="{707F034C-831C-41B8-857F-4821E432CBDB}">
      <dgm:prSet phldrT="[Texto]" custT="1"/>
      <dgm:spPr/>
      <dgm:t>
        <a:bodyPr/>
        <a:lstStyle/>
        <a:p>
          <a:r>
            <a:rPr lang="es-MX" sz="1400" dirty="0" smtClean="0"/>
            <a:t>D-3</a:t>
          </a:r>
        </a:p>
        <a:p>
          <a:r>
            <a:rPr lang="es-MX" sz="1400" dirty="0" smtClean="0"/>
            <a:t>Beneficios a los empleados</a:t>
          </a:r>
          <a:endParaRPr lang="es-MX" sz="1400" dirty="0"/>
        </a:p>
      </dgm:t>
    </dgm:pt>
    <dgm:pt modelId="{46BF0A00-6971-4855-BB6D-65217CD8C5B0}" type="parTrans" cxnId="{13A9978C-0475-41E4-8185-61363EE061F0}">
      <dgm:prSet/>
      <dgm:spPr/>
      <dgm:t>
        <a:bodyPr/>
        <a:lstStyle/>
        <a:p>
          <a:endParaRPr lang="es-MX" sz="1400"/>
        </a:p>
      </dgm:t>
    </dgm:pt>
    <dgm:pt modelId="{E95B85C7-F45D-409E-BBE0-6248F89ADE73}" type="sibTrans" cxnId="{13A9978C-0475-41E4-8185-61363EE061F0}">
      <dgm:prSet/>
      <dgm:spPr/>
      <dgm:t>
        <a:bodyPr/>
        <a:lstStyle/>
        <a:p>
          <a:endParaRPr lang="es-MX" sz="1400"/>
        </a:p>
      </dgm:t>
    </dgm:pt>
    <dgm:pt modelId="{A493CD9C-1C20-4268-B402-647F89CC8F52}">
      <dgm:prSet phldrT="[Texto]" custT="1"/>
      <dgm:spPr/>
      <dgm:t>
        <a:bodyPr/>
        <a:lstStyle/>
        <a:p>
          <a:r>
            <a:rPr lang="es-MX" sz="1400" dirty="0" smtClean="0"/>
            <a:t>D-4</a:t>
          </a:r>
        </a:p>
        <a:p>
          <a:r>
            <a:rPr lang="es-MX" sz="1400" dirty="0" smtClean="0"/>
            <a:t>Impuestos a la utilidad</a:t>
          </a:r>
          <a:endParaRPr lang="es-MX" sz="1400" dirty="0"/>
        </a:p>
      </dgm:t>
    </dgm:pt>
    <dgm:pt modelId="{6F0F3662-03CA-49FA-A18A-7FF038ECCB36}" type="parTrans" cxnId="{46C50B39-CFE2-4276-A808-EF4B1EB6A8F7}">
      <dgm:prSet/>
      <dgm:spPr/>
      <dgm:t>
        <a:bodyPr/>
        <a:lstStyle/>
        <a:p>
          <a:endParaRPr lang="es-MX" sz="1400"/>
        </a:p>
      </dgm:t>
    </dgm:pt>
    <dgm:pt modelId="{FDD4E7DA-99AE-46A4-A48F-152A7E335CD4}" type="sibTrans" cxnId="{46C50B39-CFE2-4276-A808-EF4B1EB6A8F7}">
      <dgm:prSet/>
      <dgm:spPr/>
      <dgm:t>
        <a:bodyPr/>
        <a:lstStyle/>
        <a:p>
          <a:endParaRPr lang="es-MX" sz="1400"/>
        </a:p>
      </dgm:t>
    </dgm:pt>
    <dgm:pt modelId="{CEA16A3B-8A5F-4C7D-BD22-E533D8E6309C}">
      <dgm:prSet phldrT="[Texto]" custT="1"/>
      <dgm:spPr/>
      <dgm:t>
        <a:bodyPr/>
        <a:lstStyle/>
        <a:p>
          <a:r>
            <a:rPr lang="es-MX" sz="1400" dirty="0" smtClean="0"/>
            <a:t>D-5</a:t>
          </a:r>
        </a:p>
        <a:p>
          <a:r>
            <a:rPr lang="es-MX" sz="1400" dirty="0" smtClean="0"/>
            <a:t>Arrendamientos</a:t>
          </a:r>
          <a:endParaRPr lang="es-MX" sz="1400" dirty="0"/>
        </a:p>
      </dgm:t>
    </dgm:pt>
    <dgm:pt modelId="{C229FD96-E19E-4996-B596-B057865D64F8}" type="parTrans" cxnId="{000EA25F-E9CB-41CC-B429-D0DE76529361}">
      <dgm:prSet/>
      <dgm:spPr/>
      <dgm:t>
        <a:bodyPr/>
        <a:lstStyle/>
        <a:p>
          <a:endParaRPr lang="es-MX" sz="1400"/>
        </a:p>
      </dgm:t>
    </dgm:pt>
    <dgm:pt modelId="{37F241F3-2EE2-40D3-B4AB-CC11DE680B60}" type="sibTrans" cxnId="{000EA25F-E9CB-41CC-B429-D0DE76529361}">
      <dgm:prSet/>
      <dgm:spPr/>
      <dgm:t>
        <a:bodyPr/>
        <a:lstStyle/>
        <a:p>
          <a:endParaRPr lang="es-MX" sz="1400"/>
        </a:p>
      </dgm:t>
    </dgm:pt>
    <dgm:pt modelId="{B71463AE-67C4-4973-BEB4-1E9858C98AA5}">
      <dgm:prSet phldrT="[Texto]" custT="1"/>
      <dgm:spPr/>
      <dgm:t>
        <a:bodyPr/>
        <a:lstStyle/>
        <a:p>
          <a:r>
            <a:rPr lang="es-MX" sz="1400" dirty="0" smtClean="0"/>
            <a:t>D-6</a:t>
          </a:r>
        </a:p>
        <a:p>
          <a:r>
            <a:rPr lang="es-MX" sz="1400" dirty="0" smtClean="0"/>
            <a:t>Capitalización del resultado integral de financiamiento</a:t>
          </a:r>
          <a:endParaRPr lang="es-MX" sz="1400" dirty="0"/>
        </a:p>
      </dgm:t>
    </dgm:pt>
    <dgm:pt modelId="{2029C609-C9E6-4428-8DD0-FA8C0F0EE251}" type="parTrans" cxnId="{77072A12-797A-40AA-8D5C-8F3698DC0E05}">
      <dgm:prSet/>
      <dgm:spPr/>
      <dgm:t>
        <a:bodyPr/>
        <a:lstStyle/>
        <a:p>
          <a:endParaRPr lang="es-MX" sz="1400"/>
        </a:p>
      </dgm:t>
    </dgm:pt>
    <dgm:pt modelId="{E555E8D7-7336-42FA-AFB4-6AE21D52DD0D}" type="sibTrans" cxnId="{77072A12-797A-40AA-8D5C-8F3698DC0E05}">
      <dgm:prSet/>
      <dgm:spPr/>
      <dgm:t>
        <a:bodyPr/>
        <a:lstStyle/>
        <a:p>
          <a:endParaRPr lang="es-MX" sz="1400"/>
        </a:p>
      </dgm:t>
    </dgm:pt>
    <dgm:pt modelId="{E6A50253-595D-4A9C-A8AC-2100A2994F8D}">
      <dgm:prSet phldrT="[Texto]" custT="1"/>
      <dgm:spPr/>
      <dgm:t>
        <a:bodyPr/>
        <a:lstStyle/>
        <a:p>
          <a:r>
            <a:rPr lang="es-MX" sz="1400" dirty="0" smtClean="0"/>
            <a:t>D-7</a:t>
          </a:r>
        </a:p>
        <a:p>
          <a:r>
            <a:rPr lang="es-MX" sz="1400" dirty="0" smtClean="0"/>
            <a:t>Contratos de construcción y de fabricación de ciertos bienes de capital</a:t>
          </a:r>
          <a:endParaRPr lang="es-MX" sz="1400" dirty="0"/>
        </a:p>
      </dgm:t>
    </dgm:pt>
    <dgm:pt modelId="{77DDE1D6-F896-4105-A7D4-FE942CAC6EFD}" type="parTrans" cxnId="{F95D511D-988F-47B3-B3AF-7396413E4A16}">
      <dgm:prSet/>
      <dgm:spPr/>
      <dgm:t>
        <a:bodyPr/>
        <a:lstStyle/>
        <a:p>
          <a:endParaRPr lang="es-MX" sz="1400"/>
        </a:p>
      </dgm:t>
    </dgm:pt>
    <dgm:pt modelId="{821F10FE-2D40-4850-AA18-44E72054C8E3}" type="sibTrans" cxnId="{F95D511D-988F-47B3-B3AF-7396413E4A16}">
      <dgm:prSet/>
      <dgm:spPr/>
      <dgm:t>
        <a:bodyPr/>
        <a:lstStyle/>
        <a:p>
          <a:endParaRPr lang="es-MX" sz="1400"/>
        </a:p>
      </dgm:t>
    </dgm:pt>
    <dgm:pt modelId="{CFA629A3-C384-449B-9B55-A1FCAFED1396}" type="pres">
      <dgm:prSet presAssocID="{7CF570C0-268F-42FA-8739-21FD3B13E8C8}" presName="cycle" presStyleCnt="0">
        <dgm:presLayoutVars>
          <dgm:dir/>
          <dgm:resizeHandles val="exact"/>
        </dgm:presLayoutVars>
      </dgm:prSet>
      <dgm:spPr/>
      <dgm:t>
        <a:bodyPr/>
        <a:lstStyle/>
        <a:p>
          <a:endParaRPr lang="es-MX"/>
        </a:p>
      </dgm:t>
    </dgm:pt>
    <dgm:pt modelId="{E16CCA81-B43A-4DA8-AFCF-50662DCA431F}" type="pres">
      <dgm:prSet presAssocID="{707F034C-831C-41B8-857F-4821E432CBDB}" presName="node" presStyleLbl="node1" presStyleIdx="0" presStyleCnt="5" custScaleY="115911">
        <dgm:presLayoutVars>
          <dgm:bulletEnabled val="1"/>
        </dgm:presLayoutVars>
      </dgm:prSet>
      <dgm:spPr/>
      <dgm:t>
        <a:bodyPr/>
        <a:lstStyle/>
        <a:p>
          <a:endParaRPr lang="es-MX"/>
        </a:p>
      </dgm:t>
    </dgm:pt>
    <dgm:pt modelId="{3E65C032-1FB4-40AC-9305-191DD00B332A}" type="pres">
      <dgm:prSet presAssocID="{707F034C-831C-41B8-857F-4821E432CBDB}" presName="spNode" presStyleCnt="0"/>
      <dgm:spPr/>
    </dgm:pt>
    <dgm:pt modelId="{49C10552-2751-4466-BFF9-7E7FC2C7C410}" type="pres">
      <dgm:prSet presAssocID="{E95B85C7-F45D-409E-BBE0-6248F89ADE73}" presName="sibTrans" presStyleLbl="sibTrans1D1" presStyleIdx="0" presStyleCnt="5"/>
      <dgm:spPr/>
      <dgm:t>
        <a:bodyPr/>
        <a:lstStyle/>
        <a:p>
          <a:endParaRPr lang="es-MX"/>
        </a:p>
      </dgm:t>
    </dgm:pt>
    <dgm:pt modelId="{381B604A-B66D-4890-A930-335E590B0CF9}" type="pres">
      <dgm:prSet presAssocID="{A493CD9C-1C20-4268-B402-647F89CC8F52}" presName="node" presStyleLbl="node1" presStyleIdx="1" presStyleCnt="5">
        <dgm:presLayoutVars>
          <dgm:bulletEnabled val="1"/>
        </dgm:presLayoutVars>
      </dgm:prSet>
      <dgm:spPr/>
      <dgm:t>
        <a:bodyPr/>
        <a:lstStyle/>
        <a:p>
          <a:endParaRPr lang="es-MX"/>
        </a:p>
      </dgm:t>
    </dgm:pt>
    <dgm:pt modelId="{6A05C0D3-0087-4577-B25C-46D9FAFEBA92}" type="pres">
      <dgm:prSet presAssocID="{A493CD9C-1C20-4268-B402-647F89CC8F52}" presName="spNode" presStyleCnt="0"/>
      <dgm:spPr/>
    </dgm:pt>
    <dgm:pt modelId="{AE45F2FA-D4A7-4B5D-BBA0-22581F4C9784}" type="pres">
      <dgm:prSet presAssocID="{FDD4E7DA-99AE-46A4-A48F-152A7E335CD4}" presName="sibTrans" presStyleLbl="sibTrans1D1" presStyleIdx="1" presStyleCnt="5"/>
      <dgm:spPr/>
      <dgm:t>
        <a:bodyPr/>
        <a:lstStyle/>
        <a:p>
          <a:endParaRPr lang="es-MX"/>
        </a:p>
      </dgm:t>
    </dgm:pt>
    <dgm:pt modelId="{3ABB917F-268A-452C-9B4D-4D5994A4320B}" type="pres">
      <dgm:prSet presAssocID="{CEA16A3B-8A5F-4C7D-BD22-E533D8E6309C}" presName="node" presStyleLbl="node1" presStyleIdx="2" presStyleCnt="5">
        <dgm:presLayoutVars>
          <dgm:bulletEnabled val="1"/>
        </dgm:presLayoutVars>
      </dgm:prSet>
      <dgm:spPr/>
      <dgm:t>
        <a:bodyPr/>
        <a:lstStyle/>
        <a:p>
          <a:endParaRPr lang="es-MX"/>
        </a:p>
      </dgm:t>
    </dgm:pt>
    <dgm:pt modelId="{D6AB6FC1-DFB0-4399-A228-5AD3263F08A9}" type="pres">
      <dgm:prSet presAssocID="{CEA16A3B-8A5F-4C7D-BD22-E533D8E6309C}" presName="spNode" presStyleCnt="0"/>
      <dgm:spPr/>
    </dgm:pt>
    <dgm:pt modelId="{389A8B90-045E-4C12-BD45-04F0B8D4667C}" type="pres">
      <dgm:prSet presAssocID="{37F241F3-2EE2-40D3-B4AB-CC11DE680B60}" presName="sibTrans" presStyleLbl="sibTrans1D1" presStyleIdx="2" presStyleCnt="5"/>
      <dgm:spPr/>
      <dgm:t>
        <a:bodyPr/>
        <a:lstStyle/>
        <a:p>
          <a:endParaRPr lang="es-MX"/>
        </a:p>
      </dgm:t>
    </dgm:pt>
    <dgm:pt modelId="{F9EE94F5-73E6-46AB-915E-7C92011118E9}" type="pres">
      <dgm:prSet presAssocID="{B71463AE-67C4-4973-BEB4-1E9858C98AA5}" presName="node" presStyleLbl="node1" presStyleIdx="3" presStyleCnt="5" custScaleY="127621">
        <dgm:presLayoutVars>
          <dgm:bulletEnabled val="1"/>
        </dgm:presLayoutVars>
      </dgm:prSet>
      <dgm:spPr/>
      <dgm:t>
        <a:bodyPr/>
        <a:lstStyle/>
        <a:p>
          <a:endParaRPr lang="es-MX"/>
        </a:p>
      </dgm:t>
    </dgm:pt>
    <dgm:pt modelId="{F3A7CCCB-CDB8-4EB6-B677-955D59B9680C}" type="pres">
      <dgm:prSet presAssocID="{B71463AE-67C4-4973-BEB4-1E9858C98AA5}" presName="spNode" presStyleCnt="0"/>
      <dgm:spPr/>
    </dgm:pt>
    <dgm:pt modelId="{DEC700FB-3121-48BC-93C3-8F2ECAE4EE8F}" type="pres">
      <dgm:prSet presAssocID="{E555E8D7-7336-42FA-AFB4-6AE21D52DD0D}" presName="sibTrans" presStyleLbl="sibTrans1D1" presStyleIdx="3" presStyleCnt="5"/>
      <dgm:spPr/>
      <dgm:t>
        <a:bodyPr/>
        <a:lstStyle/>
        <a:p>
          <a:endParaRPr lang="es-MX"/>
        </a:p>
      </dgm:t>
    </dgm:pt>
    <dgm:pt modelId="{538F52DF-D364-4EFE-B942-21A090748EC1}" type="pres">
      <dgm:prSet presAssocID="{E6A50253-595D-4A9C-A8AC-2100A2994F8D}" presName="node" presStyleLbl="node1" presStyleIdx="4" presStyleCnt="5" custScaleY="158380">
        <dgm:presLayoutVars>
          <dgm:bulletEnabled val="1"/>
        </dgm:presLayoutVars>
      </dgm:prSet>
      <dgm:spPr/>
      <dgm:t>
        <a:bodyPr/>
        <a:lstStyle/>
        <a:p>
          <a:endParaRPr lang="es-MX"/>
        </a:p>
      </dgm:t>
    </dgm:pt>
    <dgm:pt modelId="{A806E58E-45FE-4505-9FE2-C3F21C09F09B}" type="pres">
      <dgm:prSet presAssocID="{E6A50253-595D-4A9C-A8AC-2100A2994F8D}" presName="spNode" presStyleCnt="0"/>
      <dgm:spPr/>
    </dgm:pt>
    <dgm:pt modelId="{9AECAE7C-1DE7-4FE0-BF7E-E9B849344F67}" type="pres">
      <dgm:prSet presAssocID="{821F10FE-2D40-4850-AA18-44E72054C8E3}" presName="sibTrans" presStyleLbl="sibTrans1D1" presStyleIdx="4" presStyleCnt="5"/>
      <dgm:spPr/>
      <dgm:t>
        <a:bodyPr/>
        <a:lstStyle/>
        <a:p>
          <a:endParaRPr lang="es-MX"/>
        </a:p>
      </dgm:t>
    </dgm:pt>
  </dgm:ptLst>
  <dgm:cxnLst>
    <dgm:cxn modelId="{29938AE7-C22B-41BF-87B2-43073C3A0CD5}" type="presOf" srcId="{A493CD9C-1C20-4268-B402-647F89CC8F52}" destId="{381B604A-B66D-4890-A930-335E590B0CF9}" srcOrd="0" destOrd="0" presId="urn:microsoft.com/office/officeart/2005/8/layout/cycle6"/>
    <dgm:cxn modelId="{EC3E9BEA-539C-4A51-AE15-24AC0EAB702F}" type="presOf" srcId="{FDD4E7DA-99AE-46A4-A48F-152A7E335CD4}" destId="{AE45F2FA-D4A7-4B5D-BBA0-22581F4C9784}" srcOrd="0" destOrd="0" presId="urn:microsoft.com/office/officeart/2005/8/layout/cycle6"/>
    <dgm:cxn modelId="{814046E8-9352-4398-8D59-28A3EBBE5CB2}" type="presOf" srcId="{37F241F3-2EE2-40D3-B4AB-CC11DE680B60}" destId="{389A8B90-045E-4C12-BD45-04F0B8D4667C}" srcOrd="0" destOrd="0" presId="urn:microsoft.com/office/officeart/2005/8/layout/cycle6"/>
    <dgm:cxn modelId="{46C50B39-CFE2-4276-A808-EF4B1EB6A8F7}" srcId="{7CF570C0-268F-42FA-8739-21FD3B13E8C8}" destId="{A493CD9C-1C20-4268-B402-647F89CC8F52}" srcOrd="1" destOrd="0" parTransId="{6F0F3662-03CA-49FA-A18A-7FF038ECCB36}" sibTransId="{FDD4E7DA-99AE-46A4-A48F-152A7E335CD4}"/>
    <dgm:cxn modelId="{3482EC9E-DAF1-4067-9962-E8E9A178790B}" type="presOf" srcId="{E6A50253-595D-4A9C-A8AC-2100A2994F8D}" destId="{538F52DF-D364-4EFE-B942-21A090748EC1}" srcOrd="0" destOrd="0" presId="urn:microsoft.com/office/officeart/2005/8/layout/cycle6"/>
    <dgm:cxn modelId="{E5BF9FBB-3492-4B91-889A-9F907F55ACFF}" type="presOf" srcId="{7CF570C0-268F-42FA-8739-21FD3B13E8C8}" destId="{CFA629A3-C384-449B-9B55-A1FCAFED1396}" srcOrd="0" destOrd="0" presId="urn:microsoft.com/office/officeart/2005/8/layout/cycle6"/>
    <dgm:cxn modelId="{F95D511D-988F-47B3-B3AF-7396413E4A16}" srcId="{7CF570C0-268F-42FA-8739-21FD3B13E8C8}" destId="{E6A50253-595D-4A9C-A8AC-2100A2994F8D}" srcOrd="4" destOrd="0" parTransId="{77DDE1D6-F896-4105-A7D4-FE942CAC6EFD}" sibTransId="{821F10FE-2D40-4850-AA18-44E72054C8E3}"/>
    <dgm:cxn modelId="{3E5A849E-9DC9-47D1-9462-92A59C9CBBDD}" type="presOf" srcId="{B71463AE-67C4-4973-BEB4-1E9858C98AA5}" destId="{F9EE94F5-73E6-46AB-915E-7C92011118E9}" srcOrd="0" destOrd="0" presId="urn:microsoft.com/office/officeart/2005/8/layout/cycle6"/>
    <dgm:cxn modelId="{13A9978C-0475-41E4-8185-61363EE061F0}" srcId="{7CF570C0-268F-42FA-8739-21FD3B13E8C8}" destId="{707F034C-831C-41B8-857F-4821E432CBDB}" srcOrd="0" destOrd="0" parTransId="{46BF0A00-6971-4855-BB6D-65217CD8C5B0}" sibTransId="{E95B85C7-F45D-409E-BBE0-6248F89ADE73}"/>
    <dgm:cxn modelId="{5DF637C3-2987-4880-98AA-8312F4C4A956}" type="presOf" srcId="{E95B85C7-F45D-409E-BBE0-6248F89ADE73}" destId="{49C10552-2751-4466-BFF9-7E7FC2C7C410}" srcOrd="0" destOrd="0" presId="urn:microsoft.com/office/officeart/2005/8/layout/cycle6"/>
    <dgm:cxn modelId="{CDCDF80A-152C-414D-B966-03811022CE8E}" type="presOf" srcId="{CEA16A3B-8A5F-4C7D-BD22-E533D8E6309C}" destId="{3ABB917F-268A-452C-9B4D-4D5994A4320B}" srcOrd="0" destOrd="0" presId="urn:microsoft.com/office/officeart/2005/8/layout/cycle6"/>
    <dgm:cxn modelId="{AD42936D-333C-4F5B-98BA-1AE4E82CF56A}" type="presOf" srcId="{707F034C-831C-41B8-857F-4821E432CBDB}" destId="{E16CCA81-B43A-4DA8-AFCF-50662DCA431F}" srcOrd="0" destOrd="0" presId="urn:microsoft.com/office/officeart/2005/8/layout/cycle6"/>
    <dgm:cxn modelId="{A0B56E4A-540B-4CDF-9E34-6989CBBD8E78}" type="presOf" srcId="{E555E8D7-7336-42FA-AFB4-6AE21D52DD0D}" destId="{DEC700FB-3121-48BC-93C3-8F2ECAE4EE8F}" srcOrd="0" destOrd="0" presId="urn:microsoft.com/office/officeart/2005/8/layout/cycle6"/>
    <dgm:cxn modelId="{000EA25F-E9CB-41CC-B429-D0DE76529361}" srcId="{7CF570C0-268F-42FA-8739-21FD3B13E8C8}" destId="{CEA16A3B-8A5F-4C7D-BD22-E533D8E6309C}" srcOrd="2" destOrd="0" parTransId="{C229FD96-E19E-4996-B596-B057865D64F8}" sibTransId="{37F241F3-2EE2-40D3-B4AB-CC11DE680B60}"/>
    <dgm:cxn modelId="{9BF831D8-B4D8-488E-8B9C-27C96DC19246}" type="presOf" srcId="{821F10FE-2D40-4850-AA18-44E72054C8E3}" destId="{9AECAE7C-1DE7-4FE0-BF7E-E9B849344F67}" srcOrd="0" destOrd="0" presId="urn:microsoft.com/office/officeart/2005/8/layout/cycle6"/>
    <dgm:cxn modelId="{77072A12-797A-40AA-8D5C-8F3698DC0E05}" srcId="{7CF570C0-268F-42FA-8739-21FD3B13E8C8}" destId="{B71463AE-67C4-4973-BEB4-1E9858C98AA5}" srcOrd="3" destOrd="0" parTransId="{2029C609-C9E6-4428-8DD0-FA8C0F0EE251}" sibTransId="{E555E8D7-7336-42FA-AFB4-6AE21D52DD0D}"/>
    <dgm:cxn modelId="{5BD07F03-DCDB-41DE-82E2-4C7A5BF3CDCE}" type="presParOf" srcId="{CFA629A3-C384-449B-9B55-A1FCAFED1396}" destId="{E16CCA81-B43A-4DA8-AFCF-50662DCA431F}" srcOrd="0" destOrd="0" presId="urn:microsoft.com/office/officeart/2005/8/layout/cycle6"/>
    <dgm:cxn modelId="{E869D3D0-B556-4819-945F-8457CE94F826}" type="presParOf" srcId="{CFA629A3-C384-449B-9B55-A1FCAFED1396}" destId="{3E65C032-1FB4-40AC-9305-191DD00B332A}" srcOrd="1" destOrd="0" presId="urn:microsoft.com/office/officeart/2005/8/layout/cycle6"/>
    <dgm:cxn modelId="{116F430D-472B-419B-B4FA-B716A4B27B83}" type="presParOf" srcId="{CFA629A3-C384-449B-9B55-A1FCAFED1396}" destId="{49C10552-2751-4466-BFF9-7E7FC2C7C410}" srcOrd="2" destOrd="0" presId="urn:microsoft.com/office/officeart/2005/8/layout/cycle6"/>
    <dgm:cxn modelId="{FB521AAF-F87F-42BE-89A2-554B19747ACB}" type="presParOf" srcId="{CFA629A3-C384-449B-9B55-A1FCAFED1396}" destId="{381B604A-B66D-4890-A930-335E590B0CF9}" srcOrd="3" destOrd="0" presId="urn:microsoft.com/office/officeart/2005/8/layout/cycle6"/>
    <dgm:cxn modelId="{A7F94696-F5AF-4126-B953-1A837164A93E}" type="presParOf" srcId="{CFA629A3-C384-449B-9B55-A1FCAFED1396}" destId="{6A05C0D3-0087-4577-B25C-46D9FAFEBA92}" srcOrd="4" destOrd="0" presId="urn:microsoft.com/office/officeart/2005/8/layout/cycle6"/>
    <dgm:cxn modelId="{20BCDBA4-370A-4F46-BAFB-7BC4FEBD698D}" type="presParOf" srcId="{CFA629A3-C384-449B-9B55-A1FCAFED1396}" destId="{AE45F2FA-D4A7-4B5D-BBA0-22581F4C9784}" srcOrd="5" destOrd="0" presId="urn:microsoft.com/office/officeart/2005/8/layout/cycle6"/>
    <dgm:cxn modelId="{5C64BE2F-C630-4C44-A8AD-EDD22B50974B}" type="presParOf" srcId="{CFA629A3-C384-449B-9B55-A1FCAFED1396}" destId="{3ABB917F-268A-452C-9B4D-4D5994A4320B}" srcOrd="6" destOrd="0" presId="urn:microsoft.com/office/officeart/2005/8/layout/cycle6"/>
    <dgm:cxn modelId="{6A23251E-3CDB-4D7E-BAAE-54F09FBB2C51}" type="presParOf" srcId="{CFA629A3-C384-449B-9B55-A1FCAFED1396}" destId="{D6AB6FC1-DFB0-4399-A228-5AD3263F08A9}" srcOrd="7" destOrd="0" presId="urn:microsoft.com/office/officeart/2005/8/layout/cycle6"/>
    <dgm:cxn modelId="{A1C8E008-B28A-4483-AA40-B47267319EA3}" type="presParOf" srcId="{CFA629A3-C384-449B-9B55-A1FCAFED1396}" destId="{389A8B90-045E-4C12-BD45-04F0B8D4667C}" srcOrd="8" destOrd="0" presId="urn:microsoft.com/office/officeart/2005/8/layout/cycle6"/>
    <dgm:cxn modelId="{9972B716-9F3D-4D71-98E1-BCFE3F4161B3}" type="presParOf" srcId="{CFA629A3-C384-449B-9B55-A1FCAFED1396}" destId="{F9EE94F5-73E6-46AB-915E-7C92011118E9}" srcOrd="9" destOrd="0" presId="urn:microsoft.com/office/officeart/2005/8/layout/cycle6"/>
    <dgm:cxn modelId="{81FD8840-E2FB-4FD3-B263-3AB45CBC987D}" type="presParOf" srcId="{CFA629A3-C384-449B-9B55-A1FCAFED1396}" destId="{F3A7CCCB-CDB8-4EB6-B677-955D59B9680C}" srcOrd="10" destOrd="0" presId="urn:microsoft.com/office/officeart/2005/8/layout/cycle6"/>
    <dgm:cxn modelId="{2863E8B6-4558-4F88-A9EA-BD66BDA2B02E}" type="presParOf" srcId="{CFA629A3-C384-449B-9B55-A1FCAFED1396}" destId="{DEC700FB-3121-48BC-93C3-8F2ECAE4EE8F}" srcOrd="11" destOrd="0" presId="urn:microsoft.com/office/officeart/2005/8/layout/cycle6"/>
    <dgm:cxn modelId="{09463CBE-2EA1-40F2-BD6E-3D92255D20A2}" type="presParOf" srcId="{CFA629A3-C384-449B-9B55-A1FCAFED1396}" destId="{538F52DF-D364-4EFE-B942-21A090748EC1}" srcOrd="12" destOrd="0" presId="urn:microsoft.com/office/officeart/2005/8/layout/cycle6"/>
    <dgm:cxn modelId="{2CC6FF4B-6742-4DE8-8097-D3EA558DC836}" type="presParOf" srcId="{CFA629A3-C384-449B-9B55-A1FCAFED1396}" destId="{A806E58E-45FE-4505-9FE2-C3F21C09F09B}" srcOrd="13" destOrd="0" presId="urn:microsoft.com/office/officeart/2005/8/layout/cycle6"/>
    <dgm:cxn modelId="{C874A0C4-D88A-4AA5-B67D-AEA9F3AD5DDF}" type="presParOf" srcId="{CFA629A3-C384-449B-9B55-A1FCAFED1396}" destId="{9AECAE7C-1DE7-4FE0-BF7E-E9B849344F67}"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B2493B8-F0FF-4178-8725-F4344B900DA5}" type="doc">
      <dgm:prSet loTypeId="urn:microsoft.com/office/officeart/2005/8/layout/default" loCatId="list" qsTypeId="urn:microsoft.com/office/officeart/2005/8/quickstyle/simple3" qsCatId="simple" csTypeId="urn:microsoft.com/office/officeart/2005/8/colors/colorful1" csCatId="colorful" phldr="1"/>
      <dgm:spPr/>
      <dgm:t>
        <a:bodyPr/>
        <a:lstStyle/>
        <a:p>
          <a:endParaRPr lang="es-MX"/>
        </a:p>
      </dgm:t>
    </dgm:pt>
    <dgm:pt modelId="{89497876-0CA4-4F43-9D12-7E163A416B7C}">
      <dgm:prSet phldrT="[Texto]"/>
      <dgm:spPr/>
      <dgm:t>
        <a:bodyPr/>
        <a:lstStyle/>
        <a:p>
          <a:r>
            <a:rPr lang="es-MX" dirty="0" smtClean="0"/>
            <a:t>Activo</a:t>
          </a:r>
          <a:endParaRPr lang="es-MX" dirty="0"/>
        </a:p>
      </dgm:t>
    </dgm:pt>
    <dgm:pt modelId="{48A80F2F-5724-4CDF-945F-19C236B4383A}" type="parTrans" cxnId="{F0E8F20B-7C37-45E1-B126-04B85998413C}">
      <dgm:prSet/>
      <dgm:spPr/>
      <dgm:t>
        <a:bodyPr/>
        <a:lstStyle/>
        <a:p>
          <a:endParaRPr lang="es-MX"/>
        </a:p>
      </dgm:t>
    </dgm:pt>
    <dgm:pt modelId="{9EE002DC-0E6E-491F-A6D3-7757DA9F18CD}" type="sibTrans" cxnId="{F0E8F20B-7C37-45E1-B126-04B85998413C}">
      <dgm:prSet/>
      <dgm:spPr/>
      <dgm:t>
        <a:bodyPr/>
        <a:lstStyle/>
        <a:p>
          <a:endParaRPr lang="es-MX"/>
        </a:p>
      </dgm:t>
    </dgm:pt>
    <dgm:pt modelId="{BB5B7C67-2A9A-4C22-8728-6DD3BCECB563}">
      <dgm:prSet phldrT="[Texto]"/>
      <dgm:spPr/>
      <dgm:t>
        <a:bodyPr/>
        <a:lstStyle/>
        <a:p>
          <a:r>
            <a:rPr lang="es-MX" dirty="0" smtClean="0"/>
            <a:t>Pasivo</a:t>
          </a:r>
          <a:endParaRPr lang="es-MX" dirty="0"/>
        </a:p>
      </dgm:t>
    </dgm:pt>
    <dgm:pt modelId="{8AA435A6-7432-42AC-ACAB-3F2AB7962F56}" type="parTrans" cxnId="{A4A564DB-1E84-4983-B142-EE5493040AD7}">
      <dgm:prSet/>
      <dgm:spPr/>
      <dgm:t>
        <a:bodyPr/>
        <a:lstStyle/>
        <a:p>
          <a:endParaRPr lang="es-MX"/>
        </a:p>
      </dgm:t>
    </dgm:pt>
    <dgm:pt modelId="{B9354553-E702-4315-88FE-699E8E1C4CCE}" type="sibTrans" cxnId="{A4A564DB-1E84-4983-B142-EE5493040AD7}">
      <dgm:prSet/>
      <dgm:spPr/>
      <dgm:t>
        <a:bodyPr/>
        <a:lstStyle/>
        <a:p>
          <a:endParaRPr lang="es-MX"/>
        </a:p>
      </dgm:t>
    </dgm:pt>
    <dgm:pt modelId="{87E76AD5-309F-48F9-8D49-D7505937E33A}">
      <dgm:prSet phldrT="[Texto]"/>
      <dgm:spPr/>
      <dgm:t>
        <a:bodyPr/>
        <a:lstStyle/>
        <a:p>
          <a:r>
            <a:rPr lang="es-MX" dirty="0" smtClean="0"/>
            <a:t>Capital</a:t>
          </a:r>
          <a:endParaRPr lang="es-MX" dirty="0"/>
        </a:p>
      </dgm:t>
    </dgm:pt>
    <dgm:pt modelId="{715DB5FE-CB67-4295-99F8-22E70A0899EA}" type="parTrans" cxnId="{7B580308-352A-4CFA-A149-4FDB42A0CF02}">
      <dgm:prSet/>
      <dgm:spPr/>
      <dgm:t>
        <a:bodyPr/>
        <a:lstStyle/>
        <a:p>
          <a:endParaRPr lang="es-MX"/>
        </a:p>
      </dgm:t>
    </dgm:pt>
    <dgm:pt modelId="{A56E4B68-68AD-4754-A1FB-4D96B05F7A6E}" type="sibTrans" cxnId="{7B580308-352A-4CFA-A149-4FDB42A0CF02}">
      <dgm:prSet/>
      <dgm:spPr/>
      <dgm:t>
        <a:bodyPr/>
        <a:lstStyle/>
        <a:p>
          <a:endParaRPr lang="es-MX"/>
        </a:p>
      </dgm:t>
    </dgm:pt>
    <dgm:pt modelId="{A34E31BF-FD32-4379-BB05-D9AA17547763}">
      <dgm:prSet phldrT="[Texto]"/>
      <dgm:spPr/>
      <dgm:t>
        <a:bodyPr/>
        <a:lstStyle/>
        <a:p>
          <a:r>
            <a:rPr lang="es-MX" dirty="0" smtClean="0"/>
            <a:t>Ingresos</a:t>
          </a:r>
          <a:endParaRPr lang="es-MX" dirty="0"/>
        </a:p>
      </dgm:t>
    </dgm:pt>
    <dgm:pt modelId="{01985713-B044-413F-A0E7-AC9C0ED14D26}" type="parTrans" cxnId="{6C61A92D-9DE7-4A0D-9112-F2DF1ACF6C01}">
      <dgm:prSet/>
      <dgm:spPr/>
      <dgm:t>
        <a:bodyPr/>
        <a:lstStyle/>
        <a:p>
          <a:endParaRPr lang="es-MX"/>
        </a:p>
      </dgm:t>
    </dgm:pt>
    <dgm:pt modelId="{304924AD-2171-4AC7-83C8-19D7B9F0DAA4}" type="sibTrans" cxnId="{6C61A92D-9DE7-4A0D-9112-F2DF1ACF6C01}">
      <dgm:prSet/>
      <dgm:spPr/>
      <dgm:t>
        <a:bodyPr/>
        <a:lstStyle/>
        <a:p>
          <a:endParaRPr lang="es-MX"/>
        </a:p>
      </dgm:t>
    </dgm:pt>
    <dgm:pt modelId="{798BAFC5-05A0-4FBF-8CCE-75978C8A3D84}">
      <dgm:prSet phldrT="[Texto]"/>
      <dgm:spPr/>
      <dgm:t>
        <a:bodyPr/>
        <a:lstStyle/>
        <a:p>
          <a:r>
            <a:rPr lang="es-MX" dirty="0" smtClean="0"/>
            <a:t>Gastos</a:t>
          </a:r>
          <a:endParaRPr lang="es-MX" dirty="0"/>
        </a:p>
      </dgm:t>
    </dgm:pt>
    <dgm:pt modelId="{FF389C12-9B2A-4A0D-A1D7-F1C07C081C60}" type="parTrans" cxnId="{80A7EE35-C846-4F2E-8F61-CCC4F47AE8F8}">
      <dgm:prSet/>
      <dgm:spPr/>
      <dgm:t>
        <a:bodyPr/>
        <a:lstStyle/>
        <a:p>
          <a:endParaRPr lang="es-MX"/>
        </a:p>
      </dgm:t>
    </dgm:pt>
    <dgm:pt modelId="{02E1C83C-F930-4CDA-8405-75AACD0A6014}" type="sibTrans" cxnId="{80A7EE35-C846-4F2E-8F61-CCC4F47AE8F8}">
      <dgm:prSet/>
      <dgm:spPr/>
      <dgm:t>
        <a:bodyPr/>
        <a:lstStyle/>
        <a:p>
          <a:endParaRPr lang="es-MX"/>
        </a:p>
      </dgm:t>
    </dgm:pt>
    <dgm:pt modelId="{B076DDD8-08B2-47D5-9635-45D3F2943219}" type="pres">
      <dgm:prSet presAssocID="{5B2493B8-F0FF-4178-8725-F4344B900DA5}" presName="diagram" presStyleCnt="0">
        <dgm:presLayoutVars>
          <dgm:dir/>
          <dgm:resizeHandles val="exact"/>
        </dgm:presLayoutVars>
      </dgm:prSet>
      <dgm:spPr/>
      <dgm:t>
        <a:bodyPr/>
        <a:lstStyle/>
        <a:p>
          <a:endParaRPr lang="es-MX"/>
        </a:p>
      </dgm:t>
    </dgm:pt>
    <dgm:pt modelId="{D3C5DF31-26B6-4886-AC83-ACDE32693432}" type="pres">
      <dgm:prSet presAssocID="{89497876-0CA4-4F43-9D12-7E163A416B7C}" presName="node" presStyleLbl="node1" presStyleIdx="0" presStyleCnt="5">
        <dgm:presLayoutVars>
          <dgm:bulletEnabled val="1"/>
        </dgm:presLayoutVars>
      </dgm:prSet>
      <dgm:spPr/>
      <dgm:t>
        <a:bodyPr/>
        <a:lstStyle/>
        <a:p>
          <a:endParaRPr lang="es-MX"/>
        </a:p>
      </dgm:t>
    </dgm:pt>
    <dgm:pt modelId="{5BF3F275-E1E5-4A97-B0A4-46E74DA0840B}" type="pres">
      <dgm:prSet presAssocID="{9EE002DC-0E6E-491F-A6D3-7757DA9F18CD}" presName="sibTrans" presStyleCnt="0"/>
      <dgm:spPr/>
      <dgm:t>
        <a:bodyPr/>
        <a:lstStyle/>
        <a:p>
          <a:endParaRPr lang="es-MX"/>
        </a:p>
      </dgm:t>
    </dgm:pt>
    <dgm:pt modelId="{8FC624E7-361C-4EA8-ADF7-246242633E7C}" type="pres">
      <dgm:prSet presAssocID="{BB5B7C67-2A9A-4C22-8728-6DD3BCECB563}" presName="node" presStyleLbl="node1" presStyleIdx="1" presStyleCnt="5">
        <dgm:presLayoutVars>
          <dgm:bulletEnabled val="1"/>
        </dgm:presLayoutVars>
      </dgm:prSet>
      <dgm:spPr/>
      <dgm:t>
        <a:bodyPr/>
        <a:lstStyle/>
        <a:p>
          <a:endParaRPr lang="es-MX"/>
        </a:p>
      </dgm:t>
    </dgm:pt>
    <dgm:pt modelId="{5F4F75DF-3041-4A93-B9F5-BEB18EA498B0}" type="pres">
      <dgm:prSet presAssocID="{B9354553-E702-4315-88FE-699E8E1C4CCE}" presName="sibTrans" presStyleCnt="0"/>
      <dgm:spPr/>
      <dgm:t>
        <a:bodyPr/>
        <a:lstStyle/>
        <a:p>
          <a:endParaRPr lang="es-MX"/>
        </a:p>
      </dgm:t>
    </dgm:pt>
    <dgm:pt modelId="{CCD52ED4-8D2D-40C6-8887-84722A8166A3}" type="pres">
      <dgm:prSet presAssocID="{87E76AD5-309F-48F9-8D49-D7505937E33A}" presName="node" presStyleLbl="node1" presStyleIdx="2" presStyleCnt="5">
        <dgm:presLayoutVars>
          <dgm:bulletEnabled val="1"/>
        </dgm:presLayoutVars>
      </dgm:prSet>
      <dgm:spPr/>
      <dgm:t>
        <a:bodyPr/>
        <a:lstStyle/>
        <a:p>
          <a:endParaRPr lang="es-MX"/>
        </a:p>
      </dgm:t>
    </dgm:pt>
    <dgm:pt modelId="{B02DC7B0-F5F1-4CD2-A30E-D887EEE785B1}" type="pres">
      <dgm:prSet presAssocID="{A56E4B68-68AD-4754-A1FB-4D96B05F7A6E}" presName="sibTrans" presStyleCnt="0"/>
      <dgm:spPr/>
      <dgm:t>
        <a:bodyPr/>
        <a:lstStyle/>
        <a:p>
          <a:endParaRPr lang="es-MX"/>
        </a:p>
      </dgm:t>
    </dgm:pt>
    <dgm:pt modelId="{FC2AD079-F73E-4C9D-B111-454992C17A81}" type="pres">
      <dgm:prSet presAssocID="{A34E31BF-FD32-4379-BB05-D9AA17547763}" presName="node" presStyleLbl="node1" presStyleIdx="3" presStyleCnt="5">
        <dgm:presLayoutVars>
          <dgm:bulletEnabled val="1"/>
        </dgm:presLayoutVars>
      </dgm:prSet>
      <dgm:spPr/>
      <dgm:t>
        <a:bodyPr/>
        <a:lstStyle/>
        <a:p>
          <a:endParaRPr lang="es-MX"/>
        </a:p>
      </dgm:t>
    </dgm:pt>
    <dgm:pt modelId="{DE07042E-10FD-4D7F-8286-FA2571427C82}" type="pres">
      <dgm:prSet presAssocID="{304924AD-2171-4AC7-83C8-19D7B9F0DAA4}" presName="sibTrans" presStyleCnt="0"/>
      <dgm:spPr/>
      <dgm:t>
        <a:bodyPr/>
        <a:lstStyle/>
        <a:p>
          <a:endParaRPr lang="es-MX"/>
        </a:p>
      </dgm:t>
    </dgm:pt>
    <dgm:pt modelId="{E2EEBE0B-70BE-466E-B34D-25E8DCD76DF2}" type="pres">
      <dgm:prSet presAssocID="{798BAFC5-05A0-4FBF-8CCE-75978C8A3D84}" presName="node" presStyleLbl="node1" presStyleIdx="4" presStyleCnt="5">
        <dgm:presLayoutVars>
          <dgm:bulletEnabled val="1"/>
        </dgm:presLayoutVars>
      </dgm:prSet>
      <dgm:spPr/>
      <dgm:t>
        <a:bodyPr/>
        <a:lstStyle/>
        <a:p>
          <a:endParaRPr lang="es-MX"/>
        </a:p>
      </dgm:t>
    </dgm:pt>
  </dgm:ptLst>
  <dgm:cxnLst>
    <dgm:cxn modelId="{6C61A92D-9DE7-4A0D-9112-F2DF1ACF6C01}" srcId="{5B2493B8-F0FF-4178-8725-F4344B900DA5}" destId="{A34E31BF-FD32-4379-BB05-D9AA17547763}" srcOrd="3" destOrd="0" parTransId="{01985713-B044-413F-A0E7-AC9C0ED14D26}" sibTransId="{304924AD-2171-4AC7-83C8-19D7B9F0DAA4}"/>
    <dgm:cxn modelId="{3A0A6C07-8192-477D-B533-DC36545D913B}" type="presOf" srcId="{A34E31BF-FD32-4379-BB05-D9AA17547763}" destId="{FC2AD079-F73E-4C9D-B111-454992C17A81}" srcOrd="0" destOrd="0" presId="urn:microsoft.com/office/officeart/2005/8/layout/default"/>
    <dgm:cxn modelId="{A4A564DB-1E84-4983-B142-EE5493040AD7}" srcId="{5B2493B8-F0FF-4178-8725-F4344B900DA5}" destId="{BB5B7C67-2A9A-4C22-8728-6DD3BCECB563}" srcOrd="1" destOrd="0" parTransId="{8AA435A6-7432-42AC-ACAB-3F2AB7962F56}" sibTransId="{B9354553-E702-4315-88FE-699E8E1C4CCE}"/>
    <dgm:cxn modelId="{542F612F-336D-4068-91BA-1218F9C79FD1}" type="presOf" srcId="{798BAFC5-05A0-4FBF-8CCE-75978C8A3D84}" destId="{E2EEBE0B-70BE-466E-B34D-25E8DCD76DF2}" srcOrd="0" destOrd="0" presId="urn:microsoft.com/office/officeart/2005/8/layout/default"/>
    <dgm:cxn modelId="{7B580308-352A-4CFA-A149-4FDB42A0CF02}" srcId="{5B2493B8-F0FF-4178-8725-F4344B900DA5}" destId="{87E76AD5-309F-48F9-8D49-D7505937E33A}" srcOrd="2" destOrd="0" parTransId="{715DB5FE-CB67-4295-99F8-22E70A0899EA}" sibTransId="{A56E4B68-68AD-4754-A1FB-4D96B05F7A6E}"/>
    <dgm:cxn modelId="{7A4D863C-B2EF-4B86-A2EA-8F79CEDFF8B5}" type="presOf" srcId="{BB5B7C67-2A9A-4C22-8728-6DD3BCECB563}" destId="{8FC624E7-361C-4EA8-ADF7-246242633E7C}" srcOrd="0" destOrd="0" presId="urn:microsoft.com/office/officeart/2005/8/layout/default"/>
    <dgm:cxn modelId="{36B9591B-7F9E-42BD-AE7D-A93FEE13D8DD}" type="presOf" srcId="{89497876-0CA4-4F43-9D12-7E163A416B7C}" destId="{D3C5DF31-26B6-4886-AC83-ACDE32693432}" srcOrd="0" destOrd="0" presId="urn:microsoft.com/office/officeart/2005/8/layout/default"/>
    <dgm:cxn modelId="{87026FA2-DF22-472E-823C-DB0CC09C1805}" type="presOf" srcId="{5B2493B8-F0FF-4178-8725-F4344B900DA5}" destId="{B076DDD8-08B2-47D5-9635-45D3F2943219}" srcOrd="0" destOrd="0" presId="urn:microsoft.com/office/officeart/2005/8/layout/default"/>
    <dgm:cxn modelId="{3EAFD01A-E180-41BF-A054-2C69CFFC2CB8}" type="presOf" srcId="{87E76AD5-309F-48F9-8D49-D7505937E33A}" destId="{CCD52ED4-8D2D-40C6-8887-84722A8166A3}" srcOrd="0" destOrd="0" presId="urn:microsoft.com/office/officeart/2005/8/layout/default"/>
    <dgm:cxn modelId="{80A7EE35-C846-4F2E-8F61-CCC4F47AE8F8}" srcId="{5B2493B8-F0FF-4178-8725-F4344B900DA5}" destId="{798BAFC5-05A0-4FBF-8CCE-75978C8A3D84}" srcOrd="4" destOrd="0" parTransId="{FF389C12-9B2A-4A0D-A1D7-F1C07C081C60}" sibTransId="{02E1C83C-F930-4CDA-8405-75AACD0A6014}"/>
    <dgm:cxn modelId="{F0E8F20B-7C37-45E1-B126-04B85998413C}" srcId="{5B2493B8-F0FF-4178-8725-F4344B900DA5}" destId="{89497876-0CA4-4F43-9D12-7E163A416B7C}" srcOrd="0" destOrd="0" parTransId="{48A80F2F-5724-4CDF-945F-19C236B4383A}" sibTransId="{9EE002DC-0E6E-491F-A6D3-7757DA9F18CD}"/>
    <dgm:cxn modelId="{7E5C09AF-2A8A-4C6F-BD97-C91BCEECABDB}" type="presParOf" srcId="{B076DDD8-08B2-47D5-9635-45D3F2943219}" destId="{D3C5DF31-26B6-4886-AC83-ACDE32693432}" srcOrd="0" destOrd="0" presId="urn:microsoft.com/office/officeart/2005/8/layout/default"/>
    <dgm:cxn modelId="{B91663B3-B573-48A3-B233-EB06A6CE86BD}" type="presParOf" srcId="{B076DDD8-08B2-47D5-9635-45D3F2943219}" destId="{5BF3F275-E1E5-4A97-B0A4-46E74DA0840B}" srcOrd="1" destOrd="0" presId="urn:microsoft.com/office/officeart/2005/8/layout/default"/>
    <dgm:cxn modelId="{89BB50C1-1263-4901-BCA2-909F3B029B88}" type="presParOf" srcId="{B076DDD8-08B2-47D5-9635-45D3F2943219}" destId="{8FC624E7-361C-4EA8-ADF7-246242633E7C}" srcOrd="2" destOrd="0" presId="urn:microsoft.com/office/officeart/2005/8/layout/default"/>
    <dgm:cxn modelId="{E4C159E8-C448-4517-86B7-4094026A4BDD}" type="presParOf" srcId="{B076DDD8-08B2-47D5-9635-45D3F2943219}" destId="{5F4F75DF-3041-4A93-B9F5-BEB18EA498B0}" srcOrd="3" destOrd="0" presId="urn:microsoft.com/office/officeart/2005/8/layout/default"/>
    <dgm:cxn modelId="{D129A7E7-2231-44E8-A160-CB17E5E0E9C7}" type="presParOf" srcId="{B076DDD8-08B2-47D5-9635-45D3F2943219}" destId="{CCD52ED4-8D2D-40C6-8887-84722A8166A3}" srcOrd="4" destOrd="0" presId="urn:microsoft.com/office/officeart/2005/8/layout/default"/>
    <dgm:cxn modelId="{41230478-E177-473D-BCFA-BDF91D5454BF}" type="presParOf" srcId="{B076DDD8-08B2-47D5-9635-45D3F2943219}" destId="{B02DC7B0-F5F1-4CD2-A30E-D887EEE785B1}" srcOrd="5" destOrd="0" presId="urn:microsoft.com/office/officeart/2005/8/layout/default"/>
    <dgm:cxn modelId="{B30B8505-2BAF-4F32-91B6-01494E0279B6}" type="presParOf" srcId="{B076DDD8-08B2-47D5-9635-45D3F2943219}" destId="{FC2AD079-F73E-4C9D-B111-454992C17A81}" srcOrd="6" destOrd="0" presId="urn:microsoft.com/office/officeart/2005/8/layout/default"/>
    <dgm:cxn modelId="{DEA0BEA4-9CCD-492E-9741-CD6C3AE0821B}" type="presParOf" srcId="{B076DDD8-08B2-47D5-9635-45D3F2943219}" destId="{DE07042E-10FD-4D7F-8286-FA2571427C82}" srcOrd="7" destOrd="0" presId="urn:microsoft.com/office/officeart/2005/8/layout/default"/>
    <dgm:cxn modelId="{8366BDE1-341E-40CB-8B7B-F71643A7EAF6}" type="presParOf" srcId="{B076DDD8-08B2-47D5-9635-45D3F2943219}" destId="{E2EEBE0B-70BE-466E-B34D-25E8DCD76DF2}" srcOrd="8" destOrd="0" presId="urn:microsoft.com/office/officeart/2005/8/layout/default"/>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A74E38A-844B-4DE2-8FB4-FF22713631B1}" type="doc">
      <dgm:prSet loTypeId="urn:microsoft.com/office/officeart/2005/8/layout/lProcess1" loCatId="process" qsTypeId="urn:microsoft.com/office/officeart/2005/8/quickstyle/simple3" qsCatId="simple" csTypeId="urn:microsoft.com/office/officeart/2005/8/colors/colorful5" csCatId="colorful" phldr="1"/>
      <dgm:spPr/>
      <dgm:t>
        <a:bodyPr/>
        <a:lstStyle/>
        <a:p>
          <a:endParaRPr lang="es-MX"/>
        </a:p>
      </dgm:t>
    </dgm:pt>
    <dgm:pt modelId="{4A4AD19B-C7B9-4A8C-BA6F-5160D242E071}">
      <dgm:prSet phldrT="[Texto]"/>
      <dgm:spPr/>
      <dgm:t>
        <a:bodyPr/>
        <a:lstStyle/>
        <a:p>
          <a:r>
            <a:rPr lang="es-MX" dirty="0" smtClean="0"/>
            <a:t>Circulante</a:t>
          </a:r>
          <a:endParaRPr lang="es-MX" dirty="0"/>
        </a:p>
      </dgm:t>
    </dgm:pt>
    <dgm:pt modelId="{F756DCB5-CDE7-4D07-81DF-7CB7A7A8C8DC}" type="parTrans" cxnId="{B4664B60-443D-4A4B-B955-804AE22E8E30}">
      <dgm:prSet/>
      <dgm:spPr/>
      <dgm:t>
        <a:bodyPr/>
        <a:lstStyle/>
        <a:p>
          <a:endParaRPr lang="es-MX"/>
        </a:p>
      </dgm:t>
    </dgm:pt>
    <dgm:pt modelId="{F18E8C55-7D44-454B-BB69-5914B95012E5}" type="sibTrans" cxnId="{B4664B60-443D-4A4B-B955-804AE22E8E30}">
      <dgm:prSet/>
      <dgm:spPr/>
      <dgm:t>
        <a:bodyPr/>
        <a:lstStyle/>
        <a:p>
          <a:endParaRPr lang="es-MX"/>
        </a:p>
      </dgm:t>
    </dgm:pt>
    <dgm:pt modelId="{39843D98-53BA-4588-8B67-21557EF77213}">
      <dgm:prSet phldrT="[Texto]" custT="1"/>
      <dgm:spPr/>
      <dgm:t>
        <a:bodyPr/>
        <a:lstStyle/>
        <a:p>
          <a:r>
            <a:rPr lang="es-MX" sz="1600" dirty="0" smtClean="0"/>
            <a:t>Aquellos activos de los cuales se espera obtener beneficios económicos en un periodo normal, o bien, cuya convertibilidad al efectivo o sus equivalentes sea menor a un año.</a:t>
          </a:r>
          <a:endParaRPr lang="es-MX" sz="1600" dirty="0"/>
        </a:p>
      </dgm:t>
    </dgm:pt>
    <dgm:pt modelId="{81913C87-80B7-42B1-BB6C-EA64D428478C}" type="parTrans" cxnId="{06F06B62-1403-42BA-98C9-C8C2FC0D6A03}">
      <dgm:prSet/>
      <dgm:spPr/>
      <dgm:t>
        <a:bodyPr/>
        <a:lstStyle/>
        <a:p>
          <a:endParaRPr lang="es-MX"/>
        </a:p>
      </dgm:t>
    </dgm:pt>
    <dgm:pt modelId="{5BE0E8AC-CC8E-4270-9D5B-161CEB6324C9}" type="sibTrans" cxnId="{06F06B62-1403-42BA-98C9-C8C2FC0D6A03}">
      <dgm:prSet/>
      <dgm:spPr/>
      <dgm:t>
        <a:bodyPr/>
        <a:lstStyle/>
        <a:p>
          <a:endParaRPr lang="es-MX"/>
        </a:p>
      </dgm:t>
    </dgm:pt>
    <dgm:pt modelId="{8DCF7EA4-8C62-4FC9-B5ED-BFC97C4AFABA}">
      <dgm:prSet phldrT="[Texto]" custT="1"/>
      <dgm:spPr/>
      <dgm:t>
        <a:bodyPr/>
        <a:lstStyle/>
        <a:p>
          <a:pPr>
            <a:lnSpc>
              <a:spcPct val="100000"/>
            </a:lnSpc>
            <a:spcAft>
              <a:spcPts val="0"/>
            </a:spcAft>
          </a:pPr>
          <a:r>
            <a:rPr lang="es-MX" sz="1600" dirty="0" smtClean="0"/>
            <a:t>Caja</a:t>
          </a:r>
        </a:p>
        <a:p>
          <a:pPr>
            <a:lnSpc>
              <a:spcPct val="100000"/>
            </a:lnSpc>
            <a:spcAft>
              <a:spcPts val="0"/>
            </a:spcAft>
          </a:pPr>
          <a:r>
            <a:rPr lang="es-MX" sz="1600" dirty="0" smtClean="0"/>
            <a:t>Bancos</a:t>
          </a:r>
        </a:p>
        <a:p>
          <a:pPr>
            <a:lnSpc>
              <a:spcPct val="100000"/>
            </a:lnSpc>
            <a:spcAft>
              <a:spcPts val="0"/>
            </a:spcAft>
          </a:pPr>
          <a:r>
            <a:rPr lang="es-MX" sz="1600" dirty="0" smtClean="0"/>
            <a:t>Clientes</a:t>
          </a:r>
        </a:p>
        <a:p>
          <a:pPr>
            <a:lnSpc>
              <a:spcPct val="100000"/>
            </a:lnSpc>
            <a:spcAft>
              <a:spcPts val="0"/>
            </a:spcAft>
          </a:pPr>
          <a:r>
            <a:rPr lang="es-MX" sz="1600" dirty="0" smtClean="0"/>
            <a:t>Documentos por cobrar</a:t>
          </a:r>
        </a:p>
        <a:p>
          <a:pPr>
            <a:lnSpc>
              <a:spcPct val="100000"/>
            </a:lnSpc>
            <a:spcAft>
              <a:spcPts val="0"/>
            </a:spcAft>
          </a:pPr>
          <a:r>
            <a:rPr lang="es-MX" sz="1600" dirty="0" smtClean="0"/>
            <a:t>Almacén</a:t>
          </a:r>
        </a:p>
        <a:p>
          <a:pPr>
            <a:lnSpc>
              <a:spcPct val="100000"/>
            </a:lnSpc>
            <a:spcAft>
              <a:spcPts val="0"/>
            </a:spcAft>
          </a:pPr>
          <a:r>
            <a:rPr lang="es-MX" sz="1600" dirty="0" smtClean="0"/>
            <a:t>Deudores diverso</a:t>
          </a:r>
          <a:r>
            <a:rPr lang="es-MX" sz="600" dirty="0" smtClean="0"/>
            <a:t>s</a:t>
          </a:r>
          <a:endParaRPr lang="es-MX" sz="600" dirty="0"/>
        </a:p>
      </dgm:t>
    </dgm:pt>
    <dgm:pt modelId="{2D5D7679-9017-48B5-841E-351588749B03}" type="parTrans" cxnId="{C435CF55-64EC-4CB8-AA98-52C4CD2C7C7F}">
      <dgm:prSet/>
      <dgm:spPr/>
      <dgm:t>
        <a:bodyPr/>
        <a:lstStyle/>
        <a:p>
          <a:endParaRPr lang="es-MX"/>
        </a:p>
      </dgm:t>
    </dgm:pt>
    <dgm:pt modelId="{2F3FB60D-E799-443D-8513-4E3066C15C37}" type="sibTrans" cxnId="{C435CF55-64EC-4CB8-AA98-52C4CD2C7C7F}">
      <dgm:prSet/>
      <dgm:spPr/>
      <dgm:t>
        <a:bodyPr/>
        <a:lstStyle/>
        <a:p>
          <a:endParaRPr lang="es-MX"/>
        </a:p>
      </dgm:t>
    </dgm:pt>
    <dgm:pt modelId="{6578F48D-B18F-4510-A275-A9D49CE0787D}">
      <dgm:prSet phldrT="[Texto]"/>
      <dgm:spPr/>
      <dgm:t>
        <a:bodyPr/>
        <a:lstStyle/>
        <a:p>
          <a:r>
            <a:rPr lang="es-MX" dirty="0" smtClean="0"/>
            <a:t>No circulante</a:t>
          </a:r>
          <a:endParaRPr lang="es-MX" dirty="0"/>
        </a:p>
      </dgm:t>
    </dgm:pt>
    <dgm:pt modelId="{ECC0FDCE-69AD-49AD-B0E2-7B81C8354D62}" type="parTrans" cxnId="{170448F6-7BAC-484D-9D18-94A243AB2120}">
      <dgm:prSet/>
      <dgm:spPr/>
      <dgm:t>
        <a:bodyPr/>
        <a:lstStyle/>
        <a:p>
          <a:endParaRPr lang="es-MX"/>
        </a:p>
      </dgm:t>
    </dgm:pt>
    <dgm:pt modelId="{F54F4270-8C86-4735-97C8-020316252EB6}" type="sibTrans" cxnId="{170448F6-7BAC-484D-9D18-94A243AB2120}">
      <dgm:prSet/>
      <dgm:spPr/>
      <dgm:t>
        <a:bodyPr/>
        <a:lstStyle/>
        <a:p>
          <a:endParaRPr lang="es-MX"/>
        </a:p>
      </dgm:t>
    </dgm:pt>
    <dgm:pt modelId="{C3F8CBEA-039A-4809-A506-6EF22998FFE3}">
      <dgm:prSet phldrT="[Texto]" custT="1"/>
      <dgm:spPr/>
      <dgm:t>
        <a:bodyPr/>
        <a:lstStyle/>
        <a:p>
          <a:r>
            <a:rPr lang="es-MX" sz="1600" dirty="0" smtClean="0"/>
            <a:t>Aquellos activos de los cuales se espera obtener beneficios económicos mayor al de la operación normal, o bien, cuya convertibilidad al efectivo o sus equivalentes sea mayor al año.</a:t>
          </a:r>
          <a:endParaRPr lang="es-MX" sz="1600" dirty="0"/>
        </a:p>
      </dgm:t>
    </dgm:pt>
    <dgm:pt modelId="{19991111-0312-41FE-BEF8-BFC49B7E6956}" type="parTrans" cxnId="{3506901E-398F-4DDF-8E22-6E28D9C9967B}">
      <dgm:prSet/>
      <dgm:spPr/>
      <dgm:t>
        <a:bodyPr/>
        <a:lstStyle/>
        <a:p>
          <a:endParaRPr lang="es-MX"/>
        </a:p>
      </dgm:t>
    </dgm:pt>
    <dgm:pt modelId="{30E2905A-89CA-4223-A039-EA9D5098556B}" type="sibTrans" cxnId="{3506901E-398F-4DDF-8E22-6E28D9C9967B}">
      <dgm:prSet/>
      <dgm:spPr/>
      <dgm:t>
        <a:bodyPr/>
        <a:lstStyle/>
        <a:p>
          <a:endParaRPr lang="es-MX"/>
        </a:p>
      </dgm:t>
    </dgm:pt>
    <dgm:pt modelId="{130192BA-53A7-4DEA-8AC6-461B6AB1E595}">
      <dgm:prSet phldrT="[Texto]" custT="1"/>
      <dgm:spPr/>
      <dgm:t>
        <a:bodyPr/>
        <a:lstStyle/>
        <a:p>
          <a:pPr>
            <a:lnSpc>
              <a:spcPct val="100000"/>
            </a:lnSpc>
            <a:spcAft>
              <a:spcPts val="0"/>
            </a:spcAft>
          </a:pPr>
          <a:endParaRPr lang="es-MX" sz="1600" dirty="0" smtClean="0"/>
        </a:p>
        <a:p>
          <a:pPr>
            <a:lnSpc>
              <a:spcPct val="100000"/>
            </a:lnSpc>
            <a:spcAft>
              <a:spcPts val="0"/>
            </a:spcAft>
          </a:pPr>
          <a:r>
            <a:rPr lang="es-MX" sz="1600" dirty="0" smtClean="0"/>
            <a:t>Terrenos</a:t>
          </a:r>
        </a:p>
        <a:p>
          <a:pPr>
            <a:lnSpc>
              <a:spcPct val="100000"/>
            </a:lnSpc>
            <a:spcAft>
              <a:spcPts val="0"/>
            </a:spcAft>
          </a:pPr>
          <a:r>
            <a:rPr lang="es-MX" sz="1600" dirty="0" smtClean="0"/>
            <a:t>Edificios</a:t>
          </a:r>
        </a:p>
        <a:p>
          <a:pPr>
            <a:lnSpc>
              <a:spcPct val="100000"/>
            </a:lnSpc>
            <a:spcAft>
              <a:spcPts val="0"/>
            </a:spcAft>
          </a:pPr>
          <a:r>
            <a:rPr lang="es-MX" sz="1600" dirty="0" smtClean="0"/>
            <a:t>Mobiliario y equipo de oficina</a:t>
          </a:r>
        </a:p>
        <a:p>
          <a:pPr>
            <a:lnSpc>
              <a:spcPct val="100000"/>
            </a:lnSpc>
            <a:spcAft>
              <a:spcPts val="0"/>
            </a:spcAft>
          </a:pPr>
          <a:r>
            <a:rPr lang="es-MX" sz="1600" dirty="0" smtClean="0"/>
            <a:t>Maquinaria</a:t>
          </a:r>
        </a:p>
        <a:p>
          <a:pPr>
            <a:lnSpc>
              <a:spcPct val="100000"/>
            </a:lnSpc>
            <a:spcAft>
              <a:spcPts val="0"/>
            </a:spcAft>
          </a:pPr>
          <a:r>
            <a:rPr lang="es-MX" sz="1600" dirty="0" smtClean="0"/>
            <a:t>Equipo de transporte</a:t>
          </a:r>
        </a:p>
        <a:p>
          <a:pPr>
            <a:lnSpc>
              <a:spcPct val="100000"/>
            </a:lnSpc>
            <a:spcAft>
              <a:spcPts val="0"/>
            </a:spcAft>
          </a:pPr>
          <a:r>
            <a:rPr lang="es-MX" sz="1600" dirty="0" smtClean="0"/>
            <a:t>Equipo de computo</a:t>
          </a:r>
        </a:p>
        <a:p>
          <a:pPr>
            <a:lnSpc>
              <a:spcPct val="90000"/>
            </a:lnSpc>
            <a:spcAft>
              <a:spcPct val="35000"/>
            </a:spcAft>
          </a:pPr>
          <a:endParaRPr lang="es-MX" sz="1600" dirty="0"/>
        </a:p>
      </dgm:t>
    </dgm:pt>
    <dgm:pt modelId="{A9010B1D-DA57-4D67-886F-B9766DA35458}" type="parTrans" cxnId="{E0084D8B-F81D-4E99-94AC-D1433555391A}">
      <dgm:prSet/>
      <dgm:spPr/>
      <dgm:t>
        <a:bodyPr/>
        <a:lstStyle/>
        <a:p>
          <a:endParaRPr lang="es-MX"/>
        </a:p>
      </dgm:t>
    </dgm:pt>
    <dgm:pt modelId="{A3A82A01-2A1C-4186-9A8C-6C570FBAA58D}" type="sibTrans" cxnId="{E0084D8B-F81D-4E99-94AC-D1433555391A}">
      <dgm:prSet/>
      <dgm:spPr/>
      <dgm:t>
        <a:bodyPr/>
        <a:lstStyle/>
        <a:p>
          <a:endParaRPr lang="es-MX"/>
        </a:p>
      </dgm:t>
    </dgm:pt>
    <dgm:pt modelId="{F89D236C-7D9A-49C7-BAC6-19D332000D83}" type="pres">
      <dgm:prSet presAssocID="{7A74E38A-844B-4DE2-8FB4-FF22713631B1}" presName="Name0" presStyleCnt="0">
        <dgm:presLayoutVars>
          <dgm:dir/>
          <dgm:animLvl val="lvl"/>
          <dgm:resizeHandles val="exact"/>
        </dgm:presLayoutVars>
      </dgm:prSet>
      <dgm:spPr/>
      <dgm:t>
        <a:bodyPr/>
        <a:lstStyle/>
        <a:p>
          <a:endParaRPr lang="es-MX"/>
        </a:p>
      </dgm:t>
    </dgm:pt>
    <dgm:pt modelId="{DE68FAAE-3945-4E32-BF11-506B8F28AAB4}" type="pres">
      <dgm:prSet presAssocID="{4A4AD19B-C7B9-4A8C-BA6F-5160D242E071}" presName="vertFlow" presStyleCnt="0"/>
      <dgm:spPr/>
      <dgm:t>
        <a:bodyPr/>
        <a:lstStyle/>
        <a:p>
          <a:endParaRPr lang="es-MX"/>
        </a:p>
      </dgm:t>
    </dgm:pt>
    <dgm:pt modelId="{728E5462-0210-4640-97C9-E4FBCAACEEE4}" type="pres">
      <dgm:prSet presAssocID="{4A4AD19B-C7B9-4A8C-BA6F-5160D242E071}" presName="header" presStyleLbl="node1" presStyleIdx="0" presStyleCnt="2" custScaleY="43871" custLinFactNeighborY="-96947"/>
      <dgm:spPr/>
      <dgm:t>
        <a:bodyPr/>
        <a:lstStyle/>
        <a:p>
          <a:endParaRPr lang="es-MX"/>
        </a:p>
      </dgm:t>
    </dgm:pt>
    <dgm:pt modelId="{C924670F-4D79-49B9-B055-787C6C561620}" type="pres">
      <dgm:prSet presAssocID="{81913C87-80B7-42B1-BB6C-EA64D428478C}" presName="parTrans" presStyleLbl="sibTrans2D1" presStyleIdx="0" presStyleCnt="4"/>
      <dgm:spPr/>
      <dgm:t>
        <a:bodyPr/>
        <a:lstStyle/>
        <a:p>
          <a:endParaRPr lang="es-MX"/>
        </a:p>
      </dgm:t>
    </dgm:pt>
    <dgm:pt modelId="{E7DBCC78-16B7-429E-A900-11AA0E52633C}" type="pres">
      <dgm:prSet presAssocID="{39843D98-53BA-4588-8B67-21557EF77213}" presName="child" presStyleLbl="alignAccFollowNode1" presStyleIdx="0" presStyleCnt="4" custScaleY="178417" custLinFactNeighborY="-10064">
        <dgm:presLayoutVars>
          <dgm:chMax val="0"/>
          <dgm:bulletEnabled val="1"/>
        </dgm:presLayoutVars>
      </dgm:prSet>
      <dgm:spPr/>
      <dgm:t>
        <a:bodyPr/>
        <a:lstStyle/>
        <a:p>
          <a:endParaRPr lang="es-MX"/>
        </a:p>
      </dgm:t>
    </dgm:pt>
    <dgm:pt modelId="{3C0B0EDA-3F5B-4A12-A065-1F21079BD64C}" type="pres">
      <dgm:prSet presAssocID="{5BE0E8AC-CC8E-4270-9D5B-161CEB6324C9}" presName="sibTrans" presStyleLbl="sibTrans2D1" presStyleIdx="1" presStyleCnt="4"/>
      <dgm:spPr/>
      <dgm:t>
        <a:bodyPr/>
        <a:lstStyle/>
        <a:p>
          <a:endParaRPr lang="es-MX"/>
        </a:p>
      </dgm:t>
    </dgm:pt>
    <dgm:pt modelId="{F3C952B0-524E-49F1-81F6-0A018A14D5E5}" type="pres">
      <dgm:prSet presAssocID="{8DCF7EA4-8C62-4FC9-B5ED-BFC97C4AFABA}" presName="child" presStyleLbl="alignAccFollowNode1" presStyleIdx="1" presStyleCnt="4" custScaleY="169864" custLinFactNeighborY="-19390">
        <dgm:presLayoutVars>
          <dgm:chMax val="0"/>
          <dgm:bulletEnabled val="1"/>
        </dgm:presLayoutVars>
      </dgm:prSet>
      <dgm:spPr/>
      <dgm:t>
        <a:bodyPr/>
        <a:lstStyle/>
        <a:p>
          <a:endParaRPr lang="es-MX"/>
        </a:p>
      </dgm:t>
    </dgm:pt>
    <dgm:pt modelId="{F5ECCAC4-5234-48B9-BCF5-D7ED0D9E1DE2}" type="pres">
      <dgm:prSet presAssocID="{4A4AD19B-C7B9-4A8C-BA6F-5160D242E071}" presName="hSp" presStyleCnt="0"/>
      <dgm:spPr/>
      <dgm:t>
        <a:bodyPr/>
        <a:lstStyle/>
        <a:p>
          <a:endParaRPr lang="es-MX"/>
        </a:p>
      </dgm:t>
    </dgm:pt>
    <dgm:pt modelId="{2717C98A-6711-43EB-A11E-16C5DF5D2C6C}" type="pres">
      <dgm:prSet presAssocID="{6578F48D-B18F-4510-A275-A9D49CE0787D}" presName="vertFlow" presStyleCnt="0"/>
      <dgm:spPr/>
      <dgm:t>
        <a:bodyPr/>
        <a:lstStyle/>
        <a:p>
          <a:endParaRPr lang="es-MX"/>
        </a:p>
      </dgm:t>
    </dgm:pt>
    <dgm:pt modelId="{2D673C0D-8411-467B-84D8-BC04473BE74C}" type="pres">
      <dgm:prSet presAssocID="{6578F48D-B18F-4510-A275-A9D49CE0787D}" presName="header" presStyleLbl="node1" presStyleIdx="1" presStyleCnt="2" custScaleY="48994" custLinFactNeighborX="-1697" custLinFactNeighborY="-85313"/>
      <dgm:spPr/>
      <dgm:t>
        <a:bodyPr/>
        <a:lstStyle/>
        <a:p>
          <a:endParaRPr lang="es-MX"/>
        </a:p>
      </dgm:t>
    </dgm:pt>
    <dgm:pt modelId="{5B5397B3-C380-4E1D-9D22-80A9727D8E83}" type="pres">
      <dgm:prSet presAssocID="{19991111-0312-41FE-BEF8-BFC49B7E6956}" presName="parTrans" presStyleLbl="sibTrans2D1" presStyleIdx="2" presStyleCnt="4"/>
      <dgm:spPr/>
      <dgm:t>
        <a:bodyPr/>
        <a:lstStyle/>
        <a:p>
          <a:endParaRPr lang="es-MX"/>
        </a:p>
      </dgm:t>
    </dgm:pt>
    <dgm:pt modelId="{D2DC7FD7-AB83-47A4-8684-9B2A09553D62}" type="pres">
      <dgm:prSet presAssocID="{C3F8CBEA-039A-4809-A506-6EF22998FFE3}" presName="child" presStyleLbl="alignAccFollowNode1" presStyleIdx="2" presStyleCnt="4" custScaleY="165141" custLinFactNeighborY="7758">
        <dgm:presLayoutVars>
          <dgm:chMax val="0"/>
          <dgm:bulletEnabled val="1"/>
        </dgm:presLayoutVars>
      </dgm:prSet>
      <dgm:spPr/>
      <dgm:t>
        <a:bodyPr/>
        <a:lstStyle/>
        <a:p>
          <a:endParaRPr lang="es-MX"/>
        </a:p>
      </dgm:t>
    </dgm:pt>
    <dgm:pt modelId="{E77A52B9-E15A-4256-A256-FBA529D1E17E}" type="pres">
      <dgm:prSet presAssocID="{30E2905A-89CA-4223-A039-EA9D5098556B}" presName="sibTrans" presStyleLbl="sibTrans2D1" presStyleIdx="3" presStyleCnt="4"/>
      <dgm:spPr/>
      <dgm:t>
        <a:bodyPr/>
        <a:lstStyle/>
        <a:p>
          <a:endParaRPr lang="es-MX"/>
        </a:p>
      </dgm:t>
    </dgm:pt>
    <dgm:pt modelId="{570FE36D-F97A-4E62-BBD2-527CA29975E4}" type="pres">
      <dgm:prSet presAssocID="{130192BA-53A7-4DEA-8AC6-461B6AB1E595}" presName="child" presStyleLbl="alignAccFollowNode1" presStyleIdx="3" presStyleCnt="4" custScaleY="163136" custLinFactNeighborY="24184">
        <dgm:presLayoutVars>
          <dgm:chMax val="0"/>
          <dgm:bulletEnabled val="1"/>
        </dgm:presLayoutVars>
      </dgm:prSet>
      <dgm:spPr/>
      <dgm:t>
        <a:bodyPr/>
        <a:lstStyle/>
        <a:p>
          <a:endParaRPr lang="es-MX"/>
        </a:p>
      </dgm:t>
    </dgm:pt>
  </dgm:ptLst>
  <dgm:cxnLst>
    <dgm:cxn modelId="{84703955-FC98-4385-BB2A-030FA28D4CA4}" type="presOf" srcId="{130192BA-53A7-4DEA-8AC6-461B6AB1E595}" destId="{570FE36D-F97A-4E62-BBD2-527CA29975E4}" srcOrd="0" destOrd="0" presId="urn:microsoft.com/office/officeart/2005/8/layout/lProcess1"/>
    <dgm:cxn modelId="{1959AA18-40AC-4D1F-8B30-34554DFB8150}" type="presOf" srcId="{19991111-0312-41FE-BEF8-BFC49B7E6956}" destId="{5B5397B3-C380-4E1D-9D22-80A9727D8E83}" srcOrd="0" destOrd="0" presId="urn:microsoft.com/office/officeart/2005/8/layout/lProcess1"/>
    <dgm:cxn modelId="{0208F692-6E08-4BBA-8AFC-5AF3961C830C}" type="presOf" srcId="{6578F48D-B18F-4510-A275-A9D49CE0787D}" destId="{2D673C0D-8411-467B-84D8-BC04473BE74C}" srcOrd="0" destOrd="0" presId="urn:microsoft.com/office/officeart/2005/8/layout/lProcess1"/>
    <dgm:cxn modelId="{40260581-E68A-4B14-982C-5327A10FC2D3}" type="presOf" srcId="{7A74E38A-844B-4DE2-8FB4-FF22713631B1}" destId="{F89D236C-7D9A-49C7-BAC6-19D332000D83}" srcOrd="0" destOrd="0" presId="urn:microsoft.com/office/officeart/2005/8/layout/lProcess1"/>
    <dgm:cxn modelId="{4E5DA988-9393-445E-B5B6-21B9568F6BEA}" type="presOf" srcId="{4A4AD19B-C7B9-4A8C-BA6F-5160D242E071}" destId="{728E5462-0210-4640-97C9-E4FBCAACEEE4}" srcOrd="0" destOrd="0" presId="urn:microsoft.com/office/officeart/2005/8/layout/lProcess1"/>
    <dgm:cxn modelId="{172F1AC4-49B3-4B6C-B6B3-99B6C19F1E95}" type="presOf" srcId="{C3F8CBEA-039A-4809-A506-6EF22998FFE3}" destId="{D2DC7FD7-AB83-47A4-8684-9B2A09553D62}" srcOrd="0" destOrd="0" presId="urn:microsoft.com/office/officeart/2005/8/layout/lProcess1"/>
    <dgm:cxn modelId="{9617CC49-9257-473D-B91D-1B319D732116}" type="presOf" srcId="{30E2905A-89CA-4223-A039-EA9D5098556B}" destId="{E77A52B9-E15A-4256-A256-FBA529D1E17E}" srcOrd="0" destOrd="0" presId="urn:microsoft.com/office/officeart/2005/8/layout/lProcess1"/>
    <dgm:cxn modelId="{170448F6-7BAC-484D-9D18-94A243AB2120}" srcId="{7A74E38A-844B-4DE2-8FB4-FF22713631B1}" destId="{6578F48D-B18F-4510-A275-A9D49CE0787D}" srcOrd="1" destOrd="0" parTransId="{ECC0FDCE-69AD-49AD-B0E2-7B81C8354D62}" sibTransId="{F54F4270-8C86-4735-97C8-020316252EB6}"/>
    <dgm:cxn modelId="{AC0C33A2-1A48-400A-A1CA-FFC6A2349DAD}" type="presOf" srcId="{39843D98-53BA-4588-8B67-21557EF77213}" destId="{E7DBCC78-16B7-429E-A900-11AA0E52633C}" srcOrd="0" destOrd="0" presId="urn:microsoft.com/office/officeart/2005/8/layout/lProcess1"/>
    <dgm:cxn modelId="{06F06B62-1403-42BA-98C9-C8C2FC0D6A03}" srcId="{4A4AD19B-C7B9-4A8C-BA6F-5160D242E071}" destId="{39843D98-53BA-4588-8B67-21557EF77213}" srcOrd="0" destOrd="0" parTransId="{81913C87-80B7-42B1-BB6C-EA64D428478C}" sibTransId="{5BE0E8AC-CC8E-4270-9D5B-161CEB6324C9}"/>
    <dgm:cxn modelId="{1AF164CB-75AC-44CC-B686-003C003FBD19}" type="presOf" srcId="{8DCF7EA4-8C62-4FC9-B5ED-BFC97C4AFABA}" destId="{F3C952B0-524E-49F1-81F6-0A018A14D5E5}" srcOrd="0" destOrd="0" presId="urn:microsoft.com/office/officeart/2005/8/layout/lProcess1"/>
    <dgm:cxn modelId="{3506901E-398F-4DDF-8E22-6E28D9C9967B}" srcId="{6578F48D-B18F-4510-A275-A9D49CE0787D}" destId="{C3F8CBEA-039A-4809-A506-6EF22998FFE3}" srcOrd="0" destOrd="0" parTransId="{19991111-0312-41FE-BEF8-BFC49B7E6956}" sibTransId="{30E2905A-89CA-4223-A039-EA9D5098556B}"/>
    <dgm:cxn modelId="{E0084D8B-F81D-4E99-94AC-D1433555391A}" srcId="{6578F48D-B18F-4510-A275-A9D49CE0787D}" destId="{130192BA-53A7-4DEA-8AC6-461B6AB1E595}" srcOrd="1" destOrd="0" parTransId="{A9010B1D-DA57-4D67-886F-B9766DA35458}" sibTransId="{A3A82A01-2A1C-4186-9A8C-6C570FBAA58D}"/>
    <dgm:cxn modelId="{B4664B60-443D-4A4B-B955-804AE22E8E30}" srcId="{7A74E38A-844B-4DE2-8FB4-FF22713631B1}" destId="{4A4AD19B-C7B9-4A8C-BA6F-5160D242E071}" srcOrd="0" destOrd="0" parTransId="{F756DCB5-CDE7-4D07-81DF-7CB7A7A8C8DC}" sibTransId="{F18E8C55-7D44-454B-BB69-5914B95012E5}"/>
    <dgm:cxn modelId="{C435CF55-64EC-4CB8-AA98-52C4CD2C7C7F}" srcId="{4A4AD19B-C7B9-4A8C-BA6F-5160D242E071}" destId="{8DCF7EA4-8C62-4FC9-B5ED-BFC97C4AFABA}" srcOrd="1" destOrd="0" parTransId="{2D5D7679-9017-48B5-841E-351588749B03}" sibTransId="{2F3FB60D-E799-443D-8513-4E3066C15C37}"/>
    <dgm:cxn modelId="{3BC267EF-39BB-4CFB-BDD1-AF242E8E47BE}" type="presOf" srcId="{81913C87-80B7-42B1-BB6C-EA64D428478C}" destId="{C924670F-4D79-49B9-B055-787C6C561620}" srcOrd="0" destOrd="0" presId="urn:microsoft.com/office/officeart/2005/8/layout/lProcess1"/>
    <dgm:cxn modelId="{081EF024-AB10-4F92-A82E-09C372E206A8}" type="presOf" srcId="{5BE0E8AC-CC8E-4270-9D5B-161CEB6324C9}" destId="{3C0B0EDA-3F5B-4A12-A065-1F21079BD64C}" srcOrd="0" destOrd="0" presId="urn:microsoft.com/office/officeart/2005/8/layout/lProcess1"/>
    <dgm:cxn modelId="{7F984022-73AC-48D3-A74E-FA383BCC7203}" type="presParOf" srcId="{F89D236C-7D9A-49C7-BAC6-19D332000D83}" destId="{DE68FAAE-3945-4E32-BF11-506B8F28AAB4}" srcOrd="0" destOrd="0" presId="urn:microsoft.com/office/officeart/2005/8/layout/lProcess1"/>
    <dgm:cxn modelId="{F11EDD2F-C6FB-4579-9783-886B1B302A58}" type="presParOf" srcId="{DE68FAAE-3945-4E32-BF11-506B8F28AAB4}" destId="{728E5462-0210-4640-97C9-E4FBCAACEEE4}" srcOrd="0" destOrd="0" presId="urn:microsoft.com/office/officeart/2005/8/layout/lProcess1"/>
    <dgm:cxn modelId="{3FF8FE4F-C268-440C-9AE2-EEC63FB39BC0}" type="presParOf" srcId="{DE68FAAE-3945-4E32-BF11-506B8F28AAB4}" destId="{C924670F-4D79-49B9-B055-787C6C561620}" srcOrd="1" destOrd="0" presId="urn:microsoft.com/office/officeart/2005/8/layout/lProcess1"/>
    <dgm:cxn modelId="{29424ADC-DFBC-4531-9B35-9AB6EED90D98}" type="presParOf" srcId="{DE68FAAE-3945-4E32-BF11-506B8F28AAB4}" destId="{E7DBCC78-16B7-429E-A900-11AA0E52633C}" srcOrd="2" destOrd="0" presId="urn:microsoft.com/office/officeart/2005/8/layout/lProcess1"/>
    <dgm:cxn modelId="{972E338E-EA99-45BB-B453-09EC936AAB46}" type="presParOf" srcId="{DE68FAAE-3945-4E32-BF11-506B8F28AAB4}" destId="{3C0B0EDA-3F5B-4A12-A065-1F21079BD64C}" srcOrd="3" destOrd="0" presId="urn:microsoft.com/office/officeart/2005/8/layout/lProcess1"/>
    <dgm:cxn modelId="{D1F48999-09E3-4AC3-8723-7605EBEF8A97}" type="presParOf" srcId="{DE68FAAE-3945-4E32-BF11-506B8F28AAB4}" destId="{F3C952B0-524E-49F1-81F6-0A018A14D5E5}" srcOrd="4" destOrd="0" presId="urn:microsoft.com/office/officeart/2005/8/layout/lProcess1"/>
    <dgm:cxn modelId="{C01ADF87-89E2-4F1B-86EB-65A7D29E172B}" type="presParOf" srcId="{F89D236C-7D9A-49C7-BAC6-19D332000D83}" destId="{F5ECCAC4-5234-48B9-BCF5-D7ED0D9E1DE2}" srcOrd="1" destOrd="0" presId="urn:microsoft.com/office/officeart/2005/8/layout/lProcess1"/>
    <dgm:cxn modelId="{4E8381E2-5F84-4630-BE36-D0B4C43D9770}" type="presParOf" srcId="{F89D236C-7D9A-49C7-BAC6-19D332000D83}" destId="{2717C98A-6711-43EB-A11E-16C5DF5D2C6C}" srcOrd="2" destOrd="0" presId="urn:microsoft.com/office/officeart/2005/8/layout/lProcess1"/>
    <dgm:cxn modelId="{008003F3-ED1F-4E67-8FE9-D37DFDEF6054}" type="presParOf" srcId="{2717C98A-6711-43EB-A11E-16C5DF5D2C6C}" destId="{2D673C0D-8411-467B-84D8-BC04473BE74C}" srcOrd="0" destOrd="0" presId="urn:microsoft.com/office/officeart/2005/8/layout/lProcess1"/>
    <dgm:cxn modelId="{41DF502C-1A32-4D04-9AB2-7F427DEFDC09}" type="presParOf" srcId="{2717C98A-6711-43EB-A11E-16C5DF5D2C6C}" destId="{5B5397B3-C380-4E1D-9D22-80A9727D8E83}" srcOrd="1" destOrd="0" presId="urn:microsoft.com/office/officeart/2005/8/layout/lProcess1"/>
    <dgm:cxn modelId="{8EF68315-E080-4617-AD82-8B5BA93B69FD}" type="presParOf" srcId="{2717C98A-6711-43EB-A11E-16C5DF5D2C6C}" destId="{D2DC7FD7-AB83-47A4-8684-9B2A09553D62}" srcOrd="2" destOrd="0" presId="urn:microsoft.com/office/officeart/2005/8/layout/lProcess1"/>
    <dgm:cxn modelId="{C1CE41C0-B4FE-4C17-813C-1CDAA0621131}" type="presParOf" srcId="{2717C98A-6711-43EB-A11E-16C5DF5D2C6C}" destId="{E77A52B9-E15A-4256-A256-FBA529D1E17E}" srcOrd="3" destOrd="0" presId="urn:microsoft.com/office/officeart/2005/8/layout/lProcess1"/>
    <dgm:cxn modelId="{ED4C30C0-30DF-439D-A307-834F26C95B3F}" type="presParOf" srcId="{2717C98A-6711-43EB-A11E-16C5DF5D2C6C}" destId="{570FE36D-F97A-4E62-BBD2-527CA29975E4}"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130D9A3-A775-4362-BD10-9402ECB9C4BD}" type="doc">
      <dgm:prSet loTypeId="urn:microsoft.com/office/officeart/2005/8/layout/vList2" loCatId="list" qsTypeId="urn:microsoft.com/office/officeart/2005/8/quickstyle/simple3" qsCatId="simple" csTypeId="urn:microsoft.com/office/officeart/2005/8/colors/colorful5" csCatId="colorful" phldr="1"/>
      <dgm:spPr/>
      <dgm:t>
        <a:bodyPr/>
        <a:lstStyle/>
        <a:p>
          <a:endParaRPr lang="es-MX"/>
        </a:p>
      </dgm:t>
    </dgm:pt>
    <dgm:pt modelId="{92FA9CFE-1AFF-46C9-86F0-04D204BD94F1}">
      <dgm:prSet phldrT="[Texto]" custT="1"/>
      <dgm:spPr/>
      <dgm:t>
        <a:bodyPr/>
        <a:lstStyle/>
        <a:p>
          <a:r>
            <a:rPr lang="es-MX" sz="1800" b="1" i="1" u="sng" dirty="0" smtClean="0"/>
            <a:t>A corto plazo</a:t>
          </a:r>
          <a:r>
            <a:rPr lang="es-MX" sz="1800" dirty="0" smtClean="0"/>
            <a:t>: Aquellas obligaciones o compromisos cuyo vencimiento es menor al periodo normal de operaciones, generalmente un año. </a:t>
          </a:r>
          <a:endParaRPr lang="es-MX" sz="1800" dirty="0"/>
        </a:p>
      </dgm:t>
    </dgm:pt>
    <dgm:pt modelId="{41C807CE-DCC3-4670-B55E-0B033952FD35}" type="parTrans" cxnId="{51776F99-29C9-4003-BDC3-101555CA8707}">
      <dgm:prSet/>
      <dgm:spPr/>
      <dgm:t>
        <a:bodyPr/>
        <a:lstStyle/>
        <a:p>
          <a:endParaRPr lang="es-MX" sz="1800"/>
        </a:p>
      </dgm:t>
    </dgm:pt>
    <dgm:pt modelId="{3EE7C319-94CF-46C4-A8BB-8637817BA21B}" type="sibTrans" cxnId="{51776F99-29C9-4003-BDC3-101555CA8707}">
      <dgm:prSet/>
      <dgm:spPr/>
      <dgm:t>
        <a:bodyPr/>
        <a:lstStyle/>
        <a:p>
          <a:endParaRPr lang="es-MX" sz="1800"/>
        </a:p>
      </dgm:t>
    </dgm:pt>
    <dgm:pt modelId="{BA95B59D-B8F5-422F-86EE-07860E3C4C58}">
      <dgm:prSet phldrT="[Texto]" custT="1"/>
      <dgm:spPr/>
      <dgm:t>
        <a:bodyPr/>
        <a:lstStyle/>
        <a:p>
          <a:r>
            <a:rPr lang="es-MX" sz="1800" dirty="0" smtClean="0"/>
            <a:t>Proveedores , préstamos bancarios con vencimiento menor a un año, dividendos por pagar, Impuestos por pagar, anticipos de clientes.</a:t>
          </a:r>
          <a:endParaRPr lang="es-MX" sz="1800" dirty="0"/>
        </a:p>
      </dgm:t>
    </dgm:pt>
    <dgm:pt modelId="{2B7FF438-E1BA-4F87-8B73-61F9DEFE164E}" type="parTrans" cxnId="{E52FEA3F-D3B8-4B07-8EE0-65B0758689CF}">
      <dgm:prSet/>
      <dgm:spPr/>
      <dgm:t>
        <a:bodyPr/>
        <a:lstStyle/>
        <a:p>
          <a:endParaRPr lang="es-MX" sz="1800"/>
        </a:p>
      </dgm:t>
    </dgm:pt>
    <dgm:pt modelId="{92EF4CFD-0986-4487-9271-A5164FD8D204}" type="sibTrans" cxnId="{E52FEA3F-D3B8-4B07-8EE0-65B0758689CF}">
      <dgm:prSet/>
      <dgm:spPr/>
      <dgm:t>
        <a:bodyPr/>
        <a:lstStyle/>
        <a:p>
          <a:endParaRPr lang="es-MX" sz="1800"/>
        </a:p>
      </dgm:t>
    </dgm:pt>
    <dgm:pt modelId="{50DE56FC-81EC-4C82-8DCA-4D440827BE23}">
      <dgm:prSet phldrT="[Texto]" custT="1"/>
      <dgm:spPr/>
      <dgm:t>
        <a:bodyPr/>
        <a:lstStyle/>
        <a:p>
          <a:r>
            <a:rPr lang="es-MX" sz="1800" b="1" i="1" u="sng" dirty="0" smtClean="0"/>
            <a:t>A largo plazo</a:t>
          </a:r>
          <a:r>
            <a:rPr lang="es-MX" sz="1800" dirty="0" smtClean="0"/>
            <a:t>: Aquellas obligaciones o compromisos cuyo vencimiento es mayor al periodo normal de operaciones, generalmente mayor a un año.</a:t>
          </a:r>
          <a:endParaRPr lang="es-MX" sz="1800" dirty="0"/>
        </a:p>
      </dgm:t>
    </dgm:pt>
    <dgm:pt modelId="{5064FF90-DF5E-433B-81F5-EB55FD9EA957}" type="parTrans" cxnId="{2251D1D1-10EC-40FE-A5EB-04D8812AEFA3}">
      <dgm:prSet/>
      <dgm:spPr/>
      <dgm:t>
        <a:bodyPr/>
        <a:lstStyle/>
        <a:p>
          <a:endParaRPr lang="es-MX" sz="1800"/>
        </a:p>
      </dgm:t>
    </dgm:pt>
    <dgm:pt modelId="{842005E7-A86D-46BD-B689-FB680CB80F51}" type="sibTrans" cxnId="{2251D1D1-10EC-40FE-A5EB-04D8812AEFA3}">
      <dgm:prSet/>
      <dgm:spPr/>
      <dgm:t>
        <a:bodyPr/>
        <a:lstStyle/>
        <a:p>
          <a:endParaRPr lang="es-MX" sz="1800"/>
        </a:p>
      </dgm:t>
    </dgm:pt>
    <dgm:pt modelId="{04916BAE-90BF-4719-ADCF-389D8B303FDB}">
      <dgm:prSet phldrT="[Texto]" custT="1"/>
      <dgm:spPr/>
      <dgm:t>
        <a:bodyPr/>
        <a:lstStyle/>
        <a:p>
          <a:r>
            <a:rPr lang="es-MX" sz="1800" dirty="0" smtClean="0"/>
            <a:t>Documentos por pagar a largo plazo, préstamos bancarios a largo plazo, obligaciones.</a:t>
          </a:r>
          <a:endParaRPr lang="es-MX" sz="1800" dirty="0"/>
        </a:p>
      </dgm:t>
    </dgm:pt>
    <dgm:pt modelId="{96C34FEB-D2F0-406C-9FDF-3A14B75FDFAD}" type="parTrans" cxnId="{7B7D3386-AD7A-4B34-B684-E8482B0E577E}">
      <dgm:prSet/>
      <dgm:spPr/>
      <dgm:t>
        <a:bodyPr/>
        <a:lstStyle/>
        <a:p>
          <a:endParaRPr lang="es-MX" sz="1800"/>
        </a:p>
      </dgm:t>
    </dgm:pt>
    <dgm:pt modelId="{DAC8FFC4-7D4A-4629-B0F8-8CB53D3BB201}" type="sibTrans" cxnId="{7B7D3386-AD7A-4B34-B684-E8482B0E577E}">
      <dgm:prSet/>
      <dgm:spPr/>
      <dgm:t>
        <a:bodyPr/>
        <a:lstStyle/>
        <a:p>
          <a:endParaRPr lang="es-MX" sz="1800"/>
        </a:p>
      </dgm:t>
    </dgm:pt>
    <dgm:pt modelId="{77D3CD78-E760-48D6-839B-69564D3EEE66}" type="pres">
      <dgm:prSet presAssocID="{2130D9A3-A775-4362-BD10-9402ECB9C4BD}" presName="linear" presStyleCnt="0">
        <dgm:presLayoutVars>
          <dgm:animLvl val="lvl"/>
          <dgm:resizeHandles val="exact"/>
        </dgm:presLayoutVars>
      </dgm:prSet>
      <dgm:spPr/>
      <dgm:t>
        <a:bodyPr/>
        <a:lstStyle/>
        <a:p>
          <a:endParaRPr lang="es-MX"/>
        </a:p>
      </dgm:t>
    </dgm:pt>
    <dgm:pt modelId="{465731E8-5408-401C-B246-EE1612D23BDC}" type="pres">
      <dgm:prSet presAssocID="{92FA9CFE-1AFF-46C9-86F0-04D204BD94F1}" presName="parentText" presStyleLbl="node1" presStyleIdx="0" presStyleCnt="2">
        <dgm:presLayoutVars>
          <dgm:chMax val="0"/>
          <dgm:bulletEnabled val="1"/>
        </dgm:presLayoutVars>
      </dgm:prSet>
      <dgm:spPr/>
      <dgm:t>
        <a:bodyPr/>
        <a:lstStyle/>
        <a:p>
          <a:endParaRPr lang="es-MX"/>
        </a:p>
      </dgm:t>
    </dgm:pt>
    <dgm:pt modelId="{D4DC373C-AF51-46B6-9025-EA7D9D6C36D2}" type="pres">
      <dgm:prSet presAssocID="{92FA9CFE-1AFF-46C9-86F0-04D204BD94F1}" presName="childText" presStyleLbl="revTx" presStyleIdx="0" presStyleCnt="2">
        <dgm:presLayoutVars>
          <dgm:bulletEnabled val="1"/>
        </dgm:presLayoutVars>
      </dgm:prSet>
      <dgm:spPr/>
      <dgm:t>
        <a:bodyPr/>
        <a:lstStyle/>
        <a:p>
          <a:endParaRPr lang="es-MX"/>
        </a:p>
      </dgm:t>
    </dgm:pt>
    <dgm:pt modelId="{223FF7CA-3F7F-43F0-8A9E-389F5B5DAB7B}" type="pres">
      <dgm:prSet presAssocID="{50DE56FC-81EC-4C82-8DCA-4D440827BE23}" presName="parentText" presStyleLbl="node1" presStyleIdx="1" presStyleCnt="2">
        <dgm:presLayoutVars>
          <dgm:chMax val="0"/>
          <dgm:bulletEnabled val="1"/>
        </dgm:presLayoutVars>
      </dgm:prSet>
      <dgm:spPr/>
      <dgm:t>
        <a:bodyPr/>
        <a:lstStyle/>
        <a:p>
          <a:endParaRPr lang="es-MX"/>
        </a:p>
      </dgm:t>
    </dgm:pt>
    <dgm:pt modelId="{22B48B19-9ADF-47A1-BDD1-E62F13F9D4D3}" type="pres">
      <dgm:prSet presAssocID="{50DE56FC-81EC-4C82-8DCA-4D440827BE23}" presName="childText" presStyleLbl="revTx" presStyleIdx="1" presStyleCnt="2">
        <dgm:presLayoutVars>
          <dgm:bulletEnabled val="1"/>
        </dgm:presLayoutVars>
      </dgm:prSet>
      <dgm:spPr/>
      <dgm:t>
        <a:bodyPr/>
        <a:lstStyle/>
        <a:p>
          <a:endParaRPr lang="es-MX"/>
        </a:p>
      </dgm:t>
    </dgm:pt>
  </dgm:ptLst>
  <dgm:cxnLst>
    <dgm:cxn modelId="{4169D76D-0DD1-40F7-8368-0DBEDEB81194}" type="presOf" srcId="{04916BAE-90BF-4719-ADCF-389D8B303FDB}" destId="{22B48B19-9ADF-47A1-BDD1-E62F13F9D4D3}" srcOrd="0" destOrd="0" presId="urn:microsoft.com/office/officeart/2005/8/layout/vList2"/>
    <dgm:cxn modelId="{7388972C-9525-419D-B441-6B1BCFA8B19D}" type="presOf" srcId="{92FA9CFE-1AFF-46C9-86F0-04D204BD94F1}" destId="{465731E8-5408-401C-B246-EE1612D23BDC}" srcOrd="0" destOrd="0" presId="urn:microsoft.com/office/officeart/2005/8/layout/vList2"/>
    <dgm:cxn modelId="{6B3390D0-88CD-420C-99A9-453984FF6FF0}" type="presOf" srcId="{BA95B59D-B8F5-422F-86EE-07860E3C4C58}" destId="{D4DC373C-AF51-46B6-9025-EA7D9D6C36D2}" srcOrd="0" destOrd="0" presId="urn:microsoft.com/office/officeart/2005/8/layout/vList2"/>
    <dgm:cxn modelId="{EBEEBCBB-174B-4839-B319-012F593B93F6}" type="presOf" srcId="{2130D9A3-A775-4362-BD10-9402ECB9C4BD}" destId="{77D3CD78-E760-48D6-839B-69564D3EEE66}" srcOrd="0" destOrd="0" presId="urn:microsoft.com/office/officeart/2005/8/layout/vList2"/>
    <dgm:cxn modelId="{E52FEA3F-D3B8-4B07-8EE0-65B0758689CF}" srcId="{92FA9CFE-1AFF-46C9-86F0-04D204BD94F1}" destId="{BA95B59D-B8F5-422F-86EE-07860E3C4C58}" srcOrd="0" destOrd="0" parTransId="{2B7FF438-E1BA-4F87-8B73-61F9DEFE164E}" sibTransId="{92EF4CFD-0986-4487-9271-A5164FD8D204}"/>
    <dgm:cxn modelId="{7B7D3386-AD7A-4B34-B684-E8482B0E577E}" srcId="{50DE56FC-81EC-4C82-8DCA-4D440827BE23}" destId="{04916BAE-90BF-4719-ADCF-389D8B303FDB}" srcOrd="0" destOrd="0" parTransId="{96C34FEB-D2F0-406C-9FDF-3A14B75FDFAD}" sibTransId="{DAC8FFC4-7D4A-4629-B0F8-8CB53D3BB201}"/>
    <dgm:cxn modelId="{2251D1D1-10EC-40FE-A5EB-04D8812AEFA3}" srcId="{2130D9A3-A775-4362-BD10-9402ECB9C4BD}" destId="{50DE56FC-81EC-4C82-8DCA-4D440827BE23}" srcOrd="1" destOrd="0" parTransId="{5064FF90-DF5E-433B-81F5-EB55FD9EA957}" sibTransId="{842005E7-A86D-46BD-B689-FB680CB80F51}"/>
    <dgm:cxn modelId="{51776F99-29C9-4003-BDC3-101555CA8707}" srcId="{2130D9A3-A775-4362-BD10-9402ECB9C4BD}" destId="{92FA9CFE-1AFF-46C9-86F0-04D204BD94F1}" srcOrd="0" destOrd="0" parTransId="{41C807CE-DCC3-4670-B55E-0B033952FD35}" sibTransId="{3EE7C319-94CF-46C4-A8BB-8637817BA21B}"/>
    <dgm:cxn modelId="{1EE3FC8B-EC98-4F50-BB62-F43818A993B8}" type="presOf" srcId="{50DE56FC-81EC-4C82-8DCA-4D440827BE23}" destId="{223FF7CA-3F7F-43F0-8A9E-389F5B5DAB7B}" srcOrd="0" destOrd="0" presId="urn:microsoft.com/office/officeart/2005/8/layout/vList2"/>
    <dgm:cxn modelId="{804F55EE-CF21-482C-9DD5-D2F6FC8F19C8}" type="presParOf" srcId="{77D3CD78-E760-48D6-839B-69564D3EEE66}" destId="{465731E8-5408-401C-B246-EE1612D23BDC}" srcOrd="0" destOrd="0" presId="urn:microsoft.com/office/officeart/2005/8/layout/vList2"/>
    <dgm:cxn modelId="{4D2DD97A-F73F-474C-9DF7-60C8CC09663D}" type="presParOf" srcId="{77D3CD78-E760-48D6-839B-69564D3EEE66}" destId="{D4DC373C-AF51-46B6-9025-EA7D9D6C36D2}" srcOrd="1" destOrd="0" presId="urn:microsoft.com/office/officeart/2005/8/layout/vList2"/>
    <dgm:cxn modelId="{E0C9C9AA-752E-4196-8F08-C10E48E9112B}" type="presParOf" srcId="{77D3CD78-E760-48D6-839B-69564D3EEE66}" destId="{223FF7CA-3F7F-43F0-8A9E-389F5B5DAB7B}" srcOrd="2" destOrd="0" presId="urn:microsoft.com/office/officeart/2005/8/layout/vList2"/>
    <dgm:cxn modelId="{5E6F7226-7EDE-4F49-BCFD-04322566DA7A}" type="presParOf" srcId="{77D3CD78-E760-48D6-839B-69564D3EEE66}" destId="{22B48B19-9ADF-47A1-BDD1-E62F13F9D4D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3DA8CEC-A88E-4C0B-A857-D23BA700D8BC}" type="doc">
      <dgm:prSet loTypeId="urn:microsoft.com/office/officeart/2008/layout/LinedList" loCatId="list" qsTypeId="urn:microsoft.com/office/officeart/2005/8/quickstyle/simple4" qsCatId="simple" csTypeId="urn:microsoft.com/office/officeart/2005/8/colors/colorful1" csCatId="colorful" phldr="1"/>
      <dgm:spPr/>
      <dgm:t>
        <a:bodyPr/>
        <a:lstStyle/>
        <a:p>
          <a:endParaRPr lang="es-MX"/>
        </a:p>
      </dgm:t>
    </dgm:pt>
    <dgm:pt modelId="{EA599A04-3567-40B4-B45A-D05220B70B21}">
      <dgm:prSet phldrT="[Texto]" custT="1"/>
      <dgm:spPr/>
      <dgm:t>
        <a:bodyPr/>
        <a:lstStyle/>
        <a:p>
          <a:r>
            <a:rPr lang="es-MX" sz="2000" dirty="0" smtClean="0"/>
            <a:t>Capital</a:t>
          </a:r>
          <a:endParaRPr lang="es-MX" sz="2000" dirty="0"/>
        </a:p>
      </dgm:t>
    </dgm:pt>
    <dgm:pt modelId="{B304568F-F3BA-400C-BB9B-37364A9DCD6A}" type="parTrans" cxnId="{F7DAAB34-9A46-435E-A5CB-FA2C21B9477C}">
      <dgm:prSet/>
      <dgm:spPr/>
      <dgm:t>
        <a:bodyPr/>
        <a:lstStyle/>
        <a:p>
          <a:endParaRPr lang="es-MX" sz="2000"/>
        </a:p>
      </dgm:t>
    </dgm:pt>
    <dgm:pt modelId="{CB9C4DAE-63A5-4E78-B40D-F206EA1FC157}" type="sibTrans" cxnId="{F7DAAB34-9A46-435E-A5CB-FA2C21B9477C}">
      <dgm:prSet/>
      <dgm:spPr/>
      <dgm:t>
        <a:bodyPr/>
        <a:lstStyle/>
        <a:p>
          <a:endParaRPr lang="es-MX" sz="2000"/>
        </a:p>
      </dgm:t>
    </dgm:pt>
    <dgm:pt modelId="{105F20CA-3C6E-4A03-90F4-7C3891B3B416}">
      <dgm:prSet phldrT="[Texto]" custT="1"/>
      <dgm:spPr/>
      <dgm:t>
        <a:bodyPr/>
        <a:lstStyle/>
        <a:p>
          <a:r>
            <a:rPr lang="es-MX" sz="2000" b="1" i="1" u="sng" dirty="0" smtClean="0">
              <a:solidFill>
                <a:srgbClr val="0F4111"/>
              </a:solidFill>
            </a:rPr>
            <a:t>Económico</a:t>
          </a:r>
          <a:r>
            <a:rPr lang="es-MX" sz="2000" dirty="0" smtClean="0">
              <a:solidFill>
                <a:schemeClr val="tx1"/>
              </a:solidFill>
            </a:rPr>
            <a:t>:</a:t>
          </a:r>
          <a:r>
            <a:rPr lang="es-MX" sz="2000" dirty="0" smtClean="0"/>
            <a:t> Representado por el conjunto de bienes necesarios para producir riqueza.</a:t>
          </a:r>
          <a:endParaRPr lang="es-MX" sz="2000" dirty="0"/>
        </a:p>
      </dgm:t>
    </dgm:pt>
    <dgm:pt modelId="{3EF77B09-F695-43DA-9E13-9920FE74E6B4}" type="parTrans" cxnId="{1F53AD78-1928-48D7-AA3D-438388485A41}">
      <dgm:prSet/>
      <dgm:spPr/>
      <dgm:t>
        <a:bodyPr/>
        <a:lstStyle/>
        <a:p>
          <a:endParaRPr lang="es-MX" sz="2000"/>
        </a:p>
      </dgm:t>
    </dgm:pt>
    <dgm:pt modelId="{CC020BC7-E2DC-4B79-A5A1-2A12B6632989}" type="sibTrans" cxnId="{1F53AD78-1928-48D7-AA3D-438388485A41}">
      <dgm:prSet/>
      <dgm:spPr/>
      <dgm:t>
        <a:bodyPr/>
        <a:lstStyle/>
        <a:p>
          <a:endParaRPr lang="es-MX" sz="2000"/>
        </a:p>
      </dgm:t>
    </dgm:pt>
    <dgm:pt modelId="{250AC312-4F40-4310-9DAE-ABCCC748888B}">
      <dgm:prSet phldrT="[Texto]" custT="1"/>
      <dgm:spPr/>
      <dgm:t>
        <a:bodyPr/>
        <a:lstStyle/>
        <a:p>
          <a:r>
            <a:rPr lang="es-MX" sz="2000" b="1" i="1" u="sng" dirty="0" smtClean="0">
              <a:solidFill>
                <a:srgbClr val="0F4111"/>
              </a:solidFill>
            </a:rPr>
            <a:t>Financiero</a:t>
          </a:r>
          <a:r>
            <a:rPr lang="es-MX" sz="2000" dirty="0" smtClean="0"/>
            <a:t>: Es el dinero que se invierte para que produzca una renta o un interés.</a:t>
          </a:r>
          <a:endParaRPr lang="es-MX" sz="2000" dirty="0"/>
        </a:p>
      </dgm:t>
    </dgm:pt>
    <dgm:pt modelId="{1FD1F969-F603-4B19-BB3D-50F1FCEB7193}" type="parTrans" cxnId="{E2608C4D-D107-45CA-B503-27DF16B28DFC}">
      <dgm:prSet/>
      <dgm:spPr/>
      <dgm:t>
        <a:bodyPr/>
        <a:lstStyle/>
        <a:p>
          <a:endParaRPr lang="es-MX" sz="2000"/>
        </a:p>
      </dgm:t>
    </dgm:pt>
    <dgm:pt modelId="{56D6DC1C-85AC-4122-9D53-91E96BAE1135}" type="sibTrans" cxnId="{E2608C4D-D107-45CA-B503-27DF16B28DFC}">
      <dgm:prSet/>
      <dgm:spPr/>
      <dgm:t>
        <a:bodyPr/>
        <a:lstStyle/>
        <a:p>
          <a:endParaRPr lang="es-MX" sz="2000"/>
        </a:p>
      </dgm:t>
    </dgm:pt>
    <dgm:pt modelId="{C2FAB55F-98CE-4ACD-B15D-F58B5459D890}">
      <dgm:prSet phldrT="[Texto]" custT="1"/>
      <dgm:spPr/>
      <dgm:t>
        <a:bodyPr/>
        <a:lstStyle/>
        <a:p>
          <a:r>
            <a:rPr lang="es-MX" sz="2000" b="1" i="1" u="sng" dirty="0" smtClean="0">
              <a:solidFill>
                <a:srgbClr val="0F4111"/>
              </a:solidFill>
            </a:rPr>
            <a:t>Contable</a:t>
          </a:r>
          <a:r>
            <a:rPr lang="es-MX" sz="2000" b="1" i="1" u="sng" dirty="0" smtClean="0"/>
            <a:t>:</a:t>
          </a:r>
          <a:r>
            <a:rPr lang="es-MX" sz="2000" dirty="0" smtClean="0"/>
            <a:t> Es la diferencia aritmética entre el valor de todas las propiedades de la empresa y el total de sus deudas.</a:t>
          </a:r>
          <a:endParaRPr lang="es-MX" sz="2000" dirty="0"/>
        </a:p>
      </dgm:t>
    </dgm:pt>
    <dgm:pt modelId="{4222102B-4162-47FF-B309-42D155F4A0D2}" type="parTrans" cxnId="{249A97E9-5192-4DBC-8BD8-E1DB806A4D42}">
      <dgm:prSet/>
      <dgm:spPr/>
      <dgm:t>
        <a:bodyPr/>
        <a:lstStyle/>
        <a:p>
          <a:endParaRPr lang="es-MX" sz="2000"/>
        </a:p>
      </dgm:t>
    </dgm:pt>
    <dgm:pt modelId="{B9FA88BA-9FFF-41DF-8870-2CBA047376D1}" type="sibTrans" cxnId="{249A97E9-5192-4DBC-8BD8-E1DB806A4D42}">
      <dgm:prSet/>
      <dgm:spPr/>
      <dgm:t>
        <a:bodyPr/>
        <a:lstStyle/>
        <a:p>
          <a:endParaRPr lang="es-MX" sz="2000"/>
        </a:p>
      </dgm:t>
    </dgm:pt>
    <dgm:pt modelId="{F424D60B-088E-4CE7-A09D-55F99E9C0DFA}" type="pres">
      <dgm:prSet presAssocID="{13DA8CEC-A88E-4C0B-A857-D23BA700D8BC}" presName="vert0" presStyleCnt="0">
        <dgm:presLayoutVars>
          <dgm:dir/>
          <dgm:animOne val="branch"/>
          <dgm:animLvl val="lvl"/>
        </dgm:presLayoutVars>
      </dgm:prSet>
      <dgm:spPr/>
      <dgm:t>
        <a:bodyPr/>
        <a:lstStyle/>
        <a:p>
          <a:endParaRPr lang="es-MX"/>
        </a:p>
      </dgm:t>
    </dgm:pt>
    <dgm:pt modelId="{E492447E-B3CE-4F79-8F52-CCF79094050D}" type="pres">
      <dgm:prSet presAssocID="{EA599A04-3567-40B4-B45A-D05220B70B21}" presName="thickLine" presStyleLbl="alignNode1" presStyleIdx="0" presStyleCnt="1"/>
      <dgm:spPr/>
      <dgm:t>
        <a:bodyPr/>
        <a:lstStyle/>
        <a:p>
          <a:endParaRPr lang="es-MX"/>
        </a:p>
      </dgm:t>
    </dgm:pt>
    <dgm:pt modelId="{369DD4E1-7E83-493A-853A-E15F7A5961B9}" type="pres">
      <dgm:prSet presAssocID="{EA599A04-3567-40B4-B45A-D05220B70B21}" presName="horz1" presStyleCnt="0"/>
      <dgm:spPr/>
      <dgm:t>
        <a:bodyPr/>
        <a:lstStyle/>
        <a:p>
          <a:endParaRPr lang="es-MX"/>
        </a:p>
      </dgm:t>
    </dgm:pt>
    <dgm:pt modelId="{DC909C61-19CB-44C8-86C4-F9F8CA3E4811}" type="pres">
      <dgm:prSet presAssocID="{EA599A04-3567-40B4-B45A-D05220B70B21}" presName="tx1" presStyleLbl="revTx" presStyleIdx="0" presStyleCnt="4"/>
      <dgm:spPr/>
      <dgm:t>
        <a:bodyPr/>
        <a:lstStyle/>
        <a:p>
          <a:endParaRPr lang="es-MX"/>
        </a:p>
      </dgm:t>
    </dgm:pt>
    <dgm:pt modelId="{50A05A4F-63FF-4CD8-82C7-AE7CCFDB4AF8}" type="pres">
      <dgm:prSet presAssocID="{EA599A04-3567-40B4-B45A-D05220B70B21}" presName="vert1" presStyleCnt="0"/>
      <dgm:spPr/>
      <dgm:t>
        <a:bodyPr/>
        <a:lstStyle/>
        <a:p>
          <a:endParaRPr lang="es-MX"/>
        </a:p>
      </dgm:t>
    </dgm:pt>
    <dgm:pt modelId="{A235AF00-C96F-4621-BAD7-5929F834D178}" type="pres">
      <dgm:prSet presAssocID="{105F20CA-3C6E-4A03-90F4-7C3891B3B416}" presName="vertSpace2a" presStyleCnt="0"/>
      <dgm:spPr/>
      <dgm:t>
        <a:bodyPr/>
        <a:lstStyle/>
        <a:p>
          <a:endParaRPr lang="es-MX"/>
        </a:p>
      </dgm:t>
    </dgm:pt>
    <dgm:pt modelId="{EF2A75C2-CBD2-4892-80C1-C3EF00F5DBBF}" type="pres">
      <dgm:prSet presAssocID="{105F20CA-3C6E-4A03-90F4-7C3891B3B416}" presName="horz2" presStyleCnt="0"/>
      <dgm:spPr/>
      <dgm:t>
        <a:bodyPr/>
        <a:lstStyle/>
        <a:p>
          <a:endParaRPr lang="es-MX"/>
        </a:p>
      </dgm:t>
    </dgm:pt>
    <dgm:pt modelId="{910E7E38-18BE-47EA-BA59-28C06F3A4B11}" type="pres">
      <dgm:prSet presAssocID="{105F20CA-3C6E-4A03-90F4-7C3891B3B416}" presName="horzSpace2" presStyleCnt="0"/>
      <dgm:spPr/>
      <dgm:t>
        <a:bodyPr/>
        <a:lstStyle/>
        <a:p>
          <a:endParaRPr lang="es-MX"/>
        </a:p>
      </dgm:t>
    </dgm:pt>
    <dgm:pt modelId="{2549FCDB-6EA5-4428-AD4B-A4EBAC52E7D9}" type="pres">
      <dgm:prSet presAssocID="{105F20CA-3C6E-4A03-90F4-7C3891B3B416}" presName="tx2" presStyleLbl="revTx" presStyleIdx="1" presStyleCnt="4"/>
      <dgm:spPr/>
      <dgm:t>
        <a:bodyPr/>
        <a:lstStyle/>
        <a:p>
          <a:endParaRPr lang="es-MX"/>
        </a:p>
      </dgm:t>
    </dgm:pt>
    <dgm:pt modelId="{5BBA0573-045F-4ACF-BE01-B12C3D47BE73}" type="pres">
      <dgm:prSet presAssocID="{105F20CA-3C6E-4A03-90F4-7C3891B3B416}" presName="vert2" presStyleCnt="0"/>
      <dgm:spPr/>
      <dgm:t>
        <a:bodyPr/>
        <a:lstStyle/>
        <a:p>
          <a:endParaRPr lang="es-MX"/>
        </a:p>
      </dgm:t>
    </dgm:pt>
    <dgm:pt modelId="{DD0E384B-3D43-4620-9F48-9D8A99B86463}" type="pres">
      <dgm:prSet presAssocID="{105F20CA-3C6E-4A03-90F4-7C3891B3B416}" presName="thinLine2b" presStyleLbl="callout" presStyleIdx="0" presStyleCnt="3"/>
      <dgm:spPr/>
      <dgm:t>
        <a:bodyPr/>
        <a:lstStyle/>
        <a:p>
          <a:endParaRPr lang="es-MX"/>
        </a:p>
      </dgm:t>
    </dgm:pt>
    <dgm:pt modelId="{35E26898-D55E-4BDC-9499-DCB6A26ECB89}" type="pres">
      <dgm:prSet presAssocID="{105F20CA-3C6E-4A03-90F4-7C3891B3B416}" presName="vertSpace2b" presStyleCnt="0"/>
      <dgm:spPr/>
      <dgm:t>
        <a:bodyPr/>
        <a:lstStyle/>
        <a:p>
          <a:endParaRPr lang="es-MX"/>
        </a:p>
      </dgm:t>
    </dgm:pt>
    <dgm:pt modelId="{A2AA2CD0-AF15-41A3-8240-C30AEAB77D77}" type="pres">
      <dgm:prSet presAssocID="{250AC312-4F40-4310-9DAE-ABCCC748888B}" presName="horz2" presStyleCnt="0"/>
      <dgm:spPr/>
      <dgm:t>
        <a:bodyPr/>
        <a:lstStyle/>
        <a:p>
          <a:endParaRPr lang="es-MX"/>
        </a:p>
      </dgm:t>
    </dgm:pt>
    <dgm:pt modelId="{9B59E249-7C49-4EA3-95C1-3B82DB5D84A2}" type="pres">
      <dgm:prSet presAssocID="{250AC312-4F40-4310-9DAE-ABCCC748888B}" presName="horzSpace2" presStyleCnt="0"/>
      <dgm:spPr/>
      <dgm:t>
        <a:bodyPr/>
        <a:lstStyle/>
        <a:p>
          <a:endParaRPr lang="es-MX"/>
        </a:p>
      </dgm:t>
    </dgm:pt>
    <dgm:pt modelId="{91DB155C-7389-4644-B9E6-4182230802B7}" type="pres">
      <dgm:prSet presAssocID="{250AC312-4F40-4310-9DAE-ABCCC748888B}" presName="tx2" presStyleLbl="revTx" presStyleIdx="2" presStyleCnt="4"/>
      <dgm:spPr/>
      <dgm:t>
        <a:bodyPr/>
        <a:lstStyle/>
        <a:p>
          <a:endParaRPr lang="es-MX"/>
        </a:p>
      </dgm:t>
    </dgm:pt>
    <dgm:pt modelId="{7961279F-3B9C-4901-A35D-75066737B69F}" type="pres">
      <dgm:prSet presAssocID="{250AC312-4F40-4310-9DAE-ABCCC748888B}" presName="vert2" presStyleCnt="0"/>
      <dgm:spPr/>
      <dgm:t>
        <a:bodyPr/>
        <a:lstStyle/>
        <a:p>
          <a:endParaRPr lang="es-MX"/>
        </a:p>
      </dgm:t>
    </dgm:pt>
    <dgm:pt modelId="{420959A6-1290-4907-AA5F-D3942166A20A}" type="pres">
      <dgm:prSet presAssocID="{250AC312-4F40-4310-9DAE-ABCCC748888B}" presName="thinLine2b" presStyleLbl="callout" presStyleIdx="1" presStyleCnt="3"/>
      <dgm:spPr/>
      <dgm:t>
        <a:bodyPr/>
        <a:lstStyle/>
        <a:p>
          <a:endParaRPr lang="es-MX"/>
        </a:p>
      </dgm:t>
    </dgm:pt>
    <dgm:pt modelId="{F0B45419-4408-40F2-849E-04B4E1B14936}" type="pres">
      <dgm:prSet presAssocID="{250AC312-4F40-4310-9DAE-ABCCC748888B}" presName="vertSpace2b" presStyleCnt="0"/>
      <dgm:spPr/>
      <dgm:t>
        <a:bodyPr/>
        <a:lstStyle/>
        <a:p>
          <a:endParaRPr lang="es-MX"/>
        </a:p>
      </dgm:t>
    </dgm:pt>
    <dgm:pt modelId="{C5B83E6D-172D-4686-9F98-7C9D0D29A8AE}" type="pres">
      <dgm:prSet presAssocID="{C2FAB55F-98CE-4ACD-B15D-F58B5459D890}" presName="horz2" presStyleCnt="0"/>
      <dgm:spPr/>
      <dgm:t>
        <a:bodyPr/>
        <a:lstStyle/>
        <a:p>
          <a:endParaRPr lang="es-MX"/>
        </a:p>
      </dgm:t>
    </dgm:pt>
    <dgm:pt modelId="{F6CA720A-4CD2-410A-8D41-3FB86E812E74}" type="pres">
      <dgm:prSet presAssocID="{C2FAB55F-98CE-4ACD-B15D-F58B5459D890}" presName="horzSpace2" presStyleCnt="0"/>
      <dgm:spPr/>
      <dgm:t>
        <a:bodyPr/>
        <a:lstStyle/>
        <a:p>
          <a:endParaRPr lang="es-MX"/>
        </a:p>
      </dgm:t>
    </dgm:pt>
    <dgm:pt modelId="{466463B0-654F-4A66-96FE-78D641B69BFF}" type="pres">
      <dgm:prSet presAssocID="{C2FAB55F-98CE-4ACD-B15D-F58B5459D890}" presName="tx2" presStyleLbl="revTx" presStyleIdx="3" presStyleCnt="4"/>
      <dgm:spPr/>
      <dgm:t>
        <a:bodyPr/>
        <a:lstStyle/>
        <a:p>
          <a:endParaRPr lang="es-MX"/>
        </a:p>
      </dgm:t>
    </dgm:pt>
    <dgm:pt modelId="{3B33ECD2-A377-48DD-B7EE-8EFD27998AA5}" type="pres">
      <dgm:prSet presAssocID="{C2FAB55F-98CE-4ACD-B15D-F58B5459D890}" presName="vert2" presStyleCnt="0"/>
      <dgm:spPr/>
      <dgm:t>
        <a:bodyPr/>
        <a:lstStyle/>
        <a:p>
          <a:endParaRPr lang="es-MX"/>
        </a:p>
      </dgm:t>
    </dgm:pt>
    <dgm:pt modelId="{D4DB8C87-BD53-41BC-876A-F8A104D8E390}" type="pres">
      <dgm:prSet presAssocID="{C2FAB55F-98CE-4ACD-B15D-F58B5459D890}" presName="thinLine2b" presStyleLbl="callout" presStyleIdx="2" presStyleCnt="3"/>
      <dgm:spPr/>
      <dgm:t>
        <a:bodyPr/>
        <a:lstStyle/>
        <a:p>
          <a:endParaRPr lang="es-MX"/>
        </a:p>
      </dgm:t>
    </dgm:pt>
    <dgm:pt modelId="{6A815262-5F94-4835-AD83-001051937230}" type="pres">
      <dgm:prSet presAssocID="{C2FAB55F-98CE-4ACD-B15D-F58B5459D890}" presName="vertSpace2b" presStyleCnt="0"/>
      <dgm:spPr/>
      <dgm:t>
        <a:bodyPr/>
        <a:lstStyle/>
        <a:p>
          <a:endParaRPr lang="es-MX"/>
        </a:p>
      </dgm:t>
    </dgm:pt>
  </dgm:ptLst>
  <dgm:cxnLst>
    <dgm:cxn modelId="{C10854CD-2AC8-4A32-95B9-3504C7C35017}" type="presOf" srcId="{EA599A04-3567-40B4-B45A-D05220B70B21}" destId="{DC909C61-19CB-44C8-86C4-F9F8CA3E4811}" srcOrd="0" destOrd="0" presId="urn:microsoft.com/office/officeart/2008/layout/LinedList"/>
    <dgm:cxn modelId="{F81E8824-966D-40CD-AE96-13676B32C9AD}" type="presOf" srcId="{C2FAB55F-98CE-4ACD-B15D-F58B5459D890}" destId="{466463B0-654F-4A66-96FE-78D641B69BFF}" srcOrd="0" destOrd="0" presId="urn:microsoft.com/office/officeart/2008/layout/LinedList"/>
    <dgm:cxn modelId="{1F53AD78-1928-48D7-AA3D-438388485A41}" srcId="{EA599A04-3567-40B4-B45A-D05220B70B21}" destId="{105F20CA-3C6E-4A03-90F4-7C3891B3B416}" srcOrd="0" destOrd="0" parTransId="{3EF77B09-F695-43DA-9E13-9920FE74E6B4}" sibTransId="{CC020BC7-E2DC-4B79-A5A1-2A12B6632989}"/>
    <dgm:cxn modelId="{DF2815E0-BF69-41E7-AA26-583462B6AB64}" type="presOf" srcId="{250AC312-4F40-4310-9DAE-ABCCC748888B}" destId="{91DB155C-7389-4644-B9E6-4182230802B7}" srcOrd="0" destOrd="0" presId="urn:microsoft.com/office/officeart/2008/layout/LinedList"/>
    <dgm:cxn modelId="{73092500-4E9C-4207-AD19-1CB636460013}" type="presOf" srcId="{105F20CA-3C6E-4A03-90F4-7C3891B3B416}" destId="{2549FCDB-6EA5-4428-AD4B-A4EBAC52E7D9}" srcOrd="0" destOrd="0" presId="urn:microsoft.com/office/officeart/2008/layout/LinedList"/>
    <dgm:cxn modelId="{F7DAAB34-9A46-435E-A5CB-FA2C21B9477C}" srcId="{13DA8CEC-A88E-4C0B-A857-D23BA700D8BC}" destId="{EA599A04-3567-40B4-B45A-D05220B70B21}" srcOrd="0" destOrd="0" parTransId="{B304568F-F3BA-400C-BB9B-37364A9DCD6A}" sibTransId="{CB9C4DAE-63A5-4E78-B40D-F206EA1FC157}"/>
    <dgm:cxn modelId="{7F40BF42-E4AF-45F0-A2D1-C122BFCE7E57}" type="presOf" srcId="{13DA8CEC-A88E-4C0B-A857-D23BA700D8BC}" destId="{F424D60B-088E-4CE7-A09D-55F99E9C0DFA}" srcOrd="0" destOrd="0" presId="urn:microsoft.com/office/officeart/2008/layout/LinedList"/>
    <dgm:cxn modelId="{E2608C4D-D107-45CA-B503-27DF16B28DFC}" srcId="{EA599A04-3567-40B4-B45A-D05220B70B21}" destId="{250AC312-4F40-4310-9DAE-ABCCC748888B}" srcOrd="1" destOrd="0" parTransId="{1FD1F969-F603-4B19-BB3D-50F1FCEB7193}" sibTransId="{56D6DC1C-85AC-4122-9D53-91E96BAE1135}"/>
    <dgm:cxn modelId="{249A97E9-5192-4DBC-8BD8-E1DB806A4D42}" srcId="{EA599A04-3567-40B4-B45A-D05220B70B21}" destId="{C2FAB55F-98CE-4ACD-B15D-F58B5459D890}" srcOrd="2" destOrd="0" parTransId="{4222102B-4162-47FF-B309-42D155F4A0D2}" sibTransId="{B9FA88BA-9FFF-41DF-8870-2CBA047376D1}"/>
    <dgm:cxn modelId="{C955EA54-A37B-444F-B83C-67770A80A8AA}" type="presParOf" srcId="{F424D60B-088E-4CE7-A09D-55F99E9C0DFA}" destId="{E492447E-B3CE-4F79-8F52-CCF79094050D}" srcOrd="0" destOrd="0" presId="urn:microsoft.com/office/officeart/2008/layout/LinedList"/>
    <dgm:cxn modelId="{3D54558F-2524-4B9F-9652-2A36A9C74BAF}" type="presParOf" srcId="{F424D60B-088E-4CE7-A09D-55F99E9C0DFA}" destId="{369DD4E1-7E83-493A-853A-E15F7A5961B9}" srcOrd="1" destOrd="0" presId="urn:microsoft.com/office/officeart/2008/layout/LinedList"/>
    <dgm:cxn modelId="{97414B4F-59D2-47DD-83D3-BD4DAB018EEE}" type="presParOf" srcId="{369DD4E1-7E83-493A-853A-E15F7A5961B9}" destId="{DC909C61-19CB-44C8-86C4-F9F8CA3E4811}" srcOrd="0" destOrd="0" presId="urn:microsoft.com/office/officeart/2008/layout/LinedList"/>
    <dgm:cxn modelId="{B7B57E30-3154-47E7-807F-F1D6A734C3F2}" type="presParOf" srcId="{369DD4E1-7E83-493A-853A-E15F7A5961B9}" destId="{50A05A4F-63FF-4CD8-82C7-AE7CCFDB4AF8}" srcOrd="1" destOrd="0" presId="urn:microsoft.com/office/officeart/2008/layout/LinedList"/>
    <dgm:cxn modelId="{C7B2B00B-3602-436F-B00E-F4D9BD393E32}" type="presParOf" srcId="{50A05A4F-63FF-4CD8-82C7-AE7CCFDB4AF8}" destId="{A235AF00-C96F-4621-BAD7-5929F834D178}" srcOrd="0" destOrd="0" presId="urn:microsoft.com/office/officeart/2008/layout/LinedList"/>
    <dgm:cxn modelId="{6CE18871-BA46-46CE-95FF-62E747FE4017}" type="presParOf" srcId="{50A05A4F-63FF-4CD8-82C7-AE7CCFDB4AF8}" destId="{EF2A75C2-CBD2-4892-80C1-C3EF00F5DBBF}" srcOrd="1" destOrd="0" presId="urn:microsoft.com/office/officeart/2008/layout/LinedList"/>
    <dgm:cxn modelId="{0C127C6E-B6A1-48E8-B217-C4C6774CF71E}" type="presParOf" srcId="{EF2A75C2-CBD2-4892-80C1-C3EF00F5DBBF}" destId="{910E7E38-18BE-47EA-BA59-28C06F3A4B11}" srcOrd="0" destOrd="0" presId="urn:microsoft.com/office/officeart/2008/layout/LinedList"/>
    <dgm:cxn modelId="{123CDB34-C2BC-4EDB-81D5-7160DBD5FD3E}" type="presParOf" srcId="{EF2A75C2-CBD2-4892-80C1-C3EF00F5DBBF}" destId="{2549FCDB-6EA5-4428-AD4B-A4EBAC52E7D9}" srcOrd="1" destOrd="0" presId="urn:microsoft.com/office/officeart/2008/layout/LinedList"/>
    <dgm:cxn modelId="{2102937D-177F-4DD6-9111-94DF9FD709AB}" type="presParOf" srcId="{EF2A75C2-CBD2-4892-80C1-C3EF00F5DBBF}" destId="{5BBA0573-045F-4ACF-BE01-B12C3D47BE73}" srcOrd="2" destOrd="0" presId="urn:microsoft.com/office/officeart/2008/layout/LinedList"/>
    <dgm:cxn modelId="{C7F4A686-937B-4EEC-8266-F3F603BA69C0}" type="presParOf" srcId="{50A05A4F-63FF-4CD8-82C7-AE7CCFDB4AF8}" destId="{DD0E384B-3D43-4620-9F48-9D8A99B86463}" srcOrd="2" destOrd="0" presId="urn:microsoft.com/office/officeart/2008/layout/LinedList"/>
    <dgm:cxn modelId="{FC7F39D3-3476-4BA6-B15C-DA5DEB6B75D0}" type="presParOf" srcId="{50A05A4F-63FF-4CD8-82C7-AE7CCFDB4AF8}" destId="{35E26898-D55E-4BDC-9499-DCB6A26ECB89}" srcOrd="3" destOrd="0" presId="urn:microsoft.com/office/officeart/2008/layout/LinedList"/>
    <dgm:cxn modelId="{B9AA0115-0069-481B-AF9C-63F1DFEC48C6}" type="presParOf" srcId="{50A05A4F-63FF-4CD8-82C7-AE7CCFDB4AF8}" destId="{A2AA2CD0-AF15-41A3-8240-C30AEAB77D77}" srcOrd="4" destOrd="0" presId="urn:microsoft.com/office/officeart/2008/layout/LinedList"/>
    <dgm:cxn modelId="{2F859CD6-535D-4ED1-9B86-7F23126E3D59}" type="presParOf" srcId="{A2AA2CD0-AF15-41A3-8240-C30AEAB77D77}" destId="{9B59E249-7C49-4EA3-95C1-3B82DB5D84A2}" srcOrd="0" destOrd="0" presId="urn:microsoft.com/office/officeart/2008/layout/LinedList"/>
    <dgm:cxn modelId="{C3A0F6C1-D558-4C73-9470-48D657780E08}" type="presParOf" srcId="{A2AA2CD0-AF15-41A3-8240-C30AEAB77D77}" destId="{91DB155C-7389-4644-B9E6-4182230802B7}" srcOrd="1" destOrd="0" presId="urn:microsoft.com/office/officeart/2008/layout/LinedList"/>
    <dgm:cxn modelId="{E0C79E3B-9090-4F74-8E01-6C95A1D9A179}" type="presParOf" srcId="{A2AA2CD0-AF15-41A3-8240-C30AEAB77D77}" destId="{7961279F-3B9C-4901-A35D-75066737B69F}" srcOrd="2" destOrd="0" presId="urn:microsoft.com/office/officeart/2008/layout/LinedList"/>
    <dgm:cxn modelId="{4EA7E6D2-5712-4422-BA1F-C35C77637930}" type="presParOf" srcId="{50A05A4F-63FF-4CD8-82C7-AE7CCFDB4AF8}" destId="{420959A6-1290-4907-AA5F-D3942166A20A}" srcOrd="5" destOrd="0" presId="urn:microsoft.com/office/officeart/2008/layout/LinedList"/>
    <dgm:cxn modelId="{8C549DAF-4523-491C-A6C2-9E3B1C9DD207}" type="presParOf" srcId="{50A05A4F-63FF-4CD8-82C7-AE7CCFDB4AF8}" destId="{F0B45419-4408-40F2-849E-04B4E1B14936}" srcOrd="6" destOrd="0" presId="urn:microsoft.com/office/officeart/2008/layout/LinedList"/>
    <dgm:cxn modelId="{9DE3ED06-9B7E-48BC-BA99-DA3C69E33F4A}" type="presParOf" srcId="{50A05A4F-63FF-4CD8-82C7-AE7CCFDB4AF8}" destId="{C5B83E6D-172D-4686-9F98-7C9D0D29A8AE}" srcOrd="7" destOrd="0" presId="urn:microsoft.com/office/officeart/2008/layout/LinedList"/>
    <dgm:cxn modelId="{1DE1EE34-D7C7-4E20-B238-8A28DF1081C1}" type="presParOf" srcId="{C5B83E6D-172D-4686-9F98-7C9D0D29A8AE}" destId="{F6CA720A-4CD2-410A-8D41-3FB86E812E74}" srcOrd="0" destOrd="0" presId="urn:microsoft.com/office/officeart/2008/layout/LinedList"/>
    <dgm:cxn modelId="{EF6A9419-FD47-4F8E-9102-583C1CAEAC09}" type="presParOf" srcId="{C5B83E6D-172D-4686-9F98-7C9D0D29A8AE}" destId="{466463B0-654F-4A66-96FE-78D641B69BFF}" srcOrd="1" destOrd="0" presId="urn:microsoft.com/office/officeart/2008/layout/LinedList"/>
    <dgm:cxn modelId="{663085FA-3C16-425B-B8AF-639245B7C2D2}" type="presParOf" srcId="{C5B83E6D-172D-4686-9F98-7C9D0D29A8AE}" destId="{3B33ECD2-A377-48DD-B7EE-8EFD27998AA5}" srcOrd="2" destOrd="0" presId="urn:microsoft.com/office/officeart/2008/layout/LinedList"/>
    <dgm:cxn modelId="{B80C083D-EC1C-472C-86C0-FCBB015BC720}" type="presParOf" srcId="{50A05A4F-63FF-4CD8-82C7-AE7CCFDB4AF8}" destId="{D4DB8C87-BD53-41BC-876A-F8A104D8E390}" srcOrd="8" destOrd="0" presId="urn:microsoft.com/office/officeart/2008/layout/LinedList"/>
    <dgm:cxn modelId="{3227A083-D6E8-41FF-96EF-09027399AEF7}" type="presParOf" srcId="{50A05A4F-63FF-4CD8-82C7-AE7CCFDB4AF8}" destId="{6A815262-5F94-4835-AD83-001051937230}"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015B0A-C1EA-4FAF-8EE0-34A7C91A0512}">
      <dsp:nvSpPr>
        <dsp:cNvPr id="0" name=""/>
        <dsp:cNvSpPr/>
      </dsp:nvSpPr>
      <dsp:spPr>
        <a:xfrm>
          <a:off x="7143" y="236077"/>
          <a:ext cx="2135187" cy="1281112"/>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Elaboración de presupuestos.</a:t>
          </a:r>
          <a:endParaRPr lang="es-MX" sz="1800" kern="1200" dirty="0"/>
        </a:p>
      </dsp:txBody>
      <dsp:txXfrm>
        <a:off x="44665" y="273599"/>
        <a:ext cx="2060143" cy="1206068"/>
      </dsp:txXfrm>
    </dsp:sp>
    <dsp:sp modelId="{5D347083-6916-4595-A3DD-62FB2A109CB9}">
      <dsp:nvSpPr>
        <dsp:cNvPr id="0" name=""/>
        <dsp:cNvSpPr/>
      </dsp:nvSpPr>
      <dsp:spPr>
        <a:xfrm>
          <a:off x="2355850" y="611870"/>
          <a:ext cx="452659" cy="529526"/>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a:off x="2355850" y="717775"/>
        <a:ext cx="316861" cy="317716"/>
      </dsp:txXfrm>
    </dsp:sp>
    <dsp:sp modelId="{22D4F1D7-D4B3-4CDA-AB82-4F65D584B479}">
      <dsp:nvSpPr>
        <dsp:cNvPr id="0" name=""/>
        <dsp:cNvSpPr/>
      </dsp:nvSpPr>
      <dsp:spPr>
        <a:xfrm>
          <a:off x="2996406" y="236077"/>
          <a:ext cx="2135187" cy="1281112"/>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Determinación de costos de producción.</a:t>
          </a:r>
          <a:endParaRPr lang="es-MX" sz="1800" kern="1200" dirty="0"/>
        </a:p>
      </dsp:txBody>
      <dsp:txXfrm>
        <a:off x="3033928" y="273599"/>
        <a:ext cx="2060143" cy="1206068"/>
      </dsp:txXfrm>
    </dsp:sp>
    <dsp:sp modelId="{FAEC4AF8-526D-4867-BE78-FC491C01397F}">
      <dsp:nvSpPr>
        <dsp:cNvPr id="0" name=""/>
        <dsp:cNvSpPr/>
      </dsp:nvSpPr>
      <dsp:spPr>
        <a:xfrm>
          <a:off x="5345112" y="611870"/>
          <a:ext cx="452659" cy="529526"/>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a:off x="5345112" y="717775"/>
        <a:ext cx="316861" cy="317716"/>
      </dsp:txXfrm>
    </dsp:sp>
    <dsp:sp modelId="{765AB8A8-244F-4FF4-BC82-52340CE6B38C}">
      <dsp:nvSpPr>
        <dsp:cNvPr id="0" name=""/>
        <dsp:cNvSpPr/>
      </dsp:nvSpPr>
      <dsp:spPr>
        <a:xfrm>
          <a:off x="5985668" y="236077"/>
          <a:ext cx="2135187" cy="1281112"/>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Evaluación de la eficiencia de las áreas operativas.</a:t>
          </a:r>
          <a:endParaRPr lang="es-MX" sz="1800" kern="1200" dirty="0"/>
        </a:p>
      </dsp:txBody>
      <dsp:txXfrm>
        <a:off x="6023190" y="273599"/>
        <a:ext cx="2060143" cy="120606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6213F7-6714-4D74-A075-132BF76642BD}">
      <dsp:nvSpPr>
        <dsp:cNvPr id="0" name=""/>
        <dsp:cNvSpPr/>
      </dsp:nvSpPr>
      <dsp:spPr>
        <a:xfrm rot="5400000">
          <a:off x="1424279" y="547088"/>
          <a:ext cx="476122" cy="542049"/>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AA4D7243-D031-41B4-A275-80D59A5516FB}">
      <dsp:nvSpPr>
        <dsp:cNvPr id="0" name=""/>
        <dsp:cNvSpPr/>
      </dsp:nvSpPr>
      <dsp:spPr>
        <a:xfrm>
          <a:off x="1298135" y="19296"/>
          <a:ext cx="801510" cy="561031"/>
        </a:xfrm>
        <a:prstGeom prst="roundRect">
          <a:avLst>
            <a:gd name="adj" fmla="val 166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t>1</a:t>
          </a:r>
          <a:endParaRPr lang="es-MX" sz="2300" kern="1200" dirty="0"/>
        </a:p>
      </dsp:txBody>
      <dsp:txXfrm>
        <a:off x="1325527" y="46688"/>
        <a:ext cx="746726" cy="506247"/>
      </dsp:txXfrm>
    </dsp:sp>
    <dsp:sp modelId="{1BAB888C-5DD7-4FAF-B036-C0EDB7C62373}">
      <dsp:nvSpPr>
        <dsp:cNvPr id="0" name=""/>
        <dsp:cNvSpPr/>
      </dsp:nvSpPr>
      <dsp:spPr>
        <a:xfrm>
          <a:off x="2099646" y="72803"/>
          <a:ext cx="582942" cy="4534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57150" lvl="1" indent="-57150" algn="l" defTabSz="488950">
            <a:lnSpc>
              <a:spcPct val="90000"/>
            </a:lnSpc>
            <a:spcBef>
              <a:spcPct val="0"/>
            </a:spcBef>
            <a:spcAft>
              <a:spcPct val="15000"/>
            </a:spcAft>
            <a:buChar char="••"/>
          </a:pPr>
          <a:r>
            <a:rPr lang="es-MX" sz="1100" kern="1200" dirty="0" smtClean="0"/>
            <a:t>Activo</a:t>
          </a:r>
          <a:endParaRPr lang="es-MX" sz="1100" kern="1200" dirty="0"/>
        </a:p>
      </dsp:txBody>
      <dsp:txXfrm>
        <a:off x="2099646" y="72803"/>
        <a:ext cx="582942" cy="453450"/>
      </dsp:txXfrm>
    </dsp:sp>
    <dsp:sp modelId="{81162E44-9CD0-4D1A-A5EE-FBC712822389}">
      <dsp:nvSpPr>
        <dsp:cNvPr id="0" name=""/>
        <dsp:cNvSpPr/>
      </dsp:nvSpPr>
      <dsp:spPr>
        <a:xfrm rot="5400000">
          <a:off x="2088817" y="1177312"/>
          <a:ext cx="476122" cy="542049"/>
        </a:xfrm>
        <a:prstGeom prst="bentUpArrow">
          <a:avLst>
            <a:gd name="adj1" fmla="val 32840"/>
            <a:gd name="adj2" fmla="val 25000"/>
            <a:gd name="adj3" fmla="val 35780"/>
          </a:avLst>
        </a:prstGeom>
        <a:solidFill>
          <a:schemeClr val="accent1">
            <a:tint val="50000"/>
            <a:hueOff val="-4019912"/>
            <a:satOff val="8042"/>
            <a:lumOff val="3408"/>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9B55A288-7243-45E6-A41E-F93E4F36E905}">
      <dsp:nvSpPr>
        <dsp:cNvPr id="0" name=""/>
        <dsp:cNvSpPr/>
      </dsp:nvSpPr>
      <dsp:spPr>
        <a:xfrm>
          <a:off x="1962673" y="649520"/>
          <a:ext cx="801510" cy="561031"/>
        </a:xfrm>
        <a:prstGeom prst="roundRect">
          <a:avLst>
            <a:gd name="adj" fmla="val 166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t>2</a:t>
          </a:r>
          <a:endParaRPr lang="es-MX" sz="2300" kern="1200" dirty="0"/>
        </a:p>
      </dsp:txBody>
      <dsp:txXfrm>
        <a:off x="1990065" y="676912"/>
        <a:ext cx="746726" cy="506247"/>
      </dsp:txXfrm>
    </dsp:sp>
    <dsp:sp modelId="{BA085ABB-1E7C-431F-9565-F39BFAEA9246}">
      <dsp:nvSpPr>
        <dsp:cNvPr id="0" name=""/>
        <dsp:cNvSpPr/>
      </dsp:nvSpPr>
      <dsp:spPr>
        <a:xfrm>
          <a:off x="2945939" y="634869"/>
          <a:ext cx="582942" cy="4534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57150" lvl="1" indent="-57150" algn="l" defTabSz="488950">
            <a:lnSpc>
              <a:spcPct val="90000"/>
            </a:lnSpc>
            <a:spcBef>
              <a:spcPct val="0"/>
            </a:spcBef>
            <a:spcAft>
              <a:spcPct val="15000"/>
            </a:spcAft>
            <a:buChar char="••"/>
          </a:pPr>
          <a:r>
            <a:rPr lang="es-MX" sz="1100" kern="1200" dirty="0" smtClean="0"/>
            <a:t>Pasivo</a:t>
          </a:r>
          <a:endParaRPr lang="es-MX" sz="1100" kern="1200" dirty="0"/>
        </a:p>
      </dsp:txBody>
      <dsp:txXfrm>
        <a:off x="2945939" y="634869"/>
        <a:ext cx="582942" cy="453450"/>
      </dsp:txXfrm>
    </dsp:sp>
    <dsp:sp modelId="{9BE23484-3C93-4609-868A-8BFE9F4D208E}">
      <dsp:nvSpPr>
        <dsp:cNvPr id="0" name=""/>
        <dsp:cNvSpPr/>
      </dsp:nvSpPr>
      <dsp:spPr>
        <a:xfrm rot="5400000">
          <a:off x="2753354" y="1807535"/>
          <a:ext cx="476122" cy="542049"/>
        </a:xfrm>
        <a:prstGeom prst="bentUpArrow">
          <a:avLst>
            <a:gd name="adj1" fmla="val 32840"/>
            <a:gd name="adj2" fmla="val 25000"/>
            <a:gd name="adj3" fmla="val 35780"/>
          </a:avLst>
        </a:prstGeom>
        <a:solidFill>
          <a:schemeClr val="accent1">
            <a:tint val="50000"/>
            <a:hueOff val="-8039823"/>
            <a:satOff val="16083"/>
            <a:lumOff val="681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CAC11EB4-3B79-4F74-99CE-0EE2BEE28DE9}">
      <dsp:nvSpPr>
        <dsp:cNvPr id="0" name=""/>
        <dsp:cNvSpPr/>
      </dsp:nvSpPr>
      <dsp:spPr>
        <a:xfrm>
          <a:off x="2627211" y="1279743"/>
          <a:ext cx="801510" cy="561031"/>
        </a:xfrm>
        <a:prstGeom prst="roundRect">
          <a:avLst>
            <a:gd name="adj" fmla="val 166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t>3</a:t>
          </a:r>
          <a:endParaRPr lang="es-MX" sz="2300" kern="1200" dirty="0"/>
        </a:p>
      </dsp:txBody>
      <dsp:txXfrm>
        <a:off x="2654603" y="1307135"/>
        <a:ext cx="746726" cy="506247"/>
      </dsp:txXfrm>
    </dsp:sp>
    <dsp:sp modelId="{8866D532-1320-4DC5-9B2F-D9443BED9DDF}">
      <dsp:nvSpPr>
        <dsp:cNvPr id="0" name=""/>
        <dsp:cNvSpPr/>
      </dsp:nvSpPr>
      <dsp:spPr>
        <a:xfrm>
          <a:off x="3428721" y="1333250"/>
          <a:ext cx="582942" cy="453450"/>
        </a:xfrm>
        <a:prstGeom prst="rect">
          <a:avLst/>
        </a:prstGeom>
        <a:noFill/>
        <a:ln>
          <a:noFill/>
        </a:ln>
        <a:effectLst/>
      </dsp:spPr>
      <dsp:style>
        <a:lnRef idx="0">
          <a:scrgbClr r="0" g="0" b="0"/>
        </a:lnRef>
        <a:fillRef idx="0">
          <a:scrgbClr r="0" g="0" b="0"/>
        </a:fillRef>
        <a:effectRef idx="0">
          <a:scrgbClr r="0" g="0" b="0"/>
        </a:effectRef>
        <a:fontRef idx="minor"/>
      </dsp:style>
    </dsp:sp>
    <dsp:sp modelId="{67ED094A-6BD5-4D19-B94A-67039B18042D}">
      <dsp:nvSpPr>
        <dsp:cNvPr id="0" name=""/>
        <dsp:cNvSpPr/>
      </dsp:nvSpPr>
      <dsp:spPr>
        <a:xfrm rot="5400000">
          <a:off x="3417892" y="2437759"/>
          <a:ext cx="476122" cy="542049"/>
        </a:xfrm>
        <a:prstGeom prst="bentUpArrow">
          <a:avLst>
            <a:gd name="adj1" fmla="val 32840"/>
            <a:gd name="adj2" fmla="val 25000"/>
            <a:gd name="adj3" fmla="val 35780"/>
          </a:avLst>
        </a:prstGeom>
        <a:solidFill>
          <a:schemeClr val="accent1">
            <a:tint val="50000"/>
            <a:hueOff val="-12059734"/>
            <a:satOff val="24125"/>
            <a:lumOff val="10225"/>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B8CAB549-D18C-44F1-9D06-EE8B2C952452}">
      <dsp:nvSpPr>
        <dsp:cNvPr id="0" name=""/>
        <dsp:cNvSpPr/>
      </dsp:nvSpPr>
      <dsp:spPr>
        <a:xfrm>
          <a:off x="3269851" y="1905972"/>
          <a:ext cx="801510" cy="561031"/>
        </a:xfrm>
        <a:prstGeom prst="roundRect">
          <a:avLst>
            <a:gd name="adj" fmla="val 166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t>4</a:t>
          </a:r>
          <a:endParaRPr lang="es-MX" sz="2300" kern="1200" dirty="0"/>
        </a:p>
      </dsp:txBody>
      <dsp:txXfrm>
        <a:off x="3297243" y="1933364"/>
        <a:ext cx="746726" cy="506247"/>
      </dsp:txXfrm>
    </dsp:sp>
    <dsp:sp modelId="{A60358E1-0CAF-4F22-9265-660B72EA648C}">
      <dsp:nvSpPr>
        <dsp:cNvPr id="0" name=""/>
        <dsp:cNvSpPr/>
      </dsp:nvSpPr>
      <dsp:spPr>
        <a:xfrm>
          <a:off x="3616155" y="1309295"/>
          <a:ext cx="582942" cy="4534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57150" lvl="1" indent="-57150" algn="l" defTabSz="488950">
            <a:lnSpc>
              <a:spcPct val="90000"/>
            </a:lnSpc>
            <a:spcBef>
              <a:spcPct val="0"/>
            </a:spcBef>
            <a:spcAft>
              <a:spcPct val="15000"/>
            </a:spcAft>
            <a:buChar char="••"/>
          </a:pPr>
          <a:r>
            <a:rPr lang="es-MX" sz="1100" kern="1200" dirty="0" smtClean="0"/>
            <a:t>Capital</a:t>
          </a:r>
          <a:endParaRPr lang="es-MX" sz="1100" kern="1200" dirty="0"/>
        </a:p>
      </dsp:txBody>
      <dsp:txXfrm>
        <a:off x="3616155" y="1309295"/>
        <a:ext cx="582942" cy="453450"/>
      </dsp:txXfrm>
    </dsp:sp>
    <dsp:sp modelId="{E8B866FD-7376-4C46-9D9C-E30511139F86}">
      <dsp:nvSpPr>
        <dsp:cNvPr id="0" name=""/>
        <dsp:cNvSpPr/>
      </dsp:nvSpPr>
      <dsp:spPr>
        <a:xfrm>
          <a:off x="3956286" y="2540190"/>
          <a:ext cx="801510" cy="561031"/>
        </a:xfrm>
        <a:prstGeom prst="roundRect">
          <a:avLst>
            <a:gd name="adj" fmla="val 166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t>5</a:t>
          </a:r>
          <a:endParaRPr lang="es-MX" sz="2300" kern="1200" dirty="0"/>
        </a:p>
      </dsp:txBody>
      <dsp:txXfrm>
        <a:off x="3983678" y="2567582"/>
        <a:ext cx="746726" cy="50624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2E30F6-2B8D-4D91-AE02-A8826F97829A}">
      <dsp:nvSpPr>
        <dsp:cNvPr id="0" name=""/>
        <dsp:cNvSpPr/>
      </dsp:nvSpPr>
      <dsp:spPr>
        <a:xfrm>
          <a:off x="1596" y="448429"/>
          <a:ext cx="2116797" cy="2116797"/>
        </a:xfrm>
        <a:prstGeom prst="ellipse">
          <a:avLst/>
        </a:prstGeom>
        <a:gradFill rotWithShape="0">
          <a:gsLst>
            <a:gs pos="0">
              <a:schemeClr val="accent4">
                <a:hueOff val="0"/>
                <a:satOff val="0"/>
                <a:lumOff val="0"/>
                <a:alphaOff val="0"/>
                <a:tint val="67000"/>
                <a:satMod val="105000"/>
                <a:lumMod val="110000"/>
              </a:schemeClr>
            </a:gs>
            <a:gs pos="50000">
              <a:schemeClr val="accent4">
                <a:hueOff val="0"/>
                <a:satOff val="0"/>
                <a:lumOff val="0"/>
                <a:alphaOff val="0"/>
                <a:tint val="73000"/>
                <a:satMod val="103000"/>
                <a:lumMod val="105000"/>
              </a:schemeClr>
            </a:gs>
            <a:gs pos="100000">
              <a:schemeClr val="accent4">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lvl="0" algn="ctr" defTabSz="1733550">
            <a:lnSpc>
              <a:spcPct val="90000"/>
            </a:lnSpc>
            <a:spcBef>
              <a:spcPct val="0"/>
            </a:spcBef>
            <a:spcAft>
              <a:spcPct val="35000"/>
            </a:spcAft>
          </a:pPr>
          <a:r>
            <a:rPr lang="es-MX" sz="3900" kern="1200" dirty="0" smtClean="0"/>
            <a:t>Pasivo</a:t>
          </a:r>
          <a:endParaRPr lang="es-MX" sz="3900" kern="1200" dirty="0"/>
        </a:p>
      </dsp:txBody>
      <dsp:txXfrm>
        <a:off x="311594" y="758427"/>
        <a:ext cx="1496801" cy="1496801"/>
      </dsp:txXfrm>
    </dsp:sp>
    <dsp:sp modelId="{976AA3ED-3B29-4580-B1EC-93C41850904E}">
      <dsp:nvSpPr>
        <dsp:cNvPr id="0" name=""/>
        <dsp:cNvSpPr/>
      </dsp:nvSpPr>
      <dsp:spPr>
        <a:xfrm>
          <a:off x="2290278" y="892956"/>
          <a:ext cx="1227742" cy="1227742"/>
        </a:xfrm>
        <a:prstGeom prst="mathPlus">
          <a:avLst/>
        </a:prstGeom>
        <a:gradFill rotWithShape="0">
          <a:gsLst>
            <a:gs pos="0">
              <a:schemeClr val="accent4">
                <a:hueOff val="0"/>
                <a:satOff val="0"/>
                <a:lumOff val="0"/>
                <a:alphaOff val="0"/>
                <a:tint val="67000"/>
                <a:satMod val="105000"/>
                <a:lumMod val="110000"/>
              </a:schemeClr>
            </a:gs>
            <a:gs pos="50000">
              <a:schemeClr val="accent4">
                <a:hueOff val="0"/>
                <a:satOff val="0"/>
                <a:lumOff val="0"/>
                <a:alphaOff val="0"/>
                <a:tint val="73000"/>
                <a:satMod val="103000"/>
                <a:lumMod val="105000"/>
              </a:schemeClr>
            </a:gs>
            <a:gs pos="100000">
              <a:schemeClr val="accent4">
                <a:hueOff val="0"/>
                <a:satOff val="0"/>
                <a:lumOff val="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MX" sz="2000" kern="1200"/>
        </a:p>
      </dsp:txBody>
      <dsp:txXfrm>
        <a:off x="2453015" y="1362445"/>
        <a:ext cx="902268" cy="288764"/>
      </dsp:txXfrm>
    </dsp:sp>
    <dsp:sp modelId="{193CCC20-BE7F-4CD9-A1ED-86259A55CB08}">
      <dsp:nvSpPr>
        <dsp:cNvPr id="0" name=""/>
        <dsp:cNvSpPr/>
      </dsp:nvSpPr>
      <dsp:spPr>
        <a:xfrm>
          <a:off x="3689905" y="448429"/>
          <a:ext cx="2116797" cy="2116797"/>
        </a:xfrm>
        <a:prstGeom prst="ellipse">
          <a:avLst/>
        </a:prstGeom>
        <a:gradFill rotWithShape="0">
          <a:gsLst>
            <a:gs pos="0">
              <a:schemeClr val="accent4">
                <a:hueOff val="5197846"/>
                <a:satOff val="-23984"/>
                <a:lumOff val="883"/>
                <a:alphaOff val="0"/>
                <a:tint val="67000"/>
                <a:satMod val="105000"/>
                <a:lumMod val="110000"/>
              </a:schemeClr>
            </a:gs>
            <a:gs pos="50000">
              <a:schemeClr val="accent4">
                <a:hueOff val="5197846"/>
                <a:satOff val="-23984"/>
                <a:lumOff val="883"/>
                <a:alphaOff val="0"/>
                <a:tint val="73000"/>
                <a:satMod val="103000"/>
                <a:lumMod val="105000"/>
              </a:schemeClr>
            </a:gs>
            <a:gs pos="100000">
              <a:schemeClr val="accent4">
                <a:hueOff val="5197846"/>
                <a:satOff val="-23984"/>
                <a:lumOff val="883"/>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lvl="0" algn="ctr" defTabSz="1733550">
            <a:lnSpc>
              <a:spcPct val="90000"/>
            </a:lnSpc>
            <a:spcBef>
              <a:spcPct val="0"/>
            </a:spcBef>
            <a:spcAft>
              <a:spcPct val="35000"/>
            </a:spcAft>
          </a:pPr>
          <a:r>
            <a:rPr lang="es-MX" sz="3900" kern="1200" dirty="0" smtClean="0"/>
            <a:t>Capital</a:t>
          </a:r>
          <a:endParaRPr lang="es-MX" sz="3900" kern="1200" dirty="0"/>
        </a:p>
      </dsp:txBody>
      <dsp:txXfrm>
        <a:off x="3999903" y="758427"/>
        <a:ext cx="1496801" cy="1496801"/>
      </dsp:txXfrm>
    </dsp:sp>
    <dsp:sp modelId="{511EDEF2-2ADA-4F04-914E-337C9AB2044E}">
      <dsp:nvSpPr>
        <dsp:cNvPr id="0" name=""/>
        <dsp:cNvSpPr/>
      </dsp:nvSpPr>
      <dsp:spPr>
        <a:xfrm>
          <a:off x="5978586" y="892956"/>
          <a:ext cx="1227742" cy="1227742"/>
        </a:xfrm>
        <a:prstGeom prst="mathEqual">
          <a:avLst/>
        </a:prstGeom>
        <a:gradFill rotWithShape="0">
          <a:gsLst>
            <a:gs pos="0">
              <a:schemeClr val="accent4">
                <a:hueOff val="10395692"/>
                <a:satOff val="-47968"/>
                <a:lumOff val="1765"/>
                <a:alphaOff val="0"/>
                <a:tint val="67000"/>
                <a:satMod val="105000"/>
                <a:lumMod val="110000"/>
              </a:schemeClr>
            </a:gs>
            <a:gs pos="50000">
              <a:schemeClr val="accent4">
                <a:hueOff val="10395692"/>
                <a:satOff val="-47968"/>
                <a:lumOff val="1765"/>
                <a:alphaOff val="0"/>
                <a:tint val="73000"/>
                <a:satMod val="103000"/>
                <a:lumMod val="105000"/>
              </a:schemeClr>
            </a:gs>
            <a:gs pos="100000">
              <a:schemeClr val="accent4">
                <a:hueOff val="10395692"/>
                <a:satOff val="-47968"/>
                <a:lumOff val="1765"/>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466850">
            <a:lnSpc>
              <a:spcPct val="90000"/>
            </a:lnSpc>
            <a:spcBef>
              <a:spcPct val="0"/>
            </a:spcBef>
            <a:spcAft>
              <a:spcPct val="35000"/>
            </a:spcAft>
          </a:pPr>
          <a:endParaRPr lang="es-MX" sz="3300" kern="1200"/>
        </a:p>
      </dsp:txBody>
      <dsp:txXfrm>
        <a:off x="6141323" y="1145871"/>
        <a:ext cx="902268" cy="721912"/>
      </dsp:txXfrm>
    </dsp:sp>
    <dsp:sp modelId="{6734EB20-821E-4FC0-A7A6-FA5AABE38C09}">
      <dsp:nvSpPr>
        <dsp:cNvPr id="0" name=""/>
        <dsp:cNvSpPr/>
      </dsp:nvSpPr>
      <dsp:spPr>
        <a:xfrm>
          <a:off x="7378213" y="448429"/>
          <a:ext cx="2116797" cy="2116797"/>
        </a:xfrm>
        <a:prstGeom prst="ellipse">
          <a:avLst/>
        </a:prstGeom>
        <a:gradFill rotWithShape="0">
          <a:gsLst>
            <a:gs pos="0">
              <a:schemeClr val="accent4">
                <a:hueOff val="10395692"/>
                <a:satOff val="-47968"/>
                <a:lumOff val="1765"/>
                <a:alphaOff val="0"/>
                <a:tint val="67000"/>
                <a:satMod val="105000"/>
                <a:lumMod val="110000"/>
              </a:schemeClr>
            </a:gs>
            <a:gs pos="50000">
              <a:schemeClr val="accent4">
                <a:hueOff val="10395692"/>
                <a:satOff val="-47968"/>
                <a:lumOff val="1765"/>
                <a:alphaOff val="0"/>
                <a:tint val="73000"/>
                <a:satMod val="103000"/>
                <a:lumMod val="105000"/>
              </a:schemeClr>
            </a:gs>
            <a:gs pos="100000">
              <a:schemeClr val="accent4">
                <a:hueOff val="10395692"/>
                <a:satOff val="-47968"/>
                <a:lumOff val="1765"/>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lvl="0" algn="ctr" defTabSz="1733550">
            <a:lnSpc>
              <a:spcPct val="90000"/>
            </a:lnSpc>
            <a:spcBef>
              <a:spcPct val="0"/>
            </a:spcBef>
            <a:spcAft>
              <a:spcPct val="35000"/>
            </a:spcAft>
          </a:pPr>
          <a:r>
            <a:rPr lang="es-MX" sz="3900" kern="1200" dirty="0" smtClean="0"/>
            <a:t>Activo</a:t>
          </a:r>
          <a:endParaRPr lang="es-MX" sz="3900" kern="1200" dirty="0"/>
        </a:p>
      </dsp:txBody>
      <dsp:txXfrm>
        <a:off x="7688211" y="758427"/>
        <a:ext cx="1496801" cy="14968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3D41B3-6F9D-4154-935D-A4D4DBD279C4}">
      <dsp:nvSpPr>
        <dsp:cNvPr id="0" name=""/>
        <dsp:cNvSpPr/>
      </dsp:nvSpPr>
      <dsp:spPr>
        <a:xfrm>
          <a:off x="1234611" y="2150771"/>
          <a:ext cx="470173" cy="1791819"/>
        </a:xfrm>
        <a:custGeom>
          <a:avLst/>
          <a:gdLst/>
          <a:ahLst/>
          <a:cxnLst/>
          <a:rect l="0" t="0" r="0" b="0"/>
          <a:pathLst>
            <a:path>
              <a:moveTo>
                <a:pt x="0" y="0"/>
              </a:moveTo>
              <a:lnTo>
                <a:pt x="235086" y="0"/>
              </a:lnTo>
              <a:lnTo>
                <a:pt x="235086" y="1791819"/>
              </a:lnTo>
              <a:lnTo>
                <a:pt x="470173" y="1791819"/>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a:p>
      </dsp:txBody>
      <dsp:txXfrm>
        <a:off x="1423386" y="3000369"/>
        <a:ext cx="92623" cy="92623"/>
      </dsp:txXfrm>
    </dsp:sp>
    <dsp:sp modelId="{28A2EB04-B0AC-4DFB-840F-0C666805DDFD}">
      <dsp:nvSpPr>
        <dsp:cNvPr id="0" name=""/>
        <dsp:cNvSpPr/>
      </dsp:nvSpPr>
      <dsp:spPr>
        <a:xfrm>
          <a:off x="1234611" y="2150771"/>
          <a:ext cx="470173" cy="895909"/>
        </a:xfrm>
        <a:custGeom>
          <a:avLst/>
          <a:gdLst/>
          <a:ahLst/>
          <a:cxnLst/>
          <a:rect l="0" t="0" r="0" b="0"/>
          <a:pathLst>
            <a:path>
              <a:moveTo>
                <a:pt x="0" y="0"/>
              </a:moveTo>
              <a:lnTo>
                <a:pt x="235086" y="0"/>
              </a:lnTo>
              <a:lnTo>
                <a:pt x="235086" y="895909"/>
              </a:lnTo>
              <a:lnTo>
                <a:pt x="470173" y="895909"/>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444403" y="2573431"/>
        <a:ext cx="50589" cy="50589"/>
      </dsp:txXfrm>
    </dsp:sp>
    <dsp:sp modelId="{0C9CB6A0-6CC4-4D8D-B4D4-1D2F31D2C202}">
      <dsp:nvSpPr>
        <dsp:cNvPr id="0" name=""/>
        <dsp:cNvSpPr/>
      </dsp:nvSpPr>
      <dsp:spPr>
        <a:xfrm>
          <a:off x="1234611" y="2105051"/>
          <a:ext cx="470173" cy="91440"/>
        </a:xfrm>
        <a:custGeom>
          <a:avLst/>
          <a:gdLst/>
          <a:ahLst/>
          <a:cxnLst/>
          <a:rect l="0" t="0" r="0" b="0"/>
          <a:pathLst>
            <a:path>
              <a:moveTo>
                <a:pt x="0" y="45720"/>
              </a:moveTo>
              <a:lnTo>
                <a:pt x="470173" y="45720"/>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457943" y="2139017"/>
        <a:ext cx="23508" cy="23508"/>
      </dsp:txXfrm>
    </dsp:sp>
    <dsp:sp modelId="{0A10F35D-211D-4A37-8268-0B35ACFB5265}">
      <dsp:nvSpPr>
        <dsp:cNvPr id="0" name=""/>
        <dsp:cNvSpPr/>
      </dsp:nvSpPr>
      <dsp:spPr>
        <a:xfrm>
          <a:off x="1234611" y="1254861"/>
          <a:ext cx="470173" cy="895909"/>
        </a:xfrm>
        <a:custGeom>
          <a:avLst/>
          <a:gdLst/>
          <a:ahLst/>
          <a:cxnLst/>
          <a:rect l="0" t="0" r="0" b="0"/>
          <a:pathLst>
            <a:path>
              <a:moveTo>
                <a:pt x="0" y="895909"/>
              </a:moveTo>
              <a:lnTo>
                <a:pt x="235086" y="895909"/>
              </a:lnTo>
              <a:lnTo>
                <a:pt x="235086" y="0"/>
              </a:lnTo>
              <a:lnTo>
                <a:pt x="470173" y="0"/>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444403" y="1677521"/>
        <a:ext cx="50589" cy="50589"/>
      </dsp:txXfrm>
    </dsp:sp>
    <dsp:sp modelId="{80F5451A-FFAF-4656-8C01-1FCD0C0F7E1B}">
      <dsp:nvSpPr>
        <dsp:cNvPr id="0" name=""/>
        <dsp:cNvSpPr/>
      </dsp:nvSpPr>
      <dsp:spPr>
        <a:xfrm>
          <a:off x="1234611" y="358952"/>
          <a:ext cx="470173" cy="1791819"/>
        </a:xfrm>
        <a:custGeom>
          <a:avLst/>
          <a:gdLst/>
          <a:ahLst/>
          <a:cxnLst/>
          <a:rect l="0" t="0" r="0" b="0"/>
          <a:pathLst>
            <a:path>
              <a:moveTo>
                <a:pt x="0" y="1791819"/>
              </a:moveTo>
              <a:lnTo>
                <a:pt x="235086" y="1791819"/>
              </a:lnTo>
              <a:lnTo>
                <a:pt x="235086" y="0"/>
              </a:lnTo>
              <a:lnTo>
                <a:pt x="470173" y="0"/>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a:p>
      </dsp:txBody>
      <dsp:txXfrm>
        <a:off x="1423386" y="1208549"/>
        <a:ext cx="92623" cy="92623"/>
      </dsp:txXfrm>
    </dsp:sp>
    <dsp:sp modelId="{C2E4B3D1-C67A-458E-BD92-7726AFAEA9C9}">
      <dsp:nvSpPr>
        <dsp:cNvPr id="0" name=""/>
        <dsp:cNvSpPr/>
      </dsp:nvSpPr>
      <dsp:spPr>
        <a:xfrm rot="16200000">
          <a:off x="-1009878" y="1792407"/>
          <a:ext cx="3772251" cy="716727"/>
        </a:xfrm>
        <a:prstGeom prst="rect">
          <a:avLst/>
        </a:prstGeom>
        <a:gradFill rotWithShape="0">
          <a:gsLst>
            <a:gs pos="0">
              <a:schemeClr val="accent1">
                <a:hueOff val="0"/>
                <a:satOff val="0"/>
                <a:lumOff val="0"/>
                <a:alphaOff val="0"/>
                <a:tint val="67000"/>
                <a:satMod val="105000"/>
                <a:lumMod val="110000"/>
              </a:schemeClr>
            </a:gs>
            <a:gs pos="50000">
              <a:schemeClr val="accent1">
                <a:hueOff val="0"/>
                <a:satOff val="0"/>
                <a:lumOff val="0"/>
                <a:alphaOff val="0"/>
                <a:tint val="73000"/>
                <a:satMod val="103000"/>
                <a:lumMod val="105000"/>
              </a:schemeClr>
            </a:gs>
            <a:gs pos="100000">
              <a:schemeClr val="accent1">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845" tIns="29845" rIns="29845" bIns="29845" numCol="1" spcCol="1270" anchor="ctr" anchorCtr="0">
          <a:noAutofit/>
        </a:bodyPr>
        <a:lstStyle/>
        <a:p>
          <a:pPr lvl="0" algn="ctr" defTabSz="2089150">
            <a:lnSpc>
              <a:spcPct val="90000"/>
            </a:lnSpc>
            <a:spcBef>
              <a:spcPct val="0"/>
            </a:spcBef>
            <a:spcAft>
              <a:spcPct val="35000"/>
            </a:spcAft>
          </a:pPr>
          <a:r>
            <a:rPr lang="es-MX" sz="4700" kern="1200" dirty="0" smtClean="0"/>
            <a:t>NIF</a:t>
          </a:r>
          <a:endParaRPr lang="es-MX" sz="4700" kern="1200" dirty="0"/>
        </a:p>
      </dsp:txBody>
      <dsp:txXfrm>
        <a:off x="-1009878" y="1792407"/>
        <a:ext cx="3772251" cy="716727"/>
      </dsp:txXfrm>
    </dsp:sp>
    <dsp:sp modelId="{FAC0BE81-A9FA-4038-8FD3-5A3D9E127DB0}">
      <dsp:nvSpPr>
        <dsp:cNvPr id="0" name=""/>
        <dsp:cNvSpPr/>
      </dsp:nvSpPr>
      <dsp:spPr>
        <a:xfrm>
          <a:off x="1704785" y="588"/>
          <a:ext cx="2350867" cy="716727"/>
        </a:xfrm>
        <a:prstGeom prst="rect">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845" tIns="29845" rIns="29845" bIns="29845" numCol="1" spcCol="1270" anchor="ctr" anchorCtr="0">
          <a:noAutofit/>
        </a:bodyPr>
        <a:lstStyle/>
        <a:p>
          <a:pPr lvl="0" algn="ctr" defTabSz="2089150">
            <a:lnSpc>
              <a:spcPct val="90000"/>
            </a:lnSpc>
            <a:spcBef>
              <a:spcPct val="0"/>
            </a:spcBef>
            <a:spcAft>
              <a:spcPct val="35000"/>
            </a:spcAft>
          </a:pPr>
          <a:r>
            <a:rPr lang="es-MX" sz="4700" kern="1200" dirty="0" smtClean="0"/>
            <a:t>Serie A</a:t>
          </a:r>
          <a:endParaRPr lang="es-MX" sz="4700" kern="1200" dirty="0"/>
        </a:p>
      </dsp:txBody>
      <dsp:txXfrm>
        <a:off x="1704785" y="588"/>
        <a:ext cx="2350867" cy="716727"/>
      </dsp:txXfrm>
    </dsp:sp>
    <dsp:sp modelId="{909CE1D7-62B5-4B88-99FF-439A5000A812}">
      <dsp:nvSpPr>
        <dsp:cNvPr id="0" name=""/>
        <dsp:cNvSpPr/>
      </dsp:nvSpPr>
      <dsp:spPr>
        <a:xfrm>
          <a:off x="1704785" y="896497"/>
          <a:ext cx="2350867" cy="716727"/>
        </a:xfrm>
        <a:prstGeom prst="rect">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845" tIns="29845" rIns="29845" bIns="29845" numCol="1" spcCol="1270" anchor="ctr" anchorCtr="0">
          <a:noAutofit/>
        </a:bodyPr>
        <a:lstStyle/>
        <a:p>
          <a:pPr lvl="0" algn="ctr" defTabSz="2089150">
            <a:lnSpc>
              <a:spcPct val="90000"/>
            </a:lnSpc>
            <a:spcBef>
              <a:spcPct val="0"/>
            </a:spcBef>
            <a:spcAft>
              <a:spcPct val="35000"/>
            </a:spcAft>
          </a:pPr>
          <a:r>
            <a:rPr lang="es-MX" sz="4700" kern="1200" dirty="0" smtClean="0"/>
            <a:t>Serie B</a:t>
          </a:r>
          <a:endParaRPr lang="es-MX" sz="4700" kern="1200" dirty="0"/>
        </a:p>
      </dsp:txBody>
      <dsp:txXfrm>
        <a:off x="1704785" y="896497"/>
        <a:ext cx="2350867" cy="716727"/>
      </dsp:txXfrm>
    </dsp:sp>
    <dsp:sp modelId="{4EDD09EA-7703-40E3-B66D-5A8F07E69872}">
      <dsp:nvSpPr>
        <dsp:cNvPr id="0" name=""/>
        <dsp:cNvSpPr/>
      </dsp:nvSpPr>
      <dsp:spPr>
        <a:xfrm>
          <a:off x="1704785" y="1792407"/>
          <a:ext cx="2350867" cy="716727"/>
        </a:xfrm>
        <a:prstGeom prst="rect">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845" tIns="29845" rIns="29845" bIns="29845" numCol="1" spcCol="1270" anchor="ctr" anchorCtr="0">
          <a:noAutofit/>
        </a:bodyPr>
        <a:lstStyle/>
        <a:p>
          <a:pPr lvl="0" algn="ctr" defTabSz="2089150">
            <a:lnSpc>
              <a:spcPct val="90000"/>
            </a:lnSpc>
            <a:spcBef>
              <a:spcPct val="0"/>
            </a:spcBef>
            <a:spcAft>
              <a:spcPct val="35000"/>
            </a:spcAft>
          </a:pPr>
          <a:r>
            <a:rPr lang="es-MX" sz="4700" kern="1200" dirty="0" smtClean="0"/>
            <a:t>Serie C</a:t>
          </a:r>
          <a:endParaRPr lang="es-MX" sz="4700" kern="1200" dirty="0"/>
        </a:p>
      </dsp:txBody>
      <dsp:txXfrm>
        <a:off x="1704785" y="1792407"/>
        <a:ext cx="2350867" cy="716727"/>
      </dsp:txXfrm>
    </dsp:sp>
    <dsp:sp modelId="{BE06887E-C777-427A-961E-42EFA877CF3F}">
      <dsp:nvSpPr>
        <dsp:cNvPr id="0" name=""/>
        <dsp:cNvSpPr/>
      </dsp:nvSpPr>
      <dsp:spPr>
        <a:xfrm>
          <a:off x="1704785" y="2688317"/>
          <a:ext cx="2350867" cy="716727"/>
        </a:xfrm>
        <a:prstGeom prst="rect">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845" tIns="29845" rIns="29845" bIns="29845" numCol="1" spcCol="1270" anchor="ctr" anchorCtr="0">
          <a:noAutofit/>
        </a:bodyPr>
        <a:lstStyle/>
        <a:p>
          <a:pPr lvl="0" algn="ctr" defTabSz="2089150">
            <a:lnSpc>
              <a:spcPct val="90000"/>
            </a:lnSpc>
            <a:spcBef>
              <a:spcPct val="0"/>
            </a:spcBef>
            <a:spcAft>
              <a:spcPct val="35000"/>
            </a:spcAft>
          </a:pPr>
          <a:r>
            <a:rPr lang="es-MX" sz="4700" kern="1200" dirty="0" smtClean="0"/>
            <a:t>Serie D</a:t>
          </a:r>
          <a:endParaRPr lang="es-MX" sz="4700" kern="1200" dirty="0"/>
        </a:p>
      </dsp:txBody>
      <dsp:txXfrm>
        <a:off x="1704785" y="2688317"/>
        <a:ext cx="2350867" cy="716727"/>
      </dsp:txXfrm>
    </dsp:sp>
    <dsp:sp modelId="{556DC62A-5895-4DA2-80BD-BBD2837EA5F2}">
      <dsp:nvSpPr>
        <dsp:cNvPr id="0" name=""/>
        <dsp:cNvSpPr/>
      </dsp:nvSpPr>
      <dsp:spPr>
        <a:xfrm>
          <a:off x="1704785" y="3584227"/>
          <a:ext cx="2350867" cy="716727"/>
        </a:xfrm>
        <a:prstGeom prst="rect">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845" tIns="29845" rIns="29845" bIns="29845" numCol="1" spcCol="1270" anchor="ctr" anchorCtr="0">
          <a:noAutofit/>
        </a:bodyPr>
        <a:lstStyle/>
        <a:p>
          <a:pPr lvl="0" algn="ctr" defTabSz="2089150">
            <a:lnSpc>
              <a:spcPct val="90000"/>
            </a:lnSpc>
            <a:spcBef>
              <a:spcPct val="0"/>
            </a:spcBef>
            <a:spcAft>
              <a:spcPct val="35000"/>
            </a:spcAft>
          </a:pPr>
          <a:r>
            <a:rPr lang="es-MX" sz="4700" kern="1200" dirty="0" smtClean="0"/>
            <a:t>Serie E</a:t>
          </a:r>
          <a:endParaRPr lang="es-MX" sz="4700" kern="1200" dirty="0"/>
        </a:p>
      </dsp:txBody>
      <dsp:txXfrm>
        <a:off x="1704785" y="3584227"/>
        <a:ext cx="2350867" cy="7167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DAF3F-BE57-4E83-AC3A-1D63A0F53D5F}">
      <dsp:nvSpPr>
        <dsp:cNvPr id="0" name=""/>
        <dsp:cNvSpPr/>
      </dsp:nvSpPr>
      <dsp:spPr>
        <a:xfrm rot="5400000">
          <a:off x="649925" y="991072"/>
          <a:ext cx="1550204" cy="186957"/>
        </a:xfrm>
        <a:prstGeom prst="rect">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A0C87476-30C7-4F59-A398-CC101CE5590F}">
      <dsp:nvSpPr>
        <dsp:cNvPr id="0" name=""/>
        <dsp:cNvSpPr/>
      </dsp:nvSpPr>
      <dsp:spPr>
        <a:xfrm>
          <a:off x="1005676" y="460"/>
          <a:ext cx="2077310" cy="1246386"/>
        </a:xfrm>
        <a:prstGeom prst="roundRect">
          <a:avLst>
            <a:gd name="adj" fmla="val 10000"/>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smtClean="0"/>
            <a:t>A-1</a:t>
          </a:r>
        </a:p>
        <a:p>
          <a:pPr lvl="0" algn="ctr" defTabSz="666750">
            <a:lnSpc>
              <a:spcPct val="90000"/>
            </a:lnSpc>
            <a:spcBef>
              <a:spcPct val="0"/>
            </a:spcBef>
            <a:spcAft>
              <a:spcPct val="35000"/>
            </a:spcAft>
          </a:pPr>
          <a:r>
            <a:rPr lang="es-MX" sz="1500" kern="1200" smtClean="0"/>
            <a:t>Estructura de las Normas de Información Financiera</a:t>
          </a:r>
          <a:endParaRPr lang="es-MX" sz="1500" kern="1200" dirty="0"/>
        </a:p>
      </dsp:txBody>
      <dsp:txXfrm>
        <a:off x="1042181" y="36965"/>
        <a:ext cx="2004300" cy="1173376"/>
      </dsp:txXfrm>
    </dsp:sp>
    <dsp:sp modelId="{4F969E4E-9E00-458F-802C-C56119756EF2}">
      <dsp:nvSpPr>
        <dsp:cNvPr id="0" name=""/>
        <dsp:cNvSpPr/>
      </dsp:nvSpPr>
      <dsp:spPr>
        <a:xfrm rot="5400000">
          <a:off x="649925" y="2549054"/>
          <a:ext cx="1550204" cy="186957"/>
        </a:xfrm>
        <a:prstGeom prst="rect">
          <a:avLst/>
        </a:prstGeom>
        <a:gradFill rotWithShape="0">
          <a:gsLst>
            <a:gs pos="0">
              <a:schemeClr val="accent3">
                <a:hueOff val="0"/>
                <a:satOff val="0"/>
                <a:lumOff val="0"/>
                <a:alphaOff val="0"/>
                <a:tint val="67000"/>
                <a:satMod val="105000"/>
                <a:lumMod val="110000"/>
              </a:schemeClr>
            </a:gs>
            <a:gs pos="50000">
              <a:schemeClr val="accent3">
                <a:hueOff val="0"/>
                <a:satOff val="0"/>
                <a:lumOff val="0"/>
                <a:alphaOff val="0"/>
                <a:tint val="73000"/>
                <a:satMod val="103000"/>
                <a:lumMod val="105000"/>
              </a:schemeClr>
            </a:gs>
            <a:gs pos="100000">
              <a:schemeClr val="accent3">
                <a:hueOff val="0"/>
                <a:satOff val="0"/>
                <a:lumOff val="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B00A4BE2-928F-440C-8B02-0BD676F8615F}">
      <dsp:nvSpPr>
        <dsp:cNvPr id="0" name=""/>
        <dsp:cNvSpPr/>
      </dsp:nvSpPr>
      <dsp:spPr>
        <a:xfrm>
          <a:off x="1005676" y="1558443"/>
          <a:ext cx="2077310" cy="1246386"/>
        </a:xfrm>
        <a:prstGeom prst="roundRect">
          <a:avLst>
            <a:gd name="adj" fmla="val 10000"/>
          </a:avLst>
        </a:prstGeom>
        <a:gradFill rotWithShape="0">
          <a:gsLst>
            <a:gs pos="0">
              <a:schemeClr val="accent3">
                <a:hueOff val="0"/>
                <a:satOff val="0"/>
                <a:lumOff val="0"/>
                <a:alphaOff val="0"/>
                <a:tint val="67000"/>
                <a:satMod val="105000"/>
                <a:lumMod val="110000"/>
              </a:schemeClr>
            </a:gs>
            <a:gs pos="50000">
              <a:schemeClr val="accent3">
                <a:hueOff val="0"/>
                <a:satOff val="0"/>
                <a:lumOff val="0"/>
                <a:alphaOff val="0"/>
                <a:tint val="73000"/>
                <a:satMod val="103000"/>
                <a:lumMod val="105000"/>
              </a:schemeClr>
            </a:gs>
            <a:gs pos="100000">
              <a:schemeClr val="accent3">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A-2</a:t>
          </a:r>
        </a:p>
        <a:p>
          <a:pPr lvl="0" algn="ctr" defTabSz="666750">
            <a:lnSpc>
              <a:spcPct val="90000"/>
            </a:lnSpc>
            <a:spcBef>
              <a:spcPct val="0"/>
            </a:spcBef>
            <a:spcAft>
              <a:spcPct val="35000"/>
            </a:spcAft>
          </a:pPr>
          <a:r>
            <a:rPr lang="es-MX" sz="1500" kern="1200" dirty="0" smtClean="0"/>
            <a:t>Postulados básicos</a:t>
          </a:r>
          <a:endParaRPr lang="es-MX" sz="1500" kern="1200" dirty="0"/>
        </a:p>
      </dsp:txBody>
      <dsp:txXfrm>
        <a:off x="1042181" y="1594948"/>
        <a:ext cx="2004300" cy="1173376"/>
      </dsp:txXfrm>
    </dsp:sp>
    <dsp:sp modelId="{F8D69DC4-E49D-4AF6-BD84-60BEB4B17DE3}">
      <dsp:nvSpPr>
        <dsp:cNvPr id="0" name=""/>
        <dsp:cNvSpPr/>
      </dsp:nvSpPr>
      <dsp:spPr>
        <a:xfrm>
          <a:off x="1428916" y="3328046"/>
          <a:ext cx="2755044" cy="186957"/>
        </a:xfrm>
        <a:prstGeom prst="rect">
          <a:avLst/>
        </a:prstGeom>
        <a:gradFill rotWithShape="0">
          <a:gsLst>
            <a:gs pos="0">
              <a:schemeClr val="accent4">
                <a:hueOff val="0"/>
                <a:satOff val="0"/>
                <a:lumOff val="0"/>
                <a:alphaOff val="0"/>
                <a:tint val="67000"/>
                <a:satMod val="105000"/>
                <a:lumMod val="110000"/>
              </a:schemeClr>
            </a:gs>
            <a:gs pos="50000">
              <a:schemeClr val="accent4">
                <a:hueOff val="0"/>
                <a:satOff val="0"/>
                <a:lumOff val="0"/>
                <a:alphaOff val="0"/>
                <a:tint val="73000"/>
                <a:satMod val="103000"/>
                <a:lumMod val="105000"/>
              </a:schemeClr>
            </a:gs>
            <a:gs pos="100000">
              <a:schemeClr val="accent4">
                <a:hueOff val="0"/>
                <a:satOff val="0"/>
                <a:lumOff val="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DCB89925-2170-499D-87ED-C19D14871A36}">
      <dsp:nvSpPr>
        <dsp:cNvPr id="0" name=""/>
        <dsp:cNvSpPr/>
      </dsp:nvSpPr>
      <dsp:spPr>
        <a:xfrm>
          <a:off x="1005676" y="3116426"/>
          <a:ext cx="2077310" cy="1246386"/>
        </a:xfrm>
        <a:prstGeom prst="roundRect">
          <a:avLst>
            <a:gd name="adj" fmla="val 10000"/>
          </a:avLst>
        </a:prstGeom>
        <a:gradFill rotWithShape="0">
          <a:gsLst>
            <a:gs pos="0">
              <a:schemeClr val="accent4">
                <a:hueOff val="0"/>
                <a:satOff val="0"/>
                <a:lumOff val="0"/>
                <a:alphaOff val="0"/>
                <a:tint val="67000"/>
                <a:satMod val="105000"/>
                <a:lumMod val="110000"/>
              </a:schemeClr>
            </a:gs>
            <a:gs pos="50000">
              <a:schemeClr val="accent4">
                <a:hueOff val="0"/>
                <a:satOff val="0"/>
                <a:lumOff val="0"/>
                <a:alphaOff val="0"/>
                <a:tint val="73000"/>
                <a:satMod val="103000"/>
                <a:lumMod val="105000"/>
              </a:schemeClr>
            </a:gs>
            <a:gs pos="100000">
              <a:schemeClr val="accent4">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smtClean="0"/>
            <a:t>A-3</a:t>
          </a:r>
        </a:p>
        <a:p>
          <a:pPr lvl="0" algn="ctr" defTabSz="666750">
            <a:lnSpc>
              <a:spcPct val="90000"/>
            </a:lnSpc>
            <a:spcBef>
              <a:spcPct val="0"/>
            </a:spcBef>
            <a:spcAft>
              <a:spcPct val="35000"/>
            </a:spcAft>
          </a:pPr>
          <a:r>
            <a:rPr lang="es-MX" sz="1500" kern="1200" smtClean="0"/>
            <a:t>Necesidades de los usuarios y objetivos de los estados financieros</a:t>
          </a:r>
          <a:endParaRPr lang="es-MX" sz="1500" kern="1200" dirty="0"/>
        </a:p>
      </dsp:txBody>
      <dsp:txXfrm>
        <a:off x="1042181" y="3152931"/>
        <a:ext cx="2004300" cy="1173376"/>
      </dsp:txXfrm>
    </dsp:sp>
    <dsp:sp modelId="{24A1570B-24EF-4217-989E-7CBC462ED5C7}">
      <dsp:nvSpPr>
        <dsp:cNvPr id="0" name=""/>
        <dsp:cNvSpPr/>
      </dsp:nvSpPr>
      <dsp:spPr>
        <a:xfrm rot="16200000">
          <a:off x="3412748" y="2549054"/>
          <a:ext cx="1550204" cy="186957"/>
        </a:xfrm>
        <a:prstGeom prst="rect">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F5C25C74-291E-47E2-97EC-C77DB39881EA}">
      <dsp:nvSpPr>
        <dsp:cNvPr id="0" name=""/>
        <dsp:cNvSpPr/>
      </dsp:nvSpPr>
      <dsp:spPr>
        <a:xfrm>
          <a:off x="3768499" y="3116426"/>
          <a:ext cx="2077310" cy="1246386"/>
        </a:xfrm>
        <a:prstGeom prst="roundRect">
          <a:avLst>
            <a:gd name="adj" fmla="val 10000"/>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A-6</a:t>
          </a:r>
        </a:p>
        <a:p>
          <a:pPr lvl="0" algn="ctr" defTabSz="666750">
            <a:lnSpc>
              <a:spcPct val="90000"/>
            </a:lnSpc>
            <a:spcBef>
              <a:spcPct val="0"/>
            </a:spcBef>
            <a:spcAft>
              <a:spcPct val="35000"/>
            </a:spcAft>
          </a:pPr>
          <a:r>
            <a:rPr lang="es-MX" sz="1500" kern="1200" dirty="0" smtClean="0"/>
            <a:t>Reconocimiento y valuación</a:t>
          </a:r>
          <a:endParaRPr lang="es-MX" sz="1500" kern="1200" dirty="0"/>
        </a:p>
      </dsp:txBody>
      <dsp:txXfrm>
        <a:off x="3805004" y="3152931"/>
        <a:ext cx="2004300" cy="1173376"/>
      </dsp:txXfrm>
    </dsp:sp>
    <dsp:sp modelId="{F3885016-91F3-4986-8B47-7E7FAFFBB1C0}">
      <dsp:nvSpPr>
        <dsp:cNvPr id="0" name=""/>
        <dsp:cNvSpPr/>
      </dsp:nvSpPr>
      <dsp:spPr>
        <a:xfrm rot="16200000">
          <a:off x="3412748" y="991072"/>
          <a:ext cx="1550204" cy="186957"/>
        </a:xfrm>
        <a:prstGeom prst="rect">
          <a:avLst/>
        </a:prstGeom>
        <a:gradFill rotWithShape="0">
          <a:gsLst>
            <a:gs pos="0">
              <a:schemeClr val="accent6">
                <a:hueOff val="0"/>
                <a:satOff val="0"/>
                <a:lumOff val="0"/>
                <a:alphaOff val="0"/>
                <a:tint val="67000"/>
                <a:satMod val="105000"/>
                <a:lumMod val="110000"/>
              </a:schemeClr>
            </a:gs>
            <a:gs pos="50000">
              <a:schemeClr val="accent6">
                <a:hueOff val="0"/>
                <a:satOff val="0"/>
                <a:lumOff val="0"/>
                <a:alphaOff val="0"/>
                <a:tint val="73000"/>
                <a:satMod val="103000"/>
                <a:lumMod val="105000"/>
              </a:schemeClr>
            </a:gs>
            <a:gs pos="100000">
              <a:schemeClr val="accent6">
                <a:hueOff val="0"/>
                <a:satOff val="0"/>
                <a:lumOff val="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0D9BB667-CE93-400F-889F-BC5BC8156932}">
      <dsp:nvSpPr>
        <dsp:cNvPr id="0" name=""/>
        <dsp:cNvSpPr/>
      </dsp:nvSpPr>
      <dsp:spPr>
        <a:xfrm>
          <a:off x="3768499" y="1558443"/>
          <a:ext cx="2077310" cy="1246386"/>
        </a:xfrm>
        <a:prstGeom prst="roundRect">
          <a:avLst>
            <a:gd name="adj" fmla="val 10000"/>
          </a:avLst>
        </a:prstGeom>
        <a:gradFill rotWithShape="0">
          <a:gsLst>
            <a:gs pos="0">
              <a:schemeClr val="accent6">
                <a:hueOff val="0"/>
                <a:satOff val="0"/>
                <a:lumOff val="0"/>
                <a:alphaOff val="0"/>
                <a:tint val="67000"/>
                <a:satMod val="105000"/>
                <a:lumMod val="110000"/>
              </a:schemeClr>
            </a:gs>
            <a:gs pos="50000">
              <a:schemeClr val="accent6">
                <a:hueOff val="0"/>
                <a:satOff val="0"/>
                <a:lumOff val="0"/>
                <a:alphaOff val="0"/>
                <a:tint val="73000"/>
                <a:satMod val="103000"/>
                <a:lumMod val="105000"/>
              </a:schemeClr>
            </a:gs>
            <a:gs pos="100000">
              <a:schemeClr val="accent6">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smtClean="0"/>
            <a:t>A-5</a:t>
          </a:r>
        </a:p>
        <a:p>
          <a:pPr lvl="0" algn="ctr" defTabSz="666750">
            <a:lnSpc>
              <a:spcPct val="90000"/>
            </a:lnSpc>
            <a:spcBef>
              <a:spcPct val="0"/>
            </a:spcBef>
            <a:spcAft>
              <a:spcPct val="35000"/>
            </a:spcAft>
          </a:pPr>
          <a:r>
            <a:rPr lang="es-MX" sz="1500" kern="1200" smtClean="0"/>
            <a:t>Elementos básicos de los estados financieros</a:t>
          </a:r>
          <a:endParaRPr lang="es-MX" sz="1500" kern="1200" dirty="0"/>
        </a:p>
      </dsp:txBody>
      <dsp:txXfrm>
        <a:off x="3805004" y="1594948"/>
        <a:ext cx="2004300" cy="1173376"/>
      </dsp:txXfrm>
    </dsp:sp>
    <dsp:sp modelId="{AC94D6A3-B7F2-482D-9DF2-E1C264982653}">
      <dsp:nvSpPr>
        <dsp:cNvPr id="0" name=""/>
        <dsp:cNvSpPr/>
      </dsp:nvSpPr>
      <dsp:spPr>
        <a:xfrm>
          <a:off x="4191739" y="212080"/>
          <a:ext cx="2755044" cy="186957"/>
        </a:xfrm>
        <a:prstGeom prst="rect">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AA722AF4-0F8D-4ED8-96C4-C2A3B1715FB2}">
      <dsp:nvSpPr>
        <dsp:cNvPr id="0" name=""/>
        <dsp:cNvSpPr/>
      </dsp:nvSpPr>
      <dsp:spPr>
        <a:xfrm>
          <a:off x="3768499" y="460"/>
          <a:ext cx="2077310" cy="1246386"/>
        </a:xfrm>
        <a:prstGeom prst="roundRect">
          <a:avLst>
            <a:gd name="adj" fmla="val 10000"/>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smtClean="0"/>
            <a:t>A-4</a:t>
          </a:r>
        </a:p>
        <a:p>
          <a:pPr lvl="0" algn="ctr" defTabSz="666750">
            <a:lnSpc>
              <a:spcPct val="90000"/>
            </a:lnSpc>
            <a:spcBef>
              <a:spcPct val="0"/>
            </a:spcBef>
            <a:spcAft>
              <a:spcPct val="35000"/>
            </a:spcAft>
          </a:pPr>
          <a:r>
            <a:rPr lang="es-MX" sz="1500" kern="1200" smtClean="0"/>
            <a:t>Características cualitativas de los estados financieros</a:t>
          </a:r>
          <a:endParaRPr lang="es-MX" sz="1500" kern="1200" dirty="0"/>
        </a:p>
      </dsp:txBody>
      <dsp:txXfrm>
        <a:off x="3805004" y="36965"/>
        <a:ext cx="2004300" cy="1173376"/>
      </dsp:txXfrm>
    </dsp:sp>
    <dsp:sp modelId="{370D8F89-14AD-4850-8EFB-B2889688B0FD}">
      <dsp:nvSpPr>
        <dsp:cNvPr id="0" name=""/>
        <dsp:cNvSpPr/>
      </dsp:nvSpPr>
      <dsp:spPr>
        <a:xfrm rot="5400000">
          <a:off x="6175571" y="991072"/>
          <a:ext cx="1550204" cy="186957"/>
        </a:xfrm>
        <a:prstGeom prst="rect">
          <a:avLst/>
        </a:prstGeom>
        <a:gradFill rotWithShape="0">
          <a:gsLst>
            <a:gs pos="0">
              <a:schemeClr val="accent3">
                <a:hueOff val="0"/>
                <a:satOff val="0"/>
                <a:lumOff val="0"/>
                <a:alphaOff val="0"/>
                <a:tint val="67000"/>
                <a:satMod val="105000"/>
                <a:lumMod val="110000"/>
              </a:schemeClr>
            </a:gs>
            <a:gs pos="50000">
              <a:schemeClr val="accent3">
                <a:hueOff val="0"/>
                <a:satOff val="0"/>
                <a:lumOff val="0"/>
                <a:alphaOff val="0"/>
                <a:tint val="73000"/>
                <a:satMod val="103000"/>
                <a:lumMod val="105000"/>
              </a:schemeClr>
            </a:gs>
            <a:gs pos="100000">
              <a:schemeClr val="accent3">
                <a:hueOff val="0"/>
                <a:satOff val="0"/>
                <a:lumOff val="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363960F1-2B2B-4924-9ECA-CC67C5CF1A6E}">
      <dsp:nvSpPr>
        <dsp:cNvPr id="0" name=""/>
        <dsp:cNvSpPr/>
      </dsp:nvSpPr>
      <dsp:spPr>
        <a:xfrm>
          <a:off x="6531322" y="460"/>
          <a:ext cx="2077310" cy="1246386"/>
        </a:xfrm>
        <a:prstGeom prst="roundRect">
          <a:avLst>
            <a:gd name="adj" fmla="val 10000"/>
          </a:avLst>
        </a:prstGeom>
        <a:gradFill rotWithShape="0">
          <a:gsLst>
            <a:gs pos="0">
              <a:schemeClr val="accent3">
                <a:hueOff val="0"/>
                <a:satOff val="0"/>
                <a:lumOff val="0"/>
                <a:alphaOff val="0"/>
                <a:tint val="67000"/>
                <a:satMod val="105000"/>
                <a:lumMod val="110000"/>
              </a:schemeClr>
            </a:gs>
            <a:gs pos="50000">
              <a:schemeClr val="accent3">
                <a:hueOff val="0"/>
                <a:satOff val="0"/>
                <a:lumOff val="0"/>
                <a:alphaOff val="0"/>
                <a:tint val="73000"/>
                <a:satMod val="103000"/>
                <a:lumMod val="105000"/>
              </a:schemeClr>
            </a:gs>
            <a:gs pos="100000">
              <a:schemeClr val="accent3">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smtClean="0"/>
            <a:t>A-7</a:t>
          </a:r>
        </a:p>
        <a:p>
          <a:pPr lvl="0" algn="ctr" defTabSz="666750">
            <a:lnSpc>
              <a:spcPct val="90000"/>
            </a:lnSpc>
            <a:spcBef>
              <a:spcPct val="0"/>
            </a:spcBef>
            <a:spcAft>
              <a:spcPct val="35000"/>
            </a:spcAft>
          </a:pPr>
          <a:r>
            <a:rPr lang="es-MX" sz="1500" kern="1200" smtClean="0"/>
            <a:t>Presentación y revelación</a:t>
          </a:r>
          <a:endParaRPr lang="es-MX" sz="1500" kern="1200" dirty="0"/>
        </a:p>
      </dsp:txBody>
      <dsp:txXfrm>
        <a:off x="6567827" y="36965"/>
        <a:ext cx="2004300" cy="1173376"/>
      </dsp:txXfrm>
    </dsp:sp>
    <dsp:sp modelId="{0E8FBA5C-6406-42B8-A8FF-B4B3D4DA78CA}">
      <dsp:nvSpPr>
        <dsp:cNvPr id="0" name=""/>
        <dsp:cNvSpPr/>
      </dsp:nvSpPr>
      <dsp:spPr>
        <a:xfrm>
          <a:off x="6531322" y="1558443"/>
          <a:ext cx="2077310" cy="1246386"/>
        </a:xfrm>
        <a:prstGeom prst="roundRect">
          <a:avLst>
            <a:gd name="adj" fmla="val 10000"/>
          </a:avLst>
        </a:prstGeom>
        <a:gradFill rotWithShape="0">
          <a:gsLst>
            <a:gs pos="0">
              <a:schemeClr val="accent4">
                <a:hueOff val="0"/>
                <a:satOff val="0"/>
                <a:lumOff val="0"/>
                <a:alphaOff val="0"/>
                <a:tint val="67000"/>
                <a:satMod val="105000"/>
                <a:lumMod val="110000"/>
              </a:schemeClr>
            </a:gs>
            <a:gs pos="50000">
              <a:schemeClr val="accent4">
                <a:hueOff val="0"/>
                <a:satOff val="0"/>
                <a:lumOff val="0"/>
                <a:alphaOff val="0"/>
                <a:tint val="73000"/>
                <a:satMod val="103000"/>
                <a:lumMod val="105000"/>
              </a:schemeClr>
            </a:gs>
            <a:gs pos="100000">
              <a:schemeClr val="accent4">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smtClean="0"/>
            <a:t>A-8</a:t>
          </a:r>
        </a:p>
        <a:p>
          <a:pPr lvl="0" algn="ctr" defTabSz="666750">
            <a:lnSpc>
              <a:spcPct val="90000"/>
            </a:lnSpc>
            <a:spcBef>
              <a:spcPct val="0"/>
            </a:spcBef>
            <a:spcAft>
              <a:spcPct val="35000"/>
            </a:spcAft>
          </a:pPr>
          <a:r>
            <a:rPr lang="es-MX" sz="1500" kern="1200" smtClean="0"/>
            <a:t>Supletoriedad</a:t>
          </a:r>
          <a:endParaRPr lang="es-MX" sz="1500" kern="1200" dirty="0"/>
        </a:p>
      </dsp:txBody>
      <dsp:txXfrm>
        <a:off x="6567827" y="1594948"/>
        <a:ext cx="2004300" cy="11733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49D279-DF36-4641-A385-16CB429C3DF7}">
      <dsp:nvSpPr>
        <dsp:cNvPr id="0" name=""/>
        <dsp:cNvSpPr/>
      </dsp:nvSpPr>
      <dsp:spPr>
        <a:xfrm>
          <a:off x="3391" y="287212"/>
          <a:ext cx="1836144" cy="1101686"/>
        </a:xfrm>
        <a:prstGeom prst="rect">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t>B-1</a:t>
          </a:r>
        </a:p>
        <a:p>
          <a:pPr lvl="0" algn="ctr" defTabSz="622300">
            <a:lnSpc>
              <a:spcPct val="90000"/>
            </a:lnSpc>
            <a:spcBef>
              <a:spcPct val="0"/>
            </a:spcBef>
            <a:spcAft>
              <a:spcPct val="35000"/>
            </a:spcAft>
          </a:pPr>
          <a:r>
            <a:rPr lang="es-MX" sz="1400" kern="1200" smtClean="0"/>
            <a:t>Cambios contables y correcciones de </a:t>
          </a:r>
          <a:endParaRPr lang="es-MX" sz="1400" kern="1200" dirty="0"/>
        </a:p>
      </dsp:txBody>
      <dsp:txXfrm>
        <a:off x="3391" y="287212"/>
        <a:ext cx="1836144" cy="1101686"/>
      </dsp:txXfrm>
    </dsp:sp>
    <dsp:sp modelId="{812CEBC0-B9D6-40EE-805E-7FFE8463218D}">
      <dsp:nvSpPr>
        <dsp:cNvPr id="0" name=""/>
        <dsp:cNvSpPr/>
      </dsp:nvSpPr>
      <dsp:spPr>
        <a:xfrm>
          <a:off x="2023150" y="287212"/>
          <a:ext cx="1836144" cy="1101686"/>
        </a:xfrm>
        <a:prstGeom prst="rect">
          <a:avLst/>
        </a:prstGeom>
        <a:gradFill rotWithShape="0">
          <a:gsLst>
            <a:gs pos="0">
              <a:schemeClr val="accent3">
                <a:hueOff val="0"/>
                <a:satOff val="0"/>
                <a:lumOff val="0"/>
                <a:alphaOff val="0"/>
                <a:tint val="67000"/>
                <a:satMod val="105000"/>
                <a:lumMod val="110000"/>
              </a:schemeClr>
            </a:gs>
            <a:gs pos="50000">
              <a:schemeClr val="accent3">
                <a:hueOff val="0"/>
                <a:satOff val="0"/>
                <a:lumOff val="0"/>
                <a:alphaOff val="0"/>
                <a:tint val="73000"/>
                <a:satMod val="103000"/>
                <a:lumMod val="105000"/>
              </a:schemeClr>
            </a:gs>
            <a:gs pos="100000">
              <a:schemeClr val="accent3">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t>B-2</a:t>
          </a:r>
        </a:p>
        <a:p>
          <a:pPr lvl="0" algn="ctr" defTabSz="622300">
            <a:lnSpc>
              <a:spcPct val="90000"/>
            </a:lnSpc>
            <a:spcBef>
              <a:spcPct val="0"/>
            </a:spcBef>
            <a:spcAft>
              <a:spcPct val="35000"/>
            </a:spcAft>
          </a:pPr>
          <a:r>
            <a:rPr lang="es-MX" sz="1400" kern="1200" smtClean="0"/>
            <a:t>Estado de flujos de efectivo</a:t>
          </a:r>
          <a:endParaRPr lang="es-MX" sz="1400" kern="1200" dirty="0"/>
        </a:p>
      </dsp:txBody>
      <dsp:txXfrm>
        <a:off x="2023150" y="287212"/>
        <a:ext cx="1836144" cy="1101686"/>
      </dsp:txXfrm>
    </dsp:sp>
    <dsp:sp modelId="{ACF9CEFF-E71A-4146-8A9B-D8956F181497}">
      <dsp:nvSpPr>
        <dsp:cNvPr id="0" name=""/>
        <dsp:cNvSpPr/>
      </dsp:nvSpPr>
      <dsp:spPr>
        <a:xfrm>
          <a:off x="4042910" y="287212"/>
          <a:ext cx="1836144" cy="1101686"/>
        </a:xfrm>
        <a:prstGeom prst="rect">
          <a:avLst/>
        </a:prstGeom>
        <a:gradFill rotWithShape="0">
          <a:gsLst>
            <a:gs pos="0">
              <a:schemeClr val="accent4">
                <a:hueOff val="0"/>
                <a:satOff val="0"/>
                <a:lumOff val="0"/>
                <a:alphaOff val="0"/>
                <a:tint val="67000"/>
                <a:satMod val="105000"/>
                <a:lumMod val="110000"/>
              </a:schemeClr>
            </a:gs>
            <a:gs pos="50000">
              <a:schemeClr val="accent4">
                <a:hueOff val="0"/>
                <a:satOff val="0"/>
                <a:lumOff val="0"/>
                <a:alphaOff val="0"/>
                <a:tint val="73000"/>
                <a:satMod val="103000"/>
                <a:lumMod val="105000"/>
              </a:schemeClr>
            </a:gs>
            <a:gs pos="100000">
              <a:schemeClr val="accent4">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t>B-3</a:t>
          </a:r>
        </a:p>
        <a:p>
          <a:pPr lvl="0" algn="ctr" defTabSz="622300">
            <a:lnSpc>
              <a:spcPct val="90000"/>
            </a:lnSpc>
            <a:spcBef>
              <a:spcPct val="0"/>
            </a:spcBef>
            <a:spcAft>
              <a:spcPct val="35000"/>
            </a:spcAft>
          </a:pPr>
          <a:r>
            <a:rPr lang="es-MX" sz="1400" kern="1200" smtClean="0"/>
            <a:t>Estado de resultados</a:t>
          </a:r>
          <a:endParaRPr lang="es-MX" sz="1400" kern="1200" dirty="0"/>
        </a:p>
      </dsp:txBody>
      <dsp:txXfrm>
        <a:off x="4042910" y="287212"/>
        <a:ext cx="1836144" cy="1101686"/>
      </dsp:txXfrm>
    </dsp:sp>
    <dsp:sp modelId="{3BAD37CA-2E25-410D-B7B2-57815C64A090}">
      <dsp:nvSpPr>
        <dsp:cNvPr id="0" name=""/>
        <dsp:cNvSpPr/>
      </dsp:nvSpPr>
      <dsp:spPr>
        <a:xfrm>
          <a:off x="6062669" y="287212"/>
          <a:ext cx="1836144" cy="1101686"/>
        </a:xfrm>
        <a:prstGeom prst="rect">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t>B4</a:t>
          </a:r>
        </a:p>
        <a:p>
          <a:pPr lvl="0" algn="ctr" defTabSz="622300">
            <a:lnSpc>
              <a:spcPct val="90000"/>
            </a:lnSpc>
            <a:spcBef>
              <a:spcPct val="0"/>
            </a:spcBef>
            <a:spcAft>
              <a:spcPct val="35000"/>
            </a:spcAft>
          </a:pPr>
          <a:r>
            <a:rPr lang="es-MX" sz="1400" kern="1200" smtClean="0"/>
            <a:t>Utilidad integral</a:t>
          </a:r>
          <a:endParaRPr lang="es-MX" sz="1400" kern="1200" dirty="0"/>
        </a:p>
      </dsp:txBody>
      <dsp:txXfrm>
        <a:off x="6062669" y="287212"/>
        <a:ext cx="1836144" cy="1101686"/>
      </dsp:txXfrm>
    </dsp:sp>
    <dsp:sp modelId="{757742EE-EC0E-4AB0-BB92-5A28761668AD}">
      <dsp:nvSpPr>
        <dsp:cNvPr id="0" name=""/>
        <dsp:cNvSpPr/>
      </dsp:nvSpPr>
      <dsp:spPr>
        <a:xfrm>
          <a:off x="8082428" y="287212"/>
          <a:ext cx="1836144" cy="1101686"/>
        </a:xfrm>
        <a:prstGeom prst="rect">
          <a:avLst/>
        </a:prstGeom>
        <a:gradFill rotWithShape="0">
          <a:gsLst>
            <a:gs pos="0">
              <a:schemeClr val="accent6">
                <a:hueOff val="0"/>
                <a:satOff val="0"/>
                <a:lumOff val="0"/>
                <a:alphaOff val="0"/>
                <a:tint val="67000"/>
                <a:satMod val="105000"/>
                <a:lumMod val="110000"/>
              </a:schemeClr>
            </a:gs>
            <a:gs pos="50000">
              <a:schemeClr val="accent6">
                <a:hueOff val="0"/>
                <a:satOff val="0"/>
                <a:lumOff val="0"/>
                <a:alphaOff val="0"/>
                <a:tint val="73000"/>
                <a:satMod val="103000"/>
                <a:lumMod val="105000"/>
              </a:schemeClr>
            </a:gs>
            <a:gs pos="100000">
              <a:schemeClr val="accent6">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t>B-5</a:t>
          </a:r>
        </a:p>
        <a:p>
          <a:pPr lvl="0" algn="ctr" defTabSz="622300">
            <a:lnSpc>
              <a:spcPct val="90000"/>
            </a:lnSpc>
            <a:spcBef>
              <a:spcPct val="0"/>
            </a:spcBef>
            <a:spcAft>
              <a:spcPct val="35000"/>
            </a:spcAft>
          </a:pPr>
          <a:r>
            <a:rPr lang="es-MX" sz="1400" kern="1200" smtClean="0"/>
            <a:t>Información financiera por segmentos</a:t>
          </a:r>
          <a:endParaRPr lang="es-MX" sz="1400" kern="1200" dirty="0"/>
        </a:p>
      </dsp:txBody>
      <dsp:txXfrm>
        <a:off x="8082428" y="287212"/>
        <a:ext cx="1836144" cy="1101686"/>
      </dsp:txXfrm>
    </dsp:sp>
    <dsp:sp modelId="{E9F62AB8-901E-47A3-8C29-C85B6A54B70F}">
      <dsp:nvSpPr>
        <dsp:cNvPr id="0" name=""/>
        <dsp:cNvSpPr/>
      </dsp:nvSpPr>
      <dsp:spPr>
        <a:xfrm>
          <a:off x="3391" y="1782071"/>
          <a:ext cx="1836144" cy="1101686"/>
        </a:xfrm>
        <a:prstGeom prst="rect">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t>B-7</a:t>
          </a:r>
        </a:p>
        <a:p>
          <a:pPr lvl="0" algn="ctr" defTabSz="622300">
            <a:lnSpc>
              <a:spcPct val="90000"/>
            </a:lnSpc>
            <a:spcBef>
              <a:spcPct val="0"/>
            </a:spcBef>
            <a:spcAft>
              <a:spcPct val="35000"/>
            </a:spcAft>
          </a:pPr>
          <a:r>
            <a:rPr lang="es-MX" sz="1400" kern="1200" smtClean="0"/>
            <a:t>Adquisición de negocios</a:t>
          </a:r>
          <a:endParaRPr lang="es-MX" sz="1400" kern="1200" dirty="0" smtClean="0"/>
        </a:p>
      </dsp:txBody>
      <dsp:txXfrm>
        <a:off x="3391" y="1782071"/>
        <a:ext cx="1836144" cy="1101686"/>
      </dsp:txXfrm>
    </dsp:sp>
    <dsp:sp modelId="{0074AB04-B872-4B1A-A110-A9645119574F}">
      <dsp:nvSpPr>
        <dsp:cNvPr id="0" name=""/>
        <dsp:cNvSpPr/>
      </dsp:nvSpPr>
      <dsp:spPr>
        <a:xfrm>
          <a:off x="2023150" y="1572513"/>
          <a:ext cx="1836144" cy="1520801"/>
        </a:xfrm>
        <a:prstGeom prst="rect">
          <a:avLst/>
        </a:prstGeom>
        <a:gradFill rotWithShape="0">
          <a:gsLst>
            <a:gs pos="0">
              <a:schemeClr val="accent3">
                <a:hueOff val="0"/>
                <a:satOff val="0"/>
                <a:lumOff val="0"/>
                <a:alphaOff val="0"/>
                <a:tint val="67000"/>
                <a:satMod val="105000"/>
                <a:lumMod val="110000"/>
              </a:schemeClr>
            </a:gs>
            <a:gs pos="50000">
              <a:schemeClr val="accent3">
                <a:hueOff val="0"/>
                <a:satOff val="0"/>
                <a:lumOff val="0"/>
                <a:alphaOff val="0"/>
                <a:tint val="73000"/>
                <a:satMod val="103000"/>
                <a:lumMod val="105000"/>
              </a:schemeClr>
            </a:gs>
            <a:gs pos="100000">
              <a:schemeClr val="accent3">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t>B-8</a:t>
          </a:r>
        </a:p>
        <a:p>
          <a:pPr lvl="0" algn="ctr" defTabSz="622300">
            <a:lnSpc>
              <a:spcPct val="90000"/>
            </a:lnSpc>
            <a:spcBef>
              <a:spcPct val="0"/>
            </a:spcBef>
            <a:spcAft>
              <a:spcPct val="35000"/>
            </a:spcAft>
          </a:pPr>
          <a:r>
            <a:rPr lang="es-MX" sz="1400" kern="1200" smtClean="0"/>
            <a:t>Estados financieros consolidados y combinados y valuación de inversiones permanentes en acciones</a:t>
          </a:r>
          <a:endParaRPr lang="es-MX" sz="1400" kern="1200" dirty="0"/>
        </a:p>
      </dsp:txBody>
      <dsp:txXfrm>
        <a:off x="2023150" y="1572513"/>
        <a:ext cx="1836144" cy="1520801"/>
      </dsp:txXfrm>
    </dsp:sp>
    <dsp:sp modelId="{BF70DB77-56F4-4C61-A5D9-487655A2F61F}">
      <dsp:nvSpPr>
        <dsp:cNvPr id="0" name=""/>
        <dsp:cNvSpPr/>
      </dsp:nvSpPr>
      <dsp:spPr>
        <a:xfrm>
          <a:off x="4042910" y="1782071"/>
          <a:ext cx="1836144" cy="1101686"/>
        </a:xfrm>
        <a:prstGeom prst="rect">
          <a:avLst/>
        </a:prstGeom>
        <a:gradFill rotWithShape="0">
          <a:gsLst>
            <a:gs pos="0">
              <a:schemeClr val="accent4">
                <a:hueOff val="0"/>
                <a:satOff val="0"/>
                <a:lumOff val="0"/>
                <a:alphaOff val="0"/>
                <a:tint val="67000"/>
                <a:satMod val="105000"/>
                <a:lumMod val="110000"/>
              </a:schemeClr>
            </a:gs>
            <a:gs pos="50000">
              <a:schemeClr val="accent4">
                <a:hueOff val="0"/>
                <a:satOff val="0"/>
                <a:lumOff val="0"/>
                <a:alphaOff val="0"/>
                <a:tint val="73000"/>
                <a:satMod val="103000"/>
                <a:lumMod val="105000"/>
              </a:schemeClr>
            </a:gs>
            <a:gs pos="100000">
              <a:schemeClr val="accent4">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t>B-9</a:t>
          </a:r>
        </a:p>
        <a:p>
          <a:pPr lvl="0" algn="ctr" defTabSz="622300">
            <a:lnSpc>
              <a:spcPct val="90000"/>
            </a:lnSpc>
            <a:spcBef>
              <a:spcPct val="0"/>
            </a:spcBef>
            <a:spcAft>
              <a:spcPct val="35000"/>
            </a:spcAft>
          </a:pPr>
          <a:r>
            <a:rPr lang="es-MX" sz="1400" kern="1200" smtClean="0"/>
            <a:t>Información financiera a fechas intermedias</a:t>
          </a:r>
          <a:endParaRPr lang="es-MX" sz="1400" kern="1200" dirty="0"/>
        </a:p>
      </dsp:txBody>
      <dsp:txXfrm>
        <a:off x="4042910" y="1782071"/>
        <a:ext cx="1836144" cy="1101686"/>
      </dsp:txXfrm>
    </dsp:sp>
    <dsp:sp modelId="{EC43D62B-8EE0-42C6-B9D9-958AE2A689F4}">
      <dsp:nvSpPr>
        <dsp:cNvPr id="0" name=""/>
        <dsp:cNvSpPr/>
      </dsp:nvSpPr>
      <dsp:spPr>
        <a:xfrm>
          <a:off x="6062669" y="1782071"/>
          <a:ext cx="1836144" cy="1101686"/>
        </a:xfrm>
        <a:prstGeom prst="rect">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t>B-10</a:t>
          </a:r>
        </a:p>
        <a:p>
          <a:pPr lvl="0" algn="ctr" defTabSz="622300">
            <a:lnSpc>
              <a:spcPct val="90000"/>
            </a:lnSpc>
            <a:spcBef>
              <a:spcPct val="0"/>
            </a:spcBef>
            <a:spcAft>
              <a:spcPct val="35000"/>
            </a:spcAft>
          </a:pPr>
          <a:r>
            <a:rPr lang="es-MX" sz="1400" kern="1200" smtClean="0"/>
            <a:t>Efectos de la inflación</a:t>
          </a:r>
          <a:endParaRPr lang="es-MX" sz="1400" kern="1200" dirty="0"/>
        </a:p>
      </dsp:txBody>
      <dsp:txXfrm>
        <a:off x="6062669" y="1782071"/>
        <a:ext cx="1836144" cy="1101686"/>
      </dsp:txXfrm>
    </dsp:sp>
    <dsp:sp modelId="{79ED0192-5810-489C-9EC0-13B388ACE9D3}">
      <dsp:nvSpPr>
        <dsp:cNvPr id="0" name=""/>
        <dsp:cNvSpPr/>
      </dsp:nvSpPr>
      <dsp:spPr>
        <a:xfrm>
          <a:off x="8082428" y="1782071"/>
          <a:ext cx="1836144" cy="1101686"/>
        </a:xfrm>
        <a:prstGeom prst="rect">
          <a:avLst/>
        </a:prstGeom>
        <a:gradFill rotWithShape="0">
          <a:gsLst>
            <a:gs pos="0">
              <a:schemeClr val="accent6">
                <a:hueOff val="0"/>
                <a:satOff val="0"/>
                <a:lumOff val="0"/>
                <a:alphaOff val="0"/>
                <a:tint val="67000"/>
                <a:satMod val="105000"/>
                <a:lumMod val="110000"/>
              </a:schemeClr>
            </a:gs>
            <a:gs pos="50000">
              <a:schemeClr val="accent6">
                <a:hueOff val="0"/>
                <a:satOff val="0"/>
                <a:lumOff val="0"/>
                <a:alphaOff val="0"/>
                <a:tint val="73000"/>
                <a:satMod val="103000"/>
                <a:lumMod val="105000"/>
              </a:schemeClr>
            </a:gs>
            <a:gs pos="100000">
              <a:schemeClr val="accent6">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t>B-12</a:t>
          </a:r>
        </a:p>
        <a:p>
          <a:pPr lvl="0" algn="ctr" defTabSz="622300">
            <a:lnSpc>
              <a:spcPct val="90000"/>
            </a:lnSpc>
            <a:spcBef>
              <a:spcPct val="0"/>
            </a:spcBef>
            <a:spcAft>
              <a:spcPct val="35000"/>
            </a:spcAft>
          </a:pPr>
          <a:r>
            <a:rPr lang="es-MX" sz="1400" kern="1200" smtClean="0"/>
            <a:t>Estado de cambios en la situación financiera</a:t>
          </a:r>
          <a:endParaRPr lang="es-MX" sz="1400" kern="1200" dirty="0"/>
        </a:p>
      </dsp:txBody>
      <dsp:txXfrm>
        <a:off x="8082428" y="1782071"/>
        <a:ext cx="1836144" cy="1101686"/>
      </dsp:txXfrm>
    </dsp:sp>
    <dsp:sp modelId="{A2267DC8-C787-420C-937E-12350A7E736E}">
      <dsp:nvSpPr>
        <dsp:cNvPr id="0" name=""/>
        <dsp:cNvSpPr/>
      </dsp:nvSpPr>
      <dsp:spPr>
        <a:xfrm>
          <a:off x="1013270" y="3276929"/>
          <a:ext cx="1836144" cy="1101686"/>
        </a:xfrm>
        <a:prstGeom prst="rect">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t>B-13</a:t>
          </a:r>
        </a:p>
        <a:p>
          <a:pPr lvl="0" algn="ctr" defTabSz="622300">
            <a:lnSpc>
              <a:spcPct val="90000"/>
            </a:lnSpc>
            <a:spcBef>
              <a:spcPct val="0"/>
            </a:spcBef>
            <a:spcAft>
              <a:spcPct val="35000"/>
            </a:spcAft>
          </a:pPr>
          <a:r>
            <a:rPr lang="es-MX" sz="1400" kern="1200" smtClean="0"/>
            <a:t>Hechos posteriores a la fecha de los estados financieros</a:t>
          </a:r>
          <a:endParaRPr lang="es-MX" sz="1400" kern="1200" dirty="0"/>
        </a:p>
      </dsp:txBody>
      <dsp:txXfrm>
        <a:off x="1013270" y="3276929"/>
        <a:ext cx="1836144" cy="1101686"/>
      </dsp:txXfrm>
    </dsp:sp>
    <dsp:sp modelId="{AF0A12F3-EFE1-4D29-973F-7B684A19C224}">
      <dsp:nvSpPr>
        <dsp:cNvPr id="0" name=""/>
        <dsp:cNvSpPr/>
      </dsp:nvSpPr>
      <dsp:spPr>
        <a:xfrm>
          <a:off x="3033030" y="3276929"/>
          <a:ext cx="1836144" cy="1101686"/>
        </a:xfrm>
        <a:prstGeom prst="rect">
          <a:avLst/>
        </a:prstGeom>
        <a:gradFill rotWithShape="0">
          <a:gsLst>
            <a:gs pos="0">
              <a:schemeClr val="accent3">
                <a:hueOff val="0"/>
                <a:satOff val="0"/>
                <a:lumOff val="0"/>
                <a:alphaOff val="0"/>
                <a:tint val="67000"/>
                <a:satMod val="105000"/>
                <a:lumMod val="110000"/>
              </a:schemeClr>
            </a:gs>
            <a:gs pos="50000">
              <a:schemeClr val="accent3">
                <a:hueOff val="0"/>
                <a:satOff val="0"/>
                <a:lumOff val="0"/>
                <a:alphaOff val="0"/>
                <a:tint val="73000"/>
                <a:satMod val="103000"/>
                <a:lumMod val="105000"/>
              </a:schemeClr>
            </a:gs>
            <a:gs pos="100000">
              <a:schemeClr val="accent3">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t>B-14</a:t>
          </a:r>
        </a:p>
        <a:p>
          <a:pPr lvl="0" algn="ctr" defTabSz="622300">
            <a:lnSpc>
              <a:spcPct val="90000"/>
            </a:lnSpc>
            <a:spcBef>
              <a:spcPct val="0"/>
            </a:spcBef>
            <a:spcAft>
              <a:spcPct val="35000"/>
            </a:spcAft>
          </a:pPr>
          <a:r>
            <a:rPr lang="es-MX" sz="1400" kern="1200" smtClean="0"/>
            <a:t>Utilidad por acción</a:t>
          </a:r>
          <a:endParaRPr lang="es-MX" sz="1400" kern="1200" dirty="0"/>
        </a:p>
      </dsp:txBody>
      <dsp:txXfrm>
        <a:off x="3033030" y="3276929"/>
        <a:ext cx="1836144" cy="1101686"/>
      </dsp:txXfrm>
    </dsp:sp>
    <dsp:sp modelId="{55DB4C84-1B69-419F-8F78-620F240BDA1B}">
      <dsp:nvSpPr>
        <dsp:cNvPr id="0" name=""/>
        <dsp:cNvSpPr/>
      </dsp:nvSpPr>
      <dsp:spPr>
        <a:xfrm>
          <a:off x="5052789" y="3276929"/>
          <a:ext cx="1836144" cy="1101686"/>
        </a:xfrm>
        <a:prstGeom prst="rect">
          <a:avLst/>
        </a:prstGeom>
        <a:gradFill rotWithShape="0">
          <a:gsLst>
            <a:gs pos="0">
              <a:schemeClr val="accent4">
                <a:hueOff val="0"/>
                <a:satOff val="0"/>
                <a:lumOff val="0"/>
                <a:alphaOff val="0"/>
                <a:tint val="67000"/>
                <a:satMod val="105000"/>
                <a:lumMod val="110000"/>
              </a:schemeClr>
            </a:gs>
            <a:gs pos="50000">
              <a:schemeClr val="accent4">
                <a:hueOff val="0"/>
                <a:satOff val="0"/>
                <a:lumOff val="0"/>
                <a:alphaOff val="0"/>
                <a:tint val="73000"/>
                <a:satMod val="103000"/>
                <a:lumMod val="105000"/>
              </a:schemeClr>
            </a:gs>
            <a:gs pos="100000">
              <a:schemeClr val="accent4">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t>B-15</a:t>
          </a:r>
        </a:p>
        <a:p>
          <a:pPr lvl="0" algn="ctr" defTabSz="622300">
            <a:lnSpc>
              <a:spcPct val="90000"/>
            </a:lnSpc>
            <a:spcBef>
              <a:spcPct val="0"/>
            </a:spcBef>
            <a:spcAft>
              <a:spcPct val="35000"/>
            </a:spcAft>
          </a:pPr>
          <a:r>
            <a:rPr lang="es-MX" sz="1400" kern="1200" smtClean="0"/>
            <a:t>Conversión de monedas extranjeras</a:t>
          </a:r>
          <a:endParaRPr lang="es-MX" sz="1400" kern="1200" dirty="0"/>
        </a:p>
      </dsp:txBody>
      <dsp:txXfrm>
        <a:off x="5052789" y="3276929"/>
        <a:ext cx="1836144" cy="1101686"/>
      </dsp:txXfrm>
    </dsp:sp>
    <dsp:sp modelId="{DFE07B24-FB96-4B70-8B47-FF0A5959C850}">
      <dsp:nvSpPr>
        <dsp:cNvPr id="0" name=""/>
        <dsp:cNvSpPr/>
      </dsp:nvSpPr>
      <dsp:spPr>
        <a:xfrm>
          <a:off x="7072549" y="3276929"/>
          <a:ext cx="1836144" cy="1101686"/>
        </a:xfrm>
        <a:prstGeom prst="rect">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t>B-16</a:t>
          </a:r>
        </a:p>
        <a:p>
          <a:pPr lvl="0" algn="ctr" defTabSz="622300">
            <a:lnSpc>
              <a:spcPct val="90000"/>
            </a:lnSpc>
            <a:spcBef>
              <a:spcPct val="0"/>
            </a:spcBef>
            <a:spcAft>
              <a:spcPct val="35000"/>
            </a:spcAft>
          </a:pPr>
          <a:r>
            <a:rPr lang="es-MX" sz="1400" kern="1200" smtClean="0"/>
            <a:t>Estados financieros de entidades con propósitos no lucrativos</a:t>
          </a:r>
          <a:endParaRPr lang="es-MX" sz="1400" kern="1200" dirty="0"/>
        </a:p>
      </dsp:txBody>
      <dsp:txXfrm>
        <a:off x="7072549" y="3276929"/>
        <a:ext cx="1836144" cy="110168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6CCA81-B43A-4DA8-AFCF-50662DCA431F}">
      <dsp:nvSpPr>
        <dsp:cNvPr id="0" name=""/>
        <dsp:cNvSpPr/>
      </dsp:nvSpPr>
      <dsp:spPr>
        <a:xfrm>
          <a:off x="4680387" y="-64217"/>
          <a:ext cx="1370189" cy="1032329"/>
        </a:xfrm>
        <a:prstGeom prst="roundRect">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D-3</a:t>
          </a:r>
        </a:p>
        <a:p>
          <a:pPr lvl="0" algn="ctr" defTabSz="622300">
            <a:lnSpc>
              <a:spcPct val="90000"/>
            </a:lnSpc>
            <a:spcBef>
              <a:spcPct val="0"/>
            </a:spcBef>
            <a:spcAft>
              <a:spcPct val="35000"/>
            </a:spcAft>
          </a:pPr>
          <a:r>
            <a:rPr lang="es-MX" sz="1400" kern="1200" dirty="0" smtClean="0"/>
            <a:t>Beneficios a los empleados</a:t>
          </a:r>
          <a:endParaRPr lang="es-MX" sz="1400" kern="1200" dirty="0"/>
        </a:p>
      </dsp:txBody>
      <dsp:txXfrm>
        <a:off x="4730781" y="-13823"/>
        <a:ext cx="1269401" cy="931541"/>
      </dsp:txXfrm>
    </dsp:sp>
    <dsp:sp modelId="{49C10552-2751-4466-BFF9-7E7FC2C7C410}">
      <dsp:nvSpPr>
        <dsp:cNvPr id="0" name=""/>
        <dsp:cNvSpPr/>
      </dsp:nvSpPr>
      <dsp:spPr>
        <a:xfrm>
          <a:off x="3587327" y="451947"/>
          <a:ext cx="3556309" cy="3556309"/>
        </a:xfrm>
        <a:custGeom>
          <a:avLst/>
          <a:gdLst/>
          <a:ahLst/>
          <a:cxnLst/>
          <a:rect l="0" t="0" r="0" b="0"/>
          <a:pathLst>
            <a:path>
              <a:moveTo>
                <a:pt x="2472646" y="141232"/>
              </a:moveTo>
              <a:arcTo wR="1778154" hR="1778154" stAng="17579394" swAng="1959821"/>
            </a:path>
          </a:pathLst>
        </a:custGeom>
        <a:noFill/>
        <a:ln w="6350"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81B604A-B66D-4890-A930-335E590B0CF9}">
      <dsp:nvSpPr>
        <dsp:cNvPr id="0" name=""/>
        <dsp:cNvSpPr/>
      </dsp:nvSpPr>
      <dsp:spPr>
        <a:xfrm>
          <a:off x="6371513" y="1235311"/>
          <a:ext cx="1370189" cy="890622"/>
        </a:xfrm>
        <a:prstGeom prst="roundRect">
          <a:avLst/>
        </a:prstGeom>
        <a:gradFill rotWithShape="0">
          <a:gsLst>
            <a:gs pos="0">
              <a:schemeClr val="accent3">
                <a:hueOff val="0"/>
                <a:satOff val="0"/>
                <a:lumOff val="0"/>
                <a:alphaOff val="0"/>
                <a:tint val="67000"/>
                <a:satMod val="105000"/>
                <a:lumMod val="110000"/>
              </a:schemeClr>
            </a:gs>
            <a:gs pos="50000">
              <a:schemeClr val="accent3">
                <a:hueOff val="0"/>
                <a:satOff val="0"/>
                <a:lumOff val="0"/>
                <a:alphaOff val="0"/>
                <a:tint val="73000"/>
                <a:satMod val="103000"/>
                <a:lumMod val="105000"/>
              </a:schemeClr>
            </a:gs>
            <a:gs pos="100000">
              <a:schemeClr val="accent3">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D-4</a:t>
          </a:r>
        </a:p>
        <a:p>
          <a:pPr lvl="0" algn="ctr" defTabSz="622300">
            <a:lnSpc>
              <a:spcPct val="90000"/>
            </a:lnSpc>
            <a:spcBef>
              <a:spcPct val="0"/>
            </a:spcBef>
            <a:spcAft>
              <a:spcPct val="35000"/>
            </a:spcAft>
          </a:pPr>
          <a:r>
            <a:rPr lang="es-MX" sz="1400" kern="1200" dirty="0" smtClean="0"/>
            <a:t>Impuestos a la utilidad</a:t>
          </a:r>
          <a:endParaRPr lang="es-MX" sz="1400" kern="1200" dirty="0"/>
        </a:p>
      </dsp:txBody>
      <dsp:txXfrm>
        <a:off x="6414990" y="1278788"/>
        <a:ext cx="1283235" cy="803668"/>
      </dsp:txXfrm>
    </dsp:sp>
    <dsp:sp modelId="{AE45F2FA-D4A7-4B5D-BBA0-22581F4C9784}">
      <dsp:nvSpPr>
        <dsp:cNvPr id="0" name=""/>
        <dsp:cNvSpPr/>
      </dsp:nvSpPr>
      <dsp:spPr>
        <a:xfrm>
          <a:off x="3587327" y="451947"/>
          <a:ext cx="3556309" cy="3556309"/>
        </a:xfrm>
        <a:custGeom>
          <a:avLst/>
          <a:gdLst/>
          <a:ahLst/>
          <a:cxnLst/>
          <a:rect l="0" t="0" r="0" b="0"/>
          <a:pathLst>
            <a:path>
              <a:moveTo>
                <a:pt x="3553885" y="1685346"/>
              </a:moveTo>
              <a:arcTo wR="1778154" hR="1778154" stAng="21420489" swAng="2194984"/>
            </a:path>
          </a:pathLst>
        </a:custGeom>
        <a:noFill/>
        <a:ln w="6350"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ABB917F-268A-452C-9B4D-4D5994A4320B}">
      <dsp:nvSpPr>
        <dsp:cNvPr id="0" name=""/>
        <dsp:cNvSpPr/>
      </dsp:nvSpPr>
      <dsp:spPr>
        <a:xfrm>
          <a:off x="5725561" y="3223348"/>
          <a:ext cx="1370189" cy="890622"/>
        </a:xfrm>
        <a:prstGeom prst="roundRect">
          <a:avLst/>
        </a:prstGeom>
        <a:gradFill rotWithShape="0">
          <a:gsLst>
            <a:gs pos="0">
              <a:schemeClr val="accent4">
                <a:hueOff val="0"/>
                <a:satOff val="0"/>
                <a:lumOff val="0"/>
                <a:alphaOff val="0"/>
                <a:tint val="67000"/>
                <a:satMod val="105000"/>
                <a:lumMod val="110000"/>
              </a:schemeClr>
            </a:gs>
            <a:gs pos="50000">
              <a:schemeClr val="accent4">
                <a:hueOff val="0"/>
                <a:satOff val="0"/>
                <a:lumOff val="0"/>
                <a:alphaOff val="0"/>
                <a:tint val="73000"/>
                <a:satMod val="103000"/>
                <a:lumMod val="105000"/>
              </a:schemeClr>
            </a:gs>
            <a:gs pos="100000">
              <a:schemeClr val="accent4">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D-5</a:t>
          </a:r>
        </a:p>
        <a:p>
          <a:pPr lvl="0" algn="ctr" defTabSz="622300">
            <a:lnSpc>
              <a:spcPct val="90000"/>
            </a:lnSpc>
            <a:spcBef>
              <a:spcPct val="0"/>
            </a:spcBef>
            <a:spcAft>
              <a:spcPct val="35000"/>
            </a:spcAft>
          </a:pPr>
          <a:r>
            <a:rPr lang="es-MX" sz="1400" kern="1200" dirty="0" smtClean="0"/>
            <a:t>Arrendamientos</a:t>
          </a:r>
          <a:endParaRPr lang="es-MX" sz="1400" kern="1200" dirty="0"/>
        </a:p>
      </dsp:txBody>
      <dsp:txXfrm>
        <a:off x="5769038" y="3266825"/>
        <a:ext cx="1283235" cy="803668"/>
      </dsp:txXfrm>
    </dsp:sp>
    <dsp:sp modelId="{389A8B90-045E-4C12-BD45-04F0B8D4667C}">
      <dsp:nvSpPr>
        <dsp:cNvPr id="0" name=""/>
        <dsp:cNvSpPr/>
      </dsp:nvSpPr>
      <dsp:spPr>
        <a:xfrm>
          <a:off x="3587327" y="451947"/>
          <a:ext cx="3556309" cy="3556309"/>
        </a:xfrm>
        <a:custGeom>
          <a:avLst/>
          <a:gdLst/>
          <a:ahLst/>
          <a:cxnLst/>
          <a:rect l="0" t="0" r="0" b="0"/>
          <a:pathLst>
            <a:path>
              <a:moveTo>
                <a:pt x="2131178" y="3520913"/>
              </a:moveTo>
              <a:arcTo wR="1778154" hR="1778154" stAng="4712927" swAng="1374146"/>
            </a:path>
          </a:pathLst>
        </a:custGeom>
        <a:noFill/>
        <a:ln w="6350"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9EE94F5-73E6-46AB-915E-7C92011118E9}">
      <dsp:nvSpPr>
        <dsp:cNvPr id="0" name=""/>
        <dsp:cNvSpPr/>
      </dsp:nvSpPr>
      <dsp:spPr>
        <a:xfrm>
          <a:off x="3635214" y="3100349"/>
          <a:ext cx="1370189" cy="1136621"/>
        </a:xfrm>
        <a:prstGeom prst="roundRect">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D-6</a:t>
          </a:r>
        </a:p>
        <a:p>
          <a:pPr lvl="0" algn="ctr" defTabSz="622300">
            <a:lnSpc>
              <a:spcPct val="90000"/>
            </a:lnSpc>
            <a:spcBef>
              <a:spcPct val="0"/>
            </a:spcBef>
            <a:spcAft>
              <a:spcPct val="35000"/>
            </a:spcAft>
          </a:pPr>
          <a:r>
            <a:rPr lang="es-MX" sz="1400" kern="1200" dirty="0" smtClean="0"/>
            <a:t>Capitalización del resultado integral de financiamiento</a:t>
          </a:r>
          <a:endParaRPr lang="es-MX" sz="1400" kern="1200" dirty="0"/>
        </a:p>
      </dsp:txBody>
      <dsp:txXfrm>
        <a:off x="3690699" y="3155834"/>
        <a:ext cx="1259219" cy="1025651"/>
      </dsp:txXfrm>
    </dsp:sp>
    <dsp:sp modelId="{DEC700FB-3121-48BC-93C3-8F2ECAE4EE8F}">
      <dsp:nvSpPr>
        <dsp:cNvPr id="0" name=""/>
        <dsp:cNvSpPr/>
      </dsp:nvSpPr>
      <dsp:spPr>
        <a:xfrm>
          <a:off x="3587327" y="451947"/>
          <a:ext cx="3556309" cy="3556309"/>
        </a:xfrm>
        <a:custGeom>
          <a:avLst/>
          <a:gdLst/>
          <a:ahLst/>
          <a:cxnLst/>
          <a:rect l="0" t="0" r="0" b="0"/>
          <a:pathLst>
            <a:path>
              <a:moveTo>
                <a:pt x="223862" y="2641872"/>
              </a:moveTo>
              <a:arcTo wR="1778154" hR="1778154" stAng="9056348" swAng="1427589"/>
            </a:path>
          </a:pathLst>
        </a:custGeom>
        <a:noFill/>
        <a:ln w="6350"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38F52DF-D364-4EFE-B942-21A090748EC1}">
      <dsp:nvSpPr>
        <dsp:cNvPr id="0" name=""/>
        <dsp:cNvSpPr/>
      </dsp:nvSpPr>
      <dsp:spPr>
        <a:xfrm>
          <a:off x="2989262" y="975338"/>
          <a:ext cx="1370189" cy="1410568"/>
        </a:xfrm>
        <a:prstGeom prst="roundRect">
          <a:avLst/>
        </a:prstGeom>
        <a:gradFill rotWithShape="0">
          <a:gsLst>
            <a:gs pos="0">
              <a:schemeClr val="accent6">
                <a:hueOff val="0"/>
                <a:satOff val="0"/>
                <a:lumOff val="0"/>
                <a:alphaOff val="0"/>
                <a:tint val="67000"/>
                <a:satMod val="105000"/>
                <a:lumMod val="110000"/>
              </a:schemeClr>
            </a:gs>
            <a:gs pos="50000">
              <a:schemeClr val="accent6">
                <a:hueOff val="0"/>
                <a:satOff val="0"/>
                <a:lumOff val="0"/>
                <a:alphaOff val="0"/>
                <a:tint val="73000"/>
                <a:satMod val="103000"/>
                <a:lumMod val="105000"/>
              </a:schemeClr>
            </a:gs>
            <a:gs pos="100000">
              <a:schemeClr val="accent6">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D-7</a:t>
          </a:r>
        </a:p>
        <a:p>
          <a:pPr lvl="0" algn="ctr" defTabSz="622300">
            <a:lnSpc>
              <a:spcPct val="90000"/>
            </a:lnSpc>
            <a:spcBef>
              <a:spcPct val="0"/>
            </a:spcBef>
            <a:spcAft>
              <a:spcPct val="35000"/>
            </a:spcAft>
          </a:pPr>
          <a:r>
            <a:rPr lang="es-MX" sz="1400" kern="1200" dirty="0" smtClean="0"/>
            <a:t>Contratos de construcción y de fabricación de ciertos bienes de capital</a:t>
          </a:r>
          <a:endParaRPr lang="es-MX" sz="1400" kern="1200" dirty="0"/>
        </a:p>
      </dsp:txBody>
      <dsp:txXfrm>
        <a:off x="3056149" y="1042225"/>
        <a:ext cx="1236415" cy="1276794"/>
      </dsp:txXfrm>
    </dsp:sp>
    <dsp:sp modelId="{9AECAE7C-1DE7-4FE0-BF7E-E9B849344F67}">
      <dsp:nvSpPr>
        <dsp:cNvPr id="0" name=""/>
        <dsp:cNvSpPr/>
      </dsp:nvSpPr>
      <dsp:spPr>
        <a:xfrm>
          <a:off x="3587327" y="451947"/>
          <a:ext cx="3556309" cy="3556309"/>
        </a:xfrm>
        <a:custGeom>
          <a:avLst/>
          <a:gdLst/>
          <a:ahLst/>
          <a:cxnLst/>
          <a:rect l="0" t="0" r="0" b="0"/>
          <a:pathLst>
            <a:path>
              <a:moveTo>
                <a:pt x="523129" y="518493"/>
              </a:moveTo>
              <a:arcTo wR="1778154" hR="1778154" stAng="13506338" swAng="1320592"/>
            </a:path>
          </a:pathLst>
        </a:custGeom>
        <a:noFill/>
        <a:ln w="6350"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C5DF31-26B6-4886-AC83-ACDE32693432}">
      <dsp:nvSpPr>
        <dsp:cNvPr id="0" name=""/>
        <dsp:cNvSpPr/>
      </dsp:nvSpPr>
      <dsp:spPr>
        <a:xfrm>
          <a:off x="3406" y="236402"/>
          <a:ext cx="1844233" cy="1106539"/>
        </a:xfrm>
        <a:prstGeom prst="rect">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dirty="0" smtClean="0"/>
            <a:t>Activo</a:t>
          </a:r>
          <a:endParaRPr lang="es-MX" sz="3600" kern="1200" dirty="0"/>
        </a:p>
      </dsp:txBody>
      <dsp:txXfrm>
        <a:off x="3406" y="236402"/>
        <a:ext cx="1844233" cy="1106539"/>
      </dsp:txXfrm>
    </dsp:sp>
    <dsp:sp modelId="{8FC624E7-361C-4EA8-ADF7-246242633E7C}">
      <dsp:nvSpPr>
        <dsp:cNvPr id="0" name=""/>
        <dsp:cNvSpPr/>
      </dsp:nvSpPr>
      <dsp:spPr>
        <a:xfrm>
          <a:off x="2032062" y="236402"/>
          <a:ext cx="1844233" cy="1106539"/>
        </a:xfrm>
        <a:prstGeom prst="rect">
          <a:avLst/>
        </a:prstGeom>
        <a:gradFill rotWithShape="0">
          <a:gsLst>
            <a:gs pos="0">
              <a:schemeClr val="accent3">
                <a:hueOff val="0"/>
                <a:satOff val="0"/>
                <a:lumOff val="0"/>
                <a:alphaOff val="0"/>
                <a:tint val="67000"/>
                <a:satMod val="105000"/>
                <a:lumMod val="110000"/>
              </a:schemeClr>
            </a:gs>
            <a:gs pos="50000">
              <a:schemeClr val="accent3">
                <a:hueOff val="0"/>
                <a:satOff val="0"/>
                <a:lumOff val="0"/>
                <a:alphaOff val="0"/>
                <a:tint val="73000"/>
                <a:satMod val="103000"/>
                <a:lumMod val="105000"/>
              </a:schemeClr>
            </a:gs>
            <a:gs pos="100000">
              <a:schemeClr val="accent3">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dirty="0" smtClean="0"/>
            <a:t>Pasivo</a:t>
          </a:r>
          <a:endParaRPr lang="es-MX" sz="3600" kern="1200" dirty="0"/>
        </a:p>
      </dsp:txBody>
      <dsp:txXfrm>
        <a:off x="2032062" y="236402"/>
        <a:ext cx="1844233" cy="1106539"/>
      </dsp:txXfrm>
    </dsp:sp>
    <dsp:sp modelId="{CCD52ED4-8D2D-40C6-8887-84722A8166A3}">
      <dsp:nvSpPr>
        <dsp:cNvPr id="0" name=""/>
        <dsp:cNvSpPr/>
      </dsp:nvSpPr>
      <dsp:spPr>
        <a:xfrm>
          <a:off x="4060719" y="236402"/>
          <a:ext cx="1844233" cy="1106539"/>
        </a:xfrm>
        <a:prstGeom prst="rect">
          <a:avLst/>
        </a:prstGeom>
        <a:gradFill rotWithShape="0">
          <a:gsLst>
            <a:gs pos="0">
              <a:schemeClr val="accent4">
                <a:hueOff val="0"/>
                <a:satOff val="0"/>
                <a:lumOff val="0"/>
                <a:alphaOff val="0"/>
                <a:tint val="67000"/>
                <a:satMod val="105000"/>
                <a:lumMod val="110000"/>
              </a:schemeClr>
            </a:gs>
            <a:gs pos="50000">
              <a:schemeClr val="accent4">
                <a:hueOff val="0"/>
                <a:satOff val="0"/>
                <a:lumOff val="0"/>
                <a:alphaOff val="0"/>
                <a:tint val="73000"/>
                <a:satMod val="103000"/>
                <a:lumMod val="105000"/>
              </a:schemeClr>
            </a:gs>
            <a:gs pos="100000">
              <a:schemeClr val="accent4">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dirty="0" smtClean="0"/>
            <a:t>Capital</a:t>
          </a:r>
          <a:endParaRPr lang="es-MX" sz="3600" kern="1200" dirty="0"/>
        </a:p>
      </dsp:txBody>
      <dsp:txXfrm>
        <a:off x="4060719" y="236402"/>
        <a:ext cx="1844233" cy="1106539"/>
      </dsp:txXfrm>
    </dsp:sp>
    <dsp:sp modelId="{FC2AD079-F73E-4C9D-B111-454992C17A81}">
      <dsp:nvSpPr>
        <dsp:cNvPr id="0" name=""/>
        <dsp:cNvSpPr/>
      </dsp:nvSpPr>
      <dsp:spPr>
        <a:xfrm>
          <a:off x="6089375" y="236402"/>
          <a:ext cx="1844233" cy="1106539"/>
        </a:xfrm>
        <a:prstGeom prst="rect">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dirty="0" smtClean="0"/>
            <a:t>Ingresos</a:t>
          </a:r>
          <a:endParaRPr lang="es-MX" sz="3600" kern="1200" dirty="0"/>
        </a:p>
      </dsp:txBody>
      <dsp:txXfrm>
        <a:off x="6089375" y="236402"/>
        <a:ext cx="1844233" cy="1106539"/>
      </dsp:txXfrm>
    </dsp:sp>
    <dsp:sp modelId="{E2EEBE0B-70BE-466E-B34D-25E8DCD76DF2}">
      <dsp:nvSpPr>
        <dsp:cNvPr id="0" name=""/>
        <dsp:cNvSpPr/>
      </dsp:nvSpPr>
      <dsp:spPr>
        <a:xfrm>
          <a:off x="8118032" y="236402"/>
          <a:ext cx="1844233" cy="1106539"/>
        </a:xfrm>
        <a:prstGeom prst="rect">
          <a:avLst/>
        </a:prstGeom>
        <a:gradFill rotWithShape="0">
          <a:gsLst>
            <a:gs pos="0">
              <a:schemeClr val="accent6">
                <a:hueOff val="0"/>
                <a:satOff val="0"/>
                <a:lumOff val="0"/>
                <a:alphaOff val="0"/>
                <a:tint val="67000"/>
                <a:satMod val="105000"/>
                <a:lumMod val="110000"/>
              </a:schemeClr>
            </a:gs>
            <a:gs pos="50000">
              <a:schemeClr val="accent6">
                <a:hueOff val="0"/>
                <a:satOff val="0"/>
                <a:lumOff val="0"/>
                <a:alphaOff val="0"/>
                <a:tint val="73000"/>
                <a:satMod val="103000"/>
                <a:lumMod val="105000"/>
              </a:schemeClr>
            </a:gs>
            <a:gs pos="100000">
              <a:schemeClr val="accent6">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dirty="0" smtClean="0"/>
            <a:t>Gastos</a:t>
          </a:r>
          <a:endParaRPr lang="es-MX" sz="3600" kern="1200" dirty="0"/>
        </a:p>
      </dsp:txBody>
      <dsp:txXfrm>
        <a:off x="8118032" y="236402"/>
        <a:ext cx="1844233" cy="110653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8E5462-0210-4640-97C9-E4FBCAACEEE4}">
      <dsp:nvSpPr>
        <dsp:cNvPr id="0" name=""/>
        <dsp:cNvSpPr/>
      </dsp:nvSpPr>
      <dsp:spPr>
        <a:xfrm>
          <a:off x="471081" y="0"/>
          <a:ext cx="3357867" cy="368282"/>
        </a:xfrm>
        <a:prstGeom prst="roundRect">
          <a:avLst>
            <a:gd name="adj" fmla="val 10000"/>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MX" sz="2100" kern="1200" dirty="0" smtClean="0"/>
            <a:t>Circulante</a:t>
          </a:r>
          <a:endParaRPr lang="es-MX" sz="2100" kern="1200" dirty="0"/>
        </a:p>
      </dsp:txBody>
      <dsp:txXfrm>
        <a:off x="481868" y="10787"/>
        <a:ext cx="3336293" cy="346708"/>
      </dsp:txXfrm>
    </dsp:sp>
    <dsp:sp modelId="{C924670F-4D79-49B9-B055-787C6C561620}">
      <dsp:nvSpPr>
        <dsp:cNvPr id="0" name=""/>
        <dsp:cNvSpPr/>
      </dsp:nvSpPr>
      <dsp:spPr>
        <a:xfrm rot="5400000">
          <a:off x="2083796" y="427266"/>
          <a:ext cx="132437" cy="146906"/>
        </a:xfrm>
        <a:prstGeom prst="rightArrow">
          <a:avLst>
            <a:gd name="adj1" fmla="val 66700"/>
            <a:gd name="adj2" fmla="val 50000"/>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E7DBCC78-16B7-429E-A900-11AA0E52633C}">
      <dsp:nvSpPr>
        <dsp:cNvPr id="0" name=""/>
        <dsp:cNvSpPr/>
      </dsp:nvSpPr>
      <dsp:spPr>
        <a:xfrm>
          <a:off x="471081" y="633158"/>
          <a:ext cx="3357867" cy="1497751"/>
        </a:xfrm>
        <a:prstGeom prst="roundRect">
          <a:avLst>
            <a:gd name="adj" fmla="val 10000"/>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Aquellos activos de los cuales se espera obtener beneficios económicos en un periodo normal, o bien, cuya convertibilidad al efectivo o sus equivalentes sea menor a un año.</a:t>
          </a:r>
          <a:endParaRPr lang="es-MX" sz="1600" kern="1200" dirty="0"/>
        </a:p>
      </dsp:txBody>
      <dsp:txXfrm>
        <a:off x="514949" y="677026"/>
        <a:ext cx="3270131" cy="1410015"/>
      </dsp:txXfrm>
    </dsp:sp>
    <dsp:sp modelId="{3C0B0EDA-3F5B-4A12-A065-1F21079BD64C}">
      <dsp:nvSpPr>
        <dsp:cNvPr id="0" name=""/>
        <dsp:cNvSpPr/>
      </dsp:nvSpPr>
      <dsp:spPr>
        <a:xfrm rot="5400000">
          <a:off x="2090262" y="2190662"/>
          <a:ext cx="119505" cy="146906"/>
        </a:xfrm>
        <a:prstGeom prst="rightArrow">
          <a:avLst>
            <a:gd name="adj1" fmla="val 66700"/>
            <a:gd name="adj2" fmla="val 50000"/>
          </a:avLst>
        </a:prstGeom>
        <a:gradFill rotWithShape="0">
          <a:gsLst>
            <a:gs pos="0">
              <a:schemeClr val="accent5">
                <a:hueOff val="-2451115"/>
                <a:satOff val="-3409"/>
                <a:lumOff val="-1307"/>
                <a:alphaOff val="0"/>
                <a:tint val="67000"/>
                <a:satMod val="105000"/>
                <a:lumMod val="110000"/>
              </a:schemeClr>
            </a:gs>
            <a:gs pos="50000">
              <a:schemeClr val="accent5">
                <a:hueOff val="-2451115"/>
                <a:satOff val="-3409"/>
                <a:lumOff val="-1307"/>
                <a:alphaOff val="0"/>
                <a:tint val="73000"/>
                <a:satMod val="103000"/>
                <a:lumMod val="105000"/>
              </a:schemeClr>
            </a:gs>
            <a:gs pos="100000">
              <a:schemeClr val="accent5">
                <a:hueOff val="-2451115"/>
                <a:satOff val="-3409"/>
                <a:lumOff val="-1307"/>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F3C952B0-524E-49F1-81F6-0A018A14D5E5}">
      <dsp:nvSpPr>
        <dsp:cNvPr id="0" name=""/>
        <dsp:cNvSpPr/>
      </dsp:nvSpPr>
      <dsp:spPr>
        <a:xfrm>
          <a:off x="471081" y="2397322"/>
          <a:ext cx="3357867" cy="1425951"/>
        </a:xfrm>
        <a:prstGeom prst="roundRect">
          <a:avLst>
            <a:gd name="adj" fmla="val 10000"/>
          </a:avLst>
        </a:prstGeom>
        <a:solidFill>
          <a:schemeClr val="accent5">
            <a:tint val="40000"/>
            <a:alpha val="90000"/>
            <a:hueOff val="-2463918"/>
            <a:satOff val="-4272"/>
            <a:lumOff val="-430"/>
            <a:alphaOff val="0"/>
          </a:schemeClr>
        </a:solidFill>
        <a:ln w="6350" cap="flat" cmpd="sng" algn="ctr">
          <a:solidFill>
            <a:schemeClr val="accent5">
              <a:tint val="40000"/>
              <a:alpha val="90000"/>
              <a:hueOff val="-2463918"/>
              <a:satOff val="-4272"/>
              <a:lumOff val="-43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100000"/>
            </a:lnSpc>
            <a:spcBef>
              <a:spcPct val="0"/>
            </a:spcBef>
            <a:spcAft>
              <a:spcPts val="0"/>
            </a:spcAft>
          </a:pPr>
          <a:r>
            <a:rPr lang="es-MX" sz="1600" kern="1200" dirty="0" smtClean="0"/>
            <a:t>Caja</a:t>
          </a:r>
        </a:p>
        <a:p>
          <a:pPr lvl="0" algn="ctr" defTabSz="711200">
            <a:lnSpc>
              <a:spcPct val="100000"/>
            </a:lnSpc>
            <a:spcBef>
              <a:spcPct val="0"/>
            </a:spcBef>
            <a:spcAft>
              <a:spcPts val="0"/>
            </a:spcAft>
          </a:pPr>
          <a:r>
            <a:rPr lang="es-MX" sz="1600" kern="1200" dirty="0" smtClean="0"/>
            <a:t>Bancos</a:t>
          </a:r>
        </a:p>
        <a:p>
          <a:pPr lvl="0" algn="ctr" defTabSz="711200">
            <a:lnSpc>
              <a:spcPct val="100000"/>
            </a:lnSpc>
            <a:spcBef>
              <a:spcPct val="0"/>
            </a:spcBef>
            <a:spcAft>
              <a:spcPts val="0"/>
            </a:spcAft>
          </a:pPr>
          <a:r>
            <a:rPr lang="es-MX" sz="1600" kern="1200" dirty="0" smtClean="0"/>
            <a:t>Clientes</a:t>
          </a:r>
        </a:p>
        <a:p>
          <a:pPr lvl="0" algn="ctr" defTabSz="711200">
            <a:lnSpc>
              <a:spcPct val="100000"/>
            </a:lnSpc>
            <a:spcBef>
              <a:spcPct val="0"/>
            </a:spcBef>
            <a:spcAft>
              <a:spcPts val="0"/>
            </a:spcAft>
          </a:pPr>
          <a:r>
            <a:rPr lang="es-MX" sz="1600" kern="1200" dirty="0" smtClean="0"/>
            <a:t>Documentos por cobrar</a:t>
          </a:r>
        </a:p>
        <a:p>
          <a:pPr lvl="0" algn="ctr" defTabSz="711200">
            <a:lnSpc>
              <a:spcPct val="100000"/>
            </a:lnSpc>
            <a:spcBef>
              <a:spcPct val="0"/>
            </a:spcBef>
            <a:spcAft>
              <a:spcPts val="0"/>
            </a:spcAft>
          </a:pPr>
          <a:r>
            <a:rPr lang="es-MX" sz="1600" kern="1200" dirty="0" smtClean="0"/>
            <a:t>Almacén</a:t>
          </a:r>
        </a:p>
        <a:p>
          <a:pPr lvl="0" algn="ctr" defTabSz="711200">
            <a:lnSpc>
              <a:spcPct val="100000"/>
            </a:lnSpc>
            <a:spcBef>
              <a:spcPct val="0"/>
            </a:spcBef>
            <a:spcAft>
              <a:spcPts val="0"/>
            </a:spcAft>
          </a:pPr>
          <a:r>
            <a:rPr lang="es-MX" sz="1600" kern="1200" dirty="0" smtClean="0"/>
            <a:t>Deudores diverso</a:t>
          </a:r>
          <a:r>
            <a:rPr lang="es-MX" sz="600" kern="1200" dirty="0" smtClean="0"/>
            <a:t>s</a:t>
          </a:r>
          <a:endParaRPr lang="es-MX" sz="600" kern="1200" dirty="0"/>
        </a:p>
      </dsp:txBody>
      <dsp:txXfrm>
        <a:off x="512846" y="2439087"/>
        <a:ext cx="3274337" cy="1342421"/>
      </dsp:txXfrm>
    </dsp:sp>
    <dsp:sp modelId="{2D673C0D-8411-467B-84D8-BC04473BE74C}">
      <dsp:nvSpPr>
        <dsp:cNvPr id="0" name=""/>
        <dsp:cNvSpPr/>
      </dsp:nvSpPr>
      <dsp:spPr>
        <a:xfrm>
          <a:off x="4242067" y="0"/>
          <a:ext cx="3357867" cy="411288"/>
        </a:xfrm>
        <a:prstGeom prst="roundRect">
          <a:avLst>
            <a:gd name="adj" fmla="val 10000"/>
          </a:avLst>
        </a:prstGeom>
        <a:gradFill rotWithShape="0">
          <a:gsLst>
            <a:gs pos="0">
              <a:schemeClr val="accent5">
                <a:hueOff val="-7353344"/>
                <a:satOff val="-10228"/>
                <a:lumOff val="-3922"/>
                <a:alphaOff val="0"/>
                <a:tint val="67000"/>
                <a:satMod val="105000"/>
                <a:lumMod val="110000"/>
              </a:schemeClr>
            </a:gs>
            <a:gs pos="50000">
              <a:schemeClr val="accent5">
                <a:hueOff val="-7353344"/>
                <a:satOff val="-10228"/>
                <a:lumOff val="-3922"/>
                <a:alphaOff val="0"/>
                <a:tint val="73000"/>
                <a:satMod val="103000"/>
                <a:lumMod val="105000"/>
              </a:schemeClr>
            </a:gs>
            <a:gs pos="100000">
              <a:schemeClr val="accent5">
                <a:hueOff val="-7353344"/>
                <a:satOff val="-10228"/>
                <a:lumOff val="-3922"/>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MX" sz="2100" kern="1200" dirty="0" smtClean="0"/>
            <a:t>No circulante</a:t>
          </a:r>
          <a:endParaRPr lang="es-MX" sz="2100" kern="1200" dirty="0"/>
        </a:p>
      </dsp:txBody>
      <dsp:txXfrm>
        <a:off x="4254113" y="12046"/>
        <a:ext cx="3333775" cy="387196"/>
      </dsp:txXfrm>
    </dsp:sp>
    <dsp:sp modelId="{5B5397B3-C380-4E1D-9D22-80A9727D8E83}">
      <dsp:nvSpPr>
        <dsp:cNvPr id="0" name=""/>
        <dsp:cNvSpPr/>
      </dsp:nvSpPr>
      <dsp:spPr>
        <a:xfrm rot="5239026">
          <a:off x="5858673" y="496454"/>
          <a:ext cx="158793" cy="146906"/>
        </a:xfrm>
        <a:prstGeom prst="rightArrow">
          <a:avLst>
            <a:gd name="adj1" fmla="val 66700"/>
            <a:gd name="adj2" fmla="val 50000"/>
          </a:avLst>
        </a:prstGeom>
        <a:gradFill rotWithShape="0">
          <a:gsLst>
            <a:gs pos="0">
              <a:schemeClr val="accent5">
                <a:hueOff val="-4902230"/>
                <a:satOff val="-6819"/>
                <a:lumOff val="-2615"/>
                <a:alphaOff val="0"/>
                <a:tint val="67000"/>
                <a:satMod val="105000"/>
                <a:lumMod val="110000"/>
              </a:schemeClr>
            </a:gs>
            <a:gs pos="50000">
              <a:schemeClr val="accent5">
                <a:hueOff val="-4902230"/>
                <a:satOff val="-6819"/>
                <a:lumOff val="-2615"/>
                <a:alphaOff val="0"/>
                <a:tint val="73000"/>
                <a:satMod val="103000"/>
                <a:lumMod val="105000"/>
              </a:schemeClr>
            </a:gs>
            <a:gs pos="100000">
              <a:schemeClr val="accent5">
                <a:hueOff val="-4902230"/>
                <a:satOff val="-6819"/>
                <a:lumOff val="-2615"/>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D2DC7FD7-AB83-47A4-8684-9B2A09553D62}">
      <dsp:nvSpPr>
        <dsp:cNvPr id="0" name=""/>
        <dsp:cNvSpPr/>
      </dsp:nvSpPr>
      <dsp:spPr>
        <a:xfrm>
          <a:off x="4299050" y="728527"/>
          <a:ext cx="3357867" cy="1386303"/>
        </a:xfrm>
        <a:prstGeom prst="roundRect">
          <a:avLst>
            <a:gd name="adj" fmla="val 10000"/>
          </a:avLst>
        </a:prstGeom>
        <a:solidFill>
          <a:schemeClr val="accent5">
            <a:tint val="40000"/>
            <a:alpha val="90000"/>
            <a:hueOff val="-4927837"/>
            <a:satOff val="-8544"/>
            <a:lumOff val="-859"/>
            <a:alphaOff val="0"/>
          </a:schemeClr>
        </a:solidFill>
        <a:ln w="6350" cap="flat" cmpd="sng" algn="ctr">
          <a:solidFill>
            <a:schemeClr val="accent5">
              <a:tint val="40000"/>
              <a:alpha val="90000"/>
              <a:hueOff val="-4927837"/>
              <a:satOff val="-8544"/>
              <a:lumOff val="-859"/>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Aquellos activos de los cuales se espera obtener beneficios económicos mayor al de la operación normal, o bien, cuya convertibilidad al efectivo o sus equivalentes sea mayor al año.</a:t>
          </a:r>
          <a:endParaRPr lang="es-MX" sz="1600" kern="1200" dirty="0"/>
        </a:p>
      </dsp:txBody>
      <dsp:txXfrm>
        <a:off x="4339653" y="769130"/>
        <a:ext cx="3276661" cy="1305097"/>
      </dsp:txXfrm>
    </dsp:sp>
    <dsp:sp modelId="{E77A52B9-E15A-4256-A256-FBA529D1E17E}">
      <dsp:nvSpPr>
        <dsp:cNvPr id="0" name=""/>
        <dsp:cNvSpPr/>
      </dsp:nvSpPr>
      <dsp:spPr>
        <a:xfrm rot="5400000">
          <a:off x="5880400" y="2212415"/>
          <a:ext cx="195168" cy="146906"/>
        </a:xfrm>
        <a:prstGeom prst="rightArrow">
          <a:avLst>
            <a:gd name="adj1" fmla="val 66700"/>
            <a:gd name="adj2" fmla="val 50000"/>
          </a:avLst>
        </a:prstGeom>
        <a:gradFill rotWithShape="0">
          <a:gsLst>
            <a:gs pos="0">
              <a:schemeClr val="accent5">
                <a:hueOff val="-7353344"/>
                <a:satOff val="-10228"/>
                <a:lumOff val="-3922"/>
                <a:alphaOff val="0"/>
                <a:tint val="67000"/>
                <a:satMod val="105000"/>
                <a:lumMod val="110000"/>
              </a:schemeClr>
            </a:gs>
            <a:gs pos="50000">
              <a:schemeClr val="accent5">
                <a:hueOff val="-7353344"/>
                <a:satOff val="-10228"/>
                <a:lumOff val="-3922"/>
                <a:alphaOff val="0"/>
                <a:tint val="73000"/>
                <a:satMod val="103000"/>
                <a:lumMod val="105000"/>
              </a:schemeClr>
            </a:gs>
            <a:gs pos="100000">
              <a:schemeClr val="accent5">
                <a:hueOff val="-7353344"/>
                <a:satOff val="-10228"/>
                <a:lumOff val="-3922"/>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570FE36D-F97A-4E62-BBD2-527CA29975E4}">
      <dsp:nvSpPr>
        <dsp:cNvPr id="0" name=""/>
        <dsp:cNvSpPr/>
      </dsp:nvSpPr>
      <dsp:spPr>
        <a:xfrm>
          <a:off x="4299050" y="2456906"/>
          <a:ext cx="3357867" cy="1369472"/>
        </a:xfrm>
        <a:prstGeom prst="roundRect">
          <a:avLst>
            <a:gd name="adj" fmla="val 10000"/>
          </a:avLst>
        </a:prstGeom>
        <a:solidFill>
          <a:schemeClr val="accent5">
            <a:tint val="40000"/>
            <a:alpha val="90000"/>
            <a:hueOff val="-7391755"/>
            <a:satOff val="-12816"/>
            <a:lumOff val="-1289"/>
            <a:alphaOff val="0"/>
          </a:schemeClr>
        </a:solidFill>
        <a:ln w="6350" cap="flat" cmpd="sng" algn="ctr">
          <a:solidFill>
            <a:schemeClr val="accent5">
              <a:tint val="40000"/>
              <a:alpha val="90000"/>
              <a:hueOff val="-7391755"/>
              <a:satOff val="-12816"/>
              <a:lumOff val="-1289"/>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100000"/>
            </a:lnSpc>
            <a:spcBef>
              <a:spcPct val="0"/>
            </a:spcBef>
            <a:spcAft>
              <a:spcPts val="0"/>
            </a:spcAft>
          </a:pPr>
          <a:endParaRPr lang="es-MX" sz="1600" kern="1200" dirty="0" smtClean="0"/>
        </a:p>
        <a:p>
          <a:pPr lvl="0" algn="ctr" defTabSz="711200">
            <a:lnSpc>
              <a:spcPct val="100000"/>
            </a:lnSpc>
            <a:spcBef>
              <a:spcPct val="0"/>
            </a:spcBef>
            <a:spcAft>
              <a:spcPts val="0"/>
            </a:spcAft>
          </a:pPr>
          <a:r>
            <a:rPr lang="es-MX" sz="1600" kern="1200" dirty="0" smtClean="0"/>
            <a:t>Terrenos</a:t>
          </a:r>
        </a:p>
        <a:p>
          <a:pPr lvl="0" algn="ctr" defTabSz="711200">
            <a:lnSpc>
              <a:spcPct val="100000"/>
            </a:lnSpc>
            <a:spcBef>
              <a:spcPct val="0"/>
            </a:spcBef>
            <a:spcAft>
              <a:spcPts val="0"/>
            </a:spcAft>
          </a:pPr>
          <a:r>
            <a:rPr lang="es-MX" sz="1600" kern="1200" dirty="0" smtClean="0"/>
            <a:t>Edificios</a:t>
          </a:r>
        </a:p>
        <a:p>
          <a:pPr lvl="0" algn="ctr" defTabSz="711200">
            <a:lnSpc>
              <a:spcPct val="100000"/>
            </a:lnSpc>
            <a:spcBef>
              <a:spcPct val="0"/>
            </a:spcBef>
            <a:spcAft>
              <a:spcPts val="0"/>
            </a:spcAft>
          </a:pPr>
          <a:r>
            <a:rPr lang="es-MX" sz="1600" kern="1200" dirty="0" smtClean="0"/>
            <a:t>Mobiliario y equipo de oficina</a:t>
          </a:r>
        </a:p>
        <a:p>
          <a:pPr lvl="0" algn="ctr" defTabSz="711200">
            <a:lnSpc>
              <a:spcPct val="100000"/>
            </a:lnSpc>
            <a:spcBef>
              <a:spcPct val="0"/>
            </a:spcBef>
            <a:spcAft>
              <a:spcPts val="0"/>
            </a:spcAft>
          </a:pPr>
          <a:r>
            <a:rPr lang="es-MX" sz="1600" kern="1200" dirty="0" smtClean="0"/>
            <a:t>Maquinaria</a:t>
          </a:r>
        </a:p>
        <a:p>
          <a:pPr lvl="0" algn="ctr" defTabSz="711200">
            <a:lnSpc>
              <a:spcPct val="100000"/>
            </a:lnSpc>
            <a:spcBef>
              <a:spcPct val="0"/>
            </a:spcBef>
            <a:spcAft>
              <a:spcPts val="0"/>
            </a:spcAft>
          </a:pPr>
          <a:r>
            <a:rPr lang="es-MX" sz="1600" kern="1200" dirty="0" smtClean="0"/>
            <a:t>Equipo de transporte</a:t>
          </a:r>
        </a:p>
        <a:p>
          <a:pPr lvl="0" algn="ctr" defTabSz="711200">
            <a:lnSpc>
              <a:spcPct val="100000"/>
            </a:lnSpc>
            <a:spcBef>
              <a:spcPct val="0"/>
            </a:spcBef>
            <a:spcAft>
              <a:spcPts val="0"/>
            </a:spcAft>
          </a:pPr>
          <a:r>
            <a:rPr lang="es-MX" sz="1600" kern="1200" dirty="0" smtClean="0"/>
            <a:t>Equipo de computo</a:t>
          </a:r>
        </a:p>
        <a:p>
          <a:pPr lvl="0" algn="ctr" defTabSz="711200">
            <a:lnSpc>
              <a:spcPct val="90000"/>
            </a:lnSpc>
            <a:spcBef>
              <a:spcPct val="0"/>
            </a:spcBef>
            <a:spcAft>
              <a:spcPct val="35000"/>
            </a:spcAft>
          </a:pPr>
          <a:endParaRPr lang="es-MX" sz="1600" kern="1200" dirty="0"/>
        </a:p>
      </dsp:txBody>
      <dsp:txXfrm>
        <a:off x="4339160" y="2497016"/>
        <a:ext cx="3277647" cy="128925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5731E8-5408-401C-B246-EE1612D23BDC}">
      <dsp:nvSpPr>
        <dsp:cNvPr id="0" name=""/>
        <dsp:cNvSpPr/>
      </dsp:nvSpPr>
      <dsp:spPr>
        <a:xfrm>
          <a:off x="0" y="402"/>
          <a:ext cx="9000074" cy="1067040"/>
        </a:xfrm>
        <a:prstGeom prst="roundRect">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b="1" i="1" u="sng" kern="1200" dirty="0" smtClean="0"/>
            <a:t>A corto plazo</a:t>
          </a:r>
          <a:r>
            <a:rPr lang="es-MX" sz="1800" kern="1200" dirty="0" smtClean="0"/>
            <a:t>: Aquellas obligaciones o compromisos cuyo vencimiento es menor al periodo normal de operaciones, generalmente un año. </a:t>
          </a:r>
          <a:endParaRPr lang="es-MX" sz="1800" kern="1200" dirty="0"/>
        </a:p>
      </dsp:txBody>
      <dsp:txXfrm>
        <a:off x="52089" y="52491"/>
        <a:ext cx="8895896" cy="962862"/>
      </dsp:txXfrm>
    </dsp:sp>
    <dsp:sp modelId="{D4DC373C-AF51-46B6-9025-EA7D9D6C36D2}">
      <dsp:nvSpPr>
        <dsp:cNvPr id="0" name=""/>
        <dsp:cNvSpPr/>
      </dsp:nvSpPr>
      <dsp:spPr>
        <a:xfrm>
          <a:off x="0" y="1067442"/>
          <a:ext cx="9000074" cy="9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5752"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s-MX" sz="1800" kern="1200" dirty="0" smtClean="0"/>
            <a:t>Proveedores , préstamos bancarios con vencimiento menor a un año, dividendos por pagar, Impuestos por pagar, anticipos de clientes.</a:t>
          </a:r>
          <a:endParaRPr lang="es-MX" sz="1800" kern="1200" dirty="0"/>
        </a:p>
      </dsp:txBody>
      <dsp:txXfrm>
        <a:off x="0" y="1067442"/>
        <a:ext cx="9000074" cy="943920"/>
      </dsp:txXfrm>
    </dsp:sp>
    <dsp:sp modelId="{223FF7CA-3F7F-43F0-8A9E-389F5B5DAB7B}">
      <dsp:nvSpPr>
        <dsp:cNvPr id="0" name=""/>
        <dsp:cNvSpPr/>
      </dsp:nvSpPr>
      <dsp:spPr>
        <a:xfrm>
          <a:off x="0" y="2011362"/>
          <a:ext cx="9000074" cy="1067040"/>
        </a:xfrm>
        <a:prstGeom prst="roundRect">
          <a:avLst/>
        </a:prstGeom>
        <a:gradFill rotWithShape="0">
          <a:gsLst>
            <a:gs pos="0">
              <a:schemeClr val="accent5">
                <a:hueOff val="-7353344"/>
                <a:satOff val="-10228"/>
                <a:lumOff val="-3922"/>
                <a:alphaOff val="0"/>
                <a:tint val="67000"/>
                <a:satMod val="105000"/>
                <a:lumMod val="110000"/>
              </a:schemeClr>
            </a:gs>
            <a:gs pos="50000">
              <a:schemeClr val="accent5">
                <a:hueOff val="-7353344"/>
                <a:satOff val="-10228"/>
                <a:lumOff val="-3922"/>
                <a:alphaOff val="0"/>
                <a:tint val="73000"/>
                <a:satMod val="103000"/>
                <a:lumMod val="105000"/>
              </a:schemeClr>
            </a:gs>
            <a:gs pos="100000">
              <a:schemeClr val="accent5">
                <a:hueOff val="-7353344"/>
                <a:satOff val="-10228"/>
                <a:lumOff val="-3922"/>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b="1" i="1" u="sng" kern="1200" dirty="0" smtClean="0"/>
            <a:t>A largo plazo</a:t>
          </a:r>
          <a:r>
            <a:rPr lang="es-MX" sz="1800" kern="1200" dirty="0" smtClean="0"/>
            <a:t>: Aquellas obligaciones o compromisos cuyo vencimiento es mayor al periodo normal de operaciones, generalmente mayor a un año.</a:t>
          </a:r>
          <a:endParaRPr lang="es-MX" sz="1800" kern="1200" dirty="0"/>
        </a:p>
      </dsp:txBody>
      <dsp:txXfrm>
        <a:off x="52089" y="2063451"/>
        <a:ext cx="8895896" cy="962862"/>
      </dsp:txXfrm>
    </dsp:sp>
    <dsp:sp modelId="{22B48B19-9ADF-47A1-BDD1-E62F13F9D4D3}">
      <dsp:nvSpPr>
        <dsp:cNvPr id="0" name=""/>
        <dsp:cNvSpPr/>
      </dsp:nvSpPr>
      <dsp:spPr>
        <a:xfrm>
          <a:off x="0" y="3078402"/>
          <a:ext cx="9000074" cy="9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5752"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s-MX" sz="1800" kern="1200" dirty="0" smtClean="0"/>
            <a:t>Documentos por pagar a largo plazo, préstamos bancarios a largo plazo, obligaciones.</a:t>
          </a:r>
          <a:endParaRPr lang="es-MX" sz="1800" kern="1200" dirty="0"/>
        </a:p>
      </dsp:txBody>
      <dsp:txXfrm>
        <a:off x="0" y="3078402"/>
        <a:ext cx="9000074" cy="94392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92447E-B3CE-4F79-8F52-CCF79094050D}">
      <dsp:nvSpPr>
        <dsp:cNvPr id="0" name=""/>
        <dsp:cNvSpPr/>
      </dsp:nvSpPr>
      <dsp:spPr>
        <a:xfrm>
          <a:off x="0" y="0"/>
          <a:ext cx="10515600" cy="0"/>
        </a:xfrm>
        <a:prstGeom prst="line">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w="6350" cap="flat" cmpd="sng" algn="ctr">
          <a:solidFill>
            <a:schemeClr val="accent2">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DC909C61-19CB-44C8-86C4-F9F8CA3E4811}">
      <dsp:nvSpPr>
        <dsp:cNvPr id="0" name=""/>
        <dsp:cNvSpPr/>
      </dsp:nvSpPr>
      <dsp:spPr>
        <a:xfrm>
          <a:off x="0" y="0"/>
          <a:ext cx="2103120" cy="4351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MX" sz="2000" kern="1200" dirty="0" smtClean="0"/>
            <a:t>Capital</a:t>
          </a:r>
          <a:endParaRPr lang="es-MX" sz="2000" kern="1200" dirty="0"/>
        </a:p>
      </dsp:txBody>
      <dsp:txXfrm>
        <a:off x="0" y="0"/>
        <a:ext cx="2103120" cy="4351338"/>
      </dsp:txXfrm>
    </dsp:sp>
    <dsp:sp modelId="{2549FCDB-6EA5-4428-AD4B-A4EBAC52E7D9}">
      <dsp:nvSpPr>
        <dsp:cNvPr id="0" name=""/>
        <dsp:cNvSpPr/>
      </dsp:nvSpPr>
      <dsp:spPr>
        <a:xfrm>
          <a:off x="2260854" y="67989"/>
          <a:ext cx="8254746" cy="1359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MX" sz="2000" b="1" i="1" u="sng" kern="1200" dirty="0" smtClean="0">
              <a:solidFill>
                <a:srgbClr val="0F4111"/>
              </a:solidFill>
            </a:rPr>
            <a:t>Económico</a:t>
          </a:r>
          <a:r>
            <a:rPr lang="es-MX" sz="2000" kern="1200" dirty="0" smtClean="0">
              <a:solidFill>
                <a:schemeClr val="tx1"/>
              </a:solidFill>
            </a:rPr>
            <a:t>:</a:t>
          </a:r>
          <a:r>
            <a:rPr lang="es-MX" sz="2000" kern="1200" dirty="0" smtClean="0"/>
            <a:t> Representado por el conjunto de bienes necesarios para producir riqueza.</a:t>
          </a:r>
          <a:endParaRPr lang="es-MX" sz="2000" kern="1200" dirty="0"/>
        </a:p>
      </dsp:txBody>
      <dsp:txXfrm>
        <a:off x="2260854" y="67989"/>
        <a:ext cx="8254746" cy="1359793"/>
      </dsp:txXfrm>
    </dsp:sp>
    <dsp:sp modelId="{DD0E384B-3D43-4620-9F48-9D8A99B86463}">
      <dsp:nvSpPr>
        <dsp:cNvPr id="0" name=""/>
        <dsp:cNvSpPr/>
      </dsp:nvSpPr>
      <dsp:spPr>
        <a:xfrm>
          <a:off x="2103120" y="1427782"/>
          <a:ext cx="8412480"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91DB155C-7389-4644-B9E6-4182230802B7}">
      <dsp:nvSpPr>
        <dsp:cNvPr id="0" name=""/>
        <dsp:cNvSpPr/>
      </dsp:nvSpPr>
      <dsp:spPr>
        <a:xfrm>
          <a:off x="2260854" y="1495772"/>
          <a:ext cx="8254746" cy="1359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MX" sz="2000" b="1" i="1" u="sng" kern="1200" dirty="0" smtClean="0">
              <a:solidFill>
                <a:srgbClr val="0F4111"/>
              </a:solidFill>
            </a:rPr>
            <a:t>Financiero</a:t>
          </a:r>
          <a:r>
            <a:rPr lang="es-MX" sz="2000" kern="1200" dirty="0" smtClean="0"/>
            <a:t>: Es el dinero que se invierte para que produzca una renta o un interés.</a:t>
          </a:r>
          <a:endParaRPr lang="es-MX" sz="2000" kern="1200" dirty="0"/>
        </a:p>
      </dsp:txBody>
      <dsp:txXfrm>
        <a:off x="2260854" y="1495772"/>
        <a:ext cx="8254746" cy="1359793"/>
      </dsp:txXfrm>
    </dsp:sp>
    <dsp:sp modelId="{420959A6-1290-4907-AA5F-D3942166A20A}">
      <dsp:nvSpPr>
        <dsp:cNvPr id="0" name=""/>
        <dsp:cNvSpPr/>
      </dsp:nvSpPr>
      <dsp:spPr>
        <a:xfrm>
          <a:off x="2103120" y="2855565"/>
          <a:ext cx="8412480"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466463B0-654F-4A66-96FE-78D641B69BFF}">
      <dsp:nvSpPr>
        <dsp:cNvPr id="0" name=""/>
        <dsp:cNvSpPr/>
      </dsp:nvSpPr>
      <dsp:spPr>
        <a:xfrm>
          <a:off x="2260854" y="2923555"/>
          <a:ext cx="8254746" cy="1359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MX" sz="2000" b="1" i="1" u="sng" kern="1200" dirty="0" smtClean="0">
              <a:solidFill>
                <a:srgbClr val="0F4111"/>
              </a:solidFill>
            </a:rPr>
            <a:t>Contable</a:t>
          </a:r>
          <a:r>
            <a:rPr lang="es-MX" sz="2000" b="1" i="1" u="sng" kern="1200" dirty="0" smtClean="0"/>
            <a:t>:</a:t>
          </a:r>
          <a:r>
            <a:rPr lang="es-MX" sz="2000" kern="1200" dirty="0" smtClean="0"/>
            <a:t> Es la diferencia aritmética entre el valor de todas las propiedades de la empresa y el total de sus deudas.</a:t>
          </a:r>
          <a:endParaRPr lang="es-MX" sz="2000" kern="1200" dirty="0"/>
        </a:p>
      </dsp:txBody>
      <dsp:txXfrm>
        <a:off x="2260854" y="2923555"/>
        <a:ext cx="8254746" cy="1359793"/>
      </dsp:txXfrm>
    </dsp:sp>
    <dsp:sp modelId="{D4DB8C87-BD53-41BC-876A-F8A104D8E390}">
      <dsp:nvSpPr>
        <dsp:cNvPr id="0" name=""/>
        <dsp:cNvSpPr/>
      </dsp:nvSpPr>
      <dsp:spPr>
        <a:xfrm>
          <a:off x="2103120" y="4283348"/>
          <a:ext cx="8412480"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1795D43-346D-4AD5-9E0F-C28EB512571B}"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1047563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1795D43-346D-4AD5-9E0F-C28EB512571B}"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1500372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1795D43-346D-4AD5-9E0F-C28EB512571B}"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38560478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1795D43-346D-4AD5-9E0F-C28EB512571B}"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38937915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1795D43-346D-4AD5-9E0F-C28EB512571B}"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39010506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1795D43-346D-4AD5-9E0F-C28EB512571B}"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1097561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F1795D43-346D-4AD5-9E0F-C28EB512571B}"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27183428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45127" y="2507550"/>
            <a:ext cx="5156200"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2507550"/>
            <a:ext cx="5181601"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F1795D43-346D-4AD5-9E0F-C28EB512571B}" type="datetimeFigureOut">
              <a:rPr lang="es-MX" smtClean="0"/>
              <a:t>19/10/2017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12819FF-2120-4C3D-8B07-D63EFE39692D}"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0936237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1795D43-346D-4AD5-9E0F-C28EB512571B}" type="datetimeFigureOut">
              <a:rPr lang="es-MX" smtClean="0"/>
              <a:t>19/10/2017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12819FF-2120-4C3D-8B07-D63EFE39692D}" type="slidenum">
              <a:rPr lang="es-MX" smtClean="0"/>
              <a:t>‹Nº›</a:t>
            </a:fld>
            <a:endParaRPr lang="es-MX"/>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32137830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95D43-346D-4AD5-9E0F-C28EB512571B}" type="datetimeFigureOut">
              <a:rPr lang="es-MX" smtClean="0"/>
              <a:t>19/10/2017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7804450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1795D43-346D-4AD5-9E0F-C28EB512571B}"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3481632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1795D43-346D-4AD5-9E0F-C28EB512571B}"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6958055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1795D43-346D-4AD5-9E0F-C28EB512571B}"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38424505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1795D43-346D-4AD5-9E0F-C28EB512571B}"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11297236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1795D43-346D-4AD5-9E0F-C28EB512571B}"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1587361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1795D43-346D-4AD5-9E0F-C28EB512571B}"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2351570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F1795D43-346D-4AD5-9E0F-C28EB512571B}"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1465371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45127" y="2507550"/>
            <a:ext cx="5156200"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2507550"/>
            <a:ext cx="5181601"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F1795D43-346D-4AD5-9E0F-C28EB512571B}" type="datetimeFigureOut">
              <a:rPr lang="es-MX" smtClean="0"/>
              <a:t>19/10/2017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12819FF-2120-4C3D-8B07-D63EFE39692D}"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184290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1795D43-346D-4AD5-9E0F-C28EB512571B}" type="datetimeFigureOut">
              <a:rPr lang="es-MX" smtClean="0"/>
              <a:t>19/10/2017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12819FF-2120-4C3D-8B07-D63EFE39692D}" type="slidenum">
              <a:rPr lang="es-MX" smtClean="0"/>
              <a:t>‹Nº›</a:t>
            </a:fld>
            <a:endParaRPr lang="es-MX"/>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2065783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95D43-346D-4AD5-9E0F-C28EB512571B}" type="datetimeFigureOut">
              <a:rPr lang="es-MX" smtClean="0"/>
              <a:t>19/10/2017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962226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1795D43-346D-4AD5-9E0F-C28EB512571B}"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2818988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1795D43-346D-4AD5-9E0F-C28EB512571B}"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12819FF-2120-4C3D-8B07-D63EFE39692D}" type="slidenum">
              <a:rPr lang="es-MX" smtClean="0"/>
              <a:t>‹Nº›</a:t>
            </a:fld>
            <a:endParaRPr lang="es-MX"/>
          </a:p>
        </p:txBody>
      </p:sp>
    </p:spTree>
    <p:extLst>
      <p:ext uri="{BB962C8B-B14F-4D97-AF65-F5344CB8AC3E}">
        <p14:creationId xmlns:p14="http://schemas.microsoft.com/office/powerpoint/2010/main" val="2204209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F1795D43-346D-4AD5-9E0F-C28EB512571B}" type="datetimeFigureOut">
              <a:rPr lang="es-MX" smtClean="0"/>
              <a:t>19/10/2017</a:t>
            </a:fld>
            <a:endParaRPr lang="es-MX"/>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s-MX"/>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312819FF-2120-4C3D-8B07-D63EFE39692D}" type="slidenum">
              <a:rPr lang="es-MX" smtClean="0"/>
              <a:t>‹Nº›</a:t>
            </a:fld>
            <a:endParaRPr lang="es-MX"/>
          </a:p>
        </p:txBody>
      </p:sp>
    </p:spTree>
    <p:extLst>
      <p:ext uri="{BB962C8B-B14F-4D97-AF65-F5344CB8AC3E}">
        <p14:creationId xmlns:p14="http://schemas.microsoft.com/office/powerpoint/2010/main" val="1840754391"/>
      </p:ext>
    </p:extLst>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F1795D43-346D-4AD5-9E0F-C28EB512571B}" type="datetimeFigureOut">
              <a:rPr lang="es-MX" smtClean="0"/>
              <a:t>19/10/2017</a:t>
            </a:fld>
            <a:endParaRPr lang="es-MX"/>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s-MX"/>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312819FF-2120-4C3D-8B07-D63EFE39692D}" type="slidenum">
              <a:rPr lang="es-MX" smtClean="0"/>
              <a:t>‹Nº›</a:t>
            </a:fld>
            <a:endParaRPr lang="es-MX"/>
          </a:p>
        </p:txBody>
      </p:sp>
    </p:spTree>
    <p:extLst>
      <p:ext uri="{BB962C8B-B14F-4D97-AF65-F5344CB8AC3E}">
        <p14:creationId xmlns:p14="http://schemas.microsoft.com/office/powerpoint/2010/main" val="1600198126"/>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emf"/><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emf"/><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emf"/><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emf"/><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emf"/><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emf"/><Relationship Id="rId2" Type="http://schemas.openxmlformats.org/officeDocument/2006/relationships/diagramData" Target="../diagrams/data7.xml"/><Relationship Id="rId1" Type="http://schemas.openxmlformats.org/officeDocument/2006/relationships/slideLayout" Target="../slideLayouts/slideLayout1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emf"/><Relationship Id="rId2" Type="http://schemas.openxmlformats.org/officeDocument/2006/relationships/diagramData" Target="../diagrams/data8.xml"/><Relationship Id="rId1" Type="http://schemas.openxmlformats.org/officeDocument/2006/relationships/slideLayout" Target="../slideLayouts/slideLayout1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emf"/><Relationship Id="rId2" Type="http://schemas.openxmlformats.org/officeDocument/2006/relationships/diagramData" Target="../diagrams/data9.xml"/><Relationship Id="rId1" Type="http://schemas.openxmlformats.org/officeDocument/2006/relationships/slideLayout" Target="../slideLayouts/slideLayout1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emf"/><Relationship Id="rId2" Type="http://schemas.openxmlformats.org/officeDocument/2006/relationships/diagramData" Target="../diagrams/data10.xml"/><Relationship Id="rId1" Type="http://schemas.openxmlformats.org/officeDocument/2006/relationships/slideLayout" Target="../slideLayouts/slideLayout1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image" Target="../media/image4.emf"/><Relationship Id="rId4" Type="http://schemas.openxmlformats.org/officeDocument/2006/relationships/package" Target="../embeddings/Hoja_de_c_lculo_de_Microsoft_Excel1.xlsx"/></Relationships>
</file>

<file path=ppt/slides/_rels/slide3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emf"/><Relationship Id="rId2" Type="http://schemas.openxmlformats.org/officeDocument/2006/relationships/diagramData" Target="../diagrams/data11.xml"/><Relationship Id="rId1" Type="http://schemas.openxmlformats.org/officeDocument/2006/relationships/slideLayout" Target="../slideLayouts/slideLayout1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e"/><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emf"/><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889090" y="1664522"/>
            <a:ext cx="10058400" cy="5745267"/>
          </a:xfrm>
        </p:spPr>
        <p:txBody>
          <a:bodyPr>
            <a:noAutofit/>
          </a:bodyPr>
          <a:lstStyle/>
          <a:p>
            <a:r>
              <a:rPr lang="es-ES" sz="1800" b="1" u="sng" dirty="0" smtClean="0">
                <a:latin typeface="Garamond" panose="02020404030301010803" pitchFamily="18" charset="0"/>
              </a:rPr>
              <a:t/>
            </a:r>
            <a:br>
              <a:rPr lang="es-ES" sz="1800" b="1" u="sng" dirty="0" smtClean="0">
                <a:latin typeface="Garamond" panose="02020404030301010803" pitchFamily="18" charset="0"/>
              </a:rPr>
            </a:br>
            <a:r>
              <a:rPr lang="es-ES" sz="2400" b="1" dirty="0" smtClean="0">
                <a:latin typeface="Garamond" panose="02020404030301010803" pitchFamily="18" charset="0"/>
                <a:cs typeface="Andalus" panose="02020603050405020304" pitchFamily="18" charset="-78"/>
              </a:rPr>
              <a:t>Universidad Autónoma del Estado de México</a:t>
            </a:r>
            <a:r>
              <a:rPr lang="es-ES" sz="2400" b="1" dirty="0">
                <a:latin typeface="Garamond" panose="02020404030301010803" pitchFamily="18" charset="0"/>
                <a:cs typeface="Andalus" panose="02020603050405020304" pitchFamily="18" charset="-78"/>
              </a:rPr>
              <a:t/>
            </a:r>
            <a:br>
              <a:rPr lang="es-ES" sz="2400" b="1" dirty="0">
                <a:latin typeface="Garamond" panose="02020404030301010803" pitchFamily="18" charset="0"/>
                <a:cs typeface="Andalus" panose="02020603050405020304" pitchFamily="18" charset="-78"/>
              </a:rPr>
            </a:br>
            <a:r>
              <a:rPr lang="es-ES" sz="2400" b="1" dirty="0" smtClean="0">
                <a:latin typeface="Garamond" panose="02020404030301010803" pitchFamily="18" charset="0"/>
                <a:cs typeface="Andalus" panose="02020603050405020304" pitchFamily="18" charset="-78"/>
              </a:rPr>
              <a:t/>
            </a:r>
            <a:br>
              <a:rPr lang="es-ES" sz="2400" b="1" dirty="0" smtClean="0">
                <a:latin typeface="Garamond" panose="02020404030301010803" pitchFamily="18" charset="0"/>
                <a:cs typeface="Andalus" panose="02020603050405020304" pitchFamily="18" charset="-78"/>
              </a:rPr>
            </a:br>
            <a:r>
              <a:rPr lang="es-ES" sz="2400" b="1" dirty="0" smtClean="0">
                <a:latin typeface="Garamond" panose="02020404030301010803" pitchFamily="18" charset="0"/>
                <a:cs typeface="Andalus" panose="02020603050405020304" pitchFamily="18" charset="-78"/>
              </a:rPr>
              <a:t>Centro </a:t>
            </a:r>
            <a:r>
              <a:rPr lang="es-ES" sz="2400" b="1" dirty="0">
                <a:latin typeface="Garamond" panose="02020404030301010803" pitchFamily="18" charset="0"/>
                <a:cs typeface="Andalus" panose="02020603050405020304" pitchFamily="18" charset="-78"/>
              </a:rPr>
              <a:t>Universitario UAEM Valle de Teotihuacán</a:t>
            </a:r>
            <a:br>
              <a:rPr lang="es-ES" sz="2400" b="1" dirty="0">
                <a:latin typeface="Garamond" panose="02020404030301010803" pitchFamily="18" charset="0"/>
                <a:cs typeface="Andalus" panose="02020603050405020304" pitchFamily="18" charset="-78"/>
              </a:rPr>
            </a:br>
            <a:r>
              <a:rPr lang="es-ES" sz="2400" b="1" dirty="0" smtClean="0">
                <a:latin typeface="Garamond" panose="02020404030301010803" pitchFamily="18" charset="0"/>
                <a:cs typeface="Andalus" panose="02020603050405020304" pitchFamily="18" charset="-78"/>
              </a:rPr>
              <a:t/>
            </a:r>
            <a:br>
              <a:rPr lang="es-ES" sz="2400" b="1" dirty="0" smtClean="0">
                <a:latin typeface="Garamond" panose="02020404030301010803" pitchFamily="18" charset="0"/>
                <a:cs typeface="Andalus" panose="02020603050405020304" pitchFamily="18" charset="-78"/>
              </a:rPr>
            </a:br>
            <a:r>
              <a:rPr lang="es-ES" sz="2400" b="1" dirty="0">
                <a:latin typeface="Garamond" panose="02020404030301010803" pitchFamily="18" charset="0"/>
              </a:rPr>
              <a:t/>
            </a:r>
            <a:br>
              <a:rPr lang="es-ES" sz="2400" b="1" dirty="0">
                <a:latin typeface="Garamond" panose="02020404030301010803" pitchFamily="18" charset="0"/>
              </a:rPr>
            </a:br>
            <a:r>
              <a:rPr lang="es-ES" sz="2400" b="1" dirty="0" smtClean="0">
                <a:latin typeface="Garamond" panose="02020404030301010803" pitchFamily="18" charset="0"/>
              </a:rPr>
              <a:t>Unidad </a:t>
            </a:r>
            <a:r>
              <a:rPr lang="es-ES" sz="2400" b="1" dirty="0">
                <a:latin typeface="Garamond" panose="02020404030301010803" pitchFamily="18" charset="0"/>
              </a:rPr>
              <a:t>de Aprendizaje: Contabilidad</a:t>
            </a:r>
            <a:br>
              <a:rPr lang="es-ES" sz="2400" b="1" dirty="0">
                <a:latin typeface="Garamond" panose="02020404030301010803" pitchFamily="18" charset="0"/>
              </a:rPr>
            </a:br>
            <a:r>
              <a:rPr lang="es-ES" sz="2400" b="1" dirty="0">
                <a:latin typeface="Garamond" panose="02020404030301010803" pitchFamily="18" charset="0"/>
              </a:rPr>
              <a:t/>
            </a:r>
            <a:br>
              <a:rPr lang="es-ES" sz="2400" b="1" dirty="0">
                <a:latin typeface="Garamond" panose="02020404030301010803" pitchFamily="18" charset="0"/>
              </a:rPr>
            </a:br>
            <a:r>
              <a:rPr lang="es-ES" sz="2400" b="1" dirty="0">
                <a:latin typeface="Garamond" panose="02020404030301010803" pitchFamily="18" charset="0"/>
              </a:rPr>
              <a:t>Licenciatura en Turismo</a:t>
            </a:r>
            <a:r>
              <a:rPr lang="es-ES" sz="2400" b="1" dirty="0" smtClean="0">
                <a:latin typeface="Garamond" panose="02020404030301010803" pitchFamily="18" charset="0"/>
              </a:rPr>
              <a:t/>
            </a:r>
            <a:br>
              <a:rPr lang="es-ES" sz="2400" b="1" dirty="0" smtClean="0">
                <a:latin typeface="Garamond" panose="02020404030301010803" pitchFamily="18" charset="0"/>
              </a:rPr>
            </a:br>
            <a:r>
              <a:rPr lang="es-ES" sz="2400" b="1" dirty="0">
                <a:latin typeface="Garamond" panose="02020404030301010803" pitchFamily="18" charset="0"/>
              </a:rPr>
              <a:t/>
            </a:r>
            <a:br>
              <a:rPr lang="es-ES" sz="2400" b="1" dirty="0">
                <a:latin typeface="Garamond" panose="02020404030301010803" pitchFamily="18" charset="0"/>
              </a:rPr>
            </a:br>
            <a:r>
              <a:rPr lang="es-ES" sz="2400" b="1" dirty="0" smtClean="0">
                <a:latin typeface="Garamond" panose="02020404030301010803" pitchFamily="18" charset="0"/>
              </a:rPr>
              <a:t/>
            </a:r>
            <a:br>
              <a:rPr lang="es-ES" sz="2400" b="1" dirty="0" smtClean="0">
                <a:latin typeface="Garamond" panose="02020404030301010803" pitchFamily="18" charset="0"/>
              </a:rPr>
            </a:br>
            <a:r>
              <a:rPr lang="es-ES" sz="2400" b="1" dirty="0" smtClean="0">
                <a:latin typeface="Garamond" panose="02020404030301010803" pitchFamily="18" charset="0"/>
              </a:rPr>
              <a:t/>
            </a:r>
            <a:br>
              <a:rPr lang="es-ES" sz="2400" b="1" dirty="0" smtClean="0">
                <a:latin typeface="Garamond" panose="02020404030301010803" pitchFamily="18" charset="0"/>
              </a:rPr>
            </a:br>
            <a:r>
              <a:rPr lang="es-ES" sz="2400" b="1" dirty="0" smtClean="0">
                <a:latin typeface="Garamond" panose="02020404030301010803" pitchFamily="18" charset="0"/>
              </a:rPr>
              <a:t/>
            </a:r>
            <a:br>
              <a:rPr lang="es-ES" sz="2400" b="1" dirty="0" smtClean="0">
                <a:latin typeface="Garamond" panose="02020404030301010803" pitchFamily="18" charset="0"/>
              </a:rPr>
            </a:br>
            <a:r>
              <a:rPr lang="es-ES" sz="2400" b="1" dirty="0" smtClean="0">
                <a:latin typeface="Garamond" panose="02020404030301010803" pitchFamily="18" charset="0"/>
              </a:rPr>
              <a:t>Unidad de Competencia I.</a:t>
            </a:r>
            <a:br>
              <a:rPr lang="es-ES" sz="2400" b="1" dirty="0" smtClean="0">
                <a:latin typeface="Garamond" panose="02020404030301010803" pitchFamily="18" charset="0"/>
              </a:rPr>
            </a:br>
            <a:r>
              <a:rPr lang="es-ES" sz="2400" b="1" dirty="0" smtClean="0">
                <a:latin typeface="Garamond" panose="02020404030301010803" pitchFamily="18" charset="0"/>
              </a:rPr>
              <a:t/>
            </a:r>
            <a:br>
              <a:rPr lang="es-ES" sz="2400" b="1" dirty="0" smtClean="0">
                <a:latin typeface="Garamond" panose="02020404030301010803" pitchFamily="18" charset="0"/>
              </a:rPr>
            </a:br>
            <a:r>
              <a:rPr lang="es-ES" sz="2400" b="1" dirty="0" smtClean="0">
                <a:latin typeface="Garamond" panose="02020404030301010803" pitchFamily="18" charset="0"/>
              </a:rPr>
              <a:t>“Terminología Contable”</a:t>
            </a:r>
            <a:br>
              <a:rPr lang="es-ES" sz="2400" b="1" dirty="0" smtClean="0">
                <a:latin typeface="Garamond" panose="02020404030301010803" pitchFamily="18" charset="0"/>
              </a:rPr>
            </a:br>
            <a:r>
              <a:rPr lang="es-ES" sz="2400" b="1" dirty="0">
                <a:latin typeface="Garamond" panose="02020404030301010803" pitchFamily="18" charset="0"/>
              </a:rPr>
              <a:t/>
            </a:r>
            <a:br>
              <a:rPr lang="es-ES" sz="2400" b="1" dirty="0">
                <a:latin typeface="Garamond" panose="02020404030301010803" pitchFamily="18" charset="0"/>
              </a:rPr>
            </a:br>
            <a:r>
              <a:rPr lang="es-ES" sz="2400" b="1" dirty="0" smtClean="0">
                <a:latin typeface="Garamond" panose="02020404030301010803" pitchFamily="18" charset="0"/>
              </a:rPr>
              <a:t>L. C. P. Lizbeth Sandoval Juárez</a:t>
            </a:r>
            <a:r>
              <a:rPr lang="es-ES" sz="2400" b="1" dirty="0">
                <a:latin typeface="Garamond" panose="02020404030301010803" pitchFamily="18" charset="0"/>
              </a:rPr>
              <a:t/>
            </a:r>
            <a:br>
              <a:rPr lang="es-ES" sz="2400" b="1" dirty="0">
                <a:latin typeface="Garamond" panose="02020404030301010803" pitchFamily="18" charset="0"/>
              </a:rPr>
            </a:br>
            <a:r>
              <a:rPr lang="es-ES" sz="1600" b="1" dirty="0">
                <a:latin typeface="Garamond" panose="02020404030301010803" pitchFamily="18" charset="0"/>
              </a:rPr>
              <a:t/>
            </a:r>
            <a:br>
              <a:rPr lang="es-ES" sz="1600" b="1" dirty="0">
                <a:latin typeface="Garamond" panose="02020404030301010803" pitchFamily="18" charset="0"/>
              </a:rPr>
            </a:br>
            <a:r>
              <a:rPr lang="es-ES" sz="1600" b="1" dirty="0">
                <a:latin typeface="Garamond" panose="02020404030301010803" pitchFamily="18" charset="0"/>
              </a:rPr>
              <a:t/>
            </a:r>
            <a:br>
              <a:rPr lang="es-ES" sz="1600" b="1" dirty="0">
                <a:latin typeface="Garamond" panose="02020404030301010803" pitchFamily="18" charset="0"/>
              </a:rPr>
            </a:br>
            <a:r>
              <a:rPr lang="es-ES" sz="1600" b="1" dirty="0">
                <a:latin typeface="Garamond" panose="02020404030301010803" pitchFamily="18" charset="0"/>
              </a:rPr>
              <a:t/>
            </a:r>
            <a:br>
              <a:rPr lang="es-ES" sz="1600" b="1" dirty="0">
                <a:latin typeface="Garamond" panose="02020404030301010803" pitchFamily="18" charset="0"/>
              </a:rPr>
            </a:br>
            <a:r>
              <a:rPr lang="es-MX" sz="1600" dirty="0">
                <a:latin typeface="Garamond" panose="02020404030301010803" pitchFamily="18" charset="0"/>
              </a:rPr>
              <a:t/>
            </a:r>
            <a:br>
              <a:rPr lang="es-MX" sz="1600" dirty="0">
                <a:latin typeface="Garamond" panose="02020404030301010803" pitchFamily="18" charset="0"/>
              </a:rPr>
            </a:br>
            <a:endParaRPr lang="es-MX" sz="1600" dirty="0">
              <a:latin typeface="Garamond" panose="02020404030301010803" pitchFamily="18" charset="0"/>
            </a:endParaRPr>
          </a:p>
        </p:txBody>
      </p:sp>
      <p:sp>
        <p:nvSpPr>
          <p:cNvPr id="6" name="Subtítulo 2"/>
          <p:cNvSpPr txBox="1">
            <a:spLocks/>
          </p:cNvSpPr>
          <p:nvPr/>
        </p:nvSpPr>
        <p:spPr>
          <a:xfrm>
            <a:off x="0" y="6639790"/>
            <a:ext cx="12192000" cy="21820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septiembre 2017</a:t>
            </a:r>
            <a:r>
              <a:rPr lang="es-ES" sz="1100" b="1" dirty="0" smtClean="0">
                <a:latin typeface="Franklin Gothic Book" panose="020B0503020102020204" pitchFamily="34" charset="0"/>
              </a:rPr>
              <a:t> </a:t>
            </a:r>
            <a:endParaRPr lang="es-MX" sz="1100" dirty="0"/>
          </a:p>
        </p:txBody>
      </p:sp>
      <p:pic>
        <p:nvPicPr>
          <p:cNvPr id="7" name="Imagen 6"/>
          <p:cNvPicPr>
            <a:picLocks noChangeAspect="1"/>
          </p:cNvPicPr>
          <p:nvPr/>
        </p:nvPicPr>
        <p:blipFill>
          <a:blip r:embed="rId2"/>
          <a:stretch>
            <a:fillRect/>
          </a:stretch>
        </p:blipFill>
        <p:spPr>
          <a:xfrm>
            <a:off x="11062952" y="1"/>
            <a:ext cx="1129048" cy="578259"/>
          </a:xfrm>
          <a:prstGeom prst="rect">
            <a:avLst/>
          </a:prstGeom>
        </p:spPr>
      </p:pic>
      <p:pic>
        <p:nvPicPr>
          <p:cNvPr id="2" name="Imagen 1"/>
          <p:cNvPicPr>
            <a:picLocks noChangeAspect="1"/>
          </p:cNvPicPr>
          <p:nvPr/>
        </p:nvPicPr>
        <p:blipFill>
          <a:blip r:embed="rId3"/>
          <a:stretch>
            <a:fillRect/>
          </a:stretch>
        </p:blipFill>
        <p:spPr>
          <a:xfrm>
            <a:off x="0" y="13767"/>
            <a:ext cx="773631" cy="668813"/>
          </a:xfrm>
          <a:prstGeom prst="rect">
            <a:avLst/>
          </a:prstGeom>
        </p:spPr>
      </p:pic>
      <p:sp>
        <p:nvSpPr>
          <p:cNvPr id="9" name="Rectángulo 8"/>
          <p:cNvSpPr/>
          <p:nvPr/>
        </p:nvSpPr>
        <p:spPr>
          <a:xfrm>
            <a:off x="0" y="1931831"/>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10" name="Tabla 9"/>
          <p:cNvGraphicFramePr>
            <a:graphicFrameLocks noGrp="1"/>
          </p:cNvGraphicFramePr>
          <p:nvPr>
            <p:extLst>
              <p:ext uri="{D42A27DB-BD31-4B8C-83A1-F6EECF244321}">
                <p14:modId xmlns:p14="http://schemas.microsoft.com/office/powerpoint/2010/main" val="545305143"/>
              </p:ext>
            </p:extLst>
          </p:nvPr>
        </p:nvGraphicFramePr>
        <p:xfrm>
          <a:off x="4244036" y="3509286"/>
          <a:ext cx="3348507" cy="828040"/>
        </p:xfrm>
        <a:graphic>
          <a:graphicData uri="http://schemas.openxmlformats.org/drawingml/2006/table">
            <a:tbl>
              <a:tblPr firstRow="1" bandRow="1">
                <a:tableStyleId>{912C8C85-51F0-491E-9774-3900AFEF0FD7}</a:tableStyleId>
              </a:tblPr>
              <a:tblGrid>
                <a:gridCol w="695459"/>
                <a:gridCol w="850006"/>
                <a:gridCol w="914400"/>
                <a:gridCol w="888642"/>
              </a:tblGrid>
              <a:tr h="370840">
                <a:tc>
                  <a:txBody>
                    <a:bodyPr/>
                    <a:lstStyle/>
                    <a:p>
                      <a:pPr algn="ctr"/>
                      <a:r>
                        <a:rPr lang="es-MX" sz="1200" dirty="0" smtClean="0"/>
                        <a:t>Horas teoría</a:t>
                      </a:r>
                      <a:endParaRPr lang="es-MX" sz="1200" dirty="0"/>
                    </a:p>
                  </a:txBody>
                  <a:tcPr/>
                </a:tc>
                <a:tc>
                  <a:txBody>
                    <a:bodyPr/>
                    <a:lstStyle/>
                    <a:p>
                      <a:pPr algn="ctr"/>
                      <a:r>
                        <a:rPr lang="es-MX" sz="1200" dirty="0" smtClean="0"/>
                        <a:t>Horas práctica</a:t>
                      </a:r>
                      <a:endParaRPr lang="es-MX" sz="1200" dirty="0"/>
                    </a:p>
                  </a:txBody>
                  <a:tcPr/>
                </a:tc>
                <a:tc>
                  <a:txBody>
                    <a:bodyPr/>
                    <a:lstStyle/>
                    <a:p>
                      <a:pPr algn="ctr"/>
                      <a:r>
                        <a:rPr lang="es-MX" sz="1200" dirty="0" smtClean="0"/>
                        <a:t>Total de horas</a:t>
                      </a:r>
                      <a:endParaRPr lang="es-MX" sz="1200" dirty="0"/>
                    </a:p>
                  </a:txBody>
                  <a:tcPr/>
                </a:tc>
                <a:tc>
                  <a:txBody>
                    <a:bodyPr/>
                    <a:lstStyle/>
                    <a:p>
                      <a:pPr algn="ctr"/>
                      <a:r>
                        <a:rPr lang="es-MX" sz="1200" dirty="0" smtClean="0"/>
                        <a:t>Créditos</a:t>
                      </a:r>
                      <a:endParaRPr lang="es-MX" sz="1200" dirty="0"/>
                    </a:p>
                  </a:txBody>
                  <a:tcPr/>
                </a:tc>
              </a:tr>
              <a:tr h="370840">
                <a:tc>
                  <a:txBody>
                    <a:bodyPr/>
                    <a:lstStyle/>
                    <a:p>
                      <a:pPr algn="ctr"/>
                      <a:r>
                        <a:rPr lang="es-MX" sz="1200" dirty="0" smtClean="0"/>
                        <a:t>2</a:t>
                      </a:r>
                      <a:endParaRPr lang="es-MX" sz="1200" dirty="0"/>
                    </a:p>
                  </a:txBody>
                  <a:tcPr/>
                </a:tc>
                <a:tc>
                  <a:txBody>
                    <a:bodyPr/>
                    <a:lstStyle/>
                    <a:p>
                      <a:pPr algn="ctr"/>
                      <a:r>
                        <a:rPr lang="es-MX" sz="1200" dirty="0" smtClean="0"/>
                        <a:t>2</a:t>
                      </a:r>
                      <a:endParaRPr lang="es-MX" sz="1200" dirty="0"/>
                    </a:p>
                  </a:txBody>
                  <a:tcPr/>
                </a:tc>
                <a:tc>
                  <a:txBody>
                    <a:bodyPr/>
                    <a:lstStyle/>
                    <a:p>
                      <a:pPr algn="ctr"/>
                      <a:r>
                        <a:rPr lang="es-MX" sz="1200" dirty="0" smtClean="0"/>
                        <a:t>4</a:t>
                      </a:r>
                      <a:endParaRPr lang="es-MX" sz="1200" dirty="0"/>
                    </a:p>
                  </a:txBody>
                  <a:tcPr/>
                </a:tc>
                <a:tc>
                  <a:txBody>
                    <a:bodyPr/>
                    <a:lstStyle/>
                    <a:p>
                      <a:pPr algn="ctr"/>
                      <a:r>
                        <a:rPr lang="es-MX" sz="1200" dirty="0" smtClean="0"/>
                        <a:t>6</a:t>
                      </a:r>
                      <a:endParaRPr lang="es-MX" sz="1200" dirty="0"/>
                    </a:p>
                  </a:txBody>
                  <a:tcPr/>
                </a:tc>
              </a:tr>
            </a:tbl>
          </a:graphicData>
        </a:graphic>
      </p:graphicFrame>
    </p:spTree>
    <p:extLst>
      <p:ext uri="{BB962C8B-B14F-4D97-AF65-F5344CB8AC3E}">
        <p14:creationId xmlns:p14="http://schemas.microsoft.com/office/powerpoint/2010/main" val="33153378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87464" y="581762"/>
            <a:ext cx="10058400" cy="618072"/>
          </a:xfrm>
        </p:spPr>
        <p:txBody>
          <a:bodyPr>
            <a:normAutofit fontScale="90000"/>
          </a:bodyPr>
          <a:lstStyle/>
          <a:p>
            <a:r>
              <a:rPr lang="es-MX" dirty="0" smtClean="0"/>
              <a:t>Contabilidad Financiera</a:t>
            </a:r>
            <a:endParaRPr lang="es-MX" dirty="0"/>
          </a:p>
        </p:txBody>
      </p:sp>
      <p:sp>
        <p:nvSpPr>
          <p:cNvPr id="3" name="Marcador de contenido 2"/>
          <p:cNvSpPr>
            <a:spLocks noGrp="1"/>
          </p:cNvSpPr>
          <p:nvPr>
            <p:ph idx="1"/>
          </p:nvPr>
        </p:nvSpPr>
        <p:spPr>
          <a:xfrm>
            <a:off x="1097280" y="1704066"/>
            <a:ext cx="10058400" cy="4023360"/>
          </a:xfrm>
        </p:spPr>
        <p:txBody>
          <a:bodyPr>
            <a:normAutofit/>
          </a:bodyPr>
          <a:lstStyle/>
          <a:p>
            <a:pPr>
              <a:lnSpc>
                <a:spcPct val="150000"/>
              </a:lnSpc>
            </a:pPr>
            <a:r>
              <a:rPr lang="es-MX" sz="2000" dirty="0" smtClean="0">
                <a:solidFill>
                  <a:schemeClr val="tx1"/>
                </a:solidFill>
              </a:rPr>
              <a:t>La contabilidad financiera expresa </a:t>
            </a:r>
            <a:r>
              <a:rPr lang="es-MX" sz="2000" dirty="0">
                <a:solidFill>
                  <a:schemeClr val="tx1"/>
                </a:solidFill>
              </a:rPr>
              <a:t>en términos cuantitativos y monetarios las transacciones que </a:t>
            </a:r>
            <a:r>
              <a:rPr lang="es-MX" sz="2000" dirty="0" smtClean="0">
                <a:solidFill>
                  <a:schemeClr val="tx1"/>
                </a:solidFill>
              </a:rPr>
              <a:t>realiza </a:t>
            </a:r>
            <a:r>
              <a:rPr lang="es-MX" sz="2000" dirty="0">
                <a:solidFill>
                  <a:schemeClr val="tx1"/>
                </a:solidFill>
              </a:rPr>
              <a:t>una entidad, así como determinados acontecimientos económicos que le afectan, con el </a:t>
            </a:r>
            <a:r>
              <a:rPr lang="es-MX" sz="2000" dirty="0" smtClean="0">
                <a:solidFill>
                  <a:schemeClr val="tx1"/>
                </a:solidFill>
              </a:rPr>
              <a:t>fin </a:t>
            </a:r>
            <a:r>
              <a:rPr lang="es-MX" sz="2000" dirty="0">
                <a:solidFill>
                  <a:schemeClr val="tx1"/>
                </a:solidFill>
              </a:rPr>
              <a:t>de proporcionar información útil y segura a </a:t>
            </a:r>
            <a:r>
              <a:rPr lang="es-MX" sz="2000" b="1" dirty="0">
                <a:solidFill>
                  <a:srgbClr val="0F4111"/>
                </a:solidFill>
              </a:rPr>
              <a:t>usuarios externos </a:t>
            </a:r>
            <a:r>
              <a:rPr lang="es-MX" sz="2000" dirty="0">
                <a:solidFill>
                  <a:schemeClr val="tx1"/>
                </a:solidFill>
              </a:rPr>
              <a:t>para la toma de decisiones. </a:t>
            </a:r>
          </a:p>
          <a:p>
            <a:pPr>
              <a:lnSpc>
                <a:spcPct val="150000"/>
              </a:lnSpc>
            </a:pPr>
            <a:endParaRPr lang="es-MX" sz="2000" dirty="0" smtClean="0">
              <a:solidFill>
                <a:schemeClr val="tx1"/>
              </a:solidFill>
            </a:endParaRPr>
          </a:p>
          <a:p>
            <a:endParaRPr lang="es-MX" sz="2000" dirty="0"/>
          </a:p>
        </p:txBody>
      </p:sp>
      <p:sp>
        <p:nvSpPr>
          <p:cNvPr id="5" name="CuadroTexto 4"/>
          <p:cNvSpPr txBox="1"/>
          <p:nvPr/>
        </p:nvSpPr>
        <p:spPr>
          <a:xfrm>
            <a:off x="6453603" y="3362536"/>
            <a:ext cx="4211392" cy="2677656"/>
          </a:xfrm>
          <a:prstGeom prst="rect">
            <a:avLst/>
          </a:prstGeom>
          <a:noFill/>
        </p:spPr>
        <p:txBody>
          <a:bodyPr wrap="square" rtlCol="0">
            <a:spAutoFit/>
          </a:bodyPr>
          <a:lstStyle/>
          <a:p>
            <a:pPr>
              <a:lnSpc>
                <a:spcPct val="150000"/>
              </a:lnSpc>
            </a:pPr>
            <a:r>
              <a:rPr lang="es-MX" sz="2000" dirty="0" smtClean="0"/>
              <a:t>1. </a:t>
            </a:r>
            <a:r>
              <a:rPr lang="es-MX" sz="2000" dirty="0"/>
              <a:t>Acreedores, accionistas.</a:t>
            </a:r>
          </a:p>
          <a:p>
            <a:pPr>
              <a:lnSpc>
                <a:spcPct val="150000"/>
              </a:lnSpc>
            </a:pPr>
            <a:r>
              <a:rPr lang="es-MX" sz="2000" dirty="0"/>
              <a:t>2. Analistas e intermediarios financieros.</a:t>
            </a:r>
          </a:p>
          <a:p>
            <a:pPr>
              <a:lnSpc>
                <a:spcPct val="150000"/>
              </a:lnSpc>
            </a:pPr>
            <a:r>
              <a:rPr lang="es-MX" sz="2000" dirty="0"/>
              <a:t>3. El público inversionista y organismos reguladores.</a:t>
            </a:r>
          </a:p>
          <a:p>
            <a:r>
              <a:rPr lang="es-MX" dirty="0" smtClean="0"/>
              <a:t> </a:t>
            </a:r>
            <a:endParaRPr lang="es-MX" dirty="0"/>
          </a:p>
        </p:txBody>
      </p:sp>
      <p:sp>
        <p:nvSpPr>
          <p:cNvPr id="6" name="Abrir llave 5"/>
          <p:cNvSpPr/>
          <p:nvPr/>
        </p:nvSpPr>
        <p:spPr>
          <a:xfrm>
            <a:off x="5651249" y="3362536"/>
            <a:ext cx="386366" cy="2480800"/>
          </a:xfrm>
          <a:prstGeom prst="leftBrace">
            <a:avLst/>
          </a:prstGeom>
          <a:ln w="38100">
            <a:solidFill>
              <a:srgbClr val="193D1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7" name="CuadroTexto 6"/>
          <p:cNvSpPr txBox="1"/>
          <p:nvPr/>
        </p:nvSpPr>
        <p:spPr>
          <a:xfrm>
            <a:off x="1365160" y="4291840"/>
            <a:ext cx="4211392" cy="506292"/>
          </a:xfrm>
          <a:prstGeom prst="rect">
            <a:avLst/>
          </a:prstGeom>
          <a:noFill/>
        </p:spPr>
        <p:txBody>
          <a:bodyPr wrap="square" rtlCol="0">
            <a:spAutoFit/>
          </a:bodyPr>
          <a:lstStyle/>
          <a:p>
            <a:pPr>
              <a:lnSpc>
                <a:spcPct val="150000"/>
              </a:lnSpc>
            </a:pPr>
            <a:r>
              <a:rPr lang="es-MX" sz="2000" dirty="0"/>
              <a:t>Este tipo de contabilidad es útil para:</a:t>
            </a:r>
          </a:p>
        </p:txBody>
      </p:sp>
      <p:sp>
        <p:nvSpPr>
          <p:cNvPr id="12" name="CuadroTexto 11"/>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3" name="Rectángulo 12"/>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4" name="Imagen 13"/>
          <p:cNvPicPr>
            <a:picLocks noChangeAspect="1"/>
          </p:cNvPicPr>
          <p:nvPr/>
        </p:nvPicPr>
        <p:blipFill>
          <a:blip r:embed="rId2"/>
          <a:stretch>
            <a:fillRect/>
          </a:stretch>
        </p:blipFill>
        <p:spPr>
          <a:xfrm>
            <a:off x="11423560" y="2"/>
            <a:ext cx="768439" cy="515154"/>
          </a:xfrm>
          <a:prstGeom prst="rect">
            <a:avLst/>
          </a:prstGeom>
        </p:spPr>
      </p:pic>
      <p:sp>
        <p:nvSpPr>
          <p:cNvPr id="15"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6" name="CuadroTexto 15"/>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5544119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78260"/>
            <a:ext cx="10058400" cy="639566"/>
          </a:xfrm>
        </p:spPr>
        <p:txBody>
          <a:bodyPr>
            <a:normAutofit fontScale="90000"/>
          </a:bodyPr>
          <a:lstStyle/>
          <a:p>
            <a:r>
              <a:rPr lang="es-MX" dirty="0" smtClean="0"/>
              <a:t>Normas de Información Financiera</a:t>
            </a:r>
            <a:endParaRPr lang="es-MX" dirty="0"/>
          </a:p>
        </p:txBody>
      </p:sp>
      <p:sp>
        <p:nvSpPr>
          <p:cNvPr id="3" name="Marcador de contenido 2"/>
          <p:cNvSpPr>
            <a:spLocks noGrp="1"/>
          </p:cNvSpPr>
          <p:nvPr>
            <p:ph idx="1"/>
          </p:nvPr>
        </p:nvSpPr>
        <p:spPr/>
        <p:txBody>
          <a:bodyPr>
            <a:normAutofit/>
          </a:bodyPr>
          <a:lstStyle/>
          <a:p>
            <a:pPr algn="just">
              <a:lnSpc>
                <a:spcPct val="150000"/>
              </a:lnSpc>
            </a:pPr>
            <a:r>
              <a:rPr lang="es-MX" sz="2000" dirty="0" smtClean="0">
                <a:solidFill>
                  <a:schemeClr val="tx1"/>
                </a:solidFill>
              </a:rPr>
              <a:t>Las</a:t>
            </a:r>
            <a:r>
              <a:rPr lang="es-MX" sz="2000" dirty="0">
                <a:solidFill>
                  <a:schemeClr val="tx1"/>
                </a:solidFill>
              </a:rPr>
              <a:t> </a:t>
            </a:r>
            <a:r>
              <a:rPr lang="es-MX" sz="2000" b="1" dirty="0">
                <a:solidFill>
                  <a:srgbClr val="0F4111"/>
                </a:solidFill>
              </a:rPr>
              <a:t>NIF</a:t>
            </a:r>
            <a:r>
              <a:rPr lang="es-MX" sz="2000" dirty="0">
                <a:solidFill>
                  <a:srgbClr val="0F4111"/>
                </a:solidFill>
              </a:rPr>
              <a:t> (</a:t>
            </a:r>
            <a:r>
              <a:rPr lang="es-MX" sz="2000" b="1" dirty="0">
                <a:solidFill>
                  <a:srgbClr val="0F4111"/>
                </a:solidFill>
              </a:rPr>
              <a:t>Normas de </a:t>
            </a:r>
            <a:r>
              <a:rPr lang="es-MX" sz="2000" b="1" dirty="0" smtClean="0">
                <a:solidFill>
                  <a:srgbClr val="0F4111"/>
                </a:solidFill>
              </a:rPr>
              <a:t>Información </a:t>
            </a:r>
            <a:r>
              <a:rPr lang="es-MX" sz="2000" b="1" dirty="0">
                <a:solidFill>
                  <a:srgbClr val="0F4111"/>
                </a:solidFill>
              </a:rPr>
              <a:t>Financiera</a:t>
            </a:r>
            <a:r>
              <a:rPr lang="es-MX" sz="2000" dirty="0">
                <a:solidFill>
                  <a:srgbClr val="0F4111"/>
                </a:solidFill>
              </a:rPr>
              <a:t>) </a:t>
            </a:r>
            <a:r>
              <a:rPr lang="es-MX" sz="2000" dirty="0">
                <a:solidFill>
                  <a:schemeClr val="tx1"/>
                </a:solidFill>
              </a:rPr>
              <a:t>comprenden un conjunto de conceptos generales y normas particulares que regulan la elaboración y presentación de la información contenida en los estados financieros y que son aceptadas de manera generalizada en un lugar y a una fecha determinada. </a:t>
            </a:r>
            <a:endParaRPr lang="es-MX" sz="2000" dirty="0" smtClean="0">
              <a:solidFill>
                <a:schemeClr val="tx1"/>
              </a:solidFill>
            </a:endParaRPr>
          </a:p>
          <a:p>
            <a:pPr algn="just">
              <a:lnSpc>
                <a:spcPct val="150000"/>
              </a:lnSpc>
            </a:pPr>
            <a:endParaRPr lang="es-MX" sz="2000" dirty="0" smtClean="0">
              <a:solidFill>
                <a:schemeClr val="tx1"/>
              </a:solidFill>
            </a:endParaRPr>
          </a:p>
          <a:p>
            <a:pPr algn="just">
              <a:lnSpc>
                <a:spcPct val="150000"/>
              </a:lnSpc>
            </a:pPr>
            <a:r>
              <a:rPr lang="es-MX" sz="2000" dirty="0" smtClean="0">
                <a:solidFill>
                  <a:schemeClr val="tx1"/>
                </a:solidFill>
              </a:rPr>
              <a:t>Su </a:t>
            </a:r>
            <a:r>
              <a:rPr lang="es-MX" sz="2000" dirty="0">
                <a:solidFill>
                  <a:schemeClr val="tx1"/>
                </a:solidFill>
              </a:rPr>
              <a:t>aceptación surge de un proceso formal de auscultación realizado por el CINIF, abierto a la observación y participación activa de todos los interesados en la información financiera.</a:t>
            </a:r>
          </a:p>
        </p:txBody>
      </p:sp>
      <p:sp>
        <p:nvSpPr>
          <p:cNvPr id="9" name="CuadroTexto 8"/>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0" name="Rectángulo 9"/>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 name="Imagen 10"/>
          <p:cNvPicPr>
            <a:picLocks noChangeAspect="1"/>
          </p:cNvPicPr>
          <p:nvPr/>
        </p:nvPicPr>
        <p:blipFill>
          <a:blip r:embed="rId2"/>
          <a:stretch>
            <a:fillRect/>
          </a:stretch>
        </p:blipFill>
        <p:spPr>
          <a:xfrm>
            <a:off x="11423560" y="2"/>
            <a:ext cx="768439" cy="515154"/>
          </a:xfrm>
          <a:prstGeom prst="rect">
            <a:avLst/>
          </a:prstGeom>
        </p:spPr>
      </p:pic>
      <p:sp>
        <p:nvSpPr>
          <p:cNvPr id="12"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3" name="CuadroTexto 12"/>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2846300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19181"/>
            <a:ext cx="10058400" cy="561557"/>
          </a:xfrm>
        </p:spPr>
        <p:txBody>
          <a:bodyPr>
            <a:normAutofit fontScale="90000"/>
          </a:bodyPr>
          <a:lstStyle/>
          <a:p>
            <a:r>
              <a:rPr lang="es-MX" dirty="0" smtClean="0"/>
              <a:t>Importancia de las NIF</a:t>
            </a:r>
            <a:endParaRPr lang="es-MX" dirty="0"/>
          </a:p>
        </p:txBody>
      </p:sp>
      <p:sp>
        <p:nvSpPr>
          <p:cNvPr id="3" name="Marcador de contenido 2"/>
          <p:cNvSpPr>
            <a:spLocks noGrp="1"/>
          </p:cNvSpPr>
          <p:nvPr>
            <p:ph idx="1"/>
          </p:nvPr>
        </p:nvSpPr>
        <p:spPr/>
        <p:txBody>
          <a:bodyPr>
            <a:normAutofit/>
          </a:bodyPr>
          <a:lstStyle/>
          <a:p>
            <a:pPr algn="just">
              <a:lnSpc>
                <a:spcPct val="150000"/>
              </a:lnSpc>
            </a:pPr>
            <a:r>
              <a:rPr lang="es-MX" sz="2000" dirty="0" smtClean="0">
                <a:solidFill>
                  <a:schemeClr val="tx1"/>
                </a:solidFill>
              </a:rPr>
              <a:t>La </a:t>
            </a:r>
            <a:r>
              <a:rPr lang="es-MX" sz="2000" dirty="0">
                <a:solidFill>
                  <a:schemeClr val="tx1"/>
                </a:solidFill>
              </a:rPr>
              <a:t>importancia de las </a:t>
            </a:r>
            <a:r>
              <a:rPr lang="es-MX" sz="2000" i="1" dirty="0">
                <a:solidFill>
                  <a:schemeClr val="tx1"/>
                </a:solidFill>
              </a:rPr>
              <a:t>NIF</a:t>
            </a:r>
            <a:r>
              <a:rPr lang="es-MX" sz="2000" dirty="0">
                <a:solidFill>
                  <a:schemeClr val="tx1"/>
                </a:solidFill>
              </a:rPr>
              <a:t> (</a:t>
            </a:r>
            <a:r>
              <a:rPr lang="es-MX" sz="2000" i="1" dirty="0">
                <a:solidFill>
                  <a:schemeClr val="tx1"/>
                </a:solidFill>
              </a:rPr>
              <a:t>Normas de </a:t>
            </a:r>
            <a:r>
              <a:rPr lang="es-MX" sz="2000" i="1" dirty="0" smtClean="0">
                <a:solidFill>
                  <a:schemeClr val="tx1"/>
                </a:solidFill>
              </a:rPr>
              <a:t>Información </a:t>
            </a:r>
            <a:r>
              <a:rPr lang="es-MX" sz="2000" i="1" dirty="0">
                <a:solidFill>
                  <a:schemeClr val="tx1"/>
                </a:solidFill>
              </a:rPr>
              <a:t>Financiera</a:t>
            </a:r>
            <a:r>
              <a:rPr lang="es-MX" sz="2000" dirty="0">
                <a:solidFill>
                  <a:schemeClr val="tx1"/>
                </a:solidFill>
              </a:rPr>
              <a:t>) radica en que estructuran la teoría contable, estableciendo los límites y condiciones de operación del sistema de información contable. </a:t>
            </a:r>
            <a:endParaRPr lang="es-MX" sz="2000" dirty="0" smtClean="0">
              <a:solidFill>
                <a:schemeClr val="tx1"/>
              </a:solidFill>
            </a:endParaRPr>
          </a:p>
          <a:p>
            <a:pPr algn="just">
              <a:lnSpc>
                <a:spcPct val="150000"/>
              </a:lnSpc>
            </a:pPr>
            <a:r>
              <a:rPr lang="es-MX" sz="2000" dirty="0" smtClean="0">
                <a:solidFill>
                  <a:schemeClr val="tx1"/>
                </a:solidFill>
              </a:rPr>
              <a:t>Sirven </a:t>
            </a:r>
            <a:r>
              <a:rPr lang="es-MX" sz="2000" dirty="0">
                <a:solidFill>
                  <a:schemeClr val="tx1"/>
                </a:solidFill>
              </a:rPr>
              <a:t>de </a:t>
            </a:r>
            <a:r>
              <a:rPr lang="es-MX" sz="2000" b="1" dirty="0">
                <a:solidFill>
                  <a:srgbClr val="0F4111"/>
                </a:solidFill>
              </a:rPr>
              <a:t>marco regulador </a:t>
            </a:r>
            <a:r>
              <a:rPr lang="es-MX" sz="2000" dirty="0">
                <a:solidFill>
                  <a:schemeClr val="tx1"/>
                </a:solidFill>
              </a:rPr>
              <a:t>para la emisión de los estados financieros, haciendo más eficiente el proceso de </a:t>
            </a:r>
            <a:r>
              <a:rPr lang="es-MX" sz="2000" dirty="0" smtClean="0">
                <a:solidFill>
                  <a:schemeClr val="tx1"/>
                </a:solidFill>
              </a:rPr>
              <a:t>elaboración </a:t>
            </a:r>
            <a:r>
              <a:rPr lang="es-MX" sz="2000" dirty="0">
                <a:solidFill>
                  <a:schemeClr val="tx1"/>
                </a:solidFill>
              </a:rPr>
              <a:t>y presentación de la información financiera sobre las entidades económicas, </a:t>
            </a:r>
            <a:r>
              <a:rPr lang="es-MX" sz="2000" b="1" dirty="0">
                <a:solidFill>
                  <a:srgbClr val="0F4111"/>
                </a:solidFill>
              </a:rPr>
              <a:t>evitando o reduciendo </a:t>
            </a:r>
            <a:r>
              <a:rPr lang="es-MX" sz="2000" dirty="0">
                <a:solidFill>
                  <a:schemeClr val="tx1"/>
                </a:solidFill>
              </a:rPr>
              <a:t>con ello, en lo posible, </a:t>
            </a:r>
            <a:r>
              <a:rPr lang="es-MX" sz="2000" b="1" dirty="0">
                <a:solidFill>
                  <a:srgbClr val="0F4111"/>
                </a:solidFill>
              </a:rPr>
              <a:t>las discrepancias </a:t>
            </a:r>
            <a:r>
              <a:rPr lang="es-MX" sz="2000" dirty="0">
                <a:solidFill>
                  <a:schemeClr val="tx1"/>
                </a:solidFill>
              </a:rPr>
              <a:t>de criterio que pueden resultar en diferencias sustanciales en los datos que muestran </a:t>
            </a:r>
            <a:r>
              <a:rPr lang="es-MX" sz="2000" b="1" dirty="0">
                <a:solidFill>
                  <a:srgbClr val="0F4111"/>
                </a:solidFill>
              </a:rPr>
              <a:t>los estados financieros</a:t>
            </a:r>
            <a:r>
              <a:rPr lang="es-MX" sz="2000" dirty="0">
                <a:solidFill>
                  <a:schemeClr val="tx1"/>
                </a:solidFill>
              </a:rPr>
              <a:t>.</a:t>
            </a:r>
          </a:p>
        </p:txBody>
      </p:sp>
      <p:sp>
        <p:nvSpPr>
          <p:cNvPr id="9" name="CuadroTexto 8"/>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0" name="Rectángulo 9"/>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 name="Imagen 10"/>
          <p:cNvPicPr>
            <a:picLocks noChangeAspect="1"/>
          </p:cNvPicPr>
          <p:nvPr/>
        </p:nvPicPr>
        <p:blipFill>
          <a:blip r:embed="rId2"/>
          <a:stretch>
            <a:fillRect/>
          </a:stretch>
        </p:blipFill>
        <p:spPr>
          <a:xfrm>
            <a:off x="11423560" y="2"/>
            <a:ext cx="768439" cy="515154"/>
          </a:xfrm>
          <a:prstGeom prst="rect">
            <a:avLst/>
          </a:prstGeom>
        </p:spPr>
      </p:pic>
      <p:sp>
        <p:nvSpPr>
          <p:cNvPr id="12"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3" name="CuadroTexto 12"/>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18410873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6313" y="504484"/>
            <a:ext cx="10058400" cy="758566"/>
          </a:xfrm>
        </p:spPr>
        <p:txBody>
          <a:bodyPr>
            <a:normAutofit/>
          </a:bodyPr>
          <a:lstStyle/>
          <a:p>
            <a:r>
              <a:rPr lang="es-MX" sz="3600" dirty="0" smtClean="0"/>
              <a:t>Estructura del las Normas de Información Financiera</a:t>
            </a:r>
            <a:endParaRPr lang="es-MX" sz="36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29317974"/>
              </p:ext>
            </p:extLst>
          </p:nvPr>
        </p:nvGraphicFramePr>
        <p:xfrm>
          <a:off x="684850" y="1600894"/>
          <a:ext cx="4573536" cy="43015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7690524" y="1754654"/>
            <a:ext cx="3975652" cy="369332"/>
          </a:xfrm>
          <a:prstGeom prst="rect">
            <a:avLst/>
          </a:prstGeom>
          <a:noFill/>
        </p:spPr>
        <p:txBody>
          <a:bodyPr wrap="square" rtlCol="0">
            <a:spAutoFit/>
          </a:bodyPr>
          <a:lstStyle/>
          <a:p>
            <a:r>
              <a:rPr lang="es-MX" dirty="0" smtClean="0"/>
              <a:t>Marco conceptual.</a:t>
            </a:r>
            <a:endParaRPr lang="es-MX" dirty="0"/>
          </a:p>
        </p:txBody>
      </p:sp>
      <p:cxnSp>
        <p:nvCxnSpPr>
          <p:cNvPr id="10" name="Conector recto de flecha 9"/>
          <p:cNvCxnSpPr/>
          <p:nvPr/>
        </p:nvCxnSpPr>
        <p:spPr>
          <a:xfrm>
            <a:off x="4876800" y="1962097"/>
            <a:ext cx="259742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p:nvPr/>
        </p:nvCxnSpPr>
        <p:spPr>
          <a:xfrm>
            <a:off x="4876800" y="2840499"/>
            <a:ext cx="259742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p:nvPr/>
        </p:nvCxnSpPr>
        <p:spPr>
          <a:xfrm>
            <a:off x="4876800" y="3751665"/>
            <a:ext cx="259742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p:cNvCxnSpPr/>
          <p:nvPr/>
        </p:nvCxnSpPr>
        <p:spPr>
          <a:xfrm>
            <a:off x="4876800" y="4674573"/>
            <a:ext cx="259742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p:nvPr/>
        </p:nvCxnSpPr>
        <p:spPr>
          <a:xfrm>
            <a:off x="4936435" y="5529711"/>
            <a:ext cx="259742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CuadroTexto 14"/>
          <p:cNvSpPr txBox="1"/>
          <p:nvPr/>
        </p:nvSpPr>
        <p:spPr>
          <a:xfrm>
            <a:off x="7651824" y="2517333"/>
            <a:ext cx="3975652" cy="646331"/>
          </a:xfrm>
          <a:prstGeom prst="rect">
            <a:avLst/>
          </a:prstGeom>
          <a:noFill/>
        </p:spPr>
        <p:txBody>
          <a:bodyPr wrap="square" rtlCol="0">
            <a:spAutoFit/>
          </a:bodyPr>
          <a:lstStyle/>
          <a:p>
            <a:r>
              <a:rPr lang="es-MX" dirty="0" smtClean="0"/>
              <a:t>Normas aplicables a los estados financieros en su conjunto.</a:t>
            </a:r>
            <a:endParaRPr lang="es-MX" dirty="0"/>
          </a:p>
        </p:txBody>
      </p:sp>
      <p:sp>
        <p:nvSpPr>
          <p:cNvPr id="16" name="CuadroTexto 15"/>
          <p:cNvSpPr txBox="1"/>
          <p:nvPr/>
        </p:nvSpPr>
        <p:spPr>
          <a:xfrm>
            <a:off x="7651824" y="3355762"/>
            <a:ext cx="3975652" cy="646331"/>
          </a:xfrm>
          <a:prstGeom prst="rect">
            <a:avLst/>
          </a:prstGeom>
          <a:noFill/>
        </p:spPr>
        <p:txBody>
          <a:bodyPr wrap="square" rtlCol="0">
            <a:spAutoFit/>
          </a:bodyPr>
          <a:lstStyle/>
          <a:p>
            <a:r>
              <a:rPr lang="es-MX" dirty="0" smtClean="0"/>
              <a:t>Normas aplicables a conceptos específicos de los estados financieros.</a:t>
            </a:r>
            <a:endParaRPr lang="es-MX" dirty="0"/>
          </a:p>
        </p:txBody>
      </p:sp>
      <p:sp>
        <p:nvSpPr>
          <p:cNvPr id="17" name="CuadroTexto 16"/>
          <p:cNvSpPr txBox="1"/>
          <p:nvPr/>
        </p:nvSpPr>
        <p:spPr>
          <a:xfrm>
            <a:off x="7651824" y="4306078"/>
            <a:ext cx="3975652" cy="646331"/>
          </a:xfrm>
          <a:prstGeom prst="rect">
            <a:avLst/>
          </a:prstGeom>
          <a:noFill/>
        </p:spPr>
        <p:txBody>
          <a:bodyPr wrap="square" rtlCol="0">
            <a:spAutoFit/>
          </a:bodyPr>
          <a:lstStyle/>
          <a:p>
            <a:r>
              <a:rPr lang="es-MX" dirty="0" smtClean="0"/>
              <a:t>Normas aplicables a problemas de determinación de resultados.</a:t>
            </a:r>
            <a:endParaRPr lang="es-MX" dirty="0"/>
          </a:p>
        </p:txBody>
      </p:sp>
      <p:sp>
        <p:nvSpPr>
          <p:cNvPr id="18" name="CuadroTexto 17"/>
          <p:cNvSpPr txBox="1"/>
          <p:nvPr/>
        </p:nvSpPr>
        <p:spPr>
          <a:xfrm>
            <a:off x="7651824" y="5151049"/>
            <a:ext cx="3975652" cy="646331"/>
          </a:xfrm>
          <a:prstGeom prst="rect">
            <a:avLst/>
          </a:prstGeom>
          <a:noFill/>
        </p:spPr>
        <p:txBody>
          <a:bodyPr wrap="square" rtlCol="0">
            <a:spAutoFit/>
          </a:bodyPr>
          <a:lstStyle/>
          <a:p>
            <a:r>
              <a:rPr lang="es-MX" dirty="0" smtClean="0"/>
              <a:t>Normas aplicables a las actividades especializadas de distintos sectores.</a:t>
            </a:r>
            <a:endParaRPr lang="es-MX" dirty="0"/>
          </a:p>
        </p:txBody>
      </p:sp>
      <p:sp>
        <p:nvSpPr>
          <p:cNvPr id="19" name="CuadroTexto 18"/>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20" name="Rectángulo 19"/>
          <p:cNvSpPr/>
          <p:nvPr/>
        </p:nvSpPr>
        <p:spPr>
          <a:xfrm>
            <a:off x="3187148" y="6052169"/>
            <a:ext cx="6096000" cy="430887"/>
          </a:xfrm>
          <a:prstGeom prst="rect">
            <a:avLst/>
          </a:prstGeom>
        </p:spPr>
        <p:txBody>
          <a:bodyPr>
            <a:spAutoFit/>
          </a:bodyPr>
          <a:lstStyle/>
          <a:p>
            <a:pPr algn="ctr"/>
            <a:r>
              <a:rPr lang="es-MX" sz="1100" dirty="0" smtClean="0"/>
              <a:t>Figura 3. Estructura de las Normas de Información Financiera (NIF).</a:t>
            </a:r>
            <a:endParaRPr lang="es-MX" sz="1100" dirty="0"/>
          </a:p>
          <a:p>
            <a:pPr algn="ctr"/>
            <a:r>
              <a:rPr lang="es-MX" sz="1100" dirty="0"/>
              <a:t> Fuente: Elaboración propia con base en Públicos </a:t>
            </a:r>
            <a:r>
              <a:rPr lang="es-ES" sz="1100" dirty="0"/>
              <a:t>I.M.  (2017). </a:t>
            </a:r>
            <a:r>
              <a:rPr lang="es-ES" sz="1100" dirty="0" smtClean="0"/>
              <a:t>. </a:t>
            </a:r>
            <a:endParaRPr lang="es-MX" sz="1100" dirty="0"/>
          </a:p>
        </p:txBody>
      </p:sp>
      <p:sp>
        <p:nvSpPr>
          <p:cNvPr id="21" name="Rectángulo 20"/>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2" name="Imagen 21"/>
          <p:cNvPicPr>
            <a:picLocks noChangeAspect="1"/>
          </p:cNvPicPr>
          <p:nvPr/>
        </p:nvPicPr>
        <p:blipFill>
          <a:blip r:embed="rId7"/>
          <a:stretch>
            <a:fillRect/>
          </a:stretch>
        </p:blipFill>
        <p:spPr>
          <a:xfrm>
            <a:off x="11423560" y="2"/>
            <a:ext cx="768439" cy="515154"/>
          </a:xfrm>
          <a:prstGeom prst="rect">
            <a:avLst/>
          </a:prstGeom>
        </p:spPr>
      </p:pic>
      <p:sp>
        <p:nvSpPr>
          <p:cNvPr id="23"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24" name="CuadroTexto 23"/>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37934477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582885"/>
            <a:ext cx="10058400" cy="694171"/>
          </a:xfrm>
        </p:spPr>
        <p:txBody>
          <a:bodyPr>
            <a:normAutofit fontScale="90000"/>
          </a:bodyPr>
          <a:lstStyle/>
          <a:p>
            <a:r>
              <a:rPr lang="es-MX" dirty="0" smtClean="0"/>
              <a:t>Serie Norma de Información Financiera – A</a:t>
            </a:r>
            <a:endParaRPr lang="es-MX" dirty="0"/>
          </a:p>
        </p:txBody>
      </p:sp>
      <p:graphicFrame>
        <p:nvGraphicFramePr>
          <p:cNvPr id="3" name="Diagrama 2"/>
          <p:cNvGraphicFramePr/>
          <p:nvPr>
            <p:extLst>
              <p:ext uri="{D42A27DB-BD31-4B8C-83A1-F6EECF244321}">
                <p14:modId xmlns:p14="http://schemas.microsoft.com/office/powerpoint/2010/main" val="4291926405"/>
              </p:ext>
            </p:extLst>
          </p:nvPr>
        </p:nvGraphicFramePr>
        <p:xfrm>
          <a:off x="1288844" y="1573889"/>
          <a:ext cx="9614309" cy="43632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CuadroTexto 9"/>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9" name="Rectángulo 8"/>
          <p:cNvSpPr/>
          <p:nvPr/>
        </p:nvSpPr>
        <p:spPr>
          <a:xfrm>
            <a:off x="3047999" y="6019143"/>
            <a:ext cx="6096000" cy="430887"/>
          </a:xfrm>
          <a:prstGeom prst="rect">
            <a:avLst/>
          </a:prstGeom>
        </p:spPr>
        <p:txBody>
          <a:bodyPr>
            <a:spAutoFit/>
          </a:bodyPr>
          <a:lstStyle/>
          <a:p>
            <a:pPr algn="ctr"/>
            <a:r>
              <a:rPr lang="es-MX" sz="1100" dirty="0" smtClean="0"/>
              <a:t>Figura 4. Serie NIF - A.</a:t>
            </a:r>
            <a:endParaRPr lang="es-MX" sz="1100" dirty="0"/>
          </a:p>
          <a:p>
            <a:pPr algn="ctr"/>
            <a:r>
              <a:rPr lang="es-MX" sz="1100" dirty="0"/>
              <a:t> Fuente: Elaboración propia con base en Públicos </a:t>
            </a:r>
            <a:r>
              <a:rPr lang="es-ES" sz="1100" dirty="0"/>
              <a:t>I.M.  (2017). </a:t>
            </a:r>
            <a:r>
              <a:rPr lang="es-ES" sz="1100" dirty="0" smtClean="0"/>
              <a:t>. </a:t>
            </a:r>
            <a:endParaRPr lang="es-MX" sz="1100" dirty="0"/>
          </a:p>
        </p:txBody>
      </p:sp>
      <p:sp>
        <p:nvSpPr>
          <p:cNvPr id="12" name="Rectángulo 11"/>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Imagen 12"/>
          <p:cNvPicPr>
            <a:picLocks noChangeAspect="1"/>
          </p:cNvPicPr>
          <p:nvPr/>
        </p:nvPicPr>
        <p:blipFill>
          <a:blip r:embed="rId7"/>
          <a:stretch>
            <a:fillRect/>
          </a:stretch>
        </p:blipFill>
        <p:spPr>
          <a:xfrm>
            <a:off x="11423560" y="2"/>
            <a:ext cx="768439" cy="515154"/>
          </a:xfrm>
          <a:prstGeom prst="rect">
            <a:avLst/>
          </a:prstGeom>
        </p:spPr>
      </p:pic>
      <p:sp>
        <p:nvSpPr>
          <p:cNvPr id="14"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5" name="CuadroTexto 14"/>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18457707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99015"/>
            <a:ext cx="10058400" cy="629776"/>
          </a:xfrm>
        </p:spPr>
        <p:txBody>
          <a:bodyPr>
            <a:normAutofit fontScale="90000"/>
          </a:bodyPr>
          <a:lstStyle/>
          <a:p>
            <a:r>
              <a:rPr lang="es-MX" dirty="0" smtClean="0"/>
              <a:t>Serie Norma de Información Financiera – B </a:t>
            </a:r>
            <a:endParaRPr lang="es-MX" dirty="0"/>
          </a:p>
        </p:txBody>
      </p:sp>
      <p:graphicFrame>
        <p:nvGraphicFramePr>
          <p:cNvPr id="11" name="Diagrama 10"/>
          <p:cNvGraphicFramePr/>
          <p:nvPr>
            <p:extLst>
              <p:ext uri="{D42A27DB-BD31-4B8C-83A1-F6EECF244321}">
                <p14:modId xmlns:p14="http://schemas.microsoft.com/office/powerpoint/2010/main" val="3769620557"/>
              </p:ext>
            </p:extLst>
          </p:nvPr>
        </p:nvGraphicFramePr>
        <p:xfrm>
          <a:off x="1066800" y="1376751"/>
          <a:ext cx="9921965" cy="46658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CuadroTexto 8"/>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8" name="Rectángulo 7"/>
          <p:cNvSpPr/>
          <p:nvPr/>
        </p:nvSpPr>
        <p:spPr>
          <a:xfrm>
            <a:off x="3078480" y="5975560"/>
            <a:ext cx="6096000" cy="430887"/>
          </a:xfrm>
          <a:prstGeom prst="rect">
            <a:avLst/>
          </a:prstGeom>
        </p:spPr>
        <p:txBody>
          <a:bodyPr>
            <a:spAutoFit/>
          </a:bodyPr>
          <a:lstStyle/>
          <a:p>
            <a:pPr algn="ctr"/>
            <a:r>
              <a:rPr lang="es-MX" sz="1100" dirty="0" smtClean="0"/>
              <a:t>Figura 5. Serie NIF - B.</a:t>
            </a:r>
            <a:endParaRPr lang="es-MX" sz="1100" dirty="0"/>
          </a:p>
          <a:p>
            <a:pPr algn="ctr"/>
            <a:r>
              <a:rPr lang="es-MX" sz="1100" dirty="0"/>
              <a:t> Fuente: Elaboración propia con base en Públicos </a:t>
            </a:r>
            <a:r>
              <a:rPr lang="es-ES" sz="1100" dirty="0"/>
              <a:t>I.M.  (2017). </a:t>
            </a:r>
            <a:r>
              <a:rPr lang="es-ES" sz="1100" dirty="0" smtClean="0"/>
              <a:t>. </a:t>
            </a:r>
            <a:endParaRPr lang="es-MX" sz="1100" dirty="0"/>
          </a:p>
        </p:txBody>
      </p:sp>
      <p:sp>
        <p:nvSpPr>
          <p:cNvPr id="10" name="Rectángulo 9"/>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Imagen 11"/>
          <p:cNvPicPr>
            <a:picLocks noChangeAspect="1"/>
          </p:cNvPicPr>
          <p:nvPr/>
        </p:nvPicPr>
        <p:blipFill>
          <a:blip r:embed="rId7"/>
          <a:stretch>
            <a:fillRect/>
          </a:stretch>
        </p:blipFill>
        <p:spPr>
          <a:xfrm>
            <a:off x="11423560" y="2"/>
            <a:ext cx="768439" cy="515154"/>
          </a:xfrm>
          <a:prstGeom prst="rect">
            <a:avLst/>
          </a:prstGeom>
        </p:spPr>
      </p:pic>
      <p:sp>
        <p:nvSpPr>
          <p:cNvPr id="14"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5" name="CuadroTexto 14"/>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4247738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78260"/>
            <a:ext cx="10058400" cy="642656"/>
          </a:xfrm>
        </p:spPr>
        <p:txBody>
          <a:bodyPr>
            <a:normAutofit fontScale="90000"/>
          </a:bodyPr>
          <a:lstStyle/>
          <a:p>
            <a:r>
              <a:rPr lang="es-MX" dirty="0" smtClean="0"/>
              <a:t>Serie Norma de Información Financiera – C</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52410785"/>
              </p:ext>
            </p:extLst>
          </p:nvPr>
        </p:nvGraphicFramePr>
        <p:xfrm>
          <a:off x="1151404" y="1571051"/>
          <a:ext cx="4553938" cy="4094536"/>
        </p:xfrm>
        <a:graphic>
          <a:graphicData uri="http://schemas.openxmlformats.org/drawingml/2006/table">
            <a:tbl>
              <a:tblPr firstRow="1" bandRow="1">
                <a:tableStyleId>{10A1B5D5-9B99-4C35-A422-299274C87663}</a:tableStyleId>
              </a:tblPr>
              <a:tblGrid>
                <a:gridCol w="3304599"/>
                <a:gridCol w="1249339"/>
              </a:tblGrid>
              <a:tr h="755991">
                <a:tc>
                  <a:txBody>
                    <a:bodyPr/>
                    <a:lstStyle/>
                    <a:p>
                      <a:r>
                        <a:rPr lang="es-MX" dirty="0" smtClean="0"/>
                        <a:t>Normas aplicables a conceptos específicos de los estados financieros</a:t>
                      </a:r>
                      <a:endParaRPr lang="es-MX" dirty="0"/>
                    </a:p>
                  </a:txBody>
                  <a:tcPr marL="98280" marR="98280"/>
                </a:tc>
                <a:tc>
                  <a:txBody>
                    <a:bodyPr/>
                    <a:lstStyle/>
                    <a:p>
                      <a:pPr algn="ctr"/>
                      <a:r>
                        <a:rPr lang="es-MX" dirty="0" smtClean="0"/>
                        <a:t>Boletín</a:t>
                      </a:r>
                      <a:endParaRPr lang="es-MX" dirty="0"/>
                    </a:p>
                  </a:txBody>
                  <a:tcPr marL="98280" marR="98280"/>
                </a:tc>
              </a:tr>
              <a:tr h="380448">
                <a:tc>
                  <a:txBody>
                    <a:bodyPr/>
                    <a:lstStyle/>
                    <a:p>
                      <a:r>
                        <a:rPr lang="es-MX" dirty="0" smtClean="0"/>
                        <a:t>Efectivo</a:t>
                      </a:r>
                      <a:endParaRPr lang="es-MX" dirty="0"/>
                    </a:p>
                  </a:txBody>
                  <a:tcPr marL="98280" marR="98280"/>
                </a:tc>
                <a:tc>
                  <a:txBody>
                    <a:bodyPr/>
                    <a:lstStyle/>
                    <a:p>
                      <a:pPr algn="ctr"/>
                      <a:r>
                        <a:rPr lang="es-MX" dirty="0" smtClean="0"/>
                        <a:t>C-1</a:t>
                      </a:r>
                      <a:endParaRPr lang="es-MX" dirty="0"/>
                    </a:p>
                  </a:txBody>
                  <a:tcPr marL="98280" marR="98280"/>
                </a:tc>
              </a:tr>
              <a:tr h="425208">
                <a:tc>
                  <a:txBody>
                    <a:bodyPr/>
                    <a:lstStyle/>
                    <a:p>
                      <a:r>
                        <a:rPr lang="es-MX" dirty="0" smtClean="0"/>
                        <a:t>Instrumentos financieros</a:t>
                      </a:r>
                      <a:endParaRPr lang="es-MX" dirty="0"/>
                    </a:p>
                  </a:txBody>
                  <a:tcPr marL="98280" marR="98280"/>
                </a:tc>
                <a:tc>
                  <a:txBody>
                    <a:bodyPr/>
                    <a:lstStyle/>
                    <a:p>
                      <a:pPr algn="ctr"/>
                      <a:r>
                        <a:rPr lang="es-MX" dirty="0" smtClean="0"/>
                        <a:t>C-2</a:t>
                      </a:r>
                      <a:endParaRPr lang="es-MX" dirty="0"/>
                    </a:p>
                  </a:txBody>
                  <a:tcPr marL="98280" marR="98280"/>
                </a:tc>
              </a:tr>
              <a:tr h="529193">
                <a:tc>
                  <a:txBody>
                    <a:bodyPr/>
                    <a:lstStyle/>
                    <a:p>
                      <a:r>
                        <a:rPr lang="es-MX" dirty="0" smtClean="0"/>
                        <a:t>Documento de adecuaciones al Boletín C-2</a:t>
                      </a:r>
                      <a:endParaRPr lang="es-MX" dirty="0"/>
                    </a:p>
                  </a:txBody>
                  <a:tcPr marL="98280" marR="98280"/>
                </a:tc>
                <a:tc>
                  <a:txBody>
                    <a:bodyPr/>
                    <a:lstStyle/>
                    <a:p>
                      <a:pPr algn="ctr"/>
                      <a:endParaRPr lang="es-MX" dirty="0"/>
                    </a:p>
                  </a:txBody>
                  <a:tcPr marL="98280" marR="98280"/>
                </a:tc>
              </a:tr>
              <a:tr h="414018">
                <a:tc>
                  <a:txBody>
                    <a:bodyPr/>
                    <a:lstStyle/>
                    <a:p>
                      <a:r>
                        <a:rPr lang="es-MX" dirty="0" smtClean="0"/>
                        <a:t>Cuentas por cobrar</a:t>
                      </a:r>
                      <a:endParaRPr lang="es-MX" dirty="0"/>
                    </a:p>
                  </a:txBody>
                  <a:tcPr marL="98280" marR="98280"/>
                </a:tc>
                <a:tc>
                  <a:txBody>
                    <a:bodyPr/>
                    <a:lstStyle/>
                    <a:p>
                      <a:pPr algn="ctr"/>
                      <a:r>
                        <a:rPr lang="es-MX" dirty="0" smtClean="0"/>
                        <a:t>C-3</a:t>
                      </a:r>
                      <a:endParaRPr lang="es-MX" dirty="0"/>
                    </a:p>
                  </a:txBody>
                  <a:tcPr marL="98280" marR="98280"/>
                </a:tc>
              </a:tr>
              <a:tr h="458777">
                <a:tc>
                  <a:txBody>
                    <a:bodyPr/>
                    <a:lstStyle/>
                    <a:p>
                      <a:r>
                        <a:rPr lang="es-MX" dirty="0" smtClean="0"/>
                        <a:t>Inventarios</a:t>
                      </a:r>
                      <a:endParaRPr lang="es-MX" dirty="0"/>
                    </a:p>
                  </a:txBody>
                  <a:tcPr marL="98280" marR="98280"/>
                </a:tc>
                <a:tc>
                  <a:txBody>
                    <a:bodyPr/>
                    <a:lstStyle/>
                    <a:p>
                      <a:pPr algn="ctr"/>
                      <a:r>
                        <a:rPr lang="es-MX" dirty="0" smtClean="0"/>
                        <a:t>C-4</a:t>
                      </a:r>
                      <a:endParaRPr lang="es-MX" dirty="0"/>
                    </a:p>
                  </a:txBody>
                  <a:tcPr marL="98280" marR="98280"/>
                </a:tc>
              </a:tr>
              <a:tr h="402828">
                <a:tc>
                  <a:txBody>
                    <a:bodyPr/>
                    <a:lstStyle/>
                    <a:p>
                      <a:r>
                        <a:rPr lang="es-MX" dirty="0" smtClean="0"/>
                        <a:t>Pagos anticipados</a:t>
                      </a:r>
                      <a:endParaRPr lang="es-MX" dirty="0"/>
                    </a:p>
                  </a:txBody>
                  <a:tcPr marL="98280" marR="98280"/>
                </a:tc>
                <a:tc>
                  <a:txBody>
                    <a:bodyPr/>
                    <a:lstStyle/>
                    <a:p>
                      <a:pPr algn="ctr"/>
                      <a:r>
                        <a:rPr lang="es-MX" dirty="0" smtClean="0"/>
                        <a:t>C-5</a:t>
                      </a:r>
                      <a:endParaRPr lang="es-MX" dirty="0"/>
                    </a:p>
                  </a:txBody>
                  <a:tcPr marL="98280" marR="98280"/>
                </a:tc>
              </a:tr>
              <a:tr h="458777">
                <a:tc>
                  <a:txBody>
                    <a:bodyPr/>
                    <a:lstStyle/>
                    <a:p>
                      <a:r>
                        <a:rPr lang="es-MX" dirty="0" smtClean="0"/>
                        <a:t>Inmuebles, maquinaria y equipo</a:t>
                      </a:r>
                      <a:endParaRPr lang="es-MX" dirty="0"/>
                    </a:p>
                  </a:txBody>
                  <a:tcPr marL="98280" marR="98280"/>
                </a:tc>
                <a:tc>
                  <a:txBody>
                    <a:bodyPr/>
                    <a:lstStyle/>
                    <a:p>
                      <a:pPr algn="ctr"/>
                      <a:r>
                        <a:rPr lang="es-MX" dirty="0" smtClean="0"/>
                        <a:t>C-6</a:t>
                      </a:r>
                      <a:endParaRPr lang="es-MX" dirty="0"/>
                    </a:p>
                  </a:txBody>
                  <a:tcPr marL="98280" marR="98280"/>
                </a:tc>
              </a:tr>
            </a:tbl>
          </a:graphicData>
        </a:graphic>
      </p:graphicFrame>
      <p:graphicFrame>
        <p:nvGraphicFramePr>
          <p:cNvPr id="7" name="Marcador de contenido 3"/>
          <p:cNvGraphicFramePr>
            <a:graphicFrameLocks/>
          </p:cNvGraphicFramePr>
          <p:nvPr>
            <p:extLst>
              <p:ext uri="{D42A27DB-BD31-4B8C-83A1-F6EECF244321}">
                <p14:modId xmlns:p14="http://schemas.microsoft.com/office/powerpoint/2010/main" val="1663694528"/>
              </p:ext>
            </p:extLst>
          </p:nvPr>
        </p:nvGraphicFramePr>
        <p:xfrm>
          <a:off x="5813557" y="1565601"/>
          <a:ext cx="5107728" cy="4099814"/>
        </p:xfrm>
        <a:graphic>
          <a:graphicData uri="http://schemas.openxmlformats.org/drawingml/2006/table">
            <a:tbl>
              <a:tblPr firstRow="1" bandRow="1">
                <a:tableStyleId>{E8B1032C-EA38-4F05-BA0D-38AFFFC7BED3}</a:tableStyleId>
              </a:tblPr>
              <a:tblGrid>
                <a:gridCol w="4023541"/>
                <a:gridCol w="1084187"/>
              </a:tblGrid>
              <a:tr h="497823">
                <a:tc>
                  <a:txBody>
                    <a:bodyPr/>
                    <a:lstStyle/>
                    <a:p>
                      <a:r>
                        <a:rPr lang="es-MX" b="0" dirty="0" smtClean="0"/>
                        <a:t>Activos intangibles</a:t>
                      </a:r>
                      <a:endParaRPr lang="es-MX" b="0" dirty="0"/>
                    </a:p>
                  </a:txBody>
                  <a:tcPr/>
                </a:tc>
                <a:tc>
                  <a:txBody>
                    <a:bodyPr/>
                    <a:lstStyle/>
                    <a:p>
                      <a:pPr algn="ctr"/>
                      <a:r>
                        <a:rPr lang="es-MX" b="0" dirty="0" smtClean="0"/>
                        <a:t>C-8</a:t>
                      </a:r>
                      <a:endParaRPr lang="es-MX" b="0" dirty="0"/>
                    </a:p>
                  </a:txBody>
                  <a:tcPr/>
                </a:tc>
              </a:tr>
              <a:tr h="622071">
                <a:tc>
                  <a:txBody>
                    <a:bodyPr/>
                    <a:lstStyle/>
                    <a:p>
                      <a:r>
                        <a:rPr lang="es-MX" dirty="0" smtClean="0"/>
                        <a:t>Pasivo, provisiones, activos y pasivos contingentes y compromisos</a:t>
                      </a:r>
                      <a:endParaRPr lang="es-MX" dirty="0"/>
                    </a:p>
                  </a:txBody>
                  <a:tcPr/>
                </a:tc>
                <a:tc>
                  <a:txBody>
                    <a:bodyPr/>
                    <a:lstStyle/>
                    <a:p>
                      <a:pPr algn="ctr"/>
                      <a:r>
                        <a:rPr lang="es-MX" dirty="0" smtClean="0"/>
                        <a:t>C-9</a:t>
                      </a:r>
                      <a:endParaRPr lang="es-MX" dirty="0"/>
                    </a:p>
                  </a:txBody>
                  <a:tcPr/>
                </a:tc>
              </a:tr>
              <a:tr h="622071">
                <a:tc>
                  <a:txBody>
                    <a:bodyPr/>
                    <a:lstStyle/>
                    <a:p>
                      <a:r>
                        <a:rPr lang="es-MX" dirty="0" smtClean="0"/>
                        <a:t>Instrumentos financieros derivados y operaciones de cobertura</a:t>
                      </a:r>
                      <a:endParaRPr lang="es-MX" dirty="0"/>
                    </a:p>
                  </a:txBody>
                  <a:tcPr/>
                </a:tc>
                <a:tc>
                  <a:txBody>
                    <a:bodyPr/>
                    <a:lstStyle/>
                    <a:p>
                      <a:pPr algn="ctr"/>
                      <a:r>
                        <a:rPr lang="es-MX" dirty="0" smtClean="0"/>
                        <a:t>C-10</a:t>
                      </a:r>
                      <a:endParaRPr lang="es-MX" dirty="0"/>
                    </a:p>
                  </a:txBody>
                  <a:tcPr/>
                </a:tc>
              </a:tr>
              <a:tr h="355469">
                <a:tc>
                  <a:txBody>
                    <a:bodyPr/>
                    <a:lstStyle/>
                    <a:p>
                      <a:r>
                        <a:rPr lang="es-MX" dirty="0" smtClean="0"/>
                        <a:t>Capital contable</a:t>
                      </a:r>
                      <a:endParaRPr lang="es-MX" dirty="0"/>
                    </a:p>
                  </a:txBody>
                  <a:tcPr/>
                </a:tc>
                <a:tc>
                  <a:txBody>
                    <a:bodyPr/>
                    <a:lstStyle/>
                    <a:p>
                      <a:pPr algn="ctr"/>
                      <a:r>
                        <a:rPr lang="es-MX" dirty="0" smtClean="0"/>
                        <a:t>C-11</a:t>
                      </a:r>
                      <a:endParaRPr lang="es-MX" dirty="0"/>
                    </a:p>
                  </a:txBody>
                  <a:tcPr/>
                </a:tc>
              </a:tr>
              <a:tr h="888673">
                <a:tc>
                  <a:txBody>
                    <a:bodyPr/>
                    <a:lstStyle/>
                    <a:p>
                      <a:r>
                        <a:rPr lang="es-MX" dirty="0" smtClean="0"/>
                        <a:t>Instrumentos financieros con características de pasivo, de capital o de ambos</a:t>
                      </a:r>
                      <a:endParaRPr lang="es-MX" dirty="0"/>
                    </a:p>
                  </a:txBody>
                  <a:tcPr/>
                </a:tc>
                <a:tc>
                  <a:txBody>
                    <a:bodyPr/>
                    <a:lstStyle/>
                    <a:p>
                      <a:pPr algn="ctr"/>
                      <a:r>
                        <a:rPr lang="es-MX" dirty="0" smtClean="0"/>
                        <a:t>C-12</a:t>
                      </a:r>
                      <a:endParaRPr lang="es-MX" dirty="0"/>
                    </a:p>
                  </a:txBody>
                  <a:tcPr/>
                </a:tc>
              </a:tr>
              <a:tr h="401591">
                <a:tc>
                  <a:txBody>
                    <a:bodyPr/>
                    <a:lstStyle/>
                    <a:p>
                      <a:r>
                        <a:rPr lang="es-MX" dirty="0" smtClean="0"/>
                        <a:t>Partes relacionadas</a:t>
                      </a:r>
                      <a:endParaRPr lang="es-MX" dirty="0"/>
                    </a:p>
                  </a:txBody>
                  <a:tcPr/>
                </a:tc>
                <a:tc>
                  <a:txBody>
                    <a:bodyPr/>
                    <a:lstStyle/>
                    <a:p>
                      <a:pPr algn="ctr"/>
                      <a:r>
                        <a:rPr lang="es-MX" dirty="0" smtClean="0"/>
                        <a:t>NIF C-13</a:t>
                      </a:r>
                      <a:endParaRPr lang="es-MX" dirty="0"/>
                    </a:p>
                  </a:txBody>
                  <a:tcPr/>
                </a:tc>
              </a:tr>
              <a:tr h="622071">
                <a:tc>
                  <a:txBody>
                    <a:bodyPr/>
                    <a:lstStyle/>
                    <a:p>
                      <a:r>
                        <a:rPr lang="es-MX" dirty="0" smtClean="0"/>
                        <a:t>Deterioro en el valor de los activos de larga duración y su disposición</a:t>
                      </a:r>
                      <a:endParaRPr lang="es-MX" dirty="0"/>
                    </a:p>
                  </a:txBody>
                  <a:tcPr/>
                </a:tc>
                <a:tc>
                  <a:txBody>
                    <a:bodyPr/>
                    <a:lstStyle/>
                    <a:p>
                      <a:pPr algn="ctr"/>
                      <a:r>
                        <a:rPr lang="es-MX" dirty="0" smtClean="0"/>
                        <a:t>C-15</a:t>
                      </a:r>
                      <a:endParaRPr lang="es-MX" dirty="0"/>
                    </a:p>
                  </a:txBody>
                  <a:tcPr/>
                </a:tc>
              </a:tr>
            </a:tbl>
          </a:graphicData>
        </a:graphic>
      </p:graphicFrame>
      <p:sp>
        <p:nvSpPr>
          <p:cNvPr id="10" name="CuadroTexto 9"/>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2" name="Rectángulo 11"/>
          <p:cNvSpPr/>
          <p:nvPr/>
        </p:nvSpPr>
        <p:spPr>
          <a:xfrm>
            <a:off x="3078480" y="5821012"/>
            <a:ext cx="6096000" cy="430887"/>
          </a:xfrm>
          <a:prstGeom prst="rect">
            <a:avLst/>
          </a:prstGeom>
        </p:spPr>
        <p:txBody>
          <a:bodyPr>
            <a:spAutoFit/>
          </a:bodyPr>
          <a:lstStyle/>
          <a:p>
            <a:pPr algn="ctr"/>
            <a:r>
              <a:rPr lang="es-MX" sz="1100" dirty="0" smtClean="0"/>
              <a:t>Figura 6. Serie NIF - C.</a:t>
            </a:r>
            <a:endParaRPr lang="es-MX" sz="1100" dirty="0"/>
          </a:p>
          <a:p>
            <a:pPr algn="ctr"/>
            <a:r>
              <a:rPr lang="es-MX" sz="1100" dirty="0"/>
              <a:t> Fuente: Elaboración propia con base en Públicos </a:t>
            </a:r>
            <a:r>
              <a:rPr lang="es-ES" sz="1100" dirty="0"/>
              <a:t>I.M.  (2017). </a:t>
            </a:r>
            <a:r>
              <a:rPr lang="es-ES" sz="1100" dirty="0" smtClean="0"/>
              <a:t>. </a:t>
            </a:r>
            <a:endParaRPr lang="es-MX" sz="1100" dirty="0"/>
          </a:p>
        </p:txBody>
      </p:sp>
      <p:sp>
        <p:nvSpPr>
          <p:cNvPr id="13" name="Rectángulo 12"/>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4" name="Imagen 13"/>
          <p:cNvPicPr>
            <a:picLocks noChangeAspect="1"/>
          </p:cNvPicPr>
          <p:nvPr/>
        </p:nvPicPr>
        <p:blipFill>
          <a:blip r:embed="rId2"/>
          <a:stretch>
            <a:fillRect/>
          </a:stretch>
        </p:blipFill>
        <p:spPr>
          <a:xfrm>
            <a:off x="11423560" y="2"/>
            <a:ext cx="768439" cy="515154"/>
          </a:xfrm>
          <a:prstGeom prst="rect">
            <a:avLst/>
          </a:prstGeom>
        </p:spPr>
      </p:pic>
      <p:sp>
        <p:nvSpPr>
          <p:cNvPr id="15"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6" name="CuadroTexto 15"/>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11473416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80193"/>
            <a:ext cx="10058400" cy="642655"/>
          </a:xfrm>
        </p:spPr>
        <p:txBody>
          <a:bodyPr>
            <a:normAutofit fontScale="90000"/>
          </a:bodyPr>
          <a:lstStyle/>
          <a:p>
            <a:r>
              <a:rPr lang="es-MX" dirty="0" smtClean="0"/>
              <a:t>Serie Norma de Información Financiera – D</a:t>
            </a:r>
            <a:endParaRPr lang="es-MX" dirty="0"/>
          </a:p>
        </p:txBody>
      </p:sp>
      <p:graphicFrame>
        <p:nvGraphicFramePr>
          <p:cNvPr id="10" name="Diagrama 9"/>
          <p:cNvGraphicFramePr/>
          <p:nvPr>
            <p:extLst>
              <p:ext uri="{D42A27DB-BD31-4B8C-83A1-F6EECF244321}">
                <p14:modId xmlns:p14="http://schemas.microsoft.com/office/powerpoint/2010/main" val="2007800248"/>
              </p:ext>
            </p:extLst>
          </p:nvPr>
        </p:nvGraphicFramePr>
        <p:xfrm>
          <a:off x="331986" y="1774357"/>
          <a:ext cx="10730965" cy="41727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9" name="Rectángulo 8"/>
          <p:cNvSpPr/>
          <p:nvPr/>
        </p:nvSpPr>
        <p:spPr>
          <a:xfrm>
            <a:off x="3065602" y="6130109"/>
            <a:ext cx="6096000" cy="430887"/>
          </a:xfrm>
          <a:prstGeom prst="rect">
            <a:avLst/>
          </a:prstGeom>
        </p:spPr>
        <p:txBody>
          <a:bodyPr>
            <a:spAutoFit/>
          </a:bodyPr>
          <a:lstStyle/>
          <a:p>
            <a:pPr algn="ctr"/>
            <a:r>
              <a:rPr lang="es-MX" sz="1100" dirty="0" smtClean="0"/>
              <a:t>Figura 7. Serie NIF - D.</a:t>
            </a:r>
            <a:endParaRPr lang="es-MX" sz="1100" dirty="0"/>
          </a:p>
          <a:p>
            <a:pPr algn="ctr"/>
            <a:r>
              <a:rPr lang="es-MX" sz="1100" dirty="0"/>
              <a:t> Fuente: Elaboración propia con base en Públicos </a:t>
            </a:r>
            <a:r>
              <a:rPr lang="es-ES" sz="1100" dirty="0"/>
              <a:t>I.M.  (2017). </a:t>
            </a:r>
            <a:r>
              <a:rPr lang="es-ES" sz="1100" dirty="0" smtClean="0"/>
              <a:t>. </a:t>
            </a:r>
            <a:endParaRPr lang="es-MX" sz="1100" dirty="0"/>
          </a:p>
        </p:txBody>
      </p:sp>
      <p:sp>
        <p:nvSpPr>
          <p:cNvPr id="11" name="Rectángulo 10"/>
          <p:cNvSpPr/>
          <p:nvPr/>
        </p:nvSpPr>
        <p:spPr>
          <a:xfrm>
            <a:off x="0" y="1227822"/>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Imagen 12"/>
          <p:cNvPicPr>
            <a:picLocks noChangeAspect="1"/>
          </p:cNvPicPr>
          <p:nvPr/>
        </p:nvPicPr>
        <p:blipFill>
          <a:blip r:embed="rId7"/>
          <a:stretch>
            <a:fillRect/>
          </a:stretch>
        </p:blipFill>
        <p:spPr>
          <a:xfrm>
            <a:off x="11423560" y="2"/>
            <a:ext cx="768439" cy="515154"/>
          </a:xfrm>
          <a:prstGeom prst="rect">
            <a:avLst/>
          </a:prstGeom>
        </p:spPr>
      </p:pic>
      <p:sp>
        <p:nvSpPr>
          <p:cNvPr id="14"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5" name="CuadroTexto 14"/>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40303103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78260"/>
            <a:ext cx="10058400" cy="694171"/>
          </a:xfrm>
        </p:spPr>
        <p:txBody>
          <a:bodyPr>
            <a:normAutofit fontScale="90000"/>
          </a:bodyPr>
          <a:lstStyle/>
          <a:p>
            <a:r>
              <a:rPr lang="es-MX" dirty="0" smtClean="0"/>
              <a:t>Serie Norma de Información Financiera – E</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46200218"/>
              </p:ext>
            </p:extLst>
          </p:nvPr>
        </p:nvGraphicFramePr>
        <p:xfrm>
          <a:off x="1203235" y="2176529"/>
          <a:ext cx="9783764" cy="2189409"/>
        </p:xfrm>
        <a:graphic>
          <a:graphicData uri="http://schemas.openxmlformats.org/drawingml/2006/table">
            <a:tbl>
              <a:tblPr firstRow="1" bandRow="1">
                <a:tableStyleId>{93296810-A885-4BE3-A3E7-6D5BEEA58F35}</a:tableStyleId>
              </a:tblPr>
              <a:tblGrid>
                <a:gridCol w="7039244"/>
                <a:gridCol w="2744520"/>
              </a:tblGrid>
              <a:tr h="689459">
                <a:tc>
                  <a:txBody>
                    <a:bodyPr/>
                    <a:lstStyle/>
                    <a:p>
                      <a:r>
                        <a:rPr lang="es-MX" dirty="0" smtClean="0"/>
                        <a:t>Normas aplicables a las actividades especializadas de distintos sectores</a:t>
                      </a:r>
                      <a:endParaRPr lang="es-MX" dirty="0"/>
                    </a:p>
                  </a:txBody>
                  <a:tcPr>
                    <a:cell3D prstMaterial="dkEdge">
                      <a:bevel w="25400" h="25400" prst="angle"/>
                      <a:lightRig rig="flood" dir="t"/>
                    </a:cell3D>
                  </a:tcPr>
                </a:tc>
                <a:tc>
                  <a:txBody>
                    <a:bodyPr/>
                    <a:lstStyle/>
                    <a:p>
                      <a:pPr algn="ctr"/>
                      <a:r>
                        <a:rPr lang="es-MX" dirty="0" smtClean="0"/>
                        <a:t>Boletín</a:t>
                      </a:r>
                      <a:endParaRPr lang="es-MX" dirty="0"/>
                    </a:p>
                  </a:txBody>
                  <a:tcPr>
                    <a:cell3D prstMaterial="dkEdge">
                      <a:bevel w="25400" h="25400" prst="angle"/>
                      <a:lightRig rig="flood" dir="t"/>
                    </a:cell3D>
                  </a:tcPr>
                </a:tc>
              </a:tr>
              <a:tr h="598242">
                <a:tc>
                  <a:txBody>
                    <a:bodyPr/>
                    <a:lstStyle/>
                    <a:p>
                      <a:r>
                        <a:rPr lang="es-MX" dirty="0" smtClean="0"/>
                        <a:t>Agricultura (actividades agropecuarias)</a:t>
                      </a:r>
                      <a:endParaRPr lang="es-MX" dirty="0"/>
                    </a:p>
                  </a:txBody>
                  <a:tcPr>
                    <a:cell3D prstMaterial="dkEdge">
                      <a:bevel w="25400" h="25400" prst="angle"/>
                      <a:lightRig rig="flood" dir="t"/>
                    </a:cell3D>
                  </a:tcPr>
                </a:tc>
                <a:tc>
                  <a:txBody>
                    <a:bodyPr/>
                    <a:lstStyle/>
                    <a:p>
                      <a:pPr algn="ctr"/>
                      <a:r>
                        <a:rPr lang="es-MX" dirty="0" smtClean="0"/>
                        <a:t>E-1</a:t>
                      </a:r>
                      <a:endParaRPr lang="es-MX" dirty="0"/>
                    </a:p>
                  </a:txBody>
                  <a:tcPr>
                    <a:cell3D prstMaterial="dkEdge">
                      <a:bevel w="25400" h="25400" prst="angle"/>
                      <a:lightRig rig="flood" dir="t"/>
                    </a:cell3D>
                  </a:tcPr>
                </a:tc>
              </a:tr>
              <a:tr h="901708">
                <a:tc>
                  <a:txBody>
                    <a:bodyPr/>
                    <a:lstStyle/>
                    <a:p>
                      <a:r>
                        <a:rPr lang="es-MX" dirty="0" smtClean="0"/>
                        <a:t>Ingresos y contribuciones recibidas por entidades con propósitos no lucrativos, así como contribuciones otorgadas por las mismas</a:t>
                      </a:r>
                      <a:endParaRPr lang="es-MX" dirty="0"/>
                    </a:p>
                  </a:txBody>
                  <a:tcPr>
                    <a:cell3D prstMaterial="dkEdge">
                      <a:bevel w="25400" h="25400" prst="angle"/>
                      <a:lightRig rig="flood" dir="t"/>
                    </a:cell3D>
                  </a:tcPr>
                </a:tc>
                <a:tc>
                  <a:txBody>
                    <a:bodyPr/>
                    <a:lstStyle/>
                    <a:p>
                      <a:pPr algn="ctr"/>
                      <a:r>
                        <a:rPr lang="es-MX" dirty="0" smtClean="0"/>
                        <a:t>E-2</a:t>
                      </a:r>
                      <a:endParaRPr lang="es-MX" dirty="0"/>
                    </a:p>
                  </a:txBody>
                  <a:tcPr>
                    <a:cell3D prstMaterial="dkEdge">
                      <a:bevel w="25400" h="25400" prst="angle"/>
                      <a:lightRig rig="flood" dir="t"/>
                    </a:cell3D>
                  </a:tcPr>
                </a:tc>
              </a:tr>
            </a:tbl>
          </a:graphicData>
        </a:graphic>
      </p:graphicFrame>
      <p:sp>
        <p:nvSpPr>
          <p:cNvPr id="10" name="CuadroTexto 9"/>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8" name="Rectángulo 7"/>
          <p:cNvSpPr/>
          <p:nvPr/>
        </p:nvSpPr>
        <p:spPr>
          <a:xfrm>
            <a:off x="3132604" y="4558884"/>
            <a:ext cx="6096000" cy="430887"/>
          </a:xfrm>
          <a:prstGeom prst="rect">
            <a:avLst/>
          </a:prstGeom>
        </p:spPr>
        <p:txBody>
          <a:bodyPr>
            <a:spAutoFit/>
          </a:bodyPr>
          <a:lstStyle/>
          <a:p>
            <a:pPr algn="ctr"/>
            <a:r>
              <a:rPr lang="es-MX" sz="1100" dirty="0" smtClean="0"/>
              <a:t>Figura 8. Serie NIF - E.</a:t>
            </a:r>
            <a:endParaRPr lang="es-MX" sz="1100" dirty="0"/>
          </a:p>
          <a:p>
            <a:pPr algn="ctr"/>
            <a:r>
              <a:rPr lang="es-MX" sz="1100" dirty="0"/>
              <a:t> Fuente: Elaboración propia con base en Públicos </a:t>
            </a:r>
            <a:r>
              <a:rPr lang="es-ES" sz="1100" dirty="0"/>
              <a:t>I.M.  (2017). </a:t>
            </a:r>
            <a:r>
              <a:rPr lang="es-ES" sz="1100" dirty="0" smtClean="0"/>
              <a:t>. </a:t>
            </a:r>
            <a:endParaRPr lang="es-MX" sz="1100" dirty="0"/>
          </a:p>
        </p:txBody>
      </p:sp>
      <p:sp>
        <p:nvSpPr>
          <p:cNvPr id="11" name="Rectángulo 10"/>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Imagen 11"/>
          <p:cNvPicPr>
            <a:picLocks noChangeAspect="1"/>
          </p:cNvPicPr>
          <p:nvPr/>
        </p:nvPicPr>
        <p:blipFill>
          <a:blip r:embed="rId2"/>
          <a:stretch>
            <a:fillRect/>
          </a:stretch>
        </p:blipFill>
        <p:spPr>
          <a:xfrm>
            <a:off x="11423560" y="2"/>
            <a:ext cx="768439" cy="515154"/>
          </a:xfrm>
          <a:prstGeom prst="rect">
            <a:avLst/>
          </a:prstGeom>
        </p:spPr>
      </p:pic>
      <p:sp>
        <p:nvSpPr>
          <p:cNvPr id="13"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4" name="CuadroTexto 13"/>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27375104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p:cNvSpPr>
            <a:spLocks noGrp="1"/>
          </p:cNvSpPr>
          <p:nvPr>
            <p:ph type="title"/>
          </p:nvPr>
        </p:nvSpPr>
        <p:spPr>
          <a:xfrm>
            <a:off x="1151404" y="574949"/>
            <a:ext cx="10058400" cy="583506"/>
          </a:xfrm>
        </p:spPr>
        <p:txBody>
          <a:bodyPr>
            <a:normAutofit fontScale="90000"/>
          </a:bodyPr>
          <a:lstStyle/>
          <a:p>
            <a:r>
              <a:rPr lang="es-MX" dirty="0" smtClean="0"/>
              <a:t>Conceptos básicos</a:t>
            </a:r>
            <a:endParaRPr lang="es-MX" dirty="0"/>
          </a:p>
        </p:txBody>
      </p:sp>
      <p:sp>
        <p:nvSpPr>
          <p:cNvPr id="3" name="Marcador de contenido 2"/>
          <p:cNvSpPr>
            <a:spLocks noGrp="1"/>
          </p:cNvSpPr>
          <p:nvPr>
            <p:ph idx="1"/>
          </p:nvPr>
        </p:nvSpPr>
        <p:spPr>
          <a:xfrm>
            <a:off x="1097280" y="1791005"/>
            <a:ext cx="10058400" cy="4023360"/>
          </a:xfrm>
        </p:spPr>
        <p:txBody>
          <a:bodyPr>
            <a:normAutofit/>
          </a:bodyPr>
          <a:lstStyle/>
          <a:p>
            <a:pPr algn="just">
              <a:lnSpc>
                <a:spcPct val="150000"/>
              </a:lnSpc>
            </a:pPr>
            <a:r>
              <a:rPr lang="es-MX" sz="2000" dirty="0">
                <a:solidFill>
                  <a:schemeClr val="tx1"/>
                </a:solidFill>
              </a:rPr>
              <a:t>Existen varios conceptos básicos </a:t>
            </a:r>
            <a:r>
              <a:rPr lang="es-MX" sz="2000" dirty="0" smtClean="0">
                <a:solidFill>
                  <a:schemeClr val="tx1"/>
                </a:solidFill>
              </a:rPr>
              <a:t>que </a:t>
            </a:r>
            <a:r>
              <a:rPr lang="es-MX" sz="2000" dirty="0">
                <a:solidFill>
                  <a:schemeClr val="tx1"/>
                </a:solidFill>
              </a:rPr>
              <a:t>rigen los elementos de un sistema contable y la forma en que se relacionan entre sí. El </a:t>
            </a:r>
            <a:r>
              <a:rPr lang="es-MX" sz="2000" dirty="0" smtClean="0">
                <a:solidFill>
                  <a:schemeClr val="tx1"/>
                </a:solidFill>
              </a:rPr>
              <a:t>conocimiento </a:t>
            </a:r>
            <a:r>
              <a:rPr lang="es-MX" sz="2000" dirty="0">
                <a:solidFill>
                  <a:schemeClr val="tx1"/>
                </a:solidFill>
              </a:rPr>
              <a:t>de dichos conceptos es esencial para comprender cómo opera en la práctica un </a:t>
            </a:r>
            <a:r>
              <a:rPr lang="es-MX" sz="2000" dirty="0" smtClean="0">
                <a:solidFill>
                  <a:schemeClr val="tx1"/>
                </a:solidFill>
              </a:rPr>
              <a:t>sistema </a:t>
            </a:r>
            <a:r>
              <a:rPr lang="es-MX" sz="2000" dirty="0">
                <a:solidFill>
                  <a:schemeClr val="tx1"/>
                </a:solidFill>
              </a:rPr>
              <a:t>de contabilidad</a:t>
            </a:r>
            <a:r>
              <a:rPr lang="es-MX" sz="2000" dirty="0" smtClean="0">
                <a:solidFill>
                  <a:schemeClr val="tx1"/>
                </a:solidFill>
              </a:rPr>
              <a:t>.</a:t>
            </a:r>
          </a:p>
          <a:p>
            <a:pPr algn="just">
              <a:lnSpc>
                <a:spcPct val="150000"/>
              </a:lnSpc>
            </a:pPr>
            <a:r>
              <a:rPr lang="es-MX" sz="2000" dirty="0">
                <a:solidFill>
                  <a:schemeClr val="tx1"/>
                </a:solidFill>
              </a:rPr>
              <a:t>La estructura contable se sostiene bajo cinco conceptos o cuentas básicas:</a:t>
            </a:r>
          </a:p>
          <a:p>
            <a:endParaRPr lang="es-MX" sz="2000" dirty="0"/>
          </a:p>
          <a:p>
            <a:endParaRPr lang="es-MX" sz="2000" dirty="0"/>
          </a:p>
        </p:txBody>
      </p:sp>
      <p:graphicFrame>
        <p:nvGraphicFramePr>
          <p:cNvPr id="5" name="Diagrama 4"/>
          <p:cNvGraphicFramePr/>
          <p:nvPr>
            <p:extLst>
              <p:ext uri="{D42A27DB-BD31-4B8C-83A1-F6EECF244321}">
                <p14:modId xmlns:p14="http://schemas.microsoft.com/office/powerpoint/2010/main" val="608237099"/>
              </p:ext>
            </p:extLst>
          </p:nvPr>
        </p:nvGraphicFramePr>
        <p:xfrm>
          <a:off x="1097280" y="4134119"/>
          <a:ext cx="9965672" cy="15793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CuadroTexto 11"/>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0" name="Rectángulo 9"/>
          <p:cNvSpPr/>
          <p:nvPr/>
        </p:nvSpPr>
        <p:spPr>
          <a:xfrm>
            <a:off x="3078480" y="5743738"/>
            <a:ext cx="6096000" cy="430887"/>
          </a:xfrm>
          <a:prstGeom prst="rect">
            <a:avLst/>
          </a:prstGeom>
        </p:spPr>
        <p:txBody>
          <a:bodyPr>
            <a:spAutoFit/>
          </a:bodyPr>
          <a:lstStyle/>
          <a:p>
            <a:pPr algn="ctr"/>
            <a:r>
              <a:rPr lang="es-MX" sz="1100" dirty="0" smtClean="0"/>
              <a:t>Figura 9. Conceptos básicos del un sistema contable.</a:t>
            </a:r>
            <a:endParaRPr lang="es-MX" sz="1100" dirty="0"/>
          </a:p>
          <a:p>
            <a:pPr algn="ctr"/>
            <a:r>
              <a:rPr lang="es-MX" sz="1100" dirty="0"/>
              <a:t> Fuente: Elaboración propia con base en </a:t>
            </a:r>
            <a:r>
              <a:rPr lang="es-ES" sz="1100" dirty="0"/>
              <a:t>Guajardo (2010). </a:t>
            </a:r>
            <a:endParaRPr lang="es-MX" sz="1100" dirty="0"/>
          </a:p>
        </p:txBody>
      </p:sp>
      <p:sp>
        <p:nvSpPr>
          <p:cNvPr id="13" name="Rectángulo 12"/>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4" name="Imagen 13"/>
          <p:cNvPicPr>
            <a:picLocks noChangeAspect="1"/>
          </p:cNvPicPr>
          <p:nvPr/>
        </p:nvPicPr>
        <p:blipFill>
          <a:blip r:embed="rId7"/>
          <a:stretch>
            <a:fillRect/>
          </a:stretch>
        </p:blipFill>
        <p:spPr>
          <a:xfrm>
            <a:off x="11423560" y="2"/>
            <a:ext cx="768439" cy="515154"/>
          </a:xfrm>
          <a:prstGeom prst="rect">
            <a:avLst/>
          </a:prstGeom>
        </p:spPr>
      </p:pic>
      <p:sp>
        <p:nvSpPr>
          <p:cNvPr id="15"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6" name="CuadroTexto 15"/>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39513744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a:t>Guion explicativo para el empleo del material, con relación a los objetivos y contenidos del </a:t>
            </a:r>
            <a:r>
              <a:rPr lang="es-MX" sz="3200" dirty="0" smtClean="0"/>
              <a:t>curso</a:t>
            </a:r>
            <a:endParaRPr lang="es-MX" sz="3200" dirty="0"/>
          </a:p>
        </p:txBody>
      </p:sp>
      <p:sp>
        <p:nvSpPr>
          <p:cNvPr id="3" name="Marcador de contenido 2"/>
          <p:cNvSpPr>
            <a:spLocks noGrp="1"/>
          </p:cNvSpPr>
          <p:nvPr>
            <p:ph idx="1"/>
          </p:nvPr>
        </p:nvSpPr>
        <p:spPr/>
        <p:txBody>
          <a:bodyPr>
            <a:noAutofit/>
          </a:bodyPr>
          <a:lstStyle/>
          <a:p>
            <a:pPr algn="just">
              <a:lnSpc>
                <a:spcPct val="150000"/>
              </a:lnSpc>
              <a:buFont typeface="Wingdings" panose="05000000000000000000" pitchFamily="2" charset="2"/>
              <a:buChar char="Ø"/>
            </a:pPr>
            <a:r>
              <a:rPr lang="es-MX" sz="2000" b="1" dirty="0">
                <a:latin typeface="Arial Narrow" panose="020B0606020202030204" pitchFamily="34" charset="0"/>
              </a:rPr>
              <a:t>Justificación.</a:t>
            </a:r>
          </a:p>
          <a:p>
            <a:pPr algn="just">
              <a:lnSpc>
                <a:spcPct val="150000"/>
              </a:lnSpc>
            </a:pPr>
            <a:r>
              <a:rPr lang="es-MX" sz="2000" dirty="0">
                <a:latin typeface="Arial Narrow" panose="020B0606020202030204" pitchFamily="34" charset="0"/>
              </a:rPr>
              <a:t>La Unidad de Aprendizaje de </a:t>
            </a:r>
            <a:r>
              <a:rPr lang="es-MX" sz="2000" dirty="0" smtClean="0">
                <a:latin typeface="Arial Narrow" panose="020B0606020202030204" pitchFamily="34" charset="0"/>
              </a:rPr>
              <a:t>Contabilidad, </a:t>
            </a:r>
            <a:r>
              <a:rPr lang="es-MX" sz="2000" dirty="0">
                <a:latin typeface="Arial Narrow" panose="020B0606020202030204" pitchFamily="34" charset="0"/>
              </a:rPr>
              <a:t>esta diseñada en la modalidad de </a:t>
            </a:r>
            <a:r>
              <a:rPr lang="es-MX" sz="2000" dirty="0" smtClean="0">
                <a:latin typeface="Arial Narrow" panose="020B0606020202030204" pitchFamily="34" charset="0"/>
              </a:rPr>
              <a:t>curso-taller</a:t>
            </a:r>
            <a:r>
              <a:rPr lang="es-MX" sz="2000" dirty="0">
                <a:latin typeface="Arial Narrow" panose="020B0606020202030204" pitchFamily="34" charset="0"/>
              </a:rPr>
              <a:t>, </a:t>
            </a:r>
            <a:r>
              <a:rPr lang="es-MX" sz="2000" dirty="0" smtClean="0">
                <a:latin typeface="Arial Narrow" panose="020B0606020202030204" pitchFamily="34" charset="0"/>
              </a:rPr>
              <a:t>apoya </a:t>
            </a:r>
            <a:r>
              <a:rPr lang="es-MX" sz="2000" dirty="0">
                <a:latin typeface="Arial Narrow" panose="020B0606020202030204" pitchFamily="34" charset="0"/>
              </a:rPr>
              <a:t>de manera práctica la comprensión, aplicación y análisis de información para la construcción del conocimiento. </a:t>
            </a:r>
          </a:p>
          <a:p>
            <a:pPr algn="just">
              <a:lnSpc>
                <a:spcPct val="150000"/>
              </a:lnSpc>
            </a:pPr>
            <a:r>
              <a:rPr lang="es-MX" sz="2000" dirty="0">
                <a:latin typeface="Arial Narrow" panose="020B0606020202030204" pitchFamily="34" charset="0"/>
              </a:rPr>
              <a:t>Se compone de </a:t>
            </a:r>
            <a:r>
              <a:rPr lang="es-MX" sz="2000" dirty="0" smtClean="0">
                <a:latin typeface="Arial Narrow" panose="020B0606020202030204" pitchFamily="34" charset="0"/>
              </a:rPr>
              <a:t>3 </a:t>
            </a:r>
            <a:r>
              <a:rPr lang="es-MX" sz="2000" dirty="0">
                <a:latin typeface="Arial Narrow" panose="020B0606020202030204" pitchFamily="34" charset="0"/>
              </a:rPr>
              <a:t>unidades </a:t>
            </a:r>
            <a:r>
              <a:rPr lang="es-MX" sz="2000" dirty="0" smtClean="0">
                <a:latin typeface="Arial Narrow" panose="020B0606020202030204" pitchFamily="34" charset="0"/>
              </a:rPr>
              <a:t>secuenciales.</a:t>
            </a:r>
            <a:endParaRPr lang="es-MX" sz="2000" dirty="0">
              <a:latin typeface="Arial Narrow" panose="020B0606020202030204" pitchFamily="34" charset="0"/>
            </a:endParaRPr>
          </a:p>
          <a:p>
            <a:pPr marL="0" indent="0" algn="just">
              <a:lnSpc>
                <a:spcPct val="150000"/>
              </a:lnSpc>
              <a:buNone/>
            </a:pPr>
            <a:endParaRPr lang="es-MX" sz="2000" dirty="0">
              <a:latin typeface="Arial Narrow" panose="020B0606020202030204" pitchFamily="34" charset="0"/>
            </a:endParaRPr>
          </a:p>
          <a:p>
            <a:pPr>
              <a:buFont typeface="Wingdings" panose="05000000000000000000" pitchFamily="2" charset="2"/>
              <a:buChar char="Ø"/>
            </a:pPr>
            <a:r>
              <a:rPr lang="es-MX" sz="2000" b="1" dirty="0">
                <a:latin typeface="Arial Narrow" panose="020B0606020202030204" pitchFamily="34" charset="0"/>
              </a:rPr>
              <a:t>Propósito de la Unidad de Aprendizaje.</a:t>
            </a:r>
          </a:p>
          <a:p>
            <a:r>
              <a:rPr lang="es-ES_tradnl" sz="2000" dirty="0">
                <a:latin typeface="Arial Narrow" panose="020B0606020202030204" pitchFamily="34" charset="0"/>
              </a:rPr>
              <a:t>Integrar estados financieros a partir de transacciones que realice el ente económico.</a:t>
            </a:r>
            <a:endParaRPr lang="es-MX" sz="2000" dirty="0">
              <a:latin typeface="Arial Narrow" panose="020B0606020202030204" pitchFamily="34" charset="0"/>
            </a:endParaRPr>
          </a:p>
          <a:p>
            <a:endParaRPr lang="es-MX" sz="2000" dirty="0">
              <a:latin typeface="Arial Narrow" panose="020B0606020202030204" pitchFamily="34" charset="0"/>
            </a:endParaRPr>
          </a:p>
        </p:txBody>
      </p:sp>
      <p:sp>
        <p:nvSpPr>
          <p:cNvPr id="5" name="Rectángulo 4"/>
          <p:cNvSpPr/>
          <p:nvPr/>
        </p:nvSpPr>
        <p:spPr>
          <a:xfrm>
            <a:off x="0" y="1566877"/>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pic>
        <p:nvPicPr>
          <p:cNvPr id="8" name="Imagen 7"/>
          <p:cNvPicPr>
            <a:picLocks noChangeAspect="1"/>
          </p:cNvPicPr>
          <p:nvPr/>
        </p:nvPicPr>
        <p:blipFill>
          <a:blip r:embed="rId2"/>
          <a:stretch>
            <a:fillRect/>
          </a:stretch>
        </p:blipFill>
        <p:spPr>
          <a:xfrm>
            <a:off x="11423560" y="2"/>
            <a:ext cx="768439" cy="515154"/>
          </a:xfrm>
          <a:prstGeom prst="rect">
            <a:avLst/>
          </a:prstGeom>
        </p:spPr>
      </p:pic>
      <p:sp>
        <p:nvSpPr>
          <p:cNvPr id="9" name="CuadroTexto 8"/>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pic>
        <p:nvPicPr>
          <p:cNvPr id="10" name="Imagen 9"/>
          <p:cNvPicPr>
            <a:picLocks noChangeAspect="1"/>
          </p:cNvPicPr>
          <p:nvPr/>
        </p:nvPicPr>
        <p:blipFill>
          <a:blip r:embed="rId2"/>
          <a:stretch>
            <a:fillRect/>
          </a:stretch>
        </p:blipFill>
        <p:spPr>
          <a:xfrm>
            <a:off x="11423561" y="0"/>
            <a:ext cx="768439" cy="515154"/>
          </a:xfrm>
          <a:prstGeom prst="rect">
            <a:avLst/>
          </a:prstGeom>
        </p:spPr>
      </p:pic>
    </p:spTree>
    <p:extLst>
      <p:ext uri="{BB962C8B-B14F-4D97-AF65-F5344CB8AC3E}">
        <p14:creationId xmlns:p14="http://schemas.microsoft.com/office/powerpoint/2010/main" val="33586559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10669"/>
            <a:ext cx="10058400" cy="578261"/>
          </a:xfrm>
        </p:spPr>
        <p:txBody>
          <a:bodyPr>
            <a:normAutofit fontScale="90000"/>
          </a:bodyPr>
          <a:lstStyle/>
          <a:p>
            <a:r>
              <a:rPr lang="es-MX" dirty="0" smtClean="0"/>
              <a:t>Activo</a:t>
            </a:r>
            <a:endParaRPr lang="es-MX" dirty="0"/>
          </a:p>
        </p:txBody>
      </p:sp>
      <p:sp>
        <p:nvSpPr>
          <p:cNvPr id="3" name="Marcador de contenido 2"/>
          <p:cNvSpPr>
            <a:spLocks noGrp="1"/>
          </p:cNvSpPr>
          <p:nvPr>
            <p:ph idx="1"/>
          </p:nvPr>
        </p:nvSpPr>
        <p:spPr/>
        <p:txBody>
          <a:bodyPr/>
          <a:lstStyle/>
          <a:p>
            <a:pPr algn="just">
              <a:lnSpc>
                <a:spcPct val="150000"/>
              </a:lnSpc>
            </a:pPr>
            <a:r>
              <a:rPr lang="es-MX" sz="2000" dirty="0">
                <a:solidFill>
                  <a:schemeClr val="tx1"/>
                </a:solidFill>
                <a:ea typeface="Batang" panose="02030600000101010101" pitchFamily="18" charset="-127"/>
              </a:rPr>
              <a:t>Un activo es un recurso económico propiedad de una entidad, que se espera rinda beneficios </a:t>
            </a:r>
            <a:r>
              <a:rPr lang="es-MX" sz="2000" dirty="0" smtClean="0">
                <a:solidFill>
                  <a:schemeClr val="tx1"/>
                </a:solidFill>
                <a:ea typeface="Batang" panose="02030600000101010101" pitchFamily="18" charset="-127"/>
              </a:rPr>
              <a:t>en </a:t>
            </a:r>
            <a:r>
              <a:rPr lang="es-MX" sz="2000" dirty="0">
                <a:solidFill>
                  <a:schemeClr val="tx1"/>
                </a:solidFill>
                <a:ea typeface="Batang" panose="02030600000101010101" pitchFamily="18" charset="-127"/>
              </a:rPr>
              <a:t>el futuro. El valor del activo se determina con base en el costo de adquisición del artículo, </a:t>
            </a:r>
            <a:r>
              <a:rPr lang="es-MX" sz="2000" dirty="0" smtClean="0">
                <a:solidFill>
                  <a:schemeClr val="tx1"/>
                </a:solidFill>
                <a:ea typeface="Batang" panose="02030600000101010101" pitchFamily="18" charset="-127"/>
              </a:rPr>
              <a:t>más </a:t>
            </a:r>
            <a:r>
              <a:rPr lang="es-MX" sz="2000" dirty="0">
                <a:solidFill>
                  <a:schemeClr val="tx1"/>
                </a:solidFill>
                <a:ea typeface="Batang" panose="02030600000101010101" pitchFamily="18" charset="-127"/>
              </a:rPr>
              <a:t>todas las erogaciones necesarias para su traslado, instalación y arranque de operación</a:t>
            </a:r>
            <a:r>
              <a:rPr lang="es-MX" sz="2000" dirty="0" smtClean="0">
                <a:solidFill>
                  <a:schemeClr val="tx1"/>
                </a:solidFill>
                <a:ea typeface="Batang" panose="02030600000101010101" pitchFamily="18" charset="-127"/>
              </a:rPr>
              <a:t>.</a:t>
            </a:r>
          </a:p>
          <a:p>
            <a:pPr algn="just">
              <a:lnSpc>
                <a:spcPct val="150000"/>
              </a:lnSpc>
            </a:pPr>
            <a:r>
              <a:rPr lang="es-MX" sz="2000" dirty="0" smtClean="0">
                <a:solidFill>
                  <a:schemeClr val="tx1"/>
                </a:solidFill>
                <a:ea typeface="Batang" panose="02030600000101010101" pitchFamily="18" charset="-127"/>
              </a:rPr>
              <a:t> </a:t>
            </a:r>
            <a:r>
              <a:rPr lang="es-MX" sz="2000" dirty="0">
                <a:solidFill>
                  <a:schemeClr val="tx1"/>
                </a:solidFill>
                <a:ea typeface="Batang" panose="02030600000101010101" pitchFamily="18" charset="-127"/>
              </a:rPr>
              <a:t>Los </a:t>
            </a:r>
            <a:r>
              <a:rPr lang="es-MX" sz="2000" dirty="0" smtClean="0">
                <a:solidFill>
                  <a:schemeClr val="tx1"/>
                </a:solidFill>
                <a:ea typeface="Batang" panose="02030600000101010101" pitchFamily="18" charset="-127"/>
              </a:rPr>
              <a:t>tipos </a:t>
            </a:r>
            <a:r>
              <a:rPr lang="es-MX" sz="2000" dirty="0">
                <a:solidFill>
                  <a:schemeClr val="tx1"/>
                </a:solidFill>
                <a:ea typeface="Batang" panose="02030600000101010101" pitchFamily="18" charset="-127"/>
              </a:rPr>
              <a:t>de activos de un negocio varían de acuerdo con la naturaleza de la empresa. </a:t>
            </a:r>
            <a:endParaRPr lang="es-MX" sz="2000" dirty="0" smtClean="0">
              <a:solidFill>
                <a:schemeClr val="tx1"/>
              </a:solidFill>
              <a:ea typeface="Batang" panose="02030600000101010101" pitchFamily="18" charset="-127"/>
            </a:endParaRPr>
          </a:p>
          <a:p>
            <a:pPr marL="0" indent="0">
              <a:buNone/>
            </a:pPr>
            <a:endParaRPr lang="es-MX" dirty="0">
              <a:solidFill>
                <a:schemeClr val="tx1"/>
              </a:solidFill>
            </a:endParaRPr>
          </a:p>
          <a:p>
            <a:endParaRPr lang="es-MX" dirty="0">
              <a:solidFill>
                <a:schemeClr val="tx1"/>
              </a:solidFill>
            </a:endParaRPr>
          </a:p>
        </p:txBody>
      </p:sp>
      <p:sp>
        <p:nvSpPr>
          <p:cNvPr id="4" name="Rectángulo 3"/>
          <p:cNvSpPr/>
          <p:nvPr/>
        </p:nvSpPr>
        <p:spPr>
          <a:xfrm>
            <a:off x="1468192" y="4314423"/>
            <a:ext cx="8641723" cy="1105007"/>
          </a:xfrm>
          <a:prstGeom prst="rect">
            <a:avLst/>
          </a:prstGeom>
          <a:solidFill>
            <a:schemeClr val="accent2">
              <a:lumMod val="75000"/>
            </a:schemeClr>
          </a:solidFill>
          <a:ln>
            <a:noFill/>
          </a:ln>
          <a:effectLst>
            <a:outerShdw blurRad="190500" dist="228600" dir="27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smtClean="0"/>
              <a:t>       ACTIVO:    Representa todos los bienes y derechos propiedad de la empresa.   </a:t>
            </a:r>
            <a:endParaRPr lang="es-MX" sz="1050" dirty="0"/>
          </a:p>
        </p:txBody>
      </p:sp>
      <p:sp>
        <p:nvSpPr>
          <p:cNvPr id="10" name="CuadroTexto 9"/>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1" name="Rectángulo 10"/>
          <p:cNvSpPr/>
          <p:nvPr/>
        </p:nvSpPr>
        <p:spPr>
          <a:xfrm>
            <a:off x="3078480" y="5730859"/>
            <a:ext cx="6096000" cy="430887"/>
          </a:xfrm>
          <a:prstGeom prst="rect">
            <a:avLst/>
          </a:prstGeom>
        </p:spPr>
        <p:txBody>
          <a:bodyPr>
            <a:spAutoFit/>
          </a:bodyPr>
          <a:lstStyle/>
          <a:p>
            <a:pPr algn="ctr"/>
            <a:r>
              <a:rPr lang="es-MX" sz="1100" dirty="0" smtClean="0"/>
              <a:t>Figura 10. Definición de Activo.</a:t>
            </a:r>
            <a:endParaRPr lang="es-MX" sz="1100" dirty="0"/>
          </a:p>
          <a:p>
            <a:pPr algn="ctr"/>
            <a:r>
              <a:rPr lang="es-MX" sz="1100" dirty="0"/>
              <a:t> Fuente: Elaboración propia con base </a:t>
            </a:r>
            <a:r>
              <a:rPr lang="es-MX" sz="1100" dirty="0" smtClean="0"/>
              <a:t>en Flores </a:t>
            </a:r>
            <a:r>
              <a:rPr lang="es-ES" sz="1100" dirty="0" smtClean="0"/>
              <a:t> </a:t>
            </a:r>
            <a:r>
              <a:rPr lang="es-ES" sz="1100" dirty="0"/>
              <a:t>(2010).</a:t>
            </a:r>
            <a:r>
              <a:rPr lang="es-ES" sz="1100" dirty="0">
                <a:solidFill>
                  <a:srgbClr val="FF0000"/>
                </a:solidFill>
              </a:rPr>
              <a:t> </a:t>
            </a:r>
            <a:endParaRPr lang="es-MX" sz="1100" dirty="0">
              <a:solidFill>
                <a:srgbClr val="FF0000"/>
              </a:solidFill>
            </a:endParaRPr>
          </a:p>
        </p:txBody>
      </p:sp>
      <p:sp>
        <p:nvSpPr>
          <p:cNvPr id="12" name="Rectángulo 11"/>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Imagen 12"/>
          <p:cNvPicPr>
            <a:picLocks noChangeAspect="1"/>
          </p:cNvPicPr>
          <p:nvPr/>
        </p:nvPicPr>
        <p:blipFill>
          <a:blip r:embed="rId2"/>
          <a:stretch>
            <a:fillRect/>
          </a:stretch>
        </p:blipFill>
        <p:spPr>
          <a:xfrm>
            <a:off x="11423560" y="2"/>
            <a:ext cx="768439" cy="515154"/>
          </a:xfrm>
          <a:prstGeom prst="rect">
            <a:avLst/>
          </a:prstGeom>
        </p:spPr>
      </p:pic>
      <p:sp>
        <p:nvSpPr>
          <p:cNvPr id="14"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5" name="CuadroTexto 14"/>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17055941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78260"/>
            <a:ext cx="10058400" cy="569885"/>
          </a:xfrm>
        </p:spPr>
        <p:txBody>
          <a:bodyPr>
            <a:normAutofit fontScale="90000"/>
          </a:bodyPr>
          <a:lstStyle/>
          <a:p>
            <a:r>
              <a:rPr lang="es-MX" dirty="0" smtClean="0"/>
              <a:t>Clasificación del activo</a:t>
            </a:r>
            <a:endParaRPr lang="es-MX" dirty="0"/>
          </a:p>
        </p:txBody>
      </p:sp>
      <p:sp>
        <p:nvSpPr>
          <p:cNvPr id="3" name="Marcador de contenido 2"/>
          <p:cNvSpPr>
            <a:spLocks noGrp="1"/>
          </p:cNvSpPr>
          <p:nvPr>
            <p:ph idx="1"/>
          </p:nvPr>
        </p:nvSpPr>
        <p:spPr>
          <a:xfrm>
            <a:off x="1174554" y="1845734"/>
            <a:ext cx="10058400" cy="4023360"/>
          </a:xfrm>
        </p:spPr>
        <p:txBody>
          <a:bodyPr/>
          <a:lstStyle/>
          <a:p>
            <a:pPr marL="0" indent="0">
              <a:buNone/>
            </a:pPr>
            <a:endParaRPr lang="es-MX" dirty="0" smtClean="0"/>
          </a:p>
          <a:p>
            <a:endParaRPr lang="es-MX" dirty="0"/>
          </a:p>
        </p:txBody>
      </p:sp>
      <p:graphicFrame>
        <p:nvGraphicFramePr>
          <p:cNvPr id="8" name="Diagrama 7"/>
          <p:cNvGraphicFramePr/>
          <p:nvPr>
            <p:extLst>
              <p:ext uri="{D42A27DB-BD31-4B8C-83A1-F6EECF244321}">
                <p14:modId xmlns:p14="http://schemas.microsoft.com/office/powerpoint/2010/main" val="3312938382"/>
              </p:ext>
            </p:extLst>
          </p:nvPr>
        </p:nvGraphicFramePr>
        <p:xfrm>
          <a:off x="1895071" y="1726404"/>
          <a:ext cx="8128000" cy="38808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CuadroTexto 11"/>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0" name="Rectángulo 9"/>
          <p:cNvSpPr/>
          <p:nvPr/>
        </p:nvSpPr>
        <p:spPr>
          <a:xfrm>
            <a:off x="3078480" y="5808133"/>
            <a:ext cx="6096000" cy="430887"/>
          </a:xfrm>
          <a:prstGeom prst="rect">
            <a:avLst/>
          </a:prstGeom>
        </p:spPr>
        <p:txBody>
          <a:bodyPr>
            <a:spAutoFit/>
          </a:bodyPr>
          <a:lstStyle/>
          <a:p>
            <a:pPr algn="ctr"/>
            <a:r>
              <a:rPr lang="es-MX" sz="1100" dirty="0" smtClean="0"/>
              <a:t>Figura 11. Clasificación del Activo.</a:t>
            </a:r>
            <a:endParaRPr lang="es-MX" sz="1100" dirty="0"/>
          </a:p>
          <a:p>
            <a:pPr algn="ctr"/>
            <a:r>
              <a:rPr lang="es-MX" sz="1100" dirty="0"/>
              <a:t> Fuente: Elaboración propia con base en </a:t>
            </a:r>
            <a:r>
              <a:rPr lang="es-ES" sz="1100" dirty="0"/>
              <a:t>Guajardo (2010). </a:t>
            </a:r>
            <a:endParaRPr lang="es-MX" sz="1100" dirty="0"/>
          </a:p>
        </p:txBody>
      </p:sp>
      <p:sp>
        <p:nvSpPr>
          <p:cNvPr id="13" name="Rectángulo 12"/>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4" name="Imagen 13"/>
          <p:cNvPicPr>
            <a:picLocks noChangeAspect="1"/>
          </p:cNvPicPr>
          <p:nvPr/>
        </p:nvPicPr>
        <p:blipFill>
          <a:blip r:embed="rId7"/>
          <a:stretch>
            <a:fillRect/>
          </a:stretch>
        </p:blipFill>
        <p:spPr>
          <a:xfrm>
            <a:off x="11423560" y="2"/>
            <a:ext cx="768439" cy="515154"/>
          </a:xfrm>
          <a:prstGeom prst="rect">
            <a:avLst/>
          </a:prstGeom>
        </p:spPr>
      </p:pic>
      <p:sp>
        <p:nvSpPr>
          <p:cNvPr id="15"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6" name="CuadroTexto 15"/>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18121903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04017"/>
            <a:ext cx="10058400" cy="591566"/>
          </a:xfrm>
        </p:spPr>
        <p:txBody>
          <a:bodyPr>
            <a:normAutofit fontScale="90000"/>
          </a:bodyPr>
          <a:lstStyle/>
          <a:p>
            <a:r>
              <a:rPr lang="es-MX" dirty="0" smtClean="0"/>
              <a:t>Pasivo</a:t>
            </a:r>
            <a:endParaRPr lang="es-MX" dirty="0"/>
          </a:p>
        </p:txBody>
      </p:sp>
      <p:sp>
        <p:nvSpPr>
          <p:cNvPr id="3" name="Marcador de contenido 2"/>
          <p:cNvSpPr>
            <a:spLocks noGrp="1"/>
          </p:cNvSpPr>
          <p:nvPr>
            <p:ph idx="1"/>
          </p:nvPr>
        </p:nvSpPr>
        <p:spPr/>
        <p:txBody>
          <a:bodyPr>
            <a:normAutofit/>
          </a:bodyPr>
          <a:lstStyle/>
          <a:p>
            <a:pPr algn="just">
              <a:lnSpc>
                <a:spcPct val="150000"/>
              </a:lnSpc>
            </a:pPr>
            <a:r>
              <a:rPr lang="es-MX" sz="2000" dirty="0">
                <a:solidFill>
                  <a:schemeClr val="tx1"/>
                </a:solidFill>
              </a:rPr>
              <a:t>El pasivo representa lo que el negocio debe a otras personas o entidades conocidas como </a:t>
            </a:r>
            <a:r>
              <a:rPr lang="es-MX" sz="2000" dirty="0" smtClean="0">
                <a:solidFill>
                  <a:schemeClr val="tx1"/>
                </a:solidFill>
              </a:rPr>
              <a:t>acreedores.</a:t>
            </a:r>
          </a:p>
          <a:p>
            <a:endParaRPr lang="es-MX" sz="2000" dirty="0">
              <a:solidFill>
                <a:schemeClr val="tx1"/>
              </a:solidFill>
            </a:endParaRPr>
          </a:p>
        </p:txBody>
      </p:sp>
      <p:sp>
        <p:nvSpPr>
          <p:cNvPr id="4" name="Rectángulo 3"/>
          <p:cNvSpPr/>
          <p:nvPr/>
        </p:nvSpPr>
        <p:spPr>
          <a:xfrm>
            <a:off x="1891047" y="3360528"/>
            <a:ext cx="8409906" cy="1169402"/>
          </a:xfrm>
          <a:prstGeom prst="rect">
            <a:avLst/>
          </a:prstGeom>
          <a:solidFill>
            <a:schemeClr val="accent2">
              <a:lumMod val="75000"/>
            </a:schemeClr>
          </a:solidFill>
          <a:ln>
            <a:noFill/>
          </a:ln>
          <a:effectLst>
            <a:outerShdw blurRad="190500" dist="228600" dir="27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smtClean="0"/>
              <a:t>         </a:t>
            </a:r>
          </a:p>
          <a:p>
            <a:r>
              <a:rPr lang="es-MX" dirty="0"/>
              <a:t> </a:t>
            </a:r>
            <a:r>
              <a:rPr lang="es-MX" dirty="0" smtClean="0"/>
              <a:t>    PASIVO:      Representa todas las deudas y obligaciones a cargo de la empresa. </a:t>
            </a:r>
            <a:endParaRPr lang="es-MX" sz="1050" dirty="0" smtClean="0"/>
          </a:p>
          <a:p>
            <a:endParaRPr lang="es-MX" dirty="0"/>
          </a:p>
        </p:txBody>
      </p:sp>
      <p:sp>
        <p:nvSpPr>
          <p:cNvPr id="10" name="CuadroTexto 9"/>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1" name="Rectángulo 10"/>
          <p:cNvSpPr/>
          <p:nvPr/>
        </p:nvSpPr>
        <p:spPr>
          <a:xfrm>
            <a:off x="3078480" y="4803584"/>
            <a:ext cx="6096000" cy="430887"/>
          </a:xfrm>
          <a:prstGeom prst="rect">
            <a:avLst/>
          </a:prstGeom>
        </p:spPr>
        <p:txBody>
          <a:bodyPr>
            <a:spAutoFit/>
          </a:bodyPr>
          <a:lstStyle/>
          <a:p>
            <a:pPr algn="ctr"/>
            <a:r>
              <a:rPr lang="es-MX" sz="1100" dirty="0" smtClean="0"/>
              <a:t>Figura 12. Definición de Pasivo.</a:t>
            </a:r>
            <a:endParaRPr lang="es-MX" sz="1100" dirty="0"/>
          </a:p>
          <a:p>
            <a:pPr algn="ctr"/>
            <a:r>
              <a:rPr lang="es-MX" sz="1100" dirty="0"/>
              <a:t> Fuente: Elaboración propia con base </a:t>
            </a:r>
            <a:r>
              <a:rPr lang="es-MX" sz="1100" dirty="0" smtClean="0"/>
              <a:t>en Flores </a:t>
            </a:r>
            <a:r>
              <a:rPr lang="es-ES" sz="1100" dirty="0" smtClean="0"/>
              <a:t> </a:t>
            </a:r>
            <a:r>
              <a:rPr lang="es-ES" sz="1100" dirty="0"/>
              <a:t>(2010).</a:t>
            </a:r>
            <a:r>
              <a:rPr lang="es-ES" sz="1100" dirty="0">
                <a:solidFill>
                  <a:srgbClr val="FF0000"/>
                </a:solidFill>
              </a:rPr>
              <a:t> </a:t>
            </a:r>
            <a:endParaRPr lang="es-MX" sz="1100" dirty="0">
              <a:solidFill>
                <a:srgbClr val="FF0000"/>
              </a:solidFill>
            </a:endParaRPr>
          </a:p>
        </p:txBody>
      </p:sp>
      <p:sp>
        <p:nvSpPr>
          <p:cNvPr id="12" name="Rectángulo 11"/>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Imagen 12"/>
          <p:cNvPicPr>
            <a:picLocks noChangeAspect="1"/>
          </p:cNvPicPr>
          <p:nvPr/>
        </p:nvPicPr>
        <p:blipFill>
          <a:blip r:embed="rId2"/>
          <a:stretch>
            <a:fillRect/>
          </a:stretch>
        </p:blipFill>
        <p:spPr>
          <a:xfrm>
            <a:off x="11423560" y="2"/>
            <a:ext cx="768439" cy="515154"/>
          </a:xfrm>
          <a:prstGeom prst="rect">
            <a:avLst/>
          </a:prstGeom>
        </p:spPr>
      </p:pic>
      <p:sp>
        <p:nvSpPr>
          <p:cNvPr id="14"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5" name="CuadroTexto 14"/>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8911931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66772"/>
            <a:ext cx="10058400" cy="642656"/>
          </a:xfrm>
        </p:spPr>
        <p:txBody>
          <a:bodyPr>
            <a:normAutofit fontScale="90000"/>
          </a:bodyPr>
          <a:lstStyle/>
          <a:p>
            <a:r>
              <a:rPr lang="es-MX" dirty="0" smtClean="0"/>
              <a:t>Clasificación del pasivo</a:t>
            </a:r>
            <a:endParaRPr lang="es-MX"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4111248902"/>
              </p:ext>
            </p:extLst>
          </p:nvPr>
        </p:nvGraphicFramePr>
        <p:xfrm>
          <a:off x="1096963" y="1846263"/>
          <a:ext cx="9000074"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CuadroTexto 8"/>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0" name="Rectángulo 9"/>
          <p:cNvSpPr/>
          <p:nvPr/>
        </p:nvSpPr>
        <p:spPr>
          <a:xfrm>
            <a:off x="3078480" y="5511916"/>
            <a:ext cx="6096000" cy="430887"/>
          </a:xfrm>
          <a:prstGeom prst="rect">
            <a:avLst/>
          </a:prstGeom>
        </p:spPr>
        <p:txBody>
          <a:bodyPr>
            <a:spAutoFit/>
          </a:bodyPr>
          <a:lstStyle/>
          <a:p>
            <a:pPr algn="ctr"/>
            <a:r>
              <a:rPr lang="es-MX" sz="1100" dirty="0" smtClean="0"/>
              <a:t>Figura 13. Clasificación del Pasivo.</a:t>
            </a:r>
            <a:endParaRPr lang="es-MX" sz="1100" dirty="0"/>
          </a:p>
          <a:p>
            <a:pPr algn="ctr"/>
            <a:r>
              <a:rPr lang="es-MX" sz="1100" dirty="0"/>
              <a:t> Fuente: Elaboración propia con base en </a:t>
            </a:r>
            <a:r>
              <a:rPr lang="es-ES" sz="1100" dirty="0"/>
              <a:t>Guajardo (2010). </a:t>
            </a:r>
            <a:endParaRPr lang="es-MX" sz="1100" dirty="0"/>
          </a:p>
        </p:txBody>
      </p:sp>
      <p:sp>
        <p:nvSpPr>
          <p:cNvPr id="11" name="Rectángulo 10"/>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Imagen 11"/>
          <p:cNvPicPr>
            <a:picLocks noChangeAspect="1"/>
          </p:cNvPicPr>
          <p:nvPr/>
        </p:nvPicPr>
        <p:blipFill>
          <a:blip r:embed="rId7"/>
          <a:stretch>
            <a:fillRect/>
          </a:stretch>
        </p:blipFill>
        <p:spPr>
          <a:xfrm>
            <a:off x="11423560" y="2"/>
            <a:ext cx="768439" cy="515154"/>
          </a:xfrm>
          <a:prstGeom prst="rect">
            <a:avLst/>
          </a:prstGeom>
        </p:spPr>
      </p:pic>
      <p:sp>
        <p:nvSpPr>
          <p:cNvPr id="13"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4" name="CuadroTexto 13"/>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36056039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726077"/>
            <a:ext cx="10058400" cy="446896"/>
          </a:xfrm>
        </p:spPr>
        <p:txBody>
          <a:bodyPr>
            <a:normAutofit fontScale="90000"/>
          </a:bodyPr>
          <a:lstStyle/>
          <a:p>
            <a:r>
              <a:rPr lang="es-MX" dirty="0"/>
              <a:t>C</a:t>
            </a:r>
            <a:r>
              <a:rPr lang="es-MX" dirty="0" smtClean="0"/>
              <a:t>apital</a:t>
            </a:r>
            <a:endParaRPr lang="es-MX" dirty="0"/>
          </a:p>
        </p:txBody>
      </p:sp>
      <p:sp>
        <p:nvSpPr>
          <p:cNvPr id="3" name="Marcador de contenido 2"/>
          <p:cNvSpPr>
            <a:spLocks noGrp="1"/>
          </p:cNvSpPr>
          <p:nvPr>
            <p:ph idx="1"/>
          </p:nvPr>
        </p:nvSpPr>
        <p:spPr>
          <a:xfrm>
            <a:off x="838200" y="1481075"/>
            <a:ext cx="10515600" cy="4351337"/>
          </a:xfrm>
        </p:spPr>
        <p:txBody>
          <a:bodyPr>
            <a:normAutofit/>
          </a:bodyPr>
          <a:lstStyle/>
          <a:p>
            <a:pPr algn="just">
              <a:lnSpc>
                <a:spcPct val="150000"/>
              </a:lnSpc>
            </a:pPr>
            <a:r>
              <a:rPr lang="es-MX" sz="2000" dirty="0">
                <a:solidFill>
                  <a:schemeClr val="tx1"/>
                </a:solidFill>
              </a:rPr>
              <a:t>El capital es la aportación de los dueños conocidos como accionistas. Representa la parte de los </a:t>
            </a:r>
            <a:r>
              <a:rPr lang="es-MX" sz="2000" dirty="0" smtClean="0">
                <a:solidFill>
                  <a:schemeClr val="tx1"/>
                </a:solidFill>
              </a:rPr>
              <a:t>activos </a:t>
            </a:r>
            <a:r>
              <a:rPr lang="es-MX" sz="2000" dirty="0">
                <a:solidFill>
                  <a:schemeClr val="tx1"/>
                </a:solidFill>
              </a:rPr>
              <a:t>que pertenecen a los dueños del negocio.</a:t>
            </a:r>
          </a:p>
          <a:p>
            <a:pPr algn="just">
              <a:lnSpc>
                <a:spcPct val="150000"/>
              </a:lnSpc>
            </a:pPr>
            <a:r>
              <a:rPr lang="es-MX" sz="2000" dirty="0" smtClean="0">
                <a:solidFill>
                  <a:schemeClr val="tx1"/>
                </a:solidFill>
              </a:rPr>
              <a:t>Es </a:t>
            </a:r>
            <a:r>
              <a:rPr lang="es-MX" sz="2000" dirty="0">
                <a:solidFill>
                  <a:schemeClr val="tx1"/>
                </a:solidFill>
              </a:rPr>
              <a:t>la diferencia entre el monto de los activos que posee el negocio y los pasivos </a:t>
            </a:r>
            <a:r>
              <a:rPr lang="es-MX" sz="2000" dirty="0" smtClean="0">
                <a:solidFill>
                  <a:schemeClr val="tx1"/>
                </a:solidFill>
              </a:rPr>
              <a:t>que </a:t>
            </a:r>
            <a:r>
              <a:rPr lang="es-MX" sz="2000" dirty="0">
                <a:solidFill>
                  <a:schemeClr val="tx1"/>
                </a:solidFill>
              </a:rPr>
              <a:t>debe. Capital contable y capital neto son otros términos de uso frecuente para designar la </a:t>
            </a:r>
            <a:r>
              <a:rPr lang="es-MX" sz="2000" dirty="0" smtClean="0">
                <a:solidFill>
                  <a:schemeClr val="tx1"/>
                </a:solidFill>
              </a:rPr>
              <a:t>participación </a:t>
            </a:r>
            <a:r>
              <a:rPr lang="es-MX" sz="2000" dirty="0">
                <a:solidFill>
                  <a:schemeClr val="tx1"/>
                </a:solidFill>
              </a:rPr>
              <a:t>de los dueños.</a:t>
            </a:r>
          </a:p>
          <a:p>
            <a:endParaRPr lang="es-MX" sz="2000" dirty="0"/>
          </a:p>
        </p:txBody>
      </p:sp>
      <p:sp>
        <p:nvSpPr>
          <p:cNvPr id="4" name="Rectángulo 3"/>
          <p:cNvSpPr/>
          <p:nvPr/>
        </p:nvSpPr>
        <p:spPr>
          <a:xfrm>
            <a:off x="1891047" y="4365938"/>
            <a:ext cx="8409906" cy="991673"/>
          </a:xfrm>
          <a:prstGeom prst="rect">
            <a:avLst/>
          </a:prstGeom>
          <a:solidFill>
            <a:schemeClr val="accent2">
              <a:lumMod val="75000"/>
            </a:schemeClr>
          </a:solidFill>
          <a:ln>
            <a:noFill/>
          </a:ln>
          <a:effectLst>
            <a:outerShdw blurRad="190500" dist="228600" dir="27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smtClean="0"/>
              <a:t>        CAPITAL:        Dinero o bienes que posee una personas u </a:t>
            </a:r>
            <a:r>
              <a:rPr lang="es-MX" dirty="0"/>
              <a:t>empresa. </a:t>
            </a:r>
            <a:r>
              <a:rPr lang="es-MX" sz="1050" dirty="0" smtClean="0"/>
              <a:t>(Elías</a:t>
            </a:r>
            <a:r>
              <a:rPr lang="es-MX" sz="1050" dirty="0"/>
              <a:t>, 1999)</a:t>
            </a:r>
          </a:p>
          <a:p>
            <a:endParaRPr lang="es-MX" dirty="0"/>
          </a:p>
        </p:txBody>
      </p:sp>
      <p:sp>
        <p:nvSpPr>
          <p:cNvPr id="10" name="CuadroTexto 9"/>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1" name="Rectángulo 10"/>
          <p:cNvSpPr/>
          <p:nvPr/>
        </p:nvSpPr>
        <p:spPr>
          <a:xfrm>
            <a:off x="3078480" y="5679343"/>
            <a:ext cx="6096000" cy="430887"/>
          </a:xfrm>
          <a:prstGeom prst="rect">
            <a:avLst/>
          </a:prstGeom>
        </p:spPr>
        <p:txBody>
          <a:bodyPr>
            <a:spAutoFit/>
          </a:bodyPr>
          <a:lstStyle/>
          <a:p>
            <a:pPr algn="ctr"/>
            <a:r>
              <a:rPr lang="es-MX" sz="1100" dirty="0" smtClean="0"/>
              <a:t>Figura 14. Definición de Capital.</a:t>
            </a:r>
            <a:endParaRPr lang="es-MX" sz="1100" dirty="0"/>
          </a:p>
          <a:p>
            <a:pPr algn="ctr"/>
            <a:r>
              <a:rPr lang="es-MX" sz="1100" dirty="0"/>
              <a:t> Fuente: Elaboración propia con base </a:t>
            </a:r>
            <a:r>
              <a:rPr lang="es-MX" sz="1100" dirty="0" smtClean="0"/>
              <a:t>en Flores </a:t>
            </a:r>
            <a:r>
              <a:rPr lang="es-ES" sz="1100" dirty="0" smtClean="0"/>
              <a:t> </a:t>
            </a:r>
            <a:r>
              <a:rPr lang="es-ES" sz="1100" dirty="0"/>
              <a:t>(2010).</a:t>
            </a:r>
            <a:r>
              <a:rPr lang="es-ES" sz="1100" dirty="0">
                <a:solidFill>
                  <a:srgbClr val="FF0000"/>
                </a:solidFill>
              </a:rPr>
              <a:t> </a:t>
            </a:r>
            <a:endParaRPr lang="es-MX" sz="1100" dirty="0">
              <a:solidFill>
                <a:srgbClr val="FF0000"/>
              </a:solidFill>
            </a:endParaRPr>
          </a:p>
        </p:txBody>
      </p:sp>
      <p:sp>
        <p:nvSpPr>
          <p:cNvPr id="12" name="Rectángulo 11"/>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Imagen 12"/>
          <p:cNvPicPr>
            <a:picLocks noChangeAspect="1"/>
          </p:cNvPicPr>
          <p:nvPr/>
        </p:nvPicPr>
        <p:blipFill>
          <a:blip r:embed="rId2"/>
          <a:stretch>
            <a:fillRect/>
          </a:stretch>
        </p:blipFill>
        <p:spPr>
          <a:xfrm>
            <a:off x="11423560" y="2"/>
            <a:ext cx="768439" cy="515154"/>
          </a:xfrm>
          <a:prstGeom prst="rect">
            <a:avLst/>
          </a:prstGeom>
        </p:spPr>
      </p:pic>
      <p:sp>
        <p:nvSpPr>
          <p:cNvPr id="14"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5" name="CuadroTexto 14"/>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31699318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19181"/>
            <a:ext cx="10058400" cy="594648"/>
          </a:xfrm>
        </p:spPr>
        <p:txBody>
          <a:bodyPr>
            <a:normAutofit fontScale="90000"/>
          </a:bodyPr>
          <a:lstStyle/>
          <a:p>
            <a:r>
              <a:rPr lang="es-MX" dirty="0" smtClean="0"/>
              <a:t>Clasificación del Capital</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890233432"/>
              </p:ext>
            </p:extLst>
          </p:nvPr>
        </p:nvGraphicFramePr>
        <p:xfrm>
          <a:off x="844550" y="1648496"/>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CuadroTexto 9"/>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8" name="Rectángulo 7"/>
          <p:cNvSpPr/>
          <p:nvPr/>
        </p:nvSpPr>
        <p:spPr>
          <a:xfrm>
            <a:off x="3078480" y="5988439"/>
            <a:ext cx="6096000" cy="430887"/>
          </a:xfrm>
          <a:prstGeom prst="rect">
            <a:avLst/>
          </a:prstGeom>
        </p:spPr>
        <p:txBody>
          <a:bodyPr>
            <a:spAutoFit/>
          </a:bodyPr>
          <a:lstStyle/>
          <a:p>
            <a:pPr algn="ctr"/>
            <a:r>
              <a:rPr lang="es-MX" sz="1100" dirty="0" smtClean="0"/>
              <a:t>Figura 15. Clasificación del Activo.</a:t>
            </a:r>
            <a:endParaRPr lang="es-MX" sz="1100" dirty="0"/>
          </a:p>
          <a:p>
            <a:pPr algn="ctr"/>
            <a:r>
              <a:rPr lang="es-MX" sz="1100" dirty="0"/>
              <a:t> Fuente: Elaboración propia con base en </a:t>
            </a:r>
            <a:r>
              <a:rPr lang="es-ES" sz="1100" dirty="0"/>
              <a:t>Guajardo (2010). </a:t>
            </a:r>
            <a:endParaRPr lang="es-MX" sz="1100" dirty="0"/>
          </a:p>
        </p:txBody>
      </p:sp>
      <p:sp>
        <p:nvSpPr>
          <p:cNvPr id="11" name="Rectángulo 10"/>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Imagen 11"/>
          <p:cNvPicPr>
            <a:picLocks noChangeAspect="1"/>
          </p:cNvPicPr>
          <p:nvPr/>
        </p:nvPicPr>
        <p:blipFill>
          <a:blip r:embed="rId7"/>
          <a:stretch>
            <a:fillRect/>
          </a:stretch>
        </p:blipFill>
        <p:spPr>
          <a:xfrm>
            <a:off x="11423560" y="2"/>
            <a:ext cx="768439" cy="515154"/>
          </a:xfrm>
          <a:prstGeom prst="rect">
            <a:avLst/>
          </a:prstGeom>
        </p:spPr>
      </p:pic>
      <p:sp>
        <p:nvSpPr>
          <p:cNvPr id="13"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4" name="CuadroTexto 13"/>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27859388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64283" y="706523"/>
            <a:ext cx="10058400" cy="500221"/>
          </a:xfrm>
        </p:spPr>
        <p:txBody>
          <a:bodyPr>
            <a:normAutofit fontScale="90000"/>
          </a:bodyPr>
          <a:lstStyle/>
          <a:p>
            <a:r>
              <a:rPr lang="es-MX" dirty="0" smtClean="0"/>
              <a:t>Ingresos</a:t>
            </a:r>
            <a:endParaRPr lang="es-MX" dirty="0"/>
          </a:p>
        </p:txBody>
      </p:sp>
      <p:sp>
        <p:nvSpPr>
          <p:cNvPr id="3" name="Marcador de contenido 2"/>
          <p:cNvSpPr>
            <a:spLocks noGrp="1"/>
          </p:cNvSpPr>
          <p:nvPr>
            <p:ph idx="1"/>
          </p:nvPr>
        </p:nvSpPr>
        <p:spPr>
          <a:xfrm>
            <a:off x="1097280" y="1627629"/>
            <a:ext cx="10058400" cy="4023360"/>
          </a:xfrm>
        </p:spPr>
        <p:txBody>
          <a:bodyPr>
            <a:normAutofit/>
          </a:bodyPr>
          <a:lstStyle/>
          <a:p>
            <a:pPr algn="just">
              <a:lnSpc>
                <a:spcPct val="150000"/>
              </a:lnSpc>
            </a:pPr>
            <a:r>
              <a:rPr lang="es-MX" sz="2000" dirty="0"/>
              <a:t>Los ingresos representan recursos que recibe el negocio por la venta de un servicio o </a:t>
            </a:r>
            <a:r>
              <a:rPr lang="es-MX" sz="2000" dirty="0" smtClean="0"/>
              <a:t>producto, en </a:t>
            </a:r>
            <a:r>
              <a:rPr lang="es-MX" sz="2000" dirty="0"/>
              <a:t>efectivo o a crédito. </a:t>
            </a:r>
            <a:endParaRPr lang="es-MX" sz="2000" dirty="0" smtClean="0"/>
          </a:p>
          <a:p>
            <a:pPr algn="just">
              <a:lnSpc>
                <a:spcPct val="150000"/>
              </a:lnSpc>
            </a:pPr>
            <a:r>
              <a:rPr lang="es-MX" sz="2000" dirty="0" smtClean="0"/>
              <a:t>Los </a:t>
            </a:r>
            <a:r>
              <a:rPr lang="es-MX" sz="2000" dirty="0"/>
              <a:t>ingresos se consideran como tales en el momento en que se presta el servicio o se vende </a:t>
            </a:r>
            <a:r>
              <a:rPr lang="es-MX" sz="2000" dirty="0" smtClean="0"/>
              <a:t>el producto</a:t>
            </a:r>
            <a:r>
              <a:rPr lang="es-MX" sz="2000" dirty="0"/>
              <a:t>, y no en el que se recibe el </a:t>
            </a:r>
            <a:r>
              <a:rPr lang="es-MX" sz="2000" dirty="0" smtClean="0"/>
              <a:t>efectivo.</a:t>
            </a:r>
            <a:endParaRPr lang="es-MX" sz="2000" dirty="0"/>
          </a:p>
          <a:p>
            <a:pPr algn="just">
              <a:lnSpc>
                <a:spcPct val="150000"/>
              </a:lnSpc>
            </a:pPr>
            <a:endParaRPr lang="es-MX" sz="2000" dirty="0"/>
          </a:p>
          <a:p>
            <a:endParaRPr lang="es-MX" sz="2000" dirty="0"/>
          </a:p>
        </p:txBody>
      </p:sp>
      <p:sp>
        <p:nvSpPr>
          <p:cNvPr id="4" name="Rectángulo 3"/>
          <p:cNvSpPr/>
          <p:nvPr/>
        </p:nvSpPr>
        <p:spPr>
          <a:xfrm>
            <a:off x="1921527" y="4147158"/>
            <a:ext cx="8409906" cy="1030310"/>
          </a:xfrm>
          <a:prstGeom prst="rect">
            <a:avLst/>
          </a:prstGeom>
          <a:solidFill>
            <a:schemeClr val="accent1">
              <a:lumMod val="50000"/>
            </a:schemeClr>
          </a:solidFill>
          <a:ln>
            <a:noFill/>
          </a:ln>
          <a:effectLst>
            <a:outerShdw blurRad="190500" dist="228600" dir="27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smtClean="0"/>
              <a:t>     INGRESOS:             Los </a:t>
            </a:r>
            <a:r>
              <a:rPr lang="es-MX" dirty="0"/>
              <a:t>recursos que </a:t>
            </a:r>
            <a:r>
              <a:rPr lang="es-MX" dirty="0" smtClean="0"/>
              <a:t>recibe el </a:t>
            </a:r>
            <a:r>
              <a:rPr lang="es-MX" dirty="0"/>
              <a:t>negocio por la venta de un servicio </a:t>
            </a:r>
            <a:r>
              <a:rPr lang="es-MX" dirty="0" smtClean="0"/>
              <a:t>o </a:t>
            </a:r>
          </a:p>
          <a:p>
            <a:r>
              <a:rPr lang="es-MX" dirty="0"/>
              <a:t> </a:t>
            </a:r>
            <a:r>
              <a:rPr lang="es-MX" dirty="0" smtClean="0"/>
              <a:t>                                    producto</a:t>
            </a:r>
            <a:r>
              <a:rPr lang="es-MX" dirty="0"/>
              <a:t>, en </a:t>
            </a:r>
            <a:r>
              <a:rPr lang="es-MX" dirty="0" smtClean="0"/>
              <a:t>efectivo </a:t>
            </a:r>
            <a:r>
              <a:rPr lang="es-MX" dirty="0"/>
              <a:t>o a </a:t>
            </a:r>
            <a:r>
              <a:rPr lang="es-MX" dirty="0" smtClean="0"/>
              <a:t>crédito.</a:t>
            </a:r>
            <a:endParaRPr lang="es-MX" dirty="0"/>
          </a:p>
        </p:txBody>
      </p:sp>
      <p:sp>
        <p:nvSpPr>
          <p:cNvPr id="10" name="CuadroTexto 9"/>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1" name="Rectángulo 10"/>
          <p:cNvSpPr/>
          <p:nvPr/>
        </p:nvSpPr>
        <p:spPr>
          <a:xfrm>
            <a:off x="3078480" y="5511916"/>
            <a:ext cx="6096000" cy="430887"/>
          </a:xfrm>
          <a:prstGeom prst="rect">
            <a:avLst/>
          </a:prstGeom>
        </p:spPr>
        <p:txBody>
          <a:bodyPr>
            <a:spAutoFit/>
          </a:bodyPr>
          <a:lstStyle/>
          <a:p>
            <a:pPr algn="ctr"/>
            <a:r>
              <a:rPr lang="es-MX" sz="1100" dirty="0" smtClean="0"/>
              <a:t>Figura 16. Definición de Ingresos.</a:t>
            </a:r>
            <a:endParaRPr lang="es-MX" sz="1100" dirty="0"/>
          </a:p>
          <a:p>
            <a:pPr algn="ctr"/>
            <a:r>
              <a:rPr lang="es-MX" sz="1100" dirty="0"/>
              <a:t> Fuente: Elaboración propia con base en </a:t>
            </a:r>
            <a:r>
              <a:rPr lang="es-ES" sz="1100" dirty="0"/>
              <a:t>Guajardo (2010). </a:t>
            </a:r>
            <a:endParaRPr lang="es-MX" sz="1100" dirty="0"/>
          </a:p>
        </p:txBody>
      </p:sp>
      <p:sp>
        <p:nvSpPr>
          <p:cNvPr id="12" name="Rectángulo 11"/>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Imagen 12"/>
          <p:cNvPicPr>
            <a:picLocks noChangeAspect="1"/>
          </p:cNvPicPr>
          <p:nvPr/>
        </p:nvPicPr>
        <p:blipFill>
          <a:blip r:embed="rId2"/>
          <a:stretch>
            <a:fillRect/>
          </a:stretch>
        </p:blipFill>
        <p:spPr>
          <a:xfrm>
            <a:off x="11423560" y="2"/>
            <a:ext cx="768439" cy="515154"/>
          </a:xfrm>
          <a:prstGeom prst="rect">
            <a:avLst/>
          </a:prstGeom>
        </p:spPr>
      </p:pic>
      <p:sp>
        <p:nvSpPr>
          <p:cNvPr id="14"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5" name="CuadroTexto 14"/>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26099322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32141"/>
            <a:ext cx="10058400" cy="591140"/>
          </a:xfrm>
        </p:spPr>
        <p:txBody>
          <a:bodyPr>
            <a:normAutofit fontScale="90000"/>
          </a:bodyPr>
          <a:lstStyle/>
          <a:p>
            <a:r>
              <a:rPr lang="es-MX" dirty="0" smtClean="0"/>
              <a:t>Gastos</a:t>
            </a:r>
            <a:endParaRPr lang="es-MX" dirty="0"/>
          </a:p>
        </p:txBody>
      </p:sp>
      <p:sp>
        <p:nvSpPr>
          <p:cNvPr id="3" name="Marcador de contenido 2"/>
          <p:cNvSpPr>
            <a:spLocks noGrp="1"/>
          </p:cNvSpPr>
          <p:nvPr>
            <p:ph idx="1"/>
          </p:nvPr>
        </p:nvSpPr>
        <p:spPr/>
        <p:txBody>
          <a:bodyPr>
            <a:normAutofit/>
          </a:bodyPr>
          <a:lstStyle/>
          <a:p>
            <a:pPr algn="just">
              <a:lnSpc>
                <a:spcPct val="150000"/>
              </a:lnSpc>
            </a:pPr>
            <a:r>
              <a:rPr lang="es-MX" sz="2000" dirty="0"/>
              <a:t>Los gastos son activos que se han usado o consumido en el negocio con el fin de obtener </a:t>
            </a:r>
            <a:r>
              <a:rPr lang="es-MX" sz="2000" dirty="0" smtClean="0"/>
              <a:t>ingresos</a:t>
            </a:r>
            <a:r>
              <a:rPr lang="es-MX" sz="2000" dirty="0"/>
              <a:t>; asimismo, disminuyen el capital del negocio</a:t>
            </a:r>
            <a:r>
              <a:rPr lang="es-MX" sz="2000" dirty="0" smtClean="0"/>
              <a:t>.</a:t>
            </a:r>
          </a:p>
          <a:p>
            <a:pPr algn="just">
              <a:lnSpc>
                <a:spcPct val="150000"/>
              </a:lnSpc>
            </a:pPr>
            <a:r>
              <a:rPr lang="es-MX" sz="2000" dirty="0" smtClean="0"/>
              <a:t>Algunos </a:t>
            </a:r>
            <a:r>
              <a:rPr lang="es-MX" sz="2000" dirty="0"/>
              <a:t>tipos de gastos son los sueldos </a:t>
            </a:r>
            <a:r>
              <a:rPr lang="es-MX" sz="2000" dirty="0" smtClean="0"/>
              <a:t>y </a:t>
            </a:r>
            <a:r>
              <a:rPr lang="es-MX" sz="2000" dirty="0"/>
              <a:t>salarios que se pagan a los empleados, </a:t>
            </a:r>
            <a:r>
              <a:rPr lang="es-MX" sz="2000" dirty="0" smtClean="0"/>
              <a:t>la </a:t>
            </a:r>
            <a:r>
              <a:rPr lang="es-MX" sz="2000" dirty="0"/>
              <a:t>renta del negocio, los servicios públicos como teléfono, luz, agua y </a:t>
            </a:r>
            <a:r>
              <a:rPr lang="es-MX" sz="2000" dirty="0" smtClean="0"/>
              <a:t>gas, etc.</a:t>
            </a:r>
            <a:endParaRPr lang="es-MX" sz="2000" dirty="0"/>
          </a:p>
          <a:p>
            <a:pPr algn="just">
              <a:lnSpc>
                <a:spcPct val="150000"/>
              </a:lnSpc>
            </a:pPr>
            <a:endParaRPr lang="es-MX" sz="2000" dirty="0"/>
          </a:p>
        </p:txBody>
      </p:sp>
      <p:sp>
        <p:nvSpPr>
          <p:cNvPr id="4" name="Rectángulo 3"/>
          <p:cNvSpPr/>
          <p:nvPr/>
        </p:nvSpPr>
        <p:spPr>
          <a:xfrm>
            <a:off x="1764406" y="4331611"/>
            <a:ext cx="8695815" cy="1086723"/>
          </a:xfrm>
          <a:prstGeom prst="rect">
            <a:avLst/>
          </a:prstGeom>
          <a:solidFill>
            <a:schemeClr val="accent1">
              <a:lumMod val="50000"/>
            </a:schemeClr>
          </a:solidFill>
          <a:ln>
            <a:noFill/>
          </a:ln>
          <a:effectLst>
            <a:outerShdw blurRad="190500" dist="228600" dir="27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t>GASTOS</a:t>
            </a:r>
            <a:r>
              <a:rPr lang="es-MX" dirty="0" smtClean="0"/>
              <a:t>:    Son Activos que </a:t>
            </a:r>
            <a:r>
              <a:rPr lang="es-MX" dirty="0"/>
              <a:t>se </a:t>
            </a:r>
            <a:r>
              <a:rPr lang="es-MX" dirty="0" smtClean="0"/>
              <a:t>han usado </a:t>
            </a:r>
            <a:r>
              <a:rPr lang="es-MX" dirty="0"/>
              <a:t>o </a:t>
            </a:r>
            <a:r>
              <a:rPr lang="es-MX" dirty="0" smtClean="0"/>
              <a:t>consumido en </a:t>
            </a:r>
            <a:r>
              <a:rPr lang="es-MX" dirty="0"/>
              <a:t>el negocio, con el </a:t>
            </a:r>
            <a:r>
              <a:rPr lang="es-MX" dirty="0" smtClean="0"/>
              <a:t>fin de obtener</a:t>
            </a:r>
          </a:p>
          <a:p>
            <a:r>
              <a:rPr lang="es-MX" dirty="0"/>
              <a:t> </a:t>
            </a:r>
            <a:r>
              <a:rPr lang="es-MX" dirty="0" smtClean="0"/>
              <a:t>                ingresos.</a:t>
            </a:r>
            <a:endParaRPr lang="es-MX" dirty="0"/>
          </a:p>
        </p:txBody>
      </p:sp>
      <p:sp>
        <p:nvSpPr>
          <p:cNvPr id="10" name="CuadroTexto 9"/>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1" name="Rectángulo 10"/>
          <p:cNvSpPr/>
          <p:nvPr/>
        </p:nvSpPr>
        <p:spPr>
          <a:xfrm>
            <a:off x="3078480" y="5692222"/>
            <a:ext cx="6096000" cy="430887"/>
          </a:xfrm>
          <a:prstGeom prst="rect">
            <a:avLst/>
          </a:prstGeom>
        </p:spPr>
        <p:txBody>
          <a:bodyPr>
            <a:spAutoFit/>
          </a:bodyPr>
          <a:lstStyle/>
          <a:p>
            <a:pPr algn="ctr"/>
            <a:r>
              <a:rPr lang="es-MX" sz="1100" dirty="0" smtClean="0"/>
              <a:t>Figura 17. Definición de Gastos.</a:t>
            </a:r>
            <a:endParaRPr lang="es-MX" sz="1100" dirty="0"/>
          </a:p>
          <a:p>
            <a:pPr algn="ctr"/>
            <a:r>
              <a:rPr lang="es-MX" sz="1100" dirty="0"/>
              <a:t> Fuente: Elaboración propia con base en </a:t>
            </a:r>
            <a:r>
              <a:rPr lang="es-ES" sz="1100" dirty="0"/>
              <a:t>Guajardo (2010). </a:t>
            </a:r>
            <a:endParaRPr lang="es-MX" sz="1100" dirty="0"/>
          </a:p>
        </p:txBody>
      </p:sp>
      <p:sp>
        <p:nvSpPr>
          <p:cNvPr id="12" name="Rectángulo 11"/>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Imagen 12"/>
          <p:cNvPicPr>
            <a:picLocks noChangeAspect="1"/>
          </p:cNvPicPr>
          <p:nvPr/>
        </p:nvPicPr>
        <p:blipFill>
          <a:blip r:embed="rId2"/>
          <a:stretch>
            <a:fillRect/>
          </a:stretch>
        </p:blipFill>
        <p:spPr>
          <a:xfrm>
            <a:off x="11423560" y="2"/>
            <a:ext cx="768439" cy="515154"/>
          </a:xfrm>
          <a:prstGeom prst="rect">
            <a:avLst/>
          </a:prstGeom>
        </p:spPr>
      </p:pic>
      <p:sp>
        <p:nvSpPr>
          <p:cNvPr id="14"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5" name="CuadroTexto 14"/>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25065064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709197"/>
            <a:ext cx="10058400" cy="504202"/>
          </a:xfrm>
        </p:spPr>
        <p:txBody>
          <a:bodyPr>
            <a:normAutofit fontScale="90000"/>
          </a:bodyPr>
          <a:lstStyle/>
          <a:p>
            <a:r>
              <a:rPr lang="es-MX" dirty="0" smtClean="0"/>
              <a:t>Manual contable</a:t>
            </a:r>
            <a:endParaRPr lang="es-MX" dirty="0"/>
          </a:p>
        </p:txBody>
      </p:sp>
      <p:sp>
        <p:nvSpPr>
          <p:cNvPr id="3" name="Marcador de contenido 2"/>
          <p:cNvSpPr>
            <a:spLocks noGrp="1"/>
          </p:cNvSpPr>
          <p:nvPr>
            <p:ph idx="1"/>
          </p:nvPr>
        </p:nvSpPr>
        <p:spPr>
          <a:xfrm>
            <a:off x="838200" y="1681745"/>
            <a:ext cx="10515600" cy="4351337"/>
          </a:xfrm>
        </p:spPr>
        <p:txBody>
          <a:bodyPr>
            <a:normAutofit/>
          </a:bodyPr>
          <a:lstStyle/>
          <a:p>
            <a:pPr algn="just">
              <a:lnSpc>
                <a:spcPct val="150000"/>
              </a:lnSpc>
            </a:pPr>
            <a:r>
              <a:rPr lang="es-MX" sz="2000" dirty="0">
                <a:solidFill>
                  <a:schemeClr val="tx1"/>
                </a:solidFill>
              </a:rPr>
              <a:t>El manual contable, también llamado </a:t>
            </a:r>
            <a:r>
              <a:rPr lang="es-MX" sz="2000" dirty="0" smtClean="0">
                <a:solidFill>
                  <a:schemeClr val="tx1"/>
                </a:solidFill>
              </a:rPr>
              <a:t>guía </a:t>
            </a:r>
            <a:r>
              <a:rPr lang="es-MX" sz="2000" dirty="0">
                <a:solidFill>
                  <a:schemeClr val="tx1"/>
                </a:solidFill>
              </a:rPr>
              <a:t>de </a:t>
            </a:r>
            <a:r>
              <a:rPr lang="es-MX" sz="2000" dirty="0" smtClean="0">
                <a:solidFill>
                  <a:schemeClr val="tx1"/>
                </a:solidFill>
              </a:rPr>
              <a:t>contabilización, </a:t>
            </a:r>
            <a:r>
              <a:rPr lang="es-MX" sz="2000" dirty="0">
                <a:solidFill>
                  <a:schemeClr val="tx1"/>
                </a:solidFill>
              </a:rPr>
              <a:t>representa la estructura del </a:t>
            </a:r>
            <a:r>
              <a:rPr lang="es-MX" sz="2000" dirty="0" smtClean="0">
                <a:solidFill>
                  <a:schemeClr val="tx1"/>
                </a:solidFill>
              </a:rPr>
              <a:t>sistema </a:t>
            </a:r>
            <a:r>
              <a:rPr lang="es-MX" sz="2000" dirty="0">
                <a:solidFill>
                  <a:schemeClr val="tx1"/>
                </a:solidFill>
              </a:rPr>
              <a:t>de contabilidad de una entidad económica</a:t>
            </a:r>
            <a:r>
              <a:rPr lang="es-MX" sz="2000" dirty="0" smtClean="0">
                <a:solidFill>
                  <a:schemeClr val="tx1"/>
                </a:solidFill>
              </a:rPr>
              <a:t>.</a:t>
            </a:r>
          </a:p>
          <a:p>
            <a:pPr marL="0" indent="0" algn="just">
              <a:lnSpc>
                <a:spcPct val="150000"/>
              </a:lnSpc>
              <a:buNone/>
            </a:pPr>
            <a:endParaRPr lang="es-MX" sz="2000" dirty="0" smtClean="0">
              <a:solidFill>
                <a:schemeClr val="tx1"/>
              </a:solidFill>
            </a:endParaRPr>
          </a:p>
          <a:p>
            <a:pPr algn="just">
              <a:lnSpc>
                <a:spcPct val="150000"/>
              </a:lnSpc>
            </a:pPr>
            <a:r>
              <a:rPr lang="es-MX" sz="2000" dirty="0" smtClean="0">
                <a:solidFill>
                  <a:schemeClr val="tx1"/>
                </a:solidFill>
              </a:rPr>
              <a:t> </a:t>
            </a:r>
            <a:r>
              <a:rPr lang="es-MX" sz="2000" dirty="0">
                <a:solidFill>
                  <a:schemeClr val="tx1"/>
                </a:solidFill>
              </a:rPr>
              <a:t>Se trata de un documento independiente en el q</a:t>
            </a:r>
            <a:r>
              <a:rPr lang="es-MX" sz="2000" dirty="0" smtClean="0">
                <a:solidFill>
                  <a:schemeClr val="tx1"/>
                </a:solidFill>
              </a:rPr>
              <a:t>ue</a:t>
            </a:r>
            <a:r>
              <a:rPr lang="es-MX" sz="2000" dirty="0">
                <a:solidFill>
                  <a:schemeClr val="tx1"/>
                </a:solidFill>
              </a:rPr>
              <a:t>, además de los números y títulos de las cuentas, se describe de manera detallada lo que se </a:t>
            </a:r>
            <a:r>
              <a:rPr lang="es-MX" sz="2000" dirty="0" smtClean="0">
                <a:solidFill>
                  <a:schemeClr val="tx1"/>
                </a:solidFill>
              </a:rPr>
              <a:t>debe </a:t>
            </a:r>
            <a:r>
              <a:rPr lang="es-MX" sz="2000" dirty="0">
                <a:solidFill>
                  <a:schemeClr val="tx1"/>
                </a:solidFill>
              </a:rPr>
              <a:t>registrar en cada una de ellas, junto con los documentos que dan soporte a la transacción, </a:t>
            </a:r>
            <a:r>
              <a:rPr lang="es-MX" sz="2000" dirty="0" smtClean="0">
                <a:solidFill>
                  <a:schemeClr val="tx1"/>
                </a:solidFill>
              </a:rPr>
              <a:t>así </a:t>
            </a:r>
            <a:r>
              <a:rPr lang="es-MX" sz="2000" dirty="0">
                <a:solidFill>
                  <a:schemeClr val="tx1"/>
                </a:solidFill>
              </a:rPr>
              <a:t>como lo que representa su saldo</a:t>
            </a:r>
            <a:r>
              <a:rPr lang="es-MX" sz="2000" dirty="0" smtClean="0">
                <a:solidFill>
                  <a:schemeClr val="tx1"/>
                </a:solidFill>
              </a:rPr>
              <a:t>. </a:t>
            </a:r>
            <a:endParaRPr lang="es-MX" sz="2000" dirty="0">
              <a:solidFill>
                <a:schemeClr val="tx1"/>
              </a:solidFill>
            </a:endParaRPr>
          </a:p>
          <a:p>
            <a:pPr algn="just">
              <a:lnSpc>
                <a:spcPct val="150000"/>
              </a:lnSpc>
            </a:pPr>
            <a:endParaRPr lang="es-MX" sz="2000" dirty="0">
              <a:solidFill>
                <a:schemeClr val="tx1"/>
              </a:solidFill>
            </a:endParaRPr>
          </a:p>
          <a:p>
            <a:pPr marL="0" indent="0" algn="just">
              <a:lnSpc>
                <a:spcPct val="150000"/>
              </a:lnSpc>
              <a:buNone/>
            </a:pPr>
            <a:endParaRPr lang="es-MX" sz="2000" dirty="0">
              <a:latin typeface="Arial Narrow" panose="020B0606020202030204" pitchFamily="34" charset="0"/>
              <a:ea typeface="Batang" panose="02030600000101010101" pitchFamily="18" charset="-127"/>
            </a:endParaRPr>
          </a:p>
          <a:p>
            <a:endParaRPr lang="es-MX" sz="2000" dirty="0"/>
          </a:p>
        </p:txBody>
      </p:sp>
      <p:sp>
        <p:nvSpPr>
          <p:cNvPr id="9" name="CuadroTexto 8"/>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0" name="Rectángulo 9"/>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 name="Imagen 10"/>
          <p:cNvPicPr>
            <a:picLocks noChangeAspect="1"/>
          </p:cNvPicPr>
          <p:nvPr/>
        </p:nvPicPr>
        <p:blipFill>
          <a:blip r:embed="rId2"/>
          <a:stretch>
            <a:fillRect/>
          </a:stretch>
        </p:blipFill>
        <p:spPr>
          <a:xfrm>
            <a:off x="11423560" y="2"/>
            <a:ext cx="768439" cy="515154"/>
          </a:xfrm>
          <a:prstGeom prst="rect">
            <a:avLst/>
          </a:prstGeom>
        </p:spPr>
      </p:pic>
      <p:sp>
        <p:nvSpPr>
          <p:cNvPr id="12"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3" name="CuadroTexto 12"/>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15302715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86608"/>
            <a:ext cx="10058400" cy="517081"/>
          </a:xfrm>
        </p:spPr>
        <p:txBody>
          <a:bodyPr>
            <a:normAutofit fontScale="90000"/>
          </a:bodyPr>
          <a:lstStyle/>
          <a:p>
            <a:r>
              <a:rPr lang="es-MX" dirty="0" smtClean="0"/>
              <a:t>Catálogo de cuentas</a:t>
            </a:r>
            <a:endParaRPr lang="es-MX" dirty="0"/>
          </a:p>
        </p:txBody>
      </p:sp>
      <p:sp>
        <p:nvSpPr>
          <p:cNvPr id="3" name="Marcador de contenido 2"/>
          <p:cNvSpPr>
            <a:spLocks noGrp="1"/>
          </p:cNvSpPr>
          <p:nvPr>
            <p:ph idx="1"/>
          </p:nvPr>
        </p:nvSpPr>
        <p:spPr>
          <a:xfrm>
            <a:off x="838200" y="2048695"/>
            <a:ext cx="10515600" cy="4351337"/>
          </a:xfrm>
        </p:spPr>
        <p:txBody>
          <a:bodyPr>
            <a:normAutofit/>
          </a:bodyPr>
          <a:lstStyle/>
          <a:p>
            <a:pPr algn="just">
              <a:lnSpc>
                <a:spcPct val="150000"/>
              </a:lnSpc>
            </a:pPr>
            <a:r>
              <a:rPr lang="es-MX" sz="2000" dirty="0"/>
              <a:t>Es un listado oficial donde se muestran codificadas y clasificadas todas las cuentas que utiliza una determinada empresa. Cada catalogo será diferente según la actividad de la empresa. </a:t>
            </a:r>
          </a:p>
          <a:p>
            <a:pPr marL="0" indent="0" algn="just">
              <a:lnSpc>
                <a:spcPct val="150000"/>
              </a:lnSpc>
              <a:buNone/>
            </a:pPr>
            <a:endParaRPr lang="es-MX" sz="2000" dirty="0"/>
          </a:p>
          <a:p>
            <a:pPr algn="just">
              <a:lnSpc>
                <a:spcPct val="150000"/>
              </a:lnSpc>
            </a:pPr>
            <a:r>
              <a:rPr lang="es-MX" sz="2000" dirty="0" smtClean="0">
                <a:solidFill>
                  <a:schemeClr val="tx1"/>
                </a:solidFill>
              </a:rPr>
              <a:t>Mediante </a:t>
            </a:r>
            <a:r>
              <a:rPr lang="es-MX" sz="2000" dirty="0">
                <a:solidFill>
                  <a:schemeClr val="tx1"/>
                </a:solidFill>
              </a:rPr>
              <a:t>el catálogo </a:t>
            </a:r>
            <a:r>
              <a:rPr lang="es-MX" sz="2000" dirty="0" smtClean="0">
                <a:solidFill>
                  <a:schemeClr val="tx1"/>
                </a:solidFill>
              </a:rPr>
              <a:t>de </a:t>
            </a:r>
            <a:r>
              <a:rPr lang="es-MX" sz="2000" dirty="0">
                <a:solidFill>
                  <a:schemeClr val="tx1"/>
                </a:solidFill>
              </a:rPr>
              <a:t>cuentas </a:t>
            </a:r>
            <a:r>
              <a:rPr lang="es-MX" sz="2000" dirty="0" smtClean="0">
                <a:solidFill>
                  <a:schemeClr val="tx1"/>
                </a:solidFill>
              </a:rPr>
              <a:t>puede </a:t>
            </a:r>
            <a:r>
              <a:rPr lang="es-MX" sz="2000" dirty="0">
                <a:solidFill>
                  <a:schemeClr val="tx1"/>
                </a:solidFill>
              </a:rPr>
              <a:t>lograrse una excelente visión del sistema contable y </a:t>
            </a:r>
            <a:r>
              <a:rPr lang="es-MX" sz="2000" dirty="0" smtClean="0">
                <a:solidFill>
                  <a:schemeClr val="tx1"/>
                </a:solidFill>
              </a:rPr>
              <a:t>determinar </a:t>
            </a:r>
            <a:r>
              <a:rPr lang="es-MX" sz="2000" dirty="0">
                <a:solidFill>
                  <a:schemeClr val="tx1"/>
                </a:solidFill>
              </a:rPr>
              <a:t>cómo deben registrarse las transacciones</a:t>
            </a:r>
            <a:r>
              <a:rPr lang="es-MX" sz="2000" dirty="0" smtClean="0">
                <a:solidFill>
                  <a:schemeClr val="tx1"/>
                </a:solidFill>
              </a:rPr>
              <a:t>.</a:t>
            </a:r>
          </a:p>
          <a:p>
            <a:endParaRPr lang="es-MX" sz="2000" dirty="0">
              <a:solidFill>
                <a:schemeClr val="tx1"/>
              </a:solidFill>
            </a:endParaRPr>
          </a:p>
        </p:txBody>
      </p:sp>
      <p:sp>
        <p:nvSpPr>
          <p:cNvPr id="11" name="CuadroTexto 10"/>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9" name="Rectángulo 8"/>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Imagen 11"/>
          <p:cNvPicPr>
            <a:picLocks noChangeAspect="1"/>
          </p:cNvPicPr>
          <p:nvPr/>
        </p:nvPicPr>
        <p:blipFill>
          <a:blip r:embed="rId2"/>
          <a:stretch>
            <a:fillRect/>
          </a:stretch>
        </p:blipFill>
        <p:spPr>
          <a:xfrm>
            <a:off x="11423560" y="2"/>
            <a:ext cx="768439" cy="515154"/>
          </a:xfrm>
          <a:prstGeom prst="rect">
            <a:avLst/>
          </a:prstGeom>
        </p:spPr>
      </p:pic>
      <p:sp>
        <p:nvSpPr>
          <p:cNvPr id="13"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4" name="CuadroTexto 13"/>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14335759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2559811"/>
            <a:ext cx="10515600" cy="4351337"/>
          </a:xfrm>
        </p:spPr>
        <p:txBody>
          <a:bodyPr>
            <a:normAutofit/>
          </a:bodyPr>
          <a:lstStyle/>
          <a:p>
            <a:pPr algn="just">
              <a:lnSpc>
                <a:spcPct val="150000"/>
              </a:lnSpc>
            </a:pPr>
            <a:r>
              <a:rPr lang="es-MX" sz="2000" dirty="0" smtClean="0">
                <a:latin typeface="Arial Narrow" panose="020B0606020202030204" pitchFamily="34" charset="0"/>
              </a:rPr>
              <a:t>El uso de este material se centra en la Unidad I. “Terminología contable”. El </a:t>
            </a:r>
            <a:r>
              <a:rPr lang="es-MX" sz="2000" dirty="0">
                <a:latin typeface="Arial Narrow" panose="020B0606020202030204" pitchFamily="34" charset="0"/>
              </a:rPr>
              <a:t>docente trabajará conjuntamente con los estudiantes con el fin de conceptualizar y aplicar las bases de la contabilidad en entidades turísticas. </a:t>
            </a:r>
            <a:endParaRPr lang="es-MX" sz="2000" dirty="0" smtClean="0">
              <a:latin typeface="Arial Narrow" panose="020B0606020202030204" pitchFamily="34" charset="0"/>
            </a:endParaRPr>
          </a:p>
          <a:p>
            <a:pPr algn="just">
              <a:lnSpc>
                <a:spcPct val="150000"/>
              </a:lnSpc>
            </a:pPr>
            <a:r>
              <a:rPr lang="es-MX" sz="2000" dirty="0" smtClean="0">
                <a:latin typeface="Arial Narrow" panose="020B0606020202030204" pitchFamily="34" charset="0"/>
              </a:rPr>
              <a:t>Se </a:t>
            </a:r>
            <a:r>
              <a:rPr lang="es-MX" sz="2000" dirty="0">
                <a:latin typeface="Arial Narrow" panose="020B0606020202030204" pitchFamily="34" charset="0"/>
              </a:rPr>
              <a:t>acompañará a los estudiantes en el desarrollo de habilidades y competencias que les sean útiles para comprender la </a:t>
            </a:r>
            <a:r>
              <a:rPr lang="es-MX" sz="2000" dirty="0" smtClean="0">
                <a:latin typeface="Arial Narrow" panose="020B0606020202030204" pitchFamily="34" charset="0"/>
              </a:rPr>
              <a:t>importancia de la contabilidad </a:t>
            </a:r>
            <a:r>
              <a:rPr lang="es-MX" sz="2000" dirty="0">
                <a:latin typeface="Arial Narrow" panose="020B0606020202030204" pitchFamily="34" charset="0"/>
              </a:rPr>
              <a:t>como herramienta para la toma de decisiones adecuadas.</a:t>
            </a:r>
          </a:p>
          <a:p>
            <a:pPr marL="0" indent="0" algn="just">
              <a:lnSpc>
                <a:spcPct val="150000"/>
              </a:lnSpc>
              <a:buNone/>
            </a:pPr>
            <a:endParaRPr lang="es-MX" sz="2000" dirty="0">
              <a:latin typeface="Arial Narrow" panose="020B0606020202030204" pitchFamily="34" charset="0"/>
            </a:endParaRPr>
          </a:p>
          <a:p>
            <a:pPr algn="just">
              <a:lnSpc>
                <a:spcPct val="150000"/>
              </a:lnSpc>
            </a:pPr>
            <a:endParaRPr lang="es-MX" sz="2000" dirty="0">
              <a:latin typeface="Arial Narrow" panose="020B0606020202030204" pitchFamily="34" charset="0"/>
            </a:endParaRPr>
          </a:p>
        </p:txBody>
      </p:sp>
      <p:sp>
        <p:nvSpPr>
          <p:cNvPr id="5"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pic>
        <p:nvPicPr>
          <p:cNvPr id="6" name="Imagen 5"/>
          <p:cNvPicPr>
            <a:picLocks noChangeAspect="1"/>
          </p:cNvPicPr>
          <p:nvPr/>
        </p:nvPicPr>
        <p:blipFill>
          <a:blip r:embed="rId2"/>
          <a:stretch>
            <a:fillRect/>
          </a:stretch>
        </p:blipFill>
        <p:spPr>
          <a:xfrm>
            <a:off x="11423560" y="2"/>
            <a:ext cx="768439" cy="515154"/>
          </a:xfrm>
          <a:prstGeom prst="rect">
            <a:avLst/>
          </a:prstGeom>
        </p:spPr>
      </p:pic>
      <p:sp>
        <p:nvSpPr>
          <p:cNvPr id="7" name="CuadroTexto 6"/>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
        <p:nvSpPr>
          <p:cNvPr id="8" name="Rectángulo 7"/>
          <p:cNvSpPr/>
          <p:nvPr/>
        </p:nvSpPr>
        <p:spPr>
          <a:xfrm>
            <a:off x="0" y="1566877"/>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9006617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19181"/>
            <a:ext cx="10058400" cy="590247"/>
          </a:xfrm>
        </p:spPr>
        <p:txBody>
          <a:bodyPr>
            <a:normAutofit/>
          </a:bodyPr>
          <a:lstStyle/>
          <a:p>
            <a:r>
              <a:rPr lang="es-MX" sz="2400" dirty="0" smtClean="0"/>
              <a:t>Clasificación del activo, pasivo, capital, ingreso y gasto en el catálogo de cuentas</a:t>
            </a:r>
            <a:endParaRPr lang="es-MX" sz="2400" dirty="0"/>
          </a:p>
        </p:txBody>
      </p:sp>
      <p:sp>
        <p:nvSpPr>
          <p:cNvPr id="3" name="Marcador de contenido 2"/>
          <p:cNvSpPr>
            <a:spLocks noGrp="1"/>
          </p:cNvSpPr>
          <p:nvPr>
            <p:ph idx="1"/>
          </p:nvPr>
        </p:nvSpPr>
        <p:spPr>
          <a:xfrm>
            <a:off x="838200" y="1499958"/>
            <a:ext cx="10515600" cy="4351337"/>
          </a:xfrm>
        </p:spPr>
        <p:txBody>
          <a:bodyPr>
            <a:normAutofit/>
          </a:bodyPr>
          <a:lstStyle/>
          <a:p>
            <a:pPr lvl="0"/>
            <a:r>
              <a:rPr lang="es-PE" sz="2000" dirty="0" smtClean="0">
                <a:solidFill>
                  <a:schemeClr val="tx1"/>
                </a:solidFill>
              </a:rPr>
              <a:t>A) El </a:t>
            </a:r>
            <a:r>
              <a:rPr lang="es-PE" sz="2000" dirty="0">
                <a:solidFill>
                  <a:schemeClr val="tx1"/>
                </a:solidFill>
              </a:rPr>
              <a:t>número</a:t>
            </a:r>
            <a:r>
              <a:rPr lang="es-PE" sz="2000" dirty="0" smtClean="0">
                <a:solidFill>
                  <a:schemeClr val="tx1"/>
                </a:solidFill>
              </a:rPr>
              <a:t>. 5 </a:t>
            </a:r>
            <a:r>
              <a:rPr lang="es-PE" sz="2000" dirty="0">
                <a:solidFill>
                  <a:schemeClr val="tx1"/>
                </a:solidFill>
              </a:rPr>
              <a:t>clasificaciones: Activo, Pasivo, Capital, Ingreso y Gasto.</a:t>
            </a:r>
            <a:endParaRPr lang="es-MX" sz="2000" dirty="0">
              <a:solidFill>
                <a:schemeClr val="tx1"/>
              </a:solidFill>
            </a:endParaRPr>
          </a:p>
          <a:p>
            <a:endParaRPr lang="es-MX" sz="2000" dirty="0"/>
          </a:p>
        </p:txBody>
      </p:sp>
      <p:graphicFrame>
        <p:nvGraphicFramePr>
          <p:cNvPr id="5" name="Diagrama 4"/>
          <p:cNvGraphicFramePr/>
          <p:nvPr>
            <p:extLst>
              <p:ext uri="{D42A27DB-BD31-4B8C-83A1-F6EECF244321}">
                <p14:modId xmlns:p14="http://schemas.microsoft.com/office/powerpoint/2010/main" val="1318164277"/>
              </p:ext>
            </p:extLst>
          </p:nvPr>
        </p:nvGraphicFramePr>
        <p:xfrm>
          <a:off x="2572912" y="2383597"/>
          <a:ext cx="6055933" cy="31205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6812922" y="4391696"/>
            <a:ext cx="1081825" cy="276999"/>
          </a:xfrm>
          <a:prstGeom prst="rect">
            <a:avLst/>
          </a:prstGeom>
          <a:noFill/>
        </p:spPr>
        <p:txBody>
          <a:bodyPr wrap="square" rtlCol="0">
            <a:spAutoFit/>
          </a:bodyPr>
          <a:lstStyle/>
          <a:p>
            <a:pPr marL="285750" indent="-285750">
              <a:buFont typeface="Arial" panose="020B0604020202020204" pitchFamily="34" charset="0"/>
              <a:buChar char="•"/>
            </a:pPr>
            <a:r>
              <a:rPr lang="es-MX" sz="1200" dirty="0" smtClean="0"/>
              <a:t>Ingreso</a:t>
            </a:r>
            <a:endParaRPr lang="es-MX" sz="1200" dirty="0"/>
          </a:p>
        </p:txBody>
      </p:sp>
      <p:sp>
        <p:nvSpPr>
          <p:cNvPr id="7" name="CuadroTexto 6"/>
          <p:cNvSpPr txBox="1"/>
          <p:nvPr/>
        </p:nvSpPr>
        <p:spPr>
          <a:xfrm>
            <a:off x="7547020" y="5075277"/>
            <a:ext cx="1081825" cy="276999"/>
          </a:xfrm>
          <a:prstGeom prst="rect">
            <a:avLst/>
          </a:prstGeom>
          <a:noFill/>
        </p:spPr>
        <p:txBody>
          <a:bodyPr wrap="square" rtlCol="0">
            <a:spAutoFit/>
          </a:bodyPr>
          <a:lstStyle/>
          <a:p>
            <a:pPr marL="285750" indent="-285750">
              <a:buFont typeface="Arial" panose="020B0604020202020204" pitchFamily="34" charset="0"/>
              <a:buChar char="•"/>
            </a:pPr>
            <a:r>
              <a:rPr lang="es-MX" sz="1200" dirty="0" smtClean="0"/>
              <a:t>Gasto</a:t>
            </a:r>
            <a:endParaRPr lang="es-MX" sz="1200" dirty="0"/>
          </a:p>
        </p:txBody>
      </p:sp>
      <p:sp>
        <p:nvSpPr>
          <p:cNvPr id="12" name="CuadroTexto 11"/>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3" name="Rectángulo 12"/>
          <p:cNvSpPr/>
          <p:nvPr/>
        </p:nvSpPr>
        <p:spPr>
          <a:xfrm>
            <a:off x="3054927" y="5871817"/>
            <a:ext cx="6096000" cy="430887"/>
          </a:xfrm>
          <a:prstGeom prst="rect">
            <a:avLst/>
          </a:prstGeom>
        </p:spPr>
        <p:txBody>
          <a:bodyPr>
            <a:spAutoFit/>
          </a:bodyPr>
          <a:lstStyle/>
          <a:p>
            <a:pPr algn="ctr"/>
            <a:r>
              <a:rPr lang="es-MX" sz="1100" dirty="0" smtClean="0"/>
              <a:t>Figura 18. Clasificación del activo, pasivo, capital, ingreso y gasto en el catálogo de cuentas.</a:t>
            </a:r>
            <a:endParaRPr lang="es-MX" sz="1100" dirty="0"/>
          </a:p>
          <a:p>
            <a:pPr algn="ctr"/>
            <a:r>
              <a:rPr lang="es-MX" sz="1100" dirty="0"/>
              <a:t> Fuente: Elaboración propia con base en </a:t>
            </a:r>
            <a:r>
              <a:rPr lang="es-ES" sz="1100" dirty="0"/>
              <a:t>Guajardo (2010). </a:t>
            </a:r>
            <a:endParaRPr lang="es-MX" sz="1100" dirty="0"/>
          </a:p>
        </p:txBody>
      </p:sp>
      <p:sp>
        <p:nvSpPr>
          <p:cNvPr id="14" name="Rectángulo 13"/>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14"/>
          <p:cNvPicPr>
            <a:picLocks noChangeAspect="1"/>
          </p:cNvPicPr>
          <p:nvPr/>
        </p:nvPicPr>
        <p:blipFill>
          <a:blip r:embed="rId7"/>
          <a:stretch>
            <a:fillRect/>
          </a:stretch>
        </p:blipFill>
        <p:spPr>
          <a:xfrm>
            <a:off x="11423560" y="2"/>
            <a:ext cx="768439" cy="515154"/>
          </a:xfrm>
          <a:prstGeom prst="rect">
            <a:avLst/>
          </a:prstGeom>
        </p:spPr>
      </p:pic>
      <p:sp>
        <p:nvSpPr>
          <p:cNvPr id="16"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7" name="CuadroTexto 16"/>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7643779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32887"/>
            <a:ext cx="10515600" cy="533826"/>
          </a:xfrm>
        </p:spPr>
        <p:txBody>
          <a:bodyPr>
            <a:normAutofit fontScale="90000"/>
          </a:bodyPr>
          <a:lstStyle/>
          <a:p>
            <a:r>
              <a:rPr lang="es-MX" dirty="0" smtClean="0"/>
              <a:t>Mecanismo de Codificación</a:t>
            </a:r>
            <a:endParaRPr lang="es-MX" dirty="0"/>
          </a:p>
        </p:txBody>
      </p:sp>
      <p:sp>
        <p:nvSpPr>
          <p:cNvPr id="3" name="Marcador de contenido 2"/>
          <p:cNvSpPr>
            <a:spLocks noGrp="1"/>
          </p:cNvSpPr>
          <p:nvPr>
            <p:ph idx="1"/>
          </p:nvPr>
        </p:nvSpPr>
        <p:spPr>
          <a:xfrm>
            <a:off x="838200" y="1548877"/>
            <a:ext cx="10515600" cy="4351337"/>
          </a:xfrm>
        </p:spPr>
        <p:txBody>
          <a:bodyPr>
            <a:normAutofit/>
          </a:bodyPr>
          <a:lstStyle/>
          <a:p>
            <a:pPr algn="just">
              <a:lnSpc>
                <a:spcPct val="150000"/>
              </a:lnSpc>
            </a:pPr>
            <a:r>
              <a:rPr lang="es-MX" sz="2000" dirty="0" smtClean="0"/>
              <a:t>Se aplicara el numérico decimal, para ellos es necesario crear niveles con el fin de clasificar e identificar las cuentas</a:t>
            </a:r>
            <a:r>
              <a:rPr lang="es-MX" sz="2000" dirty="0"/>
              <a:t>.</a:t>
            </a:r>
            <a:endParaRPr lang="es-MX" sz="2000" dirty="0" smtClean="0"/>
          </a:p>
          <a:p>
            <a:pPr algn="just">
              <a:lnSpc>
                <a:spcPct val="150000"/>
              </a:lnSpc>
            </a:pPr>
            <a:endParaRPr lang="es-MX" sz="2000" dirty="0"/>
          </a:p>
        </p:txBody>
      </p:sp>
      <p:sp>
        <p:nvSpPr>
          <p:cNvPr id="8" name="CuadroTexto 7"/>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graphicFrame>
        <p:nvGraphicFramePr>
          <p:cNvPr id="5" name="Tabla 4"/>
          <p:cNvGraphicFramePr>
            <a:graphicFrameLocks noGrp="1"/>
          </p:cNvGraphicFramePr>
          <p:nvPr>
            <p:extLst>
              <p:ext uri="{D42A27DB-BD31-4B8C-83A1-F6EECF244321}">
                <p14:modId xmlns:p14="http://schemas.microsoft.com/office/powerpoint/2010/main" val="2169136346"/>
              </p:ext>
            </p:extLst>
          </p:nvPr>
        </p:nvGraphicFramePr>
        <p:xfrm>
          <a:off x="2358710" y="2857558"/>
          <a:ext cx="6096000" cy="2595880"/>
        </p:xfrm>
        <a:graphic>
          <a:graphicData uri="http://schemas.openxmlformats.org/drawingml/2006/table">
            <a:tbl>
              <a:tblPr firstRow="1" bandRow="1">
                <a:tableStyleId>{46F890A9-2807-4EBB-B81D-B2AA78EC7F39}</a:tableStyleId>
              </a:tblPr>
              <a:tblGrid>
                <a:gridCol w="2032000"/>
                <a:gridCol w="2032000"/>
                <a:gridCol w="2032000"/>
              </a:tblGrid>
              <a:tr h="370840">
                <a:tc>
                  <a:txBody>
                    <a:bodyPr/>
                    <a:lstStyle/>
                    <a:p>
                      <a:pPr algn="ctr"/>
                      <a:r>
                        <a:rPr lang="es-MX" dirty="0" smtClean="0"/>
                        <a:t>Ejemplo</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c>
                  <a:txBody>
                    <a:bodyPr/>
                    <a:lstStyle/>
                    <a:p>
                      <a:pPr algn="ctr"/>
                      <a:r>
                        <a:rPr lang="es-MX" dirty="0" smtClean="0"/>
                        <a:t>Cuenta</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c>
                  <a:txBody>
                    <a:bodyPr/>
                    <a:lstStyle/>
                    <a:p>
                      <a:pPr algn="ctr"/>
                      <a:r>
                        <a:rPr lang="es-MX" dirty="0" smtClean="0"/>
                        <a:t>Clasificación</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r>
              <a:tr h="370840">
                <a:tc>
                  <a:txBody>
                    <a:bodyPr/>
                    <a:lstStyle/>
                    <a:p>
                      <a:r>
                        <a:rPr lang="es-MX" dirty="0" smtClean="0"/>
                        <a:t>1000-000-00</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c>
                  <a:txBody>
                    <a:bodyPr/>
                    <a:lstStyle/>
                    <a:p>
                      <a:r>
                        <a:rPr lang="es-MX" dirty="0" smtClean="0"/>
                        <a:t>Activo</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c>
                  <a:txBody>
                    <a:bodyPr/>
                    <a:lstStyle/>
                    <a:p>
                      <a:r>
                        <a:rPr lang="es-MX" dirty="0" smtClean="0"/>
                        <a:t>Grupo</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r>
              <a:tr h="370840">
                <a:tc>
                  <a:txBody>
                    <a:bodyPr/>
                    <a:lstStyle/>
                    <a:p>
                      <a:r>
                        <a:rPr lang="es-MX" dirty="0" smtClean="0"/>
                        <a:t>1100-000-00</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c>
                  <a:txBody>
                    <a:bodyPr/>
                    <a:lstStyle/>
                    <a:p>
                      <a:r>
                        <a:rPr lang="es-MX" dirty="0" smtClean="0"/>
                        <a:t>Activo circulante</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c>
                  <a:txBody>
                    <a:bodyPr/>
                    <a:lstStyle/>
                    <a:p>
                      <a:r>
                        <a:rPr lang="es-MX" dirty="0" smtClean="0"/>
                        <a:t>Subgrupo</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r>
              <a:tr h="370840">
                <a:tc>
                  <a:txBody>
                    <a:bodyPr/>
                    <a:lstStyle/>
                    <a:p>
                      <a:r>
                        <a:rPr lang="es-MX" dirty="0" smtClean="0"/>
                        <a:t>1111-000-00</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c>
                  <a:txBody>
                    <a:bodyPr/>
                    <a:lstStyle/>
                    <a:p>
                      <a:r>
                        <a:rPr lang="es-MX" dirty="0" smtClean="0"/>
                        <a:t>Efectivo</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c>
                  <a:txBody>
                    <a:bodyPr/>
                    <a:lstStyle/>
                    <a:p>
                      <a:r>
                        <a:rPr lang="es-MX" dirty="0" smtClean="0"/>
                        <a:t>De presentación</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r>
              <a:tr h="370840">
                <a:tc>
                  <a:txBody>
                    <a:bodyPr/>
                    <a:lstStyle/>
                    <a:p>
                      <a:r>
                        <a:rPr lang="es-MX" dirty="0" smtClean="0"/>
                        <a:t>1111-100-00</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c>
                  <a:txBody>
                    <a:bodyPr/>
                    <a:lstStyle/>
                    <a:p>
                      <a:r>
                        <a:rPr lang="es-MX" dirty="0" smtClean="0"/>
                        <a:t>Caja</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c>
                  <a:txBody>
                    <a:bodyPr/>
                    <a:lstStyle/>
                    <a:p>
                      <a:r>
                        <a:rPr lang="es-MX" dirty="0" smtClean="0"/>
                        <a:t>De mayor</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r>
              <a:tr h="370840">
                <a:tc>
                  <a:txBody>
                    <a:bodyPr/>
                    <a:lstStyle/>
                    <a:p>
                      <a:r>
                        <a:rPr lang="es-MX" dirty="0" smtClean="0"/>
                        <a:t>1111-110-0</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c>
                  <a:txBody>
                    <a:bodyPr/>
                    <a:lstStyle/>
                    <a:p>
                      <a:r>
                        <a:rPr lang="es-MX" dirty="0" smtClean="0"/>
                        <a:t>Caja general</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c>
                  <a:txBody>
                    <a:bodyPr/>
                    <a:lstStyle/>
                    <a:p>
                      <a:r>
                        <a:rPr lang="es-MX" dirty="0" smtClean="0"/>
                        <a:t>Subcuenta</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r>
              <a:tr h="370840">
                <a:tc>
                  <a:txBody>
                    <a:bodyPr/>
                    <a:lstStyle/>
                    <a:p>
                      <a:r>
                        <a:rPr lang="es-MX" dirty="0" smtClean="0"/>
                        <a:t>1111-110-1</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c>
                  <a:txBody>
                    <a:bodyPr/>
                    <a:lstStyle/>
                    <a:p>
                      <a:r>
                        <a:rPr lang="es-MX" dirty="0" smtClean="0"/>
                        <a:t>Caja chica</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c>
                  <a:txBody>
                    <a:bodyPr/>
                    <a:lstStyle/>
                    <a:p>
                      <a:r>
                        <a:rPr lang="es-MX" dirty="0" smtClean="0"/>
                        <a:t>Sub-subcuenta</a:t>
                      </a:r>
                      <a:endParaRPr lang="es-MX" dirty="0"/>
                    </a:p>
                  </a:txBody>
                  <a:tcPr>
                    <a:lnL>
                      <a:noFill/>
                    </a:lnL>
                    <a:lnR>
                      <a:noFill/>
                    </a:lnR>
                    <a:lnT>
                      <a:noFill/>
                    </a:lnT>
                    <a:lnB>
                      <a:noFill/>
                    </a:lnB>
                    <a:lnTlToBr w="12700" cmpd="sng">
                      <a:noFill/>
                      <a:prstDash val="solid"/>
                    </a:lnTlToBr>
                    <a:lnBlToTr w="12700" cmpd="sng">
                      <a:noFill/>
                      <a:prstDash val="solid"/>
                    </a:lnBlToTr>
                    <a:cell3D prstMaterial="dkEdge">
                      <a:bevel w="25400" h="25400" prst="angle"/>
                      <a:lightRig rig="flood" dir="t"/>
                    </a:cell3D>
                  </a:tcPr>
                </a:tc>
              </a:tr>
            </a:tbl>
          </a:graphicData>
        </a:graphic>
      </p:graphicFrame>
      <p:sp>
        <p:nvSpPr>
          <p:cNvPr id="11" name="Rectángulo 10"/>
          <p:cNvSpPr/>
          <p:nvPr/>
        </p:nvSpPr>
        <p:spPr>
          <a:xfrm>
            <a:off x="3054927" y="5871817"/>
            <a:ext cx="6096000" cy="430887"/>
          </a:xfrm>
          <a:prstGeom prst="rect">
            <a:avLst/>
          </a:prstGeom>
        </p:spPr>
        <p:txBody>
          <a:bodyPr>
            <a:spAutoFit/>
          </a:bodyPr>
          <a:lstStyle/>
          <a:p>
            <a:pPr algn="ctr"/>
            <a:r>
              <a:rPr lang="es-MX" sz="1100" dirty="0" smtClean="0"/>
              <a:t>Figura 19. Mecanismo de codificación.</a:t>
            </a:r>
            <a:endParaRPr lang="es-MX" sz="1100" dirty="0"/>
          </a:p>
          <a:p>
            <a:pPr algn="ctr"/>
            <a:r>
              <a:rPr lang="es-MX" sz="1100" dirty="0"/>
              <a:t> Fuente: Elaboración propia con base </a:t>
            </a:r>
            <a:r>
              <a:rPr lang="es-MX" sz="1100" dirty="0" smtClean="0"/>
              <a:t>en </a:t>
            </a:r>
            <a:r>
              <a:rPr lang="es-MX" sz="1100" dirty="0" err="1" smtClean="0"/>
              <a:t>Aspel</a:t>
            </a:r>
            <a:r>
              <a:rPr lang="es-MX" sz="1100" dirty="0" smtClean="0"/>
              <a:t> COI</a:t>
            </a:r>
            <a:r>
              <a:rPr lang="es-ES" sz="1100" dirty="0" smtClean="0"/>
              <a:t>). </a:t>
            </a:r>
            <a:endParaRPr lang="es-MX" sz="1100" dirty="0"/>
          </a:p>
        </p:txBody>
      </p:sp>
      <p:sp>
        <p:nvSpPr>
          <p:cNvPr id="10" name="Rectángulo 9"/>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Imagen 11"/>
          <p:cNvPicPr>
            <a:picLocks noChangeAspect="1"/>
          </p:cNvPicPr>
          <p:nvPr/>
        </p:nvPicPr>
        <p:blipFill>
          <a:blip r:embed="rId2"/>
          <a:stretch>
            <a:fillRect/>
          </a:stretch>
        </p:blipFill>
        <p:spPr>
          <a:xfrm>
            <a:off x="11423560" y="2"/>
            <a:ext cx="768439" cy="515154"/>
          </a:xfrm>
          <a:prstGeom prst="rect">
            <a:avLst/>
          </a:prstGeom>
        </p:spPr>
      </p:pic>
      <p:sp>
        <p:nvSpPr>
          <p:cNvPr id="13"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4" name="CuadroTexto 13"/>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41806158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78260"/>
            <a:ext cx="10515600" cy="624963"/>
          </a:xfrm>
        </p:spPr>
        <p:txBody>
          <a:bodyPr>
            <a:normAutofit fontScale="90000"/>
          </a:bodyPr>
          <a:lstStyle/>
          <a:p>
            <a:r>
              <a:rPr lang="es-MX" dirty="0" smtClean="0"/>
              <a:t>Ejemplo del catálogo de cuentas</a:t>
            </a:r>
            <a:endParaRPr lang="es-MX" dirty="0"/>
          </a:p>
        </p:txBody>
      </p:sp>
      <p:graphicFrame>
        <p:nvGraphicFramePr>
          <p:cNvPr id="8" name="Objeto 7"/>
          <p:cNvGraphicFramePr>
            <a:graphicFrameLocks noChangeAspect="1"/>
          </p:cNvGraphicFramePr>
          <p:nvPr>
            <p:extLst>
              <p:ext uri="{D42A27DB-BD31-4B8C-83A1-F6EECF244321}">
                <p14:modId xmlns:p14="http://schemas.microsoft.com/office/powerpoint/2010/main" val="1414312053"/>
              </p:ext>
            </p:extLst>
          </p:nvPr>
        </p:nvGraphicFramePr>
        <p:xfrm>
          <a:off x="1403797" y="1493949"/>
          <a:ext cx="8937937" cy="4121240"/>
        </p:xfrm>
        <a:graphic>
          <a:graphicData uri="http://schemas.openxmlformats.org/presentationml/2006/ole">
            <mc:AlternateContent xmlns:mc="http://schemas.openxmlformats.org/markup-compatibility/2006">
              <mc:Choice xmlns:v="urn:schemas-microsoft-com:vml" Requires="v">
                <p:oleObj spid="_x0000_s4126" name="Hoja de cálculo" r:id="rId4" imgW="3819552" imgH="2571671" progId="Excel.Sheet.12">
                  <p:embed/>
                </p:oleObj>
              </mc:Choice>
              <mc:Fallback>
                <p:oleObj name="Hoja de cálculo" r:id="rId4" imgW="3819552" imgH="2571671" progId="Excel.Sheet.12">
                  <p:embed/>
                  <p:pic>
                    <p:nvPicPr>
                      <p:cNvPr id="0" name=""/>
                      <p:cNvPicPr/>
                      <p:nvPr/>
                    </p:nvPicPr>
                    <p:blipFill>
                      <a:blip r:embed="rId5"/>
                      <a:stretch>
                        <a:fillRect/>
                      </a:stretch>
                    </p:blipFill>
                    <p:spPr>
                      <a:xfrm>
                        <a:off x="1403797" y="1493949"/>
                        <a:ext cx="8937937" cy="4121240"/>
                      </a:xfrm>
                      <a:prstGeom prst="rect">
                        <a:avLst/>
                      </a:prstGeom>
                    </p:spPr>
                  </p:pic>
                </p:oleObj>
              </mc:Fallback>
            </mc:AlternateContent>
          </a:graphicData>
        </a:graphic>
      </p:graphicFrame>
      <p:sp>
        <p:nvSpPr>
          <p:cNvPr id="9" name="Rectángulo 8"/>
          <p:cNvSpPr/>
          <p:nvPr/>
        </p:nvSpPr>
        <p:spPr>
          <a:xfrm>
            <a:off x="3054927" y="5871817"/>
            <a:ext cx="6096000" cy="430887"/>
          </a:xfrm>
          <a:prstGeom prst="rect">
            <a:avLst/>
          </a:prstGeom>
        </p:spPr>
        <p:txBody>
          <a:bodyPr>
            <a:spAutoFit/>
          </a:bodyPr>
          <a:lstStyle/>
          <a:p>
            <a:pPr algn="ctr"/>
            <a:r>
              <a:rPr lang="es-MX" sz="1100" dirty="0" smtClean="0"/>
              <a:t>Figura 20. Ejemplo del catálogo de cuentas.</a:t>
            </a:r>
            <a:endParaRPr lang="es-MX" sz="1100" dirty="0"/>
          </a:p>
          <a:p>
            <a:pPr algn="ctr"/>
            <a:r>
              <a:rPr lang="es-MX" sz="1100" dirty="0"/>
              <a:t> Fuente: Elaboración propia con base en </a:t>
            </a:r>
            <a:r>
              <a:rPr lang="es-MX" sz="1100" dirty="0" smtClean="0"/>
              <a:t>Picazo (2012)</a:t>
            </a:r>
            <a:r>
              <a:rPr lang="es-ES" sz="1100" dirty="0" smtClean="0"/>
              <a:t>. </a:t>
            </a:r>
            <a:endParaRPr lang="es-MX" sz="1100" dirty="0"/>
          </a:p>
        </p:txBody>
      </p:sp>
      <p:sp>
        <p:nvSpPr>
          <p:cNvPr id="11" name="Rectángulo 10"/>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Imagen 11"/>
          <p:cNvPicPr>
            <a:picLocks noChangeAspect="1"/>
          </p:cNvPicPr>
          <p:nvPr/>
        </p:nvPicPr>
        <p:blipFill>
          <a:blip r:embed="rId6"/>
          <a:stretch>
            <a:fillRect/>
          </a:stretch>
        </p:blipFill>
        <p:spPr>
          <a:xfrm>
            <a:off x="11423560" y="2"/>
            <a:ext cx="768439" cy="515154"/>
          </a:xfrm>
          <a:prstGeom prst="rect">
            <a:avLst/>
          </a:prstGeom>
        </p:spPr>
      </p:pic>
      <p:sp>
        <p:nvSpPr>
          <p:cNvPr id="13"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4" name="CuadroTexto 13"/>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16295079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78260"/>
            <a:ext cx="10058400" cy="653048"/>
          </a:xfrm>
        </p:spPr>
        <p:txBody>
          <a:bodyPr>
            <a:normAutofit fontScale="90000"/>
          </a:bodyPr>
          <a:lstStyle/>
          <a:p>
            <a:r>
              <a:rPr lang="es-MX" dirty="0" smtClean="0"/>
              <a:t>La Cuenta</a:t>
            </a:r>
            <a:endParaRPr lang="es-MX" dirty="0"/>
          </a:p>
        </p:txBody>
      </p:sp>
      <p:sp>
        <p:nvSpPr>
          <p:cNvPr id="9" name="Marcador de contenido 8"/>
          <p:cNvSpPr>
            <a:spLocks noGrp="1"/>
          </p:cNvSpPr>
          <p:nvPr>
            <p:ph idx="1"/>
          </p:nvPr>
        </p:nvSpPr>
        <p:spPr>
          <a:xfrm>
            <a:off x="838200" y="1596980"/>
            <a:ext cx="10515600" cy="4351337"/>
          </a:xfrm>
        </p:spPr>
        <p:txBody>
          <a:bodyPr>
            <a:normAutofit/>
          </a:bodyPr>
          <a:lstStyle/>
          <a:p>
            <a:pPr algn="just">
              <a:lnSpc>
                <a:spcPct val="150000"/>
              </a:lnSpc>
            </a:pPr>
            <a:r>
              <a:rPr lang="es-MX" sz="2000" dirty="0" smtClean="0"/>
              <a:t>Es el titulo que se le asigna como consecuencia de hechos mercantiles a aquellas transacciones donde intervienen conceptos de la misma naturaleza.</a:t>
            </a:r>
          </a:p>
          <a:p>
            <a:pPr marL="0" indent="0" algn="just">
              <a:lnSpc>
                <a:spcPct val="150000"/>
              </a:lnSpc>
              <a:buNone/>
            </a:pPr>
            <a:endParaRPr lang="es-MX" sz="2000" dirty="0" smtClean="0"/>
          </a:p>
          <a:p>
            <a:pPr algn="just">
              <a:lnSpc>
                <a:spcPct val="150000"/>
              </a:lnSpc>
            </a:pPr>
            <a:r>
              <a:rPr lang="es-MX" sz="2000" dirty="0" smtClean="0"/>
              <a:t>El nombre que se  asigne a la cuenta debe de dar una idea clara del valor o concepto al que refiere la transacción.</a:t>
            </a:r>
          </a:p>
          <a:p>
            <a:pPr marL="0" indent="0" algn="just">
              <a:lnSpc>
                <a:spcPct val="150000"/>
              </a:lnSpc>
              <a:buNone/>
            </a:pPr>
            <a:endParaRPr lang="es-MX" sz="2000" dirty="0" smtClean="0"/>
          </a:p>
          <a:p>
            <a:pPr algn="just">
              <a:lnSpc>
                <a:spcPct val="150000"/>
              </a:lnSpc>
            </a:pPr>
            <a:r>
              <a:rPr lang="es-MX" sz="2000" dirty="0" smtClean="0"/>
              <a:t>Cada cuenta tiene una sección para registrar los aumentos y otra para registrar las disminuciones.</a:t>
            </a:r>
          </a:p>
        </p:txBody>
      </p:sp>
      <p:sp>
        <p:nvSpPr>
          <p:cNvPr id="8" name="CuadroTexto 7"/>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1" name="Rectángulo 10"/>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Imagen 11"/>
          <p:cNvPicPr>
            <a:picLocks noChangeAspect="1"/>
          </p:cNvPicPr>
          <p:nvPr/>
        </p:nvPicPr>
        <p:blipFill>
          <a:blip r:embed="rId2"/>
          <a:stretch>
            <a:fillRect/>
          </a:stretch>
        </p:blipFill>
        <p:spPr>
          <a:xfrm>
            <a:off x="11423560" y="2"/>
            <a:ext cx="768439" cy="515154"/>
          </a:xfrm>
          <a:prstGeom prst="rect">
            <a:avLst/>
          </a:prstGeom>
        </p:spPr>
      </p:pic>
      <p:sp>
        <p:nvSpPr>
          <p:cNvPr id="13"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4" name="CuadroTexto 13"/>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39564189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469324"/>
            <a:ext cx="10515600" cy="774349"/>
          </a:xfrm>
        </p:spPr>
        <p:txBody>
          <a:bodyPr>
            <a:normAutofit/>
          </a:bodyPr>
          <a:lstStyle/>
          <a:p>
            <a:r>
              <a:rPr lang="es-MX" sz="4000" dirty="0" smtClean="0"/>
              <a:t>Partes de la cuenta</a:t>
            </a:r>
            <a:endParaRPr lang="es-MX" sz="4000" dirty="0"/>
          </a:p>
        </p:txBody>
      </p:sp>
      <p:cxnSp>
        <p:nvCxnSpPr>
          <p:cNvPr id="5" name="Conector recto 4"/>
          <p:cNvCxnSpPr/>
          <p:nvPr/>
        </p:nvCxnSpPr>
        <p:spPr>
          <a:xfrm flipV="1">
            <a:off x="3374265" y="2138831"/>
            <a:ext cx="4778062" cy="3863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Conector recto 6"/>
          <p:cNvCxnSpPr/>
          <p:nvPr/>
        </p:nvCxnSpPr>
        <p:spPr>
          <a:xfrm>
            <a:off x="5673143" y="2161880"/>
            <a:ext cx="12879" cy="301365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 name="CuadroTexto 8"/>
          <p:cNvSpPr txBox="1"/>
          <p:nvPr/>
        </p:nvSpPr>
        <p:spPr>
          <a:xfrm>
            <a:off x="4546244" y="1657289"/>
            <a:ext cx="2743200" cy="369332"/>
          </a:xfrm>
          <a:prstGeom prst="rect">
            <a:avLst/>
          </a:prstGeom>
          <a:noFill/>
        </p:spPr>
        <p:txBody>
          <a:bodyPr wrap="square" rtlCol="0">
            <a:spAutoFit/>
          </a:bodyPr>
          <a:lstStyle/>
          <a:p>
            <a:r>
              <a:rPr lang="es-MX" dirty="0" smtClean="0"/>
              <a:t>Nombre de la cuenta</a:t>
            </a:r>
            <a:endParaRPr lang="es-MX" dirty="0"/>
          </a:p>
        </p:txBody>
      </p:sp>
      <p:sp>
        <p:nvSpPr>
          <p:cNvPr id="10" name="CuadroTexto 9"/>
          <p:cNvSpPr txBox="1"/>
          <p:nvPr/>
        </p:nvSpPr>
        <p:spPr>
          <a:xfrm>
            <a:off x="3828245" y="2516338"/>
            <a:ext cx="1390919" cy="923330"/>
          </a:xfrm>
          <a:prstGeom prst="rect">
            <a:avLst/>
          </a:prstGeom>
          <a:noFill/>
        </p:spPr>
        <p:txBody>
          <a:bodyPr wrap="square" rtlCol="0">
            <a:spAutoFit/>
          </a:bodyPr>
          <a:lstStyle/>
          <a:p>
            <a:pPr algn="ctr"/>
            <a:r>
              <a:rPr lang="es-MX" dirty="0" smtClean="0"/>
              <a:t>Columna del debe o cargo.</a:t>
            </a:r>
            <a:endParaRPr lang="es-MX" dirty="0"/>
          </a:p>
        </p:txBody>
      </p:sp>
      <p:sp>
        <p:nvSpPr>
          <p:cNvPr id="11" name="CuadroTexto 10"/>
          <p:cNvSpPr txBox="1"/>
          <p:nvPr/>
        </p:nvSpPr>
        <p:spPr>
          <a:xfrm>
            <a:off x="6096000" y="2516179"/>
            <a:ext cx="1497797" cy="923330"/>
          </a:xfrm>
          <a:prstGeom prst="rect">
            <a:avLst/>
          </a:prstGeom>
          <a:noFill/>
        </p:spPr>
        <p:txBody>
          <a:bodyPr wrap="square" rtlCol="0">
            <a:spAutoFit/>
          </a:bodyPr>
          <a:lstStyle/>
          <a:p>
            <a:pPr algn="ctr"/>
            <a:r>
              <a:rPr lang="es-MX" dirty="0" smtClean="0"/>
              <a:t>Columna del haber o abono.</a:t>
            </a:r>
            <a:endParaRPr lang="es-MX" dirty="0"/>
          </a:p>
        </p:txBody>
      </p:sp>
      <p:cxnSp>
        <p:nvCxnSpPr>
          <p:cNvPr id="12" name="Conector recto 11"/>
          <p:cNvCxnSpPr/>
          <p:nvPr/>
        </p:nvCxnSpPr>
        <p:spPr>
          <a:xfrm flipV="1">
            <a:off x="3570040" y="3706428"/>
            <a:ext cx="4778062" cy="38636"/>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CuadroTexto 12"/>
          <p:cNvSpPr txBox="1"/>
          <p:nvPr/>
        </p:nvSpPr>
        <p:spPr>
          <a:xfrm>
            <a:off x="6222197" y="4070159"/>
            <a:ext cx="2743200" cy="369332"/>
          </a:xfrm>
          <a:prstGeom prst="rect">
            <a:avLst/>
          </a:prstGeom>
          <a:noFill/>
        </p:spPr>
        <p:txBody>
          <a:bodyPr wrap="square" rtlCol="0">
            <a:spAutoFit/>
          </a:bodyPr>
          <a:lstStyle/>
          <a:p>
            <a:r>
              <a:rPr lang="es-MX" dirty="0" smtClean="0"/>
              <a:t>Saldo acreedor</a:t>
            </a:r>
            <a:endParaRPr lang="es-MX" dirty="0"/>
          </a:p>
        </p:txBody>
      </p:sp>
      <p:sp>
        <p:nvSpPr>
          <p:cNvPr id="14" name="CuadroTexto 13"/>
          <p:cNvSpPr txBox="1"/>
          <p:nvPr/>
        </p:nvSpPr>
        <p:spPr>
          <a:xfrm>
            <a:off x="3828245" y="4070159"/>
            <a:ext cx="2743200" cy="369332"/>
          </a:xfrm>
          <a:prstGeom prst="rect">
            <a:avLst/>
          </a:prstGeom>
          <a:noFill/>
        </p:spPr>
        <p:txBody>
          <a:bodyPr wrap="square" rtlCol="0">
            <a:spAutoFit/>
          </a:bodyPr>
          <a:lstStyle/>
          <a:p>
            <a:r>
              <a:rPr lang="es-MX" dirty="0" smtClean="0"/>
              <a:t>Saldo deudor</a:t>
            </a:r>
            <a:endParaRPr lang="es-MX" dirty="0"/>
          </a:p>
        </p:txBody>
      </p:sp>
      <p:sp>
        <p:nvSpPr>
          <p:cNvPr id="15" name="CuadroTexto 14"/>
          <p:cNvSpPr txBox="1"/>
          <p:nvPr/>
        </p:nvSpPr>
        <p:spPr>
          <a:xfrm>
            <a:off x="3374265" y="5495180"/>
            <a:ext cx="4778062" cy="646331"/>
          </a:xfrm>
          <a:prstGeom prst="rect">
            <a:avLst/>
          </a:prstGeom>
          <a:noFill/>
        </p:spPr>
        <p:txBody>
          <a:bodyPr wrap="square" rtlCol="0">
            <a:spAutoFit/>
          </a:bodyPr>
          <a:lstStyle/>
          <a:p>
            <a:pPr algn="ctr"/>
            <a:r>
              <a:rPr lang="es-MX" dirty="0" smtClean="0"/>
              <a:t>Diferencia entre las columnas del debe y del haber</a:t>
            </a:r>
            <a:endParaRPr lang="es-MX" dirty="0"/>
          </a:p>
        </p:txBody>
      </p:sp>
      <p:sp>
        <p:nvSpPr>
          <p:cNvPr id="17" name="Abrir llave 16"/>
          <p:cNvSpPr/>
          <p:nvPr/>
        </p:nvSpPr>
        <p:spPr>
          <a:xfrm rot="16200000">
            <a:off x="5518010" y="3198103"/>
            <a:ext cx="336023" cy="4152363"/>
          </a:xfrm>
          <a:prstGeom prst="leftBrace">
            <a:avLst>
              <a:gd name="adj1" fmla="val 0"/>
              <a:gd name="adj2" fmla="val 50000"/>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8" name="CuadroTexto 17"/>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20" name="Rectángulo 19"/>
          <p:cNvSpPr/>
          <p:nvPr/>
        </p:nvSpPr>
        <p:spPr>
          <a:xfrm>
            <a:off x="2715296" y="6199476"/>
            <a:ext cx="6096000" cy="430887"/>
          </a:xfrm>
          <a:prstGeom prst="rect">
            <a:avLst/>
          </a:prstGeom>
        </p:spPr>
        <p:txBody>
          <a:bodyPr>
            <a:spAutoFit/>
          </a:bodyPr>
          <a:lstStyle/>
          <a:p>
            <a:pPr algn="ctr"/>
            <a:r>
              <a:rPr lang="es-MX" sz="1100" dirty="0" smtClean="0"/>
              <a:t>Figura 21. Partes de la cuenta.</a:t>
            </a:r>
            <a:endParaRPr lang="es-MX" sz="1100" dirty="0"/>
          </a:p>
          <a:p>
            <a:pPr algn="ctr"/>
            <a:r>
              <a:rPr lang="es-MX" sz="1100" dirty="0"/>
              <a:t> Fuente: Elaboración propia con base </a:t>
            </a:r>
            <a:r>
              <a:rPr lang="es-MX" sz="1100" dirty="0" smtClean="0"/>
              <a:t>en Albelda y Sierra  (2014)</a:t>
            </a:r>
            <a:r>
              <a:rPr lang="es-ES" sz="1100" dirty="0" smtClean="0"/>
              <a:t>. </a:t>
            </a:r>
            <a:endParaRPr lang="es-MX" sz="1100" dirty="0"/>
          </a:p>
        </p:txBody>
      </p:sp>
      <p:sp>
        <p:nvSpPr>
          <p:cNvPr id="21" name="Rectángulo 20"/>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2" name="Imagen 21"/>
          <p:cNvPicPr>
            <a:picLocks noChangeAspect="1"/>
          </p:cNvPicPr>
          <p:nvPr/>
        </p:nvPicPr>
        <p:blipFill>
          <a:blip r:embed="rId2"/>
          <a:stretch>
            <a:fillRect/>
          </a:stretch>
        </p:blipFill>
        <p:spPr>
          <a:xfrm>
            <a:off x="11423560" y="2"/>
            <a:ext cx="768439" cy="515154"/>
          </a:xfrm>
          <a:prstGeom prst="rect">
            <a:avLst/>
          </a:prstGeom>
        </p:spPr>
      </p:pic>
      <p:sp>
        <p:nvSpPr>
          <p:cNvPr id="23"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24" name="CuadroTexto 23"/>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37113210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32661"/>
            <a:ext cx="10515600" cy="670028"/>
          </a:xfrm>
        </p:spPr>
        <p:txBody>
          <a:bodyPr>
            <a:normAutofit fontScale="90000"/>
          </a:bodyPr>
          <a:lstStyle/>
          <a:p>
            <a:r>
              <a:rPr lang="es-MX" dirty="0" smtClean="0"/>
              <a:t>Reglas del cargo y abono</a:t>
            </a:r>
            <a:endParaRPr lang="es-MX" dirty="0"/>
          </a:p>
        </p:txBody>
      </p:sp>
      <p:cxnSp>
        <p:nvCxnSpPr>
          <p:cNvPr id="5" name="Conector recto 4"/>
          <p:cNvCxnSpPr/>
          <p:nvPr/>
        </p:nvCxnSpPr>
        <p:spPr>
          <a:xfrm>
            <a:off x="1506828" y="1880315"/>
            <a:ext cx="2962141"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H="1">
            <a:off x="2947118" y="1880315"/>
            <a:ext cx="2145" cy="90914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7963444" y="1880315"/>
            <a:ext cx="2962141"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a:xfrm flipH="1">
            <a:off x="9487450" y="1880315"/>
            <a:ext cx="6433" cy="9314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a:off x="1506827" y="3822878"/>
            <a:ext cx="2962141"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a:off x="2947118" y="3822878"/>
            <a:ext cx="0" cy="9026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Conector recto 18"/>
          <p:cNvCxnSpPr/>
          <p:nvPr/>
        </p:nvCxnSpPr>
        <p:spPr>
          <a:xfrm>
            <a:off x="7963444" y="3786357"/>
            <a:ext cx="2962141"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 name="Conector recto 19"/>
          <p:cNvCxnSpPr/>
          <p:nvPr/>
        </p:nvCxnSpPr>
        <p:spPr>
          <a:xfrm flipH="1">
            <a:off x="9456317" y="3786357"/>
            <a:ext cx="1" cy="93918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1" name="CuadroTexto 20"/>
          <p:cNvSpPr txBox="1"/>
          <p:nvPr/>
        </p:nvSpPr>
        <p:spPr>
          <a:xfrm>
            <a:off x="1931831" y="1519707"/>
            <a:ext cx="2215166" cy="369332"/>
          </a:xfrm>
          <a:prstGeom prst="rect">
            <a:avLst/>
          </a:prstGeom>
          <a:noFill/>
        </p:spPr>
        <p:txBody>
          <a:bodyPr wrap="square" rtlCol="0">
            <a:spAutoFit/>
          </a:bodyPr>
          <a:lstStyle/>
          <a:p>
            <a:r>
              <a:rPr lang="es-MX" dirty="0" smtClean="0"/>
              <a:t>Cuentas de Activo</a:t>
            </a:r>
            <a:endParaRPr lang="es-MX" dirty="0"/>
          </a:p>
        </p:txBody>
      </p:sp>
      <p:sp>
        <p:nvSpPr>
          <p:cNvPr id="22" name="CuadroTexto 21"/>
          <p:cNvSpPr txBox="1"/>
          <p:nvPr/>
        </p:nvSpPr>
        <p:spPr>
          <a:xfrm>
            <a:off x="8392914" y="1476039"/>
            <a:ext cx="2215166" cy="369332"/>
          </a:xfrm>
          <a:prstGeom prst="rect">
            <a:avLst/>
          </a:prstGeom>
          <a:noFill/>
        </p:spPr>
        <p:txBody>
          <a:bodyPr wrap="square" rtlCol="0">
            <a:spAutoFit/>
          </a:bodyPr>
          <a:lstStyle/>
          <a:p>
            <a:r>
              <a:rPr lang="es-MX" dirty="0" smtClean="0"/>
              <a:t>Cuentas de Pasivo</a:t>
            </a:r>
            <a:endParaRPr lang="es-MX" dirty="0"/>
          </a:p>
        </p:txBody>
      </p:sp>
      <p:sp>
        <p:nvSpPr>
          <p:cNvPr id="23" name="CuadroTexto 22"/>
          <p:cNvSpPr txBox="1"/>
          <p:nvPr/>
        </p:nvSpPr>
        <p:spPr>
          <a:xfrm>
            <a:off x="1880314" y="3393415"/>
            <a:ext cx="2215166" cy="369332"/>
          </a:xfrm>
          <a:prstGeom prst="rect">
            <a:avLst/>
          </a:prstGeom>
          <a:noFill/>
        </p:spPr>
        <p:txBody>
          <a:bodyPr wrap="square" rtlCol="0">
            <a:spAutoFit/>
          </a:bodyPr>
          <a:lstStyle/>
          <a:p>
            <a:r>
              <a:rPr lang="es-MX" dirty="0" smtClean="0"/>
              <a:t>Cuentas de Ingreso</a:t>
            </a:r>
            <a:endParaRPr lang="es-MX" dirty="0"/>
          </a:p>
        </p:txBody>
      </p:sp>
      <p:sp>
        <p:nvSpPr>
          <p:cNvPr id="24" name="CuadroTexto 23"/>
          <p:cNvSpPr txBox="1"/>
          <p:nvPr/>
        </p:nvSpPr>
        <p:spPr>
          <a:xfrm>
            <a:off x="8392914" y="3335659"/>
            <a:ext cx="2215166" cy="369332"/>
          </a:xfrm>
          <a:prstGeom prst="rect">
            <a:avLst/>
          </a:prstGeom>
          <a:noFill/>
        </p:spPr>
        <p:txBody>
          <a:bodyPr wrap="square" rtlCol="0">
            <a:spAutoFit/>
          </a:bodyPr>
          <a:lstStyle/>
          <a:p>
            <a:r>
              <a:rPr lang="es-MX" dirty="0" smtClean="0"/>
              <a:t>Cuentas de Gasto</a:t>
            </a:r>
            <a:endParaRPr lang="es-MX" dirty="0"/>
          </a:p>
        </p:txBody>
      </p:sp>
      <p:cxnSp>
        <p:nvCxnSpPr>
          <p:cNvPr id="25" name="Conector recto 24"/>
          <p:cNvCxnSpPr/>
          <p:nvPr/>
        </p:nvCxnSpPr>
        <p:spPr>
          <a:xfrm>
            <a:off x="4713185" y="5369664"/>
            <a:ext cx="2962141"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 name="Conector recto 25"/>
          <p:cNvCxnSpPr/>
          <p:nvPr/>
        </p:nvCxnSpPr>
        <p:spPr>
          <a:xfrm>
            <a:off x="6096000" y="5377314"/>
            <a:ext cx="0" cy="72336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CuadroTexto 26"/>
          <p:cNvSpPr txBox="1"/>
          <p:nvPr/>
        </p:nvSpPr>
        <p:spPr>
          <a:xfrm>
            <a:off x="5014718" y="4967150"/>
            <a:ext cx="2374000" cy="369332"/>
          </a:xfrm>
          <a:prstGeom prst="rect">
            <a:avLst/>
          </a:prstGeom>
          <a:noFill/>
        </p:spPr>
        <p:txBody>
          <a:bodyPr wrap="square" rtlCol="0">
            <a:spAutoFit/>
          </a:bodyPr>
          <a:lstStyle/>
          <a:p>
            <a:r>
              <a:rPr lang="es-MX" dirty="0" smtClean="0"/>
              <a:t>Cuentas de Capital</a:t>
            </a:r>
            <a:endParaRPr lang="es-MX" dirty="0"/>
          </a:p>
        </p:txBody>
      </p:sp>
      <p:sp>
        <p:nvSpPr>
          <p:cNvPr id="28" name="CuadroTexto 27"/>
          <p:cNvSpPr txBox="1"/>
          <p:nvPr/>
        </p:nvSpPr>
        <p:spPr>
          <a:xfrm>
            <a:off x="1841679" y="2022732"/>
            <a:ext cx="1184858" cy="369332"/>
          </a:xfrm>
          <a:prstGeom prst="rect">
            <a:avLst/>
          </a:prstGeom>
          <a:noFill/>
        </p:spPr>
        <p:txBody>
          <a:bodyPr wrap="square" rtlCol="0">
            <a:spAutoFit/>
          </a:bodyPr>
          <a:lstStyle/>
          <a:p>
            <a:r>
              <a:rPr lang="es-MX" dirty="0" smtClean="0"/>
              <a:t>Cargo</a:t>
            </a:r>
            <a:endParaRPr lang="es-MX" dirty="0"/>
          </a:p>
        </p:txBody>
      </p:sp>
      <p:sp>
        <p:nvSpPr>
          <p:cNvPr id="29" name="CuadroTexto 28"/>
          <p:cNvSpPr txBox="1"/>
          <p:nvPr/>
        </p:nvSpPr>
        <p:spPr>
          <a:xfrm>
            <a:off x="3277678" y="2022732"/>
            <a:ext cx="1184858" cy="369332"/>
          </a:xfrm>
          <a:prstGeom prst="rect">
            <a:avLst/>
          </a:prstGeom>
          <a:noFill/>
        </p:spPr>
        <p:txBody>
          <a:bodyPr wrap="square" rtlCol="0">
            <a:spAutoFit/>
          </a:bodyPr>
          <a:lstStyle/>
          <a:p>
            <a:r>
              <a:rPr lang="es-MX" dirty="0" smtClean="0"/>
              <a:t>Abono</a:t>
            </a:r>
            <a:endParaRPr lang="es-MX" dirty="0"/>
          </a:p>
        </p:txBody>
      </p:sp>
      <p:sp>
        <p:nvSpPr>
          <p:cNvPr id="30" name="CuadroTexto 29"/>
          <p:cNvSpPr txBox="1"/>
          <p:nvPr/>
        </p:nvSpPr>
        <p:spPr>
          <a:xfrm>
            <a:off x="8302592" y="2007850"/>
            <a:ext cx="1184858" cy="369332"/>
          </a:xfrm>
          <a:prstGeom prst="rect">
            <a:avLst/>
          </a:prstGeom>
          <a:noFill/>
        </p:spPr>
        <p:txBody>
          <a:bodyPr wrap="square" rtlCol="0">
            <a:spAutoFit/>
          </a:bodyPr>
          <a:lstStyle/>
          <a:p>
            <a:r>
              <a:rPr lang="es-MX" dirty="0" smtClean="0"/>
              <a:t>Cargo</a:t>
            </a:r>
            <a:endParaRPr lang="es-MX" dirty="0"/>
          </a:p>
        </p:txBody>
      </p:sp>
      <p:sp>
        <p:nvSpPr>
          <p:cNvPr id="31" name="CuadroTexto 30"/>
          <p:cNvSpPr txBox="1"/>
          <p:nvPr/>
        </p:nvSpPr>
        <p:spPr>
          <a:xfrm>
            <a:off x="1762260" y="3970986"/>
            <a:ext cx="1184858" cy="369332"/>
          </a:xfrm>
          <a:prstGeom prst="rect">
            <a:avLst/>
          </a:prstGeom>
          <a:noFill/>
        </p:spPr>
        <p:txBody>
          <a:bodyPr wrap="square" rtlCol="0">
            <a:spAutoFit/>
          </a:bodyPr>
          <a:lstStyle/>
          <a:p>
            <a:r>
              <a:rPr lang="es-MX" dirty="0" smtClean="0"/>
              <a:t>Cargo</a:t>
            </a:r>
            <a:endParaRPr lang="es-MX" dirty="0"/>
          </a:p>
        </p:txBody>
      </p:sp>
      <p:sp>
        <p:nvSpPr>
          <p:cNvPr id="32" name="CuadroTexto 31"/>
          <p:cNvSpPr txBox="1"/>
          <p:nvPr/>
        </p:nvSpPr>
        <p:spPr>
          <a:xfrm>
            <a:off x="8271459" y="3936081"/>
            <a:ext cx="1184858" cy="369332"/>
          </a:xfrm>
          <a:prstGeom prst="rect">
            <a:avLst/>
          </a:prstGeom>
          <a:noFill/>
        </p:spPr>
        <p:txBody>
          <a:bodyPr wrap="square" rtlCol="0">
            <a:spAutoFit/>
          </a:bodyPr>
          <a:lstStyle/>
          <a:p>
            <a:r>
              <a:rPr lang="es-MX" dirty="0" smtClean="0"/>
              <a:t>Cargo</a:t>
            </a:r>
            <a:endParaRPr lang="es-MX" dirty="0"/>
          </a:p>
        </p:txBody>
      </p:sp>
      <p:sp>
        <p:nvSpPr>
          <p:cNvPr id="33" name="CuadroTexto 32"/>
          <p:cNvSpPr txBox="1"/>
          <p:nvPr/>
        </p:nvSpPr>
        <p:spPr>
          <a:xfrm>
            <a:off x="4932608" y="5429243"/>
            <a:ext cx="1184858" cy="369332"/>
          </a:xfrm>
          <a:prstGeom prst="rect">
            <a:avLst/>
          </a:prstGeom>
          <a:noFill/>
        </p:spPr>
        <p:txBody>
          <a:bodyPr wrap="square" rtlCol="0">
            <a:spAutoFit/>
          </a:bodyPr>
          <a:lstStyle/>
          <a:p>
            <a:r>
              <a:rPr lang="es-MX" dirty="0" smtClean="0"/>
              <a:t>Cargo</a:t>
            </a:r>
            <a:endParaRPr lang="es-MX" dirty="0"/>
          </a:p>
        </p:txBody>
      </p:sp>
      <p:sp>
        <p:nvSpPr>
          <p:cNvPr id="34" name="CuadroTexto 33"/>
          <p:cNvSpPr txBox="1"/>
          <p:nvPr/>
        </p:nvSpPr>
        <p:spPr>
          <a:xfrm>
            <a:off x="9878719" y="2007850"/>
            <a:ext cx="1184858" cy="369332"/>
          </a:xfrm>
          <a:prstGeom prst="rect">
            <a:avLst/>
          </a:prstGeom>
          <a:noFill/>
        </p:spPr>
        <p:txBody>
          <a:bodyPr wrap="square" rtlCol="0">
            <a:spAutoFit/>
          </a:bodyPr>
          <a:lstStyle/>
          <a:p>
            <a:r>
              <a:rPr lang="es-MX" dirty="0" smtClean="0"/>
              <a:t>Abono</a:t>
            </a:r>
            <a:endParaRPr lang="es-MX" dirty="0"/>
          </a:p>
        </p:txBody>
      </p:sp>
      <p:sp>
        <p:nvSpPr>
          <p:cNvPr id="35" name="CuadroTexto 34"/>
          <p:cNvSpPr txBox="1"/>
          <p:nvPr/>
        </p:nvSpPr>
        <p:spPr>
          <a:xfrm>
            <a:off x="9850826" y="3936081"/>
            <a:ext cx="1184858" cy="369332"/>
          </a:xfrm>
          <a:prstGeom prst="rect">
            <a:avLst/>
          </a:prstGeom>
          <a:noFill/>
        </p:spPr>
        <p:txBody>
          <a:bodyPr wrap="square" rtlCol="0">
            <a:spAutoFit/>
          </a:bodyPr>
          <a:lstStyle/>
          <a:p>
            <a:r>
              <a:rPr lang="es-MX" dirty="0" smtClean="0"/>
              <a:t>Abono</a:t>
            </a:r>
            <a:endParaRPr lang="es-MX" dirty="0"/>
          </a:p>
        </p:txBody>
      </p:sp>
      <p:sp>
        <p:nvSpPr>
          <p:cNvPr id="36" name="CuadroTexto 35"/>
          <p:cNvSpPr txBox="1"/>
          <p:nvPr/>
        </p:nvSpPr>
        <p:spPr>
          <a:xfrm>
            <a:off x="3277678" y="3973655"/>
            <a:ext cx="1184858" cy="369332"/>
          </a:xfrm>
          <a:prstGeom prst="rect">
            <a:avLst/>
          </a:prstGeom>
          <a:noFill/>
        </p:spPr>
        <p:txBody>
          <a:bodyPr wrap="square" rtlCol="0">
            <a:spAutoFit/>
          </a:bodyPr>
          <a:lstStyle/>
          <a:p>
            <a:r>
              <a:rPr lang="es-MX" dirty="0" smtClean="0"/>
              <a:t>Abono</a:t>
            </a:r>
            <a:endParaRPr lang="es-MX" dirty="0"/>
          </a:p>
        </p:txBody>
      </p:sp>
      <p:sp>
        <p:nvSpPr>
          <p:cNvPr id="37" name="CuadroTexto 36"/>
          <p:cNvSpPr txBox="1"/>
          <p:nvPr/>
        </p:nvSpPr>
        <p:spPr>
          <a:xfrm>
            <a:off x="6390075" y="5434943"/>
            <a:ext cx="1184858" cy="369332"/>
          </a:xfrm>
          <a:prstGeom prst="rect">
            <a:avLst/>
          </a:prstGeom>
          <a:noFill/>
        </p:spPr>
        <p:txBody>
          <a:bodyPr wrap="square" rtlCol="0">
            <a:spAutoFit/>
          </a:bodyPr>
          <a:lstStyle/>
          <a:p>
            <a:r>
              <a:rPr lang="es-MX" dirty="0" smtClean="0"/>
              <a:t>Abono</a:t>
            </a:r>
            <a:endParaRPr lang="es-MX" dirty="0"/>
          </a:p>
        </p:txBody>
      </p:sp>
      <p:sp>
        <p:nvSpPr>
          <p:cNvPr id="38" name="CuadroTexto 37"/>
          <p:cNvSpPr txBox="1"/>
          <p:nvPr/>
        </p:nvSpPr>
        <p:spPr>
          <a:xfrm>
            <a:off x="1135225" y="2421235"/>
            <a:ext cx="1318831" cy="369332"/>
          </a:xfrm>
          <a:prstGeom prst="rect">
            <a:avLst/>
          </a:prstGeom>
          <a:noFill/>
        </p:spPr>
        <p:txBody>
          <a:bodyPr wrap="square" rtlCol="0">
            <a:spAutoFit/>
          </a:bodyPr>
          <a:lstStyle/>
          <a:p>
            <a:r>
              <a:rPr lang="es-MX" dirty="0" smtClean="0"/>
              <a:t>Aumenta +</a:t>
            </a:r>
            <a:endParaRPr lang="es-MX" dirty="0"/>
          </a:p>
        </p:txBody>
      </p:sp>
      <p:sp>
        <p:nvSpPr>
          <p:cNvPr id="39" name="CuadroTexto 38"/>
          <p:cNvSpPr txBox="1"/>
          <p:nvPr/>
        </p:nvSpPr>
        <p:spPr>
          <a:xfrm>
            <a:off x="3464923" y="2420128"/>
            <a:ext cx="1425527" cy="369332"/>
          </a:xfrm>
          <a:prstGeom prst="rect">
            <a:avLst/>
          </a:prstGeom>
          <a:noFill/>
        </p:spPr>
        <p:txBody>
          <a:bodyPr wrap="square" rtlCol="0">
            <a:spAutoFit/>
          </a:bodyPr>
          <a:lstStyle/>
          <a:p>
            <a:r>
              <a:rPr lang="es-MX" dirty="0" smtClean="0"/>
              <a:t>Disminuye -</a:t>
            </a:r>
            <a:endParaRPr lang="es-MX" dirty="0"/>
          </a:p>
        </p:txBody>
      </p:sp>
      <p:sp>
        <p:nvSpPr>
          <p:cNvPr id="40" name="CuadroTexto 39"/>
          <p:cNvSpPr txBox="1"/>
          <p:nvPr/>
        </p:nvSpPr>
        <p:spPr>
          <a:xfrm>
            <a:off x="7662414" y="2442411"/>
            <a:ext cx="1425527" cy="369332"/>
          </a:xfrm>
          <a:prstGeom prst="rect">
            <a:avLst/>
          </a:prstGeom>
          <a:noFill/>
        </p:spPr>
        <p:txBody>
          <a:bodyPr wrap="square" rtlCol="0">
            <a:spAutoFit/>
          </a:bodyPr>
          <a:lstStyle/>
          <a:p>
            <a:r>
              <a:rPr lang="es-MX" dirty="0" smtClean="0"/>
              <a:t>Disminuye -</a:t>
            </a:r>
            <a:endParaRPr lang="es-MX" dirty="0"/>
          </a:p>
        </p:txBody>
      </p:sp>
      <p:sp>
        <p:nvSpPr>
          <p:cNvPr id="41" name="CuadroTexto 40"/>
          <p:cNvSpPr txBox="1"/>
          <p:nvPr/>
        </p:nvSpPr>
        <p:spPr>
          <a:xfrm>
            <a:off x="10064597" y="2456645"/>
            <a:ext cx="1318831" cy="369332"/>
          </a:xfrm>
          <a:prstGeom prst="rect">
            <a:avLst/>
          </a:prstGeom>
          <a:noFill/>
        </p:spPr>
        <p:txBody>
          <a:bodyPr wrap="square" rtlCol="0">
            <a:spAutoFit/>
          </a:bodyPr>
          <a:lstStyle/>
          <a:p>
            <a:r>
              <a:rPr lang="es-MX" dirty="0" smtClean="0"/>
              <a:t>Aumenta +</a:t>
            </a:r>
            <a:endParaRPr lang="es-MX" dirty="0"/>
          </a:p>
        </p:txBody>
      </p:sp>
      <p:sp>
        <p:nvSpPr>
          <p:cNvPr id="42" name="CuadroTexto 41"/>
          <p:cNvSpPr txBox="1"/>
          <p:nvPr/>
        </p:nvSpPr>
        <p:spPr>
          <a:xfrm>
            <a:off x="7715761" y="4338595"/>
            <a:ext cx="1318831" cy="369332"/>
          </a:xfrm>
          <a:prstGeom prst="rect">
            <a:avLst/>
          </a:prstGeom>
          <a:noFill/>
        </p:spPr>
        <p:txBody>
          <a:bodyPr wrap="square" rtlCol="0">
            <a:spAutoFit/>
          </a:bodyPr>
          <a:lstStyle/>
          <a:p>
            <a:r>
              <a:rPr lang="es-MX" dirty="0" smtClean="0"/>
              <a:t>Aumenta +</a:t>
            </a:r>
            <a:endParaRPr lang="es-MX" dirty="0"/>
          </a:p>
        </p:txBody>
      </p:sp>
      <p:sp>
        <p:nvSpPr>
          <p:cNvPr id="43" name="CuadroTexto 42"/>
          <p:cNvSpPr txBox="1"/>
          <p:nvPr/>
        </p:nvSpPr>
        <p:spPr>
          <a:xfrm>
            <a:off x="10027472" y="4327005"/>
            <a:ext cx="1425527" cy="369332"/>
          </a:xfrm>
          <a:prstGeom prst="rect">
            <a:avLst/>
          </a:prstGeom>
          <a:noFill/>
        </p:spPr>
        <p:txBody>
          <a:bodyPr wrap="square" rtlCol="0">
            <a:spAutoFit/>
          </a:bodyPr>
          <a:lstStyle/>
          <a:p>
            <a:r>
              <a:rPr lang="es-MX" dirty="0" smtClean="0"/>
              <a:t>Disminuye -</a:t>
            </a:r>
            <a:endParaRPr lang="es-MX" dirty="0"/>
          </a:p>
        </p:txBody>
      </p:sp>
      <p:sp>
        <p:nvSpPr>
          <p:cNvPr id="44" name="CuadroTexto 43"/>
          <p:cNvSpPr txBox="1"/>
          <p:nvPr/>
        </p:nvSpPr>
        <p:spPr>
          <a:xfrm>
            <a:off x="1200555" y="4356210"/>
            <a:ext cx="1425527" cy="369332"/>
          </a:xfrm>
          <a:prstGeom prst="rect">
            <a:avLst/>
          </a:prstGeom>
          <a:noFill/>
        </p:spPr>
        <p:txBody>
          <a:bodyPr wrap="square" rtlCol="0">
            <a:spAutoFit/>
          </a:bodyPr>
          <a:lstStyle/>
          <a:p>
            <a:r>
              <a:rPr lang="es-MX" dirty="0" smtClean="0"/>
              <a:t>Disminuye -</a:t>
            </a:r>
            <a:endParaRPr lang="es-MX" dirty="0"/>
          </a:p>
        </p:txBody>
      </p:sp>
      <p:sp>
        <p:nvSpPr>
          <p:cNvPr id="45" name="CuadroTexto 44"/>
          <p:cNvSpPr txBox="1"/>
          <p:nvPr/>
        </p:nvSpPr>
        <p:spPr>
          <a:xfrm>
            <a:off x="6568095" y="5717222"/>
            <a:ext cx="1318831" cy="369332"/>
          </a:xfrm>
          <a:prstGeom prst="rect">
            <a:avLst/>
          </a:prstGeom>
          <a:noFill/>
        </p:spPr>
        <p:txBody>
          <a:bodyPr wrap="square" rtlCol="0">
            <a:spAutoFit/>
          </a:bodyPr>
          <a:lstStyle/>
          <a:p>
            <a:r>
              <a:rPr lang="es-MX" dirty="0" smtClean="0"/>
              <a:t>Aumenta +</a:t>
            </a:r>
            <a:endParaRPr lang="es-MX" dirty="0"/>
          </a:p>
        </p:txBody>
      </p:sp>
      <p:sp>
        <p:nvSpPr>
          <p:cNvPr id="48" name="CuadroTexto 47"/>
          <p:cNvSpPr txBox="1"/>
          <p:nvPr/>
        </p:nvSpPr>
        <p:spPr>
          <a:xfrm>
            <a:off x="4219844" y="5725646"/>
            <a:ext cx="1425527" cy="369332"/>
          </a:xfrm>
          <a:prstGeom prst="rect">
            <a:avLst/>
          </a:prstGeom>
          <a:noFill/>
        </p:spPr>
        <p:txBody>
          <a:bodyPr wrap="square" rtlCol="0">
            <a:spAutoFit/>
          </a:bodyPr>
          <a:lstStyle/>
          <a:p>
            <a:r>
              <a:rPr lang="es-MX" dirty="0" smtClean="0"/>
              <a:t>Disminuye -</a:t>
            </a:r>
            <a:endParaRPr lang="es-MX" dirty="0"/>
          </a:p>
        </p:txBody>
      </p:sp>
      <p:sp>
        <p:nvSpPr>
          <p:cNvPr id="49" name="CuadroTexto 48"/>
          <p:cNvSpPr txBox="1"/>
          <p:nvPr/>
        </p:nvSpPr>
        <p:spPr>
          <a:xfrm>
            <a:off x="3518272" y="4361358"/>
            <a:ext cx="1318831" cy="369332"/>
          </a:xfrm>
          <a:prstGeom prst="rect">
            <a:avLst/>
          </a:prstGeom>
          <a:noFill/>
        </p:spPr>
        <p:txBody>
          <a:bodyPr wrap="square" rtlCol="0">
            <a:spAutoFit/>
          </a:bodyPr>
          <a:lstStyle/>
          <a:p>
            <a:r>
              <a:rPr lang="es-MX" dirty="0" smtClean="0"/>
              <a:t>Aumenta +</a:t>
            </a:r>
            <a:endParaRPr lang="es-MX" dirty="0"/>
          </a:p>
        </p:txBody>
      </p:sp>
      <p:sp>
        <p:nvSpPr>
          <p:cNvPr id="54" name="CuadroTexto 53"/>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46" name="Rectángulo 45"/>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7" name="Imagen 46"/>
          <p:cNvPicPr>
            <a:picLocks noChangeAspect="1"/>
          </p:cNvPicPr>
          <p:nvPr/>
        </p:nvPicPr>
        <p:blipFill>
          <a:blip r:embed="rId2"/>
          <a:stretch>
            <a:fillRect/>
          </a:stretch>
        </p:blipFill>
        <p:spPr>
          <a:xfrm>
            <a:off x="11423560" y="2"/>
            <a:ext cx="768439" cy="515154"/>
          </a:xfrm>
          <a:prstGeom prst="rect">
            <a:avLst/>
          </a:prstGeom>
        </p:spPr>
      </p:pic>
      <p:sp>
        <p:nvSpPr>
          <p:cNvPr id="50"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51" name="CuadroTexto 50"/>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
        <p:nvSpPr>
          <p:cNvPr id="52" name="Rectángulo 51"/>
          <p:cNvSpPr/>
          <p:nvPr/>
        </p:nvSpPr>
        <p:spPr>
          <a:xfrm>
            <a:off x="2715296" y="6199476"/>
            <a:ext cx="6096000" cy="430887"/>
          </a:xfrm>
          <a:prstGeom prst="rect">
            <a:avLst/>
          </a:prstGeom>
        </p:spPr>
        <p:txBody>
          <a:bodyPr>
            <a:spAutoFit/>
          </a:bodyPr>
          <a:lstStyle/>
          <a:p>
            <a:pPr algn="ctr"/>
            <a:r>
              <a:rPr lang="es-MX" sz="1100" dirty="0" smtClean="0"/>
              <a:t>Figura 22. Reglas del cargo y abono.</a:t>
            </a:r>
            <a:endParaRPr lang="es-MX" sz="1100" dirty="0"/>
          </a:p>
          <a:p>
            <a:pPr algn="ctr"/>
            <a:r>
              <a:rPr lang="es-MX" sz="1100" dirty="0"/>
              <a:t> Fuente: Elaboración propia con base </a:t>
            </a:r>
            <a:r>
              <a:rPr lang="es-MX" sz="1100" dirty="0" smtClean="0"/>
              <a:t>en Guajardo  (2005)</a:t>
            </a:r>
            <a:r>
              <a:rPr lang="es-ES" sz="1100" dirty="0" smtClean="0"/>
              <a:t>. </a:t>
            </a:r>
            <a:endParaRPr lang="es-MX" sz="1100" dirty="0"/>
          </a:p>
        </p:txBody>
      </p:sp>
    </p:spTree>
    <p:extLst>
      <p:ext uri="{BB962C8B-B14F-4D97-AF65-F5344CB8AC3E}">
        <p14:creationId xmlns:p14="http://schemas.microsoft.com/office/powerpoint/2010/main" val="11807495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19181"/>
            <a:ext cx="10515600" cy="609461"/>
          </a:xfrm>
        </p:spPr>
        <p:txBody>
          <a:bodyPr>
            <a:normAutofit fontScale="90000"/>
          </a:bodyPr>
          <a:lstStyle/>
          <a:p>
            <a:r>
              <a:rPr lang="es-MX" dirty="0" smtClean="0"/>
              <a:t>Ecuación contable</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619286516"/>
              </p:ext>
            </p:extLst>
          </p:nvPr>
        </p:nvGraphicFramePr>
        <p:xfrm>
          <a:off x="1354623" y="2215166"/>
          <a:ext cx="9496608" cy="3013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7" name="CuadroTexto 6"/>
          <p:cNvSpPr txBox="1"/>
          <p:nvPr/>
        </p:nvSpPr>
        <p:spPr>
          <a:xfrm>
            <a:off x="10196850" y="6496248"/>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0" name="Rectángulo 9"/>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 name="Imagen 10"/>
          <p:cNvPicPr>
            <a:picLocks noChangeAspect="1"/>
          </p:cNvPicPr>
          <p:nvPr/>
        </p:nvPicPr>
        <p:blipFill>
          <a:blip r:embed="rId7"/>
          <a:stretch>
            <a:fillRect/>
          </a:stretch>
        </p:blipFill>
        <p:spPr>
          <a:xfrm>
            <a:off x="11423560" y="2"/>
            <a:ext cx="768439" cy="515154"/>
          </a:xfrm>
          <a:prstGeom prst="rect">
            <a:avLst/>
          </a:prstGeom>
        </p:spPr>
      </p:pic>
      <p:sp>
        <p:nvSpPr>
          <p:cNvPr id="12"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3" name="CuadroTexto 12"/>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
        <p:nvSpPr>
          <p:cNvPr id="3" name="Rectángulo 2"/>
          <p:cNvSpPr/>
          <p:nvPr/>
        </p:nvSpPr>
        <p:spPr>
          <a:xfrm>
            <a:off x="3048000" y="5212413"/>
            <a:ext cx="6096000" cy="430887"/>
          </a:xfrm>
          <a:prstGeom prst="rect">
            <a:avLst/>
          </a:prstGeom>
        </p:spPr>
        <p:txBody>
          <a:bodyPr>
            <a:spAutoFit/>
          </a:bodyPr>
          <a:lstStyle/>
          <a:p>
            <a:pPr algn="ctr"/>
            <a:r>
              <a:rPr lang="es-MX" sz="1100" dirty="0"/>
              <a:t>Figura </a:t>
            </a:r>
            <a:r>
              <a:rPr lang="es-MX" sz="1100" dirty="0" smtClean="0"/>
              <a:t>23. Ecuación contable.</a:t>
            </a:r>
            <a:endParaRPr lang="es-MX" sz="1100" dirty="0"/>
          </a:p>
          <a:p>
            <a:pPr algn="ctr"/>
            <a:r>
              <a:rPr lang="es-MX" sz="1100" dirty="0"/>
              <a:t> Fuente: Elaboración propia con base en </a:t>
            </a:r>
            <a:r>
              <a:rPr lang="es-MX" sz="1100" dirty="0" smtClean="0"/>
              <a:t>Guajardo </a:t>
            </a:r>
            <a:r>
              <a:rPr lang="es-MX" sz="1100" dirty="0"/>
              <a:t>(</a:t>
            </a:r>
            <a:r>
              <a:rPr lang="es-MX" sz="1100" dirty="0" smtClean="0"/>
              <a:t>2005)</a:t>
            </a:r>
            <a:r>
              <a:rPr lang="es-ES" sz="1100" dirty="0"/>
              <a:t>. </a:t>
            </a:r>
            <a:endParaRPr lang="es-MX" sz="1100" dirty="0"/>
          </a:p>
        </p:txBody>
      </p:sp>
    </p:spTree>
    <p:extLst>
      <p:ext uri="{BB962C8B-B14F-4D97-AF65-F5344CB8AC3E}">
        <p14:creationId xmlns:p14="http://schemas.microsoft.com/office/powerpoint/2010/main" val="29269329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52931"/>
            <a:ext cx="10515600" cy="668336"/>
          </a:xfrm>
        </p:spPr>
        <p:txBody>
          <a:bodyPr>
            <a:normAutofit fontScale="90000"/>
          </a:bodyPr>
          <a:lstStyle/>
          <a:p>
            <a:r>
              <a:rPr lang="es-MX" dirty="0" smtClean="0"/>
              <a:t>Partida doble</a:t>
            </a:r>
            <a:endParaRPr lang="es-MX" dirty="0"/>
          </a:p>
        </p:txBody>
      </p:sp>
      <p:sp>
        <p:nvSpPr>
          <p:cNvPr id="3" name="Marcador de contenido 2"/>
          <p:cNvSpPr>
            <a:spLocks noGrp="1"/>
          </p:cNvSpPr>
          <p:nvPr>
            <p:ph idx="1"/>
          </p:nvPr>
        </p:nvSpPr>
        <p:spPr/>
        <p:txBody>
          <a:bodyPr>
            <a:normAutofit/>
          </a:bodyPr>
          <a:lstStyle/>
          <a:p>
            <a:pPr algn="just">
              <a:lnSpc>
                <a:spcPct val="150000"/>
              </a:lnSpc>
            </a:pPr>
            <a:r>
              <a:rPr lang="es-MX" sz="2000" dirty="0" smtClean="0"/>
              <a:t>Esta teoría declara que cualquier transacción que lleve a cabo la entidad tendrá siempre dos efectos (de carácter monetario) en el balance, sin alterar su igualdad.</a:t>
            </a:r>
          </a:p>
          <a:p>
            <a:pPr algn="just">
              <a:lnSpc>
                <a:spcPct val="150000"/>
              </a:lnSpc>
            </a:pPr>
            <a:r>
              <a:rPr lang="es-MX" sz="2000" dirty="0" smtClean="0"/>
              <a:t>A todo cargo corresponde un abono.</a:t>
            </a:r>
            <a:endParaRPr lang="es-MX" sz="2000" dirty="0"/>
          </a:p>
        </p:txBody>
      </p:sp>
      <p:sp>
        <p:nvSpPr>
          <p:cNvPr id="7" name="CuadroTexto 6"/>
          <p:cNvSpPr txBox="1"/>
          <p:nvPr/>
        </p:nvSpPr>
        <p:spPr>
          <a:xfrm>
            <a:off x="10196850" y="6496248"/>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cxnSp>
        <p:nvCxnSpPr>
          <p:cNvPr id="10" name="Conector recto 9"/>
          <p:cNvCxnSpPr/>
          <p:nvPr/>
        </p:nvCxnSpPr>
        <p:spPr>
          <a:xfrm>
            <a:off x="2781836" y="4043104"/>
            <a:ext cx="221516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Conector recto 11"/>
          <p:cNvCxnSpPr/>
          <p:nvPr/>
        </p:nvCxnSpPr>
        <p:spPr>
          <a:xfrm flipH="1">
            <a:off x="3902298" y="4030226"/>
            <a:ext cx="1" cy="127587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a:xfrm>
            <a:off x="6409204" y="4043104"/>
            <a:ext cx="221516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flipH="1">
            <a:off x="7548577" y="4043104"/>
            <a:ext cx="1" cy="127587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6" name="CuadroTexto 15"/>
          <p:cNvSpPr txBox="1"/>
          <p:nvPr/>
        </p:nvSpPr>
        <p:spPr>
          <a:xfrm>
            <a:off x="3361385" y="3529449"/>
            <a:ext cx="1081825" cy="369332"/>
          </a:xfrm>
          <a:prstGeom prst="rect">
            <a:avLst/>
          </a:prstGeom>
          <a:noFill/>
        </p:spPr>
        <p:txBody>
          <a:bodyPr wrap="square" rtlCol="0">
            <a:spAutoFit/>
          </a:bodyPr>
          <a:lstStyle/>
          <a:p>
            <a:r>
              <a:rPr lang="es-MX" dirty="0" smtClean="0"/>
              <a:t>Cuenta</a:t>
            </a:r>
            <a:endParaRPr lang="es-MX" dirty="0"/>
          </a:p>
        </p:txBody>
      </p:sp>
      <p:sp>
        <p:nvSpPr>
          <p:cNvPr id="17" name="CuadroTexto 16"/>
          <p:cNvSpPr txBox="1"/>
          <p:nvPr/>
        </p:nvSpPr>
        <p:spPr>
          <a:xfrm>
            <a:off x="6982208" y="3568442"/>
            <a:ext cx="1081825" cy="369332"/>
          </a:xfrm>
          <a:prstGeom prst="rect">
            <a:avLst/>
          </a:prstGeom>
          <a:noFill/>
        </p:spPr>
        <p:txBody>
          <a:bodyPr wrap="square" rtlCol="0">
            <a:spAutoFit/>
          </a:bodyPr>
          <a:lstStyle/>
          <a:p>
            <a:r>
              <a:rPr lang="es-MX" dirty="0" smtClean="0"/>
              <a:t>Cuenta</a:t>
            </a:r>
            <a:endParaRPr lang="es-MX" dirty="0"/>
          </a:p>
        </p:txBody>
      </p:sp>
      <p:sp>
        <p:nvSpPr>
          <p:cNvPr id="18" name="CuadroTexto 17"/>
          <p:cNvSpPr txBox="1"/>
          <p:nvPr/>
        </p:nvSpPr>
        <p:spPr>
          <a:xfrm>
            <a:off x="2934737" y="4449144"/>
            <a:ext cx="1081825" cy="369332"/>
          </a:xfrm>
          <a:prstGeom prst="rect">
            <a:avLst/>
          </a:prstGeom>
          <a:noFill/>
        </p:spPr>
        <p:txBody>
          <a:bodyPr wrap="square" rtlCol="0">
            <a:spAutoFit/>
          </a:bodyPr>
          <a:lstStyle/>
          <a:p>
            <a:r>
              <a:rPr lang="es-MX" dirty="0" smtClean="0"/>
              <a:t>Cargo</a:t>
            </a:r>
            <a:endParaRPr lang="es-MX" dirty="0"/>
          </a:p>
        </p:txBody>
      </p:sp>
      <p:sp>
        <p:nvSpPr>
          <p:cNvPr id="19" name="CuadroTexto 18"/>
          <p:cNvSpPr txBox="1"/>
          <p:nvPr/>
        </p:nvSpPr>
        <p:spPr>
          <a:xfrm>
            <a:off x="7751433" y="4450933"/>
            <a:ext cx="1081825" cy="369332"/>
          </a:xfrm>
          <a:prstGeom prst="rect">
            <a:avLst/>
          </a:prstGeom>
          <a:noFill/>
        </p:spPr>
        <p:txBody>
          <a:bodyPr wrap="square" rtlCol="0">
            <a:spAutoFit/>
          </a:bodyPr>
          <a:lstStyle/>
          <a:p>
            <a:r>
              <a:rPr lang="es-MX" dirty="0" smtClean="0"/>
              <a:t>Abono</a:t>
            </a:r>
            <a:endParaRPr lang="es-MX" dirty="0"/>
          </a:p>
        </p:txBody>
      </p:sp>
      <p:cxnSp>
        <p:nvCxnSpPr>
          <p:cNvPr id="24" name="Conector angular 23"/>
          <p:cNvCxnSpPr/>
          <p:nvPr/>
        </p:nvCxnSpPr>
        <p:spPr>
          <a:xfrm rot="16200000" flipH="1">
            <a:off x="5468005" y="2814084"/>
            <a:ext cx="833630" cy="4815049"/>
          </a:xfrm>
          <a:prstGeom prst="bentConnector2">
            <a:avLst/>
          </a:prstGeom>
          <a:ln w="28575"/>
        </p:spPr>
        <p:style>
          <a:lnRef idx="2">
            <a:schemeClr val="accent2"/>
          </a:lnRef>
          <a:fillRef idx="0">
            <a:schemeClr val="accent2"/>
          </a:fillRef>
          <a:effectRef idx="1">
            <a:schemeClr val="accent2"/>
          </a:effectRef>
          <a:fontRef idx="minor">
            <a:schemeClr val="tx1"/>
          </a:fontRef>
        </p:style>
      </p:cxnSp>
      <p:cxnSp>
        <p:nvCxnSpPr>
          <p:cNvPr id="26" name="Conector recto de flecha 25"/>
          <p:cNvCxnSpPr>
            <a:endCxn id="19" idx="2"/>
          </p:cNvCxnSpPr>
          <p:nvPr/>
        </p:nvCxnSpPr>
        <p:spPr>
          <a:xfrm flipV="1">
            <a:off x="8292345" y="4820265"/>
            <a:ext cx="1" cy="818158"/>
          </a:xfrm>
          <a:prstGeom prst="straightConnector1">
            <a:avLst/>
          </a:prstGeom>
          <a:ln w="28575">
            <a:tailEnd type="triangle"/>
          </a:ln>
        </p:spPr>
        <p:style>
          <a:lnRef idx="2">
            <a:schemeClr val="accent2"/>
          </a:lnRef>
          <a:fillRef idx="0">
            <a:schemeClr val="accent2"/>
          </a:fillRef>
          <a:effectRef idx="1">
            <a:schemeClr val="accent2"/>
          </a:effectRef>
          <a:fontRef idx="minor">
            <a:schemeClr val="tx1"/>
          </a:fontRef>
        </p:style>
      </p:cxnSp>
      <p:sp>
        <p:nvSpPr>
          <p:cNvPr id="27" name="CuadroTexto 26"/>
          <p:cNvSpPr txBox="1"/>
          <p:nvPr/>
        </p:nvSpPr>
        <p:spPr>
          <a:xfrm>
            <a:off x="4129264" y="4463883"/>
            <a:ext cx="1081825" cy="369332"/>
          </a:xfrm>
          <a:prstGeom prst="rect">
            <a:avLst/>
          </a:prstGeom>
          <a:noFill/>
        </p:spPr>
        <p:txBody>
          <a:bodyPr wrap="square" rtlCol="0">
            <a:spAutoFit/>
          </a:bodyPr>
          <a:lstStyle/>
          <a:p>
            <a:r>
              <a:rPr lang="es-MX" dirty="0" smtClean="0"/>
              <a:t>Abono</a:t>
            </a:r>
            <a:endParaRPr lang="es-MX" dirty="0"/>
          </a:p>
        </p:txBody>
      </p:sp>
      <p:sp>
        <p:nvSpPr>
          <p:cNvPr id="28" name="CuadroTexto 27"/>
          <p:cNvSpPr txBox="1"/>
          <p:nvPr/>
        </p:nvSpPr>
        <p:spPr>
          <a:xfrm>
            <a:off x="6374622" y="4449144"/>
            <a:ext cx="1081825" cy="369332"/>
          </a:xfrm>
          <a:prstGeom prst="rect">
            <a:avLst/>
          </a:prstGeom>
          <a:noFill/>
        </p:spPr>
        <p:txBody>
          <a:bodyPr wrap="square" rtlCol="0">
            <a:spAutoFit/>
          </a:bodyPr>
          <a:lstStyle/>
          <a:p>
            <a:r>
              <a:rPr lang="es-MX" dirty="0" smtClean="0"/>
              <a:t>Cargo</a:t>
            </a:r>
            <a:endParaRPr lang="es-MX" dirty="0"/>
          </a:p>
        </p:txBody>
      </p:sp>
      <p:cxnSp>
        <p:nvCxnSpPr>
          <p:cNvPr id="30" name="Conector angular 29"/>
          <p:cNvCxnSpPr>
            <a:stCxn id="27" idx="0"/>
          </p:cNvCxnSpPr>
          <p:nvPr/>
        </p:nvCxnSpPr>
        <p:spPr>
          <a:xfrm rot="5400000" flipH="1" flipV="1">
            <a:off x="5654325" y="3283977"/>
            <a:ext cx="195759" cy="2164054"/>
          </a:xfrm>
          <a:prstGeom prst="bentConnector2">
            <a:avLst/>
          </a:prstGeom>
          <a:ln w="28575"/>
        </p:spPr>
        <p:style>
          <a:lnRef idx="3">
            <a:schemeClr val="accent6"/>
          </a:lnRef>
          <a:fillRef idx="0">
            <a:schemeClr val="accent6"/>
          </a:fillRef>
          <a:effectRef idx="2">
            <a:schemeClr val="accent6"/>
          </a:effectRef>
          <a:fontRef idx="minor">
            <a:schemeClr val="tx1"/>
          </a:fontRef>
        </p:style>
      </p:cxnSp>
      <p:cxnSp>
        <p:nvCxnSpPr>
          <p:cNvPr id="32" name="Conector recto de flecha 31"/>
          <p:cNvCxnSpPr/>
          <p:nvPr/>
        </p:nvCxnSpPr>
        <p:spPr>
          <a:xfrm>
            <a:off x="6821353" y="4272480"/>
            <a:ext cx="0" cy="210214"/>
          </a:xfrm>
          <a:prstGeom prst="straightConnector1">
            <a:avLst/>
          </a:prstGeom>
          <a:ln w="28575">
            <a:tailEnd type="triangle"/>
          </a:ln>
        </p:spPr>
        <p:style>
          <a:lnRef idx="3">
            <a:schemeClr val="accent6"/>
          </a:lnRef>
          <a:fillRef idx="0">
            <a:schemeClr val="accent6"/>
          </a:fillRef>
          <a:effectRef idx="2">
            <a:schemeClr val="accent6"/>
          </a:effectRef>
          <a:fontRef idx="minor">
            <a:schemeClr val="tx1"/>
          </a:fontRef>
        </p:style>
      </p:cxnSp>
      <p:sp>
        <p:nvSpPr>
          <p:cNvPr id="22" name="Rectángulo 21"/>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3" name="Imagen 22"/>
          <p:cNvPicPr>
            <a:picLocks noChangeAspect="1"/>
          </p:cNvPicPr>
          <p:nvPr/>
        </p:nvPicPr>
        <p:blipFill>
          <a:blip r:embed="rId2"/>
          <a:stretch>
            <a:fillRect/>
          </a:stretch>
        </p:blipFill>
        <p:spPr>
          <a:xfrm>
            <a:off x="11423560" y="2"/>
            <a:ext cx="768439" cy="515154"/>
          </a:xfrm>
          <a:prstGeom prst="rect">
            <a:avLst/>
          </a:prstGeom>
        </p:spPr>
      </p:pic>
      <p:sp>
        <p:nvSpPr>
          <p:cNvPr id="25"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29" name="CuadroTexto 28"/>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
        <p:nvSpPr>
          <p:cNvPr id="31" name="Rectángulo 30"/>
          <p:cNvSpPr/>
          <p:nvPr/>
        </p:nvSpPr>
        <p:spPr>
          <a:xfrm>
            <a:off x="2715296" y="5825989"/>
            <a:ext cx="6096000" cy="430887"/>
          </a:xfrm>
          <a:prstGeom prst="rect">
            <a:avLst/>
          </a:prstGeom>
        </p:spPr>
        <p:txBody>
          <a:bodyPr>
            <a:spAutoFit/>
          </a:bodyPr>
          <a:lstStyle/>
          <a:p>
            <a:pPr algn="ctr"/>
            <a:r>
              <a:rPr lang="es-MX" sz="1100" dirty="0" smtClean="0"/>
              <a:t>Figura 24. Partida doble.</a:t>
            </a:r>
            <a:endParaRPr lang="es-MX" sz="1100" dirty="0"/>
          </a:p>
          <a:p>
            <a:pPr algn="ctr"/>
            <a:r>
              <a:rPr lang="es-MX" sz="1100" dirty="0"/>
              <a:t> Fuente: Elaboración propia con base </a:t>
            </a:r>
            <a:r>
              <a:rPr lang="es-MX" sz="1100" dirty="0" smtClean="0"/>
              <a:t>en Albelda y Sierra  (2014)</a:t>
            </a:r>
            <a:r>
              <a:rPr lang="es-ES" sz="1100" dirty="0" smtClean="0"/>
              <a:t>. </a:t>
            </a:r>
            <a:endParaRPr lang="es-MX" sz="1100" dirty="0"/>
          </a:p>
        </p:txBody>
      </p:sp>
    </p:spTree>
    <p:extLst>
      <p:ext uri="{BB962C8B-B14F-4D97-AF65-F5344CB8AC3E}">
        <p14:creationId xmlns:p14="http://schemas.microsoft.com/office/powerpoint/2010/main" val="7318965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5127" y="244799"/>
            <a:ext cx="10515600" cy="1325562"/>
          </a:xfrm>
        </p:spPr>
        <p:txBody>
          <a:bodyPr/>
          <a:lstStyle/>
          <a:p>
            <a:r>
              <a:rPr lang="es-MX" dirty="0" smtClean="0"/>
              <a:t>Referencias bibliográficas</a:t>
            </a:r>
            <a:endParaRPr lang="es-MX" dirty="0"/>
          </a:p>
        </p:txBody>
      </p:sp>
      <p:sp>
        <p:nvSpPr>
          <p:cNvPr id="3" name="Marcador de contenido 2"/>
          <p:cNvSpPr>
            <a:spLocks noGrp="1"/>
          </p:cNvSpPr>
          <p:nvPr>
            <p:ph idx="1"/>
          </p:nvPr>
        </p:nvSpPr>
        <p:spPr>
          <a:xfrm>
            <a:off x="876544" y="1570361"/>
            <a:ext cx="10515600" cy="4351337"/>
          </a:xfrm>
        </p:spPr>
        <p:txBody>
          <a:bodyPr>
            <a:noAutofit/>
          </a:bodyPr>
          <a:lstStyle/>
          <a:p>
            <a:pPr marL="514350" indent="-514350">
              <a:lnSpc>
                <a:spcPct val="150000"/>
              </a:lnSpc>
              <a:buFont typeface="+mj-lt"/>
              <a:buAutoNum type="arabicPeriod"/>
            </a:pPr>
            <a:r>
              <a:rPr lang="es-MX" sz="2000" dirty="0" smtClean="0">
                <a:latin typeface="+mj-lt"/>
              </a:rPr>
              <a:t>Albelda, E. y Sierra, L. (2014). Introducción </a:t>
            </a:r>
            <a:r>
              <a:rPr lang="es-MX" sz="2000" dirty="0">
                <a:latin typeface="+mj-lt"/>
              </a:rPr>
              <a:t>ala contabilidad </a:t>
            </a:r>
            <a:r>
              <a:rPr lang="es-MX" sz="2000" dirty="0" smtClean="0">
                <a:latin typeface="+mj-lt"/>
              </a:rPr>
              <a:t>financiera: ejercicios básicos. Ed. Pirámide.</a:t>
            </a:r>
          </a:p>
          <a:p>
            <a:pPr marL="514350" indent="-514350">
              <a:lnSpc>
                <a:spcPct val="150000"/>
              </a:lnSpc>
              <a:buFont typeface="+mj-lt"/>
              <a:buAutoNum type="arabicPeriod"/>
            </a:pPr>
            <a:r>
              <a:rPr lang="es-ES" sz="2000" dirty="0">
                <a:latin typeface="+mj-lt"/>
              </a:rPr>
              <a:t>Guajardo, C. G. (2005). </a:t>
            </a:r>
            <a:r>
              <a:rPr lang="es-ES" sz="2000" i="1" dirty="0">
                <a:latin typeface="+mj-lt"/>
              </a:rPr>
              <a:t>Contabilidad para no contadores</a:t>
            </a:r>
            <a:r>
              <a:rPr lang="es-ES" sz="2000" dirty="0">
                <a:latin typeface="+mj-lt"/>
              </a:rPr>
              <a:t>. Ed. Mc Graw Hill.</a:t>
            </a:r>
            <a:endParaRPr lang="es-MX" sz="2000" dirty="0">
              <a:latin typeface="+mj-lt"/>
            </a:endParaRPr>
          </a:p>
          <a:p>
            <a:pPr marL="514350" indent="-514350">
              <a:lnSpc>
                <a:spcPct val="150000"/>
              </a:lnSpc>
              <a:buFont typeface="+mj-lt"/>
              <a:buAutoNum type="arabicPeriod"/>
            </a:pPr>
            <a:r>
              <a:rPr lang="es-ES" sz="2000" dirty="0" smtClean="0">
                <a:latin typeface="+mj-lt"/>
              </a:rPr>
              <a:t>Guajardo</a:t>
            </a:r>
            <a:r>
              <a:rPr lang="es-ES" sz="2000" dirty="0">
                <a:latin typeface="+mj-lt"/>
              </a:rPr>
              <a:t>, </a:t>
            </a:r>
            <a:r>
              <a:rPr lang="es-ES" sz="2000" dirty="0" smtClean="0">
                <a:latin typeface="+mj-lt"/>
              </a:rPr>
              <a:t>G</a:t>
            </a:r>
            <a:r>
              <a:rPr lang="es-ES" sz="2000" dirty="0">
                <a:latin typeface="+mj-lt"/>
              </a:rPr>
              <a:t>. (2010). </a:t>
            </a:r>
            <a:r>
              <a:rPr lang="es-ES" sz="2000" i="1" dirty="0">
                <a:latin typeface="+mj-lt"/>
              </a:rPr>
              <a:t>Contabilidad financiera</a:t>
            </a:r>
            <a:r>
              <a:rPr lang="es-ES" sz="2000" dirty="0">
                <a:latin typeface="+mj-lt"/>
              </a:rPr>
              <a:t>. Ed. Mc Graw Hill. </a:t>
            </a:r>
            <a:endParaRPr lang="es-MX" sz="2000" dirty="0">
              <a:latin typeface="+mj-lt"/>
            </a:endParaRPr>
          </a:p>
          <a:p>
            <a:pPr marL="514350" indent="-514350">
              <a:lnSpc>
                <a:spcPct val="150000"/>
              </a:lnSpc>
              <a:buFont typeface="+mj-lt"/>
              <a:buAutoNum type="arabicPeriod"/>
            </a:pPr>
            <a:r>
              <a:rPr lang="es-ES" sz="2000" dirty="0" smtClean="0">
                <a:latin typeface="+mj-lt"/>
              </a:rPr>
              <a:t>Lara</a:t>
            </a:r>
            <a:r>
              <a:rPr lang="es-ES" sz="2000" dirty="0">
                <a:latin typeface="+mj-lt"/>
              </a:rPr>
              <a:t>, </a:t>
            </a:r>
            <a:r>
              <a:rPr lang="es-ES" sz="2000" dirty="0" smtClean="0">
                <a:latin typeface="+mj-lt"/>
              </a:rPr>
              <a:t>E</a:t>
            </a:r>
            <a:r>
              <a:rPr lang="es-ES" sz="2000" dirty="0">
                <a:latin typeface="+mj-lt"/>
              </a:rPr>
              <a:t>. (2010). </a:t>
            </a:r>
            <a:r>
              <a:rPr lang="es-ES" sz="2000" i="1" dirty="0">
                <a:latin typeface="+mj-lt"/>
              </a:rPr>
              <a:t>Primer </a:t>
            </a:r>
            <a:r>
              <a:rPr lang="es-ES" sz="2000" i="1" dirty="0" smtClean="0">
                <a:latin typeface="+mj-lt"/>
              </a:rPr>
              <a:t>curso </a:t>
            </a:r>
            <a:r>
              <a:rPr lang="es-ES" sz="2000" i="1" dirty="0">
                <a:latin typeface="+mj-lt"/>
              </a:rPr>
              <a:t>de contabilidad</a:t>
            </a:r>
            <a:r>
              <a:rPr lang="es-ES" sz="2000" dirty="0">
                <a:latin typeface="+mj-lt"/>
              </a:rPr>
              <a:t>. Ed. Trillas</a:t>
            </a:r>
            <a:r>
              <a:rPr lang="es-ES" sz="2000" dirty="0" smtClean="0">
                <a:latin typeface="+mj-lt"/>
              </a:rPr>
              <a:t>.</a:t>
            </a:r>
          </a:p>
          <a:p>
            <a:pPr marL="514350" indent="-514350">
              <a:lnSpc>
                <a:spcPct val="150000"/>
              </a:lnSpc>
              <a:buFont typeface="+mj-lt"/>
              <a:buAutoNum type="arabicPeriod"/>
            </a:pPr>
            <a:r>
              <a:rPr lang="es-ES" sz="2000" dirty="0" smtClean="0">
                <a:latin typeface="+mj-lt"/>
              </a:rPr>
              <a:t>Picazo, G. (2012). </a:t>
            </a:r>
            <a:r>
              <a:rPr lang="es-ES" sz="2000" i="1" dirty="0" smtClean="0">
                <a:latin typeface="+mj-lt"/>
              </a:rPr>
              <a:t>Proceso contable</a:t>
            </a:r>
            <a:r>
              <a:rPr lang="es-ES" sz="2000" dirty="0" smtClean="0">
                <a:latin typeface="+mj-lt"/>
              </a:rPr>
              <a:t>. Ed. Red Tercer Milenio.</a:t>
            </a:r>
          </a:p>
          <a:p>
            <a:pPr marL="514350" indent="-514350">
              <a:lnSpc>
                <a:spcPct val="150000"/>
              </a:lnSpc>
              <a:buFont typeface="+mj-lt"/>
              <a:buAutoNum type="arabicPeriod"/>
            </a:pPr>
            <a:r>
              <a:rPr lang="es-MX" sz="2000" dirty="0">
                <a:latin typeface="+mj-lt"/>
              </a:rPr>
              <a:t>Públicos </a:t>
            </a:r>
            <a:r>
              <a:rPr lang="es-ES" sz="2000" dirty="0">
                <a:latin typeface="+mj-lt"/>
              </a:rPr>
              <a:t>I.M.  (2017). </a:t>
            </a:r>
            <a:r>
              <a:rPr lang="es-ES" sz="2000" i="1" dirty="0">
                <a:latin typeface="+mj-lt"/>
              </a:rPr>
              <a:t>Normas de Información Financiera</a:t>
            </a:r>
            <a:r>
              <a:rPr lang="es-ES" sz="2000" dirty="0">
                <a:latin typeface="+mj-lt"/>
              </a:rPr>
              <a:t>. Instituto Mexicano de Contadores Públicos.  CINIF</a:t>
            </a:r>
            <a:r>
              <a:rPr lang="es-ES" sz="2000" dirty="0" smtClean="0">
                <a:latin typeface="+mj-lt"/>
              </a:rPr>
              <a:t>.</a:t>
            </a:r>
          </a:p>
          <a:p>
            <a:pPr marL="514350" indent="-514350">
              <a:lnSpc>
                <a:spcPct val="150000"/>
              </a:lnSpc>
              <a:buFont typeface="+mj-lt"/>
              <a:buAutoNum type="arabicPeriod"/>
            </a:pPr>
            <a:r>
              <a:rPr lang="es-ES" sz="2000" dirty="0" err="1" smtClean="0">
                <a:latin typeface="+mj-lt"/>
              </a:rPr>
              <a:t>Aspel</a:t>
            </a:r>
            <a:r>
              <a:rPr lang="es-ES" sz="2000" dirty="0" smtClean="0">
                <a:latin typeface="+mj-lt"/>
              </a:rPr>
              <a:t>, (2017). </a:t>
            </a:r>
            <a:r>
              <a:rPr lang="es-ES" sz="2000" i="1" dirty="0" smtClean="0">
                <a:latin typeface="+mj-lt"/>
              </a:rPr>
              <a:t>Manual </a:t>
            </a:r>
            <a:r>
              <a:rPr lang="es-ES" sz="2000" i="1" dirty="0" err="1" smtClean="0">
                <a:latin typeface="+mj-lt"/>
              </a:rPr>
              <a:t>Aspel</a:t>
            </a:r>
            <a:r>
              <a:rPr lang="es-ES" sz="2000" i="1" dirty="0" smtClean="0">
                <a:latin typeface="+mj-lt"/>
              </a:rPr>
              <a:t> COI  ver. 8.0</a:t>
            </a:r>
            <a:r>
              <a:rPr lang="es-ES" sz="2000" dirty="0" smtClean="0">
                <a:latin typeface="+mj-lt"/>
              </a:rPr>
              <a:t>. </a:t>
            </a:r>
            <a:r>
              <a:rPr lang="es-ES" sz="2000" dirty="0" err="1" smtClean="0">
                <a:latin typeface="+mj-lt"/>
              </a:rPr>
              <a:t>Aspel</a:t>
            </a:r>
            <a:r>
              <a:rPr lang="es-ES" sz="2000" dirty="0" smtClean="0">
                <a:latin typeface="+mj-lt"/>
              </a:rPr>
              <a:t>.</a:t>
            </a:r>
          </a:p>
          <a:p>
            <a:pPr marL="514350" indent="-514350">
              <a:lnSpc>
                <a:spcPct val="150000"/>
              </a:lnSpc>
              <a:buFont typeface="+mj-lt"/>
              <a:buAutoNum type="arabicPeriod"/>
            </a:pPr>
            <a:endParaRPr lang="es-MX" sz="2000" dirty="0" smtClean="0">
              <a:latin typeface="+mj-lt"/>
            </a:endParaRPr>
          </a:p>
          <a:p>
            <a:pPr marL="514350" indent="-514350">
              <a:lnSpc>
                <a:spcPct val="150000"/>
              </a:lnSpc>
              <a:buFont typeface="+mj-lt"/>
              <a:buAutoNum type="arabicPeriod"/>
            </a:pPr>
            <a:endParaRPr lang="es-ES" sz="2000" dirty="0" smtClean="0">
              <a:latin typeface="+mj-lt"/>
            </a:endParaRPr>
          </a:p>
          <a:p>
            <a:pPr marL="514350" indent="-514350">
              <a:lnSpc>
                <a:spcPct val="150000"/>
              </a:lnSpc>
              <a:buFont typeface="+mj-lt"/>
              <a:buAutoNum type="arabicPeriod"/>
            </a:pPr>
            <a:endParaRPr lang="es-MX" sz="2000" dirty="0">
              <a:latin typeface="+mj-lt"/>
            </a:endParaRPr>
          </a:p>
          <a:p>
            <a:pPr marL="514350" indent="-514350">
              <a:lnSpc>
                <a:spcPct val="150000"/>
              </a:lnSpc>
              <a:buFont typeface="+mj-lt"/>
              <a:buAutoNum type="arabicPeriod"/>
            </a:pPr>
            <a:endParaRPr lang="es-MX" sz="2000" dirty="0">
              <a:latin typeface="+mj-lt"/>
            </a:endParaRPr>
          </a:p>
        </p:txBody>
      </p:sp>
      <p:sp>
        <p:nvSpPr>
          <p:cNvPr id="4" name="Rectángulo 3"/>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stretch>
            <a:fillRect/>
          </a:stretch>
        </p:blipFill>
        <p:spPr>
          <a:xfrm>
            <a:off x="11423560" y="2"/>
            <a:ext cx="768439" cy="515154"/>
          </a:xfrm>
          <a:prstGeom prst="rect">
            <a:avLst/>
          </a:prstGeom>
        </p:spPr>
      </p:pic>
      <p:sp>
        <p:nvSpPr>
          <p:cNvPr id="6"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7" name="CuadroTexto 6"/>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2710243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45127" y="1828800"/>
            <a:ext cx="10515600" cy="4868215"/>
          </a:xfrm>
        </p:spPr>
        <p:txBody>
          <a:bodyPr>
            <a:noAutofit/>
          </a:bodyPr>
          <a:lstStyle/>
          <a:p>
            <a:r>
              <a:rPr lang="es-MX" sz="1800" dirty="0">
                <a:latin typeface="Arial Narrow" panose="020B0606020202030204" pitchFamily="34" charset="0"/>
              </a:rPr>
              <a:t>Importancia de la </a:t>
            </a:r>
            <a:r>
              <a:rPr lang="es-MX" sz="1800" dirty="0" smtClean="0">
                <a:latin typeface="Arial Narrow" panose="020B0606020202030204" pitchFamily="34" charset="0"/>
              </a:rPr>
              <a:t>contabilidad</a:t>
            </a:r>
          </a:p>
          <a:p>
            <a:r>
              <a:rPr lang="es-MX" sz="1800" dirty="0">
                <a:latin typeface="Arial Narrow" panose="020B0606020202030204" pitchFamily="34" charset="0"/>
              </a:rPr>
              <a:t>Clasificación de la </a:t>
            </a:r>
            <a:r>
              <a:rPr lang="es-MX" sz="1800" dirty="0" smtClean="0">
                <a:latin typeface="Arial Narrow" panose="020B0606020202030204" pitchFamily="34" charset="0"/>
              </a:rPr>
              <a:t>contabilidad</a:t>
            </a:r>
          </a:p>
          <a:p>
            <a:r>
              <a:rPr lang="es-MX" sz="1800" dirty="0">
                <a:latin typeface="Arial Narrow" panose="020B0606020202030204" pitchFamily="34" charset="0"/>
              </a:rPr>
              <a:t>Contabilidad </a:t>
            </a:r>
            <a:r>
              <a:rPr lang="es-MX" sz="1800" dirty="0" smtClean="0">
                <a:latin typeface="Arial Narrow" panose="020B0606020202030204" pitchFamily="34" charset="0"/>
              </a:rPr>
              <a:t>Administrativa</a:t>
            </a:r>
          </a:p>
          <a:p>
            <a:r>
              <a:rPr lang="es-MX" sz="1800" dirty="0">
                <a:latin typeface="Arial Narrow" panose="020B0606020202030204" pitchFamily="34" charset="0"/>
              </a:rPr>
              <a:t>Contabilidad </a:t>
            </a:r>
            <a:r>
              <a:rPr lang="es-MX" sz="1800" dirty="0" smtClean="0">
                <a:latin typeface="Arial Narrow" panose="020B0606020202030204" pitchFamily="34" charset="0"/>
              </a:rPr>
              <a:t>Fiscal</a:t>
            </a:r>
          </a:p>
          <a:p>
            <a:r>
              <a:rPr lang="es-MX" sz="1800" dirty="0">
                <a:latin typeface="Arial Narrow" panose="020B0606020202030204" pitchFamily="34" charset="0"/>
              </a:rPr>
              <a:t>Contabilidad </a:t>
            </a:r>
            <a:r>
              <a:rPr lang="es-MX" sz="1800" dirty="0" smtClean="0">
                <a:latin typeface="Arial Narrow" panose="020B0606020202030204" pitchFamily="34" charset="0"/>
              </a:rPr>
              <a:t>Financiera</a:t>
            </a:r>
          </a:p>
          <a:p>
            <a:r>
              <a:rPr lang="es-MX" sz="1800" dirty="0">
                <a:latin typeface="Arial Narrow" panose="020B0606020202030204" pitchFamily="34" charset="0"/>
              </a:rPr>
              <a:t>Normas de Información </a:t>
            </a:r>
            <a:r>
              <a:rPr lang="es-MX" sz="1800" dirty="0" smtClean="0">
                <a:latin typeface="Arial Narrow" panose="020B0606020202030204" pitchFamily="34" charset="0"/>
              </a:rPr>
              <a:t>Financiera</a:t>
            </a:r>
          </a:p>
          <a:p>
            <a:r>
              <a:rPr lang="es-MX" sz="1800" dirty="0">
                <a:latin typeface="Arial Narrow" panose="020B0606020202030204" pitchFamily="34" charset="0"/>
              </a:rPr>
              <a:t>Importancia de las </a:t>
            </a:r>
            <a:r>
              <a:rPr lang="es-MX" sz="1800" dirty="0" smtClean="0">
                <a:latin typeface="Arial Narrow" panose="020B0606020202030204" pitchFamily="34" charset="0"/>
              </a:rPr>
              <a:t>NIF</a:t>
            </a:r>
          </a:p>
          <a:p>
            <a:r>
              <a:rPr lang="es-MX" sz="1800" dirty="0">
                <a:latin typeface="Arial Narrow" panose="020B0606020202030204" pitchFamily="34" charset="0"/>
              </a:rPr>
              <a:t>Estructura del las Normas de Información </a:t>
            </a:r>
            <a:r>
              <a:rPr lang="es-MX" sz="1800" dirty="0" smtClean="0">
                <a:latin typeface="Arial Narrow" panose="020B0606020202030204" pitchFamily="34" charset="0"/>
              </a:rPr>
              <a:t>Financiera</a:t>
            </a:r>
          </a:p>
          <a:p>
            <a:r>
              <a:rPr lang="es-MX" sz="1800" dirty="0">
                <a:latin typeface="Arial Narrow" panose="020B0606020202030204" pitchFamily="34" charset="0"/>
              </a:rPr>
              <a:t>Serie Norma de Información Financiera – </a:t>
            </a:r>
            <a:r>
              <a:rPr lang="es-MX" sz="1800" dirty="0" smtClean="0">
                <a:latin typeface="Arial Narrow" panose="020B0606020202030204" pitchFamily="34" charset="0"/>
              </a:rPr>
              <a:t>A</a:t>
            </a:r>
          </a:p>
          <a:p>
            <a:r>
              <a:rPr lang="es-MX" sz="1800" dirty="0">
                <a:latin typeface="Arial Narrow" panose="020B0606020202030204" pitchFamily="34" charset="0"/>
              </a:rPr>
              <a:t>Serie Norma de Información Financiera – </a:t>
            </a:r>
            <a:r>
              <a:rPr lang="es-MX" sz="1800" dirty="0" smtClean="0">
                <a:latin typeface="Arial Narrow" panose="020B0606020202030204" pitchFamily="34" charset="0"/>
              </a:rPr>
              <a:t>B</a:t>
            </a:r>
          </a:p>
          <a:p>
            <a:r>
              <a:rPr lang="es-MX" sz="1800" dirty="0">
                <a:latin typeface="Arial Narrow" panose="020B0606020202030204" pitchFamily="34" charset="0"/>
              </a:rPr>
              <a:t>Serie Norma de Información Financiera – </a:t>
            </a:r>
            <a:r>
              <a:rPr lang="es-MX" sz="1800" dirty="0" smtClean="0">
                <a:latin typeface="Arial Narrow" panose="020B0606020202030204" pitchFamily="34" charset="0"/>
              </a:rPr>
              <a:t>C</a:t>
            </a:r>
          </a:p>
          <a:p>
            <a:r>
              <a:rPr lang="es-MX" sz="1800" dirty="0">
                <a:latin typeface="Arial Narrow" panose="020B0606020202030204" pitchFamily="34" charset="0"/>
              </a:rPr>
              <a:t>Serie Norma de Información Financiera – </a:t>
            </a:r>
            <a:r>
              <a:rPr lang="es-MX" sz="1800" dirty="0" smtClean="0">
                <a:latin typeface="Arial Narrow" panose="020B0606020202030204" pitchFamily="34" charset="0"/>
              </a:rPr>
              <a:t>D</a:t>
            </a:r>
          </a:p>
          <a:p>
            <a:r>
              <a:rPr lang="es-MX" sz="1800" dirty="0">
                <a:latin typeface="Arial Narrow" panose="020B0606020202030204" pitchFamily="34" charset="0"/>
              </a:rPr>
              <a:t>Serie Norma de Información Financiera – </a:t>
            </a:r>
            <a:r>
              <a:rPr lang="es-MX" sz="1800" dirty="0" smtClean="0">
                <a:latin typeface="Arial Narrow" panose="020B0606020202030204" pitchFamily="34" charset="0"/>
              </a:rPr>
              <a:t>E</a:t>
            </a:r>
            <a:endParaRPr lang="es-MX" sz="1800" dirty="0">
              <a:latin typeface="Arial Narrow" panose="020B0606020202030204" pitchFamily="34" charset="0"/>
            </a:endParaRPr>
          </a:p>
        </p:txBody>
      </p:sp>
      <p:sp>
        <p:nvSpPr>
          <p:cNvPr id="5"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pic>
        <p:nvPicPr>
          <p:cNvPr id="6" name="Imagen 5"/>
          <p:cNvPicPr>
            <a:picLocks noChangeAspect="1"/>
          </p:cNvPicPr>
          <p:nvPr/>
        </p:nvPicPr>
        <p:blipFill>
          <a:blip r:embed="rId2"/>
          <a:stretch>
            <a:fillRect/>
          </a:stretch>
        </p:blipFill>
        <p:spPr>
          <a:xfrm>
            <a:off x="11423560" y="2"/>
            <a:ext cx="768439" cy="515154"/>
          </a:xfrm>
          <a:prstGeom prst="rect">
            <a:avLst/>
          </a:prstGeom>
        </p:spPr>
      </p:pic>
      <p:sp>
        <p:nvSpPr>
          <p:cNvPr id="7" name="CuadroTexto 6"/>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
        <p:nvSpPr>
          <p:cNvPr id="8" name="Título 1"/>
          <p:cNvSpPr txBox="1">
            <a:spLocks/>
          </p:cNvSpPr>
          <p:nvPr/>
        </p:nvSpPr>
        <p:spPr>
          <a:xfrm>
            <a:off x="997527" y="518160"/>
            <a:ext cx="10515600" cy="132556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dirty="0" smtClean="0"/>
              <a:t>Contenido.</a:t>
            </a:r>
            <a:endParaRPr lang="es-MX" dirty="0"/>
          </a:p>
        </p:txBody>
      </p:sp>
      <p:sp>
        <p:nvSpPr>
          <p:cNvPr id="9" name="Rectángulo 8"/>
          <p:cNvSpPr/>
          <p:nvPr/>
        </p:nvSpPr>
        <p:spPr>
          <a:xfrm>
            <a:off x="0" y="1476724"/>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44302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45127" y="1189049"/>
            <a:ext cx="10515600" cy="5907215"/>
          </a:xfrm>
        </p:spPr>
        <p:txBody>
          <a:bodyPr>
            <a:noAutofit/>
          </a:bodyPr>
          <a:lstStyle/>
          <a:p>
            <a:pPr>
              <a:lnSpc>
                <a:spcPct val="100000"/>
              </a:lnSpc>
              <a:spcBef>
                <a:spcPts val="0"/>
              </a:spcBef>
            </a:pPr>
            <a:r>
              <a:rPr lang="es-MX" sz="1800" dirty="0">
                <a:latin typeface="Arial Narrow" panose="020B0606020202030204" pitchFamily="34" charset="0"/>
              </a:rPr>
              <a:t>Conceptos </a:t>
            </a:r>
            <a:r>
              <a:rPr lang="es-MX" sz="1800" dirty="0" smtClean="0">
                <a:latin typeface="Arial Narrow" panose="020B0606020202030204" pitchFamily="34" charset="0"/>
              </a:rPr>
              <a:t>básicos</a:t>
            </a:r>
          </a:p>
          <a:p>
            <a:pPr>
              <a:lnSpc>
                <a:spcPct val="100000"/>
              </a:lnSpc>
              <a:spcBef>
                <a:spcPts val="0"/>
              </a:spcBef>
            </a:pPr>
            <a:r>
              <a:rPr lang="es-MX" sz="1800" dirty="0" smtClean="0">
                <a:latin typeface="Arial Narrow" panose="020B0606020202030204" pitchFamily="34" charset="0"/>
              </a:rPr>
              <a:t>Activo</a:t>
            </a:r>
          </a:p>
          <a:p>
            <a:pPr>
              <a:lnSpc>
                <a:spcPct val="100000"/>
              </a:lnSpc>
              <a:spcBef>
                <a:spcPts val="0"/>
              </a:spcBef>
            </a:pPr>
            <a:r>
              <a:rPr lang="es-MX" sz="1800" dirty="0" smtClean="0">
                <a:latin typeface="Arial Narrow" panose="020B0606020202030204" pitchFamily="34" charset="0"/>
              </a:rPr>
              <a:t>Clasificación del Activo</a:t>
            </a:r>
          </a:p>
          <a:p>
            <a:pPr>
              <a:lnSpc>
                <a:spcPct val="100000"/>
              </a:lnSpc>
              <a:spcBef>
                <a:spcPts val="0"/>
              </a:spcBef>
            </a:pPr>
            <a:r>
              <a:rPr lang="es-MX" sz="1800" dirty="0" smtClean="0">
                <a:latin typeface="Arial Narrow" panose="020B0606020202030204" pitchFamily="34" charset="0"/>
              </a:rPr>
              <a:t>Pasivo</a:t>
            </a:r>
          </a:p>
          <a:p>
            <a:pPr>
              <a:lnSpc>
                <a:spcPct val="100000"/>
              </a:lnSpc>
              <a:spcBef>
                <a:spcPts val="0"/>
              </a:spcBef>
            </a:pPr>
            <a:r>
              <a:rPr lang="es-MX" sz="1800" dirty="0" smtClean="0">
                <a:latin typeface="Arial Narrow" panose="020B0606020202030204" pitchFamily="34" charset="0"/>
              </a:rPr>
              <a:t>Clasificación del Pasivo</a:t>
            </a:r>
          </a:p>
          <a:p>
            <a:pPr>
              <a:lnSpc>
                <a:spcPct val="100000"/>
              </a:lnSpc>
              <a:spcBef>
                <a:spcPts val="0"/>
              </a:spcBef>
            </a:pPr>
            <a:r>
              <a:rPr lang="es-MX" sz="1800" dirty="0" smtClean="0">
                <a:latin typeface="Arial Narrow" panose="020B0606020202030204" pitchFamily="34" charset="0"/>
              </a:rPr>
              <a:t>Capital</a:t>
            </a:r>
          </a:p>
          <a:p>
            <a:pPr>
              <a:lnSpc>
                <a:spcPct val="100000"/>
              </a:lnSpc>
              <a:spcBef>
                <a:spcPts val="0"/>
              </a:spcBef>
            </a:pPr>
            <a:r>
              <a:rPr lang="es-MX" sz="1800" dirty="0" smtClean="0">
                <a:latin typeface="Arial Narrow" panose="020B0606020202030204" pitchFamily="34" charset="0"/>
              </a:rPr>
              <a:t>Clasificación del Capital</a:t>
            </a:r>
          </a:p>
          <a:p>
            <a:pPr>
              <a:lnSpc>
                <a:spcPct val="100000"/>
              </a:lnSpc>
              <a:spcBef>
                <a:spcPts val="0"/>
              </a:spcBef>
            </a:pPr>
            <a:r>
              <a:rPr lang="es-MX" sz="1800" dirty="0" smtClean="0">
                <a:latin typeface="Arial Narrow" panose="020B0606020202030204" pitchFamily="34" charset="0"/>
              </a:rPr>
              <a:t>Ingresos</a:t>
            </a:r>
          </a:p>
          <a:p>
            <a:pPr>
              <a:lnSpc>
                <a:spcPct val="100000"/>
              </a:lnSpc>
              <a:spcBef>
                <a:spcPts val="0"/>
              </a:spcBef>
            </a:pPr>
            <a:r>
              <a:rPr lang="es-MX" sz="1800" dirty="0" smtClean="0">
                <a:latin typeface="Arial Narrow" panose="020B0606020202030204" pitchFamily="34" charset="0"/>
              </a:rPr>
              <a:t>Gastos</a:t>
            </a:r>
          </a:p>
          <a:p>
            <a:pPr>
              <a:lnSpc>
                <a:spcPct val="100000"/>
              </a:lnSpc>
              <a:spcBef>
                <a:spcPts val="0"/>
              </a:spcBef>
            </a:pPr>
            <a:r>
              <a:rPr lang="es-MX" sz="1800" dirty="0" smtClean="0">
                <a:latin typeface="Arial Narrow" panose="020B0606020202030204" pitchFamily="34" charset="0"/>
              </a:rPr>
              <a:t>Manual contable</a:t>
            </a:r>
          </a:p>
          <a:p>
            <a:pPr>
              <a:lnSpc>
                <a:spcPct val="100000"/>
              </a:lnSpc>
              <a:spcBef>
                <a:spcPts val="0"/>
              </a:spcBef>
            </a:pPr>
            <a:r>
              <a:rPr lang="es-MX" sz="1800" dirty="0" smtClean="0">
                <a:latin typeface="Arial Narrow" panose="020B0606020202030204" pitchFamily="34" charset="0"/>
              </a:rPr>
              <a:t>Catálogo de cuentas</a:t>
            </a:r>
          </a:p>
          <a:p>
            <a:pPr>
              <a:lnSpc>
                <a:spcPct val="100000"/>
              </a:lnSpc>
              <a:spcBef>
                <a:spcPts val="0"/>
              </a:spcBef>
            </a:pPr>
            <a:r>
              <a:rPr lang="es-MX" sz="1800" dirty="0">
                <a:latin typeface="Arial Narrow" panose="020B0606020202030204" pitchFamily="34" charset="0"/>
              </a:rPr>
              <a:t>Clasificación del activo, pasivo, capital, ingreso y gasto en el catálogo de </a:t>
            </a:r>
            <a:r>
              <a:rPr lang="es-MX" sz="1800" dirty="0" smtClean="0">
                <a:latin typeface="Arial Narrow" panose="020B0606020202030204" pitchFamily="34" charset="0"/>
              </a:rPr>
              <a:t>cuentas</a:t>
            </a:r>
          </a:p>
          <a:p>
            <a:pPr>
              <a:lnSpc>
                <a:spcPct val="100000"/>
              </a:lnSpc>
              <a:spcBef>
                <a:spcPts val="0"/>
              </a:spcBef>
            </a:pPr>
            <a:r>
              <a:rPr lang="es-MX" sz="1800" dirty="0" smtClean="0">
                <a:latin typeface="Arial Narrow" panose="020B0606020202030204" pitchFamily="34" charset="0"/>
              </a:rPr>
              <a:t>Mecanismo de codificación</a:t>
            </a:r>
          </a:p>
          <a:p>
            <a:pPr>
              <a:lnSpc>
                <a:spcPct val="100000"/>
              </a:lnSpc>
              <a:spcBef>
                <a:spcPts val="0"/>
              </a:spcBef>
            </a:pPr>
            <a:r>
              <a:rPr lang="es-MX" sz="1800" dirty="0" smtClean="0">
                <a:latin typeface="Arial Narrow" panose="020B0606020202030204" pitchFamily="34" charset="0"/>
              </a:rPr>
              <a:t>Ejemplo del catálogo de cuentas</a:t>
            </a:r>
          </a:p>
          <a:p>
            <a:pPr>
              <a:lnSpc>
                <a:spcPct val="100000"/>
              </a:lnSpc>
              <a:spcBef>
                <a:spcPts val="0"/>
              </a:spcBef>
            </a:pPr>
            <a:r>
              <a:rPr lang="es-MX" sz="1800" dirty="0" smtClean="0">
                <a:latin typeface="Arial Narrow" panose="020B0606020202030204" pitchFamily="34" charset="0"/>
              </a:rPr>
              <a:t>La cuenta</a:t>
            </a:r>
          </a:p>
          <a:p>
            <a:pPr>
              <a:lnSpc>
                <a:spcPct val="100000"/>
              </a:lnSpc>
              <a:spcBef>
                <a:spcPts val="0"/>
              </a:spcBef>
            </a:pPr>
            <a:r>
              <a:rPr lang="es-MX" sz="1800" dirty="0" smtClean="0">
                <a:latin typeface="Arial Narrow" panose="020B0606020202030204" pitchFamily="34" charset="0"/>
              </a:rPr>
              <a:t>Partes de la cuenta</a:t>
            </a:r>
          </a:p>
          <a:p>
            <a:pPr>
              <a:lnSpc>
                <a:spcPct val="100000"/>
              </a:lnSpc>
              <a:spcBef>
                <a:spcPts val="0"/>
              </a:spcBef>
            </a:pPr>
            <a:r>
              <a:rPr lang="es-MX" sz="1800" dirty="0" smtClean="0">
                <a:latin typeface="Arial Narrow" panose="020B0606020202030204" pitchFamily="34" charset="0"/>
              </a:rPr>
              <a:t>Reglas del cargo y abono</a:t>
            </a:r>
          </a:p>
          <a:p>
            <a:pPr>
              <a:lnSpc>
                <a:spcPct val="100000"/>
              </a:lnSpc>
              <a:spcBef>
                <a:spcPts val="0"/>
              </a:spcBef>
            </a:pPr>
            <a:r>
              <a:rPr lang="es-MX" sz="1800" dirty="0" smtClean="0">
                <a:latin typeface="Arial Narrow" panose="020B0606020202030204" pitchFamily="34" charset="0"/>
              </a:rPr>
              <a:t>Ecuación contable</a:t>
            </a:r>
          </a:p>
          <a:p>
            <a:pPr>
              <a:lnSpc>
                <a:spcPct val="100000"/>
              </a:lnSpc>
              <a:spcBef>
                <a:spcPts val="0"/>
              </a:spcBef>
            </a:pPr>
            <a:r>
              <a:rPr lang="es-MX" sz="1800" dirty="0" smtClean="0">
                <a:latin typeface="Arial Narrow" panose="020B0606020202030204" pitchFamily="34" charset="0"/>
              </a:rPr>
              <a:t>Partida doble</a:t>
            </a:r>
          </a:p>
          <a:p>
            <a:pPr>
              <a:lnSpc>
                <a:spcPct val="100000"/>
              </a:lnSpc>
              <a:spcBef>
                <a:spcPts val="0"/>
              </a:spcBef>
            </a:pPr>
            <a:endParaRPr lang="es-MX" sz="1800" dirty="0" smtClean="0">
              <a:latin typeface="Arial Narrow" panose="020B0606020202030204" pitchFamily="34" charset="0"/>
            </a:endParaRPr>
          </a:p>
          <a:p>
            <a:pPr>
              <a:lnSpc>
                <a:spcPct val="100000"/>
              </a:lnSpc>
              <a:spcBef>
                <a:spcPts val="0"/>
              </a:spcBef>
            </a:pPr>
            <a:endParaRPr lang="es-MX" sz="1800" dirty="0" smtClean="0">
              <a:latin typeface="Arial Narrow" panose="020B0606020202030204" pitchFamily="34" charset="0"/>
            </a:endParaRPr>
          </a:p>
          <a:p>
            <a:pPr>
              <a:lnSpc>
                <a:spcPct val="100000"/>
              </a:lnSpc>
              <a:spcBef>
                <a:spcPts val="0"/>
              </a:spcBef>
            </a:pPr>
            <a:endParaRPr lang="es-MX" sz="1800" dirty="0">
              <a:latin typeface="Arial Narrow" panose="020B0606020202030204" pitchFamily="34" charset="0"/>
            </a:endParaRPr>
          </a:p>
        </p:txBody>
      </p:sp>
      <p:sp>
        <p:nvSpPr>
          <p:cNvPr id="4" name="Rectángulo 3"/>
          <p:cNvSpPr/>
          <p:nvPr/>
        </p:nvSpPr>
        <p:spPr>
          <a:xfrm>
            <a:off x="0" y="922938"/>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pic>
        <p:nvPicPr>
          <p:cNvPr id="6" name="Imagen 5"/>
          <p:cNvPicPr>
            <a:picLocks noChangeAspect="1"/>
          </p:cNvPicPr>
          <p:nvPr/>
        </p:nvPicPr>
        <p:blipFill>
          <a:blip r:embed="rId2"/>
          <a:stretch>
            <a:fillRect/>
          </a:stretch>
        </p:blipFill>
        <p:spPr>
          <a:xfrm>
            <a:off x="11423560" y="2"/>
            <a:ext cx="768439" cy="515154"/>
          </a:xfrm>
          <a:prstGeom prst="rect">
            <a:avLst/>
          </a:prstGeom>
        </p:spPr>
      </p:pic>
    </p:spTree>
    <p:extLst>
      <p:ext uri="{BB962C8B-B14F-4D97-AF65-F5344CB8AC3E}">
        <p14:creationId xmlns:p14="http://schemas.microsoft.com/office/powerpoint/2010/main" val="1556458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03960" y="626464"/>
            <a:ext cx="9784080" cy="562160"/>
          </a:xfrm>
        </p:spPr>
        <p:txBody>
          <a:bodyPr>
            <a:normAutofit fontScale="90000"/>
          </a:bodyPr>
          <a:lstStyle/>
          <a:p>
            <a:r>
              <a:rPr lang="es-MX" dirty="0" smtClean="0"/>
              <a:t>Importancia de la contabilidad</a:t>
            </a:r>
            <a:endParaRPr lang="es-MX" dirty="0"/>
          </a:p>
        </p:txBody>
      </p:sp>
      <p:sp>
        <p:nvSpPr>
          <p:cNvPr id="3" name="Marcador de contenido 2"/>
          <p:cNvSpPr>
            <a:spLocks noGrp="1"/>
          </p:cNvSpPr>
          <p:nvPr>
            <p:ph idx="1"/>
          </p:nvPr>
        </p:nvSpPr>
        <p:spPr>
          <a:xfrm>
            <a:off x="1203960" y="1872041"/>
            <a:ext cx="9784080" cy="4206240"/>
          </a:xfrm>
        </p:spPr>
        <p:txBody>
          <a:bodyPr>
            <a:normAutofit/>
          </a:bodyPr>
          <a:lstStyle/>
          <a:p>
            <a:pPr algn="just">
              <a:lnSpc>
                <a:spcPct val="150000"/>
              </a:lnSpc>
            </a:pPr>
            <a:r>
              <a:rPr lang="es-MX" sz="2000" dirty="0" smtClean="0">
                <a:solidFill>
                  <a:schemeClr val="tx1"/>
                </a:solidFill>
                <a:ea typeface="Batang" panose="02030600000101010101" pitchFamily="18" charset="-127"/>
              </a:rPr>
              <a:t>El propósito básico de la contabilidad es proveer información útil acerca de una entidad económica, para facilitar la toma de decisiones de sus diferentes usuarios (accionistas, acreedores, inversionistas potenciales, clientes, administradores, gobierno, etc.). </a:t>
            </a:r>
          </a:p>
          <a:p>
            <a:endParaRPr lang="es-MX" sz="2000" dirty="0">
              <a:solidFill>
                <a:schemeClr val="tx1"/>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4873" y="3657601"/>
            <a:ext cx="3670479" cy="2136836"/>
          </a:xfrm>
          <a:prstGeom prst="rect">
            <a:avLst/>
          </a:prstGeom>
        </p:spPr>
      </p:pic>
      <p:pic>
        <p:nvPicPr>
          <p:cNvPr id="7" name="Imagen 6"/>
          <p:cNvPicPr>
            <a:picLocks noChangeAspect="1"/>
          </p:cNvPicPr>
          <p:nvPr/>
        </p:nvPicPr>
        <p:blipFill>
          <a:blip r:embed="rId3"/>
          <a:stretch>
            <a:fillRect/>
          </a:stretch>
        </p:blipFill>
        <p:spPr>
          <a:xfrm>
            <a:off x="11423560" y="2"/>
            <a:ext cx="768439" cy="515154"/>
          </a:xfrm>
          <a:prstGeom prst="rect">
            <a:avLst/>
          </a:prstGeom>
        </p:spPr>
      </p:pic>
      <p:sp>
        <p:nvSpPr>
          <p:cNvPr id="5" name="CuadroTexto 4"/>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9" name="Rectángulo 8"/>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6" name="CuadroTexto 5"/>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32447311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22403"/>
            <a:ext cx="10058400" cy="656910"/>
          </a:xfrm>
        </p:spPr>
        <p:txBody>
          <a:bodyPr>
            <a:normAutofit fontScale="90000"/>
          </a:bodyPr>
          <a:lstStyle/>
          <a:p>
            <a:r>
              <a:rPr lang="es-MX" dirty="0" smtClean="0"/>
              <a:t>Clasificación de la contabilidad</a:t>
            </a:r>
            <a:endParaRPr lang="es-MX" dirty="0"/>
          </a:p>
        </p:txBody>
      </p:sp>
      <p:sp>
        <p:nvSpPr>
          <p:cNvPr id="3" name="Marcador de contenido 2"/>
          <p:cNvSpPr>
            <a:spLocks noGrp="1"/>
          </p:cNvSpPr>
          <p:nvPr>
            <p:ph idx="1"/>
          </p:nvPr>
        </p:nvSpPr>
        <p:spPr>
          <a:xfrm>
            <a:off x="922804" y="1423241"/>
            <a:ext cx="10515600" cy="4351337"/>
          </a:xfrm>
        </p:spPr>
        <p:txBody>
          <a:bodyPr>
            <a:normAutofit/>
          </a:bodyPr>
          <a:lstStyle/>
          <a:p>
            <a:pPr algn="just">
              <a:lnSpc>
                <a:spcPct val="150000"/>
              </a:lnSpc>
            </a:pPr>
            <a:r>
              <a:rPr lang="es-MX" sz="2000" dirty="0">
                <a:solidFill>
                  <a:schemeClr val="tx1"/>
                </a:solidFill>
                <a:ea typeface="Batang" panose="02030600000101010101" pitchFamily="18" charset="-127"/>
              </a:rPr>
              <a:t>Con base en las diferentes necesidades de información de los distintos segmentos de </a:t>
            </a:r>
            <a:r>
              <a:rPr lang="es-MX" sz="2000" dirty="0" smtClean="0">
                <a:solidFill>
                  <a:schemeClr val="tx1"/>
                </a:solidFill>
                <a:ea typeface="Batang" panose="02030600000101010101" pitchFamily="18" charset="-127"/>
              </a:rPr>
              <a:t>usuarios</a:t>
            </a:r>
            <a:r>
              <a:rPr lang="es-MX" sz="2000" dirty="0">
                <a:solidFill>
                  <a:schemeClr val="tx1"/>
                </a:solidFill>
                <a:ea typeface="Batang" panose="02030600000101010101" pitchFamily="18" charset="-127"/>
              </a:rPr>
              <a:t>, la información total que es generada en una organización económica para diversos usuarios </a:t>
            </a:r>
            <a:r>
              <a:rPr lang="es-MX" sz="2000" dirty="0" smtClean="0">
                <a:solidFill>
                  <a:schemeClr val="tx1"/>
                </a:solidFill>
                <a:ea typeface="Batang" panose="02030600000101010101" pitchFamily="18" charset="-127"/>
              </a:rPr>
              <a:t>se </a:t>
            </a:r>
            <a:r>
              <a:rPr lang="es-MX" sz="2000" dirty="0">
                <a:solidFill>
                  <a:schemeClr val="tx1"/>
                </a:solidFill>
                <a:ea typeface="Batang" panose="02030600000101010101" pitchFamily="18" charset="-127"/>
              </a:rPr>
              <a:t>ha estructurado en tres “subsistemas”:</a:t>
            </a:r>
          </a:p>
          <a:p>
            <a:pPr marL="0" indent="0">
              <a:buNone/>
            </a:pPr>
            <a:endParaRPr lang="es-MX" sz="2000" dirty="0">
              <a:solidFill>
                <a:schemeClr val="tx1"/>
              </a:solidFill>
              <a:ea typeface="Batang" panose="02030600000101010101" pitchFamily="18" charset="-127"/>
            </a:endParaRPr>
          </a:p>
          <a:p>
            <a:endParaRPr lang="es-MX" sz="2000" dirty="0">
              <a:solidFill>
                <a:schemeClr val="tx1"/>
              </a:solidFill>
            </a:endParaRPr>
          </a:p>
        </p:txBody>
      </p:sp>
      <p:sp>
        <p:nvSpPr>
          <p:cNvPr id="4" name="Rectángulo 3"/>
          <p:cNvSpPr/>
          <p:nvPr/>
        </p:nvSpPr>
        <p:spPr>
          <a:xfrm>
            <a:off x="8372587" y="3299290"/>
            <a:ext cx="2614412" cy="1184856"/>
          </a:xfrm>
          <a:prstGeom prst="rect">
            <a:avLst/>
          </a:prstGeom>
          <a:solidFill>
            <a:schemeClr val="accent2">
              <a:lumMod val="5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Batang" panose="02030600000101010101" pitchFamily="18" charset="-127"/>
                <a:ea typeface="Batang" panose="02030600000101010101" pitchFamily="18" charset="-127"/>
              </a:rPr>
              <a:t>• </a:t>
            </a:r>
            <a:r>
              <a:rPr lang="es-MX" dirty="0">
                <a:ea typeface="Batang" panose="02030600000101010101" pitchFamily="18" charset="-127"/>
              </a:rPr>
              <a:t>El subsistema de información </a:t>
            </a:r>
            <a:r>
              <a:rPr lang="es-MX" dirty="0" smtClean="0">
                <a:ea typeface="Batang" panose="02030600000101010101" pitchFamily="18" charset="-127"/>
              </a:rPr>
              <a:t>financiera.</a:t>
            </a:r>
            <a:endParaRPr lang="es-MX" dirty="0">
              <a:ea typeface="Batang" panose="02030600000101010101" pitchFamily="18" charset="-127"/>
            </a:endParaRPr>
          </a:p>
        </p:txBody>
      </p:sp>
      <p:sp>
        <p:nvSpPr>
          <p:cNvPr id="6" name="Rectángulo 5"/>
          <p:cNvSpPr/>
          <p:nvPr/>
        </p:nvSpPr>
        <p:spPr>
          <a:xfrm>
            <a:off x="8372587" y="4694527"/>
            <a:ext cx="2614412" cy="1006452"/>
          </a:xfrm>
          <a:prstGeom prst="rect">
            <a:avLst/>
          </a:prstGeom>
          <a:solidFill>
            <a:schemeClr val="accent2">
              <a:lumMod val="5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Batang" panose="02030600000101010101" pitchFamily="18" charset="-127"/>
                <a:ea typeface="Batang" panose="02030600000101010101" pitchFamily="18" charset="-127"/>
              </a:rPr>
              <a:t>• </a:t>
            </a:r>
            <a:r>
              <a:rPr lang="es-MX" dirty="0" smtClean="0">
                <a:ea typeface="Batang" panose="02030600000101010101" pitchFamily="18" charset="-127"/>
              </a:rPr>
              <a:t>Contabilidad Financiera.</a:t>
            </a:r>
            <a:endParaRPr lang="es-MX" dirty="0">
              <a:ea typeface="Batang" panose="02030600000101010101" pitchFamily="18" charset="-127"/>
            </a:endParaRPr>
          </a:p>
        </p:txBody>
      </p:sp>
      <p:sp>
        <p:nvSpPr>
          <p:cNvPr id="7" name="Rectángulo 6"/>
          <p:cNvSpPr/>
          <p:nvPr/>
        </p:nvSpPr>
        <p:spPr>
          <a:xfrm>
            <a:off x="4977393" y="3276240"/>
            <a:ext cx="2614412" cy="1184856"/>
          </a:xfrm>
          <a:prstGeom prst="rect">
            <a:avLst/>
          </a:prstGeom>
          <a:solidFill>
            <a:schemeClr val="accent4">
              <a:lumMod val="50000"/>
            </a:schemeClr>
          </a:solidFill>
          <a:ln>
            <a:solidFill>
              <a:schemeClr val="accent4">
                <a:lumMod val="50000"/>
              </a:schemeClr>
            </a:solid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Batang" panose="02030600000101010101" pitchFamily="18" charset="-127"/>
                <a:ea typeface="Batang" panose="02030600000101010101" pitchFamily="18" charset="-127"/>
              </a:rPr>
              <a:t>• </a:t>
            </a:r>
            <a:r>
              <a:rPr lang="es-MX" dirty="0">
                <a:ea typeface="Batang" panose="02030600000101010101" pitchFamily="18" charset="-127"/>
              </a:rPr>
              <a:t>El subsistema de información </a:t>
            </a:r>
            <a:r>
              <a:rPr lang="es-MX" dirty="0" smtClean="0">
                <a:ea typeface="Batang" panose="02030600000101010101" pitchFamily="18" charset="-127"/>
              </a:rPr>
              <a:t>fiscal.</a:t>
            </a:r>
            <a:endParaRPr lang="es-MX" dirty="0">
              <a:ea typeface="Batang" panose="02030600000101010101" pitchFamily="18" charset="-127"/>
            </a:endParaRPr>
          </a:p>
        </p:txBody>
      </p:sp>
      <p:sp>
        <p:nvSpPr>
          <p:cNvPr id="8" name="Rectángulo 7"/>
          <p:cNvSpPr/>
          <p:nvPr/>
        </p:nvSpPr>
        <p:spPr>
          <a:xfrm>
            <a:off x="4977393" y="4731232"/>
            <a:ext cx="2614412" cy="969747"/>
          </a:xfrm>
          <a:prstGeom prst="rect">
            <a:avLst/>
          </a:prstGeom>
          <a:solidFill>
            <a:schemeClr val="accent4">
              <a:lumMod val="5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Batang" panose="02030600000101010101" pitchFamily="18" charset="-127"/>
                <a:ea typeface="Batang" panose="02030600000101010101" pitchFamily="18" charset="-127"/>
              </a:rPr>
              <a:t>• </a:t>
            </a:r>
            <a:r>
              <a:rPr lang="es-MX" dirty="0" smtClean="0">
                <a:ea typeface="Batang" panose="02030600000101010101" pitchFamily="18" charset="-127"/>
              </a:rPr>
              <a:t>Contabilidad Fiscal.</a:t>
            </a:r>
            <a:endParaRPr lang="es-MX" dirty="0">
              <a:ea typeface="Batang" panose="02030600000101010101" pitchFamily="18" charset="-127"/>
            </a:endParaRPr>
          </a:p>
        </p:txBody>
      </p:sp>
      <p:sp>
        <p:nvSpPr>
          <p:cNvPr id="9" name="Rectángulo 8"/>
          <p:cNvSpPr/>
          <p:nvPr/>
        </p:nvSpPr>
        <p:spPr>
          <a:xfrm>
            <a:off x="1582199" y="3299291"/>
            <a:ext cx="2614412" cy="1184856"/>
          </a:xfrm>
          <a:prstGeom prst="rect">
            <a:avLst/>
          </a:prstGeom>
          <a:solidFill>
            <a:srgbClr val="244A2D"/>
          </a:solidFill>
          <a:ln>
            <a:solidFill>
              <a:srgbClr val="0F4111"/>
            </a:solid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ea typeface="Batang" panose="02030600000101010101" pitchFamily="18" charset="-127"/>
              </a:rPr>
              <a:t>• El subsistema de información </a:t>
            </a:r>
            <a:r>
              <a:rPr lang="es-MX" dirty="0" smtClean="0">
                <a:ea typeface="Batang" panose="02030600000101010101" pitchFamily="18" charset="-127"/>
              </a:rPr>
              <a:t>administración.</a:t>
            </a:r>
            <a:endParaRPr lang="es-MX" dirty="0">
              <a:ea typeface="Batang" panose="02030600000101010101" pitchFamily="18" charset="-127"/>
            </a:endParaRPr>
          </a:p>
        </p:txBody>
      </p:sp>
      <p:sp>
        <p:nvSpPr>
          <p:cNvPr id="10" name="Rectángulo 9"/>
          <p:cNvSpPr/>
          <p:nvPr/>
        </p:nvSpPr>
        <p:spPr>
          <a:xfrm>
            <a:off x="1582199" y="4767207"/>
            <a:ext cx="2614412" cy="962457"/>
          </a:xfrm>
          <a:prstGeom prst="rect">
            <a:avLst/>
          </a:prstGeom>
          <a:solidFill>
            <a:srgbClr val="244A2D"/>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Batang" panose="02030600000101010101" pitchFamily="18" charset="-127"/>
                <a:ea typeface="Batang" panose="02030600000101010101" pitchFamily="18" charset="-127"/>
              </a:rPr>
              <a:t>• </a:t>
            </a:r>
            <a:r>
              <a:rPr lang="es-MX" dirty="0" smtClean="0">
                <a:ea typeface="Batang" panose="02030600000101010101" pitchFamily="18" charset="-127"/>
              </a:rPr>
              <a:t>Contabilidad Administrativa.</a:t>
            </a:r>
            <a:endParaRPr lang="es-MX" dirty="0">
              <a:ea typeface="Batang" panose="02030600000101010101" pitchFamily="18" charset="-127"/>
            </a:endParaRPr>
          </a:p>
        </p:txBody>
      </p:sp>
      <p:cxnSp>
        <p:nvCxnSpPr>
          <p:cNvPr id="12" name="Conector recto de flecha 11"/>
          <p:cNvCxnSpPr>
            <a:stCxn id="9" idx="2"/>
          </p:cNvCxnSpPr>
          <p:nvPr/>
        </p:nvCxnSpPr>
        <p:spPr>
          <a:xfrm>
            <a:off x="2889405" y="4484147"/>
            <a:ext cx="0" cy="242139"/>
          </a:xfrm>
          <a:prstGeom prst="straightConnector1">
            <a:avLst/>
          </a:prstGeom>
          <a:ln>
            <a:solidFill>
              <a:srgbClr val="193D13"/>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p:cNvCxnSpPr/>
          <p:nvPr/>
        </p:nvCxnSpPr>
        <p:spPr>
          <a:xfrm>
            <a:off x="6271429" y="4484146"/>
            <a:ext cx="0" cy="242139"/>
          </a:xfrm>
          <a:prstGeom prst="straightConnector1">
            <a:avLst/>
          </a:prstGeom>
          <a:ln>
            <a:solidFill>
              <a:srgbClr val="193D13"/>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p:nvPr/>
        </p:nvCxnSpPr>
        <p:spPr>
          <a:xfrm>
            <a:off x="9679793" y="4461096"/>
            <a:ext cx="0" cy="242139"/>
          </a:xfrm>
          <a:prstGeom prst="straightConnector1">
            <a:avLst/>
          </a:prstGeom>
          <a:ln>
            <a:solidFill>
              <a:srgbClr val="193D13"/>
            </a:solidFill>
            <a:tailEnd type="triangle"/>
          </a:ln>
        </p:spPr>
        <p:style>
          <a:lnRef idx="1">
            <a:schemeClr val="accent1"/>
          </a:lnRef>
          <a:fillRef idx="0">
            <a:schemeClr val="accent1"/>
          </a:fillRef>
          <a:effectRef idx="0">
            <a:schemeClr val="accent1"/>
          </a:effectRef>
          <a:fontRef idx="minor">
            <a:schemeClr val="tx1"/>
          </a:fontRef>
        </p:style>
      </p:cxnSp>
      <p:sp>
        <p:nvSpPr>
          <p:cNvPr id="20" name="CuadroTexto 19"/>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5" name="CuadroTexto 4"/>
          <p:cNvSpPr txBox="1"/>
          <p:nvPr/>
        </p:nvSpPr>
        <p:spPr>
          <a:xfrm>
            <a:off x="1853237" y="5842194"/>
            <a:ext cx="9209714" cy="430887"/>
          </a:xfrm>
          <a:prstGeom prst="rect">
            <a:avLst/>
          </a:prstGeom>
          <a:noFill/>
        </p:spPr>
        <p:txBody>
          <a:bodyPr wrap="square" rtlCol="0">
            <a:spAutoFit/>
          </a:bodyPr>
          <a:lstStyle/>
          <a:p>
            <a:pPr algn="ctr"/>
            <a:r>
              <a:rPr lang="es-MX" sz="1100" dirty="0" smtClean="0"/>
              <a:t>Figura 1. Clasificación de la contabilidad.</a:t>
            </a:r>
          </a:p>
          <a:p>
            <a:pPr algn="ctr"/>
            <a:r>
              <a:rPr lang="es-MX" sz="1100" dirty="0" smtClean="0"/>
              <a:t> Fuente: Elaboración propia con base en </a:t>
            </a:r>
            <a:r>
              <a:rPr lang="es-ES" sz="1100" dirty="0" smtClean="0"/>
              <a:t>Guajardo</a:t>
            </a:r>
            <a:r>
              <a:rPr lang="es-ES" sz="1100" dirty="0"/>
              <a:t> </a:t>
            </a:r>
            <a:r>
              <a:rPr lang="es-ES" sz="1100" dirty="0" smtClean="0"/>
              <a:t>(2010</a:t>
            </a:r>
            <a:r>
              <a:rPr lang="es-ES" sz="1100" dirty="0"/>
              <a:t>). </a:t>
            </a:r>
            <a:endParaRPr lang="es-MX" sz="1100" dirty="0"/>
          </a:p>
        </p:txBody>
      </p:sp>
      <p:sp>
        <p:nvSpPr>
          <p:cNvPr id="18" name="Rectángulo 17"/>
          <p:cNvSpPr/>
          <p:nvPr/>
        </p:nvSpPr>
        <p:spPr>
          <a:xfrm>
            <a:off x="-1" y="1229245"/>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1" name="Imagen 20"/>
          <p:cNvPicPr>
            <a:picLocks noChangeAspect="1"/>
          </p:cNvPicPr>
          <p:nvPr/>
        </p:nvPicPr>
        <p:blipFill>
          <a:blip r:embed="rId2"/>
          <a:stretch>
            <a:fillRect/>
          </a:stretch>
        </p:blipFill>
        <p:spPr>
          <a:xfrm>
            <a:off x="11423560" y="2"/>
            <a:ext cx="768439" cy="515154"/>
          </a:xfrm>
          <a:prstGeom prst="rect">
            <a:avLst/>
          </a:prstGeom>
        </p:spPr>
      </p:pic>
      <p:sp>
        <p:nvSpPr>
          <p:cNvPr id="22"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23" name="CuadroTexto 22"/>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21762053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07212" y="540594"/>
            <a:ext cx="10058400" cy="632990"/>
          </a:xfrm>
        </p:spPr>
        <p:txBody>
          <a:bodyPr>
            <a:normAutofit fontScale="90000"/>
          </a:bodyPr>
          <a:lstStyle/>
          <a:p>
            <a:r>
              <a:rPr lang="es-MX" dirty="0" smtClean="0"/>
              <a:t>Contabilidad Administrativa</a:t>
            </a:r>
            <a:endParaRPr lang="es-MX" dirty="0"/>
          </a:p>
        </p:txBody>
      </p:sp>
      <p:sp>
        <p:nvSpPr>
          <p:cNvPr id="3" name="Marcador de contenido 2"/>
          <p:cNvSpPr>
            <a:spLocks noGrp="1"/>
          </p:cNvSpPr>
          <p:nvPr>
            <p:ph idx="1"/>
          </p:nvPr>
        </p:nvSpPr>
        <p:spPr>
          <a:xfrm>
            <a:off x="868680" y="1528083"/>
            <a:ext cx="10515600" cy="4351337"/>
          </a:xfrm>
        </p:spPr>
        <p:txBody>
          <a:bodyPr>
            <a:normAutofit/>
          </a:bodyPr>
          <a:lstStyle/>
          <a:p>
            <a:pPr algn="just">
              <a:lnSpc>
                <a:spcPct val="150000"/>
              </a:lnSpc>
            </a:pPr>
            <a:r>
              <a:rPr lang="es-MX" sz="2000" dirty="0">
                <a:solidFill>
                  <a:schemeClr val="tx1"/>
                </a:solidFill>
              </a:rPr>
              <a:t>E</a:t>
            </a:r>
            <a:r>
              <a:rPr lang="es-MX" sz="2000" dirty="0" smtClean="0">
                <a:solidFill>
                  <a:schemeClr val="tx1"/>
                </a:solidFill>
              </a:rPr>
              <a:t>s </a:t>
            </a:r>
            <a:r>
              <a:rPr lang="es-MX" sz="2000" dirty="0">
                <a:solidFill>
                  <a:schemeClr val="tx1"/>
                </a:solidFill>
              </a:rPr>
              <a:t>un sistema de información al servicio de las necesidades internas </a:t>
            </a:r>
            <a:r>
              <a:rPr lang="es-MX" sz="2000" dirty="0" smtClean="0">
                <a:solidFill>
                  <a:schemeClr val="tx1"/>
                </a:solidFill>
              </a:rPr>
              <a:t>de </a:t>
            </a:r>
            <a:r>
              <a:rPr lang="es-MX" sz="2000" dirty="0">
                <a:solidFill>
                  <a:schemeClr val="tx1"/>
                </a:solidFill>
              </a:rPr>
              <a:t>la administración, orientado a facilitar las funciones administrativas </a:t>
            </a:r>
            <a:r>
              <a:rPr lang="es-MX" sz="2000" b="1" dirty="0">
                <a:solidFill>
                  <a:srgbClr val="0F4111"/>
                </a:solidFill>
              </a:rPr>
              <a:t>de planeación y control</a:t>
            </a:r>
            <a:r>
              <a:rPr lang="es-MX" sz="2000" dirty="0">
                <a:solidFill>
                  <a:schemeClr val="tx1"/>
                </a:solidFill>
              </a:rPr>
              <a:t>, </a:t>
            </a:r>
            <a:r>
              <a:rPr lang="es-MX" sz="2000" dirty="0" smtClean="0">
                <a:solidFill>
                  <a:schemeClr val="tx1"/>
                </a:solidFill>
              </a:rPr>
              <a:t>así </a:t>
            </a:r>
            <a:r>
              <a:rPr lang="es-MX" sz="2000" dirty="0">
                <a:solidFill>
                  <a:schemeClr val="tx1"/>
                </a:solidFill>
              </a:rPr>
              <a:t>como </a:t>
            </a:r>
            <a:r>
              <a:rPr lang="es-MX" sz="2000" b="1" dirty="0">
                <a:solidFill>
                  <a:srgbClr val="0F4111"/>
                </a:solidFill>
              </a:rPr>
              <a:t>la toma de decisiones</a:t>
            </a:r>
            <a:r>
              <a:rPr lang="es-MX" sz="2000" dirty="0">
                <a:solidFill>
                  <a:schemeClr val="tx1"/>
                </a:solidFill>
              </a:rPr>
              <a:t>. </a:t>
            </a:r>
            <a:r>
              <a:rPr lang="es-MX" sz="2000" dirty="0" smtClean="0">
                <a:solidFill>
                  <a:schemeClr val="tx1"/>
                </a:solidFill>
              </a:rPr>
              <a:t>Este </a:t>
            </a:r>
            <a:r>
              <a:rPr lang="es-MX" sz="2000" dirty="0">
                <a:solidFill>
                  <a:schemeClr val="tx1"/>
                </a:solidFill>
              </a:rPr>
              <a:t>tipo de contabilidad es útil sólo para los usuarios internos de </a:t>
            </a:r>
            <a:r>
              <a:rPr lang="es-MX" sz="2000" dirty="0" smtClean="0">
                <a:solidFill>
                  <a:schemeClr val="tx1"/>
                </a:solidFill>
              </a:rPr>
              <a:t>la </a:t>
            </a:r>
            <a:r>
              <a:rPr lang="es-MX" sz="2000" dirty="0">
                <a:solidFill>
                  <a:schemeClr val="tx1"/>
                </a:solidFill>
              </a:rPr>
              <a:t>organización, como directores generales, gerentes de área, jefes de </a:t>
            </a:r>
            <a:r>
              <a:rPr lang="es-MX" sz="2000" dirty="0" smtClean="0">
                <a:solidFill>
                  <a:schemeClr val="tx1"/>
                </a:solidFill>
              </a:rPr>
              <a:t>departamento, entre otros.</a:t>
            </a:r>
          </a:p>
          <a:p>
            <a:pPr algn="just">
              <a:lnSpc>
                <a:spcPct val="150000"/>
              </a:lnSpc>
            </a:pPr>
            <a:r>
              <a:rPr lang="es-MX" sz="2000" dirty="0" smtClean="0">
                <a:solidFill>
                  <a:schemeClr val="tx1"/>
                </a:solidFill>
              </a:rPr>
              <a:t>Funciones:</a:t>
            </a:r>
            <a:endParaRPr lang="es-MX" sz="2000" dirty="0">
              <a:solidFill>
                <a:schemeClr val="tx1"/>
              </a:solidFill>
            </a:endParaRPr>
          </a:p>
          <a:p>
            <a:endParaRPr lang="es-MX" sz="2000" dirty="0">
              <a:solidFill>
                <a:schemeClr val="tx1"/>
              </a:solidFill>
            </a:endParaRPr>
          </a:p>
        </p:txBody>
      </p:sp>
      <p:graphicFrame>
        <p:nvGraphicFramePr>
          <p:cNvPr id="5" name="Diagrama 4"/>
          <p:cNvGraphicFramePr/>
          <p:nvPr>
            <p:extLst>
              <p:ext uri="{D42A27DB-BD31-4B8C-83A1-F6EECF244321}">
                <p14:modId xmlns:p14="http://schemas.microsoft.com/office/powerpoint/2010/main" val="3905674686"/>
              </p:ext>
            </p:extLst>
          </p:nvPr>
        </p:nvGraphicFramePr>
        <p:xfrm>
          <a:off x="2701701" y="3879226"/>
          <a:ext cx="8128000" cy="17532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CuadroTexto 9"/>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4" name="Rectángulo 3"/>
          <p:cNvSpPr/>
          <p:nvPr/>
        </p:nvSpPr>
        <p:spPr>
          <a:xfrm>
            <a:off x="3078480" y="5743738"/>
            <a:ext cx="6096000" cy="430887"/>
          </a:xfrm>
          <a:prstGeom prst="rect">
            <a:avLst/>
          </a:prstGeom>
        </p:spPr>
        <p:txBody>
          <a:bodyPr>
            <a:spAutoFit/>
          </a:bodyPr>
          <a:lstStyle/>
          <a:p>
            <a:pPr algn="ctr"/>
            <a:r>
              <a:rPr lang="es-MX" sz="1100" dirty="0" smtClean="0"/>
              <a:t>Figura 2. Funciones de </a:t>
            </a:r>
            <a:r>
              <a:rPr lang="es-MX" sz="1100" dirty="0"/>
              <a:t>la </a:t>
            </a:r>
            <a:r>
              <a:rPr lang="es-MX" sz="1100" dirty="0" smtClean="0"/>
              <a:t>contabilidad administrativa.</a:t>
            </a:r>
            <a:endParaRPr lang="es-MX" sz="1100" dirty="0"/>
          </a:p>
          <a:p>
            <a:pPr algn="ctr"/>
            <a:r>
              <a:rPr lang="es-MX" sz="1100" dirty="0"/>
              <a:t> Fuente: Elaboración propia con base en </a:t>
            </a:r>
            <a:r>
              <a:rPr lang="es-ES" sz="1100" dirty="0"/>
              <a:t>Guajardo (2010). </a:t>
            </a:r>
            <a:endParaRPr lang="es-MX" sz="1100" dirty="0"/>
          </a:p>
        </p:txBody>
      </p:sp>
      <p:sp>
        <p:nvSpPr>
          <p:cNvPr id="11" name="Rectángulo 10"/>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Imagen 11"/>
          <p:cNvPicPr>
            <a:picLocks noChangeAspect="1"/>
          </p:cNvPicPr>
          <p:nvPr/>
        </p:nvPicPr>
        <p:blipFill>
          <a:blip r:embed="rId7"/>
          <a:stretch>
            <a:fillRect/>
          </a:stretch>
        </p:blipFill>
        <p:spPr>
          <a:xfrm>
            <a:off x="11423560" y="2"/>
            <a:ext cx="768439" cy="515154"/>
          </a:xfrm>
          <a:prstGeom prst="rect">
            <a:avLst/>
          </a:prstGeom>
        </p:spPr>
      </p:pic>
      <p:sp>
        <p:nvSpPr>
          <p:cNvPr id="13"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4" name="CuadroTexto 13"/>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39272660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11937"/>
            <a:ext cx="10058400" cy="645869"/>
          </a:xfrm>
        </p:spPr>
        <p:txBody>
          <a:bodyPr>
            <a:normAutofit fontScale="90000"/>
          </a:bodyPr>
          <a:lstStyle/>
          <a:p>
            <a:r>
              <a:rPr lang="es-MX" dirty="0" smtClean="0"/>
              <a:t>Contabilidad Fiscal</a:t>
            </a:r>
            <a:endParaRPr lang="es-MX" dirty="0"/>
          </a:p>
        </p:txBody>
      </p:sp>
      <p:sp>
        <p:nvSpPr>
          <p:cNvPr id="3" name="Marcador de contenido 2"/>
          <p:cNvSpPr>
            <a:spLocks noGrp="1"/>
          </p:cNvSpPr>
          <p:nvPr>
            <p:ph idx="1"/>
          </p:nvPr>
        </p:nvSpPr>
        <p:spPr/>
        <p:txBody>
          <a:bodyPr>
            <a:normAutofit/>
          </a:bodyPr>
          <a:lstStyle/>
          <a:p>
            <a:pPr marL="0" indent="0" algn="just">
              <a:lnSpc>
                <a:spcPct val="150000"/>
              </a:lnSpc>
              <a:buNone/>
            </a:pPr>
            <a:r>
              <a:rPr lang="es-MX" sz="2000" dirty="0" smtClean="0">
                <a:solidFill>
                  <a:schemeClr val="tx1"/>
                </a:solidFill>
              </a:rPr>
              <a:t>Es </a:t>
            </a:r>
            <a:r>
              <a:rPr lang="es-MX" sz="2000" dirty="0">
                <a:solidFill>
                  <a:schemeClr val="tx1"/>
                </a:solidFill>
              </a:rPr>
              <a:t>un sistema de información diseñado </a:t>
            </a:r>
            <a:r>
              <a:rPr lang="es-MX" sz="2000" dirty="0" smtClean="0">
                <a:solidFill>
                  <a:schemeClr val="tx1"/>
                </a:solidFill>
              </a:rPr>
              <a:t>para </a:t>
            </a:r>
            <a:r>
              <a:rPr lang="es-MX" sz="2000" dirty="0">
                <a:solidFill>
                  <a:schemeClr val="tx1"/>
                </a:solidFill>
              </a:rPr>
              <a:t>dar </a:t>
            </a:r>
            <a:r>
              <a:rPr lang="es-MX" sz="2000" b="1" dirty="0">
                <a:solidFill>
                  <a:srgbClr val="0F4111"/>
                </a:solidFill>
              </a:rPr>
              <a:t>cumplimiento a las obligaciones tributarias </a:t>
            </a:r>
            <a:r>
              <a:rPr lang="es-MX" sz="2000" dirty="0">
                <a:solidFill>
                  <a:schemeClr val="tx1"/>
                </a:solidFill>
              </a:rPr>
              <a:t>de las organizaciones respecto de un </a:t>
            </a:r>
            <a:r>
              <a:rPr lang="es-MX" sz="2000" dirty="0" smtClean="0">
                <a:solidFill>
                  <a:schemeClr val="tx1"/>
                </a:solidFill>
              </a:rPr>
              <a:t>usuario específico</a:t>
            </a:r>
            <a:r>
              <a:rPr lang="es-MX" sz="2000" dirty="0">
                <a:solidFill>
                  <a:schemeClr val="tx1"/>
                </a:solidFill>
              </a:rPr>
              <a:t>: el fisco. </a:t>
            </a:r>
            <a:endParaRPr lang="es-MX" sz="2000" dirty="0" smtClean="0">
              <a:solidFill>
                <a:schemeClr val="tx1"/>
              </a:solidFill>
            </a:endParaRPr>
          </a:p>
          <a:p>
            <a:pPr marL="0" indent="0" algn="just">
              <a:lnSpc>
                <a:spcPct val="150000"/>
              </a:lnSpc>
              <a:buNone/>
            </a:pPr>
            <a:r>
              <a:rPr lang="es-MX" sz="2000" dirty="0" smtClean="0">
                <a:solidFill>
                  <a:schemeClr val="tx1"/>
                </a:solidFill>
              </a:rPr>
              <a:t>Las </a:t>
            </a:r>
            <a:r>
              <a:rPr lang="es-MX" sz="2000" dirty="0">
                <a:solidFill>
                  <a:schemeClr val="tx1"/>
                </a:solidFill>
              </a:rPr>
              <a:t>autoridades gubernamentales les interesa contar con </a:t>
            </a:r>
            <a:r>
              <a:rPr lang="es-MX" sz="2000" dirty="0" smtClean="0">
                <a:solidFill>
                  <a:schemeClr val="tx1"/>
                </a:solidFill>
              </a:rPr>
              <a:t>información </a:t>
            </a:r>
            <a:r>
              <a:rPr lang="es-MX" sz="2000" dirty="0">
                <a:solidFill>
                  <a:schemeClr val="tx1"/>
                </a:solidFill>
              </a:rPr>
              <a:t>financiera de las </a:t>
            </a:r>
            <a:r>
              <a:rPr lang="es-MX" sz="2000" dirty="0" smtClean="0">
                <a:solidFill>
                  <a:schemeClr val="tx1"/>
                </a:solidFill>
              </a:rPr>
              <a:t> </a:t>
            </a:r>
            <a:r>
              <a:rPr lang="es-MX" sz="2000" dirty="0">
                <a:solidFill>
                  <a:schemeClr val="tx1"/>
                </a:solidFill>
              </a:rPr>
              <a:t>organizaciones económicas para cuantificar el monto </a:t>
            </a:r>
            <a:r>
              <a:rPr lang="es-MX" sz="2000" dirty="0" smtClean="0">
                <a:solidFill>
                  <a:schemeClr val="tx1"/>
                </a:solidFill>
              </a:rPr>
              <a:t>de </a:t>
            </a:r>
            <a:r>
              <a:rPr lang="es-MX" sz="2000" dirty="0">
                <a:solidFill>
                  <a:schemeClr val="tx1"/>
                </a:solidFill>
              </a:rPr>
              <a:t>la utilidad que hayan </a:t>
            </a:r>
            <a:r>
              <a:rPr lang="es-MX" sz="2000" dirty="0" smtClean="0">
                <a:solidFill>
                  <a:schemeClr val="tx1"/>
                </a:solidFill>
              </a:rPr>
              <a:t>obtenido y determinar </a:t>
            </a:r>
            <a:r>
              <a:rPr lang="es-MX" sz="2000" dirty="0">
                <a:solidFill>
                  <a:schemeClr val="tx1"/>
                </a:solidFill>
              </a:rPr>
              <a:t>la </a:t>
            </a:r>
            <a:r>
              <a:rPr lang="es-MX" sz="2000" dirty="0" smtClean="0">
                <a:solidFill>
                  <a:schemeClr val="tx1"/>
                </a:solidFill>
              </a:rPr>
              <a:t>cantidad </a:t>
            </a:r>
            <a:r>
              <a:rPr lang="es-MX" sz="2000" dirty="0">
                <a:solidFill>
                  <a:schemeClr val="tx1"/>
                </a:solidFill>
              </a:rPr>
              <a:t>de impuestos que les corresponde pagar de acuerdo con las </a:t>
            </a:r>
            <a:r>
              <a:rPr lang="es-MX" sz="2000" b="1" dirty="0">
                <a:solidFill>
                  <a:srgbClr val="0F4111"/>
                </a:solidFill>
              </a:rPr>
              <a:t>leyes fiscales </a:t>
            </a:r>
            <a:r>
              <a:rPr lang="es-MX" sz="2000" dirty="0">
                <a:solidFill>
                  <a:schemeClr val="tx1"/>
                </a:solidFill>
              </a:rPr>
              <a:t>en vigor. </a:t>
            </a:r>
            <a:endParaRPr lang="es-MX" sz="2000" dirty="0" smtClean="0">
              <a:solidFill>
                <a:schemeClr val="tx1"/>
              </a:solidFill>
            </a:endParaRPr>
          </a:p>
          <a:p>
            <a:pPr marL="0" indent="0" algn="just">
              <a:lnSpc>
                <a:spcPct val="150000"/>
              </a:lnSpc>
              <a:buNone/>
            </a:pPr>
            <a:endParaRPr lang="es-MX" sz="2000" dirty="0">
              <a:solidFill>
                <a:schemeClr val="tx1"/>
              </a:solidFill>
            </a:endParaRPr>
          </a:p>
          <a:p>
            <a:endParaRPr lang="es-MX" sz="2000" dirty="0">
              <a:solidFill>
                <a:schemeClr val="tx1"/>
              </a:solidFill>
            </a:endParaRPr>
          </a:p>
        </p:txBody>
      </p:sp>
      <p:sp>
        <p:nvSpPr>
          <p:cNvPr id="9" name="CuadroTexto 8"/>
          <p:cNvSpPr txBox="1"/>
          <p:nvPr/>
        </p:nvSpPr>
        <p:spPr>
          <a:xfrm>
            <a:off x="10039082" y="6488667"/>
            <a:ext cx="2047739" cy="369332"/>
          </a:xfrm>
          <a:prstGeom prst="rect">
            <a:avLst/>
          </a:prstGeom>
          <a:noFill/>
        </p:spPr>
        <p:txBody>
          <a:bodyPr wrap="square" rtlCol="0">
            <a:spAutoFit/>
          </a:bodyPr>
          <a:lstStyle/>
          <a:p>
            <a:r>
              <a:rPr lang="es-MX" dirty="0" smtClean="0">
                <a:solidFill>
                  <a:schemeClr val="bg1"/>
                </a:solidFill>
              </a:rPr>
              <a:t>Septiembre 2017</a:t>
            </a:r>
            <a:endParaRPr lang="es-MX" dirty="0">
              <a:solidFill>
                <a:schemeClr val="bg1"/>
              </a:solidFill>
            </a:endParaRPr>
          </a:p>
        </p:txBody>
      </p:sp>
      <p:sp>
        <p:nvSpPr>
          <p:cNvPr id="10" name="Rectángulo 9"/>
          <p:cNvSpPr/>
          <p:nvPr/>
        </p:nvSpPr>
        <p:spPr>
          <a:xfrm>
            <a:off x="0" y="1279030"/>
            <a:ext cx="12192000" cy="10303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 name="Imagen 10"/>
          <p:cNvPicPr>
            <a:picLocks noChangeAspect="1"/>
          </p:cNvPicPr>
          <p:nvPr/>
        </p:nvPicPr>
        <p:blipFill>
          <a:blip r:embed="rId2"/>
          <a:stretch>
            <a:fillRect/>
          </a:stretch>
        </p:blipFill>
        <p:spPr>
          <a:xfrm>
            <a:off x="11423560" y="2"/>
            <a:ext cx="768439" cy="515154"/>
          </a:xfrm>
          <a:prstGeom prst="rect">
            <a:avLst/>
          </a:prstGeom>
        </p:spPr>
      </p:pic>
      <p:sp>
        <p:nvSpPr>
          <p:cNvPr id="12" name="Subtítulo 2"/>
          <p:cNvSpPr txBox="1">
            <a:spLocks/>
          </p:cNvSpPr>
          <p:nvPr/>
        </p:nvSpPr>
        <p:spPr>
          <a:xfrm>
            <a:off x="0" y="6697015"/>
            <a:ext cx="12192000" cy="160985"/>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900" b="1" dirty="0" smtClean="0">
                <a:latin typeface="Franklin Gothic Book" panose="020B0503020102020204" pitchFamily="34" charset="0"/>
              </a:rPr>
              <a:t> </a:t>
            </a:r>
            <a:endParaRPr lang="es-MX" sz="900" dirty="0"/>
          </a:p>
        </p:txBody>
      </p:sp>
      <p:sp>
        <p:nvSpPr>
          <p:cNvPr id="13" name="CuadroTexto 12"/>
          <p:cNvSpPr txBox="1"/>
          <p:nvPr/>
        </p:nvSpPr>
        <p:spPr>
          <a:xfrm>
            <a:off x="11109652" y="6664927"/>
            <a:ext cx="1082348" cy="246221"/>
          </a:xfrm>
          <a:prstGeom prst="rect">
            <a:avLst/>
          </a:prstGeom>
          <a:noFill/>
        </p:spPr>
        <p:txBody>
          <a:bodyPr wrap="none" rtlCol="0">
            <a:spAutoFit/>
          </a:bodyPr>
          <a:lstStyle/>
          <a:p>
            <a:r>
              <a:rPr lang="es-MX" sz="1000" dirty="0" smtClean="0"/>
              <a:t>Septiembre 2017</a:t>
            </a:r>
            <a:endParaRPr lang="es-MX" sz="1000" dirty="0"/>
          </a:p>
        </p:txBody>
      </p:sp>
    </p:spTree>
    <p:extLst>
      <p:ext uri="{BB962C8B-B14F-4D97-AF65-F5344CB8AC3E}">
        <p14:creationId xmlns:p14="http://schemas.microsoft.com/office/powerpoint/2010/main" val="3179485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TM02900720[[fn=Integral]]</Template>
  <TotalTime>2407</TotalTime>
  <Words>2951</Words>
  <Application>Microsoft Office PowerPoint</Application>
  <PresentationFormat>Panorámica</PresentationFormat>
  <Paragraphs>510</Paragraphs>
  <Slides>38</Slides>
  <Notes>0</Notes>
  <HiddenSlides>0</HiddenSlides>
  <MMClips>0</MMClips>
  <ScaleCrop>false</ScaleCrop>
  <HeadingPairs>
    <vt:vector size="8" baseType="variant">
      <vt:variant>
        <vt:lpstr>Fuentes usadas</vt:lpstr>
      </vt:variant>
      <vt:variant>
        <vt:i4>10</vt:i4>
      </vt:variant>
      <vt:variant>
        <vt:lpstr>Tema</vt:lpstr>
      </vt:variant>
      <vt:variant>
        <vt:i4>2</vt:i4>
      </vt:variant>
      <vt:variant>
        <vt:lpstr>Servidores OLE incrustados</vt:lpstr>
      </vt:variant>
      <vt:variant>
        <vt:i4>1</vt:i4>
      </vt:variant>
      <vt:variant>
        <vt:lpstr>Títulos de diapositiva</vt:lpstr>
      </vt:variant>
      <vt:variant>
        <vt:i4>38</vt:i4>
      </vt:variant>
    </vt:vector>
  </HeadingPairs>
  <TitlesOfParts>
    <vt:vector size="51" baseType="lpstr">
      <vt:lpstr>Batang</vt:lpstr>
      <vt:lpstr>Andalus</vt:lpstr>
      <vt:lpstr>Arial</vt:lpstr>
      <vt:lpstr>Arial Narrow</vt:lpstr>
      <vt:lpstr>Calibri</vt:lpstr>
      <vt:lpstr>Calibri Light</vt:lpstr>
      <vt:lpstr>Franklin Gothic Book</vt:lpstr>
      <vt:lpstr>Garamond</vt:lpstr>
      <vt:lpstr>Wingdings</vt:lpstr>
      <vt:lpstr>Wingdings 2</vt:lpstr>
      <vt:lpstr>HDOfficeLightV0</vt:lpstr>
      <vt:lpstr>1_HDOfficeLightV0</vt:lpstr>
      <vt:lpstr>Hoja de cálculo</vt:lpstr>
      <vt:lpstr> Universidad Autónoma del Estado de México  Centro Universitario UAEM Valle de Teotihuacán   Unidad de Aprendizaje: Contabilidad  Licenciatura en Turismo     Unidad de Competencia I.  “Terminología Contable”  L. C. P. Lizbeth Sandoval Juárez     </vt:lpstr>
      <vt:lpstr>Guion explicativo para el empleo del material, con relación a los objetivos y contenidos del curso</vt:lpstr>
      <vt:lpstr>Presentación de PowerPoint</vt:lpstr>
      <vt:lpstr>Presentación de PowerPoint</vt:lpstr>
      <vt:lpstr>Presentación de PowerPoint</vt:lpstr>
      <vt:lpstr>Importancia de la contabilidad</vt:lpstr>
      <vt:lpstr>Clasificación de la contabilidad</vt:lpstr>
      <vt:lpstr>Contabilidad Administrativa</vt:lpstr>
      <vt:lpstr>Contabilidad Fiscal</vt:lpstr>
      <vt:lpstr>Contabilidad Financiera</vt:lpstr>
      <vt:lpstr>Normas de Información Financiera</vt:lpstr>
      <vt:lpstr>Importancia de las NIF</vt:lpstr>
      <vt:lpstr>Estructura del las Normas de Información Financiera</vt:lpstr>
      <vt:lpstr>Serie Norma de Información Financiera – A</vt:lpstr>
      <vt:lpstr>Serie Norma de Información Financiera – B </vt:lpstr>
      <vt:lpstr>Serie Norma de Información Financiera – C</vt:lpstr>
      <vt:lpstr>Serie Norma de Información Financiera – D</vt:lpstr>
      <vt:lpstr>Serie Norma de Información Financiera – E</vt:lpstr>
      <vt:lpstr>Conceptos básicos</vt:lpstr>
      <vt:lpstr>Activo</vt:lpstr>
      <vt:lpstr>Clasificación del activo</vt:lpstr>
      <vt:lpstr>Pasivo</vt:lpstr>
      <vt:lpstr>Clasificación del pasivo</vt:lpstr>
      <vt:lpstr>Capital</vt:lpstr>
      <vt:lpstr>Clasificación del Capital</vt:lpstr>
      <vt:lpstr>Ingresos</vt:lpstr>
      <vt:lpstr>Gastos</vt:lpstr>
      <vt:lpstr>Manual contable</vt:lpstr>
      <vt:lpstr>Catálogo de cuentas</vt:lpstr>
      <vt:lpstr>Clasificación del activo, pasivo, capital, ingreso y gasto en el catálogo de cuentas</vt:lpstr>
      <vt:lpstr>Mecanismo de Codificación</vt:lpstr>
      <vt:lpstr>Ejemplo del catálogo de cuentas</vt:lpstr>
      <vt:lpstr>La Cuenta</vt:lpstr>
      <vt:lpstr>Partes de la cuenta</vt:lpstr>
      <vt:lpstr>Reglas del cargo y abono</vt:lpstr>
      <vt:lpstr>Ecuación contable</vt:lpstr>
      <vt:lpstr>Partida doble</vt:lpstr>
      <vt:lpstr>Referencias bibliográficas</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Clasificación de la Contabilidad</dc:title>
  <dc:creator>lizbeth sandoval juarez</dc:creator>
  <cp:lastModifiedBy>PC_DULCE</cp:lastModifiedBy>
  <cp:revision>183</cp:revision>
  <dcterms:created xsi:type="dcterms:W3CDTF">2017-03-05T22:20:29Z</dcterms:created>
  <dcterms:modified xsi:type="dcterms:W3CDTF">2017-10-19T21:11:12Z</dcterms:modified>
</cp:coreProperties>
</file>