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9" r:id="rId2"/>
  </p:sldMasterIdLst>
  <p:notesMasterIdLst>
    <p:notesMasterId r:id="rId39"/>
  </p:notesMasterIdLst>
  <p:handoutMasterIdLst>
    <p:handoutMasterId r:id="rId40"/>
  </p:handoutMasterIdLst>
  <p:sldIdLst>
    <p:sldId id="256" r:id="rId3"/>
    <p:sldId id="329" r:id="rId4"/>
    <p:sldId id="330" r:id="rId5"/>
    <p:sldId id="294" r:id="rId6"/>
    <p:sldId id="328" r:id="rId7"/>
    <p:sldId id="295" r:id="rId8"/>
    <p:sldId id="327" r:id="rId9"/>
    <p:sldId id="323" r:id="rId10"/>
    <p:sldId id="334" r:id="rId11"/>
    <p:sldId id="298" r:id="rId12"/>
    <p:sldId id="324" r:id="rId13"/>
    <p:sldId id="325" r:id="rId14"/>
    <p:sldId id="326" r:id="rId15"/>
    <p:sldId id="297" r:id="rId16"/>
    <p:sldId id="299" r:id="rId17"/>
    <p:sldId id="300" r:id="rId18"/>
    <p:sldId id="301" r:id="rId19"/>
    <p:sldId id="302" r:id="rId20"/>
    <p:sldId id="305" r:id="rId21"/>
    <p:sldId id="306" r:id="rId22"/>
    <p:sldId id="332" r:id="rId23"/>
    <p:sldId id="342" r:id="rId24"/>
    <p:sldId id="343" r:id="rId25"/>
    <p:sldId id="345" r:id="rId26"/>
    <p:sldId id="307" r:id="rId27"/>
    <p:sldId id="308" r:id="rId28"/>
    <p:sldId id="309" r:id="rId29"/>
    <p:sldId id="311" r:id="rId30"/>
    <p:sldId id="312" r:id="rId31"/>
    <p:sldId id="313" r:id="rId32"/>
    <p:sldId id="315" r:id="rId33"/>
    <p:sldId id="340" r:id="rId34"/>
    <p:sldId id="336" r:id="rId35"/>
    <p:sldId id="338" r:id="rId36"/>
    <p:sldId id="316" r:id="rId37"/>
    <p:sldId id="320"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71" d="100"/>
          <a:sy n="71" d="100"/>
        </p:scale>
        <p:origin x="414" y="60"/>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1818"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841091-AF84-4D4B-9EB5-D89B3EF89069}" type="doc">
      <dgm:prSet loTypeId="urn:microsoft.com/office/officeart/2005/8/layout/process1" loCatId="process" qsTypeId="urn:microsoft.com/office/officeart/2005/8/quickstyle/simple2" qsCatId="simple" csTypeId="urn:microsoft.com/office/officeart/2005/8/colors/colorful1" csCatId="colorful" phldr="1"/>
      <dgm:spPr/>
    </dgm:pt>
    <dgm:pt modelId="{6CAB7248-82CE-4478-A930-6D25DA355456}">
      <dgm:prSet phldrT="[Texto]"/>
      <dgm:spPr/>
      <dgm:t>
        <a:bodyPr/>
        <a:lstStyle/>
        <a:p>
          <a:pPr algn="ctr"/>
          <a:r>
            <a:rPr lang="es-MX" smtClean="0"/>
            <a:t>Ingresos= 1,700,000.00</a:t>
          </a:r>
          <a:endParaRPr lang="es-MX" dirty="0"/>
        </a:p>
      </dgm:t>
    </dgm:pt>
    <dgm:pt modelId="{FB95BE6E-589F-42E3-A682-19B7AE3FBFC5}" type="parTrans" cxnId="{E0A6F5C1-F9D8-4B79-9414-91D71B3B23C7}">
      <dgm:prSet/>
      <dgm:spPr/>
      <dgm:t>
        <a:bodyPr/>
        <a:lstStyle/>
        <a:p>
          <a:pPr algn="ctr"/>
          <a:endParaRPr lang="es-MX">
            <a:solidFill>
              <a:schemeClr val="tx1"/>
            </a:solidFill>
          </a:endParaRPr>
        </a:p>
      </dgm:t>
    </dgm:pt>
    <dgm:pt modelId="{5DE63AF2-FC74-441F-9C65-20796BE5563E}" type="sibTrans" cxnId="{E0A6F5C1-F9D8-4B79-9414-91D71B3B23C7}">
      <dgm:prSet/>
      <dgm:spPr/>
      <dgm:t>
        <a:bodyPr/>
        <a:lstStyle/>
        <a:p>
          <a:pPr algn="ctr"/>
          <a:endParaRPr lang="es-MX">
            <a:solidFill>
              <a:schemeClr val="tx1"/>
            </a:solidFill>
          </a:endParaRPr>
        </a:p>
      </dgm:t>
    </dgm:pt>
    <dgm:pt modelId="{BBA69C24-3DB5-4A2B-9F27-18A54301306C}">
      <dgm:prSet phldrT="[Texto]"/>
      <dgm:spPr/>
      <dgm:t>
        <a:bodyPr/>
        <a:lstStyle/>
        <a:p>
          <a:pPr algn="ctr"/>
          <a:r>
            <a:rPr lang="es-MX" smtClean="0"/>
            <a:t>No. de días 306.</a:t>
          </a:r>
          <a:endParaRPr lang="es-MX" dirty="0"/>
        </a:p>
      </dgm:t>
    </dgm:pt>
    <dgm:pt modelId="{D9917EA5-1484-4D56-981E-A72F26FDD28D}" type="parTrans" cxnId="{EDD52F01-FBB1-4142-BB8A-6C6766CF7D24}">
      <dgm:prSet/>
      <dgm:spPr/>
      <dgm:t>
        <a:bodyPr/>
        <a:lstStyle/>
        <a:p>
          <a:pPr algn="ctr"/>
          <a:endParaRPr lang="es-MX">
            <a:solidFill>
              <a:schemeClr val="tx1"/>
            </a:solidFill>
          </a:endParaRPr>
        </a:p>
      </dgm:t>
    </dgm:pt>
    <dgm:pt modelId="{A6C0D657-DB19-4701-B0E0-7FEFDCBBA458}" type="sibTrans" cxnId="{EDD52F01-FBB1-4142-BB8A-6C6766CF7D24}">
      <dgm:prSet/>
      <dgm:spPr/>
      <dgm:t>
        <a:bodyPr/>
        <a:lstStyle/>
        <a:p>
          <a:pPr algn="ctr"/>
          <a:endParaRPr lang="es-MX">
            <a:solidFill>
              <a:schemeClr val="tx1"/>
            </a:solidFill>
          </a:endParaRPr>
        </a:p>
      </dgm:t>
    </dgm:pt>
    <dgm:pt modelId="{DB89668F-7029-4E0B-9D68-ECB99CA7A3C5}">
      <dgm:prSet phldrT="[Texto]"/>
      <dgm:spPr/>
      <dgm:t>
        <a:bodyPr/>
        <a:lstStyle/>
        <a:p>
          <a:pPr algn="ctr"/>
          <a:r>
            <a:rPr lang="es-MX" smtClean="0"/>
            <a:t>Ingreso diarios $5,555,56</a:t>
          </a:r>
          <a:endParaRPr lang="es-MX" dirty="0"/>
        </a:p>
      </dgm:t>
    </dgm:pt>
    <dgm:pt modelId="{C57B6715-F1B0-43C7-8B44-F4959EAD216B}" type="parTrans" cxnId="{85D798F9-14B1-4FFE-BADB-56541B644B9A}">
      <dgm:prSet/>
      <dgm:spPr/>
      <dgm:t>
        <a:bodyPr/>
        <a:lstStyle/>
        <a:p>
          <a:pPr algn="ctr"/>
          <a:endParaRPr lang="es-MX">
            <a:solidFill>
              <a:schemeClr val="tx1"/>
            </a:solidFill>
          </a:endParaRPr>
        </a:p>
      </dgm:t>
    </dgm:pt>
    <dgm:pt modelId="{009DADFF-CA8E-461F-9AB3-45C170A44FC4}" type="sibTrans" cxnId="{85D798F9-14B1-4FFE-BADB-56541B644B9A}">
      <dgm:prSet/>
      <dgm:spPr/>
      <dgm:t>
        <a:bodyPr/>
        <a:lstStyle/>
        <a:p>
          <a:pPr algn="ctr"/>
          <a:endParaRPr lang="es-MX">
            <a:solidFill>
              <a:schemeClr val="tx1"/>
            </a:solidFill>
          </a:endParaRPr>
        </a:p>
      </dgm:t>
    </dgm:pt>
    <dgm:pt modelId="{C158BC66-61C0-4F5A-AD25-AC5D2ABB0646}">
      <dgm:prSet/>
      <dgm:spPr/>
      <dgm:t>
        <a:bodyPr/>
        <a:lstStyle/>
        <a:p>
          <a:pPr algn="ctr"/>
          <a:r>
            <a:rPr lang="es-MX" smtClean="0"/>
            <a:t>Días del años 360</a:t>
          </a:r>
          <a:endParaRPr lang="es-MX" dirty="0"/>
        </a:p>
      </dgm:t>
    </dgm:pt>
    <dgm:pt modelId="{D1E8089F-A8A1-4BC4-9902-7F6E931B4231}" type="parTrans" cxnId="{7D02B9DF-F865-402D-A93D-2C78A737F893}">
      <dgm:prSet/>
      <dgm:spPr/>
      <dgm:t>
        <a:bodyPr/>
        <a:lstStyle/>
        <a:p>
          <a:pPr algn="ctr"/>
          <a:endParaRPr lang="es-MX">
            <a:solidFill>
              <a:schemeClr val="tx1"/>
            </a:solidFill>
          </a:endParaRPr>
        </a:p>
      </dgm:t>
    </dgm:pt>
    <dgm:pt modelId="{E5D75A39-991C-4295-8EF2-39C782519355}" type="sibTrans" cxnId="{7D02B9DF-F865-402D-A93D-2C78A737F893}">
      <dgm:prSet/>
      <dgm:spPr/>
      <dgm:t>
        <a:bodyPr/>
        <a:lstStyle/>
        <a:p>
          <a:pPr algn="ctr"/>
          <a:endParaRPr lang="es-MX">
            <a:solidFill>
              <a:schemeClr val="tx1"/>
            </a:solidFill>
          </a:endParaRPr>
        </a:p>
      </dgm:t>
    </dgm:pt>
    <dgm:pt modelId="{61B43658-D070-45B1-A3FA-44DFD4FD3363}">
      <dgm:prSet/>
      <dgm:spPr/>
      <dgm:t>
        <a:bodyPr/>
        <a:lstStyle/>
        <a:p>
          <a:pPr algn="ctr"/>
          <a:r>
            <a:rPr lang="es-MX" smtClean="0"/>
            <a:t>Cantidad que excede $2,027,777,78</a:t>
          </a:r>
          <a:endParaRPr lang="es-MX" dirty="0"/>
        </a:p>
      </dgm:t>
    </dgm:pt>
    <dgm:pt modelId="{E8201796-044F-47B8-92A2-822EDD6BDB09}" type="parTrans" cxnId="{BCE2942F-A968-476F-AD2E-F2537F93F637}">
      <dgm:prSet/>
      <dgm:spPr/>
      <dgm:t>
        <a:bodyPr/>
        <a:lstStyle/>
        <a:p>
          <a:pPr algn="ctr"/>
          <a:endParaRPr lang="es-MX">
            <a:solidFill>
              <a:schemeClr val="tx1"/>
            </a:solidFill>
          </a:endParaRPr>
        </a:p>
      </dgm:t>
    </dgm:pt>
    <dgm:pt modelId="{C0709008-9351-4848-AA92-0EC42DD0C8ED}" type="sibTrans" cxnId="{BCE2942F-A968-476F-AD2E-F2537F93F637}">
      <dgm:prSet/>
      <dgm:spPr/>
      <dgm:t>
        <a:bodyPr/>
        <a:lstStyle/>
        <a:p>
          <a:pPr algn="ctr"/>
          <a:endParaRPr lang="es-MX">
            <a:solidFill>
              <a:schemeClr val="tx1"/>
            </a:solidFill>
          </a:endParaRPr>
        </a:p>
      </dgm:t>
    </dgm:pt>
    <dgm:pt modelId="{2DB48454-3461-4FF1-BC72-E918397E9823}" type="pres">
      <dgm:prSet presAssocID="{FB841091-AF84-4D4B-9EB5-D89B3EF89069}" presName="Name0" presStyleCnt="0">
        <dgm:presLayoutVars>
          <dgm:dir/>
          <dgm:resizeHandles val="exact"/>
        </dgm:presLayoutVars>
      </dgm:prSet>
      <dgm:spPr/>
    </dgm:pt>
    <dgm:pt modelId="{1054909A-AA63-44BF-84CA-1BAF0BEBEA74}" type="pres">
      <dgm:prSet presAssocID="{6CAB7248-82CE-4478-A930-6D25DA355456}" presName="node" presStyleLbl="node1" presStyleIdx="0" presStyleCnt="5">
        <dgm:presLayoutVars>
          <dgm:bulletEnabled val="1"/>
        </dgm:presLayoutVars>
      </dgm:prSet>
      <dgm:spPr/>
      <dgm:t>
        <a:bodyPr/>
        <a:lstStyle/>
        <a:p>
          <a:endParaRPr lang="es-MX"/>
        </a:p>
      </dgm:t>
    </dgm:pt>
    <dgm:pt modelId="{45FDEFCD-2C0D-4A04-AC28-44F3AF6F5727}" type="pres">
      <dgm:prSet presAssocID="{5DE63AF2-FC74-441F-9C65-20796BE5563E}" presName="sibTrans" presStyleLbl="sibTrans2D1" presStyleIdx="0" presStyleCnt="4"/>
      <dgm:spPr/>
      <dgm:t>
        <a:bodyPr/>
        <a:lstStyle/>
        <a:p>
          <a:endParaRPr lang="es-MX"/>
        </a:p>
      </dgm:t>
    </dgm:pt>
    <dgm:pt modelId="{43A461B4-2355-4AFA-BC88-BF3117CB6BC5}" type="pres">
      <dgm:prSet presAssocID="{5DE63AF2-FC74-441F-9C65-20796BE5563E}" presName="connectorText" presStyleLbl="sibTrans2D1" presStyleIdx="0" presStyleCnt="4"/>
      <dgm:spPr/>
      <dgm:t>
        <a:bodyPr/>
        <a:lstStyle/>
        <a:p>
          <a:endParaRPr lang="es-MX"/>
        </a:p>
      </dgm:t>
    </dgm:pt>
    <dgm:pt modelId="{10036597-F652-4BF9-8EB4-81035310F4D6}" type="pres">
      <dgm:prSet presAssocID="{BBA69C24-3DB5-4A2B-9F27-18A54301306C}" presName="node" presStyleLbl="node1" presStyleIdx="1" presStyleCnt="5">
        <dgm:presLayoutVars>
          <dgm:bulletEnabled val="1"/>
        </dgm:presLayoutVars>
      </dgm:prSet>
      <dgm:spPr/>
      <dgm:t>
        <a:bodyPr/>
        <a:lstStyle/>
        <a:p>
          <a:endParaRPr lang="es-MX"/>
        </a:p>
      </dgm:t>
    </dgm:pt>
    <dgm:pt modelId="{35D100FB-0137-401B-90E7-48C2C0E1D9EA}" type="pres">
      <dgm:prSet presAssocID="{A6C0D657-DB19-4701-B0E0-7FEFDCBBA458}" presName="sibTrans" presStyleLbl="sibTrans2D1" presStyleIdx="1" presStyleCnt="4"/>
      <dgm:spPr/>
      <dgm:t>
        <a:bodyPr/>
        <a:lstStyle/>
        <a:p>
          <a:endParaRPr lang="es-MX"/>
        </a:p>
      </dgm:t>
    </dgm:pt>
    <dgm:pt modelId="{1EA4B61C-6EBE-4DEE-A0E8-E49C16E05742}" type="pres">
      <dgm:prSet presAssocID="{A6C0D657-DB19-4701-B0E0-7FEFDCBBA458}" presName="connectorText" presStyleLbl="sibTrans2D1" presStyleIdx="1" presStyleCnt="4"/>
      <dgm:spPr/>
      <dgm:t>
        <a:bodyPr/>
        <a:lstStyle/>
        <a:p>
          <a:endParaRPr lang="es-MX"/>
        </a:p>
      </dgm:t>
    </dgm:pt>
    <dgm:pt modelId="{496CB75D-18BD-41A7-9CB3-6908F098A500}" type="pres">
      <dgm:prSet presAssocID="{DB89668F-7029-4E0B-9D68-ECB99CA7A3C5}" presName="node" presStyleLbl="node1" presStyleIdx="2" presStyleCnt="5">
        <dgm:presLayoutVars>
          <dgm:bulletEnabled val="1"/>
        </dgm:presLayoutVars>
      </dgm:prSet>
      <dgm:spPr/>
      <dgm:t>
        <a:bodyPr/>
        <a:lstStyle/>
        <a:p>
          <a:endParaRPr lang="es-MX"/>
        </a:p>
      </dgm:t>
    </dgm:pt>
    <dgm:pt modelId="{211E011E-33F0-4C56-8111-4275460ADD06}" type="pres">
      <dgm:prSet presAssocID="{009DADFF-CA8E-461F-9AB3-45C170A44FC4}" presName="sibTrans" presStyleLbl="sibTrans2D1" presStyleIdx="2" presStyleCnt="4"/>
      <dgm:spPr/>
      <dgm:t>
        <a:bodyPr/>
        <a:lstStyle/>
        <a:p>
          <a:endParaRPr lang="es-MX"/>
        </a:p>
      </dgm:t>
    </dgm:pt>
    <dgm:pt modelId="{5EF66E78-A7F3-4EB9-8ED8-E683A028A3B7}" type="pres">
      <dgm:prSet presAssocID="{009DADFF-CA8E-461F-9AB3-45C170A44FC4}" presName="connectorText" presStyleLbl="sibTrans2D1" presStyleIdx="2" presStyleCnt="4"/>
      <dgm:spPr/>
      <dgm:t>
        <a:bodyPr/>
        <a:lstStyle/>
        <a:p>
          <a:endParaRPr lang="es-MX"/>
        </a:p>
      </dgm:t>
    </dgm:pt>
    <dgm:pt modelId="{1D295D36-60E6-46B6-9BE7-B2EACBB8D0D2}" type="pres">
      <dgm:prSet presAssocID="{C158BC66-61C0-4F5A-AD25-AC5D2ABB0646}" presName="node" presStyleLbl="node1" presStyleIdx="3" presStyleCnt="5">
        <dgm:presLayoutVars>
          <dgm:bulletEnabled val="1"/>
        </dgm:presLayoutVars>
      </dgm:prSet>
      <dgm:spPr/>
      <dgm:t>
        <a:bodyPr/>
        <a:lstStyle/>
        <a:p>
          <a:endParaRPr lang="es-MX"/>
        </a:p>
      </dgm:t>
    </dgm:pt>
    <dgm:pt modelId="{C465ED3C-2850-410F-89D1-EFCB72EFC148}" type="pres">
      <dgm:prSet presAssocID="{E5D75A39-991C-4295-8EF2-39C782519355}" presName="sibTrans" presStyleLbl="sibTrans2D1" presStyleIdx="3" presStyleCnt="4"/>
      <dgm:spPr/>
      <dgm:t>
        <a:bodyPr/>
        <a:lstStyle/>
        <a:p>
          <a:endParaRPr lang="es-MX"/>
        </a:p>
      </dgm:t>
    </dgm:pt>
    <dgm:pt modelId="{F59025F7-3CA1-40DB-9757-57D989DC0587}" type="pres">
      <dgm:prSet presAssocID="{E5D75A39-991C-4295-8EF2-39C782519355}" presName="connectorText" presStyleLbl="sibTrans2D1" presStyleIdx="3" presStyleCnt="4"/>
      <dgm:spPr/>
      <dgm:t>
        <a:bodyPr/>
        <a:lstStyle/>
        <a:p>
          <a:endParaRPr lang="es-MX"/>
        </a:p>
      </dgm:t>
    </dgm:pt>
    <dgm:pt modelId="{1DA319B1-D170-4AAD-B4B9-B91732511F1E}" type="pres">
      <dgm:prSet presAssocID="{61B43658-D070-45B1-A3FA-44DFD4FD3363}" presName="node" presStyleLbl="node1" presStyleIdx="4" presStyleCnt="5">
        <dgm:presLayoutVars>
          <dgm:bulletEnabled val="1"/>
        </dgm:presLayoutVars>
      </dgm:prSet>
      <dgm:spPr/>
      <dgm:t>
        <a:bodyPr/>
        <a:lstStyle/>
        <a:p>
          <a:endParaRPr lang="es-MX"/>
        </a:p>
      </dgm:t>
    </dgm:pt>
  </dgm:ptLst>
  <dgm:cxnLst>
    <dgm:cxn modelId="{A7F2D301-2240-42BA-AA83-4445F2CE6380}" type="presOf" srcId="{6CAB7248-82CE-4478-A930-6D25DA355456}" destId="{1054909A-AA63-44BF-84CA-1BAF0BEBEA74}" srcOrd="0" destOrd="0" presId="urn:microsoft.com/office/officeart/2005/8/layout/process1"/>
    <dgm:cxn modelId="{4400F0A4-FD4B-43D4-8F50-0EE03BDF40DF}" type="presOf" srcId="{BBA69C24-3DB5-4A2B-9F27-18A54301306C}" destId="{10036597-F652-4BF9-8EB4-81035310F4D6}" srcOrd="0" destOrd="0" presId="urn:microsoft.com/office/officeart/2005/8/layout/process1"/>
    <dgm:cxn modelId="{5A3AAF38-E0FC-4247-8FB8-7F410C3F28A4}" type="presOf" srcId="{DB89668F-7029-4E0B-9D68-ECB99CA7A3C5}" destId="{496CB75D-18BD-41A7-9CB3-6908F098A500}" srcOrd="0" destOrd="0" presId="urn:microsoft.com/office/officeart/2005/8/layout/process1"/>
    <dgm:cxn modelId="{85D798F9-14B1-4FFE-BADB-56541B644B9A}" srcId="{FB841091-AF84-4D4B-9EB5-D89B3EF89069}" destId="{DB89668F-7029-4E0B-9D68-ECB99CA7A3C5}" srcOrd="2" destOrd="0" parTransId="{C57B6715-F1B0-43C7-8B44-F4959EAD216B}" sibTransId="{009DADFF-CA8E-461F-9AB3-45C170A44FC4}"/>
    <dgm:cxn modelId="{64BCE189-AA1E-4944-B58E-D434754DEB8D}" type="presOf" srcId="{A6C0D657-DB19-4701-B0E0-7FEFDCBBA458}" destId="{1EA4B61C-6EBE-4DEE-A0E8-E49C16E05742}" srcOrd="1" destOrd="0" presId="urn:microsoft.com/office/officeart/2005/8/layout/process1"/>
    <dgm:cxn modelId="{0F1D3B79-1406-49D9-ADA7-3BDABD9EE057}" type="presOf" srcId="{FB841091-AF84-4D4B-9EB5-D89B3EF89069}" destId="{2DB48454-3461-4FF1-BC72-E918397E9823}" srcOrd="0" destOrd="0" presId="urn:microsoft.com/office/officeart/2005/8/layout/process1"/>
    <dgm:cxn modelId="{BCE2942F-A968-476F-AD2E-F2537F93F637}" srcId="{FB841091-AF84-4D4B-9EB5-D89B3EF89069}" destId="{61B43658-D070-45B1-A3FA-44DFD4FD3363}" srcOrd="4" destOrd="0" parTransId="{E8201796-044F-47B8-92A2-822EDD6BDB09}" sibTransId="{C0709008-9351-4848-AA92-0EC42DD0C8ED}"/>
    <dgm:cxn modelId="{0B342E00-7407-4CAC-BD22-E3C817280451}" type="presOf" srcId="{E5D75A39-991C-4295-8EF2-39C782519355}" destId="{C465ED3C-2850-410F-89D1-EFCB72EFC148}" srcOrd="0" destOrd="0" presId="urn:microsoft.com/office/officeart/2005/8/layout/process1"/>
    <dgm:cxn modelId="{3AA35446-9170-43B1-96B0-51CEDC8D6D87}" type="presOf" srcId="{009DADFF-CA8E-461F-9AB3-45C170A44FC4}" destId="{5EF66E78-A7F3-4EB9-8ED8-E683A028A3B7}" srcOrd="1" destOrd="0" presId="urn:microsoft.com/office/officeart/2005/8/layout/process1"/>
    <dgm:cxn modelId="{D15422BC-18F1-4F25-8724-2894F0AD7CCD}" type="presOf" srcId="{5DE63AF2-FC74-441F-9C65-20796BE5563E}" destId="{45FDEFCD-2C0D-4A04-AC28-44F3AF6F5727}" srcOrd="0" destOrd="0" presId="urn:microsoft.com/office/officeart/2005/8/layout/process1"/>
    <dgm:cxn modelId="{CE82208E-3EA1-4A81-960C-B4F7CA8E7C2C}" type="presOf" srcId="{61B43658-D070-45B1-A3FA-44DFD4FD3363}" destId="{1DA319B1-D170-4AAD-B4B9-B91732511F1E}" srcOrd="0" destOrd="0" presId="urn:microsoft.com/office/officeart/2005/8/layout/process1"/>
    <dgm:cxn modelId="{7D02B9DF-F865-402D-A93D-2C78A737F893}" srcId="{FB841091-AF84-4D4B-9EB5-D89B3EF89069}" destId="{C158BC66-61C0-4F5A-AD25-AC5D2ABB0646}" srcOrd="3" destOrd="0" parTransId="{D1E8089F-A8A1-4BC4-9902-7F6E931B4231}" sibTransId="{E5D75A39-991C-4295-8EF2-39C782519355}"/>
    <dgm:cxn modelId="{B80C8A51-07A6-4172-9D49-C5E17B558496}" type="presOf" srcId="{C158BC66-61C0-4F5A-AD25-AC5D2ABB0646}" destId="{1D295D36-60E6-46B6-9BE7-B2EACBB8D0D2}" srcOrd="0" destOrd="0" presId="urn:microsoft.com/office/officeart/2005/8/layout/process1"/>
    <dgm:cxn modelId="{E0A6F5C1-F9D8-4B79-9414-91D71B3B23C7}" srcId="{FB841091-AF84-4D4B-9EB5-D89B3EF89069}" destId="{6CAB7248-82CE-4478-A930-6D25DA355456}" srcOrd="0" destOrd="0" parTransId="{FB95BE6E-589F-42E3-A682-19B7AE3FBFC5}" sibTransId="{5DE63AF2-FC74-441F-9C65-20796BE5563E}"/>
    <dgm:cxn modelId="{EDD52F01-FBB1-4142-BB8A-6C6766CF7D24}" srcId="{FB841091-AF84-4D4B-9EB5-D89B3EF89069}" destId="{BBA69C24-3DB5-4A2B-9F27-18A54301306C}" srcOrd="1" destOrd="0" parTransId="{D9917EA5-1484-4D56-981E-A72F26FDD28D}" sibTransId="{A6C0D657-DB19-4701-B0E0-7FEFDCBBA458}"/>
    <dgm:cxn modelId="{143C3D1C-C08B-4241-8872-5B110D3D5456}" type="presOf" srcId="{5DE63AF2-FC74-441F-9C65-20796BE5563E}" destId="{43A461B4-2355-4AFA-BC88-BF3117CB6BC5}" srcOrd="1" destOrd="0" presId="urn:microsoft.com/office/officeart/2005/8/layout/process1"/>
    <dgm:cxn modelId="{525DD1D8-58C3-4CF2-86D8-84FB4374B3E9}" type="presOf" srcId="{A6C0D657-DB19-4701-B0E0-7FEFDCBBA458}" destId="{35D100FB-0137-401B-90E7-48C2C0E1D9EA}" srcOrd="0" destOrd="0" presId="urn:microsoft.com/office/officeart/2005/8/layout/process1"/>
    <dgm:cxn modelId="{338E7363-FD16-4656-8DF0-B133237AC0E4}" type="presOf" srcId="{009DADFF-CA8E-461F-9AB3-45C170A44FC4}" destId="{211E011E-33F0-4C56-8111-4275460ADD06}" srcOrd="0" destOrd="0" presId="urn:microsoft.com/office/officeart/2005/8/layout/process1"/>
    <dgm:cxn modelId="{395B49AD-2FC3-47FB-AF29-32B06ADB1F0B}" type="presOf" srcId="{E5D75A39-991C-4295-8EF2-39C782519355}" destId="{F59025F7-3CA1-40DB-9757-57D989DC0587}" srcOrd="1" destOrd="0" presId="urn:microsoft.com/office/officeart/2005/8/layout/process1"/>
    <dgm:cxn modelId="{10583DF8-0B7F-4671-8E87-9B00C52B0162}" type="presParOf" srcId="{2DB48454-3461-4FF1-BC72-E918397E9823}" destId="{1054909A-AA63-44BF-84CA-1BAF0BEBEA74}" srcOrd="0" destOrd="0" presId="urn:microsoft.com/office/officeart/2005/8/layout/process1"/>
    <dgm:cxn modelId="{FBCCFF30-F0AD-43E6-9577-9E89A8B61932}" type="presParOf" srcId="{2DB48454-3461-4FF1-BC72-E918397E9823}" destId="{45FDEFCD-2C0D-4A04-AC28-44F3AF6F5727}" srcOrd="1" destOrd="0" presId="urn:microsoft.com/office/officeart/2005/8/layout/process1"/>
    <dgm:cxn modelId="{420ADD84-0588-463F-B01B-837603A69C0D}" type="presParOf" srcId="{45FDEFCD-2C0D-4A04-AC28-44F3AF6F5727}" destId="{43A461B4-2355-4AFA-BC88-BF3117CB6BC5}" srcOrd="0" destOrd="0" presId="urn:microsoft.com/office/officeart/2005/8/layout/process1"/>
    <dgm:cxn modelId="{DFCE90D2-5E7A-46CE-AC11-516D0299BB05}" type="presParOf" srcId="{2DB48454-3461-4FF1-BC72-E918397E9823}" destId="{10036597-F652-4BF9-8EB4-81035310F4D6}" srcOrd="2" destOrd="0" presId="urn:microsoft.com/office/officeart/2005/8/layout/process1"/>
    <dgm:cxn modelId="{63A2072E-6335-464B-83F3-7CF878F6E85A}" type="presParOf" srcId="{2DB48454-3461-4FF1-BC72-E918397E9823}" destId="{35D100FB-0137-401B-90E7-48C2C0E1D9EA}" srcOrd="3" destOrd="0" presId="urn:microsoft.com/office/officeart/2005/8/layout/process1"/>
    <dgm:cxn modelId="{9EDBB34D-6852-4B7D-AF14-C5DE063095B7}" type="presParOf" srcId="{35D100FB-0137-401B-90E7-48C2C0E1D9EA}" destId="{1EA4B61C-6EBE-4DEE-A0E8-E49C16E05742}" srcOrd="0" destOrd="0" presId="urn:microsoft.com/office/officeart/2005/8/layout/process1"/>
    <dgm:cxn modelId="{EC526E5D-AC8D-49D9-BA74-CA4BFF31BAAE}" type="presParOf" srcId="{2DB48454-3461-4FF1-BC72-E918397E9823}" destId="{496CB75D-18BD-41A7-9CB3-6908F098A500}" srcOrd="4" destOrd="0" presId="urn:microsoft.com/office/officeart/2005/8/layout/process1"/>
    <dgm:cxn modelId="{825CD55B-D201-4090-B6AB-638D639EE840}" type="presParOf" srcId="{2DB48454-3461-4FF1-BC72-E918397E9823}" destId="{211E011E-33F0-4C56-8111-4275460ADD06}" srcOrd="5" destOrd="0" presId="urn:microsoft.com/office/officeart/2005/8/layout/process1"/>
    <dgm:cxn modelId="{605C21BC-7EE4-4872-9C88-18F96A6F0C47}" type="presParOf" srcId="{211E011E-33F0-4C56-8111-4275460ADD06}" destId="{5EF66E78-A7F3-4EB9-8ED8-E683A028A3B7}" srcOrd="0" destOrd="0" presId="urn:microsoft.com/office/officeart/2005/8/layout/process1"/>
    <dgm:cxn modelId="{87CD881C-0196-42DC-82C4-1D7494B09A45}" type="presParOf" srcId="{2DB48454-3461-4FF1-BC72-E918397E9823}" destId="{1D295D36-60E6-46B6-9BE7-B2EACBB8D0D2}" srcOrd="6" destOrd="0" presId="urn:microsoft.com/office/officeart/2005/8/layout/process1"/>
    <dgm:cxn modelId="{58EDFCB6-B9B6-4EC9-9C17-26801784858E}" type="presParOf" srcId="{2DB48454-3461-4FF1-BC72-E918397E9823}" destId="{C465ED3C-2850-410F-89D1-EFCB72EFC148}" srcOrd="7" destOrd="0" presId="urn:microsoft.com/office/officeart/2005/8/layout/process1"/>
    <dgm:cxn modelId="{B59FC5E0-AA48-429A-9357-763201B89E1F}" type="presParOf" srcId="{C465ED3C-2850-410F-89D1-EFCB72EFC148}" destId="{F59025F7-3CA1-40DB-9757-57D989DC0587}" srcOrd="0" destOrd="0" presId="urn:microsoft.com/office/officeart/2005/8/layout/process1"/>
    <dgm:cxn modelId="{DAA9A159-3686-45F9-902A-9BF0B736C1B7}" type="presParOf" srcId="{2DB48454-3461-4FF1-BC72-E918397E9823}" destId="{1DA319B1-D170-4AAD-B4B9-B91732511F1E}"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C01E96-33DD-4826-90AA-354383B37A55}" type="doc">
      <dgm:prSet loTypeId="urn:microsoft.com/office/officeart/2005/8/layout/bProcess3" loCatId="process" qsTypeId="urn:microsoft.com/office/officeart/2005/8/quickstyle/simple1" qsCatId="simple" csTypeId="urn:microsoft.com/office/officeart/2005/8/colors/colorful1" csCatId="colorful" phldr="1"/>
      <dgm:spPr/>
    </dgm:pt>
    <dgm:pt modelId="{E29ADC3F-399B-46FA-8CC2-4152E31EA2C3}">
      <dgm:prSet phldrT="[Texto]"/>
      <dgm:spPr/>
      <dgm:t>
        <a:bodyPr/>
        <a:lstStyle/>
        <a:p>
          <a:r>
            <a:rPr lang="es-MX" smtClean="0">
              <a:latin typeface="Franklin Gothic Book" panose="020B0503020102020204" pitchFamily="34" charset="0"/>
            </a:rPr>
            <a:t>No pagan impuesto durante el primer año (incluye ISR, IVA y IEPS), salvo que emitan facturas desglosando impuestos (IVA-IEPS).</a:t>
          </a:r>
          <a:endParaRPr lang="es-MX"/>
        </a:p>
      </dgm:t>
    </dgm:pt>
    <dgm:pt modelId="{3A1DCA93-6200-42AE-AAF0-DD715ED49F22}" type="parTrans" cxnId="{4C470758-1D09-4B86-821B-40561204CBC7}">
      <dgm:prSet/>
      <dgm:spPr/>
      <dgm:t>
        <a:bodyPr/>
        <a:lstStyle/>
        <a:p>
          <a:endParaRPr lang="es-MX">
            <a:solidFill>
              <a:schemeClr val="tx1"/>
            </a:solidFill>
          </a:endParaRPr>
        </a:p>
      </dgm:t>
    </dgm:pt>
    <dgm:pt modelId="{87335635-97E4-4D5D-8616-A00368EBC8A7}" type="sibTrans" cxnId="{4C470758-1D09-4B86-821B-40561204CBC7}">
      <dgm:prSet/>
      <dgm:spPr/>
      <dgm:t>
        <a:bodyPr/>
        <a:lstStyle/>
        <a:p>
          <a:endParaRPr lang="es-MX">
            <a:solidFill>
              <a:schemeClr val="tx1"/>
            </a:solidFill>
          </a:endParaRPr>
        </a:p>
      </dgm:t>
    </dgm:pt>
    <dgm:pt modelId="{395B0F2D-403D-48AC-9A74-6585269974B7}">
      <dgm:prSet phldrT="[Texto]"/>
      <dgm:spPr/>
      <dgm:t>
        <a:bodyPr/>
        <a:lstStyle/>
        <a:p>
          <a:r>
            <a:rPr lang="es-MX" smtClean="0">
              <a:latin typeface="Franklin Gothic Book" panose="020B0503020102020204" pitchFamily="34" charset="0"/>
            </a:rPr>
            <a:t>El impuesto se disminuirá gradualmente hasta por 10 años.</a:t>
          </a:r>
          <a:endParaRPr lang="es-MX" dirty="0"/>
        </a:p>
      </dgm:t>
    </dgm:pt>
    <dgm:pt modelId="{A5E377A9-B3BA-4E07-9219-C05089A83675}" type="parTrans" cxnId="{EE955518-5FA8-4905-9E3B-EE2976B250D4}">
      <dgm:prSet/>
      <dgm:spPr/>
      <dgm:t>
        <a:bodyPr/>
        <a:lstStyle/>
        <a:p>
          <a:endParaRPr lang="es-MX">
            <a:solidFill>
              <a:schemeClr val="tx1"/>
            </a:solidFill>
          </a:endParaRPr>
        </a:p>
      </dgm:t>
    </dgm:pt>
    <dgm:pt modelId="{B2157476-9157-4754-A7EA-647971E59C38}" type="sibTrans" cxnId="{EE955518-5FA8-4905-9E3B-EE2976B250D4}">
      <dgm:prSet/>
      <dgm:spPr/>
      <dgm:t>
        <a:bodyPr/>
        <a:lstStyle/>
        <a:p>
          <a:endParaRPr lang="es-MX">
            <a:solidFill>
              <a:schemeClr val="tx1"/>
            </a:solidFill>
          </a:endParaRPr>
        </a:p>
      </dgm:t>
    </dgm:pt>
    <dgm:pt modelId="{3258946A-DA4C-42C4-BD00-8C0E4CFAD778}">
      <dgm:prSet phldrT="[Texto]"/>
      <dgm:spPr/>
      <dgm:t>
        <a:bodyPr/>
        <a:lstStyle/>
        <a:p>
          <a:r>
            <a:rPr lang="es-MX" smtClean="0">
              <a:latin typeface="Franklin Gothic Book" panose="020B0503020102020204" pitchFamily="34" charset="0"/>
            </a:rPr>
            <a:t>Expedirán comprobantes de venta en forma simplificada por las ventas que realice al público en general. </a:t>
          </a:r>
          <a:endParaRPr lang="es-MX" dirty="0"/>
        </a:p>
      </dgm:t>
    </dgm:pt>
    <dgm:pt modelId="{9975FD8F-C963-4971-87ED-ABDD26AAEAD9}" type="parTrans" cxnId="{37EA1E00-1C30-4131-ADCC-7FFC487B0ABC}">
      <dgm:prSet/>
      <dgm:spPr/>
      <dgm:t>
        <a:bodyPr/>
        <a:lstStyle/>
        <a:p>
          <a:endParaRPr lang="es-MX">
            <a:solidFill>
              <a:schemeClr val="tx1"/>
            </a:solidFill>
          </a:endParaRPr>
        </a:p>
      </dgm:t>
    </dgm:pt>
    <dgm:pt modelId="{C739AD9B-38EA-4A12-A8C5-64A3AF39EE5E}" type="sibTrans" cxnId="{37EA1E00-1C30-4131-ADCC-7FFC487B0ABC}">
      <dgm:prSet/>
      <dgm:spPr/>
      <dgm:t>
        <a:bodyPr/>
        <a:lstStyle/>
        <a:p>
          <a:endParaRPr lang="es-MX">
            <a:solidFill>
              <a:schemeClr val="tx1"/>
            </a:solidFill>
          </a:endParaRPr>
        </a:p>
      </dgm:t>
    </dgm:pt>
    <dgm:pt modelId="{56230C60-5656-41B7-8CBA-BEDB453783CC}">
      <dgm:prSet/>
      <dgm:spPr/>
      <dgm:t>
        <a:bodyPr/>
        <a:lstStyle/>
        <a:p>
          <a:r>
            <a:rPr lang="es-MX" dirty="0" smtClean="0">
              <a:latin typeface="Franklin Gothic Book" panose="020B0503020102020204" pitchFamily="34" charset="0"/>
            </a:rPr>
            <a:t>Las retenciones realizadas a sus trabajadores sí deben ser pagadas a la autoridad.</a:t>
          </a:r>
        </a:p>
      </dgm:t>
    </dgm:pt>
    <dgm:pt modelId="{2433FDE6-30C1-494C-B035-B7F21F3FFD23}" type="parTrans" cxnId="{80DE764E-3B83-4E78-B648-48C6C9594839}">
      <dgm:prSet/>
      <dgm:spPr/>
      <dgm:t>
        <a:bodyPr/>
        <a:lstStyle/>
        <a:p>
          <a:endParaRPr lang="es-MX">
            <a:solidFill>
              <a:schemeClr val="tx1"/>
            </a:solidFill>
          </a:endParaRPr>
        </a:p>
      </dgm:t>
    </dgm:pt>
    <dgm:pt modelId="{5559F01B-E99A-42D5-81F3-6175C0FC9D01}" type="sibTrans" cxnId="{80DE764E-3B83-4E78-B648-48C6C9594839}">
      <dgm:prSet/>
      <dgm:spPr/>
      <dgm:t>
        <a:bodyPr/>
        <a:lstStyle/>
        <a:p>
          <a:endParaRPr lang="es-MX">
            <a:solidFill>
              <a:schemeClr val="tx1"/>
            </a:solidFill>
          </a:endParaRPr>
        </a:p>
      </dgm:t>
    </dgm:pt>
    <dgm:pt modelId="{891CD014-FADD-4BD5-B6DA-D2FD1D75753B}">
      <dgm:prSet/>
      <dgm:spPr/>
      <dgm:t>
        <a:bodyPr/>
        <a:lstStyle/>
        <a:p>
          <a:r>
            <a:rPr lang="es-MX" smtClean="0">
              <a:latin typeface="Franklin Gothic Book" panose="020B0503020102020204" pitchFamily="34" charset="0"/>
            </a:rPr>
            <a:t>Declararan cada dos meses (marzo, mayo, julio, septiembre, noviembre y enero del siguiente año), el primer año solo presenta la declaración de ISR, IVA y en su caso IEPS sin pago. </a:t>
          </a:r>
          <a:endParaRPr lang="es-MX" dirty="0">
            <a:latin typeface="Franklin Gothic Book" panose="020B0503020102020204" pitchFamily="34" charset="0"/>
          </a:endParaRPr>
        </a:p>
      </dgm:t>
    </dgm:pt>
    <dgm:pt modelId="{5E52E6CB-8D13-488B-9A36-CBB7922D4D5C}" type="parTrans" cxnId="{75C1F742-EF25-4A89-9B06-ED0C9CAAC594}">
      <dgm:prSet/>
      <dgm:spPr/>
      <dgm:t>
        <a:bodyPr/>
        <a:lstStyle/>
        <a:p>
          <a:endParaRPr lang="es-MX">
            <a:solidFill>
              <a:schemeClr val="tx1"/>
            </a:solidFill>
          </a:endParaRPr>
        </a:p>
      </dgm:t>
    </dgm:pt>
    <dgm:pt modelId="{B26D6B66-2E63-4FAE-91E7-9FC8BD71D0BF}" type="sibTrans" cxnId="{75C1F742-EF25-4A89-9B06-ED0C9CAAC594}">
      <dgm:prSet/>
      <dgm:spPr/>
      <dgm:t>
        <a:bodyPr/>
        <a:lstStyle/>
        <a:p>
          <a:endParaRPr lang="es-MX">
            <a:solidFill>
              <a:schemeClr val="tx1"/>
            </a:solidFill>
          </a:endParaRPr>
        </a:p>
      </dgm:t>
    </dgm:pt>
    <dgm:pt modelId="{C952449E-C2F2-453A-BC18-CE4FCD3B8012}" type="pres">
      <dgm:prSet presAssocID="{C3C01E96-33DD-4826-90AA-354383B37A55}" presName="Name0" presStyleCnt="0">
        <dgm:presLayoutVars>
          <dgm:dir/>
          <dgm:resizeHandles val="exact"/>
        </dgm:presLayoutVars>
      </dgm:prSet>
      <dgm:spPr/>
    </dgm:pt>
    <dgm:pt modelId="{B22E6199-4AA5-4978-B5B8-9EE4A5534B9C}" type="pres">
      <dgm:prSet presAssocID="{E29ADC3F-399B-46FA-8CC2-4152E31EA2C3}" presName="node" presStyleLbl="node1" presStyleIdx="0" presStyleCnt="5">
        <dgm:presLayoutVars>
          <dgm:bulletEnabled val="1"/>
        </dgm:presLayoutVars>
      </dgm:prSet>
      <dgm:spPr/>
      <dgm:t>
        <a:bodyPr/>
        <a:lstStyle/>
        <a:p>
          <a:endParaRPr lang="es-MX"/>
        </a:p>
      </dgm:t>
    </dgm:pt>
    <dgm:pt modelId="{F0152FD5-8272-4A88-AA39-33ED6C41DCD3}" type="pres">
      <dgm:prSet presAssocID="{87335635-97E4-4D5D-8616-A00368EBC8A7}" presName="sibTrans" presStyleLbl="sibTrans1D1" presStyleIdx="0" presStyleCnt="4"/>
      <dgm:spPr/>
      <dgm:t>
        <a:bodyPr/>
        <a:lstStyle/>
        <a:p>
          <a:endParaRPr lang="es-MX"/>
        </a:p>
      </dgm:t>
    </dgm:pt>
    <dgm:pt modelId="{EF76D1AA-1A12-4694-AABC-1151E8120F1B}" type="pres">
      <dgm:prSet presAssocID="{87335635-97E4-4D5D-8616-A00368EBC8A7}" presName="connectorText" presStyleLbl="sibTrans1D1" presStyleIdx="0" presStyleCnt="4"/>
      <dgm:spPr/>
      <dgm:t>
        <a:bodyPr/>
        <a:lstStyle/>
        <a:p>
          <a:endParaRPr lang="es-MX"/>
        </a:p>
      </dgm:t>
    </dgm:pt>
    <dgm:pt modelId="{CFBA7297-8B47-4045-B8E9-CF961CB6DDE8}" type="pres">
      <dgm:prSet presAssocID="{395B0F2D-403D-48AC-9A74-6585269974B7}" presName="node" presStyleLbl="node1" presStyleIdx="1" presStyleCnt="5">
        <dgm:presLayoutVars>
          <dgm:bulletEnabled val="1"/>
        </dgm:presLayoutVars>
      </dgm:prSet>
      <dgm:spPr/>
      <dgm:t>
        <a:bodyPr/>
        <a:lstStyle/>
        <a:p>
          <a:endParaRPr lang="es-MX"/>
        </a:p>
      </dgm:t>
    </dgm:pt>
    <dgm:pt modelId="{0F37AC9F-491C-48F3-8487-7A6B09A841DD}" type="pres">
      <dgm:prSet presAssocID="{B2157476-9157-4754-A7EA-647971E59C38}" presName="sibTrans" presStyleLbl="sibTrans1D1" presStyleIdx="1" presStyleCnt="4"/>
      <dgm:spPr/>
      <dgm:t>
        <a:bodyPr/>
        <a:lstStyle/>
        <a:p>
          <a:endParaRPr lang="es-MX"/>
        </a:p>
      </dgm:t>
    </dgm:pt>
    <dgm:pt modelId="{162B3681-9226-4A71-9FF4-EEDFC576CEF2}" type="pres">
      <dgm:prSet presAssocID="{B2157476-9157-4754-A7EA-647971E59C38}" presName="connectorText" presStyleLbl="sibTrans1D1" presStyleIdx="1" presStyleCnt="4"/>
      <dgm:spPr/>
      <dgm:t>
        <a:bodyPr/>
        <a:lstStyle/>
        <a:p>
          <a:endParaRPr lang="es-MX"/>
        </a:p>
      </dgm:t>
    </dgm:pt>
    <dgm:pt modelId="{D4E9A5D0-F5EC-4978-AFE4-82419293D442}" type="pres">
      <dgm:prSet presAssocID="{3258946A-DA4C-42C4-BD00-8C0E4CFAD778}" presName="node" presStyleLbl="node1" presStyleIdx="2" presStyleCnt="5">
        <dgm:presLayoutVars>
          <dgm:bulletEnabled val="1"/>
        </dgm:presLayoutVars>
      </dgm:prSet>
      <dgm:spPr/>
      <dgm:t>
        <a:bodyPr/>
        <a:lstStyle/>
        <a:p>
          <a:endParaRPr lang="es-MX"/>
        </a:p>
      </dgm:t>
    </dgm:pt>
    <dgm:pt modelId="{EA4E5859-AD2D-4394-9D17-473F5CE74E27}" type="pres">
      <dgm:prSet presAssocID="{C739AD9B-38EA-4A12-A8C5-64A3AF39EE5E}" presName="sibTrans" presStyleLbl="sibTrans1D1" presStyleIdx="2" presStyleCnt="4"/>
      <dgm:spPr/>
      <dgm:t>
        <a:bodyPr/>
        <a:lstStyle/>
        <a:p>
          <a:endParaRPr lang="es-MX"/>
        </a:p>
      </dgm:t>
    </dgm:pt>
    <dgm:pt modelId="{2C6A3E3C-4D65-4894-A803-4F188C7A660C}" type="pres">
      <dgm:prSet presAssocID="{C739AD9B-38EA-4A12-A8C5-64A3AF39EE5E}" presName="connectorText" presStyleLbl="sibTrans1D1" presStyleIdx="2" presStyleCnt="4"/>
      <dgm:spPr/>
      <dgm:t>
        <a:bodyPr/>
        <a:lstStyle/>
        <a:p>
          <a:endParaRPr lang="es-MX"/>
        </a:p>
      </dgm:t>
    </dgm:pt>
    <dgm:pt modelId="{2828BD38-F8F6-4CFD-B521-A7AE18D91BCA}" type="pres">
      <dgm:prSet presAssocID="{891CD014-FADD-4BD5-B6DA-D2FD1D75753B}" presName="node" presStyleLbl="node1" presStyleIdx="3" presStyleCnt="5">
        <dgm:presLayoutVars>
          <dgm:bulletEnabled val="1"/>
        </dgm:presLayoutVars>
      </dgm:prSet>
      <dgm:spPr/>
      <dgm:t>
        <a:bodyPr/>
        <a:lstStyle/>
        <a:p>
          <a:endParaRPr lang="es-MX"/>
        </a:p>
      </dgm:t>
    </dgm:pt>
    <dgm:pt modelId="{F2F234EC-10E9-4150-8440-A57BA3CFF334}" type="pres">
      <dgm:prSet presAssocID="{B26D6B66-2E63-4FAE-91E7-9FC8BD71D0BF}" presName="sibTrans" presStyleLbl="sibTrans1D1" presStyleIdx="3" presStyleCnt="4"/>
      <dgm:spPr/>
      <dgm:t>
        <a:bodyPr/>
        <a:lstStyle/>
        <a:p>
          <a:endParaRPr lang="es-MX"/>
        </a:p>
      </dgm:t>
    </dgm:pt>
    <dgm:pt modelId="{53CDAA8C-5F2D-4FD2-A35E-1E46283BC213}" type="pres">
      <dgm:prSet presAssocID="{B26D6B66-2E63-4FAE-91E7-9FC8BD71D0BF}" presName="connectorText" presStyleLbl="sibTrans1D1" presStyleIdx="3" presStyleCnt="4"/>
      <dgm:spPr/>
      <dgm:t>
        <a:bodyPr/>
        <a:lstStyle/>
        <a:p>
          <a:endParaRPr lang="es-MX"/>
        </a:p>
      </dgm:t>
    </dgm:pt>
    <dgm:pt modelId="{CC64CC59-A464-47F4-89DC-32B55BA60130}" type="pres">
      <dgm:prSet presAssocID="{56230C60-5656-41B7-8CBA-BEDB453783CC}" presName="node" presStyleLbl="node1" presStyleIdx="4" presStyleCnt="5">
        <dgm:presLayoutVars>
          <dgm:bulletEnabled val="1"/>
        </dgm:presLayoutVars>
      </dgm:prSet>
      <dgm:spPr/>
      <dgm:t>
        <a:bodyPr/>
        <a:lstStyle/>
        <a:p>
          <a:endParaRPr lang="es-MX"/>
        </a:p>
      </dgm:t>
    </dgm:pt>
  </dgm:ptLst>
  <dgm:cxnLst>
    <dgm:cxn modelId="{80DE764E-3B83-4E78-B648-48C6C9594839}" srcId="{C3C01E96-33DD-4826-90AA-354383B37A55}" destId="{56230C60-5656-41B7-8CBA-BEDB453783CC}" srcOrd="4" destOrd="0" parTransId="{2433FDE6-30C1-494C-B035-B7F21F3FFD23}" sibTransId="{5559F01B-E99A-42D5-81F3-6175C0FC9D01}"/>
    <dgm:cxn modelId="{F0D08DB5-F1A6-49F5-9AB5-2C2DC43BA188}" type="presOf" srcId="{3258946A-DA4C-42C4-BD00-8C0E4CFAD778}" destId="{D4E9A5D0-F5EC-4978-AFE4-82419293D442}" srcOrd="0" destOrd="0" presId="urn:microsoft.com/office/officeart/2005/8/layout/bProcess3"/>
    <dgm:cxn modelId="{8099BC26-D4B5-483B-BE6F-1D014340DD84}" type="presOf" srcId="{B26D6B66-2E63-4FAE-91E7-9FC8BD71D0BF}" destId="{53CDAA8C-5F2D-4FD2-A35E-1E46283BC213}" srcOrd="1" destOrd="0" presId="urn:microsoft.com/office/officeart/2005/8/layout/bProcess3"/>
    <dgm:cxn modelId="{221F58C1-ED4F-48AD-A8BD-C309AC8CF013}" type="presOf" srcId="{C739AD9B-38EA-4A12-A8C5-64A3AF39EE5E}" destId="{EA4E5859-AD2D-4394-9D17-473F5CE74E27}" srcOrd="0" destOrd="0" presId="urn:microsoft.com/office/officeart/2005/8/layout/bProcess3"/>
    <dgm:cxn modelId="{7568DFF6-1CFE-4DE1-98FD-354845CAD675}" type="presOf" srcId="{E29ADC3F-399B-46FA-8CC2-4152E31EA2C3}" destId="{B22E6199-4AA5-4978-B5B8-9EE4A5534B9C}" srcOrd="0" destOrd="0" presId="urn:microsoft.com/office/officeart/2005/8/layout/bProcess3"/>
    <dgm:cxn modelId="{23941CC1-118D-4883-A3D0-18BCB617F101}" type="presOf" srcId="{C3C01E96-33DD-4826-90AA-354383B37A55}" destId="{C952449E-C2F2-453A-BC18-CE4FCD3B8012}" srcOrd="0" destOrd="0" presId="urn:microsoft.com/office/officeart/2005/8/layout/bProcess3"/>
    <dgm:cxn modelId="{F4FACCF3-4C2C-4A57-98F5-1D26E4237E1B}" type="presOf" srcId="{B2157476-9157-4754-A7EA-647971E59C38}" destId="{0F37AC9F-491C-48F3-8487-7A6B09A841DD}" srcOrd="0" destOrd="0" presId="urn:microsoft.com/office/officeart/2005/8/layout/bProcess3"/>
    <dgm:cxn modelId="{4FC4D571-224C-4467-9572-C20E65845BB4}" type="presOf" srcId="{B26D6B66-2E63-4FAE-91E7-9FC8BD71D0BF}" destId="{F2F234EC-10E9-4150-8440-A57BA3CFF334}" srcOrd="0" destOrd="0" presId="urn:microsoft.com/office/officeart/2005/8/layout/bProcess3"/>
    <dgm:cxn modelId="{EE955518-5FA8-4905-9E3B-EE2976B250D4}" srcId="{C3C01E96-33DD-4826-90AA-354383B37A55}" destId="{395B0F2D-403D-48AC-9A74-6585269974B7}" srcOrd="1" destOrd="0" parTransId="{A5E377A9-B3BA-4E07-9219-C05089A83675}" sibTransId="{B2157476-9157-4754-A7EA-647971E59C38}"/>
    <dgm:cxn modelId="{75C1F742-EF25-4A89-9B06-ED0C9CAAC594}" srcId="{C3C01E96-33DD-4826-90AA-354383B37A55}" destId="{891CD014-FADD-4BD5-B6DA-D2FD1D75753B}" srcOrd="3" destOrd="0" parTransId="{5E52E6CB-8D13-488B-9A36-CBB7922D4D5C}" sibTransId="{B26D6B66-2E63-4FAE-91E7-9FC8BD71D0BF}"/>
    <dgm:cxn modelId="{04A79DBA-FD7F-4015-B931-66B2AF10BDBD}" type="presOf" srcId="{C739AD9B-38EA-4A12-A8C5-64A3AF39EE5E}" destId="{2C6A3E3C-4D65-4894-A803-4F188C7A660C}" srcOrd="1" destOrd="0" presId="urn:microsoft.com/office/officeart/2005/8/layout/bProcess3"/>
    <dgm:cxn modelId="{15770E5B-229A-4291-ABC1-CF21ECE15A9D}" type="presOf" srcId="{87335635-97E4-4D5D-8616-A00368EBC8A7}" destId="{F0152FD5-8272-4A88-AA39-33ED6C41DCD3}" srcOrd="0" destOrd="0" presId="urn:microsoft.com/office/officeart/2005/8/layout/bProcess3"/>
    <dgm:cxn modelId="{D41D46E1-7173-433F-913D-76F11AABA01A}" type="presOf" srcId="{B2157476-9157-4754-A7EA-647971E59C38}" destId="{162B3681-9226-4A71-9FF4-EEDFC576CEF2}" srcOrd="1" destOrd="0" presId="urn:microsoft.com/office/officeart/2005/8/layout/bProcess3"/>
    <dgm:cxn modelId="{BA6E37D7-0F3A-4522-9692-A1427CFA4431}" type="presOf" srcId="{87335635-97E4-4D5D-8616-A00368EBC8A7}" destId="{EF76D1AA-1A12-4694-AABC-1151E8120F1B}" srcOrd="1" destOrd="0" presId="urn:microsoft.com/office/officeart/2005/8/layout/bProcess3"/>
    <dgm:cxn modelId="{F68EB0F1-353A-481F-8279-6AB8EC7F456B}" type="presOf" srcId="{395B0F2D-403D-48AC-9A74-6585269974B7}" destId="{CFBA7297-8B47-4045-B8E9-CF961CB6DDE8}" srcOrd="0" destOrd="0" presId="urn:microsoft.com/office/officeart/2005/8/layout/bProcess3"/>
    <dgm:cxn modelId="{37EA1E00-1C30-4131-ADCC-7FFC487B0ABC}" srcId="{C3C01E96-33DD-4826-90AA-354383B37A55}" destId="{3258946A-DA4C-42C4-BD00-8C0E4CFAD778}" srcOrd="2" destOrd="0" parTransId="{9975FD8F-C963-4971-87ED-ABDD26AAEAD9}" sibTransId="{C739AD9B-38EA-4A12-A8C5-64A3AF39EE5E}"/>
    <dgm:cxn modelId="{4C470758-1D09-4B86-821B-40561204CBC7}" srcId="{C3C01E96-33DD-4826-90AA-354383B37A55}" destId="{E29ADC3F-399B-46FA-8CC2-4152E31EA2C3}" srcOrd="0" destOrd="0" parTransId="{3A1DCA93-6200-42AE-AAF0-DD715ED49F22}" sibTransId="{87335635-97E4-4D5D-8616-A00368EBC8A7}"/>
    <dgm:cxn modelId="{4BEBC4A6-4539-483D-AF32-49C5309B51F1}" type="presOf" srcId="{891CD014-FADD-4BD5-B6DA-D2FD1D75753B}" destId="{2828BD38-F8F6-4CFD-B521-A7AE18D91BCA}" srcOrd="0" destOrd="0" presId="urn:microsoft.com/office/officeart/2005/8/layout/bProcess3"/>
    <dgm:cxn modelId="{321EA725-B8C9-407E-AE57-556DD8032148}" type="presOf" srcId="{56230C60-5656-41B7-8CBA-BEDB453783CC}" destId="{CC64CC59-A464-47F4-89DC-32B55BA60130}" srcOrd="0" destOrd="0" presId="urn:microsoft.com/office/officeart/2005/8/layout/bProcess3"/>
    <dgm:cxn modelId="{56BC4145-0897-4680-9847-30352E4B9563}" type="presParOf" srcId="{C952449E-C2F2-453A-BC18-CE4FCD3B8012}" destId="{B22E6199-4AA5-4978-B5B8-9EE4A5534B9C}" srcOrd="0" destOrd="0" presId="urn:microsoft.com/office/officeart/2005/8/layout/bProcess3"/>
    <dgm:cxn modelId="{305D3B39-D350-4D7C-94BF-23DC86BEB08A}" type="presParOf" srcId="{C952449E-C2F2-453A-BC18-CE4FCD3B8012}" destId="{F0152FD5-8272-4A88-AA39-33ED6C41DCD3}" srcOrd="1" destOrd="0" presId="urn:microsoft.com/office/officeart/2005/8/layout/bProcess3"/>
    <dgm:cxn modelId="{34C2B848-1551-4DDB-B106-ABCAE7DD334B}" type="presParOf" srcId="{F0152FD5-8272-4A88-AA39-33ED6C41DCD3}" destId="{EF76D1AA-1A12-4694-AABC-1151E8120F1B}" srcOrd="0" destOrd="0" presId="urn:microsoft.com/office/officeart/2005/8/layout/bProcess3"/>
    <dgm:cxn modelId="{5DB2EC56-BBB3-4C35-9A2B-87611A89F577}" type="presParOf" srcId="{C952449E-C2F2-453A-BC18-CE4FCD3B8012}" destId="{CFBA7297-8B47-4045-B8E9-CF961CB6DDE8}" srcOrd="2" destOrd="0" presId="urn:microsoft.com/office/officeart/2005/8/layout/bProcess3"/>
    <dgm:cxn modelId="{70802FBC-EDC0-40E8-8626-A68BDC0E04D0}" type="presParOf" srcId="{C952449E-C2F2-453A-BC18-CE4FCD3B8012}" destId="{0F37AC9F-491C-48F3-8487-7A6B09A841DD}" srcOrd="3" destOrd="0" presId="urn:microsoft.com/office/officeart/2005/8/layout/bProcess3"/>
    <dgm:cxn modelId="{80FCAA7D-A1CC-445B-8D1E-39771EEDB605}" type="presParOf" srcId="{0F37AC9F-491C-48F3-8487-7A6B09A841DD}" destId="{162B3681-9226-4A71-9FF4-EEDFC576CEF2}" srcOrd="0" destOrd="0" presId="urn:microsoft.com/office/officeart/2005/8/layout/bProcess3"/>
    <dgm:cxn modelId="{C148950F-79BE-406A-9096-6707096B1A87}" type="presParOf" srcId="{C952449E-C2F2-453A-BC18-CE4FCD3B8012}" destId="{D4E9A5D0-F5EC-4978-AFE4-82419293D442}" srcOrd="4" destOrd="0" presId="urn:microsoft.com/office/officeart/2005/8/layout/bProcess3"/>
    <dgm:cxn modelId="{8AB1810F-E305-4155-990C-22ABAF72A518}" type="presParOf" srcId="{C952449E-C2F2-453A-BC18-CE4FCD3B8012}" destId="{EA4E5859-AD2D-4394-9D17-473F5CE74E27}" srcOrd="5" destOrd="0" presId="urn:microsoft.com/office/officeart/2005/8/layout/bProcess3"/>
    <dgm:cxn modelId="{60FD1137-3E0A-4CD8-A79B-0504B449D714}" type="presParOf" srcId="{EA4E5859-AD2D-4394-9D17-473F5CE74E27}" destId="{2C6A3E3C-4D65-4894-A803-4F188C7A660C}" srcOrd="0" destOrd="0" presId="urn:microsoft.com/office/officeart/2005/8/layout/bProcess3"/>
    <dgm:cxn modelId="{FCE53488-23C7-43BA-84CC-AB8F415C1636}" type="presParOf" srcId="{C952449E-C2F2-453A-BC18-CE4FCD3B8012}" destId="{2828BD38-F8F6-4CFD-B521-A7AE18D91BCA}" srcOrd="6" destOrd="0" presId="urn:microsoft.com/office/officeart/2005/8/layout/bProcess3"/>
    <dgm:cxn modelId="{01DD9858-FE6F-4DA5-9BC9-AA4CBD10A908}" type="presParOf" srcId="{C952449E-C2F2-453A-BC18-CE4FCD3B8012}" destId="{F2F234EC-10E9-4150-8440-A57BA3CFF334}" srcOrd="7" destOrd="0" presId="urn:microsoft.com/office/officeart/2005/8/layout/bProcess3"/>
    <dgm:cxn modelId="{7572B4B6-4DB3-427C-8330-8CCD28AD84FD}" type="presParOf" srcId="{F2F234EC-10E9-4150-8440-A57BA3CFF334}" destId="{53CDAA8C-5F2D-4FD2-A35E-1E46283BC213}" srcOrd="0" destOrd="0" presId="urn:microsoft.com/office/officeart/2005/8/layout/bProcess3"/>
    <dgm:cxn modelId="{E64FD1FD-4C9D-405A-BE32-5BC8C4DAF840}" type="presParOf" srcId="{C952449E-C2F2-453A-BC18-CE4FCD3B8012}" destId="{CC64CC59-A464-47F4-89DC-32B55BA60130}"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8E2B56D-4125-48D9-9AC1-2E7978C12602}"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s-MX"/>
        </a:p>
      </dgm:t>
    </dgm:pt>
    <dgm:pt modelId="{75A140E6-B6F1-4445-A070-886F56EFAC7D}">
      <dgm:prSet phldrT="[Texto]"/>
      <dgm:spPr/>
      <dgm:t>
        <a:bodyPr/>
        <a:lstStyle/>
        <a:p>
          <a:r>
            <a:rPr lang="es-MX" dirty="0" smtClean="0"/>
            <a:t>Financiamiento a través de la red de intermediarios de NAFIN</a:t>
          </a:r>
          <a:endParaRPr lang="es-MX" dirty="0"/>
        </a:p>
      </dgm:t>
    </dgm:pt>
    <dgm:pt modelId="{B57A33A3-A022-4D5E-B964-193B52782B8A}" type="parTrans" cxnId="{12C2BA78-01E6-4E2B-BDAF-249D28A7E8F2}">
      <dgm:prSet/>
      <dgm:spPr/>
      <dgm:t>
        <a:bodyPr/>
        <a:lstStyle/>
        <a:p>
          <a:endParaRPr lang="es-MX"/>
        </a:p>
      </dgm:t>
    </dgm:pt>
    <dgm:pt modelId="{C1595883-43D4-4531-8CB2-9DCE1DE59BEB}" type="sibTrans" cxnId="{12C2BA78-01E6-4E2B-BDAF-249D28A7E8F2}">
      <dgm:prSet/>
      <dgm:spPr/>
      <dgm:t>
        <a:bodyPr/>
        <a:lstStyle/>
        <a:p>
          <a:endParaRPr lang="es-MX"/>
        </a:p>
      </dgm:t>
    </dgm:pt>
    <dgm:pt modelId="{7340EB35-7031-4F04-884C-3F78317CADB6}">
      <dgm:prSet phldrT="[Texto]"/>
      <dgm:spPr/>
      <dgm:t>
        <a:bodyPr/>
        <a:lstStyle/>
        <a:p>
          <a:r>
            <a:rPr lang="es-MX" dirty="0" smtClean="0"/>
            <a:t>Apoyos que se otorgan a través del Instituto Nacional de Emprendedor</a:t>
          </a:r>
          <a:endParaRPr lang="es-MX" dirty="0"/>
        </a:p>
      </dgm:t>
    </dgm:pt>
    <dgm:pt modelId="{024758C1-6093-48F6-92A0-DFF534FED5E4}" type="parTrans" cxnId="{7645FB77-1F88-46C8-9824-4026F5B0A6E1}">
      <dgm:prSet/>
      <dgm:spPr/>
      <dgm:t>
        <a:bodyPr/>
        <a:lstStyle/>
        <a:p>
          <a:endParaRPr lang="es-MX"/>
        </a:p>
      </dgm:t>
    </dgm:pt>
    <dgm:pt modelId="{38E32451-D7F3-4629-AA19-CB8DEBF976F2}" type="sibTrans" cxnId="{7645FB77-1F88-46C8-9824-4026F5B0A6E1}">
      <dgm:prSet/>
      <dgm:spPr/>
      <dgm:t>
        <a:bodyPr/>
        <a:lstStyle/>
        <a:p>
          <a:endParaRPr lang="es-MX"/>
        </a:p>
      </dgm:t>
    </dgm:pt>
    <dgm:pt modelId="{69BB305F-F109-459F-8434-8A4054C72A1C}">
      <dgm:prSet phldrT="[Texto]"/>
      <dgm:spPr/>
      <dgm:t>
        <a:bodyPr/>
        <a:lstStyle/>
        <a:p>
          <a:r>
            <a:rPr lang="es-MX" dirty="0" smtClean="0"/>
            <a:t>Capacitación impartida por el SAT </a:t>
          </a:r>
          <a:endParaRPr lang="es-MX" dirty="0"/>
        </a:p>
      </dgm:t>
    </dgm:pt>
    <dgm:pt modelId="{228C52DB-8D4B-4EE8-AF8D-2C4C1218B56A}" type="parTrans" cxnId="{4E627BAE-9073-416E-AFE1-BEED8F3F2644}">
      <dgm:prSet/>
      <dgm:spPr/>
      <dgm:t>
        <a:bodyPr/>
        <a:lstStyle/>
        <a:p>
          <a:endParaRPr lang="es-MX"/>
        </a:p>
      </dgm:t>
    </dgm:pt>
    <dgm:pt modelId="{7B2FC611-5BF0-4DAF-A114-5D1B45D76026}" type="sibTrans" cxnId="{4E627BAE-9073-416E-AFE1-BEED8F3F2644}">
      <dgm:prSet/>
      <dgm:spPr/>
      <dgm:t>
        <a:bodyPr/>
        <a:lstStyle/>
        <a:p>
          <a:endParaRPr lang="es-MX"/>
        </a:p>
      </dgm:t>
    </dgm:pt>
    <dgm:pt modelId="{1A3E07B9-AFE4-4DCA-9900-2E11C857F837}">
      <dgm:prSet phldrT="[Texto]"/>
      <dgm:spPr/>
      <dgm:t>
        <a:bodyPr/>
        <a:lstStyle/>
        <a:p>
          <a:r>
            <a:rPr lang="es-MX" dirty="0" smtClean="0"/>
            <a:t>Estímulos equivalentes a los IEPS y el IVA de sus operaciones con el público en general</a:t>
          </a:r>
          <a:endParaRPr lang="es-MX" dirty="0"/>
        </a:p>
      </dgm:t>
    </dgm:pt>
    <dgm:pt modelId="{64A86C07-77E1-4532-88AC-EB934F04DCC5}" type="parTrans" cxnId="{4C6507F2-A66A-4132-BE69-F8F011AB6FB5}">
      <dgm:prSet/>
      <dgm:spPr/>
      <dgm:t>
        <a:bodyPr/>
        <a:lstStyle/>
        <a:p>
          <a:endParaRPr lang="es-MX"/>
        </a:p>
      </dgm:t>
    </dgm:pt>
    <dgm:pt modelId="{C21AEF96-732F-45F0-BD06-91AD1B8AE2FE}" type="sibTrans" cxnId="{4C6507F2-A66A-4132-BE69-F8F011AB6FB5}">
      <dgm:prSet/>
      <dgm:spPr/>
      <dgm:t>
        <a:bodyPr/>
        <a:lstStyle/>
        <a:p>
          <a:endParaRPr lang="es-MX"/>
        </a:p>
      </dgm:t>
    </dgm:pt>
    <dgm:pt modelId="{7178C627-708F-454F-ACEB-8EA1DB02016F}">
      <dgm:prSet phldrT="[Texto]"/>
      <dgm:spPr/>
      <dgm:t>
        <a:bodyPr/>
        <a:lstStyle/>
        <a:p>
          <a:r>
            <a:rPr lang="es-MX" dirty="0" smtClean="0"/>
            <a:t>Facilidades para el pago de las cuotas obrero patronales a las personas físicas </a:t>
          </a:r>
          <a:endParaRPr lang="es-MX" dirty="0"/>
        </a:p>
      </dgm:t>
    </dgm:pt>
    <dgm:pt modelId="{36B59623-04F8-4C69-A60B-CFBB5FFB12E8}" type="parTrans" cxnId="{81208C48-2F41-4BAC-9C3F-200079E1D77B}">
      <dgm:prSet/>
      <dgm:spPr/>
      <dgm:t>
        <a:bodyPr/>
        <a:lstStyle/>
        <a:p>
          <a:endParaRPr lang="es-MX"/>
        </a:p>
      </dgm:t>
    </dgm:pt>
    <dgm:pt modelId="{EBFF5DC3-DE7B-45A8-8B21-423CA559BED1}" type="sibTrans" cxnId="{81208C48-2F41-4BAC-9C3F-200079E1D77B}">
      <dgm:prSet/>
      <dgm:spPr/>
      <dgm:t>
        <a:bodyPr/>
        <a:lstStyle/>
        <a:p>
          <a:endParaRPr lang="es-MX"/>
        </a:p>
      </dgm:t>
    </dgm:pt>
    <dgm:pt modelId="{13E757CF-F7D5-4EE9-A34F-09999375A503}" type="pres">
      <dgm:prSet presAssocID="{98E2B56D-4125-48D9-9AC1-2E7978C12602}" presName="diagram" presStyleCnt="0">
        <dgm:presLayoutVars>
          <dgm:dir/>
          <dgm:resizeHandles val="exact"/>
        </dgm:presLayoutVars>
      </dgm:prSet>
      <dgm:spPr/>
      <dgm:t>
        <a:bodyPr/>
        <a:lstStyle/>
        <a:p>
          <a:endParaRPr lang="es-MX"/>
        </a:p>
      </dgm:t>
    </dgm:pt>
    <dgm:pt modelId="{ED0E70B8-551A-4817-87CD-06B7CD445BB8}" type="pres">
      <dgm:prSet presAssocID="{75A140E6-B6F1-4445-A070-886F56EFAC7D}" presName="node" presStyleLbl="node1" presStyleIdx="0" presStyleCnt="5">
        <dgm:presLayoutVars>
          <dgm:bulletEnabled val="1"/>
        </dgm:presLayoutVars>
      </dgm:prSet>
      <dgm:spPr/>
      <dgm:t>
        <a:bodyPr/>
        <a:lstStyle/>
        <a:p>
          <a:endParaRPr lang="es-MX"/>
        </a:p>
      </dgm:t>
    </dgm:pt>
    <dgm:pt modelId="{337E96AA-6BBB-425C-869F-68A82FFA6FE4}" type="pres">
      <dgm:prSet presAssocID="{C1595883-43D4-4531-8CB2-9DCE1DE59BEB}" presName="sibTrans" presStyleCnt="0"/>
      <dgm:spPr/>
    </dgm:pt>
    <dgm:pt modelId="{613B2B1F-9D65-4D89-B378-513575D6C39D}" type="pres">
      <dgm:prSet presAssocID="{7340EB35-7031-4F04-884C-3F78317CADB6}" presName="node" presStyleLbl="node1" presStyleIdx="1" presStyleCnt="5">
        <dgm:presLayoutVars>
          <dgm:bulletEnabled val="1"/>
        </dgm:presLayoutVars>
      </dgm:prSet>
      <dgm:spPr/>
      <dgm:t>
        <a:bodyPr/>
        <a:lstStyle/>
        <a:p>
          <a:endParaRPr lang="es-MX"/>
        </a:p>
      </dgm:t>
    </dgm:pt>
    <dgm:pt modelId="{283CAF8D-CC6E-488E-B53D-CDED72154482}" type="pres">
      <dgm:prSet presAssocID="{38E32451-D7F3-4629-AA19-CB8DEBF976F2}" presName="sibTrans" presStyleCnt="0"/>
      <dgm:spPr/>
    </dgm:pt>
    <dgm:pt modelId="{4ACDADF2-8C46-4024-8CF1-021FE0C4DC57}" type="pres">
      <dgm:prSet presAssocID="{69BB305F-F109-459F-8434-8A4054C72A1C}" presName="node" presStyleLbl="node1" presStyleIdx="2" presStyleCnt="5">
        <dgm:presLayoutVars>
          <dgm:bulletEnabled val="1"/>
        </dgm:presLayoutVars>
      </dgm:prSet>
      <dgm:spPr/>
      <dgm:t>
        <a:bodyPr/>
        <a:lstStyle/>
        <a:p>
          <a:endParaRPr lang="es-MX"/>
        </a:p>
      </dgm:t>
    </dgm:pt>
    <dgm:pt modelId="{0FBB77C3-3A74-42BB-BF8B-F6DF67045546}" type="pres">
      <dgm:prSet presAssocID="{7B2FC611-5BF0-4DAF-A114-5D1B45D76026}" presName="sibTrans" presStyleCnt="0"/>
      <dgm:spPr/>
    </dgm:pt>
    <dgm:pt modelId="{63780FC2-5BBE-4C8F-96E2-2C346FC5480F}" type="pres">
      <dgm:prSet presAssocID="{1A3E07B9-AFE4-4DCA-9900-2E11C857F837}" presName="node" presStyleLbl="node1" presStyleIdx="3" presStyleCnt="5">
        <dgm:presLayoutVars>
          <dgm:bulletEnabled val="1"/>
        </dgm:presLayoutVars>
      </dgm:prSet>
      <dgm:spPr/>
      <dgm:t>
        <a:bodyPr/>
        <a:lstStyle/>
        <a:p>
          <a:endParaRPr lang="es-MX"/>
        </a:p>
      </dgm:t>
    </dgm:pt>
    <dgm:pt modelId="{12B25D66-63F4-405D-9578-028C910B99EC}" type="pres">
      <dgm:prSet presAssocID="{C21AEF96-732F-45F0-BD06-91AD1B8AE2FE}" presName="sibTrans" presStyleCnt="0"/>
      <dgm:spPr/>
    </dgm:pt>
    <dgm:pt modelId="{8BE3888C-8DD5-424D-9F62-039BD3AFAB94}" type="pres">
      <dgm:prSet presAssocID="{7178C627-708F-454F-ACEB-8EA1DB02016F}" presName="node" presStyleLbl="node1" presStyleIdx="4" presStyleCnt="5">
        <dgm:presLayoutVars>
          <dgm:bulletEnabled val="1"/>
        </dgm:presLayoutVars>
      </dgm:prSet>
      <dgm:spPr/>
      <dgm:t>
        <a:bodyPr/>
        <a:lstStyle/>
        <a:p>
          <a:endParaRPr lang="es-MX"/>
        </a:p>
      </dgm:t>
    </dgm:pt>
  </dgm:ptLst>
  <dgm:cxnLst>
    <dgm:cxn modelId="{81208C48-2F41-4BAC-9C3F-200079E1D77B}" srcId="{98E2B56D-4125-48D9-9AC1-2E7978C12602}" destId="{7178C627-708F-454F-ACEB-8EA1DB02016F}" srcOrd="4" destOrd="0" parTransId="{36B59623-04F8-4C69-A60B-CFBB5FFB12E8}" sibTransId="{EBFF5DC3-DE7B-45A8-8B21-423CA559BED1}"/>
    <dgm:cxn modelId="{D02EACA2-58EA-4803-9462-9352F6731036}" type="presOf" srcId="{98E2B56D-4125-48D9-9AC1-2E7978C12602}" destId="{13E757CF-F7D5-4EE9-A34F-09999375A503}" srcOrd="0" destOrd="0" presId="urn:microsoft.com/office/officeart/2005/8/layout/default"/>
    <dgm:cxn modelId="{04DC6E23-FB77-4440-B28D-0C9A17B918F7}" type="presOf" srcId="{69BB305F-F109-459F-8434-8A4054C72A1C}" destId="{4ACDADF2-8C46-4024-8CF1-021FE0C4DC57}" srcOrd="0" destOrd="0" presId="urn:microsoft.com/office/officeart/2005/8/layout/default"/>
    <dgm:cxn modelId="{A4147037-35A9-478D-BED9-18016C50384A}" type="presOf" srcId="{7178C627-708F-454F-ACEB-8EA1DB02016F}" destId="{8BE3888C-8DD5-424D-9F62-039BD3AFAB94}" srcOrd="0" destOrd="0" presId="urn:microsoft.com/office/officeart/2005/8/layout/default"/>
    <dgm:cxn modelId="{4C6507F2-A66A-4132-BE69-F8F011AB6FB5}" srcId="{98E2B56D-4125-48D9-9AC1-2E7978C12602}" destId="{1A3E07B9-AFE4-4DCA-9900-2E11C857F837}" srcOrd="3" destOrd="0" parTransId="{64A86C07-77E1-4532-88AC-EB934F04DCC5}" sibTransId="{C21AEF96-732F-45F0-BD06-91AD1B8AE2FE}"/>
    <dgm:cxn modelId="{7645FB77-1F88-46C8-9824-4026F5B0A6E1}" srcId="{98E2B56D-4125-48D9-9AC1-2E7978C12602}" destId="{7340EB35-7031-4F04-884C-3F78317CADB6}" srcOrd="1" destOrd="0" parTransId="{024758C1-6093-48F6-92A0-DFF534FED5E4}" sibTransId="{38E32451-D7F3-4629-AA19-CB8DEBF976F2}"/>
    <dgm:cxn modelId="{11B58AF0-4EE9-4571-8123-D38785D785DF}" type="presOf" srcId="{75A140E6-B6F1-4445-A070-886F56EFAC7D}" destId="{ED0E70B8-551A-4817-87CD-06B7CD445BB8}" srcOrd="0" destOrd="0" presId="urn:microsoft.com/office/officeart/2005/8/layout/default"/>
    <dgm:cxn modelId="{12C2BA78-01E6-4E2B-BDAF-249D28A7E8F2}" srcId="{98E2B56D-4125-48D9-9AC1-2E7978C12602}" destId="{75A140E6-B6F1-4445-A070-886F56EFAC7D}" srcOrd="0" destOrd="0" parTransId="{B57A33A3-A022-4D5E-B964-193B52782B8A}" sibTransId="{C1595883-43D4-4531-8CB2-9DCE1DE59BEB}"/>
    <dgm:cxn modelId="{9122755B-C44E-4337-86FF-E1AE4D6CB75A}" type="presOf" srcId="{7340EB35-7031-4F04-884C-3F78317CADB6}" destId="{613B2B1F-9D65-4D89-B378-513575D6C39D}" srcOrd="0" destOrd="0" presId="urn:microsoft.com/office/officeart/2005/8/layout/default"/>
    <dgm:cxn modelId="{E9EF3009-A50F-4972-AA6B-925F77C9FBB1}" type="presOf" srcId="{1A3E07B9-AFE4-4DCA-9900-2E11C857F837}" destId="{63780FC2-5BBE-4C8F-96E2-2C346FC5480F}" srcOrd="0" destOrd="0" presId="urn:microsoft.com/office/officeart/2005/8/layout/default"/>
    <dgm:cxn modelId="{4E627BAE-9073-416E-AFE1-BEED8F3F2644}" srcId="{98E2B56D-4125-48D9-9AC1-2E7978C12602}" destId="{69BB305F-F109-459F-8434-8A4054C72A1C}" srcOrd="2" destOrd="0" parTransId="{228C52DB-8D4B-4EE8-AF8D-2C4C1218B56A}" sibTransId="{7B2FC611-5BF0-4DAF-A114-5D1B45D76026}"/>
    <dgm:cxn modelId="{84104DF5-8566-4C7C-86B7-E3E8BF147DC7}" type="presParOf" srcId="{13E757CF-F7D5-4EE9-A34F-09999375A503}" destId="{ED0E70B8-551A-4817-87CD-06B7CD445BB8}" srcOrd="0" destOrd="0" presId="urn:microsoft.com/office/officeart/2005/8/layout/default"/>
    <dgm:cxn modelId="{B3EF68B2-CE6A-4D78-A48D-0D7491B07147}" type="presParOf" srcId="{13E757CF-F7D5-4EE9-A34F-09999375A503}" destId="{337E96AA-6BBB-425C-869F-68A82FFA6FE4}" srcOrd="1" destOrd="0" presId="urn:microsoft.com/office/officeart/2005/8/layout/default"/>
    <dgm:cxn modelId="{4A8BAA43-48E1-4B1B-8F10-9340BE229E15}" type="presParOf" srcId="{13E757CF-F7D5-4EE9-A34F-09999375A503}" destId="{613B2B1F-9D65-4D89-B378-513575D6C39D}" srcOrd="2" destOrd="0" presId="urn:microsoft.com/office/officeart/2005/8/layout/default"/>
    <dgm:cxn modelId="{D9D7D29D-05B8-45F6-B25D-D29E9C3682ED}" type="presParOf" srcId="{13E757CF-F7D5-4EE9-A34F-09999375A503}" destId="{283CAF8D-CC6E-488E-B53D-CDED72154482}" srcOrd="3" destOrd="0" presId="urn:microsoft.com/office/officeart/2005/8/layout/default"/>
    <dgm:cxn modelId="{31F37930-0779-4BDB-90E5-21EC94459586}" type="presParOf" srcId="{13E757CF-F7D5-4EE9-A34F-09999375A503}" destId="{4ACDADF2-8C46-4024-8CF1-021FE0C4DC57}" srcOrd="4" destOrd="0" presId="urn:microsoft.com/office/officeart/2005/8/layout/default"/>
    <dgm:cxn modelId="{1252E556-A5B3-4225-911F-F2972D6C8CAB}" type="presParOf" srcId="{13E757CF-F7D5-4EE9-A34F-09999375A503}" destId="{0FBB77C3-3A74-42BB-BF8B-F6DF67045546}" srcOrd="5" destOrd="0" presId="urn:microsoft.com/office/officeart/2005/8/layout/default"/>
    <dgm:cxn modelId="{E6C2589A-8986-4B7B-950B-76A4AFB587BB}" type="presParOf" srcId="{13E757CF-F7D5-4EE9-A34F-09999375A503}" destId="{63780FC2-5BBE-4C8F-96E2-2C346FC5480F}" srcOrd="6" destOrd="0" presId="urn:microsoft.com/office/officeart/2005/8/layout/default"/>
    <dgm:cxn modelId="{CA4A5751-081D-444D-B8DE-7DA4E366AAF9}" type="presParOf" srcId="{13E757CF-F7D5-4EE9-A34F-09999375A503}" destId="{12B25D66-63F4-405D-9578-028C910B99EC}" srcOrd="7" destOrd="0" presId="urn:microsoft.com/office/officeart/2005/8/layout/default"/>
    <dgm:cxn modelId="{2CD4E5F6-5B37-45D3-A281-56A664D5B243}" type="presParOf" srcId="{13E757CF-F7D5-4EE9-A34F-09999375A503}" destId="{8BE3888C-8DD5-424D-9F62-039BD3AFAB94}"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pPr/>
              <a:t>10/19/2017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p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pPr/>
              <a:t>10/19/2017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p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pPr>
              <a:defRPr/>
            </a:pPr>
            <a:endParaRPr lang="es-ES"/>
          </a:p>
        </p:txBody>
      </p:sp>
      <p:sp>
        <p:nvSpPr>
          <p:cNvPr id="5" name="Marcador de pie de página 4"/>
          <p:cNvSpPr>
            <a:spLocks noGrp="1"/>
          </p:cNvSpPr>
          <p:nvPr>
            <p:ph type="ftr" sz="quarter" idx="11"/>
          </p:nvPr>
        </p:nvSpPr>
        <p:spPr/>
        <p:txBody>
          <a:bodyPr/>
          <a:lstStyle/>
          <a:p>
            <a:pPr>
              <a:defRPr/>
            </a:pPr>
            <a:endParaRPr lang="es-ES"/>
          </a:p>
        </p:txBody>
      </p:sp>
      <p:sp>
        <p:nvSpPr>
          <p:cNvPr id="6" name="Marcador de número de diapositiva 5"/>
          <p:cNvSpPr>
            <a:spLocks noGrp="1"/>
          </p:cNvSpPr>
          <p:nvPr>
            <p:ph type="sldNum" sz="quarter" idx="12"/>
          </p:nvPr>
        </p:nvSpPr>
        <p:spPr/>
        <p:txBody>
          <a:bodyPr/>
          <a:lstStyle/>
          <a:p>
            <a:fld id="{BA953DA2-5522-499C-90FB-850E33635E74}" type="slidenum">
              <a:rPr lang="es-ES" altLang="es-MX" smtClean="0"/>
              <a:pPr/>
              <a:t>‹Nº›</a:t>
            </a:fld>
            <a:endParaRPr lang="es-ES" altLang="es-MX"/>
          </a:p>
        </p:txBody>
      </p:sp>
    </p:spTree>
    <p:extLst>
      <p:ext uri="{BB962C8B-B14F-4D97-AF65-F5344CB8AC3E}">
        <p14:creationId xmlns:p14="http://schemas.microsoft.com/office/powerpoint/2010/main" val="1163859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E583DDF-CA54-461A-A486-592D2374C532}" type="datetimeFigureOut">
              <a:rPr lang="en-US" smtClean="0"/>
              <a:pPr/>
              <a:t>10/19/2017</a:t>
            </a:fld>
            <a:endParaRPr lang="en-US"/>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3073175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E583DDF-CA54-461A-A486-592D2374C532}" type="datetimeFigureOut">
              <a:rPr lang="en-US" smtClean="0"/>
              <a:pPr/>
              <a:t>10/19/2017</a:t>
            </a:fld>
            <a:endParaRPr lang="en-US"/>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667816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E583DDF-CA54-461A-A486-592D2374C532}" type="datetimeFigureOut">
              <a:rPr lang="en-US" smtClean="0"/>
              <a:pPr/>
              <a:t>10/19/2017</a:t>
            </a:fld>
            <a:endParaRPr lang="en-US"/>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2664596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9E583DDF-CA54-461A-A486-592D2374C532}" type="datetimeFigureOut">
              <a:rPr lang="en-US" smtClean="0"/>
              <a:pPr/>
              <a:t>10/19/2017</a:t>
            </a:fld>
            <a:endParaRPr lang="en-US"/>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4000013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0A879FD0-C37A-4F50-8F3B-5FA0D9D0B42F}" type="datetimeFigureOut">
              <a:rPr lang="en-US" smtClean="0"/>
              <a:pPr/>
              <a:t>10/19/2017</a:t>
            </a:fld>
            <a:endParaRPr lang="en-US"/>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D06EF73-9DB8-4763-865F-2F88181A4732}" type="slidenum">
              <a:rPr lang="es-MX" smtClean="0"/>
              <a:pPr/>
              <a:t>‹Nº›</a:t>
            </a:fld>
            <a:endParaRPr lang="es-MX"/>
          </a:p>
        </p:txBody>
      </p:sp>
    </p:spTree>
    <p:extLst>
      <p:ext uri="{BB962C8B-B14F-4D97-AF65-F5344CB8AC3E}">
        <p14:creationId xmlns:p14="http://schemas.microsoft.com/office/powerpoint/2010/main" val="4083567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9E583DDF-CA54-461A-A486-592D2374C532}" type="datetimeFigureOut">
              <a:rPr lang="en-US" smtClean="0"/>
              <a:pPr/>
              <a:t>10/19/2017</a:t>
            </a:fld>
            <a:endParaRPr lang="en-US"/>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552576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9E583DDF-CA54-461A-A486-592D2374C532}" type="datetimeFigureOut">
              <a:rPr lang="en-US" smtClean="0"/>
              <a:pPr/>
              <a:t>10/19/2017</a:t>
            </a:fld>
            <a:endParaRPr lang="en-US"/>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388254148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E583DDF-CA54-461A-A486-592D2374C532}" type="datetimeFigureOut">
              <a:rPr lang="en-US" smtClean="0"/>
              <a:pPr/>
              <a:t>10/19/2017</a:t>
            </a:fld>
            <a:endParaRPr lang="en-US"/>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2199735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E583DDF-CA54-461A-A486-592D2374C532}" type="datetimeFigureOut">
              <a:rPr lang="en-US" smtClean="0"/>
              <a:pPr/>
              <a:t>10/19/2017</a:t>
            </a:fld>
            <a:endParaRPr lang="en-US"/>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771812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E583DDF-CA54-461A-A486-592D2374C532}" type="datetimeFigureOut">
              <a:rPr lang="en-US" smtClean="0"/>
              <a:pPr/>
              <a:t>10/19/2017</a:t>
            </a:fld>
            <a:endParaRPr lang="en-US"/>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3411009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583DDF-CA54-461A-A486-592D2374C532}" type="datetimeFigureOut">
              <a:rPr lang="en-US" smtClean="0"/>
              <a:pPr/>
              <a:t>10/19/2017</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8D9AD5-F248-4919-864A-CFD76CC027D6}" type="slidenum">
              <a:rPr lang="es-MX" smtClean="0"/>
              <a:pPr/>
              <a:t>‹Nº›</a:t>
            </a:fld>
            <a:endParaRPr lang="es-MX"/>
          </a:p>
        </p:txBody>
      </p:sp>
    </p:spTree>
    <p:extLst>
      <p:ext uri="{BB962C8B-B14F-4D97-AF65-F5344CB8AC3E}">
        <p14:creationId xmlns:p14="http://schemas.microsoft.com/office/powerpoint/2010/main" val="3469930548"/>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e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em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e-paf.com/rif-opcion-pagos-provisionales-lugar-definitivos-aviso-mas-tardar-31-enero-2017/" TargetMode="External"/><Relationship Id="rId2" Type="http://schemas.openxmlformats.org/officeDocument/2006/relationships/hyperlink" Target="http://www.sat.gob.mx/artesanos/documentos/casos_practicos_a.pdf" TargetMode="External"/><Relationship Id="rId1" Type="http://schemas.openxmlformats.org/officeDocument/2006/relationships/slideLayout" Target="../slideLayouts/slideLayout2.xml"/><Relationship Id="rId5" Type="http://schemas.openxmlformats.org/officeDocument/2006/relationships/image" Target="../media/image1.emf"/><Relationship Id="rId4" Type="http://schemas.openxmlformats.org/officeDocument/2006/relationships/hyperlink" Target="http://www.sat.gob.mx/"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19373" y="2281438"/>
            <a:ext cx="9601200" cy="4576562"/>
          </a:xfrm>
        </p:spPr>
        <p:txBody>
          <a:bodyPr>
            <a:noAutofit/>
          </a:bodyPr>
          <a:lstStyle/>
          <a:p>
            <a:pPr lvl="0" algn="ctr">
              <a:lnSpc>
                <a:spcPct val="150000"/>
              </a:lnSpc>
              <a:spcBef>
                <a:spcPts val="1000"/>
              </a:spcBef>
              <a:buClr>
                <a:schemeClr val="accent1"/>
              </a:buClr>
              <a:buSzPct val="80000"/>
              <a:defRPr/>
            </a:pPr>
            <a:r>
              <a:rPr lang="es-ES" sz="2400" b="1" u="sng" dirty="0" smtClean="0">
                <a:latin typeface="Batang" panose="02030600000101010101" pitchFamily="18" charset="-127"/>
                <a:ea typeface="Batang" panose="02030600000101010101" pitchFamily="18" charset="-127"/>
              </a:rPr>
              <a:t>Universidad Autónoma del Estado de México</a:t>
            </a:r>
            <a:br>
              <a:rPr lang="es-ES" sz="2400" b="1" u="sng" dirty="0" smtClean="0">
                <a:latin typeface="Batang" panose="02030600000101010101" pitchFamily="18" charset="-127"/>
                <a:ea typeface="Batang" panose="02030600000101010101" pitchFamily="18" charset="-127"/>
              </a:rPr>
            </a:br>
            <a:r>
              <a:rPr lang="es-ES" sz="2400" b="1" u="sng" dirty="0" smtClean="0">
                <a:latin typeface="Batang" panose="02030600000101010101" pitchFamily="18" charset="-127"/>
                <a:ea typeface="Batang" panose="02030600000101010101" pitchFamily="18" charset="-127"/>
              </a:rPr>
              <a:t>Centro Universitario UAEM Valle de Teotihuacán</a:t>
            </a:r>
            <a:br>
              <a:rPr lang="es-ES" sz="2400" b="1" u="sng" dirty="0" smtClean="0">
                <a:latin typeface="Batang" panose="02030600000101010101" pitchFamily="18" charset="-127"/>
                <a:ea typeface="Batang" panose="02030600000101010101" pitchFamily="18" charset="-127"/>
              </a:rPr>
            </a:br>
            <a:r>
              <a:rPr lang="es-ES" sz="1600" b="1" dirty="0" smtClean="0">
                <a:latin typeface="Batang" panose="02030600000101010101" pitchFamily="18" charset="-127"/>
                <a:ea typeface="Batang" panose="02030600000101010101" pitchFamily="18" charset="-127"/>
                <a:cs typeface="Calibri Light" panose="020F0302020204030204" pitchFamily="34" charset="0"/>
              </a:rPr>
              <a:t/>
            </a:r>
            <a:br>
              <a:rPr lang="es-ES" sz="1600" b="1" dirty="0" smtClean="0">
                <a:latin typeface="Batang" panose="02030600000101010101" pitchFamily="18" charset="-127"/>
                <a:ea typeface="Batang" panose="02030600000101010101" pitchFamily="18" charset="-127"/>
                <a:cs typeface="Calibri Light" panose="020F0302020204030204" pitchFamily="34" charset="0"/>
              </a:rPr>
            </a:br>
            <a:r>
              <a:rPr lang="es-ES" sz="1600" b="1" dirty="0" smtClean="0">
                <a:latin typeface="Batang" panose="02030600000101010101" pitchFamily="18" charset="-127"/>
                <a:ea typeface="Batang" panose="02030600000101010101" pitchFamily="18" charset="-127"/>
                <a:cs typeface="Calibri Light" panose="020F0302020204030204" pitchFamily="34" charset="0"/>
              </a:rPr>
              <a:t>Licenciatura en Contaduría</a:t>
            </a:r>
            <a:br>
              <a:rPr lang="es-ES" sz="1600" b="1" dirty="0" smtClean="0">
                <a:latin typeface="Batang" panose="02030600000101010101" pitchFamily="18" charset="-127"/>
                <a:ea typeface="Batang" panose="02030600000101010101" pitchFamily="18" charset="-127"/>
                <a:cs typeface="Calibri Light" panose="020F0302020204030204" pitchFamily="34" charset="0"/>
              </a:rPr>
            </a:br>
            <a:r>
              <a:rPr lang="es-ES" sz="1600" b="1" dirty="0" smtClean="0">
                <a:latin typeface="Batang" panose="02030600000101010101" pitchFamily="18" charset="-127"/>
                <a:ea typeface="Batang" panose="02030600000101010101" pitchFamily="18" charset="-127"/>
                <a:cs typeface="Calibri Light" panose="020F0302020204030204" pitchFamily="34" charset="0"/>
              </a:rPr>
              <a:t>Unidad de Aprendizaje: Contribuciones de las Personas Físicas</a:t>
            </a:r>
            <a:br>
              <a:rPr lang="es-ES" sz="1600" b="1" dirty="0" smtClean="0">
                <a:latin typeface="Batang" panose="02030600000101010101" pitchFamily="18" charset="-127"/>
                <a:ea typeface="Batang" panose="02030600000101010101" pitchFamily="18" charset="-127"/>
                <a:cs typeface="Calibri Light" panose="020F0302020204030204" pitchFamily="34" charset="0"/>
              </a:rPr>
            </a:br>
            <a:r>
              <a:rPr lang="es-ES" sz="1600" dirty="0" smtClean="0">
                <a:latin typeface="Batang" panose="02030600000101010101" pitchFamily="18" charset="-127"/>
                <a:ea typeface="Batang" panose="02030600000101010101" pitchFamily="18" charset="-127"/>
                <a:cs typeface="Calibri Light" panose="020F0302020204030204" pitchFamily="34" charset="0"/>
              </a:rPr>
              <a:t/>
            </a:r>
            <a:br>
              <a:rPr lang="es-ES" sz="1600" dirty="0" smtClean="0">
                <a:latin typeface="Batang" panose="02030600000101010101" pitchFamily="18" charset="-127"/>
                <a:ea typeface="Batang" panose="02030600000101010101" pitchFamily="18" charset="-127"/>
                <a:cs typeface="Calibri Light" panose="020F0302020204030204" pitchFamily="34" charset="0"/>
              </a:rPr>
            </a:br>
            <a:r>
              <a:rPr lang="es-ES" sz="1600" b="1" dirty="0" smtClean="0">
                <a:latin typeface="Batang" panose="02030600000101010101" pitchFamily="18" charset="-127"/>
                <a:ea typeface="Batang" panose="02030600000101010101" pitchFamily="18" charset="-127"/>
                <a:cs typeface="Calibri Light" panose="020F0302020204030204" pitchFamily="34" charset="0"/>
              </a:rPr>
              <a:t/>
            </a:r>
            <a:br>
              <a:rPr lang="es-ES" sz="1600" b="1" dirty="0" smtClean="0">
                <a:latin typeface="Batang" panose="02030600000101010101" pitchFamily="18" charset="-127"/>
                <a:ea typeface="Batang" panose="02030600000101010101" pitchFamily="18" charset="-127"/>
                <a:cs typeface="Calibri Light" panose="020F0302020204030204" pitchFamily="34" charset="0"/>
              </a:rPr>
            </a:br>
            <a:r>
              <a:rPr lang="es-ES" sz="1600" b="1" dirty="0" smtClean="0">
                <a:latin typeface="Batang" panose="02030600000101010101" pitchFamily="18" charset="-127"/>
                <a:ea typeface="Batang" panose="02030600000101010101" pitchFamily="18" charset="-127"/>
                <a:cs typeface="Calibri Light" panose="020F0302020204030204" pitchFamily="34" charset="0"/>
              </a:rPr>
              <a:t/>
            </a:r>
            <a:br>
              <a:rPr lang="es-ES" sz="1600" b="1" dirty="0" smtClean="0">
                <a:latin typeface="Batang" panose="02030600000101010101" pitchFamily="18" charset="-127"/>
                <a:ea typeface="Batang" panose="02030600000101010101" pitchFamily="18" charset="-127"/>
                <a:cs typeface="Calibri Light" panose="020F0302020204030204" pitchFamily="34" charset="0"/>
              </a:rPr>
            </a:br>
            <a:r>
              <a:rPr lang="es-ES" sz="1600" b="1" dirty="0" smtClean="0">
                <a:latin typeface="Batang" panose="02030600000101010101" pitchFamily="18" charset="-127"/>
                <a:ea typeface="Batang" panose="02030600000101010101" pitchFamily="18" charset="-127"/>
                <a:cs typeface="Calibri Light" panose="020F0302020204030204" pitchFamily="34" charset="0"/>
              </a:rPr>
              <a:t/>
            </a:r>
            <a:br>
              <a:rPr lang="es-ES" sz="1600" b="1" dirty="0" smtClean="0">
                <a:latin typeface="Batang" panose="02030600000101010101" pitchFamily="18" charset="-127"/>
                <a:ea typeface="Batang" panose="02030600000101010101" pitchFamily="18" charset="-127"/>
                <a:cs typeface="Calibri Light" panose="020F0302020204030204" pitchFamily="34" charset="0"/>
              </a:rPr>
            </a:br>
            <a:r>
              <a:rPr lang="es-ES" sz="1600" b="1" dirty="0" smtClean="0">
                <a:latin typeface="Batang" panose="02030600000101010101" pitchFamily="18" charset="-127"/>
                <a:ea typeface="Batang" panose="02030600000101010101" pitchFamily="18" charset="-127"/>
                <a:cs typeface="Calibri Light" panose="020F0302020204030204" pitchFamily="34" charset="0"/>
              </a:rPr>
              <a:t/>
            </a:r>
            <a:br>
              <a:rPr lang="es-ES" sz="1600" b="1" dirty="0" smtClean="0">
                <a:latin typeface="Batang" panose="02030600000101010101" pitchFamily="18" charset="-127"/>
                <a:ea typeface="Batang" panose="02030600000101010101" pitchFamily="18" charset="-127"/>
                <a:cs typeface="Calibri Light" panose="020F0302020204030204" pitchFamily="34" charset="0"/>
              </a:rPr>
            </a:br>
            <a:r>
              <a:rPr lang="es-ES" sz="1600" b="1" dirty="0" smtClean="0">
                <a:latin typeface="Batang" panose="02030600000101010101" pitchFamily="18" charset="-127"/>
                <a:ea typeface="Batang" panose="02030600000101010101" pitchFamily="18" charset="-127"/>
                <a:cs typeface="Calibri Light" panose="020F0302020204030204" pitchFamily="34" charset="0"/>
              </a:rPr>
              <a:t>“Régimen de Incorporación Fiscal”</a:t>
            </a:r>
            <a:br>
              <a:rPr lang="es-ES" sz="1600" b="1" dirty="0" smtClean="0">
                <a:latin typeface="Batang" panose="02030600000101010101" pitchFamily="18" charset="-127"/>
                <a:ea typeface="Batang" panose="02030600000101010101" pitchFamily="18" charset="-127"/>
                <a:cs typeface="Calibri Light" panose="020F0302020204030204" pitchFamily="34" charset="0"/>
              </a:rPr>
            </a:br>
            <a:r>
              <a:rPr lang="es-ES" sz="1600" b="1" dirty="0" smtClean="0">
                <a:latin typeface="Batang" panose="02030600000101010101" pitchFamily="18" charset="-127"/>
                <a:ea typeface="Batang" panose="02030600000101010101" pitchFamily="18" charset="-127"/>
                <a:cs typeface="Calibri Light" panose="020F0302020204030204" pitchFamily="34" charset="0"/>
              </a:rPr>
              <a:t/>
            </a:r>
            <a:br>
              <a:rPr lang="es-ES" sz="1600" b="1" dirty="0" smtClean="0">
                <a:latin typeface="Batang" panose="02030600000101010101" pitchFamily="18" charset="-127"/>
                <a:ea typeface="Batang" panose="02030600000101010101" pitchFamily="18" charset="-127"/>
                <a:cs typeface="Calibri Light" panose="020F0302020204030204" pitchFamily="34" charset="0"/>
              </a:rPr>
            </a:br>
            <a:r>
              <a:rPr lang="es-ES" sz="1600" b="1" dirty="0" smtClean="0">
                <a:latin typeface="Batang" panose="02030600000101010101" pitchFamily="18" charset="-127"/>
                <a:ea typeface="Batang" panose="02030600000101010101" pitchFamily="18" charset="-127"/>
                <a:cs typeface="Calibri Light" panose="020F0302020204030204" pitchFamily="34" charset="0"/>
              </a:rPr>
              <a:t>L. C. P. Lizbeth Sandoval Juárez</a:t>
            </a:r>
            <a:br>
              <a:rPr lang="es-ES" sz="1600" b="1" dirty="0" smtClean="0">
                <a:latin typeface="Batang" panose="02030600000101010101" pitchFamily="18" charset="-127"/>
                <a:ea typeface="Batang" panose="02030600000101010101" pitchFamily="18" charset="-127"/>
                <a:cs typeface="Calibri Light" panose="020F0302020204030204" pitchFamily="34" charset="0"/>
              </a:rPr>
            </a:br>
            <a:r>
              <a:rPr lang="es-ES" sz="1800" b="1" dirty="0" smtClean="0">
                <a:solidFill>
                  <a:schemeClr val="tx1"/>
                </a:solidFill>
                <a:latin typeface="Batang" panose="02030600000101010101" pitchFamily="18" charset="-127"/>
                <a:ea typeface="Batang" panose="02030600000101010101" pitchFamily="18" charset="-127"/>
              </a:rPr>
              <a:t/>
            </a:r>
            <a:br>
              <a:rPr lang="es-ES" sz="1800" b="1" dirty="0" smtClean="0">
                <a:solidFill>
                  <a:schemeClr val="tx1"/>
                </a:solidFill>
                <a:latin typeface="Batang" panose="02030600000101010101" pitchFamily="18" charset="-127"/>
                <a:ea typeface="Batang" panose="02030600000101010101" pitchFamily="18" charset="-127"/>
              </a:rPr>
            </a:br>
            <a:endParaRPr lang="es-ES" sz="1800" b="0" i="0" u="sng" dirty="0">
              <a:solidFill>
                <a:schemeClr val="tx1"/>
              </a:solidFill>
              <a:latin typeface="Batang" panose="02030600000101010101" pitchFamily="18" charset="-127"/>
              <a:ea typeface="Batang" panose="02030600000101010101" pitchFamily="18" charset="-127"/>
            </a:endParaRPr>
          </a:p>
        </p:txBody>
      </p:sp>
      <p:sp>
        <p:nvSpPr>
          <p:cNvPr id="7" name="CuadroTexto 6"/>
          <p:cNvSpPr txBox="1"/>
          <p:nvPr/>
        </p:nvSpPr>
        <p:spPr>
          <a:xfrm>
            <a:off x="5524325" y="6362061"/>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pic>
        <p:nvPicPr>
          <p:cNvPr id="8" name="Imagen 7"/>
          <p:cNvPicPr>
            <a:picLocks noChangeAspect="1"/>
          </p:cNvPicPr>
          <p:nvPr/>
        </p:nvPicPr>
        <p:blipFill>
          <a:blip r:embed="rId2"/>
          <a:stretch>
            <a:fillRect/>
          </a:stretch>
        </p:blipFill>
        <p:spPr>
          <a:xfrm>
            <a:off x="11062952" y="0"/>
            <a:ext cx="1129048" cy="578259"/>
          </a:xfrm>
          <a:prstGeom prst="rect">
            <a:avLst/>
          </a:prstGeom>
        </p:spPr>
      </p:pic>
      <p:graphicFrame>
        <p:nvGraphicFramePr>
          <p:cNvPr id="5" name="Tabla 4"/>
          <p:cNvGraphicFramePr>
            <a:graphicFrameLocks noGrp="1"/>
          </p:cNvGraphicFramePr>
          <p:nvPr>
            <p:extLst>
              <p:ext uri="{D42A27DB-BD31-4B8C-83A1-F6EECF244321}">
                <p14:modId xmlns:p14="http://schemas.microsoft.com/office/powerpoint/2010/main" val="4000910128"/>
              </p:ext>
            </p:extLst>
          </p:nvPr>
        </p:nvGraphicFramePr>
        <p:xfrm>
          <a:off x="3984581" y="3421486"/>
          <a:ext cx="4149857" cy="828040"/>
        </p:xfrm>
        <a:graphic>
          <a:graphicData uri="http://schemas.openxmlformats.org/drawingml/2006/table">
            <a:tbl>
              <a:tblPr firstRow="1" bandRow="1">
                <a:tableStyleId>{93296810-A885-4BE3-A3E7-6D5BEEA58F35}</a:tableStyleId>
              </a:tblPr>
              <a:tblGrid>
                <a:gridCol w="801350"/>
                <a:gridCol w="695459"/>
                <a:gridCol w="850006"/>
                <a:gridCol w="914400"/>
                <a:gridCol w="888642"/>
              </a:tblGrid>
              <a:tr h="370840">
                <a:tc>
                  <a:txBody>
                    <a:bodyPr/>
                    <a:lstStyle/>
                    <a:p>
                      <a:pPr algn="ctr"/>
                      <a:r>
                        <a:rPr lang="es-MX" sz="1200" dirty="0" smtClean="0"/>
                        <a:t>Clave</a:t>
                      </a:r>
                      <a:endParaRPr lang="es-MX" sz="1200" dirty="0"/>
                    </a:p>
                  </a:txBody>
                  <a:tcPr/>
                </a:tc>
                <a:tc>
                  <a:txBody>
                    <a:bodyPr/>
                    <a:lstStyle/>
                    <a:p>
                      <a:pPr algn="ctr"/>
                      <a:r>
                        <a:rPr lang="es-MX" sz="1200" dirty="0" smtClean="0"/>
                        <a:t>Horas teoría</a:t>
                      </a:r>
                      <a:endParaRPr lang="es-MX" sz="1200" dirty="0"/>
                    </a:p>
                  </a:txBody>
                  <a:tcPr/>
                </a:tc>
                <a:tc>
                  <a:txBody>
                    <a:bodyPr/>
                    <a:lstStyle/>
                    <a:p>
                      <a:pPr algn="ctr"/>
                      <a:r>
                        <a:rPr lang="es-MX" sz="1200" dirty="0" smtClean="0"/>
                        <a:t>Horas práctica</a:t>
                      </a:r>
                      <a:endParaRPr lang="es-MX" sz="1200" dirty="0"/>
                    </a:p>
                  </a:txBody>
                  <a:tcPr/>
                </a:tc>
                <a:tc>
                  <a:txBody>
                    <a:bodyPr/>
                    <a:lstStyle/>
                    <a:p>
                      <a:pPr algn="ctr"/>
                      <a:r>
                        <a:rPr lang="es-MX" sz="1200" dirty="0" smtClean="0"/>
                        <a:t>Total de horas</a:t>
                      </a:r>
                      <a:endParaRPr lang="es-MX" sz="1200" dirty="0"/>
                    </a:p>
                  </a:txBody>
                  <a:tcPr/>
                </a:tc>
                <a:tc>
                  <a:txBody>
                    <a:bodyPr/>
                    <a:lstStyle/>
                    <a:p>
                      <a:pPr algn="ctr"/>
                      <a:r>
                        <a:rPr lang="es-MX" sz="1200" dirty="0" smtClean="0"/>
                        <a:t>Créditos</a:t>
                      </a:r>
                      <a:endParaRPr lang="es-MX" sz="1200" dirty="0"/>
                    </a:p>
                  </a:txBody>
                  <a:tcPr/>
                </a:tc>
              </a:tr>
              <a:tr h="370840">
                <a:tc>
                  <a:txBody>
                    <a:bodyPr/>
                    <a:lstStyle/>
                    <a:p>
                      <a:pPr algn="ctr"/>
                      <a:r>
                        <a:rPr lang="es-MX" sz="1200" dirty="0" smtClean="0"/>
                        <a:t>L30121</a:t>
                      </a:r>
                      <a:endParaRPr lang="es-MX" sz="1200" dirty="0"/>
                    </a:p>
                  </a:txBody>
                  <a:tcPr/>
                </a:tc>
                <a:tc>
                  <a:txBody>
                    <a:bodyPr/>
                    <a:lstStyle/>
                    <a:p>
                      <a:pPr algn="ctr"/>
                      <a:r>
                        <a:rPr lang="es-MX" sz="1200" dirty="0" smtClean="0"/>
                        <a:t>3</a:t>
                      </a:r>
                      <a:endParaRPr lang="es-MX" sz="1200" dirty="0"/>
                    </a:p>
                  </a:txBody>
                  <a:tcPr/>
                </a:tc>
                <a:tc>
                  <a:txBody>
                    <a:bodyPr/>
                    <a:lstStyle/>
                    <a:p>
                      <a:pPr algn="ctr"/>
                      <a:r>
                        <a:rPr lang="es-MX" sz="1200" dirty="0" smtClean="0"/>
                        <a:t>1</a:t>
                      </a:r>
                      <a:endParaRPr lang="es-MX" sz="1200" dirty="0"/>
                    </a:p>
                  </a:txBody>
                  <a:tcPr/>
                </a:tc>
                <a:tc>
                  <a:txBody>
                    <a:bodyPr/>
                    <a:lstStyle/>
                    <a:p>
                      <a:pPr algn="ctr"/>
                      <a:r>
                        <a:rPr lang="es-MX" sz="1200" dirty="0" smtClean="0"/>
                        <a:t>4</a:t>
                      </a:r>
                      <a:endParaRPr lang="es-MX" sz="1200" dirty="0"/>
                    </a:p>
                  </a:txBody>
                  <a:tcPr/>
                </a:tc>
                <a:tc>
                  <a:txBody>
                    <a:bodyPr/>
                    <a:lstStyle/>
                    <a:p>
                      <a:pPr algn="ctr"/>
                      <a:r>
                        <a:rPr lang="es-MX" sz="1200" dirty="0" smtClean="0"/>
                        <a:t>7</a:t>
                      </a:r>
                      <a:endParaRPr lang="es-MX" sz="1200" dirty="0"/>
                    </a:p>
                  </a:txBody>
                  <a:tcPr/>
                </a:tc>
              </a:tr>
            </a:tbl>
          </a:graphicData>
        </a:graphic>
      </p:graphicFrame>
      <p:pic>
        <p:nvPicPr>
          <p:cNvPr id="9" name="Imagen 8"/>
          <p:cNvPicPr>
            <a:picLocks noChangeAspect="1"/>
          </p:cNvPicPr>
          <p:nvPr/>
        </p:nvPicPr>
        <p:blipFill>
          <a:blip r:embed="rId3"/>
          <a:stretch>
            <a:fillRect/>
          </a:stretch>
        </p:blipFill>
        <p:spPr>
          <a:xfrm>
            <a:off x="0" y="13767"/>
            <a:ext cx="773631" cy="668813"/>
          </a:xfrm>
          <a:prstGeom prst="rect">
            <a:avLst/>
          </a:prstGeom>
        </p:spPr>
      </p:pic>
      <p:sp>
        <p:nvSpPr>
          <p:cNvPr id="10" name="Rectángulo 9"/>
          <p:cNvSpPr/>
          <p:nvPr/>
        </p:nvSpPr>
        <p:spPr>
          <a:xfrm rot="16200000">
            <a:off x="-2552788" y="3340185"/>
            <a:ext cx="6858000" cy="205163"/>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Subtítulo 2"/>
          <p:cNvSpPr txBox="1">
            <a:spLocks/>
          </p:cNvSpPr>
          <p:nvPr/>
        </p:nvSpPr>
        <p:spPr>
          <a:xfrm flipV="1">
            <a:off x="978794" y="2032877"/>
            <a:ext cx="11213206"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Tree>
    <p:extLst>
      <p:ext uri="{BB962C8B-B14F-4D97-AF65-F5344CB8AC3E}">
        <p14:creationId xmlns:p14="http://schemas.microsoft.com/office/powerpoint/2010/main" val="3250670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9236" y="289129"/>
            <a:ext cx="8596668" cy="1320800"/>
          </a:xfrm>
        </p:spPr>
        <p:txBody>
          <a:bodyPr/>
          <a:lstStyle/>
          <a:p>
            <a:r>
              <a:rPr lang="es-PE" sz="2800" b="1" dirty="0" smtClean="0">
                <a:solidFill>
                  <a:schemeClr val="tx1"/>
                </a:solidFill>
              </a:rPr>
              <a:t>Contribuyentes que inician operaciones.</a:t>
            </a:r>
            <a:endParaRPr lang="es-PE" sz="2800" b="1" dirty="0">
              <a:solidFill>
                <a:schemeClr val="tx1"/>
              </a:solidFill>
            </a:endParaRPr>
          </a:p>
        </p:txBody>
      </p:sp>
      <p:sp>
        <p:nvSpPr>
          <p:cNvPr id="3" name="2 Marcador de contenido"/>
          <p:cNvSpPr>
            <a:spLocks noGrp="1"/>
          </p:cNvSpPr>
          <p:nvPr>
            <p:ph idx="1"/>
          </p:nvPr>
        </p:nvSpPr>
        <p:spPr>
          <a:xfrm>
            <a:off x="814353" y="1609929"/>
            <a:ext cx="10248599" cy="4525963"/>
          </a:xfrm>
        </p:spPr>
        <p:txBody>
          <a:bodyPr>
            <a:normAutofit/>
          </a:bodyPr>
          <a:lstStyle/>
          <a:p>
            <a:pPr algn="just">
              <a:lnSpc>
                <a:spcPct val="150000"/>
              </a:lnSpc>
            </a:pPr>
            <a:r>
              <a:rPr lang="es-MX" sz="1800" dirty="0">
                <a:latin typeface="Arial Narrow" panose="020B0606020202030204" pitchFamily="34" charset="0"/>
              </a:rPr>
              <a:t>Los contribuyentes que inicien actividades podrán optar por este régimen siempre que cumplan con el requisito del monto máximo de ingresos señalado, aun de manera proporcional. </a:t>
            </a:r>
            <a:endParaRPr lang="es-MX" sz="1800" dirty="0" smtClean="0">
              <a:latin typeface="Arial Narrow" panose="020B0606020202030204" pitchFamily="34" charset="0"/>
            </a:endParaRPr>
          </a:p>
          <a:p>
            <a:pPr marL="0" indent="0" algn="just">
              <a:lnSpc>
                <a:spcPct val="150000"/>
              </a:lnSpc>
              <a:buNone/>
            </a:pPr>
            <a:r>
              <a:rPr lang="es-MX" sz="1800" dirty="0" smtClean="0">
                <a:latin typeface="Arial Narrow" panose="020B0606020202030204" pitchFamily="34" charset="0"/>
              </a:rPr>
              <a:t>Ejemplo</a:t>
            </a:r>
            <a:r>
              <a:rPr lang="es-MX" sz="1800" dirty="0">
                <a:latin typeface="Arial Narrow" panose="020B0606020202030204" pitchFamily="34" charset="0"/>
              </a:rPr>
              <a:t>: </a:t>
            </a:r>
          </a:p>
          <a:p>
            <a:pPr algn="just">
              <a:lnSpc>
                <a:spcPct val="150000"/>
              </a:lnSpc>
            </a:pPr>
            <a:r>
              <a:rPr lang="es-MX" sz="1800" dirty="0">
                <a:latin typeface="Arial Narrow" panose="020B0606020202030204" pitchFamily="34" charset="0"/>
              </a:rPr>
              <a:t>Fecha de inicio de actividades 1º de marzo de </a:t>
            </a:r>
            <a:r>
              <a:rPr lang="es-MX" sz="1800" dirty="0" smtClean="0">
                <a:latin typeface="Arial Narrow" panose="020B0606020202030204" pitchFamily="34" charset="0"/>
              </a:rPr>
              <a:t>2014.</a:t>
            </a:r>
          </a:p>
          <a:p>
            <a:pPr algn="just">
              <a:lnSpc>
                <a:spcPct val="150000"/>
              </a:lnSpc>
            </a:pPr>
            <a:r>
              <a:rPr lang="es-MX" sz="1800" dirty="0" smtClean="0">
                <a:latin typeface="Arial Narrow" panose="020B0606020202030204" pitchFamily="34" charset="0"/>
              </a:rPr>
              <a:t> </a:t>
            </a:r>
            <a:r>
              <a:rPr lang="es-MX" sz="1800" dirty="0">
                <a:latin typeface="Arial Narrow" panose="020B0606020202030204" pitchFamily="34" charset="0"/>
              </a:rPr>
              <a:t>Número de días, al final del ejercicio. </a:t>
            </a:r>
            <a:r>
              <a:rPr lang="es-MX" sz="1800" dirty="0" smtClean="0">
                <a:latin typeface="Arial Narrow" panose="020B0606020202030204" pitchFamily="34" charset="0"/>
              </a:rPr>
              <a:t>306.</a:t>
            </a:r>
          </a:p>
          <a:p>
            <a:pPr algn="just">
              <a:lnSpc>
                <a:spcPct val="150000"/>
              </a:lnSpc>
            </a:pPr>
            <a:r>
              <a:rPr lang="es-MX" sz="1800" dirty="0" smtClean="0">
                <a:latin typeface="Arial Narrow" panose="020B0606020202030204" pitchFamily="34" charset="0"/>
              </a:rPr>
              <a:t>Ingresos </a:t>
            </a:r>
            <a:r>
              <a:rPr lang="es-MX" sz="1800" dirty="0">
                <a:latin typeface="Arial Narrow" panose="020B0606020202030204" pitchFamily="34" charset="0"/>
              </a:rPr>
              <a:t>al final del ejercicio 1,700,000.00 </a:t>
            </a:r>
            <a:endParaRPr lang="es-MX" sz="1800" dirty="0" smtClean="0">
              <a:latin typeface="Arial Narrow" panose="020B0606020202030204" pitchFamily="34" charset="0"/>
            </a:endParaRPr>
          </a:p>
          <a:p>
            <a:pPr algn="just">
              <a:lnSpc>
                <a:spcPct val="150000"/>
              </a:lnSpc>
            </a:pPr>
            <a:endParaRPr lang="es-MX" sz="1800" dirty="0">
              <a:latin typeface="Arial Narrow" panose="020B0606020202030204" pitchFamily="34" charset="0"/>
            </a:endParaRPr>
          </a:p>
          <a:p>
            <a:pPr marL="0" indent="0" algn="just">
              <a:lnSpc>
                <a:spcPct val="150000"/>
              </a:lnSpc>
              <a:buNone/>
            </a:pPr>
            <a:endParaRPr lang="es-PE" sz="1800" dirty="0">
              <a:latin typeface="Arial Narrow" panose="020B0606020202030204" pitchFamily="34" charset="0"/>
            </a:endParaRPr>
          </a:p>
        </p:txBody>
      </p:sp>
      <p:graphicFrame>
        <p:nvGraphicFramePr>
          <p:cNvPr id="6" name="Diagrama 5"/>
          <p:cNvGraphicFramePr/>
          <p:nvPr>
            <p:extLst>
              <p:ext uri="{D42A27DB-BD31-4B8C-83A1-F6EECF244321}">
                <p14:modId xmlns:p14="http://schemas.microsoft.com/office/powerpoint/2010/main" val="2601875674"/>
              </p:ext>
            </p:extLst>
          </p:nvPr>
        </p:nvGraphicFramePr>
        <p:xfrm>
          <a:off x="1721474" y="4805673"/>
          <a:ext cx="8658898" cy="1738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ángulo 10"/>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3" name="Imagen 12"/>
          <p:cNvPicPr>
            <a:picLocks noChangeAspect="1"/>
          </p:cNvPicPr>
          <p:nvPr/>
        </p:nvPicPr>
        <p:blipFill>
          <a:blip r:embed="rId7"/>
          <a:stretch>
            <a:fillRect/>
          </a:stretch>
        </p:blipFill>
        <p:spPr>
          <a:xfrm>
            <a:off x="11062952" y="0"/>
            <a:ext cx="1129048" cy="578259"/>
          </a:xfrm>
          <a:prstGeom prst="rect">
            <a:avLst/>
          </a:prstGeom>
        </p:spPr>
      </p:pic>
      <p:sp>
        <p:nvSpPr>
          <p:cNvPr id="14" name="CuadroTexto 13"/>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b="1" dirty="0" smtClean="0">
                <a:solidFill>
                  <a:schemeClr val="tx1"/>
                </a:solidFill>
              </a:rPr>
              <a:t>Características del Régimen.</a:t>
            </a:r>
            <a:endParaRPr lang="es-MX" sz="2800" b="1" dirty="0">
              <a:solidFill>
                <a:schemeClr val="tx1"/>
              </a:solidFill>
            </a:endParaRPr>
          </a:p>
        </p:txBody>
      </p:sp>
      <p:graphicFrame>
        <p:nvGraphicFramePr>
          <p:cNvPr id="10" name="Diagrama 9"/>
          <p:cNvGraphicFramePr/>
          <p:nvPr>
            <p:extLst>
              <p:ext uri="{D42A27DB-BD31-4B8C-83A1-F6EECF244321}">
                <p14:modId xmlns:p14="http://schemas.microsoft.com/office/powerpoint/2010/main" val="3245120335"/>
              </p:ext>
            </p:extLst>
          </p:nvPr>
        </p:nvGraphicFramePr>
        <p:xfrm>
          <a:off x="911667" y="1690689"/>
          <a:ext cx="10151285" cy="41176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9" name="Imagen 8"/>
          <p:cNvPicPr>
            <a:picLocks noChangeAspect="1"/>
          </p:cNvPicPr>
          <p:nvPr/>
        </p:nvPicPr>
        <p:blipFill>
          <a:blip r:embed="rId7"/>
          <a:stretch>
            <a:fillRect/>
          </a:stretch>
        </p:blipFill>
        <p:spPr>
          <a:xfrm>
            <a:off x="11062952" y="0"/>
            <a:ext cx="1129048" cy="578259"/>
          </a:xfrm>
          <a:prstGeom prst="rect">
            <a:avLst/>
          </a:prstGeom>
        </p:spPr>
      </p:pic>
      <p:sp>
        <p:nvSpPr>
          <p:cNvPr id="14" name="CuadroTexto 13"/>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
        <p:nvSpPr>
          <p:cNvPr id="3" name="CuadroTexto 2"/>
          <p:cNvSpPr txBox="1"/>
          <p:nvPr/>
        </p:nvSpPr>
        <p:spPr>
          <a:xfrm>
            <a:off x="4672885" y="6017932"/>
            <a:ext cx="3438659" cy="400110"/>
          </a:xfrm>
          <a:prstGeom prst="rect">
            <a:avLst/>
          </a:prstGeom>
          <a:noFill/>
        </p:spPr>
        <p:txBody>
          <a:bodyPr wrap="square" rtlCol="0">
            <a:spAutoFit/>
          </a:bodyPr>
          <a:lstStyle/>
          <a:p>
            <a:pPr algn="ctr"/>
            <a:r>
              <a:rPr lang="es-MX" sz="1000" dirty="0" smtClean="0"/>
              <a:t>Fig. 1 Características del Régimen de Incorporación Fiscal.</a:t>
            </a:r>
          </a:p>
          <a:p>
            <a:pPr algn="ctr"/>
            <a:r>
              <a:rPr lang="es-MX" sz="1000" dirty="0" smtClean="0"/>
              <a:t>Fuente: Elaboración propia con base en CFF.</a:t>
            </a:r>
            <a:endParaRPr lang="es-MX" sz="1000" dirty="0"/>
          </a:p>
        </p:txBody>
      </p:sp>
    </p:spTree>
    <p:extLst>
      <p:ext uri="{BB962C8B-B14F-4D97-AF65-F5344CB8AC3E}">
        <p14:creationId xmlns:p14="http://schemas.microsoft.com/office/powerpoint/2010/main" val="3859095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b="1" dirty="0" smtClean="0">
                <a:solidFill>
                  <a:schemeClr val="tx1"/>
                </a:solidFill>
              </a:rPr>
              <a:t>Obligaciones de los contribuyentes.</a:t>
            </a:r>
            <a:endParaRPr lang="es-MX" sz="2800" b="1" dirty="0">
              <a:solidFill>
                <a:schemeClr val="tx1"/>
              </a:solidFill>
            </a:endParaRPr>
          </a:p>
        </p:txBody>
      </p:sp>
      <p:sp>
        <p:nvSpPr>
          <p:cNvPr id="3" name="Marcador de contenido 2"/>
          <p:cNvSpPr>
            <a:spLocks noGrp="1"/>
          </p:cNvSpPr>
          <p:nvPr>
            <p:ph idx="1"/>
          </p:nvPr>
        </p:nvSpPr>
        <p:spPr>
          <a:xfrm>
            <a:off x="677334" y="1656366"/>
            <a:ext cx="10385618" cy="4525963"/>
          </a:xfrm>
        </p:spPr>
        <p:txBody>
          <a:bodyPr>
            <a:normAutofit/>
          </a:bodyPr>
          <a:lstStyle/>
          <a:p>
            <a:pPr marL="342900" indent="-342900">
              <a:lnSpc>
                <a:spcPct val="150000"/>
              </a:lnSpc>
              <a:buFont typeface="+mj-lt"/>
              <a:buAutoNum type="arabicPeriod"/>
            </a:pPr>
            <a:r>
              <a:rPr lang="es-MX" sz="1800" dirty="0">
                <a:solidFill>
                  <a:schemeClr val="tx1"/>
                </a:solidFill>
                <a:latin typeface="Arial Narrow" panose="020B0606020202030204" pitchFamily="34" charset="0"/>
              </a:rPr>
              <a:t>Inscribirse en el RFC</a:t>
            </a:r>
            <a:r>
              <a:rPr lang="es-MX" sz="1800" dirty="0" smtClean="0">
                <a:solidFill>
                  <a:schemeClr val="tx1"/>
                </a:solidFill>
                <a:latin typeface="Arial Narrow" panose="020B0606020202030204" pitchFamily="34" charset="0"/>
              </a:rPr>
              <a:t>.</a:t>
            </a:r>
          </a:p>
          <a:p>
            <a:pPr marL="342900" indent="-342900">
              <a:lnSpc>
                <a:spcPct val="150000"/>
              </a:lnSpc>
              <a:buFont typeface="+mj-lt"/>
              <a:buAutoNum type="arabicPeriod"/>
            </a:pPr>
            <a:r>
              <a:rPr lang="es-MX" sz="1800" dirty="0" smtClean="0">
                <a:solidFill>
                  <a:schemeClr val="tx1"/>
                </a:solidFill>
                <a:latin typeface="Arial Narrow" panose="020B0606020202030204" pitchFamily="34" charset="0"/>
              </a:rPr>
              <a:t>Solicitar </a:t>
            </a:r>
            <a:r>
              <a:rPr lang="es-MX" sz="1800" dirty="0">
                <a:solidFill>
                  <a:schemeClr val="tx1"/>
                </a:solidFill>
                <a:latin typeface="Arial Narrow" panose="020B0606020202030204" pitchFamily="34" charset="0"/>
              </a:rPr>
              <a:t>y conservar comprobantes fiscales de sus gastos. </a:t>
            </a:r>
            <a:endParaRPr lang="es-MX" sz="1800" dirty="0" smtClean="0">
              <a:solidFill>
                <a:schemeClr val="tx1"/>
              </a:solidFill>
              <a:latin typeface="Arial Narrow" panose="020B0606020202030204" pitchFamily="34" charset="0"/>
            </a:endParaRPr>
          </a:p>
          <a:p>
            <a:pPr marL="342900" indent="-342900">
              <a:lnSpc>
                <a:spcPct val="150000"/>
              </a:lnSpc>
              <a:buFont typeface="+mj-lt"/>
              <a:buAutoNum type="arabicPeriod"/>
            </a:pPr>
            <a:r>
              <a:rPr lang="es-MX" sz="1800" dirty="0" smtClean="0">
                <a:solidFill>
                  <a:schemeClr val="tx1"/>
                </a:solidFill>
                <a:latin typeface="Arial Narrow" panose="020B0606020202030204" pitchFamily="34" charset="0"/>
              </a:rPr>
              <a:t>Expedir </a:t>
            </a:r>
            <a:r>
              <a:rPr lang="es-MX" sz="1800" dirty="0">
                <a:solidFill>
                  <a:schemeClr val="tx1"/>
                </a:solidFill>
                <a:latin typeface="Arial Narrow" panose="020B0606020202030204" pitchFamily="34" charset="0"/>
              </a:rPr>
              <a:t>notas de venta. </a:t>
            </a:r>
            <a:endParaRPr lang="es-MX" sz="1800" dirty="0" smtClean="0">
              <a:solidFill>
                <a:schemeClr val="tx1"/>
              </a:solidFill>
              <a:latin typeface="Arial Narrow" panose="020B0606020202030204" pitchFamily="34" charset="0"/>
            </a:endParaRPr>
          </a:p>
          <a:p>
            <a:pPr marL="342900" indent="-342900">
              <a:lnSpc>
                <a:spcPct val="150000"/>
              </a:lnSpc>
              <a:buFont typeface="+mj-lt"/>
              <a:buAutoNum type="arabicPeriod"/>
            </a:pPr>
            <a:r>
              <a:rPr lang="es-MX" sz="1800" dirty="0" smtClean="0">
                <a:solidFill>
                  <a:schemeClr val="tx1"/>
                </a:solidFill>
                <a:latin typeface="Arial Narrow" panose="020B0606020202030204" pitchFamily="34" charset="0"/>
              </a:rPr>
              <a:t>Registrar </a:t>
            </a:r>
            <a:r>
              <a:rPr lang="es-MX" sz="1800" dirty="0">
                <a:solidFill>
                  <a:schemeClr val="tx1"/>
                </a:solidFill>
                <a:latin typeface="Arial Narrow" panose="020B0606020202030204" pitchFamily="34" charset="0"/>
              </a:rPr>
              <a:t>sus operaciones en el Sistema de Registro Fiscal Mis Cuentas. </a:t>
            </a:r>
            <a:endParaRPr lang="es-MX" sz="1800" dirty="0" smtClean="0">
              <a:solidFill>
                <a:schemeClr val="tx1"/>
              </a:solidFill>
              <a:latin typeface="Arial Narrow" panose="020B0606020202030204" pitchFamily="34" charset="0"/>
            </a:endParaRPr>
          </a:p>
          <a:p>
            <a:pPr marL="342900" indent="-342900">
              <a:lnSpc>
                <a:spcPct val="150000"/>
              </a:lnSpc>
              <a:buFont typeface="+mj-lt"/>
              <a:buAutoNum type="arabicPeriod"/>
            </a:pPr>
            <a:r>
              <a:rPr lang="es-MX" sz="1800" dirty="0" smtClean="0">
                <a:solidFill>
                  <a:schemeClr val="tx1"/>
                </a:solidFill>
                <a:latin typeface="Arial Narrow" panose="020B0606020202030204" pitchFamily="34" charset="0"/>
              </a:rPr>
              <a:t>Entregar </a:t>
            </a:r>
            <a:r>
              <a:rPr lang="es-MX" sz="1800" dirty="0">
                <a:solidFill>
                  <a:schemeClr val="tx1"/>
                </a:solidFill>
                <a:latin typeface="Arial Narrow" panose="020B0606020202030204" pitchFamily="34" charset="0"/>
              </a:rPr>
              <a:t>a sus clientes comprobantes fiscales por las operaciones que realicen, los cuales podrá expedir a través del Sistema Registro Fiscal “Mis Cuentas</a:t>
            </a:r>
            <a:r>
              <a:rPr lang="es-MX" sz="1800" dirty="0" smtClean="0">
                <a:solidFill>
                  <a:schemeClr val="tx1"/>
                </a:solidFill>
                <a:latin typeface="Arial Narrow" panose="020B0606020202030204" pitchFamily="34" charset="0"/>
              </a:rPr>
              <a:t>”.</a:t>
            </a:r>
          </a:p>
          <a:p>
            <a:pPr marL="342900" indent="-342900">
              <a:lnSpc>
                <a:spcPct val="150000"/>
              </a:lnSpc>
              <a:buFont typeface="+mj-lt"/>
              <a:buAutoNum type="arabicPeriod"/>
            </a:pPr>
            <a:r>
              <a:rPr lang="es-MX" sz="1800" dirty="0" smtClean="0">
                <a:solidFill>
                  <a:schemeClr val="tx1"/>
                </a:solidFill>
                <a:latin typeface="Arial Narrow" panose="020B0606020202030204" pitchFamily="34" charset="0"/>
              </a:rPr>
              <a:t>Emitir comprobante fiscal por las remuneraciones que efectúen por sueldos y salarios y las retenciones de contribuciones que realicen. </a:t>
            </a:r>
          </a:p>
        </p:txBody>
      </p:sp>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2" name="Imagen 11"/>
          <p:cNvPicPr>
            <a:picLocks noChangeAspect="1"/>
          </p:cNvPicPr>
          <p:nvPr/>
        </p:nvPicPr>
        <p:blipFill>
          <a:blip r:embed="rId2"/>
          <a:stretch>
            <a:fillRect/>
          </a:stretch>
        </p:blipFill>
        <p:spPr>
          <a:xfrm>
            <a:off x="11062952" y="0"/>
            <a:ext cx="1129048" cy="578259"/>
          </a:xfrm>
          <a:prstGeom prst="rect">
            <a:avLst/>
          </a:prstGeom>
        </p:spPr>
      </p:pic>
      <p:sp>
        <p:nvSpPr>
          <p:cNvPr id="13" name="CuadroTexto 12"/>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277074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785273"/>
            <a:ext cx="10300952" cy="4525963"/>
          </a:xfrm>
        </p:spPr>
        <p:txBody>
          <a:bodyPr>
            <a:normAutofit/>
          </a:bodyPr>
          <a:lstStyle/>
          <a:p>
            <a:pPr marL="457200" indent="-457200">
              <a:lnSpc>
                <a:spcPct val="150000"/>
              </a:lnSpc>
              <a:buFont typeface="+mj-lt"/>
              <a:buAutoNum type="arabicPeriod" startAt="7"/>
            </a:pPr>
            <a:r>
              <a:rPr lang="es-MX" sz="1800" dirty="0">
                <a:solidFill>
                  <a:schemeClr val="tx1"/>
                </a:solidFill>
                <a:latin typeface="Arial Narrow" panose="020B0606020202030204" pitchFamily="34" charset="0"/>
              </a:rPr>
              <a:t>El pago de nómina podrá generarse en la opción de “Generar Factura”, con tipo de comprobante “Gasto” y el RFC del empleado. En descripción se deberá anotar “nómina del día…” (periodo que ampare el comprobante). </a:t>
            </a:r>
            <a:endParaRPr lang="es-MX" sz="1800" dirty="0" smtClean="0">
              <a:solidFill>
                <a:schemeClr val="tx1"/>
              </a:solidFill>
              <a:latin typeface="Arial Narrow" panose="020B0606020202030204" pitchFamily="34" charset="0"/>
            </a:endParaRPr>
          </a:p>
          <a:p>
            <a:pPr marL="457200" indent="-457200">
              <a:lnSpc>
                <a:spcPct val="150000"/>
              </a:lnSpc>
              <a:buFont typeface="+mj-lt"/>
              <a:buAutoNum type="arabicPeriod" startAt="7"/>
            </a:pPr>
            <a:endParaRPr lang="es-MX" sz="1800" dirty="0">
              <a:solidFill>
                <a:schemeClr val="tx1"/>
              </a:solidFill>
              <a:latin typeface="Arial Narrow" panose="020B0606020202030204" pitchFamily="34" charset="0"/>
            </a:endParaRPr>
          </a:p>
          <a:p>
            <a:pPr marL="457200" indent="-457200">
              <a:lnSpc>
                <a:spcPct val="150000"/>
              </a:lnSpc>
              <a:buFont typeface="+mj-lt"/>
              <a:buAutoNum type="arabicPeriod" startAt="7"/>
            </a:pPr>
            <a:r>
              <a:rPr lang="es-MX" sz="1800" dirty="0" smtClean="0">
                <a:solidFill>
                  <a:schemeClr val="tx1"/>
                </a:solidFill>
                <a:latin typeface="Arial Narrow" panose="020B0606020202030204" pitchFamily="34" charset="0"/>
              </a:rPr>
              <a:t>Retener </a:t>
            </a:r>
            <a:r>
              <a:rPr lang="es-MX" sz="1800" dirty="0">
                <a:solidFill>
                  <a:schemeClr val="tx1"/>
                </a:solidFill>
                <a:latin typeface="Arial Narrow" panose="020B0606020202030204" pitchFamily="34" charset="0"/>
              </a:rPr>
              <a:t>el ISR a trabajadores y enterarlo bimestralmente a más tardar el ultimo día del mes inmediato posterior al bimestre que </a:t>
            </a:r>
            <a:r>
              <a:rPr lang="es-MX" sz="1800" dirty="0" smtClean="0">
                <a:solidFill>
                  <a:schemeClr val="tx1"/>
                </a:solidFill>
                <a:latin typeface="Arial Narrow" panose="020B0606020202030204" pitchFamily="34" charset="0"/>
              </a:rPr>
              <a:t>corresponda </a:t>
            </a:r>
            <a:r>
              <a:rPr lang="es-MX" sz="1800" dirty="0">
                <a:solidFill>
                  <a:schemeClr val="tx1"/>
                </a:solidFill>
                <a:latin typeface="Arial Narrow" panose="020B0606020202030204" pitchFamily="34" charset="0"/>
              </a:rPr>
              <a:t>la declaración</a:t>
            </a:r>
            <a:r>
              <a:rPr lang="es-MX" sz="1800" dirty="0" smtClean="0">
                <a:solidFill>
                  <a:schemeClr val="tx1"/>
                </a:solidFill>
                <a:latin typeface="Arial Narrow" panose="020B0606020202030204" pitchFamily="34" charset="0"/>
              </a:rPr>
              <a:t>.</a:t>
            </a:r>
          </a:p>
          <a:p>
            <a:pPr marL="457200" indent="-457200">
              <a:lnSpc>
                <a:spcPct val="150000"/>
              </a:lnSpc>
              <a:buFont typeface="+mj-lt"/>
              <a:buAutoNum type="arabicPeriod" startAt="7"/>
            </a:pPr>
            <a:endParaRPr lang="es-MX" sz="1800" dirty="0" smtClean="0">
              <a:solidFill>
                <a:schemeClr val="tx1"/>
              </a:solidFill>
              <a:latin typeface="Arial Narrow" panose="020B0606020202030204" pitchFamily="34" charset="0"/>
            </a:endParaRPr>
          </a:p>
          <a:p>
            <a:pPr marL="457200" indent="-457200">
              <a:lnSpc>
                <a:spcPct val="150000"/>
              </a:lnSpc>
              <a:buFont typeface="+mj-lt"/>
              <a:buAutoNum type="arabicPeriod" startAt="7"/>
            </a:pPr>
            <a:r>
              <a:rPr lang="es-MX" sz="1800" dirty="0">
                <a:solidFill>
                  <a:schemeClr val="tx1"/>
                </a:solidFill>
                <a:latin typeface="Arial Narrow" panose="020B0606020202030204" pitchFamily="34" charset="0"/>
              </a:rPr>
              <a:t>Pagar sus compras e inversiones, mayores a  $2,000 pesos, mediante cheque, tarjeta de crédito, débito, de servicios, mediante TEF o monederos electrónicos autorizados por el Servicio de Administración Tributaria.</a:t>
            </a:r>
          </a:p>
          <a:p>
            <a:pPr marL="457200" indent="-457200">
              <a:lnSpc>
                <a:spcPct val="150000"/>
              </a:lnSpc>
              <a:buFont typeface="+mj-lt"/>
              <a:buAutoNum type="arabicPeriod" startAt="7"/>
            </a:pPr>
            <a:endParaRPr lang="es-MX" sz="1800" dirty="0" smtClean="0">
              <a:solidFill>
                <a:schemeClr val="tx1"/>
              </a:solidFill>
              <a:latin typeface="Arial Narrow" panose="020B0606020202030204" pitchFamily="34" charset="0"/>
            </a:endParaRPr>
          </a:p>
          <a:p>
            <a:pPr marL="457200" indent="-457200">
              <a:lnSpc>
                <a:spcPct val="150000"/>
              </a:lnSpc>
              <a:buFont typeface="+mj-lt"/>
              <a:buAutoNum type="alphaLcPeriod" startAt="7"/>
            </a:pPr>
            <a:endParaRPr lang="es-MX" sz="2000" dirty="0" smtClean="0">
              <a:solidFill>
                <a:schemeClr val="tx1"/>
              </a:solidFill>
              <a:latin typeface="Franklin Gothic Book" panose="020B0503020102020204" pitchFamily="34" charset="0"/>
            </a:endParaRPr>
          </a:p>
        </p:txBody>
      </p:sp>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2" name="Imagen 11"/>
          <p:cNvPicPr>
            <a:picLocks noChangeAspect="1"/>
          </p:cNvPicPr>
          <p:nvPr/>
        </p:nvPicPr>
        <p:blipFill>
          <a:blip r:embed="rId2"/>
          <a:stretch>
            <a:fillRect/>
          </a:stretch>
        </p:blipFill>
        <p:spPr>
          <a:xfrm>
            <a:off x="11062952" y="0"/>
            <a:ext cx="1129048" cy="578259"/>
          </a:xfrm>
          <a:prstGeom prst="rect">
            <a:avLst/>
          </a:prstGeom>
        </p:spPr>
      </p:pic>
      <p:sp>
        <p:nvSpPr>
          <p:cNvPr id="13" name="CuadroTexto 12"/>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
        <p:nvSpPr>
          <p:cNvPr id="14" name="Título 1"/>
          <p:cNvSpPr>
            <a:spLocks noGrp="1"/>
          </p:cNvSpPr>
          <p:nvPr>
            <p:ph type="title"/>
          </p:nvPr>
        </p:nvSpPr>
        <p:spPr>
          <a:xfrm>
            <a:off x="838200" y="365125"/>
            <a:ext cx="10515600" cy="1325563"/>
          </a:xfrm>
        </p:spPr>
        <p:txBody>
          <a:bodyPr/>
          <a:lstStyle/>
          <a:p>
            <a:r>
              <a:rPr lang="es-MX" sz="2800" b="1" dirty="0" smtClean="0">
                <a:solidFill>
                  <a:schemeClr val="tx1"/>
                </a:solidFill>
              </a:rPr>
              <a:t>Obligaciones de los contribuyentes.</a:t>
            </a:r>
            <a:endParaRPr lang="es-MX" sz="2800" b="1" dirty="0">
              <a:solidFill>
                <a:schemeClr val="tx1"/>
              </a:solidFill>
            </a:endParaRPr>
          </a:p>
        </p:txBody>
      </p:sp>
    </p:spTree>
    <p:extLst>
      <p:ext uri="{BB962C8B-B14F-4D97-AF65-F5344CB8AC3E}">
        <p14:creationId xmlns:p14="http://schemas.microsoft.com/office/powerpoint/2010/main" val="1684541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637" y="246915"/>
            <a:ext cx="8596668" cy="1320800"/>
          </a:xfrm>
        </p:spPr>
        <p:txBody>
          <a:bodyPr/>
          <a:lstStyle/>
          <a:p>
            <a:r>
              <a:rPr lang="es-PE" sz="2800" b="1" dirty="0" smtClean="0"/>
              <a:t>Quienes no pueden tributar en este régimen</a:t>
            </a:r>
            <a:endParaRPr lang="es-PE" sz="2800" b="1" dirty="0"/>
          </a:p>
        </p:txBody>
      </p:sp>
      <p:sp>
        <p:nvSpPr>
          <p:cNvPr id="3" name="2 Marcador de contenido"/>
          <p:cNvSpPr>
            <a:spLocks noGrp="1"/>
          </p:cNvSpPr>
          <p:nvPr>
            <p:ph idx="1"/>
          </p:nvPr>
        </p:nvSpPr>
        <p:spPr>
          <a:xfrm>
            <a:off x="857637" y="1727635"/>
            <a:ext cx="10205315" cy="4678187"/>
          </a:xfrm>
        </p:spPr>
        <p:txBody>
          <a:bodyPr>
            <a:noAutofit/>
          </a:bodyPr>
          <a:lstStyle/>
          <a:p>
            <a:pPr marL="400050" indent="-400050" algn="just">
              <a:buFont typeface="+mj-lt"/>
              <a:buAutoNum type="romanUcPeriod"/>
            </a:pPr>
            <a:r>
              <a:rPr lang="es-PE" sz="1800" dirty="0" smtClean="0">
                <a:latin typeface="Arial Narrow" panose="020B0606020202030204" pitchFamily="34" charset="0"/>
              </a:rPr>
              <a:t>Los socios, accionista o integrantes de personas morales o cuando sean partes relacionadas en los términos del artículo 90 de la Ley del ISR.</a:t>
            </a:r>
          </a:p>
          <a:p>
            <a:pPr marL="400050" indent="-400050" algn="just">
              <a:buFont typeface="+mj-lt"/>
              <a:buAutoNum type="romanUcPeriod"/>
            </a:pPr>
            <a:endParaRPr lang="es-PE" sz="1800" dirty="0" smtClean="0">
              <a:latin typeface="Arial Narrow" panose="020B0606020202030204" pitchFamily="34" charset="0"/>
            </a:endParaRPr>
          </a:p>
          <a:p>
            <a:pPr marL="400050" indent="-400050" algn="just">
              <a:buFont typeface="+mj-lt"/>
              <a:buAutoNum type="romanUcPeriod"/>
            </a:pPr>
            <a:r>
              <a:rPr lang="es-PE" sz="1800" dirty="0" smtClean="0">
                <a:latin typeface="Arial Narrow" panose="020B0606020202030204" pitchFamily="34" charset="0"/>
              </a:rPr>
              <a:t>Los contribuyentes que realicen actividades relacionadas con bienes raíces, capitales inmobiliarios, negocios inmobiliarios o actividades financieras.</a:t>
            </a:r>
          </a:p>
          <a:p>
            <a:pPr marL="400050" indent="-400050" algn="just">
              <a:buFont typeface="+mj-lt"/>
              <a:buAutoNum type="romanUcPeriod"/>
            </a:pPr>
            <a:endParaRPr lang="es-PE" sz="1800" dirty="0" smtClean="0">
              <a:latin typeface="Arial Narrow" panose="020B0606020202030204" pitchFamily="34" charset="0"/>
            </a:endParaRPr>
          </a:p>
          <a:p>
            <a:pPr marL="400050" indent="-400050" algn="just">
              <a:buFont typeface="+mj-lt"/>
              <a:buAutoNum type="romanUcPeriod"/>
            </a:pPr>
            <a:r>
              <a:rPr lang="es-PE" sz="1800" dirty="0" smtClean="0">
                <a:latin typeface="Arial Narrow" panose="020B0606020202030204" pitchFamily="34" charset="0"/>
              </a:rPr>
              <a:t>Las personas físicas que obtengan ingresos por concepto de comisión, mediación, agencia, representación, correduría, consignación y distribución.</a:t>
            </a:r>
          </a:p>
          <a:p>
            <a:pPr marL="400050" indent="-400050" algn="just">
              <a:buFont typeface="+mj-lt"/>
              <a:buAutoNum type="romanUcPeriod"/>
            </a:pPr>
            <a:endParaRPr lang="es-PE" sz="1800" dirty="0" smtClean="0">
              <a:latin typeface="Arial Narrow" panose="020B0606020202030204" pitchFamily="34" charset="0"/>
            </a:endParaRPr>
          </a:p>
          <a:p>
            <a:pPr marL="400050" indent="-400050" algn="just">
              <a:buFont typeface="+mj-lt"/>
              <a:buAutoNum type="romanUcPeriod"/>
            </a:pPr>
            <a:r>
              <a:rPr lang="es-PE" sz="1800" dirty="0" smtClean="0">
                <a:latin typeface="Arial Narrow" panose="020B0606020202030204" pitchFamily="34" charset="0"/>
              </a:rPr>
              <a:t>Las personas físicas que obtengan ingresos por concepto de espectáculos públicos y franquiciatarios.</a:t>
            </a:r>
          </a:p>
          <a:p>
            <a:pPr marL="400050" indent="-400050" algn="just">
              <a:buFont typeface="+mj-lt"/>
              <a:buAutoNum type="romanUcPeriod"/>
            </a:pPr>
            <a:endParaRPr lang="es-PE" sz="1800" dirty="0" smtClean="0">
              <a:latin typeface="Arial Narrow" panose="020B0606020202030204" pitchFamily="34" charset="0"/>
            </a:endParaRPr>
          </a:p>
          <a:p>
            <a:pPr marL="400050" indent="-400050" algn="just">
              <a:buFont typeface="+mj-lt"/>
              <a:buAutoNum type="romanUcPeriod"/>
            </a:pPr>
            <a:r>
              <a:rPr lang="es-PE" sz="1800" dirty="0" smtClean="0">
                <a:latin typeface="Arial Narrow" panose="020B0606020202030204" pitchFamily="34" charset="0"/>
              </a:rPr>
              <a:t>Los contribuyentes que realicen a través de fideicomiso o asociaciones en participación.</a:t>
            </a:r>
          </a:p>
          <a:p>
            <a:pPr marL="400050" indent="-400050" algn="just">
              <a:buFont typeface="+mj-lt"/>
              <a:buAutoNum type="romanUcPeriod"/>
            </a:pPr>
            <a:endParaRPr lang="es-PE" sz="1800" dirty="0">
              <a:latin typeface="Arial Narrow" panose="020B0606020202030204" pitchFamily="34" charset="0"/>
            </a:endParaRPr>
          </a:p>
          <a:p>
            <a:pPr marL="400050" indent="-400050" algn="just">
              <a:buFont typeface="+mj-lt"/>
              <a:buAutoNum type="romanUcPeriod"/>
            </a:pPr>
            <a:endParaRPr lang="es-PE" sz="1800" dirty="0" smtClean="0">
              <a:latin typeface="Arial Narrow" panose="020B0606020202030204" pitchFamily="34" charset="0"/>
            </a:endParaRPr>
          </a:p>
          <a:p>
            <a:pPr marL="400050" indent="-400050" algn="just">
              <a:buFont typeface="+mj-lt"/>
              <a:buAutoNum type="romanUcPeriod"/>
            </a:pPr>
            <a:endParaRPr lang="es-PE" sz="1800" dirty="0">
              <a:latin typeface="Arial Narrow" panose="020B0606020202030204" pitchFamily="34" charset="0"/>
            </a:endParaRPr>
          </a:p>
        </p:txBody>
      </p:sp>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2" name="Imagen 11"/>
          <p:cNvPicPr>
            <a:picLocks noChangeAspect="1"/>
          </p:cNvPicPr>
          <p:nvPr/>
        </p:nvPicPr>
        <p:blipFill>
          <a:blip r:embed="rId2"/>
          <a:stretch>
            <a:fillRect/>
          </a:stretch>
        </p:blipFill>
        <p:spPr>
          <a:xfrm>
            <a:off x="11062952" y="0"/>
            <a:ext cx="1129048" cy="578259"/>
          </a:xfrm>
          <a:prstGeom prst="rect">
            <a:avLst/>
          </a:prstGeom>
        </p:spPr>
      </p:pic>
      <p:sp>
        <p:nvSpPr>
          <p:cNvPr id="13" name="CuadroTexto 12"/>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9236" y="289129"/>
            <a:ext cx="8596668" cy="1320800"/>
          </a:xfrm>
        </p:spPr>
        <p:txBody>
          <a:bodyPr/>
          <a:lstStyle/>
          <a:p>
            <a:r>
              <a:rPr lang="es-PE" sz="2800" b="1" dirty="0" smtClean="0">
                <a:solidFill>
                  <a:schemeClr val="tx1"/>
                </a:solidFill>
              </a:rPr>
              <a:t>Opción de tributar en este régimen a otras actividades.</a:t>
            </a:r>
            <a:endParaRPr lang="es-PE" sz="2800" b="1" dirty="0">
              <a:solidFill>
                <a:schemeClr val="tx1"/>
              </a:solidFill>
            </a:endParaRPr>
          </a:p>
        </p:txBody>
      </p:sp>
      <p:sp>
        <p:nvSpPr>
          <p:cNvPr id="3" name="2 Marcador de contenido"/>
          <p:cNvSpPr>
            <a:spLocks noGrp="1"/>
          </p:cNvSpPr>
          <p:nvPr>
            <p:ph idx="1"/>
          </p:nvPr>
        </p:nvSpPr>
        <p:spPr>
          <a:xfrm>
            <a:off x="922032" y="2569821"/>
            <a:ext cx="10140920" cy="4525963"/>
          </a:xfrm>
        </p:spPr>
        <p:txBody>
          <a:bodyPr>
            <a:normAutofit/>
          </a:bodyPr>
          <a:lstStyle/>
          <a:p>
            <a:pPr algn="just">
              <a:lnSpc>
                <a:spcPct val="150000"/>
              </a:lnSpc>
            </a:pPr>
            <a:r>
              <a:rPr lang="es-MX" sz="1800" dirty="0">
                <a:latin typeface="Arial Narrow" panose="020B0606020202030204" pitchFamily="34" charset="0"/>
              </a:rPr>
              <a:t>Las personas físicas que realicen actividades empresariales mediante copropiedad, siempre que la suma de los ingresos sin deducción alguna, no excedan en el ejercicio inmediato anterior de dos millones y que el ingreso que en lo individual le corresponda a cada copropietario por dicha copropiedad, sin deducción alguna, no exceda de dicha cantidad. </a:t>
            </a:r>
            <a:endParaRPr lang="es-PE" sz="1800" dirty="0">
              <a:latin typeface="Arial Narrow" panose="020B0606020202030204" pitchFamily="34" charset="0"/>
            </a:endParaRPr>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2"/>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9236" y="289129"/>
            <a:ext cx="8596668" cy="1320800"/>
          </a:xfrm>
        </p:spPr>
        <p:txBody>
          <a:bodyPr/>
          <a:lstStyle/>
          <a:p>
            <a:r>
              <a:rPr lang="es-PE" sz="2800" b="1" dirty="0" smtClean="0">
                <a:solidFill>
                  <a:schemeClr val="tx1"/>
                </a:solidFill>
              </a:rPr>
              <a:t>Pagos bimestrales definitivos.</a:t>
            </a:r>
            <a:endParaRPr lang="es-PE" sz="2800" b="1" dirty="0">
              <a:solidFill>
                <a:schemeClr val="tx1"/>
              </a:solidFill>
            </a:endParaRPr>
          </a:p>
        </p:txBody>
      </p:sp>
      <p:sp>
        <p:nvSpPr>
          <p:cNvPr id="3" name="2 Marcador de contenido"/>
          <p:cNvSpPr>
            <a:spLocks noGrp="1"/>
          </p:cNvSpPr>
          <p:nvPr>
            <p:ph idx="1"/>
          </p:nvPr>
        </p:nvSpPr>
        <p:spPr>
          <a:xfrm>
            <a:off x="677334" y="1587322"/>
            <a:ext cx="10385618" cy="4525963"/>
          </a:xfrm>
        </p:spPr>
        <p:txBody>
          <a:bodyPr>
            <a:normAutofit/>
          </a:bodyPr>
          <a:lstStyle/>
          <a:p>
            <a:pPr algn="just">
              <a:lnSpc>
                <a:spcPct val="150000"/>
              </a:lnSpc>
            </a:pPr>
            <a:r>
              <a:rPr lang="es-MX" sz="1800" dirty="0">
                <a:latin typeface="Arial Narrow" panose="020B0606020202030204" pitchFamily="34" charset="0"/>
              </a:rPr>
              <a:t>Calcularán y enterarán el impuesto en forma bimestral, el cual tendrá el carácter de pago definitivo, a más tardar </a:t>
            </a:r>
            <a:r>
              <a:rPr lang="es-MX" sz="1800" dirty="0" smtClean="0">
                <a:latin typeface="Arial Narrow" panose="020B0606020202030204" pitchFamily="34" charset="0"/>
              </a:rPr>
              <a:t>el ultimo día de </a:t>
            </a:r>
            <a:r>
              <a:rPr lang="es-MX" sz="1800" dirty="0">
                <a:latin typeface="Arial Narrow" panose="020B0606020202030204" pitchFamily="34" charset="0"/>
              </a:rPr>
              <a:t>los meses de marzo, mayo, julio, septiembre, noviembre y enero del año siguiente. </a:t>
            </a:r>
            <a:endParaRPr lang="es-MX" sz="1800" dirty="0" smtClean="0">
              <a:latin typeface="Arial Narrow" panose="020B0606020202030204" pitchFamily="34" charset="0"/>
            </a:endParaRPr>
          </a:p>
          <a:p>
            <a:pPr algn="just">
              <a:lnSpc>
                <a:spcPct val="150000"/>
              </a:lnSpc>
            </a:pPr>
            <a:endParaRPr lang="es-MX" sz="1800" dirty="0">
              <a:latin typeface="Arial Narrow" panose="020B0606020202030204" pitchFamily="34" charset="0"/>
            </a:endParaRPr>
          </a:p>
          <a:p>
            <a:pPr algn="just">
              <a:lnSpc>
                <a:spcPct val="150000"/>
              </a:lnSpc>
            </a:pPr>
            <a:r>
              <a:rPr lang="es-MX" sz="1800" dirty="0">
                <a:latin typeface="Arial Narrow" panose="020B0606020202030204" pitchFamily="34" charset="0"/>
              </a:rPr>
              <a:t>Para presentar tus declaraciones bimestrales, ingresa al apartado </a:t>
            </a:r>
            <a:r>
              <a:rPr lang="es-MX" sz="1800" b="1" dirty="0">
                <a:solidFill>
                  <a:schemeClr val="accent6">
                    <a:lumMod val="50000"/>
                  </a:schemeClr>
                </a:solidFill>
                <a:latin typeface="Arial Narrow" panose="020B0606020202030204" pitchFamily="34" charset="0"/>
              </a:rPr>
              <a:t>Mis declaraciones</a:t>
            </a:r>
            <a:r>
              <a:rPr lang="es-MX" sz="1800" dirty="0">
                <a:latin typeface="Arial Narrow" panose="020B0606020202030204" pitchFamily="34" charset="0"/>
              </a:rPr>
              <a:t> de la aplicación electrónica  </a:t>
            </a:r>
            <a:r>
              <a:rPr lang="es-MX" sz="1800" i="1" u="sng" dirty="0" smtClean="0">
                <a:solidFill>
                  <a:schemeClr val="accent6">
                    <a:lumMod val="50000"/>
                  </a:schemeClr>
                </a:solidFill>
                <a:latin typeface="Arial Narrow" panose="020B0606020202030204" pitchFamily="34" charset="0"/>
              </a:rPr>
              <a:t>Mis Cuentas</a:t>
            </a:r>
            <a:r>
              <a:rPr lang="es-MX" sz="1800" b="1" i="1" u="sng" dirty="0">
                <a:solidFill>
                  <a:schemeClr val="accent6">
                    <a:lumMod val="75000"/>
                  </a:schemeClr>
                </a:solidFill>
                <a:latin typeface="Arial Narrow" panose="020B0606020202030204" pitchFamily="34" charset="0"/>
              </a:rPr>
              <a:t> </a:t>
            </a:r>
            <a:r>
              <a:rPr lang="es-MX" sz="1800" dirty="0">
                <a:latin typeface="Arial Narrow" panose="020B0606020202030204" pitchFamily="34" charset="0"/>
              </a:rPr>
              <a:t>en el cual generarás la línea de captura para realizar el pago, en el caso que resulte impuesto a cargo</a:t>
            </a:r>
            <a:r>
              <a:rPr lang="es-MX" sz="1800" dirty="0" smtClean="0">
                <a:latin typeface="Arial Narrow" panose="020B0606020202030204" pitchFamily="34" charset="0"/>
              </a:rPr>
              <a:t>.</a:t>
            </a:r>
          </a:p>
          <a:p>
            <a:pPr algn="just">
              <a:lnSpc>
                <a:spcPct val="150000"/>
              </a:lnSpc>
            </a:pPr>
            <a:endParaRPr lang="es-MX" sz="1800" dirty="0" smtClean="0">
              <a:latin typeface="Arial Narrow" panose="020B0606020202030204" pitchFamily="34" charset="0"/>
            </a:endParaRPr>
          </a:p>
          <a:p>
            <a:pPr algn="just">
              <a:lnSpc>
                <a:spcPct val="150000"/>
              </a:lnSpc>
            </a:pPr>
            <a:r>
              <a:rPr lang="es-MX" sz="1800" dirty="0">
                <a:latin typeface="Arial Narrow" panose="020B0606020202030204" pitchFamily="34" charset="0"/>
              </a:rPr>
              <a:t>En el régimen de Incorporación Fiscal no tienes que presentar declaración anual, solo las declaraciones bimestrales.</a:t>
            </a:r>
            <a:endParaRPr lang="es-PE" sz="1800" dirty="0">
              <a:latin typeface="Arial Narrow" panose="020B0606020202030204" pitchFamily="34" charset="0"/>
            </a:endParaRPr>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2"/>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1668" y="302487"/>
            <a:ext cx="10515600" cy="1325563"/>
          </a:xfrm>
        </p:spPr>
        <p:txBody>
          <a:bodyPr/>
          <a:lstStyle/>
          <a:p>
            <a:r>
              <a:rPr lang="es-PE" sz="2800" b="1" dirty="0" smtClean="0">
                <a:solidFill>
                  <a:schemeClr val="tx1"/>
                </a:solidFill>
              </a:rPr>
              <a:t>Utilidad fiscal del bimestre.</a:t>
            </a:r>
            <a:endParaRPr lang="es-PE" sz="2800" b="1" dirty="0">
              <a:solidFill>
                <a:schemeClr val="tx1"/>
              </a:solidFill>
            </a:endParaRPr>
          </a:p>
        </p:txBody>
      </p:sp>
      <p:graphicFrame>
        <p:nvGraphicFramePr>
          <p:cNvPr id="8" name="Tabla 7"/>
          <p:cNvGraphicFramePr>
            <a:graphicFrameLocks noGrp="1"/>
          </p:cNvGraphicFramePr>
          <p:nvPr>
            <p:extLst>
              <p:ext uri="{D42A27DB-BD31-4B8C-83A1-F6EECF244321}">
                <p14:modId xmlns:p14="http://schemas.microsoft.com/office/powerpoint/2010/main" val="2369333547"/>
              </p:ext>
            </p:extLst>
          </p:nvPr>
        </p:nvGraphicFramePr>
        <p:xfrm>
          <a:off x="1385565" y="2447791"/>
          <a:ext cx="9236884" cy="3933242"/>
        </p:xfrm>
        <a:graphic>
          <a:graphicData uri="http://schemas.openxmlformats.org/drawingml/2006/table">
            <a:tbl>
              <a:tblPr firstRow="1" bandRow="1">
                <a:tableStyleId>{93296810-A885-4BE3-A3E7-6D5BEEA58F35}</a:tableStyleId>
              </a:tblPr>
              <a:tblGrid>
                <a:gridCol w="2140625"/>
                <a:gridCol w="7096259"/>
              </a:tblGrid>
              <a:tr h="891034">
                <a:tc>
                  <a:txBody>
                    <a:bodyPr/>
                    <a:lstStyle/>
                    <a:p>
                      <a:r>
                        <a:rPr lang="es-MX" dirty="0" smtClean="0"/>
                        <a:t>Concepto</a:t>
                      </a:r>
                      <a:endParaRPr lang="es-MX" dirty="0">
                        <a:solidFill>
                          <a:schemeClr val="tx1"/>
                        </a:solidFill>
                        <a:latin typeface="Arial Narrow" panose="020B0606020202030204" pitchFamily="34" charset="0"/>
                      </a:endParaRPr>
                    </a:p>
                  </a:txBody>
                  <a:tcPr/>
                </a:tc>
                <a:tc>
                  <a:txBody>
                    <a:bodyPr/>
                    <a:lstStyle/>
                    <a:p>
                      <a:r>
                        <a:rPr lang="es-MX" dirty="0" smtClean="0"/>
                        <a:t>Ingresos obtenidos en el bimestre</a:t>
                      </a:r>
                      <a:r>
                        <a:rPr lang="es-MX" baseline="0" dirty="0" smtClean="0"/>
                        <a:t> en efectivo, bienes o servicios.</a:t>
                      </a:r>
                      <a:endParaRPr lang="es-MX" dirty="0">
                        <a:solidFill>
                          <a:schemeClr val="tx1"/>
                        </a:solidFill>
                        <a:latin typeface="Arial Narrow" panose="020B0606020202030204" pitchFamily="34" charset="0"/>
                      </a:endParaRPr>
                    </a:p>
                  </a:txBody>
                  <a:tcPr/>
                </a:tc>
              </a:tr>
              <a:tr h="963111">
                <a:tc>
                  <a:txBody>
                    <a:bodyPr/>
                    <a:lstStyle/>
                    <a:p>
                      <a:r>
                        <a:rPr lang="es-MX" dirty="0" smtClean="0"/>
                        <a:t>Menos</a:t>
                      </a:r>
                      <a:endParaRPr lang="es-MX" dirty="0">
                        <a:latin typeface="Arial Narrow" panose="020B0606020202030204" pitchFamily="34" charset="0"/>
                      </a:endParaRPr>
                    </a:p>
                  </a:txBody>
                  <a:tcPr/>
                </a:tc>
                <a:tc>
                  <a:txBody>
                    <a:bodyPr/>
                    <a:lstStyle/>
                    <a:p>
                      <a:r>
                        <a:rPr lang="es-MX" dirty="0" smtClean="0"/>
                        <a:t>Las deducciones autorizadas estrictamente</a:t>
                      </a:r>
                      <a:r>
                        <a:rPr lang="es-MX" baseline="0" dirty="0" smtClean="0"/>
                        <a:t> indispensables.</a:t>
                      </a:r>
                      <a:endParaRPr lang="es-MX" dirty="0">
                        <a:latin typeface="Arial Narrow" panose="020B0606020202030204" pitchFamily="34" charset="0"/>
                      </a:endParaRPr>
                    </a:p>
                  </a:txBody>
                  <a:tcPr/>
                </a:tc>
              </a:tr>
              <a:tr h="963111">
                <a:tc>
                  <a:txBody>
                    <a:bodyPr/>
                    <a:lstStyle/>
                    <a:p>
                      <a:r>
                        <a:rPr lang="es-MX" dirty="0" smtClean="0"/>
                        <a:t>Menos</a:t>
                      </a:r>
                      <a:endParaRPr lang="es-MX" dirty="0">
                        <a:latin typeface="Arial Narrow" panose="020B0606020202030204" pitchFamily="34" charset="0"/>
                      </a:endParaRPr>
                    </a:p>
                  </a:txBody>
                  <a:tcPr/>
                </a:tc>
                <a:tc>
                  <a:txBody>
                    <a:bodyPr/>
                    <a:lstStyle/>
                    <a:p>
                      <a:r>
                        <a:rPr lang="es-MX" dirty="0" smtClean="0"/>
                        <a:t>Las erogaciones para adquisición</a:t>
                      </a:r>
                      <a:r>
                        <a:rPr lang="es-MX" baseline="0" dirty="0" smtClean="0"/>
                        <a:t> de activos fijos y cargos diferidos.</a:t>
                      </a:r>
                      <a:endParaRPr lang="es-MX" dirty="0">
                        <a:latin typeface="Arial Narrow" panose="020B0606020202030204" pitchFamily="34" charset="0"/>
                      </a:endParaRPr>
                    </a:p>
                  </a:txBody>
                  <a:tcPr/>
                </a:tc>
              </a:tr>
              <a:tr h="557993">
                <a:tc>
                  <a:txBody>
                    <a:bodyPr/>
                    <a:lstStyle/>
                    <a:p>
                      <a:r>
                        <a:rPr lang="es-MX" dirty="0" smtClean="0"/>
                        <a:t>Menos</a:t>
                      </a:r>
                      <a:endParaRPr lang="es-MX" dirty="0">
                        <a:latin typeface="Arial Narrow" panose="020B0606020202030204" pitchFamily="34" charset="0"/>
                      </a:endParaRPr>
                    </a:p>
                  </a:txBody>
                  <a:tcPr/>
                </a:tc>
                <a:tc>
                  <a:txBody>
                    <a:bodyPr/>
                    <a:lstStyle/>
                    <a:p>
                      <a:r>
                        <a:rPr lang="es-MX" dirty="0" smtClean="0"/>
                        <a:t>PTU pagada en el ejercicio.</a:t>
                      </a:r>
                      <a:endParaRPr lang="es-MX" dirty="0">
                        <a:latin typeface="Arial Narrow" panose="020B0606020202030204" pitchFamily="34" charset="0"/>
                      </a:endParaRPr>
                    </a:p>
                  </a:txBody>
                  <a:tcPr/>
                </a:tc>
              </a:tr>
              <a:tr h="557993">
                <a:tc>
                  <a:txBody>
                    <a:bodyPr/>
                    <a:lstStyle/>
                    <a:p>
                      <a:r>
                        <a:rPr lang="es-MX" dirty="0" smtClean="0"/>
                        <a:t>Igual</a:t>
                      </a:r>
                      <a:endParaRPr lang="es-MX" dirty="0">
                        <a:latin typeface="Arial Narrow" panose="020B0606020202030204" pitchFamily="34" charset="0"/>
                      </a:endParaRPr>
                    </a:p>
                  </a:txBody>
                  <a:tcPr/>
                </a:tc>
                <a:tc>
                  <a:txBody>
                    <a:bodyPr/>
                    <a:lstStyle/>
                    <a:p>
                      <a:r>
                        <a:rPr lang="es-MX" dirty="0" smtClean="0"/>
                        <a:t>Utilidad Fiscal del Bimestre.</a:t>
                      </a:r>
                      <a:endParaRPr lang="es-MX" dirty="0">
                        <a:latin typeface="Arial Narrow" panose="020B0606020202030204" pitchFamily="34" charset="0"/>
                      </a:endParaRPr>
                    </a:p>
                  </a:txBody>
                  <a:tcPr/>
                </a:tc>
              </a:tr>
            </a:tbl>
          </a:graphicData>
        </a:graphic>
      </p:graphicFrame>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3" name="Imagen 12"/>
          <p:cNvPicPr>
            <a:picLocks noChangeAspect="1"/>
          </p:cNvPicPr>
          <p:nvPr/>
        </p:nvPicPr>
        <p:blipFill>
          <a:blip r:embed="rId2"/>
          <a:stretch>
            <a:fillRect/>
          </a:stretch>
        </p:blipFill>
        <p:spPr>
          <a:xfrm>
            <a:off x="11062952" y="0"/>
            <a:ext cx="1129048" cy="578259"/>
          </a:xfrm>
          <a:prstGeom prst="rect">
            <a:avLst/>
          </a:prstGeom>
        </p:spPr>
      </p:pic>
      <p:sp>
        <p:nvSpPr>
          <p:cNvPr id="14" name="CuadroTexto 13"/>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
        <p:nvSpPr>
          <p:cNvPr id="3" name="CuadroTexto 2"/>
          <p:cNvSpPr txBox="1"/>
          <p:nvPr/>
        </p:nvSpPr>
        <p:spPr>
          <a:xfrm>
            <a:off x="3784243" y="2022215"/>
            <a:ext cx="5215943" cy="430887"/>
          </a:xfrm>
          <a:prstGeom prst="rect">
            <a:avLst/>
          </a:prstGeom>
          <a:noFill/>
        </p:spPr>
        <p:txBody>
          <a:bodyPr wrap="square" rtlCol="0">
            <a:spAutoFit/>
          </a:bodyPr>
          <a:lstStyle/>
          <a:p>
            <a:pPr algn="ctr"/>
            <a:r>
              <a:rPr lang="es-MX" sz="1100" dirty="0" smtClean="0"/>
              <a:t>Cuadro 2. Determinación de la utilidad fiscal bimestral.</a:t>
            </a:r>
          </a:p>
          <a:p>
            <a:pPr algn="ctr"/>
            <a:r>
              <a:rPr lang="es-MX" sz="1100" dirty="0" smtClean="0"/>
              <a:t>Fuente: Elaboración propia con base en Art. 111. Ley del ISR.</a:t>
            </a:r>
            <a:endParaRPr lang="es-MX" sz="11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39367"/>
            <a:ext cx="10515600" cy="1325563"/>
          </a:xfrm>
        </p:spPr>
        <p:txBody>
          <a:bodyPr/>
          <a:lstStyle/>
          <a:p>
            <a:r>
              <a:rPr lang="es-PE" sz="2800" b="1" dirty="0" smtClean="0">
                <a:solidFill>
                  <a:schemeClr val="tx1"/>
                </a:solidFill>
              </a:rPr>
              <a:t>Determinación del impuesto.</a:t>
            </a:r>
            <a:endParaRPr lang="es-PE" sz="2800" b="1" dirty="0">
              <a:solidFill>
                <a:schemeClr val="tx1"/>
              </a:solidFill>
            </a:endParaRPr>
          </a:p>
        </p:txBody>
      </p:sp>
      <p:sp>
        <p:nvSpPr>
          <p:cNvPr id="3" name="2 Marcador de contenido"/>
          <p:cNvSpPr>
            <a:spLocks noGrp="1"/>
          </p:cNvSpPr>
          <p:nvPr>
            <p:ph idx="1"/>
          </p:nvPr>
        </p:nvSpPr>
        <p:spPr>
          <a:xfrm>
            <a:off x="838200" y="2004297"/>
            <a:ext cx="10385618" cy="4525963"/>
          </a:xfrm>
        </p:spPr>
        <p:txBody>
          <a:bodyPr>
            <a:normAutofit/>
          </a:bodyPr>
          <a:lstStyle/>
          <a:p>
            <a:pPr algn="just">
              <a:lnSpc>
                <a:spcPct val="150000"/>
              </a:lnSpc>
            </a:pPr>
            <a:r>
              <a:rPr lang="es-MX" sz="1800" dirty="0">
                <a:latin typeface="Arial Narrow" panose="020B0606020202030204" pitchFamily="34" charset="0"/>
              </a:rPr>
              <a:t>Para determinar el impuesto, los contribuyentes </a:t>
            </a:r>
            <a:r>
              <a:rPr lang="es-MX" sz="1800" dirty="0" smtClean="0">
                <a:latin typeface="Arial Narrow" panose="020B0606020202030204" pitchFamily="34" charset="0"/>
              </a:rPr>
              <a:t>del Régimen de Incorporación Fiscal se </a:t>
            </a:r>
            <a:r>
              <a:rPr lang="es-MX" sz="1800" dirty="0">
                <a:latin typeface="Arial Narrow" panose="020B0606020202030204" pitchFamily="34" charset="0"/>
              </a:rPr>
              <a:t>considerarán los ingresos cuando se cobren efectivamente y deducirán las erogaciones efectivamente realizadas en el ejercicio para la adquisición de activos fijos, gastos o cargos diferidos. </a:t>
            </a:r>
            <a:endParaRPr lang="es-MX" sz="1800" dirty="0" smtClean="0">
              <a:latin typeface="Arial Narrow" panose="020B0606020202030204" pitchFamily="34" charset="0"/>
            </a:endParaRPr>
          </a:p>
          <a:p>
            <a:pPr algn="just">
              <a:lnSpc>
                <a:spcPct val="150000"/>
              </a:lnSpc>
            </a:pPr>
            <a:endParaRPr lang="es-MX" sz="1800" dirty="0" smtClean="0">
              <a:latin typeface="Arial Narrow" panose="020B0606020202030204" pitchFamily="34" charset="0"/>
            </a:endParaRPr>
          </a:p>
          <a:p>
            <a:pPr algn="just">
              <a:lnSpc>
                <a:spcPct val="150000"/>
              </a:lnSpc>
            </a:pPr>
            <a:r>
              <a:rPr lang="es-MX" sz="1800" dirty="0">
                <a:latin typeface="Arial Narrow" panose="020B0606020202030204" pitchFamily="34" charset="0"/>
              </a:rPr>
              <a:t>Cuando los ingresos percibidos, sean inferiores a las deducciones del periodo que corresponda, los contribuyentes deberán considerar la diferencia que resulte entre ambos conceptos como deducibles en los periodos siguientes. </a:t>
            </a:r>
            <a:endParaRPr lang="es-PE" sz="1800" dirty="0">
              <a:latin typeface="Arial Narrow" panose="020B0606020202030204" pitchFamily="34" charset="0"/>
            </a:endParaRPr>
          </a:p>
        </p:txBody>
      </p:sp>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2" name="Imagen 11"/>
          <p:cNvPicPr>
            <a:picLocks noChangeAspect="1"/>
          </p:cNvPicPr>
          <p:nvPr/>
        </p:nvPicPr>
        <p:blipFill>
          <a:blip r:embed="rId2"/>
          <a:stretch>
            <a:fillRect/>
          </a:stretch>
        </p:blipFill>
        <p:spPr>
          <a:xfrm>
            <a:off x="11062952" y="0"/>
            <a:ext cx="1129048" cy="578259"/>
          </a:xfrm>
          <a:prstGeom prst="rect">
            <a:avLst/>
          </a:prstGeom>
        </p:spPr>
      </p:pic>
      <p:sp>
        <p:nvSpPr>
          <p:cNvPr id="13" name="CuadroTexto 12"/>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b="1" dirty="0" smtClean="0">
                <a:solidFill>
                  <a:schemeClr val="tx1"/>
                </a:solidFill>
              </a:rPr>
              <a:t>Tarifa aplicable.</a:t>
            </a:r>
            <a:endParaRPr lang="es-MX" sz="2800" b="1" dirty="0">
              <a:solidFill>
                <a:schemeClr val="tx1"/>
              </a:solidFill>
            </a:endParaRPr>
          </a:p>
        </p:txBody>
      </p:sp>
      <p:sp>
        <p:nvSpPr>
          <p:cNvPr id="3" name="Marcador de contenido 2"/>
          <p:cNvSpPr>
            <a:spLocks noGrp="1"/>
          </p:cNvSpPr>
          <p:nvPr>
            <p:ph idx="1"/>
          </p:nvPr>
        </p:nvSpPr>
        <p:spPr>
          <a:xfrm>
            <a:off x="677334" y="1494911"/>
            <a:ext cx="10385618" cy="4593578"/>
          </a:xfrm>
        </p:spPr>
        <p:txBody>
          <a:bodyPr>
            <a:normAutofit/>
          </a:bodyPr>
          <a:lstStyle/>
          <a:p>
            <a:pPr>
              <a:lnSpc>
                <a:spcPct val="150000"/>
              </a:lnSpc>
            </a:pPr>
            <a:r>
              <a:rPr lang="es-MX" sz="1800" dirty="0" smtClean="0">
                <a:latin typeface="Arial Narrow" panose="020B0606020202030204" pitchFamily="34" charset="0"/>
              </a:rPr>
              <a:t>A </a:t>
            </a:r>
            <a:r>
              <a:rPr lang="es-MX" sz="1800" dirty="0">
                <a:latin typeface="Arial Narrow" panose="020B0606020202030204" pitchFamily="34" charset="0"/>
              </a:rPr>
              <a:t>la utilidad fiscal que se obtenga conforme al quinto párrafo de este artículo, se le aplicará la siguiente: </a:t>
            </a:r>
          </a:p>
        </p:txBody>
      </p:sp>
      <p:pic>
        <p:nvPicPr>
          <p:cNvPr id="5" name="Imagen 4"/>
          <p:cNvPicPr>
            <a:picLocks noChangeAspect="1"/>
          </p:cNvPicPr>
          <p:nvPr/>
        </p:nvPicPr>
        <p:blipFill>
          <a:blip r:embed="rId2"/>
          <a:stretch>
            <a:fillRect/>
          </a:stretch>
        </p:blipFill>
        <p:spPr>
          <a:xfrm>
            <a:off x="3263252" y="2019822"/>
            <a:ext cx="6257925" cy="3471488"/>
          </a:xfrm>
          <a:prstGeom prst="rect">
            <a:avLst/>
          </a:prstGeom>
        </p:spPr>
      </p:pic>
      <p:sp>
        <p:nvSpPr>
          <p:cNvPr id="8" name="Rectángulo 7"/>
          <p:cNvSpPr/>
          <p:nvPr/>
        </p:nvSpPr>
        <p:spPr>
          <a:xfrm>
            <a:off x="3430422" y="2019822"/>
            <a:ext cx="6090754" cy="37022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3"/>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
        <p:nvSpPr>
          <p:cNvPr id="4" name="Rectángulo 3"/>
          <p:cNvSpPr/>
          <p:nvPr/>
        </p:nvSpPr>
        <p:spPr>
          <a:xfrm>
            <a:off x="3756338" y="5759491"/>
            <a:ext cx="6096000" cy="400110"/>
          </a:xfrm>
          <a:prstGeom prst="rect">
            <a:avLst/>
          </a:prstGeom>
        </p:spPr>
        <p:txBody>
          <a:bodyPr>
            <a:spAutoFit/>
          </a:bodyPr>
          <a:lstStyle/>
          <a:p>
            <a:pPr algn="ctr"/>
            <a:r>
              <a:rPr lang="es-MX" sz="1000" dirty="0"/>
              <a:t>Fig. </a:t>
            </a:r>
            <a:r>
              <a:rPr lang="es-MX" sz="1000" dirty="0" smtClean="0"/>
              <a:t>2 Tarifa  para el calculo del ISR bimestral del Régimen de </a:t>
            </a:r>
            <a:r>
              <a:rPr lang="es-MX" sz="1000" dirty="0"/>
              <a:t>Incorporación Fiscal.</a:t>
            </a:r>
          </a:p>
          <a:p>
            <a:pPr algn="ctr"/>
            <a:r>
              <a:rPr lang="es-MX" sz="1000" dirty="0" smtClean="0"/>
              <a:t>Fuente: Elaboración </a:t>
            </a:r>
            <a:r>
              <a:rPr lang="es-MX" sz="1000" dirty="0"/>
              <a:t>propia con base en </a:t>
            </a:r>
            <a:r>
              <a:rPr lang="es-MX" sz="1000" dirty="0" smtClean="0"/>
              <a:t>Art. 111 Ley del ISR. </a:t>
            </a:r>
            <a:endParaRPr lang="es-MX" sz="1000" dirty="0"/>
          </a:p>
        </p:txBody>
      </p:sp>
    </p:spTree>
    <p:extLst>
      <p:ext uri="{BB962C8B-B14F-4D97-AF65-F5344CB8AC3E}">
        <p14:creationId xmlns:p14="http://schemas.microsoft.com/office/powerpoint/2010/main" val="3179013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44336"/>
            <a:ext cx="10515600" cy="1325563"/>
          </a:xfrm>
        </p:spPr>
        <p:txBody>
          <a:bodyPr>
            <a:normAutofit/>
          </a:bodyPr>
          <a:lstStyle/>
          <a:p>
            <a:r>
              <a:rPr lang="es-MX" sz="3200" dirty="0"/>
              <a:t>Guion explicativo para el empleo del material, con relación a los objetivos y contenidos del curso</a:t>
            </a:r>
          </a:p>
        </p:txBody>
      </p:sp>
      <p:sp>
        <p:nvSpPr>
          <p:cNvPr id="4" name="Rectángulo 3"/>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6" name="Imagen 5"/>
          <p:cNvPicPr>
            <a:picLocks noChangeAspect="1"/>
          </p:cNvPicPr>
          <p:nvPr/>
        </p:nvPicPr>
        <p:blipFill>
          <a:blip r:embed="rId2"/>
          <a:stretch>
            <a:fillRect/>
          </a:stretch>
        </p:blipFill>
        <p:spPr>
          <a:xfrm>
            <a:off x="11062952" y="0"/>
            <a:ext cx="1129048" cy="578259"/>
          </a:xfrm>
          <a:prstGeom prst="rect">
            <a:avLst/>
          </a:prstGeom>
        </p:spPr>
      </p:pic>
      <p:sp>
        <p:nvSpPr>
          <p:cNvPr id="7" name="CuadroTexto 6"/>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
        <p:nvSpPr>
          <p:cNvPr id="8" name="Marcador de contenido 2"/>
          <p:cNvSpPr>
            <a:spLocks noGrp="1"/>
          </p:cNvSpPr>
          <p:nvPr>
            <p:ph idx="1"/>
          </p:nvPr>
        </p:nvSpPr>
        <p:spPr>
          <a:xfrm>
            <a:off x="838200" y="1614235"/>
            <a:ext cx="10515600" cy="4351338"/>
          </a:xfrm>
        </p:spPr>
        <p:txBody>
          <a:bodyPr>
            <a:noAutofit/>
          </a:bodyPr>
          <a:lstStyle/>
          <a:p>
            <a:pPr algn="just">
              <a:lnSpc>
                <a:spcPct val="150000"/>
              </a:lnSpc>
              <a:buFont typeface="Wingdings" panose="05000000000000000000" pitchFamily="2" charset="2"/>
              <a:buChar char="Ø"/>
            </a:pPr>
            <a:r>
              <a:rPr lang="es-MX" sz="1800" b="1" dirty="0">
                <a:latin typeface="Arial Narrow" panose="020B0606020202030204" pitchFamily="34" charset="0"/>
              </a:rPr>
              <a:t>Justificación.</a:t>
            </a:r>
          </a:p>
          <a:p>
            <a:pPr algn="just">
              <a:lnSpc>
                <a:spcPct val="150000"/>
              </a:lnSpc>
            </a:pPr>
            <a:r>
              <a:rPr lang="es-MX" sz="1800" dirty="0">
                <a:latin typeface="Arial Narrow" panose="020B0606020202030204" pitchFamily="34" charset="0"/>
              </a:rPr>
              <a:t>La Unidad de Aprendizaje </a:t>
            </a:r>
            <a:r>
              <a:rPr lang="es-MX" sz="1800">
                <a:latin typeface="Arial Narrow" panose="020B0606020202030204" pitchFamily="34" charset="0"/>
              </a:rPr>
              <a:t>de </a:t>
            </a:r>
            <a:r>
              <a:rPr lang="es-MX" sz="1800" smtClean="0">
                <a:latin typeface="Arial Narrow" panose="020B0606020202030204" pitchFamily="34" charset="0"/>
              </a:rPr>
              <a:t>Contribución </a:t>
            </a:r>
            <a:r>
              <a:rPr lang="es-MX" sz="1800" dirty="0" smtClean="0">
                <a:latin typeface="Arial Narrow" panose="020B0606020202030204" pitchFamily="34" charset="0"/>
              </a:rPr>
              <a:t>Personas Físicas, </a:t>
            </a:r>
            <a:r>
              <a:rPr lang="es-MX" sz="1800" dirty="0">
                <a:latin typeface="Arial Narrow" panose="020B0606020202030204" pitchFamily="34" charset="0"/>
              </a:rPr>
              <a:t>esta diseñada en la modalidad de </a:t>
            </a:r>
            <a:r>
              <a:rPr lang="es-MX" sz="1800" dirty="0" smtClean="0">
                <a:latin typeface="Arial Narrow" panose="020B0606020202030204" pitchFamily="34" charset="0"/>
              </a:rPr>
              <a:t>cursor-taller, </a:t>
            </a:r>
            <a:r>
              <a:rPr lang="es-MX" sz="1800" dirty="0">
                <a:latin typeface="Arial Narrow" panose="020B0606020202030204" pitchFamily="34" charset="0"/>
              </a:rPr>
              <a:t>se pretende fomentar en el alumno, el análisis e interpretación de los diferentes capítulos que comprenden las Personas Físicas, así como la práctica de las actitudes, habilidades y valores, no solo en el ámbito personal sino en el profesional, ya que son fundamentales para que pueda lograr un desarrollo humano </a:t>
            </a:r>
            <a:r>
              <a:rPr lang="es-MX" sz="1800" dirty="0" smtClean="0">
                <a:latin typeface="Arial Narrow" panose="020B0606020202030204" pitchFamily="34" charset="0"/>
              </a:rPr>
              <a:t>integral. </a:t>
            </a:r>
            <a:endParaRPr lang="es-MX" sz="1800" dirty="0">
              <a:latin typeface="Arial Narrow" panose="020B0606020202030204" pitchFamily="34" charset="0"/>
            </a:endParaRPr>
          </a:p>
          <a:p>
            <a:pPr algn="just">
              <a:lnSpc>
                <a:spcPct val="150000"/>
              </a:lnSpc>
            </a:pPr>
            <a:r>
              <a:rPr lang="es-MX" sz="1800" dirty="0">
                <a:latin typeface="Arial Narrow" panose="020B0606020202030204" pitchFamily="34" charset="0"/>
              </a:rPr>
              <a:t>Se compone de </a:t>
            </a:r>
            <a:r>
              <a:rPr lang="es-MX" sz="1800" dirty="0" smtClean="0">
                <a:latin typeface="Arial Narrow" panose="020B0606020202030204" pitchFamily="34" charset="0"/>
              </a:rPr>
              <a:t>11.</a:t>
            </a:r>
            <a:endParaRPr lang="es-MX" sz="1800" dirty="0">
              <a:latin typeface="Arial Narrow" panose="020B0606020202030204" pitchFamily="34" charset="0"/>
            </a:endParaRPr>
          </a:p>
          <a:p>
            <a:pPr>
              <a:lnSpc>
                <a:spcPct val="150000"/>
              </a:lnSpc>
              <a:buFont typeface="Wingdings" panose="05000000000000000000" pitchFamily="2" charset="2"/>
              <a:buChar char="Ø"/>
            </a:pPr>
            <a:r>
              <a:rPr lang="es-MX" sz="1800" b="1" dirty="0" smtClean="0">
                <a:latin typeface="Arial Narrow" panose="020B0606020202030204" pitchFamily="34" charset="0"/>
              </a:rPr>
              <a:t>Propósito </a:t>
            </a:r>
            <a:r>
              <a:rPr lang="es-MX" sz="1800" b="1" dirty="0">
                <a:latin typeface="Arial Narrow" panose="020B0606020202030204" pitchFamily="34" charset="0"/>
              </a:rPr>
              <a:t>de la Unidad de Aprendizaje.</a:t>
            </a:r>
          </a:p>
          <a:p>
            <a:pPr>
              <a:lnSpc>
                <a:spcPct val="150000"/>
              </a:lnSpc>
            </a:pPr>
            <a:r>
              <a:rPr lang="es-MX" sz="1800" dirty="0">
                <a:latin typeface="Arial Narrow" panose="020B0606020202030204" pitchFamily="34" charset="0"/>
              </a:rPr>
              <a:t>Aplicará y evaluará las disposiciones fiscales del Impuesto sobre la Renta , Impuesto al Valor Agregado e Impuesto Empresarial a Tasa </a:t>
            </a:r>
            <a:r>
              <a:rPr lang="es-MX" sz="1800" dirty="0" smtClean="0">
                <a:latin typeface="Arial Narrow" panose="020B0606020202030204" pitchFamily="34" charset="0"/>
              </a:rPr>
              <a:t>Única </a:t>
            </a:r>
            <a:r>
              <a:rPr lang="es-MX" sz="1800" dirty="0">
                <a:latin typeface="Arial Narrow" panose="020B0606020202030204" pitchFamily="34" charset="0"/>
              </a:rPr>
              <a:t>y su relación con el seguro social e INFONAVIT relativas a las personas físicas </a:t>
            </a:r>
            <a:r>
              <a:rPr lang="es-ES_tradnl" sz="1800" dirty="0" smtClean="0">
                <a:latin typeface="Arial Narrow" panose="020B0606020202030204" pitchFamily="34" charset="0"/>
              </a:rPr>
              <a:t>.</a:t>
            </a:r>
            <a:endParaRPr lang="es-MX" sz="1800" dirty="0">
              <a:latin typeface="Arial Narrow" panose="020B0606020202030204" pitchFamily="34" charset="0"/>
            </a:endParaRPr>
          </a:p>
          <a:p>
            <a:pPr>
              <a:lnSpc>
                <a:spcPct val="150000"/>
              </a:lnSpc>
            </a:pPr>
            <a:endParaRPr lang="es-MX" sz="1800" dirty="0">
              <a:latin typeface="Arial Narrow" panose="020B0606020202030204" pitchFamily="34" charset="0"/>
            </a:endParaRPr>
          </a:p>
        </p:txBody>
      </p:sp>
    </p:spTree>
    <p:extLst>
      <p:ext uri="{BB962C8B-B14F-4D97-AF65-F5344CB8AC3E}">
        <p14:creationId xmlns:p14="http://schemas.microsoft.com/office/powerpoint/2010/main" val="2827027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022" y="289129"/>
            <a:ext cx="8596668" cy="1320800"/>
          </a:xfrm>
        </p:spPr>
        <p:txBody>
          <a:bodyPr/>
          <a:lstStyle/>
          <a:p>
            <a:r>
              <a:rPr lang="es-MX" sz="2800" b="1" dirty="0" smtClean="0">
                <a:solidFill>
                  <a:schemeClr val="tx1"/>
                </a:solidFill>
              </a:rPr>
              <a:t>Reducción del impuesto.</a:t>
            </a:r>
            <a:endParaRPr lang="es-MX" sz="2800" b="1" dirty="0">
              <a:solidFill>
                <a:schemeClr val="tx1"/>
              </a:solidFill>
            </a:endParaRPr>
          </a:p>
        </p:txBody>
      </p:sp>
      <p:sp>
        <p:nvSpPr>
          <p:cNvPr id="3" name="Marcador de contenido 2"/>
          <p:cNvSpPr>
            <a:spLocks noGrp="1"/>
          </p:cNvSpPr>
          <p:nvPr>
            <p:ph idx="1"/>
          </p:nvPr>
        </p:nvSpPr>
        <p:spPr>
          <a:xfrm>
            <a:off x="746022" y="1530418"/>
            <a:ext cx="10316930" cy="4525963"/>
          </a:xfrm>
        </p:spPr>
        <p:txBody>
          <a:bodyPr>
            <a:normAutofit/>
          </a:bodyPr>
          <a:lstStyle/>
          <a:p>
            <a:pPr algn="just">
              <a:lnSpc>
                <a:spcPct val="150000"/>
              </a:lnSpc>
            </a:pPr>
            <a:r>
              <a:rPr lang="es-MX" sz="1800" dirty="0">
                <a:latin typeface="Arial Narrow" panose="020B0606020202030204" pitchFamily="34" charset="0"/>
              </a:rPr>
              <a:t>El impuesto que se determine se podrá disminuir conforme a los porcentajes y de acuerdo al número de años que tengan tributando en el régimen previsto en esta Sección, conforme a la siguiente: </a:t>
            </a:r>
            <a:endParaRPr lang="es-MX" sz="1800" dirty="0" smtClean="0">
              <a:latin typeface="Arial Narrow" panose="020B0606020202030204" pitchFamily="34" charset="0"/>
            </a:endParaRPr>
          </a:p>
          <a:p>
            <a:pPr algn="just">
              <a:lnSpc>
                <a:spcPct val="150000"/>
              </a:lnSpc>
            </a:pPr>
            <a:r>
              <a:rPr lang="es-MX" sz="1800" dirty="0" smtClean="0">
                <a:latin typeface="Arial Narrow" panose="020B0606020202030204" pitchFamily="34" charset="0"/>
              </a:rPr>
              <a:t>Contra </a:t>
            </a:r>
            <a:r>
              <a:rPr lang="es-MX" sz="1800" dirty="0">
                <a:latin typeface="Arial Narrow" panose="020B0606020202030204" pitchFamily="34" charset="0"/>
              </a:rPr>
              <a:t>el impuesto reducido, no podrá deducirse crédito o rebaja alguno por concepto de exenciones o subsidios. </a:t>
            </a:r>
          </a:p>
        </p:txBody>
      </p:sp>
      <p:pic>
        <p:nvPicPr>
          <p:cNvPr id="5" name="Imagen 4"/>
          <p:cNvPicPr>
            <a:picLocks noChangeAspect="1"/>
          </p:cNvPicPr>
          <p:nvPr/>
        </p:nvPicPr>
        <p:blipFill>
          <a:blip r:embed="rId2"/>
          <a:stretch>
            <a:fillRect/>
          </a:stretch>
        </p:blipFill>
        <p:spPr>
          <a:xfrm>
            <a:off x="2289749" y="3793399"/>
            <a:ext cx="7229475" cy="2019300"/>
          </a:xfrm>
          <a:prstGeom prst="rect">
            <a:avLst/>
          </a:prstGeom>
        </p:spPr>
      </p:pic>
      <p:sp>
        <p:nvSpPr>
          <p:cNvPr id="8" name="Rectángulo 7"/>
          <p:cNvSpPr/>
          <p:nvPr/>
        </p:nvSpPr>
        <p:spPr>
          <a:xfrm>
            <a:off x="2289749" y="3682587"/>
            <a:ext cx="7303534" cy="22409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3"/>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
        <p:nvSpPr>
          <p:cNvPr id="16" name="Rectángulo 15"/>
          <p:cNvSpPr/>
          <p:nvPr/>
        </p:nvSpPr>
        <p:spPr>
          <a:xfrm>
            <a:off x="2996485" y="6031047"/>
            <a:ext cx="6096000" cy="400110"/>
          </a:xfrm>
          <a:prstGeom prst="rect">
            <a:avLst/>
          </a:prstGeom>
        </p:spPr>
        <p:txBody>
          <a:bodyPr>
            <a:spAutoFit/>
          </a:bodyPr>
          <a:lstStyle/>
          <a:p>
            <a:pPr algn="ctr"/>
            <a:r>
              <a:rPr lang="es-MX" sz="1000" dirty="0"/>
              <a:t>Fig. </a:t>
            </a:r>
            <a:r>
              <a:rPr lang="es-MX" sz="1000" dirty="0" smtClean="0"/>
              <a:t>3 Porcentaje de reducción del impuesto.</a:t>
            </a:r>
            <a:endParaRPr lang="es-MX" sz="1000" dirty="0"/>
          </a:p>
          <a:p>
            <a:pPr algn="ctr"/>
            <a:r>
              <a:rPr lang="es-MX" sz="1000" dirty="0" smtClean="0"/>
              <a:t>Fuente: Elaboración </a:t>
            </a:r>
            <a:r>
              <a:rPr lang="es-MX" sz="1000" dirty="0"/>
              <a:t>propia con base en </a:t>
            </a:r>
            <a:r>
              <a:rPr lang="es-MX" sz="1000" dirty="0" smtClean="0"/>
              <a:t>Art. 111 Ley  del ISR. </a:t>
            </a:r>
            <a:endParaRPr lang="es-MX" sz="1000" dirty="0"/>
          </a:p>
        </p:txBody>
      </p:sp>
    </p:spTree>
    <p:extLst>
      <p:ext uri="{BB962C8B-B14F-4D97-AF65-F5344CB8AC3E}">
        <p14:creationId xmlns:p14="http://schemas.microsoft.com/office/powerpoint/2010/main" val="2275960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9236" y="289129"/>
            <a:ext cx="8596668" cy="1320800"/>
          </a:xfrm>
        </p:spPr>
        <p:txBody>
          <a:bodyPr/>
          <a:lstStyle/>
          <a:p>
            <a:r>
              <a:rPr lang="es-PE" sz="2800" b="1" dirty="0" smtClean="0"/>
              <a:t>Mis cuentas</a:t>
            </a:r>
            <a:r>
              <a:rPr lang="es-PE" sz="2800" b="1" dirty="0" smtClean="0">
                <a:solidFill>
                  <a:schemeClr val="tx1"/>
                </a:solidFill>
              </a:rPr>
              <a:t>.</a:t>
            </a:r>
            <a:endParaRPr lang="es-PE" sz="2800" b="1" dirty="0">
              <a:solidFill>
                <a:schemeClr val="tx1"/>
              </a:solidFill>
            </a:endParaRPr>
          </a:p>
        </p:txBody>
      </p:sp>
      <p:pic>
        <p:nvPicPr>
          <p:cNvPr id="4" name="Marcador de contenido 3"/>
          <p:cNvPicPr>
            <a:picLocks noGrp="1" noChangeAspect="1"/>
          </p:cNvPicPr>
          <p:nvPr>
            <p:ph idx="1"/>
          </p:nvPr>
        </p:nvPicPr>
        <p:blipFill>
          <a:blip r:embed="rId2"/>
          <a:stretch>
            <a:fillRect/>
          </a:stretch>
        </p:blipFill>
        <p:spPr>
          <a:xfrm>
            <a:off x="1557832" y="1566781"/>
            <a:ext cx="9211120" cy="4391696"/>
          </a:xfrm>
          <a:prstGeom prst="rect">
            <a:avLst/>
          </a:prstGeom>
        </p:spPr>
      </p:pic>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3"/>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
        <p:nvSpPr>
          <p:cNvPr id="9" name="Rectángulo 8"/>
          <p:cNvSpPr/>
          <p:nvPr/>
        </p:nvSpPr>
        <p:spPr>
          <a:xfrm>
            <a:off x="2996485" y="6031047"/>
            <a:ext cx="6096000" cy="400110"/>
          </a:xfrm>
          <a:prstGeom prst="rect">
            <a:avLst/>
          </a:prstGeom>
        </p:spPr>
        <p:txBody>
          <a:bodyPr>
            <a:spAutoFit/>
          </a:bodyPr>
          <a:lstStyle/>
          <a:p>
            <a:pPr algn="ctr"/>
            <a:r>
              <a:rPr lang="es-MX" sz="1000" dirty="0"/>
              <a:t>Fig. 4</a:t>
            </a:r>
            <a:r>
              <a:rPr lang="es-MX" sz="1000" dirty="0" smtClean="0"/>
              <a:t> Mis cuentas.</a:t>
            </a:r>
            <a:endParaRPr lang="es-MX" sz="1000" dirty="0"/>
          </a:p>
          <a:p>
            <a:pPr algn="ctr"/>
            <a:r>
              <a:rPr lang="es-MX" sz="1000" dirty="0" smtClean="0"/>
              <a:t>Fuente: www.sat.gob.mx. </a:t>
            </a:r>
            <a:endParaRPr lang="es-MX" sz="1000" dirty="0"/>
          </a:p>
        </p:txBody>
      </p:sp>
    </p:spTree>
    <p:extLst>
      <p:ext uri="{BB962C8B-B14F-4D97-AF65-F5344CB8AC3E}">
        <p14:creationId xmlns:p14="http://schemas.microsoft.com/office/powerpoint/2010/main" val="1645339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9236" y="289129"/>
            <a:ext cx="8596668" cy="1320800"/>
          </a:xfrm>
        </p:spPr>
        <p:txBody>
          <a:bodyPr/>
          <a:lstStyle/>
          <a:p>
            <a:r>
              <a:rPr lang="es-PE" sz="2800" b="1" dirty="0" smtClean="0"/>
              <a:t>Determinación del ISR</a:t>
            </a:r>
            <a:r>
              <a:rPr lang="es-PE" sz="2800" b="1" dirty="0" smtClean="0">
                <a:solidFill>
                  <a:schemeClr val="tx1"/>
                </a:solidFill>
              </a:rPr>
              <a:t>.</a:t>
            </a:r>
            <a:endParaRPr lang="es-PE" sz="2800" b="1" dirty="0">
              <a:solidFill>
                <a:schemeClr val="tx1"/>
              </a:solidFill>
            </a:endParaRPr>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2"/>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
        <p:nvSpPr>
          <p:cNvPr id="9" name="Rectángulo 8"/>
          <p:cNvSpPr/>
          <p:nvPr/>
        </p:nvSpPr>
        <p:spPr>
          <a:xfrm>
            <a:off x="2996485" y="6031047"/>
            <a:ext cx="6096000" cy="400110"/>
          </a:xfrm>
          <a:prstGeom prst="rect">
            <a:avLst/>
          </a:prstGeom>
        </p:spPr>
        <p:txBody>
          <a:bodyPr>
            <a:spAutoFit/>
          </a:bodyPr>
          <a:lstStyle/>
          <a:p>
            <a:pPr algn="ctr"/>
            <a:r>
              <a:rPr lang="es-MX" sz="1000" dirty="0"/>
              <a:t>Fig. </a:t>
            </a:r>
            <a:r>
              <a:rPr lang="es-MX" sz="1000" dirty="0" smtClean="0"/>
              <a:t> 5 Determinación del ISR a través de Mis cuentas.</a:t>
            </a:r>
            <a:endParaRPr lang="es-MX" sz="1000" dirty="0"/>
          </a:p>
          <a:p>
            <a:pPr algn="ctr"/>
            <a:r>
              <a:rPr lang="es-MX" sz="1000" dirty="0" smtClean="0"/>
              <a:t>Fuente: www.sat.gob.mx. </a:t>
            </a:r>
            <a:endParaRPr lang="es-MX" sz="1000" dirty="0"/>
          </a:p>
        </p:txBody>
      </p:sp>
      <p:pic>
        <p:nvPicPr>
          <p:cNvPr id="5" name="Imagen 4"/>
          <p:cNvPicPr>
            <a:picLocks noChangeAspect="1"/>
          </p:cNvPicPr>
          <p:nvPr/>
        </p:nvPicPr>
        <p:blipFill>
          <a:blip r:embed="rId3"/>
          <a:stretch>
            <a:fillRect/>
          </a:stretch>
        </p:blipFill>
        <p:spPr>
          <a:xfrm>
            <a:off x="2167217" y="1651140"/>
            <a:ext cx="7916941" cy="4379907"/>
          </a:xfrm>
          <a:prstGeom prst="rect">
            <a:avLst/>
          </a:prstGeom>
        </p:spPr>
      </p:pic>
    </p:spTree>
    <p:extLst>
      <p:ext uri="{BB962C8B-B14F-4D97-AF65-F5344CB8AC3E}">
        <p14:creationId xmlns:p14="http://schemas.microsoft.com/office/powerpoint/2010/main" val="2874174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9236" y="289129"/>
            <a:ext cx="8596668" cy="1320800"/>
          </a:xfrm>
        </p:spPr>
        <p:txBody>
          <a:bodyPr/>
          <a:lstStyle/>
          <a:p>
            <a:r>
              <a:rPr lang="es-PE" sz="2800" b="1" dirty="0" smtClean="0"/>
              <a:t>Determinación del IVA</a:t>
            </a:r>
            <a:r>
              <a:rPr lang="es-PE" sz="2800" b="1" dirty="0" smtClean="0">
                <a:solidFill>
                  <a:schemeClr val="tx1"/>
                </a:solidFill>
              </a:rPr>
              <a:t>.</a:t>
            </a:r>
            <a:endParaRPr lang="es-PE" sz="2800" b="1" dirty="0">
              <a:solidFill>
                <a:schemeClr val="tx1"/>
              </a:solidFill>
            </a:endParaRPr>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2"/>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
        <p:nvSpPr>
          <p:cNvPr id="9" name="Rectángulo 8"/>
          <p:cNvSpPr/>
          <p:nvPr/>
        </p:nvSpPr>
        <p:spPr>
          <a:xfrm>
            <a:off x="2996485" y="6031047"/>
            <a:ext cx="6096000" cy="400110"/>
          </a:xfrm>
          <a:prstGeom prst="rect">
            <a:avLst/>
          </a:prstGeom>
        </p:spPr>
        <p:txBody>
          <a:bodyPr>
            <a:spAutoFit/>
          </a:bodyPr>
          <a:lstStyle/>
          <a:p>
            <a:pPr algn="ctr"/>
            <a:r>
              <a:rPr lang="es-MX" sz="1000" dirty="0"/>
              <a:t>Fig. </a:t>
            </a:r>
            <a:r>
              <a:rPr lang="es-MX" sz="1000" dirty="0" smtClean="0"/>
              <a:t>6 Determinación del IVA a través de Mis cuentas.</a:t>
            </a:r>
            <a:endParaRPr lang="es-MX" sz="1000" dirty="0"/>
          </a:p>
          <a:p>
            <a:pPr algn="ctr"/>
            <a:r>
              <a:rPr lang="es-MX" sz="1000" dirty="0" smtClean="0"/>
              <a:t>Fuente: www.sat.gob.mx. </a:t>
            </a:r>
            <a:endParaRPr lang="es-MX" sz="1000" dirty="0"/>
          </a:p>
        </p:txBody>
      </p:sp>
      <p:pic>
        <p:nvPicPr>
          <p:cNvPr id="5" name="Imagen 4"/>
          <p:cNvPicPr>
            <a:picLocks noChangeAspect="1"/>
          </p:cNvPicPr>
          <p:nvPr/>
        </p:nvPicPr>
        <p:blipFill>
          <a:blip r:embed="rId3"/>
          <a:stretch>
            <a:fillRect/>
          </a:stretch>
        </p:blipFill>
        <p:spPr>
          <a:xfrm>
            <a:off x="1931831" y="1817988"/>
            <a:ext cx="8448541" cy="4167844"/>
          </a:xfrm>
          <a:prstGeom prst="rect">
            <a:avLst/>
          </a:prstGeom>
        </p:spPr>
      </p:pic>
    </p:spTree>
    <p:extLst>
      <p:ext uri="{BB962C8B-B14F-4D97-AF65-F5344CB8AC3E}">
        <p14:creationId xmlns:p14="http://schemas.microsoft.com/office/powerpoint/2010/main" val="1236323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9236" y="289129"/>
            <a:ext cx="8596668" cy="1320800"/>
          </a:xfrm>
        </p:spPr>
        <p:txBody>
          <a:bodyPr/>
          <a:lstStyle/>
          <a:p>
            <a:r>
              <a:rPr lang="es-PE" sz="2800" b="1" dirty="0" smtClean="0"/>
              <a:t>Coeficiente de Utilidad</a:t>
            </a:r>
            <a:r>
              <a:rPr lang="es-PE" sz="2800" b="1" dirty="0" smtClean="0">
                <a:solidFill>
                  <a:schemeClr val="tx1"/>
                </a:solidFill>
              </a:rPr>
              <a:t>.</a:t>
            </a:r>
            <a:endParaRPr lang="es-PE" sz="2800" b="1" dirty="0">
              <a:solidFill>
                <a:schemeClr val="tx1"/>
              </a:solidFill>
            </a:endParaRPr>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2"/>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
        <p:nvSpPr>
          <p:cNvPr id="10" name="Marcador de contenido 2"/>
          <p:cNvSpPr>
            <a:spLocks noGrp="1"/>
          </p:cNvSpPr>
          <p:nvPr>
            <p:ph idx="1"/>
          </p:nvPr>
        </p:nvSpPr>
        <p:spPr>
          <a:xfrm>
            <a:off x="865868" y="1905687"/>
            <a:ext cx="10197083" cy="4525963"/>
          </a:xfrm>
        </p:spPr>
        <p:txBody>
          <a:bodyPr>
            <a:normAutofit/>
          </a:bodyPr>
          <a:lstStyle/>
          <a:p>
            <a:pPr algn="just">
              <a:lnSpc>
                <a:spcPct val="150000"/>
              </a:lnSpc>
            </a:pPr>
            <a:r>
              <a:rPr lang="es-MX" sz="1800" dirty="0">
                <a:latin typeface="Arial Narrow" panose="020B0606020202030204" pitchFamily="34" charset="0"/>
              </a:rPr>
              <a:t>Para los efectos de los artículos 27 del CFF, 29, fracción VII y 30, fracción V, inciso d) de su Reglamento, y el artículo 111, último párrafo de la Ley del ISR, las personas físicas que al 31 de diciembre de 2016 se encuentren tributando conforme al Título IV, Capítulo II, Sección II de la Ley del ISR, que por el ejercicio fiscal 2017 opten por realizar pagos provisionales bimestrales aplicando al ingreso acumulable del periodo de que se trate, el </a:t>
            </a:r>
            <a:r>
              <a:rPr lang="es-MX" sz="1800" b="1" dirty="0">
                <a:latin typeface="Arial Narrow" panose="020B0606020202030204" pitchFamily="34" charset="0"/>
              </a:rPr>
              <a:t>coeficiente de utilidad </a:t>
            </a:r>
            <a:r>
              <a:rPr lang="es-MX" sz="1800" dirty="0">
                <a:latin typeface="Arial Narrow" panose="020B0606020202030204" pitchFamily="34" charset="0"/>
              </a:rPr>
              <a:t>que corresponda en los términos de lo dispuesto en el artículo 14, fracción I de la citada Ley, deberán ejercer dicha opción a través de la presentación de un caso de aclaración en el Portal del SAT, a más tardar el 31 de enero de 2017, con efectos a partir del 1 de enero de 2017.</a:t>
            </a:r>
            <a:r>
              <a:rPr lang="es-MX" sz="1800" dirty="0" smtClean="0">
                <a:latin typeface="Arial Narrow" panose="020B0606020202030204" pitchFamily="34" charset="0"/>
              </a:rPr>
              <a:t>  </a:t>
            </a:r>
          </a:p>
          <a:p>
            <a:pPr marL="0" indent="0" algn="just">
              <a:lnSpc>
                <a:spcPct val="150000"/>
              </a:lnSpc>
              <a:buNone/>
            </a:pPr>
            <a:endParaRPr lang="es-MX" sz="1800" dirty="0">
              <a:latin typeface="Arial Narrow" panose="020B0606020202030204" pitchFamily="34" charset="0"/>
            </a:endParaRPr>
          </a:p>
        </p:txBody>
      </p:sp>
    </p:spTree>
    <p:extLst>
      <p:ext uri="{BB962C8B-B14F-4D97-AF65-F5344CB8AC3E}">
        <p14:creationId xmlns:p14="http://schemas.microsoft.com/office/powerpoint/2010/main" val="215264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9236" y="289129"/>
            <a:ext cx="8596668" cy="1320800"/>
          </a:xfrm>
        </p:spPr>
        <p:txBody>
          <a:bodyPr/>
          <a:lstStyle/>
          <a:p>
            <a:r>
              <a:rPr lang="es-MX" sz="2800" b="1" dirty="0" smtClean="0">
                <a:solidFill>
                  <a:schemeClr val="tx1"/>
                </a:solidFill>
              </a:rPr>
              <a:t>Permanencia en el régimen.</a:t>
            </a:r>
            <a:endParaRPr lang="es-MX" sz="2800" b="1" dirty="0">
              <a:solidFill>
                <a:schemeClr val="tx1"/>
              </a:solidFill>
            </a:endParaRPr>
          </a:p>
        </p:txBody>
      </p:sp>
      <p:sp>
        <p:nvSpPr>
          <p:cNvPr id="3" name="Marcador de contenido 2"/>
          <p:cNvSpPr>
            <a:spLocks noGrp="1"/>
          </p:cNvSpPr>
          <p:nvPr>
            <p:ph idx="1"/>
          </p:nvPr>
        </p:nvSpPr>
        <p:spPr>
          <a:xfrm>
            <a:off x="865869" y="2172018"/>
            <a:ext cx="10197083" cy="4525963"/>
          </a:xfrm>
        </p:spPr>
        <p:txBody>
          <a:bodyPr>
            <a:normAutofit/>
          </a:bodyPr>
          <a:lstStyle/>
          <a:p>
            <a:pPr algn="just">
              <a:lnSpc>
                <a:spcPct val="150000"/>
              </a:lnSpc>
            </a:pPr>
            <a:r>
              <a:rPr lang="es-MX" sz="1800" dirty="0">
                <a:latin typeface="Arial Narrow" panose="020B0606020202030204" pitchFamily="34" charset="0"/>
              </a:rPr>
              <a:t>Los que opten, sólo podrán permanecer en el régimen durante un máximo de diez ejercicios fiscales consecutivos.  </a:t>
            </a:r>
            <a:endParaRPr lang="es-MX" sz="1800" dirty="0" smtClean="0">
              <a:latin typeface="Arial Narrow" panose="020B0606020202030204" pitchFamily="34" charset="0"/>
            </a:endParaRPr>
          </a:p>
          <a:p>
            <a:pPr marL="0" indent="0" algn="just">
              <a:lnSpc>
                <a:spcPct val="150000"/>
              </a:lnSpc>
              <a:buNone/>
            </a:pPr>
            <a:endParaRPr lang="es-MX" sz="1800" dirty="0">
              <a:latin typeface="Arial Narrow" panose="020B0606020202030204" pitchFamily="34" charset="0"/>
            </a:endParaRPr>
          </a:p>
          <a:p>
            <a:pPr algn="just">
              <a:lnSpc>
                <a:spcPct val="150000"/>
              </a:lnSpc>
            </a:pPr>
            <a:r>
              <a:rPr lang="es-MX" sz="1800" dirty="0">
                <a:latin typeface="Arial Narrow" panose="020B0606020202030204" pitchFamily="34" charset="0"/>
              </a:rPr>
              <a:t>Una vez concluido dicho periodo, deberán tributar conforme al régimen de personas físicas con actividades empresariales y profesionales a que se refiere la Sección I del Capítulo II del Título IV de la presente Ley. </a:t>
            </a:r>
          </a:p>
        </p:txBody>
      </p:sp>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2" name="Imagen 11"/>
          <p:cNvPicPr>
            <a:picLocks noChangeAspect="1"/>
          </p:cNvPicPr>
          <p:nvPr/>
        </p:nvPicPr>
        <p:blipFill>
          <a:blip r:embed="rId2"/>
          <a:stretch>
            <a:fillRect/>
          </a:stretch>
        </p:blipFill>
        <p:spPr>
          <a:xfrm>
            <a:off x="11062952" y="0"/>
            <a:ext cx="1129048" cy="578259"/>
          </a:xfrm>
          <a:prstGeom prst="rect">
            <a:avLst/>
          </a:prstGeom>
        </p:spPr>
      </p:pic>
      <p:sp>
        <p:nvSpPr>
          <p:cNvPr id="13" name="CuadroTexto 12"/>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291076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9236" y="403909"/>
            <a:ext cx="9483144" cy="1143000"/>
          </a:xfrm>
        </p:spPr>
        <p:txBody>
          <a:bodyPr>
            <a:normAutofit/>
          </a:bodyPr>
          <a:lstStyle/>
          <a:p>
            <a:r>
              <a:rPr lang="es-MX" sz="2800" b="1" dirty="0">
                <a:solidFill>
                  <a:schemeClr val="tx1"/>
                </a:solidFill>
              </a:rPr>
              <a:t>Expedición de comprobantes en operaciones con el público en </a:t>
            </a:r>
            <a:r>
              <a:rPr lang="es-MX" sz="2800" b="1" dirty="0" smtClean="0">
                <a:solidFill>
                  <a:schemeClr val="tx1"/>
                </a:solidFill>
              </a:rPr>
              <a:t>general.</a:t>
            </a:r>
            <a:endParaRPr lang="es-MX" sz="2800" b="1" dirty="0">
              <a:solidFill>
                <a:schemeClr val="tx1"/>
              </a:solidFill>
            </a:endParaRPr>
          </a:p>
        </p:txBody>
      </p:sp>
      <p:sp>
        <p:nvSpPr>
          <p:cNvPr id="3" name="Marcador de contenido 2"/>
          <p:cNvSpPr>
            <a:spLocks noGrp="1"/>
          </p:cNvSpPr>
          <p:nvPr>
            <p:ph idx="1"/>
          </p:nvPr>
        </p:nvSpPr>
        <p:spPr>
          <a:xfrm>
            <a:off x="749236" y="1865018"/>
            <a:ext cx="10496282" cy="4525963"/>
          </a:xfrm>
        </p:spPr>
        <p:txBody>
          <a:bodyPr>
            <a:normAutofit/>
          </a:bodyPr>
          <a:lstStyle/>
          <a:p>
            <a:pPr algn="just">
              <a:lnSpc>
                <a:spcPct val="150000"/>
              </a:lnSpc>
            </a:pPr>
            <a:r>
              <a:rPr lang="es-MX" sz="1800" dirty="0">
                <a:latin typeface="Arial Narrow" panose="020B0606020202030204" pitchFamily="34" charset="0"/>
              </a:rPr>
              <a:t>Los contribuyentes podrán elaborar un CFDI diario, semanal o mensual donde consten los importes totales correspondientes a los comprobantes de operaciones realizadas con el público en general del periodo al que corresponda, utilizando para ello la clave genérica del RFC: XAXX010101000. Los contribuyentes que tributen dentro del régimen de incorporación fiscal, podrán elaborar el CFDI de referencia, de forma bimestral. </a:t>
            </a:r>
            <a:endParaRPr lang="es-MX" sz="1800" dirty="0" smtClean="0">
              <a:latin typeface="Arial Narrow" panose="020B0606020202030204" pitchFamily="34" charset="0"/>
            </a:endParaRPr>
          </a:p>
          <a:p>
            <a:pPr marL="0" indent="0" algn="just">
              <a:lnSpc>
                <a:spcPct val="150000"/>
              </a:lnSpc>
              <a:buNone/>
            </a:pPr>
            <a:endParaRPr lang="es-MX" sz="1800" dirty="0" smtClean="0">
              <a:latin typeface="Arial Narrow" panose="020B0606020202030204" pitchFamily="34" charset="0"/>
            </a:endParaRPr>
          </a:p>
          <a:p>
            <a:pPr algn="just">
              <a:lnSpc>
                <a:spcPct val="150000"/>
              </a:lnSpc>
            </a:pPr>
            <a:r>
              <a:rPr lang="es-MX" sz="1800" dirty="0">
                <a:latin typeface="Arial Narrow" panose="020B0606020202030204" pitchFamily="34" charset="0"/>
              </a:rPr>
              <a:t>L</a:t>
            </a:r>
            <a:r>
              <a:rPr lang="es-MX" sz="1800" dirty="0" smtClean="0">
                <a:latin typeface="Arial Narrow" panose="020B0606020202030204" pitchFamily="34" charset="0"/>
              </a:rPr>
              <a:t>a </a:t>
            </a:r>
            <a:r>
              <a:rPr lang="es-MX" sz="1800" dirty="0">
                <a:latin typeface="Arial Narrow" panose="020B0606020202030204" pitchFamily="34" charset="0"/>
              </a:rPr>
              <a:t>regla 2.7.1.24 de la Resolución Miscelánea Fiscal de 2017, esta regla nos habla de como se debe expedir el o los comprobantes con el publico en general; la cual es como se menciono anteriormente para el caso del RIF.</a:t>
            </a:r>
          </a:p>
        </p:txBody>
      </p:sp>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2" name="Imagen 11"/>
          <p:cNvPicPr>
            <a:picLocks noChangeAspect="1"/>
          </p:cNvPicPr>
          <p:nvPr/>
        </p:nvPicPr>
        <p:blipFill>
          <a:blip r:embed="rId2"/>
          <a:stretch>
            <a:fillRect/>
          </a:stretch>
        </p:blipFill>
        <p:spPr>
          <a:xfrm>
            <a:off x="11062952" y="0"/>
            <a:ext cx="1129048" cy="578259"/>
          </a:xfrm>
          <a:prstGeom prst="rect">
            <a:avLst/>
          </a:prstGeom>
        </p:spPr>
      </p:pic>
      <p:sp>
        <p:nvSpPr>
          <p:cNvPr id="13" name="CuadroTexto 12"/>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360534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9236" y="289129"/>
            <a:ext cx="8596668" cy="1320800"/>
          </a:xfrm>
        </p:spPr>
        <p:txBody>
          <a:bodyPr/>
          <a:lstStyle/>
          <a:p>
            <a:r>
              <a:rPr lang="es-MX" sz="2800" dirty="0" smtClean="0">
                <a:solidFill>
                  <a:schemeClr val="tx1"/>
                </a:solidFill>
                <a:latin typeface="+mn-lt"/>
              </a:rPr>
              <a:t>Requisitos de los comprobantes.</a:t>
            </a:r>
            <a:endParaRPr lang="es-MX" sz="2800" dirty="0">
              <a:solidFill>
                <a:schemeClr val="tx1"/>
              </a:solidFill>
              <a:latin typeface="+mn-lt"/>
            </a:endParaRPr>
          </a:p>
        </p:txBody>
      </p:sp>
      <p:sp>
        <p:nvSpPr>
          <p:cNvPr id="3" name="Marcador de contenido 2"/>
          <p:cNvSpPr>
            <a:spLocks noGrp="1"/>
          </p:cNvSpPr>
          <p:nvPr>
            <p:ph idx="1"/>
          </p:nvPr>
        </p:nvSpPr>
        <p:spPr>
          <a:xfrm>
            <a:off x="865868" y="1578373"/>
            <a:ext cx="10197083" cy="4827449"/>
          </a:xfrm>
        </p:spPr>
        <p:txBody>
          <a:bodyPr>
            <a:normAutofit/>
          </a:bodyPr>
          <a:lstStyle/>
          <a:p>
            <a:pPr algn="just">
              <a:lnSpc>
                <a:spcPct val="150000"/>
              </a:lnSpc>
            </a:pPr>
            <a:r>
              <a:rPr lang="es-MX" sz="1800" dirty="0" smtClean="0">
                <a:latin typeface="Arial Narrow" panose="020B0606020202030204" pitchFamily="34" charset="0"/>
              </a:rPr>
              <a:t>La </a:t>
            </a:r>
            <a:r>
              <a:rPr lang="es-MX" sz="1800" dirty="0">
                <a:latin typeface="Arial Narrow" panose="020B0606020202030204" pitchFamily="34" charset="0"/>
              </a:rPr>
              <a:t>clave del registro federal de contribuyentes de quien los expida y el régimen fiscal en que tributen conforme a la Ley del Impuesto sobre la Renta.   </a:t>
            </a:r>
          </a:p>
          <a:p>
            <a:pPr algn="just">
              <a:lnSpc>
                <a:spcPct val="150000"/>
              </a:lnSpc>
            </a:pPr>
            <a:r>
              <a:rPr lang="es-MX" sz="1800" dirty="0" smtClean="0">
                <a:latin typeface="Arial Narrow" panose="020B0606020202030204" pitchFamily="34" charset="0"/>
              </a:rPr>
              <a:t>Lugar </a:t>
            </a:r>
            <a:r>
              <a:rPr lang="es-MX" sz="1800" dirty="0">
                <a:latin typeface="Arial Narrow" panose="020B0606020202030204" pitchFamily="34" charset="0"/>
              </a:rPr>
              <a:t>y fecha de expedición.   </a:t>
            </a:r>
          </a:p>
          <a:p>
            <a:pPr algn="just">
              <a:lnSpc>
                <a:spcPct val="150000"/>
              </a:lnSpc>
            </a:pPr>
            <a:r>
              <a:rPr lang="es-MX" sz="1800" dirty="0" smtClean="0">
                <a:latin typeface="Arial Narrow" panose="020B0606020202030204" pitchFamily="34" charset="0"/>
              </a:rPr>
              <a:t>Impreso </a:t>
            </a:r>
            <a:r>
              <a:rPr lang="es-MX" sz="1800" dirty="0">
                <a:latin typeface="Arial Narrow" panose="020B0606020202030204" pitchFamily="34" charset="0"/>
              </a:rPr>
              <a:t>el número de folio.   </a:t>
            </a:r>
          </a:p>
          <a:p>
            <a:pPr algn="just">
              <a:lnSpc>
                <a:spcPct val="150000"/>
              </a:lnSpc>
            </a:pPr>
            <a:r>
              <a:rPr lang="es-MX" sz="1800" dirty="0" smtClean="0">
                <a:latin typeface="Arial Narrow" panose="020B0606020202030204" pitchFamily="34" charset="0"/>
              </a:rPr>
              <a:t>Importe </a:t>
            </a:r>
            <a:r>
              <a:rPr lang="es-MX" sz="1800" dirty="0">
                <a:latin typeface="Arial Narrow" panose="020B0606020202030204" pitchFamily="34" charset="0"/>
              </a:rPr>
              <a:t>total de la operación, consignado en número o en letra. </a:t>
            </a:r>
            <a:endParaRPr lang="es-MX" sz="1800" dirty="0" smtClean="0">
              <a:latin typeface="Arial Narrow" panose="020B0606020202030204" pitchFamily="34" charset="0"/>
            </a:endParaRPr>
          </a:p>
          <a:p>
            <a:pPr algn="just">
              <a:lnSpc>
                <a:spcPct val="150000"/>
              </a:lnSpc>
            </a:pPr>
            <a:r>
              <a:rPr lang="es-MX" sz="1800" dirty="0" smtClean="0">
                <a:latin typeface="Arial Narrow" panose="020B0606020202030204" pitchFamily="34" charset="0"/>
              </a:rPr>
              <a:t>La </a:t>
            </a:r>
            <a:r>
              <a:rPr lang="es-MX" sz="1800" dirty="0">
                <a:latin typeface="Arial Narrow" panose="020B0606020202030204" pitchFamily="34" charset="0"/>
              </a:rPr>
              <a:t>cantidad, la clase de los bienes o mercancías o descripción del servicio o del uso o goce que amparen.   </a:t>
            </a:r>
          </a:p>
          <a:p>
            <a:pPr algn="just">
              <a:lnSpc>
                <a:spcPct val="150000"/>
              </a:lnSpc>
            </a:pPr>
            <a:r>
              <a:rPr lang="es-MX" sz="1800" dirty="0" smtClean="0">
                <a:latin typeface="Arial Narrow" panose="020B0606020202030204" pitchFamily="34" charset="0"/>
              </a:rPr>
              <a:t>Cuando </a:t>
            </a:r>
            <a:r>
              <a:rPr lang="es-MX" sz="1800" dirty="0">
                <a:latin typeface="Arial Narrow" panose="020B0606020202030204" pitchFamily="34" charset="0"/>
              </a:rPr>
              <a:t>expida comprobantes simplificados (notas de venta) debe entregarle al cliente la copia y conservar el original empastándolo en su orden. </a:t>
            </a:r>
          </a:p>
        </p:txBody>
      </p:sp>
      <p:sp>
        <p:nvSpPr>
          <p:cNvPr id="10" name="Rectángulo 9"/>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2" name="Imagen 11"/>
          <p:cNvPicPr>
            <a:picLocks noChangeAspect="1"/>
          </p:cNvPicPr>
          <p:nvPr/>
        </p:nvPicPr>
        <p:blipFill>
          <a:blip r:embed="rId2"/>
          <a:stretch>
            <a:fillRect/>
          </a:stretch>
        </p:blipFill>
        <p:spPr>
          <a:xfrm>
            <a:off x="11062952" y="0"/>
            <a:ext cx="1129048" cy="578259"/>
          </a:xfrm>
          <a:prstGeom prst="rect">
            <a:avLst/>
          </a:prstGeom>
        </p:spPr>
      </p:pic>
      <p:sp>
        <p:nvSpPr>
          <p:cNvPr id="13" name="CuadroTexto 12"/>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2630085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9236" y="289129"/>
            <a:ext cx="8596668" cy="1320800"/>
          </a:xfrm>
        </p:spPr>
        <p:txBody>
          <a:bodyPr/>
          <a:lstStyle/>
          <a:p>
            <a:r>
              <a:rPr lang="es-MX" sz="2800" b="1" dirty="0" smtClean="0">
                <a:solidFill>
                  <a:schemeClr val="tx1"/>
                </a:solidFill>
              </a:rPr>
              <a:t>Estimulo de Impuesto al Valor Agregado.</a:t>
            </a:r>
            <a:endParaRPr lang="es-MX" sz="2800" b="1" dirty="0">
              <a:solidFill>
                <a:schemeClr val="tx1"/>
              </a:solidFill>
            </a:endParaRPr>
          </a:p>
        </p:txBody>
      </p:sp>
      <p:sp>
        <p:nvSpPr>
          <p:cNvPr id="3" name="Marcador de contenido 2"/>
          <p:cNvSpPr>
            <a:spLocks noGrp="1"/>
          </p:cNvSpPr>
          <p:nvPr>
            <p:ph idx="1"/>
          </p:nvPr>
        </p:nvSpPr>
        <p:spPr>
          <a:xfrm>
            <a:off x="973549" y="1930536"/>
            <a:ext cx="10089403" cy="4525963"/>
          </a:xfrm>
        </p:spPr>
        <p:txBody>
          <a:bodyPr>
            <a:normAutofit/>
          </a:bodyPr>
          <a:lstStyle/>
          <a:p>
            <a:pPr marL="0" indent="0" algn="ctr">
              <a:lnSpc>
                <a:spcPct val="150000"/>
              </a:lnSpc>
              <a:buNone/>
            </a:pPr>
            <a:r>
              <a:rPr lang="es-MX" sz="1800" b="1" dirty="0" smtClean="0">
                <a:latin typeface="Arial Narrow" panose="020B0606020202030204" pitchFamily="34" charset="0"/>
              </a:rPr>
              <a:t>Del </a:t>
            </a:r>
            <a:r>
              <a:rPr lang="es-MX" sz="1800" b="1" dirty="0">
                <a:latin typeface="Arial Narrow" panose="020B0606020202030204" pitchFamily="34" charset="0"/>
              </a:rPr>
              <a:t>100% de IVA que deba pagar por</a:t>
            </a:r>
            <a:r>
              <a:rPr lang="es-MX" sz="1800" dirty="0">
                <a:latin typeface="Arial Narrow" panose="020B0606020202030204" pitchFamily="34" charset="0"/>
              </a:rPr>
              <a:t>:   </a:t>
            </a:r>
            <a:endParaRPr lang="es-MX" sz="1800" dirty="0" smtClean="0">
              <a:latin typeface="Arial Narrow" panose="020B0606020202030204" pitchFamily="34" charset="0"/>
            </a:endParaRPr>
          </a:p>
          <a:p>
            <a:pPr marL="0" indent="0" algn="ctr">
              <a:lnSpc>
                <a:spcPct val="150000"/>
              </a:lnSpc>
              <a:buNone/>
            </a:pPr>
            <a:endParaRPr lang="es-MX" sz="1800" dirty="0">
              <a:latin typeface="Arial Narrow" panose="020B0606020202030204" pitchFamily="34" charset="0"/>
            </a:endParaRPr>
          </a:p>
          <a:p>
            <a:pPr algn="ctr">
              <a:lnSpc>
                <a:spcPct val="150000"/>
              </a:lnSpc>
            </a:pPr>
            <a:r>
              <a:rPr lang="es-MX" sz="1800" dirty="0" smtClean="0">
                <a:latin typeface="Arial Narrow" panose="020B0606020202030204" pitchFamily="34" charset="0"/>
              </a:rPr>
              <a:t>Enajenación </a:t>
            </a:r>
            <a:r>
              <a:rPr lang="es-MX" sz="1800" dirty="0">
                <a:latin typeface="Arial Narrow" panose="020B0606020202030204" pitchFamily="34" charset="0"/>
              </a:rPr>
              <a:t>de bienes.  </a:t>
            </a:r>
          </a:p>
          <a:p>
            <a:pPr algn="ctr">
              <a:lnSpc>
                <a:spcPct val="150000"/>
              </a:lnSpc>
            </a:pPr>
            <a:r>
              <a:rPr lang="es-MX" sz="1800" dirty="0" smtClean="0">
                <a:latin typeface="Arial Narrow" panose="020B0606020202030204" pitchFamily="34" charset="0"/>
              </a:rPr>
              <a:t>Prestación </a:t>
            </a:r>
            <a:r>
              <a:rPr lang="es-MX" sz="1800" dirty="0">
                <a:latin typeface="Arial Narrow" panose="020B0606020202030204" pitchFamily="34" charset="0"/>
              </a:rPr>
              <a:t>de servicios independientes.   </a:t>
            </a:r>
            <a:endParaRPr lang="es-MX" sz="1800" dirty="0" smtClean="0">
              <a:latin typeface="Arial Narrow" panose="020B0606020202030204" pitchFamily="34" charset="0"/>
            </a:endParaRPr>
          </a:p>
          <a:p>
            <a:pPr algn="ctr">
              <a:lnSpc>
                <a:spcPct val="150000"/>
              </a:lnSpc>
            </a:pPr>
            <a:r>
              <a:rPr lang="es-MX" sz="1800" dirty="0" smtClean="0">
                <a:latin typeface="Arial Narrow" panose="020B0606020202030204" pitchFamily="34" charset="0"/>
              </a:rPr>
              <a:t>Otorgamiento </a:t>
            </a:r>
            <a:r>
              <a:rPr lang="es-MX" sz="1800" dirty="0">
                <a:latin typeface="Arial Narrow" panose="020B0606020202030204" pitchFamily="34" charset="0"/>
              </a:rPr>
              <a:t>del uso o goce </a:t>
            </a:r>
            <a:r>
              <a:rPr lang="es-MX" sz="1800" dirty="0" smtClean="0">
                <a:latin typeface="Arial Narrow" panose="020B0606020202030204" pitchFamily="34" charset="0"/>
              </a:rPr>
              <a:t>temporal.</a:t>
            </a:r>
          </a:p>
          <a:p>
            <a:pPr algn="ctr">
              <a:lnSpc>
                <a:spcPct val="150000"/>
              </a:lnSpc>
            </a:pPr>
            <a:r>
              <a:rPr lang="es-MX" sz="1800" dirty="0" smtClean="0">
                <a:latin typeface="Arial Narrow" panose="020B0606020202030204" pitchFamily="34" charset="0"/>
              </a:rPr>
              <a:t>Será </a:t>
            </a:r>
            <a:r>
              <a:rPr lang="es-MX" sz="1800" dirty="0">
                <a:latin typeface="Arial Narrow" panose="020B0606020202030204" pitchFamily="34" charset="0"/>
              </a:rPr>
              <a:t>acreditable contra el impuesto al valor agregado que deban pagar por las citadas actividades.  </a:t>
            </a:r>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2"/>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2649645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4760" y="289129"/>
            <a:ext cx="8596668" cy="1320800"/>
          </a:xfrm>
        </p:spPr>
        <p:txBody>
          <a:bodyPr/>
          <a:lstStyle/>
          <a:p>
            <a:r>
              <a:rPr lang="es-MX" sz="2800" b="1" dirty="0" smtClean="0">
                <a:solidFill>
                  <a:schemeClr val="tx1"/>
                </a:solidFill>
              </a:rPr>
              <a:t>Operaciones con público en general.</a:t>
            </a:r>
            <a:endParaRPr lang="es-MX" sz="2800" b="1" dirty="0">
              <a:solidFill>
                <a:schemeClr val="tx1"/>
              </a:solidFill>
            </a:endParaRPr>
          </a:p>
        </p:txBody>
      </p:sp>
      <p:sp>
        <p:nvSpPr>
          <p:cNvPr id="3" name="Marcador de contenido 2"/>
          <p:cNvSpPr>
            <a:spLocks noGrp="1"/>
          </p:cNvSpPr>
          <p:nvPr>
            <p:ph idx="1"/>
          </p:nvPr>
        </p:nvSpPr>
        <p:spPr>
          <a:xfrm>
            <a:off x="1025064" y="2468299"/>
            <a:ext cx="10218192" cy="4525963"/>
          </a:xfrm>
        </p:spPr>
        <p:txBody>
          <a:bodyPr>
            <a:normAutofit/>
          </a:bodyPr>
          <a:lstStyle/>
          <a:p>
            <a:pPr algn="just">
              <a:lnSpc>
                <a:spcPct val="150000"/>
              </a:lnSpc>
            </a:pPr>
            <a:r>
              <a:rPr lang="es-MX" sz="1800" dirty="0">
                <a:latin typeface="Arial Narrow" panose="020B0606020202030204" pitchFamily="34" charset="0"/>
              </a:rPr>
              <a:t>Respecto de las operaciones con el público en general que lleven a cabo los contribuyentes, tanto en el registro de sus cuentas, como en el comprobante de dichas operaciones que emitan, podrán anotar la expresión “operación con el público en general” en sustitución de la clase de los bienes o mercancías o descripción del servicio o del uso o goce que amparen en los CFDI globales que expidan, sin trasladar el IVA e IEPS correspondiente sobre el cual hayan aplicado los estímulos previstos en el Artículo Séptimo del Decreto citado en el párrafo anterior. </a:t>
            </a:r>
          </a:p>
        </p:txBody>
      </p:sp>
      <p:sp>
        <p:nvSpPr>
          <p:cNvPr id="11" name="Rectángulo 10"/>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3" name="Imagen 12"/>
          <p:cNvPicPr>
            <a:picLocks noChangeAspect="1"/>
          </p:cNvPicPr>
          <p:nvPr/>
        </p:nvPicPr>
        <p:blipFill>
          <a:blip r:embed="rId2"/>
          <a:stretch>
            <a:fillRect/>
          </a:stretch>
        </p:blipFill>
        <p:spPr>
          <a:xfrm>
            <a:off x="11062952" y="0"/>
            <a:ext cx="1129048" cy="578259"/>
          </a:xfrm>
          <a:prstGeom prst="rect">
            <a:avLst/>
          </a:prstGeom>
        </p:spPr>
      </p:pic>
      <p:sp>
        <p:nvSpPr>
          <p:cNvPr id="14" name="CuadroTexto 13"/>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63472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6" name="Imagen 5"/>
          <p:cNvPicPr>
            <a:picLocks noChangeAspect="1"/>
          </p:cNvPicPr>
          <p:nvPr/>
        </p:nvPicPr>
        <p:blipFill>
          <a:blip r:embed="rId2"/>
          <a:stretch>
            <a:fillRect/>
          </a:stretch>
        </p:blipFill>
        <p:spPr>
          <a:xfrm>
            <a:off x="11062952" y="0"/>
            <a:ext cx="1129048" cy="578259"/>
          </a:xfrm>
          <a:prstGeom prst="rect">
            <a:avLst/>
          </a:prstGeom>
        </p:spPr>
      </p:pic>
      <p:sp>
        <p:nvSpPr>
          <p:cNvPr id="7" name="CuadroTexto 6"/>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
        <p:nvSpPr>
          <p:cNvPr id="8" name="Marcador de contenido 2"/>
          <p:cNvSpPr>
            <a:spLocks noGrp="1"/>
          </p:cNvSpPr>
          <p:nvPr>
            <p:ph idx="1"/>
          </p:nvPr>
        </p:nvSpPr>
        <p:spPr>
          <a:xfrm>
            <a:off x="976173" y="2172018"/>
            <a:ext cx="10515600" cy="4351338"/>
          </a:xfrm>
        </p:spPr>
        <p:txBody>
          <a:bodyPr>
            <a:normAutofit/>
          </a:bodyPr>
          <a:lstStyle/>
          <a:p>
            <a:pPr algn="just">
              <a:lnSpc>
                <a:spcPct val="150000"/>
              </a:lnSpc>
            </a:pPr>
            <a:r>
              <a:rPr lang="es-MX" sz="2000" dirty="0" smtClean="0">
                <a:latin typeface="Arial Narrow" panose="020B0606020202030204" pitchFamily="34" charset="0"/>
              </a:rPr>
              <a:t>El uso de este material se centra en el tema del Régimen de Incorporación Fiscal contenido en la Unidad III.  El </a:t>
            </a:r>
            <a:r>
              <a:rPr lang="es-MX" sz="2000" dirty="0">
                <a:latin typeface="Arial Narrow" panose="020B0606020202030204" pitchFamily="34" charset="0"/>
              </a:rPr>
              <a:t>docente trabajará conjuntamente con los estudiantes con el fin </a:t>
            </a:r>
            <a:r>
              <a:rPr lang="es-MX" sz="2000" dirty="0" smtClean="0">
                <a:latin typeface="Arial Narrow" panose="020B0606020202030204" pitchFamily="34" charset="0"/>
              </a:rPr>
              <a:t>de </a:t>
            </a:r>
            <a:r>
              <a:rPr lang="es-MX" sz="2000" dirty="0" smtClean="0"/>
              <a:t>analizar </a:t>
            </a:r>
            <a:r>
              <a:rPr lang="es-MX" sz="2000" dirty="0"/>
              <a:t>y comprender las disposiciones relativas a las personas físicas </a:t>
            </a:r>
            <a:r>
              <a:rPr lang="es-MX" sz="2000" dirty="0" smtClean="0"/>
              <a:t>establecidas </a:t>
            </a:r>
            <a:r>
              <a:rPr lang="es-MX" sz="2000" dirty="0"/>
              <a:t>en la Ley de ISR así como su relación con </a:t>
            </a:r>
            <a:r>
              <a:rPr lang="es-MX" sz="2000" dirty="0" smtClean="0"/>
              <a:t>IVA e IETU.</a:t>
            </a:r>
            <a:endParaRPr lang="es-MX" sz="2000" dirty="0" smtClean="0">
              <a:latin typeface="Arial Narrow" panose="020B0606020202030204" pitchFamily="34" charset="0"/>
            </a:endParaRPr>
          </a:p>
          <a:p>
            <a:pPr algn="just">
              <a:lnSpc>
                <a:spcPct val="150000"/>
              </a:lnSpc>
            </a:pPr>
            <a:r>
              <a:rPr lang="es-MX" sz="2000" dirty="0" smtClean="0">
                <a:latin typeface="Arial Narrow" panose="020B0606020202030204" pitchFamily="34" charset="0"/>
              </a:rPr>
              <a:t>Se </a:t>
            </a:r>
            <a:r>
              <a:rPr lang="es-MX" sz="2000" dirty="0">
                <a:latin typeface="Arial Narrow" panose="020B0606020202030204" pitchFamily="34" charset="0"/>
              </a:rPr>
              <a:t>acompañará a los estudiantes en el desarrollo de habilidades y competencias que les sean útiles para comprender la importancia </a:t>
            </a:r>
            <a:r>
              <a:rPr lang="es-MX" sz="2000" dirty="0" smtClean="0">
                <a:latin typeface="Arial Narrow" panose="020B0606020202030204" pitchFamily="34" charset="0"/>
              </a:rPr>
              <a:t>del cumplimiento correcto de las obligaciones fiscales.</a:t>
            </a:r>
            <a:endParaRPr lang="es-MX" sz="2000" dirty="0">
              <a:latin typeface="Arial Narrow" panose="020B0606020202030204" pitchFamily="34" charset="0"/>
            </a:endParaRPr>
          </a:p>
          <a:p>
            <a:pPr algn="just">
              <a:lnSpc>
                <a:spcPct val="150000"/>
              </a:lnSpc>
            </a:pPr>
            <a:endParaRPr lang="es-MX" sz="2000" dirty="0">
              <a:latin typeface="Arial Narrow" panose="020B0606020202030204" pitchFamily="34" charset="0"/>
            </a:endParaRPr>
          </a:p>
        </p:txBody>
      </p:sp>
    </p:spTree>
    <p:extLst>
      <p:ext uri="{BB962C8B-B14F-4D97-AF65-F5344CB8AC3E}">
        <p14:creationId xmlns:p14="http://schemas.microsoft.com/office/powerpoint/2010/main" val="3667600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9236" y="289129"/>
            <a:ext cx="8596668" cy="1320800"/>
          </a:xfrm>
        </p:spPr>
        <p:txBody>
          <a:bodyPr/>
          <a:lstStyle/>
          <a:p>
            <a:r>
              <a:rPr lang="es-MX" sz="2800" b="1" dirty="0" smtClean="0">
                <a:solidFill>
                  <a:schemeClr val="tx1"/>
                </a:solidFill>
              </a:rPr>
              <a:t>Caso práctico.</a:t>
            </a:r>
            <a:endParaRPr lang="es-MX" sz="2800" b="1" dirty="0">
              <a:solidFill>
                <a:schemeClr val="tx1"/>
              </a:solidFill>
            </a:endParaRPr>
          </a:p>
        </p:txBody>
      </p:sp>
      <p:graphicFrame>
        <p:nvGraphicFramePr>
          <p:cNvPr id="8" name="Tabla 7"/>
          <p:cNvGraphicFramePr>
            <a:graphicFrameLocks noGrp="1"/>
          </p:cNvGraphicFramePr>
          <p:nvPr>
            <p:extLst>
              <p:ext uri="{D42A27DB-BD31-4B8C-83A1-F6EECF244321}">
                <p14:modId xmlns:p14="http://schemas.microsoft.com/office/powerpoint/2010/main" val="3572511003"/>
              </p:ext>
            </p:extLst>
          </p:nvPr>
        </p:nvGraphicFramePr>
        <p:xfrm>
          <a:off x="1104159" y="1811165"/>
          <a:ext cx="9634200" cy="4181490"/>
        </p:xfrm>
        <a:graphic>
          <a:graphicData uri="http://schemas.openxmlformats.org/drawingml/2006/table">
            <a:tbl>
              <a:tblPr firstRow="1" bandRow="1">
                <a:tableStyleId>{912C8C85-51F0-491E-9774-3900AFEF0FD7}</a:tableStyleId>
              </a:tblPr>
              <a:tblGrid>
                <a:gridCol w="1926840"/>
                <a:gridCol w="1926840"/>
                <a:gridCol w="1926840"/>
                <a:gridCol w="1926840"/>
                <a:gridCol w="1926840"/>
              </a:tblGrid>
              <a:tr h="463951">
                <a:tc>
                  <a:txBody>
                    <a:bodyPr/>
                    <a:lstStyle/>
                    <a:p>
                      <a:pPr algn="ctr"/>
                      <a:r>
                        <a:rPr lang="es-MX" sz="1400" dirty="0" smtClean="0"/>
                        <a:t>Operaciones</a:t>
                      </a:r>
                      <a:endParaRPr lang="es-MX" sz="1400" dirty="0"/>
                    </a:p>
                  </a:txBody>
                  <a:tcPr/>
                </a:tc>
                <a:tc>
                  <a:txBody>
                    <a:bodyPr/>
                    <a:lstStyle/>
                    <a:p>
                      <a:pPr algn="ctr"/>
                      <a:r>
                        <a:rPr lang="es-MX" sz="1400" dirty="0" smtClean="0"/>
                        <a:t>ISR</a:t>
                      </a:r>
                      <a:endParaRPr lang="es-MX" sz="1400" dirty="0"/>
                    </a:p>
                  </a:txBody>
                  <a:tcPr/>
                </a:tc>
                <a:tc>
                  <a:txBody>
                    <a:bodyPr/>
                    <a:lstStyle/>
                    <a:p>
                      <a:pPr algn="ctr"/>
                      <a:r>
                        <a:rPr lang="es-MX" sz="1400" dirty="0" smtClean="0"/>
                        <a:t>IVA total</a:t>
                      </a:r>
                      <a:endParaRPr lang="es-MX" sz="1400" dirty="0"/>
                    </a:p>
                  </a:txBody>
                  <a:tcPr/>
                </a:tc>
                <a:tc>
                  <a:txBody>
                    <a:bodyPr/>
                    <a:lstStyle/>
                    <a:p>
                      <a:pPr algn="ctr"/>
                      <a:r>
                        <a:rPr lang="es-MX" sz="1400" dirty="0" smtClean="0"/>
                        <a:t>Proporción</a:t>
                      </a:r>
                      <a:endParaRPr lang="es-MX" sz="1400" dirty="0"/>
                    </a:p>
                  </a:txBody>
                  <a:tcPr/>
                </a:tc>
                <a:tc>
                  <a:txBody>
                    <a:bodyPr/>
                    <a:lstStyle/>
                    <a:p>
                      <a:pPr algn="ctr"/>
                      <a:r>
                        <a:rPr lang="es-MX" sz="1400" dirty="0" smtClean="0"/>
                        <a:t>IVA proporcional.</a:t>
                      </a:r>
                      <a:endParaRPr lang="es-MX" sz="1400" dirty="0"/>
                    </a:p>
                  </a:txBody>
                  <a:tcPr/>
                </a:tc>
              </a:tr>
              <a:tr h="463951">
                <a:tc>
                  <a:txBody>
                    <a:bodyPr/>
                    <a:lstStyle/>
                    <a:p>
                      <a:pPr algn="ctr"/>
                      <a:r>
                        <a:rPr lang="es-MX" sz="1400" dirty="0" smtClean="0"/>
                        <a:t>Ventas p</a:t>
                      </a:r>
                      <a:r>
                        <a:rPr lang="es-MX" sz="1400" baseline="0" dirty="0" smtClean="0"/>
                        <a:t>ublico en general.</a:t>
                      </a:r>
                      <a:endParaRPr lang="es-MX" sz="1400" dirty="0"/>
                    </a:p>
                  </a:txBody>
                  <a:tcPr/>
                </a:tc>
                <a:tc>
                  <a:txBody>
                    <a:bodyPr/>
                    <a:lstStyle/>
                    <a:p>
                      <a:pPr algn="ctr"/>
                      <a:r>
                        <a:rPr lang="es-MX" sz="1400" dirty="0" smtClean="0"/>
                        <a:t>120,000.00</a:t>
                      </a:r>
                      <a:endParaRPr lang="es-MX" sz="1400" dirty="0"/>
                    </a:p>
                  </a:txBody>
                  <a:tcPr/>
                </a:tc>
                <a:tc>
                  <a:txBody>
                    <a:bodyPr/>
                    <a:lstStyle/>
                    <a:p>
                      <a:pPr algn="ctr"/>
                      <a:endParaRPr lang="es-MX" sz="1400" dirty="0"/>
                    </a:p>
                  </a:txBody>
                  <a:tcPr/>
                </a:tc>
                <a:tc>
                  <a:txBody>
                    <a:bodyPr/>
                    <a:lstStyle/>
                    <a:p>
                      <a:pPr algn="ctr"/>
                      <a:endParaRPr lang="es-MX" sz="1400" dirty="0"/>
                    </a:p>
                  </a:txBody>
                  <a:tcPr/>
                </a:tc>
                <a:tc>
                  <a:txBody>
                    <a:bodyPr/>
                    <a:lstStyle/>
                    <a:p>
                      <a:pPr algn="ctr"/>
                      <a:endParaRPr lang="es-MX" sz="1400" dirty="0"/>
                    </a:p>
                  </a:txBody>
                  <a:tcPr/>
                </a:tc>
              </a:tr>
              <a:tr h="662788">
                <a:tc>
                  <a:txBody>
                    <a:bodyPr/>
                    <a:lstStyle/>
                    <a:p>
                      <a:pPr algn="ctr"/>
                      <a:r>
                        <a:rPr lang="es-MX" sz="1400" dirty="0" smtClean="0"/>
                        <a:t>Ventas no publico en general</a:t>
                      </a:r>
                      <a:endParaRPr lang="es-MX" sz="1400" dirty="0"/>
                    </a:p>
                  </a:txBody>
                  <a:tcPr/>
                </a:tc>
                <a:tc>
                  <a:txBody>
                    <a:bodyPr/>
                    <a:lstStyle/>
                    <a:p>
                      <a:pPr algn="ctr"/>
                      <a:r>
                        <a:rPr lang="es-MX" sz="1400" dirty="0" smtClean="0"/>
                        <a:t>75,000.00</a:t>
                      </a:r>
                      <a:endParaRPr lang="es-MX" sz="1400" dirty="0"/>
                    </a:p>
                  </a:txBody>
                  <a:tcPr/>
                </a:tc>
                <a:tc>
                  <a:txBody>
                    <a:bodyPr/>
                    <a:lstStyle/>
                    <a:p>
                      <a:pPr algn="ctr"/>
                      <a:r>
                        <a:rPr lang="es-MX" sz="1400" dirty="0" smtClean="0"/>
                        <a:t>12,000.00</a:t>
                      </a:r>
                      <a:endParaRPr lang="es-MX"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400" dirty="0" smtClean="0"/>
                        <a:t>0.3846</a:t>
                      </a:r>
                    </a:p>
                    <a:p>
                      <a:pPr algn="ctr"/>
                      <a:endParaRPr lang="es-MX"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400" dirty="0" smtClean="0"/>
                        <a:t>12,000.00</a:t>
                      </a:r>
                    </a:p>
                    <a:p>
                      <a:pPr algn="ctr"/>
                      <a:endParaRPr lang="es-MX" sz="1400" dirty="0"/>
                    </a:p>
                  </a:txBody>
                  <a:tcPr/>
                </a:tc>
              </a:tr>
              <a:tr h="463951">
                <a:tc>
                  <a:txBody>
                    <a:bodyPr/>
                    <a:lstStyle/>
                    <a:p>
                      <a:pPr algn="ctr"/>
                      <a:r>
                        <a:rPr lang="es-MX" sz="1400" dirty="0" smtClean="0"/>
                        <a:t>Total de ventas</a:t>
                      </a:r>
                      <a:endParaRPr lang="es-MX" sz="1400" dirty="0"/>
                    </a:p>
                  </a:txBody>
                  <a:tcPr/>
                </a:tc>
                <a:tc>
                  <a:txBody>
                    <a:bodyPr/>
                    <a:lstStyle/>
                    <a:p>
                      <a:pPr algn="ctr"/>
                      <a:r>
                        <a:rPr lang="es-MX" sz="1400" dirty="0" smtClean="0"/>
                        <a:t>195,000.00</a:t>
                      </a:r>
                      <a:endParaRPr lang="es-MX" sz="1400" dirty="0"/>
                    </a:p>
                  </a:txBody>
                  <a:tcPr/>
                </a:tc>
                <a:tc>
                  <a:txBody>
                    <a:bodyPr/>
                    <a:lstStyle/>
                    <a:p>
                      <a:pPr algn="ctr"/>
                      <a:r>
                        <a:rPr lang="es-MX" sz="1400" dirty="0" smtClean="0"/>
                        <a:t>12,000.00</a:t>
                      </a:r>
                      <a:endParaRPr lang="es-MX" sz="1400" dirty="0"/>
                    </a:p>
                  </a:txBody>
                  <a:tcPr/>
                </a:tc>
                <a:tc>
                  <a:txBody>
                    <a:bodyPr/>
                    <a:lstStyle/>
                    <a:p>
                      <a:pPr algn="ctr"/>
                      <a:endParaRPr lang="es-MX"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400" dirty="0" smtClean="0"/>
                        <a:t>12,000.00</a:t>
                      </a:r>
                    </a:p>
                    <a:p>
                      <a:pPr algn="ctr"/>
                      <a:endParaRPr lang="es-MX" sz="1400" dirty="0"/>
                    </a:p>
                  </a:txBody>
                  <a:tcPr/>
                </a:tc>
              </a:tr>
              <a:tr h="463951">
                <a:tc>
                  <a:txBody>
                    <a:bodyPr/>
                    <a:lstStyle/>
                    <a:p>
                      <a:pPr algn="ctr"/>
                      <a:r>
                        <a:rPr lang="es-MX" sz="1400" dirty="0" smtClean="0"/>
                        <a:t>Compras y gastos con IVA</a:t>
                      </a:r>
                      <a:endParaRPr lang="es-MX" sz="1400" dirty="0"/>
                    </a:p>
                  </a:txBody>
                  <a:tcPr/>
                </a:tc>
                <a:tc>
                  <a:txBody>
                    <a:bodyPr/>
                    <a:lstStyle/>
                    <a:p>
                      <a:pPr algn="ctr"/>
                      <a:r>
                        <a:rPr lang="es-MX" sz="1400" dirty="0" smtClean="0"/>
                        <a:t>30,000.00</a:t>
                      </a:r>
                      <a:endParaRPr lang="es-MX" sz="1400" dirty="0"/>
                    </a:p>
                  </a:txBody>
                  <a:tcPr/>
                </a:tc>
                <a:tc>
                  <a:txBody>
                    <a:bodyPr/>
                    <a:lstStyle/>
                    <a:p>
                      <a:pPr algn="ctr"/>
                      <a:r>
                        <a:rPr lang="es-MX" sz="1400" dirty="0" smtClean="0"/>
                        <a:t>4,800.00</a:t>
                      </a:r>
                      <a:endParaRPr lang="es-MX" sz="1400" dirty="0"/>
                    </a:p>
                  </a:txBody>
                  <a:tcPr/>
                </a:tc>
                <a:tc>
                  <a:txBody>
                    <a:bodyPr/>
                    <a:lstStyle/>
                    <a:p>
                      <a:pPr algn="ctr"/>
                      <a:r>
                        <a:rPr lang="es-MX" sz="1400" dirty="0" smtClean="0"/>
                        <a:t>0.3846</a:t>
                      </a:r>
                      <a:endParaRPr lang="es-MX"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400" dirty="0" smtClean="0"/>
                        <a:t>1,846.15</a:t>
                      </a:r>
                    </a:p>
                    <a:p>
                      <a:pPr algn="ctr"/>
                      <a:endParaRPr lang="es-MX" sz="1400" dirty="0"/>
                    </a:p>
                  </a:txBody>
                  <a:tcPr/>
                </a:tc>
              </a:tr>
              <a:tr h="463951">
                <a:tc>
                  <a:txBody>
                    <a:bodyPr/>
                    <a:lstStyle/>
                    <a:p>
                      <a:pPr algn="ctr"/>
                      <a:r>
                        <a:rPr lang="es-MX" sz="1400" dirty="0" smtClean="0"/>
                        <a:t>Compras y gastos sin IVA</a:t>
                      </a:r>
                      <a:endParaRPr lang="es-MX" sz="1400" dirty="0"/>
                    </a:p>
                  </a:txBody>
                  <a:tcPr/>
                </a:tc>
                <a:tc>
                  <a:txBody>
                    <a:bodyPr/>
                    <a:lstStyle/>
                    <a:p>
                      <a:pPr algn="ctr"/>
                      <a:r>
                        <a:rPr lang="es-MX" sz="1400" dirty="0" smtClean="0"/>
                        <a:t>58,000.00</a:t>
                      </a:r>
                      <a:endParaRPr lang="es-MX" sz="1400" dirty="0"/>
                    </a:p>
                  </a:txBody>
                  <a:tcPr/>
                </a:tc>
                <a:tc>
                  <a:txBody>
                    <a:bodyPr/>
                    <a:lstStyle/>
                    <a:p>
                      <a:pPr algn="ctr"/>
                      <a:endParaRPr lang="es-MX" sz="1400"/>
                    </a:p>
                  </a:txBody>
                  <a:tcPr/>
                </a:tc>
                <a:tc>
                  <a:txBody>
                    <a:bodyPr/>
                    <a:lstStyle/>
                    <a:p>
                      <a:pPr algn="ctr"/>
                      <a:endParaRPr lang="es-MX" sz="1400" dirty="0"/>
                    </a:p>
                  </a:txBody>
                  <a:tcPr/>
                </a:tc>
                <a:tc>
                  <a:txBody>
                    <a:bodyPr/>
                    <a:lstStyle/>
                    <a:p>
                      <a:pPr algn="ctr"/>
                      <a:endParaRPr lang="es-MX" sz="1400" dirty="0"/>
                    </a:p>
                  </a:txBody>
                  <a:tcPr/>
                </a:tc>
              </a:tr>
              <a:tr h="463951">
                <a:tc>
                  <a:txBody>
                    <a:bodyPr/>
                    <a:lstStyle/>
                    <a:p>
                      <a:pPr algn="ctr"/>
                      <a:r>
                        <a:rPr lang="es-MX" sz="1400" dirty="0" smtClean="0"/>
                        <a:t>Total de compras</a:t>
                      </a:r>
                      <a:r>
                        <a:rPr lang="es-MX" sz="1400" baseline="0" dirty="0" smtClean="0"/>
                        <a:t> y gastos.</a:t>
                      </a:r>
                      <a:endParaRPr lang="es-MX" sz="1400" dirty="0"/>
                    </a:p>
                  </a:txBody>
                  <a:tcPr/>
                </a:tc>
                <a:tc>
                  <a:txBody>
                    <a:bodyPr/>
                    <a:lstStyle/>
                    <a:p>
                      <a:pPr algn="ctr"/>
                      <a:r>
                        <a:rPr lang="es-MX" sz="1400" dirty="0" smtClean="0"/>
                        <a:t>88,000.00</a:t>
                      </a:r>
                      <a:endParaRPr lang="es-MX" sz="1400" dirty="0"/>
                    </a:p>
                  </a:txBody>
                  <a:tcPr/>
                </a:tc>
                <a:tc>
                  <a:txBody>
                    <a:bodyPr/>
                    <a:lstStyle/>
                    <a:p>
                      <a:pPr algn="ctr"/>
                      <a:r>
                        <a:rPr lang="es-MX" sz="1400" dirty="0" smtClean="0"/>
                        <a:t>4,800.00</a:t>
                      </a:r>
                      <a:endParaRPr lang="es-MX" sz="1400" dirty="0"/>
                    </a:p>
                  </a:txBody>
                  <a:tcPr/>
                </a:tc>
                <a:tc>
                  <a:txBody>
                    <a:bodyPr/>
                    <a:lstStyle/>
                    <a:p>
                      <a:pPr algn="ctr"/>
                      <a:r>
                        <a:rPr lang="es-MX" sz="1400" dirty="0" smtClean="0"/>
                        <a:t>0.3846</a:t>
                      </a:r>
                      <a:endParaRPr lang="es-MX" sz="1400" dirty="0"/>
                    </a:p>
                  </a:txBody>
                  <a:tcPr/>
                </a:tc>
                <a:tc>
                  <a:txBody>
                    <a:bodyPr/>
                    <a:lstStyle/>
                    <a:p>
                      <a:pPr algn="ctr"/>
                      <a:r>
                        <a:rPr lang="es-MX" sz="1400" dirty="0" smtClean="0"/>
                        <a:t>1,846.15</a:t>
                      </a:r>
                      <a:endParaRPr lang="es-MX" sz="1400" dirty="0"/>
                    </a:p>
                  </a:txBody>
                  <a:tcPr/>
                </a:tc>
              </a:tr>
              <a:tr h="463951">
                <a:tc>
                  <a:txBody>
                    <a:bodyPr/>
                    <a:lstStyle/>
                    <a:p>
                      <a:pPr algn="ctr"/>
                      <a:r>
                        <a:rPr lang="es-MX" sz="1400" dirty="0" smtClean="0"/>
                        <a:t>Utilidad e IVA por pagar</a:t>
                      </a:r>
                      <a:endParaRPr lang="es-MX" sz="1400" dirty="0"/>
                    </a:p>
                  </a:txBody>
                  <a:tcPr/>
                </a:tc>
                <a:tc>
                  <a:txBody>
                    <a:bodyPr/>
                    <a:lstStyle/>
                    <a:p>
                      <a:pPr algn="ctr"/>
                      <a:r>
                        <a:rPr lang="es-MX" sz="1400" dirty="0" smtClean="0"/>
                        <a:t>107,000.00</a:t>
                      </a:r>
                      <a:endParaRPr lang="es-MX" sz="1400" dirty="0"/>
                    </a:p>
                  </a:txBody>
                  <a:tcPr/>
                </a:tc>
                <a:tc>
                  <a:txBody>
                    <a:bodyPr/>
                    <a:lstStyle/>
                    <a:p>
                      <a:pPr algn="ctr"/>
                      <a:r>
                        <a:rPr lang="es-MX" sz="1400" dirty="0" smtClean="0"/>
                        <a:t>7,200.00</a:t>
                      </a:r>
                      <a:endParaRPr lang="es-MX" sz="1400" dirty="0"/>
                    </a:p>
                  </a:txBody>
                  <a:tcPr/>
                </a:tc>
                <a:tc>
                  <a:txBody>
                    <a:bodyPr/>
                    <a:lstStyle/>
                    <a:p>
                      <a:pPr algn="ctr"/>
                      <a:r>
                        <a:rPr lang="es-MX" sz="1400" dirty="0" smtClean="0"/>
                        <a:t>10.15392</a:t>
                      </a:r>
                      <a:endParaRPr lang="es-MX" sz="1400" dirty="0"/>
                    </a:p>
                  </a:txBody>
                  <a:tcPr/>
                </a:tc>
                <a:tc>
                  <a:txBody>
                    <a:bodyPr/>
                    <a:lstStyle/>
                    <a:p>
                      <a:pPr algn="ctr"/>
                      <a:r>
                        <a:rPr lang="es-MX" sz="1400" dirty="0" smtClean="0"/>
                        <a:t>10.153.85</a:t>
                      </a:r>
                      <a:endParaRPr lang="es-MX" sz="1400" dirty="0"/>
                    </a:p>
                  </a:txBody>
                  <a:tcPr/>
                </a:tc>
              </a:tr>
            </a:tbl>
          </a:graphicData>
        </a:graphic>
      </p:graphicFrame>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3" name="Imagen 12"/>
          <p:cNvPicPr>
            <a:picLocks noChangeAspect="1"/>
          </p:cNvPicPr>
          <p:nvPr/>
        </p:nvPicPr>
        <p:blipFill>
          <a:blip r:embed="rId2"/>
          <a:stretch>
            <a:fillRect/>
          </a:stretch>
        </p:blipFill>
        <p:spPr>
          <a:xfrm>
            <a:off x="11062952" y="0"/>
            <a:ext cx="1129048" cy="578259"/>
          </a:xfrm>
          <a:prstGeom prst="rect">
            <a:avLst/>
          </a:prstGeom>
        </p:spPr>
      </p:pic>
      <p:sp>
        <p:nvSpPr>
          <p:cNvPr id="14" name="CuadroTexto 13"/>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1964388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352023"/>
            <a:ext cx="9149246" cy="1320800"/>
          </a:xfrm>
        </p:spPr>
        <p:txBody>
          <a:bodyPr/>
          <a:lstStyle/>
          <a:p>
            <a:pPr>
              <a:lnSpc>
                <a:spcPct val="150000"/>
              </a:lnSpc>
            </a:pPr>
            <a:r>
              <a:rPr lang="es-MX" sz="2800" b="1" dirty="0" smtClean="0">
                <a:solidFill>
                  <a:schemeClr val="tx1"/>
                </a:solidFill>
              </a:rPr>
              <a:t>Facilidad para los patrones del Régimen de Incorporación Fiscal.</a:t>
            </a:r>
            <a:endParaRPr lang="es-MX" sz="2800" b="1" dirty="0">
              <a:solidFill>
                <a:schemeClr val="tx1"/>
              </a:solidFill>
            </a:endParaRPr>
          </a:p>
        </p:txBody>
      </p:sp>
      <p:sp>
        <p:nvSpPr>
          <p:cNvPr id="3" name="Marcador de contenido 2"/>
          <p:cNvSpPr>
            <a:spLocks noGrp="1"/>
          </p:cNvSpPr>
          <p:nvPr>
            <p:ph idx="1"/>
          </p:nvPr>
        </p:nvSpPr>
        <p:spPr>
          <a:xfrm>
            <a:off x="785610" y="1672823"/>
            <a:ext cx="10277341" cy="4525963"/>
          </a:xfrm>
        </p:spPr>
        <p:txBody>
          <a:bodyPr>
            <a:normAutofit/>
          </a:bodyPr>
          <a:lstStyle/>
          <a:p>
            <a:pPr algn="just">
              <a:lnSpc>
                <a:spcPct val="150000"/>
              </a:lnSpc>
            </a:pPr>
            <a:r>
              <a:rPr lang="es-MX" sz="1800" dirty="0" smtClean="0">
                <a:latin typeface="Arial Narrow" panose="020B0606020202030204" pitchFamily="34" charset="0"/>
              </a:rPr>
              <a:t>No </a:t>
            </a:r>
            <a:r>
              <a:rPr lang="es-MX" sz="1800" dirty="0">
                <a:latin typeface="Arial Narrow" panose="020B0606020202030204" pitchFamily="34" charset="0"/>
              </a:rPr>
              <a:t>estarán obligados hasta el 31 de marzo de 2014 a expedir CFDI por las remuneraciones que efectúen por concepto de salarios y en general por la prestación de un servicio personal subordinado,   </a:t>
            </a:r>
          </a:p>
          <a:p>
            <a:pPr algn="just">
              <a:lnSpc>
                <a:spcPct val="150000"/>
              </a:lnSpc>
            </a:pPr>
            <a:r>
              <a:rPr lang="es-MX" sz="1800" dirty="0" smtClean="0">
                <a:latin typeface="Arial Narrow" panose="020B0606020202030204" pitchFamily="34" charset="0"/>
              </a:rPr>
              <a:t>Ni </a:t>
            </a:r>
            <a:r>
              <a:rPr lang="es-MX" sz="1800" dirty="0">
                <a:latin typeface="Arial Narrow" panose="020B0606020202030204" pitchFamily="34" charset="0"/>
              </a:rPr>
              <a:t>por las retenciones de contribuciones que efectúen. </a:t>
            </a:r>
            <a:endParaRPr lang="es-MX" sz="1800" dirty="0" smtClean="0">
              <a:latin typeface="Arial Narrow" panose="020B0606020202030204" pitchFamily="34" charset="0"/>
            </a:endParaRPr>
          </a:p>
          <a:p>
            <a:pPr algn="just">
              <a:lnSpc>
                <a:spcPct val="150000"/>
              </a:lnSpc>
            </a:pPr>
            <a:endParaRPr lang="es-MX" sz="1800" dirty="0">
              <a:latin typeface="Arial Narrow" panose="020B0606020202030204" pitchFamily="34" charset="0"/>
            </a:endParaRPr>
          </a:p>
          <a:p>
            <a:pPr algn="just">
              <a:lnSpc>
                <a:spcPct val="150000"/>
              </a:lnSpc>
            </a:pPr>
            <a:r>
              <a:rPr lang="es-MX" sz="1800" dirty="0" smtClean="0">
                <a:latin typeface="Arial Narrow" panose="020B0606020202030204" pitchFamily="34" charset="0"/>
              </a:rPr>
              <a:t>La Secretaría de Hacienda y </a:t>
            </a:r>
            <a:r>
              <a:rPr lang="es-MX" sz="1800" dirty="0">
                <a:latin typeface="Arial Narrow" panose="020B0606020202030204" pitchFamily="34" charset="0"/>
              </a:rPr>
              <a:t>C</a:t>
            </a:r>
            <a:r>
              <a:rPr lang="es-MX" sz="1800" dirty="0" smtClean="0">
                <a:latin typeface="Arial Narrow" panose="020B0606020202030204" pitchFamily="34" charset="0"/>
              </a:rPr>
              <a:t>rédito Público (SHCP) publicó en el DOF el “Decreto por el que se otorgan estímulos para promover la incorporación a la seguridad social con el fin de otorgar beneficios  a ciertos contribuyentes del RIF y para sus trabajadores.</a:t>
            </a:r>
            <a:endParaRPr lang="es-MX" sz="1800" dirty="0">
              <a:latin typeface="Arial Narrow" panose="020B0606020202030204" pitchFamily="34" charset="0"/>
            </a:endParaRPr>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2"/>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2088584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3" y="352023"/>
            <a:ext cx="9806069" cy="1320800"/>
          </a:xfrm>
        </p:spPr>
        <p:txBody>
          <a:bodyPr/>
          <a:lstStyle/>
          <a:p>
            <a:pPr>
              <a:lnSpc>
                <a:spcPct val="150000"/>
              </a:lnSpc>
            </a:pPr>
            <a:r>
              <a:rPr lang="es-MX" sz="2800" b="1" dirty="0" smtClean="0"/>
              <a:t>Subsidio en el pago de las cuotas obrero patronales al Seguro Social</a:t>
            </a:r>
            <a:r>
              <a:rPr lang="es-MX" sz="2800" b="1" dirty="0" smtClean="0">
                <a:solidFill>
                  <a:schemeClr val="tx1"/>
                </a:solidFill>
              </a:rPr>
              <a:t>.</a:t>
            </a:r>
            <a:endParaRPr lang="es-MX" sz="2800" b="1" dirty="0">
              <a:solidFill>
                <a:schemeClr val="tx1"/>
              </a:solidFill>
            </a:endParaRPr>
          </a:p>
        </p:txBody>
      </p:sp>
      <p:sp>
        <p:nvSpPr>
          <p:cNvPr id="3" name="Marcador de contenido 2"/>
          <p:cNvSpPr>
            <a:spLocks noGrp="1"/>
          </p:cNvSpPr>
          <p:nvPr>
            <p:ph idx="1"/>
          </p:nvPr>
        </p:nvSpPr>
        <p:spPr>
          <a:xfrm>
            <a:off x="785610" y="1672823"/>
            <a:ext cx="10277341" cy="4525963"/>
          </a:xfrm>
        </p:spPr>
        <p:txBody>
          <a:bodyPr>
            <a:normAutofit/>
          </a:bodyPr>
          <a:lstStyle/>
          <a:p>
            <a:pPr algn="just">
              <a:lnSpc>
                <a:spcPct val="150000"/>
              </a:lnSpc>
            </a:pPr>
            <a:r>
              <a:rPr lang="es-MX" sz="1800" dirty="0" smtClean="0">
                <a:latin typeface="Arial Narrow" panose="020B0606020202030204" pitchFamily="34" charset="0"/>
              </a:rPr>
              <a:t>El subsidio que otorga el gobierno federal a las personas señaladas será por un porcentaje de la contribución de seguridad social a cargo del trabajador, del patrón persona física o del sujeto obligado según corresponda, conforme a lo establecido de la siguiente tabla, considerando como limite superior a las cuotas correspondientes a un salario base de cotización (SBC) de hasta tres veces el salario mínimo general vigente.</a:t>
            </a:r>
          </a:p>
          <a:p>
            <a:pPr algn="just">
              <a:lnSpc>
                <a:spcPct val="150000"/>
              </a:lnSpc>
            </a:pPr>
            <a:endParaRPr lang="es-MX" sz="1800" dirty="0">
              <a:latin typeface="Arial Narrow" panose="020B0606020202030204" pitchFamily="34" charset="0"/>
            </a:endParaRPr>
          </a:p>
          <a:p>
            <a:pPr algn="just">
              <a:lnSpc>
                <a:spcPct val="150000"/>
              </a:lnSpc>
            </a:pPr>
            <a:endParaRPr lang="es-MX" sz="1800" dirty="0">
              <a:latin typeface="Arial Narrow" panose="020B0606020202030204" pitchFamily="34" charset="0"/>
            </a:endParaRPr>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2"/>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885757636"/>
              </p:ext>
            </p:extLst>
          </p:nvPr>
        </p:nvGraphicFramePr>
        <p:xfrm>
          <a:off x="1505402" y="4283536"/>
          <a:ext cx="8644580" cy="736600"/>
        </p:xfrm>
        <a:graphic>
          <a:graphicData uri="http://schemas.openxmlformats.org/drawingml/2006/table">
            <a:tbl>
              <a:tblPr firstRow="1" bandRow="1">
                <a:tableStyleId>{10A1B5D5-9B99-4C35-A422-299274C87663}</a:tableStyleId>
              </a:tblPr>
              <a:tblGrid>
                <a:gridCol w="864458"/>
                <a:gridCol w="864458"/>
                <a:gridCol w="864458"/>
                <a:gridCol w="864458"/>
                <a:gridCol w="864458"/>
                <a:gridCol w="864458"/>
                <a:gridCol w="864458"/>
                <a:gridCol w="864458"/>
                <a:gridCol w="864458"/>
                <a:gridCol w="864458"/>
              </a:tblGrid>
              <a:tr h="0">
                <a:tc>
                  <a:txBody>
                    <a:bodyPr/>
                    <a:lstStyle/>
                    <a:p>
                      <a:r>
                        <a:rPr lang="es-MX" dirty="0" smtClean="0"/>
                        <a:t>Año 1</a:t>
                      </a:r>
                      <a:endParaRPr lang="es-MX" dirty="0"/>
                    </a:p>
                  </a:txBody>
                  <a:tcPr/>
                </a:tc>
                <a:tc>
                  <a:txBody>
                    <a:bodyPr/>
                    <a:lstStyle/>
                    <a:p>
                      <a:r>
                        <a:rPr lang="es-MX" dirty="0" smtClean="0"/>
                        <a:t>Año 2</a:t>
                      </a:r>
                      <a:endParaRPr lang="es-MX" dirty="0"/>
                    </a:p>
                  </a:txBody>
                  <a:tcPr/>
                </a:tc>
                <a:tc>
                  <a:txBody>
                    <a:bodyPr/>
                    <a:lstStyle/>
                    <a:p>
                      <a:r>
                        <a:rPr lang="es-MX" dirty="0" smtClean="0"/>
                        <a:t>Año 3</a:t>
                      </a:r>
                      <a:endParaRPr lang="es-MX" dirty="0"/>
                    </a:p>
                  </a:txBody>
                  <a:tcPr/>
                </a:tc>
                <a:tc>
                  <a:txBody>
                    <a:bodyPr/>
                    <a:lstStyle/>
                    <a:p>
                      <a:r>
                        <a:rPr lang="es-MX" dirty="0" smtClean="0"/>
                        <a:t>Año 4</a:t>
                      </a:r>
                      <a:endParaRPr lang="es-MX" dirty="0"/>
                    </a:p>
                  </a:txBody>
                  <a:tcPr/>
                </a:tc>
                <a:tc>
                  <a:txBody>
                    <a:bodyPr/>
                    <a:lstStyle/>
                    <a:p>
                      <a:r>
                        <a:rPr lang="es-MX" dirty="0" smtClean="0"/>
                        <a:t>Año 5</a:t>
                      </a:r>
                      <a:endParaRPr lang="es-MX" dirty="0"/>
                    </a:p>
                  </a:txBody>
                  <a:tcPr/>
                </a:tc>
                <a:tc>
                  <a:txBody>
                    <a:bodyPr/>
                    <a:lstStyle/>
                    <a:p>
                      <a:r>
                        <a:rPr lang="es-MX" dirty="0" smtClean="0"/>
                        <a:t>Año 6</a:t>
                      </a:r>
                      <a:endParaRPr lang="es-MX" dirty="0"/>
                    </a:p>
                  </a:txBody>
                  <a:tcPr/>
                </a:tc>
                <a:tc>
                  <a:txBody>
                    <a:bodyPr/>
                    <a:lstStyle/>
                    <a:p>
                      <a:r>
                        <a:rPr lang="es-MX" dirty="0" smtClean="0"/>
                        <a:t>Año 7</a:t>
                      </a:r>
                      <a:endParaRPr lang="es-MX" dirty="0"/>
                    </a:p>
                  </a:txBody>
                  <a:tcPr/>
                </a:tc>
                <a:tc>
                  <a:txBody>
                    <a:bodyPr/>
                    <a:lstStyle/>
                    <a:p>
                      <a:r>
                        <a:rPr lang="es-MX" dirty="0" smtClean="0"/>
                        <a:t>Año 8</a:t>
                      </a:r>
                      <a:endParaRPr lang="es-MX" dirty="0"/>
                    </a:p>
                  </a:txBody>
                  <a:tcPr/>
                </a:tc>
                <a:tc>
                  <a:txBody>
                    <a:bodyPr/>
                    <a:lstStyle/>
                    <a:p>
                      <a:r>
                        <a:rPr lang="es-MX" dirty="0" smtClean="0"/>
                        <a:t>Año 9</a:t>
                      </a:r>
                      <a:endParaRPr lang="es-MX" dirty="0"/>
                    </a:p>
                  </a:txBody>
                  <a:tcPr/>
                </a:tc>
                <a:tc>
                  <a:txBody>
                    <a:bodyPr/>
                    <a:lstStyle/>
                    <a:p>
                      <a:r>
                        <a:rPr lang="es-MX" dirty="0" smtClean="0"/>
                        <a:t>Año 10</a:t>
                      </a:r>
                      <a:endParaRPr lang="es-MX" dirty="0"/>
                    </a:p>
                  </a:txBody>
                  <a:tcPr/>
                </a:tc>
              </a:tr>
              <a:tr h="370840">
                <a:tc>
                  <a:txBody>
                    <a:bodyPr/>
                    <a:lstStyle/>
                    <a:p>
                      <a:r>
                        <a:rPr lang="es-MX" dirty="0" smtClean="0"/>
                        <a:t>50%</a:t>
                      </a:r>
                      <a:endParaRPr lang="es-MX" dirty="0"/>
                    </a:p>
                  </a:txBody>
                  <a:tcPr/>
                </a:tc>
                <a:tc>
                  <a:txBody>
                    <a:bodyPr/>
                    <a:lstStyle/>
                    <a:p>
                      <a:r>
                        <a:rPr lang="es-MX" dirty="0" smtClean="0"/>
                        <a:t>50%</a:t>
                      </a:r>
                      <a:endParaRPr lang="es-MX" dirty="0"/>
                    </a:p>
                  </a:txBody>
                  <a:tcPr/>
                </a:tc>
                <a:tc>
                  <a:txBody>
                    <a:bodyPr/>
                    <a:lstStyle/>
                    <a:p>
                      <a:r>
                        <a:rPr lang="es-MX" dirty="0" smtClean="0"/>
                        <a:t>40%</a:t>
                      </a:r>
                      <a:endParaRPr lang="es-MX" dirty="0"/>
                    </a:p>
                  </a:txBody>
                  <a:tcPr/>
                </a:tc>
                <a:tc>
                  <a:txBody>
                    <a:bodyPr/>
                    <a:lstStyle/>
                    <a:p>
                      <a:r>
                        <a:rPr lang="es-MX" dirty="0" smtClean="0"/>
                        <a:t>40%</a:t>
                      </a:r>
                      <a:endParaRPr lang="es-MX" dirty="0"/>
                    </a:p>
                  </a:txBody>
                  <a:tcPr/>
                </a:tc>
                <a:tc>
                  <a:txBody>
                    <a:bodyPr/>
                    <a:lstStyle/>
                    <a:p>
                      <a:r>
                        <a:rPr lang="es-MX" dirty="0" smtClean="0"/>
                        <a:t>30%</a:t>
                      </a:r>
                      <a:endParaRPr lang="es-MX" dirty="0"/>
                    </a:p>
                  </a:txBody>
                  <a:tcPr/>
                </a:tc>
                <a:tc>
                  <a:txBody>
                    <a:bodyPr/>
                    <a:lstStyle/>
                    <a:p>
                      <a:r>
                        <a:rPr lang="es-MX" dirty="0" smtClean="0"/>
                        <a:t>30%</a:t>
                      </a:r>
                      <a:endParaRPr lang="es-MX" dirty="0"/>
                    </a:p>
                  </a:txBody>
                  <a:tcPr/>
                </a:tc>
                <a:tc>
                  <a:txBody>
                    <a:bodyPr/>
                    <a:lstStyle/>
                    <a:p>
                      <a:r>
                        <a:rPr lang="es-MX" dirty="0" smtClean="0"/>
                        <a:t>20%</a:t>
                      </a:r>
                      <a:endParaRPr lang="es-MX" dirty="0"/>
                    </a:p>
                  </a:txBody>
                  <a:tcPr/>
                </a:tc>
                <a:tc>
                  <a:txBody>
                    <a:bodyPr/>
                    <a:lstStyle/>
                    <a:p>
                      <a:r>
                        <a:rPr lang="es-MX" dirty="0" smtClean="0"/>
                        <a:t>20%</a:t>
                      </a:r>
                      <a:endParaRPr lang="es-MX" dirty="0"/>
                    </a:p>
                  </a:txBody>
                  <a:tcPr/>
                </a:tc>
                <a:tc>
                  <a:txBody>
                    <a:bodyPr/>
                    <a:lstStyle/>
                    <a:p>
                      <a:r>
                        <a:rPr lang="es-MX" dirty="0" smtClean="0"/>
                        <a:t>10%</a:t>
                      </a:r>
                      <a:endParaRPr lang="es-MX" dirty="0"/>
                    </a:p>
                  </a:txBody>
                  <a:tcPr/>
                </a:tc>
                <a:tc>
                  <a:txBody>
                    <a:bodyPr/>
                    <a:lstStyle/>
                    <a:p>
                      <a:r>
                        <a:rPr lang="es-MX" dirty="0" smtClean="0"/>
                        <a:t>10%</a:t>
                      </a:r>
                      <a:endParaRPr lang="es-MX" dirty="0"/>
                    </a:p>
                  </a:txBody>
                  <a:tcPr/>
                </a:tc>
              </a:tr>
            </a:tbl>
          </a:graphicData>
        </a:graphic>
      </p:graphicFrame>
      <p:sp>
        <p:nvSpPr>
          <p:cNvPr id="10" name="Rectángulo 9"/>
          <p:cNvSpPr/>
          <p:nvPr/>
        </p:nvSpPr>
        <p:spPr>
          <a:xfrm>
            <a:off x="2876280" y="5209351"/>
            <a:ext cx="6096000" cy="400110"/>
          </a:xfrm>
          <a:prstGeom prst="rect">
            <a:avLst/>
          </a:prstGeom>
        </p:spPr>
        <p:txBody>
          <a:bodyPr>
            <a:spAutoFit/>
          </a:bodyPr>
          <a:lstStyle/>
          <a:p>
            <a:pPr algn="ctr"/>
            <a:r>
              <a:rPr lang="es-MX" sz="1000" dirty="0"/>
              <a:t>Fig. </a:t>
            </a:r>
            <a:r>
              <a:rPr lang="es-MX" sz="1000" dirty="0" smtClean="0"/>
              <a:t>7 Aplicación del subsidio.</a:t>
            </a:r>
            <a:endParaRPr lang="es-MX" sz="1000" dirty="0"/>
          </a:p>
          <a:p>
            <a:pPr algn="ctr"/>
            <a:r>
              <a:rPr lang="es-MX" sz="1000" dirty="0"/>
              <a:t>Fuente: Elaboración propia con base en Domínguez (2014).</a:t>
            </a:r>
          </a:p>
        </p:txBody>
      </p:sp>
    </p:spTree>
    <p:extLst>
      <p:ext uri="{BB962C8B-B14F-4D97-AF65-F5344CB8AC3E}">
        <p14:creationId xmlns:p14="http://schemas.microsoft.com/office/powerpoint/2010/main" val="4198172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3092" y="313386"/>
            <a:ext cx="9149246" cy="1320800"/>
          </a:xfrm>
        </p:spPr>
        <p:txBody>
          <a:bodyPr/>
          <a:lstStyle/>
          <a:p>
            <a:pPr>
              <a:lnSpc>
                <a:spcPct val="150000"/>
              </a:lnSpc>
            </a:pPr>
            <a:r>
              <a:rPr lang="es-MX" sz="2800" b="1" dirty="0" smtClean="0">
                <a:solidFill>
                  <a:schemeClr val="tx1"/>
                </a:solidFill>
              </a:rPr>
              <a:t>Incentivos Fiscales.</a:t>
            </a:r>
            <a:endParaRPr lang="es-MX" sz="2800" b="1" dirty="0">
              <a:solidFill>
                <a:schemeClr val="tx1"/>
              </a:solidFill>
            </a:endParaRPr>
          </a:p>
        </p:txBody>
      </p:sp>
      <p:sp>
        <p:nvSpPr>
          <p:cNvPr id="3" name="Marcador de contenido 2"/>
          <p:cNvSpPr>
            <a:spLocks noGrp="1"/>
          </p:cNvSpPr>
          <p:nvPr>
            <p:ph idx="1"/>
          </p:nvPr>
        </p:nvSpPr>
        <p:spPr>
          <a:xfrm>
            <a:off x="785610" y="1672823"/>
            <a:ext cx="10277341" cy="4525963"/>
          </a:xfrm>
        </p:spPr>
        <p:txBody>
          <a:bodyPr>
            <a:normAutofit/>
          </a:bodyPr>
          <a:lstStyle/>
          <a:p>
            <a:pPr algn="just">
              <a:lnSpc>
                <a:spcPct val="150000"/>
              </a:lnSpc>
            </a:pPr>
            <a:r>
              <a:rPr lang="es-MX" sz="1800" dirty="0" smtClean="0">
                <a:latin typeface="Arial Narrow" panose="020B0606020202030204" pitchFamily="34" charset="0"/>
              </a:rPr>
              <a:t>. El Artículo Noveno, fracción XLIII, de las disposiciones transitorias de las del Impuesto sobre las Renta (LISR) para 2014 establece que el Ejecutivo federal debía expedir, en un plazo no mayor de 30 días  partir de la entrada en vigor del presente decreto, reglas de carácter general en las que se establezcan incentivos económicos para facilitar la incorporación de contribuyentes al RIF.</a:t>
            </a:r>
          </a:p>
          <a:p>
            <a:pPr marL="0" indent="0" algn="just">
              <a:lnSpc>
                <a:spcPct val="150000"/>
              </a:lnSpc>
              <a:buNone/>
            </a:pPr>
            <a:endParaRPr lang="es-MX" sz="1800" dirty="0" smtClean="0">
              <a:latin typeface="Arial Narrow" panose="020B0606020202030204" pitchFamily="34" charset="0"/>
            </a:endParaRPr>
          </a:p>
          <a:p>
            <a:pPr algn="just">
              <a:lnSpc>
                <a:spcPct val="150000"/>
              </a:lnSpc>
            </a:pPr>
            <a:r>
              <a:rPr lang="es-MX" sz="1800" dirty="0" smtClean="0">
                <a:latin typeface="Arial Narrow" panose="020B0606020202030204" pitchFamily="34" charset="0"/>
              </a:rPr>
              <a:t>Los incentivos debían contemplar esquemas de financiamiento a través de la banca de desarrollo, de otras instituciones o de particulares, para la modernización de las operaciones de estos contribuyentes.</a:t>
            </a:r>
          </a:p>
          <a:p>
            <a:pPr algn="just">
              <a:lnSpc>
                <a:spcPct val="150000"/>
              </a:lnSpc>
            </a:pPr>
            <a:endParaRPr lang="es-MX" sz="1800" dirty="0" smtClean="0">
              <a:latin typeface="Arial Narrow" panose="020B0606020202030204" pitchFamily="34" charset="0"/>
            </a:endParaRPr>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2"/>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3921824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352023"/>
            <a:ext cx="9149246" cy="1320800"/>
          </a:xfrm>
        </p:spPr>
        <p:txBody>
          <a:bodyPr/>
          <a:lstStyle/>
          <a:p>
            <a:pPr>
              <a:lnSpc>
                <a:spcPct val="150000"/>
              </a:lnSpc>
            </a:pPr>
            <a:r>
              <a:rPr lang="es-MX" sz="2800" b="1" dirty="0" smtClean="0"/>
              <a:t>Incentivos económicos</a:t>
            </a:r>
            <a:r>
              <a:rPr lang="es-MX" sz="2800" b="1" dirty="0" smtClean="0">
                <a:solidFill>
                  <a:schemeClr val="tx1"/>
                </a:solidFill>
              </a:rPr>
              <a:t>.</a:t>
            </a:r>
            <a:endParaRPr lang="es-MX" sz="2800" b="1" dirty="0">
              <a:solidFill>
                <a:schemeClr val="tx1"/>
              </a:solidFill>
            </a:endParaRPr>
          </a:p>
        </p:txBody>
      </p:sp>
      <p:sp>
        <p:nvSpPr>
          <p:cNvPr id="3" name="Marcador de contenido 2"/>
          <p:cNvSpPr>
            <a:spLocks noGrp="1"/>
          </p:cNvSpPr>
          <p:nvPr>
            <p:ph idx="1"/>
          </p:nvPr>
        </p:nvSpPr>
        <p:spPr>
          <a:xfrm>
            <a:off x="785610" y="1672823"/>
            <a:ext cx="10277341" cy="4525963"/>
          </a:xfrm>
        </p:spPr>
        <p:txBody>
          <a:bodyPr>
            <a:normAutofit/>
          </a:bodyPr>
          <a:lstStyle/>
          <a:p>
            <a:pPr algn="just">
              <a:lnSpc>
                <a:spcPct val="150000"/>
              </a:lnSpc>
            </a:pPr>
            <a:r>
              <a:rPr lang="es-MX" sz="1800" dirty="0" smtClean="0">
                <a:latin typeface="Arial Narrow" panose="020B0606020202030204" pitchFamily="34" charset="0"/>
              </a:rPr>
              <a:t>La regla I.3.22.9., de la Primera Resoluciones de Modificaciones a la Resolución Miscelánea Fiscal para 2014, publicada en el DOF del 13 de marzo de 2014 establece los incentivos económicos serán:</a:t>
            </a:r>
          </a:p>
          <a:p>
            <a:pPr algn="just">
              <a:lnSpc>
                <a:spcPct val="150000"/>
              </a:lnSpc>
            </a:pPr>
            <a:endParaRPr lang="es-MX" sz="1800" dirty="0">
              <a:latin typeface="Arial Narrow" panose="020B0606020202030204" pitchFamily="34" charset="0"/>
            </a:endParaRPr>
          </a:p>
        </p:txBody>
      </p:sp>
      <p:sp>
        <p:nvSpPr>
          <p:cNvPr id="12" name="Rectángulo 11"/>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4" name="Imagen 13"/>
          <p:cNvPicPr>
            <a:picLocks noChangeAspect="1"/>
          </p:cNvPicPr>
          <p:nvPr/>
        </p:nvPicPr>
        <p:blipFill>
          <a:blip r:embed="rId2"/>
          <a:stretch>
            <a:fillRect/>
          </a:stretch>
        </p:blipFill>
        <p:spPr>
          <a:xfrm>
            <a:off x="11062952" y="0"/>
            <a:ext cx="1129048" cy="578259"/>
          </a:xfrm>
          <a:prstGeom prst="rect">
            <a:avLst/>
          </a:prstGeom>
        </p:spPr>
      </p:pic>
      <p:sp>
        <p:nvSpPr>
          <p:cNvPr id="15" name="CuadroTexto 14"/>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graphicFrame>
        <p:nvGraphicFramePr>
          <p:cNvPr id="5" name="Diagrama 4"/>
          <p:cNvGraphicFramePr/>
          <p:nvPr>
            <p:extLst>
              <p:ext uri="{D42A27DB-BD31-4B8C-83A1-F6EECF244321}">
                <p14:modId xmlns:p14="http://schemas.microsoft.com/office/powerpoint/2010/main" val="3071598577"/>
              </p:ext>
            </p:extLst>
          </p:nvPr>
        </p:nvGraphicFramePr>
        <p:xfrm>
          <a:off x="2032000" y="2750276"/>
          <a:ext cx="8128000" cy="33880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ángulo 5"/>
          <p:cNvSpPr/>
          <p:nvPr/>
        </p:nvSpPr>
        <p:spPr>
          <a:xfrm>
            <a:off x="2876280" y="6222207"/>
            <a:ext cx="6096000" cy="400110"/>
          </a:xfrm>
          <a:prstGeom prst="rect">
            <a:avLst/>
          </a:prstGeom>
        </p:spPr>
        <p:txBody>
          <a:bodyPr>
            <a:spAutoFit/>
          </a:bodyPr>
          <a:lstStyle/>
          <a:p>
            <a:pPr algn="ctr"/>
            <a:r>
              <a:rPr lang="es-MX" sz="1000" dirty="0"/>
              <a:t>Fig. </a:t>
            </a:r>
            <a:r>
              <a:rPr lang="es-MX" sz="1000" dirty="0" smtClean="0"/>
              <a:t>8 </a:t>
            </a:r>
            <a:r>
              <a:rPr lang="es-MX" sz="1000" dirty="0"/>
              <a:t>Incentivos </a:t>
            </a:r>
            <a:r>
              <a:rPr lang="es-MX" sz="1000" dirty="0" smtClean="0"/>
              <a:t>económicos.</a:t>
            </a:r>
            <a:endParaRPr lang="es-MX" sz="1000" dirty="0"/>
          </a:p>
          <a:p>
            <a:pPr algn="ctr"/>
            <a:r>
              <a:rPr lang="es-MX" sz="1000" dirty="0"/>
              <a:t>Fuente: Elaboración propia con base en Domínguez (2014).</a:t>
            </a:r>
          </a:p>
        </p:txBody>
      </p:sp>
    </p:spTree>
    <p:extLst>
      <p:ext uri="{BB962C8B-B14F-4D97-AF65-F5344CB8AC3E}">
        <p14:creationId xmlns:p14="http://schemas.microsoft.com/office/powerpoint/2010/main" val="45033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289129"/>
            <a:ext cx="8596668" cy="1320800"/>
          </a:xfrm>
        </p:spPr>
        <p:txBody>
          <a:bodyPr/>
          <a:lstStyle/>
          <a:p>
            <a:r>
              <a:rPr lang="es-MX" sz="2800" b="1" dirty="0" smtClean="0">
                <a:solidFill>
                  <a:schemeClr val="tx1"/>
                </a:solidFill>
              </a:rPr>
              <a:t>Contribuyentes en zonas rurales.</a:t>
            </a:r>
            <a:endParaRPr lang="es-MX" sz="2800" b="1" dirty="0">
              <a:solidFill>
                <a:schemeClr val="tx1"/>
              </a:solidFill>
            </a:endParaRPr>
          </a:p>
        </p:txBody>
      </p:sp>
      <p:sp>
        <p:nvSpPr>
          <p:cNvPr id="3" name="Marcador de contenido 2"/>
          <p:cNvSpPr>
            <a:spLocks noGrp="1"/>
          </p:cNvSpPr>
          <p:nvPr>
            <p:ph idx="1"/>
          </p:nvPr>
        </p:nvSpPr>
        <p:spPr>
          <a:xfrm>
            <a:off x="677334" y="2461148"/>
            <a:ext cx="10385618" cy="4525963"/>
          </a:xfrm>
        </p:spPr>
        <p:txBody>
          <a:bodyPr>
            <a:normAutofit/>
          </a:bodyPr>
          <a:lstStyle/>
          <a:p>
            <a:pPr algn="just">
              <a:lnSpc>
                <a:spcPct val="150000"/>
              </a:lnSpc>
            </a:pPr>
            <a:r>
              <a:rPr lang="es-MX" sz="1800" dirty="0">
                <a:solidFill>
                  <a:schemeClr val="tx1"/>
                </a:solidFill>
                <a:latin typeface="Arial Narrow" panose="020B0606020202030204" pitchFamily="34" charset="0"/>
              </a:rPr>
              <a:t>Los contribuyentes que tributen en los términos de esta Sección, y que tengan su domicilio fiscal en poblaciones o en zonas rurales, sin servicios de Internet, podrán ser liberados de cumplir con la obligación de presentar declaraciones, y realizar el registro de sus operaciones a través de Internet o en medios electrónicos, siempre que cumplan con los requisitos que las autoridades fiscales señalen mediante reglas de carácter general. </a:t>
            </a:r>
          </a:p>
        </p:txBody>
      </p:sp>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2" name="Imagen 11"/>
          <p:cNvPicPr>
            <a:picLocks noChangeAspect="1"/>
          </p:cNvPicPr>
          <p:nvPr/>
        </p:nvPicPr>
        <p:blipFill>
          <a:blip r:embed="rId2"/>
          <a:stretch>
            <a:fillRect/>
          </a:stretch>
        </p:blipFill>
        <p:spPr>
          <a:xfrm>
            <a:off x="11062952" y="0"/>
            <a:ext cx="1129048" cy="578259"/>
          </a:xfrm>
          <a:prstGeom prst="rect">
            <a:avLst/>
          </a:prstGeom>
        </p:spPr>
      </p:pic>
      <p:sp>
        <p:nvSpPr>
          <p:cNvPr id="13" name="CuadroTexto 12"/>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2146477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b="1" dirty="0" smtClean="0">
                <a:solidFill>
                  <a:schemeClr val="tx1"/>
                </a:solidFill>
              </a:rPr>
              <a:t>Contenido bibliográfico.</a:t>
            </a:r>
            <a:endParaRPr lang="es-MX" sz="2800" b="1" dirty="0">
              <a:solidFill>
                <a:schemeClr val="tx1"/>
              </a:solidFill>
            </a:endParaRPr>
          </a:p>
        </p:txBody>
      </p:sp>
      <p:sp>
        <p:nvSpPr>
          <p:cNvPr id="3" name="Marcador de contenido 2"/>
          <p:cNvSpPr>
            <a:spLocks noGrp="1"/>
          </p:cNvSpPr>
          <p:nvPr>
            <p:ph idx="1"/>
          </p:nvPr>
        </p:nvSpPr>
        <p:spPr>
          <a:xfrm>
            <a:off x="677334" y="1625959"/>
            <a:ext cx="10385618" cy="4525963"/>
          </a:xfrm>
        </p:spPr>
        <p:txBody>
          <a:bodyPr>
            <a:normAutofit/>
          </a:bodyPr>
          <a:lstStyle/>
          <a:p>
            <a:pPr marL="457200" indent="-457200">
              <a:lnSpc>
                <a:spcPct val="150000"/>
              </a:lnSpc>
              <a:buFont typeface="+mj-lt"/>
              <a:buAutoNum type="arabicPeriod"/>
            </a:pPr>
            <a:r>
              <a:rPr lang="es-MX" sz="2000" dirty="0">
                <a:latin typeface="Arial Narrow" panose="020B0606020202030204" pitchFamily="34" charset="0"/>
              </a:rPr>
              <a:t>Domínguez, J. (Agosto 2014). I</a:t>
            </a:r>
            <a:r>
              <a:rPr lang="es-MX" sz="2000" i="1" dirty="0">
                <a:latin typeface="Arial Narrow" panose="020B0606020202030204" pitchFamily="34" charset="0"/>
              </a:rPr>
              <a:t>ncorporación a la seguridad social para contribuyentes del RIF</a:t>
            </a:r>
            <a:r>
              <a:rPr lang="es-MX" sz="2000" dirty="0">
                <a:latin typeface="Arial Narrow" panose="020B0606020202030204" pitchFamily="34" charset="0"/>
              </a:rPr>
              <a:t>. Prontuario de actualización fiscal PAF, Vol. 596, pág.62.</a:t>
            </a:r>
            <a:endParaRPr lang="es-MX" sz="2000" dirty="0">
              <a:solidFill>
                <a:schemeClr val="tx1">
                  <a:lumMod val="95000"/>
                  <a:lumOff val="5000"/>
                </a:schemeClr>
              </a:solidFill>
              <a:latin typeface="Arial Narrow" panose="020B0606020202030204" pitchFamily="34" charset="0"/>
            </a:endParaRPr>
          </a:p>
          <a:p>
            <a:pPr marL="457200" indent="-457200">
              <a:lnSpc>
                <a:spcPct val="150000"/>
              </a:lnSpc>
              <a:buFont typeface="+mj-lt"/>
              <a:buAutoNum type="arabicPeriod"/>
            </a:pPr>
            <a:r>
              <a:rPr lang="es-MX" sz="2000" dirty="0" smtClean="0">
                <a:latin typeface="Arial Narrow" panose="020B0606020202030204" pitchFamily="34" charset="0"/>
              </a:rPr>
              <a:t>Ley </a:t>
            </a:r>
            <a:r>
              <a:rPr lang="es-MX" sz="2000" dirty="0">
                <a:latin typeface="Arial Narrow" panose="020B0606020202030204" pitchFamily="34" charset="0"/>
              </a:rPr>
              <a:t>del Impuesto sobre la renta y su reglamento, vigente </a:t>
            </a:r>
            <a:r>
              <a:rPr lang="es-MX" sz="2000" dirty="0" smtClean="0">
                <a:latin typeface="Arial Narrow" panose="020B0606020202030204" pitchFamily="34" charset="0"/>
              </a:rPr>
              <a:t>2016. </a:t>
            </a:r>
            <a:endParaRPr lang="es-MX" sz="2000" dirty="0">
              <a:latin typeface="Arial Narrow" panose="020B0606020202030204" pitchFamily="34" charset="0"/>
            </a:endParaRPr>
          </a:p>
          <a:p>
            <a:pPr marL="457200" indent="-457200">
              <a:lnSpc>
                <a:spcPct val="150000"/>
              </a:lnSpc>
              <a:buFont typeface="+mj-lt"/>
              <a:buAutoNum type="arabicPeriod"/>
            </a:pPr>
            <a:r>
              <a:rPr lang="es-MX" sz="2000" dirty="0">
                <a:latin typeface="Arial Narrow" panose="020B0606020202030204" pitchFamily="34" charset="0"/>
              </a:rPr>
              <a:t>Ley del Impuesto al Valor Agregado y su reglamento, vigente </a:t>
            </a:r>
            <a:r>
              <a:rPr lang="es-MX" sz="2000" dirty="0" smtClean="0">
                <a:latin typeface="Arial Narrow" panose="020B0606020202030204" pitchFamily="34" charset="0"/>
              </a:rPr>
              <a:t>2016. </a:t>
            </a:r>
            <a:endParaRPr lang="es-MX" sz="2000" dirty="0">
              <a:latin typeface="Arial Narrow" panose="020B0606020202030204" pitchFamily="34" charset="0"/>
            </a:endParaRPr>
          </a:p>
          <a:p>
            <a:pPr marL="457200" indent="-457200">
              <a:lnSpc>
                <a:spcPct val="150000"/>
              </a:lnSpc>
              <a:buFont typeface="+mj-lt"/>
              <a:buAutoNum type="arabicPeriod"/>
            </a:pPr>
            <a:r>
              <a:rPr lang="es-MX" sz="2000" dirty="0" smtClean="0">
                <a:latin typeface="Arial Narrow" panose="020B0606020202030204" pitchFamily="34" charset="0"/>
              </a:rPr>
              <a:t>Resolución Miscelánea Fiscal (2017)</a:t>
            </a:r>
          </a:p>
          <a:p>
            <a:pPr marL="457200" indent="-457200">
              <a:lnSpc>
                <a:spcPct val="150000"/>
              </a:lnSpc>
              <a:buFont typeface="+mj-lt"/>
              <a:buAutoNum type="arabicPeriod"/>
            </a:pPr>
            <a:r>
              <a:rPr lang="es-PE" sz="2000" dirty="0" smtClean="0">
                <a:latin typeface="Arial Narrow" panose="020B0606020202030204" pitchFamily="34" charset="0"/>
                <a:hlinkClick r:id="rId2"/>
              </a:rPr>
              <a:t>http</a:t>
            </a:r>
            <a:r>
              <a:rPr lang="es-PE" sz="2000" dirty="0">
                <a:latin typeface="Arial Narrow" panose="020B0606020202030204" pitchFamily="34" charset="0"/>
                <a:hlinkClick r:id="rId2"/>
              </a:rPr>
              <a:t>://</a:t>
            </a:r>
            <a:r>
              <a:rPr lang="es-PE" sz="2000" dirty="0" smtClean="0">
                <a:latin typeface="Arial Narrow" panose="020B0606020202030204" pitchFamily="34" charset="0"/>
                <a:hlinkClick r:id="rId2"/>
              </a:rPr>
              <a:t>www.sat.gob.mx/artesanos/documentos/casos_practicos_a.pdf</a:t>
            </a:r>
            <a:endParaRPr lang="es-PE" sz="2000" dirty="0" smtClean="0">
              <a:latin typeface="Arial Narrow" panose="020B0606020202030204" pitchFamily="34" charset="0"/>
            </a:endParaRPr>
          </a:p>
          <a:p>
            <a:pPr marL="457200" indent="-457200">
              <a:lnSpc>
                <a:spcPct val="150000"/>
              </a:lnSpc>
              <a:buFont typeface="+mj-lt"/>
              <a:buAutoNum type="arabicPeriod"/>
            </a:pPr>
            <a:r>
              <a:rPr lang="es-MX" sz="2000" dirty="0" smtClean="0">
                <a:latin typeface="Arial Narrow" panose="020B0606020202030204" pitchFamily="34" charset="0"/>
                <a:hlinkClick r:id="rId3"/>
              </a:rPr>
              <a:t>http</a:t>
            </a:r>
            <a:r>
              <a:rPr lang="es-MX" sz="2000" dirty="0">
                <a:latin typeface="Arial Narrow" panose="020B0606020202030204" pitchFamily="34" charset="0"/>
                <a:hlinkClick r:id="rId3"/>
              </a:rPr>
              <a:t>://e-paf.com/rif-opcion-pagos-provisionales-lugar-definitivos-aviso-mas-tardar-31-enero-2017</a:t>
            </a:r>
            <a:r>
              <a:rPr lang="es-MX" sz="2000" dirty="0" smtClean="0">
                <a:latin typeface="Arial Narrow" panose="020B0606020202030204" pitchFamily="34" charset="0"/>
                <a:hlinkClick r:id="rId3"/>
              </a:rPr>
              <a:t>/</a:t>
            </a:r>
            <a:endParaRPr lang="es-MX" sz="2000" dirty="0" smtClean="0">
              <a:latin typeface="Arial Narrow" panose="020B0606020202030204" pitchFamily="34" charset="0"/>
            </a:endParaRPr>
          </a:p>
          <a:p>
            <a:pPr marL="457200" indent="-457200">
              <a:lnSpc>
                <a:spcPct val="150000"/>
              </a:lnSpc>
              <a:buFont typeface="+mj-lt"/>
              <a:buAutoNum type="arabicPeriod"/>
            </a:pPr>
            <a:r>
              <a:rPr lang="es-MX" sz="2000" dirty="0">
                <a:solidFill>
                  <a:schemeClr val="tx1">
                    <a:lumMod val="95000"/>
                    <a:lumOff val="5000"/>
                  </a:schemeClr>
                </a:solidFill>
                <a:latin typeface="Arial Narrow" panose="020B0606020202030204" pitchFamily="34" charset="0"/>
                <a:hlinkClick r:id="rId4"/>
              </a:rPr>
              <a:t>www.sat.gob.mx</a:t>
            </a:r>
            <a:endParaRPr lang="es-MX" sz="2000" dirty="0">
              <a:solidFill>
                <a:schemeClr val="tx1">
                  <a:lumMod val="95000"/>
                  <a:lumOff val="5000"/>
                </a:schemeClr>
              </a:solidFill>
              <a:latin typeface="Arial Narrow" panose="020B0606020202030204" pitchFamily="34" charset="0"/>
            </a:endParaRPr>
          </a:p>
          <a:p>
            <a:endParaRPr lang="es-MX" sz="2000" dirty="0">
              <a:latin typeface="Franklin Gothic Book" panose="020B0503020102020204" pitchFamily="34" charset="0"/>
            </a:endParaRPr>
          </a:p>
        </p:txBody>
      </p:sp>
      <p:sp>
        <p:nvSpPr>
          <p:cNvPr id="10" name="Rectángulo 9"/>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3" name="Imagen 12"/>
          <p:cNvPicPr>
            <a:picLocks noChangeAspect="1"/>
          </p:cNvPicPr>
          <p:nvPr/>
        </p:nvPicPr>
        <p:blipFill>
          <a:blip r:embed="rId5"/>
          <a:stretch>
            <a:fillRect/>
          </a:stretch>
        </p:blipFill>
        <p:spPr>
          <a:xfrm>
            <a:off x="11062952" y="0"/>
            <a:ext cx="1129048" cy="578259"/>
          </a:xfrm>
          <a:prstGeom prst="rect">
            <a:avLst/>
          </a:prstGeom>
        </p:spPr>
      </p:pic>
      <p:sp>
        <p:nvSpPr>
          <p:cNvPr id="14" name="CuadroTexto 13"/>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1754761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sz="2800" dirty="0" smtClean="0">
                <a:solidFill>
                  <a:schemeClr val="tx1"/>
                </a:solidFill>
              </a:rPr>
              <a:t>Contenido</a:t>
            </a:r>
            <a:endParaRPr lang="es-PE" sz="2800" dirty="0">
              <a:solidFill>
                <a:schemeClr val="tx1"/>
              </a:solidFill>
            </a:endParaRPr>
          </a:p>
        </p:txBody>
      </p:sp>
      <p:sp>
        <p:nvSpPr>
          <p:cNvPr id="3" name="2 Marcador de contenido"/>
          <p:cNvSpPr>
            <a:spLocks noGrp="1"/>
          </p:cNvSpPr>
          <p:nvPr>
            <p:ph idx="1"/>
          </p:nvPr>
        </p:nvSpPr>
        <p:spPr>
          <a:xfrm>
            <a:off x="811368" y="1520669"/>
            <a:ext cx="9586175" cy="5162152"/>
          </a:xfrm>
        </p:spPr>
        <p:txBody>
          <a:bodyPr>
            <a:normAutofit fontScale="77500" lnSpcReduction="20000"/>
          </a:bodyPr>
          <a:lstStyle/>
          <a:p>
            <a:r>
              <a:rPr lang="es-PE" sz="2000" dirty="0" smtClean="0">
                <a:solidFill>
                  <a:schemeClr val="tx1"/>
                </a:solidFill>
                <a:latin typeface="Arial Narrow" panose="020B0606020202030204" pitchFamily="34" charset="0"/>
              </a:rPr>
              <a:t>Antecedentes.</a:t>
            </a:r>
          </a:p>
          <a:p>
            <a:r>
              <a:rPr lang="es-PE" sz="2000" dirty="0" smtClean="0">
                <a:solidFill>
                  <a:schemeClr val="tx1"/>
                </a:solidFill>
                <a:latin typeface="Arial Narrow" panose="020B0606020202030204" pitchFamily="34" charset="0"/>
              </a:rPr>
              <a:t>Nuevo régimen de Incorporación Fiscal.</a:t>
            </a:r>
          </a:p>
          <a:p>
            <a:r>
              <a:rPr lang="es-PE" sz="2000" dirty="0" smtClean="0">
                <a:solidFill>
                  <a:schemeClr val="tx1"/>
                </a:solidFill>
                <a:latin typeface="Arial Narrow" panose="020B0606020202030204" pitchFamily="34" charset="0"/>
              </a:rPr>
              <a:t>Sujetos obligados.</a:t>
            </a:r>
          </a:p>
          <a:p>
            <a:r>
              <a:rPr lang="es-PE" sz="2000" dirty="0" smtClean="0">
                <a:latin typeface="Arial Narrow" panose="020B0606020202030204" pitchFamily="34" charset="0"/>
              </a:rPr>
              <a:t>Tipo de contribuyentes.</a:t>
            </a:r>
            <a:endParaRPr lang="es-PE" sz="2000" dirty="0" smtClean="0">
              <a:solidFill>
                <a:schemeClr val="tx1"/>
              </a:solidFill>
              <a:latin typeface="Arial Narrow" panose="020B0606020202030204" pitchFamily="34" charset="0"/>
            </a:endParaRPr>
          </a:p>
          <a:p>
            <a:r>
              <a:rPr lang="es-PE" sz="2000" dirty="0" smtClean="0">
                <a:solidFill>
                  <a:schemeClr val="tx1"/>
                </a:solidFill>
                <a:latin typeface="Arial Narrow" panose="020B0606020202030204" pitchFamily="34" charset="0"/>
              </a:rPr>
              <a:t>Contribuyentes que inician operaciones.</a:t>
            </a:r>
          </a:p>
          <a:p>
            <a:r>
              <a:rPr lang="es-PE" sz="2000" dirty="0" smtClean="0">
                <a:latin typeface="Arial Narrow" panose="020B0606020202030204" pitchFamily="34" charset="0"/>
              </a:rPr>
              <a:t>Características del régimen.</a:t>
            </a:r>
            <a:endParaRPr lang="es-PE" sz="2000" dirty="0" smtClean="0">
              <a:solidFill>
                <a:schemeClr val="tx1"/>
              </a:solidFill>
              <a:latin typeface="Arial Narrow" panose="020B0606020202030204" pitchFamily="34" charset="0"/>
            </a:endParaRPr>
          </a:p>
          <a:p>
            <a:r>
              <a:rPr lang="es-PE" sz="2000" dirty="0" smtClean="0">
                <a:solidFill>
                  <a:schemeClr val="tx1"/>
                </a:solidFill>
                <a:latin typeface="Arial Narrow" panose="020B0606020202030204" pitchFamily="34" charset="0"/>
              </a:rPr>
              <a:t>Obligaciones de los contribuyentes.</a:t>
            </a:r>
          </a:p>
          <a:p>
            <a:r>
              <a:rPr lang="es-PE" sz="2000" dirty="0" smtClean="0">
                <a:solidFill>
                  <a:schemeClr val="tx1"/>
                </a:solidFill>
                <a:latin typeface="Arial Narrow" panose="020B0606020202030204" pitchFamily="34" charset="0"/>
              </a:rPr>
              <a:t>Características.</a:t>
            </a:r>
          </a:p>
          <a:p>
            <a:r>
              <a:rPr lang="es-PE" sz="2000" dirty="0" smtClean="0">
                <a:solidFill>
                  <a:schemeClr val="tx1"/>
                </a:solidFill>
                <a:latin typeface="Arial Narrow" panose="020B0606020202030204" pitchFamily="34" charset="0"/>
              </a:rPr>
              <a:t>Que beneficios se tenia y quieres eran pequeños contribuyentes.</a:t>
            </a:r>
          </a:p>
          <a:p>
            <a:r>
              <a:rPr lang="es-PE" sz="2000" dirty="0" smtClean="0">
                <a:solidFill>
                  <a:schemeClr val="tx1"/>
                </a:solidFill>
                <a:latin typeface="Arial Narrow" panose="020B0606020202030204" pitchFamily="34" charset="0"/>
              </a:rPr>
              <a:t>Quienes no pueden tributar en este régimen.</a:t>
            </a:r>
          </a:p>
          <a:p>
            <a:r>
              <a:rPr lang="es-PE" sz="2000" dirty="0">
                <a:latin typeface="Arial Narrow" panose="020B0606020202030204" pitchFamily="34" charset="0"/>
              </a:rPr>
              <a:t>Opción de tributar en este régimen a otras actividades</a:t>
            </a:r>
            <a:r>
              <a:rPr lang="es-PE" sz="2000" dirty="0" smtClean="0">
                <a:latin typeface="Arial Narrow" panose="020B0606020202030204" pitchFamily="34" charset="0"/>
              </a:rPr>
              <a:t>.</a:t>
            </a:r>
          </a:p>
          <a:p>
            <a:r>
              <a:rPr lang="es-PE" sz="2000" dirty="0">
                <a:latin typeface="Arial Narrow" panose="020B0606020202030204" pitchFamily="34" charset="0"/>
              </a:rPr>
              <a:t>Pagos bimestrales definitivos</a:t>
            </a:r>
            <a:r>
              <a:rPr lang="es-PE" sz="2000" dirty="0" smtClean="0">
                <a:latin typeface="Arial Narrow" panose="020B0606020202030204" pitchFamily="34" charset="0"/>
              </a:rPr>
              <a:t>.</a:t>
            </a:r>
          </a:p>
          <a:p>
            <a:r>
              <a:rPr lang="es-PE" sz="2000" dirty="0">
                <a:latin typeface="Arial Narrow" panose="020B0606020202030204" pitchFamily="34" charset="0"/>
              </a:rPr>
              <a:t>Utilidad fiscal del bimestre</a:t>
            </a:r>
            <a:r>
              <a:rPr lang="es-PE" sz="2000" dirty="0" smtClean="0">
                <a:latin typeface="Arial Narrow" panose="020B0606020202030204" pitchFamily="34" charset="0"/>
              </a:rPr>
              <a:t>.</a:t>
            </a:r>
          </a:p>
          <a:p>
            <a:r>
              <a:rPr lang="es-PE" sz="2000" dirty="0">
                <a:latin typeface="Arial Narrow" panose="020B0606020202030204" pitchFamily="34" charset="0"/>
              </a:rPr>
              <a:t>Determinación del impuesto</a:t>
            </a:r>
            <a:r>
              <a:rPr lang="es-PE" sz="2000" dirty="0" smtClean="0">
                <a:latin typeface="Arial Narrow" panose="020B0606020202030204" pitchFamily="34" charset="0"/>
              </a:rPr>
              <a:t>.</a:t>
            </a:r>
          </a:p>
          <a:p>
            <a:r>
              <a:rPr lang="es-PE" sz="2000" dirty="0">
                <a:latin typeface="Arial Narrow" panose="020B0606020202030204" pitchFamily="34" charset="0"/>
              </a:rPr>
              <a:t>Tarifa aplicable.</a:t>
            </a:r>
          </a:p>
          <a:p>
            <a:r>
              <a:rPr lang="es-PE" sz="2000" dirty="0">
                <a:latin typeface="Arial Narrow" panose="020B0606020202030204" pitchFamily="34" charset="0"/>
              </a:rPr>
              <a:t>Reducción del impuesto.</a:t>
            </a:r>
          </a:p>
          <a:p>
            <a:r>
              <a:rPr lang="es-PE" sz="2000" dirty="0">
                <a:latin typeface="Arial Narrow" panose="020B0606020202030204" pitchFamily="34" charset="0"/>
              </a:rPr>
              <a:t>Mis cuentas.</a:t>
            </a:r>
          </a:p>
          <a:p>
            <a:endParaRPr lang="es-PE" sz="2000" dirty="0" smtClean="0">
              <a:latin typeface="Arial Narrow" panose="020B0606020202030204" pitchFamily="34" charset="0"/>
            </a:endParaRPr>
          </a:p>
          <a:p>
            <a:endParaRPr lang="es-PE" sz="2000" dirty="0" smtClean="0">
              <a:latin typeface="Arial Narrow" panose="020B0606020202030204" pitchFamily="34" charset="0"/>
            </a:endParaRPr>
          </a:p>
          <a:p>
            <a:endParaRPr lang="es-PE" sz="2000" dirty="0" smtClean="0">
              <a:solidFill>
                <a:schemeClr val="tx1"/>
              </a:solidFill>
              <a:latin typeface="Arial Narrow" panose="020B0606020202030204" pitchFamily="34" charset="0"/>
            </a:endParaRPr>
          </a:p>
          <a:p>
            <a:endParaRPr lang="es-PE" sz="2000" dirty="0">
              <a:solidFill>
                <a:schemeClr val="tx1"/>
              </a:solidFill>
              <a:latin typeface="Arial Narrow" panose="020B0606020202030204" pitchFamily="34" charset="0"/>
            </a:endParaRPr>
          </a:p>
        </p:txBody>
      </p:sp>
      <p:sp>
        <p:nvSpPr>
          <p:cNvPr id="6" name="Rectángulo 5"/>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0" name="Imagen 9"/>
          <p:cNvPicPr>
            <a:picLocks noChangeAspect="1"/>
          </p:cNvPicPr>
          <p:nvPr/>
        </p:nvPicPr>
        <p:blipFill>
          <a:blip r:embed="rId2"/>
          <a:stretch>
            <a:fillRect/>
          </a:stretch>
        </p:blipFill>
        <p:spPr>
          <a:xfrm>
            <a:off x="11062952" y="0"/>
            <a:ext cx="1129048" cy="578259"/>
          </a:xfrm>
          <a:prstGeom prst="rect">
            <a:avLst/>
          </a:prstGeom>
        </p:spPr>
      </p:pic>
      <p:sp>
        <p:nvSpPr>
          <p:cNvPr id="11" name="CuadroTexto 10"/>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2733" y="1407018"/>
            <a:ext cx="9521780" cy="5148328"/>
          </a:xfrm>
        </p:spPr>
        <p:txBody>
          <a:bodyPr>
            <a:normAutofit/>
          </a:bodyPr>
          <a:lstStyle/>
          <a:p>
            <a:r>
              <a:rPr lang="es-PE" sz="1600" dirty="0" smtClean="0">
                <a:latin typeface="Arial Narrow" panose="020B0606020202030204" pitchFamily="34" charset="0"/>
              </a:rPr>
              <a:t>Determinación </a:t>
            </a:r>
            <a:r>
              <a:rPr lang="es-PE" sz="1600" dirty="0">
                <a:latin typeface="Arial Narrow" panose="020B0606020202030204" pitchFamily="34" charset="0"/>
              </a:rPr>
              <a:t>del </a:t>
            </a:r>
            <a:r>
              <a:rPr lang="es-PE" sz="1600" dirty="0" smtClean="0">
                <a:latin typeface="Arial Narrow" panose="020B0606020202030204" pitchFamily="34" charset="0"/>
              </a:rPr>
              <a:t>ISR.</a:t>
            </a:r>
            <a:endParaRPr lang="es-PE" sz="1600" dirty="0">
              <a:latin typeface="Arial Narrow" panose="020B0606020202030204" pitchFamily="34" charset="0"/>
            </a:endParaRPr>
          </a:p>
          <a:p>
            <a:r>
              <a:rPr lang="es-PE" sz="1600" dirty="0">
                <a:latin typeface="Arial Narrow" panose="020B0606020202030204" pitchFamily="34" charset="0"/>
              </a:rPr>
              <a:t>Determinación del </a:t>
            </a:r>
            <a:r>
              <a:rPr lang="es-PE" sz="1600" dirty="0" smtClean="0">
                <a:latin typeface="Arial Narrow" panose="020B0606020202030204" pitchFamily="34" charset="0"/>
              </a:rPr>
              <a:t>IVA.</a:t>
            </a:r>
            <a:endParaRPr lang="es-PE" sz="1600" dirty="0">
              <a:latin typeface="Arial Narrow" panose="020B0606020202030204" pitchFamily="34" charset="0"/>
            </a:endParaRPr>
          </a:p>
          <a:p>
            <a:r>
              <a:rPr lang="es-PE" sz="1600" dirty="0" smtClean="0">
                <a:latin typeface="Arial Narrow" panose="020B0606020202030204" pitchFamily="34" charset="0"/>
              </a:rPr>
              <a:t>Coeficiente </a:t>
            </a:r>
            <a:r>
              <a:rPr lang="es-PE" sz="1600" dirty="0">
                <a:latin typeface="Arial Narrow" panose="020B0606020202030204" pitchFamily="34" charset="0"/>
              </a:rPr>
              <a:t>de </a:t>
            </a:r>
            <a:r>
              <a:rPr lang="es-PE" sz="1600" dirty="0" smtClean="0">
                <a:latin typeface="Arial Narrow" panose="020B0606020202030204" pitchFamily="34" charset="0"/>
              </a:rPr>
              <a:t>utilidad.</a:t>
            </a:r>
            <a:endParaRPr lang="es-PE" sz="1600" dirty="0">
              <a:latin typeface="Arial Narrow" panose="020B0606020202030204" pitchFamily="34" charset="0"/>
            </a:endParaRPr>
          </a:p>
          <a:p>
            <a:r>
              <a:rPr lang="es-PE" sz="1600" dirty="0">
                <a:latin typeface="Arial Narrow" panose="020B0606020202030204" pitchFamily="34" charset="0"/>
              </a:rPr>
              <a:t>Permanencia en el </a:t>
            </a:r>
            <a:r>
              <a:rPr lang="es-PE" sz="1600" dirty="0" smtClean="0">
                <a:latin typeface="Arial Narrow" panose="020B0606020202030204" pitchFamily="34" charset="0"/>
              </a:rPr>
              <a:t>régimen.</a:t>
            </a:r>
            <a:endParaRPr lang="es-PE" sz="1600" dirty="0">
              <a:latin typeface="Arial Narrow" panose="020B0606020202030204" pitchFamily="34" charset="0"/>
            </a:endParaRPr>
          </a:p>
          <a:p>
            <a:r>
              <a:rPr lang="es-MX" sz="1600" dirty="0" smtClean="0">
                <a:solidFill>
                  <a:schemeClr val="tx1"/>
                </a:solidFill>
                <a:latin typeface="Arial Narrow" panose="020B0606020202030204" pitchFamily="34" charset="0"/>
              </a:rPr>
              <a:t>Expedición de comprobantes en operaciones con el publico en general.</a:t>
            </a:r>
          </a:p>
          <a:p>
            <a:r>
              <a:rPr lang="es-MX" sz="1600" dirty="0" smtClean="0">
                <a:solidFill>
                  <a:schemeClr val="tx1"/>
                </a:solidFill>
                <a:latin typeface="Arial Narrow" panose="020B0606020202030204" pitchFamily="34" charset="0"/>
              </a:rPr>
              <a:t>Requisitos de los comprobante.</a:t>
            </a:r>
          </a:p>
          <a:p>
            <a:r>
              <a:rPr lang="es-MX" sz="1600" dirty="0" smtClean="0">
                <a:solidFill>
                  <a:schemeClr val="tx1"/>
                </a:solidFill>
                <a:latin typeface="Arial Narrow" panose="020B0606020202030204" pitchFamily="34" charset="0"/>
              </a:rPr>
              <a:t>Operaciones publico en general.</a:t>
            </a:r>
          </a:p>
          <a:p>
            <a:r>
              <a:rPr lang="es-MX" sz="1600" dirty="0" smtClean="0">
                <a:solidFill>
                  <a:schemeClr val="tx1"/>
                </a:solidFill>
                <a:latin typeface="Arial Narrow" panose="020B0606020202030204" pitchFamily="34" charset="0"/>
              </a:rPr>
              <a:t>Caso practico.</a:t>
            </a:r>
          </a:p>
          <a:p>
            <a:r>
              <a:rPr lang="es-MX" sz="1600" dirty="0" smtClean="0">
                <a:latin typeface="Arial Narrow" panose="020B0606020202030204" pitchFamily="34" charset="0"/>
              </a:rPr>
              <a:t>Facilidad para los patrones del régimen de incorporación fiscal.</a:t>
            </a:r>
          </a:p>
          <a:p>
            <a:r>
              <a:rPr lang="es-MX" sz="1600" dirty="0" smtClean="0">
                <a:solidFill>
                  <a:schemeClr val="tx1"/>
                </a:solidFill>
                <a:latin typeface="Arial Narrow" panose="020B0606020202030204" pitchFamily="34" charset="0"/>
              </a:rPr>
              <a:t>Subsidio en el pago de las cuotas obrero-patronales al Seguro Social.</a:t>
            </a:r>
          </a:p>
          <a:p>
            <a:r>
              <a:rPr lang="es-MX" sz="1600" dirty="0" smtClean="0">
                <a:solidFill>
                  <a:schemeClr val="tx1"/>
                </a:solidFill>
                <a:latin typeface="Arial Narrow" panose="020B0606020202030204" pitchFamily="34" charset="0"/>
              </a:rPr>
              <a:t>Incentivos fiscales.</a:t>
            </a:r>
          </a:p>
          <a:p>
            <a:r>
              <a:rPr lang="es-MX" sz="1600" dirty="0" smtClean="0">
                <a:latin typeface="Arial Narrow" panose="020B0606020202030204" pitchFamily="34" charset="0"/>
              </a:rPr>
              <a:t>Incentivos económicos.</a:t>
            </a:r>
            <a:endParaRPr lang="es-MX" sz="1600" dirty="0" smtClean="0">
              <a:solidFill>
                <a:schemeClr val="tx1"/>
              </a:solidFill>
              <a:latin typeface="Arial Narrow" panose="020B0606020202030204" pitchFamily="34" charset="0"/>
            </a:endParaRPr>
          </a:p>
          <a:p>
            <a:r>
              <a:rPr lang="es-MX" sz="1600" dirty="0" smtClean="0">
                <a:solidFill>
                  <a:schemeClr val="tx1"/>
                </a:solidFill>
                <a:latin typeface="Arial Narrow" panose="020B0606020202030204" pitchFamily="34" charset="0"/>
              </a:rPr>
              <a:t>Contribuyentes en zonas rurales.</a:t>
            </a:r>
          </a:p>
          <a:p>
            <a:r>
              <a:rPr lang="es-MX" sz="1600" dirty="0" smtClean="0">
                <a:solidFill>
                  <a:schemeClr val="tx1"/>
                </a:solidFill>
                <a:latin typeface="Arial Narrow" panose="020B0606020202030204" pitchFamily="34" charset="0"/>
              </a:rPr>
              <a:t>Contenido bibliográfico.</a:t>
            </a:r>
          </a:p>
          <a:p>
            <a:endParaRPr lang="es-MX" sz="1600" dirty="0">
              <a:solidFill>
                <a:schemeClr val="tx1"/>
              </a:solidFill>
              <a:latin typeface="Arial Narrow" panose="020B0606020202030204" pitchFamily="34" charset="0"/>
            </a:endParaRPr>
          </a:p>
        </p:txBody>
      </p:sp>
      <p:sp>
        <p:nvSpPr>
          <p:cNvPr id="10" name="Rectángulo 9"/>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2" name="Imagen 11"/>
          <p:cNvPicPr>
            <a:picLocks noChangeAspect="1"/>
          </p:cNvPicPr>
          <p:nvPr/>
        </p:nvPicPr>
        <p:blipFill>
          <a:blip r:embed="rId2"/>
          <a:stretch>
            <a:fillRect/>
          </a:stretch>
        </p:blipFill>
        <p:spPr>
          <a:xfrm>
            <a:off x="11062952" y="0"/>
            <a:ext cx="1129048" cy="578259"/>
          </a:xfrm>
          <a:prstGeom prst="rect">
            <a:avLst/>
          </a:prstGeom>
        </p:spPr>
      </p:pic>
      <p:sp>
        <p:nvSpPr>
          <p:cNvPr id="13" name="CuadroTexto 12"/>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3246403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1729" y="495987"/>
            <a:ext cx="10972800" cy="1143000"/>
          </a:xfrm>
        </p:spPr>
        <p:txBody>
          <a:bodyPr/>
          <a:lstStyle/>
          <a:p>
            <a:r>
              <a:rPr lang="es-MX" altLang="es-MX" sz="2800" b="1" dirty="0">
                <a:solidFill>
                  <a:schemeClr val="tx1"/>
                </a:solidFill>
              </a:rPr>
              <a:t>Antecedentes</a:t>
            </a:r>
            <a:endParaRPr lang="es-PE" sz="2800" b="1" dirty="0">
              <a:solidFill>
                <a:schemeClr val="tx1"/>
              </a:solidFill>
            </a:endParaRPr>
          </a:p>
        </p:txBody>
      </p:sp>
      <p:sp>
        <p:nvSpPr>
          <p:cNvPr id="3" name="2 Marcador de contenido"/>
          <p:cNvSpPr>
            <a:spLocks noGrp="1"/>
          </p:cNvSpPr>
          <p:nvPr>
            <p:ph idx="1"/>
          </p:nvPr>
        </p:nvSpPr>
        <p:spPr>
          <a:xfrm>
            <a:off x="920841" y="1434550"/>
            <a:ext cx="10142111" cy="5181481"/>
          </a:xfrm>
        </p:spPr>
        <p:txBody>
          <a:bodyPr>
            <a:normAutofit/>
          </a:bodyPr>
          <a:lstStyle/>
          <a:p>
            <a:pPr algn="just">
              <a:lnSpc>
                <a:spcPct val="150000"/>
              </a:lnSpc>
              <a:buSzPct val="88000"/>
              <a:buFont typeface="Wingdings" panose="05000000000000000000" pitchFamily="2" charset="2"/>
              <a:buChar char="v"/>
            </a:pPr>
            <a:r>
              <a:rPr lang="es-MX" altLang="es-MX" sz="1800" dirty="0">
                <a:solidFill>
                  <a:schemeClr val="tx1"/>
                </a:solidFill>
                <a:latin typeface="Arial Narrow" panose="020B0606020202030204" pitchFamily="34" charset="0"/>
              </a:rPr>
              <a:t>Durante la década de los 90´el Gobierno Federal tomó la iniciativa de ofrecer una forma de tributar a aquellas personas que desarrollaban comercio en pequeña escala, con el objetivo de ofrecer opciones de desarrollo para su negocio. </a:t>
            </a:r>
            <a:endParaRPr lang="es-MX" altLang="es-MX" sz="1800" dirty="0" smtClean="0">
              <a:solidFill>
                <a:schemeClr val="tx1"/>
              </a:solidFill>
              <a:latin typeface="Arial Narrow" panose="020B0606020202030204" pitchFamily="34" charset="0"/>
            </a:endParaRPr>
          </a:p>
          <a:p>
            <a:pPr marL="0" indent="0" algn="just">
              <a:lnSpc>
                <a:spcPct val="150000"/>
              </a:lnSpc>
              <a:buSzPct val="88000"/>
              <a:buNone/>
            </a:pPr>
            <a:endParaRPr lang="es-MX" altLang="es-MX" sz="1800" dirty="0" smtClean="0">
              <a:solidFill>
                <a:schemeClr val="tx1"/>
              </a:solidFill>
              <a:latin typeface="Arial Narrow" panose="020B0606020202030204" pitchFamily="34" charset="0"/>
            </a:endParaRPr>
          </a:p>
          <a:p>
            <a:pPr marL="0" indent="0" algn="just">
              <a:lnSpc>
                <a:spcPct val="150000"/>
              </a:lnSpc>
              <a:buSzPct val="88000"/>
              <a:buNone/>
            </a:pPr>
            <a:r>
              <a:rPr lang="es-MX" altLang="es-MX" sz="1800" b="1" u="sng" dirty="0" smtClean="0">
                <a:solidFill>
                  <a:schemeClr val="tx1"/>
                </a:solidFill>
                <a:latin typeface="Arial Narrow" panose="020B0606020202030204" pitchFamily="34" charset="0"/>
              </a:rPr>
              <a:t>La </a:t>
            </a:r>
            <a:r>
              <a:rPr lang="es-MX" altLang="es-MX" sz="1800" b="1" u="sng" dirty="0">
                <a:solidFill>
                  <a:schemeClr val="tx1"/>
                </a:solidFill>
                <a:latin typeface="Arial Narrow" panose="020B0606020202030204" pitchFamily="34" charset="0"/>
              </a:rPr>
              <a:t>opción fue crear el Régimen de Pequeños Contribuyentes</a:t>
            </a:r>
            <a:r>
              <a:rPr lang="es-MX" altLang="es-MX" sz="1800" b="1" u="sng" dirty="0" smtClean="0">
                <a:solidFill>
                  <a:schemeClr val="tx1"/>
                </a:solidFill>
                <a:latin typeface="Arial Narrow" panose="020B0606020202030204" pitchFamily="34" charset="0"/>
              </a:rPr>
              <a:t>.</a:t>
            </a:r>
          </a:p>
          <a:p>
            <a:pPr algn="just">
              <a:lnSpc>
                <a:spcPct val="150000"/>
              </a:lnSpc>
              <a:buSzPct val="88000"/>
              <a:buFont typeface="Wingdings" panose="05000000000000000000" pitchFamily="2" charset="2"/>
              <a:buChar char="v"/>
            </a:pPr>
            <a:r>
              <a:rPr lang="es-MX" sz="1800" dirty="0">
                <a:latin typeface="Arial Narrow" panose="020B0606020202030204" pitchFamily="34" charset="0"/>
              </a:rPr>
              <a:t>¿Quiénes son pequeños contribuyentes? Las personas físicas que se dediquen al comercio, industria, transporte, actividades agropecuarias, ganaderas, y que únicamente enajenen bienes o presten servicios al público en general, pueden optar por pagar el ISR como pequeños contribuyentes, siempre que los ingresos propios de su actividad empresarial y los intereses obtenidos en el año anterior no hayan excedido de $2´000,000.00 (Dos millones de pesos 00/100 MN.)</a:t>
            </a:r>
            <a:endParaRPr lang="es-MX" altLang="es-MX" sz="1800" dirty="0">
              <a:solidFill>
                <a:schemeClr val="tx1"/>
              </a:solidFill>
              <a:latin typeface="Arial Narrow" panose="020B0606020202030204" pitchFamily="34" charset="0"/>
            </a:endParaRPr>
          </a:p>
          <a:p>
            <a:pPr>
              <a:lnSpc>
                <a:spcPct val="150000"/>
              </a:lnSpc>
            </a:pPr>
            <a:endParaRPr lang="es-PE" sz="1800" dirty="0">
              <a:solidFill>
                <a:schemeClr val="tx1"/>
              </a:solidFill>
              <a:latin typeface="Arial Narrow" panose="020B0606020202030204" pitchFamily="34" charset="0"/>
            </a:endParaRPr>
          </a:p>
        </p:txBody>
      </p:sp>
      <p:sp>
        <p:nvSpPr>
          <p:cNvPr id="11" name="CuadroTexto 10"/>
          <p:cNvSpPr txBox="1"/>
          <p:nvPr/>
        </p:nvSpPr>
        <p:spPr>
          <a:xfrm>
            <a:off x="10637949" y="6375043"/>
            <a:ext cx="1738648" cy="307777"/>
          </a:xfrm>
          <a:prstGeom prst="rect">
            <a:avLst/>
          </a:prstGeom>
          <a:noFill/>
        </p:spPr>
        <p:txBody>
          <a:bodyPr wrap="square" rtlCol="0">
            <a:spAutoFit/>
          </a:bodyPr>
          <a:lstStyle/>
          <a:p>
            <a:endParaRPr lang="es-MX" sz="1400" dirty="0">
              <a:latin typeface="Franklin Gothic Book" panose="020B0503020102020204" pitchFamily="34" charset="0"/>
            </a:endParaRPr>
          </a:p>
        </p:txBody>
      </p:sp>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2" name="Imagen 11"/>
          <p:cNvPicPr>
            <a:picLocks noChangeAspect="1"/>
          </p:cNvPicPr>
          <p:nvPr/>
        </p:nvPicPr>
        <p:blipFill>
          <a:blip r:embed="rId2"/>
          <a:stretch>
            <a:fillRect/>
          </a:stretch>
        </p:blipFill>
        <p:spPr>
          <a:xfrm>
            <a:off x="11062952" y="0"/>
            <a:ext cx="1129048" cy="578259"/>
          </a:xfrm>
          <a:prstGeom prst="rect">
            <a:avLst/>
          </a:prstGeom>
        </p:spPr>
      </p:pic>
      <p:sp>
        <p:nvSpPr>
          <p:cNvPr id="8" name="CuadroTexto 7"/>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b="1" dirty="0" smtClean="0">
                <a:solidFill>
                  <a:schemeClr val="tx1"/>
                </a:solidFill>
              </a:rPr>
              <a:t>Nuevo Régimen de Incorporación Fiscal.</a:t>
            </a:r>
            <a:endParaRPr lang="es-MX" sz="2800" b="1" dirty="0">
              <a:solidFill>
                <a:schemeClr val="tx1"/>
              </a:solidFill>
            </a:endParaRPr>
          </a:p>
        </p:txBody>
      </p:sp>
      <p:sp>
        <p:nvSpPr>
          <p:cNvPr id="3" name="Marcador de contenido 2"/>
          <p:cNvSpPr>
            <a:spLocks noGrp="1"/>
          </p:cNvSpPr>
          <p:nvPr>
            <p:ph idx="1"/>
          </p:nvPr>
        </p:nvSpPr>
        <p:spPr>
          <a:xfrm>
            <a:off x="703092" y="1742200"/>
            <a:ext cx="10359860" cy="4877541"/>
          </a:xfrm>
        </p:spPr>
        <p:txBody>
          <a:bodyPr>
            <a:normAutofit/>
          </a:bodyPr>
          <a:lstStyle/>
          <a:p>
            <a:pPr algn="just">
              <a:lnSpc>
                <a:spcPct val="150000"/>
              </a:lnSpc>
            </a:pPr>
            <a:r>
              <a:rPr lang="es-MX" sz="1800" dirty="0">
                <a:latin typeface="Arial Narrow" panose="020B0606020202030204" pitchFamily="34" charset="0"/>
              </a:rPr>
              <a:t>El 8 de septiembre de 2013, el Titular del Ejecutivo Federal presentó la iniciativa de </a:t>
            </a:r>
            <a:r>
              <a:rPr lang="es-MX" sz="1800" b="1" dirty="0">
                <a:latin typeface="Arial Narrow" panose="020B0606020202030204" pitchFamily="34" charset="0"/>
              </a:rPr>
              <a:t>Reforma Hacendaria</a:t>
            </a:r>
            <a:r>
              <a:rPr lang="es-MX" sz="1800" dirty="0">
                <a:latin typeface="Arial Narrow" panose="020B0606020202030204" pitchFamily="34" charset="0"/>
              </a:rPr>
              <a:t>, en la cual se propone la expedición de una nueva LISR para el 2014. </a:t>
            </a:r>
            <a:endParaRPr lang="es-MX" sz="1800" dirty="0" smtClean="0">
              <a:latin typeface="Arial Narrow" panose="020B0606020202030204" pitchFamily="34" charset="0"/>
            </a:endParaRPr>
          </a:p>
          <a:p>
            <a:pPr algn="just">
              <a:lnSpc>
                <a:spcPct val="150000"/>
              </a:lnSpc>
            </a:pPr>
            <a:endParaRPr lang="es-MX" sz="1800" dirty="0" smtClean="0">
              <a:solidFill>
                <a:schemeClr val="tx1"/>
              </a:solidFill>
              <a:latin typeface="Arial Narrow" panose="020B0606020202030204" pitchFamily="34" charset="0"/>
            </a:endParaRPr>
          </a:p>
          <a:p>
            <a:pPr algn="just">
              <a:lnSpc>
                <a:spcPct val="150000"/>
              </a:lnSpc>
            </a:pPr>
            <a:r>
              <a:rPr lang="es-MX" sz="1800" dirty="0" smtClean="0">
                <a:solidFill>
                  <a:schemeClr val="tx1"/>
                </a:solidFill>
                <a:latin typeface="Arial Narrow" panose="020B0606020202030204" pitchFamily="34" charset="0"/>
              </a:rPr>
              <a:t>El </a:t>
            </a:r>
            <a:r>
              <a:rPr lang="es-MX" sz="1800" dirty="0">
                <a:solidFill>
                  <a:schemeClr val="tx1"/>
                </a:solidFill>
                <a:latin typeface="Arial Narrow" panose="020B0606020202030204" pitchFamily="34" charset="0"/>
              </a:rPr>
              <a:t>Régimen de Incorporación Fiscal (RIF) es un nuevo esquema de tributación opcional introducido en la Reforma Fiscal aprobada en 2013 para las personas físicas que realizan actividades empresariales con ingresos menores de dos millones de pesos. </a:t>
            </a:r>
            <a:endParaRPr lang="es-MX" sz="1800" dirty="0" smtClean="0">
              <a:solidFill>
                <a:schemeClr val="tx1"/>
              </a:solidFill>
              <a:latin typeface="Arial Narrow" panose="020B0606020202030204" pitchFamily="34" charset="0"/>
            </a:endParaRPr>
          </a:p>
          <a:p>
            <a:pPr algn="just">
              <a:lnSpc>
                <a:spcPct val="150000"/>
              </a:lnSpc>
            </a:pPr>
            <a:endParaRPr lang="es-MX" sz="1800" dirty="0" smtClean="0">
              <a:solidFill>
                <a:schemeClr val="tx1"/>
              </a:solidFill>
              <a:latin typeface="Arial Narrow" panose="020B0606020202030204" pitchFamily="34" charset="0"/>
            </a:endParaRPr>
          </a:p>
          <a:p>
            <a:pPr algn="just">
              <a:lnSpc>
                <a:spcPct val="150000"/>
              </a:lnSpc>
            </a:pPr>
            <a:r>
              <a:rPr lang="es-MX" sz="1800" dirty="0" smtClean="0">
                <a:solidFill>
                  <a:schemeClr val="tx1"/>
                </a:solidFill>
                <a:latin typeface="Arial Narrow" panose="020B0606020202030204" pitchFamily="34" charset="0"/>
              </a:rPr>
              <a:t>Este </a:t>
            </a:r>
            <a:r>
              <a:rPr lang="es-MX" sz="1800" dirty="0">
                <a:solidFill>
                  <a:schemeClr val="tx1"/>
                </a:solidFill>
                <a:latin typeface="Arial Narrow" panose="020B0606020202030204" pitchFamily="34" charset="0"/>
              </a:rPr>
              <a:t>nuevo régimen sustituye al  Régimen de Pequeños Contribuyentes (REPECOS) y al Régimen de Intermedios, lo que hizo que partir del 1o. de enero del 2014, los REPECOS migraron de forma automática al RIF. </a:t>
            </a:r>
          </a:p>
        </p:txBody>
      </p:sp>
      <p:sp>
        <p:nvSpPr>
          <p:cNvPr id="7" name="Rectángulo 6"/>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0" name="Imagen 9"/>
          <p:cNvPicPr>
            <a:picLocks noChangeAspect="1"/>
          </p:cNvPicPr>
          <p:nvPr/>
        </p:nvPicPr>
        <p:blipFill>
          <a:blip r:embed="rId2"/>
          <a:stretch>
            <a:fillRect/>
          </a:stretch>
        </p:blipFill>
        <p:spPr>
          <a:xfrm>
            <a:off x="11062952" y="0"/>
            <a:ext cx="1129048" cy="578259"/>
          </a:xfrm>
          <a:prstGeom prst="rect">
            <a:avLst/>
          </a:prstGeom>
        </p:spPr>
      </p:pic>
      <p:sp>
        <p:nvSpPr>
          <p:cNvPr id="11" name="CuadroTexto 10"/>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318859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b="1" dirty="0" smtClean="0">
                <a:solidFill>
                  <a:schemeClr val="tx1"/>
                </a:solidFill>
              </a:rPr>
              <a:t>Sujetos obligados.</a:t>
            </a:r>
            <a:endParaRPr lang="es-MX" sz="2800" b="1" dirty="0">
              <a:solidFill>
                <a:schemeClr val="tx1"/>
              </a:solidFill>
            </a:endParaRPr>
          </a:p>
        </p:txBody>
      </p:sp>
      <p:sp>
        <p:nvSpPr>
          <p:cNvPr id="3" name="Marcador de contenido 2"/>
          <p:cNvSpPr>
            <a:spLocks noGrp="1"/>
          </p:cNvSpPr>
          <p:nvPr>
            <p:ph idx="1"/>
          </p:nvPr>
        </p:nvSpPr>
        <p:spPr>
          <a:xfrm>
            <a:off x="677334" y="1529181"/>
            <a:ext cx="10321224" cy="4525963"/>
          </a:xfrm>
        </p:spPr>
        <p:txBody>
          <a:bodyPr>
            <a:normAutofit/>
          </a:bodyPr>
          <a:lstStyle/>
          <a:p>
            <a:pPr algn="just">
              <a:lnSpc>
                <a:spcPct val="150000"/>
              </a:lnSpc>
            </a:pPr>
            <a:r>
              <a:rPr lang="es-MX" sz="1800" dirty="0">
                <a:solidFill>
                  <a:schemeClr val="tx1"/>
                </a:solidFill>
                <a:latin typeface="Arial Narrow" panose="020B0606020202030204" pitchFamily="34" charset="0"/>
              </a:rPr>
              <a:t>Personas físicas que realicen únicamente actividades empresariales, es decir venda bienes o presten servicios por los que no requiera título profesional. </a:t>
            </a:r>
            <a:endParaRPr lang="es-MX" sz="1800" dirty="0" smtClean="0">
              <a:solidFill>
                <a:schemeClr val="tx1"/>
              </a:solidFill>
              <a:latin typeface="Arial Narrow" panose="020B0606020202030204" pitchFamily="34" charset="0"/>
            </a:endParaRPr>
          </a:p>
          <a:p>
            <a:pPr marL="0" indent="0" algn="just">
              <a:lnSpc>
                <a:spcPct val="150000"/>
              </a:lnSpc>
              <a:buNone/>
            </a:pPr>
            <a:endParaRPr lang="es-MX" sz="1800" dirty="0">
              <a:solidFill>
                <a:schemeClr val="tx1"/>
              </a:solidFill>
              <a:latin typeface="Arial Narrow" panose="020B0606020202030204" pitchFamily="34" charset="0"/>
            </a:endParaRPr>
          </a:p>
          <a:p>
            <a:pPr algn="just">
              <a:lnSpc>
                <a:spcPct val="150000"/>
              </a:lnSpc>
            </a:pPr>
            <a:r>
              <a:rPr lang="es-MX" sz="1800" dirty="0">
                <a:solidFill>
                  <a:schemeClr val="tx1"/>
                </a:solidFill>
                <a:latin typeface="Arial Narrow" panose="020B0606020202030204" pitchFamily="34" charset="0"/>
              </a:rPr>
              <a:t>Que los ingresos obtenidos en el año anterior, no hubieran excedido de $2´000,000 pesos. </a:t>
            </a:r>
            <a:endParaRPr lang="es-MX" sz="1800" dirty="0" smtClean="0">
              <a:solidFill>
                <a:schemeClr val="tx1"/>
              </a:solidFill>
              <a:latin typeface="Arial Narrow" panose="020B0606020202030204" pitchFamily="34" charset="0"/>
            </a:endParaRPr>
          </a:p>
          <a:p>
            <a:pPr marL="0" indent="0" algn="just">
              <a:lnSpc>
                <a:spcPct val="150000"/>
              </a:lnSpc>
              <a:buNone/>
            </a:pPr>
            <a:endParaRPr lang="es-MX" sz="1800" dirty="0" smtClean="0">
              <a:solidFill>
                <a:schemeClr val="tx1"/>
              </a:solidFill>
              <a:latin typeface="Arial Narrow" panose="020B0606020202030204" pitchFamily="34" charset="0"/>
            </a:endParaRPr>
          </a:p>
          <a:p>
            <a:pPr algn="just">
              <a:lnSpc>
                <a:spcPct val="150000"/>
              </a:lnSpc>
            </a:pPr>
            <a:r>
              <a:rPr lang="es-MX" sz="1800" dirty="0" smtClean="0">
                <a:latin typeface="Arial Narrow" panose="020B0606020202030204" pitchFamily="34" charset="0"/>
              </a:rPr>
              <a:t>Las </a:t>
            </a:r>
            <a:r>
              <a:rPr lang="es-MX" sz="1800" dirty="0">
                <a:latin typeface="Arial Narrow" panose="020B0606020202030204" pitchFamily="34" charset="0"/>
              </a:rPr>
              <a:t>personas que inician un pequeño negocio o empresa podrán optar por tributar en el RIF, de tal manera que una vez que el contribuyente en el desarrollo de su actividad económica haya alcanzado la madurez y estabilidad, transite al régimen general aplicable a todos los contribuyentes.</a:t>
            </a:r>
            <a:endParaRPr lang="es-MX" sz="1800" dirty="0">
              <a:solidFill>
                <a:schemeClr val="tx1"/>
              </a:solidFill>
              <a:latin typeface="Arial Narrow" panose="020B0606020202030204" pitchFamily="34" charset="0"/>
            </a:endParaRPr>
          </a:p>
          <a:p>
            <a:pPr marL="0" indent="0" algn="just">
              <a:lnSpc>
                <a:spcPct val="150000"/>
              </a:lnSpc>
              <a:buNone/>
            </a:pPr>
            <a:endParaRPr lang="es-MX" sz="1800" dirty="0">
              <a:solidFill>
                <a:schemeClr val="tx1"/>
              </a:solidFill>
              <a:latin typeface="Arial Narrow" panose="020B0606020202030204" pitchFamily="34" charset="0"/>
            </a:endParaRPr>
          </a:p>
        </p:txBody>
      </p:sp>
      <p:sp>
        <p:nvSpPr>
          <p:cNvPr id="9" name="Rectángulo 8"/>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1" name="Imagen 10"/>
          <p:cNvPicPr>
            <a:picLocks noChangeAspect="1"/>
          </p:cNvPicPr>
          <p:nvPr/>
        </p:nvPicPr>
        <p:blipFill>
          <a:blip r:embed="rId2"/>
          <a:stretch>
            <a:fillRect/>
          </a:stretch>
        </p:blipFill>
        <p:spPr>
          <a:xfrm>
            <a:off x="11062952" y="0"/>
            <a:ext cx="1129048" cy="578259"/>
          </a:xfrm>
          <a:prstGeom prst="rect">
            <a:avLst/>
          </a:prstGeom>
        </p:spPr>
      </p:pic>
      <p:sp>
        <p:nvSpPr>
          <p:cNvPr id="13" name="CuadroTexto 12"/>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spTree>
    <p:extLst>
      <p:ext uri="{BB962C8B-B14F-4D97-AF65-F5344CB8AC3E}">
        <p14:creationId xmlns:p14="http://schemas.microsoft.com/office/powerpoint/2010/main" val="2715984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b="1" dirty="0" smtClean="0"/>
              <a:t>Tipo de contribuyentes</a:t>
            </a:r>
            <a:r>
              <a:rPr lang="es-MX" sz="2800" b="1" dirty="0" smtClean="0">
                <a:solidFill>
                  <a:schemeClr val="tx1"/>
                </a:solidFill>
              </a:rPr>
              <a:t>.</a:t>
            </a:r>
            <a:endParaRPr lang="es-MX" sz="2800" b="1" dirty="0">
              <a:solidFill>
                <a:schemeClr val="tx1"/>
              </a:solidFill>
            </a:endParaRPr>
          </a:p>
        </p:txBody>
      </p:sp>
      <p:sp>
        <p:nvSpPr>
          <p:cNvPr id="9" name="Rectángulo 8"/>
          <p:cNvSpPr/>
          <p:nvPr/>
        </p:nvSpPr>
        <p:spPr>
          <a:xfrm rot="16200000">
            <a:off x="-2914970" y="3350599"/>
            <a:ext cx="6858000" cy="156804"/>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Subtítulo 2"/>
          <p:cNvSpPr txBox="1">
            <a:spLocks/>
          </p:cNvSpPr>
          <p:nvPr/>
        </p:nvSpPr>
        <p:spPr>
          <a:xfrm rot="10800000">
            <a:off x="592430" y="1352279"/>
            <a:ext cx="11599570" cy="4571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11" name="Imagen 10"/>
          <p:cNvPicPr>
            <a:picLocks noChangeAspect="1"/>
          </p:cNvPicPr>
          <p:nvPr/>
        </p:nvPicPr>
        <p:blipFill>
          <a:blip r:embed="rId2"/>
          <a:stretch>
            <a:fillRect/>
          </a:stretch>
        </p:blipFill>
        <p:spPr>
          <a:xfrm>
            <a:off x="11062952" y="0"/>
            <a:ext cx="1129048" cy="578259"/>
          </a:xfrm>
          <a:prstGeom prst="rect">
            <a:avLst/>
          </a:prstGeom>
        </p:spPr>
      </p:pic>
      <p:sp>
        <p:nvSpPr>
          <p:cNvPr id="13" name="CuadroTexto 12"/>
          <p:cNvSpPr txBox="1"/>
          <p:nvPr/>
        </p:nvSpPr>
        <p:spPr>
          <a:xfrm>
            <a:off x="10622449" y="6405822"/>
            <a:ext cx="1738648" cy="276999"/>
          </a:xfrm>
          <a:prstGeom prst="rect">
            <a:avLst/>
          </a:prstGeom>
          <a:noFill/>
        </p:spPr>
        <p:txBody>
          <a:bodyPr wrap="square" rtlCol="0">
            <a:spAutoFit/>
          </a:bodyPr>
          <a:lstStyle/>
          <a:p>
            <a:r>
              <a:rPr lang="es-MX" sz="1200" dirty="0" smtClean="0">
                <a:latin typeface="Franklin Gothic Book" panose="020B0503020102020204" pitchFamily="34" charset="0"/>
              </a:rPr>
              <a:t>Septiembre 2017.</a:t>
            </a:r>
            <a:endParaRPr lang="es-MX" sz="1200" dirty="0">
              <a:latin typeface="Franklin Gothic Book" panose="020B0503020102020204" pitchFamily="34"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00517385"/>
              </p:ext>
            </p:extLst>
          </p:nvPr>
        </p:nvGraphicFramePr>
        <p:xfrm>
          <a:off x="1840069" y="2385152"/>
          <a:ext cx="8511862" cy="3708400"/>
        </p:xfrm>
        <a:graphic>
          <a:graphicData uri="http://schemas.openxmlformats.org/drawingml/2006/table">
            <a:tbl>
              <a:tblPr firstRow="1" bandRow="1">
                <a:tableStyleId>{E8B1032C-EA38-4F05-BA0D-38AFFFC7BED3}</a:tableStyleId>
              </a:tblPr>
              <a:tblGrid>
                <a:gridCol w="2459388"/>
                <a:gridCol w="6052474"/>
              </a:tblGrid>
              <a:tr h="370840">
                <a:tc>
                  <a:txBody>
                    <a:bodyPr/>
                    <a:lstStyle/>
                    <a:p>
                      <a:r>
                        <a:rPr lang="es-MX" dirty="0" smtClean="0"/>
                        <a:t>Enajenación</a:t>
                      </a:r>
                      <a:r>
                        <a:rPr lang="es-MX" baseline="0" dirty="0" smtClean="0"/>
                        <a:t> de bienes</a:t>
                      </a:r>
                      <a:endParaRPr lang="es-MX" dirty="0"/>
                    </a:p>
                  </a:txBody>
                  <a:tcPr/>
                </a:tc>
                <a:tc>
                  <a:txBody>
                    <a:bodyPr/>
                    <a:lstStyle/>
                    <a:p>
                      <a:r>
                        <a:rPr lang="es-MX" dirty="0" smtClean="0"/>
                        <a:t>Prestación de servicios</a:t>
                      </a:r>
                      <a:endParaRPr lang="es-MX" dirty="0"/>
                    </a:p>
                  </a:txBody>
                  <a:tcPr/>
                </a:tc>
              </a:tr>
              <a:tr h="370840">
                <a:tc>
                  <a:txBody>
                    <a:bodyPr/>
                    <a:lstStyle/>
                    <a:p>
                      <a:r>
                        <a:rPr lang="es-MX" dirty="0" smtClean="0"/>
                        <a:t>Zapatería</a:t>
                      </a:r>
                      <a:endParaRPr lang="es-MX" dirty="0"/>
                    </a:p>
                  </a:txBody>
                  <a:tcPr/>
                </a:tc>
                <a:tc>
                  <a:txBody>
                    <a:bodyPr/>
                    <a:lstStyle/>
                    <a:p>
                      <a:r>
                        <a:rPr lang="es-MX" dirty="0" smtClean="0"/>
                        <a:t>Academia de baile</a:t>
                      </a:r>
                      <a:endParaRPr lang="es-MX" dirty="0"/>
                    </a:p>
                  </a:txBody>
                  <a:tcPr/>
                </a:tc>
              </a:tr>
              <a:tr h="370840">
                <a:tc>
                  <a:txBody>
                    <a:bodyPr/>
                    <a:lstStyle/>
                    <a:p>
                      <a:r>
                        <a:rPr lang="es-MX" dirty="0" smtClean="0"/>
                        <a:t>Farmacia</a:t>
                      </a:r>
                      <a:endParaRPr lang="es-MX" dirty="0"/>
                    </a:p>
                  </a:txBody>
                  <a:tcPr/>
                </a:tc>
                <a:tc>
                  <a:txBody>
                    <a:bodyPr/>
                    <a:lstStyle/>
                    <a:p>
                      <a:r>
                        <a:rPr lang="es-MX" dirty="0" smtClean="0"/>
                        <a:t>Carpintero</a:t>
                      </a:r>
                      <a:endParaRPr lang="es-MX" dirty="0"/>
                    </a:p>
                  </a:txBody>
                  <a:tcPr/>
                </a:tc>
              </a:tr>
              <a:tr h="370840">
                <a:tc>
                  <a:txBody>
                    <a:bodyPr/>
                    <a:lstStyle/>
                    <a:p>
                      <a:r>
                        <a:rPr lang="es-MX" dirty="0" smtClean="0"/>
                        <a:t>Papelería</a:t>
                      </a:r>
                      <a:endParaRPr lang="es-MX" dirty="0"/>
                    </a:p>
                  </a:txBody>
                  <a:tcPr/>
                </a:tc>
                <a:tc>
                  <a:txBody>
                    <a:bodyPr/>
                    <a:lstStyle/>
                    <a:p>
                      <a:r>
                        <a:rPr lang="es-MX" dirty="0" smtClean="0"/>
                        <a:t>Plomero</a:t>
                      </a:r>
                      <a:endParaRPr lang="es-MX" dirty="0"/>
                    </a:p>
                  </a:txBody>
                  <a:tcPr/>
                </a:tc>
              </a:tr>
              <a:tr h="370840">
                <a:tc>
                  <a:txBody>
                    <a:bodyPr/>
                    <a:lstStyle/>
                    <a:p>
                      <a:r>
                        <a:rPr lang="es-MX" dirty="0" smtClean="0"/>
                        <a:t>Pastelería</a:t>
                      </a:r>
                      <a:endParaRPr lang="es-MX" dirty="0"/>
                    </a:p>
                  </a:txBody>
                  <a:tcPr/>
                </a:tc>
                <a:tc>
                  <a:txBody>
                    <a:bodyPr/>
                    <a:lstStyle/>
                    <a:p>
                      <a:r>
                        <a:rPr lang="es-MX" dirty="0" smtClean="0"/>
                        <a:t>Restaurante, la fonda, la lonchería,</a:t>
                      </a:r>
                      <a:r>
                        <a:rPr lang="es-MX" baseline="0" dirty="0" smtClean="0"/>
                        <a:t> cafetería</a:t>
                      </a:r>
                      <a:endParaRPr lang="es-MX" dirty="0"/>
                    </a:p>
                  </a:txBody>
                  <a:tcPr/>
                </a:tc>
              </a:tr>
              <a:tr h="370840">
                <a:tc>
                  <a:txBody>
                    <a:bodyPr/>
                    <a:lstStyle/>
                    <a:p>
                      <a:r>
                        <a:rPr lang="es-MX" dirty="0" smtClean="0"/>
                        <a:t>Miscelánea</a:t>
                      </a:r>
                      <a:endParaRPr lang="es-MX" dirty="0"/>
                    </a:p>
                  </a:txBody>
                  <a:tcPr/>
                </a:tc>
                <a:tc>
                  <a:txBody>
                    <a:bodyPr/>
                    <a:lstStyle/>
                    <a:p>
                      <a:r>
                        <a:rPr lang="es-MX" dirty="0" smtClean="0"/>
                        <a:t>Estilista</a:t>
                      </a:r>
                      <a:r>
                        <a:rPr lang="es-MX" baseline="0" dirty="0" smtClean="0"/>
                        <a:t> o peluquería</a:t>
                      </a:r>
                      <a:endParaRPr lang="es-MX" dirty="0"/>
                    </a:p>
                  </a:txBody>
                  <a:tcPr/>
                </a:tc>
              </a:tr>
              <a:tr h="370840">
                <a:tc>
                  <a:txBody>
                    <a:bodyPr/>
                    <a:lstStyle/>
                    <a:p>
                      <a:r>
                        <a:rPr lang="es-MX" dirty="0" smtClean="0"/>
                        <a:t>Tlapalería</a:t>
                      </a:r>
                      <a:endParaRPr lang="es-MX" dirty="0"/>
                    </a:p>
                  </a:txBody>
                  <a:tcPr/>
                </a:tc>
                <a:tc>
                  <a:txBody>
                    <a:bodyPr/>
                    <a:lstStyle/>
                    <a:p>
                      <a:r>
                        <a:rPr lang="es-MX" dirty="0" smtClean="0"/>
                        <a:t>Renta de automóviles,</a:t>
                      </a:r>
                      <a:r>
                        <a:rPr lang="es-MX" baseline="0" dirty="0" smtClean="0"/>
                        <a:t> de computadoras, de maquinaria</a:t>
                      </a:r>
                      <a:endParaRPr lang="es-MX" dirty="0"/>
                    </a:p>
                  </a:txBody>
                  <a:tcPr/>
                </a:tc>
              </a:tr>
              <a:tr h="370840">
                <a:tc>
                  <a:txBody>
                    <a:bodyPr/>
                    <a:lstStyle/>
                    <a:p>
                      <a:r>
                        <a:rPr lang="es-MX" dirty="0" smtClean="0"/>
                        <a:t>Tortillería</a:t>
                      </a:r>
                    </a:p>
                  </a:txBody>
                  <a:tcPr/>
                </a:tc>
                <a:tc>
                  <a:txBody>
                    <a:bodyPr/>
                    <a:lstStyle/>
                    <a:p>
                      <a:r>
                        <a:rPr lang="es-MX" dirty="0" smtClean="0"/>
                        <a:t>Servicios</a:t>
                      </a:r>
                      <a:r>
                        <a:rPr lang="es-MX" baseline="0" dirty="0" smtClean="0"/>
                        <a:t> de internet</a:t>
                      </a:r>
                      <a:endParaRPr lang="es-MX" dirty="0"/>
                    </a:p>
                  </a:txBody>
                  <a:tcPr/>
                </a:tc>
              </a:tr>
              <a:tr h="370840">
                <a:tc>
                  <a:txBody>
                    <a:bodyPr/>
                    <a:lstStyle/>
                    <a:p>
                      <a:r>
                        <a:rPr lang="es-MX" dirty="0" smtClean="0"/>
                        <a:t>Refaccionaría</a:t>
                      </a:r>
                      <a:endParaRPr lang="es-MX" dirty="0"/>
                    </a:p>
                  </a:txBody>
                  <a:tcPr/>
                </a:tc>
                <a:tc>
                  <a:txBody>
                    <a:bodyPr/>
                    <a:lstStyle/>
                    <a:p>
                      <a:r>
                        <a:rPr lang="es-MX" dirty="0" smtClean="0"/>
                        <a:t>Taller mecánico</a:t>
                      </a:r>
                      <a:endParaRPr lang="es-MX" dirty="0"/>
                    </a:p>
                  </a:txBody>
                  <a:tcPr/>
                </a:tc>
              </a:tr>
              <a:tr h="370840">
                <a:tc>
                  <a:txBody>
                    <a:bodyPr/>
                    <a:lstStyle/>
                    <a:p>
                      <a:r>
                        <a:rPr lang="es-MX" dirty="0" smtClean="0"/>
                        <a:t>Mueblería, etc.</a:t>
                      </a:r>
                      <a:endParaRPr lang="es-MX" dirty="0"/>
                    </a:p>
                  </a:txBody>
                  <a:tcPr/>
                </a:tc>
                <a:tc>
                  <a:txBody>
                    <a:bodyPr/>
                    <a:lstStyle/>
                    <a:p>
                      <a:r>
                        <a:rPr lang="es-MX" dirty="0" smtClean="0"/>
                        <a:t>Estacionamiento y pensiones para automóviles</a:t>
                      </a:r>
                      <a:endParaRPr lang="es-MX" dirty="0"/>
                    </a:p>
                  </a:txBody>
                  <a:tcPr/>
                </a:tc>
              </a:tr>
            </a:tbl>
          </a:graphicData>
        </a:graphic>
      </p:graphicFrame>
      <p:sp>
        <p:nvSpPr>
          <p:cNvPr id="12" name="CuadroTexto 11"/>
          <p:cNvSpPr txBox="1"/>
          <p:nvPr/>
        </p:nvSpPr>
        <p:spPr>
          <a:xfrm>
            <a:off x="3784243" y="1956574"/>
            <a:ext cx="5215943" cy="430887"/>
          </a:xfrm>
          <a:prstGeom prst="rect">
            <a:avLst/>
          </a:prstGeom>
          <a:noFill/>
        </p:spPr>
        <p:txBody>
          <a:bodyPr wrap="square" rtlCol="0">
            <a:spAutoFit/>
          </a:bodyPr>
          <a:lstStyle/>
          <a:p>
            <a:pPr algn="ctr"/>
            <a:r>
              <a:rPr lang="es-MX" sz="1100" dirty="0" smtClean="0"/>
              <a:t>Cuadro 1. Tipos de contribuyentes del RIF.</a:t>
            </a:r>
          </a:p>
          <a:p>
            <a:pPr algn="ctr"/>
            <a:r>
              <a:rPr lang="es-MX" sz="1100" dirty="0" smtClean="0"/>
              <a:t>Fuente: Elaboración propia con base en Domínguez (2014).</a:t>
            </a:r>
            <a:endParaRPr lang="es-MX" sz="1100" dirty="0"/>
          </a:p>
        </p:txBody>
      </p:sp>
    </p:spTree>
    <p:extLst>
      <p:ext uri="{BB962C8B-B14F-4D97-AF65-F5344CB8AC3E}">
        <p14:creationId xmlns:p14="http://schemas.microsoft.com/office/powerpoint/2010/main" val="340155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8505542-BCEF-47F2-90D3-D407C4B4B1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1471</TotalTime>
  <Words>3093</Words>
  <Application>Microsoft Office PowerPoint</Application>
  <PresentationFormat>Panorámica</PresentationFormat>
  <Paragraphs>363</Paragraphs>
  <Slides>36</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Batang</vt:lpstr>
      <vt:lpstr>Arial</vt:lpstr>
      <vt:lpstr>Arial Narrow</vt:lpstr>
      <vt:lpstr>Calibri</vt:lpstr>
      <vt:lpstr>Calibri Light</vt:lpstr>
      <vt:lpstr>Franklin Gothic Book</vt:lpstr>
      <vt:lpstr>Wingdings</vt:lpstr>
      <vt:lpstr>Tema de Office</vt:lpstr>
      <vt:lpstr>Universidad Autónoma del Estado de México Centro Universitario UAEM Valle de Teotihuacán  Licenciatura en Contaduría Unidad de Aprendizaje: Contribuciones de las Personas Físicas      “Régimen de Incorporación Fiscal”  L. C. P. Lizbeth Sandoval Juárez  </vt:lpstr>
      <vt:lpstr>Guion explicativo para el empleo del material, con relación a los objetivos y contenidos del curso</vt:lpstr>
      <vt:lpstr>Presentación de PowerPoint</vt:lpstr>
      <vt:lpstr>Contenido</vt:lpstr>
      <vt:lpstr>Presentación de PowerPoint</vt:lpstr>
      <vt:lpstr>Antecedentes</vt:lpstr>
      <vt:lpstr>Nuevo Régimen de Incorporación Fiscal.</vt:lpstr>
      <vt:lpstr>Sujetos obligados.</vt:lpstr>
      <vt:lpstr>Tipo de contribuyentes.</vt:lpstr>
      <vt:lpstr>Contribuyentes que inician operaciones.</vt:lpstr>
      <vt:lpstr>Características del Régimen.</vt:lpstr>
      <vt:lpstr>Obligaciones de los contribuyentes.</vt:lpstr>
      <vt:lpstr>Obligaciones de los contribuyentes.</vt:lpstr>
      <vt:lpstr>Quienes no pueden tributar en este régimen</vt:lpstr>
      <vt:lpstr>Opción de tributar en este régimen a otras actividades.</vt:lpstr>
      <vt:lpstr>Pagos bimestrales definitivos.</vt:lpstr>
      <vt:lpstr>Utilidad fiscal del bimestre.</vt:lpstr>
      <vt:lpstr>Determinación del impuesto.</vt:lpstr>
      <vt:lpstr>Tarifa aplicable.</vt:lpstr>
      <vt:lpstr>Reducción del impuesto.</vt:lpstr>
      <vt:lpstr>Mis cuentas.</vt:lpstr>
      <vt:lpstr>Determinación del ISR.</vt:lpstr>
      <vt:lpstr>Determinación del IVA.</vt:lpstr>
      <vt:lpstr>Coeficiente de Utilidad.</vt:lpstr>
      <vt:lpstr>Permanencia en el régimen.</vt:lpstr>
      <vt:lpstr>Expedición de comprobantes en operaciones con el público en general.</vt:lpstr>
      <vt:lpstr>Requisitos de los comprobantes.</vt:lpstr>
      <vt:lpstr>Estimulo de Impuesto al Valor Agregado.</vt:lpstr>
      <vt:lpstr>Operaciones con público en general.</vt:lpstr>
      <vt:lpstr>Caso práctico.</vt:lpstr>
      <vt:lpstr>Facilidad para los patrones del Régimen de Incorporación Fiscal.</vt:lpstr>
      <vt:lpstr>Subsidio en el pago de las cuotas obrero patronales al Seguro Social.</vt:lpstr>
      <vt:lpstr>Incentivos Fiscales.</vt:lpstr>
      <vt:lpstr>Incentivos económicos.</vt:lpstr>
      <vt:lpstr>Contribuyentes en zonas rurales.</vt:lpstr>
      <vt:lpstr>Contenido bibliográfico.</vt:lpstr>
    </vt:vector>
  </TitlesOfParts>
  <Company>RevolucionUnattended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Diapositivas de:  Contraloría.  Licenciatura en Contaduría  Centro Universitario UAEM Valle de Teotihuacán    L. C. P. Lizbeth Sandoval Juárez</dc:title>
  <dc:creator>LIZ-2013</dc:creator>
  <cp:keywords/>
  <cp:lastModifiedBy>PC_DULCE</cp:lastModifiedBy>
  <cp:revision>89</cp:revision>
  <dcterms:created xsi:type="dcterms:W3CDTF">2013-08-04T01:28:59Z</dcterms:created>
  <dcterms:modified xsi:type="dcterms:W3CDTF">2017-10-19T21:33:34Z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TC028952549991</vt:lpwstr>
  </property>
</Properties>
</file>