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969" r:id="rId4"/>
  </p:sldMasterIdLst>
  <p:notesMasterIdLst>
    <p:notesMasterId r:id="rId41"/>
  </p:notesMasterIdLst>
  <p:handoutMasterIdLst>
    <p:handoutMasterId r:id="rId42"/>
  </p:handoutMasterIdLst>
  <p:sldIdLst>
    <p:sldId id="283" r:id="rId5"/>
    <p:sldId id="311" r:id="rId6"/>
    <p:sldId id="312" r:id="rId7"/>
    <p:sldId id="313" r:id="rId8"/>
    <p:sldId id="314" r:id="rId9"/>
    <p:sldId id="285" r:id="rId10"/>
    <p:sldId id="267" r:id="rId11"/>
    <p:sldId id="284" r:id="rId12"/>
    <p:sldId id="297" r:id="rId13"/>
    <p:sldId id="309" r:id="rId14"/>
    <p:sldId id="310" r:id="rId15"/>
    <p:sldId id="273" r:id="rId16"/>
    <p:sldId id="298" r:id="rId17"/>
    <p:sldId id="299" r:id="rId18"/>
    <p:sldId id="301" r:id="rId19"/>
    <p:sldId id="306" r:id="rId20"/>
    <p:sldId id="303" r:id="rId21"/>
    <p:sldId id="302" r:id="rId22"/>
    <p:sldId id="304" r:id="rId23"/>
    <p:sldId id="305" r:id="rId24"/>
    <p:sldId id="300" r:id="rId25"/>
    <p:sldId id="286" r:id="rId26"/>
    <p:sldId id="274" r:id="rId27"/>
    <p:sldId id="268" r:id="rId28"/>
    <p:sldId id="275" r:id="rId29"/>
    <p:sldId id="276" r:id="rId30"/>
    <p:sldId id="281" r:id="rId31"/>
    <p:sldId id="282" r:id="rId32"/>
    <p:sldId id="290" r:id="rId33"/>
    <p:sldId id="296" r:id="rId34"/>
    <p:sldId id="292" r:id="rId35"/>
    <p:sldId id="291" r:id="rId36"/>
    <p:sldId id="294" r:id="rId37"/>
    <p:sldId id="307" r:id="rId38"/>
    <p:sldId id="308" r:id="rId39"/>
    <p:sldId id="295" r:id="rId40"/>
  </p:sldIdLst>
  <p:sldSz cx="12188825"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orient="horz" pos="1008">
          <p15:clr>
            <a:srgbClr val="A4A3A4"/>
          </p15:clr>
        </p15:guide>
        <p15:guide id="3" orient="horz" pos="3888">
          <p15:clr>
            <a:srgbClr val="A4A3A4"/>
          </p15:clr>
        </p15:guide>
        <p15:guide id="4" orient="horz" pos="321">
          <p15:clr>
            <a:srgbClr val="A4A3A4"/>
          </p15:clr>
        </p15:guide>
        <p15:guide id="5" pos="3839">
          <p15:clr>
            <a:srgbClr val="A4A3A4"/>
          </p15:clr>
        </p15:guide>
        <p15:guide id="6" pos="1007">
          <p15:clr>
            <a:srgbClr val="A4A3A4"/>
          </p15:clr>
        </p15:guide>
        <p15:guide id="7" pos="7173">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F1AB2-1976-4502-BF36-3FF5EA218861}" styleName="Estilo medio 4 - Énfasis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69012ECD-51FC-41F1-AA8D-1B2483CD663E}" styleName="Estilo claro 2 - Acento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howGuides="1">
      <p:cViewPr varScale="1">
        <p:scale>
          <a:sx n="70" d="100"/>
          <a:sy n="70" d="100"/>
        </p:scale>
        <p:origin x="714" y="48"/>
      </p:cViewPr>
      <p:guideLst>
        <p:guide orient="horz" pos="2160"/>
        <p:guide orient="horz" pos="1008"/>
        <p:guide orient="horz" pos="3888"/>
        <p:guide orient="horz" pos="321"/>
        <p:guide pos="3839"/>
        <p:guide pos="1007"/>
        <p:guide pos="7173"/>
      </p:guideLst>
    </p:cSldViewPr>
  </p:slideViewPr>
  <p:notesTextViewPr>
    <p:cViewPr>
      <p:scale>
        <a:sx n="1" d="1"/>
        <a:sy n="1" d="1"/>
      </p:scale>
      <p:origin x="0" y="0"/>
    </p:cViewPr>
  </p:notesTextViewPr>
  <p:notesViewPr>
    <p:cSldViewPr showGuides="1">
      <p:cViewPr varScale="1">
        <p:scale>
          <a:sx n="84" d="100"/>
          <a:sy n="84" d="100"/>
        </p:scale>
        <p:origin x="1002" y="6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handoutMaster" Target="handoutMasters/handoutMaster1.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presProps" Target="presProps.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tableStyles" Target="tableStyles.xml"/><Relationship Id="rId20" Type="http://schemas.openxmlformats.org/officeDocument/2006/relationships/slide" Target="slides/slide16.xml"/><Relationship Id="rId41" Type="http://schemas.openxmlformats.org/officeDocument/2006/relationships/notesMaster" Target="notesMasters/notesMaster1.xml"/></Relationships>
</file>

<file path=ppt/diagrams/_rels/data2.xml.rels><?xml version="1.0" encoding="UTF-8" standalone="yes"?>
<Relationships xmlns="http://schemas.openxmlformats.org/package/2006/relationships"><Relationship Id="rId1" Type="http://schemas.openxmlformats.org/officeDocument/2006/relationships/image" Target="../media/image3.png"/></Relationships>
</file>

<file path=ppt/diagrams/_rels/drawing2.xml.rels><?xml version="1.0" encoding="UTF-8" standalone="yes"?>
<Relationships xmlns="http://schemas.openxmlformats.org/package/2006/relationships"><Relationship Id="rId1" Type="http://schemas.openxmlformats.org/officeDocument/2006/relationships/image" Target="../media/image3.png"/></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AD266B7-773B-4485-848B-89A3199ECBAF}" type="doc">
      <dgm:prSet loTypeId="urn:microsoft.com/office/officeart/2005/8/layout/default" loCatId="list" qsTypeId="urn:microsoft.com/office/officeart/2005/8/quickstyle/simple3" qsCatId="simple" csTypeId="urn:microsoft.com/office/officeart/2005/8/colors/colorful2" csCatId="colorful" phldr="1"/>
      <dgm:spPr/>
      <dgm:t>
        <a:bodyPr/>
        <a:lstStyle/>
        <a:p>
          <a:endParaRPr lang="es-MX"/>
        </a:p>
      </dgm:t>
    </dgm:pt>
    <dgm:pt modelId="{42301432-D932-460E-9FE7-053A0C9D8605}">
      <dgm:prSet phldrT="[Texto]" custT="1"/>
      <dgm:spPr/>
      <dgm:t>
        <a:bodyPr/>
        <a:lstStyle/>
        <a:p>
          <a:r>
            <a:rPr lang="es-MX" sz="1800" dirty="0" smtClean="0">
              <a:latin typeface="+mn-lt"/>
            </a:rPr>
            <a:t>Art. 76, fracción I, LISR. Personas Morales, Titulo II.</a:t>
          </a:r>
          <a:endParaRPr lang="es-MX" sz="1800" dirty="0">
            <a:latin typeface="+mn-lt"/>
          </a:endParaRPr>
        </a:p>
      </dgm:t>
    </dgm:pt>
    <dgm:pt modelId="{0CB0F3B0-BA1B-403B-9481-5DA6CAEE162E}" type="parTrans" cxnId="{701BA1F9-DDEB-4D57-80E6-EB06EC3784E6}">
      <dgm:prSet/>
      <dgm:spPr/>
      <dgm:t>
        <a:bodyPr/>
        <a:lstStyle/>
        <a:p>
          <a:endParaRPr lang="es-MX" sz="1800">
            <a:latin typeface="+mn-lt"/>
          </a:endParaRPr>
        </a:p>
      </dgm:t>
    </dgm:pt>
    <dgm:pt modelId="{62BA0E0D-BB21-4CB0-8AFC-229B31BEA107}" type="sibTrans" cxnId="{701BA1F9-DDEB-4D57-80E6-EB06EC3784E6}">
      <dgm:prSet/>
      <dgm:spPr/>
      <dgm:t>
        <a:bodyPr/>
        <a:lstStyle/>
        <a:p>
          <a:endParaRPr lang="es-MX" sz="1800">
            <a:latin typeface="+mn-lt"/>
          </a:endParaRPr>
        </a:p>
      </dgm:t>
    </dgm:pt>
    <dgm:pt modelId="{7F00B737-A901-4CA4-9254-721D96B6266C}">
      <dgm:prSet phldrT="[Texto]" custT="1"/>
      <dgm:spPr/>
      <dgm:t>
        <a:bodyPr/>
        <a:lstStyle/>
        <a:p>
          <a:r>
            <a:rPr lang="es-MX" sz="1800" dirty="0" smtClean="0">
              <a:latin typeface="+mn-lt"/>
            </a:rPr>
            <a:t>Art. 86, fracción II, LISR. Personas Morales, Titulo III. </a:t>
          </a:r>
          <a:endParaRPr lang="es-MX" sz="1800" dirty="0">
            <a:latin typeface="+mn-lt"/>
          </a:endParaRPr>
        </a:p>
      </dgm:t>
    </dgm:pt>
    <dgm:pt modelId="{650BE709-39CE-462C-95E3-E95C5F48A7CA}" type="parTrans" cxnId="{D04FFEC4-5C78-4770-8F4D-EC8E0B694452}">
      <dgm:prSet/>
      <dgm:spPr/>
      <dgm:t>
        <a:bodyPr/>
        <a:lstStyle/>
        <a:p>
          <a:endParaRPr lang="es-MX" sz="1800">
            <a:latin typeface="+mn-lt"/>
          </a:endParaRPr>
        </a:p>
      </dgm:t>
    </dgm:pt>
    <dgm:pt modelId="{A76F7057-4685-44AD-9232-77ED01FB4D49}" type="sibTrans" cxnId="{D04FFEC4-5C78-4770-8F4D-EC8E0B694452}">
      <dgm:prSet/>
      <dgm:spPr/>
      <dgm:t>
        <a:bodyPr/>
        <a:lstStyle/>
        <a:p>
          <a:endParaRPr lang="es-MX" sz="1800">
            <a:latin typeface="+mn-lt"/>
          </a:endParaRPr>
        </a:p>
      </dgm:t>
    </dgm:pt>
    <dgm:pt modelId="{95F7F289-6AA7-4F85-95FE-DB414180CF77}">
      <dgm:prSet phldrT="[Texto]" custT="1"/>
      <dgm:spPr/>
      <dgm:t>
        <a:bodyPr/>
        <a:lstStyle/>
        <a:p>
          <a:r>
            <a:rPr lang="es-MX" sz="1800" dirty="0" smtClean="0">
              <a:latin typeface="+mn-lt"/>
            </a:rPr>
            <a:t>Art. 110, fracción II, LISR. Actividad empresarial y profesional.</a:t>
          </a:r>
          <a:endParaRPr lang="es-MX" sz="1800" dirty="0">
            <a:latin typeface="+mn-lt"/>
          </a:endParaRPr>
        </a:p>
      </dgm:t>
    </dgm:pt>
    <dgm:pt modelId="{3631C431-409A-4001-B716-E54C871F31F7}" type="parTrans" cxnId="{EC42B695-503D-44A1-B170-8662E435E180}">
      <dgm:prSet/>
      <dgm:spPr/>
      <dgm:t>
        <a:bodyPr/>
        <a:lstStyle/>
        <a:p>
          <a:endParaRPr lang="es-MX" sz="1800">
            <a:latin typeface="+mn-lt"/>
          </a:endParaRPr>
        </a:p>
      </dgm:t>
    </dgm:pt>
    <dgm:pt modelId="{EE292303-7B3D-4F8C-BE97-82EF48430E16}" type="sibTrans" cxnId="{EC42B695-503D-44A1-B170-8662E435E180}">
      <dgm:prSet/>
      <dgm:spPr/>
      <dgm:t>
        <a:bodyPr/>
        <a:lstStyle/>
        <a:p>
          <a:endParaRPr lang="es-MX" sz="1800">
            <a:latin typeface="+mn-lt"/>
          </a:endParaRPr>
        </a:p>
      </dgm:t>
    </dgm:pt>
    <dgm:pt modelId="{E7E7966B-90E5-4484-8AB1-520B33D25E76}">
      <dgm:prSet phldrT="[Texto]" custT="1"/>
      <dgm:spPr/>
      <dgm:t>
        <a:bodyPr/>
        <a:lstStyle/>
        <a:p>
          <a:r>
            <a:rPr lang="es-MX" sz="1800" dirty="0" smtClean="0">
              <a:latin typeface="+mn-lt"/>
            </a:rPr>
            <a:t>Art.118, fracción </a:t>
          </a:r>
          <a:r>
            <a:rPr lang="es-MX" sz="1800" dirty="0" smtClean="0">
              <a:latin typeface="+mn-lt"/>
            </a:rPr>
            <a:t>II, LISR. </a:t>
          </a:r>
          <a:r>
            <a:rPr lang="es-MX" sz="1800" dirty="0" smtClean="0">
              <a:latin typeface="+mn-lt"/>
            </a:rPr>
            <a:t>Arrendadores.</a:t>
          </a:r>
          <a:endParaRPr lang="es-MX" sz="1800" dirty="0">
            <a:latin typeface="+mn-lt"/>
          </a:endParaRPr>
        </a:p>
      </dgm:t>
    </dgm:pt>
    <dgm:pt modelId="{81A9BF18-9943-462E-8818-30FF94EA04EC}" type="parTrans" cxnId="{97604B83-14A1-432D-A24D-D17EDAB7B170}">
      <dgm:prSet/>
      <dgm:spPr/>
      <dgm:t>
        <a:bodyPr/>
        <a:lstStyle/>
        <a:p>
          <a:endParaRPr lang="es-MX" sz="1800">
            <a:latin typeface="+mn-lt"/>
          </a:endParaRPr>
        </a:p>
      </dgm:t>
    </dgm:pt>
    <dgm:pt modelId="{A3860DC4-53DB-48B8-BF8B-CB2CBD601ECA}" type="sibTrans" cxnId="{97604B83-14A1-432D-A24D-D17EDAB7B170}">
      <dgm:prSet/>
      <dgm:spPr/>
      <dgm:t>
        <a:bodyPr/>
        <a:lstStyle/>
        <a:p>
          <a:endParaRPr lang="es-MX" sz="1800">
            <a:latin typeface="+mn-lt"/>
          </a:endParaRPr>
        </a:p>
      </dgm:t>
    </dgm:pt>
    <dgm:pt modelId="{8E45D52F-A634-4590-9719-4986011830C7}" type="pres">
      <dgm:prSet presAssocID="{DAD266B7-773B-4485-848B-89A3199ECBAF}" presName="diagram" presStyleCnt="0">
        <dgm:presLayoutVars>
          <dgm:dir/>
          <dgm:resizeHandles val="exact"/>
        </dgm:presLayoutVars>
      </dgm:prSet>
      <dgm:spPr/>
      <dgm:t>
        <a:bodyPr/>
        <a:lstStyle/>
        <a:p>
          <a:endParaRPr lang="es-MX"/>
        </a:p>
      </dgm:t>
    </dgm:pt>
    <dgm:pt modelId="{53F42E25-DE4F-49D6-BB66-10EB664B4AD2}" type="pres">
      <dgm:prSet presAssocID="{42301432-D932-460E-9FE7-053A0C9D8605}" presName="node" presStyleLbl="node1" presStyleIdx="0" presStyleCnt="4">
        <dgm:presLayoutVars>
          <dgm:bulletEnabled val="1"/>
        </dgm:presLayoutVars>
      </dgm:prSet>
      <dgm:spPr/>
      <dgm:t>
        <a:bodyPr/>
        <a:lstStyle/>
        <a:p>
          <a:endParaRPr lang="es-MX"/>
        </a:p>
      </dgm:t>
    </dgm:pt>
    <dgm:pt modelId="{10CB75F0-247E-4A7A-8958-8B979082BBD2}" type="pres">
      <dgm:prSet presAssocID="{62BA0E0D-BB21-4CB0-8AFC-229B31BEA107}" presName="sibTrans" presStyleCnt="0"/>
      <dgm:spPr/>
      <dgm:t>
        <a:bodyPr/>
        <a:lstStyle/>
        <a:p>
          <a:endParaRPr lang="es-MX"/>
        </a:p>
      </dgm:t>
    </dgm:pt>
    <dgm:pt modelId="{71C5B22F-849C-40D5-BD43-532733D24339}" type="pres">
      <dgm:prSet presAssocID="{7F00B737-A901-4CA4-9254-721D96B6266C}" presName="node" presStyleLbl="node1" presStyleIdx="1" presStyleCnt="4">
        <dgm:presLayoutVars>
          <dgm:bulletEnabled val="1"/>
        </dgm:presLayoutVars>
      </dgm:prSet>
      <dgm:spPr/>
      <dgm:t>
        <a:bodyPr/>
        <a:lstStyle/>
        <a:p>
          <a:endParaRPr lang="es-MX"/>
        </a:p>
      </dgm:t>
    </dgm:pt>
    <dgm:pt modelId="{5296EAC4-0729-497F-91E8-DF989D4E1573}" type="pres">
      <dgm:prSet presAssocID="{A76F7057-4685-44AD-9232-77ED01FB4D49}" presName="sibTrans" presStyleCnt="0"/>
      <dgm:spPr/>
      <dgm:t>
        <a:bodyPr/>
        <a:lstStyle/>
        <a:p>
          <a:endParaRPr lang="es-MX"/>
        </a:p>
      </dgm:t>
    </dgm:pt>
    <dgm:pt modelId="{BC6BA490-050C-4737-B9C5-835BA4FEFE34}" type="pres">
      <dgm:prSet presAssocID="{95F7F289-6AA7-4F85-95FE-DB414180CF77}" presName="node" presStyleLbl="node1" presStyleIdx="2" presStyleCnt="4">
        <dgm:presLayoutVars>
          <dgm:bulletEnabled val="1"/>
        </dgm:presLayoutVars>
      </dgm:prSet>
      <dgm:spPr/>
      <dgm:t>
        <a:bodyPr/>
        <a:lstStyle/>
        <a:p>
          <a:endParaRPr lang="es-MX"/>
        </a:p>
      </dgm:t>
    </dgm:pt>
    <dgm:pt modelId="{62D968E1-5EAF-4505-BD53-B1AB9955B58D}" type="pres">
      <dgm:prSet presAssocID="{EE292303-7B3D-4F8C-BE97-82EF48430E16}" presName="sibTrans" presStyleCnt="0"/>
      <dgm:spPr/>
      <dgm:t>
        <a:bodyPr/>
        <a:lstStyle/>
        <a:p>
          <a:endParaRPr lang="es-MX"/>
        </a:p>
      </dgm:t>
    </dgm:pt>
    <dgm:pt modelId="{20263D32-8732-41B3-96A0-5B86817210F5}" type="pres">
      <dgm:prSet presAssocID="{E7E7966B-90E5-4484-8AB1-520B33D25E76}" presName="node" presStyleLbl="node1" presStyleIdx="3" presStyleCnt="4">
        <dgm:presLayoutVars>
          <dgm:bulletEnabled val="1"/>
        </dgm:presLayoutVars>
      </dgm:prSet>
      <dgm:spPr/>
      <dgm:t>
        <a:bodyPr/>
        <a:lstStyle/>
        <a:p>
          <a:endParaRPr lang="es-MX"/>
        </a:p>
      </dgm:t>
    </dgm:pt>
  </dgm:ptLst>
  <dgm:cxnLst>
    <dgm:cxn modelId="{5588CCC9-6C97-43B3-A081-03B1AD2328C0}" type="presOf" srcId="{DAD266B7-773B-4485-848B-89A3199ECBAF}" destId="{8E45D52F-A634-4590-9719-4986011830C7}" srcOrd="0" destOrd="0" presId="urn:microsoft.com/office/officeart/2005/8/layout/default"/>
    <dgm:cxn modelId="{CCAA8311-7AD6-425F-9601-40F2831DDC17}" type="presOf" srcId="{E7E7966B-90E5-4484-8AB1-520B33D25E76}" destId="{20263D32-8732-41B3-96A0-5B86817210F5}" srcOrd="0" destOrd="0" presId="urn:microsoft.com/office/officeart/2005/8/layout/default"/>
    <dgm:cxn modelId="{EC42B695-503D-44A1-B170-8662E435E180}" srcId="{DAD266B7-773B-4485-848B-89A3199ECBAF}" destId="{95F7F289-6AA7-4F85-95FE-DB414180CF77}" srcOrd="2" destOrd="0" parTransId="{3631C431-409A-4001-B716-E54C871F31F7}" sibTransId="{EE292303-7B3D-4F8C-BE97-82EF48430E16}"/>
    <dgm:cxn modelId="{52CC4A58-8DEF-4790-B57A-ABFCEF2D667A}" type="presOf" srcId="{7F00B737-A901-4CA4-9254-721D96B6266C}" destId="{71C5B22F-849C-40D5-BD43-532733D24339}" srcOrd="0" destOrd="0" presId="urn:microsoft.com/office/officeart/2005/8/layout/default"/>
    <dgm:cxn modelId="{97604B83-14A1-432D-A24D-D17EDAB7B170}" srcId="{DAD266B7-773B-4485-848B-89A3199ECBAF}" destId="{E7E7966B-90E5-4484-8AB1-520B33D25E76}" srcOrd="3" destOrd="0" parTransId="{81A9BF18-9943-462E-8818-30FF94EA04EC}" sibTransId="{A3860DC4-53DB-48B8-BF8B-CB2CBD601ECA}"/>
    <dgm:cxn modelId="{D04FFEC4-5C78-4770-8F4D-EC8E0B694452}" srcId="{DAD266B7-773B-4485-848B-89A3199ECBAF}" destId="{7F00B737-A901-4CA4-9254-721D96B6266C}" srcOrd="1" destOrd="0" parTransId="{650BE709-39CE-462C-95E3-E95C5F48A7CA}" sibTransId="{A76F7057-4685-44AD-9232-77ED01FB4D49}"/>
    <dgm:cxn modelId="{4C4014A1-2D0F-4E9B-9EE8-F910264B87AF}" type="presOf" srcId="{42301432-D932-460E-9FE7-053A0C9D8605}" destId="{53F42E25-DE4F-49D6-BB66-10EB664B4AD2}" srcOrd="0" destOrd="0" presId="urn:microsoft.com/office/officeart/2005/8/layout/default"/>
    <dgm:cxn modelId="{24307694-7953-4C1F-AFD4-F466FC2D1B4C}" type="presOf" srcId="{95F7F289-6AA7-4F85-95FE-DB414180CF77}" destId="{BC6BA490-050C-4737-B9C5-835BA4FEFE34}" srcOrd="0" destOrd="0" presId="urn:microsoft.com/office/officeart/2005/8/layout/default"/>
    <dgm:cxn modelId="{701BA1F9-DDEB-4D57-80E6-EB06EC3784E6}" srcId="{DAD266B7-773B-4485-848B-89A3199ECBAF}" destId="{42301432-D932-460E-9FE7-053A0C9D8605}" srcOrd="0" destOrd="0" parTransId="{0CB0F3B0-BA1B-403B-9481-5DA6CAEE162E}" sibTransId="{62BA0E0D-BB21-4CB0-8AFC-229B31BEA107}"/>
    <dgm:cxn modelId="{0ABBF876-D157-4ED2-BA23-82D64E2FD90B}" type="presParOf" srcId="{8E45D52F-A634-4590-9719-4986011830C7}" destId="{53F42E25-DE4F-49D6-BB66-10EB664B4AD2}" srcOrd="0" destOrd="0" presId="urn:microsoft.com/office/officeart/2005/8/layout/default"/>
    <dgm:cxn modelId="{E5B9146D-8CC2-4D90-B7DE-3C4D4D60711D}" type="presParOf" srcId="{8E45D52F-A634-4590-9719-4986011830C7}" destId="{10CB75F0-247E-4A7A-8958-8B979082BBD2}" srcOrd="1" destOrd="0" presId="urn:microsoft.com/office/officeart/2005/8/layout/default"/>
    <dgm:cxn modelId="{5A823F3F-CF90-4D0A-A790-BB1B38DEC3B1}" type="presParOf" srcId="{8E45D52F-A634-4590-9719-4986011830C7}" destId="{71C5B22F-849C-40D5-BD43-532733D24339}" srcOrd="2" destOrd="0" presId="urn:microsoft.com/office/officeart/2005/8/layout/default"/>
    <dgm:cxn modelId="{B7968CE5-AEA7-4CF0-926F-AB316848DD43}" type="presParOf" srcId="{8E45D52F-A634-4590-9719-4986011830C7}" destId="{5296EAC4-0729-497F-91E8-DF989D4E1573}" srcOrd="3" destOrd="0" presId="urn:microsoft.com/office/officeart/2005/8/layout/default"/>
    <dgm:cxn modelId="{21C937A5-FDB4-45D0-B361-628E4AED00C5}" type="presParOf" srcId="{8E45D52F-A634-4590-9719-4986011830C7}" destId="{BC6BA490-050C-4737-B9C5-835BA4FEFE34}" srcOrd="4" destOrd="0" presId="urn:microsoft.com/office/officeart/2005/8/layout/default"/>
    <dgm:cxn modelId="{C0316BF7-8816-40C1-BD7B-FC16A9EFB893}" type="presParOf" srcId="{8E45D52F-A634-4590-9719-4986011830C7}" destId="{62D968E1-5EAF-4505-BD53-B1AB9955B58D}" srcOrd="5" destOrd="0" presId="urn:microsoft.com/office/officeart/2005/8/layout/default"/>
    <dgm:cxn modelId="{C7C39B76-76D1-43D8-BB43-D7863DD59650}" type="presParOf" srcId="{8E45D52F-A634-4590-9719-4986011830C7}" destId="{20263D32-8732-41B3-96A0-5B86817210F5}" srcOrd="6"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B5E0B52-2C6B-476F-8733-B438E5887858}" type="doc">
      <dgm:prSet loTypeId="urn:microsoft.com/office/officeart/2009/3/layout/StepUpProcess" loCatId="process" qsTypeId="urn:microsoft.com/office/officeart/2005/8/quickstyle/simple1" qsCatId="simple" csTypeId="urn:microsoft.com/office/officeart/2005/8/colors/colorful1" csCatId="colorful" phldr="1"/>
      <dgm:spPr/>
      <dgm:t>
        <a:bodyPr/>
        <a:lstStyle/>
        <a:p>
          <a:endParaRPr lang="es-MX"/>
        </a:p>
      </dgm:t>
    </dgm:pt>
    <dgm:pt modelId="{00B6FF72-7985-4EB9-9BA6-21FB2BC90C60}">
      <dgm:prSet phldrT="[Texto]"/>
      <dgm:spPr/>
      <dgm:t>
        <a:bodyPr/>
        <a:lstStyle/>
        <a:p>
          <a:r>
            <a:rPr lang="es-MX" dirty="0" smtClean="0"/>
            <a:t>Catalogó de cuentas</a:t>
          </a:r>
          <a:endParaRPr lang="es-MX" dirty="0"/>
        </a:p>
      </dgm:t>
    </dgm:pt>
    <dgm:pt modelId="{B1B4CA22-A193-4048-9AC5-3BD23CB9AF84}" type="parTrans" cxnId="{76E71AAB-B120-4B13-AE76-A0292C6DD870}">
      <dgm:prSet/>
      <dgm:spPr/>
      <dgm:t>
        <a:bodyPr/>
        <a:lstStyle/>
        <a:p>
          <a:endParaRPr lang="es-MX"/>
        </a:p>
      </dgm:t>
    </dgm:pt>
    <dgm:pt modelId="{71517201-482F-431F-A722-0555128679DF}" type="sibTrans" cxnId="{76E71AAB-B120-4B13-AE76-A0292C6DD870}">
      <dgm:prSet/>
      <dgm:spPr/>
      <dgm:t>
        <a:bodyPr/>
        <a:lstStyle/>
        <a:p>
          <a:endParaRPr lang="es-MX"/>
        </a:p>
      </dgm:t>
    </dgm:pt>
    <dgm:pt modelId="{7898B5E8-34B2-4180-AF47-66DAF65AD42C}">
      <dgm:prSet phldrT="[Texto]"/>
      <dgm:spPr/>
      <dgm:t>
        <a:bodyPr/>
        <a:lstStyle/>
        <a:p>
          <a:r>
            <a:rPr lang="es-MX" dirty="0" smtClean="0"/>
            <a:t>Pólizas de registro</a:t>
          </a:r>
          <a:endParaRPr lang="es-MX" dirty="0"/>
        </a:p>
      </dgm:t>
    </dgm:pt>
    <dgm:pt modelId="{46657B47-4E0D-459D-B98B-B15011DC4437}" type="parTrans" cxnId="{A94F4635-CEA3-4861-830A-45FFA1AD0E1C}">
      <dgm:prSet/>
      <dgm:spPr/>
      <dgm:t>
        <a:bodyPr/>
        <a:lstStyle/>
        <a:p>
          <a:endParaRPr lang="es-MX"/>
        </a:p>
      </dgm:t>
    </dgm:pt>
    <dgm:pt modelId="{BDC75D46-CDA0-45A9-A5CD-DF9D27396B1B}" type="sibTrans" cxnId="{A94F4635-CEA3-4861-830A-45FFA1AD0E1C}">
      <dgm:prSet/>
      <dgm:spPr/>
      <dgm:t>
        <a:bodyPr/>
        <a:lstStyle/>
        <a:p>
          <a:endParaRPr lang="es-MX"/>
        </a:p>
      </dgm:t>
    </dgm:pt>
    <dgm:pt modelId="{C357C9C2-A45C-4A81-B754-E7BC1B4E6BBF}">
      <dgm:prSet phldrT="[Texto]"/>
      <dgm:spPr/>
      <dgm:t>
        <a:bodyPr/>
        <a:lstStyle/>
        <a:p>
          <a:r>
            <a:rPr lang="es-MX" dirty="0" smtClean="0"/>
            <a:t>Libro diario</a:t>
          </a:r>
          <a:endParaRPr lang="es-MX" dirty="0"/>
        </a:p>
      </dgm:t>
    </dgm:pt>
    <dgm:pt modelId="{5077913B-1673-48F6-8837-E3E150E09CDA}" type="parTrans" cxnId="{9EC7484F-FA82-4F33-9856-83A089637174}">
      <dgm:prSet/>
      <dgm:spPr/>
      <dgm:t>
        <a:bodyPr/>
        <a:lstStyle/>
        <a:p>
          <a:endParaRPr lang="es-MX"/>
        </a:p>
      </dgm:t>
    </dgm:pt>
    <dgm:pt modelId="{8F9DAA76-79CD-4157-8438-B90AF66F37A5}" type="sibTrans" cxnId="{9EC7484F-FA82-4F33-9856-83A089637174}">
      <dgm:prSet/>
      <dgm:spPr/>
      <dgm:t>
        <a:bodyPr/>
        <a:lstStyle/>
        <a:p>
          <a:endParaRPr lang="es-MX"/>
        </a:p>
      </dgm:t>
    </dgm:pt>
    <dgm:pt modelId="{41F85776-03E1-4D5F-89A0-E240830DD85C}">
      <dgm:prSet phldrT="[Texto]"/>
      <dgm:spPr/>
      <dgm:t>
        <a:bodyPr/>
        <a:lstStyle/>
        <a:p>
          <a:r>
            <a:rPr lang="es-MX" dirty="0" smtClean="0"/>
            <a:t>Libro mayor</a:t>
          </a:r>
          <a:endParaRPr lang="es-MX" dirty="0"/>
        </a:p>
      </dgm:t>
    </dgm:pt>
    <dgm:pt modelId="{06FED7B3-623D-471D-B7C4-7B69800AFB1A}" type="parTrans" cxnId="{F39927C7-657F-4888-B274-0AF299CE2551}">
      <dgm:prSet/>
      <dgm:spPr/>
      <dgm:t>
        <a:bodyPr/>
        <a:lstStyle/>
        <a:p>
          <a:endParaRPr lang="es-MX"/>
        </a:p>
      </dgm:t>
    </dgm:pt>
    <dgm:pt modelId="{4930BAAE-7658-4083-AD32-2A538C1CE700}" type="sibTrans" cxnId="{F39927C7-657F-4888-B274-0AF299CE2551}">
      <dgm:prSet/>
      <dgm:spPr/>
      <dgm:t>
        <a:bodyPr/>
        <a:lstStyle/>
        <a:p>
          <a:endParaRPr lang="es-MX"/>
        </a:p>
      </dgm:t>
    </dgm:pt>
    <dgm:pt modelId="{636F32DA-988E-4308-9253-B70911AED2A2}">
      <dgm:prSet phldrT="[Texto]"/>
      <dgm:spPr/>
      <dgm:t>
        <a:bodyPr/>
        <a:lstStyle/>
        <a:p>
          <a:r>
            <a:rPr lang="es-MX" dirty="0" smtClean="0"/>
            <a:t>Balanza de comprobación</a:t>
          </a:r>
          <a:endParaRPr lang="es-MX" dirty="0"/>
        </a:p>
      </dgm:t>
    </dgm:pt>
    <dgm:pt modelId="{6E65CDD8-2882-4522-87DF-C7AFEACC8C3E}" type="parTrans" cxnId="{6E9886C1-E908-422F-BA18-AFAA5763989B}">
      <dgm:prSet/>
      <dgm:spPr/>
      <dgm:t>
        <a:bodyPr/>
        <a:lstStyle/>
        <a:p>
          <a:endParaRPr lang="es-MX"/>
        </a:p>
      </dgm:t>
    </dgm:pt>
    <dgm:pt modelId="{48C32BFD-8A9D-49DE-BF98-81DA114B22F1}" type="sibTrans" cxnId="{6E9886C1-E908-422F-BA18-AFAA5763989B}">
      <dgm:prSet/>
      <dgm:spPr/>
      <dgm:t>
        <a:bodyPr/>
        <a:lstStyle/>
        <a:p>
          <a:endParaRPr lang="es-MX"/>
        </a:p>
      </dgm:t>
    </dgm:pt>
    <dgm:pt modelId="{21A913D0-439D-4BDC-AA4D-2B11D4171E79}" type="pres">
      <dgm:prSet presAssocID="{4B5E0B52-2C6B-476F-8733-B438E5887858}" presName="rootnode" presStyleCnt="0">
        <dgm:presLayoutVars>
          <dgm:chMax/>
          <dgm:chPref/>
          <dgm:dir/>
          <dgm:animLvl val="lvl"/>
        </dgm:presLayoutVars>
      </dgm:prSet>
      <dgm:spPr/>
      <dgm:t>
        <a:bodyPr/>
        <a:lstStyle/>
        <a:p>
          <a:endParaRPr lang="es-MX"/>
        </a:p>
      </dgm:t>
    </dgm:pt>
    <dgm:pt modelId="{206DB47A-0FBB-490E-A44B-8F6A56AA81B6}" type="pres">
      <dgm:prSet presAssocID="{00B6FF72-7985-4EB9-9BA6-21FB2BC90C60}" presName="composite" presStyleCnt="0"/>
      <dgm:spPr/>
    </dgm:pt>
    <dgm:pt modelId="{F0860B77-FD1E-4855-87D2-791D6C862993}" type="pres">
      <dgm:prSet presAssocID="{00B6FF72-7985-4EB9-9BA6-21FB2BC90C60}" presName="LShape" presStyleLbl="alignNode1" presStyleIdx="0" presStyleCnt="9"/>
      <dgm:spPr/>
    </dgm:pt>
    <dgm:pt modelId="{74D056ED-B899-474B-8C46-C5AE0BBE7F9C}" type="pres">
      <dgm:prSet presAssocID="{00B6FF72-7985-4EB9-9BA6-21FB2BC90C60}" presName="ParentText" presStyleLbl="revTx" presStyleIdx="0" presStyleCnt="5">
        <dgm:presLayoutVars>
          <dgm:chMax val="0"/>
          <dgm:chPref val="0"/>
          <dgm:bulletEnabled val="1"/>
        </dgm:presLayoutVars>
      </dgm:prSet>
      <dgm:spPr/>
      <dgm:t>
        <a:bodyPr/>
        <a:lstStyle/>
        <a:p>
          <a:endParaRPr lang="es-MX"/>
        </a:p>
      </dgm:t>
    </dgm:pt>
    <dgm:pt modelId="{E18AC722-075B-41F1-8D59-CD7EBC504F29}" type="pres">
      <dgm:prSet presAssocID="{00B6FF72-7985-4EB9-9BA6-21FB2BC90C60}" presName="Triangle" presStyleLbl="alignNode1" presStyleIdx="1" presStyleCnt="9"/>
      <dgm:spPr/>
    </dgm:pt>
    <dgm:pt modelId="{30100869-8BE9-4229-8159-FEBF84B5BCFC}" type="pres">
      <dgm:prSet presAssocID="{71517201-482F-431F-A722-0555128679DF}" presName="sibTrans" presStyleCnt="0"/>
      <dgm:spPr/>
    </dgm:pt>
    <dgm:pt modelId="{B17F4B9B-70C3-4186-8A6C-105E8D5F5591}" type="pres">
      <dgm:prSet presAssocID="{71517201-482F-431F-A722-0555128679DF}" presName="space" presStyleCnt="0"/>
      <dgm:spPr/>
    </dgm:pt>
    <dgm:pt modelId="{7DAF8E8A-3720-4DE7-9012-0D4A83CA3469}" type="pres">
      <dgm:prSet presAssocID="{7898B5E8-34B2-4180-AF47-66DAF65AD42C}" presName="composite" presStyleCnt="0"/>
      <dgm:spPr/>
    </dgm:pt>
    <dgm:pt modelId="{CE261C85-7E94-4EF5-9417-D9E6728CA48C}" type="pres">
      <dgm:prSet presAssocID="{7898B5E8-34B2-4180-AF47-66DAF65AD42C}" presName="LShape" presStyleLbl="alignNode1" presStyleIdx="2" presStyleCnt="9"/>
      <dgm:spPr/>
    </dgm:pt>
    <dgm:pt modelId="{718ED192-FB2E-4837-8F7A-6AB015103B23}" type="pres">
      <dgm:prSet presAssocID="{7898B5E8-34B2-4180-AF47-66DAF65AD42C}" presName="ParentText" presStyleLbl="revTx" presStyleIdx="1" presStyleCnt="5">
        <dgm:presLayoutVars>
          <dgm:chMax val="0"/>
          <dgm:chPref val="0"/>
          <dgm:bulletEnabled val="1"/>
        </dgm:presLayoutVars>
      </dgm:prSet>
      <dgm:spPr/>
      <dgm:t>
        <a:bodyPr/>
        <a:lstStyle/>
        <a:p>
          <a:endParaRPr lang="es-MX"/>
        </a:p>
      </dgm:t>
    </dgm:pt>
    <dgm:pt modelId="{4700C101-A097-49BF-B745-D20F47DB14DA}" type="pres">
      <dgm:prSet presAssocID="{7898B5E8-34B2-4180-AF47-66DAF65AD42C}" presName="Triangle" presStyleLbl="alignNode1" presStyleIdx="3" presStyleCnt="9"/>
      <dgm:spPr/>
    </dgm:pt>
    <dgm:pt modelId="{8BADCC02-2F4D-4756-8156-DFF7A89B67A8}" type="pres">
      <dgm:prSet presAssocID="{BDC75D46-CDA0-45A9-A5CD-DF9D27396B1B}" presName="sibTrans" presStyleCnt="0"/>
      <dgm:spPr/>
    </dgm:pt>
    <dgm:pt modelId="{76DA6BB7-FD38-42FB-99B3-81706F4E0E84}" type="pres">
      <dgm:prSet presAssocID="{BDC75D46-CDA0-45A9-A5CD-DF9D27396B1B}" presName="space" presStyleCnt="0"/>
      <dgm:spPr/>
    </dgm:pt>
    <dgm:pt modelId="{E8042B87-AB19-45EB-837B-E72E7B4E1A78}" type="pres">
      <dgm:prSet presAssocID="{C357C9C2-A45C-4A81-B754-E7BC1B4E6BBF}" presName="composite" presStyleCnt="0"/>
      <dgm:spPr/>
    </dgm:pt>
    <dgm:pt modelId="{72558F10-6251-493E-A7F9-9F1FD5A8BFE6}" type="pres">
      <dgm:prSet presAssocID="{C357C9C2-A45C-4A81-B754-E7BC1B4E6BBF}" presName="LShape" presStyleLbl="alignNode1" presStyleIdx="4" presStyleCnt="9"/>
      <dgm:spPr>
        <a:blipFill rotWithShape="0">
          <a:blip xmlns:r="http://schemas.openxmlformats.org/officeDocument/2006/relationships" r:embed="rId1"/>
          <a:stretch>
            <a:fillRect/>
          </a:stretch>
        </a:blipFill>
      </dgm:spPr>
      <dgm:t>
        <a:bodyPr/>
        <a:lstStyle/>
        <a:p>
          <a:endParaRPr lang="es-MX"/>
        </a:p>
      </dgm:t>
    </dgm:pt>
    <dgm:pt modelId="{81B8538A-02DF-4C99-8C2A-A66CF94821CB}" type="pres">
      <dgm:prSet presAssocID="{C357C9C2-A45C-4A81-B754-E7BC1B4E6BBF}" presName="ParentText" presStyleLbl="revTx" presStyleIdx="2" presStyleCnt="5">
        <dgm:presLayoutVars>
          <dgm:chMax val="0"/>
          <dgm:chPref val="0"/>
          <dgm:bulletEnabled val="1"/>
        </dgm:presLayoutVars>
      </dgm:prSet>
      <dgm:spPr/>
      <dgm:t>
        <a:bodyPr/>
        <a:lstStyle/>
        <a:p>
          <a:endParaRPr lang="es-MX"/>
        </a:p>
      </dgm:t>
    </dgm:pt>
    <dgm:pt modelId="{B3139417-7E7B-4EAC-8838-4A5E73F5A187}" type="pres">
      <dgm:prSet presAssocID="{C357C9C2-A45C-4A81-B754-E7BC1B4E6BBF}" presName="Triangle" presStyleLbl="alignNode1" presStyleIdx="5" presStyleCnt="9"/>
      <dgm:spPr/>
    </dgm:pt>
    <dgm:pt modelId="{EE8211E3-1BA3-4A99-BA96-9113FDA6687E}" type="pres">
      <dgm:prSet presAssocID="{8F9DAA76-79CD-4157-8438-B90AF66F37A5}" presName="sibTrans" presStyleCnt="0"/>
      <dgm:spPr/>
    </dgm:pt>
    <dgm:pt modelId="{A6725642-451B-4EE5-9B16-1307BB36C468}" type="pres">
      <dgm:prSet presAssocID="{8F9DAA76-79CD-4157-8438-B90AF66F37A5}" presName="space" presStyleCnt="0"/>
      <dgm:spPr/>
    </dgm:pt>
    <dgm:pt modelId="{78124FC1-2F56-4E0C-A786-732D88E6F8F1}" type="pres">
      <dgm:prSet presAssocID="{41F85776-03E1-4D5F-89A0-E240830DD85C}" presName="composite" presStyleCnt="0"/>
      <dgm:spPr/>
    </dgm:pt>
    <dgm:pt modelId="{A90687BD-F712-462F-9191-5D92C2D403EE}" type="pres">
      <dgm:prSet presAssocID="{41F85776-03E1-4D5F-89A0-E240830DD85C}" presName="LShape" presStyleLbl="alignNode1" presStyleIdx="6" presStyleCnt="9"/>
      <dgm:spPr/>
    </dgm:pt>
    <dgm:pt modelId="{DDD3D2DE-D48C-4F02-868F-BB67675D81D3}" type="pres">
      <dgm:prSet presAssocID="{41F85776-03E1-4D5F-89A0-E240830DD85C}" presName="ParentText" presStyleLbl="revTx" presStyleIdx="3" presStyleCnt="5">
        <dgm:presLayoutVars>
          <dgm:chMax val="0"/>
          <dgm:chPref val="0"/>
          <dgm:bulletEnabled val="1"/>
        </dgm:presLayoutVars>
      </dgm:prSet>
      <dgm:spPr/>
      <dgm:t>
        <a:bodyPr/>
        <a:lstStyle/>
        <a:p>
          <a:endParaRPr lang="es-MX"/>
        </a:p>
      </dgm:t>
    </dgm:pt>
    <dgm:pt modelId="{A5936372-0326-4BED-9A88-495628E4A109}" type="pres">
      <dgm:prSet presAssocID="{41F85776-03E1-4D5F-89A0-E240830DD85C}" presName="Triangle" presStyleLbl="alignNode1" presStyleIdx="7" presStyleCnt="9"/>
      <dgm:spPr/>
    </dgm:pt>
    <dgm:pt modelId="{D412967C-41A6-4E50-989F-C118932AE432}" type="pres">
      <dgm:prSet presAssocID="{4930BAAE-7658-4083-AD32-2A538C1CE700}" presName="sibTrans" presStyleCnt="0"/>
      <dgm:spPr/>
    </dgm:pt>
    <dgm:pt modelId="{C5FBFE03-54D6-4907-B786-3D791882FA26}" type="pres">
      <dgm:prSet presAssocID="{4930BAAE-7658-4083-AD32-2A538C1CE700}" presName="space" presStyleCnt="0"/>
      <dgm:spPr/>
    </dgm:pt>
    <dgm:pt modelId="{46D6B21C-83CD-409A-A457-183AD58D1A9D}" type="pres">
      <dgm:prSet presAssocID="{636F32DA-988E-4308-9253-B70911AED2A2}" presName="composite" presStyleCnt="0"/>
      <dgm:spPr/>
    </dgm:pt>
    <dgm:pt modelId="{DF18D11B-4F92-4A3E-8FFB-EAC3A916D2CA}" type="pres">
      <dgm:prSet presAssocID="{636F32DA-988E-4308-9253-B70911AED2A2}" presName="LShape" presStyleLbl="alignNode1" presStyleIdx="8" presStyleCnt="9"/>
      <dgm:spPr/>
    </dgm:pt>
    <dgm:pt modelId="{6A18CE20-A92E-4261-AD85-6832AE189488}" type="pres">
      <dgm:prSet presAssocID="{636F32DA-988E-4308-9253-B70911AED2A2}" presName="ParentText" presStyleLbl="revTx" presStyleIdx="4" presStyleCnt="5">
        <dgm:presLayoutVars>
          <dgm:chMax val="0"/>
          <dgm:chPref val="0"/>
          <dgm:bulletEnabled val="1"/>
        </dgm:presLayoutVars>
      </dgm:prSet>
      <dgm:spPr/>
      <dgm:t>
        <a:bodyPr/>
        <a:lstStyle/>
        <a:p>
          <a:endParaRPr lang="es-MX"/>
        </a:p>
      </dgm:t>
    </dgm:pt>
  </dgm:ptLst>
  <dgm:cxnLst>
    <dgm:cxn modelId="{A2C4BBFA-A85A-456B-9473-2693DC421B5E}" type="presOf" srcId="{41F85776-03E1-4D5F-89A0-E240830DD85C}" destId="{DDD3D2DE-D48C-4F02-868F-BB67675D81D3}" srcOrd="0" destOrd="0" presId="urn:microsoft.com/office/officeart/2009/3/layout/StepUpProcess"/>
    <dgm:cxn modelId="{FEFAC2E3-BB16-4CB2-BD39-88558A332209}" type="presOf" srcId="{636F32DA-988E-4308-9253-B70911AED2A2}" destId="{6A18CE20-A92E-4261-AD85-6832AE189488}" srcOrd="0" destOrd="0" presId="urn:microsoft.com/office/officeart/2009/3/layout/StepUpProcess"/>
    <dgm:cxn modelId="{76E71AAB-B120-4B13-AE76-A0292C6DD870}" srcId="{4B5E0B52-2C6B-476F-8733-B438E5887858}" destId="{00B6FF72-7985-4EB9-9BA6-21FB2BC90C60}" srcOrd="0" destOrd="0" parTransId="{B1B4CA22-A193-4048-9AC5-3BD23CB9AF84}" sibTransId="{71517201-482F-431F-A722-0555128679DF}"/>
    <dgm:cxn modelId="{DC1A68A2-C1E6-424F-A03F-EC5FE2890417}" type="presOf" srcId="{C357C9C2-A45C-4A81-B754-E7BC1B4E6BBF}" destId="{81B8538A-02DF-4C99-8C2A-A66CF94821CB}" srcOrd="0" destOrd="0" presId="urn:microsoft.com/office/officeart/2009/3/layout/StepUpProcess"/>
    <dgm:cxn modelId="{26D23B4E-C2BC-4D95-BD22-8551D2AC4638}" type="presOf" srcId="{00B6FF72-7985-4EB9-9BA6-21FB2BC90C60}" destId="{74D056ED-B899-474B-8C46-C5AE0BBE7F9C}" srcOrd="0" destOrd="0" presId="urn:microsoft.com/office/officeart/2009/3/layout/StepUpProcess"/>
    <dgm:cxn modelId="{696B517F-9B9B-4864-B74B-2A90E7ACF5FA}" type="presOf" srcId="{7898B5E8-34B2-4180-AF47-66DAF65AD42C}" destId="{718ED192-FB2E-4837-8F7A-6AB015103B23}" srcOrd="0" destOrd="0" presId="urn:microsoft.com/office/officeart/2009/3/layout/StepUpProcess"/>
    <dgm:cxn modelId="{9EC7484F-FA82-4F33-9856-83A089637174}" srcId="{4B5E0B52-2C6B-476F-8733-B438E5887858}" destId="{C357C9C2-A45C-4A81-B754-E7BC1B4E6BBF}" srcOrd="2" destOrd="0" parTransId="{5077913B-1673-48F6-8837-E3E150E09CDA}" sibTransId="{8F9DAA76-79CD-4157-8438-B90AF66F37A5}"/>
    <dgm:cxn modelId="{F39927C7-657F-4888-B274-0AF299CE2551}" srcId="{4B5E0B52-2C6B-476F-8733-B438E5887858}" destId="{41F85776-03E1-4D5F-89A0-E240830DD85C}" srcOrd="3" destOrd="0" parTransId="{06FED7B3-623D-471D-B7C4-7B69800AFB1A}" sibTransId="{4930BAAE-7658-4083-AD32-2A538C1CE700}"/>
    <dgm:cxn modelId="{A94F4635-CEA3-4861-830A-45FFA1AD0E1C}" srcId="{4B5E0B52-2C6B-476F-8733-B438E5887858}" destId="{7898B5E8-34B2-4180-AF47-66DAF65AD42C}" srcOrd="1" destOrd="0" parTransId="{46657B47-4E0D-459D-B98B-B15011DC4437}" sibTransId="{BDC75D46-CDA0-45A9-A5CD-DF9D27396B1B}"/>
    <dgm:cxn modelId="{6E9886C1-E908-422F-BA18-AFAA5763989B}" srcId="{4B5E0B52-2C6B-476F-8733-B438E5887858}" destId="{636F32DA-988E-4308-9253-B70911AED2A2}" srcOrd="4" destOrd="0" parTransId="{6E65CDD8-2882-4522-87DF-C7AFEACC8C3E}" sibTransId="{48C32BFD-8A9D-49DE-BF98-81DA114B22F1}"/>
    <dgm:cxn modelId="{D7CF3FC7-4D4F-48B9-A9DF-9497A834A425}" type="presOf" srcId="{4B5E0B52-2C6B-476F-8733-B438E5887858}" destId="{21A913D0-439D-4BDC-AA4D-2B11D4171E79}" srcOrd="0" destOrd="0" presId="urn:microsoft.com/office/officeart/2009/3/layout/StepUpProcess"/>
    <dgm:cxn modelId="{3ED96CA8-1CD0-4D08-9982-A79B53A1B656}" type="presParOf" srcId="{21A913D0-439D-4BDC-AA4D-2B11D4171E79}" destId="{206DB47A-0FBB-490E-A44B-8F6A56AA81B6}" srcOrd="0" destOrd="0" presId="urn:microsoft.com/office/officeart/2009/3/layout/StepUpProcess"/>
    <dgm:cxn modelId="{0AEF7694-1BA8-4CD4-A764-EDE4608866F5}" type="presParOf" srcId="{206DB47A-0FBB-490E-A44B-8F6A56AA81B6}" destId="{F0860B77-FD1E-4855-87D2-791D6C862993}" srcOrd="0" destOrd="0" presId="urn:microsoft.com/office/officeart/2009/3/layout/StepUpProcess"/>
    <dgm:cxn modelId="{DC806CC6-B1C9-42C2-9FF4-C6B1D93C25EB}" type="presParOf" srcId="{206DB47A-0FBB-490E-A44B-8F6A56AA81B6}" destId="{74D056ED-B899-474B-8C46-C5AE0BBE7F9C}" srcOrd="1" destOrd="0" presId="urn:microsoft.com/office/officeart/2009/3/layout/StepUpProcess"/>
    <dgm:cxn modelId="{B4FEE283-4CD4-4CAC-BDE5-8D9F3DDE4058}" type="presParOf" srcId="{206DB47A-0FBB-490E-A44B-8F6A56AA81B6}" destId="{E18AC722-075B-41F1-8D59-CD7EBC504F29}" srcOrd="2" destOrd="0" presId="urn:microsoft.com/office/officeart/2009/3/layout/StepUpProcess"/>
    <dgm:cxn modelId="{AA84B45F-657D-4490-A6C4-773AA5DA767B}" type="presParOf" srcId="{21A913D0-439D-4BDC-AA4D-2B11D4171E79}" destId="{30100869-8BE9-4229-8159-FEBF84B5BCFC}" srcOrd="1" destOrd="0" presId="urn:microsoft.com/office/officeart/2009/3/layout/StepUpProcess"/>
    <dgm:cxn modelId="{7466B103-B49D-4FAE-8833-51099A0724A6}" type="presParOf" srcId="{30100869-8BE9-4229-8159-FEBF84B5BCFC}" destId="{B17F4B9B-70C3-4186-8A6C-105E8D5F5591}" srcOrd="0" destOrd="0" presId="urn:microsoft.com/office/officeart/2009/3/layout/StepUpProcess"/>
    <dgm:cxn modelId="{DD34E35C-A7C5-4F61-91BB-3EBAEAE17C16}" type="presParOf" srcId="{21A913D0-439D-4BDC-AA4D-2B11D4171E79}" destId="{7DAF8E8A-3720-4DE7-9012-0D4A83CA3469}" srcOrd="2" destOrd="0" presId="urn:microsoft.com/office/officeart/2009/3/layout/StepUpProcess"/>
    <dgm:cxn modelId="{CCD69B44-E039-440C-8436-D51181BC7F89}" type="presParOf" srcId="{7DAF8E8A-3720-4DE7-9012-0D4A83CA3469}" destId="{CE261C85-7E94-4EF5-9417-D9E6728CA48C}" srcOrd="0" destOrd="0" presId="urn:microsoft.com/office/officeart/2009/3/layout/StepUpProcess"/>
    <dgm:cxn modelId="{36B77193-2B0E-4C7B-AB3B-20DA630BCE52}" type="presParOf" srcId="{7DAF8E8A-3720-4DE7-9012-0D4A83CA3469}" destId="{718ED192-FB2E-4837-8F7A-6AB015103B23}" srcOrd="1" destOrd="0" presId="urn:microsoft.com/office/officeart/2009/3/layout/StepUpProcess"/>
    <dgm:cxn modelId="{52340933-977F-4DBD-9580-55DCCC6BD0CD}" type="presParOf" srcId="{7DAF8E8A-3720-4DE7-9012-0D4A83CA3469}" destId="{4700C101-A097-49BF-B745-D20F47DB14DA}" srcOrd="2" destOrd="0" presId="urn:microsoft.com/office/officeart/2009/3/layout/StepUpProcess"/>
    <dgm:cxn modelId="{203974C9-27E8-47B4-8408-C49663A21A47}" type="presParOf" srcId="{21A913D0-439D-4BDC-AA4D-2B11D4171E79}" destId="{8BADCC02-2F4D-4756-8156-DFF7A89B67A8}" srcOrd="3" destOrd="0" presId="urn:microsoft.com/office/officeart/2009/3/layout/StepUpProcess"/>
    <dgm:cxn modelId="{FB18164F-E297-4A82-8AB9-D384B252A690}" type="presParOf" srcId="{8BADCC02-2F4D-4756-8156-DFF7A89B67A8}" destId="{76DA6BB7-FD38-42FB-99B3-81706F4E0E84}" srcOrd="0" destOrd="0" presId="urn:microsoft.com/office/officeart/2009/3/layout/StepUpProcess"/>
    <dgm:cxn modelId="{FF321201-A5D2-45F3-AF4A-78B081E04427}" type="presParOf" srcId="{21A913D0-439D-4BDC-AA4D-2B11D4171E79}" destId="{E8042B87-AB19-45EB-837B-E72E7B4E1A78}" srcOrd="4" destOrd="0" presId="urn:microsoft.com/office/officeart/2009/3/layout/StepUpProcess"/>
    <dgm:cxn modelId="{3A1B0143-33CD-4E9E-9FE9-CC9124950690}" type="presParOf" srcId="{E8042B87-AB19-45EB-837B-E72E7B4E1A78}" destId="{72558F10-6251-493E-A7F9-9F1FD5A8BFE6}" srcOrd="0" destOrd="0" presId="urn:microsoft.com/office/officeart/2009/3/layout/StepUpProcess"/>
    <dgm:cxn modelId="{BFE9CB7F-F725-4C6C-838C-54327ED41065}" type="presParOf" srcId="{E8042B87-AB19-45EB-837B-E72E7B4E1A78}" destId="{81B8538A-02DF-4C99-8C2A-A66CF94821CB}" srcOrd="1" destOrd="0" presId="urn:microsoft.com/office/officeart/2009/3/layout/StepUpProcess"/>
    <dgm:cxn modelId="{37D4DD94-F764-4C29-B4F9-FB50232F4564}" type="presParOf" srcId="{E8042B87-AB19-45EB-837B-E72E7B4E1A78}" destId="{B3139417-7E7B-4EAC-8838-4A5E73F5A187}" srcOrd="2" destOrd="0" presId="urn:microsoft.com/office/officeart/2009/3/layout/StepUpProcess"/>
    <dgm:cxn modelId="{291C2F56-AB96-42B2-A366-51723A7C972A}" type="presParOf" srcId="{21A913D0-439D-4BDC-AA4D-2B11D4171E79}" destId="{EE8211E3-1BA3-4A99-BA96-9113FDA6687E}" srcOrd="5" destOrd="0" presId="urn:microsoft.com/office/officeart/2009/3/layout/StepUpProcess"/>
    <dgm:cxn modelId="{F1E3F301-9C3A-4919-A586-EE3E39B05344}" type="presParOf" srcId="{EE8211E3-1BA3-4A99-BA96-9113FDA6687E}" destId="{A6725642-451B-4EE5-9B16-1307BB36C468}" srcOrd="0" destOrd="0" presId="urn:microsoft.com/office/officeart/2009/3/layout/StepUpProcess"/>
    <dgm:cxn modelId="{8ABAE467-2942-46C3-91ED-066771C5FE4B}" type="presParOf" srcId="{21A913D0-439D-4BDC-AA4D-2B11D4171E79}" destId="{78124FC1-2F56-4E0C-A786-732D88E6F8F1}" srcOrd="6" destOrd="0" presId="urn:microsoft.com/office/officeart/2009/3/layout/StepUpProcess"/>
    <dgm:cxn modelId="{BE6393F4-88C5-4F89-B2D8-395B523B1527}" type="presParOf" srcId="{78124FC1-2F56-4E0C-A786-732D88E6F8F1}" destId="{A90687BD-F712-462F-9191-5D92C2D403EE}" srcOrd="0" destOrd="0" presId="urn:microsoft.com/office/officeart/2009/3/layout/StepUpProcess"/>
    <dgm:cxn modelId="{C5D38BDF-3248-4018-BE16-13AF4558A1C9}" type="presParOf" srcId="{78124FC1-2F56-4E0C-A786-732D88E6F8F1}" destId="{DDD3D2DE-D48C-4F02-868F-BB67675D81D3}" srcOrd="1" destOrd="0" presId="urn:microsoft.com/office/officeart/2009/3/layout/StepUpProcess"/>
    <dgm:cxn modelId="{25A3FB60-86A2-465B-A13C-D0A6E19E189D}" type="presParOf" srcId="{78124FC1-2F56-4E0C-A786-732D88E6F8F1}" destId="{A5936372-0326-4BED-9A88-495628E4A109}" srcOrd="2" destOrd="0" presId="urn:microsoft.com/office/officeart/2009/3/layout/StepUpProcess"/>
    <dgm:cxn modelId="{5F8638C6-0739-4F52-A2E0-435FA6F8A8FD}" type="presParOf" srcId="{21A913D0-439D-4BDC-AA4D-2B11D4171E79}" destId="{D412967C-41A6-4E50-989F-C118932AE432}" srcOrd="7" destOrd="0" presId="urn:microsoft.com/office/officeart/2009/3/layout/StepUpProcess"/>
    <dgm:cxn modelId="{FA60E0A7-550D-4858-AA51-410A75314656}" type="presParOf" srcId="{D412967C-41A6-4E50-989F-C118932AE432}" destId="{C5FBFE03-54D6-4907-B786-3D791882FA26}" srcOrd="0" destOrd="0" presId="urn:microsoft.com/office/officeart/2009/3/layout/StepUpProcess"/>
    <dgm:cxn modelId="{E660A52E-B796-466F-892C-7C615439ED3D}" type="presParOf" srcId="{21A913D0-439D-4BDC-AA4D-2B11D4171E79}" destId="{46D6B21C-83CD-409A-A457-183AD58D1A9D}" srcOrd="8" destOrd="0" presId="urn:microsoft.com/office/officeart/2009/3/layout/StepUpProcess"/>
    <dgm:cxn modelId="{807C52AA-A418-45D5-8128-FC72AA8E9F6B}" type="presParOf" srcId="{46D6B21C-83CD-409A-A457-183AD58D1A9D}" destId="{DF18D11B-4F92-4A3E-8FFB-EAC3A916D2CA}" srcOrd="0" destOrd="0" presId="urn:microsoft.com/office/officeart/2009/3/layout/StepUpProcess"/>
    <dgm:cxn modelId="{0A84C354-170C-4E58-824F-973FA6A49B20}" type="presParOf" srcId="{46D6B21C-83CD-409A-A457-183AD58D1A9D}" destId="{6A18CE20-A92E-4261-AD85-6832AE189488}" srcOrd="1" destOrd="0" presId="urn:microsoft.com/office/officeart/2009/3/layout/StepUp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02400D8A-3C9A-4D71-9248-86EBAEB2EE15}" type="doc">
      <dgm:prSet loTypeId="urn:microsoft.com/office/officeart/2005/8/layout/default" loCatId="list" qsTypeId="urn:microsoft.com/office/officeart/2005/8/quickstyle/simple2" qsCatId="simple" csTypeId="urn:microsoft.com/office/officeart/2005/8/colors/colorful1" csCatId="colorful" phldr="1"/>
      <dgm:spPr/>
      <dgm:t>
        <a:bodyPr/>
        <a:lstStyle/>
        <a:p>
          <a:endParaRPr lang="es-MX"/>
        </a:p>
      </dgm:t>
    </dgm:pt>
    <dgm:pt modelId="{F1A034AF-2EED-4B16-AB59-ED4594DDAA2E}">
      <dgm:prSet phldrT="[Texto]" custT="1"/>
      <dgm:spPr/>
      <dgm:t>
        <a:bodyPr/>
        <a:lstStyle/>
        <a:p>
          <a:r>
            <a:rPr lang="es-MX" sz="4000" dirty="0" smtClean="0"/>
            <a:t>Diario</a:t>
          </a:r>
          <a:endParaRPr lang="es-MX" sz="4000" dirty="0"/>
        </a:p>
      </dgm:t>
    </dgm:pt>
    <dgm:pt modelId="{29733AD6-DB53-4D09-8B89-AA4A477F3A91}" type="parTrans" cxnId="{2429723D-62B9-471E-9AA6-EBB621F6047A}">
      <dgm:prSet/>
      <dgm:spPr/>
      <dgm:t>
        <a:bodyPr/>
        <a:lstStyle/>
        <a:p>
          <a:endParaRPr lang="es-MX" sz="4000"/>
        </a:p>
      </dgm:t>
    </dgm:pt>
    <dgm:pt modelId="{B463EE13-F1C5-4A2C-8257-76A07AC1BCC7}" type="sibTrans" cxnId="{2429723D-62B9-471E-9AA6-EBB621F6047A}">
      <dgm:prSet/>
      <dgm:spPr/>
      <dgm:t>
        <a:bodyPr/>
        <a:lstStyle/>
        <a:p>
          <a:endParaRPr lang="es-MX" sz="4000"/>
        </a:p>
      </dgm:t>
    </dgm:pt>
    <dgm:pt modelId="{3E84C45B-FBFE-4FDB-84C9-C50323415C8B}">
      <dgm:prSet phldrT="[Texto]" custT="1"/>
      <dgm:spPr/>
      <dgm:t>
        <a:bodyPr/>
        <a:lstStyle/>
        <a:p>
          <a:r>
            <a:rPr lang="es-MX" sz="4000" dirty="0" smtClean="0"/>
            <a:t>Ingresos </a:t>
          </a:r>
          <a:endParaRPr lang="es-MX" sz="4000" dirty="0"/>
        </a:p>
      </dgm:t>
    </dgm:pt>
    <dgm:pt modelId="{DAC079F3-7AF4-4625-B13B-4501CE43BD9B}" type="parTrans" cxnId="{6E896E12-708A-48FC-A27E-77FFC0740703}">
      <dgm:prSet/>
      <dgm:spPr/>
      <dgm:t>
        <a:bodyPr/>
        <a:lstStyle/>
        <a:p>
          <a:endParaRPr lang="es-MX" sz="4000"/>
        </a:p>
      </dgm:t>
    </dgm:pt>
    <dgm:pt modelId="{4C34D767-5698-4D28-A627-EB9EE3C11320}" type="sibTrans" cxnId="{6E896E12-708A-48FC-A27E-77FFC0740703}">
      <dgm:prSet/>
      <dgm:spPr/>
      <dgm:t>
        <a:bodyPr/>
        <a:lstStyle/>
        <a:p>
          <a:endParaRPr lang="es-MX" sz="4000"/>
        </a:p>
      </dgm:t>
    </dgm:pt>
    <dgm:pt modelId="{F34A1BF6-5976-43D5-A520-6D35D81958C1}">
      <dgm:prSet phldrT="[Texto]" custT="1"/>
      <dgm:spPr/>
      <dgm:t>
        <a:bodyPr/>
        <a:lstStyle/>
        <a:p>
          <a:r>
            <a:rPr lang="es-MX" sz="4000" dirty="0" smtClean="0"/>
            <a:t>Egresos</a:t>
          </a:r>
          <a:endParaRPr lang="es-MX" sz="4000" dirty="0"/>
        </a:p>
      </dgm:t>
    </dgm:pt>
    <dgm:pt modelId="{693DFB9E-0BAF-4846-9CEC-FD9AB91B5ADF}" type="parTrans" cxnId="{AC1322BD-40D1-4CD7-86C9-2C27AE0993CD}">
      <dgm:prSet/>
      <dgm:spPr/>
      <dgm:t>
        <a:bodyPr/>
        <a:lstStyle/>
        <a:p>
          <a:endParaRPr lang="es-MX" sz="4000"/>
        </a:p>
      </dgm:t>
    </dgm:pt>
    <dgm:pt modelId="{1F14D306-6811-492E-8D13-280E905ABDA1}" type="sibTrans" cxnId="{AC1322BD-40D1-4CD7-86C9-2C27AE0993CD}">
      <dgm:prSet/>
      <dgm:spPr/>
      <dgm:t>
        <a:bodyPr/>
        <a:lstStyle/>
        <a:p>
          <a:endParaRPr lang="es-MX" sz="4000"/>
        </a:p>
      </dgm:t>
    </dgm:pt>
    <dgm:pt modelId="{7C90C134-C150-4FF8-A63B-79285BAC2635}" type="pres">
      <dgm:prSet presAssocID="{02400D8A-3C9A-4D71-9248-86EBAEB2EE15}" presName="diagram" presStyleCnt="0">
        <dgm:presLayoutVars>
          <dgm:dir/>
          <dgm:resizeHandles val="exact"/>
        </dgm:presLayoutVars>
      </dgm:prSet>
      <dgm:spPr/>
      <dgm:t>
        <a:bodyPr/>
        <a:lstStyle/>
        <a:p>
          <a:endParaRPr lang="es-MX"/>
        </a:p>
      </dgm:t>
    </dgm:pt>
    <dgm:pt modelId="{95356179-B2D9-49D9-BA81-397D5BA5BFA0}" type="pres">
      <dgm:prSet presAssocID="{F1A034AF-2EED-4B16-AB59-ED4594DDAA2E}" presName="node" presStyleLbl="node1" presStyleIdx="0" presStyleCnt="3">
        <dgm:presLayoutVars>
          <dgm:bulletEnabled val="1"/>
        </dgm:presLayoutVars>
      </dgm:prSet>
      <dgm:spPr/>
      <dgm:t>
        <a:bodyPr/>
        <a:lstStyle/>
        <a:p>
          <a:endParaRPr lang="es-MX"/>
        </a:p>
      </dgm:t>
    </dgm:pt>
    <dgm:pt modelId="{00FA8AA1-4F08-4C80-B7AD-1630F56590D5}" type="pres">
      <dgm:prSet presAssocID="{B463EE13-F1C5-4A2C-8257-76A07AC1BCC7}" presName="sibTrans" presStyleCnt="0"/>
      <dgm:spPr/>
      <dgm:t>
        <a:bodyPr/>
        <a:lstStyle/>
        <a:p>
          <a:endParaRPr lang="es-MX"/>
        </a:p>
      </dgm:t>
    </dgm:pt>
    <dgm:pt modelId="{FA1CBEF9-AABD-406D-91F9-76A1A2A21175}" type="pres">
      <dgm:prSet presAssocID="{3E84C45B-FBFE-4FDB-84C9-C50323415C8B}" presName="node" presStyleLbl="node1" presStyleIdx="1" presStyleCnt="3">
        <dgm:presLayoutVars>
          <dgm:bulletEnabled val="1"/>
        </dgm:presLayoutVars>
      </dgm:prSet>
      <dgm:spPr/>
      <dgm:t>
        <a:bodyPr/>
        <a:lstStyle/>
        <a:p>
          <a:endParaRPr lang="es-MX"/>
        </a:p>
      </dgm:t>
    </dgm:pt>
    <dgm:pt modelId="{EDCCBD18-3311-4E94-A325-AB3CB99D94C7}" type="pres">
      <dgm:prSet presAssocID="{4C34D767-5698-4D28-A627-EB9EE3C11320}" presName="sibTrans" presStyleCnt="0"/>
      <dgm:spPr/>
      <dgm:t>
        <a:bodyPr/>
        <a:lstStyle/>
        <a:p>
          <a:endParaRPr lang="es-MX"/>
        </a:p>
      </dgm:t>
    </dgm:pt>
    <dgm:pt modelId="{07238020-9C92-4DAD-BE94-DE15540B7AEC}" type="pres">
      <dgm:prSet presAssocID="{F34A1BF6-5976-43D5-A520-6D35D81958C1}" presName="node" presStyleLbl="node1" presStyleIdx="2" presStyleCnt="3">
        <dgm:presLayoutVars>
          <dgm:bulletEnabled val="1"/>
        </dgm:presLayoutVars>
      </dgm:prSet>
      <dgm:spPr/>
      <dgm:t>
        <a:bodyPr/>
        <a:lstStyle/>
        <a:p>
          <a:endParaRPr lang="es-MX"/>
        </a:p>
      </dgm:t>
    </dgm:pt>
  </dgm:ptLst>
  <dgm:cxnLst>
    <dgm:cxn modelId="{D4C7283F-DD78-454D-8976-7D74E36301F0}" type="presOf" srcId="{3E84C45B-FBFE-4FDB-84C9-C50323415C8B}" destId="{FA1CBEF9-AABD-406D-91F9-76A1A2A21175}" srcOrd="0" destOrd="0" presId="urn:microsoft.com/office/officeart/2005/8/layout/default"/>
    <dgm:cxn modelId="{679994A5-ED31-41A7-B7E8-F87406C9A1E0}" type="presOf" srcId="{02400D8A-3C9A-4D71-9248-86EBAEB2EE15}" destId="{7C90C134-C150-4FF8-A63B-79285BAC2635}" srcOrd="0" destOrd="0" presId="urn:microsoft.com/office/officeart/2005/8/layout/default"/>
    <dgm:cxn modelId="{06499D47-D702-481E-BCE8-E70C0B40B906}" type="presOf" srcId="{F1A034AF-2EED-4B16-AB59-ED4594DDAA2E}" destId="{95356179-B2D9-49D9-BA81-397D5BA5BFA0}" srcOrd="0" destOrd="0" presId="urn:microsoft.com/office/officeart/2005/8/layout/default"/>
    <dgm:cxn modelId="{6E896E12-708A-48FC-A27E-77FFC0740703}" srcId="{02400D8A-3C9A-4D71-9248-86EBAEB2EE15}" destId="{3E84C45B-FBFE-4FDB-84C9-C50323415C8B}" srcOrd="1" destOrd="0" parTransId="{DAC079F3-7AF4-4625-B13B-4501CE43BD9B}" sibTransId="{4C34D767-5698-4D28-A627-EB9EE3C11320}"/>
    <dgm:cxn modelId="{2429723D-62B9-471E-9AA6-EBB621F6047A}" srcId="{02400D8A-3C9A-4D71-9248-86EBAEB2EE15}" destId="{F1A034AF-2EED-4B16-AB59-ED4594DDAA2E}" srcOrd="0" destOrd="0" parTransId="{29733AD6-DB53-4D09-8B89-AA4A477F3A91}" sibTransId="{B463EE13-F1C5-4A2C-8257-76A07AC1BCC7}"/>
    <dgm:cxn modelId="{AC1322BD-40D1-4CD7-86C9-2C27AE0993CD}" srcId="{02400D8A-3C9A-4D71-9248-86EBAEB2EE15}" destId="{F34A1BF6-5976-43D5-A520-6D35D81958C1}" srcOrd="2" destOrd="0" parTransId="{693DFB9E-0BAF-4846-9CEC-FD9AB91B5ADF}" sibTransId="{1F14D306-6811-492E-8D13-280E905ABDA1}"/>
    <dgm:cxn modelId="{0D7BFDF8-1B2C-434B-A0D6-1E4C1E3E4C7D}" type="presOf" srcId="{F34A1BF6-5976-43D5-A520-6D35D81958C1}" destId="{07238020-9C92-4DAD-BE94-DE15540B7AEC}" srcOrd="0" destOrd="0" presId="urn:microsoft.com/office/officeart/2005/8/layout/default"/>
    <dgm:cxn modelId="{76742061-510C-4803-A145-9602CAF5869F}" type="presParOf" srcId="{7C90C134-C150-4FF8-A63B-79285BAC2635}" destId="{95356179-B2D9-49D9-BA81-397D5BA5BFA0}" srcOrd="0" destOrd="0" presId="urn:microsoft.com/office/officeart/2005/8/layout/default"/>
    <dgm:cxn modelId="{E5D266BD-6600-4F1E-BEEE-1B9F9A0C5D3F}" type="presParOf" srcId="{7C90C134-C150-4FF8-A63B-79285BAC2635}" destId="{00FA8AA1-4F08-4C80-B7AD-1630F56590D5}" srcOrd="1" destOrd="0" presId="urn:microsoft.com/office/officeart/2005/8/layout/default"/>
    <dgm:cxn modelId="{5086A5BB-1D60-48F2-BAFD-3EE7F3C34328}" type="presParOf" srcId="{7C90C134-C150-4FF8-A63B-79285BAC2635}" destId="{FA1CBEF9-AABD-406D-91F9-76A1A2A21175}" srcOrd="2" destOrd="0" presId="urn:microsoft.com/office/officeart/2005/8/layout/default"/>
    <dgm:cxn modelId="{FC3888D6-7255-4842-8353-47E3BFC47927}" type="presParOf" srcId="{7C90C134-C150-4FF8-A63B-79285BAC2635}" destId="{EDCCBD18-3311-4E94-A325-AB3CB99D94C7}" srcOrd="3" destOrd="0" presId="urn:microsoft.com/office/officeart/2005/8/layout/default"/>
    <dgm:cxn modelId="{2355E4A4-6CF4-44D6-80F4-455D769E50C0}" type="presParOf" srcId="{7C90C134-C150-4FF8-A63B-79285BAC2635}" destId="{07238020-9C92-4DAD-BE94-DE15540B7AEC}" srcOrd="4"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FF63FF4A-23D2-4C19-BE80-1A9D1F8CB459}" type="doc">
      <dgm:prSet loTypeId="urn:microsoft.com/office/officeart/2005/8/layout/process1" loCatId="process" qsTypeId="urn:microsoft.com/office/officeart/2005/8/quickstyle/simple1" qsCatId="simple" csTypeId="urn:microsoft.com/office/officeart/2005/8/colors/colorful1" csCatId="colorful" phldr="1"/>
      <dgm:spPr/>
    </dgm:pt>
    <dgm:pt modelId="{C26ED1FE-26CA-4B3F-B534-34F1A2210F27}">
      <dgm:prSet phldrT="[Texto]"/>
      <dgm:spPr/>
      <dgm:t>
        <a:bodyPr/>
        <a:lstStyle/>
        <a:p>
          <a:r>
            <a:rPr lang="es-MX" smtClean="0"/>
            <a:t>La preparación del Catálogo de cuentas.</a:t>
          </a:r>
          <a:endParaRPr lang="es-MX" dirty="0"/>
        </a:p>
      </dgm:t>
    </dgm:pt>
    <dgm:pt modelId="{6A27F2EF-8526-4325-B83F-862245951D5C}" type="parTrans" cxnId="{71759D56-A075-4CA5-AF38-CF3D7B8E200A}">
      <dgm:prSet/>
      <dgm:spPr/>
      <dgm:t>
        <a:bodyPr/>
        <a:lstStyle/>
        <a:p>
          <a:endParaRPr lang="es-MX"/>
        </a:p>
      </dgm:t>
    </dgm:pt>
    <dgm:pt modelId="{17D8FBA7-D516-4EB7-AB57-4BCC218B03A1}" type="sibTrans" cxnId="{71759D56-A075-4CA5-AF38-CF3D7B8E200A}">
      <dgm:prSet/>
      <dgm:spPr/>
      <dgm:t>
        <a:bodyPr/>
        <a:lstStyle/>
        <a:p>
          <a:endParaRPr lang="es-MX"/>
        </a:p>
      </dgm:t>
    </dgm:pt>
    <dgm:pt modelId="{168B3615-C9E7-4B2A-8AE4-AA67174035E5}">
      <dgm:prSet phldrT="[Texto]"/>
      <dgm:spPr/>
      <dgm:t>
        <a:bodyPr/>
        <a:lstStyle/>
        <a:p>
          <a:r>
            <a:rPr lang="es-MX" smtClean="0"/>
            <a:t>La entrega mensual de la Balanza de comprobación.</a:t>
          </a:r>
          <a:endParaRPr lang="es-MX" dirty="0"/>
        </a:p>
      </dgm:t>
    </dgm:pt>
    <dgm:pt modelId="{4E93311F-7A81-4EC7-BC1F-11AE9F2545AF}" type="parTrans" cxnId="{2E3C233E-77F1-4EBC-AA25-2A160BAFAB72}">
      <dgm:prSet/>
      <dgm:spPr/>
      <dgm:t>
        <a:bodyPr/>
        <a:lstStyle/>
        <a:p>
          <a:endParaRPr lang="es-MX"/>
        </a:p>
      </dgm:t>
    </dgm:pt>
    <dgm:pt modelId="{7309EAC4-E850-43E5-9511-6D8E209407C8}" type="sibTrans" cxnId="{2E3C233E-77F1-4EBC-AA25-2A160BAFAB72}">
      <dgm:prSet/>
      <dgm:spPr/>
      <dgm:t>
        <a:bodyPr/>
        <a:lstStyle/>
        <a:p>
          <a:endParaRPr lang="es-MX"/>
        </a:p>
      </dgm:t>
    </dgm:pt>
    <dgm:pt modelId="{9DE067A4-088B-4D14-B072-5F2ED53ED5CF}">
      <dgm:prSet phldrT="[Texto]"/>
      <dgm:spPr/>
      <dgm:t>
        <a:bodyPr/>
        <a:lstStyle/>
        <a:p>
          <a:r>
            <a:rPr lang="es-MX" smtClean="0"/>
            <a:t>En caso de que se requiera, la entrega de información de pólizas y auxiliares.</a:t>
          </a:r>
        </a:p>
        <a:p>
          <a:endParaRPr lang="es-MX" dirty="0"/>
        </a:p>
      </dgm:t>
    </dgm:pt>
    <dgm:pt modelId="{F425C56E-D1F2-4328-B173-D99712555978}" type="parTrans" cxnId="{CD456A7A-889E-4412-88BB-24B308B35F0C}">
      <dgm:prSet/>
      <dgm:spPr/>
      <dgm:t>
        <a:bodyPr/>
        <a:lstStyle/>
        <a:p>
          <a:endParaRPr lang="es-MX"/>
        </a:p>
      </dgm:t>
    </dgm:pt>
    <dgm:pt modelId="{2744935D-BB9E-4761-B88E-1D0EF601E819}" type="sibTrans" cxnId="{CD456A7A-889E-4412-88BB-24B308B35F0C}">
      <dgm:prSet/>
      <dgm:spPr/>
      <dgm:t>
        <a:bodyPr/>
        <a:lstStyle/>
        <a:p>
          <a:endParaRPr lang="es-MX"/>
        </a:p>
      </dgm:t>
    </dgm:pt>
    <dgm:pt modelId="{6FB76B93-B1DE-4565-88E2-C536CE155443}" type="pres">
      <dgm:prSet presAssocID="{FF63FF4A-23D2-4C19-BE80-1A9D1F8CB459}" presName="Name0" presStyleCnt="0">
        <dgm:presLayoutVars>
          <dgm:dir/>
          <dgm:resizeHandles val="exact"/>
        </dgm:presLayoutVars>
      </dgm:prSet>
      <dgm:spPr/>
    </dgm:pt>
    <dgm:pt modelId="{932EE527-F8D6-4E1C-8D07-E600B322C09A}" type="pres">
      <dgm:prSet presAssocID="{C26ED1FE-26CA-4B3F-B534-34F1A2210F27}" presName="node" presStyleLbl="node1" presStyleIdx="0" presStyleCnt="3">
        <dgm:presLayoutVars>
          <dgm:bulletEnabled val="1"/>
        </dgm:presLayoutVars>
      </dgm:prSet>
      <dgm:spPr/>
      <dgm:t>
        <a:bodyPr/>
        <a:lstStyle/>
        <a:p>
          <a:endParaRPr lang="es-MX"/>
        </a:p>
      </dgm:t>
    </dgm:pt>
    <dgm:pt modelId="{575F53D6-719E-44A5-8EC6-1DE5FF329909}" type="pres">
      <dgm:prSet presAssocID="{17D8FBA7-D516-4EB7-AB57-4BCC218B03A1}" presName="sibTrans" presStyleLbl="sibTrans2D1" presStyleIdx="0" presStyleCnt="2"/>
      <dgm:spPr/>
      <dgm:t>
        <a:bodyPr/>
        <a:lstStyle/>
        <a:p>
          <a:endParaRPr lang="es-MX"/>
        </a:p>
      </dgm:t>
    </dgm:pt>
    <dgm:pt modelId="{529993B5-3964-40DC-9CBD-C384DDBA12C7}" type="pres">
      <dgm:prSet presAssocID="{17D8FBA7-D516-4EB7-AB57-4BCC218B03A1}" presName="connectorText" presStyleLbl="sibTrans2D1" presStyleIdx="0" presStyleCnt="2"/>
      <dgm:spPr/>
      <dgm:t>
        <a:bodyPr/>
        <a:lstStyle/>
        <a:p>
          <a:endParaRPr lang="es-MX"/>
        </a:p>
      </dgm:t>
    </dgm:pt>
    <dgm:pt modelId="{DC599A4A-EFE0-486C-9A4E-4D54F1953A22}" type="pres">
      <dgm:prSet presAssocID="{168B3615-C9E7-4B2A-8AE4-AA67174035E5}" presName="node" presStyleLbl="node1" presStyleIdx="1" presStyleCnt="3">
        <dgm:presLayoutVars>
          <dgm:bulletEnabled val="1"/>
        </dgm:presLayoutVars>
      </dgm:prSet>
      <dgm:spPr/>
      <dgm:t>
        <a:bodyPr/>
        <a:lstStyle/>
        <a:p>
          <a:endParaRPr lang="es-MX"/>
        </a:p>
      </dgm:t>
    </dgm:pt>
    <dgm:pt modelId="{023B0CD6-D24F-4B93-9AA3-2873DC0496F5}" type="pres">
      <dgm:prSet presAssocID="{7309EAC4-E850-43E5-9511-6D8E209407C8}" presName="sibTrans" presStyleLbl="sibTrans2D1" presStyleIdx="1" presStyleCnt="2"/>
      <dgm:spPr/>
      <dgm:t>
        <a:bodyPr/>
        <a:lstStyle/>
        <a:p>
          <a:endParaRPr lang="es-MX"/>
        </a:p>
      </dgm:t>
    </dgm:pt>
    <dgm:pt modelId="{82D414C5-1845-4875-B0E4-B0F0DD858508}" type="pres">
      <dgm:prSet presAssocID="{7309EAC4-E850-43E5-9511-6D8E209407C8}" presName="connectorText" presStyleLbl="sibTrans2D1" presStyleIdx="1" presStyleCnt="2"/>
      <dgm:spPr/>
      <dgm:t>
        <a:bodyPr/>
        <a:lstStyle/>
        <a:p>
          <a:endParaRPr lang="es-MX"/>
        </a:p>
      </dgm:t>
    </dgm:pt>
    <dgm:pt modelId="{FF955A8A-B6F8-4339-85D9-56B6C2156590}" type="pres">
      <dgm:prSet presAssocID="{9DE067A4-088B-4D14-B072-5F2ED53ED5CF}" presName="node" presStyleLbl="node1" presStyleIdx="2" presStyleCnt="3">
        <dgm:presLayoutVars>
          <dgm:bulletEnabled val="1"/>
        </dgm:presLayoutVars>
      </dgm:prSet>
      <dgm:spPr/>
      <dgm:t>
        <a:bodyPr/>
        <a:lstStyle/>
        <a:p>
          <a:endParaRPr lang="es-MX"/>
        </a:p>
      </dgm:t>
    </dgm:pt>
  </dgm:ptLst>
  <dgm:cxnLst>
    <dgm:cxn modelId="{D45BF3D5-FA7C-4DDB-B0B8-DD85EACBAB02}" type="presOf" srcId="{7309EAC4-E850-43E5-9511-6D8E209407C8}" destId="{82D414C5-1845-4875-B0E4-B0F0DD858508}" srcOrd="1" destOrd="0" presId="urn:microsoft.com/office/officeart/2005/8/layout/process1"/>
    <dgm:cxn modelId="{E422097B-A59B-4951-8A5C-7C8A00C92427}" type="presOf" srcId="{17D8FBA7-D516-4EB7-AB57-4BCC218B03A1}" destId="{529993B5-3964-40DC-9CBD-C384DDBA12C7}" srcOrd="1" destOrd="0" presId="urn:microsoft.com/office/officeart/2005/8/layout/process1"/>
    <dgm:cxn modelId="{81211F5E-0A28-412D-BF09-1AC8D3161966}" type="presOf" srcId="{168B3615-C9E7-4B2A-8AE4-AA67174035E5}" destId="{DC599A4A-EFE0-486C-9A4E-4D54F1953A22}" srcOrd="0" destOrd="0" presId="urn:microsoft.com/office/officeart/2005/8/layout/process1"/>
    <dgm:cxn modelId="{5F130C0E-CF9C-4DF7-965C-77C49808437B}" type="presOf" srcId="{FF63FF4A-23D2-4C19-BE80-1A9D1F8CB459}" destId="{6FB76B93-B1DE-4565-88E2-C536CE155443}" srcOrd="0" destOrd="0" presId="urn:microsoft.com/office/officeart/2005/8/layout/process1"/>
    <dgm:cxn modelId="{DDAD8EEF-8575-4AA2-82B5-8CF14F458FB4}" type="presOf" srcId="{9DE067A4-088B-4D14-B072-5F2ED53ED5CF}" destId="{FF955A8A-B6F8-4339-85D9-56B6C2156590}" srcOrd="0" destOrd="0" presId="urn:microsoft.com/office/officeart/2005/8/layout/process1"/>
    <dgm:cxn modelId="{9E476A4A-2D9E-411C-B057-50EFFC1F4F89}" type="presOf" srcId="{17D8FBA7-D516-4EB7-AB57-4BCC218B03A1}" destId="{575F53D6-719E-44A5-8EC6-1DE5FF329909}" srcOrd="0" destOrd="0" presId="urn:microsoft.com/office/officeart/2005/8/layout/process1"/>
    <dgm:cxn modelId="{2E3C233E-77F1-4EBC-AA25-2A160BAFAB72}" srcId="{FF63FF4A-23D2-4C19-BE80-1A9D1F8CB459}" destId="{168B3615-C9E7-4B2A-8AE4-AA67174035E5}" srcOrd="1" destOrd="0" parTransId="{4E93311F-7A81-4EC7-BC1F-11AE9F2545AF}" sibTransId="{7309EAC4-E850-43E5-9511-6D8E209407C8}"/>
    <dgm:cxn modelId="{71759D56-A075-4CA5-AF38-CF3D7B8E200A}" srcId="{FF63FF4A-23D2-4C19-BE80-1A9D1F8CB459}" destId="{C26ED1FE-26CA-4B3F-B534-34F1A2210F27}" srcOrd="0" destOrd="0" parTransId="{6A27F2EF-8526-4325-B83F-862245951D5C}" sibTransId="{17D8FBA7-D516-4EB7-AB57-4BCC218B03A1}"/>
    <dgm:cxn modelId="{58CDE8B6-8133-4FF6-8548-C5A57C8DD6D0}" type="presOf" srcId="{C26ED1FE-26CA-4B3F-B534-34F1A2210F27}" destId="{932EE527-F8D6-4E1C-8D07-E600B322C09A}" srcOrd="0" destOrd="0" presId="urn:microsoft.com/office/officeart/2005/8/layout/process1"/>
    <dgm:cxn modelId="{CD456A7A-889E-4412-88BB-24B308B35F0C}" srcId="{FF63FF4A-23D2-4C19-BE80-1A9D1F8CB459}" destId="{9DE067A4-088B-4D14-B072-5F2ED53ED5CF}" srcOrd="2" destOrd="0" parTransId="{F425C56E-D1F2-4328-B173-D99712555978}" sibTransId="{2744935D-BB9E-4761-B88E-1D0EF601E819}"/>
    <dgm:cxn modelId="{2FD12C35-E1C6-48F4-80FD-B71FE2A81FF5}" type="presOf" srcId="{7309EAC4-E850-43E5-9511-6D8E209407C8}" destId="{023B0CD6-D24F-4B93-9AA3-2873DC0496F5}" srcOrd="0" destOrd="0" presId="urn:microsoft.com/office/officeart/2005/8/layout/process1"/>
    <dgm:cxn modelId="{88B7EA64-AF5F-4605-AE27-F24CCD794425}" type="presParOf" srcId="{6FB76B93-B1DE-4565-88E2-C536CE155443}" destId="{932EE527-F8D6-4E1C-8D07-E600B322C09A}" srcOrd="0" destOrd="0" presId="urn:microsoft.com/office/officeart/2005/8/layout/process1"/>
    <dgm:cxn modelId="{E4AEE873-7E64-4010-9E5F-C47E288017A4}" type="presParOf" srcId="{6FB76B93-B1DE-4565-88E2-C536CE155443}" destId="{575F53D6-719E-44A5-8EC6-1DE5FF329909}" srcOrd="1" destOrd="0" presId="urn:microsoft.com/office/officeart/2005/8/layout/process1"/>
    <dgm:cxn modelId="{5329E4B9-C464-4877-8C42-C924439A41DF}" type="presParOf" srcId="{575F53D6-719E-44A5-8EC6-1DE5FF329909}" destId="{529993B5-3964-40DC-9CBD-C384DDBA12C7}" srcOrd="0" destOrd="0" presId="urn:microsoft.com/office/officeart/2005/8/layout/process1"/>
    <dgm:cxn modelId="{D4BFB8C9-B398-452B-9ECA-8696D57C2BD6}" type="presParOf" srcId="{6FB76B93-B1DE-4565-88E2-C536CE155443}" destId="{DC599A4A-EFE0-486C-9A4E-4D54F1953A22}" srcOrd="2" destOrd="0" presId="urn:microsoft.com/office/officeart/2005/8/layout/process1"/>
    <dgm:cxn modelId="{59A63186-8F4B-4424-AD9C-0245C73A7C72}" type="presParOf" srcId="{6FB76B93-B1DE-4565-88E2-C536CE155443}" destId="{023B0CD6-D24F-4B93-9AA3-2873DC0496F5}" srcOrd="3" destOrd="0" presId="urn:microsoft.com/office/officeart/2005/8/layout/process1"/>
    <dgm:cxn modelId="{4E94C8BD-6368-4552-A09F-3702C1B3D940}" type="presParOf" srcId="{023B0CD6-D24F-4B93-9AA3-2873DC0496F5}" destId="{82D414C5-1845-4875-B0E4-B0F0DD858508}" srcOrd="0" destOrd="0" presId="urn:microsoft.com/office/officeart/2005/8/layout/process1"/>
    <dgm:cxn modelId="{79FC032A-DFBD-4A50-8DE1-793CAFF2A39A}" type="presParOf" srcId="{6FB76B93-B1DE-4565-88E2-C536CE155443}" destId="{FF955A8A-B6F8-4339-85D9-56B6C2156590}" srcOrd="4" destOrd="0" presId="urn:microsoft.com/office/officeart/2005/8/layout/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94E53F74-5BB7-459A-822A-8C45C77B614C}" type="doc">
      <dgm:prSet loTypeId="urn:microsoft.com/office/officeart/2005/8/layout/vList5" loCatId="list" qsTypeId="urn:microsoft.com/office/officeart/2005/8/quickstyle/simple1" qsCatId="simple" csTypeId="urn:microsoft.com/office/officeart/2005/8/colors/accent2_1" csCatId="accent2" phldr="1"/>
      <dgm:spPr/>
      <dgm:t>
        <a:bodyPr/>
        <a:lstStyle/>
        <a:p>
          <a:endParaRPr lang="es-MX"/>
        </a:p>
      </dgm:t>
    </dgm:pt>
    <dgm:pt modelId="{BE1759E7-1F77-42A6-8D94-FE1B2A6387A9}">
      <dgm:prSet phldrT="[Texto]" custT="1"/>
      <dgm:spPr/>
      <dgm:t>
        <a:bodyPr/>
        <a:lstStyle/>
        <a:p>
          <a:r>
            <a:rPr lang="es-MX" sz="2800" dirty="0" smtClean="0"/>
            <a:t>Catálogo de cuentas</a:t>
          </a:r>
          <a:endParaRPr lang="es-MX" sz="2800" dirty="0"/>
        </a:p>
      </dgm:t>
    </dgm:pt>
    <dgm:pt modelId="{F325D571-2D9A-4650-AE33-C59BD69D66F7}" type="parTrans" cxnId="{5B76493B-F429-4855-A2B7-3D75E1213EF5}">
      <dgm:prSet/>
      <dgm:spPr/>
      <dgm:t>
        <a:bodyPr/>
        <a:lstStyle/>
        <a:p>
          <a:endParaRPr lang="es-MX"/>
        </a:p>
      </dgm:t>
    </dgm:pt>
    <dgm:pt modelId="{9855E23E-289B-481A-9FCF-9016FA58689A}" type="sibTrans" cxnId="{5B76493B-F429-4855-A2B7-3D75E1213EF5}">
      <dgm:prSet/>
      <dgm:spPr/>
      <dgm:t>
        <a:bodyPr/>
        <a:lstStyle/>
        <a:p>
          <a:endParaRPr lang="es-MX"/>
        </a:p>
      </dgm:t>
    </dgm:pt>
    <dgm:pt modelId="{79B5D372-B90B-41C8-A8B4-19615F76EF14}">
      <dgm:prSet phldrT="[Texto]"/>
      <dgm:spPr/>
      <dgm:t>
        <a:bodyPr/>
        <a:lstStyle/>
        <a:p>
          <a:r>
            <a:rPr lang="es-MX" dirty="0" smtClean="0"/>
            <a:t>Una sola vez y cada que sea modificado.</a:t>
          </a:r>
          <a:endParaRPr lang="es-MX" dirty="0"/>
        </a:p>
      </dgm:t>
    </dgm:pt>
    <dgm:pt modelId="{C337A6BB-44A2-4418-B578-F6672F99C031}" type="parTrans" cxnId="{539A2D4B-205B-415C-A7C3-2D151E2EAF15}">
      <dgm:prSet/>
      <dgm:spPr/>
      <dgm:t>
        <a:bodyPr/>
        <a:lstStyle/>
        <a:p>
          <a:endParaRPr lang="es-MX"/>
        </a:p>
      </dgm:t>
    </dgm:pt>
    <dgm:pt modelId="{39739E9E-A1D6-4298-97BE-B90D2FF8F22C}" type="sibTrans" cxnId="{539A2D4B-205B-415C-A7C3-2D151E2EAF15}">
      <dgm:prSet/>
      <dgm:spPr/>
      <dgm:t>
        <a:bodyPr/>
        <a:lstStyle/>
        <a:p>
          <a:endParaRPr lang="es-MX"/>
        </a:p>
      </dgm:t>
    </dgm:pt>
    <dgm:pt modelId="{C3AE0B5B-1750-4D09-A2EC-9DC3B0303A2F}">
      <dgm:prSet phldrT="[Texto]" custT="1"/>
      <dgm:spPr/>
      <dgm:t>
        <a:bodyPr/>
        <a:lstStyle/>
        <a:p>
          <a:r>
            <a:rPr lang="es-MX" sz="2800" dirty="0" smtClean="0"/>
            <a:t>Balanza de comprobación</a:t>
          </a:r>
          <a:endParaRPr lang="es-MX" sz="2800" dirty="0"/>
        </a:p>
      </dgm:t>
    </dgm:pt>
    <dgm:pt modelId="{BF15C48F-3568-4E53-87F6-DC7E0AC1A258}" type="parTrans" cxnId="{FBD9B72A-BA4B-4171-A76A-BF03B4D6C32A}">
      <dgm:prSet/>
      <dgm:spPr/>
      <dgm:t>
        <a:bodyPr/>
        <a:lstStyle/>
        <a:p>
          <a:endParaRPr lang="es-MX"/>
        </a:p>
      </dgm:t>
    </dgm:pt>
    <dgm:pt modelId="{93635E52-90F0-4F86-B703-067D23AE28CD}" type="sibTrans" cxnId="{FBD9B72A-BA4B-4171-A76A-BF03B4D6C32A}">
      <dgm:prSet/>
      <dgm:spPr/>
      <dgm:t>
        <a:bodyPr/>
        <a:lstStyle/>
        <a:p>
          <a:endParaRPr lang="es-MX"/>
        </a:p>
      </dgm:t>
    </dgm:pt>
    <dgm:pt modelId="{67370CD2-6267-4E75-A181-CBDC7F0BB1E3}">
      <dgm:prSet phldrT="[Texto]"/>
      <dgm:spPr/>
      <dgm:t>
        <a:bodyPr/>
        <a:lstStyle/>
        <a:p>
          <a:r>
            <a:rPr lang="es-MX" dirty="0" smtClean="0"/>
            <a:t>De forma mensual, en el segundo mes siguiente al que correspondan los datos.</a:t>
          </a:r>
          <a:endParaRPr lang="es-MX" dirty="0"/>
        </a:p>
      </dgm:t>
    </dgm:pt>
    <dgm:pt modelId="{567EA52A-DF4E-488A-914C-19B16033B4E1}" type="parTrans" cxnId="{820C15D0-11F5-456F-85B3-E9921E16C203}">
      <dgm:prSet/>
      <dgm:spPr/>
      <dgm:t>
        <a:bodyPr/>
        <a:lstStyle/>
        <a:p>
          <a:endParaRPr lang="es-MX"/>
        </a:p>
      </dgm:t>
    </dgm:pt>
    <dgm:pt modelId="{0CC7B2C0-E29C-46DB-8D89-F3ABC580005C}" type="sibTrans" cxnId="{820C15D0-11F5-456F-85B3-E9921E16C203}">
      <dgm:prSet/>
      <dgm:spPr/>
      <dgm:t>
        <a:bodyPr/>
        <a:lstStyle/>
        <a:p>
          <a:endParaRPr lang="es-MX"/>
        </a:p>
      </dgm:t>
    </dgm:pt>
    <dgm:pt modelId="{F1FB0DE1-ED6F-4C65-8E58-91000DF88F04}">
      <dgm:prSet phldrT="[Texto]" custT="1"/>
      <dgm:spPr/>
      <dgm:t>
        <a:bodyPr/>
        <a:lstStyle/>
        <a:p>
          <a:r>
            <a:rPr lang="es-MX" sz="2800" dirty="0" smtClean="0"/>
            <a:t>Información de pólizas y auxiliares</a:t>
          </a:r>
          <a:endParaRPr lang="es-MX" sz="2800" dirty="0"/>
        </a:p>
      </dgm:t>
    </dgm:pt>
    <dgm:pt modelId="{9A1EE7E9-EF3A-406E-8293-FC4DF395A3C1}" type="parTrans" cxnId="{79EA2A26-8950-4CC0-8A45-5580D004C2DF}">
      <dgm:prSet/>
      <dgm:spPr/>
      <dgm:t>
        <a:bodyPr/>
        <a:lstStyle/>
        <a:p>
          <a:endParaRPr lang="es-MX"/>
        </a:p>
      </dgm:t>
    </dgm:pt>
    <dgm:pt modelId="{88B7C6BB-FF76-4624-829E-F0FFD68364E9}" type="sibTrans" cxnId="{79EA2A26-8950-4CC0-8A45-5580D004C2DF}">
      <dgm:prSet/>
      <dgm:spPr/>
      <dgm:t>
        <a:bodyPr/>
        <a:lstStyle/>
        <a:p>
          <a:endParaRPr lang="es-MX"/>
        </a:p>
      </dgm:t>
    </dgm:pt>
    <dgm:pt modelId="{3CCFF68F-99DE-4B77-8236-9FCD69D72AD0}">
      <dgm:prSet phldrT="[Texto]"/>
      <dgm:spPr/>
      <dgm:t>
        <a:bodyPr/>
        <a:lstStyle/>
        <a:p>
          <a:r>
            <a:rPr lang="es-MX" dirty="0" smtClean="0"/>
            <a:t>Soló cuando el SAT necesite verificar información contable o la procedencia  de devoluciones y compensaciones.</a:t>
          </a:r>
          <a:endParaRPr lang="es-MX" dirty="0"/>
        </a:p>
      </dgm:t>
    </dgm:pt>
    <dgm:pt modelId="{6F96D134-A653-4448-9BD8-48148575EC43}" type="parTrans" cxnId="{D1CDDF8B-54E3-4C59-A64A-D18E0F3958FB}">
      <dgm:prSet/>
      <dgm:spPr/>
      <dgm:t>
        <a:bodyPr/>
        <a:lstStyle/>
        <a:p>
          <a:endParaRPr lang="es-MX"/>
        </a:p>
      </dgm:t>
    </dgm:pt>
    <dgm:pt modelId="{AB1EEB23-E1A3-446C-A17E-C82AD70B9068}" type="sibTrans" cxnId="{D1CDDF8B-54E3-4C59-A64A-D18E0F3958FB}">
      <dgm:prSet/>
      <dgm:spPr/>
      <dgm:t>
        <a:bodyPr/>
        <a:lstStyle/>
        <a:p>
          <a:endParaRPr lang="es-MX"/>
        </a:p>
      </dgm:t>
    </dgm:pt>
    <dgm:pt modelId="{5D9957E3-6E76-427E-9CE9-D980AFD10F6B}" type="pres">
      <dgm:prSet presAssocID="{94E53F74-5BB7-459A-822A-8C45C77B614C}" presName="Name0" presStyleCnt="0">
        <dgm:presLayoutVars>
          <dgm:dir/>
          <dgm:animLvl val="lvl"/>
          <dgm:resizeHandles val="exact"/>
        </dgm:presLayoutVars>
      </dgm:prSet>
      <dgm:spPr/>
      <dgm:t>
        <a:bodyPr/>
        <a:lstStyle/>
        <a:p>
          <a:endParaRPr lang="es-MX"/>
        </a:p>
      </dgm:t>
    </dgm:pt>
    <dgm:pt modelId="{958A8C29-3BF4-483A-8097-5B81054E8FF4}" type="pres">
      <dgm:prSet presAssocID="{BE1759E7-1F77-42A6-8D94-FE1B2A6387A9}" presName="linNode" presStyleCnt="0"/>
      <dgm:spPr/>
    </dgm:pt>
    <dgm:pt modelId="{03D4D8C8-A5F7-45E0-B554-D8AE2F4C3602}" type="pres">
      <dgm:prSet presAssocID="{BE1759E7-1F77-42A6-8D94-FE1B2A6387A9}" presName="parentText" presStyleLbl="node1" presStyleIdx="0" presStyleCnt="3">
        <dgm:presLayoutVars>
          <dgm:chMax val="1"/>
          <dgm:bulletEnabled val="1"/>
        </dgm:presLayoutVars>
      </dgm:prSet>
      <dgm:spPr/>
      <dgm:t>
        <a:bodyPr/>
        <a:lstStyle/>
        <a:p>
          <a:endParaRPr lang="es-MX"/>
        </a:p>
      </dgm:t>
    </dgm:pt>
    <dgm:pt modelId="{E369313E-BE9B-47EC-BC3C-979950D82D17}" type="pres">
      <dgm:prSet presAssocID="{BE1759E7-1F77-42A6-8D94-FE1B2A6387A9}" presName="descendantText" presStyleLbl="alignAccFollowNode1" presStyleIdx="0" presStyleCnt="3">
        <dgm:presLayoutVars>
          <dgm:bulletEnabled val="1"/>
        </dgm:presLayoutVars>
      </dgm:prSet>
      <dgm:spPr/>
      <dgm:t>
        <a:bodyPr/>
        <a:lstStyle/>
        <a:p>
          <a:endParaRPr lang="es-MX"/>
        </a:p>
      </dgm:t>
    </dgm:pt>
    <dgm:pt modelId="{E0F04ACB-B563-478F-98AF-2C08FF53967E}" type="pres">
      <dgm:prSet presAssocID="{9855E23E-289B-481A-9FCF-9016FA58689A}" presName="sp" presStyleCnt="0"/>
      <dgm:spPr/>
    </dgm:pt>
    <dgm:pt modelId="{6EE76D81-D463-4084-88E8-20B4F30471B2}" type="pres">
      <dgm:prSet presAssocID="{C3AE0B5B-1750-4D09-A2EC-9DC3B0303A2F}" presName="linNode" presStyleCnt="0"/>
      <dgm:spPr/>
    </dgm:pt>
    <dgm:pt modelId="{699E63A6-D989-4DCD-AA37-E891295788C7}" type="pres">
      <dgm:prSet presAssocID="{C3AE0B5B-1750-4D09-A2EC-9DC3B0303A2F}" presName="parentText" presStyleLbl="node1" presStyleIdx="1" presStyleCnt="3">
        <dgm:presLayoutVars>
          <dgm:chMax val="1"/>
          <dgm:bulletEnabled val="1"/>
        </dgm:presLayoutVars>
      </dgm:prSet>
      <dgm:spPr/>
      <dgm:t>
        <a:bodyPr/>
        <a:lstStyle/>
        <a:p>
          <a:endParaRPr lang="es-MX"/>
        </a:p>
      </dgm:t>
    </dgm:pt>
    <dgm:pt modelId="{17C337F3-80AB-44AB-9FF5-3D796806B72C}" type="pres">
      <dgm:prSet presAssocID="{C3AE0B5B-1750-4D09-A2EC-9DC3B0303A2F}" presName="descendantText" presStyleLbl="alignAccFollowNode1" presStyleIdx="1" presStyleCnt="3">
        <dgm:presLayoutVars>
          <dgm:bulletEnabled val="1"/>
        </dgm:presLayoutVars>
      </dgm:prSet>
      <dgm:spPr/>
      <dgm:t>
        <a:bodyPr/>
        <a:lstStyle/>
        <a:p>
          <a:endParaRPr lang="es-MX"/>
        </a:p>
      </dgm:t>
    </dgm:pt>
    <dgm:pt modelId="{A96325C4-D1FB-4DEE-8088-B09D12EA0646}" type="pres">
      <dgm:prSet presAssocID="{93635E52-90F0-4F86-B703-067D23AE28CD}" presName="sp" presStyleCnt="0"/>
      <dgm:spPr/>
    </dgm:pt>
    <dgm:pt modelId="{EB126EFF-357F-471A-B045-BF131C4B353F}" type="pres">
      <dgm:prSet presAssocID="{F1FB0DE1-ED6F-4C65-8E58-91000DF88F04}" presName="linNode" presStyleCnt="0"/>
      <dgm:spPr/>
    </dgm:pt>
    <dgm:pt modelId="{0FBDC55F-1083-42B0-9E03-D635C93C1C06}" type="pres">
      <dgm:prSet presAssocID="{F1FB0DE1-ED6F-4C65-8E58-91000DF88F04}" presName="parentText" presStyleLbl="node1" presStyleIdx="2" presStyleCnt="3">
        <dgm:presLayoutVars>
          <dgm:chMax val="1"/>
          <dgm:bulletEnabled val="1"/>
        </dgm:presLayoutVars>
      </dgm:prSet>
      <dgm:spPr/>
      <dgm:t>
        <a:bodyPr/>
        <a:lstStyle/>
        <a:p>
          <a:endParaRPr lang="es-MX"/>
        </a:p>
      </dgm:t>
    </dgm:pt>
    <dgm:pt modelId="{2043C8AE-4A84-41E4-9BFD-915D5B7BBD9E}" type="pres">
      <dgm:prSet presAssocID="{F1FB0DE1-ED6F-4C65-8E58-91000DF88F04}" presName="descendantText" presStyleLbl="alignAccFollowNode1" presStyleIdx="2" presStyleCnt="3">
        <dgm:presLayoutVars>
          <dgm:bulletEnabled val="1"/>
        </dgm:presLayoutVars>
      </dgm:prSet>
      <dgm:spPr/>
      <dgm:t>
        <a:bodyPr/>
        <a:lstStyle/>
        <a:p>
          <a:endParaRPr lang="es-MX"/>
        </a:p>
      </dgm:t>
    </dgm:pt>
  </dgm:ptLst>
  <dgm:cxnLst>
    <dgm:cxn modelId="{58DF5774-AACF-4F89-8E49-E5F5925DF58D}" type="presOf" srcId="{79B5D372-B90B-41C8-A8B4-19615F76EF14}" destId="{E369313E-BE9B-47EC-BC3C-979950D82D17}" srcOrd="0" destOrd="0" presId="urn:microsoft.com/office/officeart/2005/8/layout/vList5"/>
    <dgm:cxn modelId="{5B76493B-F429-4855-A2B7-3D75E1213EF5}" srcId="{94E53F74-5BB7-459A-822A-8C45C77B614C}" destId="{BE1759E7-1F77-42A6-8D94-FE1B2A6387A9}" srcOrd="0" destOrd="0" parTransId="{F325D571-2D9A-4650-AE33-C59BD69D66F7}" sibTransId="{9855E23E-289B-481A-9FCF-9016FA58689A}"/>
    <dgm:cxn modelId="{D1CDDF8B-54E3-4C59-A64A-D18E0F3958FB}" srcId="{F1FB0DE1-ED6F-4C65-8E58-91000DF88F04}" destId="{3CCFF68F-99DE-4B77-8236-9FCD69D72AD0}" srcOrd="0" destOrd="0" parTransId="{6F96D134-A653-4448-9BD8-48148575EC43}" sibTransId="{AB1EEB23-E1A3-446C-A17E-C82AD70B9068}"/>
    <dgm:cxn modelId="{79EA2A26-8950-4CC0-8A45-5580D004C2DF}" srcId="{94E53F74-5BB7-459A-822A-8C45C77B614C}" destId="{F1FB0DE1-ED6F-4C65-8E58-91000DF88F04}" srcOrd="2" destOrd="0" parTransId="{9A1EE7E9-EF3A-406E-8293-FC4DF395A3C1}" sibTransId="{88B7C6BB-FF76-4624-829E-F0FFD68364E9}"/>
    <dgm:cxn modelId="{53E1CA0F-5612-4E0A-9F6B-7E97B9DA47C5}" type="presOf" srcId="{3CCFF68F-99DE-4B77-8236-9FCD69D72AD0}" destId="{2043C8AE-4A84-41E4-9BFD-915D5B7BBD9E}" srcOrd="0" destOrd="0" presId="urn:microsoft.com/office/officeart/2005/8/layout/vList5"/>
    <dgm:cxn modelId="{2930CD87-2430-45F4-9EB9-82A41D0CAC4F}" type="presOf" srcId="{94E53F74-5BB7-459A-822A-8C45C77B614C}" destId="{5D9957E3-6E76-427E-9CE9-D980AFD10F6B}" srcOrd="0" destOrd="0" presId="urn:microsoft.com/office/officeart/2005/8/layout/vList5"/>
    <dgm:cxn modelId="{539A2D4B-205B-415C-A7C3-2D151E2EAF15}" srcId="{BE1759E7-1F77-42A6-8D94-FE1B2A6387A9}" destId="{79B5D372-B90B-41C8-A8B4-19615F76EF14}" srcOrd="0" destOrd="0" parTransId="{C337A6BB-44A2-4418-B578-F6672F99C031}" sibTransId="{39739E9E-A1D6-4298-97BE-B90D2FF8F22C}"/>
    <dgm:cxn modelId="{4BD0D1D3-6633-4B7C-8A43-16B368E94218}" type="presOf" srcId="{BE1759E7-1F77-42A6-8D94-FE1B2A6387A9}" destId="{03D4D8C8-A5F7-45E0-B554-D8AE2F4C3602}" srcOrd="0" destOrd="0" presId="urn:microsoft.com/office/officeart/2005/8/layout/vList5"/>
    <dgm:cxn modelId="{820C15D0-11F5-456F-85B3-E9921E16C203}" srcId="{C3AE0B5B-1750-4D09-A2EC-9DC3B0303A2F}" destId="{67370CD2-6267-4E75-A181-CBDC7F0BB1E3}" srcOrd="0" destOrd="0" parTransId="{567EA52A-DF4E-488A-914C-19B16033B4E1}" sibTransId="{0CC7B2C0-E29C-46DB-8D89-F3ABC580005C}"/>
    <dgm:cxn modelId="{42640B66-B262-4A5E-881F-3633D7927815}" type="presOf" srcId="{67370CD2-6267-4E75-A181-CBDC7F0BB1E3}" destId="{17C337F3-80AB-44AB-9FF5-3D796806B72C}" srcOrd="0" destOrd="0" presId="urn:microsoft.com/office/officeart/2005/8/layout/vList5"/>
    <dgm:cxn modelId="{3E39224B-09DF-4D1D-B263-3410C5FA0DF8}" type="presOf" srcId="{C3AE0B5B-1750-4D09-A2EC-9DC3B0303A2F}" destId="{699E63A6-D989-4DCD-AA37-E891295788C7}" srcOrd="0" destOrd="0" presId="urn:microsoft.com/office/officeart/2005/8/layout/vList5"/>
    <dgm:cxn modelId="{FBD9B72A-BA4B-4171-A76A-BF03B4D6C32A}" srcId="{94E53F74-5BB7-459A-822A-8C45C77B614C}" destId="{C3AE0B5B-1750-4D09-A2EC-9DC3B0303A2F}" srcOrd="1" destOrd="0" parTransId="{BF15C48F-3568-4E53-87F6-DC7E0AC1A258}" sibTransId="{93635E52-90F0-4F86-B703-067D23AE28CD}"/>
    <dgm:cxn modelId="{891A7468-317E-4CF7-8344-FF2920F4CF32}" type="presOf" srcId="{F1FB0DE1-ED6F-4C65-8E58-91000DF88F04}" destId="{0FBDC55F-1083-42B0-9E03-D635C93C1C06}" srcOrd="0" destOrd="0" presId="urn:microsoft.com/office/officeart/2005/8/layout/vList5"/>
    <dgm:cxn modelId="{E2BDAC54-551B-4027-A29A-DF29D3480112}" type="presParOf" srcId="{5D9957E3-6E76-427E-9CE9-D980AFD10F6B}" destId="{958A8C29-3BF4-483A-8097-5B81054E8FF4}" srcOrd="0" destOrd="0" presId="urn:microsoft.com/office/officeart/2005/8/layout/vList5"/>
    <dgm:cxn modelId="{7B5E7D78-66C6-4127-8CE4-7C73E45CD62E}" type="presParOf" srcId="{958A8C29-3BF4-483A-8097-5B81054E8FF4}" destId="{03D4D8C8-A5F7-45E0-B554-D8AE2F4C3602}" srcOrd="0" destOrd="0" presId="urn:microsoft.com/office/officeart/2005/8/layout/vList5"/>
    <dgm:cxn modelId="{C443C087-5845-41B9-A509-490FF1CCCADC}" type="presParOf" srcId="{958A8C29-3BF4-483A-8097-5B81054E8FF4}" destId="{E369313E-BE9B-47EC-BC3C-979950D82D17}" srcOrd="1" destOrd="0" presId="urn:microsoft.com/office/officeart/2005/8/layout/vList5"/>
    <dgm:cxn modelId="{C46C489A-EBDA-48FF-A589-C8DB4220B41C}" type="presParOf" srcId="{5D9957E3-6E76-427E-9CE9-D980AFD10F6B}" destId="{E0F04ACB-B563-478F-98AF-2C08FF53967E}" srcOrd="1" destOrd="0" presId="urn:microsoft.com/office/officeart/2005/8/layout/vList5"/>
    <dgm:cxn modelId="{14C02E00-E439-4E89-84AB-2D63C32E8FF4}" type="presParOf" srcId="{5D9957E3-6E76-427E-9CE9-D980AFD10F6B}" destId="{6EE76D81-D463-4084-88E8-20B4F30471B2}" srcOrd="2" destOrd="0" presId="urn:microsoft.com/office/officeart/2005/8/layout/vList5"/>
    <dgm:cxn modelId="{AC5661FE-4EC4-41E6-8DFB-134A1A077FD9}" type="presParOf" srcId="{6EE76D81-D463-4084-88E8-20B4F30471B2}" destId="{699E63A6-D989-4DCD-AA37-E891295788C7}" srcOrd="0" destOrd="0" presId="urn:microsoft.com/office/officeart/2005/8/layout/vList5"/>
    <dgm:cxn modelId="{B441100F-7808-4E84-9C3B-A6330F1D6404}" type="presParOf" srcId="{6EE76D81-D463-4084-88E8-20B4F30471B2}" destId="{17C337F3-80AB-44AB-9FF5-3D796806B72C}" srcOrd="1" destOrd="0" presId="urn:microsoft.com/office/officeart/2005/8/layout/vList5"/>
    <dgm:cxn modelId="{E52DF35A-5631-4D48-8FE8-29B997C964C6}" type="presParOf" srcId="{5D9957E3-6E76-427E-9CE9-D980AFD10F6B}" destId="{A96325C4-D1FB-4DEE-8088-B09D12EA0646}" srcOrd="3" destOrd="0" presId="urn:microsoft.com/office/officeart/2005/8/layout/vList5"/>
    <dgm:cxn modelId="{D01A6F8D-5049-4D1F-B544-1903F60562D9}" type="presParOf" srcId="{5D9957E3-6E76-427E-9CE9-D980AFD10F6B}" destId="{EB126EFF-357F-471A-B045-BF131C4B353F}" srcOrd="4" destOrd="0" presId="urn:microsoft.com/office/officeart/2005/8/layout/vList5"/>
    <dgm:cxn modelId="{B5CA966C-F0E8-415B-B0EF-5ECDADCD9DDE}" type="presParOf" srcId="{EB126EFF-357F-471A-B045-BF131C4B353F}" destId="{0FBDC55F-1083-42B0-9E03-D635C93C1C06}" srcOrd="0" destOrd="0" presId="urn:microsoft.com/office/officeart/2005/8/layout/vList5"/>
    <dgm:cxn modelId="{8C195929-51D6-4521-812C-3139659C214B}" type="presParOf" srcId="{EB126EFF-357F-471A-B045-BF131C4B353F}" destId="{2043C8AE-4A84-41E4-9BFD-915D5B7BBD9E}"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3F42E25-DE4F-49D6-BB66-10EB664B4AD2}">
      <dsp:nvSpPr>
        <dsp:cNvPr id="0" name=""/>
        <dsp:cNvSpPr/>
      </dsp:nvSpPr>
      <dsp:spPr>
        <a:xfrm>
          <a:off x="323842" y="381"/>
          <a:ext cx="2881813" cy="1729088"/>
        </a:xfrm>
        <a:prstGeom prst="rect">
          <a:avLst/>
        </a:prstGeom>
        <a:solidFill>
          <a:schemeClr val="accent2">
            <a:hueOff val="0"/>
            <a:satOff val="0"/>
            <a:lumOff val="0"/>
            <a:alphaOff val="0"/>
          </a:schemeClr>
        </a:soli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MX" sz="1800" kern="1200" dirty="0" smtClean="0">
              <a:latin typeface="+mn-lt"/>
            </a:rPr>
            <a:t>Art. 76, fracción I, LISR. Personas Morales, Titulo II.</a:t>
          </a:r>
          <a:endParaRPr lang="es-MX" sz="1800" kern="1200" dirty="0">
            <a:latin typeface="+mn-lt"/>
          </a:endParaRPr>
        </a:p>
      </dsp:txBody>
      <dsp:txXfrm>
        <a:off x="323842" y="381"/>
        <a:ext cx="2881813" cy="1729088"/>
      </dsp:txXfrm>
    </dsp:sp>
    <dsp:sp modelId="{71C5B22F-849C-40D5-BD43-532733D24339}">
      <dsp:nvSpPr>
        <dsp:cNvPr id="0" name=""/>
        <dsp:cNvSpPr/>
      </dsp:nvSpPr>
      <dsp:spPr>
        <a:xfrm>
          <a:off x="3493837" y="381"/>
          <a:ext cx="2881813" cy="1729088"/>
        </a:xfrm>
        <a:prstGeom prst="rect">
          <a:avLst/>
        </a:prstGeom>
        <a:solidFill>
          <a:schemeClr val="accent2">
            <a:hueOff val="459506"/>
            <a:satOff val="8602"/>
            <a:lumOff val="-523"/>
            <a:alphaOff val="0"/>
          </a:schemeClr>
        </a:soli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MX" sz="1800" kern="1200" dirty="0" smtClean="0">
              <a:latin typeface="+mn-lt"/>
            </a:rPr>
            <a:t>Art. 86, fracción II, LISR. Personas Morales, Titulo III. </a:t>
          </a:r>
          <a:endParaRPr lang="es-MX" sz="1800" kern="1200" dirty="0">
            <a:latin typeface="+mn-lt"/>
          </a:endParaRPr>
        </a:p>
      </dsp:txBody>
      <dsp:txXfrm>
        <a:off x="3493837" y="381"/>
        <a:ext cx="2881813" cy="1729088"/>
      </dsp:txXfrm>
    </dsp:sp>
    <dsp:sp modelId="{BC6BA490-050C-4737-B9C5-835BA4FEFE34}">
      <dsp:nvSpPr>
        <dsp:cNvPr id="0" name=""/>
        <dsp:cNvSpPr/>
      </dsp:nvSpPr>
      <dsp:spPr>
        <a:xfrm>
          <a:off x="6663832" y="381"/>
          <a:ext cx="2881813" cy="1729088"/>
        </a:xfrm>
        <a:prstGeom prst="rect">
          <a:avLst/>
        </a:prstGeom>
        <a:solidFill>
          <a:schemeClr val="accent2">
            <a:hueOff val="919011"/>
            <a:satOff val="17205"/>
            <a:lumOff val="-1046"/>
            <a:alphaOff val="0"/>
          </a:schemeClr>
        </a:soli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MX" sz="1800" kern="1200" dirty="0" smtClean="0">
              <a:latin typeface="+mn-lt"/>
            </a:rPr>
            <a:t>Art. 110, fracción II, LISR. Actividad empresarial y profesional.</a:t>
          </a:r>
          <a:endParaRPr lang="es-MX" sz="1800" kern="1200" dirty="0">
            <a:latin typeface="+mn-lt"/>
          </a:endParaRPr>
        </a:p>
      </dsp:txBody>
      <dsp:txXfrm>
        <a:off x="6663832" y="381"/>
        <a:ext cx="2881813" cy="1729088"/>
      </dsp:txXfrm>
    </dsp:sp>
    <dsp:sp modelId="{20263D32-8732-41B3-96A0-5B86817210F5}">
      <dsp:nvSpPr>
        <dsp:cNvPr id="0" name=""/>
        <dsp:cNvSpPr/>
      </dsp:nvSpPr>
      <dsp:spPr>
        <a:xfrm>
          <a:off x="3493837" y="2017650"/>
          <a:ext cx="2881813" cy="1729088"/>
        </a:xfrm>
        <a:prstGeom prst="rect">
          <a:avLst/>
        </a:prstGeom>
        <a:solidFill>
          <a:schemeClr val="accent2">
            <a:hueOff val="1378517"/>
            <a:satOff val="25807"/>
            <a:lumOff val="-1569"/>
            <a:alphaOff val="0"/>
          </a:schemeClr>
        </a:soli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MX" sz="1800" kern="1200" dirty="0" smtClean="0">
              <a:latin typeface="+mn-lt"/>
            </a:rPr>
            <a:t>Art.118, fracción </a:t>
          </a:r>
          <a:r>
            <a:rPr lang="es-MX" sz="1800" kern="1200" dirty="0" smtClean="0">
              <a:latin typeface="+mn-lt"/>
            </a:rPr>
            <a:t>II, LISR. </a:t>
          </a:r>
          <a:r>
            <a:rPr lang="es-MX" sz="1800" kern="1200" dirty="0" smtClean="0">
              <a:latin typeface="+mn-lt"/>
            </a:rPr>
            <a:t>Arrendadores.</a:t>
          </a:r>
          <a:endParaRPr lang="es-MX" sz="1800" kern="1200" dirty="0">
            <a:latin typeface="+mn-lt"/>
          </a:endParaRPr>
        </a:p>
      </dsp:txBody>
      <dsp:txXfrm>
        <a:off x="3493837" y="2017650"/>
        <a:ext cx="2881813" cy="172908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0860B77-FD1E-4855-87D2-791D6C862993}">
      <dsp:nvSpPr>
        <dsp:cNvPr id="0" name=""/>
        <dsp:cNvSpPr/>
      </dsp:nvSpPr>
      <dsp:spPr>
        <a:xfrm rot="5400000">
          <a:off x="396647" y="1919419"/>
          <a:ext cx="1172822" cy="1951550"/>
        </a:xfrm>
        <a:prstGeom prst="corner">
          <a:avLst>
            <a:gd name="adj1" fmla="val 16120"/>
            <a:gd name="adj2" fmla="val 16110"/>
          </a:avLst>
        </a:prstGeom>
        <a:solidFill>
          <a:schemeClr val="accent2">
            <a:hueOff val="0"/>
            <a:satOff val="0"/>
            <a:lumOff val="0"/>
            <a:alphaOff val="0"/>
          </a:schemeClr>
        </a:solidFill>
        <a:ln w="1905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4D056ED-B899-474B-8C46-C5AE0BBE7F9C}">
      <dsp:nvSpPr>
        <dsp:cNvPr id="0" name=""/>
        <dsp:cNvSpPr/>
      </dsp:nvSpPr>
      <dsp:spPr>
        <a:xfrm>
          <a:off x="200874" y="2502512"/>
          <a:ext cx="1761870" cy="154438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0010" tIns="80010" rIns="80010" bIns="80010" numCol="1" spcCol="1270" anchor="t" anchorCtr="0">
          <a:noAutofit/>
        </a:bodyPr>
        <a:lstStyle/>
        <a:p>
          <a:pPr lvl="0" algn="l" defTabSz="933450">
            <a:lnSpc>
              <a:spcPct val="90000"/>
            </a:lnSpc>
            <a:spcBef>
              <a:spcPct val="0"/>
            </a:spcBef>
            <a:spcAft>
              <a:spcPct val="35000"/>
            </a:spcAft>
          </a:pPr>
          <a:r>
            <a:rPr lang="es-MX" sz="2100" kern="1200" dirty="0" smtClean="0"/>
            <a:t>Catalogó de cuentas</a:t>
          </a:r>
          <a:endParaRPr lang="es-MX" sz="2100" kern="1200" dirty="0"/>
        </a:p>
      </dsp:txBody>
      <dsp:txXfrm>
        <a:off x="200874" y="2502512"/>
        <a:ext cx="1761870" cy="1544382"/>
      </dsp:txXfrm>
    </dsp:sp>
    <dsp:sp modelId="{E18AC722-075B-41F1-8D59-CD7EBC504F29}">
      <dsp:nvSpPr>
        <dsp:cNvPr id="0" name=""/>
        <dsp:cNvSpPr/>
      </dsp:nvSpPr>
      <dsp:spPr>
        <a:xfrm>
          <a:off x="1630316" y="1775743"/>
          <a:ext cx="332428" cy="332428"/>
        </a:xfrm>
        <a:prstGeom prst="triangle">
          <a:avLst>
            <a:gd name="adj" fmla="val 100000"/>
          </a:avLst>
        </a:prstGeom>
        <a:solidFill>
          <a:schemeClr val="accent3">
            <a:hueOff val="0"/>
            <a:satOff val="0"/>
            <a:lumOff val="0"/>
            <a:alphaOff val="0"/>
          </a:schemeClr>
        </a:solidFill>
        <a:ln w="1905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E261C85-7E94-4EF5-9417-D9E6728CA48C}">
      <dsp:nvSpPr>
        <dsp:cNvPr id="0" name=""/>
        <dsp:cNvSpPr/>
      </dsp:nvSpPr>
      <dsp:spPr>
        <a:xfrm rot="5400000">
          <a:off x="2553521" y="1385698"/>
          <a:ext cx="1172822" cy="1951550"/>
        </a:xfrm>
        <a:prstGeom prst="corner">
          <a:avLst>
            <a:gd name="adj1" fmla="val 16120"/>
            <a:gd name="adj2" fmla="val 16110"/>
          </a:avLst>
        </a:prstGeom>
        <a:solidFill>
          <a:schemeClr val="accent4">
            <a:hueOff val="0"/>
            <a:satOff val="0"/>
            <a:lumOff val="0"/>
            <a:alphaOff val="0"/>
          </a:schemeClr>
        </a:solidFill>
        <a:ln w="19050"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18ED192-FB2E-4837-8F7A-6AB015103B23}">
      <dsp:nvSpPr>
        <dsp:cNvPr id="0" name=""/>
        <dsp:cNvSpPr/>
      </dsp:nvSpPr>
      <dsp:spPr>
        <a:xfrm>
          <a:off x="2357748" y="1968791"/>
          <a:ext cx="1761870" cy="154438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0010" tIns="80010" rIns="80010" bIns="80010" numCol="1" spcCol="1270" anchor="t" anchorCtr="0">
          <a:noAutofit/>
        </a:bodyPr>
        <a:lstStyle/>
        <a:p>
          <a:pPr lvl="0" algn="l" defTabSz="933450">
            <a:lnSpc>
              <a:spcPct val="90000"/>
            </a:lnSpc>
            <a:spcBef>
              <a:spcPct val="0"/>
            </a:spcBef>
            <a:spcAft>
              <a:spcPct val="35000"/>
            </a:spcAft>
          </a:pPr>
          <a:r>
            <a:rPr lang="es-MX" sz="2100" kern="1200" dirty="0" smtClean="0"/>
            <a:t>Pólizas de registro</a:t>
          </a:r>
          <a:endParaRPr lang="es-MX" sz="2100" kern="1200" dirty="0"/>
        </a:p>
      </dsp:txBody>
      <dsp:txXfrm>
        <a:off x="2357748" y="1968791"/>
        <a:ext cx="1761870" cy="1544382"/>
      </dsp:txXfrm>
    </dsp:sp>
    <dsp:sp modelId="{4700C101-A097-49BF-B745-D20F47DB14DA}">
      <dsp:nvSpPr>
        <dsp:cNvPr id="0" name=""/>
        <dsp:cNvSpPr/>
      </dsp:nvSpPr>
      <dsp:spPr>
        <a:xfrm>
          <a:off x="3787190" y="1242023"/>
          <a:ext cx="332428" cy="332428"/>
        </a:xfrm>
        <a:prstGeom prst="triangle">
          <a:avLst>
            <a:gd name="adj" fmla="val 100000"/>
          </a:avLst>
        </a:prstGeom>
        <a:solidFill>
          <a:schemeClr val="accent5">
            <a:hueOff val="0"/>
            <a:satOff val="0"/>
            <a:lumOff val="0"/>
            <a:alphaOff val="0"/>
          </a:schemeClr>
        </a:solidFill>
        <a:ln w="1905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2558F10-6251-493E-A7F9-9F1FD5A8BFE6}">
      <dsp:nvSpPr>
        <dsp:cNvPr id="0" name=""/>
        <dsp:cNvSpPr/>
      </dsp:nvSpPr>
      <dsp:spPr>
        <a:xfrm rot="5400000">
          <a:off x="4710394" y="851978"/>
          <a:ext cx="1172822" cy="1951550"/>
        </a:xfrm>
        <a:prstGeom prst="corner">
          <a:avLst>
            <a:gd name="adj1" fmla="val 16120"/>
            <a:gd name="adj2" fmla="val 16110"/>
          </a:avLst>
        </a:prstGeom>
        <a:blipFill rotWithShape="0">
          <a:blip xmlns:r="http://schemas.openxmlformats.org/officeDocument/2006/relationships" r:embed="rId1"/>
          <a:stretch>
            <a:fillRect/>
          </a:stretch>
        </a:blipFill>
        <a:ln w="19050" cap="flat" cmpd="sng" algn="ctr">
          <a:solidFill>
            <a:schemeClr val="accent6">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1B8538A-02DF-4C99-8C2A-A66CF94821CB}">
      <dsp:nvSpPr>
        <dsp:cNvPr id="0" name=""/>
        <dsp:cNvSpPr/>
      </dsp:nvSpPr>
      <dsp:spPr>
        <a:xfrm>
          <a:off x="4514621" y="1435071"/>
          <a:ext cx="1761870" cy="154438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0010" tIns="80010" rIns="80010" bIns="80010" numCol="1" spcCol="1270" anchor="t" anchorCtr="0">
          <a:noAutofit/>
        </a:bodyPr>
        <a:lstStyle/>
        <a:p>
          <a:pPr lvl="0" algn="l" defTabSz="933450">
            <a:lnSpc>
              <a:spcPct val="90000"/>
            </a:lnSpc>
            <a:spcBef>
              <a:spcPct val="0"/>
            </a:spcBef>
            <a:spcAft>
              <a:spcPct val="35000"/>
            </a:spcAft>
          </a:pPr>
          <a:r>
            <a:rPr lang="es-MX" sz="2100" kern="1200" dirty="0" smtClean="0"/>
            <a:t>Libro diario</a:t>
          </a:r>
          <a:endParaRPr lang="es-MX" sz="2100" kern="1200" dirty="0"/>
        </a:p>
      </dsp:txBody>
      <dsp:txXfrm>
        <a:off x="4514621" y="1435071"/>
        <a:ext cx="1761870" cy="1544382"/>
      </dsp:txXfrm>
    </dsp:sp>
    <dsp:sp modelId="{B3139417-7E7B-4EAC-8838-4A5E73F5A187}">
      <dsp:nvSpPr>
        <dsp:cNvPr id="0" name=""/>
        <dsp:cNvSpPr/>
      </dsp:nvSpPr>
      <dsp:spPr>
        <a:xfrm>
          <a:off x="5944063" y="708302"/>
          <a:ext cx="332428" cy="332428"/>
        </a:xfrm>
        <a:prstGeom prst="triangle">
          <a:avLst>
            <a:gd name="adj" fmla="val 100000"/>
          </a:avLst>
        </a:prstGeom>
        <a:solidFill>
          <a:schemeClr val="accent2">
            <a:hueOff val="0"/>
            <a:satOff val="0"/>
            <a:lumOff val="0"/>
            <a:alphaOff val="0"/>
          </a:schemeClr>
        </a:solidFill>
        <a:ln w="1905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90687BD-F712-462F-9191-5D92C2D403EE}">
      <dsp:nvSpPr>
        <dsp:cNvPr id="0" name=""/>
        <dsp:cNvSpPr/>
      </dsp:nvSpPr>
      <dsp:spPr>
        <a:xfrm rot="5400000">
          <a:off x="6867268" y="318257"/>
          <a:ext cx="1172822" cy="1951550"/>
        </a:xfrm>
        <a:prstGeom prst="corner">
          <a:avLst>
            <a:gd name="adj1" fmla="val 16120"/>
            <a:gd name="adj2" fmla="val 16110"/>
          </a:avLst>
        </a:prstGeom>
        <a:solidFill>
          <a:schemeClr val="accent3">
            <a:hueOff val="0"/>
            <a:satOff val="0"/>
            <a:lumOff val="0"/>
            <a:alphaOff val="0"/>
          </a:schemeClr>
        </a:solidFill>
        <a:ln w="1905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DD3D2DE-D48C-4F02-868F-BB67675D81D3}">
      <dsp:nvSpPr>
        <dsp:cNvPr id="0" name=""/>
        <dsp:cNvSpPr/>
      </dsp:nvSpPr>
      <dsp:spPr>
        <a:xfrm>
          <a:off x="6671495" y="901350"/>
          <a:ext cx="1761870" cy="154438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0010" tIns="80010" rIns="80010" bIns="80010" numCol="1" spcCol="1270" anchor="t" anchorCtr="0">
          <a:noAutofit/>
        </a:bodyPr>
        <a:lstStyle/>
        <a:p>
          <a:pPr lvl="0" algn="l" defTabSz="933450">
            <a:lnSpc>
              <a:spcPct val="90000"/>
            </a:lnSpc>
            <a:spcBef>
              <a:spcPct val="0"/>
            </a:spcBef>
            <a:spcAft>
              <a:spcPct val="35000"/>
            </a:spcAft>
          </a:pPr>
          <a:r>
            <a:rPr lang="es-MX" sz="2100" kern="1200" dirty="0" smtClean="0"/>
            <a:t>Libro mayor</a:t>
          </a:r>
          <a:endParaRPr lang="es-MX" sz="2100" kern="1200" dirty="0"/>
        </a:p>
      </dsp:txBody>
      <dsp:txXfrm>
        <a:off x="6671495" y="901350"/>
        <a:ext cx="1761870" cy="1544382"/>
      </dsp:txXfrm>
    </dsp:sp>
    <dsp:sp modelId="{A5936372-0326-4BED-9A88-495628E4A109}">
      <dsp:nvSpPr>
        <dsp:cNvPr id="0" name=""/>
        <dsp:cNvSpPr/>
      </dsp:nvSpPr>
      <dsp:spPr>
        <a:xfrm>
          <a:off x="8100937" y="174582"/>
          <a:ext cx="332428" cy="332428"/>
        </a:xfrm>
        <a:prstGeom prst="triangle">
          <a:avLst>
            <a:gd name="adj" fmla="val 100000"/>
          </a:avLst>
        </a:prstGeom>
        <a:solidFill>
          <a:schemeClr val="accent4">
            <a:hueOff val="0"/>
            <a:satOff val="0"/>
            <a:lumOff val="0"/>
            <a:alphaOff val="0"/>
          </a:schemeClr>
        </a:solidFill>
        <a:ln w="19050"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F18D11B-4F92-4A3E-8FFB-EAC3A916D2CA}">
      <dsp:nvSpPr>
        <dsp:cNvPr id="0" name=""/>
        <dsp:cNvSpPr/>
      </dsp:nvSpPr>
      <dsp:spPr>
        <a:xfrm rot="5400000">
          <a:off x="9024141" y="-215462"/>
          <a:ext cx="1172822" cy="1951550"/>
        </a:xfrm>
        <a:prstGeom prst="corner">
          <a:avLst>
            <a:gd name="adj1" fmla="val 16120"/>
            <a:gd name="adj2" fmla="val 16110"/>
          </a:avLst>
        </a:prstGeom>
        <a:solidFill>
          <a:schemeClr val="accent5">
            <a:hueOff val="0"/>
            <a:satOff val="0"/>
            <a:lumOff val="0"/>
            <a:alphaOff val="0"/>
          </a:schemeClr>
        </a:solidFill>
        <a:ln w="1905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A18CE20-A92E-4261-AD85-6832AE189488}">
      <dsp:nvSpPr>
        <dsp:cNvPr id="0" name=""/>
        <dsp:cNvSpPr/>
      </dsp:nvSpPr>
      <dsp:spPr>
        <a:xfrm>
          <a:off x="8828368" y="367630"/>
          <a:ext cx="1761870" cy="154438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0010" tIns="80010" rIns="80010" bIns="80010" numCol="1" spcCol="1270" anchor="t" anchorCtr="0">
          <a:noAutofit/>
        </a:bodyPr>
        <a:lstStyle/>
        <a:p>
          <a:pPr lvl="0" algn="l" defTabSz="933450">
            <a:lnSpc>
              <a:spcPct val="90000"/>
            </a:lnSpc>
            <a:spcBef>
              <a:spcPct val="0"/>
            </a:spcBef>
            <a:spcAft>
              <a:spcPct val="35000"/>
            </a:spcAft>
          </a:pPr>
          <a:r>
            <a:rPr lang="es-MX" sz="2100" kern="1200" dirty="0" smtClean="0"/>
            <a:t>Balanza de comprobación</a:t>
          </a:r>
          <a:endParaRPr lang="es-MX" sz="2100" kern="1200" dirty="0"/>
        </a:p>
      </dsp:txBody>
      <dsp:txXfrm>
        <a:off x="8828368" y="367630"/>
        <a:ext cx="1761870" cy="1544382"/>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5356179-B2D9-49D9-BA81-397D5BA5BFA0}">
      <dsp:nvSpPr>
        <dsp:cNvPr id="0" name=""/>
        <dsp:cNvSpPr/>
      </dsp:nvSpPr>
      <dsp:spPr>
        <a:xfrm>
          <a:off x="1008112" y="971"/>
          <a:ext cx="2520279" cy="1512167"/>
        </a:xfrm>
        <a:prstGeom prst="rect">
          <a:avLst/>
        </a:prstGeom>
        <a:solidFill>
          <a:schemeClr val="accent2">
            <a:hueOff val="0"/>
            <a:satOff val="0"/>
            <a:lumOff val="0"/>
            <a:alphaOff val="0"/>
          </a:schemeClr>
        </a:solidFill>
        <a:ln w="53975" cap="flat" cmpd="dbl"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152400" tIns="152400" rIns="152400" bIns="152400" numCol="1" spcCol="1270" anchor="ctr" anchorCtr="0">
          <a:noAutofit/>
        </a:bodyPr>
        <a:lstStyle/>
        <a:p>
          <a:pPr lvl="0" algn="ctr" defTabSz="1778000">
            <a:lnSpc>
              <a:spcPct val="90000"/>
            </a:lnSpc>
            <a:spcBef>
              <a:spcPct val="0"/>
            </a:spcBef>
            <a:spcAft>
              <a:spcPct val="35000"/>
            </a:spcAft>
          </a:pPr>
          <a:r>
            <a:rPr lang="es-MX" sz="4000" kern="1200" dirty="0" smtClean="0"/>
            <a:t>Diario</a:t>
          </a:r>
          <a:endParaRPr lang="es-MX" sz="4000" kern="1200" dirty="0"/>
        </a:p>
      </dsp:txBody>
      <dsp:txXfrm>
        <a:off x="1008112" y="971"/>
        <a:ext cx="2520279" cy="1512167"/>
      </dsp:txXfrm>
    </dsp:sp>
    <dsp:sp modelId="{FA1CBEF9-AABD-406D-91F9-76A1A2A21175}">
      <dsp:nvSpPr>
        <dsp:cNvPr id="0" name=""/>
        <dsp:cNvSpPr/>
      </dsp:nvSpPr>
      <dsp:spPr>
        <a:xfrm>
          <a:off x="3780420" y="971"/>
          <a:ext cx="2520279" cy="1512167"/>
        </a:xfrm>
        <a:prstGeom prst="rect">
          <a:avLst/>
        </a:prstGeom>
        <a:solidFill>
          <a:schemeClr val="accent3">
            <a:hueOff val="0"/>
            <a:satOff val="0"/>
            <a:lumOff val="0"/>
            <a:alphaOff val="0"/>
          </a:schemeClr>
        </a:solidFill>
        <a:ln w="53975" cap="flat" cmpd="dbl"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152400" tIns="152400" rIns="152400" bIns="152400" numCol="1" spcCol="1270" anchor="ctr" anchorCtr="0">
          <a:noAutofit/>
        </a:bodyPr>
        <a:lstStyle/>
        <a:p>
          <a:pPr lvl="0" algn="ctr" defTabSz="1778000">
            <a:lnSpc>
              <a:spcPct val="90000"/>
            </a:lnSpc>
            <a:spcBef>
              <a:spcPct val="0"/>
            </a:spcBef>
            <a:spcAft>
              <a:spcPct val="35000"/>
            </a:spcAft>
          </a:pPr>
          <a:r>
            <a:rPr lang="es-MX" sz="4000" kern="1200" dirty="0" smtClean="0"/>
            <a:t>Ingresos </a:t>
          </a:r>
          <a:endParaRPr lang="es-MX" sz="4000" kern="1200" dirty="0"/>
        </a:p>
      </dsp:txBody>
      <dsp:txXfrm>
        <a:off x="3780420" y="971"/>
        <a:ext cx="2520279" cy="1512167"/>
      </dsp:txXfrm>
    </dsp:sp>
    <dsp:sp modelId="{07238020-9C92-4DAD-BE94-DE15540B7AEC}">
      <dsp:nvSpPr>
        <dsp:cNvPr id="0" name=""/>
        <dsp:cNvSpPr/>
      </dsp:nvSpPr>
      <dsp:spPr>
        <a:xfrm>
          <a:off x="6552727" y="971"/>
          <a:ext cx="2520279" cy="1512167"/>
        </a:xfrm>
        <a:prstGeom prst="rect">
          <a:avLst/>
        </a:prstGeom>
        <a:solidFill>
          <a:schemeClr val="accent4">
            <a:hueOff val="0"/>
            <a:satOff val="0"/>
            <a:lumOff val="0"/>
            <a:alphaOff val="0"/>
          </a:schemeClr>
        </a:solidFill>
        <a:ln w="53975" cap="flat" cmpd="dbl"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152400" tIns="152400" rIns="152400" bIns="152400" numCol="1" spcCol="1270" anchor="ctr" anchorCtr="0">
          <a:noAutofit/>
        </a:bodyPr>
        <a:lstStyle/>
        <a:p>
          <a:pPr lvl="0" algn="ctr" defTabSz="1778000">
            <a:lnSpc>
              <a:spcPct val="90000"/>
            </a:lnSpc>
            <a:spcBef>
              <a:spcPct val="0"/>
            </a:spcBef>
            <a:spcAft>
              <a:spcPct val="35000"/>
            </a:spcAft>
          </a:pPr>
          <a:r>
            <a:rPr lang="es-MX" sz="4000" kern="1200" dirty="0" smtClean="0"/>
            <a:t>Egresos</a:t>
          </a:r>
          <a:endParaRPr lang="es-MX" sz="4000" kern="1200" dirty="0"/>
        </a:p>
      </dsp:txBody>
      <dsp:txXfrm>
        <a:off x="6552727" y="971"/>
        <a:ext cx="2520279" cy="1512167"/>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32EE527-F8D6-4E1C-8D07-E600B322C09A}">
      <dsp:nvSpPr>
        <dsp:cNvPr id="0" name=""/>
        <dsp:cNvSpPr/>
      </dsp:nvSpPr>
      <dsp:spPr>
        <a:xfrm>
          <a:off x="8127" y="1349294"/>
          <a:ext cx="2429279" cy="1594214"/>
        </a:xfrm>
        <a:prstGeom prst="roundRect">
          <a:avLst>
            <a:gd name="adj" fmla="val 10000"/>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MX" sz="1800" kern="1200" smtClean="0"/>
            <a:t>La preparación del Catálogo de cuentas.</a:t>
          </a:r>
          <a:endParaRPr lang="es-MX" sz="1800" kern="1200" dirty="0"/>
        </a:p>
      </dsp:txBody>
      <dsp:txXfrm>
        <a:off x="54820" y="1395987"/>
        <a:ext cx="2335893" cy="1500828"/>
      </dsp:txXfrm>
    </dsp:sp>
    <dsp:sp modelId="{575F53D6-719E-44A5-8EC6-1DE5FF329909}">
      <dsp:nvSpPr>
        <dsp:cNvPr id="0" name=""/>
        <dsp:cNvSpPr/>
      </dsp:nvSpPr>
      <dsp:spPr>
        <a:xfrm>
          <a:off x="2680335" y="1845171"/>
          <a:ext cx="515007" cy="602461"/>
        </a:xfrm>
        <a:prstGeom prst="rightArrow">
          <a:avLst>
            <a:gd name="adj1" fmla="val 60000"/>
            <a:gd name="adj2" fmla="val 5000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s-MX" sz="1400" kern="1200"/>
        </a:p>
      </dsp:txBody>
      <dsp:txXfrm>
        <a:off x="2680335" y="1965663"/>
        <a:ext cx="360505" cy="361477"/>
      </dsp:txXfrm>
    </dsp:sp>
    <dsp:sp modelId="{DC599A4A-EFE0-486C-9A4E-4D54F1953A22}">
      <dsp:nvSpPr>
        <dsp:cNvPr id="0" name=""/>
        <dsp:cNvSpPr/>
      </dsp:nvSpPr>
      <dsp:spPr>
        <a:xfrm>
          <a:off x="3409118" y="1349294"/>
          <a:ext cx="2429279" cy="1594214"/>
        </a:xfrm>
        <a:prstGeom prst="roundRect">
          <a:avLst>
            <a:gd name="adj" fmla="val 10000"/>
          </a:avLst>
        </a:prstGeom>
        <a:solidFill>
          <a:schemeClr val="accent3">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MX" sz="1800" kern="1200" smtClean="0"/>
            <a:t>La entrega mensual de la Balanza de comprobación.</a:t>
          </a:r>
          <a:endParaRPr lang="es-MX" sz="1800" kern="1200" dirty="0"/>
        </a:p>
      </dsp:txBody>
      <dsp:txXfrm>
        <a:off x="3455811" y="1395987"/>
        <a:ext cx="2335893" cy="1500828"/>
      </dsp:txXfrm>
    </dsp:sp>
    <dsp:sp modelId="{023B0CD6-D24F-4B93-9AA3-2873DC0496F5}">
      <dsp:nvSpPr>
        <dsp:cNvPr id="0" name=""/>
        <dsp:cNvSpPr/>
      </dsp:nvSpPr>
      <dsp:spPr>
        <a:xfrm>
          <a:off x="6081326" y="1845171"/>
          <a:ext cx="515007" cy="602461"/>
        </a:xfrm>
        <a:prstGeom prst="rightArrow">
          <a:avLst>
            <a:gd name="adj1" fmla="val 60000"/>
            <a:gd name="adj2" fmla="val 5000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s-MX" sz="1400" kern="1200"/>
        </a:p>
      </dsp:txBody>
      <dsp:txXfrm>
        <a:off x="6081326" y="1965663"/>
        <a:ext cx="360505" cy="361477"/>
      </dsp:txXfrm>
    </dsp:sp>
    <dsp:sp modelId="{FF955A8A-B6F8-4339-85D9-56B6C2156590}">
      <dsp:nvSpPr>
        <dsp:cNvPr id="0" name=""/>
        <dsp:cNvSpPr/>
      </dsp:nvSpPr>
      <dsp:spPr>
        <a:xfrm>
          <a:off x="6810109" y="1349294"/>
          <a:ext cx="2429279" cy="1594214"/>
        </a:xfrm>
        <a:prstGeom prst="roundRect">
          <a:avLst>
            <a:gd name="adj" fmla="val 10000"/>
          </a:avLst>
        </a:prstGeom>
        <a:solidFill>
          <a:schemeClr val="accent4">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MX" sz="1800" kern="1200" smtClean="0"/>
            <a:t>En caso de que se requiera, la entrega de información de pólizas y auxiliares.</a:t>
          </a:r>
        </a:p>
        <a:p>
          <a:pPr lvl="0" algn="ctr" defTabSz="800100">
            <a:lnSpc>
              <a:spcPct val="90000"/>
            </a:lnSpc>
            <a:spcBef>
              <a:spcPct val="0"/>
            </a:spcBef>
            <a:spcAft>
              <a:spcPct val="35000"/>
            </a:spcAft>
          </a:pPr>
          <a:endParaRPr lang="es-MX" sz="1800" kern="1200" dirty="0"/>
        </a:p>
      </dsp:txBody>
      <dsp:txXfrm>
        <a:off x="6856802" y="1395987"/>
        <a:ext cx="2335893" cy="1500828"/>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369313E-BE9B-47EC-BC3C-979950D82D17}">
      <dsp:nvSpPr>
        <dsp:cNvPr id="0" name=""/>
        <dsp:cNvSpPr/>
      </dsp:nvSpPr>
      <dsp:spPr>
        <a:xfrm rot="5400000">
          <a:off x="6274540" y="-2610692"/>
          <a:ext cx="873423" cy="6316472"/>
        </a:xfrm>
        <a:prstGeom prst="round2SameRect">
          <a:avLst/>
        </a:prstGeom>
        <a:solidFill>
          <a:schemeClr val="lt1">
            <a:alpha val="90000"/>
            <a:tint val="40000"/>
            <a:hueOff val="0"/>
            <a:satOff val="0"/>
            <a:lumOff val="0"/>
            <a:alphaOff val="0"/>
          </a:schemeClr>
        </a:solidFill>
        <a:ln w="19050" cap="flat" cmpd="sng" algn="ctr">
          <a:solidFill>
            <a:schemeClr val="accent2">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2390" tIns="36195" rIns="72390" bIns="36195" numCol="1" spcCol="1270" anchor="ctr" anchorCtr="0">
          <a:noAutofit/>
        </a:bodyPr>
        <a:lstStyle/>
        <a:p>
          <a:pPr marL="171450" lvl="1" indent="-171450" algn="l" defTabSz="844550">
            <a:lnSpc>
              <a:spcPct val="90000"/>
            </a:lnSpc>
            <a:spcBef>
              <a:spcPct val="0"/>
            </a:spcBef>
            <a:spcAft>
              <a:spcPct val="15000"/>
            </a:spcAft>
            <a:buChar char="••"/>
          </a:pPr>
          <a:r>
            <a:rPr lang="es-MX" sz="1900" kern="1200" dirty="0" smtClean="0"/>
            <a:t>Una sola vez y cada que sea modificado.</a:t>
          </a:r>
          <a:endParaRPr lang="es-MX" sz="1900" kern="1200" dirty="0"/>
        </a:p>
      </dsp:txBody>
      <dsp:txXfrm rot="-5400000">
        <a:off x="3553016" y="153469"/>
        <a:ext cx="6273835" cy="788149"/>
      </dsp:txXfrm>
    </dsp:sp>
    <dsp:sp modelId="{03D4D8C8-A5F7-45E0-B554-D8AE2F4C3602}">
      <dsp:nvSpPr>
        <dsp:cNvPr id="0" name=""/>
        <dsp:cNvSpPr/>
      </dsp:nvSpPr>
      <dsp:spPr>
        <a:xfrm>
          <a:off x="0" y="1654"/>
          <a:ext cx="3553015" cy="1091779"/>
        </a:xfrm>
        <a:prstGeom prst="roundRect">
          <a:avLst/>
        </a:prstGeom>
        <a:solidFill>
          <a:schemeClr val="lt1">
            <a:hueOff val="0"/>
            <a:satOff val="0"/>
            <a:lumOff val="0"/>
            <a:alphaOff val="0"/>
          </a:schemeClr>
        </a:solidFill>
        <a:ln w="1905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53340" rIns="106680" bIns="53340" numCol="1" spcCol="1270" anchor="ctr" anchorCtr="0">
          <a:noAutofit/>
        </a:bodyPr>
        <a:lstStyle/>
        <a:p>
          <a:pPr lvl="0" algn="ctr" defTabSz="1244600">
            <a:lnSpc>
              <a:spcPct val="90000"/>
            </a:lnSpc>
            <a:spcBef>
              <a:spcPct val="0"/>
            </a:spcBef>
            <a:spcAft>
              <a:spcPct val="35000"/>
            </a:spcAft>
          </a:pPr>
          <a:r>
            <a:rPr lang="es-MX" sz="2800" kern="1200" dirty="0" smtClean="0"/>
            <a:t>Catálogo de cuentas</a:t>
          </a:r>
          <a:endParaRPr lang="es-MX" sz="2800" kern="1200" dirty="0"/>
        </a:p>
      </dsp:txBody>
      <dsp:txXfrm>
        <a:off x="53296" y="54950"/>
        <a:ext cx="3446423" cy="985187"/>
      </dsp:txXfrm>
    </dsp:sp>
    <dsp:sp modelId="{17C337F3-80AB-44AB-9FF5-3D796806B72C}">
      <dsp:nvSpPr>
        <dsp:cNvPr id="0" name=""/>
        <dsp:cNvSpPr/>
      </dsp:nvSpPr>
      <dsp:spPr>
        <a:xfrm rot="5400000">
          <a:off x="6274540" y="-1464324"/>
          <a:ext cx="873423" cy="6316472"/>
        </a:xfrm>
        <a:prstGeom prst="round2SameRect">
          <a:avLst/>
        </a:prstGeom>
        <a:solidFill>
          <a:schemeClr val="lt1">
            <a:alpha val="90000"/>
            <a:tint val="40000"/>
            <a:hueOff val="0"/>
            <a:satOff val="0"/>
            <a:lumOff val="0"/>
            <a:alphaOff val="0"/>
          </a:schemeClr>
        </a:solidFill>
        <a:ln w="19050" cap="flat" cmpd="sng" algn="ctr">
          <a:solidFill>
            <a:schemeClr val="accent2">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2390" tIns="36195" rIns="72390" bIns="36195" numCol="1" spcCol="1270" anchor="ctr" anchorCtr="0">
          <a:noAutofit/>
        </a:bodyPr>
        <a:lstStyle/>
        <a:p>
          <a:pPr marL="171450" lvl="1" indent="-171450" algn="l" defTabSz="844550">
            <a:lnSpc>
              <a:spcPct val="90000"/>
            </a:lnSpc>
            <a:spcBef>
              <a:spcPct val="0"/>
            </a:spcBef>
            <a:spcAft>
              <a:spcPct val="15000"/>
            </a:spcAft>
            <a:buChar char="••"/>
          </a:pPr>
          <a:r>
            <a:rPr lang="es-MX" sz="1900" kern="1200" dirty="0" smtClean="0"/>
            <a:t>De forma mensual, en el segundo mes siguiente al que correspondan los datos.</a:t>
          </a:r>
          <a:endParaRPr lang="es-MX" sz="1900" kern="1200" dirty="0"/>
        </a:p>
      </dsp:txBody>
      <dsp:txXfrm rot="-5400000">
        <a:off x="3553016" y="1299837"/>
        <a:ext cx="6273835" cy="788149"/>
      </dsp:txXfrm>
    </dsp:sp>
    <dsp:sp modelId="{699E63A6-D989-4DCD-AA37-E891295788C7}">
      <dsp:nvSpPr>
        <dsp:cNvPr id="0" name=""/>
        <dsp:cNvSpPr/>
      </dsp:nvSpPr>
      <dsp:spPr>
        <a:xfrm>
          <a:off x="0" y="1148022"/>
          <a:ext cx="3553015" cy="1091779"/>
        </a:xfrm>
        <a:prstGeom prst="roundRect">
          <a:avLst/>
        </a:prstGeom>
        <a:solidFill>
          <a:schemeClr val="lt1">
            <a:hueOff val="0"/>
            <a:satOff val="0"/>
            <a:lumOff val="0"/>
            <a:alphaOff val="0"/>
          </a:schemeClr>
        </a:solidFill>
        <a:ln w="1905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53340" rIns="106680" bIns="53340" numCol="1" spcCol="1270" anchor="ctr" anchorCtr="0">
          <a:noAutofit/>
        </a:bodyPr>
        <a:lstStyle/>
        <a:p>
          <a:pPr lvl="0" algn="ctr" defTabSz="1244600">
            <a:lnSpc>
              <a:spcPct val="90000"/>
            </a:lnSpc>
            <a:spcBef>
              <a:spcPct val="0"/>
            </a:spcBef>
            <a:spcAft>
              <a:spcPct val="35000"/>
            </a:spcAft>
          </a:pPr>
          <a:r>
            <a:rPr lang="es-MX" sz="2800" kern="1200" dirty="0" smtClean="0"/>
            <a:t>Balanza de comprobación</a:t>
          </a:r>
          <a:endParaRPr lang="es-MX" sz="2800" kern="1200" dirty="0"/>
        </a:p>
      </dsp:txBody>
      <dsp:txXfrm>
        <a:off x="53296" y="1201318"/>
        <a:ext cx="3446423" cy="985187"/>
      </dsp:txXfrm>
    </dsp:sp>
    <dsp:sp modelId="{2043C8AE-4A84-41E4-9BFD-915D5B7BBD9E}">
      <dsp:nvSpPr>
        <dsp:cNvPr id="0" name=""/>
        <dsp:cNvSpPr/>
      </dsp:nvSpPr>
      <dsp:spPr>
        <a:xfrm rot="5400000">
          <a:off x="6274540" y="-317955"/>
          <a:ext cx="873423" cy="6316472"/>
        </a:xfrm>
        <a:prstGeom prst="round2SameRect">
          <a:avLst/>
        </a:prstGeom>
        <a:solidFill>
          <a:schemeClr val="lt1">
            <a:alpha val="90000"/>
            <a:tint val="40000"/>
            <a:hueOff val="0"/>
            <a:satOff val="0"/>
            <a:lumOff val="0"/>
            <a:alphaOff val="0"/>
          </a:schemeClr>
        </a:solidFill>
        <a:ln w="19050" cap="flat" cmpd="sng" algn="ctr">
          <a:solidFill>
            <a:schemeClr val="accent2">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2390" tIns="36195" rIns="72390" bIns="36195" numCol="1" spcCol="1270" anchor="ctr" anchorCtr="0">
          <a:noAutofit/>
        </a:bodyPr>
        <a:lstStyle/>
        <a:p>
          <a:pPr marL="171450" lvl="1" indent="-171450" algn="l" defTabSz="844550">
            <a:lnSpc>
              <a:spcPct val="90000"/>
            </a:lnSpc>
            <a:spcBef>
              <a:spcPct val="0"/>
            </a:spcBef>
            <a:spcAft>
              <a:spcPct val="15000"/>
            </a:spcAft>
            <a:buChar char="••"/>
          </a:pPr>
          <a:r>
            <a:rPr lang="es-MX" sz="1900" kern="1200" dirty="0" smtClean="0"/>
            <a:t>Soló cuando el SAT necesite verificar información contable o la procedencia  de devoluciones y compensaciones.</a:t>
          </a:r>
          <a:endParaRPr lang="es-MX" sz="1900" kern="1200" dirty="0"/>
        </a:p>
      </dsp:txBody>
      <dsp:txXfrm rot="-5400000">
        <a:off x="3553016" y="2446206"/>
        <a:ext cx="6273835" cy="788149"/>
      </dsp:txXfrm>
    </dsp:sp>
    <dsp:sp modelId="{0FBDC55F-1083-42B0-9E03-D635C93C1C06}">
      <dsp:nvSpPr>
        <dsp:cNvPr id="0" name=""/>
        <dsp:cNvSpPr/>
      </dsp:nvSpPr>
      <dsp:spPr>
        <a:xfrm>
          <a:off x="0" y="2294390"/>
          <a:ext cx="3553015" cy="1091779"/>
        </a:xfrm>
        <a:prstGeom prst="roundRect">
          <a:avLst/>
        </a:prstGeom>
        <a:solidFill>
          <a:schemeClr val="lt1">
            <a:hueOff val="0"/>
            <a:satOff val="0"/>
            <a:lumOff val="0"/>
            <a:alphaOff val="0"/>
          </a:schemeClr>
        </a:solidFill>
        <a:ln w="1905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53340" rIns="106680" bIns="53340" numCol="1" spcCol="1270" anchor="ctr" anchorCtr="0">
          <a:noAutofit/>
        </a:bodyPr>
        <a:lstStyle/>
        <a:p>
          <a:pPr lvl="0" algn="ctr" defTabSz="1244600">
            <a:lnSpc>
              <a:spcPct val="90000"/>
            </a:lnSpc>
            <a:spcBef>
              <a:spcPct val="0"/>
            </a:spcBef>
            <a:spcAft>
              <a:spcPct val="35000"/>
            </a:spcAft>
          </a:pPr>
          <a:r>
            <a:rPr lang="es-MX" sz="2800" kern="1200" dirty="0" smtClean="0"/>
            <a:t>Información de pólizas y auxiliares</a:t>
          </a:r>
          <a:endParaRPr lang="es-MX" sz="2800" kern="1200" dirty="0"/>
        </a:p>
      </dsp:txBody>
      <dsp:txXfrm>
        <a:off x="53296" y="2347686"/>
        <a:ext cx="3446423" cy="985187"/>
      </dsp:txXfrm>
    </dsp:sp>
  </dsp:spTree>
</dsp:drawing>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9/3/layout/StepUpProcess">
  <dgm:title val=""/>
  <dgm:desc val=""/>
  <dgm:catLst>
    <dgm:cat type="process" pri="13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bL"/>
          <dgm:param type="flowDir" val="row"/>
          <dgm:param type="off" val="off"/>
          <dgm:param type="bkpt" val="fixed"/>
          <dgm:param type="bkPtFixedVal" val="1"/>
        </dgm:alg>
      </dgm:if>
      <dgm:else name="Name2">
        <dgm:alg type="snake">
          <dgm:param type="grDir" val="bR"/>
          <dgm:param type="flowDir" val="row"/>
          <dgm:param type="off" val="off"/>
          <dgm:param type="bkpt" val="fixed"/>
          <dgm:param type="bkPtFixedVal" val="1"/>
        </dgm:alg>
      </dgm:else>
    </dgm:choose>
    <dgm:shape xmlns:r="http://schemas.openxmlformats.org/officeDocument/2006/relationships" r:blip="">
      <dgm:adjLst/>
    </dgm:shape>
    <dgm:constrLst>
      <dgm:constr type="alignOff" forName="rootnode" val="1"/>
      <dgm:constr type="primFontSz" for="des" ptType="node" op="equ" val="65"/>
      <dgm:constr type="w" for="ch" forName="composite" refType="w"/>
      <dgm:constr type="h" for="ch" forName="composite" refType="h"/>
      <dgm:constr type="sp" refType="h" refFor="ch" refForName="composite" op="equ" fact="-0.765"/>
      <dgm:constr type="w" for="ch" forName="sibTrans" refType="w" fact="0.103"/>
      <dgm:constr type="h" for="ch" forName="sibTrans" refType="h" fact="0.103"/>
    </dgm:constrLst>
    <dgm:forEach name="nodesForEach" axis="ch" ptType="node">
      <dgm:layoutNode name="composite">
        <dgm:alg type="composite">
          <dgm:param type="ar" val="0.861"/>
        </dgm:alg>
        <dgm:shape xmlns:r="http://schemas.openxmlformats.org/officeDocument/2006/relationships" r:blip="">
          <dgm:adjLst/>
        </dgm:shape>
        <dgm:choose name="Name3">
          <dgm:if name="Name4" func="var" arg="dir" op="equ" val="norm">
            <dgm:constrLst>
              <dgm:constr type="l" for="ch" forName="LShape" refType="w" fact="0"/>
              <dgm:constr type="t" for="ch" forName="LShape" refType="h" fact="0.2347"/>
              <dgm:constr type="w" for="ch" forName="LShape" refType="w" fact="0.998"/>
              <dgm:constr type="h" for="ch" forName="LShape" refType="h" fact="0.5164"/>
              <dgm:constr type="r" for="ch" forName="ParentText" refType="w"/>
              <dgm:constr type="t" for="ch" forName="ParentText" refType="h" fact="0.32"/>
              <dgm:constr type="w" for="ch" forName="ParentText" refType="w" fact="0.901"/>
              <dgm:constr type="h" for="ch" forName="ParentText" refType="h" fact="0.68"/>
              <dgm:constr type="l" for="ch" forName="Triangle" refType="w" fact="0.83"/>
              <dgm:constr type="t" for="ch" forName="Triangle" refType="h" fact="0"/>
              <dgm:constr type="w" for="ch" forName="Triangle" refType="w" fact="0.17"/>
              <dgm:constr type="h" for="ch" forName="Triangle" refType="w" refFor="ch" refForName="Triangle"/>
            </dgm:constrLst>
          </dgm:if>
          <dgm:else name="Name5">
            <dgm:constrLst>
              <dgm:constr type="l" for="ch" forName="LShape" refType="w" fact="0.002"/>
              <dgm:constr type="t" for="ch" forName="LShape" refType="h" fact="0.2347"/>
              <dgm:constr type="w" for="ch" forName="LShape" refType="w"/>
              <dgm:constr type="h" for="ch" forName="LShape" refType="h" fact="0.5164"/>
              <dgm:constr type="l" for="ch" forName="ParentText" refType="w" fact="0"/>
              <dgm:constr type="t" for="ch" forName="ParentText" refType="h" fact="0.32"/>
              <dgm:constr type="w" for="ch" forName="ParentText" refType="w" fact="0.902"/>
              <dgm:constr type="h" for="ch" forName="ParentText" refType="h" fact="0.68"/>
              <dgm:constr type="l" for="ch" forName="Triangle" refType="w" fact="0"/>
              <dgm:constr type="t" for="ch" forName="Triangle" refType="h" fact="0"/>
              <dgm:constr type="w" for="ch" forName="Triangle" refType="w" fact="0.17"/>
              <dgm:constr type="h" for="ch" forName="Triangle" refType="w" refFor="ch" refForName="Triangle"/>
            </dgm:constrLst>
          </dgm:else>
        </dgm:choose>
        <dgm:layoutNode name="LShape" styleLbl="alignNode1">
          <dgm:alg type="sp"/>
          <dgm:choose name="Name6">
            <dgm:if name="Name7" func="var" arg="dir" op="equ" val="norm">
              <dgm:shape xmlns:r="http://schemas.openxmlformats.org/officeDocument/2006/relationships" rot="90" type="corner" r:blip="">
                <dgm:adjLst>
                  <dgm:adj idx="1" val="0.1612"/>
                  <dgm:adj idx="2" val="0.1611"/>
                </dgm:adjLst>
              </dgm:shape>
            </dgm:if>
            <dgm:else name="Name8">
              <dgm:shape xmlns:r="http://schemas.openxmlformats.org/officeDocument/2006/relationships" rot="180" type="corner" r:blip="">
                <dgm:adjLst>
                  <dgm:adj idx="1" val="0.1612"/>
                  <dgm:adj idx="2" val="0.1611"/>
                </dgm:adjLst>
              </dgm:shape>
            </dgm:else>
          </dgm:choose>
          <dgm:presOf/>
        </dgm:layoutNode>
        <dgm:layoutNode name="ParentText" styleLbl="revTx">
          <dgm:varLst>
            <dgm:chMax val="0"/>
            <dgm:chPref val="0"/>
            <dgm:bulletEnabled val="1"/>
          </dgm:varLst>
          <dgm:alg type="tx">
            <dgm:param type="parTxLTRAlign" val="l"/>
            <dgm:param type="txAnchorVert" val="t"/>
          </dgm:alg>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9">
          <dgm:if name="Name10" axis="followSib" ptType="node" func="cnt" op="gte" val="1">
            <dgm:layoutNode name="Triangle" styleLbl="alignNode1">
              <dgm:alg type="sp"/>
              <dgm:choose name="Name11">
                <dgm:if name="Name12" func="var" arg="dir" op="equ" val="norm">
                  <dgm:shape xmlns:r="http://schemas.openxmlformats.org/officeDocument/2006/relationships" type="triangle" r:blip="">
                    <dgm:adjLst>
                      <dgm:adj idx="1" val="1"/>
                    </dgm:adjLst>
                  </dgm:shape>
                </dgm:if>
                <dgm:else name="Name13">
                  <dgm:shape xmlns:r="http://schemas.openxmlformats.org/officeDocument/2006/relationships" rot="90" type="triangle" r:blip="">
                    <dgm:adjLst>
                      <dgm:adj idx="1" val="1"/>
                    </dgm:adjLst>
                  </dgm:shape>
                </dgm:else>
              </dgm:choose>
              <dgm:presOf/>
            </dgm:layoutNode>
          </dgm:if>
          <dgm:else name="Name14"/>
        </dgm:choose>
      </dgm:layoutNode>
      <dgm:forEach name="sibTransForEach" axis="followSib" ptType="sibTrans" cnt="1">
        <dgm:layoutNode name="sibTrans">
          <dgm:alg type="composite">
            <dgm:param type="ar" val="0.861"/>
          </dgm:alg>
          <dgm:constrLst>
            <dgm:constr type="w" for="ch" forName="space" refType="w"/>
            <dgm:constr type="h" for="ch" forName="space" refType="w"/>
          </dgm:constrLst>
          <dgm:layoutNode name="space" styleLbl="alignNode1">
            <dgm:alg type="sp"/>
            <dgm:shape xmlns:r="http://schemas.openxmlformats.org/officeDocument/2006/relationships" r:blip="">
              <dgm:adjLst/>
            </dgm:shape>
            <dgm:presOf/>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BDB7646E-8811-423A-9C42-2CBFADA00A96}" type="datetimeFigureOut">
              <a:rPr lang="en-US" smtClean="0"/>
              <a:t>10/19/2017</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04360E59-1627-4404-ACC5-51C744AB0F27}" type="slidenum">
              <a:rPr lang="en-US" smtClean="0"/>
              <a:t>‹Nº›</a:t>
            </a:fld>
            <a:endParaRPr lang="en-US"/>
          </a:p>
        </p:txBody>
      </p:sp>
    </p:spTree>
    <p:extLst>
      <p:ext uri="{BB962C8B-B14F-4D97-AF65-F5344CB8AC3E}">
        <p14:creationId xmlns:p14="http://schemas.microsoft.com/office/powerpoint/2010/main" val="51622542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solidFill>
                  <a:schemeClr val="tx1"/>
                </a:solidFill>
              </a:defRPr>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solidFill>
                  <a:schemeClr val="tx1"/>
                </a:solidFill>
              </a:defRPr>
            </a:lvl1pPr>
          </a:lstStyle>
          <a:p>
            <a:fld id="{D677E230-58DD-43ED-96A1-552DDAB53532}" type="datetimeFigureOut">
              <a:rPr lang="en-US" smtClean="0"/>
              <a:pPr/>
              <a:t>10/19/2017</a:t>
            </a:fld>
            <a:endParaRPr lang="en-US"/>
          </a:p>
        </p:txBody>
      </p:sp>
      <p:sp>
        <p:nvSpPr>
          <p:cNvPr id="4" name="Slide Image Placeholder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solidFill>
                  <a:schemeClr val="tx1"/>
                </a:solidFill>
              </a:defRPr>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solidFill>
                  <a:schemeClr val="tx1"/>
                </a:solidFill>
              </a:defRPr>
            </a:lvl1pPr>
          </a:lstStyle>
          <a:p>
            <a:fld id="{841221E5-7225-48EB-A4EE-420E7BFCF705}" type="slidenum">
              <a:rPr lang="en-US" smtClean="0"/>
              <a:pPr/>
              <a:t>‹Nº›</a:t>
            </a:fld>
            <a:endParaRPr lang="en-US"/>
          </a:p>
        </p:txBody>
      </p:sp>
    </p:spTree>
    <p:extLst>
      <p:ext uri="{BB962C8B-B14F-4D97-AF65-F5344CB8AC3E}">
        <p14:creationId xmlns:p14="http://schemas.microsoft.com/office/powerpoint/2010/main" val="155666991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2"/>
        </a:solidFill>
        <a:latin typeface="+mn-lt"/>
        <a:ea typeface="+mn-ea"/>
        <a:cs typeface="+mn-cs"/>
      </a:defRPr>
    </a:lvl1pPr>
    <a:lvl2pPr marL="457200" algn="l" defTabSz="914400" rtl="0" eaLnBrk="1" latinLnBrk="0" hangingPunct="1">
      <a:defRPr sz="1200" kern="1200">
        <a:solidFill>
          <a:schemeClr val="tx2"/>
        </a:solidFill>
        <a:latin typeface="+mn-lt"/>
        <a:ea typeface="+mn-ea"/>
        <a:cs typeface="+mn-cs"/>
      </a:defRPr>
    </a:lvl2pPr>
    <a:lvl3pPr marL="914400" algn="l" defTabSz="914400" rtl="0" eaLnBrk="1" latinLnBrk="0" hangingPunct="1">
      <a:defRPr sz="1200" kern="1200">
        <a:solidFill>
          <a:schemeClr val="tx2"/>
        </a:solidFill>
        <a:latin typeface="+mn-lt"/>
        <a:ea typeface="+mn-ea"/>
        <a:cs typeface="+mn-cs"/>
      </a:defRPr>
    </a:lvl3pPr>
    <a:lvl4pPr marL="1371600" algn="l" defTabSz="914400" rtl="0" eaLnBrk="1" latinLnBrk="0" hangingPunct="1">
      <a:defRPr sz="1200" kern="1200">
        <a:solidFill>
          <a:schemeClr val="tx2"/>
        </a:solidFill>
        <a:latin typeface="+mn-lt"/>
        <a:ea typeface="+mn-ea"/>
        <a:cs typeface="+mn-cs"/>
      </a:defRPr>
    </a:lvl4pPr>
    <a:lvl5pPr marL="1828800" algn="l" defTabSz="914400" rtl="0" eaLnBrk="1" latinLnBrk="0" hangingPunct="1">
      <a:defRPr sz="1200" kern="1200">
        <a:solidFill>
          <a:schemeClr val="tx2"/>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7" name="Rectangle 6"/>
          <p:cNvSpPr>
            <a:spLocks noChangeAspect="1"/>
          </p:cNvSpPr>
          <p:nvPr/>
        </p:nvSpPr>
        <p:spPr>
          <a:xfrm>
            <a:off x="231080" y="243841"/>
            <a:ext cx="11721587" cy="6377939"/>
          </a:xfrm>
          <a:prstGeom prst="rect">
            <a:avLst/>
          </a:prstGeom>
          <a:solidFill>
            <a:schemeClr val="accent1"/>
          </a:solidFill>
          <a:ln w="12700">
            <a:solidFill>
              <a:srgbClr val="FFFFFF"/>
            </a:solid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109691" y="882376"/>
            <a:ext cx="9964364" cy="2926080"/>
          </a:xfrm>
        </p:spPr>
        <p:txBody>
          <a:bodyPr anchor="b">
            <a:normAutofit/>
          </a:bodyPr>
          <a:lstStyle>
            <a:lvl1pPr algn="ctr">
              <a:lnSpc>
                <a:spcPct val="85000"/>
              </a:lnSpc>
              <a:defRPr sz="7198" b="1" cap="all" baseline="0">
                <a:solidFill>
                  <a:srgbClr val="FFFFFF"/>
                </a:solidFill>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709085" y="3869635"/>
            <a:ext cx="8765577" cy="1388165"/>
          </a:xfrm>
        </p:spPr>
        <p:txBody>
          <a:bodyPr>
            <a:normAutofit/>
          </a:bodyPr>
          <a:lstStyle>
            <a:lvl1pPr marL="0" indent="0" algn="ctr">
              <a:buNone/>
              <a:defRPr sz="2199">
                <a:solidFill>
                  <a:srgbClr val="FFFFFF"/>
                </a:solidFill>
              </a:defRPr>
            </a:lvl1pPr>
            <a:lvl2pPr marL="457063" indent="0" algn="ctr">
              <a:buNone/>
              <a:defRPr sz="2199"/>
            </a:lvl2pPr>
            <a:lvl3pPr marL="914126" indent="0" algn="ctr">
              <a:buNone/>
              <a:defRPr sz="2199"/>
            </a:lvl3pPr>
            <a:lvl4pPr marL="1371189" indent="0" algn="ctr">
              <a:buNone/>
              <a:defRPr sz="1999"/>
            </a:lvl4pPr>
            <a:lvl5pPr marL="1828251" indent="0" algn="ctr">
              <a:buNone/>
              <a:defRPr sz="1999"/>
            </a:lvl5pPr>
            <a:lvl6pPr marL="2285314" indent="0" algn="ctr">
              <a:buNone/>
              <a:defRPr sz="1999"/>
            </a:lvl6pPr>
            <a:lvl7pPr marL="2742377" indent="0" algn="ctr">
              <a:buNone/>
              <a:defRPr sz="1999"/>
            </a:lvl7pPr>
            <a:lvl8pPr marL="3199440" indent="0" algn="ctr">
              <a:buNone/>
              <a:defRPr sz="1999"/>
            </a:lvl8pPr>
            <a:lvl9pPr marL="3656503" indent="0" algn="ctr">
              <a:buNone/>
              <a:defRPr sz="1999"/>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lvl1pPr>
              <a:defRPr>
                <a:solidFill>
                  <a:srgbClr val="FFFFFF"/>
                </a:solidFill>
              </a:defRPr>
            </a:lvl1pPr>
          </a:lstStyle>
          <a:p>
            <a:fld id="{C2C6F8EA-316C-41DE-B9A4-EDCC3A85ED9A}" type="datetimeFigureOut">
              <a:rPr lang="es-MX" smtClean="0"/>
              <a:pPr/>
              <a:t>19/10/2017</a:t>
            </a:fld>
            <a:endParaRPr lang="es-MX"/>
          </a:p>
        </p:txBody>
      </p:sp>
      <p:sp>
        <p:nvSpPr>
          <p:cNvPr id="5" name="Footer Placeholder 4"/>
          <p:cNvSpPr>
            <a:spLocks noGrp="1"/>
          </p:cNvSpPr>
          <p:nvPr>
            <p:ph type="ftr" sz="quarter" idx="11"/>
          </p:nvPr>
        </p:nvSpPr>
        <p:spPr/>
        <p:txBody>
          <a:bodyPr/>
          <a:lstStyle>
            <a:lvl1pPr>
              <a:defRPr>
                <a:solidFill>
                  <a:srgbClr val="FFFFFF"/>
                </a:solidFill>
              </a:defRPr>
            </a:lvl1pPr>
          </a:lstStyle>
          <a:p>
            <a:endParaRPr lang="es-MX"/>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7DC1BBB0-96F0-4077-A278-0F3FB5C104D3}" type="slidenum">
              <a:rPr lang="es-MX" smtClean="0"/>
              <a:pPr/>
              <a:t>‹Nº›</a:t>
            </a:fld>
            <a:endParaRPr lang="es-MX"/>
          </a:p>
        </p:txBody>
      </p:sp>
      <p:cxnSp>
        <p:nvCxnSpPr>
          <p:cNvPr id="8" name="Straight Connector 7"/>
          <p:cNvCxnSpPr/>
          <p:nvPr/>
        </p:nvCxnSpPr>
        <p:spPr>
          <a:xfrm>
            <a:off x="1978145" y="3733800"/>
            <a:ext cx="8227458" cy="0"/>
          </a:xfrm>
          <a:prstGeom prst="line">
            <a:avLst/>
          </a:prstGeom>
          <a:ln>
            <a:solidFill>
              <a:srgbClr val="FFFFF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134904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C2C6F8EA-316C-41DE-B9A4-EDCC3A85ED9A}" type="datetimeFigureOut">
              <a:rPr lang="es-MX" smtClean="0"/>
              <a:t>19/10/2017</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7DC1BBB0-96F0-4077-A278-0F3FB5C104D3}" type="slidenum">
              <a:rPr lang="es-MX" smtClean="0"/>
              <a:t>‹Nº›</a:t>
            </a:fld>
            <a:endParaRPr lang="es-MX"/>
          </a:p>
        </p:txBody>
      </p:sp>
    </p:spTree>
    <p:extLst>
      <p:ext uri="{BB962C8B-B14F-4D97-AF65-F5344CB8AC3E}">
        <p14:creationId xmlns:p14="http://schemas.microsoft.com/office/powerpoint/2010/main" val="28177173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2628" y="762000"/>
            <a:ext cx="2323495" cy="5410200"/>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1142702" y="762000"/>
            <a:ext cx="7427565" cy="541020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C2C6F8EA-316C-41DE-B9A4-EDCC3A85ED9A}" type="datetimeFigureOut">
              <a:rPr lang="es-MX" smtClean="0"/>
              <a:t>19/10/2017</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7DC1BBB0-96F0-4077-A278-0F3FB5C104D3}" type="slidenum">
              <a:rPr lang="es-MX" smtClean="0"/>
              <a:t>‹Nº›</a:t>
            </a:fld>
            <a:endParaRPr lang="es-MX"/>
          </a:p>
        </p:txBody>
      </p:sp>
    </p:spTree>
    <p:extLst>
      <p:ext uri="{BB962C8B-B14F-4D97-AF65-F5344CB8AC3E}">
        <p14:creationId xmlns:p14="http://schemas.microsoft.com/office/powerpoint/2010/main" val="30841516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C2C6F8EA-316C-41DE-B9A4-EDCC3A85ED9A}" type="datetimeFigureOut">
              <a:rPr lang="es-MX" smtClean="0"/>
              <a:t>19/10/2017</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7DC1BBB0-96F0-4077-A278-0F3FB5C104D3}" type="slidenum">
              <a:rPr lang="es-MX" smtClean="0"/>
              <a:t>‹Nº›</a:t>
            </a:fld>
            <a:endParaRPr lang="es-MX"/>
          </a:p>
        </p:txBody>
      </p:sp>
    </p:spTree>
    <p:extLst>
      <p:ext uri="{BB962C8B-B14F-4D97-AF65-F5344CB8AC3E}">
        <p14:creationId xmlns:p14="http://schemas.microsoft.com/office/powerpoint/2010/main" val="41348243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1106136" y="1173575"/>
            <a:ext cx="9964364" cy="2926080"/>
          </a:xfrm>
        </p:spPr>
        <p:txBody>
          <a:bodyPr anchor="b">
            <a:noAutofit/>
          </a:bodyPr>
          <a:lstStyle>
            <a:lvl1pPr algn="ctr">
              <a:lnSpc>
                <a:spcPct val="85000"/>
              </a:lnSpc>
              <a:defRPr sz="7198" b="0" cap="all" baseline="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709483" y="4154520"/>
            <a:ext cx="8766812" cy="1363806"/>
          </a:xfrm>
        </p:spPr>
        <p:txBody>
          <a:bodyPr anchor="t">
            <a:normAutofit/>
          </a:bodyPr>
          <a:lstStyle>
            <a:lvl1pPr marL="0" indent="0" algn="ctr">
              <a:buNone/>
              <a:defRPr sz="2199">
                <a:solidFill>
                  <a:schemeClr val="accent1"/>
                </a:solidFill>
              </a:defRPr>
            </a:lvl1pPr>
            <a:lvl2pPr marL="457063" indent="0">
              <a:buNone/>
              <a:defRPr sz="1799">
                <a:solidFill>
                  <a:schemeClr val="tx1">
                    <a:tint val="75000"/>
                  </a:schemeClr>
                </a:solidFill>
              </a:defRPr>
            </a:lvl2pPr>
            <a:lvl3pPr marL="914126" indent="0">
              <a:buNone/>
              <a:defRPr sz="1600">
                <a:solidFill>
                  <a:schemeClr val="tx1">
                    <a:tint val="75000"/>
                  </a:schemeClr>
                </a:solidFill>
              </a:defRPr>
            </a:lvl3pPr>
            <a:lvl4pPr marL="1371189" indent="0">
              <a:buNone/>
              <a:defRPr sz="1400">
                <a:solidFill>
                  <a:schemeClr val="tx1">
                    <a:tint val="75000"/>
                  </a:schemeClr>
                </a:solidFill>
              </a:defRPr>
            </a:lvl4pPr>
            <a:lvl5pPr marL="1828251" indent="0">
              <a:buNone/>
              <a:defRPr sz="1400">
                <a:solidFill>
                  <a:schemeClr val="tx1">
                    <a:tint val="75000"/>
                  </a:schemeClr>
                </a:solidFill>
              </a:defRPr>
            </a:lvl5pPr>
            <a:lvl6pPr marL="2285314" indent="0">
              <a:buNone/>
              <a:defRPr sz="1400">
                <a:solidFill>
                  <a:schemeClr val="tx1">
                    <a:tint val="75000"/>
                  </a:schemeClr>
                </a:solidFill>
              </a:defRPr>
            </a:lvl6pPr>
            <a:lvl7pPr marL="2742377" indent="0">
              <a:buNone/>
              <a:defRPr sz="1400">
                <a:solidFill>
                  <a:schemeClr val="tx1">
                    <a:tint val="75000"/>
                  </a:schemeClr>
                </a:solidFill>
              </a:defRPr>
            </a:lvl7pPr>
            <a:lvl8pPr marL="3199440" indent="0">
              <a:buNone/>
              <a:defRPr sz="1400">
                <a:solidFill>
                  <a:schemeClr val="tx1">
                    <a:tint val="75000"/>
                  </a:schemeClr>
                </a:solidFill>
              </a:defRPr>
            </a:lvl8pPr>
            <a:lvl9pPr marL="3656503"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C2C6F8EA-316C-41DE-B9A4-EDCC3A85ED9A}" type="datetimeFigureOut">
              <a:rPr lang="es-MX" smtClean="0"/>
              <a:pPr/>
              <a:t>19/10/2017</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7DC1BBB0-96F0-4077-A278-0F3FB5C104D3}" type="slidenum">
              <a:rPr lang="es-MX" smtClean="0"/>
              <a:pPr/>
              <a:t>‹Nº›</a:t>
            </a:fld>
            <a:endParaRPr lang="es-MX"/>
          </a:p>
        </p:txBody>
      </p:sp>
      <p:cxnSp>
        <p:nvCxnSpPr>
          <p:cNvPr id="7" name="Straight Connector 6"/>
          <p:cNvCxnSpPr/>
          <p:nvPr/>
        </p:nvCxnSpPr>
        <p:spPr>
          <a:xfrm>
            <a:off x="1980684" y="4020408"/>
            <a:ext cx="8227458"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800016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1142702" y="2057399"/>
            <a:ext cx="4753642" cy="4023360"/>
          </a:xfrm>
        </p:spPr>
        <p:txBody>
          <a:bodyPr/>
          <a:lstStyle>
            <a:lvl1pPr>
              <a:defRPr sz="2199"/>
            </a:lvl1pPr>
            <a:lvl2pPr>
              <a:defRPr sz="1999"/>
            </a:lvl2pPr>
            <a:lvl3pPr>
              <a:defRPr sz="1799"/>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6265980" y="2057400"/>
            <a:ext cx="4753642" cy="4023360"/>
          </a:xfrm>
        </p:spPr>
        <p:txBody>
          <a:bodyPr/>
          <a:lstStyle>
            <a:lvl1pPr>
              <a:defRPr sz="2199"/>
            </a:lvl1pPr>
            <a:lvl2pPr>
              <a:defRPr sz="1999"/>
            </a:lvl2pPr>
            <a:lvl3pPr>
              <a:defRPr sz="1799"/>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C2C6F8EA-316C-41DE-B9A4-EDCC3A85ED9A}" type="datetimeFigureOut">
              <a:rPr lang="es-MX" smtClean="0"/>
              <a:t>19/10/2017</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7DC1BBB0-96F0-4077-A278-0F3FB5C104D3}" type="slidenum">
              <a:rPr lang="es-MX" smtClean="0"/>
              <a:t>‹Nº›</a:t>
            </a:fld>
            <a:endParaRPr lang="es-MX"/>
          </a:p>
        </p:txBody>
      </p:sp>
    </p:spTree>
    <p:extLst>
      <p:ext uri="{BB962C8B-B14F-4D97-AF65-F5344CB8AC3E}">
        <p14:creationId xmlns:p14="http://schemas.microsoft.com/office/powerpoint/2010/main" val="21585083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142702" y="2001511"/>
            <a:ext cx="4753642" cy="777240"/>
          </a:xfrm>
        </p:spPr>
        <p:txBody>
          <a:bodyPr anchor="ctr"/>
          <a:lstStyle>
            <a:lvl1pPr marL="0" indent="0">
              <a:spcBef>
                <a:spcPts val="0"/>
              </a:spcBef>
              <a:buNone/>
              <a:defRPr sz="2399" b="1"/>
            </a:lvl1pPr>
            <a:lvl2pPr marL="457063" indent="0">
              <a:buNone/>
              <a:defRPr sz="1999" b="1"/>
            </a:lvl2pPr>
            <a:lvl3pPr marL="914126" indent="0">
              <a:buNone/>
              <a:defRPr sz="1799" b="1"/>
            </a:lvl3pPr>
            <a:lvl4pPr marL="1371189" indent="0">
              <a:buNone/>
              <a:defRPr sz="1600" b="1"/>
            </a:lvl4pPr>
            <a:lvl5pPr marL="1828251" indent="0">
              <a:buNone/>
              <a:defRPr sz="1600" b="1"/>
            </a:lvl5pPr>
            <a:lvl6pPr marL="2285314" indent="0">
              <a:buNone/>
              <a:defRPr sz="1600" b="1"/>
            </a:lvl6pPr>
            <a:lvl7pPr marL="2742377" indent="0">
              <a:buNone/>
              <a:defRPr sz="1600" b="1"/>
            </a:lvl7pPr>
            <a:lvl8pPr marL="3199440" indent="0">
              <a:buNone/>
              <a:defRPr sz="1600" b="1"/>
            </a:lvl8pPr>
            <a:lvl9pPr marL="3656503"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1142702" y="2721483"/>
            <a:ext cx="4753642" cy="3383280"/>
          </a:xfrm>
        </p:spPr>
        <p:txBody>
          <a:bodyPr/>
          <a:lstStyle>
            <a:lvl1pPr>
              <a:defRPr sz="2199"/>
            </a:lvl1pPr>
            <a:lvl2pPr>
              <a:defRPr sz="1999"/>
            </a:lvl2pPr>
            <a:lvl3pPr>
              <a:defRPr sz="1799"/>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6267540" y="1999032"/>
            <a:ext cx="4753642" cy="777240"/>
          </a:xfrm>
        </p:spPr>
        <p:txBody>
          <a:bodyPr anchor="ctr"/>
          <a:lstStyle>
            <a:lvl1pPr marL="0" indent="0">
              <a:spcBef>
                <a:spcPts val="0"/>
              </a:spcBef>
              <a:buNone/>
              <a:defRPr sz="2399" b="1"/>
            </a:lvl1pPr>
            <a:lvl2pPr marL="457063" indent="0">
              <a:buNone/>
              <a:defRPr sz="1999" b="1"/>
            </a:lvl2pPr>
            <a:lvl3pPr marL="914126" indent="0">
              <a:buNone/>
              <a:defRPr sz="1799" b="1"/>
            </a:lvl3pPr>
            <a:lvl4pPr marL="1371189" indent="0">
              <a:buNone/>
              <a:defRPr sz="1600" b="1"/>
            </a:lvl4pPr>
            <a:lvl5pPr marL="1828251" indent="0">
              <a:buNone/>
              <a:defRPr sz="1600" b="1"/>
            </a:lvl5pPr>
            <a:lvl6pPr marL="2285314" indent="0">
              <a:buNone/>
              <a:defRPr sz="1600" b="1"/>
            </a:lvl6pPr>
            <a:lvl7pPr marL="2742377" indent="0">
              <a:buNone/>
              <a:defRPr sz="1600" b="1"/>
            </a:lvl7pPr>
            <a:lvl8pPr marL="3199440" indent="0">
              <a:buNone/>
              <a:defRPr sz="1600" b="1"/>
            </a:lvl8pPr>
            <a:lvl9pPr marL="3656503"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6267540" y="2719322"/>
            <a:ext cx="4753642" cy="3383280"/>
          </a:xfrm>
        </p:spPr>
        <p:txBody>
          <a:bodyPr/>
          <a:lstStyle>
            <a:lvl1pPr>
              <a:defRPr sz="2199"/>
            </a:lvl1pPr>
            <a:lvl2pPr>
              <a:defRPr sz="1999"/>
            </a:lvl2pPr>
            <a:lvl3pPr>
              <a:defRPr sz="1799"/>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C2C6F8EA-316C-41DE-B9A4-EDCC3A85ED9A}" type="datetimeFigureOut">
              <a:rPr lang="es-MX" smtClean="0"/>
              <a:t>19/10/2017</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7DC1BBB0-96F0-4077-A278-0F3FB5C104D3}" type="slidenum">
              <a:rPr lang="es-MX" smtClean="0"/>
              <a:t>‹Nº›</a:t>
            </a:fld>
            <a:endParaRPr lang="es-MX"/>
          </a:p>
        </p:txBody>
      </p:sp>
    </p:spTree>
    <p:extLst>
      <p:ext uri="{BB962C8B-B14F-4D97-AF65-F5344CB8AC3E}">
        <p14:creationId xmlns:p14="http://schemas.microsoft.com/office/powerpoint/2010/main" val="10574696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C2C6F8EA-316C-41DE-B9A4-EDCC3A85ED9A}" type="datetimeFigureOut">
              <a:rPr lang="es-MX" smtClean="0"/>
              <a:t>19/10/2017</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7DC1BBB0-96F0-4077-A278-0F3FB5C104D3}" type="slidenum">
              <a:rPr lang="es-MX" smtClean="0"/>
              <a:t>‹Nº›</a:t>
            </a:fld>
            <a:endParaRPr lang="es-MX"/>
          </a:p>
        </p:txBody>
      </p:sp>
    </p:spTree>
    <p:extLst>
      <p:ext uri="{BB962C8B-B14F-4D97-AF65-F5344CB8AC3E}">
        <p14:creationId xmlns:p14="http://schemas.microsoft.com/office/powerpoint/2010/main" val="8001113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2C6F8EA-316C-41DE-B9A4-EDCC3A85ED9A}" type="datetimeFigureOut">
              <a:rPr lang="es-MX" smtClean="0"/>
              <a:t>19/10/2017</a:t>
            </a:fld>
            <a:endParaRPr lang="es-MX"/>
          </a:p>
        </p:txBody>
      </p:sp>
      <p:sp>
        <p:nvSpPr>
          <p:cNvPr id="3" name="Footer Placeholder 2"/>
          <p:cNvSpPr>
            <a:spLocks noGrp="1"/>
          </p:cNvSpPr>
          <p:nvPr>
            <p:ph type="ftr" sz="quarter" idx="11"/>
          </p:nvPr>
        </p:nvSpPr>
        <p:spPr/>
        <p:txBody>
          <a:bodyPr/>
          <a:lstStyle/>
          <a:p>
            <a:endParaRPr lang="es-MX"/>
          </a:p>
        </p:txBody>
      </p:sp>
      <p:sp>
        <p:nvSpPr>
          <p:cNvPr id="4" name="Slide Number Placeholder 3"/>
          <p:cNvSpPr>
            <a:spLocks noGrp="1"/>
          </p:cNvSpPr>
          <p:nvPr>
            <p:ph type="sldNum" sz="quarter" idx="12"/>
          </p:nvPr>
        </p:nvSpPr>
        <p:spPr/>
        <p:txBody>
          <a:bodyPr/>
          <a:lstStyle/>
          <a:p>
            <a:fld id="{7DC1BBB0-96F0-4077-A278-0F3FB5C104D3}" type="slidenum">
              <a:rPr lang="es-MX" smtClean="0"/>
              <a:pPr/>
              <a:t>‹Nº›</a:t>
            </a:fld>
            <a:endParaRPr lang="es-MX"/>
          </a:p>
        </p:txBody>
      </p:sp>
    </p:spTree>
    <p:extLst>
      <p:ext uri="{BB962C8B-B14F-4D97-AF65-F5344CB8AC3E}">
        <p14:creationId xmlns:p14="http://schemas.microsoft.com/office/powerpoint/2010/main" val="4197715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142702" y="1097280"/>
            <a:ext cx="3930896" cy="1737360"/>
          </a:xfrm>
        </p:spPr>
        <p:txBody>
          <a:bodyPr anchor="b">
            <a:noAutofit/>
          </a:bodyPr>
          <a:lstStyle>
            <a:lvl1pPr>
              <a:lnSpc>
                <a:spcPct val="90000"/>
              </a:lnSpc>
              <a:defRPr sz="3999" b="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5850635" y="1097280"/>
            <a:ext cx="5210723" cy="4663440"/>
          </a:xfrm>
        </p:spPr>
        <p:txBody>
          <a:bodyPr/>
          <a:lstStyle>
            <a:lvl1pPr>
              <a:defRPr sz="3199"/>
            </a:lvl1pPr>
            <a:lvl2pPr>
              <a:defRPr sz="2799"/>
            </a:lvl2pPr>
            <a:lvl3pPr>
              <a:defRPr sz="2399"/>
            </a:lvl3pPr>
            <a:lvl4pPr>
              <a:defRPr sz="1999"/>
            </a:lvl4pPr>
            <a:lvl5pPr>
              <a:defRPr sz="1999"/>
            </a:lvl5pPr>
            <a:lvl6pPr>
              <a:defRPr sz="1999"/>
            </a:lvl6pPr>
            <a:lvl7pPr>
              <a:defRPr sz="1999"/>
            </a:lvl7pPr>
            <a:lvl8pPr>
              <a:defRPr sz="1999"/>
            </a:lvl8pPr>
            <a:lvl9pPr>
              <a:defRPr sz="1999"/>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1142702" y="2834640"/>
            <a:ext cx="3930896" cy="3017520"/>
          </a:xfrm>
        </p:spPr>
        <p:txBody>
          <a:bodyPr>
            <a:normAutofit/>
          </a:bodyPr>
          <a:lstStyle>
            <a:lvl1pPr marL="0" indent="0">
              <a:lnSpc>
                <a:spcPct val="100000"/>
              </a:lnSpc>
              <a:spcBef>
                <a:spcPts val="1000"/>
              </a:spcBef>
              <a:buNone/>
              <a:defRPr sz="1699"/>
            </a:lvl1pPr>
            <a:lvl2pPr marL="457063" indent="0">
              <a:buNone/>
              <a:defRPr sz="1200"/>
            </a:lvl2pPr>
            <a:lvl3pPr marL="914126" indent="0">
              <a:buNone/>
              <a:defRPr sz="1000"/>
            </a:lvl3pPr>
            <a:lvl4pPr marL="1371189" indent="0">
              <a:buNone/>
              <a:defRPr sz="900"/>
            </a:lvl4pPr>
            <a:lvl5pPr marL="1828251" indent="0">
              <a:buNone/>
              <a:defRPr sz="900"/>
            </a:lvl5pPr>
            <a:lvl6pPr marL="2285314" indent="0">
              <a:buNone/>
              <a:defRPr sz="900"/>
            </a:lvl6pPr>
            <a:lvl7pPr marL="2742377" indent="0">
              <a:buNone/>
              <a:defRPr sz="900"/>
            </a:lvl7pPr>
            <a:lvl8pPr marL="3199440" indent="0">
              <a:buNone/>
              <a:defRPr sz="900"/>
            </a:lvl8pPr>
            <a:lvl9pPr marL="3656503"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C2C6F8EA-316C-41DE-B9A4-EDCC3A85ED9A}" type="datetimeFigureOut">
              <a:rPr lang="es-MX" smtClean="0"/>
              <a:t>19/10/2017</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7DC1BBB0-96F0-4077-A278-0F3FB5C104D3}" type="slidenum">
              <a:rPr lang="es-MX" smtClean="0"/>
              <a:t>‹Nº›</a:t>
            </a:fld>
            <a:endParaRPr lang="es-MX"/>
          </a:p>
        </p:txBody>
      </p:sp>
    </p:spTree>
    <p:extLst>
      <p:ext uri="{BB962C8B-B14F-4D97-AF65-F5344CB8AC3E}">
        <p14:creationId xmlns:p14="http://schemas.microsoft.com/office/powerpoint/2010/main" val="13680666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142702" y="1097280"/>
            <a:ext cx="3930896" cy="1737360"/>
          </a:xfrm>
        </p:spPr>
        <p:txBody>
          <a:bodyPr anchor="b">
            <a:noAutofit/>
          </a:bodyPr>
          <a:lstStyle>
            <a:lvl1pPr>
              <a:lnSpc>
                <a:spcPct val="90000"/>
              </a:lnSpc>
              <a:defRPr sz="3999"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5411838" y="1069847"/>
            <a:ext cx="6097460" cy="4800600"/>
          </a:xfrm>
        </p:spPr>
        <p:txBody>
          <a:bodyPr lIns="274320" tIns="182880" anchor="t">
            <a:normAutofit/>
          </a:bodyPr>
          <a:lstStyle>
            <a:lvl1pPr marL="0" indent="0">
              <a:buNone/>
              <a:defRPr sz="2799"/>
            </a:lvl1pPr>
            <a:lvl2pPr marL="457063" indent="0">
              <a:buNone/>
              <a:defRPr sz="2799"/>
            </a:lvl2pPr>
            <a:lvl3pPr marL="914126" indent="0">
              <a:buNone/>
              <a:defRPr sz="2399"/>
            </a:lvl3pPr>
            <a:lvl4pPr marL="1371189" indent="0">
              <a:buNone/>
              <a:defRPr sz="1999"/>
            </a:lvl4pPr>
            <a:lvl5pPr marL="1828251" indent="0">
              <a:buNone/>
              <a:defRPr sz="1999"/>
            </a:lvl5pPr>
            <a:lvl6pPr marL="2285314" indent="0">
              <a:buNone/>
              <a:defRPr sz="1999"/>
            </a:lvl6pPr>
            <a:lvl7pPr marL="2742377" indent="0">
              <a:buNone/>
              <a:defRPr sz="1999"/>
            </a:lvl7pPr>
            <a:lvl8pPr marL="3199440" indent="0">
              <a:buNone/>
              <a:defRPr sz="1999"/>
            </a:lvl8pPr>
            <a:lvl9pPr marL="3656503" indent="0">
              <a:buNone/>
              <a:defRPr sz="1999"/>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1142702" y="2834640"/>
            <a:ext cx="3930896" cy="2880360"/>
          </a:xfrm>
        </p:spPr>
        <p:txBody>
          <a:bodyPr>
            <a:normAutofit/>
          </a:bodyPr>
          <a:lstStyle>
            <a:lvl1pPr marL="0" indent="0">
              <a:lnSpc>
                <a:spcPct val="100000"/>
              </a:lnSpc>
              <a:spcBef>
                <a:spcPts val="1000"/>
              </a:spcBef>
              <a:buNone/>
              <a:defRPr sz="1699"/>
            </a:lvl1pPr>
            <a:lvl2pPr marL="457063" indent="0">
              <a:buNone/>
              <a:defRPr sz="1200"/>
            </a:lvl2pPr>
            <a:lvl3pPr marL="914126" indent="0">
              <a:buNone/>
              <a:defRPr sz="1000"/>
            </a:lvl3pPr>
            <a:lvl4pPr marL="1371189" indent="0">
              <a:buNone/>
              <a:defRPr sz="900"/>
            </a:lvl4pPr>
            <a:lvl5pPr marL="1828251" indent="0">
              <a:buNone/>
              <a:defRPr sz="900"/>
            </a:lvl5pPr>
            <a:lvl6pPr marL="2285314" indent="0">
              <a:buNone/>
              <a:defRPr sz="900"/>
            </a:lvl6pPr>
            <a:lvl7pPr marL="2742377" indent="0">
              <a:buNone/>
              <a:defRPr sz="900"/>
            </a:lvl7pPr>
            <a:lvl8pPr marL="3199440" indent="0">
              <a:buNone/>
              <a:defRPr sz="900"/>
            </a:lvl8pPr>
            <a:lvl9pPr marL="3656503"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C2C6F8EA-316C-41DE-B9A4-EDCC3A85ED9A}" type="datetimeFigureOut">
              <a:rPr lang="es-MX" smtClean="0"/>
              <a:t>19/10/2017</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7DC1BBB0-96F0-4077-A278-0F3FB5C104D3}" type="slidenum">
              <a:rPr lang="es-MX" smtClean="0"/>
              <a:t>‹Nº›</a:t>
            </a:fld>
            <a:endParaRPr lang="es-MX"/>
          </a:p>
        </p:txBody>
      </p:sp>
    </p:spTree>
    <p:extLst>
      <p:ext uri="{BB962C8B-B14F-4D97-AF65-F5344CB8AC3E}">
        <p14:creationId xmlns:p14="http://schemas.microsoft.com/office/powerpoint/2010/main" val="15922048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7" name="Rectangle 6"/>
          <p:cNvSpPr>
            <a:spLocks noChangeAspect="1"/>
          </p:cNvSpPr>
          <p:nvPr/>
        </p:nvSpPr>
        <p:spPr>
          <a:xfrm>
            <a:off x="231080" y="243841"/>
            <a:ext cx="11721587" cy="6377939"/>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142702" y="609600"/>
            <a:ext cx="9872948" cy="1356360"/>
          </a:xfrm>
          <a:prstGeom prst="rect">
            <a:avLst/>
          </a:prstGeom>
        </p:spPr>
        <p:txBody>
          <a:bodyPr vert="horz" lIns="91440" tIns="45720" rIns="91440" bIns="45720" rtlCol="0" anchor="ctr">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142703" y="2057400"/>
            <a:ext cx="9870300" cy="40386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1142699" y="6223829"/>
            <a:ext cx="2328467" cy="365125"/>
          </a:xfrm>
          <a:prstGeom prst="rect">
            <a:avLst/>
          </a:prstGeom>
        </p:spPr>
        <p:txBody>
          <a:bodyPr vert="horz" lIns="91440" tIns="45720" rIns="91440" bIns="45720" rtlCol="0" anchor="ctr"/>
          <a:lstStyle>
            <a:lvl1pPr algn="l">
              <a:defRPr sz="1200">
                <a:solidFill>
                  <a:schemeClr val="accent1"/>
                </a:solidFill>
              </a:defRPr>
            </a:lvl1pPr>
          </a:lstStyle>
          <a:p>
            <a:fld id="{C2C6F8EA-316C-41DE-B9A4-EDCC3A85ED9A}" type="datetimeFigureOut">
              <a:rPr lang="es-MX" smtClean="0"/>
              <a:pPr/>
              <a:t>19/10/2017</a:t>
            </a:fld>
            <a:endParaRPr lang="es-MX"/>
          </a:p>
        </p:txBody>
      </p:sp>
      <p:sp>
        <p:nvSpPr>
          <p:cNvPr id="5" name="Footer Placeholder 4"/>
          <p:cNvSpPr>
            <a:spLocks noGrp="1"/>
          </p:cNvSpPr>
          <p:nvPr>
            <p:ph type="ftr" sz="quarter" idx="3"/>
          </p:nvPr>
        </p:nvSpPr>
        <p:spPr>
          <a:xfrm>
            <a:off x="3948120" y="6223829"/>
            <a:ext cx="4716545" cy="365125"/>
          </a:xfrm>
          <a:prstGeom prst="rect">
            <a:avLst/>
          </a:prstGeom>
        </p:spPr>
        <p:txBody>
          <a:bodyPr vert="horz" lIns="91440" tIns="45720" rIns="91440" bIns="45720" rtlCol="0" anchor="ctr"/>
          <a:lstStyle>
            <a:lvl1pPr algn="ctr">
              <a:defRPr sz="1200">
                <a:solidFill>
                  <a:schemeClr val="accent1"/>
                </a:solidFill>
              </a:defRPr>
            </a:lvl1pPr>
          </a:lstStyle>
          <a:p>
            <a:endParaRPr lang="es-MX"/>
          </a:p>
        </p:txBody>
      </p:sp>
      <p:sp>
        <p:nvSpPr>
          <p:cNvPr id="6" name="Slide Number Placeholder 5"/>
          <p:cNvSpPr>
            <a:spLocks noGrp="1"/>
          </p:cNvSpPr>
          <p:nvPr>
            <p:ph type="sldNum" sz="quarter" idx="4"/>
          </p:nvPr>
        </p:nvSpPr>
        <p:spPr>
          <a:xfrm>
            <a:off x="9327101" y="6223829"/>
            <a:ext cx="1705773" cy="365125"/>
          </a:xfrm>
          <a:prstGeom prst="rect">
            <a:avLst/>
          </a:prstGeom>
        </p:spPr>
        <p:txBody>
          <a:bodyPr vert="horz" lIns="91440" tIns="45720" rIns="91440" bIns="45720" rtlCol="0" anchor="ctr"/>
          <a:lstStyle>
            <a:lvl1pPr algn="r">
              <a:defRPr sz="1200">
                <a:solidFill>
                  <a:schemeClr val="accent1"/>
                </a:solidFill>
              </a:defRPr>
            </a:lvl1pPr>
          </a:lstStyle>
          <a:p>
            <a:fld id="{7DC1BBB0-96F0-4077-A278-0F3FB5C104D3}" type="slidenum">
              <a:rPr lang="es-MX" smtClean="0"/>
              <a:pPr/>
              <a:t>‹Nº›</a:t>
            </a:fld>
            <a:endParaRPr lang="es-MX"/>
          </a:p>
        </p:txBody>
      </p:sp>
    </p:spTree>
    <p:extLst>
      <p:ext uri="{BB962C8B-B14F-4D97-AF65-F5344CB8AC3E}">
        <p14:creationId xmlns:p14="http://schemas.microsoft.com/office/powerpoint/2010/main" val="1234815440"/>
      </p:ext>
    </p:extLst>
  </p:cSld>
  <p:clrMap bg1="lt1" tx1="dk1" bg2="lt2" tx2="dk2" accent1="accent1" accent2="accent2" accent3="accent3" accent4="accent4" accent5="accent5" accent6="accent6" hlink="hlink" folHlink="folHlink"/>
  <p:sldLayoutIdLst>
    <p:sldLayoutId id="2147483970" r:id="rId1"/>
    <p:sldLayoutId id="2147483971" r:id="rId2"/>
    <p:sldLayoutId id="2147483972" r:id="rId3"/>
    <p:sldLayoutId id="2147483973" r:id="rId4"/>
    <p:sldLayoutId id="2147483974" r:id="rId5"/>
    <p:sldLayoutId id="2147483975" r:id="rId6"/>
    <p:sldLayoutId id="2147483976" r:id="rId7"/>
    <p:sldLayoutId id="2147483977" r:id="rId8"/>
    <p:sldLayoutId id="2147483978" r:id="rId9"/>
    <p:sldLayoutId id="2147483979" r:id="rId10"/>
    <p:sldLayoutId id="2147483980"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txStyles>
    <p:titleStyle>
      <a:lvl1pPr algn="l" defTabSz="914126" rtl="0" eaLnBrk="1" latinLnBrk="0" hangingPunct="1">
        <a:lnSpc>
          <a:spcPct val="90000"/>
        </a:lnSpc>
        <a:spcBef>
          <a:spcPct val="0"/>
        </a:spcBef>
        <a:buNone/>
        <a:defRPr sz="4399" kern="1200">
          <a:solidFill>
            <a:schemeClr val="accent1"/>
          </a:solidFill>
          <a:latin typeface="+mj-lt"/>
          <a:ea typeface="+mj-ea"/>
          <a:cs typeface="+mj-cs"/>
        </a:defRPr>
      </a:lvl1pPr>
    </p:titleStyle>
    <p:bodyStyle>
      <a:lvl1pPr marL="228531" indent="-182825" algn="l" defTabSz="914126" rtl="0" eaLnBrk="1" latinLnBrk="0" hangingPunct="1">
        <a:lnSpc>
          <a:spcPct val="90000"/>
        </a:lnSpc>
        <a:spcBef>
          <a:spcPts val="1400"/>
        </a:spcBef>
        <a:buClr>
          <a:schemeClr val="accent1"/>
        </a:buClr>
        <a:buSzPct val="80000"/>
        <a:buFont typeface="Corbel" pitchFamily="34" charset="0"/>
        <a:buChar char="•"/>
        <a:defRPr sz="2199" kern="1200">
          <a:solidFill>
            <a:schemeClr val="accent1"/>
          </a:solidFill>
          <a:latin typeface="+mn-lt"/>
          <a:ea typeface="+mn-ea"/>
          <a:cs typeface="+mn-cs"/>
        </a:defRPr>
      </a:lvl1pPr>
      <a:lvl2pPr marL="457063" indent="-182825" algn="l" defTabSz="914126" rtl="0" eaLnBrk="1" latinLnBrk="0" hangingPunct="1">
        <a:lnSpc>
          <a:spcPct val="90000"/>
        </a:lnSpc>
        <a:spcBef>
          <a:spcPts val="200"/>
        </a:spcBef>
        <a:spcAft>
          <a:spcPts val="400"/>
        </a:spcAft>
        <a:buClr>
          <a:schemeClr val="accent1"/>
        </a:buClr>
        <a:buSzPct val="80000"/>
        <a:buFont typeface="Corbel" pitchFamily="34" charset="0"/>
        <a:buChar char="•"/>
        <a:defRPr sz="1999" kern="1200">
          <a:solidFill>
            <a:schemeClr val="accent1"/>
          </a:solidFill>
          <a:latin typeface="+mn-lt"/>
          <a:ea typeface="+mn-ea"/>
          <a:cs typeface="+mn-cs"/>
        </a:defRPr>
      </a:lvl2pPr>
      <a:lvl3pPr marL="731301" indent="-182825" algn="l" defTabSz="914126" rtl="0" eaLnBrk="1" latinLnBrk="0" hangingPunct="1">
        <a:lnSpc>
          <a:spcPct val="90000"/>
        </a:lnSpc>
        <a:spcBef>
          <a:spcPts val="200"/>
        </a:spcBef>
        <a:spcAft>
          <a:spcPts val="400"/>
        </a:spcAft>
        <a:buClr>
          <a:schemeClr val="accent1"/>
        </a:buClr>
        <a:buSzPct val="80000"/>
        <a:buFont typeface="Corbel" pitchFamily="34" charset="0"/>
        <a:buChar char="•"/>
        <a:defRPr sz="1799" kern="1200">
          <a:solidFill>
            <a:schemeClr val="accent1"/>
          </a:solidFill>
          <a:latin typeface="+mn-lt"/>
          <a:ea typeface="+mn-ea"/>
          <a:cs typeface="+mn-cs"/>
        </a:defRPr>
      </a:lvl3pPr>
      <a:lvl4pPr marL="1005538" indent="-182825" algn="l" defTabSz="914126"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4pPr>
      <a:lvl5pPr marL="1279776" indent="-182825" algn="l" defTabSz="914126"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5pPr>
      <a:lvl6pPr marL="1599520" indent="-228531" algn="l" defTabSz="914126"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6pPr>
      <a:lvl7pPr marL="1899430" indent="-228531" algn="l" defTabSz="914126"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7pPr>
      <a:lvl8pPr marL="2199340" indent="-228531" algn="l" defTabSz="914126"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8pPr>
      <a:lvl9pPr marL="2499250" indent="-228531" algn="l" defTabSz="914126"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9pPr>
    </p:bodyStyle>
    <p:otherStyle>
      <a:defPPr>
        <a:defRPr lang="en-US"/>
      </a:defPPr>
      <a:lvl1pPr marL="0" algn="l" defTabSz="914126" rtl="0" eaLnBrk="1" latinLnBrk="0" hangingPunct="1">
        <a:defRPr sz="1799" kern="1200">
          <a:solidFill>
            <a:schemeClr val="tx1"/>
          </a:solidFill>
          <a:latin typeface="+mn-lt"/>
          <a:ea typeface="+mn-ea"/>
          <a:cs typeface="+mn-cs"/>
        </a:defRPr>
      </a:lvl1pPr>
      <a:lvl2pPr marL="457063" algn="l" defTabSz="914126" rtl="0" eaLnBrk="1" latinLnBrk="0" hangingPunct="1">
        <a:defRPr sz="1799" kern="1200">
          <a:solidFill>
            <a:schemeClr val="tx1"/>
          </a:solidFill>
          <a:latin typeface="+mn-lt"/>
          <a:ea typeface="+mn-ea"/>
          <a:cs typeface="+mn-cs"/>
        </a:defRPr>
      </a:lvl2pPr>
      <a:lvl3pPr marL="914126" algn="l" defTabSz="914126" rtl="0" eaLnBrk="1" latinLnBrk="0" hangingPunct="1">
        <a:defRPr sz="1799" kern="1200">
          <a:solidFill>
            <a:schemeClr val="tx1"/>
          </a:solidFill>
          <a:latin typeface="+mn-lt"/>
          <a:ea typeface="+mn-ea"/>
          <a:cs typeface="+mn-cs"/>
        </a:defRPr>
      </a:lvl3pPr>
      <a:lvl4pPr marL="1371189" algn="l" defTabSz="914126" rtl="0" eaLnBrk="1" latinLnBrk="0" hangingPunct="1">
        <a:defRPr sz="1799" kern="1200">
          <a:solidFill>
            <a:schemeClr val="tx1"/>
          </a:solidFill>
          <a:latin typeface="+mn-lt"/>
          <a:ea typeface="+mn-ea"/>
          <a:cs typeface="+mn-cs"/>
        </a:defRPr>
      </a:lvl4pPr>
      <a:lvl5pPr marL="1828251" algn="l" defTabSz="914126" rtl="0" eaLnBrk="1" latinLnBrk="0" hangingPunct="1">
        <a:defRPr sz="1799" kern="1200">
          <a:solidFill>
            <a:schemeClr val="tx1"/>
          </a:solidFill>
          <a:latin typeface="+mn-lt"/>
          <a:ea typeface="+mn-ea"/>
          <a:cs typeface="+mn-cs"/>
        </a:defRPr>
      </a:lvl5pPr>
      <a:lvl6pPr marL="2285314" algn="l" defTabSz="914126" rtl="0" eaLnBrk="1" latinLnBrk="0" hangingPunct="1">
        <a:defRPr sz="1799" kern="1200">
          <a:solidFill>
            <a:schemeClr val="tx1"/>
          </a:solidFill>
          <a:latin typeface="+mn-lt"/>
          <a:ea typeface="+mn-ea"/>
          <a:cs typeface="+mn-cs"/>
        </a:defRPr>
      </a:lvl6pPr>
      <a:lvl7pPr marL="2742377" algn="l" defTabSz="914126" rtl="0" eaLnBrk="1" latinLnBrk="0" hangingPunct="1">
        <a:defRPr sz="1799" kern="1200">
          <a:solidFill>
            <a:schemeClr val="tx1"/>
          </a:solidFill>
          <a:latin typeface="+mn-lt"/>
          <a:ea typeface="+mn-ea"/>
          <a:cs typeface="+mn-cs"/>
        </a:defRPr>
      </a:lvl7pPr>
      <a:lvl8pPr marL="3199440" algn="l" defTabSz="914126" rtl="0" eaLnBrk="1" latinLnBrk="0" hangingPunct="1">
        <a:defRPr sz="1799" kern="1200">
          <a:solidFill>
            <a:schemeClr val="tx1"/>
          </a:solidFill>
          <a:latin typeface="+mn-lt"/>
          <a:ea typeface="+mn-ea"/>
          <a:cs typeface="+mn-cs"/>
        </a:defRPr>
      </a:lvl8pPr>
      <a:lvl9pPr marL="3656503" algn="l" defTabSz="914126" rtl="0" eaLnBrk="1" latinLnBrk="0" hangingPunct="1">
        <a:defRPr sz="1799"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8" Type="http://schemas.openxmlformats.org/officeDocument/2006/relationships/hyperlink" Target="http://www.nafin.com.mx/portalnf/get?file=/pdf/herramientas-negocio/contabilidad4_4" TargetMode="External"/><Relationship Id="rId3" Type="http://schemas.openxmlformats.org/officeDocument/2006/relationships/hyperlink" Target="http://www.sat.gob.mx/fichas_tematicas/buzon_tributario/Documents/Manual_Instalacion_convertidor.pdf" TargetMode="External"/><Relationship Id="rId7" Type="http://schemas.openxmlformats.org/officeDocument/2006/relationships/hyperlink" Target="http://www.sat.gob.mx/fichas_tematicas/buzon_tributario/Documents/codigo_agrupador.pdf" TargetMode="External"/><Relationship Id="rId2" Type="http://schemas.openxmlformats.org/officeDocument/2006/relationships/hyperlink" Target="http://www.sat.gob.mx/contabilidadelectronica/Paginas/05.htm" TargetMode="External"/><Relationship Id="rId1" Type="http://schemas.openxmlformats.org/officeDocument/2006/relationships/slideLayout" Target="../slideLayouts/slideLayout2.xml"/><Relationship Id="rId6" Type="http://schemas.openxmlformats.org/officeDocument/2006/relationships/hyperlink" Target="http://www.sat.gob.mx/contabilidadelectronica/Paginas/documentos/infografia.pdf" TargetMode="External"/><Relationship Id="rId5" Type="http://schemas.openxmlformats.org/officeDocument/2006/relationships/hyperlink" Target="https://ceportalvalidacionprod.clouda.sat.gob.mx/" TargetMode="External"/><Relationship Id="rId4" Type="http://schemas.openxmlformats.org/officeDocument/2006/relationships/hyperlink" Target="http://www.sat.gob.mx/contabilidadelectronica/paginas/documentos/infografia.pdf"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142703" y="836712"/>
            <a:ext cx="9870300" cy="5616624"/>
          </a:xfrm>
        </p:spPr>
        <p:txBody>
          <a:bodyPr>
            <a:normAutofit/>
          </a:bodyPr>
          <a:lstStyle/>
          <a:p>
            <a:pPr marL="45706" indent="0" algn="ctr">
              <a:buNone/>
            </a:pPr>
            <a:r>
              <a:rPr lang="es-ES" sz="2800" b="1" dirty="0" smtClean="0">
                <a:solidFill>
                  <a:schemeClr val="tx1"/>
                </a:solidFill>
                <a:latin typeface="Garamond" panose="02020404030301010803" pitchFamily="18" charset="0"/>
                <a:cs typeface="Andalus" panose="02020603050405020304" pitchFamily="18" charset="-78"/>
              </a:rPr>
              <a:t>Universidad Autónoma del Estado de México</a:t>
            </a:r>
            <a:br>
              <a:rPr lang="es-ES" sz="2800" b="1" dirty="0" smtClean="0">
                <a:solidFill>
                  <a:schemeClr val="tx1"/>
                </a:solidFill>
                <a:latin typeface="Garamond" panose="02020404030301010803" pitchFamily="18" charset="0"/>
                <a:cs typeface="Andalus" panose="02020603050405020304" pitchFamily="18" charset="-78"/>
              </a:rPr>
            </a:br>
            <a:r>
              <a:rPr lang="es-ES" sz="2800" b="1" dirty="0" smtClean="0">
                <a:solidFill>
                  <a:schemeClr val="tx1"/>
                </a:solidFill>
                <a:latin typeface="Garamond" panose="02020404030301010803" pitchFamily="18" charset="0"/>
                <a:cs typeface="Andalus" panose="02020603050405020304" pitchFamily="18" charset="-78"/>
              </a:rPr>
              <a:t/>
            </a:r>
            <a:br>
              <a:rPr lang="es-ES" sz="2800" b="1" dirty="0" smtClean="0">
                <a:solidFill>
                  <a:schemeClr val="tx1"/>
                </a:solidFill>
                <a:latin typeface="Garamond" panose="02020404030301010803" pitchFamily="18" charset="0"/>
                <a:cs typeface="Andalus" panose="02020603050405020304" pitchFamily="18" charset="-78"/>
              </a:rPr>
            </a:br>
            <a:r>
              <a:rPr lang="es-ES" sz="2800" b="1" dirty="0" smtClean="0">
                <a:solidFill>
                  <a:schemeClr val="tx1"/>
                </a:solidFill>
                <a:latin typeface="Garamond" panose="02020404030301010803" pitchFamily="18" charset="0"/>
                <a:cs typeface="Andalus" panose="02020603050405020304" pitchFamily="18" charset="-78"/>
              </a:rPr>
              <a:t>Centro Universitario UAEM Valle de Teotihuacán</a:t>
            </a:r>
            <a:br>
              <a:rPr lang="es-ES" sz="2800" b="1" dirty="0" smtClean="0">
                <a:solidFill>
                  <a:schemeClr val="tx1"/>
                </a:solidFill>
                <a:latin typeface="Garamond" panose="02020404030301010803" pitchFamily="18" charset="0"/>
                <a:cs typeface="Andalus" panose="02020603050405020304" pitchFamily="18" charset="-78"/>
              </a:rPr>
            </a:br>
            <a:r>
              <a:rPr lang="es-ES" sz="2000" b="1" dirty="0" smtClean="0">
                <a:solidFill>
                  <a:schemeClr val="tx1"/>
                </a:solidFill>
                <a:latin typeface="Garamond" panose="02020404030301010803" pitchFamily="18" charset="0"/>
                <a:cs typeface="Andalus" panose="02020603050405020304" pitchFamily="18" charset="-78"/>
              </a:rPr>
              <a:t/>
            </a:r>
            <a:br>
              <a:rPr lang="es-ES" sz="2000" b="1" dirty="0" smtClean="0">
                <a:solidFill>
                  <a:schemeClr val="tx1"/>
                </a:solidFill>
                <a:latin typeface="Garamond" panose="02020404030301010803" pitchFamily="18" charset="0"/>
                <a:cs typeface="Andalus" panose="02020603050405020304" pitchFamily="18" charset="-78"/>
              </a:rPr>
            </a:br>
            <a:r>
              <a:rPr lang="es-ES" sz="2000" b="1" dirty="0" smtClean="0">
                <a:solidFill>
                  <a:schemeClr val="tx1"/>
                </a:solidFill>
                <a:latin typeface="Garamond" panose="02020404030301010803" pitchFamily="18" charset="0"/>
              </a:rPr>
              <a:t>Unidad de Aprendizaje: Teoría General dela Tributación</a:t>
            </a:r>
            <a:br>
              <a:rPr lang="es-ES" sz="2000" b="1" dirty="0" smtClean="0">
                <a:solidFill>
                  <a:schemeClr val="tx1"/>
                </a:solidFill>
                <a:latin typeface="Garamond" panose="02020404030301010803" pitchFamily="18" charset="0"/>
              </a:rPr>
            </a:br>
            <a:r>
              <a:rPr lang="es-ES" sz="2000" b="1" dirty="0" smtClean="0">
                <a:solidFill>
                  <a:schemeClr val="tx1"/>
                </a:solidFill>
                <a:latin typeface="Garamond" panose="02020404030301010803" pitchFamily="18" charset="0"/>
              </a:rPr>
              <a:t/>
            </a:r>
            <a:br>
              <a:rPr lang="es-ES" sz="2000" b="1" dirty="0" smtClean="0">
                <a:solidFill>
                  <a:schemeClr val="tx1"/>
                </a:solidFill>
                <a:latin typeface="Garamond" panose="02020404030301010803" pitchFamily="18" charset="0"/>
              </a:rPr>
            </a:br>
            <a:r>
              <a:rPr lang="es-ES" sz="2000" b="1" dirty="0" smtClean="0">
                <a:solidFill>
                  <a:schemeClr val="tx1"/>
                </a:solidFill>
                <a:latin typeface="Garamond" panose="02020404030301010803" pitchFamily="18" charset="0"/>
              </a:rPr>
              <a:t>Licenciatura en Contaduría</a:t>
            </a:r>
            <a:br>
              <a:rPr lang="es-ES" sz="2000" b="1" dirty="0" smtClean="0">
                <a:solidFill>
                  <a:schemeClr val="tx1"/>
                </a:solidFill>
                <a:latin typeface="Garamond" panose="02020404030301010803" pitchFamily="18" charset="0"/>
              </a:rPr>
            </a:br>
            <a:r>
              <a:rPr lang="es-ES" sz="2000" b="1" dirty="0" smtClean="0">
                <a:solidFill>
                  <a:schemeClr val="tx1"/>
                </a:solidFill>
                <a:latin typeface="Garamond" panose="02020404030301010803" pitchFamily="18" charset="0"/>
              </a:rPr>
              <a:t/>
            </a:r>
            <a:br>
              <a:rPr lang="es-ES" sz="2000" b="1" dirty="0" smtClean="0">
                <a:solidFill>
                  <a:schemeClr val="tx1"/>
                </a:solidFill>
                <a:latin typeface="Garamond" panose="02020404030301010803" pitchFamily="18" charset="0"/>
              </a:rPr>
            </a:br>
            <a:r>
              <a:rPr lang="es-ES" sz="2000" b="1" dirty="0" smtClean="0">
                <a:solidFill>
                  <a:schemeClr val="tx1"/>
                </a:solidFill>
                <a:latin typeface="Garamond" panose="02020404030301010803" pitchFamily="18" charset="0"/>
              </a:rPr>
              <a:t/>
            </a:r>
            <a:br>
              <a:rPr lang="es-ES" sz="2000" b="1" dirty="0" smtClean="0">
                <a:solidFill>
                  <a:schemeClr val="tx1"/>
                </a:solidFill>
                <a:latin typeface="Garamond" panose="02020404030301010803" pitchFamily="18" charset="0"/>
              </a:rPr>
            </a:br>
            <a:r>
              <a:rPr lang="es-ES" sz="2000" b="1" dirty="0" smtClean="0">
                <a:solidFill>
                  <a:schemeClr val="tx1"/>
                </a:solidFill>
                <a:latin typeface="Garamond" panose="02020404030301010803" pitchFamily="18" charset="0"/>
              </a:rPr>
              <a:t/>
            </a:r>
            <a:br>
              <a:rPr lang="es-ES" sz="2000" b="1" dirty="0" smtClean="0">
                <a:solidFill>
                  <a:schemeClr val="tx1"/>
                </a:solidFill>
                <a:latin typeface="Garamond" panose="02020404030301010803" pitchFamily="18" charset="0"/>
              </a:rPr>
            </a:br>
            <a:endParaRPr lang="es-ES" sz="2000" b="1" dirty="0" smtClean="0">
              <a:solidFill>
                <a:schemeClr val="tx1"/>
              </a:solidFill>
              <a:latin typeface="Garamond" panose="02020404030301010803" pitchFamily="18" charset="0"/>
            </a:endParaRPr>
          </a:p>
          <a:p>
            <a:pPr marL="45706" indent="0" algn="ctr">
              <a:buNone/>
            </a:pPr>
            <a:r>
              <a:rPr lang="es-ES" sz="2000" b="1" dirty="0" smtClean="0">
                <a:solidFill>
                  <a:schemeClr val="tx1"/>
                </a:solidFill>
                <a:latin typeface="Garamond" panose="02020404030301010803" pitchFamily="18" charset="0"/>
              </a:rPr>
              <a:t>Unidad de Competencia </a:t>
            </a:r>
            <a:r>
              <a:rPr lang="es-ES" sz="2000" b="1" dirty="0" smtClean="0">
                <a:solidFill>
                  <a:schemeClr val="tx1"/>
                </a:solidFill>
                <a:latin typeface="Garamond" panose="02020404030301010803" pitchFamily="18" charset="0"/>
              </a:rPr>
              <a:t>V.</a:t>
            </a:r>
            <a:r>
              <a:rPr lang="es-ES" sz="2000" b="1" dirty="0" smtClean="0">
                <a:solidFill>
                  <a:schemeClr val="tx1"/>
                </a:solidFill>
                <a:latin typeface="Garamond" panose="02020404030301010803" pitchFamily="18" charset="0"/>
              </a:rPr>
              <a:t/>
            </a:r>
            <a:br>
              <a:rPr lang="es-ES" sz="2000" b="1" dirty="0" smtClean="0">
                <a:solidFill>
                  <a:schemeClr val="tx1"/>
                </a:solidFill>
                <a:latin typeface="Garamond" panose="02020404030301010803" pitchFamily="18" charset="0"/>
              </a:rPr>
            </a:br>
            <a:r>
              <a:rPr lang="es-ES" sz="2000" b="1" dirty="0" smtClean="0">
                <a:solidFill>
                  <a:schemeClr val="tx1"/>
                </a:solidFill>
                <a:latin typeface="Garamond" panose="02020404030301010803" pitchFamily="18" charset="0"/>
              </a:rPr>
              <a:t/>
            </a:r>
            <a:br>
              <a:rPr lang="es-ES" sz="2000" b="1" dirty="0" smtClean="0">
                <a:solidFill>
                  <a:schemeClr val="tx1"/>
                </a:solidFill>
                <a:latin typeface="Garamond" panose="02020404030301010803" pitchFamily="18" charset="0"/>
              </a:rPr>
            </a:br>
            <a:r>
              <a:rPr lang="es-ES" sz="2000" b="1" dirty="0" smtClean="0">
                <a:solidFill>
                  <a:schemeClr val="tx1"/>
                </a:solidFill>
                <a:latin typeface="Garamond" panose="02020404030301010803" pitchFamily="18" charset="0"/>
              </a:rPr>
              <a:t>“Contabilidad Electrónica”</a:t>
            </a:r>
            <a:br>
              <a:rPr lang="es-ES" sz="2000" b="1" dirty="0" smtClean="0">
                <a:solidFill>
                  <a:schemeClr val="tx1"/>
                </a:solidFill>
                <a:latin typeface="Garamond" panose="02020404030301010803" pitchFamily="18" charset="0"/>
              </a:rPr>
            </a:br>
            <a:r>
              <a:rPr lang="es-ES" sz="2000" b="1" dirty="0" smtClean="0">
                <a:solidFill>
                  <a:schemeClr val="tx1"/>
                </a:solidFill>
                <a:latin typeface="Garamond" panose="02020404030301010803" pitchFamily="18" charset="0"/>
              </a:rPr>
              <a:t/>
            </a:r>
            <a:br>
              <a:rPr lang="es-ES" sz="2000" b="1" dirty="0" smtClean="0">
                <a:solidFill>
                  <a:schemeClr val="tx1"/>
                </a:solidFill>
                <a:latin typeface="Garamond" panose="02020404030301010803" pitchFamily="18" charset="0"/>
              </a:rPr>
            </a:br>
            <a:r>
              <a:rPr lang="es-ES" sz="2000" b="1" dirty="0" smtClean="0">
                <a:solidFill>
                  <a:schemeClr val="tx1"/>
                </a:solidFill>
                <a:latin typeface="Garamond" panose="02020404030301010803" pitchFamily="18" charset="0"/>
              </a:rPr>
              <a:t>L. C. P. Lizbeth Sandoval Juárez</a:t>
            </a:r>
            <a:br>
              <a:rPr lang="es-ES" sz="2000" b="1" dirty="0" smtClean="0">
                <a:solidFill>
                  <a:schemeClr val="tx1"/>
                </a:solidFill>
                <a:latin typeface="Garamond" panose="02020404030301010803" pitchFamily="18" charset="0"/>
              </a:rPr>
            </a:br>
            <a:endParaRPr lang="es-MX" dirty="0">
              <a:solidFill>
                <a:schemeClr val="tx1"/>
              </a:solidFill>
            </a:endParaRPr>
          </a:p>
        </p:txBody>
      </p:sp>
      <p:pic>
        <p:nvPicPr>
          <p:cNvPr id="4" name="Imagen 3"/>
          <p:cNvPicPr>
            <a:picLocks noChangeAspect="1"/>
          </p:cNvPicPr>
          <p:nvPr/>
        </p:nvPicPr>
        <p:blipFill>
          <a:blip r:embed="rId2"/>
          <a:stretch>
            <a:fillRect/>
          </a:stretch>
        </p:blipFill>
        <p:spPr>
          <a:xfrm>
            <a:off x="261764" y="260648"/>
            <a:ext cx="773631" cy="668813"/>
          </a:xfrm>
          <a:prstGeom prst="rect">
            <a:avLst/>
          </a:prstGeom>
        </p:spPr>
      </p:pic>
      <p:pic>
        <p:nvPicPr>
          <p:cNvPr id="5" name="Imagen 4"/>
          <p:cNvPicPr>
            <a:picLocks noChangeAspect="1"/>
          </p:cNvPicPr>
          <p:nvPr/>
        </p:nvPicPr>
        <p:blipFill>
          <a:blip r:embed="rId3"/>
          <a:stretch>
            <a:fillRect/>
          </a:stretch>
        </p:blipFill>
        <p:spPr>
          <a:xfrm>
            <a:off x="11122956" y="274751"/>
            <a:ext cx="781023" cy="417945"/>
          </a:xfrm>
          <a:prstGeom prst="rect">
            <a:avLst/>
          </a:prstGeom>
        </p:spPr>
      </p:pic>
      <p:graphicFrame>
        <p:nvGraphicFramePr>
          <p:cNvPr id="8" name="Tabla 7"/>
          <p:cNvGraphicFramePr>
            <a:graphicFrameLocks noGrp="1"/>
          </p:cNvGraphicFramePr>
          <p:nvPr>
            <p:extLst>
              <p:ext uri="{D42A27DB-BD31-4B8C-83A1-F6EECF244321}">
                <p14:modId xmlns:p14="http://schemas.microsoft.com/office/powerpoint/2010/main" val="2783541593"/>
              </p:ext>
            </p:extLst>
          </p:nvPr>
        </p:nvGraphicFramePr>
        <p:xfrm>
          <a:off x="4366220" y="3303013"/>
          <a:ext cx="3348507" cy="828040"/>
        </p:xfrm>
        <a:graphic>
          <a:graphicData uri="http://schemas.openxmlformats.org/drawingml/2006/table">
            <a:tbl>
              <a:tblPr firstRow="1" bandRow="1">
                <a:tableStyleId>{69012ECD-51FC-41F1-AA8D-1B2483CD663E}</a:tableStyleId>
              </a:tblPr>
              <a:tblGrid>
                <a:gridCol w="695459"/>
                <a:gridCol w="850006"/>
                <a:gridCol w="914400"/>
                <a:gridCol w="888642"/>
              </a:tblGrid>
              <a:tr h="370840">
                <a:tc>
                  <a:txBody>
                    <a:bodyPr/>
                    <a:lstStyle/>
                    <a:p>
                      <a:pPr algn="ctr"/>
                      <a:r>
                        <a:rPr lang="es-MX" sz="1200" dirty="0" smtClean="0"/>
                        <a:t>Horas teoría</a:t>
                      </a:r>
                      <a:endParaRPr lang="es-MX" sz="1200" dirty="0"/>
                    </a:p>
                  </a:txBody>
                  <a:tcPr/>
                </a:tc>
                <a:tc>
                  <a:txBody>
                    <a:bodyPr/>
                    <a:lstStyle/>
                    <a:p>
                      <a:pPr algn="ctr"/>
                      <a:r>
                        <a:rPr lang="es-MX" sz="1200" dirty="0" smtClean="0"/>
                        <a:t>Horas práctica</a:t>
                      </a:r>
                      <a:endParaRPr lang="es-MX" sz="1200" dirty="0"/>
                    </a:p>
                  </a:txBody>
                  <a:tcPr/>
                </a:tc>
                <a:tc>
                  <a:txBody>
                    <a:bodyPr/>
                    <a:lstStyle/>
                    <a:p>
                      <a:pPr algn="ctr"/>
                      <a:r>
                        <a:rPr lang="es-MX" sz="1200" dirty="0" smtClean="0"/>
                        <a:t>Total de horas</a:t>
                      </a:r>
                      <a:endParaRPr lang="es-MX" sz="1200" dirty="0"/>
                    </a:p>
                  </a:txBody>
                  <a:tcPr/>
                </a:tc>
                <a:tc>
                  <a:txBody>
                    <a:bodyPr/>
                    <a:lstStyle/>
                    <a:p>
                      <a:pPr algn="ctr"/>
                      <a:r>
                        <a:rPr lang="es-MX" sz="1200" dirty="0" smtClean="0"/>
                        <a:t>Créditos</a:t>
                      </a:r>
                      <a:endParaRPr lang="es-MX" sz="1200" dirty="0"/>
                    </a:p>
                  </a:txBody>
                  <a:tcPr/>
                </a:tc>
              </a:tr>
              <a:tr h="370840">
                <a:tc>
                  <a:txBody>
                    <a:bodyPr/>
                    <a:lstStyle/>
                    <a:p>
                      <a:pPr algn="ctr"/>
                      <a:r>
                        <a:rPr lang="es-MX" sz="1200" dirty="0" smtClean="0"/>
                        <a:t>3</a:t>
                      </a:r>
                      <a:endParaRPr lang="es-MX" sz="1200" dirty="0"/>
                    </a:p>
                  </a:txBody>
                  <a:tcPr/>
                </a:tc>
                <a:tc>
                  <a:txBody>
                    <a:bodyPr/>
                    <a:lstStyle/>
                    <a:p>
                      <a:pPr algn="ctr"/>
                      <a:r>
                        <a:rPr lang="es-MX" sz="1200" dirty="0" smtClean="0"/>
                        <a:t>1</a:t>
                      </a:r>
                      <a:endParaRPr lang="es-MX" sz="1200" dirty="0"/>
                    </a:p>
                  </a:txBody>
                  <a:tcPr/>
                </a:tc>
                <a:tc>
                  <a:txBody>
                    <a:bodyPr/>
                    <a:lstStyle/>
                    <a:p>
                      <a:pPr algn="ctr"/>
                      <a:r>
                        <a:rPr lang="es-MX" sz="1200" dirty="0" smtClean="0"/>
                        <a:t>4</a:t>
                      </a:r>
                      <a:endParaRPr lang="es-MX" sz="1200" dirty="0"/>
                    </a:p>
                  </a:txBody>
                  <a:tcPr/>
                </a:tc>
                <a:tc>
                  <a:txBody>
                    <a:bodyPr/>
                    <a:lstStyle/>
                    <a:p>
                      <a:pPr algn="ctr"/>
                      <a:r>
                        <a:rPr lang="es-MX" sz="1200" dirty="0" smtClean="0"/>
                        <a:t>7</a:t>
                      </a:r>
                      <a:endParaRPr lang="es-MX" sz="1200" dirty="0"/>
                    </a:p>
                  </a:txBody>
                  <a:tcPr/>
                </a:tc>
              </a:tr>
            </a:tbl>
          </a:graphicData>
        </a:graphic>
      </p:graphicFrame>
      <p:cxnSp>
        <p:nvCxnSpPr>
          <p:cNvPr id="9" name="Conector recto 8"/>
          <p:cNvCxnSpPr/>
          <p:nvPr/>
        </p:nvCxnSpPr>
        <p:spPr>
          <a:xfrm>
            <a:off x="621804" y="2132856"/>
            <a:ext cx="10801200" cy="0"/>
          </a:xfrm>
          <a:prstGeom prst="line">
            <a:avLst/>
          </a:prstGeom>
          <a:ln w="28575"/>
        </p:spPr>
        <p:style>
          <a:lnRef idx="1">
            <a:schemeClr val="accent5"/>
          </a:lnRef>
          <a:fillRef idx="0">
            <a:schemeClr val="accent5"/>
          </a:fillRef>
          <a:effectRef idx="0">
            <a:schemeClr val="accent5"/>
          </a:effectRef>
          <a:fontRef idx="minor">
            <a:schemeClr val="tx1"/>
          </a:fontRef>
        </p:style>
      </p:cxnSp>
      <p:sp>
        <p:nvSpPr>
          <p:cNvPr id="10" name="Rectángulo 9"/>
          <p:cNvSpPr/>
          <p:nvPr/>
        </p:nvSpPr>
        <p:spPr>
          <a:xfrm>
            <a:off x="10088867" y="6525344"/>
            <a:ext cx="1781898" cy="369332"/>
          </a:xfrm>
          <a:prstGeom prst="rect">
            <a:avLst/>
          </a:prstGeom>
        </p:spPr>
        <p:txBody>
          <a:bodyPr wrap="none">
            <a:spAutoFit/>
          </a:bodyPr>
          <a:lstStyle/>
          <a:p>
            <a:r>
              <a:rPr lang="es-MX" dirty="0">
                <a:solidFill>
                  <a:schemeClr val="bg1"/>
                </a:solidFill>
              </a:rPr>
              <a:t>Septiembre 2017</a:t>
            </a:r>
          </a:p>
        </p:txBody>
      </p:sp>
    </p:spTree>
    <p:extLst>
      <p:ext uri="{BB962C8B-B14F-4D97-AF65-F5344CB8AC3E}">
        <p14:creationId xmlns:p14="http://schemas.microsoft.com/office/powerpoint/2010/main" val="6181705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77788" y="715576"/>
            <a:ext cx="9872948" cy="625192"/>
          </a:xfrm>
        </p:spPr>
        <p:txBody>
          <a:bodyPr>
            <a:normAutofit/>
          </a:bodyPr>
          <a:lstStyle/>
          <a:p>
            <a:pPr algn="ctr"/>
            <a:r>
              <a:rPr lang="es-MX" sz="3200" dirty="0" smtClean="0">
                <a:solidFill>
                  <a:schemeClr val="tx1"/>
                </a:solidFill>
                <a:latin typeface="David" panose="020E0502060401010101" pitchFamily="34" charset="-79"/>
                <a:cs typeface="David" panose="020E0502060401010101" pitchFamily="34" charset="-79"/>
              </a:rPr>
              <a:t>Sistemas de registros contables</a:t>
            </a:r>
            <a:endParaRPr lang="es-MX" sz="3200" dirty="0">
              <a:solidFill>
                <a:schemeClr val="tx1"/>
              </a:solidFill>
              <a:latin typeface="David" panose="020E0502060401010101" pitchFamily="34" charset="-79"/>
              <a:cs typeface="David" panose="020E0502060401010101" pitchFamily="34" charset="-79"/>
            </a:endParaRPr>
          </a:p>
        </p:txBody>
      </p:sp>
      <p:sp>
        <p:nvSpPr>
          <p:cNvPr id="3" name="Marcador de contenido 2"/>
          <p:cNvSpPr>
            <a:spLocks noGrp="1"/>
          </p:cNvSpPr>
          <p:nvPr>
            <p:ph idx="1"/>
          </p:nvPr>
        </p:nvSpPr>
        <p:spPr>
          <a:xfrm>
            <a:off x="621804" y="1700808"/>
            <a:ext cx="10801200" cy="4038600"/>
          </a:xfrm>
        </p:spPr>
        <p:txBody>
          <a:bodyPr>
            <a:normAutofit/>
          </a:bodyPr>
          <a:lstStyle/>
          <a:p>
            <a:pPr>
              <a:lnSpc>
                <a:spcPct val="150000"/>
              </a:lnSpc>
            </a:pPr>
            <a:r>
              <a:rPr lang="es-MX" dirty="0" smtClean="0">
                <a:solidFill>
                  <a:schemeClr val="tx1"/>
                </a:solidFill>
              </a:rPr>
              <a:t>De acuerdo al artículo 28, fracción II y III del Código Fiscal de la Federación los sistemas de registros contables deben:</a:t>
            </a:r>
          </a:p>
          <a:p>
            <a:pPr marL="1528763" indent="-457200">
              <a:lnSpc>
                <a:spcPct val="150000"/>
              </a:lnSpc>
              <a:buFont typeface="Wingdings" panose="05000000000000000000" pitchFamily="2" charset="2"/>
              <a:buChar char="Ø"/>
            </a:pPr>
            <a:r>
              <a:rPr lang="es-MX" dirty="0" smtClean="0">
                <a:solidFill>
                  <a:schemeClr val="tx1"/>
                </a:solidFill>
              </a:rPr>
              <a:t>Cumplir requisitos del RCFF</a:t>
            </a:r>
          </a:p>
          <a:p>
            <a:pPr marL="1528763" indent="-457200">
              <a:lnSpc>
                <a:spcPct val="150000"/>
              </a:lnSpc>
              <a:buFont typeface="Wingdings" panose="05000000000000000000" pitchFamily="2" charset="2"/>
              <a:buChar char="Ø"/>
            </a:pPr>
            <a:r>
              <a:rPr lang="es-MX" dirty="0" smtClean="0">
                <a:solidFill>
                  <a:schemeClr val="tx1"/>
                </a:solidFill>
              </a:rPr>
              <a:t>Cumplir requisitos de las reglas de carácter general del SAT</a:t>
            </a:r>
          </a:p>
          <a:p>
            <a:pPr marL="1528763" indent="-457200">
              <a:lnSpc>
                <a:spcPct val="150000"/>
              </a:lnSpc>
              <a:buFont typeface="Wingdings" panose="05000000000000000000" pitchFamily="2" charset="2"/>
              <a:buChar char="Ø"/>
            </a:pPr>
            <a:r>
              <a:rPr lang="es-MX" dirty="0" smtClean="0">
                <a:solidFill>
                  <a:schemeClr val="tx1"/>
                </a:solidFill>
              </a:rPr>
              <a:t>Llevarlos en medios electrónicos conforme al RCFF y reglas</a:t>
            </a:r>
          </a:p>
          <a:p>
            <a:pPr marL="1528763" indent="-457200">
              <a:lnSpc>
                <a:spcPct val="150000"/>
              </a:lnSpc>
              <a:buFont typeface="Wingdings" panose="05000000000000000000" pitchFamily="2" charset="2"/>
              <a:buChar char="Ø"/>
            </a:pPr>
            <a:r>
              <a:rPr lang="es-MX" dirty="0" smtClean="0">
                <a:solidFill>
                  <a:schemeClr val="tx1"/>
                </a:solidFill>
              </a:rPr>
              <a:t>La documentación comprobatoria estará en el domicilio fiscal</a:t>
            </a:r>
          </a:p>
          <a:p>
            <a:pPr>
              <a:lnSpc>
                <a:spcPct val="150000"/>
              </a:lnSpc>
            </a:pPr>
            <a:endParaRPr lang="es-MX" dirty="0">
              <a:solidFill>
                <a:schemeClr val="tx1"/>
              </a:solidFill>
            </a:endParaRPr>
          </a:p>
        </p:txBody>
      </p:sp>
      <p:cxnSp>
        <p:nvCxnSpPr>
          <p:cNvPr id="5" name="Conector recto 4"/>
          <p:cNvCxnSpPr/>
          <p:nvPr/>
        </p:nvCxnSpPr>
        <p:spPr>
          <a:xfrm>
            <a:off x="621804" y="1340768"/>
            <a:ext cx="10801200" cy="0"/>
          </a:xfrm>
          <a:prstGeom prst="line">
            <a:avLst/>
          </a:prstGeom>
          <a:ln w="28575"/>
        </p:spPr>
        <p:style>
          <a:lnRef idx="1">
            <a:schemeClr val="accent5"/>
          </a:lnRef>
          <a:fillRef idx="0">
            <a:schemeClr val="accent5"/>
          </a:fillRef>
          <a:effectRef idx="0">
            <a:schemeClr val="accent5"/>
          </a:effectRef>
          <a:fontRef idx="minor">
            <a:schemeClr val="tx1"/>
          </a:fontRef>
        </p:style>
      </p:cxnSp>
      <p:sp>
        <p:nvSpPr>
          <p:cNvPr id="6" name="Rectángulo 5"/>
          <p:cNvSpPr/>
          <p:nvPr/>
        </p:nvSpPr>
        <p:spPr>
          <a:xfrm>
            <a:off x="10608627" y="6577607"/>
            <a:ext cx="1427955" cy="307777"/>
          </a:xfrm>
          <a:prstGeom prst="rect">
            <a:avLst/>
          </a:prstGeom>
        </p:spPr>
        <p:txBody>
          <a:bodyPr wrap="none">
            <a:spAutoFit/>
          </a:bodyPr>
          <a:lstStyle/>
          <a:p>
            <a:r>
              <a:rPr lang="es-MX" sz="1400" dirty="0">
                <a:solidFill>
                  <a:schemeClr val="bg1"/>
                </a:solidFill>
              </a:rPr>
              <a:t>Septiembre 2017</a:t>
            </a:r>
          </a:p>
        </p:txBody>
      </p:sp>
    </p:spTree>
    <p:extLst>
      <p:ext uri="{BB962C8B-B14F-4D97-AF65-F5344CB8AC3E}">
        <p14:creationId xmlns:p14="http://schemas.microsoft.com/office/powerpoint/2010/main" val="1099505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21804" y="1484784"/>
            <a:ext cx="10801200" cy="4896544"/>
          </a:xfrm>
        </p:spPr>
        <p:txBody>
          <a:bodyPr>
            <a:noAutofit/>
          </a:bodyPr>
          <a:lstStyle/>
          <a:p>
            <a:pPr>
              <a:lnSpc>
                <a:spcPct val="150000"/>
              </a:lnSpc>
            </a:pPr>
            <a:r>
              <a:rPr lang="es-MX" sz="1600" dirty="0">
                <a:solidFill>
                  <a:schemeClr val="tx1"/>
                </a:solidFill>
              </a:rPr>
              <a:t>De acuerdo al artículo </a:t>
            </a:r>
            <a:r>
              <a:rPr lang="es-MX" sz="1600" dirty="0" smtClean="0">
                <a:solidFill>
                  <a:schemeClr val="tx1"/>
                </a:solidFill>
              </a:rPr>
              <a:t>33 apartado B del Reglamento </a:t>
            </a:r>
            <a:r>
              <a:rPr lang="es-MX" sz="1600" dirty="0">
                <a:solidFill>
                  <a:schemeClr val="tx1"/>
                </a:solidFill>
              </a:rPr>
              <a:t>Código Fiscal de la Federación los sistemas de registros contables </a:t>
            </a:r>
            <a:r>
              <a:rPr lang="es-MX" sz="1600" dirty="0" smtClean="0">
                <a:solidFill>
                  <a:schemeClr val="tx1"/>
                </a:solidFill>
              </a:rPr>
              <a:t>deben de ser:</a:t>
            </a:r>
            <a:endParaRPr lang="es-MX" sz="1600" dirty="0">
              <a:solidFill>
                <a:schemeClr val="tx1"/>
              </a:solidFill>
            </a:endParaRPr>
          </a:p>
          <a:p>
            <a:pPr marL="1528763" indent="-542925">
              <a:lnSpc>
                <a:spcPct val="100000"/>
              </a:lnSpc>
              <a:buFont typeface="+mj-lt"/>
              <a:buAutoNum type="arabicPeriod"/>
            </a:pPr>
            <a:r>
              <a:rPr lang="es-MX" sz="1600" dirty="0" smtClean="0">
                <a:solidFill>
                  <a:schemeClr val="tx1"/>
                </a:solidFill>
              </a:rPr>
              <a:t>Analíticos</a:t>
            </a:r>
          </a:p>
          <a:p>
            <a:pPr marL="1528763" indent="-542925">
              <a:lnSpc>
                <a:spcPct val="100000"/>
              </a:lnSpc>
              <a:buFont typeface="+mj-lt"/>
              <a:buAutoNum type="arabicPeriod"/>
            </a:pPr>
            <a:r>
              <a:rPr lang="es-MX" sz="1600" dirty="0" smtClean="0">
                <a:solidFill>
                  <a:schemeClr val="tx1"/>
                </a:solidFill>
              </a:rPr>
              <a:t>Integrarse en libro diario</a:t>
            </a:r>
          </a:p>
          <a:p>
            <a:pPr marL="1528763" indent="-542925">
              <a:lnSpc>
                <a:spcPct val="100000"/>
              </a:lnSpc>
              <a:buFont typeface="+mj-lt"/>
              <a:buAutoNum type="arabicPeriod"/>
            </a:pPr>
            <a:r>
              <a:rPr lang="es-MX" sz="1600" dirty="0" smtClean="0">
                <a:solidFill>
                  <a:schemeClr val="tx1"/>
                </a:solidFill>
              </a:rPr>
              <a:t>Registrarse dentro de los cinco días siguientes</a:t>
            </a:r>
          </a:p>
          <a:p>
            <a:pPr marL="1528763" indent="-542925">
              <a:lnSpc>
                <a:spcPct val="100000"/>
              </a:lnSpc>
              <a:buFont typeface="+mj-lt"/>
              <a:buAutoNum type="arabicPeriod"/>
            </a:pPr>
            <a:r>
              <a:rPr lang="es-MX" sz="1600" dirty="0" smtClean="0">
                <a:solidFill>
                  <a:schemeClr val="tx1"/>
                </a:solidFill>
              </a:rPr>
              <a:t>Relacionarla con los folios delos CFDI o documentos comprobatorios</a:t>
            </a:r>
          </a:p>
          <a:p>
            <a:pPr marL="1528763" indent="-542925">
              <a:lnSpc>
                <a:spcPct val="100000"/>
              </a:lnSpc>
              <a:buFont typeface="+mj-lt"/>
              <a:buAutoNum type="arabicPeriod"/>
            </a:pPr>
            <a:r>
              <a:rPr lang="es-MX" sz="1600" dirty="0" smtClean="0">
                <a:solidFill>
                  <a:schemeClr val="tx1"/>
                </a:solidFill>
              </a:rPr>
              <a:t>Identificar  los bienes y productos adquiridos</a:t>
            </a:r>
          </a:p>
          <a:p>
            <a:pPr marL="1528763" indent="-542925">
              <a:lnSpc>
                <a:spcPct val="100000"/>
              </a:lnSpc>
              <a:buFont typeface="+mj-lt"/>
              <a:buAutoNum type="arabicPeriod"/>
            </a:pPr>
            <a:r>
              <a:rPr lang="es-MX" sz="1600" dirty="0" smtClean="0">
                <a:solidFill>
                  <a:schemeClr val="tx1"/>
                </a:solidFill>
              </a:rPr>
              <a:t>Registro de envió de mercancías</a:t>
            </a:r>
          </a:p>
          <a:p>
            <a:pPr marL="1528763" indent="-542925">
              <a:lnSpc>
                <a:spcPct val="100000"/>
              </a:lnSpc>
              <a:buFont typeface="+mj-lt"/>
              <a:buAutoNum type="arabicPeriod"/>
            </a:pPr>
            <a:r>
              <a:rPr lang="es-MX" sz="1600" dirty="0" smtClean="0">
                <a:solidFill>
                  <a:schemeClr val="tx1"/>
                </a:solidFill>
              </a:rPr>
              <a:t>Formular estados financieros</a:t>
            </a:r>
          </a:p>
          <a:p>
            <a:pPr marL="1528763" indent="-542925">
              <a:lnSpc>
                <a:spcPct val="100000"/>
              </a:lnSpc>
              <a:buFont typeface="+mj-lt"/>
              <a:buAutoNum type="arabicPeriod"/>
            </a:pPr>
            <a:r>
              <a:rPr lang="es-MX" sz="1600" dirty="0" smtClean="0">
                <a:solidFill>
                  <a:schemeClr val="tx1"/>
                </a:solidFill>
              </a:rPr>
              <a:t>Identificar las operaciones por tasas de IVA</a:t>
            </a:r>
            <a:endParaRPr lang="es-MX" sz="1600" dirty="0">
              <a:solidFill>
                <a:schemeClr val="tx1"/>
              </a:solidFill>
            </a:endParaRPr>
          </a:p>
          <a:p>
            <a:pPr marL="45706" indent="0">
              <a:lnSpc>
                <a:spcPct val="150000"/>
              </a:lnSpc>
              <a:buNone/>
            </a:pPr>
            <a:endParaRPr lang="es-MX" sz="1600" dirty="0" smtClean="0"/>
          </a:p>
          <a:p>
            <a:pPr>
              <a:lnSpc>
                <a:spcPct val="150000"/>
              </a:lnSpc>
            </a:pPr>
            <a:endParaRPr lang="es-MX" sz="1600" dirty="0"/>
          </a:p>
        </p:txBody>
      </p:sp>
      <p:cxnSp>
        <p:nvCxnSpPr>
          <p:cNvPr id="4" name="Conector recto 3"/>
          <p:cNvCxnSpPr/>
          <p:nvPr/>
        </p:nvCxnSpPr>
        <p:spPr>
          <a:xfrm>
            <a:off x="621804" y="1340768"/>
            <a:ext cx="10801200" cy="0"/>
          </a:xfrm>
          <a:prstGeom prst="line">
            <a:avLst/>
          </a:prstGeom>
          <a:ln w="28575"/>
        </p:spPr>
        <p:style>
          <a:lnRef idx="1">
            <a:schemeClr val="accent5"/>
          </a:lnRef>
          <a:fillRef idx="0">
            <a:schemeClr val="accent5"/>
          </a:fillRef>
          <a:effectRef idx="0">
            <a:schemeClr val="accent5"/>
          </a:effectRef>
          <a:fontRef idx="minor">
            <a:schemeClr val="tx1"/>
          </a:fontRef>
        </p:style>
      </p:cxnSp>
      <p:sp>
        <p:nvSpPr>
          <p:cNvPr id="5" name="Título 1"/>
          <p:cNvSpPr txBox="1">
            <a:spLocks/>
          </p:cNvSpPr>
          <p:nvPr/>
        </p:nvSpPr>
        <p:spPr>
          <a:xfrm>
            <a:off x="477788" y="715576"/>
            <a:ext cx="9872948" cy="625192"/>
          </a:xfrm>
          <a:prstGeom prst="rect">
            <a:avLst/>
          </a:prstGeom>
        </p:spPr>
        <p:txBody>
          <a:bodyPr vert="horz" lIns="91440" tIns="45720" rIns="91440" bIns="45720" rtlCol="0" anchor="ctr">
            <a:normAutofit/>
          </a:bodyPr>
          <a:lstStyle>
            <a:lvl1pPr algn="l" defTabSz="914126" rtl="0" eaLnBrk="1" latinLnBrk="0" hangingPunct="1">
              <a:lnSpc>
                <a:spcPct val="90000"/>
              </a:lnSpc>
              <a:spcBef>
                <a:spcPct val="0"/>
              </a:spcBef>
              <a:buNone/>
              <a:defRPr sz="4399" kern="1200">
                <a:solidFill>
                  <a:schemeClr val="accent1"/>
                </a:solidFill>
                <a:latin typeface="+mj-lt"/>
                <a:ea typeface="+mj-ea"/>
                <a:cs typeface="+mj-cs"/>
              </a:defRPr>
            </a:lvl1pPr>
          </a:lstStyle>
          <a:p>
            <a:pPr algn="ctr"/>
            <a:r>
              <a:rPr lang="es-MX" sz="3200" dirty="0" smtClean="0">
                <a:solidFill>
                  <a:schemeClr val="tx1"/>
                </a:solidFill>
                <a:latin typeface="David" panose="020E0502060401010101" pitchFamily="34" charset="-79"/>
                <a:cs typeface="David" panose="020E0502060401010101" pitchFamily="34" charset="-79"/>
              </a:rPr>
              <a:t>Requisitos de los sistemas de registros contables</a:t>
            </a:r>
            <a:endParaRPr lang="es-MX" sz="3200" dirty="0">
              <a:solidFill>
                <a:schemeClr val="tx1"/>
              </a:solidFill>
              <a:latin typeface="David" panose="020E0502060401010101" pitchFamily="34" charset="-79"/>
              <a:cs typeface="David" panose="020E0502060401010101" pitchFamily="34" charset="-79"/>
            </a:endParaRPr>
          </a:p>
        </p:txBody>
      </p:sp>
      <p:sp>
        <p:nvSpPr>
          <p:cNvPr id="6" name="Rectángulo 5"/>
          <p:cNvSpPr/>
          <p:nvPr/>
        </p:nvSpPr>
        <p:spPr>
          <a:xfrm>
            <a:off x="10608627" y="6577607"/>
            <a:ext cx="1427955" cy="307777"/>
          </a:xfrm>
          <a:prstGeom prst="rect">
            <a:avLst/>
          </a:prstGeom>
        </p:spPr>
        <p:txBody>
          <a:bodyPr wrap="none">
            <a:spAutoFit/>
          </a:bodyPr>
          <a:lstStyle/>
          <a:p>
            <a:r>
              <a:rPr lang="es-MX" sz="1400" dirty="0">
                <a:solidFill>
                  <a:schemeClr val="bg1"/>
                </a:solidFill>
              </a:rPr>
              <a:t>Septiembre 2017</a:t>
            </a:r>
          </a:p>
        </p:txBody>
      </p:sp>
    </p:spTree>
    <p:extLst>
      <p:ext uri="{BB962C8B-B14F-4D97-AF65-F5344CB8AC3E}">
        <p14:creationId xmlns:p14="http://schemas.microsoft.com/office/powerpoint/2010/main" val="1530277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49072" y="580957"/>
            <a:ext cx="10773932" cy="769208"/>
          </a:xfrm>
        </p:spPr>
        <p:txBody>
          <a:bodyPr>
            <a:normAutofit/>
          </a:bodyPr>
          <a:lstStyle/>
          <a:p>
            <a:pPr algn="ctr"/>
            <a:r>
              <a:rPr lang="es-MX" sz="3200" dirty="0" smtClean="0">
                <a:solidFill>
                  <a:schemeClr val="bg2">
                    <a:lumMod val="10000"/>
                  </a:schemeClr>
                </a:solidFill>
                <a:latin typeface="David" panose="020E0502060401010101" pitchFamily="34" charset="-79"/>
                <a:cs typeface="David" panose="020E0502060401010101" pitchFamily="34" charset="-79"/>
              </a:rPr>
              <a:t>Contabilidad electrónica</a:t>
            </a:r>
            <a:endParaRPr lang="es-MX" sz="3200" dirty="0">
              <a:solidFill>
                <a:schemeClr val="bg2">
                  <a:lumMod val="10000"/>
                </a:schemeClr>
              </a:solidFill>
              <a:latin typeface="David" panose="020E0502060401010101" pitchFamily="34" charset="-79"/>
              <a:cs typeface="David" panose="020E0502060401010101" pitchFamily="34" charset="-79"/>
            </a:endParaRPr>
          </a:p>
        </p:txBody>
      </p:sp>
      <p:sp>
        <p:nvSpPr>
          <p:cNvPr id="3" name="Marcador de contenido 2"/>
          <p:cNvSpPr>
            <a:spLocks noGrp="1"/>
          </p:cNvSpPr>
          <p:nvPr>
            <p:ph idx="1"/>
          </p:nvPr>
        </p:nvSpPr>
        <p:spPr>
          <a:xfrm>
            <a:off x="649072" y="1556792"/>
            <a:ext cx="10773932" cy="4392488"/>
          </a:xfrm>
        </p:spPr>
        <p:txBody>
          <a:bodyPr>
            <a:normAutofit/>
          </a:bodyPr>
          <a:lstStyle/>
          <a:p>
            <a:pPr algn="just">
              <a:lnSpc>
                <a:spcPct val="150000"/>
              </a:lnSpc>
              <a:buFont typeface="Wingdings" panose="05000000000000000000" pitchFamily="2" charset="2"/>
              <a:buChar char="Ø"/>
            </a:pPr>
            <a:r>
              <a:rPr lang="es-MX" dirty="0">
                <a:solidFill>
                  <a:schemeClr val="bg2">
                    <a:lumMod val="10000"/>
                  </a:schemeClr>
                </a:solidFill>
              </a:rPr>
              <a:t>La contabilidad electrónica es el envío de archivos en formato </a:t>
            </a:r>
            <a:r>
              <a:rPr lang="es-MX" dirty="0" err="1">
                <a:solidFill>
                  <a:schemeClr val="bg2">
                    <a:lumMod val="10000"/>
                  </a:schemeClr>
                </a:solidFill>
              </a:rPr>
              <a:t>xml</a:t>
            </a:r>
            <a:r>
              <a:rPr lang="es-MX" dirty="0">
                <a:solidFill>
                  <a:schemeClr val="bg2">
                    <a:lumMod val="10000"/>
                  </a:schemeClr>
                </a:solidFill>
              </a:rPr>
              <a:t> de las transacciones registradas en medios electrónicos que realiza una empresa o una persona y envía a través del </a:t>
            </a:r>
            <a:r>
              <a:rPr lang="es-MX" dirty="0" smtClean="0">
                <a:solidFill>
                  <a:schemeClr val="bg2">
                    <a:lumMod val="10000"/>
                  </a:schemeClr>
                </a:solidFill>
              </a:rPr>
              <a:t>Buzón Tributario.</a:t>
            </a:r>
          </a:p>
          <a:p>
            <a:pPr algn="just">
              <a:lnSpc>
                <a:spcPct val="150000"/>
              </a:lnSpc>
              <a:buFont typeface="Wingdings" panose="05000000000000000000" pitchFamily="2" charset="2"/>
              <a:buChar char="Ø"/>
            </a:pPr>
            <a:r>
              <a:rPr lang="es-MX" dirty="0" smtClean="0">
                <a:solidFill>
                  <a:schemeClr val="bg2">
                    <a:lumMod val="10000"/>
                  </a:schemeClr>
                </a:solidFill>
              </a:rPr>
              <a:t>Ahora</a:t>
            </a:r>
            <a:r>
              <a:rPr lang="es-MX" dirty="0">
                <a:solidFill>
                  <a:schemeClr val="bg2">
                    <a:lumMod val="10000"/>
                  </a:schemeClr>
                </a:solidFill>
              </a:rPr>
              <a:t>, la información contable se convierte en archivos con formato electrónico </a:t>
            </a:r>
            <a:r>
              <a:rPr lang="es-MX" dirty="0" err="1" smtClean="0">
                <a:solidFill>
                  <a:schemeClr val="bg2">
                    <a:lumMod val="10000"/>
                  </a:schemeClr>
                </a:solidFill>
              </a:rPr>
              <a:t>xml</a:t>
            </a:r>
            <a:r>
              <a:rPr lang="es-MX" dirty="0" smtClean="0">
                <a:solidFill>
                  <a:schemeClr val="bg2">
                    <a:lumMod val="10000"/>
                  </a:schemeClr>
                </a:solidFill>
              </a:rPr>
              <a:t> </a:t>
            </a:r>
            <a:r>
              <a:rPr lang="es-MX" dirty="0">
                <a:solidFill>
                  <a:schemeClr val="bg2">
                    <a:lumMod val="10000"/>
                  </a:schemeClr>
                </a:solidFill>
              </a:rPr>
              <a:t>que se depositan en el Buzón Tributario del SAT</a:t>
            </a:r>
            <a:r>
              <a:rPr lang="es-MX" dirty="0" smtClean="0">
                <a:solidFill>
                  <a:schemeClr val="bg2">
                    <a:lumMod val="10000"/>
                  </a:schemeClr>
                </a:solidFill>
              </a:rPr>
              <a:t>.</a:t>
            </a:r>
          </a:p>
          <a:p>
            <a:pPr algn="just">
              <a:lnSpc>
                <a:spcPct val="150000"/>
              </a:lnSpc>
              <a:buFont typeface="Wingdings" panose="05000000000000000000" pitchFamily="2" charset="2"/>
              <a:buChar char="Ø"/>
            </a:pPr>
            <a:r>
              <a:rPr lang="es-MX" dirty="0" smtClean="0">
                <a:solidFill>
                  <a:schemeClr val="bg2">
                    <a:lumMod val="10000"/>
                  </a:schemeClr>
                </a:solidFill>
              </a:rPr>
              <a:t>Esta </a:t>
            </a:r>
            <a:r>
              <a:rPr lang="es-MX" dirty="0">
                <a:solidFill>
                  <a:schemeClr val="bg2">
                    <a:lumMod val="10000"/>
                  </a:schemeClr>
                </a:solidFill>
              </a:rPr>
              <a:t>facilidad permite a los contribuyentes llevar puntualmente su contabilidad de manera sencilla, a través de las nuevas tecnologías.</a:t>
            </a:r>
          </a:p>
          <a:p>
            <a:pPr algn="just">
              <a:lnSpc>
                <a:spcPct val="150000"/>
              </a:lnSpc>
              <a:buFont typeface="Wingdings" panose="05000000000000000000" pitchFamily="2" charset="2"/>
              <a:buChar char="Ø"/>
            </a:pPr>
            <a:endParaRPr lang="es-MX" dirty="0">
              <a:solidFill>
                <a:schemeClr val="bg2">
                  <a:lumMod val="10000"/>
                </a:schemeClr>
              </a:solidFill>
            </a:endParaRPr>
          </a:p>
        </p:txBody>
      </p:sp>
      <p:cxnSp>
        <p:nvCxnSpPr>
          <p:cNvPr id="4" name="Conector recto 3"/>
          <p:cNvCxnSpPr/>
          <p:nvPr/>
        </p:nvCxnSpPr>
        <p:spPr>
          <a:xfrm>
            <a:off x="621804" y="1340768"/>
            <a:ext cx="10801200" cy="0"/>
          </a:xfrm>
          <a:prstGeom prst="line">
            <a:avLst/>
          </a:prstGeom>
          <a:ln w="28575"/>
        </p:spPr>
        <p:style>
          <a:lnRef idx="1">
            <a:schemeClr val="accent5"/>
          </a:lnRef>
          <a:fillRef idx="0">
            <a:schemeClr val="accent5"/>
          </a:fillRef>
          <a:effectRef idx="0">
            <a:schemeClr val="accent5"/>
          </a:effectRef>
          <a:fontRef idx="minor">
            <a:schemeClr val="tx1"/>
          </a:fontRef>
        </p:style>
      </p:cxnSp>
      <p:sp>
        <p:nvSpPr>
          <p:cNvPr id="5" name="Rectángulo 4"/>
          <p:cNvSpPr/>
          <p:nvPr/>
        </p:nvSpPr>
        <p:spPr>
          <a:xfrm>
            <a:off x="10608627" y="6577607"/>
            <a:ext cx="1427955" cy="307777"/>
          </a:xfrm>
          <a:prstGeom prst="rect">
            <a:avLst/>
          </a:prstGeom>
        </p:spPr>
        <p:txBody>
          <a:bodyPr wrap="none">
            <a:spAutoFit/>
          </a:bodyPr>
          <a:lstStyle/>
          <a:p>
            <a:r>
              <a:rPr lang="es-MX" sz="1400" dirty="0">
                <a:solidFill>
                  <a:schemeClr val="bg1"/>
                </a:solidFill>
              </a:rPr>
              <a:t>Septiembre 2017</a:t>
            </a:r>
          </a:p>
        </p:txBody>
      </p:sp>
    </p:spTree>
    <p:extLst>
      <p:ext uri="{BB962C8B-B14F-4D97-AF65-F5344CB8AC3E}">
        <p14:creationId xmlns:p14="http://schemas.microsoft.com/office/powerpoint/2010/main" val="34287859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25481" y="609600"/>
            <a:ext cx="10393846" cy="731168"/>
          </a:xfrm>
        </p:spPr>
        <p:txBody>
          <a:bodyPr>
            <a:normAutofit/>
          </a:bodyPr>
          <a:lstStyle/>
          <a:p>
            <a:pPr algn="ctr"/>
            <a:r>
              <a:rPr lang="es-MX" sz="3200" dirty="0" smtClean="0">
                <a:solidFill>
                  <a:schemeClr val="tx1"/>
                </a:solidFill>
                <a:latin typeface="David" panose="020E0502060401010101" pitchFamily="34" charset="-79"/>
                <a:cs typeface="David" panose="020E0502060401010101" pitchFamily="34" charset="-79"/>
              </a:rPr>
              <a:t>Información Contable (libros y registros)	</a:t>
            </a:r>
            <a:endParaRPr lang="es-MX" sz="3200" dirty="0">
              <a:solidFill>
                <a:schemeClr val="tx1"/>
              </a:solidFill>
              <a:latin typeface="David" panose="020E0502060401010101" pitchFamily="34" charset="-79"/>
              <a:cs typeface="David" panose="020E0502060401010101" pitchFamily="34" charset="-79"/>
            </a:endParaRPr>
          </a:p>
        </p:txBody>
      </p:sp>
      <p:cxnSp>
        <p:nvCxnSpPr>
          <p:cNvPr id="4" name="Conector recto 3"/>
          <p:cNvCxnSpPr/>
          <p:nvPr/>
        </p:nvCxnSpPr>
        <p:spPr>
          <a:xfrm>
            <a:off x="621804" y="1340768"/>
            <a:ext cx="10801200" cy="0"/>
          </a:xfrm>
          <a:prstGeom prst="line">
            <a:avLst/>
          </a:prstGeom>
          <a:ln w="28575"/>
        </p:spPr>
        <p:style>
          <a:lnRef idx="1">
            <a:schemeClr val="accent5"/>
          </a:lnRef>
          <a:fillRef idx="0">
            <a:schemeClr val="accent5"/>
          </a:fillRef>
          <a:effectRef idx="0">
            <a:schemeClr val="accent5"/>
          </a:effectRef>
          <a:fontRef idx="minor">
            <a:schemeClr val="tx1"/>
          </a:fontRef>
        </p:style>
      </p:cxnSp>
      <p:graphicFrame>
        <p:nvGraphicFramePr>
          <p:cNvPr id="5" name="Diagrama 4"/>
          <p:cNvGraphicFramePr/>
          <p:nvPr>
            <p:extLst>
              <p:ext uri="{D42A27DB-BD31-4B8C-83A1-F6EECF244321}">
                <p14:modId xmlns:p14="http://schemas.microsoft.com/office/powerpoint/2010/main" val="1692265596"/>
              </p:ext>
            </p:extLst>
          </p:nvPr>
        </p:nvGraphicFramePr>
        <p:xfrm>
          <a:off x="825480" y="1628800"/>
          <a:ext cx="10597523" cy="422079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Rectángulo 5"/>
          <p:cNvSpPr/>
          <p:nvPr/>
        </p:nvSpPr>
        <p:spPr>
          <a:xfrm>
            <a:off x="10608627" y="6577607"/>
            <a:ext cx="1427955" cy="307777"/>
          </a:xfrm>
          <a:prstGeom prst="rect">
            <a:avLst/>
          </a:prstGeom>
        </p:spPr>
        <p:txBody>
          <a:bodyPr wrap="none">
            <a:spAutoFit/>
          </a:bodyPr>
          <a:lstStyle/>
          <a:p>
            <a:r>
              <a:rPr lang="es-MX" sz="1400" dirty="0">
                <a:solidFill>
                  <a:schemeClr val="bg1"/>
                </a:solidFill>
              </a:rPr>
              <a:t>Septiembre 2017</a:t>
            </a:r>
          </a:p>
        </p:txBody>
      </p:sp>
      <p:sp>
        <p:nvSpPr>
          <p:cNvPr id="7" name="Rectángulo 6"/>
          <p:cNvSpPr/>
          <p:nvPr/>
        </p:nvSpPr>
        <p:spPr>
          <a:xfrm>
            <a:off x="3055007" y="5696313"/>
            <a:ext cx="6092825" cy="461665"/>
          </a:xfrm>
          <a:prstGeom prst="rect">
            <a:avLst/>
          </a:prstGeom>
        </p:spPr>
        <p:txBody>
          <a:bodyPr>
            <a:spAutoFit/>
          </a:bodyPr>
          <a:lstStyle/>
          <a:p>
            <a:pPr algn="ctr"/>
            <a:r>
              <a:rPr lang="es-MX" sz="1200" dirty="0"/>
              <a:t>Figura </a:t>
            </a:r>
            <a:r>
              <a:rPr lang="es-MX" sz="1200" dirty="0" smtClean="0"/>
              <a:t>2. Información contable (libros y registros).</a:t>
            </a:r>
            <a:endParaRPr lang="es-MX" sz="1200" dirty="0"/>
          </a:p>
          <a:p>
            <a:pPr algn="ctr"/>
            <a:r>
              <a:rPr lang="es-MX" sz="1200" dirty="0"/>
              <a:t> Fuente: Elaboración propia con base en </a:t>
            </a:r>
            <a:r>
              <a:rPr lang="es-MX" sz="1200" dirty="0" smtClean="0"/>
              <a:t>Tapia (S/F)</a:t>
            </a:r>
            <a:r>
              <a:rPr lang="es-ES" sz="1200" dirty="0" smtClean="0"/>
              <a:t>. </a:t>
            </a:r>
            <a:endParaRPr lang="es-MX" sz="1200" dirty="0"/>
          </a:p>
        </p:txBody>
      </p:sp>
    </p:spTree>
    <p:extLst>
      <p:ext uri="{BB962C8B-B14F-4D97-AF65-F5344CB8AC3E}">
        <p14:creationId xmlns:p14="http://schemas.microsoft.com/office/powerpoint/2010/main" val="31819986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21804" y="715576"/>
            <a:ext cx="10801200" cy="625192"/>
          </a:xfrm>
        </p:spPr>
        <p:txBody>
          <a:bodyPr>
            <a:normAutofit/>
          </a:bodyPr>
          <a:lstStyle/>
          <a:p>
            <a:pPr algn="ctr"/>
            <a:r>
              <a:rPr lang="es-MX" sz="3200" dirty="0" smtClean="0">
                <a:solidFill>
                  <a:schemeClr val="tx1"/>
                </a:solidFill>
                <a:latin typeface="David" panose="020E0502060401010101" pitchFamily="34" charset="-79"/>
                <a:cs typeface="David" panose="020E0502060401010101" pitchFamily="34" charset="-79"/>
              </a:rPr>
              <a:t>Catálogo de Cuentas	 </a:t>
            </a:r>
            <a:endParaRPr lang="es-MX" sz="3200" dirty="0">
              <a:solidFill>
                <a:schemeClr val="tx1"/>
              </a:solidFill>
              <a:latin typeface="David" panose="020E0502060401010101" pitchFamily="34" charset="-79"/>
              <a:cs typeface="David" panose="020E0502060401010101" pitchFamily="34" charset="-79"/>
            </a:endParaRPr>
          </a:p>
        </p:txBody>
      </p:sp>
      <p:sp>
        <p:nvSpPr>
          <p:cNvPr id="3" name="Marcador de contenido 2"/>
          <p:cNvSpPr>
            <a:spLocks noGrp="1"/>
          </p:cNvSpPr>
          <p:nvPr>
            <p:ph idx="1"/>
          </p:nvPr>
        </p:nvSpPr>
        <p:spPr>
          <a:xfrm>
            <a:off x="621804" y="2276872"/>
            <a:ext cx="10801200" cy="4395192"/>
          </a:xfrm>
        </p:spPr>
        <p:txBody>
          <a:bodyPr/>
          <a:lstStyle/>
          <a:p>
            <a:pPr algn="just">
              <a:lnSpc>
                <a:spcPct val="150000"/>
              </a:lnSpc>
            </a:pPr>
            <a:r>
              <a:rPr lang="es-MX" dirty="0" smtClean="0">
                <a:solidFill>
                  <a:schemeClr val="tx1"/>
                </a:solidFill>
              </a:rPr>
              <a:t>Es un documento que tiene una </a:t>
            </a:r>
            <a:r>
              <a:rPr lang="es-MX" b="1" dirty="0" smtClean="0">
                <a:solidFill>
                  <a:schemeClr val="accent1">
                    <a:lumMod val="50000"/>
                  </a:schemeClr>
                </a:solidFill>
              </a:rPr>
              <a:t>lista analítica y ordenada </a:t>
            </a:r>
            <a:r>
              <a:rPr lang="es-MX" dirty="0" smtClean="0">
                <a:solidFill>
                  <a:schemeClr val="tx1"/>
                </a:solidFill>
              </a:rPr>
              <a:t>de las cuentas o partidas que se emplean en el </a:t>
            </a:r>
            <a:r>
              <a:rPr lang="es-MX" b="1" dirty="0" smtClean="0">
                <a:solidFill>
                  <a:schemeClr val="accent1">
                    <a:lumMod val="50000"/>
                  </a:schemeClr>
                </a:solidFill>
              </a:rPr>
              <a:t>registro de las operaciones contables </a:t>
            </a:r>
            <a:r>
              <a:rPr lang="es-MX" dirty="0" smtClean="0">
                <a:solidFill>
                  <a:schemeClr val="tx1"/>
                </a:solidFill>
              </a:rPr>
              <a:t>de una empresa su diseño y estructura reviste tal importancia que para su elaboración debe hacerse un análisis profundo y sistemática de las operaciones presentes y futuros.</a:t>
            </a:r>
            <a:endParaRPr lang="es-MX" dirty="0">
              <a:solidFill>
                <a:schemeClr val="tx1"/>
              </a:solidFill>
            </a:endParaRPr>
          </a:p>
        </p:txBody>
      </p:sp>
      <p:cxnSp>
        <p:nvCxnSpPr>
          <p:cNvPr id="4" name="Conector recto 3"/>
          <p:cNvCxnSpPr/>
          <p:nvPr/>
        </p:nvCxnSpPr>
        <p:spPr>
          <a:xfrm>
            <a:off x="621804" y="1340768"/>
            <a:ext cx="10801200" cy="0"/>
          </a:xfrm>
          <a:prstGeom prst="line">
            <a:avLst/>
          </a:prstGeom>
          <a:ln w="28575"/>
        </p:spPr>
        <p:style>
          <a:lnRef idx="1">
            <a:schemeClr val="accent5"/>
          </a:lnRef>
          <a:fillRef idx="0">
            <a:schemeClr val="accent5"/>
          </a:fillRef>
          <a:effectRef idx="0">
            <a:schemeClr val="accent5"/>
          </a:effectRef>
          <a:fontRef idx="minor">
            <a:schemeClr val="tx1"/>
          </a:fontRef>
        </p:style>
      </p:cxnSp>
      <p:sp>
        <p:nvSpPr>
          <p:cNvPr id="5" name="Rectángulo 4"/>
          <p:cNvSpPr/>
          <p:nvPr/>
        </p:nvSpPr>
        <p:spPr>
          <a:xfrm>
            <a:off x="10608627" y="6577607"/>
            <a:ext cx="1427955" cy="307777"/>
          </a:xfrm>
          <a:prstGeom prst="rect">
            <a:avLst/>
          </a:prstGeom>
        </p:spPr>
        <p:txBody>
          <a:bodyPr wrap="none">
            <a:spAutoFit/>
          </a:bodyPr>
          <a:lstStyle/>
          <a:p>
            <a:r>
              <a:rPr lang="es-MX" sz="1400" dirty="0">
                <a:solidFill>
                  <a:schemeClr val="bg1"/>
                </a:solidFill>
              </a:rPr>
              <a:t>Septiembre 2017</a:t>
            </a:r>
          </a:p>
        </p:txBody>
      </p:sp>
    </p:spTree>
    <p:extLst>
      <p:ext uri="{BB962C8B-B14F-4D97-AF65-F5344CB8AC3E}">
        <p14:creationId xmlns:p14="http://schemas.microsoft.com/office/powerpoint/2010/main" val="30421887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21804" y="669857"/>
            <a:ext cx="10801200" cy="625192"/>
          </a:xfrm>
        </p:spPr>
        <p:txBody>
          <a:bodyPr>
            <a:normAutofit/>
          </a:bodyPr>
          <a:lstStyle/>
          <a:p>
            <a:pPr algn="ctr"/>
            <a:r>
              <a:rPr lang="es-MX" sz="3200" dirty="0" smtClean="0">
                <a:solidFill>
                  <a:schemeClr val="tx1"/>
                </a:solidFill>
                <a:latin typeface="David" panose="020E0502060401010101" pitchFamily="34" charset="-79"/>
                <a:cs typeface="David" panose="020E0502060401010101" pitchFamily="34" charset="-79"/>
              </a:rPr>
              <a:t>Pólizas Contables</a:t>
            </a:r>
            <a:endParaRPr lang="es-MX" sz="3200" dirty="0">
              <a:solidFill>
                <a:schemeClr val="tx1"/>
              </a:solidFill>
              <a:latin typeface="David" panose="020E0502060401010101" pitchFamily="34" charset="-79"/>
              <a:cs typeface="David" panose="020E0502060401010101" pitchFamily="34" charset="-79"/>
            </a:endParaRPr>
          </a:p>
        </p:txBody>
      </p:sp>
      <p:sp>
        <p:nvSpPr>
          <p:cNvPr id="3" name="Marcador de contenido 2"/>
          <p:cNvSpPr>
            <a:spLocks noGrp="1"/>
          </p:cNvSpPr>
          <p:nvPr>
            <p:ph idx="1"/>
          </p:nvPr>
        </p:nvSpPr>
        <p:spPr>
          <a:xfrm>
            <a:off x="621804" y="1844824"/>
            <a:ext cx="10585176" cy="3966592"/>
          </a:xfrm>
        </p:spPr>
        <p:txBody>
          <a:bodyPr/>
          <a:lstStyle/>
          <a:p>
            <a:pPr algn="just">
              <a:lnSpc>
                <a:spcPct val="150000"/>
              </a:lnSpc>
            </a:pPr>
            <a:r>
              <a:rPr lang="es-MX" dirty="0" smtClean="0">
                <a:solidFill>
                  <a:schemeClr val="tx1"/>
                </a:solidFill>
              </a:rPr>
              <a:t>Es un documento en el que se asientan las operaciones desarrolladas por entidad y toda la información necesaria para su identificación. </a:t>
            </a:r>
          </a:p>
          <a:p>
            <a:pPr algn="just">
              <a:lnSpc>
                <a:spcPct val="150000"/>
              </a:lnSpc>
            </a:pPr>
            <a:r>
              <a:rPr lang="es-MX" dirty="0" smtClean="0">
                <a:solidFill>
                  <a:schemeClr val="tx1"/>
                </a:solidFill>
              </a:rPr>
              <a:t>Se clasifican en: </a:t>
            </a:r>
            <a:endParaRPr lang="es-MX" dirty="0">
              <a:solidFill>
                <a:schemeClr val="tx1"/>
              </a:solidFill>
            </a:endParaRPr>
          </a:p>
        </p:txBody>
      </p:sp>
      <p:cxnSp>
        <p:nvCxnSpPr>
          <p:cNvPr id="4" name="Conector recto 3"/>
          <p:cNvCxnSpPr/>
          <p:nvPr/>
        </p:nvCxnSpPr>
        <p:spPr>
          <a:xfrm>
            <a:off x="621804" y="1340768"/>
            <a:ext cx="10801200" cy="0"/>
          </a:xfrm>
          <a:prstGeom prst="line">
            <a:avLst/>
          </a:prstGeom>
          <a:ln w="28575"/>
        </p:spPr>
        <p:style>
          <a:lnRef idx="1">
            <a:schemeClr val="accent5"/>
          </a:lnRef>
          <a:fillRef idx="0">
            <a:schemeClr val="accent5"/>
          </a:fillRef>
          <a:effectRef idx="0">
            <a:schemeClr val="accent5"/>
          </a:effectRef>
          <a:fontRef idx="minor">
            <a:schemeClr val="tx1"/>
          </a:fontRef>
        </p:style>
      </p:cxnSp>
      <p:graphicFrame>
        <p:nvGraphicFramePr>
          <p:cNvPr id="5" name="Diagrama 4"/>
          <p:cNvGraphicFramePr/>
          <p:nvPr>
            <p:extLst>
              <p:ext uri="{D42A27DB-BD31-4B8C-83A1-F6EECF244321}">
                <p14:modId xmlns:p14="http://schemas.microsoft.com/office/powerpoint/2010/main" val="4193965368"/>
              </p:ext>
            </p:extLst>
          </p:nvPr>
        </p:nvGraphicFramePr>
        <p:xfrm>
          <a:off x="1122362" y="3933056"/>
          <a:ext cx="10081120" cy="151411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Rectángulo 5"/>
          <p:cNvSpPr/>
          <p:nvPr/>
        </p:nvSpPr>
        <p:spPr>
          <a:xfrm>
            <a:off x="10608627" y="6577607"/>
            <a:ext cx="1427955" cy="307777"/>
          </a:xfrm>
          <a:prstGeom prst="rect">
            <a:avLst/>
          </a:prstGeom>
        </p:spPr>
        <p:txBody>
          <a:bodyPr wrap="none">
            <a:spAutoFit/>
          </a:bodyPr>
          <a:lstStyle/>
          <a:p>
            <a:r>
              <a:rPr lang="es-MX" sz="1400" dirty="0">
                <a:solidFill>
                  <a:schemeClr val="bg1"/>
                </a:solidFill>
              </a:rPr>
              <a:t>Septiembre 2017</a:t>
            </a:r>
          </a:p>
        </p:txBody>
      </p:sp>
      <p:sp>
        <p:nvSpPr>
          <p:cNvPr id="7" name="Rectángulo 6"/>
          <p:cNvSpPr/>
          <p:nvPr/>
        </p:nvSpPr>
        <p:spPr>
          <a:xfrm>
            <a:off x="2867979" y="5669140"/>
            <a:ext cx="6092825" cy="461665"/>
          </a:xfrm>
          <a:prstGeom prst="rect">
            <a:avLst/>
          </a:prstGeom>
        </p:spPr>
        <p:txBody>
          <a:bodyPr>
            <a:spAutoFit/>
          </a:bodyPr>
          <a:lstStyle/>
          <a:p>
            <a:pPr algn="ctr"/>
            <a:r>
              <a:rPr lang="es-MX" sz="1200" dirty="0"/>
              <a:t>Figura </a:t>
            </a:r>
            <a:r>
              <a:rPr lang="es-MX" sz="1200" dirty="0" smtClean="0"/>
              <a:t>3. </a:t>
            </a:r>
            <a:r>
              <a:rPr lang="es-MX" sz="1200" dirty="0"/>
              <a:t>Información contable (libros y registros).</a:t>
            </a:r>
          </a:p>
          <a:p>
            <a:pPr algn="ctr"/>
            <a:r>
              <a:rPr lang="es-MX" sz="1200" dirty="0"/>
              <a:t> Fuente: Elaboración propia con base en Tapia (S/F)</a:t>
            </a:r>
            <a:r>
              <a:rPr lang="es-ES" sz="1200" dirty="0"/>
              <a:t>. </a:t>
            </a:r>
            <a:endParaRPr lang="es-MX" sz="1200" dirty="0"/>
          </a:p>
        </p:txBody>
      </p:sp>
    </p:spTree>
    <p:extLst>
      <p:ext uri="{BB962C8B-B14F-4D97-AF65-F5344CB8AC3E}">
        <p14:creationId xmlns:p14="http://schemas.microsoft.com/office/powerpoint/2010/main" val="11317138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21804" y="609600"/>
            <a:ext cx="10801200" cy="731168"/>
          </a:xfrm>
        </p:spPr>
        <p:txBody>
          <a:bodyPr>
            <a:normAutofit/>
          </a:bodyPr>
          <a:lstStyle/>
          <a:p>
            <a:pPr algn="ctr"/>
            <a:r>
              <a:rPr lang="es-MX" sz="3200" dirty="0">
                <a:solidFill>
                  <a:schemeClr val="tx1"/>
                </a:solidFill>
                <a:latin typeface="David" panose="020E0502060401010101" pitchFamily="34" charset="-79"/>
                <a:cs typeface="David" panose="020E0502060401010101" pitchFamily="34" charset="-79"/>
              </a:rPr>
              <a:t>Póliza de Ingresos</a:t>
            </a:r>
          </a:p>
        </p:txBody>
      </p:sp>
      <p:sp>
        <p:nvSpPr>
          <p:cNvPr id="3" name="Marcador de contenido 2"/>
          <p:cNvSpPr>
            <a:spLocks noGrp="1"/>
          </p:cNvSpPr>
          <p:nvPr>
            <p:ph idx="1"/>
          </p:nvPr>
        </p:nvSpPr>
        <p:spPr>
          <a:xfrm>
            <a:off x="981844" y="1556792"/>
            <a:ext cx="10441160" cy="4539208"/>
          </a:xfrm>
        </p:spPr>
        <p:txBody>
          <a:bodyPr>
            <a:normAutofit fontScale="77500" lnSpcReduction="20000"/>
          </a:bodyPr>
          <a:lstStyle/>
          <a:p>
            <a:pPr algn="just">
              <a:lnSpc>
                <a:spcPct val="150000"/>
              </a:lnSpc>
            </a:pPr>
            <a:r>
              <a:rPr lang="es-MX" dirty="0">
                <a:solidFill>
                  <a:schemeClr val="tx1"/>
                </a:solidFill>
              </a:rPr>
              <a:t>Se registran las operaciones que representan ventas, entradas de dinero para la empresa</a:t>
            </a:r>
            <a:r>
              <a:rPr lang="es-MX" dirty="0" smtClean="0">
                <a:solidFill>
                  <a:schemeClr val="tx1"/>
                </a:solidFill>
              </a:rPr>
              <a:t>.</a:t>
            </a:r>
          </a:p>
          <a:p>
            <a:pPr marL="45706" indent="0" algn="just">
              <a:lnSpc>
                <a:spcPct val="170000"/>
              </a:lnSpc>
              <a:buNone/>
            </a:pPr>
            <a:r>
              <a:rPr lang="es-MX" dirty="0" smtClean="0">
                <a:solidFill>
                  <a:schemeClr val="tx1"/>
                </a:solidFill>
              </a:rPr>
              <a:t>Es necesario </a:t>
            </a:r>
            <a:r>
              <a:rPr lang="es-MX" dirty="0">
                <a:solidFill>
                  <a:schemeClr val="tx1"/>
                </a:solidFill>
              </a:rPr>
              <a:t>que siempre tenga anexa la copia de la ficha de depósito, debidamente llenada y </a:t>
            </a:r>
            <a:r>
              <a:rPr lang="es-MX" dirty="0" smtClean="0">
                <a:solidFill>
                  <a:schemeClr val="tx1"/>
                </a:solidFill>
              </a:rPr>
              <a:t>sellada por </a:t>
            </a:r>
            <a:r>
              <a:rPr lang="es-MX" dirty="0">
                <a:solidFill>
                  <a:schemeClr val="tx1"/>
                </a:solidFill>
              </a:rPr>
              <a:t>el banco, que está dando origen al ingreso en la chequera.</a:t>
            </a:r>
          </a:p>
          <a:p>
            <a:pPr algn="just">
              <a:lnSpc>
                <a:spcPct val="170000"/>
              </a:lnSpc>
            </a:pPr>
            <a:r>
              <a:rPr lang="es-MX" dirty="0">
                <a:solidFill>
                  <a:schemeClr val="tx1"/>
                </a:solidFill>
              </a:rPr>
              <a:t>Así, por ejemplo, las operaciones que se registrarían y los comprobantes que se anexaría a </a:t>
            </a:r>
            <a:r>
              <a:rPr lang="es-MX" dirty="0" smtClean="0">
                <a:solidFill>
                  <a:schemeClr val="tx1"/>
                </a:solidFill>
              </a:rPr>
              <a:t>una póliza </a:t>
            </a:r>
            <a:r>
              <a:rPr lang="es-MX" dirty="0">
                <a:solidFill>
                  <a:schemeClr val="tx1"/>
                </a:solidFill>
              </a:rPr>
              <a:t>de ingresos serían los siguientes:</a:t>
            </a:r>
          </a:p>
          <a:p>
            <a:pPr marL="502906" indent="-457200" algn="just">
              <a:lnSpc>
                <a:spcPct val="170000"/>
              </a:lnSpc>
              <a:buFont typeface="+mj-lt"/>
              <a:buAutoNum type="arabicPeriod"/>
            </a:pPr>
            <a:r>
              <a:rPr lang="es-MX" dirty="0" smtClean="0">
                <a:solidFill>
                  <a:schemeClr val="tx1"/>
                </a:solidFill>
              </a:rPr>
              <a:t>El </a:t>
            </a:r>
            <a:r>
              <a:rPr lang="es-MX" dirty="0">
                <a:solidFill>
                  <a:schemeClr val="tx1"/>
                </a:solidFill>
              </a:rPr>
              <a:t>cobro de una venta que se facturó y se depositó a través de una ficha de depósito en </a:t>
            </a:r>
            <a:r>
              <a:rPr lang="es-MX" dirty="0" smtClean="0">
                <a:solidFill>
                  <a:schemeClr val="tx1"/>
                </a:solidFill>
              </a:rPr>
              <a:t>la cuenta </a:t>
            </a:r>
            <a:r>
              <a:rPr lang="es-MX" dirty="0">
                <a:solidFill>
                  <a:schemeClr val="tx1"/>
                </a:solidFill>
              </a:rPr>
              <a:t>de cheques.</a:t>
            </a:r>
          </a:p>
          <a:p>
            <a:pPr marL="502906" indent="-457200" algn="just">
              <a:lnSpc>
                <a:spcPct val="170000"/>
              </a:lnSpc>
              <a:buFont typeface="+mj-lt"/>
              <a:buAutoNum type="arabicPeriod"/>
            </a:pPr>
            <a:r>
              <a:rPr lang="es-MX" dirty="0" smtClean="0">
                <a:solidFill>
                  <a:schemeClr val="tx1"/>
                </a:solidFill>
              </a:rPr>
              <a:t>El </a:t>
            </a:r>
            <a:r>
              <a:rPr lang="es-MX" dirty="0">
                <a:solidFill>
                  <a:schemeClr val="tx1"/>
                </a:solidFill>
              </a:rPr>
              <a:t>ingreso por un préstamo obtenido por el negocio y el cual se depositó con su ficha en </a:t>
            </a:r>
            <a:r>
              <a:rPr lang="es-MX" dirty="0" smtClean="0">
                <a:solidFill>
                  <a:schemeClr val="tx1"/>
                </a:solidFill>
              </a:rPr>
              <a:t>la chequera</a:t>
            </a:r>
            <a:r>
              <a:rPr lang="es-MX" dirty="0">
                <a:solidFill>
                  <a:schemeClr val="tx1"/>
                </a:solidFill>
              </a:rPr>
              <a:t>.</a:t>
            </a:r>
          </a:p>
          <a:p>
            <a:pPr marL="502906" indent="-457200" algn="just">
              <a:lnSpc>
                <a:spcPct val="170000"/>
              </a:lnSpc>
              <a:buFont typeface="+mj-lt"/>
              <a:buAutoNum type="arabicPeriod"/>
            </a:pPr>
            <a:r>
              <a:rPr lang="es-MX" dirty="0" smtClean="0">
                <a:solidFill>
                  <a:schemeClr val="tx1"/>
                </a:solidFill>
              </a:rPr>
              <a:t>Cuando </a:t>
            </a:r>
            <a:r>
              <a:rPr lang="es-MX" dirty="0">
                <a:solidFill>
                  <a:schemeClr val="tx1"/>
                </a:solidFill>
              </a:rPr>
              <a:t>recibimos alguna cantidad por reembolso de algún gasto, con la ficha y </a:t>
            </a:r>
            <a:r>
              <a:rPr lang="es-MX" dirty="0" smtClean="0">
                <a:solidFill>
                  <a:schemeClr val="tx1"/>
                </a:solidFill>
              </a:rPr>
              <a:t>comprobante respectivos</a:t>
            </a:r>
            <a:r>
              <a:rPr lang="es-MX" dirty="0">
                <a:solidFill>
                  <a:schemeClr val="tx1"/>
                </a:solidFill>
              </a:rPr>
              <a:t>.</a:t>
            </a:r>
          </a:p>
        </p:txBody>
      </p:sp>
      <p:cxnSp>
        <p:nvCxnSpPr>
          <p:cNvPr id="4" name="Conector recto 3"/>
          <p:cNvCxnSpPr/>
          <p:nvPr/>
        </p:nvCxnSpPr>
        <p:spPr>
          <a:xfrm>
            <a:off x="621804" y="1340768"/>
            <a:ext cx="10801200" cy="0"/>
          </a:xfrm>
          <a:prstGeom prst="line">
            <a:avLst/>
          </a:prstGeom>
          <a:ln w="28575"/>
        </p:spPr>
        <p:style>
          <a:lnRef idx="1">
            <a:schemeClr val="accent5"/>
          </a:lnRef>
          <a:fillRef idx="0">
            <a:schemeClr val="accent5"/>
          </a:fillRef>
          <a:effectRef idx="0">
            <a:schemeClr val="accent5"/>
          </a:effectRef>
          <a:fontRef idx="minor">
            <a:schemeClr val="tx1"/>
          </a:fontRef>
        </p:style>
      </p:cxnSp>
      <p:sp>
        <p:nvSpPr>
          <p:cNvPr id="5" name="Rectángulo 4"/>
          <p:cNvSpPr/>
          <p:nvPr/>
        </p:nvSpPr>
        <p:spPr>
          <a:xfrm>
            <a:off x="10608627" y="6577607"/>
            <a:ext cx="1427955" cy="307777"/>
          </a:xfrm>
          <a:prstGeom prst="rect">
            <a:avLst/>
          </a:prstGeom>
        </p:spPr>
        <p:txBody>
          <a:bodyPr wrap="none">
            <a:spAutoFit/>
          </a:bodyPr>
          <a:lstStyle/>
          <a:p>
            <a:r>
              <a:rPr lang="es-MX" sz="1400" dirty="0">
                <a:solidFill>
                  <a:schemeClr val="bg1"/>
                </a:solidFill>
              </a:rPr>
              <a:t>Septiembre 2017</a:t>
            </a:r>
          </a:p>
        </p:txBody>
      </p:sp>
    </p:spTree>
    <p:extLst>
      <p:ext uri="{BB962C8B-B14F-4D97-AF65-F5344CB8AC3E}">
        <p14:creationId xmlns:p14="http://schemas.microsoft.com/office/powerpoint/2010/main" val="19988960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21804" y="541864"/>
            <a:ext cx="10801200" cy="769208"/>
          </a:xfrm>
        </p:spPr>
        <p:txBody>
          <a:bodyPr>
            <a:normAutofit/>
          </a:bodyPr>
          <a:lstStyle/>
          <a:p>
            <a:pPr algn="ctr"/>
            <a:r>
              <a:rPr lang="es-MX" sz="3200" dirty="0">
                <a:solidFill>
                  <a:schemeClr val="tx1"/>
                </a:solidFill>
                <a:latin typeface="David" panose="020E0502060401010101" pitchFamily="34" charset="-79"/>
                <a:cs typeface="David" panose="020E0502060401010101" pitchFamily="34" charset="-79"/>
              </a:rPr>
              <a:t>Póliza de </a:t>
            </a:r>
            <a:r>
              <a:rPr lang="es-MX" sz="3200" dirty="0" smtClean="0">
                <a:solidFill>
                  <a:schemeClr val="tx1"/>
                </a:solidFill>
                <a:latin typeface="David" panose="020E0502060401010101" pitchFamily="34" charset="-79"/>
                <a:cs typeface="David" panose="020E0502060401010101" pitchFamily="34" charset="-79"/>
              </a:rPr>
              <a:t>Egresos</a:t>
            </a:r>
            <a:endParaRPr lang="es-MX" sz="3200" dirty="0">
              <a:solidFill>
                <a:schemeClr val="tx1"/>
              </a:solidFill>
              <a:latin typeface="David" panose="020E0502060401010101" pitchFamily="34" charset="-79"/>
              <a:cs typeface="David" panose="020E0502060401010101" pitchFamily="34" charset="-79"/>
            </a:endParaRPr>
          </a:p>
        </p:txBody>
      </p:sp>
      <p:sp>
        <p:nvSpPr>
          <p:cNvPr id="4" name="Título 1"/>
          <p:cNvSpPr txBox="1">
            <a:spLocks/>
          </p:cNvSpPr>
          <p:nvPr/>
        </p:nvSpPr>
        <p:spPr>
          <a:xfrm>
            <a:off x="1053852" y="2636912"/>
            <a:ext cx="9872948" cy="1356360"/>
          </a:xfrm>
          <a:prstGeom prst="rect">
            <a:avLst/>
          </a:prstGeom>
        </p:spPr>
        <p:txBody>
          <a:bodyPr vert="horz" lIns="91440" tIns="45720" rIns="91440" bIns="45720" rtlCol="0" anchor="ctr">
            <a:normAutofit/>
          </a:bodyPr>
          <a:lstStyle>
            <a:lvl1pPr algn="l" defTabSz="914126" rtl="0" eaLnBrk="1" latinLnBrk="0" hangingPunct="1">
              <a:lnSpc>
                <a:spcPct val="90000"/>
              </a:lnSpc>
              <a:spcBef>
                <a:spcPct val="0"/>
              </a:spcBef>
              <a:buNone/>
              <a:defRPr sz="4399" kern="1200">
                <a:solidFill>
                  <a:schemeClr val="accent1"/>
                </a:solidFill>
                <a:latin typeface="+mj-lt"/>
                <a:ea typeface="+mj-ea"/>
                <a:cs typeface="+mj-cs"/>
              </a:defRPr>
            </a:lvl1pPr>
          </a:lstStyle>
          <a:p>
            <a:endParaRPr lang="es-MX" dirty="0"/>
          </a:p>
        </p:txBody>
      </p:sp>
      <p:sp>
        <p:nvSpPr>
          <p:cNvPr id="5" name="Marcador de contenido 2"/>
          <p:cNvSpPr txBox="1">
            <a:spLocks/>
          </p:cNvSpPr>
          <p:nvPr/>
        </p:nvSpPr>
        <p:spPr>
          <a:xfrm>
            <a:off x="837828" y="1556792"/>
            <a:ext cx="9870300" cy="4680520"/>
          </a:xfrm>
          <a:prstGeom prst="rect">
            <a:avLst/>
          </a:prstGeom>
        </p:spPr>
        <p:txBody>
          <a:bodyPr vert="horz" lIns="91440" tIns="45720" rIns="91440" bIns="45720" rtlCol="0">
            <a:normAutofit fontScale="77500" lnSpcReduction="20000"/>
          </a:bodyPr>
          <a:lstStyle>
            <a:lvl1pPr marL="228531" indent="-182825" algn="l" defTabSz="914126" rtl="0" eaLnBrk="1" latinLnBrk="0" hangingPunct="1">
              <a:lnSpc>
                <a:spcPct val="90000"/>
              </a:lnSpc>
              <a:spcBef>
                <a:spcPts val="1400"/>
              </a:spcBef>
              <a:buClr>
                <a:schemeClr val="accent1"/>
              </a:buClr>
              <a:buSzPct val="80000"/>
              <a:buFont typeface="Corbel" pitchFamily="34" charset="0"/>
              <a:buChar char="•"/>
              <a:defRPr sz="2199" kern="1200">
                <a:solidFill>
                  <a:schemeClr val="accent1"/>
                </a:solidFill>
                <a:latin typeface="+mn-lt"/>
                <a:ea typeface="+mn-ea"/>
                <a:cs typeface="+mn-cs"/>
              </a:defRPr>
            </a:lvl1pPr>
            <a:lvl2pPr marL="457063" indent="-182825" algn="l" defTabSz="914126" rtl="0" eaLnBrk="1" latinLnBrk="0" hangingPunct="1">
              <a:lnSpc>
                <a:spcPct val="90000"/>
              </a:lnSpc>
              <a:spcBef>
                <a:spcPts val="200"/>
              </a:spcBef>
              <a:spcAft>
                <a:spcPts val="400"/>
              </a:spcAft>
              <a:buClr>
                <a:schemeClr val="accent1"/>
              </a:buClr>
              <a:buSzPct val="80000"/>
              <a:buFont typeface="Corbel" pitchFamily="34" charset="0"/>
              <a:buChar char="•"/>
              <a:defRPr sz="1999" kern="1200">
                <a:solidFill>
                  <a:schemeClr val="accent1"/>
                </a:solidFill>
                <a:latin typeface="+mn-lt"/>
                <a:ea typeface="+mn-ea"/>
                <a:cs typeface="+mn-cs"/>
              </a:defRPr>
            </a:lvl2pPr>
            <a:lvl3pPr marL="731301" indent="-182825" algn="l" defTabSz="914126" rtl="0" eaLnBrk="1" latinLnBrk="0" hangingPunct="1">
              <a:lnSpc>
                <a:spcPct val="90000"/>
              </a:lnSpc>
              <a:spcBef>
                <a:spcPts val="200"/>
              </a:spcBef>
              <a:spcAft>
                <a:spcPts val="400"/>
              </a:spcAft>
              <a:buClr>
                <a:schemeClr val="accent1"/>
              </a:buClr>
              <a:buSzPct val="80000"/>
              <a:buFont typeface="Corbel" pitchFamily="34" charset="0"/>
              <a:buChar char="•"/>
              <a:defRPr sz="1799" kern="1200">
                <a:solidFill>
                  <a:schemeClr val="accent1"/>
                </a:solidFill>
                <a:latin typeface="+mn-lt"/>
                <a:ea typeface="+mn-ea"/>
                <a:cs typeface="+mn-cs"/>
              </a:defRPr>
            </a:lvl3pPr>
            <a:lvl4pPr marL="1005538" indent="-182825" algn="l" defTabSz="914126"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4pPr>
            <a:lvl5pPr marL="1279776" indent="-182825" algn="l" defTabSz="914126"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5pPr>
            <a:lvl6pPr marL="1599520" indent="-228531" algn="l" defTabSz="914126"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6pPr>
            <a:lvl7pPr marL="1899430" indent="-228531" algn="l" defTabSz="914126"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7pPr>
            <a:lvl8pPr marL="2199340" indent="-228531" algn="l" defTabSz="914126"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8pPr>
            <a:lvl9pPr marL="2499250" indent="-228531" algn="l" defTabSz="914126"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9pPr>
          </a:lstStyle>
          <a:p>
            <a:pPr algn="just">
              <a:lnSpc>
                <a:spcPct val="150000"/>
              </a:lnSpc>
            </a:pPr>
            <a:r>
              <a:rPr lang="es-MX" dirty="0" smtClean="0">
                <a:solidFill>
                  <a:schemeClr val="tx1"/>
                </a:solidFill>
              </a:rPr>
              <a:t>Sirve para anotar las operaciones que impliquen egresos o salidas de dinero para la empresa.</a:t>
            </a:r>
          </a:p>
          <a:p>
            <a:pPr algn="just">
              <a:lnSpc>
                <a:spcPct val="150000"/>
              </a:lnSpc>
            </a:pPr>
            <a:r>
              <a:rPr lang="es-MX" dirty="0">
                <a:solidFill>
                  <a:schemeClr val="tx1"/>
                </a:solidFill>
              </a:rPr>
              <a:t>L</a:t>
            </a:r>
            <a:r>
              <a:rPr lang="es-MX" dirty="0" smtClean="0">
                <a:solidFill>
                  <a:schemeClr val="tx1"/>
                </a:solidFill>
              </a:rPr>
              <a:t>as </a:t>
            </a:r>
            <a:r>
              <a:rPr lang="es-MX" dirty="0">
                <a:solidFill>
                  <a:schemeClr val="tx1"/>
                </a:solidFill>
              </a:rPr>
              <a:t>operaciones que se registrarían y los comprobantes que se anexarían a </a:t>
            </a:r>
            <a:r>
              <a:rPr lang="es-MX" dirty="0" smtClean="0">
                <a:solidFill>
                  <a:schemeClr val="tx1"/>
                </a:solidFill>
              </a:rPr>
              <a:t>una póliza </a:t>
            </a:r>
            <a:r>
              <a:rPr lang="es-MX" dirty="0">
                <a:solidFill>
                  <a:schemeClr val="tx1"/>
                </a:solidFill>
              </a:rPr>
              <a:t>de egreso o cheque serían los siguientes</a:t>
            </a:r>
            <a:r>
              <a:rPr lang="es-MX" dirty="0" smtClean="0">
                <a:solidFill>
                  <a:schemeClr val="tx1"/>
                </a:solidFill>
              </a:rPr>
              <a:t>:</a:t>
            </a:r>
          </a:p>
          <a:p>
            <a:pPr marL="502906" indent="-457200" algn="just">
              <a:lnSpc>
                <a:spcPct val="150000"/>
              </a:lnSpc>
              <a:buFont typeface="+mj-lt"/>
              <a:buAutoNum type="arabicPeriod"/>
            </a:pPr>
            <a:r>
              <a:rPr lang="es-MX" dirty="0" smtClean="0">
                <a:solidFill>
                  <a:schemeClr val="tx1"/>
                </a:solidFill>
              </a:rPr>
              <a:t>La </a:t>
            </a:r>
            <a:r>
              <a:rPr lang="es-MX" dirty="0">
                <a:solidFill>
                  <a:schemeClr val="tx1"/>
                </a:solidFill>
              </a:rPr>
              <a:t>compra de materia prima, cuando se paga al proveedor con un cheque y nos entrega </a:t>
            </a:r>
            <a:r>
              <a:rPr lang="es-MX" dirty="0" smtClean="0">
                <a:solidFill>
                  <a:schemeClr val="tx1"/>
                </a:solidFill>
              </a:rPr>
              <a:t>una factura</a:t>
            </a:r>
            <a:r>
              <a:rPr lang="es-MX" dirty="0">
                <a:solidFill>
                  <a:schemeClr val="tx1"/>
                </a:solidFill>
              </a:rPr>
              <a:t>.</a:t>
            </a:r>
          </a:p>
          <a:p>
            <a:pPr marL="502906" indent="-457200" algn="just">
              <a:lnSpc>
                <a:spcPct val="150000"/>
              </a:lnSpc>
              <a:buFont typeface="+mj-lt"/>
              <a:buAutoNum type="arabicPeriod"/>
            </a:pPr>
            <a:r>
              <a:rPr lang="es-MX" dirty="0" smtClean="0">
                <a:solidFill>
                  <a:schemeClr val="tx1"/>
                </a:solidFill>
              </a:rPr>
              <a:t>La </a:t>
            </a:r>
            <a:r>
              <a:rPr lang="es-MX" dirty="0">
                <a:solidFill>
                  <a:schemeClr val="tx1"/>
                </a:solidFill>
              </a:rPr>
              <a:t>compra de herramienta para el negocio, por la cual hacemos un cheque y nos dan </a:t>
            </a:r>
            <a:r>
              <a:rPr lang="es-MX" dirty="0" smtClean="0">
                <a:solidFill>
                  <a:schemeClr val="tx1"/>
                </a:solidFill>
              </a:rPr>
              <a:t>una factura</a:t>
            </a:r>
            <a:r>
              <a:rPr lang="es-MX" dirty="0">
                <a:solidFill>
                  <a:schemeClr val="tx1"/>
                </a:solidFill>
              </a:rPr>
              <a:t>.</a:t>
            </a:r>
          </a:p>
          <a:p>
            <a:pPr marL="502906" indent="-457200" algn="just">
              <a:lnSpc>
                <a:spcPct val="150000"/>
              </a:lnSpc>
              <a:buFont typeface="+mj-lt"/>
              <a:buAutoNum type="arabicPeriod"/>
            </a:pPr>
            <a:r>
              <a:rPr lang="es-MX" dirty="0" smtClean="0">
                <a:solidFill>
                  <a:schemeClr val="tx1"/>
                </a:solidFill>
              </a:rPr>
              <a:t>Cuando </a:t>
            </a:r>
            <a:r>
              <a:rPr lang="es-MX" dirty="0">
                <a:solidFill>
                  <a:schemeClr val="tx1"/>
                </a:solidFill>
              </a:rPr>
              <a:t>cambiamos un cheque en el banco por efectivo para pagar el sueldo a </a:t>
            </a:r>
            <a:r>
              <a:rPr lang="es-MX" dirty="0" smtClean="0">
                <a:solidFill>
                  <a:schemeClr val="tx1"/>
                </a:solidFill>
              </a:rPr>
              <a:t>los trabajadores</a:t>
            </a:r>
            <a:r>
              <a:rPr lang="es-MX" dirty="0">
                <a:solidFill>
                  <a:schemeClr val="tx1"/>
                </a:solidFill>
              </a:rPr>
              <a:t>, con el correspondiente recibo firmado por ellos.</a:t>
            </a:r>
          </a:p>
          <a:p>
            <a:pPr marL="502906" indent="-457200" algn="just">
              <a:lnSpc>
                <a:spcPct val="150000"/>
              </a:lnSpc>
              <a:buFont typeface="+mj-lt"/>
              <a:buAutoNum type="arabicPeriod"/>
            </a:pPr>
            <a:r>
              <a:rPr lang="es-MX" dirty="0" smtClean="0">
                <a:solidFill>
                  <a:schemeClr val="tx1"/>
                </a:solidFill>
              </a:rPr>
              <a:t>Cuando </a:t>
            </a:r>
            <a:r>
              <a:rPr lang="es-MX" dirty="0">
                <a:solidFill>
                  <a:schemeClr val="tx1"/>
                </a:solidFill>
              </a:rPr>
              <a:t>pagamos con cheque los impuestos del negocio y tenemos la forma de pago </a:t>
            </a:r>
            <a:r>
              <a:rPr lang="es-MX" dirty="0" smtClean="0">
                <a:solidFill>
                  <a:schemeClr val="tx1"/>
                </a:solidFill>
              </a:rPr>
              <a:t>de impuestos </a:t>
            </a:r>
            <a:r>
              <a:rPr lang="es-MX" dirty="0">
                <a:solidFill>
                  <a:schemeClr val="tx1"/>
                </a:solidFill>
              </a:rPr>
              <a:t>debidamente llenada, firmada y sellada por el banco.</a:t>
            </a:r>
            <a:endParaRPr lang="es-MX" dirty="0" smtClean="0">
              <a:solidFill>
                <a:schemeClr val="tx1"/>
              </a:solidFill>
            </a:endParaRPr>
          </a:p>
        </p:txBody>
      </p:sp>
      <p:cxnSp>
        <p:nvCxnSpPr>
          <p:cNvPr id="6" name="Conector recto 5"/>
          <p:cNvCxnSpPr/>
          <p:nvPr/>
        </p:nvCxnSpPr>
        <p:spPr>
          <a:xfrm>
            <a:off x="621804" y="1340768"/>
            <a:ext cx="10801200" cy="0"/>
          </a:xfrm>
          <a:prstGeom prst="line">
            <a:avLst/>
          </a:prstGeom>
          <a:ln w="28575"/>
        </p:spPr>
        <p:style>
          <a:lnRef idx="1">
            <a:schemeClr val="accent5"/>
          </a:lnRef>
          <a:fillRef idx="0">
            <a:schemeClr val="accent5"/>
          </a:fillRef>
          <a:effectRef idx="0">
            <a:schemeClr val="accent5"/>
          </a:effectRef>
          <a:fontRef idx="minor">
            <a:schemeClr val="tx1"/>
          </a:fontRef>
        </p:style>
      </p:cxnSp>
      <p:sp>
        <p:nvSpPr>
          <p:cNvPr id="7" name="Rectángulo 6"/>
          <p:cNvSpPr/>
          <p:nvPr/>
        </p:nvSpPr>
        <p:spPr>
          <a:xfrm>
            <a:off x="10608627" y="6577607"/>
            <a:ext cx="1427955" cy="307777"/>
          </a:xfrm>
          <a:prstGeom prst="rect">
            <a:avLst/>
          </a:prstGeom>
        </p:spPr>
        <p:txBody>
          <a:bodyPr wrap="none">
            <a:spAutoFit/>
          </a:bodyPr>
          <a:lstStyle/>
          <a:p>
            <a:r>
              <a:rPr lang="es-MX" sz="1400" dirty="0">
                <a:solidFill>
                  <a:schemeClr val="bg1"/>
                </a:solidFill>
              </a:rPr>
              <a:t>Septiembre 2017</a:t>
            </a:r>
          </a:p>
        </p:txBody>
      </p:sp>
    </p:spTree>
    <p:extLst>
      <p:ext uri="{BB962C8B-B14F-4D97-AF65-F5344CB8AC3E}">
        <p14:creationId xmlns:p14="http://schemas.microsoft.com/office/powerpoint/2010/main" val="29645707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37764" y="715576"/>
            <a:ext cx="10785240" cy="625192"/>
          </a:xfrm>
        </p:spPr>
        <p:txBody>
          <a:bodyPr>
            <a:normAutofit/>
          </a:bodyPr>
          <a:lstStyle/>
          <a:p>
            <a:pPr algn="ctr"/>
            <a:r>
              <a:rPr lang="es-MX" sz="3200" dirty="0" smtClean="0">
                <a:solidFill>
                  <a:schemeClr val="tx1"/>
                </a:solidFill>
                <a:latin typeface="David" panose="020E0502060401010101" pitchFamily="34" charset="-79"/>
                <a:cs typeface="David" panose="020E0502060401010101" pitchFamily="34" charset="-79"/>
              </a:rPr>
              <a:t>Póliza de Diario</a:t>
            </a:r>
            <a:endParaRPr lang="es-MX" sz="3200" dirty="0">
              <a:solidFill>
                <a:schemeClr val="tx1"/>
              </a:solidFill>
              <a:latin typeface="David" panose="020E0502060401010101" pitchFamily="34" charset="-79"/>
              <a:cs typeface="David" panose="020E0502060401010101" pitchFamily="34" charset="-79"/>
            </a:endParaRPr>
          </a:p>
        </p:txBody>
      </p:sp>
      <p:sp>
        <p:nvSpPr>
          <p:cNvPr id="3" name="Marcador de contenido 2"/>
          <p:cNvSpPr>
            <a:spLocks noGrp="1"/>
          </p:cNvSpPr>
          <p:nvPr>
            <p:ph idx="1"/>
          </p:nvPr>
        </p:nvSpPr>
        <p:spPr>
          <a:xfrm>
            <a:off x="765820" y="1700808"/>
            <a:ext cx="10657184" cy="4038600"/>
          </a:xfrm>
        </p:spPr>
        <p:txBody>
          <a:bodyPr>
            <a:normAutofit/>
          </a:bodyPr>
          <a:lstStyle/>
          <a:p>
            <a:pPr algn="just">
              <a:lnSpc>
                <a:spcPct val="150000"/>
              </a:lnSpc>
            </a:pPr>
            <a:r>
              <a:rPr lang="es-MX" dirty="0" smtClean="0">
                <a:solidFill>
                  <a:schemeClr val="tx1"/>
                </a:solidFill>
              </a:rPr>
              <a:t>En </a:t>
            </a:r>
            <a:r>
              <a:rPr lang="es-MX" dirty="0">
                <a:solidFill>
                  <a:schemeClr val="tx1"/>
                </a:solidFill>
              </a:rPr>
              <a:t>este tipo de póliza se deben registrar y anexar los comprobantes de </a:t>
            </a:r>
            <a:r>
              <a:rPr lang="es-MX" dirty="0" smtClean="0">
                <a:solidFill>
                  <a:schemeClr val="tx1"/>
                </a:solidFill>
              </a:rPr>
              <a:t>aquellas operaciones </a:t>
            </a:r>
            <a:r>
              <a:rPr lang="es-MX" dirty="0">
                <a:solidFill>
                  <a:schemeClr val="tx1"/>
                </a:solidFill>
              </a:rPr>
              <a:t>del negocio por las cuales no se tenga que hacer algún movimiento bancario en </a:t>
            </a:r>
            <a:r>
              <a:rPr lang="es-MX" dirty="0" smtClean="0">
                <a:solidFill>
                  <a:schemeClr val="tx1"/>
                </a:solidFill>
              </a:rPr>
              <a:t>la cuenta </a:t>
            </a:r>
            <a:r>
              <a:rPr lang="es-MX" dirty="0">
                <a:solidFill>
                  <a:schemeClr val="tx1"/>
                </a:solidFill>
              </a:rPr>
              <a:t>del negocio; es decir, la póliza de diario es la que se elabora cuando la operación que </a:t>
            </a:r>
            <a:r>
              <a:rPr lang="es-MX" dirty="0" smtClean="0">
                <a:solidFill>
                  <a:schemeClr val="tx1"/>
                </a:solidFill>
              </a:rPr>
              <a:t>se está </a:t>
            </a:r>
            <a:r>
              <a:rPr lang="es-MX" dirty="0">
                <a:solidFill>
                  <a:schemeClr val="tx1"/>
                </a:solidFill>
              </a:rPr>
              <a:t>registrando no implica una entrada de dinero al banco a través de una ficha de depósito </a:t>
            </a:r>
            <a:r>
              <a:rPr lang="es-MX" dirty="0" smtClean="0">
                <a:solidFill>
                  <a:schemeClr val="tx1"/>
                </a:solidFill>
              </a:rPr>
              <a:t>ni una </a:t>
            </a:r>
            <a:r>
              <a:rPr lang="es-MX" dirty="0">
                <a:solidFill>
                  <a:schemeClr val="tx1"/>
                </a:solidFill>
              </a:rPr>
              <a:t>salida por la cual se deba elaborar un cheque.</a:t>
            </a:r>
          </a:p>
        </p:txBody>
      </p:sp>
      <p:cxnSp>
        <p:nvCxnSpPr>
          <p:cNvPr id="4" name="Conector recto 3"/>
          <p:cNvCxnSpPr/>
          <p:nvPr/>
        </p:nvCxnSpPr>
        <p:spPr>
          <a:xfrm>
            <a:off x="621804" y="1340768"/>
            <a:ext cx="10801200" cy="0"/>
          </a:xfrm>
          <a:prstGeom prst="line">
            <a:avLst/>
          </a:prstGeom>
          <a:ln w="28575"/>
        </p:spPr>
        <p:style>
          <a:lnRef idx="1">
            <a:schemeClr val="accent5"/>
          </a:lnRef>
          <a:fillRef idx="0">
            <a:schemeClr val="accent5"/>
          </a:fillRef>
          <a:effectRef idx="0">
            <a:schemeClr val="accent5"/>
          </a:effectRef>
          <a:fontRef idx="minor">
            <a:schemeClr val="tx1"/>
          </a:fontRef>
        </p:style>
      </p:cxnSp>
      <p:sp>
        <p:nvSpPr>
          <p:cNvPr id="5" name="Rectángulo 4"/>
          <p:cNvSpPr/>
          <p:nvPr/>
        </p:nvSpPr>
        <p:spPr>
          <a:xfrm>
            <a:off x="10608627" y="6577607"/>
            <a:ext cx="1427955" cy="307777"/>
          </a:xfrm>
          <a:prstGeom prst="rect">
            <a:avLst/>
          </a:prstGeom>
        </p:spPr>
        <p:txBody>
          <a:bodyPr wrap="none">
            <a:spAutoFit/>
          </a:bodyPr>
          <a:lstStyle/>
          <a:p>
            <a:r>
              <a:rPr lang="es-MX" sz="1400" dirty="0">
                <a:solidFill>
                  <a:schemeClr val="bg1"/>
                </a:solidFill>
              </a:rPr>
              <a:t>Septiembre 2017</a:t>
            </a:r>
          </a:p>
        </p:txBody>
      </p:sp>
    </p:spTree>
    <p:extLst>
      <p:ext uri="{BB962C8B-B14F-4D97-AF65-F5344CB8AC3E}">
        <p14:creationId xmlns:p14="http://schemas.microsoft.com/office/powerpoint/2010/main" val="22131823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21804" y="715576"/>
            <a:ext cx="10801200" cy="625192"/>
          </a:xfrm>
        </p:spPr>
        <p:txBody>
          <a:bodyPr>
            <a:normAutofit/>
          </a:bodyPr>
          <a:lstStyle/>
          <a:p>
            <a:pPr algn="ctr"/>
            <a:r>
              <a:rPr lang="es-MX" sz="3200" dirty="0" smtClean="0">
                <a:solidFill>
                  <a:schemeClr val="tx1"/>
                </a:solidFill>
                <a:latin typeface="David" panose="020E0502060401010101" pitchFamily="34" charset="-79"/>
                <a:cs typeface="David" panose="020E0502060401010101" pitchFamily="34" charset="-79"/>
              </a:rPr>
              <a:t>Libro Diario</a:t>
            </a:r>
            <a:endParaRPr lang="es-MX" sz="3200" dirty="0">
              <a:solidFill>
                <a:schemeClr val="tx1"/>
              </a:solidFill>
              <a:latin typeface="David" panose="020E0502060401010101" pitchFamily="34" charset="-79"/>
              <a:cs typeface="David" panose="020E0502060401010101" pitchFamily="34" charset="-79"/>
            </a:endParaRPr>
          </a:p>
        </p:txBody>
      </p:sp>
      <p:sp>
        <p:nvSpPr>
          <p:cNvPr id="3" name="Marcador de contenido 2"/>
          <p:cNvSpPr>
            <a:spLocks noGrp="1"/>
          </p:cNvSpPr>
          <p:nvPr>
            <p:ph idx="1"/>
          </p:nvPr>
        </p:nvSpPr>
        <p:spPr>
          <a:xfrm>
            <a:off x="621804" y="1965960"/>
            <a:ext cx="10801200" cy="4038600"/>
          </a:xfrm>
        </p:spPr>
        <p:txBody>
          <a:bodyPr/>
          <a:lstStyle/>
          <a:p>
            <a:pPr algn="just">
              <a:lnSpc>
                <a:spcPct val="150000"/>
              </a:lnSpc>
            </a:pPr>
            <a:r>
              <a:rPr lang="es-MX" dirty="0" smtClean="0">
                <a:solidFill>
                  <a:schemeClr val="tx1"/>
                </a:solidFill>
              </a:rPr>
              <a:t>Se hará el registro estrictamente cronológico de las operaciones practicas de una empresa y corriéndolas por partida doble a fin de indicar el movimiento de cargo o crédito; además se incluyen descripciones breves de los actos, actividades y operaciones que se realicen y produzcan modificaciones en las cuentas con sus correspondientes cantidades.</a:t>
            </a:r>
            <a:endParaRPr lang="es-MX" dirty="0">
              <a:solidFill>
                <a:schemeClr val="tx1"/>
              </a:solidFill>
            </a:endParaRPr>
          </a:p>
        </p:txBody>
      </p:sp>
      <p:cxnSp>
        <p:nvCxnSpPr>
          <p:cNvPr id="4" name="Conector recto 3"/>
          <p:cNvCxnSpPr/>
          <p:nvPr/>
        </p:nvCxnSpPr>
        <p:spPr>
          <a:xfrm>
            <a:off x="621804" y="1340768"/>
            <a:ext cx="10801200" cy="0"/>
          </a:xfrm>
          <a:prstGeom prst="line">
            <a:avLst/>
          </a:prstGeom>
          <a:ln w="28575"/>
        </p:spPr>
        <p:style>
          <a:lnRef idx="1">
            <a:schemeClr val="accent5"/>
          </a:lnRef>
          <a:fillRef idx="0">
            <a:schemeClr val="accent5"/>
          </a:fillRef>
          <a:effectRef idx="0">
            <a:schemeClr val="accent5"/>
          </a:effectRef>
          <a:fontRef idx="minor">
            <a:schemeClr val="tx1"/>
          </a:fontRef>
        </p:style>
      </p:cxnSp>
      <p:sp>
        <p:nvSpPr>
          <p:cNvPr id="5" name="Rectángulo 4"/>
          <p:cNvSpPr/>
          <p:nvPr/>
        </p:nvSpPr>
        <p:spPr>
          <a:xfrm>
            <a:off x="10608627" y="6577607"/>
            <a:ext cx="1427955" cy="307777"/>
          </a:xfrm>
          <a:prstGeom prst="rect">
            <a:avLst/>
          </a:prstGeom>
        </p:spPr>
        <p:txBody>
          <a:bodyPr wrap="none">
            <a:spAutoFit/>
          </a:bodyPr>
          <a:lstStyle/>
          <a:p>
            <a:r>
              <a:rPr lang="es-MX" sz="1400" dirty="0">
                <a:solidFill>
                  <a:schemeClr val="bg1"/>
                </a:solidFill>
              </a:rPr>
              <a:t>Septiembre 2017</a:t>
            </a:r>
          </a:p>
        </p:txBody>
      </p:sp>
    </p:spTree>
    <p:extLst>
      <p:ext uri="{BB962C8B-B14F-4D97-AF65-F5344CB8AC3E}">
        <p14:creationId xmlns:p14="http://schemas.microsoft.com/office/powerpoint/2010/main" val="37213733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142702" y="609600"/>
            <a:ext cx="9872948" cy="1163216"/>
          </a:xfrm>
        </p:spPr>
        <p:txBody>
          <a:bodyPr>
            <a:normAutofit/>
          </a:bodyPr>
          <a:lstStyle/>
          <a:p>
            <a:pPr algn="just"/>
            <a:r>
              <a:rPr lang="es-MX" sz="3200" dirty="0">
                <a:solidFill>
                  <a:schemeClr val="tx1"/>
                </a:solidFill>
                <a:latin typeface="David" panose="020E0502060401010101" pitchFamily="34" charset="-79"/>
                <a:cs typeface="David" panose="020E0502060401010101" pitchFamily="34" charset="-79"/>
              </a:rPr>
              <a:t>Guion explicativo para el empleo del material, con relación a los objetivos y contenidos del curso</a:t>
            </a:r>
          </a:p>
        </p:txBody>
      </p:sp>
      <p:sp>
        <p:nvSpPr>
          <p:cNvPr id="3" name="Marcador de contenido 2"/>
          <p:cNvSpPr>
            <a:spLocks noGrp="1"/>
          </p:cNvSpPr>
          <p:nvPr>
            <p:ph idx="1"/>
          </p:nvPr>
        </p:nvSpPr>
        <p:spPr>
          <a:xfrm>
            <a:off x="837828" y="1916832"/>
            <a:ext cx="9870300" cy="4038600"/>
          </a:xfrm>
        </p:spPr>
        <p:txBody>
          <a:bodyPr>
            <a:noAutofit/>
          </a:bodyPr>
          <a:lstStyle/>
          <a:p>
            <a:pPr algn="just">
              <a:lnSpc>
                <a:spcPct val="150000"/>
              </a:lnSpc>
              <a:buFont typeface="Wingdings" panose="05000000000000000000" pitchFamily="2" charset="2"/>
              <a:buChar char="Ø"/>
            </a:pPr>
            <a:r>
              <a:rPr lang="es-MX" sz="1600" b="1" dirty="0">
                <a:solidFill>
                  <a:schemeClr val="tx1"/>
                </a:solidFill>
              </a:rPr>
              <a:t>Justificación.</a:t>
            </a:r>
          </a:p>
          <a:p>
            <a:pPr algn="just">
              <a:lnSpc>
                <a:spcPct val="150000"/>
              </a:lnSpc>
            </a:pPr>
            <a:r>
              <a:rPr lang="es-MX" sz="1600" dirty="0">
                <a:solidFill>
                  <a:schemeClr val="tx1"/>
                </a:solidFill>
              </a:rPr>
              <a:t>La Unidad de Aprendizaje </a:t>
            </a:r>
            <a:r>
              <a:rPr lang="es-MX" sz="1600" dirty="0" smtClean="0">
                <a:solidFill>
                  <a:schemeClr val="tx1"/>
                </a:solidFill>
              </a:rPr>
              <a:t>de Teoría General de la Tributación, </a:t>
            </a:r>
            <a:r>
              <a:rPr lang="es-MX" sz="1600" dirty="0">
                <a:solidFill>
                  <a:schemeClr val="tx1"/>
                </a:solidFill>
              </a:rPr>
              <a:t>esta diseñada en la modalidad de </a:t>
            </a:r>
            <a:r>
              <a:rPr lang="es-MX" sz="1600" dirty="0" smtClean="0">
                <a:solidFill>
                  <a:schemeClr val="tx1"/>
                </a:solidFill>
              </a:rPr>
              <a:t>taller</a:t>
            </a:r>
            <a:r>
              <a:rPr lang="es-MX" sz="1600" dirty="0">
                <a:solidFill>
                  <a:schemeClr val="tx1"/>
                </a:solidFill>
              </a:rPr>
              <a:t>, </a:t>
            </a:r>
            <a:r>
              <a:rPr lang="es-MX" sz="1600" dirty="0" smtClean="0">
                <a:solidFill>
                  <a:schemeClr val="tx1"/>
                </a:solidFill>
              </a:rPr>
              <a:t>apoya al  alumno en el </a:t>
            </a:r>
            <a:r>
              <a:rPr lang="es-MX" sz="1600" dirty="0">
                <a:solidFill>
                  <a:schemeClr val="tx1"/>
                </a:solidFill>
              </a:rPr>
              <a:t>análisis e interpretación de </a:t>
            </a:r>
            <a:r>
              <a:rPr lang="es-MX" sz="1600" dirty="0" smtClean="0">
                <a:solidFill>
                  <a:schemeClr val="tx1"/>
                </a:solidFill>
              </a:rPr>
              <a:t>las Disposiciones </a:t>
            </a:r>
            <a:r>
              <a:rPr lang="es-MX" sz="1600" dirty="0">
                <a:solidFill>
                  <a:schemeClr val="tx1"/>
                </a:solidFill>
              </a:rPr>
              <a:t>del Código Fiscal de la Federación, mediante la facilitación del profesor, la investigación y participación del </a:t>
            </a:r>
            <a:r>
              <a:rPr lang="es-MX" sz="1600" dirty="0" smtClean="0">
                <a:solidFill>
                  <a:schemeClr val="tx1"/>
                </a:solidFill>
              </a:rPr>
              <a:t>alumno de </a:t>
            </a:r>
            <a:r>
              <a:rPr lang="es-MX" sz="1600" dirty="0">
                <a:solidFill>
                  <a:schemeClr val="tx1"/>
                </a:solidFill>
              </a:rPr>
              <a:t>manera individual y </a:t>
            </a:r>
            <a:r>
              <a:rPr lang="es-MX" sz="1600" dirty="0" smtClean="0">
                <a:solidFill>
                  <a:schemeClr val="tx1"/>
                </a:solidFill>
              </a:rPr>
              <a:t>grupal.</a:t>
            </a:r>
            <a:endParaRPr lang="es-MX" sz="1600" dirty="0">
              <a:solidFill>
                <a:schemeClr val="tx1"/>
              </a:solidFill>
            </a:endParaRPr>
          </a:p>
          <a:p>
            <a:pPr algn="just">
              <a:lnSpc>
                <a:spcPct val="150000"/>
              </a:lnSpc>
            </a:pPr>
            <a:r>
              <a:rPr lang="es-MX" sz="1600" dirty="0">
                <a:solidFill>
                  <a:schemeClr val="tx1"/>
                </a:solidFill>
              </a:rPr>
              <a:t>Se compone de </a:t>
            </a:r>
            <a:r>
              <a:rPr lang="es-MX" sz="1600" dirty="0" smtClean="0">
                <a:solidFill>
                  <a:schemeClr val="tx1"/>
                </a:solidFill>
              </a:rPr>
              <a:t>7 unidades.</a:t>
            </a:r>
            <a:endParaRPr lang="es-MX" sz="1600" dirty="0">
              <a:solidFill>
                <a:schemeClr val="tx1"/>
              </a:solidFill>
            </a:endParaRPr>
          </a:p>
          <a:p>
            <a:pPr marL="0" indent="0" algn="just">
              <a:lnSpc>
                <a:spcPct val="150000"/>
              </a:lnSpc>
              <a:buNone/>
            </a:pPr>
            <a:endParaRPr lang="es-MX" sz="1600" dirty="0">
              <a:solidFill>
                <a:schemeClr val="tx1"/>
              </a:solidFill>
            </a:endParaRPr>
          </a:p>
          <a:p>
            <a:pPr algn="just">
              <a:lnSpc>
                <a:spcPct val="150000"/>
              </a:lnSpc>
              <a:buFont typeface="Wingdings" panose="05000000000000000000" pitchFamily="2" charset="2"/>
              <a:buChar char="Ø"/>
            </a:pPr>
            <a:r>
              <a:rPr lang="es-MX" sz="1600" b="1" dirty="0">
                <a:solidFill>
                  <a:schemeClr val="tx1"/>
                </a:solidFill>
              </a:rPr>
              <a:t>Propósito de la Unidad de Aprendizaje.</a:t>
            </a:r>
          </a:p>
          <a:p>
            <a:pPr algn="just">
              <a:lnSpc>
                <a:spcPct val="150000"/>
              </a:lnSpc>
            </a:pPr>
            <a:r>
              <a:rPr lang="es-MX" sz="1600" dirty="0">
                <a:solidFill>
                  <a:schemeClr val="tx1"/>
                </a:solidFill>
              </a:rPr>
              <a:t>Aplicar el marco constitucional y legal de los elementos esenciales de la relación tributaria y de las contribuciones en particular, </a:t>
            </a:r>
            <a:r>
              <a:rPr lang="es-MX" sz="1600" dirty="0" smtClean="0">
                <a:solidFill>
                  <a:schemeClr val="tx1"/>
                </a:solidFill>
              </a:rPr>
              <a:t>así como </a:t>
            </a:r>
            <a:r>
              <a:rPr lang="es-MX" sz="1600" dirty="0">
                <a:solidFill>
                  <a:schemeClr val="tx1"/>
                </a:solidFill>
              </a:rPr>
              <a:t>las normas sustantivas del Código Fiscal de la Federación.</a:t>
            </a:r>
            <a:r>
              <a:rPr lang="es-ES_tradnl" sz="1600" dirty="0" smtClean="0">
                <a:solidFill>
                  <a:schemeClr val="tx1"/>
                </a:solidFill>
              </a:rPr>
              <a:t>.</a:t>
            </a:r>
            <a:endParaRPr lang="es-MX" sz="1600" dirty="0">
              <a:solidFill>
                <a:schemeClr val="tx1"/>
              </a:solidFill>
            </a:endParaRPr>
          </a:p>
          <a:p>
            <a:pPr algn="just">
              <a:lnSpc>
                <a:spcPct val="150000"/>
              </a:lnSpc>
            </a:pPr>
            <a:endParaRPr lang="es-MX" sz="1600" dirty="0">
              <a:solidFill>
                <a:schemeClr val="tx1"/>
              </a:solidFill>
            </a:endParaRPr>
          </a:p>
        </p:txBody>
      </p:sp>
      <p:cxnSp>
        <p:nvCxnSpPr>
          <p:cNvPr id="4" name="Conector recto 3"/>
          <p:cNvCxnSpPr/>
          <p:nvPr/>
        </p:nvCxnSpPr>
        <p:spPr>
          <a:xfrm>
            <a:off x="621804" y="1772816"/>
            <a:ext cx="10801200" cy="0"/>
          </a:xfrm>
          <a:prstGeom prst="line">
            <a:avLst/>
          </a:prstGeom>
          <a:ln w="28575"/>
        </p:spPr>
        <p:style>
          <a:lnRef idx="1">
            <a:schemeClr val="accent5"/>
          </a:lnRef>
          <a:fillRef idx="0">
            <a:schemeClr val="accent5"/>
          </a:fillRef>
          <a:effectRef idx="0">
            <a:schemeClr val="accent5"/>
          </a:effectRef>
          <a:fontRef idx="minor">
            <a:schemeClr val="tx1"/>
          </a:fontRef>
        </p:style>
      </p:cxnSp>
      <p:sp>
        <p:nvSpPr>
          <p:cNvPr id="6" name="Rectángulo 5"/>
          <p:cNvSpPr/>
          <p:nvPr/>
        </p:nvSpPr>
        <p:spPr>
          <a:xfrm>
            <a:off x="10608627" y="6577607"/>
            <a:ext cx="1427955" cy="307777"/>
          </a:xfrm>
          <a:prstGeom prst="rect">
            <a:avLst/>
          </a:prstGeom>
        </p:spPr>
        <p:txBody>
          <a:bodyPr wrap="none">
            <a:spAutoFit/>
          </a:bodyPr>
          <a:lstStyle/>
          <a:p>
            <a:r>
              <a:rPr lang="es-MX" sz="1400" dirty="0">
                <a:solidFill>
                  <a:schemeClr val="bg1"/>
                </a:solidFill>
              </a:rPr>
              <a:t>Septiembre 2017</a:t>
            </a:r>
          </a:p>
        </p:txBody>
      </p:sp>
    </p:spTree>
    <p:extLst>
      <p:ext uri="{BB962C8B-B14F-4D97-AF65-F5344CB8AC3E}">
        <p14:creationId xmlns:p14="http://schemas.microsoft.com/office/powerpoint/2010/main" val="35281878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09772" y="715576"/>
            <a:ext cx="10813231" cy="625192"/>
          </a:xfrm>
        </p:spPr>
        <p:txBody>
          <a:bodyPr>
            <a:normAutofit/>
          </a:bodyPr>
          <a:lstStyle/>
          <a:p>
            <a:pPr algn="ctr"/>
            <a:r>
              <a:rPr lang="es-MX" sz="3200" dirty="0" smtClean="0">
                <a:solidFill>
                  <a:schemeClr val="tx1"/>
                </a:solidFill>
                <a:latin typeface="David" panose="020E0502060401010101" pitchFamily="34" charset="-79"/>
                <a:cs typeface="David" panose="020E0502060401010101" pitchFamily="34" charset="-79"/>
              </a:rPr>
              <a:t>Libro Mayor</a:t>
            </a:r>
            <a:endParaRPr lang="es-MX" sz="3200" dirty="0">
              <a:solidFill>
                <a:schemeClr val="tx1"/>
              </a:solidFill>
              <a:latin typeface="David" panose="020E0502060401010101" pitchFamily="34" charset="-79"/>
              <a:cs typeface="David" panose="020E0502060401010101" pitchFamily="34" charset="-79"/>
            </a:endParaRPr>
          </a:p>
        </p:txBody>
      </p:sp>
      <p:sp>
        <p:nvSpPr>
          <p:cNvPr id="3" name="Marcador de contenido 2"/>
          <p:cNvSpPr>
            <a:spLocks noGrp="1"/>
          </p:cNvSpPr>
          <p:nvPr>
            <p:ph idx="1"/>
          </p:nvPr>
        </p:nvSpPr>
        <p:spPr>
          <a:xfrm>
            <a:off x="645738" y="1772816"/>
            <a:ext cx="10777265" cy="4038600"/>
          </a:xfrm>
        </p:spPr>
        <p:txBody>
          <a:bodyPr/>
          <a:lstStyle/>
          <a:p>
            <a:pPr algn="just">
              <a:lnSpc>
                <a:spcPct val="150000"/>
              </a:lnSpc>
            </a:pPr>
            <a:r>
              <a:rPr lang="es-MX" dirty="0" smtClean="0">
                <a:solidFill>
                  <a:schemeClr val="tx1"/>
                </a:solidFill>
              </a:rPr>
              <a:t>Figura los nombre de las diversas cuentas de la contabilidad establecidas para el registro clasificación y control de las operaciones practicadas y registradas previamente y en concordancia con el libro diario , su saldo al final del periodo del registro inmediata al interior, así como el total de movimientos de cargo o crédito a cada  en el periodo y sus saldo final </a:t>
            </a:r>
            <a:endParaRPr lang="es-MX" dirty="0">
              <a:solidFill>
                <a:schemeClr val="tx1"/>
              </a:solidFill>
            </a:endParaRPr>
          </a:p>
        </p:txBody>
      </p:sp>
      <p:cxnSp>
        <p:nvCxnSpPr>
          <p:cNvPr id="4" name="Conector recto 3"/>
          <p:cNvCxnSpPr/>
          <p:nvPr/>
        </p:nvCxnSpPr>
        <p:spPr>
          <a:xfrm>
            <a:off x="621804" y="1340768"/>
            <a:ext cx="10801200" cy="0"/>
          </a:xfrm>
          <a:prstGeom prst="line">
            <a:avLst/>
          </a:prstGeom>
          <a:ln w="28575"/>
        </p:spPr>
        <p:style>
          <a:lnRef idx="1">
            <a:schemeClr val="accent5"/>
          </a:lnRef>
          <a:fillRef idx="0">
            <a:schemeClr val="accent5"/>
          </a:fillRef>
          <a:effectRef idx="0">
            <a:schemeClr val="accent5"/>
          </a:effectRef>
          <a:fontRef idx="minor">
            <a:schemeClr val="tx1"/>
          </a:fontRef>
        </p:style>
      </p:cxnSp>
      <p:sp>
        <p:nvSpPr>
          <p:cNvPr id="5" name="Rectángulo 4"/>
          <p:cNvSpPr/>
          <p:nvPr/>
        </p:nvSpPr>
        <p:spPr>
          <a:xfrm>
            <a:off x="10608627" y="6577607"/>
            <a:ext cx="1427955" cy="307777"/>
          </a:xfrm>
          <a:prstGeom prst="rect">
            <a:avLst/>
          </a:prstGeom>
        </p:spPr>
        <p:txBody>
          <a:bodyPr wrap="none">
            <a:spAutoFit/>
          </a:bodyPr>
          <a:lstStyle/>
          <a:p>
            <a:r>
              <a:rPr lang="es-MX" sz="1400" dirty="0">
                <a:solidFill>
                  <a:schemeClr val="bg1"/>
                </a:solidFill>
              </a:rPr>
              <a:t>Septiembre 2017</a:t>
            </a:r>
          </a:p>
        </p:txBody>
      </p:sp>
    </p:spTree>
    <p:extLst>
      <p:ext uri="{BB962C8B-B14F-4D97-AF65-F5344CB8AC3E}">
        <p14:creationId xmlns:p14="http://schemas.microsoft.com/office/powerpoint/2010/main" val="7835231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03966" y="715576"/>
            <a:ext cx="10819038" cy="625192"/>
          </a:xfrm>
        </p:spPr>
        <p:txBody>
          <a:bodyPr>
            <a:normAutofit/>
          </a:bodyPr>
          <a:lstStyle/>
          <a:p>
            <a:pPr algn="ctr"/>
            <a:r>
              <a:rPr lang="es-MX" sz="3200" dirty="0" smtClean="0">
                <a:solidFill>
                  <a:schemeClr val="tx1"/>
                </a:solidFill>
                <a:latin typeface="David" panose="020E0502060401010101" pitchFamily="34" charset="-79"/>
                <a:cs typeface="David" panose="020E0502060401010101" pitchFamily="34" charset="-79"/>
              </a:rPr>
              <a:t>Balanza de Comprobación</a:t>
            </a:r>
            <a:endParaRPr lang="es-MX" sz="3200" dirty="0">
              <a:solidFill>
                <a:schemeClr val="tx1"/>
              </a:solidFill>
              <a:latin typeface="David" panose="020E0502060401010101" pitchFamily="34" charset="-79"/>
              <a:cs typeface="David" panose="020E0502060401010101" pitchFamily="34" charset="-79"/>
            </a:endParaRPr>
          </a:p>
        </p:txBody>
      </p:sp>
      <p:sp>
        <p:nvSpPr>
          <p:cNvPr id="3" name="Marcador de contenido 2"/>
          <p:cNvSpPr>
            <a:spLocks noGrp="1"/>
          </p:cNvSpPr>
          <p:nvPr>
            <p:ph idx="1"/>
          </p:nvPr>
        </p:nvSpPr>
        <p:spPr>
          <a:xfrm>
            <a:off x="621804" y="1700808"/>
            <a:ext cx="10801200" cy="4395192"/>
          </a:xfrm>
        </p:spPr>
        <p:txBody>
          <a:bodyPr/>
          <a:lstStyle/>
          <a:p>
            <a:pPr algn="just">
              <a:lnSpc>
                <a:spcPct val="150000"/>
              </a:lnSpc>
            </a:pPr>
            <a:r>
              <a:rPr lang="es-MX" dirty="0" smtClean="0">
                <a:solidFill>
                  <a:schemeClr val="tx1"/>
                </a:solidFill>
              </a:rPr>
              <a:t>Es una lista que incluye saldos iniciales, mas todos los movimientos del periodo (deudores y acreedores), en general los saldos finales de todas las cuentas de mayor, donde se controlan y registran las operaciones contables de las entidades. </a:t>
            </a:r>
          </a:p>
          <a:p>
            <a:pPr marL="45706" indent="0" algn="just">
              <a:lnSpc>
                <a:spcPct val="150000"/>
              </a:lnSpc>
              <a:buNone/>
            </a:pPr>
            <a:endParaRPr lang="es-MX" dirty="0" smtClean="0">
              <a:solidFill>
                <a:schemeClr val="tx1"/>
              </a:solidFill>
            </a:endParaRPr>
          </a:p>
          <a:p>
            <a:pPr algn="just">
              <a:lnSpc>
                <a:spcPct val="150000"/>
              </a:lnSpc>
            </a:pPr>
            <a:r>
              <a:rPr lang="es-MX" dirty="0" smtClean="0">
                <a:solidFill>
                  <a:schemeClr val="tx1"/>
                </a:solidFill>
              </a:rPr>
              <a:t>A través de estas se comprueba la igualdad de movimientos, sumándose por columnas separadas; con los saldos obtenidos de la balanza de comprobación se elaboran los estados financieros.</a:t>
            </a:r>
            <a:endParaRPr lang="es-MX" dirty="0">
              <a:solidFill>
                <a:schemeClr val="tx1"/>
              </a:solidFill>
            </a:endParaRPr>
          </a:p>
        </p:txBody>
      </p:sp>
      <p:cxnSp>
        <p:nvCxnSpPr>
          <p:cNvPr id="4" name="Conector recto 3"/>
          <p:cNvCxnSpPr/>
          <p:nvPr/>
        </p:nvCxnSpPr>
        <p:spPr>
          <a:xfrm>
            <a:off x="621804" y="1340768"/>
            <a:ext cx="10801200" cy="0"/>
          </a:xfrm>
          <a:prstGeom prst="line">
            <a:avLst/>
          </a:prstGeom>
          <a:ln w="28575"/>
        </p:spPr>
        <p:style>
          <a:lnRef idx="1">
            <a:schemeClr val="accent5"/>
          </a:lnRef>
          <a:fillRef idx="0">
            <a:schemeClr val="accent5"/>
          </a:fillRef>
          <a:effectRef idx="0">
            <a:schemeClr val="accent5"/>
          </a:effectRef>
          <a:fontRef idx="minor">
            <a:schemeClr val="tx1"/>
          </a:fontRef>
        </p:style>
      </p:cxnSp>
      <p:sp>
        <p:nvSpPr>
          <p:cNvPr id="5" name="Rectángulo 4"/>
          <p:cNvSpPr/>
          <p:nvPr/>
        </p:nvSpPr>
        <p:spPr>
          <a:xfrm>
            <a:off x="10608627" y="6577607"/>
            <a:ext cx="1427955" cy="307777"/>
          </a:xfrm>
          <a:prstGeom prst="rect">
            <a:avLst/>
          </a:prstGeom>
        </p:spPr>
        <p:txBody>
          <a:bodyPr wrap="none">
            <a:spAutoFit/>
          </a:bodyPr>
          <a:lstStyle/>
          <a:p>
            <a:r>
              <a:rPr lang="es-MX" sz="1400" dirty="0">
                <a:solidFill>
                  <a:schemeClr val="bg1"/>
                </a:solidFill>
              </a:rPr>
              <a:t>Septiembre 2017</a:t>
            </a:r>
          </a:p>
        </p:txBody>
      </p:sp>
    </p:spTree>
    <p:extLst>
      <p:ext uri="{BB962C8B-B14F-4D97-AF65-F5344CB8AC3E}">
        <p14:creationId xmlns:p14="http://schemas.microsoft.com/office/powerpoint/2010/main" val="10687434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21804" y="585074"/>
            <a:ext cx="10801200" cy="731168"/>
          </a:xfrm>
        </p:spPr>
        <p:txBody>
          <a:bodyPr>
            <a:normAutofit/>
          </a:bodyPr>
          <a:lstStyle/>
          <a:p>
            <a:pPr algn="ctr"/>
            <a:r>
              <a:rPr lang="es-MX" sz="3200" dirty="0" smtClean="0">
                <a:solidFill>
                  <a:schemeClr val="bg2">
                    <a:lumMod val="10000"/>
                  </a:schemeClr>
                </a:solidFill>
                <a:latin typeface="David" panose="020E0502060401010101" pitchFamily="34" charset="-79"/>
                <a:cs typeface="David" panose="020E0502060401010101" pitchFamily="34" charset="-79"/>
              </a:rPr>
              <a:t>En que consiste la Contabilidad Electrónica</a:t>
            </a:r>
            <a:endParaRPr lang="es-MX" sz="3200" dirty="0">
              <a:solidFill>
                <a:schemeClr val="bg2">
                  <a:lumMod val="10000"/>
                </a:schemeClr>
              </a:solidFill>
              <a:latin typeface="David" panose="020E0502060401010101" pitchFamily="34" charset="-79"/>
              <a:cs typeface="David" panose="020E0502060401010101" pitchFamily="34" charset="-79"/>
            </a:endParaRPr>
          </a:p>
        </p:txBody>
      </p:sp>
      <p:cxnSp>
        <p:nvCxnSpPr>
          <p:cNvPr id="23" name="Conector recto 22"/>
          <p:cNvCxnSpPr/>
          <p:nvPr/>
        </p:nvCxnSpPr>
        <p:spPr>
          <a:xfrm>
            <a:off x="621804" y="1340768"/>
            <a:ext cx="10801200" cy="0"/>
          </a:xfrm>
          <a:prstGeom prst="line">
            <a:avLst/>
          </a:prstGeom>
          <a:ln w="28575"/>
        </p:spPr>
        <p:style>
          <a:lnRef idx="1">
            <a:schemeClr val="accent5"/>
          </a:lnRef>
          <a:fillRef idx="0">
            <a:schemeClr val="accent5"/>
          </a:fillRef>
          <a:effectRef idx="0">
            <a:schemeClr val="accent5"/>
          </a:effectRef>
          <a:fontRef idx="minor">
            <a:schemeClr val="tx1"/>
          </a:fontRef>
        </p:style>
      </p:cxnSp>
      <p:graphicFrame>
        <p:nvGraphicFramePr>
          <p:cNvPr id="14" name="Diagrama 13"/>
          <p:cNvGraphicFramePr/>
          <p:nvPr>
            <p:extLst>
              <p:ext uri="{D42A27DB-BD31-4B8C-83A1-F6EECF244321}">
                <p14:modId xmlns:p14="http://schemas.microsoft.com/office/powerpoint/2010/main" val="2496866650"/>
              </p:ext>
            </p:extLst>
          </p:nvPr>
        </p:nvGraphicFramePr>
        <p:xfrm>
          <a:off x="1197868" y="1484784"/>
          <a:ext cx="9247517" cy="429280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Rectángulo 4"/>
          <p:cNvSpPr/>
          <p:nvPr/>
        </p:nvSpPr>
        <p:spPr>
          <a:xfrm>
            <a:off x="10608627" y="6577607"/>
            <a:ext cx="1427955" cy="307777"/>
          </a:xfrm>
          <a:prstGeom prst="rect">
            <a:avLst/>
          </a:prstGeom>
        </p:spPr>
        <p:txBody>
          <a:bodyPr wrap="none">
            <a:spAutoFit/>
          </a:bodyPr>
          <a:lstStyle/>
          <a:p>
            <a:r>
              <a:rPr lang="es-MX" sz="1400" dirty="0">
                <a:solidFill>
                  <a:schemeClr val="bg1"/>
                </a:solidFill>
              </a:rPr>
              <a:t>Septiembre 2017</a:t>
            </a:r>
          </a:p>
        </p:txBody>
      </p:sp>
      <p:sp>
        <p:nvSpPr>
          <p:cNvPr id="3" name="Rectángulo 2"/>
          <p:cNvSpPr/>
          <p:nvPr/>
        </p:nvSpPr>
        <p:spPr>
          <a:xfrm>
            <a:off x="2975991" y="4983559"/>
            <a:ext cx="6092825" cy="461665"/>
          </a:xfrm>
          <a:prstGeom prst="rect">
            <a:avLst/>
          </a:prstGeom>
        </p:spPr>
        <p:txBody>
          <a:bodyPr>
            <a:spAutoFit/>
          </a:bodyPr>
          <a:lstStyle/>
          <a:p>
            <a:pPr algn="ctr"/>
            <a:r>
              <a:rPr lang="es-MX" sz="1200" dirty="0"/>
              <a:t>Figura </a:t>
            </a:r>
            <a:r>
              <a:rPr lang="es-MX" sz="1200" dirty="0" smtClean="0"/>
              <a:t>4. En que consiste la Contabilidad Electrónica.</a:t>
            </a:r>
            <a:endParaRPr lang="es-MX" sz="1200" dirty="0"/>
          </a:p>
          <a:p>
            <a:pPr algn="ctr"/>
            <a:r>
              <a:rPr lang="es-MX" sz="1200" dirty="0"/>
              <a:t> Fuente: Elaboración propia con base en </a:t>
            </a:r>
            <a:r>
              <a:rPr lang="es-MX" sz="1200" dirty="0" smtClean="0"/>
              <a:t>www.sat.gob.mx</a:t>
            </a:r>
            <a:r>
              <a:rPr lang="es-ES" sz="1200" dirty="0" smtClean="0"/>
              <a:t>. </a:t>
            </a:r>
            <a:endParaRPr lang="es-MX" sz="1200" dirty="0"/>
          </a:p>
        </p:txBody>
      </p:sp>
    </p:spTree>
    <p:extLst>
      <p:ext uri="{BB962C8B-B14F-4D97-AF65-F5344CB8AC3E}">
        <p14:creationId xmlns:p14="http://schemas.microsoft.com/office/powerpoint/2010/main" val="443311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77788" y="787584"/>
            <a:ext cx="10945216" cy="481176"/>
          </a:xfrm>
        </p:spPr>
        <p:txBody>
          <a:bodyPr>
            <a:noAutofit/>
          </a:bodyPr>
          <a:lstStyle/>
          <a:p>
            <a:pPr algn="ctr"/>
            <a:r>
              <a:rPr lang="es-MX" sz="3200" dirty="0" smtClean="0">
                <a:solidFill>
                  <a:schemeClr val="bg2">
                    <a:lumMod val="10000"/>
                  </a:schemeClr>
                </a:solidFill>
                <a:latin typeface="David" panose="020E0502060401010101" pitchFamily="34" charset="-79"/>
                <a:cs typeface="David" panose="020E0502060401010101" pitchFamily="34" charset="-79"/>
              </a:rPr>
              <a:t>Sujetos obligados</a:t>
            </a:r>
            <a:endParaRPr lang="es-MX" sz="3200" dirty="0">
              <a:solidFill>
                <a:schemeClr val="bg2">
                  <a:lumMod val="10000"/>
                </a:schemeClr>
              </a:solidFill>
              <a:latin typeface="David" panose="020E0502060401010101" pitchFamily="34" charset="-79"/>
              <a:cs typeface="David" panose="020E0502060401010101" pitchFamily="34" charset="-79"/>
            </a:endParaRPr>
          </a:p>
        </p:txBody>
      </p:sp>
      <p:sp>
        <p:nvSpPr>
          <p:cNvPr id="3" name="Marcador de contenido 2"/>
          <p:cNvSpPr>
            <a:spLocks noGrp="1"/>
          </p:cNvSpPr>
          <p:nvPr>
            <p:ph idx="1"/>
          </p:nvPr>
        </p:nvSpPr>
        <p:spPr>
          <a:xfrm>
            <a:off x="621804" y="1628800"/>
            <a:ext cx="10774181" cy="4536504"/>
          </a:xfrm>
        </p:spPr>
        <p:txBody>
          <a:bodyPr>
            <a:normAutofit fontScale="92500" lnSpcReduction="10000"/>
          </a:bodyPr>
          <a:lstStyle/>
          <a:p>
            <a:pPr>
              <a:lnSpc>
                <a:spcPct val="150000"/>
              </a:lnSpc>
              <a:buFont typeface="Wingdings" panose="05000000000000000000" pitchFamily="2" charset="2"/>
              <a:buChar char="v"/>
            </a:pPr>
            <a:r>
              <a:rPr lang="es-MX" u="sng" dirty="0" smtClean="0">
                <a:solidFill>
                  <a:schemeClr val="bg2">
                    <a:lumMod val="10000"/>
                  </a:schemeClr>
                </a:solidFill>
              </a:rPr>
              <a:t>Personas morales</a:t>
            </a:r>
            <a:r>
              <a:rPr lang="es-MX" dirty="0" smtClean="0">
                <a:solidFill>
                  <a:schemeClr val="bg2">
                    <a:lumMod val="10000"/>
                  </a:schemeClr>
                </a:solidFill>
              </a:rPr>
              <a:t>.</a:t>
            </a:r>
          </a:p>
          <a:p>
            <a:pPr>
              <a:lnSpc>
                <a:spcPct val="150000"/>
              </a:lnSpc>
              <a:buFont typeface="Wingdings" panose="05000000000000000000" pitchFamily="2" charset="2"/>
              <a:buChar char="v"/>
            </a:pPr>
            <a:r>
              <a:rPr lang="es-MX" u="sng" dirty="0" smtClean="0">
                <a:solidFill>
                  <a:schemeClr val="bg2">
                    <a:lumMod val="10000"/>
                  </a:schemeClr>
                </a:solidFill>
              </a:rPr>
              <a:t>Personas </a:t>
            </a:r>
            <a:r>
              <a:rPr lang="es-MX" u="sng" dirty="0">
                <a:solidFill>
                  <a:schemeClr val="bg2">
                    <a:lumMod val="10000"/>
                  </a:schemeClr>
                </a:solidFill>
              </a:rPr>
              <a:t>morales con fines no lucrativos</a:t>
            </a:r>
            <a:r>
              <a:rPr lang="es-MX" dirty="0">
                <a:solidFill>
                  <a:schemeClr val="bg2">
                    <a:lumMod val="10000"/>
                  </a:schemeClr>
                </a:solidFill>
              </a:rPr>
              <a:t>, excepto la Federación, entidades federativas, municipios, sindicatos obreros, entidades de la administración pública paraestatal, a menos que realicen actividades empresariales. </a:t>
            </a:r>
            <a:br>
              <a:rPr lang="es-MX" dirty="0">
                <a:solidFill>
                  <a:schemeClr val="bg2">
                    <a:lumMod val="10000"/>
                  </a:schemeClr>
                </a:solidFill>
              </a:rPr>
            </a:br>
            <a:r>
              <a:rPr lang="es-MX" dirty="0">
                <a:solidFill>
                  <a:schemeClr val="bg2">
                    <a:lumMod val="10000"/>
                  </a:schemeClr>
                </a:solidFill>
              </a:rPr>
              <a:t/>
            </a:r>
            <a:br>
              <a:rPr lang="es-MX" dirty="0">
                <a:solidFill>
                  <a:schemeClr val="bg2">
                    <a:lumMod val="10000"/>
                  </a:schemeClr>
                </a:solidFill>
              </a:rPr>
            </a:br>
            <a:r>
              <a:rPr lang="es-MX" dirty="0">
                <a:solidFill>
                  <a:schemeClr val="bg2">
                    <a:lumMod val="10000"/>
                  </a:schemeClr>
                </a:solidFill>
              </a:rPr>
              <a:t>Las donatarias autorizadas que hayan percibido ingresos en una cantidad igual o menor a dos millones de pesos y las asociaciones religiosas que registren sus operaciones en Mis cuentas, quedan relevado de enviar la contabilidad electrónica</a:t>
            </a:r>
            <a:r>
              <a:rPr lang="es-MX" dirty="0" smtClean="0">
                <a:solidFill>
                  <a:schemeClr val="bg2">
                    <a:lumMod val="10000"/>
                  </a:schemeClr>
                </a:solidFill>
              </a:rPr>
              <a:t>.</a:t>
            </a:r>
          </a:p>
          <a:p>
            <a:pPr>
              <a:lnSpc>
                <a:spcPct val="150000"/>
              </a:lnSpc>
              <a:buFont typeface="Wingdings" panose="05000000000000000000" pitchFamily="2" charset="2"/>
              <a:buChar char="v"/>
            </a:pPr>
            <a:r>
              <a:rPr lang="es-MX" u="sng" dirty="0" smtClean="0">
                <a:solidFill>
                  <a:schemeClr val="bg2">
                    <a:lumMod val="10000"/>
                  </a:schemeClr>
                </a:solidFill>
              </a:rPr>
              <a:t>Personas físicas.</a:t>
            </a:r>
            <a:endParaRPr lang="es-MX" u="sng" dirty="0">
              <a:solidFill>
                <a:schemeClr val="bg2">
                  <a:lumMod val="10000"/>
                </a:schemeClr>
              </a:solidFill>
            </a:endParaRPr>
          </a:p>
        </p:txBody>
      </p:sp>
      <p:cxnSp>
        <p:nvCxnSpPr>
          <p:cNvPr id="4" name="Conector recto 3"/>
          <p:cNvCxnSpPr/>
          <p:nvPr/>
        </p:nvCxnSpPr>
        <p:spPr>
          <a:xfrm>
            <a:off x="621804" y="1340768"/>
            <a:ext cx="10801200" cy="0"/>
          </a:xfrm>
          <a:prstGeom prst="line">
            <a:avLst/>
          </a:prstGeom>
          <a:ln w="28575"/>
        </p:spPr>
        <p:style>
          <a:lnRef idx="1">
            <a:schemeClr val="accent5"/>
          </a:lnRef>
          <a:fillRef idx="0">
            <a:schemeClr val="accent5"/>
          </a:fillRef>
          <a:effectRef idx="0">
            <a:schemeClr val="accent5"/>
          </a:effectRef>
          <a:fontRef idx="minor">
            <a:schemeClr val="tx1"/>
          </a:fontRef>
        </p:style>
      </p:cxnSp>
      <p:sp>
        <p:nvSpPr>
          <p:cNvPr id="5" name="Rectángulo 4"/>
          <p:cNvSpPr/>
          <p:nvPr/>
        </p:nvSpPr>
        <p:spPr>
          <a:xfrm>
            <a:off x="10608627" y="6577607"/>
            <a:ext cx="1427955" cy="307777"/>
          </a:xfrm>
          <a:prstGeom prst="rect">
            <a:avLst/>
          </a:prstGeom>
        </p:spPr>
        <p:txBody>
          <a:bodyPr wrap="none">
            <a:spAutoFit/>
          </a:bodyPr>
          <a:lstStyle/>
          <a:p>
            <a:r>
              <a:rPr lang="es-MX" sz="1400" dirty="0">
                <a:solidFill>
                  <a:schemeClr val="bg1"/>
                </a:solidFill>
              </a:rPr>
              <a:t>Septiembre 2017</a:t>
            </a:r>
          </a:p>
        </p:txBody>
      </p:sp>
    </p:spTree>
    <p:extLst>
      <p:ext uri="{BB962C8B-B14F-4D97-AF65-F5344CB8AC3E}">
        <p14:creationId xmlns:p14="http://schemas.microsoft.com/office/powerpoint/2010/main" val="37080833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8036" y="691061"/>
            <a:ext cx="10670951" cy="587152"/>
          </a:xfrm>
        </p:spPr>
        <p:txBody>
          <a:bodyPr>
            <a:normAutofit/>
          </a:bodyPr>
          <a:lstStyle/>
          <a:p>
            <a:pPr algn="ctr" defTabSz="914400">
              <a:lnSpc>
                <a:spcPct val="90000"/>
              </a:lnSpc>
              <a:spcBef>
                <a:spcPts val="0"/>
              </a:spcBef>
              <a:buNone/>
            </a:pPr>
            <a:r>
              <a:rPr lang="es-ES_tradnl" sz="3200" dirty="0" smtClean="0">
                <a:solidFill>
                  <a:schemeClr val="tx1"/>
                </a:solidFill>
                <a:latin typeface="David" panose="020E0502060401010101" pitchFamily="34" charset="-79"/>
                <a:cs typeface="David" panose="020E0502060401010101" pitchFamily="34" charset="-79"/>
              </a:rPr>
              <a:t>Sujetos no obligados no obligados</a:t>
            </a:r>
            <a:endParaRPr lang="es-ES_tradnl" sz="3200" b="0" i="0" dirty="0">
              <a:solidFill>
                <a:schemeClr val="tx1"/>
              </a:solidFill>
              <a:latin typeface="David" panose="020E0502060401010101" pitchFamily="34" charset="-79"/>
              <a:cs typeface="David" panose="020E0502060401010101" pitchFamily="34" charset="-79"/>
            </a:endParaRPr>
          </a:p>
        </p:txBody>
      </p:sp>
      <p:sp>
        <p:nvSpPr>
          <p:cNvPr id="3" name="Marcador de contenido 2"/>
          <p:cNvSpPr>
            <a:spLocks noGrp="1"/>
          </p:cNvSpPr>
          <p:nvPr>
            <p:ph sz="half" idx="1"/>
          </p:nvPr>
        </p:nvSpPr>
        <p:spPr/>
        <p:txBody>
          <a:bodyPr>
            <a:normAutofit fontScale="77500" lnSpcReduction="20000"/>
          </a:bodyPr>
          <a:lstStyle/>
          <a:p>
            <a:pPr marL="502906" indent="-457200">
              <a:lnSpc>
                <a:spcPct val="160000"/>
              </a:lnSpc>
              <a:buFont typeface="+mj-lt"/>
              <a:buAutoNum type="alphaLcParenR"/>
            </a:pPr>
            <a:r>
              <a:rPr lang="es-MX" dirty="0">
                <a:solidFill>
                  <a:schemeClr val="tx1"/>
                </a:solidFill>
              </a:rPr>
              <a:t>Sueldos y </a:t>
            </a:r>
            <a:r>
              <a:rPr lang="es-MX" dirty="0" smtClean="0">
                <a:solidFill>
                  <a:schemeClr val="tx1"/>
                </a:solidFill>
              </a:rPr>
              <a:t>salarios</a:t>
            </a:r>
          </a:p>
          <a:p>
            <a:pPr marL="502906" indent="-457200">
              <a:lnSpc>
                <a:spcPct val="160000"/>
              </a:lnSpc>
              <a:buFont typeface="+mj-lt"/>
              <a:buAutoNum type="alphaLcParenR"/>
            </a:pPr>
            <a:r>
              <a:rPr lang="es-MX" dirty="0">
                <a:solidFill>
                  <a:schemeClr val="tx1"/>
                </a:solidFill>
              </a:rPr>
              <a:t>Enajenación de </a:t>
            </a:r>
            <a:r>
              <a:rPr lang="es-MX" dirty="0" smtClean="0">
                <a:solidFill>
                  <a:schemeClr val="tx1"/>
                </a:solidFill>
              </a:rPr>
              <a:t>bienes</a:t>
            </a:r>
          </a:p>
          <a:p>
            <a:pPr marL="502906" indent="-457200">
              <a:lnSpc>
                <a:spcPct val="160000"/>
              </a:lnSpc>
              <a:buFont typeface="+mj-lt"/>
              <a:buAutoNum type="alphaLcParenR"/>
            </a:pPr>
            <a:r>
              <a:rPr lang="es-MX" dirty="0">
                <a:solidFill>
                  <a:schemeClr val="tx1"/>
                </a:solidFill>
              </a:rPr>
              <a:t>Adquisición de </a:t>
            </a:r>
            <a:r>
              <a:rPr lang="es-MX" dirty="0" smtClean="0">
                <a:solidFill>
                  <a:schemeClr val="tx1"/>
                </a:solidFill>
              </a:rPr>
              <a:t>bienes</a:t>
            </a:r>
          </a:p>
          <a:p>
            <a:pPr marL="502906" indent="-457200">
              <a:lnSpc>
                <a:spcPct val="160000"/>
              </a:lnSpc>
              <a:buFont typeface="+mj-lt"/>
              <a:buAutoNum type="alphaLcParenR"/>
            </a:pPr>
            <a:r>
              <a:rPr lang="es-MX" dirty="0">
                <a:solidFill>
                  <a:schemeClr val="tx1"/>
                </a:solidFill>
              </a:rPr>
              <a:t>Obtención de </a:t>
            </a:r>
            <a:r>
              <a:rPr lang="es-MX" dirty="0" smtClean="0">
                <a:solidFill>
                  <a:schemeClr val="tx1"/>
                </a:solidFill>
              </a:rPr>
              <a:t>premios</a:t>
            </a:r>
          </a:p>
          <a:p>
            <a:pPr marL="502906" indent="-457200">
              <a:lnSpc>
                <a:spcPct val="160000"/>
              </a:lnSpc>
              <a:buFont typeface="+mj-lt"/>
              <a:buAutoNum type="alphaLcParenR"/>
            </a:pPr>
            <a:r>
              <a:rPr lang="es-MX" dirty="0" smtClean="0">
                <a:solidFill>
                  <a:schemeClr val="tx1"/>
                </a:solidFill>
              </a:rPr>
              <a:t>Intereses</a:t>
            </a:r>
          </a:p>
          <a:p>
            <a:pPr marL="502906" indent="-457200">
              <a:lnSpc>
                <a:spcPct val="160000"/>
              </a:lnSpc>
              <a:buFont typeface="+mj-lt"/>
              <a:buAutoNum type="alphaLcParenR"/>
            </a:pPr>
            <a:r>
              <a:rPr lang="es-MX" dirty="0">
                <a:solidFill>
                  <a:schemeClr val="tx1"/>
                </a:solidFill>
              </a:rPr>
              <a:t>Dividendos</a:t>
            </a:r>
          </a:p>
          <a:p>
            <a:pPr marL="502906" indent="-457200">
              <a:lnSpc>
                <a:spcPct val="160000"/>
              </a:lnSpc>
              <a:buFont typeface="+mj-lt"/>
              <a:buAutoNum type="alphaLcParenR"/>
            </a:pPr>
            <a:endParaRPr lang="es-MX" dirty="0" smtClean="0">
              <a:solidFill>
                <a:schemeClr val="tx1"/>
              </a:solidFill>
            </a:endParaRPr>
          </a:p>
        </p:txBody>
      </p:sp>
      <p:sp>
        <p:nvSpPr>
          <p:cNvPr id="5" name="Marcador de contenido 4"/>
          <p:cNvSpPr>
            <a:spLocks noGrp="1"/>
          </p:cNvSpPr>
          <p:nvPr>
            <p:ph sz="half" idx="2"/>
          </p:nvPr>
        </p:nvSpPr>
        <p:spPr/>
        <p:txBody>
          <a:bodyPr>
            <a:normAutofit fontScale="77500" lnSpcReduction="20000"/>
          </a:bodyPr>
          <a:lstStyle/>
          <a:p>
            <a:pPr marL="502906" indent="-457200" algn="just">
              <a:lnSpc>
                <a:spcPct val="160000"/>
              </a:lnSpc>
              <a:buFont typeface="+mj-lt"/>
              <a:buAutoNum type="alphaLcParenR" startAt="7"/>
            </a:pPr>
            <a:r>
              <a:rPr lang="es-MX" dirty="0" smtClean="0">
                <a:solidFill>
                  <a:schemeClr val="tx1"/>
                </a:solidFill>
              </a:rPr>
              <a:t>Demás </a:t>
            </a:r>
            <a:r>
              <a:rPr lang="es-MX" dirty="0">
                <a:solidFill>
                  <a:schemeClr val="tx1"/>
                </a:solidFill>
              </a:rPr>
              <a:t>ingresos de las personas físicas</a:t>
            </a:r>
          </a:p>
          <a:p>
            <a:pPr marL="502906" indent="-457200" algn="just">
              <a:lnSpc>
                <a:spcPct val="160000"/>
              </a:lnSpc>
              <a:buFont typeface="+mj-lt"/>
              <a:buAutoNum type="alphaLcParenR" startAt="7"/>
            </a:pPr>
            <a:r>
              <a:rPr lang="es-MX" dirty="0">
                <a:solidFill>
                  <a:schemeClr val="tx1"/>
                </a:solidFill>
              </a:rPr>
              <a:t>Los contribuyentes del Régimen de Incorporación Fiscal, Arrendamiento y Actividades Profesionales, que utilicen Mis cuentas del SAT</a:t>
            </a:r>
          </a:p>
          <a:p>
            <a:pPr marL="502906" indent="-457200" algn="just">
              <a:lnSpc>
                <a:spcPct val="160000"/>
              </a:lnSpc>
              <a:buFont typeface="+mj-lt"/>
              <a:buAutoNum type="alphaLcParenR" startAt="7"/>
            </a:pPr>
            <a:r>
              <a:rPr lang="es-MX" dirty="0">
                <a:solidFill>
                  <a:schemeClr val="tx1"/>
                </a:solidFill>
              </a:rPr>
              <a:t>Con actividad empresarial cuyos ingresos del ejercicio de que se trate no excedan de dos millones de pesos y registren sus operaciones en Mis cuentas del SAT.</a:t>
            </a:r>
          </a:p>
          <a:p>
            <a:pPr algn="just"/>
            <a:endParaRPr lang="es-MX" dirty="0"/>
          </a:p>
        </p:txBody>
      </p:sp>
      <p:cxnSp>
        <p:nvCxnSpPr>
          <p:cNvPr id="4" name="Conector recto 3"/>
          <p:cNvCxnSpPr/>
          <p:nvPr/>
        </p:nvCxnSpPr>
        <p:spPr>
          <a:xfrm>
            <a:off x="621804" y="1340768"/>
            <a:ext cx="10801200" cy="0"/>
          </a:xfrm>
          <a:prstGeom prst="line">
            <a:avLst/>
          </a:prstGeom>
          <a:ln w="28575"/>
        </p:spPr>
        <p:style>
          <a:lnRef idx="1">
            <a:schemeClr val="accent5"/>
          </a:lnRef>
          <a:fillRef idx="0">
            <a:schemeClr val="accent5"/>
          </a:fillRef>
          <a:effectRef idx="0">
            <a:schemeClr val="accent5"/>
          </a:effectRef>
          <a:fontRef idx="minor">
            <a:schemeClr val="tx1"/>
          </a:fontRef>
        </p:style>
      </p:cxnSp>
      <p:sp>
        <p:nvSpPr>
          <p:cNvPr id="6" name="Rectángulo 5"/>
          <p:cNvSpPr/>
          <p:nvPr/>
        </p:nvSpPr>
        <p:spPr>
          <a:xfrm>
            <a:off x="10608627" y="6577607"/>
            <a:ext cx="1427955" cy="307777"/>
          </a:xfrm>
          <a:prstGeom prst="rect">
            <a:avLst/>
          </a:prstGeom>
        </p:spPr>
        <p:txBody>
          <a:bodyPr wrap="none">
            <a:spAutoFit/>
          </a:bodyPr>
          <a:lstStyle/>
          <a:p>
            <a:r>
              <a:rPr lang="es-MX" sz="1400" dirty="0">
                <a:solidFill>
                  <a:schemeClr val="bg1"/>
                </a:solidFill>
              </a:rPr>
              <a:t>Septiembre 2017</a:t>
            </a:r>
          </a:p>
        </p:txBody>
      </p:sp>
    </p:spTree>
    <p:extLst>
      <p:ext uri="{BB962C8B-B14F-4D97-AF65-F5344CB8AC3E}">
        <p14:creationId xmlns:p14="http://schemas.microsoft.com/office/powerpoint/2010/main" val="5719168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21804" y="609600"/>
            <a:ext cx="10801200" cy="731168"/>
          </a:xfrm>
        </p:spPr>
        <p:txBody>
          <a:bodyPr>
            <a:normAutofit/>
          </a:bodyPr>
          <a:lstStyle/>
          <a:p>
            <a:pPr algn="ctr"/>
            <a:r>
              <a:rPr lang="es-MX" sz="3200" dirty="0" smtClean="0">
                <a:solidFill>
                  <a:schemeClr val="tx1"/>
                </a:solidFill>
                <a:latin typeface="David" panose="020E0502060401010101" pitchFamily="34" charset="-79"/>
                <a:cs typeface="David" panose="020E0502060401010101" pitchFamily="34" charset="-79"/>
              </a:rPr>
              <a:t>Archivos que integran la contabilidad electrónica</a:t>
            </a:r>
            <a:endParaRPr lang="es-MX" sz="3200" dirty="0">
              <a:solidFill>
                <a:schemeClr val="tx1"/>
              </a:solidFill>
              <a:latin typeface="David" panose="020E0502060401010101" pitchFamily="34" charset="-79"/>
              <a:cs typeface="David" panose="020E0502060401010101" pitchFamily="34" charset="-79"/>
            </a:endParaRPr>
          </a:p>
        </p:txBody>
      </p:sp>
      <p:graphicFrame>
        <p:nvGraphicFramePr>
          <p:cNvPr id="5" name="Marcador de contenido 4"/>
          <p:cNvGraphicFramePr>
            <a:graphicFrameLocks noGrp="1"/>
          </p:cNvGraphicFramePr>
          <p:nvPr>
            <p:ph idx="1"/>
            <p:extLst>
              <p:ext uri="{D42A27DB-BD31-4B8C-83A1-F6EECF244321}">
                <p14:modId xmlns:p14="http://schemas.microsoft.com/office/powerpoint/2010/main" val="1551424596"/>
              </p:ext>
            </p:extLst>
          </p:nvPr>
        </p:nvGraphicFramePr>
        <p:xfrm>
          <a:off x="1053852" y="1700808"/>
          <a:ext cx="9869488" cy="338782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cxnSp>
        <p:nvCxnSpPr>
          <p:cNvPr id="4" name="Conector recto 3"/>
          <p:cNvCxnSpPr/>
          <p:nvPr/>
        </p:nvCxnSpPr>
        <p:spPr>
          <a:xfrm>
            <a:off x="621804" y="1340768"/>
            <a:ext cx="10801200" cy="0"/>
          </a:xfrm>
          <a:prstGeom prst="line">
            <a:avLst/>
          </a:prstGeom>
          <a:ln w="28575"/>
        </p:spPr>
        <p:style>
          <a:lnRef idx="1">
            <a:schemeClr val="accent5"/>
          </a:lnRef>
          <a:fillRef idx="0">
            <a:schemeClr val="accent5"/>
          </a:fillRef>
          <a:effectRef idx="0">
            <a:schemeClr val="accent5"/>
          </a:effectRef>
          <a:fontRef idx="minor">
            <a:schemeClr val="tx1"/>
          </a:fontRef>
        </p:style>
      </p:cxnSp>
      <p:sp>
        <p:nvSpPr>
          <p:cNvPr id="6" name="Rectángulo 5"/>
          <p:cNvSpPr/>
          <p:nvPr/>
        </p:nvSpPr>
        <p:spPr>
          <a:xfrm>
            <a:off x="10608627" y="6577607"/>
            <a:ext cx="1427955" cy="307777"/>
          </a:xfrm>
          <a:prstGeom prst="rect">
            <a:avLst/>
          </a:prstGeom>
        </p:spPr>
        <p:txBody>
          <a:bodyPr wrap="none">
            <a:spAutoFit/>
          </a:bodyPr>
          <a:lstStyle/>
          <a:p>
            <a:r>
              <a:rPr lang="es-MX" sz="1400" dirty="0">
                <a:solidFill>
                  <a:schemeClr val="bg1"/>
                </a:solidFill>
              </a:rPr>
              <a:t>Septiembre 2017</a:t>
            </a:r>
          </a:p>
        </p:txBody>
      </p:sp>
      <p:sp>
        <p:nvSpPr>
          <p:cNvPr id="3" name="Rectángulo 2"/>
          <p:cNvSpPr/>
          <p:nvPr/>
        </p:nvSpPr>
        <p:spPr>
          <a:xfrm>
            <a:off x="2942183" y="5446885"/>
            <a:ext cx="6092825" cy="461665"/>
          </a:xfrm>
          <a:prstGeom prst="rect">
            <a:avLst/>
          </a:prstGeom>
        </p:spPr>
        <p:txBody>
          <a:bodyPr>
            <a:spAutoFit/>
          </a:bodyPr>
          <a:lstStyle/>
          <a:p>
            <a:pPr algn="ctr"/>
            <a:r>
              <a:rPr lang="es-MX" sz="1200" dirty="0"/>
              <a:t>Figura </a:t>
            </a:r>
            <a:r>
              <a:rPr lang="es-MX" sz="1200" dirty="0" smtClean="0"/>
              <a:t>5. Archivos que integran la contabilidad electrónica.</a:t>
            </a:r>
            <a:endParaRPr lang="es-MX" sz="1200" dirty="0"/>
          </a:p>
          <a:p>
            <a:pPr algn="ctr"/>
            <a:r>
              <a:rPr lang="es-MX" sz="1200" dirty="0"/>
              <a:t> Fuente: Elaboración propia con base en </a:t>
            </a:r>
            <a:r>
              <a:rPr lang="es-MX" sz="1200" dirty="0" smtClean="0"/>
              <a:t>www.sat.gob.mx</a:t>
            </a:r>
            <a:r>
              <a:rPr lang="es-ES" sz="1200" dirty="0" smtClean="0"/>
              <a:t>. </a:t>
            </a:r>
            <a:endParaRPr lang="es-MX" sz="1200" dirty="0"/>
          </a:p>
        </p:txBody>
      </p:sp>
    </p:spTree>
    <p:extLst>
      <p:ext uri="{BB962C8B-B14F-4D97-AF65-F5344CB8AC3E}">
        <p14:creationId xmlns:p14="http://schemas.microsoft.com/office/powerpoint/2010/main" val="17476869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21804" y="600075"/>
            <a:ext cx="10801200" cy="740693"/>
          </a:xfrm>
        </p:spPr>
        <p:txBody>
          <a:bodyPr>
            <a:normAutofit/>
          </a:bodyPr>
          <a:lstStyle/>
          <a:p>
            <a:pPr algn="ctr"/>
            <a:r>
              <a:rPr lang="es-MX" sz="2800" dirty="0" smtClean="0">
                <a:solidFill>
                  <a:schemeClr val="tx1"/>
                </a:solidFill>
                <a:latin typeface="David" panose="020E0502060401010101" pitchFamily="34" charset="-79"/>
                <a:cs typeface="David" panose="020E0502060401010101" pitchFamily="34" charset="-79"/>
              </a:rPr>
              <a:t>Fecha de envió del </a:t>
            </a:r>
            <a:r>
              <a:rPr lang="es-MX" sz="2800" dirty="0" smtClean="0">
                <a:solidFill>
                  <a:schemeClr val="tx1"/>
                </a:solidFill>
                <a:latin typeface="David" panose="020E0502060401010101" pitchFamily="34" charset="-79"/>
                <a:cs typeface="David" panose="020E0502060401010101" pitchFamily="34" charset="-79"/>
              </a:rPr>
              <a:t>catálogo </a:t>
            </a:r>
            <a:r>
              <a:rPr lang="es-MX" sz="2800" dirty="0" smtClean="0">
                <a:solidFill>
                  <a:schemeClr val="tx1"/>
                </a:solidFill>
                <a:latin typeface="David" panose="020E0502060401010101" pitchFamily="34" charset="-79"/>
                <a:cs typeface="David" panose="020E0502060401010101" pitchFamily="34" charset="-79"/>
              </a:rPr>
              <a:t>de cuentas y balanza de comprobación </a:t>
            </a:r>
            <a:endParaRPr lang="es-MX" sz="2800" dirty="0">
              <a:solidFill>
                <a:schemeClr val="tx1"/>
              </a:solidFill>
              <a:latin typeface="David" panose="020E0502060401010101" pitchFamily="34" charset="-79"/>
              <a:cs typeface="David" panose="020E0502060401010101" pitchFamily="34" charset="-79"/>
            </a:endParaRPr>
          </a:p>
        </p:txBody>
      </p:sp>
      <p:graphicFrame>
        <p:nvGraphicFramePr>
          <p:cNvPr id="5" name="Marcador de contenido 4"/>
          <p:cNvGraphicFramePr>
            <a:graphicFrameLocks noGrp="1"/>
          </p:cNvGraphicFramePr>
          <p:nvPr>
            <p:ph idx="1"/>
            <p:extLst>
              <p:ext uri="{D42A27DB-BD31-4B8C-83A1-F6EECF244321}">
                <p14:modId xmlns:p14="http://schemas.microsoft.com/office/powerpoint/2010/main" val="4233166067"/>
              </p:ext>
            </p:extLst>
          </p:nvPr>
        </p:nvGraphicFramePr>
        <p:xfrm>
          <a:off x="1053852" y="1484784"/>
          <a:ext cx="9869488" cy="4000776"/>
        </p:xfrm>
        <a:graphic>
          <a:graphicData uri="http://schemas.openxmlformats.org/drawingml/2006/table">
            <a:tbl>
              <a:tblPr firstRow="1" bandRow="1">
                <a:tableStyleId>{69CF1AB2-1976-4502-BF36-3FF5EA218861}</a:tableStyleId>
              </a:tblPr>
              <a:tblGrid>
                <a:gridCol w="4934744"/>
                <a:gridCol w="4934744"/>
              </a:tblGrid>
              <a:tr h="763974">
                <a:tc>
                  <a:txBody>
                    <a:bodyPr/>
                    <a:lstStyle/>
                    <a:p>
                      <a:pPr algn="ctr"/>
                      <a:r>
                        <a:rPr lang="es-MX" sz="1600" u="sng" strike="noStrike" kern="1200" baseline="0" dirty="0" smtClean="0"/>
                        <a:t>Contribuyente</a:t>
                      </a:r>
                      <a:endParaRPr lang="es-MX" sz="1600" u="sng" dirty="0"/>
                    </a:p>
                  </a:txBody>
                  <a:tcPr/>
                </a:tc>
                <a:tc>
                  <a:txBody>
                    <a:bodyPr/>
                    <a:lstStyle/>
                    <a:p>
                      <a:pPr algn="ctr"/>
                      <a:r>
                        <a:rPr lang="es-MX" sz="1600" b="1" u="sng" strike="noStrike" kern="1200" baseline="0" dirty="0" smtClean="0"/>
                        <a:t>Tipo de envío</a:t>
                      </a:r>
                      <a:endParaRPr lang="es-MX" sz="1600" b="1" u="sng" dirty="0"/>
                    </a:p>
                  </a:txBody>
                  <a:tcPr/>
                </a:tc>
              </a:tr>
              <a:tr h="763974">
                <a:tc>
                  <a:txBody>
                    <a:bodyPr/>
                    <a:lstStyle/>
                    <a:p>
                      <a:pPr algn="ctr"/>
                      <a:r>
                        <a:rPr lang="es-MX" sz="1400" u="none" strike="noStrike" kern="1200" baseline="0" dirty="0" smtClean="0"/>
                        <a:t>Personas físicas</a:t>
                      </a:r>
                      <a:endParaRPr lang="es-MX" sz="1400" dirty="0"/>
                    </a:p>
                  </a:txBody>
                  <a:tcPr/>
                </a:tc>
                <a:tc>
                  <a:txBody>
                    <a:bodyPr/>
                    <a:lstStyle/>
                    <a:p>
                      <a:pPr algn="ctr"/>
                      <a:r>
                        <a:rPr lang="es-MX" sz="1400" u="none" strike="noStrike" kern="1200" baseline="0" dirty="0" smtClean="0"/>
                        <a:t>Mensual - Al quinto día hábil del segundo</a:t>
                      </a:r>
                    </a:p>
                    <a:p>
                      <a:pPr algn="ctr"/>
                      <a:r>
                        <a:rPr lang="es-MX" sz="1400" u="none" strike="noStrike" kern="1200" baseline="0" dirty="0" smtClean="0"/>
                        <a:t>mes posterior al que corresponde la</a:t>
                      </a:r>
                    </a:p>
                    <a:p>
                      <a:pPr algn="ctr"/>
                      <a:r>
                        <a:rPr lang="es-MX" sz="1400" u="none" strike="noStrike" kern="1200" baseline="0" dirty="0" smtClean="0"/>
                        <a:t>información a enviar.</a:t>
                      </a:r>
                      <a:endParaRPr lang="es-MX" sz="1400" dirty="0"/>
                    </a:p>
                  </a:txBody>
                  <a:tcPr/>
                </a:tc>
              </a:tr>
              <a:tr h="763974">
                <a:tc>
                  <a:txBody>
                    <a:bodyPr/>
                    <a:lstStyle/>
                    <a:p>
                      <a:pPr algn="ctr"/>
                      <a:r>
                        <a:rPr lang="es-MX" sz="1400" u="none" strike="noStrike" kern="1200" baseline="0" dirty="0" smtClean="0"/>
                        <a:t>Personas morales</a:t>
                      </a:r>
                      <a:endParaRPr lang="es-MX" sz="1400" dirty="0"/>
                    </a:p>
                  </a:txBody>
                  <a:tcPr/>
                </a:tc>
                <a:tc>
                  <a:txBody>
                    <a:bodyPr/>
                    <a:lstStyle/>
                    <a:p>
                      <a:pPr algn="ctr"/>
                      <a:r>
                        <a:rPr lang="es-MX" sz="1400" u="none" strike="noStrike" kern="1200" baseline="0" dirty="0" smtClean="0"/>
                        <a:t>Mensual - Al tercer día hábil del segundo</a:t>
                      </a:r>
                    </a:p>
                    <a:p>
                      <a:pPr algn="ctr"/>
                      <a:r>
                        <a:rPr lang="es-MX" sz="1400" u="none" strike="noStrike" kern="1200" baseline="0" dirty="0" smtClean="0"/>
                        <a:t>mes posterior al que corresponde la</a:t>
                      </a:r>
                    </a:p>
                    <a:p>
                      <a:pPr algn="ctr"/>
                      <a:r>
                        <a:rPr lang="es-MX" sz="1400" u="none" strike="noStrike" kern="1200" baseline="0" dirty="0" smtClean="0"/>
                        <a:t>información a enviar.</a:t>
                      </a:r>
                      <a:endParaRPr lang="es-MX" sz="1400" dirty="0"/>
                    </a:p>
                  </a:txBody>
                  <a:tcPr/>
                </a:tc>
              </a:tr>
              <a:tr h="763974">
                <a:tc>
                  <a:txBody>
                    <a:bodyPr/>
                    <a:lstStyle/>
                    <a:p>
                      <a:pPr algn="ctr"/>
                      <a:r>
                        <a:rPr lang="es-MX" sz="1400" u="none" strike="noStrike" kern="1200" baseline="0" dirty="0" smtClean="0"/>
                        <a:t>Que cotizan en Bolsa de Valores</a:t>
                      </a:r>
                      <a:endParaRPr lang="es-MX" sz="1400" dirty="0"/>
                    </a:p>
                  </a:txBody>
                  <a:tcPr/>
                </a:tc>
                <a:tc>
                  <a:txBody>
                    <a:bodyPr/>
                    <a:lstStyle/>
                    <a:p>
                      <a:pPr algn="ctr"/>
                      <a:r>
                        <a:rPr lang="es-MX" sz="1400" u="none" strike="noStrike" kern="1200" baseline="0" dirty="0" smtClean="0"/>
                        <a:t>Trimestral - Al tercer día hábil del segundo</a:t>
                      </a:r>
                    </a:p>
                    <a:p>
                      <a:pPr algn="ctr"/>
                      <a:r>
                        <a:rPr lang="es-MX" sz="1400" u="none" strike="noStrike" kern="1200" baseline="0" dirty="0" smtClean="0"/>
                        <a:t>mes posterior del trimestre al que</a:t>
                      </a:r>
                    </a:p>
                    <a:p>
                      <a:pPr algn="ctr"/>
                      <a:r>
                        <a:rPr lang="es-MX" sz="1400" u="none" strike="noStrike" kern="1200" baseline="0" dirty="0" smtClean="0"/>
                        <a:t>corresponde la información a enviar.</a:t>
                      </a:r>
                      <a:endParaRPr lang="es-MX" sz="1400" dirty="0"/>
                    </a:p>
                  </a:txBody>
                  <a:tcPr/>
                </a:tc>
              </a:tr>
              <a:tr h="763974">
                <a:tc>
                  <a:txBody>
                    <a:bodyPr/>
                    <a:lstStyle/>
                    <a:p>
                      <a:pPr algn="ctr"/>
                      <a:r>
                        <a:rPr lang="es-MX" sz="1400" u="none" strike="noStrike" kern="1200" baseline="0" dirty="0" smtClean="0"/>
                        <a:t>Personas físicas y morales del</a:t>
                      </a:r>
                    </a:p>
                    <a:p>
                      <a:pPr algn="ctr"/>
                      <a:r>
                        <a:rPr lang="es-MX" sz="1400" u="none" strike="noStrike" kern="1200" baseline="0" dirty="0" smtClean="0"/>
                        <a:t>sector primario que optaron por</a:t>
                      </a:r>
                    </a:p>
                    <a:p>
                      <a:pPr algn="ctr"/>
                      <a:r>
                        <a:rPr lang="es-MX" sz="1400" u="none" strike="noStrike" kern="1200" baseline="0" dirty="0" smtClean="0"/>
                        <a:t>presentar su declaración</a:t>
                      </a:r>
                    </a:p>
                    <a:p>
                      <a:pPr algn="ctr"/>
                      <a:r>
                        <a:rPr lang="es-MX" sz="1400" u="none" strike="noStrike" kern="1200" baseline="0" dirty="0" smtClean="0"/>
                        <a:t>semestral</a:t>
                      </a:r>
                      <a:endParaRPr lang="es-MX" sz="1400" dirty="0"/>
                    </a:p>
                  </a:txBody>
                  <a:tcPr/>
                </a:tc>
                <a:tc>
                  <a:txBody>
                    <a:bodyPr/>
                    <a:lstStyle/>
                    <a:p>
                      <a:pPr algn="ctr"/>
                      <a:r>
                        <a:rPr lang="es-MX" sz="1400" u="none" strike="noStrike" kern="1200" baseline="0" dirty="0" smtClean="0"/>
                        <a:t>Semestral - Al tercer o quinto día hábil del</a:t>
                      </a:r>
                    </a:p>
                    <a:p>
                      <a:pPr algn="ctr"/>
                      <a:r>
                        <a:rPr lang="es-MX" sz="1400" u="none" strike="noStrike" kern="1200" baseline="0" dirty="0" smtClean="0"/>
                        <a:t>segundo mes posterior del semestre al que</a:t>
                      </a:r>
                    </a:p>
                    <a:p>
                      <a:pPr algn="ctr"/>
                      <a:r>
                        <a:rPr lang="es-MX" sz="1400" u="none" strike="noStrike" kern="1200" baseline="0" dirty="0" smtClean="0"/>
                        <a:t>corresponde la información a enviar.</a:t>
                      </a:r>
                      <a:endParaRPr lang="es-MX" sz="1400" dirty="0"/>
                    </a:p>
                  </a:txBody>
                  <a:tcPr/>
                </a:tc>
              </a:tr>
            </a:tbl>
          </a:graphicData>
        </a:graphic>
      </p:graphicFrame>
      <p:cxnSp>
        <p:nvCxnSpPr>
          <p:cNvPr id="4" name="Conector recto 3"/>
          <p:cNvCxnSpPr/>
          <p:nvPr/>
        </p:nvCxnSpPr>
        <p:spPr>
          <a:xfrm>
            <a:off x="621804" y="1340768"/>
            <a:ext cx="10801200" cy="0"/>
          </a:xfrm>
          <a:prstGeom prst="line">
            <a:avLst/>
          </a:prstGeom>
          <a:ln w="28575"/>
        </p:spPr>
        <p:style>
          <a:lnRef idx="1">
            <a:schemeClr val="accent5"/>
          </a:lnRef>
          <a:fillRef idx="0">
            <a:schemeClr val="accent5"/>
          </a:fillRef>
          <a:effectRef idx="0">
            <a:schemeClr val="accent5"/>
          </a:effectRef>
          <a:fontRef idx="minor">
            <a:schemeClr val="tx1"/>
          </a:fontRef>
        </p:style>
      </p:cxnSp>
      <p:sp>
        <p:nvSpPr>
          <p:cNvPr id="6" name="Rectángulo 5"/>
          <p:cNvSpPr/>
          <p:nvPr/>
        </p:nvSpPr>
        <p:spPr>
          <a:xfrm>
            <a:off x="10608627" y="6577607"/>
            <a:ext cx="1427955" cy="307777"/>
          </a:xfrm>
          <a:prstGeom prst="rect">
            <a:avLst/>
          </a:prstGeom>
        </p:spPr>
        <p:txBody>
          <a:bodyPr wrap="none">
            <a:spAutoFit/>
          </a:bodyPr>
          <a:lstStyle/>
          <a:p>
            <a:r>
              <a:rPr lang="es-MX" sz="1400" dirty="0">
                <a:solidFill>
                  <a:schemeClr val="bg1"/>
                </a:solidFill>
              </a:rPr>
              <a:t>Septiembre 2017</a:t>
            </a:r>
          </a:p>
        </p:txBody>
      </p:sp>
      <p:sp>
        <p:nvSpPr>
          <p:cNvPr id="7" name="Rectángulo 6"/>
          <p:cNvSpPr/>
          <p:nvPr/>
        </p:nvSpPr>
        <p:spPr>
          <a:xfrm>
            <a:off x="2942183" y="5847655"/>
            <a:ext cx="6092825" cy="461665"/>
          </a:xfrm>
          <a:prstGeom prst="rect">
            <a:avLst/>
          </a:prstGeom>
        </p:spPr>
        <p:txBody>
          <a:bodyPr>
            <a:spAutoFit/>
          </a:bodyPr>
          <a:lstStyle/>
          <a:p>
            <a:pPr algn="ctr"/>
            <a:r>
              <a:rPr lang="es-MX" sz="1200" dirty="0"/>
              <a:t>Figura </a:t>
            </a:r>
            <a:r>
              <a:rPr lang="es-MX" sz="1200" dirty="0" smtClean="0"/>
              <a:t>6. Fecha de envió del catálogo de cuentas y balanza de comprobación.</a:t>
            </a:r>
            <a:endParaRPr lang="es-MX" sz="1200" dirty="0"/>
          </a:p>
          <a:p>
            <a:pPr algn="ctr"/>
            <a:r>
              <a:rPr lang="es-MX" sz="1200" dirty="0"/>
              <a:t> Fuente: Elaboración propia con base en </a:t>
            </a:r>
            <a:r>
              <a:rPr lang="es-MX" sz="1200" dirty="0" smtClean="0"/>
              <a:t>www.sat.gob.mx</a:t>
            </a:r>
            <a:r>
              <a:rPr lang="es-ES" sz="1200" dirty="0" smtClean="0"/>
              <a:t>. </a:t>
            </a:r>
            <a:endParaRPr lang="es-MX" sz="1200" dirty="0"/>
          </a:p>
        </p:txBody>
      </p:sp>
    </p:spTree>
    <p:extLst>
      <p:ext uri="{BB962C8B-B14F-4D97-AF65-F5344CB8AC3E}">
        <p14:creationId xmlns:p14="http://schemas.microsoft.com/office/powerpoint/2010/main" val="13804543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21804" y="764704"/>
            <a:ext cx="10801200" cy="576064"/>
          </a:xfrm>
        </p:spPr>
        <p:txBody>
          <a:bodyPr>
            <a:normAutofit/>
          </a:bodyPr>
          <a:lstStyle/>
          <a:p>
            <a:pPr algn="ctr"/>
            <a:r>
              <a:rPr lang="es-MX" sz="3200" dirty="0" smtClean="0">
                <a:solidFill>
                  <a:schemeClr val="tx1"/>
                </a:solidFill>
                <a:latin typeface="David" panose="020E0502060401010101" pitchFamily="34" charset="-79"/>
                <a:cs typeface="David" panose="020E0502060401010101" pitchFamily="34" charset="-79"/>
              </a:rPr>
              <a:t>Entrega de pólizas y auxiliares</a:t>
            </a:r>
            <a:endParaRPr lang="es-MX" sz="3200" dirty="0">
              <a:solidFill>
                <a:schemeClr val="tx1"/>
              </a:solidFill>
              <a:latin typeface="David" panose="020E0502060401010101" pitchFamily="34" charset="-79"/>
              <a:cs typeface="David" panose="020E0502060401010101" pitchFamily="34" charset="-79"/>
            </a:endParaRPr>
          </a:p>
        </p:txBody>
      </p:sp>
      <p:sp>
        <p:nvSpPr>
          <p:cNvPr id="3" name="Marcador de contenido 2"/>
          <p:cNvSpPr>
            <a:spLocks noGrp="1"/>
          </p:cNvSpPr>
          <p:nvPr>
            <p:ph idx="1"/>
          </p:nvPr>
        </p:nvSpPr>
        <p:spPr>
          <a:xfrm>
            <a:off x="621804" y="1556792"/>
            <a:ext cx="10335750" cy="4614664"/>
          </a:xfrm>
        </p:spPr>
        <p:txBody>
          <a:bodyPr/>
          <a:lstStyle/>
          <a:p>
            <a:pPr algn="just">
              <a:lnSpc>
                <a:spcPct val="150000"/>
              </a:lnSpc>
            </a:pPr>
            <a:r>
              <a:rPr lang="es-MX" dirty="0" smtClean="0">
                <a:solidFill>
                  <a:schemeClr val="tx1"/>
                </a:solidFill>
              </a:rPr>
              <a:t>Cuando el SAT requiera verificar la información contable de una empresa le solicita el envió electrónico de sus pólizas y auxiliares.</a:t>
            </a:r>
          </a:p>
          <a:p>
            <a:pPr marL="45706" indent="0" algn="just">
              <a:lnSpc>
                <a:spcPct val="150000"/>
              </a:lnSpc>
              <a:buNone/>
            </a:pPr>
            <a:endParaRPr lang="es-MX" dirty="0" smtClean="0">
              <a:solidFill>
                <a:schemeClr val="tx1"/>
              </a:solidFill>
            </a:endParaRPr>
          </a:p>
          <a:p>
            <a:pPr algn="just">
              <a:lnSpc>
                <a:spcPct val="150000"/>
              </a:lnSpc>
            </a:pPr>
            <a:r>
              <a:rPr lang="es-MX" dirty="0" smtClean="0">
                <a:solidFill>
                  <a:schemeClr val="tx1"/>
                </a:solidFill>
              </a:rPr>
              <a:t>Esto sucede cuando los contribuyentes:</a:t>
            </a:r>
          </a:p>
          <a:p>
            <a:pPr marL="985838" indent="-271463" algn="just">
              <a:lnSpc>
                <a:spcPct val="150000"/>
              </a:lnSpc>
              <a:buFont typeface="Wingdings" panose="05000000000000000000" pitchFamily="2" charset="2"/>
              <a:buChar char="ü"/>
            </a:pPr>
            <a:r>
              <a:rPr lang="es-MX" dirty="0" smtClean="0">
                <a:solidFill>
                  <a:schemeClr val="tx1"/>
                </a:solidFill>
              </a:rPr>
              <a:t>Sean auditados.</a:t>
            </a:r>
          </a:p>
          <a:p>
            <a:pPr marL="985838" indent="-271463" algn="just">
              <a:lnSpc>
                <a:spcPct val="150000"/>
              </a:lnSpc>
              <a:buFont typeface="Wingdings" panose="05000000000000000000" pitchFamily="2" charset="2"/>
              <a:buChar char="ü"/>
            </a:pPr>
            <a:r>
              <a:rPr lang="es-MX" dirty="0" smtClean="0">
                <a:solidFill>
                  <a:schemeClr val="tx1"/>
                </a:solidFill>
              </a:rPr>
              <a:t>Se soliciten devoluciones y compensaciones de los saldos a favor de impuestos.</a:t>
            </a:r>
          </a:p>
        </p:txBody>
      </p:sp>
      <p:cxnSp>
        <p:nvCxnSpPr>
          <p:cNvPr id="6" name="Conector recto 5"/>
          <p:cNvCxnSpPr/>
          <p:nvPr/>
        </p:nvCxnSpPr>
        <p:spPr>
          <a:xfrm>
            <a:off x="621804" y="1340768"/>
            <a:ext cx="10801200" cy="0"/>
          </a:xfrm>
          <a:prstGeom prst="line">
            <a:avLst/>
          </a:prstGeom>
          <a:ln w="28575"/>
        </p:spPr>
        <p:style>
          <a:lnRef idx="1">
            <a:schemeClr val="accent5"/>
          </a:lnRef>
          <a:fillRef idx="0">
            <a:schemeClr val="accent5"/>
          </a:fillRef>
          <a:effectRef idx="0">
            <a:schemeClr val="accent5"/>
          </a:effectRef>
          <a:fontRef idx="minor">
            <a:schemeClr val="tx1"/>
          </a:fontRef>
        </p:style>
      </p:cxnSp>
      <p:sp>
        <p:nvSpPr>
          <p:cNvPr id="5" name="Rectángulo 4"/>
          <p:cNvSpPr/>
          <p:nvPr/>
        </p:nvSpPr>
        <p:spPr>
          <a:xfrm>
            <a:off x="10608627" y="6577607"/>
            <a:ext cx="1427955" cy="307777"/>
          </a:xfrm>
          <a:prstGeom prst="rect">
            <a:avLst/>
          </a:prstGeom>
        </p:spPr>
        <p:txBody>
          <a:bodyPr wrap="none">
            <a:spAutoFit/>
          </a:bodyPr>
          <a:lstStyle/>
          <a:p>
            <a:r>
              <a:rPr lang="es-MX" sz="1400" dirty="0">
                <a:solidFill>
                  <a:schemeClr val="bg1"/>
                </a:solidFill>
              </a:rPr>
              <a:t>Septiembre 2017</a:t>
            </a:r>
          </a:p>
        </p:txBody>
      </p:sp>
    </p:spTree>
    <p:extLst>
      <p:ext uri="{BB962C8B-B14F-4D97-AF65-F5344CB8AC3E}">
        <p14:creationId xmlns:p14="http://schemas.microsoft.com/office/powerpoint/2010/main" val="30376343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13170" y="715576"/>
            <a:ext cx="10809833" cy="625192"/>
          </a:xfrm>
        </p:spPr>
        <p:txBody>
          <a:bodyPr>
            <a:normAutofit/>
          </a:bodyPr>
          <a:lstStyle/>
          <a:p>
            <a:pPr algn="ctr"/>
            <a:r>
              <a:rPr lang="es-MX" sz="3200" dirty="0" smtClean="0">
                <a:solidFill>
                  <a:schemeClr val="tx1"/>
                </a:solidFill>
                <a:latin typeface="David" panose="020E0502060401010101" pitchFamily="34" charset="-79"/>
                <a:cs typeface="David" panose="020E0502060401010101" pitchFamily="34" charset="-79"/>
              </a:rPr>
              <a:t>Generación de archivos</a:t>
            </a:r>
            <a:endParaRPr lang="es-MX" sz="3200" dirty="0">
              <a:solidFill>
                <a:schemeClr val="tx1"/>
              </a:solidFill>
              <a:latin typeface="David" panose="020E0502060401010101" pitchFamily="34" charset="-79"/>
              <a:cs typeface="David" panose="020E0502060401010101" pitchFamily="34" charset="-79"/>
            </a:endParaRPr>
          </a:p>
        </p:txBody>
      </p:sp>
      <p:sp>
        <p:nvSpPr>
          <p:cNvPr id="3" name="Marcador de contenido 2"/>
          <p:cNvSpPr>
            <a:spLocks noGrp="1"/>
          </p:cNvSpPr>
          <p:nvPr>
            <p:ph idx="1"/>
          </p:nvPr>
        </p:nvSpPr>
        <p:spPr>
          <a:xfrm>
            <a:off x="765820" y="1588150"/>
            <a:ext cx="9870300" cy="3497034"/>
          </a:xfrm>
        </p:spPr>
        <p:txBody>
          <a:bodyPr/>
          <a:lstStyle/>
          <a:p>
            <a:pPr algn="just">
              <a:lnSpc>
                <a:spcPct val="150000"/>
              </a:lnSpc>
            </a:pPr>
            <a:r>
              <a:rPr lang="es-MX" dirty="0">
                <a:solidFill>
                  <a:schemeClr val="tx1"/>
                </a:solidFill>
              </a:rPr>
              <a:t>Con la aplicación gratuita del SAT o con uno de los </a:t>
            </a:r>
            <a:r>
              <a:rPr lang="es-MX" dirty="0" smtClean="0">
                <a:solidFill>
                  <a:schemeClr val="tx1"/>
                </a:solidFill>
              </a:rPr>
              <a:t>proveedores de </a:t>
            </a:r>
            <a:r>
              <a:rPr lang="es-MX" dirty="0">
                <a:solidFill>
                  <a:schemeClr val="tx1"/>
                </a:solidFill>
              </a:rPr>
              <a:t>servicios.</a:t>
            </a:r>
          </a:p>
        </p:txBody>
      </p:sp>
      <p:cxnSp>
        <p:nvCxnSpPr>
          <p:cNvPr id="4" name="Conector recto 3"/>
          <p:cNvCxnSpPr/>
          <p:nvPr/>
        </p:nvCxnSpPr>
        <p:spPr>
          <a:xfrm>
            <a:off x="621804" y="1340768"/>
            <a:ext cx="10801200" cy="0"/>
          </a:xfrm>
          <a:prstGeom prst="line">
            <a:avLst/>
          </a:prstGeom>
          <a:ln w="28575"/>
        </p:spPr>
        <p:style>
          <a:lnRef idx="1">
            <a:schemeClr val="accent5"/>
          </a:lnRef>
          <a:fillRef idx="0">
            <a:schemeClr val="accent5"/>
          </a:fillRef>
          <a:effectRef idx="0">
            <a:schemeClr val="accent5"/>
          </a:effectRef>
          <a:fontRef idx="minor">
            <a:schemeClr val="tx1"/>
          </a:fontRef>
        </p:style>
      </p:cxnSp>
      <p:pic>
        <p:nvPicPr>
          <p:cNvPr id="8" name="Imagen 7"/>
          <p:cNvPicPr>
            <a:picLocks noChangeAspect="1"/>
          </p:cNvPicPr>
          <p:nvPr/>
        </p:nvPicPr>
        <p:blipFill>
          <a:blip r:embed="rId2"/>
          <a:stretch>
            <a:fillRect/>
          </a:stretch>
        </p:blipFill>
        <p:spPr>
          <a:xfrm>
            <a:off x="1989956" y="2236625"/>
            <a:ext cx="6819900" cy="3280608"/>
          </a:xfrm>
          <a:prstGeom prst="rect">
            <a:avLst/>
          </a:prstGeom>
        </p:spPr>
      </p:pic>
      <p:sp>
        <p:nvSpPr>
          <p:cNvPr id="7" name="Rectángulo 6"/>
          <p:cNvSpPr/>
          <p:nvPr/>
        </p:nvSpPr>
        <p:spPr>
          <a:xfrm>
            <a:off x="10608627" y="6577607"/>
            <a:ext cx="1427955" cy="307777"/>
          </a:xfrm>
          <a:prstGeom prst="rect">
            <a:avLst/>
          </a:prstGeom>
        </p:spPr>
        <p:txBody>
          <a:bodyPr wrap="none">
            <a:spAutoFit/>
          </a:bodyPr>
          <a:lstStyle/>
          <a:p>
            <a:r>
              <a:rPr lang="es-MX" sz="1400" dirty="0">
                <a:solidFill>
                  <a:schemeClr val="bg1"/>
                </a:solidFill>
              </a:rPr>
              <a:t>Septiembre 2017</a:t>
            </a:r>
          </a:p>
        </p:txBody>
      </p:sp>
      <p:sp>
        <p:nvSpPr>
          <p:cNvPr id="9" name="Rectángulo 8"/>
          <p:cNvSpPr/>
          <p:nvPr/>
        </p:nvSpPr>
        <p:spPr>
          <a:xfrm>
            <a:off x="2353493" y="5756041"/>
            <a:ext cx="6092825" cy="461665"/>
          </a:xfrm>
          <a:prstGeom prst="rect">
            <a:avLst/>
          </a:prstGeom>
        </p:spPr>
        <p:txBody>
          <a:bodyPr>
            <a:spAutoFit/>
          </a:bodyPr>
          <a:lstStyle/>
          <a:p>
            <a:pPr algn="ctr"/>
            <a:r>
              <a:rPr lang="es-MX" sz="1200" dirty="0"/>
              <a:t>Figura </a:t>
            </a:r>
            <a:r>
              <a:rPr lang="es-MX" sz="1200" dirty="0" smtClean="0"/>
              <a:t>7. Generación de archivos.</a:t>
            </a:r>
            <a:endParaRPr lang="es-MX" sz="1200" dirty="0"/>
          </a:p>
          <a:p>
            <a:pPr algn="ctr"/>
            <a:r>
              <a:rPr lang="es-MX" sz="1200" dirty="0"/>
              <a:t> Fuente</a:t>
            </a:r>
            <a:r>
              <a:rPr lang="es-MX" sz="1200" dirty="0" smtClean="0"/>
              <a:t>: www.sat.gob.mx</a:t>
            </a:r>
            <a:r>
              <a:rPr lang="es-ES" sz="1200" dirty="0" smtClean="0"/>
              <a:t>. </a:t>
            </a:r>
            <a:endParaRPr lang="es-MX" sz="1200" dirty="0"/>
          </a:p>
        </p:txBody>
      </p:sp>
    </p:spTree>
    <p:extLst>
      <p:ext uri="{BB962C8B-B14F-4D97-AF65-F5344CB8AC3E}">
        <p14:creationId xmlns:p14="http://schemas.microsoft.com/office/powerpoint/2010/main" val="13681267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24606" y="715576"/>
            <a:ext cx="10798398" cy="625192"/>
          </a:xfrm>
        </p:spPr>
        <p:txBody>
          <a:bodyPr>
            <a:normAutofit/>
          </a:bodyPr>
          <a:lstStyle/>
          <a:p>
            <a:pPr algn="ctr"/>
            <a:r>
              <a:rPr lang="es-MX" sz="3200" dirty="0" smtClean="0">
                <a:solidFill>
                  <a:schemeClr val="tx1"/>
                </a:solidFill>
                <a:latin typeface="David" panose="020E0502060401010101" pitchFamily="34" charset="-79"/>
                <a:cs typeface="David" panose="020E0502060401010101" pitchFamily="34" charset="-79"/>
              </a:rPr>
              <a:t>Código agrupador</a:t>
            </a:r>
            <a:endParaRPr lang="es-MX" sz="3200" dirty="0">
              <a:solidFill>
                <a:schemeClr val="tx1"/>
              </a:solidFill>
              <a:latin typeface="David" panose="020E0502060401010101" pitchFamily="34" charset="-79"/>
              <a:cs typeface="David" panose="020E0502060401010101" pitchFamily="34" charset="-79"/>
            </a:endParaRPr>
          </a:p>
        </p:txBody>
      </p:sp>
      <p:sp>
        <p:nvSpPr>
          <p:cNvPr id="5" name="Marcador de contenido 4"/>
          <p:cNvSpPr>
            <a:spLocks noGrp="1"/>
          </p:cNvSpPr>
          <p:nvPr>
            <p:ph idx="1"/>
          </p:nvPr>
        </p:nvSpPr>
        <p:spPr>
          <a:xfrm>
            <a:off x="650354" y="1556792"/>
            <a:ext cx="10772650" cy="4608512"/>
          </a:xfrm>
        </p:spPr>
        <p:txBody>
          <a:bodyPr/>
          <a:lstStyle/>
          <a:p>
            <a:pPr algn="just">
              <a:lnSpc>
                <a:spcPct val="150000"/>
              </a:lnSpc>
            </a:pPr>
            <a:r>
              <a:rPr lang="es-MX" dirty="0">
                <a:solidFill>
                  <a:schemeClr val="tx1"/>
                </a:solidFill>
              </a:rPr>
              <a:t>Es la relación de equivalencia o correspondencia entre el Catálogo de cuentas de los contribuyentes y el código agrupador del SAT de las cuentas de nivel mayor y subcuenta de primer nivel</a:t>
            </a:r>
            <a:r>
              <a:rPr lang="es-MX" dirty="0" smtClean="0">
                <a:solidFill>
                  <a:schemeClr val="tx1"/>
                </a:solidFill>
              </a:rPr>
              <a:t>.</a:t>
            </a:r>
          </a:p>
          <a:p>
            <a:pPr marL="45706" indent="0" algn="just">
              <a:lnSpc>
                <a:spcPct val="150000"/>
              </a:lnSpc>
              <a:buNone/>
            </a:pPr>
            <a:endParaRPr lang="es-MX" dirty="0" smtClean="0">
              <a:solidFill>
                <a:schemeClr val="tx1"/>
              </a:solidFill>
            </a:endParaRPr>
          </a:p>
          <a:p>
            <a:pPr algn="just">
              <a:lnSpc>
                <a:spcPct val="150000"/>
              </a:lnSpc>
            </a:pPr>
            <a:r>
              <a:rPr lang="es-MX" dirty="0">
                <a:solidFill>
                  <a:schemeClr val="tx1"/>
                </a:solidFill>
              </a:rPr>
              <a:t>El objetivo es mostrar, mediante el código agrupador del SAT, la tabla de equivalencia o correspondencia de las cuentas del nivel mayor y subcuenta de primer nivel más usuales que los contribuyentes </a:t>
            </a:r>
            <a:r>
              <a:rPr lang="es-MX" dirty="0" smtClean="0">
                <a:solidFill>
                  <a:schemeClr val="tx1"/>
                </a:solidFill>
              </a:rPr>
              <a:t>utilizan.</a:t>
            </a:r>
          </a:p>
        </p:txBody>
      </p:sp>
      <p:cxnSp>
        <p:nvCxnSpPr>
          <p:cNvPr id="7" name="Conector recto 6"/>
          <p:cNvCxnSpPr/>
          <p:nvPr/>
        </p:nvCxnSpPr>
        <p:spPr>
          <a:xfrm>
            <a:off x="621804" y="1340768"/>
            <a:ext cx="10801200" cy="0"/>
          </a:xfrm>
          <a:prstGeom prst="line">
            <a:avLst/>
          </a:prstGeom>
          <a:ln w="28575"/>
        </p:spPr>
        <p:style>
          <a:lnRef idx="1">
            <a:schemeClr val="accent5"/>
          </a:lnRef>
          <a:fillRef idx="0">
            <a:schemeClr val="accent5"/>
          </a:fillRef>
          <a:effectRef idx="0">
            <a:schemeClr val="accent5"/>
          </a:effectRef>
          <a:fontRef idx="minor">
            <a:schemeClr val="tx1"/>
          </a:fontRef>
        </p:style>
      </p:cxnSp>
      <p:sp>
        <p:nvSpPr>
          <p:cNvPr id="6" name="Rectángulo 5"/>
          <p:cNvSpPr/>
          <p:nvPr/>
        </p:nvSpPr>
        <p:spPr>
          <a:xfrm>
            <a:off x="10608627" y="6577607"/>
            <a:ext cx="1427955" cy="307777"/>
          </a:xfrm>
          <a:prstGeom prst="rect">
            <a:avLst/>
          </a:prstGeom>
        </p:spPr>
        <p:txBody>
          <a:bodyPr wrap="none">
            <a:spAutoFit/>
          </a:bodyPr>
          <a:lstStyle/>
          <a:p>
            <a:r>
              <a:rPr lang="es-MX" sz="1400" dirty="0">
                <a:solidFill>
                  <a:schemeClr val="bg1"/>
                </a:solidFill>
              </a:rPr>
              <a:t>Septiembre 2017</a:t>
            </a:r>
          </a:p>
        </p:txBody>
      </p:sp>
    </p:spTree>
    <p:extLst>
      <p:ext uri="{BB962C8B-B14F-4D97-AF65-F5344CB8AC3E}">
        <p14:creationId xmlns:p14="http://schemas.microsoft.com/office/powerpoint/2010/main" val="5402685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943238" y="1844824"/>
            <a:ext cx="9870300" cy="4398640"/>
          </a:xfrm>
        </p:spPr>
        <p:txBody>
          <a:bodyPr>
            <a:normAutofit/>
          </a:bodyPr>
          <a:lstStyle/>
          <a:p>
            <a:pPr algn="just">
              <a:lnSpc>
                <a:spcPct val="150000"/>
              </a:lnSpc>
            </a:pPr>
            <a:r>
              <a:rPr lang="es-MX" sz="2400" dirty="0">
                <a:solidFill>
                  <a:schemeClr val="tx1"/>
                </a:solidFill>
              </a:rPr>
              <a:t>El uso de este material se centra en la Unidad </a:t>
            </a:r>
            <a:r>
              <a:rPr lang="es-MX" sz="2400" dirty="0" smtClean="0">
                <a:solidFill>
                  <a:schemeClr val="tx1"/>
                </a:solidFill>
              </a:rPr>
              <a:t>V. En el tema “Contabilidad”. </a:t>
            </a:r>
            <a:r>
              <a:rPr lang="es-MX" sz="2400" dirty="0">
                <a:solidFill>
                  <a:schemeClr val="tx1"/>
                </a:solidFill>
              </a:rPr>
              <a:t>El docente trabajará conjuntamente con los estudiantes con el fin </a:t>
            </a:r>
            <a:r>
              <a:rPr lang="es-MX" sz="2400" dirty="0" smtClean="0">
                <a:solidFill>
                  <a:schemeClr val="tx1"/>
                </a:solidFill>
              </a:rPr>
              <a:t>de </a:t>
            </a:r>
            <a:r>
              <a:rPr lang="es-MX" sz="2400" dirty="0" smtClean="0">
                <a:solidFill>
                  <a:schemeClr val="tx1"/>
                </a:solidFill>
              </a:rPr>
              <a:t>conocer </a:t>
            </a:r>
            <a:r>
              <a:rPr lang="es-MX" sz="2400" dirty="0">
                <a:solidFill>
                  <a:schemeClr val="tx1"/>
                </a:solidFill>
              </a:rPr>
              <a:t>y aplicar conceptos </a:t>
            </a:r>
            <a:r>
              <a:rPr lang="es-MX" sz="2400" dirty="0" smtClean="0">
                <a:solidFill>
                  <a:schemeClr val="tx1"/>
                </a:solidFill>
              </a:rPr>
              <a:t>de las </a:t>
            </a:r>
            <a:r>
              <a:rPr lang="es-MX" sz="2400" dirty="0">
                <a:solidFill>
                  <a:schemeClr val="tx1"/>
                </a:solidFill>
              </a:rPr>
              <a:t>disposiciones señaladas en </a:t>
            </a:r>
            <a:r>
              <a:rPr lang="es-MX" sz="2400" dirty="0" smtClean="0">
                <a:solidFill>
                  <a:schemeClr val="tx1"/>
                </a:solidFill>
              </a:rPr>
              <a:t>el Código </a:t>
            </a:r>
            <a:r>
              <a:rPr lang="es-MX" sz="2400" dirty="0">
                <a:solidFill>
                  <a:schemeClr val="tx1"/>
                </a:solidFill>
              </a:rPr>
              <a:t>Fiscal de la </a:t>
            </a:r>
            <a:r>
              <a:rPr lang="es-MX" sz="2400" dirty="0" smtClean="0">
                <a:solidFill>
                  <a:schemeClr val="tx1"/>
                </a:solidFill>
              </a:rPr>
              <a:t>federación, tales </a:t>
            </a:r>
            <a:r>
              <a:rPr lang="es-MX" sz="2400" dirty="0">
                <a:solidFill>
                  <a:schemeClr val="tx1"/>
                </a:solidFill>
              </a:rPr>
              <a:t>como las </a:t>
            </a:r>
            <a:r>
              <a:rPr lang="es-MX" sz="2400" dirty="0" smtClean="0">
                <a:solidFill>
                  <a:schemeClr val="tx1"/>
                </a:solidFill>
              </a:rPr>
              <a:t>obligaciones fiscales</a:t>
            </a:r>
            <a:r>
              <a:rPr lang="es-MX" sz="2400" dirty="0">
                <a:solidFill>
                  <a:schemeClr val="tx1"/>
                </a:solidFill>
              </a:rPr>
              <a:t>, que tienen todos </a:t>
            </a:r>
            <a:r>
              <a:rPr lang="es-MX" sz="2400" dirty="0" smtClean="0">
                <a:solidFill>
                  <a:schemeClr val="tx1"/>
                </a:solidFill>
              </a:rPr>
              <a:t>los </a:t>
            </a:r>
            <a:r>
              <a:rPr lang="es-MX" sz="2400" dirty="0" smtClean="0">
                <a:solidFill>
                  <a:schemeClr val="tx1"/>
                </a:solidFill>
              </a:rPr>
              <a:t>contribuyente, en particular el cumplimiento fiscal del envió de la Contabilidad Electrónica.</a:t>
            </a:r>
            <a:endParaRPr lang="es-MX" sz="2400" dirty="0">
              <a:solidFill>
                <a:schemeClr val="tx1"/>
              </a:solidFill>
            </a:endParaRPr>
          </a:p>
          <a:p>
            <a:pPr algn="just">
              <a:lnSpc>
                <a:spcPct val="150000"/>
              </a:lnSpc>
            </a:pPr>
            <a:endParaRPr lang="es-MX" dirty="0">
              <a:solidFill>
                <a:schemeClr val="tx1"/>
              </a:solidFill>
            </a:endParaRPr>
          </a:p>
        </p:txBody>
      </p:sp>
      <p:cxnSp>
        <p:nvCxnSpPr>
          <p:cNvPr id="4" name="Conector recto 3"/>
          <p:cNvCxnSpPr/>
          <p:nvPr/>
        </p:nvCxnSpPr>
        <p:spPr>
          <a:xfrm>
            <a:off x="693812" y="1484784"/>
            <a:ext cx="10801200" cy="0"/>
          </a:xfrm>
          <a:prstGeom prst="line">
            <a:avLst/>
          </a:prstGeom>
          <a:ln w="28575"/>
        </p:spPr>
        <p:style>
          <a:lnRef idx="1">
            <a:schemeClr val="accent5"/>
          </a:lnRef>
          <a:fillRef idx="0">
            <a:schemeClr val="accent5"/>
          </a:fillRef>
          <a:effectRef idx="0">
            <a:schemeClr val="accent5"/>
          </a:effectRef>
          <a:fontRef idx="minor">
            <a:schemeClr val="tx1"/>
          </a:fontRef>
        </p:style>
      </p:cxnSp>
      <p:sp>
        <p:nvSpPr>
          <p:cNvPr id="5" name="Rectángulo 4"/>
          <p:cNvSpPr/>
          <p:nvPr/>
        </p:nvSpPr>
        <p:spPr>
          <a:xfrm>
            <a:off x="10608627" y="6577607"/>
            <a:ext cx="1427955" cy="307777"/>
          </a:xfrm>
          <a:prstGeom prst="rect">
            <a:avLst/>
          </a:prstGeom>
        </p:spPr>
        <p:txBody>
          <a:bodyPr wrap="none">
            <a:spAutoFit/>
          </a:bodyPr>
          <a:lstStyle/>
          <a:p>
            <a:r>
              <a:rPr lang="es-MX" sz="1400" dirty="0">
                <a:solidFill>
                  <a:schemeClr val="bg1"/>
                </a:solidFill>
              </a:rPr>
              <a:t>Septiembre 2017</a:t>
            </a:r>
          </a:p>
        </p:txBody>
      </p:sp>
    </p:spTree>
    <p:extLst>
      <p:ext uri="{BB962C8B-B14F-4D97-AF65-F5344CB8AC3E}">
        <p14:creationId xmlns:p14="http://schemas.microsoft.com/office/powerpoint/2010/main" val="22308571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Marcador de contenido 3"/>
          <p:cNvPicPr>
            <a:picLocks noGrp="1" noChangeAspect="1"/>
          </p:cNvPicPr>
          <p:nvPr>
            <p:ph idx="1"/>
          </p:nvPr>
        </p:nvPicPr>
        <p:blipFill>
          <a:blip r:embed="rId2"/>
          <a:stretch>
            <a:fillRect/>
          </a:stretch>
        </p:blipFill>
        <p:spPr>
          <a:xfrm>
            <a:off x="2277988" y="1916833"/>
            <a:ext cx="7632848" cy="3990946"/>
          </a:xfrm>
          <a:prstGeom prst="rect">
            <a:avLst/>
          </a:prstGeom>
        </p:spPr>
      </p:pic>
      <p:sp>
        <p:nvSpPr>
          <p:cNvPr id="3" name="Rectángulo 2"/>
          <p:cNvSpPr/>
          <p:nvPr/>
        </p:nvSpPr>
        <p:spPr>
          <a:xfrm>
            <a:off x="981844" y="620688"/>
            <a:ext cx="10009112" cy="1055545"/>
          </a:xfrm>
          <a:prstGeom prst="rect">
            <a:avLst/>
          </a:prstGeom>
        </p:spPr>
        <p:txBody>
          <a:bodyPr wrap="square">
            <a:spAutoFit/>
          </a:bodyPr>
          <a:lstStyle/>
          <a:p>
            <a:pPr algn="just">
              <a:lnSpc>
                <a:spcPct val="150000"/>
              </a:lnSpc>
            </a:pPr>
            <a:r>
              <a:rPr lang="es-MX" sz="2200" dirty="0"/>
              <a:t>Al Catálogo de cuentas utilizado por el contribuyente en un periodo determinado se le agrega un campo con el código agrupador del SAT (tabla de equivalencia).</a:t>
            </a:r>
          </a:p>
        </p:txBody>
      </p:sp>
      <p:sp>
        <p:nvSpPr>
          <p:cNvPr id="6" name="Rectángulo 5"/>
          <p:cNvSpPr/>
          <p:nvPr/>
        </p:nvSpPr>
        <p:spPr>
          <a:xfrm>
            <a:off x="10608627" y="6577607"/>
            <a:ext cx="1427955" cy="307777"/>
          </a:xfrm>
          <a:prstGeom prst="rect">
            <a:avLst/>
          </a:prstGeom>
        </p:spPr>
        <p:txBody>
          <a:bodyPr wrap="none">
            <a:spAutoFit/>
          </a:bodyPr>
          <a:lstStyle/>
          <a:p>
            <a:r>
              <a:rPr lang="es-MX" sz="1400" dirty="0">
                <a:solidFill>
                  <a:schemeClr val="bg1"/>
                </a:solidFill>
              </a:rPr>
              <a:t>Septiembre 2017</a:t>
            </a:r>
          </a:p>
        </p:txBody>
      </p:sp>
      <p:sp>
        <p:nvSpPr>
          <p:cNvPr id="7" name="Rectángulo 6"/>
          <p:cNvSpPr/>
          <p:nvPr/>
        </p:nvSpPr>
        <p:spPr>
          <a:xfrm>
            <a:off x="2939987" y="6021288"/>
            <a:ext cx="6092825" cy="461665"/>
          </a:xfrm>
          <a:prstGeom prst="rect">
            <a:avLst/>
          </a:prstGeom>
        </p:spPr>
        <p:txBody>
          <a:bodyPr>
            <a:spAutoFit/>
          </a:bodyPr>
          <a:lstStyle/>
          <a:p>
            <a:pPr algn="ctr"/>
            <a:r>
              <a:rPr lang="es-MX" sz="1200" dirty="0"/>
              <a:t>Figura 8</a:t>
            </a:r>
            <a:r>
              <a:rPr lang="es-MX" sz="1200" dirty="0" smtClean="0"/>
              <a:t>. Código agrupador.</a:t>
            </a:r>
            <a:endParaRPr lang="es-MX" sz="1200" dirty="0"/>
          </a:p>
          <a:p>
            <a:pPr algn="ctr"/>
            <a:r>
              <a:rPr lang="es-MX" sz="1200" dirty="0"/>
              <a:t> Fuente</a:t>
            </a:r>
            <a:r>
              <a:rPr lang="es-MX" sz="1200" dirty="0" smtClean="0"/>
              <a:t>: www.sat.gob.mx</a:t>
            </a:r>
            <a:r>
              <a:rPr lang="es-ES" sz="1200" dirty="0" smtClean="0"/>
              <a:t>. </a:t>
            </a:r>
            <a:endParaRPr lang="es-MX" sz="1200" dirty="0"/>
          </a:p>
        </p:txBody>
      </p:sp>
    </p:spTree>
    <p:extLst>
      <p:ext uri="{BB962C8B-B14F-4D97-AF65-F5344CB8AC3E}">
        <p14:creationId xmlns:p14="http://schemas.microsoft.com/office/powerpoint/2010/main" val="25601521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21804" y="836712"/>
            <a:ext cx="10585176" cy="504056"/>
          </a:xfrm>
        </p:spPr>
        <p:txBody>
          <a:bodyPr>
            <a:noAutofit/>
          </a:bodyPr>
          <a:lstStyle/>
          <a:p>
            <a:pPr algn="ctr"/>
            <a:r>
              <a:rPr lang="es-MX" sz="3200" dirty="0" smtClean="0">
                <a:solidFill>
                  <a:schemeClr val="tx1"/>
                </a:solidFill>
                <a:latin typeface="David" panose="020E0502060401010101" pitchFamily="34" charset="-79"/>
                <a:cs typeface="David" panose="020E0502060401010101" pitchFamily="34" charset="-79"/>
              </a:rPr>
              <a:t>Auxiliar de cuentas</a:t>
            </a:r>
            <a:endParaRPr lang="es-MX" sz="3200" dirty="0">
              <a:solidFill>
                <a:schemeClr val="tx1"/>
              </a:solidFill>
              <a:latin typeface="David" panose="020E0502060401010101" pitchFamily="34" charset="-79"/>
              <a:cs typeface="David" panose="020E0502060401010101" pitchFamily="34" charset="-79"/>
            </a:endParaRPr>
          </a:p>
        </p:txBody>
      </p:sp>
      <p:sp>
        <p:nvSpPr>
          <p:cNvPr id="3" name="Marcador de contenido 2"/>
          <p:cNvSpPr>
            <a:spLocks noGrp="1"/>
          </p:cNvSpPr>
          <p:nvPr>
            <p:ph idx="1"/>
          </p:nvPr>
        </p:nvSpPr>
        <p:spPr>
          <a:xfrm>
            <a:off x="621804" y="1844824"/>
            <a:ext cx="10391199" cy="3744416"/>
          </a:xfrm>
        </p:spPr>
        <p:txBody>
          <a:bodyPr>
            <a:normAutofit/>
          </a:bodyPr>
          <a:lstStyle/>
          <a:p>
            <a:pPr algn="just">
              <a:lnSpc>
                <a:spcPct val="150000"/>
              </a:lnSpc>
            </a:pPr>
            <a:r>
              <a:rPr lang="es-MX" dirty="0">
                <a:solidFill>
                  <a:schemeClr val="tx1"/>
                </a:solidFill>
              </a:rPr>
              <a:t>Es el detalle individual de cada una de las cuentas y subcuentas en el que se resume el total de movimientos ocurridos en un periodo determinado de los rubros de activo, pasivo, capital, ingresos, costos, gastos y resultado integral de financiamiento, así como de las cuentas de orden, las cuales incluyen invariablemente el saldo inicial, movimientos deudores y acreedores y su saldo final</a:t>
            </a:r>
            <a:r>
              <a:rPr lang="es-MX" dirty="0" smtClean="0">
                <a:solidFill>
                  <a:schemeClr val="tx1"/>
                </a:solidFill>
              </a:rPr>
              <a:t>.</a:t>
            </a:r>
          </a:p>
          <a:p>
            <a:pPr marL="45706" indent="0" algn="just">
              <a:lnSpc>
                <a:spcPct val="150000"/>
              </a:lnSpc>
              <a:buNone/>
            </a:pPr>
            <a:endParaRPr lang="es-MX" dirty="0" smtClean="0">
              <a:solidFill>
                <a:schemeClr val="tx1"/>
              </a:solidFill>
            </a:endParaRPr>
          </a:p>
          <a:p>
            <a:pPr algn="just">
              <a:lnSpc>
                <a:spcPct val="150000"/>
              </a:lnSpc>
            </a:pPr>
            <a:endParaRPr lang="es-MX" dirty="0">
              <a:solidFill>
                <a:schemeClr val="tx1"/>
              </a:solidFill>
            </a:endParaRPr>
          </a:p>
        </p:txBody>
      </p:sp>
      <p:cxnSp>
        <p:nvCxnSpPr>
          <p:cNvPr id="4" name="Conector recto 3"/>
          <p:cNvCxnSpPr/>
          <p:nvPr/>
        </p:nvCxnSpPr>
        <p:spPr>
          <a:xfrm>
            <a:off x="621804" y="1340768"/>
            <a:ext cx="10801200" cy="0"/>
          </a:xfrm>
          <a:prstGeom prst="line">
            <a:avLst/>
          </a:prstGeom>
          <a:ln w="28575"/>
        </p:spPr>
        <p:style>
          <a:lnRef idx="1">
            <a:schemeClr val="accent5"/>
          </a:lnRef>
          <a:fillRef idx="0">
            <a:schemeClr val="accent5"/>
          </a:fillRef>
          <a:effectRef idx="0">
            <a:schemeClr val="accent5"/>
          </a:effectRef>
          <a:fontRef idx="minor">
            <a:schemeClr val="tx1"/>
          </a:fontRef>
        </p:style>
      </p:cxnSp>
      <p:sp>
        <p:nvSpPr>
          <p:cNvPr id="5" name="Rectángulo 4"/>
          <p:cNvSpPr/>
          <p:nvPr/>
        </p:nvSpPr>
        <p:spPr>
          <a:xfrm>
            <a:off x="10608627" y="6577607"/>
            <a:ext cx="1427955" cy="307777"/>
          </a:xfrm>
          <a:prstGeom prst="rect">
            <a:avLst/>
          </a:prstGeom>
        </p:spPr>
        <p:txBody>
          <a:bodyPr wrap="none">
            <a:spAutoFit/>
          </a:bodyPr>
          <a:lstStyle/>
          <a:p>
            <a:r>
              <a:rPr lang="es-MX" sz="1400" dirty="0">
                <a:solidFill>
                  <a:schemeClr val="bg1"/>
                </a:solidFill>
              </a:rPr>
              <a:t>Septiembre 2017</a:t>
            </a:r>
          </a:p>
        </p:txBody>
      </p:sp>
    </p:spTree>
    <p:extLst>
      <p:ext uri="{BB962C8B-B14F-4D97-AF65-F5344CB8AC3E}">
        <p14:creationId xmlns:p14="http://schemas.microsoft.com/office/powerpoint/2010/main" val="16134680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28600" y="669857"/>
            <a:ext cx="9872948" cy="625192"/>
          </a:xfrm>
        </p:spPr>
        <p:txBody>
          <a:bodyPr>
            <a:normAutofit/>
          </a:bodyPr>
          <a:lstStyle/>
          <a:p>
            <a:pPr algn="ctr"/>
            <a:r>
              <a:rPr lang="es-MX" sz="3200" dirty="0" smtClean="0">
                <a:solidFill>
                  <a:schemeClr val="tx1"/>
                </a:solidFill>
                <a:latin typeface="David" panose="020E0502060401010101" pitchFamily="34" charset="-79"/>
                <a:cs typeface="David" panose="020E0502060401010101" pitchFamily="34" charset="-79"/>
              </a:rPr>
              <a:t>Auxiliar de folios fiscales</a:t>
            </a:r>
            <a:endParaRPr lang="es-MX" sz="3200" dirty="0">
              <a:solidFill>
                <a:schemeClr val="tx1"/>
              </a:solidFill>
              <a:latin typeface="David" panose="020E0502060401010101" pitchFamily="34" charset="-79"/>
              <a:cs typeface="David" panose="020E0502060401010101" pitchFamily="34" charset="-79"/>
            </a:endParaRPr>
          </a:p>
        </p:txBody>
      </p:sp>
      <p:sp>
        <p:nvSpPr>
          <p:cNvPr id="3" name="Marcador de contenido 2"/>
          <p:cNvSpPr>
            <a:spLocks noGrp="1"/>
          </p:cNvSpPr>
          <p:nvPr>
            <p:ph idx="1"/>
          </p:nvPr>
        </p:nvSpPr>
        <p:spPr/>
        <p:txBody>
          <a:bodyPr/>
          <a:lstStyle/>
          <a:p>
            <a:pPr algn="just">
              <a:lnSpc>
                <a:spcPct val="150000"/>
              </a:lnSpc>
            </a:pPr>
            <a:r>
              <a:rPr lang="es-MX" dirty="0">
                <a:solidFill>
                  <a:schemeClr val="tx1"/>
                </a:solidFill>
              </a:rPr>
              <a:t>Es el detalle individual que permite identificar y vincular los folios fiscales de los comprobantes fiscales  con las pólizas contables que se registren, las cuales pueden incluir las operaciones nacionales y extranjeras, con los diferentes tipos de comprobantes y métodos de pagos.</a:t>
            </a:r>
          </a:p>
        </p:txBody>
      </p:sp>
      <p:cxnSp>
        <p:nvCxnSpPr>
          <p:cNvPr id="4" name="Conector recto 3"/>
          <p:cNvCxnSpPr/>
          <p:nvPr/>
        </p:nvCxnSpPr>
        <p:spPr>
          <a:xfrm>
            <a:off x="621804" y="1340768"/>
            <a:ext cx="10801200" cy="0"/>
          </a:xfrm>
          <a:prstGeom prst="line">
            <a:avLst/>
          </a:prstGeom>
          <a:ln w="28575"/>
        </p:spPr>
        <p:style>
          <a:lnRef idx="1">
            <a:schemeClr val="accent5"/>
          </a:lnRef>
          <a:fillRef idx="0">
            <a:schemeClr val="accent5"/>
          </a:fillRef>
          <a:effectRef idx="0">
            <a:schemeClr val="accent5"/>
          </a:effectRef>
          <a:fontRef idx="minor">
            <a:schemeClr val="tx1"/>
          </a:fontRef>
        </p:style>
      </p:cxnSp>
      <p:sp>
        <p:nvSpPr>
          <p:cNvPr id="5" name="Rectángulo 4"/>
          <p:cNvSpPr/>
          <p:nvPr/>
        </p:nvSpPr>
        <p:spPr>
          <a:xfrm>
            <a:off x="10608627" y="6577607"/>
            <a:ext cx="1427955" cy="307777"/>
          </a:xfrm>
          <a:prstGeom prst="rect">
            <a:avLst/>
          </a:prstGeom>
        </p:spPr>
        <p:txBody>
          <a:bodyPr wrap="none">
            <a:spAutoFit/>
          </a:bodyPr>
          <a:lstStyle/>
          <a:p>
            <a:r>
              <a:rPr lang="es-MX" sz="1400" dirty="0">
                <a:solidFill>
                  <a:schemeClr val="bg1"/>
                </a:solidFill>
              </a:rPr>
              <a:t>Septiembre 2017</a:t>
            </a:r>
          </a:p>
        </p:txBody>
      </p:sp>
    </p:spTree>
    <p:extLst>
      <p:ext uri="{BB962C8B-B14F-4D97-AF65-F5344CB8AC3E}">
        <p14:creationId xmlns:p14="http://schemas.microsoft.com/office/powerpoint/2010/main" val="12091768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46906" y="869365"/>
            <a:ext cx="10704090" cy="425683"/>
          </a:xfrm>
        </p:spPr>
        <p:txBody>
          <a:bodyPr>
            <a:noAutofit/>
          </a:bodyPr>
          <a:lstStyle/>
          <a:p>
            <a:pPr algn="ctr"/>
            <a:r>
              <a:rPr lang="es-MX" sz="3200" dirty="0" smtClean="0">
                <a:solidFill>
                  <a:schemeClr val="tx1"/>
                </a:solidFill>
                <a:latin typeface="David" panose="020E0502060401010101" pitchFamily="34" charset="-79"/>
                <a:cs typeface="David" panose="020E0502060401010101" pitchFamily="34" charset="-79"/>
              </a:rPr>
              <a:t>Nombre de los archivos que se envían</a:t>
            </a:r>
            <a:endParaRPr lang="es-MX" sz="3200" dirty="0">
              <a:solidFill>
                <a:schemeClr val="tx1"/>
              </a:solidFill>
              <a:latin typeface="David" panose="020E0502060401010101" pitchFamily="34" charset="-79"/>
              <a:cs typeface="David" panose="020E0502060401010101" pitchFamily="34" charset="-79"/>
            </a:endParaRPr>
          </a:p>
        </p:txBody>
      </p:sp>
      <p:sp>
        <p:nvSpPr>
          <p:cNvPr id="3" name="Marcador de contenido 2"/>
          <p:cNvSpPr>
            <a:spLocks noGrp="1"/>
          </p:cNvSpPr>
          <p:nvPr>
            <p:ph idx="1"/>
          </p:nvPr>
        </p:nvSpPr>
        <p:spPr>
          <a:xfrm>
            <a:off x="646906" y="1556792"/>
            <a:ext cx="10704090" cy="4539208"/>
          </a:xfrm>
        </p:spPr>
        <p:txBody>
          <a:bodyPr/>
          <a:lstStyle/>
          <a:p>
            <a:pPr algn="just">
              <a:lnSpc>
                <a:spcPct val="150000"/>
              </a:lnSpc>
            </a:pPr>
            <a:r>
              <a:rPr lang="es-MX" dirty="0" smtClean="0">
                <a:solidFill>
                  <a:schemeClr val="tx1"/>
                </a:solidFill>
              </a:rPr>
              <a:t>El </a:t>
            </a:r>
            <a:r>
              <a:rPr lang="es-MX" dirty="0">
                <a:solidFill>
                  <a:schemeClr val="tx1"/>
                </a:solidFill>
              </a:rPr>
              <a:t>Catálogo de cuentas, Balanza de comprobación, Pólizas del periodo, Auxiliar de cuenta o subcuenta, Auxiliar de folios de los comprobantes fiscales, deben nombrarse</a:t>
            </a:r>
            <a:r>
              <a:rPr lang="es-MX" dirty="0" smtClean="0">
                <a:solidFill>
                  <a:schemeClr val="tx1"/>
                </a:solidFill>
              </a:rPr>
              <a:t>:</a:t>
            </a:r>
          </a:p>
          <a:p>
            <a:pPr algn="just">
              <a:lnSpc>
                <a:spcPct val="150000"/>
              </a:lnSpc>
            </a:pPr>
            <a:endParaRPr lang="es-MX" dirty="0">
              <a:solidFill>
                <a:schemeClr val="tx1"/>
              </a:solidFill>
            </a:endParaRPr>
          </a:p>
          <a:p>
            <a:pPr algn="just">
              <a:lnSpc>
                <a:spcPct val="150000"/>
              </a:lnSpc>
            </a:pPr>
            <a:endParaRPr lang="es-MX" dirty="0">
              <a:solidFill>
                <a:schemeClr val="tx1"/>
              </a:solidFill>
            </a:endParaRPr>
          </a:p>
        </p:txBody>
      </p:sp>
      <p:cxnSp>
        <p:nvCxnSpPr>
          <p:cNvPr id="6" name="Conector recto 5"/>
          <p:cNvCxnSpPr/>
          <p:nvPr/>
        </p:nvCxnSpPr>
        <p:spPr>
          <a:xfrm>
            <a:off x="621804" y="1340768"/>
            <a:ext cx="10801200" cy="0"/>
          </a:xfrm>
          <a:prstGeom prst="line">
            <a:avLst/>
          </a:prstGeom>
          <a:ln w="28575"/>
        </p:spPr>
        <p:style>
          <a:lnRef idx="1">
            <a:schemeClr val="accent5"/>
          </a:lnRef>
          <a:fillRef idx="0">
            <a:schemeClr val="accent5"/>
          </a:fillRef>
          <a:effectRef idx="0">
            <a:schemeClr val="accent5"/>
          </a:effectRef>
          <a:fontRef idx="minor">
            <a:schemeClr val="tx1"/>
          </a:fontRef>
        </p:style>
      </p:cxnSp>
      <p:graphicFrame>
        <p:nvGraphicFramePr>
          <p:cNvPr id="4" name="Tabla 3"/>
          <p:cNvGraphicFramePr>
            <a:graphicFrameLocks noGrp="1"/>
          </p:cNvGraphicFramePr>
          <p:nvPr>
            <p:extLst>
              <p:ext uri="{D42A27DB-BD31-4B8C-83A1-F6EECF244321}">
                <p14:modId xmlns:p14="http://schemas.microsoft.com/office/powerpoint/2010/main" val="107162940"/>
              </p:ext>
            </p:extLst>
          </p:nvPr>
        </p:nvGraphicFramePr>
        <p:xfrm>
          <a:off x="909836" y="2708920"/>
          <a:ext cx="10225135" cy="2529840"/>
        </p:xfrm>
        <a:graphic>
          <a:graphicData uri="http://schemas.openxmlformats.org/drawingml/2006/table">
            <a:tbl>
              <a:tblPr firstRow="1" bandRow="1">
                <a:tableStyleId>{69CF1AB2-1976-4502-BF36-3FF5EA218861}</a:tableStyleId>
              </a:tblPr>
              <a:tblGrid>
                <a:gridCol w="2045027"/>
                <a:gridCol w="2045027"/>
                <a:gridCol w="2045027"/>
                <a:gridCol w="2045027"/>
                <a:gridCol w="2045027"/>
              </a:tblGrid>
              <a:tr h="370840">
                <a:tc>
                  <a:txBody>
                    <a:bodyPr/>
                    <a:lstStyle/>
                    <a:p>
                      <a:pPr marL="0" marR="0" indent="0" algn="ctr" defTabSz="914126" rtl="0" eaLnBrk="1" fontAlgn="auto" latinLnBrk="0" hangingPunct="1">
                        <a:lnSpc>
                          <a:spcPct val="100000"/>
                        </a:lnSpc>
                        <a:spcBef>
                          <a:spcPts val="0"/>
                        </a:spcBef>
                        <a:spcAft>
                          <a:spcPts val="0"/>
                        </a:spcAft>
                        <a:buClrTx/>
                        <a:buSzTx/>
                        <a:buFontTx/>
                        <a:buNone/>
                        <a:tabLst/>
                        <a:defRPr/>
                      </a:pPr>
                      <a:r>
                        <a:rPr lang="es-MX" sz="1400" dirty="0" smtClean="0">
                          <a:effectLst/>
                        </a:rPr>
                        <a:t>RFC</a:t>
                      </a:r>
                    </a:p>
                  </a:txBody>
                  <a:tcPr/>
                </a:tc>
                <a:tc>
                  <a:txBody>
                    <a:bodyPr/>
                    <a:lstStyle/>
                    <a:p>
                      <a:pPr marL="0" marR="0" indent="0" algn="ctr" defTabSz="914126" rtl="0" eaLnBrk="1" fontAlgn="auto" latinLnBrk="0" hangingPunct="1">
                        <a:lnSpc>
                          <a:spcPct val="100000"/>
                        </a:lnSpc>
                        <a:spcBef>
                          <a:spcPts val="0"/>
                        </a:spcBef>
                        <a:spcAft>
                          <a:spcPts val="0"/>
                        </a:spcAft>
                        <a:buClrTx/>
                        <a:buSzTx/>
                        <a:buFontTx/>
                        <a:buNone/>
                        <a:tabLst/>
                        <a:defRPr/>
                      </a:pPr>
                      <a:r>
                        <a:rPr lang="es-MX" sz="1400" dirty="0" smtClean="0">
                          <a:effectLst/>
                        </a:rPr>
                        <a:t>Ejercicio </a:t>
                      </a:r>
                    </a:p>
                    <a:p>
                      <a:pPr algn="ctr"/>
                      <a:endParaRPr lang="es-MX" sz="1400" dirty="0"/>
                    </a:p>
                  </a:txBody>
                  <a:tcPr/>
                </a:tc>
                <a:tc>
                  <a:txBody>
                    <a:bodyPr/>
                    <a:lstStyle/>
                    <a:p>
                      <a:pPr marL="0" marR="0" indent="0" algn="ctr" defTabSz="914126" rtl="0" eaLnBrk="1" fontAlgn="auto" latinLnBrk="0" hangingPunct="1">
                        <a:lnSpc>
                          <a:spcPct val="100000"/>
                        </a:lnSpc>
                        <a:spcBef>
                          <a:spcPts val="0"/>
                        </a:spcBef>
                        <a:spcAft>
                          <a:spcPts val="0"/>
                        </a:spcAft>
                        <a:buClrTx/>
                        <a:buSzTx/>
                        <a:buFontTx/>
                        <a:buNone/>
                        <a:tabLst/>
                        <a:defRPr/>
                      </a:pPr>
                      <a:r>
                        <a:rPr lang="es-MX" sz="1400" dirty="0" smtClean="0">
                          <a:effectLst/>
                        </a:rPr>
                        <a:t>Periodo</a:t>
                      </a:r>
                    </a:p>
                    <a:p>
                      <a:pPr algn="ctr"/>
                      <a:endParaRPr lang="es-MX" sz="1400" dirty="0"/>
                    </a:p>
                  </a:txBody>
                  <a:tcPr/>
                </a:tc>
                <a:tc>
                  <a:txBody>
                    <a:bodyPr/>
                    <a:lstStyle/>
                    <a:p>
                      <a:pPr marL="0" marR="0" indent="0" algn="ctr" defTabSz="914126" rtl="0" eaLnBrk="1" fontAlgn="auto" latinLnBrk="0" hangingPunct="1">
                        <a:lnSpc>
                          <a:spcPct val="100000"/>
                        </a:lnSpc>
                        <a:spcBef>
                          <a:spcPts val="0"/>
                        </a:spcBef>
                        <a:spcAft>
                          <a:spcPts val="0"/>
                        </a:spcAft>
                        <a:buClrTx/>
                        <a:buSzTx/>
                        <a:buFontTx/>
                        <a:buNone/>
                        <a:tabLst/>
                        <a:defRPr/>
                      </a:pPr>
                      <a:r>
                        <a:rPr lang="es-MX" sz="1400" dirty="0" smtClean="0">
                          <a:effectLst/>
                        </a:rPr>
                        <a:t>Clave</a:t>
                      </a:r>
                    </a:p>
                    <a:p>
                      <a:pPr algn="ctr"/>
                      <a:endParaRPr lang="es-MX" sz="1400" dirty="0"/>
                    </a:p>
                  </a:txBody>
                  <a:tcPr/>
                </a:tc>
                <a:tc>
                  <a:txBody>
                    <a:bodyPr/>
                    <a:lstStyle/>
                    <a:p>
                      <a:pPr marL="0" marR="0" indent="0" algn="ctr" defTabSz="914126" rtl="0" eaLnBrk="1" fontAlgn="auto" latinLnBrk="0" hangingPunct="1">
                        <a:lnSpc>
                          <a:spcPct val="100000"/>
                        </a:lnSpc>
                        <a:spcBef>
                          <a:spcPts val="0"/>
                        </a:spcBef>
                        <a:spcAft>
                          <a:spcPts val="0"/>
                        </a:spcAft>
                        <a:buClrTx/>
                        <a:buSzTx/>
                        <a:buFontTx/>
                        <a:buNone/>
                        <a:tabLst/>
                        <a:defRPr/>
                      </a:pPr>
                      <a:r>
                        <a:rPr lang="es-MX" sz="1400" dirty="0" smtClean="0">
                          <a:effectLst/>
                        </a:rPr>
                        <a:t>Extensión</a:t>
                      </a:r>
                    </a:p>
                  </a:txBody>
                  <a:tcPr/>
                </a:tc>
              </a:tr>
              <a:tr h="370840">
                <a:tc>
                  <a:txBody>
                    <a:bodyPr/>
                    <a:lstStyle/>
                    <a:p>
                      <a:pPr marL="0" marR="0" indent="0" algn="l" defTabSz="914126" rtl="0" eaLnBrk="1" fontAlgn="auto" latinLnBrk="0" hangingPunct="1">
                        <a:lnSpc>
                          <a:spcPct val="100000"/>
                        </a:lnSpc>
                        <a:spcBef>
                          <a:spcPts val="0"/>
                        </a:spcBef>
                        <a:spcAft>
                          <a:spcPts val="0"/>
                        </a:spcAft>
                        <a:buClrTx/>
                        <a:buSzTx/>
                        <a:buFontTx/>
                        <a:buNone/>
                        <a:tabLst/>
                        <a:defRPr/>
                      </a:pPr>
                      <a:r>
                        <a:rPr lang="es-MX" sz="1400" dirty="0" smtClean="0">
                          <a:effectLst/>
                        </a:rPr>
                        <a:t>12 o 13 caracteres, correspondientes al RFC del contribuyente, ya sea persona moral o persona física.</a:t>
                      </a:r>
                    </a:p>
                    <a:p>
                      <a:endParaRPr lang="es-MX" sz="1400" dirty="0"/>
                    </a:p>
                  </a:txBody>
                  <a:tcPr/>
                </a:tc>
                <a:tc>
                  <a:txBody>
                    <a:bodyPr/>
                    <a:lstStyle/>
                    <a:p>
                      <a:pPr marL="0" marR="0" indent="0" algn="l" defTabSz="914126" rtl="0" eaLnBrk="1" fontAlgn="auto" latinLnBrk="0" hangingPunct="1">
                        <a:lnSpc>
                          <a:spcPct val="100000"/>
                        </a:lnSpc>
                        <a:spcBef>
                          <a:spcPts val="0"/>
                        </a:spcBef>
                        <a:spcAft>
                          <a:spcPts val="0"/>
                        </a:spcAft>
                        <a:buClrTx/>
                        <a:buSzTx/>
                        <a:buFontTx/>
                        <a:buNone/>
                        <a:tabLst/>
                        <a:defRPr/>
                      </a:pPr>
                      <a:r>
                        <a:rPr lang="es-MX" sz="1400" dirty="0" smtClean="0">
                          <a:effectLst/>
                        </a:rPr>
                        <a:t>4 caracteres que identifican el año al que corresponde la información que se envía.</a:t>
                      </a:r>
                    </a:p>
                    <a:p>
                      <a:endParaRPr lang="es-MX" sz="1400" dirty="0"/>
                    </a:p>
                  </a:txBody>
                  <a:tcPr/>
                </a:tc>
                <a:tc>
                  <a:txBody>
                    <a:bodyPr/>
                    <a:lstStyle/>
                    <a:p>
                      <a:pPr marL="0" marR="0" indent="0" algn="l" defTabSz="914126" rtl="0" eaLnBrk="1" fontAlgn="auto" latinLnBrk="0" hangingPunct="1">
                        <a:lnSpc>
                          <a:spcPct val="100000"/>
                        </a:lnSpc>
                        <a:spcBef>
                          <a:spcPts val="0"/>
                        </a:spcBef>
                        <a:spcAft>
                          <a:spcPts val="0"/>
                        </a:spcAft>
                        <a:buClrTx/>
                        <a:buSzTx/>
                        <a:buFontTx/>
                        <a:buNone/>
                        <a:tabLst/>
                        <a:defRPr/>
                      </a:pPr>
                      <a:r>
                        <a:rPr lang="es-MX" sz="1400" dirty="0" smtClean="0">
                          <a:effectLst/>
                        </a:rPr>
                        <a:t>2 caracteres que identifican el número de mes al que corresponde la información que se envía.</a:t>
                      </a:r>
                    </a:p>
                    <a:p>
                      <a:endParaRPr lang="es-MX" sz="1400" dirty="0"/>
                    </a:p>
                  </a:txBody>
                  <a:tcPr/>
                </a:tc>
                <a:tc>
                  <a:txBody>
                    <a:bodyPr/>
                    <a:lstStyle/>
                    <a:p>
                      <a:pPr marL="0" marR="0" indent="0" algn="l" defTabSz="914126" rtl="0" eaLnBrk="1" fontAlgn="auto" latinLnBrk="0" hangingPunct="1">
                        <a:lnSpc>
                          <a:spcPct val="100000"/>
                        </a:lnSpc>
                        <a:spcBef>
                          <a:spcPts val="0"/>
                        </a:spcBef>
                        <a:spcAft>
                          <a:spcPts val="0"/>
                        </a:spcAft>
                        <a:buClrTx/>
                        <a:buSzTx/>
                        <a:buFontTx/>
                        <a:buNone/>
                        <a:tabLst/>
                        <a:defRPr/>
                      </a:pPr>
                      <a:r>
                        <a:rPr lang="es-MX" sz="1400" dirty="0" smtClean="0">
                          <a:effectLst/>
                        </a:rPr>
                        <a:t>Caracteres PL que identifican las Pólizas del periodo.</a:t>
                      </a:r>
                      <a:br>
                        <a:rPr lang="es-MX" sz="1400" dirty="0" smtClean="0">
                          <a:effectLst/>
                        </a:rPr>
                      </a:br>
                      <a:r>
                        <a:rPr lang="es-MX" sz="1400" dirty="0" smtClean="0">
                          <a:effectLst/>
                        </a:rPr>
                        <a:t>Caracteres XC que identifican el Auxiliar de cuenta o subcuenta.</a:t>
                      </a:r>
                      <a:br>
                        <a:rPr lang="es-MX" sz="1400" dirty="0" smtClean="0">
                          <a:effectLst/>
                        </a:rPr>
                      </a:br>
                      <a:r>
                        <a:rPr lang="es-MX" sz="1400" dirty="0" smtClean="0">
                          <a:effectLst/>
                        </a:rPr>
                        <a:t>Caracteres XF que identifican el Auxiliar de folios.</a:t>
                      </a:r>
                    </a:p>
                  </a:txBody>
                  <a:tcPr/>
                </a:tc>
                <a:tc>
                  <a:txBody>
                    <a:bodyPr/>
                    <a:lstStyle/>
                    <a:p>
                      <a:pPr marL="0" marR="0" indent="0" algn="l" defTabSz="914126" rtl="0" eaLnBrk="1" fontAlgn="auto" latinLnBrk="0" hangingPunct="1">
                        <a:lnSpc>
                          <a:spcPct val="100000"/>
                        </a:lnSpc>
                        <a:spcBef>
                          <a:spcPts val="0"/>
                        </a:spcBef>
                        <a:spcAft>
                          <a:spcPts val="0"/>
                        </a:spcAft>
                        <a:buClrTx/>
                        <a:buSzTx/>
                        <a:buFontTx/>
                        <a:buNone/>
                        <a:tabLst/>
                        <a:defRPr/>
                      </a:pPr>
                      <a:r>
                        <a:rPr lang="es-MX" sz="1400" dirty="0" smtClean="0">
                          <a:effectLst/>
                        </a:rPr>
                        <a:t>Caracteres </a:t>
                      </a:r>
                      <a:r>
                        <a:rPr lang="es-MX" sz="1400" dirty="0" err="1" smtClean="0">
                          <a:effectLst/>
                        </a:rPr>
                        <a:t>zip</a:t>
                      </a:r>
                      <a:r>
                        <a:rPr lang="es-MX" sz="1400" dirty="0" smtClean="0">
                          <a:effectLst/>
                        </a:rPr>
                        <a:t> que identifican un archivo comprimido.</a:t>
                      </a:r>
                    </a:p>
                    <a:p>
                      <a:endParaRPr lang="es-MX" sz="1400" dirty="0"/>
                    </a:p>
                  </a:txBody>
                  <a:tcPr/>
                </a:tc>
              </a:tr>
            </a:tbl>
          </a:graphicData>
        </a:graphic>
      </p:graphicFrame>
      <p:sp>
        <p:nvSpPr>
          <p:cNvPr id="8" name="Rectángulo 7"/>
          <p:cNvSpPr/>
          <p:nvPr/>
        </p:nvSpPr>
        <p:spPr>
          <a:xfrm>
            <a:off x="10608627" y="6577607"/>
            <a:ext cx="1427955" cy="307777"/>
          </a:xfrm>
          <a:prstGeom prst="rect">
            <a:avLst/>
          </a:prstGeom>
        </p:spPr>
        <p:txBody>
          <a:bodyPr wrap="none">
            <a:spAutoFit/>
          </a:bodyPr>
          <a:lstStyle/>
          <a:p>
            <a:r>
              <a:rPr lang="es-MX" sz="1400" dirty="0">
                <a:solidFill>
                  <a:schemeClr val="bg1"/>
                </a:solidFill>
              </a:rPr>
              <a:t>Septiembre 2017</a:t>
            </a:r>
          </a:p>
        </p:txBody>
      </p:sp>
      <p:sp>
        <p:nvSpPr>
          <p:cNvPr id="9" name="Rectángulo 8"/>
          <p:cNvSpPr/>
          <p:nvPr/>
        </p:nvSpPr>
        <p:spPr>
          <a:xfrm>
            <a:off x="2349996" y="5454783"/>
            <a:ext cx="6092825" cy="461665"/>
          </a:xfrm>
          <a:prstGeom prst="rect">
            <a:avLst/>
          </a:prstGeom>
        </p:spPr>
        <p:txBody>
          <a:bodyPr>
            <a:spAutoFit/>
          </a:bodyPr>
          <a:lstStyle/>
          <a:p>
            <a:pPr algn="ctr"/>
            <a:r>
              <a:rPr lang="es-MX" sz="1200" dirty="0"/>
              <a:t>Figura 9</a:t>
            </a:r>
            <a:r>
              <a:rPr lang="es-MX" sz="1200" dirty="0" smtClean="0"/>
              <a:t>. Nombre de los archivos que se envían</a:t>
            </a:r>
            <a:endParaRPr lang="es-MX" sz="1200" dirty="0"/>
          </a:p>
          <a:p>
            <a:pPr algn="ctr"/>
            <a:r>
              <a:rPr lang="es-MX" sz="1200" dirty="0"/>
              <a:t> Fuente</a:t>
            </a:r>
            <a:r>
              <a:rPr lang="es-MX" sz="1200" dirty="0" smtClean="0"/>
              <a:t>: www.sat.gob.mx</a:t>
            </a:r>
            <a:r>
              <a:rPr lang="es-ES" sz="1200" dirty="0" smtClean="0"/>
              <a:t>. </a:t>
            </a:r>
            <a:endParaRPr lang="es-MX" sz="1200" dirty="0"/>
          </a:p>
        </p:txBody>
      </p:sp>
    </p:spTree>
    <p:extLst>
      <p:ext uri="{BB962C8B-B14F-4D97-AF65-F5344CB8AC3E}">
        <p14:creationId xmlns:p14="http://schemas.microsoft.com/office/powerpoint/2010/main" val="33664925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765820" y="1700808"/>
            <a:ext cx="10247183" cy="4395192"/>
          </a:xfrm>
        </p:spPr>
        <p:txBody>
          <a:bodyPr/>
          <a:lstStyle/>
          <a:p>
            <a:pPr algn="just">
              <a:lnSpc>
                <a:spcPct val="150000"/>
              </a:lnSpc>
            </a:pPr>
            <a:r>
              <a:rPr lang="es-MX" dirty="0">
                <a:solidFill>
                  <a:schemeClr val="tx1"/>
                </a:solidFill>
              </a:rPr>
              <a:t>La información se enviará en archivos comprimidos con formato </a:t>
            </a:r>
            <a:r>
              <a:rPr lang="es-MX" dirty="0" err="1">
                <a:solidFill>
                  <a:schemeClr val="tx1"/>
                </a:solidFill>
              </a:rPr>
              <a:t>zip</a:t>
            </a:r>
            <a:r>
              <a:rPr lang="es-MX" dirty="0">
                <a:solidFill>
                  <a:schemeClr val="tx1"/>
                </a:solidFill>
              </a:rPr>
              <a:t>  a través del Buzón Tributario o en la sección Trámites de este Portal; el envío debe hacerse con firma electrónica vigente. </a:t>
            </a:r>
          </a:p>
          <a:p>
            <a:pPr marL="45706" indent="0" algn="just">
              <a:lnSpc>
                <a:spcPct val="150000"/>
              </a:lnSpc>
              <a:buNone/>
            </a:pPr>
            <a:endParaRPr lang="es-MX" dirty="0">
              <a:solidFill>
                <a:schemeClr val="tx1"/>
              </a:solidFill>
            </a:endParaRPr>
          </a:p>
          <a:p>
            <a:pPr algn="just">
              <a:lnSpc>
                <a:spcPct val="150000"/>
              </a:lnSpc>
            </a:pPr>
            <a:endParaRPr lang="es-MX" dirty="0">
              <a:solidFill>
                <a:schemeClr val="tx1"/>
              </a:solidFill>
            </a:endParaRPr>
          </a:p>
        </p:txBody>
      </p:sp>
      <p:sp>
        <p:nvSpPr>
          <p:cNvPr id="4" name="Título 1"/>
          <p:cNvSpPr>
            <a:spLocks noGrp="1"/>
          </p:cNvSpPr>
          <p:nvPr>
            <p:ph type="title"/>
          </p:nvPr>
        </p:nvSpPr>
        <p:spPr>
          <a:xfrm>
            <a:off x="621804" y="753616"/>
            <a:ext cx="10657184" cy="587152"/>
          </a:xfrm>
        </p:spPr>
        <p:txBody>
          <a:bodyPr>
            <a:noAutofit/>
          </a:bodyPr>
          <a:lstStyle/>
          <a:p>
            <a:pPr algn="ctr"/>
            <a:r>
              <a:rPr lang="es-MX" sz="3200" dirty="0" smtClean="0">
                <a:solidFill>
                  <a:schemeClr val="tx1"/>
                </a:solidFill>
                <a:latin typeface="David" panose="020E0502060401010101" pitchFamily="34" charset="-79"/>
                <a:cs typeface="David" panose="020E0502060401010101" pitchFamily="34" charset="-79"/>
              </a:rPr>
              <a:t>Como se enviará la información contable</a:t>
            </a:r>
            <a:endParaRPr lang="es-MX" sz="3200" dirty="0">
              <a:solidFill>
                <a:schemeClr val="tx1"/>
              </a:solidFill>
              <a:latin typeface="David" panose="020E0502060401010101" pitchFamily="34" charset="-79"/>
              <a:cs typeface="David" panose="020E0502060401010101" pitchFamily="34" charset="-79"/>
            </a:endParaRPr>
          </a:p>
        </p:txBody>
      </p:sp>
      <p:cxnSp>
        <p:nvCxnSpPr>
          <p:cNvPr id="5" name="Conector recto 4"/>
          <p:cNvCxnSpPr/>
          <p:nvPr/>
        </p:nvCxnSpPr>
        <p:spPr>
          <a:xfrm>
            <a:off x="621804" y="1340768"/>
            <a:ext cx="10801200" cy="0"/>
          </a:xfrm>
          <a:prstGeom prst="line">
            <a:avLst/>
          </a:prstGeom>
          <a:ln w="28575"/>
        </p:spPr>
        <p:style>
          <a:lnRef idx="1">
            <a:schemeClr val="accent5"/>
          </a:lnRef>
          <a:fillRef idx="0">
            <a:schemeClr val="accent5"/>
          </a:fillRef>
          <a:effectRef idx="0">
            <a:schemeClr val="accent5"/>
          </a:effectRef>
          <a:fontRef idx="minor">
            <a:schemeClr val="tx1"/>
          </a:fontRef>
        </p:style>
      </p:cxnSp>
      <p:pic>
        <p:nvPicPr>
          <p:cNvPr id="6" name="Imagen 5"/>
          <p:cNvPicPr>
            <a:picLocks noChangeAspect="1"/>
          </p:cNvPicPr>
          <p:nvPr/>
        </p:nvPicPr>
        <p:blipFill>
          <a:blip r:embed="rId2"/>
          <a:stretch>
            <a:fillRect/>
          </a:stretch>
        </p:blipFill>
        <p:spPr>
          <a:xfrm>
            <a:off x="1326648" y="3429000"/>
            <a:ext cx="9505056" cy="2428875"/>
          </a:xfrm>
          <a:prstGeom prst="rect">
            <a:avLst/>
          </a:prstGeom>
        </p:spPr>
      </p:pic>
      <p:sp>
        <p:nvSpPr>
          <p:cNvPr id="7" name="Rectángulo 6"/>
          <p:cNvSpPr/>
          <p:nvPr/>
        </p:nvSpPr>
        <p:spPr>
          <a:xfrm>
            <a:off x="10608627" y="6577607"/>
            <a:ext cx="1427955" cy="307777"/>
          </a:xfrm>
          <a:prstGeom prst="rect">
            <a:avLst/>
          </a:prstGeom>
        </p:spPr>
        <p:txBody>
          <a:bodyPr wrap="none">
            <a:spAutoFit/>
          </a:bodyPr>
          <a:lstStyle/>
          <a:p>
            <a:r>
              <a:rPr lang="es-MX" sz="1400" dirty="0">
                <a:solidFill>
                  <a:schemeClr val="bg1"/>
                </a:solidFill>
              </a:rPr>
              <a:t>Septiembre 2017</a:t>
            </a:r>
          </a:p>
        </p:txBody>
      </p:sp>
      <p:sp>
        <p:nvSpPr>
          <p:cNvPr id="9" name="Rectángulo 8"/>
          <p:cNvSpPr/>
          <p:nvPr/>
        </p:nvSpPr>
        <p:spPr>
          <a:xfrm>
            <a:off x="2842998" y="5994374"/>
            <a:ext cx="6092825" cy="461665"/>
          </a:xfrm>
          <a:prstGeom prst="rect">
            <a:avLst/>
          </a:prstGeom>
        </p:spPr>
        <p:txBody>
          <a:bodyPr>
            <a:spAutoFit/>
          </a:bodyPr>
          <a:lstStyle/>
          <a:p>
            <a:pPr algn="ctr"/>
            <a:r>
              <a:rPr lang="es-MX" sz="1200" dirty="0"/>
              <a:t>Figura </a:t>
            </a:r>
            <a:r>
              <a:rPr lang="es-MX" sz="1200" dirty="0" smtClean="0"/>
              <a:t>10. Herramienta de envió de la información contable</a:t>
            </a:r>
            <a:endParaRPr lang="es-MX" sz="1200" dirty="0"/>
          </a:p>
          <a:p>
            <a:pPr algn="ctr"/>
            <a:r>
              <a:rPr lang="es-MX" sz="1200" dirty="0"/>
              <a:t> Fuente</a:t>
            </a:r>
            <a:r>
              <a:rPr lang="es-MX" sz="1200" dirty="0" smtClean="0"/>
              <a:t>: www.sat.gob.mx</a:t>
            </a:r>
            <a:r>
              <a:rPr lang="es-ES" sz="1200" dirty="0" smtClean="0"/>
              <a:t>. </a:t>
            </a:r>
            <a:endParaRPr lang="es-MX" sz="1200" dirty="0"/>
          </a:p>
        </p:txBody>
      </p:sp>
    </p:spTree>
    <p:extLst>
      <p:ext uri="{BB962C8B-B14F-4D97-AF65-F5344CB8AC3E}">
        <p14:creationId xmlns:p14="http://schemas.microsoft.com/office/powerpoint/2010/main" val="1850475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Marcador de contenido 5"/>
          <p:cNvPicPr>
            <a:picLocks noGrp="1" noChangeAspect="1"/>
          </p:cNvPicPr>
          <p:nvPr>
            <p:ph idx="1"/>
          </p:nvPr>
        </p:nvPicPr>
        <p:blipFill>
          <a:blip r:embed="rId2"/>
          <a:stretch>
            <a:fillRect/>
          </a:stretch>
        </p:blipFill>
        <p:spPr>
          <a:xfrm>
            <a:off x="2211262" y="3260015"/>
            <a:ext cx="7627565" cy="2315858"/>
          </a:xfrm>
          <a:prstGeom prst="rect">
            <a:avLst/>
          </a:prstGeom>
        </p:spPr>
      </p:pic>
      <p:sp>
        <p:nvSpPr>
          <p:cNvPr id="4" name="Título 1"/>
          <p:cNvSpPr txBox="1">
            <a:spLocks/>
          </p:cNvSpPr>
          <p:nvPr/>
        </p:nvSpPr>
        <p:spPr>
          <a:xfrm>
            <a:off x="621804" y="753616"/>
            <a:ext cx="10657184" cy="587152"/>
          </a:xfrm>
          <a:prstGeom prst="rect">
            <a:avLst/>
          </a:prstGeom>
        </p:spPr>
        <p:txBody>
          <a:bodyPr vert="horz" lIns="91440" tIns="45720" rIns="91440" bIns="45720" rtlCol="0" anchor="ctr">
            <a:noAutofit/>
          </a:bodyPr>
          <a:lstStyle>
            <a:lvl1pPr algn="l" defTabSz="914126" rtl="0" eaLnBrk="1" latinLnBrk="0" hangingPunct="1">
              <a:lnSpc>
                <a:spcPct val="90000"/>
              </a:lnSpc>
              <a:spcBef>
                <a:spcPct val="0"/>
              </a:spcBef>
              <a:buNone/>
              <a:defRPr sz="4399" kern="1200">
                <a:solidFill>
                  <a:schemeClr val="accent1"/>
                </a:solidFill>
                <a:latin typeface="+mj-lt"/>
                <a:ea typeface="+mj-ea"/>
                <a:cs typeface="+mj-cs"/>
              </a:defRPr>
            </a:lvl1pPr>
          </a:lstStyle>
          <a:p>
            <a:pPr algn="ctr"/>
            <a:r>
              <a:rPr lang="es-MX" sz="3200" dirty="0" smtClean="0">
                <a:solidFill>
                  <a:schemeClr val="tx1"/>
                </a:solidFill>
                <a:latin typeface="David" panose="020E0502060401010101" pitchFamily="34" charset="-79"/>
                <a:cs typeface="David" panose="020E0502060401010101" pitchFamily="34" charset="-79"/>
              </a:rPr>
              <a:t>Validador de la información contable</a:t>
            </a:r>
            <a:endParaRPr lang="es-MX" sz="3200" dirty="0">
              <a:solidFill>
                <a:schemeClr val="tx1"/>
              </a:solidFill>
              <a:latin typeface="David" panose="020E0502060401010101" pitchFamily="34" charset="-79"/>
              <a:cs typeface="David" panose="020E0502060401010101" pitchFamily="34" charset="-79"/>
            </a:endParaRPr>
          </a:p>
        </p:txBody>
      </p:sp>
      <p:cxnSp>
        <p:nvCxnSpPr>
          <p:cNvPr id="5" name="Conector recto 4"/>
          <p:cNvCxnSpPr/>
          <p:nvPr/>
        </p:nvCxnSpPr>
        <p:spPr>
          <a:xfrm>
            <a:off x="621804" y="1340768"/>
            <a:ext cx="10801200" cy="0"/>
          </a:xfrm>
          <a:prstGeom prst="line">
            <a:avLst/>
          </a:prstGeom>
          <a:ln w="28575"/>
        </p:spPr>
        <p:style>
          <a:lnRef idx="1">
            <a:schemeClr val="accent5"/>
          </a:lnRef>
          <a:fillRef idx="0">
            <a:schemeClr val="accent5"/>
          </a:fillRef>
          <a:effectRef idx="0">
            <a:schemeClr val="accent5"/>
          </a:effectRef>
          <a:fontRef idx="minor">
            <a:schemeClr val="tx1"/>
          </a:fontRef>
        </p:style>
      </p:cxnSp>
      <p:sp>
        <p:nvSpPr>
          <p:cNvPr id="7" name="Rectángulo 6"/>
          <p:cNvSpPr/>
          <p:nvPr/>
        </p:nvSpPr>
        <p:spPr>
          <a:xfrm>
            <a:off x="621804" y="1484784"/>
            <a:ext cx="10513168" cy="1631216"/>
          </a:xfrm>
          <a:prstGeom prst="rect">
            <a:avLst/>
          </a:prstGeom>
        </p:spPr>
        <p:txBody>
          <a:bodyPr wrap="square">
            <a:spAutoFit/>
          </a:bodyPr>
          <a:lstStyle/>
          <a:p>
            <a:pPr marL="342900" indent="-342900" algn="just">
              <a:buFont typeface="Arial" panose="020B0604020202020204" pitchFamily="34" charset="0"/>
              <a:buChar char="•"/>
            </a:pPr>
            <a:r>
              <a:rPr lang="es-MX" sz="2000" dirty="0"/>
              <a:t>Antes de enviar tu contabilidad electrónica valida su estructura y sintaxis para descubrir inconsistencias y corregirlas</a:t>
            </a:r>
            <a:r>
              <a:rPr lang="es-MX" sz="2000" dirty="0" smtClean="0"/>
              <a:t>.</a:t>
            </a:r>
          </a:p>
          <a:p>
            <a:pPr algn="just"/>
            <a:r>
              <a:rPr lang="es-MX" sz="2000" dirty="0"/>
              <a:t/>
            </a:r>
            <a:br>
              <a:rPr lang="es-MX" sz="2000" dirty="0"/>
            </a:br>
            <a:r>
              <a:rPr lang="es-MX" sz="2000" dirty="0"/>
              <a:t>Cuando la información contable no cumple con los estándares establecidos en la contabilidad electrónica, el sistema no permite su envío.</a:t>
            </a:r>
          </a:p>
        </p:txBody>
      </p:sp>
      <p:sp>
        <p:nvSpPr>
          <p:cNvPr id="9" name="Rectángulo 8"/>
          <p:cNvSpPr/>
          <p:nvPr/>
        </p:nvSpPr>
        <p:spPr>
          <a:xfrm>
            <a:off x="10608627" y="6577607"/>
            <a:ext cx="1427955" cy="307777"/>
          </a:xfrm>
          <a:prstGeom prst="rect">
            <a:avLst/>
          </a:prstGeom>
        </p:spPr>
        <p:txBody>
          <a:bodyPr wrap="none">
            <a:spAutoFit/>
          </a:bodyPr>
          <a:lstStyle/>
          <a:p>
            <a:r>
              <a:rPr lang="es-MX" sz="1400" dirty="0">
                <a:solidFill>
                  <a:schemeClr val="bg1"/>
                </a:solidFill>
              </a:rPr>
              <a:t>Septiembre 2017</a:t>
            </a:r>
          </a:p>
        </p:txBody>
      </p:sp>
      <p:sp>
        <p:nvSpPr>
          <p:cNvPr id="10" name="Rectángulo 9"/>
          <p:cNvSpPr/>
          <p:nvPr/>
        </p:nvSpPr>
        <p:spPr>
          <a:xfrm>
            <a:off x="2831975" y="5877272"/>
            <a:ext cx="6092825" cy="461665"/>
          </a:xfrm>
          <a:prstGeom prst="rect">
            <a:avLst/>
          </a:prstGeom>
        </p:spPr>
        <p:txBody>
          <a:bodyPr>
            <a:spAutoFit/>
          </a:bodyPr>
          <a:lstStyle/>
          <a:p>
            <a:pPr algn="ctr"/>
            <a:r>
              <a:rPr lang="es-MX" sz="1200" dirty="0"/>
              <a:t>Figura </a:t>
            </a:r>
            <a:r>
              <a:rPr lang="es-MX" sz="1200" dirty="0" smtClean="0"/>
              <a:t>11. Validador de la información contable.</a:t>
            </a:r>
            <a:endParaRPr lang="es-MX" sz="1200" dirty="0"/>
          </a:p>
          <a:p>
            <a:pPr algn="ctr"/>
            <a:r>
              <a:rPr lang="es-MX" sz="1200" dirty="0"/>
              <a:t> Fuente</a:t>
            </a:r>
            <a:r>
              <a:rPr lang="es-MX" sz="1200" dirty="0" smtClean="0"/>
              <a:t>: www.sat.gob.mx</a:t>
            </a:r>
            <a:r>
              <a:rPr lang="es-ES" sz="1200" dirty="0" smtClean="0"/>
              <a:t>. </a:t>
            </a:r>
            <a:endParaRPr lang="es-MX" sz="1200" dirty="0"/>
          </a:p>
        </p:txBody>
      </p:sp>
    </p:spTree>
    <p:extLst>
      <p:ext uri="{BB962C8B-B14F-4D97-AF65-F5344CB8AC3E}">
        <p14:creationId xmlns:p14="http://schemas.microsoft.com/office/powerpoint/2010/main" val="42463963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21804" y="856235"/>
            <a:ext cx="10801200" cy="464993"/>
          </a:xfrm>
        </p:spPr>
        <p:txBody>
          <a:bodyPr>
            <a:noAutofit/>
          </a:bodyPr>
          <a:lstStyle/>
          <a:p>
            <a:pPr algn="ctr"/>
            <a:r>
              <a:rPr lang="es-MX" sz="3200" dirty="0" smtClean="0">
                <a:solidFill>
                  <a:schemeClr val="tx1"/>
                </a:solidFill>
                <a:latin typeface="David" panose="020E0502060401010101" pitchFamily="34" charset="-79"/>
                <a:cs typeface="David" panose="020E0502060401010101" pitchFamily="34" charset="-79"/>
              </a:rPr>
              <a:t>Referencias bibliográficas</a:t>
            </a:r>
            <a:endParaRPr lang="es-MX" sz="3200" dirty="0">
              <a:solidFill>
                <a:schemeClr val="tx1"/>
              </a:solidFill>
              <a:latin typeface="David" panose="020E0502060401010101" pitchFamily="34" charset="-79"/>
              <a:cs typeface="David" panose="020E0502060401010101" pitchFamily="34" charset="-79"/>
            </a:endParaRPr>
          </a:p>
        </p:txBody>
      </p:sp>
      <p:sp>
        <p:nvSpPr>
          <p:cNvPr id="3" name="Marcador de contenido 2"/>
          <p:cNvSpPr>
            <a:spLocks noGrp="1"/>
          </p:cNvSpPr>
          <p:nvPr>
            <p:ph idx="1"/>
          </p:nvPr>
        </p:nvSpPr>
        <p:spPr>
          <a:xfrm>
            <a:off x="621804" y="1484784"/>
            <a:ext cx="10801200" cy="4929266"/>
          </a:xfrm>
        </p:spPr>
        <p:txBody>
          <a:bodyPr>
            <a:noAutofit/>
          </a:bodyPr>
          <a:lstStyle/>
          <a:p>
            <a:pPr marL="502906" indent="-457200">
              <a:buFont typeface="+mj-lt"/>
              <a:buAutoNum type="arabicPeriod"/>
            </a:pPr>
            <a:r>
              <a:rPr lang="es-MX" sz="2000" dirty="0" smtClean="0">
                <a:solidFill>
                  <a:schemeClr val="tx1"/>
                </a:solidFill>
              </a:rPr>
              <a:t>Domínguez, </a:t>
            </a:r>
            <a:r>
              <a:rPr lang="es-MX" sz="2000" dirty="0">
                <a:solidFill>
                  <a:schemeClr val="tx1"/>
                </a:solidFill>
              </a:rPr>
              <a:t>J. (Agosto 2014). </a:t>
            </a:r>
            <a:r>
              <a:rPr lang="es-MX" sz="2000" i="1" dirty="0" smtClean="0">
                <a:solidFill>
                  <a:schemeClr val="tx1"/>
                </a:solidFill>
              </a:rPr>
              <a:t>Contabilidad electrónica</a:t>
            </a:r>
            <a:r>
              <a:rPr lang="es-MX" sz="2000" dirty="0" smtClean="0">
                <a:solidFill>
                  <a:schemeClr val="tx1"/>
                </a:solidFill>
              </a:rPr>
              <a:t>. </a:t>
            </a:r>
            <a:r>
              <a:rPr lang="es-MX" sz="2000" dirty="0">
                <a:solidFill>
                  <a:schemeClr val="tx1"/>
                </a:solidFill>
              </a:rPr>
              <a:t>Prontuario de actualización fiscal PAF, Vol. </a:t>
            </a:r>
            <a:r>
              <a:rPr lang="es-MX" sz="2000" dirty="0" smtClean="0">
                <a:solidFill>
                  <a:schemeClr val="tx1"/>
                </a:solidFill>
              </a:rPr>
              <a:t>596. </a:t>
            </a:r>
            <a:endParaRPr lang="es-MX" sz="2000" dirty="0">
              <a:solidFill>
                <a:schemeClr val="tx1"/>
              </a:solidFill>
            </a:endParaRPr>
          </a:p>
          <a:p>
            <a:pPr marL="502906" indent="-457200">
              <a:buFont typeface="+mj-lt"/>
              <a:buAutoNum type="arabicPeriod"/>
            </a:pPr>
            <a:r>
              <a:rPr lang="es-MX" sz="2000" dirty="0">
                <a:solidFill>
                  <a:schemeClr val="tx1"/>
                </a:solidFill>
              </a:rPr>
              <a:t>Ley del Impuesto sobre la renta y su reglamento, vigente </a:t>
            </a:r>
            <a:r>
              <a:rPr lang="es-MX" sz="2000" dirty="0" smtClean="0">
                <a:solidFill>
                  <a:schemeClr val="tx1"/>
                </a:solidFill>
              </a:rPr>
              <a:t>2017. </a:t>
            </a:r>
          </a:p>
          <a:p>
            <a:pPr marL="502906" indent="-457200">
              <a:buFont typeface="+mj-lt"/>
              <a:buAutoNum type="arabicPeriod"/>
            </a:pPr>
            <a:r>
              <a:rPr lang="es-MX" sz="2000" dirty="0">
                <a:solidFill>
                  <a:schemeClr val="tx1"/>
                </a:solidFill>
              </a:rPr>
              <a:t>PAF. </a:t>
            </a:r>
            <a:r>
              <a:rPr lang="es-MX" sz="2000" dirty="0" smtClean="0">
                <a:solidFill>
                  <a:schemeClr val="tx1"/>
                </a:solidFill>
              </a:rPr>
              <a:t>(S/F). Curso </a:t>
            </a:r>
            <a:r>
              <a:rPr lang="es-MX" sz="2000" dirty="0">
                <a:solidFill>
                  <a:schemeClr val="tx1"/>
                </a:solidFill>
              </a:rPr>
              <a:t>de contabilidad electrónica… una obligación fiscal. Cuaderno de notas. Gasca. </a:t>
            </a:r>
          </a:p>
          <a:p>
            <a:pPr marL="502906" indent="-457200">
              <a:buFont typeface="+mj-lt"/>
              <a:buAutoNum type="arabicPeriod"/>
            </a:pPr>
            <a:r>
              <a:rPr lang="es-MX" sz="2000" dirty="0" smtClean="0">
                <a:solidFill>
                  <a:schemeClr val="tx1"/>
                </a:solidFill>
                <a:hlinkClick r:id="rId2"/>
              </a:rPr>
              <a:t>http</a:t>
            </a:r>
            <a:r>
              <a:rPr lang="es-MX" sz="2000" dirty="0">
                <a:solidFill>
                  <a:schemeClr val="tx1"/>
                </a:solidFill>
                <a:hlinkClick r:id="rId2"/>
              </a:rPr>
              <a:t>://</a:t>
            </a:r>
            <a:r>
              <a:rPr lang="es-MX" sz="2000" dirty="0" smtClean="0">
                <a:solidFill>
                  <a:schemeClr val="tx1"/>
                </a:solidFill>
                <a:hlinkClick r:id="rId2"/>
              </a:rPr>
              <a:t>www.sat.gob.mx/contabilidadelectronica/Paginas/05.htm</a:t>
            </a:r>
            <a:endParaRPr lang="es-MX" sz="2000" dirty="0" smtClean="0">
              <a:solidFill>
                <a:schemeClr val="tx1"/>
              </a:solidFill>
            </a:endParaRPr>
          </a:p>
          <a:p>
            <a:pPr marL="502906" indent="-457200">
              <a:buFont typeface="+mj-lt"/>
              <a:buAutoNum type="arabicPeriod"/>
            </a:pPr>
            <a:r>
              <a:rPr lang="es-MX" sz="2000" dirty="0">
                <a:hlinkClick r:id="rId3"/>
              </a:rPr>
              <a:t>http://</a:t>
            </a:r>
            <a:r>
              <a:rPr lang="es-MX" sz="2000" dirty="0" smtClean="0">
                <a:hlinkClick r:id="rId3"/>
              </a:rPr>
              <a:t>www.sat.gob.mx/fichas_tematicas/buzon_tributario/Documents/Manual_Instalacion_convertidor.pdf</a:t>
            </a:r>
            <a:endParaRPr lang="es-MX" sz="2000" dirty="0" smtClean="0"/>
          </a:p>
          <a:p>
            <a:pPr marL="502906" indent="-457200">
              <a:buFont typeface="+mj-lt"/>
              <a:buAutoNum type="arabicPeriod"/>
            </a:pPr>
            <a:r>
              <a:rPr lang="es-MX" sz="2000" dirty="0" smtClean="0">
                <a:solidFill>
                  <a:schemeClr val="tx1"/>
                </a:solidFill>
                <a:hlinkClick r:id="rId4"/>
              </a:rPr>
              <a:t>www.sat.gob.mx/contabilidadelectronica/paginas/documentos/infografia.pdf</a:t>
            </a:r>
            <a:endParaRPr lang="es-MX" sz="2000" dirty="0" smtClean="0">
              <a:solidFill>
                <a:schemeClr val="tx1"/>
              </a:solidFill>
            </a:endParaRPr>
          </a:p>
          <a:p>
            <a:pPr marL="502906" indent="-457200">
              <a:buFont typeface="+mj-lt"/>
              <a:buAutoNum type="arabicPeriod"/>
            </a:pPr>
            <a:r>
              <a:rPr lang="es-MX" sz="2000" dirty="0">
                <a:solidFill>
                  <a:schemeClr val="tx1"/>
                </a:solidFill>
                <a:hlinkClick r:id="rId5"/>
              </a:rPr>
              <a:t>https://ceportalvalidacionprod.clouda.sat.gob.mx</a:t>
            </a:r>
            <a:r>
              <a:rPr lang="es-MX" sz="2000" dirty="0" smtClean="0">
                <a:solidFill>
                  <a:schemeClr val="tx1"/>
                </a:solidFill>
                <a:hlinkClick r:id="rId5"/>
              </a:rPr>
              <a:t>/</a:t>
            </a:r>
            <a:endParaRPr lang="es-MX" sz="2000" dirty="0" smtClean="0">
              <a:solidFill>
                <a:schemeClr val="tx1"/>
              </a:solidFill>
            </a:endParaRPr>
          </a:p>
          <a:p>
            <a:pPr marL="502906" indent="-457200">
              <a:buFont typeface="+mj-lt"/>
              <a:buAutoNum type="arabicPeriod"/>
            </a:pPr>
            <a:r>
              <a:rPr lang="es-MX" sz="2000" dirty="0" smtClean="0">
                <a:solidFill>
                  <a:schemeClr val="tx1"/>
                </a:solidFill>
                <a:hlinkClick r:id="rId6"/>
              </a:rPr>
              <a:t>http</a:t>
            </a:r>
            <a:r>
              <a:rPr lang="es-MX" sz="2000" dirty="0">
                <a:solidFill>
                  <a:schemeClr val="tx1"/>
                </a:solidFill>
                <a:hlinkClick r:id="rId6"/>
              </a:rPr>
              <a:t>://</a:t>
            </a:r>
            <a:r>
              <a:rPr lang="es-MX" sz="2000" dirty="0" smtClean="0">
                <a:solidFill>
                  <a:schemeClr val="tx1"/>
                </a:solidFill>
                <a:hlinkClick r:id="rId6"/>
              </a:rPr>
              <a:t>www.sat.gob.mx/contabilidadelectronica/Paginas/documentos/infografia.pdf</a:t>
            </a:r>
            <a:endParaRPr lang="es-MX" sz="2000" dirty="0" smtClean="0">
              <a:solidFill>
                <a:schemeClr val="tx1"/>
              </a:solidFill>
            </a:endParaRPr>
          </a:p>
          <a:p>
            <a:pPr marL="502906" indent="-457200">
              <a:buFont typeface="+mj-lt"/>
              <a:buAutoNum type="arabicPeriod"/>
            </a:pPr>
            <a:r>
              <a:rPr lang="es-MX" sz="2000" dirty="0">
                <a:solidFill>
                  <a:schemeClr val="tx1"/>
                </a:solidFill>
                <a:hlinkClick r:id="rId7"/>
              </a:rPr>
              <a:t>http://</a:t>
            </a:r>
            <a:r>
              <a:rPr lang="es-MX" sz="2000" dirty="0" smtClean="0">
                <a:solidFill>
                  <a:schemeClr val="tx1"/>
                </a:solidFill>
                <a:hlinkClick r:id="rId7"/>
              </a:rPr>
              <a:t>www.sat.gob.mx/fichas_tematicas/buzon_tributario/Documents/codigo_agrupador.pdf</a:t>
            </a:r>
            <a:endParaRPr lang="es-MX" sz="2000" dirty="0" smtClean="0">
              <a:solidFill>
                <a:schemeClr val="tx1"/>
              </a:solidFill>
            </a:endParaRPr>
          </a:p>
          <a:p>
            <a:pPr marL="502906" indent="-457200">
              <a:buFont typeface="+mj-lt"/>
              <a:buAutoNum type="arabicPeriod"/>
            </a:pPr>
            <a:r>
              <a:rPr lang="es-MX" sz="2000" i="1" dirty="0">
                <a:solidFill>
                  <a:schemeClr val="tx1"/>
                </a:solidFill>
                <a:hlinkClick r:id="rId8"/>
              </a:rPr>
              <a:t>www.nafin.com.mx/</a:t>
            </a:r>
            <a:r>
              <a:rPr lang="es-MX" sz="2000" i="1" dirty="0" err="1">
                <a:solidFill>
                  <a:schemeClr val="tx1"/>
                </a:solidFill>
                <a:hlinkClick r:id="rId8"/>
              </a:rPr>
              <a:t>portalnf</a:t>
            </a:r>
            <a:r>
              <a:rPr lang="es-MX" sz="2000" i="1" dirty="0">
                <a:solidFill>
                  <a:schemeClr val="tx1"/>
                </a:solidFill>
                <a:hlinkClick r:id="rId8"/>
              </a:rPr>
              <a:t>/</a:t>
            </a:r>
            <a:r>
              <a:rPr lang="es-MX" sz="2000" i="1" dirty="0" err="1">
                <a:solidFill>
                  <a:schemeClr val="tx1"/>
                </a:solidFill>
                <a:hlinkClick r:id="rId8"/>
              </a:rPr>
              <a:t>get?file</a:t>
            </a:r>
            <a:r>
              <a:rPr lang="es-MX" sz="2000" i="1" dirty="0">
                <a:solidFill>
                  <a:schemeClr val="tx1"/>
                </a:solidFill>
                <a:hlinkClick r:id="rId8"/>
              </a:rPr>
              <a:t>=/</a:t>
            </a:r>
            <a:r>
              <a:rPr lang="es-MX" sz="2000" i="1" dirty="0" err="1">
                <a:solidFill>
                  <a:schemeClr val="tx1"/>
                </a:solidFill>
                <a:hlinkClick r:id="rId8"/>
              </a:rPr>
              <a:t>pdf</a:t>
            </a:r>
            <a:r>
              <a:rPr lang="es-MX" sz="2000" i="1" dirty="0">
                <a:solidFill>
                  <a:schemeClr val="tx1"/>
                </a:solidFill>
                <a:hlinkClick r:id="rId8"/>
              </a:rPr>
              <a:t>/herramientas-negocio/contabilidad4_4</a:t>
            </a:r>
            <a:r>
              <a:rPr lang="es-MX" sz="2000" i="1" dirty="0" smtClean="0">
                <a:solidFill>
                  <a:schemeClr val="tx1"/>
                </a:solidFill>
              </a:rPr>
              <a:t>...</a:t>
            </a:r>
          </a:p>
          <a:p>
            <a:pPr marL="502906" indent="-457200">
              <a:buFont typeface="+mj-lt"/>
              <a:buAutoNum type="arabicPeriod"/>
            </a:pPr>
            <a:endParaRPr lang="es-MX" sz="2000" dirty="0" smtClean="0">
              <a:solidFill>
                <a:schemeClr val="tx1"/>
              </a:solidFill>
            </a:endParaRPr>
          </a:p>
          <a:p>
            <a:pPr marL="502906" indent="-457200">
              <a:buFont typeface="+mj-lt"/>
              <a:buAutoNum type="arabicPeriod"/>
            </a:pPr>
            <a:endParaRPr lang="es-MX" sz="2000" dirty="0">
              <a:solidFill>
                <a:schemeClr val="tx1"/>
              </a:solidFill>
            </a:endParaRPr>
          </a:p>
          <a:p>
            <a:pPr marL="502906" indent="-457200">
              <a:buFont typeface="+mj-lt"/>
              <a:buAutoNum type="arabicPeriod"/>
            </a:pPr>
            <a:endParaRPr lang="es-MX" sz="2000" dirty="0">
              <a:solidFill>
                <a:schemeClr val="tx1"/>
              </a:solidFill>
            </a:endParaRPr>
          </a:p>
        </p:txBody>
      </p:sp>
      <p:cxnSp>
        <p:nvCxnSpPr>
          <p:cNvPr id="4" name="Conector recto 3"/>
          <p:cNvCxnSpPr/>
          <p:nvPr/>
        </p:nvCxnSpPr>
        <p:spPr>
          <a:xfrm>
            <a:off x="621804" y="1340768"/>
            <a:ext cx="10801200" cy="0"/>
          </a:xfrm>
          <a:prstGeom prst="line">
            <a:avLst/>
          </a:prstGeom>
          <a:ln w="28575"/>
        </p:spPr>
        <p:style>
          <a:lnRef idx="1">
            <a:schemeClr val="accent5"/>
          </a:lnRef>
          <a:fillRef idx="0">
            <a:schemeClr val="accent5"/>
          </a:fillRef>
          <a:effectRef idx="0">
            <a:schemeClr val="accent5"/>
          </a:effectRef>
          <a:fontRef idx="minor">
            <a:schemeClr val="tx1"/>
          </a:fontRef>
        </p:style>
      </p:cxnSp>
      <p:sp>
        <p:nvSpPr>
          <p:cNvPr id="6" name="Rectángulo 5"/>
          <p:cNvSpPr/>
          <p:nvPr/>
        </p:nvSpPr>
        <p:spPr>
          <a:xfrm>
            <a:off x="10608627" y="6577607"/>
            <a:ext cx="1427955" cy="307777"/>
          </a:xfrm>
          <a:prstGeom prst="rect">
            <a:avLst/>
          </a:prstGeom>
        </p:spPr>
        <p:txBody>
          <a:bodyPr wrap="none">
            <a:spAutoFit/>
          </a:bodyPr>
          <a:lstStyle/>
          <a:p>
            <a:r>
              <a:rPr lang="es-MX" sz="1400" dirty="0">
                <a:solidFill>
                  <a:schemeClr val="bg1"/>
                </a:solidFill>
              </a:rPr>
              <a:t>Septiembre 2017</a:t>
            </a:r>
          </a:p>
        </p:txBody>
      </p:sp>
    </p:spTree>
    <p:extLst>
      <p:ext uri="{BB962C8B-B14F-4D97-AF65-F5344CB8AC3E}">
        <p14:creationId xmlns:p14="http://schemas.microsoft.com/office/powerpoint/2010/main" val="26159853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21804" y="1340768"/>
            <a:ext cx="10801200" cy="5184576"/>
          </a:xfrm>
        </p:spPr>
        <p:txBody>
          <a:bodyPr>
            <a:normAutofit fontScale="70000" lnSpcReduction="20000"/>
          </a:bodyPr>
          <a:lstStyle/>
          <a:p>
            <a:r>
              <a:rPr lang="es-ES_tradnl" sz="2400" dirty="0">
                <a:solidFill>
                  <a:schemeClr val="tx1"/>
                </a:solidFill>
                <a:latin typeface="David" panose="020E0502060401010101" pitchFamily="34" charset="-79"/>
                <a:cs typeface="David" panose="020E0502060401010101" pitchFamily="34" charset="-79"/>
              </a:rPr>
              <a:t>Concepto de </a:t>
            </a:r>
            <a:r>
              <a:rPr lang="es-ES_tradnl" sz="2400" dirty="0" smtClean="0">
                <a:solidFill>
                  <a:schemeClr val="tx1"/>
                </a:solidFill>
                <a:latin typeface="David" panose="020E0502060401010101" pitchFamily="34" charset="-79"/>
                <a:cs typeface="David" panose="020E0502060401010101" pitchFamily="34" charset="-79"/>
              </a:rPr>
              <a:t>Contabilidad</a:t>
            </a:r>
          </a:p>
          <a:p>
            <a:r>
              <a:rPr lang="es-ES_tradnl" sz="2400" dirty="0">
                <a:solidFill>
                  <a:schemeClr val="tx1"/>
                </a:solidFill>
                <a:latin typeface="David" panose="020E0502060401010101" pitchFamily="34" charset="-79"/>
                <a:cs typeface="David" panose="020E0502060401010101" pitchFamily="34" charset="-79"/>
              </a:rPr>
              <a:t>Como se integra la </a:t>
            </a:r>
            <a:r>
              <a:rPr lang="es-ES_tradnl" sz="2400" dirty="0" smtClean="0">
                <a:solidFill>
                  <a:schemeClr val="tx1"/>
                </a:solidFill>
                <a:latin typeface="David" panose="020E0502060401010101" pitchFamily="34" charset="-79"/>
                <a:cs typeface="David" panose="020E0502060401010101" pitchFamily="34" charset="-79"/>
              </a:rPr>
              <a:t>contabilidad</a:t>
            </a:r>
          </a:p>
          <a:p>
            <a:r>
              <a:rPr lang="es-ES_tradnl" sz="2400" dirty="0">
                <a:solidFill>
                  <a:schemeClr val="tx1"/>
                </a:solidFill>
                <a:latin typeface="David" panose="020E0502060401010101" pitchFamily="34" charset="-79"/>
                <a:cs typeface="David" panose="020E0502060401010101" pitchFamily="34" charset="-79"/>
              </a:rPr>
              <a:t>Artículo 33, apartado A, del RCFF</a:t>
            </a:r>
            <a:r>
              <a:rPr lang="es-ES_tradnl" sz="2400" dirty="0" smtClean="0">
                <a:solidFill>
                  <a:schemeClr val="tx1"/>
                </a:solidFill>
                <a:latin typeface="David" panose="020E0502060401010101" pitchFamily="34" charset="-79"/>
                <a:cs typeface="David" panose="020E0502060401010101" pitchFamily="34" charset="-79"/>
              </a:rPr>
              <a:t>.</a:t>
            </a:r>
          </a:p>
          <a:p>
            <a:r>
              <a:rPr lang="es-ES_tradnl" sz="2400" dirty="0">
                <a:solidFill>
                  <a:schemeClr val="tx1"/>
                </a:solidFill>
                <a:latin typeface="David" panose="020E0502060401010101" pitchFamily="34" charset="-79"/>
                <a:cs typeface="David" panose="020E0502060401010101" pitchFamily="34" charset="-79"/>
              </a:rPr>
              <a:t>Obligados a llevar </a:t>
            </a:r>
            <a:r>
              <a:rPr lang="es-ES_tradnl" sz="2400" dirty="0" smtClean="0">
                <a:solidFill>
                  <a:schemeClr val="tx1"/>
                </a:solidFill>
                <a:latin typeface="David" panose="020E0502060401010101" pitchFamily="34" charset="-79"/>
                <a:cs typeface="David" panose="020E0502060401010101" pitchFamily="34" charset="-79"/>
              </a:rPr>
              <a:t>contabilidad</a:t>
            </a:r>
          </a:p>
          <a:p>
            <a:r>
              <a:rPr lang="es-MX" sz="2400" dirty="0">
                <a:solidFill>
                  <a:schemeClr val="tx1"/>
                </a:solidFill>
                <a:latin typeface="David" panose="020E0502060401010101" pitchFamily="34" charset="-79"/>
                <a:cs typeface="David" panose="020E0502060401010101" pitchFamily="34" charset="-79"/>
              </a:rPr>
              <a:t>Sistemas de registros </a:t>
            </a:r>
            <a:r>
              <a:rPr lang="es-MX" sz="2400" dirty="0" smtClean="0">
                <a:solidFill>
                  <a:schemeClr val="tx1"/>
                </a:solidFill>
                <a:latin typeface="David" panose="020E0502060401010101" pitchFamily="34" charset="-79"/>
                <a:cs typeface="David" panose="020E0502060401010101" pitchFamily="34" charset="-79"/>
              </a:rPr>
              <a:t>contables</a:t>
            </a:r>
          </a:p>
          <a:p>
            <a:r>
              <a:rPr lang="es-MX" sz="2400" dirty="0">
                <a:solidFill>
                  <a:schemeClr val="tx1"/>
                </a:solidFill>
                <a:latin typeface="David" panose="020E0502060401010101" pitchFamily="34" charset="-79"/>
                <a:cs typeface="David" panose="020E0502060401010101" pitchFamily="34" charset="-79"/>
              </a:rPr>
              <a:t>Requisitos de los sistemas de registros </a:t>
            </a:r>
            <a:r>
              <a:rPr lang="es-MX" sz="2400" dirty="0" smtClean="0">
                <a:solidFill>
                  <a:schemeClr val="tx1"/>
                </a:solidFill>
                <a:latin typeface="David" panose="020E0502060401010101" pitchFamily="34" charset="-79"/>
                <a:cs typeface="David" panose="020E0502060401010101" pitchFamily="34" charset="-79"/>
              </a:rPr>
              <a:t>contables</a:t>
            </a:r>
          </a:p>
          <a:p>
            <a:r>
              <a:rPr lang="es-MX" sz="2400" dirty="0">
                <a:solidFill>
                  <a:schemeClr val="bg2">
                    <a:lumMod val="10000"/>
                  </a:schemeClr>
                </a:solidFill>
                <a:latin typeface="David" panose="020E0502060401010101" pitchFamily="34" charset="-79"/>
                <a:cs typeface="David" panose="020E0502060401010101" pitchFamily="34" charset="-79"/>
              </a:rPr>
              <a:t>Contabilidad </a:t>
            </a:r>
            <a:r>
              <a:rPr lang="es-MX" sz="2400" dirty="0" smtClean="0">
                <a:solidFill>
                  <a:schemeClr val="bg2">
                    <a:lumMod val="10000"/>
                  </a:schemeClr>
                </a:solidFill>
                <a:latin typeface="David" panose="020E0502060401010101" pitchFamily="34" charset="-79"/>
                <a:cs typeface="David" panose="020E0502060401010101" pitchFamily="34" charset="-79"/>
              </a:rPr>
              <a:t>electrónica</a:t>
            </a:r>
          </a:p>
          <a:p>
            <a:r>
              <a:rPr lang="es-MX" sz="2400" dirty="0">
                <a:solidFill>
                  <a:schemeClr val="tx1"/>
                </a:solidFill>
                <a:latin typeface="David" panose="020E0502060401010101" pitchFamily="34" charset="-79"/>
                <a:cs typeface="David" panose="020E0502060401010101" pitchFamily="34" charset="-79"/>
              </a:rPr>
              <a:t>Información Contable (libros y registros)</a:t>
            </a:r>
          </a:p>
          <a:p>
            <a:r>
              <a:rPr lang="es-MX" sz="2400" dirty="0">
                <a:solidFill>
                  <a:schemeClr val="tx1"/>
                </a:solidFill>
                <a:latin typeface="David" panose="020E0502060401010101" pitchFamily="34" charset="-79"/>
                <a:cs typeface="David" panose="020E0502060401010101" pitchFamily="34" charset="-79"/>
              </a:rPr>
              <a:t>Catálogo de </a:t>
            </a:r>
            <a:r>
              <a:rPr lang="es-MX" sz="2400" dirty="0" smtClean="0">
                <a:solidFill>
                  <a:schemeClr val="tx1"/>
                </a:solidFill>
                <a:latin typeface="David" panose="020E0502060401010101" pitchFamily="34" charset="-79"/>
                <a:cs typeface="David" panose="020E0502060401010101" pitchFamily="34" charset="-79"/>
              </a:rPr>
              <a:t>Cuentas</a:t>
            </a:r>
          </a:p>
          <a:p>
            <a:r>
              <a:rPr lang="es-MX" sz="2400" dirty="0">
                <a:solidFill>
                  <a:schemeClr val="tx1"/>
                </a:solidFill>
                <a:latin typeface="David" panose="020E0502060401010101" pitchFamily="34" charset="-79"/>
                <a:cs typeface="David" panose="020E0502060401010101" pitchFamily="34" charset="-79"/>
              </a:rPr>
              <a:t>Pólizas </a:t>
            </a:r>
            <a:r>
              <a:rPr lang="es-MX" sz="2400" dirty="0" smtClean="0">
                <a:solidFill>
                  <a:schemeClr val="tx1"/>
                </a:solidFill>
                <a:latin typeface="David" panose="020E0502060401010101" pitchFamily="34" charset="-79"/>
                <a:cs typeface="David" panose="020E0502060401010101" pitchFamily="34" charset="-79"/>
              </a:rPr>
              <a:t>Contables</a:t>
            </a:r>
          </a:p>
          <a:p>
            <a:r>
              <a:rPr lang="es-MX" sz="2400" dirty="0">
                <a:solidFill>
                  <a:schemeClr val="tx1"/>
                </a:solidFill>
                <a:latin typeface="David" panose="020E0502060401010101" pitchFamily="34" charset="-79"/>
                <a:cs typeface="David" panose="020E0502060401010101" pitchFamily="34" charset="-79"/>
              </a:rPr>
              <a:t>Póliza de </a:t>
            </a:r>
            <a:r>
              <a:rPr lang="es-MX" sz="2400" dirty="0" smtClean="0">
                <a:solidFill>
                  <a:schemeClr val="tx1"/>
                </a:solidFill>
                <a:latin typeface="David" panose="020E0502060401010101" pitchFamily="34" charset="-79"/>
                <a:cs typeface="David" panose="020E0502060401010101" pitchFamily="34" charset="-79"/>
              </a:rPr>
              <a:t>Ingresos</a:t>
            </a:r>
          </a:p>
          <a:p>
            <a:r>
              <a:rPr lang="es-MX" sz="2400" dirty="0">
                <a:solidFill>
                  <a:schemeClr val="tx1"/>
                </a:solidFill>
                <a:latin typeface="David" panose="020E0502060401010101" pitchFamily="34" charset="-79"/>
                <a:cs typeface="David" panose="020E0502060401010101" pitchFamily="34" charset="-79"/>
              </a:rPr>
              <a:t>Póliza de </a:t>
            </a:r>
            <a:r>
              <a:rPr lang="es-MX" sz="2400" dirty="0" smtClean="0">
                <a:solidFill>
                  <a:schemeClr val="tx1"/>
                </a:solidFill>
                <a:latin typeface="David" panose="020E0502060401010101" pitchFamily="34" charset="-79"/>
                <a:cs typeface="David" panose="020E0502060401010101" pitchFamily="34" charset="-79"/>
              </a:rPr>
              <a:t>Egresos</a:t>
            </a:r>
          </a:p>
          <a:p>
            <a:r>
              <a:rPr lang="es-MX" sz="2400" dirty="0">
                <a:solidFill>
                  <a:schemeClr val="tx1"/>
                </a:solidFill>
                <a:latin typeface="David" panose="020E0502060401010101" pitchFamily="34" charset="-79"/>
                <a:cs typeface="David" panose="020E0502060401010101" pitchFamily="34" charset="-79"/>
              </a:rPr>
              <a:t>Póliza de Diario</a:t>
            </a:r>
          </a:p>
          <a:p>
            <a:r>
              <a:rPr lang="es-MX" sz="2400" dirty="0">
                <a:solidFill>
                  <a:schemeClr val="tx1"/>
                </a:solidFill>
                <a:latin typeface="David" panose="020E0502060401010101" pitchFamily="34" charset="-79"/>
                <a:cs typeface="David" panose="020E0502060401010101" pitchFamily="34" charset="-79"/>
              </a:rPr>
              <a:t>Libro </a:t>
            </a:r>
            <a:r>
              <a:rPr lang="es-MX" sz="2400" dirty="0" smtClean="0">
                <a:solidFill>
                  <a:schemeClr val="tx1"/>
                </a:solidFill>
                <a:latin typeface="David" panose="020E0502060401010101" pitchFamily="34" charset="-79"/>
                <a:cs typeface="David" panose="020E0502060401010101" pitchFamily="34" charset="-79"/>
              </a:rPr>
              <a:t>Diario</a:t>
            </a:r>
            <a:endParaRPr lang="es-MX" sz="2400" dirty="0">
              <a:solidFill>
                <a:schemeClr val="tx1"/>
              </a:solidFill>
              <a:latin typeface="David" panose="020E0502060401010101" pitchFamily="34" charset="-79"/>
              <a:cs typeface="David" panose="020E0502060401010101" pitchFamily="34" charset="-79"/>
            </a:endParaRPr>
          </a:p>
        </p:txBody>
      </p:sp>
      <p:sp>
        <p:nvSpPr>
          <p:cNvPr id="4" name="Título 1"/>
          <p:cNvSpPr>
            <a:spLocks noGrp="1"/>
          </p:cNvSpPr>
          <p:nvPr>
            <p:ph type="title"/>
          </p:nvPr>
        </p:nvSpPr>
        <p:spPr>
          <a:xfrm>
            <a:off x="621804" y="624137"/>
            <a:ext cx="10657184" cy="625192"/>
          </a:xfrm>
        </p:spPr>
        <p:txBody>
          <a:bodyPr>
            <a:normAutofit/>
          </a:bodyPr>
          <a:lstStyle/>
          <a:p>
            <a:pPr algn="ctr"/>
            <a:r>
              <a:rPr lang="es-MX" sz="3200" dirty="0" smtClean="0">
                <a:solidFill>
                  <a:schemeClr val="tx1"/>
                </a:solidFill>
                <a:latin typeface="David" panose="020E0502060401010101" pitchFamily="34" charset="-79"/>
                <a:cs typeface="David" panose="020E0502060401010101" pitchFamily="34" charset="-79"/>
              </a:rPr>
              <a:t>Contenido</a:t>
            </a:r>
            <a:endParaRPr lang="es-MX" sz="3200" dirty="0">
              <a:solidFill>
                <a:schemeClr val="tx1"/>
              </a:solidFill>
              <a:latin typeface="David" panose="020E0502060401010101" pitchFamily="34" charset="-79"/>
              <a:cs typeface="David" panose="020E0502060401010101" pitchFamily="34" charset="-79"/>
            </a:endParaRPr>
          </a:p>
        </p:txBody>
      </p:sp>
      <p:cxnSp>
        <p:nvCxnSpPr>
          <p:cNvPr id="5" name="Conector recto 4"/>
          <p:cNvCxnSpPr/>
          <p:nvPr/>
        </p:nvCxnSpPr>
        <p:spPr>
          <a:xfrm>
            <a:off x="621804" y="1218497"/>
            <a:ext cx="10801200" cy="0"/>
          </a:xfrm>
          <a:prstGeom prst="line">
            <a:avLst/>
          </a:prstGeom>
          <a:ln w="28575"/>
        </p:spPr>
        <p:style>
          <a:lnRef idx="1">
            <a:schemeClr val="accent5"/>
          </a:lnRef>
          <a:fillRef idx="0">
            <a:schemeClr val="accent5"/>
          </a:fillRef>
          <a:effectRef idx="0">
            <a:schemeClr val="accent5"/>
          </a:effectRef>
          <a:fontRef idx="minor">
            <a:schemeClr val="tx1"/>
          </a:fontRef>
        </p:style>
      </p:cxnSp>
      <p:sp>
        <p:nvSpPr>
          <p:cNvPr id="6" name="Rectángulo 5"/>
          <p:cNvSpPr/>
          <p:nvPr/>
        </p:nvSpPr>
        <p:spPr>
          <a:xfrm>
            <a:off x="10608627" y="6577607"/>
            <a:ext cx="1427955" cy="307777"/>
          </a:xfrm>
          <a:prstGeom prst="rect">
            <a:avLst/>
          </a:prstGeom>
        </p:spPr>
        <p:txBody>
          <a:bodyPr wrap="none">
            <a:spAutoFit/>
          </a:bodyPr>
          <a:lstStyle/>
          <a:p>
            <a:r>
              <a:rPr lang="es-MX" sz="1400" dirty="0">
                <a:solidFill>
                  <a:schemeClr val="bg1"/>
                </a:solidFill>
              </a:rPr>
              <a:t>Septiembre 2017</a:t>
            </a:r>
          </a:p>
        </p:txBody>
      </p:sp>
    </p:spTree>
    <p:extLst>
      <p:ext uri="{BB962C8B-B14F-4D97-AF65-F5344CB8AC3E}">
        <p14:creationId xmlns:p14="http://schemas.microsoft.com/office/powerpoint/2010/main" val="29231675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93812" y="620688"/>
            <a:ext cx="10319191" cy="5475312"/>
          </a:xfrm>
        </p:spPr>
        <p:txBody>
          <a:bodyPr>
            <a:normAutofit fontScale="70000" lnSpcReduction="20000"/>
          </a:bodyPr>
          <a:lstStyle/>
          <a:p>
            <a:r>
              <a:rPr lang="es-MX" sz="2400" dirty="0">
                <a:solidFill>
                  <a:schemeClr val="tx1"/>
                </a:solidFill>
                <a:latin typeface="David" panose="020E0502060401010101" pitchFamily="34" charset="-79"/>
                <a:cs typeface="David" panose="020E0502060401010101" pitchFamily="34" charset="-79"/>
              </a:rPr>
              <a:t>Libro Mayor</a:t>
            </a:r>
            <a:endParaRPr lang="es-MX" sz="1600" dirty="0"/>
          </a:p>
          <a:p>
            <a:r>
              <a:rPr lang="es-MX" sz="2400" dirty="0" smtClean="0">
                <a:solidFill>
                  <a:schemeClr val="tx1"/>
                </a:solidFill>
                <a:latin typeface="David" panose="020E0502060401010101" pitchFamily="34" charset="-79"/>
                <a:cs typeface="David" panose="020E0502060401010101" pitchFamily="34" charset="-79"/>
              </a:rPr>
              <a:t>Balanza </a:t>
            </a:r>
            <a:r>
              <a:rPr lang="es-MX" sz="2400" dirty="0">
                <a:solidFill>
                  <a:schemeClr val="tx1"/>
                </a:solidFill>
                <a:latin typeface="David" panose="020E0502060401010101" pitchFamily="34" charset="-79"/>
                <a:cs typeface="David" panose="020E0502060401010101" pitchFamily="34" charset="-79"/>
              </a:rPr>
              <a:t>de </a:t>
            </a:r>
            <a:r>
              <a:rPr lang="es-MX" sz="2400" dirty="0" smtClean="0">
                <a:solidFill>
                  <a:schemeClr val="tx1"/>
                </a:solidFill>
                <a:latin typeface="David" panose="020E0502060401010101" pitchFamily="34" charset="-79"/>
                <a:cs typeface="David" panose="020E0502060401010101" pitchFamily="34" charset="-79"/>
              </a:rPr>
              <a:t>Comprobación</a:t>
            </a:r>
          </a:p>
          <a:p>
            <a:r>
              <a:rPr lang="es-MX" sz="2400" dirty="0">
                <a:solidFill>
                  <a:schemeClr val="bg2">
                    <a:lumMod val="10000"/>
                  </a:schemeClr>
                </a:solidFill>
                <a:latin typeface="David" panose="020E0502060401010101" pitchFamily="34" charset="-79"/>
                <a:cs typeface="David" panose="020E0502060401010101" pitchFamily="34" charset="-79"/>
              </a:rPr>
              <a:t>En que consiste la Contabilidad </a:t>
            </a:r>
            <a:r>
              <a:rPr lang="es-MX" sz="2400" dirty="0" smtClean="0">
                <a:solidFill>
                  <a:schemeClr val="bg2">
                    <a:lumMod val="10000"/>
                  </a:schemeClr>
                </a:solidFill>
                <a:latin typeface="David" panose="020E0502060401010101" pitchFamily="34" charset="-79"/>
                <a:cs typeface="David" panose="020E0502060401010101" pitchFamily="34" charset="-79"/>
              </a:rPr>
              <a:t>Electrónica</a:t>
            </a:r>
          </a:p>
          <a:p>
            <a:r>
              <a:rPr lang="es-MX" sz="2400" dirty="0">
                <a:solidFill>
                  <a:schemeClr val="bg2">
                    <a:lumMod val="10000"/>
                  </a:schemeClr>
                </a:solidFill>
                <a:latin typeface="David" panose="020E0502060401010101" pitchFamily="34" charset="-79"/>
                <a:cs typeface="David" panose="020E0502060401010101" pitchFamily="34" charset="-79"/>
              </a:rPr>
              <a:t>Sujetos </a:t>
            </a:r>
            <a:r>
              <a:rPr lang="es-MX" sz="2400" dirty="0" smtClean="0">
                <a:solidFill>
                  <a:schemeClr val="bg2">
                    <a:lumMod val="10000"/>
                  </a:schemeClr>
                </a:solidFill>
                <a:latin typeface="David" panose="020E0502060401010101" pitchFamily="34" charset="-79"/>
                <a:cs typeface="David" panose="020E0502060401010101" pitchFamily="34" charset="-79"/>
              </a:rPr>
              <a:t>obligados</a:t>
            </a:r>
          </a:p>
          <a:p>
            <a:r>
              <a:rPr lang="es-ES_tradnl" sz="2400" dirty="0">
                <a:solidFill>
                  <a:schemeClr val="tx1"/>
                </a:solidFill>
                <a:latin typeface="David" panose="020E0502060401010101" pitchFamily="34" charset="-79"/>
                <a:cs typeface="David" panose="020E0502060401010101" pitchFamily="34" charset="-79"/>
              </a:rPr>
              <a:t>Sujetos no obligados no </a:t>
            </a:r>
            <a:r>
              <a:rPr lang="es-ES_tradnl" sz="2400" dirty="0" smtClean="0">
                <a:solidFill>
                  <a:schemeClr val="tx1"/>
                </a:solidFill>
                <a:latin typeface="David" panose="020E0502060401010101" pitchFamily="34" charset="-79"/>
                <a:cs typeface="David" panose="020E0502060401010101" pitchFamily="34" charset="-79"/>
              </a:rPr>
              <a:t>obligados</a:t>
            </a:r>
          </a:p>
          <a:p>
            <a:r>
              <a:rPr lang="es-MX" sz="2400" dirty="0">
                <a:solidFill>
                  <a:schemeClr val="tx1"/>
                </a:solidFill>
                <a:latin typeface="David" panose="020E0502060401010101" pitchFamily="34" charset="-79"/>
                <a:cs typeface="David" panose="020E0502060401010101" pitchFamily="34" charset="-79"/>
              </a:rPr>
              <a:t>Archivos que integran la contabilidad </a:t>
            </a:r>
            <a:r>
              <a:rPr lang="es-MX" sz="2400" dirty="0" smtClean="0">
                <a:solidFill>
                  <a:schemeClr val="tx1"/>
                </a:solidFill>
                <a:latin typeface="David" panose="020E0502060401010101" pitchFamily="34" charset="-79"/>
                <a:cs typeface="David" panose="020E0502060401010101" pitchFamily="34" charset="-79"/>
              </a:rPr>
              <a:t>electrónica</a:t>
            </a:r>
          </a:p>
          <a:p>
            <a:r>
              <a:rPr lang="es-MX" sz="2400" dirty="0">
                <a:solidFill>
                  <a:schemeClr val="tx1"/>
                </a:solidFill>
                <a:latin typeface="David" panose="020E0502060401010101" pitchFamily="34" charset="-79"/>
                <a:cs typeface="David" panose="020E0502060401010101" pitchFamily="34" charset="-79"/>
              </a:rPr>
              <a:t>Fecha de envió del catalogo de cuentas y balanza de </a:t>
            </a:r>
            <a:r>
              <a:rPr lang="es-MX" sz="2400" dirty="0" smtClean="0">
                <a:solidFill>
                  <a:schemeClr val="tx1"/>
                </a:solidFill>
                <a:latin typeface="David" panose="020E0502060401010101" pitchFamily="34" charset="-79"/>
                <a:cs typeface="David" panose="020E0502060401010101" pitchFamily="34" charset="-79"/>
              </a:rPr>
              <a:t>comprobación</a:t>
            </a:r>
          </a:p>
          <a:p>
            <a:r>
              <a:rPr lang="es-MX" sz="2400" dirty="0">
                <a:solidFill>
                  <a:schemeClr val="tx1"/>
                </a:solidFill>
                <a:latin typeface="David" panose="020E0502060401010101" pitchFamily="34" charset="-79"/>
                <a:cs typeface="David" panose="020E0502060401010101" pitchFamily="34" charset="-79"/>
              </a:rPr>
              <a:t>Entrega de pólizas y auxiliares</a:t>
            </a:r>
            <a:r>
              <a:rPr lang="es-MX" sz="2400" dirty="0" smtClean="0">
                <a:solidFill>
                  <a:schemeClr val="tx1"/>
                </a:solidFill>
                <a:latin typeface="David" panose="020E0502060401010101" pitchFamily="34" charset="-79"/>
                <a:cs typeface="David" panose="020E0502060401010101" pitchFamily="34" charset="-79"/>
              </a:rPr>
              <a:t> </a:t>
            </a:r>
          </a:p>
          <a:p>
            <a:r>
              <a:rPr lang="es-MX" sz="2400" dirty="0">
                <a:solidFill>
                  <a:schemeClr val="tx1"/>
                </a:solidFill>
                <a:latin typeface="David" panose="020E0502060401010101" pitchFamily="34" charset="-79"/>
                <a:cs typeface="David" panose="020E0502060401010101" pitchFamily="34" charset="-79"/>
              </a:rPr>
              <a:t>Generación de </a:t>
            </a:r>
            <a:r>
              <a:rPr lang="es-MX" sz="2400" dirty="0" smtClean="0">
                <a:solidFill>
                  <a:schemeClr val="tx1"/>
                </a:solidFill>
                <a:latin typeface="David" panose="020E0502060401010101" pitchFamily="34" charset="-79"/>
                <a:cs typeface="David" panose="020E0502060401010101" pitchFamily="34" charset="-79"/>
              </a:rPr>
              <a:t>archivos</a:t>
            </a:r>
          </a:p>
          <a:p>
            <a:r>
              <a:rPr lang="es-MX" sz="2400" dirty="0">
                <a:solidFill>
                  <a:schemeClr val="tx1"/>
                </a:solidFill>
                <a:latin typeface="David" panose="020E0502060401010101" pitchFamily="34" charset="-79"/>
                <a:cs typeface="David" panose="020E0502060401010101" pitchFamily="34" charset="-79"/>
              </a:rPr>
              <a:t>Código </a:t>
            </a:r>
            <a:r>
              <a:rPr lang="es-MX" sz="2400" dirty="0" smtClean="0">
                <a:solidFill>
                  <a:schemeClr val="tx1"/>
                </a:solidFill>
                <a:latin typeface="David" panose="020E0502060401010101" pitchFamily="34" charset="-79"/>
                <a:cs typeface="David" panose="020E0502060401010101" pitchFamily="34" charset="-79"/>
              </a:rPr>
              <a:t>agrupador</a:t>
            </a:r>
          </a:p>
          <a:p>
            <a:r>
              <a:rPr lang="es-MX" sz="2400" dirty="0">
                <a:solidFill>
                  <a:schemeClr val="tx1"/>
                </a:solidFill>
                <a:latin typeface="David" panose="020E0502060401010101" pitchFamily="34" charset="-79"/>
                <a:cs typeface="David" panose="020E0502060401010101" pitchFamily="34" charset="-79"/>
              </a:rPr>
              <a:t>Auxiliar de </a:t>
            </a:r>
            <a:r>
              <a:rPr lang="es-MX" sz="2400" dirty="0" smtClean="0">
                <a:solidFill>
                  <a:schemeClr val="tx1"/>
                </a:solidFill>
                <a:latin typeface="David" panose="020E0502060401010101" pitchFamily="34" charset="-79"/>
                <a:cs typeface="David" panose="020E0502060401010101" pitchFamily="34" charset="-79"/>
              </a:rPr>
              <a:t>cuentas</a:t>
            </a:r>
          </a:p>
          <a:p>
            <a:r>
              <a:rPr lang="es-MX" sz="2400" dirty="0">
                <a:solidFill>
                  <a:schemeClr val="tx1"/>
                </a:solidFill>
                <a:latin typeface="David" panose="020E0502060401010101" pitchFamily="34" charset="-79"/>
                <a:cs typeface="David" panose="020E0502060401010101" pitchFamily="34" charset="-79"/>
              </a:rPr>
              <a:t>Auxiliar de folios </a:t>
            </a:r>
            <a:r>
              <a:rPr lang="es-MX" sz="2400" dirty="0" smtClean="0">
                <a:solidFill>
                  <a:schemeClr val="tx1"/>
                </a:solidFill>
                <a:latin typeface="David" panose="020E0502060401010101" pitchFamily="34" charset="-79"/>
                <a:cs typeface="David" panose="020E0502060401010101" pitchFamily="34" charset="-79"/>
              </a:rPr>
              <a:t>fiscales</a:t>
            </a:r>
          </a:p>
          <a:p>
            <a:r>
              <a:rPr lang="es-MX" sz="2400" dirty="0">
                <a:solidFill>
                  <a:schemeClr val="tx1"/>
                </a:solidFill>
                <a:latin typeface="David" panose="020E0502060401010101" pitchFamily="34" charset="-79"/>
                <a:cs typeface="David" panose="020E0502060401010101" pitchFamily="34" charset="-79"/>
              </a:rPr>
              <a:t>Nombre de los archivos que se </a:t>
            </a:r>
            <a:r>
              <a:rPr lang="es-MX" sz="2400" dirty="0" smtClean="0">
                <a:solidFill>
                  <a:schemeClr val="tx1"/>
                </a:solidFill>
                <a:latin typeface="David" panose="020E0502060401010101" pitchFamily="34" charset="-79"/>
                <a:cs typeface="David" panose="020E0502060401010101" pitchFamily="34" charset="-79"/>
              </a:rPr>
              <a:t>envían</a:t>
            </a:r>
          </a:p>
          <a:p>
            <a:r>
              <a:rPr lang="es-MX" sz="2400" dirty="0">
                <a:solidFill>
                  <a:schemeClr val="tx1"/>
                </a:solidFill>
                <a:latin typeface="David" panose="020E0502060401010101" pitchFamily="34" charset="-79"/>
                <a:cs typeface="David" panose="020E0502060401010101" pitchFamily="34" charset="-79"/>
              </a:rPr>
              <a:t>Como se </a:t>
            </a:r>
            <a:r>
              <a:rPr lang="es-MX" sz="2400" dirty="0" smtClean="0">
                <a:solidFill>
                  <a:schemeClr val="tx1"/>
                </a:solidFill>
                <a:latin typeface="David" panose="020E0502060401010101" pitchFamily="34" charset="-79"/>
                <a:cs typeface="David" panose="020E0502060401010101" pitchFamily="34" charset="-79"/>
              </a:rPr>
              <a:t>enviará la </a:t>
            </a:r>
            <a:r>
              <a:rPr lang="es-MX" sz="2400" dirty="0">
                <a:solidFill>
                  <a:schemeClr val="tx1"/>
                </a:solidFill>
                <a:latin typeface="David" panose="020E0502060401010101" pitchFamily="34" charset="-79"/>
                <a:cs typeface="David" panose="020E0502060401010101" pitchFamily="34" charset="-79"/>
              </a:rPr>
              <a:t>información </a:t>
            </a:r>
            <a:r>
              <a:rPr lang="es-MX" sz="2400" dirty="0" smtClean="0">
                <a:solidFill>
                  <a:schemeClr val="tx1"/>
                </a:solidFill>
                <a:latin typeface="David" panose="020E0502060401010101" pitchFamily="34" charset="-79"/>
                <a:cs typeface="David" panose="020E0502060401010101" pitchFamily="34" charset="-79"/>
              </a:rPr>
              <a:t>contable</a:t>
            </a:r>
          </a:p>
          <a:p>
            <a:r>
              <a:rPr lang="es-MX" sz="2400" dirty="0">
                <a:solidFill>
                  <a:schemeClr val="tx1"/>
                </a:solidFill>
                <a:latin typeface="David" panose="020E0502060401010101" pitchFamily="34" charset="-79"/>
                <a:cs typeface="David" panose="020E0502060401010101" pitchFamily="34" charset="-79"/>
              </a:rPr>
              <a:t>Validador de la información </a:t>
            </a:r>
            <a:r>
              <a:rPr lang="es-MX" sz="2400" dirty="0" smtClean="0">
                <a:solidFill>
                  <a:schemeClr val="tx1"/>
                </a:solidFill>
                <a:latin typeface="David" panose="020E0502060401010101" pitchFamily="34" charset="-79"/>
                <a:cs typeface="David" panose="020E0502060401010101" pitchFamily="34" charset="-79"/>
              </a:rPr>
              <a:t>contable</a:t>
            </a:r>
          </a:p>
          <a:p>
            <a:pPr marL="45706" indent="0">
              <a:buNone/>
            </a:pPr>
            <a:endParaRPr lang="es-MX" dirty="0"/>
          </a:p>
        </p:txBody>
      </p:sp>
      <p:sp>
        <p:nvSpPr>
          <p:cNvPr id="4" name="Rectángulo 3"/>
          <p:cNvSpPr/>
          <p:nvPr/>
        </p:nvSpPr>
        <p:spPr>
          <a:xfrm>
            <a:off x="10608627" y="6577607"/>
            <a:ext cx="1427955" cy="307777"/>
          </a:xfrm>
          <a:prstGeom prst="rect">
            <a:avLst/>
          </a:prstGeom>
        </p:spPr>
        <p:txBody>
          <a:bodyPr wrap="none">
            <a:spAutoFit/>
          </a:bodyPr>
          <a:lstStyle/>
          <a:p>
            <a:r>
              <a:rPr lang="es-MX" sz="1400" dirty="0">
                <a:solidFill>
                  <a:schemeClr val="bg1"/>
                </a:solidFill>
              </a:rPr>
              <a:t>Septiembre 2017</a:t>
            </a:r>
          </a:p>
        </p:txBody>
      </p:sp>
    </p:spTree>
    <p:extLst>
      <p:ext uri="{BB962C8B-B14F-4D97-AF65-F5344CB8AC3E}">
        <p14:creationId xmlns:p14="http://schemas.microsoft.com/office/powerpoint/2010/main" val="36513149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142703" y="1916832"/>
            <a:ext cx="9870300" cy="4179168"/>
          </a:xfrm>
        </p:spPr>
        <p:txBody>
          <a:bodyPr/>
          <a:lstStyle/>
          <a:p>
            <a:pPr algn="just">
              <a:lnSpc>
                <a:spcPct val="150000"/>
              </a:lnSpc>
            </a:pPr>
            <a:r>
              <a:rPr lang="es-MX" dirty="0" smtClean="0">
                <a:solidFill>
                  <a:schemeClr val="bg2">
                    <a:lumMod val="10000"/>
                  </a:schemeClr>
                </a:solidFill>
              </a:rPr>
              <a:t>La contabilidad es una técnica que se utiliza para el registro de las operaciones que afectan económica a una entidad, y que produce sistemática y estructuralmente información financiera.</a:t>
            </a:r>
          </a:p>
          <a:p>
            <a:pPr algn="just">
              <a:lnSpc>
                <a:spcPct val="150000"/>
              </a:lnSpc>
            </a:pPr>
            <a:r>
              <a:rPr lang="es-MX" dirty="0" smtClean="0">
                <a:solidFill>
                  <a:schemeClr val="bg2">
                    <a:lumMod val="10000"/>
                  </a:schemeClr>
                </a:solidFill>
              </a:rPr>
              <a:t>Las operaciones que afectan económicamente a una entidad incluyen las transacciones, transformaciones internas y otros servicios.</a:t>
            </a:r>
            <a:endParaRPr lang="es-MX" dirty="0">
              <a:solidFill>
                <a:schemeClr val="bg2">
                  <a:lumMod val="10000"/>
                </a:schemeClr>
              </a:solidFill>
            </a:endParaRPr>
          </a:p>
        </p:txBody>
      </p:sp>
      <p:sp>
        <p:nvSpPr>
          <p:cNvPr id="4" name="Title 12"/>
          <p:cNvSpPr txBox="1">
            <a:spLocks/>
          </p:cNvSpPr>
          <p:nvPr/>
        </p:nvSpPr>
        <p:spPr>
          <a:xfrm>
            <a:off x="621804" y="452265"/>
            <a:ext cx="10801200" cy="1032519"/>
          </a:xfrm>
          <a:prstGeom prst="rect">
            <a:avLst/>
          </a:prstGeom>
        </p:spPr>
        <p:txBody>
          <a:bodyPr vert="horz" lIns="91440" tIns="45720" rIns="91440" bIns="45720" rtlCol="0" anchor="ctr">
            <a:normAutofit/>
          </a:bodyPr>
          <a:lstStyle>
            <a:lvl1pPr algn="l" defTabSz="914126" rtl="0" eaLnBrk="1" latinLnBrk="0" hangingPunct="1">
              <a:lnSpc>
                <a:spcPct val="90000"/>
              </a:lnSpc>
              <a:spcBef>
                <a:spcPct val="0"/>
              </a:spcBef>
              <a:buNone/>
              <a:defRPr sz="4399" kern="1200">
                <a:solidFill>
                  <a:schemeClr val="accent1"/>
                </a:solidFill>
                <a:latin typeface="+mj-lt"/>
                <a:ea typeface="+mj-ea"/>
                <a:cs typeface="+mj-cs"/>
              </a:defRPr>
            </a:lvl1pPr>
          </a:lstStyle>
          <a:p>
            <a:pPr algn="ctr" defTabSz="914400">
              <a:spcBef>
                <a:spcPts val="0"/>
              </a:spcBef>
            </a:pPr>
            <a:r>
              <a:rPr lang="es-ES_tradnl" sz="3200" dirty="0" smtClean="0">
                <a:solidFill>
                  <a:schemeClr val="tx1"/>
                </a:solidFill>
                <a:latin typeface="David" panose="020E0502060401010101" pitchFamily="34" charset="-79"/>
                <a:cs typeface="David" panose="020E0502060401010101" pitchFamily="34" charset="-79"/>
              </a:rPr>
              <a:t>Concepto de </a:t>
            </a:r>
            <a:r>
              <a:rPr lang="es-ES_tradnl" sz="3200" dirty="0" smtClean="0">
                <a:solidFill>
                  <a:schemeClr val="tx1"/>
                </a:solidFill>
                <a:latin typeface="David" panose="020E0502060401010101" pitchFamily="34" charset="-79"/>
                <a:cs typeface="David" panose="020E0502060401010101" pitchFamily="34" charset="-79"/>
              </a:rPr>
              <a:t>Contabilidad</a:t>
            </a:r>
            <a:endParaRPr lang="es-ES_tradnl" sz="3200" dirty="0">
              <a:solidFill>
                <a:schemeClr val="tx1"/>
              </a:solidFill>
              <a:latin typeface="David" panose="020E0502060401010101" pitchFamily="34" charset="-79"/>
              <a:cs typeface="David" panose="020E0502060401010101" pitchFamily="34" charset="-79"/>
            </a:endParaRPr>
          </a:p>
        </p:txBody>
      </p:sp>
      <p:cxnSp>
        <p:nvCxnSpPr>
          <p:cNvPr id="5" name="Conector recto 4"/>
          <p:cNvCxnSpPr/>
          <p:nvPr/>
        </p:nvCxnSpPr>
        <p:spPr>
          <a:xfrm>
            <a:off x="621804" y="1340768"/>
            <a:ext cx="10801200" cy="0"/>
          </a:xfrm>
          <a:prstGeom prst="line">
            <a:avLst/>
          </a:prstGeom>
          <a:ln w="28575"/>
        </p:spPr>
        <p:style>
          <a:lnRef idx="1">
            <a:schemeClr val="accent5"/>
          </a:lnRef>
          <a:fillRef idx="0">
            <a:schemeClr val="accent5"/>
          </a:fillRef>
          <a:effectRef idx="0">
            <a:schemeClr val="accent5"/>
          </a:effectRef>
          <a:fontRef idx="minor">
            <a:schemeClr val="tx1"/>
          </a:fontRef>
        </p:style>
      </p:cxnSp>
      <p:sp>
        <p:nvSpPr>
          <p:cNvPr id="6" name="Rectángulo 5"/>
          <p:cNvSpPr/>
          <p:nvPr/>
        </p:nvSpPr>
        <p:spPr>
          <a:xfrm>
            <a:off x="10608627" y="6577607"/>
            <a:ext cx="1427955" cy="307777"/>
          </a:xfrm>
          <a:prstGeom prst="rect">
            <a:avLst/>
          </a:prstGeom>
        </p:spPr>
        <p:txBody>
          <a:bodyPr wrap="none">
            <a:spAutoFit/>
          </a:bodyPr>
          <a:lstStyle/>
          <a:p>
            <a:r>
              <a:rPr lang="es-MX" sz="1400" dirty="0">
                <a:solidFill>
                  <a:schemeClr val="bg1"/>
                </a:solidFill>
              </a:rPr>
              <a:t>Septiembre 2017</a:t>
            </a:r>
          </a:p>
        </p:txBody>
      </p:sp>
    </p:spTree>
    <p:extLst>
      <p:ext uri="{BB962C8B-B14F-4D97-AF65-F5344CB8AC3E}">
        <p14:creationId xmlns:p14="http://schemas.microsoft.com/office/powerpoint/2010/main" val="27251775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a:xfrm>
            <a:off x="672444" y="476672"/>
            <a:ext cx="10750559" cy="864096"/>
          </a:xfrm>
        </p:spPr>
        <p:txBody>
          <a:bodyPr>
            <a:normAutofit/>
          </a:bodyPr>
          <a:lstStyle/>
          <a:p>
            <a:pPr algn="ctr" defTabSz="914400">
              <a:lnSpc>
                <a:spcPct val="90000"/>
              </a:lnSpc>
              <a:spcBef>
                <a:spcPts val="0"/>
              </a:spcBef>
              <a:buNone/>
            </a:pPr>
            <a:r>
              <a:rPr lang="es-ES_tradnl" sz="3200" dirty="0" smtClean="0">
                <a:solidFill>
                  <a:schemeClr val="tx1"/>
                </a:solidFill>
                <a:latin typeface="David" panose="020E0502060401010101" pitchFamily="34" charset="-79"/>
                <a:cs typeface="David" panose="020E0502060401010101" pitchFamily="34" charset="-79"/>
              </a:rPr>
              <a:t>Como se integra la contabilidad</a:t>
            </a:r>
            <a:endParaRPr lang="es-ES_tradnl" sz="3200" b="0" i="0" dirty="0">
              <a:solidFill>
                <a:schemeClr val="tx1"/>
              </a:solidFill>
              <a:latin typeface="David" panose="020E0502060401010101" pitchFamily="34" charset="-79"/>
              <a:cs typeface="David" panose="020E0502060401010101" pitchFamily="34" charset="-79"/>
            </a:endParaRPr>
          </a:p>
        </p:txBody>
      </p:sp>
      <p:sp>
        <p:nvSpPr>
          <p:cNvPr id="14" name="Content Placeholder 13"/>
          <p:cNvSpPr>
            <a:spLocks noGrp="1"/>
          </p:cNvSpPr>
          <p:nvPr>
            <p:ph idx="1"/>
          </p:nvPr>
        </p:nvSpPr>
        <p:spPr>
          <a:xfrm>
            <a:off x="655056" y="1628800"/>
            <a:ext cx="10767948" cy="4680520"/>
          </a:xfrm>
        </p:spPr>
        <p:txBody>
          <a:bodyPr>
            <a:normAutofit/>
          </a:bodyPr>
          <a:lstStyle/>
          <a:p>
            <a:pPr marL="0" indent="0" algn="l" defTabSz="914400">
              <a:lnSpc>
                <a:spcPct val="90000"/>
              </a:lnSpc>
              <a:spcBef>
                <a:spcPts val="1400"/>
              </a:spcBef>
              <a:buClr>
                <a:srgbClr val="465562"/>
              </a:buClr>
              <a:buNone/>
            </a:pPr>
            <a:r>
              <a:rPr lang="es-ES_tradnl" sz="2000" dirty="0" smtClean="0">
                <a:solidFill>
                  <a:schemeClr val="bg2">
                    <a:lumMod val="10000"/>
                  </a:schemeClr>
                </a:solidFill>
              </a:rPr>
              <a:t>De a cuerdo al artículo 28, fracción I, la contabilidad para efectos fiscales se integra por:</a:t>
            </a:r>
          </a:p>
          <a:p>
            <a:pPr marL="342900" indent="-342900" defTabSz="914400">
              <a:buClr>
                <a:srgbClr val="465562"/>
              </a:buClr>
            </a:pPr>
            <a:r>
              <a:rPr lang="es-ES_tradnl" sz="2000" b="0" i="0" dirty="0" smtClean="0">
                <a:solidFill>
                  <a:schemeClr val="bg2">
                    <a:lumMod val="10000"/>
                  </a:schemeClr>
                </a:solidFill>
              </a:rPr>
              <a:t>Libros, sistemas y registros contables.</a:t>
            </a:r>
          </a:p>
          <a:p>
            <a:pPr marL="342900" indent="-342900" defTabSz="914400">
              <a:buClr>
                <a:srgbClr val="465562"/>
              </a:buClr>
            </a:pPr>
            <a:r>
              <a:rPr lang="es-ES_tradnl" sz="2000" dirty="0" smtClean="0">
                <a:solidFill>
                  <a:schemeClr val="bg2">
                    <a:lumMod val="10000"/>
                  </a:schemeClr>
                </a:solidFill>
              </a:rPr>
              <a:t>Papeles de trabajo.</a:t>
            </a:r>
          </a:p>
          <a:p>
            <a:pPr marL="342900" indent="-342900" defTabSz="914400">
              <a:buClr>
                <a:srgbClr val="465562"/>
              </a:buClr>
            </a:pPr>
            <a:r>
              <a:rPr lang="es-ES_tradnl" sz="2000" b="0" i="0" dirty="0" smtClean="0">
                <a:solidFill>
                  <a:schemeClr val="bg2">
                    <a:lumMod val="10000"/>
                  </a:schemeClr>
                </a:solidFill>
              </a:rPr>
              <a:t>Estados de cuenta.</a:t>
            </a:r>
          </a:p>
          <a:p>
            <a:pPr marL="342900" indent="-342900" defTabSz="914400">
              <a:buClr>
                <a:srgbClr val="465562"/>
              </a:buClr>
            </a:pPr>
            <a:r>
              <a:rPr lang="es-ES_tradnl" sz="2000" dirty="0" smtClean="0">
                <a:solidFill>
                  <a:schemeClr val="bg2">
                    <a:lumMod val="10000"/>
                  </a:schemeClr>
                </a:solidFill>
              </a:rPr>
              <a:t>Cuentas especiales.</a:t>
            </a:r>
          </a:p>
          <a:p>
            <a:pPr marL="342900" indent="-342900" defTabSz="914400">
              <a:buClr>
                <a:srgbClr val="465562"/>
              </a:buClr>
            </a:pPr>
            <a:r>
              <a:rPr lang="es-ES_tradnl" sz="2000" dirty="0" smtClean="0">
                <a:solidFill>
                  <a:schemeClr val="bg2">
                    <a:lumMod val="10000"/>
                  </a:schemeClr>
                </a:solidFill>
              </a:rPr>
              <a:t>Libros y registros sociales.</a:t>
            </a:r>
          </a:p>
          <a:p>
            <a:pPr marL="342900" indent="-342900" defTabSz="914400">
              <a:buClr>
                <a:srgbClr val="465562"/>
              </a:buClr>
            </a:pPr>
            <a:r>
              <a:rPr lang="es-ES_tradnl" sz="2000" dirty="0" smtClean="0">
                <a:solidFill>
                  <a:schemeClr val="bg2">
                    <a:lumMod val="10000"/>
                  </a:schemeClr>
                </a:solidFill>
              </a:rPr>
              <a:t>Control de inventarios y métodos de valuación.</a:t>
            </a:r>
          </a:p>
          <a:p>
            <a:pPr marL="342900" indent="-342900" defTabSz="914400">
              <a:buClr>
                <a:srgbClr val="465562"/>
              </a:buClr>
            </a:pPr>
            <a:r>
              <a:rPr lang="es-ES_tradnl" sz="2000" dirty="0" smtClean="0">
                <a:solidFill>
                  <a:schemeClr val="bg2">
                    <a:lumMod val="10000"/>
                  </a:schemeClr>
                </a:solidFill>
              </a:rPr>
              <a:t>Discos y cintas o cualquier otro medio procesable de almacenamiento de datos.</a:t>
            </a:r>
          </a:p>
          <a:p>
            <a:pPr marL="342900" indent="-342900" defTabSz="914400">
              <a:buClr>
                <a:srgbClr val="465562"/>
              </a:buClr>
            </a:pPr>
            <a:r>
              <a:rPr lang="es-ES_tradnl" sz="2000" dirty="0" smtClean="0">
                <a:solidFill>
                  <a:schemeClr val="bg2">
                    <a:lumMod val="10000"/>
                  </a:schemeClr>
                </a:solidFill>
              </a:rPr>
              <a:t>Los equipos o sistemas electrónicos de registro fiscal y sus respectivos registros</a:t>
            </a:r>
          </a:p>
          <a:p>
            <a:pPr marL="342900" indent="-342900" defTabSz="914400">
              <a:buClr>
                <a:srgbClr val="465562"/>
              </a:buClr>
            </a:pPr>
            <a:endParaRPr lang="es-ES_tradnl" sz="2000" b="0" i="0" dirty="0">
              <a:solidFill>
                <a:schemeClr val="bg2">
                  <a:lumMod val="10000"/>
                </a:schemeClr>
              </a:solidFill>
            </a:endParaRPr>
          </a:p>
        </p:txBody>
      </p:sp>
      <p:cxnSp>
        <p:nvCxnSpPr>
          <p:cNvPr id="3" name="Conector recto 2"/>
          <p:cNvCxnSpPr/>
          <p:nvPr/>
        </p:nvCxnSpPr>
        <p:spPr>
          <a:xfrm>
            <a:off x="621804" y="1340768"/>
            <a:ext cx="10801200" cy="0"/>
          </a:xfrm>
          <a:prstGeom prst="line">
            <a:avLst/>
          </a:prstGeom>
          <a:ln w="28575"/>
        </p:spPr>
        <p:style>
          <a:lnRef idx="1">
            <a:schemeClr val="accent5"/>
          </a:lnRef>
          <a:fillRef idx="0">
            <a:schemeClr val="accent5"/>
          </a:fillRef>
          <a:effectRef idx="0">
            <a:schemeClr val="accent5"/>
          </a:effectRef>
          <a:fontRef idx="minor">
            <a:schemeClr val="tx1"/>
          </a:fontRef>
        </p:style>
      </p:cxnSp>
      <p:sp>
        <p:nvSpPr>
          <p:cNvPr id="5" name="Rectángulo 4"/>
          <p:cNvSpPr/>
          <p:nvPr/>
        </p:nvSpPr>
        <p:spPr>
          <a:xfrm>
            <a:off x="10608627" y="6577607"/>
            <a:ext cx="1427955" cy="307777"/>
          </a:xfrm>
          <a:prstGeom prst="rect">
            <a:avLst/>
          </a:prstGeom>
        </p:spPr>
        <p:txBody>
          <a:bodyPr wrap="none">
            <a:spAutoFit/>
          </a:bodyPr>
          <a:lstStyle/>
          <a:p>
            <a:r>
              <a:rPr lang="es-MX" sz="1400" dirty="0">
                <a:solidFill>
                  <a:schemeClr val="bg1"/>
                </a:solidFill>
              </a:rPr>
              <a:t>Septiembre 2017</a:t>
            </a:r>
          </a:p>
        </p:txBody>
      </p:sp>
    </p:spTree>
    <p:extLst>
      <p:ext uri="{BB962C8B-B14F-4D97-AF65-F5344CB8AC3E}">
        <p14:creationId xmlns:p14="http://schemas.microsoft.com/office/powerpoint/2010/main" val="17204263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909836" y="1628800"/>
            <a:ext cx="10513168" cy="4467200"/>
          </a:xfrm>
        </p:spPr>
        <p:txBody>
          <a:bodyPr>
            <a:normAutofit fontScale="92500"/>
          </a:bodyPr>
          <a:lstStyle/>
          <a:p>
            <a:pPr>
              <a:lnSpc>
                <a:spcPct val="150000"/>
              </a:lnSpc>
            </a:pPr>
            <a:r>
              <a:rPr lang="es-MX" dirty="0" smtClean="0">
                <a:solidFill>
                  <a:schemeClr val="bg2">
                    <a:lumMod val="10000"/>
                  </a:schemeClr>
                </a:solidFill>
              </a:rPr>
              <a:t>La documentación e información relacionada que acredite el cumplimiento de obligaciones fiscales, que acrediten sus ingresos y deducciones y las que obliguen otras leyes:</a:t>
            </a:r>
          </a:p>
          <a:p>
            <a:pPr marL="502906" indent="-457200">
              <a:lnSpc>
                <a:spcPct val="150000"/>
              </a:lnSpc>
              <a:buFont typeface="+mj-lt"/>
              <a:buAutoNum type="alphaUcPeriod"/>
            </a:pPr>
            <a:r>
              <a:rPr lang="es-MX" dirty="0" smtClean="0">
                <a:solidFill>
                  <a:schemeClr val="bg2">
                    <a:lumMod val="10000"/>
                  </a:schemeClr>
                </a:solidFill>
              </a:rPr>
              <a:t>Registros a asientos contables auxiliares.</a:t>
            </a:r>
          </a:p>
          <a:p>
            <a:pPr marL="502906" indent="-457200">
              <a:lnSpc>
                <a:spcPct val="150000"/>
              </a:lnSpc>
              <a:buFont typeface="+mj-lt"/>
              <a:buAutoNum type="alphaUcPeriod"/>
            </a:pPr>
            <a:r>
              <a:rPr lang="es-MX" dirty="0" smtClean="0">
                <a:solidFill>
                  <a:schemeClr val="bg2">
                    <a:lumMod val="10000"/>
                  </a:schemeClr>
                </a:solidFill>
              </a:rPr>
              <a:t>Catálogo de cuentas utilizado para tal efecto.</a:t>
            </a:r>
          </a:p>
          <a:p>
            <a:pPr marL="502906" indent="-457200">
              <a:lnSpc>
                <a:spcPct val="150000"/>
              </a:lnSpc>
              <a:buFont typeface="+mj-lt"/>
              <a:buAutoNum type="alphaUcPeriod"/>
            </a:pPr>
            <a:r>
              <a:rPr lang="es-MX" dirty="0" smtClean="0">
                <a:solidFill>
                  <a:schemeClr val="bg2">
                    <a:lumMod val="10000"/>
                  </a:schemeClr>
                </a:solidFill>
              </a:rPr>
              <a:t>Las pólizas de dichos registros o asientos contables auxiliares.</a:t>
            </a:r>
          </a:p>
          <a:p>
            <a:pPr marL="502906" indent="-457200">
              <a:lnSpc>
                <a:spcPct val="150000"/>
              </a:lnSpc>
              <a:buFont typeface="+mj-lt"/>
              <a:buAutoNum type="alphaUcPeriod"/>
            </a:pPr>
            <a:r>
              <a:rPr lang="es-MX" dirty="0" smtClean="0">
                <a:solidFill>
                  <a:schemeClr val="bg2">
                    <a:lumMod val="10000"/>
                  </a:schemeClr>
                </a:solidFill>
              </a:rPr>
              <a:t>La documentación e información de los registros de todas las operaciones, actos o actividades, los cuales deberán asentarse conforme a los sistemas de control y verificación internos necesarios.</a:t>
            </a:r>
            <a:endParaRPr lang="es-MX" dirty="0">
              <a:solidFill>
                <a:schemeClr val="bg2">
                  <a:lumMod val="10000"/>
                </a:schemeClr>
              </a:solidFill>
            </a:endParaRPr>
          </a:p>
        </p:txBody>
      </p:sp>
      <p:cxnSp>
        <p:nvCxnSpPr>
          <p:cNvPr id="4" name="Conector recto 3"/>
          <p:cNvCxnSpPr/>
          <p:nvPr/>
        </p:nvCxnSpPr>
        <p:spPr>
          <a:xfrm>
            <a:off x="621804" y="1340768"/>
            <a:ext cx="10801200" cy="0"/>
          </a:xfrm>
          <a:prstGeom prst="line">
            <a:avLst/>
          </a:prstGeom>
          <a:ln w="28575"/>
        </p:spPr>
        <p:style>
          <a:lnRef idx="1">
            <a:schemeClr val="accent5"/>
          </a:lnRef>
          <a:fillRef idx="0">
            <a:schemeClr val="accent5"/>
          </a:fillRef>
          <a:effectRef idx="0">
            <a:schemeClr val="accent5"/>
          </a:effectRef>
          <a:fontRef idx="minor">
            <a:schemeClr val="tx1"/>
          </a:fontRef>
        </p:style>
      </p:cxnSp>
      <p:sp>
        <p:nvSpPr>
          <p:cNvPr id="5" name="Title 12"/>
          <p:cNvSpPr txBox="1">
            <a:spLocks/>
          </p:cNvSpPr>
          <p:nvPr/>
        </p:nvSpPr>
        <p:spPr>
          <a:xfrm>
            <a:off x="621804" y="452265"/>
            <a:ext cx="10801200" cy="1032519"/>
          </a:xfrm>
          <a:prstGeom prst="rect">
            <a:avLst/>
          </a:prstGeom>
        </p:spPr>
        <p:txBody>
          <a:bodyPr vert="horz" lIns="91440" tIns="45720" rIns="91440" bIns="45720" rtlCol="0" anchor="ctr">
            <a:normAutofit/>
          </a:bodyPr>
          <a:lstStyle>
            <a:lvl1pPr algn="l" defTabSz="914126" rtl="0" eaLnBrk="1" latinLnBrk="0" hangingPunct="1">
              <a:lnSpc>
                <a:spcPct val="90000"/>
              </a:lnSpc>
              <a:spcBef>
                <a:spcPct val="0"/>
              </a:spcBef>
              <a:buNone/>
              <a:defRPr sz="4399" kern="1200">
                <a:solidFill>
                  <a:schemeClr val="accent1"/>
                </a:solidFill>
                <a:latin typeface="+mj-lt"/>
                <a:ea typeface="+mj-ea"/>
                <a:cs typeface="+mj-cs"/>
              </a:defRPr>
            </a:lvl1pPr>
          </a:lstStyle>
          <a:p>
            <a:pPr algn="ctr" defTabSz="914400">
              <a:spcBef>
                <a:spcPts val="0"/>
              </a:spcBef>
            </a:pPr>
            <a:r>
              <a:rPr lang="es-ES_tradnl" sz="3200" dirty="0" smtClean="0">
                <a:solidFill>
                  <a:schemeClr val="tx1"/>
                </a:solidFill>
                <a:latin typeface="David" panose="020E0502060401010101" pitchFamily="34" charset="-79"/>
                <a:cs typeface="David" panose="020E0502060401010101" pitchFamily="34" charset="-79"/>
              </a:rPr>
              <a:t>Artículo 33, apartado A, del </a:t>
            </a:r>
            <a:r>
              <a:rPr lang="es-ES_tradnl" sz="3200" dirty="0" smtClean="0">
                <a:solidFill>
                  <a:schemeClr val="tx1"/>
                </a:solidFill>
                <a:latin typeface="David" panose="020E0502060401010101" pitchFamily="34" charset="-79"/>
                <a:cs typeface="David" panose="020E0502060401010101" pitchFamily="34" charset="-79"/>
              </a:rPr>
              <a:t>RCFF</a:t>
            </a:r>
            <a:endParaRPr lang="es-ES_tradnl" sz="3200" dirty="0">
              <a:solidFill>
                <a:schemeClr val="tx1"/>
              </a:solidFill>
              <a:latin typeface="David" panose="020E0502060401010101" pitchFamily="34" charset="-79"/>
              <a:cs typeface="David" panose="020E0502060401010101" pitchFamily="34" charset="-79"/>
            </a:endParaRPr>
          </a:p>
        </p:txBody>
      </p:sp>
      <p:sp>
        <p:nvSpPr>
          <p:cNvPr id="6" name="Rectángulo 5"/>
          <p:cNvSpPr/>
          <p:nvPr/>
        </p:nvSpPr>
        <p:spPr>
          <a:xfrm>
            <a:off x="10608627" y="6577607"/>
            <a:ext cx="1427955" cy="307777"/>
          </a:xfrm>
          <a:prstGeom prst="rect">
            <a:avLst/>
          </a:prstGeom>
        </p:spPr>
        <p:txBody>
          <a:bodyPr wrap="none">
            <a:spAutoFit/>
          </a:bodyPr>
          <a:lstStyle/>
          <a:p>
            <a:r>
              <a:rPr lang="es-MX" sz="1400" dirty="0">
                <a:solidFill>
                  <a:schemeClr val="bg1"/>
                </a:solidFill>
              </a:rPr>
              <a:t>Septiembre 2017</a:t>
            </a:r>
          </a:p>
        </p:txBody>
      </p:sp>
    </p:spTree>
    <p:extLst>
      <p:ext uri="{BB962C8B-B14F-4D97-AF65-F5344CB8AC3E}">
        <p14:creationId xmlns:p14="http://schemas.microsoft.com/office/powerpoint/2010/main" val="4651985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2"/>
          <p:cNvSpPr txBox="1">
            <a:spLocks noGrp="1"/>
          </p:cNvSpPr>
          <p:nvPr>
            <p:ph type="title"/>
          </p:nvPr>
        </p:nvSpPr>
        <p:spPr>
          <a:xfrm>
            <a:off x="1142703" y="715576"/>
            <a:ext cx="9872948" cy="625192"/>
          </a:xfrm>
          <a:prstGeom prst="rect">
            <a:avLst/>
          </a:prstGeom>
        </p:spPr>
        <p:txBody>
          <a:bodyPr vert="horz" lIns="91440" tIns="45720" rIns="91440" bIns="45720" rtlCol="0" anchor="ctr">
            <a:normAutofit/>
          </a:bodyPr>
          <a:lstStyle>
            <a:lvl1pPr algn="l" defTabSz="914126" rtl="0" eaLnBrk="1" latinLnBrk="0" hangingPunct="1">
              <a:lnSpc>
                <a:spcPct val="90000"/>
              </a:lnSpc>
              <a:spcBef>
                <a:spcPct val="0"/>
              </a:spcBef>
              <a:buNone/>
              <a:defRPr sz="4399" kern="1200">
                <a:solidFill>
                  <a:schemeClr val="accent1"/>
                </a:solidFill>
                <a:latin typeface="+mj-lt"/>
                <a:ea typeface="+mj-ea"/>
                <a:cs typeface="+mj-cs"/>
              </a:defRPr>
            </a:lvl1pPr>
          </a:lstStyle>
          <a:p>
            <a:pPr algn="ctr" defTabSz="914400">
              <a:spcBef>
                <a:spcPts val="0"/>
              </a:spcBef>
            </a:pPr>
            <a:r>
              <a:rPr lang="es-ES_tradnl" sz="3200" dirty="0" smtClean="0">
                <a:solidFill>
                  <a:schemeClr val="tx1"/>
                </a:solidFill>
                <a:latin typeface="David" panose="020E0502060401010101" pitchFamily="34" charset="-79"/>
                <a:cs typeface="David" panose="020E0502060401010101" pitchFamily="34" charset="-79"/>
              </a:rPr>
              <a:t>Obligados a llevar </a:t>
            </a:r>
            <a:r>
              <a:rPr lang="es-ES_tradnl" sz="3200" dirty="0" smtClean="0">
                <a:solidFill>
                  <a:schemeClr val="tx1"/>
                </a:solidFill>
                <a:latin typeface="David" panose="020E0502060401010101" pitchFamily="34" charset="-79"/>
                <a:cs typeface="David" panose="020E0502060401010101" pitchFamily="34" charset="-79"/>
              </a:rPr>
              <a:t>contabilidad</a:t>
            </a:r>
            <a:endParaRPr lang="es-ES_tradnl" sz="3200" dirty="0">
              <a:solidFill>
                <a:schemeClr val="tx1"/>
              </a:solidFill>
              <a:latin typeface="David" panose="020E0502060401010101" pitchFamily="34" charset="-79"/>
              <a:cs typeface="David" panose="020E0502060401010101" pitchFamily="34" charset="-79"/>
            </a:endParaRPr>
          </a:p>
        </p:txBody>
      </p:sp>
      <p:cxnSp>
        <p:nvCxnSpPr>
          <p:cNvPr id="5" name="Conector recto 4"/>
          <p:cNvCxnSpPr/>
          <p:nvPr/>
        </p:nvCxnSpPr>
        <p:spPr>
          <a:xfrm>
            <a:off x="621804" y="1340768"/>
            <a:ext cx="10801200" cy="0"/>
          </a:xfrm>
          <a:prstGeom prst="line">
            <a:avLst/>
          </a:prstGeom>
          <a:ln w="28575"/>
        </p:spPr>
        <p:style>
          <a:lnRef idx="1">
            <a:schemeClr val="accent5"/>
          </a:lnRef>
          <a:fillRef idx="0">
            <a:schemeClr val="accent5"/>
          </a:fillRef>
          <a:effectRef idx="0">
            <a:schemeClr val="accent5"/>
          </a:effectRef>
          <a:fontRef idx="minor">
            <a:schemeClr val="tx1"/>
          </a:fontRef>
        </p:style>
      </p:cxnSp>
      <p:graphicFrame>
        <p:nvGraphicFramePr>
          <p:cNvPr id="8" name="Marcador de contenido 7"/>
          <p:cNvGraphicFramePr>
            <a:graphicFrameLocks noGrp="1"/>
          </p:cNvGraphicFramePr>
          <p:nvPr>
            <p:ph idx="1"/>
            <p:extLst>
              <p:ext uri="{D42A27DB-BD31-4B8C-83A1-F6EECF244321}">
                <p14:modId xmlns:p14="http://schemas.microsoft.com/office/powerpoint/2010/main" val="1193396565"/>
              </p:ext>
            </p:extLst>
          </p:nvPr>
        </p:nvGraphicFramePr>
        <p:xfrm>
          <a:off x="1166676" y="1772816"/>
          <a:ext cx="9869488" cy="37471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Rectángulo 5"/>
          <p:cNvSpPr/>
          <p:nvPr/>
        </p:nvSpPr>
        <p:spPr>
          <a:xfrm>
            <a:off x="10608627" y="6577607"/>
            <a:ext cx="1427955" cy="307777"/>
          </a:xfrm>
          <a:prstGeom prst="rect">
            <a:avLst/>
          </a:prstGeom>
        </p:spPr>
        <p:txBody>
          <a:bodyPr wrap="none">
            <a:spAutoFit/>
          </a:bodyPr>
          <a:lstStyle/>
          <a:p>
            <a:r>
              <a:rPr lang="es-MX" sz="1400" dirty="0">
                <a:solidFill>
                  <a:schemeClr val="bg1"/>
                </a:solidFill>
              </a:rPr>
              <a:t>Septiembre 2017</a:t>
            </a:r>
          </a:p>
        </p:txBody>
      </p:sp>
      <p:sp>
        <p:nvSpPr>
          <p:cNvPr id="2" name="Rectángulo 1"/>
          <p:cNvSpPr/>
          <p:nvPr/>
        </p:nvSpPr>
        <p:spPr>
          <a:xfrm>
            <a:off x="3055007" y="5696313"/>
            <a:ext cx="6092825" cy="461665"/>
          </a:xfrm>
          <a:prstGeom prst="rect">
            <a:avLst/>
          </a:prstGeom>
        </p:spPr>
        <p:txBody>
          <a:bodyPr>
            <a:spAutoFit/>
          </a:bodyPr>
          <a:lstStyle/>
          <a:p>
            <a:pPr algn="ctr"/>
            <a:r>
              <a:rPr lang="es-MX" sz="1200" dirty="0"/>
              <a:t>Figura 1. </a:t>
            </a:r>
            <a:r>
              <a:rPr lang="es-MX" sz="1200" dirty="0" smtClean="0"/>
              <a:t>Obligados a llevar contabilidad.</a:t>
            </a:r>
            <a:endParaRPr lang="es-MX" sz="1200" dirty="0"/>
          </a:p>
          <a:p>
            <a:pPr algn="ctr"/>
            <a:r>
              <a:rPr lang="es-MX" sz="1200" dirty="0"/>
              <a:t> Fuente: Elaboración propia con base en </a:t>
            </a:r>
            <a:r>
              <a:rPr lang="es-MX" sz="1200" dirty="0" smtClean="0"/>
              <a:t>LISR</a:t>
            </a:r>
            <a:r>
              <a:rPr lang="es-ES" sz="1200" dirty="0" smtClean="0"/>
              <a:t>. </a:t>
            </a:r>
            <a:endParaRPr lang="es-MX" sz="1200" dirty="0"/>
          </a:p>
        </p:txBody>
      </p:sp>
    </p:spTree>
    <p:extLst>
      <p:ext uri="{BB962C8B-B14F-4D97-AF65-F5344CB8AC3E}">
        <p14:creationId xmlns:p14="http://schemas.microsoft.com/office/powerpoint/2010/main" val="24814382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Base">
  <a:themeElements>
    <a:clrScheme name="Personalizado 37">
      <a:dk1>
        <a:srgbClr val="000000"/>
      </a:dk1>
      <a:lt1>
        <a:srgbClr val="FFFFFF"/>
      </a:lt1>
      <a:dk2>
        <a:srgbClr val="565349"/>
      </a:dk2>
      <a:lt2>
        <a:srgbClr val="DDDDDD"/>
      </a:lt2>
      <a:accent1>
        <a:srgbClr val="00672E"/>
      </a:accent1>
      <a:accent2>
        <a:srgbClr val="DF5327"/>
      </a:accent2>
      <a:accent3>
        <a:srgbClr val="FE9E00"/>
      </a:accent3>
      <a:accent4>
        <a:srgbClr val="418AB3"/>
      </a:accent4>
      <a:accent5>
        <a:srgbClr val="D7D447"/>
      </a:accent5>
      <a:accent6>
        <a:srgbClr val="818183"/>
      </a:accent6>
      <a:hlink>
        <a:srgbClr val="F59E00"/>
      </a:hlink>
      <a:folHlink>
        <a:srgbClr val="B2B2B2"/>
      </a:folHlink>
    </a:clrScheme>
    <a:fontScheme name="Base">
      <a:maj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Base">
      <a:fillStyleLst>
        <a:solidFill>
          <a:schemeClr val="phClr"/>
        </a:solidFill>
        <a:solidFill>
          <a:schemeClr val="phClr">
            <a:tint val="55000"/>
            <a:satMod val="130000"/>
          </a:schemeClr>
        </a:solidFill>
        <a:gradFill rotWithShape="1">
          <a:gsLst>
            <a:gs pos="0">
              <a:schemeClr val="phClr"/>
            </a:gs>
            <a:gs pos="90000">
              <a:schemeClr val="phClr">
                <a:shade val="100000"/>
                <a:satMod val="105000"/>
              </a:schemeClr>
            </a:gs>
            <a:gs pos="100000">
              <a:schemeClr val="phClr">
                <a:shade val="80000"/>
                <a:satMod val="120000"/>
              </a:schemeClr>
            </a:gs>
          </a:gsLst>
          <a:path path="circle">
            <a:fillToRect l="100000" t="100000" r="100000" b="100000"/>
          </a:path>
        </a:gradFill>
      </a:fillStyleLst>
      <a:lnStyleLst>
        <a:ln w="10000" cap="flat" cmpd="sng" algn="ctr">
          <a:solidFill>
            <a:schemeClr val="phClr"/>
          </a:solidFill>
          <a:prstDash val="solid"/>
        </a:ln>
        <a:ln w="19050" cap="flat" cmpd="sng" algn="ctr">
          <a:solidFill>
            <a:schemeClr val="phClr"/>
          </a:solidFill>
          <a:prstDash val="solid"/>
        </a:ln>
        <a:ln w="53975" cap="flat" cmpd="dbl"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38100" dist="25400" dir="5400000" rotWithShape="0">
              <a:srgbClr val="000000">
                <a:alpha val="45000"/>
              </a:srgbClr>
            </a:outerShdw>
          </a:effectLst>
          <a:scene3d>
            <a:camera prst="orthographicFront">
              <a:rot lat="0" lon="0" rev="0"/>
            </a:camera>
            <a:lightRig rig="brightRoom" dir="t"/>
          </a:scene3d>
          <a:sp3d extrusionH="12700" contourW="25400" prstMaterial="flat">
            <a:bevelT w="63500" h="152400" prst="angle"/>
            <a:contourClr>
              <a:schemeClr val="phClr">
                <a:shade val="27000"/>
                <a:satMod val="120000"/>
              </a:schemeClr>
            </a:contourClr>
          </a:sp3d>
        </a:effectStyle>
      </a:effectStyleLst>
      <a:bgFillStyleLst>
        <a:solidFill>
          <a:schemeClr val="phClr"/>
        </a:solidFill>
        <a:solidFill>
          <a:schemeClr val="phClr">
            <a:tint val="95000"/>
            <a:shade val="95000"/>
            <a:satMod val="140000"/>
          </a:schemeClr>
        </a:solidFill>
        <a:solidFill>
          <a:schemeClr val="phClr">
            <a:tint val="90000"/>
            <a:shade val="85000"/>
            <a:satMod val="160000"/>
            <a:lumMod val="110000"/>
          </a:schemeClr>
        </a:solidFill>
      </a:bgFillStyleLst>
    </a:fmtScheme>
  </a:themeElements>
  <a:objectDefaults/>
  <a:extraClrSchemeLst/>
  <a:extLst>
    <a:ext uri="{05A4C25C-085E-4340-85A3-A5531E510DB2}">
      <thm15:themeFamily xmlns:thm15="http://schemas.microsoft.com/office/thememl/2012/main" name="Basis" id="{5665723A-49BA-4B57-8411-A56F8F207965}" vid="{90E45F77-AEFC-46EF-A7C1-5B338C297B02}"/>
    </a:ext>
  </a:extLst>
</a:theme>
</file>

<file path=ppt/theme/theme2.xml><?xml version="1.0" encoding="utf-8"?>
<a:theme xmlns:a="http://schemas.openxmlformats.org/drawingml/2006/main" name="Office Theme">
  <a:themeElements>
    <a:clrScheme name="Math_16x9">
      <a:dk1>
        <a:srgbClr val="465562"/>
      </a:dk1>
      <a:lt1>
        <a:srgbClr val="FFFFFF"/>
      </a:lt1>
      <a:dk2>
        <a:srgbClr val="000000"/>
      </a:dk2>
      <a:lt2>
        <a:srgbClr val="F2ECE2"/>
      </a:lt2>
      <a:accent1>
        <a:srgbClr val="9BAAB7"/>
      </a:accent1>
      <a:accent2>
        <a:srgbClr val="B8D082"/>
      </a:accent2>
      <a:accent3>
        <a:srgbClr val="EFDB85"/>
      </a:accent3>
      <a:accent4>
        <a:srgbClr val="E8A565"/>
      </a:accent4>
      <a:accent5>
        <a:srgbClr val="BC9AAE"/>
      </a:accent5>
      <a:accent6>
        <a:srgbClr val="BABABA"/>
      </a:accent6>
      <a:hlink>
        <a:srgbClr val="8FC48C"/>
      </a:hlink>
      <a:folHlink>
        <a:srgbClr val="A97C96"/>
      </a:folHlink>
    </a:clrScheme>
    <a:fontScheme name="Math_16x9">
      <a:majorFont>
        <a:latin typeface="Euphemia"/>
        <a:ea typeface=""/>
        <a:cs typeface=""/>
      </a:majorFont>
      <a:minorFont>
        <a:latin typeface="Euphemia"/>
        <a:ea typeface=""/>
        <a:cs typeface=""/>
      </a:minorFont>
    </a:fontScheme>
    <a:fmtScheme name="Office">
      <a:fillStyleLst>
        <a:solidFill>
          <a:schemeClr val="phClr"/>
        </a:solidFill>
        <a:gradFill rotWithShape="1">
          <a:gsLst>
            <a:gs pos="0">
              <a:schemeClr val="phClr">
                <a:lumMod val="157000"/>
                <a:satMod val="101000"/>
              </a:schemeClr>
            </a:gs>
            <a:gs pos="50000">
              <a:schemeClr val="phClr">
                <a:lumMod val="137000"/>
                <a:satMod val="103000"/>
              </a:schemeClr>
            </a:gs>
            <a:gs pos="100000">
              <a:schemeClr val="phClr">
                <a:lumMod val="115000"/>
                <a:satMod val="109000"/>
              </a:schemeClr>
            </a:gs>
          </a:gsLst>
          <a:lin ang="5400000" scaled="0"/>
        </a:gradFill>
        <a:gradFill rotWithShape="1">
          <a:gsLst>
            <a:gs pos="0">
              <a:schemeClr val="phClr">
                <a:satMod val="103000"/>
                <a:lumMod val="118000"/>
              </a:schemeClr>
            </a:gs>
            <a:gs pos="50000">
              <a:schemeClr val="phClr">
                <a:satMod val="89000"/>
                <a:lumMod val="91000"/>
              </a:schemeClr>
            </a:gs>
            <a:gs pos="100000">
              <a:schemeClr val="phClr">
                <a:lumMod val="6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Math_16x9">
      <a:dk1>
        <a:srgbClr val="465562"/>
      </a:dk1>
      <a:lt1>
        <a:srgbClr val="FFFFFF"/>
      </a:lt1>
      <a:dk2>
        <a:srgbClr val="000000"/>
      </a:dk2>
      <a:lt2>
        <a:srgbClr val="F2ECE2"/>
      </a:lt2>
      <a:accent1>
        <a:srgbClr val="9BAAB7"/>
      </a:accent1>
      <a:accent2>
        <a:srgbClr val="B8D082"/>
      </a:accent2>
      <a:accent3>
        <a:srgbClr val="EFDB85"/>
      </a:accent3>
      <a:accent4>
        <a:srgbClr val="E8A565"/>
      </a:accent4>
      <a:accent5>
        <a:srgbClr val="BC9AAE"/>
      </a:accent5>
      <a:accent6>
        <a:srgbClr val="BABABA"/>
      </a:accent6>
      <a:hlink>
        <a:srgbClr val="8FC48C"/>
      </a:hlink>
      <a:folHlink>
        <a:srgbClr val="A97C96"/>
      </a:folHlink>
    </a:clrScheme>
    <a:fontScheme name="Math_16x9">
      <a:majorFont>
        <a:latin typeface="Euphemia"/>
        <a:ea typeface=""/>
        <a:cs typeface=""/>
      </a:majorFont>
      <a:minorFont>
        <a:latin typeface="Euphemia"/>
        <a:ea typeface=""/>
        <a:cs typeface=""/>
      </a:minorFont>
    </a:fontScheme>
    <a:fmtScheme name="Office">
      <a:fillStyleLst>
        <a:solidFill>
          <a:schemeClr val="phClr"/>
        </a:solidFill>
        <a:gradFill rotWithShape="1">
          <a:gsLst>
            <a:gs pos="0">
              <a:schemeClr val="phClr">
                <a:lumMod val="157000"/>
                <a:satMod val="101000"/>
              </a:schemeClr>
            </a:gs>
            <a:gs pos="50000">
              <a:schemeClr val="phClr">
                <a:lumMod val="137000"/>
                <a:satMod val="103000"/>
              </a:schemeClr>
            </a:gs>
            <a:gs pos="100000">
              <a:schemeClr val="phClr">
                <a:lumMod val="115000"/>
                <a:satMod val="109000"/>
              </a:schemeClr>
            </a:gs>
          </a:gsLst>
          <a:lin ang="5400000" scaled="0"/>
        </a:gradFill>
        <a:gradFill rotWithShape="1">
          <a:gsLst>
            <a:gs pos="0">
              <a:schemeClr val="phClr">
                <a:satMod val="103000"/>
                <a:lumMod val="118000"/>
              </a:schemeClr>
            </a:gs>
            <a:gs pos="50000">
              <a:schemeClr val="phClr">
                <a:satMod val="89000"/>
                <a:lumMod val="91000"/>
              </a:schemeClr>
            </a:gs>
            <a:gs pos="100000">
              <a:schemeClr val="phClr">
                <a:lumMod val="6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TemplateFile" ma:contentTypeID="0x010100DE95A0C693CEB341887D38A4A2B58B45040072C752107C5A7B47AA91A1EE638E6F1F" ma:contentTypeVersion="55" ma:contentTypeDescription="Create a new document." ma:contentTypeScope="" ma:versionID="3c98c83416931a21d43ed007fda5e4dd">
  <xsd:schema xmlns:xsd="http://www.w3.org/2001/XMLSchema" xmlns:xs="http://www.w3.org/2001/XMLSchema" xmlns:p="http://schemas.microsoft.com/office/2006/metadata/properties" xmlns:ns2="2958f784-0ef9-4616-b22d-512a8cad1f0d" xmlns:ns3="fb5acd76-e9f3-4601-9d69-91f53ab96ae6" targetNamespace="http://schemas.microsoft.com/office/2006/metadata/properties" ma:root="true" ma:fieldsID="938018c4f46d99993d20879d4e9ddff8" ns2:_="" ns3:_="">
    <xsd:import namespace="2958f784-0ef9-4616-b22d-512a8cad1f0d"/>
    <xsd:import namespace="fb5acd76-e9f3-4601-9d69-91f53ab96ae6"/>
    <xsd:element name="properties">
      <xsd:complexType>
        <xsd:sequence>
          <xsd:element name="documentManagement">
            <xsd:complexType>
              <xsd:all>
                <xsd:element ref="ns2:AcquiredFrom" minOccurs="0"/>
                <xsd:element ref="ns2:UACurrentWords" minOccurs="0"/>
                <xsd:element ref="ns2:TPApplication" minOccurs="0"/>
                <xsd:element ref="ns2:ApprovalLog" minOccurs="0"/>
                <xsd:element ref="ns2:ApprovalStatus" minOccurs="0"/>
                <xsd:element ref="ns2:AssetStart" minOccurs="0"/>
                <xsd:element ref="ns2:AssetExpire" minOccurs="0"/>
                <xsd:element ref="ns2:AssetId" minOccurs="0"/>
                <xsd:element ref="ns2:IsSearchable" minOccurs="0"/>
                <xsd:element ref="ns2:AssetType" minOccurs="0"/>
                <xsd:element ref="ns2:APAuthor" minOccurs="0"/>
                <xsd:element ref="ns2:AverageRating" minOccurs="0"/>
                <xsd:element ref="ns2:BlockPublish" minOccurs="0"/>
                <xsd:element ref="ns2:BugNumber" minOccurs="0"/>
                <xsd:element ref="ns2:CampaignTagsTaxHTField0" minOccurs="0"/>
                <xsd:element ref="ns2:TPClientViewer" minOccurs="0"/>
                <xsd:element ref="ns2:ClipArtFilename" minOccurs="0"/>
                <xsd:element ref="ns2:TPCommandLine" minOccurs="0"/>
                <xsd:element ref="ns2:TPComponent" minOccurs="0"/>
                <xsd:element ref="ns2:ContentItem" minOccurs="0"/>
                <xsd:element ref="ns2:CrawlForDependencies" minOccurs="0"/>
                <xsd:element ref="ns2:CSXHash" minOccurs="0"/>
                <xsd:element ref="ns2:CSXSubmissionMarket" minOccurs="0"/>
                <xsd:element ref="ns2:CSXUpdate" minOccurs="0"/>
                <xsd:element ref="ns2:IntlLangReviewDate" minOccurs="0"/>
                <xsd:element ref="ns2:IsDeleted" minOccurs="0"/>
                <xsd:element ref="ns2:APDescription" minOccurs="0"/>
                <xsd:element ref="ns2:DirectSourceMarket" minOccurs="0"/>
                <xsd:element ref="ns2:Downloads" minOccurs="0"/>
                <xsd:element ref="ns2:DSATActionTaken" minOccurs="0"/>
                <xsd:element ref="ns2:APEditor" minOccurs="0"/>
                <xsd:element ref="ns2:EditorialStatus" minOccurs="0"/>
                <xsd:element ref="ns2:EditorialTags" minOccurs="0"/>
                <xsd:element ref="ns2:TPExecutable" minOccurs="0"/>
                <xsd:element ref="ns2:FeatureTagsTaxHTField0" minOccurs="0"/>
                <xsd:element ref="ns2:TPFriendlyName" minOccurs="0"/>
                <xsd:element ref="ns2:FriendlyTitle" minOccurs="0"/>
                <xsd:element ref="ns2:PrimaryImageGen" minOccurs="0"/>
                <xsd:element ref="ns2:HandoffToMSDN" minOccurs="0"/>
                <xsd:element ref="ns2:InProjectListLookup" minOccurs="0"/>
                <xsd:element ref="ns2:TPInstallLocation" minOccurs="0"/>
                <xsd:element ref="ns2:InternalTagsTaxHTField0" minOccurs="0"/>
                <xsd:element ref="ns2:IntlLangReview" minOccurs="0"/>
                <xsd:element ref="ns2:IntlLangReviewer" minOccurs="0"/>
                <xsd:element ref="ns2:MarketSpecific" minOccurs="0"/>
                <xsd:element ref="ns2:LastCompleteVersionLookup" minOccurs="0"/>
                <xsd:element ref="ns2:LastHandOff" minOccurs="0"/>
                <xsd:element ref="ns2:LastModifiedDateTime" minOccurs="0"/>
                <xsd:element ref="ns2:LastPreviewErrorLookup" minOccurs="0"/>
                <xsd:element ref="ns2:LastPreviewResultLookup" minOccurs="0"/>
                <xsd:element ref="ns2:LastPreviewAttemptDateLookup" minOccurs="0"/>
                <xsd:element ref="ns2:LastPreviewedByLookup" minOccurs="0"/>
                <xsd:element ref="ns2:LastPreviewTimeLookup" minOccurs="0"/>
                <xsd:element ref="ns2:LastPreviewVersionLookup" minOccurs="0"/>
                <xsd:element ref="ns2:LastPublishErrorLookup" minOccurs="0"/>
                <xsd:element ref="ns2:LastPublishResultLookup" minOccurs="0"/>
                <xsd:element ref="ns2:LastPublishAttemptDateLookup" minOccurs="0"/>
                <xsd:element ref="ns2:LastPublishedByLookup" minOccurs="0"/>
                <xsd:element ref="ns2:LastPublishTimeLookup" minOccurs="0"/>
                <xsd:element ref="ns2:LastPublishVersionLookup" minOccurs="0"/>
                <xsd:element ref="ns2:TPLaunchHelpLinkType" minOccurs="0"/>
                <xsd:element ref="ns2:LegacyData" minOccurs="0"/>
                <xsd:element ref="ns2:TPLaunchHelpLink" minOccurs="0"/>
                <xsd:element ref="ns2:LocComments" minOccurs="0"/>
                <xsd:element ref="ns2:LocLastLocAttemptVersionLookup" minOccurs="0"/>
                <xsd:element ref="ns2:LocLastLocAttemptVersionTypeLookup" minOccurs="0"/>
                <xsd:element ref="ns2:LocManualTestRequired" minOccurs="0"/>
                <xsd:element ref="ns2:LocMarketGroupTiers2" minOccurs="0"/>
                <xsd:element ref="ns2:LocNewPublishedVersionLookup" minOccurs="0"/>
                <xsd:element ref="ns2:LocOverallHandbackStatusLookup" minOccurs="0"/>
                <xsd:element ref="ns2:LocOverallLocStatusLookup" minOccurs="0"/>
                <xsd:element ref="ns2:LocOverallPreviewStatusLookup" minOccurs="0"/>
                <xsd:element ref="ns2:LocOverallPublishStatusLookup" minOccurs="0"/>
                <xsd:element ref="ns2:IntlLocPriority" minOccurs="0"/>
                <xsd:element ref="ns2:LocProcessedForHandoffsLookup" minOccurs="0"/>
                <xsd:element ref="ns2:LocProcessedForMarketsLookup" minOccurs="0"/>
                <xsd:element ref="ns2:LocPublishedDependentAssetsLookup" minOccurs="0"/>
                <xsd:element ref="ns2:LocPublishedLinkedAssetsLookup" minOccurs="0"/>
                <xsd:element ref="ns2:LocRecommendedHandoff" minOccurs="0"/>
                <xsd:element ref="ns2:LocalizationTagsTaxHTField0" minOccurs="0"/>
                <xsd:element ref="ns2:MachineTranslated" minOccurs="0"/>
                <xsd:element ref="ns2:Manager" minOccurs="0"/>
                <xsd:element ref="ns2:Markets" minOccurs="0"/>
                <xsd:element ref="ns2:Milestone" minOccurs="0"/>
                <xsd:element ref="ns2:TPNamespace" minOccurs="0"/>
                <xsd:element ref="ns2:NumericId" minOccurs="0"/>
                <xsd:element ref="ns2:NumOfRatingsLookup" minOccurs="0"/>
                <xsd:element ref="ns2:OOCacheId" minOccurs="0"/>
                <xsd:element ref="ns2:OpenTemplate" minOccurs="0"/>
                <xsd:element ref="ns2:OriginAsset" minOccurs="0"/>
                <xsd:element ref="ns2:OriginalRelease" minOccurs="0"/>
                <xsd:element ref="ns2:OriginalSourceMarket" minOccurs="0"/>
                <xsd:element ref="ns2:OutputCachingOn" minOccurs="0"/>
                <xsd:element ref="ns2:ParentAssetId" minOccurs="0"/>
                <xsd:element ref="ns2:PlannedPubDate" minOccurs="0"/>
                <xsd:element ref="ns2:PolicheckWords" minOccurs="0"/>
                <xsd:element ref="ns2:BusinessGroup" minOccurs="0"/>
                <xsd:element ref="ns2:UAProjectedTotalWords" minOccurs="0"/>
                <xsd:element ref="ns2:Provider" minOccurs="0"/>
                <xsd:element ref="ns2:Providers" minOccurs="0"/>
                <xsd:element ref="ns2:PublishStatusLookup" minOccurs="0"/>
                <xsd:element ref="ns2:PublishTargets" minOccurs="0"/>
                <xsd:element ref="ns2:RecommendationsModifier" minOccurs="0"/>
                <xsd:element ref="ns2:ArtSampleDocs" minOccurs="0"/>
                <xsd:element ref="ns2:ScenarioTagsTaxHTField0" minOccurs="0"/>
                <xsd:element ref="ns2:ShowIn" minOccurs="0"/>
                <xsd:element ref="ns2:SourceTitle" minOccurs="0"/>
                <xsd:element ref="ns2:CSXSubmissionDate" minOccurs="0"/>
                <xsd:element ref="ns2:SubmitterId" minOccurs="0"/>
                <xsd:element ref="ns2:TaxCatchAll" minOccurs="0"/>
                <xsd:element ref="ns2:TaxCatchAllLabel" minOccurs="0"/>
                <xsd:element ref="ns2:TemplateStatus" minOccurs="0"/>
                <xsd:element ref="ns2:TemplateTemplateType" minOccurs="0"/>
                <xsd:element ref="ns2:ThumbnailAssetId" minOccurs="0"/>
                <xsd:element ref="ns2:TimesCloned" minOccurs="0"/>
                <xsd:element ref="ns2:TrustLevel" minOccurs="0"/>
                <xsd:element ref="ns2:UALocComments" minOccurs="0"/>
                <xsd:element ref="ns2:UALocRecommendation" minOccurs="0"/>
                <xsd:element ref="ns2:UANotes" minOccurs="0"/>
                <xsd:element ref="ns2:TPAppVersion" minOccurs="0"/>
                <xsd:element ref="ns2:VoteCount" minOccurs="0"/>
                <xsd:element ref="ns3:Description0" minOccurs="0"/>
                <xsd:element ref="ns3:Component"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958f784-0ef9-4616-b22d-512a8cad1f0d" elementFormDefault="qualified">
    <xsd:import namespace="http://schemas.microsoft.com/office/2006/documentManagement/types"/>
    <xsd:import namespace="http://schemas.microsoft.com/office/infopath/2007/PartnerControls"/>
    <xsd:element name="AcquiredFrom" ma:index="1" nillable="true" ma:displayName="Acquired From" ma:default="Internal MS" ma:internalName="AcquiredFrom" ma:readOnly="false">
      <xsd:simpleType>
        <xsd:restriction base="dms:Choice">
          <xsd:enumeration value="Internal MS"/>
          <xsd:enumeration value="Community"/>
          <xsd:enumeration value="MVP"/>
          <xsd:enumeration value="Publisher"/>
          <xsd:enumeration value="Partner"/>
          <xsd:enumeration value="None"/>
        </xsd:restriction>
      </xsd:simpleType>
    </xsd:element>
    <xsd:element name="UACurrentWords" ma:index="2" nillable="true" ma:displayName="Actual Word Count" ma:default="" ma:internalName="UACurrentWords" ma:readOnly="false">
      <xsd:simpleType>
        <xsd:restriction base="dms:Unknown"/>
      </xsd:simpleType>
    </xsd:element>
    <xsd:element name="TPApplication" ma:index="3" nillable="true" ma:displayName="Application to Open Template With" ma:default="" ma:internalName="TPApplication">
      <xsd:simpleType>
        <xsd:restriction base="dms:Text"/>
      </xsd:simpleType>
    </xsd:element>
    <xsd:element name="ApprovalLog" ma:index="4" nillable="true" ma:displayName="Approval Log" ma:default="" ma:hidden="true" ma:internalName="ApprovalLog" ma:readOnly="false">
      <xsd:simpleType>
        <xsd:restriction base="dms:Note"/>
      </xsd:simpleType>
    </xsd:element>
    <xsd:element name="ApprovalStatus" ma:index="5" nillable="true" ma:displayName="Approval Status" ma:default="InProgress" ma:internalName="ApprovalStatus" ma:readOnly="false">
      <xsd:simpleType>
        <xsd:restriction base="dms:Choice">
          <xsd:enumeration value="InProgress"/>
          <xsd:enumeration value="Rejected"/>
          <xsd:enumeration value="Questionable"/>
          <xsd:enumeration value="ApprovedAutomatic"/>
          <xsd:enumeration value="ApprovedManual"/>
          <xsd:enumeration value="On Hold"/>
          <xsd:enumeration value="Needs Review"/>
          <xsd:enumeration value="A Violation"/>
          <xsd:enumeration value="Unpublished Violation"/>
        </xsd:restriction>
      </xsd:simpleType>
    </xsd:element>
    <xsd:element name="AssetStart" ma:index="6" nillable="true" ma:displayName="Asset Begin Date" ma:default="[Today]" ma:internalName="AssetStart" ma:readOnly="false">
      <xsd:simpleType>
        <xsd:restriction base="dms:DateTime"/>
      </xsd:simpleType>
    </xsd:element>
    <xsd:element name="AssetExpire" ma:index="7" nillable="true" ma:displayName="Asset End Date" ma:default="2029-01-01T00:00:00Z" ma:internalName="AssetExpire" ma:readOnly="false">
      <xsd:simpleType>
        <xsd:restriction base="dms:DateTime"/>
      </xsd:simpleType>
    </xsd:element>
    <xsd:element name="AssetId" ma:index="8" nillable="true" ma:displayName="Asset ID" ma:default="" ma:indexed="true" ma:internalName="AssetId" ma:readOnly="false">
      <xsd:simpleType>
        <xsd:restriction base="dms:Text">
          <xsd:maxLength value="255"/>
        </xsd:restriction>
      </xsd:simpleType>
    </xsd:element>
    <xsd:element name="IsSearchable" ma:index="9" nillable="true" ma:displayName="Asset Searchable?" ma:default="true" ma:internalName="IsSearchable" ma:readOnly="false">
      <xsd:simpleType>
        <xsd:restriction base="dms:Boolean"/>
      </xsd:simpleType>
    </xsd:element>
    <xsd:element name="AssetType" ma:index="10" nillable="true" ma:displayName="Asset Type" ma:default="" ma:internalName="AssetType" ma:readOnly="false">
      <xsd:simpleType>
        <xsd:restriction base="dms:Unknown"/>
      </xsd:simpleType>
    </xsd:element>
    <xsd:element name="APAuthor" ma:index="11" nillable="true" ma:displayName="Author" ma:default="" ma:list="UserInfo" ma:internalName="APAuthor" ma:readOnly="fals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AverageRating" ma:index="12" nillable="true" ma:displayName="Average Rating" ma:internalName="AverageRating" ma:readOnly="false">
      <xsd:simpleType>
        <xsd:restriction base="dms:Text"/>
      </xsd:simpleType>
    </xsd:element>
    <xsd:element name="BlockPublish" ma:index="13" nillable="true" ma:displayName="Block from Publishing?" ma:default="" ma:internalName="BlockPublish" ma:readOnly="false">
      <xsd:simpleType>
        <xsd:restriction base="dms:Boolean"/>
      </xsd:simpleType>
    </xsd:element>
    <xsd:element name="BugNumber" ma:index="14" nillable="true" ma:displayName="Bug Number" ma:default="" ma:internalName="BugNumber" ma:readOnly="false">
      <xsd:simpleType>
        <xsd:restriction base="dms:Text"/>
      </xsd:simpleType>
    </xsd:element>
    <xsd:element name="CampaignTagsTaxHTField0" ma:index="16" nillable="true" ma:taxonomy="true" ma:internalName="CampaignTagsTaxHTField0" ma:taxonomyFieldName="CampaignTags" ma:displayName="Campaigns" ma:readOnly="false" ma:default="" ma:fieldId="{ca69c71e-a029-4733-aca1-cabc27411b08}" ma:taxonomyMulti="true" ma:sspId="8f79753a-75d3-41f5-8ca3-40b843941b4f" ma:termSetId="ca0e50d4-faa1-44ce-961e-bb1441c60e66" ma:anchorId="00000000-0000-0000-0000-000000000000" ma:open="false" ma:isKeyword="false">
      <xsd:complexType>
        <xsd:sequence>
          <xsd:element ref="pc:Terms" minOccurs="0" maxOccurs="1"/>
        </xsd:sequence>
      </xsd:complexType>
    </xsd:element>
    <xsd:element name="TPClientViewer" ma:index="17" nillable="true" ma:displayName="Client Viewer" ma:default="" ma:internalName="TPClientViewer">
      <xsd:simpleType>
        <xsd:restriction base="dms:Text"/>
      </xsd:simpleType>
    </xsd:element>
    <xsd:element name="ClipArtFilename" ma:index="18" nillable="true" ma:displayName="Clip Art Name" ma:default="" ma:internalName="ClipArtFilename" ma:readOnly="false">
      <xsd:simpleType>
        <xsd:restriction base="dms:Text"/>
      </xsd:simpleType>
    </xsd:element>
    <xsd:element name="TPCommandLine" ma:index="19" nillable="true" ma:displayName="Command Line" ma:default="" ma:internalName="TPCommandLine">
      <xsd:simpleType>
        <xsd:restriction base="dms:Text"/>
      </xsd:simpleType>
    </xsd:element>
    <xsd:element name="TPComponent" ma:index="20" nillable="true" ma:displayName="Component" ma:default="" ma:internalName="TPComponent">
      <xsd:simpleType>
        <xsd:restriction base="dms:Text"/>
      </xsd:simpleType>
    </xsd:element>
    <xsd:element name="ContentItem" ma:index="21" nillable="true" ma:displayName="Content Item" ma:default="" ma:hidden="true" ma:internalName="ContentItem" ma:readOnly="false">
      <xsd:simpleType>
        <xsd:restriction base="dms:Unknown"/>
      </xsd:simpleType>
    </xsd:element>
    <xsd:element name="CrawlForDependencies" ma:index="23" nillable="true" ma:displayName="Crawl for Dependencies?" ma:default="true" ma:internalName="CrawlForDependencies" ma:readOnly="false">
      <xsd:simpleType>
        <xsd:restriction base="dms:Boolean"/>
      </xsd:simpleType>
    </xsd:element>
    <xsd:element name="CSXHash" ma:index="26" nillable="true" ma:displayName="CSX Hash" ma:default="" ma:indexed="true" ma:internalName="CSXHash" ma:readOnly="false">
      <xsd:simpleType>
        <xsd:restriction base="dms:Text"/>
      </xsd:simpleType>
    </xsd:element>
    <xsd:element name="CSXSubmissionMarket" ma:index="27" nillable="true" ma:displayName="CSX Submission Market" ma:default="" ma:list="{8D80075B-F8CE-48D6-9BD2-D195F7E115A9}" ma:internalName="CSXSubmissionMarket" ma:readOnly="false" ma:showField="MarketName" ma:web="2958f784-0ef9-4616-b22d-512a8cad1f0d">
      <xsd:simpleType>
        <xsd:restriction base="dms:Lookup"/>
      </xsd:simpleType>
    </xsd:element>
    <xsd:element name="CSXUpdate" ma:index="28" nillable="true" ma:displayName="CSX Updated?" ma:default="false" ma:internalName="CSXUpdate" ma:readOnly="false">
      <xsd:simpleType>
        <xsd:restriction base="dms:Boolean"/>
      </xsd:simpleType>
    </xsd:element>
    <xsd:element name="IntlLangReviewDate" ma:index="29" nillable="true" ma:displayName="Date to Complete Intl QA" ma:default="" ma:internalName="IntlLangReviewDate" ma:readOnly="false">
      <xsd:simpleType>
        <xsd:restriction base="dms:DateTime"/>
      </xsd:simpleType>
    </xsd:element>
    <xsd:element name="IsDeleted" ma:index="30" nillable="true" ma:displayName="Deleted?" ma:default="" ma:internalName="IsDeleted" ma:readOnly="false">
      <xsd:simpleType>
        <xsd:restriction base="dms:Boolean"/>
      </xsd:simpleType>
    </xsd:element>
    <xsd:element name="APDescription" ma:index="31" nillable="true" ma:displayName="Description" ma:default="" ma:internalName="APDescription" ma:readOnly="false">
      <xsd:simpleType>
        <xsd:restriction base="dms:Note"/>
      </xsd:simpleType>
    </xsd:element>
    <xsd:element name="DirectSourceMarket" ma:index="32" nillable="true" ma:displayName="Direct Source Market Group" ma:default="" ma:internalName="DirectSourceMarket" ma:readOnly="false">
      <xsd:simpleType>
        <xsd:restriction base="dms:Text"/>
      </xsd:simpleType>
    </xsd:element>
    <xsd:element name="Downloads" ma:index="33" nillable="true" ma:displayName="Downloads" ma:default="0" ma:hidden="true" ma:internalName="Downloads" ma:readOnly="false">
      <xsd:simpleType>
        <xsd:restriction base="dms:Unknown"/>
      </xsd:simpleType>
    </xsd:element>
    <xsd:element name="DSATActionTaken" ma:index="34" nillable="true" ma:displayName="DSAT Action Taken" ma:default="" ma:internalName="DSATActionTaken" ma:readOnly="false">
      <xsd:simpleType>
        <xsd:restriction base="dms:Choice">
          <xsd:enumeration value="Best Bets"/>
          <xsd:enumeration value="Expire"/>
          <xsd:enumeration value="Hide"/>
          <xsd:enumeration value="None"/>
        </xsd:restriction>
      </xsd:simpleType>
    </xsd:element>
    <xsd:element name="APEditor" ma:index="35" nillable="true" ma:displayName="Editor" ma:default="" ma:list="UserInfo" ma:internalName="APEditor" ma:readOnly="fals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EditorialStatus" ma:index="36" nillable="true" ma:displayName="Editorial Status" ma:default="" ma:internalName="EditorialStatus" ma:readOnly="false">
      <xsd:simpleType>
        <xsd:restriction base="dms:Unknown"/>
      </xsd:simpleType>
    </xsd:element>
    <xsd:element name="EditorialTags" ma:index="37" nillable="true" ma:displayName="Editorial Tags" ma:default="" ma:internalName="EditorialTags">
      <xsd:simpleType>
        <xsd:restriction base="dms:Unknown"/>
      </xsd:simpleType>
    </xsd:element>
    <xsd:element name="TPExecutable" ma:index="38" nillable="true" ma:displayName="Executable" ma:default="" ma:internalName="TPExecutable">
      <xsd:simpleType>
        <xsd:restriction base="dms:Text"/>
      </xsd:simpleType>
    </xsd:element>
    <xsd:element name="FeatureTagsTaxHTField0" ma:index="40" nillable="true" ma:taxonomy="true" ma:internalName="FeatureTagsTaxHTField0" ma:taxonomyFieldName="FeatureTags" ma:displayName="Features" ma:readOnly="false" ma:default="" ma:fieldId="{9327d1a0-1a14-4b12-a74c-0f320f972977}" ma:taxonomyMulti="true" ma:sspId="8f79753a-75d3-41f5-8ca3-40b843941b4f" ma:termSetId="f1ab6845-967d-4854-a0ba-4ec07f0f8113" ma:anchorId="00000000-0000-0000-0000-000000000000" ma:open="false" ma:isKeyword="false">
      <xsd:complexType>
        <xsd:sequence>
          <xsd:element ref="pc:Terms" minOccurs="0" maxOccurs="1"/>
        </xsd:sequence>
      </xsd:complexType>
    </xsd:element>
    <xsd:element name="TPFriendlyName" ma:index="41" nillable="true" ma:displayName="Friendly Name" ma:default="" ma:internalName="TPFriendlyName">
      <xsd:simpleType>
        <xsd:restriction base="dms:Text"/>
      </xsd:simpleType>
    </xsd:element>
    <xsd:element name="FriendlyTitle" ma:index="42" nillable="true" ma:displayName="Friendly Title" ma:default="" ma:description="Shorter title to be used when displaying search results" ma:internalName="FriendlyTitle" ma:readOnly="false">
      <xsd:simpleType>
        <xsd:restriction base="dms:Text"/>
      </xsd:simpleType>
    </xsd:element>
    <xsd:element name="PrimaryImageGen" ma:index="43" nillable="true" ma:displayName="Generate Images?" ma:default="true" ma:internalName="PrimaryImageGen">
      <xsd:simpleType>
        <xsd:restriction base="dms:Boolean"/>
      </xsd:simpleType>
    </xsd:element>
    <xsd:element name="HandoffToMSDN" ma:index="44" nillable="true" ma:displayName="Handoff To MSDN Date" ma:default="" ma:internalName="HandoffToMSDN" ma:readOnly="false">
      <xsd:simpleType>
        <xsd:restriction base="dms:DateTime"/>
      </xsd:simpleType>
    </xsd:element>
    <xsd:element name="InProjectListLookup" ma:index="45" nillable="true" ma:displayName="InProjectListLookup" ma:list="{1F044C38-11A0-4051-9DF8-A3AFA85E16DC}" ma:internalName="InProjectListLookup" ma:readOnly="true" ma:showField="InProjectList" ma:web="2958f784-0ef9-4616-b22d-512a8cad1f0d">
      <xsd:complexType>
        <xsd:complexContent>
          <xsd:extension base="dms:MultiChoiceLookup">
            <xsd:sequence>
              <xsd:element name="Value" type="dms:Lookup" maxOccurs="unbounded" minOccurs="0" nillable="true"/>
            </xsd:sequence>
          </xsd:extension>
        </xsd:complexContent>
      </xsd:complexType>
    </xsd:element>
    <xsd:element name="TPInstallLocation" ma:index="46" nillable="true" ma:displayName="Install Location" ma:default="" ma:internalName="TPInstallLocation">
      <xsd:simpleType>
        <xsd:restriction base="dms:Text"/>
      </xsd:simpleType>
    </xsd:element>
    <xsd:element name="InternalTagsTaxHTField0" ma:index="48" nillable="true" ma:taxonomy="true" ma:internalName="InternalTagsTaxHTField0" ma:taxonomyFieldName="InternalTags" ma:displayName="Internal Tags" ma:readOnly="false" ma:default="" ma:fieldId="{3b364bcb-a06e-4da1-8475-f5243c3236b2}" ma:taxonomyMulti="true" ma:sspId="8f79753a-75d3-41f5-8ca3-40b843941b4f" ma:termSetId="82b6639e-f7fc-4c18-ad2d-003a6e707765" ma:anchorId="00000000-0000-0000-0000-000000000000" ma:open="false" ma:isKeyword="false">
      <xsd:complexType>
        <xsd:sequence>
          <xsd:element ref="pc:Terms" minOccurs="0" maxOccurs="1"/>
        </xsd:sequence>
      </xsd:complexType>
    </xsd:element>
    <xsd:element name="IntlLangReview" ma:index="49" nillable="true" ma:displayName="Intl Lang QA Review Required?" ma:default="" ma:internalName="IntlLangReview" ma:readOnly="false">
      <xsd:simpleType>
        <xsd:restriction base="dms:Boolean"/>
      </xsd:simpleType>
    </xsd:element>
    <xsd:element name="IntlLangReviewer" ma:index="50" nillable="true" ma:displayName="Intl Lang QA Reviewer" ma:default="" ma:internalName="IntlLangReviewer" ma:readOnly="false">
      <xsd:simpleType>
        <xsd:restriction base="dms:Text"/>
      </xsd:simpleType>
    </xsd:element>
    <xsd:element name="MarketSpecific" ma:index="51" nillable="true" ma:displayName="Is Market Specific?" ma:default="" ma:internalName="MarketSpecific" ma:readOnly="false">
      <xsd:simpleType>
        <xsd:restriction base="dms:Boolean"/>
      </xsd:simpleType>
    </xsd:element>
    <xsd:element name="LastCompleteVersionLookup" ma:index="52" nillable="true" ma:displayName="Last Complete Version Lookup" ma:default="" ma:list="{1F044C38-11A0-4051-9DF8-A3AFA85E16DC}" ma:internalName="LastCompleteVersionLookup" ma:readOnly="true" ma:showField="LastCompleteVersion" ma:web="2958f784-0ef9-4616-b22d-512a8cad1f0d">
      <xsd:complexType>
        <xsd:complexContent>
          <xsd:extension base="dms:MultiChoiceLookup">
            <xsd:sequence>
              <xsd:element name="Value" type="dms:Lookup" maxOccurs="unbounded" minOccurs="0" nillable="true"/>
            </xsd:sequence>
          </xsd:extension>
        </xsd:complexContent>
      </xsd:complexType>
    </xsd:element>
    <xsd:element name="LastHandOff" ma:index="53" nillable="true" ma:displayName="Last Hand-off" ma:default="" ma:internalName="LastHandOff" ma:readOnly="false">
      <xsd:simpleType>
        <xsd:restriction base="dms:DateTime"/>
      </xsd:simpleType>
    </xsd:element>
    <xsd:element name="LastModifiedDateTime" ma:index="54" nillable="true" ma:displayName="Last Modified Date" ma:default="" ma:internalName="LastModifiedDateTime" ma:readOnly="false">
      <xsd:simpleType>
        <xsd:restriction base="dms:DateTime"/>
      </xsd:simpleType>
    </xsd:element>
    <xsd:element name="LastPreviewErrorLookup" ma:index="55" nillable="true" ma:displayName="Last Preview Attempt Error" ma:default="" ma:list="{1F044C38-11A0-4051-9DF8-A3AFA85E16DC}" ma:internalName="LastPreviewErrorLookup" ma:readOnly="true" ma:showField="LastPreviewError" ma:web="2958f784-0ef9-4616-b22d-512a8cad1f0d">
      <xsd:complexType>
        <xsd:complexContent>
          <xsd:extension base="dms:MultiChoiceLookup">
            <xsd:sequence>
              <xsd:element name="Value" type="dms:Lookup" maxOccurs="unbounded" minOccurs="0" nillable="true"/>
            </xsd:sequence>
          </xsd:extension>
        </xsd:complexContent>
      </xsd:complexType>
    </xsd:element>
    <xsd:element name="LastPreviewResultLookup" ma:index="56" nillable="true" ma:displayName="Last Preview Attempt Result" ma:default="" ma:list="{1F044C38-11A0-4051-9DF8-A3AFA85E16DC}" ma:internalName="LastPreviewResultLookup" ma:readOnly="true" ma:showField="LastPreviewResult" ma:web="2958f784-0ef9-4616-b22d-512a8cad1f0d">
      <xsd:complexType>
        <xsd:complexContent>
          <xsd:extension base="dms:MultiChoiceLookup">
            <xsd:sequence>
              <xsd:element name="Value" type="dms:Lookup" maxOccurs="unbounded" minOccurs="0" nillable="true"/>
            </xsd:sequence>
          </xsd:extension>
        </xsd:complexContent>
      </xsd:complexType>
    </xsd:element>
    <xsd:element name="LastPreviewAttemptDateLookup" ma:index="57" nillable="true" ma:displayName="Last Preview Attempted On" ma:default="" ma:list="{1F044C38-11A0-4051-9DF8-A3AFA85E16DC}" ma:internalName="LastPreviewAttemptDateLookup" ma:readOnly="true" ma:showField="LastPreviewAttemptDate" ma:web="2958f784-0ef9-4616-b22d-512a8cad1f0d">
      <xsd:complexType>
        <xsd:complexContent>
          <xsd:extension base="dms:MultiChoiceLookup">
            <xsd:sequence>
              <xsd:element name="Value" type="dms:Lookup" maxOccurs="unbounded" minOccurs="0" nillable="true"/>
            </xsd:sequence>
          </xsd:extension>
        </xsd:complexContent>
      </xsd:complexType>
    </xsd:element>
    <xsd:element name="LastPreviewedByLookup" ma:index="58" nillable="true" ma:displayName="Last Previewed By" ma:default="" ma:list="{1F044C38-11A0-4051-9DF8-A3AFA85E16DC}" ma:internalName="LastPreviewedByLookup" ma:readOnly="true" ma:showField="LastPreviewedBy" ma:web="2958f784-0ef9-4616-b22d-512a8cad1f0d">
      <xsd:complexType>
        <xsd:complexContent>
          <xsd:extension base="dms:MultiChoiceLookup">
            <xsd:sequence>
              <xsd:element name="Value" type="dms:Lookup" maxOccurs="unbounded" minOccurs="0" nillable="true"/>
            </xsd:sequence>
          </xsd:extension>
        </xsd:complexContent>
      </xsd:complexType>
    </xsd:element>
    <xsd:element name="LastPreviewTimeLookup" ma:index="59" nillable="true" ma:displayName="Last Previewed Date" ma:default="" ma:list="{1F044C38-11A0-4051-9DF8-A3AFA85E16DC}" ma:internalName="LastPreviewTimeLookup" ma:readOnly="true" ma:showField="LastPreviewTime" ma:web="2958f784-0ef9-4616-b22d-512a8cad1f0d">
      <xsd:complexType>
        <xsd:complexContent>
          <xsd:extension base="dms:MultiChoiceLookup">
            <xsd:sequence>
              <xsd:element name="Value" type="dms:Lookup" maxOccurs="unbounded" minOccurs="0" nillable="true"/>
            </xsd:sequence>
          </xsd:extension>
        </xsd:complexContent>
      </xsd:complexType>
    </xsd:element>
    <xsd:element name="LastPreviewVersionLookup" ma:index="60" nillable="true" ma:displayName="Last Previewed Version" ma:default="" ma:list="{1F044C38-11A0-4051-9DF8-A3AFA85E16DC}" ma:internalName="LastPreviewVersionLookup" ma:readOnly="true" ma:showField="LastPreviewVersion" ma:web="2958f784-0ef9-4616-b22d-512a8cad1f0d">
      <xsd:complexType>
        <xsd:complexContent>
          <xsd:extension base="dms:MultiChoiceLookup">
            <xsd:sequence>
              <xsd:element name="Value" type="dms:Lookup" maxOccurs="unbounded" minOccurs="0" nillable="true"/>
            </xsd:sequence>
          </xsd:extension>
        </xsd:complexContent>
      </xsd:complexType>
    </xsd:element>
    <xsd:element name="LastPublishErrorLookup" ma:index="61" nillable="true" ma:displayName="Last Publish Attempt Error" ma:default="" ma:list="{1F044C38-11A0-4051-9DF8-A3AFA85E16DC}" ma:internalName="LastPublishErrorLookup" ma:readOnly="true" ma:showField="LastPublishError" ma:web="2958f784-0ef9-4616-b22d-512a8cad1f0d">
      <xsd:complexType>
        <xsd:complexContent>
          <xsd:extension base="dms:MultiChoiceLookup">
            <xsd:sequence>
              <xsd:element name="Value" type="dms:Lookup" maxOccurs="unbounded" minOccurs="0" nillable="true"/>
            </xsd:sequence>
          </xsd:extension>
        </xsd:complexContent>
      </xsd:complexType>
    </xsd:element>
    <xsd:element name="LastPublishResultLookup" ma:index="62" nillable="true" ma:displayName="Last Publish Attempt Result" ma:default="" ma:list="{1F044C38-11A0-4051-9DF8-A3AFA85E16DC}" ma:internalName="LastPublishResultLookup" ma:readOnly="true" ma:showField="LastPublishResult" ma:web="2958f784-0ef9-4616-b22d-512a8cad1f0d">
      <xsd:complexType>
        <xsd:complexContent>
          <xsd:extension base="dms:MultiChoiceLookup">
            <xsd:sequence>
              <xsd:element name="Value" type="dms:Lookup" maxOccurs="unbounded" minOccurs="0" nillable="true"/>
            </xsd:sequence>
          </xsd:extension>
        </xsd:complexContent>
      </xsd:complexType>
    </xsd:element>
    <xsd:element name="LastPublishAttemptDateLookup" ma:index="63" nillable="true" ma:displayName="Last Publish Attempted On" ma:default="" ma:list="{1F044C38-11A0-4051-9DF8-A3AFA85E16DC}" ma:internalName="LastPublishAttemptDateLookup" ma:readOnly="true" ma:showField="LastPublishAttemptDate" ma:web="2958f784-0ef9-4616-b22d-512a8cad1f0d">
      <xsd:complexType>
        <xsd:complexContent>
          <xsd:extension base="dms:MultiChoiceLookup">
            <xsd:sequence>
              <xsd:element name="Value" type="dms:Lookup" maxOccurs="unbounded" minOccurs="0" nillable="true"/>
            </xsd:sequence>
          </xsd:extension>
        </xsd:complexContent>
      </xsd:complexType>
    </xsd:element>
    <xsd:element name="LastPublishedByLookup" ma:index="64" nillable="true" ma:displayName="Last Published By" ma:default="" ma:list="{1F044C38-11A0-4051-9DF8-A3AFA85E16DC}" ma:internalName="LastPublishedByLookup" ma:readOnly="true" ma:showField="LastPublishedBy" ma:web="2958f784-0ef9-4616-b22d-512a8cad1f0d">
      <xsd:complexType>
        <xsd:complexContent>
          <xsd:extension base="dms:MultiChoiceLookup">
            <xsd:sequence>
              <xsd:element name="Value" type="dms:Lookup" maxOccurs="unbounded" minOccurs="0" nillable="true"/>
            </xsd:sequence>
          </xsd:extension>
        </xsd:complexContent>
      </xsd:complexType>
    </xsd:element>
    <xsd:element name="LastPublishTimeLookup" ma:index="65" nillable="true" ma:displayName="Last Published Date" ma:default="" ma:list="{1F044C38-11A0-4051-9DF8-A3AFA85E16DC}" ma:internalName="LastPublishTimeLookup" ma:readOnly="true" ma:showField="LastPublishTime" ma:web="2958f784-0ef9-4616-b22d-512a8cad1f0d">
      <xsd:complexType>
        <xsd:complexContent>
          <xsd:extension base="dms:MultiChoiceLookup">
            <xsd:sequence>
              <xsd:element name="Value" type="dms:Lookup" maxOccurs="unbounded" minOccurs="0" nillable="true"/>
            </xsd:sequence>
          </xsd:extension>
        </xsd:complexContent>
      </xsd:complexType>
    </xsd:element>
    <xsd:element name="LastPublishVersionLookup" ma:index="66" nillable="true" ma:displayName="Last Published Version" ma:default="" ma:list="{1F044C38-11A0-4051-9DF8-A3AFA85E16DC}" ma:internalName="LastPublishVersionLookup" ma:readOnly="true" ma:showField="LastPublishVersion" ma:web="2958f784-0ef9-4616-b22d-512a8cad1f0d">
      <xsd:complexType>
        <xsd:complexContent>
          <xsd:extension base="dms:MultiChoiceLookup">
            <xsd:sequence>
              <xsd:element name="Value" type="dms:Lookup" maxOccurs="unbounded" minOccurs="0" nillable="true"/>
            </xsd:sequence>
          </xsd:extension>
        </xsd:complexContent>
      </xsd:complexType>
    </xsd:element>
    <xsd:element name="TPLaunchHelpLinkType" ma:index="67" nillable="true" ma:displayName="Launch Help Link Type" ma:default="Template" ma:internalName="TPLaunchHelpLinkType">
      <xsd:simpleType>
        <xsd:restriction base="dms:Choice">
          <xsd:enumeration value="Template"/>
          <xsd:enumeration value="Training"/>
          <xsd:enumeration value="URL"/>
          <xsd:enumeration value="None"/>
        </xsd:restriction>
      </xsd:simpleType>
    </xsd:element>
    <xsd:element name="LegacyData" ma:index="68" nillable="true" ma:displayName="Legacy Data" ma:default="" ma:internalName="LegacyData" ma:readOnly="false">
      <xsd:simpleType>
        <xsd:restriction base="dms:Note"/>
      </xsd:simpleType>
    </xsd:element>
    <xsd:element name="TPLaunchHelpLink" ma:index="69" nillable="true" ma:displayName="Link to Launch Help Topic" ma:default="" ma:internalName="TPLaunchHelpLink">
      <xsd:simpleType>
        <xsd:restriction base="dms:Text"/>
      </xsd:simpleType>
    </xsd:element>
    <xsd:element name="LocComments" ma:index="70" nillable="true" ma:displayName="Loc Approval Comments" ma:default="" ma:internalName="LocComments" ma:readOnly="false">
      <xsd:simpleType>
        <xsd:restriction base="dms:Note"/>
      </xsd:simpleType>
    </xsd:element>
    <xsd:element name="LocLastLocAttemptVersionLookup" ma:index="71" nillable="true" ma:displayName="Loc Last Loc Attempt Version" ma:default="" ma:list="{AC64899A-88C0-4725-BCFC-902FA402DE74}" ma:internalName="LocLastLocAttemptVersionLookup" ma:readOnly="false" ma:showField="LastLocAttemptVersion" ma:web="2958f784-0ef9-4616-b22d-512a8cad1f0d">
      <xsd:simpleType>
        <xsd:restriction base="dms:Lookup"/>
      </xsd:simpleType>
    </xsd:element>
    <xsd:element name="LocLastLocAttemptVersionTypeLookup" ma:index="72" nillable="true" ma:displayName="Loc Last Loc Attempt Version Type" ma:default="" ma:list="{AC64899A-88C0-4725-BCFC-902FA402DE74}" ma:internalName="LocLastLocAttemptVersionTypeLookup" ma:readOnly="true" ma:showField="LastLocAttemptVersionType" ma:web="2958f784-0ef9-4616-b22d-512a8cad1f0d">
      <xsd:simpleType>
        <xsd:restriction base="dms:Lookup"/>
      </xsd:simpleType>
    </xsd:element>
    <xsd:element name="LocManualTestRequired" ma:index="73" nillable="true" ma:displayName="Loc Manual Test Required" ma:default="" ma:internalName="LocManualTestRequired" ma:readOnly="false">
      <xsd:simpleType>
        <xsd:restriction base="dms:Boolean"/>
      </xsd:simpleType>
    </xsd:element>
    <xsd:element name="LocMarketGroupTiers2" ma:index="74" nillable="true" ma:displayName="Loc Market Group Tiers" ma:internalName="LocMarketGroupTiers2" ma:readOnly="false">
      <xsd:simpleType>
        <xsd:restriction base="dms:Unknown"/>
      </xsd:simpleType>
    </xsd:element>
    <xsd:element name="LocNewPublishedVersionLookup" ma:index="75" nillable="true" ma:displayName="Loc New Published Version Lookup" ma:default="" ma:list="{AC64899A-88C0-4725-BCFC-902FA402DE74}" ma:internalName="LocNewPublishedVersionLookup" ma:readOnly="true" ma:showField="NewPublishedVersion" ma:web="2958f784-0ef9-4616-b22d-512a8cad1f0d">
      <xsd:simpleType>
        <xsd:restriction base="dms:Lookup"/>
      </xsd:simpleType>
    </xsd:element>
    <xsd:element name="LocOverallHandbackStatusLookup" ma:index="76" nillable="true" ma:displayName="Loc Overall Handback Status" ma:default="" ma:list="{AC64899A-88C0-4725-BCFC-902FA402DE74}" ma:internalName="LocOverallHandbackStatusLookup" ma:readOnly="true" ma:showField="OverallHandbackStatus" ma:web="2958f784-0ef9-4616-b22d-512a8cad1f0d">
      <xsd:simpleType>
        <xsd:restriction base="dms:Lookup"/>
      </xsd:simpleType>
    </xsd:element>
    <xsd:element name="LocOverallLocStatusLookup" ma:index="77" nillable="true" ma:displayName="Loc Overall Localize Status" ma:default="" ma:list="{AC64899A-88C0-4725-BCFC-902FA402DE74}" ma:internalName="LocOverallLocStatusLookup" ma:readOnly="true" ma:showField="OverallLocStatus" ma:web="2958f784-0ef9-4616-b22d-512a8cad1f0d">
      <xsd:simpleType>
        <xsd:restriction base="dms:Lookup"/>
      </xsd:simpleType>
    </xsd:element>
    <xsd:element name="LocOverallPreviewStatusLookup" ma:index="78" nillable="true" ma:displayName="Loc Overall Preview Status" ma:default="" ma:list="{AC64899A-88C0-4725-BCFC-902FA402DE74}" ma:internalName="LocOverallPreviewStatusLookup" ma:readOnly="true" ma:showField="OverallPreviewStatus" ma:web="2958f784-0ef9-4616-b22d-512a8cad1f0d">
      <xsd:simpleType>
        <xsd:restriction base="dms:Lookup"/>
      </xsd:simpleType>
    </xsd:element>
    <xsd:element name="LocOverallPublishStatusLookup" ma:index="79" nillable="true" ma:displayName="Loc Overall Publish Status" ma:default="" ma:list="{AC64899A-88C0-4725-BCFC-902FA402DE74}" ma:internalName="LocOverallPublishStatusLookup" ma:readOnly="true" ma:showField="OverallPublishStatus" ma:web="2958f784-0ef9-4616-b22d-512a8cad1f0d">
      <xsd:simpleType>
        <xsd:restriction base="dms:Lookup"/>
      </xsd:simpleType>
    </xsd:element>
    <xsd:element name="IntlLocPriority" ma:index="80" nillable="true" ma:displayName="Loc Priority" ma:default="" ma:internalName="IntlLocPriority" ma:readOnly="false">
      <xsd:simpleType>
        <xsd:restriction base="dms:Unknown"/>
      </xsd:simpleType>
    </xsd:element>
    <xsd:element name="LocProcessedForHandoffsLookup" ma:index="81" nillable="true" ma:displayName="Loc Processed For Handoffs" ma:default="" ma:list="{AC64899A-88C0-4725-BCFC-902FA402DE74}" ma:internalName="LocProcessedForHandoffsLookup" ma:readOnly="true" ma:showField="ProcessedForHandoffs" ma:web="2958f784-0ef9-4616-b22d-512a8cad1f0d">
      <xsd:simpleType>
        <xsd:restriction base="dms:Lookup"/>
      </xsd:simpleType>
    </xsd:element>
    <xsd:element name="LocProcessedForMarketsLookup" ma:index="82" nillable="true" ma:displayName="Loc Processed For Markets" ma:default="" ma:list="{AC64899A-88C0-4725-BCFC-902FA402DE74}" ma:internalName="LocProcessedForMarketsLookup" ma:readOnly="true" ma:showField="ProcessedForMarkets" ma:web="2958f784-0ef9-4616-b22d-512a8cad1f0d">
      <xsd:simpleType>
        <xsd:restriction base="dms:Lookup"/>
      </xsd:simpleType>
    </xsd:element>
    <xsd:element name="LocPublishedDependentAssetsLookup" ma:index="83" nillable="true" ma:displayName="Loc Published Dependent Assets" ma:default="" ma:list="{AC64899A-88C0-4725-BCFC-902FA402DE74}" ma:internalName="LocPublishedDependentAssetsLookup" ma:readOnly="true" ma:showField="PublishedDependentAssets" ma:web="2958f784-0ef9-4616-b22d-512a8cad1f0d">
      <xsd:simpleType>
        <xsd:restriction base="dms:Lookup"/>
      </xsd:simpleType>
    </xsd:element>
    <xsd:element name="LocPublishedLinkedAssetsLookup" ma:index="84" nillable="true" ma:displayName="Loc Published Linked Assets" ma:default="" ma:list="{AC64899A-88C0-4725-BCFC-902FA402DE74}" ma:internalName="LocPublishedLinkedAssetsLookup" ma:readOnly="true" ma:showField="PublishedLinkedAssets" ma:web="2958f784-0ef9-4616-b22d-512a8cad1f0d">
      <xsd:simpleType>
        <xsd:restriction base="dms:Lookup"/>
      </xsd:simpleType>
    </xsd:element>
    <xsd:element name="LocRecommendedHandoff" ma:index="85" nillable="true" ma:displayName="Loc Recommended Handoff" ma:default="" ma:indexed="true" ma:internalName="LocRecommendedHandoff" ma:readOnly="false">
      <xsd:simpleType>
        <xsd:restriction base="dms:Text"/>
      </xsd:simpleType>
    </xsd:element>
    <xsd:element name="LocalizationTagsTaxHTField0" ma:index="87" nillable="true" ma:taxonomy="true" ma:internalName="LocalizationTagsTaxHTField0" ma:taxonomyFieldName="LocalizationTags" ma:displayName="Localization Tags" ma:readOnly="false" ma:default="" ma:fieldId="{251ee2d3-c117-4524-b3f1-1010c3cab2a3}" ma:taxonomyMulti="true" ma:sspId="8f79753a-75d3-41f5-8ca3-40b843941b4f" ma:termSetId="5b7703a5-8e8b-4b58-8b31-1cea35331da3" ma:anchorId="00000000-0000-0000-0000-000000000000" ma:open="false" ma:isKeyword="false">
      <xsd:complexType>
        <xsd:sequence>
          <xsd:element ref="pc:Terms" minOccurs="0" maxOccurs="1"/>
        </xsd:sequence>
      </xsd:complexType>
    </xsd:element>
    <xsd:element name="MachineTranslated" ma:index="88" nillable="true" ma:displayName="Machine Translated" ma:default="" ma:internalName="MachineTranslated" ma:readOnly="false">
      <xsd:simpleType>
        <xsd:restriction base="dms:Boolean"/>
      </xsd:simpleType>
    </xsd:element>
    <xsd:element name="Manager" ma:index="89" nillable="true" ma:displayName="Manager" ma:hidden="true" ma:internalName="Manager" ma:readOnly="false">
      <xsd:simpleType>
        <xsd:restriction base="dms:Text"/>
      </xsd:simpleType>
    </xsd:element>
    <xsd:element name="Markets" ma:index="90" nillable="true" ma:displayName="Markets" ma:default="" ma:description="Leave blank to show in all markets" ma:list="{8D80075B-F8CE-48D6-9BD2-D195F7E115A9}" ma:internalName="Markets" ma:readOnly="false" ma:showField="MarketName" ma:web="2958f784-0ef9-4616-b22d-512a8cad1f0d">
      <xsd:complexType>
        <xsd:complexContent>
          <xsd:extension base="dms:MultiChoiceLookup">
            <xsd:sequence>
              <xsd:element name="Value" type="dms:Lookup" maxOccurs="unbounded" minOccurs="0" nillable="true"/>
            </xsd:sequence>
          </xsd:extension>
        </xsd:complexContent>
      </xsd:complexType>
    </xsd:element>
    <xsd:element name="Milestone" ma:index="91" nillable="true" ma:displayName="Milestone" ma:default="" ma:internalName="Milestone" ma:readOnly="false">
      <xsd:simpleType>
        <xsd:restriction base="dms:Unknown"/>
      </xsd:simpleType>
    </xsd:element>
    <xsd:element name="TPNamespace" ma:index="94" nillable="true" ma:displayName="Namespace" ma:default="" ma:internalName="TPNamespace">
      <xsd:simpleType>
        <xsd:restriction base="dms:Text"/>
      </xsd:simpleType>
    </xsd:element>
    <xsd:element name="NumericId" ma:index="95" nillable="true" ma:displayName="Numeric ID" ma:default="" ma:indexed="true" ma:internalName="NumericId" ma:readOnly="false">
      <xsd:simpleType>
        <xsd:restriction base="dms:Number"/>
      </xsd:simpleType>
    </xsd:element>
    <xsd:element name="NumOfRatingsLookup" ma:index="96" nillable="true" ma:displayName="NumOfRatings" ma:default="" ma:list="{1F044C38-11A0-4051-9DF8-A3AFA85E16DC}" ma:internalName="NumOfRatingsLookup" ma:readOnly="true" ma:showField="NumOfRatings" ma:web="2958f784-0ef9-4616-b22d-512a8cad1f0d">
      <xsd:complexType>
        <xsd:complexContent>
          <xsd:extension base="dms:MultiChoiceLookup">
            <xsd:sequence>
              <xsd:element name="Value" type="dms:Lookup" maxOccurs="unbounded" minOccurs="0" nillable="true"/>
            </xsd:sequence>
          </xsd:extension>
        </xsd:complexContent>
      </xsd:complexType>
    </xsd:element>
    <xsd:element name="OOCacheId" ma:index="97" nillable="true" ma:displayName="OOCacheId" ma:internalName="OOCacheId" ma:readOnly="false">
      <xsd:simpleType>
        <xsd:restriction base="dms:Text"/>
      </xsd:simpleType>
    </xsd:element>
    <xsd:element name="OpenTemplate" ma:index="98" nillable="true" ma:displayName="Open Template" ma:default="true" ma:internalName="OpenTemplate">
      <xsd:simpleType>
        <xsd:restriction base="dms:Boolean"/>
      </xsd:simpleType>
    </xsd:element>
    <xsd:element name="OriginAsset" ma:index="99" nillable="true" ma:displayName="Origin Asset" ma:default="" ma:internalName="OriginAsset" ma:readOnly="false">
      <xsd:simpleType>
        <xsd:restriction base="dms:Text"/>
      </xsd:simpleType>
    </xsd:element>
    <xsd:element name="OriginalRelease" ma:index="100" nillable="true" ma:displayName="Original Release" ma:default="15" ma:internalName="OriginalRelease" ma:readOnly="false">
      <xsd:simpleType>
        <xsd:restriction base="dms:Choice">
          <xsd:enumeration value="14"/>
          <xsd:enumeration value="15"/>
          <xsd:enumeration value="16"/>
        </xsd:restriction>
      </xsd:simpleType>
    </xsd:element>
    <xsd:element name="OriginalSourceMarket" ma:index="101" nillable="true" ma:displayName="Original Source Market Group" ma:default="" ma:internalName="OriginalSourceMarket" ma:readOnly="false">
      <xsd:simpleType>
        <xsd:restriction base="dms:Text"/>
      </xsd:simpleType>
    </xsd:element>
    <xsd:element name="OutputCachingOn" ma:index="102" nillable="true" ma:displayName="Output Caching" ma:default="true" ma:hidden="true" ma:internalName="OutputCachingOn" ma:readOnly="false">
      <xsd:simpleType>
        <xsd:restriction base="dms:Boolean"/>
      </xsd:simpleType>
    </xsd:element>
    <xsd:element name="ParentAssetId" ma:index="103" nillable="true" ma:displayName="Parent Asset Id" ma:default="" ma:internalName="ParentAssetId" ma:readOnly="false">
      <xsd:simpleType>
        <xsd:restriction base="dms:Text"/>
      </xsd:simpleType>
    </xsd:element>
    <xsd:element name="PlannedPubDate" ma:index="104" nillable="true" ma:displayName="Planned Publish Date" ma:default="" ma:indexed="true" ma:internalName="PlannedPubDate" ma:readOnly="false">
      <xsd:simpleType>
        <xsd:restriction base="dms:DateTime"/>
      </xsd:simpleType>
    </xsd:element>
    <xsd:element name="PolicheckWords" ma:index="105" nillable="true" ma:displayName="Policheck Words" ma:default="" ma:internalName="PolicheckWords" ma:readOnly="false">
      <xsd:simpleType>
        <xsd:restriction base="dms:Text"/>
      </xsd:simpleType>
    </xsd:element>
    <xsd:element name="BusinessGroup" ma:index="106" nillable="true" ma:displayName="Product Division Owner" ma:default="" ma:internalName="BusinessGroup" ma:readOnly="false">
      <xsd:simpleType>
        <xsd:restriction base="dms:Unknown"/>
      </xsd:simpleType>
    </xsd:element>
    <xsd:element name="UAProjectedTotalWords" ma:index="107" nillable="true" ma:displayName="Projected Word Count" ma:default="" ma:internalName="UAProjectedTotalWords" ma:readOnly="false">
      <xsd:simpleType>
        <xsd:restriction base="dms:Unknown"/>
      </xsd:simpleType>
    </xsd:element>
    <xsd:element name="Provider" ma:index="108" nillable="true" ma:displayName="Provider" ma:default="" ma:internalName="Provider" ma:readOnly="false">
      <xsd:simpleType>
        <xsd:restriction base="dms:Unknown"/>
      </xsd:simpleType>
    </xsd:element>
    <xsd:element name="Providers" ma:index="109" nillable="true" ma:displayName="Providers" ma:default="" ma:internalName="Providers">
      <xsd:simpleType>
        <xsd:restriction base="dms:Unknown"/>
      </xsd:simpleType>
    </xsd:element>
    <xsd:element name="PublishStatusLookup" ma:index="110" nillable="true" ma:displayName="Publish Status" ma:default="" ma:list="{1F044C38-11A0-4051-9DF8-A3AFA85E16DC}" ma:internalName="PublishStatusLookup" ma:readOnly="false" ma:showField="PublishStatus" ma:web="2958f784-0ef9-4616-b22d-512a8cad1f0d">
      <xsd:complexType>
        <xsd:complexContent>
          <xsd:extension base="dms:MultiChoiceLookup">
            <xsd:sequence>
              <xsd:element name="Value" type="dms:Lookup" maxOccurs="unbounded" minOccurs="0" nillable="true"/>
            </xsd:sequence>
          </xsd:extension>
        </xsd:complexContent>
      </xsd:complexType>
    </xsd:element>
    <xsd:element name="PublishTargets" ma:index="111" nillable="true" ma:displayName="Publish Target" ma:default="OfficeOnlineVNext" ma:internalName="PublishTargets" ma:readOnly="false">
      <xsd:simpleType>
        <xsd:restriction base="dms:Unknown"/>
      </xsd:simpleType>
    </xsd:element>
    <xsd:element name="RecommendationsModifier" ma:index="112" nillable="true" ma:displayName="Recommendations Modifier" ma:default="" ma:internalName="RecommendationsModifier" ma:readOnly="false">
      <xsd:simpleType>
        <xsd:restriction base="dms:Number"/>
      </xsd:simpleType>
    </xsd:element>
    <xsd:element name="ArtSampleDocs" ma:index="113" nillable="true" ma:displayName="Sample Docs" ma:default="" ma:hidden="true" ma:internalName="ArtSampleDocs" ma:readOnly="false">
      <xsd:simpleType>
        <xsd:restriction base="dms:Text"/>
      </xsd:simpleType>
    </xsd:element>
    <xsd:element name="ScenarioTagsTaxHTField0" ma:index="115" nillable="true" ma:taxonomy="true" ma:internalName="ScenarioTagsTaxHTField0" ma:taxonomyFieldName="ScenarioTags" ma:displayName="Scenarios" ma:readOnly="false" ma:default="" ma:fieldId="{654e2ea7-8c43-4b3c-9db4-bd71f7cfe4f4}" ma:taxonomyMulti="true" ma:sspId="8f79753a-75d3-41f5-8ca3-40b843941b4f" ma:termSetId="4b7d5f16-e2f2-4fc0-bab3-6e8b931e57d6" ma:anchorId="00000000-0000-0000-0000-000000000000" ma:open="false" ma:isKeyword="false">
      <xsd:complexType>
        <xsd:sequence>
          <xsd:element ref="pc:Terms" minOccurs="0" maxOccurs="1"/>
        </xsd:sequence>
      </xsd:complexType>
    </xsd:element>
    <xsd:element name="ShowIn" ma:index="117" nillable="true" ma:displayName="Show In" ma:default="Show everywhere" ma:internalName="ShowIn" ma:readOnly="false">
      <xsd:simpleType>
        <xsd:restriction base="dms:Choice">
          <xsd:enumeration value="Hide on web"/>
          <xsd:enumeration value="On Web no search"/>
          <xsd:enumeration value="Show everywhere"/>
          <xsd:enumeration value="Special use only"/>
        </xsd:restriction>
      </xsd:simpleType>
    </xsd:element>
    <xsd:element name="SourceTitle" ma:index="118" nillable="true" ma:displayName="Source Title" ma:default="" ma:indexed="true" ma:internalName="SourceTitle" ma:readOnly="false">
      <xsd:simpleType>
        <xsd:restriction base="dms:Text"/>
      </xsd:simpleType>
    </xsd:element>
    <xsd:element name="CSXSubmissionDate" ma:index="119" nillable="true" ma:displayName="Submission Date" ma:default="" ma:internalName="CSXSubmissionDate" ma:readOnly="false">
      <xsd:simpleType>
        <xsd:restriction base="dms:DateTime"/>
      </xsd:simpleType>
    </xsd:element>
    <xsd:element name="SubmitterId" ma:index="120" nillable="true" ma:displayName="Submitter ID" ma:default="" ma:internalName="SubmitterId" ma:readOnly="false">
      <xsd:simpleType>
        <xsd:restriction base="dms:Text"/>
      </xsd:simpleType>
    </xsd:element>
    <xsd:element name="TaxCatchAll" ma:index="121" nillable="true" ma:displayName="Taxonomy Catch All Column" ma:hidden="true" ma:list="{33f01220-6030-4880-975f-b9ea0de09f53}" ma:internalName="TaxCatchAll" ma:showField="CatchAllData" ma:web="2958f784-0ef9-4616-b22d-512a8cad1f0d">
      <xsd:complexType>
        <xsd:complexContent>
          <xsd:extension base="dms:MultiChoiceLookup">
            <xsd:sequence>
              <xsd:element name="Value" type="dms:Lookup" maxOccurs="unbounded" minOccurs="0" nillable="true"/>
            </xsd:sequence>
          </xsd:extension>
        </xsd:complexContent>
      </xsd:complexType>
    </xsd:element>
    <xsd:element name="TaxCatchAllLabel" ma:index="122" nillable="true" ma:displayName="Taxonomy Catch All Column1" ma:hidden="true" ma:list="{33f01220-6030-4880-975f-b9ea0de09f53}" ma:internalName="TaxCatchAllLabel" ma:readOnly="true" ma:showField="CatchAllDataLabel" ma:web="2958f784-0ef9-4616-b22d-512a8cad1f0d">
      <xsd:complexType>
        <xsd:complexContent>
          <xsd:extension base="dms:MultiChoiceLookup">
            <xsd:sequence>
              <xsd:element name="Value" type="dms:Lookup" maxOccurs="unbounded" minOccurs="0" nillable="true"/>
            </xsd:sequence>
          </xsd:extension>
        </xsd:complexContent>
      </xsd:complexType>
    </xsd:element>
    <xsd:element name="TemplateStatus" ma:index="123" nillable="true" ma:displayName="Template Status" ma:default="" ma:internalName="TemplateStatus">
      <xsd:simpleType>
        <xsd:restriction base="dms:Unknown"/>
      </xsd:simpleType>
    </xsd:element>
    <xsd:element name="TemplateTemplateType" ma:index="124" nillable="true" ma:displayName="Template Type" ma:default="" ma:internalName="TemplateTemplateType">
      <xsd:simpleType>
        <xsd:restriction base="dms:Unknown"/>
      </xsd:simpleType>
    </xsd:element>
    <xsd:element name="ThumbnailAssetId" ma:index="125" nillable="true" ma:displayName="Thumbnail Image Asset" ma:default="" ma:internalName="ThumbnailAssetId" ma:readOnly="false">
      <xsd:simpleType>
        <xsd:restriction base="dms:Text"/>
      </xsd:simpleType>
    </xsd:element>
    <xsd:element name="TimesCloned" ma:index="126" nillable="true" ma:displayName="Times Cloned" ma:default="" ma:internalName="TimesCloned" ma:readOnly="false">
      <xsd:simpleType>
        <xsd:restriction base="dms:Number"/>
      </xsd:simpleType>
    </xsd:element>
    <xsd:element name="TrustLevel" ma:index="128" nillable="true" ma:displayName="Trust Level" ma:default="1 Microsoft Managed Content" ma:internalName="TrustLevel" ma:readOnly="false">
      <xsd:simpleType>
        <xsd:restriction base="dms:Unknown"/>
      </xsd:simpleType>
    </xsd:element>
    <xsd:element name="UALocComments" ma:index="129" nillable="true" ma:displayName="UA Loc Comments" ma:default="" ma:internalName="UALocComments" ma:readOnly="false">
      <xsd:simpleType>
        <xsd:restriction base="dms:Note"/>
      </xsd:simpleType>
    </xsd:element>
    <xsd:element name="UALocRecommendation" ma:index="130" nillable="true" ma:displayName="UA Loc Recommendation" ma:default="Localize" ma:internalName="UALocRecommendation" ma:readOnly="false">
      <xsd:simpleType>
        <xsd:restriction base="dms:Choice">
          <xsd:enumeration value="Localize"/>
          <xsd:enumeration value="Never Localize"/>
          <xsd:enumeration value="Priority Localize"/>
        </xsd:restriction>
      </xsd:simpleType>
    </xsd:element>
    <xsd:element name="UANotes" ma:index="131" nillable="true" ma:displayName="UA Notes" ma:default="" ma:internalName="UANotes" ma:readOnly="false">
      <xsd:simpleType>
        <xsd:restriction base="dms:Note"/>
      </xsd:simpleType>
    </xsd:element>
    <xsd:element name="TPAppVersion" ma:index="132" nillable="true" ma:displayName="Version" ma:default="" ma:internalName="TPAppVersion">
      <xsd:simpleType>
        <xsd:restriction base="dms:Text"/>
      </xsd:simpleType>
    </xsd:element>
    <xsd:element name="VoteCount" ma:index="133" nillable="true" ma:displayName="Vote Count" ma:default="" ma:internalName="VoteCount" ma:readOnly="fals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fb5acd76-e9f3-4601-9d69-91f53ab96ae6" elementFormDefault="qualified">
    <xsd:import namespace="http://schemas.microsoft.com/office/2006/documentManagement/types"/>
    <xsd:import namespace="http://schemas.microsoft.com/office/infopath/2007/PartnerControls"/>
    <xsd:element name="Description0" ma:index="134" nillable="true" ma:displayName="Description" ma:internalName="Description0">
      <xsd:simpleType>
        <xsd:restriction base="dms:Note"/>
      </xsd:simpleType>
    </xsd:element>
    <xsd:element name="Component" ma:index="135" nillable="true" ma:displayName="Component" ma:internalName="Component">
      <xsd:simpleType>
        <xsd:restriction base="dms:Text">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22" ma:displayName="Content Type"/>
        <xsd:element ref="dc:title" minOccurs="0" maxOccurs="1" ma:index="127"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AssetEditForm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PExecutable xmlns="2958f784-0ef9-4616-b22d-512a8cad1f0d" xsi:nil="true"/>
    <SubmitterId xmlns="2958f784-0ef9-4616-b22d-512a8cad1f0d" xsi:nil="true"/>
    <DirectSourceMarket xmlns="2958f784-0ef9-4616-b22d-512a8cad1f0d">english</DirectSourceMarket>
    <ThumbnailAssetId xmlns="2958f784-0ef9-4616-b22d-512a8cad1f0d" xsi:nil="true"/>
    <AssetType xmlns="2958f784-0ef9-4616-b22d-512a8cad1f0d">TP</AssetType>
    <Milestone xmlns="2958f784-0ef9-4616-b22d-512a8cad1f0d" xsi:nil="true"/>
    <OriginAsset xmlns="2958f784-0ef9-4616-b22d-512a8cad1f0d" xsi:nil="true"/>
    <TPComponent xmlns="2958f784-0ef9-4616-b22d-512a8cad1f0d" xsi:nil="true"/>
    <AssetId xmlns="2958f784-0ef9-4616-b22d-512a8cad1f0d">TP102787946</AssetId>
    <TPFriendlyName xmlns="2958f784-0ef9-4616-b22d-512a8cad1f0d" xsi:nil="true"/>
    <SourceTitle xmlns="2958f784-0ef9-4616-b22d-512a8cad1f0d" xsi:nil="true"/>
    <TPApplication xmlns="2958f784-0ef9-4616-b22d-512a8cad1f0d" xsi:nil="true"/>
    <TPLaunchHelpLink xmlns="2958f784-0ef9-4616-b22d-512a8cad1f0d" xsi:nil="true"/>
    <OpenTemplate xmlns="2958f784-0ef9-4616-b22d-512a8cad1f0d">true</OpenTemplate>
    <CrawlForDependencies xmlns="2958f784-0ef9-4616-b22d-512a8cad1f0d">false</CrawlForDependencies>
    <ParentAssetId xmlns="2958f784-0ef9-4616-b22d-512a8cad1f0d" xsi:nil="true"/>
    <TrustLevel xmlns="2958f784-0ef9-4616-b22d-512a8cad1f0d">1 Microsoft Managed Content</TrustLevel>
    <PublishStatusLookup xmlns="2958f784-0ef9-4616-b22d-512a8cad1f0d">
      <Value>640727</Value>
    </PublishStatusLookup>
    <LocLastLocAttemptVersionLookup xmlns="2958f784-0ef9-4616-b22d-512a8cad1f0d">299823</LocLastLocAttemptVersionLookup>
    <TemplateTemplateType xmlns="2958f784-0ef9-4616-b22d-512a8cad1f0d">PowerPoint Presentation Template</TemplateTemplateType>
    <IsSearchable xmlns="2958f784-0ef9-4616-b22d-512a8cad1f0d">true</IsSearchable>
    <TPNamespace xmlns="2958f784-0ef9-4616-b22d-512a8cad1f0d" xsi:nil="true"/>
    <Markets xmlns="2958f784-0ef9-4616-b22d-512a8cad1f0d"/>
    <OriginalSourceMarket xmlns="2958f784-0ef9-4616-b22d-512a8cad1f0d">english</OriginalSourceMarket>
    <APDescription xmlns="2958f784-0ef9-4616-b22d-512a8cad1f0d">This  template design contains the Pi symbol and works well for math students,  teachers, and others in education, although it works well for businesses, too.  This presentation template contains multiple slide layouts in widescreen format (16x9) and includes a sample chart that you can easily  modify.</APDescription>
    <TPInstallLocation xmlns="2958f784-0ef9-4616-b22d-512a8cad1f0d" xsi:nil="true"/>
    <TPAppVersion xmlns="2958f784-0ef9-4616-b22d-512a8cad1f0d" xsi:nil="true"/>
    <TPCommandLine xmlns="2958f784-0ef9-4616-b22d-512a8cad1f0d" xsi:nil="true"/>
    <APAuthor xmlns="2958f784-0ef9-4616-b22d-512a8cad1f0d">
      <UserInfo>
        <DisplayName/>
        <AccountId>1073741823</AccountId>
        <AccountType/>
      </UserInfo>
    </APAuthor>
    <EditorialStatus xmlns="2958f784-0ef9-4616-b22d-512a8cad1f0d">Complete</EditorialStatus>
    <PublishTargets xmlns="2958f784-0ef9-4616-b22d-512a8cad1f0d">OfficeOnlineVNext</PublishTargets>
    <TPLaunchHelpLinkType xmlns="2958f784-0ef9-4616-b22d-512a8cad1f0d">Template</TPLaunchHelpLinkType>
    <OriginalRelease xmlns="2958f784-0ef9-4616-b22d-512a8cad1f0d">15</OriginalRelease>
    <AssetStart xmlns="2958f784-0ef9-4616-b22d-512a8cad1f0d">2011-11-26T08:17:00+00:00</AssetStart>
    <FriendlyTitle xmlns="2958f784-0ef9-4616-b22d-512a8cad1f0d" xsi:nil="true"/>
    <TPClientViewer xmlns="2958f784-0ef9-4616-b22d-512a8cad1f0d" xsi:nil="true"/>
    <CSXHash xmlns="2958f784-0ef9-4616-b22d-512a8cad1f0d" xsi:nil="true"/>
    <IsDeleted xmlns="2958f784-0ef9-4616-b22d-512a8cad1f0d">false</IsDeleted>
    <ShowIn xmlns="2958f784-0ef9-4616-b22d-512a8cad1f0d">Show everywhere</ShowIn>
    <UANotes xmlns="2958f784-0ef9-4616-b22d-512a8cad1f0d" xsi:nil="true"/>
    <TemplateStatus xmlns="2958f784-0ef9-4616-b22d-512a8cad1f0d">Complete</TemplateStatus>
    <Downloads xmlns="2958f784-0ef9-4616-b22d-512a8cad1f0d">0</Downloads>
    <HandoffToMSDN xmlns="2958f784-0ef9-4616-b22d-512a8cad1f0d" xsi:nil="true"/>
    <InternalTagsTaxHTField0 xmlns="2958f784-0ef9-4616-b22d-512a8cad1f0d">
      <Terms xmlns="http://schemas.microsoft.com/office/infopath/2007/PartnerControls"/>
    </InternalTagsTaxHTField0>
    <LastHandOff xmlns="2958f784-0ef9-4616-b22d-512a8cad1f0d" xsi:nil="true"/>
    <LocComments xmlns="2958f784-0ef9-4616-b22d-512a8cad1f0d" xsi:nil="true"/>
    <LocalizationTagsTaxHTField0 xmlns="2958f784-0ef9-4616-b22d-512a8cad1f0d">
      <Terms xmlns="http://schemas.microsoft.com/office/infopath/2007/PartnerControls"/>
    </LocalizationTagsTaxHTField0>
    <FeatureTagsTaxHTField0 xmlns="2958f784-0ef9-4616-b22d-512a8cad1f0d">
      <Terms xmlns="http://schemas.microsoft.com/office/infopath/2007/PartnerControls"/>
    </FeatureTagsTaxHTField0>
    <OOCacheId xmlns="2958f784-0ef9-4616-b22d-512a8cad1f0d" xsi:nil="true"/>
    <Description0 xmlns="fb5acd76-e9f3-4601-9d69-91f53ab96ae6" xsi:nil="true"/>
    <CSXSubmissionMarket xmlns="2958f784-0ef9-4616-b22d-512a8cad1f0d" xsi:nil="true"/>
    <ArtSampleDocs xmlns="2958f784-0ef9-4616-b22d-512a8cad1f0d" xsi:nil="true"/>
    <UALocRecommendation xmlns="2958f784-0ef9-4616-b22d-512a8cad1f0d">Localize</UALocRecommendation>
    <BlockPublish xmlns="2958f784-0ef9-4616-b22d-512a8cad1f0d">false</BlockPublish>
    <Providers xmlns="2958f784-0ef9-4616-b22d-512a8cad1f0d" xsi:nil="true"/>
    <VoteCount xmlns="2958f784-0ef9-4616-b22d-512a8cad1f0d" xsi:nil="true"/>
    <Component xmlns="fb5acd76-e9f3-4601-9d69-91f53ab96ae6" xsi:nil="true"/>
    <ClipArtFilename xmlns="2958f784-0ef9-4616-b22d-512a8cad1f0d" xsi:nil="true"/>
    <Provider xmlns="2958f784-0ef9-4616-b22d-512a8cad1f0d" xsi:nil="true"/>
    <AssetExpire xmlns="2958f784-0ef9-4616-b22d-512a8cad1f0d">2029-01-01T00:00:00+00:00</AssetExpire>
    <ApprovalStatus xmlns="2958f784-0ef9-4616-b22d-512a8cad1f0d">InProgress</ApprovalStatus>
    <LastModifiedDateTime xmlns="2958f784-0ef9-4616-b22d-512a8cad1f0d" xsi:nil="true"/>
    <LegacyData xmlns="2958f784-0ef9-4616-b22d-512a8cad1f0d" xsi:nil="true"/>
    <LocManualTestRequired xmlns="2958f784-0ef9-4616-b22d-512a8cad1f0d">false</LocManualTestRequired>
    <BusinessGroup xmlns="2958f784-0ef9-4616-b22d-512a8cad1f0d" xsi:nil="true"/>
    <RecommendationsModifier xmlns="2958f784-0ef9-4616-b22d-512a8cad1f0d" xsi:nil="true"/>
    <IntlLocPriority xmlns="2958f784-0ef9-4616-b22d-512a8cad1f0d" xsi:nil="true"/>
    <UAProjectedTotalWords xmlns="2958f784-0ef9-4616-b22d-512a8cad1f0d" xsi:nil="true"/>
    <CampaignTagsTaxHTField0 xmlns="2958f784-0ef9-4616-b22d-512a8cad1f0d">
      <Terms xmlns="http://schemas.microsoft.com/office/infopath/2007/PartnerControls"/>
    </CampaignTagsTaxHTField0>
    <PrimaryImageGen xmlns="2958f784-0ef9-4616-b22d-512a8cad1f0d">false</PrimaryImageGen>
    <IntlLangReview xmlns="2958f784-0ef9-4616-b22d-512a8cad1f0d">false</IntlLangReview>
    <MachineTranslated xmlns="2958f784-0ef9-4616-b22d-512a8cad1f0d">false</MachineTranslated>
    <OutputCachingOn xmlns="2958f784-0ef9-4616-b22d-512a8cad1f0d">false</OutputCachingOn>
    <AcquiredFrom xmlns="2958f784-0ef9-4616-b22d-512a8cad1f0d">Internal MS</AcquiredFrom>
    <ContentItem xmlns="2958f784-0ef9-4616-b22d-512a8cad1f0d" xsi:nil="true"/>
    <EditorialTags xmlns="2958f784-0ef9-4616-b22d-512a8cad1f0d" xsi:nil="true"/>
    <TimesCloned xmlns="2958f784-0ef9-4616-b22d-512a8cad1f0d" xsi:nil="true"/>
    <AverageRating xmlns="2958f784-0ef9-4616-b22d-512a8cad1f0d" xsi:nil="true"/>
    <CSXUpdate xmlns="2958f784-0ef9-4616-b22d-512a8cad1f0d">false</CSXUpdate>
    <CSXSubmissionDate xmlns="2958f784-0ef9-4616-b22d-512a8cad1f0d" xsi:nil="true"/>
    <TaxCatchAll xmlns="2958f784-0ef9-4616-b22d-512a8cad1f0d"/>
    <IntlLangReviewDate xmlns="2958f784-0ef9-4616-b22d-512a8cad1f0d" xsi:nil="true"/>
    <NumericId xmlns="2958f784-0ef9-4616-b22d-512a8cad1f0d" xsi:nil="true"/>
    <PlannedPubDate xmlns="2958f784-0ef9-4616-b22d-512a8cad1f0d" xsi:nil="true"/>
    <PolicheckWords xmlns="2958f784-0ef9-4616-b22d-512a8cad1f0d" xsi:nil="true"/>
    <UALocComments xmlns="2958f784-0ef9-4616-b22d-512a8cad1f0d" xsi:nil="true"/>
    <ApprovalLog xmlns="2958f784-0ef9-4616-b22d-512a8cad1f0d" xsi:nil="true"/>
    <BugNumber xmlns="2958f784-0ef9-4616-b22d-512a8cad1f0d" xsi:nil="true"/>
    <MarketSpecific xmlns="2958f784-0ef9-4616-b22d-512a8cad1f0d">false</MarketSpecific>
    <LocRecommendedHandoff xmlns="2958f784-0ef9-4616-b22d-512a8cad1f0d" xsi:nil="true"/>
    <ScenarioTagsTaxHTField0 xmlns="2958f784-0ef9-4616-b22d-512a8cad1f0d">
      <Terms xmlns="http://schemas.microsoft.com/office/infopath/2007/PartnerControls"/>
    </ScenarioTagsTaxHTField0>
    <IntlLangReviewer xmlns="2958f784-0ef9-4616-b22d-512a8cad1f0d" xsi:nil="true"/>
    <UACurrentWords xmlns="2958f784-0ef9-4616-b22d-512a8cad1f0d" xsi:nil="true"/>
    <DSATActionTaken xmlns="2958f784-0ef9-4616-b22d-512a8cad1f0d" xsi:nil="true"/>
    <APEditor xmlns="2958f784-0ef9-4616-b22d-512a8cad1f0d">
      <UserInfo>
        <DisplayName/>
        <AccountId xsi:nil="true"/>
        <AccountType/>
      </UserInfo>
    </APEditor>
    <Manager xmlns="2958f784-0ef9-4616-b22d-512a8cad1f0d" xsi:nil="true"/>
    <LocMarketGroupTiers2 xmlns="2958f784-0ef9-4616-b22d-512a8cad1f0d" xsi:nil="true"/>
  </documentManagement>
</p:properties>
</file>

<file path=customXml/itemProps1.xml><?xml version="1.0" encoding="utf-8"?>
<ds:datastoreItem xmlns:ds="http://schemas.openxmlformats.org/officeDocument/2006/customXml" ds:itemID="{03709DF4-5102-43B1-80EF-FDF55136AD9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958f784-0ef9-4616-b22d-512a8cad1f0d"/>
    <ds:schemaRef ds:uri="fb5acd76-e9f3-4601-9d69-91f53ab96ae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71A0CA47-699C-49A9-97A8-6E9029CD52EE}">
  <ds:schemaRefs>
    <ds:schemaRef ds:uri="http://schemas.microsoft.com/sharepoint/v3/contenttype/forms"/>
  </ds:schemaRefs>
</ds:datastoreItem>
</file>

<file path=customXml/itemProps3.xml><?xml version="1.0" encoding="utf-8"?>
<ds:datastoreItem xmlns:ds="http://schemas.openxmlformats.org/officeDocument/2006/customXml" ds:itemID="{11120EFB-EADC-41C3-9EFA-D5D70B09744D}">
  <ds:schemaRefs>
    <ds:schemaRef ds:uri="http://schemas.microsoft.com/office/2006/documentManagement/types"/>
    <ds:schemaRef ds:uri="http://schemas.openxmlformats.org/package/2006/metadata/core-properties"/>
    <ds:schemaRef ds:uri="http://purl.org/dc/dcmitype/"/>
    <ds:schemaRef ds:uri="http://schemas.microsoft.com/office/infopath/2007/PartnerControls"/>
    <ds:schemaRef ds:uri="http://schemas.microsoft.com/office/2006/metadata/properties"/>
    <ds:schemaRef ds:uri="http://www.w3.org/XML/1998/namespace"/>
    <ds:schemaRef ds:uri="fb5acd76-e9f3-4601-9d69-91f53ab96ae6"/>
    <ds:schemaRef ds:uri="2958f784-0ef9-4616-b22d-512a8cad1f0d"/>
    <ds:schemaRef ds:uri="http://purl.org/dc/terms/"/>
    <ds:schemaRef ds:uri="http://purl.org/dc/elements/1.1/"/>
  </ds:schemaRefs>
</ds:datastoreItem>
</file>

<file path=docProps/app.xml><?xml version="1.0" encoding="utf-8"?>
<Properties xmlns="http://schemas.openxmlformats.org/officeDocument/2006/extended-properties" xmlns:vt="http://schemas.openxmlformats.org/officeDocument/2006/docPropsVTypes">
  <Template>TM03457444[[fn=Base]]</Template>
  <TotalTime>0</TotalTime>
  <Words>2549</Words>
  <Application>Microsoft Office PowerPoint</Application>
  <PresentationFormat>Personalizado</PresentationFormat>
  <Paragraphs>281</Paragraphs>
  <Slides>36</Slides>
  <Notes>0</Notes>
  <HiddenSlides>0</HiddenSlides>
  <MMClips>0</MMClips>
  <ScaleCrop>false</ScaleCrop>
  <HeadingPairs>
    <vt:vector size="6" baseType="variant">
      <vt:variant>
        <vt:lpstr>Fuentes usadas</vt:lpstr>
      </vt:variant>
      <vt:variant>
        <vt:i4>7</vt:i4>
      </vt:variant>
      <vt:variant>
        <vt:lpstr>Tema</vt:lpstr>
      </vt:variant>
      <vt:variant>
        <vt:i4>1</vt:i4>
      </vt:variant>
      <vt:variant>
        <vt:lpstr>Títulos de diapositiva</vt:lpstr>
      </vt:variant>
      <vt:variant>
        <vt:i4>36</vt:i4>
      </vt:variant>
    </vt:vector>
  </HeadingPairs>
  <TitlesOfParts>
    <vt:vector size="44" baseType="lpstr">
      <vt:lpstr>Andalus</vt:lpstr>
      <vt:lpstr>Arial</vt:lpstr>
      <vt:lpstr>Corbel</vt:lpstr>
      <vt:lpstr>David</vt:lpstr>
      <vt:lpstr>Euphemia</vt:lpstr>
      <vt:lpstr>Garamond</vt:lpstr>
      <vt:lpstr>Wingdings</vt:lpstr>
      <vt:lpstr>Base</vt:lpstr>
      <vt:lpstr>Presentación de PowerPoint</vt:lpstr>
      <vt:lpstr>Guion explicativo para el empleo del material, con relación a los objetivos y contenidos del curso</vt:lpstr>
      <vt:lpstr>Presentación de PowerPoint</vt:lpstr>
      <vt:lpstr>Contenido</vt:lpstr>
      <vt:lpstr>Presentación de PowerPoint</vt:lpstr>
      <vt:lpstr>Presentación de PowerPoint</vt:lpstr>
      <vt:lpstr>Como se integra la contabilidad</vt:lpstr>
      <vt:lpstr>Presentación de PowerPoint</vt:lpstr>
      <vt:lpstr>Obligados a llevar contabilidad</vt:lpstr>
      <vt:lpstr>Sistemas de registros contables</vt:lpstr>
      <vt:lpstr>Presentación de PowerPoint</vt:lpstr>
      <vt:lpstr>Contabilidad electrónica</vt:lpstr>
      <vt:lpstr>Información Contable (libros y registros) </vt:lpstr>
      <vt:lpstr>Catálogo de Cuentas  </vt:lpstr>
      <vt:lpstr>Pólizas Contables</vt:lpstr>
      <vt:lpstr>Póliza de Ingresos</vt:lpstr>
      <vt:lpstr>Póliza de Egresos</vt:lpstr>
      <vt:lpstr>Póliza de Diario</vt:lpstr>
      <vt:lpstr>Libro Diario</vt:lpstr>
      <vt:lpstr>Libro Mayor</vt:lpstr>
      <vt:lpstr>Balanza de Comprobación</vt:lpstr>
      <vt:lpstr>En que consiste la Contabilidad Electrónica</vt:lpstr>
      <vt:lpstr>Sujetos obligados</vt:lpstr>
      <vt:lpstr>Sujetos no obligados no obligados</vt:lpstr>
      <vt:lpstr>Archivos que integran la contabilidad electrónica</vt:lpstr>
      <vt:lpstr>Fecha de envió del catálogo de cuentas y balanza de comprobación </vt:lpstr>
      <vt:lpstr>Entrega de pólizas y auxiliares</vt:lpstr>
      <vt:lpstr>Generación de archivos</vt:lpstr>
      <vt:lpstr>Código agrupador</vt:lpstr>
      <vt:lpstr>Presentación de PowerPoint</vt:lpstr>
      <vt:lpstr>Auxiliar de cuentas</vt:lpstr>
      <vt:lpstr>Auxiliar de folios fiscales</vt:lpstr>
      <vt:lpstr>Nombre de los archivos que se envían</vt:lpstr>
      <vt:lpstr>Como se enviará la información contable</vt:lpstr>
      <vt:lpstr>Presentación de PowerPoint</vt:lpstr>
      <vt:lpstr>Referencias bibliográficas</vt:lpstr>
    </vt:vector>
  </TitlesOfParts>
  <Manager/>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2017-07-15T00:27:51Z</dcterms:created>
  <dcterms:modified xsi:type="dcterms:W3CDTF">2017-10-20T02:43:49Z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0x010100DE95A0C693CEB341887D38A4A2B58B45040072C752107C5A7B47AA91A1EE638E6F1F</vt:lpwstr>
  </property>
</Properties>
</file>