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36"/>
  </p:notesMasterIdLst>
  <p:sldIdLst>
    <p:sldId id="329" r:id="rId2"/>
    <p:sldId id="330" r:id="rId3"/>
    <p:sldId id="331" r:id="rId4"/>
    <p:sldId id="333" r:id="rId5"/>
    <p:sldId id="334" r:id="rId6"/>
    <p:sldId id="335" r:id="rId7"/>
    <p:sldId id="336" r:id="rId8"/>
    <p:sldId id="337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9" r:id="rId21"/>
    <p:sldId id="350" r:id="rId22"/>
    <p:sldId id="351" r:id="rId23"/>
    <p:sldId id="352" r:id="rId24"/>
    <p:sldId id="353" r:id="rId25"/>
    <p:sldId id="354" r:id="rId26"/>
    <p:sldId id="355" r:id="rId27"/>
    <p:sldId id="356" r:id="rId28"/>
    <p:sldId id="357" r:id="rId29"/>
    <p:sldId id="358" r:id="rId30"/>
    <p:sldId id="359" r:id="rId31"/>
    <p:sldId id="360" r:id="rId32"/>
    <p:sldId id="361" r:id="rId33"/>
    <p:sldId id="362" r:id="rId34"/>
    <p:sldId id="363" r:id="rId3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56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5BC874-42BE-4480-ACD3-1884DD618A01}" type="doc">
      <dgm:prSet loTypeId="urn:microsoft.com/office/officeart/2005/8/layout/hList1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933438F0-7E47-46F2-8C58-FAF8D777AFD1}">
      <dgm:prSet phldrT="[Texto]" custT="1"/>
      <dgm:spPr/>
      <dgm:t>
        <a:bodyPr/>
        <a:lstStyle/>
        <a:p>
          <a:r>
            <a:rPr lang="es-ES" sz="1800" dirty="0" smtClean="0"/>
            <a:t>Origen de recursos.</a:t>
          </a:r>
          <a:endParaRPr lang="es-ES" sz="1800" dirty="0"/>
        </a:p>
      </dgm:t>
    </dgm:pt>
    <dgm:pt modelId="{2DB3DFEE-4B20-42E1-B002-C24570A7EFCC}" type="parTrans" cxnId="{98F1181D-888E-464C-AFC9-03E1087D0526}">
      <dgm:prSet/>
      <dgm:spPr/>
      <dgm:t>
        <a:bodyPr/>
        <a:lstStyle/>
        <a:p>
          <a:endParaRPr lang="es-ES"/>
        </a:p>
      </dgm:t>
    </dgm:pt>
    <dgm:pt modelId="{DA5FBBE6-5DD9-468E-8A44-CE6A127A161F}" type="sibTrans" cxnId="{98F1181D-888E-464C-AFC9-03E1087D0526}">
      <dgm:prSet/>
      <dgm:spPr/>
      <dgm:t>
        <a:bodyPr/>
        <a:lstStyle/>
        <a:p>
          <a:endParaRPr lang="es-ES"/>
        </a:p>
      </dgm:t>
    </dgm:pt>
    <dgm:pt modelId="{C4024EDD-5406-40EB-8709-430E907AA3F0}">
      <dgm:prSet phldrT="[Texto]" custT="1"/>
      <dgm:spPr/>
      <dgm:t>
        <a:bodyPr/>
        <a:lstStyle/>
        <a:p>
          <a:pPr algn="ctr"/>
          <a:r>
            <a:rPr lang="es-ES" sz="1600" dirty="0" smtClean="0"/>
            <a:t>Son aumentos del efectivo.</a:t>
          </a:r>
          <a:endParaRPr lang="es-ES" sz="1600" dirty="0"/>
        </a:p>
      </dgm:t>
    </dgm:pt>
    <dgm:pt modelId="{23DFD6BF-C5D1-4D61-9318-E707A28A0B71}" type="parTrans" cxnId="{F795A7A1-7830-4377-B6E8-EA83A1F7C36E}">
      <dgm:prSet/>
      <dgm:spPr/>
      <dgm:t>
        <a:bodyPr/>
        <a:lstStyle/>
        <a:p>
          <a:endParaRPr lang="es-ES"/>
        </a:p>
      </dgm:t>
    </dgm:pt>
    <dgm:pt modelId="{6B9A16CB-FFFF-4AEF-8748-EBB5A971C8A5}" type="sibTrans" cxnId="{F795A7A1-7830-4377-B6E8-EA83A1F7C36E}">
      <dgm:prSet/>
      <dgm:spPr/>
      <dgm:t>
        <a:bodyPr/>
        <a:lstStyle/>
        <a:p>
          <a:endParaRPr lang="es-ES"/>
        </a:p>
      </dgm:t>
    </dgm:pt>
    <dgm:pt modelId="{ACBD681D-5A8D-480E-A67A-7ED85F80DCE9}">
      <dgm:prSet phldrT="[Texto]" custT="1"/>
      <dgm:spPr/>
      <dgm:t>
        <a:bodyPr/>
        <a:lstStyle/>
        <a:p>
          <a:r>
            <a:rPr lang="es-ES" sz="1800" dirty="0" smtClean="0"/>
            <a:t>Aplicación de recursos</a:t>
          </a:r>
          <a:endParaRPr lang="es-ES" sz="1800" dirty="0"/>
        </a:p>
      </dgm:t>
    </dgm:pt>
    <dgm:pt modelId="{6FE0E8AE-7029-4436-8609-CA642CE0AE90}" type="parTrans" cxnId="{7B16D865-4D13-4A6D-A22F-3D84D1CA4A0A}">
      <dgm:prSet/>
      <dgm:spPr/>
      <dgm:t>
        <a:bodyPr/>
        <a:lstStyle/>
        <a:p>
          <a:endParaRPr lang="es-ES"/>
        </a:p>
      </dgm:t>
    </dgm:pt>
    <dgm:pt modelId="{18C59DBB-5C1C-4004-A158-48AE8708DFB3}" type="sibTrans" cxnId="{7B16D865-4D13-4A6D-A22F-3D84D1CA4A0A}">
      <dgm:prSet/>
      <dgm:spPr/>
      <dgm:t>
        <a:bodyPr/>
        <a:lstStyle/>
        <a:p>
          <a:endParaRPr lang="es-ES"/>
        </a:p>
      </dgm:t>
    </dgm:pt>
    <dgm:pt modelId="{A0F5E561-5D4E-4104-80F9-42E38C23300C}">
      <dgm:prSet phldrT="[Texto]" custT="1"/>
      <dgm:spPr/>
      <dgm:t>
        <a:bodyPr/>
        <a:lstStyle/>
        <a:p>
          <a:pPr algn="ctr"/>
          <a:r>
            <a:rPr lang="es-ES" sz="1600" dirty="0" smtClean="0"/>
            <a:t>Son disminuciones del efectivo.</a:t>
          </a:r>
          <a:endParaRPr lang="es-ES" sz="1600" dirty="0"/>
        </a:p>
      </dgm:t>
    </dgm:pt>
    <dgm:pt modelId="{15A42473-2D50-46BF-9CF8-3608CF79C184}" type="parTrans" cxnId="{7E12128B-3691-4324-82C8-6BCD5AABD440}">
      <dgm:prSet/>
      <dgm:spPr/>
      <dgm:t>
        <a:bodyPr/>
        <a:lstStyle/>
        <a:p>
          <a:endParaRPr lang="es-ES"/>
        </a:p>
      </dgm:t>
    </dgm:pt>
    <dgm:pt modelId="{26D7743F-21CB-4635-9F4B-51EEC5D7957D}" type="sibTrans" cxnId="{7E12128B-3691-4324-82C8-6BCD5AABD440}">
      <dgm:prSet/>
      <dgm:spPr/>
      <dgm:t>
        <a:bodyPr/>
        <a:lstStyle/>
        <a:p>
          <a:endParaRPr lang="es-ES"/>
        </a:p>
      </dgm:t>
    </dgm:pt>
    <dgm:pt modelId="{2F5299CD-0185-4DDF-90D2-925F049F99AD}">
      <dgm:prSet phldrT="[Texto]" custT="1"/>
      <dgm:spPr/>
      <dgm:t>
        <a:bodyPr/>
        <a:lstStyle/>
        <a:p>
          <a:pPr algn="ctr"/>
          <a:endParaRPr lang="es-ES" sz="1600" dirty="0"/>
        </a:p>
      </dgm:t>
    </dgm:pt>
    <dgm:pt modelId="{4A664A1B-C722-4020-B08D-4B66D571D291}" type="parTrans" cxnId="{9F7E7AC2-E2FA-46E9-8542-FFB287FB6F17}">
      <dgm:prSet/>
      <dgm:spPr/>
      <dgm:t>
        <a:bodyPr/>
        <a:lstStyle/>
        <a:p>
          <a:endParaRPr lang="es-MX"/>
        </a:p>
      </dgm:t>
    </dgm:pt>
    <dgm:pt modelId="{910D70CE-642D-4159-9652-6357DCAD627A}" type="sibTrans" cxnId="{9F7E7AC2-E2FA-46E9-8542-FFB287FB6F17}">
      <dgm:prSet/>
      <dgm:spPr/>
      <dgm:t>
        <a:bodyPr/>
        <a:lstStyle/>
        <a:p>
          <a:endParaRPr lang="es-MX"/>
        </a:p>
      </dgm:t>
    </dgm:pt>
    <dgm:pt modelId="{28D8AF94-CB58-4477-BC34-8E1AC6EC73A8}">
      <dgm:prSet phldrT="[Texto]" custT="1"/>
      <dgm:spPr/>
      <dgm:t>
        <a:bodyPr/>
        <a:lstStyle/>
        <a:p>
          <a:pPr algn="ctr"/>
          <a:endParaRPr lang="es-ES" sz="1600" dirty="0"/>
        </a:p>
      </dgm:t>
    </dgm:pt>
    <dgm:pt modelId="{F634A9C9-C9F4-4F05-A72A-2D05E23A378B}" type="parTrans" cxnId="{FDA797E6-8A08-4675-8FBA-F7B58D0B1E2E}">
      <dgm:prSet/>
      <dgm:spPr/>
      <dgm:t>
        <a:bodyPr/>
        <a:lstStyle/>
        <a:p>
          <a:endParaRPr lang="es-MX"/>
        </a:p>
      </dgm:t>
    </dgm:pt>
    <dgm:pt modelId="{74A7583A-0EA9-4FB7-9B82-0E010CEB71B6}" type="sibTrans" cxnId="{FDA797E6-8A08-4675-8FBA-F7B58D0B1E2E}">
      <dgm:prSet/>
      <dgm:spPr/>
      <dgm:t>
        <a:bodyPr/>
        <a:lstStyle/>
        <a:p>
          <a:endParaRPr lang="es-MX"/>
        </a:p>
      </dgm:t>
    </dgm:pt>
    <dgm:pt modelId="{CF5691B4-8447-4891-81DD-413180460C15}">
      <dgm:prSet phldrT="[Texto]" custT="1"/>
      <dgm:spPr/>
      <dgm:t>
        <a:bodyPr/>
        <a:lstStyle/>
        <a:p>
          <a:pPr algn="ctr"/>
          <a:endParaRPr lang="es-ES" sz="1600" dirty="0"/>
        </a:p>
      </dgm:t>
    </dgm:pt>
    <dgm:pt modelId="{46710667-D96A-4BFC-9687-8C593904ED4F}" type="parTrans" cxnId="{4ED57233-181C-4E00-8525-020B4A171203}">
      <dgm:prSet/>
      <dgm:spPr/>
      <dgm:t>
        <a:bodyPr/>
        <a:lstStyle/>
        <a:p>
          <a:endParaRPr lang="es-MX"/>
        </a:p>
      </dgm:t>
    </dgm:pt>
    <dgm:pt modelId="{6837F596-BFAD-49E1-93EC-7E12E7780DA7}" type="sibTrans" cxnId="{4ED57233-181C-4E00-8525-020B4A171203}">
      <dgm:prSet/>
      <dgm:spPr/>
      <dgm:t>
        <a:bodyPr/>
        <a:lstStyle/>
        <a:p>
          <a:endParaRPr lang="es-MX"/>
        </a:p>
      </dgm:t>
    </dgm:pt>
    <dgm:pt modelId="{55022A02-C13D-4477-8D1A-7C31B90C2DE4}">
      <dgm:prSet phldrT="[Texto]" custT="1"/>
      <dgm:spPr/>
      <dgm:t>
        <a:bodyPr/>
        <a:lstStyle/>
        <a:p>
          <a:pPr algn="ctr"/>
          <a:endParaRPr lang="es-ES" sz="1600" dirty="0"/>
        </a:p>
      </dgm:t>
    </dgm:pt>
    <dgm:pt modelId="{23A02C89-11AC-4DA0-8811-61EE440C7764}" type="parTrans" cxnId="{A165B71F-48FF-4DF5-9582-FCC6B3CBE526}">
      <dgm:prSet/>
      <dgm:spPr/>
      <dgm:t>
        <a:bodyPr/>
        <a:lstStyle/>
        <a:p>
          <a:endParaRPr lang="es-MX"/>
        </a:p>
      </dgm:t>
    </dgm:pt>
    <dgm:pt modelId="{8429CE5A-42C7-4B3D-BDF6-5D752D87AF52}" type="sibTrans" cxnId="{A165B71F-48FF-4DF5-9582-FCC6B3CBE526}">
      <dgm:prSet/>
      <dgm:spPr/>
      <dgm:t>
        <a:bodyPr/>
        <a:lstStyle/>
        <a:p>
          <a:endParaRPr lang="es-MX"/>
        </a:p>
      </dgm:t>
    </dgm:pt>
    <dgm:pt modelId="{4122AE59-BDAF-4922-9277-DBD7D74D44C3}" type="pres">
      <dgm:prSet presAssocID="{1F5BC874-42BE-4480-ACD3-1884DD618A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92D77EC-DDDF-49B9-9FC1-3CC25DF29824}" type="pres">
      <dgm:prSet presAssocID="{933438F0-7E47-46F2-8C58-FAF8D777AFD1}" presName="composite" presStyleCnt="0"/>
      <dgm:spPr/>
      <dgm:t>
        <a:bodyPr/>
        <a:lstStyle/>
        <a:p>
          <a:endParaRPr lang="es-ES"/>
        </a:p>
      </dgm:t>
    </dgm:pt>
    <dgm:pt modelId="{B51DA990-4779-4B5A-AB09-67639FF1E049}" type="pres">
      <dgm:prSet presAssocID="{933438F0-7E47-46F2-8C58-FAF8D777AFD1}" presName="parTx" presStyleLbl="alignNode1" presStyleIdx="0" presStyleCnt="2" custLinFactNeighborX="1070" custLinFactNeighborY="-23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A27605-7388-492B-8C91-96F19635DC11}" type="pres">
      <dgm:prSet presAssocID="{933438F0-7E47-46F2-8C58-FAF8D777AFD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B5AEAF-E542-4E40-8BC8-67536AABE8A0}" type="pres">
      <dgm:prSet presAssocID="{DA5FBBE6-5DD9-468E-8A44-CE6A127A161F}" presName="space" presStyleCnt="0"/>
      <dgm:spPr/>
      <dgm:t>
        <a:bodyPr/>
        <a:lstStyle/>
        <a:p>
          <a:endParaRPr lang="es-ES"/>
        </a:p>
      </dgm:t>
    </dgm:pt>
    <dgm:pt modelId="{91ACAE17-D44B-4659-A032-6765D96031E9}" type="pres">
      <dgm:prSet presAssocID="{ACBD681D-5A8D-480E-A67A-7ED85F80DCE9}" presName="composite" presStyleCnt="0"/>
      <dgm:spPr/>
      <dgm:t>
        <a:bodyPr/>
        <a:lstStyle/>
        <a:p>
          <a:endParaRPr lang="es-ES"/>
        </a:p>
      </dgm:t>
    </dgm:pt>
    <dgm:pt modelId="{F1C4630D-D7B0-45EB-96C9-CC15E1B6C13B}" type="pres">
      <dgm:prSet presAssocID="{ACBD681D-5A8D-480E-A67A-7ED85F80DCE9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AECC35-C583-4254-A610-354B73B68D07}" type="pres">
      <dgm:prSet presAssocID="{ACBD681D-5A8D-480E-A67A-7ED85F80DCE9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D09E4AB-EF40-4B50-951D-E1457623755A}" type="presOf" srcId="{2F5299CD-0185-4DDF-90D2-925F049F99AD}" destId="{61A27605-7388-492B-8C91-96F19635DC11}" srcOrd="0" destOrd="0" presId="urn:microsoft.com/office/officeart/2005/8/layout/hList1"/>
    <dgm:cxn modelId="{4ED57233-181C-4E00-8525-020B4A171203}" srcId="{ACBD681D-5A8D-480E-A67A-7ED85F80DCE9}" destId="{CF5691B4-8447-4891-81DD-413180460C15}" srcOrd="0" destOrd="0" parTransId="{46710667-D96A-4BFC-9687-8C593904ED4F}" sibTransId="{6837F596-BFAD-49E1-93EC-7E12E7780DA7}"/>
    <dgm:cxn modelId="{209F36D3-D73F-4532-982F-20D47F8CA593}" type="presOf" srcId="{A0F5E561-5D4E-4104-80F9-42E38C23300C}" destId="{8CAECC35-C583-4254-A610-354B73B68D07}" srcOrd="0" destOrd="2" presId="urn:microsoft.com/office/officeart/2005/8/layout/hList1"/>
    <dgm:cxn modelId="{CC5565DB-F230-4DCE-916C-E3D52BB486E3}" type="presOf" srcId="{28D8AF94-CB58-4477-BC34-8E1AC6EC73A8}" destId="{61A27605-7388-492B-8C91-96F19635DC11}" srcOrd="0" destOrd="1" presId="urn:microsoft.com/office/officeart/2005/8/layout/hList1"/>
    <dgm:cxn modelId="{B9ED1D2E-AEB3-4C40-A0AA-7808D17F0CAD}" type="presOf" srcId="{55022A02-C13D-4477-8D1A-7C31B90C2DE4}" destId="{8CAECC35-C583-4254-A610-354B73B68D07}" srcOrd="0" destOrd="1" presId="urn:microsoft.com/office/officeart/2005/8/layout/hList1"/>
    <dgm:cxn modelId="{555315BF-66DC-419C-BE8E-5419B11430B3}" type="presOf" srcId="{933438F0-7E47-46F2-8C58-FAF8D777AFD1}" destId="{B51DA990-4779-4B5A-AB09-67639FF1E049}" srcOrd="0" destOrd="0" presId="urn:microsoft.com/office/officeart/2005/8/layout/hList1"/>
    <dgm:cxn modelId="{82865F19-B8E8-4DF1-BA93-784402838DAB}" type="presOf" srcId="{C4024EDD-5406-40EB-8709-430E907AA3F0}" destId="{61A27605-7388-492B-8C91-96F19635DC11}" srcOrd="0" destOrd="2" presId="urn:microsoft.com/office/officeart/2005/8/layout/hList1"/>
    <dgm:cxn modelId="{7B16D865-4D13-4A6D-A22F-3D84D1CA4A0A}" srcId="{1F5BC874-42BE-4480-ACD3-1884DD618A01}" destId="{ACBD681D-5A8D-480E-A67A-7ED85F80DCE9}" srcOrd="1" destOrd="0" parTransId="{6FE0E8AE-7029-4436-8609-CA642CE0AE90}" sibTransId="{18C59DBB-5C1C-4004-A158-48AE8708DFB3}"/>
    <dgm:cxn modelId="{6776E089-5639-4A5B-988A-5794C0D5DA81}" type="presOf" srcId="{ACBD681D-5A8D-480E-A67A-7ED85F80DCE9}" destId="{F1C4630D-D7B0-45EB-96C9-CC15E1B6C13B}" srcOrd="0" destOrd="0" presId="urn:microsoft.com/office/officeart/2005/8/layout/hList1"/>
    <dgm:cxn modelId="{7E12128B-3691-4324-82C8-6BCD5AABD440}" srcId="{ACBD681D-5A8D-480E-A67A-7ED85F80DCE9}" destId="{A0F5E561-5D4E-4104-80F9-42E38C23300C}" srcOrd="2" destOrd="0" parTransId="{15A42473-2D50-46BF-9CF8-3608CF79C184}" sibTransId="{26D7743F-21CB-4635-9F4B-51EEC5D7957D}"/>
    <dgm:cxn modelId="{FFD56600-B490-4BDB-8EF0-3DCC8749D24D}" type="presOf" srcId="{CF5691B4-8447-4891-81DD-413180460C15}" destId="{8CAECC35-C583-4254-A610-354B73B68D07}" srcOrd="0" destOrd="0" presId="urn:microsoft.com/office/officeart/2005/8/layout/hList1"/>
    <dgm:cxn modelId="{A165B71F-48FF-4DF5-9582-FCC6B3CBE526}" srcId="{ACBD681D-5A8D-480E-A67A-7ED85F80DCE9}" destId="{55022A02-C13D-4477-8D1A-7C31B90C2DE4}" srcOrd="1" destOrd="0" parTransId="{23A02C89-11AC-4DA0-8811-61EE440C7764}" sibTransId="{8429CE5A-42C7-4B3D-BDF6-5D752D87AF52}"/>
    <dgm:cxn modelId="{98F1181D-888E-464C-AFC9-03E1087D0526}" srcId="{1F5BC874-42BE-4480-ACD3-1884DD618A01}" destId="{933438F0-7E47-46F2-8C58-FAF8D777AFD1}" srcOrd="0" destOrd="0" parTransId="{2DB3DFEE-4B20-42E1-B002-C24570A7EFCC}" sibTransId="{DA5FBBE6-5DD9-468E-8A44-CE6A127A161F}"/>
    <dgm:cxn modelId="{FDA797E6-8A08-4675-8FBA-F7B58D0B1E2E}" srcId="{933438F0-7E47-46F2-8C58-FAF8D777AFD1}" destId="{28D8AF94-CB58-4477-BC34-8E1AC6EC73A8}" srcOrd="1" destOrd="0" parTransId="{F634A9C9-C9F4-4F05-A72A-2D05E23A378B}" sibTransId="{74A7583A-0EA9-4FB7-9B82-0E010CEB71B6}"/>
    <dgm:cxn modelId="{F795A7A1-7830-4377-B6E8-EA83A1F7C36E}" srcId="{933438F0-7E47-46F2-8C58-FAF8D777AFD1}" destId="{C4024EDD-5406-40EB-8709-430E907AA3F0}" srcOrd="2" destOrd="0" parTransId="{23DFD6BF-C5D1-4D61-9318-E707A28A0B71}" sibTransId="{6B9A16CB-FFFF-4AEF-8748-EBB5A971C8A5}"/>
    <dgm:cxn modelId="{AE2BA600-47B2-44CC-A907-DD716FAD201C}" type="presOf" srcId="{1F5BC874-42BE-4480-ACD3-1884DD618A01}" destId="{4122AE59-BDAF-4922-9277-DBD7D74D44C3}" srcOrd="0" destOrd="0" presId="urn:microsoft.com/office/officeart/2005/8/layout/hList1"/>
    <dgm:cxn modelId="{9F7E7AC2-E2FA-46E9-8542-FFB287FB6F17}" srcId="{933438F0-7E47-46F2-8C58-FAF8D777AFD1}" destId="{2F5299CD-0185-4DDF-90D2-925F049F99AD}" srcOrd="0" destOrd="0" parTransId="{4A664A1B-C722-4020-B08D-4B66D571D291}" sibTransId="{910D70CE-642D-4159-9652-6357DCAD627A}"/>
    <dgm:cxn modelId="{B8526322-09DD-4358-9295-CFE88B23A4E9}" type="presParOf" srcId="{4122AE59-BDAF-4922-9277-DBD7D74D44C3}" destId="{A92D77EC-DDDF-49B9-9FC1-3CC25DF29824}" srcOrd="0" destOrd="0" presId="urn:microsoft.com/office/officeart/2005/8/layout/hList1"/>
    <dgm:cxn modelId="{DDA58C16-F0A8-4A63-BB57-F100F5F75160}" type="presParOf" srcId="{A92D77EC-DDDF-49B9-9FC1-3CC25DF29824}" destId="{B51DA990-4779-4B5A-AB09-67639FF1E049}" srcOrd="0" destOrd="0" presId="urn:microsoft.com/office/officeart/2005/8/layout/hList1"/>
    <dgm:cxn modelId="{B4798F53-802C-4A61-B97D-36FC6FBA4CF7}" type="presParOf" srcId="{A92D77EC-DDDF-49B9-9FC1-3CC25DF29824}" destId="{61A27605-7388-492B-8C91-96F19635DC11}" srcOrd="1" destOrd="0" presId="urn:microsoft.com/office/officeart/2005/8/layout/hList1"/>
    <dgm:cxn modelId="{D83B26B0-37B4-4BDE-8020-2BDF3BA14E41}" type="presParOf" srcId="{4122AE59-BDAF-4922-9277-DBD7D74D44C3}" destId="{F9B5AEAF-E542-4E40-8BC8-67536AABE8A0}" srcOrd="1" destOrd="0" presId="urn:microsoft.com/office/officeart/2005/8/layout/hList1"/>
    <dgm:cxn modelId="{4ADB08E0-4EB1-472F-BE7C-276EE8DEC54A}" type="presParOf" srcId="{4122AE59-BDAF-4922-9277-DBD7D74D44C3}" destId="{91ACAE17-D44B-4659-A032-6765D96031E9}" srcOrd="2" destOrd="0" presId="urn:microsoft.com/office/officeart/2005/8/layout/hList1"/>
    <dgm:cxn modelId="{270FD79F-7CDA-4401-AFBC-9ADA1EF9725D}" type="presParOf" srcId="{91ACAE17-D44B-4659-A032-6765D96031E9}" destId="{F1C4630D-D7B0-45EB-96C9-CC15E1B6C13B}" srcOrd="0" destOrd="0" presId="urn:microsoft.com/office/officeart/2005/8/layout/hList1"/>
    <dgm:cxn modelId="{A8B15975-3894-4577-9740-F5D2163B08F8}" type="presParOf" srcId="{91ACAE17-D44B-4659-A032-6765D96031E9}" destId="{8CAECC35-C583-4254-A610-354B73B68D0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BA3516-22C3-4276-8078-B1B77BF30BC7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20C789D-778E-403D-8425-5AF4F446583C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rPr>
            <a:t>Actividades de operación</a:t>
          </a:r>
          <a:endParaRPr lang="es-MX" sz="2400" dirty="0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91C582C5-F79B-496E-BAC1-849D13FC1F11}" type="parTrans" cxnId="{B6D4EAA1-2C8E-49FA-BC65-90B32F05375A}">
      <dgm:prSet/>
      <dgm:spPr/>
      <dgm:t>
        <a:bodyPr/>
        <a:lstStyle/>
        <a:p>
          <a:endParaRPr lang="es-MX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4764BB5F-DE29-4A3C-AAD1-B11F5BD7302A}" type="sibTrans" cxnId="{B6D4EAA1-2C8E-49FA-BC65-90B32F05375A}">
      <dgm:prSet/>
      <dgm:spPr/>
      <dgm:t>
        <a:bodyPr/>
        <a:lstStyle/>
        <a:p>
          <a:endParaRPr lang="es-MX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490C1C49-3C9D-429B-856E-711C93C1F8F0}">
      <dgm:prSet phldrT="[Texto]"/>
      <dgm:spPr/>
      <dgm:t>
        <a:bodyPr/>
        <a:lstStyle/>
        <a:p>
          <a:r>
            <a:rPr lang="es-MX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rPr>
            <a:t>Entradas y salidas de efectivo que se relacionan directamente con el giro normal de las operaciones de la entidad.</a:t>
          </a:r>
          <a:endParaRPr lang="es-MX" dirty="0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17E5929B-3C66-44C1-86A6-5FB1450AA451}" type="parTrans" cxnId="{9220BCED-E0EC-4426-87AA-B39ACBAA71ED}">
      <dgm:prSet/>
      <dgm:spPr/>
      <dgm:t>
        <a:bodyPr/>
        <a:lstStyle/>
        <a:p>
          <a:endParaRPr lang="es-MX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566C1959-B29C-40B3-9AC3-D2F1291121F2}" type="sibTrans" cxnId="{9220BCED-E0EC-4426-87AA-B39ACBAA71ED}">
      <dgm:prSet/>
      <dgm:spPr/>
      <dgm:t>
        <a:bodyPr/>
        <a:lstStyle/>
        <a:p>
          <a:endParaRPr lang="es-MX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AB7FA8DF-3177-4FB3-A7AE-CA6DB9EBE00C}">
      <dgm:prSet phldrT="[Texto]" custT="1"/>
      <dgm:spPr/>
      <dgm:t>
        <a:bodyPr/>
        <a:lstStyle/>
        <a:p>
          <a:r>
            <a:rPr lang="es-MX" sz="240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rPr>
            <a:t>Actividades de inversión</a:t>
          </a:r>
          <a:endParaRPr lang="es-MX" sz="2400" dirty="0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A532934A-1F7F-4F1C-8EA3-1DB0D40A66F6}" type="parTrans" cxnId="{5FA7BFA6-3D98-4E0A-B79D-BA7A87E47517}">
      <dgm:prSet/>
      <dgm:spPr/>
      <dgm:t>
        <a:bodyPr/>
        <a:lstStyle/>
        <a:p>
          <a:endParaRPr lang="es-MX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050EAF75-2DB0-415E-90A8-2DD6BA930EC3}" type="sibTrans" cxnId="{5FA7BFA6-3D98-4E0A-B79D-BA7A87E47517}">
      <dgm:prSet/>
      <dgm:spPr/>
      <dgm:t>
        <a:bodyPr/>
        <a:lstStyle/>
        <a:p>
          <a:endParaRPr lang="es-MX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4FAB0FC1-096E-45F7-A33F-7C0653E1C036}">
      <dgm:prSet phldrT="[Texto]"/>
      <dgm:spPr/>
      <dgm:t>
        <a:bodyPr/>
        <a:lstStyle/>
        <a:p>
          <a:r>
            <a:rPr lang="es-MX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rPr>
            <a:t>Se muestran los conceptos relacionados con la compra venta de activos de largo plazo que hayan ocasionado una entrada o un desembolso de efectivo.</a:t>
          </a:r>
          <a:endParaRPr lang="es-MX" dirty="0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CC8D2628-EF79-46F4-9FAF-6A29160CCB95}" type="parTrans" cxnId="{A34FBE1D-F58A-412B-A169-E0D5A0D37CCE}">
      <dgm:prSet/>
      <dgm:spPr/>
      <dgm:t>
        <a:bodyPr/>
        <a:lstStyle/>
        <a:p>
          <a:endParaRPr lang="es-MX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108B2D17-38D0-4D07-AD91-2A6B0C5729DD}" type="sibTrans" cxnId="{A34FBE1D-F58A-412B-A169-E0D5A0D37CCE}">
      <dgm:prSet/>
      <dgm:spPr/>
      <dgm:t>
        <a:bodyPr/>
        <a:lstStyle/>
        <a:p>
          <a:endParaRPr lang="es-MX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30C51FF0-4F80-4EEE-9A99-5A69EE9CA4C7}">
      <dgm:prSet phldrT="[Texto]" custT="1"/>
      <dgm:spPr/>
      <dgm:t>
        <a:bodyPr/>
        <a:lstStyle/>
        <a:p>
          <a:r>
            <a:rPr lang="es-MX" sz="240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rPr>
            <a:t>Actividades de financiamiento</a:t>
          </a:r>
          <a:endParaRPr lang="es-MX" sz="2400" dirty="0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50D8ADB1-0166-4569-B89D-CE58BB98911C}" type="parTrans" cxnId="{36B6B028-0E29-4C12-AEE3-D91056768286}">
      <dgm:prSet/>
      <dgm:spPr/>
      <dgm:t>
        <a:bodyPr/>
        <a:lstStyle/>
        <a:p>
          <a:endParaRPr lang="es-MX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25A3E234-CEDB-49E2-9332-A683259DC656}" type="sibTrans" cxnId="{36B6B028-0E29-4C12-AEE3-D91056768286}">
      <dgm:prSet/>
      <dgm:spPr/>
      <dgm:t>
        <a:bodyPr/>
        <a:lstStyle/>
        <a:p>
          <a:endParaRPr lang="es-MX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EAC27F9A-226F-46F7-9336-B23AD3B31F5E}">
      <dgm:prSet phldrT="[Texto]"/>
      <dgm:spPr/>
      <dgm:t>
        <a:bodyPr/>
        <a:lstStyle/>
        <a:p>
          <a:r>
            <a:rPr lang="es-MX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rPr>
            <a:t>Incluyen todos los conceptos que produjeron una entrada o salida de efectivo que afectan el monto de la deuda y el capital de la compañía.</a:t>
          </a:r>
          <a:endParaRPr lang="es-MX" dirty="0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A6004BE4-23F6-4063-AFAF-CFB40F72359D}" type="parTrans" cxnId="{04A23E2A-F41B-4066-AFEC-5051DFF6864D}">
      <dgm:prSet/>
      <dgm:spPr/>
      <dgm:t>
        <a:bodyPr/>
        <a:lstStyle/>
        <a:p>
          <a:endParaRPr lang="es-MX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293B1084-9752-4712-A9FE-2DFF36C705A8}" type="sibTrans" cxnId="{04A23E2A-F41B-4066-AFEC-5051DFF6864D}">
      <dgm:prSet/>
      <dgm:spPr/>
      <dgm:t>
        <a:bodyPr/>
        <a:lstStyle/>
        <a:p>
          <a:endParaRPr lang="es-MX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gm:t>
    </dgm:pt>
    <dgm:pt modelId="{19AD6299-20FC-4B66-8E01-F17F7AE828D7}" type="pres">
      <dgm:prSet presAssocID="{BDBA3516-22C3-4276-8078-B1B77BF30B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CBE3B56-5999-4EBB-AED5-94A8CCEFA478}" type="pres">
      <dgm:prSet presAssocID="{420C789D-778E-403D-8425-5AF4F446583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3A26B2-7363-4590-98C9-FA6978D16C24}" type="pres">
      <dgm:prSet presAssocID="{420C789D-778E-403D-8425-5AF4F446583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2C4D27-4B10-4453-B1FA-3FF2BDEC18A2}" type="pres">
      <dgm:prSet presAssocID="{AB7FA8DF-3177-4FB3-A7AE-CA6DB9EBE00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CFC93D-8CA7-4DE3-B577-C269FBE8D88C}" type="pres">
      <dgm:prSet presAssocID="{AB7FA8DF-3177-4FB3-A7AE-CA6DB9EBE00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1B7E2B-B7CF-4F63-9C82-BC571FA628AF}" type="pres">
      <dgm:prSet presAssocID="{30C51FF0-4F80-4EEE-9A99-5A69EE9CA4C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B502DC-1751-4F82-9AEB-6DABE79425D4}" type="pres">
      <dgm:prSet presAssocID="{30C51FF0-4F80-4EEE-9A99-5A69EE9CA4C7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4A23E2A-F41B-4066-AFEC-5051DFF6864D}" srcId="{30C51FF0-4F80-4EEE-9A99-5A69EE9CA4C7}" destId="{EAC27F9A-226F-46F7-9336-B23AD3B31F5E}" srcOrd="0" destOrd="0" parTransId="{A6004BE4-23F6-4063-AFAF-CFB40F72359D}" sibTransId="{293B1084-9752-4712-A9FE-2DFF36C705A8}"/>
    <dgm:cxn modelId="{2840B335-1382-4C76-B577-AF2DBFA3BC42}" type="presOf" srcId="{490C1C49-3C9D-429B-856E-711C93C1F8F0}" destId="{693A26B2-7363-4590-98C9-FA6978D16C24}" srcOrd="0" destOrd="0" presId="urn:microsoft.com/office/officeart/2005/8/layout/vList2"/>
    <dgm:cxn modelId="{16DE76BB-17C2-4CA2-8892-04AC6019353B}" type="presOf" srcId="{EAC27F9A-226F-46F7-9336-B23AD3B31F5E}" destId="{F0B502DC-1751-4F82-9AEB-6DABE79425D4}" srcOrd="0" destOrd="0" presId="urn:microsoft.com/office/officeart/2005/8/layout/vList2"/>
    <dgm:cxn modelId="{FDDD9984-D93F-4C38-B29D-062F5CFC3804}" type="presOf" srcId="{420C789D-778E-403D-8425-5AF4F446583C}" destId="{6CBE3B56-5999-4EBB-AED5-94A8CCEFA478}" srcOrd="0" destOrd="0" presId="urn:microsoft.com/office/officeart/2005/8/layout/vList2"/>
    <dgm:cxn modelId="{9220BCED-E0EC-4426-87AA-B39ACBAA71ED}" srcId="{420C789D-778E-403D-8425-5AF4F446583C}" destId="{490C1C49-3C9D-429B-856E-711C93C1F8F0}" srcOrd="0" destOrd="0" parTransId="{17E5929B-3C66-44C1-86A6-5FB1450AA451}" sibTransId="{566C1959-B29C-40B3-9AC3-D2F1291121F2}"/>
    <dgm:cxn modelId="{36B6B028-0E29-4C12-AEE3-D91056768286}" srcId="{BDBA3516-22C3-4276-8078-B1B77BF30BC7}" destId="{30C51FF0-4F80-4EEE-9A99-5A69EE9CA4C7}" srcOrd="2" destOrd="0" parTransId="{50D8ADB1-0166-4569-B89D-CE58BB98911C}" sibTransId="{25A3E234-CEDB-49E2-9332-A683259DC656}"/>
    <dgm:cxn modelId="{B6D4EAA1-2C8E-49FA-BC65-90B32F05375A}" srcId="{BDBA3516-22C3-4276-8078-B1B77BF30BC7}" destId="{420C789D-778E-403D-8425-5AF4F446583C}" srcOrd="0" destOrd="0" parTransId="{91C582C5-F79B-496E-BAC1-849D13FC1F11}" sibTransId="{4764BB5F-DE29-4A3C-AAD1-B11F5BD7302A}"/>
    <dgm:cxn modelId="{4F2EC5BA-9715-4E6F-8D89-075D2F1DEE4C}" type="presOf" srcId="{4FAB0FC1-096E-45F7-A33F-7C0653E1C036}" destId="{02CFC93D-8CA7-4DE3-B577-C269FBE8D88C}" srcOrd="0" destOrd="0" presId="urn:microsoft.com/office/officeart/2005/8/layout/vList2"/>
    <dgm:cxn modelId="{C5EBCC84-40A6-4343-911A-2EF23DD9C90D}" type="presOf" srcId="{30C51FF0-4F80-4EEE-9A99-5A69EE9CA4C7}" destId="{451B7E2B-B7CF-4F63-9C82-BC571FA628AF}" srcOrd="0" destOrd="0" presId="urn:microsoft.com/office/officeart/2005/8/layout/vList2"/>
    <dgm:cxn modelId="{5FA7BFA6-3D98-4E0A-B79D-BA7A87E47517}" srcId="{BDBA3516-22C3-4276-8078-B1B77BF30BC7}" destId="{AB7FA8DF-3177-4FB3-A7AE-CA6DB9EBE00C}" srcOrd="1" destOrd="0" parTransId="{A532934A-1F7F-4F1C-8EA3-1DB0D40A66F6}" sibTransId="{050EAF75-2DB0-415E-90A8-2DD6BA930EC3}"/>
    <dgm:cxn modelId="{A34FBE1D-F58A-412B-A169-E0D5A0D37CCE}" srcId="{AB7FA8DF-3177-4FB3-A7AE-CA6DB9EBE00C}" destId="{4FAB0FC1-096E-45F7-A33F-7C0653E1C036}" srcOrd="0" destOrd="0" parTransId="{CC8D2628-EF79-46F4-9FAF-6A29160CCB95}" sibTransId="{108B2D17-38D0-4D07-AD91-2A6B0C5729DD}"/>
    <dgm:cxn modelId="{027D1977-8B31-481E-9CAF-0492543C99FF}" type="presOf" srcId="{AB7FA8DF-3177-4FB3-A7AE-CA6DB9EBE00C}" destId="{262C4D27-4B10-4453-B1FA-3FF2BDEC18A2}" srcOrd="0" destOrd="0" presId="urn:microsoft.com/office/officeart/2005/8/layout/vList2"/>
    <dgm:cxn modelId="{386E7A4D-ABEF-4113-AE46-121C7EEE1CB5}" type="presOf" srcId="{BDBA3516-22C3-4276-8078-B1B77BF30BC7}" destId="{19AD6299-20FC-4B66-8E01-F17F7AE828D7}" srcOrd="0" destOrd="0" presId="urn:microsoft.com/office/officeart/2005/8/layout/vList2"/>
    <dgm:cxn modelId="{B7927B70-5D9A-4B0C-87F1-AF1CECDB1603}" type="presParOf" srcId="{19AD6299-20FC-4B66-8E01-F17F7AE828D7}" destId="{6CBE3B56-5999-4EBB-AED5-94A8CCEFA478}" srcOrd="0" destOrd="0" presId="urn:microsoft.com/office/officeart/2005/8/layout/vList2"/>
    <dgm:cxn modelId="{9F6971E8-94A0-4FAF-A4FD-46AF161F0223}" type="presParOf" srcId="{19AD6299-20FC-4B66-8E01-F17F7AE828D7}" destId="{693A26B2-7363-4590-98C9-FA6978D16C24}" srcOrd="1" destOrd="0" presId="urn:microsoft.com/office/officeart/2005/8/layout/vList2"/>
    <dgm:cxn modelId="{5012C122-24FA-4849-8FF7-3765D55DE3B0}" type="presParOf" srcId="{19AD6299-20FC-4B66-8E01-F17F7AE828D7}" destId="{262C4D27-4B10-4453-B1FA-3FF2BDEC18A2}" srcOrd="2" destOrd="0" presId="urn:microsoft.com/office/officeart/2005/8/layout/vList2"/>
    <dgm:cxn modelId="{9BDECFD5-3725-457F-9550-909B1E66692B}" type="presParOf" srcId="{19AD6299-20FC-4B66-8E01-F17F7AE828D7}" destId="{02CFC93D-8CA7-4DE3-B577-C269FBE8D88C}" srcOrd="3" destOrd="0" presId="urn:microsoft.com/office/officeart/2005/8/layout/vList2"/>
    <dgm:cxn modelId="{E49CBCB7-FBBE-4CAD-A537-7568471AE837}" type="presParOf" srcId="{19AD6299-20FC-4B66-8E01-F17F7AE828D7}" destId="{451B7E2B-B7CF-4F63-9C82-BC571FA628AF}" srcOrd="4" destOrd="0" presId="urn:microsoft.com/office/officeart/2005/8/layout/vList2"/>
    <dgm:cxn modelId="{92D79B4E-7EFE-4C64-8AE1-03B0CBA92940}" type="presParOf" srcId="{19AD6299-20FC-4B66-8E01-F17F7AE828D7}" destId="{F0B502DC-1751-4F82-9AEB-6DABE79425D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1DA990-4779-4B5A-AB09-67639FF1E049}">
      <dsp:nvSpPr>
        <dsp:cNvPr id="0" name=""/>
        <dsp:cNvSpPr/>
      </dsp:nvSpPr>
      <dsp:spPr>
        <a:xfrm>
          <a:off x="48052" y="0"/>
          <a:ext cx="4486498" cy="7776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Origen de recursos.</a:t>
          </a:r>
          <a:endParaRPr lang="es-ES" sz="1800" kern="1200" dirty="0"/>
        </a:p>
      </dsp:txBody>
      <dsp:txXfrm>
        <a:off x="48052" y="0"/>
        <a:ext cx="4486498" cy="777600"/>
      </dsp:txXfrm>
    </dsp:sp>
    <dsp:sp modelId="{61A27605-7388-492B-8C91-96F19635DC11}">
      <dsp:nvSpPr>
        <dsp:cNvPr id="0" name=""/>
        <dsp:cNvSpPr/>
      </dsp:nvSpPr>
      <dsp:spPr>
        <a:xfrm>
          <a:off x="46" y="788635"/>
          <a:ext cx="4486498" cy="11858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dirty="0"/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dirty="0"/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Son aumentos del efectivo.</a:t>
          </a:r>
          <a:endParaRPr lang="es-ES" sz="1600" kern="1200" dirty="0"/>
        </a:p>
      </dsp:txBody>
      <dsp:txXfrm>
        <a:off x="46" y="788635"/>
        <a:ext cx="4486498" cy="1185840"/>
      </dsp:txXfrm>
    </dsp:sp>
    <dsp:sp modelId="{F1C4630D-D7B0-45EB-96C9-CC15E1B6C13B}">
      <dsp:nvSpPr>
        <dsp:cNvPr id="0" name=""/>
        <dsp:cNvSpPr/>
      </dsp:nvSpPr>
      <dsp:spPr>
        <a:xfrm>
          <a:off x="5114654" y="11034"/>
          <a:ext cx="4486498" cy="777600"/>
        </a:xfrm>
        <a:prstGeom prst="rect">
          <a:avLst/>
        </a:prstGeom>
        <a:gradFill rotWithShape="0">
          <a:gsLst>
            <a:gs pos="0">
              <a:schemeClr val="accent2">
                <a:hueOff val="5542319"/>
                <a:satOff val="-953"/>
                <a:lumOff val="-9804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5542319"/>
                <a:satOff val="-953"/>
                <a:lumOff val="-9804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5542319"/>
                <a:satOff val="-953"/>
                <a:lumOff val="-9804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Aplicación de recursos</a:t>
          </a:r>
          <a:endParaRPr lang="es-ES" sz="1800" kern="1200" dirty="0"/>
        </a:p>
      </dsp:txBody>
      <dsp:txXfrm>
        <a:off x="5114654" y="11034"/>
        <a:ext cx="4486498" cy="777600"/>
      </dsp:txXfrm>
    </dsp:sp>
    <dsp:sp modelId="{8CAECC35-C583-4254-A610-354B73B68D07}">
      <dsp:nvSpPr>
        <dsp:cNvPr id="0" name=""/>
        <dsp:cNvSpPr/>
      </dsp:nvSpPr>
      <dsp:spPr>
        <a:xfrm>
          <a:off x="5114654" y="788635"/>
          <a:ext cx="4486498" cy="1185840"/>
        </a:xfrm>
        <a:prstGeom prst="rect">
          <a:avLst/>
        </a:prstGeom>
        <a:solidFill>
          <a:schemeClr val="accent2">
            <a:tint val="40000"/>
            <a:alpha val="90000"/>
            <a:hueOff val="5291884"/>
            <a:satOff val="-5406"/>
            <a:lumOff val="-1925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291884"/>
              <a:satOff val="-5406"/>
              <a:lumOff val="-1925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dirty="0"/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dirty="0"/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Son disminuciones del efectivo.</a:t>
          </a:r>
          <a:endParaRPr lang="es-ES" sz="1600" kern="1200" dirty="0"/>
        </a:p>
      </dsp:txBody>
      <dsp:txXfrm>
        <a:off x="5114654" y="788635"/>
        <a:ext cx="4486498" cy="11858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BE3B56-5999-4EBB-AED5-94A8CCEFA478}">
      <dsp:nvSpPr>
        <dsp:cNvPr id="0" name=""/>
        <dsp:cNvSpPr/>
      </dsp:nvSpPr>
      <dsp:spPr>
        <a:xfrm>
          <a:off x="0" y="22074"/>
          <a:ext cx="8915400" cy="561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0000"/>
                <a:satMod val="100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rPr>
            <a:t>Actividades de operación</a:t>
          </a:r>
          <a:endParaRPr lang="es-MX" sz="2400" kern="1200" dirty="0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sp:txBody>
      <dsp:txXfrm>
        <a:off x="27415" y="49489"/>
        <a:ext cx="8860570" cy="506770"/>
      </dsp:txXfrm>
    </dsp:sp>
    <dsp:sp modelId="{693A26B2-7363-4590-98C9-FA6978D16C24}">
      <dsp:nvSpPr>
        <dsp:cNvPr id="0" name=""/>
        <dsp:cNvSpPr/>
      </dsp:nvSpPr>
      <dsp:spPr>
        <a:xfrm>
          <a:off x="0" y="583674"/>
          <a:ext cx="8915400" cy="683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300" kern="120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rPr>
            <a:t>Entradas y salidas de efectivo que se relacionan directamente con el giro normal de las operaciones de la entidad.</a:t>
          </a:r>
          <a:endParaRPr lang="es-MX" sz="2300" kern="1200" dirty="0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sp:txBody>
      <dsp:txXfrm>
        <a:off x="0" y="583674"/>
        <a:ext cx="8915400" cy="683100"/>
      </dsp:txXfrm>
    </dsp:sp>
    <dsp:sp modelId="{262C4D27-4B10-4453-B1FA-3FF2BDEC18A2}">
      <dsp:nvSpPr>
        <dsp:cNvPr id="0" name=""/>
        <dsp:cNvSpPr/>
      </dsp:nvSpPr>
      <dsp:spPr>
        <a:xfrm>
          <a:off x="0" y="1266774"/>
          <a:ext cx="8915400" cy="5616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satMod val="100000"/>
                <a:lum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rPr>
            <a:t>Actividades de inversión</a:t>
          </a:r>
          <a:endParaRPr lang="es-MX" sz="2400" kern="1200" dirty="0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sp:txBody>
      <dsp:txXfrm>
        <a:off x="27415" y="1294189"/>
        <a:ext cx="8860570" cy="506770"/>
      </dsp:txXfrm>
    </dsp:sp>
    <dsp:sp modelId="{02CFC93D-8CA7-4DE3-B577-C269FBE8D88C}">
      <dsp:nvSpPr>
        <dsp:cNvPr id="0" name=""/>
        <dsp:cNvSpPr/>
      </dsp:nvSpPr>
      <dsp:spPr>
        <a:xfrm>
          <a:off x="0" y="1828375"/>
          <a:ext cx="8915400" cy="683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300" kern="120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rPr>
            <a:t>Se muestran los conceptos relacionados con la compra venta de activos de largo plazo que hayan ocasionado una entrada o un desembolso de efectivo.</a:t>
          </a:r>
          <a:endParaRPr lang="es-MX" sz="2300" kern="1200" dirty="0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sp:txBody>
      <dsp:txXfrm>
        <a:off x="0" y="1828375"/>
        <a:ext cx="8915400" cy="683100"/>
      </dsp:txXfrm>
    </dsp:sp>
    <dsp:sp modelId="{451B7E2B-B7CF-4F63-9C82-BC571FA628AF}">
      <dsp:nvSpPr>
        <dsp:cNvPr id="0" name=""/>
        <dsp:cNvSpPr/>
      </dsp:nvSpPr>
      <dsp:spPr>
        <a:xfrm>
          <a:off x="0" y="2511475"/>
          <a:ext cx="8915400" cy="5616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satMod val="10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rPr>
            <a:t>Actividades de financiamiento</a:t>
          </a:r>
          <a:endParaRPr lang="es-MX" sz="2400" kern="1200" dirty="0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sp:txBody>
      <dsp:txXfrm>
        <a:off x="27415" y="2538890"/>
        <a:ext cx="8860570" cy="506770"/>
      </dsp:txXfrm>
    </dsp:sp>
    <dsp:sp modelId="{F0B502DC-1751-4F82-9AEB-6DABE79425D4}">
      <dsp:nvSpPr>
        <dsp:cNvPr id="0" name=""/>
        <dsp:cNvSpPr/>
      </dsp:nvSpPr>
      <dsp:spPr>
        <a:xfrm>
          <a:off x="0" y="3073075"/>
          <a:ext cx="8915400" cy="683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300" kern="120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rPr>
            <a:t>Incluyen todos los conceptos que produjeron una entrada o salida de efectivo que afectan el monto de la deuda y el capital de la compañía.</a:t>
          </a:r>
          <a:endParaRPr lang="es-MX" sz="2300" kern="1200" dirty="0">
            <a:solidFill>
              <a:schemeClr val="tx2">
                <a:lumMod val="10000"/>
              </a:schemeClr>
            </a:solidFill>
            <a:latin typeface="Arial Narrow" panose="020B0606020202030204" pitchFamily="34" charset="0"/>
          </a:endParaRPr>
        </a:p>
      </dsp:txBody>
      <dsp:txXfrm>
        <a:off x="0" y="3073075"/>
        <a:ext cx="8915400" cy="683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78269-15D1-4384-A98D-0522CAD0FA14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CECE4-884D-49E0-9061-B281F6DE7B63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99694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CECE4-884D-49E0-9061-B281F6DE7B63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281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8435C-7247-4833-933B-41342A69BFF6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8519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2760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844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3805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6655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66293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9108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2232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2781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1149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59505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14549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0434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190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4572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79138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2635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3271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0AC39-DFCA-40CD-A123-0D55FD568B6E}" type="datetimeFigureOut">
              <a:rPr lang="es-ES" smtClean="0"/>
              <a:pPr/>
              <a:t>20/10/2017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32A28-824F-4578-95A0-750A18E7235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05637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  <p:sldLayoutId id="214748390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46213" y="4383741"/>
            <a:ext cx="8915399" cy="2262781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  <a:cs typeface="Andalus" panose="02020603050405020304" pitchFamily="18" charset="-78"/>
              </a:rPr>
              <a:t>Universidad Autónoma del Estado de México</a:t>
            </a:r>
            <a:br>
              <a:rPr lang="es-ES" sz="2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  <a:cs typeface="Andalus" panose="02020603050405020304" pitchFamily="18" charset="-78"/>
              </a:rPr>
            </a:br>
            <a:r>
              <a:rPr lang="es-ES" sz="2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  <a:cs typeface="Andalus" panose="02020603050405020304" pitchFamily="18" charset="-78"/>
              </a:rPr>
              <a:t/>
            </a:r>
            <a:br>
              <a:rPr lang="es-ES" sz="2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  <a:cs typeface="Andalus" panose="02020603050405020304" pitchFamily="18" charset="-78"/>
              </a:rPr>
            </a:br>
            <a:r>
              <a:rPr lang="es-ES" sz="2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  <a:cs typeface="Andalus" panose="02020603050405020304" pitchFamily="18" charset="-78"/>
              </a:rPr>
              <a:t>Centro Universitario UAEM Valle de </a:t>
            </a:r>
            <a:r>
              <a:rPr lang="es-ES" sz="2800" b="1" dirty="0" smtClean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  <a:cs typeface="Andalus" panose="02020603050405020304" pitchFamily="18" charset="-78"/>
              </a:rPr>
              <a:t>Teotihuacán</a:t>
            </a:r>
            <a:br>
              <a:rPr lang="es-ES" sz="2800" b="1" dirty="0" smtClean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  <a:cs typeface="Andalus" panose="02020603050405020304" pitchFamily="18" charset="-78"/>
              </a:rPr>
            </a:br>
            <a:r>
              <a:rPr lang="es-ES" sz="2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  <a:cs typeface="Andalus" panose="02020603050405020304" pitchFamily="18" charset="-78"/>
              </a:rPr>
              <a:t/>
            </a:r>
            <a:br>
              <a:rPr lang="es-ES" sz="2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  <a:cs typeface="Andalus" panose="02020603050405020304" pitchFamily="18" charset="-78"/>
              </a:rPr>
            </a:br>
            <a:r>
              <a:rPr lang="es-ES" sz="2800" b="1" dirty="0" smtClean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  <a:cs typeface="Andalus" panose="02020603050405020304" pitchFamily="18" charset="-78"/>
              </a:rPr>
              <a:t/>
            </a:r>
            <a:br>
              <a:rPr lang="es-ES" sz="2800" b="1" dirty="0" smtClean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  <a:cs typeface="Andalus" panose="02020603050405020304" pitchFamily="18" charset="-78"/>
              </a:rPr>
            </a:br>
            <a:r>
              <a:rPr lang="es-ES" sz="1800" b="1" dirty="0" smtClean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>Unidad </a:t>
            </a: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>de Aprendizaje: Finanzas</a:t>
            </a:r>
            <a:b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 smtClean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>Licenciatura </a:t>
            </a: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>en </a:t>
            </a:r>
            <a:r>
              <a:rPr lang="es-ES" sz="1800" b="1" dirty="0" smtClean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>Turismo</a:t>
            </a:r>
            <a:br>
              <a:rPr lang="es-ES" sz="1800" b="1" dirty="0" smtClean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 smtClean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ES" sz="1800" b="1" dirty="0" smtClean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>Unidad  </a:t>
            </a:r>
            <a:r>
              <a:rPr lang="es-ES" sz="1800" b="1" dirty="0" smtClean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>II y III.</a:t>
            </a: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u="sng" dirty="0" smtClean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>“Planeación Financiera y Control Financiero”</a:t>
            </a:r>
            <a:r>
              <a:rPr lang="es-ES" sz="1800" b="1" u="sng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ES" sz="1800" b="1" u="sng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  <a:t>L. C. P. Lizbeth Sandoval Juárez</a:t>
            </a:r>
            <a:br>
              <a:rPr lang="es-ES" sz="1800" b="1" dirty="0">
                <a:solidFill>
                  <a:schemeClr val="tx2">
                    <a:lumMod val="10000"/>
                  </a:schemeClr>
                </a:solidFill>
                <a:latin typeface="Garamond" panose="02020404030301010803" pitchFamily="18" charset="0"/>
              </a:rPr>
            </a:br>
            <a:endParaRPr lang="es-MX" sz="1800" dirty="0">
              <a:solidFill>
                <a:schemeClr val="tx2">
                  <a:lumMod val="10000"/>
                </a:schemeClr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261104"/>
              </p:ext>
            </p:extLst>
          </p:nvPr>
        </p:nvGraphicFramePr>
        <p:xfrm>
          <a:off x="4151784" y="3284984"/>
          <a:ext cx="3348507" cy="8280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695459"/>
                <a:gridCol w="850006"/>
                <a:gridCol w="914400"/>
                <a:gridCol w="8886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Horas teoría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Horas práctica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Total de horas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Créditos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4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6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</a:t>
                      </a: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67"/>
            <a:ext cx="773631" cy="66881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2952" y="1"/>
            <a:ext cx="1129048" cy="57825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9408368" y="292494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Septiembre 2017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251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PUNTO DE EQUILIBRIO OPERATIVO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7368" y="2204864"/>
            <a:ext cx="10515600" cy="462992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punto de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equilibrio operativo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permite determinar el nivel de ventas que es necesario registrar para cubrir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los costos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y gastos de operación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Se obtiene de acuerdo con la siguiente fórmula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:</a:t>
            </a:r>
          </a:p>
          <a:p>
            <a:pPr marL="0" indent="0">
              <a:lnSpc>
                <a:spcPct val="120000"/>
              </a:lnSpc>
              <a:buNone/>
            </a:pPr>
            <a:endParaRPr lang="es-MX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			                                          PEO =                         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Costo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Fijo sin Gastos Financieros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              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        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			    	                                            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1-    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     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Costo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Ventas sin Depreciación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                                 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				                                                     Ventas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Netas</a:t>
            </a:r>
          </a:p>
          <a:p>
            <a:pPr>
              <a:lnSpc>
                <a:spcPct val="12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En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donde: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 E O = Punto de Equilibrio Operativo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 F = Costos Fijos del Periodo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 V = Costos de Ventas sin Depreciación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V = Ventas Netas</a:t>
            </a:r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5951984" y="4351657"/>
            <a:ext cx="3939988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/>
          <p:cNvCxnSpPr/>
          <p:nvPr/>
        </p:nvCxnSpPr>
        <p:spPr>
          <a:xfrm flipV="1">
            <a:off x="5951984" y="3717032"/>
            <a:ext cx="3939988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6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563095" y="3212976"/>
            <a:ext cx="5544616" cy="18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6280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PUNTO DE EQUILIBRIO </a:t>
            </a:r>
            <a:r>
              <a:rPr lang="es-MX" dirty="0" smtClean="0"/>
              <a:t>FINANCIERO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18847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aquel nivel de operación en que la empresa genera ingresos suficientes para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cubrir además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los egresos de operación, los intereses derivados de préstamos obtenidos.</a:t>
            </a:r>
          </a:p>
          <a:p>
            <a:pPr>
              <a:lnSpc>
                <a:spcPct val="150000"/>
              </a:lnSpc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Se obtiene aplicando la misma fórmula del PEO, con la diferencia de que en el renglón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costos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fijos debe incluirse el importe de los gastos financieros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es-MX" sz="2200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			PEF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=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            CF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+ Gastos Financieros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       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                                         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1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-            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Costo Ventas sin Depreciación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                  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                                                           Ventas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Netas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4295800" y="5445224"/>
            <a:ext cx="3939988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/>
          <p:cNvCxnSpPr/>
          <p:nvPr/>
        </p:nvCxnSpPr>
        <p:spPr>
          <a:xfrm flipV="1">
            <a:off x="4295800" y="5971836"/>
            <a:ext cx="3939988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6"/>
          <p:cNvSpPr/>
          <p:nvPr/>
        </p:nvSpPr>
        <p:spPr>
          <a:xfrm>
            <a:off x="3071664" y="4725143"/>
            <a:ext cx="5544616" cy="18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3397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APALANCAMIENTO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044455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</a:t>
            </a:r>
            <a:r>
              <a:rPr lang="es-MX" sz="2200" u="sng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apalancamiento</a:t>
            </a:r>
            <a:r>
              <a:rPr lang="es-MX" sz="2200" b="1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se refiere a los efectos que tienen los costos fijos sobre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rendimiento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que ganan los accionistas. Por “costos fijos” queremos decir costos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que no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aumentan ni disminuyen con los cambios en las ventas de la compañía.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Las empresas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tienen que pagar estos costos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fijos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Independientemente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que las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condiciones del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negocio sean buenas o malas. </a:t>
            </a: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Estos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costos fijos pueden ser operativos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, como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los derivados de la compra y la operación de la planta y el equipo,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o financieros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, como los costos fijos derivados de los pagos de deuda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803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APALANCAMIENTO FINANCIERO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044455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apalancamiento financiero (Costos financieros de la empresa) implica el uso de financiamiento de costo fijo. </a:t>
            </a:r>
          </a:p>
          <a:p>
            <a:pPr marL="0" indent="0">
              <a:lnSpc>
                <a:spcPct val="150000"/>
              </a:lnSpc>
              <a:buNone/>
            </a:pPr>
            <a:endParaRPr lang="es-MX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>
              <a:lnSpc>
                <a:spcPct val="150000"/>
              </a:lnSpc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apalancamiento financiero tiene que ver con la relación entre las utilidades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antes de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intereses e impuestos de la empresa (UAII) y sus ganancias por acción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común (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GPA). Usted puede ver en el estado de resultados que las deducciones tomadas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las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UAII para obtener las GPA incluyen el interés, los impuestos y los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dividendos preferentes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  <a:endParaRPr lang="es-MX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48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783" y="753227"/>
            <a:ext cx="9613861" cy="1080938"/>
          </a:xfrm>
        </p:spPr>
        <p:txBody>
          <a:bodyPr/>
          <a:lstStyle/>
          <a:p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9451" y="2132856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efecto del apalancamiento financiero ocurre cuando se produce una variación más que proporcional de la rentabilidad financiera, provocada por la variación de la rentabilidad económica.</a:t>
            </a:r>
          </a:p>
          <a:p>
            <a:pPr marL="0" indent="0" algn="just">
              <a:lnSpc>
                <a:spcPct val="160000"/>
              </a:lnSpc>
              <a:buNone/>
            </a:pPr>
            <a:endParaRPr lang="es-MX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Re= Rentabilidad económica.</a:t>
            </a: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Rf= Rentabilidad financiera.</a:t>
            </a: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CP= Capital propio.</a:t>
            </a: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CA=Capital ajeno.</a:t>
            </a: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i= Coste medio del capital ajeno.</a:t>
            </a:r>
          </a:p>
          <a:p>
            <a:pPr algn="just">
              <a:lnSpc>
                <a:spcPct val="160000"/>
              </a:lnSpc>
            </a:pPr>
            <a:endParaRPr lang="es-MX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160000"/>
              </a:lnSpc>
              <a:buNone/>
            </a:pPr>
            <a:endParaRPr lang="es-MX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7251" y="3360721"/>
            <a:ext cx="5040560" cy="244827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832721" y="9056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EFECTO DEL APALANCAMIENTO FINANCIERO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7178741" y="5882138"/>
            <a:ext cx="25896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>
                <a:solidFill>
                  <a:schemeClr val="tx2">
                    <a:lumMod val="10000"/>
                  </a:schemeClr>
                </a:solidFill>
              </a:rPr>
              <a:t>Fig. 1. Apalancamiento Financiero.</a:t>
            </a:r>
          </a:p>
          <a:p>
            <a:r>
              <a:rPr lang="es-MX" sz="1000" dirty="0" smtClean="0">
                <a:solidFill>
                  <a:schemeClr val="tx2">
                    <a:lumMod val="10000"/>
                  </a:schemeClr>
                </a:solidFill>
              </a:rPr>
              <a:t>Fuente: </a:t>
            </a:r>
            <a:r>
              <a:rPr lang="es-MX" sz="1000" dirty="0" err="1" smtClean="0">
                <a:solidFill>
                  <a:schemeClr val="tx2">
                    <a:lumMod val="10000"/>
                  </a:schemeClr>
                </a:solidFill>
              </a:rPr>
              <a:t>Bozon</a:t>
            </a:r>
            <a:r>
              <a:rPr lang="es-MX" sz="1000" dirty="0">
                <a:solidFill>
                  <a:schemeClr val="tx2">
                    <a:lumMod val="10000"/>
                  </a:schemeClr>
                </a:solidFill>
              </a:rPr>
              <a:t>, E. y Flores, F. (2009).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932975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APALANCAMIENTO OPERATIVO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apalancamiento operativo se refiere a la relación entre los ingresos por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ventas de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empresa y sus utilidades antes de intereses e impuestos (UAII) o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utilidades operativas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. Cuando los costos de operación (como los costos de bienes vendidos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y gastos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operativos) son fijos en buena medida, pequeños cambios en los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ingresos traerán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consigo cambios mucho mayores en las UAII.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79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GRADO DE APALANCAMIENTO FINANCIERO (GAF)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Es el parámetro cuantitativo de la sensibilidad de las utilidades por acción de una empresa a los cambios en sus utilidades operativas. </a:t>
            </a: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Este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ha determinado nivel de utilidad de operación representa el cambio porcentual en las utilidades por acción respecto a la variación porcentual de las utilidades operativas que se traduce en un cambio en las utilidades por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acción.</a:t>
            </a: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36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RIESGO FINANCIERO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04445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Se define como “la incertidumbre asociada con el valor y/o retorno de una posición financiera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”.</a:t>
            </a:r>
          </a:p>
          <a:p>
            <a:pPr marL="0" indent="0">
              <a:lnSpc>
                <a:spcPct val="170000"/>
              </a:lnSpc>
              <a:buNone/>
            </a:pPr>
            <a:endParaRPr lang="es-MX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>
              <a:lnSpc>
                <a:spcPct val="17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riesgo esta ligado a la incertidumbre sobre eventos futuros, lo que hace imposible eliminarlo por completo, por ello se deben elegir las mejores estrategias para tratar de controlarlo. </a:t>
            </a:r>
          </a:p>
          <a:p>
            <a:pPr>
              <a:lnSpc>
                <a:spcPct val="17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riesgo financiero abarca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tanto el riesgo de la insolvencia posible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como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variabilidad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agregada en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las utilidades por acción que se induce por el uso del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apalancamiento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financiero. </a:t>
            </a:r>
          </a:p>
          <a:p>
            <a:pPr>
              <a:lnSpc>
                <a:spcPct val="170000"/>
              </a:lnSpc>
            </a:pPr>
            <a:endParaRPr lang="es-MX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869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PRONÓSTICO FINANCIERO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pronostico financiero permite a una compañía estimar el monto de  financiamiento adicional que necesitara en un periodo próximo. </a:t>
            </a: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proporciones de deuda a corto y largo plazo que integran las necesidades de financiamiento adicional pueden determinarse a través de análisis  de las interrelaciones de rentabilidad y riesgos de diferentes políticas de inversión y financiamiento de capital de trabajo.</a:t>
            </a:r>
            <a:endParaRPr lang="es-MX" sz="2200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765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FLUJO DE EFECTIVO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finalidad del Estado de Flujo de Efectivo presenta de forma condensada y comprensible información sobre el manejo de efectivo, es decir, sobre su obtención y utilización por parte de la entidad durante un periodo determinado.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2200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Se diseña para explicar los movimientos de efectivo provenientes de la operación normal del negocio.</a:t>
            </a:r>
          </a:p>
          <a:p>
            <a:endParaRPr lang="es-MX" sz="2200" dirty="0"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704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tx1"/>
                </a:solidFill>
              </a:rPr>
              <a:t>Guion explicativo para el empleo del material, con relación a los objetivos y contenidos del curso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b="1" dirty="0">
                <a:solidFill>
                  <a:schemeClr val="tx2">
                    <a:lumMod val="10000"/>
                  </a:schemeClr>
                </a:solidFill>
              </a:rPr>
              <a:t>Justificación.</a:t>
            </a: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</a:rPr>
              <a:t>La Unidad de Aprendizaje de Finanzas, esta diseñada en la modalidad de curso-taller apoya de manera práctica la comprensión, aplicación y análisis de la información financiera para la toma de decisiones. 	</a:t>
            </a: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</a:rPr>
              <a:t>Se compone de 3 unidades secuenciales, que están diseñadas para responder a las necesidades de los alumnos para la gestión, operación e innovación de emprendimientos, proyectos y organizaciones turísticas y recreativas competitivas. 	</a:t>
            </a:r>
          </a:p>
          <a:p>
            <a:pPr>
              <a:buFont typeface="Wingdings" panose="05000000000000000000" pitchFamily="2" charset="2"/>
              <a:buChar char="Ø"/>
            </a:pPr>
            <a:endParaRPr lang="es-MX" b="1" dirty="0">
              <a:solidFill>
                <a:schemeClr val="tx2">
                  <a:lumMod val="1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MX" b="1" dirty="0">
                <a:solidFill>
                  <a:schemeClr val="tx2">
                    <a:lumMod val="10000"/>
                  </a:schemeClr>
                </a:solidFill>
              </a:rPr>
              <a:t>Propósito de la Unidad de Aprendizaje.</a:t>
            </a:r>
          </a:p>
          <a:p>
            <a:pPr>
              <a:lnSpc>
                <a:spcPct val="150000"/>
              </a:lnSpc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</a:rPr>
              <a:t>Analizar, planear y evaluar la información financiera para generar mejores alternativas en la toma de decisiones, procurando la optimización de los recursos de la organización. </a:t>
            </a:r>
          </a:p>
          <a:p>
            <a:endParaRPr lang="es-MX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470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1424" y="780262"/>
            <a:ext cx="9601196" cy="1303867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tx2"/>
                </a:solidFill>
              </a:rPr>
              <a:t>ORIGEN Y APLICACIÓN DE RECURSOS</a:t>
            </a:r>
            <a:r>
              <a:rPr lang="es-ES" b="1" dirty="0">
                <a:solidFill>
                  <a:schemeClr val="tx2"/>
                </a:solidFill>
              </a:rPr>
              <a:t/>
            </a:r>
            <a:br>
              <a:rPr lang="es-ES" b="1" dirty="0">
                <a:solidFill>
                  <a:schemeClr val="tx2"/>
                </a:solidFill>
              </a:rPr>
            </a:br>
            <a:endParaRPr lang="es-MX" dirty="0"/>
          </a:p>
        </p:txBody>
      </p:sp>
      <p:graphicFrame>
        <p:nvGraphicFramePr>
          <p:cNvPr id="4" name="8 Diagrama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7223785"/>
              </p:ext>
            </p:extLst>
          </p:nvPr>
        </p:nvGraphicFramePr>
        <p:xfrm>
          <a:off x="623392" y="3284984"/>
          <a:ext cx="9601200" cy="1985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174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solidFill>
                  <a:schemeClr val="tx2"/>
                </a:solidFill>
              </a:rPr>
              <a:t>TIPOS DE ORIGEN DE RECURSOS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66928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ES" u="sng" dirty="0">
                <a:solidFill>
                  <a:schemeClr val="tx2">
                    <a:lumMod val="10000"/>
                  </a:schemeClr>
                </a:solidFill>
              </a:rPr>
              <a:t>De operación</a:t>
            </a:r>
            <a:r>
              <a:rPr lang="es-ES" dirty="0">
                <a:solidFill>
                  <a:schemeClr val="tx2">
                    <a:lumMod val="10000"/>
                  </a:schemeClr>
                </a:solidFill>
              </a:rPr>
              <a:t>. Se obtienen de la realización de actividades de la principal fuente de ingresos de la entidad.</a:t>
            </a:r>
          </a:p>
          <a:p>
            <a:pPr marL="566928" indent="-457200" algn="just">
              <a:lnSpc>
                <a:spcPct val="150000"/>
              </a:lnSpc>
              <a:buFont typeface="+mj-lt"/>
              <a:buAutoNum type="arabicPeriod"/>
            </a:pPr>
            <a:endParaRPr lang="es-ES" dirty="0">
              <a:solidFill>
                <a:schemeClr val="tx2">
                  <a:lumMod val="10000"/>
                </a:schemeClr>
              </a:solidFill>
            </a:endParaRPr>
          </a:p>
          <a:p>
            <a:pPr marL="566928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ES" u="sng" dirty="0">
                <a:solidFill>
                  <a:schemeClr val="tx2">
                    <a:lumMod val="10000"/>
                  </a:schemeClr>
                </a:solidFill>
              </a:rPr>
              <a:t>De inversión</a:t>
            </a:r>
            <a:r>
              <a:rPr lang="es-ES" dirty="0">
                <a:solidFill>
                  <a:schemeClr val="tx2">
                    <a:lumMod val="10000"/>
                  </a:schemeClr>
                </a:solidFill>
              </a:rPr>
              <a:t>. Se obtienen por la disposición de activos de larga duración.</a:t>
            </a:r>
          </a:p>
          <a:p>
            <a:pPr marL="566928" indent="-457200" algn="just">
              <a:lnSpc>
                <a:spcPct val="150000"/>
              </a:lnSpc>
              <a:buFont typeface="+mj-lt"/>
              <a:buAutoNum type="arabicPeriod"/>
            </a:pPr>
            <a:endParaRPr lang="es-ES" dirty="0">
              <a:solidFill>
                <a:schemeClr val="tx2">
                  <a:lumMod val="10000"/>
                </a:schemeClr>
              </a:solidFill>
            </a:endParaRPr>
          </a:p>
          <a:p>
            <a:pPr marL="566928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ES" u="sng" dirty="0">
                <a:solidFill>
                  <a:schemeClr val="tx2">
                    <a:lumMod val="10000"/>
                  </a:schemeClr>
                </a:solidFill>
              </a:rPr>
              <a:t>De financiamiento</a:t>
            </a:r>
            <a:r>
              <a:rPr lang="es-ES" dirty="0">
                <a:solidFill>
                  <a:schemeClr val="tx2">
                    <a:lumMod val="10000"/>
                  </a:schemeClr>
                </a:solidFill>
              </a:rPr>
              <a:t>. Se obtienen de los acreedores financieros </a:t>
            </a:r>
            <a:r>
              <a:rPr lang="es-ES" dirty="0" err="1">
                <a:solidFill>
                  <a:schemeClr val="tx2">
                    <a:lumMod val="10000"/>
                  </a:schemeClr>
                </a:solidFill>
              </a:rPr>
              <a:t>ó</a:t>
            </a:r>
            <a:r>
              <a:rPr lang="es-ES" dirty="0">
                <a:solidFill>
                  <a:schemeClr val="tx2">
                    <a:lumMod val="10000"/>
                  </a:schemeClr>
                </a:solidFill>
              </a:rPr>
              <a:t> de  propietarios de la entidad.</a:t>
            </a:r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9847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4450" y="908720"/>
            <a:ext cx="9880599" cy="1303867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tx2"/>
                </a:solidFill>
              </a:rPr>
              <a:t>TIPOS DE APLICACIÓN DE RECURSOS</a:t>
            </a:r>
            <a:br>
              <a:rPr lang="es-ES" dirty="0" smtClean="0">
                <a:solidFill>
                  <a:schemeClr val="tx2"/>
                </a:solidFill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66928" indent="-457200">
              <a:lnSpc>
                <a:spcPct val="150000"/>
              </a:lnSpc>
              <a:buFont typeface="+mj-lt"/>
              <a:buAutoNum type="arabicPeriod"/>
            </a:pPr>
            <a:r>
              <a:rPr lang="es-ES" u="sng" dirty="0">
                <a:solidFill>
                  <a:schemeClr val="tx2">
                    <a:lumMod val="10000"/>
                  </a:schemeClr>
                </a:solidFill>
              </a:rPr>
              <a:t>De operación</a:t>
            </a:r>
            <a:r>
              <a:rPr lang="es-ES" dirty="0">
                <a:solidFill>
                  <a:schemeClr val="tx2">
                    <a:lumMod val="10000"/>
                  </a:schemeClr>
                </a:solidFill>
              </a:rPr>
              <a:t>. Se destinan a las actividades de la principal fuente de ingresos de la entidad.</a:t>
            </a:r>
          </a:p>
          <a:p>
            <a:pPr marL="566928" indent="-457200">
              <a:lnSpc>
                <a:spcPct val="150000"/>
              </a:lnSpc>
              <a:buFont typeface="+mj-lt"/>
              <a:buAutoNum type="arabicPeriod"/>
            </a:pPr>
            <a:endParaRPr lang="es-ES" dirty="0">
              <a:solidFill>
                <a:schemeClr val="tx2">
                  <a:lumMod val="10000"/>
                </a:schemeClr>
              </a:solidFill>
            </a:endParaRPr>
          </a:p>
          <a:p>
            <a:pPr marL="566928" indent="-457200">
              <a:lnSpc>
                <a:spcPct val="150000"/>
              </a:lnSpc>
              <a:buFont typeface="+mj-lt"/>
              <a:buAutoNum type="arabicPeriod"/>
            </a:pPr>
            <a:r>
              <a:rPr lang="es-ES" u="sng" dirty="0">
                <a:solidFill>
                  <a:schemeClr val="tx2">
                    <a:lumMod val="10000"/>
                  </a:schemeClr>
                </a:solidFill>
              </a:rPr>
              <a:t>De inversión</a:t>
            </a:r>
            <a:r>
              <a:rPr lang="es-ES" dirty="0">
                <a:solidFill>
                  <a:schemeClr val="tx2">
                    <a:lumMod val="10000"/>
                  </a:schemeClr>
                </a:solidFill>
              </a:rPr>
              <a:t>. Se destinan a la adquisición de activos de larga duración.</a:t>
            </a:r>
          </a:p>
          <a:p>
            <a:pPr marL="566928" indent="-457200">
              <a:lnSpc>
                <a:spcPct val="150000"/>
              </a:lnSpc>
              <a:buFont typeface="+mj-lt"/>
              <a:buAutoNum type="arabicPeriod"/>
            </a:pPr>
            <a:endParaRPr lang="es-ES" dirty="0">
              <a:solidFill>
                <a:schemeClr val="tx2">
                  <a:lumMod val="10000"/>
                </a:schemeClr>
              </a:solidFill>
            </a:endParaRPr>
          </a:p>
          <a:p>
            <a:pPr marL="566928" indent="-457200">
              <a:lnSpc>
                <a:spcPct val="150000"/>
              </a:lnSpc>
              <a:buFont typeface="+mj-lt"/>
              <a:buAutoNum type="arabicPeriod"/>
            </a:pPr>
            <a:r>
              <a:rPr lang="es-ES" u="sng" dirty="0">
                <a:solidFill>
                  <a:schemeClr val="tx2">
                    <a:lumMod val="10000"/>
                  </a:schemeClr>
                </a:solidFill>
              </a:rPr>
              <a:t>De financiamiento</a:t>
            </a:r>
            <a:r>
              <a:rPr lang="es-ES" dirty="0">
                <a:solidFill>
                  <a:schemeClr val="tx2">
                    <a:lumMod val="10000"/>
                  </a:schemeClr>
                </a:solidFill>
              </a:rPr>
              <a:t>. Se destinan a restituir a los acreedores financieros y a los propietarios de la entidad.</a:t>
            </a:r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120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ELEMENTOS DEL ESTADO DE FLUJO DE EFECTIVO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4640303"/>
              </p:ext>
            </p:extLst>
          </p:nvPr>
        </p:nvGraphicFramePr>
        <p:xfrm>
          <a:off x="839416" y="2636912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4799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DIRECTO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04445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sz="20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Directo: La determinación de los flujos de efectivo de actividades de operación debe hacerse con cualquiera de los procedimientos siguientes: </a:t>
            </a:r>
            <a:endParaRPr lang="es-MX" sz="20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sz="2000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lvl="1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utilizando directamente los registros contables de la entidad respecto de las partidas que se afectaron por entradas o por salidas de efectivo; </a:t>
            </a:r>
          </a:p>
          <a:p>
            <a:pPr lvl="1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modificando cada uno de los rubros del estado de resultados o del estado de actividades. </a:t>
            </a:r>
          </a:p>
          <a:p>
            <a:endParaRPr lang="es-MX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4798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DIRECTO</a:t>
            </a:r>
            <a:endParaRPr lang="es-MX" dirty="0"/>
          </a:p>
        </p:txBody>
      </p:sp>
      <p:pic>
        <p:nvPicPr>
          <p:cNvPr id="4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9536" y="2159592"/>
            <a:ext cx="6840760" cy="393370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50938" y="6263268"/>
            <a:ext cx="92097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/>
              <a:t>Figura 19. Estado de flujo de efectivo. Método directo.</a:t>
            </a:r>
          </a:p>
          <a:p>
            <a:pPr algn="ctr"/>
            <a:r>
              <a:rPr lang="es-MX" sz="1100" dirty="0" smtClean="0"/>
              <a:t> Fuente: Públicos </a:t>
            </a:r>
            <a:r>
              <a:rPr lang="es-ES" sz="1100" dirty="0" smtClean="0"/>
              <a:t>(2017). </a:t>
            </a:r>
            <a:endParaRPr lang="es-MX" sz="1100" dirty="0"/>
          </a:p>
        </p:txBody>
      </p:sp>
      <p:sp>
        <p:nvSpPr>
          <p:cNvPr id="6" name="Rectángulo 5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72681" y="6373250"/>
            <a:ext cx="9209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00" dirty="0" smtClean="0">
                <a:solidFill>
                  <a:schemeClr val="tx2">
                    <a:lumMod val="10000"/>
                  </a:schemeClr>
                </a:solidFill>
              </a:rPr>
              <a:t>Figura </a:t>
            </a:r>
            <a:r>
              <a:rPr lang="es-MX" sz="900" dirty="0">
                <a:solidFill>
                  <a:schemeClr val="tx2">
                    <a:lumMod val="10000"/>
                  </a:schemeClr>
                </a:solidFill>
              </a:rPr>
              <a:t>2</a:t>
            </a:r>
            <a:r>
              <a:rPr lang="es-MX" sz="900" dirty="0" smtClean="0">
                <a:solidFill>
                  <a:schemeClr val="tx2">
                    <a:lumMod val="10000"/>
                  </a:schemeClr>
                </a:solidFill>
              </a:rPr>
              <a:t>. </a:t>
            </a:r>
            <a:r>
              <a:rPr lang="es-MX" sz="900" dirty="0" smtClean="0">
                <a:solidFill>
                  <a:schemeClr val="tx2">
                    <a:lumMod val="10000"/>
                  </a:schemeClr>
                </a:solidFill>
              </a:rPr>
              <a:t>Estado de flujo de efectivo. Método directo.</a:t>
            </a:r>
          </a:p>
          <a:p>
            <a:pPr algn="ctr"/>
            <a:r>
              <a:rPr lang="es-MX" sz="900" dirty="0" smtClean="0">
                <a:solidFill>
                  <a:schemeClr val="tx2">
                    <a:lumMod val="10000"/>
                  </a:schemeClr>
                </a:solidFill>
              </a:rPr>
              <a:t> Fuente: Públicos </a:t>
            </a:r>
            <a:r>
              <a:rPr lang="es-ES" sz="900" dirty="0" smtClean="0">
                <a:solidFill>
                  <a:schemeClr val="tx2">
                    <a:lumMod val="10000"/>
                  </a:schemeClr>
                </a:solidFill>
              </a:rPr>
              <a:t>(2017). </a:t>
            </a:r>
            <a:endParaRPr lang="es-MX" sz="9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1194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INDIRECTO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8184" y="3068960"/>
            <a:ext cx="9613861" cy="359931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Los flujos de efectivo de las actividades de operación deben determinarse partiendo, preferentemente, de la utilidad o pérdida antes de impuestos a la utilidad o, en su caso, del cambio neto en el patrimonio contable; dicho importe se aumenta o disminuye.</a:t>
            </a:r>
          </a:p>
          <a:p>
            <a:endParaRPr lang="es-MX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8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INDIRECTO</a:t>
            </a:r>
            <a:endParaRPr lang="es-MX" dirty="0"/>
          </a:p>
        </p:txBody>
      </p:sp>
      <p:pic>
        <p:nvPicPr>
          <p:cNvPr id="4" name="Marcador de contenido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938" y="2266912"/>
            <a:ext cx="8329438" cy="389839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50938" y="6263268"/>
            <a:ext cx="92097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/>
              <a:t>Figura 20. Estado de flujo de efectivo. Método Indirecto.</a:t>
            </a:r>
          </a:p>
          <a:p>
            <a:pPr algn="ctr"/>
            <a:r>
              <a:rPr lang="es-MX" sz="1100" dirty="0" smtClean="0"/>
              <a:t> Fuente: Públicos </a:t>
            </a:r>
            <a:r>
              <a:rPr lang="es-ES" sz="1100" dirty="0" smtClean="0"/>
              <a:t>(2017). </a:t>
            </a:r>
            <a:endParaRPr lang="es-MX" sz="1100" dirty="0"/>
          </a:p>
        </p:txBody>
      </p:sp>
      <p:sp>
        <p:nvSpPr>
          <p:cNvPr id="6" name="Rectángulo 5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150938" y="6114026"/>
            <a:ext cx="92097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>
                <a:solidFill>
                  <a:schemeClr val="tx2">
                    <a:lumMod val="10000"/>
                  </a:schemeClr>
                </a:solidFill>
              </a:rPr>
              <a:t>Figura </a:t>
            </a:r>
            <a:r>
              <a:rPr lang="es-MX" sz="1100" dirty="0">
                <a:solidFill>
                  <a:schemeClr val="tx2">
                    <a:lumMod val="10000"/>
                  </a:schemeClr>
                </a:solidFill>
              </a:rPr>
              <a:t>3</a:t>
            </a:r>
            <a:r>
              <a:rPr lang="es-MX" sz="1100" dirty="0" smtClean="0">
                <a:solidFill>
                  <a:schemeClr val="tx2">
                    <a:lumMod val="10000"/>
                  </a:schemeClr>
                </a:solidFill>
              </a:rPr>
              <a:t>. </a:t>
            </a:r>
            <a:r>
              <a:rPr lang="es-MX" sz="1100" dirty="0" smtClean="0">
                <a:solidFill>
                  <a:schemeClr val="tx2">
                    <a:lumMod val="10000"/>
                  </a:schemeClr>
                </a:solidFill>
              </a:rPr>
              <a:t>Estado de flujo de efectivo. Método Indirecto.</a:t>
            </a:r>
          </a:p>
          <a:p>
            <a:pPr algn="ctr"/>
            <a:r>
              <a:rPr lang="es-MX" sz="1100" dirty="0" smtClean="0">
                <a:solidFill>
                  <a:schemeClr val="tx2">
                    <a:lumMod val="10000"/>
                  </a:schemeClr>
                </a:solidFill>
              </a:rPr>
              <a:t> Fuente: Públicos </a:t>
            </a:r>
            <a:r>
              <a:rPr lang="es-ES" sz="1100" dirty="0" smtClean="0">
                <a:solidFill>
                  <a:schemeClr val="tx2">
                    <a:lumMod val="10000"/>
                  </a:schemeClr>
                </a:solidFill>
              </a:rPr>
              <a:t>(2017). </a:t>
            </a:r>
            <a:endParaRPr lang="es-MX" sz="11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54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CONTROL FINANCIERO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95" y="3068960"/>
            <a:ext cx="9613861" cy="3599316"/>
          </a:xfrm>
        </p:spPr>
        <p:txBody>
          <a:bodyPr>
            <a:normAutofit/>
          </a:bodyPr>
          <a:lstStyle/>
          <a:p>
            <a:pPr marL="442913" indent="-442913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T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écnica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la administración financiera que tiene por objeto asegurarse que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se lleven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 cabo todas las operaciones planteadas inicialmente, de manera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eficiente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, evaluando de forma conjunta todas las cifras preestablecidas con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las reales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, para encontrar las desviaciones, deficiencias o fortalezas que ayuden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al logro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los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objetivos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planteados.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2200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51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CONTROL FINANCIERO DUPONT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1164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sistema de análisis DuPont se utiliza para analizar minuciosamente los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estados financieros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la empresa y evaluar su situación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financiera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sistema DuPont relaciona primero el margen de utilidad neta, que mide la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rentabilidad de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las ventas de la empresa, con la rotación de activos totales, la cual indica la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eficiencia con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que la compañía ha utilizado sus activos para generar ventas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881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7408" y="2636912"/>
            <a:ext cx="9613861" cy="359931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uso de este material se centra en la Unidad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II y III. “Planeación Financiera y Control Financiero”.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docente trabajará conjuntamente con los estudiantes con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fin de a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plicar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los distintos métodos de la planeación financiera, que proporcionen los elementos suficientes y favorezca la adecuada proyección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financiera, aplicar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los distintos métodos de control financiero con el propósito de prevenir y corregir desviaciones para lograr los objetivos preestablecidos</a:t>
            </a:r>
            <a:r>
              <a:rPr lang="es-MX" b="1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.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	</a:t>
            </a:r>
          </a:p>
          <a:p>
            <a:pPr algn="just">
              <a:lnSpc>
                <a:spcPct val="150000"/>
              </a:lnSpc>
            </a:pPr>
            <a:endParaRPr lang="es-MX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endParaRPr lang="es-MX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98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FORMULA DUPONT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1384" y="2060848"/>
            <a:ext cx="9613861" cy="4332487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</a:pPr>
            <a:r>
              <a:rPr lang="es-MX" sz="20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En la fórmula DuPont, el producto de estas dos razones da como resultado el rendimiento sobre los activos totales (RSA</a:t>
            </a:r>
            <a:r>
              <a:rPr lang="es-MX" sz="20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).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es-MX" sz="2000" b="1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RSA </a:t>
            </a:r>
            <a:r>
              <a:rPr lang="es-MX" sz="2000" b="1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= </a:t>
            </a:r>
            <a:r>
              <a:rPr lang="es-MX" sz="2000" b="1" u="sng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Margen de utilidad neta </a:t>
            </a:r>
            <a:r>
              <a:rPr lang="es-MX" sz="2000" b="1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/ </a:t>
            </a:r>
            <a:r>
              <a:rPr lang="es-MX" sz="2000" b="1" u="sng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Rotación de activos </a:t>
            </a:r>
            <a:r>
              <a:rPr lang="es-MX" sz="2000" b="1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totales</a:t>
            </a:r>
            <a:r>
              <a:rPr lang="es-MX" sz="2000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</a:t>
            </a:r>
          </a:p>
          <a:p>
            <a:pPr algn="just">
              <a:lnSpc>
                <a:spcPct val="170000"/>
              </a:lnSpc>
            </a:pPr>
            <a:r>
              <a:rPr lang="es-MX" sz="20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Al </a:t>
            </a:r>
            <a:r>
              <a:rPr lang="es-MX" sz="20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sustituir las fórmulas adecuadas en la ecuación y simplificar los resultados en </a:t>
            </a:r>
            <a:r>
              <a:rPr lang="es-MX" sz="20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fórmula </a:t>
            </a:r>
            <a:r>
              <a:rPr lang="es-MX" sz="20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presentada </a:t>
            </a:r>
            <a:r>
              <a:rPr lang="es-MX" sz="20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anteriormente</a:t>
            </a:r>
            <a:r>
              <a:rPr lang="es-MX" sz="20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:</a:t>
            </a:r>
            <a:endParaRPr lang="es-MX" sz="20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s-MX" sz="2000" b="1" u="sng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RSA </a:t>
            </a:r>
            <a:r>
              <a:rPr lang="es-MX" sz="2000" b="1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= Ganancias disponibles para </a:t>
            </a:r>
            <a:r>
              <a:rPr lang="es-MX" sz="2000" b="1" u="sng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los accionistas </a:t>
            </a:r>
            <a:r>
              <a:rPr lang="es-MX" sz="2000" b="1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comunes / Ventas </a:t>
            </a:r>
            <a:r>
              <a:rPr lang="es-MX" sz="2000" b="1" u="sng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s-MX" sz="2000" b="1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X  Ventas / Total </a:t>
            </a:r>
            <a:r>
              <a:rPr lang="es-MX" sz="2000" b="1" u="sng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activos </a:t>
            </a:r>
            <a:r>
              <a:rPr lang="es-MX" sz="2000" b="1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= Ganancias disponibles para </a:t>
            </a:r>
            <a:r>
              <a:rPr lang="es-MX" sz="2000" b="1" u="sng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los accionistas </a:t>
            </a:r>
            <a:r>
              <a:rPr lang="es-MX" sz="2000" b="1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comunes / Total </a:t>
            </a:r>
            <a:r>
              <a:rPr lang="es-MX" sz="2000" b="1" u="sng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</a:t>
            </a:r>
            <a:r>
              <a:rPr lang="es-MX" sz="2000" b="1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activos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es-MX" sz="2000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6933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APLICACIÓN DEL SISTEMA DUPONT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116463"/>
          </a:xfrm>
        </p:spPr>
        <p:txBody>
          <a:bodyPr>
            <a:normAutofit lnSpcReduction="10000"/>
          </a:bodyPr>
          <a:lstStyle/>
          <a:p>
            <a:pPr marL="628650" indent="-6286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ventaja del sistema DuPont es que permite a la empresa dividir el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rendimiento sobre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patrimonio en un componente de utilidad sobre las ventas (margen de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utilidad neta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), un componente de eficiencia del uso de activos (rotación de activos totales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) y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un componente de uso de apalancamiento financiero (multiplicador de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apalancamiento financiero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).</a:t>
            </a:r>
          </a:p>
          <a:p>
            <a:pPr marL="628650" indent="-6286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628650" indent="-6286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Por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 tanto, es posible analizar el rendimiento total para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los dueños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en estas importantes dimensiones.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3198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ESTRATEGIAS FINANCIERAS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188471"/>
          </a:xfrm>
        </p:spPr>
        <p:txBody>
          <a:bodyPr>
            <a:normAutofit lnSpcReduction="10000"/>
          </a:bodyPr>
          <a:lstStyle/>
          <a:p>
            <a:pPr marL="900113" indent="-900113" algn="just" defTabSz="8001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Examina las implicaciones financieras de las opciones estratégicas de nivel corporativo y de las unidades de negocios, identificando el mejor recurso de acción financiero. </a:t>
            </a:r>
          </a:p>
          <a:p>
            <a:pPr marL="900113" indent="-900113" algn="just" defTabSz="8001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También proporciona una ventaja competitiva a través de un menor costo de financiamiento y una capacidad flexible para recaudar capital con el fin de apoyar una estrategia empresarial.</a:t>
            </a:r>
          </a:p>
          <a:p>
            <a:pPr marL="900113" indent="-900113" algn="just" defTabSz="8001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estrategia financiera intenta maximizar el valor financiero de la empresa o corporación.</a:t>
            </a:r>
            <a:endParaRPr lang="es-MX" sz="2200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8600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416" y="641762"/>
            <a:ext cx="9735455" cy="1303867"/>
          </a:xfrm>
        </p:spPr>
        <p:txBody>
          <a:bodyPr>
            <a:normAutofit/>
          </a:bodyPr>
          <a:lstStyle/>
          <a:p>
            <a:r>
              <a:rPr lang="es-MX" dirty="0" smtClean="0"/>
              <a:t>ESTRATEGIAS A CORTO Y LARGO PLAZO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397244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200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Estrategias financieras de largo plazo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: Estas estrategias pueden versar sobre la inversión, la estructura financiera o el reparto o retención de las utilidades de la empresa.</a:t>
            </a:r>
          </a:p>
          <a:p>
            <a:pPr>
              <a:lnSpc>
                <a:spcPct val="150000"/>
              </a:lnSpc>
            </a:pPr>
            <a:endParaRPr lang="es-MX" sz="2200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>
              <a:lnSpc>
                <a:spcPct val="150000"/>
              </a:lnSpc>
            </a:pPr>
            <a:r>
              <a:rPr lang="es-MX" sz="2200" u="sng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Estrategias financieras de corto plazo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: algunas de estas estrategias recaen en el capital de trabajo, en el financiamiento corriente o sobre la gestión de los flujos de efectivo. </a:t>
            </a:r>
            <a:endParaRPr lang="es-MX" sz="2200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7962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260479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err="1">
                <a:solidFill>
                  <a:schemeClr val="tx2">
                    <a:lumMod val="10000"/>
                  </a:schemeClr>
                </a:solidFill>
              </a:rPr>
              <a:t>Bozon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</a:rPr>
              <a:t>, E. y Flores, F. (2009).</a:t>
            </a:r>
            <a:r>
              <a:rPr lang="es-MX" i="1" dirty="0">
                <a:solidFill>
                  <a:schemeClr val="tx2">
                    <a:lumMod val="10000"/>
                  </a:schemeClr>
                </a:solidFill>
              </a:rPr>
              <a:t>Análisis de estados financieros fundamentos teóricos y prácticos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</a:rPr>
              <a:t>. Ed. Pearson. México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</a:rPr>
              <a:t>García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</a:rPr>
              <a:t>, V. (2014). </a:t>
            </a:r>
            <a:r>
              <a:rPr lang="es-MX" i="1" dirty="0" smtClean="0">
                <a:solidFill>
                  <a:schemeClr val="tx2">
                    <a:lumMod val="10000"/>
                  </a:schemeClr>
                </a:solidFill>
              </a:rPr>
              <a:t>Introducción </a:t>
            </a:r>
            <a:r>
              <a:rPr lang="es-MX" i="1" dirty="0" smtClean="0">
                <a:solidFill>
                  <a:schemeClr val="tx2">
                    <a:lumMod val="10000"/>
                  </a:schemeClr>
                </a:solidFill>
              </a:rPr>
              <a:t>a las finanzas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</a:rPr>
              <a:t>. Ed. Patria. 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</a:rPr>
              <a:t>Lawrence, G. (2012). Principios de Administración Financiera. Ed.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</a:rPr>
              <a:t>Pearson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</a:rPr>
              <a:t>Públicos, </a:t>
            </a:r>
            <a:r>
              <a:rPr lang="es-ES" dirty="0">
                <a:solidFill>
                  <a:schemeClr val="tx2">
                    <a:lumMod val="10000"/>
                  </a:schemeClr>
                </a:solidFill>
              </a:rPr>
              <a:t>I.M.  (2017). </a:t>
            </a:r>
            <a:r>
              <a:rPr lang="es-ES" i="1" dirty="0">
                <a:solidFill>
                  <a:schemeClr val="tx2">
                    <a:lumMod val="10000"/>
                  </a:schemeClr>
                </a:solidFill>
              </a:rPr>
              <a:t>Normas de Información Financiera</a:t>
            </a:r>
            <a:r>
              <a:rPr lang="es-ES" dirty="0">
                <a:solidFill>
                  <a:schemeClr val="tx2">
                    <a:lumMod val="10000"/>
                  </a:schemeClr>
                </a:solidFill>
              </a:rPr>
              <a:t>. Instituto Mexicano de Contadores Públicos.  CINIF.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</a:rPr>
              <a:t>Ramírez,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</a:rPr>
              <a:t>D. (2008)Contabilidad administrativa. Ed. Mac Graw Hill. México</a:t>
            </a:r>
          </a:p>
          <a:p>
            <a:pPr marL="457200" indent="-457200" algn="just">
              <a:lnSpc>
                <a:spcPct val="160000"/>
              </a:lnSpc>
              <a:buFont typeface="+mj-lt"/>
              <a:buAutoNum type="arabicPeriod"/>
            </a:pPr>
            <a:r>
              <a:rPr lang="es-MX" dirty="0" err="1" smtClean="0">
                <a:solidFill>
                  <a:schemeClr val="tx2">
                    <a:lumMod val="10000"/>
                  </a:schemeClr>
                </a:solidFill>
              </a:rPr>
              <a:t>Wachowicz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</a:rPr>
              <a:t>, . (2010).Fundamentos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</a:rPr>
              <a:t>de administración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</a:rPr>
              <a:t>Financiera. Ed. Pearson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i="1" dirty="0" smtClean="0">
                <a:solidFill>
                  <a:schemeClr val="tx2">
                    <a:lumMod val="10000"/>
                  </a:schemeClr>
                </a:solidFill>
              </a:rPr>
              <a:t>www.nafin.com.mx/portalnf/get?file</a:t>
            </a:r>
            <a:r>
              <a:rPr lang="es-MX" i="1" dirty="0">
                <a:solidFill>
                  <a:schemeClr val="tx2">
                    <a:lumMod val="10000"/>
                  </a:schemeClr>
                </a:solidFill>
              </a:rPr>
              <a:t>=/pdf/herramientas-negocio/analisisdeedo.pdf</a:t>
            </a:r>
            <a:endParaRPr lang="es-MX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55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3432" y="641762"/>
            <a:ext cx="9601196" cy="1303867"/>
          </a:xfrm>
        </p:spPr>
        <p:txBody>
          <a:bodyPr/>
          <a:lstStyle/>
          <a:p>
            <a:r>
              <a:rPr lang="es-MX" dirty="0" smtClean="0"/>
              <a:t>PLANEACIÓN </a:t>
            </a:r>
            <a:r>
              <a:rPr lang="es-MX" dirty="0" smtClean="0"/>
              <a:t>FINANCIERA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ln>
            <a:solidFill>
              <a:schemeClr val="accent3"/>
            </a:solidFill>
          </a:ln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70000"/>
              </a:lnSpc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planeación financiera es un aspecto importante de las operaciones de la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empresa porque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brinda rutas que guían, coordinan y controlan las acciones de la empresa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para lograr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sus objetivos. </a:t>
            </a:r>
            <a:endParaRPr lang="es-MX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7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Técnica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la administración financiera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con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cual se pretende el estudio,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evaluación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y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proyección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la vida futura de una organización u empresa,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visualizando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los resultados de manera anticipada. </a:t>
            </a:r>
          </a:p>
          <a:p>
            <a:pPr algn="just">
              <a:lnSpc>
                <a:spcPct val="170000"/>
              </a:lnSpc>
            </a:pPr>
            <a:endParaRPr lang="es-MX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9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PLANES FINANCIEROS A LARGO PLAZO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390043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Los planes financieros a largo plazo (estratégicos) establecen las acciones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financieras planeadas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una empresa y el efecto anticipado de esas acciones durante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periodos que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van de 2 a 10 años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s-MX" sz="2200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Esos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planes a largo plazo incluyen los desembolsos propuestos en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activos fijos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, actividades de investigación y desarrollo, acciones de marketing y desarrollo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de productos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, estructura de capital y fuentes importantes de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Financiamiento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3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PLANES FINANCIEROS DE CORTO PLAZO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3900439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Los planes financieros a corto plazo (operativos) especifican las acciones financieras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 corto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plazo y el efecto anticipado de esas acciones. </a:t>
            </a: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mayoría de estos planes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tienen una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cobertura de 1 a 2 años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Las entradas clave incluyen el pronóstico de ventas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y varias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formas de datos operativos y financieros.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70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PRONÓSTICO DE VENTAS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3972447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entrada clave en el proceso de planeación financiera a corto plazo es el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pronóstico de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ventas. </a:t>
            </a: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Esta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predicción de las ventas de la empresa durante cierto periodo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se elabora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generalmente en el departamento de marketing. De acuerdo con el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pronóstico de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ventas, el gerente financiero calcula los flujos de efectivo mensuales generados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por los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ingresos de ventas proyectadas y los desembolsos relacionados con la producción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, el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inventario y las ventas.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0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RONOSTICO EXTERNO E INTERNO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1164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Un </a:t>
            </a:r>
            <a:r>
              <a:rPr lang="es-MX" sz="2200" u="sng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pronóstico externo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se basa en las relaciones observadas entre las ventas de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empresa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y ciertos indicadores económicos externos clave, como el producto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interno bruto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(PIB), la construcción de nuevas viviendas, la confianza del consumidor y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ingreso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personal disponible. </a:t>
            </a: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s-MX" sz="22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>
              <a:lnSpc>
                <a:spcPct val="150000"/>
              </a:lnSpc>
            </a:pP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Los </a:t>
            </a:r>
            <a:r>
              <a:rPr lang="es-MX" sz="2200" u="sng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pronósticos internos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se basan en un consenso de pronósticos de 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ventas obtenidos </a:t>
            </a:r>
            <a:r>
              <a:rPr lang="es-MX" sz="2200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a través de los canales propios de ventas de la empresa.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971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PUNTO DE EQUILIBRIO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044455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60000"/>
              </a:lnSpc>
            </a:pP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índice del punto de equilibrio es un método que sirve como herramienta para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realizar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presupuesto, que presenta de manera anticipada el nivel de ingresos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que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la empresa debe obtener para poder cubrir el total de gastos y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costos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, todo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esto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permite fijar los objetivos de ventas para lograr obtener las ganancias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fijadas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. </a:t>
            </a:r>
            <a:endParaRPr lang="es-MX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160000"/>
              </a:lnSpc>
              <a:buNone/>
            </a:pPr>
            <a:endParaRPr lang="es-MX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El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punto de equilibrio muestra cómo los cambios operados en los ingresos o costos por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 diferentes 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niveles de venta repercuten en la empresa, generando utilidades o </a:t>
            </a:r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</a:rPr>
              <a:t>pérdidas.</a:t>
            </a:r>
            <a:endParaRPr lang="es-MX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60000"/>
              </a:lnSpc>
            </a:pPr>
            <a:endParaRPr lang="es-MX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60000"/>
              </a:lnSpc>
            </a:pPr>
            <a:endParaRPr lang="es-MX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76520" y="1155197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chemeClr val="tx2">
                    <a:lumMod val="10000"/>
                  </a:schemeClr>
                </a:solidFill>
              </a:rPr>
              <a:t>Septiembre 2017</a:t>
            </a:r>
            <a:endParaRPr lang="es-MX" sz="1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444261"/>
      </p:ext>
    </p:extLst>
  </p:cSld>
  <p:clrMapOvr>
    <a:masterClrMapping/>
  </p:clrMapOvr>
</p:sld>
</file>

<file path=ppt/theme/theme1.xml><?xml version="1.0" encoding="utf-8"?>
<a:theme xmlns:a="http://schemas.openxmlformats.org/drawingml/2006/main" name="Berlín">
  <a:themeElements>
    <a:clrScheme name="Personalizado 16">
      <a:dk1>
        <a:srgbClr val="255739"/>
      </a:dk1>
      <a:lt1>
        <a:sysClr val="window" lastClr="FFFFFF"/>
      </a:lt1>
      <a:dk2>
        <a:srgbClr val="FFFFFF"/>
      </a:dk2>
      <a:lt2>
        <a:srgbClr val="E7E6E6"/>
      </a:lt2>
      <a:accent1>
        <a:srgbClr val="C7B10B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Berlín</Template>
  <TotalTime>1874</TotalTime>
  <Words>2314</Words>
  <Application>Microsoft Office PowerPoint</Application>
  <PresentationFormat>Panorámica</PresentationFormat>
  <Paragraphs>210</Paragraphs>
  <Slides>34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3" baseType="lpstr">
      <vt:lpstr>Andalus</vt:lpstr>
      <vt:lpstr>Arial</vt:lpstr>
      <vt:lpstr>Arial Narrow</vt:lpstr>
      <vt:lpstr>Calibri</vt:lpstr>
      <vt:lpstr>Courier New</vt:lpstr>
      <vt:lpstr>Garamond</vt:lpstr>
      <vt:lpstr>Trebuchet MS</vt:lpstr>
      <vt:lpstr>Wingdings</vt:lpstr>
      <vt:lpstr>Berlín</vt:lpstr>
      <vt:lpstr>Universidad Autónoma del Estado de México  Centro Universitario UAEM Valle de Teotihuacán   Unidad de Aprendizaje: Finanzas Licenciatura en Turismo         Unidad  II y III.  “Planeación Financiera y Control Financiero”  L. C. P. Lizbeth Sandoval Juárez </vt:lpstr>
      <vt:lpstr>Guion explicativo para el empleo del material, con relación a los objetivos y contenidos del curso</vt:lpstr>
      <vt:lpstr>Presentación de PowerPoint</vt:lpstr>
      <vt:lpstr>PLANEACIÓN FINANCIERA</vt:lpstr>
      <vt:lpstr>PLANES FINANCIEROS A LARGO PLAZO </vt:lpstr>
      <vt:lpstr>PLANES FINANCIEROS DE CORTO PLAZO </vt:lpstr>
      <vt:lpstr>PRONÓSTICO DE VENTAS</vt:lpstr>
      <vt:lpstr>RONOSTICO EXTERNO E INTERNO</vt:lpstr>
      <vt:lpstr>PUNTO DE EQUILIBRIO</vt:lpstr>
      <vt:lpstr>PUNTO DE EQUILIBRIO OPERATIVO</vt:lpstr>
      <vt:lpstr>PUNTO DE EQUILIBRIO FINANCIERO.</vt:lpstr>
      <vt:lpstr>APALANCAMIENTO</vt:lpstr>
      <vt:lpstr>APALANCAMIENTO FINANCIERO</vt:lpstr>
      <vt:lpstr> </vt:lpstr>
      <vt:lpstr>APALANCAMIENTO OPERATIVO</vt:lpstr>
      <vt:lpstr>GRADO DE APALANCAMIENTO FINANCIERO (GAF)</vt:lpstr>
      <vt:lpstr>RIESGO FINANCIERO</vt:lpstr>
      <vt:lpstr>PRONÓSTICO FINANCIERO</vt:lpstr>
      <vt:lpstr>FLUJO DE EFECTIVO</vt:lpstr>
      <vt:lpstr>ORIGEN Y APLICACIÓN DE RECURSOS </vt:lpstr>
      <vt:lpstr>TIPOS DE ORIGEN DE RECURSOS</vt:lpstr>
      <vt:lpstr>TIPOS DE APLICACIÓN DE RECURSOS </vt:lpstr>
      <vt:lpstr>ELEMENTOS DEL ESTADO DE FLUJO DE EFECTIVO</vt:lpstr>
      <vt:lpstr>MÉTODO DIRECTO</vt:lpstr>
      <vt:lpstr>MÉTODO DIRECTO</vt:lpstr>
      <vt:lpstr>MÉTODO INDIRECTO</vt:lpstr>
      <vt:lpstr>MÉTODO INDIRECTO</vt:lpstr>
      <vt:lpstr>CONTROL FINANCIERO</vt:lpstr>
      <vt:lpstr>CONTROL FINANCIERO DUPONT</vt:lpstr>
      <vt:lpstr>FORMULA DUPONT</vt:lpstr>
      <vt:lpstr>APLICACIÓN DEL SISTEMA DUPONT</vt:lpstr>
      <vt:lpstr>ESTRATEGIAS FINANCIERAS</vt:lpstr>
      <vt:lpstr>ESTRATEGIAS A CORTO Y LARGO PLAZO</vt:lpstr>
      <vt:lpstr>BIBLIOGRAFÍA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Estados Financieros Básicos</dc:title>
  <dc:creator>HOME</dc:creator>
  <cp:lastModifiedBy>PC_DULCE</cp:lastModifiedBy>
  <cp:revision>150</cp:revision>
  <dcterms:created xsi:type="dcterms:W3CDTF">2011-10-02T17:56:15Z</dcterms:created>
  <dcterms:modified xsi:type="dcterms:W3CDTF">2017-10-20T17:55:44Z</dcterms:modified>
</cp:coreProperties>
</file>