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315" r:id="rId3"/>
    <p:sldId id="314" r:id="rId4"/>
    <p:sldId id="258" r:id="rId5"/>
    <p:sldId id="259" r:id="rId6"/>
    <p:sldId id="260" r:id="rId7"/>
    <p:sldId id="263" r:id="rId8"/>
    <p:sldId id="264" r:id="rId9"/>
    <p:sldId id="265" r:id="rId10"/>
    <p:sldId id="266" r:id="rId11"/>
    <p:sldId id="299" r:id="rId12"/>
    <p:sldId id="300" r:id="rId13"/>
    <p:sldId id="303" r:id="rId14"/>
    <p:sldId id="262" r:id="rId15"/>
    <p:sldId id="267" r:id="rId16"/>
    <p:sldId id="268" r:id="rId17"/>
    <p:sldId id="269" r:id="rId18"/>
    <p:sldId id="270" r:id="rId19"/>
    <p:sldId id="271" r:id="rId20"/>
    <p:sldId id="289" r:id="rId21"/>
    <p:sldId id="290" r:id="rId22"/>
    <p:sldId id="291" r:id="rId23"/>
    <p:sldId id="294" r:id="rId24"/>
    <p:sldId id="292" r:id="rId25"/>
    <p:sldId id="293" r:id="rId26"/>
    <p:sldId id="295" r:id="rId27"/>
    <p:sldId id="296" r:id="rId28"/>
    <p:sldId id="297" r:id="rId29"/>
    <p:sldId id="298" r:id="rId30"/>
    <p:sldId id="272" r:id="rId31"/>
    <p:sldId id="273" r:id="rId32"/>
    <p:sldId id="301" r:id="rId33"/>
    <p:sldId id="302" r:id="rId34"/>
    <p:sldId id="274" r:id="rId35"/>
    <p:sldId id="304" r:id="rId36"/>
    <p:sldId id="305" r:id="rId37"/>
    <p:sldId id="306" r:id="rId38"/>
    <p:sldId id="307" r:id="rId39"/>
    <p:sldId id="275" r:id="rId40"/>
    <p:sldId id="308" r:id="rId41"/>
    <p:sldId id="309" r:id="rId42"/>
    <p:sldId id="310" r:id="rId43"/>
    <p:sldId id="311" r:id="rId44"/>
    <p:sldId id="312" r:id="rId45"/>
    <p:sldId id="313" r:id="rId46"/>
    <p:sldId id="277" r:id="rId47"/>
    <p:sldId id="261" r:id="rId48"/>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1C9591-EA57-43F3-9C4A-1E049AC9C948}" type="doc">
      <dgm:prSet loTypeId="urn:microsoft.com/office/officeart/2005/8/layout/hierarchy3" loCatId="list" qsTypeId="urn:microsoft.com/office/officeart/2005/8/quickstyle/simple1" qsCatId="simple" csTypeId="urn:microsoft.com/office/officeart/2005/8/colors/colorful4" csCatId="colorful" phldr="1"/>
      <dgm:spPr/>
      <dgm:t>
        <a:bodyPr/>
        <a:lstStyle/>
        <a:p>
          <a:endParaRPr lang="es-MX"/>
        </a:p>
      </dgm:t>
    </dgm:pt>
    <dgm:pt modelId="{FFD1B004-9AA9-4497-AFC5-A111C01DA3C4}">
      <dgm:prSet phldrT="[Texto]"/>
      <dgm:spPr/>
      <dgm:t>
        <a:bodyPr/>
        <a:lstStyle/>
        <a:p>
          <a:r>
            <a:rPr lang="es-MX" dirty="0" smtClean="0"/>
            <a:t>Según la finalidad del estudio</a:t>
          </a:r>
          <a:endParaRPr lang="es-MX" dirty="0"/>
        </a:p>
      </dgm:t>
    </dgm:pt>
    <dgm:pt modelId="{A5D7CF7B-CA90-47A6-B782-90C0590947EB}" type="parTrans" cxnId="{F751D766-1CAD-47C8-8675-C4825EDBFF20}">
      <dgm:prSet/>
      <dgm:spPr/>
      <dgm:t>
        <a:bodyPr/>
        <a:lstStyle/>
        <a:p>
          <a:endParaRPr lang="es-MX"/>
        </a:p>
      </dgm:t>
    </dgm:pt>
    <dgm:pt modelId="{971E6FBD-5CDA-412C-92DF-4425466A1D2E}" type="sibTrans" cxnId="{F751D766-1CAD-47C8-8675-C4825EDBFF20}">
      <dgm:prSet/>
      <dgm:spPr/>
      <dgm:t>
        <a:bodyPr/>
        <a:lstStyle/>
        <a:p>
          <a:endParaRPr lang="es-MX"/>
        </a:p>
      </dgm:t>
    </dgm:pt>
    <dgm:pt modelId="{D2D4EF3B-1F0E-4765-AFFB-3F14C7196E22}">
      <dgm:prSet phldrT="[Texto]"/>
      <dgm:spPr/>
      <dgm:t>
        <a:bodyPr/>
        <a:lstStyle/>
        <a:p>
          <a:r>
            <a:rPr lang="es-MX" dirty="0" smtClean="0"/>
            <a:t>Rentabilidad del proyecto</a:t>
          </a:r>
          <a:endParaRPr lang="es-MX" dirty="0"/>
        </a:p>
      </dgm:t>
    </dgm:pt>
    <dgm:pt modelId="{93A53E2F-DEBF-428A-B5AB-B73D7AB311BE}" type="parTrans" cxnId="{7CB3C30D-995E-46FC-9F3E-D67860CAD1A5}">
      <dgm:prSet/>
      <dgm:spPr/>
      <dgm:t>
        <a:bodyPr/>
        <a:lstStyle/>
        <a:p>
          <a:endParaRPr lang="es-MX"/>
        </a:p>
      </dgm:t>
    </dgm:pt>
    <dgm:pt modelId="{92D62088-2477-43F9-BCED-112A481B470E}" type="sibTrans" cxnId="{7CB3C30D-995E-46FC-9F3E-D67860CAD1A5}">
      <dgm:prSet/>
      <dgm:spPr/>
      <dgm:t>
        <a:bodyPr/>
        <a:lstStyle/>
        <a:p>
          <a:endParaRPr lang="es-MX"/>
        </a:p>
      </dgm:t>
    </dgm:pt>
    <dgm:pt modelId="{880E5168-FF72-4912-9B22-C214D4F0411C}">
      <dgm:prSet phldrT="[Texto]"/>
      <dgm:spPr/>
      <dgm:t>
        <a:bodyPr/>
        <a:lstStyle/>
        <a:p>
          <a:r>
            <a:rPr lang="es-MX" dirty="0" smtClean="0"/>
            <a:t>Rentabilidad del inversionista</a:t>
          </a:r>
          <a:endParaRPr lang="es-MX" dirty="0"/>
        </a:p>
      </dgm:t>
    </dgm:pt>
    <dgm:pt modelId="{EFBC1961-23F6-4294-95A5-7E899E64C464}" type="parTrans" cxnId="{02CBCC34-B1DD-49E0-9220-7BB2950BA151}">
      <dgm:prSet/>
      <dgm:spPr/>
      <dgm:t>
        <a:bodyPr/>
        <a:lstStyle/>
        <a:p>
          <a:endParaRPr lang="es-MX"/>
        </a:p>
      </dgm:t>
    </dgm:pt>
    <dgm:pt modelId="{0244DD68-6437-4F46-A34A-5FCFDD6CDC71}" type="sibTrans" cxnId="{02CBCC34-B1DD-49E0-9220-7BB2950BA151}">
      <dgm:prSet/>
      <dgm:spPr/>
      <dgm:t>
        <a:bodyPr/>
        <a:lstStyle/>
        <a:p>
          <a:endParaRPr lang="es-MX"/>
        </a:p>
      </dgm:t>
    </dgm:pt>
    <dgm:pt modelId="{DEF600AD-1023-4A2A-A495-532AB437D4AA}">
      <dgm:prSet phldrT="[Texto]"/>
      <dgm:spPr/>
      <dgm:t>
        <a:bodyPr/>
        <a:lstStyle/>
        <a:p>
          <a:r>
            <a:rPr lang="es-MX" dirty="0" smtClean="0"/>
            <a:t>Según el objeto dela inversión</a:t>
          </a:r>
          <a:endParaRPr lang="es-MX" dirty="0"/>
        </a:p>
      </dgm:t>
    </dgm:pt>
    <dgm:pt modelId="{8472FAA3-2974-4112-8C91-98F3D37A0A76}" type="parTrans" cxnId="{B729C5D4-528B-4650-B76F-C95BF7946229}">
      <dgm:prSet/>
      <dgm:spPr/>
      <dgm:t>
        <a:bodyPr/>
        <a:lstStyle/>
        <a:p>
          <a:endParaRPr lang="es-MX"/>
        </a:p>
      </dgm:t>
    </dgm:pt>
    <dgm:pt modelId="{5D39BE74-910B-4C2A-8E70-0E26AC734778}" type="sibTrans" cxnId="{B729C5D4-528B-4650-B76F-C95BF7946229}">
      <dgm:prSet/>
      <dgm:spPr/>
      <dgm:t>
        <a:bodyPr/>
        <a:lstStyle/>
        <a:p>
          <a:endParaRPr lang="es-MX"/>
        </a:p>
      </dgm:t>
    </dgm:pt>
    <dgm:pt modelId="{1FDD95BE-C64F-410B-8C53-7AE28E80C9EE}">
      <dgm:prSet phldrT="[Texto]"/>
      <dgm:spPr/>
      <dgm:t>
        <a:bodyPr/>
        <a:lstStyle/>
        <a:p>
          <a:r>
            <a:rPr lang="es-MX" dirty="0" smtClean="0"/>
            <a:t>Creación de un nuevo negocio</a:t>
          </a:r>
          <a:endParaRPr lang="es-MX" dirty="0"/>
        </a:p>
      </dgm:t>
    </dgm:pt>
    <dgm:pt modelId="{4E57229A-0B59-471F-AEF4-81675BBE70A3}" type="parTrans" cxnId="{86AF692C-F306-4252-955C-E8075C8F8931}">
      <dgm:prSet/>
      <dgm:spPr/>
      <dgm:t>
        <a:bodyPr/>
        <a:lstStyle/>
        <a:p>
          <a:endParaRPr lang="es-MX"/>
        </a:p>
      </dgm:t>
    </dgm:pt>
    <dgm:pt modelId="{E656F6E8-2AE4-4040-9CFE-9717F138A397}" type="sibTrans" cxnId="{86AF692C-F306-4252-955C-E8075C8F8931}">
      <dgm:prSet/>
      <dgm:spPr/>
      <dgm:t>
        <a:bodyPr/>
        <a:lstStyle/>
        <a:p>
          <a:endParaRPr lang="es-MX"/>
        </a:p>
      </dgm:t>
    </dgm:pt>
    <dgm:pt modelId="{E857A9D1-9B93-44A1-AF54-FE5C50E9B002}">
      <dgm:prSet phldrT="[Texto]"/>
      <dgm:spPr/>
      <dgm:t>
        <a:bodyPr/>
        <a:lstStyle/>
        <a:p>
          <a:r>
            <a:rPr lang="es-MX" dirty="0" smtClean="0"/>
            <a:t>Proyecto de modernización</a:t>
          </a:r>
        </a:p>
        <a:p>
          <a:r>
            <a:rPr lang="es-MX" dirty="0" smtClean="0"/>
            <a:t>Internacionalización</a:t>
          </a:r>
        </a:p>
        <a:p>
          <a:r>
            <a:rPr lang="es-MX" dirty="0" smtClean="0"/>
            <a:t>Externalización</a:t>
          </a:r>
        </a:p>
        <a:p>
          <a:r>
            <a:rPr lang="es-MX" dirty="0" smtClean="0"/>
            <a:t>Reemplazo</a:t>
          </a:r>
        </a:p>
        <a:p>
          <a:r>
            <a:rPr lang="es-MX" dirty="0" smtClean="0"/>
            <a:t>Ampliación</a:t>
          </a:r>
        </a:p>
        <a:p>
          <a:r>
            <a:rPr lang="es-MX" dirty="0" smtClean="0"/>
            <a:t>Abandono</a:t>
          </a:r>
          <a:endParaRPr lang="es-MX" dirty="0"/>
        </a:p>
      </dgm:t>
    </dgm:pt>
    <dgm:pt modelId="{95120B43-61E8-4C6C-836F-5E4A8C50CD97}" type="parTrans" cxnId="{11FA4D4C-C32D-43DB-8FCE-1781C5D7A795}">
      <dgm:prSet/>
      <dgm:spPr/>
      <dgm:t>
        <a:bodyPr/>
        <a:lstStyle/>
        <a:p>
          <a:endParaRPr lang="es-MX"/>
        </a:p>
      </dgm:t>
    </dgm:pt>
    <dgm:pt modelId="{6D105237-D0D1-41E8-B128-8AF406DF5B47}" type="sibTrans" cxnId="{11FA4D4C-C32D-43DB-8FCE-1781C5D7A795}">
      <dgm:prSet/>
      <dgm:spPr/>
      <dgm:t>
        <a:bodyPr/>
        <a:lstStyle/>
        <a:p>
          <a:endParaRPr lang="es-MX"/>
        </a:p>
      </dgm:t>
    </dgm:pt>
    <dgm:pt modelId="{D13F336A-5304-42A9-8991-14FA18335645}">
      <dgm:prSet/>
      <dgm:spPr/>
      <dgm:t>
        <a:bodyPr/>
        <a:lstStyle/>
        <a:p>
          <a:r>
            <a:rPr lang="es-MX" dirty="0" smtClean="0"/>
            <a:t>Capacidad de pago del proyecto</a:t>
          </a:r>
          <a:endParaRPr lang="es-MX" dirty="0"/>
        </a:p>
      </dgm:t>
    </dgm:pt>
    <dgm:pt modelId="{330D73EE-E0F1-4805-8325-C3183DE4B3F8}" type="parTrans" cxnId="{5CDC8439-8C8D-4E9C-833A-75AFD9E4D438}">
      <dgm:prSet/>
      <dgm:spPr/>
      <dgm:t>
        <a:bodyPr/>
        <a:lstStyle/>
        <a:p>
          <a:endParaRPr lang="es-MX"/>
        </a:p>
      </dgm:t>
    </dgm:pt>
    <dgm:pt modelId="{0CB33AEA-EE0A-4080-837B-A5460325903F}" type="sibTrans" cxnId="{5CDC8439-8C8D-4E9C-833A-75AFD9E4D438}">
      <dgm:prSet/>
      <dgm:spPr/>
      <dgm:t>
        <a:bodyPr/>
        <a:lstStyle/>
        <a:p>
          <a:endParaRPr lang="es-MX"/>
        </a:p>
      </dgm:t>
    </dgm:pt>
    <dgm:pt modelId="{31BEE955-9701-4137-8127-DB6658200287}" type="pres">
      <dgm:prSet presAssocID="{C01C9591-EA57-43F3-9C4A-1E049AC9C948}" presName="diagram" presStyleCnt="0">
        <dgm:presLayoutVars>
          <dgm:chPref val="1"/>
          <dgm:dir/>
          <dgm:animOne val="branch"/>
          <dgm:animLvl val="lvl"/>
          <dgm:resizeHandles/>
        </dgm:presLayoutVars>
      </dgm:prSet>
      <dgm:spPr/>
    </dgm:pt>
    <dgm:pt modelId="{0D63F452-513A-47C0-B1BA-F6796EA5FAAA}" type="pres">
      <dgm:prSet presAssocID="{FFD1B004-9AA9-4497-AFC5-A111C01DA3C4}" presName="root" presStyleCnt="0"/>
      <dgm:spPr/>
    </dgm:pt>
    <dgm:pt modelId="{65F0F6CB-CB8B-4146-A331-C999A1642FF8}" type="pres">
      <dgm:prSet presAssocID="{FFD1B004-9AA9-4497-AFC5-A111C01DA3C4}" presName="rootComposite" presStyleCnt="0"/>
      <dgm:spPr/>
    </dgm:pt>
    <dgm:pt modelId="{02C7CFC2-0A35-4783-A527-54BD93A1290C}" type="pres">
      <dgm:prSet presAssocID="{FFD1B004-9AA9-4497-AFC5-A111C01DA3C4}" presName="rootText" presStyleLbl="node1" presStyleIdx="0" presStyleCnt="2"/>
      <dgm:spPr/>
    </dgm:pt>
    <dgm:pt modelId="{B4B0E07D-DC96-40C0-8AD8-C799A393595C}" type="pres">
      <dgm:prSet presAssocID="{FFD1B004-9AA9-4497-AFC5-A111C01DA3C4}" presName="rootConnector" presStyleLbl="node1" presStyleIdx="0" presStyleCnt="2"/>
      <dgm:spPr/>
    </dgm:pt>
    <dgm:pt modelId="{2DA66F5C-DC3B-4721-A044-FE3B98AEF3E5}" type="pres">
      <dgm:prSet presAssocID="{FFD1B004-9AA9-4497-AFC5-A111C01DA3C4}" presName="childShape" presStyleCnt="0"/>
      <dgm:spPr/>
    </dgm:pt>
    <dgm:pt modelId="{7D04ACED-4652-4A08-B741-DEED0FFABFFE}" type="pres">
      <dgm:prSet presAssocID="{93A53E2F-DEBF-428A-B5AB-B73D7AB311BE}" presName="Name13" presStyleLbl="parChTrans1D2" presStyleIdx="0" presStyleCnt="5"/>
      <dgm:spPr/>
    </dgm:pt>
    <dgm:pt modelId="{F5D75991-0455-4EF1-BFD2-6D1F8C9B188F}" type="pres">
      <dgm:prSet presAssocID="{D2D4EF3B-1F0E-4765-AFFB-3F14C7196E22}" presName="childText" presStyleLbl="bgAcc1" presStyleIdx="0" presStyleCnt="5">
        <dgm:presLayoutVars>
          <dgm:bulletEnabled val="1"/>
        </dgm:presLayoutVars>
      </dgm:prSet>
      <dgm:spPr/>
    </dgm:pt>
    <dgm:pt modelId="{E27F9859-C409-4ADD-8C19-5A66F861A928}" type="pres">
      <dgm:prSet presAssocID="{EFBC1961-23F6-4294-95A5-7E899E64C464}" presName="Name13" presStyleLbl="parChTrans1D2" presStyleIdx="1" presStyleCnt="5"/>
      <dgm:spPr/>
    </dgm:pt>
    <dgm:pt modelId="{0C6D5A34-2CBC-4D97-A026-4C3D25562560}" type="pres">
      <dgm:prSet presAssocID="{880E5168-FF72-4912-9B22-C214D4F0411C}" presName="childText" presStyleLbl="bgAcc1" presStyleIdx="1" presStyleCnt="5">
        <dgm:presLayoutVars>
          <dgm:bulletEnabled val="1"/>
        </dgm:presLayoutVars>
      </dgm:prSet>
      <dgm:spPr/>
    </dgm:pt>
    <dgm:pt modelId="{B5A9607F-A80D-43E7-8976-BB67BC3295D7}" type="pres">
      <dgm:prSet presAssocID="{330D73EE-E0F1-4805-8325-C3183DE4B3F8}" presName="Name13" presStyleLbl="parChTrans1D2" presStyleIdx="2" presStyleCnt="5"/>
      <dgm:spPr/>
    </dgm:pt>
    <dgm:pt modelId="{0E631AA3-7245-4F88-85ED-C7511E849860}" type="pres">
      <dgm:prSet presAssocID="{D13F336A-5304-42A9-8991-14FA18335645}" presName="childText" presStyleLbl="bgAcc1" presStyleIdx="2" presStyleCnt="5">
        <dgm:presLayoutVars>
          <dgm:bulletEnabled val="1"/>
        </dgm:presLayoutVars>
      </dgm:prSet>
      <dgm:spPr/>
      <dgm:t>
        <a:bodyPr/>
        <a:lstStyle/>
        <a:p>
          <a:endParaRPr lang="es-MX"/>
        </a:p>
      </dgm:t>
    </dgm:pt>
    <dgm:pt modelId="{FD6E957D-40F0-4DC2-BFD1-868B78BFC82D}" type="pres">
      <dgm:prSet presAssocID="{DEF600AD-1023-4A2A-A495-532AB437D4AA}" presName="root" presStyleCnt="0"/>
      <dgm:spPr/>
    </dgm:pt>
    <dgm:pt modelId="{4EC9F335-AC2A-4067-B5FB-36B7986FE432}" type="pres">
      <dgm:prSet presAssocID="{DEF600AD-1023-4A2A-A495-532AB437D4AA}" presName="rootComposite" presStyleCnt="0"/>
      <dgm:spPr/>
    </dgm:pt>
    <dgm:pt modelId="{BC2CDA04-AB21-4AB3-B923-81002F007A2F}" type="pres">
      <dgm:prSet presAssocID="{DEF600AD-1023-4A2A-A495-532AB437D4AA}" presName="rootText" presStyleLbl="node1" presStyleIdx="1" presStyleCnt="2"/>
      <dgm:spPr/>
      <dgm:t>
        <a:bodyPr/>
        <a:lstStyle/>
        <a:p>
          <a:endParaRPr lang="es-MX"/>
        </a:p>
      </dgm:t>
    </dgm:pt>
    <dgm:pt modelId="{E4DA376B-9DAF-4E66-AEF0-A2D60FD27D6A}" type="pres">
      <dgm:prSet presAssocID="{DEF600AD-1023-4A2A-A495-532AB437D4AA}" presName="rootConnector" presStyleLbl="node1" presStyleIdx="1" presStyleCnt="2"/>
      <dgm:spPr/>
    </dgm:pt>
    <dgm:pt modelId="{6007D43E-A791-443B-8E1E-6F534F13FB48}" type="pres">
      <dgm:prSet presAssocID="{DEF600AD-1023-4A2A-A495-532AB437D4AA}" presName="childShape" presStyleCnt="0"/>
      <dgm:spPr/>
    </dgm:pt>
    <dgm:pt modelId="{E00AA33A-827D-4360-B491-D7321E7E50F0}" type="pres">
      <dgm:prSet presAssocID="{4E57229A-0B59-471F-AEF4-81675BBE70A3}" presName="Name13" presStyleLbl="parChTrans1D2" presStyleIdx="3" presStyleCnt="5"/>
      <dgm:spPr/>
    </dgm:pt>
    <dgm:pt modelId="{8FC26859-B317-480D-BE9F-F0483D8BC1FD}" type="pres">
      <dgm:prSet presAssocID="{1FDD95BE-C64F-410B-8C53-7AE28E80C9EE}" presName="childText" presStyleLbl="bgAcc1" presStyleIdx="3" presStyleCnt="5">
        <dgm:presLayoutVars>
          <dgm:bulletEnabled val="1"/>
        </dgm:presLayoutVars>
      </dgm:prSet>
      <dgm:spPr/>
      <dgm:t>
        <a:bodyPr/>
        <a:lstStyle/>
        <a:p>
          <a:endParaRPr lang="es-MX"/>
        </a:p>
      </dgm:t>
    </dgm:pt>
    <dgm:pt modelId="{7635FD53-775E-443A-B180-26C3A2057B45}" type="pres">
      <dgm:prSet presAssocID="{95120B43-61E8-4C6C-836F-5E4A8C50CD97}" presName="Name13" presStyleLbl="parChTrans1D2" presStyleIdx="4" presStyleCnt="5"/>
      <dgm:spPr/>
    </dgm:pt>
    <dgm:pt modelId="{2C14D51E-DFE0-423D-9890-10050256D7AA}" type="pres">
      <dgm:prSet presAssocID="{E857A9D1-9B93-44A1-AF54-FE5C50E9B002}" presName="childText" presStyleLbl="bgAcc1" presStyleIdx="4" presStyleCnt="5" custScaleY="236233">
        <dgm:presLayoutVars>
          <dgm:bulletEnabled val="1"/>
        </dgm:presLayoutVars>
      </dgm:prSet>
      <dgm:spPr/>
      <dgm:t>
        <a:bodyPr/>
        <a:lstStyle/>
        <a:p>
          <a:endParaRPr lang="es-MX"/>
        </a:p>
      </dgm:t>
    </dgm:pt>
  </dgm:ptLst>
  <dgm:cxnLst>
    <dgm:cxn modelId="{86AF692C-F306-4252-955C-E8075C8F8931}" srcId="{DEF600AD-1023-4A2A-A495-532AB437D4AA}" destId="{1FDD95BE-C64F-410B-8C53-7AE28E80C9EE}" srcOrd="0" destOrd="0" parTransId="{4E57229A-0B59-471F-AEF4-81675BBE70A3}" sibTransId="{E656F6E8-2AE4-4040-9CFE-9717F138A397}"/>
    <dgm:cxn modelId="{7CB3C30D-995E-46FC-9F3E-D67860CAD1A5}" srcId="{FFD1B004-9AA9-4497-AFC5-A111C01DA3C4}" destId="{D2D4EF3B-1F0E-4765-AFFB-3F14C7196E22}" srcOrd="0" destOrd="0" parTransId="{93A53E2F-DEBF-428A-B5AB-B73D7AB311BE}" sibTransId="{92D62088-2477-43F9-BCED-112A481B470E}"/>
    <dgm:cxn modelId="{11FA4D4C-C32D-43DB-8FCE-1781C5D7A795}" srcId="{DEF600AD-1023-4A2A-A495-532AB437D4AA}" destId="{E857A9D1-9B93-44A1-AF54-FE5C50E9B002}" srcOrd="1" destOrd="0" parTransId="{95120B43-61E8-4C6C-836F-5E4A8C50CD97}" sibTransId="{6D105237-D0D1-41E8-B128-8AF406DF5B47}"/>
    <dgm:cxn modelId="{A5C47C8E-6B65-4004-B4BA-F2409E017C9B}" type="presOf" srcId="{880E5168-FF72-4912-9B22-C214D4F0411C}" destId="{0C6D5A34-2CBC-4D97-A026-4C3D25562560}" srcOrd="0" destOrd="0" presId="urn:microsoft.com/office/officeart/2005/8/layout/hierarchy3"/>
    <dgm:cxn modelId="{2535A3D6-A176-42FB-B141-D9BC377A4411}" type="presOf" srcId="{95120B43-61E8-4C6C-836F-5E4A8C50CD97}" destId="{7635FD53-775E-443A-B180-26C3A2057B45}" srcOrd="0" destOrd="0" presId="urn:microsoft.com/office/officeart/2005/8/layout/hierarchy3"/>
    <dgm:cxn modelId="{5CDC8439-8C8D-4E9C-833A-75AFD9E4D438}" srcId="{FFD1B004-9AA9-4497-AFC5-A111C01DA3C4}" destId="{D13F336A-5304-42A9-8991-14FA18335645}" srcOrd="2" destOrd="0" parTransId="{330D73EE-E0F1-4805-8325-C3183DE4B3F8}" sibTransId="{0CB33AEA-EE0A-4080-837B-A5460325903F}"/>
    <dgm:cxn modelId="{C965A469-AD6D-47CC-B450-D509A4EF29B2}" type="presOf" srcId="{4E57229A-0B59-471F-AEF4-81675BBE70A3}" destId="{E00AA33A-827D-4360-B491-D7321E7E50F0}" srcOrd="0" destOrd="0" presId="urn:microsoft.com/office/officeart/2005/8/layout/hierarchy3"/>
    <dgm:cxn modelId="{7A7B7A6C-CF88-4ADC-896E-32F1516B5185}" type="presOf" srcId="{DEF600AD-1023-4A2A-A495-532AB437D4AA}" destId="{E4DA376B-9DAF-4E66-AEF0-A2D60FD27D6A}" srcOrd="1" destOrd="0" presId="urn:microsoft.com/office/officeart/2005/8/layout/hierarchy3"/>
    <dgm:cxn modelId="{BC78EC31-6DE7-4CD8-8276-F206CFF9324F}" type="presOf" srcId="{DEF600AD-1023-4A2A-A495-532AB437D4AA}" destId="{BC2CDA04-AB21-4AB3-B923-81002F007A2F}" srcOrd="0" destOrd="0" presId="urn:microsoft.com/office/officeart/2005/8/layout/hierarchy3"/>
    <dgm:cxn modelId="{9AB2008C-D411-4BA6-8F8F-83B6EC71BF78}" type="presOf" srcId="{D13F336A-5304-42A9-8991-14FA18335645}" destId="{0E631AA3-7245-4F88-85ED-C7511E849860}" srcOrd="0" destOrd="0" presId="urn:microsoft.com/office/officeart/2005/8/layout/hierarchy3"/>
    <dgm:cxn modelId="{7B980752-089D-4439-BFEE-103D7ACD52CC}" type="presOf" srcId="{1FDD95BE-C64F-410B-8C53-7AE28E80C9EE}" destId="{8FC26859-B317-480D-BE9F-F0483D8BC1FD}" srcOrd="0" destOrd="0" presId="urn:microsoft.com/office/officeart/2005/8/layout/hierarchy3"/>
    <dgm:cxn modelId="{18DD1D39-9502-4396-A916-5E2051CC7E10}" type="presOf" srcId="{E857A9D1-9B93-44A1-AF54-FE5C50E9B002}" destId="{2C14D51E-DFE0-423D-9890-10050256D7AA}" srcOrd="0" destOrd="0" presId="urn:microsoft.com/office/officeart/2005/8/layout/hierarchy3"/>
    <dgm:cxn modelId="{42F9A85A-A1CD-496B-92A4-C33D49342CB4}" type="presOf" srcId="{330D73EE-E0F1-4805-8325-C3183DE4B3F8}" destId="{B5A9607F-A80D-43E7-8976-BB67BC3295D7}" srcOrd="0" destOrd="0" presId="urn:microsoft.com/office/officeart/2005/8/layout/hierarchy3"/>
    <dgm:cxn modelId="{02CBCC34-B1DD-49E0-9220-7BB2950BA151}" srcId="{FFD1B004-9AA9-4497-AFC5-A111C01DA3C4}" destId="{880E5168-FF72-4912-9B22-C214D4F0411C}" srcOrd="1" destOrd="0" parTransId="{EFBC1961-23F6-4294-95A5-7E899E64C464}" sibTransId="{0244DD68-6437-4F46-A34A-5FCFDD6CDC71}"/>
    <dgm:cxn modelId="{AC54B6E5-09DB-46C8-8B42-4C8ED47313B9}" type="presOf" srcId="{FFD1B004-9AA9-4497-AFC5-A111C01DA3C4}" destId="{02C7CFC2-0A35-4783-A527-54BD93A1290C}" srcOrd="0" destOrd="0" presId="urn:microsoft.com/office/officeart/2005/8/layout/hierarchy3"/>
    <dgm:cxn modelId="{B729C5D4-528B-4650-B76F-C95BF7946229}" srcId="{C01C9591-EA57-43F3-9C4A-1E049AC9C948}" destId="{DEF600AD-1023-4A2A-A495-532AB437D4AA}" srcOrd="1" destOrd="0" parTransId="{8472FAA3-2974-4112-8C91-98F3D37A0A76}" sibTransId="{5D39BE74-910B-4C2A-8E70-0E26AC734778}"/>
    <dgm:cxn modelId="{8D50117C-372A-4725-8193-FA6C87005AB7}" type="presOf" srcId="{93A53E2F-DEBF-428A-B5AB-B73D7AB311BE}" destId="{7D04ACED-4652-4A08-B741-DEED0FFABFFE}" srcOrd="0" destOrd="0" presId="urn:microsoft.com/office/officeart/2005/8/layout/hierarchy3"/>
    <dgm:cxn modelId="{1C165CDE-9CBC-44B1-A46D-93C01769BCF8}" type="presOf" srcId="{EFBC1961-23F6-4294-95A5-7E899E64C464}" destId="{E27F9859-C409-4ADD-8C19-5A66F861A928}" srcOrd="0" destOrd="0" presId="urn:microsoft.com/office/officeart/2005/8/layout/hierarchy3"/>
    <dgm:cxn modelId="{4AD2E915-FD4F-4850-A28C-4FB438B39887}" type="presOf" srcId="{C01C9591-EA57-43F3-9C4A-1E049AC9C948}" destId="{31BEE955-9701-4137-8127-DB6658200287}" srcOrd="0" destOrd="0" presId="urn:microsoft.com/office/officeart/2005/8/layout/hierarchy3"/>
    <dgm:cxn modelId="{D4328F43-1AA9-4938-9999-CBE7F35E97B9}" type="presOf" srcId="{FFD1B004-9AA9-4497-AFC5-A111C01DA3C4}" destId="{B4B0E07D-DC96-40C0-8AD8-C799A393595C}" srcOrd="1" destOrd="0" presId="urn:microsoft.com/office/officeart/2005/8/layout/hierarchy3"/>
    <dgm:cxn modelId="{F751D766-1CAD-47C8-8675-C4825EDBFF20}" srcId="{C01C9591-EA57-43F3-9C4A-1E049AC9C948}" destId="{FFD1B004-9AA9-4497-AFC5-A111C01DA3C4}" srcOrd="0" destOrd="0" parTransId="{A5D7CF7B-CA90-47A6-B782-90C0590947EB}" sibTransId="{971E6FBD-5CDA-412C-92DF-4425466A1D2E}"/>
    <dgm:cxn modelId="{36826816-595D-4EC8-AF2F-E56D550BD07C}" type="presOf" srcId="{D2D4EF3B-1F0E-4765-AFFB-3F14C7196E22}" destId="{F5D75991-0455-4EF1-BFD2-6D1F8C9B188F}" srcOrd="0" destOrd="0" presId="urn:microsoft.com/office/officeart/2005/8/layout/hierarchy3"/>
    <dgm:cxn modelId="{86B0D904-90D8-4B56-9922-2232AA165679}" type="presParOf" srcId="{31BEE955-9701-4137-8127-DB6658200287}" destId="{0D63F452-513A-47C0-B1BA-F6796EA5FAAA}" srcOrd="0" destOrd="0" presId="urn:microsoft.com/office/officeart/2005/8/layout/hierarchy3"/>
    <dgm:cxn modelId="{8F10D6AB-72E0-425C-B212-C1F92A9F0B69}" type="presParOf" srcId="{0D63F452-513A-47C0-B1BA-F6796EA5FAAA}" destId="{65F0F6CB-CB8B-4146-A331-C999A1642FF8}" srcOrd="0" destOrd="0" presId="urn:microsoft.com/office/officeart/2005/8/layout/hierarchy3"/>
    <dgm:cxn modelId="{4C1BC971-0637-42D9-A3BE-372C18ED2A80}" type="presParOf" srcId="{65F0F6CB-CB8B-4146-A331-C999A1642FF8}" destId="{02C7CFC2-0A35-4783-A527-54BD93A1290C}" srcOrd="0" destOrd="0" presId="urn:microsoft.com/office/officeart/2005/8/layout/hierarchy3"/>
    <dgm:cxn modelId="{5C248173-94D7-4AA3-93F5-D37797014074}" type="presParOf" srcId="{65F0F6CB-CB8B-4146-A331-C999A1642FF8}" destId="{B4B0E07D-DC96-40C0-8AD8-C799A393595C}" srcOrd="1" destOrd="0" presId="urn:microsoft.com/office/officeart/2005/8/layout/hierarchy3"/>
    <dgm:cxn modelId="{FBD248B4-030A-4EAB-B1D8-228A8F25BA30}" type="presParOf" srcId="{0D63F452-513A-47C0-B1BA-F6796EA5FAAA}" destId="{2DA66F5C-DC3B-4721-A044-FE3B98AEF3E5}" srcOrd="1" destOrd="0" presId="urn:microsoft.com/office/officeart/2005/8/layout/hierarchy3"/>
    <dgm:cxn modelId="{EDE4BBDA-9E02-41FD-85FF-0E039565541A}" type="presParOf" srcId="{2DA66F5C-DC3B-4721-A044-FE3B98AEF3E5}" destId="{7D04ACED-4652-4A08-B741-DEED0FFABFFE}" srcOrd="0" destOrd="0" presId="urn:microsoft.com/office/officeart/2005/8/layout/hierarchy3"/>
    <dgm:cxn modelId="{64475961-68C8-4696-B896-E11741AD7406}" type="presParOf" srcId="{2DA66F5C-DC3B-4721-A044-FE3B98AEF3E5}" destId="{F5D75991-0455-4EF1-BFD2-6D1F8C9B188F}" srcOrd="1" destOrd="0" presId="urn:microsoft.com/office/officeart/2005/8/layout/hierarchy3"/>
    <dgm:cxn modelId="{5AE29B43-E8B8-4360-ABA6-90D1572A31B2}" type="presParOf" srcId="{2DA66F5C-DC3B-4721-A044-FE3B98AEF3E5}" destId="{E27F9859-C409-4ADD-8C19-5A66F861A928}" srcOrd="2" destOrd="0" presId="urn:microsoft.com/office/officeart/2005/8/layout/hierarchy3"/>
    <dgm:cxn modelId="{4D10F285-73BD-4579-BD80-F267307A33DB}" type="presParOf" srcId="{2DA66F5C-DC3B-4721-A044-FE3B98AEF3E5}" destId="{0C6D5A34-2CBC-4D97-A026-4C3D25562560}" srcOrd="3" destOrd="0" presId="urn:microsoft.com/office/officeart/2005/8/layout/hierarchy3"/>
    <dgm:cxn modelId="{286DED02-9517-46A7-AE7B-9C4CE15DEA2E}" type="presParOf" srcId="{2DA66F5C-DC3B-4721-A044-FE3B98AEF3E5}" destId="{B5A9607F-A80D-43E7-8976-BB67BC3295D7}" srcOrd="4" destOrd="0" presId="urn:microsoft.com/office/officeart/2005/8/layout/hierarchy3"/>
    <dgm:cxn modelId="{062BBEB0-812A-4844-B100-F4113A83A9A5}" type="presParOf" srcId="{2DA66F5C-DC3B-4721-A044-FE3B98AEF3E5}" destId="{0E631AA3-7245-4F88-85ED-C7511E849860}" srcOrd="5" destOrd="0" presId="urn:microsoft.com/office/officeart/2005/8/layout/hierarchy3"/>
    <dgm:cxn modelId="{7544DF34-4A7D-44CC-9953-34497064BE2B}" type="presParOf" srcId="{31BEE955-9701-4137-8127-DB6658200287}" destId="{FD6E957D-40F0-4DC2-BFD1-868B78BFC82D}" srcOrd="1" destOrd="0" presId="urn:microsoft.com/office/officeart/2005/8/layout/hierarchy3"/>
    <dgm:cxn modelId="{C0D5A15A-374B-4804-964B-3ABA78EEECDA}" type="presParOf" srcId="{FD6E957D-40F0-4DC2-BFD1-868B78BFC82D}" destId="{4EC9F335-AC2A-4067-B5FB-36B7986FE432}" srcOrd="0" destOrd="0" presId="urn:microsoft.com/office/officeart/2005/8/layout/hierarchy3"/>
    <dgm:cxn modelId="{15702E6A-E124-4DBC-AD8D-529D5B95AF15}" type="presParOf" srcId="{4EC9F335-AC2A-4067-B5FB-36B7986FE432}" destId="{BC2CDA04-AB21-4AB3-B923-81002F007A2F}" srcOrd="0" destOrd="0" presId="urn:microsoft.com/office/officeart/2005/8/layout/hierarchy3"/>
    <dgm:cxn modelId="{F9D5B7BB-E1E2-4779-9530-5C901CC2BE33}" type="presParOf" srcId="{4EC9F335-AC2A-4067-B5FB-36B7986FE432}" destId="{E4DA376B-9DAF-4E66-AEF0-A2D60FD27D6A}" srcOrd="1" destOrd="0" presId="urn:microsoft.com/office/officeart/2005/8/layout/hierarchy3"/>
    <dgm:cxn modelId="{CF551F9D-8E45-405B-9F28-B1F719ABEBB6}" type="presParOf" srcId="{FD6E957D-40F0-4DC2-BFD1-868B78BFC82D}" destId="{6007D43E-A791-443B-8E1E-6F534F13FB48}" srcOrd="1" destOrd="0" presId="urn:microsoft.com/office/officeart/2005/8/layout/hierarchy3"/>
    <dgm:cxn modelId="{05D92909-3AAF-4E0D-AEF2-E75207A3E184}" type="presParOf" srcId="{6007D43E-A791-443B-8E1E-6F534F13FB48}" destId="{E00AA33A-827D-4360-B491-D7321E7E50F0}" srcOrd="0" destOrd="0" presId="urn:microsoft.com/office/officeart/2005/8/layout/hierarchy3"/>
    <dgm:cxn modelId="{0C8C36D0-0666-4A12-9A22-969BBCECD561}" type="presParOf" srcId="{6007D43E-A791-443B-8E1E-6F534F13FB48}" destId="{8FC26859-B317-480D-BE9F-F0483D8BC1FD}" srcOrd="1" destOrd="0" presId="urn:microsoft.com/office/officeart/2005/8/layout/hierarchy3"/>
    <dgm:cxn modelId="{3268FA6A-13E3-42A2-88EA-0D1C31768B08}" type="presParOf" srcId="{6007D43E-A791-443B-8E1E-6F534F13FB48}" destId="{7635FD53-775E-443A-B180-26C3A2057B45}" srcOrd="2" destOrd="0" presId="urn:microsoft.com/office/officeart/2005/8/layout/hierarchy3"/>
    <dgm:cxn modelId="{8E8F2186-4350-4993-96FC-0708282BD12F}" type="presParOf" srcId="{6007D43E-A791-443B-8E1E-6F534F13FB48}" destId="{2C14D51E-DFE0-423D-9890-10050256D7AA}"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7526CE-B67A-4012-9D7A-1C488692A47C}" type="doc">
      <dgm:prSet loTypeId="urn:microsoft.com/office/officeart/2005/8/layout/cycle5" loCatId="cycle" qsTypeId="urn:microsoft.com/office/officeart/2005/8/quickstyle/simple1" qsCatId="simple" csTypeId="urn:microsoft.com/office/officeart/2005/8/colors/colorful1" csCatId="colorful" phldr="1"/>
      <dgm:spPr/>
      <dgm:t>
        <a:bodyPr/>
        <a:lstStyle/>
        <a:p>
          <a:endParaRPr lang="es-MX"/>
        </a:p>
      </dgm:t>
    </dgm:pt>
    <dgm:pt modelId="{28915802-9FED-49D5-8699-0D1C5866AABD}">
      <dgm:prSet phldrT="[Texto]"/>
      <dgm:spPr/>
      <dgm:t>
        <a:bodyPr/>
        <a:lstStyle/>
        <a:p>
          <a:r>
            <a:rPr lang="es-MX" dirty="0" smtClean="0"/>
            <a:t>Idea</a:t>
          </a:r>
          <a:endParaRPr lang="es-MX" dirty="0"/>
        </a:p>
      </dgm:t>
    </dgm:pt>
    <dgm:pt modelId="{35730852-4103-45B8-AC86-5490875090EC}" type="parTrans" cxnId="{99B819C0-3762-4539-901D-F6B6261BD1F5}">
      <dgm:prSet/>
      <dgm:spPr/>
      <dgm:t>
        <a:bodyPr/>
        <a:lstStyle/>
        <a:p>
          <a:endParaRPr lang="es-MX"/>
        </a:p>
      </dgm:t>
    </dgm:pt>
    <dgm:pt modelId="{6BB24E94-BE84-4F6D-A734-2BD54B2FEAD3}" type="sibTrans" cxnId="{99B819C0-3762-4539-901D-F6B6261BD1F5}">
      <dgm:prSet/>
      <dgm:spPr/>
      <dgm:t>
        <a:bodyPr/>
        <a:lstStyle/>
        <a:p>
          <a:endParaRPr lang="es-MX"/>
        </a:p>
      </dgm:t>
    </dgm:pt>
    <dgm:pt modelId="{FFC36F9F-3160-4AD7-ACB5-2F85B5942B0D}">
      <dgm:prSet phldrT="[Texto]"/>
      <dgm:spPr/>
      <dgm:t>
        <a:bodyPr/>
        <a:lstStyle/>
        <a:p>
          <a:r>
            <a:rPr lang="es-MX" dirty="0" smtClean="0"/>
            <a:t>Pre inversión</a:t>
          </a:r>
          <a:endParaRPr lang="es-MX" dirty="0"/>
        </a:p>
      </dgm:t>
    </dgm:pt>
    <dgm:pt modelId="{A083E032-2EB5-4522-95DA-166F8D49CD21}" type="parTrans" cxnId="{F140CE38-A747-4647-BD45-B8E4DBD42AA9}">
      <dgm:prSet/>
      <dgm:spPr/>
      <dgm:t>
        <a:bodyPr/>
        <a:lstStyle/>
        <a:p>
          <a:endParaRPr lang="es-MX"/>
        </a:p>
      </dgm:t>
    </dgm:pt>
    <dgm:pt modelId="{34075C86-4F67-4F6A-9B6B-C8E1343C07C3}" type="sibTrans" cxnId="{F140CE38-A747-4647-BD45-B8E4DBD42AA9}">
      <dgm:prSet/>
      <dgm:spPr/>
      <dgm:t>
        <a:bodyPr/>
        <a:lstStyle/>
        <a:p>
          <a:endParaRPr lang="es-MX"/>
        </a:p>
      </dgm:t>
    </dgm:pt>
    <dgm:pt modelId="{F73EB27F-5F18-43D8-8588-ED2B8D2AB2AE}">
      <dgm:prSet phldrT="[Texto]"/>
      <dgm:spPr/>
      <dgm:t>
        <a:bodyPr/>
        <a:lstStyle/>
        <a:p>
          <a:r>
            <a:rPr lang="es-MX" dirty="0" smtClean="0"/>
            <a:t>Inversión</a:t>
          </a:r>
          <a:endParaRPr lang="es-MX" dirty="0"/>
        </a:p>
      </dgm:t>
    </dgm:pt>
    <dgm:pt modelId="{7BE4FF23-EBCB-4603-A968-D05258EAFECE}" type="parTrans" cxnId="{2B97AC01-5AEC-4CA5-B68E-1EE8A42F0DF2}">
      <dgm:prSet/>
      <dgm:spPr/>
      <dgm:t>
        <a:bodyPr/>
        <a:lstStyle/>
        <a:p>
          <a:endParaRPr lang="es-MX"/>
        </a:p>
      </dgm:t>
    </dgm:pt>
    <dgm:pt modelId="{D9C179FF-E35B-4513-BEA0-1D039935E23A}" type="sibTrans" cxnId="{2B97AC01-5AEC-4CA5-B68E-1EE8A42F0DF2}">
      <dgm:prSet/>
      <dgm:spPr/>
      <dgm:t>
        <a:bodyPr/>
        <a:lstStyle/>
        <a:p>
          <a:endParaRPr lang="es-MX"/>
        </a:p>
      </dgm:t>
    </dgm:pt>
    <dgm:pt modelId="{2670A924-118C-47D9-883C-F6830AB456A4}">
      <dgm:prSet phldrT="[Texto]"/>
      <dgm:spPr/>
      <dgm:t>
        <a:bodyPr/>
        <a:lstStyle/>
        <a:p>
          <a:r>
            <a:rPr lang="es-MX" dirty="0" smtClean="0"/>
            <a:t>Operación</a:t>
          </a:r>
          <a:endParaRPr lang="es-MX" dirty="0"/>
        </a:p>
      </dgm:t>
    </dgm:pt>
    <dgm:pt modelId="{172AB9D5-51D4-4D12-A725-8E2732F62E60}" type="parTrans" cxnId="{2C3A2908-CA04-4073-B82F-0276A1FF07BD}">
      <dgm:prSet/>
      <dgm:spPr/>
      <dgm:t>
        <a:bodyPr/>
        <a:lstStyle/>
        <a:p>
          <a:endParaRPr lang="es-MX"/>
        </a:p>
      </dgm:t>
    </dgm:pt>
    <dgm:pt modelId="{563E723F-43BD-445B-B350-6CA320DCAE02}" type="sibTrans" cxnId="{2C3A2908-CA04-4073-B82F-0276A1FF07BD}">
      <dgm:prSet/>
      <dgm:spPr/>
      <dgm:t>
        <a:bodyPr/>
        <a:lstStyle/>
        <a:p>
          <a:endParaRPr lang="es-MX"/>
        </a:p>
      </dgm:t>
    </dgm:pt>
    <dgm:pt modelId="{99ACDA75-E3A8-4D35-B78C-582B2A91A6B1}" type="pres">
      <dgm:prSet presAssocID="{B37526CE-B67A-4012-9D7A-1C488692A47C}" presName="cycle" presStyleCnt="0">
        <dgm:presLayoutVars>
          <dgm:dir/>
          <dgm:resizeHandles val="exact"/>
        </dgm:presLayoutVars>
      </dgm:prSet>
      <dgm:spPr/>
    </dgm:pt>
    <dgm:pt modelId="{06925A0B-8A07-492A-BF93-26A5047128AB}" type="pres">
      <dgm:prSet presAssocID="{28915802-9FED-49D5-8699-0D1C5866AABD}" presName="node" presStyleLbl="node1" presStyleIdx="0" presStyleCnt="4">
        <dgm:presLayoutVars>
          <dgm:bulletEnabled val="1"/>
        </dgm:presLayoutVars>
      </dgm:prSet>
      <dgm:spPr/>
    </dgm:pt>
    <dgm:pt modelId="{27584E42-9EFD-42E4-8BBD-73100346CEE3}" type="pres">
      <dgm:prSet presAssocID="{28915802-9FED-49D5-8699-0D1C5866AABD}" presName="spNode" presStyleCnt="0"/>
      <dgm:spPr/>
    </dgm:pt>
    <dgm:pt modelId="{4FDE34C6-9593-4DF9-A87C-2EB35B9FCDF5}" type="pres">
      <dgm:prSet presAssocID="{6BB24E94-BE84-4F6D-A734-2BD54B2FEAD3}" presName="sibTrans" presStyleLbl="sibTrans1D1" presStyleIdx="0" presStyleCnt="4"/>
      <dgm:spPr/>
    </dgm:pt>
    <dgm:pt modelId="{09FE2053-68FD-4135-B401-A77A500785A0}" type="pres">
      <dgm:prSet presAssocID="{FFC36F9F-3160-4AD7-ACB5-2F85B5942B0D}" presName="node" presStyleLbl="node1" presStyleIdx="1" presStyleCnt="4">
        <dgm:presLayoutVars>
          <dgm:bulletEnabled val="1"/>
        </dgm:presLayoutVars>
      </dgm:prSet>
      <dgm:spPr/>
    </dgm:pt>
    <dgm:pt modelId="{152909A9-0908-4AC7-8153-9C5D7D88B6E4}" type="pres">
      <dgm:prSet presAssocID="{FFC36F9F-3160-4AD7-ACB5-2F85B5942B0D}" presName="spNode" presStyleCnt="0"/>
      <dgm:spPr/>
    </dgm:pt>
    <dgm:pt modelId="{EC46C3C1-7C24-4EC8-AB03-D0839F079529}" type="pres">
      <dgm:prSet presAssocID="{34075C86-4F67-4F6A-9B6B-C8E1343C07C3}" presName="sibTrans" presStyleLbl="sibTrans1D1" presStyleIdx="1" presStyleCnt="4"/>
      <dgm:spPr/>
    </dgm:pt>
    <dgm:pt modelId="{FD64E4E1-30DC-4145-A04C-A8345097BAA9}" type="pres">
      <dgm:prSet presAssocID="{F73EB27F-5F18-43D8-8588-ED2B8D2AB2AE}" presName="node" presStyleLbl="node1" presStyleIdx="2" presStyleCnt="4">
        <dgm:presLayoutVars>
          <dgm:bulletEnabled val="1"/>
        </dgm:presLayoutVars>
      </dgm:prSet>
      <dgm:spPr/>
      <dgm:t>
        <a:bodyPr/>
        <a:lstStyle/>
        <a:p>
          <a:endParaRPr lang="es-MX"/>
        </a:p>
      </dgm:t>
    </dgm:pt>
    <dgm:pt modelId="{6A180FAF-1A05-44B5-98C3-1E4889DCD8B2}" type="pres">
      <dgm:prSet presAssocID="{F73EB27F-5F18-43D8-8588-ED2B8D2AB2AE}" presName="spNode" presStyleCnt="0"/>
      <dgm:spPr/>
    </dgm:pt>
    <dgm:pt modelId="{C43832E4-DD02-4308-9619-0B719DE02D54}" type="pres">
      <dgm:prSet presAssocID="{D9C179FF-E35B-4513-BEA0-1D039935E23A}" presName="sibTrans" presStyleLbl="sibTrans1D1" presStyleIdx="2" presStyleCnt="4"/>
      <dgm:spPr/>
    </dgm:pt>
    <dgm:pt modelId="{176BF16E-3DC2-424F-80D3-AB4EB700A927}" type="pres">
      <dgm:prSet presAssocID="{2670A924-118C-47D9-883C-F6830AB456A4}" presName="node" presStyleLbl="node1" presStyleIdx="3" presStyleCnt="4">
        <dgm:presLayoutVars>
          <dgm:bulletEnabled val="1"/>
        </dgm:presLayoutVars>
      </dgm:prSet>
      <dgm:spPr/>
    </dgm:pt>
    <dgm:pt modelId="{156BE195-13D2-4516-832E-37BE15C93DC6}" type="pres">
      <dgm:prSet presAssocID="{2670A924-118C-47D9-883C-F6830AB456A4}" presName="spNode" presStyleCnt="0"/>
      <dgm:spPr/>
    </dgm:pt>
    <dgm:pt modelId="{AF13DD27-52A0-4BA5-991E-63C2246A635D}" type="pres">
      <dgm:prSet presAssocID="{563E723F-43BD-445B-B350-6CA320DCAE02}" presName="sibTrans" presStyleLbl="sibTrans1D1" presStyleIdx="3" presStyleCnt="4"/>
      <dgm:spPr/>
    </dgm:pt>
  </dgm:ptLst>
  <dgm:cxnLst>
    <dgm:cxn modelId="{69861BE6-2A9D-4DE1-AFE6-0EF698F47BA9}" type="presOf" srcId="{F73EB27F-5F18-43D8-8588-ED2B8D2AB2AE}" destId="{FD64E4E1-30DC-4145-A04C-A8345097BAA9}" srcOrd="0" destOrd="0" presId="urn:microsoft.com/office/officeart/2005/8/layout/cycle5"/>
    <dgm:cxn modelId="{2B97AC01-5AEC-4CA5-B68E-1EE8A42F0DF2}" srcId="{B37526CE-B67A-4012-9D7A-1C488692A47C}" destId="{F73EB27F-5F18-43D8-8588-ED2B8D2AB2AE}" srcOrd="2" destOrd="0" parTransId="{7BE4FF23-EBCB-4603-A968-D05258EAFECE}" sibTransId="{D9C179FF-E35B-4513-BEA0-1D039935E23A}"/>
    <dgm:cxn modelId="{D4D92706-C05A-4825-BF84-D7A307CA3B9A}" type="presOf" srcId="{34075C86-4F67-4F6A-9B6B-C8E1343C07C3}" destId="{EC46C3C1-7C24-4EC8-AB03-D0839F079529}" srcOrd="0" destOrd="0" presId="urn:microsoft.com/office/officeart/2005/8/layout/cycle5"/>
    <dgm:cxn modelId="{C1EA000B-6C20-4169-A544-5C962BA78BC6}" type="presOf" srcId="{563E723F-43BD-445B-B350-6CA320DCAE02}" destId="{AF13DD27-52A0-4BA5-991E-63C2246A635D}" srcOrd="0" destOrd="0" presId="urn:microsoft.com/office/officeart/2005/8/layout/cycle5"/>
    <dgm:cxn modelId="{6521763D-EDBA-44CD-997F-E9C00587CC91}" type="presOf" srcId="{B37526CE-B67A-4012-9D7A-1C488692A47C}" destId="{99ACDA75-E3A8-4D35-B78C-582B2A91A6B1}" srcOrd="0" destOrd="0" presId="urn:microsoft.com/office/officeart/2005/8/layout/cycle5"/>
    <dgm:cxn modelId="{8149F9DF-6EEA-4E67-9EA7-9E5A02CC969C}" type="presOf" srcId="{FFC36F9F-3160-4AD7-ACB5-2F85B5942B0D}" destId="{09FE2053-68FD-4135-B401-A77A500785A0}" srcOrd="0" destOrd="0" presId="urn:microsoft.com/office/officeart/2005/8/layout/cycle5"/>
    <dgm:cxn modelId="{2C3A2908-CA04-4073-B82F-0276A1FF07BD}" srcId="{B37526CE-B67A-4012-9D7A-1C488692A47C}" destId="{2670A924-118C-47D9-883C-F6830AB456A4}" srcOrd="3" destOrd="0" parTransId="{172AB9D5-51D4-4D12-A725-8E2732F62E60}" sibTransId="{563E723F-43BD-445B-B350-6CA320DCAE02}"/>
    <dgm:cxn modelId="{03817442-CA62-47E6-9E4C-775FE4444BEF}" type="presOf" srcId="{2670A924-118C-47D9-883C-F6830AB456A4}" destId="{176BF16E-3DC2-424F-80D3-AB4EB700A927}" srcOrd="0" destOrd="0" presId="urn:microsoft.com/office/officeart/2005/8/layout/cycle5"/>
    <dgm:cxn modelId="{CF514C86-D979-454A-A337-F0EA5D825CB3}" type="presOf" srcId="{D9C179FF-E35B-4513-BEA0-1D039935E23A}" destId="{C43832E4-DD02-4308-9619-0B719DE02D54}" srcOrd="0" destOrd="0" presId="urn:microsoft.com/office/officeart/2005/8/layout/cycle5"/>
    <dgm:cxn modelId="{337C1C04-A4D9-403D-9B3A-E4358133F7A8}" type="presOf" srcId="{28915802-9FED-49D5-8699-0D1C5866AABD}" destId="{06925A0B-8A07-492A-BF93-26A5047128AB}" srcOrd="0" destOrd="0" presId="urn:microsoft.com/office/officeart/2005/8/layout/cycle5"/>
    <dgm:cxn modelId="{F140CE38-A747-4647-BD45-B8E4DBD42AA9}" srcId="{B37526CE-B67A-4012-9D7A-1C488692A47C}" destId="{FFC36F9F-3160-4AD7-ACB5-2F85B5942B0D}" srcOrd="1" destOrd="0" parTransId="{A083E032-2EB5-4522-95DA-166F8D49CD21}" sibTransId="{34075C86-4F67-4F6A-9B6B-C8E1343C07C3}"/>
    <dgm:cxn modelId="{73DA3B4B-2715-4B7E-8863-BD13BEDE7596}" type="presOf" srcId="{6BB24E94-BE84-4F6D-A734-2BD54B2FEAD3}" destId="{4FDE34C6-9593-4DF9-A87C-2EB35B9FCDF5}" srcOrd="0" destOrd="0" presId="urn:microsoft.com/office/officeart/2005/8/layout/cycle5"/>
    <dgm:cxn modelId="{99B819C0-3762-4539-901D-F6B6261BD1F5}" srcId="{B37526CE-B67A-4012-9D7A-1C488692A47C}" destId="{28915802-9FED-49D5-8699-0D1C5866AABD}" srcOrd="0" destOrd="0" parTransId="{35730852-4103-45B8-AC86-5490875090EC}" sibTransId="{6BB24E94-BE84-4F6D-A734-2BD54B2FEAD3}"/>
    <dgm:cxn modelId="{BA977A1A-2229-4B5D-B666-5DC8B3C64E6C}" type="presParOf" srcId="{99ACDA75-E3A8-4D35-B78C-582B2A91A6B1}" destId="{06925A0B-8A07-492A-BF93-26A5047128AB}" srcOrd="0" destOrd="0" presId="urn:microsoft.com/office/officeart/2005/8/layout/cycle5"/>
    <dgm:cxn modelId="{EBEDC66A-6FEF-4956-8FCF-FEB91DEBB415}" type="presParOf" srcId="{99ACDA75-E3A8-4D35-B78C-582B2A91A6B1}" destId="{27584E42-9EFD-42E4-8BBD-73100346CEE3}" srcOrd="1" destOrd="0" presId="urn:microsoft.com/office/officeart/2005/8/layout/cycle5"/>
    <dgm:cxn modelId="{9F1AF299-3ABE-4360-9F3D-98F04AA6D3E9}" type="presParOf" srcId="{99ACDA75-E3A8-4D35-B78C-582B2A91A6B1}" destId="{4FDE34C6-9593-4DF9-A87C-2EB35B9FCDF5}" srcOrd="2" destOrd="0" presId="urn:microsoft.com/office/officeart/2005/8/layout/cycle5"/>
    <dgm:cxn modelId="{93DE77F5-DBDF-45EF-95B4-2B628CBAA8F3}" type="presParOf" srcId="{99ACDA75-E3A8-4D35-B78C-582B2A91A6B1}" destId="{09FE2053-68FD-4135-B401-A77A500785A0}" srcOrd="3" destOrd="0" presId="urn:microsoft.com/office/officeart/2005/8/layout/cycle5"/>
    <dgm:cxn modelId="{FCC89111-5607-4C5D-B86E-D2825051B3D9}" type="presParOf" srcId="{99ACDA75-E3A8-4D35-B78C-582B2A91A6B1}" destId="{152909A9-0908-4AC7-8153-9C5D7D88B6E4}" srcOrd="4" destOrd="0" presId="urn:microsoft.com/office/officeart/2005/8/layout/cycle5"/>
    <dgm:cxn modelId="{7D866CE8-02F0-4FDF-AB37-1BFE07A08D6F}" type="presParOf" srcId="{99ACDA75-E3A8-4D35-B78C-582B2A91A6B1}" destId="{EC46C3C1-7C24-4EC8-AB03-D0839F079529}" srcOrd="5" destOrd="0" presId="urn:microsoft.com/office/officeart/2005/8/layout/cycle5"/>
    <dgm:cxn modelId="{34FEE547-0B6E-4AF9-8C8E-FBA70301FB27}" type="presParOf" srcId="{99ACDA75-E3A8-4D35-B78C-582B2A91A6B1}" destId="{FD64E4E1-30DC-4145-A04C-A8345097BAA9}" srcOrd="6" destOrd="0" presId="urn:microsoft.com/office/officeart/2005/8/layout/cycle5"/>
    <dgm:cxn modelId="{F16AF896-CEF3-45BE-BCF3-A20F0DA1D31D}" type="presParOf" srcId="{99ACDA75-E3A8-4D35-B78C-582B2A91A6B1}" destId="{6A180FAF-1A05-44B5-98C3-1E4889DCD8B2}" srcOrd="7" destOrd="0" presId="urn:microsoft.com/office/officeart/2005/8/layout/cycle5"/>
    <dgm:cxn modelId="{8501D70E-8E71-4B6A-B125-C34FDF97891B}" type="presParOf" srcId="{99ACDA75-E3A8-4D35-B78C-582B2A91A6B1}" destId="{C43832E4-DD02-4308-9619-0B719DE02D54}" srcOrd="8" destOrd="0" presId="urn:microsoft.com/office/officeart/2005/8/layout/cycle5"/>
    <dgm:cxn modelId="{A566BDD7-8393-4CE5-BD27-7CC802D1E3A3}" type="presParOf" srcId="{99ACDA75-E3A8-4D35-B78C-582B2A91A6B1}" destId="{176BF16E-3DC2-424F-80D3-AB4EB700A927}" srcOrd="9" destOrd="0" presId="urn:microsoft.com/office/officeart/2005/8/layout/cycle5"/>
    <dgm:cxn modelId="{06B77065-DA36-49B9-BA7C-80B1417EA3C3}" type="presParOf" srcId="{99ACDA75-E3A8-4D35-B78C-582B2A91A6B1}" destId="{156BE195-13D2-4516-832E-37BE15C93DC6}" srcOrd="10" destOrd="0" presId="urn:microsoft.com/office/officeart/2005/8/layout/cycle5"/>
    <dgm:cxn modelId="{02356073-4FBD-40A9-92F4-1156D90E45C1}" type="presParOf" srcId="{99ACDA75-E3A8-4D35-B78C-582B2A91A6B1}" destId="{AF13DD27-52A0-4BA5-991E-63C2246A635D}" srcOrd="11"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26AEDC3-27CA-453A-8F57-2C8AD05F414B}" type="doc">
      <dgm:prSet loTypeId="urn:microsoft.com/office/officeart/2005/8/layout/process1" loCatId="process" qsTypeId="urn:microsoft.com/office/officeart/2005/8/quickstyle/simple4" qsCatId="simple" csTypeId="urn:microsoft.com/office/officeart/2005/8/colors/colorful1" csCatId="colorful" phldr="1"/>
      <dgm:spPr/>
    </dgm:pt>
    <dgm:pt modelId="{5FD6973B-C82A-403D-85C4-CE78EEBBFDA4}">
      <dgm:prSet phldrT="[Texto]"/>
      <dgm:spPr/>
      <dgm:t>
        <a:bodyPr/>
        <a:lstStyle/>
        <a:p>
          <a:r>
            <a:rPr lang="es-MX" dirty="0" smtClean="0">
              <a:solidFill>
                <a:schemeClr val="tx2">
                  <a:lumMod val="10000"/>
                </a:schemeClr>
              </a:solidFill>
            </a:rPr>
            <a:t>Organización</a:t>
          </a:r>
          <a:endParaRPr lang="es-MX" dirty="0">
            <a:solidFill>
              <a:schemeClr val="tx2">
                <a:lumMod val="10000"/>
              </a:schemeClr>
            </a:solidFill>
          </a:endParaRPr>
        </a:p>
      </dgm:t>
    </dgm:pt>
    <dgm:pt modelId="{D74185D3-C530-4CB2-A63D-6B790BD5F5EF}" type="parTrans" cxnId="{832314E4-7CBF-4D29-A923-37F6F49586C9}">
      <dgm:prSet/>
      <dgm:spPr/>
      <dgm:t>
        <a:bodyPr/>
        <a:lstStyle/>
        <a:p>
          <a:endParaRPr lang="es-MX">
            <a:solidFill>
              <a:schemeClr val="tx2">
                <a:lumMod val="10000"/>
              </a:schemeClr>
            </a:solidFill>
          </a:endParaRPr>
        </a:p>
      </dgm:t>
    </dgm:pt>
    <dgm:pt modelId="{A449C1AE-2E7D-49DA-A6D4-C3178E553A2C}" type="sibTrans" cxnId="{832314E4-7CBF-4D29-A923-37F6F49586C9}">
      <dgm:prSet/>
      <dgm:spPr/>
      <dgm:t>
        <a:bodyPr/>
        <a:lstStyle/>
        <a:p>
          <a:endParaRPr lang="es-MX">
            <a:solidFill>
              <a:schemeClr val="tx2">
                <a:lumMod val="10000"/>
              </a:schemeClr>
            </a:solidFill>
          </a:endParaRPr>
        </a:p>
      </dgm:t>
    </dgm:pt>
    <dgm:pt modelId="{E678A532-3200-4E57-BEE4-1C2F39F469D6}">
      <dgm:prSet phldrT="[Texto]"/>
      <dgm:spPr/>
      <dgm:t>
        <a:bodyPr/>
        <a:lstStyle/>
        <a:p>
          <a:r>
            <a:rPr lang="es-MX" dirty="0" smtClean="0">
              <a:solidFill>
                <a:schemeClr val="tx2">
                  <a:lumMod val="10000"/>
                </a:schemeClr>
              </a:solidFill>
            </a:rPr>
            <a:t>Procedimientos administrativos</a:t>
          </a:r>
          <a:endParaRPr lang="es-MX" dirty="0">
            <a:solidFill>
              <a:schemeClr val="tx2">
                <a:lumMod val="10000"/>
              </a:schemeClr>
            </a:solidFill>
          </a:endParaRPr>
        </a:p>
      </dgm:t>
    </dgm:pt>
    <dgm:pt modelId="{325857FC-E9A2-464C-89C6-7AC543A83BF9}" type="parTrans" cxnId="{A0DF55B1-F5A5-4C5C-A01C-FA1BCD54EDCB}">
      <dgm:prSet/>
      <dgm:spPr/>
      <dgm:t>
        <a:bodyPr/>
        <a:lstStyle/>
        <a:p>
          <a:endParaRPr lang="es-MX">
            <a:solidFill>
              <a:schemeClr val="tx2">
                <a:lumMod val="10000"/>
              </a:schemeClr>
            </a:solidFill>
          </a:endParaRPr>
        </a:p>
      </dgm:t>
    </dgm:pt>
    <dgm:pt modelId="{3A7EB851-E34C-4D01-BC34-8F5654927308}" type="sibTrans" cxnId="{A0DF55B1-F5A5-4C5C-A01C-FA1BCD54EDCB}">
      <dgm:prSet/>
      <dgm:spPr/>
      <dgm:t>
        <a:bodyPr/>
        <a:lstStyle/>
        <a:p>
          <a:endParaRPr lang="es-MX">
            <a:solidFill>
              <a:schemeClr val="tx2">
                <a:lumMod val="10000"/>
              </a:schemeClr>
            </a:solidFill>
          </a:endParaRPr>
        </a:p>
      </dgm:t>
    </dgm:pt>
    <dgm:pt modelId="{3E67D693-F0DC-47A6-8243-B17BE7949E66}">
      <dgm:prSet phldrT="[Texto]"/>
      <dgm:spPr/>
      <dgm:t>
        <a:bodyPr/>
        <a:lstStyle/>
        <a:p>
          <a:r>
            <a:rPr lang="es-MX" dirty="0" smtClean="0">
              <a:solidFill>
                <a:schemeClr val="tx2">
                  <a:lumMod val="10000"/>
                </a:schemeClr>
              </a:solidFill>
            </a:rPr>
            <a:t>Aspectos legales</a:t>
          </a:r>
          <a:endParaRPr lang="es-MX" dirty="0">
            <a:solidFill>
              <a:schemeClr val="tx2">
                <a:lumMod val="10000"/>
              </a:schemeClr>
            </a:solidFill>
          </a:endParaRPr>
        </a:p>
      </dgm:t>
    </dgm:pt>
    <dgm:pt modelId="{12718F88-2820-4F26-BCCD-722757BA1763}" type="parTrans" cxnId="{3DBC8F4F-B438-497D-B655-C7341A146D2C}">
      <dgm:prSet/>
      <dgm:spPr/>
      <dgm:t>
        <a:bodyPr/>
        <a:lstStyle/>
        <a:p>
          <a:endParaRPr lang="es-MX">
            <a:solidFill>
              <a:schemeClr val="tx2">
                <a:lumMod val="10000"/>
              </a:schemeClr>
            </a:solidFill>
          </a:endParaRPr>
        </a:p>
      </dgm:t>
    </dgm:pt>
    <dgm:pt modelId="{21E8C4DD-4579-443B-BB1E-B62725BD6AEC}" type="sibTrans" cxnId="{3DBC8F4F-B438-497D-B655-C7341A146D2C}">
      <dgm:prSet/>
      <dgm:spPr/>
      <dgm:t>
        <a:bodyPr/>
        <a:lstStyle/>
        <a:p>
          <a:endParaRPr lang="es-MX">
            <a:solidFill>
              <a:schemeClr val="tx2">
                <a:lumMod val="10000"/>
              </a:schemeClr>
            </a:solidFill>
          </a:endParaRPr>
        </a:p>
      </dgm:t>
    </dgm:pt>
    <dgm:pt modelId="{D061649B-EDED-47EF-B15D-F816C3074D1C}" type="pres">
      <dgm:prSet presAssocID="{926AEDC3-27CA-453A-8F57-2C8AD05F414B}" presName="Name0" presStyleCnt="0">
        <dgm:presLayoutVars>
          <dgm:dir/>
          <dgm:resizeHandles val="exact"/>
        </dgm:presLayoutVars>
      </dgm:prSet>
      <dgm:spPr/>
    </dgm:pt>
    <dgm:pt modelId="{560542E5-BAB5-421E-BB56-B4654FFD1E00}" type="pres">
      <dgm:prSet presAssocID="{5FD6973B-C82A-403D-85C4-CE78EEBBFDA4}" presName="node" presStyleLbl="node1" presStyleIdx="0" presStyleCnt="3">
        <dgm:presLayoutVars>
          <dgm:bulletEnabled val="1"/>
        </dgm:presLayoutVars>
      </dgm:prSet>
      <dgm:spPr/>
      <dgm:t>
        <a:bodyPr/>
        <a:lstStyle/>
        <a:p>
          <a:endParaRPr lang="es-MX"/>
        </a:p>
      </dgm:t>
    </dgm:pt>
    <dgm:pt modelId="{3B02DDA2-20C6-4E35-B157-ECE47165C9D3}" type="pres">
      <dgm:prSet presAssocID="{A449C1AE-2E7D-49DA-A6D4-C3178E553A2C}" presName="sibTrans" presStyleLbl="sibTrans2D1" presStyleIdx="0" presStyleCnt="2"/>
      <dgm:spPr/>
    </dgm:pt>
    <dgm:pt modelId="{95AC8D27-8578-433F-A224-52B2CC72833F}" type="pres">
      <dgm:prSet presAssocID="{A449C1AE-2E7D-49DA-A6D4-C3178E553A2C}" presName="connectorText" presStyleLbl="sibTrans2D1" presStyleIdx="0" presStyleCnt="2"/>
      <dgm:spPr/>
    </dgm:pt>
    <dgm:pt modelId="{DA41452F-06AD-4C3D-A533-E56AD73E65E5}" type="pres">
      <dgm:prSet presAssocID="{E678A532-3200-4E57-BEE4-1C2F39F469D6}" presName="node" presStyleLbl="node1" presStyleIdx="1" presStyleCnt="3" custLinFactNeighborY="-8000">
        <dgm:presLayoutVars>
          <dgm:bulletEnabled val="1"/>
        </dgm:presLayoutVars>
      </dgm:prSet>
      <dgm:spPr/>
      <dgm:t>
        <a:bodyPr/>
        <a:lstStyle/>
        <a:p>
          <a:endParaRPr lang="es-MX"/>
        </a:p>
      </dgm:t>
    </dgm:pt>
    <dgm:pt modelId="{0F08D08E-050C-4C94-8835-1C26C3E8108E}" type="pres">
      <dgm:prSet presAssocID="{3A7EB851-E34C-4D01-BC34-8F5654927308}" presName="sibTrans" presStyleLbl="sibTrans2D1" presStyleIdx="1" presStyleCnt="2"/>
      <dgm:spPr/>
    </dgm:pt>
    <dgm:pt modelId="{E4394834-0BC3-4B0D-84F8-2F5602A1B4A4}" type="pres">
      <dgm:prSet presAssocID="{3A7EB851-E34C-4D01-BC34-8F5654927308}" presName="connectorText" presStyleLbl="sibTrans2D1" presStyleIdx="1" presStyleCnt="2"/>
      <dgm:spPr/>
    </dgm:pt>
    <dgm:pt modelId="{833CE2D1-F7F7-4673-B780-3C24F9443257}" type="pres">
      <dgm:prSet presAssocID="{3E67D693-F0DC-47A6-8243-B17BE7949E66}" presName="node" presStyleLbl="node1" presStyleIdx="2" presStyleCnt="3">
        <dgm:presLayoutVars>
          <dgm:bulletEnabled val="1"/>
        </dgm:presLayoutVars>
      </dgm:prSet>
      <dgm:spPr/>
    </dgm:pt>
  </dgm:ptLst>
  <dgm:cxnLst>
    <dgm:cxn modelId="{BCDF739A-1296-4603-8A1C-59DC7DA630A7}" type="presOf" srcId="{3A7EB851-E34C-4D01-BC34-8F5654927308}" destId="{E4394834-0BC3-4B0D-84F8-2F5602A1B4A4}" srcOrd="1" destOrd="0" presId="urn:microsoft.com/office/officeart/2005/8/layout/process1"/>
    <dgm:cxn modelId="{FA17627E-CD4C-48D6-9741-9E629F1718D8}" type="presOf" srcId="{5FD6973B-C82A-403D-85C4-CE78EEBBFDA4}" destId="{560542E5-BAB5-421E-BB56-B4654FFD1E00}" srcOrd="0" destOrd="0" presId="urn:microsoft.com/office/officeart/2005/8/layout/process1"/>
    <dgm:cxn modelId="{049DAD09-5BF9-4E61-82AE-F0C7F0B92353}" type="presOf" srcId="{E678A532-3200-4E57-BEE4-1C2F39F469D6}" destId="{DA41452F-06AD-4C3D-A533-E56AD73E65E5}" srcOrd="0" destOrd="0" presId="urn:microsoft.com/office/officeart/2005/8/layout/process1"/>
    <dgm:cxn modelId="{A0DF55B1-F5A5-4C5C-A01C-FA1BCD54EDCB}" srcId="{926AEDC3-27CA-453A-8F57-2C8AD05F414B}" destId="{E678A532-3200-4E57-BEE4-1C2F39F469D6}" srcOrd="1" destOrd="0" parTransId="{325857FC-E9A2-464C-89C6-7AC543A83BF9}" sibTransId="{3A7EB851-E34C-4D01-BC34-8F5654927308}"/>
    <dgm:cxn modelId="{832314E4-7CBF-4D29-A923-37F6F49586C9}" srcId="{926AEDC3-27CA-453A-8F57-2C8AD05F414B}" destId="{5FD6973B-C82A-403D-85C4-CE78EEBBFDA4}" srcOrd="0" destOrd="0" parTransId="{D74185D3-C530-4CB2-A63D-6B790BD5F5EF}" sibTransId="{A449C1AE-2E7D-49DA-A6D4-C3178E553A2C}"/>
    <dgm:cxn modelId="{4C933EC8-51B3-4303-A5F1-A0160B3A42F8}" type="presOf" srcId="{A449C1AE-2E7D-49DA-A6D4-C3178E553A2C}" destId="{3B02DDA2-20C6-4E35-B157-ECE47165C9D3}" srcOrd="0" destOrd="0" presId="urn:microsoft.com/office/officeart/2005/8/layout/process1"/>
    <dgm:cxn modelId="{3DBC8F4F-B438-497D-B655-C7341A146D2C}" srcId="{926AEDC3-27CA-453A-8F57-2C8AD05F414B}" destId="{3E67D693-F0DC-47A6-8243-B17BE7949E66}" srcOrd="2" destOrd="0" parTransId="{12718F88-2820-4F26-BCCD-722757BA1763}" sibTransId="{21E8C4DD-4579-443B-BB1E-B62725BD6AEC}"/>
    <dgm:cxn modelId="{DA8A5080-24E7-4DE9-9452-0B1977E197B5}" type="presOf" srcId="{3A7EB851-E34C-4D01-BC34-8F5654927308}" destId="{0F08D08E-050C-4C94-8835-1C26C3E8108E}" srcOrd="0" destOrd="0" presId="urn:microsoft.com/office/officeart/2005/8/layout/process1"/>
    <dgm:cxn modelId="{744119E7-B096-4A62-9F78-EC4873F96CAB}" type="presOf" srcId="{3E67D693-F0DC-47A6-8243-B17BE7949E66}" destId="{833CE2D1-F7F7-4673-B780-3C24F9443257}" srcOrd="0" destOrd="0" presId="urn:microsoft.com/office/officeart/2005/8/layout/process1"/>
    <dgm:cxn modelId="{370001D9-1D7B-4BC3-98C7-09735AE575B1}" type="presOf" srcId="{A449C1AE-2E7D-49DA-A6D4-C3178E553A2C}" destId="{95AC8D27-8578-433F-A224-52B2CC72833F}" srcOrd="1" destOrd="0" presId="urn:microsoft.com/office/officeart/2005/8/layout/process1"/>
    <dgm:cxn modelId="{7C63CF38-E779-4A99-BBEC-C2F70C72FA6B}" type="presOf" srcId="{926AEDC3-27CA-453A-8F57-2C8AD05F414B}" destId="{D061649B-EDED-47EF-B15D-F816C3074D1C}" srcOrd="0" destOrd="0" presId="urn:microsoft.com/office/officeart/2005/8/layout/process1"/>
    <dgm:cxn modelId="{6D8303FB-0FB7-4F0D-A711-136CD2983A7B}" type="presParOf" srcId="{D061649B-EDED-47EF-B15D-F816C3074D1C}" destId="{560542E5-BAB5-421E-BB56-B4654FFD1E00}" srcOrd="0" destOrd="0" presId="urn:microsoft.com/office/officeart/2005/8/layout/process1"/>
    <dgm:cxn modelId="{43A513FB-3309-4E93-AC56-79258092481B}" type="presParOf" srcId="{D061649B-EDED-47EF-B15D-F816C3074D1C}" destId="{3B02DDA2-20C6-4E35-B157-ECE47165C9D3}" srcOrd="1" destOrd="0" presId="urn:microsoft.com/office/officeart/2005/8/layout/process1"/>
    <dgm:cxn modelId="{2B1462AE-422C-4FF2-B189-9EE55833D62B}" type="presParOf" srcId="{3B02DDA2-20C6-4E35-B157-ECE47165C9D3}" destId="{95AC8D27-8578-433F-A224-52B2CC72833F}" srcOrd="0" destOrd="0" presId="urn:microsoft.com/office/officeart/2005/8/layout/process1"/>
    <dgm:cxn modelId="{C21B9296-87B3-4CD6-B245-F2A420D36040}" type="presParOf" srcId="{D061649B-EDED-47EF-B15D-F816C3074D1C}" destId="{DA41452F-06AD-4C3D-A533-E56AD73E65E5}" srcOrd="2" destOrd="0" presId="urn:microsoft.com/office/officeart/2005/8/layout/process1"/>
    <dgm:cxn modelId="{FD1048EF-A6AE-49DC-9D70-8073AA81D1F3}" type="presParOf" srcId="{D061649B-EDED-47EF-B15D-F816C3074D1C}" destId="{0F08D08E-050C-4C94-8835-1C26C3E8108E}" srcOrd="3" destOrd="0" presId="urn:microsoft.com/office/officeart/2005/8/layout/process1"/>
    <dgm:cxn modelId="{B2177053-9C1A-4D93-B260-BF37935C840B}" type="presParOf" srcId="{0F08D08E-050C-4C94-8835-1C26C3E8108E}" destId="{E4394834-0BC3-4B0D-84F8-2F5602A1B4A4}" srcOrd="0" destOrd="0" presId="urn:microsoft.com/office/officeart/2005/8/layout/process1"/>
    <dgm:cxn modelId="{3E59BA97-09EF-4E71-9782-8F62F82ADA4E}" type="presParOf" srcId="{D061649B-EDED-47EF-B15D-F816C3074D1C}" destId="{833CE2D1-F7F7-4673-B780-3C24F9443257}"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F754143-BF52-4AD7-B3E8-B5B5AC882A70}" type="doc">
      <dgm:prSet loTypeId="urn:microsoft.com/office/officeart/2005/8/layout/chevron1" loCatId="process" qsTypeId="urn:microsoft.com/office/officeart/2005/8/quickstyle/simple1" qsCatId="simple" csTypeId="urn:microsoft.com/office/officeart/2005/8/colors/colorful5" csCatId="colorful" phldr="1"/>
      <dgm:spPr/>
    </dgm:pt>
    <dgm:pt modelId="{A4797F59-C4FE-4839-A96D-8C1D7EF9C737}">
      <dgm:prSet phldrT="[Texto]"/>
      <dgm:spPr/>
      <dgm:t>
        <a:bodyPr/>
        <a:lstStyle/>
        <a:p>
          <a:r>
            <a:rPr lang="es-MX" dirty="0" smtClean="0">
              <a:solidFill>
                <a:schemeClr val="tx2">
                  <a:lumMod val="10000"/>
                </a:schemeClr>
              </a:solidFill>
            </a:rPr>
            <a:t>Contable</a:t>
          </a:r>
          <a:endParaRPr lang="es-MX" dirty="0">
            <a:solidFill>
              <a:schemeClr val="tx2">
                <a:lumMod val="10000"/>
              </a:schemeClr>
            </a:solidFill>
          </a:endParaRPr>
        </a:p>
      </dgm:t>
    </dgm:pt>
    <dgm:pt modelId="{7FBEF0EB-E1CB-4E22-95CE-9303B162F809}" type="parTrans" cxnId="{84A1960C-6438-472E-B649-8EAD14358718}">
      <dgm:prSet/>
      <dgm:spPr/>
      <dgm:t>
        <a:bodyPr/>
        <a:lstStyle/>
        <a:p>
          <a:endParaRPr lang="es-MX">
            <a:solidFill>
              <a:schemeClr val="tx2">
                <a:lumMod val="10000"/>
              </a:schemeClr>
            </a:solidFill>
          </a:endParaRPr>
        </a:p>
      </dgm:t>
    </dgm:pt>
    <dgm:pt modelId="{61EA6828-1C3F-4FA4-B3A7-E8C9034D4C3A}" type="sibTrans" cxnId="{84A1960C-6438-472E-B649-8EAD14358718}">
      <dgm:prSet/>
      <dgm:spPr/>
      <dgm:t>
        <a:bodyPr/>
        <a:lstStyle/>
        <a:p>
          <a:endParaRPr lang="es-MX">
            <a:solidFill>
              <a:schemeClr val="tx2">
                <a:lumMod val="10000"/>
              </a:schemeClr>
            </a:solidFill>
          </a:endParaRPr>
        </a:p>
      </dgm:t>
    </dgm:pt>
    <dgm:pt modelId="{0EAC2539-87D2-417C-BA1C-63DFEC2CB500}">
      <dgm:prSet phldrT="[Texto]"/>
      <dgm:spPr/>
      <dgm:t>
        <a:bodyPr/>
        <a:lstStyle/>
        <a:p>
          <a:r>
            <a:rPr lang="es-MX" dirty="0" smtClean="0">
              <a:solidFill>
                <a:schemeClr val="tx2">
                  <a:lumMod val="10000"/>
                </a:schemeClr>
              </a:solidFill>
            </a:rPr>
            <a:t>Periodo de desfase</a:t>
          </a:r>
          <a:endParaRPr lang="es-MX" dirty="0">
            <a:solidFill>
              <a:schemeClr val="tx2">
                <a:lumMod val="10000"/>
              </a:schemeClr>
            </a:solidFill>
          </a:endParaRPr>
        </a:p>
      </dgm:t>
    </dgm:pt>
    <dgm:pt modelId="{E0C446A3-C594-4D86-9E90-AB2FC9E2F946}" type="parTrans" cxnId="{3A40711A-4CC2-410D-AC2E-0E5ED1712808}">
      <dgm:prSet/>
      <dgm:spPr/>
      <dgm:t>
        <a:bodyPr/>
        <a:lstStyle/>
        <a:p>
          <a:endParaRPr lang="es-MX">
            <a:solidFill>
              <a:schemeClr val="tx2">
                <a:lumMod val="10000"/>
              </a:schemeClr>
            </a:solidFill>
          </a:endParaRPr>
        </a:p>
      </dgm:t>
    </dgm:pt>
    <dgm:pt modelId="{E8AB2AE2-9EAA-4DB5-BEC0-E232D6A5EC19}" type="sibTrans" cxnId="{3A40711A-4CC2-410D-AC2E-0E5ED1712808}">
      <dgm:prSet/>
      <dgm:spPr/>
      <dgm:t>
        <a:bodyPr/>
        <a:lstStyle/>
        <a:p>
          <a:endParaRPr lang="es-MX">
            <a:solidFill>
              <a:schemeClr val="tx2">
                <a:lumMod val="10000"/>
              </a:schemeClr>
            </a:solidFill>
          </a:endParaRPr>
        </a:p>
      </dgm:t>
    </dgm:pt>
    <dgm:pt modelId="{51122176-E7E9-4444-875A-F7EF40CEA7AF}">
      <dgm:prSet phldrT="[Texto]"/>
      <dgm:spPr/>
      <dgm:t>
        <a:bodyPr/>
        <a:lstStyle/>
        <a:p>
          <a:r>
            <a:rPr lang="es-MX" dirty="0" smtClean="0">
              <a:solidFill>
                <a:schemeClr val="tx2">
                  <a:lumMod val="10000"/>
                </a:schemeClr>
              </a:solidFill>
            </a:rPr>
            <a:t>Déficit acumulado máximo</a:t>
          </a:r>
          <a:endParaRPr lang="es-MX" dirty="0">
            <a:solidFill>
              <a:schemeClr val="tx2">
                <a:lumMod val="10000"/>
              </a:schemeClr>
            </a:solidFill>
          </a:endParaRPr>
        </a:p>
      </dgm:t>
    </dgm:pt>
    <dgm:pt modelId="{F9C4A9EF-8FFE-4372-983C-C86D4A13927D}" type="sibTrans" cxnId="{A91F3E2D-225F-404C-95D7-780B2AFB2BF2}">
      <dgm:prSet/>
      <dgm:spPr/>
      <dgm:t>
        <a:bodyPr/>
        <a:lstStyle/>
        <a:p>
          <a:endParaRPr lang="es-MX">
            <a:solidFill>
              <a:schemeClr val="tx2">
                <a:lumMod val="10000"/>
              </a:schemeClr>
            </a:solidFill>
          </a:endParaRPr>
        </a:p>
      </dgm:t>
    </dgm:pt>
    <dgm:pt modelId="{635F508D-B8C3-46CC-80F4-E38BE9C48D50}" type="parTrans" cxnId="{A91F3E2D-225F-404C-95D7-780B2AFB2BF2}">
      <dgm:prSet/>
      <dgm:spPr/>
      <dgm:t>
        <a:bodyPr/>
        <a:lstStyle/>
        <a:p>
          <a:endParaRPr lang="es-MX">
            <a:solidFill>
              <a:schemeClr val="tx2">
                <a:lumMod val="10000"/>
              </a:schemeClr>
            </a:solidFill>
          </a:endParaRPr>
        </a:p>
      </dgm:t>
    </dgm:pt>
    <dgm:pt modelId="{447669E1-21D5-42E9-B175-B129044B9F97}" type="pres">
      <dgm:prSet presAssocID="{6F754143-BF52-4AD7-B3E8-B5B5AC882A70}" presName="Name0" presStyleCnt="0">
        <dgm:presLayoutVars>
          <dgm:dir/>
          <dgm:animLvl val="lvl"/>
          <dgm:resizeHandles val="exact"/>
        </dgm:presLayoutVars>
      </dgm:prSet>
      <dgm:spPr/>
    </dgm:pt>
    <dgm:pt modelId="{B6AE6E83-016D-4E0D-9E43-0BA006499AB8}" type="pres">
      <dgm:prSet presAssocID="{A4797F59-C4FE-4839-A96D-8C1D7EF9C737}" presName="parTxOnly" presStyleLbl="node1" presStyleIdx="0" presStyleCnt="3">
        <dgm:presLayoutVars>
          <dgm:chMax val="0"/>
          <dgm:chPref val="0"/>
          <dgm:bulletEnabled val="1"/>
        </dgm:presLayoutVars>
      </dgm:prSet>
      <dgm:spPr/>
    </dgm:pt>
    <dgm:pt modelId="{0B2F591E-0ECD-4E50-9293-F8B8673A6795}" type="pres">
      <dgm:prSet presAssocID="{61EA6828-1C3F-4FA4-B3A7-E8C9034D4C3A}" presName="parTxOnlySpace" presStyleCnt="0"/>
      <dgm:spPr/>
    </dgm:pt>
    <dgm:pt modelId="{06D8625C-CD8B-401A-AF80-DAFE4D98D61E}" type="pres">
      <dgm:prSet presAssocID="{0EAC2539-87D2-417C-BA1C-63DFEC2CB500}" presName="parTxOnly" presStyleLbl="node1" presStyleIdx="1" presStyleCnt="3">
        <dgm:presLayoutVars>
          <dgm:chMax val="0"/>
          <dgm:chPref val="0"/>
          <dgm:bulletEnabled val="1"/>
        </dgm:presLayoutVars>
      </dgm:prSet>
      <dgm:spPr/>
      <dgm:t>
        <a:bodyPr/>
        <a:lstStyle/>
        <a:p>
          <a:endParaRPr lang="es-MX"/>
        </a:p>
      </dgm:t>
    </dgm:pt>
    <dgm:pt modelId="{3BB17A38-DCE6-4FC2-8391-3579ABE4E5C7}" type="pres">
      <dgm:prSet presAssocID="{E8AB2AE2-9EAA-4DB5-BEC0-E232D6A5EC19}" presName="parTxOnlySpace" presStyleCnt="0"/>
      <dgm:spPr/>
    </dgm:pt>
    <dgm:pt modelId="{61A16D10-F3FB-457A-A43C-D81697557CA6}" type="pres">
      <dgm:prSet presAssocID="{51122176-E7E9-4444-875A-F7EF40CEA7AF}" presName="parTxOnly" presStyleLbl="node1" presStyleIdx="2" presStyleCnt="3">
        <dgm:presLayoutVars>
          <dgm:chMax val="0"/>
          <dgm:chPref val="0"/>
          <dgm:bulletEnabled val="1"/>
        </dgm:presLayoutVars>
      </dgm:prSet>
      <dgm:spPr/>
      <dgm:t>
        <a:bodyPr/>
        <a:lstStyle/>
        <a:p>
          <a:endParaRPr lang="es-MX"/>
        </a:p>
      </dgm:t>
    </dgm:pt>
  </dgm:ptLst>
  <dgm:cxnLst>
    <dgm:cxn modelId="{2895431D-AFB6-46AA-831A-1E7BC67B1ED1}" type="presOf" srcId="{0EAC2539-87D2-417C-BA1C-63DFEC2CB500}" destId="{06D8625C-CD8B-401A-AF80-DAFE4D98D61E}" srcOrd="0" destOrd="0" presId="urn:microsoft.com/office/officeart/2005/8/layout/chevron1"/>
    <dgm:cxn modelId="{A91F3E2D-225F-404C-95D7-780B2AFB2BF2}" srcId="{6F754143-BF52-4AD7-B3E8-B5B5AC882A70}" destId="{51122176-E7E9-4444-875A-F7EF40CEA7AF}" srcOrd="2" destOrd="0" parTransId="{635F508D-B8C3-46CC-80F4-E38BE9C48D50}" sibTransId="{F9C4A9EF-8FFE-4372-983C-C86D4A13927D}"/>
    <dgm:cxn modelId="{384F96D6-7219-4252-AD64-0716A0618821}" type="presOf" srcId="{51122176-E7E9-4444-875A-F7EF40CEA7AF}" destId="{61A16D10-F3FB-457A-A43C-D81697557CA6}" srcOrd="0" destOrd="0" presId="urn:microsoft.com/office/officeart/2005/8/layout/chevron1"/>
    <dgm:cxn modelId="{50275B7E-68B9-420E-9B06-6B25438BA3CA}" type="presOf" srcId="{A4797F59-C4FE-4839-A96D-8C1D7EF9C737}" destId="{B6AE6E83-016D-4E0D-9E43-0BA006499AB8}" srcOrd="0" destOrd="0" presId="urn:microsoft.com/office/officeart/2005/8/layout/chevron1"/>
    <dgm:cxn modelId="{84A1960C-6438-472E-B649-8EAD14358718}" srcId="{6F754143-BF52-4AD7-B3E8-B5B5AC882A70}" destId="{A4797F59-C4FE-4839-A96D-8C1D7EF9C737}" srcOrd="0" destOrd="0" parTransId="{7FBEF0EB-E1CB-4E22-95CE-9303B162F809}" sibTransId="{61EA6828-1C3F-4FA4-B3A7-E8C9034D4C3A}"/>
    <dgm:cxn modelId="{DA39747E-0751-4076-8BE9-6A915D3912D0}" type="presOf" srcId="{6F754143-BF52-4AD7-B3E8-B5B5AC882A70}" destId="{447669E1-21D5-42E9-B175-B129044B9F97}" srcOrd="0" destOrd="0" presId="urn:microsoft.com/office/officeart/2005/8/layout/chevron1"/>
    <dgm:cxn modelId="{3A40711A-4CC2-410D-AC2E-0E5ED1712808}" srcId="{6F754143-BF52-4AD7-B3E8-B5B5AC882A70}" destId="{0EAC2539-87D2-417C-BA1C-63DFEC2CB500}" srcOrd="1" destOrd="0" parTransId="{E0C446A3-C594-4D86-9E90-AB2FC9E2F946}" sibTransId="{E8AB2AE2-9EAA-4DB5-BEC0-E232D6A5EC19}"/>
    <dgm:cxn modelId="{1DD2ADE6-1CB0-4151-85C6-40F36F162188}" type="presParOf" srcId="{447669E1-21D5-42E9-B175-B129044B9F97}" destId="{B6AE6E83-016D-4E0D-9E43-0BA006499AB8}" srcOrd="0" destOrd="0" presId="urn:microsoft.com/office/officeart/2005/8/layout/chevron1"/>
    <dgm:cxn modelId="{BDA3159D-C784-4BB3-9CBB-5045873B9832}" type="presParOf" srcId="{447669E1-21D5-42E9-B175-B129044B9F97}" destId="{0B2F591E-0ECD-4E50-9293-F8B8673A6795}" srcOrd="1" destOrd="0" presId="urn:microsoft.com/office/officeart/2005/8/layout/chevron1"/>
    <dgm:cxn modelId="{F9F3FA9E-3799-4295-BFCA-BAE37D442065}" type="presParOf" srcId="{447669E1-21D5-42E9-B175-B129044B9F97}" destId="{06D8625C-CD8B-401A-AF80-DAFE4D98D61E}" srcOrd="2" destOrd="0" presId="urn:microsoft.com/office/officeart/2005/8/layout/chevron1"/>
    <dgm:cxn modelId="{A57A5E09-43D8-4613-880A-A9317C3F729C}" type="presParOf" srcId="{447669E1-21D5-42E9-B175-B129044B9F97}" destId="{3BB17A38-DCE6-4FC2-8391-3579ABE4E5C7}" srcOrd="3" destOrd="0" presId="urn:microsoft.com/office/officeart/2005/8/layout/chevron1"/>
    <dgm:cxn modelId="{6BA550F7-3BDC-49CC-9276-8FC5437418DF}" type="presParOf" srcId="{447669E1-21D5-42E9-B175-B129044B9F97}" destId="{61A16D10-F3FB-457A-A43C-D81697557CA6}"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C7CFC2-0A35-4783-A527-54BD93A1290C}">
      <dsp:nvSpPr>
        <dsp:cNvPr id="0" name=""/>
        <dsp:cNvSpPr/>
      </dsp:nvSpPr>
      <dsp:spPr>
        <a:xfrm>
          <a:off x="2997623" y="2395"/>
          <a:ext cx="1751393" cy="875696"/>
        </a:xfrm>
        <a:prstGeom prst="roundRect">
          <a:avLst>
            <a:gd name="adj" fmla="val 10000"/>
          </a:avLst>
        </a:prstGeom>
        <a:solidFill>
          <a:schemeClr val="accent4">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es-MX" sz="1900" kern="1200" dirty="0" smtClean="0"/>
            <a:t>Según la finalidad del estudio</a:t>
          </a:r>
          <a:endParaRPr lang="es-MX" sz="1900" kern="1200" dirty="0"/>
        </a:p>
      </dsp:txBody>
      <dsp:txXfrm>
        <a:off x="3023271" y="28043"/>
        <a:ext cx="1700097" cy="824400"/>
      </dsp:txXfrm>
    </dsp:sp>
    <dsp:sp modelId="{7D04ACED-4652-4A08-B741-DEED0FFABFFE}">
      <dsp:nvSpPr>
        <dsp:cNvPr id="0" name=""/>
        <dsp:cNvSpPr/>
      </dsp:nvSpPr>
      <dsp:spPr>
        <a:xfrm>
          <a:off x="3172762" y="878092"/>
          <a:ext cx="175139" cy="656772"/>
        </a:xfrm>
        <a:custGeom>
          <a:avLst/>
          <a:gdLst/>
          <a:ahLst/>
          <a:cxnLst/>
          <a:rect l="0" t="0" r="0" b="0"/>
          <a:pathLst>
            <a:path>
              <a:moveTo>
                <a:pt x="0" y="0"/>
              </a:moveTo>
              <a:lnTo>
                <a:pt x="0" y="656772"/>
              </a:lnTo>
              <a:lnTo>
                <a:pt x="175139" y="656772"/>
              </a:lnTo>
            </a:path>
          </a:pathLst>
        </a:custGeom>
        <a:noFill/>
        <a:ln w="2222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5D75991-0455-4EF1-BFD2-6D1F8C9B188F}">
      <dsp:nvSpPr>
        <dsp:cNvPr id="0" name=""/>
        <dsp:cNvSpPr/>
      </dsp:nvSpPr>
      <dsp:spPr>
        <a:xfrm>
          <a:off x="3347902" y="1097016"/>
          <a:ext cx="1401114" cy="875696"/>
        </a:xfrm>
        <a:prstGeom prst="roundRect">
          <a:avLst>
            <a:gd name="adj" fmla="val 10000"/>
          </a:avLst>
        </a:prstGeom>
        <a:solidFill>
          <a:schemeClr val="lt1">
            <a:alpha val="90000"/>
            <a:hueOff val="0"/>
            <a:satOff val="0"/>
            <a:lumOff val="0"/>
            <a:alphaOff val="0"/>
          </a:schemeClr>
        </a:solidFill>
        <a:ln w="22225"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s-MX" sz="1200" kern="1200" dirty="0" smtClean="0"/>
            <a:t>Rentabilidad del proyecto</a:t>
          </a:r>
          <a:endParaRPr lang="es-MX" sz="1200" kern="1200" dirty="0"/>
        </a:p>
      </dsp:txBody>
      <dsp:txXfrm>
        <a:off x="3373550" y="1122664"/>
        <a:ext cx="1349818" cy="824400"/>
      </dsp:txXfrm>
    </dsp:sp>
    <dsp:sp modelId="{E27F9859-C409-4ADD-8C19-5A66F861A928}">
      <dsp:nvSpPr>
        <dsp:cNvPr id="0" name=""/>
        <dsp:cNvSpPr/>
      </dsp:nvSpPr>
      <dsp:spPr>
        <a:xfrm>
          <a:off x="3172762" y="878092"/>
          <a:ext cx="175139" cy="1751393"/>
        </a:xfrm>
        <a:custGeom>
          <a:avLst/>
          <a:gdLst/>
          <a:ahLst/>
          <a:cxnLst/>
          <a:rect l="0" t="0" r="0" b="0"/>
          <a:pathLst>
            <a:path>
              <a:moveTo>
                <a:pt x="0" y="0"/>
              </a:moveTo>
              <a:lnTo>
                <a:pt x="0" y="1751393"/>
              </a:lnTo>
              <a:lnTo>
                <a:pt x="175139" y="1751393"/>
              </a:lnTo>
            </a:path>
          </a:pathLst>
        </a:custGeom>
        <a:noFill/>
        <a:ln w="2222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C6D5A34-2CBC-4D97-A026-4C3D25562560}">
      <dsp:nvSpPr>
        <dsp:cNvPr id="0" name=""/>
        <dsp:cNvSpPr/>
      </dsp:nvSpPr>
      <dsp:spPr>
        <a:xfrm>
          <a:off x="3347902" y="2191637"/>
          <a:ext cx="1401114" cy="875696"/>
        </a:xfrm>
        <a:prstGeom prst="roundRect">
          <a:avLst>
            <a:gd name="adj" fmla="val 10000"/>
          </a:avLst>
        </a:prstGeom>
        <a:solidFill>
          <a:schemeClr val="lt1">
            <a:alpha val="90000"/>
            <a:hueOff val="0"/>
            <a:satOff val="0"/>
            <a:lumOff val="0"/>
            <a:alphaOff val="0"/>
          </a:schemeClr>
        </a:solidFill>
        <a:ln w="22225" cap="rnd" cmpd="sng" algn="ctr">
          <a:solidFill>
            <a:schemeClr val="accent4">
              <a:hueOff val="-2574819"/>
              <a:satOff val="17322"/>
              <a:lumOff val="-83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s-MX" sz="1200" kern="1200" dirty="0" smtClean="0"/>
            <a:t>Rentabilidad del inversionista</a:t>
          </a:r>
          <a:endParaRPr lang="es-MX" sz="1200" kern="1200" dirty="0"/>
        </a:p>
      </dsp:txBody>
      <dsp:txXfrm>
        <a:off x="3373550" y="2217285"/>
        <a:ext cx="1349818" cy="824400"/>
      </dsp:txXfrm>
    </dsp:sp>
    <dsp:sp modelId="{B5A9607F-A80D-43E7-8976-BB67BC3295D7}">
      <dsp:nvSpPr>
        <dsp:cNvPr id="0" name=""/>
        <dsp:cNvSpPr/>
      </dsp:nvSpPr>
      <dsp:spPr>
        <a:xfrm>
          <a:off x="3172762" y="878092"/>
          <a:ext cx="175139" cy="2846014"/>
        </a:xfrm>
        <a:custGeom>
          <a:avLst/>
          <a:gdLst/>
          <a:ahLst/>
          <a:cxnLst/>
          <a:rect l="0" t="0" r="0" b="0"/>
          <a:pathLst>
            <a:path>
              <a:moveTo>
                <a:pt x="0" y="0"/>
              </a:moveTo>
              <a:lnTo>
                <a:pt x="0" y="2846014"/>
              </a:lnTo>
              <a:lnTo>
                <a:pt x="175139" y="2846014"/>
              </a:lnTo>
            </a:path>
          </a:pathLst>
        </a:custGeom>
        <a:noFill/>
        <a:ln w="2222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631AA3-7245-4F88-85ED-C7511E849860}">
      <dsp:nvSpPr>
        <dsp:cNvPr id="0" name=""/>
        <dsp:cNvSpPr/>
      </dsp:nvSpPr>
      <dsp:spPr>
        <a:xfrm>
          <a:off x="3347902" y="3286258"/>
          <a:ext cx="1401114" cy="875696"/>
        </a:xfrm>
        <a:prstGeom prst="roundRect">
          <a:avLst>
            <a:gd name="adj" fmla="val 10000"/>
          </a:avLst>
        </a:prstGeom>
        <a:solidFill>
          <a:schemeClr val="lt1">
            <a:alpha val="90000"/>
            <a:hueOff val="0"/>
            <a:satOff val="0"/>
            <a:lumOff val="0"/>
            <a:alphaOff val="0"/>
          </a:schemeClr>
        </a:solidFill>
        <a:ln w="22225" cap="rnd" cmpd="sng" algn="ctr">
          <a:solidFill>
            <a:schemeClr val="accent4">
              <a:hueOff val="-5149638"/>
              <a:satOff val="34644"/>
              <a:lumOff val="-166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s-MX" sz="1200" kern="1200" dirty="0" smtClean="0"/>
            <a:t>Capacidad de pago del proyecto</a:t>
          </a:r>
          <a:endParaRPr lang="es-MX" sz="1200" kern="1200" dirty="0"/>
        </a:p>
      </dsp:txBody>
      <dsp:txXfrm>
        <a:off x="3373550" y="3311906"/>
        <a:ext cx="1349818" cy="824400"/>
      </dsp:txXfrm>
    </dsp:sp>
    <dsp:sp modelId="{BC2CDA04-AB21-4AB3-B923-81002F007A2F}">
      <dsp:nvSpPr>
        <dsp:cNvPr id="0" name=""/>
        <dsp:cNvSpPr/>
      </dsp:nvSpPr>
      <dsp:spPr>
        <a:xfrm>
          <a:off x="5186865" y="2395"/>
          <a:ext cx="1751393" cy="875696"/>
        </a:xfrm>
        <a:prstGeom prst="roundRect">
          <a:avLst>
            <a:gd name="adj" fmla="val 10000"/>
          </a:avLst>
        </a:prstGeom>
        <a:solidFill>
          <a:schemeClr val="accent4">
            <a:hueOff val="-10299276"/>
            <a:satOff val="69287"/>
            <a:lumOff val="-3333"/>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es-MX" sz="1900" kern="1200" dirty="0" smtClean="0"/>
            <a:t>Según el objeto dela inversión</a:t>
          </a:r>
          <a:endParaRPr lang="es-MX" sz="1900" kern="1200" dirty="0"/>
        </a:p>
      </dsp:txBody>
      <dsp:txXfrm>
        <a:off x="5212513" y="28043"/>
        <a:ext cx="1700097" cy="824400"/>
      </dsp:txXfrm>
    </dsp:sp>
    <dsp:sp modelId="{E00AA33A-827D-4360-B491-D7321E7E50F0}">
      <dsp:nvSpPr>
        <dsp:cNvPr id="0" name=""/>
        <dsp:cNvSpPr/>
      </dsp:nvSpPr>
      <dsp:spPr>
        <a:xfrm>
          <a:off x="5362004" y="878092"/>
          <a:ext cx="175139" cy="656772"/>
        </a:xfrm>
        <a:custGeom>
          <a:avLst/>
          <a:gdLst/>
          <a:ahLst/>
          <a:cxnLst/>
          <a:rect l="0" t="0" r="0" b="0"/>
          <a:pathLst>
            <a:path>
              <a:moveTo>
                <a:pt x="0" y="0"/>
              </a:moveTo>
              <a:lnTo>
                <a:pt x="0" y="656772"/>
              </a:lnTo>
              <a:lnTo>
                <a:pt x="175139" y="656772"/>
              </a:lnTo>
            </a:path>
          </a:pathLst>
        </a:custGeom>
        <a:noFill/>
        <a:ln w="2222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C26859-B317-480D-BE9F-F0483D8BC1FD}">
      <dsp:nvSpPr>
        <dsp:cNvPr id="0" name=""/>
        <dsp:cNvSpPr/>
      </dsp:nvSpPr>
      <dsp:spPr>
        <a:xfrm>
          <a:off x="5537143" y="1097016"/>
          <a:ext cx="1401114" cy="875696"/>
        </a:xfrm>
        <a:prstGeom prst="roundRect">
          <a:avLst>
            <a:gd name="adj" fmla="val 10000"/>
          </a:avLst>
        </a:prstGeom>
        <a:solidFill>
          <a:schemeClr val="lt1">
            <a:alpha val="90000"/>
            <a:hueOff val="0"/>
            <a:satOff val="0"/>
            <a:lumOff val="0"/>
            <a:alphaOff val="0"/>
          </a:schemeClr>
        </a:solidFill>
        <a:ln w="22225" cap="rnd" cmpd="sng" algn="ctr">
          <a:solidFill>
            <a:schemeClr val="accent4">
              <a:hueOff val="-7724457"/>
              <a:satOff val="51965"/>
              <a:lumOff val="-250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s-MX" sz="1200" kern="1200" dirty="0" smtClean="0"/>
            <a:t>Creación de un nuevo negocio</a:t>
          </a:r>
          <a:endParaRPr lang="es-MX" sz="1200" kern="1200" dirty="0"/>
        </a:p>
      </dsp:txBody>
      <dsp:txXfrm>
        <a:off x="5562791" y="1122664"/>
        <a:ext cx="1349818" cy="824400"/>
      </dsp:txXfrm>
    </dsp:sp>
    <dsp:sp modelId="{7635FD53-775E-443A-B180-26C3A2057B45}">
      <dsp:nvSpPr>
        <dsp:cNvPr id="0" name=""/>
        <dsp:cNvSpPr/>
      </dsp:nvSpPr>
      <dsp:spPr>
        <a:xfrm>
          <a:off x="5362004" y="878092"/>
          <a:ext cx="175139" cy="2347887"/>
        </a:xfrm>
        <a:custGeom>
          <a:avLst/>
          <a:gdLst/>
          <a:ahLst/>
          <a:cxnLst/>
          <a:rect l="0" t="0" r="0" b="0"/>
          <a:pathLst>
            <a:path>
              <a:moveTo>
                <a:pt x="0" y="0"/>
              </a:moveTo>
              <a:lnTo>
                <a:pt x="0" y="2347887"/>
              </a:lnTo>
              <a:lnTo>
                <a:pt x="175139" y="2347887"/>
              </a:lnTo>
            </a:path>
          </a:pathLst>
        </a:custGeom>
        <a:noFill/>
        <a:ln w="2222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C14D51E-DFE0-423D-9890-10050256D7AA}">
      <dsp:nvSpPr>
        <dsp:cNvPr id="0" name=""/>
        <dsp:cNvSpPr/>
      </dsp:nvSpPr>
      <dsp:spPr>
        <a:xfrm>
          <a:off x="5537143" y="2191637"/>
          <a:ext cx="1401114" cy="2068684"/>
        </a:xfrm>
        <a:prstGeom prst="roundRect">
          <a:avLst>
            <a:gd name="adj" fmla="val 10000"/>
          </a:avLst>
        </a:prstGeom>
        <a:solidFill>
          <a:schemeClr val="lt1">
            <a:alpha val="90000"/>
            <a:hueOff val="0"/>
            <a:satOff val="0"/>
            <a:lumOff val="0"/>
            <a:alphaOff val="0"/>
          </a:schemeClr>
        </a:solidFill>
        <a:ln w="22225" cap="rnd" cmpd="sng" algn="ctr">
          <a:solidFill>
            <a:schemeClr val="accent4">
              <a:hueOff val="-10299276"/>
              <a:satOff val="69287"/>
              <a:lumOff val="-333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s-MX" sz="1200" kern="1200" dirty="0" smtClean="0"/>
            <a:t>Proyecto de modernización</a:t>
          </a:r>
        </a:p>
        <a:p>
          <a:pPr lvl="0" algn="ctr" defTabSz="533400">
            <a:lnSpc>
              <a:spcPct val="90000"/>
            </a:lnSpc>
            <a:spcBef>
              <a:spcPct val="0"/>
            </a:spcBef>
            <a:spcAft>
              <a:spcPct val="35000"/>
            </a:spcAft>
          </a:pPr>
          <a:r>
            <a:rPr lang="es-MX" sz="1200" kern="1200" dirty="0" smtClean="0"/>
            <a:t>Internacionalización</a:t>
          </a:r>
        </a:p>
        <a:p>
          <a:pPr lvl="0" algn="ctr" defTabSz="533400">
            <a:lnSpc>
              <a:spcPct val="90000"/>
            </a:lnSpc>
            <a:spcBef>
              <a:spcPct val="0"/>
            </a:spcBef>
            <a:spcAft>
              <a:spcPct val="35000"/>
            </a:spcAft>
          </a:pPr>
          <a:r>
            <a:rPr lang="es-MX" sz="1200" kern="1200" dirty="0" smtClean="0"/>
            <a:t>Externalización</a:t>
          </a:r>
        </a:p>
        <a:p>
          <a:pPr lvl="0" algn="ctr" defTabSz="533400">
            <a:lnSpc>
              <a:spcPct val="90000"/>
            </a:lnSpc>
            <a:spcBef>
              <a:spcPct val="0"/>
            </a:spcBef>
            <a:spcAft>
              <a:spcPct val="35000"/>
            </a:spcAft>
          </a:pPr>
          <a:r>
            <a:rPr lang="es-MX" sz="1200" kern="1200" dirty="0" smtClean="0"/>
            <a:t>Reemplazo</a:t>
          </a:r>
        </a:p>
        <a:p>
          <a:pPr lvl="0" algn="ctr" defTabSz="533400">
            <a:lnSpc>
              <a:spcPct val="90000"/>
            </a:lnSpc>
            <a:spcBef>
              <a:spcPct val="0"/>
            </a:spcBef>
            <a:spcAft>
              <a:spcPct val="35000"/>
            </a:spcAft>
          </a:pPr>
          <a:r>
            <a:rPr lang="es-MX" sz="1200" kern="1200" dirty="0" smtClean="0"/>
            <a:t>Ampliación</a:t>
          </a:r>
        </a:p>
        <a:p>
          <a:pPr lvl="0" algn="ctr" defTabSz="533400">
            <a:lnSpc>
              <a:spcPct val="90000"/>
            </a:lnSpc>
            <a:spcBef>
              <a:spcPct val="0"/>
            </a:spcBef>
            <a:spcAft>
              <a:spcPct val="35000"/>
            </a:spcAft>
          </a:pPr>
          <a:r>
            <a:rPr lang="es-MX" sz="1200" kern="1200" dirty="0" smtClean="0"/>
            <a:t>Abandono</a:t>
          </a:r>
          <a:endParaRPr lang="es-MX" sz="1200" kern="1200" dirty="0"/>
        </a:p>
      </dsp:txBody>
      <dsp:txXfrm>
        <a:off x="5578180" y="2232674"/>
        <a:ext cx="1319040" cy="198661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925A0B-8A07-492A-BF93-26A5047128AB}">
      <dsp:nvSpPr>
        <dsp:cNvPr id="0" name=""/>
        <dsp:cNvSpPr/>
      </dsp:nvSpPr>
      <dsp:spPr>
        <a:xfrm>
          <a:off x="3328767" y="1767"/>
          <a:ext cx="1313602" cy="853841"/>
        </a:xfrm>
        <a:prstGeom prst="roundRect">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Idea</a:t>
          </a:r>
          <a:endParaRPr lang="es-MX" sz="1900" kern="1200" dirty="0"/>
        </a:p>
      </dsp:txBody>
      <dsp:txXfrm>
        <a:off x="3370448" y="43448"/>
        <a:ext cx="1230240" cy="770479"/>
      </dsp:txXfrm>
    </dsp:sp>
    <dsp:sp modelId="{4FDE34C6-9593-4DF9-A87C-2EB35B9FCDF5}">
      <dsp:nvSpPr>
        <dsp:cNvPr id="0" name=""/>
        <dsp:cNvSpPr/>
      </dsp:nvSpPr>
      <dsp:spPr>
        <a:xfrm>
          <a:off x="2575137" y="428688"/>
          <a:ext cx="2820861" cy="2820861"/>
        </a:xfrm>
        <a:custGeom>
          <a:avLst/>
          <a:gdLst/>
          <a:ahLst/>
          <a:cxnLst/>
          <a:rect l="0" t="0" r="0" b="0"/>
          <a:pathLst>
            <a:path>
              <a:moveTo>
                <a:pt x="2248503" y="275993"/>
              </a:moveTo>
              <a:arcTo wR="1410430" hR="1410430" stAng="18387322" swAng="1633441"/>
            </a:path>
          </a:pathLst>
        </a:custGeom>
        <a:noFill/>
        <a:ln w="12700" cap="rnd"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09FE2053-68FD-4135-B401-A77A500785A0}">
      <dsp:nvSpPr>
        <dsp:cNvPr id="0" name=""/>
        <dsp:cNvSpPr/>
      </dsp:nvSpPr>
      <dsp:spPr>
        <a:xfrm>
          <a:off x="4739197" y="1412198"/>
          <a:ext cx="1313602" cy="853841"/>
        </a:xfrm>
        <a:prstGeom prst="roundRect">
          <a:avLst/>
        </a:prstGeom>
        <a:solidFill>
          <a:schemeClr val="accent3">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Pre inversión</a:t>
          </a:r>
          <a:endParaRPr lang="es-MX" sz="1900" kern="1200" dirty="0"/>
        </a:p>
      </dsp:txBody>
      <dsp:txXfrm>
        <a:off x="4780878" y="1453879"/>
        <a:ext cx="1230240" cy="770479"/>
      </dsp:txXfrm>
    </dsp:sp>
    <dsp:sp modelId="{EC46C3C1-7C24-4EC8-AB03-D0839F079529}">
      <dsp:nvSpPr>
        <dsp:cNvPr id="0" name=""/>
        <dsp:cNvSpPr/>
      </dsp:nvSpPr>
      <dsp:spPr>
        <a:xfrm>
          <a:off x="2575137" y="428688"/>
          <a:ext cx="2820861" cy="2820861"/>
        </a:xfrm>
        <a:custGeom>
          <a:avLst/>
          <a:gdLst/>
          <a:ahLst/>
          <a:cxnLst/>
          <a:rect l="0" t="0" r="0" b="0"/>
          <a:pathLst>
            <a:path>
              <a:moveTo>
                <a:pt x="2674637" y="2035807"/>
              </a:moveTo>
              <a:arcTo wR="1410430" hR="1410430" stAng="1579238" swAng="1633441"/>
            </a:path>
          </a:pathLst>
        </a:custGeom>
        <a:noFill/>
        <a:ln w="12700" cap="rnd"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D64E4E1-30DC-4145-A04C-A8345097BAA9}">
      <dsp:nvSpPr>
        <dsp:cNvPr id="0" name=""/>
        <dsp:cNvSpPr/>
      </dsp:nvSpPr>
      <dsp:spPr>
        <a:xfrm>
          <a:off x="3328767" y="2822628"/>
          <a:ext cx="1313602" cy="853841"/>
        </a:xfrm>
        <a:prstGeom prst="roundRect">
          <a:avLst/>
        </a:prstGeom>
        <a:solidFill>
          <a:schemeClr val="accent4">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Inversión</a:t>
          </a:r>
          <a:endParaRPr lang="es-MX" sz="1900" kern="1200" dirty="0"/>
        </a:p>
      </dsp:txBody>
      <dsp:txXfrm>
        <a:off x="3370448" y="2864309"/>
        <a:ext cx="1230240" cy="770479"/>
      </dsp:txXfrm>
    </dsp:sp>
    <dsp:sp modelId="{C43832E4-DD02-4308-9619-0B719DE02D54}">
      <dsp:nvSpPr>
        <dsp:cNvPr id="0" name=""/>
        <dsp:cNvSpPr/>
      </dsp:nvSpPr>
      <dsp:spPr>
        <a:xfrm>
          <a:off x="2575137" y="428688"/>
          <a:ext cx="2820861" cy="2820861"/>
        </a:xfrm>
        <a:custGeom>
          <a:avLst/>
          <a:gdLst/>
          <a:ahLst/>
          <a:cxnLst/>
          <a:rect l="0" t="0" r="0" b="0"/>
          <a:pathLst>
            <a:path>
              <a:moveTo>
                <a:pt x="572358" y="2544868"/>
              </a:moveTo>
              <a:arcTo wR="1410430" hR="1410430" stAng="7587322" swAng="1633441"/>
            </a:path>
          </a:pathLst>
        </a:custGeom>
        <a:noFill/>
        <a:ln w="12700" cap="rnd" cmpd="sng" algn="ctr">
          <a:solidFill>
            <a:schemeClr val="accent4">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176BF16E-3DC2-424F-80D3-AB4EB700A927}">
      <dsp:nvSpPr>
        <dsp:cNvPr id="0" name=""/>
        <dsp:cNvSpPr/>
      </dsp:nvSpPr>
      <dsp:spPr>
        <a:xfrm>
          <a:off x="1918336" y="1412198"/>
          <a:ext cx="1313602" cy="853841"/>
        </a:xfrm>
        <a:prstGeom prst="roundRect">
          <a:avLst/>
        </a:prstGeom>
        <a:solidFill>
          <a:schemeClr val="accent5">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Operación</a:t>
          </a:r>
          <a:endParaRPr lang="es-MX" sz="1900" kern="1200" dirty="0"/>
        </a:p>
      </dsp:txBody>
      <dsp:txXfrm>
        <a:off x="1960017" y="1453879"/>
        <a:ext cx="1230240" cy="770479"/>
      </dsp:txXfrm>
    </dsp:sp>
    <dsp:sp modelId="{AF13DD27-52A0-4BA5-991E-63C2246A635D}">
      <dsp:nvSpPr>
        <dsp:cNvPr id="0" name=""/>
        <dsp:cNvSpPr/>
      </dsp:nvSpPr>
      <dsp:spPr>
        <a:xfrm>
          <a:off x="2575137" y="428688"/>
          <a:ext cx="2820861" cy="2820861"/>
        </a:xfrm>
        <a:custGeom>
          <a:avLst/>
          <a:gdLst/>
          <a:ahLst/>
          <a:cxnLst/>
          <a:rect l="0" t="0" r="0" b="0"/>
          <a:pathLst>
            <a:path>
              <a:moveTo>
                <a:pt x="146223" y="785054"/>
              </a:moveTo>
              <a:arcTo wR="1410430" hR="1410430" stAng="12379238" swAng="1633441"/>
            </a:path>
          </a:pathLst>
        </a:custGeom>
        <a:noFill/>
        <a:ln w="12700" cap="rnd"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0542E5-BAB5-421E-BB56-B4654FFD1E00}">
      <dsp:nvSpPr>
        <dsp:cNvPr id="0" name=""/>
        <dsp:cNvSpPr/>
      </dsp:nvSpPr>
      <dsp:spPr>
        <a:xfrm>
          <a:off x="7143" y="0"/>
          <a:ext cx="2135187" cy="1008530"/>
        </a:xfrm>
        <a:prstGeom prst="roundRect">
          <a:avLst>
            <a:gd name="adj" fmla="val 10000"/>
          </a:avLst>
        </a:prstGeom>
        <a:gradFill rotWithShape="0">
          <a:gsLst>
            <a:gs pos="0">
              <a:schemeClr val="accent2">
                <a:hueOff val="0"/>
                <a:satOff val="0"/>
                <a:lumOff val="0"/>
                <a:alphaOff val="0"/>
                <a:tint val="98000"/>
                <a:lumMod val="110000"/>
              </a:schemeClr>
            </a:gs>
            <a:gs pos="84000">
              <a:schemeClr val="accent2">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kern="1200" dirty="0" smtClean="0">
              <a:solidFill>
                <a:schemeClr val="tx2">
                  <a:lumMod val="10000"/>
                </a:schemeClr>
              </a:solidFill>
            </a:rPr>
            <a:t>Organización</a:t>
          </a:r>
          <a:endParaRPr lang="es-MX" sz="2300" kern="1200" dirty="0">
            <a:solidFill>
              <a:schemeClr val="tx2">
                <a:lumMod val="10000"/>
              </a:schemeClr>
            </a:solidFill>
          </a:endParaRPr>
        </a:p>
      </dsp:txBody>
      <dsp:txXfrm>
        <a:off x="36682" y="29539"/>
        <a:ext cx="2076109" cy="949452"/>
      </dsp:txXfrm>
    </dsp:sp>
    <dsp:sp modelId="{3B02DDA2-20C6-4E35-B157-ECE47165C9D3}">
      <dsp:nvSpPr>
        <dsp:cNvPr id="0" name=""/>
        <dsp:cNvSpPr/>
      </dsp:nvSpPr>
      <dsp:spPr>
        <a:xfrm>
          <a:off x="2355850" y="239501"/>
          <a:ext cx="452659" cy="529526"/>
        </a:xfrm>
        <a:prstGeom prst="rightArrow">
          <a:avLst>
            <a:gd name="adj1" fmla="val 60000"/>
            <a:gd name="adj2" fmla="val 50000"/>
          </a:avLst>
        </a:prstGeom>
        <a:gradFill rotWithShape="0">
          <a:gsLst>
            <a:gs pos="0">
              <a:schemeClr val="accent2">
                <a:hueOff val="0"/>
                <a:satOff val="0"/>
                <a:lumOff val="0"/>
                <a:alphaOff val="0"/>
                <a:tint val="98000"/>
                <a:lumMod val="110000"/>
              </a:schemeClr>
            </a:gs>
            <a:gs pos="84000">
              <a:schemeClr val="accent2">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a:solidFill>
              <a:schemeClr val="tx2">
                <a:lumMod val="10000"/>
              </a:schemeClr>
            </a:solidFill>
          </a:endParaRPr>
        </a:p>
      </dsp:txBody>
      <dsp:txXfrm>
        <a:off x="2355850" y="345406"/>
        <a:ext cx="316861" cy="317716"/>
      </dsp:txXfrm>
    </dsp:sp>
    <dsp:sp modelId="{DA41452F-06AD-4C3D-A533-E56AD73E65E5}">
      <dsp:nvSpPr>
        <dsp:cNvPr id="0" name=""/>
        <dsp:cNvSpPr/>
      </dsp:nvSpPr>
      <dsp:spPr>
        <a:xfrm>
          <a:off x="2996406" y="0"/>
          <a:ext cx="2135187" cy="1008530"/>
        </a:xfrm>
        <a:prstGeom prst="roundRect">
          <a:avLst>
            <a:gd name="adj" fmla="val 10000"/>
          </a:avLst>
        </a:prstGeom>
        <a:gradFill rotWithShape="0">
          <a:gsLst>
            <a:gs pos="0">
              <a:schemeClr val="accent3">
                <a:hueOff val="0"/>
                <a:satOff val="0"/>
                <a:lumOff val="0"/>
                <a:alphaOff val="0"/>
                <a:tint val="98000"/>
                <a:lumMod val="110000"/>
              </a:schemeClr>
            </a:gs>
            <a:gs pos="84000">
              <a:schemeClr val="accent3">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kern="1200" dirty="0" smtClean="0">
              <a:solidFill>
                <a:schemeClr val="tx2">
                  <a:lumMod val="10000"/>
                </a:schemeClr>
              </a:solidFill>
            </a:rPr>
            <a:t>Procedimientos administrativos</a:t>
          </a:r>
          <a:endParaRPr lang="es-MX" sz="2300" kern="1200" dirty="0">
            <a:solidFill>
              <a:schemeClr val="tx2">
                <a:lumMod val="10000"/>
              </a:schemeClr>
            </a:solidFill>
          </a:endParaRPr>
        </a:p>
      </dsp:txBody>
      <dsp:txXfrm>
        <a:off x="3025945" y="29539"/>
        <a:ext cx="2076109" cy="949452"/>
      </dsp:txXfrm>
    </dsp:sp>
    <dsp:sp modelId="{0F08D08E-050C-4C94-8835-1C26C3E8108E}">
      <dsp:nvSpPr>
        <dsp:cNvPr id="0" name=""/>
        <dsp:cNvSpPr/>
      </dsp:nvSpPr>
      <dsp:spPr>
        <a:xfrm>
          <a:off x="5345112" y="239501"/>
          <a:ext cx="452659" cy="529526"/>
        </a:xfrm>
        <a:prstGeom prst="rightArrow">
          <a:avLst>
            <a:gd name="adj1" fmla="val 60000"/>
            <a:gd name="adj2" fmla="val 50000"/>
          </a:avLst>
        </a:prstGeom>
        <a:gradFill rotWithShape="0">
          <a:gsLst>
            <a:gs pos="0">
              <a:schemeClr val="accent3">
                <a:hueOff val="0"/>
                <a:satOff val="0"/>
                <a:lumOff val="0"/>
                <a:alphaOff val="0"/>
                <a:tint val="98000"/>
                <a:lumMod val="110000"/>
              </a:schemeClr>
            </a:gs>
            <a:gs pos="84000">
              <a:schemeClr val="accent3">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a:solidFill>
              <a:schemeClr val="tx2">
                <a:lumMod val="10000"/>
              </a:schemeClr>
            </a:solidFill>
          </a:endParaRPr>
        </a:p>
      </dsp:txBody>
      <dsp:txXfrm>
        <a:off x="5345112" y="345406"/>
        <a:ext cx="316861" cy="317716"/>
      </dsp:txXfrm>
    </dsp:sp>
    <dsp:sp modelId="{833CE2D1-F7F7-4673-B780-3C24F9443257}">
      <dsp:nvSpPr>
        <dsp:cNvPr id="0" name=""/>
        <dsp:cNvSpPr/>
      </dsp:nvSpPr>
      <dsp:spPr>
        <a:xfrm>
          <a:off x="5985668" y="0"/>
          <a:ext cx="2135187" cy="1008530"/>
        </a:xfrm>
        <a:prstGeom prst="roundRect">
          <a:avLst>
            <a:gd name="adj" fmla="val 10000"/>
          </a:avLst>
        </a:prstGeom>
        <a:gradFill rotWithShape="0">
          <a:gsLst>
            <a:gs pos="0">
              <a:schemeClr val="accent4">
                <a:hueOff val="0"/>
                <a:satOff val="0"/>
                <a:lumOff val="0"/>
                <a:alphaOff val="0"/>
                <a:tint val="98000"/>
                <a:lumMod val="110000"/>
              </a:schemeClr>
            </a:gs>
            <a:gs pos="84000">
              <a:schemeClr val="accent4">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kern="1200" dirty="0" smtClean="0">
              <a:solidFill>
                <a:schemeClr val="tx2">
                  <a:lumMod val="10000"/>
                </a:schemeClr>
              </a:solidFill>
            </a:rPr>
            <a:t>Aspectos legales</a:t>
          </a:r>
          <a:endParaRPr lang="es-MX" sz="2300" kern="1200" dirty="0">
            <a:solidFill>
              <a:schemeClr val="tx2">
                <a:lumMod val="10000"/>
              </a:schemeClr>
            </a:solidFill>
          </a:endParaRPr>
        </a:p>
      </dsp:txBody>
      <dsp:txXfrm>
        <a:off x="6015207" y="29539"/>
        <a:ext cx="2076109" cy="94945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AE6E83-016D-4E0D-9E43-0BA006499AB8}">
      <dsp:nvSpPr>
        <dsp:cNvPr id="0" name=""/>
        <dsp:cNvSpPr/>
      </dsp:nvSpPr>
      <dsp:spPr>
        <a:xfrm>
          <a:off x="2381" y="0"/>
          <a:ext cx="2901156" cy="988109"/>
        </a:xfrm>
        <a:prstGeom prst="chevron">
          <a:avLst/>
        </a:prstGeom>
        <a:solidFill>
          <a:schemeClr val="accent5">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lvl="0" algn="ctr" defTabSz="1022350">
            <a:lnSpc>
              <a:spcPct val="90000"/>
            </a:lnSpc>
            <a:spcBef>
              <a:spcPct val="0"/>
            </a:spcBef>
            <a:spcAft>
              <a:spcPct val="35000"/>
            </a:spcAft>
          </a:pPr>
          <a:r>
            <a:rPr lang="es-MX" sz="2300" kern="1200" dirty="0" smtClean="0">
              <a:solidFill>
                <a:schemeClr val="tx2">
                  <a:lumMod val="10000"/>
                </a:schemeClr>
              </a:solidFill>
            </a:rPr>
            <a:t>Contable</a:t>
          </a:r>
          <a:endParaRPr lang="es-MX" sz="2300" kern="1200" dirty="0">
            <a:solidFill>
              <a:schemeClr val="tx2">
                <a:lumMod val="10000"/>
              </a:schemeClr>
            </a:solidFill>
          </a:endParaRPr>
        </a:p>
      </dsp:txBody>
      <dsp:txXfrm>
        <a:off x="496436" y="0"/>
        <a:ext cx="1913047" cy="988109"/>
      </dsp:txXfrm>
    </dsp:sp>
    <dsp:sp modelId="{06D8625C-CD8B-401A-AF80-DAFE4D98D61E}">
      <dsp:nvSpPr>
        <dsp:cNvPr id="0" name=""/>
        <dsp:cNvSpPr/>
      </dsp:nvSpPr>
      <dsp:spPr>
        <a:xfrm>
          <a:off x="2613421" y="0"/>
          <a:ext cx="2901156" cy="988109"/>
        </a:xfrm>
        <a:prstGeom prst="chevron">
          <a:avLst/>
        </a:prstGeom>
        <a:solidFill>
          <a:schemeClr val="accent5">
            <a:hueOff val="-335978"/>
            <a:satOff val="-5192"/>
            <a:lumOff val="-10589"/>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lvl="0" algn="ctr" defTabSz="1022350">
            <a:lnSpc>
              <a:spcPct val="90000"/>
            </a:lnSpc>
            <a:spcBef>
              <a:spcPct val="0"/>
            </a:spcBef>
            <a:spcAft>
              <a:spcPct val="35000"/>
            </a:spcAft>
          </a:pPr>
          <a:r>
            <a:rPr lang="es-MX" sz="2300" kern="1200" dirty="0" smtClean="0">
              <a:solidFill>
                <a:schemeClr val="tx2">
                  <a:lumMod val="10000"/>
                </a:schemeClr>
              </a:solidFill>
            </a:rPr>
            <a:t>Periodo de desfase</a:t>
          </a:r>
          <a:endParaRPr lang="es-MX" sz="2300" kern="1200" dirty="0">
            <a:solidFill>
              <a:schemeClr val="tx2">
                <a:lumMod val="10000"/>
              </a:schemeClr>
            </a:solidFill>
          </a:endParaRPr>
        </a:p>
      </dsp:txBody>
      <dsp:txXfrm>
        <a:off x="3107476" y="0"/>
        <a:ext cx="1913047" cy="988109"/>
      </dsp:txXfrm>
    </dsp:sp>
    <dsp:sp modelId="{61A16D10-F3FB-457A-A43C-D81697557CA6}">
      <dsp:nvSpPr>
        <dsp:cNvPr id="0" name=""/>
        <dsp:cNvSpPr/>
      </dsp:nvSpPr>
      <dsp:spPr>
        <a:xfrm>
          <a:off x="5224462" y="0"/>
          <a:ext cx="2901156" cy="988109"/>
        </a:xfrm>
        <a:prstGeom prst="chevron">
          <a:avLst/>
        </a:prstGeom>
        <a:solidFill>
          <a:schemeClr val="accent5">
            <a:hueOff val="-671956"/>
            <a:satOff val="-10384"/>
            <a:lumOff val="-21178"/>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lvl="0" algn="ctr" defTabSz="1022350">
            <a:lnSpc>
              <a:spcPct val="90000"/>
            </a:lnSpc>
            <a:spcBef>
              <a:spcPct val="0"/>
            </a:spcBef>
            <a:spcAft>
              <a:spcPct val="35000"/>
            </a:spcAft>
          </a:pPr>
          <a:r>
            <a:rPr lang="es-MX" sz="2300" kern="1200" dirty="0" smtClean="0">
              <a:solidFill>
                <a:schemeClr val="tx2">
                  <a:lumMod val="10000"/>
                </a:schemeClr>
              </a:solidFill>
            </a:rPr>
            <a:t>Déficit acumulado máximo</a:t>
          </a:r>
          <a:endParaRPr lang="es-MX" sz="2300" kern="1200" dirty="0">
            <a:solidFill>
              <a:schemeClr val="tx2">
                <a:lumMod val="10000"/>
              </a:schemeClr>
            </a:solidFill>
          </a:endParaRPr>
        </a:p>
      </dsp:txBody>
      <dsp:txXfrm>
        <a:off x="5718517" y="0"/>
        <a:ext cx="1913047" cy="98810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69B48D05-5483-4EC5-A69A-CCD1A3C3C07E}" type="datetimeFigureOut">
              <a:rPr lang="es-MX" smtClean="0"/>
              <a:t>20/10/2017</a:t>
            </a:fld>
            <a:endParaRPr lang="es-MX"/>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s-MX"/>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690C496D-962C-4414-9463-DC9A6B90BB8C}" type="slidenum">
              <a:rPr lang="es-MX" smtClean="0"/>
              <a:t>‹Nº›</a:t>
            </a:fld>
            <a:endParaRPr lang="es-MX"/>
          </a:p>
        </p:txBody>
      </p:sp>
    </p:spTree>
    <p:extLst>
      <p:ext uri="{BB962C8B-B14F-4D97-AF65-F5344CB8AC3E}">
        <p14:creationId xmlns:p14="http://schemas.microsoft.com/office/powerpoint/2010/main" val="28462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9B48D05-5483-4EC5-A69A-CCD1A3C3C07E}"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90C496D-962C-4414-9463-DC9A6B90BB8C}" type="slidenum">
              <a:rPr lang="es-MX" smtClean="0"/>
              <a:t>‹Nº›</a:t>
            </a:fld>
            <a:endParaRPr lang="es-MX"/>
          </a:p>
        </p:txBody>
      </p:sp>
    </p:spTree>
    <p:extLst>
      <p:ext uri="{BB962C8B-B14F-4D97-AF65-F5344CB8AC3E}">
        <p14:creationId xmlns:p14="http://schemas.microsoft.com/office/powerpoint/2010/main" val="3049832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69B48D05-5483-4EC5-A69A-CCD1A3C3C07E}" type="datetimeFigureOut">
              <a:rPr lang="es-MX" smtClean="0"/>
              <a:t>20/10/2017</a:t>
            </a:fld>
            <a:endParaRPr lang="es-MX"/>
          </a:p>
        </p:txBody>
      </p:sp>
      <p:sp>
        <p:nvSpPr>
          <p:cNvPr id="5" name="Footer Placeholder 4"/>
          <p:cNvSpPr>
            <a:spLocks noGrp="1"/>
          </p:cNvSpPr>
          <p:nvPr>
            <p:ph type="ftr" sz="quarter" idx="11"/>
          </p:nvPr>
        </p:nvSpPr>
        <p:spPr>
          <a:xfrm>
            <a:off x="774923" y="5951811"/>
            <a:ext cx="7896279" cy="365125"/>
          </a:xfrm>
        </p:spPr>
        <p:txBody>
          <a:bodyPr/>
          <a:lstStyle/>
          <a:p>
            <a:endParaRPr lang="es-MX"/>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690C496D-962C-4414-9463-DC9A6B90BB8C}" type="slidenum">
              <a:rPr lang="es-MX" smtClean="0"/>
              <a:t>‹Nº›</a:t>
            </a:fld>
            <a:endParaRPr lang="es-MX"/>
          </a:p>
        </p:txBody>
      </p:sp>
    </p:spTree>
    <p:extLst>
      <p:ext uri="{BB962C8B-B14F-4D97-AF65-F5344CB8AC3E}">
        <p14:creationId xmlns:p14="http://schemas.microsoft.com/office/powerpoint/2010/main" val="2395044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9B48D05-5483-4EC5-A69A-CCD1A3C3C07E}"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a:xfrm>
            <a:off x="10558300" y="5956137"/>
            <a:ext cx="1052508" cy="365125"/>
          </a:xfrm>
        </p:spPr>
        <p:txBody>
          <a:bodyPr/>
          <a:lstStyle/>
          <a:p>
            <a:fld id="{690C496D-962C-4414-9463-DC9A6B90BB8C}" type="slidenum">
              <a:rPr lang="es-MX" smtClean="0"/>
              <a:t>‹Nº›</a:t>
            </a:fld>
            <a:endParaRPr lang="es-MX"/>
          </a:p>
        </p:txBody>
      </p:sp>
    </p:spTree>
    <p:extLst>
      <p:ext uri="{BB962C8B-B14F-4D97-AF65-F5344CB8AC3E}">
        <p14:creationId xmlns:p14="http://schemas.microsoft.com/office/powerpoint/2010/main" val="3964974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69B48D05-5483-4EC5-A69A-CCD1A3C3C07E}" type="datetimeFigureOut">
              <a:rPr lang="es-MX" smtClean="0"/>
              <a:t>20/10/2017</a:t>
            </a:fld>
            <a:endParaRPr lang="es-MX"/>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s-MX"/>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690C496D-962C-4414-9463-DC9A6B90BB8C}" type="slidenum">
              <a:rPr lang="es-MX" smtClean="0"/>
              <a:t>‹Nº›</a:t>
            </a:fld>
            <a:endParaRPr lang="es-MX"/>
          </a:p>
        </p:txBody>
      </p:sp>
    </p:spTree>
    <p:extLst>
      <p:ext uri="{BB962C8B-B14F-4D97-AF65-F5344CB8AC3E}">
        <p14:creationId xmlns:p14="http://schemas.microsoft.com/office/powerpoint/2010/main" val="19003041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69B48D05-5483-4EC5-A69A-CCD1A3C3C07E}"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90C496D-962C-4414-9463-DC9A6B90BB8C}" type="slidenum">
              <a:rPr lang="es-MX" smtClean="0"/>
              <a:t>‹Nº›</a:t>
            </a:fld>
            <a:endParaRPr lang="es-MX"/>
          </a:p>
        </p:txBody>
      </p:sp>
    </p:spTree>
    <p:extLst>
      <p:ext uri="{BB962C8B-B14F-4D97-AF65-F5344CB8AC3E}">
        <p14:creationId xmlns:p14="http://schemas.microsoft.com/office/powerpoint/2010/main" val="29176456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69B48D05-5483-4EC5-A69A-CCD1A3C3C07E}" type="datetimeFigureOut">
              <a:rPr lang="es-MX" smtClean="0"/>
              <a:t>20/10/2017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690C496D-962C-4414-9463-DC9A6B90BB8C}" type="slidenum">
              <a:rPr lang="es-MX" smtClean="0"/>
              <a:t>‹Nº›</a:t>
            </a:fld>
            <a:endParaRPr lang="es-MX"/>
          </a:p>
        </p:txBody>
      </p:sp>
    </p:spTree>
    <p:extLst>
      <p:ext uri="{BB962C8B-B14F-4D97-AF65-F5344CB8AC3E}">
        <p14:creationId xmlns:p14="http://schemas.microsoft.com/office/powerpoint/2010/main" val="6511969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9B48D05-5483-4EC5-A69A-CCD1A3C3C07E}" type="datetimeFigureOut">
              <a:rPr lang="es-MX" smtClean="0"/>
              <a:t>20/10/2017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690C496D-962C-4414-9463-DC9A6B90BB8C}" type="slidenum">
              <a:rPr lang="es-MX" smtClean="0"/>
              <a:t>‹Nº›</a:t>
            </a:fld>
            <a:endParaRPr lang="es-MX"/>
          </a:p>
        </p:txBody>
      </p:sp>
    </p:spTree>
    <p:extLst>
      <p:ext uri="{BB962C8B-B14F-4D97-AF65-F5344CB8AC3E}">
        <p14:creationId xmlns:p14="http://schemas.microsoft.com/office/powerpoint/2010/main" val="32167673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B48D05-5483-4EC5-A69A-CCD1A3C3C07E}" type="datetimeFigureOut">
              <a:rPr lang="es-MX" smtClean="0"/>
              <a:t>20/10/2017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690C496D-962C-4414-9463-DC9A6B90BB8C}" type="slidenum">
              <a:rPr lang="es-MX" smtClean="0"/>
              <a:t>‹Nº›</a:t>
            </a:fld>
            <a:endParaRPr lang="es-MX"/>
          </a:p>
        </p:txBody>
      </p:sp>
    </p:spTree>
    <p:extLst>
      <p:ext uri="{BB962C8B-B14F-4D97-AF65-F5344CB8AC3E}">
        <p14:creationId xmlns:p14="http://schemas.microsoft.com/office/powerpoint/2010/main" val="26638991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69B48D05-5483-4EC5-A69A-CCD1A3C3C07E}" type="datetimeFigureOut">
              <a:rPr lang="es-MX" smtClean="0"/>
              <a:t>20/10/2017</a:t>
            </a:fld>
            <a:endParaRPr lang="es-MX"/>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s-MX"/>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690C496D-962C-4414-9463-DC9A6B90BB8C}" type="slidenum">
              <a:rPr lang="es-MX" smtClean="0"/>
              <a:t>‹Nº›</a:t>
            </a:fld>
            <a:endParaRPr lang="es-MX"/>
          </a:p>
        </p:txBody>
      </p:sp>
    </p:spTree>
    <p:extLst>
      <p:ext uri="{BB962C8B-B14F-4D97-AF65-F5344CB8AC3E}">
        <p14:creationId xmlns:p14="http://schemas.microsoft.com/office/powerpoint/2010/main" val="7791990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9B48D05-5483-4EC5-A69A-CCD1A3C3C07E}"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90C496D-962C-4414-9463-DC9A6B90BB8C}" type="slidenum">
              <a:rPr lang="es-MX" smtClean="0"/>
              <a:t>‹Nº›</a:t>
            </a:fld>
            <a:endParaRPr lang="es-MX"/>
          </a:p>
        </p:txBody>
      </p:sp>
    </p:spTree>
    <p:extLst>
      <p:ext uri="{BB962C8B-B14F-4D97-AF65-F5344CB8AC3E}">
        <p14:creationId xmlns:p14="http://schemas.microsoft.com/office/powerpoint/2010/main" val="35079076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69B48D05-5483-4EC5-A69A-CCD1A3C3C07E}" type="datetimeFigureOut">
              <a:rPr lang="es-MX" smtClean="0"/>
              <a:t>20/10/2017</a:t>
            </a:fld>
            <a:endParaRPr lang="es-MX"/>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s-MX"/>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690C496D-962C-4414-9463-DC9A6B90BB8C}" type="slidenum">
              <a:rPr lang="es-MX" smtClean="0"/>
              <a:t>‹Nº›</a:t>
            </a:fld>
            <a:endParaRPr lang="es-MX"/>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90508915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70647" y="859066"/>
            <a:ext cx="11228294" cy="5109091"/>
          </a:xfrm>
          <a:prstGeom prst="rect">
            <a:avLst/>
          </a:prstGeom>
        </p:spPr>
        <p:txBody>
          <a:bodyPr wrap="square">
            <a:spAutoFit/>
          </a:bodyPr>
          <a:lstStyle/>
          <a:p>
            <a:pPr algn="ctr"/>
            <a:r>
              <a:rPr lang="es-ES" sz="2800" b="1" u="sng" dirty="0" smtClean="0">
                <a:latin typeface="Batang" panose="02030600000101010101" pitchFamily="18" charset="-127"/>
                <a:ea typeface="Batang" panose="02030600000101010101" pitchFamily="18" charset="-127"/>
              </a:rPr>
              <a:t>Universidad Autónoma del Estado de México</a:t>
            </a:r>
            <a:br>
              <a:rPr lang="es-ES" sz="2800" b="1" u="sng" dirty="0" smtClean="0">
                <a:latin typeface="Batang" panose="02030600000101010101" pitchFamily="18" charset="-127"/>
                <a:ea typeface="Batang" panose="02030600000101010101" pitchFamily="18" charset="-127"/>
              </a:rPr>
            </a:br>
            <a:r>
              <a:rPr lang="es-ES" sz="2800" b="1" u="sng" dirty="0" smtClean="0">
                <a:latin typeface="Batang" panose="02030600000101010101" pitchFamily="18" charset="-127"/>
                <a:ea typeface="Batang" panose="02030600000101010101" pitchFamily="18" charset="-127"/>
              </a:rPr>
              <a:t>Centro Universitario UAEM Valle de Teotihuacán</a:t>
            </a:r>
            <a:br>
              <a:rPr lang="es-ES" sz="2800" b="1" u="sng" dirty="0" smtClean="0">
                <a:latin typeface="Batang" panose="02030600000101010101" pitchFamily="18" charset="-127"/>
                <a:ea typeface="Batang" panose="02030600000101010101" pitchFamily="18" charset="-127"/>
              </a:rPr>
            </a:br>
            <a:r>
              <a:rPr lang="es-ES" b="1" dirty="0" smtClean="0">
                <a:latin typeface="Batang" panose="02030600000101010101" pitchFamily="18" charset="-127"/>
                <a:ea typeface="Batang" panose="02030600000101010101" pitchFamily="18" charset="-127"/>
                <a:cs typeface="Calibri Light" panose="020F0302020204030204" pitchFamily="34" charset="0"/>
              </a:rPr>
              <a:t/>
            </a:r>
            <a:br>
              <a:rPr lang="es-ES" b="1" dirty="0" smtClean="0">
                <a:latin typeface="Batang" panose="02030600000101010101" pitchFamily="18" charset="-127"/>
                <a:ea typeface="Batang" panose="02030600000101010101" pitchFamily="18" charset="-127"/>
                <a:cs typeface="Calibri Light" panose="020F0302020204030204" pitchFamily="34" charset="0"/>
              </a:rPr>
            </a:br>
            <a:r>
              <a:rPr lang="es-ES" b="1" dirty="0" smtClean="0">
                <a:latin typeface="Batang" panose="02030600000101010101" pitchFamily="18" charset="-127"/>
                <a:ea typeface="Batang" panose="02030600000101010101" pitchFamily="18" charset="-127"/>
                <a:cs typeface="Calibri Light" panose="020F0302020204030204" pitchFamily="34" charset="0"/>
              </a:rPr>
              <a:t>Licenciatura en Informática Administrativa</a:t>
            </a:r>
            <a:br>
              <a:rPr lang="es-ES" b="1" dirty="0" smtClean="0">
                <a:latin typeface="Batang" panose="02030600000101010101" pitchFamily="18" charset="-127"/>
                <a:ea typeface="Batang" panose="02030600000101010101" pitchFamily="18" charset="-127"/>
                <a:cs typeface="Calibri Light" panose="020F0302020204030204" pitchFamily="34" charset="0"/>
              </a:rPr>
            </a:br>
            <a:r>
              <a:rPr lang="es-ES" b="1" dirty="0" smtClean="0">
                <a:latin typeface="Batang" panose="02030600000101010101" pitchFamily="18" charset="-127"/>
                <a:ea typeface="Batang" panose="02030600000101010101" pitchFamily="18" charset="-127"/>
                <a:cs typeface="Calibri Light" panose="020F0302020204030204" pitchFamily="34" charset="0"/>
              </a:rPr>
              <a:t>Unidad de Aprendizaje: Proyectos de Inversión</a:t>
            </a:r>
            <a:br>
              <a:rPr lang="es-ES" b="1" dirty="0" smtClean="0">
                <a:latin typeface="Batang" panose="02030600000101010101" pitchFamily="18" charset="-127"/>
                <a:ea typeface="Batang" panose="02030600000101010101" pitchFamily="18" charset="-127"/>
                <a:cs typeface="Calibri Light" panose="020F0302020204030204" pitchFamily="34" charset="0"/>
              </a:rPr>
            </a:br>
            <a:endParaRPr lang="es-ES" b="1" dirty="0" smtClean="0">
              <a:latin typeface="Batang" panose="02030600000101010101" pitchFamily="18" charset="-127"/>
              <a:ea typeface="Batang" panose="02030600000101010101" pitchFamily="18" charset="-127"/>
              <a:cs typeface="Calibri Light" panose="020F0302020204030204" pitchFamily="34" charset="0"/>
            </a:endParaRPr>
          </a:p>
          <a:p>
            <a:pPr algn="ctr"/>
            <a:r>
              <a:rPr lang="es-ES" dirty="0" smtClean="0">
                <a:latin typeface="Batang" panose="02030600000101010101" pitchFamily="18" charset="-127"/>
                <a:ea typeface="Batang" panose="02030600000101010101" pitchFamily="18" charset="-127"/>
                <a:cs typeface="Calibri Light" panose="020F0302020204030204" pitchFamily="34" charset="0"/>
              </a:rPr>
              <a:t/>
            </a:r>
            <a:br>
              <a:rPr lang="es-ES" dirty="0" smtClean="0">
                <a:latin typeface="Batang" panose="02030600000101010101" pitchFamily="18" charset="-127"/>
                <a:ea typeface="Batang" panose="02030600000101010101" pitchFamily="18" charset="-127"/>
                <a:cs typeface="Calibri Light" panose="020F0302020204030204" pitchFamily="34" charset="0"/>
              </a:rPr>
            </a:br>
            <a:r>
              <a:rPr lang="es-ES" b="1" dirty="0" smtClean="0">
                <a:latin typeface="Batang" panose="02030600000101010101" pitchFamily="18" charset="-127"/>
                <a:ea typeface="Batang" panose="02030600000101010101" pitchFamily="18" charset="-127"/>
                <a:cs typeface="Calibri Light" panose="020F0302020204030204" pitchFamily="34" charset="0"/>
              </a:rPr>
              <a:t/>
            </a:r>
            <a:br>
              <a:rPr lang="es-ES" b="1" dirty="0" smtClean="0">
                <a:latin typeface="Batang" panose="02030600000101010101" pitchFamily="18" charset="-127"/>
                <a:ea typeface="Batang" panose="02030600000101010101" pitchFamily="18" charset="-127"/>
                <a:cs typeface="Calibri Light" panose="020F0302020204030204" pitchFamily="34" charset="0"/>
              </a:rPr>
            </a:br>
            <a:r>
              <a:rPr lang="es-ES" b="1" dirty="0" smtClean="0">
                <a:latin typeface="Batang" panose="02030600000101010101" pitchFamily="18" charset="-127"/>
                <a:ea typeface="Batang" panose="02030600000101010101" pitchFamily="18" charset="-127"/>
                <a:cs typeface="Calibri Light" panose="020F0302020204030204" pitchFamily="34" charset="0"/>
              </a:rPr>
              <a:t/>
            </a:r>
            <a:br>
              <a:rPr lang="es-ES" b="1" dirty="0" smtClean="0">
                <a:latin typeface="Batang" panose="02030600000101010101" pitchFamily="18" charset="-127"/>
                <a:ea typeface="Batang" panose="02030600000101010101" pitchFamily="18" charset="-127"/>
                <a:cs typeface="Calibri Light" panose="020F0302020204030204" pitchFamily="34" charset="0"/>
              </a:rPr>
            </a:br>
            <a:r>
              <a:rPr lang="es-ES" b="1" dirty="0" smtClean="0">
                <a:latin typeface="Batang" panose="02030600000101010101" pitchFamily="18" charset="-127"/>
                <a:ea typeface="Batang" panose="02030600000101010101" pitchFamily="18" charset="-127"/>
                <a:cs typeface="Calibri Light" panose="020F0302020204030204" pitchFamily="34" charset="0"/>
              </a:rPr>
              <a:t/>
            </a:r>
            <a:br>
              <a:rPr lang="es-ES" b="1" dirty="0" smtClean="0">
                <a:latin typeface="Batang" panose="02030600000101010101" pitchFamily="18" charset="-127"/>
                <a:ea typeface="Batang" panose="02030600000101010101" pitchFamily="18" charset="-127"/>
                <a:cs typeface="Calibri Light" panose="020F0302020204030204" pitchFamily="34" charset="0"/>
              </a:rPr>
            </a:br>
            <a:r>
              <a:rPr lang="es-ES" b="1" dirty="0" smtClean="0">
                <a:latin typeface="Batang" panose="02030600000101010101" pitchFamily="18" charset="-127"/>
                <a:ea typeface="Batang" panose="02030600000101010101" pitchFamily="18" charset="-127"/>
                <a:cs typeface="Calibri Light" panose="020F0302020204030204" pitchFamily="34" charset="0"/>
              </a:rPr>
              <a:t/>
            </a:r>
            <a:br>
              <a:rPr lang="es-ES" b="1" dirty="0" smtClean="0">
                <a:latin typeface="Batang" panose="02030600000101010101" pitchFamily="18" charset="-127"/>
                <a:ea typeface="Batang" panose="02030600000101010101" pitchFamily="18" charset="-127"/>
                <a:cs typeface="Calibri Light" panose="020F0302020204030204" pitchFamily="34" charset="0"/>
              </a:rPr>
            </a:br>
            <a:r>
              <a:rPr lang="es-ES" b="1" dirty="0" smtClean="0">
                <a:solidFill>
                  <a:schemeClr val="bg1"/>
                </a:solidFill>
                <a:latin typeface="Batang" panose="02030600000101010101" pitchFamily="18" charset="-127"/>
                <a:ea typeface="Batang" panose="02030600000101010101" pitchFamily="18" charset="-127"/>
                <a:cs typeface="Calibri Light" panose="020F0302020204030204" pitchFamily="34" charset="0"/>
              </a:rPr>
              <a:t>“PROYECTOS DE INVERSIÓN”</a:t>
            </a:r>
            <a:br>
              <a:rPr lang="es-ES" b="1" dirty="0" smtClean="0">
                <a:solidFill>
                  <a:schemeClr val="bg1"/>
                </a:solidFill>
                <a:latin typeface="Batang" panose="02030600000101010101" pitchFamily="18" charset="-127"/>
                <a:ea typeface="Batang" panose="02030600000101010101" pitchFamily="18" charset="-127"/>
                <a:cs typeface="Calibri Light" panose="020F0302020204030204" pitchFamily="34" charset="0"/>
              </a:rPr>
            </a:br>
            <a:r>
              <a:rPr lang="es-ES" b="1" dirty="0" smtClean="0">
                <a:solidFill>
                  <a:schemeClr val="bg1"/>
                </a:solidFill>
                <a:latin typeface="Batang" panose="02030600000101010101" pitchFamily="18" charset="-127"/>
                <a:ea typeface="Batang" panose="02030600000101010101" pitchFamily="18" charset="-127"/>
                <a:cs typeface="Calibri Light" panose="020F0302020204030204" pitchFamily="34" charset="0"/>
              </a:rPr>
              <a:t/>
            </a:r>
            <a:br>
              <a:rPr lang="es-ES" b="1" dirty="0" smtClean="0">
                <a:solidFill>
                  <a:schemeClr val="bg1"/>
                </a:solidFill>
                <a:latin typeface="Batang" panose="02030600000101010101" pitchFamily="18" charset="-127"/>
                <a:ea typeface="Batang" panose="02030600000101010101" pitchFamily="18" charset="-127"/>
                <a:cs typeface="Calibri Light" panose="020F0302020204030204" pitchFamily="34" charset="0"/>
              </a:rPr>
            </a:br>
            <a:r>
              <a:rPr lang="es-ES" b="1" dirty="0" smtClean="0">
                <a:solidFill>
                  <a:schemeClr val="bg1"/>
                </a:solidFill>
                <a:latin typeface="Batang" panose="02030600000101010101" pitchFamily="18" charset="-127"/>
                <a:ea typeface="Batang" panose="02030600000101010101" pitchFamily="18" charset="-127"/>
                <a:cs typeface="Calibri Light" panose="020F0302020204030204" pitchFamily="34" charset="0"/>
              </a:rPr>
              <a:t>L. C. P. Lizbeth Sandoval Juárez</a:t>
            </a:r>
          </a:p>
          <a:p>
            <a:pPr algn="ctr"/>
            <a:endParaRPr lang="es-ES" b="1" dirty="0" smtClean="0">
              <a:solidFill>
                <a:schemeClr val="bg1"/>
              </a:solidFill>
              <a:latin typeface="Batang" panose="02030600000101010101" pitchFamily="18" charset="-127"/>
              <a:ea typeface="Batang" panose="02030600000101010101" pitchFamily="18" charset="-127"/>
              <a:cs typeface="Calibri Light" panose="020F0302020204030204" pitchFamily="34" charset="0"/>
            </a:endParaRPr>
          </a:p>
          <a:p>
            <a:pPr algn="ctr"/>
            <a:endParaRPr lang="es-ES" b="1" dirty="0">
              <a:solidFill>
                <a:schemeClr val="bg1"/>
              </a:solidFill>
              <a:latin typeface="Batang" panose="02030600000101010101" pitchFamily="18" charset="-127"/>
              <a:ea typeface="Batang" panose="02030600000101010101" pitchFamily="18" charset="-127"/>
            </a:endParaRPr>
          </a:p>
          <a:p>
            <a:pPr algn="ctr"/>
            <a:r>
              <a:rPr lang="es-ES" b="1" dirty="0" smtClean="0">
                <a:solidFill>
                  <a:schemeClr val="bg1"/>
                </a:solidFill>
                <a:latin typeface="Batang" panose="02030600000101010101" pitchFamily="18" charset="-127"/>
                <a:ea typeface="Batang" panose="02030600000101010101" pitchFamily="18" charset="-127"/>
              </a:rPr>
              <a:t>Septiembre 2017</a:t>
            </a:r>
            <a:endParaRPr lang="es-MX" dirty="0">
              <a:solidFill>
                <a:schemeClr val="bg1"/>
              </a:solidFill>
            </a:endParaRPr>
          </a:p>
        </p:txBody>
      </p:sp>
      <p:graphicFrame>
        <p:nvGraphicFramePr>
          <p:cNvPr id="5" name="Tabla 4"/>
          <p:cNvGraphicFramePr>
            <a:graphicFrameLocks noGrp="1"/>
          </p:cNvGraphicFramePr>
          <p:nvPr>
            <p:extLst>
              <p:ext uri="{D42A27DB-BD31-4B8C-83A1-F6EECF244321}">
                <p14:modId xmlns:p14="http://schemas.microsoft.com/office/powerpoint/2010/main" val="1863417454"/>
              </p:ext>
            </p:extLst>
          </p:nvPr>
        </p:nvGraphicFramePr>
        <p:xfrm>
          <a:off x="3942789" y="3276507"/>
          <a:ext cx="4149857" cy="828040"/>
        </p:xfrm>
        <a:graphic>
          <a:graphicData uri="http://schemas.openxmlformats.org/drawingml/2006/table">
            <a:tbl>
              <a:tblPr firstRow="1" bandRow="1">
                <a:tableStyleId>{16D9F66E-5EB9-4882-86FB-DCBF35E3C3E4}</a:tableStyleId>
              </a:tblPr>
              <a:tblGrid>
                <a:gridCol w="801350"/>
                <a:gridCol w="695459"/>
                <a:gridCol w="850006"/>
                <a:gridCol w="914400"/>
                <a:gridCol w="888642"/>
              </a:tblGrid>
              <a:tr h="370840">
                <a:tc>
                  <a:txBody>
                    <a:bodyPr/>
                    <a:lstStyle/>
                    <a:p>
                      <a:pPr algn="ctr"/>
                      <a:r>
                        <a:rPr lang="es-MX" sz="1200" dirty="0" smtClean="0"/>
                        <a:t>Clave</a:t>
                      </a:r>
                      <a:endParaRPr lang="es-MX" sz="1200" dirty="0"/>
                    </a:p>
                  </a:txBody>
                  <a:tcPr/>
                </a:tc>
                <a:tc>
                  <a:txBody>
                    <a:bodyPr/>
                    <a:lstStyle/>
                    <a:p>
                      <a:pPr algn="ctr"/>
                      <a:r>
                        <a:rPr lang="es-MX" sz="1200" dirty="0" smtClean="0"/>
                        <a:t>Horas teoría</a:t>
                      </a:r>
                      <a:endParaRPr lang="es-MX" sz="1200" dirty="0"/>
                    </a:p>
                  </a:txBody>
                  <a:tcPr/>
                </a:tc>
                <a:tc>
                  <a:txBody>
                    <a:bodyPr/>
                    <a:lstStyle/>
                    <a:p>
                      <a:pPr algn="ctr"/>
                      <a:r>
                        <a:rPr lang="es-MX" sz="1200" dirty="0" smtClean="0"/>
                        <a:t>Horas práctica</a:t>
                      </a:r>
                      <a:endParaRPr lang="es-MX" sz="1200" dirty="0"/>
                    </a:p>
                  </a:txBody>
                  <a:tcPr/>
                </a:tc>
                <a:tc>
                  <a:txBody>
                    <a:bodyPr/>
                    <a:lstStyle/>
                    <a:p>
                      <a:pPr algn="ctr"/>
                      <a:r>
                        <a:rPr lang="es-MX" sz="1200" dirty="0" smtClean="0"/>
                        <a:t>Total de horas</a:t>
                      </a:r>
                      <a:endParaRPr lang="es-MX" sz="1200" dirty="0"/>
                    </a:p>
                  </a:txBody>
                  <a:tcPr/>
                </a:tc>
                <a:tc>
                  <a:txBody>
                    <a:bodyPr/>
                    <a:lstStyle/>
                    <a:p>
                      <a:pPr algn="ctr"/>
                      <a:r>
                        <a:rPr lang="es-MX" sz="1200" dirty="0" smtClean="0"/>
                        <a:t>Créditos</a:t>
                      </a:r>
                      <a:endParaRPr lang="es-MX" sz="1200" dirty="0"/>
                    </a:p>
                  </a:txBody>
                  <a:tcPr/>
                </a:tc>
              </a:tr>
              <a:tr h="370840">
                <a:tc>
                  <a:txBody>
                    <a:bodyPr/>
                    <a:lstStyle/>
                    <a:p>
                      <a:pPr algn="ctr"/>
                      <a:r>
                        <a:rPr lang="es-MX" sz="1200" dirty="0" smtClean="0"/>
                        <a:t>L30127</a:t>
                      </a:r>
                      <a:endParaRPr lang="es-MX" sz="1200" dirty="0"/>
                    </a:p>
                  </a:txBody>
                  <a:tcPr/>
                </a:tc>
                <a:tc>
                  <a:txBody>
                    <a:bodyPr/>
                    <a:lstStyle/>
                    <a:p>
                      <a:pPr algn="ctr"/>
                      <a:r>
                        <a:rPr lang="es-MX" sz="1200" dirty="0" smtClean="0"/>
                        <a:t>3</a:t>
                      </a:r>
                      <a:endParaRPr lang="es-MX" sz="1200" dirty="0"/>
                    </a:p>
                  </a:txBody>
                  <a:tcPr/>
                </a:tc>
                <a:tc>
                  <a:txBody>
                    <a:bodyPr/>
                    <a:lstStyle/>
                    <a:p>
                      <a:pPr algn="ctr"/>
                      <a:r>
                        <a:rPr lang="es-MX" sz="1200" dirty="0" smtClean="0"/>
                        <a:t>1</a:t>
                      </a:r>
                      <a:endParaRPr lang="es-MX" sz="1200" dirty="0"/>
                    </a:p>
                  </a:txBody>
                  <a:tcPr/>
                </a:tc>
                <a:tc>
                  <a:txBody>
                    <a:bodyPr/>
                    <a:lstStyle/>
                    <a:p>
                      <a:pPr algn="ctr"/>
                      <a:r>
                        <a:rPr lang="es-MX" sz="1200" dirty="0" smtClean="0"/>
                        <a:t>4</a:t>
                      </a:r>
                      <a:endParaRPr lang="es-MX" sz="1200" dirty="0"/>
                    </a:p>
                  </a:txBody>
                  <a:tcPr/>
                </a:tc>
                <a:tc>
                  <a:txBody>
                    <a:bodyPr/>
                    <a:lstStyle/>
                    <a:p>
                      <a:pPr algn="ctr"/>
                      <a:r>
                        <a:rPr lang="es-MX" sz="1200" dirty="0" smtClean="0"/>
                        <a:t>7</a:t>
                      </a:r>
                      <a:endParaRPr lang="es-MX" sz="1200" dirty="0"/>
                    </a:p>
                  </a:txBody>
                  <a:tcPr/>
                </a:tc>
              </a:tr>
            </a:tbl>
          </a:graphicData>
        </a:graphic>
      </p:graphicFrame>
      <p:pic>
        <p:nvPicPr>
          <p:cNvPr id="6" name="Imagen 5"/>
          <p:cNvPicPr>
            <a:picLocks noChangeAspect="1"/>
          </p:cNvPicPr>
          <p:nvPr/>
        </p:nvPicPr>
        <p:blipFill>
          <a:blip r:embed="rId2"/>
          <a:stretch>
            <a:fillRect/>
          </a:stretch>
        </p:blipFill>
        <p:spPr>
          <a:xfrm>
            <a:off x="403412" y="672673"/>
            <a:ext cx="773631" cy="668813"/>
          </a:xfrm>
          <a:prstGeom prst="rect">
            <a:avLst/>
          </a:prstGeom>
        </p:spPr>
      </p:pic>
      <p:pic>
        <p:nvPicPr>
          <p:cNvPr id="7" name="Imagen 6"/>
          <p:cNvPicPr>
            <a:picLocks noChangeAspect="1"/>
          </p:cNvPicPr>
          <p:nvPr/>
        </p:nvPicPr>
        <p:blipFill>
          <a:blip r:embed="rId3"/>
          <a:stretch>
            <a:fillRect/>
          </a:stretch>
        </p:blipFill>
        <p:spPr>
          <a:xfrm>
            <a:off x="10637128" y="569936"/>
            <a:ext cx="1129048" cy="578259"/>
          </a:xfrm>
          <a:prstGeom prst="rect">
            <a:avLst/>
          </a:prstGeom>
        </p:spPr>
      </p:pic>
    </p:spTree>
    <p:extLst>
      <p:ext uri="{BB962C8B-B14F-4D97-AF65-F5344CB8AC3E}">
        <p14:creationId xmlns:p14="http://schemas.microsoft.com/office/powerpoint/2010/main" val="15242681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 Inversión y operación</a:t>
            </a:r>
            <a:endParaRPr lang="es-MX" dirty="0"/>
          </a:p>
        </p:txBody>
      </p:sp>
      <p:sp>
        <p:nvSpPr>
          <p:cNvPr id="3" name="Marcador de contenido 2"/>
          <p:cNvSpPr>
            <a:spLocks noGrp="1"/>
          </p:cNvSpPr>
          <p:nvPr>
            <p:ph idx="1"/>
          </p:nvPr>
        </p:nvSpPr>
        <p:spPr/>
        <p:txBody>
          <a:bodyPr/>
          <a:lstStyle/>
          <a:p>
            <a:pPr>
              <a:lnSpc>
                <a:spcPct val="150000"/>
              </a:lnSpc>
            </a:pPr>
            <a:r>
              <a:rPr lang="es-MX" dirty="0">
                <a:solidFill>
                  <a:schemeClr val="tx2">
                    <a:lumMod val="10000"/>
                  </a:schemeClr>
                </a:solidFill>
              </a:rPr>
              <a:t>La etapa de </a:t>
            </a:r>
            <a:r>
              <a:rPr lang="es-MX" i="1" dirty="0">
                <a:solidFill>
                  <a:schemeClr val="tx2">
                    <a:lumMod val="10000"/>
                  </a:schemeClr>
                </a:solidFill>
              </a:rPr>
              <a:t>inversión </a:t>
            </a:r>
            <a:r>
              <a:rPr lang="es-MX" dirty="0">
                <a:solidFill>
                  <a:schemeClr val="tx2">
                    <a:lumMod val="10000"/>
                  </a:schemeClr>
                </a:solidFill>
              </a:rPr>
              <a:t>corresponde al proceso de implementación del proyecto, donde </a:t>
            </a:r>
            <a:r>
              <a:rPr lang="es-MX" dirty="0" smtClean="0">
                <a:solidFill>
                  <a:schemeClr val="tx2">
                    <a:lumMod val="10000"/>
                  </a:schemeClr>
                </a:solidFill>
              </a:rPr>
              <a:t>se materializan </a:t>
            </a:r>
            <a:r>
              <a:rPr lang="es-MX" dirty="0">
                <a:solidFill>
                  <a:schemeClr val="tx2">
                    <a:lumMod val="10000"/>
                  </a:schemeClr>
                </a:solidFill>
              </a:rPr>
              <a:t>todas las inversiones previas a su puesta en marcha</a:t>
            </a:r>
            <a:r>
              <a:rPr lang="es-MX" dirty="0" smtClean="0">
                <a:solidFill>
                  <a:schemeClr val="tx2">
                    <a:lumMod val="10000"/>
                  </a:schemeClr>
                </a:solidFill>
              </a:rPr>
              <a:t>.</a:t>
            </a:r>
          </a:p>
          <a:p>
            <a:pPr marL="0" indent="0">
              <a:lnSpc>
                <a:spcPct val="150000"/>
              </a:lnSpc>
              <a:buNone/>
            </a:pPr>
            <a:endParaRPr lang="es-MX" dirty="0">
              <a:solidFill>
                <a:schemeClr val="tx2">
                  <a:lumMod val="10000"/>
                </a:schemeClr>
              </a:solidFill>
            </a:endParaRPr>
          </a:p>
          <a:p>
            <a:pPr>
              <a:lnSpc>
                <a:spcPct val="150000"/>
              </a:lnSpc>
            </a:pPr>
            <a:r>
              <a:rPr lang="es-MX" dirty="0">
                <a:solidFill>
                  <a:schemeClr val="tx2">
                    <a:lumMod val="10000"/>
                  </a:schemeClr>
                </a:solidFill>
              </a:rPr>
              <a:t>La etapa de </a:t>
            </a:r>
            <a:r>
              <a:rPr lang="es-MX" i="1" dirty="0">
                <a:solidFill>
                  <a:schemeClr val="tx2">
                    <a:lumMod val="10000"/>
                  </a:schemeClr>
                </a:solidFill>
              </a:rPr>
              <a:t>operación </a:t>
            </a:r>
            <a:r>
              <a:rPr lang="es-MX" dirty="0">
                <a:solidFill>
                  <a:schemeClr val="tx2">
                    <a:lumMod val="10000"/>
                  </a:schemeClr>
                </a:solidFill>
              </a:rPr>
              <a:t>es aquélla donde la inversión ya materializada está en ejecución, </a:t>
            </a:r>
            <a:r>
              <a:rPr lang="es-MX" dirty="0" smtClean="0">
                <a:solidFill>
                  <a:schemeClr val="tx2">
                    <a:lumMod val="10000"/>
                  </a:schemeClr>
                </a:solidFill>
              </a:rPr>
              <a:t>por ejemplo</a:t>
            </a:r>
            <a:r>
              <a:rPr lang="es-MX" dirty="0">
                <a:solidFill>
                  <a:schemeClr val="tx2">
                    <a:lumMod val="10000"/>
                  </a:schemeClr>
                </a:solidFill>
              </a:rPr>
              <a:t>, con el uso de una nueva máquina que reemplazó a otra anterior, con la compra </a:t>
            </a:r>
            <a:r>
              <a:rPr lang="es-MX" dirty="0" smtClean="0">
                <a:solidFill>
                  <a:schemeClr val="tx2">
                    <a:lumMod val="10000"/>
                  </a:schemeClr>
                </a:solidFill>
              </a:rPr>
              <a:t>a terceros </a:t>
            </a:r>
            <a:r>
              <a:rPr lang="es-MX" dirty="0">
                <a:solidFill>
                  <a:schemeClr val="tx2">
                    <a:lumMod val="10000"/>
                  </a:schemeClr>
                </a:solidFill>
              </a:rPr>
              <a:t>de servicios antes provistos internamente o con el mayor nivel de </a:t>
            </a:r>
            <a:r>
              <a:rPr lang="es-MX" dirty="0" smtClean="0">
                <a:solidFill>
                  <a:schemeClr val="tx2">
                    <a:lumMod val="10000"/>
                  </a:schemeClr>
                </a:solidFill>
              </a:rPr>
              <a:t>producción observado </a:t>
            </a:r>
            <a:r>
              <a:rPr lang="es-MX" dirty="0">
                <a:solidFill>
                  <a:schemeClr val="tx2">
                    <a:lumMod val="10000"/>
                  </a:schemeClr>
                </a:solidFill>
              </a:rPr>
              <a:t>como resultado de una inversión en la ampliación de la planta.</a:t>
            </a:r>
            <a:endParaRPr lang="es-MX" dirty="0">
              <a:solidFill>
                <a:schemeClr val="tx2">
                  <a:lumMod val="10000"/>
                </a:schemeClr>
              </a:solidFill>
            </a:endParaRPr>
          </a:p>
        </p:txBody>
      </p:sp>
    </p:spTree>
    <p:extLst>
      <p:ext uri="{BB962C8B-B14F-4D97-AF65-F5344CB8AC3E}">
        <p14:creationId xmlns:p14="http://schemas.microsoft.com/office/powerpoint/2010/main" val="8927901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Tamaño del proyecto</a:t>
            </a:r>
            <a:endParaRPr lang="es-MX" dirty="0"/>
          </a:p>
        </p:txBody>
      </p:sp>
      <p:sp>
        <p:nvSpPr>
          <p:cNvPr id="3" name="Marcador de contenido 2"/>
          <p:cNvSpPr>
            <a:spLocks noGrp="1"/>
          </p:cNvSpPr>
          <p:nvPr>
            <p:ph idx="1"/>
          </p:nvPr>
        </p:nvSpPr>
        <p:spPr>
          <a:xfrm>
            <a:off x="581192" y="1976718"/>
            <a:ext cx="11029615" cy="4625788"/>
          </a:xfrm>
        </p:spPr>
        <p:txBody>
          <a:bodyPr>
            <a:normAutofit/>
          </a:bodyPr>
          <a:lstStyle/>
          <a:p>
            <a:pPr algn="just">
              <a:lnSpc>
                <a:spcPct val="150000"/>
              </a:lnSpc>
            </a:pPr>
            <a:r>
              <a:rPr lang="es-MX" dirty="0">
                <a:solidFill>
                  <a:schemeClr val="tx2">
                    <a:lumMod val="10000"/>
                  </a:schemeClr>
                </a:solidFill>
              </a:rPr>
              <a:t>La determinación del tamaño responde a un análisis interrelacionado de una </a:t>
            </a:r>
            <a:r>
              <a:rPr lang="es-MX" dirty="0" smtClean="0">
                <a:solidFill>
                  <a:schemeClr val="tx2">
                    <a:lumMod val="10000"/>
                  </a:schemeClr>
                </a:solidFill>
              </a:rPr>
              <a:t>gran cantidad </a:t>
            </a:r>
            <a:r>
              <a:rPr lang="es-MX" dirty="0">
                <a:solidFill>
                  <a:schemeClr val="tx2">
                    <a:lumMod val="10000"/>
                  </a:schemeClr>
                </a:solidFill>
              </a:rPr>
              <a:t>de variables de un proyecto: demanda, disponibilidad de insumos, </a:t>
            </a:r>
            <a:r>
              <a:rPr lang="es-MX" dirty="0" smtClean="0">
                <a:solidFill>
                  <a:schemeClr val="tx2">
                    <a:lumMod val="10000"/>
                  </a:schemeClr>
                </a:solidFill>
              </a:rPr>
              <a:t>localización y </a:t>
            </a:r>
            <a:r>
              <a:rPr lang="es-MX" dirty="0">
                <a:solidFill>
                  <a:schemeClr val="tx2">
                    <a:lumMod val="10000"/>
                  </a:schemeClr>
                </a:solidFill>
              </a:rPr>
              <a:t>plan estratégico comercial de desarrollo futuro de la empresa que </a:t>
            </a:r>
            <a:r>
              <a:rPr lang="es-MX" dirty="0" smtClean="0">
                <a:solidFill>
                  <a:schemeClr val="tx2">
                    <a:lumMod val="10000"/>
                  </a:schemeClr>
                </a:solidFill>
              </a:rPr>
              <a:t>se crearía </a:t>
            </a:r>
            <a:r>
              <a:rPr lang="es-MX" dirty="0">
                <a:solidFill>
                  <a:schemeClr val="tx2">
                    <a:lumMod val="10000"/>
                  </a:schemeClr>
                </a:solidFill>
              </a:rPr>
              <a:t>con el proyecto, entre otras</a:t>
            </a:r>
            <a:r>
              <a:rPr lang="es-MX" dirty="0" smtClean="0">
                <a:solidFill>
                  <a:schemeClr val="tx2">
                    <a:lumMod val="10000"/>
                  </a:schemeClr>
                </a:solidFill>
              </a:rPr>
              <a:t>.</a:t>
            </a:r>
          </a:p>
          <a:p>
            <a:pPr>
              <a:lnSpc>
                <a:spcPct val="150000"/>
              </a:lnSpc>
            </a:pPr>
            <a:r>
              <a:rPr lang="es-MX" dirty="0">
                <a:solidFill>
                  <a:schemeClr val="tx2">
                    <a:lumMod val="10000"/>
                  </a:schemeClr>
                </a:solidFill>
              </a:rPr>
              <a:t>Existen tres </a:t>
            </a:r>
            <a:r>
              <a:rPr lang="es-MX" u="sng" dirty="0">
                <a:solidFill>
                  <a:schemeClr val="tx2">
                    <a:lumMod val="10000"/>
                  </a:schemeClr>
                </a:solidFill>
              </a:rPr>
              <a:t>situaciones básicas del tamaño </a:t>
            </a:r>
            <a:r>
              <a:rPr lang="es-MX" dirty="0">
                <a:solidFill>
                  <a:schemeClr val="tx2">
                    <a:lumMod val="10000"/>
                  </a:schemeClr>
                </a:solidFill>
              </a:rPr>
              <a:t>que pueden identificarse respecto </a:t>
            </a:r>
            <a:r>
              <a:rPr lang="es-MX" dirty="0" smtClean="0">
                <a:solidFill>
                  <a:schemeClr val="tx2">
                    <a:lumMod val="10000"/>
                  </a:schemeClr>
                </a:solidFill>
              </a:rPr>
              <a:t>del mercado</a:t>
            </a:r>
            <a:r>
              <a:rPr lang="es-MX" dirty="0">
                <a:solidFill>
                  <a:schemeClr val="tx2">
                    <a:lumMod val="10000"/>
                  </a:schemeClr>
                </a:solidFill>
              </a:rPr>
              <a:t>: </a:t>
            </a:r>
            <a:endParaRPr lang="es-MX" dirty="0" smtClean="0">
              <a:solidFill>
                <a:schemeClr val="tx2">
                  <a:lumMod val="10000"/>
                </a:schemeClr>
              </a:solidFill>
            </a:endParaRPr>
          </a:p>
          <a:p>
            <a:pPr marL="1169988" indent="-363538">
              <a:lnSpc>
                <a:spcPct val="150000"/>
              </a:lnSpc>
              <a:buFont typeface="+mj-lt"/>
              <a:buAutoNum type="arabicPeriod"/>
            </a:pPr>
            <a:r>
              <a:rPr lang="es-MX" dirty="0" smtClean="0">
                <a:solidFill>
                  <a:schemeClr val="tx2">
                    <a:lumMod val="10000"/>
                  </a:schemeClr>
                </a:solidFill>
              </a:rPr>
              <a:t>Aquélla </a:t>
            </a:r>
            <a:r>
              <a:rPr lang="es-MX" dirty="0">
                <a:solidFill>
                  <a:schemeClr val="tx2">
                    <a:lumMod val="10000"/>
                  </a:schemeClr>
                </a:solidFill>
              </a:rPr>
              <a:t>en la cual la cantidad demandada total sea claramente menor </a:t>
            </a:r>
            <a:r>
              <a:rPr lang="es-MX" dirty="0" smtClean="0">
                <a:solidFill>
                  <a:schemeClr val="tx2">
                    <a:lumMod val="10000"/>
                  </a:schemeClr>
                </a:solidFill>
              </a:rPr>
              <a:t>que la </a:t>
            </a:r>
            <a:r>
              <a:rPr lang="es-MX" dirty="0">
                <a:solidFill>
                  <a:schemeClr val="tx2">
                    <a:lumMod val="10000"/>
                  </a:schemeClr>
                </a:solidFill>
              </a:rPr>
              <a:t>menor de las unidades productoras posibles de instalar; </a:t>
            </a:r>
            <a:endParaRPr lang="es-MX" dirty="0" smtClean="0">
              <a:solidFill>
                <a:schemeClr val="tx2">
                  <a:lumMod val="10000"/>
                </a:schemeClr>
              </a:solidFill>
            </a:endParaRPr>
          </a:p>
          <a:p>
            <a:pPr marL="1169988" indent="-363538">
              <a:lnSpc>
                <a:spcPct val="150000"/>
              </a:lnSpc>
              <a:buFont typeface="+mj-lt"/>
              <a:buAutoNum type="arabicPeriod"/>
            </a:pPr>
            <a:r>
              <a:rPr lang="es-MX" dirty="0" smtClean="0">
                <a:solidFill>
                  <a:schemeClr val="tx2">
                    <a:lumMod val="10000"/>
                  </a:schemeClr>
                </a:solidFill>
              </a:rPr>
              <a:t>Aquélla </a:t>
            </a:r>
            <a:r>
              <a:rPr lang="es-MX" dirty="0">
                <a:solidFill>
                  <a:schemeClr val="tx2">
                    <a:lumMod val="10000"/>
                  </a:schemeClr>
                </a:solidFill>
              </a:rPr>
              <a:t>en la cual la </a:t>
            </a:r>
            <a:r>
              <a:rPr lang="es-MX" dirty="0" smtClean="0">
                <a:solidFill>
                  <a:schemeClr val="tx2">
                    <a:lumMod val="10000"/>
                  </a:schemeClr>
                </a:solidFill>
              </a:rPr>
              <a:t>cantidad demandada </a:t>
            </a:r>
            <a:r>
              <a:rPr lang="es-MX" dirty="0">
                <a:solidFill>
                  <a:schemeClr val="tx2">
                    <a:lumMod val="10000"/>
                  </a:schemeClr>
                </a:solidFill>
              </a:rPr>
              <a:t>sea igual a la capacidad mínima que se puede instalar, </a:t>
            </a:r>
            <a:endParaRPr lang="es-MX" dirty="0" smtClean="0">
              <a:solidFill>
                <a:schemeClr val="tx2">
                  <a:lumMod val="10000"/>
                </a:schemeClr>
              </a:solidFill>
            </a:endParaRPr>
          </a:p>
          <a:p>
            <a:pPr marL="1169988" indent="-363538">
              <a:lnSpc>
                <a:spcPct val="150000"/>
              </a:lnSpc>
              <a:buFont typeface="+mj-lt"/>
              <a:buAutoNum type="arabicPeriod"/>
            </a:pPr>
            <a:r>
              <a:rPr lang="es-MX" dirty="0" smtClean="0">
                <a:solidFill>
                  <a:schemeClr val="tx2">
                    <a:lumMod val="10000"/>
                  </a:schemeClr>
                </a:solidFill>
              </a:rPr>
              <a:t>Aquélla en la </a:t>
            </a:r>
            <a:r>
              <a:rPr lang="es-MX" dirty="0">
                <a:solidFill>
                  <a:schemeClr val="tx2">
                    <a:lumMod val="10000"/>
                  </a:schemeClr>
                </a:solidFill>
              </a:rPr>
              <a:t>cual la cantidad demandada sea superior a la mayor de las unidades </a:t>
            </a:r>
            <a:r>
              <a:rPr lang="es-MX" dirty="0" smtClean="0">
                <a:solidFill>
                  <a:schemeClr val="tx2">
                    <a:lumMod val="10000"/>
                  </a:schemeClr>
                </a:solidFill>
              </a:rPr>
              <a:t>productoras posibles </a:t>
            </a:r>
            <a:r>
              <a:rPr lang="es-MX" dirty="0">
                <a:solidFill>
                  <a:schemeClr val="tx2">
                    <a:lumMod val="10000"/>
                  </a:schemeClr>
                </a:solidFill>
              </a:rPr>
              <a:t>de instalar.</a:t>
            </a:r>
            <a:endParaRPr lang="es-MX" dirty="0">
              <a:solidFill>
                <a:schemeClr val="tx2">
                  <a:lumMod val="10000"/>
                </a:schemeClr>
              </a:solidFill>
            </a:endParaRPr>
          </a:p>
        </p:txBody>
      </p:sp>
    </p:spTree>
    <p:extLst>
      <p:ext uri="{BB962C8B-B14F-4D97-AF65-F5344CB8AC3E}">
        <p14:creationId xmlns:p14="http://schemas.microsoft.com/office/powerpoint/2010/main" val="28276139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Optimización del tamaño</a:t>
            </a:r>
            <a:endParaRPr lang="es-MX" dirty="0"/>
          </a:p>
        </p:txBody>
      </p:sp>
      <p:sp>
        <p:nvSpPr>
          <p:cNvPr id="3" name="Marcador de contenido 2"/>
          <p:cNvSpPr>
            <a:spLocks noGrp="1"/>
          </p:cNvSpPr>
          <p:nvPr>
            <p:ph idx="1"/>
          </p:nvPr>
        </p:nvSpPr>
        <p:spPr/>
        <p:txBody>
          <a:bodyPr/>
          <a:lstStyle/>
          <a:p>
            <a:pPr algn="just">
              <a:lnSpc>
                <a:spcPct val="150000"/>
              </a:lnSpc>
            </a:pPr>
            <a:r>
              <a:rPr lang="es-MX" dirty="0">
                <a:solidFill>
                  <a:schemeClr val="tx2">
                    <a:lumMod val="10000"/>
                  </a:schemeClr>
                </a:solidFill>
              </a:rPr>
              <a:t>La determinación del tamaño debe basarse en dos consideraciones que confieren </a:t>
            </a:r>
            <a:r>
              <a:rPr lang="es-MX" dirty="0" smtClean="0">
                <a:solidFill>
                  <a:schemeClr val="tx2">
                    <a:lumMod val="10000"/>
                  </a:schemeClr>
                </a:solidFill>
              </a:rPr>
              <a:t>un carácter </a:t>
            </a:r>
            <a:r>
              <a:rPr lang="es-MX" dirty="0">
                <a:solidFill>
                  <a:schemeClr val="tx2">
                    <a:lumMod val="10000"/>
                  </a:schemeClr>
                </a:solidFill>
              </a:rPr>
              <a:t>cambiante a la optimidad del proyecto: la relación precio-volumen, por </a:t>
            </a:r>
            <a:r>
              <a:rPr lang="es-MX" dirty="0" smtClean="0">
                <a:solidFill>
                  <a:schemeClr val="tx2">
                    <a:lumMod val="10000"/>
                  </a:schemeClr>
                </a:solidFill>
              </a:rPr>
              <a:t>el efecto </a:t>
            </a:r>
            <a:r>
              <a:rPr lang="es-MX" dirty="0">
                <a:solidFill>
                  <a:schemeClr val="tx2">
                    <a:lumMod val="10000"/>
                  </a:schemeClr>
                </a:solidFill>
              </a:rPr>
              <a:t>de la elasticidad de la demanda, y la relación costo-volumen, por las </a:t>
            </a:r>
            <a:r>
              <a:rPr lang="es-MX" dirty="0" smtClean="0">
                <a:solidFill>
                  <a:schemeClr val="tx2">
                    <a:lumMod val="10000"/>
                  </a:schemeClr>
                </a:solidFill>
              </a:rPr>
              <a:t>economías y des economías </a:t>
            </a:r>
            <a:r>
              <a:rPr lang="es-MX" dirty="0">
                <a:solidFill>
                  <a:schemeClr val="tx2">
                    <a:lumMod val="10000"/>
                  </a:schemeClr>
                </a:solidFill>
              </a:rPr>
              <a:t>de escala que pueden lograrse en el proceso productivo</a:t>
            </a:r>
            <a:r>
              <a:rPr lang="es-MX" dirty="0" smtClean="0">
                <a:solidFill>
                  <a:schemeClr val="tx2">
                    <a:lumMod val="10000"/>
                  </a:schemeClr>
                </a:solidFill>
              </a:rPr>
              <a:t>.</a:t>
            </a:r>
          </a:p>
          <a:p>
            <a:pPr algn="just">
              <a:lnSpc>
                <a:spcPct val="150000"/>
              </a:lnSpc>
            </a:pPr>
            <a:endParaRPr lang="es-MX" dirty="0">
              <a:solidFill>
                <a:schemeClr val="tx2">
                  <a:lumMod val="10000"/>
                </a:schemeClr>
              </a:solidFill>
            </a:endParaRPr>
          </a:p>
          <a:p>
            <a:pPr algn="just">
              <a:lnSpc>
                <a:spcPct val="150000"/>
              </a:lnSpc>
            </a:pPr>
            <a:endParaRPr lang="es-MX" dirty="0">
              <a:solidFill>
                <a:schemeClr val="tx2">
                  <a:lumMod val="10000"/>
                </a:schemeClr>
              </a:solidFill>
            </a:endParaRPr>
          </a:p>
        </p:txBody>
      </p:sp>
    </p:spTree>
    <p:extLst>
      <p:ext uri="{BB962C8B-B14F-4D97-AF65-F5344CB8AC3E}">
        <p14:creationId xmlns:p14="http://schemas.microsoft.com/office/powerpoint/2010/main" val="3734104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evaluación</a:t>
            </a:r>
            <a:endParaRPr lang="es-MX" dirty="0"/>
          </a:p>
        </p:txBody>
      </p:sp>
      <p:sp>
        <p:nvSpPr>
          <p:cNvPr id="3" name="Marcador de contenido 2"/>
          <p:cNvSpPr>
            <a:spLocks noGrp="1"/>
          </p:cNvSpPr>
          <p:nvPr>
            <p:ph idx="1"/>
          </p:nvPr>
        </p:nvSpPr>
        <p:spPr/>
        <p:txBody>
          <a:bodyPr/>
          <a:lstStyle/>
          <a:p>
            <a:pPr algn="just">
              <a:lnSpc>
                <a:spcPct val="150000"/>
              </a:lnSpc>
            </a:pPr>
            <a:r>
              <a:rPr lang="es-MX" dirty="0" smtClean="0">
                <a:solidFill>
                  <a:schemeClr val="tx2">
                    <a:lumMod val="10000"/>
                  </a:schemeClr>
                </a:solidFill>
              </a:rPr>
              <a:t>La evaluación representa una serie de mecanismos que permiten determinar la prioridad de un proyecto, a través de un análisis comparativo de los usos alternativos que pueden tener los recursos invertidos o por invertir.</a:t>
            </a:r>
          </a:p>
          <a:p>
            <a:pPr marL="0" indent="0" algn="just">
              <a:lnSpc>
                <a:spcPct val="150000"/>
              </a:lnSpc>
              <a:buNone/>
            </a:pPr>
            <a:endParaRPr lang="es-MX" dirty="0" smtClean="0">
              <a:solidFill>
                <a:schemeClr val="tx2">
                  <a:lumMod val="10000"/>
                </a:schemeClr>
              </a:solidFill>
            </a:endParaRPr>
          </a:p>
          <a:p>
            <a:pPr algn="just">
              <a:lnSpc>
                <a:spcPct val="150000"/>
              </a:lnSpc>
            </a:pPr>
            <a:r>
              <a:rPr lang="es-MX" dirty="0" smtClean="0">
                <a:solidFill>
                  <a:schemeClr val="tx2">
                    <a:lumMod val="10000"/>
                  </a:schemeClr>
                </a:solidFill>
              </a:rPr>
              <a:t>La evaluación tiene por objetivo determinar hasta qué punto las características de un proyecto corresponden a los patrones de uso óptimo económico, en las diferentes situaciones.</a:t>
            </a:r>
            <a:endParaRPr lang="es-MX" dirty="0">
              <a:solidFill>
                <a:schemeClr val="tx2">
                  <a:lumMod val="10000"/>
                </a:schemeClr>
              </a:solidFill>
            </a:endParaRPr>
          </a:p>
        </p:txBody>
      </p:sp>
    </p:spTree>
    <p:extLst>
      <p:ext uri="{BB962C8B-B14F-4D97-AF65-F5344CB8AC3E}">
        <p14:creationId xmlns:p14="http://schemas.microsoft.com/office/powerpoint/2010/main" val="38040461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Evaluación de un proyecto</a:t>
            </a:r>
            <a:endParaRPr lang="es-MX" dirty="0"/>
          </a:p>
        </p:txBody>
      </p:sp>
      <p:sp>
        <p:nvSpPr>
          <p:cNvPr id="3" name="Marcador de contenido 2"/>
          <p:cNvSpPr>
            <a:spLocks noGrp="1"/>
          </p:cNvSpPr>
          <p:nvPr>
            <p:ph idx="1"/>
          </p:nvPr>
        </p:nvSpPr>
        <p:spPr/>
        <p:txBody>
          <a:bodyPr/>
          <a:lstStyle/>
          <a:p>
            <a:pPr>
              <a:lnSpc>
                <a:spcPct val="150000"/>
              </a:lnSpc>
            </a:pPr>
            <a:r>
              <a:rPr lang="es-MX" dirty="0">
                <a:solidFill>
                  <a:schemeClr val="tx2">
                    <a:lumMod val="10000"/>
                  </a:schemeClr>
                </a:solidFill>
              </a:rPr>
              <a:t>La evaluación de proyectos pretende medir objetivamente ciertas magnitudes </a:t>
            </a:r>
            <a:r>
              <a:rPr lang="es-MX" dirty="0" smtClean="0">
                <a:solidFill>
                  <a:schemeClr val="tx2">
                    <a:lumMod val="10000"/>
                  </a:schemeClr>
                </a:solidFill>
              </a:rPr>
              <a:t>cuantitativas resultantes </a:t>
            </a:r>
            <a:r>
              <a:rPr lang="es-MX" dirty="0">
                <a:solidFill>
                  <a:schemeClr val="tx2">
                    <a:lumMod val="10000"/>
                  </a:schemeClr>
                </a:solidFill>
              </a:rPr>
              <a:t>del estudio del proyecto, y dan origen a operaciones </a:t>
            </a:r>
            <a:r>
              <a:rPr lang="es-MX" dirty="0" smtClean="0">
                <a:solidFill>
                  <a:schemeClr val="tx2">
                    <a:lumMod val="10000"/>
                  </a:schemeClr>
                </a:solidFill>
              </a:rPr>
              <a:t>matemáticas que </a:t>
            </a:r>
            <a:r>
              <a:rPr lang="es-MX" dirty="0">
                <a:solidFill>
                  <a:schemeClr val="tx2">
                    <a:lumMod val="10000"/>
                  </a:schemeClr>
                </a:solidFill>
              </a:rPr>
              <a:t>permiten obtener diferentes coeficientes de evaluación</a:t>
            </a:r>
            <a:r>
              <a:rPr lang="es-MX" dirty="0" smtClean="0">
                <a:solidFill>
                  <a:schemeClr val="tx2">
                    <a:lumMod val="10000"/>
                  </a:schemeClr>
                </a:solidFill>
              </a:rPr>
              <a:t>.</a:t>
            </a:r>
          </a:p>
          <a:p>
            <a:pPr marL="0" indent="0">
              <a:lnSpc>
                <a:spcPct val="150000"/>
              </a:lnSpc>
              <a:buNone/>
            </a:pPr>
            <a:endParaRPr lang="es-MX" dirty="0" smtClean="0">
              <a:solidFill>
                <a:schemeClr val="tx2">
                  <a:lumMod val="10000"/>
                </a:schemeClr>
              </a:solidFill>
            </a:endParaRPr>
          </a:p>
          <a:p>
            <a:pPr>
              <a:lnSpc>
                <a:spcPct val="150000"/>
              </a:lnSpc>
            </a:pPr>
            <a:r>
              <a:rPr lang="es-MX" dirty="0">
                <a:solidFill>
                  <a:schemeClr val="tx2">
                    <a:lumMod val="10000"/>
                  </a:schemeClr>
                </a:solidFill>
              </a:rPr>
              <a:t>La correcta valoración de los beneficios esperados permitirá definir de </a:t>
            </a:r>
            <a:r>
              <a:rPr lang="es-MX" dirty="0" smtClean="0">
                <a:solidFill>
                  <a:schemeClr val="tx2">
                    <a:lumMod val="10000"/>
                  </a:schemeClr>
                </a:solidFill>
              </a:rPr>
              <a:t>manera satisfactoria </a:t>
            </a:r>
            <a:r>
              <a:rPr lang="es-MX" dirty="0">
                <a:solidFill>
                  <a:schemeClr val="tx2">
                    <a:lumMod val="10000"/>
                  </a:schemeClr>
                </a:solidFill>
              </a:rPr>
              <a:t>el criterio de evaluación que sea más adecuado.</a:t>
            </a:r>
            <a:endParaRPr lang="es-MX" dirty="0">
              <a:solidFill>
                <a:schemeClr val="tx2">
                  <a:lumMod val="10000"/>
                </a:schemeClr>
              </a:solidFill>
            </a:endParaRPr>
          </a:p>
        </p:txBody>
      </p:sp>
    </p:spTree>
    <p:extLst>
      <p:ext uri="{BB962C8B-B14F-4D97-AF65-F5344CB8AC3E}">
        <p14:creationId xmlns:p14="http://schemas.microsoft.com/office/powerpoint/2010/main" val="38569412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Evaluación social del proyecto</a:t>
            </a:r>
            <a:endParaRPr lang="es-MX" dirty="0"/>
          </a:p>
        </p:txBody>
      </p:sp>
      <p:sp>
        <p:nvSpPr>
          <p:cNvPr id="3" name="Marcador de contenido 2"/>
          <p:cNvSpPr>
            <a:spLocks noGrp="1"/>
          </p:cNvSpPr>
          <p:nvPr>
            <p:ph idx="1"/>
          </p:nvPr>
        </p:nvSpPr>
        <p:spPr>
          <a:xfrm>
            <a:off x="581192" y="2072919"/>
            <a:ext cx="11029615" cy="4368222"/>
          </a:xfrm>
        </p:spPr>
        <p:txBody>
          <a:bodyPr/>
          <a:lstStyle/>
          <a:p>
            <a:pPr algn="just">
              <a:lnSpc>
                <a:spcPct val="150000"/>
              </a:lnSpc>
            </a:pPr>
            <a:r>
              <a:rPr lang="es-MX" dirty="0">
                <a:solidFill>
                  <a:schemeClr val="tx2">
                    <a:lumMod val="10000"/>
                  </a:schemeClr>
                </a:solidFill>
              </a:rPr>
              <a:t>La evaluación social de proyectos compara los beneficios y costos que una </a:t>
            </a:r>
            <a:r>
              <a:rPr lang="es-MX" dirty="0" smtClean="0">
                <a:solidFill>
                  <a:schemeClr val="tx2">
                    <a:lumMod val="10000"/>
                  </a:schemeClr>
                </a:solidFill>
              </a:rPr>
              <a:t>determinada inversión </a:t>
            </a:r>
            <a:r>
              <a:rPr lang="es-MX" dirty="0">
                <a:solidFill>
                  <a:schemeClr val="tx2">
                    <a:lumMod val="10000"/>
                  </a:schemeClr>
                </a:solidFill>
              </a:rPr>
              <a:t>pueda tener para la comunidad de un país en su conjunto. </a:t>
            </a:r>
            <a:endParaRPr lang="es-MX" dirty="0" smtClean="0">
              <a:solidFill>
                <a:schemeClr val="tx2">
                  <a:lumMod val="10000"/>
                </a:schemeClr>
              </a:solidFill>
            </a:endParaRPr>
          </a:p>
          <a:p>
            <a:pPr marL="0" indent="0" algn="just">
              <a:lnSpc>
                <a:spcPct val="150000"/>
              </a:lnSpc>
              <a:buNone/>
            </a:pPr>
            <a:endParaRPr lang="es-MX" dirty="0" smtClean="0">
              <a:solidFill>
                <a:schemeClr val="tx2">
                  <a:lumMod val="10000"/>
                </a:schemeClr>
              </a:solidFill>
            </a:endParaRPr>
          </a:p>
          <a:p>
            <a:pPr algn="just">
              <a:lnSpc>
                <a:spcPct val="150000"/>
              </a:lnSpc>
            </a:pPr>
            <a:r>
              <a:rPr lang="es-MX" dirty="0" smtClean="0">
                <a:solidFill>
                  <a:schemeClr val="tx2">
                    <a:lumMod val="10000"/>
                  </a:schemeClr>
                </a:solidFill>
              </a:rPr>
              <a:t>No siempre </a:t>
            </a:r>
            <a:r>
              <a:rPr lang="es-MX" dirty="0">
                <a:solidFill>
                  <a:schemeClr val="tx2">
                    <a:lumMod val="10000"/>
                  </a:schemeClr>
                </a:solidFill>
              </a:rPr>
              <a:t>un proyecto que es rentable para un particular también es rentable para </a:t>
            </a:r>
            <a:r>
              <a:rPr lang="es-MX" dirty="0" smtClean="0">
                <a:solidFill>
                  <a:schemeClr val="tx2">
                    <a:lumMod val="10000"/>
                  </a:schemeClr>
                </a:solidFill>
              </a:rPr>
              <a:t>la comunidad</a:t>
            </a:r>
            <a:r>
              <a:rPr lang="es-MX" dirty="0">
                <a:solidFill>
                  <a:schemeClr val="tx2">
                    <a:lumMod val="10000"/>
                  </a:schemeClr>
                </a:solidFill>
              </a:rPr>
              <a:t>, y viceversa</a:t>
            </a:r>
            <a:r>
              <a:rPr lang="es-MX" dirty="0" smtClean="0">
                <a:solidFill>
                  <a:schemeClr val="tx2">
                    <a:lumMod val="10000"/>
                  </a:schemeClr>
                </a:solidFill>
              </a:rPr>
              <a:t>.</a:t>
            </a:r>
          </a:p>
          <a:p>
            <a:pPr marL="0" indent="0" algn="just">
              <a:lnSpc>
                <a:spcPct val="150000"/>
              </a:lnSpc>
              <a:buNone/>
            </a:pPr>
            <a:endParaRPr lang="es-MX" dirty="0" smtClean="0">
              <a:solidFill>
                <a:schemeClr val="tx2">
                  <a:lumMod val="10000"/>
                </a:schemeClr>
              </a:solidFill>
            </a:endParaRPr>
          </a:p>
          <a:p>
            <a:pPr>
              <a:lnSpc>
                <a:spcPct val="150000"/>
              </a:lnSpc>
            </a:pPr>
            <a:r>
              <a:rPr lang="es-MX" dirty="0">
                <a:solidFill>
                  <a:schemeClr val="tx2">
                    <a:lumMod val="10000"/>
                  </a:schemeClr>
                </a:solidFill>
              </a:rPr>
              <a:t>Los beneficios directos se miden por el incremento que el proyecto provocará </a:t>
            </a:r>
            <a:r>
              <a:rPr lang="es-MX" dirty="0" smtClean="0">
                <a:solidFill>
                  <a:schemeClr val="tx2">
                    <a:lumMod val="10000"/>
                  </a:schemeClr>
                </a:solidFill>
              </a:rPr>
              <a:t>en el </a:t>
            </a:r>
            <a:r>
              <a:rPr lang="es-MX" dirty="0">
                <a:solidFill>
                  <a:schemeClr val="tx2">
                    <a:lumMod val="10000"/>
                  </a:schemeClr>
                </a:solidFill>
              </a:rPr>
              <a:t>ingreso nacional mediante la cuantificación de la venta monetaria de sus productos</a:t>
            </a:r>
            <a:r>
              <a:rPr lang="es-MX" dirty="0" smtClean="0">
                <a:solidFill>
                  <a:schemeClr val="tx2">
                    <a:lumMod val="10000"/>
                  </a:schemeClr>
                </a:solidFill>
              </a:rPr>
              <a:t>, en </a:t>
            </a:r>
            <a:r>
              <a:rPr lang="es-MX" dirty="0">
                <a:solidFill>
                  <a:schemeClr val="tx2">
                    <a:lumMod val="10000"/>
                  </a:schemeClr>
                </a:solidFill>
              </a:rPr>
              <a:t>la cual el precio social considerado corresponde al precio del mercado </a:t>
            </a:r>
            <a:r>
              <a:rPr lang="es-MX" dirty="0" smtClean="0">
                <a:solidFill>
                  <a:schemeClr val="tx2">
                    <a:lumMod val="10000"/>
                  </a:schemeClr>
                </a:solidFill>
              </a:rPr>
              <a:t>ajustado por </a:t>
            </a:r>
            <a:r>
              <a:rPr lang="es-MX" dirty="0">
                <a:solidFill>
                  <a:schemeClr val="tx2">
                    <a:lumMod val="10000"/>
                  </a:schemeClr>
                </a:solidFill>
              </a:rPr>
              <a:t>algún factor que refleje las distorsiones existentes en el mercado del producto.</a:t>
            </a:r>
            <a:endParaRPr lang="es-MX" dirty="0">
              <a:solidFill>
                <a:schemeClr val="tx2">
                  <a:lumMod val="10000"/>
                </a:schemeClr>
              </a:solidFill>
            </a:endParaRPr>
          </a:p>
        </p:txBody>
      </p:sp>
    </p:spTree>
    <p:extLst>
      <p:ext uri="{BB962C8B-B14F-4D97-AF65-F5344CB8AC3E}">
        <p14:creationId xmlns:p14="http://schemas.microsoft.com/office/powerpoint/2010/main" val="1075176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Evaluación privada del proyecto</a:t>
            </a:r>
            <a:endParaRPr lang="es-MX" dirty="0"/>
          </a:p>
        </p:txBody>
      </p:sp>
      <p:sp>
        <p:nvSpPr>
          <p:cNvPr id="3" name="Marcador de contenido 2"/>
          <p:cNvSpPr>
            <a:spLocks noGrp="1"/>
          </p:cNvSpPr>
          <p:nvPr>
            <p:ph idx="1"/>
          </p:nvPr>
        </p:nvSpPr>
        <p:spPr/>
        <p:txBody>
          <a:bodyPr/>
          <a:lstStyle/>
          <a:p>
            <a:pPr algn="just">
              <a:lnSpc>
                <a:spcPct val="150000"/>
              </a:lnSpc>
            </a:pPr>
            <a:r>
              <a:rPr lang="es-MX" dirty="0">
                <a:solidFill>
                  <a:schemeClr val="tx2">
                    <a:lumMod val="10000"/>
                  </a:schemeClr>
                </a:solidFill>
              </a:rPr>
              <a:t>L</a:t>
            </a:r>
            <a:r>
              <a:rPr lang="es-MX" dirty="0" smtClean="0">
                <a:solidFill>
                  <a:schemeClr val="tx2">
                    <a:lumMod val="10000"/>
                  </a:schemeClr>
                </a:solidFill>
              </a:rPr>
              <a:t>a evaluación privada </a:t>
            </a:r>
            <a:r>
              <a:rPr lang="es-MX" dirty="0">
                <a:solidFill>
                  <a:schemeClr val="tx2">
                    <a:lumMod val="10000"/>
                  </a:schemeClr>
                </a:solidFill>
              </a:rPr>
              <a:t>trabaja con el criterio de precios de </a:t>
            </a:r>
            <a:r>
              <a:rPr lang="es-MX" dirty="0" smtClean="0">
                <a:solidFill>
                  <a:schemeClr val="tx2">
                    <a:lumMod val="10000"/>
                  </a:schemeClr>
                </a:solidFill>
              </a:rPr>
              <a:t>mercado.</a:t>
            </a:r>
          </a:p>
          <a:p>
            <a:pPr marL="0" indent="0" algn="just">
              <a:lnSpc>
                <a:spcPct val="150000"/>
              </a:lnSpc>
              <a:buNone/>
            </a:pPr>
            <a:endParaRPr lang="es-MX" dirty="0" smtClean="0">
              <a:solidFill>
                <a:schemeClr val="tx2">
                  <a:lumMod val="10000"/>
                </a:schemeClr>
              </a:solidFill>
            </a:endParaRPr>
          </a:p>
          <a:p>
            <a:pPr algn="just">
              <a:lnSpc>
                <a:spcPct val="150000"/>
              </a:lnSpc>
            </a:pPr>
            <a:r>
              <a:rPr lang="es-MX" dirty="0">
                <a:solidFill>
                  <a:schemeClr val="tx2">
                    <a:lumMod val="10000"/>
                  </a:schemeClr>
                </a:solidFill>
              </a:rPr>
              <a:t>Los precios privados de los factores se pueden corregir a precios sociales, ya </a:t>
            </a:r>
            <a:r>
              <a:rPr lang="es-MX" dirty="0" smtClean="0">
                <a:solidFill>
                  <a:schemeClr val="tx2">
                    <a:lumMod val="10000"/>
                  </a:schemeClr>
                </a:solidFill>
              </a:rPr>
              <a:t>sea por </a:t>
            </a:r>
            <a:r>
              <a:rPr lang="es-MX" dirty="0">
                <a:solidFill>
                  <a:schemeClr val="tx2">
                    <a:lumMod val="10000"/>
                  </a:schemeClr>
                </a:solidFill>
              </a:rPr>
              <a:t>algún criterio particular a cada proyecto, o aplicando los factores de </a:t>
            </a:r>
            <a:r>
              <a:rPr lang="es-MX" dirty="0" smtClean="0">
                <a:solidFill>
                  <a:schemeClr val="tx2">
                    <a:lumMod val="10000"/>
                  </a:schemeClr>
                </a:solidFill>
              </a:rPr>
              <a:t>corrección que </a:t>
            </a:r>
            <a:r>
              <a:rPr lang="es-MX" dirty="0">
                <a:solidFill>
                  <a:schemeClr val="tx2">
                    <a:lumMod val="10000"/>
                  </a:schemeClr>
                </a:solidFill>
              </a:rPr>
              <a:t>varios países definen para su evaluación social</a:t>
            </a:r>
            <a:endParaRPr lang="es-MX" dirty="0">
              <a:solidFill>
                <a:schemeClr val="tx2">
                  <a:lumMod val="10000"/>
                </a:schemeClr>
              </a:solidFill>
            </a:endParaRPr>
          </a:p>
        </p:txBody>
      </p:sp>
    </p:spTree>
    <p:extLst>
      <p:ext uri="{BB962C8B-B14F-4D97-AF65-F5344CB8AC3E}">
        <p14:creationId xmlns:p14="http://schemas.microsoft.com/office/powerpoint/2010/main" val="22227304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Estudio técnico del proyecto</a:t>
            </a:r>
            <a:endParaRPr lang="es-MX" dirty="0"/>
          </a:p>
        </p:txBody>
      </p:sp>
      <p:sp>
        <p:nvSpPr>
          <p:cNvPr id="3" name="Marcador de contenido 2"/>
          <p:cNvSpPr>
            <a:spLocks noGrp="1"/>
          </p:cNvSpPr>
          <p:nvPr>
            <p:ph idx="1"/>
          </p:nvPr>
        </p:nvSpPr>
        <p:spPr>
          <a:xfrm>
            <a:off x="581192" y="1882587"/>
            <a:ext cx="11029615" cy="4840941"/>
          </a:xfrm>
        </p:spPr>
        <p:txBody>
          <a:bodyPr>
            <a:normAutofit fontScale="77500" lnSpcReduction="20000"/>
          </a:bodyPr>
          <a:lstStyle/>
          <a:p>
            <a:pPr>
              <a:lnSpc>
                <a:spcPct val="170000"/>
              </a:lnSpc>
            </a:pPr>
            <a:r>
              <a:rPr lang="es-MX" dirty="0">
                <a:solidFill>
                  <a:schemeClr val="tx2">
                    <a:lumMod val="10000"/>
                  </a:schemeClr>
                </a:solidFill>
              </a:rPr>
              <a:t>En el análisis de la viabilidad financiera de un proyecto, el estudio técnico </a:t>
            </a:r>
            <a:r>
              <a:rPr lang="es-MX" dirty="0" smtClean="0">
                <a:solidFill>
                  <a:schemeClr val="tx2">
                    <a:lumMod val="10000"/>
                  </a:schemeClr>
                </a:solidFill>
              </a:rPr>
              <a:t>tiene por </a:t>
            </a:r>
            <a:r>
              <a:rPr lang="es-MX" dirty="0">
                <a:solidFill>
                  <a:schemeClr val="tx2">
                    <a:lumMod val="10000"/>
                  </a:schemeClr>
                </a:solidFill>
              </a:rPr>
              <a:t>objeto proveer información para cuantificar el monto de las inversiones y de </a:t>
            </a:r>
            <a:r>
              <a:rPr lang="es-MX" dirty="0" smtClean="0">
                <a:solidFill>
                  <a:schemeClr val="tx2">
                    <a:lumMod val="10000"/>
                  </a:schemeClr>
                </a:solidFill>
              </a:rPr>
              <a:t>los costos </a:t>
            </a:r>
            <a:r>
              <a:rPr lang="es-MX" dirty="0">
                <a:solidFill>
                  <a:schemeClr val="tx2">
                    <a:lumMod val="10000"/>
                  </a:schemeClr>
                </a:solidFill>
              </a:rPr>
              <a:t>de operación pertinentes a esta área</a:t>
            </a:r>
            <a:r>
              <a:rPr lang="es-MX" dirty="0" smtClean="0">
                <a:solidFill>
                  <a:schemeClr val="tx2">
                    <a:lumMod val="10000"/>
                  </a:schemeClr>
                </a:solidFill>
              </a:rPr>
              <a:t>.</a:t>
            </a:r>
          </a:p>
          <a:p>
            <a:pPr>
              <a:lnSpc>
                <a:spcPct val="170000"/>
              </a:lnSpc>
            </a:pPr>
            <a:r>
              <a:rPr lang="es-MX" dirty="0" smtClean="0">
                <a:solidFill>
                  <a:schemeClr val="tx2">
                    <a:lumMod val="10000"/>
                  </a:schemeClr>
                </a:solidFill>
              </a:rPr>
              <a:t>Con </a:t>
            </a:r>
            <a:r>
              <a:rPr lang="es-MX" dirty="0">
                <a:solidFill>
                  <a:schemeClr val="tx2">
                    <a:lumMod val="10000"/>
                  </a:schemeClr>
                </a:solidFill>
              </a:rPr>
              <a:t>el estudio técnico se determinarán los requerimientos de </a:t>
            </a:r>
            <a:r>
              <a:rPr lang="es-MX" dirty="0" smtClean="0">
                <a:solidFill>
                  <a:schemeClr val="tx2">
                    <a:lumMod val="10000"/>
                  </a:schemeClr>
                </a:solidFill>
              </a:rPr>
              <a:t>equipos de </a:t>
            </a:r>
            <a:r>
              <a:rPr lang="es-MX" dirty="0">
                <a:solidFill>
                  <a:schemeClr val="tx2">
                    <a:lumMod val="10000"/>
                  </a:schemeClr>
                </a:solidFill>
              </a:rPr>
              <a:t>fábrica para la operación y el monto de la inversión correspondiente</a:t>
            </a:r>
            <a:r>
              <a:rPr lang="es-MX" dirty="0" smtClean="0">
                <a:solidFill>
                  <a:schemeClr val="tx2">
                    <a:lumMod val="10000"/>
                  </a:schemeClr>
                </a:solidFill>
              </a:rPr>
              <a:t>.</a:t>
            </a:r>
          </a:p>
          <a:p>
            <a:pPr>
              <a:lnSpc>
                <a:spcPct val="170000"/>
              </a:lnSpc>
            </a:pPr>
            <a:r>
              <a:rPr lang="es-MX" dirty="0" smtClean="0">
                <a:solidFill>
                  <a:schemeClr val="tx2">
                    <a:lumMod val="10000"/>
                  </a:schemeClr>
                </a:solidFill>
              </a:rPr>
              <a:t>En el estudio técnico se procura contestar las siguientes preguntas:</a:t>
            </a:r>
          </a:p>
          <a:p>
            <a:pPr marL="1976438" indent="-457200">
              <a:lnSpc>
                <a:spcPct val="170000"/>
              </a:lnSpc>
              <a:buFont typeface="Wingdings" panose="05000000000000000000" pitchFamily="2" charset="2"/>
              <a:buChar char="Ø"/>
            </a:pPr>
            <a:r>
              <a:rPr lang="es-MX" dirty="0" smtClean="0">
                <a:solidFill>
                  <a:schemeClr val="tx2">
                    <a:lumMod val="10000"/>
                  </a:schemeClr>
                </a:solidFill>
              </a:rPr>
              <a:t>¿Cómo producir lo que el mercado demanda?</a:t>
            </a:r>
          </a:p>
          <a:p>
            <a:pPr marL="1976438" indent="-457200">
              <a:lnSpc>
                <a:spcPct val="170000"/>
              </a:lnSpc>
              <a:buFont typeface="Wingdings" panose="05000000000000000000" pitchFamily="2" charset="2"/>
              <a:buChar char="Ø"/>
            </a:pPr>
            <a:r>
              <a:rPr lang="es-MX" dirty="0" smtClean="0">
                <a:solidFill>
                  <a:schemeClr val="tx2">
                    <a:lumMod val="10000"/>
                  </a:schemeClr>
                </a:solidFill>
              </a:rPr>
              <a:t>¿Cuál es la combinación de los factores productivos?</a:t>
            </a:r>
          </a:p>
          <a:p>
            <a:pPr marL="1976438" indent="-457200">
              <a:lnSpc>
                <a:spcPct val="170000"/>
              </a:lnSpc>
              <a:buFont typeface="Wingdings" panose="05000000000000000000" pitchFamily="2" charset="2"/>
              <a:buChar char="Ø"/>
            </a:pPr>
            <a:r>
              <a:rPr lang="es-MX" dirty="0" smtClean="0">
                <a:solidFill>
                  <a:schemeClr val="tx2">
                    <a:lumMod val="10000"/>
                  </a:schemeClr>
                </a:solidFill>
              </a:rPr>
              <a:t>¿Dónde producir?</a:t>
            </a:r>
          </a:p>
          <a:p>
            <a:pPr marL="1976438" indent="-457200">
              <a:lnSpc>
                <a:spcPct val="170000"/>
              </a:lnSpc>
              <a:buFont typeface="Wingdings" panose="05000000000000000000" pitchFamily="2" charset="2"/>
              <a:buChar char="Ø"/>
            </a:pPr>
            <a:r>
              <a:rPr lang="es-MX" dirty="0" smtClean="0">
                <a:solidFill>
                  <a:schemeClr val="tx2">
                    <a:lumMod val="10000"/>
                  </a:schemeClr>
                </a:solidFill>
              </a:rPr>
              <a:t>¿Qué materias primas e insumos se requieren?</a:t>
            </a:r>
          </a:p>
          <a:p>
            <a:pPr marL="1976438" indent="-457200">
              <a:lnSpc>
                <a:spcPct val="170000"/>
              </a:lnSpc>
              <a:buFont typeface="Wingdings" panose="05000000000000000000" pitchFamily="2" charset="2"/>
              <a:buChar char="Ø"/>
            </a:pPr>
            <a:r>
              <a:rPr lang="es-MX" dirty="0" smtClean="0">
                <a:solidFill>
                  <a:schemeClr val="tx2">
                    <a:lumMod val="10000"/>
                  </a:schemeClr>
                </a:solidFill>
              </a:rPr>
              <a:t>¿Qué equipos e instalaciones físicas se necesitan?</a:t>
            </a:r>
          </a:p>
          <a:p>
            <a:pPr marL="1976438" indent="-457200">
              <a:lnSpc>
                <a:spcPct val="170000"/>
              </a:lnSpc>
              <a:buFont typeface="Wingdings" panose="05000000000000000000" pitchFamily="2" charset="2"/>
              <a:buChar char="Ø"/>
            </a:pPr>
            <a:r>
              <a:rPr lang="es-MX" dirty="0" smtClean="0">
                <a:solidFill>
                  <a:schemeClr val="tx2">
                    <a:lumMod val="10000"/>
                  </a:schemeClr>
                </a:solidFill>
              </a:rPr>
              <a:t>¿Cuánto y cuando producir?</a:t>
            </a:r>
          </a:p>
          <a:p>
            <a:pPr>
              <a:lnSpc>
                <a:spcPct val="170000"/>
              </a:lnSpc>
            </a:pPr>
            <a:endParaRPr lang="es-MX" dirty="0">
              <a:solidFill>
                <a:schemeClr val="tx2">
                  <a:lumMod val="10000"/>
                </a:schemeClr>
              </a:solidFill>
            </a:endParaRPr>
          </a:p>
        </p:txBody>
      </p:sp>
    </p:spTree>
    <p:extLst>
      <p:ext uri="{BB962C8B-B14F-4D97-AF65-F5344CB8AC3E}">
        <p14:creationId xmlns:p14="http://schemas.microsoft.com/office/powerpoint/2010/main" val="41195920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Objetivo del estudio técnico</a:t>
            </a:r>
            <a:endParaRPr lang="es-MX" dirty="0"/>
          </a:p>
        </p:txBody>
      </p:sp>
      <p:sp>
        <p:nvSpPr>
          <p:cNvPr id="3" name="Marcador de contenido 2"/>
          <p:cNvSpPr>
            <a:spLocks noGrp="1"/>
          </p:cNvSpPr>
          <p:nvPr>
            <p:ph idx="1"/>
          </p:nvPr>
        </p:nvSpPr>
        <p:spPr/>
        <p:txBody>
          <a:bodyPr/>
          <a:lstStyle/>
          <a:p>
            <a:pPr>
              <a:lnSpc>
                <a:spcPct val="150000"/>
              </a:lnSpc>
            </a:pPr>
            <a:r>
              <a:rPr lang="es-MX" dirty="0" smtClean="0">
                <a:solidFill>
                  <a:schemeClr val="tx2">
                    <a:lumMod val="10000"/>
                  </a:schemeClr>
                </a:solidFill>
              </a:rPr>
              <a:t>Demostrar si el proyecto de inversión es o no técnicamente factible justificando además, desde un punto de vista económico, haber seleccionado la mejor alternativa de tamaño, localización y proceso productivo para abastecer el mercado de demandante del bien o servicio a producir. </a:t>
            </a:r>
          </a:p>
          <a:p>
            <a:pPr marL="0" indent="0">
              <a:lnSpc>
                <a:spcPct val="150000"/>
              </a:lnSpc>
              <a:buNone/>
            </a:pPr>
            <a:endParaRPr lang="es-MX" dirty="0" smtClean="0">
              <a:solidFill>
                <a:schemeClr val="tx2">
                  <a:lumMod val="10000"/>
                </a:schemeClr>
              </a:solidFill>
            </a:endParaRPr>
          </a:p>
          <a:p>
            <a:pPr>
              <a:lnSpc>
                <a:spcPct val="150000"/>
              </a:lnSpc>
            </a:pPr>
            <a:r>
              <a:rPr lang="es-MX" dirty="0">
                <a:solidFill>
                  <a:schemeClr val="tx2">
                    <a:lumMod val="10000"/>
                  </a:schemeClr>
                </a:solidFill>
              </a:rPr>
              <a:t>La definición del tamaño del proyecto es fundamental para la determinación de </a:t>
            </a:r>
            <a:r>
              <a:rPr lang="es-MX" dirty="0" smtClean="0">
                <a:solidFill>
                  <a:schemeClr val="tx2">
                    <a:lumMod val="10000"/>
                  </a:schemeClr>
                </a:solidFill>
              </a:rPr>
              <a:t>las inversiones </a:t>
            </a:r>
            <a:r>
              <a:rPr lang="es-MX" dirty="0">
                <a:solidFill>
                  <a:schemeClr val="tx2">
                    <a:lumMod val="10000"/>
                  </a:schemeClr>
                </a:solidFill>
              </a:rPr>
              <a:t>y los costos que se derivan del estudio técnico.</a:t>
            </a:r>
            <a:endParaRPr lang="es-MX" dirty="0">
              <a:solidFill>
                <a:schemeClr val="tx2">
                  <a:lumMod val="10000"/>
                </a:schemeClr>
              </a:solidFill>
            </a:endParaRPr>
          </a:p>
        </p:txBody>
      </p:sp>
    </p:spTree>
    <p:extLst>
      <p:ext uri="{BB962C8B-B14F-4D97-AF65-F5344CB8AC3E}">
        <p14:creationId xmlns:p14="http://schemas.microsoft.com/office/powerpoint/2010/main" val="36795830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Estudio de mercado</a:t>
            </a:r>
            <a:endParaRPr lang="es-MX" dirty="0"/>
          </a:p>
        </p:txBody>
      </p:sp>
      <p:sp>
        <p:nvSpPr>
          <p:cNvPr id="3" name="Marcador de contenido 2"/>
          <p:cNvSpPr>
            <a:spLocks noGrp="1"/>
          </p:cNvSpPr>
          <p:nvPr>
            <p:ph idx="1"/>
          </p:nvPr>
        </p:nvSpPr>
        <p:spPr>
          <a:xfrm>
            <a:off x="581192" y="2180496"/>
            <a:ext cx="11029615" cy="4368222"/>
          </a:xfrm>
        </p:spPr>
        <p:txBody>
          <a:bodyPr>
            <a:normAutofit fontScale="92500" lnSpcReduction="10000"/>
          </a:bodyPr>
          <a:lstStyle/>
          <a:p>
            <a:pPr algn="just">
              <a:lnSpc>
                <a:spcPct val="160000"/>
              </a:lnSpc>
            </a:pPr>
            <a:r>
              <a:rPr lang="es-MX" dirty="0">
                <a:solidFill>
                  <a:schemeClr val="tx2">
                    <a:lumMod val="10000"/>
                  </a:schemeClr>
                </a:solidFill>
              </a:rPr>
              <a:t>El estudio de mercado es más que el análisis y la determinación de la oferta y demanda</a:t>
            </a:r>
            <a:r>
              <a:rPr lang="es-MX" dirty="0" smtClean="0">
                <a:solidFill>
                  <a:schemeClr val="tx2">
                    <a:lumMod val="10000"/>
                  </a:schemeClr>
                </a:solidFill>
              </a:rPr>
              <a:t>, o </a:t>
            </a:r>
            <a:r>
              <a:rPr lang="es-MX" dirty="0">
                <a:solidFill>
                  <a:schemeClr val="tx2">
                    <a:lumMod val="10000"/>
                  </a:schemeClr>
                </a:solidFill>
              </a:rPr>
              <a:t>de los precios del proyecto. Muchos costos de operación pueden </a:t>
            </a:r>
            <a:r>
              <a:rPr lang="es-MX" dirty="0" smtClean="0">
                <a:solidFill>
                  <a:schemeClr val="tx2">
                    <a:lumMod val="10000"/>
                  </a:schemeClr>
                </a:solidFill>
              </a:rPr>
              <a:t>preverse simulando </a:t>
            </a:r>
            <a:r>
              <a:rPr lang="es-MX" dirty="0">
                <a:solidFill>
                  <a:schemeClr val="tx2">
                    <a:lumMod val="10000"/>
                  </a:schemeClr>
                </a:solidFill>
              </a:rPr>
              <a:t>la situación futura y especificando las políticas y los procedimientos que </a:t>
            </a:r>
            <a:r>
              <a:rPr lang="es-MX" dirty="0" smtClean="0">
                <a:solidFill>
                  <a:schemeClr val="tx2">
                    <a:lumMod val="10000"/>
                  </a:schemeClr>
                </a:solidFill>
              </a:rPr>
              <a:t>se utilizarán </a:t>
            </a:r>
            <a:r>
              <a:rPr lang="es-MX" dirty="0">
                <a:solidFill>
                  <a:schemeClr val="tx2">
                    <a:lumMod val="10000"/>
                  </a:schemeClr>
                </a:solidFill>
              </a:rPr>
              <a:t>como estrategia comercial</a:t>
            </a:r>
            <a:r>
              <a:rPr lang="es-MX" dirty="0" smtClean="0">
                <a:solidFill>
                  <a:schemeClr val="tx2">
                    <a:lumMod val="10000"/>
                  </a:schemeClr>
                </a:solidFill>
              </a:rPr>
              <a:t>.</a:t>
            </a:r>
          </a:p>
          <a:p>
            <a:pPr marL="0" indent="0" algn="just">
              <a:lnSpc>
                <a:spcPct val="160000"/>
              </a:lnSpc>
              <a:buNone/>
            </a:pPr>
            <a:endParaRPr lang="es-MX" dirty="0" smtClean="0">
              <a:solidFill>
                <a:schemeClr val="tx2">
                  <a:lumMod val="10000"/>
                </a:schemeClr>
              </a:solidFill>
            </a:endParaRPr>
          </a:p>
          <a:p>
            <a:pPr marL="1519238" indent="-349250" algn="just">
              <a:lnSpc>
                <a:spcPct val="160000"/>
              </a:lnSpc>
              <a:buFont typeface="Wingdings" panose="05000000000000000000" pitchFamily="2" charset="2"/>
              <a:buChar char="v"/>
            </a:pPr>
            <a:r>
              <a:rPr lang="es-MX" dirty="0">
                <a:solidFill>
                  <a:schemeClr val="tx2">
                    <a:lumMod val="10000"/>
                  </a:schemeClr>
                </a:solidFill>
              </a:rPr>
              <a:t>Metodológicamente</a:t>
            </a:r>
            <a:r>
              <a:rPr lang="es-MX" dirty="0" smtClean="0">
                <a:solidFill>
                  <a:schemeClr val="tx2">
                    <a:lumMod val="10000"/>
                  </a:schemeClr>
                </a:solidFill>
              </a:rPr>
              <a:t>, los </a:t>
            </a:r>
            <a:r>
              <a:rPr lang="es-MX" dirty="0">
                <a:solidFill>
                  <a:schemeClr val="tx2">
                    <a:lumMod val="10000"/>
                  </a:schemeClr>
                </a:solidFill>
              </a:rPr>
              <a:t>aspectos que deben estudiarse son cuatro, a saber</a:t>
            </a:r>
            <a:r>
              <a:rPr lang="es-MX" dirty="0" smtClean="0">
                <a:solidFill>
                  <a:schemeClr val="tx2">
                    <a:lumMod val="10000"/>
                  </a:schemeClr>
                </a:solidFill>
              </a:rPr>
              <a:t>:</a:t>
            </a:r>
          </a:p>
          <a:p>
            <a:pPr marL="1519238" indent="-349250" algn="just">
              <a:lnSpc>
                <a:spcPct val="160000"/>
              </a:lnSpc>
              <a:buFont typeface="Wingdings" panose="05000000000000000000" pitchFamily="2" charset="2"/>
              <a:buChar char="v"/>
            </a:pPr>
            <a:r>
              <a:rPr lang="es-MX" dirty="0">
                <a:solidFill>
                  <a:schemeClr val="tx2">
                    <a:lumMod val="10000"/>
                  </a:schemeClr>
                </a:solidFill>
              </a:rPr>
              <a:t>El consumidor y las demandas del mercado y del proyecto, actuales y proyectadas.</a:t>
            </a:r>
          </a:p>
          <a:p>
            <a:pPr marL="1519238" indent="-349250" algn="just">
              <a:lnSpc>
                <a:spcPct val="160000"/>
              </a:lnSpc>
              <a:buFont typeface="Wingdings" panose="05000000000000000000" pitchFamily="2" charset="2"/>
              <a:buChar char="v"/>
            </a:pPr>
            <a:r>
              <a:rPr lang="es-MX" dirty="0" smtClean="0">
                <a:solidFill>
                  <a:schemeClr val="tx2">
                    <a:lumMod val="10000"/>
                  </a:schemeClr>
                </a:solidFill>
              </a:rPr>
              <a:t>La </a:t>
            </a:r>
            <a:r>
              <a:rPr lang="es-MX" dirty="0">
                <a:solidFill>
                  <a:schemeClr val="tx2">
                    <a:lumMod val="10000"/>
                  </a:schemeClr>
                </a:solidFill>
              </a:rPr>
              <a:t>competencia y las ofertas del mercado y del proyecto, actuales y </a:t>
            </a:r>
            <a:r>
              <a:rPr lang="es-MX" dirty="0" smtClean="0">
                <a:solidFill>
                  <a:schemeClr val="tx2">
                    <a:lumMod val="10000"/>
                  </a:schemeClr>
                </a:solidFill>
              </a:rPr>
              <a:t>proyectadas.</a:t>
            </a:r>
          </a:p>
          <a:p>
            <a:pPr marL="1519238" indent="-349250" algn="just">
              <a:lnSpc>
                <a:spcPct val="160000"/>
              </a:lnSpc>
              <a:buFont typeface="Wingdings" panose="05000000000000000000" pitchFamily="2" charset="2"/>
              <a:buChar char="v"/>
            </a:pPr>
            <a:r>
              <a:rPr lang="es-MX" dirty="0" smtClean="0">
                <a:solidFill>
                  <a:schemeClr val="tx2">
                    <a:lumMod val="10000"/>
                  </a:schemeClr>
                </a:solidFill>
              </a:rPr>
              <a:t>La </a:t>
            </a:r>
            <a:r>
              <a:rPr lang="es-MX" dirty="0">
                <a:solidFill>
                  <a:schemeClr val="tx2">
                    <a:lumMod val="10000"/>
                  </a:schemeClr>
                </a:solidFill>
              </a:rPr>
              <a:t>comercialización del producto o servicio generado por el proyecto.</a:t>
            </a:r>
          </a:p>
          <a:p>
            <a:pPr marL="1519238" indent="-349250" algn="just">
              <a:lnSpc>
                <a:spcPct val="160000"/>
              </a:lnSpc>
              <a:buFont typeface="Wingdings" panose="05000000000000000000" pitchFamily="2" charset="2"/>
              <a:buChar char="v"/>
            </a:pPr>
            <a:r>
              <a:rPr lang="es-MX" dirty="0" smtClean="0">
                <a:solidFill>
                  <a:schemeClr val="tx2">
                    <a:lumMod val="10000"/>
                  </a:schemeClr>
                </a:solidFill>
              </a:rPr>
              <a:t>Los </a:t>
            </a:r>
            <a:r>
              <a:rPr lang="es-MX" dirty="0">
                <a:solidFill>
                  <a:schemeClr val="tx2">
                    <a:lumMod val="10000"/>
                  </a:schemeClr>
                </a:solidFill>
              </a:rPr>
              <a:t>proveedores y la disponibilidad y el precio de los insumos, actuales </a:t>
            </a:r>
            <a:r>
              <a:rPr lang="es-MX" dirty="0" smtClean="0">
                <a:solidFill>
                  <a:schemeClr val="tx2">
                    <a:lumMod val="10000"/>
                  </a:schemeClr>
                </a:solidFill>
              </a:rPr>
              <a:t>y proyectados</a:t>
            </a:r>
            <a:r>
              <a:rPr lang="es-MX" dirty="0">
                <a:solidFill>
                  <a:schemeClr val="tx2">
                    <a:lumMod val="10000"/>
                  </a:schemeClr>
                </a:solidFill>
              </a:rPr>
              <a:t>.</a:t>
            </a:r>
            <a:endParaRPr lang="es-MX" dirty="0">
              <a:solidFill>
                <a:schemeClr val="tx2">
                  <a:lumMod val="10000"/>
                </a:schemeClr>
              </a:solidFill>
            </a:endParaRPr>
          </a:p>
        </p:txBody>
      </p:sp>
    </p:spTree>
    <p:extLst>
      <p:ext uri="{BB962C8B-B14F-4D97-AF65-F5344CB8AC3E}">
        <p14:creationId xmlns:p14="http://schemas.microsoft.com/office/powerpoint/2010/main" val="12377913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2000" dirty="0"/>
              <a:t>Guion explicativo para el empleo del material, con relación a los objetivos y contenidos del curso</a:t>
            </a:r>
          </a:p>
        </p:txBody>
      </p:sp>
      <p:sp>
        <p:nvSpPr>
          <p:cNvPr id="3" name="Marcador de contenido 2"/>
          <p:cNvSpPr>
            <a:spLocks noGrp="1"/>
          </p:cNvSpPr>
          <p:nvPr>
            <p:ph idx="1"/>
          </p:nvPr>
        </p:nvSpPr>
        <p:spPr/>
        <p:txBody>
          <a:bodyPr>
            <a:normAutofit fontScale="85000" lnSpcReduction="10000"/>
          </a:bodyPr>
          <a:lstStyle/>
          <a:p>
            <a:pPr algn="just">
              <a:lnSpc>
                <a:spcPct val="150000"/>
              </a:lnSpc>
              <a:buFont typeface="Wingdings" panose="05000000000000000000" pitchFamily="2" charset="2"/>
              <a:buChar char="Ø"/>
            </a:pPr>
            <a:r>
              <a:rPr lang="es-MX" b="1" dirty="0">
                <a:solidFill>
                  <a:schemeClr val="tx1"/>
                </a:solidFill>
                <a:latin typeface="Arial Narrow" panose="020B0606020202030204" pitchFamily="34" charset="0"/>
              </a:rPr>
              <a:t>Justificación.</a:t>
            </a:r>
          </a:p>
          <a:p>
            <a:pPr algn="just">
              <a:lnSpc>
                <a:spcPct val="150000"/>
              </a:lnSpc>
            </a:pPr>
            <a:r>
              <a:rPr lang="es-MX" dirty="0">
                <a:solidFill>
                  <a:schemeClr val="tx1"/>
                </a:solidFill>
                <a:latin typeface="Arial Narrow" panose="020B0606020202030204" pitchFamily="34" charset="0"/>
              </a:rPr>
              <a:t>La Unidad de Aprendizaje de </a:t>
            </a:r>
            <a:r>
              <a:rPr lang="es-MX" dirty="0" smtClean="0">
                <a:solidFill>
                  <a:schemeClr val="tx1"/>
                </a:solidFill>
                <a:latin typeface="Arial Narrow" panose="020B0606020202030204" pitchFamily="34" charset="0"/>
              </a:rPr>
              <a:t>Proyectos de Inversión, </a:t>
            </a:r>
            <a:r>
              <a:rPr lang="es-MX" dirty="0">
                <a:solidFill>
                  <a:schemeClr val="tx1"/>
                </a:solidFill>
                <a:latin typeface="Arial Narrow" panose="020B0606020202030204" pitchFamily="34" charset="0"/>
              </a:rPr>
              <a:t>esta diseñada en la modalidad de </a:t>
            </a:r>
            <a:r>
              <a:rPr lang="es-MX" dirty="0" smtClean="0">
                <a:solidFill>
                  <a:schemeClr val="tx1"/>
                </a:solidFill>
                <a:latin typeface="Arial Narrow" panose="020B0606020202030204" pitchFamily="34" charset="0"/>
              </a:rPr>
              <a:t>cursor teórico-practico, </a:t>
            </a:r>
            <a:r>
              <a:rPr lang="es-MX" dirty="0">
                <a:solidFill>
                  <a:schemeClr val="tx1"/>
                </a:solidFill>
                <a:latin typeface="Arial Narrow" panose="020B0606020202030204" pitchFamily="34" charset="0"/>
              </a:rPr>
              <a:t>se pretende fomentar en el alumno, </a:t>
            </a:r>
            <a:r>
              <a:rPr lang="es-MX" dirty="0">
                <a:solidFill>
                  <a:schemeClr val="tx1"/>
                </a:solidFill>
                <a:latin typeface="Arial Narrow" panose="020B0606020202030204" pitchFamily="34" charset="0"/>
              </a:rPr>
              <a:t>las técnicas y métodos de análisis para la preparación y evaluación financiera de proyectos productivos de inversión que, coadyuven en la toma de decisiones en la materia, incluyendo las decisiones de financiamiento y su respectivo impacto en el riesgo del proyecto. 	</a:t>
            </a:r>
          </a:p>
          <a:p>
            <a:pPr algn="just">
              <a:lnSpc>
                <a:spcPct val="150000"/>
              </a:lnSpc>
            </a:pPr>
            <a:endParaRPr lang="es-MX" dirty="0">
              <a:solidFill>
                <a:schemeClr val="tx1"/>
              </a:solidFill>
              <a:latin typeface="Arial Narrow" panose="020B0606020202030204" pitchFamily="34" charset="0"/>
            </a:endParaRPr>
          </a:p>
          <a:p>
            <a:pPr algn="just">
              <a:lnSpc>
                <a:spcPct val="150000"/>
              </a:lnSpc>
            </a:pPr>
            <a:r>
              <a:rPr lang="es-MX" dirty="0">
                <a:solidFill>
                  <a:schemeClr val="tx1"/>
                </a:solidFill>
                <a:latin typeface="Arial Narrow" panose="020B0606020202030204" pitchFamily="34" charset="0"/>
              </a:rPr>
              <a:t>Se compone de </a:t>
            </a:r>
            <a:r>
              <a:rPr lang="es-MX" dirty="0" smtClean="0">
                <a:solidFill>
                  <a:schemeClr val="tx1"/>
                </a:solidFill>
                <a:latin typeface="Arial Narrow" panose="020B0606020202030204" pitchFamily="34" charset="0"/>
              </a:rPr>
              <a:t>5 unidades.</a:t>
            </a:r>
            <a:endParaRPr lang="es-MX" dirty="0">
              <a:solidFill>
                <a:schemeClr val="tx1"/>
              </a:solidFill>
              <a:latin typeface="Arial Narrow" panose="020B0606020202030204" pitchFamily="34" charset="0"/>
            </a:endParaRPr>
          </a:p>
          <a:p>
            <a:pPr>
              <a:lnSpc>
                <a:spcPct val="150000"/>
              </a:lnSpc>
              <a:buFont typeface="Wingdings" panose="05000000000000000000" pitchFamily="2" charset="2"/>
              <a:buChar char="Ø"/>
            </a:pPr>
            <a:r>
              <a:rPr lang="es-MX" b="1" dirty="0">
                <a:solidFill>
                  <a:schemeClr val="tx1"/>
                </a:solidFill>
                <a:latin typeface="Arial Narrow" panose="020B0606020202030204" pitchFamily="34" charset="0"/>
              </a:rPr>
              <a:t>Propósito de la Unidad de Aprendizaje.</a:t>
            </a:r>
          </a:p>
          <a:p>
            <a:r>
              <a:rPr lang="es-MX" dirty="0">
                <a:solidFill>
                  <a:schemeClr val="tx1"/>
                </a:solidFill>
                <a:latin typeface="Arial Narrow" panose="020B0606020202030204" pitchFamily="34" charset="0"/>
              </a:rPr>
              <a:t>Aplicar la metodología para la elaboración y el análisis de los proyectos de inversión, así mismo conocer las diferentes técnicas de evaluación de los mismos. 	</a:t>
            </a:r>
          </a:p>
          <a:p>
            <a:endParaRPr lang="es-MX" dirty="0">
              <a:solidFill>
                <a:schemeClr val="tx1"/>
              </a:solidFill>
              <a:latin typeface="Arial Narrow" panose="020B0606020202030204" pitchFamily="34" charset="0"/>
            </a:endParaRPr>
          </a:p>
        </p:txBody>
      </p:sp>
    </p:spTree>
    <p:extLst>
      <p:ext uri="{BB962C8B-B14F-4D97-AF65-F5344CB8AC3E}">
        <p14:creationId xmlns:p14="http://schemas.microsoft.com/office/powerpoint/2010/main" val="20387485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Estructura del mercado</a:t>
            </a:r>
            <a:endParaRPr lang="es-MX" dirty="0"/>
          </a:p>
        </p:txBody>
      </p:sp>
      <p:sp>
        <p:nvSpPr>
          <p:cNvPr id="3" name="Marcador de contenido 2"/>
          <p:cNvSpPr>
            <a:spLocks noGrp="1"/>
          </p:cNvSpPr>
          <p:nvPr>
            <p:ph idx="1"/>
          </p:nvPr>
        </p:nvSpPr>
        <p:spPr>
          <a:xfrm>
            <a:off x="581192" y="2180496"/>
            <a:ext cx="11029615" cy="4153069"/>
          </a:xfrm>
        </p:spPr>
        <p:txBody>
          <a:bodyPr/>
          <a:lstStyle/>
          <a:p>
            <a:pPr>
              <a:lnSpc>
                <a:spcPct val="150000"/>
              </a:lnSpc>
            </a:pPr>
            <a:r>
              <a:rPr lang="es-MX" dirty="0">
                <a:solidFill>
                  <a:schemeClr val="tx2">
                    <a:lumMod val="10000"/>
                  </a:schemeClr>
                </a:solidFill>
              </a:rPr>
              <a:t>El ambiente competitivo en que se desenvolverá el proyecto, en caso de ser implementado</a:t>
            </a:r>
            <a:r>
              <a:rPr lang="es-MX" dirty="0" smtClean="0">
                <a:solidFill>
                  <a:schemeClr val="tx2">
                    <a:lumMod val="10000"/>
                  </a:schemeClr>
                </a:solidFill>
              </a:rPr>
              <a:t>, puede </a:t>
            </a:r>
            <a:r>
              <a:rPr lang="es-MX" dirty="0">
                <a:solidFill>
                  <a:schemeClr val="tx2">
                    <a:lumMod val="10000"/>
                  </a:schemeClr>
                </a:solidFill>
              </a:rPr>
              <a:t>adquirir una de las siguientes cuatro formas generales</a:t>
            </a:r>
            <a:r>
              <a:rPr lang="es-MX" dirty="0" smtClean="0">
                <a:solidFill>
                  <a:schemeClr val="tx2">
                    <a:lumMod val="10000"/>
                  </a:schemeClr>
                </a:solidFill>
              </a:rPr>
              <a:t>:</a:t>
            </a:r>
          </a:p>
          <a:p>
            <a:pPr>
              <a:lnSpc>
                <a:spcPct val="150000"/>
              </a:lnSpc>
            </a:pPr>
            <a:endParaRPr lang="es-MX" dirty="0" smtClean="0">
              <a:solidFill>
                <a:schemeClr val="tx2">
                  <a:lumMod val="10000"/>
                </a:schemeClr>
              </a:solidFill>
            </a:endParaRPr>
          </a:p>
          <a:p>
            <a:pPr algn="ctr">
              <a:lnSpc>
                <a:spcPct val="150000"/>
              </a:lnSpc>
              <a:buFont typeface="Wingdings" panose="05000000000000000000" pitchFamily="2" charset="2"/>
              <a:buChar char="§"/>
            </a:pPr>
            <a:r>
              <a:rPr lang="es-MX" dirty="0" smtClean="0">
                <a:solidFill>
                  <a:schemeClr val="tx2">
                    <a:lumMod val="10000"/>
                  </a:schemeClr>
                </a:solidFill>
              </a:rPr>
              <a:t> Competencia perfecta</a:t>
            </a:r>
          </a:p>
          <a:p>
            <a:pPr algn="ctr">
              <a:lnSpc>
                <a:spcPct val="150000"/>
              </a:lnSpc>
              <a:buFont typeface="Wingdings" panose="05000000000000000000" pitchFamily="2" charset="2"/>
              <a:buChar char="§"/>
            </a:pPr>
            <a:r>
              <a:rPr lang="es-MX" dirty="0" smtClean="0">
                <a:solidFill>
                  <a:schemeClr val="tx2">
                    <a:lumMod val="10000"/>
                  </a:schemeClr>
                </a:solidFill>
              </a:rPr>
              <a:t>Monopolio</a:t>
            </a:r>
          </a:p>
          <a:p>
            <a:pPr algn="ctr">
              <a:lnSpc>
                <a:spcPct val="150000"/>
              </a:lnSpc>
              <a:buFont typeface="Wingdings" panose="05000000000000000000" pitchFamily="2" charset="2"/>
              <a:buChar char="§"/>
            </a:pPr>
            <a:r>
              <a:rPr lang="es-MX" dirty="0" smtClean="0">
                <a:solidFill>
                  <a:schemeClr val="tx2">
                    <a:lumMod val="10000"/>
                  </a:schemeClr>
                </a:solidFill>
              </a:rPr>
              <a:t>Competencia </a:t>
            </a:r>
            <a:r>
              <a:rPr lang="es-MX" dirty="0">
                <a:solidFill>
                  <a:schemeClr val="tx2">
                    <a:lumMod val="10000"/>
                  </a:schemeClr>
                </a:solidFill>
              </a:rPr>
              <a:t>monopólica </a:t>
            </a:r>
            <a:endParaRPr lang="es-MX" dirty="0" smtClean="0">
              <a:solidFill>
                <a:schemeClr val="tx2">
                  <a:lumMod val="10000"/>
                </a:schemeClr>
              </a:solidFill>
            </a:endParaRPr>
          </a:p>
          <a:p>
            <a:pPr algn="ctr">
              <a:lnSpc>
                <a:spcPct val="150000"/>
              </a:lnSpc>
              <a:buFont typeface="Wingdings" panose="05000000000000000000" pitchFamily="2" charset="2"/>
              <a:buChar char="§"/>
            </a:pPr>
            <a:r>
              <a:rPr lang="es-MX" dirty="0" smtClean="0">
                <a:solidFill>
                  <a:schemeClr val="tx2">
                    <a:lumMod val="10000"/>
                  </a:schemeClr>
                </a:solidFill>
              </a:rPr>
              <a:t>Oligopolio</a:t>
            </a:r>
            <a:r>
              <a:rPr lang="es-MX" dirty="0">
                <a:solidFill>
                  <a:schemeClr val="tx2">
                    <a:lumMod val="10000"/>
                  </a:schemeClr>
                </a:solidFill>
              </a:rPr>
              <a:t>.</a:t>
            </a:r>
            <a:endParaRPr lang="es-MX" dirty="0">
              <a:solidFill>
                <a:schemeClr val="tx2">
                  <a:lumMod val="10000"/>
                </a:schemeClr>
              </a:solidFill>
            </a:endParaRPr>
          </a:p>
        </p:txBody>
      </p:sp>
    </p:spTree>
    <p:extLst>
      <p:ext uri="{BB962C8B-B14F-4D97-AF65-F5344CB8AC3E}">
        <p14:creationId xmlns:p14="http://schemas.microsoft.com/office/powerpoint/2010/main" val="37707169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Demanda de un producto</a:t>
            </a:r>
            <a:endParaRPr lang="es-MX" dirty="0"/>
          </a:p>
        </p:txBody>
      </p:sp>
      <p:sp>
        <p:nvSpPr>
          <p:cNvPr id="3" name="Marcador de contenido 2"/>
          <p:cNvSpPr>
            <a:spLocks noGrp="1"/>
          </p:cNvSpPr>
          <p:nvPr>
            <p:ph idx="1"/>
          </p:nvPr>
        </p:nvSpPr>
        <p:spPr/>
        <p:txBody>
          <a:bodyPr/>
          <a:lstStyle/>
          <a:p>
            <a:pPr algn="just">
              <a:lnSpc>
                <a:spcPct val="150000"/>
              </a:lnSpc>
            </a:pPr>
            <a:r>
              <a:rPr lang="es-MX" dirty="0">
                <a:solidFill>
                  <a:schemeClr val="tx2">
                    <a:lumMod val="10000"/>
                  </a:schemeClr>
                </a:solidFill>
              </a:rPr>
              <a:t>De acuerdo con la teoría de la demanda, la cantidad demandada de un producto </a:t>
            </a:r>
            <a:r>
              <a:rPr lang="es-MX" dirty="0" smtClean="0">
                <a:solidFill>
                  <a:schemeClr val="tx2">
                    <a:lumMod val="10000"/>
                  </a:schemeClr>
                </a:solidFill>
              </a:rPr>
              <a:t>o servicio </a:t>
            </a:r>
            <a:r>
              <a:rPr lang="es-MX" dirty="0">
                <a:solidFill>
                  <a:schemeClr val="tx2">
                    <a:lumMod val="10000"/>
                  </a:schemeClr>
                </a:solidFill>
              </a:rPr>
              <a:t>depende del precio que se le asigne, del ingreso de los consumidores, del </a:t>
            </a:r>
            <a:r>
              <a:rPr lang="es-MX" dirty="0" smtClean="0">
                <a:solidFill>
                  <a:schemeClr val="tx2">
                    <a:lumMod val="10000"/>
                  </a:schemeClr>
                </a:solidFill>
              </a:rPr>
              <a:t>precio de </a:t>
            </a:r>
            <a:r>
              <a:rPr lang="es-MX" dirty="0">
                <a:solidFill>
                  <a:schemeClr val="tx2">
                    <a:lumMod val="10000"/>
                  </a:schemeClr>
                </a:solidFill>
              </a:rPr>
              <a:t>los bienes sustitutos o complementarios y de las preferencias del </a:t>
            </a:r>
            <a:r>
              <a:rPr lang="es-MX" dirty="0" smtClean="0">
                <a:solidFill>
                  <a:schemeClr val="tx2">
                    <a:lumMod val="10000"/>
                  </a:schemeClr>
                </a:solidFill>
              </a:rPr>
              <a:t>consumidor.</a:t>
            </a:r>
          </a:p>
          <a:p>
            <a:pPr marL="0" indent="0" algn="just">
              <a:lnSpc>
                <a:spcPct val="150000"/>
              </a:lnSpc>
              <a:buNone/>
            </a:pPr>
            <a:endParaRPr lang="es-MX" dirty="0" smtClean="0">
              <a:solidFill>
                <a:schemeClr val="tx2">
                  <a:lumMod val="10000"/>
                </a:schemeClr>
              </a:solidFill>
            </a:endParaRPr>
          </a:p>
          <a:p>
            <a:pPr algn="just">
              <a:lnSpc>
                <a:spcPct val="150000"/>
              </a:lnSpc>
            </a:pPr>
            <a:r>
              <a:rPr lang="es-MX" dirty="0" smtClean="0">
                <a:solidFill>
                  <a:schemeClr val="tx2">
                    <a:lumMod val="10000"/>
                  </a:schemeClr>
                </a:solidFill>
              </a:rPr>
              <a:t>La </a:t>
            </a:r>
            <a:r>
              <a:rPr lang="es-MX" dirty="0">
                <a:solidFill>
                  <a:schemeClr val="tx2">
                    <a:lumMod val="10000"/>
                  </a:schemeClr>
                </a:solidFill>
              </a:rPr>
              <a:t>cantidad demandada de un bien aumenta al bajar </a:t>
            </a:r>
            <a:r>
              <a:rPr lang="es-MX" dirty="0" smtClean="0">
                <a:solidFill>
                  <a:schemeClr val="tx2">
                    <a:lumMod val="10000"/>
                  </a:schemeClr>
                </a:solidFill>
              </a:rPr>
              <a:t>el precio </a:t>
            </a:r>
            <a:r>
              <a:rPr lang="es-MX" dirty="0">
                <a:solidFill>
                  <a:schemeClr val="tx2">
                    <a:lumMod val="10000"/>
                  </a:schemeClr>
                </a:solidFill>
              </a:rPr>
              <a:t>del producto, al aumentar el precio de los bienes sustitutos o reducirse el </a:t>
            </a:r>
            <a:r>
              <a:rPr lang="es-MX" dirty="0" smtClean="0">
                <a:solidFill>
                  <a:schemeClr val="tx2">
                    <a:lumMod val="10000"/>
                  </a:schemeClr>
                </a:solidFill>
              </a:rPr>
              <a:t>de los </a:t>
            </a:r>
            <a:r>
              <a:rPr lang="es-MX" dirty="0">
                <a:solidFill>
                  <a:schemeClr val="tx2">
                    <a:lumMod val="10000"/>
                  </a:schemeClr>
                </a:solidFill>
              </a:rPr>
              <a:t>complementarios, al aumentar el ingreso del consumidor y al aumentar las </a:t>
            </a:r>
            <a:r>
              <a:rPr lang="es-MX" dirty="0" smtClean="0">
                <a:solidFill>
                  <a:schemeClr val="tx2">
                    <a:lumMod val="10000"/>
                  </a:schemeClr>
                </a:solidFill>
              </a:rPr>
              <a:t>preferencias del </a:t>
            </a:r>
            <a:r>
              <a:rPr lang="es-MX" dirty="0">
                <a:solidFill>
                  <a:schemeClr val="tx2">
                    <a:lumMod val="10000"/>
                  </a:schemeClr>
                </a:solidFill>
              </a:rPr>
              <a:t>consumidor por ese producto.</a:t>
            </a:r>
            <a:endParaRPr lang="es-MX" dirty="0">
              <a:solidFill>
                <a:schemeClr val="tx2">
                  <a:lumMod val="10000"/>
                </a:schemeClr>
              </a:solidFill>
            </a:endParaRPr>
          </a:p>
        </p:txBody>
      </p:sp>
    </p:spTree>
    <p:extLst>
      <p:ext uri="{BB962C8B-B14F-4D97-AF65-F5344CB8AC3E}">
        <p14:creationId xmlns:p14="http://schemas.microsoft.com/office/powerpoint/2010/main" val="14757156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Curva de la demanda</a:t>
            </a:r>
            <a:endParaRPr lang="es-MX" dirty="0"/>
          </a:p>
        </p:txBody>
      </p:sp>
      <p:pic>
        <p:nvPicPr>
          <p:cNvPr id="4" name="Imagen 3"/>
          <p:cNvPicPr>
            <a:picLocks noChangeAspect="1"/>
          </p:cNvPicPr>
          <p:nvPr/>
        </p:nvPicPr>
        <p:blipFill>
          <a:blip r:embed="rId2"/>
          <a:stretch>
            <a:fillRect/>
          </a:stretch>
        </p:blipFill>
        <p:spPr>
          <a:xfrm>
            <a:off x="2003610" y="2102260"/>
            <a:ext cx="7476565" cy="3832410"/>
          </a:xfrm>
          <a:prstGeom prst="rect">
            <a:avLst/>
          </a:prstGeom>
        </p:spPr>
      </p:pic>
      <p:sp>
        <p:nvSpPr>
          <p:cNvPr id="5" name="Rectángulo 4"/>
          <p:cNvSpPr/>
          <p:nvPr/>
        </p:nvSpPr>
        <p:spPr>
          <a:xfrm>
            <a:off x="2693893" y="5934670"/>
            <a:ext cx="6096000" cy="415498"/>
          </a:xfrm>
          <a:prstGeom prst="rect">
            <a:avLst/>
          </a:prstGeom>
        </p:spPr>
        <p:txBody>
          <a:bodyPr>
            <a:spAutoFit/>
          </a:bodyPr>
          <a:lstStyle/>
          <a:p>
            <a:pPr algn="ctr"/>
            <a:r>
              <a:rPr lang="es-MX" sz="1050" dirty="0" smtClean="0"/>
              <a:t>Fig. 4. Curva de demanda</a:t>
            </a:r>
          </a:p>
          <a:p>
            <a:pPr algn="ctr"/>
            <a:r>
              <a:rPr lang="es-MX" sz="1050" dirty="0" smtClean="0"/>
              <a:t>Fuente: </a:t>
            </a:r>
            <a:r>
              <a:rPr lang="es-MX" sz="1050" dirty="0" err="1" smtClean="0"/>
              <a:t>Sapag</a:t>
            </a:r>
            <a:r>
              <a:rPr lang="es-MX" sz="1050" dirty="0" smtClean="0"/>
              <a:t>, C. N. y </a:t>
            </a:r>
            <a:r>
              <a:rPr lang="es-MX" sz="1050" dirty="0" err="1" smtClean="0"/>
              <a:t>Sapag</a:t>
            </a:r>
            <a:r>
              <a:rPr lang="es-MX" sz="1050" dirty="0" smtClean="0"/>
              <a:t>, C.R. (2003)</a:t>
            </a:r>
            <a:endParaRPr lang="es-MX" sz="1050" dirty="0"/>
          </a:p>
        </p:txBody>
      </p:sp>
    </p:spTree>
    <p:extLst>
      <p:ext uri="{BB962C8B-B14F-4D97-AF65-F5344CB8AC3E}">
        <p14:creationId xmlns:p14="http://schemas.microsoft.com/office/powerpoint/2010/main" val="41072028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Bienes sustitutos, complementarios e independientes</a:t>
            </a:r>
            <a:endParaRPr lang="es-MX" dirty="0"/>
          </a:p>
        </p:txBody>
      </p:sp>
      <p:sp>
        <p:nvSpPr>
          <p:cNvPr id="3" name="Marcador de contenido 2"/>
          <p:cNvSpPr>
            <a:spLocks noGrp="1"/>
          </p:cNvSpPr>
          <p:nvPr>
            <p:ph idx="1"/>
          </p:nvPr>
        </p:nvSpPr>
        <p:spPr>
          <a:xfrm>
            <a:off x="581192" y="2180496"/>
            <a:ext cx="11029615" cy="4206857"/>
          </a:xfrm>
        </p:spPr>
        <p:txBody>
          <a:bodyPr>
            <a:normAutofit lnSpcReduction="10000"/>
          </a:bodyPr>
          <a:lstStyle/>
          <a:p>
            <a:pPr algn="just">
              <a:lnSpc>
                <a:spcPct val="150000"/>
              </a:lnSpc>
            </a:pPr>
            <a:r>
              <a:rPr lang="es-MX" b="1" i="1" dirty="0">
                <a:solidFill>
                  <a:schemeClr val="tx2">
                    <a:lumMod val="10000"/>
                  </a:schemeClr>
                </a:solidFill>
              </a:rPr>
              <a:t>Bienes complementarios</a:t>
            </a:r>
            <a:r>
              <a:rPr lang="es-MX" dirty="0">
                <a:solidFill>
                  <a:schemeClr val="tx2">
                    <a:lumMod val="10000"/>
                  </a:schemeClr>
                </a:solidFill>
              </a:rPr>
              <a:t>: </a:t>
            </a:r>
            <a:r>
              <a:rPr lang="es-MX" dirty="0" smtClean="0">
                <a:solidFill>
                  <a:schemeClr val="tx2">
                    <a:lumMod val="10000"/>
                  </a:schemeClr>
                </a:solidFill>
              </a:rPr>
              <a:t>Son </a:t>
            </a:r>
            <a:r>
              <a:rPr lang="es-MX" dirty="0">
                <a:solidFill>
                  <a:schemeClr val="tx2">
                    <a:lumMod val="10000"/>
                  </a:schemeClr>
                </a:solidFill>
              </a:rPr>
              <a:t>aquellos bienes que satisfacen una necesidad similar a la </a:t>
            </a:r>
            <a:r>
              <a:rPr lang="es-MX" dirty="0" smtClean="0">
                <a:solidFill>
                  <a:schemeClr val="tx2">
                    <a:lumMod val="10000"/>
                  </a:schemeClr>
                </a:solidFill>
              </a:rPr>
              <a:t>del bien </a:t>
            </a:r>
            <a:r>
              <a:rPr lang="es-MX" dirty="0">
                <a:solidFill>
                  <a:schemeClr val="tx2">
                    <a:lumMod val="10000"/>
                  </a:schemeClr>
                </a:solidFill>
              </a:rPr>
              <a:t>del proyecto y, por tanto, el consumidor podrá optar por el consumo de </a:t>
            </a:r>
            <a:r>
              <a:rPr lang="es-MX" dirty="0" smtClean="0">
                <a:solidFill>
                  <a:schemeClr val="tx2">
                    <a:lumMod val="10000"/>
                  </a:schemeClr>
                </a:solidFill>
              </a:rPr>
              <a:t>ellos en </a:t>
            </a:r>
            <a:r>
              <a:rPr lang="es-MX" dirty="0">
                <a:solidFill>
                  <a:schemeClr val="tx2">
                    <a:lumMod val="10000"/>
                  </a:schemeClr>
                </a:solidFill>
              </a:rPr>
              <a:t>lugar de consumir el bien del proyecto, si éste subiera de precio</a:t>
            </a:r>
            <a:r>
              <a:rPr lang="es-MX" dirty="0" smtClean="0">
                <a:solidFill>
                  <a:schemeClr val="tx2">
                    <a:lumMod val="10000"/>
                  </a:schemeClr>
                </a:solidFill>
              </a:rPr>
              <a:t>.</a:t>
            </a:r>
          </a:p>
          <a:p>
            <a:pPr algn="just">
              <a:lnSpc>
                <a:spcPct val="150000"/>
              </a:lnSpc>
            </a:pPr>
            <a:endParaRPr lang="es-MX" dirty="0" smtClean="0">
              <a:solidFill>
                <a:schemeClr val="tx2">
                  <a:lumMod val="10000"/>
                </a:schemeClr>
              </a:solidFill>
            </a:endParaRPr>
          </a:p>
          <a:p>
            <a:pPr algn="just">
              <a:lnSpc>
                <a:spcPct val="150000"/>
              </a:lnSpc>
            </a:pPr>
            <a:r>
              <a:rPr lang="es-MX" b="1" i="1" dirty="0">
                <a:solidFill>
                  <a:schemeClr val="tx2">
                    <a:lumMod val="10000"/>
                  </a:schemeClr>
                </a:solidFill>
              </a:rPr>
              <a:t>Bienes complementarios</a:t>
            </a:r>
            <a:r>
              <a:rPr lang="es-MX" dirty="0">
                <a:solidFill>
                  <a:schemeClr val="tx2">
                    <a:lumMod val="10000"/>
                  </a:schemeClr>
                </a:solidFill>
              </a:rPr>
              <a:t>: Son aquellos que se consumen de manera conjunta y</a:t>
            </a:r>
            <a:r>
              <a:rPr lang="es-MX" dirty="0" smtClean="0">
                <a:solidFill>
                  <a:schemeClr val="tx2">
                    <a:lumMod val="10000"/>
                  </a:schemeClr>
                </a:solidFill>
              </a:rPr>
              <a:t>, por </a:t>
            </a:r>
            <a:r>
              <a:rPr lang="es-MX" dirty="0">
                <a:solidFill>
                  <a:schemeClr val="tx2">
                    <a:lumMod val="10000"/>
                  </a:schemeClr>
                </a:solidFill>
              </a:rPr>
              <a:t>tanto, si aumenta la cantidad consumida de uno de ellos, necesariamente </a:t>
            </a:r>
            <a:r>
              <a:rPr lang="es-MX" dirty="0" smtClean="0">
                <a:solidFill>
                  <a:schemeClr val="tx2">
                    <a:lumMod val="10000"/>
                  </a:schemeClr>
                </a:solidFill>
              </a:rPr>
              <a:t>aumenta la </a:t>
            </a:r>
            <a:r>
              <a:rPr lang="es-MX" dirty="0">
                <a:solidFill>
                  <a:schemeClr val="tx2">
                    <a:lumMod val="10000"/>
                  </a:schemeClr>
                </a:solidFill>
              </a:rPr>
              <a:t>cantidad consumida del otro, y viceversa</a:t>
            </a:r>
            <a:r>
              <a:rPr lang="es-MX" dirty="0" smtClean="0">
                <a:solidFill>
                  <a:schemeClr val="tx2">
                    <a:lumMod val="10000"/>
                  </a:schemeClr>
                </a:solidFill>
              </a:rPr>
              <a:t>.</a:t>
            </a:r>
          </a:p>
          <a:p>
            <a:pPr algn="just">
              <a:lnSpc>
                <a:spcPct val="150000"/>
              </a:lnSpc>
            </a:pPr>
            <a:endParaRPr lang="es-MX" dirty="0" smtClean="0">
              <a:solidFill>
                <a:schemeClr val="tx2">
                  <a:lumMod val="10000"/>
                </a:schemeClr>
              </a:solidFill>
            </a:endParaRPr>
          </a:p>
          <a:p>
            <a:pPr algn="just">
              <a:lnSpc>
                <a:spcPct val="150000"/>
              </a:lnSpc>
            </a:pPr>
            <a:r>
              <a:rPr lang="es-MX" b="1" i="1" dirty="0">
                <a:solidFill>
                  <a:schemeClr val="tx2">
                    <a:lumMod val="10000"/>
                  </a:schemeClr>
                </a:solidFill>
              </a:rPr>
              <a:t>Bienes independientes</a:t>
            </a:r>
            <a:r>
              <a:rPr lang="es-MX" dirty="0">
                <a:solidFill>
                  <a:schemeClr val="tx2">
                    <a:lumMod val="10000"/>
                  </a:schemeClr>
                </a:solidFill>
              </a:rPr>
              <a:t>: Son aquellos que no tienen ninguna relación entre sí, </a:t>
            </a:r>
            <a:r>
              <a:rPr lang="es-MX" dirty="0" smtClean="0">
                <a:solidFill>
                  <a:schemeClr val="tx2">
                    <a:lumMod val="10000"/>
                  </a:schemeClr>
                </a:solidFill>
              </a:rPr>
              <a:t>de modo </a:t>
            </a:r>
            <a:r>
              <a:rPr lang="es-MX" dirty="0">
                <a:solidFill>
                  <a:schemeClr val="tx2">
                    <a:lumMod val="10000"/>
                  </a:schemeClr>
                </a:solidFill>
              </a:rPr>
              <a:t>que un cambio en el precio de un bien independiente no afectará la </a:t>
            </a:r>
            <a:r>
              <a:rPr lang="es-MX" dirty="0" smtClean="0">
                <a:solidFill>
                  <a:schemeClr val="tx2">
                    <a:lumMod val="10000"/>
                  </a:schemeClr>
                </a:solidFill>
              </a:rPr>
              <a:t>demanda del </a:t>
            </a:r>
            <a:r>
              <a:rPr lang="es-MX" dirty="0">
                <a:solidFill>
                  <a:schemeClr val="tx2">
                    <a:lumMod val="10000"/>
                  </a:schemeClr>
                </a:solidFill>
              </a:rPr>
              <a:t>otro bien.</a:t>
            </a:r>
            <a:endParaRPr lang="es-MX" dirty="0">
              <a:solidFill>
                <a:schemeClr val="tx2">
                  <a:lumMod val="10000"/>
                </a:schemeClr>
              </a:solidFill>
            </a:endParaRPr>
          </a:p>
        </p:txBody>
      </p:sp>
    </p:spTree>
    <p:extLst>
      <p:ext uri="{BB962C8B-B14F-4D97-AF65-F5344CB8AC3E}">
        <p14:creationId xmlns:p14="http://schemas.microsoft.com/office/powerpoint/2010/main" val="26777587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 oferta</a:t>
            </a:r>
            <a:endParaRPr lang="es-MX" dirty="0"/>
          </a:p>
        </p:txBody>
      </p:sp>
      <p:sp>
        <p:nvSpPr>
          <p:cNvPr id="3" name="Marcador de contenido 2"/>
          <p:cNvSpPr>
            <a:spLocks noGrp="1"/>
          </p:cNvSpPr>
          <p:nvPr>
            <p:ph idx="1"/>
          </p:nvPr>
        </p:nvSpPr>
        <p:spPr/>
        <p:txBody>
          <a:bodyPr/>
          <a:lstStyle/>
          <a:p>
            <a:pPr algn="just">
              <a:lnSpc>
                <a:spcPct val="150000"/>
              </a:lnSpc>
            </a:pPr>
            <a:r>
              <a:rPr lang="es-MX" dirty="0">
                <a:solidFill>
                  <a:schemeClr val="tx2">
                    <a:lumMod val="10000"/>
                  </a:schemeClr>
                </a:solidFill>
              </a:rPr>
              <a:t>El término oferta se puede definir como el número de unidades de un </a:t>
            </a:r>
            <a:r>
              <a:rPr lang="es-MX" dirty="0" smtClean="0">
                <a:solidFill>
                  <a:schemeClr val="tx2">
                    <a:lumMod val="10000"/>
                  </a:schemeClr>
                </a:solidFill>
              </a:rPr>
              <a:t>determinado bien </a:t>
            </a:r>
            <a:r>
              <a:rPr lang="es-MX" dirty="0">
                <a:solidFill>
                  <a:schemeClr val="tx2">
                    <a:lumMod val="10000"/>
                  </a:schemeClr>
                </a:solidFill>
              </a:rPr>
              <a:t>o servicio que los vendedores están dispuestos a ofrecer a determinados precios</a:t>
            </a:r>
            <a:r>
              <a:rPr lang="es-MX" dirty="0" smtClean="0">
                <a:solidFill>
                  <a:schemeClr val="tx2">
                    <a:lumMod val="10000"/>
                  </a:schemeClr>
                </a:solidFill>
              </a:rPr>
              <a:t>.</a:t>
            </a:r>
          </a:p>
          <a:p>
            <a:pPr marL="0" indent="0" algn="just">
              <a:lnSpc>
                <a:spcPct val="150000"/>
              </a:lnSpc>
              <a:buNone/>
            </a:pPr>
            <a:endParaRPr lang="es-MX" dirty="0" smtClean="0">
              <a:solidFill>
                <a:schemeClr val="tx2">
                  <a:lumMod val="10000"/>
                </a:schemeClr>
              </a:solidFill>
            </a:endParaRPr>
          </a:p>
          <a:p>
            <a:pPr algn="just">
              <a:lnSpc>
                <a:spcPct val="150000"/>
              </a:lnSpc>
            </a:pPr>
            <a:r>
              <a:rPr lang="es-MX" dirty="0">
                <a:solidFill>
                  <a:schemeClr val="tx2">
                    <a:lumMod val="10000"/>
                  </a:schemeClr>
                </a:solidFill>
              </a:rPr>
              <a:t>A</a:t>
            </a:r>
            <a:r>
              <a:rPr lang="es-MX" dirty="0" smtClean="0">
                <a:solidFill>
                  <a:schemeClr val="tx2">
                    <a:lumMod val="10000"/>
                  </a:schemeClr>
                </a:solidFill>
              </a:rPr>
              <a:t>lgunos </a:t>
            </a:r>
            <a:r>
              <a:rPr lang="es-MX" dirty="0">
                <a:solidFill>
                  <a:schemeClr val="tx2">
                    <a:lumMod val="10000"/>
                  </a:schemeClr>
                </a:solidFill>
              </a:rPr>
              <a:t>factores que pueden producir </a:t>
            </a:r>
            <a:r>
              <a:rPr lang="es-MX" dirty="0" smtClean="0">
                <a:solidFill>
                  <a:schemeClr val="tx2">
                    <a:lumMod val="10000"/>
                  </a:schemeClr>
                </a:solidFill>
              </a:rPr>
              <a:t>cambios en </a:t>
            </a:r>
            <a:r>
              <a:rPr lang="es-MX" dirty="0">
                <a:solidFill>
                  <a:schemeClr val="tx2">
                    <a:lumMod val="10000"/>
                  </a:schemeClr>
                </a:solidFill>
              </a:rPr>
              <a:t>la oferta, a saber, el valor de los insumos, el desarrollo de la tecnología, </a:t>
            </a:r>
            <a:r>
              <a:rPr lang="es-MX" dirty="0" smtClean="0">
                <a:solidFill>
                  <a:schemeClr val="tx2">
                    <a:lumMod val="10000"/>
                  </a:schemeClr>
                </a:solidFill>
              </a:rPr>
              <a:t>las variaciones </a:t>
            </a:r>
            <a:r>
              <a:rPr lang="es-MX" dirty="0">
                <a:solidFill>
                  <a:schemeClr val="tx2">
                    <a:lumMod val="10000"/>
                  </a:schemeClr>
                </a:solidFill>
              </a:rPr>
              <a:t>climáticas y el valor de los bienes relacionados o sustitutos.</a:t>
            </a:r>
            <a:endParaRPr lang="es-MX" dirty="0">
              <a:solidFill>
                <a:schemeClr val="tx2">
                  <a:lumMod val="10000"/>
                </a:schemeClr>
              </a:solidFill>
            </a:endParaRPr>
          </a:p>
        </p:txBody>
      </p:sp>
    </p:spTree>
    <p:extLst>
      <p:ext uri="{BB962C8B-B14F-4D97-AF65-F5344CB8AC3E}">
        <p14:creationId xmlns:p14="http://schemas.microsoft.com/office/powerpoint/2010/main" val="5348230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Métodos cualitativos</a:t>
            </a:r>
            <a:endParaRPr lang="es-MX" dirty="0"/>
          </a:p>
        </p:txBody>
      </p:sp>
      <p:sp>
        <p:nvSpPr>
          <p:cNvPr id="3" name="Marcador de contenido 2"/>
          <p:cNvSpPr>
            <a:spLocks noGrp="1"/>
          </p:cNvSpPr>
          <p:nvPr>
            <p:ph idx="1"/>
          </p:nvPr>
        </p:nvSpPr>
        <p:spPr/>
        <p:txBody>
          <a:bodyPr/>
          <a:lstStyle/>
          <a:p>
            <a:pPr>
              <a:lnSpc>
                <a:spcPct val="150000"/>
              </a:lnSpc>
            </a:pPr>
            <a:r>
              <a:rPr lang="es-MX" dirty="0">
                <a:solidFill>
                  <a:schemeClr val="tx2">
                    <a:lumMod val="10000"/>
                  </a:schemeClr>
                </a:solidFill>
              </a:rPr>
              <a:t>La importancia de los métodos cualitativos en la predicción del mercado se </a:t>
            </a:r>
            <a:r>
              <a:rPr lang="es-MX" dirty="0" smtClean="0">
                <a:solidFill>
                  <a:schemeClr val="tx2">
                    <a:lumMod val="10000"/>
                  </a:schemeClr>
                </a:solidFill>
              </a:rPr>
              <a:t>manifiesta cuando </a:t>
            </a:r>
            <a:r>
              <a:rPr lang="es-MX" dirty="0">
                <a:solidFill>
                  <a:schemeClr val="tx2">
                    <a:lumMod val="10000"/>
                  </a:schemeClr>
                </a:solidFill>
              </a:rPr>
              <a:t>los métodos cuantitativos basados en información histórica no </a:t>
            </a:r>
            <a:r>
              <a:rPr lang="es-MX" dirty="0" smtClean="0">
                <a:solidFill>
                  <a:schemeClr val="tx2">
                    <a:lumMod val="10000"/>
                  </a:schemeClr>
                </a:solidFill>
              </a:rPr>
              <a:t>pueden explicar </a:t>
            </a:r>
            <a:r>
              <a:rPr lang="es-MX" dirty="0">
                <a:solidFill>
                  <a:schemeClr val="tx2">
                    <a:lumMod val="10000"/>
                  </a:schemeClr>
                </a:solidFill>
              </a:rPr>
              <a:t>por sí solos el comportamiento futuro esperado de alguna de sus variables</a:t>
            </a:r>
            <a:r>
              <a:rPr lang="es-MX" dirty="0" smtClean="0">
                <a:solidFill>
                  <a:schemeClr val="tx2">
                    <a:lumMod val="10000"/>
                  </a:schemeClr>
                </a:solidFill>
              </a:rPr>
              <a:t>, o </a:t>
            </a:r>
            <a:r>
              <a:rPr lang="es-MX" dirty="0">
                <a:solidFill>
                  <a:schemeClr val="tx2">
                    <a:lumMod val="10000"/>
                  </a:schemeClr>
                </a:solidFill>
              </a:rPr>
              <a:t>cuando no existen suficientes datos históricos.</a:t>
            </a:r>
            <a:endParaRPr lang="es-MX" dirty="0">
              <a:solidFill>
                <a:schemeClr val="tx2">
                  <a:lumMod val="10000"/>
                </a:schemeClr>
              </a:solidFill>
            </a:endParaRPr>
          </a:p>
        </p:txBody>
      </p:sp>
    </p:spTree>
    <p:extLst>
      <p:ext uri="{BB962C8B-B14F-4D97-AF65-F5344CB8AC3E}">
        <p14:creationId xmlns:p14="http://schemas.microsoft.com/office/powerpoint/2010/main" val="35441616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Método </a:t>
            </a:r>
            <a:r>
              <a:rPr lang="es-MX" dirty="0" err="1" smtClean="0"/>
              <a:t>delphi</a:t>
            </a:r>
            <a:endParaRPr lang="es-MX" dirty="0"/>
          </a:p>
        </p:txBody>
      </p:sp>
      <p:sp>
        <p:nvSpPr>
          <p:cNvPr id="3" name="Marcador de contenido 2"/>
          <p:cNvSpPr>
            <a:spLocks noGrp="1"/>
          </p:cNvSpPr>
          <p:nvPr>
            <p:ph idx="1"/>
          </p:nvPr>
        </p:nvSpPr>
        <p:spPr/>
        <p:txBody>
          <a:bodyPr/>
          <a:lstStyle/>
          <a:p>
            <a:pPr algn="just">
              <a:lnSpc>
                <a:spcPct val="150000"/>
              </a:lnSpc>
            </a:pPr>
            <a:r>
              <a:rPr lang="es-MX" dirty="0">
                <a:solidFill>
                  <a:schemeClr val="tx2">
                    <a:lumMod val="10000"/>
                  </a:schemeClr>
                </a:solidFill>
              </a:rPr>
              <a:t>Este método consiste en reunir a un grupo de expertos en calidad de panel, </a:t>
            </a:r>
            <a:r>
              <a:rPr lang="es-MX" dirty="0" smtClean="0">
                <a:solidFill>
                  <a:schemeClr val="tx2">
                    <a:lumMod val="10000"/>
                  </a:schemeClr>
                </a:solidFill>
              </a:rPr>
              <a:t>a quienes </a:t>
            </a:r>
            <a:r>
              <a:rPr lang="es-MX" dirty="0">
                <a:solidFill>
                  <a:schemeClr val="tx2">
                    <a:lumMod val="10000"/>
                  </a:schemeClr>
                </a:solidFill>
              </a:rPr>
              <a:t>se les somete a una serie de cuestionarios, con un proceso de </a:t>
            </a:r>
            <a:r>
              <a:rPr lang="es-MX" dirty="0" smtClean="0">
                <a:solidFill>
                  <a:schemeClr val="tx2">
                    <a:lumMod val="10000"/>
                  </a:schemeClr>
                </a:solidFill>
              </a:rPr>
              <a:t>retroalimentación </a:t>
            </a:r>
            <a:r>
              <a:rPr lang="es-MX" dirty="0">
                <a:solidFill>
                  <a:schemeClr val="tx2">
                    <a:lumMod val="10000"/>
                  </a:schemeClr>
                </a:solidFill>
              </a:rPr>
              <a:t>controlada después de cada serie de respuestas. </a:t>
            </a:r>
            <a:endParaRPr lang="es-MX" dirty="0" smtClean="0">
              <a:solidFill>
                <a:schemeClr val="tx2">
                  <a:lumMod val="10000"/>
                </a:schemeClr>
              </a:solidFill>
            </a:endParaRPr>
          </a:p>
          <a:p>
            <a:pPr algn="just">
              <a:lnSpc>
                <a:spcPct val="150000"/>
              </a:lnSpc>
            </a:pPr>
            <a:endParaRPr lang="es-MX" dirty="0" smtClean="0">
              <a:solidFill>
                <a:schemeClr val="tx2">
                  <a:lumMod val="10000"/>
                </a:schemeClr>
              </a:solidFill>
            </a:endParaRPr>
          </a:p>
          <a:p>
            <a:pPr algn="just">
              <a:lnSpc>
                <a:spcPct val="150000"/>
              </a:lnSpc>
            </a:pPr>
            <a:r>
              <a:rPr lang="es-MX" dirty="0" smtClean="0">
                <a:solidFill>
                  <a:schemeClr val="tx2">
                    <a:lumMod val="10000"/>
                  </a:schemeClr>
                </a:solidFill>
              </a:rPr>
              <a:t>Se </a:t>
            </a:r>
            <a:r>
              <a:rPr lang="es-MX" dirty="0">
                <a:solidFill>
                  <a:schemeClr val="tx2">
                    <a:lumMod val="10000"/>
                  </a:schemeClr>
                </a:solidFill>
              </a:rPr>
              <a:t>obtiene así información que</a:t>
            </a:r>
            <a:r>
              <a:rPr lang="es-MX" dirty="0" smtClean="0">
                <a:solidFill>
                  <a:schemeClr val="tx2">
                    <a:lumMod val="10000"/>
                  </a:schemeClr>
                </a:solidFill>
              </a:rPr>
              <a:t>, tratada </a:t>
            </a:r>
            <a:r>
              <a:rPr lang="es-MX" dirty="0">
                <a:solidFill>
                  <a:schemeClr val="tx2">
                    <a:lumMod val="10000"/>
                  </a:schemeClr>
                </a:solidFill>
              </a:rPr>
              <a:t>estadísticamente, entrega una convergencia en la opinión grupal, de la </a:t>
            </a:r>
            <a:r>
              <a:rPr lang="es-MX" dirty="0" smtClean="0">
                <a:solidFill>
                  <a:schemeClr val="tx2">
                    <a:lumMod val="10000"/>
                  </a:schemeClr>
                </a:solidFill>
              </a:rPr>
              <a:t>que nace </a:t>
            </a:r>
            <a:r>
              <a:rPr lang="es-MX" dirty="0">
                <a:solidFill>
                  <a:schemeClr val="tx2">
                    <a:lumMod val="10000"/>
                  </a:schemeClr>
                </a:solidFill>
              </a:rPr>
              <a:t>una predicción. El método Delphi se fundamenta en que el grupo es capaz </a:t>
            </a:r>
            <a:r>
              <a:rPr lang="es-MX" dirty="0" smtClean="0">
                <a:solidFill>
                  <a:schemeClr val="tx2">
                    <a:lumMod val="10000"/>
                  </a:schemeClr>
                </a:solidFill>
              </a:rPr>
              <a:t>de lograr </a:t>
            </a:r>
            <a:r>
              <a:rPr lang="es-MX" dirty="0">
                <a:solidFill>
                  <a:schemeClr val="tx2">
                    <a:lumMod val="10000"/>
                  </a:schemeClr>
                </a:solidFill>
              </a:rPr>
              <a:t>un razonamiento mejor que el de una sola persona, aunque ésta sea </a:t>
            </a:r>
            <a:r>
              <a:rPr lang="es-MX" dirty="0" smtClean="0">
                <a:solidFill>
                  <a:schemeClr val="tx2">
                    <a:lumMod val="10000"/>
                  </a:schemeClr>
                </a:solidFill>
              </a:rPr>
              <a:t>experta en </a:t>
            </a:r>
            <a:r>
              <a:rPr lang="es-MX" dirty="0">
                <a:solidFill>
                  <a:schemeClr val="tx2">
                    <a:lumMod val="10000"/>
                  </a:schemeClr>
                </a:solidFill>
              </a:rPr>
              <a:t>el tema.</a:t>
            </a:r>
            <a:endParaRPr lang="es-MX" dirty="0">
              <a:solidFill>
                <a:schemeClr val="tx2">
                  <a:lumMod val="10000"/>
                </a:schemeClr>
              </a:solidFill>
            </a:endParaRPr>
          </a:p>
        </p:txBody>
      </p:sp>
    </p:spTree>
    <p:extLst>
      <p:ext uri="{BB962C8B-B14F-4D97-AF65-F5344CB8AC3E}">
        <p14:creationId xmlns:p14="http://schemas.microsoft.com/office/powerpoint/2010/main" val="37449831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Método consenso de panel</a:t>
            </a:r>
            <a:endParaRPr lang="es-MX" dirty="0"/>
          </a:p>
        </p:txBody>
      </p:sp>
      <p:sp>
        <p:nvSpPr>
          <p:cNvPr id="3" name="Marcador de contenido 2"/>
          <p:cNvSpPr>
            <a:spLocks noGrp="1"/>
          </p:cNvSpPr>
          <p:nvPr>
            <p:ph idx="1"/>
          </p:nvPr>
        </p:nvSpPr>
        <p:spPr/>
        <p:txBody>
          <a:bodyPr/>
          <a:lstStyle/>
          <a:p>
            <a:pPr algn="just">
              <a:lnSpc>
                <a:spcPct val="150000"/>
              </a:lnSpc>
            </a:pPr>
            <a:r>
              <a:rPr lang="es-MX" dirty="0" smtClean="0">
                <a:solidFill>
                  <a:schemeClr val="tx2">
                    <a:lumMod val="10000"/>
                  </a:schemeClr>
                </a:solidFill>
              </a:rPr>
              <a:t>Se </a:t>
            </a:r>
            <a:r>
              <a:rPr lang="es-MX" dirty="0">
                <a:solidFill>
                  <a:schemeClr val="tx2">
                    <a:lumMod val="10000"/>
                  </a:schemeClr>
                </a:solidFill>
              </a:rPr>
              <a:t>basa en la suposición de que varios expertos serán capaces </a:t>
            </a:r>
            <a:r>
              <a:rPr lang="es-MX" dirty="0" smtClean="0">
                <a:solidFill>
                  <a:schemeClr val="tx2">
                    <a:lumMod val="10000"/>
                  </a:schemeClr>
                </a:solidFill>
              </a:rPr>
              <a:t>de producir </a:t>
            </a:r>
            <a:r>
              <a:rPr lang="es-MX" dirty="0">
                <a:solidFill>
                  <a:schemeClr val="tx2">
                    <a:lumMod val="10000"/>
                  </a:schemeClr>
                </a:solidFill>
              </a:rPr>
              <a:t>un pronóstico mejor que una sola persona. No existen secretos y se </a:t>
            </a:r>
            <a:r>
              <a:rPr lang="es-MX" dirty="0" smtClean="0">
                <a:solidFill>
                  <a:schemeClr val="tx2">
                    <a:lumMod val="10000"/>
                  </a:schemeClr>
                </a:solidFill>
              </a:rPr>
              <a:t>estimula la comunicación.</a:t>
            </a:r>
          </a:p>
          <a:p>
            <a:pPr algn="just">
              <a:lnSpc>
                <a:spcPct val="150000"/>
              </a:lnSpc>
            </a:pPr>
            <a:endParaRPr lang="es-MX" dirty="0" smtClean="0">
              <a:solidFill>
                <a:schemeClr val="tx2">
                  <a:lumMod val="10000"/>
                </a:schemeClr>
              </a:solidFill>
            </a:endParaRPr>
          </a:p>
          <a:p>
            <a:pPr algn="just">
              <a:lnSpc>
                <a:spcPct val="150000"/>
              </a:lnSpc>
            </a:pPr>
            <a:r>
              <a:rPr lang="es-MX" dirty="0">
                <a:solidFill>
                  <a:schemeClr val="tx2">
                    <a:lumMod val="10000"/>
                  </a:schemeClr>
                </a:solidFill>
              </a:rPr>
              <a:t>El peligro </a:t>
            </a:r>
            <a:r>
              <a:rPr lang="es-MX" dirty="0" smtClean="0">
                <a:solidFill>
                  <a:schemeClr val="tx2">
                    <a:lumMod val="10000"/>
                  </a:schemeClr>
                </a:solidFill>
              </a:rPr>
              <a:t>del método </a:t>
            </a:r>
            <a:r>
              <a:rPr lang="es-MX" dirty="0">
                <a:solidFill>
                  <a:schemeClr val="tx2">
                    <a:lumMod val="10000"/>
                  </a:schemeClr>
                </a:solidFill>
              </a:rPr>
              <a:t>reside en la posibilidad de que emerja un grupo dominante que anule </a:t>
            </a:r>
            <a:r>
              <a:rPr lang="es-MX" dirty="0" smtClean="0">
                <a:solidFill>
                  <a:schemeClr val="tx2">
                    <a:lumMod val="10000"/>
                  </a:schemeClr>
                </a:solidFill>
              </a:rPr>
              <a:t>la interacción </a:t>
            </a:r>
            <a:r>
              <a:rPr lang="es-MX" dirty="0">
                <a:solidFill>
                  <a:schemeClr val="tx2">
                    <a:lumMod val="10000"/>
                  </a:schemeClr>
                </a:solidFill>
              </a:rPr>
              <a:t>adecuada y se logre un consenso por su capacidad de argumentación </a:t>
            </a:r>
            <a:r>
              <a:rPr lang="es-MX" dirty="0" smtClean="0">
                <a:solidFill>
                  <a:schemeClr val="tx2">
                    <a:lumMod val="10000"/>
                  </a:schemeClr>
                </a:solidFill>
              </a:rPr>
              <a:t>y no </a:t>
            </a:r>
            <a:r>
              <a:rPr lang="es-MX" dirty="0">
                <a:solidFill>
                  <a:schemeClr val="tx2">
                    <a:lumMod val="10000"/>
                  </a:schemeClr>
                </a:solidFill>
              </a:rPr>
              <a:t>por la validez de la misma.</a:t>
            </a:r>
            <a:endParaRPr lang="es-MX" dirty="0">
              <a:solidFill>
                <a:schemeClr val="tx2">
                  <a:lumMod val="10000"/>
                </a:schemeClr>
              </a:solidFill>
            </a:endParaRPr>
          </a:p>
        </p:txBody>
      </p:sp>
    </p:spTree>
    <p:extLst>
      <p:ext uri="{BB962C8B-B14F-4D97-AF65-F5344CB8AC3E}">
        <p14:creationId xmlns:p14="http://schemas.microsoft.com/office/powerpoint/2010/main" val="19207463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Método de investigación de mercado</a:t>
            </a:r>
            <a:endParaRPr lang="es-MX" dirty="0"/>
          </a:p>
        </p:txBody>
      </p:sp>
      <p:sp>
        <p:nvSpPr>
          <p:cNvPr id="3" name="Marcador de contenido 2"/>
          <p:cNvSpPr>
            <a:spLocks noGrp="1"/>
          </p:cNvSpPr>
          <p:nvPr>
            <p:ph idx="1"/>
          </p:nvPr>
        </p:nvSpPr>
        <p:spPr/>
        <p:txBody>
          <a:bodyPr/>
          <a:lstStyle/>
          <a:p>
            <a:pPr algn="just">
              <a:lnSpc>
                <a:spcPct val="150000"/>
              </a:lnSpc>
            </a:pPr>
            <a:r>
              <a:rPr lang="es-MX" dirty="0">
                <a:solidFill>
                  <a:schemeClr val="tx2">
                    <a:lumMod val="10000"/>
                  </a:schemeClr>
                </a:solidFill>
              </a:rPr>
              <a:t>S</a:t>
            </a:r>
            <a:r>
              <a:rPr lang="es-MX" dirty="0" smtClean="0">
                <a:solidFill>
                  <a:schemeClr val="tx2">
                    <a:lumMod val="10000"/>
                  </a:schemeClr>
                </a:solidFill>
              </a:rPr>
              <a:t>e </a:t>
            </a:r>
            <a:r>
              <a:rPr lang="es-MX" dirty="0">
                <a:solidFill>
                  <a:schemeClr val="tx2">
                    <a:lumMod val="10000"/>
                  </a:schemeClr>
                </a:solidFill>
              </a:rPr>
              <a:t>utiliza principalmente en la recolección </a:t>
            </a:r>
            <a:r>
              <a:rPr lang="es-MX" dirty="0" smtClean="0">
                <a:solidFill>
                  <a:schemeClr val="tx2">
                    <a:lumMod val="10000"/>
                  </a:schemeClr>
                </a:solidFill>
              </a:rPr>
              <a:t>de información </a:t>
            </a:r>
            <a:r>
              <a:rPr lang="es-MX" dirty="0">
                <a:solidFill>
                  <a:schemeClr val="tx2">
                    <a:lumMod val="10000"/>
                  </a:schemeClr>
                </a:solidFill>
              </a:rPr>
              <a:t>relevante para ayudar a la toma de decisiones o para aprobar o </a:t>
            </a:r>
            <a:r>
              <a:rPr lang="es-MX" dirty="0" smtClean="0">
                <a:solidFill>
                  <a:schemeClr val="tx2">
                    <a:lumMod val="10000"/>
                  </a:schemeClr>
                </a:solidFill>
              </a:rPr>
              <a:t>refutar hipótesis </a:t>
            </a:r>
            <a:r>
              <a:rPr lang="es-MX" dirty="0">
                <a:solidFill>
                  <a:schemeClr val="tx2">
                    <a:lumMod val="10000"/>
                  </a:schemeClr>
                </a:solidFill>
              </a:rPr>
              <a:t>sobre un mercado específico, mediante encuestas, experimentos, </a:t>
            </a:r>
            <a:r>
              <a:rPr lang="es-MX" dirty="0" smtClean="0">
                <a:solidFill>
                  <a:schemeClr val="tx2">
                    <a:lumMod val="10000"/>
                  </a:schemeClr>
                </a:solidFill>
              </a:rPr>
              <a:t>mercados-prueba </a:t>
            </a:r>
            <a:r>
              <a:rPr lang="es-MX" dirty="0">
                <a:solidFill>
                  <a:schemeClr val="tx2">
                    <a:lumMod val="10000"/>
                  </a:schemeClr>
                </a:solidFill>
              </a:rPr>
              <a:t>u otra forma</a:t>
            </a:r>
            <a:r>
              <a:rPr lang="es-MX" dirty="0" smtClean="0">
                <a:solidFill>
                  <a:schemeClr val="tx2">
                    <a:lumMod val="10000"/>
                  </a:schemeClr>
                </a:solidFill>
              </a:rPr>
              <a:t>.</a:t>
            </a:r>
          </a:p>
          <a:p>
            <a:pPr algn="just">
              <a:lnSpc>
                <a:spcPct val="150000"/>
              </a:lnSpc>
            </a:pPr>
            <a:endParaRPr lang="es-MX" dirty="0" smtClean="0">
              <a:solidFill>
                <a:schemeClr val="tx2">
                  <a:lumMod val="10000"/>
                </a:schemeClr>
              </a:solidFill>
            </a:endParaRPr>
          </a:p>
          <a:p>
            <a:pPr algn="just">
              <a:lnSpc>
                <a:spcPct val="150000"/>
              </a:lnSpc>
            </a:pPr>
            <a:r>
              <a:rPr lang="es-MX" dirty="0">
                <a:solidFill>
                  <a:schemeClr val="tx2">
                    <a:lumMod val="10000"/>
                  </a:schemeClr>
                </a:solidFill>
              </a:rPr>
              <a:t>La principal característica del método es su flexibilidad para seleccionar e </a:t>
            </a:r>
            <a:r>
              <a:rPr lang="es-MX" dirty="0" smtClean="0">
                <a:solidFill>
                  <a:schemeClr val="tx2">
                    <a:lumMod val="10000"/>
                  </a:schemeClr>
                </a:solidFill>
              </a:rPr>
              <a:t>incluso para </a:t>
            </a:r>
            <a:r>
              <a:rPr lang="es-MX" dirty="0">
                <a:solidFill>
                  <a:schemeClr val="tx2">
                    <a:lumMod val="10000"/>
                  </a:schemeClr>
                </a:solidFill>
              </a:rPr>
              <a:t>diseñar la metodología que más se adecue al problema en estudio, </a:t>
            </a:r>
            <a:r>
              <a:rPr lang="es-MX" dirty="0" smtClean="0">
                <a:solidFill>
                  <a:schemeClr val="tx2">
                    <a:lumMod val="10000"/>
                  </a:schemeClr>
                </a:solidFill>
              </a:rPr>
              <a:t>requiriendo una </a:t>
            </a:r>
            <a:r>
              <a:rPr lang="es-MX" dirty="0">
                <a:solidFill>
                  <a:schemeClr val="tx2">
                    <a:lumMod val="10000"/>
                  </a:schemeClr>
                </a:solidFill>
              </a:rPr>
              <a:t>investigación exploratoria, descriptiva o explicativa.</a:t>
            </a:r>
            <a:endParaRPr lang="es-MX" dirty="0">
              <a:solidFill>
                <a:schemeClr val="tx2">
                  <a:lumMod val="10000"/>
                </a:schemeClr>
              </a:solidFill>
            </a:endParaRPr>
          </a:p>
        </p:txBody>
      </p:sp>
    </p:spTree>
    <p:extLst>
      <p:ext uri="{BB962C8B-B14F-4D97-AF65-F5344CB8AC3E}">
        <p14:creationId xmlns:p14="http://schemas.microsoft.com/office/powerpoint/2010/main" val="19507652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Métodos de la investigación de mercado </a:t>
            </a:r>
            <a:endParaRPr lang="es-MX" dirty="0"/>
          </a:p>
        </p:txBody>
      </p:sp>
      <p:sp>
        <p:nvSpPr>
          <p:cNvPr id="3" name="Marcador de contenido 2"/>
          <p:cNvSpPr>
            <a:spLocks noGrp="1"/>
          </p:cNvSpPr>
          <p:nvPr>
            <p:ph idx="1"/>
          </p:nvPr>
        </p:nvSpPr>
        <p:spPr>
          <a:xfrm>
            <a:off x="581192" y="2180496"/>
            <a:ext cx="11029615" cy="4018598"/>
          </a:xfrm>
        </p:spPr>
        <p:txBody>
          <a:bodyPr/>
          <a:lstStyle/>
          <a:p>
            <a:pPr>
              <a:lnSpc>
                <a:spcPct val="150000"/>
              </a:lnSpc>
            </a:pPr>
            <a:r>
              <a:rPr lang="es-MX" dirty="0">
                <a:solidFill>
                  <a:schemeClr val="tx2">
                    <a:lumMod val="10000"/>
                  </a:schemeClr>
                </a:solidFill>
              </a:rPr>
              <a:t>La investigación de mercados estudia características de productos, empresas </a:t>
            </a:r>
            <a:r>
              <a:rPr lang="es-MX" dirty="0" smtClean="0">
                <a:solidFill>
                  <a:schemeClr val="tx2">
                    <a:lumMod val="10000"/>
                  </a:schemeClr>
                </a:solidFill>
              </a:rPr>
              <a:t>o consumidores</a:t>
            </a:r>
            <a:r>
              <a:rPr lang="es-MX" dirty="0">
                <a:solidFill>
                  <a:schemeClr val="tx2">
                    <a:lumMod val="10000"/>
                  </a:schemeClr>
                </a:solidFill>
              </a:rPr>
              <a:t>. </a:t>
            </a:r>
            <a:endParaRPr lang="es-MX" dirty="0" smtClean="0">
              <a:solidFill>
                <a:schemeClr val="tx2">
                  <a:lumMod val="10000"/>
                </a:schemeClr>
              </a:solidFill>
            </a:endParaRPr>
          </a:p>
          <a:p>
            <a:pPr marL="0" indent="0">
              <a:lnSpc>
                <a:spcPct val="150000"/>
              </a:lnSpc>
              <a:buNone/>
            </a:pPr>
            <a:endParaRPr lang="es-MX" dirty="0" smtClean="0">
              <a:solidFill>
                <a:schemeClr val="tx2">
                  <a:lumMod val="10000"/>
                </a:schemeClr>
              </a:solidFill>
            </a:endParaRPr>
          </a:p>
          <a:p>
            <a:pPr>
              <a:lnSpc>
                <a:spcPct val="150000"/>
              </a:lnSpc>
            </a:pPr>
            <a:r>
              <a:rPr lang="es-MX" dirty="0" smtClean="0">
                <a:solidFill>
                  <a:schemeClr val="tx2">
                    <a:lumMod val="10000"/>
                  </a:schemeClr>
                </a:solidFill>
              </a:rPr>
              <a:t>Para </a:t>
            </a:r>
            <a:r>
              <a:rPr lang="es-MX" dirty="0">
                <a:solidFill>
                  <a:schemeClr val="tx2">
                    <a:lumMod val="10000"/>
                  </a:schemeClr>
                </a:solidFill>
              </a:rPr>
              <a:t>realizar el muestreo existen dos métodos: </a:t>
            </a:r>
            <a:endParaRPr lang="es-MX" dirty="0" smtClean="0">
              <a:solidFill>
                <a:schemeClr val="tx2">
                  <a:lumMod val="10000"/>
                </a:schemeClr>
              </a:solidFill>
            </a:endParaRPr>
          </a:p>
          <a:p>
            <a:pPr marL="0" indent="0">
              <a:lnSpc>
                <a:spcPct val="150000"/>
              </a:lnSpc>
              <a:buNone/>
            </a:pPr>
            <a:endParaRPr lang="es-MX" dirty="0" smtClean="0">
              <a:solidFill>
                <a:schemeClr val="tx2">
                  <a:lumMod val="10000"/>
                </a:schemeClr>
              </a:solidFill>
            </a:endParaRPr>
          </a:p>
          <a:p>
            <a:pPr marL="1169988" indent="-538163">
              <a:lnSpc>
                <a:spcPct val="150000"/>
              </a:lnSpc>
              <a:buFont typeface="+mj-lt"/>
              <a:buAutoNum type="arabicPeriod"/>
            </a:pPr>
            <a:r>
              <a:rPr lang="es-MX" dirty="0">
                <a:solidFill>
                  <a:schemeClr val="tx2">
                    <a:lumMod val="10000"/>
                  </a:schemeClr>
                </a:solidFill>
              </a:rPr>
              <a:t>E</a:t>
            </a:r>
            <a:r>
              <a:rPr lang="es-MX" dirty="0" smtClean="0">
                <a:solidFill>
                  <a:schemeClr val="tx2">
                    <a:lumMod val="10000"/>
                  </a:schemeClr>
                </a:solidFill>
              </a:rPr>
              <a:t>l </a:t>
            </a:r>
            <a:r>
              <a:rPr lang="es-MX" dirty="0">
                <a:solidFill>
                  <a:schemeClr val="tx2">
                    <a:lumMod val="10000"/>
                  </a:schemeClr>
                </a:solidFill>
              </a:rPr>
              <a:t>probabilístico (en </a:t>
            </a:r>
            <a:r>
              <a:rPr lang="es-MX" dirty="0" smtClean="0">
                <a:solidFill>
                  <a:schemeClr val="tx2">
                    <a:lumMod val="10000"/>
                  </a:schemeClr>
                </a:solidFill>
              </a:rPr>
              <a:t>el que </a:t>
            </a:r>
            <a:r>
              <a:rPr lang="es-MX" dirty="0">
                <a:solidFill>
                  <a:schemeClr val="tx2">
                    <a:lumMod val="10000"/>
                  </a:schemeClr>
                </a:solidFill>
              </a:rPr>
              <a:t>cada elemento elegible tiene la misma probabilidad de ser muestreado) </a:t>
            </a:r>
            <a:endParaRPr lang="es-MX" dirty="0" smtClean="0">
              <a:solidFill>
                <a:schemeClr val="tx2">
                  <a:lumMod val="10000"/>
                </a:schemeClr>
              </a:solidFill>
            </a:endParaRPr>
          </a:p>
          <a:p>
            <a:pPr marL="1169988" indent="-538163">
              <a:lnSpc>
                <a:spcPct val="150000"/>
              </a:lnSpc>
              <a:buFont typeface="+mj-lt"/>
              <a:buAutoNum type="arabicPeriod"/>
            </a:pPr>
            <a:r>
              <a:rPr lang="es-MX" dirty="0">
                <a:solidFill>
                  <a:schemeClr val="tx2">
                    <a:lumMod val="10000"/>
                  </a:schemeClr>
                </a:solidFill>
              </a:rPr>
              <a:t>N</a:t>
            </a:r>
            <a:r>
              <a:rPr lang="es-MX" dirty="0" smtClean="0">
                <a:solidFill>
                  <a:schemeClr val="tx2">
                    <a:lumMod val="10000"/>
                  </a:schemeClr>
                </a:solidFill>
              </a:rPr>
              <a:t>o probabilístico </a:t>
            </a:r>
            <a:r>
              <a:rPr lang="es-MX" dirty="0">
                <a:solidFill>
                  <a:schemeClr val="tx2">
                    <a:lumMod val="10000"/>
                  </a:schemeClr>
                </a:solidFill>
              </a:rPr>
              <a:t>(en el que la probabilidad de ser elegible no es igual para toda la </a:t>
            </a:r>
            <a:r>
              <a:rPr lang="es-MX" dirty="0" smtClean="0">
                <a:solidFill>
                  <a:schemeClr val="tx2">
                    <a:lumMod val="10000"/>
                  </a:schemeClr>
                </a:solidFill>
              </a:rPr>
              <a:t>población </a:t>
            </a:r>
            <a:r>
              <a:rPr lang="es-MX" dirty="0" err="1" smtClean="0">
                <a:solidFill>
                  <a:schemeClr val="tx2">
                    <a:lumMod val="10000"/>
                  </a:schemeClr>
                </a:solidFill>
              </a:rPr>
              <a:t>muestral</a:t>
            </a:r>
            <a:r>
              <a:rPr lang="es-MX" dirty="0" smtClean="0">
                <a:solidFill>
                  <a:schemeClr val="tx2">
                    <a:lumMod val="10000"/>
                  </a:schemeClr>
                </a:solidFill>
              </a:rPr>
              <a:t>). </a:t>
            </a:r>
            <a:r>
              <a:rPr lang="es-MX" dirty="0">
                <a:solidFill>
                  <a:schemeClr val="tx2">
                    <a:lumMod val="10000"/>
                  </a:schemeClr>
                </a:solidFill>
              </a:rPr>
              <a:t>De la observación de casos reales se puede afirmar que el último </a:t>
            </a:r>
            <a:r>
              <a:rPr lang="es-MX" dirty="0" smtClean="0">
                <a:solidFill>
                  <a:schemeClr val="tx2">
                    <a:lumMod val="10000"/>
                  </a:schemeClr>
                </a:solidFill>
              </a:rPr>
              <a:t>tiene más </a:t>
            </a:r>
            <a:r>
              <a:rPr lang="es-MX" dirty="0">
                <a:solidFill>
                  <a:schemeClr val="tx2">
                    <a:lumMod val="10000"/>
                  </a:schemeClr>
                </a:solidFill>
              </a:rPr>
              <a:t>aplicación que el primero.</a:t>
            </a:r>
            <a:endParaRPr lang="es-MX" dirty="0">
              <a:solidFill>
                <a:schemeClr val="tx2">
                  <a:lumMod val="10000"/>
                </a:schemeClr>
              </a:solidFill>
            </a:endParaRPr>
          </a:p>
        </p:txBody>
      </p:sp>
    </p:spTree>
    <p:extLst>
      <p:ext uri="{BB962C8B-B14F-4D97-AF65-F5344CB8AC3E}">
        <p14:creationId xmlns:p14="http://schemas.microsoft.com/office/powerpoint/2010/main" val="2821531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81192" y="2180496"/>
            <a:ext cx="11029615" cy="4354775"/>
          </a:xfrm>
        </p:spPr>
        <p:txBody>
          <a:bodyPr>
            <a:normAutofit fontScale="85000" lnSpcReduction="10000"/>
          </a:bodyPr>
          <a:lstStyle/>
          <a:p>
            <a:pPr algn="just">
              <a:lnSpc>
                <a:spcPct val="160000"/>
              </a:lnSpc>
            </a:pPr>
            <a:r>
              <a:rPr lang="es-MX" dirty="0">
                <a:solidFill>
                  <a:schemeClr val="tx1"/>
                </a:solidFill>
                <a:latin typeface="Arial Narrow" panose="020B0606020202030204" pitchFamily="34" charset="0"/>
              </a:rPr>
              <a:t>El uso de este material se centra </a:t>
            </a:r>
            <a:r>
              <a:rPr lang="es-MX" dirty="0" smtClean="0">
                <a:solidFill>
                  <a:schemeClr val="tx1"/>
                </a:solidFill>
                <a:latin typeface="Arial Narrow" panose="020B0606020202030204" pitchFamily="34" charset="0"/>
              </a:rPr>
              <a:t>contenido de las unidades Unidad I, II, III y IV.  </a:t>
            </a:r>
            <a:r>
              <a:rPr lang="es-MX" dirty="0">
                <a:solidFill>
                  <a:schemeClr val="tx1"/>
                </a:solidFill>
                <a:latin typeface="Arial Narrow" panose="020B0606020202030204" pitchFamily="34" charset="0"/>
              </a:rPr>
              <a:t>El docente trabajará conjuntamente con los estudiantes con el fin </a:t>
            </a:r>
            <a:r>
              <a:rPr lang="es-MX" dirty="0">
                <a:solidFill>
                  <a:schemeClr val="tx1"/>
                </a:solidFill>
                <a:latin typeface="Arial Narrow" panose="020B0606020202030204" pitchFamily="34" charset="0"/>
              </a:rPr>
              <a:t>p</a:t>
            </a:r>
            <a:r>
              <a:rPr lang="es-MX" dirty="0" smtClean="0">
                <a:solidFill>
                  <a:schemeClr val="tx1"/>
                </a:solidFill>
                <a:latin typeface="Arial Narrow" panose="020B0606020202030204" pitchFamily="34" charset="0"/>
              </a:rPr>
              <a:t>lantear </a:t>
            </a:r>
            <a:r>
              <a:rPr lang="es-MX" dirty="0">
                <a:solidFill>
                  <a:schemeClr val="tx1"/>
                </a:solidFill>
                <a:latin typeface="Arial Narrow" panose="020B0606020202030204" pitchFamily="34" charset="0"/>
              </a:rPr>
              <a:t>los aspectos generales que enmarcan los proyectos de </a:t>
            </a:r>
            <a:r>
              <a:rPr lang="es-MX" dirty="0" smtClean="0">
                <a:solidFill>
                  <a:schemeClr val="tx1"/>
                </a:solidFill>
                <a:latin typeface="Arial Narrow" panose="020B0606020202030204" pitchFamily="34" charset="0"/>
              </a:rPr>
              <a:t>inversión, analizar </a:t>
            </a:r>
            <a:r>
              <a:rPr lang="es-MX" dirty="0">
                <a:solidFill>
                  <a:schemeClr val="tx1"/>
                </a:solidFill>
                <a:latin typeface="Arial Narrow" panose="020B0606020202030204" pitchFamily="34" charset="0"/>
              </a:rPr>
              <a:t>y desarrollar las etapas que conforman un proyecto de inversión, principalmente las referentes a los estudios de mercado, técnico y financiero, analizando su factibilidad dentro del entorno del proceso de </a:t>
            </a:r>
            <a:r>
              <a:rPr lang="es-MX" dirty="0" smtClean="0">
                <a:solidFill>
                  <a:schemeClr val="tx1"/>
                </a:solidFill>
                <a:latin typeface="Arial Narrow" panose="020B0606020202030204" pitchFamily="34" charset="0"/>
              </a:rPr>
              <a:t>inversión, determinar </a:t>
            </a:r>
            <a:r>
              <a:rPr lang="es-MX" dirty="0">
                <a:solidFill>
                  <a:schemeClr val="tx1"/>
                </a:solidFill>
                <a:latin typeface="Arial Narrow" panose="020B0606020202030204" pitchFamily="34" charset="0"/>
              </a:rPr>
              <a:t>la combinación óptima de financiamiento del proyecto a través de la estructura de capital deseada determinada por el capital accionario y pasivos de corto y largo </a:t>
            </a:r>
            <a:r>
              <a:rPr lang="es-MX" dirty="0" smtClean="0">
                <a:solidFill>
                  <a:schemeClr val="tx1"/>
                </a:solidFill>
                <a:latin typeface="Arial Narrow" panose="020B0606020202030204" pitchFamily="34" charset="0"/>
              </a:rPr>
              <a:t>plazo y </a:t>
            </a:r>
            <a:r>
              <a:rPr lang="es-MX" dirty="0">
                <a:solidFill>
                  <a:schemeClr val="tx1"/>
                </a:solidFill>
                <a:latin typeface="Arial Narrow" panose="020B0606020202030204" pitchFamily="34" charset="0"/>
              </a:rPr>
              <a:t>d</a:t>
            </a:r>
            <a:r>
              <a:rPr lang="es-MX" dirty="0" smtClean="0">
                <a:solidFill>
                  <a:schemeClr val="tx1"/>
                </a:solidFill>
                <a:latin typeface="Arial Narrow" panose="020B0606020202030204" pitchFamily="34" charset="0"/>
              </a:rPr>
              <a:t>eterminar </a:t>
            </a:r>
            <a:r>
              <a:rPr lang="es-MX" dirty="0">
                <a:solidFill>
                  <a:schemeClr val="tx1"/>
                </a:solidFill>
                <a:latin typeface="Arial Narrow" panose="020B0606020202030204" pitchFamily="34" charset="0"/>
              </a:rPr>
              <a:t>la forma jurídica de la empresa y su organización técnica y administrativa. 	</a:t>
            </a:r>
          </a:p>
          <a:p>
            <a:pPr algn="just">
              <a:lnSpc>
                <a:spcPct val="160000"/>
              </a:lnSpc>
            </a:pPr>
            <a:endParaRPr lang="es-MX" dirty="0">
              <a:solidFill>
                <a:schemeClr val="tx1"/>
              </a:solidFill>
              <a:latin typeface="Arial Narrow" panose="020B0606020202030204" pitchFamily="34" charset="0"/>
            </a:endParaRPr>
          </a:p>
          <a:p>
            <a:pPr>
              <a:lnSpc>
                <a:spcPct val="160000"/>
              </a:lnSpc>
            </a:pPr>
            <a:r>
              <a:rPr lang="es-MX" dirty="0">
                <a:solidFill>
                  <a:schemeClr val="tx1"/>
                </a:solidFill>
                <a:latin typeface="Arial Narrow" panose="020B0606020202030204" pitchFamily="34" charset="0"/>
              </a:rPr>
              <a:t>El desarrollo de la unidad se dará a través de la participación activa del discente en la investigación documental y de campo, de tal manera que analice la aplicación de la teoría aprendida. </a:t>
            </a:r>
          </a:p>
          <a:p>
            <a:pPr>
              <a:lnSpc>
                <a:spcPct val="160000"/>
              </a:lnSpc>
            </a:pPr>
            <a:r>
              <a:rPr lang="es-MX" dirty="0">
                <a:solidFill>
                  <a:schemeClr val="tx1"/>
                </a:solidFill>
                <a:latin typeface="Arial Narrow" panose="020B0606020202030204" pitchFamily="34" charset="0"/>
              </a:rPr>
              <a:t>Se desarrollará un caso práctico que le permita demostrar y aplicar de manera integral los conocimientos adquiridos en el procedimiento para la realización de un proyecto de inversión, los indicadores en el que se basará le serán proporcionados por el docente. 	</a:t>
            </a:r>
          </a:p>
          <a:p>
            <a:pPr>
              <a:lnSpc>
                <a:spcPct val="160000"/>
              </a:lnSpc>
            </a:pPr>
            <a:endParaRPr lang="es-MX" dirty="0">
              <a:solidFill>
                <a:schemeClr val="tx1"/>
              </a:solidFill>
              <a:latin typeface="Arial Narrow" panose="020B0606020202030204" pitchFamily="34" charset="0"/>
            </a:endParaRPr>
          </a:p>
        </p:txBody>
      </p:sp>
    </p:spTree>
    <p:extLst>
      <p:ext uri="{BB962C8B-B14F-4D97-AF65-F5344CB8AC3E}">
        <p14:creationId xmlns:p14="http://schemas.microsoft.com/office/powerpoint/2010/main" val="17659761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Mercado de proveedores</a:t>
            </a:r>
            <a:endParaRPr lang="es-MX" dirty="0"/>
          </a:p>
        </p:txBody>
      </p:sp>
      <p:sp>
        <p:nvSpPr>
          <p:cNvPr id="3" name="Marcador de contenido 2"/>
          <p:cNvSpPr>
            <a:spLocks noGrp="1"/>
          </p:cNvSpPr>
          <p:nvPr>
            <p:ph idx="1"/>
          </p:nvPr>
        </p:nvSpPr>
        <p:spPr/>
        <p:txBody>
          <a:bodyPr/>
          <a:lstStyle/>
          <a:p>
            <a:pPr>
              <a:lnSpc>
                <a:spcPct val="150000"/>
              </a:lnSpc>
            </a:pPr>
            <a:r>
              <a:rPr lang="es-MX" dirty="0">
                <a:solidFill>
                  <a:schemeClr val="tx2">
                    <a:lumMod val="10000"/>
                  </a:schemeClr>
                </a:solidFill>
              </a:rPr>
              <a:t>El mercado de los proveedores puede llegar a ser determinante en el éxito o </a:t>
            </a:r>
            <a:r>
              <a:rPr lang="es-MX" dirty="0" smtClean="0">
                <a:solidFill>
                  <a:schemeClr val="tx2">
                    <a:lumMod val="10000"/>
                  </a:schemeClr>
                </a:solidFill>
              </a:rPr>
              <a:t>en el </a:t>
            </a:r>
            <a:r>
              <a:rPr lang="es-MX" dirty="0">
                <a:solidFill>
                  <a:schemeClr val="tx2">
                    <a:lumMod val="10000"/>
                  </a:schemeClr>
                </a:solidFill>
              </a:rPr>
              <a:t>fracaso de un proyecto. De ahí la necesidad de estudiar si existe </a:t>
            </a:r>
            <a:r>
              <a:rPr lang="es-MX" dirty="0" smtClean="0">
                <a:solidFill>
                  <a:schemeClr val="tx2">
                    <a:lumMod val="10000"/>
                  </a:schemeClr>
                </a:solidFill>
              </a:rPr>
              <a:t>disponibilidad de </a:t>
            </a:r>
            <a:r>
              <a:rPr lang="es-MX" dirty="0">
                <a:solidFill>
                  <a:schemeClr val="tx2">
                    <a:lumMod val="10000"/>
                  </a:schemeClr>
                </a:solidFill>
              </a:rPr>
              <a:t>los insumos requeridos y cuál es el precio que deberá pagarse para garantizar </a:t>
            </a:r>
            <a:r>
              <a:rPr lang="es-MX" dirty="0" smtClean="0">
                <a:solidFill>
                  <a:schemeClr val="tx2">
                    <a:lumMod val="10000"/>
                  </a:schemeClr>
                </a:solidFill>
              </a:rPr>
              <a:t>su abastecimiento</a:t>
            </a:r>
            <a:r>
              <a:rPr lang="es-MX" dirty="0">
                <a:solidFill>
                  <a:schemeClr val="tx2">
                    <a:lumMod val="10000"/>
                  </a:schemeClr>
                </a:solidFill>
              </a:rPr>
              <a:t>.</a:t>
            </a:r>
            <a:endParaRPr lang="es-MX" dirty="0">
              <a:solidFill>
                <a:schemeClr val="tx2">
                  <a:lumMod val="10000"/>
                </a:schemeClr>
              </a:solidFill>
            </a:endParaRPr>
          </a:p>
        </p:txBody>
      </p:sp>
    </p:spTree>
    <p:extLst>
      <p:ext uri="{BB962C8B-B14F-4D97-AF65-F5344CB8AC3E}">
        <p14:creationId xmlns:p14="http://schemas.microsoft.com/office/powerpoint/2010/main" val="23350047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 estudio organizacional, administrativo y legal</a:t>
            </a:r>
            <a:endParaRPr lang="es-MX" dirty="0"/>
          </a:p>
        </p:txBody>
      </p:sp>
      <p:sp>
        <p:nvSpPr>
          <p:cNvPr id="3" name="Marcador de contenido 2"/>
          <p:cNvSpPr>
            <a:spLocks noGrp="1"/>
          </p:cNvSpPr>
          <p:nvPr>
            <p:ph idx="1"/>
          </p:nvPr>
        </p:nvSpPr>
        <p:spPr>
          <a:xfrm>
            <a:off x="581192" y="2180496"/>
            <a:ext cx="11029615" cy="4422010"/>
          </a:xfrm>
        </p:spPr>
        <p:txBody>
          <a:bodyPr/>
          <a:lstStyle/>
          <a:p>
            <a:pPr algn="just">
              <a:lnSpc>
                <a:spcPct val="150000"/>
              </a:lnSpc>
            </a:pPr>
            <a:r>
              <a:rPr lang="es-MX" dirty="0">
                <a:solidFill>
                  <a:schemeClr val="tx2">
                    <a:lumMod val="10000"/>
                  </a:schemeClr>
                </a:solidFill>
              </a:rPr>
              <a:t>Uno de los aspectos que menos se tienen en cuenta en el estudio de proyectos </a:t>
            </a:r>
            <a:r>
              <a:rPr lang="es-MX" dirty="0" smtClean="0">
                <a:solidFill>
                  <a:schemeClr val="tx2">
                    <a:lumMod val="10000"/>
                  </a:schemeClr>
                </a:solidFill>
              </a:rPr>
              <a:t>es aquel </a:t>
            </a:r>
            <a:r>
              <a:rPr lang="es-MX" dirty="0">
                <a:solidFill>
                  <a:schemeClr val="tx2">
                    <a:lumMod val="10000"/>
                  </a:schemeClr>
                </a:solidFill>
              </a:rPr>
              <a:t>que se refiere a los factores propios de la actividad ejecutiva de su administración</a:t>
            </a:r>
            <a:r>
              <a:rPr lang="es-MX" dirty="0" smtClean="0">
                <a:solidFill>
                  <a:schemeClr val="tx2">
                    <a:lumMod val="10000"/>
                  </a:schemeClr>
                </a:solidFill>
              </a:rPr>
              <a:t>:</a:t>
            </a:r>
          </a:p>
          <a:p>
            <a:pPr marL="0" indent="0" algn="just">
              <a:lnSpc>
                <a:spcPct val="150000"/>
              </a:lnSpc>
              <a:buNone/>
            </a:pPr>
            <a:endParaRPr lang="es-MX" dirty="0">
              <a:solidFill>
                <a:schemeClr val="tx2">
                  <a:lumMod val="10000"/>
                </a:schemeClr>
              </a:solidFill>
            </a:endParaRPr>
          </a:p>
          <a:p>
            <a:pPr algn="just">
              <a:lnSpc>
                <a:spcPct val="150000"/>
              </a:lnSpc>
            </a:pPr>
            <a:endParaRPr lang="es-MX" dirty="0" smtClean="0">
              <a:solidFill>
                <a:schemeClr val="tx2">
                  <a:lumMod val="10000"/>
                </a:schemeClr>
              </a:solidFill>
            </a:endParaRPr>
          </a:p>
          <a:p>
            <a:pPr algn="just">
              <a:lnSpc>
                <a:spcPct val="150000"/>
              </a:lnSpc>
            </a:pPr>
            <a:endParaRPr lang="es-MX" dirty="0">
              <a:solidFill>
                <a:schemeClr val="tx2">
                  <a:lumMod val="10000"/>
                </a:schemeClr>
              </a:solidFill>
            </a:endParaRPr>
          </a:p>
          <a:p>
            <a:pPr algn="just">
              <a:lnSpc>
                <a:spcPct val="150000"/>
              </a:lnSpc>
            </a:pPr>
            <a:r>
              <a:rPr lang="es-MX" dirty="0">
                <a:solidFill>
                  <a:schemeClr val="tx2">
                    <a:lumMod val="10000"/>
                  </a:schemeClr>
                </a:solidFill>
              </a:rPr>
              <a:t>Para cada proyecto es posible definir la estructura organizativa que más se </a:t>
            </a:r>
            <a:r>
              <a:rPr lang="es-MX" dirty="0" smtClean="0">
                <a:solidFill>
                  <a:schemeClr val="tx2">
                    <a:lumMod val="10000"/>
                  </a:schemeClr>
                </a:solidFill>
              </a:rPr>
              <a:t>adapte a </a:t>
            </a:r>
            <a:r>
              <a:rPr lang="es-MX" dirty="0">
                <a:solidFill>
                  <a:schemeClr val="tx2">
                    <a:lumMod val="10000"/>
                  </a:schemeClr>
                </a:solidFill>
              </a:rPr>
              <a:t>los requerimientos de su posterior operación. Conocer esta estructura es </a:t>
            </a:r>
            <a:r>
              <a:rPr lang="es-MX" dirty="0" smtClean="0">
                <a:solidFill>
                  <a:schemeClr val="tx2">
                    <a:lumMod val="10000"/>
                  </a:schemeClr>
                </a:solidFill>
              </a:rPr>
              <a:t>fundamental para </a:t>
            </a:r>
            <a:r>
              <a:rPr lang="es-MX" dirty="0">
                <a:solidFill>
                  <a:schemeClr val="tx2">
                    <a:lumMod val="10000"/>
                  </a:schemeClr>
                </a:solidFill>
              </a:rPr>
              <a:t>definir las necesidades de personal calificado para la gestión y, por tanto</a:t>
            </a:r>
            <a:r>
              <a:rPr lang="es-MX" dirty="0" smtClean="0">
                <a:solidFill>
                  <a:schemeClr val="tx2">
                    <a:lumMod val="10000"/>
                  </a:schemeClr>
                </a:solidFill>
              </a:rPr>
              <a:t>, estimar </a:t>
            </a:r>
            <a:r>
              <a:rPr lang="es-MX" dirty="0">
                <a:solidFill>
                  <a:schemeClr val="tx2">
                    <a:lumMod val="10000"/>
                  </a:schemeClr>
                </a:solidFill>
              </a:rPr>
              <a:t>con mayor precisión los costos indirectos de la mano de obra ejecutiva.</a:t>
            </a:r>
            <a:endParaRPr lang="es-MX" dirty="0">
              <a:solidFill>
                <a:schemeClr val="tx2">
                  <a:lumMod val="10000"/>
                </a:schemeClr>
              </a:solidFill>
            </a:endParaRPr>
          </a:p>
        </p:txBody>
      </p:sp>
      <p:graphicFrame>
        <p:nvGraphicFramePr>
          <p:cNvPr id="4" name="Diagrama 3"/>
          <p:cNvGraphicFramePr/>
          <p:nvPr>
            <p:extLst>
              <p:ext uri="{D42A27DB-BD31-4B8C-83A1-F6EECF244321}">
                <p14:modId xmlns:p14="http://schemas.microsoft.com/office/powerpoint/2010/main" val="205997658"/>
              </p:ext>
            </p:extLst>
          </p:nvPr>
        </p:nvGraphicFramePr>
        <p:xfrm>
          <a:off x="1816848" y="3711388"/>
          <a:ext cx="8128000" cy="10085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564606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Marco legal</a:t>
            </a:r>
            <a:endParaRPr lang="es-MX" dirty="0"/>
          </a:p>
        </p:txBody>
      </p:sp>
      <p:sp>
        <p:nvSpPr>
          <p:cNvPr id="3" name="Marcador de contenido 2"/>
          <p:cNvSpPr>
            <a:spLocks noGrp="1"/>
          </p:cNvSpPr>
          <p:nvPr>
            <p:ph idx="1"/>
          </p:nvPr>
        </p:nvSpPr>
        <p:spPr>
          <a:xfrm>
            <a:off x="581192" y="2180496"/>
            <a:ext cx="11029615" cy="3991704"/>
          </a:xfrm>
        </p:spPr>
        <p:txBody>
          <a:bodyPr/>
          <a:lstStyle/>
          <a:p>
            <a:pPr algn="just">
              <a:lnSpc>
                <a:spcPct val="150000"/>
              </a:lnSpc>
            </a:pPr>
            <a:r>
              <a:rPr lang="es-MX" dirty="0">
                <a:solidFill>
                  <a:schemeClr val="tx2">
                    <a:lumMod val="10000"/>
                  </a:schemeClr>
                </a:solidFill>
              </a:rPr>
              <a:t>La actividad empresarial y los proyectos que de ella se derivan se encuentran </a:t>
            </a:r>
            <a:r>
              <a:rPr lang="es-MX" dirty="0" smtClean="0">
                <a:solidFill>
                  <a:schemeClr val="tx2">
                    <a:lumMod val="10000"/>
                  </a:schemeClr>
                </a:solidFill>
              </a:rPr>
              <a:t>incorporados a </a:t>
            </a:r>
            <a:r>
              <a:rPr lang="es-MX" dirty="0">
                <a:solidFill>
                  <a:schemeClr val="tx2">
                    <a:lumMod val="10000"/>
                  </a:schemeClr>
                </a:solidFill>
              </a:rPr>
              <a:t>un determinado ordenamiento jurídico que regula el marco legal </a:t>
            </a:r>
            <a:r>
              <a:rPr lang="es-MX" dirty="0" smtClean="0">
                <a:solidFill>
                  <a:schemeClr val="tx2">
                    <a:lumMod val="10000"/>
                  </a:schemeClr>
                </a:solidFill>
              </a:rPr>
              <a:t>en el </a:t>
            </a:r>
            <a:r>
              <a:rPr lang="es-MX" dirty="0">
                <a:solidFill>
                  <a:schemeClr val="tx2">
                    <a:lumMod val="10000"/>
                  </a:schemeClr>
                </a:solidFill>
              </a:rPr>
              <a:t>cual los agentes económicos se desenvolverán</a:t>
            </a:r>
            <a:r>
              <a:rPr lang="es-MX" dirty="0" smtClean="0">
                <a:solidFill>
                  <a:schemeClr val="tx2">
                    <a:lumMod val="10000"/>
                  </a:schemeClr>
                </a:solidFill>
              </a:rPr>
              <a:t>.</a:t>
            </a:r>
          </a:p>
          <a:p>
            <a:pPr marL="0" indent="0" algn="just">
              <a:lnSpc>
                <a:spcPct val="150000"/>
              </a:lnSpc>
              <a:buNone/>
            </a:pPr>
            <a:endParaRPr lang="es-MX" dirty="0" smtClean="0">
              <a:solidFill>
                <a:schemeClr val="tx2">
                  <a:lumMod val="10000"/>
                </a:schemeClr>
              </a:solidFill>
            </a:endParaRPr>
          </a:p>
          <a:p>
            <a:pPr algn="just">
              <a:lnSpc>
                <a:spcPct val="150000"/>
              </a:lnSpc>
            </a:pPr>
            <a:r>
              <a:rPr lang="es-MX" dirty="0">
                <a:solidFill>
                  <a:schemeClr val="tx2">
                    <a:lumMod val="10000"/>
                  </a:schemeClr>
                </a:solidFill>
              </a:rPr>
              <a:t>El conocimiento de la legislación aplicable a la actividad económica y </a:t>
            </a:r>
            <a:r>
              <a:rPr lang="es-MX" dirty="0" smtClean="0">
                <a:solidFill>
                  <a:schemeClr val="tx2">
                    <a:lumMod val="10000"/>
                  </a:schemeClr>
                </a:solidFill>
              </a:rPr>
              <a:t>comercial resulta </a:t>
            </a:r>
            <a:r>
              <a:rPr lang="es-MX" dirty="0">
                <a:solidFill>
                  <a:schemeClr val="tx2">
                    <a:lumMod val="10000"/>
                  </a:schemeClr>
                </a:solidFill>
              </a:rPr>
              <a:t>fundamental para la preparación eficaz de los proyectos, no sólo por las </a:t>
            </a:r>
            <a:r>
              <a:rPr lang="es-MX" dirty="0" smtClean="0">
                <a:solidFill>
                  <a:schemeClr val="tx2">
                    <a:lumMod val="10000"/>
                  </a:schemeClr>
                </a:solidFill>
              </a:rPr>
              <a:t>inferencias económicas </a:t>
            </a:r>
            <a:r>
              <a:rPr lang="es-MX" dirty="0">
                <a:solidFill>
                  <a:schemeClr val="tx2">
                    <a:lumMod val="10000"/>
                  </a:schemeClr>
                </a:solidFill>
              </a:rPr>
              <a:t>que pueden derivarse del análisis jurídico, sino también por </a:t>
            </a:r>
            <a:r>
              <a:rPr lang="es-MX" dirty="0" smtClean="0">
                <a:solidFill>
                  <a:schemeClr val="tx2">
                    <a:lumMod val="10000"/>
                  </a:schemeClr>
                </a:solidFill>
              </a:rPr>
              <a:t>la necesidad </a:t>
            </a:r>
            <a:r>
              <a:rPr lang="es-MX" dirty="0">
                <a:solidFill>
                  <a:schemeClr val="tx2">
                    <a:lumMod val="10000"/>
                  </a:schemeClr>
                </a:solidFill>
              </a:rPr>
              <a:t>de conocer las disposiciones legales para incorporar los elementos administrativos</a:t>
            </a:r>
            <a:r>
              <a:rPr lang="es-MX" dirty="0" smtClean="0">
                <a:solidFill>
                  <a:schemeClr val="tx2">
                    <a:lumMod val="10000"/>
                  </a:schemeClr>
                </a:solidFill>
              </a:rPr>
              <a:t>, con </a:t>
            </a:r>
            <a:r>
              <a:rPr lang="es-MX" dirty="0">
                <a:solidFill>
                  <a:schemeClr val="tx2">
                    <a:lumMod val="10000"/>
                  </a:schemeClr>
                </a:solidFill>
              </a:rPr>
              <a:t>sus correspondientes costos, y para que posibiliten que el </a:t>
            </a:r>
            <a:r>
              <a:rPr lang="es-MX" dirty="0" smtClean="0">
                <a:solidFill>
                  <a:schemeClr val="tx2">
                    <a:lumMod val="10000"/>
                  </a:schemeClr>
                </a:solidFill>
              </a:rPr>
              <a:t>desarrollo del </a:t>
            </a:r>
            <a:r>
              <a:rPr lang="es-MX" dirty="0">
                <a:solidFill>
                  <a:schemeClr val="tx2">
                    <a:lumMod val="10000"/>
                  </a:schemeClr>
                </a:solidFill>
              </a:rPr>
              <a:t>proyecto se desenvuelva fluida y oportunamente.</a:t>
            </a:r>
            <a:endParaRPr lang="es-MX" dirty="0">
              <a:solidFill>
                <a:schemeClr val="tx2">
                  <a:lumMod val="10000"/>
                </a:schemeClr>
              </a:solidFill>
            </a:endParaRPr>
          </a:p>
        </p:txBody>
      </p:sp>
    </p:spTree>
    <p:extLst>
      <p:ext uri="{BB962C8B-B14F-4D97-AF65-F5344CB8AC3E}">
        <p14:creationId xmlns:p14="http://schemas.microsoft.com/office/powerpoint/2010/main" val="22226807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Efectos económicos del estudio legal</a:t>
            </a:r>
            <a:endParaRPr lang="es-MX" dirty="0"/>
          </a:p>
        </p:txBody>
      </p:sp>
      <p:pic>
        <p:nvPicPr>
          <p:cNvPr id="4" name="Marcador de contenido 3"/>
          <p:cNvPicPr>
            <a:picLocks noGrp="1" noChangeAspect="1"/>
          </p:cNvPicPr>
          <p:nvPr>
            <p:ph idx="1"/>
          </p:nvPr>
        </p:nvPicPr>
        <p:blipFill>
          <a:blip r:embed="rId2"/>
          <a:stretch>
            <a:fillRect/>
          </a:stretch>
        </p:blipFill>
        <p:spPr>
          <a:xfrm>
            <a:off x="779929" y="2424906"/>
            <a:ext cx="10830879" cy="3733847"/>
          </a:xfrm>
          <a:prstGeom prst="rect">
            <a:avLst/>
          </a:prstGeom>
        </p:spPr>
      </p:pic>
      <p:sp>
        <p:nvSpPr>
          <p:cNvPr id="5" name="Rectángulo 4"/>
          <p:cNvSpPr/>
          <p:nvPr/>
        </p:nvSpPr>
        <p:spPr>
          <a:xfrm>
            <a:off x="3048000" y="6158753"/>
            <a:ext cx="6096000" cy="415498"/>
          </a:xfrm>
          <a:prstGeom prst="rect">
            <a:avLst/>
          </a:prstGeom>
        </p:spPr>
        <p:txBody>
          <a:bodyPr>
            <a:spAutoFit/>
          </a:bodyPr>
          <a:lstStyle/>
          <a:p>
            <a:pPr algn="ctr"/>
            <a:r>
              <a:rPr lang="es-MX" sz="1050" dirty="0" smtClean="0"/>
              <a:t>Fig. 5. Efectos económicos del estudio legal</a:t>
            </a:r>
          </a:p>
          <a:p>
            <a:pPr algn="ctr"/>
            <a:r>
              <a:rPr lang="es-MX" sz="1050" dirty="0" smtClean="0"/>
              <a:t>Fuente:  </a:t>
            </a:r>
            <a:r>
              <a:rPr lang="es-MX" sz="1050" dirty="0" err="1" smtClean="0"/>
              <a:t>Sapag</a:t>
            </a:r>
            <a:r>
              <a:rPr lang="es-MX" sz="1050" dirty="0" smtClean="0"/>
              <a:t>, C. N. y </a:t>
            </a:r>
            <a:r>
              <a:rPr lang="es-MX" sz="1050" dirty="0" err="1" smtClean="0"/>
              <a:t>Sapag</a:t>
            </a:r>
            <a:r>
              <a:rPr lang="es-MX" sz="1050" dirty="0" smtClean="0"/>
              <a:t>, C.R. (2003)</a:t>
            </a:r>
            <a:endParaRPr lang="es-MX" sz="1050" dirty="0"/>
          </a:p>
        </p:txBody>
      </p:sp>
    </p:spTree>
    <p:extLst>
      <p:ext uri="{BB962C8B-B14F-4D97-AF65-F5344CB8AC3E}">
        <p14:creationId xmlns:p14="http://schemas.microsoft.com/office/powerpoint/2010/main" val="19434106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 estudio financiero</a:t>
            </a:r>
            <a:endParaRPr lang="es-MX" dirty="0"/>
          </a:p>
        </p:txBody>
      </p:sp>
      <p:sp>
        <p:nvSpPr>
          <p:cNvPr id="3" name="Marcador de contenido 2"/>
          <p:cNvSpPr>
            <a:spLocks noGrp="1"/>
          </p:cNvSpPr>
          <p:nvPr>
            <p:ph idx="1"/>
          </p:nvPr>
        </p:nvSpPr>
        <p:spPr/>
        <p:txBody>
          <a:bodyPr/>
          <a:lstStyle/>
          <a:p>
            <a:pPr algn="just">
              <a:lnSpc>
                <a:spcPct val="150000"/>
              </a:lnSpc>
            </a:pPr>
            <a:r>
              <a:rPr lang="es-MX" dirty="0">
                <a:solidFill>
                  <a:schemeClr val="tx2">
                    <a:lumMod val="10000"/>
                  </a:schemeClr>
                </a:solidFill>
              </a:rPr>
              <a:t>La última etapa del análisis de viabilidad financiera de un proyecto es el </a:t>
            </a:r>
            <a:r>
              <a:rPr lang="es-MX" dirty="0" smtClean="0">
                <a:solidFill>
                  <a:schemeClr val="tx2">
                    <a:lumMod val="10000"/>
                  </a:schemeClr>
                </a:solidFill>
              </a:rPr>
              <a:t>estudio financiero</a:t>
            </a:r>
            <a:r>
              <a:rPr lang="es-MX" dirty="0">
                <a:solidFill>
                  <a:schemeClr val="tx2">
                    <a:lumMod val="10000"/>
                  </a:schemeClr>
                </a:solidFill>
              </a:rPr>
              <a:t>. Los objetivos de esta etapa son ordenar y sistematizar la información </a:t>
            </a:r>
            <a:r>
              <a:rPr lang="es-MX" dirty="0" smtClean="0">
                <a:solidFill>
                  <a:schemeClr val="tx2">
                    <a:lumMod val="10000"/>
                  </a:schemeClr>
                </a:solidFill>
              </a:rPr>
              <a:t>de </a:t>
            </a:r>
            <a:r>
              <a:rPr lang="es-MX" dirty="0">
                <a:solidFill>
                  <a:schemeClr val="tx2">
                    <a:lumMod val="10000"/>
                  </a:schemeClr>
                </a:solidFill>
              </a:rPr>
              <a:t>carácter monetario que proporcionaron las etapas anteriores, elaborar los </a:t>
            </a:r>
            <a:r>
              <a:rPr lang="es-MX" dirty="0" smtClean="0">
                <a:solidFill>
                  <a:schemeClr val="tx2">
                    <a:lumMod val="10000"/>
                  </a:schemeClr>
                </a:solidFill>
              </a:rPr>
              <a:t>cuadros analíticos </a:t>
            </a:r>
            <a:r>
              <a:rPr lang="es-MX" dirty="0">
                <a:solidFill>
                  <a:schemeClr val="tx2">
                    <a:lumMod val="10000"/>
                  </a:schemeClr>
                </a:solidFill>
              </a:rPr>
              <a:t>y datos adicionales para la evaluación del proyecto y evaluar los </a:t>
            </a:r>
            <a:r>
              <a:rPr lang="es-MX" dirty="0" smtClean="0">
                <a:solidFill>
                  <a:schemeClr val="tx2">
                    <a:lumMod val="10000"/>
                  </a:schemeClr>
                </a:solidFill>
              </a:rPr>
              <a:t>antecedentes para </a:t>
            </a:r>
            <a:r>
              <a:rPr lang="es-MX" dirty="0">
                <a:solidFill>
                  <a:schemeClr val="tx2">
                    <a:lumMod val="10000"/>
                  </a:schemeClr>
                </a:solidFill>
              </a:rPr>
              <a:t>determinar su rentabilidad</a:t>
            </a:r>
            <a:r>
              <a:rPr lang="es-MX" dirty="0" smtClean="0">
                <a:solidFill>
                  <a:schemeClr val="tx2">
                    <a:lumMod val="10000"/>
                  </a:schemeClr>
                </a:solidFill>
              </a:rPr>
              <a:t>.</a:t>
            </a:r>
          </a:p>
          <a:p>
            <a:pPr marL="0" indent="0" algn="just">
              <a:lnSpc>
                <a:spcPct val="150000"/>
              </a:lnSpc>
              <a:buNone/>
            </a:pPr>
            <a:endParaRPr lang="es-MX" dirty="0">
              <a:solidFill>
                <a:schemeClr val="tx2">
                  <a:lumMod val="10000"/>
                </a:schemeClr>
              </a:solidFill>
            </a:endParaRPr>
          </a:p>
          <a:p>
            <a:pPr algn="just">
              <a:lnSpc>
                <a:spcPct val="150000"/>
              </a:lnSpc>
            </a:pPr>
            <a:r>
              <a:rPr lang="es-MX" dirty="0">
                <a:solidFill>
                  <a:schemeClr val="tx2">
                    <a:lumMod val="10000"/>
                  </a:schemeClr>
                </a:solidFill>
              </a:rPr>
              <a:t>La sistematización de la información financiera consiste en identificar y </a:t>
            </a:r>
            <a:r>
              <a:rPr lang="es-MX" dirty="0" smtClean="0">
                <a:solidFill>
                  <a:schemeClr val="tx2">
                    <a:lumMod val="10000"/>
                  </a:schemeClr>
                </a:solidFill>
              </a:rPr>
              <a:t>ordenar todos </a:t>
            </a:r>
            <a:r>
              <a:rPr lang="es-MX" dirty="0">
                <a:solidFill>
                  <a:schemeClr val="tx2">
                    <a:lumMod val="10000"/>
                  </a:schemeClr>
                </a:solidFill>
              </a:rPr>
              <a:t>los ítems de inversiones, costos e ingresos que puedan deducirse de los </a:t>
            </a:r>
            <a:r>
              <a:rPr lang="es-MX" dirty="0" smtClean="0">
                <a:solidFill>
                  <a:schemeClr val="tx2">
                    <a:lumMod val="10000"/>
                  </a:schemeClr>
                </a:solidFill>
              </a:rPr>
              <a:t>estudios previos</a:t>
            </a:r>
            <a:r>
              <a:rPr lang="es-MX" dirty="0">
                <a:solidFill>
                  <a:schemeClr val="tx2">
                    <a:lumMod val="10000"/>
                  </a:schemeClr>
                </a:solidFill>
              </a:rPr>
              <a:t>.</a:t>
            </a:r>
            <a:endParaRPr lang="es-MX" dirty="0">
              <a:solidFill>
                <a:schemeClr val="tx2">
                  <a:lumMod val="10000"/>
                </a:schemeClr>
              </a:solidFill>
            </a:endParaRPr>
          </a:p>
        </p:txBody>
      </p:sp>
    </p:spTree>
    <p:extLst>
      <p:ext uri="{BB962C8B-B14F-4D97-AF65-F5344CB8AC3E}">
        <p14:creationId xmlns:p14="http://schemas.microsoft.com/office/powerpoint/2010/main" val="15594610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Inversión en el capital de trabajo</a:t>
            </a:r>
            <a:endParaRPr lang="es-MX" dirty="0"/>
          </a:p>
        </p:txBody>
      </p:sp>
      <p:sp>
        <p:nvSpPr>
          <p:cNvPr id="3" name="Marcador de contenido 2"/>
          <p:cNvSpPr>
            <a:spLocks noGrp="1"/>
          </p:cNvSpPr>
          <p:nvPr>
            <p:ph idx="1"/>
          </p:nvPr>
        </p:nvSpPr>
        <p:spPr/>
        <p:txBody>
          <a:bodyPr/>
          <a:lstStyle/>
          <a:p>
            <a:pPr algn="just">
              <a:lnSpc>
                <a:spcPct val="150000"/>
              </a:lnSpc>
            </a:pPr>
            <a:r>
              <a:rPr lang="es-MX" dirty="0">
                <a:solidFill>
                  <a:schemeClr val="tx2">
                    <a:lumMod val="10000"/>
                  </a:schemeClr>
                </a:solidFill>
              </a:rPr>
              <a:t>La inversión en capital de trabajo constituye el conjunto de recursos necesarios, </a:t>
            </a:r>
            <a:r>
              <a:rPr lang="es-MX" dirty="0" smtClean="0">
                <a:solidFill>
                  <a:schemeClr val="tx2">
                    <a:lumMod val="10000"/>
                  </a:schemeClr>
                </a:solidFill>
              </a:rPr>
              <a:t>en la </a:t>
            </a:r>
            <a:r>
              <a:rPr lang="es-MX" dirty="0">
                <a:solidFill>
                  <a:schemeClr val="tx2">
                    <a:lumMod val="10000"/>
                  </a:schemeClr>
                </a:solidFill>
              </a:rPr>
              <a:t>forma de activos corrientes, para la operación normal del proyecto durante </a:t>
            </a:r>
            <a:r>
              <a:rPr lang="es-MX" dirty="0" smtClean="0">
                <a:solidFill>
                  <a:schemeClr val="tx2">
                    <a:lumMod val="10000"/>
                  </a:schemeClr>
                </a:solidFill>
              </a:rPr>
              <a:t>un ciclo </a:t>
            </a:r>
            <a:r>
              <a:rPr lang="es-MX" dirty="0">
                <a:solidFill>
                  <a:schemeClr val="tx2">
                    <a:lumMod val="10000"/>
                  </a:schemeClr>
                </a:solidFill>
              </a:rPr>
              <a:t>productivo</a:t>
            </a:r>
            <a:r>
              <a:rPr lang="es-MX" dirty="0" smtClean="0">
                <a:solidFill>
                  <a:schemeClr val="tx2">
                    <a:lumMod val="10000"/>
                  </a:schemeClr>
                </a:solidFill>
              </a:rPr>
              <a:t>, </a:t>
            </a:r>
            <a:r>
              <a:rPr lang="es-MX" dirty="0">
                <a:solidFill>
                  <a:schemeClr val="tx2">
                    <a:lumMod val="10000"/>
                  </a:schemeClr>
                </a:solidFill>
              </a:rPr>
              <a:t>para una capacidad y tamaño determinados</a:t>
            </a:r>
            <a:r>
              <a:rPr lang="es-MX" dirty="0" smtClean="0">
                <a:solidFill>
                  <a:schemeClr val="tx2">
                    <a:lumMod val="10000"/>
                  </a:schemeClr>
                </a:solidFill>
              </a:rPr>
              <a:t>.</a:t>
            </a:r>
          </a:p>
          <a:p>
            <a:pPr marL="0" indent="0" algn="just">
              <a:lnSpc>
                <a:spcPct val="150000"/>
              </a:lnSpc>
              <a:buNone/>
            </a:pPr>
            <a:endParaRPr lang="es-MX" dirty="0" smtClean="0">
              <a:solidFill>
                <a:schemeClr val="tx2">
                  <a:lumMod val="10000"/>
                </a:schemeClr>
              </a:solidFill>
            </a:endParaRPr>
          </a:p>
          <a:p>
            <a:pPr algn="just">
              <a:lnSpc>
                <a:spcPct val="150000"/>
              </a:lnSpc>
            </a:pPr>
            <a:r>
              <a:rPr lang="es-MX" dirty="0">
                <a:solidFill>
                  <a:schemeClr val="tx2">
                    <a:lumMod val="10000"/>
                  </a:schemeClr>
                </a:solidFill>
              </a:rPr>
              <a:t>La teoría financiera se refiere normalmente al capital de trabajo que se </a:t>
            </a:r>
            <a:r>
              <a:rPr lang="es-MX" dirty="0" smtClean="0">
                <a:solidFill>
                  <a:schemeClr val="tx2">
                    <a:lumMod val="10000"/>
                  </a:schemeClr>
                </a:solidFill>
              </a:rPr>
              <a:t>denomina activos </a:t>
            </a:r>
            <a:r>
              <a:rPr lang="es-MX" dirty="0">
                <a:solidFill>
                  <a:schemeClr val="tx2">
                    <a:lumMod val="10000"/>
                  </a:schemeClr>
                </a:solidFill>
              </a:rPr>
              <a:t>de corto plazo</a:t>
            </a:r>
            <a:r>
              <a:rPr lang="es-MX" dirty="0" smtClean="0">
                <a:solidFill>
                  <a:schemeClr val="tx2">
                    <a:lumMod val="10000"/>
                  </a:schemeClr>
                </a:solidFill>
              </a:rPr>
              <a:t>.</a:t>
            </a:r>
          </a:p>
          <a:p>
            <a:pPr algn="just">
              <a:lnSpc>
                <a:spcPct val="150000"/>
              </a:lnSpc>
            </a:pPr>
            <a:endParaRPr lang="es-MX" dirty="0" smtClean="0">
              <a:solidFill>
                <a:schemeClr val="tx2">
                  <a:lumMod val="10000"/>
                </a:schemeClr>
              </a:solidFill>
            </a:endParaRPr>
          </a:p>
        </p:txBody>
      </p:sp>
      <p:graphicFrame>
        <p:nvGraphicFramePr>
          <p:cNvPr id="5" name="Diagrama 4"/>
          <p:cNvGraphicFramePr/>
          <p:nvPr>
            <p:extLst>
              <p:ext uri="{D42A27DB-BD31-4B8C-83A1-F6EECF244321}">
                <p14:modId xmlns:p14="http://schemas.microsoft.com/office/powerpoint/2010/main" val="3382312814"/>
              </p:ext>
            </p:extLst>
          </p:nvPr>
        </p:nvGraphicFramePr>
        <p:xfrm>
          <a:off x="1789953" y="5204012"/>
          <a:ext cx="8128000" cy="9881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737253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Método contable</a:t>
            </a:r>
            <a:endParaRPr lang="es-MX" dirty="0"/>
          </a:p>
        </p:txBody>
      </p:sp>
      <p:sp>
        <p:nvSpPr>
          <p:cNvPr id="3" name="Marcador de contenido 2"/>
          <p:cNvSpPr>
            <a:spLocks noGrp="1"/>
          </p:cNvSpPr>
          <p:nvPr>
            <p:ph idx="1"/>
          </p:nvPr>
        </p:nvSpPr>
        <p:spPr/>
        <p:txBody>
          <a:bodyPr/>
          <a:lstStyle/>
          <a:p>
            <a:pPr algn="just">
              <a:lnSpc>
                <a:spcPct val="150000"/>
              </a:lnSpc>
            </a:pPr>
            <a:r>
              <a:rPr lang="es-MX" dirty="0">
                <a:solidFill>
                  <a:schemeClr val="tx2">
                    <a:lumMod val="10000"/>
                  </a:schemeClr>
                </a:solidFill>
              </a:rPr>
              <a:t>Una forma comúnmente usada para proyectar los requerimientos de capital de </a:t>
            </a:r>
            <a:r>
              <a:rPr lang="es-MX" dirty="0" smtClean="0">
                <a:solidFill>
                  <a:schemeClr val="tx2">
                    <a:lumMod val="10000"/>
                  </a:schemeClr>
                </a:solidFill>
              </a:rPr>
              <a:t>trabajo es </a:t>
            </a:r>
            <a:r>
              <a:rPr lang="es-MX" dirty="0">
                <a:solidFill>
                  <a:schemeClr val="tx2">
                    <a:lumMod val="10000"/>
                  </a:schemeClr>
                </a:solidFill>
              </a:rPr>
              <a:t>la de cuantificar la inversión requerida en cada uno de los rubros del </a:t>
            </a:r>
            <a:r>
              <a:rPr lang="es-MX" dirty="0" smtClean="0">
                <a:solidFill>
                  <a:schemeClr val="tx2">
                    <a:lumMod val="10000"/>
                  </a:schemeClr>
                </a:solidFill>
              </a:rPr>
              <a:t>activo corriente</a:t>
            </a:r>
            <a:r>
              <a:rPr lang="es-MX" dirty="0">
                <a:solidFill>
                  <a:schemeClr val="tx2">
                    <a:lumMod val="10000"/>
                  </a:schemeClr>
                </a:solidFill>
              </a:rPr>
              <a:t>, considerando que parte de estos activos pueden financiarse por pasivos </a:t>
            </a:r>
            <a:r>
              <a:rPr lang="es-MX" dirty="0" smtClean="0">
                <a:solidFill>
                  <a:schemeClr val="tx2">
                    <a:lumMod val="10000"/>
                  </a:schemeClr>
                </a:solidFill>
              </a:rPr>
              <a:t>de corto </a:t>
            </a:r>
            <a:r>
              <a:rPr lang="es-MX" dirty="0">
                <a:solidFill>
                  <a:schemeClr val="tx2">
                    <a:lumMod val="10000"/>
                  </a:schemeClr>
                </a:solidFill>
              </a:rPr>
              <a:t>plazo (pero de carácter permanente), como los créditos de proveedores o </a:t>
            </a:r>
            <a:r>
              <a:rPr lang="es-MX" dirty="0" smtClean="0">
                <a:solidFill>
                  <a:schemeClr val="tx2">
                    <a:lumMod val="10000"/>
                  </a:schemeClr>
                </a:solidFill>
              </a:rPr>
              <a:t>los préstamos </a:t>
            </a:r>
            <a:r>
              <a:rPr lang="es-MX" dirty="0">
                <a:solidFill>
                  <a:schemeClr val="tx2">
                    <a:lumMod val="10000"/>
                  </a:schemeClr>
                </a:solidFill>
              </a:rPr>
              <a:t>bancarios. </a:t>
            </a:r>
            <a:endParaRPr lang="es-MX" dirty="0" smtClean="0">
              <a:solidFill>
                <a:schemeClr val="tx2">
                  <a:lumMod val="10000"/>
                </a:schemeClr>
              </a:solidFill>
            </a:endParaRPr>
          </a:p>
          <a:p>
            <a:pPr marL="0" indent="0" algn="just">
              <a:lnSpc>
                <a:spcPct val="150000"/>
              </a:lnSpc>
              <a:buNone/>
            </a:pPr>
            <a:endParaRPr lang="es-MX" dirty="0" smtClean="0">
              <a:solidFill>
                <a:schemeClr val="tx2">
                  <a:lumMod val="10000"/>
                </a:schemeClr>
              </a:solidFill>
            </a:endParaRPr>
          </a:p>
          <a:p>
            <a:pPr algn="just">
              <a:lnSpc>
                <a:spcPct val="150000"/>
              </a:lnSpc>
            </a:pPr>
            <a:r>
              <a:rPr lang="es-MX" dirty="0" smtClean="0">
                <a:solidFill>
                  <a:schemeClr val="tx2">
                    <a:lumMod val="10000"/>
                  </a:schemeClr>
                </a:solidFill>
              </a:rPr>
              <a:t>Los </a:t>
            </a:r>
            <a:r>
              <a:rPr lang="es-MX" dirty="0">
                <a:solidFill>
                  <a:schemeClr val="tx2">
                    <a:lumMod val="10000"/>
                  </a:schemeClr>
                </a:solidFill>
              </a:rPr>
              <a:t>rubros del activo corriente que se cuantifican en el </a:t>
            </a:r>
            <a:r>
              <a:rPr lang="es-MX" dirty="0" smtClean="0">
                <a:solidFill>
                  <a:schemeClr val="tx2">
                    <a:lumMod val="10000"/>
                  </a:schemeClr>
                </a:solidFill>
              </a:rPr>
              <a:t>cálculo de </a:t>
            </a:r>
            <a:r>
              <a:rPr lang="es-MX" dirty="0">
                <a:solidFill>
                  <a:schemeClr val="tx2">
                    <a:lumMod val="10000"/>
                  </a:schemeClr>
                </a:solidFill>
              </a:rPr>
              <a:t>esta inversión son el saldo óptimo para mantener en efectivo, el nivel de </a:t>
            </a:r>
            <a:r>
              <a:rPr lang="es-MX" dirty="0" smtClean="0">
                <a:solidFill>
                  <a:schemeClr val="tx2">
                    <a:lumMod val="10000"/>
                  </a:schemeClr>
                </a:solidFill>
              </a:rPr>
              <a:t>cuentas por </a:t>
            </a:r>
            <a:r>
              <a:rPr lang="es-MX" dirty="0">
                <a:solidFill>
                  <a:schemeClr val="tx2">
                    <a:lumMod val="10000"/>
                  </a:schemeClr>
                </a:solidFill>
              </a:rPr>
              <a:t>cobrar apropiado y el volumen de existencias que se debe mantener, por </a:t>
            </a:r>
            <a:r>
              <a:rPr lang="es-MX" dirty="0" smtClean="0">
                <a:solidFill>
                  <a:schemeClr val="tx2">
                    <a:lumMod val="10000"/>
                  </a:schemeClr>
                </a:solidFill>
              </a:rPr>
              <a:t>un lado</a:t>
            </a:r>
            <a:r>
              <a:rPr lang="es-MX" dirty="0">
                <a:solidFill>
                  <a:schemeClr val="tx2">
                    <a:lumMod val="10000"/>
                  </a:schemeClr>
                </a:solidFill>
              </a:rPr>
              <a:t>, y los niveles esperados de deudas promedio de corto plazo, por otro.</a:t>
            </a:r>
            <a:endParaRPr lang="es-MX" dirty="0">
              <a:solidFill>
                <a:schemeClr val="tx2">
                  <a:lumMod val="10000"/>
                </a:schemeClr>
              </a:solidFill>
            </a:endParaRPr>
          </a:p>
        </p:txBody>
      </p:sp>
    </p:spTree>
    <p:extLst>
      <p:ext uri="{BB962C8B-B14F-4D97-AF65-F5344CB8AC3E}">
        <p14:creationId xmlns:p14="http://schemas.microsoft.com/office/powerpoint/2010/main" val="26772362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Método periodo de desfase</a:t>
            </a:r>
            <a:endParaRPr lang="es-MX" dirty="0"/>
          </a:p>
        </p:txBody>
      </p:sp>
      <p:sp>
        <p:nvSpPr>
          <p:cNvPr id="3" name="Marcador de contenido 2"/>
          <p:cNvSpPr>
            <a:spLocks noGrp="1"/>
          </p:cNvSpPr>
          <p:nvPr>
            <p:ph idx="1"/>
          </p:nvPr>
        </p:nvSpPr>
        <p:spPr/>
        <p:txBody>
          <a:bodyPr/>
          <a:lstStyle/>
          <a:p>
            <a:pPr algn="just">
              <a:lnSpc>
                <a:spcPct val="150000"/>
              </a:lnSpc>
            </a:pPr>
            <a:r>
              <a:rPr lang="es-MX" dirty="0"/>
              <a:t>Este método consiste en determinar la cuantía de los costos de operación que </a:t>
            </a:r>
            <a:r>
              <a:rPr lang="es-MX" dirty="0" smtClean="0"/>
              <a:t>debe financiarse </a:t>
            </a:r>
            <a:r>
              <a:rPr lang="es-MX" dirty="0"/>
              <a:t>desde el momento en que se efectúa el primer pago por la </a:t>
            </a:r>
            <a:r>
              <a:rPr lang="es-MX" dirty="0" smtClean="0"/>
              <a:t>adquisición de </a:t>
            </a:r>
            <a:r>
              <a:rPr lang="es-MX" dirty="0"/>
              <a:t>la materia prima hasta el momento en que se recauda el ingreso por la venta </a:t>
            </a:r>
            <a:r>
              <a:rPr lang="es-MX" dirty="0" smtClean="0"/>
              <a:t>de los </a:t>
            </a:r>
            <a:r>
              <a:rPr lang="es-MX" dirty="0"/>
              <a:t>productos, que se destinará a financiar el periodo de desfase siguiente.</a:t>
            </a:r>
            <a:endParaRPr lang="es-MX" dirty="0"/>
          </a:p>
        </p:txBody>
      </p:sp>
    </p:spTree>
    <p:extLst>
      <p:ext uri="{BB962C8B-B14F-4D97-AF65-F5344CB8AC3E}">
        <p14:creationId xmlns:p14="http://schemas.microsoft.com/office/powerpoint/2010/main" val="19075782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Método de déficit acumulada máximo </a:t>
            </a:r>
            <a:endParaRPr lang="es-MX" dirty="0"/>
          </a:p>
        </p:txBody>
      </p:sp>
      <p:sp>
        <p:nvSpPr>
          <p:cNvPr id="3" name="Marcador de contenido 2"/>
          <p:cNvSpPr>
            <a:spLocks noGrp="1"/>
          </p:cNvSpPr>
          <p:nvPr>
            <p:ph idx="1"/>
          </p:nvPr>
        </p:nvSpPr>
        <p:spPr>
          <a:xfrm>
            <a:off x="581193" y="2167049"/>
            <a:ext cx="11029615" cy="3678303"/>
          </a:xfrm>
        </p:spPr>
        <p:txBody>
          <a:bodyPr/>
          <a:lstStyle/>
          <a:p>
            <a:pPr algn="just">
              <a:lnSpc>
                <a:spcPct val="150000"/>
              </a:lnSpc>
            </a:pPr>
            <a:r>
              <a:rPr lang="es-MX" dirty="0">
                <a:solidFill>
                  <a:schemeClr val="tx2">
                    <a:lumMod val="10000"/>
                  </a:schemeClr>
                </a:solidFill>
              </a:rPr>
              <a:t>El cálculo de la inversión en capital de trabajo por este método supone calcular </a:t>
            </a:r>
            <a:r>
              <a:rPr lang="es-MX" dirty="0" smtClean="0">
                <a:solidFill>
                  <a:schemeClr val="tx2">
                    <a:lumMod val="10000"/>
                  </a:schemeClr>
                </a:solidFill>
              </a:rPr>
              <a:t>para cada </a:t>
            </a:r>
            <a:r>
              <a:rPr lang="es-MX" dirty="0">
                <a:solidFill>
                  <a:schemeClr val="tx2">
                    <a:lumMod val="10000"/>
                  </a:schemeClr>
                </a:solidFill>
              </a:rPr>
              <a:t>mes los flujos de ingresos y egresos proyectados y determinar su cuantía </a:t>
            </a:r>
            <a:r>
              <a:rPr lang="es-MX" dirty="0" smtClean="0">
                <a:solidFill>
                  <a:schemeClr val="tx2">
                    <a:lumMod val="10000"/>
                  </a:schemeClr>
                </a:solidFill>
              </a:rPr>
              <a:t>como el </a:t>
            </a:r>
            <a:r>
              <a:rPr lang="es-MX" dirty="0">
                <a:solidFill>
                  <a:schemeClr val="tx2">
                    <a:lumMod val="10000"/>
                  </a:schemeClr>
                </a:solidFill>
              </a:rPr>
              <a:t>equivalente al déficit acumulado máximo.</a:t>
            </a:r>
            <a:endParaRPr lang="es-MX" dirty="0">
              <a:solidFill>
                <a:schemeClr val="tx2">
                  <a:lumMod val="10000"/>
                </a:schemeClr>
              </a:solidFill>
            </a:endParaRPr>
          </a:p>
        </p:txBody>
      </p:sp>
    </p:spTree>
    <p:extLst>
      <p:ext uri="{BB962C8B-B14F-4D97-AF65-F5344CB8AC3E}">
        <p14:creationId xmlns:p14="http://schemas.microsoft.com/office/powerpoint/2010/main" val="38229850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Ingresos de operación</a:t>
            </a:r>
            <a:endParaRPr lang="es-MX" dirty="0"/>
          </a:p>
        </p:txBody>
      </p:sp>
      <p:sp>
        <p:nvSpPr>
          <p:cNvPr id="3" name="Marcador de contenido 2"/>
          <p:cNvSpPr>
            <a:spLocks noGrp="1"/>
          </p:cNvSpPr>
          <p:nvPr>
            <p:ph idx="1"/>
          </p:nvPr>
        </p:nvSpPr>
        <p:spPr/>
        <p:txBody>
          <a:bodyPr/>
          <a:lstStyle/>
          <a:p>
            <a:pPr algn="just">
              <a:lnSpc>
                <a:spcPct val="150000"/>
              </a:lnSpc>
            </a:pPr>
            <a:r>
              <a:rPr lang="es-MX" dirty="0">
                <a:solidFill>
                  <a:schemeClr val="tx2">
                    <a:lumMod val="10000"/>
                  </a:schemeClr>
                </a:solidFill>
              </a:rPr>
              <a:t>Los ingresos de operación se deducen de la información de precios y </a:t>
            </a:r>
            <a:r>
              <a:rPr lang="es-MX" dirty="0" smtClean="0">
                <a:solidFill>
                  <a:schemeClr val="tx2">
                    <a:lumMod val="10000"/>
                  </a:schemeClr>
                </a:solidFill>
              </a:rPr>
              <a:t>demanda proyectada</a:t>
            </a:r>
            <a:r>
              <a:rPr lang="es-MX" dirty="0">
                <a:solidFill>
                  <a:schemeClr val="tx2">
                    <a:lumMod val="10000"/>
                  </a:schemeClr>
                </a:solidFill>
              </a:rPr>
              <a:t>, calculados en el estudio de mercado, de las condiciones de venta, de </a:t>
            </a:r>
            <a:r>
              <a:rPr lang="es-MX" dirty="0" smtClean="0">
                <a:solidFill>
                  <a:schemeClr val="tx2">
                    <a:lumMod val="10000"/>
                  </a:schemeClr>
                </a:solidFill>
              </a:rPr>
              <a:t>las estimaciones </a:t>
            </a:r>
            <a:r>
              <a:rPr lang="es-MX" dirty="0">
                <a:solidFill>
                  <a:schemeClr val="tx2">
                    <a:lumMod val="10000"/>
                  </a:schemeClr>
                </a:solidFill>
              </a:rPr>
              <a:t>de venta de residuos y del cálculo de ingresos por venta de equipos </a:t>
            </a:r>
            <a:r>
              <a:rPr lang="es-MX" dirty="0" smtClean="0">
                <a:solidFill>
                  <a:schemeClr val="tx2">
                    <a:lumMod val="10000"/>
                  </a:schemeClr>
                </a:solidFill>
              </a:rPr>
              <a:t>cuyo reemplazo </a:t>
            </a:r>
            <a:r>
              <a:rPr lang="es-MX" dirty="0">
                <a:solidFill>
                  <a:schemeClr val="tx2">
                    <a:lumMod val="10000"/>
                  </a:schemeClr>
                </a:solidFill>
              </a:rPr>
              <a:t>está previsto durante el periodo de evaluación del proyecto, según </a:t>
            </a:r>
            <a:r>
              <a:rPr lang="es-MX" dirty="0" smtClean="0">
                <a:solidFill>
                  <a:schemeClr val="tx2">
                    <a:lumMod val="10000"/>
                  </a:schemeClr>
                </a:solidFill>
              </a:rPr>
              <a:t>antecedentes que </a:t>
            </a:r>
            <a:r>
              <a:rPr lang="es-MX" dirty="0">
                <a:solidFill>
                  <a:schemeClr val="tx2">
                    <a:lumMod val="10000"/>
                  </a:schemeClr>
                </a:solidFill>
              </a:rPr>
              <a:t>pudieran derivarse de los estudios técnicos (para el equipo de fábrica), </a:t>
            </a:r>
            <a:r>
              <a:rPr lang="es-MX" dirty="0" smtClean="0">
                <a:solidFill>
                  <a:schemeClr val="tx2">
                    <a:lumMod val="10000"/>
                  </a:schemeClr>
                </a:solidFill>
              </a:rPr>
              <a:t>organizacional (</a:t>
            </a:r>
            <a:r>
              <a:rPr lang="es-MX" dirty="0">
                <a:solidFill>
                  <a:schemeClr val="tx2">
                    <a:lumMod val="10000"/>
                  </a:schemeClr>
                </a:solidFill>
              </a:rPr>
              <a:t>para el equipo de oficinas) y de mercado (para el equipo de venta).</a:t>
            </a:r>
            <a:endParaRPr lang="es-MX" dirty="0">
              <a:solidFill>
                <a:schemeClr val="tx2">
                  <a:lumMod val="10000"/>
                </a:schemeClr>
              </a:solidFill>
            </a:endParaRPr>
          </a:p>
        </p:txBody>
      </p:sp>
    </p:spTree>
    <p:extLst>
      <p:ext uri="{BB962C8B-B14F-4D97-AF65-F5344CB8AC3E}">
        <p14:creationId xmlns:p14="http://schemas.microsoft.com/office/powerpoint/2010/main" val="13919255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Proyecto</a:t>
            </a:r>
            <a:endParaRPr lang="es-MX" dirty="0"/>
          </a:p>
        </p:txBody>
      </p:sp>
      <p:sp>
        <p:nvSpPr>
          <p:cNvPr id="3" name="Marcador de contenido 2"/>
          <p:cNvSpPr>
            <a:spLocks noGrp="1"/>
          </p:cNvSpPr>
          <p:nvPr>
            <p:ph idx="1"/>
          </p:nvPr>
        </p:nvSpPr>
        <p:spPr/>
        <p:txBody>
          <a:bodyPr/>
          <a:lstStyle/>
          <a:p>
            <a:pPr>
              <a:lnSpc>
                <a:spcPct val="150000"/>
              </a:lnSpc>
            </a:pPr>
            <a:r>
              <a:rPr lang="es-MX" dirty="0">
                <a:solidFill>
                  <a:schemeClr val="tx2">
                    <a:lumMod val="10000"/>
                  </a:schemeClr>
                </a:solidFill>
              </a:rPr>
              <a:t>Un proyecto es, </a:t>
            </a:r>
            <a:r>
              <a:rPr lang="es-MX" dirty="0" smtClean="0">
                <a:solidFill>
                  <a:schemeClr val="tx2">
                    <a:lumMod val="10000"/>
                  </a:schemeClr>
                </a:solidFill>
              </a:rPr>
              <a:t> </a:t>
            </a:r>
            <a:r>
              <a:rPr lang="es-MX" dirty="0">
                <a:solidFill>
                  <a:schemeClr val="tx2">
                    <a:lumMod val="10000"/>
                  </a:schemeClr>
                </a:solidFill>
              </a:rPr>
              <a:t>la búsqueda de una solución inteligente al </a:t>
            </a:r>
            <a:r>
              <a:rPr lang="es-MX" dirty="0" smtClean="0">
                <a:solidFill>
                  <a:schemeClr val="tx2">
                    <a:lumMod val="10000"/>
                  </a:schemeClr>
                </a:solidFill>
              </a:rPr>
              <a:t>planteamiento de </a:t>
            </a:r>
            <a:r>
              <a:rPr lang="es-MX" dirty="0">
                <a:solidFill>
                  <a:schemeClr val="tx2">
                    <a:lumMod val="10000"/>
                  </a:schemeClr>
                </a:solidFill>
              </a:rPr>
              <a:t>un problema tendiente a resolver, entre tantos, una necesidad humana</a:t>
            </a:r>
            <a:r>
              <a:rPr lang="es-MX" dirty="0" smtClean="0">
                <a:solidFill>
                  <a:schemeClr val="tx2">
                    <a:lumMod val="10000"/>
                  </a:schemeClr>
                </a:solidFill>
              </a:rPr>
              <a:t>.</a:t>
            </a:r>
          </a:p>
          <a:p>
            <a:pPr marL="0" indent="0">
              <a:lnSpc>
                <a:spcPct val="150000"/>
              </a:lnSpc>
              <a:buNone/>
            </a:pPr>
            <a:endParaRPr lang="es-MX" dirty="0">
              <a:solidFill>
                <a:schemeClr val="tx2">
                  <a:lumMod val="10000"/>
                </a:schemeClr>
              </a:solidFill>
            </a:endParaRPr>
          </a:p>
          <a:p>
            <a:pPr>
              <a:lnSpc>
                <a:spcPct val="150000"/>
              </a:lnSpc>
            </a:pPr>
            <a:r>
              <a:rPr lang="es-MX" dirty="0" smtClean="0">
                <a:solidFill>
                  <a:schemeClr val="tx2">
                    <a:lumMod val="10000"/>
                  </a:schemeClr>
                </a:solidFill>
              </a:rPr>
              <a:t>Cualquiera </a:t>
            </a:r>
            <a:r>
              <a:rPr lang="es-MX" dirty="0">
                <a:solidFill>
                  <a:schemeClr val="tx2">
                    <a:lumMod val="10000"/>
                  </a:schemeClr>
                </a:solidFill>
              </a:rPr>
              <a:t>que sea la idea que se pretende implementar, la inversión, </a:t>
            </a:r>
            <a:r>
              <a:rPr lang="es-MX" dirty="0" smtClean="0">
                <a:solidFill>
                  <a:schemeClr val="tx2">
                    <a:lumMod val="10000"/>
                  </a:schemeClr>
                </a:solidFill>
              </a:rPr>
              <a:t>la </a:t>
            </a:r>
            <a:r>
              <a:rPr lang="es-MX" dirty="0">
                <a:solidFill>
                  <a:schemeClr val="tx2">
                    <a:lumMod val="10000"/>
                  </a:schemeClr>
                </a:solidFill>
              </a:rPr>
              <a:t>metodología o la tecnología por aplicar, ella conlleva necesariamente la </a:t>
            </a:r>
            <a:r>
              <a:rPr lang="es-MX" dirty="0" smtClean="0">
                <a:solidFill>
                  <a:schemeClr val="tx2">
                    <a:lumMod val="10000"/>
                  </a:schemeClr>
                </a:solidFill>
              </a:rPr>
              <a:t>búsqueda de </a:t>
            </a:r>
            <a:r>
              <a:rPr lang="es-MX" dirty="0">
                <a:solidFill>
                  <a:schemeClr val="tx2">
                    <a:lumMod val="10000"/>
                  </a:schemeClr>
                </a:solidFill>
              </a:rPr>
              <a:t>proposiciones coherentes destinadas a resolver las necesidades de la </a:t>
            </a:r>
            <a:r>
              <a:rPr lang="es-MX" dirty="0" smtClean="0">
                <a:solidFill>
                  <a:schemeClr val="tx2">
                    <a:lumMod val="10000"/>
                  </a:schemeClr>
                </a:solidFill>
              </a:rPr>
              <a:t>persona humana</a:t>
            </a:r>
            <a:r>
              <a:rPr lang="es-MX" dirty="0">
                <a:solidFill>
                  <a:schemeClr val="tx2">
                    <a:lumMod val="10000"/>
                  </a:schemeClr>
                </a:solidFill>
              </a:rPr>
              <a:t>.</a:t>
            </a:r>
            <a:endParaRPr lang="es-MX" dirty="0">
              <a:solidFill>
                <a:schemeClr val="tx2">
                  <a:lumMod val="10000"/>
                </a:schemeClr>
              </a:solidFill>
            </a:endParaRPr>
          </a:p>
        </p:txBody>
      </p:sp>
    </p:spTree>
    <p:extLst>
      <p:ext uri="{BB962C8B-B14F-4D97-AF65-F5344CB8AC3E}">
        <p14:creationId xmlns:p14="http://schemas.microsoft.com/office/powerpoint/2010/main" val="26055203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Flujos de caja</a:t>
            </a:r>
            <a:endParaRPr lang="es-MX" dirty="0"/>
          </a:p>
        </p:txBody>
      </p:sp>
      <p:sp>
        <p:nvSpPr>
          <p:cNvPr id="3" name="Marcador de contenido 2"/>
          <p:cNvSpPr>
            <a:spLocks noGrp="1"/>
          </p:cNvSpPr>
          <p:nvPr>
            <p:ph idx="1"/>
          </p:nvPr>
        </p:nvSpPr>
        <p:spPr>
          <a:xfrm>
            <a:off x="581192" y="2180496"/>
            <a:ext cx="11029615" cy="4327880"/>
          </a:xfrm>
        </p:spPr>
        <p:txBody>
          <a:bodyPr/>
          <a:lstStyle/>
          <a:p>
            <a:pPr algn="just">
              <a:lnSpc>
                <a:spcPct val="150000"/>
              </a:lnSpc>
            </a:pPr>
            <a:r>
              <a:rPr lang="es-MX" dirty="0" smtClean="0">
                <a:solidFill>
                  <a:schemeClr val="tx2">
                    <a:lumMod val="10000"/>
                  </a:schemeClr>
                </a:solidFill>
              </a:rPr>
              <a:t>La proyección </a:t>
            </a:r>
            <a:r>
              <a:rPr lang="es-MX" dirty="0">
                <a:solidFill>
                  <a:schemeClr val="tx2">
                    <a:lumMod val="10000"/>
                  </a:schemeClr>
                </a:solidFill>
              </a:rPr>
              <a:t>del flujo de caja constituye uno de los elementos más </a:t>
            </a:r>
            <a:r>
              <a:rPr lang="es-MX" dirty="0" smtClean="0">
                <a:solidFill>
                  <a:schemeClr val="tx2">
                    <a:lumMod val="10000"/>
                  </a:schemeClr>
                </a:solidFill>
              </a:rPr>
              <a:t>importantes del </a:t>
            </a:r>
            <a:r>
              <a:rPr lang="es-MX" dirty="0">
                <a:solidFill>
                  <a:schemeClr val="tx2">
                    <a:lumMod val="10000"/>
                  </a:schemeClr>
                </a:solidFill>
              </a:rPr>
              <a:t>estudio de un proyecto, ya que la evaluación del mismo se efectuará </a:t>
            </a:r>
            <a:r>
              <a:rPr lang="es-MX" dirty="0" smtClean="0">
                <a:solidFill>
                  <a:schemeClr val="tx2">
                    <a:lumMod val="10000"/>
                  </a:schemeClr>
                </a:solidFill>
              </a:rPr>
              <a:t>sobre los </a:t>
            </a:r>
            <a:r>
              <a:rPr lang="es-MX" dirty="0">
                <a:solidFill>
                  <a:schemeClr val="tx2">
                    <a:lumMod val="10000"/>
                  </a:schemeClr>
                </a:solidFill>
              </a:rPr>
              <a:t>resultados que se determinen en ella</a:t>
            </a:r>
            <a:r>
              <a:rPr lang="es-MX" dirty="0" smtClean="0">
                <a:solidFill>
                  <a:schemeClr val="tx2">
                    <a:lumMod val="10000"/>
                  </a:schemeClr>
                </a:solidFill>
              </a:rPr>
              <a:t>.</a:t>
            </a:r>
          </a:p>
          <a:p>
            <a:pPr marL="0" indent="0" algn="just">
              <a:lnSpc>
                <a:spcPct val="150000"/>
              </a:lnSpc>
              <a:buNone/>
            </a:pPr>
            <a:endParaRPr lang="es-MX" dirty="0" smtClean="0">
              <a:solidFill>
                <a:schemeClr val="tx2">
                  <a:lumMod val="10000"/>
                </a:schemeClr>
              </a:solidFill>
            </a:endParaRPr>
          </a:p>
          <a:p>
            <a:pPr algn="just">
              <a:lnSpc>
                <a:spcPct val="150000"/>
              </a:lnSpc>
            </a:pPr>
            <a:r>
              <a:rPr lang="es-MX" dirty="0" smtClean="0">
                <a:solidFill>
                  <a:schemeClr val="tx2">
                    <a:lumMod val="10000"/>
                  </a:schemeClr>
                </a:solidFill>
              </a:rPr>
              <a:t> </a:t>
            </a:r>
            <a:r>
              <a:rPr lang="es-MX" dirty="0">
                <a:solidFill>
                  <a:schemeClr val="tx2">
                    <a:lumMod val="10000"/>
                  </a:schemeClr>
                </a:solidFill>
              </a:rPr>
              <a:t>La información básica para realizar </a:t>
            </a:r>
            <a:r>
              <a:rPr lang="es-MX" dirty="0" smtClean="0">
                <a:solidFill>
                  <a:schemeClr val="tx2">
                    <a:lumMod val="10000"/>
                  </a:schemeClr>
                </a:solidFill>
              </a:rPr>
              <a:t>esta proyección </a:t>
            </a:r>
            <a:r>
              <a:rPr lang="es-MX" dirty="0">
                <a:solidFill>
                  <a:schemeClr val="tx2">
                    <a:lumMod val="10000"/>
                  </a:schemeClr>
                </a:solidFill>
              </a:rPr>
              <a:t>está contenida tanto en los estudios de mercado, técnico y organizacional</a:t>
            </a:r>
            <a:r>
              <a:rPr lang="es-MX" dirty="0" smtClean="0">
                <a:solidFill>
                  <a:schemeClr val="tx2">
                    <a:lumMod val="10000"/>
                  </a:schemeClr>
                </a:solidFill>
              </a:rPr>
              <a:t>, como </a:t>
            </a:r>
            <a:r>
              <a:rPr lang="es-MX" dirty="0">
                <a:solidFill>
                  <a:schemeClr val="tx2">
                    <a:lumMod val="10000"/>
                  </a:schemeClr>
                </a:solidFill>
              </a:rPr>
              <a:t>en el cálculo de los beneficios a que se hizo referencia en el </a:t>
            </a:r>
            <a:r>
              <a:rPr lang="es-MX" dirty="0" smtClean="0">
                <a:solidFill>
                  <a:schemeClr val="tx2">
                    <a:lumMod val="10000"/>
                  </a:schemeClr>
                </a:solidFill>
              </a:rPr>
              <a:t>capítulo anterior</a:t>
            </a:r>
            <a:r>
              <a:rPr lang="es-MX" dirty="0">
                <a:solidFill>
                  <a:schemeClr val="tx2">
                    <a:lumMod val="10000"/>
                  </a:schemeClr>
                </a:solidFill>
              </a:rPr>
              <a:t>. </a:t>
            </a:r>
            <a:endParaRPr lang="es-MX" dirty="0" smtClean="0">
              <a:solidFill>
                <a:schemeClr val="tx2">
                  <a:lumMod val="10000"/>
                </a:schemeClr>
              </a:solidFill>
            </a:endParaRPr>
          </a:p>
          <a:p>
            <a:pPr marL="0" indent="0" algn="just">
              <a:lnSpc>
                <a:spcPct val="150000"/>
              </a:lnSpc>
              <a:buNone/>
            </a:pPr>
            <a:endParaRPr lang="es-MX" dirty="0" smtClean="0">
              <a:solidFill>
                <a:schemeClr val="tx2">
                  <a:lumMod val="10000"/>
                </a:schemeClr>
              </a:solidFill>
            </a:endParaRPr>
          </a:p>
          <a:p>
            <a:pPr algn="just">
              <a:lnSpc>
                <a:spcPct val="150000"/>
              </a:lnSpc>
            </a:pPr>
            <a:r>
              <a:rPr lang="es-MX" dirty="0" smtClean="0">
                <a:solidFill>
                  <a:schemeClr val="tx2">
                    <a:lumMod val="10000"/>
                  </a:schemeClr>
                </a:solidFill>
              </a:rPr>
              <a:t>Al </a:t>
            </a:r>
            <a:r>
              <a:rPr lang="es-MX" dirty="0">
                <a:solidFill>
                  <a:schemeClr val="tx2">
                    <a:lumMod val="10000"/>
                  </a:schemeClr>
                </a:solidFill>
              </a:rPr>
              <a:t>proyectar el flujo de caja será necesario incorporar información </a:t>
            </a:r>
            <a:r>
              <a:rPr lang="es-MX" dirty="0" smtClean="0">
                <a:solidFill>
                  <a:schemeClr val="tx2">
                    <a:lumMod val="10000"/>
                  </a:schemeClr>
                </a:solidFill>
              </a:rPr>
              <a:t>adicional relacionada</a:t>
            </a:r>
            <a:r>
              <a:rPr lang="es-MX" dirty="0">
                <a:solidFill>
                  <a:schemeClr val="tx2">
                    <a:lumMod val="10000"/>
                  </a:schemeClr>
                </a:solidFill>
              </a:rPr>
              <a:t>, principalmente, con los efectos tributarios de la depreciación</a:t>
            </a:r>
            <a:r>
              <a:rPr lang="es-MX" dirty="0" smtClean="0">
                <a:solidFill>
                  <a:schemeClr val="tx2">
                    <a:lumMod val="10000"/>
                  </a:schemeClr>
                </a:solidFill>
              </a:rPr>
              <a:t>, de </a:t>
            </a:r>
            <a:r>
              <a:rPr lang="es-MX" dirty="0">
                <a:solidFill>
                  <a:schemeClr val="tx2">
                    <a:lumMod val="10000"/>
                  </a:schemeClr>
                </a:solidFill>
              </a:rPr>
              <a:t>la amortización del activo nominal, del valor residual, de las utilidades y pérdidas.</a:t>
            </a:r>
            <a:endParaRPr lang="es-MX" dirty="0">
              <a:solidFill>
                <a:schemeClr val="tx2">
                  <a:lumMod val="10000"/>
                </a:schemeClr>
              </a:solidFill>
            </a:endParaRPr>
          </a:p>
        </p:txBody>
      </p:sp>
    </p:spTree>
    <p:extLst>
      <p:ext uri="{BB962C8B-B14F-4D97-AF65-F5344CB8AC3E}">
        <p14:creationId xmlns:p14="http://schemas.microsoft.com/office/powerpoint/2010/main" val="27607119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Estructura de un flujo de caja</a:t>
            </a:r>
            <a:endParaRPr lang="es-MX" dirty="0"/>
          </a:p>
        </p:txBody>
      </p:sp>
      <p:pic>
        <p:nvPicPr>
          <p:cNvPr id="4" name="Marcador de contenido 3"/>
          <p:cNvPicPr>
            <a:picLocks noGrp="1" noChangeAspect="1"/>
          </p:cNvPicPr>
          <p:nvPr>
            <p:ph idx="1"/>
          </p:nvPr>
        </p:nvPicPr>
        <p:blipFill>
          <a:blip r:embed="rId2"/>
          <a:stretch>
            <a:fillRect/>
          </a:stretch>
        </p:blipFill>
        <p:spPr>
          <a:xfrm>
            <a:off x="2850776" y="2138082"/>
            <a:ext cx="5123330" cy="3792071"/>
          </a:xfrm>
          <a:prstGeom prst="rect">
            <a:avLst/>
          </a:prstGeom>
        </p:spPr>
      </p:pic>
      <p:sp>
        <p:nvSpPr>
          <p:cNvPr id="5" name="Rectángulo 4"/>
          <p:cNvSpPr/>
          <p:nvPr/>
        </p:nvSpPr>
        <p:spPr>
          <a:xfrm>
            <a:off x="2590800" y="6144530"/>
            <a:ext cx="6096000" cy="415498"/>
          </a:xfrm>
          <a:prstGeom prst="rect">
            <a:avLst/>
          </a:prstGeom>
        </p:spPr>
        <p:txBody>
          <a:bodyPr>
            <a:spAutoFit/>
          </a:bodyPr>
          <a:lstStyle/>
          <a:p>
            <a:pPr algn="ctr"/>
            <a:r>
              <a:rPr lang="es-MX" sz="1050" dirty="0" smtClean="0"/>
              <a:t>Fig. 6. Estructura de un flujo de caja</a:t>
            </a:r>
          </a:p>
          <a:p>
            <a:pPr algn="ctr"/>
            <a:r>
              <a:rPr lang="es-MX" sz="1050" dirty="0" smtClean="0"/>
              <a:t>Fuente:  </a:t>
            </a:r>
            <a:r>
              <a:rPr lang="es-MX" sz="1050" dirty="0" err="1" smtClean="0"/>
              <a:t>Sapag</a:t>
            </a:r>
            <a:r>
              <a:rPr lang="es-MX" sz="1050" dirty="0" smtClean="0"/>
              <a:t>, C. N. y </a:t>
            </a:r>
            <a:r>
              <a:rPr lang="es-MX" sz="1050" dirty="0" err="1" smtClean="0"/>
              <a:t>Sapag</a:t>
            </a:r>
            <a:r>
              <a:rPr lang="es-MX" sz="1050" dirty="0" smtClean="0"/>
              <a:t>, C.R. (2003)</a:t>
            </a:r>
            <a:endParaRPr lang="es-MX" sz="1050" dirty="0"/>
          </a:p>
        </p:txBody>
      </p:sp>
    </p:spTree>
    <p:extLst>
      <p:ext uri="{BB962C8B-B14F-4D97-AF65-F5344CB8AC3E}">
        <p14:creationId xmlns:p14="http://schemas.microsoft.com/office/powerpoint/2010/main" val="361516545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Ingresos y egresos a efectos de impuesto</a:t>
            </a:r>
            <a:endParaRPr lang="es-MX" dirty="0"/>
          </a:p>
        </p:txBody>
      </p:sp>
      <p:sp>
        <p:nvSpPr>
          <p:cNvPr id="3" name="Marcador de contenido 2"/>
          <p:cNvSpPr>
            <a:spLocks noGrp="1"/>
          </p:cNvSpPr>
          <p:nvPr>
            <p:ph idx="1"/>
          </p:nvPr>
        </p:nvSpPr>
        <p:spPr/>
        <p:txBody>
          <a:bodyPr/>
          <a:lstStyle/>
          <a:p>
            <a:pPr algn="just">
              <a:lnSpc>
                <a:spcPct val="150000"/>
              </a:lnSpc>
            </a:pPr>
            <a:r>
              <a:rPr lang="es-MX" b="1" dirty="0">
                <a:solidFill>
                  <a:schemeClr val="tx2">
                    <a:lumMod val="10000"/>
                  </a:schemeClr>
                </a:solidFill>
              </a:rPr>
              <a:t>Ingresos afectos a impuesto: </a:t>
            </a:r>
            <a:r>
              <a:rPr lang="es-MX" dirty="0">
                <a:solidFill>
                  <a:schemeClr val="tx2">
                    <a:lumMod val="10000"/>
                  </a:schemeClr>
                </a:solidFill>
              </a:rPr>
              <a:t>Están constituidos por los ingresos esperados por </a:t>
            </a:r>
            <a:r>
              <a:rPr lang="es-MX" dirty="0" smtClean="0">
                <a:solidFill>
                  <a:schemeClr val="tx2">
                    <a:lumMod val="10000"/>
                  </a:schemeClr>
                </a:solidFill>
              </a:rPr>
              <a:t>la venta </a:t>
            </a:r>
            <a:r>
              <a:rPr lang="es-MX" dirty="0">
                <a:solidFill>
                  <a:schemeClr val="tx2">
                    <a:lumMod val="10000"/>
                  </a:schemeClr>
                </a:solidFill>
              </a:rPr>
              <a:t>de los productos, lo que se calcula multiplicando el precio de cada unidad </a:t>
            </a:r>
            <a:r>
              <a:rPr lang="es-MX" dirty="0" smtClean="0">
                <a:solidFill>
                  <a:schemeClr val="tx2">
                    <a:lumMod val="10000"/>
                  </a:schemeClr>
                </a:solidFill>
              </a:rPr>
              <a:t>por la </a:t>
            </a:r>
            <a:r>
              <a:rPr lang="es-MX" dirty="0">
                <a:solidFill>
                  <a:schemeClr val="tx2">
                    <a:lumMod val="10000"/>
                  </a:schemeClr>
                </a:solidFill>
              </a:rPr>
              <a:t>cantidad de unidades que se proyecta producir y vender cada año y por el </a:t>
            </a:r>
            <a:r>
              <a:rPr lang="es-MX" dirty="0" smtClean="0">
                <a:solidFill>
                  <a:schemeClr val="tx2">
                    <a:lumMod val="10000"/>
                  </a:schemeClr>
                </a:solidFill>
              </a:rPr>
              <a:t>ingreso estimado </a:t>
            </a:r>
            <a:r>
              <a:rPr lang="es-MX" dirty="0">
                <a:solidFill>
                  <a:schemeClr val="tx2">
                    <a:lumMod val="10000"/>
                  </a:schemeClr>
                </a:solidFill>
              </a:rPr>
              <a:t>de la venta de la máquina que se reemplaza al final del octavo año</a:t>
            </a:r>
            <a:r>
              <a:rPr lang="es-MX" dirty="0" smtClean="0">
                <a:solidFill>
                  <a:schemeClr val="tx2">
                    <a:lumMod val="10000"/>
                  </a:schemeClr>
                </a:solidFill>
              </a:rPr>
              <a:t>.</a:t>
            </a:r>
          </a:p>
          <a:p>
            <a:pPr algn="just">
              <a:lnSpc>
                <a:spcPct val="150000"/>
              </a:lnSpc>
            </a:pPr>
            <a:endParaRPr lang="es-MX" dirty="0">
              <a:solidFill>
                <a:schemeClr val="tx2">
                  <a:lumMod val="10000"/>
                </a:schemeClr>
              </a:solidFill>
            </a:endParaRPr>
          </a:p>
          <a:p>
            <a:pPr algn="just">
              <a:lnSpc>
                <a:spcPct val="150000"/>
              </a:lnSpc>
            </a:pPr>
            <a:r>
              <a:rPr lang="es-MX" b="1" dirty="0" smtClean="0">
                <a:solidFill>
                  <a:schemeClr val="tx2">
                    <a:lumMod val="10000"/>
                  </a:schemeClr>
                </a:solidFill>
              </a:rPr>
              <a:t>Egresos </a:t>
            </a:r>
            <a:r>
              <a:rPr lang="es-MX" b="1" dirty="0">
                <a:solidFill>
                  <a:schemeClr val="tx2">
                    <a:lumMod val="10000"/>
                  </a:schemeClr>
                </a:solidFill>
              </a:rPr>
              <a:t>afectos a impuestos: </a:t>
            </a:r>
            <a:r>
              <a:rPr lang="es-MX" dirty="0">
                <a:solidFill>
                  <a:schemeClr val="tx2">
                    <a:lumMod val="10000"/>
                  </a:schemeClr>
                </a:solidFill>
              </a:rPr>
              <a:t>Corresponden a los costos variables resultantes </a:t>
            </a:r>
            <a:r>
              <a:rPr lang="es-MX" dirty="0" smtClean="0">
                <a:solidFill>
                  <a:schemeClr val="tx2">
                    <a:lumMod val="10000"/>
                  </a:schemeClr>
                </a:solidFill>
              </a:rPr>
              <a:t>del costo </a:t>
            </a:r>
            <a:r>
              <a:rPr lang="es-MX" dirty="0">
                <a:solidFill>
                  <a:schemeClr val="tx2">
                    <a:lumMod val="10000"/>
                  </a:schemeClr>
                </a:solidFill>
              </a:rPr>
              <a:t>de fabricación unitario por las unidades producidas, el costo anual fijo </a:t>
            </a:r>
            <a:r>
              <a:rPr lang="es-MX" dirty="0" smtClean="0">
                <a:solidFill>
                  <a:schemeClr val="tx2">
                    <a:lumMod val="10000"/>
                  </a:schemeClr>
                </a:solidFill>
              </a:rPr>
              <a:t>de fabricación</a:t>
            </a:r>
            <a:r>
              <a:rPr lang="es-MX" dirty="0">
                <a:solidFill>
                  <a:schemeClr val="tx2">
                    <a:lumMod val="10000"/>
                  </a:schemeClr>
                </a:solidFill>
              </a:rPr>
              <a:t>, la comisión de ventas y los gastos fijos de administración y ventas.</a:t>
            </a:r>
            <a:endParaRPr lang="es-MX" dirty="0">
              <a:solidFill>
                <a:schemeClr val="tx2">
                  <a:lumMod val="10000"/>
                </a:schemeClr>
              </a:solidFill>
            </a:endParaRPr>
          </a:p>
        </p:txBody>
      </p:sp>
    </p:spTree>
    <p:extLst>
      <p:ext uri="{BB962C8B-B14F-4D97-AF65-F5344CB8AC3E}">
        <p14:creationId xmlns:p14="http://schemas.microsoft.com/office/powerpoint/2010/main" val="90212848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Gastos no desembolsables y </a:t>
            </a:r>
            <a:r>
              <a:rPr lang="es-MX" dirty="0"/>
              <a:t>Ajuste por gastos no desembolsables</a:t>
            </a:r>
            <a:endParaRPr lang="es-MX" dirty="0"/>
          </a:p>
        </p:txBody>
      </p:sp>
      <p:sp>
        <p:nvSpPr>
          <p:cNvPr id="3" name="Marcador de contenido 2"/>
          <p:cNvSpPr>
            <a:spLocks noGrp="1"/>
          </p:cNvSpPr>
          <p:nvPr>
            <p:ph idx="1"/>
          </p:nvPr>
        </p:nvSpPr>
        <p:spPr>
          <a:xfrm>
            <a:off x="581192" y="2180496"/>
            <a:ext cx="11029615" cy="4274092"/>
          </a:xfrm>
        </p:spPr>
        <p:txBody>
          <a:bodyPr/>
          <a:lstStyle/>
          <a:p>
            <a:pPr algn="just">
              <a:lnSpc>
                <a:spcPct val="150000"/>
              </a:lnSpc>
            </a:pPr>
            <a:r>
              <a:rPr lang="es-MX" b="1" dirty="0">
                <a:solidFill>
                  <a:schemeClr val="tx2">
                    <a:lumMod val="10000"/>
                  </a:schemeClr>
                </a:solidFill>
              </a:rPr>
              <a:t>Gastos no desembolsables: </a:t>
            </a:r>
            <a:r>
              <a:rPr lang="es-MX" dirty="0">
                <a:solidFill>
                  <a:schemeClr val="tx2">
                    <a:lumMod val="10000"/>
                  </a:schemeClr>
                </a:solidFill>
              </a:rPr>
              <a:t>Están compuestos por la depreciación, la </a:t>
            </a:r>
            <a:r>
              <a:rPr lang="es-MX" dirty="0" smtClean="0">
                <a:solidFill>
                  <a:schemeClr val="tx2">
                    <a:lumMod val="10000"/>
                  </a:schemeClr>
                </a:solidFill>
              </a:rPr>
              <a:t>amortización de </a:t>
            </a:r>
            <a:r>
              <a:rPr lang="es-MX" dirty="0">
                <a:solidFill>
                  <a:schemeClr val="tx2">
                    <a:lumMod val="10000"/>
                  </a:schemeClr>
                </a:solidFill>
              </a:rPr>
              <a:t>intangibles y el valor libro del activo que se vende para su reemplazo. </a:t>
            </a:r>
            <a:endParaRPr lang="es-MX" dirty="0" smtClean="0">
              <a:solidFill>
                <a:schemeClr val="tx2">
                  <a:lumMod val="10000"/>
                </a:schemeClr>
              </a:solidFill>
            </a:endParaRPr>
          </a:p>
          <a:p>
            <a:pPr algn="just">
              <a:lnSpc>
                <a:spcPct val="150000"/>
              </a:lnSpc>
            </a:pPr>
            <a:r>
              <a:rPr lang="es-MX" dirty="0" smtClean="0">
                <a:solidFill>
                  <a:schemeClr val="tx2">
                    <a:lumMod val="10000"/>
                  </a:schemeClr>
                </a:solidFill>
              </a:rPr>
              <a:t>La depreciación </a:t>
            </a:r>
            <a:r>
              <a:rPr lang="es-MX" dirty="0">
                <a:solidFill>
                  <a:schemeClr val="tx2">
                    <a:lumMod val="10000"/>
                  </a:schemeClr>
                </a:solidFill>
              </a:rPr>
              <a:t>se obtiene de aplicar la tasa anual de depreciación a cada </a:t>
            </a:r>
            <a:r>
              <a:rPr lang="es-MX" dirty="0" smtClean="0">
                <a:solidFill>
                  <a:schemeClr val="tx2">
                    <a:lumMod val="10000"/>
                  </a:schemeClr>
                </a:solidFill>
              </a:rPr>
              <a:t>activo.</a:t>
            </a:r>
          </a:p>
          <a:p>
            <a:pPr marL="0" indent="0" algn="just">
              <a:lnSpc>
                <a:spcPct val="150000"/>
              </a:lnSpc>
              <a:buNone/>
            </a:pPr>
            <a:endParaRPr lang="es-MX" dirty="0" smtClean="0">
              <a:solidFill>
                <a:schemeClr val="tx2">
                  <a:lumMod val="10000"/>
                </a:schemeClr>
              </a:solidFill>
            </a:endParaRPr>
          </a:p>
          <a:p>
            <a:pPr algn="just">
              <a:lnSpc>
                <a:spcPct val="150000"/>
              </a:lnSpc>
            </a:pPr>
            <a:r>
              <a:rPr lang="es-MX" b="1" dirty="0">
                <a:solidFill>
                  <a:schemeClr val="tx2">
                    <a:lumMod val="10000"/>
                  </a:schemeClr>
                </a:solidFill>
              </a:rPr>
              <a:t>Ajuste por gastos no desembolsables: </a:t>
            </a:r>
            <a:r>
              <a:rPr lang="es-MX" dirty="0">
                <a:solidFill>
                  <a:schemeClr val="tx2">
                    <a:lumMod val="10000"/>
                  </a:schemeClr>
                </a:solidFill>
              </a:rPr>
              <a:t>Para anular el efecto de haber incluido </a:t>
            </a:r>
            <a:r>
              <a:rPr lang="es-MX" dirty="0" smtClean="0">
                <a:solidFill>
                  <a:schemeClr val="tx2">
                    <a:lumMod val="10000"/>
                  </a:schemeClr>
                </a:solidFill>
              </a:rPr>
              <a:t>gastos que </a:t>
            </a:r>
            <a:r>
              <a:rPr lang="es-MX" dirty="0">
                <a:solidFill>
                  <a:schemeClr val="tx2">
                    <a:lumMod val="10000"/>
                  </a:schemeClr>
                </a:solidFill>
              </a:rPr>
              <a:t>no constituían egresos de caja, se suman la depreciación, la </a:t>
            </a:r>
            <a:r>
              <a:rPr lang="es-MX" dirty="0" smtClean="0">
                <a:solidFill>
                  <a:schemeClr val="tx2">
                    <a:lumMod val="10000"/>
                  </a:schemeClr>
                </a:solidFill>
              </a:rPr>
              <a:t>amortización de </a:t>
            </a:r>
            <a:r>
              <a:rPr lang="es-MX" dirty="0">
                <a:solidFill>
                  <a:schemeClr val="tx2">
                    <a:lumMod val="10000"/>
                  </a:schemeClr>
                </a:solidFill>
              </a:rPr>
              <a:t>intangibles y el valor libro. La razón de incluirlos primero y eliminarlos </a:t>
            </a:r>
            <a:r>
              <a:rPr lang="es-MX" dirty="0" smtClean="0">
                <a:solidFill>
                  <a:schemeClr val="tx2">
                    <a:lumMod val="10000"/>
                  </a:schemeClr>
                </a:solidFill>
              </a:rPr>
              <a:t>después obedece </a:t>
            </a:r>
            <a:r>
              <a:rPr lang="es-MX" dirty="0">
                <a:solidFill>
                  <a:schemeClr val="tx2">
                    <a:lumMod val="10000"/>
                  </a:schemeClr>
                </a:solidFill>
              </a:rPr>
              <a:t>a la importancia de incorporar el efecto tributario que estas cuentas </a:t>
            </a:r>
            <a:r>
              <a:rPr lang="es-MX" dirty="0" smtClean="0">
                <a:solidFill>
                  <a:schemeClr val="tx2">
                    <a:lumMod val="10000"/>
                  </a:schemeClr>
                </a:solidFill>
              </a:rPr>
              <a:t>ocasionan a </a:t>
            </a:r>
            <a:r>
              <a:rPr lang="es-MX" dirty="0">
                <a:solidFill>
                  <a:schemeClr val="tx2">
                    <a:lumMod val="10000"/>
                  </a:schemeClr>
                </a:solidFill>
              </a:rPr>
              <a:t>favor del proyecto.</a:t>
            </a:r>
            <a:endParaRPr lang="es-MX" dirty="0">
              <a:solidFill>
                <a:schemeClr val="tx2">
                  <a:lumMod val="10000"/>
                </a:schemeClr>
              </a:solidFill>
            </a:endParaRPr>
          </a:p>
        </p:txBody>
      </p:sp>
    </p:spTree>
    <p:extLst>
      <p:ext uri="{BB962C8B-B14F-4D97-AF65-F5344CB8AC3E}">
        <p14:creationId xmlns:p14="http://schemas.microsoft.com/office/powerpoint/2010/main" val="385522216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Calculo por impuestos y </a:t>
            </a:r>
            <a:r>
              <a:rPr lang="es-MX" dirty="0"/>
              <a:t>Egresos no afectos a impuesto</a:t>
            </a:r>
            <a:endParaRPr lang="es-MX" dirty="0"/>
          </a:p>
        </p:txBody>
      </p:sp>
      <p:sp>
        <p:nvSpPr>
          <p:cNvPr id="3" name="Marcador de contenido 2"/>
          <p:cNvSpPr>
            <a:spLocks noGrp="1"/>
          </p:cNvSpPr>
          <p:nvPr>
            <p:ph idx="1"/>
          </p:nvPr>
        </p:nvSpPr>
        <p:spPr/>
        <p:txBody>
          <a:bodyPr/>
          <a:lstStyle/>
          <a:p>
            <a:pPr algn="just">
              <a:lnSpc>
                <a:spcPct val="150000"/>
              </a:lnSpc>
            </a:pPr>
            <a:r>
              <a:rPr lang="es-MX" b="1" dirty="0"/>
              <a:t>Cálculo por impuestos: </a:t>
            </a:r>
            <a:r>
              <a:rPr lang="es-MX" dirty="0"/>
              <a:t>Se determina como el 15% de las utilidades antes de impuesto</a:t>
            </a:r>
            <a:r>
              <a:rPr lang="es-MX" dirty="0" smtClean="0"/>
              <a:t>.</a:t>
            </a:r>
          </a:p>
          <a:p>
            <a:pPr algn="just">
              <a:lnSpc>
                <a:spcPct val="150000"/>
              </a:lnSpc>
            </a:pPr>
            <a:endParaRPr lang="es-MX" dirty="0"/>
          </a:p>
          <a:p>
            <a:pPr marL="0" indent="0" algn="just">
              <a:lnSpc>
                <a:spcPct val="150000"/>
              </a:lnSpc>
              <a:buNone/>
            </a:pPr>
            <a:endParaRPr lang="es-MX" dirty="0" smtClean="0"/>
          </a:p>
          <a:p>
            <a:pPr algn="just">
              <a:lnSpc>
                <a:spcPct val="150000"/>
              </a:lnSpc>
            </a:pPr>
            <a:r>
              <a:rPr lang="es-MX" b="1" dirty="0"/>
              <a:t>Egresos no afectos a impuesto: </a:t>
            </a:r>
            <a:r>
              <a:rPr lang="es-MX" dirty="0"/>
              <a:t>Están constituidos por aquellos desembolsos </a:t>
            </a:r>
            <a:r>
              <a:rPr lang="es-MX" dirty="0" smtClean="0"/>
              <a:t>que no </a:t>
            </a:r>
            <a:r>
              <a:rPr lang="es-MX" dirty="0"/>
              <a:t>son incorporados en el Estado de Resultados en el momento en que ocurren </a:t>
            </a:r>
            <a:r>
              <a:rPr lang="es-MX" dirty="0" smtClean="0"/>
              <a:t>y que </a:t>
            </a:r>
            <a:r>
              <a:rPr lang="es-MX" dirty="0"/>
              <a:t>deben ser incluidos por ser movimientos de caja.</a:t>
            </a:r>
            <a:endParaRPr lang="es-MX" dirty="0"/>
          </a:p>
        </p:txBody>
      </p:sp>
    </p:spTree>
    <p:extLst>
      <p:ext uri="{BB962C8B-B14F-4D97-AF65-F5344CB8AC3E}">
        <p14:creationId xmlns:p14="http://schemas.microsoft.com/office/powerpoint/2010/main" val="122847889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Valor de desecho</a:t>
            </a:r>
            <a:endParaRPr lang="es-MX" dirty="0"/>
          </a:p>
        </p:txBody>
      </p:sp>
      <p:sp>
        <p:nvSpPr>
          <p:cNvPr id="3" name="Marcador de contenido 2"/>
          <p:cNvSpPr>
            <a:spLocks noGrp="1"/>
          </p:cNvSpPr>
          <p:nvPr>
            <p:ph idx="1"/>
          </p:nvPr>
        </p:nvSpPr>
        <p:spPr/>
        <p:txBody>
          <a:bodyPr/>
          <a:lstStyle/>
          <a:p>
            <a:pPr>
              <a:lnSpc>
                <a:spcPct val="150000"/>
              </a:lnSpc>
            </a:pPr>
            <a:r>
              <a:rPr lang="es-MX" b="1" dirty="0">
                <a:solidFill>
                  <a:schemeClr val="tx2">
                    <a:lumMod val="10000"/>
                  </a:schemeClr>
                </a:solidFill>
              </a:rPr>
              <a:t>Valor de desecho: </a:t>
            </a:r>
            <a:r>
              <a:rPr lang="es-MX" dirty="0">
                <a:solidFill>
                  <a:schemeClr val="tx2">
                    <a:lumMod val="10000"/>
                  </a:schemeClr>
                </a:solidFill>
              </a:rPr>
              <a:t>Se calculó por el método económico, dividiendo el flujo </a:t>
            </a:r>
            <a:r>
              <a:rPr lang="es-MX" dirty="0" smtClean="0">
                <a:solidFill>
                  <a:schemeClr val="tx2">
                    <a:lumMod val="10000"/>
                  </a:schemeClr>
                </a:solidFill>
              </a:rPr>
              <a:t>del año </a:t>
            </a:r>
            <a:r>
              <a:rPr lang="es-MX" dirty="0">
                <a:solidFill>
                  <a:schemeClr val="tx2">
                    <a:lumMod val="10000"/>
                  </a:schemeClr>
                </a:solidFill>
              </a:rPr>
              <a:t>diez, sin valor de desecho, menos la depreciación anual por la tasa de </a:t>
            </a:r>
            <a:r>
              <a:rPr lang="es-MX" dirty="0" smtClean="0">
                <a:solidFill>
                  <a:schemeClr val="tx2">
                    <a:lumMod val="10000"/>
                  </a:schemeClr>
                </a:solidFill>
              </a:rPr>
              <a:t>retorno exigida</a:t>
            </a:r>
            <a:r>
              <a:rPr lang="es-MX" dirty="0">
                <a:solidFill>
                  <a:schemeClr val="tx2">
                    <a:lumMod val="10000"/>
                  </a:schemeClr>
                </a:solidFill>
              </a:rPr>
              <a:t>.</a:t>
            </a:r>
            <a:endParaRPr lang="es-MX" dirty="0">
              <a:solidFill>
                <a:schemeClr val="tx2">
                  <a:lumMod val="10000"/>
                </a:schemeClr>
              </a:solidFill>
            </a:endParaRPr>
          </a:p>
        </p:txBody>
      </p:sp>
    </p:spTree>
    <p:extLst>
      <p:ext uri="{BB962C8B-B14F-4D97-AF65-F5344CB8AC3E}">
        <p14:creationId xmlns:p14="http://schemas.microsoft.com/office/powerpoint/2010/main" val="349761883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Estudio de impacto ambiental</a:t>
            </a:r>
            <a:endParaRPr lang="es-MX" dirty="0"/>
          </a:p>
        </p:txBody>
      </p:sp>
      <p:sp>
        <p:nvSpPr>
          <p:cNvPr id="3" name="Marcador de contenido 2"/>
          <p:cNvSpPr>
            <a:spLocks noGrp="1"/>
          </p:cNvSpPr>
          <p:nvPr>
            <p:ph idx="1"/>
          </p:nvPr>
        </p:nvSpPr>
        <p:spPr/>
        <p:txBody>
          <a:bodyPr>
            <a:normAutofit/>
          </a:bodyPr>
          <a:lstStyle/>
          <a:p>
            <a:pPr algn="just">
              <a:lnSpc>
                <a:spcPct val="150000"/>
              </a:lnSpc>
            </a:pPr>
            <a:r>
              <a:rPr lang="es-MX" dirty="0">
                <a:solidFill>
                  <a:schemeClr val="tx2">
                    <a:lumMod val="10000"/>
                  </a:schemeClr>
                </a:solidFill>
              </a:rPr>
              <a:t>Un enfoque de la gestión ambiental sugiere introducir en la evaluación de </a:t>
            </a:r>
            <a:r>
              <a:rPr lang="es-MX" dirty="0" smtClean="0">
                <a:solidFill>
                  <a:schemeClr val="tx2">
                    <a:lumMod val="10000"/>
                  </a:schemeClr>
                </a:solidFill>
              </a:rPr>
              <a:t>proyectos las </a:t>
            </a:r>
            <a:r>
              <a:rPr lang="es-MX" dirty="0">
                <a:solidFill>
                  <a:schemeClr val="tx2">
                    <a:lumMod val="10000"/>
                  </a:schemeClr>
                </a:solidFill>
              </a:rPr>
              <a:t>normas ISO 14000, las cuales consisten en una serie de procedimientos </a:t>
            </a:r>
            <a:r>
              <a:rPr lang="es-MX" dirty="0" smtClean="0">
                <a:solidFill>
                  <a:schemeClr val="tx2">
                    <a:lumMod val="10000"/>
                  </a:schemeClr>
                </a:solidFill>
              </a:rPr>
              <a:t>asociados con </a:t>
            </a:r>
            <a:r>
              <a:rPr lang="es-MX" dirty="0">
                <a:solidFill>
                  <a:schemeClr val="tx2">
                    <a:lumMod val="10000"/>
                  </a:schemeClr>
                </a:solidFill>
              </a:rPr>
              <a:t>dar a los consumidores una mejora ambiental continua de los productos </a:t>
            </a:r>
            <a:r>
              <a:rPr lang="es-MX" dirty="0" smtClean="0">
                <a:solidFill>
                  <a:schemeClr val="tx2">
                    <a:lumMod val="10000"/>
                  </a:schemeClr>
                </a:solidFill>
              </a:rPr>
              <a:t>y servicios </a:t>
            </a:r>
            <a:r>
              <a:rPr lang="es-MX" dirty="0">
                <a:solidFill>
                  <a:schemeClr val="tx2">
                    <a:lumMod val="10000"/>
                  </a:schemeClr>
                </a:solidFill>
              </a:rPr>
              <a:t>que proporcionará la inversión, asociada con los menores costos </a:t>
            </a:r>
            <a:r>
              <a:rPr lang="es-MX" dirty="0" smtClean="0">
                <a:solidFill>
                  <a:schemeClr val="tx2">
                    <a:lumMod val="10000"/>
                  </a:schemeClr>
                </a:solidFill>
              </a:rPr>
              <a:t>futuros de </a:t>
            </a:r>
            <a:r>
              <a:rPr lang="es-MX" dirty="0">
                <a:solidFill>
                  <a:schemeClr val="tx2">
                    <a:lumMod val="10000"/>
                  </a:schemeClr>
                </a:solidFill>
              </a:rPr>
              <a:t>una eventual reparación de los daños causados sobre el medio ambiente</a:t>
            </a:r>
            <a:r>
              <a:rPr lang="es-MX" dirty="0" smtClean="0">
                <a:solidFill>
                  <a:schemeClr val="tx2">
                    <a:lumMod val="10000"/>
                  </a:schemeClr>
                </a:solidFill>
              </a:rPr>
              <a:t>.</a:t>
            </a:r>
          </a:p>
          <a:p>
            <a:pPr marL="0" indent="0" algn="just">
              <a:lnSpc>
                <a:spcPct val="150000"/>
              </a:lnSpc>
              <a:buNone/>
            </a:pPr>
            <a:endParaRPr lang="es-MX" dirty="0" smtClean="0">
              <a:solidFill>
                <a:schemeClr val="tx2">
                  <a:lumMod val="10000"/>
                </a:schemeClr>
              </a:solidFill>
            </a:endParaRPr>
          </a:p>
          <a:p>
            <a:pPr algn="just">
              <a:lnSpc>
                <a:spcPct val="150000"/>
              </a:lnSpc>
            </a:pPr>
            <a:r>
              <a:rPr lang="es-MX" dirty="0">
                <a:solidFill>
                  <a:schemeClr val="tx2">
                    <a:lumMod val="10000"/>
                  </a:schemeClr>
                </a:solidFill>
              </a:rPr>
              <a:t>Al igual que en la gestión de calidad se exige a los proveedores un insumo de </a:t>
            </a:r>
            <a:r>
              <a:rPr lang="es-MX" dirty="0" smtClean="0">
                <a:solidFill>
                  <a:schemeClr val="tx2">
                    <a:lumMod val="10000"/>
                  </a:schemeClr>
                </a:solidFill>
              </a:rPr>
              <a:t>calidad para </a:t>
            </a:r>
            <a:r>
              <a:rPr lang="es-MX" dirty="0">
                <a:solidFill>
                  <a:schemeClr val="tx2">
                    <a:lumMod val="10000"/>
                  </a:schemeClr>
                </a:solidFill>
              </a:rPr>
              <a:t>elaborar a su vez un producto final que cumpla con los propios </a:t>
            </a:r>
            <a:r>
              <a:rPr lang="es-MX" dirty="0" smtClean="0">
                <a:solidFill>
                  <a:schemeClr val="tx2">
                    <a:lumMod val="10000"/>
                  </a:schemeClr>
                </a:solidFill>
              </a:rPr>
              <a:t>estándares de </a:t>
            </a:r>
            <a:r>
              <a:rPr lang="es-MX" dirty="0">
                <a:solidFill>
                  <a:schemeClr val="tx2">
                    <a:lumMod val="10000"/>
                  </a:schemeClr>
                </a:solidFill>
              </a:rPr>
              <a:t>calidad definidos por la </a:t>
            </a:r>
            <a:r>
              <a:rPr lang="es-MX" dirty="0" smtClean="0">
                <a:solidFill>
                  <a:schemeClr val="tx2">
                    <a:lumMod val="10000"/>
                  </a:schemeClr>
                </a:solidFill>
              </a:rPr>
              <a:t>empresas.</a:t>
            </a:r>
            <a:endParaRPr lang="es-MX" dirty="0">
              <a:solidFill>
                <a:schemeClr val="tx2">
                  <a:lumMod val="10000"/>
                </a:schemeClr>
              </a:solidFill>
            </a:endParaRPr>
          </a:p>
        </p:txBody>
      </p:sp>
    </p:spTree>
    <p:extLst>
      <p:ext uri="{BB962C8B-B14F-4D97-AF65-F5344CB8AC3E}">
        <p14:creationId xmlns:p14="http://schemas.microsoft.com/office/powerpoint/2010/main" val="22356358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a:t>
            </a:r>
            <a:endParaRPr lang="es-MX" dirty="0"/>
          </a:p>
        </p:txBody>
      </p:sp>
      <p:sp>
        <p:nvSpPr>
          <p:cNvPr id="3" name="Marcador de contenido 2"/>
          <p:cNvSpPr>
            <a:spLocks noGrp="1"/>
          </p:cNvSpPr>
          <p:nvPr>
            <p:ph idx="1"/>
          </p:nvPr>
        </p:nvSpPr>
        <p:spPr/>
        <p:txBody>
          <a:bodyPr/>
          <a:lstStyle/>
          <a:p>
            <a:pPr marL="342900" indent="-342900">
              <a:buFont typeface="+mj-lt"/>
              <a:buAutoNum type="arabicPeriod"/>
            </a:pPr>
            <a:r>
              <a:rPr lang="es-MX" dirty="0"/>
              <a:t>Nacional Financiera. Organización de los Estados Americanos, </a:t>
            </a:r>
            <a:r>
              <a:rPr lang="es-MX" i="1" dirty="0"/>
              <a:t>Guía para la formulación y evaluación de los proyectos de inversión, México</a:t>
            </a:r>
            <a:r>
              <a:rPr lang="es-MX" dirty="0"/>
              <a:t>, 2000. </a:t>
            </a:r>
          </a:p>
          <a:p>
            <a:pPr marL="342900" indent="-342900">
              <a:buFont typeface="+mj-lt"/>
              <a:buAutoNum type="arabicPeriod"/>
            </a:pPr>
            <a:r>
              <a:rPr lang="es-MX" dirty="0" err="1" smtClean="0"/>
              <a:t>Sapag</a:t>
            </a:r>
            <a:r>
              <a:rPr lang="es-MX" dirty="0"/>
              <a:t>, C. N. y </a:t>
            </a:r>
            <a:r>
              <a:rPr lang="es-MX" dirty="0" err="1"/>
              <a:t>Sapag</a:t>
            </a:r>
            <a:r>
              <a:rPr lang="es-MX" dirty="0"/>
              <a:t>, C.R. (2003). </a:t>
            </a:r>
            <a:r>
              <a:rPr lang="es-MX" i="1" dirty="0"/>
              <a:t>Preparación y evaluación de proyectos de inversión. México:</a:t>
            </a:r>
            <a:r>
              <a:rPr lang="es-MX" dirty="0"/>
              <a:t> McGraw-Hill</a:t>
            </a:r>
            <a:r>
              <a:rPr lang="es-MX" dirty="0" smtClean="0"/>
              <a:t>.</a:t>
            </a:r>
          </a:p>
          <a:p>
            <a:pPr marL="342900" indent="-342900">
              <a:buFont typeface="+mj-lt"/>
              <a:buAutoNum type="arabicPeriod"/>
            </a:pPr>
            <a:r>
              <a:rPr lang="es-MX" dirty="0" err="1" smtClean="0"/>
              <a:t>Sapag</a:t>
            </a:r>
            <a:r>
              <a:rPr lang="es-MX" dirty="0"/>
              <a:t>, C. </a:t>
            </a:r>
            <a:r>
              <a:rPr lang="es-MX" dirty="0" smtClean="0"/>
              <a:t>N. </a:t>
            </a:r>
            <a:r>
              <a:rPr lang="es-MX" dirty="0"/>
              <a:t>(</a:t>
            </a:r>
            <a:r>
              <a:rPr lang="es-MX" dirty="0" smtClean="0"/>
              <a:t>2001). </a:t>
            </a:r>
            <a:r>
              <a:rPr lang="es-MX" i="1" dirty="0" smtClean="0"/>
              <a:t>Evaluación de proyectos de Inversión en la Empresa</a:t>
            </a:r>
            <a:r>
              <a:rPr lang="es-MX" dirty="0" smtClean="0"/>
              <a:t>. </a:t>
            </a:r>
            <a:r>
              <a:rPr lang="es-MX" i="1" dirty="0" smtClean="0"/>
              <a:t>Preparación </a:t>
            </a:r>
            <a:r>
              <a:rPr lang="es-MX" i="1" dirty="0"/>
              <a:t>y evaluación de proyectos de inversión. México:</a:t>
            </a:r>
            <a:r>
              <a:rPr lang="es-MX" dirty="0"/>
              <a:t> </a:t>
            </a:r>
            <a:r>
              <a:rPr lang="es-MX" dirty="0" smtClean="0"/>
              <a:t>Pearson.</a:t>
            </a:r>
          </a:p>
          <a:p>
            <a:pPr marL="342900" indent="-342900">
              <a:buFont typeface="+mj-lt"/>
              <a:buAutoNum type="arabicPeriod"/>
            </a:pPr>
            <a:endParaRPr lang="es-MX" dirty="0"/>
          </a:p>
          <a:p>
            <a:endParaRPr lang="es-MX" dirty="0"/>
          </a:p>
        </p:txBody>
      </p:sp>
    </p:spTree>
    <p:extLst>
      <p:ext uri="{BB962C8B-B14F-4D97-AF65-F5344CB8AC3E}">
        <p14:creationId xmlns:p14="http://schemas.microsoft.com/office/powerpoint/2010/main" val="37916307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Generación de una idea de proyecto</a:t>
            </a:r>
            <a:endParaRPr lang="es-MX" dirty="0"/>
          </a:p>
        </p:txBody>
      </p:sp>
      <p:pic>
        <p:nvPicPr>
          <p:cNvPr id="4" name="Marcador de contenido 3"/>
          <p:cNvPicPr>
            <a:picLocks noGrp="1" noChangeAspect="1"/>
          </p:cNvPicPr>
          <p:nvPr>
            <p:ph idx="1"/>
          </p:nvPr>
        </p:nvPicPr>
        <p:blipFill>
          <a:blip r:embed="rId2"/>
          <a:stretch>
            <a:fillRect/>
          </a:stretch>
        </p:blipFill>
        <p:spPr>
          <a:xfrm>
            <a:off x="1250576" y="2181225"/>
            <a:ext cx="9211236" cy="3678238"/>
          </a:xfrm>
          <a:prstGeom prst="rect">
            <a:avLst/>
          </a:prstGeom>
        </p:spPr>
      </p:pic>
      <p:sp>
        <p:nvSpPr>
          <p:cNvPr id="5" name="Rectángulo 4"/>
          <p:cNvSpPr/>
          <p:nvPr/>
        </p:nvSpPr>
        <p:spPr>
          <a:xfrm>
            <a:off x="4466066" y="5955400"/>
            <a:ext cx="2525051" cy="415498"/>
          </a:xfrm>
          <a:prstGeom prst="rect">
            <a:avLst/>
          </a:prstGeom>
        </p:spPr>
        <p:txBody>
          <a:bodyPr wrap="none">
            <a:spAutoFit/>
          </a:bodyPr>
          <a:lstStyle/>
          <a:p>
            <a:pPr algn="ctr"/>
            <a:r>
              <a:rPr lang="es-MX" sz="1050" dirty="0" smtClean="0"/>
              <a:t>Fig. </a:t>
            </a:r>
            <a:r>
              <a:rPr lang="es-MX" sz="1050" dirty="0" smtClean="0"/>
              <a:t>1. Generación de una idea de proyecto</a:t>
            </a:r>
            <a:endParaRPr lang="es-MX" sz="1050" dirty="0" smtClean="0"/>
          </a:p>
          <a:p>
            <a:pPr algn="ctr"/>
            <a:r>
              <a:rPr lang="es-MX" sz="1050" dirty="0" smtClean="0"/>
              <a:t>Fuente: </a:t>
            </a:r>
            <a:r>
              <a:rPr lang="es-MX" sz="1050" dirty="0" err="1" smtClean="0"/>
              <a:t>Sapag</a:t>
            </a:r>
            <a:r>
              <a:rPr lang="es-MX" sz="1050" dirty="0" smtClean="0"/>
              <a:t>, C. N. y </a:t>
            </a:r>
            <a:r>
              <a:rPr lang="es-MX" sz="1050" dirty="0" err="1" smtClean="0"/>
              <a:t>Sapag</a:t>
            </a:r>
            <a:r>
              <a:rPr lang="es-MX" sz="1050" dirty="0" smtClean="0"/>
              <a:t>, C.R. (2003)</a:t>
            </a:r>
            <a:endParaRPr lang="es-MX" sz="1050" dirty="0"/>
          </a:p>
        </p:txBody>
      </p:sp>
    </p:spTree>
    <p:extLst>
      <p:ext uri="{BB962C8B-B14F-4D97-AF65-F5344CB8AC3E}">
        <p14:creationId xmlns:p14="http://schemas.microsoft.com/office/powerpoint/2010/main" val="30042595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Clasificación de los proyectos</a:t>
            </a:r>
            <a:endParaRPr lang="es-MX" dirty="0"/>
          </a:p>
        </p:txBody>
      </p:sp>
      <p:graphicFrame>
        <p:nvGraphicFramePr>
          <p:cNvPr id="5" name="Diagrama 4"/>
          <p:cNvGraphicFramePr/>
          <p:nvPr>
            <p:extLst>
              <p:ext uri="{D42A27DB-BD31-4B8C-83A1-F6EECF244321}">
                <p14:modId xmlns:p14="http://schemas.microsoft.com/office/powerpoint/2010/main" val="1608416725"/>
              </p:ext>
            </p:extLst>
          </p:nvPr>
        </p:nvGraphicFramePr>
        <p:xfrm>
          <a:off x="0" y="2191870"/>
          <a:ext cx="9935882" cy="42627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ángulo 6"/>
          <p:cNvSpPr/>
          <p:nvPr/>
        </p:nvSpPr>
        <p:spPr>
          <a:xfrm>
            <a:off x="7498784" y="3857659"/>
            <a:ext cx="4112024" cy="415498"/>
          </a:xfrm>
          <a:prstGeom prst="rect">
            <a:avLst/>
          </a:prstGeom>
        </p:spPr>
        <p:txBody>
          <a:bodyPr wrap="none">
            <a:spAutoFit/>
          </a:bodyPr>
          <a:lstStyle/>
          <a:p>
            <a:pPr algn="ctr"/>
            <a:r>
              <a:rPr lang="es-MX" sz="1050" dirty="0" smtClean="0"/>
              <a:t>Fig. 2</a:t>
            </a:r>
            <a:r>
              <a:rPr lang="es-MX" sz="1050" dirty="0" smtClean="0"/>
              <a:t>. Clasificación de los proyectos</a:t>
            </a:r>
            <a:endParaRPr lang="es-MX" sz="1050" dirty="0" smtClean="0"/>
          </a:p>
          <a:p>
            <a:pPr algn="ctr"/>
            <a:r>
              <a:rPr lang="es-MX" sz="1050" dirty="0" smtClean="0"/>
              <a:t>Fuente: Elaboración propia con base en </a:t>
            </a:r>
            <a:r>
              <a:rPr lang="es-MX" sz="1050" dirty="0" err="1" smtClean="0"/>
              <a:t>Sapag</a:t>
            </a:r>
            <a:r>
              <a:rPr lang="es-MX" sz="1050" dirty="0" smtClean="0"/>
              <a:t>, C. N. y </a:t>
            </a:r>
            <a:r>
              <a:rPr lang="es-MX" sz="1050" dirty="0" err="1" smtClean="0"/>
              <a:t>Sapag</a:t>
            </a:r>
            <a:r>
              <a:rPr lang="es-MX" sz="1050" dirty="0" smtClean="0"/>
              <a:t>, C.R. (2003)</a:t>
            </a:r>
            <a:endParaRPr lang="es-MX" sz="1050" dirty="0"/>
          </a:p>
        </p:txBody>
      </p:sp>
    </p:spTree>
    <p:extLst>
      <p:ext uri="{BB962C8B-B14F-4D97-AF65-F5344CB8AC3E}">
        <p14:creationId xmlns:p14="http://schemas.microsoft.com/office/powerpoint/2010/main" val="39697954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Etapas de un proyecto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417945704"/>
              </p:ext>
            </p:extLst>
          </p:nvPr>
        </p:nvGraphicFramePr>
        <p:xfrm>
          <a:off x="1163896" y="2275354"/>
          <a:ext cx="7971137"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8122022" y="3232682"/>
            <a:ext cx="2070847" cy="1477328"/>
          </a:xfrm>
          <a:prstGeom prst="rect">
            <a:avLst/>
          </a:prstGeom>
          <a:noFill/>
        </p:spPr>
        <p:txBody>
          <a:bodyPr wrap="square" rtlCol="0">
            <a:spAutoFit/>
          </a:bodyPr>
          <a:lstStyle/>
          <a:p>
            <a:pPr marL="285750" indent="-285750">
              <a:buFont typeface="Arial" panose="020B0604020202020204" pitchFamily="34" charset="0"/>
              <a:buChar char="•"/>
            </a:pPr>
            <a:r>
              <a:rPr lang="es-MX" dirty="0" smtClean="0"/>
              <a:t>Perfil</a:t>
            </a:r>
          </a:p>
          <a:p>
            <a:endParaRPr lang="es-MX" dirty="0" smtClean="0"/>
          </a:p>
          <a:p>
            <a:pPr marL="285750" indent="-285750">
              <a:buFont typeface="Arial" panose="020B0604020202020204" pitchFamily="34" charset="0"/>
              <a:buChar char="•"/>
            </a:pPr>
            <a:r>
              <a:rPr lang="es-MX" dirty="0" smtClean="0"/>
              <a:t>Pre factibilidad</a:t>
            </a:r>
          </a:p>
          <a:p>
            <a:pPr marL="285750" indent="-285750">
              <a:buFont typeface="Arial" panose="020B0604020202020204" pitchFamily="34" charset="0"/>
              <a:buChar char="•"/>
            </a:pPr>
            <a:endParaRPr lang="es-MX" dirty="0" smtClean="0"/>
          </a:p>
          <a:p>
            <a:pPr marL="285750" indent="-285750">
              <a:buFont typeface="Arial" panose="020B0604020202020204" pitchFamily="34" charset="0"/>
              <a:buChar char="•"/>
            </a:pPr>
            <a:r>
              <a:rPr lang="es-MX" dirty="0" smtClean="0"/>
              <a:t>Factibilidad</a:t>
            </a:r>
            <a:endParaRPr lang="es-MX" dirty="0"/>
          </a:p>
        </p:txBody>
      </p:sp>
      <p:sp>
        <p:nvSpPr>
          <p:cNvPr id="6" name="Abrir llave 5"/>
          <p:cNvSpPr/>
          <p:nvPr/>
        </p:nvSpPr>
        <p:spPr>
          <a:xfrm>
            <a:off x="7409329" y="2909028"/>
            <a:ext cx="322729" cy="212463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7" name="Rectángulo 6"/>
          <p:cNvSpPr/>
          <p:nvPr/>
        </p:nvSpPr>
        <p:spPr>
          <a:xfrm>
            <a:off x="3415340" y="6224341"/>
            <a:ext cx="3430747" cy="415498"/>
          </a:xfrm>
          <a:prstGeom prst="rect">
            <a:avLst/>
          </a:prstGeom>
        </p:spPr>
        <p:txBody>
          <a:bodyPr wrap="none">
            <a:spAutoFit/>
          </a:bodyPr>
          <a:lstStyle/>
          <a:p>
            <a:pPr algn="ctr"/>
            <a:r>
              <a:rPr lang="es-MX" sz="1050" dirty="0" smtClean="0"/>
              <a:t>Fig. 3</a:t>
            </a:r>
            <a:r>
              <a:rPr lang="es-MX" sz="1050" dirty="0" smtClean="0"/>
              <a:t>. Etapas de un proyecto</a:t>
            </a:r>
            <a:endParaRPr lang="es-MX" sz="1050" dirty="0" smtClean="0"/>
          </a:p>
          <a:p>
            <a:pPr algn="ctr"/>
            <a:r>
              <a:rPr lang="es-MX" sz="1050" dirty="0" smtClean="0"/>
              <a:t>Fuente: Elaboración propia con base en </a:t>
            </a:r>
            <a:r>
              <a:rPr lang="es-MX" sz="1050" dirty="0" err="1" smtClean="0"/>
              <a:t>Sapag</a:t>
            </a:r>
            <a:r>
              <a:rPr lang="es-MX" sz="1050" dirty="0" smtClean="0"/>
              <a:t>, C. </a:t>
            </a:r>
            <a:r>
              <a:rPr lang="es-MX" sz="1050" dirty="0" smtClean="0"/>
              <a:t>N.</a:t>
            </a:r>
            <a:r>
              <a:rPr lang="es-MX" sz="1050" dirty="0" smtClean="0"/>
              <a:t>  (2001)</a:t>
            </a:r>
            <a:endParaRPr lang="es-MX" sz="1050" dirty="0"/>
          </a:p>
        </p:txBody>
      </p:sp>
    </p:spTree>
    <p:extLst>
      <p:ext uri="{BB962C8B-B14F-4D97-AF65-F5344CB8AC3E}">
        <p14:creationId xmlns:p14="http://schemas.microsoft.com/office/powerpoint/2010/main" val="15872981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 ídea</a:t>
            </a:r>
            <a:endParaRPr lang="es-MX" dirty="0"/>
          </a:p>
        </p:txBody>
      </p:sp>
      <p:sp>
        <p:nvSpPr>
          <p:cNvPr id="3" name="Marcador de contenido 2"/>
          <p:cNvSpPr>
            <a:spLocks noGrp="1"/>
          </p:cNvSpPr>
          <p:nvPr>
            <p:ph idx="1"/>
          </p:nvPr>
        </p:nvSpPr>
        <p:spPr/>
        <p:txBody>
          <a:bodyPr/>
          <a:lstStyle/>
          <a:p>
            <a:pPr>
              <a:lnSpc>
                <a:spcPct val="150000"/>
              </a:lnSpc>
            </a:pPr>
            <a:r>
              <a:rPr lang="es-MX" dirty="0">
                <a:solidFill>
                  <a:schemeClr val="tx2">
                    <a:lumMod val="10000"/>
                  </a:schemeClr>
                </a:solidFill>
              </a:rPr>
              <a:t>La </a:t>
            </a:r>
            <a:r>
              <a:rPr lang="es-MX" i="1" dirty="0">
                <a:solidFill>
                  <a:schemeClr val="tx2">
                    <a:lumMod val="10000"/>
                  </a:schemeClr>
                </a:solidFill>
              </a:rPr>
              <a:t>etapa de idea </a:t>
            </a:r>
            <a:r>
              <a:rPr lang="es-MX" dirty="0">
                <a:solidFill>
                  <a:schemeClr val="tx2">
                    <a:lumMod val="10000"/>
                  </a:schemeClr>
                </a:solidFill>
              </a:rPr>
              <a:t>corresponde al proceso sistemático de búsqueda de posibilidades </a:t>
            </a:r>
            <a:r>
              <a:rPr lang="es-MX" dirty="0" smtClean="0">
                <a:solidFill>
                  <a:schemeClr val="tx2">
                    <a:lumMod val="10000"/>
                  </a:schemeClr>
                </a:solidFill>
              </a:rPr>
              <a:t>de mejoramiento </a:t>
            </a:r>
            <a:r>
              <a:rPr lang="es-MX" dirty="0">
                <a:solidFill>
                  <a:schemeClr val="tx2">
                    <a:lumMod val="10000"/>
                  </a:schemeClr>
                </a:solidFill>
              </a:rPr>
              <a:t>en el funcionamiento de una empresa y que surgen de la identificación </a:t>
            </a:r>
            <a:r>
              <a:rPr lang="es-MX" dirty="0" smtClean="0">
                <a:solidFill>
                  <a:schemeClr val="tx2">
                    <a:lumMod val="10000"/>
                  </a:schemeClr>
                </a:solidFill>
              </a:rPr>
              <a:t>de opciones </a:t>
            </a:r>
            <a:r>
              <a:rPr lang="es-MX" dirty="0">
                <a:solidFill>
                  <a:schemeClr val="tx2">
                    <a:lumMod val="10000"/>
                  </a:schemeClr>
                </a:solidFill>
              </a:rPr>
              <a:t>de solución de problemas e ineficiencias internas que pudieran existir o de </a:t>
            </a:r>
            <a:r>
              <a:rPr lang="es-MX" dirty="0" smtClean="0">
                <a:solidFill>
                  <a:schemeClr val="tx2">
                    <a:lumMod val="10000"/>
                  </a:schemeClr>
                </a:solidFill>
              </a:rPr>
              <a:t>formas de </a:t>
            </a:r>
            <a:r>
              <a:rPr lang="es-MX" dirty="0">
                <a:solidFill>
                  <a:schemeClr val="tx2">
                    <a:lumMod val="10000"/>
                  </a:schemeClr>
                </a:solidFill>
              </a:rPr>
              <a:t>enfrentar las oportunidades de negocio que se pudieran presentar.</a:t>
            </a:r>
            <a:endParaRPr lang="es-MX" dirty="0">
              <a:solidFill>
                <a:schemeClr val="tx2">
                  <a:lumMod val="10000"/>
                </a:schemeClr>
              </a:solidFill>
            </a:endParaRPr>
          </a:p>
        </p:txBody>
      </p:sp>
    </p:spTree>
    <p:extLst>
      <p:ext uri="{BB962C8B-B14F-4D97-AF65-F5344CB8AC3E}">
        <p14:creationId xmlns:p14="http://schemas.microsoft.com/office/powerpoint/2010/main" val="525758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Pre inversión</a:t>
            </a:r>
            <a:endParaRPr lang="es-MX" dirty="0"/>
          </a:p>
        </p:txBody>
      </p:sp>
      <p:sp>
        <p:nvSpPr>
          <p:cNvPr id="3" name="Marcador de contenido 2"/>
          <p:cNvSpPr>
            <a:spLocks noGrp="1"/>
          </p:cNvSpPr>
          <p:nvPr>
            <p:ph idx="1"/>
          </p:nvPr>
        </p:nvSpPr>
        <p:spPr/>
        <p:txBody>
          <a:bodyPr/>
          <a:lstStyle/>
          <a:p>
            <a:pPr>
              <a:lnSpc>
                <a:spcPct val="150000"/>
              </a:lnSpc>
            </a:pPr>
            <a:r>
              <a:rPr lang="es-MX" i="1" dirty="0">
                <a:solidFill>
                  <a:schemeClr val="tx2">
                    <a:lumMod val="10000"/>
                  </a:schemeClr>
                </a:solidFill>
              </a:rPr>
              <a:t>La etapa de </a:t>
            </a:r>
            <a:r>
              <a:rPr lang="es-MX" i="1" dirty="0" smtClean="0">
                <a:solidFill>
                  <a:schemeClr val="tx2">
                    <a:lumMod val="10000"/>
                  </a:schemeClr>
                </a:solidFill>
              </a:rPr>
              <a:t>pre inversión </a:t>
            </a:r>
            <a:r>
              <a:rPr lang="es-MX" dirty="0">
                <a:solidFill>
                  <a:schemeClr val="tx2">
                    <a:lumMod val="10000"/>
                  </a:schemeClr>
                </a:solidFill>
              </a:rPr>
              <a:t>corresponde al estudio de la viabilidad económica de las </a:t>
            </a:r>
            <a:r>
              <a:rPr lang="es-MX" dirty="0" smtClean="0">
                <a:solidFill>
                  <a:schemeClr val="tx2">
                    <a:lumMod val="10000"/>
                  </a:schemeClr>
                </a:solidFill>
              </a:rPr>
              <a:t>diversas opciones </a:t>
            </a:r>
            <a:r>
              <a:rPr lang="es-MX" dirty="0">
                <a:solidFill>
                  <a:schemeClr val="tx2">
                    <a:lumMod val="10000"/>
                  </a:schemeClr>
                </a:solidFill>
              </a:rPr>
              <a:t>de solución identificadas para cada una de las ideas de proyectos, la que se </a:t>
            </a:r>
            <a:r>
              <a:rPr lang="es-MX" dirty="0" smtClean="0">
                <a:solidFill>
                  <a:schemeClr val="tx2">
                    <a:lumMod val="10000"/>
                  </a:schemeClr>
                </a:solidFill>
              </a:rPr>
              <a:t>puede desarrollar </a:t>
            </a:r>
            <a:r>
              <a:rPr lang="es-MX" dirty="0">
                <a:solidFill>
                  <a:schemeClr val="tx2">
                    <a:lumMod val="10000"/>
                  </a:schemeClr>
                </a:solidFill>
              </a:rPr>
              <a:t>de tres formas distintas, dependiendo de la cantidad y calidad de la </a:t>
            </a:r>
            <a:r>
              <a:rPr lang="es-MX" dirty="0" smtClean="0">
                <a:solidFill>
                  <a:schemeClr val="tx2">
                    <a:lumMod val="10000"/>
                  </a:schemeClr>
                </a:solidFill>
              </a:rPr>
              <a:t>información considerada </a:t>
            </a:r>
            <a:r>
              <a:rPr lang="es-MX" dirty="0">
                <a:solidFill>
                  <a:schemeClr val="tx2">
                    <a:lumMod val="10000"/>
                  </a:schemeClr>
                </a:solidFill>
              </a:rPr>
              <a:t>en la evaluación: perfil, </a:t>
            </a:r>
            <a:r>
              <a:rPr lang="es-MX" dirty="0" smtClean="0">
                <a:solidFill>
                  <a:schemeClr val="tx2">
                    <a:lumMod val="10000"/>
                  </a:schemeClr>
                </a:solidFill>
              </a:rPr>
              <a:t>pre factibilidad </a:t>
            </a:r>
            <a:r>
              <a:rPr lang="es-MX" dirty="0">
                <a:solidFill>
                  <a:schemeClr val="tx2">
                    <a:lumMod val="10000"/>
                  </a:schemeClr>
                </a:solidFill>
              </a:rPr>
              <a:t>y factibilidad.</a:t>
            </a:r>
            <a:endParaRPr lang="es-MX" dirty="0">
              <a:solidFill>
                <a:schemeClr val="tx2">
                  <a:lumMod val="10000"/>
                </a:schemeClr>
              </a:solidFill>
            </a:endParaRPr>
          </a:p>
        </p:txBody>
      </p:sp>
    </p:spTree>
    <p:extLst>
      <p:ext uri="{BB962C8B-B14F-4D97-AF65-F5344CB8AC3E}">
        <p14:creationId xmlns:p14="http://schemas.microsoft.com/office/powerpoint/2010/main" val="959455615"/>
      </p:ext>
    </p:extLst>
  </p:cSld>
  <p:clrMapOvr>
    <a:masterClrMapping/>
  </p:clrMapOvr>
</p:sld>
</file>

<file path=ppt/theme/theme1.xml><?xml version="1.0" encoding="utf-8"?>
<a:theme xmlns:a="http://schemas.openxmlformats.org/drawingml/2006/main" name="Dividendo">
  <a:themeElements>
    <a:clrScheme name="Personalizado 1">
      <a:dk1>
        <a:sysClr val="windowText" lastClr="000000"/>
      </a:dk1>
      <a:lt1>
        <a:sysClr val="window" lastClr="FFFFFF"/>
      </a:lt1>
      <a:dk2>
        <a:srgbClr val="3D3D3D"/>
      </a:dk2>
      <a:lt2>
        <a:srgbClr val="EBEBEB"/>
      </a:lt2>
      <a:accent1>
        <a:srgbClr val="284C42"/>
      </a:accent1>
      <a:accent2>
        <a:srgbClr val="C88318"/>
      </a:accent2>
      <a:accent3>
        <a:srgbClr val="88D5A9"/>
      </a:accent3>
      <a:accent4>
        <a:srgbClr val="969FA7"/>
      </a:accent4>
      <a:accent5>
        <a:srgbClr val="E8A844"/>
      </a:accent5>
      <a:accent6>
        <a:srgbClr val="A1561F"/>
      </a:accent6>
      <a:hlink>
        <a:srgbClr val="828282"/>
      </a:hlink>
      <a:folHlink>
        <a:srgbClr val="A5A5A5"/>
      </a:folHlink>
    </a:clrScheme>
    <a:fontScheme name="Dividendo">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o">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4BEC0EAF-CF86-4D49-B83B-56CC62D3CFF1}"/>
    </a:ext>
  </a:extLst>
</a:theme>
</file>

<file path=docProps/app.xml><?xml version="1.0" encoding="utf-8"?>
<Properties xmlns="http://schemas.openxmlformats.org/officeDocument/2006/extended-properties" xmlns:vt="http://schemas.openxmlformats.org/officeDocument/2006/docPropsVTypes">
  <Template>TM03457464[[fn=Dividendo]]</Template>
  <TotalTime>237</TotalTime>
  <Words>3550</Words>
  <Application>Microsoft Office PowerPoint</Application>
  <PresentationFormat>Panorámica</PresentationFormat>
  <Paragraphs>233</Paragraphs>
  <Slides>47</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47</vt:i4>
      </vt:variant>
    </vt:vector>
  </HeadingPairs>
  <TitlesOfParts>
    <vt:vector size="55" baseType="lpstr">
      <vt:lpstr>Batang</vt:lpstr>
      <vt:lpstr>Arial</vt:lpstr>
      <vt:lpstr>Arial Narrow</vt:lpstr>
      <vt:lpstr>Calibri Light</vt:lpstr>
      <vt:lpstr>Gill Sans MT</vt:lpstr>
      <vt:lpstr>Wingdings</vt:lpstr>
      <vt:lpstr>Wingdings 2</vt:lpstr>
      <vt:lpstr>Dividendo</vt:lpstr>
      <vt:lpstr>Presentación de PowerPoint</vt:lpstr>
      <vt:lpstr>Guion explicativo para el empleo del material, con relación a los objetivos y contenidos del curso</vt:lpstr>
      <vt:lpstr>Presentación de PowerPoint</vt:lpstr>
      <vt:lpstr>Proyecto</vt:lpstr>
      <vt:lpstr>Generación de una idea de proyecto</vt:lpstr>
      <vt:lpstr>Clasificación de los proyectos</vt:lpstr>
      <vt:lpstr>Etapas de un proyecto</vt:lpstr>
      <vt:lpstr>La ídea</vt:lpstr>
      <vt:lpstr>Pre inversión</vt:lpstr>
      <vt:lpstr>La Inversión y operación</vt:lpstr>
      <vt:lpstr>Tamaño del proyecto</vt:lpstr>
      <vt:lpstr>Optimización del tamaño</vt:lpstr>
      <vt:lpstr>evaluación</vt:lpstr>
      <vt:lpstr>Evaluación de un proyecto</vt:lpstr>
      <vt:lpstr>Evaluación social del proyecto</vt:lpstr>
      <vt:lpstr>Evaluación privada del proyecto</vt:lpstr>
      <vt:lpstr>Estudio técnico del proyecto</vt:lpstr>
      <vt:lpstr>Objetivo del estudio técnico</vt:lpstr>
      <vt:lpstr>Estudio de mercado</vt:lpstr>
      <vt:lpstr>Estructura del mercado</vt:lpstr>
      <vt:lpstr>Demanda de un producto</vt:lpstr>
      <vt:lpstr>Curva de la demanda</vt:lpstr>
      <vt:lpstr>Bienes sustitutos, complementarios e independientes</vt:lpstr>
      <vt:lpstr>La oferta</vt:lpstr>
      <vt:lpstr>Métodos cualitativos</vt:lpstr>
      <vt:lpstr>Método delphi</vt:lpstr>
      <vt:lpstr>Método consenso de panel</vt:lpstr>
      <vt:lpstr>Método de investigación de mercado</vt:lpstr>
      <vt:lpstr>Métodos de la investigación de mercado </vt:lpstr>
      <vt:lpstr>Mercado de proveedores</vt:lpstr>
      <vt:lpstr>El estudio organizacional, administrativo y legal</vt:lpstr>
      <vt:lpstr>Marco legal</vt:lpstr>
      <vt:lpstr>Efectos económicos del estudio legal</vt:lpstr>
      <vt:lpstr>El estudio financiero</vt:lpstr>
      <vt:lpstr>Inversión en el capital de trabajo</vt:lpstr>
      <vt:lpstr>Método contable</vt:lpstr>
      <vt:lpstr>Método periodo de desfase</vt:lpstr>
      <vt:lpstr>Método de déficit acumulada máximo </vt:lpstr>
      <vt:lpstr>Ingresos de operación</vt:lpstr>
      <vt:lpstr>Flujos de caja</vt:lpstr>
      <vt:lpstr>Estructura de un flujo de caja</vt:lpstr>
      <vt:lpstr>Ingresos y egresos a efectos de impuesto</vt:lpstr>
      <vt:lpstr>Gastos no desembolsables y Ajuste por gastos no desembolsables</vt:lpstr>
      <vt:lpstr>Calculo por impuestos y Egresos no afectos a impuesto</vt:lpstr>
      <vt:lpstr>Valor de desecho</vt:lpstr>
      <vt:lpstr>Estudio de impacto ambiental</vt:lpstr>
      <vt:lpstr>BIBLIOGRAFÍA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PC_DULCE</dc:creator>
  <cp:lastModifiedBy>PC_DULCE</cp:lastModifiedBy>
  <cp:revision>30</cp:revision>
  <dcterms:created xsi:type="dcterms:W3CDTF">2017-10-20T18:20:12Z</dcterms:created>
  <dcterms:modified xsi:type="dcterms:W3CDTF">2017-10-20T22:17:51Z</dcterms:modified>
</cp:coreProperties>
</file>