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301" r:id="rId2"/>
    <p:sldId id="258" r:id="rId3"/>
    <p:sldId id="303" r:id="rId4"/>
    <p:sldId id="259" r:id="rId5"/>
    <p:sldId id="302" r:id="rId6"/>
    <p:sldId id="304" r:id="rId7"/>
    <p:sldId id="260" r:id="rId8"/>
    <p:sldId id="261" r:id="rId9"/>
    <p:sldId id="305" r:id="rId10"/>
    <p:sldId id="306" r:id="rId11"/>
    <p:sldId id="265" r:id="rId12"/>
    <p:sldId id="263" r:id="rId13"/>
    <p:sldId id="264" r:id="rId14"/>
    <p:sldId id="307" r:id="rId15"/>
    <p:sldId id="279" r:id="rId16"/>
    <p:sldId id="280" r:id="rId17"/>
    <p:sldId id="281" r:id="rId18"/>
    <p:sldId id="308" r:id="rId19"/>
    <p:sldId id="282" r:id="rId20"/>
    <p:sldId id="309" r:id="rId21"/>
    <p:sldId id="283" r:id="rId22"/>
    <p:sldId id="310" r:id="rId23"/>
    <p:sldId id="290" r:id="rId24"/>
    <p:sldId id="291" r:id="rId25"/>
    <p:sldId id="292" r:id="rId26"/>
    <p:sldId id="293" r:id="rId27"/>
    <p:sldId id="294" r:id="rId28"/>
    <p:sldId id="295" r:id="rId29"/>
    <p:sldId id="296" r:id="rId30"/>
    <p:sldId id="297" r:id="rId31"/>
    <p:sldId id="298" r:id="rId32"/>
    <p:sldId id="299" r:id="rId33"/>
    <p:sldId id="300" r:id="rId34"/>
    <p:sldId id="311" r:id="rId35"/>
    <p:sldId id="312" r:id="rId36"/>
    <p:sldId id="313" r:id="rId3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83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9E582EF-5F09-48F3-974D-F2CA595D516F}" type="datetimeFigureOut">
              <a:rPr lang="es-MX" smtClean="0"/>
              <a:pPr/>
              <a:t>22/09/2017</a:t>
            </a:fld>
            <a:endParaRPr lang="es-MX"/>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AA73E76-35E8-406C-89FC-088F1DF0C102}" type="slidenum">
              <a:rPr lang="es-MX" smtClean="0"/>
              <a:pPr/>
              <a:t>‹Nº›</a:t>
            </a:fld>
            <a:endParaRPr lang="es-MX"/>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64F663-DD1F-4BC8-B7CD-69364C64F8D9}" type="datetimeFigureOut">
              <a:rPr lang="es-MX" smtClean="0"/>
              <a:pPr/>
              <a:t>22/09/2017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0F5B1-4F61-4357-AF62-4122154A7863}"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C66ED35B-43CE-4CA9-BF58-3199C9B4FC70}" type="datetimeFigureOut">
              <a:rPr lang="es-MX" smtClean="0"/>
              <a:pPr/>
              <a:t>22/09/2017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C66ED35B-43CE-4CA9-BF58-3199C9B4FC70}" type="datetimeFigureOut">
              <a:rPr lang="es-MX" smtClean="0"/>
              <a:pPr/>
              <a:t>22/09/2017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C66ED35B-43CE-4CA9-BF58-3199C9B4FC70}" type="datetimeFigureOut">
              <a:rPr lang="es-MX" smtClean="0"/>
              <a:pPr/>
              <a:t>22/09/2017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C66ED35B-43CE-4CA9-BF58-3199C9B4FC70}" type="datetimeFigureOut">
              <a:rPr lang="es-MX" smtClean="0"/>
              <a:pPr/>
              <a:t>22/09/2017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C66ED35B-43CE-4CA9-BF58-3199C9B4FC70}" type="datetimeFigureOut">
              <a:rPr lang="es-MX" smtClean="0"/>
              <a:pPr/>
              <a:t>22/09/2017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C66ED35B-43CE-4CA9-BF58-3199C9B4FC70}" type="datetimeFigureOut">
              <a:rPr lang="es-MX" smtClean="0"/>
              <a:pPr/>
              <a:t>22/09/2017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C66ED35B-43CE-4CA9-BF58-3199C9B4FC70}" type="datetimeFigureOut">
              <a:rPr lang="es-MX" smtClean="0"/>
              <a:pPr/>
              <a:t>22/09/2017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C66ED35B-43CE-4CA9-BF58-3199C9B4FC70}" type="datetimeFigureOut">
              <a:rPr lang="es-MX" smtClean="0"/>
              <a:pPr/>
              <a:t>22/09/2017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66ED35B-43CE-4CA9-BF58-3199C9B4FC70}" type="datetimeFigureOut">
              <a:rPr lang="es-MX" smtClean="0"/>
              <a:pPr/>
              <a:t>22/09/2017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66ED35B-43CE-4CA9-BF58-3199C9B4FC70}" type="datetimeFigureOut">
              <a:rPr lang="es-MX" smtClean="0"/>
              <a:pPr/>
              <a:t>22/09/2017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66ED35B-43CE-4CA9-BF58-3199C9B4FC70}" type="datetimeFigureOut">
              <a:rPr lang="es-MX" smtClean="0"/>
              <a:pPr/>
              <a:t>22/09/2017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50000"/>
            <a:lum/>
          </a:blip>
          <a:srcRect/>
          <a:stretch>
            <a:fillRect t="-9000" b="-9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6ED35B-43CE-4CA9-BF58-3199C9B4FC70}" type="datetimeFigureOut">
              <a:rPr lang="es-MX" smtClean="0"/>
              <a:pPr/>
              <a:t>22/09/2017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82E358-570A-44A2-99DC-AC34A65A1A79}"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3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fhycs.unam.edu.ar/portada/category/diplomatura-en-desarrollo-sustentable/" TargetMode="External"/><Relationship Id="rId7" Type="http://schemas.openxmlformats.org/officeDocument/2006/relationships/hyperlink" Target="http://www.davidhammerstein.com/article-7269291.html" TargetMode="External"/><Relationship Id="rId2" Type="http://schemas.openxmlformats.org/officeDocument/2006/relationships/hyperlink" Target="http://blog.tecnoceano.com/?p=63" TargetMode="External"/><Relationship Id="rId1" Type="http://schemas.openxmlformats.org/officeDocument/2006/relationships/slideLayout" Target="../slideLayouts/slideLayout2.xml"/><Relationship Id="rId6" Type="http://schemas.openxmlformats.org/officeDocument/2006/relationships/hyperlink" Target="http://www.rojoynegro.info/valladolid-2%C2%BA-picnic-el-decrecimiento" TargetMode="External"/><Relationship Id="rId5" Type="http://schemas.openxmlformats.org/officeDocument/2006/relationships/hyperlink" Target="http://www.periodicodelbiencomun.com/propuestas-proyectos/el-decrecimiento-la-revolucion-del-ser-frente-al-tener/" TargetMode="External"/><Relationship Id="rId4" Type="http://schemas.openxmlformats.org/officeDocument/2006/relationships/hyperlink" Target="https://www.gestion.org/rsc/49175/que-es-el-desarrollo-sustentable/"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recursosnarurales.blogspot.mx/p/blog-page_16.html" TargetMode="External"/><Relationship Id="rId7" Type="http://schemas.openxmlformats.org/officeDocument/2006/relationships/hyperlink" Target="http://www.unfpa.org/es/sdg" TargetMode="External"/><Relationship Id="rId2" Type="http://schemas.openxmlformats.org/officeDocument/2006/relationships/hyperlink" Target="https://www.emaze.com/@AIWITROO" TargetMode="External"/><Relationship Id="rId1" Type="http://schemas.openxmlformats.org/officeDocument/2006/relationships/slideLayout" Target="../slideLayouts/slideLayout2.xml"/><Relationship Id="rId6" Type="http://schemas.openxmlformats.org/officeDocument/2006/relationships/hyperlink" Target="http://www.un.org/sustainabledevelopment/es/" TargetMode="External"/><Relationship Id="rId5" Type="http://schemas.openxmlformats.org/officeDocument/2006/relationships/hyperlink" Target="http://hsbnoticias.com/noticias/ciencia/ecolog%C3%ADa/los-10-mandamientos-de-la-sostenibilidad-ambiental-213638" TargetMode="External"/><Relationship Id="rId4" Type="http://schemas.openxmlformats.org/officeDocument/2006/relationships/hyperlink" Target="https://www.vix.com/es/btg/curiosidades/4062/por-que-los-minerales-son-recursos-naturales-no-renovable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346049"/>
            <a:ext cx="8229600" cy="6251303"/>
          </a:xfrm>
        </p:spPr>
        <p:txBody>
          <a:bodyPr>
            <a:normAutofit fontScale="92500" lnSpcReduction="20000"/>
          </a:bodyPr>
          <a:lstStyle/>
          <a:p>
            <a:pPr marL="0" indent="0" algn="ctr">
              <a:buNone/>
            </a:pPr>
            <a:r>
              <a:rPr lang="es-MX" sz="4000" dirty="0"/>
              <a:t>UNIVERSIDAD AUTÓNOMA </a:t>
            </a:r>
          </a:p>
          <a:p>
            <a:pPr marL="0" indent="0" algn="ctr">
              <a:buNone/>
            </a:pPr>
            <a:r>
              <a:rPr lang="es-MX" sz="4000" dirty="0"/>
              <a:t>DEL ESTADO DE MÉXICO</a:t>
            </a:r>
          </a:p>
          <a:p>
            <a:pPr marL="0" indent="0" algn="ctr">
              <a:buNone/>
            </a:pPr>
            <a:endParaRPr lang="es-MX" sz="4000" dirty="0"/>
          </a:p>
          <a:p>
            <a:pPr marL="0" indent="0" algn="ctr">
              <a:buNone/>
            </a:pPr>
            <a:r>
              <a:rPr lang="es-MX" sz="3600" dirty="0"/>
              <a:t>FACULTAD DE INGENIERÍA</a:t>
            </a:r>
          </a:p>
          <a:p>
            <a:pPr marL="0" indent="0" algn="ctr">
              <a:buNone/>
            </a:pPr>
            <a:endParaRPr lang="es-MX" sz="3600" dirty="0"/>
          </a:p>
          <a:p>
            <a:pPr marL="0" indent="0" algn="ctr">
              <a:buNone/>
            </a:pPr>
            <a:r>
              <a:rPr lang="es-MX" dirty="0"/>
              <a:t>INGENIERÍA EN SISTEMAS ENERGÉTICOS SUSTENTABLES</a:t>
            </a:r>
          </a:p>
          <a:p>
            <a:pPr marL="0" indent="0" algn="ctr">
              <a:buNone/>
            </a:pPr>
            <a:endParaRPr lang="es-MX" dirty="0"/>
          </a:p>
          <a:p>
            <a:pPr marL="0" indent="0" algn="ctr">
              <a:buNone/>
            </a:pPr>
            <a:r>
              <a:rPr lang="es-MX" sz="3600" b="1" i="1" dirty="0"/>
              <a:t>DESARROLLO SUSTENTABLE</a:t>
            </a:r>
          </a:p>
          <a:p>
            <a:pPr marL="0" indent="0" algn="ctr">
              <a:buNone/>
            </a:pPr>
            <a:endParaRPr lang="es-MX" dirty="0"/>
          </a:p>
          <a:p>
            <a:pPr marL="0" indent="0" algn="ctr">
              <a:buNone/>
            </a:pPr>
            <a:endParaRPr lang="es-MX" dirty="0"/>
          </a:p>
          <a:p>
            <a:pPr marL="0" indent="0" algn="r">
              <a:buNone/>
            </a:pPr>
            <a:r>
              <a:rPr lang="es-MX" i="1" dirty="0"/>
              <a:t>Dra. María Rosa Quintana Guerra</a:t>
            </a:r>
          </a:p>
        </p:txBody>
      </p:sp>
      <p:pic>
        <p:nvPicPr>
          <p:cNvPr id="4" name="Imagen 3"/>
          <p:cNvPicPr>
            <a:picLocks noChangeAspect="1"/>
          </p:cNvPicPr>
          <p:nvPr/>
        </p:nvPicPr>
        <p:blipFill>
          <a:blip r:embed="rId2"/>
          <a:stretch>
            <a:fillRect/>
          </a:stretch>
        </p:blipFill>
        <p:spPr>
          <a:xfrm>
            <a:off x="457199" y="360439"/>
            <a:ext cx="1270347" cy="1270347"/>
          </a:xfrm>
          <a:prstGeom prst="rect">
            <a:avLst/>
          </a:prstGeom>
        </p:spPr>
      </p:pic>
      <p:pic>
        <p:nvPicPr>
          <p:cNvPr id="5" name="Imagen 4"/>
          <p:cNvPicPr>
            <a:picLocks noChangeAspect="1"/>
          </p:cNvPicPr>
          <p:nvPr/>
        </p:nvPicPr>
        <p:blipFill>
          <a:blip r:embed="rId3"/>
          <a:stretch>
            <a:fillRect/>
          </a:stretch>
        </p:blipFill>
        <p:spPr>
          <a:xfrm>
            <a:off x="7564363" y="426711"/>
            <a:ext cx="968077" cy="1204076"/>
          </a:xfrm>
          <a:prstGeom prst="rect">
            <a:avLst/>
          </a:prstGeom>
        </p:spPr>
      </p:pic>
    </p:spTree>
    <p:extLst>
      <p:ext uri="{BB962C8B-B14F-4D97-AF65-F5344CB8AC3E}">
        <p14:creationId xmlns:p14="http://schemas.microsoft.com/office/powerpoint/2010/main" val="31843833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052736"/>
            <a:ext cx="8229600" cy="5073427"/>
          </a:xfrm>
        </p:spPr>
        <p:txBody>
          <a:bodyPr/>
          <a:lstStyle/>
          <a:p>
            <a:pPr algn="just"/>
            <a:r>
              <a:rPr lang="es-MX" dirty="0"/>
              <a:t>Pensar en que parte de las ganancias obtenidas por la explotación y agotamiento de los recursos no renovables se inviertan en capital social como fabricas, escuelas etc.  </a:t>
            </a:r>
          </a:p>
          <a:p>
            <a:endParaRPr lang="es-MX" dirty="0"/>
          </a:p>
        </p:txBody>
      </p:sp>
      <p:pic>
        <p:nvPicPr>
          <p:cNvPr id="4" name="Imagen 3"/>
          <p:cNvPicPr>
            <a:picLocks noChangeAspect="1"/>
          </p:cNvPicPr>
          <p:nvPr/>
        </p:nvPicPr>
        <p:blipFill>
          <a:blip r:embed="rId2"/>
          <a:stretch>
            <a:fillRect/>
          </a:stretch>
        </p:blipFill>
        <p:spPr>
          <a:xfrm>
            <a:off x="755576" y="3284985"/>
            <a:ext cx="3600400" cy="2488276"/>
          </a:xfrm>
          <a:prstGeom prst="rect">
            <a:avLst/>
          </a:prstGeom>
        </p:spPr>
      </p:pic>
      <p:pic>
        <p:nvPicPr>
          <p:cNvPr id="5" name="Imagen 4"/>
          <p:cNvPicPr>
            <a:picLocks noChangeAspect="1"/>
          </p:cNvPicPr>
          <p:nvPr/>
        </p:nvPicPr>
        <p:blipFill>
          <a:blip r:embed="rId3"/>
          <a:stretch>
            <a:fillRect/>
          </a:stretch>
        </p:blipFill>
        <p:spPr>
          <a:xfrm>
            <a:off x="4932040" y="3501008"/>
            <a:ext cx="3466728" cy="1899264"/>
          </a:xfrm>
          <a:prstGeom prst="rect">
            <a:avLst/>
          </a:prstGeom>
        </p:spPr>
      </p:pic>
    </p:spTree>
    <p:extLst>
      <p:ext uri="{BB962C8B-B14F-4D97-AF65-F5344CB8AC3E}">
        <p14:creationId xmlns:p14="http://schemas.microsoft.com/office/powerpoint/2010/main" val="3705477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836712"/>
            <a:ext cx="8229600" cy="5616624"/>
          </a:xfrm>
        </p:spPr>
        <p:txBody>
          <a:bodyPr/>
          <a:lstStyle/>
          <a:p>
            <a:pPr algn="just">
              <a:buNone/>
            </a:pPr>
            <a:r>
              <a:rPr lang="es-MX" dirty="0"/>
              <a:t>	Es un proceso para mantener un balance dinámico entre la demanda de equidad, prosperidad y una mejor </a:t>
            </a:r>
            <a:r>
              <a:rPr lang="es-MX" b="1" i="1" dirty="0"/>
              <a:t>calidad de vida</a:t>
            </a:r>
            <a:r>
              <a:rPr lang="es-MX" dirty="0"/>
              <a:t>, por lo tanto este desarrollo no solo debe ser prolongado en el tiempo, sino también determinar el tipo de desarrollo que se requiere para tratar de alcanzar el estado de sustentabilidad. </a:t>
            </a:r>
          </a:p>
          <a:p>
            <a:endParaRPr lang="es-MX" dirty="0"/>
          </a:p>
        </p:txBody>
      </p:sp>
      <p:pic>
        <p:nvPicPr>
          <p:cNvPr id="4" name="Imagen 3"/>
          <p:cNvPicPr>
            <a:picLocks noChangeAspect="1"/>
          </p:cNvPicPr>
          <p:nvPr/>
        </p:nvPicPr>
        <p:blipFill>
          <a:blip r:embed="rId2"/>
          <a:stretch>
            <a:fillRect/>
          </a:stretch>
        </p:blipFill>
        <p:spPr>
          <a:xfrm>
            <a:off x="5004048" y="4437112"/>
            <a:ext cx="3384376" cy="18478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Desarrollo Sostenible </a:t>
            </a:r>
          </a:p>
        </p:txBody>
      </p:sp>
      <p:sp>
        <p:nvSpPr>
          <p:cNvPr id="3" name="2 Marcador de contenido"/>
          <p:cNvSpPr>
            <a:spLocks noGrp="1"/>
          </p:cNvSpPr>
          <p:nvPr>
            <p:ph idx="1"/>
          </p:nvPr>
        </p:nvSpPr>
        <p:spPr>
          <a:xfrm>
            <a:off x="457200" y="1436222"/>
            <a:ext cx="8229600" cy="5445224"/>
          </a:xfrm>
        </p:spPr>
        <p:txBody>
          <a:bodyPr>
            <a:normAutofit lnSpcReduction="10000"/>
          </a:bodyPr>
          <a:lstStyle/>
          <a:p>
            <a:pPr algn="just">
              <a:buNone/>
            </a:pPr>
            <a:r>
              <a:rPr lang="es-MX" dirty="0"/>
              <a:t>	Desarrollo que es capaz de satisfacer las necesidades actuales sin comprometer los recursos y posibilidades de las futuras generaciones.</a:t>
            </a:r>
          </a:p>
          <a:p>
            <a:pPr algn="just">
              <a:buNone/>
            </a:pPr>
            <a:r>
              <a:rPr lang="es-MX" dirty="0"/>
              <a:t>	Hoy sabemos que una buena parte de las actividades humanas no son sostenibles a medio y largo plazo tal y como están planteadas actualmente.</a:t>
            </a:r>
          </a:p>
          <a:p>
            <a:pPr algn="just">
              <a:buNone/>
            </a:pPr>
            <a:endParaRPr lang="es-MX" dirty="0"/>
          </a:p>
          <a:p>
            <a:pPr algn="just">
              <a:buNone/>
            </a:pPr>
            <a:endParaRPr lang="es-MX" dirty="0"/>
          </a:p>
          <a:p>
            <a:pPr algn="just">
              <a:buNone/>
            </a:pPr>
            <a:r>
              <a:rPr lang="es-MX" dirty="0"/>
              <a:t> 	</a:t>
            </a:r>
            <a:endParaRPr lang="es-MX" i="1" dirty="0"/>
          </a:p>
        </p:txBody>
      </p:sp>
      <p:pic>
        <p:nvPicPr>
          <p:cNvPr id="4" name="Imagen 3"/>
          <p:cNvPicPr>
            <a:picLocks noChangeAspect="1"/>
          </p:cNvPicPr>
          <p:nvPr/>
        </p:nvPicPr>
        <p:blipFill>
          <a:blip r:embed="rId2"/>
          <a:stretch>
            <a:fillRect/>
          </a:stretch>
        </p:blipFill>
        <p:spPr>
          <a:xfrm>
            <a:off x="1979712" y="5301208"/>
            <a:ext cx="5112568" cy="127635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24744"/>
            <a:ext cx="8229600" cy="5001419"/>
          </a:xfrm>
        </p:spPr>
        <p:txBody>
          <a:bodyPr>
            <a:normAutofit/>
          </a:bodyPr>
          <a:lstStyle/>
          <a:p>
            <a:pPr algn="just">
              <a:buNone/>
            </a:pPr>
            <a:r>
              <a:rPr lang="es-MX" dirty="0"/>
              <a:t>	Una actividad sostenible es aquélla que se puede mantener, por ejemplo, cortar árboles de un bosque asegurando la repoblación es una actividad sostenible.</a:t>
            </a:r>
          </a:p>
          <a:p>
            <a:pPr algn="just">
              <a:buNone/>
            </a:pPr>
            <a:r>
              <a:rPr lang="es-MX" dirty="0"/>
              <a:t>	</a:t>
            </a:r>
          </a:p>
        </p:txBody>
      </p:sp>
      <p:pic>
        <p:nvPicPr>
          <p:cNvPr id="2" name="Imagen 1"/>
          <p:cNvPicPr>
            <a:picLocks noChangeAspect="1"/>
          </p:cNvPicPr>
          <p:nvPr/>
        </p:nvPicPr>
        <p:blipFill>
          <a:blip r:embed="rId2"/>
          <a:stretch>
            <a:fillRect/>
          </a:stretch>
        </p:blipFill>
        <p:spPr>
          <a:xfrm>
            <a:off x="1259632" y="3717032"/>
            <a:ext cx="2476500" cy="1847850"/>
          </a:xfrm>
          <a:prstGeom prst="rect">
            <a:avLst/>
          </a:prstGeom>
        </p:spPr>
      </p:pic>
      <p:pic>
        <p:nvPicPr>
          <p:cNvPr id="4" name="Imagen 3"/>
          <p:cNvPicPr>
            <a:picLocks noChangeAspect="1"/>
          </p:cNvPicPr>
          <p:nvPr/>
        </p:nvPicPr>
        <p:blipFill>
          <a:blip r:embed="rId3"/>
          <a:stretch>
            <a:fillRect/>
          </a:stretch>
        </p:blipFill>
        <p:spPr>
          <a:xfrm>
            <a:off x="5076056" y="3661439"/>
            <a:ext cx="3240360" cy="19264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692696"/>
            <a:ext cx="8229600" cy="5433467"/>
          </a:xfrm>
        </p:spPr>
        <p:txBody>
          <a:bodyPr/>
          <a:lstStyle/>
          <a:p>
            <a:pPr algn="just"/>
            <a:r>
              <a:rPr lang="es-MX" dirty="0"/>
              <a:t>Consumir petróleo no es sostenible con los conocimientos actuales, ya que no se conoce ningún sistema para crear petróleo a partir de la biomasa.</a:t>
            </a:r>
          </a:p>
        </p:txBody>
      </p:sp>
      <p:pic>
        <p:nvPicPr>
          <p:cNvPr id="4" name="Imagen 3"/>
          <p:cNvPicPr>
            <a:picLocks noChangeAspect="1"/>
          </p:cNvPicPr>
          <p:nvPr/>
        </p:nvPicPr>
        <p:blipFill>
          <a:blip r:embed="rId2"/>
          <a:stretch>
            <a:fillRect/>
          </a:stretch>
        </p:blipFill>
        <p:spPr>
          <a:xfrm>
            <a:off x="2915816" y="3717032"/>
            <a:ext cx="2952750" cy="1552575"/>
          </a:xfrm>
          <a:prstGeom prst="rect">
            <a:avLst/>
          </a:prstGeom>
        </p:spPr>
      </p:pic>
    </p:spTree>
    <p:extLst>
      <p:ext uri="{BB962C8B-B14F-4D97-AF65-F5344CB8AC3E}">
        <p14:creationId xmlns:p14="http://schemas.microsoft.com/office/powerpoint/2010/main" val="676897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Bienestar social, medio ambiente y </a:t>
            </a:r>
            <a:r>
              <a:rPr lang="es-MX"/>
              <a:t>bonanza económica</a:t>
            </a:r>
          </a:p>
        </p:txBody>
      </p:sp>
      <p:sp>
        <p:nvSpPr>
          <p:cNvPr id="3" name="2 Marcador de contenido"/>
          <p:cNvSpPr>
            <a:spLocks noGrp="1"/>
          </p:cNvSpPr>
          <p:nvPr>
            <p:ph idx="1"/>
          </p:nvPr>
        </p:nvSpPr>
        <p:spPr/>
        <p:txBody>
          <a:bodyPr/>
          <a:lstStyle/>
          <a:p>
            <a:pPr algn="just">
              <a:buNone/>
            </a:pPr>
            <a:r>
              <a:rPr lang="es-ES" dirty="0"/>
              <a:t>	 Es necesario promover un desarrollo sustentable para lo cual se tiene que pensar en las dimensiones económica, social y ambiental, de no ser así, la acumulación de excesivos costos sociales en términos de pobreza extrema y degradación ambiental seguirán imponiendo los límites sociales y biofísicos que atravesamos.</a:t>
            </a:r>
            <a:endParaRPr lang="es-MX" dirty="0"/>
          </a:p>
        </p:txBody>
      </p:sp>
      <p:pic>
        <p:nvPicPr>
          <p:cNvPr id="4" name="Imagen 3"/>
          <p:cNvPicPr>
            <a:picLocks noChangeAspect="1"/>
          </p:cNvPicPr>
          <p:nvPr/>
        </p:nvPicPr>
        <p:blipFill>
          <a:blip r:embed="rId2"/>
          <a:stretch>
            <a:fillRect/>
          </a:stretch>
        </p:blipFill>
        <p:spPr>
          <a:xfrm>
            <a:off x="6588224" y="5086449"/>
            <a:ext cx="1701927" cy="1771551"/>
          </a:xfrm>
          <a:prstGeom prst="rect">
            <a:avLst/>
          </a:prstGeom>
        </p:spPr>
      </p:pic>
    </p:spTree>
    <p:extLst>
      <p:ext uri="{BB962C8B-B14F-4D97-AF65-F5344CB8AC3E}">
        <p14:creationId xmlns:p14="http://schemas.microsoft.com/office/powerpoint/2010/main" val="2462466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6120680"/>
          </a:xfrm>
        </p:spPr>
        <p:txBody>
          <a:bodyPr>
            <a:normAutofit/>
          </a:bodyPr>
          <a:lstStyle/>
          <a:p>
            <a:pPr algn="just">
              <a:buNone/>
            </a:pPr>
            <a:r>
              <a:rPr lang="es-ES" dirty="0"/>
              <a:t>	E</a:t>
            </a:r>
            <a:r>
              <a:rPr lang="es-MX" dirty="0"/>
              <a:t>l desarrollo sostenible es el resultado de la intersección de tres sistemas: </a:t>
            </a:r>
          </a:p>
          <a:p>
            <a:pPr algn="just"/>
            <a:r>
              <a:rPr lang="es-MX" dirty="0"/>
              <a:t>la eficacia económica</a:t>
            </a:r>
          </a:p>
          <a:p>
            <a:pPr algn="just"/>
            <a:r>
              <a:rPr lang="es-MX" dirty="0"/>
              <a:t>la exigencia ecológica </a:t>
            </a:r>
          </a:p>
          <a:p>
            <a:pPr algn="just"/>
            <a:r>
              <a:rPr lang="es-MX" dirty="0"/>
              <a:t>la solidaridad social</a:t>
            </a:r>
          </a:p>
          <a:p>
            <a:pPr marL="0" indent="0" algn="just">
              <a:buNone/>
            </a:pPr>
            <a:r>
              <a:rPr lang="es-MX" dirty="0"/>
              <a:t>    Sin embargo,  hoy en día sería necesario reconocer un tercer ámbito: la responsabilidad por la vida en el planeta.</a:t>
            </a:r>
          </a:p>
          <a:p>
            <a:pPr algn="just"/>
            <a:endParaRPr lang="es-MX" dirty="0"/>
          </a:p>
        </p:txBody>
      </p:sp>
      <p:pic>
        <p:nvPicPr>
          <p:cNvPr id="2" name="Imagen 1"/>
          <p:cNvPicPr>
            <a:picLocks noChangeAspect="1"/>
          </p:cNvPicPr>
          <p:nvPr/>
        </p:nvPicPr>
        <p:blipFill>
          <a:blip r:embed="rId2"/>
          <a:stretch>
            <a:fillRect/>
          </a:stretch>
        </p:blipFill>
        <p:spPr>
          <a:xfrm>
            <a:off x="6444208" y="4488135"/>
            <a:ext cx="2095500" cy="2181225"/>
          </a:xfrm>
          <a:prstGeom prst="rect">
            <a:avLst/>
          </a:prstGeom>
        </p:spPr>
      </p:pic>
      <p:pic>
        <p:nvPicPr>
          <p:cNvPr id="4" name="Imagen 3"/>
          <p:cNvPicPr>
            <a:picLocks noChangeAspect="1"/>
          </p:cNvPicPr>
          <p:nvPr/>
        </p:nvPicPr>
        <p:blipFill>
          <a:blip r:embed="rId3"/>
          <a:stretch>
            <a:fillRect/>
          </a:stretch>
        </p:blipFill>
        <p:spPr>
          <a:xfrm>
            <a:off x="1547664" y="4926285"/>
            <a:ext cx="2619375" cy="1743075"/>
          </a:xfrm>
          <a:prstGeom prst="rect">
            <a:avLst/>
          </a:prstGeom>
        </p:spPr>
      </p:pic>
    </p:spTree>
    <p:extLst>
      <p:ext uri="{BB962C8B-B14F-4D97-AF65-F5344CB8AC3E}">
        <p14:creationId xmlns:p14="http://schemas.microsoft.com/office/powerpoint/2010/main" val="1481553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Decrecimiento</a:t>
            </a:r>
          </a:p>
        </p:txBody>
      </p:sp>
      <p:sp>
        <p:nvSpPr>
          <p:cNvPr id="3" name="2 Marcador de contenido"/>
          <p:cNvSpPr>
            <a:spLocks noGrp="1"/>
          </p:cNvSpPr>
          <p:nvPr>
            <p:ph idx="1"/>
          </p:nvPr>
        </p:nvSpPr>
        <p:spPr>
          <a:xfrm>
            <a:off x="457200" y="1268760"/>
            <a:ext cx="8229600" cy="5256584"/>
          </a:xfrm>
        </p:spPr>
        <p:txBody>
          <a:bodyPr>
            <a:normAutofit/>
          </a:bodyPr>
          <a:lstStyle/>
          <a:p>
            <a:pPr algn="just"/>
            <a:r>
              <a:rPr lang="es-MX" dirty="0"/>
              <a:t>Existen autores que piensan que lo anterior es imposible, que el desarrollo nunca podrá ser sostenible, que no hay futuro en el crecimiento y plantean la noción de </a:t>
            </a:r>
            <a:r>
              <a:rPr lang="es-MX" i="1" dirty="0"/>
              <a:t>decrecimiento</a:t>
            </a:r>
            <a:r>
              <a:rPr lang="es-MX" dirty="0"/>
              <a:t> que significa vivir con menos, el reto es vivir mejor con menos.</a:t>
            </a:r>
          </a:p>
          <a:p>
            <a:pPr algn="just"/>
            <a:endParaRPr lang="es-MX" dirty="0"/>
          </a:p>
        </p:txBody>
      </p:sp>
      <p:pic>
        <p:nvPicPr>
          <p:cNvPr id="6" name="Imagen 5"/>
          <p:cNvPicPr>
            <a:picLocks noChangeAspect="1"/>
          </p:cNvPicPr>
          <p:nvPr/>
        </p:nvPicPr>
        <p:blipFill>
          <a:blip r:embed="rId2"/>
          <a:stretch>
            <a:fillRect/>
          </a:stretch>
        </p:blipFill>
        <p:spPr>
          <a:xfrm>
            <a:off x="1763689" y="4797152"/>
            <a:ext cx="5790108" cy="1369028"/>
          </a:xfrm>
          <a:prstGeom prst="rect">
            <a:avLst/>
          </a:prstGeom>
        </p:spPr>
      </p:pic>
    </p:spTree>
    <p:extLst>
      <p:ext uri="{BB962C8B-B14F-4D97-AF65-F5344CB8AC3E}">
        <p14:creationId xmlns:p14="http://schemas.microsoft.com/office/powerpoint/2010/main" val="18703245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836712"/>
            <a:ext cx="8229600" cy="5289451"/>
          </a:xfrm>
        </p:spPr>
        <p:txBody>
          <a:bodyPr/>
          <a:lstStyle/>
          <a:p>
            <a:pPr algn="just"/>
            <a:r>
              <a:rPr lang="es-MX" dirty="0"/>
              <a:t>Para entender este concepto es necesario salir del paradigma económico dominante y ser consciente de que se han sobrepasado los límites del planeta, la eficacia económica no sirve para resolver los problemas ambientales. </a:t>
            </a:r>
          </a:p>
          <a:p>
            <a:endParaRPr lang="es-MX" dirty="0"/>
          </a:p>
        </p:txBody>
      </p:sp>
      <p:pic>
        <p:nvPicPr>
          <p:cNvPr id="4" name="Imagen 3"/>
          <p:cNvPicPr>
            <a:picLocks noChangeAspect="1"/>
          </p:cNvPicPr>
          <p:nvPr/>
        </p:nvPicPr>
        <p:blipFill>
          <a:blip r:embed="rId2"/>
          <a:stretch>
            <a:fillRect/>
          </a:stretch>
        </p:blipFill>
        <p:spPr>
          <a:xfrm>
            <a:off x="2051720" y="3797282"/>
            <a:ext cx="5112568" cy="2532244"/>
          </a:xfrm>
          <a:prstGeom prst="rect">
            <a:avLst/>
          </a:prstGeom>
        </p:spPr>
      </p:pic>
    </p:spTree>
    <p:extLst>
      <p:ext uri="{BB962C8B-B14F-4D97-AF65-F5344CB8AC3E}">
        <p14:creationId xmlns:p14="http://schemas.microsoft.com/office/powerpoint/2010/main" val="788260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8229600" cy="5832648"/>
          </a:xfrm>
        </p:spPr>
        <p:txBody>
          <a:bodyPr>
            <a:normAutofit/>
          </a:bodyPr>
          <a:lstStyle/>
          <a:p>
            <a:pPr algn="just"/>
            <a:r>
              <a:rPr lang="es-MX" dirty="0"/>
              <a:t>El decrecimiento plantea la idea de redefinir el concepto de riqueza y entenderla como satisfacción moral, intelectual, estética con un empleo creativo del ocio. </a:t>
            </a:r>
          </a:p>
          <a:p>
            <a:pPr algn="just"/>
            <a:endParaRPr lang="es-MX" dirty="0"/>
          </a:p>
        </p:txBody>
      </p:sp>
      <p:pic>
        <p:nvPicPr>
          <p:cNvPr id="2" name="Imagen 1"/>
          <p:cNvPicPr>
            <a:picLocks noChangeAspect="1"/>
          </p:cNvPicPr>
          <p:nvPr/>
        </p:nvPicPr>
        <p:blipFill>
          <a:blip r:embed="rId2"/>
          <a:stretch>
            <a:fillRect/>
          </a:stretch>
        </p:blipFill>
        <p:spPr>
          <a:xfrm>
            <a:off x="2699792" y="3428999"/>
            <a:ext cx="4032448" cy="3008827"/>
          </a:xfrm>
          <a:prstGeom prst="rect">
            <a:avLst/>
          </a:prstGeom>
        </p:spPr>
      </p:pic>
    </p:spTree>
    <p:extLst>
      <p:ext uri="{BB962C8B-B14F-4D97-AF65-F5344CB8AC3E}">
        <p14:creationId xmlns:p14="http://schemas.microsoft.com/office/powerpoint/2010/main" val="1821683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Concepto de Desarrollo Sustentable</a:t>
            </a:r>
          </a:p>
        </p:txBody>
      </p:sp>
      <p:sp>
        <p:nvSpPr>
          <p:cNvPr id="3" name="2 Marcador de contenido"/>
          <p:cNvSpPr>
            <a:spLocks noGrp="1"/>
          </p:cNvSpPr>
          <p:nvPr>
            <p:ph idx="1"/>
          </p:nvPr>
        </p:nvSpPr>
        <p:spPr>
          <a:xfrm>
            <a:off x="457200" y="1623646"/>
            <a:ext cx="8229600" cy="5257800"/>
          </a:xfrm>
        </p:spPr>
        <p:txBody>
          <a:bodyPr>
            <a:normAutofit/>
          </a:bodyPr>
          <a:lstStyle/>
          <a:p>
            <a:pPr algn="just"/>
            <a:r>
              <a:rPr lang="es-MX" dirty="0"/>
              <a:t>El significado de sustentabilidad y desarrollo sustentable, se  pueden definir a través de la interrelación de los principios económico, social y ambiental. </a:t>
            </a:r>
            <a:endParaRPr lang="es-MX" i="1" dirty="0"/>
          </a:p>
        </p:txBody>
      </p:sp>
      <p:pic>
        <p:nvPicPr>
          <p:cNvPr id="5" name="Imagen 4"/>
          <p:cNvPicPr>
            <a:picLocks noChangeAspect="1"/>
          </p:cNvPicPr>
          <p:nvPr/>
        </p:nvPicPr>
        <p:blipFill>
          <a:blip r:embed="rId2"/>
          <a:stretch>
            <a:fillRect/>
          </a:stretch>
        </p:blipFill>
        <p:spPr>
          <a:xfrm>
            <a:off x="2771800" y="3831675"/>
            <a:ext cx="4176464" cy="2561177"/>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404664"/>
            <a:ext cx="8229600" cy="6192688"/>
          </a:xfrm>
        </p:spPr>
        <p:txBody>
          <a:bodyPr/>
          <a:lstStyle/>
          <a:p>
            <a:pPr algn="just"/>
            <a:r>
              <a:rPr lang="es-MX" dirty="0"/>
              <a:t>Apuesta por una política, sociedad y economía que disminuyan la producción para generar una nueva relación de equilibrio, para esto se tiene que disminuir el consumo, fomentar una producción controlada y racional con el objetivo de respetar el clima, los ecosistemas, la dignidad y la justicia de los seres humanos.</a:t>
            </a:r>
          </a:p>
          <a:p>
            <a:pPr algn="just"/>
            <a:endParaRPr lang="es-MX" dirty="0"/>
          </a:p>
          <a:p>
            <a:endParaRPr lang="es-MX" dirty="0"/>
          </a:p>
        </p:txBody>
      </p:sp>
      <p:pic>
        <p:nvPicPr>
          <p:cNvPr id="5" name="Imagen 4"/>
          <p:cNvPicPr>
            <a:picLocks noChangeAspect="1"/>
          </p:cNvPicPr>
          <p:nvPr/>
        </p:nvPicPr>
        <p:blipFill>
          <a:blip r:embed="rId2"/>
          <a:stretch>
            <a:fillRect/>
          </a:stretch>
        </p:blipFill>
        <p:spPr>
          <a:xfrm>
            <a:off x="2771800" y="4293096"/>
            <a:ext cx="3816424" cy="2144345"/>
          </a:xfrm>
          <a:prstGeom prst="rect">
            <a:avLst/>
          </a:prstGeom>
        </p:spPr>
      </p:pic>
    </p:spTree>
    <p:extLst>
      <p:ext uri="{BB962C8B-B14F-4D97-AF65-F5344CB8AC3E}">
        <p14:creationId xmlns:p14="http://schemas.microsoft.com/office/powerpoint/2010/main" val="2571667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6381328"/>
          </a:xfrm>
        </p:spPr>
        <p:txBody>
          <a:bodyPr>
            <a:normAutofit/>
          </a:bodyPr>
          <a:lstStyle/>
          <a:p>
            <a:pPr algn="just"/>
            <a:r>
              <a:rPr lang="es-MX" dirty="0"/>
              <a:t>Las acciones que se proponen son la relocalización de la economía, la producción a escala local y sostenible, la agricultura agro ecológica, la </a:t>
            </a:r>
            <a:r>
              <a:rPr lang="es-MX" dirty="0" err="1"/>
              <a:t>desindustralización</a:t>
            </a:r>
            <a:r>
              <a:rPr lang="es-MX" dirty="0"/>
              <a:t>, el fin del consumismo y de la publicidad, la autoproducción de bienes y servicios, la reducción del tiempo de trabajo, la austeridad y los intercambios no mercantilizados.</a:t>
            </a:r>
          </a:p>
          <a:p>
            <a:pPr marL="0" indent="0" algn="just">
              <a:buNone/>
            </a:pPr>
            <a:endParaRPr lang="es-MX" dirty="0"/>
          </a:p>
          <a:p>
            <a:endParaRPr lang="es-MX" dirty="0"/>
          </a:p>
        </p:txBody>
      </p:sp>
      <p:pic>
        <p:nvPicPr>
          <p:cNvPr id="2" name="Imagen 1"/>
          <p:cNvPicPr>
            <a:picLocks noChangeAspect="1"/>
          </p:cNvPicPr>
          <p:nvPr/>
        </p:nvPicPr>
        <p:blipFill>
          <a:blip r:embed="rId2"/>
          <a:stretch>
            <a:fillRect/>
          </a:stretch>
        </p:blipFill>
        <p:spPr>
          <a:xfrm>
            <a:off x="2326565" y="4725143"/>
            <a:ext cx="4693707" cy="1872209"/>
          </a:xfrm>
          <a:prstGeom prst="rect">
            <a:avLst/>
          </a:prstGeom>
        </p:spPr>
      </p:pic>
    </p:spTree>
    <p:extLst>
      <p:ext uri="{BB962C8B-B14F-4D97-AF65-F5344CB8AC3E}">
        <p14:creationId xmlns:p14="http://schemas.microsoft.com/office/powerpoint/2010/main" val="30097149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620688"/>
            <a:ext cx="8229600" cy="5505475"/>
          </a:xfrm>
        </p:spPr>
        <p:txBody>
          <a:bodyPr/>
          <a:lstStyle/>
          <a:p>
            <a:pPr algn="just"/>
            <a:r>
              <a:rPr lang="es-MX" dirty="0"/>
              <a:t>Desde la formación de los profesionales se podría lograr que un futuro estas ideas se lleven a cabo aunque esto implique la ruptura de paradigmas generalizados.</a:t>
            </a:r>
          </a:p>
          <a:p>
            <a:endParaRPr lang="es-MX" dirty="0"/>
          </a:p>
        </p:txBody>
      </p:sp>
      <p:pic>
        <p:nvPicPr>
          <p:cNvPr id="4" name="Imagen 3"/>
          <p:cNvPicPr>
            <a:picLocks noChangeAspect="1"/>
          </p:cNvPicPr>
          <p:nvPr/>
        </p:nvPicPr>
        <p:blipFill>
          <a:blip r:embed="rId2"/>
          <a:stretch>
            <a:fillRect/>
          </a:stretch>
        </p:blipFill>
        <p:spPr>
          <a:xfrm>
            <a:off x="2591779" y="3459192"/>
            <a:ext cx="4098583" cy="2778119"/>
          </a:xfrm>
          <a:prstGeom prst="rect">
            <a:avLst/>
          </a:prstGeom>
        </p:spPr>
      </p:pic>
    </p:spTree>
    <p:extLst>
      <p:ext uri="{BB962C8B-B14F-4D97-AF65-F5344CB8AC3E}">
        <p14:creationId xmlns:p14="http://schemas.microsoft.com/office/powerpoint/2010/main" val="5051415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Sustentabilidad</a:t>
            </a:r>
          </a:p>
        </p:txBody>
      </p:sp>
      <p:sp>
        <p:nvSpPr>
          <p:cNvPr id="3" name="2 Marcador de contenido"/>
          <p:cNvSpPr>
            <a:spLocks noGrp="1"/>
          </p:cNvSpPr>
          <p:nvPr>
            <p:ph idx="1"/>
          </p:nvPr>
        </p:nvSpPr>
        <p:spPr>
          <a:xfrm>
            <a:off x="457200" y="1600200"/>
            <a:ext cx="8229600" cy="5069160"/>
          </a:xfrm>
        </p:spPr>
        <p:txBody>
          <a:bodyPr/>
          <a:lstStyle/>
          <a:p>
            <a:r>
              <a:rPr lang="es-MX" dirty="0"/>
              <a:t>Económica</a:t>
            </a:r>
          </a:p>
          <a:p>
            <a:pPr>
              <a:buNone/>
            </a:pPr>
            <a:endParaRPr lang="es-MX" dirty="0"/>
          </a:p>
          <a:p>
            <a:endParaRPr lang="es-MX" dirty="0"/>
          </a:p>
          <a:p>
            <a:r>
              <a:rPr lang="es-MX" dirty="0"/>
              <a:t>Social</a:t>
            </a:r>
          </a:p>
          <a:p>
            <a:endParaRPr lang="es-MX" dirty="0"/>
          </a:p>
          <a:p>
            <a:endParaRPr lang="es-MX" dirty="0"/>
          </a:p>
          <a:p>
            <a:r>
              <a:rPr lang="es-MX" dirty="0"/>
              <a:t>Ambiental </a:t>
            </a:r>
          </a:p>
        </p:txBody>
      </p:sp>
      <p:pic>
        <p:nvPicPr>
          <p:cNvPr id="4" name="Imagen 3"/>
          <p:cNvPicPr>
            <a:picLocks noChangeAspect="1"/>
          </p:cNvPicPr>
          <p:nvPr/>
        </p:nvPicPr>
        <p:blipFill>
          <a:blip r:embed="rId2"/>
          <a:stretch>
            <a:fillRect/>
          </a:stretch>
        </p:blipFill>
        <p:spPr>
          <a:xfrm>
            <a:off x="4932040" y="5073242"/>
            <a:ext cx="2943225" cy="1552575"/>
          </a:xfrm>
          <a:prstGeom prst="rect">
            <a:avLst/>
          </a:prstGeom>
        </p:spPr>
      </p:pic>
      <p:pic>
        <p:nvPicPr>
          <p:cNvPr id="5" name="Imagen 4"/>
          <p:cNvPicPr>
            <a:picLocks noChangeAspect="1"/>
          </p:cNvPicPr>
          <p:nvPr/>
        </p:nvPicPr>
        <p:blipFill>
          <a:blip r:embed="rId3"/>
          <a:stretch>
            <a:fillRect/>
          </a:stretch>
        </p:blipFill>
        <p:spPr>
          <a:xfrm>
            <a:off x="3007394" y="2677115"/>
            <a:ext cx="2181225" cy="2095500"/>
          </a:xfrm>
          <a:prstGeom prst="rect">
            <a:avLst/>
          </a:prstGeom>
        </p:spPr>
      </p:pic>
      <p:pic>
        <p:nvPicPr>
          <p:cNvPr id="6" name="Imagen 5"/>
          <p:cNvPicPr>
            <a:picLocks noChangeAspect="1"/>
          </p:cNvPicPr>
          <p:nvPr/>
        </p:nvPicPr>
        <p:blipFill>
          <a:blip r:embed="rId4"/>
          <a:stretch>
            <a:fillRect/>
          </a:stretch>
        </p:blipFill>
        <p:spPr>
          <a:xfrm>
            <a:off x="5768246" y="1124744"/>
            <a:ext cx="2905125" cy="1571625"/>
          </a:xfrm>
          <a:prstGeom prst="rect">
            <a:avLst/>
          </a:prstGeom>
        </p:spPr>
      </p:pic>
    </p:spTree>
    <p:extLst>
      <p:ext uri="{BB962C8B-B14F-4D97-AF65-F5344CB8AC3E}">
        <p14:creationId xmlns:p14="http://schemas.microsoft.com/office/powerpoint/2010/main" val="393830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Aspecto económico</a:t>
            </a:r>
          </a:p>
        </p:txBody>
      </p:sp>
      <p:sp>
        <p:nvSpPr>
          <p:cNvPr id="3" name="2 Marcador de contenido"/>
          <p:cNvSpPr>
            <a:spLocks noGrp="1"/>
          </p:cNvSpPr>
          <p:nvPr>
            <p:ph idx="1"/>
          </p:nvPr>
        </p:nvSpPr>
        <p:spPr/>
        <p:txBody>
          <a:bodyPr>
            <a:normAutofit/>
          </a:bodyPr>
          <a:lstStyle/>
          <a:p>
            <a:pPr algn="just"/>
            <a:r>
              <a:rPr lang="es-MX" dirty="0"/>
              <a:t>A partir de la revolución industrial, se empezó la producción en serie de un sin número de bienes que permitieron al hombre una forma de vida más cómoda.</a:t>
            </a:r>
          </a:p>
          <a:p>
            <a:pPr algn="just"/>
            <a:endParaRPr lang="es-MX" dirty="0"/>
          </a:p>
          <a:p>
            <a:pPr algn="just"/>
            <a:endParaRPr lang="es-MX" dirty="0"/>
          </a:p>
        </p:txBody>
      </p:sp>
      <p:pic>
        <p:nvPicPr>
          <p:cNvPr id="4" name="Imagen 3"/>
          <p:cNvPicPr>
            <a:picLocks noChangeAspect="1"/>
          </p:cNvPicPr>
          <p:nvPr/>
        </p:nvPicPr>
        <p:blipFill>
          <a:blip r:embed="rId2"/>
          <a:stretch>
            <a:fillRect/>
          </a:stretch>
        </p:blipFill>
        <p:spPr>
          <a:xfrm>
            <a:off x="2267744" y="4221088"/>
            <a:ext cx="4813886" cy="1728192"/>
          </a:xfrm>
          <a:prstGeom prst="rect">
            <a:avLst/>
          </a:prstGeom>
        </p:spPr>
      </p:pic>
    </p:spTree>
    <p:extLst>
      <p:ext uri="{BB962C8B-B14F-4D97-AF65-F5344CB8AC3E}">
        <p14:creationId xmlns:p14="http://schemas.microsoft.com/office/powerpoint/2010/main" val="393628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lstStyle/>
          <a:p>
            <a:pPr algn="just"/>
            <a:r>
              <a:rPr lang="es-MX" dirty="0"/>
              <a:t>De esta forma los países industrializados fueron los que marcaron la pauta en el crecimiento y han dado la guía para aquellos que deseaban desarrollo, incrementándose así la producción masiva a nivel mundial, mediante cambios y mejoras o mayores beneficios ofrecidos en cada producto fabricado.</a:t>
            </a:r>
          </a:p>
          <a:p>
            <a:endParaRPr lang="es-MX" dirty="0"/>
          </a:p>
        </p:txBody>
      </p:sp>
      <p:pic>
        <p:nvPicPr>
          <p:cNvPr id="2" name="Imagen 1"/>
          <p:cNvPicPr>
            <a:picLocks noChangeAspect="1"/>
          </p:cNvPicPr>
          <p:nvPr/>
        </p:nvPicPr>
        <p:blipFill>
          <a:blip r:embed="rId2"/>
          <a:stretch>
            <a:fillRect/>
          </a:stretch>
        </p:blipFill>
        <p:spPr>
          <a:xfrm>
            <a:off x="4211960" y="4221088"/>
            <a:ext cx="3888432" cy="2362763"/>
          </a:xfrm>
          <a:prstGeom prst="rect">
            <a:avLst/>
          </a:prstGeom>
        </p:spPr>
      </p:pic>
    </p:spTree>
    <p:extLst>
      <p:ext uri="{BB962C8B-B14F-4D97-AF65-F5344CB8AC3E}">
        <p14:creationId xmlns:p14="http://schemas.microsoft.com/office/powerpoint/2010/main" val="24633714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Aspecto social</a:t>
            </a:r>
          </a:p>
        </p:txBody>
      </p:sp>
      <p:sp>
        <p:nvSpPr>
          <p:cNvPr id="3" name="2 Marcador de contenido"/>
          <p:cNvSpPr>
            <a:spLocks noGrp="1"/>
          </p:cNvSpPr>
          <p:nvPr>
            <p:ph idx="1"/>
          </p:nvPr>
        </p:nvSpPr>
        <p:spPr>
          <a:xfrm>
            <a:off x="457200" y="1268760"/>
            <a:ext cx="8229600" cy="5472608"/>
          </a:xfrm>
        </p:spPr>
        <p:txBody>
          <a:bodyPr>
            <a:normAutofit/>
          </a:bodyPr>
          <a:lstStyle/>
          <a:p>
            <a:pPr algn="just"/>
            <a:r>
              <a:rPr lang="es-MX" dirty="0"/>
              <a:t>A partir de que se iniciaron las acciones por concientizar al hombre respecto a la importancia de un desarrollo sustentable, diversos grupos de la sociedad han empezado a tomar conciencia de la necesidad implementar acciones de cambio en nuestra vida tanto a nivel personal, familiar como laboral, empresarial e industrial, para detener, prevenir y remediar el deterioro provocado a la naturaleza. </a:t>
            </a:r>
          </a:p>
        </p:txBody>
      </p:sp>
      <p:pic>
        <p:nvPicPr>
          <p:cNvPr id="4" name="Imagen 3"/>
          <p:cNvPicPr>
            <a:picLocks noChangeAspect="1"/>
          </p:cNvPicPr>
          <p:nvPr/>
        </p:nvPicPr>
        <p:blipFill>
          <a:blip r:embed="rId2"/>
          <a:stretch>
            <a:fillRect/>
          </a:stretch>
        </p:blipFill>
        <p:spPr>
          <a:xfrm>
            <a:off x="4716016" y="5721474"/>
            <a:ext cx="3816424" cy="1136526"/>
          </a:xfrm>
          <a:prstGeom prst="rect">
            <a:avLst/>
          </a:prstGeom>
        </p:spPr>
      </p:pic>
    </p:spTree>
    <p:extLst>
      <p:ext uri="{BB962C8B-B14F-4D97-AF65-F5344CB8AC3E}">
        <p14:creationId xmlns:p14="http://schemas.microsoft.com/office/powerpoint/2010/main" val="27731635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6453336"/>
          </a:xfrm>
        </p:spPr>
        <p:txBody>
          <a:bodyPr>
            <a:normAutofit/>
          </a:bodyPr>
          <a:lstStyle/>
          <a:p>
            <a:pPr algn="just">
              <a:buNone/>
            </a:pPr>
            <a:r>
              <a:rPr lang="es-MX" dirty="0"/>
              <a:t>	La distribución de los recursos y su consecuente escasez provocó la obligada respuesta de las personas que enfrentan severas dificultades de acceso a los recursos más indispensables para vivir o sobrevivir, dando como resultado manifestaciones sociales con diversas formas de demanda respecto a una distribución justa de recursos y a un equilibrio de condiciones de vida para todas las personas. </a:t>
            </a:r>
          </a:p>
        </p:txBody>
      </p:sp>
      <p:pic>
        <p:nvPicPr>
          <p:cNvPr id="2" name="Imagen 1"/>
          <p:cNvPicPr>
            <a:picLocks noChangeAspect="1"/>
          </p:cNvPicPr>
          <p:nvPr/>
        </p:nvPicPr>
        <p:blipFill>
          <a:blip r:embed="rId2"/>
          <a:stretch>
            <a:fillRect/>
          </a:stretch>
        </p:blipFill>
        <p:spPr>
          <a:xfrm>
            <a:off x="4572000" y="5301208"/>
            <a:ext cx="3524250" cy="1295400"/>
          </a:xfrm>
          <a:prstGeom prst="rect">
            <a:avLst/>
          </a:prstGeom>
        </p:spPr>
      </p:pic>
    </p:spTree>
    <p:extLst>
      <p:ext uri="{BB962C8B-B14F-4D97-AF65-F5344CB8AC3E}">
        <p14:creationId xmlns:p14="http://schemas.microsoft.com/office/powerpoint/2010/main" val="31484503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8229600" cy="5361459"/>
          </a:xfrm>
        </p:spPr>
        <p:txBody>
          <a:bodyPr>
            <a:normAutofit/>
          </a:bodyPr>
          <a:lstStyle/>
          <a:p>
            <a:pPr algn="just"/>
            <a:r>
              <a:rPr lang="es-MX" dirty="0"/>
              <a:t>La organización de las naciones unidas tiene claramente identificado entre sus objetivos, el combatir la pobreza extrema en el mundo, con la plena conciencia de que, de no atender esta complicación en tiempo y forma a nivel global, las consecuencias sociales por la lucha de los recursos puede llegar a niveles de descontrol severo. </a:t>
            </a:r>
          </a:p>
        </p:txBody>
      </p:sp>
      <p:pic>
        <p:nvPicPr>
          <p:cNvPr id="2" name="Imagen 1"/>
          <p:cNvPicPr>
            <a:picLocks noChangeAspect="1"/>
          </p:cNvPicPr>
          <p:nvPr/>
        </p:nvPicPr>
        <p:blipFill>
          <a:blip r:embed="rId2"/>
          <a:stretch>
            <a:fillRect/>
          </a:stretch>
        </p:blipFill>
        <p:spPr>
          <a:xfrm>
            <a:off x="2483768" y="4725144"/>
            <a:ext cx="4752528" cy="1876425"/>
          </a:xfrm>
          <a:prstGeom prst="rect">
            <a:avLst/>
          </a:prstGeom>
        </p:spPr>
      </p:pic>
    </p:spTree>
    <p:extLst>
      <p:ext uri="{BB962C8B-B14F-4D97-AF65-F5344CB8AC3E}">
        <p14:creationId xmlns:p14="http://schemas.microsoft.com/office/powerpoint/2010/main" val="5210540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Aspecto ambiental</a:t>
            </a:r>
          </a:p>
        </p:txBody>
      </p:sp>
      <p:sp>
        <p:nvSpPr>
          <p:cNvPr id="3" name="2 Marcador de contenido"/>
          <p:cNvSpPr>
            <a:spLocks noGrp="1"/>
          </p:cNvSpPr>
          <p:nvPr>
            <p:ph idx="1"/>
          </p:nvPr>
        </p:nvSpPr>
        <p:spPr>
          <a:xfrm>
            <a:off x="457200" y="1196752"/>
            <a:ext cx="8229600" cy="5661248"/>
          </a:xfrm>
        </p:spPr>
        <p:txBody>
          <a:bodyPr>
            <a:normAutofit/>
          </a:bodyPr>
          <a:lstStyle/>
          <a:p>
            <a:pPr algn="just"/>
            <a:r>
              <a:rPr lang="es-MX" dirty="0"/>
              <a:t>No es posible mantener los sistemas económicos actuales pasando por alto un equilibrio mínimo en las condiciones de vida para todos los habitantes del planeta y no será posible asegurar la suficiencia de recursos ni las condiciones de vida adecuadas si no se preserva y regenera a la naturaleza. </a:t>
            </a:r>
          </a:p>
          <a:p>
            <a:pPr algn="just"/>
            <a:endParaRPr lang="es-MX" dirty="0"/>
          </a:p>
        </p:txBody>
      </p:sp>
      <p:pic>
        <p:nvPicPr>
          <p:cNvPr id="4" name="Imagen 3"/>
          <p:cNvPicPr>
            <a:picLocks noChangeAspect="1"/>
          </p:cNvPicPr>
          <p:nvPr/>
        </p:nvPicPr>
        <p:blipFill>
          <a:blip r:embed="rId2"/>
          <a:stretch>
            <a:fillRect/>
          </a:stretch>
        </p:blipFill>
        <p:spPr>
          <a:xfrm>
            <a:off x="5364088" y="4797152"/>
            <a:ext cx="2469094" cy="1847248"/>
          </a:xfrm>
          <a:prstGeom prst="rect">
            <a:avLst/>
          </a:prstGeom>
        </p:spPr>
      </p:pic>
    </p:spTree>
    <p:extLst>
      <p:ext uri="{BB962C8B-B14F-4D97-AF65-F5344CB8AC3E}">
        <p14:creationId xmlns:p14="http://schemas.microsoft.com/office/powerpoint/2010/main" val="2788534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764704"/>
            <a:ext cx="8229600" cy="5904656"/>
          </a:xfrm>
        </p:spPr>
        <p:txBody>
          <a:bodyPr>
            <a:normAutofit/>
          </a:bodyPr>
          <a:lstStyle/>
          <a:p>
            <a:pPr algn="just"/>
            <a:r>
              <a:rPr lang="es-MX" i="1" dirty="0"/>
              <a:t>La sustentabilidad es la equidad ecológica, económica y social, tanto para las presentes como para las futuras generaciones </a:t>
            </a:r>
            <a:r>
              <a:rPr lang="es-MX" dirty="0"/>
              <a:t>humanas.(1)</a:t>
            </a:r>
            <a:endParaRPr lang="es-MX" i="1" dirty="0"/>
          </a:p>
          <a:p>
            <a:endParaRPr lang="es-MX" dirty="0"/>
          </a:p>
          <a:p>
            <a:endParaRPr lang="es-MX" dirty="0"/>
          </a:p>
          <a:p>
            <a:endParaRPr lang="es-MX" dirty="0"/>
          </a:p>
          <a:p>
            <a:endParaRPr lang="es-MX" dirty="0"/>
          </a:p>
          <a:p>
            <a:endParaRPr lang="es-MX" sz="1300" dirty="0"/>
          </a:p>
          <a:p>
            <a:endParaRPr lang="es-MX" sz="1300" dirty="0"/>
          </a:p>
          <a:p>
            <a:pPr marL="0" indent="0">
              <a:buNone/>
            </a:pPr>
            <a:endParaRPr lang="es-MX" sz="1300" dirty="0"/>
          </a:p>
          <a:p>
            <a:endParaRPr lang="es-MX" sz="1300" dirty="0"/>
          </a:p>
          <a:p>
            <a:r>
              <a:rPr lang="es-MX" sz="1300" dirty="0"/>
              <a:t>1 La Comisión Brundtland, 1987 "Nuestro Futuro Común". Documento completo http://www.sustainwellbeing.net/Espanol-/WCED.shtml </a:t>
            </a:r>
          </a:p>
          <a:p>
            <a:endParaRPr lang="es-MX" dirty="0"/>
          </a:p>
        </p:txBody>
      </p:sp>
      <p:pic>
        <p:nvPicPr>
          <p:cNvPr id="4" name="Imagen 3"/>
          <p:cNvPicPr>
            <a:picLocks noChangeAspect="1"/>
          </p:cNvPicPr>
          <p:nvPr/>
        </p:nvPicPr>
        <p:blipFill>
          <a:blip r:embed="rId2"/>
          <a:stretch>
            <a:fillRect/>
          </a:stretch>
        </p:blipFill>
        <p:spPr>
          <a:xfrm>
            <a:off x="3621198" y="2708920"/>
            <a:ext cx="5065602" cy="3221181"/>
          </a:xfrm>
          <a:prstGeom prst="rect">
            <a:avLst/>
          </a:prstGeom>
        </p:spPr>
      </p:pic>
    </p:spTree>
    <p:extLst>
      <p:ext uri="{BB962C8B-B14F-4D97-AF65-F5344CB8AC3E}">
        <p14:creationId xmlns:p14="http://schemas.microsoft.com/office/powerpoint/2010/main" val="20739732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712"/>
            <a:ext cx="8229600" cy="5289451"/>
          </a:xfrm>
        </p:spPr>
        <p:txBody>
          <a:bodyPr/>
          <a:lstStyle/>
          <a:p>
            <a:pPr algn="just"/>
            <a:r>
              <a:rPr lang="es-MX" dirty="0"/>
              <a:t>Uno de los objetivos establecido por las Naciones unidas está enfocada a garantizar la sostenibilidad del medio ambiente cuya primera meta es:</a:t>
            </a:r>
          </a:p>
          <a:p>
            <a:pPr algn="just"/>
            <a:r>
              <a:rPr lang="es-MX" dirty="0"/>
              <a:t> Incorporar los principios del desarrollo sostenible en las políticas y los programas nacionales y reducir la pérdida de recursos del medio ambiente.</a:t>
            </a:r>
          </a:p>
        </p:txBody>
      </p:sp>
      <p:pic>
        <p:nvPicPr>
          <p:cNvPr id="2" name="Imagen 1"/>
          <p:cNvPicPr>
            <a:picLocks noChangeAspect="1"/>
          </p:cNvPicPr>
          <p:nvPr/>
        </p:nvPicPr>
        <p:blipFill>
          <a:blip r:embed="rId2"/>
          <a:stretch>
            <a:fillRect/>
          </a:stretch>
        </p:blipFill>
        <p:spPr>
          <a:xfrm>
            <a:off x="5436096" y="5013176"/>
            <a:ext cx="1368152" cy="1368152"/>
          </a:xfrm>
          <a:prstGeom prst="rect">
            <a:avLst/>
          </a:prstGeom>
        </p:spPr>
      </p:pic>
      <p:pic>
        <p:nvPicPr>
          <p:cNvPr id="4" name="Imagen 3"/>
          <p:cNvPicPr>
            <a:picLocks noChangeAspect="1"/>
          </p:cNvPicPr>
          <p:nvPr/>
        </p:nvPicPr>
        <p:blipFill>
          <a:blip r:embed="rId3"/>
          <a:stretch>
            <a:fillRect/>
          </a:stretch>
        </p:blipFill>
        <p:spPr>
          <a:xfrm>
            <a:off x="7291643" y="4941168"/>
            <a:ext cx="1368154" cy="1368154"/>
          </a:xfrm>
          <a:prstGeom prst="rect">
            <a:avLst/>
          </a:prstGeom>
        </p:spPr>
      </p:pic>
      <p:pic>
        <p:nvPicPr>
          <p:cNvPr id="5" name="Imagen 4"/>
          <p:cNvPicPr>
            <a:picLocks noChangeAspect="1"/>
          </p:cNvPicPr>
          <p:nvPr/>
        </p:nvPicPr>
        <p:blipFill>
          <a:blip r:embed="rId4"/>
          <a:stretch>
            <a:fillRect/>
          </a:stretch>
        </p:blipFill>
        <p:spPr>
          <a:xfrm>
            <a:off x="1367318" y="5124325"/>
            <a:ext cx="1251416" cy="1257003"/>
          </a:xfrm>
          <a:prstGeom prst="rect">
            <a:avLst/>
          </a:prstGeom>
        </p:spPr>
      </p:pic>
      <p:pic>
        <p:nvPicPr>
          <p:cNvPr id="6" name="Imagen 5"/>
          <p:cNvPicPr>
            <a:picLocks noChangeAspect="1"/>
          </p:cNvPicPr>
          <p:nvPr/>
        </p:nvPicPr>
        <p:blipFill>
          <a:blip r:embed="rId5"/>
          <a:stretch>
            <a:fillRect/>
          </a:stretch>
        </p:blipFill>
        <p:spPr>
          <a:xfrm>
            <a:off x="3382915" y="5023901"/>
            <a:ext cx="1285421" cy="1285421"/>
          </a:xfrm>
          <a:prstGeom prst="rect">
            <a:avLst/>
          </a:prstGeom>
        </p:spPr>
      </p:pic>
    </p:spTree>
    <p:extLst>
      <p:ext uri="{BB962C8B-B14F-4D97-AF65-F5344CB8AC3E}">
        <p14:creationId xmlns:p14="http://schemas.microsoft.com/office/powerpoint/2010/main" val="9762591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6309320"/>
          </a:xfrm>
        </p:spPr>
        <p:txBody>
          <a:bodyPr>
            <a:normAutofit/>
          </a:bodyPr>
          <a:lstStyle/>
          <a:p>
            <a:pPr marL="0" indent="0" algn="just">
              <a:buNone/>
            </a:pPr>
            <a:r>
              <a:rPr lang="es-MX" dirty="0"/>
              <a:t>	En este sentido lo que se busca es preservar:</a:t>
            </a:r>
          </a:p>
          <a:p>
            <a:pPr algn="just"/>
            <a:r>
              <a:rPr lang="es-MX" dirty="0"/>
              <a:t> las condiciones de la tierra</a:t>
            </a:r>
          </a:p>
          <a:p>
            <a:pPr algn="just"/>
            <a:r>
              <a:rPr lang="es-MX" dirty="0"/>
              <a:t>defender los bosques</a:t>
            </a:r>
          </a:p>
          <a:p>
            <a:pPr algn="just"/>
            <a:r>
              <a:rPr lang="es-MX" dirty="0"/>
              <a:t>cuidar la permanencia de las distintas especies</a:t>
            </a:r>
          </a:p>
          <a:p>
            <a:pPr algn="just"/>
            <a:r>
              <a:rPr lang="es-MX" dirty="0"/>
              <a:t>conservar buenas condiciones del aire</a:t>
            </a:r>
          </a:p>
          <a:p>
            <a:pPr algn="just"/>
            <a:r>
              <a:rPr lang="es-MX" dirty="0"/>
              <a:t> proteger las fuentes de suministro de agua</a:t>
            </a:r>
          </a:p>
          <a:p>
            <a:pPr algn="just"/>
            <a:r>
              <a:rPr lang="es-MX" dirty="0"/>
              <a:t> lograr un control de la urbanización </a:t>
            </a:r>
          </a:p>
        </p:txBody>
      </p:sp>
      <p:pic>
        <p:nvPicPr>
          <p:cNvPr id="2" name="Imagen 1"/>
          <p:cNvPicPr>
            <a:picLocks noChangeAspect="1"/>
          </p:cNvPicPr>
          <p:nvPr/>
        </p:nvPicPr>
        <p:blipFill>
          <a:blip r:embed="rId2"/>
          <a:stretch>
            <a:fillRect/>
          </a:stretch>
        </p:blipFill>
        <p:spPr>
          <a:xfrm>
            <a:off x="6228184" y="1268760"/>
            <a:ext cx="2169592" cy="1625100"/>
          </a:xfrm>
          <a:prstGeom prst="rect">
            <a:avLst/>
          </a:prstGeom>
        </p:spPr>
      </p:pic>
      <p:pic>
        <p:nvPicPr>
          <p:cNvPr id="4" name="Imagen 3"/>
          <p:cNvPicPr>
            <a:picLocks noChangeAspect="1"/>
          </p:cNvPicPr>
          <p:nvPr/>
        </p:nvPicPr>
        <p:blipFill>
          <a:blip r:embed="rId3"/>
          <a:stretch>
            <a:fillRect/>
          </a:stretch>
        </p:blipFill>
        <p:spPr>
          <a:xfrm>
            <a:off x="1043608" y="5229200"/>
            <a:ext cx="1944216" cy="1238486"/>
          </a:xfrm>
          <a:prstGeom prst="rect">
            <a:avLst/>
          </a:prstGeom>
        </p:spPr>
      </p:pic>
      <p:pic>
        <p:nvPicPr>
          <p:cNvPr id="5" name="Imagen 4"/>
          <p:cNvPicPr>
            <a:picLocks noChangeAspect="1"/>
          </p:cNvPicPr>
          <p:nvPr/>
        </p:nvPicPr>
        <p:blipFill>
          <a:blip r:embed="rId4"/>
          <a:stretch>
            <a:fillRect/>
          </a:stretch>
        </p:blipFill>
        <p:spPr>
          <a:xfrm>
            <a:off x="3707904" y="5229200"/>
            <a:ext cx="1656184" cy="1274485"/>
          </a:xfrm>
          <a:prstGeom prst="rect">
            <a:avLst/>
          </a:prstGeom>
        </p:spPr>
      </p:pic>
      <p:pic>
        <p:nvPicPr>
          <p:cNvPr id="6" name="Imagen 5"/>
          <p:cNvPicPr>
            <a:picLocks noChangeAspect="1"/>
          </p:cNvPicPr>
          <p:nvPr/>
        </p:nvPicPr>
        <p:blipFill>
          <a:blip r:embed="rId5"/>
          <a:stretch>
            <a:fillRect/>
          </a:stretch>
        </p:blipFill>
        <p:spPr>
          <a:xfrm>
            <a:off x="6403995" y="5083912"/>
            <a:ext cx="2344469" cy="1560138"/>
          </a:xfrm>
          <a:prstGeom prst="rect">
            <a:avLst/>
          </a:prstGeom>
        </p:spPr>
      </p:pic>
    </p:spTree>
    <p:extLst>
      <p:ext uri="{BB962C8B-B14F-4D97-AF65-F5344CB8AC3E}">
        <p14:creationId xmlns:p14="http://schemas.microsoft.com/office/powerpoint/2010/main" val="7044364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Conclusión</a:t>
            </a:r>
          </a:p>
        </p:txBody>
      </p:sp>
      <p:sp>
        <p:nvSpPr>
          <p:cNvPr id="3" name="2 Marcador de contenido"/>
          <p:cNvSpPr>
            <a:spLocks noGrp="1"/>
          </p:cNvSpPr>
          <p:nvPr>
            <p:ph idx="1"/>
          </p:nvPr>
        </p:nvSpPr>
        <p:spPr>
          <a:xfrm>
            <a:off x="457200" y="1196752"/>
            <a:ext cx="8229600" cy="5661248"/>
          </a:xfrm>
        </p:spPr>
        <p:txBody>
          <a:bodyPr>
            <a:normAutofit/>
          </a:bodyPr>
          <a:lstStyle/>
          <a:p>
            <a:pPr algn="just"/>
            <a:r>
              <a:rPr lang="es-MX" dirty="0"/>
              <a:t>Existe una interrelación entre todos los aspectos mencionados, de manera tal que la implementación de actividades encaminadas a remediar una problemática , por ejemplo económica, tiene repercusiones y reacciones en la sociedad, a las que, de no aplicárseles políticas normativas y de control pueden tener consecuencias de impactos a gran alcance</a:t>
            </a:r>
          </a:p>
        </p:txBody>
      </p:sp>
      <p:pic>
        <p:nvPicPr>
          <p:cNvPr id="5" name="Imagen 4"/>
          <p:cNvPicPr>
            <a:picLocks noChangeAspect="1"/>
          </p:cNvPicPr>
          <p:nvPr/>
        </p:nvPicPr>
        <p:blipFill>
          <a:blip r:embed="rId2"/>
          <a:stretch>
            <a:fillRect/>
          </a:stretch>
        </p:blipFill>
        <p:spPr>
          <a:xfrm>
            <a:off x="2411760" y="5278987"/>
            <a:ext cx="4104456" cy="1552575"/>
          </a:xfrm>
          <a:prstGeom prst="rect">
            <a:avLst/>
          </a:prstGeom>
        </p:spPr>
      </p:pic>
    </p:spTree>
    <p:extLst>
      <p:ext uri="{BB962C8B-B14F-4D97-AF65-F5344CB8AC3E}">
        <p14:creationId xmlns:p14="http://schemas.microsoft.com/office/powerpoint/2010/main" val="1762399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6525344"/>
          </a:xfrm>
        </p:spPr>
        <p:txBody>
          <a:bodyPr/>
          <a:lstStyle/>
          <a:p>
            <a:pPr algn="just"/>
            <a:r>
              <a:rPr lang="es-MX" dirty="0"/>
              <a:t>Estas políticas deben tener contemplado además de la regulación en el aspecto económico y social, el aspecto ambiental, puesto que en función de cuidar los impactos económicos, políticos o sociales, los daños en el medio ambiente pueden y como ya lo hemos visto resultar drásticamente negativos y con sus asociadas consecuencias en los otros aspectos. </a:t>
            </a:r>
          </a:p>
          <a:p>
            <a:endParaRPr lang="es-MX" dirty="0"/>
          </a:p>
        </p:txBody>
      </p:sp>
      <p:pic>
        <p:nvPicPr>
          <p:cNvPr id="2" name="Imagen 1"/>
          <p:cNvPicPr>
            <a:picLocks noChangeAspect="1"/>
          </p:cNvPicPr>
          <p:nvPr/>
        </p:nvPicPr>
        <p:blipFill>
          <a:blip r:embed="rId2"/>
          <a:stretch>
            <a:fillRect/>
          </a:stretch>
        </p:blipFill>
        <p:spPr>
          <a:xfrm>
            <a:off x="4067944" y="4437112"/>
            <a:ext cx="4032448" cy="2315932"/>
          </a:xfrm>
          <a:prstGeom prst="rect">
            <a:avLst/>
          </a:prstGeom>
        </p:spPr>
      </p:pic>
    </p:spTree>
    <p:extLst>
      <p:ext uri="{BB962C8B-B14F-4D97-AF65-F5344CB8AC3E}">
        <p14:creationId xmlns:p14="http://schemas.microsoft.com/office/powerpoint/2010/main" val="3725560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Bibliografía</a:t>
            </a:r>
          </a:p>
        </p:txBody>
      </p:sp>
      <p:sp>
        <p:nvSpPr>
          <p:cNvPr id="3" name="Marcador de contenido 2"/>
          <p:cNvSpPr>
            <a:spLocks noGrp="1"/>
          </p:cNvSpPr>
          <p:nvPr>
            <p:ph idx="1"/>
          </p:nvPr>
        </p:nvSpPr>
        <p:spPr/>
        <p:txBody>
          <a:bodyPr>
            <a:normAutofit fontScale="85000" lnSpcReduction="20000"/>
          </a:bodyPr>
          <a:lstStyle/>
          <a:p>
            <a:pPr algn="just"/>
            <a:r>
              <a:rPr lang="es-MX" dirty="0"/>
              <a:t>Herman, D. (2008), Desarrollo sustentable, definiciones principios y políticas. Argentina: Instituto Nacional de Tecnología Industrial.</a:t>
            </a:r>
          </a:p>
          <a:p>
            <a:pPr algn="just"/>
            <a:r>
              <a:rPr lang="es-MX" dirty="0" err="1"/>
              <a:t>Kliksberg</a:t>
            </a:r>
            <a:r>
              <a:rPr lang="es-MX" dirty="0"/>
              <a:t> B. (2002). Ética y desarrollo, la relación marginada. Buenos Aires, Argentina: El Ateneo y BID.</a:t>
            </a:r>
          </a:p>
          <a:p>
            <a:pPr algn="just"/>
            <a:r>
              <a:rPr lang="es-MX" dirty="0" err="1"/>
              <a:t>Vallaeys</a:t>
            </a:r>
            <a:r>
              <a:rPr lang="es-MX" dirty="0"/>
              <a:t> F. (2009). Responsabilidad Social Universitaria, manual de primeros pasos. México: Mc Graw-Hill Interamericana. </a:t>
            </a:r>
          </a:p>
          <a:p>
            <a:pPr algn="just"/>
            <a:r>
              <a:rPr lang="es-MX" dirty="0"/>
              <a:t>Villavicencio, M. (2011). Desarrollo sustentable en el contexto actual, Edición </a:t>
            </a:r>
            <a:r>
              <a:rPr lang="es-MX" dirty="0" err="1"/>
              <a:t>electrónica.u</a:t>
            </a:r>
            <a:endParaRPr lang="es-MX" dirty="0"/>
          </a:p>
          <a:p>
            <a:pPr algn="just"/>
            <a:r>
              <a:rPr lang="es-MX" dirty="0"/>
              <a:t>Villoro, L. (2000) Los linderos de la ética, México: Siglo XXI.</a:t>
            </a:r>
          </a:p>
          <a:p>
            <a:pPr algn="just"/>
            <a:endParaRPr lang="es-MX" dirty="0"/>
          </a:p>
          <a:p>
            <a:endParaRPr lang="es-MX" dirty="0"/>
          </a:p>
        </p:txBody>
      </p:sp>
    </p:spTree>
    <p:extLst>
      <p:ext uri="{BB962C8B-B14F-4D97-AF65-F5344CB8AC3E}">
        <p14:creationId xmlns:p14="http://schemas.microsoft.com/office/powerpoint/2010/main" val="5538811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br>
              <a:rPr lang="es-MX" dirty="0"/>
            </a:br>
            <a:r>
              <a:rPr lang="es-MX" dirty="0"/>
              <a:t>Referencia imágenes</a:t>
            </a:r>
          </a:p>
        </p:txBody>
      </p:sp>
      <p:sp>
        <p:nvSpPr>
          <p:cNvPr id="3" name="Marcador de contenido 2"/>
          <p:cNvSpPr>
            <a:spLocks noGrp="1"/>
          </p:cNvSpPr>
          <p:nvPr>
            <p:ph idx="1"/>
          </p:nvPr>
        </p:nvSpPr>
        <p:spPr/>
        <p:txBody>
          <a:bodyPr>
            <a:normAutofit fontScale="85000" lnSpcReduction="20000"/>
          </a:bodyPr>
          <a:lstStyle/>
          <a:p>
            <a:r>
              <a:rPr lang="es-MX" dirty="0">
                <a:hlinkClick r:id="rId2"/>
              </a:rPr>
              <a:t>http://blog.tecnoceano.com/?p=63</a:t>
            </a:r>
            <a:endParaRPr lang="es-MX" dirty="0"/>
          </a:p>
          <a:p>
            <a:r>
              <a:rPr lang="es-MX" dirty="0">
                <a:hlinkClick r:id="rId3"/>
              </a:rPr>
              <a:t>http://www.fhycs.unam.edu.ar/portada/category/diplomatura-en-desarrollo-sustentable/</a:t>
            </a:r>
            <a:endParaRPr lang="es-MX" dirty="0"/>
          </a:p>
          <a:p>
            <a:r>
              <a:rPr lang="es-MX" dirty="0">
                <a:hlinkClick r:id="rId4"/>
              </a:rPr>
              <a:t>https://www.gestion.org/rsc/49175/que-es-el-desarrollo-sustentable/</a:t>
            </a:r>
            <a:endParaRPr lang="es-MX" dirty="0"/>
          </a:p>
          <a:p>
            <a:r>
              <a:rPr lang="es-MX" dirty="0">
                <a:hlinkClick r:id="rId5"/>
              </a:rPr>
              <a:t>http://www.periodicodelbiencomun.com/propuestas-proyectos/el-decrecimiento-la-revolucion-del-ser-frente-al-tener/</a:t>
            </a:r>
            <a:endParaRPr lang="es-MX" dirty="0"/>
          </a:p>
          <a:p>
            <a:r>
              <a:rPr lang="es-MX" dirty="0">
                <a:hlinkClick r:id="rId6"/>
              </a:rPr>
              <a:t>http://www.rojoynegro.info/valladolid-2%C2%BA-picnic-el-decrecimiento</a:t>
            </a:r>
            <a:endParaRPr lang="es-MX" dirty="0"/>
          </a:p>
          <a:p>
            <a:r>
              <a:rPr lang="es-MX" dirty="0">
                <a:hlinkClick r:id="rId7"/>
              </a:rPr>
              <a:t>http://www.davidhammerstein.com/article-7269291.html</a:t>
            </a:r>
            <a:endParaRPr lang="es-MX" dirty="0"/>
          </a:p>
          <a:p>
            <a:pPr marL="0" indent="0">
              <a:buNone/>
            </a:pPr>
            <a:endParaRPr lang="es-MX" dirty="0"/>
          </a:p>
          <a:p>
            <a:endParaRPr lang="es-MX" dirty="0"/>
          </a:p>
        </p:txBody>
      </p:sp>
    </p:spTree>
    <p:extLst>
      <p:ext uri="{BB962C8B-B14F-4D97-AF65-F5344CB8AC3E}">
        <p14:creationId xmlns:p14="http://schemas.microsoft.com/office/powerpoint/2010/main" val="39307537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124745"/>
            <a:ext cx="8229600" cy="4392488"/>
          </a:xfrm>
        </p:spPr>
        <p:txBody>
          <a:bodyPr>
            <a:normAutofit fontScale="85000" lnSpcReduction="20000"/>
          </a:bodyPr>
          <a:lstStyle/>
          <a:p>
            <a:r>
              <a:rPr lang="es-MX" dirty="0">
                <a:hlinkClick r:id="rId2"/>
              </a:rPr>
              <a:t>https://www.emaze.com/@AIWITROO</a:t>
            </a:r>
            <a:endParaRPr lang="es-MX" dirty="0"/>
          </a:p>
          <a:p>
            <a:r>
              <a:rPr lang="es-MX" dirty="0">
                <a:hlinkClick r:id="rId3"/>
              </a:rPr>
              <a:t>http://recursosnarurales.blogspot.mx/p/blog-pa</a:t>
            </a:r>
          </a:p>
          <a:p>
            <a:r>
              <a:rPr lang="es-MX" dirty="0">
                <a:hlinkClick r:id="rId3"/>
              </a:rPr>
              <a:t>ge_16.html</a:t>
            </a:r>
            <a:endParaRPr lang="es-MX" dirty="0"/>
          </a:p>
          <a:p>
            <a:r>
              <a:rPr lang="es-MX" dirty="0">
                <a:hlinkClick r:id="rId4"/>
              </a:rPr>
              <a:t>https://www.vix.com/es/btg/curiosidades/4062/por-que-los-minerales-son-recursos-naturales-no-renovables</a:t>
            </a:r>
            <a:endParaRPr lang="es-MX" dirty="0"/>
          </a:p>
          <a:p>
            <a:r>
              <a:rPr lang="es-MX" dirty="0">
                <a:hlinkClick r:id="rId5"/>
              </a:rPr>
              <a:t>http://hsbnoticias.com/noticias/ciencia/ecolog%C3%ADa/los-10-mandamientos-de-la-sostenibilidad-ambiental-213638</a:t>
            </a:r>
            <a:endParaRPr lang="es-MX" dirty="0"/>
          </a:p>
          <a:p>
            <a:r>
              <a:rPr lang="es-MX" dirty="0">
                <a:hlinkClick r:id="rId6"/>
              </a:rPr>
              <a:t>http://www.un.org/sustainabledevelopment/es/</a:t>
            </a:r>
            <a:endParaRPr lang="es-MX" dirty="0"/>
          </a:p>
          <a:p>
            <a:r>
              <a:rPr lang="es-MX" dirty="0">
                <a:hlinkClick r:id="rId7"/>
              </a:rPr>
              <a:t>http://www.unfpa.org/es/sdg</a:t>
            </a:r>
            <a:endParaRPr lang="es-MX" dirty="0"/>
          </a:p>
          <a:p>
            <a:pPr marL="0" indent="0">
              <a:buNone/>
            </a:pPr>
            <a:endParaRPr lang="es-MX" dirty="0"/>
          </a:p>
          <a:p>
            <a:endParaRPr lang="es-MX" dirty="0"/>
          </a:p>
          <a:p>
            <a:endParaRPr lang="es-MX" dirty="0"/>
          </a:p>
        </p:txBody>
      </p:sp>
    </p:spTree>
    <p:extLst>
      <p:ext uri="{BB962C8B-B14F-4D97-AF65-F5344CB8AC3E}">
        <p14:creationId xmlns:p14="http://schemas.microsoft.com/office/powerpoint/2010/main" val="40925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Reglas básicas</a:t>
            </a:r>
          </a:p>
        </p:txBody>
      </p:sp>
      <p:sp>
        <p:nvSpPr>
          <p:cNvPr id="3" name="2 Marcador de contenido"/>
          <p:cNvSpPr>
            <a:spLocks noGrp="1"/>
          </p:cNvSpPr>
          <p:nvPr>
            <p:ph idx="1"/>
          </p:nvPr>
        </p:nvSpPr>
        <p:spPr/>
        <p:txBody>
          <a:bodyPr>
            <a:normAutofit/>
          </a:bodyPr>
          <a:lstStyle/>
          <a:p>
            <a:pPr algn="just"/>
            <a:r>
              <a:rPr lang="es-MX" dirty="0"/>
              <a:t>Las tasas de utilización de los recursos renovables no deben exceder las tasas de regeneración natural. </a:t>
            </a:r>
          </a:p>
        </p:txBody>
      </p:sp>
      <p:pic>
        <p:nvPicPr>
          <p:cNvPr id="4" name="Imagen 3"/>
          <p:cNvPicPr>
            <a:picLocks noChangeAspect="1"/>
          </p:cNvPicPr>
          <p:nvPr/>
        </p:nvPicPr>
        <p:blipFill>
          <a:blip r:embed="rId2"/>
          <a:stretch>
            <a:fillRect/>
          </a:stretch>
        </p:blipFill>
        <p:spPr>
          <a:xfrm>
            <a:off x="5724128" y="4131351"/>
            <a:ext cx="2619375" cy="1743075"/>
          </a:xfrm>
          <a:prstGeom prst="rect">
            <a:avLst/>
          </a:prstGeom>
        </p:spPr>
      </p:pic>
      <p:pic>
        <p:nvPicPr>
          <p:cNvPr id="6" name="Imagen 5"/>
          <p:cNvPicPr>
            <a:picLocks noChangeAspect="1"/>
          </p:cNvPicPr>
          <p:nvPr/>
        </p:nvPicPr>
        <p:blipFill>
          <a:blip r:embed="rId3"/>
          <a:stretch>
            <a:fillRect/>
          </a:stretch>
        </p:blipFill>
        <p:spPr>
          <a:xfrm>
            <a:off x="827584" y="3681445"/>
            <a:ext cx="3528392" cy="264288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764704"/>
            <a:ext cx="8229600" cy="5361459"/>
          </a:xfrm>
        </p:spPr>
        <p:txBody>
          <a:bodyPr/>
          <a:lstStyle/>
          <a:p>
            <a:pPr algn="just"/>
            <a:r>
              <a:rPr lang="es-MX" dirty="0"/>
              <a:t>La emisión de residuos no debe exceder la capacidad de asimilación de los ecosistemas. </a:t>
            </a:r>
          </a:p>
          <a:p>
            <a:endParaRPr lang="es-MX" dirty="0"/>
          </a:p>
        </p:txBody>
      </p:sp>
      <p:pic>
        <p:nvPicPr>
          <p:cNvPr id="4" name="Imagen 3"/>
          <p:cNvPicPr>
            <a:picLocks noChangeAspect="1"/>
          </p:cNvPicPr>
          <p:nvPr/>
        </p:nvPicPr>
        <p:blipFill>
          <a:blip r:embed="rId2"/>
          <a:stretch>
            <a:fillRect/>
          </a:stretch>
        </p:blipFill>
        <p:spPr>
          <a:xfrm>
            <a:off x="5369341" y="2660351"/>
            <a:ext cx="3451131" cy="2496841"/>
          </a:xfrm>
          <a:prstGeom prst="rect">
            <a:avLst/>
          </a:prstGeom>
        </p:spPr>
      </p:pic>
      <p:pic>
        <p:nvPicPr>
          <p:cNvPr id="5" name="Imagen 4"/>
          <p:cNvPicPr>
            <a:picLocks noChangeAspect="1"/>
          </p:cNvPicPr>
          <p:nvPr/>
        </p:nvPicPr>
        <p:blipFill>
          <a:blip r:embed="rId3"/>
          <a:stretch>
            <a:fillRect/>
          </a:stretch>
        </p:blipFill>
        <p:spPr>
          <a:xfrm>
            <a:off x="899592" y="2671140"/>
            <a:ext cx="3126738" cy="2342035"/>
          </a:xfrm>
          <a:prstGeom prst="rect">
            <a:avLst/>
          </a:prstGeom>
        </p:spPr>
      </p:pic>
    </p:spTree>
    <p:extLst>
      <p:ext uri="{BB962C8B-B14F-4D97-AF65-F5344CB8AC3E}">
        <p14:creationId xmlns:p14="http://schemas.microsoft.com/office/powerpoint/2010/main" val="9172941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836712"/>
            <a:ext cx="8229600" cy="5289451"/>
          </a:xfrm>
        </p:spPr>
        <p:txBody>
          <a:bodyPr/>
          <a:lstStyle/>
          <a:p>
            <a:r>
              <a:rPr lang="es-MX" dirty="0"/>
              <a:t>Los recursos no renovables deben explotarse de una manera casi sustentable, supeditando la tasa de agotamiento a la tasa de creación de sustitutos renovables. </a:t>
            </a:r>
          </a:p>
          <a:p>
            <a:endParaRPr lang="es-MX" dirty="0"/>
          </a:p>
        </p:txBody>
      </p:sp>
      <p:pic>
        <p:nvPicPr>
          <p:cNvPr id="5" name="Imagen 4"/>
          <p:cNvPicPr>
            <a:picLocks noChangeAspect="1"/>
          </p:cNvPicPr>
          <p:nvPr/>
        </p:nvPicPr>
        <p:blipFill>
          <a:blip r:embed="rId2"/>
          <a:stretch>
            <a:fillRect/>
          </a:stretch>
        </p:blipFill>
        <p:spPr>
          <a:xfrm>
            <a:off x="755576" y="3284984"/>
            <a:ext cx="2160240" cy="1543029"/>
          </a:xfrm>
          <a:prstGeom prst="rect">
            <a:avLst/>
          </a:prstGeom>
        </p:spPr>
      </p:pic>
      <p:pic>
        <p:nvPicPr>
          <p:cNvPr id="6" name="Imagen 5"/>
          <p:cNvPicPr>
            <a:picLocks noChangeAspect="1"/>
          </p:cNvPicPr>
          <p:nvPr/>
        </p:nvPicPr>
        <p:blipFill>
          <a:blip r:embed="rId3"/>
          <a:stretch>
            <a:fillRect/>
          </a:stretch>
        </p:blipFill>
        <p:spPr>
          <a:xfrm>
            <a:off x="6308003" y="3140968"/>
            <a:ext cx="2619375" cy="1743075"/>
          </a:xfrm>
          <a:prstGeom prst="rect">
            <a:avLst/>
          </a:prstGeom>
        </p:spPr>
      </p:pic>
      <p:pic>
        <p:nvPicPr>
          <p:cNvPr id="7" name="Imagen 6"/>
          <p:cNvPicPr>
            <a:picLocks noChangeAspect="1"/>
          </p:cNvPicPr>
          <p:nvPr/>
        </p:nvPicPr>
        <p:blipFill>
          <a:blip r:embed="rId4"/>
          <a:stretch>
            <a:fillRect/>
          </a:stretch>
        </p:blipFill>
        <p:spPr>
          <a:xfrm>
            <a:off x="3707904" y="3887836"/>
            <a:ext cx="2236342" cy="1880353"/>
          </a:xfrm>
          <a:prstGeom prst="rect">
            <a:avLst/>
          </a:prstGeom>
        </p:spPr>
      </p:pic>
      <p:pic>
        <p:nvPicPr>
          <p:cNvPr id="8" name="Imagen 7"/>
          <p:cNvPicPr>
            <a:picLocks noChangeAspect="1"/>
          </p:cNvPicPr>
          <p:nvPr/>
        </p:nvPicPr>
        <p:blipFill>
          <a:blip r:embed="rId5"/>
          <a:stretch>
            <a:fillRect/>
          </a:stretch>
        </p:blipFill>
        <p:spPr>
          <a:xfrm>
            <a:off x="723494" y="5085184"/>
            <a:ext cx="2876550" cy="1590675"/>
          </a:xfrm>
          <a:prstGeom prst="rect">
            <a:avLst/>
          </a:prstGeom>
        </p:spPr>
      </p:pic>
    </p:spTree>
    <p:extLst>
      <p:ext uri="{BB962C8B-B14F-4D97-AF65-F5344CB8AC3E}">
        <p14:creationId xmlns:p14="http://schemas.microsoft.com/office/powerpoint/2010/main" val="4186159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Desarrollo sustentable</a:t>
            </a:r>
          </a:p>
        </p:txBody>
      </p:sp>
      <p:sp>
        <p:nvSpPr>
          <p:cNvPr id="3" name="2 Marcador de contenido"/>
          <p:cNvSpPr>
            <a:spLocks noGrp="1"/>
          </p:cNvSpPr>
          <p:nvPr>
            <p:ph idx="1"/>
          </p:nvPr>
        </p:nvSpPr>
        <p:spPr>
          <a:xfrm>
            <a:off x="457200" y="1484784"/>
            <a:ext cx="8229600" cy="4641379"/>
          </a:xfrm>
        </p:spPr>
        <p:txBody>
          <a:bodyPr>
            <a:normAutofit/>
          </a:bodyPr>
          <a:lstStyle/>
          <a:p>
            <a:pPr algn="just">
              <a:buNone/>
            </a:pPr>
            <a:r>
              <a:rPr lang="es-MX" dirty="0"/>
              <a:t>	Es la mejora continua que permite satisfacer las necesidades actuales sin comprometer la capacidad de las futuras generaciones para satisfacer las propias, este término requiere que la sociedad tome en cuenta: </a:t>
            </a:r>
          </a:p>
        </p:txBody>
      </p:sp>
      <p:pic>
        <p:nvPicPr>
          <p:cNvPr id="4" name="Imagen 3"/>
          <p:cNvPicPr>
            <a:picLocks noChangeAspect="1"/>
          </p:cNvPicPr>
          <p:nvPr/>
        </p:nvPicPr>
        <p:blipFill>
          <a:blip r:embed="rId2"/>
          <a:stretch>
            <a:fillRect/>
          </a:stretch>
        </p:blipFill>
        <p:spPr>
          <a:xfrm>
            <a:off x="6176268" y="4469854"/>
            <a:ext cx="2705100" cy="1695450"/>
          </a:xfrm>
          <a:prstGeom prst="rect">
            <a:avLst/>
          </a:prstGeom>
        </p:spPr>
      </p:pic>
      <p:pic>
        <p:nvPicPr>
          <p:cNvPr id="5" name="Imagen 4"/>
          <p:cNvPicPr>
            <a:picLocks noChangeAspect="1"/>
          </p:cNvPicPr>
          <p:nvPr/>
        </p:nvPicPr>
        <p:blipFill>
          <a:blip r:embed="rId3"/>
          <a:stretch>
            <a:fillRect/>
          </a:stretch>
        </p:blipFill>
        <p:spPr>
          <a:xfrm>
            <a:off x="755576" y="4392538"/>
            <a:ext cx="2190750" cy="1524000"/>
          </a:xfrm>
          <a:prstGeom prst="rect">
            <a:avLst/>
          </a:prstGeom>
        </p:spPr>
      </p:pic>
      <p:pic>
        <p:nvPicPr>
          <p:cNvPr id="6" name="Imagen 5"/>
          <p:cNvPicPr>
            <a:picLocks noChangeAspect="1"/>
          </p:cNvPicPr>
          <p:nvPr/>
        </p:nvPicPr>
        <p:blipFill>
          <a:blip r:embed="rId4"/>
          <a:stretch>
            <a:fillRect/>
          </a:stretch>
        </p:blipFill>
        <p:spPr>
          <a:xfrm>
            <a:off x="3687142" y="4077072"/>
            <a:ext cx="1800225" cy="253365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217443"/>
          </a:xfrm>
        </p:spPr>
        <p:txBody>
          <a:bodyPr/>
          <a:lstStyle/>
          <a:p>
            <a:pPr algn="just"/>
            <a:r>
              <a:rPr lang="es-MX" dirty="0"/>
              <a:t>La sociedad es parte, y depende de los ecosistemas, por lo que es necesario respetar la capacidad de carga de estos. </a:t>
            </a:r>
          </a:p>
          <a:p>
            <a:pPr>
              <a:buNone/>
            </a:pPr>
            <a:endParaRPr lang="es-MX" dirty="0"/>
          </a:p>
        </p:txBody>
      </p:sp>
      <p:pic>
        <p:nvPicPr>
          <p:cNvPr id="2" name="Imagen 1"/>
          <p:cNvPicPr>
            <a:picLocks noChangeAspect="1"/>
          </p:cNvPicPr>
          <p:nvPr/>
        </p:nvPicPr>
        <p:blipFill>
          <a:blip r:embed="rId2"/>
          <a:stretch>
            <a:fillRect/>
          </a:stretch>
        </p:blipFill>
        <p:spPr>
          <a:xfrm>
            <a:off x="1894960" y="2852936"/>
            <a:ext cx="5125312" cy="287977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980728"/>
            <a:ext cx="8229600" cy="5145435"/>
          </a:xfrm>
        </p:spPr>
        <p:txBody>
          <a:bodyPr/>
          <a:lstStyle/>
          <a:p>
            <a:pPr algn="just"/>
            <a:r>
              <a:rPr lang="es-MX" dirty="0"/>
              <a:t>Considerar la sustitución de capital natural por otras formas de capital.</a:t>
            </a:r>
          </a:p>
          <a:p>
            <a:endParaRPr lang="es-MX" dirty="0"/>
          </a:p>
        </p:txBody>
      </p:sp>
      <p:pic>
        <p:nvPicPr>
          <p:cNvPr id="6" name="Imagen 5"/>
          <p:cNvPicPr>
            <a:picLocks noChangeAspect="1"/>
          </p:cNvPicPr>
          <p:nvPr/>
        </p:nvPicPr>
        <p:blipFill>
          <a:blip r:embed="rId2"/>
          <a:stretch>
            <a:fillRect/>
          </a:stretch>
        </p:blipFill>
        <p:spPr>
          <a:xfrm>
            <a:off x="899592" y="2996952"/>
            <a:ext cx="7471047" cy="2604483"/>
          </a:xfrm>
          <a:prstGeom prst="rect">
            <a:avLst/>
          </a:prstGeom>
        </p:spPr>
      </p:pic>
    </p:spTree>
    <p:extLst>
      <p:ext uri="{BB962C8B-B14F-4D97-AF65-F5344CB8AC3E}">
        <p14:creationId xmlns:p14="http://schemas.microsoft.com/office/powerpoint/2010/main" val="96570179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553</TotalTime>
  <Words>1207</Words>
  <Application>Microsoft Office PowerPoint</Application>
  <PresentationFormat>Presentación en pantalla (4:3)</PresentationFormat>
  <Paragraphs>106</Paragraphs>
  <Slides>36</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36</vt:i4>
      </vt:variant>
    </vt:vector>
  </HeadingPairs>
  <TitlesOfParts>
    <vt:vector size="39" baseType="lpstr">
      <vt:lpstr>Arial</vt:lpstr>
      <vt:lpstr>Calibri</vt:lpstr>
      <vt:lpstr>Tema de Office</vt:lpstr>
      <vt:lpstr>Presentación de PowerPoint</vt:lpstr>
      <vt:lpstr>Concepto de Desarrollo Sustentable</vt:lpstr>
      <vt:lpstr>Presentación de PowerPoint</vt:lpstr>
      <vt:lpstr>Reglas básicas</vt:lpstr>
      <vt:lpstr>Presentación de PowerPoint</vt:lpstr>
      <vt:lpstr>Presentación de PowerPoint</vt:lpstr>
      <vt:lpstr>Desarrollo sustentable</vt:lpstr>
      <vt:lpstr>Presentación de PowerPoint</vt:lpstr>
      <vt:lpstr>Presentación de PowerPoint</vt:lpstr>
      <vt:lpstr>Presentación de PowerPoint</vt:lpstr>
      <vt:lpstr>Presentación de PowerPoint</vt:lpstr>
      <vt:lpstr>Desarrollo Sostenible </vt:lpstr>
      <vt:lpstr>Presentación de PowerPoint</vt:lpstr>
      <vt:lpstr>Presentación de PowerPoint</vt:lpstr>
      <vt:lpstr>Bienestar social, medio ambiente y bonanza económica</vt:lpstr>
      <vt:lpstr>Presentación de PowerPoint</vt:lpstr>
      <vt:lpstr>Decrecimiento</vt:lpstr>
      <vt:lpstr>Presentación de PowerPoint</vt:lpstr>
      <vt:lpstr>Presentación de PowerPoint</vt:lpstr>
      <vt:lpstr>Presentación de PowerPoint</vt:lpstr>
      <vt:lpstr>Presentación de PowerPoint</vt:lpstr>
      <vt:lpstr>Presentación de PowerPoint</vt:lpstr>
      <vt:lpstr>Sustentabilidad</vt:lpstr>
      <vt:lpstr>Aspecto económico</vt:lpstr>
      <vt:lpstr>Presentación de PowerPoint</vt:lpstr>
      <vt:lpstr>Aspecto social</vt:lpstr>
      <vt:lpstr>Presentación de PowerPoint</vt:lpstr>
      <vt:lpstr>Presentación de PowerPoint</vt:lpstr>
      <vt:lpstr>Aspecto ambiental</vt:lpstr>
      <vt:lpstr>Presentación de PowerPoint</vt:lpstr>
      <vt:lpstr>Presentación de PowerPoint</vt:lpstr>
      <vt:lpstr>Conclusión</vt:lpstr>
      <vt:lpstr>Presentación de PowerPoint</vt:lpstr>
      <vt:lpstr>Bibliografía</vt:lpstr>
      <vt:lpstr> Referencia imágenes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Licenciatura de Ingeniería en Sistemas  Energéticos Sustentables</dc:title>
  <dc:creator>Ma. Rosa RQ</dc:creator>
  <cp:lastModifiedBy>MARIA  ROSA QUINTANA GUERRA</cp:lastModifiedBy>
  <cp:revision>118</cp:revision>
  <dcterms:created xsi:type="dcterms:W3CDTF">2014-10-29T21:54:37Z</dcterms:created>
  <dcterms:modified xsi:type="dcterms:W3CDTF">2017-09-22T17:21:57Z</dcterms:modified>
</cp:coreProperties>
</file>