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256" r:id="rId2"/>
    <p:sldId id="257" r:id="rId3"/>
    <p:sldId id="271" r:id="rId4"/>
    <p:sldId id="258" r:id="rId5"/>
    <p:sldId id="259" r:id="rId6"/>
    <p:sldId id="260" r:id="rId7"/>
    <p:sldId id="261" r:id="rId8"/>
    <p:sldId id="262" r:id="rId9"/>
    <p:sldId id="263" r:id="rId10"/>
    <p:sldId id="272" r:id="rId11"/>
    <p:sldId id="273" r:id="rId12"/>
    <p:sldId id="274" r:id="rId13"/>
    <p:sldId id="275" r:id="rId14"/>
    <p:sldId id="276" r:id="rId15"/>
    <p:sldId id="278" r:id="rId16"/>
    <p:sldId id="279" r:id="rId17"/>
    <p:sldId id="280" r:id="rId18"/>
    <p:sldId id="264" r:id="rId19"/>
    <p:sldId id="266" r:id="rId20"/>
    <p:sldId id="267" r:id="rId21"/>
    <p:sldId id="281" r:id="rId22"/>
    <p:sldId id="268" r:id="rId23"/>
    <p:sldId id="269" r:id="rId24"/>
    <p:sldId id="282" r:id="rId25"/>
    <p:sldId id="283" r:id="rId26"/>
    <p:sldId id="284" r:id="rId27"/>
    <p:sldId id="286" r:id="rId28"/>
    <p:sldId id="287" r:id="rId29"/>
    <p:sldId id="288" r:id="rId30"/>
    <p:sldId id="289" r:id="rId31"/>
    <p:sldId id="270" r:id="rId32"/>
    <p:sldId id="285" r:id="rId33"/>
    <p:sldId id="265" r:id="rId34"/>
    <p:sldId id="290" r:id="rId35"/>
    <p:sldId id="291" r:id="rId3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DECCC"/>
          </a:solidFill>
        </a:fill>
      </a:tcStyle>
    </a:wholeTbl>
    <a:band2H>
      <a:tcTxStyle/>
      <a:tcStyle>
        <a:tcBdr/>
        <a:fill>
          <a:solidFill>
            <a:srgbClr val="EFF6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E1D4"/>
          </a:solidFill>
        </a:fill>
      </a:tcStyle>
    </a:wholeTbl>
    <a:band2H>
      <a:tcTxStyle/>
      <a:tcStyle>
        <a:tcBdr/>
        <a:fill>
          <a:solidFill>
            <a:srgbClr val="E7F0E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E9FD"/>
          </a:solidFill>
        </a:fill>
      </a:tcStyle>
    </a:wholeTbl>
    <a:band2H>
      <a:tcTxStyle/>
      <a:tcStyle>
        <a:tcBdr/>
        <a:fill>
          <a:solidFill>
            <a:srgbClr val="E8F4FE"/>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4" name="Shape 114"/>
          <p:cNvSpPr>
            <a:spLocks noGrp="1" noRot="1" noChangeAspect="1"/>
          </p:cNvSpPr>
          <p:nvPr>
            <p:ph type="sldImg"/>
          </p:nvPr>
        </p:nvSpPr>
        <p:spPr>
          <a:xfrm>
            <a:off x="1143000" y="685800"/>
            <a:ext cx="4572000" cy="3429000"/>
          </a:xfrm>
          <a:prstGeom prst="rect">
            <a:avLst/>
          </a:prstGeom>
        </p:spPr>
        <p:txBody>
          <a:bodyPr/>
          <a:lstStyle/>
          <a:p>
            <a:endParaRPr/>
          </a:p>
        </p:txBody>
      </p:sp>
      <p:sp>
        <p:nvSpPr>
          <p:cNvPr id="115" name="Shape 11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1200">
        <a:latin typeface="+mn-lt"/>
        <a:ea typeface="+mn-ea"/>
        <a:cs typeface="+mn-cs"/>
        <a:sym typeface="Century Schoolbook"/>
      </a:defRPr>
    </a:lvl1pPr>
    <a:lvl2pPr indent="228600" defTabSz="457200" latinLnBrk="0">
      <a:defRPr sz="1200">
        <a:latin typeface="+mn-lt"/>
        <a:ea typeface="+mn-ea"/>
        <a:cs typeface="+mn-cs"/>
        <a:sym typeface="Century Schoolbook"/>
      </a:defRPr>
    </a:lvl2pPr>
    <a:lvl3pPr indent="457200" defTabSz="457200" latinLnBrk="0">
      <a:defRPr sz="1200">
        <a:latin typeface="+mn-lt"/>
        <a:ea typeface="+mn-ea"/>
        <a:cs typeface="+mn-cs"/>
        <a:sym typeface="Century Schoolbook"/>
      </a:defRPr>
    </a:lvl3pPr>
    <a:lvl4pPr indent="685800" defTabSz="457200" latinLnBrk="0">
      <a:defRPr sz="1200">
        <a:latin typeface="+mn-lt"/>
        <a:ea typeface="+mn-ea"/>
        <a:cs typeface="+mn-cs"/>
        <a:sym typeface="Century Schoolbook"/>
      </a:defRPr>
    </a:lvl4pPr>
    <a:lvl5pPr indent="914400" defTabSz="457200" latinLnBrk="0">
      <a:defRPr sz="1200">
        <a:latin typeface="+mn-lt"/>
        <a:ea typeface="+mn-ea"/>
        <a:cs typeface="+mn-cs"/>
        <a:sym typeface="Century Schoolbook"/>
      </a:defRPr>
    </a:lvl5pPr>
    <a:lvl6pPr indent="1143000" defTabSz="457200" latinLnBrk="0">
      <a:defRPr sz="1200">
        <a:latin typeface="+mn-lt"/>
        <a:ea typeface="+mn-ea"/>
        <a:cs typeface="+mn-cs"/>
        <a:sym typeface="Century Schoolbook"/>
      </a:defRPr>
    </a:lvl6pPr>
    <a:lvl7pPr indent="1371600" defTabSz="457200" latinLnBrk="0">
      <a:defRPr sz="1200">
        <a:latin typeface="+mn-lt"/>
        <a:ea typeface="+mn-ea"/>
        <a:cs typeface="+mn-cs"/>
        <a:sym typeface="Century Schoolbook"/>
      </a:defRPr>
    </a:lvl7pPr>
    <a:lvl8pPr indent="1600200" defTabSz="457200" latinLnBrk="0">
      <a:defRPr sz="1200">
        <a:latin typeface="+mn-lt"/>
        <a:ea typeface="+mn-ea"/>
        <a:cs typeface="+mn-cs"/>
        <a:sym typeface="Century Schoolbook"/>
      </a:defRPr>
    </a:lvl8pPr>
    <a:lvl9pPr indent="1828800" defTabSz="457200" latinLnBrk="0">
      <a:defRPr sz="1200">
        <a:latin typeface="+mn-lt"/>
        <a:ea typeface="+mn-ea"/>
        <a:cs typeface="+mn-cs"/>
        <a:sym typeface="Century Schoolbook"/>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a de título">
    <p:bg>
      <p:bgPr>
        <a:solidFill>
          <a:srgbClr val="455F51"/>
        </a:solidFill>
        <a:effectLst/>
      </p:bgPr>
    </p:bg>
    <p:spTree>
      <p:nvGrpSpPr>
        <p:cNvPr id="1" name=""/>
        <p:cNvGrpSpPr/>
        <p:nvPr/>
      </p:nvGrpSpPr>
      <p:grpSpPr>
        <a:xfrm>
          <a:off x="0" y="0"/>
          <a:ext cx="0" cy="0"/>
          <a:chOff x="0" y="0"/>
          <a:chExt cx="0" cy="0"/>
        </a:xfrm>
      </p:grpSpPr>
      <p:sp>
        <p:nvSpPr>
          <p:cNvPr id="13" name="Texto del título"/>
          <p:cNvSpPr txBox="1">
            <a:spLocks noGrp="1"/>
          </p:cNvSpPr>
          <p:nvPr>
            <p:ph type="title"/>
          </p:nvPr>
        </p:nvSpPr>
        <p:spPr>
          <a:xfrm>
            <a:off x="1261871" y="758951"/>
            <a:ext cx="9418321" cy="4041649"/>
          </a:xfrm>
          <a:prstGeom prst="rect">
            <a:avLst/>
          </a:prstGeom>
        </p:spPr>
        <p:txBody>
          <a:bodyPr/>
          <a:lstStyle>
            <a:lvl1pPr>
              <a:lnSpc>
                <a:spcPct val="85000"/>
              </a:lnSpc>
              <a:defRPr sz="7200">
                <a:solidFill>
                  <a:srgbClr val="FFFFFF"/>
                </a:solidFill>
              </a:defRPr>
            </a:lvl1pPr>
          </a:lstStyle>
          <a:p>
            <a:r>
              <a:t>Texto del título</a:t>
            </a:r>
          </a:p>
        </p:txBody>
      </p:sp>
      <p:sp>
        <p:nvSpPr>
          <p:cNvPr id="14" name="Nivel de texto 1…"/>
          <p:cNvSpPr txBox="1">
            <a:spLocks noGrp="1"/>
          </p:cNvSpPr>
          <p:nvPr>
            <p:ph type="body" sz="quarter" idx="1"/>
          </p:nvPr>
        </p:nvSpPr>
        <p:spPr>
          <a:xfrm>
            <a:off x="1261871" y="4800600"/>
            <a:ext cx="9418321" cy="1691640"/>
          </a:xfrm>
          <a:prstGeom prst="rect">
            <a:avLst/>
          </a:prstGeom>
        </p:spPr>
        <p:txBody>
          <a:bodyPr/>
          <a:lstStyle>
            <a:lvl1pPr marL="0" indent="0">
              <a:buClrTx/>
              <a:buSzTx/>
              <a:buFontTx/>
              <a:buNone/>
              <a:defRPr sz="2200" spc="30">
                <a:solidFill>
                  <a:srgbClr val="BFBFBF"/>
                </a:solidFill>
              </a:defRPr>
            </a:lvl1pPr>
            <a:lvl2pPr marL="0" indent="457200">
              <a:buClrTx/>
              <a:buSzTx/>
              <a:buFontTx/>
              <a:buNone/>
              <a:defRPr sz="2200" spc="30">
                <a:solidFill>
                  <a:srgbClr val="BFBFBF"/>
                </a:solidFill>
              </a:defRPr>
            </a:lvl2pPr>
            <a:lvl3pPr marL="0" indent="914400">
              <a:buClrTx/>
              <a:buSzTx/>
              <a:buFontTx/>
              <a:buNone/>
              <a:defRPr sz="2200" spc="30">
                <a:solidFill>
                  <a:srgbClr val="BFBFBF"/>
                </a:solidFill>
              </a:defRPr>
            </a:lvl3pPr>
            <a:lvl4pPr marL="0" indent="1371600">
              <a:buClrTx/>
              <a:buSzTx/>
              <a:buFontTx/>
              <a:buNone/>
              <a:defRPr sz="2200" spc="30">
                <a:solidFill>
                  <a:srgbClr val="BFBFBF"/>
                </a:solidFill>
              </a:defRPr>
            </a:lvl4pPr>
            <a:lvl5pPr marL="0" indent="1828800">
              <a:buClrTx/>
              <a:buSzTx/>
              <a:buFontTx/>
              <a:buNone/>
              <a:defRPr sz="2200" spc="30">
                <a:solidFill>
                  <a:srgbClr val="BFBFBF"/>
                </a:solidFill>
              </a:defRPr>
            </a:lvl5pPr>
          </a:lstStyle>
          <a:p>
            <a:r>
              <a:t>Nivel de texto 1</a:t>
            </a:r>
          </a:p>
          <a:p>
            <a:pPr lvl="1"/>
            <a:r>
              <a:t>Nivel de texto 2</a:t>
            </a:r>
          </a:p>
          <a:p>
            <a:pPr lvl="2"/>
            <a:r>
              <a:t>Nivel de texto 3</a:t>
            </a:r>
          </a:p>
          <a:p>
            <a:pPr lvl="3"/>
            <a:r>
              <a:t>Nivel de texto 4</a:t>
            </a:r>
          </a:p>
          <a:p>
            <a:pPr lvl="4"/>
            <a:r>
              <a:t>Nivel de texto 5</a:t>
            </a:r>
          </a:p>
        </p:txBody>
      </p:sp>
      <p:sp>
        <p:nvSpPr>
          <p:cNvPr id="1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ítulo y texto vertical">
    <p:spTree>
      <p:nvGrpSpPr>
        <p:cNvPr id="1" name=""/>
        <p:cNvGrpSpPr/>
        <p:nvPr/>
      </p:nvGrpSpPr>
      <p:grpSpPr>
        <a:xfrm>
          <a:off x="0" y="0"/>
          <a:ext cx="0" cy="0"/>
          <a:chOff x="0" y="0"/>
          <a:chExt cx="0" cy="0"/>
        </a:xfrm>
      </p:grpSpPr>
      <p:sp>
        <p:nvSpPr>
          <p:cNvPr id="97" name="Texto del título"/>
          <p:cNvSpPr txBox="1">
            <a:spLocks noGrp="1"/>
          </p:cNvSpPr>
          <p:nvPr>
            <p:ph type="title"/>
          </p:nvPr>
        </p:nvSpPr>
        <p:spPr>
          <a:xfrm>
            <a:off x="1261872" y="294198"/>
            <a:ext cx="9692640" cy="1397124"/>
          </a:xfrm>
          <a:prstGeom prst="rect">
            <a:avLst/>
          </a:prstGeom>
        </p:spPr>
        <p:txBody>
          <a:bodyPr/>
          <a:lstStyle/>
          <a:p>
            <a:r>
              <a:t>Texto del título</a:t>
            </a:r>
          </a:p>
        </p:txBody>
      </p:sp>
      <p:sp>
        <p:nvSpPr>
          <p:cNvPr id="98" name="Nivel de texto 1…"/>
          <p:cNvSpPr txBox="1">
            <a:spLocks noGrp="1"/>
          </p:cNvSpPr>
          <p:nvPr>
            <p:ph type="body" idx="1"/>
          </p:nvPr>
        </p:nvSpPr>
        <p:spPr>
          <a:xfrm>
            <a:off x="1261872" y="1828800"/>
            <a:ext cx="8595360" cy="4351337"/>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9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ítulo vertical y texto">
    <p:spTree>
      <p:nvGrpSpPr>
        <p:cNvPr id="1" name=""/>
        <p:cNvGrpSpPr/>
        <p:nvPr/>
      </p:nvGrpSpPr>
      <p:grpSpPr>
        <a:xfrm>
          <a:off x="0" y="0"/>
          <a:ext cx="0" cy="0"/>
          <a:chOff x="0" y="0"/>
          <a:chExt cx="0" cy="0"/>
        </a:xfrm>
      </p:grpSpPr>
      <p:sp>
        <p:nvSpPr>
          <p:cNvPr id="106" name="Texto del título"/>
          <p:cNvSpPr txBox="1">
            <a:spLocks noGrp="1"/>
          </p:cNvSpPr>
          <p:nvPr>
            <p:ph type="title"/>
          </p:nvPr>
        </p:nvSpPr>
        <p:spPr>
          <a:xfrm>
            <a:off x="8648700" y="381000"/>
            <a:ext cx="2476500" cy="5897562"/>
          </a:xfrm>
          <a:prstGeom prst="rect">
            <a:avLst/>
          </a:prstGeom>
        </p:spPr>
        <p:txBody>
          <a:bodyPr/>
          <a:lstStyle/>
          <a:p>
            <a:r>
              <a:t>Texto del título</a:t>
            </a:r>
          </a:p>
        </p:txBody>
      </p:sp>
      <p:sp>
        <p:nvSpPr>
          <p:cNvPr id="107" name="Nivel de texto 1…"/>
          <p:cNvSpPr txBox="1">
            <a:spLocks noGrp="1"/>
          </p:cNvSpPr>
          <p:nvPr>
            <p:ph type="body" idx="1"/>
          </p:nvPr>
        </p:nvSpPr>
        <p:spPr>
          <a:xfrm>
            <a:off x="762000" y="381000"/>
            <a:ext cx="7734300" cy="5897562"/>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0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objetos">
    <p:spTree>
      <p:nvGrpSpPr>
        <p:cNvPr id="1" name=""/>
        <p:cNvGrpSpPr/>
        <p:nvPr/>
      </p:nvGrpSpPr>
      <p:grpSpPr>
        <a:xfrm>
          <a:off x="0" y="0"/>
          <a:ext cx="0" cy="0"/>
          <a:chOff x="0" y="0"/>
          <a:chExt cx="0" cy="0"/>
        </a:xfrm>
      </p:grpSpPr>
      <p:sp>
        <p:nvSpPr>
          <p:cNvPr id="22" name="Texto del título"/>
          <p:cNvSpPr txBox="1">
            <a:spLocks noGrp="1"/>
          </p:cNvSpPr>
          <p:nvPr>
            <p:ph type="title"/>
          </p:nvPr>
        </p:nvSpPr>
        <p:spPr>
          <a:xfrm>
            <a:off x="1261872" y="294198"/>
            <a:ext cx="9692640" cy="1397124"/>
          </a:xfrm>
          <a:prstGeom prst="rect">
            <a:avLst/>
          </a:prstGeom>
        </p:spPr>
        <p:txBody>
          <a:bodyPr/>
          <a:lstStyle/>
          <a:p>
            <a:r>
              <a:t>Texto del título</a:t>
            </a:r>
          </a:p>
        </p:txBody>
      </p:sp>
      <p:sp>
        <p:nvSpPr>
          <p:cNvPr id="23" name="Nivel de texto 1…"/>
          <p:cNvSpPr txBox="1">
            <a:spLocks noGrp="1"/>
          </p:cNvSpPr>
          <p:nvPr>
            <p:ph type="body" idx="1"/>
          </p:nvPr>
        </p:nvSpPr>
        <p:spPr>
          <a:xfrm>
            <a:off x="1261872" y="1828800"/>
            <a:ext cx="8595360" cy="4351337"/>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Encabezado de sección">
    <p:spTree>
      <p:nvGrpSpPr>
        <p:cNvPr id="1" name=""/>
        <p:cNvGrpSpPr/>
        <p:nvPr/>
      </p:nvGrpSpPr>
      <p:grpSpPr>
        <a:xfrm>
          <a:off x="0" y="0"/>
          <a:ext cx="0" cy="0"/>
          <a:chOff x="0" y="0"/>
          <a:chExt cx="0" cy="0"/>
        </a:xfrm>
      </p:grpSpPr>
      <p:sp>
        <p:nvSpPr>
          <p:cNvPr id="31" name="Texto del título"/>
          <p:cNvSpPr txBox="1">
            <a:spLocks noGrp="1"/>
          </p:cNvSpPr>
          <p:nvPr>
            <p:ph type="title"/>
          </p:nvPr>
        </p:nvSpPr>
        <p:spPr>
          <a:xfrm>
            <a:off x="1261871" y="758951"/>
            <a:ext cx="9418321" cy="4041649"/>
          </a:xfrm>
          <a:prstGeom prst="rect">
            <a:avLst/>
          </a:prstGeom>
        </p:spPr>
        <p:txBody>
          <a:bodyPr/>
          <a:lstStyle>
            <a:lvl1pPr>
              <a:lnSpc>
                <a:spcPct val="85000"/>
              </a:lnSpc>
              <a:defRPr sz="7200"/>
            </a:lvl1pPr>
          </a:lstStyle>
          <a:p>
            <a:r>
              <a:t>Texto del título</a:t>
            </a:r>
          </a:p>
        </p:txBody>
      </p:sp>
      <p:sp>
        <p:nvSpPr>
          <p:cNvPr id="32" name="Nivel de texto 1…"/>
          <p:cNvSpPr txBox="1">
            <a:spLocks noGrp="1"/>
          </p:cNvSpPr>
          <p:nvPr>
            <p:ph type="body" sz="quarter" idx="1"/>
          </p:nvPr>
        </p:nvSpPr>
        <p:spPr>
          <a:xfrm>
            <a:off x="1261871" y="4800600"/>
            <a:ext cx="9418321" cy="1691640"/>
          </a:xfrm>
          <a:prstGeom prst="rect">
            <a:avLst/>
          </a:prstGeom>
        </p:spPr>
        <p:txBody>
          <a:bodyPr/>
          <a:lstStyle>
            <a:lvl1pPr marL="0" indent="0">
              <a:buClrTx/>
              <a:buSzTx/>
              <a:buFontTx/>
              <a:buNone/>
              <a:defRPr sz="2200" spc="30">
                <a:solidFill>
                  <a:srgbClr val="808080"/>
                </a:solidFill>
              </a:defRPr>
            </a:lvl1pPr>
            <a:lvl2pPr marL="0" indent="457200">
              <a:buClrTx/>
              <a:buSzTx/>
              <a:buFontTx/>
              <a:buNone/>
              <a:defRPr sz="2200" spc="30">
                <a:solidFill>
                  <a:srgbClr val="808080"/>
                </a:solidFill>
              </a:defRPr>
            </a:lvl2pPr>
            <a:lvl3pPr marL="0" indent="914400">
              <a:buClrTx/>
              <a:buSzTx/>
              <a:buFontTx/>
              <a:buNone/>
              <a:defRPr sz="2200" spc="30">
                <a:solidFill>
                  <a:srgbClr val="808080"/>
                </a:solidFill>
              </a:defRPr>
            </a:lvl3pPr>
            <a:lvl4pPr marL="0" indent="1371600">
              <a:buClrTx/>
              <a:buSzTx/>
              <a:buFontTx/>
              <a:buNone/>
              <a:defRPr sz="2200" spc="30">
                <a:solidFill>
                  <a:srgbClr val="808080"/>
                </a:solidFill>
              </a:defRPr>
            </a:lvl4pPr>
            <a:lvl5pPr marL="0" indent="1828800">
              <a:buClrTx/>
              <a:buSzTx/>
              <a:buFontTx/>
              <a:buNone/>
              <a:defRPr sz="2200" spc="30">
                <a:solidFill>
                  <a:srgbClr val="808080"/>
                </a:solidFill>
              </a:defRPr>
            </a:lvl5pPr>
          </a:lstStyle>
          <a:p>
            <a:r>
              <a:t>Nivel de texto 1</a:t>
            </a:r>
          </a:p>
          <a:p>
            <a:pPr lvl="1"/>
            <a:r>
              <a:t>Nivel de texto 2</a:t>
            </a:r>
          </a:p>
          <a:p>
            <a:pPr lvl="2"/>
            <a:r>
              <a:t>Nivel de texto 3</a:t>
            </a:r>
          </a:p>
          <a:p>
            <a:pPr lvl="3"/>
            <a:r>
              <a:t>Nivel de texto 4</a:t>
            </a:r>
          </a:p>
          <a:p>
            <a:pPr lvl="4"/>
            <a:r>
              <a:t>Nivel de texto 5</a:t>
            </a:r>
          </a:p>
        </p:txBody>
      </p:sp>
      <p:sp>
        <p:nvSpPr>
          <p:cNvPr id="3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Dos objetos">
    <p:spTree>
      <p:nvGrpSpPr>
        <p:cNvPr id="1" name=""/>
        <p:cNvGrpSpPr/>
        <p:nvPr/>
      </p:nvGrpSpPr>
      <p:grpSpPr>
        <a:xfrm>
          <a:off x="0" y="0"/>
          <a:ext cx="0" cy="0"/>
          <a:chOff x="0" y="0"/>
          <a:chExt cx="0" cy="0"/>
        </a:xfrm>
      </p:grpSpPr>
      <p:sp>
        <p:nvSpPr>
          <p:cNvPr id="40" name="Texto del título"/>
          <p:cNvSpPr txBox="1">
            <a:spLocks noGrp="1"/>
          </p:cNvSpPr>
          <p:nvPr>
            <p:ph type="title"/>
          </p:nvPr>
        </p:nvSpPr>
        <p:spPr>
          <a:xfrm>
            <a:off x="1261872" y="294198"/>
            <a:ext cx="9692640" cy="1397124"/>
          </a:xfrm>
          <a:prstGeom prst="rect">
            <a:avLst/>
          </a:prstGeom>
        </p:spPr>
        <p:txBody>
          <a:bodyPr/>
          <a:lstStyle/>
          <a:p>
            <a:r>
              <a:t>Texto del título</a:t>
            </a:r>
          </a:p>
        </p:txBody>
      </p:sp>
      <p:sp>
        <p:nvSpPr>
          <p:cNvPr id="41" name="Nivel de texto 1…"/>
          <p:cNvSpPr txBox="1">
            <a:spLocks noGrp="1"/>
          </p:cNvSpPr>
          <p:nvPr>
            <p:ph type="body" sz="half" idx="1"/>
          </p:nvPr>
        </p:nvSpPr>
        <p:spPr>
          <a:xfrm>
            <a:off x="1261872" y="1828800"/>
            <a:ext cx="4480560" cy="4351337"/>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4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ación">
    <p:spTree>
      <p:nvGrpSpPr>
        <p:cNvPr id="1" name=""/>
        <p:cNvGrpSpPr/>
        <p:nvPr/>
      </p:nvGrpSpPr>
      <p:grpSpPr>
        <a:xfrm>
          <a:off x="0" y="0"/>
          <a:ext cx="0" cy="0"/>
          <a:chOff x="0" y="0"/>
          <a:chExt cx="0" cy="0"/>
        </a:xfrm>
      </p:grpSpPr>
      <p:sp>
        <p:nvSpPr>
          <p:cNvPr id="49" name="Texto del título"/>
          <p:cNvSpPr txBox="1">
            <a:spLocks noGrp="1"/>
          </p:cNvSpPr>
          <p:nvPr>
            <p:ph type="title"/>
          </p:nvPr>
        </p:nvSpPr>
        <p:spPr>
          <a:xfrm>
            <a:off x="1261872" y="294198"/>
            <a:ext cx="9692640" cy="1397124"/>
          </a:xfrm>
          <a:prstGeom prst="rect">
            <a:avLst/>
          </a:prstGeom>
        </p:spPr>
        <p:txBody>
          <a:bodyPr/>
          <a:lstStyle/>
          <a:p>
            <a:r>
              <a:t>Texto del título</a:t>
            </a:r>
          </a:p>
        </p:txBody>
      </p:sp>
      <p:sp>
        <p:nvSpPr>
          <p:cNvPr id="50" name="Nivel de texto 1…"/>
          <p:cNvSpPr txBox="1">
            <a:spLocks noGrp="1"/>
          </p:cNvSpPr>
          <p:nvPr>
            <p:ph type="body" sz="quarter" idx="1"/>
          </p:nvPr>
        </p:nvSpPr>
        <p:spPr>
          <a:xfrm>
            <a:off x="1261872" y="1713655"/>
            <a:ext cx="4480560" cy="731520"/>
          </a:xfrm>
          <a:prstGeom prst="rect">
            <a:avLst/>
          </a:prstGeom>
        </p:spPr>
        <p:txBody>
          <a:bodyPr anchor="b"/>
          <a:lstStyle>
            <a:lvl1pPr marL="0" indent="0">
              <a:spcBef>
                <a:spcPts val="200"/>
              </a:spcBef>
              <a:buClrTx/>
              <a:buSzTx/>
              <a:buFontTx/>
              <a:buNone/>
              <a:defRPr>
                <a:solidFill>
                  <a:srgbClr val="455F51"/>
                </a:solidFill>
              </a:defRPr>
            </a:lvl1pPr>
            <a:lvl2pPr marL="0" indent="457200">
              <a:spcBef>
                <a:spcPts val="200"/>
              </a:spcBef>
              <a:buClrTx/>
              <a:buSzTx/>
              <a:buFontTx/>
              <a:buNone/>
              <a:defRPr>
                <a:solidFill>
                  <a:srgbClr val="455F51"/>
                </a:solidFill>
              </a:defRPr>
            </a:lvl2pPr>
            <a:lvl3pPr marL="0" indent="914400">
              <a:spcBef>
                <a:spcPts val="200"/>
              </a:spcBef>
              <a:buClrTx/>
              <a:buSzTx/>
              <a:buFontTx/>
              <a:buNone/>
              <a:defRPr>
                <a:solidFill>
                  <a:srgbClr val="455F51"/>
                </a:solidFill>
              </a:defRPr>
            </a:lvl3pPr>
            <a:lvl4pPr marL="0" indent="1371600">
              <a:spcBef>
                <a:spcPts val="200"/>
              </a:spcBef>
              <a:buClrTx/>
              <a:buSzTx/>
              <a:buFontTx/>
              <a:buNone/>
              <a:defRPr>
                <a:solidFill>
                  <a:srgbClr val="455F51"/>
                </a:solidFill>
              </a:defRPr>
            </a:lvl4pPr>
            <a:lvl5pPr marL="0" indent="1828800">
              <a:spcBef>
                <a:spcPts val="200"/>
              </a:spcBef>
              <a:buClrTx/>
              <a:buSzTx/>
              <a:buFontTx/>
              <a:buNone/>
              <a:defRPr>
                <a:solidFill>
                  <a:srgbClr val="455F51"/>
                </a:solidFill>
              </a:defRPr>
            </a:lvl5pPr>
          </a:lstStyle>
          <a:p>
            <a:r>
              <a:t>Nivel de texto 1</a:t>
            </a:r>
          </a:p>
          <a:p>
            <a:pPr lvl="1"/>
            <a:r>
              <a:t>Nivel de texto 2</a:t>
            </a:r>
          </a:p>
          <a:p>
            <a:pPr lvl="2"/>
            <a:r>
              <a:t>Nivel de texto 3</a:t>
            </a:r>
          </a:p>
          <a:p>
            <a:pPr lvl="3"/>
            <a:r>
              <a:t>Nivel de texto 4</a:t>
            </a:r>
          </a:p>
          <a:p>
            <a:pPr lvl="4"/>
            <a:r>
              <a:t>Nivel de texto 5</a:t>
            </a:r>
          </a:p>
        </p:txBody>
      </p:sp>
      <p:sp>
        <p:nvSpPr>
          <p:cNvPr id="51" name="Rectángulo"/>
          <p:cNvSpPr>
            <a:spLocks noGrp="1"/>
          </p:cNvSpPr>
          <p:nvPr>
            <p:ph type="body" sz="quarter" idx="13"/>
          </p:nvPr>
        </p:nvSpPr>
        <p:spPr>
          <a:xfrm>
            <a:off x="6126480" y="1713655"/>
            <a:ext cx="4480560" cy="731520"/>
          </a:xfrm>
          <a:prstGeom prst="rect">
            <a:avLst/>
          </a:prstGeom>
        </p:spPr>
        <p:txBody>
          <a:bodyPr anchor="b"/>
          <a:lstStyle/>
          <a:p>
            <a:pPr marL="0" indent="0">
              <a:lnSpc>
                <a:spcPct val="90000"/>
              </a:lnSpc>
              <a:spcBef>
                <a:spcPts val="2000"/>
              </a:spcBef>
              <a:buClrTx/>
              <a:buSzTx/>
              <a:buFontTx/>
              <a:buNone/>
              <a:defRPr spc="0">
                <a:solidFill>
                  <a:srgbClr val="455F51"/>
                </a:solidFill>
              </a:defRPr>
            </a:pPr>
            <a:endParaRPr/>
          </a:p>
        </p:txBody>
      </p:sp>
      <p:sp>
        <p:nvSpPr>
          <p:cNvPr id="5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olo el título">
    <p:spTree>
      <p:nvGrpSpPr>
        <p:cNvPr id="1" name=""/>
        <p:cNvGrpSpPr/>
        <p:nvPr/>
      </p:nvGrpSpPr>
      <p:grpSpPr>
        <a:xfrm>
          <a:off x="0" y="0"/>
          <a:ext cx="0" cy="0"/>
          <a:chOff x="0" y="0"/>
          <a:chExt cx="0" cy="0"/>
        </a:xfrm>
      </p:grpSpPr>
      <p:sp>
        <p:nvSpPr>
          <p:cNvPr id="59" name="Texto del título"/>
          <p:cNvSpPr txBox="1">
            <a:spLocks noGrp="1"/>
          </p:cNvSpPr>
          <p:nvPr>
            <p:ph type="title"/>
          </p:nvPr>
        </p:nvSpPr>
        <p:spPr>
          <a:xfrm>
            <a:off x="1261872" y="294198"/>
            <a:ext cx="9692640" cy="1397124"/>
          </a:xfrm>
          <a:prstGeom prst="rect">
            <a:avLst/>
          </a:prstGeom>
        </p:spPr>
        <p:txBody>
          <a:bodyPr/>
          <a:lstStyle/>
          <a:p>
            <a:r>
              <a:t>Texto del título</a:t>
            </a:r>
          </a:p>
        </p:txBody>
      </p:sp>
      <p:sp>
        <p:nvSpPr>
          <p:cNvPr id="6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6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ntenido con título">
    <p:spTree>
      <p:nvGrpSpPr>
        <p:cNvPr id="1" name=""/>
        <p:cNvGrpSpPr/>
        <p:nvPr/>
      </p:nvGrpSpPr>
      <p:grpSpPr>
        <a:xfrm>
          <a:off x="0" y="0"/>
          <a:ext cx="0" cy="0"/>
          <a:chOff x="0" y="0"/>
          <a:chExt cx="0" cy="0"/>
        </a:xfrm>
      </p:grpSpPr>
      <p:sp>
        <p:nvSpPr>
          <p:cNvPr id="74" name="Rectángulo"/>
          <p:cNvSpPr/>
          <p:nvPr/>
        </p:nvSpPr>
        <p:spPr>
          <a:xfrm>
            <a:off x="11292840" y="0"/>
            <a:ext cx="914400" cy="6858000"/>
          </a:xfrm>
          <a:prstGeom prst="rect">
            <a:avLst/>
          </a:prstGeom>
          <a:solidFill>
            <a:schemeClr val="accent1"/>
          </a:solidFill>
          <a:ln w="12700">
            <a:miter lim="400000"/>
          </a:ln>
        </p:spPr>
        <p:txBody>
          <a:bodyPr lIns="45719" rIns="45719"/>
          <a:lstStyle/>
          <a:p>
            <a:endParaRPr/>
          </a:p>
        </p:txBody>
      </p:sp>
      <p:sp>
        <p:nvSpPr>
          <p:cNvPr id="75" name="Texto del título"/>
          <p:cNvSpPr txBox="1">
            <a:spLocks noGrp="1"/>
          </p:cNvSpPr>
          <p:nvPr>
            <p:ph type="title"/>
          </p:nvPr>
        </p:nvSpPr>
        <p:spPr>
          <a:xfrm>
            <a:off x="841247" y="457199"/>
            <a:ext cx="3200401" cy="1600198"/>
          </a:xfrm>
          <a:prstGeom prst="rect">
            <a:avLst/>
          </a:prstGeom>
        </p:spPr>
        <p:txBody>
          <a:bodyPr/>
          <a:lstStyle>
            <a:lvl1pPr>
              <a:defRPr sz="2800"/>
            </a:lvl1pPr>
          </a:lstStyle>
          <a:p>
            <a:r>
              <a:t>Texto del título</a:t>
            </a:r>
          </a:p>
        </p:txBody>
      </p:sp>
      <p:sp>
        <p:nvSpPr>
          <p:cNvPr id="76" name="Nivel de texto 1…"/>
          <p:cNvSpPr txBox="1">
            <a:spLocks noGrp="1"/>
          </p:cNvSpPr>
          <p:nvPr>
            <p:ph type="body" sz="half" idx="1"/>
          </p:nvPr>
        </p:nvSpPr>
        <p:spPr>
          <a:xfrm>
            <a:off x="4504267" y="685800"/>
            <a:ext cx="6079066" cy="5486400"/>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7" name="Rectángulo"/>
          <p:cNvSpPr>
            <a:spLocks noGrp="1"/>
          </p:cNvSpPr>
          <p:nvPr>
            <p:ph type="body" sz="quarter" idx="13"/>
          </p:nvPr>
        </p:nvSpPr>
        <p:spPr>
          <a:xfrm>
            <a:off x="841247" y="2099734"/>
            <a:ext cx="3200401" cy="3810001"/>
          </a:xfrm>
          <a:prstGeom prst="rect">
            <a:avLst/>
          </a:prstGeom>
        </p:spPr>
        <p:txBody>
          <a:bodyPr/>
          <a:lstStyle/>
          <a:p>
            <a:pPr marL="0" indent="0">
              <a:lnSpc>
                <a:spcPct val="114000"/>
              </a:lnSpc>
              <a:spcBef>
                <a:spcPts val="800"/>
              </a:spcBef>
              <a:buClrTx/>
              <a:buSzTx/>
              <a:buFontTx/>
              <a:buNone/>
              <a:defRPr sz="1400" spc="0"/>
            </a:pPr>
            <a:endParaRPr/>
          </a:p>
        </p:txBody>
      </p:sp>
      <p:sp>
        <p:nvSpPr>
          <p:cNvPr id="7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Imagen con título">
    <p:spTree>
      <p:nvGrpSpPr>
        <p:cNvPr id="1" name=""/>
        <p:cNvGrpSpPr/>
        <p:nvPr/>
      </p:nvGrpSpPr>
      <p:grpSpPr>
        <a:xfrm>
          <a:off x="0" y="0"/>
          <a:ext cx="0" cy="0"/>
          <a:chOff x="0" y="0"/>
          <a:chExt cx="0" cy="0"/>
        </a:xfrm>
      </p:grpSpPr>
      <p:sp>
        <p:nvSpPr>
          <p:cNvPr id="85" name="Rectángulo"/>
          <p:cNvSpPr/>
          <p:nvPr/>
        </p:nvSpPr>
        <p:spPr>
          <a:xfrm>
            <a:off x="11292840" y="0"/>
            <a:ext cx="914400" cy="6858000"/>
          </a:xfrm>
          <a:prstGeom prst="rect">
            <a:avLst/>
          </a:prstGeom>
          <a:solidFill>
            <a:schemeClr val="accent1"/>
          </a:solidFill>
          <a:ln w="12700">
            <a:miter lim="400000"/>
          </a:ln>
        </p:spPr>
        <p:txBody>
          <a:bodyPr lIns="45719" rIns="45719"/>
          <a:lstStyle/>
          <a:p>
            <a:endParaRPr/>
          </a:p>
        </p:txBody>
      </p:sp>
      <p:sp>
        <p:nvSpPr>
          <p:cNvPr id="86" name="Rectángulo"/>
          <p:cNvSpPr/>
          <p:nvPr/>
        </p:nvSpPr>
        <p:spPr>
          <a:xfrm>
            <a:off x="0" y="5105400"/>
            <a:ext cx="11292840" cy="1752600"/>
          </a:xfrm>
          <a:prstGeom prst="rect">
            <a:avLst/>
          </a:prstGeom>
          <a:solidFill>
            <a:srgbClr val="455F51"/>
          </a:solidFill>
          <a:ln w="12700">
            <a:miter lim="400000"/>
          </a:ln>
        </p:spPr>
        <p:txBody>
          <a:bodyPr lIns="45719" rIns="45719"/>
          <a:lstStyle/>
          <a:p>
            <a:endParaRPr/>
          </a:p>
        </p:txBody>
      </p:sp>
      <p:sp>
        <p:nvSpPr>
          <p:cNvPr id="87" name="Texto del título"/>
          <p:cNvSpPr txBox="1">
            <a:spLocks noGrp="1"/>
          </p:cNvSpPr>
          <p:nvPr>
            <p:ph type="title"/>
          </p:nvPr>
        </p:nvSpPr>
        <p:spPr>
          <a:xfrm>
            <a:off x="914400" y="5257800"/>
            <a:ext cx="9982200" cy="914400"/>
          </a:xfrm>
          <a:prstGeom prst="rect">
            <a:avLst/>
          </a:prstGeom>
        </p:spPr>
        <p:txBody>
          <a:bodyPr/>
          <a:lstStyle>
            <a:lvl1pPr>
              <a:defRPr sz="2800">
                <a:solidFill>
                  <a:srgbClr val="FFFFFF"/>
                </a:solidFill>
              </a:defRPr>
            </a:lvl1pPr>
          </a:lstStyle>
          <a:p>
            <a:r>
              <a:t>Texto del título</a:t>
            </a:r>
          </a:p>
        </p:txBody>
      </p:sp>
      <p:sp>
        <p:nvSpPr>
          <p:cNvPr id="88" name="Imagen"/>
          <p:cNvSpPr>
            <a:spLocks noGrp="1"/>
          </p:cNvSpPr>
          <p:nvPr>
            <p:ph type="pic" idx="13"/>
          </p:nvPr>
        </p:nvSpPr>
        <p:spPr>
          <a:xfrm>
            <a:off x="0" y="0"/>
            <a:ext cx="11292840" cy="5128923"/>
          </a:xfrm>
          <a:prstGeom prst="rect">
            <a:avLst/>
          </a:prstGeom>
        </p:spPr>
        <p:txBody>
          <a:bodyPr lIns="91439" rIns="91439">
            <a:noAutofit/>
          </a:bodyPr>
          <a:lstStyle/>
          <a:p>
            <a:endParaRPr/>
          </a:p>
        </p:txBody>
      </p:sp>
      <p:sp>
        <p:nvSpPr>
          <p:cNvPr id="89" name="Nivel de texto 1…"/>
          <p:cNvSpPr txBox="1">
            <a:spLocks noGrp="1"/>
          </p:cNvSpPr>
          <p:nvPr>
            <p:ph type="body" sz="quarter" idx="1"/>
          </p:nvPr>
        </p:nvSpPr>
        <p:spPr>
          <a:xfrm>
            <a:off x="914400" y="6108589"/>
            <a:ext cx="9982200" cy="597011"/>
          </a:xfrm>
          <a:prstGeom prst="rect">
            <a:avLst/>
          </a:prstGeom>
        </p:spPr>
        <p:txBody>
          <a:bodyPr/>
          <a:lstStyle>
            <a:lvl1pPr marL="0" indent="0">
              <a:lnSpc>
                <a:spcPct val="100000"/>
              </a:lnSpc>
              <a:spcBef>
                <a:spcPts val="800"/>
              </a:spcBef>
              <a:buClrTx/>
              <a:buSzTx/>
              <a:buFontTx/>
              <a:buNone/>
              <a:defRPr sz="1400" spc="10">
                <a:solidFill>
                  <a:srgbClr val="BFBFBF"/>
                </a:solidFill>
              </a:defRPr>
            </a:lvl1pPr>
            <a:lvl2pPr marL="0" indent="457200">
              <a:lnSpc>
                <a:spcPct val="100000"/>
              </a:lnSpc>
              <a:spcBef>
                <a:spcPts val="800"/>
              </a:spcBef>
              <a:buClrTx/>
              <a:buSzTx/>
              <a:buFontTx/>
              <a:buNone/>
              <a:defRPr sz="1400" spc="10">
                <a:solidFill>
                  <a:srgbClr val="BFBFBF"/>
                </a:solidFill>
              </a:defRPr>
            </a:lvl2pPr>
            <a:lvl3pPr marL="0" indent="914400">
              <a:lnSpc>
                <a:spcPct val="100000"/>
              </a:lnSpc>
              <a:spcBef>
                <a:spcPts val="800"/>
              </a:spcBef>
              <a:buClrTx/>
              <a:buSzTx/>
              <a:buFontTx/>
              <a:buNone/>
              <a:defRPr sz="1400" spc="10">
                <a:solidFill>
                  <a:srgbClr val="BFBFBF"/>
                </a:solidFill>
              </a:defRPr>
            </a:lvl3pPr>
            <a:lvl4pPr marL="0" indent="1371600">
              <a:lnSpc>
                <a:spcPct val="100000"/>
              </a:lnSpc>
              <a:spcBef>
                <a:spcPts val="800"/>
              </a:spcBef>
              <a:buClrTx/>
              <a:buSzTx/>
              <a:buFontTx/>
              <a:buNone/>
              <a:defRPr sz="1400" spc="10">
                <a:solidFill>
                  <a:srgbClr val="BFBFBF"/>
                </a:solidFill>
              </a:defRPr>
            </a:lvl4pPr>
            <a:lvl5pPr marL="0" indent="1828800">
              <a:lnSpc>
                <a:spcPct val="100000"/>
              </a:lnSpc>
              <a:spcBef>
                <a:spcPts val="800"/>
              </a:spcBef>
              <a:buClrTx/>
              <a:buSzTx/>
              <a:buFontTx/>
              <a:buNone/>
              <a:defRPr sz="1400" spc="10">
                <a:solidFill>
                  <a:srgbClr val="BFBFBF"/>
                </a:solidFill>
              </a:defRPr>
            </a:lvl5pPr>
          </a:lstStyle>
          <a:p>
            <a:r>
              <a:t>Nivel de texto 1</a:t>
            </a:r>
          </a:p>
          <a:p>
            <a:pPr lvl="1"/>
            <a:r>
              <a:t>Nivel de texto 2</a:t>
            </a:r>
          </a:p>
          <a:p>
            <a:pPr lvl="2"/>
            <a:r>
              <a:t>Nivel de texto 3</a:t>
            </a:r>
          </a:p>
          <a:p>
            <a:pPr lvl="3"/>
            <a:r>
              <a:t>Nivel de texto 4</a:t>
            </a:r>
          </a:p>
          <a:p>
            <a:pPr lvl="4"/>
            <a:r>
              <a:t>Nivel de texto 5</a:t>
            </a:r>
          </a:p>
        </p:txBody>
      </p:sp>
      <p:sp>
        <p:nvSpPr>
          <p:cNvPr id="9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ángulo"/>
          <p:cNvSpPr/>
          <p:nvPr/>
        </p:nvSpPr>
        <p:spPr>
          <a:xfrm>
            <a:off x="11292840" y="0"/>
            <a:ext cx="914400" cy="6858000"/>
          </a:xfrm>
          <a:prstGeom prst="rect">
            <a:avLst/>
          </a:prstGeom>
          <a:solidFill>
            <a:schemeClr val="accent1"/>
          </a:solidFill>
          <a:ln w="12700">
            <a:miter lim="400000"/>
          </a:ln>
        </p:spPr>
        <p:txBody>
          <a:bodyPr lIns="45719" rIns="45719"/>
          <a:lstStyle/>
          <a:p>
            <a:endParaRPr/>
          </a:p>
        </p:txBody>
      </p:sp>
      <p:sp>
        <p:nvSpPr>
          <p:cNvPr id="3" name="Rectángulo"/>
          <p:cNvSpPr/>
          <p:nvPr/>
        </p:nvSpPr>
        <p:spPr>
          <a:xfrm>
            <a:off x="0" y="0"/>
            <a:ext cx="457200" cy="6858000"/>
          </a:xfrm>
          <a:prstGeom prst="rect">
            <a:avLst/>
          </a:prstGeom>
          <a:solidFill>
            <a:srgbClr val="87A896"/>
          </a:solidFill>
          <a:ln w="12700">
            <a:miter lim="400000"/>
          </a:ln>
        </p:spPr>
        <p:txBody>
          <a:bodyPr lIns="45719" rIns="45719"/>
          <a:lstStyle/>
          <a:p>
            <a:endParaRPr/>
          </a:p>
        </p:txBody>
      </p:sp>
      <p:sp>
        <p:nvSpPr>
          <p:cNvPr id="4" name="Texto del título"/>
          <p:cNvSpPr txBox="1">
            <a:spLocks noGrp="1"/>
          </p:cNvSpPr>
          <p:nvPr>
            <p:ph type="title"/>
          </p:nvPr>
        </p:nvSpPr>
        <p:spPr>
          <a:xfrm>
            <a:off x="609600" y="0"/>
            <a:ext cx="10972800" cy="1417638"/>
          </a:xfrm>
          <a:prstGeom prst="rect">
            <a:avLst/>
          </a:prstGeom>
          <a:ln w="12700">
            <a:miter lim="400000"/>
          </a:ln>
          <a:extLst>
            <a:ext uri="{C572A759-6A51-4108-AA02-DFA0A04FC94B}">
              <ma14:wrappingTextBoxFlag xmlns="" xmlns:ma14="http://schemas.microsoft.com/office/mac/drawingml/2011/main" val="1"/>
            </a:ext>
          </a:extLst>
        </p:spPr>
        <p:txBody>
          <a:bodyPr lIns="27432" tIns="27432" rIns="27432" bIns="27432" anchor="b">
            <a:normAutofit/>
          </a:bodyPr>
          <a:lstStyle/>
          <a:p>
            <a:r>
              <a:t>Texto del título</a:t>
            </a:r>
          </a:p>
        </p:txBody>
      </p:sp>
      <p:sp>
        <p:nvSpPr>
          <p:cNvPr id="5" name="Nivel de texto 1…"/>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11443698" y="6150292"/>
            <a:ext cx="612686" cy="637541"/>
          </a:xfrm>
          <a:prstGeom prst="rect">
            <a:avLst/>
          </a:prstGeom>
          <a:ln w="12700">
            <a:miter lim="400000"/>
          </a:ln>
        </p:spPr>
        <p:txBody>
          <a:bodyPr wrap="none" lIns="45719" rIns="45719" anchor="ctr">
            <a:normAutofit/>
          </a:bodyPr>
          <a:lstStyle>
            <a:lvl1pPr algn="ctr">
              <a:defRPr sz="3600">
                <a:solidFill>
                  <a:srgbClr val="C2E088"/>
                </a:solidFill>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50" baseline="0">
          <a:ln>
            <a:noFill/>
          </a:ln>
          <a:solidFill>
            <a:schemeClr val="accent1"/>
          </a:solidFill>
          <a:uFillTx/>
          <a:latin typeface="+mn-lt"/>
          <a:ea typeface="+mn-ea"/>
          <a:cs typeface="+mn-cs"/>
          <a:sym typeface="Century Schoolbook"/>
        </a:defRPr>
      </a:lvl1pPr>
      <a:lvl2pPr marL="0" marR="0" indent="0" algn="l" defTabSz="914400" rtl="0" latinLnBrk="0">
        <a:lnSpc>
          <a:spcPct val="90000"/>
        </a:lnSpc>
        <a:spcBef>
          <a:spcPts val="0"/>
        </a:spcBef>
        <a:spcAft>
          <a:spcPts val="0"/>
        </a:spcAft>
        <a:buClrTx/>
        <a:buSzTx/>
        <a:buFontTx/>
        <a:buNone/>
        <a:tabLst/>
        <a:defRPr sz="4400" b="1" i="0" u="none" strike="noStrike" cap="none" spc="-50" baseline="0">
          <a:ln>
            <a:noFill/>
          </a:ln>
          <a:solidFill>
            <a:schemeClr val="accent1"/>
          </a:solidFill>
          <a:uFillTx/>
          <a:latin typeface="+mn-lt"/>
          <a:ea typeface="+mn-ea"/>
          <a:cs typeface="+mn-cs"/>
          <a:sym typeface="Century Schoolbook"/>
        </a:defRPr>
      </a:lvl2pPr>
      <a:lvl3pPr marL="0" marR="0" indent="0" algn="l" defTabSz="914400" rtl="0" latinLnBrk="0">
        <a:lnSpc>
          <a:spcPct val="90000"/>
        </a:lnSpc>
        <a:spcBef>
          <a:spcPts val="0"/>
        </a:spcBef>
        <a:spcAft>
          <a:spcPts val="0"/>
        </a:spcAft>
        <a:buClrTx/>
        <a:buSzTx/>
        <a:buFontTx/>
        <a:buNone/>
        <a:tabLst/>
        <a:defRPr sz="4400" b="1" i="0" u="none" strike="noStrike" cap="none" spc="-50" baseline="0">
          <a:ln>
            <a:noFill/>
          </a:ln>
          <a:solidFill>
            <a:schemeClr val="accent1"/>
          </a:solidFill>
          <a:uFillTx/>
          <a:latin typeface="+mn-lt"/>
          <a:ea typeface="+mn-ea"/>
          <a:cs typeface="+mn-cs"/>
          <a:sym typeface="Century Schoolbook"/>
        </a:defRPr>
      </a:lvl3pPr>
      <a:lvl4pPr marL="0" marR="0" indent="0" algn="l" defTabSz="914400" rtl="0" latinLnBrk="0">
        <a:lnSpc>
          <a:spcPct val="90000"/>
        </a:lnSpc>
        <a:spcBef>
          <a:spcPts val="0"/>
        </a:spcBef>
        <a:spcAft>
          <a:spcPts val="0"/>
        </a:spcAft>
        <a:buClrTx/>
        <a:buSzTx/>
        <a:buFontTx/>
        <a:buNone/>
        <a:tabLst/>
        <a:defRPr sz="4400" b="1" i="0" u="none" strike="noStrike" cap="none" spc="-50" baseline="0">
          <a:ln>
            <a:noFill/>
          </a:ln>
          <a:solidFill>
            <a:schemeClr val="accent1"/>
          </a:solidFill>
          <a:uFillTx/>
          <a:latin typeface="+mn-lt"/>
          <a:ea typeface="+mn-ea"/>
          <a:cs typeface="+mn-cs"/>
          <a:sym typeface="Century Schoolbook"/>
        </a:defRPr>
      </a:lvl4pPr>
      <a:lvl5pPr marL="0" marR="0" indent="0" algn="l" defTabSz="914400" rtl="0" latinLnBrk="0">
        <a:lnSpc>
          <a:spcPct val="90000"/>
        </a:lnSpc>
        <a:spcBef>
          <a:spcPts val="0"/>
        </a:spcBef>
        <a:spcAft>
          <a:spcPts val="0"/>
        </a:spcAft>
        <a:buClrTx/>
        <a:buSzTx/>
        <a:buFontTx/>
        <a:buNone/>
        <a:tabLst/>
        <a:defRPr sz="4400" b="1" i="0" u="none" strike="noStrike" cap="none" spc="-50" baseline="0">
          <a:ln>
            <a:noFill/>
          </a:ln>
          <a:solidFill>
            <a:schemeClr val="accent1"/>
          </a:solidFill>
          <a:uFillTx/>
          <a:latin typeface="+mn-lt"/>
          <a:ea typeface="+mn-ea"/>
          <a:cs typeface="+mn-cs"/>
          <a:sym typeface="Century Schoolbook"/>
        </a:defRPr>
      </a:lvl5pPr>
      <a:lvl6pPr marL="0" marR="0" indent="0" algn="l" defTabSz="914400" rtl="0" latinLnBrk="0">
        <a:lnSpc>
          <a:spcPct val="90000"/>
        </a:lnSpc>
        <a:spcBef>
          <a:spcPts val="0"/>
        </a:spcBef>
        <a:spcAft>
          <a:spcPts val="0"/>
        </a:spcAft>
        <a:buClrTx/>
        <a:buSzTx/>
        <a:buFontTx/>
        <a:buNone/>
        <a:tabLst/>
        <a:defRPr sz="4400" b="1" i="0" u="none" strike="noStrike" cap="none" spc="-50" baseline="0">
          <a:ln>
            <a:noFill/>
          </a:ln>
          <a:solidFill>
            <a:schemeClr val="accent1"/>
          </a:solidFill>
          <a:uFillTx/>
          <a:latin typeface="+mn-lt"/>
          <a:ea typeface="+mn-ea"/>
          <a:cs typeface="+mn-cs"/>
          <a:sym typeface="Century Schoolbook"/>
        </a:defRPr>
      </a:lvl6pPr>
      <a:lvl7pPr marL="0" marR="0" indent="0" algn="l" defTabSz="914400" rtl="0" latinLnBrk="0">
        <a:lnSpc>
          <a:spcPct val="90000"/>
        </a:lnSpc>
        <a:spcBef>
          <a:spcPts val="0"/>
        </a:spcBef>
        <a:spcAft>
          <a:spcPts val="0"/>
        </a:spcAft>
        <a:buClrTx/>
        <a:buSzTx/>
        <a:buFontTx/>
        <a:buNone/>
        <a:tabLst/>
        <a:defRPr sz="4400" b="1" i="0" u="none" strike="noStrike" cap="none" spc="-50" baseline="0">
          <a:ln>
            <a:noFill/>
          </a:ln>
          <a:solidFill>
            <a:schemeClr val="accent1"/>
          </a:solidFill>
          <a:uFillTx/>
          <a:latin typeface="+mn-lt"/>
          <a:ea typeface="+mn-ea"/>
          <a:cs typeface="+mn-cs"/>
          <a:sym typeface="Century Schoolbook"/>
        </a:defRPr>
      </a:lvl7pPr>
      <a:lvl8pPr marL="0" marR="0" indent="0" algn="l" defTabSz="914400" rtl="0" latinLnBrk="0">
        <a:lnSpc>
          <a:spcPct val="90000"/>
        </a:lnSpc>
        <a:spcBef>
          <a:spcPts val="0"/>
        </a:spcBef>
        <a:spcAft>
          <a:spcPts val="0"/>
        </a:spcAft>
        <a:buClrTx/>
        <a:buSzTx/>
        <a:buFontTx/>
        <a:buNone/>
        <a:tabLst/>
        <a:defRPr sz="4400" b="1" i="0" u="none" strike="noStrike" cap="none" spc="-50" baseline="0">
          <a:ln>
            <a:noFill/>
          </a:ln>
          <a:solidFill>
            <a:schemeClr val="accent1"/>
          </a:solidFill>
          <a:uFillTx/>
          <a:latin typeface="+mn-lt"/>
          <a:ea typeface="+mn-ea"/>
          <a:cs typeface="+mn-cs"/>
          <a:sym typeface="Century Schoolbook"/>
        </a:defRPr>
      </a:lvl8pPr>
      <a:lvl9pPr marL="0" marR="0" indent="0" algn="l" defTabSz="914400" rtl="0" latinLnBrk="0">
        <a:lnSpc>
          <a:spcPct val="90000"/>
        </a:lnSpc>
        <a:spcBef>
          <a:spcPts val="0"/>
        </a:spcBef>
        <a:spcAft>
          <a:spcPts val="0"/>
        </a:spcAft>
        <a:buClrTx/>
        <a:buSzTx/>
        <a:buFontTx/>
        <a:buNone/>
        <a:tabLst/>
        <a:defRPr sz="4400" b="1" i="0" u="none" strike="noStrike" cap="none" spc="-50" baseline="0">
          <a:ln>
            <a:noFill/>
          </a:ln>
          <a:solidFill>
            <a:schemeClr val="accent1"/>
          </a:solidFill>
          <a:uFillTx/>
          <a:latin typeface="+mn-lt"/>
          <a:ea typeface="+mn-ea"/>
          <a:cs typeface="+mn-cs"/>
          <a:sym typeface="Century Schoolbook"/>
        </a:defRPr>
      </a:lvl9pPr>
    </p:titleStyle>
    <p:bodyStyle>
      <a:lvl1pPr marL="182879" marR="0" indent="-182879" algn="l" defTabSz="914400" rtl="0" latinLnBrk="0">
        <a:lnSpc>
          <a:spcPct val="95000"/>
        </a:lnSpc>
        <a:spcBef>
          <a:spcPts val="1400"/>
        </a:spcBef>
        <a:spcAft>
          <a:spcPts val="0"/>
        </a:spcAft>
        <a:buClr>
          <a:schemeClr val="accent1"/>
        </a:buClr>
        <a:buSzPct val="80000"/>
        <a:buFont typeface="Arial"/>
        <a:buChar char="•"/>
        <a:tabLst/>
        <a:defRPr sz="2000" b="0" i="0" u="none" strike="noStrike" cap="none" spc="9" baseline="0">
          <a:ln>
            <a:noFill/>
          </a:ln>
          <a:solidFill>
            <a:srgbClr val="595959"/>
          </a:solidFill>
          <a:uFillTx/>
          <a:latin typeface="+mn-lt"/>
          <a:ea typeface="+mn-ea"/>
          <a:cs typeface="+mn-cs"/>
          <a:sym typeface="Century Schoolbook"/>
        </a:defRPr>
      </a:lvl1pPr>
      <a:lvl2pPr marL="477519" marR="0" indent="-203199" algn="l" defTabSz="914400" rtl="0" latinLnBrk="0">
        <a:lnSpc>
          <a:spcPct val="95000"/>
        </a:lnSpc>
        <a:spcBef>
          <a:spcPts val="1400"/>
        </a:spcBef>
        <a:spcAft>
          <a:spcPts val="0"/>
        </a:spcAft>
        <a:buClr>
          <a:schemeClr val="accent1"/>
        </a:buClr>
        <a:buSzPct val="100000"/>
        <a:buFont typeface="Arial"/>
        <a:buChar char="●"/>
        <a:tabLst/>
        <a:defRPr sz="2000" b="0" i="0" u="none" strike="noStrike" cap="none" spc="9" baseline="0">
          <a:ln>
            <a:noFill/>
          </a:ln>
          <a:solidFill>
            <a:srgbClr val="595959"/>
          </a:solidFill>
          <a:uFillTx/>
          <a:latin typeface="+mn-lt"/>
          <a:ea typeface="+mn-ea"/>
          <a:cs typeface="+mn-cs"/>
          <a:sym typeface="Century Schoolbook"/>
        </a:defRPr>
      </a:lvl2pPr>
      <a:lvl3pPr marL="777239" marR="0" indent="-228600" algn="l" defTabSz="914400" rtl="0" latinLnBrk="0">
        <a:lnSpc>
          <a:spcPct val="95000"/>
        </a:lnSpc>
        <a:spcBef>
          <a:spcPts val="1400"/>
        </a:spcBef>
        <a:spcAft>
          <a:spcPts val="0"/>
        </a:spcAft>
        <a:buClr>
          <a:schemeClr val="accent1"/>
        </a:buClr>
        <a:buSzPct val="100000"/>
        <a:buFont typeface="Arial"/>
        <a:buChar char="●"/>
        <a:tabLst/>
        <a:defRPr sz="2000" b="0" i="0" u="none" strike="noStrike" cap="none" spc="9" baseline="0">
          <a:ln>
            <a:noFill/>
          </a:ln>
          <a:solidFill>
            <a:srgbClr val="595959"/>
          </a:solidFill>
          <a:uFillTx/>
          <a:latin typeface="+mn-lt"/>
          <a:ea typeface="+mn-ea"/>
          <a:cs typeface="+mn-cs"/>
          <a:sym typeface="Century Schoolbook"/>
        </a:defRPr>
      </a:lvl3pPr>
      <a:lvl4pPr marL="1084217" marR="0" indent="-261257" algn="l" defTabSz="914400" rtl="0" latinLnBrk="0">
        <a:lnSpc>
          <a:spcPct val="95000"/>
        </a:lnSpc>
        <a:spcBef>
          <a:spcPts val="1400"/>
        </a:spcBef>
        <a:spcAft>
          <a:spcPts val="0"/>
        </a:spcAft>
        <a:buClr>
          <a:schemeClr val="accent1"/>
        </a:buClr>
        <a:buSzPct val="100000"/>
        <a:buFont typeface="Arial"/>
        <a:buChar char="●"/>
        <a:tabLst/>
        <a:defRPr sz="2000" b="0" i="0" u="none" strike="noStrike" cap="none" spc="9" baseline="0">
          <a:ln>
            <a:noFill/>
          </a:ln>
          <a:solidFill>
            <a:srgbClr val="595959"/>
          </a:solidFill>
          <a:uFillTx/>
          <a:latin typeface="+mn-lt"/>
          <a:ea typeface="+mn-ea"/>
          <a:cs typeface="+mn-cs"/>
          <a:sym typeface="Century Schoolbook"/>
        </a:defRPr>
      </a:lvl4pPr>
      <a:lvl5pPr marL="1358537" marR="0" indent="-261257" algn="l" defTabSz="914400" rtl="0" latinLnBrk="0">
        <a:lnSpc>
          <a:spcPct val="95000"/>
        </a:lnSpc>
        <a:spcBef>
          <a:spcPts val="1400"/>
        </a:spcBef>
        <a:spcAft>
          <a:spcPts val="0"/>
        </a:spcAft>
        <a:buClr>
          <a:schemeClr val="accent1"/>
        </a:buClr>
        <a:buSzPct val="100000"/>
        <a:buFont typeface="Arial"/>
        <a:buChar char="●"/>
        <a:tabLst/>
        <a:defRPr sz="2000" b="0" i="0" u="none" strike="noStrike" cap="none" spc="9" baseline="0">
          <a:ln>
            <a:noFill/>
          </a:ln>
          <a:solidFill>
            <a:srgbClr val="595959"/>
          </a:solidFill>
          <a:uFillTx/>
          <a:latin typeface="+mn-lt"/>
          <a:ea typeface="+mn-ea"/>
          <a:cs typeface="+mn-cs"/>
          <a:sym typeface="Century Schoolbook"/>
        </a:defRPr>
      </a:lvl5pPr>
      <a:lvl6pPr marL="1697971" marR="0" indent="-326571" algn="l" defTabSz="914400" rtl="0" latinLnBrk="0">
        <a:lnSpc>
          <a:spcPct val="95000"/>
        </a:lnSpc>
        <a:spcBef>
          <a:spcPts val="1400"/>
        </a:spcBef>
        <a:spcAft>
          <a:spcPts val="0"/>
        </a:spcAft>
        <a:buClr>
          <a:schemeClr val="accent1"/>
        </a:buClr>
        <a:buSzPct val="100000"/>
        <a:buFont typeface="Arial"/>
        <a:buChar char="●"/>
        <a:tabLst/>
        <a:defRPr sz="2000" b="0" i="0" u="none" strike="noStrike" cap="none" spc="9" baseline="0">
          <a:ln>
            <a:noFill/>
          </a:ln>
          <a:solidFill>
            <a:srgbClr val="595959"/>
          </a:solidFill>
          <a:uFillTx/>
          <a:latin typeface="+mn-lt"/>
          <a:ea typeface="+mn-ea"/>
          <a:cs typeface="+mn-cs"/>
          <a:sym typeface="Century Schoolbook"/>
        </a:defRPr>
      </a:lvl6pPr>
      <a:lvl7pPr marL="1997971" marR="0" indent="-326571" algn="l" defTabSz="914400" rtl="0" latinLnBrk="0">
        <a:lnSpc>
          <a:spcPct val="95000"/>
        </a:lnSpc>
        <a:spcBef>
          <a:spcPts val="1400"/>
        </a:spcBef>
        <a:spcAft>
          <a:spcPts val="0"/>
        </a:spcAft>
        <a:buClr>
          <a:schemeClr val="accent1"/>
        </a:buClr>
        <a:buSzPct val="100000"/>
        <a:buFont typeface="Arial"/>
        <a:buChar char="●"/>
        <a:tabLst/>
        <a:defRPr sz="2000" b="0" i="0" u="none" strike="noStrike" cap="none" spc="9" baseline="0">
          <a:ln>
            <a:noFill/>
          </a:ln>
          <a:solidFill>
            <a:srgbClr val="595959"/>
          </a:solidFill>
          <a:uFillTx/>
          <a:latin typeface="+mn-lt"/>
          <a:ea typeface="+mn-ea"/>
          <a:cs typeface="+mn-cs"/>
          <a:sym typeface="Century Schoolbook"/>
        </a:defRPr>
      </a:lvl7pPr>
      <a:lvl8pPr marL="2297971" marR="0" indent="-326571" algn="l" defTabSz="914400" rtl="0" latinLnBrk="0">
        <a:lnSpc>
          <a:spcPct val="95000"/>
        </a:lnSpc>
        <a:spcBef>
          <a:spcPts val="1400"/>
        </a:spcBef>
        <a:spcAft>
          <a:spcPts val="0"/>
        </a:spcAft>
        <a:buClr>
          <a:schemeClr val="accent1"/>
        </a:buClr>
        <a:buSzPct val="100000"/>
        <a:buFont typeface="Arial"/>
        <a:buChar char="●"/>
        <a:tabLst/>
        <a:defRPr sz="2000" b="0" i="0" u="none" strike="noStrike" cap="none" spc="9" baseline="0">
          <a:ln>
            <a:noFill/>
          </a:ln>
          <a:solidFill>
            <a:srgbClr val="595959"/>
          </a:solidFill>
          <a:uFillTx/>
          <a:latin typeface="+mn-lt"/>
          <a:ea typeface="+mn-ea"/>
          <a:cs typeface="+mn-cs"/>
          <a:sym typeface="Century Schoolbook"/>
        </a:defRPr>
      </a:lvl8pPr>
      <a:lvl9pPr marL="2597971" marR="0" indent="-326571" algn="l" defTabSz="914400" rtl="0" latinLnBrk="0">
        <a:lnSpc>
          <a:spcPct val="95000"/>
        </a:lnSpc>
        <a:spcBef>
          <a:spcPts val="1400"/>
        </a:spcBef>
        <a:spcAft>
          <a:spcPts val="0"/>
        </a:spcAft>
        <a:buClr>
          <a:schemeClr val="accent1"/>
        </a:buClr>
        <a:buSzPct val="100000"/>
        <a:buFont typeface="Arial"/>
        <a:buChar char="●"/>
        <a:tabLst/>
        <a:defRPr sz="2000" b="0" i="0" u="none" strike="noStrike" cap="none" spc="9" baseline="0">
          <a:ln>
            <a:noFill/>
          </a:ln>
          <a:solidFill>
            <a:srgbClr val="595959"/>
          </a:solidFill>
          <a:uFillTx/>
          <a:latin typeface="+mn-lt"/>
          <a:ea typeface="+mn-ea"/>
          <a:cs typeface="+mn-cs"/>
          <a:sym typeface="Century Schoolbook"/>
        </a:defRPr>
      </a:lvl9pPr>
    </p:bodyStyle>
    <p:otherStyle>
      <a:lvl1pPr marL="0" marR="0" indent="0" algn="ctr" defTabSz="457200" rtl="0" latinLnBrk="0">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n-lt"/>
          <a:ea typeface="+mn-ea"/>
          <a:cs typeface="+mn-cs"/>
          <a:sym typeface="Century Schoolbook"/>
        </a:defRPr>
      </a:lvl1pPr>
      <a:lvl2pPr marL="0" marR="0" indent="457200" algn="ctr" defTabSz="457200" rtl="0" latinLnBrk="0">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n-lt"/>
          <a:ea typeface="+mn-ea"/>
          <a:cs typeface="+mn-cs"/>
          <a:sym typeface="Century Schoolbook"/>
        </a:defRPr>
      </a:lvl2pPr>
      <a:lvl3pPr marL="0" marR="0" indent="914400" algn="ctr" defTabSz="457200" rtl="0" latinLnBrk="0">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n-lt"/>
          <a:ea typeface="+mn-ea"/>
          <a:cs typeface="+mn-cs"/>
          <a:sym typeface="Century Schoolbook"/>
        </a:defRPr>
      </a:lvl3pPr>
      <a:lvl4pPr marL="0" marR="0" indent="1371600" algn="ctr" defTabSz="457200" rtl="0" latinLnBrk="0">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n-lt"/>
          <a:ea typeface="+mn-ea"/>
          <a:cs typeface="+mn-cs"/>
          <a:sym typeface="Century Schoolbook"/>
        </a:defRPr>
      </a:lvl4pPr>
      <a:lvl5pPr marL="0" marR="0" indent="1828800" algn="ctr" defTabSz="457200" rtl="0" latinLnBrk="0">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n-lt"/>
          <a:ea typeface="+mn-ea"/>
          <a:cs typeface="+mn-cs"/>
          <a:sym typeface="Century Schoolbook"/>
        </a:defRPr>
      </a:lvl5pPr>
      <a:lvl6pPr marL="0" marR="0" indent="2286000" algn="ctr" defTabSz="457200" rtl="0" latinLnBrk="0">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n-lt"/>
          <a:ea typeface="+mn-ea"/>
          <a:cs typeface="+mn-cs"/>
          <a:sym typeface="Century Schoolbook"/>
        </a:defRPr>
      </a:lvl6pPr>
      <a:lvl7pPr marL="0" marR="0" indent="2743200" algn="ctr" defTabSz="457200" rtl="0" latinLnBrk="0">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n-lt"/>
          <a:ea typeface="+mn-ea"/>
          <a:cs typeface="+mn-cs"/>
          <a:sym typeface="Century Schoolbook"/>
        </a:defRPr>
      </a:lvl7pPr>
      <a:lvl8pPr marL="0" marR="0" indent="3200400" algn="ctr" defTabSz="457200" rtl="0" latinLnBrk="0">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n-lt"/>
          <a:ea typeface="+mn-ea"/>
          <a:cs typeface="+mn-cs"/>
          <a:sym typeface="Century Schoolbook"/>
        </a:defRPr>
      </a:lvl8pPr>
      <a:lvl9pPr marL="0" marR="0" indent="3657600" algn="ctr" defTabSz="457200" rtl="0" latinLnBrk="0">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n-lt"/>
          <a:ea typeface="+mn-ea"/>
          <a:cs typeface="+mn-cs"/>
          <a:sym typeface="Century Schoolbook"/>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oit.org/global/topics/child-labour/lang--es/index.htm" TargetMode="External"/><Relationship Id="rId2" Type="http://schemas.openxmlformats.org/officeDocument/2006/relationships/hyperlink" Target="http://www.ilo.org/global/about-the-ilo/how-the-ilo-works/lang--es/index.htm" TargetMode="External"/><Relationship Id="rId1" Type="http://schemas.openxmlformats.org/officeDocument/2006/relationships/slideLayout" Target="../slideLayouts/slideLayout2.xml"/><Relationship Id="rId5" Type="http://schemas.openxmlformats.org/officeDocument/2006/relationships/hyperlink" Target="http://www.oitcinterfor.org/sites/default/files/file_articulo/oit34.pdf" TargetMode="External"/><Relationship Id="rId4" Type="http://schemas.openxmlformats.org/officeDocument/2006/relationships/hyperlink" Target="http://onlinelibrary.wiley.com/doi/10.1111/j.1564-9148.2009.00046.x/full"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ilo.org/ilc/ILCSessions/105/media-centre/news/WCMS_486072/lang--es/index.htm" TargetMode="External"/><Relationship Id="rId7" Type="http://schemas.openxmlformats.org/officeDocument/2006/relationships/hyperlink" Target="https://derechoshumanosaro.wordpress.com/2016/06/12/12-de-junio-dia-mundial-contra-el-trabajo-infantil-2/" TargetMode="External"/><Relationship Id="rId2" Type="http://schemas.openxmlformats.org/officeDocument/2006/relationships/hyperlink" Target="http://www.relats.org/oitdocumentos.html" TargetMode="External"/><Relationship Id="rId1" Type="http://schemas.openxmlformats.org/officeDocument/2006/relationships/slideLayout" Target="../slideLayouts/slideLayout2.xml"/><Relationship Id="rId6" Type="http://schemas.openxmlformats.org/officeDocument/2006/relationships/hyperlink" Target="http://accionag.cl/agenda/presentacion-del-informe-regional-trabajo-decente-e-igualdad-de-genero/" TargetMode="External"/><Relationship Id="rId5" Type="http://schemas.openxmlformats.org/officeDocument/2006/relationships/hyperlink" Target="http://blog.cristianismeijusticia.net/2016/10/06/no-cualquier-trabajo-sino-trabajo-decente" TargetMode="External"/><Relationship Id="rId4" Type="http://schemas.openxmlformats.org/officeDocument/2006/relationships/hyperlink" Target="http://www.ilo.org/global/about-the-ilo/mission-and-objectives/lang--es/index.htm"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emaze.com/@AQZTOTTR/oit" TargetMode="External"/><Relationship Id="rId7" Type="http://schemas.openxmlformats.org/officeDocument/2006/relationships/hyperlink" Target="https://bejomi1.wordpress.com/2013/03/01/oit-construir-futuro-con-trabajo-decente-manual-de-formacion-para-docentes/" TargetMode="External"/><Relationship Id="rId2" Type="http://schemas.openxmlformats.org/officeDocument/2006/relationships/hyperlink" Target="http://www.ilo.org/sanjose/sala-de-prensa/WCMS_491800/lang--es/index.htm" TargetMode="External"/><Relationship Id="rId1" Type="http://schemas.openxmlformats.org/officeDocument/2006/relationships/slideLayout" Target="../slideLayouts/slideLayout2.xml"/><Relationship Id="rId6" Type="http://schemas.openxmlformats.org/officeDocument/2006/relationships/hyperlink" Target="https://www.tes.com/lessons/IXLGSPvESlalNg/trabajo-decente" TargetMode="External"/><Relationship Id="rId5" Type="http://schemas.openxmlformats.org/officeDocument/2006/relationships/hyperlink" Target="http://blogs.ucjc.edu/una-agenda-transformadora-para-los-proximos-15-anos/" TargetMode="External"/><Relationship Id="rId4" Type="http://schemas.openxmlformats.org/officeDocument/2006/relationships/hyperlink" Target="http://www.ilo.org/global/about-the-ilo/mission-and-objectives/lang--es/index.htm"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Cómo funciona la Organización Internacional del Trabajo (OIT)?"/>
          <p:cNvSpPr txBox="1"/>
          <p:nvPr/>
        </p:nvSpPr>
        <p:spPr>
          <a:xfrm>
            <a:off x="1451742" y="3731264"/>
            <a:ext cx="9248116" cy="118364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b">
            <a:normAutofit fontScale="92500"/>
          </a:bodyPr>
          <a:lstStyle>
            <a:lvl1pPr algn="ctr">
              <a:defRPr sz="3600" b="1">
                <a:ln w="9524">
                  <a:solidFill>
                    <a:schemeClr val="accent1"/>
                  </a:solidFill>
                </a:ln>
                <a:solidFill>
                  <a:srgbClr val="FEFEFE"/>
                </a:solidFill>
              </a:defRPr>
            </a:lvl1pPr>
          </a:lstStyle>
          <a:p>
            <a:r>
              <a:rPr lang="es-MX" dirty="0"/>
              <a:t>Trabajo decente según la Organización Internacional </a:t>
            </a:r>
            <a:r>
              <a:rPr lang="es-MX"/>
              <a:t>del trabajo (OIT)</a:t>
            </a:r>
            <a:endParaRPr dirty="0"/>
          </a:p>
        </p:txBody>
      </p:sp>
      <p:sp>
        <p:nvSpPr>
          <p:cNvPr id="118" name="Universidad Autónoma del Estado de México"/>
          <p:cNvSpPr txBox="1"/>
          <p:nvPr/>
        </p:nvSpPr>
        <p:spPr>
          <a:xfrm>
            <a:off x="1798113" y="644638"/>
            <a:ext cx="8208912" cy="52324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b">
            <a:spAutoFit/>
          </a:bodyPr>
          <a:lstStyle/>
          <a:p>
            <a:pPr algn="ctr">
              <a:defRPr sz="2400">
                <a:solidFill>
                  <a:srgbClr val="FFFFFF"/>
                </a:solidFill>
                <a:effectLst>
                  <a:outerShdw blurRad="38100" dist="19050" dir="2700000" rotWithShape="0">
                    <a:srgbClr val="000000">
                      <a:alpha val="40000"/>
                    </a:srgbClr>
                  </a:outerShdw>
                </a:effectLst>
              </a:defRPr>
            </a:pPr>
            <a:r>
              <a:t>Universidad Autónoma del </a:t>
            </a:r>
            <a:r>
              <a:rPr sz="2800"/>
              <a:t>Estado</a:t>
            </a:r>
            <a:r>
              <a:t> de México</a:t>
            </a:r>
          </a:p>
        </p:txBody>
      </p:sp>
      <p:sp>
        <p:nvSpPr>
          <p:cNvPr id="119" name="Docente: Dra. María Rosa quintana Guerra"/>
          <p:cNvSpPr txBox="1"/>
          <p:nvPr/>
        </p:nvSpPr>
        <p:spPr>
          <a:xfrm>
            <a:off x="2517208" y="5338897"/>
            <a:ext cx="7117181" cy="39624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lvl1pPr algn="ctr">
              <a:spcBef>
                <a:spcPts val="600"/>
              </a:spcBef>
              <a:defRPr sz="2000" b="1">
                <a:ln w="10159">
                  <a:solidFill>
                    <a:schemeClr val="accent5"/>
                  </a:solidFill>
                </a:ln>
                <a:solidFill>
                  <a:srgbClr val="FFFFFF"/>
                </a:solidFill>
                <a:effectLst>
                  <a:outerShdw blurRad="38100" dist="22860" dir="5400000" rotWithShape="0">
                    <a:srgbClr val="000000">
                      <a:alpha val="30000"/>
                    </a:srgbClr>
                  </a:outerShdw>
                </a:effectLst>
              </a:defRPr>
            </a:lvl1pPr>
          </a:lstStyle>
          <a:p>
            <a:r>
              <a:rPr dirty="0"/>
              <a:t> Dra. María Rosa </a:t>
            </a:r>
            <a:r>
              <a:rPr lang="es-MX" dirty="0"/>
              <a:t>Q</a:t>
            </a:r>
            <a:r>
              <a:rPr dirty="0" err="1"/>
              <a:t>uintan</a:t>
            </a:r>
            <a:r>
              <a:rPr lang="es-MX" dirty="0"/>
              <a:t>a</a:t>
            </a:r>
            <a:r>
              <a:rPr dirty="0"/>
              <a:t> Guerra</a:t>
            </a:r>
          </a:p>
        </p:txBody>
      </p:sp>
      <p:sp>
        <p:nvSpPr>
          <p:cNvPr id="120" name="Facultad de Ingeniería"/>
          <p:cNvSpPr txBox="1"/>
          <p:nvPr/>
        </p:nvSpPr>
        <p:spPr>
          <a:xfrm>
            <a:off x="2230161" y="1302164"/>
            <a:ext cx="7344816" cy="4597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defTabSz="914400">
              <a:defRPr sz="2400">
                <a:solidFill>
                  <a:srgbClr val="FFFFFF"/>
                </a:solidFill>
                <a:effectLst>
                  <a:outerShdw blurRad="38100" dist="19050" dir="2700000" rotWithShape="0">
                    <a:srgbClr val="000000">
                      <a:alpha val="40000"/>
                    </a:srgbClr>
                  </a:outerShdw>
                </a:effectLst>
              </a:defRPr>
            </a:lvl1pPr>
          </a:lstStyle>
          <a:p>
            <a:r>
              <a:t>Facultad de Ingeniería</a:t>
            </a:r>
          </a:p>
        </p:txBody>
      </p:sp>
      <p:sp>
        <p:nvSpPr>
          <p:cNvPr id="121" name="Ética para el desarrollo sustentable"/>
          <p:cNvSpPr txBox="1"/>
          <p:nvPr/>
        </p:nvSpPr>
        <p:spPr>
          <a:xfrm>
            <a:off x="3693728" y="2659454"/>
            <a:ext cx="4536505" cy="9550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defTabSz="914400">
              <a:defRPr sz="2800" b="1">
                <a:ln w="12699">
                  <a:solidFill>
                    <a:srgbClr val="E8E3C6"/>
                  </a:solidFill>
                </a:ln>
                <a:solidFill>
                  <a:srgbClr val="778B7F"/>
                </a:solidFill>
                <a:effectLst>
                  <a:outerShdw blurRad="38100" dist="20320" dir="1800000" rotWithShape="0">
                    <a:srgbClr val="000000">
                      <a:alpha val="40000"/>
                    </a:srgbClr>
                  </a:outerShdw>
                </a:effectLst>
              </a:defRPr>
            </a:lvl1pPr>
          </a:lstStyle>
          <a:p>
            <a:r>
              <a:rPr dirty="0" err="1"/>
              <a:t>Ética</a:t>
            </a:r>
            <a:r>
              <a:rPr dirty="0"/>
              <a:t> para el </a:t>
            </a:r>
            <a:r>
              <a:rPr dirty="0" err="1"/>
              <a:t>desarrollo</a:t>
            </a:r>
            <a:r>
              <a:rPr dirty="0"/>
              <a:t> </a:t>
            </a:r>
            <a:r>
              <a:rPr dirty="0" err="1"/>
              <a:t>sustentable</a:t>
            </a:r>
            <a:endParaRPr dirty="0"/>
          </a:p>
        </p:txBody>
      </p:sp>
      <p:pic>
        <p:nvPicPr>
          <p:cNvPr id="122" name="http://www.hoyedomex.com/wp-content/uploads/2011/03/UAEM1.jpg" descr="http://www.hoyedomex.com/wp-content/uploads/2011/03/UAEM1.jpg"/>
          <p:cNvPicPr>
            <a:picLocks noChangeAspect="1"/>
          </p:cNvPicPr>
          <p:nvPr/>
        </p:nvPicPr>
        <p:blipFill>
          <a:blip r:embed="rId2">
            <a:extLst/>
          </a:blip>
          <a:stretch>
            <a:fillRect/>
          </a:stretch>
        </p:blipFill>
        <p:spPr>
          <a:xfrm>
            <a:off x="1060486" y="753994"/>
            <a:ext cx="987831" cy="857887"/>
          </a:xfrm>
          <a:prstGeom prst="rect">
            <a:avLst/>
          </a:prstGeom>
          <a:ln w="12700">
            <a:miter lim="400000"/>
          </a:ln>
        </p:spPr>
      </p:pic>
      <p:pic>
        <p:nvPicPr>
          <p:cNvPr id="123" name="http://sc.uaemex.mx/mdci/images/fiuaemex.png" descr="http://sc.uaemex.mx/mdci/images/fiuaemex.png"/>
          <p:cNvPicPr>
            <a:picLocks noChangeAspect="1"/>
          </p:cNvPicPr>
          <p:nvPr/>
        </p:nvPicPr>
        <p:blipFill>
          <a:blip r:embed="rId3">
            <a:extLst/>
          </a:blip>
          <a:stretch>
            <a:fillRect/>
          </a:stretch>
        </p:blipFill>
        <p:spPr>
          <a:xfrm>
            <a:off x="10062406" y="731105"/>
            <a:ext cx="702343" cy="873561"/>
          </a:xfrm>
          <a:prstGeom prst="rect">
            <a:avLst/>
          </a:prstGeom>
          <a:ln w="12700">
            <a:miter lim="400000"/>
          </a:ln>
        </p:spPr>
      </p:pic>
      <p:sp>
        <p:nvSpPr>
          <p:cNvPr id="124" name="Ingeniería en Sistemas Energéticos Sustentables"/>
          <p:cNvSpPr txBox="1"/>
          <p:nvPr/>
        </p:nvSpPr>
        <p:spPr>
          <a:xfrm>
            <a:off x="2403391" y="1888064"/>
            <a:ext cx="7344816" cy="3962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defTabSz="914400">
              <a:defRPr sz="2000">
                <a:solidFill>
                  <a:srgbClr val="FFFFFF"/>
                </a:solidFill>
                <a:effectLst>
                  <a:outerShdw blurRad="38100" dist="19050" dir="2700000" rotWithShape="0">
                    <a:srgbClr val="000000">
                      <a:alpha val="40000"/>
                    </a:srgbClr>
                  </a:outerShdw>
                </a:effectLst>
              </a:defRPr>
            </a:lvl1pPr>
          </a:lstStyle>
          <a:p>
            <a:r>
              <a:t>Ingeniería en Sistemas Energéticos Sustentables           </a:t>
            </a:r>
          </a:p>
        </p:txBody>
      </p:sp>
      <p:sp>
        <p:nvSpPr>
          <p:cNvPr id="126" name="Equipo:…"/>
          <p:cNvSpPr txBox="1"/>
          <p:nvPr/>
        </p:nvSpPr>
        <p:spPr>
          <a:xfrm>
            <a:off x="9313027" y="5638195"/>
            <a:ext cx="2470808" cy="24622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000">
                <a:solidFill>
                  <a:srgbClr val="FFFFFF"/>
                </a:solidFill>
                <a:effectLst>
                  <a:outerShdw blurRad="38100" dist="19050" dir="2700000" rotWithShape="0">
                    <a:srgbClr val="000000">
                      <a:alpha val="40000"/>
                    </a:srgbClr>
                  </a:outerShdw>
                </a:effectLst>
              </a:defRPr>
            </a:pPr>
            <a:endParaRPr dirty="0"/>
          </a:p>
        </p:txBody>
      </p:sp>
      <p:grpSp>
        <p:nvGrpSpPr>
          <p:cNvPr id="129" name="Resultado de imagen para organizacion internacional del trabajo"/>
          <p:cNvGrpSpPr/>
          <p:nvPr/>
        </p:nvGrpSpPr>
        <p:grpSpPr>
          <a:xfrm>
            <a:off x="10264247" y="2288174"/>
            <a:ext cx="1437544" cy="1343325"/>
            <a:chOff x="0" y="0"/>
            <a:chExt cx="1437544" cy="1343325"/>
          </a:xfrm>
        </p:grpSpPr>
        <p:sp>
          <p:nvSpPr>
            <p:cNvPr id="127" name="Figura"/>
            <p:cNvSpPr/>
            <p:nvPr/>
          </p:nvSpPr>
          <p:spPr>
            <a:xfrm>
              <a:off x="0" y="0"/>
              <a:ext cx="1437544" cy="1343325"/>
            </a:xfrm>
            <a:custGeom>
              <a:avLst/>
              <a:gdLst/>
              <a:ahLst/>
              <a:cxnLst>
                <a:cxn ang="0">
                  <a:pos x="wd2" y="hd2"/>
                </a:cxn>
                <a:cxn ang="5400000">
                  <a:pos x="wd2" y="hd2"/>
                </a:cxn>
                <a:cxn ang="10800000">
                  <a:pos x="wd2" y="hd2"/>
                </a:cxn>
                <a:cxn ang="16200000">
                  <a:pos x="wd2" y="hd2"/>
                </a:cxn>
              </a:cxnLst>
              <a:rect l="0" t="0" r="r" b="b"/>
              <a:pathLst>
                <a:path w="21600" h="21600" extrusionOk="0">
                  <a:moveTo>
                    <a:pt x="0" y="1856"/>
                  </a:moveTo>
                  <a:lnTo>
                    <a:pt x="0" y="1856"/>
                  </a:lnTo>
                  <a:cubicBezTo>
                    <a:pt x="0" y="831"/>
                    <a:pt x="777" y="0"/>
                    <a:pt x="1735" y="0"/>
                  </a:cubicBezTo>
                  <a:lnTo>
                    <a:pt x="19865" y="0"/>
                  </a:lnTo>
                  <a:lnTo>
                    <a:pt x="19865" y="0"/>
                  </a:lnTo>
                  <a:cubicBezTo>
                    <a:pt x="20823" y="0"/>
                    <a:pt x="21600" y="831"/>
                    <a:pt x="21600" y="1856"/>
                  </a:cubicBezTo>
                  <a:lnTo>
                    <a:pt x="21600" y="19744"/>
                  </a:lnTo>
                  <a:lnTo>
                    <a:pt x="21600" y="19744"/>
                  </a:lnTo>
                  <a:cubicBezTo>
                    <a:pt x="21600" y="20769"/>
                    <a:pt x="20823" y="21600"/>
                    <a:pt x="19865" y="21600"/>
                  </a:cubicBezTo>
                  <a:lnTo>
                    <a:pt x="1735" y="21600"/>
                  </a:lnTo>
                  <a:lnTo>
                    <a:pt x="1735" y="21600"/>
                  </a:lnTo>
                  <a:cubicBezTo>
                    <a:pt x="777" y="21600"/>
                    <a:pt x="0" y="20769"/>
                    <a:pt x="0" y="19744"/>
                  </a:cubicBezTo>
                  <a:close/>
                </a:path>
              </a:pathLst>
            </a:custGeom>
            <a:solidFill>
              <a:srgbClr val="EDEDED"/>
            </a:solidFill>
            <a:ln w="12700" cap="flat">
              <a:noFill/>
              <a:miter lim="400000"/>
            </a:ln>
            <a:effectLst/>
          </p:spPr>
          <p:txBody>
            <a:bodyPr wrap="square" lIns="45719" tIns="45719" rIns="45719" bIns="45719" numCol="1" anchor="ctr">
              <a:noAutofit/>
            </a:bodyPr>
            <a:lstStyle/>
            <a:p>
              <a:endParaRPr/>
            </a:p>
          </p:txBody>
        </p:sp>
        <p:pic>
          <p:nvPicPr>
            <p:cNvPr id="128" name="image3.tif" descr="image3.tif"/>
            <p:cNvPicPr>
              <a:picLocks noChangeAspect="1"/>
            </p:cNvPicPr>
            <p:nvPr/>
          </p:nvPicPr>
          <p:blipFill>
            <a:blip r:embed="rId4">
              <a:extLst/>
            </a:blip>
            <a:srcRect l="8636" r="13307"/>
            <a:stretch>
              <a:fillRect/>
            </a:stretch>
          </p:blipFill>
          <p:spPr>
            <a:xfrm>
              <a:off x="-1" y="0"/>
              <a:ext cx="1437482" cy="1343325"/>
            </a:xfrm>
            <a:custGeom>
              <a:avLst/>
              <a:gdLst/>
              <a:ahLst/>
              <a:cxnLst>
                <a:cxn ang="0">
                  <a:pos x="wd2" y="hd2"/>
                </a:cxn>
                <a:cxn ang="5400000">
                  <a:pos x="wd2" y="hd2"/>
                </a:cxn>
                <a:cxn ang="10800000">
                  <a:pos x="wd2" y="hd2"/>
                </a:cxn>
                <a:cxn ang="16200000">
                  <a:pos x="wd2" y="hd2"/>
                </a:cxn>
              </a:cxnLst>
              <a:rect l="0" t="0" r="r" b="b"/>
              <a:pathLst>
                <a:path w="21600" h="21600" extrusionOk="0">
                  <a:moveTo>
                    <a:pt x="1735" y="0"/>
                  </a:moveTo>
                  <a:cubicBezTo>
                    <a:pt x="777" y="0"/>
                    <a:pt x="0" y="832"/>
                    <a:pt x="0" y="1857"/>
                  </a:cubicBezTo>
                  <a:lnTo>
                    <a:pt x="0" y="19743"/>
                  </a:lnTo>
                  <a:cubicBezTo>
                    <a:pt x="0" y="20768"/>
                    <a:pt x="777" y="21600"/>
                    <a:pt x="1735" y="21600"/>
                  </a:cubicBezTo>
                  <a:lnTo>
                    <a:pt x="19865" y="21600"/>
                  </a:lnTo>
                  <a:cubicBezTo>
                    <a:pt x="20823" y="21600"/>
                    <a:pt x="21600" y="20768"/>
                    <a:pt x="21600" y="19743"/>
                  </a:cubicBezTo>
                  <a:lnTo>
                    <a:pt x="21600" y="1857"/>
                  </a:lnTo>
                  <a:cubicBezTo>
                    <a:pt x="21600" y="832"/>
                    <a:pt x="20823" y="0"/>
                    <a:pt x="19865" y="0"/>
                  </a:cubicBezTo>
                  <a:lnTo>
                    <a:pt x="1735" y="0"/>
                  </a:lnTo>
                  <a:close/>
                </a:path>
              </a:pathLst>
            </a:custGeom>
            <a:ln w="12700" cap="flat">
              <a:noFill/>
              <a:miter lim="400000"/>
            </a:ln>
            <a:effectLst>
              <a:reflection stA="38000" endPos="40000" dir="5400000" sy="-100000" algn="bl" rotWithShape="0"/>
            </a:effectLst>
          </p:spPr>
        </p:pic>
      </p:grpSp>
      <p:pic>
        <p:nvPicPr>
          <p:cNvPr id="130" name="Resultado de imagen para organizacion internacional del trabajo" descr="Resultado de imagen para organizacion internacional del trabajo"/>
          <p:cNvPicPr>
            <a:picLocks noChangeAspect="1"/>
          </p:cNvPicPr>
          <p:nvPr/>
        </p:nvPicPr>
        <p:blipFill>
          <a:blip r:embed="rId5">
            <a:extLst/>
          </a:blip>
          <a:srcRect l="17665" r="17248"/>
          <a:stretch>
            <a:fillRect/>
          </a:stretch>
        </p:blipFill>
        <p:spPr>
          <a:xfrm rot="20863453">
            <a:off x="493660" y="2094944"/>
            <a:ext cx="2608905" cy="1634652"/>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1872" y="294198"/>
            <a:ext cx="9692640" cy="1107090"/>
          </a:xfrm>
        </p:spPr>
        <p:txBody>
          <a:bodyPr/>
          <a:lstStyle/>
          <a:p>
            <a:r>
              <a:rPr lang="es-MX" dirty="0"/>
              <a:t>Orígenes e historia</a:t>
            </a:r>
          </a:p>
        </p:txBody>
      </p:sp>
      <p:sp>
        <p:nvSpPr>
          <p:cNvPr id="3" name="Marcador de texto 2"/>
          <p:cNvSpPr>
            <a:spLocks noGrp="1"/>
          </p:cNvSpPr>
          <p:nvPr>
            <p:ph type="body" idx="1"/>
          </p:nvPr>
        </p:nvSpPr>
        <p:spPr/>
        <p:txBody>
          <a:bodyPr/>
          <a:lstStyle/>
          <a:p>
            <a:pPr algn="just"/>
            <a:r>
              <a:rPr lang="es-MX" dirty="0"/>
              <a:t>La OIT fue creada en 1919, como parte del Tratado de Versalles que terminó con la Primera Guerra Mundial y reflejó la convicción de que la justicia social es esencial para alcanzar una paz universal y permanente.</a:t>
            </a:r>
          </a:p>
          <a:p>
            <a:endParaRPr lang="es-MX" dirty="0"/>
          </a:p>
        </p:txBody>
      </p:sp>
      <p:pic>
        <p:nvPicPr>
          <p:cNvPr id="4" name="Imagen 3"/>
          <p:cNvPicPr>
            <a:picLocks noChangeAspect="1"/>
          </p:cNvPicPr>
          <p:nvPr/>
        </p:nvPicPr>
        <p:blipFill>
          <a:blip r:embed="rId2"/>
          <a:stretch>
            <a:fillRect/>
          </a:stretch>
        </p:blipFill>
        <p:spPr>
          <a:xfrm>
            <a:off x="3705101" y="3265245"/>
            <a:ext cx="5831188" cy="3167676"/>
          </a:xfrm>
          <a:prstGeom prst="rect">
            <a:avLst/>
          </a:prstGeom>
        </p:spPr>
      </p:pic>
    </p:spTree>
    <p:extLst>
      <p:ext uri="{BB962C8B-B14F-4D97-AF65-F5344CB8AC3E}">
        <p14:creationId xmlns:p14="http://schemas.microsoft.com/office/powerpoint/2010/main" val="333745571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2" y="653144"/>
            <a:ext cx="9330918" cy="5526994"/>
          </a:xfrm>
        </p:spPr>
        <p:txBody>
          <a:bodyPr/>
          <a:lstStyle/>
          <a:p>
            <a:pPr algn="just"/>
            <a:r>
              <a:rPr lang="es-MX" dirty="0"/>
              <a:t>La fuerza que impulsó la creación de la OIT fue provocada por consideraciones sobre seguridad, humanitarias, políticas y económicas. </a:t>
            </a:r>
          </a:p>
          <a:p>
            <a:pPr algn="just"/>
            <a:r>
              <a:rPr lang="es-MX" dirty="0"/>
              <a:t>La primera Conferencia Internacional del Trabajo en Washington en octubre de 1919 adoptó seis Convenios Internacionales del Trabajo, que se referían a las horas de trabajo en la industria, desempleo, protección de la maternidad, trabajo nocturno de las mujeres, edad mínima y trabajo nocturno de los menores en la industria.</a:t>
            </a:r>
          </a:p>
          <a:p>
            <a:pPr algn="just"/>
            <a:r>
              <a:rPr lang="es-MX" dirty="0"/>
              <a:t>La OIT estableció su sede en Ginebra en el verano de 1920.</a:t>
            </a:r>
          </a:p>
          <a:p>
            <a:pPr algn="just"/>
            <a:endParaRPr lang="es-MX" dirty="0"/>
          </a:p>
          <a:p>
            <a:pPr marL="0" indent="0" algn="just">
              <a:buNone/>
            </a:pPr>
            <a:br>
              <a:rPr lang="es-MX" dirty="0"/>
            </a:br>
            <a:endParaRPr lang="es-MX" dirty="0"/>
          </a:p>
        </p:txBody>
      </p:sp>
      <p:pic>
        <p:nvPicPr>
          <p:cNvPr id="6" name="Imagen 5"/>
          <p:cNvPicPr>
            <a:picLocks noChangeAspect="1"/>
          </p:cNvPicPr>
          <p:nvPr/>
        </p:nvPicPr>
        <p:blipFill>
          <a:blip r:embed="rId2"/>
          <a:stretch>
            <a:fillRect/>
          </a:stretch>
        </p:blipFill>
        <p:spPr>
          <a:xfrm>
            <a:off x="4135698" y="3677468"/>
            <a:ext cx="5535648" cy="2804403"/>
          </a:xfrm>
          <a:prstGeom prst="rect">
            <a:avLst/>
          </a:prstGeom>
        </p:spPr>
      </p:pic>
    </p:spTree>
    <p:extLst>
      <p:ext uri="{BB962C8B-B14F-4D97-AF65-F5344CB8AC3E}">
        <p14:creationId xmlns:p14="http://schemas.microsoft.com/office/powerpoint/2010/main" val="232996896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2" y="1009403"/>
            <a:ext cx="3963272" cy="1389413"/>
          </a:xfrm>
        </p:spPr>
        <p:txBody>
          <a:bodyPr/>
          <a:lstStyle/>
          <a:p>
            <a:pPr algn="just"/>
            <a:r>
              <a:rPr lang="es-MX" dirty="0"/>
              <a:t>En 1926 fue creado un Comité de Expertos como sistema de supervisión de la aplicación de las normas de la OIT. </a:t>
            </a:r>
          </a:p>
          <a:p>
            <a:endParaRPr lang="es-MX" dirty="0"/>
          </a:p>
        </p:txBody>
      </p:sp>
      <p:pic>
        <p:nvPicPr>
          <p:cNvPr id="6" name="Imagen 5"/>
          <p:cNvPicPr>
            <a:picLocks noChangeAspect="1"/>
          </p:cNvPicPr>
          <p:nvPr/>
        </p:nvPicPr>
        <p:blipFill>
          <a:blip r:embed="rId2"/>
          <a:stretch>
            <a:fillRect/>
          </a:stretch>
        </p:blipFill>
        <p:spPr>
          <a:xfrm>
            <a:off x="5614970" y="929553"/>
            <a:ext cx="5474682" cy="1469263"/>
          </a:xfrm>
          <a:prstGeom prst="rect">
            <a:avLst/>
          </a:prstGeom>
        </p:spPr>
      </p:pic>
      <p:pic>
        <p:nvPicPr>
          <p:cNvPr id="7" name="Imagen 6"/>
          <p:cNvPicPr>
            <a:picLocks noChangeAspect="1"/>
          </p:cNvPicPr>
          <p:nvPr/>
        </p:nvPicPr>
        <p:blipFill>
          <a:blip r:embed="rId3"/>
          <a:stretch>
            <a:fillRect/>
          </a:stretch>
        </p:blipFill>
        <p:spPr>
          <a:xfrm>
            <a:off x="1700999" y="2803390"/>
            <a:ext cx="3913971" cy="3127519"/>
          </a:xfrm>
          <a:prstGeom prst="rect">
            <a:avLst/>
          </a:prstGeom>
        </p:spPr>
      </p:pic>
      <p:sp>
        <p:nvSpPr>
          <p:cNvPr id="8" name="CuadroTexto 7"/>
          <p:cNvSpPr txBox="1"/>
          <p:nvPr/>
        </p:nvSpPr>
        <p:spPr>
          <a:xfrm>
            <a:off x="6103917" y="4381994"/>
            <a:ext cx="4985735"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a:r>
              <a:rPr lang="es-MX" dirty="0"/>
              <a:t>El británico Harold Butler, sucesor de Albert Thomas desde 1932, tuvo que enfrentar la Gran Depresión y su consecuencia de desempleo masivo.</a:t>
            </a:r>
          </a:p>
        </p:txBody>
      </p:sp>
    </p:spTree>
    <p:extLst>
      <p:ext uri="{BB962C8B-B14F-4D97-AF65-F5344CB8AC3E}">
        <p14:creationId xmlns:p14="http://schemas.microsoft.com/office/powerpoint/2010/main" val="260626513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2" y="902526"/>
            <a:ext cx="6112705" cy="1211282"/>
          </a:xfrm>
        </p:spPr>
        <p:txBody>
          <a:bodyPr>
            <a:normAutofit/>
          </a:bodyPr>
          <a:lstStyle/>
          <a:p>
            <a:pPr algn="just"/>
            <a:r>
              <a:rPr lang="es-MX" dirty="0"/>
              <a:t>Estados Unidos se convirtió en Miembro de la OIT en 1934, aunque continuaba fuera de la Sociedad de las Naciones.</a:t>
            </a:r>
          </a:p>
          <a:p>
            <a:endParaRPr lang="es-MX" dirty="0"/>
          </a:p>
        </p:txBody>
      </p:sp>
      <p:pic>
        <p:nvPicPr>
          <p:cNvPr id="4" name="Imagen 3"/>
          <p:cNvPicPr>
            <a:picLocks noChangeAspect="1"/>
          </p:cNvPicPr>
          <p:nvPr/>
        </p:nvPicPr>
        <p:blipFill>
          <a:blip r:embed="rId2"/>
          <a:stretch>
            <a:fillRect/>
          </a:stretch>
        </p:blipFill>
        <p:spPr>
          <a:xfrm>
            <a:off x="7658945" y="902526"/>
            <a:ext cx="2859272" cy="2200847"/>
          </a:xfrm>
          <a:prstGeom prst="rect">
            <a:avLst/>
          </a:prstGeom>
        </p:spPr>
      </p:pic>
      <p:pic>
        <p:nvPicPr>
          <p:cNvPr id="5" name="Imagen 4"/>
          <p:cNvPicPr>
            <a:picLocks noChangeAspect="1"/>
          </p:cNvPicPr>
          <p:nvPr/>
        </p:nvPicPr>
        <p:blipFill>
          <a:blip r:embed="rId3"/>
          <a:stretch>
            <a:fillRect/>
          </a:stretch>
        </p:blipFill>
        <p:spPr>
          <a:xfrm>
            <a:off x="1408040" y="2999880"/>
            <a:ext cx="4072481" cy="2402032"/>
          </a:xfrm>
          <a:prstGeom prst="rect">
            <a:avLst/>
          </a:prstGeom>
        </p:spPr>
      </p:pic>
      <p:sp>
        <p:nvSpPr>
          <p:cNvPr id="6" name="CuadroTexto 5"/>
          <p:cNvSpPr txBox="1"/>
          <p:nvPr/>
        </p:nvSpPr>
        <p:spPr>
          <a:xfrm>
            <a:off x="6092042" y="4025735"/>
            <a:ext cx="4120737" cy="1200327"/>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s-MX" dirty="0"/>
              <a:t>En 1946, la OIT se convirtió en una agencia especializada de la recién creada Organización de las Naciones Unidas. </a:t>
            </a:r>
          </a:p>
        </p:txBody>
      </p:sp>
    </p:spTree>
    <p:extLst>
      <p:ext uri="{BB962C8B-B14F-4D97-AF65-F5344CB8AC3E}">
        <p14:creationId xmlns:p14="http://schemas.microsoft.com/office/powerpoint/2010/main" val="290912994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1" y="522514"/>
            <a:ext cx="9509047" cy="5657623"/>
          </a:xfrm>
        </p:spPr>
        <p:txBody>
          <a:bodyPr/>
          <a:lstStyle/>
          <a:p>
            <a:pPr algn="just"/>
            <a:r>
              <a:rPr lang="es-MX" dirty="0"/>
              <a:t>El estadounidense David Morse fue Director General entre 1948 y 1970, período durante el cual se duplicó el número de países miembros. La Organización asumió su carácter universal.</a:t>
            </a:r>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r>
              <a:rPr lang="es-MX" dirty="0"/>
              <a:t>El británico Guy Ryder fue elegido como el décimo Director General de la OIT en mayo de 2012. En noviembre de 2016 fue reelecto por otros cinco años. El segundo mandato comenzará el 1 de octubre de 2017.</a:t>
            </a:r>
          </a:p>
          <a:p>
            <a:endParaRPr lang="es-MX" dirty="0"/>
          </a:p>
        </p:txBody>
      </p:sp>
      <p:pic>
        <p:nvPicPr>
          <p:cNvPr id="4" name="Imagen 3"/>
          <p:cNvPicPr>
            <a:picLocks noChangeAspect="1"/>
          </p:cNvPicPr>
          <p:nvPr/>
        </p:nvPicPr>
        <p:blipFill>
          <a:blip r:embed="rId2"/>
          <a:stretch>
            <a:fillRect/>
          </a:stretch>
        </p:blipFill>
        <p:spPr>
          <a:xfrm>
            <a:off x="6802244" y="1918011"/>
            <a:ext cx="3434286" cy="2653990"/>
          </a:xfrm>
          <a:prstGeom prst="rect">
            <a:avLst/>
          </a:prstGeom>
        </p:spPr>
      </p:pic>
      <p:sp>
        <p:nvSpPr>
          <p:cNvPr id="6" name="CuadroTexto 5"/>
          <p:cNvSpPr txBox="1"/>
          <p:nvPr/>
        </p:nvSpPr>
        <p:spPr>
          <a:xfrm>
            <a:off x="1911928" y="2831323"/>
            <a:ext cx="3574472" cy="1200327"/>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s-MX" dirty="0"/>
              <a:t>La Organización ganó el Premio Nobel de la Paz en su 50 aniversario en 1969.</a:t>
            </a:r>
            <a:br>
              <a:rPr lang="es-MX" dirty="0"/>
            </a:br>
            <a:endParaRPr lang="es-MX" dirty="0"/>
          </a:p>
        </p:txBody>
      </p:sp>
    </p:spTree>
    <p:extLst>
      <p:ext uri="{BB962C8B-B14F-4D97-AF65-F5344CB8AC3E}">
        <p14:creationId xmlns:p14="http://schemas.microsoft.com/office/powerpoint/2010/main" val="329432204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1872" y="294198"/>
            <a:ext cx="10205198" cy="1534602"/>
          </a:xfrm>
        </p:spPr>
        <p:txBody>
          <a:bodyPr>
            <a:normAutofit/>
          </a:bodyPr>
          <a:lstStyle/>
          <a:p>
            <a:r>
              <a:rPr lang="es-MX" dirty="0"/>
              <a:t>Misión y Resultados de la Organización Mundial del Trabajo</a:t>
            </a:r>
          </a:p>
        </p:txBody>
      </p:sp>
      <p:sp>
        <p:nvSpPr>
          <p:cNvPr id="3" name="Marcador de texto 2"/>
          <p:cNvSpPr>
            <a:spLocks noGrp="1"/>
          </p:cNvSpPr>
          <p:nvPr>
            <p:ph type="body" idx="1"/>
          </p:nvPr>
        </p:nvSpPr>
        <p:spPr>
          <a:xfrm>
            <a:off x="1261872" y="2261285"/>
            <a:ext cx="4867079" cy="3929449"/>
          </a:xfrm>
        </p:spPr>
        <p:txBody>
          <a:bodyPr>
            <a:normAutofit/>
          </a:bodyPr>
          <a:lstStyle/>
          <a:p>
            <a:r>
              <a:rPr lang="es-MX" dirty="0"/>
              <a:t>Misión:</a:t>
            </a:r>
          </a:p>
          <a:p>
            <a:r>
              <a:rPr lang="es-MX" dirty="0"/>
              <a:t>Promover y cumplir las normas y los principios y los derechos fundamentales del trabajo.</a:t>
            </a:r>
          </a:p>
          <a:p>
            <a:r>
              <a:rPr lang="es-MX" dirty="0"/>
              <a:t>Crear mayores oportunidades para mujeres y hombres.</a:t>
            </a:r>
          </a:p>
          <a:p>
            <a:r>
              <a:rPr lang="es-MX" dirty="0"/>
              <a:t>Mejorar la cobertura y la eficacia de una seguridad social.</a:t>
            </a:r>
          </a:p>
          <a:p>
            <a:r>
              <a:rPr lang="es-MX" dirty="0"/>
              <a:t>Fortalecer el </a:t>
            </a:r>
            <a:r>
              <a:rPr lang="es-MX" dirty="0" err="1"/>
              <a:t>tripartismo</a:t>
            </a:r>
            <a:r>
              <a:rPr lang="es-MX" dirty="0"/>
              <a:t> y el dialogo social.</a:t>
            </a:r>
          </a:p>
          <a:p>
            <a:endParaRPr lang="es-MX" dirty="0"/>
          </a:p>
        </p:txBody>
      </p:sp>
      <p:pic>
        <p:nvPicPr>
          <p:cNvPr id="5" name="Imagen 4"/>
          <p:cNvPicPr>
            <a:picLocks noChangeAspect="1"/>
          </p:cNvPicPr>
          <p:nvPr/>
        </p:nvPicPr>
        <p:blipFill>
          <a:blip r:embed="rId2"/>
          <a:stretch>
            <a:fillRect/>
          </a:stretch>
        </p:blipFill>
        <p:spPr>
          <a:xfrm>
            <a:off x="6506251" y="2095052"/>
            <a:ext cx="2175505" cy="1906859"/>
          </a:xfrm>
          <a:prstGeom prst="rect">
            <a:avLst/>
          </a:prstGeom>
        </p:spPr>
      </p:pic>
      <p:pic>
        <p:nvPicPr>
          <p:cNvPr id="6" name="Imagen 5"/>
          <p:cNvPicPr>
            <a:picLocks noChangeAspect="1"/>
          </p:cNvPicPr>
          <p:nvPr/>
        </p:nvPicPr>
        <p:blipFill>
          <a:blip r:embed="rId3"/>
          <a:stretch>
            <a:fillRect/>
          </a:stretch>
        </p:blipFill>
        <p:spPr>
          <a:xfrm>
            <a:off x="9059057" y="2788327"/>
            <a:ext cx="1982583" cy="1894664"/>
          </a:xfrm>
          <a:prstGeom prst="rect">
            <a:avLst/>
          </a:prstGeom>
        </p:spPr>
      </p:pic>
      <p:pic>
        <p:nvPicPr>
          <p:cNvPr id="7" name="Imagen 6"/>
          <p:cNvPicPr>
            <a:picLocks noChangeAspect="1"/>
          </p:cNvPicPr>
          <p:nvPr/>
        </p:nvPicPr>
        <p:blipFill>
          <a:blip r:embed="rId4"/>
          <a:stretch>
            <a:fillRect/>
          </a:stretch>
        </p:blipFill>
        <p:spPr>
          <a:xfrm>
            <a:off x="7029771" y="4468885"/>
            <a:ext cx="1847012" cy="1815088"/>
          </a:xfrm>
          <a:prstGeom prst="rect">
            <a:avLst/>
          </a:prstGeom>
        </p:spPr>
      </p:pic>
    </p:spTree>
    <p:extLst>
      <p:ext uri="{BB962C8B-B14F-4D97-AF65-F5344CB8AC3E}">
        <p14:creationId xmlns:p14="http://schemas.microsoft.com/office/powerpoint/2010/main" val="111031751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2108" y="431676"/>
            <a:ext cx="8649730" cy="853427"/>
          </a:xfrm>
        </p:spPr>
        <p:txBody>
          <a:bodyPr/>
          <a:lstStyle/>
          <a:p>
            <a:r>
              <a:rPr lang="es-MX" dirty="0"/>
              <a:t>Resultados</a:t>
            </a:r>
          </a:p>
        </p:txBody>
      </p:sp>
      <p:sp>
        <p:nvSpPr>
          <p:cNvPr id="3" name="Marcador de texto 2"/>
          <p:cNvSpPr>
            <a:spLocks noGrp="1"/>
          </p:cNvSpPr>
          <p:nvPr>
            <p:ph type="body" idx="1"/>
          </p:nvPr>
        </p:nvSpPr>
        <p:spPr>
          <a:xfrm>
            <a:off x="1112108" y="1583473"/>
            <a:ext cx="5634380" cy="3768761"/>
          </a:xfrm>
        </p:spPr>
        <p:txBody>
          <a:bodyPr/>
          <a:lstStyle/>
          <a:p>
            <a:pPr marL="0" indent="0">
              <a:buNone/>
            </a:pPr>
            <a:endParaRPr lang="es-MX" dirty="0"/>
          </a:p>
          <a:p>
            <a:r>
              <a:rPr lang="es-MX" dirty="0"/>
              <a:t>Desarrollo de competencias en fabricas de confección en Indonesia.</a:t>
            </a:r>
          </a:p>
          <a:p>
            <a:r>
              <a:rPr lang="es-MX" dirty="0"/>
              <a:t>Apoyo a emprendedores, mujer indonesia fundó una empresa después de ser desplazada debido a una erupción. </a:t>
            </a:r>
          </a:p>
          <a:p>
            <a:r>
              <a:rPr lang="es-MX" dirty="0"/>
              <a:t> En Australia está aumentando la residencia.</a:t>
            </a:r>
          </a:p>
        </p:txBody>
      </p:sp>
      <p:pic>
        <p:nvPicPr>
          <p:cNvPr id="4" name="Imagen 3"/>
          <p:cNvPicPr>
            <a:picLocks noChangeAspect="1"/>
          </p:cNvPicPr>
          <p:nvPr/>
        </p:nvPicPr>
        <p:blipFill>
          <a:blip r:embed="rId2"/>
          <a:stretch>
            <a:fillRect/>
          </a:stretch>
        </p:blipFill>
        <p:spPr>
          <a:xfrm>
            <a:off x="7728608" y="1098279"/>
            <a:ext cx="2600325" cy="1762125"/>
          </a:xfrm>
          <a:prstGeom prst="rect">
            <a:avLst/>
          </a:prstGeom>
        </p:spPr>
      </p:pic>
      <p:pic>
        <p:nvPicPr>
          <p:cNvPr id="5" name="Imagen 4"/>
          <p:cNvPicPr>
            <a:picLocks noChangeAspect="1"/>
          </p:cNvPicPr>
          <p:nvPr/>
        </p:nvPicPr>
        <p:blipFill>
          <a:blip r:embed="rId3"/>
          <a:stretch>
            <a:fillRect/>
          </a:stretch>
        </p:blipFill>
        <p:spPr>
          <a:xfrm>
            <a:off x="6217841" y="3467853"/>
            <a:ext cx="3543997" cy="2660775"/>
          </a:xfrm>
          <a:prstGeom prst="rect">
            <a:avLst/>
          </a:prstGeom>
        </p:spPr>
      </p:pic>
    </p:spTree>
    <p:extLst>
      <p:ext uri="{BB962C8B-B14F-4D97-AF65-F5344CB8AC3E}">
        <p14:creationId xmlns:p14="http://schemas.microsoft.com/office/powerpoint/2010/main" val="140766659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1" y="646772"/>
            <a:ext cx="9376391" cy="5533366"/>
          </a:xfrm>
        </p:spPr>
        <p:txBody>
          <a:bodyPr/>
          <a:lstStyle/>
          <a:p>
            <a:pPr algn="just"/>
            <a:r>
              <a:rPr lang="es-MX" dirty="0"/>
              <a:t>La Organización Internacional del Trabajo (OIT) está consagrada a la promoción de la justicia social, de los derechos humanos y laborales reconocidos internacionalmente, persiguiendo su misión fundadora: la justicia social es esencial para la paz universal y permanente.</a:t>
            </a:r>
          </a:p>
          <a:p>
            <a:pPr algn="just"/>
            <a:r>
              <a:rPr lang="es-MX" dirty="0"/>
              <a:t>Reúne a gobiernos, empleadores y trabajadores de 187 Estados miembros  a fin de establecer las normas del trabajo, formular políticas y elaborar programas promoviendo el trabajo decente de todos, mujeres y hombres. </a:t>
            </a:r>
          </a:p>
          <a:p>
            <a:endParaRPr lang="es-MX" dirty="0"/>
          </a:p>
        </p:txBody>
      </p:sp>
      <p:pic>
        <p:nvPicPr>
          <p:cNvPr id="4" name="Imagen 3"/>
          <p:cNvPicPr>
            <a:picLocks noChangeAspect="1"/>
          </p:cNvPicPr>
          <p:nvPr/>
        </p:nvPicPr>
        <p:blipFill>
          <a:blip r:embed="rId2"/>
          <a:stretch>
            <a:fillRect/>
          </a:stretch>
        </p:blipFill>
        <p:spPr>
          <a:xfrm>
            <a:off x="3045228" y="3201843"/>
            <a:ext cx="5633192" cy="2706859"/>
          </a:xfrm>
          <a:prstGeom prst="rect">
            <a:avLst/>
          </a:prstGeom>
        </p:spPr>
      </p:pic>
    </p:spTree>
    <p:extLst>
      <p:ext uri="{BB962C8B-B14F-4D97-AF65-F5344CB8AC3E}">
        <p14:creationId xmlns:p14="http://schemas.microsoft.com/office/powerpoint/2010/main" val="347423712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Programa y presupuesto"/>
          <p:cNvSpPr txBox="1">
            <a:spLocks noGrp="1"/>
          </p:cNvSpPr>
          <p:nvPr>
            <p:ph type="title"/>
          </p:nvPr>
        </p:nvSpPr>
        <p:spPr>
          <a:xfrm>
            <a:off x="1102845" y="222636"/>
            <a:ext cx="9692640" cy="983657"/>
          </a:xfrm>
          <a:prstGeom prst="rect">
            <a:avLst/>
          </a:prstGeom>
        </p:spPr>
        <p:txBody>
          <a:bodyPr/>
          <a:lstStyle>
            <a:lvl1pPr>
              <a:defRPr spc="-100"/>
            </a:lvl1pPr>
          </a:lstStyle>
          <a:p>
            <a:r>
              <a:t>Programa y presupuesto </a:t>
            </a:r>
          </a:p>
        </p:txBody>
      </p:sp>
      <p:sp>
        <p:nvSpPr>
          <p:cNvPr id="200" name="El Programa y Presupuesto de la Organización, que establece los objetivos estratégicos y resultados esperados de la labor de la Organización, es aprobado cada dos años por la Conferencia Internacional del Trabajo.…"/>
          <p:cNvSpPr txBox="1">
            <a:spLocks noGrp="1"/>
          </p:cNvSpPr>
          <p:nvPr>
            <p:ph type="body" idx="1"/>
          </p:nvPr>
        </p:nvSpPr>
        <p:spPr>
          <a:xfrm>
            <a:off x="817790" y="1484587"/>
            <a:ext cx="9629031" cy="4579952"/>
          </a:xfrm>
          <a:prstGeom prst="rect">
            <a:avLst/>
          </a:prstGeom>
        </p:spPr>
        <p:txBody>
          <a:bodyPr/>
          <a:lstStyle/>
          <a:p>
            <a:pPr marL="177393" indent="-177393" algn="just" defTabSz="886968">
              <a:spcBef>
                <a:spcPts val="1300"/>
              </a:spcBef>
              <a:defRPr sz="2134" spc="0"/>
            </a:pPr>
            <a:r>
              <a:t>El Programa y Presupuesto de la Organización, que establece los objetivos estratégicos y resultados esperados de la labor de la Organización, es aprobado cada dos años por la Conferencia Internacional del Trabajo.</a:t>
            </a:r>
          </a:p>
          <a:p>
            <a:pPr marL="177393" indent="-177393" algn="just" defTabSz="886968">
              <a:spcBef>
                <a:spcPts val="1300"/>
              </a:spcBef>
              <a:defRPr sz="2134" spc="0"/>
            </a:pPr>
            <a:r>
              <a:t>Centrado en las prioridades esenciales del Programa de Trabajo Decente, especifica las estrategias que implementará la OIT a fin de lograr los resultados durante el bienio, así como las capacidades y los recursos necesarios para obtener dichos resultados. </a:t>
            </a:r>
          </a:p>
          <a:p>
            <a:pPr marL="177393" indent="-177393" algn="just" defTabSz="886968">
              <a:spcBef>
                <a:spcPts val="1300"/>
              </a:spcBef>
              <a:defRPr sz="2134" spc="0"/>
            </a:pPr>
            <a:r>
              <a:t>Los resultados y logros de la OIT son financiados mediante tres fuentes de financiamiento principales: </a:t>
            </a:r>
          </a:p>
          <a:p>
            <a:pPr marL="443484" lvl="1" indent="-177393" algn="just" defTabSz="886968">
              <a:lnSpc>
                <a:spcPct val="90000"/>
              </a:lnSpc>
              <a:spcBef>
                <a:spcPts val="200"/>
              </a:spcBef>
              <a:buFontTx/>
              <a:defRPr sz="2134" spc="0"/>
            </a:pPr>
            <a:r>
              <a:t>el Presupuesto Ordinario;</a:t>
            </a:r>
            <a:endParaRPr sz="1746"/>
          </a:p>
          <a:p>
            <a:pPr marL="443484" lvl="1" indent="-177393" algn="just" defTabSz="886968">
              <a:lnSpc>
                <a:spcPct val="90000"/>
              </a:lnSpc>
              <a:spcBef>
                <a:spcPts val="200"/>
              </a:spcBef>
              <a:buFontTx/>
              <a:defRPr sz="2134" spc="0"/>
            </a:pPr>
            <a:r>
              <a:t>la Cuenta Suplementaria del Presupuesto Ordinario;</a:t>
            </a:r>
            <a:endParaRPr sz="1746"/>
          </a:p>
          <a:p>
            <a:pPr marL="443484" lvl="1" indent="-177393" algn="just" defTabSz="886968">
              <a:lnSpc>
                <a:spcPct val="90000"/>
              </a:lnSpc>
              <a:spcBef>
                <a:spcPts val="200"/>
              </a:spcBef>
              <a:buFontTx/>
              <a:defRPr sz="2134" spc="0"/>
            </a:pPr>
            <a:r>
              <a:t>y los Recursos Extra-Presupuestarios para la Cooperación Técnica.</a:t>
            </a:r>
          </a:p>
        </p:txBody>
      </p:sp>
      <p:grpSp>
        <p:nvGrpSpPr>
          <p:cNvPr id="203" name="Resultado de imagen para presupuesto"/>
          <p:cNvGrpSpPr/>
          <p:nvPr/>
        </p:nvGrpSpPr>
        <p:grpSpPr>
          <a:xfrm>
            <a:off x="10237545" y="5113596"/>
            <a:ext cx="1869264" cy="1245141"/>
            <a:chOff x="0" y="0"/>
            <a:chExt cx="1869264" cy="1245140"/>
          </a:xfrm>
        </p:grpSpPr>
        <p:sp>
          <p:nvSpPr>
            <p:cNvPr id="201" name="Figura"/>
            <p:cNvSpPr/>
            <p:nvPr/>
          </p:nvSpPr>
          <p:spPr>
            <a:xfrm>
              <a:off x="0" y="0"/>
              <a:ext cx="1869264" cy="1245141"/>
            </a:xfrm>
            <a:custGeom>
              <a:avLst/>
              <a:gdLst/>
              <a:ahLst/>
              <a:cxnLst>
                <a:cxn ang="0">
                  <a:pos x="wd2" y="hd2"/>
                </a:cxn>
                <a:cxn ang="5400000">
                  <a:pos x="wd2" y="hd2"/>
                </a:cxn>
                <a:cxn ang="10800000">
                  <a:pos x="wd2" y="hd2"/>
                </a:cxn>
                <a:cxn ang="16200000">
                  <a:pos x="wd2" y="hd2"/>
                </a:cxn>
              </a:cxnLst>
              <a:rect l="0" t="0" r="r" b="b"/>
              <a:pathLst>
                <a:path w="21600" h="21600" extrusionOk="0">
                  <a:moveTo>
                    <a:pt x="0" y="1856"/>
                  </a:moveTo>
                  <a:lnTo>
                    <a:pt x="0" y="1856"/>
                  </a:lnTo>
                  <a:cubicBezTo>
                    <a:pt x="0" y="831"/>
                    <a:pt x="554" y="0"/>
                    <a:pt x="1237" y="0"/>
                  </a:cubicBezTo>
                  <a:lnTo>
                    <a:pt x="20363" y="0"/>
                  </a:lnTo>
                  <a:lnTo>
                    <a:pt x="20363" y="0"/>
                  </a:lnTo>
                  <a:cubicBezTo>
                    <a:pt x="21046" y="0"/>
                    <a:pt x="21600" y="831"/>
                    <a:pt x="21600" y="1856"/>
                  </a:cubicBezTo>
                  <a:lnTo>
                    <a:pt x="21600" y="19744"/>
                  </a:lnTo>
                  <a:lnTo>
                    <a:pt x="21600" y="19744"/>
                  </a:lnTo>
                  <a:cubicBezTo>
                    <a:pt x="21600" y="20769"/>
                    <a:pt x="21046" y="21600"/>
                    <a:pt x="20363" y="21600"/>
                  </a:cubicBezTo>
                  <a:lnTo>
                    <a:pt x="1237" y="21600"/>
                  </a:lnTo>
                  <a:lnTo>
                    <a:pt x="1237" y="21600"/>
                  </a:lnTo>
                  <a:cubicBezTo>
                    <a:pt x="554" y="21600"/>
                    <a:pt x="0" y="20769"/>
                    <a:pt x="0" y="19744"/>
                  </a:cubicBezTo>
                  <a:close/>
                </a:path>
              </a:pathLst>
            </a:custGeom>
            <a:solidFill>
              <a:srgbClr val="EDEDED"/>
            </a:solidFill>
            <a:ln w="12700" cap="flat">
              <a:noFill/>
              <a:miter lim="400000"/>
            </a:ln>
            <a:effectLst/>
          </p:spPr>
          <p:txBody>
            <a:bodyPr wrap="square" lIns="45719" tIns="45719" rIns="45719" bIns="45719" numCol="1" anchor="ctr">
              <a:noAutofit/>
            </a:bodyPr>
            <a:lstStyle/>
            <a:p>
              <a:endParaRPr/>
            </a:p>
          </p:txBody>
        </p:sp>
        <p:pic>
          <p:nvPicPr>
            <p:cNvPr id="202" name="image13.jpeg" descr="image13.jpeg"/>
            <p:cNvPicPr>
              <a:picLocks noChangeAspect="1"/>
            </p:cNvPicPr>
            <p:nvPr/>
          </p:nvPicPr>
          <p:blipFill>
            <a:blip r:embed="rId2">
              <a:extLst/>
            </a:blip>
            <a:srcRect b="11"/>
            <a:stretch>
              <a:fillRect/>
            </a:stretch>
          </p:blipFill>
          <p:spPr>
            <a:xfrm>
              <a:off x="0" y="0"/>
              <a:ext cx="1869264" cy="1244997"/>
            </a:xfrm>
            <a:custGeom>
              <a:avLst/>
              <a:gdLst/>
              <a:ahLst/>
              <a:cxnLst>
                <a:cxn ang="0">
                  <a:pos x="wd2" y="hd2"/>
                </a:cxn>
                <a:cxn ang="5400000">
                  <a:pos x="wd2" y="hd2"/>
                </a:cxn>
                <a:cxn ang="10800000">
                  <a:pos x="wd2" y="hd2"/>
                </a:cxn>
                <a:cxn ang="16200000">
                  <a:pos x="wd2" y="hd2"/>
                </a:cxn>
              </a:cxnLst>
              <a:rect l="0" t="0" r="r" b="b"/>
              <a:pathLst>
                <a:path w="21600" h="21600" extrusionOk="0">
                  <a:moveTo>
                    <a:pt x="1238" y="0"/>
                  </a:moveTo>
                  <a:cubicBezTo>
                    <a:pt x="555" y="0"/>
                    <a:pt x="0" y="834"/>
                    <a:pt x="0" y="1859"/>
                  </a:cubicBezTo>
                  <a:lnTo>
                    <a:pt x="0" y="19748"/>
                  </a:lnTo>
                  <a:cubicBezTo>
                    <a:pt x="0" y="20773"/>
                    <a:pt x="555" y="21600"/>
                    <a:pt x="1238" y="21600"/>
                  </a:cubicBezTo>
                  <a:lnTo>
                    <a:pt x="20362" y="21600"/>
                  </a:lnTo>
                  <a:cubicBezTo>
                    <a:pt x="21045" y="21600"/>
                    <a:pt x="21600" y="20773"/>
                    <a:pt x="21600" y="19748"/>
                  </a:cubicBezTo>
                  <a:lnTo>
                    <a:pt x="21600" y="1859"/>
                  </a:lnTo>
                  <a:cubicBezTo>
                    <a:pt x="21600" y="834"/>
                    <a:pt x="21045" y="0"/>
                    <a:pt x="20362" y="0"/>
                  </a:cubicBezTo>
                  <a:lnTo>
                    <a:pt x="1238" y="0"/>
                  </a:lnTo>
                  <a:close/>
                </a:path>
              </a:pathLst>
            </a:custGeom>
            <a:ln w="12700" cap="flat">
              <a:noFill/>
              <a:miter lim="400000"/>
            </a:ln>
            <a:effectLst>
              <a:reflection stA="38000" endPos="40000" dir="5400000" sy="-100000" algn="bl" rotWithShape="0"/>
            </a:effectLst>
          </p:spPr>
        </p:pic>
      </p:grpSp>
      <p:pic>
        <p:nvPicPr>
          <p:cNvPr id="204" name="Resultado de imagen para presupuesto" descr="Resultado de imagen para presupuesto"/>
          <p:cNvPicPr>
            <a:picLocks noChangeAspect="1"/>
          </p:cNvPicPr>
          <p:nvPr/>
        </p:nvPicPr>
        <p:blipFill>
          <a:blip r:embed="rId3">
            <a:extLst/>
          </a:blip>
          <a:stretch>
            <a:fillRect/>
          </a:stretch>
        </p:blipFill>
        <p:spPr>
          <a:xfrm>
            <a:off x="10161766" y="222636"/>
            <a:ext cx="1614964" cy="1606164"/>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1872" y="294198"/>
            <a:ext cx="9692640" cy="1043948"/>
          </a:xfrm>
        </p:spPr>
        <p:txBody>
          <a:bodyPr/>
          <a:lstStyle/>
          <a:p>
            <a:r>
              <a:rPr lang="es-MX" dirty="0">
                <a:solidFill>
                  <a:srgbClr val="92D050"/>
                </a:solidFill>
              </a:rPr>
              <a:t>Programa de trabajo decente</a:t>
            </a:r>
          </a:p>
        </p:txBody>
      </p:sp>
      <p:sp>
        <p:nvSpPr>
          <p:cNvPr id="3" name="Marcador de texto 2"/>
          <p:cNvSpPr>
            <a:spLocks noGrp="1"/>
          </p:cNvSpPr>
          <p:nvPr>
            <p:ph type="body" idx="1"/>
          </p:nvPr>
        </p:nvSpPr>
        <p:spPr>
          <a:xfrm>
            <a:off x="1038847" y="2085278"/>
            <a:ext cx="4435145" cy="3601843"/>
          </a:xfrm>
          <a:solidFill>
            <a:srgbClr val="92D050"/>
          </a:solidFill>
        </p:spPr>
        <p:txBody>
          <a:bodyPr>
            <a:normAutofit/>
          </a:bodyPr>
          <a:lstStyle/>
          <a:p>
            <a:pPr algn="just"/>
            <a:r>
              <a:rPr lang="es-MX" dirty="0"/>
              <a:t>En torno a la misión y objetivos en los que se encuentra la OIT se creó el programa de trabajo decente el cual es esencial para el bienestar de las personas. </a:t>
            </a:r>
          </a:p>
          <a:p>
            <a:pPr algn="just"/>
            <a:r>
              <a:rPr lang="es-MX" dirty="0"/>
              <a:t>Además de generar un ingreso, el trabajo facilita el progreso social y económico y fortalece a las personas, a sus familias y a las comunidades.</a:t>
            </a:r>
          </a:p>
          <a:p>
            <a:endParaRPr lang="es-MX" dirty="0"/>
          </a:p>
          <a:p>
            <a:endParaRPr lang="es-MX" dirty="0"/>
          </a:p>
        </p:txBody>
      </p:sp>
      <p:pic>
        <p:nvPicPr>
          <p:cNvPr id="4" name="Imagen 3"/>
          <p:cNvPicPr>
            <a:picLocks noChangeAspect="1"/>
          </p:cNvPicPr>
          <p:nvPr/>
        </p:nvPicPr>
        <p:blipFill>
          <a:blip r:embed="rId2"/>
          <a:stretch>
            <a:fillRect/>
          </a:stretch>
        </p:blipFill>
        <p:spPr>
          <a:xfrm>
            <a:off x="5697017" y="1550020"/>
            <a:ext cx="5688378" cy="4829656"/>
          </a:xfrm>
          <a:prstGeom prst="rect">
            <a:avLst/>
          </a:prstGeom>
        </p:spPr>
      </p:pic>
    </p:spTree>
    <p:extLst>
      <p:ext uri="{BB962C8B-B14F-4D97-AF65-F5344CB8AC3E}">
        <p14:creationId xmlns:p14="http://schemas.microsoft.com/office/powerpoint/2010/main" val="281352845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Qué es la OIT?"/>
          <p:cNvSpPr txBox="1">
            <a:spLocks noGrp="1"/>
          </p:cNvSpPr>
          <p:nvPr>
            <p:ph type="title"/>
          </p:nvPr>
        </p:nvSpPr>
        <p:spPr>
          <a:xfrm>
            <a:off x="1261872" y="532736"/>
            <a:ext cx="9692640" cy="980765"/>
          </a:xfrm>
          <a:prstGeom prst="rect">
            <a:avLst/>
          </a:prstGeom>
        </p:spPr>
        <p:txBody>
          <a:bodyPr/>
          <a:lstStyle>
            <a:lvl1pPr>
              <a:defRPr spc="-100"/>
            </a:lvl1pPr>
          </a:lstStyle>
          <a:p>
            <a:r>
              <a:t>¿Qué es la OIT?</a:t>
            </a:r>
          </a:p>
        </p:txBody>
      </p:sp>
      <p:sp>
        <p:nvSpPr>
          <p:cNvPr id="133" name="La Organización Internacional del Trabajo (OIT) es un organismo especializado de las Naciones Unidas que se ocupa de los asuntos relativos al trabajo y las relaciones laborales. Fue fundada el 11 de abril de1919, en virtud del Tratado de Versalles. Su Constitución, sancionada en 1919, se complementa con la Declaración de Filadelfia de 1944.…"/>
          <p:cNvSpPr txBox="1">
            <a:spLocks noGrp="1"/>
          </p:cNvSpPr>
          <p:nvPr>
            <p:ph type="body" idx="1"/>
          </p:nvPr>
        </p:nvSpPr>
        <p:spPr>
          <a:xfrm>
            <a:off x="1325483" y="2143374"/>
            <a:ext cx="8422817" cy="4333463"/>
          </a:xfrm>
          <a:prstGeom prst="rect">
            <a:avLst/>
          </a:prstGeom>
        </p:spPr>
        <p:txBody>
          <a:bodyPr/>
          <a:lstStyle/>
          <a:p>
            <a:pPr algn="just">
              <a:defRPr sz="2200" spc="0"/>
            </a:pPr>
            <a:r>
              <a:rPr dirty="0"/>
              <a:t>La </a:t>
            </a:r>
            <a:r>
              <a:rPr b="1" dirty="0" err="1"/>
              <a:t>Organización</a:t>
            </a:r>
            <a:r>
              <a:rPr b="1" dirty="0"/>
              <a:t> </a:t>
            </a:r>
            <a:r>
              <a:rPr b="1" dirty="0" err="1"/>
              <a:t>Internacional</a:t>
            </a:r>
            <a:r>
              <a:rPr b="1" dirty="0"/>
              <a:t> del </a:t>
            </a:r>
            <a:r>
              <a:rPr b="1" dirty="0" err="1"/>
              <a:t>Trabajo</a:t>
            </a:r>
            <a:r>
              <a:rPr dirty="0"/>
              <a:t> (</a:t>
            </a:r>
            <a:r>
              <a:rPr b="1" dirty="0"/>
              <a:t>OIT</a:t>
            </a:r>
            <a:r>
              <a:rPr dirty="0"/>
              <a:t>) </a:t>
            </a:r>
            <a:r>
              <a:rPr dirty="0" err="1"/>
              <a:t>es</a:t>
            </a:r>
            <a:r>
              <a:rPr dirty="0"/>
              <a:t> un </a:t>
            </a:r>
            <a:r>
              <a:rPr dirty="0" err="1"/>
              <a:t>organismo</a:t>
            </a:r>
            <a:r>
              <a:rPr dirty="0"/>
              <a:t> </a:t>
            </a:r>
            <a:r>
              <a:rPr dirty="0" err="1"/>
              <a:t>especializado</a:t>
            </a:r>
            <a:r>
              <a:rPr dirty="0"/>
              <a:t> de las </a:t>
            </a:r>
            <a:r>
              <a:rPr dirty="0" err="1"/>
              <a:t>Naciones</a:t>
            </a:r>
            <a:r>
              <a:rPr dirty="0"/>
              <a:t> </a:t>
            </a:r>
            <a:r>
              <a:rPr dirty="0" err="1"/>
              <a:t>Unidas</a:t>
            </a:r>
            <a:r>
              <a:rPr dirty="0"/>
              <a:t> que se </a:t>
            </a:r>
            <a:r>
              <a:rPr dirty="0" err="1"/>
              <a:t>ocupa</a:t>
            </a:r>
            <a:r>
              <a:rPr dirty="0"/>
              <a:t> de </a:t>
            </a:r>
            <a:r>
              <a:rPr dirty="0" err="1"/>
              <a:t>los</a:t>
            </a:r>
            <a:r>
              <a:rPr dirty="0"/>
              <a:t> </a:t>
            </a:r>
            <a:r>
              <a:rPr dirty="0" err="1"/>
              <a:t>asuntos</a:t>
            </a:r>
            <a:r>
              <a:rPr dirty="0"/>
              <a:t> </a:t>
            </a:r>
            <a:r>
              <a:rPr dirty="0" err="1"/>
              <a:t>relativos</a:t>
            </a:r>
            <a:r>
              <a:rPr dirty="0"/>
              <a:t> al </a:t>
            </a:r>
            <a:r>
              <a:rPr dirty="0" err="1"/>
              <a:t>trabajo</a:t>
            </a:r>
            <a:r>
              <a:rPr dirty="0"/>
              <a:t> y las </a:t>
            </a:r>
            <a:r>
              <a:rPr dirty="0" err="1"/>
              <a:t>relaciones</a:t>
            </a:r>
            <a:r>
              <a:rPr dirty="0"/>
              <a:t> </a:t>
            </a:r>
            <a:r>
              <a:rPr dirty="0" err="1"/>
              <a:t>laborales</a:t>
            </a:r>
            <a:r>
              <a:rPr dirty="0"/>
              <a:t>. </a:t>
            </a:r>
          </a:p>
        </p:txBody>
      </p:sp>
      <p:pic>
        <p:nvPicPr>
          <p:cNvPr id="134" name="Stamps of Germany (DDR) 1969, MiNr 1517.jpg" descr="Stamps of Germany (DDR) 1969, MiNr 1517.jpg"/>
          <p:cNvPicPr>
            <a:picLocks noChangeAspect="1"/>
          </p:cNvPicPr>
          <p:nvPr/>
        </p:nvPicPr>
        <p:blipFill>
          <a:blip r:embed="rId2">
            <a:extLst/>
          </a:blip>
          <a:stretch>
            <a:fillRect/>
          </a:stretch>
        </p:blipFill>
        <p:spPr>
          <a:xfrm>
            <a:off x="2932616" y="4117988"/>
            <a:ext cx="1380545" cy="1610638"/>
          </a:xfrm>
          <a:prstGeom prst="rect">
            <a:avLst/>
          </a:prstGeom>
          <a:ln w="38100" cap="sq">
            <a:solidFill>
              <a:srgbClr val="000000"/>
            </a:solidFill>
            <a:miter/>
          </a:ln>
          <a:effectLst>
            <a:outerShdw blurRad="50800" dist="38100" dir="2700000" rotWithShape="0">
              <a:srgbClr val="000000">
                <a:alpha val="43000"/>
              </a:srgbClr>
            </a:outerShdw>
          </a:effectLst>
        </p:spPr>
      </p:pic>
      <p:pic>
        <p:nvPicPr>
          <p:cNvPr id="135" name="Resultado de imagen para trabajo" descr="Resultado de imagen para trabajo"/>
          <p:cNvPicPr>
            <a:picLocks noChangeAspect="1"/>
          </p:cNvPicPr>
          <p:nvPr/>
        </p:nvPicPr>
        <p:blipFill>
          <a:blip r:embed="rId3">
            <a:extLst/>
          </a:blip>
          <a:stretch>
            <a:fillRect/>
          </a:stretch>
        </p:blipFill>
        <p:spPr>
          <a:xfrm>
            <a:off x="5536891" y="3925871"/>
            <a:ext cx="1784993" cy="1994872"/>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2" y="617518"/>
            <a:ext cx="8595360" cy="5562620"/>
          </a:xfrm>
        </p:spPr>
        <p:txBody>
          <a:bodyPr/>
          <a:lstStyle/>
          <a:p>
            <a:pPr algn="just"/>
            <a:r>
              <a:rPr lang="es-MX" dirty="0"/>
              <a:t>El empleo productivo y el trabajo decente son factores clave para alcanzar una globalización justa y reducir la pobreza. </a:t>
            </a:r>
          </a:p>
          <a:p>
            <a:pPr algn="just"/>
            <a:r>
              <a:rPr lang="es-MX" dirty="0"/>
              <a:t>La OIT ha elaborado un programa para la comunidad del trabajo que se basa en la creación de empleo, los derechos en el trabajo, la protección social y el diálogo social, con la igualdad de género como un objetivo transversal.</a:t>
            </a:r>
          </a:p>
          <a:p>
            <a:endParaRPr lang="es-MX" dirty="0"/>
          </a:p>
          <a:p>
            <a:endParaRPr lang="es-MX" dirty="0"/>
          </a:p>
        </p:txBody>
      </p:sp>
      <p:pic>
        <p:nvPicPr>
          <p:cNvPr id="2" name="Imagen 1"/>
          <p:cNvPicPr>
            <a:picLocks noChangeAspect="1"/>
          </p:cNvPicPr>
          <p:nvPr/>
        </p:nvPicPr>
        <p:blipFill>
          <a:blip r:embed="rId2"/>
          <a:stretch>
            <a:fillRect/>
          </a:stretch>
        </p:blipFill>
        <p:spPr>
          <a:xfrm>
            <a:off x="556957" y="4123345"/>
            <a:ext cx="10498222" cy="1822862"/>
          </a:xfrm>
          <a:prstGeom prst="rect">
            <a:avLst/>
          </a:prstGeom>
        </p:spPr>
      </p:pic>
    </p:spTree>
    <p:extLst>
      <p:ext uri="{BB962C8B-B14F-4D97-AF65-F5344CB8AC3E}">
        <p14:creationId xmlns:p14="http://schemas.microsoft.com/office/powerpoint/2010/main" val="4519897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1" y="791738"/>
            <a:ext cx="9577113" cy="5388400"/>
          </a:xfrm>
        </p:spPr>
        <p:txBody>
          <a:bodyPr/>
          <a:lstStyle/>
          <a:p>
            <a:pPr algn="just"/>
            <a:r>
              <a:rPr lang="es-MX" dirty="0"/>
              <a:t>El trabajo decente sintetiza las aspiraciones de las personas durante su vida laboral. Significa la oportunidad de acceder a un empleo productivo que genere un ingreso justo, la seguridad en el lugar de trabajo y la protección social para las familias, mejores perspectivas de desarrollo personal e integración social, libertad para que los individuos expresen sus opiniones, se organicen y participen en las decisiones que afectan sus vidas, y la igualdad de oportunidades y trato para todos, mujeres y hombres. </a:t>
            </a:r>
          </a:p>
          <a:p>
            <a:endParaRPr lang="es-MX" dirty="0"/>
          </a:p>
        </p:txBody>
      </p:sp>
      <p:pic>
        <p:nvPicPr>
          <p:cNvPr id="5" name="Imagen 4"/>
          <p:cNvPicPr>
            <a:picLocks noChangeAspect="1"/>
          </p:cNvPicPr>
          <p:nvPr/>
        </p:nvPicPr>
        <p:blipFill>
          <a:blip r:embed="rId2"/>
          <a:stretch>
            <a:fillRect/>
          </a:stretch>
        </p:blipFill>
        <p:spPr>
          <a:xfrm>
            <a:off x="1528012" y="3337724"/>
            <a:ext cx="2480736" cy="2699964"/>
          </a:xfrm>
          <a:prstGeom prst="rect">
            <a:avLst/>
          </a:prstGeom>
        </p:spPr>
      </p:pic>
      <p:pic>
        <p:nvPicPr>
          <p:cNvPr id="6" name="Imagen 5"/>
          <p:cNvPicPr>
            <a:picLocks noChangeAspect="1"/>
          </p:cNvPicPr>
          <p:nvPr/>
        </p:nvPicPr>
        <p:blipFill>
          <a:blip r:embed="rId3"/>
          <a:stretch>
            <a:fillRect/>
          </a:stretch>
        </p:blipFill>
        <p:spPr>
          <a:xfrm>
            <a:off x="4707748" y="4008863"/>
            <a:ext cx="2495550" cy="1828800"/>
          </a:xfrm>
          <a:prstGeom prst="rect">
            <a:avLst/>
          </a:prstGeom>
        </p:spPr>
      </p:pic>
      <p:pic>
        <p:nvPicPr>
          <p:cNvPr id="7" name="Imagen 6"/>
          <p:cNvPicPr>
            <a:picLocks noChangeAspect="1"/>
          </p:cNvPicPr>
          <p:nvPr/>
        </p:nvPicPr>
        <p:blipFill>
          <a:blip r:embed="rId4"/>
          <a:stretch>
            <a:fillRect/>
          </a:stretch>
        </p:blipFill>
        <p:spPr>
          <a:xfrm>
            <a:off x="7663926" y="3459434"/>
            <a:ext cx="3175058" cy="2378229"/>
          </a:xfrm>
          <a:prstGeom prst="rect">
            <a:avLst/>
          </a:prstGeom>
        </p:spPr>
      </p:pic>
    </p:spTree>
    <p:extLst>
      <p:ext uri="{BB962C8B-B14F-4D97-AF65-F5344CB8AC3E}">
        <p14:creationId xmlns:p14="http://schemas.microsoft.com/office/powerpoint/2010/main" val="185452948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2" y="403762"/>
            <a:ext cx="8595360" cy="5776376"/>
          </a:xfrm>
        </p:spPr>
        <p:txBody>
          <a:bodyPr/>
          <a:lstStyle/>
          <a:p>
            <a:r>
              <a:rPr lang="es-MX" dirty="0"/>
              <a:t>La eficiencia del programa de trabajo decente se logra  a través de la aplicación de los 4 objetivos estratégicos de la OIT:</a:t>
            </a:r>
          </a:p>
          <a:p>
            <a:r>
              <a:rPr lang="es-MX" dirty="0"/>
              <a:t>1.- Crear Trabajo</a:t>
            </a:r>
          </a:p>
          <a:p>
            <a:r>
              <a:rPr lang="es-MX" dirty="0"/>
              <a:t>2.- Garantizar los derechos de los trabajadores</a:t>
            </a:r>
          </a:p>
          <a:p>
            <a:r>
              <a:rPr lang="es-MX" dirty="0"/>
              <a:t>3.-Extender la protección social</a:t>
            </a:r>
          </a:p>
          <a:p>
            <a:r>
              <a:rPr lang="es-MX" dirty="0"/>
              <a:t>4.- Promover el dialogo social</a:t>
            </a:r>
          </a:p>
        </p:txBody>
      </p:sp>
      <p:pic>
        <p:nvPicPr>
          <p:cNvPr id="2" name="Imagen 1"/>
          <p:cNvPicPr>
            <a:picLocks noChangeAspect="1"/>
          </p:cNvPicPr>
          <p:nvPr/>
        </p:nvPicPr>
        <p:blipFill>
          <a:blip r:embed="rId2"/>
          <a:stretch>
            <a:fillRect/>
          </a:stretch>
        </p:blipFill>
        <p:spPr>
          <a:xfrm>
            <a:off x="7434412" y="1421176"/>
            <a:ext cx="3671394" cy="1870774"/>
          </a:xfrm>
          <a:prstGeom prst="rect">
            <a:avLst/>
          </a:prstGeom>
        </p:spPr>
      </p:pic>
      <p:pic>
        <p:nvPicPr>
          <p:cNvPr id="4" name="Imagen 3"/>
          <p:cNvPicPr>
            <a:picLocks noChangeAspect="1"/>
          </p:cNvPicPr>
          <p:nvPr/>
        </p:nvPicPr>
        <p:blipFill>
          <a:blip r:embed="rId3"/>
          <a:stretch>
            <a:fillRect/>
          </a:stretch>
        </p:blipFill>
        <p:spPr>
          <a:xfrm>
            <a:off x="1571968" y="3437264"/>
            <a:ext cx="5291539" cy="1512466"/>
          </a:xfrm>
          <a:prstGeom prst="rect">
            <a:avLst/>
          </a:prstGeom>
        </p:spPr>
      </p:pic>
      <p:pic>
        <p:nvPicPr>
          <p:cNvPr id="5" name="Imagen 4"/>
          <p:cNvPicPr>
            <a:picLocks noChangeAspect="1"/>
          </p:cNvPicPr>
          <p:nvPr/>
        </p:nvPicPr>
        <p:blipFill>
          <a:blip r:embed="rId4"/>
          <a:stretch>
            <a:fillRect/>
          </a:stretch>
        </p:blipFill>
        <p:spPr>
          <a:xfrm>
            <a:off x="7434412" y="4413574"/>
            <a:ext cx="3648075" cy="1247775"/>
          </a:xfrm>
          <a:prstGeom prst="rect">
            <a:avLst/>
          </a:prstGeom>
        </p:spPr>
      </p:pic>
    </p:spTree>
    <p:extLst>
      <p:ext uri="{BB962C8B-B14F-4D97-AF65-F5344CB8AC3E}">
        <p14:creationId xmlns:p14="http://schemas.microsoft.com/office/powerpoint/2010/main" val="392214064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1872" y="294198"/>
            <a:ext cx="9692640" cy="2449002"/>
          </a:xfrm>
        </p:spPr>
        <p:txBody>
          <a:bodyPr>
            <a:normAutofit fontScale="90000"/>
          </a:bodyPr>
          <a:lstStyle/>
          <a:p>
            <a:r>
              <a:rPr lang="es-MX" dirty="0"/>
              <a:t>El cambio hacia un desarrollo incluyente y sostenible</a:t>
            </a:r>
            <a:br>
              <a:rPr lang="es-MX" dirty="0"/>
            </a:br>
            <a:r>
              <a:rPr lang="es-MX" dirty="0"/>
              <a:t> </a:t>
            </a:r>
            <a:br>
              <a:rPr lang="es-MX" dirty="0"/>
            </a:br>
            <a:endParaRPr lang="es-MX" dirty="0"/>
          </a:p>
        </p:txBody>
      </p:sp>
      <p:sp>
        <p:nvSpPr>
          <p:cNvPr id="3" name="Marcador de texto 2"/>
          <p:cNvSpPr>
            <a:spLocks noGrp="1"/>
          </p:cNvSpPr>
          <p:nvPr>
            <p:ph type="body" idx="1"/>
          </p:nvPr>
        </p:nvSpPr>
        <p:spPr>
          <a:xfrm>
            <a:off x="1261872" y="1828800"/>
            <a:ext cx="9479574" cy="4351337"/>
          </a:xfrm>
        </p:spPr>
        <p:txBody>
          <a:bodyPr>
            <a:normAutofit/>
          </a:bodyPr>
          <a:lstStyle/>
          <a:p>
            <a:pPr algn="just"/>
            <a:r>
              <a:rPr lang="es-MX" dirty="0"/>
              <a:t>Los empleos vinculan a las personas con la sociedad y la economía en las que viven.  El crecimiento económico por sí solo no es suficiente. Además los efectos negativos de un crecimiento económico lento e imprevisible sobre el empleo se verán agravados por ciertas tendencias estructurales.</a:t>
            </a:r>
          </a:p>
          <a:p>
            <a:pPr marL="0" indent="0" algn="just">
              <a:buNone/>
            </a:pPr>
            <a:r>
              <a:rPr lang="es-MX" dirty="0"/>
              <a:t> </a:t>
            </a:r>
          </a:p>
          <a:p>
            <a:endParaRPr lang="es-MX" dirty="0"/>
          </a:p>
        </p:txBody>
      </p:sp>
      <p:pic>
        <p:nvPicPr>
          <p:cNvPr id="4" name="Imagen 3"/>
          <p:cNvPicPr>
            <a:picLocks noChangeAspect="1"/>
          </p:cNvPicPr>
          <p:nvPr/>
        </p:nvPicPr>
        <p:blipFill>
          <a:blip r:embed="rId2"/>
          <a:stretch>
            <a:fillRect/>
          </a:stretch>
        </p:blipFill>
        <p:spPr>
          <a:xfrm>
            <a:off x="2825393" y="3505204"/>
            <a:ext cx="6072027" cy="1912928"/>
          </a:xfrm>
          <a:prstGeom prst="rect">
            <a:avLst/>
          </a:prstGeom>
        </p:spPr>
      </p:pic>
    </p:spTree>
    <p:extLst>
      <p:ext uri="{BB962C8B-B14F-4D97-AF65-F5344CB8AC3E}">
        <p14:creationId xmlns:p14="http://schemas.microsoft.com/office/powerpoint/2010/main" val="332060080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1" y="873304"/>
            <a:ext cx="9546541" cy="5306834"/>
          </a:xfrm>
        </p:spPr>
        <p:txBody>
          <a:bodyPr/>
          <a:lstStyle/>
          <a:p>
            <a:pPr algn="just"/>
            <a:r>
              <a:rPr lang="es-MX" dirty="0"/>
              <a:t>En los próximos diez años, se necesitarán aproximadamente entre 45 y 50 millones de empleos nuevos cada año sólo para seguir el ritmo de crecimiento de la población mundial.</a:t>
            </a:r>
          </a:p>
          <a:p>
            <a:pPr algn="just"/>
            <a:r>
              <a:rPr lang="es-MX" dirty="0"/>
              <a:t>La promoción del desarrollo sostenible abrirá nuevas oportunidades de mercado y generará nuevos empleos e ingresos, pero en los sectores perjudicados el ajuste tendrá costos importantes.</a:t>
            </a:r>
          </a:p>
          <a:p>
            <a:endParaRPr lang="es-MX" dirty="0"/>
          </a:p>
        </p:txBody>
      </p:sp>
      <p:pic>
        <p:nvPicPr>
          <p:cNvPr id="4" name="Imagen 3"/>
          <p:cNvPicPr>
            <a:picLocks noChangeAspect="1"/>
          </p:cNvPicPr>
          <p:nvPr/>
        </p:nvPicPr>
        <p:blipFill>
          <a:blip r:embed="rId2"/>
          <a:stretch>
            <a:fillRect/>
          </a:stretch>
        </p:blipFill>
        <p:spPr>
          <a:xfrm>
            <a:off x="1626099" y="3111785"/>
            <a:ext cx="2857500" cy="1600200"/>
          </a:xfrm>
          <a:prstGeom prst="rect">
            <a:avLst/>
          </a:prstGeom>
        </p:spPr>
      </p:pic>
      <p:pic>
        <p:nvPicPr>
          <p:cNvPr id="5" name="Imagen 4"/>
          <p:cNvPicPr>
            <a:picLocks noChangeAspect="1"/>
          </p:cNvPicPr>
          <p:nvPr/>
        </p:nvPicPr>
        <p:blipFill>
          <a:blip r:embed="rId3"/>
          <a:stretch>
            <a:fillRect/>
          </a:stretch>
        </p:blipFill>
        <p:spPr>
          <a:xfrm>
            <a:off x="4626627" y="3769331"/>
            <a:ext cx="3366620" cy="1885307"/>
          </a:xfrm>
          <a:prstGeom prst="rect">
            <a:avLst/>
          </a:prstGeom>
        </p:spPr>
      </p:pic>
      <p:pic>
        <p:nvPicPr>
          <p:cNvPr id="6" name="Imagen 5"/>
          <p:cNvPicPr>
            <a:picLocks noChangeAspect="1"/>
          </p:cNvPicPr>
          <p:nvPr/>
        </p:nvPicPr>
        <p:blipFill>
          <a:blip r:embed="rId4"/>
          <a:stretch>
            <a:fillRect/>
          </a:stretch>
        </p:blipFill>
        <p:spPr>
          <a:xfrm>
            <a:off x="8136276" y="3111785"/>
            <a:ext cx="2949539" cy="2138416"/>
          </a:xfrm>
          <a:prstGeom prst="rect">
            <a:avLst/>
          </a:prstGeom>
        </p:spPr>
      </p:pic>
    </p:spTree>
    <p:extLst>
      <p:ext uri="{BB962C8B-B14F-4D97-AF65-F5344CB8AC3E}">
        <p14:creationId xmlns:p14="http://schemas.microsoft.com/office/powerpoint/2010/main" val="298238235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1" y="801384"/>
            <a:ext cx="9669831" cy="5378753"/>
          </a:xfrm>
        </p:spPr>
        <p:txBody>
          <a:bodyPr/>
          <a:lstStyle/>
          <a:p>
            <a:pPr algn="just"/>
            <a:r>
              <a:rPr lang="es-MX" dirty="0"/>
              <a:t>El sentido de urgencia entre los responsables políticos internacionales (sobre todo a raíz de la crisis financiera y económica mundial de 2008) es cada vez mayor: es apremiante proporcionar empleos de calidad asociados a la protección social y al respeto de los derechos en el trabajo, a fin de alcanzar un crecimiento económico sostenible e inclusivo y erradicar la pobreza.</a:t>
            </a:r>
          </a:p>
          <a:p>
            <a:endParaRPr lang="es-MX" dirty="0"/>
          </a:p>
        </p:txBody>
      </p:sp>
      <p:pic>
        <p:nvPicPr>
          <p:cNvPr id="4" name="Imagen 3"/>
          <p:cNvPicPr>
            <a:picLocks noChangeAspect="1"/>
          </p:cNvPicPr>
          <p:nvPr/>
        </p:nvPicPr>
        <p:blipFill>
          <a:blip r:embed="rId2"/>
          <a:stretch>
            <a:fillRect/>
          </a:stretch>
        </p:blipFill>
        <p:spPr>
          <a:xfrm>
            <a:off x="1261871" y="3024512"/>
            <a:ext cx="9642273" cy="2616000"/>
          </a:xfrm>
          <a:prstGeom prst="rect">
            <a:avLst/>
          </a:prstGeom>
        </p:spPr>
      </p:pic>
    </p:spTree>
    <p:extLst>
      <p:ext uri="{BB962C8B-B14F-4D97-AF65-F5344CB8AC3E}">
        <p14:creationId xmlns:p14="http://schemas.microsoft.com/office/powerpoint/2010/main" val="115790611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Trabajo infantil</a:t>
            </a:r>
            <a:br>
              <a:rPr lang="es-MX" dirty="0"/>
            </a:br>
            <a:endParaRPr lang="es-MX" dirty="0"/>
          </a:p>
        </p:txBody>
      </p:sp>
      <p:sp>
        <p:nvSpPr>
          <p:cNvPr id="3" name="Marcador de texto 2"/>
          <p:cNvSpPr>
            <a:spLocks noGrp="1"/>
          </p:cNvSpPr>
          <p:nvPr>
            <p:ph type="body" idx="1"/>
          </p:nvPr>
        </p:nvSpPr>
        <p:spPr>
          <a:xfrm>
            <a:off x="1261871" y="1828800"/>
            <a:ext cx="9446523" cy="4351337"/>
          </a:xfrm>
        </p:spPr>
        <p:txBody>
          <a:bodyPr/>
          <a:lstStyle/>
          <a:p>
            <a:pPr algn="just"/>
            <a:r>
              <a:rPr lang="es-MX" dirty="0"/>
              <a:t>A lo largo de la última década, y con el apoyo de la OIT, más de 60 países adaptaron sus marcos jurídicos en conformidad con los Convenios sobre trabajo infantil de la OIT.</a:t>
            </a:r>
          </a:p>
          <a:p>
            <a:pPr algn="just"/>
            <a:r>
              <a:rPr lang="es-MX" dirty="0"/>
              <a:t>A nivel de país, la OIT ha puesto en práctica más de 200 proyectos dirigidos a combatir el trabajo infantil. </a:t>
            </a:r>
          </a:p>
          <a:p>
            <a:endParaRPr lang="es-MX" dirty="0"/>
          </a:p>
        </p:txBody>
      </p:sp>
      <p:pic>
        <p:nvPicPr>
          <p:cNvPr id="4" name="Imagen 3"/>
          <p:cNvPicPr>
            <a:picLocks noChangeAspect="1"/>
          </p:cNvPicPr>
          <p:nvPr/>
        </p:nvPicPr>
        <p:blipFill>
          <a:blip r:embed="rId2"/>
          <a:stretch>
            <a:fillRect/>
          </a:stretch>
        </p:blipFill>
        <p:spPr>
          <a:xfrm>
            <a:off x="1640308" y="4004468"/>
            <a:ext cx="2962275" cy="1543050"/>
          </a:xfrm>
          <a:prstGeom prst="rect">
            <a:avLst/>
          </a:prstGeom>
        </p:spPr>
      </p:pic>
      <p:pic>
        <p:nvPicPr>
          <p:cNvPr id="5" name="Imagen 4"/>
          <p:cNvPicPr>
            <a:picLocks noChangeAspect="1"/>
          </p:cNvPicPr>
          <p:nvPr/>
        </p:nvPicPr>
        <p:blipFill>
          <a:blip r:embed="rId3"/>
          <a:stretch>
            <a:fillRect/>
          </a:stretch>
        </p:blipFill>
        <p:spPr>
          <a:xfrm>
            <a:off x="6108192" y="3804443"/>
            <a:ext cx="3784955" cy="1743075"/>
          </a:xfrm>
          <a:prstGeom prst="rect">
            <a:avLst/>
          </a:prstGeom>
        </p:spPr>
      </p:pic>
    </p:spTree>
    <p:extLst>
      <p:ext uri="{BB962C8B-B14F-4D97-AF65-F5344CB8AC3E}">
        <p14:creationId xmlns:p14="http://schemas.microsoft.com/office/powerpoint/2010/main" val="1182896426"/>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Inversiones intensivas en empleo</a:t>
            </a:r>
            <a:br>
              <a:rPr lang="es-MX" dirty="0"/>
            </a:br>
            <a:endParaRPr lang="es-MX" dirty="0"/>
          </a:p>
        </p:txBody>
      </p:sp>
      <p:sp>
        <p:nvSpPr>
          <p:cNvPr id="3" name="Marcador de texto 2"/>
          <p:cNvSpPr>
            <a:spLocks noGrp="1"/>
          </p:cNvSpPr>
          <p:nvPr>
            <p:ph type="body" idx="1"/>
          </p:nvPr>
        </p:nvSpPr>
        <p:spPr>
          <a:xfrm>
            <a:off x="1261872" y="1828800"/>
            <a:ext cx="9692640" cy="4351337"/>
          </a:xfrm>
        </p:spPr>
        <p:txBody>
          <a:bodyPr/>
          <a:lstStyle/>
          <a:p>
            <a:pPr algn="just"/>
            <a:r>
              <a:rPr lang="es-MX" dirty="0"/>
              <a:t>Las inversiones intensivas en empleo vinculan el desarrollo de infraestructura con la creación de empleo, la reducción de la pobreza y el desarrollo local económico y social.</a:t>
            </a:r>
          </a:p>
          <a:p>
            <a:endParaRPr lang="es-MX" dirty="0"/>
          </a:p>
        </p:txBody>
      </p:sp>
      <p:pic>
        <p:nvPicPr>
          <p:cNvPr id="4" name="Imagen 3"/>
          <p:cNvPicPr>
            <a:picLocks noChangeAspect="1"/>
          </p:cNvPicPr>
          <p:nvPr/>
        </p:nvPicPr>
        <p:blipFill>
          <a:blip r:embed="rId2"/>
          <a:stretch>
            <a:fillRect/>
          </a:stretch>
        </p:blipFill>
        <p:spPr>
          <a:xfrm>
            <a:off x="6569622" y="3669423"/>
            <a:ext cx="3909191" cy="2163817"/>
          </a:xfrm>
          <a:prstGeom prst="rect">
            <a:avLst/>
          </a:prstGeom>
        </p:spPr>
      </p:pic>
      <p:pic>
        <p:nvPicPr>
          <p:cNvPr id="5" name="Imagen 4"/>
          <p:cNvPicPr>
            <a:picLocks noChangeAspect="1"/>
          </p:cNvPicPr>
          <p:nvPr/>
        </p:nvPicPr>
        <p:blipFill>
          <a:blip r:embed="rId3"/>
          <a:stretch>
            <a:fillRect/>
          </a:stretch>
        </p:blipFill>
        <p:spPr>
          <a:xfrm>
            <a:off x="1903520" y="3189655"/>
            <a:ext cx="3782576" cy="2643585"/>
          </a:xfrm>
          <a:prstGeom prst="rect">
            <a:avLst/>
          </a:prstGeom>
        </p:spPr>
      </p:pic>
    </p:spTree>
    <p:extLst>
      <p:ext uri="{BB962C8B-B14F-4D97-AF65-F5344CB8AC3E}">
        <p14:creationId xmlns:p14="http://schemas.microsoft.com/office/powerpoint/2010/main" val="1560968126"/>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Better</a:t>
            </a:r>
            <a:r>
              <a:rPr lang="es-MX" dirty="0"/>
              <a:t> </a:t>
            </a:r>
            <a:r>
              <a:rPr lang="es-MX" dirty="0" err="1"/>
              <a:t>Work</a:t>
            </a:r>
            <a:endParaRPr lang="es-MX" dirty="0"/>
          </a:p>
        </p:txBody>
      </p:sp>
      <p:sp>
        <p:nvSpPr>
          <p:cNvPr id="3" name="Marcador de texto 2"/>
          <p:cNvSpPr>
            <a:spLocks noGrp="1"/>
          </p:cNvSpPr>
          <p:nvPr>
            <p:ph type="body" idx="1"/>
          </p:nvPr>
        </p:nvSpPr>
        <p:spPr/>
        <p:txBody>
          <a:bodyPr/>
          <a:lstStyle/>
          <a:p>
            <a:pPr algn="just"/>
            <a:r>
              <a:rPr lang="es-MX" dirty="0" err="1"/>
              <a:t>Better</a:t>
            </a:r>
            <a:r>
              <a:rPr lang="es-MX" dirty="0"/>
              <a:t> </a:t>
            </a:r>
            <a:r>
              <a:rPr lang="es-MX" dirty="0" err="1"/>
              <a:t>Work</a:t>
            </a:r>
            <a:r>
              <a:rPr lang="es-MX" dirty="0"/>
              <a:t> (un programa OIT instituido en 2009) ha mejorado las condiciones de trabajo en las fábricas que emplean a más de tres millones de trabajadores gracias a la colaboración con 60 grandes marcas de ropa y 1.200 fábricas.</a:t>
            </a:r>
          </a:p>
          <a:p>
            <a:endParaRPr lang="es-MX" dirty="0"/>
          </a:p>
        </p:txBody>
      </p:sp>
      <p:pic>
        <p:nvPicPr>
          <p:cNvPr id="4" name="Imagen 3"/>
          <p:cNvPicPr>
            <a:picLocks noChangeAspect="1"/>
          </p:cNvPicPr>
          <p:nvPr/>
        </p:nvPicPr>
        <p:blipFill>
          <a:blip r:embed="rId2"/>
          <a:stretch>
            <a:fillRect/>
          </a:stretch>
        </p:blipFill>
        <p:spPr>
          <a:xfrm>
            <a:off x="867813" y="3415863"/>
            <a:ext cx="10309230" cy="2286182"/>
          </a:xfrm>
          <a:prstGeom prst="rect">
            <a:avLst/>
          </a:prstGeom>
        </p:spPr>
      </p:pic>
    </p:spTree>
    <p:extLst>
      <p:ext uri="{BB962C8B-B14F-4D97-AF65-F5344CB8AC3E}">
        <p14:creationId xmlns:p14="http://schemas.microsoft.com/office/powerpoint/2010/main" val="225641295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Promoción del empleo</a:t>
            </a:r>
          </a:p>
        </p:txBody>
      </p:sp>
      <p:sp>
        <p:nvSpPr>
          <p:cNvPr id="3" name="Marcador de texto 2"/>
          <p:cNvSpPr>
            <a:spLocks noGrp="1"/>
          </p:cNvSpPr>
          <p:nvPr>
            <p:ph type="body" idx="1"/>
          </p:nvPr>
        </p:nvSpPr>
        <p:spPr>
          <a:xfrm>
            <a:off x="1261872" y="1828800"/>
            <a:ext cx="9153880" cy="4351337"/>
          </a:xfrm>
        </p:spPr>
        <p:txBody>
          <a:bodyPr/>
          <a:lstStyle/>
          <a:p>
            <a:pPr algn="just"/>
            <a:r>
              <a:rPr lang="es-MX" dirty="0"/>
              <a:t>Sin empleo productivo será imposible lograr el objetivo de alcanzar niveles de vida dignos, integración social y económica, y desarrollo personal y social. La promoción de la empresa y el desarrollo de recursos humanos son clave para lograr estos objetivos.</a:t>
            </a:r>
          </a:p>
          <a:p>
            <a:pPr algn="just"/>
            <a:r>
              <a:rPr lang="es-MX" dirty="0"/>
              <a:t> La OIT realiza análisis e investigación sobre el empleo, promueve inversiones generadoras de empleo, y apoya la formulación de políticas. También respalda el desarrollo de calificaciones profesionales, la generación de puestos de trabajo, el desarrollo empresarial y las cooperativas.</a:t>
            </a:r>
          </a:p>
          <a:p>
            <a:pPr algn="just"/>
            <a:endParaRPr lang="es-MX" dirty="0"/>
          </a:p>
          <a:p>
            <a:endParaRPr lang="es-MX" dirty="0"/>
          </a:p>
        </p:txBody>
      </p:sp>
      <p:pic>
        <p:nvPicPr>
          <p:cNvPr id="4" name="Imagen 3"/>
          <p:cNvPicPr>
            <a:picLocks noChangeAspect="1"/>
          </p:cNvPicPr>
          <p:nvPr/>
        </p:nvPicPr>
        <p:blipFill>
          <a:blip r:embed="rId2"/>
          <a:stretch>
            <a:fillRect/>
          </a:stretch>
        </p:blipFill>
        <p:spPr>
          <a:xfrm>
            <a:off x="3636579" y="4585138"/>
            <a:ext cx="3186441" cy="1828800"/>
          </a:xfrm>
          <a:prstGeom prst="rect">
            <a:avLst/>
          </a:prstGeom>
        </p:spPr>
      </p:pic>
    </p:spTree>
    <p:extLst>
      <p:ext uri="{BB962C8B-B14F-4D97-AF65-F5344CB8AC3E}">
        <p14:creationId xmlns:p14="http://schemas.microsoft.com/office/powerpoint/2010/main" val="162115994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49997" y="591015"/>
            <a:ext cx="8595360" cy="5820936"/>
          </a:xfrm>
        </p:spPr>
        <p:txBody>
          <a:bodyPr/>
          <a:lstStyle/>
          <a:p>
            <a:pPr algn="just"/>
            <a:r>
              <a:rPr lang="es-MX" dirty="0"/>
              <a:t>Única agencia 'tripartita' de la ONU, que </a:t>
            </a:r>
            <a:r>
              <a:rPr lang="es-MX" dirty="0" err="1"/>
              <a:t>reune</a:t>
            </a:r>
            <a:r>
              <a:rPr lang="es-MX" dirty="0"/>
              <a:t> a gobiernos, empleadores y trabajadores de 187 Estados miembros a fin de establecer las normas del trabajo, formular políticas y elaborar programas promoviendo el trabajo decente de todos, mujeres y hombres.</a:t>
            </a:r>
          </a:p>
          <a:p>
            <a:endParaRPr lang="es-MX" dirty="0"/>
          </a:p>
        </p:txBody>
      </p:sp>
      <p:pic>
        <p:nvPicPr>
          <p:cNvPr id="4" name="Imagen 3"/>
          <p:cNvPicPr>
            <a:picLocks noChangeAspect="1"/>
          </p:cNvPicPr>
          <p:nvPr/>
        </p:nvPicPr>
        <p:blipFill>
          <a:blip r:embed="rId2"/>
          <a:stretch>
            <a:fillRect/>
          </a:stretch>
        </p:blipFill>
        <p:spPr>
          <a:xfrm>
            <a:off x="3389971" y="2199243"/>
            <a:ext cx="4728117" cy="2977704"/>
          </a:xfrm>
          <a:prstGeom prst="rect">
            <a:avLst/>
          </a:prstGeom>
        </p:spPr>
      </p:pic>
      <p:sp>
        <p:nvSpPr>
          <p:cNvPr id="5" name="Rectángulo 4"/>
          <p:cNvSpPr/>
          <p:nvPr/>
        </p:nvSpPr>
        <p:spPr>
          <a:xfrm>
            <a:off x="1428417" y="5638640"/>
            <a:ext cx="9767408" cy="738664"/>
          </a:xfrm>
          <a:prstGeom prst="rect">
            <a:avLst/>
          </a:prstGeom>
        </p:spPr>
        <p:txBody>
          <a:bodyPr wrap="square">
            <a:spAutoFit/>
          </a:bodyPr>
          <a:lstStyle/>
          <a:p>
            <a:pPr algn="just"/>
            <a:r>
              <a:rPr lang="es-MX" sz="1400" b="1" dirty="0" err="1">
                <a:solidFill>
                  <a:srgbClr val="92D050"/>
                </a:solidFill>
              </a:rPr>
              <a:t>Tripartismo</a:t>
            </a:r>
            <a:r>
              <a:rPr lang="es-MX" sz="1400" b="1" dirty="0">
                <a:solidFill>
                  <a:srgbClr val="92D050"/>
                </a:solidFill>
              </a:rPr>
              <a:t> es el término que se utiliza para referirse a un cierto tipo de organización y procedimientos de concertación entre tres sectores: los gobiernos, las organizaciones de empleadores, y los sindicatos. </a:t>
            </a:r>
          </a:p>
        </p:txBody>
      </p:sp>
    </p:spTree>
    <p:extLst>
      <p:ext uri="{BB962C8B-B14F-4D97-AF65-F5344CB8AC3E}">
        <p14:creationId xmlns:p14="http://schemas.microsoft.com/office/powerpoint/2010/main" val="3516253798"/>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2" y="1008994"/>
            <a:ext cx="9406128" cy="5171144"/>
          </a:xfrm>
        </p:spPr>
        <p:txBody>
          <a:bodyPr/>
          <a:lstStyle/>
          <a:p>
            <a:pPr algn="just"/>
            <a:r>
              <a:rPr lang="es-MX" dirty="0"/>
              <a:t>Durante la Asamblea General de las Naciones Unidas en septiembre 2015, el trabajo decente y los cuatro pilares del Programa de Trabajo Decente – creación de empleo, protección social, derechos en el trabajo y diálogo social – se convirtieron en elementos centrales  de la nueva Agenda 2030 de Desarrollo Sostenible</a:t>
            </a:r>
          </a:p>
        </p:txBody>
      </p:sp>
      <p:pic>
        <p:nvPicPr>
          <p:cNvPr id="4" name="Imagen 3"/>
          <p:cNvPicPr>
            <a:picLocks noChangeAspect="1"/>
          </p:cNvPicPr>
          <p:nvPr/>
        </p:nvPicPr>
        <p:blipFill>
          <a:blip r:embed="rId2"/>
          <a:stretch>
            <a:fillRect/>
          </a:stretch>
        </p:blipFill>
        <p:spPr>
          <a:xfrm>
            <a:off x="2945240" y="2600401"/>
            <a:ext cx="6553768" cy="4011516"/>
          </a:xfrm>
          <a:prstGeom prst="rect">
            <a:avLst/>
          </a:prstGeom>
        </p:spPr>
      </p:pic>
    </p:spTree>
    <p:extLst>
      <p:ext uri="{BB962C8B-B14F-4D97-AF65-F5344CB8AC3E}">
        <p14:creationId xmlns:p14="http://schemas.microsoft.com/office/powerpoint/2010/main" val="381768965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1872" y="294197"/>
            <a:ext cx="9692640" cy="2223371"/>
          </a:xfrm>
        </p:spPr>
        <p:txBody>
          <a:bodyPr>
            <a:normAutofit fontScale="90000"/>
          </a:bodyPr>
          <a:lstStyle/>
          <a:p>
            <a:r>
              <a:rPr lang="es-MX" dirty="0"/>
              <a:t>Pero… ¿Qué políticas pueden aumentar al máximo la generación de empleos productivos y decentes? </a:t>
            </a:r>
            <a:br>
              <a:rPr lang="es-MX" dirty="0"/>
            </a:br>
            <a:endParaRPr lang="es-MX" dirty="0"/>
          </a:p>
        </p:txBody>
      </p:sp>
      <p:sp>
        <p:nvSpPr>
          <p:cNvPr id="3" name="Marcador de texto 2"/>
          <p:cNvSpPr>
            <a:spLocks noGrp="1"/>
          </p:cNvSpPr>
          <p:nvPr>
            <p:ph type="body" idx="1"/>
          </p:nvPr>
        </p:nvSpPr>
        <p:spPr>
          <a:xfrm>
            <a:off x="1261872" y="2517568"/>
            <a:ext cx="9692640" cy="3662569"/>
          </a:xfrm>
        </p:spPr>
        <p:txBody>
          <a:bodyPr/>
          <a:lstStyle/>
          <a:p>
            <a:pPr algn="just"/>
            <a:r>
              <a:rPr lang="es-MX" dirty="0"/>
              <a:t>Políticas respaldadas por sistemas de protección social bien concebidos que desempeñan un papel primordial para aumentar la resistencia, estabilizar la demanda agregada y proteger a los grupos más vulnerables. </a:t>
            </a:r>
          </a:p>
          <a:p>
            <a:pPr algn="just"/>
            <a:r>
              <a:rPr lang="es-MX" dirty="0"/>
              <a:t>Estas políticas también refuerzan la capacidad de desarrollo a largo plazo de los países.</a:t>
            </a:r>
          </a:p>
          <a:p>
            <a:endParaRPr lang="es-MX" dirty="0"/>
          </a:p>
          <a:p>
            <a:endParaRPr lang="es-MX" dirty="0"/>
          </a:p>
          <a:p>
            <a:endParaRPr lang="es-MX" dirty="0"/>
          </a:p>
        </p:txBody>
      </p:sp>
      <p:pic>
        <p:nvPicPr>
          <p:cNvPr id="4" name="Imagen 3"/>
          <p:cNvPicPr>
            <a:picLocks noChangeAspect="1"/>
          </p:cNvPicPr>
          <p:nvPr/>
        </p:nvPicPr>
        <p:blipFill>
          <a:blip r:embed="rId2"/>
          <a:stretch>
            <a:fillRect/>
          </a:stretch>
        </p:blipFill>
        <p:spPr>
          <a:xfrm>
            <a:off x="6952718" y="4472677"/>
            <a:ext cx="2867025" cy="1600200"/>
          </a:xfrm>
          <a:prstGeom prst="rect">
            <a:avLst/>
          </a:prstGeom>
        </p:spPr>
      </p:pic>
      <p:pic>
        <p:nvPicPr>
          <p:cNvPr id="5" name="Imagen 4"/>
          <p:cNvPicPr>
            <a:picLocks noChangeAspect="1"/>
          </p:cNvPicPr>
          <p:nvPr/>
        </p:nvPicPr>
        <p:blipFill>
          <a:blip r:embed="rId3"/>
          <a:stretch>
            <a:fillRect/>
          </a:stretch>
        </p:blipFill>
        <p:spPr>
          <a:xfrm>
            <a:off x="2941043" y="4348852"/>
            <a:ext cx="2466975" cy="1847850"/>
          </a:xfrm>
          <a:prstGeom prst="rect">
            <a:avLst/>
          </a:prstGeom>
        </p:spPr>
      </p:pic>
    </p:spTree>
    <p:extLst>
      <p:ext uri="{BB962C8B-B14F-4D97-AF65-F5344CB8AC3E}">
        <p14:creationId xmlns:p14="http://schemas.microsoft.com/office/powerpoint/2010/main" val="3791017926"/>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1" y="965772"/>
            <a:ext cx="9505445" cy="5214366"/>
          </a:xfrm>
        </p:spPr>
        <p:txBody>
          <a:bodyPr/>
          <a:lstStyle/>
          <a:p>
            <a:pPr algn="just"/>
            <a:r>
              <a:rPr lang="es-MX" dirty="0"/>
              <a:t>Todas las estrategias nacionales de desarrollo deben conceder un lugar central a los objetivos relativos al empleo y a los medios de subsistencia, y deberían dejar un amplio margen para el diseño y la adaptación de las políticas a nivel nacional.</a:t>
            </a:r>
          </a:p>
          <a:p>
            <a:endParaRPr lang="es-MX" dirty="0"/>
          </a:p>
        </p:txBody>
      </p:sp>
      <p:pic>
        <p:nvPicPr>
          <p:cNvPr id="4" name="Imagen 3"/>
          <p:cNvPicPr>
            <a:picLocks noChangeAspect="1"/>
          </p:cNvPicPr>
          <p:nvPr/>
        </p:nvPicPr>
        <p:blipFill>
          <a:blip r:embed="rId2"/>
          <a:stretch>
            <a:fillRect/>
          </a:stretch>
        </p:blipFill>
        <p:spPr>
          <a:xfrm>
            <a:off x="1558369" y="2887968"/>
            <a:ext cx="3520407" cy="2342671"/>
          </a:xfrm>
          <a:prstGeom prst="rect">
            <a:avLst/>
          </a:prstGeom>
        </p:spPr>
      </p:pic>
      <p:pic>
        <p:nvPicPr>
          <p:cNvPr id="5" name="Imagen 4"/>
          <p:cNvPicPr>
            <a:picLocks noChangeAspect="1"/>
          </p:cNvPicPr>
          <p:nvPr/>
        </p:nvPicPr>
        <p:blipFill>
          <a:blip r:embed="rId3"/>
          <a:stretch>
            <a:fillRect/>
          </a:stretch>
        </p:blipFill>
        <p:spPr>
          <a:xfrm>
            <a:off x="6350355" y="2887968"/>
            <a:ext cx="3708046" cy="2777455"/>
          </a:xfrm>
          <a:prstGeom prst="rect">
            <a:avLst/>
          </a:prstGeom>
        </p:spPr>
      </p:pic>
    </p:spTree>
    <p:extLst>
      <p:ext uri="{BB962C8B-B14F-4D97-AF65-F5344CB8AC3E}">
        <p14:creationId xmlns:p14="http://schemas.microsoft.com/office/powerpoint/2010/main" val="861764461"/>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Bibliografía"/>
          <p:cNvSpPr txBox="1">
            <a:spLocks noGrp="1"/>
          </p:cNvSpPr>
          <p:nvPr>
            <p:ph type="title"/>
          </p:nvPr>
        </p:nvSpPr>
        <p:spPr>
          <a:prstGeom prst="rect">
            <a:avLst/>
          </a:prstGeom>
        </p:spPr>
        <p:txBody>
          <a:bodyPr/>
          <a:lstStyle>
            <a:lvl1pPr>
              <a:defRPr spc="-100"/>
            </a:lvl1pPr>
          </a:lstStyle>
          <a:p>
            <a:r>
              <a:t>Bibliografía</a:t>
            </a:r>
          </a:p>
        </p:txBody>
      </p:sp>
      <p:sp>
        <p:nvSpPr>
          <p:cNvPr id="207" name="Organización internacional del trabajo [En línea]. Consultado el 27 de Septiembre de 2016 en: http://www.ilo.org/global/about-the-ilo/how-the-ilo-works/lang--es/index.htm"/>
          <p:cNvSpPr txBox="1">
            <a:spLocks noGrp="1"/>
          </p:cNvSpPr>
          <p:nvPr>
            <p:ph type="body" sz="half" idx="1"/>
          </p:nvPr>
        </p:nvSpPr>
        <p:spPr>
          <a:xfrm>
            <a:off x="977463" y="1944414"/>
            <a:ext cx="9977050" cy="4445876"/>
          </a:xfrm>
          <a:prstGeom prst="rect">
            <a:avLst/>
          </a:prstGeom>
        </p:spPr>
        <p:txBody>
          <a:bodyPr>
            <a:normAutofit/>
          </a:bodyPr>
          <a:lstStyle/>
          <a:p>
            <a:pPr algn="just">
              <a:defRPr i="1" spc="0"/>
            </a:pPr>
            <a:r>
              <a:rPr dirty="0" err="1"/>
              <a:t>Organización</a:t>
            </a:r>
            <a:r>
              <a:rPr dirty="0"/>
              <a:t> </a:t>
            </a:r>
            <a:r>
              <a:rPr dirty="0" err="1"/>
              <a:t>internacional</a:t>
            </a:r>
            <a:r>
              <a:rPr dirty="0"/>
              <a:t> del </a:t>
            </a:r>
            <a:r>
              <a:rPr dirty="0" err="1"/>
              <a:t>trabajo</a:t>
            </a:r>
            <a:r>
              <a:rPr dirty="0"/>
              <a:t> </a:t>
            </a:r>
            <a:r>
              <a:rPr i="0" dirty="0"/>
              <a:t>[</a:t>
            </a:r>
            <a:r>
              <a:rPr i="0" dirty="0" err="1"/>
              <a:t>En</a:t>
            </a:r>
            <a:r>
              <a:rPr i="0" dirty="0"/>
              <a:t> </a:t>
            </a:r>
            <a:r>
              <a:rPr i="0" dirty="0" err="1"/>
              <a:t>línea</a:t>
            </a:r>
            <a:r>
              <a:rPr i="0" dirty="0"/>
              <a:t>]. </a:t>
            </a:r>
            <a:r>
              <a:rPr i="0" dirty="0" err="1"/>
              <a:t>Consultado</a:t>
            </a:r>
            <a:r>
              <a:rPr i="0" dirty="0"/>
              <a:t> el 2</a:t>
            </a:r>
            <a:r>
              <a:rPr lang="es-MX" i="0" dirty="0"/>
              <a:t>1</a:t>
            </a:r>
            <a:r>
              <a:rPr i="0" dirty="0"/>
              <a:t> de </a:t>
            </a:r>
            <a:r>
              <a:rPr i="0" dirty="0" err="1"/>
              <a:t>Septiembre</a:t>
            </a:r>
            <a:r>
              <a:rPr i="0" dirty="0"/>
              <a:t> de 201</a:t>
            </a:r>
            <a:r>
              <a:rPr lang="es-MX" i="0" dirty="0"/>
              <a:t>7</a:t>
            </a:r>
            <a:r>
              <a:rPr i="0" dirty="0"/>
              <a:t> </a:t>
            </a:r>
            <a:r>
              <a:rPr i="0" dirty="0" err="1"/>
              <a:t>en</a:t>
            </a:r>
            <a:r>
              <a:rPr i="0" dirty="0"/>
              <a:t>: </a:t>
            </a:r>
            <a:r>
              <a:rPr i="0" u="sng" dirty="0">
                <a:solidFill>
                  <a:srgbClr val="EE7B08"/>
                </a:solidFill>
                <a:uFill>
                  <a:solidFill>
                    <a:srgbClr val="EE7B08"/>
                  </a:solidFill>
                </a:uFill>
                <a:hlinkClick r:id="rId2"/>
              </a:rPr>
              <a:t>http://www.ilo.org/global/about-the-ilo/how-the-ilo-works/lang--es/index.htm</a:t>
            </a:r>
            <a:r>
              <a:rPr i="0" dirty="0"/>
              <a:t> </a:t>
            </a:r>
            <a:endParaRPr lang="es-MX" i="0" dirty="0"/>
          </a:p>
          <a:p>
            <a:pPr algn="just">
              <a:defRPr i="1" spc="0"/>
            </a:pPr>
            <a:r>
              <a:rPr lang="es-MX" dirty="0">
                <a:hlinkClick r:id="rId3"/>
              </a:rPr>
              <a:t>http://www.oit.org/global/topics/child-labour/lang--es/index.htm</a:t>
            </a:r>
            <a:endParaRPr lang="es-MX" dirty="0"/>
          </a:p>
          <a:p>
            <a:pPr algn="just">
              <a:defRPr i="1" spc="0"/>
            </a:pPr>
            <a:r>
              <a:rPr lang="es-MX" dirty="0"/>
              <a:t>Trabajo  decente. Consultado 23 sept.  2017</a:t>
            </a:r>
          </a:p>
          <a:p>
            <a:pPr marL="0" indent="0" algn="just">
              <a:buNone/>
              <a:defRPr i="1" spc="0"/>
            </a:pPr>
            <a:r>
              <a:rPr lang="es-MX" dirty="0"/>
              <a:t>https://www.oitcinterfor.org/sites/default/files/file_articulo/erm.pdf </a:t>
            </a:r>
          </a:p>
          <a:p>
            <a:pPr algn="just">
              <a:defRPr i="1" spc="0"/>
            </a:pPr>
            <a:r>
              <a:rPr lang="es-MX" dirty="0"/>
              <a:t>Crisis mundial, protección social y empleo. Consultado 23 sept. 2017</a:t>
            </a:r>
          </a:p>
          <a:p>
            <a:pPr marL="0" indent="0" algn="just">
              <a:buNone/>
              <a:defRPr i="1" spc="0"/>
            </a:pPr>
            <a:r>
              <a:rPr lang="es-MX" dirty="0">
                <a:hlinkClick r:id="rId4"/>
              </a:rPr>
              <a:t>http://onlinelibrary.wiley.com/doi/10.1111/j.1564-9148.2009.00046.x/full</a:t>
            </a:r>
            <a:endParaRPr lang="es-MX" dirty="0"/>
          </a:p>
          <a:p>
            <a:pPr algn="just">
              <a:defRPr i="1" spc="0"/>
            </a:pPr>
            <a:r>
              <a:rPr lang="es-MX" dirty="0"/>
              <a:t>Reducir el déficit de trabajo decente. Consultado 23 sept 2017</a:t>
            </a:r>
          </a:p>
          <a:p>
            <a:pPr marL="0" indent="0" algn="just">
              <a:buNone/>
              <a:defRPr i="1" spc="0"/>
            </a:pPr>
            <a:r>
              <a:rPr lang="es-MX" dirty="0">
                <a:hlinkClick r:id="rId5"/>
              </a:rPr>
              <a:t>http://www.oitcinterfor.org/sites/default/files/file_articulo/oit34.pdf</a:t>
            </a:r>
            <a:endParaRPr lang="es-MX" dirty="0"/>
          </a:p>
          <a:p>
            <a:pPr algn="just">
              <a:defRPr i="1" spc="0"/>
            </a:pPr>
            <a:endParaRPr lang="es-MX" dirty="0"/>
          </a:p>
          <a:p>
            <a:pPr marL="0" indent="0">
              <a:buNone/>
              <a:defRPr i="1" spc="0"/>
            </a:pPr>
            <a:endParaRPr lang="es-MX" dirty="0"/>
          </a:p>
          <a:p>
            <a:pPr marL="0" indent="0">
              <a:buNone/>
              <a:defRPr i="1" spc="0"/>
            </a:pPr>
            <a:endParaRPr lang="es-MX" dirty="0"/>
          </a:p>
          <a:p>
            <a:pPr marL="0" indent="0">
              <a:buNone/>
              <a:defRPr i="1" spc="0"/>
            </a:pPr>
            <a:endParaRPr lang="es-MX" dirty="0"/>
          </a:p>
          <a:p>
            <a:pPr marL="0" indent="0">
              <a:buNone/>
              <a:defRPr i="1" spc="0"/>
            </a:pPr>
            <a:endParaRPr lang="es-MX" dirty="0"/>
          </a:p>
          <a:p>
            <a:pPr>
              <a:defRPr i="1" spc="0"/>
            </a:pPr>
            <a:endParaRPr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Referencia de imágenes</a:t>
            </a:r>
          </a:p>
        </p:txBody>
      </p:sp>
      <p:sp>
        <p:nvSpPr>
          <p:cNvPr id="3" name="Marcador de texto 2"/>
          <p:cNvSpPr>
            <a:spLocks noGrp="1"/>
          </p:cNvSpPr>
          <p:nvPr>
            <p:ph type="body" idx="1"/>
          </p:nvPr>
        </p:nvSpPr>
        <p:spPr/>
        <p:txBody>
          <a:bodyPr/>
          <a:lstStyle/>
          <a:p>
            <a:r>
              <a:rPr lang="es-MX" dirty="0">
                <a:hlinkClick r:id="rId2"/>
              </a:rPr>
              <a:t>http://www.relats.org/oitdocumentos.html</a:t>
            </a:r>
            <a:endParaRPr lang="es-MX" dirty="0"/>
          </a:p>
          <a:p>
            <a:r>
              <a:rPr lang="es-MX" dirty="0">
                <a:hlinkClick r:id="rId3"/>
              </a:rPr>
              <a:t>http://www.ilo.org/ilc/ILCSessions/105/media-centre/news/WCMS_486072/lang--es/index.htm</a:t>
            </a:r>
            <a:endParaRPr lang="es-MX" dirty="0"/>
          </a:p>
          <a:p>
            <a:r>
              <a:rPr lang="es-MX" dirty="0">
                <a:hlinkClick r:id="rId4"/>
              </a:rPr>
              <a:t>http://www.ilo.org/global/about-the-ilo/mission-and-objectives/lang--es/index.htm</a:t>
            </a:r>
            <a:endParaRPr lang="es-MX" dirty="0"/>
          </a:p>
          <a:p>
            <a:r>
              <a:rPr lang="es-MX" dirty="0">
                <a:hlinkClick r:id="rId5"/>
              </a:rPr>
              <a:t>http://blog.cristianismeijusticia.net/2016/10/06/no-cualquier-trabajo-sino-trabajo-decente</a:t>
            </a:r>
            <a:endParaRPr lang="es-MX" dirty="0"/>
          </a:p>
          <a:p>
            <a:r>
              <a:rPr lang="es-MX" dirty="0">
                <a:hlinkClick r:id="rId6"/>
              </a:rPr>
              <a:t>http://accionag.cl/agenda/presentacion-del-informe-regional-trabajo-decente-e-igualdad-de-genero/</a:t>
            </a:r>
            <a:endParaRPr lang="es-MX" dirty="0"/>
          </a:p>
          <a:p>
            <a:r>
              <a:rPr lang="es-MX" dirty="0">
                <a:hlinkClick r:id="rId7"/>
              </a:rPr>
              <a:t>https://derechoshumanosaro.wordpress.com/2016/06/12/12-de-junio-dia-mundial-contra-el-trabajo-infantil-2/</a:t>
            </a:r>
            <a:endParaRPr lang="es-MX" dirty="0"/>
          </a:p>
          <a:p>
            <a:endParaRPr lang="es-MX" dirty="0"/>
          </a:p>
        </p:txBody>
      </p:sp>
    </p:spTree>
    <p:extLst>
      <p:ext uri="{BB962C8B-B14F-4D97-AF65-F5344CB8AC3E}">
        <p14:creationId xmlns:p14="http://schemas.microsoft.com/office/powerpoint/2010/main" val="2734334063"/>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261872" y="866900"/>
            <a:ext cx="8595360" cy="5313238"/>
          </a:xfrm>
        </p:spPr>
        <p:txBody>
          <a:bodyPr/>
          <a:lstStyle/>
          <a:p>
            <a:r>
              <a:rPr lang="es-MX" dirty="0">
                <a:hlinkClick r:id="rId2"/>
              </a:rPr>
              <a:t>http://www.ilo.org/sanjose/sala-de-prensa/WCMS_491800/lang--es/index.htm</a:t>
            </a:r>
            <a:endParaRPr lang="es-MX" dirty="0"/>
          </a:p>
          <a:p>
            <a:r>
              <a:rPr lang="es-MX" dirty="0">
                <a:hlinkClick r:id="rId3"/>
              </a:rPr>
              <a:t>https://www.emaze.com/@AQZTOTTR/oit</a:t>
            </a:r>
            <a:endParaRPr lang="es-MX" dirty="0"/>
          </a:p>
          <a:p>
            <a:r>
              <a:rPr lang="es-MX" dirty="0">
                <a:hlinkClick r:id="rId4"/>
              </a:rPr>
              <a:t>http://www.ilo.org/global/about-the-ilo/mission-and-objectives/lang--es/index.htm</a:t>
            </a:r>
            <a:endParaRPr lang="es-MX" dirty="0"/>
          </a:p>
          <a:p>
            <a:r>
              <a:rPr lang="es-MX" dirty="0">
                <a:hlinkClick r:id="rId5"/>
              </a:rPr>
              <a:t>http://blogs.ucjc.edu/una-agenda-transformadora-para-los-proximos-15-anos/</a:t>
            </a:r>
            <a:endParaRPr lang="es-MX" dirty="0"/>
          </a:p>
          <a:p>
            <a:r>
              <a:rPr lang="es-MX" dirty="0">
                <a:hlinkClick r:id="rId6"/>
              </a:rPr>
              <a:t>https://www.tes.com/lessons/IXLGSPvESlalNg/trabajo-decente</a:t>
            </a:r>
            <a:endParaRPr lang="es-MX" dirty="0"/>
          </a:p>
          <a:p>
            <a:r>
              <a:rPr lang="es-MX" dirty="0">
                <a:hlinkClick r:id="rId7"/>
              </a:rPr>
              <a:t>https://bejomi1.wordpress.com/2013/03/01/oit-construir-futuro-con-trabajo-decente-manual-de-formacion-para-docentes/</a:t>
            </a:r>
            <a:endParaRPr lang="es-MX" dirty="0"/>
          </a:p>
          <a:p>
            <a:endParaRPr lang="es-MX" dirty="0"/>
          </a:p>
        </p:txBody>
      </p:sp>
    </p:spTree>
    <p:extLst>
      <p:ext uri="{BB962C8B-B14F-4D97-AF65-F5344CB8AC3E}">
        <p14:creationId xmlns:p14="http://schemas.microsoft.com/office/powerpoint/2010/main" val="151862832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Cómo funciona la OIT?"/>
          <p:cNvSpPr txBox="1">
            <a:spLocks noGrp="1"/>
          </p:cNvSpPr>
          <p:nvPr>
            <p:ph type="title"/>
          </p:nvPr>
        </p:nvSpPr>
        <p:spPr>
          <a:xfrm>
            <a:off x="2215467" y="536349"/>
            <a:ext cx="7503975" cy="1105738"/>
          </a:xfrm>
          <a:prstGeom prst="rect">
            <a:avLst/>
          </a:prstGeom>
        </p:spPr>
        <p:txBody>
          <a:bodyPr/>
          <a:lstStyle>
            <a:lvl1pPr>
              <a:defRPr spc="-100"/>
            </a:lvl1pPr>
          </a:lstStyle>
          <a:p>
            <a:r>
              <a:t>¿Cómo funciona la OIT?</a:t>
            </a:r>
          </a:p>
        </p:txBody>
      </p:sp>
      <p:grpSp>
        <p:nvGrpSpPr>
          <p:cNvPr id="152" name="Grupo"/>
          <p:cNvGrpSpPr/>
          <p:nvPr/>
        </p:nvGrpSpPr>
        <p:grpSpPr>
          <a:xfrm>
            <a:off x="2920118" y="2572910"/>
            <a:ext cx="6094675" cy="3436299"/>
            <a:chOff x="0" y="0"/>
            <a:chExt cx="6094674" cy="3436299"/>
          </a:xfrm>
        </p:grpSpPr>
        <p:grpSp>
          <p:nvGrpSpPr>
            <p:cNvPr id="140" name="Grupo"/>
            <p:cNvGrpSpPr/>
            <p:nvPr/>
          </p:nvGrpSpPr>
          <p:grpSpPr>
            <a:xfrm>
              <a:off x="0" y="0"/>
              <a:ext cx="2708743" cy="1354371"/>
              <a:chOff x="0" y="0"/>
              <a:chExt cx="2708743" cy="1354371"/>
            </a:xfrm>
          </p:grpSpPr>
          <p:sp>
            <p:nvSpPr>
              <p:cNvPr id="138" name="Rectángulo"/>
              <p:cNvSpPr/>
              <p:nvPr/>
            </p:nvSpPr>
            <p:spPr>
              <a:xfrm>
                <a:off x="-1" y="0"/>
                <a:ext cx="2708744" cy="1354371"/>
              </a:xfrm>
              <a:prstGeom prst="rect">
                <a:avLst/>
              </a:prstGeom>
              <a:solidFill>
                <a:srgbClr val="22A161"/>
              </a:solidFill>
              <a:ln w="12700" cap="flat">
                <a:noFill/>
                <a:miter lim="400000"/>
              </a:ln>
              <a:effectLst>
                <a:outerShdw blurRad="50800" dist="15240" dir="5400000" rotWithShape="0">
                  <a:srgbClr val="000000">
                    <a:alpha val="75000"/>
                  </a:srgbClr>
                </a:outerShdw>
              </a:effectLst>
            </p:spPr>
            <p:txBody>
              <a:bodyPr wrap="square" lIns="45719" tIns="45719" rIns="45719" bIns="45719" numCol="1" anchor="t">
                <a:noAutofit/>
              </a:bodyPr>
              <a:lstStyle/>
              <a:p>
                <a:pPr defTabSz="914400">
                  <a:defRPr sz="2132">
                    <a:solidFill>
                      <a:srgbClr val="FFFFFF"/>
                    </a:solidFill>
                  </a:defRPr>
                </a:pPr>
                <a:endParaRPr/>
              </a:p>
            </p:txBody>
          </p:sp>
          <p:sp>
            <p:nvSpPr>
              <p:cNvPr id="139" name="Aspecto esencial"/>
              <p:cNvSpPr txBox="1"/>
              <p:nvPr/>
            </p:nvSpPr>
            <p:spPr>
              <a:xfrm>
                <a:off x="-1" y="0"/>
                <a:ext cx="2708744" cy="4216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defTabSz="914400">
                  <a:defRPr sz="2132">
                    <a:solidFill>
                      <a:srgbClr val="FFFFFF"/>
                    </a:solidFill>
                  </a:defRPr>
                </a:lvl1pPr>
              </a:lstStyle>
              <a:p>
                <a:r>
                  <a:t>Aspecto esencial </a:t>
                </a:r>
              </a:p>
            </p:txBody>
          </p:sp>
        </p:grpSp>
        <p:grpSp>
          <p:nvGrpSpPr>
            <p:cNvPr id="143" name="Grupo"/>
            <p:cNvGrpSpPr/>
            <p:nvPr/>
          </p:nvGrpSpPr>
          <p:grpSpPr>
            <a:xfrm>
              <a:off x="0" y="2031557"/>
              <a:ext cx="2708743" cy="1404742"/>
              <a:chOff x="0" y="0"/>
              <a:chExt cx="2708743" cy="1404741"/>
            </a:xfrm>
          </p:grpSpPr>
          <p:sp>
            <p:nvSpPr>
              <p:cNvPr id="141" name="Rectángulo"/>
              <p:cNvSpPr/>
              <p:nvPr/>
            </p:nvSpPr>
            <p:spPr>
              <a:xfrm>
                <a:off x="0" y="0"/>
                <a:ext cx="2708743" cy="1354371"/>
              </a:xfrm>
              <a:prstGeom prst="rect">
                <a:avLst/>
              </a:prstGeom>
              <a:solidFill>
                <a:srgbClr val="33A7C7"/>
              </a:solidFill>
              <a:ln w="12700" cap="flat">
                <a:noFill/>
                <a:miter lim="400000"/>
              </a:ln>
              <a:effectLst>
                <a:outerShdw blurRad="50800" dist="15240" dir="5400000" rotWithShape="0">
                  <a:srgbClr val="000000">
                    <a:alpha val="75000"/>
                  </a:srgbClr>
                </a:outerShdw>
              </a:effectLst>
            </p:spPr>
            <p:txBody>
              <a:bodyPr wrap="square" lIns="45719" tIns="45719" rIns="45719" bIns="45719" numCol="1" anchor="t">
                <a:noAutofit/>
              </a:bodyPr>
              <a:lstStyle/>
              <a:p>
                <a:pPr defTabSz="914400">
                  <a:defRPr sz="2132">
                    <a:solidFill>
                      <a:srgbClr val="FFFFFF"/>
                    </a:solidFill>
                  </a:defRPr>
                </a:pPr>
                <a:endParaRPr/>
              </a:p>
            </p:txBody>
          </p:sp>
          <p:sp>
            <p:nvSpPr>
              <p:cNvPr id="142" name="Importancia de la cooperación entre gobiernos y organizaciones de trabajadores y empleadores en la promoción del progreso social y económico"/>
              <p:cNvSpPr txBox="1"/>
              <p:nvPr/>
            </p:nvSpPr>
            <p:spPr>
              <a:xfrm>
                <a:off x="0" y="0"/>
                <a:ext cx="2708743" cy="14047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defTabSz="914400">
                  <a:defRPr sz="2132">
                    <a:solidFill>
                      <a:srgbClr val="FFFFFF"/>
                    </a:solidFill>
                  </a:defRPr>
                </a:lvl1pPr>
              </a:lstStyle>
              <a:p>
                <a:r>
                  <a:rPr dirty="0" err="1"/>
                  <a:t>Importancia</a:t>
                </a:r>
                <a:r>
                  <a:rPr dirty="0"/>
                  <a:t> de la </a:t>
                </a:r>
                <a:r>
                  <a:rPr dirty="0" err="1"/>
                  <a:t>cooperación</a:t>
                </a:r>
                <a:r>
                  <a:rPr dirty="0"/>
                  <a:t> entre </a:t>
                </a:r>
                <a:r>
                  <a:rPr dirty="0" err="1"/>
                  <a:t>gobiernos</a:t>
                </a:r>
                <a:r>
                  <a:rPr dirty="0"/>
                  <a:t> y </a:t>
                </a:r>
                <a:r>
                  <a:rPr dirty="0" err="1"/>
                  <a:t>organizaciones</a:t>
                </a:r>
                <a:r>
                  <a:rPr lang="es-MX" dirty="0"/>
                  <a:t>.</a:t>
                </a:r>
                <a:endParaRPr dirty="0"/>
              </a:p>
            </p:txBody>
          </p:sp>
        </p:grpSp>
        <p:sp>
          <p:nvSpPr>
            <p:cNvPr id="144" name="Línea"/>
            <p:cNvSpPr/>
            <p:nvPr/>
          </p:nvSpPr>
          <p:spPr>
            <a:xfrm>
              <a:off x="1354473" y="1354015"/>
              <a:ext cx="1" cy="677044"/>
            </a:xfrm>
            <a:prstGeom prst="line">
              <a:avLst/>
            </a:prstGeom>
            <a:noFill/>
            <a:ln w="9525" cap="flat">
              <a:solidFill>
                <a:schemeClr val="accent5"/>
              </a:solidFill>
              <a:prstDash val="solid"/>
              <a:round/>
            </a:ln>
            <a:effectLst/>
          </p:spPr>
          <p:txBody>
            <a:bodyPr wrap="square" lIns="45719" tIns="45719" rIns="45719" bIns="45719" numCol="1" anchor="t">
              <a:noAutofit/>
            </a:bodyPr>
            <a:lstStyle/>
            <a:p>
              <a:endParaRPr/>
            </a:p>
          </p:txBody>
        </p:sp>
        <p:grpSp>
          <p:nvGrpSpPr>
            <p:cNvPr id="147" name="Grupo"/>
            <p:cNvGrpSpPr/>
            <p:nvPr/>
          </p:nvGrpSpPr>
          <p:grpSpPr>
            <a:xfrm>
              <a:off x="3385930" y="0"/>
              <a:ext cx="2708744" cy="1354371"/>
              <a:chOff x="0" y="0"/>
              <a:chExt cx="2708743" cy="1354371"/>
            </a:xfrm>
          </p:grpSpPr>
          <p:sp>
            <p:nvSpPr>
              <p:cNvPr id="145" name="Rectángulo"/>
              <p:cNvSpPr/>
              <p:nvPr/>
            </p:nvSpPr>
            <p:spPr>
              <a:xfrm>
                <a:off x="0" y="0"/>
                <a:ext cx="2708743" cy="1354371"/>
              </a:xfrm>
              <a:prstGeom prst="rect">
                <a:avLst/>
              </a:prstGeom>
              <a:solidFill>
                <a:srgbClr val="22A161"/>
              </a:solidFill>
              <a:ln w="12700" cap="flat">
                <a:noFill/>
                <a:miter lim="400000"/>
              </a:ln>
              <a:effectLst>
                <a:outerShdw blurRad="50800" dist="15240" dir="5400000" rotWithShape="0">
                  <a:srgbClr val="000000">
                    <a:alpha val="75000"/>
                  </a:srgbClr>
                </a:outerShdw>
              </a:effectLst>
            </p:spPr>
            <p:txBody>
              <a:bodyPr wrap="square" lIns="45719" tIns="45719" rIns="45719" bIns="45719" numCol="1" anchor="t">
                <a:noAutofit/>
              </a:bodyPr>
              <a:lstStyle/>
              <a:p>
                <a:pPr defTabSz="914400">
                  <a:defRPr sz="2132">
                    <a:solidFill>
                      <a:srgbClr val="FFFFFF"/>
                    </a:solidFill>
                  </a:defRPr>
                </a:pPr>
                <a:endParaRPr/>
              </a:p>
            </p:txBody>
          </p:sp>
          <p:sp>
            <p:nvSpPr>
              <p:cNvPr id="146" name="Objetivo"/>
              <p:cNvSpPr txBox="1"/>
              <p:nvPr/>
            </p:nvSpPr>
            <p:spPr>
              <a:xfrm>
                <a:off x="0" y="0"/>
                <a:ext cx="2708743" cy="4216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defTabSz="914400">
                  <a:defRPr sz="2132">
                    <a:solidFill>
                      <a:srgbClr val="FFFFFF"/>
                    </a:solidFill>
                  </a:defRPr>
                </a:lvl1pPr>
              </a:lstStyle>
              <a:p>
                <a:r>
                  <a:t>Objetivo</a:t>
                </a:r>
              </a:p>
            </p:txBody>
          </p:sp>
        </p:grpSp>
        <p:grpSp>
          <p:nvGrpSpPr>
            <p:cNvPr id="150" name="Grupo"/>
            <p:cNvGrpSpPr/>
            <p:nvPr/>
          </p:nvGrpSpPr>
          <p:grpSpPr>
            <a:xfrm>
              <a:off x="3385930" y="2031557"/>
              <a:ext cx="2708743" cy="1404742"/>
              <a:chOff x="0" y="0"/>
              <a:chExt cx="2708743" cy="1404742"/>
            </a:xfrm>
          </p:grpSpPr>
          <p:sp>
            <p:nvSpPr>
              <p:cNvPr id="148" name="Rectángulo"/>
              <p:cNvSpPr/>
              <p:nvPr/>
            </p:nvSpPr>
            <p:spPr>
              <a:xfrm>
                <a:off x="0" y="0"/>
                <a:ext cx="2708743" cy="1354371"/>
              </a:xfrm>
              <a:prstGeom prst="rect">
                <a:avLst/>
              </a:prstGeom>
              <a:solidFill>
                <a:srgbClr val="33A7C7"/>
              </a:solidFill>
              <a:ln w="12700" cap="flat">
                <a:noFill/>
                <a:miter lim="400000"/>
              </a:ln>
              <a:effectLst>
                <a:outerShdw blurRad="50800" dist="15240" dir="5400000" rotWithShape="0">
                  <a:srgbClr val="000000">
                    <a:alpha val="75000"/>
                  </a:srgbClr>
                </a:outerShdw>
              </a:effectLst>
            </p:spPr>
            <p:txBody>
              <a:bodyPr wrap="square" lIns="45719" tIns="45719" rIns="45719" bIns="45719" numCol="1" anchor="t">
                <a:noAutofit/>
              </a:bodyPr>
              <a:lstStyle/>
              <a:p>
                <a:pPr defTabSz="914400">
                  <a:defRPr sz="2132">
                    <a:solidFill>
                      <a:srgbClr val="FFFFFF"/>
                    </a:solidFill>
                  </a:defRPr>
                </a:pPr>
                <a:endParaRPr/>
              </a:p>
            </p:txBody>
          </p:sp>
          <p:sp>
            <p:nvSpPr>
              <p:cNvPr id="149" name="Responder a las necesidades de los hombres y mujeres trabajadores al reunir a gobiernos, empleadores y trabajadores para establecer normas del trabajo, desarrollar políticas y concebir programas."/>
              <p:cNvSpPr txBox="1"/>
              <p:nvPr/>
            </p:nvSpPr>
            <p:spPr>
              <a:xfrm>
                <a:off x="0" y="0"/>
                <a:ext cx="2708743" cy="14047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defTabSz="914400">
                  <a:defRPr sz="2132">
                    <a:solidFill>
                      <a:srgbClr val="FFFFFF"/>
                    </a:solidFill>
                  </a:defRPr>
                </a:lvl1pPr>
              </a:lstStyle>
              <a:p>
                <a:r>
                  <a:rPr dirty="0"/>
                  <a:t>Responder a las </a:t>
                </a:r>
                <a:r>
                  <a:rPr dirty="0" err="1"/>
                  <a:t>necesidades</a:t>
                </a:r>
                <a:r>
                  <a:rPr dirty="0"/>
                  <a:t> de </a:t>
                </a:r>
                <a:r>
                  <a:rPr dirty="0" err="1"/>
                  <a:t>los</a:t>
                </a:r>
                <a:r>
                  <a:rPr dirty="0"/>
                  <a:t> hombres y </a:t>
                </a:r>
                <a:r>
                  <a:rPr dirty="0" err="1"/>
                  <a:t>mujeres</a:t>
                </a:r>
                <a:r>
                  <a:rPr dirty="0"/>
                  <a:t> </a:t>
                </a:r>
                <a:r>
                  <a:rPr dirty="0" err="1"/>
                  <a:t>trabajadores</a:t>
                </a:r>
                <a:r>
                  <a:rPr lang="es-MX" dirty="0"/>
                  <a:t>.</a:t>
                </a:r>
                <a:endParaRPr dirty="0"/>
              </a:p>
            </p:txBody>
          </p:sp>
        </p:grpSp>
        <p:sp>
          <p:nvSpPr>
            <p:cNvPr id="151" name="Línea"/>
            <p:cNvSpPr/>
            <p:nvPr/>
          </p:nvSpPr>
          <p:spPr>
            <a:xfrm>
              <a:off x="4740200" y="1354015"/>
              <a:ext cx="0" cy="677044"/>
            </a:xfrm>
            <a:prstGeom prst="line">
              <a:avLst/>
            </a:prstGeom>
            <a:noFill/>
            <a:ln w="9525" cap="flat">
              <a:solidFill>
                <a:schemeClr val="accent5"/>
              </a:solidFill>
              <a:prstDash val="solid"/>
              <a:round/>
            </a:ln>
            <a:effectLst/>
          </p:spPr>
          <p:txBody>
            <a:bodyPr wrap="square" lIns="45719" tIns="45719" rIns="45719" bIns="45719" numCol="1" anchor="t">
              <a:noAutofit/>
            </a:bodyPr>
            <a:lstStyle/>
            <a:p>
              <a:endParaRPr/>
            </a:p>
          </p:txBody>
        </p:sp>
      </p:grpSp>
      <p:pic>
        <p:nvPicPr>
          <p:cNvPr id="153" name="Resultado de imagen para pregunta" descr="Resultado de imagen para pregunta"/>
          <p:cNvPicPr>
            <a:picLocks noChangeAspect="1"/>
          </p:cNvPicPr>
          <p:nvPr/>
        </p:nvPicPr>
        <p:blipFill>
          <a:blip r:embed="rId2">
            <a:extLst/>
          </a:blip>
          <a:stretch>
            <a:fillRect/>
          </a:stretch>
        </p:blipFill>
        <p:spPr>
          <a:xfrm rot="423775">
            <a:off x="10369191" y="254676"/>
            <a:ext cx="1669083" cy="1669083"/>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Estructura de la OIT"/>
          <p:cNvSpPr txBox="1">
            <a:spLocks noGrp="1"/>
          </p:cNvSpPr>
          <p:nvPr>
            <p:ph type="title"/>
          </p:nvPr>
        </p:nvSpPr>
        <p:spPr>
          <a:prstGeom prst="rect">
            <a:avLst/>
          </a:prstGeom>
        </p:spPr>
        <p:txBody>
          <a:bodyPr/>
          <a:lstStyle>
            <a:lvl1pPr>
              <a:defRPr spc="-100"/>
            </a:lvl1pPr>
          </a:lstStyle>
          <a:p>
            <a:r>
              <a:rPr dirty="0" err="1"/>
              <a:t>Estructura</a:t>
            </a:r>
            <a:r>
              <a:rPr dirty="0"/>
              <a:t> de la OIT</a:t>
            </a:r>
          </a:p>
        </p:txBody>
      </p:sp>
      <p:sp>
        <p:nvSpPr>
          <p:cNvPr id="156" name="La estructura de la OIT, en la cual trabajadores y empleadores tienen el mismo derecho a voto que los gobiernos en sus deliberaciones, es una muestra del diálogo social en acción."/>
          <p:cNvSpPr txBox="1">
            <a:spLocks noGrp="1"/>
          </p:cNvSpPr>
          <p:nvPr>
            <p:ph type="body" sz="quarter" idx="1"/>
          </p:nvPr>
        </p:nvSpPr>
        <p:spPr>
          <a:xfrm>
            <a:off x="1404244" y="2349059"/>
            <a:ext cx="8967057" cy="1785620"/>
          </a:xfrm>
          <a:prstGeom prst="rect">
            <a:avLst/>
          </a:prstGeom>
        </p:spPr>
        <p:txBody>
          <a:bodyPr/>
          <a:lstStyle/>
          <a:p>
            <a:pPr algn="just">
              <a:defRPr sz="2400" spc="0"/>
            </a:pPr>
            <a:r>
              <a:t>La estructura de la OIT, en la cual trabajadores y empleadores tienen el mismo derecho a voto que los gobiernos en sus deliberaciones, es una muestra del </a:t>
            </a:r>
            <a:r>
              <a:rPr i="1" u="sng"/>
              <a:t>diálogo social en acción</a:t>
            </a:r>
            <a:r>
              <a:t>. </a:t>
            </a:r>
          </a:p>
        </p:txBody>
      </p:sp>
      <p:grpSp>
        <p:nvGrpSpPr>
          <p:cNvPr id="166" name="Grupo"/>
          <p:cNvGrpSpPr/>
          <p:nvPr/>
        </p:nvGrpSpPr>
        <p:grpSpPr>
          <a:xfrm>
            <a:off x="1047565" y="4315436"/>
            <a:ext cx="9710551" cy="1373217"/>
            <a:chOff x="0" y="0"/>
            <a:chExt cx="9710550" cy="1373216"/>
          </a:xfrm>
        </p:grpSpPr>
        <p:sp>
          <p:nvSpPr>
            <p:cNvPr id="157" name="Estados miembro"/>
            <p:cNvSpPr txBox="1"/>
            <p:nvPr/>
          </p:nvSpPr>
          <p:spPr>
            <a:xfrm>
              <a:off x="0" y="183688"/>
              <a:ext cx="1770687" cy="1005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defTabSz="914400">
                <a:defRPr sz="2000"/>
              </a:pPr>
              <a:endParaRPr/>
            </a:p>
            <a:p>
              <a:pPr algn="ctr" defTabSz="914400">
                <a:defRPr sz="2000"/>
              </a:pPr>
              <a:r>
                <a:t>Estados miembro</a:t>
              </a:r>
            </a:p>
          </p:txBody>
        </p:sp>
        <p:sp>
          <p:nvSpPr>
            <p:cNvPr id="158" name="Flecha"/>
            <p:cNvSpPr/>
            <p:nvPr/>
          </p:nvSpPr>
          <p:spPr>
            <a:xfrm>
              <a:off x="2002226" y="485203"/>
              <a:ext cx="402811" cy="402811"/>
            </a:xfrm>
            <a:prstGeom prst="rightArrow">
              <a:avLst>
                <a:gd name="adj1" fmla="val 64000"/>
                <a:gd name="adj2" fmla="val 50000"/>
              </a:avLst>
            </a:prstGeom>
            <a:solidFill>
              <a:schemeClr val="accent2"/>
            </a:solidFill>
            <a:ln w="12700" cap="flat">
              <a:noFill/>
              <a:miter lim="400000"/>
            </a:ln>
            <a:effectLst>
              <a:outerShdw blurRad="50800" dist="15240" dir="5400000" rotWithShape="0">
                <a:srgbClr val="000000">
                  <a:alpha val="75000"/>
                </a:srgbClr>
              </a:outerShdw>
            </a:effectLst>
          </p:spPr>
          <p:txBody>
            <a:bodyPr wrap="square" lIns="45719" tIns="45719" rIns="45719" bIns="45719" numCol="1" anchor="ctr">
              <a:noAutofit/>
            </a:bodyPr>
            <a:lstStyle/>
            <a:p>
              <a:endParaRPr/>
            </a:p>
          </p:txBody>
        </p:sp>
        <p:sp>
          <p:nvSpPr>
            <p:cNvPr id="159" name="Opiniones de empleadores"/>
            <p:cNvSpPr txBox="1"/>
            <p:nvPr/>
          </p:nvSpPr>
          <p:spPr>
            <a:xfrm>
              <a:off x="2636576" y="336088"/>
              <a:ext cx="1770687" cy="701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r" defTabSz="914400">
                <a:defRPr sz="2000"/>
              </a:lvl1pPr>
            </a:lstStyle>
            <a:p>
              <a:r>
                <a:t>Opiniones de empleadores</a:t>
              </a:r>
            </a:p>
          </p:txBody>
        </p:sp>
        <p:sp>
          <p:nvSpPr>
            <p:cNvPr id="160" name="Flecha"/>
            <p:cNvSpPr/>
            <p:nvPr/>
          </p:nvSpPr>
          <p:spPr>
            <a:xfrm>
              <a:off x="4638802" y="485203"/>
              <a:ext cx="402810" cy="402811"/>
            </a:xfrm>
            <a:prstGeom prst="rightArrow">
              <a:avLst>
                <a:gd name="adj1" fmla="val 64000"/>
                <a:gd name="adj2" fmla="val 50000"/>
              </a:avLst>
            </a:prstGeom>
            <a:solidFill>
              <a:schemeClr val="accent3"/>
            </a:solidFill>
            <a:ln w="12700" cap="flat">
              <a:noFill/>
              <a:miter lim="400000"/>
            </a:ln>
            <a:effectLst>
              <a:outerShdw blurRad="50800" dist="15240" dir="5400000" rotWithShape="0">
                <a:srgbClr val="000000">
                  <a:alpha val="75000"/>
                </a:srgbClr>
              </a:outerShdw>
            </a:effectLst>
          </p:spPr>
          <p:txBody>
            <a:bodyPr wrap="square" lIns="45719" tIns="45719" rIns="45719" bIns="45719" numCol="1" anchor="ctr">
              <a:noAutofit/>
            </a:bodyPr>
            <a:lstStyle/>
            <a:p>
              <a:endParaRPr/>
            </a:p>
          </p:txBody>
        </p:sp>
        <p:sp>
          <p:nvSpPr>
            <p:cNvPr id="161" name="Opiniones de trabajadores"/>
            <p:cNvSpPr txBox="1"/>
            <p:nvPr/>
          </p:nvSpPr>
          <p:spPr>
            <a:xfrm>
              <a:off x="5273152" y="336088"/>
              <a:ext cx="1770687" cy="701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defTabSz="914400">
                <a:defRPr sz="2000"/>
              </a:lvl1pPr>
            </a:lstStyle>
            <a:p>
              <a:r>
                <a:t>Opiniones de trabajadores</a:t>
              </a:r>
            </a:p>
          </p:txBody>
        </p:sp>
        <p:sp>
          <p:nvSpPr>
            <p:cNvPr id="162" name="Flecha"/>
            <p:cNvSpPr/>
            <p:nvPr/>
          </p:nvSpPr>
          <p:spPr>
            <a:xfrm>
              <a:off x="7275378" y="485203"/>
              <a:ext cx="402811" cy="402811"/>
            </a:xfrm>
            <a:prstGeom prst="rightArrow">
              <a:avLst>
                <a:gd name="adj1" fmla="val 64000"/>
                <a:gd name="adj2" fmla="val 50000"/>
              </a:avLst>
            </a:prstGeom>
            <a:solidFill>
              <a:schemeClr val="accent4"/>
            </a:solidFill>
            <a:ln w="12700" cap="flat">
              <a:noFill/>
              <a:miter lim="400000"/>
            </a:ln>
            <a:effectLst>
              <a:outerShdw blurRad="50800" dist="15240" dir="5400000" rotWithShape="0">
                <a:srgbClr val="000000">
                  <a:alpha val="75000"/>
                </a:srgbClr>
              </a:outerShdw>
            </a:effectLst>
          </p:spPr>
          <p:txBody>
            <a:bodyPr wrap="square" lIns="45719" tIns="45719" rIns="45719" bIns="45719" numCol="1" anchor="ctr">
              <a:noAutofit/>
            </a:bodyPr>
            <a:lstStyle/>
            <a:p>
              <a:endParaRPr/>
            </a:p>
          </p:txBody>
        </p:sp>
        <p:grpSp>
          <p:nvGrpSpPr>
            <p:cNvPr id="165" name="Grupo"/>
            <p:cNvGrpSpPr/>
            <p:nvPr/>
          </p:nvGrpSpPr>
          <p:grpSpPr>
            <a:xfrm>
              <a:off x="7879594" y="0"/>
              <a:ext cx="1830956" cy="1373217"/>
              <a:chOff x="0" y="0"/>
              <a:chExt cx="1830955" cy="1373216"/>
            </a:xfrm>
          </p:grpSpPr>
          <p:sp>
            <p:nvSpPr>
              <p:cNvPr id="163" name="Rectángulo redondeado"/>
              <p:cNvSpPr/>
              <p:nvPr/>
            </p:nvSpPr>
            <p:spPr>
              <a:xfrm>
                <a:off x="0" y="0"/>
                <a:ext cx="1830956" cy="1373217"/>
              </a:xfrm>
              <a:prstGeom prst="roundRect">
                <a:avLst>
                  <a:gd name="adj" fmla="val 7500"/>
                </a:avLst>
              </a:prstGeom>
              <a:solidFill>
                <a:srgbClr val="33A7C7"/>
              </a:solidFill>
              <a:ln w="12700" cap="flat">
                <a:noFill/>
                <a:miter lim="400000"/>
              </a:ln>
              <a:effectLst>
                <a:outerShdw blurRad="50800" dist="15240" dir="5400000" rotWithShape="0">
                  <a:srgbClr val="000000">
                    <a:alpha val="75000"/>
                  </a:srgbClr>
                </a:outerShdw>
              </a:effectLst>
            </p:spPr>
            <p:txBody>
              <a:bodyPr wrap="square" lIns="45719" tIns="45719" rIns="45719" bIns="45719" numCol="1" anchor="ctr">
                <a:noAutofit/>
              </a:bodyPr>
              <a:lstStyle/>
              <a:p>
                <a:pPr algn="r" defTabSz="914400">
                  <a:defRPr sz="2000">
                    <a:solidFill>
                      <a:srgbClr val="FFFFFF"/>
                    </a:solidFill>
                  </a:defRPr>
                </a:pPr>
                <a:endParaRPr/>
              </a:p>
            </p:txBody>
          </p:sp>
          <p:sp>
            <p:nvSpPr>
              <p:cNvPr id="164" name="Normas laborales, políticas y programas"/>
              <p:cNvSpPr txBox="1"/>
              <p:nvPr/>
            </p:nvSpPr>
            <p:spPr>
              <a:xfrm>
                <a:off x="30133" y="31288"/>
                <a:ext cx="1770688" cy="13106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r" defTabSz="914400">
                  <a:defRPr sz="2000">
                    <a:solidFill>
                      <a:srgbClr val="FFFFFF"/>
                    </a:solidFill>
                  </a:defRPr>
                </a:lvl1pPr>
              </a:lstStyle>
              <a:p>
                <a:r>
                  <a:t>Normas laborales, políticas y programas</a:t>
                </a:r>
              </a:p>
            </p:txBody>
          </p:sp>
        </p:grpSp>
      </p:grpSp>
      <p:pic>
        <p:nvPicPr>
          <p:cNvPr id="167" name="Resultado de imagen para trabajo" descr="Resultado de imagen para trabajo"/>
          <p:cNvPicPr>
            <a:picLocks noChangeAspect="1"/>
          </p:cNvPicPr>
          <p:nvPr/>
        </p:nvPicPr>
        <p:blipFill>
          <a:blip r:embed="rId2">
            <a:extLst/>
          </a:blip>
          <a:stretch>
            <a:fillRect/>
          </a:stretch>
        </p:blipFill>
        <p:spPr>
          <a:xfrm rot="277793">
            <a:off x="8887877" y="223894"/>
            <a:ext cx="1701504" cy="1701506"/>
          </a:xfrm>
          <a:prstGeom prst="rect">
            <a:avLst/>
          </a:prstGeom>
          <a:ln w="12700">
            <a:miter lim="400000"/>
          </a:ln>
          <a:effectLst>
            <a:outerShdw blurRad="292100" dist="139700" dir="2700000" rotWithShape="0">
              <a:srgbClr val="333333">
                <a:alpha val="64999"/>
              </a:srgbClr>
            </a:outerShdw>
          </a:effec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Principales Órganos de gobierno"/>
          <p:cNvSpPr txBox="1">
            <a:spLocks noGrp="1"/>
          </p:cNvSpPr>
          <p:nvPr>
            <p:ph type="title"/>
          </p:nvPr>
        </p:nvSpPr>
        <p:spPr>
          <a:xfrm>
            <a:off x="1245544" y="121738"/>
            <a:ext cx="9692640" cy="924603"/>
          </a:xfrm>
          <a:prstGeom prst="rect">
            <a:avLst/>
          </a:prstGeom>
        </p:spPr>
        <p:txBody>
          <a:bodyPr/>
          <a:lstStyle>
            <a:lvl1pPr>
              <a:defRPr spc="-100"/>
            </a:lvl1pPr>
          </a:lstStyle>
          <a:p>
            <a:r>
              <a:t>Principales Órganos de gobierno </a:t>
            </a:r>
          </a:p>
        </p:txBody>
      </p:sp>
      <p:grpSp>
        <p:nvGrpSpPr>
          <p:cNvPr id="172" name="Grupo"/>
          <p:cNvGrpSpPr/>
          <p:nvPr/>
        </p:nvGrpSpPr>
        <p:grpSpPr>
          <a:xfrm>
            <a:off x="1206071" y="1359672"/>
            <a:ext cx="7087224" cy="5370387"/>
            <a:chOff x="0" y="0"/>
            <a:chExt cx="7087223" cy="5370386"/>
          </a:xfrm>
        </p:grpSpPr>
        <p:sp>
          <p:nvSpPr>
            <p:cNvPr id="170" name="Rectángulo redondeado"/>
            <p:cNvSpPr/>
            <p:nvPr/>
          </p:nvSpPr>
          <p:spPr>
            <a:xfrm>
              <a:off x="0" y="0"/>
              <a:ext cx="7087223" cy="5315417"/>
            </a:xfrm>
            <a:prstGeom prst="roundRect">
              <a:avLst>
                <a:gd name="adj" fmla="val 7500"/>
              </a:avLst>
            </a:prstGeom>
            <a:solidFill>
              <a:schemeClr val="accent1"/>
            </a:solidFill>
            <a:ln w="12700" cap="flat">
              <a:noFill/>
              <a:miter lim="400000"/>
            </a:ln>
            <a:effectLst/>
          </p:spPr>
          <p:txBody>
            <a:bodyPr wrap="square" lIns="45719" tIns="45719" rIns="45719" bIns="45719" numCol="1" anchor="t">
              <a:noAutofit/>
            </a:bodyPr>
            <a:lstStyle/>
            <a:p>
              <a:pPr defTabSz="914400">
                <a:defRPr sz="1600">
                  <a:solidFill>
                    <a:srgbClr val="FFFFFF"/>
                  </a:solidFill>
                </a:defRPr>
              </a:pPr>
              <a:endParaRPr/>
            </a:p>
          </p:txBody>
        </p:sp>
        <p:sp>
          <p:nvSpPr>
            <p:cNvPr id="171" name="Principales órganos…"/>
            <p:cNvSpPr txBox="1"/>
            <p:nvPr/>
          </p:nvSpPr>
          <p:spPr>
            <a:xfrm>
              <a:off x="116643" y="116643"/>
              <a:ext cx="6853936" cy="525374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914400">
                <a:defRPr sz="8370">
                  <a:solidFill>
                    <a:srgbClr val="FFFFFF"/>
                  </a:solidFill>
                </a:defRPr>
              </a:pPr>
              <a:r>
                <a:rPr dirty="0" err="1"/>
                <a:t>Principales</a:t>
              </a:r>
              <a:r>
                <a:rPr dirty="0"/>
                <a:t> </a:t>
              </a:r>
              <a:r>
                <a:rPr dirty="0" err="1"/>
                <a:t>órganos</a:t>
              </a:r>
              <a:r>
                <a:rPr dirty="0"/>
                <a:t> </a:t>
              </a:r>
            </a:p>
            <a:p>
              <a:pPr marL="1063083" indent="-1063083" defTabSz="914400">
                <a:buSzPct val="100000"/>
                <a:buChar char="•"/>
                <a:defRPr>
                  <a:solidFill>
                    <a:srgbClr val="FFFFFF"/>
                  </a:solidFill>
                </a:defRPr>
              </a:pPr>
              <a:r>
                <a:rPr dirty="0" err="1"/>
                <a:t>Conferencia</a:t>
              </a:r>
              <a:r>
                <a:rPr dirty="0"/>
                <a:t> </a:t>
              </a:r>
              <a:r>
                <a:rPr dirty="0" err="1"/>
                <a:t>Internacional</a:t>
              </a:r>
              <a:r>
                <a:rPr dirty="0"/>
                <a:t> del </a:t>
              </a:r>
              <a:r>
                <a:rPr dirty="0" err="1"/>
                <a:t>Trabajo</a:t>
              </a:r>
              <a:endParaRPr dirty="0"/>
            </a:p>
            <a:p>
              <a:pPr marL="1913550" indent="-1063083" algn="ctr" defTabSz="914400">
                <a:buSzPct val="100000"/>
                <a:buChar char="•"/>
                <a:defRPr sz="1400">
                  <a:solidFill>
                    <a:srgbClr val="FFFFFF"/>
                  </a:solidFill>
                </a:defRPr>
              </a:pPr>
              <a:r>
                <a:rPr dirty="0"/>
                <a:t>* </a:t>
              </a:r>
              <a:r>
                <a:rPr dirty="0" err="1"/>
                <a:t>También</a:t>
              </a:r>
              <a:r>
                <a:rPr dirty="0"/>
                <a:t> </a:t>
              </a:r>
              <a:r>
                <a:rPr dirty="0" err="1"/>
                <a:t>llamado</a:t>
              </a:r>
              <a:r>
                <a:rPr dirty="0"/>
                <a:t> </a:t>
              </a:r>
              <a:r>
                <a:rPr dirty="0" err="1"/>
                <a:t>Parlamento</a:t>
              </a:r>
              <a:r>
                <a:rPr dirty="0"/>
                <a:t> </a:t>
              </a:r>
              <a:r>
                <a:rPr dirty="0" err="1"/>
                <a:t>Internacional</a:t>
              </a:r>
              <a:r>
                <a:rPr dirty="0"/>
                <a:t> del </a:t>
              </a:r>
              <a:r>
                <a:rPr dirty="0" err="1"/>
                <a:t>Trabajo</a:t>
              </a:r>
              <a:endParaRPr sz="8370" dirty="0"/>
            </a:p>
            <a:p>
              <a:pPr marL="1913550" indent="-1063083" algn="ctr" defTabSz="914400">
                <a:buSzPct val="100000"/>
                <a:buChar char="•"/>
                <a:defRPr sz="1400">
                  <a:solidFill>
                    <a:srgbClr val="FFFFFF"/>
                  </a:solidFill>
                </a:defRPr>
              </a:pPr>
              <a:r>
                <a:rPr dirty="0"/>
                <a:t>* </a:t>
              </a:r>
              <a:r>
                <a:rPr dirty="0" err="1"/>
                <a:t>Establece</a:t>
              </a:r>
              <a:r>
                <a:rPr dirty="0"/>
                <a:t> las </a:t>
              </a:r>
              <a:r>
                <a:rPr dirty="0" err="1"/>
                <a:t>normas</a:t>
              </a:r>
              <a:r>
                <a:rPr dirty="0"/>
                <a:t> </a:t>
              </a:r>
              <a:r>
                <a:rPr dirty="0" err="1"/>
                <a:t>internacionales</a:t>
              </a:r>
              <a:r>
                <a:rPr dirty="0"/>
                <a:t> del </a:t>
              </a:r>
              <a:r>
                <a:rPr dirty="0" err="1"/>
                <a:t>trabajo</a:t>
              </a:r>
              <a:r>
                <a:rPr dirty="0"/>
                <a:t> y define las </a:t>
              </a:r>
              <a:r>
                <a:rPr dirty="0" err="1"/>
                <a:t>políticas</a:t>
              </a:r>
              <a:r>
                <a:rPr dirty="0"/>
                <a:t> </a:t>
              </a:r>
              <a:r>
                <a:rPr dirty="0" err="1"/>
                <a:t>generales</a:t>
              </a:r>
              <a:r>
                <a:rPr dirty="0"/>
                <a:t> de la </a:t>
              </a:r>
              <a:r>
                <a:rPr dirty="0" err="1"/>
                <a:t>Organización</a:t>
              </a:r>
              <a:r>
                <a:rPr dirty="0"/>
                <a:t>. </a:t>
              </a:r>
              <a:endParaRPr sz="8370" dirty="0"/>
            </a:p>
            <a:p>
              <a:pPr marL="1913550" indent="-1063083" algn="ctr" defTabSz="914400">
                <a:buSzPct val="100000"/>
                <a:buChar char="•"/>
                <a:defRPr sz="1400">
                  <a:solidFill>
                    <a:srgbClr val="FFFFFF"/>
                  </a:solidFill>
                </a:defRPr>
              </a:pPr>
              <a:r>
                <a:rPr dirty="0"/>
                <a:t>* Se </a:t>
              </a:r>
              <a:r>
                <a:rPr dirty="0" err="1"/>
                <a:t>reúne</a:t>
              </a:r>
              <a:r>
                <a:rPr dirty="0"/>
                <a:t> </a:t>
              </a:r>
              <a:r>
                <a:rPr dirty="0" err="1"/>
                <a:t>una</a:t>
              </a:r>
              <a:r>
                <a:rPr dirty="0"/>
                <a:t> </a:t>
              </a:r>
              <a:r>
                <a:rPr dirty="0" err="1"/>
                <a:t>vez</a:t>
              </a:r>
              <a:r>
                <a:rPr dirty="0"/>
                <a:t> al </a:t>
              </a:r>
              <a:r>
                <a:rPr dirty="0" err="1"/>
                <a:t>año</a:t>
              </a:r>
              <a:endParaRPr sz="8370" dirty="0"/>
            </a:p>
            <a:p>
              <a:pPr marL="1913550" indent="-1063083" algn="ctr" defTabSz="914400">
                <a:buSzPct val="100000"/>
                <a:buChar char="•"/>
                <a:defRPr sz="1400">
                  <a:solidFill>
                    <a:srgbClr val="FFFFFF"/>
                  </a:solidFill>
                </a:defRPr>
              </a:pPr>
              <a:r>
                <a:rPr dirty="0"/>
                <a:t>* </a:t>
              </a:r>
              <a:r>
                <a:rPr dirty="0" err="1"/>
                <a:t>Es</a:t>
              </a:r>
              <a:r>
                <a:rPr dirty="0"/>
                <a:t> </a:t>
              </a:r>
              <a:r>
                <a:rPr dirty="0" err="1"/>
                <a:t>también</a:t>
              </a:r>
              <a:r>
                <a:rPr dirty="0"/>
                <a:t> un </a:t>
              </a:r>
              <a:r>
                <a:rPr dirty="0" err="1"/>
                <a:t>foro</a:t>
              </a:r>
              <a:r>
                <a:rPr dirty="0"/>
                <a:t> para la </a:t>
              </a:r>
              <a:r>
                <a:rPr dirty="0" err="1"/>
                <a:t>discusión</a:t>
              </a:r>
              <a:r>
                <a:rPr dirty="0"/>
                <a:t> de </a:t>
              </a:r>
              <a:r>
                <a:rPr dirty="0" err="1"/>
                <a:t>cuestiones</a:t>
              </a:r>
              <a:r>
                <a:rPr dirty="0"/>
                <a:t> </a:t>
              </a:r>
              <a:r>
                <a:rPr dirty="0" err="1"/>
                <a:t>sociales</a:t>
              </a:r>
              <a:r>
                <a:rPr dirty="0"/>
                <a:t> y </a:t>
              </a:r>
              <a:r>
                <a:rPr dirty="0" err="1"/>
                <a:t>laborales</a:t>
              </a:r>
              <a:r>
                <a:rPr dirty="0"/>
                <a:t> </a:t>
              </a:r>
              <a:r>
                <a:rPr dirty="0" err="1"/>
                <a:t>fundamentales</a:t>
              </a:r>
              <a:r>
                <a:rPr dirty="0"/>
                <a:t>.</a:t>
              </a:r>
            </a:p>
            <a:p>
              <a:pPr marL="1063083" indent="-1063083" defTabSz="914400">
                <a:buSzPct val="100000"/>
                <a:buChar char="•"/>
                <a:defRPr>
                  <a:solidFill>
                    <a:srgbClr val="FFFFFF"/>
                  </a:solidFill>
                </a:defRPr>
              </a:pPr>
              <a:r>
                <a:rPr dirty="0" err="1"/>
                <a:t>Consejo</a:t>
              </a:r>
              <a:r>
                <a:rPr dirty="0"/>
                <a:t> de </a:t>
              </a:r>
              <a:r>
                <a:rPr dirty="0" err="1"/>
                <a:t>Administración</a:t>
              </a:r>
              <a:endParaRPr dirty="0"/>
            </a:p>
            <a:p>
              <a:pPr marL="1913550" indent="-1063083" defTabSz="914400">
                <a:buSzPct val="100000"/>
                <a:buChar char="•"/>
                <a:defRPr sz="1600">
                  <a:solidFill>
                    <a:srgbClr val="FFFFFF"/>
                  </a:solidFill>
                </a:defRPr>
              </a:pPr>
              <a:r>
                <a:rPr dirty="0"/>
                <a:t>*</a:t>
              </a:r>
              <a:r>
                <a:rPr dirty="0" err="1"/>
                <a:t>Órgano</a:t>
              </a:r>
              <a:r>
                <a:rPr dirty="0"/>
                <a:t> </a:t>
              </a:r>
              <a:r>
                <a:rPr dirty="0" err="1"/>
                <a:t>ejecutivo</a:t>
              </a:r>
              <a:r>
                <a:rPr dirty="0"/>
                <a:t> de la OIT </a:t>
              </a:r>
              <a:endParaRPr sz="8370" dirty="0"/>
            </a:p>
            <a:p>
              <a:pPr marL="1913550" indent="-1063083" defTabSz="914400">
                <a:buSzPct val="100000"/>
                <a:buChar char="•"/>
                <a:defRPr sz="1600">
                  <a:solidFill>
                    <a:srgbClr val="FFFFFF"/>
                  </a:solidFill>
                </a:defRPr>
              </a:pPr>
              <a:r>
                <a:rPr dirty="0"/>
                <a:t>* Se </a:t>
              </a:r>
              <a:r>
                <a:rPr dirty="0" err="1"/>
                <a:t>reúne</a:t>
              </a:r>
              <a:r>
                <a:rPr dirty="0"/>
                <a:t> </a:t>
              </a:r>
              <a:r>
                <a:rPr dirty="0" err="1"/>
                <a:t>tres</a:t>
              </a:r>
              <a:r>
                <a:rPr dirty="0"/>
                <a:t> </a:t>
              </a:r>
              <a:r>
                <a:rPr dirty="0" err="1"/>
                <a:t>veces</a:t>
              </a:r>
              <a:r>
                <a:rPr dirty="0"/>
                <a:t> al </a:t>
              </a:r>
              <a:r>
                <a:rPr dirty="0" err="1"/>
                <a:t>año</a:t>
              </a:r>
              <a:r>
                <a:rPr dirty="0"/>
                <a:t> </a:t>
              </a:r>
              <a:r>
                <a:rPr dirty="0" err="1"/>
                <a:t>en</a:t>
              </a:r>
              <a:r>
                <a:rPr dirty="0"/>
                <a:t> </a:t>
              </a:r>
              <a:r>
                <a:rPr dirty="0" err="1"/>
                <a:t>Ginebra</a:t>
              </a:r>
              <a:r>
                <a:rPr dirty="0"/>
                <a:t>. </a:t>
              </a:r>
              <a:endParaRPr sz="8370" dirty="0"/>
            </a:p>
            <a:p>
              <a:pPr marL="1913550" indent="-1063083" defTabSz="914400">
                <a:buSzPct val="100000"/>
                <a:buChar char="•"/>
                <a:defRPr sz="1600">
                  <a:solidFill>
                    <a:srgbClr val="FFFFFF"/>
                  </a:solidFill>
                </a:defRPr>
              </a:pPr>
              <a:r>
                <a:rPr dirty="0"/>
                <a:t>* </a:t>
              </a:r>
              <a:r>
                <a:rPr dirty="0" err="1"/>
                <a:t>Toma</a:t>
              </a:r>
              <a:r>
                <a:rPr dirty="0"/>
                <a:t> </a:t>
              </a:r>
              <a:r>
                <a:rPr dirty="0" err="1"/>
                <a:t>decisiones</a:t>
              </a:r>
              <a:r>
                <a:rPr dirty="0"/>
                <a:t> </a:t>
              </a:r>
              <a:r>
                <a:rPr dirty="0" err="1"/>
                <a:t>sobre</a:t>
              </a:r>
              <a:r>
                <a:rPr dirty="0"/>
                <a:t> la </a:t>
              </a:r>
              <a:r>
                <a:rPr dirty="0" err="1"/>
                <a:t>política</a:t>
              </a:r>
              <a:r>
                <a:rPr dirty="0"/>
                <a:t> de la OIT </a:t>
              </a:r>
            </a:p>
          </p:txBody>
        </p:sp>
      </p:grpSp>
      <p:grpSp>
        <p:nvGrpSpPr>
          <p:cNvPr id="175" name="Grupo"/>
          <p:cNvGrpSpPr/>
          <p:nvPr/>
        </p:nvGrpSpPr>
        <p:grpSpPr>
          <a:xfrm>
            <a:off x="9266465" y="4008112"/>
            <a:ext cx="2792185" cy="1996441"/>
            <a:chOff x="0" y="-9268"/>
            <a:chExt cx="2792185" cy="1996440"/>
          </a:xfrm>
        </p:grpSpPr>
        <p:sp>
          <p:nvSpPr>
            <p:cNvPr id="173" name="Rectángulo redondeado"/>
            <p:cNvSpPr/>
            <p:nvPr/>
          </p:nvSpPr>
          <p:spPr>
            <a:xfrm>
              <a:off x="0" y="0"/>
              <a:ext cx="2792185" cy="1977902"/>
            </a:xfrm>
            <a:prstGeom prst="roundRect">
              <a:avLst>
                <a:gd name="adj" fmla="val 16667"/>
              </a:avLst>
            </a:prstGeom>
            <a:solidFill>
              <a:srgbClr val="CAE7A7"/>
            </a:solidFill>
            <a:ln w="9525" cap="flat">
              <a:solidFill>
                <a:schemeClr val="accent1"/>
              </a:solidFill>
              <a:prstDash val="solid"/>
              <a:round/>
            </a:ln>
            <a:effectLst/>
          </p:spPr>
          <p:txBody>
            <a:bodyPr wrap="square" lIns="45719" tIns="45719" rIns="45719" bIns="45719" numCol="1" anchor="ctr">
              <a:noAutofit/>
            </a:bodyPr>
            <a:lstStyle/>
            <a:p>
              <a:pPr algn="ctr">
                <a:defRPr sz="1200"/>
              </a:pPr>
              <a:endParaRPr/>
            </a:p>
          </p:txBody>
        </p:sp>
        <p:sp>
          <p:nvSpPr>
            <p:cNvPr id="174" name="Se ocupan de los principales sectores económicos. Además reciben apoyo de los comités de expertos en materia de formación profesional, desarrollo de la capacidad administrativa, seguridad y salud en el trabajo, relaciones laborales, educación de los trabajadores y problemas específicos."/>
            <p:cNvSpPr txBox="1"/>
            <p:nvPr/>
          </p:nvSpPr>
          <p:spPr>
            <a:xfrm>
              <a:off x="96553" y="-9269"/>
              <a:ext cx="2599079" cy="1996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1200"/>
              </a:lvl1pPr>
            </a:lstStyle>
            <a:p>
              <a:r>
                <a:rPr dirty="0"/>
                <a:t>Se </a:t>
              </a:r>
              <a:r>
                <a:rPr dirty="0" err="1"/>
                <a:t>ocupan</a:t>
              </a:r>
              <a:r>
                <a:rPr dirty="0"/>
                <a:t> de </a:t>
              </a:r>
              <a:r>
                <a:rPr dirty="0" err="1"/>
                <a:t>los</a:t>
              </a:r>
              <a:r>
                <a:rPr dirty="0"/>
                <a:t> </a:t>
              </a:r>
              <a:r>
                <a:rPr dirty="0" err="1"/>
                <a:t>principales</a:t>
              </a:r>
              <a:r>
                <a:rPr dirty="0"/>
                <a:t> </a:t>
              </a:r>
              <a:r>
                <a:rPr dirty="0" err="1"/>
                <a:t>sectores</a:t>
              </a:r>
              <a:r>
                <a:rPr dirty="0"/>
                <a:t> </a:t>
              </a:r>
              <a:r>
                <a:rPr dirty="0" err="1"/>
                <a:t>económicos</a:t>
              </a:r>
              <a:r>
                <a:rPr dirty="0"/>
                <a:t>. </a:t>
              </a:r>
              <a:r>
                <a:rPr dirty="0" err="1"/>
                <a:t>Además</a:t>
              </a:r>
              <a:r>
                <a:rPr dirty="0"/>
                <a:t> </a:t>
              </a:r>
              <a:r>
                <a:rPr dirty="0" err="1"/>
                <a:t>reciben</a:t>
              </a:r>
              <a:r>
                <a:rPr dirty="0"/>
                <a:t> </a:t>
              </a:r>
              <a:r>
                <a:rPr dirty="0" err="1"/>
                <a:t>apoyo</a:t>
              </a:r>
              <a:r>
                <a:rPr dirty="0"/>
                <a:t> de </a:t>
              </a:r>
              <a:r>
                <a:rPr dirty="0" err="1"/>
                <a:t>los</a:t>
              </a:r>
              <a:r>
                <a:rPr dirty="0"/>
                <a:t> </a:t>
              </a:r>
              <a:r>
                <a:rPr dirty="0" err="1"/>
                <a:t>comités</a:t>
              </a:r>
              <a:r>
                <a:rPr dirty="0"/>
                <a:t> de </a:t>
              </a:r>
              <a:r>
                <a:rPr dirty="0" err="1"/>
                <a:t>expertos</a:t>
              </a:r>
              <a:r>
                <a:rPr dirty="0"/>
                <a:t> </a:t>
              </a:r>
              <a:r>
                <a:rPr dirty="0" err="1"/>
                <a:t>en</a:t>
              </a:r>
              <a:r>
                <a:rPr dirty="0"/>
                <a:t> </a:t>
              </a:r>
              <a:r>
                <a:rPr dirty="0" err="1"/>
                <a:t>materia</a:t>
              </a:r>
              <a:r>
                <a:rPr dirty="0"/>
                <a:t> de </a:t>
              </a:r>
              <a:r>
                <a:rPr dirty="0" err="1"/>
                <a:t>formación</a:t>
              </a:r>
              <a:r>
                <a:rPr dirty="0"/>
                <a:t> </a:t>
              </a:r>
              <a:r>
                <a:rPr dirty="0" err="1"/>
                <a:t>profesional</a:t>
              </a:r>
              <a:r>
                <a:rPr dirty="0"/>
                <a:t>, </a:t>
              </a:r>
              <a:r>
                <a:rPr dirty="0" err="1"/>
                <a:t>desarrollo</a:t>
              </a:r>
              <a:r>
                <a:rPr dirty="0"/>
                <a:t> de la </a:t>
              </a:r>
              <a:r>
                <a:rPr dirty="0" err="1"/>
                <a:t>capacidad</a:t>
              </a:r>
              <a:r>
                <a:rPr dirty="0"/>
                <a:t> </a:t>
              </a:r>
              <a:r>
                <a:rPr dirty="0" err="1"/>
                <a:t>administrativa</a:t>
              </a:r>
              <a:r>
                <a:rPr dirty="0"/>
                <a:t>, </a:t>
              </a:r>
              <a:r>
                <a:rPr dirty="0" err="1"/>
                <a:t>seguridad</a:t>
              </a:r>
              <a:r>
                <a:rPr dirty="0"/>
                <a:t> y </a:t>
              </a:r>
              <a:r>
                <a:rPr dirty="0" err="1"/>
                <a:t>salud</a:t>
              </a:r>
              <a:r>
                <a:rPr dirty="0"/>
                <a:t> </a:t>
              </a:r>
              <a:r>
                <a:rPr dirty="0" err="1"/>
                <a:t>en</a:t>
              </a:r>
              <a:r>
                <a:rPr dirty="0"/>
                <a:t> el </a:t>
              </a:r>
              <a:r>
                <a:rPr dirty="0" err="1"/>
                <a:t>trabajo</a:t>
              </a:r>
              <a:r>
                <a:rPr dirty="0"/>
                <a:t>, </a:t>
              </a:r>
              <a:r>
                <a:rPr dirty="0" err="1"/>
                <a:t>relaciones</a:t>
              </a:r>
              <a:r>
                <a:rPr dirty="0"/>
                <a:t> </a:t>
              </a:r>
              <a:r>
                <a:rPr dirty="0" err="1"/>
                <a:t>laborales</a:t>
              </a:r>
              <a:r>
                <a:rPr dirty="0"/>
                <a:t>, </a:t>
              </a:r>
              <a:r>
                <a:rPr dirty="0" err="1"/>
                <a:t>educación</a:t>
              </a:r>
              <a:r>
                <a:rPr dirty="0"/>
                <a:t> de </a:t>
              </a:r>
              <a:r>
                <a:rPr dirty="0" err="1"/>
                <a:t>los</a:t>
              </a:r>
              <a:r>
                <a:rPr dirty="0"/>
                <a:t> </a:t>
              </a:r>
              <a:r>
                <a:rPr dirty="0" err="1"/>
                <a:t>trabajadores</a:t>
              </a:r>
              <a:r>
                <a:rPr dirty="0"/>
                <a:t> y </a:t>
              </a:r>
              <a:r>
                <a:rPr dirty="0" err="1"/>
                <a:t>problemas</a:t>
              </a:r>
              <a:r>
                <a:rPr dirty="0"/>
                <a:t> </a:t>
              </a:r>
              <a:r>
                <a:rPr dirty="0" err="1"/>
                <a:t>específicos</a:t>
              </a:r>
              <a:r>
                <a:rPr dirty="0"/>
                <a:t>.</a:t>
              </a:r>
            </a:p>
          </p:txBody>
        </p:sp>
      </p:grpSp>
      <p:sp>
        <p:nvSpPr>
          <p:cNvPr id="176" name="Figura"/>
          <p:cNvSpPr/>
          <p:nvPr/>
        </p:nvSpPr>
        <p:spPr>
          <a:xfrm rot="10800000" flipH="1">
            <a:off x="9118807" y="3532724"/>
            <a:ext cx="1296100" cy="383721"/>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1728" y="10800"/>
                </a:lnTo>
                <a:lnTo>
                  <a:pt x="1728" y="13500"/>
                </a:lnTo>
                <a:lnTo>
                  <a:pt x="19202" y="13500"/>
                </a:lnTo>
                <a:lnTo>
                  <a:pt x="19202" y="5838"/>
                </a:lnTo>
                <a:lnTo>
                  <a:pt x="18403" y="5838"/>
                </a:lnTo>
                <a:lnTo>
                  <a:pt x="20001" y="0"/>
                </a:lnTo>
                <a:lnTo>
                  <a:pt x="21600" y="5838"/>
                </a:lnTo>
                <a:lnTo>
                  <a:pt x="20801" y="5838"/>
                </a:lnTo>
                <a:lnTo>
                  <a:pt x="20801" y="18900"/>
                </a:lnTo>
                <a:lnTo>
                  <a:pt x="1728" y="18900"/>
                </a:lnTo>
                <a:lnTo>
                  <a:pt x="1728" y="21600"/>
                </a:lnTo>
                <a:close/>
              </a:path>
            </a:pathLst>
          </a:custGeom>
          <a:solidFill>
            <a:schemeClr val="accent1"/>
          </a:solidFill>
          <a:ln w="13970">
            <a:solidFill>
              <a:srgbClr val="709429"/>
            </a:solidFill>
          </a:ln>
        </p:spPr>
        <p:txBody>
          <a:bodyPr lIns="45719" rIns="45719" anchor="ctr"/>
          <a:lstStyle/>
          <a:p>
            <a:pPr algn="ctr">
              <a:defRPr>
                <a:solidFill>
                  <a:srgbClr val="FFFFFF"/>
                </a:solidFill>
              </a:defRPr>
            </a:pPr>
            <a:endParaRPr/>
          </a:p>
        </p:txBody>
      </p:sp>
      <p:sp>
        <p:nvSpPr>
          <p:cNvPr id="177" name="Figura"/>
          <p:cNvSpPr/>
          <p:nvPr/>
        </p:nvSpPr>
        <p:spPr>
          <a:xfrm>
            <a:off x="9118807" y="6077448"/>
            <a:ext cx="1387928" cy="383721"/>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1493" y="10800"/>
                </a:lnTo>
                <a:lnTo>
                  <a:pt x="1493" y="13500"/>
                </a:lnTo>
                <a:lnTo>
                  <a:pt x="19361" y="13500"/>
                </a:lnTo>
                <a:lnTo>
                  <a:pt x="19361" y="5400"/>
                </a:lnTo>
                <a:lnTo>
                  <a:pt x="18614" y="5400"/>
                </a:lnTo>
                <a:lnTo>
                  <a:pt x="20107" y="0"/>
                </a:lnTo>
                <a:lnTo>
                  <a:pt x="21600" y="5400"/>
                </a:lnTo>
                <a:lnTo>
                  <a:pt x="20854" y="5400"/>
                </a:lnTo>
                <a:lnTo>
                  <a:pt x="20854" y="18900"/>
                </a:lnTo>
                <a:lnTo>
                  <a:pt x="1493" y="18900"/>
                </a:lnTo>
                <a:lnTo>
                  <a:pt x="1493" y="21600"/>
                </a:lnTo>
                <a:close/>
              </a:path>
            </a:pathLst>
          </a:custGeom>
          <a:solidFill>
            <a:schemeClr val="accent1"/>
          </a:solidFill>
          <a:ln w="13970">
            <a:solidFill>
              <a:srgbClr val="709429"/>
            </a:solidFill>
          </a:ln>
        </p:spPr>
        <p:txBody>
          <a:bodyPr lIns="45719" rIns="45719" anchor="ctr"/>
          <a:lstStyle/>
          <a:p>
            <a:pPr algn="ctr">
              <a:defRPr>
                <a:solidFill>
                  <a:srgbClr val="FFFFFF"/>
                </a:solidFill>
              </a:defRPr>
            </a:pP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istema de control de normas de la OIT"/>
          <p:cNvSpPr txBox="1">
            <a:spLocks noGrp="1"/>
          </p:cNvSpPr>
          <p:nvPr>
            <p:ph type="title"/>
          </p:nvPr>
        </p:nvSpPr>
        <p:spPr>
          <a:xfrm>
            <a:off x="1293677" y="779228"/>
            <a:ext cx="9692640" cy="1397124"/>
          </a:xfrm>
          <a:prstGeom prst="rect">
            <a:avLst/>
          </a:prstGeom>
        </p:spPr>
        <p:txBody>
          <a:bodyPr/>
          <a:lstStyle>
            <a:lvl1pPr algn="ctr">
              <a:defRPr spc="-100"/>
            </a:lvl1pPr>
          </a:lstStyle>
          <a:p>
            <a:r>
              <a:t>Sistema de control de normas de la OIT</a:t>
            </a:r>
          </a:p>
        </p:txBody>
      </p:sp>
      <p:sp>
        <p:nvSpPr>
          <p:cNvPr id="180" name="Las normas internacionales del trabajo están respaldadas por un sistema de control que es único en el ámbito internacional y ayuda a garantizar que los países apliquen los convenios que ratifican.…"/>
          <p:cNvSpPr txBox="1">
            <a:spLocks noGrp="1"/>
          </p:cNvSpPr>
          <p:nvPr>
            <p:ph type="body" sz="half" idx="1"/>
          </p:nvPr>
        </p:nvSpPr>
        <p:spPr>
          <a:xfrm>
            <a:off x="3255070" y="2552368"/>
            <a:ext cx="7651541" cy="3339547"/>
          </a:xfrm>
          <a:prstGeom prst="rect">
            <a:avLst/>
          </a:prstGeom>
        </p:spPr>
        <p:txBody>
          <a:bodyPr/>
          <a:lstStyle/>
          <a:p>
            <a:pPr marL="159105" indent="-159105" algn="just" defTabSz="795527">
              <a:spcBef>
                <a:spcPts val="1200"/>
              </a:spcBef>
              <a:defRPr sz="2088" spc="0"/>
            </a:pPr>
            <a:r>
              <a:rPr dirty="0"/>
              <a:t>Las </a:t>
            </a:r>
            <a:r>
              <a:rPr dirty="0" err="1"/>
              <a:t>normas</a:t>
            </a:r>
            <a:r>
              <a:rPr dirty="0"/>
              <a:t> </a:t>
            </a:r>
            <a:r>
              <a:rPr dirty="0" err="1"/>
              <a:t>internacionales</a:t>
            </a:r>
            <a:r>
              <a:rPr dirty="0"/>
              <a:t> del </a:t>
            </a:r>
            <a:r>
              <a:rPr dirty="0" err="1"/>
              <a:t>trabajo</a:t>
            </a:r>
            <a:r>
              <a:rPr dirty="0"/>
              <a:t> </a:t>
            </a:r>
            <a:r>
              <a:rPr dirty="0" err="1"/>
              <a:t>están</a:t>
            </a:r>
            <a:r>
              <a:rPr dirty="0"/>
              <a:t> </a:t>
            </a:r>
            <a:r>
              <a:rPr dirty="0" err="1"/>
              <a:t>respaldadas</a:t>
            </a:r>
            <a:r>
              <a:rPr dirty="0"/>
              <a:t> </a:t>
            </a:r>
            <a:r>
              <a:rPr dirty="0" err="1"/>
              <a:t>por</a:t>
            </a:r>
            <a:r>
              <a:rPr dirty="0"/>
              <a:t> un </a:t>
            </a:r>
            <a:r>
              <a:rPr dirty="0" err="1"/>
              <a:t>sistema</a:t>
            </a:r>
            <a:r>
              <a:rPr dirty="0"/>
              <a:t> de control que </a:t>
            </a:r>
            <a:r>
              <a:rPr dirty="0" err="1"/>
              <a:t>es</a:t>
            </a:r>
            <a:r>
              <a:rPr dirty="0"/>
              <a:t> </a:t>
            </a:r>
            <a:r>
              <a:rPr dirty="0" err="1"/>
              <a:t>único</a:t>
            </a:r>
            <a:r>
              <a:rPr dirty="0"/>
              <a:t> </a:t>
            </a:r>
            <a:r>
              <a:rPr dirty="0" err="1"/>
              <a:t>en</a:t>
            </a:r>
            <a:r>
              <a:rPr dirty="0"/>
              <a:t> el </a:t>
            </a:r>
            <a:r>
              <a:rPr dirty="0" err="1"/>
              <a:t>ámbito</a:t>
            </a:r>
            <a:r>
              <a:rPr dirty="0"/>
              <a:t> </a:t>
            </a:r>
            <a:r>
              <a:rPr dirty="0" err="1"/>
              <a:t>internacional</a:t>
            </a:r>
            <a:r>
              <a:rPr dirty="0"/>
              <a:t> y </a:t>
            </a:r>
            <a:r>
              <a:rPr dirty="0" err="1"/>
              <a:t>ayuda</a:t>
            </a:r>
            <a:r>
              <a:rPr dirty="0"/>
              <a:t> a </a:t>
            </a:r>
            <a:r>
              <a:rPr dirty="0" err="1"/>
              <a:t>garantizar</a:t>
            </a:r>
            <a:r>
              <a:rPr dirty="0"/>
              <a:t> que </a:t>
            </a:r>
            <a:r>
              <a:rPr dirty="0" err="1"/>
              <a:t>los</a:t>
            </a:r>
            <a:r>
              <a:rPr dirty="0"/>
              <a:t> </a:t>
            </a:r>
            <a:r>
              <a:rPr dirty="0" err="1"/>
              <a:t>países</a:t>
            </a:r>
            <a:r>
              <a:rPr dirty="0"/>
              <a:t> </a:t>
            </a:r>
            <a:r>
              <a:rPr dirty="0" err="1"/>
              <a:t>apliquen</a:t>
            </a:r>
            <a:r>
              <a:rPr dirty="0"/>
              <a:t> </a:t>
            </a:r>
            <a:r>
              <a:rPr dirty="0" err="1"/>
              <a:t>los</a:t>
            </a:r>
            <a:r>
              <a:rPr dirty="0"/>
              <a:t> </a:t>
            </a:r>
            <a:r>
              <a:rPr dirty="0" err="1"/>
              <a:t>convenios</a:t>
            </a:r>
            <a:r>
              <a:rPr dirty="0"/>
              <a:t> que </a:t>
            </a:r>
            <a:r>
              <a:rPr dirty="0" err="1"/>
              <a:t>ratifican</a:t>
            </a:r>
            <a:r>
              <a:rPr dirty="0"/>
              <a:t>. </a:t>
            </a:r>
          </a:p>
          <a:p>
            <a:pPr marL="159105" indent="-159105" algn="just" defTabSz="795527">
              <a:spcBef>
                <a:spcPts val="1200"/>
              </a:spcBef>
              <a:defRPr sz="2088" spc="0"/>
            </a:pPr>
            <a:r>
              <a:rPr dirty="0"/>
              <a:t>La OIT </a:t>
            </a:r>
            <a:r>
              <a:rPr dirty="0" err="1"/>
              <a:t>examina</a:t>
            </a:r>
            <a:r>
              <a:rPr dirty="0"/>
              <a:t> </a:t>
            </a:r>
            <a:r>
              <a:rPr dirty="0" err="1"/>
              <a:t>regularmente</a:t>
            </a:r>
            <a:r>
              <a:rPr dirty="0"/>
              <a:t> la </a:t>
            </a:r>
            <a:r>
              <a:rPr dirty="0" err="1"/>
              <a:t>aplicación</a:t>
            </a:r>
            <a:r>
              <a:rPr dirty="0"/>
              <a:t> de las </a:t>
            </a:r>
            <a:r>
              <a:rPr dirty="0" err="1"/>
              <a:t>normas</a:t>
            </a:r>
            <a:r>
              <a:rPr dirty="0"/>
              <a:t> </a:t>
            </a:r>
            <a:r>
              <a:rPr dirty="0" err="1"/>
              <a:t>en</a:t>
            </a:r>
            <a:r>
              <a:rPr dirty="0"/>
              <a:t> </a:t>
            </a:r>
            <a:r>
              <a:rPr dirty="0" err="1"/>
              <a:t>los</a:t>
            </a:r>
            <a:r>
              <a:rPr dirty="0"/>
              <a:t> </a:t>
            </a:r>
            <a:r>
              <a:rPr dirty="0" err="1"/>
              <a:t>Estados</a:t>
            </a:r>
            <a:r>
              <a:rPr dirty="0"/>
              <a:t> </a:t>
            </a:r>
            <a:r>
              <a:rPr dirty="0" err="1"/>
              <a:t>Miembros</a:t>
            </a:r>
            <a:r>
              <a:rPr dirty="0"/>
              <a:t> y </a:t>
            </a:r>
            <a:r>
              <a:rPr dirty="0" err="1"/>
              <a:t>señala</a:t>
            </a:r>
            <a:r>
              <a:rPr dirty="0"/>
              <a:t> </a:t>
            </a:r>
            <a:r>
              <a:rPr dirty="0" err="1"/>
              <a:t>áreas</a:t>
            </a:r>
            <a:r>
              <a:rPr dirty="0"/>
              <a:t> </a:t>
            </a:r>
            <a:r>
              <a:rPr dirty="0" err="1"/>
              <a:t>en</a:t>
            </a:r>
            <a:r>
              <a:rPr dirty="0"/>
              <a:t> las que se </a:t>
            </a:r>
            <a:r>
              <a:rPr dirty="0" err="1"/>
              <a:t>podría</a:t>
            </a:r>
            <a:r>
              <a:rPr dirty="0"/>
              <a:t> </a:t>
            </a:r>
            <a:r>
              <a:rPr dirty="0" err="1"/>
              <a:t>mejorar</a:t>
            </a:r>
            <a:r>
              <a:rPr dirty="0"/>
              <a:t> </a:t>
            </a:r>
            <a:r>
              <a:rPr dirty="0" err="1"/>
              <a:t>su</a:t>
            </a:r>
            <a:r>
              <a:rPr dirty="0"/>
              <a:t> </a:t>
            </a:r>
            <a:r>
              <a:rPr dirty="0" err="1"/>
              <a:t>aplicación</a:t>
            </a:r>
            <a:r>
              <a:rPr dirty="0"/>
              <a:t>. Si </a:t>
            </a:r>
            <a:r>
              <a:rPr dirty="0" err="1"/>
              <a:t>existe</a:t>
            </a:r>
            <a:r>
              <a:rPr dirty="0"/>
              <a:t> </a:t>
            </a:r>
            <a:r>
              <a:rPr dirty="0" err="1"/>
              <a:t>algún</a:t>
            </a:r>
            <a:r>
              <a:rPr dirty="0"/>
              <a:t> </a:t>
            </a:r>
            <a:r>
              <a:rPr dirty="0" err="1"/>
              <a:t>problema</a:t>
            </a:r>
            <a:r>
              <a:rPr dirty="0"/>
              <a:t> </a:t>
            </a:r>
            <a:r>
              <a:rPr dirty="0" err="1"/>
              <a:t>en</a:t>
            </a:r>
            <a:r>
              <a:rPr dirty="0"/>
              <a:t> la </a:t>
            </a:r>
            <a:r>
              <a:rPr dirty="0" err="1"/>
              <a:t>implementación</a:t>
            </a:r>
            <a:r>
              <a:rPr dirty="0"/>
              <a:t> de las </a:t>
            </a:r>
            <a:r>
              <a:rPr dirty="0" err="1"/>
              <a:t>normas</a:t>
            </a:r>
            <a:r>
              <a:rPr dirty="0"/>
              <a:t>, la OIT </a:t>
            </a:r>
            <a:r>
              <a:rPr dirty="0" err="1"/>
              <a:t>presta</a:t>
            </a:r>
            <a:r>
              <a:rPr dirty="0"/>
              <a:t> </a:t>
            </a:r>
            <a:r>
              <a:rPr dirty="0" err="1"/>
              <a:t>colaboración</a:t>
            </a:r>
            <a:r>
              <a:rPr dirty="0"/>
              <a:t> a </a:t>
            </a:r>
            <a:r>
              <a:rPr dirty="0" err="1"/>
              <a:t>los</a:t>
            </a:r>
            <a:r>
              <a:rPr dirty="0"/>
              <a:t> </a:t>
            </a:r>
            <a:r>
              <a:rPr dirty="0" err="1"/>
              <a:t>países</a:t>
            </a:r>
            <a:r>
              <a:rPr dirty="0"/>
              <a:t> a </a:t>
            </a:r>
            <a:r>
              <a:rPr dirty="0" err="1"/>
              <a:t>través</a:t>
            </a:r>
            <a:r>
              <a:rPr dirty="0"/>
              <a:t> del </a:t>
            </a:r>
            <a:r>
              <a:rPr dirty="0" err="1"/>
              <a:t>diálogo</a:t>
            </a:r>
            <a:r>
              <a:rPr dirty="0"/>
              <a:t> social y la </a:t>
            </a:r>
            <a:r>
              <a:rPr dirty="0" err="1"/>
              <a:t>asistencia</a:t>
            </a:r>
            <a:r>
              <a:rPr dirty="0"/>
              <a:t> </a:t>
            </a:r>
            <a:r>
              <a:rPr dirty="0" err="1"/>
              <a:t>técnica</a:t>
            </a:r>
            <a:r>
              <a:rPr dirty="0"/>
              <a:t>.</a:t>
            </a:r>
          </a:p>
        </p:txBody>
      </p:sp>
      <p:pic>
        <p:nvPicPr>
          <p:cNvPr id="181" name="Resultado de imagen para trabajo" descr="Resultado de imagen para trabajo"/>
          <p:cNvPicPr>
            <a:picLocks noChangeAspect="1"/>
          </p:cNvPicPr>
          <p:nvPr/>
        </p:nvPicPr>
        <p:blipFill>
          <a:blip r:embed="rId2">
            <a:extLst/>
          </a:blip>
          <a:srcRect l="24330" r="18184"/>
          <a:stretch>
            <a:fillRect/>
          </a:stretch>
        </p:blipFill>
        <p:spPr>
          <a:xfrm rot="534763">
            <a:off x="779226" y="2996778"/>
            <a:ext cx="2337684" cy="1965701"/>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Medios de control"/>
          <p:cNvSpPr txBox="1">
            <a:spLocks noGrp="1"/>
          </p:cNvSpPr>
          <p:nvPr>
            <p:ph type="title"/>
          </p:nvPr>
        </p:nvSpPr>
        <p:spPr>
          <a:xfrm>
            <a:off x="1261872" y="294198"/>
            <a:ext cx="9692640" cy="1168842"/>
          </a:xfrm>
          <a:prstGeom prst="rect">
            <a:avLst/>
          </a:prstGeom>
        </p:spPr>
        <p:txBody>
          <a:bodyPr/>
          <a:lstStyle>
            <a:lvl1pPr>
              <a:defRPr spc="-100"/>
            </a:lvl1pPr>
          </a:lstStyle>
          <a:p>
            <a:r>
              <a:rPr dirty="0" err="1"/>
              <a:t>Medios</a:t>
            </a:r>
            <a:r>
              <a:rPr dirty="0"/>
              <a:t> de control</a:t>
            </a:r>
          </a:p>
        </p:txBody>
      </p:sp>
      <p:sp>
        <p:nvSpPr>
          <p:cNvPr id="184" name="La OIT ha desarrollado diversos medios de control de la aplicación de los Convenios y Recomendaciones por ley y en la práctica, tras su aprobación por la Conferencia Internacional del Trabajo y su ratificación por los Estados."/>
          <p:cNvSpPr txBox="1">
            <a:spLocks noGrp="1"/>
          </p:cNvSpPr>
          <p:nvPr>
            <p:ph type="body" idx="1"/>
          </p:nvPr>
        </p:nvSpPr>
        <p:spPr>
          <a:xfrm>
            <a:off x="1317530" y="1707482"/>
            <a:ext cx="9305412" cy="4351338"/>
          </a:xfrm>
          <a:prstGeom prst="rect">
            <a:avLst/>
          </a:prstGeom>
        </p:spPr>
        <p:txBody>
          <a:bodyPr/>
          <a:lstStyle>
            <a:lvl1pPr algn="just">
              <a:defRPr sz="2400" spc="0"/>
            </a:lvl1pPr>
          </a:lstStyle>
          <a:p>
            <a:r>
              <a:rPr dirty="0"/>
              <a:t>La OIT ha </a:t>
            </a:r>
            <a:r>
              <a:rPr dirty="0" err="1"/>
              <a:t>desarrollado</a:t>
            </a:r>
            <a:r>
              <a:rPr dirty="0"/>
              <a:t> </a:t>
            </a:r>
            <a:r>
              <a:rPr dirty="0" err="1"/>
              <a:t>diversos</a:t>
            </a:r>
            <a:r>
              <a:rPr dirty="0"/>
              <a:t> </a:t>
            </a:r>
            <a:r>
              <a:rPr dirty="0" err="1"/>
              <a:t>medios</a:t>
            </a:r>
            <a:r>
              <a:rPr dirty="0"/>
              <a:t> de control de la </a:t>
            </a:r>
            <a:r>
              <a:rPr dirty="0" err="1"/>
              <a:t>aplicación</a:t>
            </a:r>
            <a:r>
              <a:rPr dirty="0"/>
              <a:t> de </a:t>
            </a:r>
            <a:r>
              <a:rPr dirty="0" err="1"/>
              <a:t>los</a:t>
            </a:r>
            <a:r>
              <a:rPr dirty="0"/>
              <a:t> </a:t>
            </a:r>
            <a:r>
              <a:rPr dirty="0" err="1"/>
              <a:t>Convenios</a:t>
            </a:r>
            <a:r>
              <a:rPr dirty="0"/>
              <a:t> y </a:t>
            </a:r>
            <a:r>
              <a:rPr dirty="0" err="1"/>
              <a:t>Recomendaciones</a:t>
            </a:r>
            <a:r>
              <a:rPr dirty="0"/>
              <a:t> </a:t>
            </a:r>
            <a:r>
              <a:rPr dirty="0" err="1"/>
              <a:t>por</a:t>
            </a:r>
            <a:r>
              <a:rPr dirty="0"/>
              <a:t> ley y </a:t>
            </a:r>
            <a:r>
              <a:rPr dirty="0" err="1"/>
              <a:t>en</a:t>
            </a:r>
            <a:r>
              <a:rPr dirty="0"/>
              <a:t> la </a:t>
            </a:r>
            <a:r>
              <a:rPr dirty="0" err="1"/>
              <a:t>práctica</a:t>
            </a:r>
            <a:r>
              <a:rPr dirty="0"/>
              <a:t>, </a:t>
            </a:r>
            <a:r>
              <a:rPr dirty="0" err="1"/>
              <a:t>tras</a:t>
            </a:r>
            <a:r>
              <a:rPr dirty="0"/>
              <a:t> </a:t>
            </a:r>
            <a:r>
              <a:rPr dirty="0" err="1"/>
              <a:t>su</a:t>
            </a:r>
            <a:r>
              <a:rPr dirty="0"/>
              <a:t> </a:t>
            </a:r>
            <a:r>
              <a:rPr dirty="0" err="1"/>
              <a:t>aprobación</a:t>
            </a:r>
            <a:r>
              <a:rPr dirty="0"/>
              <a:t> </a:t>
            </a:r>
            <a:r>
              <a:rPr dirty="0" err="1"/>
              <a:t>por</a:t>
            </a:r>
            <a:r>
              <a:rPr dirty="0"/>
              <a:t> la </a:t>
            </a:r>
            <a:r>
              <a:rPr dirty="0" err="1"/>
              <a:t>Conferencia</a:t>
            </a:r>
            <a:r>
              <a:rPr dirty="0"/>
              <a:t> </a:t>
            </a:r>
            <a:r>
              <a:rPr dirty="0" err="1"/>
              <a:t>Internacional</a:t>
            </a:r>
            <a:r>
              <a:rPr dirty="0"/>
              <a:t> del </a:t>
            </a:r>
            <a:r>
              <a:rPr dirty="0" err="1"/>
              <a:t>Trabajo</a:t>
            </a:r>
            <a:r>
              <a:rPr dirty="0"/>
              <a:t> y </a:t>
            </a:r>
            <a:r>
              <a:rPr dirty="0" err="1"/>
              <a:t>su</a:t>
            </a:r>
            <a:r>
              <a:rPr dirty="0"/>
              <a:t> </a:t>
            </a:r>
            <a:r>
              <a:rPr dirty="0" err="1"/>
              <a:t>ratificación</a:t>
            </a:r>
            <a:r>
              <a:rPr dirty="0"/>
              <a:t> </a:t>
            </a:r>
            <a:r>
              <a:rPr dirty="0" err="1"/>
              <a:t>por</a:t>
            </a:r>
            <a:r>
              <a:rPr dirty="0"/>
              <a:t> </a:t>
            </a:r>
            <a:r>
              <a:rPr dirty="0" err="1"/>
              <a:t>los</a:t>
            </a:r>
            <a:r>
              <a:rPr dirty="0"/>
              <a:t> </a:t>
            </a:r>
            <a:r>
              <a:rPr dirty="0" err="1"/>
              <a:t>Estados</a:t>
            </a:r>
            <a:r>
              <a:rPr dirty="0"/>
              <a:t>. </a:t>
            </a:r>
          </a:p>
        </p:txBody>
      </p:sp>
      <p:grpSp>
        <p:nvGrpSpPr>
          <p:cNvPr id="187" name="Grupo"/>
          <p:cNvGrpSpPr/>
          <p:nvPr/>
        </p:nvGrpSpPr>
        <p:grpSpPr>
          <a:xfrm>
            <a:off x="1482917" y="3148815"/>
            <a:ext cx="9349391" cy="3816427"/>
            <a:chOff x="0" y="-254343"/>
            <a:chExt cx="9349390" cy="3816427"/>
          </a:xfrm>
        </p:grpSpPr>
        <p:sp>
          <p:nvSpPr>
            <p:cNvPr id="185" name="Rectángulo redondeado"/>
            <p:cNvSpPr/>
            <p:nvPr/>
          </p:nvSpPr>
          <p:spPr>
            <a:xfrm>
              <a:off x="0" y="165387"/>
              <a:ext cx="3304436" cy="2976969"/>
            </a:xfrm>
            <a:prstGeom prst="roundRect">
              <a:avLst>
                <a:gd name="adj" fmla="val 7500"/>
              </a:avLst>
            </a:prstGeom>
            <a:solidFill>
              <a:srgbClr val="709429"/>
            </a:solidFill>
            <a:ln w="12700" cap="flat">
              <a:noFill/>
              <a:miter lim="400000"/>
            </a:ln>
            <a:effectLst>
              <a:outerShdw blurRad="50800" dist="15240" dir="5400000" rotWithShape="0">
                <a:srgbClr val="000000">
                  <a:alpha val="75000"/>
                </a:srgbClr>
              </a:outerShdw>
            </a:effectLst>
          </p:spPr>
          <p:txBody>
            <a:bodyPr wrap="square" lIns="45719" tIns="45719" rIns="45719" bIns="45719" numCol="1" anchor="ctr">
              <a:noAutofit/>
            </a:bodyPr>
            <a:lstStyle/>
            <a:p>
              <a:endParaRPr/>
            </a:p>
          </p:txBody>
        </p:sp>
        <p:sp>
          <p:nvSpPr>
            <p:cNvPr id="186" name="Mecanismos de control…"/>
            <p:cNvSpPr txBox="1"/>
            <p:nvPr/>
          </p:nvSpPr>
          <p:spPr>
            <a:xfrm>
              <a:off x="3330919" y="-254343"/>
              <a:ext cx="6018471" cy="38164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algn="ctr" defTabSz="914400">
                <a:defRPr sz="2200"/>
              </a:pPr>
              <a:endParaRPr dirty="0"/>
            </a:p>
            <a:p>
              <a:pPr algn="ctr" defTabSz="914400">
                <a:defRPr sz="2200"/>
              </a:pPr>
              <a:endParaRPr dirty="0"/>
            </a:p>
            <a:p>
              <a:pPr algn="ctr" defTabSz="914400">
                <a:defRPr sz="2200"/>
              </a:pPr>
              <a:r>
                <a:rPr dirty="0" err="1"/>
                <a:t>Mecanismos</a:t>
              </a:r>
              <a:r>
                <a:rPr dirty="0"/>
                <a:t> de control</a:t>
              </a:r>
            </a:p>
            <a:p>
              <a:pPr marL="661548" indent="-661548" defTabSz="914400">
                <a:buSzPct val="100000"/>
                <a:buChar char="•"/>
                <a:defRPr sz="2200" b="1" i="1" u="sng"/>
              </a:pPr>
              <a:r>
                <a:rPr dirty="0"/>
                <a:t>Sistema de control </a:t>
              </a:r>
              <a:r>
                <a:rPr dirty="0" err="1"/>
                <a:t>periódico</a:t>
              </a:r>
              <a:r>
                <a:rPr b="0" i="0" u="none" dirty="0"/>
                <a:t> </a:t>
              </a:r>
              <a:r>
                <a:rPr b="0" i="0" u="none" dirty="0" err="1"/>
                <a:t>prevé</a:t>
              </a:r>
              <a:r>
                <a:rPr b="0" i="0" u="none" dirty="0"/>
                <a:t> el </a:t>
              </a:r>
              <a:r>
                <a:rPr b="0" i="0" u="none" dirty="0" err="1"/>
                <a:t>examen</a:t>
              </a:r>
              <a:r>
                <a:rPr b="0" i="0" u="none" dirty="0"/>
                <a:t> de las </a:t>
              </a:r>
              <a:r>
                <a:rPr b="0" i="0" u="none" dirty="0" err="1"/>
                <a:t>memorias</a:t>
              </a:r>
              <a:r>
                <a:rPr b="0" i="0" u="none" dirty="0"/>
                <a:t> que </a:t>
              </a:r>
              <a:r>
                <a:rPr b="0" i="0" u="none" dirty="0" err="1"/>
                <a:t>presentan</a:t>
              </a:r>
              <a:r>
                <a:rPr b="0" i="0" u="none" dirty="0"/>
                <a:t> </a:t>
              </a:r>
              <a:r>
                <a:rPr b="0" i="0" u="none" dirty="0" err="1"/>
                <a:t>periódicamente</a:t>
              </a:r>
              <a:r>
                <a:rPr b="0" i="0" u="none" dirty="0"/>
                <a:t> </a:t>
              </a:r>
              <a:r>
                <a:rPr b="0" i="0" u="none" dirty="0" err="1"/>
                <a:t>los</a:t>
              </a:r>
              <a:r>
                <a:rPr b="0" i="0" u="none" dirty="0"/>
                <a:t> </a:t>
              </a:r>
              <a:r>
                <a:rPr b="0" i="0" u="none" dirty="0" err="1"/>
                <a:t>Estados</a:t>
              </a:r>
              <a:r>
                <a:rPr b="0" i="0" u="none" dirty="0"/>
                <a:t> </a:t>
              </a:r>
              <a:r>
                <a:rPr b="0" i="0" u="none" dirty="0" err="1"/>
                <a:t>Miembro</a:t>
              </a:r>
              <a:r>
                <a:rPr lang="es-MX" b="0" i="0" u="none" dirty="0"/>
                <a:t>s.</a:t>
              </a:r>
              <a:endParaRPr b="0" i="0" u="none" dirty="0"/>
            </a:p>
            <a:p>
              <a:pPr marL="661548" indent="-661548" defTabSz="914400">
                <a:buSzPct val="100000"/>
                <a:buChar char="•"/>
                <a:defRPr sz="2200" b="1" i="1" u="sng"/>
              </a:pPr>
              <a:r>
                <a:rPr dirty="0" err="1"/>
                <a:t>Procedimientos</a:t>
              </a:r>
              <a:r>
                <a:rPr dirty="0"/>
                <a:t> </a:t>
              </a:r>
              <a:r>
                <a:rPr dirty="0" err="1"/>
                <a:t>especiales</a:t>
              </a:r>
              <a:r>
                <a:rPr b="0" i="0" u="none" dirty="0"/>
                <a:t> </a:t>
              </a:r>
              <a:r>
                <a:rPr b="0" i="0" u="none" dirty="0" err="1"/>
                <a:t>incluyen</a:t>
              </a:r>
              <a:r>
                <a:rPr b="0" i="0" u="none" dirty="0"/>
                <a:t> un </a:t>
              </a:r>
              <a:r>
                <a:rPr b="0" i="0" u="none" dirty="0" err="1"/>
                <a:t>procedimiento</a:t>
              </a:r>
              <a:r>
                <a:rPr b="0" i="0" u="none" dirty="0"/>
                <a:t> de </a:t>
              </a:r>
              <a:r>
                <a:rPr b="0" i="0" u="none" dirty="0" err="1"/>
                <a:t>reclamaciones</a:t>
              </a:r>
              <a:r>
                <a:rPr b="0" i="0" u="none" dirty="0"/>
                <a:t> y un </a:t>
              </a:r>
              <a:r>
                <a:rPr b="0" i="0" u="none" dirty="0" err="1"/>
                <a:t>procedimiento</a:t>
              </a:r>
              <a:r>
                <a:rPr b="0" i="0" u="none" dirty="0"/>
                <a:t> de </a:t>
              </a:r>
              <a:r>
                <a:rPr b="0" i="0" u="none" dirty="0" err="1"/>
                <a:t>quejas</a:t>
              </a:r>
              <a:r>
                <a:rPr b="0" i="0" u="none" dirty="0"/>
                <a:t> de </a:t>
              </a:r>
              <a:r>
                <a:rPr b="0" i="0" u="none" dirty="0" err="1"/>
                <a:t>aplicación</a:t>
              </a:r>
              <a:r>
                <a:rPr b="0" i="0" u="none" dirty="0"/>
                <a:t> general, </a:t>
              </a:r>
              <a:r>
                <a:rPr b="0" i="0" u="none" dirty="0" err="1"/>
                <a:t>así</a:t>
              </a:r>
              <a:r>
                <a:rPr b="0" i="0" u="none" dirty="0"/>
                <a:t> </a:t>
              </a:r>
              <a:r>
                <a:rPr b="0" i="0" u="none" dirty="0" err="1"/>
                <a:t>como</a:t>
              </a:r>
              <a:r>
                <a:rPr b="0" i="0" u="none" dirty="0"/>
                <a:t> un </a:t>
              </a:r>
              <a:r>
                <a:rPr b="0" i="0" u="none" dirty="0" err="1"/>
                <a:t>procedimiento</a:t>
              </a:r>
              <a:r>
                <a:rPr b="0" i="0" u="none" dirty="0"/>
                <a:t> especial </a:t>
              </a:r>
              <a:r>
                <a:rPr b="0" i="0" u="none" dirty="0" err="1"/>
                <a:t>en</a:t>
              </a:r>
              <a:r>
                <a:rPr b="0" i="0" u="none" dirty="0"/>
                <a:t> </a:t>
              </a:r>
              <a:r>
                <a:rPr b="0" i="0" u="none" dirty="0" err="1"/>
                <a:t>materia</a:t>
              </a:r>
              <a:r>
                <a:rPr b="0" i="0" u="none" dirty="0"/>
                <a:t> de </a:t>
              </a:r>
              <a:r>
                <a:rPr b="0" i="0" u="none" dirty="0" err="1"/>
                <a:t>libertad</a:t>
              </a:r>
              <a:r>
                <a:rPr b="0" i="0" u="none" dirty="0"/>
                <a:t> </a:t>
              </a:r>
              <a:r>
                <a:rPr b="0" i="0" u="none" dirty="0" err="1"/>
                <a:t>sindical</a:t>
              </a:r>
              <a:r>
                <a:rPr lang="es-MX" b="0" i="0" u="none" dirty="0"/>
                <a:t>.</a:t>
              </a:r>
              <a:endParaRPr b="0" i="0" u="none" dirty="0"/>
            </a:p>
          </p:txBody>
        </p:sp>
      </p:grpSp>
      <p:grpSp>
        <p:nvGrpSpPr>
          <p:cNvPr id="190" name="Resultado de imagen para trabajo"/>
          <p:cNvGrpSpPr/>
          <p:nvPr/>
        </p:nvGrpSpPr>
        <p:grpSpPr>
          <a:xfrm>
            <a:off x="8209030" y="144559"/>
            <a:ext cx="1949334" cy="1318481"/>
            <a:chOff x="0" y="0"/>
            <a:chExt cx="1949333" cy="1318480"/>
          </a:xfrm>
        </p:grpSpPr>
        <p:sp>
          <p:nvSpPr>
            <p:cNvPr id="188" name="Figura"/>
            <p:cNvSpPr/>
            <p:nvPr/>
          </p:nvSpPr>
          <p:spPr>
            <a:xfrm>
              <a:off x="0" y="0"/>
              <a:ext cx="1949333" cy="1318481"/>
            </a:xfrm>
            <a:custGeom>
              <a:avLst/>
              <a:gdLst/>
              <a:ahLst/>
              <a:cxnLst>
                <a:cxn ang="0">
                  <a:pos x="wd2" y="hd2"/>
                </a:cxn>
                <a:cxn ang="5400000">
                  <a:pos x="wd2" y="hd2"/>
                </a:cxn>
                <a:cxn ang="10800000">
                  <a:pos x="wd2" y="hd2"/>
                </a:cxn>
                <a:cxn ang="16200000">
                  <a:pos x="wd2" y="hd2"/>
                </a:cxn>
              </a:cxnLst>
              <a:rect l="0" t="0" r="r" b="b"/>
              <a:pathLst>
                <a:path w="21600" h="21600" extrusionOk="0">
                  <a:moveTo>
                    <a:pt x="0" y="1856"/>
                  </a:moveTo>
                  <a:lnTo>
                    <a:pt x="0" y="1856"/>
                  </a:lnTo>
                  <a:cubicBezTo>
                    <a:pt x="0" y="831"/>
                    <a:pt x="562" y="0"/>
                    <a:pt x="1256" y="0"/>
                  </a:cubicBezTo>
                  <a:lnTo>
                    <a:pt x="20344" y="0"/>
                  </a:lnTo>
                  <a:lnTo>
                    <a:pt x="20344" y="0"/>
                  </a:lnTo>
                  <a:cubicBezTo>
                    <a:pt x="21038" y="0"/>
                    <a:pt x="21600" y="831"/>
                    <a:pt x="21600" y="1856"/>
                  </a:cubicBezTo>
                  <a:lnTo>
                    <a:pt x="21600" y="19744"/>
                  </a:lnTo>
                  <a:lnTo>
                    <a:pt x="21600" y="19744"/>
                  </a:lnTo>
                  <a:cubicBezTo>
                    <a:pt x="21600" y="20769"/>
                    <a:pt x="21038" y="21600"/>
                    <a:pt x="20344" y="21600"/>
                  </a:cubicBezTo>
                  <a:lnTo>
                    <a:pt x="1256" y="21600"/>
                  </a:lnTo>
                  <a:lnTo>
                    <a:pt x="1256" y="21600"/>
                  </a:lnTo>
                  <a:cubicBezTo>
                    <a:pt x="562" y="21600"/>
                    <a:pt x="0" y="20769"/>
                    <a:pt x="0" y="19744"/>
                  </a:cubicBezTo>
                  <a:close/>
                </a:path>
              </a:pathLst>
            </a:custGeom>
            <a:solidFill>
              <a:srgbClr val="EDEDED"/>
            </a:solidFill>
            <a:ln w="12700" cap="flat">
              <a:noFill/>
              <a:miter lim="400000"/>
            </a:ln>
            <a:effectLst/>
          </p:spPr>
          <p:txBody>
            <a:bodyPr wrap="square" lIns="45719" tIns="45719" rIns="45719" bIns="45719" numCol="1" anchor="ctr">
              <a:noAutofit/>
            </a:bodyPr>
            <a:lstStyle/>
            <a:p>
              <a:endParaRPr/>
            </a:p>
          </p:txBody>
        </p:sp>
        <p:pic>
          <p:nvPicPr>
            <p:cNvPr id="189" name="image10.jpeg" descr="image10.jpeg"/>
            <p:cNvPicPr>
              <a:picLocks noChangeAspect="1"/>
            </p:cNvPicPr>
            <p:nvPr/>
          </p:nvPicPr>
          <p:blipFill>
            <a:blip r:embed="rId2">
              <a:extLst/>
            </a:blip>
            <a:srcRect b="4"/>
            <a:stretch>
              <a:fillRect/>
            </a:stretch>
          </p:blipFill>
          <p:spPr>
            <a:xfrm>
              <a:off x="0" y="0"/>
              <a:ext cx="1949333" cy="1318419"/>
            </a:xfrm>
            <a:custGeom>
              <a:avLst/>
              <a:gdLst/>
              <a:ahLst/>
              <a:cxnLst>
                <a:cxn ang="0">
                  <a:pos x="wd2" y="hd2"/>
                </a:cxn>
                <a:cxn ang="5400000">
                  <a:pos x="wd2" y="hd2"/>
                </a:cxn>
                <a:cxn ang="10800000">
                  <a:pos x="wd2" y="hd2"/>
                </a:cxn>
                <a:cxn ang="16200000">
                  <a:pos x="wd2" y="hd2"/>
                </a:cxn>
              </a:cxnLst>
              <a:rect l="0" t="0" r="r" b="b"/>
              <a:pathLst>
                <a:path w="21600" h="21600" extrusionOk="0">
                  <a:moveTo>
                    <a:pt x="1258" y="0"/>
                  </a:moveTo>
                  <a:cubicBezTo>
                    <a:pt x="564" y="0"/>
                    <a:pt x="0" y="834"/>
                    <a:pt x="0" y="1860"/>
                  </a:cubicBezTo>
                  <a:lnTo>
                    <a:pt x="0" y="19747"/>
                  </a:lnTo>
                  <a:cubicBezTo>
                    <a:pt x="0" y="20772"/>
                    <a:pt x="564" y="21600"/>
                    <a:pt x="1258" y="21600"/>
                  </a:cubicBezTo>
                  <a:lnTo>
                    <a:pt x="20342" y="21600"/>
                  </a:lnTo>
                  <a:cubicBezTo>
                    <a:pt x="21036" y="21600"/>
                    <a:pt x="21600" y="20772"/>
                    <a:pt x="21600" y="19747"/>
                  </a:cubicBezTo>
                  <a:lnTo>
                    <a:pt x="21600" y="1860"/>
                  </a:lnTo>
                  <a:cubicBezTo>
                    <a:pt x="21600" y="834"/>
                    <a:pt x="21036" y="0"/>
                    <a:pt x="20342" y="0"/>
                  </a:cubicBezTo>
                  <a:lnTo>
                    <a:pt x="1258" y="0"/>
                  </a:lnTo>
                  <a:close/>
                </a:path>
              </a:pathLst>
            </a:custGeom>
            <a:ln w="12700" cap="flat">
              <a:noFill/>
              <a:miter lim="400000"/>
            </a:ln>
            <a:effectLst>
              <a:reflection stA="38000" endPos="40000" dir="5400000" sy="-100000" algn="bl" rotWithShape="0"/>
            </a:effectLst>
          </p:spPr>
        </p:pic>
      </p:grpSp>
      <p:pic>
        <p:nvPicPr>
          <p:cNvPr id="4" name="Imagen 3"/>
          <p:cNvPicPr>
            <a:picLocks noChangeAspect="1"/>
          </p:cNvPicPr>
          <p:nvPr/>
        </p:nvPicPr>
        <p:blipFill>
          <a:blip r:embed="rId3"/>
          <a:stretch>
            <a:fillRect/>
          </a:stretch>
        </p:blipFill>
        <p:spPr>
          <a:xfrm>
            <a:off x="1901647" y="4133104"/>
            <a:ext cx="2466975" cy="184785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Asociaciones al servicio del desarrollo"/>
          <p:cNvSpPr txBox="1">
            <a:spLocks noGrp="1"/>
          </p:cNvSpPr>
          <p:nvPr>
            <p:ph type="title"/>
          </p:nvPr>
        </p:nvSpPr>
        <p:spPr>
          <a:xfrm>
            <a:off x="1031283" y="343137"/>
            <a:ext cx="9692641" cy="1397125"/>
          </a:xfrm>
          <a:prstGeom prst="rect">
            <a:avLst/>
          </a:prstGeom>
        </p:spPr>
        <p:txBody>
          <a:bodyPr/>
          <a:lstStyle>
            <a:lvl1pPr>
              <a:defRPr spc="-100"/>
            </a:lvl1pPr>
          </a:lstStyle>
          <a:p>
            <a:r>
              <a:rPr dirty="0" err="1"/>
              <a:t>Asociaciones</a:t>
            </a:r>
            <a:r>
              <a:rPr dirty="0"/>
              <a:t> al </a:t>
            </a:r>
            <a:r>
              <a:rPr dirty="0" err="1"/>
              <a:t>servicio</a:t>
            </a:r>
            <a:r>
              <a:rPr dirty="0"/>
              <a:t> del </a:t>
            </a:r>
            <a:r>
              <a:rPr dirty="0" err="1"/>
              <a:t>desarrollo</a:t>
            </a:r>
            <a:endParaRPr dirty="0"/>
          </a:p>
        </p:txBody>
      </p:sp>
      <p:sp>
        <p:nvSpPr>
          <p:cNvPr id="193" name="Desde comienzos de los años 1950, la OIT proporciona cooperación técnica a países de todos los continentes y en todas las etapas de desarrollo económico.…"/>
          <p:cNvSpPr txBox="1">
            <a:spLocks noGrp="1"/>
          </p:cNvSpPr>
          <p:nvPr>
            <p:ph type="body" idx="1"/>
          </p:nvPr>
        </p:nvSpPr>
        <p:spPr>
          <a:xfrm>
            <a:off x="1142603" y="2059386"/>
            <a:ext cx="8030816" cy="4351337"/>
          </a:xfrm>
          <a:prstGeom prst="rect">
            <a:avLst/>
          </a:prstGeom>
        </p:spPr>
        <p:txBody>
          <a:bodyPr/>
          <a:lstStyle/>
          <a:p>
            <a:pPr algn="just">
              <a:lnSpc>
                <a:spcPct val="85500"/>
              </a:lnSpc>
              <a:defRPr spc="0"/>
            </a:pPr>
            <a:r>
              <a:rPr dirty="0" err="1"/>
              <a:t>Desde</a:t>
            </a:r>
            <a:r>
              <a:rPr dirty="0"/>
              <a:t> </a:t>
            </a:r>
            <a:r>
              <a:rPr dirty="0" err="1"/>
              <a:t>comienzos</a:t>
            </a:r>
            <a:r>
              <a:rPr dirty="0"/>
              <a:t> de </a:t>
            </a:r>
            <a:r>
              <a:rPr dirty="0" err="1"/>
              <a:t>los</a:t>
            </a:r>
            <a:r>
              <a:rPr dirty="0"/>
              <a:t> </a:t>
            </a:r>
            <a:r>
              <a:rPr dirty="0" err="1"/>
              <a:t>años</a:t>
            </a:r>
            <a:r>
              <a:rPr dirty="0"/>
              <a:t> 1950, la OIT </a:t>
            </a:r>
            <a:r>
              <a:rPr dirty="0" err="1"/>
              <a:t>proporciona</a:t>
            </a:r>
            <a:r>
              <a:rPr dirty="0"/>
              <a:t> </a:t>
            </a:r>
            <a:r>
              <a:rPr dirty="0" err="1"/>
              <a:t>cooperación</a:t>
            </a:r>
            <a:r>
              <a:rPr dirty="0"/>
              <a:t> </a:t>
            </a:r>
            <a:r>
              <a:rPr dirty="0" err="1"/>
              <a:t>técnica</a:t>
            </a:r>
            <a:r>
              <a:rPr dirty="0"/>
              <a:t> a </a:t>
            </a:r>
            <a:r>
              <a:rPr dirty="0" err="1"/>
              <a:t>países</a:t>
            </a:r>
            <a:r>
              <a:rPr dirty="0"/>
              <a:t> de </a:t>
            </a:r>
            <a:r>
              <a:rPr dirty="0" err="1"/>
              <a:t>todos</a:t>
            </a:r>
            <a:r>
              <a:rPr dirty="0"/>
              <a:t> </a:t>
            </a:r>
            <a:r>
              <a:rPr dirty="0" err="1"/>
              <a:t>los</a:t>
            </a:r>
            <a:r>
              <a:rPr dirty="0"/>
              <a:t> </a:t>
            </a:r>
            <a:r>
              <a:rPr dirty="0" err="1"/>
              <a:t>continentes</a:t>
            </a:r>
            <a:r>
              <a:rPr dirty="0"/>
              <a:t> y </a:t>
            </a:r>
            <a:r>
              <a:rPr dirty="0" err="1"/>
              <a:t>en</a:t>
            </a:r>
            <a:r>
              <a:rPr dirty="0"/>
              <a:t> </a:t>
            </a:r>
            <a:r>
              <a:rPr dirty="0" err="1"/>
              <a:t>todas</a:t>
            </a:r>
            <a:r>
              <a:rPr dirty="0"/>
              <a:t> las </a:t>
            </a:r>
            <a:r>
              <a:rPr dirty="0" err="1"/>
              <a:t>etapas</a:t>
            </a:r>
            <a:r>
              <a:rPr dirty="0"/>
              <a:t> de </a:t>
            </a:r>
            <a:r>
              <a:rPr dirty="0" err="1"/>
              <a:t>desarrollo</a:t>
            </a:r>
            <a:r>
              <a:rPr dirty="0"/>
              <a:t> </a:t>
            </a:r>
            <a:r>
              <a:rPr dirty="0" err="1"/>
              <a:t>económico</a:t>
            </a:r>
            <a:r>
              <a:rPr dirty="0"/>
              <a:t>.</a:t>
            </a:r>
          </a:p>
          <a:p>
            <a:pPr algn="just">
              <a:lnSpc>
                <a:spcPct val="85500"/>
              </a:lnSpc>
              <a:defRPr spc="0"/>
            </a:pPr>
            <a:r>
              <a:rPr dirty="0" err="1"/>
              <a:t>Es</a:t>
            </a:r>
            <a:r>
              <a:rPr dirty="0"/>
              <a:t> </a:t>
            </a:r>
            <a:r>
              <a:rPr dirty="0" err="1"/>
              <a:t>esencial</a:t>
            </a:r>
            <a:r>
              <a:rPr dirty="0"/>
              <a:t> para </a:t>
            </a:r>
            <a:r>
              <a:rPr dirty="0" err="1"/>
              <a:t>ofrecer</a:t>
            </a:r>
            <a:r>
              <a:rPr dirty="0"/>
              <a:t> a las personas </a:t>
            </a:r>
            <a:r>
              <a:rPr dirty="0" err="1"/>
              <a:t>oportunidades</a:t>
            </a:r>
            <a:r>
              <a:rPr dirty="0"/>
              <a:t> de </a:t>
            </a:r>
            <a:r>
              <a:rPr dirty="0" err="1"/>
              <a:t>trabajo</a:t>
            </a:r>
            <a:r>
              <a:rPr dirty="0"/>
              <a:t> </a:t>
            </a:r>
            <a:r>
              <a:rPr dirty="0" err="1"/>
              <a:t>decente</a:t>
            </a:r>
            <a:r>
              <a:rPr dirty="0"/>
              <a:t> y para </a:t>
            </a:r>
            <a:r>
              <a:rPr dirty="0" err="1"/>
              <a:t>ayudar</a:t>
            </a:r>
            <a:r>
              <a:rPr dirty="0"/>
              <a:t> a </a:t>
            </a:r>
            <a:r>
              <a:rPr dirty="0" err="1"/>
              <a:t>nuestros</a:t>
            </a:r>
            <a:r>
              <a:rPr dirty="0"/>
              <a:t> </a:t>
            </a:r>
            <a:r>
              <a:rPr dirty="0" err="1"/>
              <a:t>mandantes</a:t>
            </a:r>
            <a:r>
              <a:rPr dirty="0"/>
              <a:t> – </a:t>
            </a:r>
            <a:r>
              <a:rPr dirty="0" err="1"/>
              <a:t>trabajadores</a:t>
            </a:r>
            <a:r>
              <a:rPr dirty="0"/>
              <a:t>, </a:t>
            </a:r>
            <a:r>
              <a:rPr dirty="0" err="1"/>
              <a:t>empleadores</a:t>
            </a:r>
            <a:r>
              <a:rPr dirty="0"/>
              <a:t> y </a:t>
            </a:r>
            <a:r>
              <a:rPr dirty="0" err="1"/>
              <a:t>gobiernos</a:t>
            </a:r>
            <a:r>
              <a:rPr dirty="0"/>
              <a:t> – a </a:t>
            </a:r>
            <a:r>
              <a:rPr dirty="0" err="1"/>
              <a:t>hacer</a:t>
            </a:r>
            <a:r>
              <a:rPr dirty="0"/>
              <a:t> </a:t>
            </a:r>
            <a:r>
              <a:rPr dirty="0" err="1"/>
              <a:t>realidad</a:t>
            </a:r>
            <a:r>
              <a:rPr dirty="0"/>
              <a:t> el </a:t>
            </a:r>
            <a:r>
              <a:rPr dirty="0" err="1"/>
              <a:t>Programa</a:t>
            </a:r>
            <a:r>
              <a:rPr dirty="0"/>
              <a:t> de </a:t>
            </a:r>
            <a:r>
              <a:rPr dirty="0" err="1"/>
              <a:t>Trabajo</a:t>
            </a:r>
            <a:r>
              <a:rPr dirty="0"/>
              <a:t> </a:t>
            </a:r>
            <a:r>
              <a:rPr dirty="0" err="1"/>
              <a:t>Decente</a:t>
            </a:r>
            <a:r>
              <a:rPr dirty="0"/>
              <a:t>. </a:t>
            </a:r>
          </a:p>
          <a:p>
            <a:pPr algn="just">
              <a:lnSpc>
                <a:spcPct val="85500"/>
              </a:lnSpc>
              <a:defRPr spc="0"/>
            </a:pPr>
            <a:r>
              <a:rPr dirty="0"/>
              <a:t>La </a:t>
            </a:r>
            <a:r>
              <a:rPr dirty="0" err="1"/>
              <a:t>cooperación</a:t>
            </a:r>
            <a:r>
              <a:rPr dirty="0"/>
              <a:t> para el </a:t>
            </a:r>
            <a:r>
              <a:rPr dirty="0" err="1"/>
              <a:t>desarrollo</a:t>
            </a:r>
            <a:r>
              <a:rPr dirty="0"/>
              <a:t> </a:t>
            </a:r>
            <a:r>
              <a:rPr dirty="0" err="1"/>
              <a:t>afianza</a:t>
            </a:r>
            <a:r>
              <a:rPr dirty="0"/>
              <a:t> las </a:t>
            </a:r>
            <a:r>
              <a:rPr dirty="0" err="1"/>
              <a:t>capacidades</a:t>
            </a:r>
            <a:r>
              <a:rPr dirty="0"/>
              <a:t> </a:t>
            </a:r>
            <a:r>
              <a:rPr dirty="0" err="1"/>
              <a:t>técnicas</a:t>
            </a:r>
            <a:r>
              <a:rPr dirty="0"/>
              <a:t>, </a:t>
            </a:r>
            <a:r>
              <a:rPr dirty="0" err="1"/>
              <a:t>organizativas</a:t>
            </a:r>
            <a:r>
              <a:rPr dirty="0"/>
              <a:t> e </a:t>
            </a:r>
            <a:r>
              <a:rPr dirty="0" err="1"/>
              <a:t>institucionales</a:t>
            </a:r>
            <a:r>
              <a:rPr dirty="0"/>
              <a:t> de </a:t>
            </a:r>
            <a:r>
              <a:rPr dirty="0" err="1"/>
              <a:t>los</a:t>
            </a:r>
            <a:r>
              <a:rPr dirty="0"/>
              <a:t> </a:t>
            </a:r>
            <a:r>
              <a:rPr dirty="0" err="1"/>
              <a:t>mandantes</a:t>
            </a:r>
            <a:r>
              <a:rPr dirty="0"/>
              <a:t> de la OIT a fin que </a:t>
            </a:r>
            <a:r>
              <a:rPr dirty="0" err="1"/>
              <a:t>puedan</a:t>
            </a:r>
            <a:r>
              <a:rPr dirty="0"/>
              <a:t> </a:t>
            </a:r>
            <a:r>
              <a:rPr dirty="0" err="1"/>
              <a:t>poner</a:t>
            </a:r>
            <a:r>
              <a:rPr dirty="0"/>
              <a:t> </a:t>
            </a:r>
            <a:r>
              <a:rPr dirty="0" err="1"/>
              <a:t>en</a:t>
            </a:r>
            <a:r>
              <a:rPr dirty="0"/>
              <a:t> </a:t>
            </a:r>
            <a:r>
              <a:rPr dirty="0" err="1"/>
              <a:t>práctica</a:t>
            </a:r>
            <a:r>
              <a:rPr dirty="0"/>
              <a:t> </a:t>
            </a:r>
            <a:r>
              <a:rPr dirty="0" err="1"/>
              <a:t>una</a:t>
            </a:r>
            <a:r>
              <a:rPr dirty="0"/>
              <a:t> </a:t>
            </a:r>
            <a:r>
              <a:rPr dirty="0" err="1"/>
              <a:t>política</a:t>
            </a:r>
            <a:r>
              <a:rPr dirty="0"/>
              <a:t> social </a:t>
            </a:r>
            <a:r>
              <a:rPr dirty="0" err="1"/>
              <a:t>coherente</a:t>
            </a:r>
            <a:r>
              <a:rPr dirty="0"/>
              <a:t> y </a:t>
            </a:r>
            <a:r>
              <a:rPr dirty="0" err="1"/>
              <a:t>eficaz</a:t>
            </a:r>
            <a:r>
              <a:rPr dirty="0"/>
              <a:t> y </a:t>
            </a:r>
            <a:r>
              <a:rPr dirty="0" err="1"/>
              <a:t>garantizar</a:t>
            </a:r>
            <a:r>
              <a:rPr dirty="0"/>
              <a:t> el </a:t>
            </a:r>
            <a:r>
              <a:rPr dirty="0" err="1"/>
              <a:t>desarrollo</a:t>
            </a:r>
            <a:r>
              <a:rPr dirty="0"/>
              <a:t> </a:t>
            </a:r>
            <a:r>
              <a:rPr dirty="0" err="1"/>
              <a:t>sostenible</a:t>
            </a:r>
            <a:r>
              <a:rPr dirty="0"/>
              <a:t>.</a:t>
            </a:r>
          </a:p>
          <a:p>
            <a:pPr algn="just">
              <a:lnSpc>
                <a:spcPct val="85500"/>
              </a:lnSpc>
              <a:defRPr spc="0"/>
            </a:pPr>
            <a:r>
              <a:rPr dirty="0"/>
              <a:t>Hoy </a:t>
            </a:r>
            <a:r>
              <a:rPr dirty="0" err="1"/>
              <a:t>día</a:t>
            </a:r>
            <a:r>
              <a:rPr dirty="0"/>
              <a:t> la OIT opera </a:t>
            </a:r>
            <a:r>
              <a:rPr dirty="0" err="1"/>
              <a:t>más</a:t>
            </a:r>
            <a:r>
              <a:rPr dirty="0"/>
              <a:t> de 600 </a:t>
            </a:r>
            <a:r>
              <a:rPr dirty="0" err="1"/>
              <a:t>programas</a:t>
            </a:r>
            <a:r>
              <a:rPr dirty="0"/>
              <a:t> y </a:t>
            </a:r>
            <a:r>
              <a:rPr dirty="0" err="1"/>
              <a:t>proyectos</a:t>
            </a:r>
            <a:r>
              <a:rPr dirty="0"/>
              <a:t> </a:t>
            </a:r>
            <a:r>
              <a:rPr dirty="0" err="1"/>
              <a:t>en</a:t>
            </a:r>
            <a:r>
              <a:rPr dirty="0"/>
              <a:t> </a:t>
            </a:r>
            <a:r>
              <a:rPr dirty="0" err="1"/>
              <a:t>más</a:t>
            </a:r>
            <a:r>
              <a:rPr dirty="0"/>
              <a:t> de 100 </a:t>
            </a:r>
            <a:r>
              <a:rPr dirty="0" err="1"/>
              <a:t>países</a:t>
            </a:r>
            <a:r>
              <a:rPr dirty="0"/>
              <a:t>, con el </a:t>
            </a:r>
            <a:r>
              <a:rPr dirty="0" err="1"/>
              <a:t>apoyo</a:t>
            </a:r>
            <a:r>
              <a:rPr dirty="0"/>
              <a:t> de 120 </a:t>
            </a:r>
            <a:r>
              <a:rPr dirty="0" err="1"/>
              <a:t>socios</a:t>
            </a:r>
            <a:r>
              <a:rPr dirty="0"/>
              <a:t> para el </a:t>
            </a:r>
            <a:r>
              <a:rPr dirty="0" err="1"/>
              <a:t>desarrollo</a:t>
            </a:r>
            <a:r>
              <a:rPr dirty="0"/>
              <a:t>.</a:t>
            </a:r>
          </a:p>
        </p:txBody>
      </p:sp>
      <p:pic>
        <p:nvPicPr>
          <p:cNvPr id="194" name="Resultado de imagen para organizacion internacional del trabajo" descr="Resultado de imagen para organizacion internacional del trabajo"/>
          <p:cNvPicPr>
            <a:picLocks noChangeAspect="1"/>
          </p:cNvPicPr>
          <p:nvPr/>
        </p:nvPicPr>
        <p:blipFill>
          <a:blip r:embed="rId2">
            <a:extLst/>
          </a:blip>
          <a:srcRect b="4"/>
          <a:stretch>
            <a:fillRect/>
          </a:stretch>
        </p:blipFill>
        <p:spPr>
          <a:xfrm rot="21224667">
            <a:off x="9790120" y="2091868"/>
            <a:ext cx="2092623" cy="1395016"/>
          </a:xfrm>
          <a:custGeom>
            <a:avLst/>
            <a:gdLst/>
            <a:ahLst/>
            <a:cxnLst>
              <a:cxn ang="0">
                <a:pos x="wd2" y="hd2"/>
              </a:cxn>
              <a:cxn ang="5400000">
                <a:pos x="wd2" y="hd2"/>
              </a:cxn>
              <a:cxn ang="10800000">
                <a:pos x="wd2" y="hd2"/>
              </a:cxn>
              <a:cxn ang="16200000">
                <a:pos x="wd2" y="hd2"/>
              </a:cxn>
            </a:cxnLst>
            <a:rect l="0" t="0" r="r" b="b"/>
            <a:pathLst>
              <a:path w="21600" h="21600" extrusionOk="0">
                <a:moveTo>
                  <a:pt x="2400" y="0"/>
                </a:moveTo>
                <a:cubicBezTo>
                  <a:pt x="1075" y="0"/>
                  <a:pt x="0" y="1613"/>
                  <a:pt x="0" y="3601"/>
                </a:cubicBezTo>
                <a:lnTo>
                  <a:pt x="0" y="21600"/>
                </a:lnTo>
                <a:lnTo>
                  <a:pt x="19200" y="21600"/>
                </a:lnTo>
                <a:cubicBezTo>
                  <a:pt x="20525" y="21600"/>
                  <a:pt x="21600" y="19987"/>
                  <a:pt x="21600" y="17999"/>
                </a:cubicBezTo>
                <a:lnTo>
                  <a:pt x="21600" y="0"/>
                </a:lnTo>
                <a:lnTo>
                  <a:pt x="2400" y="0"/>
                </a:lnTo>
                <a:close/>
              </a:path>
            </a:pathLst>
          </a:custGeom>
          <a:ln w="88900" cap="sq">
            <a:solidFill>
              <a:srgbClr val="FFFFFF"/>
            </a:solidFill>
            <a:miter/>
          </a:ln>
          <a:effectLst>
            <a:outerShdw blurRad="254000" rotWithShape="0">
              <a:srgbClr val="000000">
                <a:alpha val="43000"/>
              </a:srgbClr>
            </a:outerShdw>
          </a:effectLst>
        </p:spPr>
      </p:pic>
      <p:grpSp>
        <p:nvGrpSpPr>
          <p:cNvPr id="197" name="Resultado de imagen para trabajo"/>
          <p:cNvGrpSpPr/>
          <p:nvPr/>
        </p:nvGrpSpPr>
        <p:grpSpPr>
          <a:xfrm>
            <a:off x="9833742" y="4235056"/>
            <a:ext cx="2241540" cy="1812321"/>
            <a:chOff x="0" y="0"/>
            <a:chExt cx="2241539" cy="1812320"/>
          </a:xfrm>
        </p:grpSpPr>
        <p:sp>
          <p:nvSpPr>
            <p:cNvPr id="195" name="Figura"/>
            <p:cNvSpPr/>
            <p:nvPr/>
          </p:nvSpPr>
          <p:spPr>
            <a:xfrm rot="507356">
              <a:off x="101346" y="141593"/>
              <a:ext cx="2038847" cy="1529135"/>
            </a:xfrm>
            <a:custGeom>
              <a:avLst/>
              <a:gdLst/>
              <a:ahLst/>
              <a:cxnLst>
                <a:cxn ang="0">
                  <a:pos x="wd2" y="hd2"/>
                </a:cxn>
                <a:cxn ang="5400000">
                  <a:pos x="wd2" y="hd2"/>
                </a:cxn>
                <a:cxn ang="10800000">
                  <a:pos x="wd2" y="hd2"/>
                </a:cxn>
                <a:cxn ang="16200000">
                  <a:pos x="wd2" y="hd2"/>
                </a:cxn>
              </a:cxnLst>
              <a:rect l="0" t="0" r="r" b="b"/>
              <a:pathLst>
                <a:path w="21600" h="21600" extrusionOk="0">
                  <a:moveTo>
                    <a:pt x="0" y="3820"/>
                  </a:moveTo>
                  <a:lnTo>
                    <a:pt x="0" y="3820"/>
                  </a:lnTo>
                  <a:cubicBezTo>
                    <a:pt x="0" y="1710"/>
                    <a:pt x="1283" y="0"/>
                    <a:pt x="2865" y="0"/>
                  </a:cubicBezTo>
                  <a:lnTo>
                    <a:pt x="18735" y="0"/>
                  </a:lnTo>
                  <a:lnTo>
                    <a:pt x="18735" y="0"/>
                  </a:lnTo>
                  <a:cubicBezTo>
                    <a:pt x="20317" y="0"/>
                    <a:pt x="21600" y="1710"/>
                    <a:pt x="21600" y="3820"/>
                  </a:cubicBezTo>
                  <a:lnTo>
                    <a:pt x="21600" y="17780"/>
                  </a:lnTo>
                  <a:lnTo>
                    <a:pt x="21600" y="17780"/>
                  </a:lnTo>
                  <a:cubicBezTo>
                    <a:pt x="21600" y="19890"/>
                    <a:pt x="20317" y="21600"/>
                    <a:pt x="18735" y="21600"/>
                  </a:cubicBezTo>
                  <a:lnTo>
                    <a:pt x="2865" y="21600"/>
                  </a:lnTo>
                  <a:lnTo>
                    <a:pt x="2865" y="21600"/>
                  </a:lnTo>
                  <a:cubicBezTo>
                    <a:pt x="1283" y="21600"/>
                    <a:pt x="0" y="19890"/>
                    <a:pt x="0" y="17780"/>
                  </a:cubicBezTo>
                  <a:close/>
                </a:path>
              </a:pathLst>
            </a:cu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196" name="image12.jpeg" descr="image12.jpeg"/>
            <p:cNvPicPr>
              <a:picLocks noChangeAspect="1"/>
            </p:cNvPicPr>
            <p:nvPr/>
          </p:nvPicPr>
          <p:blipFill>
            <a:blip r:embed="rId3">
              <a:extLst/>
            </a:blip>
            <a:srcRect r="4"/>
            <a:stretch>
              <a:fillRect/>
            </a:stretch>
          </p:blipFill>
          <p:spPr>
            <a:xfrm rot="507356">
              <a:off x="101347" y="141586"/>
              <a:ext cx="2038747" cy="1529135"/>
            </a:xfrm>
            <a:custGeom>
              <a:avLst/>
              <a:gdLst/>
              <a:ahLst/>
              <a:cxnLst>
                <a:cxn ang="0">
                  <a:pos x="wd2" y="hd2"/>
                </a:cxn>
                <a:cxn ang="5400000">
                  <a:pos x="wd2" y="hd2"/>
                </a:cxn>
                <a:cxn ang="10800000">
                  <a:pos x="wd2" y="hd2"/>
                </a:cxn>
                <a:cxn ang="16200000">
                  <a:pos x="wd2" y="hd2"/>
                </a:cxn>
              </a:cxnLst>
              <a:rect l="0" t="0" r="r" b="b"/>
              <a:pathLst>
                <a:path w="21600" h="21600" extrusionOk="0">
                  <a:moveTo>
                    <a:pt x="2863" y="0"/>
                  </a:moveTo>
                  <a:cubicBezTo>
                    <a:pt x="1281" y="0"/>
                    <a:pt x="0" y="1708"/>
                    <a:pt x="0" y="3818"/>
                  </a:cubicBezTo>
                  <a:lnTo>
                    <a:pt x="0" y="17777"/>
                  </a:lnTo>
                  <a:cubicBezTo>
                    <a:pt x="0" y="19887"/>
                    <a:pt x="1281" y="21600"/>
                    <a:pt x="2863" y="21600"/>
                  </a:cubicBezTo>
                  <a:lnTo>
                    <a:pt x="18737" y="21600"/>
                  </a:lnTo>
                  <a:cubicBezTo>
                    <a:pt x="20319" y="21600"/>
                    <a:pt x="21600" y="19887"/>
                    <a:pt x="21600" y="17777"/>
                  </a:cubicBezTo>
                  <a:lnTo>
                    <a:pt x="21600" y="3818"/>
                  </a:lnTo>
                  <a:cubicBezTo>
                    <a:pt x="21600" y="1708"/>
                    <a:pt x="20319" y="0"/>
                    <a:pt x="18737" y="0"/>
                  </a:cubicBezTo>
                  <a:lnTo>
                    <a:pt x="2863" y="0"/>
                  </a:lnTo>
                  <a:close/>
                </a:path>
              </a:pathLst>
            </a:custGeom>
            <a:ln w="76200" cap="sq">
              <a:solidFill>
                <a:srgbClr val="EAEAEA"/>
              </a:solidFill>
              <a:prstDash val="solid"/>
              <a:miter lim="800000"/>
            </a:ln>
            <a:effectLst>
              <a:reflection stA="33000" endPos="40000" dir="5400000" sy="-100000" algn="bl" rotWithShape="0"/>
            </a:effectLst>
          </p:spPr>
        </p:pic>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View">
  <a:themeElements>
    <a:clrScheme name="View">
      <a:dk1>
        <a:srgbClr val="000000"/>
      </a:dk1>
      <a:lt1>
        <a:srgbClr val="FFFFFF"/>
      </a:lt1>
      <a:dk2>
        <a:srgbClr val="A7A7A7"/>
      </a:dk2>
      <a:lt2>
        <a:srgbClr val="535353"/>
      </a:lt2>
      <a:accent1>
        <a:srgbClr val="99CB38"/>
      </a:accent1>
      <a:accent2>
        <a:srgbClr val="63A537"/>
      </a:accent2>
      <a:accent3>
        <a:srgbClr val="37A76F"/>
      </a:accent3>
      <a:accent4>
        <a:srgbClr val="44C1A3"/>
      </a:accent4>
      <a:accent5>
        <a:srgbClr val="4EB3CF"/>
      </a:accent5>
      <a:accent6>
        <a:srgbClr val="51C3F9"/>
      </a:accent6>
      <a:hlink>
        <a:srgbClr val="0000FF"/>
      </a:hlink>
      <a:folHlink>
        <a:srgbClr val="FF00FF"/>
      </a:folHlink>
    </a:clrScheme>
    <a:fontScheme name="View">
      <a:majorFont>
        <a:latin typeface="Helvetica"/>
        <a:ea typeface="Helvetica"/>
        <a:cs typeface="Helvetica"/>
      </a:majorFont>
      <a:minorFont>
        <a:latin typeface="Century Schoolbook"/>
        <a:ea typeface="Century Schoolbook"/>
        <a:cs typeface="Century Schoolbook"/>
      </a:minorFont>
    </a:fontScheme>
    <a:fmtScheme name="View">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15240" dir="5400000" rotWithShape="0">
              <a:srgbClr val="000000">
                <a:alpha val="75000"/>
              </a:srgbClr>
            </a:outerShdw>
          </a:effectLst>
        </a:effectStyle>
        <a:effectStyle>
          <a:effectLst>
            <a:outerShdw blurRad="50800" dist="15240" dir="5400000" rotWithShape="0">
              <a:srgbClr val="000000">
                <a:alpha val="75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3970" cap="flat">
          <a:solidFill>
            <a:schemeClr val="accent1"/>
          </a:solidFill>
          <a:prstDash val="solid"/>
          <a:round/>
        </a:ln>
        <a:effectLst>
          <a:outerShdw blurRad="50800" dist="15240" dir="5400000" rotWithShape="0">
            <a:srgbClr val="000000">
              <a:alpha val="7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397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View">
  <a:themeElements>
    <a:clrScheme name="View">
      <a:dk1>
        <a:srgbClr val="000000"/>
      </a:dk1>
      <a:lt1>
        <a:srgbClr val="FFFFFF"/>
      </a:lt1>
      <a:dk2>
        <a:srgbClr val="A7A7A7"/>
      </a:dk2>
      <a:lt2>
        <a:srgbClr val="535353"/>
      </a:lt2>
      <a:accent1>
        <a:srgbClr val="99CB38"/>
      </a:accent1>
      <a:accent2>
        <a:srgbClr val="63A537"/>
      </a:accent2>
      <a:accent3>
        <a:srgbClr val="37A76F"/>
      </a:accent3>
      <a:accent4>
        <a:srgbClr val="44C1A3"/>
      </a:accent4>
      <a:accent5>
        <a:srgbClr val="4EB3CF"/>
      </a:accent5>
      <a:accent6>
        <a:srgbClr val="51C3F9"/>
      </a:accent6>
      <a:hlink>
        <a:srgbClr val="0000FF"/>
      </a:hlink>
      <a:folHlink>
        <a:srgbClr val="FF00FF"/>
      </a:folHlink>
    </a:clrScheme>
    <a:fontScheme name="View">
      <a:majorFont>
        <a:latin typeface="Helvetica"/>
        <a:ea typeface="Helvetica"/>
        <a:cs typeface="Helvetica"/>
      </a:majorFont>
      <a:minorFont>
        <a:latin typeface="Century Schoolbook"/>
        <a:ea typeface="Century Schoolbook"/>
        <a:cs typeface="Century Schoolbook"/>
      </a:minorFont>
    </a:fontScheme>
    <a:fmtScheme name="View">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15240" dir="5400000" rotWithShape="0">
              <a:srgbClr val="000000">
                <a:alpha val="75000"/>
              </a:srgbClr>
            </a:outerShdw>
          </a:effectLst>
        </a:effectStyle>
        <a:effectStyle>
          <a:effectLst>
            <a:outerShdw blurRad="50800" dist="15240" dir="5400000" rotWithShape="0">
              <a:srgbClr val="000000">
                <a:alpha val="75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3970" cap="flat">
          <a:solidFill>
            <a:schemeClr val="accent1"/>
          </a:solidFill>
          <a:prstDash val="solid"/>
          <a:round/>
        </a:ln>
        <a:effectLst>
          <a:outerShdw blurRad="50800" dist="15240" dir="5400000" rotWithShape="0">
            <a:srgbClr val="000000">
              <a:alpha val="7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397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entury School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289</TotalTime>
  <Words>2270</Words>
  <Application>Microsoft Office PowerPoint</Application>
  <PresentationFormat>Panorámica</PresentationFormat>
  <Paragraphs>149</Paragraphs>
  <Slides>35</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35</vt:i4>
      </vt:variant>
    </vt:vector>
  </HeadingPairs>
  <TitlesOfParts>
    <vt:vector size="38" baseType="lpstr">
      <vt:lpstr>Arial</vt:lpstr>
      <vt:lpstr>Century Schoolbook</vt:lpstr>
      <vt:lpstr>View</vt:lpstr>
      <vt:lpstr>Presentación de PowerPoint</vt:lpstr>
      <vt:lpstr>¿Qué es la OIT?</vt:lpstr>
      <vt:lpstr>Presentación de PowerPoint</vt:lpstr>
      <vt:lpstr>¿Cómo funciona la OIT?</vt:lpstr>
      <vt:lpstr>Estructura de la OIT</vt:lpstr>
      <vt:lpstr>Principales Órganos de gobierno </vt:lpstr>
      <vt:lpstr>Sistema de control de normas de la OIT</vt:lpstr>
      <vt:lpstr>Medios de control</vt:lpstr>
      <vt:lpstr>Asociaciones al servicio del desarrollo</vt:lpstr>
      <vt:lpstr>Orígenes e historia</vt:lpstr>
      <vt:lpstr>Presentación de PowerPoint</vt:lpstr>
      <vt:lpstr>Presentación de PowerPoint</vt:lpstr>
      <vt:lpstr>Presentación de PowerPoint</vt:lpstr>
      <vt:lpstr>Presentación de PowerPoint</vt:lpstr>
      <vt:lpstr>Misión y Resultados de la Organización Mundial del Trabajo</vt:lpstr>
      <vt:lpstr>Resultados</vt:lpstr>
      <vt:lpstr>Presentación de PowerPoint</vt:lpstr>
      <vt:lpstr>Programa y presupuesto </vt:lpstr>
      <vt:lpstr>Programa de trabajo decente</vt:lpstr>
      <vt:lpstr>Presentación de PowerPoint</vt:lpstr>
      <vt:lpstr>Presentación de PowerPoint</vt:lpstr>
      <vt:lpstr>Presentación de PowerPoint</vt:lpstr>
      <vt:lpstr>El cambio hacia un desarrollo incluyente y sostenible   </vt:lpstr>
      <vt:lpstr>Presentación de PowerPoint</vt:lpstr>
      <vt:lpstr>Presentación de PowerPoint</vt:lpstr>
      <vt:lpstr>Trabajo infantil </vt:lpstr>
      <vt:lpstr>Inversiones intensivas en empleo </vt:lpstr>
      <vt:lpstr>Better Work</vt:lpstr>
      <vt:lpstr>Promoción del empleo</vt:lpstr>
      <vt:lpstr>Presentación de PowerPoint</vt:lpstr>
      <vt:lpstr>Pero… ¿Qué políticas pueden aumentar al máximo la generación de empleos productivos y decentes?  </vt:lpstr>
      <vt:lpstr>Presentación de PowerPoint</vt:lpstr>
      <vt:lpstr>Bibliografía</vt:lpstr>
      <vt:lpstr>Referencia de imágenes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  ROSA QUINTANA GUERRA</dc:creator>
  <cp:lastModifiedBy>MARIA  ROSA QUINTANA GUERRA</cp:lastModifiedBy>
  <cp:revision>49</cp:revision>
  <dcterms:modified xsi:type="dcterms:W3CDTF">2017-09-28T23:13:56Z</dcterms:modified>
</cp:coreProperties>
</file>