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97" r:id="rId3"/>
    <p:sldId id="258" r:id="rId4"/>
    <p:sldId id="259" r:id="rId5"/>
    <p:sldId id="260" r:id="rId6"/>
    <p:sldId id="261" r:id="rId7"/>
    <p:sldId id="298" r:id="rId8"/>
    <p:sldId id="299" r:id="rId9"/>
    <p:sldId id="262" r:id="rId10"/>
    <p:sldId id="263" r:id="rId11"/>
    <p:sldId id="264" r:id="rId12"/>
    <p:sldId id="307" r:id="rId13"/>
    <p:sldId id="265" r:id="rId14"/>
    <p:sldId id="266" r:id="rId15"/>
    <p:sldId id="267" r:id="rId16"/>
    <p:sldId id="306" r:id="rId17"/>
    <p:sldId id="268" r:id="rId18"/>
    <p:sldId id="269" r:id="rId19"/>
    <p:sldId id="270" r:id="rId20"/>
    <p:sldId id="271" r:id="rId21"/>
    <p:sldId id="272" r:id="rId22"/>
    <p:sldId id="308" r:id="rId23"/>
    <p:sldId id="273" r:id="rId24"/>
    <p:sldId id="300" r:id="rId25"/>
    <p:sldId id="301" r:id="rId26"/>
    <p:sldId id="302" r:id="rId27"/>
    <p:sldId id="303" r:id="rId28"/>
    <p:sldId id="275" r:id="rId29"/>
    <p:sldId id="276" r:id="rId30"/>
    <p:sldId id="304" r:id="rId31"/>
    <p:sldId id="277" r:id="rId32"/>
    <p:sldId id="278" r:id="rId33"/>
    <p:sldId id="279" r:id="rId34"/>
    <p:sldId id="280" r:id="rId35"/>
    <p:sldId id="281" r:id="rId36"/>
    <p:sldId id="282" r:id="rId37"/>
    <p:sldId id="283" r:id="rId38"/>
    <p:sldId id="284" r:id="rId39"/>
    <p:sldId id="285" r:id="rId40"/>
    <p:sldId id="286" r:id="rId41"/>
    <p:sldId id="305" r:id="rId42"/>
    <p:sldId id="295"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71" d="100"/>
          <a:sy n="71" d="100"/>
        </p:scale>
        <p:origin x="4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B8C97D90-AED2-4467-9ACB-7C8963D234CA}" type="datetimeFigureOut">
              <a:rPr lang="es-MX" smtClean="0"/>
              <a:t>28/09/2017</a:t>
            </a:fld>
            <a:endParaRPr lang="es-MX"/>
          </a:p>
        </p:txBody>
      </p:sp>
      <p:sp>
        <p:nvSpPr>
          <p:cNvPr id="5" name="Footer Placeholder 4"/>
          <p:cNvSpPr>
            <a:spLocks noGrp="1"/>
          </p:cNvSpPr>
          <p:nvPr>
            <p:ph type="ftr" sz="quarter" idx="11"/>
          </p:nvPr>
        </p:nvSpPr>
        <p:spPr>
          <a:xfrm>
            <a:off x="1371600" y="4323845"/>
            <a:ext cx="6400800" cy="365125"/>
          </a:xfrm>
        </p:spPr>
        <p:txBody>
          <a:bodyPr/>
          <a:lstStyle/>
          <a:p>
            <a:endParaRPr lang="es-MX"/>
          </a:p>
        </p:txBody>
      </p:sp>
      <p:sp>
        <p:nvSpPr>
          <p:cNvPr id="6" name="Slide Number Placeholder 5"/>
          <p:cNvSpPr>
            <a:spLocks noGrp="1"/>
          </p:cNvSpPr>
          <p:nvPr>
            <p:ph type="sldNum" sz="quarter" idx="12"/>
          </p:nvPr>
        </p:nvSpPr>
        <p:spPr>
          <a:xfrm>
            <a:off x="8077200" y="1430866"/>
            <a:ext cx="2743200" cy="365125"/>
          </a:xfrm>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1015862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1054124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a:xfrm>
            <a:off x="685800" y="379941"/>
            <a:ext cx="6991492" cy="365125"/>
          </a:xfrm>
        </p:spPr>
        <p:txBody>
          <a:bodyPr/>
          <a:lstStyle/>
          <a:p>
            <a:endParaRPr lang="es-MX"/>
          </a:p>
        </p:txBody>
      </p:sp>
      <p:sp>
        <p:nvSpPr>
          <p:cNvPr id="7" name="Slide Number Placeholder 6"/>
          <p:cNvSpPr>
            <a:spLocks noGrp="1"/>
          </p:cNvSpPr>
          <p:nvPr>
            <p:ph type="sldNum" sz="quarter" idx="12"/>
          </p:nvPr>
        </p:nvSpPr>
        <p:spPr>
          <a:xfrm>
            <a:off x="10862452" y="381000"/>
            <a:ext cx="643748" cy="365125"/>
          </a:xfrm>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563022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a:xfrm>
            <a:off x="685800" y="379941"/>
            <a:ext cx="6991492" cy="365125"/>
          </a:xfrm>
        </p:spPr>
        <p:txBody>
          <a:bodyPr/>
          <a:lstStyle/>
          <a:p>
            <a:endParaRPr lang="es-MX"/>
          </a:p>
        </p:txBody>
      </p:sp>
      <p:sp>
        <p:nvSpPr>
          <p:cNvPr id="7" name="Slide Number Placeholder 6"/>
          <p:cNvSpPr>
            <a:spLocks noGrp="1"/>
          </p:cNvSpPr>
          <p:nvPr>
            <p:ph type="sldNum" sz="quarter" idx="12"/>
          </p:nvPr>
        </p:nvSpPr>
        <p:spPr>
          <a:xfrm>
            <a:off x="10862452" y="381000"/>
            <a:ext cx="643748" cy="365125"/>
          </a:xfrm>
        </p:spPr>
        <p:txBody>
          <a:bodyPr/>
          <a:lstStyle/>
          <a:p>
            <a:fld id="{F71BC5F3-1C8B-4CF1-9938-00F2DD342851}" type="slidenum">
              <a:rPr lang="es-MX" smtClean="0"/>
              <a:t>‹Nº›</a:t>
            </a:fld>
            <a:endParaRPr lang="es-MX"/>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39906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a:xfrm>
            <a:off x="685800" y="378883"/>
            <a:ext cx="6991492" cy="365125"/>
          </a:xfrm>
        </p:spPr>
        <p:txBody>
          <a:bodyPr/>
          <a:lstStyle/>
          <a:p>
            <a:endParaRPr lang="es-MX"/>
          </a:p>
        </p:txBody>
      </p:sp>
      <p:sp>
        <p:nvSpPr>
          <p:cNvPr id="7" name="Slide Number Placeholder 6"/>
          <p:cNvSpPr>
            <a:spLocks noGrp="1"/>
          </p:cNvSpPr>
          <p:nvPr>
            <p:ph type="sldNum" sz="quarter" idx="12"/>
          </p:nvPr>
        </p:nvSpPr>
        <p:spPr>
          <a:xfrm>
            <a:off x="10862452" y="381000"/>
            <a:ext cx="643748" cy="365125"/>
          </a:xfrm>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2809840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9/28/2017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s-MX" smtClean="0"/>
              <a:t>‹Nº›</a:t>
            </a:fld>
            <a:endParaRPr lang="es-MX"/>
          </a:p>
        </p:txBody>
      </p:sp>
    </p:spTree>
    <p:extLst>
      <p:ext uri="{BB962C8B-B14F-4D97-AF65-F5344CB8AC3E}">
        <p14:creationId xmlns:p14="http://schemas.microsoft.com/office/powerpoint/2010/main" val="180315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B8C97D90-AED2-4467-9ACB-7C8963D234CA}" type="datetimeFigureOut">
              <a:rPr lang="es-MX" smtClean="0"/>
              <a:t>28/09/2017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1497382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8C97D90-AED2-4467-9ACB-7C8963D234CA}" type="datetimeFigureOut">
              <a:rPr lang="es-MX" smtClean="0"/>
              <a:t>28/09/2017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524069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8C97D90-AED2-4467-9ACB-7C8963D234CA}" type="datetimeFigureOut">
              <a:rPr lang="es-MX" smtClean="0"/>
              <a:t>28/09/2017</a:t>
            </a:fld>
            <a:endParaRPr lang="es-MX"/>
          </a:p>
        </p:txBody>
      </p:sp>
      <p:sp>
        <p:nvSpPr>
          <p:cNvPr id="5" name="Footer Placeholder 4"/>
          <p:cNvSpPr>
            <a:spLocks noGrp="1"/>
          </p:cNvSpPr>
          <p:nvPr>
            <p:ph type="ftr" sz="quarter" idx="11"/>
          </p:nvPr>
        </p:nvSpPr>
        <p:spPr>
          <a:xfrm>
            <a:off x="685800" y="381000"/>
            <a:ext cx="6991492" cy="365125"/>
          </a:xfrm>
        </p:spPr>
        <p:txBody>
          <a:bodyPr/>
          <a:lstStyle/>
          <a:p>
            <a:endParaRPr lang="es-MX"/>
          </a:p>
        </p:txBody>
      </p:sp>
      <p:sp>
        <p:nvSpPr>
          <p:cNvPr id="6" name="Slide Number Placeholder 5"/>
          <p:cNvSpPr>
            <a:spLocks noGrp="1"/>
          </p:cNvSpPr>
          <p:nvPr>
            <p:ph type="sldNum" sz="quarter" idx="12"/>
          </p:nvPr>
        </p:nvSpPr>
        <p:spPr>
          <a:xfrm>
            <a:off x="10862452" y="381000"/>
            <a:ext cx="643748" cy="365125"/>
          </a:xfrm>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2552435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_Dos objetos">
    <p:spTree>
      <p:nvGrpSpPr>
        <p:cNvPr id="1" name=""/>
        <p:cNvGrpSpPr/>
        <p:nvPr/>
      </p:nvGrpSpPr>
      <p:grpSpPr>
        <a:xfrm>
          <a:off x="0" y="0"/>
          <a:ext cx="0" cy="0"/>
          <a:chOff x="0" y="0"/>
          <a:chExt cx="0" cy="0"/>
        </a:xfrm>
      </p:grpSpPr>
      <p:sp>
        <p:nvSpPr>
          <p:cNvPr id="41" name="Texto del título"/>
          <p:cNvSpPr txBox="1">
            <a:spLocks noGrp="1"/>
          </p:cNvSpPr>
          <p:nvPr>
            <p:ph type="title"/>
          </p:nvPr>
        </p:nvSpPr>
        <p:spPr>
          <a:xfrm>
            <a:off x="2895600" y="764372"/>
            <a:ext cx="8610600" cy="1293029"/>
          </a:xfrm>
          <a:prstGeom prst="rect">
            <a:avLst/>
          </a:prstGeom>
        </p:spPr>
        <p:txBody>
          <a:bodyPr/>
          <a:lstStyle/>
          <a:p>
            <a:r>
              <a:t>Texto del título</a:t>
            </a:r>
          </a:p>
        </p:txBody>
      </p:sp>
      <p:sp>
        <p:nvSpPr>
          <p:cNvPr id="42" name="Nivel de texto 1…"/>
          <p:cNvSpPr txBox="1">
            <a:spLocks noGrp="1"/>
          </p:cNvSpPr>
          <p:nvPr>
            <p:ph type="body" sz="half" idx="1"/>
          </p:nvPr>
        </p:nvSpPr>
        <p:spPr>
          <a:xfrm>
            <a:off x="685800" y="2194559"/>
            <a:ext cx="5334000" cy="402412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4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extLst>
      <p:ext uri="{BB962C8B-B14F-4D97-AF65-F5344CB8AC3E}">
        <p14:creationId xmlns:p14="http://schemas.microsoft.com/office/powerpoint/2010/main" val="379191495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8C97D90-AED2-4467-9ACB-7C8963D234CA}" type="datetimeFigureOut">
              <a:rPr lang="es-MX" smtClean="0"/>
              <a:t>28/09/2017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59682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8C97D90-AED2-4467-9ACB-7C8963D234CA}" type="datetimeFigureOut">
              <a:rPr lang="es-MX" smtClean="0"/>
              <a:t>28/09/2017</a:t>
            </a:fld>
            <a:endParaRPr lang="es-MX"/>
          </a:p>
        </p:txBody>
      </p:sp>
      <p:sp>
        <p:nvSpPr>
          <p:cNvPr id="5" name="Footer Placeholder 4"/>
          <p:cNvSpPr>
            <a:spLocks noGrp="1"/>
          </p:cNvSpPr>
          <p:nvPr>
            <p:ph type="ftr" sz="quarter" idx="11"/>
          </p:nvPr>
        </p:nvSpPr>
        <p:spPr>
          <a:xfrm>
            <a:off x="685800" y="381001"/>
            <a:ext cx="6991492" cy="364065"/>
          </a:xfrm>
        </p:spPr>
        <p:txBody>
          <a:bodyPr/>
          <a:lstStyle/>
          <a:p>
            <a:endParaRPr lang="es-MX"/>
          </a:p>
        </p:txBody>
      </p:sp>
      <p:sp>
        <p:nvSpPr>
          <p:cNvPr id="6" name="Slide Number Placeholder 5"/>
          <p:cNvSpPr>
            <a:spLocks noGrp="1"/>
          </p:cNvSpPr>
          <p:nvPr>
            <p:ph type="sldNum" sz="quarter" idx="12"/>
          </p:nvPr>
        </p:nvSpPr>
        <p:spPr>
          <a:xfrm>
            <a:off x="10862452" y="381000"/>
            <a:ext cx="643748" cy="365125"/>
          </a:xfrm>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2693949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42471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8C97D90-AED2-4467-9ACB-7C8963D234CA}" type="datetimeFigureOut">
              <a:rPr lang="es-MX" smtClean="0"/>
              <a:t>28/09/2017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3570853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8C97D90-AED2-4467-9ACB-7C8963D234CA}" type="datetimeFigureOut">
              <a:rPr lang="es-MX" smtClean="0"/>
              <a:t>28/09/2017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110030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97D90-AED2-4467-9ACB-7C8963D234CA}" type="datetimeFigureOut">
              <a:rPr lang="es-MX" smtClean="0"/>
              <a:t>28/09/2017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87064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2957341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B8C97D90-AED2-4467-9ACB-7C8963D234CA}" type="datetimeFigureOut">
              <a:rPr lang="es-MX" smtClean="0"/>
              <a:t>28/09/2017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1BC5F3-1C8B-4CF1-9938-00F2DD342851}" type="slidenum">
              <a:rPr lang="es-MX" smtClean="0"/>
              <a:t>‹Nº›</a:t>
            </a:fld>
            <a:endParaRPr lang="es-MX"/>
          </a:p>
        </p:txBody>
      </p:sp>
    </p:spTree>
    <p:extLst>
      <p:ext uri="{BB962C8B-B14F-4D97-AF65-F5344CB8AC3E}">
        <p14:creationId xmlns:p14="http://schemas.microsoft.com/office/powerpoint/2010/main" val="3611171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8C97D90-AED2-4467-9ACB-7C8963D234CA}" type="datetimeFigureOut">
              <a:rPr lang="es-MX" smtClean="0"/>
              <a:t>28/09/2017</a:t>
            </a:fld>
            <a:endParaRPr lang="es-MX"/>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71BC5F3-1C8B-4CF1-9938-00F2DD342851}" type="slidenum">
              <a:rPr lang="es-MX" smtClean="0"/>
              <a:t>‹Nº›</a:t>
            </a:fld>
            <a:endParaRPr lang="es-MX"/>
          </a:p>
        </p:txBody>
      </p:sp>
    </p:spTree>
    <p:extLst>
      <p:ext uri="{BB962C8B-B14F-4D97-AF65-F5344CB8AC3E}">
        <p14:creationId xmlns:p14="http://schemas.microsoft.com/office/powerpoint/2010/main" val="152989065"/>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hyperlink" Target="http://www.iac.es/cosmoeduca/universo/anexos/cuerponegro.html" TargetMode="External"/><Relationship Id="rId7" Type="http://schemas.openxmlformats.org/officeDocument/2006/relationships/hyperlink" Target="https://www.biography.com/people/albert-einstein-9285408" TargetMode="External"/><Relationship Id="rId2" Type="http://schemas.openxmlformats.org/officeDocument/2006/relationships/hyperlink" Target="http://www.elmundo.es/ciencia/2015/10/23/5624b49046163fb4298b4584.htm" TargetMode="External"/><Relationship Id="rId1" Type="http://schemas.openxmlformats.org/officeDocument/2006/relationships/slideLayout" Target="../slideLayouts/slideLayout18.xml"/><Relationship Id="rId6" Type="http://schemas.openxmlformats.org/officeDocument/2006/relationships/hyperlink" Target="https://www.ecured.cu/Efecto_fotoel%C3%A9ctrico" TargetMode="External"/><Relationship Id="rId5" Type="http://schemas.openxmlformats.org/officeDocument/2006/relationships/hyperlink" Target="https://es.wikibooks.org/wiki/F%C3%ADsica/F%C3%ADsica_moderna/Efecto_fotoel%C3%A9ctrico" TargetMode="External"/><Relationship Id="rId4" Type="http://schemas.openxmlformats.org/officeDocument/2006/relationships/hyperlink" Target="http://teleformacion.edu.aytolacoruna.es/FISICA/document/fisicaInteractiva/Ef_Fotoelectrico/TeoriaEF.htm"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a:extLst>
              <a:ext uri="{FF2B5EF4-FFF2-40B4-BE49-F238E27FC236}">
                <a16:creationId xmlns:a16="http://schemas.microsoft.com/office/drawing/2014/main" id="{FF8A0554-081B-4FCD-B8AC-1F826E38FF9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6782" y="-1"/>
            <a:ext cx="4245218" cy="536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406FFEE2-58A0-44A3-9892-24602A68808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9612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9CA411D-D82A-4BF1-878C-4C25F8C77A6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097" y="488844"/>
            <a:ext cx="3731895" cy="352604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FB54679-12EF-4E3F-B1F8-3750B8BD19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7795" y="2989690"/>
            <a:ext cx="3023953" cy="338892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p:cNvPicPr>
            <a:picLocks noChangeAspect="1"/>
          </p:cNvPicPr>
          <p:nvPr/>
        </p:nvPicPr>
        <p:blipFill>
          <a:blip r:embed="rId2"/>
          <a:stretch>
            <a:fillRect/>
          </a:stretch>
        </p:blipFill>
        <p:spPr>
          <a:xfrm>
            <a:off x="718342" y="648369"/>
            <a:ext cx="3205648" cy="3205648"/>
          </a:xfrm>
          <a:prstGeom prst="rect">
            <a:avLst/>
          </a:prstGeom>
        </p:spPr>
      </p:pic>
      <p:pic>
        <p:nvPicPr>
          <p:cNvPr id="3" name="Imagen 2"/>
          <p:cNvPicPr>
            <a:picLocks noChangeAspect="1"/>
          </p:cNvPicPr>
          <p:nvPr/>
        </p:nvPicPr>
        <p:blipFill>
          <a:blip r:embed="rId3"/>
          <a:stretch>
            <a:fillRect/>
          </a:stretch>
        </p:blipFill>
        <p:spPr>
          <a:xfrm>
            <a:off x="4591811" y="3150558"/>
            <a:ext cx="2533227" cy="3067192"/>
          </a:xfrm>
          <a:prstGeom prst="rect">
            <a:avLst/>
          </a:prstGeom>
        </p:spPr>
      </p:pic>
      <p:sp>
        <p:nvSpPr>
          <p:cNvPr id="89" name="Round Single Corner Rectangle 14">
            <a:extLst>
              <a:ext uri="{FF2B5EF4-FFF2-40B4-BE49-F238E27FC236}">
                <a16:creationId xmlns:a16="http://schemas.microsoft.com/office/drawing/2014/main" id="{2C166329-A912-4CA1-A632-89563D6609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769673" y="4118455"/>
            <a:ext cx="2417253" cy="1840846"/>
          </a:xfrm>
          <a:prstGeom prst="round1Rect">
            <a:avLst>
              <a:gd name="adj" fmla="val 11295"/>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ound Single Corner Rectangle 15">
            <a:extLst>
              <a:ext uri="{FF2B5EF4-FFF2-40B4-BE49-F238E27FC236}">
                <a16:creationId xmlns:a16="http://schemas.microsoft.com/office/drawing/2014/main" id="{C9BB7D94-2C4A-4F0F-8933-E3276A8993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8650" y="604977"/>
            <a:ext cx="1998359" cy="2223847"/>
          </a:xfrm>
          <a:prstGeom prst="round1Rect">
            <a:avLst>
              <a:gd name="adj" fmla="val 11295"/>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Título 1"/>
          <p:cNvSpPr txBox="1">
            <a:spLocks noGrp="1"/>
          </p:cNvSpPr>
          <p:nvPr>
            <p:ph type="ctrTitle"/>
          </p:nvPr>
        </p:nvSpPr>
        <p:spPr>
          <a:xfrm>
            <a:off x="7529552" y="251012"/>
            <a:ext cx="4604156" cy="6606988"/>
          </a:xfrm>
          <a:prstGeom prst="rect">
            <a:avLst/>
          </a:prstGeom>
          <a:noFill/>
          <a:ln w="19050">
            <a:noFill/>
            <a:prstDash val="dash"/>
          </a:ln>
        </p:spPr>
        <p:txBody>
          <a:bodyPr>
            <a:normAutofit fontScale="90000"/>
          </a:bodyPr>
          <a:lstStyle>
            <a:lvl1pPr>
              <a:defRPr sz="4800"/>
            </a:lvl1pPr>
          </a:lstStyle>
          <a:p>
            <a:br>
              <a:rPr lang="es-MX" sz="1600" dirty="0"/>
            </a:br>
            <a:r>
              <a:rPr lang="es-MX" sz="3200" dirty="0"/>
              <a:t>universidad autónoma del estado de México</a:t>
            </a:r>
            <a:br>
              <a:rPr lang="es-MX" sz="3200" dirty="0"/>
            </a:br>
            <a:r>
              <a:rPr lang="es-MX" sz="3200" dirty="0"/>
              <a:t>facultad de</a:t>
            </a:r>
            <a:br>
              <a:rPr lang="es-MX" sz="3200" dirty="0"/>
            </a:br>
            <a:r>
              <a:rPr lang="es-MX" sz="3200" dirty="0"/>
              <a:t>ingeniería</a:t>
            </a:r>
            <a:br>
              <a:rPr lang="es-MX" sz="3200" dirty="0"/>
            </a:br>
            <a:br>
              <a:rPr lang="es-MX" sz="3200" dirty="0"/>
            </a:br>
            <a:r>
              <a:rPr lang="es-MX" sz="3200" dirty="0" err="1"/>
              <a:t>ingeniería</a:t>
            </a:r>
            <a:r>
              <a:rPr lang="es-MX" sz="3200" dirty="0"/>
              <a:t> en computación</a:t>
            </a:r>
            <a:br>
              <a:rPr lang="es-MX" sz="3200" dirty="0"/>
            </a:br>
            <a:br>
              <a:rPr lang="es-MX" sz="3200" dirty="0"/>
            </a:br>
            <a:r>
              <a:rPr lang="es-MX" sz="3200" dirty="0"/>
              <a:t>física básica</a:t>
            </a:r>
            <a:br>
              <a:rPr lang="es-MX" sz="3200" dirty="0"/>
            </a:br>
            <a:br>
              <a:rPr lang="es-MX" sz="3200" dirty="0"/>
            </a:br>
            <a:r>
              <a:rPr lang="es-MX" sz="3200" b="1" dirty="0"/>
              <a:t>teoría cuántica de la luz</a:t>
            </a:r>
            <a:br>
              <a:rPr lang="es-MX" sz="3200" b="1" dirty="0"/>
            </a:br>
            <a:br>
              <a:rPr lang="es-MX" sz="3200" dirty="0"/>
            </a:br>
            <a:r>
              <a:rPr lang="es-MX" sz="3200" dirty="0" err="1"/>
              <a:t>DrA.</a:t>
            </a:r>
            <a:r>
              <a:rPr lang="es-MX" sz="3200" dirty="0"/>
              <a:t> María rosa quintana guerra</a:t>
            </a:r>
            <a:br>
              <a:rPr lang="es-MX" sz="3200" dirty="0"/>
            </a:br>
            <a:endParaRPr lang="es-MX" sz="3200" dirty="0"/>
          </a:p>
        </p:txBody>
      </p:sp>
    </p:spTree>
    <p:extLst>
      <p:ext uri="{BB962C8B-B14F-4D97-AF65-F5344CB8AC3E}">
        <p14:creationId xmlns:p14="http://schemas.microsoft.com/office/powerpoint/2010/main" val="2327181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ítulo 1"/>
          <p:cNvSpPr txBox="1">
            <a:spLocks noGrp="1"/>
          </p:cNvSpPr>
          <p:nvPr>
            <p:ph type="title"/>
          </p:nvPr>
        </p:nvSpPr>
        <p:spPr>
          <a:xfrm>
            <a:off x="2895600" y="764373"/>
            <a:ext cx="8610600" cy="1293028"/>
          </a:xfrm>
          <a:prstGeom prst="rect">
            <a:avLst/>
          </a:prstGeom>
        </p:spPr>
        <p:txBody>
          <a:bodyPr>
            <a:normAutofit/>
          </a:bodyPr>
          <a:lstStyle/>
          <a:p>
            <a:pPr algn="l"/>
            <a:r>
              <a:rPr lang="es-MX" dirty="0"/>
              <a:t>MAX PLANCK</a:t>
            </a:r>
            <a:br>
              <a:rPr lang="es-MX" dirty="0"/>
            </a:br>
            <a:r>
              <a:rPr lang="es-MX" dirty="0"/>
              <a:t>Padre de la cuántica</a:t>
            </a:r>
            <a:endParaRPr dirty="0"/>
          </a:p>
        </p:txBody>
      </p:sp>
      <p:sp>
        <p:nvSpPr>
          <p:cNvPr id="205" name="Marcador de contenido 2"/>
          <p:cNvSpPr txBox="1">
            <a:spLocks noGrp="1"/>
          </p:cNvSpPr>
          <p:nvPr>
            <p:ph idx="1"/>
          </p:nvPr>
        </p:nvSpPr>
        <p:spPr>
          <a:xfrm>
            <a:off x="685800" y="2193924"/>
            <a:ext cx="10397836" cy="4024314"/>
          </a:xfrm>
          <a:prstGeom prst="rect">
            <a:avLst/>
          </a:prstGeom>
        </p:spPr>
        <p:txBody>
          <a:bodyPr>
            <a:normAutofit/>
          </a:bodyPr>
          <a:lstStyle/>
          <a:p>
            <a:pPr algn="just"/>
            <a:r>
              <a:rPr sz="2800" dirty="0"/>
              <a:t>Max Planck: Nos dice que la luz no </a:t>
            </a:r>
            <a:r>
              <a:rPr sz="2800" dirty="0" err="1"/>
              <a:t>llega</a:t>
            </a:r>
            <a:r>
              <a:rPr sz="2800" dirty="0"/>
              <a:t> de </a:t>
            </a:r>
            <a:r>
              <a:rPr sz="2800" dirty="0" err="1"/>
              <a:t>una</a:t>
            </a:r>
            <a:r>
              <a:rPr sz="2800" dirty="0"/>
              <a:t> </a:t>
            </a:r>
            <a:r>
              <a:rPr sz="2800" dirty="0" err="1"/>
              <a:t>manera</a:t>
            </a:r>
            <a:r>
              <a:rPr sz="2800" dirty="0"/>
              <a:t> continua, </a:t>
            </a:r>
            <a:r>
              <a:rPr sz="2800" dirty="0" err="1"/>
              <a:t>sino</a:t>
            </a:r>
            <a:r>
              <a:rPr sz="2800" dirty="0"/>
              <a:t> que </a:t>
            </a:r>
            <a:r>
              <a:rPr sz="2800" dirty="0" err="1"/>
              <a:t>está</a:t>
            </a:r>
            <a:r>
              <a:rPr sz="2800" dirty="0"/>
              <a:t> </a:t>
            </a:r>
            <a:r>
              <a:rPr sz="2800" dirty="0" err="1"/>
              <a:t>compuesta</a:t>
            </a:r>
            <a:r>
              <a:rPr sz="2800" dirty="0"/>
              <a:t> </a:t>
            </a:r>
            <a:r>
              <a:rPr sz="2800" dirty="0" err="1"/>
              <a:t>por</a:t>
            </a:r>
            <a:r>
              <a:rPr sz="2800" dirty="0"/>
              <a:t> </a:t>
            </a:r>
            <a:r>
              <a:rPr sz="2800" dirty="0" err="1"/>
              <a:t>pequeños</a:t>
            </a:r>
            <a:r>
              <a:rPr sz="2800" dirty="0"/>
              <a:t> </a:t>
            </a:r>
            <a:r>
              <a:rPr sz="2800" dirty="0" err="1"/>
              <a:t>paquetes</a:t>
            </a:r>
            <a:r>
              <a:rPr sz="2800" dirty="0"/>
              <a:t> de </a:t>
            </a:r>
            <a:r>
              <a:rPr sz="2800" dirty="0" err="1"/>
              <a:t>energía</a:t>
            </a:r>
            <a:r>
              <a:rPr sz="2800" dirty="0"/>
              <a:t>, a </a:t>
            </a:r>
            <a:r>
              <a:rPr sz="2800" dirty="0" err="1"/>
              <a:t>los</a:t>
            </a:r>
            <a:r>
              <a:rPr sz="2800" dirty="0"/>
              <a:t> que </a:t>
            </a:r>
            <a:r>
              <a:rPr sz="2800" dirty="0" err="1"/>
              <a:t>llamamos</a:t>
            </a:r>
            <a:r>
              <a:rPr sz="2800" dirty="0"/>
              <a:t> </a:t>
            </a:r>
            <a:r>
              <a:rPr sz="2800" dirty="0" err="1"/>
              <a:t>cuantos</a:t>
            </a:r>
            <a:r>
              <a:rPr sz="2800" dirty="0"/>
              <a:t>.</a:t>
            </a:r>
            <a:endParaRPr lang="es-MX" sz="2800" dirty="0"/>
          </a:p>
          <a:p>
            <a:pPr algn="just"/>
            <a:r>
              <a:rPr lang="es-MX" sz="2800" dirty="0"/>
              <a:t>Estos cuantos de energía se llaman fotones. Toda luz que nos llega viene por pequeños paquetes, no es continua.</a:t>
            </a:r>
            <a:endParaRPr sz="2800" dirty="0"/>
          </a:p>
        </p:txBody>
      </p:sp>
      <p:pic>
        <p:nvPicPr>
          <p:cNvPr id="207" name="Imagen 6" descr="Imagen 6"/>
          <p:cNvPicPr>
            <a:picLocks noChangeAspect="1"/>
          </p:cNvPicPr>
          <p:nvPr/>
        </p:nvPicPr>
        <p:blipFill>
          <a:blip r:embed="rId2">
            <a:extLst/>
          </a:blip>
          <a:stretch>
            <a:fillRect/>
          </a:stretch>
        </p:blipFill>
        <p:spPr>
          <a:xfrm>
            <a:off x="4158096" y="4459286"/>
            <a:ext cx="2857500" cy="1895475"/>
          </a:xfrm>
          <a:prstGeom prst="rect">
            <a:avLst/>
          </a:prstGeom>
          <a:ln w="12700">
            <a:miter lim="400000"/>
          </a:ln>
        </p:spPr>
      </p:pic>
    </p:spTree>
    <p:extLst>
      <p:ext uri="{BB962C8B-B14F-4D97-AF65-F5344CB8AC3E}">
        <p14:creationId xmlns:p14="http://schemas.microsoft.com/office/powerpoint/2010/main" val="2254248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ítulo 1"/>
          <p:cNvSpPr txBox="1">
            <a:spLocks noGrp="1"/>
          </p:cNvSpPr>
          <p:nvPr>
            <p:ph type="title"/>
          </p:nvPr>
        </p:nvSpPr>
        <p:spPr>
          <a:xfrm>
            <a:off x="2895600" y="764373"/>
            <a:ext cx="8610600" cy="1293028"/>
          </a:xfrm>
          <a:prstGeom prst="rect">
            <a:avLst/>
          </a:prstGeom>
        </p:spPr>
        <p:txBody>
          <a:bodyPr/>
          <a:lstStyle/>
          <a:p>
            <a:r>
              <a:t>LEY DE PLANK</a:t>
            </a:r>
          </a:p>
        </p:txBody>
      </p:sp>
      <p:sp>
        <p:nvSpPr>
          <p:cNvPr id="242" name="Marcador de contenido 2"/>
          <p:cNvSpPr txBox="1">
            <a:spLocks noGrp="1"/>
          </p:cNvSpPr>
          <p:nvPr>
            <p:ph idx="1"/>
          </p:nvPr>
        </p:nvSpPr>
        <p:spPr>
          <a:xfrm>
            <a:off x="686310" y="764372"/>
            <a:ext cx="6259515" cy="3525239"/>
          </a:xfrm>
          <a:prstGeom prst="rect">
            <a:avLst/>
          </a:prstGeom>
        </p:spPr>
        <p:txBody>
          <a:bodyPr>
            <a:normAutofit lnSpcReduction="10000"/>
          </a:bodyPr>
          <a:lstStyle/>
          <a:p>
            <a:pPr algn="just"/>
            <a:r>
              <a:rPr lang="es-MX" sz="2800" dirty="0"/>
              <a:t>La ley de Planck describe la radiación electromagnética emitida por un cuerpo negro en equilibrio térmico en una temperatura definida. La ley lleva el nombre de Max Planck, quien la propuso originalmente en 1900. Se trata de un resultado pionero de la física moderna y la teoría cuántica.</a:t>
            </a:r>
          </a:p>
          <a:p>
            <a:pPr marL="0" indent="0">
              <a:buNone/>
            </a:pPr>
            <a:endParaRPr dirty="0"/>
          </a:p>
        </p:txBody>
      </p:sp>
      <p:pic>
        <p:nvPicPr>
          <p:cNvPr id="243" name="Imagen 5" descr="Imagen 5"/>
          <p:cNvPicPr>
            <a:picLocks noChangeAspect="1"/>
          </p:cNvPicPr>
          <p:nvPr/>
        </p:nvPicPr>
        <p:blipFill>
          <a:blip r:embed="rId2">
            <a:extLst/>
          </a:blip>
          <a:stretch>
            <a:fillRect/>
          </a:stretch>
        </p:blipFill>
        <p:spPr>
          <a:xfrm>
            <a:off x="7573403" y="2373622"/>
            <a:ext cx="4343248" cy="3475639"/>
          </a:xfrm>
          <a:prstGeom prst="rect">
            <a:avLst/>
          </a:prstGeom>
          <a:ln w="12700">
            <a:miter lim="400000"/>
          </a:ln>
        </p:spPr>
      </p:pic>
      <p:pic>
        <p:nvPicPr>
          <p:cNvPr id="244" name="Imagen 7" descr="Imagen 7"/>
          <p:cNvPicPr>
            <a:picLocks noChangeAspect="1"/>
          </p:cNvPicPr>
          <p:nvPr/>
        </p:nvPicPr>
        <p:blipFill>
          <a:blip r:embed="rId3">
            <a:extLst/>
          </a:blip>
          <a:stretch>
            <a:fillRect/>
          </a:stretch>
        </p:blipFill>
        <p:spPr>
          <a:xfrm>
            <a:off x="2460811" y="5132023"/>
            <a:ext cx="1155989" cy="1434477"/>
          </a:xfrm>
          <a:prstGeom prst="rect">
            <a:avLst/>
          </a:prstGeom>
          <a:ln w="12700">
            <a:miter lim="400000"/>
          </a:ln>
        </p:spPr>
      </p:pic>
      <p:pic>
        <p:nvPicPr>
          <p:cNvPr id="2" name="Imagen 1"/>
          <p:cNvPicPr>
            <a:picLocks noChangeAspect="1"/>
          </p:cNvPicPr>
          <p:nvPr/>
        </p:nvPicPr>
        <p:blipFill>
          <a:blip r:embed="rId4"/>
          <a:stretch>
            <a:fillRect/>
          </a:stretch>
        </p:blipFill>
        <p:spPr>
          <a:xfrm>
            <a:off x="4864163" y="5338482"/>
            <a:ext cx="1756272" cy="1228018"/>
          </a:xfrm>
          <a:prstGeom prst="rect">
            <a:avLst/>
          </a:prstGeom>
        </p:spPr>
      </p:pic>
    </p:spTree>
    <p:extLst>
      <p:ext uri="{BB962C8B-B14F-4D97-AF65-F5344CB8AC3E}">
        <p14:creationId xmlns:p14="http://schemas.microsoft.com/office/powerpoint/2010/main" val="3611977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constante  DE PLANCK</a:t>
            </a:r>
          </a:p>
        </p:txBody>
      </p:sp>
      <p:sp>
        <p:nvSpPr>
          <p:cNvPr id="3" name="Marcador de contenido 2"/>
          <p:cNvSpPr>
            <a:spLocks noGrp="1"/>
          </p:cNvSpPr>
          <p:nvPr>
            <p:ph idx="1"/>
          </p:nvPr>
        </p:nvSpPr>
        <p:spPr>
          <a:xfrm>
            <a:off x="685800" y="1765300"/>
            <a:ext cx="10820400" cy="4453385"/>
          </a:xfrm>
        </p:spPr>
        <p:txBody>
          <a:bodyPr>
            <a:normAutofit lnSpcReduction="10000"/>
          </a:bodyPr>
          <a:lstStyle/>
          <a:p>
            <a:pPr algn="just"/>
            <a:r>
              <a:rPr lang="es-MX" sz="2800" dirty="0"/>
              <a:t>Denotada como h, es la constante que frecuentemente se define como el cuanto elemental de acción. Planck la denominaría precisamente «cuanto de acción, debido a que la cantidad denominada acción de un proceso físico (el producto de la energía implicada y el tiempo empleado) solo podía tomar valores discretos, es decir, múltiplos enteros de h.</a:t>
            </a:r>
          </a:p>
          <a:p>
            <a:pPr algn="just"/>
            <a:r>
              <a:rPr lang="es-MX" sz="2800" dirty="0"/>
              <a:t>Fue inicialmente propuesta como la constante de proporcionalidad entre la energía E de un fotón y la frecuencia f de su onda electromagnética asociada. Esta relación entre la energía y la frecuencia se denomina relación de Planck:</a:t>
            </a:r>
          </a:p>
          <a:p>
            <a:pPr algn="just"/>
            <a:endParaRPr lang="es-MX" dirty="0"/>
          </a:p>
          <a:p>
            <a:pPr algn="just"/>
            <a:endParaRPr lang="es-MX" dirty="0"/>
          </a:p>
        </p:txBody>
      </p:sp>
      <p:pic>
        <p:nvPicPr>
          <p:cNvPr id="5" name="Imagen 4"/>
          <p:cNvPicPr>
            <a:picLocks noChangeAspect="1"/>
          </p:cNvPicPr>
          <p:nvPr/>
        </p:nvPicPr>
        <p:blipFill>
          <a:blip r:embed="rId2"/>
          <a:stretch>
            <a:fillRect/>
          </a:stretch>
        </p:blipFill>
        <p:spPr>
          <a:xfrm>
            <a:off x="5600700" y="5753401"/>
            <a:ext cx="5626099" cy="1017733"/>
          </a:xfrm>
          <a:prstGeom prst="rect">
            <a:avLst/>
          </a:prstGeom>
        </p:spPr>
      </p:pic>
    </p:spTree>
    <p:extLst>
      <p:ext uri="{BB962C8B-B14F-4D97-AF65-F5344CB8AC3E}">
        <p14:creationId xmlns:p14="http://schemas.microsoft.com/office/powerpoint/2010/main" val="2553685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ítulo 1"/>
          <p:cNvSpPr txBox="1">
            <a:spLocks noGrp="1"/>
          </p:cNvSpPr>
          <p:nvPr>
            <p:ph type="ctrTitle"/>
          </p:nvPr>
        </p:nvSpPr>
        <p:spPr>
          <a:xfrm>
            <a:off x="1371600" y="1847850"/>
            <a:ext cx="9448800" cy="1825096"/>
          </a:xfrm>
          <a:prstGeom prst="rect">
            <a:avLst/>
          </a:prstGeom>
        </p:spPr>
        <p:txBody>
          <a:bodyPr/>
          <a:lstStyle>
            <a:lvl1pPr>
              <a:defRPr sz="4800"/>
            </a:lvl1pPr>
          </a:lstStyle>
          <a:p>
            <a:r>
              <a:t>Efecto fotoeléctrico</a:t>
            </a:r>
          </a:p>
        </p:txBody>
      </p:sp>
    </p:spTree>
    <p:extLst>
      <p:ext uri="{BB962C8B-B14F-4D97-AF65-F5344CB8AC3E}">
        <p14:creationId xmlns:p14="http://schemas.microsoft.com/office/powerpoint/2010/main" val="277672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Título 1"/>
          <p:cNvSpPr txBox="1">
            <a:spLocks noGrp="1"/>
          </p:cNvSpPr>
          <p:nvPr>
            <p:ph type="title"/>
          </p:nvPr>
        </p:nvSpPr>
        <p:spPr>
          <a:xfrm>
            <a:off x="2895600" y="764373"/>
            <a:ext cx="8610600" cy="1293028"/>
          </a:xfrm>
          <a:prstGeom prst="rect">
            <a:avLst/>
          </a:prstGeom>
        </p:spPr>
        <p:txBody>
          <a:bodyPr/>
          <a:lstStyle/>
          <a:p>
            <a:r>
              <a:t>Efecto fotoeléctrio</a:t>
            </a:r>
          </a:p>
        </p:txBody>
      </p:sp>
      <p:sp>
        <p:nvSpPr>
          <p:cNvPr id="233" name="Marcador de contenido 2"/>
          <p:cNvSpPr txBox="1">
            <a:spLocks noGrp="1"/>
          </p:cNvSpPr>
          <p:nvPr>
            <p:ph idx="1"/>
          </p:nvPr>
        </p:nvSpPr>
        <p:spPr>
          <a:xfrm>
            <a:off x="600075" y="1869141"/>
            <a:ext cx="6892032" cy="3850621"/>
          </a:xfrm>
          <a:prstGeom prst="rect">
            <a:avLst/>
          </a:prstGeom>
        </p:spPr>
        <p:txBody>
          <a:bodyPr>
            <a:normAutofit/>
          </a:bodyPr>
          <a:lstStyle/>
          <a:p>
            <a:pPr marL="214884" indent="-214884" algn="just" defTabSz="859536">
              <a:spcBef>
                <a:spcPts val="900"/>
              </a:spcBef>
              <a:defRPr sz="1879"/>
            </a:pPr>
            <a:r>
              <a:rPr sz="2800" dirty="0"/>
              <a:t>El </a:t>
            </a:r>
            <a:r>
              <a:rPr sz="2800" dirty="0" err="1"/>
              <a:t>efecto</a:t>
            </a:r>
            <a:r>
              <a:rPr sz="2800" dirty="0"/>
              <a:t> </a:t>
            </a:r>
            <a:r>
              <a:rPr sz="2800" dirty="0" err="1"/>
              <a:t>fotoeléctrico</a:t>
            </a:r>
            <a:r>
              <a:rPr sz="2800" dirty="0"/>
              <a:t> </a:t>
            </a:r>
            <a:r>
              <a:rPr sz="2800" dirty="0" err="1"/>
              <a:t>fue</a:t>
            </a:r>
            <a:r>
              <a:rPr sz="2800" dirty="0"/>
              <a:t> </a:t>
            </a:r>
            <a:r>
              <a:rPr sz="2800" dirty="0" err="1"/>
              <a:t>descubierto</a:t>
            </a:r>
            <a:r>
              <a:rPr sz="2800" dirty="0"/>
              <a:t> y </a:t>
            </a:r>
            <a:r>
              <a:rPr sz="2800" dirty="0" err="1"/>
              <a:t>descrito</a:t>
            </a:r>
            <a:r>
              <a:rPr sz="2800" dirty="0"/>
              <a:t> </a:t>
            </a:r>
            <a:r>
              <a:rPr sz="2800" dirty="0" err="1"/>
              <a:t>por</a:t>
            </a:r>
            <a:r>
              <a:rPr sz="2800" dirty="0"/>
              <a:t> Heinrich Hertz, </a:t>
            </a:r>
            <a:r>
              <a:rPr sz="2800" dirty="0" err="1"/>
              <a:t>en</a:t>
            </a:r>
            <a:r>
              <a:rPr sz="2800" dirty="0"/>
              <a:t> 1887, al </a:t>
            </a:r>
            <a:r>
              <a:rPr sz="2800" dirty="0" err="1"/>
              <a:t>observar</a:t>
            </a:r>
            <a:r>
              <a:rPr sz="2800" dirty="0"/>
              <a:t> que el </a:t>
            </a:r>
            <a:r>
              <a:rPr sz="2800" dirty="0" err="1"/>
              <a:t>arco</a:t>
            </a:r>
            <a:r>
              <a:rPr sz="2800" dirty="0"/>
              <a:t> que </a:t>
            </a:r>
            <a:r>
              <a:rPr sz="2800" dirty="0" err="1"/>
              <a:t>salta</a:t>
            </a:r>
            <a:r>
              <a:rPr sz="2800" dirty="0"/>
              <a:t> entre dos </a:t>
            </a:r>
            <a:r>
              <a:rPr sz="2800" dirty="0" err="1"/>
              <a:t>electrodos</a:t>
            </a:r>
            <a:r>
              <a:rPr sz="2800" dirty="0"/>
              <a:t> </a:t>
            </a:r>
            <a:r>
              <a:rPr sz="2800" dirty="0" err="1"/>
              <a:t>conectados</a:t>
            </a:r>
            <a:r>
              <a:rPr sz="2800" dirty="0"/>
              <a:t> a </a:t>
            </a:r>
            <a:r>
              <a:rPr sz="2800" dirty="0" err="1"/>
              <a:t>alta</a:t>
            </a:r>
            <a:r>
              <a:rPr sz="2800" dirty="0"/>
              <a:t> </a:t>
            </a:r>
            <a:r>
              <a:rPr sz="2800" dirty="0" err="1"/>
              <a:t>tensión</a:t>
            </a:r>
            <a:r>
              <a:rPr sz="2800" dirty="0"/>
              <a:t> </a:t>
            </a:r>
            <a:r>
              <a:rPr sz="2800" dirty="0" err="1"/>
              <a:t>alcanza</a:t>
            </a:r>
            <a:r>
              <a:rPr sz="2800" dirty="0"/>
              <a:t> </a:t>
            </a:r>
            <a:r>
              <a:rPr sz="2800" dirty="0" err="1"/>
              <a:t>distancias</a:t>
            </a:r>
            <a:r>
              <a:rPr sz="2800" dirty="0"/>
              <a:t> </a:t>
            </a:r>
            <a:r>
              <a:rPr sz="2800" dirty="0" err="1"/>
              <a:t>mayores</a:t>
            </a:r>
            <a:r>
              <a:rPr sz="2800" dirty="0"/>
              <a:t> </a:t>
            </a:r>
            <a:r>
              <a:rPr sz="2800" dirty="0" err="1"/>
              <a:t>cuando</a:t>
            </a:r>
            <a:r>
              <a:rPr sz="2800" dirty="0"/>
              <a:t> se </a:t>
            </a:r>
            <a:r>
              <a:rPr sz="2800" dirty="0" err="1"/>
              <a:t>ilumina</a:t>
            </a:r>
            <a:r>
              <a:rPr sz="2800" dirty="0"/>
              <a:t> con luz </a:t>
            </a:r>
            <a:r>
              <a:rPr sz="2800" dirty="0" err="1"/>
              <a:t>ultravioleta</a:t>
            </a:r>
            <a:r>
              <a:rPr sz="2800" dirty="0"/>
              <a:t> que </a:t>
            </a:r>
            <a:r>
              <a:rPr sz="2800" dirty="0" err="1"/>
              <a:t>cuando</a:t>
            </a:r>
            <a:r>
              <a:rPr sz="2800" dirty="0"/>
              <a:t> se </a:t>
            </a:r>
            <a:r>
              <a:rPr sz="2800" dirty="0" err="1"/>
              <a:t>deja</a:t>
            </a:r>
            <a:r>
              <a:rPr sz="2800" dirty="0"/>
              <a:t> </a:t>
            </a:r>
            <a:r>
              <a:rPr sz="2800" dirty="0" err="1"/>
              <a:t>en</a:t>
            </a:r>
            <a:r>
              <a:rPr sz="2800" dirty="0"/>
              <a:t> la </a:t>
            </a:r>
            <a:r>
              <a:rPr sz="2800" dirty="0" err="1"/>
              <a:t>oscuridad</a:t>
            </a:r>
            <a:endParaRPr sz="2800" dirty="0"/>
          </a:p>
        </p:txBody>
      </p:sp>
      <p:pic>
        <p:nvPicPr>
          <p:cNvPr id="234" name="Imagen 4" descr="Imagen 4"/>
          <p:cNvPicPr>
            <a:picLocks noChangeAspect="1"/>
          </p:cNvPicPr>
          <p:nvPr/>
        </p:nvPicPr>
        <p:blipFill>
          <a:blip r:embed="rId2">
            <a:extLst/>
          </a:blip>
          <a:stretch>
            <a:fillRect/>
          </a:stretch>
        </p:blipFill>
        <p:spPr>
          <a:xfrm>
            <a:off x="8258175" y="2270544"/>
            <a:ext cx="2743200" cy="3442716"/>
          </a:xfrm>
          <a:prstGeom prst="rect">
            <a:avLst/>
          </a:prstGeom>
          <a:ln w="12700">
            <a:miter lim="400000"/>
          </a:ln>
        </p:spPr>
      </p:pic>
      <p:pic>
        <p:nvPicPr>
          <p:cNvPr id="2" name="Imagen 1"/>
          <p:cNvPicPr>
            <a:picLocks noChangeAspect="1"/>
          </p:cNvPicPr>
          <p:nvPr/>
        </p:nvPicPr>
        <p:blipFill>
          <a:blip r:embed="rId3"/>
          <a:stretch>
            <a:fillRect/>
          </a:stretch>
        </p:blipFill>
        <p:spPr>
          <a:xfrm>
            <a:off x="2211703" y="5293937"/>
            <a:ext cx="4148756" cy="1253085"/>
          </a:xfrm>
          <a:prstGeom prst="rect">
            <a:avLst/>
          </a:prstGeom>
        </p:spPr>
      </p:pic>
    </p:spTree>
    <p:extLst>
      <p:ext uri="{BB962C8B-B14F-4D97-AF65-F5344CB8AC3E}">
        <p14:creationId xmlns:p14="http://schemas.microsoft.com/office/powerpoint/2010/main" val="3757797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Título 1"/>
          <p:cNvSpPr txBox="1">
            <a:spLocks noGrp="1"/>
          </p:cNvSpPr>
          <p:nvPr>
            <p:ph type="title"/>
          </p:nvPr>
        </p:nvSpPr>
        <p:spPr>
          <a:xfrm>
            <a:off x="2895600" y="764373"/>
            <a:ext cx="8610600" cy="1293028"/>
          </a:xfrm>
          <a:prstGeom prst="rect">
            <a:avLst/>
          </a:prstGeom>
        </p:spPr>
        <p:txBody>
          <a:bodyPr/>
          <a:lstStyle/>
          <a:p>
            <a:r>
              <a:t>Efecto fotoeléctrico</a:t>
            </a:r>
          </a:p>
        </p:txBody>
      </p:sp>
      <p:sp>
        <p:nvSpPr>
          <p:cNvPr id="227" name="Marcador de contenido 2"/>
          <p:cNvSpPr txBox="1">
            <a:spLocks noGrp="1"/>
          </p:cNvSpPr>
          <p:nvPr>
            <p:ph idx="1"/>
          </p:nvPr>
        </p:nvSpPr>
        <p:spPr>
          <a:xfrm>
            <a:off x="685800" y="2177716"/>
            <a:ext cx="10820400" cy="4040522"/>
          </a:xfrm>
          <a:prstGeom prst="rect">
            <a:avLst/>
          </a:prstGeom>
        </p:spPr>
        <p:txBody>
          <a:bodyPr>
            <a:noAutofit/>
          </a:bodyPr>
          <a:lstStyle/>
          <a:p>
            <a:pPr marL="0" indent="0" algn="just" defTabSz="905255">
              <a:lnSpc>
                <a:spcPct val="81000"/>
              </a:lnSpc>
              <a:spcBef>
                <a:spcPts val="900"/>
              </a:spcBef>
              <a:buSzTx/>
              <a:buNone/>
              <a:defRPr sz="1979"/>
            </a:pPr>
            <a:r>
              <a:rPr sz="2800" dirty="0"/>
              <a:t>El </a:t>
            </a:r>
            <a:r>
              <a:rPr sz="2800" dirty="0" err="1"/>
              <a:t>efecto</a:t>
            </a:r>
            <a:r>
              <a:rPr sz="2800" dirty="0"/>
              <a:t> </a:t>
            </a:r>
            <a:r>
              <a:rPr sz="2800" dirty="0" err="1"/>
              <a:t>fotoeléctrico</a:t>
            </a:r>
            <a:r>
              <a:rPr sz="2800" dirty="0"/>
              <a:t> </a:t>
            </a:r>
            <a:r>
              <a:rPr sz="2800" dirty="0" err="1"/>
              <a:t>consiste</a:t>
            </a:r>
            <a:r>
              <a:rPr sz="2800" dirty="0"/>
              <a:t> </a:t>
            </a:r>
            <a:r>
              <a:rPr sz="2800" dirty="0" err="1"/>
              <a:t>en</a:t>
            </a:r>
            <a:r>
              <a:rPr sz="2800" dirty="0"/>
              <a:t> la </a:t>
            </a:r>
            <a:r>
              <a:rPr sz="2800" dirty="0" err="1"/>
              <a:t>emisión</a:t>
            </a:r>
            <a:r>
              <a:rPr sz="2800" dirty="0"/>
              <a:t> de </a:t>
            </a:r>
            <a:r>
              <a:rPr sz="2800" dirty="0" err="1"/>
              <a:t>electrones</a:t>
            </a:r>
            <a:r>
              <a:rPr sz="2800" dirty="0"/>
              <a:t> </a:t>
            </a:r>
            <a:r>
              <a:rPr sz="2800" dirty="0" err="1"/>
              <a:t>por</a:t>
            </a:r>
            <a:r>
              <a:rPr sz="2800" dirty="0"/>
              <a:t> un material al </a:t>
            </a:r>
            <a:r>
              <a:rPr sz="2800" dirty="0" err="1"/>
              <a:t>incidir</a:t>
            </a:r>
            <a:r>
              <a:rPr sz="2800" dirty="0"/>
              <a:t> </a:t>
            </a:r>
            <a:r>
              <a:rPr sz="2800" dirty="0" err="1"/>
              <a:t>sobre</a:t>
            </a:r>
            <a:r>
              <a:rPr sz="2800" dirty="0"/>
              <a:t> </a:t>
            </a:r>
            <a:r>
              <a:rPr sz="2800" dirty="0" err="1"/>
              <a:t>él</a:t>
            </a:r>
            <a:r>
              <a:rPr sz="2800" dirty="0"/>
              <a:t> </a:t>
            </a:r>
            <a:r>
              <a:rPr sz="2800" dirty="0" err="1"/>
              <a:t>una</a:t>
            </a:r>
            <a:r>
              <a:rPr sz="2800" dirty="0"/>
              <a:t> </a:t>
            </a:r>
            <a:r>
              <a:rPr sz="2800" dirty="0" err="1"/>
              <a:t>radiación</a:t>
            </a:r>
            <a:r>
              <a:rPr sz="2800" dirty="0"/>
              <a:t> </a:t>
            </a:r>
            <a:r>
              <a:rPr sz="2800" dirty="0" err="1"/>
              <a:t>electromagnética</a:t>
            </a:r>
            <a:r>
              <a:rPr sz="2800" dirty="0"/>
              <a:t> (luz visible o </a:t>
            </a:r>
            <a:r>
              <a:rPr sz="2800" dirty="0" err="1"/>
              <a:t>ultravioleta</a:t>
            </a:r>
            <a:r>
              <a:rPr sz="2800" dirty="0"/>
              <a:t>, </a:t>
            </a:r>
            <a:r>
              <a:rPr sz="2800" dirty="0" err="1"/>
              <a:t>en</a:t>
            </a:r>
            <a:r>
              <a:rPr sz="2800" dirty="0"/>
              <a:t> general). A </a:t>
            </a:r>
            <a:r>
              <a:rPr sz="2800" dirty="0" err="1"/>
              <a:t>veces</a:t>
            </a:r>
            <a:r>
              <a:rPr sz="2800" dirty="0"/>
              <a:t> se </a:t>
            </a:r>
            <a:r>
              <a:rPr sz="2800" dirty="0" err="1"/>
              <a:t>incluyen</a:t>
            </a:r>
            <a:r>
              <a:rPr sz="2800" dirty="0"/>
              <a:t> </a:t>
            </a:r>
            <a:r>
              <a:rPr sz="2800" dirty="0" err="1"/>
              <a:t>en</a:t>
            </a:r>
            <a:r>
              <a:rPr sz="2800" dirty="0"/>
              <a:t> el </a:t>
            </a:r>
            <a:r>
              <a:rPr sz="2800" dirty="0" err="1"/>
              <a:t>término</a:t>
            </a:r>
            <a:r>
              <a:rPr sz="2800" dirty="0"/>
              <a:t> </a:t>
            </a:r>
            <a:r>
              <a:rPr sz="2800" dirty="0" err="1"/>
              <a:t>otros</a:t>
            </a:r>
            <a:r>
              <a:rPr sz="2800" dirty="0"/>
              <a:t> </a:t>
            </a:r>
            <a:r>
              <a:rPr sz="2800" dirty="0" err="1"/>
              <a:t>tipos</a:t>
            </a:r>
            <a:r>
              <a:rPr sz="2800" dirty="0"/>
              <a:t> de </a:t>
            </a:r>
            <a:r>
              <a:rPr sz="2800" dirty="0" err="1"/>
              <a:t>interacción</a:t>
            </a:r>
            <a:r>
              <a:rPr sz="2800" dirty="0"/>
              <a:t> entre la luz y la </a:t>
            </a:r>
            <a:r>
              <a:rPr sz="2800" dirty="0" err="1"/>
              <a:t>materia</a:t>
            </a:r>
            <a:r>
              <a:rPr sz="2800" dirty="0"/>
              <a:t>:</a:t>
            </a:r>
          </a:p>
        </p:txBody>
      </p:sp>
      <p:pic>
        <p:nvPicPr>
          <p:cNvPr id="2" name="Imagen 1"/>
          <p:cNvPicPr>
            <a:picLocks noChangeAspect="1"/>
          </p:cNvPicPr>
          <p:nvPr/>
        </p:nvPicPr>
        <p:blipFill>
          <a:blip r:embed="rId2"/>
          <a:stretch>
            <a:fillRect/>
          </a:stretch>
        </p:blipFill>
        <p:spPr>
          <a:xfrm>
            <a:off x="5805769" y="4049107"/>
            <a:ext cx="4818230" cy="2289446"/>
          </a:xfrm>
          <a:prstGeom prst="rect">
            <a:avLst/>
          </a:prstGeom>
        </p:spPr>
      </p:pic>
    </p:spTree>
    <p:extLst>
      <p:ext uri="{BB962C8B-B14F-4D97-AF65-F5344CB8AC3E}">
        <p14:creationId xmlns:p14="http://schemas.microsoft.com/office/powerpoint/2010/main" val="3005876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431758"/>
            <a:ext cx="10820400" cy="4786927"/>
          </a:xfrm>
        </p:spPr>
        <p:txBody>
          <a:bodyPr/>
          <a:lstStyle/>
          <a:p>
            <a:pPr algn="just"/>
            <a:r>
              <a:rPr lang="es-MX" sz="2800" dirty="0"/>
              <a:t>Fotoconductividad: Es el aumento de la conductividad eléctrica de la materia o en diodos provocada por la luz. Descubierta por </a:t>
            </a:r>
            <a:r>
              <a:rPr lang="es-MX" sz="2800" dirty="0" err="1"/>
              <a:t>Willoughby</a:t>
            </a:r>
            <a:r>
              <a:rPr lang="es-MX" sz="2800" dirty="0"/>
              <a:t> Smith en el selenio hacia la mitad del siglo XIX.</a:t>
            </a:r>
          </a:p>
          <a:p>
            <a:pPr algn="just"/>
            <a:r>
              <a:rPr lang="es-MX" sz="2800" dirty="0"/>
              <a:t>Efecto fotovoltaico: Transformación parcial de la energía lumínica en energía eléctrica. La primera célula solar fue fabricada por Charles </a:t>
            </a:r>
            <a:r>
              <a:rPr lang="es-MX" sz="2800" dirty="0" err="1"/>
              <a:t>Fritts</a:t>
            </a:r>
            <a:r>
              <a:rPr lang="es-MX" sz="2800" dirty="0"/>
              <a:t> en 1884. Estaba formada por selenio recubierto de una fina capa de oro.</a:t>
            </a:r>
          </a:p>
          <a:p>
            <a:endParaRPr lang="es-MX" dirty="0"/>
          </a:p>
        </p:txBody>
      </p:sp>
    </p:spTree>
    <p:extLst>
      <p:ext uri="{BB962C8B-B14F-4D97-AF65-F5344CB8AC3E}">
        <p14:creationId xmlns:p14="http://schemas.microsoft.com/office/powerpoint/2010/main" val="3806663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idx="1"/>
          </p:nvPr>
        </p:nvSpPr>
        <p:spPr>
          <a:xfrm>
            <a:off x="685800" y="820272"/>
            <a:ext cx="10820400" cy="5398414"/>
          </a:xfrm>
        </p:spPr>
        <p:txBody>
          <a:bodyPr/>
          <a:lstStyle/>
          <a:p>
            <a:pPr algn="just"/>
            <a:r>
              <a:rPr lang="es-MX" sz="2800" dirty="0"/>
              <a:t>Se podría decir que el efecto fotoeléctrico es lo opuesto a los rayos X, ya que el efecto fotoeléctrico indica que los fotones pueden transferir energía a los electrones. Los rayos X (no se sabía la naturaleza de su radiación, de ahí la incógnita "X") son la transformación en un fotón de toda o parte de la energía cinética de un electrón en movimiento. Esto se descubrió casualmente antes de que se dieran a conocer los trabajos de Planck y Einstein (aunque no se comprendió entonces).</a:t>
            </a:r>
          </a:p>
          <a:p>
            <a:endParaRPr lang="es-MX" dirty="0"/>
          </a:p>
        </p:txBody>
      </p:sp>
      <p:pic>
        <p:nvPicPr>
          <p:cNvPr id="2" name="Imagen 1"/>
          <p:cNvPicPr>
            <a:picLocks noChangeAspect="1"/>
          </p:cNvPicPr>
          <p:nvPr/>
        </p:nvPicPr>
        <p:blipFill>
          <a:blip r:embed="rId2"/>
          <a:stretch>
            <a:fillRect/>
          </a:stretch>
        </p:blipFill>
        <p:spPr>
          <a:xfrm>
            <a:off x="5339036" y="4203730"/>
            <a:ext cx="6167164" cy="2312894"/>
          </a:xfrm>
          <a:prstGeom prst="rect">
            <a:avLst/>
          </a:prstGeom>
        </p:spPr>
      </p:pic>
    </p:spTree>
    <p:extLst>
      <p:ext uri="{BB962C8B-B14F-4D97-AF65-F5344CB8AC3E}">
        <p14:creationId xmlns:p14="http://schemas.microsoft.com/office/powerpoint/2010/main" val="1623137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dirty="0"/>
              <a:t>ALBERT EINSTEIN</a:t>
            </a:r>
            <a:br>
              <a:rPr lang="es-MX" dirty="0"/>
            </a:br>
            <a:r>
              <a:rPr lang="es-MX" dirty="0"/>
              <a:t>Teoría corpuscular de la luz</a:t>
            </a:r>
          </a:p>
        </p:txBody>
      </p:sp>
      <p:sp>
        <p:nvSpPr>
          <p:cNvPr id="3" name="Marcador de texto 2"/>
          <p:cNvSpPr>
            <a:spLocks noGrp="1"/>
          </p:cNvSpPr>
          <p:nvPr>
            <p:ph idx="1"/>
          </p:nvPr>
        </p:nvSpPr>
        <p:spPr/>
        <p:txBody>
          <a:bodyPr>
            <a:normAutofit lnSpcReduction="10000"/>
          </a:bodyPr>
          <a:lstStyle/>
          <a:p>
            <a:pPr algn="just">
              <a:lnSpc>
                <a:spcPct val="80000"/>
              </a:lnSpc>
              <a:spcBef>
                <a:spcPts val="400"/>
              </a:spcBef>
              <a:defRPr sz="2000"/>
            </a:pPr>
            <a:r>
              <a:rPr lang="es-MX" sz="2800" dirty="0"/>
              <a:t>Extendió el concepto de cuantización de la luz .</a:t>
            </a:r>
          </a:p>
          <a:p>
            <a:pPr marL="0" indent="0" algn="just">
              <a:lnSpc>
                <a:spcPct val="80000"/>
              </a:lnSpc>
              <a:spcBef>
                <a:spcPts val="400"/>
              </a:spcBef>
              <a:buSzTx/>
              <a:buFont typeface="Wingdings"/>
              <a:buNone/>
              <a:defRPr sz="2000"/>
            </a:pPr>
            <a:endParaRPr lang="es-MX" sz="2800" dirty="0"/>
          </a:p>
          <a:p>
            <a:pPr algn="just">
              <a:lnSpc>
                <a:spcPct val="80000"/>
              </a:lnSpc>
              <a:spcBef>
                <a:spcPts val="400"/>
              </a:spcBef>
              <a:defRPr sz="2000" b="1"/>
            </a:pPr>
            <a:r>
              <a:rPr lang="es-MX" sz="2800" dirty="0"/>
              <a:t>La luz está formada o constituida por partículas, conocidas como fotones, cuya energía viene dada por la ecuación</a:t>
            </a:r>
            <a:r>
              <a:rPr lang="es-MX" sz="2800" dirty="0">
                <a:solidFill>
                  <a:srgbClr val="FF0000"/>
                </a:solidFill>
              </a:rPr>
              <a:t>: E= h f</a:t>
            </a:r>
            <a:r>
              <a:rPr lang="es-MX" sz="2800" dirty="0"/>
              <a:t>, donde f representa a la frecuencia de la luz que se emplee en cada caso, y h la constante de Planck.</a:t>
            </a:r>
          </a:p>
          <a:p>
            <a:pPr algn="just">
              <a:lnSpc>
                <a:spcPct val="80000"/>
              </a:lnSpc>
              <a:spcBef>
                <a:spcPts val="400"/>
              </a:spcBef>
              <a:defRPr sz="2000"/>
            </a:pPr>
            <a:endParaRPr lang="es-MX" sz="2800" dirty="0"/>
          </a:p>
          <a:p>
            <a:pPr algn="just">
              <a:lnSpc>
                <a:spcPct val="80000"/>
              </a:lnSpc>
              <a:spcBef>
                <a:spcPts val="400"/>
              </a:spcBef>
              <a:defRPr sz="2000"/>
            </a:pPr>
            <a:r>
              <a:rPr lang="es-MX" sz="2800" dirty="0"/>
              <a:t>La intensidad de la luz, debe comprenderse como una medida de la cantidad de fotones por unidad de tiempo.</a:t>
            </a:r>
          </a:p>
          <a:p>
            <a:pPr marL="0" indent="0" algn="just">
              <a:lnSpc>
                <a:spcPct val="80000"/>
              </a:lnSpc>
              <a:spcBef>
                <a:spcPts val="400"/>
              </a:spcBef>
              <a:buSzTx/>
              <a:buFont typeface="Wingdings"/>
              <a:buNone/>
              <a:defRPr sz="2000"/>
            </a:pPr>
            <a:br>
              <a:rPr lang="es-MX" sz="2800" dirty="0"/>
            </a:br>
            <a:endParaRPr lang="es-MX" sz="2800" dirty="0"/>
          </a:p>
          <a:p>
            <a:endParaRPr lang="es-MX" dirty="0"/>
          </a:p>
        </p:txBody>
      </p:sp>
      <p:pic>
        <p:nvPicPr>
          <p:cNvPr id="5" name="Imagen 4"/>
          <p:cNvPicPr>
            <a:picLocks noChangeAspect="1"/>
          </p:cNvPicPr>
          <p:nvPr/>
        </p:nvPicPr>
        <p:blipFill>
          <a:blip r:embed="rId2"/>
          <a:stretch>
            <a:fillRect/>
          </a:stretch>
        </p:blipFill>
        <p:spPr>
          <a:xfrm>
            <a:off x="482600" y="298700"/>
            <a:ext cx="1855724" cy="1530101"/>
          </a:xfrm>
          <a:prstGeom prst="rect">
            <a:avLst/>
          </a:prstGeom>
        </p:spPr>
      </p:pic>
    </p:spTree>
    <p:extLst>
      <p:ext uri="{BB962C8B-B14F-4D97-AF65-F5344CB8AC3E}">
        <p14:creationId xmlns:p14="http://schemas.microsoft.com/office/powerpoint/2010/main" val="329137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ítulo 1"/>
          <p:cNvSpPr txBox="1">
            <a:spLocks noGrp="1"/>
          </p:cNvSpPr>
          <p:nvPr>
            <p:ph type="title"/>
          </p:nvPr>
        </p:nvSpPr>
        <p:spPr>
          <a:xfrm>
            <a:off x="1971675" y="1066800"/>
            <a:ext cx="8521440" cy="1293028"/>
          </a:xfrm>
          <a:prstGeom prst="rect">
            <a:avLst/>
          </a:prstGeom>
        </p:spPr>
        <p:txBody>
          <a:bodyPr>
            <a:normAutofit/>
          </a:bodyPr>
          <a:lstStyle/>
          <a:p>
            <a:pPr algn="l"/>
            <a:r>
              <a:rPr lang="es-MX" dirty="0"/>
              <a:t>ARTHUR COMPTON</a:t>
            </a:r>
            <a:br>
              <a:rPr lang="es-MX" dirty="0"/>
            </a:br>
            <a:endParaRPr dirty="0"/>
          </a:p>
        </p:txBody>
      </p:sp>
      <p:sp>
        <p:nvSpPr>
          <p:cNvPr id="210" name="Marcador de contenido 2"/>
          <p:cNvSpPr txBox="1">
            <a:spLocks noGrp="1"/>
          </p:cNvSpPr>
          <p:nvPr>
            <p:ph idx="1"/>
          </p:nvPr>
        </p:nvSpPr>
        <p:spPr>
          <a:xfrm>
            <a:off x="438150" y="1914144"/>
            <a:ext cx="8506658" cy="5015294"/>
          </a:xfrm>
          <a:prstGeom prst="rect">
            <a:avLst/>
          </a:prstGeom>
        </p:spPr>
        <p:txBody>
          <a:bodyPr/>
          <a:lstStyle/>
          <a:p>
            <a:pPr marL="0" indent="0">
              <a:buNone/>
            </a:pPr>
            <a:endParaRPr lang="es-MX" dirty="0"/>
          </a:p>
          <a:p>
            <a:pPr algn="just"/>
            <a:r>
              <a:rPr dirty="0"/>
              <a:t> </a:t>
            </a:r>
            <a:r>
              <a:rPr lang="es-MX" sz="2800" dirty="0"/>
              <a:t>Estableció l</a:t>
            </a:r>
            <a:r>
              <a:rPr sz="2800" dirty="0"/>
              <a:t>a idea de que </a:t>
            </a:r>
            <a:r>
              <a:rPr sz="2800" dirty="0" err="1"/>
              <a:t>estos</a:t>
            </a:r>
            <a:r>
              <a:rPr sz="2800" dirty="0"/>
              <a:t> </a:t>
            </a:r>
            <a:r>
              <a:rPr sz="2800" dirty="0" err="1"/>
              <a:t>fotones</a:t>
            </a:r>
            <a:r>
              <a:rPr sz="2800" dirty="0"/>
              <a:t> </a:t>
            </a:r>
            <a:endParaRPr lang="es-MX" sz="2800" dirty="0"/>
          </a:p>
          <a:p>
            <a:pPr marL="0" indent="0" algn="just">
              <a:buNone/>
            </a:pPr>
            <a:r>
              <a:rPr lang="es-MX" sz="2800" dirty="0"/>
              <a:t>   </a:t>
            </a:r>
            <a:r>
              <a:rPr sz="2800" dirty="0" err="1"/>
              <a:t>también</a:t>
            </a:r>
            <a:r>
              <a:rPr lang="es-MX" sz="2800" dirty="0"/>
              <a:t> </a:t>
            </a:r>
            <a:r>
              <a:rPr sz="2800" dirty="0" err="1"/>
              <a:t>transportan</a:t>
            </a:r>
            <a:r>
              <a:rPr sz="2800" dirty="0"/>
              <a:t> </a:t>
            </a:r>
            <a:r>
              <a:rPr sz="2800" dirty="0" err="1"/>
              <a:t>cantidad</a:t>
            </a:r>
            <a:r>
              <a:rPr sz="2800" dirty="0"/>
              <a:t> de </a:t>
            </a:r>
            <a:r>
              <a:rPr sz="2800" dirty="0" err="1"/>
              <a:t>movimiento</a:t>
            </a:r>
            <a:r>
              <a:rPr sz="2800" dirty="0"/>
              <a:t> </a:t>
            </a:r>
            <a:r>
              <a:rPr lang="es-MX" sz="2800" dirty="0"/>
              <a:t>              </a:t>
            </a:r>
            <a:r>
              <a:rPr sz="2800" dirty="0" err="1"/>
              <a:t>fue</a:t>
            </a:r>
            <a:r>
              <a:rPr sz="2800" dirty="0"/>
              <a:t> </a:t>
            </a:r>
            <a:r>
              <a:rPr sz="2800" dirty="0" err="1"/>
              <a:t>comprobada</a:t>
            </a:r>
            <a:r>
              <a:rPr sz="2800" dirty="0"/>
              <a:t> </a:t>
            </a:r>
            <a:r>
              <a:rPr sz="2800" dirty="0" err="1"/>
              <a:t>en</a:t>
            </a:r>
            <a:r>
              <a:rPr sz="2800" dirty="0"/>
              <a:t> 1923.</a:t>
            </a:r>
            <a:endParaRPr lang="es-MX" sz="2800" dirty="0"/>
          </a:p>
          <a:p>
            <a:pPr algn="just"/>
            <a:r>
              <a:rPr sz="2800" dirty="0"/>
              <a:t>Ese</a:t>
            </a:r>
            <a:r>
              <a:rPr lang="es-MX" sz="2800" dirty="0"/>
              <a:t> </a:t>
            </a:r>
            <a:r>
              <a:rPr sz="2800" dirty="0" err="1"/>
              <a:t>año</a:t>
            </a:r>
            <a:r>
              <a:rPr sz="2800" dirty="0"/>
              <a:t> se </a:t>
            </a:r>
            <a:r>
              <a:rPr sz="2800" dirty="0" err="1"/>
              <a:t>descubrieron</a:t>
            </a:r>
            <a:r>
              <a:rPr sz="2800" dirty="0"/>
              <a:t> </a:t>
            </a:r>
            <a:r>
              <a:rPr sz="2800" dirty="0" err="1"/>
              <a:t>los</a:t>
            </a:r>
            <a:r>
              <a:rPr sz="2800" dirty="0"/>
              <a:t> </a:t>
            </a:r>
            <a:r>
              <a:rPr sz="2800" dirty="0" err="1"/>
              <a:t>rayos</a:t>
            </a:r>
            <a:r>
              <a:rPr sz="2800" dirty="0"/>
              <a:t> X </a:t>
            </a:r>
            <a:r>
              <a:rPr sz="2800" dirty="0" err="1"/>
              <a:t>dispersados</a:t>
            </a:r>
            <a:r>
              <a:rPr sz="2800" dirty="0"/>
              <a:t> </a:t>
            </a:r>
            <a:r>
              <a:rPr sz="2800" dirty="0" err="1"/>
              <a:t>por</a:t>
            </a:r>
            <a:r>
              <a:rPr sz="2800" dirty="0"/>
              <a:t> </a:t>
            </a:r>
            <a:r>
              <a:rPr sz="2800" dirty="0" err="1"/>
              <a:t>electrones</a:t>
            </a:r>
            <a:r>
              <a:rPr sz="2800" dirty="0"/>
              <a:t> </a:t>
            </a:r>
            <a:r>
              <a:rPr sz="2800" dirty="0" err="1"/>
              <a:t>libres</a:t>
            </a:r>
            <a:r>
              <a:rPr sz="2800" dirty="0"/>
              <a:t>, </a:t>
            </a:r>
            <a:r>
              <a:rPr sz="2800" dirty="0" err="1"/>
              <a:t>experimentan</a:t>
            </a:r>
            <a:r>
              <a:rPr sz="2800" dirty="0"/>
              <a:t> un </a:t>
            </a:r>
            <a:r>
              <a:rPr sz="2800" dirty="0" err="1"/>
              <a:t>desplazamiento</a:t>
            </a:r>
            <a:r>
              <a:rPr sz="2800" dirty="0"/>
              <a:t> </a:t>
            </a:r>
            <a:r>
              <a:rPr sz="2800" dirty="0" err="1"/>
              <a:t>en</a:t>
            </a:r>
            <a:r>
              <a:rPr sz="2800" dirty="0"/>
              <a:t> la </a:t>
            </a:r>
            <a:r>
              <a:rPr sz="2800" dirty="0" err="1"/>
              <a:t>longitud</a:t>
            </a:r>
            <a:r>
              <a:rPr sz="2800" dirty="0"/>
              <a:t> de </a:t>
            </a:r>
            <a:r>
              <a:rPr sz="2800" dirty="0" err="1"/>
              <a:t>onda</a:t>
            </a:r>
            <a:r>
              <a:rPr sz="2800" dirty="0"/>
              <a:t> con un </a:t>
            </a:r>
            <a:r>
              <a:rPr sz="2800" dirty="0" err="1"/>
              <a:t>ángulo</a:t>
            </a:r>
            <a:r>
              <a:rPr sz="2800" dirty="0"/>
              <a:t> de </a:t>
            </a:r>
            <a:r>
              <a:rPr sz="2800" dirty="0" err="1"/>
              <a:t>dispersión</a:t>
            </a:r>
            <a:r>
              <a:rPr sz="2800" dirty="0"/>
              <a:t>, </a:t>
            </a:r>
            <a:r>
              <a:rPr sz="2800" dirty="0" err="1"/>
              <a:t>conocido</a:t>
            </a:r>
            <a:r>
              <a:rPr sz="2800" dirty="0"/>
              <a:t> </a:t>
            </a:r>
            <a:r>
              <a:rPr sz="2800" dirty="0" err="1"/>
              <a:t>como</a:t>
            </a:r>
            <a:r>
              <a:rPr sz="2800" dirty="0"/>
              <a:t> </a:t>
            </a:r>
            <a:r>
              <a:rPr sz="2800" dirty="0" err="1"/>
              <a:t>desplazamiento</a:t>
            </a:r>
            <a:r>
              <a:rPr sz="2800" dirty="0"/>
              <a:t> Compton.</a:t>
            </a:r>
          </a:p>
        </p:txBody>
      </p:sp>
      <p:pic>
        <p:nvPicPr>
          <p:cNvPr id="211" name="Imagen 8" descr="Imagen 8"/>
          <p:cNvPicPr>
            <a:picLocks noChangeAspect="1"/>
          </p:cNvPicPr>
          <p:nvPr/>
        </p:nvPicPr>
        <p:blipFill>
          <a:blip r:embed="rId2">
            <a:extLst/>
          </a:blip>
          <a:stretch>
            <a:fillRect/>
          </a:stretch>
        </p:blipFill>
        <p:spPr>
          <a:xfrm>
            <a:off x="9167751" y="828710"/>
            <a:ext cx="2621163" cy="2170867"/>
          </a:xfrm>
          <a:prstGeom prst="rect">
            <a:avLst/>
          </a:prstGeom>
          <a:ln w="12700">
            <a:miter lim="400000"/>
          </a:ln>
        </p:spPr>
      </p:pic>
      <p:pic>
        <p:nvPicPr>
          <p:cNvPr id="2" name="Imagen 1"/>
          <p:cNvPicPr>
            <a:picLocks noChangeAspect="1"/>
          </p:cNvPicPr>
          <p:nvPr/>
        </p:nvPicPr>
        <p:blipFill>
          <a:blip r:embed="rId3"/>
          <a:stretch>
            <a:fillRect/>
          </a:stretch>
        </p:blipFill>
        <p:spPr>
          <a:xfrm>
            <a:off x="9621431" y="4193488"/>
            <a:ext cx="2042337" cy="1188823"/>
          </a:xfrm>
          <a:prstGeom prst="rect">
            <a:avLst/>
          </a:prstGeom>
        </p:spPr>
      </p:pic>
    </p:spTree>
    <p:extLst>
      <p:ext uri="{BB962C8B-B14F-4D97-AF65-F5344CB8AC3E}">
        <p14:creationId xmlns:p14="http://schemas.microsoft.com/office/powerpoint/2010/main" val="985085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ítulo 1"/>
          <p:cNvSpPr txBox="1">
            <a:spLocks noGrp="1"/>
          </p:cNvSpPr>
          <p:nvPr>
            <p:ph type="title"/>
          </p:nvPr>
        </p:nvSpPr>
        <p:spPr>
          <a:xfrm>
            <a:off x="2895600" y="764373"/>
            <a:ext cx="8610600" cy="1293028"/>
          </a:xfrm>
          <a:prstGeom prst="rect">
            <a:avLst/>
          </a:prstGeom>
        </p:spPr>
        <p:txBody>
          <a:bodyPr/>
          <a:lstStyle/>
          <a:p>
            <a:r>
              <a:t>Introducción:</a:t>
            </a:r>
          </a:p>
        </p:txBody>
      </p:sp>
      <p:sp>
        <p:nvSpPr>
          <p:cNvPr id="194" name="Marcador de contenido 2"/>
          <p:cNvSpPr txBox="1">
            <a:spLocks noGrp="1"/>
          </p:cNvSpPr>
          <p:nvPr>
            <p:ph type="body" idx="1"/>
          </p:nvPr>
        </p:nvSpPr>
        <p:spPr>
          <a:prstGeom prst="rect">
            <a:avLst/>
          </a:prstGeom>
        </p:spPr>
        <p:txBody>
          <a:bodyPr/>
          <a:lstStyle/>
          <a:p>
            <a:pPr algn="just"/>
            <a:r>
              <a:rPr dirty="0"/>
              <a:t>Este </a:t>
            </a:r>
            <a:r>
              <a:rPr dirty="0" err="1"/>
              <a:t>trabajo</a:t>
            </a:r>
            <a:r>
              <a:rPr dirty="0"/>
              <a:t> </a:t>
            </a:r>
            <a:r>
              <a:rPr dirty="0" err="1"/>
              <a:t>fue</a:t>
            </a:r>
            <a:r>
              <a:rPr dirty="0"/>
              <a:t> </a:t>
            </a:r>
            <a:r>
              <a:rPr dirty="0" err="1"/>
              <a:t>elaborado</a:t>
            </a:r>
            <a:r>
              <a:rPr dirty="0"/>
              <a:t> con la </a:t>
            </a:r>
            <a:r>
              <a:rPr dirty="0" err="1"/>
              <a:t>intención</a:t>
            </a:r>
            <a:r>
              <a:rPr dirty="0"/>
              <a:t> de que </a:t>
            </a:r>
            <a:r>
              <a:rPr dirty="0" err="1"/>
              <a:t>los</a:t>
            </a:r>
            <a:r>
              <a:rPr dirty="0"/>
              <a:t> </a:t>
            </a:r>
            <a:r>
              <a:rPr dirty="0" err="1"/>
              <a:t>alumnos</a:t>
            </a:r>
            <a:r>
              <a:rPr dirty="0"/>
              <a:t> se </a:t>
            </a:r>
            <a:r>
              <a:rPr dirty="0" err="1"/>
              <a:t>adentren</a:t>
            </a:r>
            <a:r>
              <a:rPr dirty="0"/>
              <a:t> </a:t>
            </a:r>
            <a:r>
              <a:rPr dirty="0" err="1"/>
              <a:t>en</a:t>
            </a:r>
            <a:r>
              <a:rPr dirty="0"/>
              <a:t> el </a:t>
            </a:r>
            <a:r>
              <a:rPr dirty="0" err="1"/>
              <a:t>fascinante</a:t>
            </a:r>
            <a:r>
              <a:rPr dirty="0"/>
              <a:t> </a:t>
            </a:r>
            <a:r>
              <a:rPr dirty="0" err="1"/>
              <a:t>mundo</a:t>
            </a:r>
            <a:r>
              <a:rPr dirty="0"/>
              <a:t> de la </a:t>
            </a:r>
            <a:r>
              <a:rPr dirty="0" err="1"/>
              <a:t>física</a:t>
            </a:r>
            <a:r>
              <a:rPr dirty="0"/>
              <a:t>, </a:t>
            </a:r>
            <a:r>
              <a:rPr dirty="0" err="1"/>
              <a:t>abran</a:t>
            </a:r>
            <a:r>
              <a:rPr dirty="0"/>
              <a:t> </a:t>
            </a:r>
            <a:r>
              <a:rPr dirty="0" err="1"/>
              <a:t>sus</a:t>
            </a:r>
            <a:r>
              <a:rPr dirty="0"/>
              <a:t> </a:t>
            </a:r>
            <a:r>
              <a:rPr dirty="0" err="1"/>
              <a:t>ojos</a:t>
            </a:r>
            <a:r>
              <a:rPr dirty="0"/>
              <a:t> y </a:t>
            </a:r>
            <a:r>
              <a:rPr dirty="0" err="1"/>
              <a:t>empiecen</a:t>
            </a:r>
            <a:r>
              <a:rPr dirty="0"/>
              <a:t> a </a:t>
            </a:r>
            <a:r>
              <a:rPr dirty="0" err="1"/>
              <a:t>descubrir</a:t>
            </a:r>
            <a:r>
              <a:rPr dirty="0"/>
              <a:t> </a:t>
            </a:r>
            <a:r>
              <a:rPr dirty="0" err="1"/>
              <a:t>todo</a:t>
            </a:r>
            <a:r>
              <a:rPr dirty="0"/>
              <a:t> lo que el </a:t>
            </a:r>
            <a:r>
              <a:rPr dirty="0" err="1"/>
              <a:t>mundo</a:t>
            </a:r>
            <a:r>
              <a:rPr dirty="0"/>
              <a:t> </a:t>
            </a:r>
            <a:r>
              <a:rPr dirty="0" err="1"/>
              <a:t>alrededor</a:t>
            </a:r>
            <a:r>
              <a:rPr dirty="0"/>
              <a:t> y la </a:t>
            </a:r>
            <a:r>
              <a:rPr dirty="0" err="1"/>
              <a:t>realidad</a:t>
            </a:r>
            <a:r>
              <a:rPr dirty="0"/>
              <a:t> </a:t>
            </a:r>
            <a:r>
              <a:rPr dirty="0" err="1"/>
              <a:t>misma</a:t>
            </a:r>
            <a:r>
              <a:rPr dirty="0"/>
              <a:t> </a:t>
            </a:r>
            <a:r>
              <a:rPr dirty="0" err="1"/>
              <a:t>nos</a:t>
            </a:r>
            <a:r>
              <a:rPr dirty="0"/>
              <a:t> </a:t>
            </a:r>
            <a:r>
              <a:rPr dirty="0" err="1"/>
              <a:t>esconde</a:t>
            </a:r>
            <a:r>
              <a:rPr dirty="0"/>
              <a:t> a </a:t>
            </a:r>
            <a:r>
              <a:rPr dirty="0" err="1"/>
              <a:t>escalas</a:t>
            </a:r>
            <a:r>
              <a:rPr dirty="0"/>
              <a:t> tan </a:t>
            </a:r>
            <a:r>
              <a:rPr dirty="0" err="1"/>
              <a:t>pequeñas</a:t>
            </a:r>
            <a:r>
              <a:rPr dirty="0"/>
              <a:t>.</a:t>
            </a:r>
          </a:p>
          <a:p>
            <a:pPr algn="just"/>
            <a:endParaRPr dirty="0"/>
          </a:p>
          <a:p>
            <a:pPr algn="just"/>
            <a:r>
              <a:rPr dirty="0"/>
              <a:t>La </a:t>
            </a:r>
            <a:r>
              <a:rPr dirty="0" err="1"/>
              <a:t>física</a:t>
            </a:r>
            <a:r>
              <a:rPr dirty="0"/>
              <a:t> </a:t>
            </a:r>
            <a:r>
              <a:rPr dirty="0" err="1"/>
              <a:t>moderna</a:t>
            </a:r>
            <a:r>
              <a:rPr dirty="0"/>
              <a:t> </a:t>
            </a:r>
            <a:r>
              <a:rPr dirty="0" err="1"/>
              <a:t>es</a:t>
            </a:r>
            <a:r>
              <a:rPr dirty="0"/>
              <a:t> de </a:t>
            </a:r>
            <a:r>
              <a:rPr dirty="0" err="1"/>
              <a:t>los</a:t>
            </a:r>
            <a:r>
              <a:rPr dirty="0"/>
              <a:t> </a:t>
            </a:r>
            <a:r>
              <a:rPr dirty="0" err="1"/>
              <a:t>temas</a:t>
            </a:r>
            <a:r>
              <a:rPr dirty="0"/>
              <a:t> mas </a:t>
            </a:r>
            <a:r>
              <a:rPr dirty="0" err="1"/>
              <a:t>enigmáticos</a:t>
            </a:r>
            <a:r>
              <a:rPr dirty="0"/>
              <a:t> que la </a:t>
            </a:r>
            <a:r>
              <a:rPr dirty="0" err="1"/>
              <a:t>ciencia</a:t>
            </a:r>
            <a:r>
              <a:rPr dirty="0"/>
              <a:t> ha </a:t>
            </a:r>
            <a:r>
              <a:rPr dirty="0" err="1"/>
              <a:t>descubierto</a:t>
            </a:r>
            <a:r>
              <a:rPr dirty="0"/>
              <a:t> hasta a la </a:t>
            </a:r>
            <a:r>
              <a:rPr dirty="0" err="1"/>
              <a:t>actualidad</a:t>
            </a:r>
            <a:r>
              <a:rPr dirty="0"/>
              <a:t>, y personas </a:t>
            </a:r>
            <a:r>
              <a:rPr dirty="0" err="1"/>
              <a:t>como</a:t>
            </a:r>
            <a:r>
              <a:rPr dirty="0"/>
              <a:t> Einstein, Plank, Bohr, Newton, </a:t>
            </a:r>
            <a:r>
              <a:rPr dirty="0" err="1"/>
              <a:t>Shcrödinger</a:t>
            </a:r>
            <a:r>
              <a:rPr dirty="0"/>
              <a:t>, Heisenberg y </a:t>
            </a:r>
            <a:r>
              <a:rPr dirty="0" err="1"/>
              <a:t>mucho</a:t>
            </a:r>
            <a:r>
              <a:rPr dirty="0"/>
              <a:t> m</a:t>
            </a:r>
            <a:r>
              <a:rPr lang="es-MX" dirty="0"/>
              <a:t>á</a:t>
            </a:r>
            <a:r>
              <a:rPr dirty="0"/>
              <a:t>s </a:t>
            </a:r>
            <a:r>
              <a:rPr dirty="0" err="1"/>
              <a:t>científicos</a:t>
            </a:r>
            <a:r>
              <a:rPr dirty="0"/>
              <a:t> de </a:t>
            </a:r>
            <a:r>
              <a:rPr dirty="0" err="1"/>
              <a:t>esta</a:t>
            </a:r>
            <a:r>
              <a:rPr dirty="0"/>
              <a:t> ta</a:t>
            </a:r>
            <a:r>
              <a:rPr lang="es-MX" dirty="0"/>
              <a:t>ll</a:t>
            </a:r>
            <a:r>
              <a:rPr dirty="0"/>
              <a:t>a, </a:t>
            </a:r>
            <a:r>
              <a:rPr dirty="0" err="1"/>
              <a:t>dedicaron</a:t>
            </a:r>
            <a:r>
              <a:rPr dirty="0"/>
              <a:t> </a:t>
            </a:r>
            <a:r>
              <a:rPr dirty="0" err="1"/>
              <a:t>su</a:t>
            </a:r>
            <a:r>
              <a:rPr dirty="0"/>
              <a:t> </a:t>
            </a:r>
            <a:r>
              <a:rPr dirty="0" err="1"/>
              <a:t>vida</a:t>
            </a:r>
            <a:r>
              <a:rPr dirty="0"/>
              <a:t> y </a:t>
            </a:r>
            <a:r>
              <a:rPr dirty="0" err="1"/>
              <a:t>pusieron</a:t>
            </a:r>
            <a:r>
              <a:rPr dirty="0"/>
              <a:t> </a:t>
            </a:r>
            <a:r>
              <a:rPr dirty="0" err="1"/>
              <a:t>todos</a:t>
            </a:r>
            <a:r>
              <a:rPr dirty="0"/>
              <a:t> </a:t>
            </a:r>
            <a:r>
              <a:rPr dirty="0" err="1"/>
              <a:t>sus</a:t>
            </a:r>
            <a:r>
              <a:rPr dirty="0"/>
              <a:t> </a:t>
            </a:r>
            <a:r>
              <a:rPr dirty="0" err="1"/>
              <a:t>conocimientos</a:t>
            </a:r>
            <a:r>
              <a:rPr dirty="0"/>
              <a:t> para que el </a:t>
            </a:r>
            <a:r>
              <a:rPr dirty="0" err="1"/>
              <a:t>mundo</a:t>
            </a:r>
            <a:r>
              <a:rPr dirty="0"/>
              <a:t> actual </a:t>
            </a:r>
            <a:r>
              <a:rPr dirty="0" err="1"/>
              <a:t>los</a:t>
            </a:r>
            <a:r>
              <a:rPr dirty="0"/>
              <a:t> </a:t>
            </a:r>
            <a:r>
              <a:rPr dirty="0" err="1"/>
              <a:t>conociera</a:t>
            </a:r>
            <a:r>
              <a:rPr dirty="0"/>
              <a:t>.</a:t>
            </a:r>
          </a:p>
        </p:txBody>
      </p:sp>
    </p:spTree>
    <p:extLst>
      <p:ext uri="{BB962C8B-B14F-4D97-AF65-F5344CB8AC3E}">
        <p14:creationId xmlns:p14="http://schemas.microsoft.com/office/powerpoint/2010/main" val="2897813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Título 1"/>
          <p:cNvSpPr txBox="1">
            <a:spLocks noGrp="1"/>
          </p:cNvSpPr>
          <p:nvPr>
            <p:ph type="ctrTitle"/>
          </p:nvPr>
        </p:nvSpPr>
        <p:spPr>
          <a:xfrm>
            <a:off x="1323975" y="2457450"/>
            <a:ext cx="9448800" cy="1825096"/>
          </a:xfrm>
          <a:prstGeom prst="rect">
            <a:avLst/>
          </a:prstGeom>
        </p:spPr>
        <p:txBody>
          <a:bodyPr/>
          <a:lstStyle>
            <a:lvl1pPr>
              <a:defRPr sz="4800"/>
            </a:lvl1pPr>
          </a:lstStyle>
          <a:p>
            <a:r>
              <a:rPr lang="es-MX"/>
              <a:t>Modelo </a:t>
            </a:r>
            <a:r>
              <a:t>bohr</a:t>
            </a:r>
            <a:endParaRPr dirty="0"/>
          </a:p>
        </p:txBody>
      </p:sp>
    </p:spTree>
    <p:extLst>
      <p:ext uri="{BB962C8B-B14F-4D97-AF65-F5344CB8AC3E}">
        <p14:creationId xmlns:p14="http://schemas.microsoft.com/office/powerpoint/2010/main" val="26630074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ítulo 1"/>
          <p:cNvSpPr txBox="1">
            <a:spLocks noGrp="1"/>
          </p:cNvSpPr>
          <p:nvPr>
            <p:ph type="title"/>
          </p:nvPr>
        </p:nvSpPr>
        <p:spPr>
          <a:xfrm>
            <a:off x="2895600" y="764373"/>
            <a:ext cx="8610600" cy="1293028"/>
          </a:xfrm>
          <a:prstGeom prst="rect">
            <a:avLst/>
          </a:prstGeom>
        </p:spPr>
        <p:txBody>
          <a:bodyPr/>
          <a:lstStyle/>
          <a:p>
            <a:r>
              <a:t>Modelo atomico</a:t>
            </a:r>
          </a:p>
        </p:txBody>
      </p:sp>
      <p:sp>
        <p:nvSpPr>
          <p:cNvPr id="286" name="Marcador de contenido 2"/>
          <p:cNvSpPr txBox="1">
            <a:spLocks noGrp="1"/>
          </p:cNvSpPr>
          <p:nvPr>
            <p:ph idx="1"/>
          </p:nvPr>
        </p:nvSpPr>
        <p:spPr>
          <a:xfrm>
            <a:off x="685800" y="2514600"/>
            <a:ext cx="6871855" cy="2755900"/>
          </a:xfrm>
          <a:prstGeom prst="rect">
            <a:avLst/>
          </a:prstGeom>
        </p:spPr>
        <p:txBody>
          <a:bodyPr>
            <a:normAutofit/>
          </a:bodyPr>
          <a:lstStyle/>
          <a:p>
            <a:pPr algn="just">
              <a:lnSpc>
                <a:spcPct val="81000"/>
              </a:lnSpc>
              <a:defRPr sz="2000"/>
            </a:pPr>
            <a:r>
              <a:rPr sz="2800" dirty="0"/>
              <a:t>Niels Bohr (1885-1962) </a:t>
            </a:r>
            <a:r>
              <a:rPr sz="2800" dirty="0" err="1"/>
              <a:t>físico</a:t>
            </a:r>
            <a:r>
              <a:rPr sz="2800" dirty="0"/>
              <a:t> </a:t>
            </a:r>
            <a:r>
              <a:rPr sz="2800" dirty="0" err="1"/>
              <a:t>danés</a:t>
            </a:r>
            <a:r>
              <a:rPr sz="2800" dirty="0"/>
              <a:t>, </a:t>
            </a:r>
            <a:r>
              <a:rPr sz="2800" dirty="0" err="1"/>
              <a:t>supuso</a:t>
            </a:r>
            <a:r>
              <a:rPr sz="2800" dirty="0"/>
              <a:t> que </a:t>
            </a:r>
            <a:r>
              <a:rPr sz="2800" dirty="0" err="1"/>
              <a:t>los</a:t>
            </a:r>
            <a:r>
              <a:rPr sz="2800" dirty="0"/>
              <a:t> </a:t>
            </a:r>
            <a:r>
              <a:rPr sz="2800" dirty="0" err="1"/>
              <a:t>electrones</a:t>
            </a:r>
            <a:r>
              <a:rPr sz="2800" dirty="0"/>
              <a:t> se </a:t>
            </a:r>
            <a:r>
              <a:rPr sz="2800" dirty="0" err="1"/>
              <a:t>encuentran</a:t>
            </a:r>
            <a:r>
              <a:rPr sz="2800" dirty="0"/>
              <a:t> y </a:t>
            </a:r>
            <a:r>
              <a:rPr sz="2800" dirty="0" err="1"/>
              <a:t>giran</a:t>
            </a:r>
            <a:r>
              <a:rPr sz="2800" dirty="0"/>
              <a:t> </a:t>
            </a:r>
            <a:r>
              <a:rPr sz="2800" dirty="0" err="1"/>
              <a:t>en</a:t>
            </a:r>
            <a:r>
              <a:rPr sz="2800" dirty="0"/>
              <a:t> </a:t>
            </a:r>
            <a:r>
              <a:rPr sz="2800" dirty="0" err="1"/>
              <a:t>órbitas</a:t>
            </a:r>
            <a:r>
              <a:rPr sz="2800" dirty="0"/>
              <a:t> </a:t>
            </a:r>
            <a:r>
              <a:rPr sz="2800" dirty="0" err="1"/>
              <a:t>definidas</a:t>
            </a:r>
            <a:r>
              <a:rPr sz="2800" dirty="0"/>
              <a:t> y que </a:t>
            </a:r>
            <a:r>
              <a:rPr sz="2800" dirty="0" err="1"/>
              <a:t>cada</a:t>
            </a:r>
            <a:r>
              <a:rPr sz="2800" dirty="0"/>
              <a:t> </a:t>
            </a:r>
            <a:r>
              <a:rPr sz="2800" dirty="0" err="1"/>
              <a:t>una</a:t>
            </a:r>
            <a:r>
              <a:rPr sz="2800" dirty="0"/>
              <a:t> </a:t>
            </a:r>
            <a:r>
              <a:rPr sz="2800" dirty="0" err="1"/>
              <a:t>contiene</a:t>
            </a:r>
            <a:r>
              <a:rPr sz="2800" dirty="0"/>
              <a:t> </a:t>
            </a:r>
            <a:r>
              <a:rPr sz="2800" dirty="0" err="1"/>
              <a:t>una</a:t>
            </a:r>
            <a:r>
              <a:rPr sz="2800" dirty="0"/>
              <a:t> </a:t>
            </a:r>
            <a:r>
              <a:rPr sz="2800" dirty="0" err="1"/>
              <a:t>cantidad</a:t>
            </a:r>
            <a:r>
              <a:rPr sz="2800" dirty="0"/>
              <a:t> de </a:t>
            </a:r>
            <a:r>
              <a:rPr sz="2800" dirty="0" err="1"/>
              <a:t>energía</a:t>
            </a:r>
            <a:r>
              <a:rPr sz="2800" dirty="0"/>
              <a:t>, </a:t>
            </a:r>
            <a:r>
              <a:rPr sz="2800" dirty="0" err="1"/>
              <a:t>por</a:t>
            </a:r>
            <a:r>
              <a:rPr sz="2800" dirty="0"/>
              <a:t> </a:t>
            </a:r>
            <a:r>
              <a:rPr sz="2800" dirty="0" err="1"/>
              <a:t>esta</a:t>
            </a:r>
            <a:r>
              <a:rPr sz="2800" dirty="0"/>
              <a:t> </a:t>
            </a:r>
            <a:r>
              <a:rPr sz="2800" dirty="0" err="1"/>
              <a:t>razón</a:t>
            </a:r>
            <a:r>
              <a:rPr sz="2800" dirty="0"/>
              <a:t> </a:t>
            </a:r>
            <a:r>
              <a:rPr sz="2800" dirty="0" err="1"/>
              <a:t>los</a:t>
            </a:r>
            <a:r>
              <a:rPr sz="2800" dirty="0"/>
              <a:t> </a:t>
            </a:r>
            <a:r>
              <a:rPr sz="2800" dirty="0" err="1"/>
              <a:t>llamó</a:t>
            </a:r>
            <a:r>
              <a:rPr sz="2800" dirty="0"/>
              <a:t> </a:t>
            </a:r>
            <a:r>
              <a:rPr sz="2800" dirty="0" err="1"/>
              <a:t>niveles</a:t>
            </a:r>
            <a:r>
              <a:rPr sz="2800" dirty="0"/>
              <a:t> de </a:t>
            </a:r>
            <a:r>
              <a:rPr sz="2800" dirty="0" err="1"/>
              <a:t>energía</a:t>
            </a:r>
            <a:r>
              <a:rPr sz="2800" dirty="0"/>
              <a:t>. </a:t>
            </a:r>
          </a:p>
        </p:txBody>
      </p:sp>
      <p:pic>
        <p:nvPicPr>
          <p:cNvPr id="287" name="Imagen 4" descr="Imagen 4"/>
          <p:cNvPicPr>
            <a:picLocks noChangeAspect="1"/>
          </p:cNvPicPr>
          <p:nvPr/>
        </p:nvPicPr>
        <p:blipFill>
          <a:blip r:embed="rId2">
            <a:extLst/>
          </a:blip>
          <a:stretch>
            <a:fillRect/>
          </a:stretch>
        </p:blipFill>
        <p:spPr>
          <a:xfrm>
            <a:off x="8067675" y="2193925"/>
            <a:ext cx="3397238" cy="3796066"/>
          </a:xfrm>
          <a:prstGeom prst="rect">
            <a:avLst/>
          </a:prstGeom>
          <a:ln w="12700">
            <a:miter lim="400000"/>
          </a:ln>
        </p:spPr>
      </p:pic>
    </p:spTree>
    <p:extLst>
      <p:ext uri="{BB962C8B-B14F-4D97-AF65-F5344CB8AC3E}">
        <p14:creationId xmlns:p14="http://schemas.microsoft.com/office/powerpoint/2010/main" val="3128064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660400"/>
            <a:ext cx="10820400" cy="5558285"/>
          </a:xfrm>
        </p:spPr>
        <p:txBody>
          <a:bodyPr/>
          <a:lstStyle/>
          <a:p>
            <a:pPr algn="just"/>
            <a:r>
              <a:rPr lang="es-MX" sz="2800" dirty="0"/>
              <a:t>Planteó que en estado basal los electrones se encuentran girando en torno a su nivel de energía, pero que éstos pueden pasar de uno a otro, para ello necesitan absorber energía, si el electrón “salta” a  un nivel de energía superior adquieren un estado excitado y se produce un espectro de absorción.</a:t>
            </a:r>
          </a:p>
          <a:p>
            <a:pPr algn="just"/>
            <a:r>
              <a:rPr lang="es-MX" sz="2800" dirty="0"/>
              <a:t>Al regresar a su estado basal emiten energía en forma de fotones y producen un espectro de emisión.</a:t>
            </a:r>
          </a:p>
          <a:p>
            <a:endParaRPr lang="es-MX" dirty="0"/>
          </a:p>
        </p:txBody>
      </p:sp>
      <p:pic>
        <p:nvPicPr>
          <p:cNvPr id="5" name="Imagen 4"/>
          <p:cNvPicPr>
            <a:picLocks noChangeAspect="1"/>
          </p:cNvPicPr>
          <p:nvPr/>
        </p:nvPicPr>
        <p:blipFill>
          <a:blip r:embed="rId2"/>
          <a:stretch>
            <a:fillRect/>
          </a:stretch>
        </p:blipFill>
        <p:spPr>
          <a:xfrm>
            <a:off x="3954030" y="4337498"/>
            <a:ext cx="4642283" cy="1881187"/>
          </a:xfrm>
          <a:prstGeom prst="rect">
            <a:avLst/>
          </a:prstGeom>
        </p:spPr>
      </p:pic>
    </p:spTree>
    <p:extLst>
      <p:ext uri="{BB962C8B-B14F-4D97-AF65-F5344CB8AC3E}">
        <p14:creationId xmlns:p14="http://schemas.microsoft.com/office/powerpoint/2010/main" val="2291366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ítulo 1"/>
          <p:cNvSpPr txBox="1">
            <a:spLocks noGrp="1"/>
          </p:cNvSpPr>
          <p:nvPr>
            <p:ph type="title"/>
          </p:nvPr>
        </p:nvSpPr>
        <p:spPr>
          <a:xfrm>
            <a:off x="2933700" y="1047750"/>
            <a:ext cx="8610600" cy="1293028"/>
          </a:xfrm>
          <a:prstGeom prst="rect">
            <a:avLst/>
          </a:prstGeom>
        </p:spPr>
        <p:txBody>
          <a:bodyPr/>
          <a:lstStyle/>
          <a:p>
            <a:r>
              <a:t>Postulados de Bohr</a:t>
            </a:r>
          </a:p>
        </p:txBody>
      </p:sp>
      <p:sp>
        <p:nvSpPr>
          <p:cNvPr id="290" name="Marcador de contenido 2"/>
          <p:cNvSpPr txBox="1">
            <a:spLocks noGrp="1"/>
          </p:cNvSpPr>
          <p:nvPr>
            <p:ph idx="1"/>
          </p:nvPr>
        </p:nvSpPr>
        <p:spPr>
          <a:xfrm>
            <a:off x="400050" y="942975"/>
            <a:ext cx="5190417" cy="4024313"/>
          </a:xfrm>
          <a:prstGeom prst="rect">
            <a:avLst/>
          </a:prstGeom>
        </p:spPr>
        <p:txBody>
          <a:bodyPr>
            <a:normAutofit/>
          </a:bodyPr>
          <a:lstStyle/>
          <a:p>
            <a:pPr algn="just"/>
            <a:r>
              <a:rPr sz="2800" dirty="0"/>
              <a:t>Los </a:t>
            </a:r>
            <a:r>
              <a:rPr sz="2800" dirty="0" err="1"/>
              <a:t>experimentos</a:t>
            </a:r>
            <a:r>
              <a:rPr sz="2800" dirty="0"/>
              <a:t> de Planck y </a:t>
            </a:r>
            <a:r>
              <a:rPr sz="2800" dirty="0" err="1"/>
              <a:t>Kirckhoff</a:t>
            </a:r>
            <a:r>
              <a:rPr sz="2800" dirty="0"/>
              <a:t> junto con la </a:t>
            </a:r>
            <a:r>
              <a:rPr sz="2800" dirty="0" err="1"/>
              <a:t>propuesta</a:t>
            </a:r>
            <a:r>
              <a:rPr sz="2800" dirty="0"/>
              <a:t> del </a:t>
            </a:r>
            <a:r>
              <a:rPr sz="2800" dirty="0" err="1"/>
              <a:t>modelo</a:t>
            </a:r>
            <a:r>
              <a:rPr sz="2800" dirty="0"/>
              <a:t> de Rutherford, </a:t>
            </a:r>
            <a:r>
              <a:rPr sz="2800" dirty="0" err="1"/>
              <a:t>permitieron</a:t>
            </a:r>
            <a:r>
              <a:rPr sz="2800" dirty="0"/>
              <a:t> a Bohr </a:t>
            </a:r>
            <a:r>
              <a:rPr sz="2800" dirty="0" err="1"/>
              <a:t>proponer</a:t>
            </a:r>
            <a:r>
              <a:rPr sz="2800" dirty="0"/>
              <a:t> un nuevo </a:t>
            </a:r>
            <a:r>
              <a:rPr sz="2800" dirty="0" err="1"/>
              <a:t>modelo</a:t>
            </a:r>
            <a:r>
              <a:rPr sz="2800" dirty="0"/>
              <a:t> </a:t>
            </a:r>
            <a:r>
              <a:rPr sz="2800" dirty="0" err="1"/>
              <a:t>compuesto</a:t>
            </a:r>
            <a:r>
              <a:rPr sz="2800" dirty="0"/>
              <a:t> </a:t>
            </a:r>
            <a:r>
              <a:rPr sz="2800" dirty="0" err="1"/>
              <a:t>por</a:t>
            </a:r>
            <a:r>
              <a:rPr sz="2800" dirty="0"/>
              <a:t> 3 </a:t>
            </a:r>
            <a:r>
              <a:rPr sz="2800" dirty="0" err="1"/>
              <a:t>postulados</a:t>
            </a:r>
            <a:r>
              <a:rPr sz="2800" dirty="0"/>
              <a:t> </a:t>
            </a:r>
            <a:r>
              <a:rPr sz="2800" dirty="0" err="1"/>
              <a:t>cuyos</a:t>
            </a:r>
            <a:r>
              <a:rPr sz="2800" dirty="0"/>
              <a:t> </a:t>
            </a:r>
            <a:r>
              <a:rPr sz="2800" dirty="0" err="1"/>
              <a:t>principios</a:t>
            </a:r>
            <a:r>
              <a:rPr sz="2800" dirty="0"/>
              <a:t> </a:t>
            </a:r>
            <a:r>
              <a:rPr sz="2800" dirty="0" err="1"/>
              <a:t>aplican</a:t>
            </a:r>
            <a:r>
              <a:rPr sz="2800" dirty="0"/>
              <a:t> al </a:t>
            </a:r>
            <a:r>
              <a:rPr sz="2800" dirty="0" err="1"/>
              <a:t>átomo</a:t>
            </a:r>
            <a:r>
              <a:rPr sz="2800" dirty="0"/>
              <a:t> de </a:t>
            </a:r>
            <a:r>
              <a:rPr sz="2800" dirty="0" err="1"/>
              <a:t>hidrógeno</a:t>
            </a:r>
            <a:r>
              <a:rPr sz="2800" dirty="0"/>
              <a:t>.</a:t>
            </a:r>
          </a:p>
        </p:txBody>
      </p:sp>
      <p:pic>
        <p:nvPicPr>
          <p:cNvPr id="291" name="Imagen 12" descr="Imagen 12"/>
          <p:cNvPicPr>
            <a:picLocks noChangeAspect="1"/>
          </p:cNvPicPr>
          <p:nvPr/>
        </p:nvPicPr>
        <p:blipFill>
          <a:blip r:embed="rId2">
            <a:extLst/>
          </a:blip>
          <a:stretch>
            <a:fillRect/>
          </a:stretch>
        </p:blipFill>
        <p:spPr>
          <a:xfrm>
            <a:off x="3360383" y="4321607"/>
            <a:ext cx="3326167" cy="2084309"/>
          </a:xfrm>
          <a:prstGeom prst="rect">
            <a:avLst/>
          </a:prstGeom>
          <a:ln w="12700">
            <a:miter lim="400000"/>
          </a:ln>
        </p:spPr>
      </p:pic>
      <p:pic>
        <p:nvPicPr>
          <p:cNvPr id="292" name="Imagen 14" descr="Imagen 14"/>
          <p:cNvPicPr>
            <a:picLocks noChangeAspect="1"/>
          </p:cNvPicPr>
          <p:nvPr/>
        </p:nvPicPr>
        <p:blipFill>
          <a:blip r:embed="rId3">
            <a:extLst/>
          </a:blip>
          <a:stretch>
            <a:fillRect/>
          </a:stretch>
        </p:blipFill>
        <p:spPr>
          <a:xfrm>
            <a:off x="7359650" y="2727325"/>
            <a:ext cx="3695936" cy="2769570"/>
          </a:xfrm>
          <a:prstGeom prst="rect">
            <a:avLst/>
          </a:prstGeom>
          <a:ln w="12700">
            <a:miter lim="400000"/>
          </a:ln>
        </p:spPr>
      </p:pic>
    </p:spTree>
    <p:extLst>
      <p:ext uri="{BB962C8B-B14F-4D97-AF65-F5344CB8AC3E}">
        <p14:creationId xmlns:p14="http://schemas.microsoft.com/office/powerpoint/2010/main" val="4162223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Primer postulado</a:t>
            </a:r>
          </a:p>
        </p:txBody>
      </p:sp>
      <p:pic>
        <p:nvPicPr>
          <p:cNvPr id="4" name="Marcador de contenido 3"/>
          <p:cNvPicPr>
            <a:picLocks noGrp="1" noChangeAspect="1"/>
          </p:cNvPicPr>
          <p:nvPr>
            <p:ph idx="1"/>
          </p:nvPr>
        </p:nvPicPr>
        <p:blipFill>
          <a:blip r:embed="rId2"/>
          <a:stretch>
            <a:fillRect/>
          </a:stretch>
        </p:blipFill>
        <p:spPr>
          <a:xfrm>
            <a:off x="1116106" y="1244601"/>
            <a:ext cx="9628094" cy="5167490"/>
          </a:xfrm>
          <a:prstGeom prst="rect">
            <a:avLst/>
          </a:prstGeom>
        </p:spPr>
      </p:pic>
    </p:spTree>
    <p:extLst>
      <p:ext uri="{BB962C8B-B14F-4D97-AF65-F5344CB8AC3E}">
        <p14:creationId xmlns:p14="http://schemas.microsoft.com/office/powerpoint/2010/main" val="1267024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Segundo postulado</a:t>
            </a:r>
          </a:p>
        </p:txBody>
      </p:sp>
      <p:pic>
        <p:nvPicPr>
          <p:cNvPr id="4" name="Marcador de contenido 3"/>
          <p:cNvPicPr>
            <a:picLocks noGrp="1" noChangeAspect="1"/>
          </p:cNvPicPr>
          <p:nvPr>
            <p:ph idx="1"/>
          </p:nvPr>
        </p:nvPicPr>
        <p:blipFill>
          <a:blip r:embed="rId2"/>
          <a:stretch>
            <a:fillRect/>
          </a:stretch>
        </p:blipFill>
        <p:spPr>
          <a:xfrm>
            <a:off x="900953" y="1206501"/>
            <a:ext cx="10340787" cy="5248088"/>
          </a:xfrm>
          <a:prstGeom prst="rect">
            <a:avLst/>
          </a:prstGeom>
        </p:spPr>
      </p:pic>
    </p:spTree>
    <p:extLst>
      <p:ext uri="{BB962C8B-B14F-4D97-AF65-F5344CB8AC3E}">
        <p14:creationId xmlns:p14="http://schemas.microsoft.com/office/powerpoint/2010/main" val="1939440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Tercer postulado</a:t>
            </a:r>
          </a:p>
        </p:txBody>
      </p:sp>
      <p:sp>
        <p:nvSpPr>
          <p:cNvPr id="3" name="Marcador de contenido 2"/>
          <p:cNvSpPr>
            <a:spLocks noGrp="1"/>
          </p:cNvSpPr>
          <p:nvPr>
            <p:ph idx="1"/>
          </p:nvPr>
        </p:nvSpPr>
        <p:spPr>
          <a:xfrm>
            <a:off x="685800" y="2194560"/>
            <a:ext cx="10820400" cy="4502075"/>
          </a:xfrm>
        </p:spPr>
        <p:txBody>
          <a:bodyPr/>
          <a:lstStyle/>
          <a:p>
            <a:r>
              <a:rPr lang="es-MX" sz="2800" dirty="0"/>
              <a:t>El electrón solo emite o absorbe un fotón cuya energía es la diferencia entre ambos niveles.</a:t>
            </a:r>
          </a:p>
          <a:p>
            <a:endParaRPr lang="es-MX" dirty="0"/>
          </a:p>
          <a:p>
            <a:endParaRPr lang="es-MX" dirty="0"/>
          </a:p>
          <a:p>
            <a:endParaRPr lang="es-MX" dirty="0"/>
          </a:p>
          <a:p>
            <a:endParaRPr lang="es-MX" dirty="0"/>
          </a:p>
          <a:p>
            <a:endParaRPr lang="es-MX" dirty="0"/>
          </a:p>
          <a:p>
            <a:pPr algn="just"/>
            <a:r>
              <a:rPr lang="es-MX" sz="2800" dirty="0"/>
              <a:t>Cuando un electrón pasa de una órbita externa a una más interna, la  energía entre ambas órbitas se emite en forma de radiación electromagnética. </a:t>
            </a:r>
          </a:p>
          <a:p>
            <a:endParaRPr lang="es-MX" dirty="0"/>
          </a:p>
        </p:txBody>
      </p:sp>
      <p:pic>
        <p:nvPicPr>
          <p:cNvPr id="4" name="Imagen 3"/>
          <p:cNvPicPr>
            <a:picLocks noChangeAspect="1"/>
          </p:cNvPicPr>
          <p:nvPr/>
        </p:nvPicPr>
        <p:blipFill>
          <a:blip r:embed="rId2"/>
          <a:stretch>
            <a:fillRect/>
          </a:stretch>
        </p:blipFill>
        <p:spPr>
          <a:xfrm>
            <a:off x="4972591" y="3368208"/>
            <a:ext cx="4456618" cy="1621677"/>
          </a:xfrm>
          <a:prstGeom prst="rect">
            <a:avLst/>
          </a:prstGeom>
        </p:spPr>
      </p:pic>
    </p:spTree>
    <p:extLst>
      <p:ext uri="{BB962C8B-B14F-4D97-AF65-F5344CB8AC3E}">
        <p14:creationId xmlns:p14="http://schemas.microsoft.com/office/powerpoint/2010/main" val="2900899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645460"/>
            <a:ext cx="10820400" cy="5573226"/>
          </a:xfrm>
        </p:spPr>
        <p:txBody>
          <a:bodyPr/>
          <a:lstStyle/>
          <a:p>
            <a:pPr algn="just"/>
            <a:r>
              <a:rPr lang="es-MX" sz="2800" dirty="0"/>
              <a:t>Mientras el electrón se mueve en cualquiera de esas órbitas no radia energía, sólo lo hace cuando cambia de órbita. Si pasa de una órbita externa (de mayor energía) a otra más interna (de menor energía) emite energía, y la absorbe cuando pasa de una órbita interna a otra más externa. Por tanto, la energía absorbida.</a:t>
            </a:r>
          </a:p>
          <a:p>
            <a:pPr algn="just"/>
            <a:r>
              <a:rPr lang="es-MX" sz="2800" dirty="0"/>
              <a:t>En resumen podemos decir que los electrones se disponen en diversas órbitas circulares que determinan diferentes niveles de energía.</a:t>
            </a:r>
          </a:p>
          <a:p>
            <a:pPr algn="just"/>
            <a:endParaRPr lang="es-MX" sz="2800" dirty="0"/>
          </a:p>
          <a:p>
            <a:pPr marL="0" indent="0">
              <a:buNone/>
            </a:pPr>
            <a:endParaRPr lang="es-MX" dirty="0"/>
          </a:p>
        </p:txBody>
      </p:sp>
      <p:pic>
        <p:nvPicPr>
          <p:cNvPr id="4" name="Imagen 3"/>
          <p:cNvPicPr>
            <a:picLocks noChangeAspect="1"/>
          </p:cNvPicPr>
          <p:nvPr/>
        </p:nvPicPr>
        <p:blipFill>
          <a:blip r:embed="rId2"/>
          <a:stretch>
            <a:fillRect/>
          </a:stretch>
        </p:blipFill>
        <p:spPr>
          <a:xfrm>
            <a:off x="6375026" y="4377018"/>
            <a:ext cx="3878034" cy="2171699"/>
          </a:xfrm>
          <a:prstGeom prst="rect">
            <a:avLst/>
          </a:prstGeom>
        </p:spPr>
      </p:pic>
    </p:spTree>
    <p:extLst>
      <p:ext uri="{BB962C8B-B14F-4D97-AF65-F5344CB8AC3E}">
        <p14:creationId xmlns:p14="http://schemas.microsoft.com/office/powerpoint/2010/main" val="3445652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Título 1"/>
          <p:cNvSpPr txBox="1">
            <a:spLocks noGrp="1"/>
          </p:cNvSpPr>
          <p:nvPr>
            <p:ph type="ctrTitle"/>
          </p:nvPr>
        </p:nvSpPr>
        <p:spPr>
          <a:xfrm>
            <a:off x="1323975" y="2457450"/>
            <a:ext cx="9448800" cy="1825096"/>
          </a:xfrm>
          <a:prstGeom prst="rect">
            <a:avLst/>
          </a:prstGeom>
        </p:spPr>
        <p:txBody>
          <a:bodyPr/>
          <a:lstStyle>
            <a:lvl1pPr>
              <a:defRPr sz="4800"/>
            </a:lvl1pPr>
          </a:lstStyle>
          <a:p>
            <a:r>
              <a:rPr dirty="0" err="1"/>
              <a:t>Hipótesis</a:t>
            </a:r>
            <a:r>
              <a:rPr dirty="0"/>
              <a:t> </a:t>
            </a:r>
            <a:r>
              <a:rPr lang="es-MX" dirty="0"/>
              <a:t>de </a:t>
            </a:r>
            <a:r>
              <a:rPr dirty="0"/>
              <a:t>de </a:t>
            </a:r>
            <a:r>
              <a:rPr dirty="0" err="1"/>
              <a:t>broglie</a:t>
            </a:r>
            <a:endParaRPr dirty="0"/>
          </a:p>
        </p:txBody>
      </p:sp>
    </p:spTree>
    <p:extLst>
      <p:ext uri="{BB962C8B-B14F-4D97-AF65-F5344CB8AC3E}">
        <p14:creationId xmlns:p14="http://schemas.microsoft.com/office/powerpoint/2010/main" val="32202728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ítulo 1"/>
          <p:cNvSpPr txBox="1">
            <a:spLocks noGrp="1"/>
          </p:cNvSpPr>
          <p:nvPr>
            <p:ph type="title"/>
          </p:nvPr>
        </p:nvSpPr>
        <p:spPr>
          <a:xfrm>
            <a:off x="2581275" y="847725"/>
            <a:ext cx="8610600" cy="1293028"/>
          </a:xfrm>
          <a:prstGeom prst="rect">
            <a:avLst/>
          </a:prstGeom>
        </p:spPr>
        <p:txBody>
          <a:bodyPr>
            <a:normAutofit/>
          </a:bodyPr>
          <a:lstStyle/>
          <a:p>
            <a:pPr algn="l"/>
            <a:r>
              <a:rPr lang="es-MX" dirty="0"/>
              <a:t>LUIS DE BROGLIE</a:t>
            </a:r>
            <a:br>
              <a:rPr lang="es-MX" dirty="0"/>
            </a:br>
            <a:r>
              <a:rPr lang="es-MX" dirty="0"/>
              <a:t>Mecánica Ondulatoria</a:t>
            </a:r>
            <a:endParaRPr dirty="0"/>
          </a:p>
        </p:txBody>
      </p:sp>
      <p:sp>
        <p:nvSpPr>
          <p:cNvPr id="214" name="Marcador de contenido 2"/>
          <p:cNvSpPr txBox="1">
            <a:spLocks noGrp="1"/>
          </p:cNvSpPr>
          <p:nvPr>
            <p:ph idx="1"/>
          </p:nvPr>
        </p:nvSpPr>
        <p:spPr>
          <a:xfrm>
            <a:off x="323850" y="2638425"/>
            <a:ext cx="8274251" cy="3907794"/>
          </a:xfrm>
          <a:prstGeom prst="rect">
            <a:avLst/>
          </a:prstGeom>
        </p:spPr>
        <p:txBody>
          <a:bodyPr>
            <a:normAutofit/>
          </a:bodyPr>
          <a:lstStyle/>
          <a:p>
            <a:pPr algn="just"/>
            <a:r>
              <a:rPr lang="es-MX" dirty="0"/>
              <a:t>Su </a:t>
            </a:r>
            <a:r>
              <a:rPr dirty="0" err="1"/>
              <a:t>teoría</a:t>
            </a:r>
            <a:r>
              <a:rPr dirty="0"/>
              <a:t> </a:t>
            </a:r>
            <a:r>
              <a:rPr dirty="0" err="1"/>
              <a:t>reúne</a:t>
            </a:r>
            <a:r>
              <a:rPr dirty="0"/>
              <a:t> </a:t>
            </a:r>
            <a:r>
              <a:rPr dirty="0" err="1"/>
              <a:t>tanto</a:t>
            </a:r>
            <a:r>
              <a:rPr dirty="0"/>
              <a:t> la </a:t>
            </a:r>
            <a:r>
              <a:rPr dirty="0" err="1"/>
              <a:t>teoría</a:t>
            </a:r>
            <a:r>
              <a:rPr dirty="0"/>
              <a:t> </a:t>
            </a:r>
            <a:r>
              <a:rPr dirty="0" err="1"/>
              <a:t>electromagnética</a:t>
            </a:r>
            <a:r>
              <a:rPr dirty="0"/>
              <a:t> </a:t>
            </a:r>
            <a:r>
              <a:rPr dirty="0" err="1"/>
              <a:t>como</a:t>
            </a:r>
            <a:r>
              <a:rPr dirty="0"/>
              <a:t> la de </a:t>
            </a:r>
            <a:r>
              <a:rPr dirty="0" err="1"/>
              <a:t>los</a:t>
            </a:r>
            <a:r>
              <a:rPr dirty="0"/>
              <a:t> </a:t>
            </a:r>
            <a:r>
              <a:rPr dirty="0" err="1"/>
              <a:t>cuantos</a:t>
            </a:r>
            <a:r>
              <a:rPr dirty="0"/>
              <a:t> </a:t>
            </a:r>
            <a:r>
              <a:rPr dirty="0" err="1"/>
              <a:t>heredadas</a:t>
            </a:r>
            <a:r>
              <a:rPr dirty="0"/>
              <a:t> de la </a:t>
            </a:r>
            <a:r>
              <a:rPr dirty="0" err="1"/>
              <a:t>teoría</a:t>
            </a:r>
            <a:r>
              <a:rPr dirty="0"/>
              <a:t> corpuscular y </a:t>
            </a:r>
            <a:r>
              <a:rPr dirty="0" err="1"/>
              <a:t>ondulatoria</a:t>
            </a:r>
            <a:r>
              <a:rPr dirty="0"/>
              <a:t>, con lo que se </a:t>
            </a:r>
            <a:r>
              <a:rPr dirty="0" err="1"/>
              <a:t>evidencia</a:t>
            </a:r>
            <a:r>
              <a:rPr dirty="0"/>
              <a:t> la </a:t>
            </a:r>
            <a:r>
              <a:rPr dirty="0" err="1"/>
              <a:t>doble</a:t>
            </a:r>
            <a:r>
              <a:rPr dirty="0"/>
              <a:t> </a:t>
            </a:r>
            <a:r>
              <a:rPr dirty="0" err="1"/>
              <a:t>naturaleza</a:t>
            </a:r>
            <a:r>
              <a:rPr dirty="0"/>
              <a:t> de la luz.</a:t>
            </a:r>
            <a:endParaRPr lang="es-MX" dirty="0"/>
          </a:p>
          <a:p>
            <a:pPr algn="just"/>
            <a:r>
              <a:rPr dirty="0"/>
              <a:t> </a:t>
            </a:r>
            <a:r>
              <a:rPr dirty="0" err="1"/>
              <a:t>En</a:t>
            </a:r>
            <a:r>
              <a:rPr dirty="0"/>
              <a:t> 1924 </a:t>
            </a:r>
            <a:r>
              <a:rPr dirty="0" err="1"/>
              <a:t>agregó</a:t>
            </a:r>
            <a:r>
              <a:rPr dirty="0"/>
              <a:t> que </a:t>
            </a:r>
            <a:r>
              <a:rPr dirty="0" err="1"/>
              <a:t>los</a:t>
            </a:r>
            <a:r>
              <a:rPr dirty="0"/>
              <a:t> </a:t>
            </a:r>
            <a:r>
              <a:rPr dirty="0" err="1"/>
              <a:t>fotones</a:t>
            </a:r>
            <a:r>
              <a:rPr dirty="0"/>
              <a:t> </a:t>
            </a:r>
            <a:r>
              <a:rPr dirty="0" err="1"/>
              <a:t>tenían</a:t>
            </a:r>
            <a:r>
              <a:rPr dirty="0"/>
              <a:t> un </a:t>
            </a:r>
            <a:r>
              <a:rPr dirty="0" err="1"/>
              <a:t>movimiento</a:t>
            </a:r>
            <a:r>
              <a:rPr dirty="0"/>
              <a:t> </a:t>
            </a:r>
            <a:r>
              <a:rPr dirty="0" err="1"/>
              <a:t>ondulatorio</a:t>
            </a:r>
            <a:r>
              <a:rPr dirty="0"/>
              <a:t>, o sea que la luz tenia un </a:t>
            </a:r>
            <a:r>
              <a:rPr dirty="0" err="1"/>
              <a:t>comportamiento</a:t>
            </a:r>
            <a:r>
              <a:rPr dirty="0"/>
              <a:t> dual. </a:t>
            </a:r>
            <a:endParaRPr lang="es-MX" dirty="0"/>
          </a:p>
          <a:p>
            <a:pPr algn="just"/>
            <a:r>
              <a:rPr lang="es-MX" dirty="0"/>
              <a:t>L</a:t>
            </a:r>
            <a:r>
              <a:rPr dirty="0"/>
              <a:t>a luz, </a:t>
            </a:r>
            <a:r>
              <a:rPr dirty="0" err="1"/>
              <a:t>en</a:t>
            </a:r>
            <a:r>
              <a:rPr dirty="0"/>
              <a:t> </a:t>
            </a:r>
            <a:r>
              <a:rPr dirty="0" err="1"/>
              <a:t>cuanto</a:t>
            </a:r>
            <a:r>
              <a:rPr dirty="0"/>
              <a:t> a </a:t>
            </a:r>
            <a:r>
              <a:rPr dirty="0" err="1"/>
              <a:t>su</a:t>
            </a:r>
            <a:r>
              <a:rPr dirty="0"/>
              <a:t> </a:t>
            </a:r>
            <a:r>
              <a:rPr dirty="0" err="1"/>
              <a:t>propagación</a:t>
            </a:r>
            <a:r>
              <a:rPr dirty="0"/>
              <a:t>, se </a:t>
            </a:r>
            <a:r>
              <a:rPr dirty="0" err="1"/>
              <a:t>comporta</a:t>
            </a:r>
            <a:r>
              <a:rPr dirty="0"/>
              <a:t> </a:t>
            </a:r>
            <a:r>
              <a:rPr dirty="0" err="1"/>
              <a:t>como</a:t>
            </a:r>
            <a:r>
              <a:rPr dirty="0"/>
              <a:t> </a:t>
            </a:r>
            <a:r>
              <a:rPr dirty="0" err="1"/>
              <a:t>onda</a:t>
            </a:r>
            <a:r>
              <a:rPr dirty="0"/>
              <a:t>, </a:t>
            </a:r>
            <a:r>
              <a:rPr dirty="0" err="1"/>
              <a:t>pero</a:t>
            </a:r>
            <a:r>
              <a:rPr dirty="0"/>
              <a:t> </a:t>
            </a:r>
            <a:r>
              <a:rPr dirty="0" err="1"/>
              <a:t>su</a:t>
            </a:r>
            <a:r>
              <a:rPr dirty="0"/>
              <a:t> </a:t>
            </a:r>
            <a:r>
              <a:rPr dirty="0" err="1"/>
              <a:t>energía</a:t>
            </a:r>
            <a:r>
              <a:rPr dirty="0"/>
              <a:t> </a:t>
            </a:r>
            <a:r>
              <a:rPr dirty="0" err="1"/>
              <a:t>es</a:t>
            </a:r>
            <a:r>
              <a:rPr dirty="0"/>
              <a:t> </a:t>
            </a:r>
            <a:r>
              <a:rPr dirty="0" err="1"/>
              <a:t>trasportada</a:t>
            </a:r>
            <a:r>
              <a:rPr dirty="0"/>
              <a:t> junto con la </a:t>
            </a:r>
            <a:r>
              <a:rPr dirty="0" err="1"/>
              <a:t>onda</a:t>
            </a:r>
            <a:r>
              <a:rPr dirty="0"/>
              <a:t> </a:t>
            </a:r>
            <a:r>
              <a:rPr dirty="0" err="1"/>
              <a:t>luminosa</a:t>
            </a:r>
            <a:r>
              <a:rPr dirty="0"/>
              <a:t> </a:t>
            </a:r>
            <a:r>
              <a:rPr dirty="0" err="1"/>
              <a:t>por</a:t>
            </a:r>
            <a:r>
              <a:rPr dirty="0"/>
              <a:t> </a:t>
            </a:r>
            <a:r>
              <a:rPr dirty="0" err="1"/>
              <a:t>unos</a:t>
            </a:r>
            <a:r>
              <a:rPr dirty="0"/>
              <a:t> </a:t>
            </a:r>
            <a:r>
              <a:rPr dirty="0" err="1"/>
              <a:t>pequeños</a:t>
            </a:r>
            <a:r>
              <a:rPr dirty="0"/>
              <a:t> </a:t>
            </a:r>
            <a:r>
              <a:rPr dirty="0" err="1"/>
              <a:t>corpúsculos</a:t>
            </a:r>
            <a:r>
              <a:rPr dirty="0"/>
              <a:t> que se </a:t>
            </a:r>
            <a:r>
              <a:rPr dirty="0" err="1"/>
              <a:t>denominan</a:t>
            </a:r>
            <a:r>
              <a:rPr dirty="0"/>
              <a:t> </a:t>
            </a:r>
            <a:r>
              <a:rPr dirty="0" err="1"/>
              <a:t>fotones</a:t>
            </a:r>
            <a:r>
              <a:rPr dirty="0"/>
              <a:t>.</a:t>
            </a:r>
          </a:p>
        </p:txBody>
      </p:sp>
      <p:pic>
        <p:nvPicPr>
          <p:cNvPr id="215" name="Imagen 4" descr="Imagen 4"/>
          <p:cNvPicPr>
            <a:picLocks noChangeAspect="1"/>
          </p:cNvPicPr>
          <p:nvPr/>
        </p:nvPicPr>
        <p:blipFill>
          <a:blip r:embed="rId2">
            <a:extLst/>
          </a:blip>
          <a:stretch>
            <a:fillRect/>
          </a:stretch>
        </p:blipFill>
        <p:spPr>
          <a:xfrm>
            <a:off x="9201150" y="2847975"/>
            <a:ext cx="2203804" cy="2836967"/>
          </a:xfrm>
          <a:prstGeom prst="rect">
            <a:avLst/>
          </a:prstGeom>
          <a:ln w="12700">
            <a:miter lim="400000"/>
          </a:ln>
        </p:spPr>
      </p:pic>
    </p:spTree>
    <p:extLst>
      <p:ext uri="{BB962C8B-B14F-4D97-AF65-F5344CB8AC3E}">
        <p14:creationId xmlns:p14="http://schemas.microsoft.com/office/powerpoint/2010/main" val="2839642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CUERPO NEGRO</a:t>
            </a:r>
          </a:p>
        </p:txBody>
      </p:sp>
      <p:sp>
        <p:nvSpPr>
          <p:cNvPr id="3" name="Marcador de texto 2"/>
          <p:cNvSpPr>
            <a:spLocks noGrp="1"/>
          </p:cNvSpPr>
          <p:nvPr>
            <p:ph idx="1"/>
          </p:nvPr>
        </p:nvSpPr>
        <p:spPr/>
        <p:txBody>
          <a:bodyPr/>
          <a:lstStyle/>
          <a:p>
            <a:r>
              <a:rPr lang="es-MX" sz="2800" dirty="0"/>
              <a:t>Un cuerpo negro es un objeto teórico o ideal  que absorbe toda la luz y toda la energía radiante que incide sobre él.</a:t>
            </a:r>
          </a:p>
          <a:p>
            <a:endParaRPr lang="es-MX" dirty="0"/>
          </a:p>
        </p:txBody>
      </p:sp>
      <p:pic>
        <p:nvPicPr>
          <p:cNvPr id="4" name="Imagen 3"/>
          <p:cNvPicPr>
            <a:picLocks noChangeAspect="1"/>
          </p:cNvPicPr>
          <p:nvPr/>
        </p:nvPicPr>
        <p:blipFill>
          <a:blip r:embed="rId2"/>
          <a:stretch>
            <a:fillRect/>
          </a:stretch>
        </p:blipFill>
        <p:spPr>
          <a:xfrm>
            <a:off x="4248490" y="3329387"/>
            <a:ext cx="3334801" cy="3164098"/>
          </a:xfrm>
          <a:prstGeom prst="rect">
            <a:avLst/>
          </a:prstGeom>
        </p:spPr>
      </p:pic>
    </p:spTree>
    <p:extLst>
      <p:ext uri="{BB962C8B-B14F-4D97-AF65-F5344CB8AC3E}">
        <p14:creationId xmlns:p14="http://schemas.microsoft.com/office/powerpoint/2010/main" val="6586897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618564" y="605118"/>
            <a:ext cx="10865223" cy="5813970"/>
          </a:xfrm>
          <a:prstGeom prst="rect">
            <a:avLst/>
          </a:prstGeom>
          <a:solidFill>
            <a:schemeClr val="tx1">
              <a:lumMod val="85000"/>
            </a:schemeClr>
          </a:solidFill>
        </p:spPr>
      </p:pic>
    </p:spTree>
    <p:extLst>
      <p:ext uri="{BB962C8B-B14F-4D97-AF65-F5344CB8AC3E}">
        <p14:creationId xmlns:p14="http://schemas.microsoft.com/office/powerpoint/2010/main" val="28750702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Título 1"/>
          <p:cNvSpPr txBox="1">
            <a:spLocks noGrp="1"/>
          </p:cNvSpPr>
          <p:nvPr>
            <p:ph type="title"/>
          </p:nvPr>
        </p:nvSpPr>
        <p:spPr>
          <a:xfrm>
            <a:off x="2899913" y="-66675"/>
            <a:ext cx="8610600" cy="1293028"/>
          </a:xfrm>
          <a:prstGeom prst="rect">
            <a:avLst/>
          </a:prstGeom>
        </p:spPr>
        <p:txBody>
          <a:bodyPr/>
          <a:lstStyle/>
          <a:p>
            <a:r>
              <a:t>La hipótesis de broglie</a:t>
            </a:r>
          </a:p>
        </p:txBody>
      </p:sp>
      <p:sp>
        <p:nvSpPr>
          <p:cNvPr id="348" name="Marcador de contenido 2"/>
          <p:cNvSpPr txBox="1">
            <a:spLocks noGrp="1"/>
          </p:cNvSpPr>
          <p:nvPr>
            <p:ph idx="1"/>
          </p:nvPr>
        </p:nvSpPr>
        <p:spPr>
          <a:xfrm>
            <a:off x="685800" y="1104899"/>
            <a:ext cx="10820400" cy="4340580"/>
          </a:xfrm>
          <a:prstGeom prst="rect">
            <a:avLst/>
          </a:prstGeom>
        </p:spPr>
        <p:txBody>
          <a:bodyPr>
            <a:normAutofit/>
          </a:bodyPr>
          <a:lstStyle/>
          <a:p>
            <a:r>
              <a:t>En 1923, Louis de Broglie hizo una propuesta revolucionaria: que los electrones no siguen el comportamiento de las partículas clásicas, sino que su comportamiento es similar al de las ondas. De Broglie propuso que la longitud de onda asociada al movimiento de los electrones debía ser similar a la de los fotones.</a:t>
            </a:r>
          </a:p>
          <a:p>
            <a:endParaRPr/>
          </a:p>
          <a:p>
            <a:endParaRPr/>
          </a:p>
          <a:p>
            <a:r>
              <a:t>Lo que hizo De Broglie fue extender la naturaleza dual partícula-onda existente en la luz a las partículas materiales. Con dos ejemplos veremos de qué manera se aplica la relación de De Broglie para obtener casos de cuantización de la vieja teoría cuántica.</a:t>
            </a:r>
          </a:p>
        </p:txBody>
      </p:sp>
      <p:pic>
        <p:nvPicPr>
          <p:cNvPr id="349" name="Imagen 4" descr="Imagen 4"/>
          <p:cNvPicPr>
            <a:picLocks noChangeAspect="1"/>
          </p:cNvPicPr>
          <p:nvPr/>
        </p:nvPicPr>
        <p:blipFill>
          <a:blip r:embed="rId2">
            <a:extLst/>
          </a:blip>
          <a:stretch>
            <a:fillRect/>
          </a:stretch>
        </p:blipFill>
        <p:spPr>
          <a:xfrm>
            <a:off x="5468889" y="4981575"/>
            <a:ext cx="1253324" cy="1267918"/>
          </a:xfrm>
          <a:prstGeom prst="rect">
            <a:avLst/>
          </a:prstGeom>
          <a:ln w="12700">
            <a:miter lim="400000"/>
          </a:ln>
        </p:spPr>
      </p:pic>
      <p:pic>
        <p:nvPicPr>
          <p:cNvPr id="350" name="Imagen 6" descr="Imagen 6"/>
          <p:cNvPicPr>
            <a:picLocks noChangeAspect="1"/>
          </p:cNvPicPr>
          <p:nvPr/>
        </p:nvPicPr>
        <p:blipFill>
          <a:blip r:embed="rId3">
            <a:extLst/>
          </a:blip>
          <a:stretch>
            <a:fillRect/>
          </a:stretch>
        </p:blipFill>
        <p:spPr>
          <a:xfrm>
            <a:off x="5381625" y="2514600"/>
            <a:ext cx="1333686" cy="847843"/>
          </a:xfrm>
          <a:prstGeom prst="rect">
            <a:avLst/>
          </a:prstGeom>
          <a:ln w="12700">
            <a:miter lim="400000"/>
          </a:ln>
        </p:spPr>
      </p:pic>
    </p:spTree>
    <p:extLst>
      <p:ext uri="{BB962C8B-B14F-4D97-AF65-F5344CB8AC3E}">
        <p14:creationId xmlns:p14="http://schemas.microsoft.com/office/powerpoint/2010/main" val="69675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Título 1"/>
          <p:cNvSpPr txBox="1">
            <a:spLocks noGrp="1"/>
          </p:cNvSpPr>
          <p:nvPr>
            <p:ph type="title"/>
          </p:nvPr>
        </p:nvSpPr>
        <p:spPr>
          <a:xfrm>
            <a:off x="2895600" y="764373"/>
            <a:ext cx="8610600" cy="1293028"/>
          </a:xfrm>
          <a:prstGeom prst="rect">
            <a:avLst/>
          </a:prstGeom>
        </p:spPr>
        <p:txBody>
          <a:bodyPr/>
          <a:lstStyle/>
          <a:p>
            <a:r>
              <a:t>Confirmación experimental</a:t>
            </a:r>
          </a:p>
        </p:txBody>
      </p:sp>
      <p:sp>
        <p:nvSpPr>
          <p:cNvPr id="353" name="Marcador de contenido 2"/>
          <p:cNvSpPr txBox="1">
            <a:spLocks noGrp="1"/>
          </p:cNvSpPr>
          <p:nvPr>
            <p:ph idx="1"/>
          </p:nvPr>
        </p:nvSpPr>
        <p:spPr>
          <a:prstGeom prst="rect">
            <a:avLst/>
          </a:prstGeom>
        </p:spPr>
        <p:txBody>
          <a:bodyPr/>
          <a:lstStyle/>
          <a:p>
            <a:r>
              <a:t>Einstein y De Broglie propusieron la confirmación experimental de la hipótesis de las ondas piloto. Si fuera cierto que un movimiento ondulatorio estaba asociado a las partículas, éstas deberían presentar patrones de interferencia y difracción similares a los de la radiación electromagnética. En 1927 culminaron los experimentos. Por una parte Clinton J. Davisson y L. H: Germer, estadounidenses, se dedicaron a difractar un haz de electrones al hacerlos pasar por un cristal de níquel.</a:t>
            </a:r>
          </a:p>
        </p:txBody>
      </p:sp>
      <p:pic>
        <p:nvPicPr>
          <p:cNvPr id="354" name="Imagen 4" descr="Imagen 4"/>
          <p:cNvPicPr>
            <a:picLocks noChangeAspect="1"/>
          </p:cNvPicPr>
          <p:nvPr/>
        </p:nvPicPr>
        <p:blipFill>
          <a:blip r:embed="rId2">
            <a:extLst/>
          </a:blip>
          <a:stretch>
            <a:fillRect/>
          </a:stretch>
        </p:blipFill>
        <p:spPr>
          <a:xfrm>
            <a:off x="4042913" y="4467225"/>
            <a:ext cx="4105848" cy="2191056"/>
          </a:xfrm>
          <a:prstGeom prst="rect">
            <a:avLst/>
          </a:prstGeom>
          <a:ln w="12700">
            <a:miter lim="400000"/>
          </a:ln>
        </p:spPr>
      </p:pic>
    </p:spTree>
    <p:extLst>
      <p:ext uri="{BB962C8B-B14F-4D97-AF65-F5344CB8AC3E}">
        <p14:creationId xmlns:p14="http://schemas.microsoft.com/office/powerpoint/2010/main" val="19848222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ítulo 1"/>
          <p:cNvSpPr txBox="1">
            <a:spLocks noGrp="1"/>
          </p:cNvSpPr>
          <p:nvPr>
            <p:ph type="title"/>
          </p:nvPr>
        </p:nvSpPr>
        <p:spPr>
          <a:xfrm>
            <a:off x="2895600" y="764373"/>
            <a:ext cx="8610600" cy="1293028"/>
          </a:xfrm>
          <a:prstGeom prst="rect">
            <a:avLst/>
          </a:prstGeom>
        </p:spPr>
        <p:txBody>
          <a:bodyPr/>
          <a:lstStyle/>
          <a:p>
            <a:r>
              <a:t>2da confirmación experimental:</a:t>
            </a:r>
          </a:p>
        </p:txBody>
      </p:sp>
      <p:sp>
        <p:nvSpPr>
          <p:cNvPr id="357" name="Marcador de contenido 2"/>
          <p:cNvSpPr txBox="1">
            <a:spLocks noGrp="1"/>
          </p:cNvSpPr>
          <p:nvPr>
            <p:ph idx="1"/>
          </p:nvPr>
        </p:nvSpPr>
        <p:spPr>
          <a:prstGeom prst="rect">
            <a:avLst/>
          </a:prstGeom>
        </p:spPr>
        <p:txBody>
          <a:bodyPr/>
          <a:lstStyle/>
          <a:p>
            <a:pPr>
              <a:defRPr cap="all"/>
            </a:pPr>
            <a:r>
              <a:t>EN i, GEORGE P. THOMSON (PRECISAMENTE EL HIJO</a:t>
            </a:r>
            <a:br/>
            <a:r>
              <a:t>DE J. J: THOMSON) EMPLEÓ LÁMINAS METÁLICAS DELGADAS PARA</a:t>
            </a:r>
            <a:br/>
            <a:r>
              <a:t>PROVOCAR LA DIFRACCIÓN DE LOS ELECTRONES </a:t>
            </a:r>
          </a:p>
        </p:txBody>
      </p:sp>
      <p:pic>
        <p:nvPicPr>
          <p:cNvPr id="358" name="Imagen 4" descr="Imagen 4"/>
          <p:cNvPicPr>
            <a:picLocks noChangeAspect="1"/>
          </p:cNvPicPr>
          <p:nvPr/>
        </p:nvPicPr>
        <p:blipFill>
          <a:blip r:embed="rId2">
            <a:extLst/>
          </a:blip>
          <a:stretch>
            <a:fillRect/>
          </a:stretch>
        </p:blipFill>
        <p:spPr>
          <a:xfrm>
            <a:off x="3776932" y="3629025"/>
            <a:ext cx="4639322" cy="2429214"/>
          </a:xfrm>
          <a:prstGeom prst="rect">
            <a:avLst/>
          </a:prstGeom>
          <a:ln w="12700">
            <a:miter lim="400000"/>
          </a:ln>
        </p:spPr>
      </p:pic>
    </p:spTree>
    <p:extLst>
      <p:ext uri="{BB962C8B-B14F-4D97-AF65-F5344CB8AC3E}">
        <p14:creationId xmlns:p14="http://schemas.microsoft.com/office/powerpoint/2010/main" val="6174900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ítulo 1"/>
          <p:cNvSpPr txBox="1">
            <a:spLocks noGrp="1"/>
          </p:cNvSpPr>
          <p:nvPr>
            <p:ph type="ctrTitle"/>
          </p:nvPr>
        </p:nvSpPr>
        <p:spPr>
          <a:xfrm>
            <a:off x="1323975" y="2457450"/>
            <a:ext cx="9448800" cy="1825096"/>
          </a:xfrm>
          <a:prstGeom prst="rect">
            <a:avLst/>
          </a:prstGeom>
        </p:spPr>
        <p:txBody>
          <a:bodyPr/>
          <a:lstStyle>
            <a:lvl1pPr>
              <a:defRPr sz="4800"/>
            </a:lvl1pPr>
          </a:lstStyle>
          <a:p>
            <a:r>
              <a:t>Principio de Incertidumbre de heisenberg</a:t>
            </a:r>
          </a:p>
        </p:txBody>
      </p:sp>
    </p:spTree>
    <p:extLst>
      <p:ext uri="{BB962C8B-B14F-4D97-AF65-F5344CB8AC3E}">
        <p14:creationId xmlns:p14="http://schemas.microsoft.com/office/powerpoint/2010/main" val="32128239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ítulo 1"/>
          <p:cNvSpPr txBox="1">
            <a:spLocks noGrp="1"/>
          </p:cNvSpPr>
          <p:nvPr>
            <p:ph type="title"/>
          </p:nvPr>
        </p:nvSpPr>
        <p:spPr>
          <a:xfrm>
            <a:off x="496711" y="763587"/>
            <a:ext cx="11009489" cy="1293813"/>
          </a:xfrm>
          <a:prstGeom prst="rect">
            <a:avLst/>
          </a:prstGeom>
        </p:spPr>
        <p:txBody>
          <a:bodyPr/>
          <a:lstStyle/>
          <a:p>
            <a:r>
              <a:t>¿Que es el principio de incertidumbre?</a:t>
            </a:r>
          </a:p>
        </p:txBody>
      </p:sp>
      <p:sp>
        <p:nvSpPr>
          <p:cNvPr id="311" name="CuadroTexto 5"/>
          <p:cNvSpPr txBox="1"/>
          <p:nvPr/>
        </p:nvSpPr>
        <p:spPr>
          <a:xfrm>
            <a:off x="733425" y="2476500"/>
            <a:ext cx="4775376" cy="154363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just">
              <a:defRPr sz="2000">
                <a:solidFill>
                  <a:srgbClr val="FFFFFF"/>
                </a:solidFill>
                <a:latin typeface="Arial"/>
                <a:ea typeface="Arial"/>
                <a:cs typeface="Arial"/>
                <a:sym typeface="Arial"/>
              </a:defRPr>
            </a:lvl1pPr>
          </a:lstStyle>
          <a:p>
            <a:r>
              <a:t>Este principio establece la imposibilidad de medir simultáneamente, y con precisión absoluta, el valor de la posición y la cantidad de movimiento de una partícula.</a:t>
            </a:r>
          </a:p>
        </p:txBody>
      </p:sp>
      <p:pic>
        <p:nvPicPr>
          <p:cNvPr id="312" name="Imagen 7" descr="Imagen 7"/>
          <p:cNvPicPr>
            <a:picLocks noChangeAspect="1"/>
          </p:cNvPicPr>
          <p:nvPr/>
        </p:nvPicPr>
        <p:blipFill>
          <a:blip r:embed="rId2">
            <a:extLst/>
          </a:blip>
          <a:stretch>
            <a:fillRect/>
          </a:stretch>
        </p:blipFill>
        <p:spPr>
          <a:xfrm>
            <a:off x="1756481" y="4352925"/>
            <a:ext cx="2743200" cy="1219010"/>
          </a:xfrm>
          <a:prstGeom prst="rect">
            <a:avLst/>
          </a:prstGeom>
          <a:ln w="12700">
            <a:miter lim="400000"/>
          </a:ln>
        </p:spPr>
      </p:pic>
      <p:pic>
        <p:nvPicPr>
          <p:cNvPr id="313" name="Imagen 11" descr="Imagen 11"/>
          <p:cNvPicPr>
            <a:picLocks noChangeAspect="1"/>
          </p:cNvPicPr>
          <p:nvPr/>
        </p:nvPicPr>
        <p:blipFill>
          <a:blip r:embed="rId3">
            <a:extLst/>
          </a:blip>
          <a:stretch>
            <a:fillRect/>
          </a:stretch>
        </p:blipFill>
        <p:spPr>
          <a:xfrm>
            <a:off x="5553075" y="2333625"/>
            <a:ext cx="6041496" cy="3584561"/>
          </a:xfrm>
          <a:prstGeom prst="rect">
            <a:avLst/>
          </a:prstGeom>
          <a:ln w="12700">
            <a:miter lim="400000"/>
          </a:ln>
        </p:spPr>
      </p:pic>
    </p:spTree>
    <p:extLst>
      <p:ext uri="{BB962C8B-B14F-4D97-AF65-F5344CB8AC3E}">
        <p14:creationId xmlns:p14="http://schemas.microsoft.com/office/powerpoint/2010/main" val="1779042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ítulo 1"/>
          <p:cNvSpPr txBox="1">
            <a:spLocks noGrp="1"/>
          </p:cNvSpPr>
          <p:nvPr>
            <p:ph type="title"/>
          </p:nvPr>
        </p:nvSpPr>
        <p:spPr>
          <a:prstGeom prst="rect">
            <a:avLst/>
          </a:prstGeom>
        </p:spPr>
        <p:txBody>
          <a:bodyPr/>
          <a:lstStyle/>
          <a:p>
            <a:r>
              <a:t>Principio de incertidumbre</a:t>
            </a:r>
          </a:p>
        </p:txBody>
      </p:sp>
      <p:sp>
        <p:nvSpPr>
          <p:cNvPr id="316" name="Marcador de contenido 2"/>
          <p:cNvSpPr txBox="1">
            <a:spLocks noGrp="1"/>
          </p:cNvSpPr>
          <p:nvPr>
            <p:ph type="body" sz="half" idx="1"/>
          </p:nvPr>
        </p:nvSpPr>
        <p:spPr>
          <a:prstGeom prst="rect">
            <a:avLst/>
          </a:prstGeom>
        </p:spPr>
        <p:txBody>
          <a:bodyPr/>
          <a:lstStyle/>
          <a:p>
            <a:r>
              <a:t>Varianza(A) * Varianza(B) = 0</a:t>
            </a:r>
          </a:p>
          <a:p>
            <a:pPr marL="0" indent="0">
              <a:buSzTx/>
              <a:buNone/>
            </a:pPr>
            <a:r>
              <a:t>Entonces es posible saber con precisión los dos observables.</a:t>
            </a:r>
          </a:p>
          <a:p>
            <a:endParaRPr/>
          </a:p>
          <a:p>
            <a:r>
              <a:t>Varianza(A) * Varianza(B) &gt; h/4</a:t>
            </a:r>
            <a:r>
              <a:rPr i="1"/>
              <a:t>pi</a:t>
            </a:r>
          </a:p>
          <a:p>
            <a:pPr marL="0" indent="0">
              <a:buSzTx/>
              <a:buNone/>
            </a:pPr>
            <a:r>
              <a:t>Entonces es imposible medir con precisión los dos observables al mismo tiempo.</a:t>
            </a:r>
          </a:p>
        </p:txBody>
      </p:sp>
      <p:sp>
        <p:nvSpPr>
          <p:cNvPr id="317" name="Marcador de contenido 3"/>
          <p:cNvSpPr txBox="1"/>
          <p:nvPr/>
        </p:nvSpPr>
        <p:spPr>
          <a:xfrm>
            <a:off x="6267450" y="2194559"/>
            <a:ext cx="5334000" cy="4024125"/>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marL="228600" indent="-228600" defTabSz="914400">
              <a:lnSpc>
                <a:spcPct val="81000"/>
              </a:lnSpc>
              <a:spcBef>
                <a:spcPts val="1000"/>
              </a:spcBef>
              <a:buSzPct val="100000"/>
              <a:buFont typeface="Arial"/>
              <a:buChar char="•"/>
              <a:defRPr sz="2200">
                <a:solidFill>
                  <a:srgbClr val="FFFFFF"/>
                </a:solidFill>
              </a:defRPr>
            </a:pPr>
            <a:r>
              <a:t>Cuando Tenemos dos "Observables" y conocemos con precisión a uno, es imposible conocer el otro, ya que tiende a infinito.</a:t>
            </a:r>
          </a:p>
          <a:p>
            <a:pPr marL="228600" indent="-228600" defTabSz="914400">
              <a:lnSpc>
                <a:spcPct val="81000"/>
              </a:lnSpc>
              <a:spcBef>
                <a:spcPts val="1000"/>
              </a:spcBef>
              <a:buSzPct val="100000"/>
              <a:buFont typeface="Arial"/>
              <a:buChar char="•"/>
              <a:defRPr sz="2200">
                <a:solidFill>
                  <a:srgbClr val="FFFFFF"/>
                </a:solidFill>
              </a:defRPr>
            </a:pPr>
            <a:endParaRPr/>
          </a:p>
          <a:p>
            <a:pPr marL="228600" indent="-228600" defTabSz="914400">
              <a:lnSpc>
                <a:spcPct val="81000"/>
              </a:lnSpc>
              <a:spcBef>
                <a:spcPts val="1000"/>
              </a:spcBef>
              <a:buSzPct val="100000"/>
              <a:buFont typeface="Arial"/>
              <a:buChar char="•"/>
              <a:defRPr sz="2200">
                <a:solidFill>
                  <a:srgbClr val="FFFFFF"/>
                </a:solidFill>
              </a:defRPr>
            </a:pPr>
            <a:r>
              <a:t>Varianza = Precisión.</a:t>
            </a:r>
          </a:p>
          <a:p>
            <a:pPr marL="228600" indent="-228600" defTabSz="914400">
              <a:lnSpc>
                <a:spcPct val="81000"/>
              </a:lnSpc>
              <a:spcBef>
                <a:spcPts val="1000"/>
              </a:spcBef>
              <a:buSzPct val="100000"/>
              <a:buFont typeface="Arial"/>
              <a:buChar char="•"/>
              <a:defRPr sz="2200">
                <a:solidFill>
                  <a:srgbClr val="FFFFFF"/>
                </a:solidFill>
              </a:defRPr>
            </a:pPr>
            <a:endParaRPr/>
          </a:p>
          <a:p>
            <a:pPr marL="228600" indent="-228600" defTabSz="914400">
              <a:lnSpc>
                <a:spcPct val="81000"/>
              </a:lnSpc>
              <a:spcBef>
                <a:spcPts val="1000"/>
              </a:spcBef>
              <a:buSzPct val="100000"/>
              <a:buFont typeface="Arial"/>
              <a:buChar char="•"/>
              <a:defRPr sz="2200">
                <a:solidFill>
                  <a:srgbClr val="FFFFFF"/>
                </a:solidFill>
              </a:defRPr>
            </a:pPr>
            <a:r>
              <a:t>La precisión con la que se pueden medir las cosas es limitada, y el limite viene fijado por la constante de Planck</a:t>
            </a:r>
          </a:p>
        </p:txBody>
      </p:sp>
    </p:spTree>
    <p:extLst>
      <p:ext uri="{BB962C8B-B14F-4D97-AF65-F5344CB8AC3E}">
        <p14:creationId xmlns:p14="http://schemas.microsoft.com/office/powerpoint/2010/main" val="296670246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Título 1"/>
          <p:cNvSpPr txBox="1">
            <a:spLocks noGrp="1"/>
          </p:cNvSpPr>
          <p:nvPr>
            <p:ph type="title"/>
          </p:nvPr>
        </p:nvSpPr>
        <p:spPr>
          <a:xfrm>
            <a:off x="2895600" y="764373"/>
            <a:ext cx="8610600" cy="1293028"/>
          </a:xfrm>
          <a:prstGeom prst="rect">
            <a:avLst/>
          </a:prstGeom>
        </p:spPr>
        <p:txBody>
          <a:bodyPr/>
          <a:lstStyle/>
          <a:p>
            <a:r>
              <a:t>RESUMEN:</a:t>
            </a:r>
          </a:p>
        </p:txBody>
      </p:sp>
      <p:sp>
        <p:nvSpPr>
          <p:cNvPr id="320" name="Marcador de contenido 2"/>
          <p:cNvSpPr txBox="1">
            <a:spLocks noGrp="1"/>
          </p:cNvSpPr>
          <p:nvPr>
            <p:ph idx="1"/>
          </p:nvPr>
        </p:nvSpPr>
        <p:spPr>
          <a:prstGeom prst="rect">
            <a:avLst/>
          </a:prstGeom>
        </p:spPr>
        <p:txBody>
          <a:bodyPr/>
          <a:lstStyle/>
          <a:p>
            <a:r>
              <a:t>Indeterminación de la posición * Indeterminación en la cantidad de movimiento = h/2</a:t>
            </a:r>
            <a:r>
              <a:rPr i="1"/>
              <a:t>pi</a:t>
            </a:r>
          </a:p>
        </p:txBody>
      </p:sp>
      <p:pic>
        <p:nvPicPr>
          <p:cNvPr id="321" name="Imagen 4" descr="Imagen 4"/>
          <p:cNvPicPr>
            <a:picLocks noChangeAspect="1"/>
          </p:cNvPicPr>
          <p:nvPr/>
        </p:nvPicPr>
        <p:blipFill>
          <a:blip r:embed="rId2">
            <a:extLst/>
          </a:blip>
          <a:srcRect l="23590" t="21104" r="35897" b="20179"/>
          <a:stretch>
            <a:fillRect/>
          </a:stretch>
        </p:blipFill>
        <p:spPr>
          <a:xfrm>
            <a:off x="476250" y="4476750"/>
            <a:ext cx="2719916" cy="2224806"/>
          </a:xfrm>
          <a:prstGeom prst="rect">
            <a:avLst/>
          </a:prstGeom>
          <a:ln w="12700">
            <a:miter lim="400000"/>
          </a:ln>
        </p:spPr>
      </p:pic>
      <p:pic>
        <p:nvPicPr>
          <p:cNvPr id="322" name="Imagen 6" descr="Imagen 6"/>
          <p:cNvPicPr>
            <a:picLocks noChangeAspect="1"/>
          </p:cNvPicPr>
          <p:nvPr/>
        </p:nvPicPr>
        <p:blipFill>
          <a:blip r:embed="rId3">
            <a:extLst/>
          </a:blip>
          <a:srcRect l="34359" t="25687" r="22564" b="22026"/>
          <a:stretch>
            <a:fillRect/>
          </a:stretch>
        </p:blipFill>
        <p:spPr>
          <a:xfrm>
            <a:off x="3619500" y="4752975"/>
            <a:ext cx="2563988" cy="1744838"/>
          </a:xfrm>
          <a:prstGeom prst="rect">
            <a:avLst/>
          </a:prstGeom>
          <a:ln w="12700">
            <a:miter lim="400000"/>
          </a:ln>
        </p:spPr>
      </p:pic>
      <p:pic>
        <p:nvPicPr>
          <p:cNvPr id="323" name="Imagen 8" descr="Imagen 8"/>
          <p:cNvPicPr>
            <a:picLocks noChangeAspect="1"/>
          </p:cNvPicPr>
          <p:nvPr/>
        </p:nvPicPr>
        <p:blipFill>
          <a:blip r:embed="rId4">
            <a:extLst/>
          </a:blip>
          <a:srcRect l="12037" t="13258" r="636" b="7643"/>
          <a:stretch>
            <a:fillRect/>
          </a:stretch>
        </p:blipFill>
        <p:spPr>
          <a:xfrm>
            <a:off x="6229349" y="3924300"/>
            <a:ext cx="5352599" cy="2717647"/>
          </a:xfrm>
          <a:prstGeom prst="rect">
            <a:avLst/>
          </a:prstGeom>
          <a:ln w="12700">
            <a:miter lim="400000"/>
          </a:ln>
        </p:spPr>
      </p:pic>
      <p:pic>
        <p:nvPicPr>
          <p:cNvPr id="324" name="Imagen 10" descr="Imagen 10"/>
          <p:cNvPicPr>
            <a:picLocks noChangeAspect="1"/>
          </p:cNvPicPr>
          <p:nvPr/>
        </p:nvPicPr>
        <p:blipFill>
          <a:blip r:embed="rId5">
            <a:extLst/>
          </a:blip>
          <a:stretch>
            <a:fillRect/>
          </a:stretch>
        </p:blipFill>
        <p:spPr>
          <a:xfrm>
            <a:off x="3527778" y="3190875"/>
            <a:ext cx="2743200" cy="1160239"/>
          </a:xfrm>
          <a:prstGeom prst="rect">
            <a:avLst/>
          </a:prstGeom>
          <a:ln w="12700">
            <a:miter lim="400000"/>
          </a:ln>
        </p:spPr>
      </p:pic>
    </p:spTree>
    <p:extLst>
      <p:ext uri="{BB962C8B-B14F-4D97-AF65-F5344CB8AC3E}">
        <p14:creationId xmlns:p14="http://schemas.microsoft.com/office/powerpoint/2010/main" val="1446264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Título 1"/>
          <p:cNvSpPr txBox="1">
            <a:spLocks noGrp="1"/>
          </p:cNvSpPr>
          <p:nvPr>
            <p:ph type="ctrTitle"/>
          </p:nvPr>
        </p:nvSpPr>
        <p:spPr>
          <a:xfrm>
            <a:off x="1323975" y="2457450"/>
            <a:ext cx="9448800" cy="1825096"/>
          </a:xfrm>
          <a:prstGeom prst="rect">
            <a:avLst/>
          </a:prstGeom>
        </p:spPr>
        <p:txBody>
          <a:bodyPr/>
          <a:lstStyle>
            <a:lvl1pPr>
              <a:defRPr sz="4800"/>
            </a:lvl1pPr>
          </a:lstStyle>
          <a:p>
            <a:r>
              <a:t>Principio de Exclusión de Pauli</a:t>
            </a:r>
          </a:p>
        </p:txBody>
      </p:sp>
    </p:spTree>
    <p:extLst>
      <p:ext uri="{BB962C8B-B14F-4D97-AF65-F5344CB8AC3E}">
        <p14:creationId xmlns:p14="http://schemas.microsoft.com/office/powerpoint/2010/main" val="33849063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Título 1"/>
          <p:cNvSpPr txBox="1">
            <a:spLocks noGrp="1"/>
          </p:cNvSpPr>
          <p:nvPr>
            <p:ph type="title"/>
          </p:nvPr>
        </p:nvSpPr>
        <p:spPr>
          <a:xfrm>
            <a:off x="2895600" y="764373"/>
            <a:ext cx="8610600" cy="1293028"/>
          </a:xfrm>
          <a:prstGeom prst="rect">
            <a:avLst/>
          </a:prstGeom>
        </p:spPr>
        <p:txBody>
          <a:bodyPr/>
          <a:lstStyle/>
          <a:p>
            <a:r>
              <a:rPr dirty="0"/>
              <a:t>Principio de </a:t>
            </a:r>
            <a:r>
              <a:rPr dirty="0" err="1"/>
              <a:t>Exclu</a:t>
            </a:r>
            <a:r>
              <a:rPr lang="es-MX" dirty="0"/>
              <a:t>s</a:t>
            </a:r>
            <a:r>
              <a:rPr dirty="0" err="1"/>
              <a:t>ión</a:t>
            </a:r>
            <a:endParaRPr dirty="0"/>
          </a:p>
        </p:txBody>
      </p:sp>
      <p:sp>
        <p:nvSpPr>
          <p:cNvPr id="366" name="Marcador de contenido 2"/>
          <p:cNvSpPr txBox="1">
            <a:spLocks noGrp="1"/>
          </p:cNvSpPr>
          <p:nvPr>
            <p:ph idx="1"/>
          </p:nvPr>
        </p:nvSpPr>
        <p:spPr>
          <a:xfrm>
            <a:off x="685800" y="2193925"/>
            <a:ext cx="8156575" cy="3291765"/>
          </a:xfrm>
          <a:prstGeom prst="rect">
            <a:avLst/>
          </a:prstGeom>
        </p:spPr>
        <p:txBody>
          <a:bodyPr/>
          <a:lstStyle/>
          <a:p>
            <a:pPr>
              <a:defRPr sz="2000"/>
            </a:pPr>
            <a:r>
              <a:t>Desarrollado por el físico austriaco Ernst Pauli en el año 1925.</a:t>
            </a:r>
          </a:p>
          <a:p>
            <a:pPr>
              <a:defRPr sz="2000"/>
            </a:pPr>
            <a:r>
              <a:t>Este principio de la cuántica dice que dos partículas (concretamente fermiones) que tiene los números cuánticos con los que constan idénticos, no pueden existir.</a:t>
            </a:r>
          </a:p>
          <a:p>
            <a:pPr>
              <a:defRPr sz="2000"/>
            </a:pPr>
            <a:r>
              <a:t>Número cuántico principal (n)</a:t>
            </a:r>
          </a:p>
          <a:p>
            <a:pPr>
              <a:lnSpc>
                <a:spcPct val="110000"/>
              </a:lnSpc>
              <a:defRPr sz="2000"/>
            </a:pPr>
            <a:r>
              <a:t>Número cuántico secundario (ℓ)</a:t>
            </a:r>
          </a:p>
          <a:p>
            <a:pPr>
              <a:lnSpc>
                <a:spcPct val="110000"/>
              </a:lnSpc>
              <a:defRPr sz="2000"/>
            </a:pPr>
            <a:r>
              <a:t>Número cuántico magnético (m)</a:t>
            </a:r>
          </a:p>
          <a:p>
            <a:pPr>
              <a:lnSpc>
                <a:spcPct val="110000"/>
              </a:lnSpc>
              <a:defRPr sz="2000"/>
            </a:pPr>
            <a:r>
              <a:t>Número cuántico espín (s).</a:t>
            </a:r>
          </a:p>
        </p:txBody>
      </p:sp>
      <p:pic>
        <p:nvPicPr>
          <p:cNvPr id="367" name="Imagen 8" descr="Imagen 8"/>
          <p:cNvPicPr>
            <a:picLocks noChangeAspect="1"/>
          </p:cNvPicPr>
          <p:nvPr/>
        </p:nvPicPr>
        <p:blipFill>
          <a:blip r:embed="rId2">
            <a:extLst/>
          </a:blip>
          <a:stretch>
            <a:fillRect/>
          </a:stretch>
        </p:blipFill>
        <p:spPr>
          <a:xfrm>
            <a:off x="8953500" y="2309579"/>
            <a:ext cx="2743200" cy="3781425"/>
          </a:xfrm>
          <a:prstGeom prst="rect">
            <a:avLst/>
          </a:prstGeom>
          <a:ln w="12700">
            <a:miter lim="400000"/>
          </a:ln>
        </p:spPr>
      </p:pic>
      <p:sp>
        <p:nvSpPr>
          <p:cNvPr id="368" name="CuadroTexto 9"/>
          <p:cNvSpPr txBox="1"/>
          <p:nvPr/>
        </p:nvSpPr>
        <p:spPr>
          <a:xfrm>
            <a:off x="542925" y="5551673"/>
            <a:ext cx="7986573" cy="11074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285750" indent="-285750">
              <a:buSzPct val="100000"/>
              <a:buFont typeface="Arial"/>
              <a:buChar char="•"/>
              <a:defRPr sz="1600">
                <a:solidFill>
                  <a:srgbClr val="FFFFFF"/>
                </a:solidFill>
              </a:defRPr>
            </a:pPr>
            <a:r>
              <a:t>Los fermiones: son partículas que tienen espín semi entero. Fermiones son los electrones, los protones, y los neutrones.</a:t>
            </a:r>
          </a:p>
          <a:p>
            <a:pPr marL="285750" indent="-285750">
              <a:buSzPct val="100000"/>
              <a:buFont typeface="Arial"/>
              <a:buChar char="•"/>
              <a:defRPr sz="1600">
                <a:solidFill>
                  <a:srgbClr val="FFFFFF"/>
                </a:solidFill>
              </a:defRPr>
            </a:pPr>
            <a:endParaRPr/>
          </a:p>
          <a:p>
            <a:pPr marL="285750" indent="-285750">
              <a:buSzPct val="100000"/>
              <a:buFont typeface="Arial"/>
              <a:buChar char="•"/>
              <a:defRPr sz="1600">
                <a:solidFill>
                  <a:srgbClr val="FFFFFF"/>
                </a:solidFill>
              </a:defRPr>
            </a:pPr>
            <a:r>
              <a:t>Espín:  momento angular intrínseco</a:t>
            </a:r>
          </a:p>
        </p:txBody>
      </p:sp>
    </p:spTree>
    <p:extLst>
      <p:ext uri="{BB962C8B-B14F-4D97-AF65-F5344CB8AC3E}">
        <p14:creationId xmlns:p14="http://schemas.microsoft.com/office/powerpoint/2010/main" val="465298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PROPIEDADES DE LA SUPERFICIE DE UN CUERPO</a:t>
            </a:r>
          </a:p>
        </p:txBody>
      </p:sp>
      <p:sp>
        <p:nvSpPr>
          <p:cNvPr id="3" name="Marcador de texto 2"/>
          <p:cNvSpPr>
            <a:spLocks noGrp="1"/>
          </p:cNvSpPr>
          <p:nvPr>
            <p:ph idx="1"/>
          </p:nvPr>
        </p:nvSpPr>
        <p:spPr/>
        <p:txBody>
          <a:bodyPr/>
          <a:lstStyle/>
          <a:p>
            <a:r>
              <a:rPr lang="es-MX" sz="2800" dirty="0"/>
              <a:t>Cuando la Energía radiante incide sobre la superficie una parte se refleja y la otra parte se transmite.</a:t>
            </a:r>
          </a:p>
          <a:p>
            <a:endParaRPr lang="es-MX" dirty="0"/>
          </a:p>
        </p:txBody>
      </p:sp>
      <p:pic>
        <p:nvPicPr>
          <p:cNvPr id="4" name="Imagen 3"/>
          <p:cNvPicPr>
            <a:picLocks noChangeAspect="1"/>
          </p:cNvPicPr>
          <p:nvPr/>
        </p:nvPicPr>
        <p:blipFill>
          <a:blip r:embed="rId2"/>
          <a:stretch>
            <a:fillRect/>
          </a:stretch>
        </p:blipFill>
        <p:spPr>
          <a:xfrm>
            <a:off x="1166658" y="3164232"/>
            <a:ext cx="3956647" cy="3383573"/>
          </a:xfrm>
          <a:prstGeom prst="rect">
            <a:avLst/>
          </a:prstGeom>
        </p:spPr>
      </p:pic>
      <p:pic>
        <p:nvPicPr>
          <p:cNvPr id="5" name="Imagen 4"/>
          <p:cNvPicPr>
            <a:picLocks noChangeAspect="1"/>
          </p:cNvPicPr>
          <p:nvPr/>
        </p:nvPicPr>
        <p:blipFill>
          <a:blip r:embed="rId3"/>
          <a:stretch>
            <a:fillRect/>
          </a:stretch>
        </p:blipFill>
        <p:spPr>
          <a:xfrm>
            <a:off x="6648911" y="3103266"/>
            <a:ext cx="3743268" cy="3505504"/>
          </a:xfrm>
          <a:prstGeom prst="rect">
            <a:avLst/>
          </a:prstGeom>
        </p:spPr>
      </p:pic>
    </p:spTree>
    <p:extLst>
      <p:ext uri="{BB962C8B-B14F-4D97-AF65-F5344CB8AC3E}">
        <p14:creationId xmlns:p14="http://schemas.microsoft.com/office/powerpoint/2010/main" val="3273142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Marcador de contenido 2"/>
          <p:cNvSpPr txBox="1">
            <a:spLocks noGrp="1"/>
          </p:cNvSpPr>
          <p:nvPr>
            <p:ph type="body" sz="half" idx="1"/>
          </p:nvPr>
        </p:nvSpPr>
        <p:spPr>
          <a:xfrm>
            <a:off x="1752600" y="742950"/>
            <a:ext cx="5334000" cy="4024125"/>
          </a:xfrm>
          <a:prstGeom prst="rect">
            <a:avLst/>
          </a:prstGeom>
        </p:spPr>
        <p:txBody>
          <a:bodyPr/>
          <a:lstStyle/>
          <a:p>
            <a:r>
              <a:t>La naturaleza del principio de exclusión de Pauli se puede ilustrar mediante la suposición de que los electrones 1 y 2 están en los estados a y b respectivamente. La función de onda para el sistema de dos electrones sería.</a:t>
            </a:r>
          </a:p>
        </p:txBody>
      </p:sp>
      <p:grpSp>
        <p:nvGrpSpPr>
          <p:cNvPr id="373" name="Imagen 5"/>
          <p:cNvGrpSpPr/>
          <p:nvPr/>
        </p:nvGrpSpPr>
        <p:grpSpPr>
          <a:xfrm>
            <a:off x="7924800" y="390525"/>
            <a:ext cx="3261142" cy="4169588"/>
            <a:chOff x="0" y="0"/>
            <a:chExt cx="3261142" cy="4169588"/>
          </a:xfrm>
        </p:grpSpPr>
        <p:sp>
          <p:nvSpPr>
            <p:cNvPr id="371" name="Rectángulo"/>
            <p:cNvSpPr/>
            <p:nvPr/>
          </p:nvSpPr>
          <p:spPr>
            <a:xfrm>
              <a:off x="0" y="0"/>
              <a:ext cx="3261142" cy="4169589"/>
            </a:xfrm>
            <a:prstGeom prst="rect">
              <a:avLst/>
            </a:pr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372" name="image34.png" descr="image34.png"/>
            <p:cNvPicPr>
              <a:picLocks noChangeAspect="1"/>
            </p:cNvPicPr>
            <p:nvPr/>
          </p:nvPicPr>
          <p:blipFill>
            <a:blip r:embed="rId2">
              <a:extLst/>
            </a:blip>
            <a:stretch>
              <a:fillRect/>
            </a:stretch>
          </p:blipFill>
          <p:spPr>
            <a:xfrm>
              <a:off x="0" y="0"/>
              <a:ext cx="3261142" cy="4169589"/>
            </a:xfrm>
            <a:prstGeom prst="rect">
              <a:avLst/>
            </a:prstGeom>
            <a:ln w="88900" cap="sq">
              <a:solidFill>
                <a:srgbClr val="FFFFFF"/>
              </a:solidFill>
              <a:prstDash val="solid"/>
              <a:miter lim="800000"/>
            </a:ln>
            <a:effectLst>
              <a:outerShdw blurRad="50800" dist="18000" dir="5400000" rotWithShape="0">
                <a:srgbClr val="000000">
                  <a:alpha val="40000"/>
                </a:srgbClr>
              </a:outerShdw>
            </a:effectLst>
          </p:spPr>
        </p:pic>
      </p:grpSp>
      <p:grpSp>
        <p:nvGrpSpPr>
          <p:cNvPr id="376" name="Imagen 7"/>
          <p:cNvGrpSpPr/>
          <p:nvPr/>
        </p:nvGrpSpPr>
        <p:grpSpPr>
          <a:xfrm>
            <a:off x="3086100" y="3152774"/>
            <a:ext cx="3722579" cy="3344019"/>
            <a:chOff x="0" y="0"/>
            <a:chExt cx="3722579" cy="3344018"/>
          </a:xfrm>
        </p:grpSpPr>
        <p:sp>
          <p:nvSpPr>
            <p:cNvPr id="374" name="Rectángulo"/>
            <p:cNvSpPr/>
            <p:nvPr/>
          </p:nvSpPr>
          <p:spPr>
            <a:xfrm>
              <a:off x="0" y="0"/>
              <a:ext cx="3722579" cy="3344018"/>
            </a:xfrm>
            <a:prstGeom prst="rect">
              <a:avLst/>
            </a:pr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375" name="image35.png" descr="image35.png"/>
            <p:cNvPicPr>
              <a:picLocks noChangeAspect="1"/>
            </p:cNvPicPr>
            <p:nvPr/>
          </p:nvPicPr>
          <p:blipFill>
            <a:blip r:embed="rId3">
              <a:extLst/>
            </a:blip>
            <a:stretch>
              <a:fillRect/>
            </a:stretch>
          </p:blipFill>
          <p:spPr>
            <a:xfrm>
              <a:off x="0" y="0"/>
              <a:ext cx="3722579" cy="3344018"/>
            </a:xfrm>
            <a:prstGeom prst="rect">
              <a:avLst/>
            </a:prstGeom>
            <a:ln w="190500" cap="rnd">
              <a:solidFill>
                <a:srgbClr val="FFFFFF"/>
              </a:solidFill>
              <a:prstDash val="solid"/>
              <a:round/>
            </a:ln>
            <a:effectLst>
              <a:outerShdw blurRad="50800" rotWithShape="0">
                <a:srgbClr val="000000">
                  <a:alpha val="41000"/>
                </a:srgbClr>
              </a:outerShdw>
            </a:effectLst>
          </p:spPr>
        </p:pic>
      </p:grpSp>
    </p:spTree>
    <p:extLst>
      <p:ext uri="{BB962C8B-B14F-4D97-AF65-F5344CB8AC3E}">
        <p14:creationId xmlns:p14="http://schemas.microsoft.com/office/powerpoint/2010/main" val="26051397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a:t>Referencias bibliográficas</a:t>
            </a:r>
          </a:p>
        </p:txBody>
      </p:sp>
      <p:sp>
        <p:nvSpPr>
          <p:cNvPr id="3" name="Marcador de texto 2"/>
          <p:cNvSpPr>
            <a:spLocks noGrp="1"/>
          </p:cNvSpPr>
          <p:nvPr>
            <p:ph type="body" sz="half" idx="1"/>
          </p:nvPr>
        </p:nvSpPr>
        <p:spPr>
          <a:xfrm>
            <a:off x="685800" y="2194559"/>
            <a:ext cx="9910482" cy="4286923"/>
          </a:xfrm>
        </p:spPr>
        <p:txBody>
          <a:bodyPr>
            <a:normAutofit/>
          </a:bodyPr>
          <a:lstStyle/>
          <a:p>
            <a:pPr algn="just"/>
            <a:r>
              <a:rPr lang="es-MX" sz="2400" dirty="0"/>
              <a:t>Alonso M. y Finn E. J. Física. Editorial Addison-Wesley Interamericana</a:t>
            </a:r>
          </a:p>
          <a:p>
            <a:pPr algn="just"/>
            <a:r>
              <a:rPr lang="es-MX" sz="2400" dirty="0" err="1"/>
              <a:t>Gettys</a:t>
            </a:r>
            <a:r>
              <a:rPr lang="es-MX" sz="2400" dirty="0"/>
              <a:t>, Keller, </a:t>
            </a:r>
            <a:r>
              <a:rPr lang="es-MX" sz="2400" dirty="0" err="1"/>
              <a:t>Skove</a:t>
            </a:r>
            <a:r>
              <a:rPr lang="es-MX" sz="2400" dirty="0"/>
              <a:t>. Física Clásica y Moderna. Editorial McGraw-Hill .</a:t>
            </a:r>
          </a:p>
          <a:p>
            <a:pPr algn="just"/>
            <a:r>
              <a:rPr lang="en-US" sz="2400" dirty="0"/>
              <a:t>Melissinos A. C., </a:t>
            </a:r>
            <a:r>
              <a:rPr lang="en-US" sz="2400" dirty="0" err="1"/>
              <a:t>Lobkowicz</a:t>
            </a:r>
            <a:r>
              <a:rPr lang="en-US" sz="2400" dirty="0"/>
              <a:t> F. Physics for Scientist and Engineers. W. B. Saunders &amp; Co</a:t>
            </a:r>
          </a:p>
          <a:p>
            <a:pPr algn="just"/>
            <a:r>
              <a:rPr lang="en-US" sz="2400" dirty="0"/>
              <a:t> Sears, </a:t>
            </a:r>
            <a:r>
              <a:rPr lang="en-US" sz="2400" dirty="0" err="1"/>
              <a:t>Zemansky</a:t>
            </a:r>
            <a:r>
              <a:rPr lang="en-US" sz="2400" dirty="0"/>
              <a:t>, Young. </a:t>
            </a:r>
            <a:r>
              <a:rPr lang="en-US" sz="2400" dirty="0" err="1"/>
              <a:t>Física</a:t>
            </a:r>
            <a:r>
              <a:rPr lang="en-US" sz="2400" dirty="0"/>
              <a:t> </a:t>
            </a:r>
            <a:r>
              <a:rPr lang="en-US" sz="2400" dirty="0" err="1"/>
              <a:t>Universitaria</a:t>
            </a:r>
            <a:r>
              <a:rPr lang="en-US" sz="2400" dirty="0"/>
              <a:t>. Editorial </a:t>
            </a:r>
            <a:r>
              <a:rPr lang="en-US" sz="2400" dirty="0" err="1"/>
              <a:t>Fondo</a:t>
            </a:r>
            <a:r>
              <a:rPr lang="en-US" sz="2400" dirty="0"/>
              <a:t> </a:t>
            </a:r>
            <a:r>
              <a:rPr lang="en-US" sz="2400" dirty="0" err="1"/>
              <a:t>Educativo</a:t>
            </a:r>
            <a:r>
              <a:rPr lang="en-US" sz="2400" dirty="0"/>
              <a:t> Interamericano </a:t>
            </a:r>
            <a:endParaRPr lang="es-MX" sz="2400" dirty="0"/>
          </a:p>
          <a:p>
            <a:pPr algn="just"/>
            <a:r>
              <a:rPr lang="es-MX" sz="2400" dirty="0" err="1"/>
              <a:t>Serway</a:t>
            </a:r>
            <a:r>
              <a:rPr lang="es-MX" sz="2400" dirty="0"/>
              <a:t>. Física. Editorial McGraw-Hill</a:t>
            </a:r>
          </a:p>
          <a:p>
            <a:pPr algn="just"/>
            <a:r>
              <a:rPr lang="es-MX" sz="2400" dirty="0" err="1"/>
              <a:t>Tipler</a:t>
            </a:r>
            <a:r>
              <a:rPr lang="es-MX" sz="2400" dirty="0"/>
              <a:t> P. A. Física. Editorial </a:t>
            </a:r>
            <a:r>
              <a:rPr lang="es-MX" sz="2400" dirty="0" err="1"/>
              <a:t>Reverté</a:t>
            </a:r>
            <a:r>
              <a:rPr lang="es-MX" sz="2400" dirty="0"/>
              <a:t> </a:t>
            </a:r>
          </a:p>
        </p:txBody>
      </p:sp>
    </p:spTree>
    <p:extLst>
      <p:ext uri="{BB962C8B-B14F-4D97-AF65-F5344CB8AC3E}">
        <p14:creationId xmlns:p14="http://schemas.microsoft.com/office/powerpoint/2010/main" val="1740897953"/>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 imágenes</a:t>
            </a:r>
          </a:p>
        </p:txBody>
      </p:sp>
      <p:sp>
        <p:nvSpPr>
          <p:cNvPr id="3" name="Marcador de texto 2"/>
          <p:cNvSpPr>
            <a:spLocks noGrp="1"/>
          </p:cNvSpPr>
          <p:nvPr>
            <p:ph type="body" sz="half" idx="1"/>
          </p:nvPr>
        </p:nvSpPr>
        <p:spPr>
          <a:xfrm>
            <a:off x="685800" y="2194559"/>
            <a:ext cx="10820400" cy="4024125"/>
          </a:xfrm>
        </p:spPr>
        <p:txBody>
          <a:bodyPr/>
          <a:lstStyle/>
          <a:p>
            <a:r>
              <a:rPr lang="es-MX" dirty="0">
                <a:hlinkClick r:id="rId2"/>
              </a:rPr>
              <a:t>http://www.elmundo.es/ciencia/2015/10/23/5624b49046163fb4298b4584.htm</a:t>
            </a:r>
            <a:endParaRPr lang="es-MX" dirty="0"/>
          </a:p>
          <a:p>
            <a:r>
              <a:rPr lang="es-MX" dirty="0">
                <a:hlinkClick r:id="rId3"/>
              </a:rPr>
              <a:t>http://www.iac.es/cosmoeduca/universo/anexos/cuerponegro.html</a:t>
            </a:r>
            <a:endParaRPr lang="es-MX" dirty="0"/>
          </a:p>
          <a:p>
            <a:r>
              <a:rPr lang="es-MX" dirty="0">
                <a:hlinkClick r:id="rId4"/>
              </a:rPr>
              <a:t>http://teleformacion.edu.aytolacoruna.es/FISICA/document/fisicaInteractiva/Ef_Fotoelectrico/TeoriaEF.htm</a:t>
            </a:r>
            <a:endParaRPr lang="es-MX" dirty="0"/>
          </a:p>
          <a:p>
            <a:r>
              <a:rPr lang="es-MX" dirty="0">
                <a:hlinkClick r:id="rId5"/>
              </a:rPr>
              <a:t>https://es.wikibooks.org/wiki/F%C3%ADsica/F%C3%ADsica_moderna/Efecto_fotoel%C3%A9ctrico</a:t>
            </a:r>
            <a:endParaRPr lang="es-MX" dirty="0"/>
          </a:p>
          <a:p>
            <a:r>
              <a:rPr lang="es-MX" dirty="0">
                <a:hlinkClick r:id="rId6"/>
              </a:rPr>
              <a:t>https://www.ecured.cu/Efecto_fotoel%C3%A9ctrico</a:t>
            </a:r>
            <a:endParaRPr lang="es-MX" dirty="0"/>
          </a:p>
          <a:p>
            <a:r>
              <a:rPr lang="es-MX" dirty="0">
                <a:hlinkClick r:id="rId7"/>
              </a:rPr>
              <a:t>https://www.biography.com/people/albert-einstein-9285408</a:t>
            </a:r>
            <a:endParaRPr lang="es-MX" dirty="0"/>
          </a:p>
          <a:p>
            <a:endParaRPr lang="es-MX" dirty="0"/>
          </a:p>
          <a:p>
            <a:endParaRPr lang="es-MX" dirty="0"/>
          </a:p>
          <a:p>
            <a:endParaRPr lang="es-MX" dirty="0"/>
          </a:p>
          <a:p>
            <a:endParaRPr lang="es-MX" dirty="0"/>
          </a:p>
          <a:p>
            <a:endParaRPr lang="es-MX" dirty="0"/>
          </a:p>
        </p:txBody>
      </p:sp>
    </p:spTree>
    <p:extLst>
      <p:ext uri="{BB962C8B-B14F-4D97-AF65-F5344CB8AC3E}">
        <p14:creationId xmlns:p14="http://schemas.microsoft.com/office/powerpoint/2010/main" val="227952478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RADIACIÓN</a:t>
            </a:r>
          </a:p>
        </p:txBody>
      </p:sp>
      <p:sp>
        <p:nvSpPr>
          <p:cNvPr id="3" name="Marcador de texto 2"/>
          <p:cNvSpPr>
            <a:spLocks noGrp="1"/>
          </p:cNvSpPr>
          <p:nvPr>
            <p:ph idx="1"/>
          </p:nvPr>
        </p:nvSpPr>
        <p:spPr/>
        <p:txBody>
          <a:bodyPr/>
          <a:lstStyle/>
          <a:p>
            <a:pPr algn="just"/>
            <a:r>
              <a:rPr lang="es-MX" sz="2800" dirty="0"/>
              <a:t>Emisión de radiaciones luminosas, térmicas, magnéticas o de otro tipo.</a:t>
            </a:r>
          </a:p>
          <a:p>
            <a:pPr algn="just"/>
            <a:r>
              <a:rPr lang="es-MX" sz="2800" dirty="0"/>
              <a:t>Emisión de energía o de partículas que producen algunos cuerpos y que se propaga a través del espacio.</a:t>
            </a:r>
          </a:p>
          <a:p>
            <a:pPr marL="0" indent="0">
              <a:buNone/>
            </a:pPr>
            <a:endParaRPr lang="es-MX" dirty="0"/>
          </a:p>
        </p:txBody>
      </p:sp>
      <p:pic>
        <p:nvPicPr>
          <p:cNvPr id="4" name="Imagen 3"/>
          <p:cNvPicPr>
            <a:picLocks noChangeAspect="1"/>
          </p:cNvPicPr>
          <p:nvPr/>
        </p:nvPicPr>
        <p:blipFill>
          <a:blip r:embed="rId2"/>
          <a:stretch>
            <a:fillRect/>
          </a:stretch>
        </p:blipFill>
        <p:spPr>
          <a:xfrm>
            <a:off x="4700783" y="4206622"/>
            <a:ext cx="2264794" cy="2260200"/>
          </a:xfrm>
          <a:prstGeom prst="rect">
            <a:avLst/>
          </a:prstGeom>
        </p:spPr>
      </p:pic>
    </p:spTree>
    <p:extLst>
      <p:ext uri="{BB962C8B-B14F-4D97-AF65-F5344CB8AC3E}">
        <p14:creationId xmlns:p14="http://schemas.microsoft.com/office/powerpoint/2010/main" val="4222391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RADIACIÓN DE UN CUERPO NEGRO</a:t>
            </a:r>
          </a:p>
        </p:txBody>
      </p:sp>
      <p:sp>
        <p:nvSpPr>
          <p:cNvPr id="3" name="Marcador de texto 2"/>
          <p:cNvSpPr>
            <a:spLocks noGrp="1"/>
          </p:cNvSpPr>
          <p:nvPr>
            <p:ph idx="1"/>
          </p:nvPr>
        </p:nvSpPr>
        <p:spPr/>
        <p:txBody>
          <a:bodyPr/>
          <a:lstStyle/>
          <a:p>
            <a:pPr algn="just"/>
            <a:r>
              <a:rPr lang="es-MX" sz="2800" dirty="0"/>
              <a:t>Cuando la radiación es encerrada dentro de la cavidad alcanza el equilibrio con los átomos de las paredes, la cantidad de energía que emiten los átomos en la unidad de tiempo que es igual a la que absorben.</a:t>
            </a:r>
          </a:p>
          <a:p>
            <a:pPr marL="0" indent="0">
              <a:buNone/>
            </a:pPr>
            <a:endParaRPr lang="es-MX" dirty="0"/>
          </a:p>
        </p:txBody>
      </p:sp>
      <p:pic>
        <p:nvPicPr>
          <p:cNvPr id="4" name="Imagen 3"/>
          <p:cNvPicPr>
            <a:picLocks noChangeAspect="1"/>
          </p:cNvPicPr>
          <p:nvPr/>
        </p:nvPicPr>
        <p:blipFill>
          <a:blip r:embed="rId2"/>
          <a:stretch>
            <a:fillRect/>
          </a:stretch>
        </p:blipFill>
        <p:spPr>
          <a:xfrm>
            <a:off x="4120725" y="4206622"/>
            <a:ext cx="3950550" cy="2017951"/>
          </a:xfrm>
          <a:prstGeom prst="rect">
            <a:avLst/>
          </a:prstGeom>
        </p:spPr>
      </p:pic>
    </p:spTree>
    <p:extLst>
      <p:ext uri="{BB962C8B-B14F-4D97-AF65-F5344CB8AC3E}">
        <p14:creationId xmlns:p14="http://schemas.microsoft.com/office/powerpoint/2010/main" val="1214426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LEY DEL DESPLAZAMIENTO DE WIEN</a:t>
            </a:r>
          </a:p>
        </p:txBody>
      </p:sp>
      <p:sp>
        <p:nvSpPr>
          <p:cNvPr id="3" name="Marcador de contenido 2"/>
          <p:cNvSpPr>
            <a:spLocks noGrp="1"/>
          </p:cNvSpPr>
          <p:nvPr>
            <p:ph idx="1"/>
          </p:nvPr>
        </p:nvSpPr>
        <p:spPr/>
        <p:txBody>
          <a:bodyPr/>
          <a:lstStyle/>
          <a:p>
            <a:pPr algn="just"/>
            <a:r>
              <a:rPr lang="es-MX" sz="2800" dirty="0"/>
              <a:t>La posición del máximo en el espectro de la radiación del cuerpo negro depende de la temperatura del cuerpo negro (que tan negro es el cuerpo).</a:t>
            </a:r>
          </a:p>
          <a:p>
            <a:endParaRPr lang="es-MX" dirty="0"/>
          </a:p>
        </p:txBody>
      </p:sp>
      <p:pic>
        <p:nvPicPr>
          <p:cNvPr id="4" name="Imagen 3"/>
          <p:cNvPicPr>
            <a:picLocks noChangeAspect="1"/>
          </p:cNvPicPr>
          <p:nvPr/>
        </p:nvPicPr>
        <p:blipFill>
          <a:blip r:embed="rId2"/>
          <a:stretch>
            <a:fillRect/>
          </a:stretch>
        </p:blipFill>
        <p:spPr>
          <a:xfrm>
            <a:off x="3712674" y="3476125"/>
            <a:ext cx="3844573" cy="2879719"/>
          </a:xfrm>
          <a:prstGeom prst="rect">
            <a:avLst/>
          </a:prstGeom>
        </p:spPr>
      </p:pic>
    </p:spTree>
    <p:extLst>
      <p:ext uri="{BB962C8B-B14F-4D97-AF65-F5344CB8AC3E}">
        <p14:creationId xmlns:p14="http://schemas.microsoft.com/office/powerpoint/2010/main" val="2202718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LEY DE </a:t>
            </a:r>
            <a:br>
              <a:rPr lang="es-MX" dirty="0"/>
            </a:br>
            <a:r>
              <a:rPr lang="es-MX" dirty="0"/>
              <a:t>STEFAN-BOLTZMANN</a:t>
            </a:r>
          </a:p>
        </p:txBody>
      </p:sp>
      <p:sp>
        <p:nvSpPr>
          <p:cNvPr id="3" name="Marcador de contenido 2"/>
          <p:cNvSpPr>
            <a:spLocks noGrp="1"/>
          </p:cNvSpPr>
          <p:nvPr>
            <p:ph idx="1"/>
          </p:nvPr>
        </p:nvSpPr>
        <p:spPr/>
        <p:txBody>
          <a:bodyPr>
            <a:normAutofit/>
          </a:bodyPr>
          <a:lstStyle/>
          <a:p>
            <a:pPr algn="just"/>
            <a:r>
              <a:rPr lang="es-MX" sz="2800" dirty="0"/>
              <a:t>La energía emitida por un cuerpo negro por unidad de área y unidad de tiempo es proporcional a la cuarta potencia de la temperatura absoluta T.</a:t>
            </a:r>
          </a:p>
        </p:txBody>
      </p:sp>
      <p:pic>
        <p:nvPicPr>
          <p:cNvPr id="4" name="Imagen 3"/>
          <p:cNvPicPr>
            <a:picLocks noChangeAspect="1"/>
          </p:cNvPicPr>
          <p:nvPr/>
        </p:nvPicPr>
        <p:blipFill>
          <a:blip r:embed="rId2"/>
          <a:stretch>
            <a:fillRect/>
          </a:stretch>
        </p:blipFill>
        <p:spPr>
          <a:xfrm>
            <a:off x="3917115" y="3496967"/>
            <a:ext cx="4870424" cy="2580110"/>
          </a:xfrm>
          <a:prstGeom prst="rect">
            <a:avLst/>
          </a:prstGeom>
        </p:spPr>
      </p:pic>
    </p:spTree>
    <p:extLst>
      <p:ext uri="{BB962C8B-B14F-4D97-AF65-F5344CB8AC3E}">
        <p14:creationId xmlns:p14="http://schemas.microsoft.com/office/powerpoint/2010/main" val="3797406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ítulo 1"/>
          <p:cNvSpPr txBox="1">
            <a:spLocks noGrp="1"/>
          </p:cNvSpPr>
          <p:nvPr>
            <p:ph type="ctrTitle"/>
          </p:nvPr>
        </p:nvSpPr>
        <p:spPr>
          <a:xfrm>
            <a:off x="1371600" y="1847850"/>
            <a:ext cx="9448800" cy="1825096"/>
          </a:xfrm>
          <a:prstGeom prst="rect">
            <a:avLst/>
          </a:prstGeom>
        </p:spPr>
        <p:txBody>
          <a:bodyPr/>
          <a:lstStyle>
            <a:lvl1pPr>
              <a:defRPr sz="4800"/>
            </a:lvl1pPr>
          </a:lstStyle>
          <a:p>
            <a:r>
              <a:t>Ley de plank</a:t>
            </a:r>
          </a:p>
        </p:txBody>
      </p:sp>
    </p:spTree>
    <p:extLst>
      <p:ext uri="{BB962C8B-B14F-4D97-AF65-F5344CB8AC3E}">
        <p14:creationId xmlns:p14="http://schemas.microsoft.com/office/powerpoint/2010/main" val="993586825"/>
      </p:ext>
    </p:extLst>
  </p:cSld>
  <p:clrMapOvr>
    <a:masterClrMapping/>
  </p:clrMapOvr>
</p:sld>
</file>

<file path=ppt/theme/theme1.xml><?xml version="1.0" encoding="utf-8"?>
<a:theme xmlns:a="http://schemas.openxmlformats.org/drawingml/2006/main" name="Estela de condensación">
  <a:themeElements>
    <a:clrScheme name="Estela de condensación">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Estela de condensación">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tela de condensación">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TM04033937[[fn=Estela de condensación]]</Template>
  <TotalTime>157</TotalTime>
  <Words>1258</Words>
  <Application>Microsoft Office PowerPoint</Application>
  <PresentationFormat>Panorámica</PresentationFormat>
  <Paragraphs>125</Paragraphs>
  <Slides>42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42</vt:i4>
      </vt:variant>
    </vt:vector>
  </HeadingPairs>
  <TitlesOfParts>
    <vt:vector size="46" baseType="lpstr">
      <vt:lpstr>Arial</vt:lpstr>
      <vt:lpstr>Century Gothic</vt:lpstr>
      <vt:lpstr>Wingdings</vt:lpstr>
      <vt:lpstr>Estela de condensación</vt:lpstr>
      <vt:lpstr> universidad autónoma del estado de México facultad de ingeniería  ingeniería en computación  física básica  teoría cuántica de la luz  DrA. María rosa quintana guerra </vt:lpstr>
      <vt:lpstr>Introducción:</vt:lpstr>
      <vt:lpstr> CUERPO NEGRO</vt:lpstr>
      <vt:lpstr>PROPIEDADES DE LA SUPERFICIE DE UN CUERPO</vt:lpstr>
      <vt:lpstr>RADIACIÓN</vt:lpstr>
      <vt:lpstr>LA RADIACIÓN DE UN CUERPO NEGRO</vt:lpstr>
      <vt:lpstr>LEY DEL DESPLAZAMIENTO DE WIEN</vt:lpstr>
      <vt:lpstr>LA LEY DE  STEFAN-BOLTZMANN</vt:lpstr>
      <vt:lpstr>Ley de plank</vt:lpstr>
      <vt:lpstr>MAX PLANCK Padre de la cuántica</vt:lpstr>
      <vt:lpstr>LEY DE PLANK</vt:lpstr>
      <vt:lpstr>constante  DE PLANCK</vt:lpstr>
      <vt:lpstr>Efecto fotoeléctrico</vt:lpstr>
      <vt:lpstr>Efecto fotoeléctrio</vt:lpstr>
      <vt:lpstr>Efecto fotoeléctrico</vt:lpstr>
      <vt:lpstr>Presentación de PowerPoint</vt:lpstr>
      <vt:lpstr>Presentación de PowerPoint</vt:lpstr>
      <vt:lpstr>ALBERT EINSTEIN Teoría corpuscular de la luz</vt:lpstr>
      <vt:lpstr>ARTHUR COMPTON </vt:lpstr>
      <vt:lpstr>Modelo bohr</vt:lpstr>
      <vt:lpstr>Modelo atomico</vt:lpstr>
      <vt:lpstr>Presentación de PowerPoint</vt:lpstr>
      <vt:lpstr>Postulados de Bohr</vt:lpstr>
      <vt:lpstr>Primer postulado</vt:lpstr>
      <vt:lpstr>Segundo postulado</vt:lpstr>
      <vt:lpstr>Tercer postulado</vt:lpstr>
      <vt:lpstr>Presentación de PowerPoint</vt:lpstr>
      <vt:lpstr>Hipótesis de de broglie</vt:lpstr>
      <vt:lpstr>LUIS DE BROGLIE Mecánica Ondulatoria</vt:lpstr>
      <vt:lpstr>Presentación de PowerPoint</vt:lpstr>
      <vt:lpstr>La hipótesis de broglie</vt:lpstr>
      <vt:lpstr>Confirmación experimental</vt:lpstr>
      <vt:lpstr>2da confirmación experimental:</vt:lpstr>
      <vt:lpstr>Principio de Incertidumbre de heisenberg</vt:lpstr>
      <vt:lpstr>¿Que es el principio de incertidumbre?</vt:lpstr>
      <vt:lpstr>Principio de incertidumbre</vt:lpstr>
      <vt:lpstr>RESUMEN:</vt:lpstr>
      <vt:lpstr>Principio de Exclusión de Pauli</vt:lpstr>
      <vt:lpstr>Principio de Exclusión</vt:lpstr>
      <vt:lpstr>Presentación de PowerPoint</vt:lpstr>
      <vt:lpstr>Referencias bibliográficas</vt:lpstr>
      <vt:lpstr>Referencias imágenes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Cuántica de la Luz</dc:title>
  <dc:creator>MARIA  ROSA QUINTANA GUERRA</dc:creator>
  <cp:lastModifiedBy>MARIA  ROSA QUINTANA GUERRA</cp:lastModifiedBy>
  <cp:revision>33</cp:revision>
  <dcterms:created xsi:type="dcterms:W3CDTF">2017-09-25T23:07:04Z</dcterms:created>
  <dcterms:modified xsi:type="dcterms:W3CDTF">2017-09-29T00:54:54Z</dcterms:modified>
</cp:coreProperties>
</file>