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256" r:id="rId2"/>
    <p:sldId id="332" r:id="rId3"/>
    <p:sldId id="301" r:id="rId4"/>
    <p:sldId id="299" r:id="rId5"/>
    <p:sldId id="300" r:id="rId6"/>
    <p:sldId id="315" r:id="rId7"/>
    <p:sldId id="274" r:id="rId8"/>
    <p:sldId id="335" r:id="rId9"/>
    <p:sldId id="336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08" r:id="rId23"/>
    <p:sldId id="328" r:id="rId24"/>
    <p:sldId id="333" r:id="rId25"/>
    <p:sldId id="329" r:id="rId26"/>
    <p:sldId id="334" r:id="rId27"/>
    <p:sldId id="338" r:id="rId28"/>
    <p:sldId id="303" r:id="rId29"/>
    <p:sldId id="304" r:id="rId30"/>
    <p:sldId id="339" r:id="rId31"/>
    <p:sldId id="330" r:id="rId32"/>
    <p:sldId id="337" r:id="rId3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3CCCB"/>
          </a:solidFill>
        </a:fill>
      </a:tcStyle>
    </a:wholeTbl>
    <a:band2H>
      <a:tcTxStyle/>
      <a:tcStyle>
        <a:tcBdr/>
        <a:fill>
          <a:solidFill>
            <a:srgbClr val="F9E7E7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6E8CC"/>
          </a:solidFill>
        </a:fill>
      </a:tcStyle>
    </a:wholeTbl>
    <a:band2H>
      <a:tcTxStyle/>
      <a:tcStyle>
        <a:tcBdr/>
        <a:fill>
          <a:solidFill>
            <a:srgbClr val="FBF4E7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EDEF2"/>
          </a:solidFill>
        </a:fill>
      </a:tcStyle>
    </a:wholeTbl>
    <a:band2H>
      <a:tcTxStyle/>
      <a:tcStyle>
        <a:tcBdr/>
        <a:fill>
          <a:solidFill>
            <a:srgbClr val="E8EFF8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 snapToGrid="0">
      <p:cViewPr varScale="1">
        <p:scale>
          <a:sx n="67" d="100"/>
          <a:sy n="67" d="100"/>
        </p:scale>
        <p:origin x="6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97431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9873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exto del título"/>
          <p:cNvSpPr txBox="1">
            <a:spLocks noGrp="1"/>
          </p:cNvSpPr>
          <p:nvPr>
            <p:ph type="title"/>
          </p:nvPr>
        </p:nvSpPr>
        <p:spPr>
          <a:xfrm>
            <a:off x="1371600" y="1803405"/>
            <a:ext cx="9448800" cy="1825096"/>
          </a:xfrm>
          <a:prstGeom prst="rect">
            <a:avLst/>
          </a:prstGeom>
        </p:spPr>
        <p:txBody>
          <a:bodyPr anchor="b"/>
          <a:lstStyle>
            <a:lvl1pPr algn="l">
              <a:defRPr sz="6000"/>
            </a:lvl1pPr>
          </a:lstStyle>
          <a:p>
            <a:r>
              <a:t>Texto del título</a:t>
            </a:r>
          </a:p>
        </p:txBody>
      </p:sp>
      <p:sp>
        <p:nvSpPr>
          <p:cNvPr id="1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632201"/>
            <a:ext cx="9448800" cy="6858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000"/>
            </a:lvl1pPr>
            <a:lvl2pPr marL="0" indent="457200">
              <a:buSzTx/>
              <a:buFontTx/>
              <a:buNone/>
              <a:defRPr sz="2000"/>
            </a:lvl2pPr>
            <a:lvl3pPr marL="0" indent="914400">
              <a:buSzTx/>
              <a:buFontTx/>
              <a:buNone/>
              <a:defRPr sz="2000"/>
            </a:lvl3pPr>
            <a:lvl4pPr marL="0" indent="1371600">
              <a:buSzTx/>
              <a:buFontTx/>
              <a:buNone/>
              <a:defRPr sz="2000"/>
            </a:lvl4pPr>
            <a:lvl5pPr marL="0" indent="1828800">
              <a:buSzTx/>
              <a:buFontTx/>
              <a:buNone/>
              <a:defRPr sz="20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0575493" y="1491508"/>
            <a:ext cx="244907" cy="2438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Picture 12" descr="Picture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Texto del título"/>
          <p:cNvSpPr txBox="1">
            <a:spLocks noGrp="1"/>
          </p:cNvSpPr>
          <p:nvPr>
            <p:ph type="title"/>
          </p:nvPr>
        </p:nvSpPr>
        <p:spPr>
          <a:xfrm>
            <a:off x="1024466" y="753533"/>
            <a:ext cx="10151534" cy="2604495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t>Texto del título</a:t>
            </a:r>
          </a:p>
        </p:txBody>
      </p:sp>
      <p:sp>
        <p:nvSpPr>
          <p:cNvPr id="11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303865" y="3365555"/>
            <a:ext cx="9592736" cy="444444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400"/>
            </a:lvl1pPr>
            <a:lvl2pPr marL="0" indent="457200">
              <a:buSzTx/>
              <a:buFontTx/>
              <a:buNone/>
              <a:defRPr sz="1400"/>
            </a:lvl2pPr>
            <a:lvl3pPr marL="0" indent="914400">
              <a:buSzTx/>
              <a:buFontTx/>
              <a:buNone/>
              <a:defRPr sz="1400"/>
            </a:lvl3pPr>
            <a:lvl4pPr marL="0" indent="1371600">
              <a:buSzTx/>
              <a:buFontTx/>
              <a:buNone/>
              <a:defRPr sz="1400"/>
            </a:lvl4pPr>
            <a:lvl5pPr marL="0" indent="1828800">
              <a:buSzTx/>
              <a:buFontTx/>
              <a:buNone/>
              <a:defRPr sz="14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8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024466" y="3959862"/>
            <a:ext cx="10151534" cy="679871"/>
          </a:xfrm>
          <a:prstGeom prst="rect">
            <a:avLst/>
          </a:prstGeom>
        </p:spPr>
        <p:txBody>
          <a:bodyPr anchor="ctr"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119" name="TextBox 8"/>
          <p:cNvSpPr txBox="1"/>
          <p:nvPr/>
        </p:nvSpPr>
        <p:spPr>
          <a:xfrm>
            <a:off x="476250" y="557818"/>
            <a:ext cx="609600" cy="1336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 cap="all">
                <a:solidFill>
                  <a:srgbClr val="FFFFFF"/>
                </a:solidFill>
              </a:defRPr>
            </a:lvl1pPr>
          </a:lstStyle>
          <a:p>
            <a:r>
              <a:t>“</a:t>
            </a:r>
          </a:p>
        </p:txBody>
      </p:sp>
      <p:sp>
        <p:nvSpPr>
          <p:cNvPr id="120" name="TextBox 9"/>
          <p:cNvSpPr txBox="1"/>
          <p:nvPr/>
        </p:nvSpPr>
        <p:spPr>
          <a:xfrm>
            <a:off x="10984230" y="2325658"/>
            <a:ext cx="609600" cy="1336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r">
              <a:defRPr sz="8000" cap="all">
                <a:solidFill>
                  <a:srgbClr val="FFFFFF"/>
                </a:solidFill>
              </a:defRPr>
            </a:lvl1pPr>
          </a:lstStyle>
          <a:p>
            <a:r>
              <a:t>”</a:t>
            </a:r>
          </a:p>
        </p:txBody>
      </p:sp>
      <p:sp>
        <p:nvSpPr>
          <p:cNvPr id="12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Texto del título"/>
          <p:cNvSpPr txBox="1"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  <a:prstGeom prst="rect">
            <a:avLst/>
          </a:prstGeom>
        </p:spPr>
        <p:txBody>
          <a:bodyPr anchor="b"/>
          <a:lstStyle>
            <a:lvl1pPr algn="l">
              <a:defRPr sz="3200"/>
            </a:lvl1pPr>
          </a:lstStyle>
          <a:p>
            <a:r>
              <a:t>Texto del título</a:t>
            </a:r>
          </a:p>
        </p:txBody>
      </p:sp>
      <p:sp>
        <p:nvSpPr>
          <p:cNvPr id="13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024466" y="3648315"/>
            <a:ext cx="10144655" cy="999885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o del título"/>
          <p:cNvSpPr txBox="1"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153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688618" y="4191000"/>
            <a:ext cx="3451582" cy="68276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/>
            </a:lvl1pPr>
            <a:lvl2pPr marL="0" indent="457200">
              <a:buSzTx/>
              <a:buFontTx/>
              <a:buNone/>
              <a:defRPr sz="2400"/>
            </a:lvl2pPr>
            <a:lvl3pPr marL="0" indent="914400">
              <a:buSzTx/>
              <a:buFontTx/>
              <a:buNone/>
              <a:defRPr sz="2400"/>
            </a:lvl3pPr>
            <a:lvl4pPr marL="0" indent="1371600">
              <a:buSzTx/>
              <a:buFontTx/>
              <a:buNone/>
              <a:defRPr sz="2400"/>
            </a:lvl4pPr>
            <a:lvl5pPr marL="0" indent="1828800">
              <a:buSzTx/>
              <a:buFontTx/>
              <a:buNone/>
              <a:defRPr sz="24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8618" y="2362200"/>
            <a:ext cx="3451582" cy="1524000"/>
          </a:xfrm>
          <a:prstGeom prst="rect">
            <a:avLst/>
          </a:prstGeom>
          <a:effectLst>
            <a:outerShdw blurRad="50800" dist="50800" dir="5400000" rotWithShape="0">
              <a:srgbClr val="000000">
                <a:alpha val="43000"/>
              </a:srgbClr>
            </a:outerShdw>
          </a:effectLst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88618" y="4873764"/>
            <a:ext cx="3451582" cy="134492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400"/>
            </a:pPr>
            <a:endParaRPr/>
          </a:p>
        </p:txBody>
      </p:sp>
      <p:sp>
        <p:nvSpPr>
          <p:cNvPr id="156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374262" y="4191000"/>
            <a:ext cx="3448935" cy="682765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/>
            </a:pPr>
            <a:endParaRPr/>
          </a:p>
        </p:txBody>
      </p:sp>
      <p:sp>
        <p:nvSpPr>
          <p:cNvPr id="15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374263" y="2362200"/>
            <a:ext cx="3448936" cy="1524000"/>
          </a:xfrm>
          <a:prstGeom prst="rect">
            <a:avLst/>
          </a:prstGeom>
          <a:effectLst>
            <a:outerShdw blurRad="50800" dist="50800" dir="5400000" rotWithShape="0">
              <a:srgbClr val="000000">
                <a:alpha val="43000"/>
              </a:srgbClr>
            </a:outerShdw>
          </a:effectLst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374264" y="4873763"/>
            <a:ext cx="3448934" cy="134492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400"/>
            </a:pPr>
            <a:endParaRPr/>
          </a:p>
        </p:txBody>
      </p:sp>
      <p:sp>
        <p:nvSpPr>
          <p:cNvPr id="159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049732" y="4191000"/>
            <a:ext cx="3456468" cy="682765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/>
            </a:pPr>
            <a:endParaRPr/>
          </a:p>
        </p:txBody>
      </p:sp>
      <p:sp>
        <p:nvSpPr>
          <p:cNvPr id="160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8049855" y="2362200"/>
            <a:ext cx="3447878" cy="1524000"/>
          </a:xfrm>
          <a:prstGeom prst="rect">
            <a:avLst/>
          </a:prstGeom>
          <a:effectLst>
            <a:outerShdw blurRad="50800" dist="50800" dir="5400000" rotWithShape="0">
              <a:srgbClr val="000000">
                <a:alpha val="43000"/>
              </a:srgbClr>
            </a:outerShdw>
          </a:effectLst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1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8049731" y="4873761"/>
            <a:ext cx="3452445" cy="134492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400"/>
            </a:pPr>
            <a:endParaRPr/>
          </a:p>
        </p:txBody>
      </p:sp>
      <p:sp>
        <p:nvSpPr>
          <p:cNvPr id="16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o del título"/>
          <p:cNvSpPr txBox="1">
            <a:spLocks noGrp="1"/>
          </p:cNvSpPr>
          <p:nvPr>
            <p:ph type="title"/>
          </p:nvPr>
        </p:nvSpPr>
        <p:spPr>
          <a:xfrm>
            <a:off x="2895600" y="764372"/>
            <a:ext cx="8610600" cy="1293029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170" name="Nivel de texto 1…"/>
          <p:cNvSpPr txBox="1">
            <a:spLocks noGrp="1"/>
          </p:cNvSpPr>
          <p:nvPr>
            <p:ph type="body" idx="1"/>
          </p:nvPr>
        </p:nvSpPr>
        <p:spPr>
          <a:xfrm>
            <a:off x="685800" y="2194559"/>
            <a:ext cx="10820400" cy="402412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Texto del título"/>
          <p:cNvSpPr txBox="1">
            <a:spLocks noGrp="1"/>
          </p:cNvSpPr>
          <p:nvPr>
            <p:ph type="title"/>
          </p:nvPr>
        </p:nvSpPr>
        <p:spPr>
          <a:xfrm>
            <a:off x="9448800" y="745065"/>
            <a:ext cx="2057400" cy="3903134"/>
          </a:xfrm>
          <a:prstGeom prst="rect">
            <a:avLst/>
          </a:prstGeom>
        </p:spPr>
        <p:txBody>
          <a:bodyPr/>
          <a:lstStyle>
            <a:lvl1pPr algn="l"/>
          </a:lstStyle>
          <a:p>
            <a:r>
              <a:t>Texto del título</a:t>
            </a:r>
          </a:p>
        </p:txBody>
      </p:sp>
      <p:sp>
        <p:nvSpPr>
          <p:cNvPr id="180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1024465" y="745066"/>
            <a:ext cx="8204202" cy="3903134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o del título"/>
          <p:cNvSpPr txBox="1">
            <a:spLocks noGrp="1"/>
          </p:cNvSpPr>
          <p:nvPr>
            <p:ph type="title"/>
          </p:nvPr>
        </p:nvSpPr>
        <p:spPr>
          <a:xfrm>
            <a:off x="2895600" y="764372"/>
            <a:ext cx="8610600" cy="1293029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3" name="Nivel de texto 1…"/>
          <p:cNvSpPr txBox="1">
            <a:spLocks noGrp="1"/>
          </p:cNvSpPr>
          <p:nvPr>
            <p:ph type="body" idx="1"/>
          </p:nvPr>
        </p:nvSpPr>
        <p:spPr>
          <a:xfrm>
            <a:off x="685800" y="2194559"/>
            <a:ext cx="10820400" cy="4024126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Texto del título"/>
          <p:cNvSpPr txBox="1"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33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024466" y="3641725"/>
            <a:ext cx="10490201" cy="955675"/>
          </a:xfrm>
          <a:prstGeom prst="rect">
            <a:avLst/>
          </a:prstGeom>
        </p:spPr>
        <p:txBody>
          <a:bodyPr/>
          <a:lstStyle>
            <a:lvl1pPr marL="0" indent="0" algn="r">
              <a:buSzTx/>
              <a:buFontTx/>
              <a:buNone/>
            </a:lvl1pPr>
            <a:lvl2pPr marL="0" indent="457200" algn="r">
              <a:buSzTx/>
              <a:buFontTx/>
              <a:buNone/>
            </a:lvl2pPr>
            <a:lvl3pPr marL="0" indent="914400" algn="r">
              <a:buSzTx/>
              <a:buFontTx/>
              <a:buNone/>
            </a:lvl3pPr>
            <a:lvl4pPr marL="0" indent="1371600" algn="r">
              <a:buSzTx/>
              <a:buFontTx/>
              <a:buNone/>
            </a:lvl4pPr>
            <a:lvl5pPr marL="0" indent="1828800" algn="r">
              <a:buSzTx/>
              <a:buFontTx/>
              <a:buNone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o del título"/>
          <p:cNvSpPr txBox="1"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51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914409" y="2183802"/>
            <a:ext cx="5079991" cy="823912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800"/>
            </a:lvl1pPr>
            <a:lvl2pPr marL="0" indent="457200">
              <a:buSzTx/>
              <a:buFontTx/>
              <a:buNone/>
              <a:defRPr sz="2800"/>
            </a:lvl2pPr>
            <a:lvl3pPr marL="0" indent="914400">
              <a:buSzTx/>
              <a:buFontTx/>
              <a:buNone/>
              <a:defRPr sz="2800"/>
            </a:lvl3pPr>
            <a:lvl4pPr marL="0" indent="1371600">
              <a:buSzTx/>
              <a:buFontTx/>
              <a:buNone/>
              <a:defRPr sz="2800"/>
            </a:lvl4pPr>
            <a:lvl5pPr marL="0" indent="1828800">
              <a:buSzTx/>
              <a:buFontTx/>
              <a:buNone/>
              <a:defRPr sz="28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00800" y="2183802"/>
            <a:ext cx="5105400" cy="823912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800"/>
            </a:pPr>
            <a:endParaRPr/>
          </a:p>
        </p:txBody>
      </p:sp>
      <p:sp>
        <p:nvSpPr>
          <p:cNvPr id="5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o del título"/>
          <p:cNvSpPr txBox="1">
            <a:spLocks noGrp="1"/>
          </p:cNvSpPr>
          <p:nvPr>
            <p:ph type="title"/>
          </p:nvPr>
        </p:nvSpPr>
        <p:spPr>
          <a:xfrm>
            <a:off x="2895600" y="764372"/>
            <a:ext cx="8610600" cy="1293029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6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o del título"/>
          <p:cNvSpPr txBox="1"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  <a:prstGeom prst="rect">
            <a:avLst/>
          </a:prstGeom>
        </p:spPr>
        <p:txBody>
          <a:bodyPr anchor="b"/>
          <a:lstStyle>
            <a:lvl1pPr algn="l">
              <a:defRPr sz="3200"/>
            </a:lvl1pPr>
          </a:lstStyle>
          <a:p>
            <a:r>
              <a:t>Texto del título</a:t>
            </a:r>
          </a:p>
        </p:txBody>
      </p:sp>
      <p:sp>
        <p:nvSpPr>
          <p:cNvPr id="7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995582" y="746759"/>
            <a:ext cx="6510618" cy="5471925"/>
          </a:xfrm>
          <a:prstGeom prst="rect">
            <a:avLst/>
          </a:prstGeom>
        </p:spPr>
        <p:txBody>
          <a:bodyPr anchor="ctr"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85800" y="3124199"/>
            <a:ext cx="4114800" cy="3094485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o del título"/>
          <p:cNvSpPr txBox="1">
            <a:spLocks noGrp="1"/>
          </p:cNvSpPr>
          <p:nvPr>
            <p:ph type="title"/>
          </p:nvPr>
        </p:nvSpPr>
        <p:spPr>
          <a:xfrm>
            <a:off x="685777" y="4697360"/>
            <a:ext cx="10822034" cy="819356"/>
          </a:xfrm>
          <a:prstGeom prst="rect">
            <a:avLst/>
          </a:prstGeom>
        </p:spPr>
        <p:txBody>
          <a:bodyPr anchor="b"/>
          <a:lstStyle>
            <a:lvl1pPr algn="l">
              <a:defRPr sz="3200"/>
            </a:lvl1pPr>
          </a:lstStyle>
          <a:p>
            <a:r>
              <a:t>Texto del título</a:t>
            </a:r>
          </a:p>
        </p:txBody>
      </p:sp>
      <p:sp>
        <p:nvSpPr>
          <p:cNvPr id="96" name="Picture Placeholder 2"/>
          <p:cNvSpPr>
            <a:spLocks noGrp="1"/>
          </p:cNvSpPr>
          <p:nvPr>
            <p:ph type="pic" idx="13"/>
          </p:nvPr>
        </p:nvSpPr>
        <p:spPr>
          <a:xfrm>
            <a:off x="681727" y="941439"/>
            <a:ext cx="10821840" cy="347816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685800" y="5516715"/>
            <a:ext cx="10820400" cy="70196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Texto del título"/>
          <p:cNvSpPr txBox="1">
            <a:spLocks noGrp="1"/>
          </p:cNvSpPr>
          <p:nvPr>
            <p:ph type="title"/>
          </p:nvPr>
        </p:nvSpPr>
        <p:spPr>
          <a:xfrm>
            <a:off x="685800" y="753531"/>
            <a:ext cx="10820400" cy="2802468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t>Texto del título</a:t>
            </a:r>
          </a:p>
        </p:txBody>
      </p:sp>
      <p:sp>
        <p:nvSpPr>
          <p:cNvPr id="10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024466" y="3649133"/>
            <a:ext cx="10130517" cy="999067"/>
          </a:xfrm>
          <a:prstGeom prst="rect">
            <a:avLst/>
          </a:prstGeom>
        </p:spPr>
        <p:txBody>
          <a:bodyPr anchor="ctr"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icture 6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o del título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4" name="Nivel de texto 1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261293" y="441642"/>
            <a:ext cx="244907" cy="2438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8" r:id="rId8"/>
    <p:sldLayoutId id="2147483659" r:id="rId9"/>
    <p:sldLayoutId id="2147483660" r:id="rId10"/>
    <p:sldLayoutId id="2147483661" r:id="rId11"/>
    <p:sldLayoutId id="2147483663" r:id="rId12"/>
    <p:sldLayoutId id="2147483664" r:id="rId13"/>
    <p:sldLayoutId id="2147483665" r:id="rId14"/>
  </p:sldLayoutIdLst>
  <p:transition spd="med"/>
  <p:txStyles>
    <p:titleStyle>
      <a:lvl1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708659" marR="0" indent="-25145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1193800" marR="0" indent="-279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1685925" marR="0" indent="-31432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2143125" marR="0" indent="-31432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2600325" marR="0" indent="-31432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3057525" marR="0" indent="-31432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3514725" marR="0" indent="-31432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3971925" marR="0" indent="-31432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Century Gothic"/>
          <a:ea typeface="Century Gothic"/>
          <a:cs typeface="Century Gothic"/>
          <a:sym typeface="Century Gothic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es.gizmodo.com/la-teoria-de-la-relatividad-especial-explicada-de-mane-169131585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isica-relatividad.com.ar/sistemas-inerciales/dinamica-relativista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seguimientonormalista/conocimientos-normalistas/leyes-de-newton" TargetMode="External"/><Relationship Id="rId7" Type="http://schemas.openxmlformats.org/officeDocument/2006/relationships/hyperlink" Target="http://leyesdenewton.net/ejemplos-de-las-leyes-de-newton" TargetMode="External"/><Relationship Id="rId2" Type="http://schemas.openxmlformats.org/officeDocument/2006/relationships/hyperlink" Target="http://descubriendo.fisica.unlp.edu.ar/descubriendo/index.php/Teor%C3%ADa_de_la_Relativida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jemplode.com/37-fisica/499-leyes_de_newton.html" TargetMode="External"/><Relationship Id="rId5" Type="http://schemas.openxmlformats.org/officeDocument/2006/relationships/hyperlink" Target="https://lidiaconlaquimica.wordpress.com/tag/energia-relativista/" TargetMode="External"/><Relationship Id="rId4" Type="http://schemas.openxmlformats.org/officeDocument/2006/relationships/hyperlink" Target="http://suarezkaren237.wixsite.com/leyesdelafisica/single-post/2015/11/10/EJEMPLOS-DE-LA-SEGUNDA-LEY-DE-NEWTON-DIN%C3%81MICA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ítulo 1"/>
          <p:cNvSpPr txBox="1">
            <a:spLocks noGrp="1"/>
          </p:cNvSpPr>
          <p:nvPr>
            <p:ph type="ctrTitle"/>
          </p:nvPr>
        </p:nvSpPr>
        <p:spPr>
          <a:xfrm>
            <a:off x="118753" y="0"/>
            <a:ext cx="12073247" cy="596141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s-MX" sz="3600" dirty="0" err="1"/>
              <a:t>uNiversidad</a:t>
            </a:r>
            <a:r>
              <a:rPr lang="es-MX" sz="3600" dirty="0"/>
              <a:t> autónoma del estado de México</a:t>
            </a:r>
            <a:br>
              <a:rPr lang="es-MX" sz="3600" dirty="0"/>
            </a:br>
            <a:br>
              <a:rPr lang="es-MX" sz="3600" dirty="0"/>
            </a:br>
            <a:r>
              <a:rPr lang="es-MX" sz="3600" dirty="0"/>
              <a:t>facultad de ingeniería</a:t>
            </a:r>
            <a:br>
              <a:rPr lang="es-MX" sz="3600" dirty="0"/>
            </a:br>
            <a:r>
              <a:rPr lang="es-MX" sz="3600" dirty="0" err="1"/>
              <a:t>Ingeniería</a:t>
            </a:r>
            <a:r>
              <a:rPr lang="es-MX" sz="3600" dirty="0"/>
              <a:t> en computación </a:t>
            </a:r>
            <a:br>
              <a:rPr lang="es-MX" sz="3600" dirty="0"/>
            </a:br>
            <a:r>
              <a:rPr lang="es-MX" sz="3600" dirty="0" err="1"/>
              <a:t>físicabásica</a:t>
            </a:r>
            <a:br>
              <a:rPr lang="es-MX" sz="3600" dirty="0"/>
            </a:br>
            <a:br>
              <a:rPr lang="es-MX" dirty="0"/>
            </a:br>
            <a:br>
              <a:rPr lang="es-MX" dirty="0"/>
            </a:br>
            <a:r>
              <a:rPr b="1" dirty="0"/>
              <a:t>F</a:t>
            </a:r>
            <a:r>
              <a:rPr lang="es-MX" b="1" dirty="0"/>
              <a:t>í</a:t>
            </a:r>
            <a:r>
              <a:rPr b="1" dirty="0" err="1"/>
              <a:t>sica</a:t>
            </a:r>
            <a:r>
              <a:rPr b="1" dirty="0"/>
              <a:t> </a:t>
            </a:r>
            <a:r>
              <a:rPr lang="es-MX" b="1" dirty="0"/>
              <a:t>relativista</a:t>
            </a:r>
            <a:br>
              <a:rPr lang="es-MX" b="1" dirty="0"/>
            </a:br>
            <a:endParaRPr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"/>
          </p:nvPr>
        </p:nvSpPr>
        <p:spPr>
          <a:xfrm>
            <a:off x="1371599" y="5961412"/>
            <a:ext cx="10432473" cy="688769"/>
          </a:xfrm>
        </p:spPr>
        <p:txBody>
          <a:bodyPr>
            <a:normAutofit/>
          </a:bodyPr>
          <a:lstStyle/>
          <a:p>
            <a:pPr algn="r"/>
            <a:r>
              <a:rPr lang="es-MX" sz="3200" b="1" i="1" dirty="0"/>
              <a:t>Dra. María Rosa Quintana Guerra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919" y="1828799"/>
            <a:ext cx="1380509" cy="138050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5515" y="1899355"/>
            <a:ext cx="1402303" cy="174415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43330" y="365128"/>
            <a:ext cx="8610600" cy="1293028"/>
          </a:xfrm>
        </p:spPr>
        <p:txBody>
          <a:bodyPr/>
          <a:lstStyle/>
          <a:p>
            <a:pPr algn="ctr"/>
            <a:r>
              <a:rPr lang="es-MX" dirty="0"/>
              <a:t>RELATIVIDAD ESPECIAL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03653"/>
            <a:ext cx="10515600" cy="237517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dirty="0"/>
              <a:t>Durante más de dos siglos, la mecánica de Newton dominó completamente en la física. Pero a principios del siglo XX empezaron a surgir evidencias de que la física clásica no describe adecuadamente a los fenómenos que suceden a la escala de los átomos o a velocidades comparables a la de la luz.</a:t>
            </a:r>
          </a:p>
        </p:txBody>
      </p:sp>
      <p:pic>
        <p:nvPicPr>
          <p:cNvPr id="10242" name="Picture 2" descr="http://www.biografiasyvidas.com/monografia/newton/fotos/newton_jov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769" y="4083109"/>
            <a:ext cx="3025507" cy="2506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ideal.es/noticias/201503/05/media/cortadas/luz--575x3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845" y="4191511"/>
            <a:ext cx="3674861" cy="206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90439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1510" y="468159"/>
            <a:ext cx="8610600" cy="1293028"/>
          </a:xfrm>
        </p:spPr>
        <p:txBody>
          <a:bodyPr/>
          <a:lstStyle/>
          <a:p>
            <a:pPr algn="ctr"/>
            <a:r>
              <a:rPr lang="es-MX" dirty="0"/>
              <a:t>RELATIVIDAD ESPECIAL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1604513"/>
            <a:ext cx="10820400" cy="48998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dirty="0"/>
              <a:t>La primera revolución científica del siglo XX se produjo cuando Albert Einstein formuló en 1905, la teoría de la relatividad especial.</a:t>
            </a:r>
          </a:p>
          <a:p>
            <a:pPr marL="0" indent="0" algn="just">
              <a:buNone/>
            </a:pPr>
            <a:r>
              <a:rPr lang="es-MX" sz="2800" dirty="0"/>
              <a:t>La idea de Einstein fue suponer que la gravedad está íntimamente unida al espacio y al tiempo. </a:t>
            </a:r>
          </a:p>
          <a:p>
            <a:pPr marL="0" indent="0" algn="just">
              <a:buNone/>
            </a:pPr>
            <a:r>
              <a:rPr lang="es-MX" sz="2800" dirty="0"/>
              <a:t>Propuso que el nexo de unión era la geometría, lo que ocurre es que en presencia de una masa, el espacio-tiempo se "deforma", de modo que cualquier otra masa nota ese espacio deformado y se ve obligada a seguir trayectorias diferentes.</a:t>
            </a:r>
          </a:p>
        </p:txBody>
      </p:sp>
    </p:spTree>
    <p:extLst>
      <p:ext uri="{BB962C8B-B14F-4D97-AF65-F5344CB8AC3E}">
        <p14:creationId xmlns:p14="http://schemas.microsoft.com/office/powerpoint/2010/main" val="76461171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171945"/>
            <a:ext cx="8610600" cy="1293028"/>
          </a:xfrm>
        </p:spPr>
        <p:txBody>
          <a:bodyPr/>
          <a:lstStyle/>
          <a:p>
            <a:r>
              <a:rPr lang="es-MX" dirty="0"/>
              <a:t>RELATIVIDAD ESPECIAL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344555"/>
                <a:ext cx="10820400" cy="4888820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:r>
                  <a:rPr lang="es-MX" sz="3800" dirty="0"/>
                  <a:t>Esta es la ecuación propuesta por Einstein:</a:t>
                </a:r>
              </a:p>
              <a:p>
                <a:pPr marL="0" indent="0">
                  <a:buNone/>
                </a:pPr>
                <a:endParaRPr lang="es-MX" sz="3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8700" b="0" i="1" smtClean="0"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s-MX" sz="8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87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s-MX" sz="8700" b="0" i="1" smtClean="0">
                              <a:latin typeface="Cambria Math" panose="02040503050406030204" pitchFamily="18" charset="0"/>
                            </a:rPr>
                            <m:t>𝑚𝑣</m:t>
                          </m:r>
                        </m:sub>
                      </m:sSub>
                      <m:r>
                        <a:rPr lang="es-MX" sz="87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s-MX" sz="8700" b="0" i="1" smtClean="0">
                          <a:latin typeface="Cambria Math" panose="02040503050406030204" pitchFamily="18" charset="0"/>
                        </a:rPr>
                        <m:t>𝑘</m:t>
                      </m:r>
                      <m:sSub>
                        <m:sSubPr>
                          <m:ctrlPr>
                            <a:rPr lang="es-MX" sz="8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87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s-MX" sz="8700" b="0" i="1" smtClean="0">
                              <a:latin typeface="Cambria Math" panose="02040503050406030204" pitchFamily="18" charset="0"/>
                            </a:rPr>
                            <m:t>𝑚𝑣</m:t>
                          </m:r>
                        </m:sub>
                      </m:sSub>
                    </m:oMath>
                  </m:oMathPara>
                </a14:m>
                <a:endParaRPr lang="es-MX" sz="3800" dirty="0"/>
              </a:p>
              <a:p>
                <a:pPr marL="0" indent="0">
                  <a:buNone/>
                </a:pPr>
                <a:endParaRPr lang="es-MX" sz="32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2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s-MX" sz="3200" i="1">
                            <a:latin typeface="Cambria Math" panose="02040503050406030204" pitchFamily="18" charset="0"/>
                          </a:rPr>
                          <m:t>𝑚𝑣</m:t>
                        </m:r>
                      </m:sub>
                    </m:sSub>
                  </m:oMath>
                </a14:m>
                <a:r>
                  <a:rPr lang="es-MX" sz="3200" dirty="0"/>
                  <a:t> : Tensor de curvatura de Riemann</a:t>
                </a:r>
              </a:p>
              <a:p>
                <a:pPr marL="0" indent="0">
                  <a:buNone/>
                </a:pPr>
                <a:endParaRPr lang="es-MX" sz="32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2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s-MX" sz="3200" i="1">
                            <a:latin typeface="Cambria Math" panose="02040503050406030204" pitchFamily="18" charset="0"/>
                          </a:rPr>
                          <m:t>𝑚𝑣</m:t>
                        </m:r>
                      </m:sub>
                    </m:sSub>
                  </m:oMath>
                </a14:m>
                <a:r>
                  <a:rPr lang="es-MX" sz="3200" dirty="0"/>
                  <a:t> : Tensor de energía, que tiene que ver también con la masa en el universo</a:t>
                </a:r>
              </a:p>
              <a:p>
                <a:pPr marL="0" indent="0">
                  <a:buNone/>
                </a:pPr>
                <a:r>
                  <a:rPr lang="es-MX" sz="3200" dirty="0"/>
                  <a:t>K = 6,7x10 -8</a:t>
                </a:r>
              </a:p>
              <a:p>
                <a:pPr marL="0" indent="0">
                  <a:buNone/>
                </a:pPr>
                <a:r>
                  <a:rPr lang="es-MX" sz="3200" dirty="0"/>
                  <a:t>Esta ecuación esta simplificada y generalizada, pero explica muy bien cómo se relacionan el espacio y la materia/energía.</a:t>
                </a:r>
              </a:p>
              <a:p>
                <a:pPr marL="0" indent="0">
                  <a:buNone/>
                </a:pPr>
                <a:endParaRPr lang="es-MX" sz="3200" dirty="0"/>
              </a:p>
              <a:p>
                <a:pPr marL="0" indent="0">
                  <a:buNone/>
                </a:pPr>
                <a:r>
                  <a:rPr lang="es-MX" sz="3200" dirty="0"/>
                  <a:t>Los objetos masivos  deforman el espacio y una vez deformado se dirigen a los objetos, marcando el camino o trayectoria que deben recorrer</a:t>
                </a: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344555"/>
                <a:ext cx="10820400" cy="4888820"/>
              </a:xfrm>
              <a:blipFill>
                <a:blip r:embed="rId2"/>
                <a:stretch>
                  <a:fillRect l="-901" t="-31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434991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hablan-los-estudiantes-de-kabbalah.com/wp-content/uploads/2014/06/GPB_circling_earth-720x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79" y="1407978"/>
            <a:ext cx="10573032" cy="499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00070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PRIMERA LEY DE NEWTON: Ley de la Inercia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4713" y="1941535"/>
            <a:ext cx="10515600" cy="109787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dirty="0"/>
              <a:t>Un cuerpo se mantendrá en reposo o en movimiento rectilíneo uniforme a menos que sobre el actúen una o más fuerzas externas.</a:t>
            </a:r>
          </a:p>
        </p:txBody>
      </p:sp>
      <p:pic>
        <p:nvPicPr>
          <p:cNvPr id="1026" name="Picture 2" descr="https://bibliotecadeinvestigaciones.files.wordpress.com/2011/03/ley-de-inercia.png?w=4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7" y="3361386"/>
            <a:ext cx="4048125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84172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96225" y="390884"/>
            <a:ext cx="9667741" cy="1293028"/>
          </a:xfrm>
        </p:spPr>
        <p:txBody>
          <a:bodyPr/>
          <a:lstStyle/>
          <a:p>
            <a:r>
              <a:rPr lang="es-MX" dirty="0"/>
              <a:t>PRIMERA LEY DE NEWTON: Relativismo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683912"/>
            <a:ext cx="10515600" cy="27077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dirty="0"/>
              <a:t>Desde el enfoque relativista la Primera Ley de Newton no tiene modificación en cuanto a su formulación matemática, sino mas bien en uno de sus conceptos. En presencia de la curvatura espacio-tiempo (condiciones de la relatividad) el concepto de línea recta se cambia por el de curva geodésica, que es en esencia una línea recta “curva”.</a:t>
            </a:r>
          </a:p>
        </p:txBody>
      </p:sp>
      <p:pic>
        <p:nvPicPr>
          <p:cNvPr id="2050" name="Picture 2" descr="http://www.monografias.com/trabajos95/primera-ley-newton-ley-inercia/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122" y="4428361"/>
            <a:ext cx="2967488" cy="222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1.bp.blogspot.com/_kVTdw2nkbxI/R19cTIejdqI/AAAAAAAAACE/kRm6KD1c0Dc/s400/geodesica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430" y="4355529"/>
            <a:ext cx="3107550" cy="233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69115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541329"/>
            <a:ext cx="8610600" cy="1293028"/>
          </a:xfrm>
        </p:spPr>
        <p:txBody>
          <a:bodyPr/>
          <a:lstStyle/>
          <a:p>
            <a:r>
              <a:rPr lang="es-MX" dirty="0"/>
              <a:t>SEGUNDA LEY DE NEWTON: Movimiento </a:t>
            </a:r>
          </a:p>
        </p:txBody>
      </p:sp>
      <p:pic>
        <p:nvPicPr>
          <p:cNvPr id="3074" name="Picture 2" descr="http://apobyotecnologia.wdfiles.com/local--files/fisica/Fm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4618328"/>
            <a:ext cx="476250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contenido 2"/>
          <p:cNvSpPr txBox="1">
            <a:spLocks/>
          </p:cNvSpPr>
          <p:nvPr/>
        </p:nvSpPr>
        <p:spPr>
          <a:xfrm>
            <a:off x="449687" y="4783966"/>
            <a:ext cx="10515600" cy="1510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s-MX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990600" y="1978025"/>
            <a:ext cx="10515600" cy="23457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MX" dirty="0"/>
              <a:t> </a:t>
            </a:r>
            <a:r>
              <a:rPr lang="es-MX" sz="3000" dirty="0">
                <a:solidFill>
                  <a:prstClr val="white"/>
                </a:solidFill>
                <a:latin typeface="Century Gothic" panose="020B0502020202020204"/>
              </a:rPr>
              <a:t>Establece que la aceleración de un objeto es directamente proporcional a la fuerza neta que actúa sobre el, e inversamente proporcional a su masa. Esta ley es descrita por la formula F=</a:t>
            </a:r>
            <a:r>
              <a:rPr lang="es-MX" sz="3000" dirty="0" err="1">
                <a:solidFill>
                  <a:prstClr val="white"/>
                </a:solidFill>
                <a:latin typeface="Century Gothic" panose="020B0502020202020204"/>
              </a:rPr>
              <a:t>ma</a:t>
            </a:r>
            <a:r>
              <a:rPr lang="es-MX" sz="3000" dirty="0">
                <a:solidFill>
                  <a:prstClr val="white"/>
                </a:solidFill>
                <a:latin typeface="Century Gothic" panose="020B0502020202020204"/>
              </a:rPr>
              <a:t> donde F y A son vectores con la misma dirección.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1399799039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37268" y="277368"/>
            <a:ext cx="8610600" cy="1293028"/>
          </a:xfrm>
        </p:spPr>
        <p:txBody>
          <a:bodyPr/>
          <a:lstStyle/>
          <a:p>
            <a:r>
              <a:rPr lang="es-MX" dirty="0"/>
              <a:t>SEGUNDA LEY DE NEWTON: Definiciones.</a:t>
            </a:r>
          </a:p>
        </p:txBody>
      </p:sp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949504" y="1570396"/>
            <a:ext cx="10515600" cy="203568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dirty="0"/>
              <a:t>MASA: En términos específicos la masa es una medida de inercia de un cuerpo, mientras mas masa tenga un cuerpo mas difícil será cambiar su estado ya sea de reposo o de movimiento. En unidades del Sistema Internacional de Unidades la unidad fundamental de masa es el Kilogramo (Kg) . Diferenciando así su definición del concepto de “peso” el cual es una medida de fuerza ejercida en este caso por la gravedad de la tierra.</a:t>
            </a:r>
          </a:p>
        </p:txBody>
      </p:sp>
      <p:pic>
        <p:nvPicPr>
          <p:cNvPr id="4098" name="Picture 2" descr="https://zoomdigitaltv.files.wordpress.com/2013/08/esfe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021" y="4886179"/>
            <a:ext cx="1986283" cy="1753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queesela.com/wp-content/uploads/prototipo-internacional-del-kilogramo-FILEminimizer-e14538312908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455" y="4693271"/>
            <a:ext cx="1914515" cy="194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330835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SEGUNDA LEY DE NEWTON: Definiciones.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3653" y="2057401"/>
            <a:ext cx="10515600" cy="36994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dirty="0"/>
              <a:t>ACELERACION Y FUERZA: La relación entre aceleración y fuerza según la formula es directamente proporcional, es decir, para un objeto al cual se le aplica una fuerza neta F tendrá una aceleración A.</a:t>
            </a:r>
          </a:p>
          <a:p>
            <a:pPr marL="0" indent="0" algn="just">
              <a:buNone/>
            </a:pPr>
            <a:r>
              <a:rPr lang="es-MX" sz="2800" dirty="0"/>
              <a:t>Entiéndase por Fuerza Neta a la Fuerza aplicada.</a:t>
            </a:r>
          </a:p>
          <a:p>
            <a:pPr marL="0" indent="0" algn="just">
              <a:buNone/>
            </a:pPr>
            <a:r>
              <a:rPr lang="es-MX" sz="2800" dirty="0"/>
              <a:t>La aceleración depende también de la masa del objeto, siendo su relación inversamente proporcional, por lo que para una fuerza F y una aceleración A, si se aumenta la masa al doble, se tendrá una aceleración resultante de A/2.</a:t>
            </a:r>
          </a:p>
        </p:txBody>
      </p:sp>
    </p:spTree>
    <p:extLst>
      <p:ext uri="{BB962C8B-B14F-4D97-AF65-F5344CB8AC3E}">
        <p14:creationId xmlns:p14="http://schemas.microsoft.com/office/powerpoint/2010/main" val="245326216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hyperphysics.phy-astr.gsu.edu/hbasees/imgmec/fmail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525" y="1148254"/>
            <a:ext cx="8741452" cy="447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63215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750084"/>
            <a:ext cx="8610600" cy="3793341"/>
          </a:xfrm>
        </p:spPr>
        <p:txBody>
          <a:bodyPr/>
          <a:lstStyle/>
          <a:p>
            <a:r>
              <a:rPr lang="es-MX" sz="4800" dirty="0"/>
              <a:t>El principio de relatividad </a:t>
            </a:r>
            <a:r>
              <a:rPr lang="es-MX" sz="4800" dirty="0" err="1"/>
              <a:t>galileana</a:t>
            </a:r>
            <a:endParaRPr lang="es-MX" sz="4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3956587"/>
            <a:ext cx="3238500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899719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258793"/>
            <a:ext cx="8610600" cy="1293118"/>
          </a:xfrm>
        </p:spPr>
        <p:txBody>
          <a:bodyPr/>
          <a:lstStyle/>
          <a:p>
            <a:r>
              <a:rPr lang="es-MX" dirty="0"/>
              <a:t>SEGUNDA LEY DE NEWTON: Relativismo.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296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/>
              <a:t>El primer concepto que difiere de la teoría newtoniana y la teoría relativista es el del momento lineal, en la teoría newtoniana esta definido por:</a:t>
            </a:r>
          </a:p>
        </p:txBody>
      </p:sp>
      <p:pic>
        <p:nvPicPr>
          <p:cNvPr id="5122" name="Picture 2" descr="http://image.slidesharecdn.com/startup-the-rpg-090721145629-phpapp02/95/startup-the-rpg-37-728.jpg?cb=124818824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34" b="25857"/>
          <a:stretch/>
        </p:blipFill>
        <p:spPr bwMode="auto">
          <a:xfrm>
            <a:off x="4606224" y="3245428"/>
            <a:ext cx="2594676" cy="100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contenido 2"/>
          <p:cNvSpPr txBox="1">
            <a:spLocks/>
          </p:cNvSpPr>
          <p:nvPr/>
        </p:nvSpPr>
        <p:spPr>
          <a:xfrm>
            <a:off x="720144" y="4517245"/>
            <a:ext cx="7359739" cy="6648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dirty="0"/>
              <a:t>Mientras que en la relatividad se define por:</a:t>
            </a:r>
          </a:p>
        </p:txBody>
      </p:sp>
      <p:pic>
        <p:nvPicPr>
          <p:cNvPr id="5128" name="Picture 8" descr="https://upload.wikimedia.org/math/c/c/d/ccd678967de584ed8ac5e48eae3af5d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434" y="5340273"/>
            <a:ext cx="3967766" cy="15177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8455565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29384" y="296383"/>
            <a:ext cx="8610600" cy="1293028"/>
          </a:xfrm>
        </p:spPr>
        <p:txBody>
          <a:bodyPr/>
          <a:lstStyle/>
          <a:p>
            <a:r>
              <a:rPr lang="es-MX" dirty="0"/>
              <a:t>SEGUNDA LEY DE NEWTON: Relativismo.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4231" y="4850331"/>
            <a:ext cx="10780691" cy="100735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/>
              <a:t>En caso de que la fuerza y la velocidad no sean paralelas la ecuación tendría la siguiente forma:</a:t>
            </a:r>
          </a:p>
        </p:txBody>
      </p:sp>
      <p:pic>
        <p:nvPicPr>
          <p:cNvPr id="6146" name="Picture 2" descr="\bold{F} = m \bold{a} \left( 1-\frac{v^2}{c^2} \right)^{-\frac{3}{2}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582" y="3783089"/>
            <a:ext cx="2967718" cy="9389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5" name="Marcador de contenido 2"/>
          <p:cNvSpPr txBox="1">
            <a:spLocks/>
          </p:cNvSpPr>
          <p:nvPr/>
        </p:nvSpPr>
        <p:spPr>
          <a:xfrm>
            <a:off x="745901" y="1589411"/>
            <a:ext cx="10455500" cy="18395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s-MX" dirty="0">
                <a:solidFill>
                  <a:schemeClr val="bg2">
                    <a:lumMod val="20000"/>
                    <a:lumOff val="80000"/>
                  </a:schemeClr>
                </a:solidFill>
              </a:rPr>
              <a:t>Esta nueva ecuación establece una relación entre el concepto común de inercia y el limite de la velocidad de la luz para cualquier objeto inercial, en conjunto a esta definición la ecuación de la Segunda Ley de Newton queda reformulada de la siguiente forma (para el caso del movimiento rectilíneo uniforme).</a:t>
            </a:r>
          </a:p>
        </p:txBody>
      </p:sp>
      <p:pic>
        <p:nvPicPr>
          <p:cNvPr id="6148" name="Picture 4" descr="\bold{F} = \frac{m\bold{a}}{(1-\frac{v^2}{c^2})^{\frac{1}{2}}} + \frac{m(\bold{v}\cdot\bold{a})\bold{v}}{c^2(1-\frac{v^2}{c^2})^{\frac{3}{2}}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668" y="5648727"/>
            <a:ext cx="4704641" cy="10411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06655971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241540"/>
            <a:ext cx="8610600" cy="1069675"/>
          </a:xfrm>
        </p:spPr>
        <p:txBody>
          <a:bodyPr/>
          <a:lstStyle/>
          <a:p>
            <a:r>
              <a:rPr lang="es-MX" dirty="0"/>
              <a:t>Segunda ley de newton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85800" y="1895706"/>
            <a:ext cx="10820400" cy="4768329"/>
          </a:xfrm>
        </p:spPr>
        <p:txBody>
          <a:bodyPr/>
          <a:lstStyle/>
          <a:p>
            <a:pPr marL="0" indent="0">
              <a:buNone/>
            </a:pPr>
            <a:r>
              <a:rPr lang="es-MX" sz="2800" dirty="0"/>
              <a:t>              </a:t>
            </a:r>
          </a:p>
          <a:p>
            <a:pPr marL="0" indent="0">
              <a:buNone/>
            </a:pPr>
            <a:r>
              <a:rPr lang="es-MX" sz="2800" dirty="0"/>
              <a:t>              F=</a:t>
            </a:r>
            <a:r>
              <a:rPr lang="es-MX" sz="2800" dirty="0" err="1"/>
              <a:t>ma</a:t>
            </a:r>
            <a:endParaRPr lang="es-MX" sz="2800" dirty="0"/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2750" y="2057402"/>
            <a:ext cx="4238616" cy="126116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3020" y="3747560"/>
            <a:ext cx="2572735" cy="154851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1695" y="3677103"/>
            <a:ext cx="6212362" cy="304216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807753613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75819" y="339465"/>
            <a:ext cx="8610600" cy="1293028"/>
          </a:xfrm>
        </p:spPr>
        <p:txBody>
          <a:bodyPr/>
          <a:lstStyle/>
          <a:p>
            <a:r>
              <a:rPr lang="es-MX" dirty="0"/>
              <a:t>TERCERA LEY DE NEWTON: Acción y reacción.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343340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s-MX" sz="2800" dirty="0"/>
              <a:t>La Tercera Ley de Newton nos dice, en términos sencillos, que a cada acción corresponde un reacción de igual magnitud y en sentido contrario. Esto se puede ver de la siguiente forma: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sz="3000" dirty="0"/>
              <a:t>Si 2 objetos interactúan, la fuerza F12 ejercida por el objeto 1 sobre el objeto 2 es de igual magnitud y opuesta a la fuerza F21, ejercida por el objeto 2 sobre el objeto 1.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0881" y="2867326"/>
            <a:ext cx="2370238" cy="695459"/>
          </a:xfrm>
          <a:prstGeom prst="rect">
            <a:avLst/>
          </a:prstGeom>
        </p:spPr>
      </p:pic>
      <p:pic>
        <p:nvPicPr>
          <p:cNvPr id="7170" name="Picture 2" descr="http://www.adslzone.net/app/uploads/2015/10/Moonspike-cohe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664" y="5453090"/>
            <a:ext cx="2436969" cy="1276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622575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TERCERA LEY DE NEWTON: Relativismo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85800" y="2194558"/>
            <a:ext cx="10820400" cy="4413275"/>
          </a:xfrm>
        </p:spPr>
        <p:txBody>
          <a:bodyPr/>
          <a:lstStyle/>
          <a:p>
            <a:pPr algn="just"/>
            <a:r>
              <a:rPr lang="es-MX" sz="2800" dirty="0"/>
              <a:t>Esta ley no siempre se cumple en la presencia de campos magnéticos. En particular, la parte magnética de la fuerza de </a:t>
            </a:r>
            <a:r>
              <a:rPr lang="es-MX" sz="2800" dirty="0" err="1"/>
              <a:t>Lorentz</a:t>
            </a:r>
            <a:r>
              <a:rPr lang="es-MX" sz="2800" dirty="0"/>
              <a:t> que se ejerce entre 2 partículas en movimiento no son iguales y de signo contrario, este se puede verse con lo siguiente: Dadas 2 fuerzas puntuales q1 y q1 de velocidades “Vi” y distancia “d”: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92085810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11698" y="1074820"/>
            <a:ext cx="8610600" cy="1459831"/>
          </a:xfrm>
        </p:spPr>
        <p:txBody>
          <a:bodyPr/>
          <a:lstStyle/>
          <a:p>
            <a:r>
              <a:rPr lang="es-MX" dirty="0"/>
              <a:t>TERCERA LEY DE NEWTON: Relativismo.</a:t>
            </a:r>
          </a:p>
        </p:txBody>
      </p:sp>
      <p:pic>
        <p:nvPicPr>
          <p:cNvPr id="9218" name="Picture 2" descr="\mathbf{F}_{12}= q_2 \mathbf{v}_2\times \mathbf{B}_1 = \frac{\mu q_2q_1}{4\pi}\ \frac{\mathbf{v}_2\times (\mathbf{v}_1\times\mathbf{\hat{u}}_{12})}{d^2}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089" y="3498632"/>
            <a:ext cx="5121866" cy="6366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CuadroTexto 3"/>
          <p:cNvSpPr txBox="1"/>
          <p:nvPr/>
        </p:nvSpPr>
        <p:spPr>
          <a:xfrm>
            <a:off x="669702" y="3586109"/>
            <a:ext cx="3387143" cy="83099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400" dirty="0"/>
              <a:t>Fuerza de q1 sobre  q2: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669702" y="4401902"/>
            <a:ext cx="3387143" cy="83099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400" dirty="0"/>
              <a:t>Fuerza de q2 sobre  q1:</a:t>
            </a:r>
          </a:p>
        </p:txBody>
      </p:sp>
      <p:pic>
        <p:nvPicPr>
          <p:cNvPr id="9220" name="Picture 4" descr="\mathbf{F}_{21}= q_1 \mathbf{v}_1\times \mathbf{B}_2 = \frac{\mu q_2q_1}{4\pi}\ \frac{\mathbf{v}_1\times (\mathbf{v}_2\times(-\mathbf{\hat{u}}_{12}) )}{d^2}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089" y="4387676"/>
            <a:ext cx="5223318" cy="5969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8" name="CuadroTexto 7"/>
          <p:cNvSpPr txBox="1"/>
          <p:nvPr/>
        </p:nvSpPr>
        <p:spPr>
          <a:xfrm>
            <a:off x="669701" y="5116209"/>
            <a:ext cx="10367493" cy="83099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400" dirty="0"/>
              <a:t>De donde puede deducirse que la fuerza 1 se encuentra en el</a:t>
            </a:r>
          </a:p>
          <a:p>
            <a:r>
              <a:rPr lang="es-MX" sz="2400" dirty="0"/>
              <a:t> plano formado por :</a:t>
            </a:r>
          </a:p>
        </p:txBody>
      </p:sp>
      <p:pic>
        <p:nvPicPr>
          <p:cNvPr id="9222" name="Picture 6" descr="\mathbf{\hat{u}}_{12}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145" y="5651104"/>
            <a:ext cx="421908" cy="2920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9224" name="Picture 8" descr="\mathbf{v}_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592" y="5661047"/>
            <a:ext cx="327100" cy="2544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12" name="CuadroTexto 11"/>
          <p:cNvSpPr txBox="1"/>
          <p:nvPr/>
        </p:nvSpPr>
        <p:spPr>
          <a:xfrm>
            <a:off x="5717684" y="5579196"/>
            <a:ext cx="449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 X 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669700" y="5943194"/>
            <a:ext cx="6697015" cy="83099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400" dirty="0"/>
              <a:t>Y la fuerza 2 se encuentre en el plano</a:t>
            </a:r>
          </a:p>
          <a:p>
            <a:r>
              <a:rPr lang="es-MX" sz="2400" dirty="0"/>
              <a:t>formado por :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8197321" y="5577874"/>
            <a:ext cx="449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 X </a:t>
            </a:r>
          </a:p>
        </p:txBody>
      </p:sp>
      <p:pic>
        <p:nvPicPr>
          <p:cNvPr id="9226" name="Picture 10" descr="\mathbf{\hat{u}}_{12}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640" y="6450627"/>
            <a:ext cx="461575" cy="3195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9228" name="Picture 12" descr="\mathbf{v}_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063" y="6452923"/>
            <a:ext cx="432080" cy="2956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17" name="CuadroTexto 16"/>
          <p:cNvSpPr txBox="1"/>
          <p:nvPr/>
        </p:nvSpPr>
        <p:spPr>
          <a:xfrm>
            <a:off x="5775555" y="5178875"/>
            <a:ext cx="449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 X </a:t>
            </a:r>
          </a:p>
        </p:txBody>
      </p:sp>
    </p:spTree>
    <p:extLst>
      <p:ext uri="{BB962C8B-B14F-4D97-AF65-F5344CB8AC3E}">
        <p14:creationId xmlns:p14="http://schemas.microsoft.com/office/powerpoint/2010/main" val="1998166212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1419" y="2437897"/>
            <a:ext cx="8610600" cy="1293029"/>
          </a:xfrm>
        </p:spPr>
        <p:txBody>
          <a:bodyPr>
            <a:normAutofit/>
          </a:bodyPr>
          <a:lstStyle/>
          <a:p>
            <a:r>
              <a:rPr lang="es-MX" sz="4800" dirty="0"/>
              <a:t>Energía relativista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7481" y="4539831"/>
            <a:ext cx="3038475" cy="15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148265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Energía  en reposo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309559" y="2867420"/>
            <a:ext cx="5887528" cy="2515464"/>
          </a:xfrm>
        </p:spPr>
        <p:txBody>
          <a:bodyPr>
            <a:normAutofit/>
          </a:bodyPr>
          <a:lstStyle/>
          <a:p>
            <a:r>
              <a:rPr lang="es-MX" sz="2800" dirty="0"/>
              <a:t>La expresión implica que la presencia de una cierta cantidad de masa conlleva una cierta cantidad de energía aunque la primera se encuentre en reposo.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232" y="2553419"/>
            <a:ext cx="3160262" cy="271214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548" y="490593"/>
            <a:ext cx="2914141" cy="156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620860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Energía relativista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85800" y="2205710"/>
            <a:ext cx="10820400" cy="4024126"/>
          </a:xfrm>
        </p:spPr>
        <p:txBody>
          <a:bodyPr/>
          <a:lstStyle/>
          <a:p>
            <a:pPr marL="0" indent="0" algn="just">
              <a:buNone/>
            </a:pPr>
            <a:endParaRPr lang="es-MX" sz="2800" dirty="0"/>
          </a:p>
          <a:p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568" y="1621766"/>
            <a:ext cx="10700085" cy="474452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842825565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En la ecuación anterior: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85800" y="1913206"/>
            <a:ext cx="10820400" cy="4586068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La masa y la energía son equivalentes, están relacionadas por la velocidad de la luz. </a:t>
            </a:r>
          </a:p>
          <a:p>
            <a:pPr algn="just"/>
            <a:r>
              <a:rPr lang="es-MX" sz="2800" dirty="0"/>
              <a:t>La energía es una forma del movimiento, el movimiento es una propiedad de la materia. </a:t>
            </a:r>
          </a:p>
          <a:p>
            <a:pPr algn="just"/>
            <a:r>
              <a:rPr lang="es-MX" sz="2800" dirty="0"/>
              <a:t> En el proceso de trabajo energético, la materia se transforma en distintas</a:t>
            </a:r>
          </a:p>
          <a:p>
            <a:pPr algn="just"/>
            <a:r>
              <a:rPr lang="es-MX" sz="2800" dirty="0"/>
              <a:t>  formas de energía. </a:t>
            </a:r>
          </a:p>
          <a:p>
            <a:pPr algn="just"/>
            <a:r>
              <a:rPr lang="es-MX" sz="2800" dirty="0"/>
              <a:t> Las materias primas son los energéticos, su transformación produce energía     eléctrica. </a:t>
            </a:r>
          </a:p>
          <a:p>
            <a:pPr algn="just"/>
            <a:r>
              <a:rPr lang="es-MX" sz="2800" dirty="0"/>
              <a:t>La energía se conserva, no existe movimiento sin materia. 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9422657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s-MX" dirty="0"/>
            </a:br>
            <a:r>
              <a:rPr lang="es-MX" dirty="0"/>
              <a:t>Principio de relatividad </a:t>
            </a:r>
            <a:r>
              <a:rPr lang="es-MX" dirty="0" err="1"/>
              <a:t>galileana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MX" sz="2800" dirty="0"/>
              <a:t>Anuncia que desde cualquier sistema de referencia inercial se observan las mismas leyes físicas (desde todos ellos se miden las mismas fuerzas). 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6161" y="4048321"/>
            <a:ext cx="4779678" cy="217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408852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conclusiones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/>
              <a:t>Las leyes de la relatividad son más sintéticas y poseen un alcance más amplio que las leyes  clásicas de la conservación de la  cantidad de movimiento  y de  la  energía.</a:t>
            </a:r>
          </a:p>
          <a:p>
            <a:pPr marL="0" indent="0" algn="just">
              <a:buNone/>
            </a:pPr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0463" y="4206621"/>
            <a:ext cx="4529137" cy="201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168507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3"/>
              </a:rPr>
              <a:t>http://es.gizmodo.com/la-teoria-de-la-relatividad-especial-explicada-de-mane-1691315854</a:t>
            </a:r>
            <a:endParaRPr lang="en-US" dirty="0"/>
          </a:p>
          <a:p>
            <a:r>
              <a:rPr lang="en-US" dirty="0">
                <a:hlinkClick r:id="rId4"/>
              </a:rPr>
              <a:t>http://www.fisica-relatividad.com.ar/sistemas-inerciales/dinamica-relativista</a:t>
            </a:r>
            <a:endParaRPr lang="en-US" dirty="0"/>
          </a:p>
          <a:p>
            <a:r>
              <a:rPr lang="en-US" dirty="0" err="1"/>
              <a:t>Gettys</a:t>
            </a:r>
            <a:r>
              <a:rPr lang="en-US" dirty="0"/>
              <a:t>, Keller, </a:t>
            </a:r>
            <a:r>
              <a:rPr lang="en-US" dirty="0" err="1"/>
              <a:t>Skove</a:t>
            </a:r>
            <a:r>
              <a:rPr lang="en-US" dirty="0"/>
              <a:t>. </a:t>
            </a:r>
            <a:r>
              <a:rPr lang="en-US" dirty="0" err="1"/>
              <a:t>Física</a:t>
            </a:r>
            <a:r>
              <a:rPr lang="en-US" dirty="0"/>
              <a:t> </a:t>
            </a:r>
            <a:r>
              <a:rPr lang="en-US" dirty="0" err="1"/>
              <a:t>Clásica</a:t>
            </a:r>
            <a:r>
              <a:rPr lang="en-US" dirty="0"/>
              <a:t> y </a:t>
            </a:r>
            <a:r>
              <a:rPr lang="en-US" dirty="0" err="1"/>
              <a:t>Moderna</a:t>
            </a:r>
            <a:r>
              <a:rPr lang="en-US" dirty="0"/>
              <a:t>. Editorial McGraw-Hill</a:t>
            </a:r>
          </a:p>
          <a:p>
            <a:r>
              <a:rPr lang="es-MX" dirty="0"/>
              <a:t>Goldemberg. Física general y experimental. Editorial Interamericana</a:t>
            </a:r>
            <a:endParaRPr lang="en-US" dirty="0"/>
          </a:p>
          <a:p>
            <a:r>
              <a:rPr lang="es-MX" i="1" dirty="0"/>
              <a:t>James. H Smith, Introducción a la relatividad especial.</a:t>
            </a:r>
          </a:p>
          <a:p>
            <a:r>
              <a:rPr lang="en-US" i="1" dirty="0"/>
              <a:t>Melissinos A. C., </a:t>
            </a:r>
            <a:r>
              <a:rPr lang="en-US" i="1" dirty="0" err="1"/>
              <a:t>Lobkowicz</a:t>
            </a:r>
            <a:r>
              <a:rPr lang="en-US" i="1" dirty="0"/>
              <a:t> F. Physics for Scientist and Engineers. W. B. Saunders &amp; Co</a:t>
            </a:r>
          </a:p>
          <a:p>
            <a:r>
              <a:rPr lang="en-US" i="1" dirty="0"/>
              <a:t>Sears, </a:t>
            </a:r>
            <a:r>
              <a:rPr lang="en-US" i="1" dirty="0" err="1"/>
              <a:t>Zemansky</a:t>
            </a:r>
            <a:r>
              <a:rPr lang="en-US" i="1" dirty="0"/>
              <a:t>, Young. </a:t>
            </a:r>
            <a:r>
              <a:rPr lang="en-US" i="1" dirty="0" err="1"/>
              <a:t>Física</a:t>
            </a:r>
            <a:r>
              <a:rPr lang="en-US" i="1" dirty="0"/>
              <a:t> </a:t>
            </a:r>
            <a:r>
              <a:rPr lang="en-US" i="1" dirty="0" err="1"/>
              <a:t>Universitaria</a:t>
            </a:r>
            <a:r>
              <a:rPr lang="en-US" i="1" dirty="0"/>
              <a:t>. Editorial </a:t>
            </a:r>
            <a:r>
              <a:rPr lang="en-US" i="1" dirty="0" err="1"/>
              <a:t>Fondo</a:t>
            </a:r>
            <a:r>
              <a:rPr lang="en-US" i="1" dirty="0"/>
              <a:t> </a:t>
            </a:r>
            <a:r>
              <a:rPr lang="en-US" i="1" dirty="0" err="1"/>
              <a:t>Educativo</a:t>
            </a:r>
            <a:r>
              <a:rPr lang="en-US" i="1" dirty="0"/>
              <a:t> Interamericano </a:t>
            </a:r>
          </a:p>
        </p:txBody>
      </p:sp>
    </p:spTree>
    <p:extLst>
      <p:ext uri="{BB962C8B-B14F-4D97-AF65-F5344CB8AC3E}">
        <p14:creationId xmlns:p14="http://schemas.microsoft.com/office/powerpoint/2010/main" val="3662768760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 imágenes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85800" y="2194559"/>
            <a:ext cx="10820400" cy="4306254"/>
          </a:xfrm>
        </p:spPr>
        <p:txBody>
          <a:bodyPr/>
          <a:lstStyle/>
          <a:p>
            <a:r>
              <a:rPr lang="es-MX" dirty="0">
                <a:hlinkClick r:id="rId2"/>
              </a:rPr>
              <a:t>http://descubriendo.fisica.unlp.edu.ar/descubriendo/index.php/Teor%C3%ADa_de_la_Relatividad</a:t>
            </a:r>
            <a:endParaRPr lang="es-MX" dirty="0"/>
          </a:p>
          <a:p>
            <a:r>
              <a:rPr lang="es-MX" dirty="0">
                <a:hlinkClick r:id="rId3"/>
              </a:rPr>
              <a:t>https://sites.google.com/site/seguimientonormalista/conocimientos-normalistas/leyes-de-newton</a:t>
            </a:r>
            <a:endParaRPr lang="es-MX" dirty="0"/>
          </a:p>
          <a:p>
            <a:r>
              <a:rPr lang="es-MX" dirty="0">
                <a:hlinkClick r:id="rId4"/>
              </a:rPr>
              <a:t>http://suarezkaren237.wixsite.com/leyesdelafisica/single-post/2015/11/10/EJEMPLOS-DE-LA-SEGUNDA-LEY-DE-NEWTON-DIN%C3%81MICA</a:t>
            </a:r>
            <a:endParaRPr lang="es-MX" dirty="0"/>
          </a:p>
          <a:p>
            <a:r>
              <a:rPr lang="es-MX" dirty="0">
                <a:hlinkClick r:id="rId5"/>
              </a:rPr>
              <a:t>https://lidiaconlaquimica.wordpress.com/tag/energia-relativista/</a:t>
            </a:r>
            <a:endParaRPr lang="es-MX" dirty="0"/>
          </a:p>
          <a:p>
            <a:r>
              <a:rPr lang="es-MX" dirty="0">
                <a:hlinkClick r:id="rId6"/>
              </a:rPr>
              <a:t>http://www.ejemplode.com/37-fisica/499-leyes_de_newton.html</a:t>
            </a:r>
            <a:endParaRPr lang="es-MX" dirty="0"/>
          </a:p>
          <a:p>
            <a:r>
              <a:rPr lang="es-MX" dirty="0">
                <a:hlinkClick r:id="rId7"/>
              </a:rPr>
              <a:t>http://leyesdenewton.net/ejemplos-de-las-leyes-de-newton</a:t>
            </a:r>
            <a:endParaRPr lang="es-MX" dirty="0"/>
          </a:p>
          <a:p>
            <a:r>
              <a:rPr lang="es-MX" dirty="0">
                <a:hlinkClick r:id="rId6"/>
              </a:rPr>
              <a:t>http://www.ejemplode.com/37-fisica/499-leyes_de_newton.html</a:t>
            </a:r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1946422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85800" y="497305"/>
            <a:ext cx="10820400" cy="6112041"/>
          </a:xfrm>
        </p:spPr>
        <p:txBody>
          <a:bodyPr/>
          <a:lstStyle/>
          <a:p>
            <a:r>
              <a:rPr lang="es-MX" sz="2800" dirty="0"/>
              <a:t>En la escena siguiente se tienen dos sistemas de referencia:</a:t>
            </a:r>
          </a:p>
          <a:p>
            <a:pPr marL="0" indent="0">
              <a:buNone/>
            </a:pPr>
            <a:endParaRPr lang="es-MX" sz="2800" dirty="0"/>
          </a:p>
          <a:p>
            <a:pPr algn="just"/>
            <a:r>
              <a:rPr lang="es-MX" sz="2800" dirty="0"/>
              <a:t>El del observador que está fuera del tren y el del observador que está dentro, ambos están pendientes de una caja que viaja en un vagón. </a:t>
            </a:r>
          </a:p>
          <a:p>
            <a:pPr marL="0" indent="0" algn="just">
              <a:buNone/>
            </a:pPr>
            <a:endParaRPr lang="es-MX" sz="2800" dirty="0"/>
          </a:p>
          <a:p>
            <a:pPr marL="0" indent="0" algn="just">
              <a:buNone/>
            </a:pPr>
            <a:r>
              <a:rPr lang="es-MX" sz="2800" dirty="0"/>
              <a:t>El observador móvil en el interior del tren será un sistema de referencia inercial o no, dependiendo de si el tren lleva un movimiento uniforme o uniformemente acelerado. 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6787" y="5335172"/>
            <a:ext cx="7858425" cy="127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0542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85800" y="320842"/>
            <a:ext cx="10820400" cy="5897843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El observador de fuera constituye un sistema de referencia inercial en todos los casos.</a:t>
            </a:r>
          </a:p>
          <a:p>
            <a:pPr algn="just"/>
            <a:r>
              <a:rPr lang="es-MX" sz="2800" dirty="0"/>
              <a:t>Mientras el tren viaja con MRU(</a:t>
            </a:r>
            <a:r>
              <a:rPr lang="es-MX" sz="2800" dirty="0" err="1"/>
              <a:t>mov</a:t>
            </a:r>
            <a:r>
              <a:rPr lang="es-MX" sz="2800" dirty="0"/>
              <a:t>. rectilíneo uniforme) ambos ven cosas diferentes, la velocidad de la caja es 0 para el viajero del tren y v para el de fuera. </a:t>
            </a:r>
          </a:p>
          <a:p>
            <a:pPr algn="just"/>
            <a:r>
              <a:rPr lang="es-MX" sz="2800" dirty="0"/>
              <a:t>La aceleración y la fuerza que actúan sobre la caja son idénticas=0 para los dos observadores. Son sistemas de referencia inerciales.</a:t>
            </a:r>
          </a:p>
          <a:p>
            <a:pPr algn="just"/>
            <a:endParaRPr lang="es-MX" sz="2800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560" y="4146082"/>
            <a:ext cx="4754880" cy="178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47443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35995" y="1352645"/>
            <a:ext cx="9448800" cy="1825096"/>
          </a:xfrm>
        </p:spPr>
        <p:txBody>
          <a:bodyPr>
            <a:noAutofit/>
          </a:bodyPr>
          <a:lstStyle/>
          <a:p>
            <a:r>
              <a:rPr lang="es-MX" sz="4800" dirty="0"/>
              <a:t>Enfoque relativista de las leyes de Newton</a:t>
            </a:r>
          </a:p>
        </p:txBody>
      </p:sp>
    </p:spTree>
    <p:extLst>
      <p:ext uri="{BB962C8B-B14F-4D97-AF65-F5344CB8AC3E}">
        <p14:creationId xmlns:p14="http://schemas.microsoft.com/office/powerpoint/2010/main" val="266384211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Marcador de contenido 2"/>
          <p:cNvSpPr txBox="1">
            <a:spLocks noGrp="1"/>
          </p:cNvSpPr>
          <p:nvPr>
            <p:ph type="body" idx="1"/>
          </p:nvPr>
        </p:nvSpPr>
        <p:spPr>
          <a:xfrm>
            <a:off x="685800" y="1026696"/>
            <a:ext cx="10820400" cy="5831304"/>
          </a:xfrm>
          <a:prstGeom prst="rect">
            <a:avLst/>
          </a:prstGeom>
        </p:spPr>
        <p:txBody>
          <a:bodyPr/>
          <a:lstStyle/>
          <a:p>
            <a:pPr algn="just"/>
            <a:r>
              <a:rPr lang="es-MX" sz="2800" dirty="0"/>
              <a:t>Las leyes de Newton constituyen tres principios aproximadamente válidos para velocidades pequeñas.</a:t>
            </a:r>
          </a:p>
          <a:p>
            <a:pPr algn="just"/>
            <a:endParaRPr lang="es-MX" sz="2800" dirty="0"/>
          </a:p>
          <a:p>
            <a:pPr algn="just"/>
            <a:r>
              <a:rPr sz="2800" b="1" dirty="0"/>
              <a:t>Primera ley de Newton</a:t>
            </a:r>
            <a:r>
              <a:rPr sz="2800" dirty="0"/>
              <a:t>(</a:t>
            </a:r>
            <a:r>
              <a:rPr sz="2800" dirty="0" err="1"/>
              <a:t>Inercia</a:t>
            </a:r>
            <a:r>
              <a:rPr sz="2800" dirty="0"/>
              <a:t>): </a:t>
            </a:r>
            <a:r>
              <a:rPr sz="2800" dirty="0" err="1"/>
              <a:t>Es</a:t>
            </a:r>
            <a:r>
              <a:rPr sz="2800" dirty="0"/>
              <a:t> la </a:t>
            </a:r>
            <a:r>
              <a:rPr sz="2800" dirty="0" err="1"/>
              <a:t>propiedad</a:t>
            </a:r>
            <a:r>
              <a:rPr sz="2800" dirty="0"/>
              <a:t> que </a:t>
            </a:r>
            <a:r>
              <a:rPr sz="2800" dirty="0" err="1"/>
              <a:t>tienen</a:t>
            </a:r>
            <a:r>
              <a:rPr sz="2800" dirty="0"/>
              <a:t> </a:t>
            </a:r>
            <a:r>
              <a:rPr sz="2800" dirty="0" err="1"/>
              <a:t>los</a:t>
            </a:r>
            <a:r>
              <a:rPr sz="2800" dirty="0"/>
              <a:t> </a:t>
            </a:r>
            <a:r>
              <a:rPr sz="2800" dirty="0" err="1"/>
              <a:t>cuerpos</a:t>
            </a:r>
            <a:r>
              <a:rPr sz="2800" dirty="0"/>
              <a:t> de </a:t>
            </a:r>
            <a:r>
              <a:rPr sz="2800" dirty="0" err="1"/>
              <a:t>permanecer</a:t>
            </a:r>
            <a:r>
              <a:rPr sz="2800" dirty="0"/>
              <a:t> </a:t>
            </a:r>
            <a:r>
              <a:rPr sz="2800" dirty="0" err="1"/>
              <a:t>en</a:t>
            </a:r>
            <a:r>
              <a:rPr sz="2800" dirty="0"/>
              <a:t> </a:t>
            </a:r>
            <a:r>
              <a:rPr sz="2800" dirty="0" err="1"/>
              <a:t>su</a:t>
            </a:r>
            <a:r>
              <a:rPr sz="2800" dirty="0"/>
              <a:t> </a:t>
            </a:r>
            <a:r>
              <a:rPr sz="2800" dirty="0" err="1"/>
              <a:t>estado</a:t>
            </a:r>
            <a:r>
              <a:rPr sz="2800" dirty="0"/>
              <a:t> de </a:t>
            </a:r>
            <a:r>
              <a:rPr sz="2800" dirty="0" err="1"/>
              <a:t>reposo</a:t>
            </a:r>
            <a:r>
              <a:rPr sz="2800" dirty="0"/>
              <a:t> </a:t>
            </a:r>
            <a:r>
              <a:rPr sz="2800" dirty="0" err="1"/>
              <a:t>relativo</a:t>
            </a:r>
            <a:r>
              <a:rPr sz="2800" dirty="0"/>
              <a:t> o </a:t>
            </a:r>
            <a:r>
              <a:rPr sz="2800" dirty="0" err="1"/>
              <a:t>movimiento</a:t>
            </a:r>
            <a:r>
              <a:rPr sz="2800" dirty="0"/>
              <a:t> </a:t>
            </a:r>
            <a:r>
              <a:rPr sz="2800" dirty="0" err="1"/>
              <a:t>relativo</a:t>
            </a:r>
            <a:r>
              <a:rPr sz="2800" dirty="0"/>
              <a:t>.</a:t>
            </a:r>
            <a:endParaRPr lang="es-MX" sz="2800" dirty="0"/>
          </a:p>
          <a:p>
            <a:pPr marL="0" indent="0" algn="just">
              <a:buNone/>
            </a:pPr>
            <a:endParaRPr sz="2800" dirty="0"/>
          </a:p>
          <a:p>
            <a:pPr marL="0" indent="0" algn="just">
              <a:buNone/>
            </a:pPr>
            <a:endParaRPr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1137" y="4106779"/>
            <a:ext cx="4491789" cy="194109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85800" y="1190445"/>
            <a:ext cx="10820400" cy="5028240"/>
          </a:xfrm>
        </p:spPr>
        <p:txBody>
          <a:bodyPr/>
          <a:lstStyle/>
          <a:p>
            <a:pPr algn="just"/>
            <a:r>
              <a:rPr lang="es-MX" sz="2800" b="1" dirty="0"/>
              <a:t>Segunda ley de Newton </a:t>
            </a:r>
            <a:r>
              <a:rPr lang="es-MX" sz="2800" dirty="0"/>
              <a:t>(Fuerza y </a:t>
            </a:r>
            <a:r>
              <a:rPr lang="es-MX" sz="2800" dirty="0" err="1"/>
              <a:t>aceleracion</a:t>
            </a:r>
            <a:r>
              <a:rPr lang="es-MX" sz="2800" dirty="0"/>
              <a:t>): </a:t>
            </a:r>
          </a:p>
          <a:p>
            <a:pPr marL="0" indent="0" algn="just">
              <a:buNone/>
            </a:pPr>
            <a:r>
              <a:rPr lang="es-MX" sz="2800" dirty="0"/>
              <a:t>La aceleración de un objeto es directamente proporcional a la fuerza neta que actúa sobre él e inversamente proporcional a su masa.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005" y="3571336"/>
            <a:ext cx="5917720" cy="1872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51228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85800" y="914400"/>
            <a:ext cx="10820400" cy="5304285"/>
          </a:xfrm>
        </p:spPr>
        <p:txBody>
          <a:bodyPr/>
          <a:lstStyle/>
          <a:p>
            <a:r>
              <a:rPr lang="es-MX" sz="2800" b="1" dirty="0"/>
              <a:t>Tercera ley de Newton</a:t>
            </a:r>
            <a:r>
              <a:rPr lang="es-MX" sz="2800" dirty="0"/>
              <a:t>: la acción y reacción, además de ser de la misma magnitud y opuestas, son colineales. 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4408" y="3140015"/>
            <a:ext cx="5934973" cy="210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11667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Estela de condensación">
  <a:themeElements>
    <a:clrScheme name="Estela de condensación">
      <a:dk1>
        <a:srgbClr val="000000"/>
      </a:dk1>
      <a:lt1>
        <a:srgbClr val="000000"/>
      </a:lt1>
      <a:dk2>
        <a:srgbClr val="A7A7A7"/>
      </a:dk2>
      <a:lt2>
        <a:srgbClr val="535353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0000FF"/>
      </a:hlink>
      <a:folHlink>
        <a:srgbClr val="FF00FF"/>
      </a:folHlink>
    </a:clrScheme>
    <a:fontScheme name="Estela de condensación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Estela de condensación">
  <a:themeElements>
    <a:clrScheme name="Estela de condensació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0000FF"/>
      </a:hlink>
      <a:folHlink>
        <a:srgbClr val="FF00FF"/>
      </a:folHlink>
    </a:clrScheme>
    <a:fontScheme name="Estela de condensación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1326</Words>
  <Application>Microsoft Office PowerPoint</Application>
  <PresentationFormat>Panorámica</PresentationFormat>
  <Paragraphs>107</Paragraphs>
  <Slides>32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8" baseType="lpstr">
      <vt:lpstr>Arial</vt:lpstr>
      <vt:lpstr>Calibri</vt:lpstr>
      <vt:lpstr>Cambria Math</vt:lpstr>
      <vt:lpstr>Century Gothic</vt:lpstr>
      <vt:lpstr>Helvetica</vt:lpstr>
      <vt:lpstr>Estela de condensación</vt:lpstr>
      <vt:lpstr>uNiversidad autónoma del estado de México  facultad de ingeniería Ingeniería en computación  físicabásica   Física relativista </vt:lpstr>
      <vt:lpstr>El principio de relatividad galileana</vt:lpstr>
      <vt:lpstr> Principio de relatividad galileana </vt:lpstr>
      <vt:lpstr>Presentación de PowerPoint</vt:lpstr>
      <vt:lpstr>Presentación de PowerPoint</vt:lpstr>
      <vt:lpstr>Enfoque relativista de las leyes de Newton</vt:lpstr>
      <vt:lpstr>Presentación de PowerPoint</vt:lpstr>
      <vt:lpstr>Presentación de PowerPoint</vt:lpstr>
      <vt:lpstr>Presentación de PowerPoint</vt:lpstr>
      <vt:lpstr>RELATIVIDAD ESPECIAL</vt:lpstr>
      <vt:lpstr>RELATIVIDAD ESPECIAL</vt:lpstr>
      <vt:lpstr>RELATIVIDAD ESPECIAL</vt:lpstr>
      <vt:lpstr>Presentación de PowerPoint</vt:lpstr>
      <vt:lpstr>PRIMERA LEY DE NEWTON: Ley de la Inercia</vt:lpstr>
      <vt:lpstr>PRIMERA LEY DE NEWTON: Relativismo</vt:lpstr>
      <vt:lpstr>SEGUNDA LEY DE NEWTON: Movimiento </vt:lpstr>
      <vt:lpstr>SEGUNDA LEY DE NEWTON: Definiciones.</vt:lpstr>
      <vt:lpstr>SEGUNDA LEY DE NEWTON: Definiciones.</vt:lpstr>
      <vt:lpstr>Presentación de PowerPoint</vt:lpstr>
      <vt:lpstr>SEGUNDA LEY DE NEWTON: Relativismo.</vt:lpstr>
      <vt:lpstr>SEGUNDA LEY DE NEWTON: Relativismo.</vt:lpstr>
      <vt:lpstr>Segunda ley de newton</vt:lpstr>
      <vt:lpstr>TERCERA LEY DE NEWTON: Acción y reacción.</vt:lpstr>
      <vt:lpstr>TERCERA LEY DE NEWTON: Relativismo</vt:lpstr>
      <vt:lpstr>TERCERA LEY DE NEWTON: Relativismo.</vt:lpstr>
      <vt:lpstr>Energía relativista</vt:lpstr>
      <vt:lpstr>Energía  en reposo</vt:lpstr>
      <vt:lpstr>Energía relativista </vt:lpstr>
      <vt:lpstr>En la ecuación anterior:</vt:lpstr>
      <vt:lpstr>conclusiones</vt:lpstr>
      <vt:lpstr>REFERENCIAS</vt:lpstr>
      <vt:lpstr>Referencia imágenes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Fisica Moderna</dc:title>
  <dc:creator>MARIA  ROSA QUINTANA GUERRA</dc:creator>
  <cp:lastModifiedBy>MARIA  ROSA QUINTANA GUERRA</cp:lastModifiedBy>
  <cp:revision>68</cp:revision>
  <dcterms:modified xsi:type="dcterms:W3CDTF">2017-09-26T14:38:41Z</dcterms:modified>
</cp:coreProperties>
</file>