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96" r:id="rId1"/>
  </p:sldMasterIdLst>
  <p:notesMasterIdLst>
    <p:notesMasterId r:id="rId36"/>
  </p:notesMasterIdLst>
  <p:sldIdLst>
    <p:sldId id="256" r:id="rId2"/>
    <p:sldId id="265" r:id="rId3"/>
    <p:sldId id="263" r:id="rId4"/>
    <p:sldId id="291" r:id="rId5"/>
    <p:sldId id="264" r:id="rId6"/>
    <p:sldId id="266" r:id="rId7"/>
    <p:sldId id="261" r:id="rId8"/>
    <p:sldId id="292" r:id="rId9"/>
    <p:sldId id="293" r:id="rId10"/>
    <p:sldId id="269" r:id="rId11"/>
    <p:sldId id="258" r:id="rId12"/>
    <p:sldId id="259" r:id="rId13"/>
    <p:sldId id="257" r:id="rId14"/>
    <p:sldId id="260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90" r:id="rId33"/>
    <p:sldId id="294" r:id="rId34"/>
    <p:sldId id="289" r:id="rId35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56" autoAdjust="0"/>
    <p:restoredTop sz="94195" autoAdjust="0"/>
  </p:normalViewPr>
  <p:slideViewPr>
    <p:cSldViewPr snapToGrid="0">
      <p:cViewPr>
        <p:scale>
          <a:sx n="67" d="100"/>
          <a:sy n="67" d="100"/>
        </p:scale>
        <p:origin x="7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862033-A100-4AAF-8CDB-6CB11BE8171D}" type="datetimeFigureOut">
              <a:rPr lang="es-MX" smtClean="0"/>
              <a:t>27/09/2017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F934E7-7EBC-470E-95D8-D6B351EEEF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4713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934E7-7EBC-470E-95D8-D6B351EEEF2E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1126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894703F7-9994-4942-95A4-D8D3E8EC3BC9}" type="datetimeFigureOut">
              <a:rPr lang="es-MX" smtClean="0"/>
              <a:t>27/09/2017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641C5316-DBE7-4C26-8AFA-CC544C2EACB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89198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703F7-9994-4942-95A4-D8D3E8EC3BC9}" type="datetimeFigureOut">
              <a:rPr lang="es-MX" smtClean="0"/>
              <a:t>27/09/2017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C5316-DBE7-4C26-8AFA-CC544C2EACB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7434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703F7-9994-4942-95A4-D8D3E8EC3BC9}" type="datetimeFigureOut">
              <a:rPr lang="es-MX" smtClean="0"/>
              <a:t>27/09/2017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C5316-DBE7-4C26-8AFA-CC544C2EACB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3689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703F7-9994-4942-95A4-D8D3E8EC3BC9}" type="datetimeFigureOut">
              <a:rPr lang="es-MX" smtClean="0"/>
              <a:t>27/09/2017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C5316-DBE7-4C26-8AFA-CC544C2EACB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07412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703F7-9994-4942-95A4-D8D3E8EC3BC9}" type="datetimeFigureOut">
              <a:rPr lang="es-MX" smtClean="0"/>
              <a:t>27/09/2017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C5316-DBE7-4C26-8AFA-CC544C2EACB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3149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703F7-9994-4942-95A4-D8D3E8EC3BC9}" type="datetimeFigureOut">
              <a:rPr lang="es-MX" smtClean="0"/>
              <a:t>27/09/2017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C5316-DBE7-4C26-8AFA-CC544C2EACB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414001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703F7-9994-4942-95A4-D8D3E8EC3BC9}" type="datetimeFigureOut">
              <a:rPr lang="es-MX" smtClean="0"/>
              <a:t>27/09/2017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C5316-DBE7-4C26-8AFA-CC544C2EACB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63073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703F7-9994-4942-95A4-D8D3E8EC3BC9}" type="datetimeFigureOut">
              <a:rPr lang="es-MX" smtClean="0"/>
              <a:t>27/09/2017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C5316-DBE7-4C26-8AFA-CC544C2EACB7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7074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703F7-9994-4942-95A4-D8D3E8EC3BC9}" type="datetimeFigureOut">
              <a:rPr lang="es-MX" smtClean="0"/>
              <a:t>27/09/2017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C5316-DBE7-4C26-8AFA-CC544C2EACB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1042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703F7-9994-4942-95A4-D8D3E8EC3BC9}" type="datetimeFigureOut">
              <a:rPr lang="es-MX" smtClean="0"/>
              <a:t>27/09/2017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C5316-DBE7-4C26-8AFA-CC544C2EACB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17446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703F7-9994-4942-95A4-D8D3E8EC3BC9}" type="datetimeFigureOut">
              <a:rPr lang="es-MX" smtClean="0"/>
              <a:t>27/09/2017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C5316-DBE7-4C26-8AFA-CC544C2EACB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14985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703F7-9994-4942-95A4-D8D3E8EC3BC9}" type="datetimeFigureOut">
              <a:rPr lang="es-MX" smtClean="0"/>
              <a:t>27/09/2017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C5316-DBE7-4C26-8AFA-CC544C2EACB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2718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703F7-9994-4942-95A4-D8D3E8EC3BC9}" type="datetimeFigureOut">
              <a:rPr lang="es-MX" smtClean="0"/>
              <a:t>27/09/2017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C5316-DBE7-4C26-8AFA-CC544C2EACB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7237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703F7-9994-4942-95A4-D8D3E8EC3BC9}" type="datetimeFigureOut">
              <a:rPr lang="es-MX" smtClean="0"/>
              <a:t>27/09/2017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C5316-DBE7-4C26-8AFA-CC544C2EACB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1226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703F7-9994-4942-95A4-D8D3E8EC3BC9}" type="datetimeFigureOut">
              <a:rPr lang="es-MX" smtClean="0"/>
              <a:t>27/09/2017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C5316-DBE7-4C26-8AFA-CC544C2EACB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4234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703F7-9994-4942-95A4-D8D3E8EC3BC9}" type="datetimeFigureOut">
              <a:rPr lang="es-MX" smtClean="0"/>
              <a:t>27/09/2017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C5316-DBE7-4C26-8AFA-CC544C2EACB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5550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703F7-9994-4942-95A4-D8D3E8EC3BC9}" type="datetimeFigureOut">
              <a:rPr lang="es-MX" smtClean="0"/>
              <a:t>27/09/2017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C5316-DBE7-4C26-8AFA-CC544C2EACB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6621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94703F7-9994-4942-95A4-D8D3E8EC3BC9}" type="datetimeFigureOut">
              <a:rPr lang="es-MX" smtClean="0"/>
              <a:t>27/09/2017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41C5316-DBE7-4C26-8AFA-CC544C2EACB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070314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teoriabiotsavart.blogspot.mx/2013/05/ley-de-biot-savart.html" TargetMode="External"/><Relationship Id="rId3" Type="http://schemas.openxmlformats.org/officeDocument/2006/relationships/hyperlink" Target="http://lafisicaconalma.blogspot.mx/2009/03/imanes.html" TargetMode="External"/><Relationship Id="rId7" Type="http://schemas.openxmlformats.org/officeDocument/2006/relationships/hyperlink" Target="http://www.iesbajoaragon.com/~fisica/fisica2/EM/septiembre_9495a.htm" TargetMode="External"/><Relationship Id="rId2" Type="http://schemas.openxmlformats.org/officeDocument/2006/relationships/hyperlink" Target="http://www.monografias.com/trabajos5/vcr/vcr.s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yperphysics.phy-astr.gsu.edu/hbasees/magnetic/indtor.html" TargetMode="External"/><Relationship Id="rId5" Type="http://schemas.openxmlformats.org/officeDocument/2006/relationships/hyperlink" Target="http://rabfis15.uco.es/proyecto/Fund_teoricos/campo%20debido%20a%20un%20solenoide.htm" TargetMode="External"/><Relationship Id="rId4" Type="http://schemas.openxmlformats.org/officeDocument/2006/relationships/hyperlink" Target="http://elfisicoloco.blogspot.mx/2013/02/solenoide.ht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7175" y="171450"/>
            <a:ext cx="10902950" cy="5386388"/>
          </a:xfrm>
        </p:spPr>
        <p:txBody>
          <a:bodyPr>
            <a:normAutofit fontScale="90000"/>
          </a:bodyPr>
          <a:lstStyle/>
          <a:p>
            <a:br>
              <a:rPr lang="es-MX" dirty="0"/>
            </a:br>
            <a:r>
              <a:rPr lang="es-MX" sz="4400" dirty="0"/>
              <a:t>universidad autónoma del estado de México</a:t>
            </a:r>
            <a:br>
              <a:rPr lang="es-MX" sz="4400" dirty="0"/>
            </a:br>
            <a:r>
              <a:rPr lang="es-MX" sz="4400" dirty="0"/>
              <a:t>facultad de ingeniería </a:t>
            </a:r>
            <a:br>
              <a:rPr lang="es-MX" sz="4400" dirty="0"/>
            </a:br>
            <a:r>
              <a:rPr lang="es-MX" sz="4400" dirty="0" err="1"/>
              <a:t>ingeniería</a:t>
            </a:r>
            <a:r>
              <a:rPr lang="es-MX" sz="4400" dirty="0"/>
              <a:t> en computación</a:t>
            </a:r>
            <a:br>
              <a:rPr lang="es-MX" sz="4400" dirty="0"/>
            </a:br>
            <a:r>
              <a:rPr lang="es-MX" sz="4400" dirty="0"/>
              <a:t>electricidad y magnetismo</a:t>
            </a:r>
            <a:br>
              <a:rPr lang="es-MX" sz="4400" dirty="0"/>
            </a:br>
            <a:br>
              <a:rPr lang="es-MX" sz="4400" dirty="0"/>
            </a:br>
            <a:r>
              <a:rPr lang="es-MX" sz="4400" b="1" i="1" dirty="0"/>
              <a:t>fuentes de Campo magnético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833812" y="5557838"/>
            <a:ext cx="7197726" cy="1405467"/>
          </a:xfrm>
        </p:spPr>
        <p:txBody>
          <a:bodyPr/>
          <a:lstStyle/>
          <a:p>
            <a:r>
              <a:rPr lang="es-MX" sz="2800"/>
              <a:t>dra. maría rosa quintana guerra</a:t>
            </a:r>
            <a:endParaRPr lang="es-MX" sz="28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5" y="2864645"/>
            <a:ext cx="3886200" cy="253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9982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32792" y="472293"/>
            <a:ext cx="10131425" cy="3649133"/>
          </a:xfrm>
        </p:spPr>
        <p:txBody>
          <a:bodyPr/>
          <a:lstStyle/>
          <a:p>
            <a:pPr algn="just"/>
            <a:r>
              <a:rPr lang="es-MX" sz="2800" dirty="0"/>
              <a:t>a) Las líneas de inducción del campo magnético de la corriente en el conductor son circunferencias concéntricas con centro en el conductor.</a:t>
            </a:r>
          </a:p>
          <a:p>
            <a:pPr algn="just"/>
            <a:r>
              <a:rPr lang="es-MX" sz="2800" dirty="0"/>
              <a:t>b) El sentido de las líneas inducción se establece por la regla del tornillo o del tirabuzón.</a:t>
            </a:r>
          </a:p>
          <a:p>
            <a:pPr algn="just"/>
            <a:r>
              <a:rPr lang="es-MX" sz="2800" dirty="0"/>
              <a:t>c) El vector B es tangente a la línea de inducción y su sentido se indica en la figura.</a:t>
            </a: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4248582"/>
            <a:ext cx="2781300" cy="189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0247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795" y="232854"/>
            <a:ext cx="10353761" cy="1326321"/>
          </a:xfrm>
        </p:spPr>
        <p:txBody>
          <a:bodyPr>
            <a:normAutofit/>
          </a:bodyPr>
          <a:lstStyle/>
          <a:p>
            <a:pPr algn="ctr"/>
            <a:r>
              <a:rPr lang="es-MX" dirty="0">
                <a:effectLst/>
              </a:rPr>
              <a:t>Campo magnético producido por una corriente rectilínea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3794" y="1869141"/>
            <a:ext cx="10353762" cy="4585447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s-MX" dirty="0">
                <a:solidFill>
                  <a:schemeClr val="bg1"/>
                </a:solidFill>
                <a:effectLst/>
              </a:rPr>
              <a:t>Utilizamos la ley de Biot para calcular el campo magnético </a:t>
            </a:r>
            <a:r>
              <a:rPr lang="es-MX" b="1" dirty="0">
                <a:solidFill>
                  <a:schemeClr val="bg1"/>
                </a:solidFill>
                <a:effectLst/>
              </a:rPr>
              <a:t>B</a:t>
            </a:r>
            <a:r>
              <a:rPr lang="es-MX" dirty="0">
                <a:solidFill>
                  <a:schemeClr val="bg1"/>
                </a:solidFill>
                <a:effectLst/>
              </a:rPr>
              <a:t> producido por un conductor rectilíneo indefinido por el que circula una corriente de intensidad </a:t>
            </a:r>
            <a:r>
              <a:rPr lang="es-MX" i="1" dirty="0">
                <a:solidFill>
                  <a:schemeClr val="bg1"/>
                </a:solidFill>
                <a:effectLst/>
              </a:rPr>
              <a:t>i</a:t>
            </a:r>
            <a:r>
              <a:rPr lang="es-MX" dirty="0">
                <a:solidFill>
                  <a:schemeClr val="bg1"/>
                </a:solidFill>
                <a:effectLst/>
              </a:rPr>
              <a:t>.</a:t>
            </a:r>
          </a:p>
          <a:p>
            <a:endParaRPr lang="es-MX" dirty="0">
              <a:solidFill>
                <a:schemeClr val="bg1"/>
              </a:solidFill>
              <a:effectLst/>
            </a:endParaRPr>
          </a:p>
          <a:p>
            <a:endParaRPr lang="es-MX" dirty="0">
              <a:solidFill>
                <a:schemeClr val="bg1"/>
              </a:solidFill>
              <a:effectLst/>
            </a:endParaRPr>
          </a:p>
          <a:p>
            <a:pPr marL="0" indent="0">
              <a:buNone/>
            </a:pPr>
            <a:endParaRPr lang="es-MX" dirty="0">
              <a:solidFill>
                <a:schemeClr val="bg1"/>
              </a:solidFill>
              <a:effectLst/>
            </a:endParaRPr>
          </a:p>
          <a:p>
            <a:pPr marL="0" indent="0">
              <a:buNone/>
            </a:pPr>
            <a:endParaRPr lang="es-MX" dirty="0">
              <a:solidFill>
                <a:schemeClr val="bg1"/>
              </a:solidFill>
              <a:effectLst/>
            </a:endParaRPr>
          </a:p>
          <a:p>
            <a:endParaRPr lang="es-MX" dirty="0">
              <a:solidFill>
                <a:schemeClr val="bg1"/>
              </a:solidFill>
              <a:effectLst/>
            </a:endParaRPr>
          </a:p>
          <a:p>
            <a:endParaRPr lang="es-MX" dirty="0">
              <a:solidFill>
                <a:schemeClr val="bg1"/>
              </a:solidFill>
              <a:effectLst/>
            </a:endParaRPr>
          </a:p>
          <a:p>
            <a:endParaRPr lang="es-MX" dirty="0">
              <a:solidFill>
                <a:schemeClr val="bg1"/>
              </a:solidFill>
              <a:effectLst/>
            </a:endParaRPr>
          </a:p>
          <a:p>
            <a:r>
              <a:rPr lang="es-MX" dirty="0">
                <a:solidFill>
                  <a:schemeClr val="bg1"/>
                </a:solidFill>
                <a:effectLst/>
              </a:rPr>
              <a:t>El campo magnético </a:t>
            </a:r>
            <a:r>
              <a:rPr lang="es-MX" b="1" dirty="0">
                <a:solidFill>
                  <a:schemeClr val="bg1"/>
                </a:solidFill>
                <a:effectLst/>
              </a:rPr>
              <a:t>B</a:t>
            </a:r>
            <a:r>
              <a:rPr lang="es-MX" dirty="0">
                <a:solidFill>
                  <a:schemeClr val="bg1"/>
                </a:solidFill>
                <a:effectLst/>
              </a:rPr>
              <a:t> producido por el hilo rectilíneo en el punto P tiene una dirección que es perpendicular al plano formado por la corriente rectilínea y el punto P, y sentido el que resulta de la aplicación de la regla del sacacorchos al producto vectorial </a:t>
            </a:r>
            <a:r>
              <a:rPr lang="es-MX" b="1" dirty="0">
                <a:solidFill>
                  <a:schemeClr val="bg1"/>
                </a:solidFill>
                <a:effectLst/>
              </a:rPr>
              <a:t>u</a:t>
            </a:r>
            <a:r>
              <a:rPr lang="es-MX" b="1" baseline="-25000" dirty="0">
                <a:solidFill>
                  <a:schemeClr val="bg1"/>
                </a:solidFill>
                <a:effectLst/>
              </a:rPr>
              <a:t>t </a:t>
            </a:r>
            <a:r>
              <a:rPr lang="es-MX" b="1" dirty="0">
                <a:solidFill>
                  <a:schemeClr val="bg1"/>
                </a:solidFill>
              </a:rPr>
              <a:t>x</a:t>
            </a:r>
            <a:r>
              <a:rPr lang="es-MX" b="1" dirty="0">
                <a:solidFill>
                  <a:schemeClr val="bg1"/>
                </a:solidFill>
                <a:effectLst/>
              </a:rPr>
              <a:t> </a:t>
            </a:r>
            <a:r>
              <a:rPr lang="es-MX" b="1" dirty="0" err="1">
                <a:solidFill>
                  <a:schemeClr val="bg1"/>
                </a:solidFill>
                <a:effectLst/>
              </a:rPr>
              <a:t>u</a:t>
            </a:r>
            <a:r>
              <a:rPr lang="es-MX" b="1" baseline="-25000" dirty="0" err="1">
                <a:solidFill>
                  <a:schemeClr val="bg1"/>
                </a:solidFill>
                <a:effectLst/>
              </a:rPr>
              <a:t>r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www.sc.ehu.es/sbweb/fisica/elecmagnet/campo_magnetico/ampere/ampere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892" y="2622177"/>
            <a:ext cx="6444949" cy="2703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5430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30226" y="228600"/>
            <a:ext cx="11356974" cy="6373906"/>
          </a:xfrm>
          <a:solidFill>
            <a:schemeClr val="tx1"/>
          </a:solidFill>
        </p:spPr>
        <p:txBody>
          <a:bodyPr/>
          <a:lstStyle/>
          <a:p>
            <a:r>
              <a:rPr lang="es-MX" dirty="0">
                <a:solidFill>
                  <a:schemeClr val="bg1"/>
                </a:solidFill>
              </a:rPr>
              <a:t>Para calcular el módulo de dicho campo es necesario realizar una integración.</a:t>
            </a:r>
          </a:p>
          <a:p>
            <a:br>
              <a:rPr lang="es-MX" dirty="0"/>
            </a:br>
            <a:endParaRPr lang="es-MX" dirty="0"/>
          </a:p>
          <a:p>
            <a:r>
              <a:rPr lang="es-MX" dirty="0">
                <a:solidFill>
                  <a:schemeClr val="bg1"/>
                </a:solidFill>
              </a:rPr>
              <a:t>Se integra sobre la variable </a:t>
            </a:r>
            <a:r>
              <a:rPr lang="el-GR" dirty="0">
                <a:solidFill>
                  <a:schemeClr val="bg1"/>
                </a:solidFill>
              </a:rPr>
              <a:t>θ</a:t>
            </a:r>
            <a:r>
              <a:rPr lang="es-MX" dirty="0">
                <a:solidFill>
                  <a:schemeClr val="bg1"/>
                </a:solidFill>
              </a:rPr>
              <a:t> , expresando las variables </a:t>
            </a:r>
            <a:r>
              <a:rPr lang="es-MX" i="1" dirty="0">
                <a:solidFill>
                  <a:schemeClr val="bg1"/>
                </a:solidFill>
              </a:rPr>
              <a:t>x</a:t>
            </a:r>
            <a:r>
              <a:rPr lang="es-MX" dirty="0">
                <a:solidFill>
                  <a:schemeClr val="bg1"/>
                </a:solidFill>
              </a:rPr>
              <a:t> y </a:t>
            </a:r>
            <a:r>
              <a:rPr lang="es-MX" i="1" dirty="0">
                <a:solidFill>
                  <a:schemeClr val="bg1"/>
                </a:solidFill>
              </a:rPr>
              <a:t>r</a:t>
            </a:r>
            <a:r>
              <a:rPr lang="es-MX" dirty="0">
                <a:solidFill>
                  <a:schemeClr val="bg1"/>
                </a:solidFill>
              </a:rPr>
              <a:t> en función del ángulo </a:t>
            </a:r>
            <a:r>
              <a:rPr lang="el-GR" dirty="0">
                <a:solidFill>
                  <a:schemeClr val="bg1"/>
                </a:solidFill>
              </a:rPr>
              <a:t>θ</a:t>
            </a:r>
            <a:r>
              <a:rPr lang="es-MX" dirty="0">
                <a:solidFill>
                  <a:schemeClr val="bg1"/>
                </a:solidFill>
              </a:rPr>
              <a:t>.</a:t>
            </a:r>
          </a:p>
          <a:p>
            <a:r>
              <a:rPr lang="es-MX" dirty="0">
                <a:solidFill>
                  <a:schemeClr val="bg1"/>
                </a:solidFill>
              </a:rPr>
              <a:t>R=</a:t>
            </a:r>
            <a:r>
              <a:rPr lang="es-MX" i="1" dirty="0" err="1">
                <a:solidFill>
                  <a:schemeClr val="bg1"/>
                </a:solidFill>
              </a:rPr>
              <a:t>r</a:t>
            </a:r>
            <a:r>
              <a:rPr lang="es-MX" dirty="0" err="1">
                <a:solidFill>
                  <a:schemeClr val="bg1"/>
                </a:solidFill>
              </a:rPr>
              <a:t>·cos</a:t>
            </a:r>
            <a:r>
              <a:rPr lang="el-GR" dirty="0">
                <a:solidFill>
                  <a:schemeClr val="bg1"/>
                </a:solidFill>
              </a:rPr>
              <a:t> θ</a:t>
            </a:r>
            <a:r>
              <a:rPr lang="es-MX" dirty="0">
                <a:solidFill>
                  <a:schemeClr val="bg1"/>
                </a:solidFill>
              </a:rPr>
              <a:t> , R=-</a:t>
            </a:r>
            <a:r>
              <a:rPr lang="es-MX" i="1" dirty="0" err="1">
                <a:solidFill>
                  <a:schemeClr val="bg1"/>
                </a:solidFill>
              </a:rPr>
              <a:t>y</a:t>
            </a:r>
            <a:r>
              <a:rPr lang="es-MX" dirty="0" err="1">
                <a:solidFill>
                  <a:schemeClr val="bg1"/>
                </a:solidFill>
              </a:rPr>
              <a:t>·tan</a:t>
            </a:r>
            <a:r>
              <a:rPr lang="el-GR" dirty="0">
                <a:solidFill>
                  <a:schemeClr val="bg1"/>
                </a:solidFill>
              </a:rPr>
              <a:t> θ</a:t>
            </a:r>
            <a:r>
              <a:rPr lang="es-MX" dirty="0">
                <a:solidFill>
                  <a:schemeClr val="bg1"/>
                </a:solidFill>
              </a:rPr>
              <a:t>.</a:t>
            </a:r>
          </a:p>
          <a:p>
            <a:endParaRPr lang="es-MX" dirty="0">
              <a:solidFill>
                <a:schemeClr val="bg1"/>
              </a:solidFill>
            </a:endParaRPr>
          </a:p>
          <a:p>
            <a:endParaRPr lang="es-MX" dirty="0">
              <a:solidFill>
                <a:schemeClr val="bg1"/>
              </a:solidFill>
            </a:endParaRPr>
          </a:p>
          <a:p>
            <a:endParaRPr lang="es-MX" dirty="0">
              <a:solidFill>
                <a:schemeClr val="bg1"/>
              </a:solidFill>
            </a:endParaRPr>
          </a:p>
          <a:p>
            <a:endParaRPr lang="es-MX" dirty="0">
              <a:solidFill>
                <a:schemeClr val="bg1"/>
              </a:solidFill>
            </a:endParaRPr>
          </a:p>
          <a:p>
            <a:endParaRPr lang="es-MX" dirty="0">
              <a:solidFill>
                <a:schemeClr val="bg1"/>
              </a:solidFill>
            </a:endParaRPr>
          </a:p>
          <a:p>
            <a:r>
              <a:rPr lang="es-MX" dirty="0">
                <a:solidFill>
                  <a:schemeClr val="bg1"/>
                </a:solidFill>
              </a:rPr>
              <a:t>En la figura, se muestra la dirección y sentido del campo magnético producido por una corriente rectilínea indefinida en el punto P. Cuando se dibuja en un papel, las corrientes perpendiculares al plano del papel y hacia el lector se simbolizan con un punto · en el interior de una pequeña circunferencia, y las corrientes en sentido contrario con una cruz x en el interior de una circunferencia tal como se muestra en la parte derecha de la figura.</a:t>
            </a:r>
          </a:p>
          <a:p>
            <a:r>
              <a:rPr lang="es-MX" dirty="0">
                <a:solidFill>
                  <a:schemeClr val="bg1"/>
                </a:solidFill>
              </a:rPr>
              <a:t>La dirección del campo magnético se dibuja perpendicular al plano determinado por la corriente rectilínea y el punto, y el sentido se determina por la regla del sacacorchos o la denominada de la mano derecha.</a:t>
            </a:r>
          </a:p>
        </p:txBody>
      </p:sp>
      <p:pic>
        <p:nvPicPr>
          <p:cNvPr id="3078" name="Picture 6" descr="http://www.sc.ehu.es/sbweb/fisica/elecmagnet/campo_magnetico/ampere/Image120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388" y="850555"/>
            <a:ext cx="4264331" cy="76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ampere3.gif (3182 bytes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083" y="1991146"/>
            <a:ext cx="4267200" cy="2495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16525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862013"/>
          </a:xfrm>
        </p:spPr>
        <p:txBody>
          <a:bodyPr>
            <a:normAutofit/>
          </a:bodyPr>
          <a:lstStyle/>
          <a:p>
            <a:pPr algn="ctr"/>
            <a:r>
              <a:rPr lang="es-MX" dirty="0">
                <a:effectLst/>
              </a:rPr>
              <a:t>La ley de Biot-</a:t>
            </a:r>
            <a:r>
              <a:rPr lang="es-MX" dirty="0" err="1">
                <a:effectLst/>
              </a:rPr>
              <a:t>Savart</a:t>
            </a: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685800" y="1471613"/>
            <a:ext cx="10131425" cy="126654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sz="3000" dirty="0"/>
              <a:t>El físico Jean Biot dedujo en 1820 una ecuación que permite calcular el campo magnético B creado por un circuito de forma cualesquiera recorrido por una corriente de intensidad i.</a:t>
            </a:r>
          </a:p>
          <a:p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766482" y="4504765"/>
            <a:ext cx="99700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/>
              <a:t>B es el vector campo magnético existente en un punto P del espacio, ut es un vector unitario cuya dirección es tangente al circuito y que nos indica el sentido de la corriente en la posición donde se encuentra el elemento </a:t>
            </a:r>
            <a:r>
              <a:rPr lang="es-MX" sz="2800" dirty="0" err="1"/>
              <a:t>dl.ur</a:t>
            </a:r>
            <a:r>
              <a:rPr lang="es-MX" sz="2800" dirty="0"/>
              <a:t> es un vector unitario que señala la posición del punto P respecto del elemento de corriente.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8976" y="2536305"/>
            <a:ext cx="4614862" cy="158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1857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1" y="331304"/>
            <a:ext cx="10131425" cy="1456267"/>
          </a:xfrm>
        </p:spPr>
        <p:txBody>
          <a:bodyPr/>
          <a:lstStyle/>
          <a:p>
            <a:pPr algn="ctr"/>
            <a:r>
              <a:rPr lang="es-MX" b="1" dirty="0"/>
              <a:t>La ley de Ampère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1" y="816849"/>
            <a:ext cx="10131425" cy="4325968"/>
          </a:xfrm>
        </p:spPr>
        <p:txBody>
          <a:bodyPr>
            <a:noAutofit/>
          </a:bodyPr>
          <a:lstStyle/>
          <a:p>
            <a:pPr algn="just"/>
            <a:r>
              <a:rPr lang="es-MX" sz="2800" dirty="0"/>
              <a:t>La ley de Gauss nos permitía calcular el campo eléctrico producido por una distribución de cargas cuando estas tenían simetría (esférica, cilíndrica o un plano cargado).</a:t>
            </a:r>
          </a:p>
          <a:p>
            <a:pPr algn="just"/>
            <a:r>
              <a:rPr lang="es-MX" sz="2800" dirty="0"/>
              <a:t>Del mismo modo la ley de Ampère nos permitirá calcular el campo magnético producido por una distribución de corrientes cuando tienen cierta simetría.</a:t>
            </a:r>
          </a:p>
        </p:txBody>
      </p:sp>
      <p:pic>
        <p:nvPicPr>
          <p:cNvPr id="2050" name="Picture 2" descr="http://www.sc.ehu.es/sbweb/fisica/elecmagnet/campo_magnetico/ampere/Image113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170" y="4956314"/>
            <a:ext cx="2365790" cy="836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52561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Aplicaciones de  la ley de </a:t>
            </a:r>
            <a:r>
              <a:rPr lang="es-MX" dirty="0" err="1"/>
              <a:t>Ampère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1" y="2543175"/>
            <a:ext cx="11215687" cy="3933825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MX" sz="3000" dirty="0"/>
              <a:t>Los pasos que hay que seguir para aplicar la ley de </a:t>
            </a:r>
            <a:r>
              <a:rPr lang="es-MX" sz="3000" dirty="0" err="1"/>
              <a:t>Ampère</a:t>
            </a:r>
            <a:r>
              <a:rPr lang="es-MX" sz="3000" dirty="0"/>
              <a:t> son similares a los de la ley de Gauss.</a:t>
            </a:r>
          </a:p>
          <a:p>
            <a:pPr algn="just"/>
            <a:r>
              <a:rPr lang="es-MX" sz="3000" dirty="0"/>
              <a:t>Dada la distribución de corrientes, deducir la dirección y sentido del campo magnético</a:t>
            </a:r>
          </a:p>
          <a:p>
            <a:pPr algn="just"/>
            <a:r>
              <a:rPr lang="es-MX" sz="3000" dirty="0"/>
              <a:t>Elegir un camino cerrado apropiado, atravesado por corrientes y calcular la circulación del campo magnético.</a:t>
            </a:r>
          </a:p>
          <a:p>
            <a:pPr algn="just"/>
            <a:r>
              <a:rPr lang="es-MX" sz="3000" dirty="0"/>
              <a:t>Determinar la intensidad de la corriente que atraviesa el camino cerrado</a:t>
            </a:r>
          </a:p>
          <a:p>
            <a:pPr algn="just"/>
            <a:r>
              <a:rPr lang="es-MX" sz="3000" dirty="0"/>
              <a:t>Aplicar la ley de </a:t>
            </a:r>
            <a:r>
              <a:rPr lang="es-MX" sz="3000" dirty="0" err="1"/>
              <a:t>Ampère</a:t>
            </a:r>
            <a:r>
              <a:rPr lang="es-MX" sz="3000" dirty="0"/>
              <a:t> y despejar el módulo del campo magnético.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341157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14388" y="298979"/>
            <a:ext cx="10131425" cy="6559021"/>
          </a:xfrm>
        </p:spPr>
        <p:txBody>
          <a:bodyPr>
            <a:normAutofit/>
          </a:bodyPr>
          <a:lstStyle/>
          <a:p>
            <a:r>
              <a:rPr lang="es-MX" sz="2800" dirty="0"/>
              <a:t>La ley de </a:t>
            </a:r>
            <a:r>
              <a:rPr lang="es-MX" sz="2800" dirty="0" err="1"/>
              <a:t>Ampère</a:t>
            </a:r>
            <a:r>
              <a:rPr lang="es-MX" sz="2800" dirty="0"/>
              <a:t> se puede aplicar para calcular:</a:t>
            </a:r>
          </a:p>
          <a:p>
            <a:endParaRPr lang="es-MX" sz="2800" dirty="0"/>
          </a:p>
          <a:p>
            <a:endParaRPr lang="es-MX" sz="2800" dirty="0"/>
          </a:p>
          <a:p>
            <a:r>
              <a:rPr lang="es-MX" sz="3600" dirty="0"/>
              <a:t>Campo magnético  de un solenoide</a:t>
            </a:r>
          </a:p>
          <a:p>
            <a:pPr marL="0" indent="0">
              <a:buNone/>
            </a:pPr>
            <a:endParaRPr lang="es-MX" sz="3600" dirty="0"/>
          </a:p>
          <a:p>
            <a:endParaRPr lang="es-MX" sz="3600" dirty="0"/>
          </a:p>
          <a:p>
            <a:r>
              <a:rPr lang="es-MX" sz="3600" dirty="0"/>
              <a:t>Campo magnético de un toroide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0125" y="2035445"/>
            <a:ext cx="2609850" cy="17526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7937" y="4194310"/>
            <a:ext cx="2028825" cy="225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0657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Solenoide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14389" y="1885951"/>
            <a:ext cx="10131425" cy="2433637"/>
          </a:xfrm>
        </p:spPr>
        <p:txBody>
          <a:bodyPr/>
          <a:lstStyle/>
          <a:p>
            <a:pPr algn="just"/>
            <a:r>
              <a:rPr lang="es-MX" sz="2800" dirty="0"/>
              <a:t>Es un dispositivo formado por varias espiras, capaz de crear un campo magnético uniforme, intenso en su interior y muy débil en su exterior. 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585" y="3543761"/>
            <a:ext cx="3810330" cy="254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9383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4401" y="1042988"/>
            <a:ext cx="10131425" cy="2405062"/>
          </a:xfrm>
        </p:spPr>
        <p:txBody>
          <a:bodyPr/>
          <a:lstStyle/>
          <a:p>
            <a:pPr algn="just"/>
            <a:r>
              <a:rPr lang="es-MX" sz="2800" dirty="0"/>
              <a:t>Una aproximación real a un solenoide sería una bobina. Dentro de la bobina se genera un campo magnético uniforme. Cuanto más larga es la bobina más uniforme es el campo.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8877" y="3703804"/>
            <a:ext cx="4090771" cy="199356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3408" y="3197792"/>
            <a:ext cx="3237257" cy="2499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6026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Campo magnético en un solenoide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sz="2800" dirty="0"/>
              <a:t>Un campo magnético puede ser generado por imanes o por corrientes eléctricas y dentro de las corrientes puede ser un conductor rectilíneo o un solenoide.</a:t>
            </a:r>
          </a:p>
          <a:p>
            <a:pPr algn="just"/>
            <a:r>
              <a:rPr lang="es-MX" sz="2800" dirty="0"/>
              <a:t>Un campo magnético de un solenoide depende de la intensidad del largo del solenoide y del número de las espiras que este posee. Tiene las líneas de fuerza en su interior. Dichas líneas son perpendiculares al plano de la espira y encerradas sobre si mismas.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3643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/>
          </a:blipFill>
          <a:ln>
            <a:noFill/>
          </a:ln>
          <a:effectLst/>
        </p:spPr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53ED3FC-3BE8-4F1F-BEF1-74B1C721718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pic>
        <p:nvPicPr>
          <p:cNvPr id="6" name="Picture 9" descr="000309300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117163"/>
            <a:ext cx="3445714" cy="4626848"/>
          </a:xfrm>
          <a:prstGeom prst="roundRect">
            <a:avLst>
              <a:gd name="adj" fmla="val 4380"/>
            </a:avLst>
          </a:prstGeom>
          <a:noFill/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54384" y="609599"/>
            <a:ext cx="6282266" cy="14562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Fuentes de campo </a:t>
            </a:r>
            <a:r>
              <a:rPr lang="en-US" dirty="0" err="1"/>
              <a:t>magnético</a:t>
            </a:r>
            <a:endParaRPr lang="en-U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>
          <a:xfrm>
            <a:off x="4754384" y="1843088"/>
            <a:ext cx="6861354" cy="501491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just"/>
            <a:r>
              <a:rPr lang="en-US" sz="2400" dirty="0"/>
              <a:t>Se </a:t>
            </a:r>
            <a:r>
              <a:rPr lang="en-US" sz="2400" dirty="0" err="1"/>
              <a:t>conoce</a:t>
            </a:r>
            <a:r>
              <a:rPr lang="en-US" sz="2400" dirty="0"/>
              <a:t> con el </a:t>
            </a:r>
            <a:r>
              <a:rPr lang="en-US" sz="2400" dirty="0" err="1"/>
              <a:t>nombre</a:t>
            </a:r>
            <a:r>
              <a:rPr lang="en-US" sz="2400" dirty="0"/>
              <a:t> de </a:t>
            </a:r>
            <a:r>
              <a:rPr lang="en-US" sz="2400" dirty="0" err="1"/>
              <a:t>magnetismo</a:t>
            </a:r>
            <a:r>
              <a:rPr lang="en-US" sz="2400" dirty="0"/>
              <a:t> al conjunto de </a:t>
            </a:r>
            <a:r>
              <a:rPr lang="en-US" sz="2400" dirty="0" err="1"/>
              <a:t>propiedades</a:t>
            </a:r>
            <a:r>
              <a:rPr lang="en-US" sz="2400" dirty="0"/>
              <a:t> que </a:t>
            </a:r>
            <a:r>
              <a:rPr lang="en-US" sz="2400" dirty="0" err="1"/>
              <a:t>poseen</a:t>
            </a:r>
            <a:r>
              <a:rPr lang="en-US" sz="2400" dirty="0"/>
              <a:t> </a:t>
            </a:r>
            <a:r>
              <a:rPr lang="en-US" sz="2400" dirty="0" err="1"/>
              <a:t>los</a:t>
            </a:r>
            <a:r>
              <a:rPr lang="en-US" sz="2400" dirty="0"/>
              <a:t> </a:t>
            </a:r>
            <a:r>
              <a:rPr lang="en-US" sz="2400" dirty="0" err="1"/>
              <a:t>imanes</a:t>
            </a:r>
            <a:r>
              <a:rPr lang="en-US" sz="2400" dirty="0"/>
              <a:t>. </a:t>
            </a:r>
            <a:r>
              <a:rPr lang="en-US" sz="2400" dirty="0" err="1"/>
              <a:t>Estos</a:t>
            </a:r>
            <a:r>
              <a:rPr lang="en-US" sz="2400" dirty="0"/>
              <a:t> </a:t>
            </a:r>
            <a:r>
              <a:rPr lang="en-US" sz="2400" dirty="0" err="1"/>
              <a:t>cuerpos</a:t>
            </a:r>
            <a:r>
              <a:rPr lang="en-US" sz="2400" dirty="0"/>
              <a:t> se </a:t>
            </a:r>
            <a:r>
              <a:rPr lang="en-US" sz="2400" dirty="0" err="1"/>
              <a:t>encuentran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estado</a:t>
            </a:r>
            <a:r>
              <a:rPr lang="en-US" sz="2400" dirty="0"/>
              <a:t> natural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algunas</a:t>
            </a:r>
            <a:r>
              <a:rPr lang="en-US" sz="2400" dirty="0"/>
              <a:t> </a:t>
            </a:r>
            <a:r>
              <a:rPr lang="en-US" sz="2400" dirty="0" err="1"/>
              <a:t>piedras</a:t>
            </a:r>
            <a:r>
              <a:rPr lang="en-US" sz="2400" dirty="0"/>
              <a:t> </a:t>
            </a:r>
            <a:r>
              <a:rPr lang="en-US" sz="2400" dirty="0" err="1"/>
              <a:t>denominadas</a:t>
            </a:r>
            <a:r>
              <a:rPr lang="en-US" sz="2400" dirty="0"/>
              <a:t> </a:t>
            </a:r>
            <a:r>
              <a:rPr lang="en-US" sz="2400" dirty="0" err="1"/>
              <a:t>magnetitas</a:t>
            </a:r>
            <a:r>
              <a:rPr lang="en-US" sz="2400" dirty="0"/>
              <a:t>.</a:t>
            </a:r>
          </a:p>
          <a:p>
            <a:pPr algn="just"/>
            <a:r>
              <a:rPr lang="en-US" sz="2400" dirty="0" err="1"/>
              <a:t>Además</a:t>
            </a:r>
            <a:r>
              <a:rPr lang="en-US" sz="2400" dirty="0"/>
              <a:t> de </a:t>
            </a:r>
            <a:r>
              <a:rPr lang="en-US" sz="2400" dirty="0" err="1"/>
              <a:t>su</a:t>
            </a:r>
            <a:r>
              <a:rPr lang="en-US" sz="2400" dirty="0"/>
              <a:t> </a:t>
            </a:r>
            <a:r>
              <a:rPr lang="en-US" sz="2400" dirty="0" err="1"/>
              <a:t>capacidad</a:t>
            </a:r>
            <a:r>
              <a:rPr lang="en-US" sz="2400" dirty="0"/>
              <a:t> de </a:t>
            </a:r>
            <a:r>
              <a:rPr lang="en-US" sz="2400" dirty="0" err="1"/>
              <a:t>atraer</a:t>
            </a:r>
            <a:r>
              <a:rPr lang="en-US" sz="2400" dirty="0"/>
              <a:t> </a:t>
            </a:r>
            <a:r>
              <a:rPr lang="en-US" sz="2400" dirty="0" err="1"/>
              <a:t>metales</a:t>
            </a:r>
            <a:r>
              <a:rPr lang="en-US" sz="2400" dirty="0"/>
              <a:t>, </a:t>
            </a:r>
            <a:r>
              <a:rPr lang="en-US" sz="2400" dirty="0" err="1"/>
              <a:t>tienen</a:t>
            </a:r>
            <a:r>
              <a:rPr lang="en-US" sz="2400" dirty="0"/>
              <a:t> la </a:t>
            </a:r>
            <a:r>
              <a:rPr lang="en-US" sz="2400" dirty="0" err="1"/>
              <a:t>propiedad</a:t>
            </a:r>
            <a:r>
              <a:rPr lang="en-US" sz="2400" dirty="0"/>
              <a:t> de </a:t>
            </a:r>
            <a:r>
              <a:rPr lang="en-US" sz="2400" dirty="0" err="1"/>
              <a:t>polaridad</a:t>
            </a:r>
            <a:r>
              <a:rPr lang="en-US" sz="2400" dirty="0"/>
              <a:t>. Los </a:t>
            </a:r>
            <a:r>
              <a:rPr lang="en-US" sz="2400" dirty="0" err="1"/>
              <a:t>imanes</a:t>
            </a:r>
            <a:r>
              <a:rPr lang="en-US" sz="2400" dirty="0"/>
              <a:t> </a:t>
            </a:r>
            <a:r>
              <a:rPr lang="en-US" sz="2400" dirty="0" err="1"/>
              <a:t>tienen</a:t>
            </a:r>
            <a:r>
              <a:rPr lang="en-US" sz="2400" dirty="0"/>
              <a:t> dos polos </a:t>
            </a:r>
            <a:r>
              <a:rPr lang="en-US" sz="2400" dirty="0" err="1"/>
              <a:t>magnéticos</a:t>
            </a:r>
            <a:r>
              <a:rPr lang="en-US" sz="2400" dirty="0"/>
              <a:t> </a:t>
            </a:r>
            <a:r>
              <a:rPr lang="en-US" sz="2400" dirty="0" err="1"/>
              <a:t>diferentes</a:t>
            </a:r>
            <a:r>
              <a:rPr lang="en-US" sz="2400" dirty="0"/>
              <a:t> </a:t>
            </a:r>
            <a:r>
              <a:rPr lang="en-US" sz="2400" dirty="0" err="1"/>
              <a:t>llamados</a:t>
            </a:r>
            <a:r>
              <a:rPr lang="en-US" sz="2400" dirty="0"/>
              <a:t> Norte o Sur. Si </a:t>
            </a:r>
            <a:r>
              <a:rPr lang="en-US" sz="2400" dirty="0" err="1"/>
              <a:t>enfrentamos</a:t>
            </a:r>
            <a:r>
              <a:rPr lang="en-US" sz="2400" dirty="0"/>
              <a:t> </a:t>
            </a:r>
            <a:r>
              <a:rPr lang="en-US" sz="2400" dirty="0" err="1"/>
              <a:t>los</a:t>
            </a:r>
            <a:r>
              <a:rPr lang="en-US" sz="2400" dirty="0"/>
              <a:t> polos Sur de dos </a:t>
            </a:r>
            <a:r>
              <a:rPr lang="en-US" sz="2400" dirty="0" err="1"/>
              <a:t>imanes</a:t>
            </a:r>
            <a:r>
              <a:rPr lang="en-US" sz="2400" dirty="0"/>
              <a:t> </a:t>
            </a:r>
            <a:r>
              <a:rPr lang="en-US" sz="2400" dirty="0" err="1"/>
              <a:t>estos</a:t>
            </a:r>
            <a:r>
              <a:rPr lang="en-US" sz="2400" dirty="0"/>
              <a:t> se </a:t>
            </a:r>
            <a:r>
              <a:rPr lang="en-US" sz="2400" dirty="0" err="1"/>
              <a:t>repelen</a:t>
            </a:r>
            <a:r>
              <a:rPr lang="en-US" sz="2400" dirty="0"/>
              <a:t>, y </a:t>
            </a:r>
            <a:r>
              <a:rPr lang="en-US" sz="2400" dirty="0" err="1"/>
              <a:t>si</a:t>
            </a:r>
            <a:r>
              <a:rPr lang="en-US" sz="2400" dirty="0"/>
              <a:t> </a:t>
            </a:r>
            <a:r>
              <a:rPr lang="en-US" sz="2400" dirty="0" err="1"/>
              <a:t>enfrentamos</a:t>
            </a:r>
            <a:r>
              <a:rPr lang="en-US" sz="2400" dirty="0"/>
              <a:t> el polo sur de </a:t>
            </a:r>
            <a:r>
              <a:rPr lang="en-US" sz="2400" dirty="0" err="1"/>
              <a:t>uno</a:t>
            </a:r>
            <a:r>
              <a:rPr lang="en-US" sz="2400" dirty="0"/>
              <a:t>, con el polo </a:t>
            </a:r>
            <a:r>
              <a:rPr lang="en-US" sz="2400" dirty="0" err="1"/>
              <a:t>norte</a:t>
            </a:r>
            <a:r>
              <a:rPr lang="en-US" sz="2400" dirty="0"/>
              <a:t> de </a:t>
            </a:r>
            <a:r>
              <a:rPr lang="en-US" sz="2400" dirty="0" err="1"/>
              <a:t>otro</a:t>
            </a:r>
            <a:r>
              <a:rPr lang="en-US" sz="2400" dirty="0"/>
              <a:t> se </a:t>
            </a:r>
            <a:r>
              <a:rPr lang="en-US" sz="2400" dirty="0" err="1"/>
              <a:t>atraen</a:t>
            </a:r>
            <a:r>
              <a:rPr lang="en-US" sz="2400" dirty="0"/>
              <a:t>. </a:t>
            </a:r>
            <a:r>
              <a:rPr lang="en-US" sz="2400" dirty="0" err="1"/>
              <a:t>Otra</a:t>
            </a:r>
            <a:r>
              <a:rPr lang="en-US" sz="2400" dirty="0"/>
              <a:t> </a:t>
            </a:r>
            <a:r>
              <a:rPr lang="en-US" sz="2400" dirty="0" err="1"/>
              <a:t>particularidad</a:t>
            </a:r>
            <a:r>
              <a:rPr lang="en-US" sz="2400" dirty="0"/>
              <a:t> </a:t>
            </a:r>
            <a:r>
              <a:rPr lang="en-US" sz="2400" dirty="0" err="1"/>
              <a:t>es</a:t>
            </a:r>
            <a:r>
              <a:rPr lang="en-US" sz="2400" dirty="0"/>
              <a:t> que </a:t>
            </a:r>
            <a:r>
              <a:rPr lang="en-US" sz="2400" dirty="0" err="1"/>
              <a:t>si</a:t>
            </a:r>
            <a:r>
              <a:rPr lang="en-US" sz="2400" dirty="0"/>
              <a:t> </a:t>
            </a:r>
            <a:r>
              <a:rPr lang="en-US" sz="2400" dirty="0" err="1"/>
              <a:t>los</a:t>
            </a:r>
            <a:r>
              <a:rPr lang="en-US" sz="2400" dirty="0"/>
              <a:t> </a:t>
            </a:r>
            <a:r>
              <a:rPr lang="en-US" sz="2400" dirty="0" err="1"/>
              <a:t>imanes</a:t>
            </a:r>
            <a:r>
              <a:rPr lang="en-US" sz="2400" dirty="0"/>
              <a:t> se </a:t>
            </a:r>
            <a:r>
              <a:rPr lang="en-US" sz="2400" dirty="0" err="1"/>
              <a:t>parten</a:t>
            </a:r>
            <a:r>
              <a:rPr lang="en-US" sz="2400" dirty="0"/>
              <a:t> </a:t>
            </a:r>
            <a:r>
              <a:rPr lang="en-US" sz="2400" dirty="0" err="1"/>
              <a:t>por</a:t>
            </a:r>
            <a:r>
              <a:rPr lang="en-US" sz="2400" dirty="0"/>
              <a:t> la </a:t>
            </a:r>
            <a:r>
              <a:rPr lang="en-US" sz="2400" dirty="0" err="1"/>
              <a:t>mitad</a:t>
            </a:r>
            <a:r>
              <a:rPr lang="en-US" sz="2400" dirty="0"/>
              <a:t>, </a:t>
            </a:r>
            <a:r>
              <a:rPr lang="en-US" sz="2400" dirty="0" err="1"/>
              <a:t>cada</a:t>
            </a:r>
            <a:r>
              <a:rPr lang="en-US" sz="2400" dirty="0"/>
              <a:t> </a:t>
            </a:r>
            <a:r>
              <a:rPr lang="en-US" sz="2400" dirty="0" err="1"/>
              <a:t>una</a:t>
            </a:r>
            <a:r>
              <a:rPr lang="en-US" sz="2400" dirty="0"/>
              <a:t> de las </a:t>
            </a:r>
            <a:r>
              <a:rPr lang="en-US" sz="2400" dirty="0" err="1"/>
              <a:t>partes</a:t>
            </a:r>
            <a:r>
              <a:rPr lang="en-US" sz="2400" dirty="0"/>
              <a:t> </a:t>
            </a:r>
            <a:r>
              <a:rPr lang="en-US" sz="2400" dirty="0" err="1"/>
              <a:t>tendrá</a:t>
            </a:r>
            <a:r>
              <a:rPr lang="en-US" sz="2400" dirty="0"/>
              <a:t> </a:t>
            </a:r>
            <a:r>
              <a:rPr lang="en-US" sz="2400" dirty="0" err="1"/>
              <a:t>los</a:t>
            </a:r>
            <a:r>
              <a:rPr lang="en-US" sz="2400" dirty="0"/>
              <a:t> dos polos.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4665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1" y="628651"/>
            <a:ext cx="10131425" cy="3414712"/>
          </a:xfrm>
        </p:spPr>
        <p:txBody>
          <a:bodyPr/>
          <a:lstStyle/>
          <a:p>
            <a:pPr algn="just"/>
            <a:r>
              <a:rPr lang="es-MX" sz="2800" dirty="0"/>
              <a:t>Si sus espiras están bien apretadas unas contra otras, su longitud es mucho mayor que su diámetro. Produce un campo magnético más intenso en su interior y muy pequeño en el exterior. </a:t>
            </a:r>
          </a:p>
          <a:p>
            <a:pPr algn="just"/>
            <a:r>
              <a:rPr lang="es-MX" sz="2800" dirty="0"/>
              <a:t>Las características del campo magnético que produce la corriente que circula por el solenoide en su interior son: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4537" y="4043363"/>
            <a:ext cx="3257551" cy="1512434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6477000" y="4143197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400" dirty="0"/>
              <a:t>I: Intensidad que circula por las espiras.</a:t>
            </a:r>
          </a:p>
          <a:p>
            <a:r>
              <a:rPr lang="es-MX" sz="2400" dirty="0"/>
              <a:t>N: Número de espiras</a:t>
            </a:r>
          </a:p>
          <a:p>
            <a:r>
              <a:rPr lang="es-MX" sz="2400" dirty="0"/>
              <a:t>L: Largo del solenoide</a:t>
            </a:r>
          </a:p>
          <a:p>
            <a:r>
              <a:rPr lang="el-GR" sz="2400" dirty="0"/>
              <a:t>μ : 4π </a:t>
            </a:r>
            <a:r>
              <a:rPr lang="es-MX" sz="2400" dirty="0"/>
              <a:t>x 10^-7 </a:t>
            </a:r>
          </a:p>
        </p:txBody>
      </p:sp>
    </p:spTree>
    <p:extLst>
      <p:ext uri="{BB962C8B-B14F-4D97-AF65-F5344CB8AC3E}">
        <p14:creationId xmlns:p14="http://schemas.microsoft.com/office/powerpoint/2010/main" val="708456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Sentido del campo magnético creado por un solenoide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1" y="2142068"/>
            <a:ext cx="10131425" cy="2744258"/>
          </a:xfrm>
        </p:spPr>
        <p:txBody>
          <a:bodyPr/>
          <a:lstStyle/>
          <a:p>
            <a:pPr algn="just"/>
            <a:r>
              <a:rPr lang="es-MX" sz="2800" dirty="0"/>
              <a:t>Se determina utilizando la regla de la mano derecha:</a:t>
            </a:r>
          </a:p>
          <a:p>
            <a:pPr algn="just"/>
            <a:r>
              <a:rPr lang="es-MX" sz="2800" dirty="0"/>
              <a:t>Se envuelven los dedos al rededor del solenoide y el sentido de la intensidad y el dedo pulgar nos indica el sentido del campo magnético.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8950" y="4534594"/>
            <a:ext cx="5443538" cy="1560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058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Toroide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0" y="1771650"/>
            <a:ext cx="10131425" cy="1976437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Dispositivo formado por espiras de conductor alrededor de una figura en forma de neumático.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0695" y="3583157"/>
            <a:ext cx="4501768" cy="2743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4452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5909" y="808055"/>
            <a:ext cx="3979205" cy="1453363"/>
          </a:xfrm>
        </p:spPr>
        <p:txBody>
          <a:bodyPr>
            <a:noAutofit/>
          </a:bodyPr>
          <a:lstStyle/>
          <a:p>
            <a:r>
              <a:rPr lang="es-MX" dirty="0"/>
              <a:t>Campo magnético en un toroide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02178" y="2261420"/>
            <a:ext cx="4002936" cy="3637935"/>
          </a:xfrm>
        </p:spPr>
        <p:txBody>
          <a:bodyPr>
            <a:normAutofit/>
          </a:bodyPr>
          <a:lstStyle/>
          <a:p>
            <a:r>
              <a:rPr lang="es-MX" sz="2800" dirty="0"/>
              <a:t>En este caso existen N vueltas del conductor, cada una  transportando una corriente </a:t>
            </a:r>
            <a:r>
              <a:rPr lang="es-MX" sz="2800" i="1" dirty="0"/>
              <a:t>I.</a:t>
            </a:r>
            <a:endParaRPr lang="es-MX" sz="2800" dirty="0"/>
          </a:p>
          <a:p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375" y="1528997"/>
            <a:ext cx="5250336" cy="3932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5187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dirty="0"/>
              <a:t>FUERZA MAGNETICA ENTRE DOS CONDUCTORES PARALELOS.</a:t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1" y="2142067"/>
            <a:ext cx="5086349" cy="4387321"/>
          </a:xfrm>
        </p:spPr>
        <p:txBody>
          <a:bodyPr/>
          <a:lstStyle/>
          <a:p>
            <a:pPr algn="just"/>
            <a:r>
              <a:rPr lang="es-MX" sz="2800" dirty="0"/>
              <a:t>Como una corriente en un conductor crea su propio campo magnético, es fácil entender que los conductores que lleven corriente ejercerán fuerzas magnéticas uno sobre el otro.</a:t>
            </a: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6009" y="1657350"/>
            <a:ext cx="4801165" cy="441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5311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1" y="442914"/>
            <a:ext cx="10131425" cy="3586162"/>
          </a:xfrm>
        </p:spPr>
        <p:txBody>
          <a:bodyPr/>
          <a:lstStyle/>
          <a:p>
            <a:pPr algn="just"/>
            <a:r>
              <a:rPr lang="es-MX" sz="2800" dirty="0"/>
              <a:t>Considérese dos alambres largos, rectos y paralelos separados a una distancia a que llevan corrientes I¹ e I² en la misma dirección, como se muestra. </a:t>
            </a:r>
          </a:p>
          <a:p>
            <a:pPr algn="just"/>
            <a:r>
              <a:rPr lang="es-MX" sz="2800" dirty="0"/>
              <a:t>Se puede determinar fácilmente la fuerza sobre uno de los alambres debida al campo magnético producido por el otro alambre. El alambre 2, el cual lleva una corriente I², genera un campo magnético B² en la posición del alambre 1.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6873" y="3862274"/>
            <a:ext cx="4249280" cy="259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9422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 campo magnético B2 se obtiene:</a:t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sz="2800" dirty="0"/>
              <a:t>Vemos que:</a:t>
            </a:r>
          </a:p>
          <a:p>
            <a:pPr marL="0" indent="0">
              <a:buNone/>
            </a:pPr>
            <a:endParaRPr lang="es-MX" dirty="0"/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0538" y="2142067"/>
            <a:ext cx="2843212" cy="134408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8826" y="4695217"/>
            <a:ext cx="6403989" cy="1276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3455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fuerza magnética entre los conductores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1" y="1771651"/>
            <a:ext cx="10131425" cy="2667006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sz="2800" dirty="0"/>
              <a:t>La fuerza magnética ejercida entre dos conductores rectilíneos por los que circula una corriente eléctrica está contenida en el plano que forman ambos conductores y es perpendicular a los mismos, siendo el valor de su módulo: </a:t>
            </a:r>
          </a:p>
          <a:p>
            <a:pPr marL="0" indent="0" algn="just">
              <a:buNone/>
            </a:pPr>
            <a:br>
              <a:rPr lang="es-MX" sz="2800" dirty="0"/>
            </a:br>
            <a:endParaRPr lang="es-MX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6113" y="4075215"/>
            <a:ext cx="3792143" cy="1046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3228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La fuerza por unidad de longitud es:</a:t>
            </a: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00425" y="2069287"/>
            <a:ext cx="4164961" cy="1888352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469386" y="4144090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b="1" dirty="0"/>
              <a:t>Donde µ es la constante de permeabilidad magnética.</a:t>
            </a:r>
          </a:p>
          <a:p>
            <a:pPr algn="just"/>
            <a:r>
              <a:rPr lang="es-MX" b="1" dirty="0"/>
              <a:t>                                                  </a:t>
            </a:r>
          </a:p>
          <a:p>
            <a:pPr algn="just"/>
            <a:r>
              <a:rPr lang="es-MX" b="1" dirty="0"/>
              <a:t>“Se denomina permeabilidad magnética a la capacidad de una sustancia o medio para atraer y hacer pasar a través de ella campos magnéticos.”   </a:t>
            </a:r>
          </a:p>
          <a:p>
            <a:pPr algn="just"/>
            <a:endParaRPr lang="es-MX" b="1" dirty="0"/>
          </a:p>
          <a:p>
            <a:pPr algn="just"/>
            <a:r>
              <a:rPr lang="es-MX" b="1" dirty="0"/>
              <a:t>μ=4π ×10-7  (en el </a:t>
            </a:r>
            <a:r>
              <a:rPr lang="es-MX" b="1" dirty="0" err="1"/>
              <a:t>vacio</a:t>
            </a:r>
            <a:r>
              <a:rPr lang="es-MX" b="1" dirty="0"/>
              <a:t>)</a:t>
            </a: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569998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71526" y="241829"/>
            <a:ext cx="10131425" cy="3649133"/>
          </a:xfrm>
        </p:spPr>
        <p:txBody>
          <a:bodyPr/>
          <a:lstStyle/>
          <a:p>
            <a:pPr algn="just"/>
            <a:r>
              <a:rPr lang="es-MX" sz="2800" dirty="0"/>
              <a:t>La fuerza magnética es atractiva cuando las corrientes tienen el mismo sentido y repulsiva si el sentido es opuesto. 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8745" y="3259564"/>
            <a:ext cx="7896986" cy="2398286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290412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1" y="100014"/>
            <a:ext cx="10131425" cy="1965854"/>
          </a:xfrm>
        </p:spPr>
        <p:txBody>
          <a:bodyPr>
            <a:normAutofit/>
          </a:bodyPr>
          <a:lstStyle/>
          <a:p>
            <a:r>
              <a:rPr lang="es-MX" dirty="0"/>
              <a:t>Campo magnéticos producidos por una corriente</a:t>
            </a:r>
            <a:br>
              <a:rPr lang="es-MX" sz="2400" dirty="0"/>
            </a:br>
            <a:endParaRPr lang="es-MX" sz="2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1" y="1728788"/>
            <a:ext cx="10131425" cy="2528887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s-MX" sz="2800" b="1" dirty="0"/>
              <a:t>Experimento de </a:t>
            </a:r>
            <a:r>
              <a:rPr lang="es-MX" sz="2800" b="1" dirty="0" err="1"/>
              <a:t>Oerested</a:t>
            </a:r>
            <a:endParaRPr lang="es-MX" sz="2800" b="1" dirty="0"/>
          </a:p>
          <a:p>
            <a:pPr marL="0" indent="0" algn="just">
              <a:buNone/>
            </a:pPr>
            <a:r>
              <a:rPr lang="es-MX" sz="2800" b="1" dirty="0"/>
              <a:t>Una corriente eléctrica crea a su alrededor un campo magnético al observar que una aguja imantada, colocada cerca de un conductor rectilíneo, se desvía de su posición de equilibrio norte-sur cuando por el conductor circula una corriente. </a:t>
            </a:r>
            <a:endParaRPr lang="es-MX" sz="28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8750" y="4691502"/>
            <a:ext cx="2657475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6693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ferromagnetismo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0" y="1856317"/>
            <a:ext cx="10131425" cy="4201583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sz="2800" dirty="0"/>
              <a:t>El ferromagnetismo es un fenómeno físico en el que se produce ordenamiento magnético de todos los momentos magnéticos de una muestra, en la misma dirección y sentido.</a:t>
            </a:r>
          </a:p>
          <a:p>
            <a:pPr algn="just"/>
            <a:r>
              <a:rPr lang="es-MX" sz="2800" dirty="0"/>
              <a:t> Un material ferromagnético es aquel que puede presentar ferromagnetismo. </a:t>
            </a:r>
          </a:p>
          <a:p>
            <a:pPr algn="just"/>
            <a:r>
              <a:rPr lang="es-MX" sz="2800" dirty="0"/>
              <a:t>La interacción ferromagnética es la interacción magnética que hace que los momentos magnéticos tiendan a disponerse en la misma dirección y sentido. Ha de extenderse por todo un sólido para alcanzar el ferromagnetismo.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679862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28664" y="470430"/>
            <a:ext cx="10131425" cy="3649133"/>
          </a:xfrm>
        </p:spPr>
        <p:txBody>
          <a:bodyPr/>
          <a:lstStyle/>
          <a:p>
            <a:pPr algn="just"/>
            <a:r>
              <a:rPr lang="es-MX" sz="2800" dirty="0"/>
              <a:t>Generalmente, los </a:t>
            </a:r>
            <a:r>
              <a:rPr lang="es-MX" sz="2800" dirty="0" err="1"/>
              <a:t>ferromagnetos</a:t>
            </a:r>
            <a:r>
              <a:rPr lang="es-MX" sz="2800" dirty="0"/>
              <a:t> están divididos en dominios magnéticos, separados por superficies conocidas como paredes de Bloch. En cada uno de estos dominios, todos los momentos magnéticos están alineados. </a:t>
            </a:r>
          </a:p>
          <a:p>
            <a:pPr algn="just"/>
            <a:r>
              <a:rPr lang="es-MX" sz="2800" dirty="0"/>
              <a:t>En las fronteras entre dominios hay cierta energía potencial, pero la formación de dominios está compensada por la ganancia en entropía.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7009" y="3999640"/>
            <a:ext cx="3867463" cy="2018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7504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4000" dirty="0"/>
              <a:t>Características de los materiales ferromagnéticos</a:t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1" y="1743075"/>
            <a:ext cx="10131425" cy="4048125"/>
          </a:xfrm>
        </p:spPr>
        <p:txBody>
          <a:bodyPr/>
          <a:lstStyle/>
          <a:p>
            <a:pPr algn="just"/>
            <a:r>
              <a:rPr lang="es-MX" sz="2800" dirty="0"/>
              <a:t>Pueden imantarse mucho más fácilmente que los demás materiales. Esta característica viene indicada por una gran permeabilidad relativa m /m r.</a:t>
            </a:r>
          </a:p>
          <a:p>
            <a:pPr algn="just"/>
            <a:r>
              <a:rPr lang="es-MX" sz="2800" dirty="0"/>
              <a:t>Tienen una inducción magnética intrínseca máxima muy elevada.</a:t>
            </a:r>
          </a:p>
          <a:p>
            <a:pPr algn="just"/>
            <a:r>
              <a:rPr lang="es-MX" sz="2800" dirty="0"/>
              <a:t>Se imantan con una facilidad muy diferente según sea el valor del campo magnético. Este atributo lleva una relación no lineal entre los módulos de inducción magnética(B) y campo magnético.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53998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633413"/>
          </a:xfrm>
        </p:spPr>
        <p:txBody>
          <a:bodyPr>
            <a:noAutofit/>
          </a:bodyPr>
          <a:lstStyle/>
          <a:p>
            <a:r>
              <a:rPr lang="es-MX" dirty="0"/>
              <a:t>bibliografía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1" y="1485900"/>
            <a:ext cx="11115674" cy="5372099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sz="2800" dirty="0"/>
              <a:t>Aranda J. Sobre el movimiento de un conductor en un campo magnético. Enseñanza de las Ciencias. </a:t>
            </a:r>
          </a:p>
          <a:p>
            <a:pPr algn="just"/>
            <a:r>
              <a:rPr lang="es-MX" sz="2800" dirty="0" err="1"/>
              <a:t>Berkson</a:t>
            </a:r>
            <a:r>
              <a:rPr lang="es-MX" sz="2800" dirty="0"/>
              <a:t> W. Las teorías de los campos de fuerza. Desde Faraday hasta </a:t>
            </a:r>
            <a:r>
              <a:rPr lang="es-MX" sz="2800" dirty="0" err="1"/>
              <a:t>Eisntein</a:t>
            </a:r>
            <a:r>
              <a:rPr lang="es-MX" sz="2800" dirty="0"/>
              <a:t>. Alianza Editorial</a:t>
            </a:r>
          </a:p>
          <a:p>
            <a:pPr algn="just"/>
            <a:r>
              <a:rPr lang="es-MX" sz="2800" dirty="0"/>
              <a:t>Coloma, Fernández, Navarro J. Un método didáctico para la obtención del ciclo de histéresis de un material magnético. Revista Española de Física</a:t>
            </a:r>
          </a:p>
          <a:p>
            <a:pPr algn="just"/>
            <a:r>
              <a:rPr lang="en-US" sz="2800" dirty="0"/>
              <a:t>Fredrickson J. E., Moreland L. Electromagnetic induction: A Computer-</a:t>
            </a:r>
            <a:r>
              <a:rPr lang="en-US" sz="2800" dirty="0" err="1"/>
              <a:t>Asisted</a:t>
            </a:r>
            <a:r>
              <a:rPr lang="en-US" sz="2800" dirty="0"/>
              <a:t> Experiment. Am. J. Phys. </a:t>
            </a:r>
          </a:p>
          <a:p>
            <a:pPr algn="just"/>
            <a:r>
              <a:rPr lang="es-MX" sz="2800" dirty="0"/>
              <a:t>Ramírez P., Barbero A. J., </a:t>
            </a:r>
            <a:r>
              <a:rPr lang="es-MX" sz="2800" dirty="0" err="1"/>
              <a:t>Mafé</a:t>
            </a:r>
            <a:r>
              <a:rPr lang="es-MX" sz="2800" dirty="0"/>
              <a:t> S. Campo magnético, autoinducción e inductancia mutua de bobinas circulares y solenoides. Revista Española de Física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269571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1" y="138113"/>
            <a:ext cx="10131425" cy="1456267"/>
          </a:xfrm>
        </p:spPr>
        <p:txBody>
          <a:bodyPr/>
          <a:lstStyle/>
          <a:p>
            <a:r>
              <a:rPr lang="es-MX" dirty="0"/>
              <a:t>Referencia imágenes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1" y="2043113"/>
            <a:ext cx="10131425" cy="5143499"/>
          </a:xfrm>
        </p:spPr>
        <p:txBody>
          <a:bodyPr>
            <a:normAutofit fontScale="92500"/>
          </a:bodyPr>
          <a:lstStyle/>
          <a:p>
            <a:r>
              <a:rPr lang="es-MX" sz="2800" dirty="0">
                <a:hlinkClick r:id="rId2"/>
              </a:rPr>
              <a:t>http://www.monografias.com/trabajos5/vcr/vcr.shtml</a:t>
            </a:r>
            <a:endParaRPr lang="es-MX" sz="2800" dirty="0"/>
          </a:p>
          <a:p>
            <a:r>
              <a:rPr lang="es-MX" sz="2800" dirty="0">
                <a:hlinkClick r:id="rId3"/>
              </a:rPr>
              <a:t>http://lafisicaconalma.blogspot.mx/2009/03/imanes.html</a:t>
            </a:r>
            <a:endParaRPr lang="es-MX" sz="2800" dirty="0"/>
          </a:p>
          <a:p>
            <a:r>
              <a:rPr lang="es-MX" sz="2800" dirty="0">
                <a:hlinkClick r:id="rId4"/>
              </a:rPr>
              <a:t>http://elfisicoloco.blogspot.mx/2013/02/solenoide.html</a:t>
            </a:r>
            <a:endParaRPr lang="es-MX" sz="2800" dirty="0"/>
          </a:p>
          <a:p>
            <a:r>
              <a:rPr lang="es-MX" sz="2800" dirty="0">
                <a:hlinkClick r:id="rId5"/>
              </a:rPr>
              <a:t>http://rabfis15.uco.es/proyecto/Fund_teoricos/campo%20debido%20a%20un%20solenoide.htm</a:t>
            </a:r>
            <a:endParaRPr lang="es-MX" sz="2800" dirty="0"/>
          </a:p>
          <a:p>
            <a:r>
              <a:rPr lang="es-MX" sz="2800" dirty="0">
                <a:hlinkClick r:id="rId6"/>
              </a:rPr>
              <a:t>http://hyperphysics.phy-astr.gsu.edu/hbasees/magnetic/indtor.html</a:t>
            </a:r>
            <a:endParaRPr lang="es-MX" sz="2800" dirty="0"/>
          </a:p>
          <a:p>
            <a:r>
              <a:rPr lang="es-MX" sz="2800" dirty="0">
                <a:hlinkClick r:id="rId7"/>
              </a:rPr>
              <a:t>http://www.iesbajoaragon.com/~fisica/fisica2/EM/septiembre_9495a.htm</a:t>
            </a:r>
            <a:endParaRPr lang="es-MX" sz="2800" dirty="0"/>
          </a:p>
          <a:p>
            <a:r>
              <a:rPr lang="es-MX" sz="2800" dirty="0">
                <a:hlinkClick r:id="rId8"/>
              </a:rPr>
              <a:t>http://teoriabiotsavart.blogspot.mx/2013/05/ley-de-biot-savart.html</a:t>
            </a:r>
            <a:endParaRPr lang="es-MX" sz="2800" dirty="0"/>
          </a:p>
          <a:p>
            <a:pPr marL="0" indent="0">
              <a:buNone/>
            </a:pPr>
            <a:endParaRPr lang="es-MX" sz="2800" dirty="0"/>
          </a:p>
          <a:p>
            <a:endParaRPr lang="es-MX" sz="28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0616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9675" y="901095"/>
            <a:ext cx="10131425" cy="3649133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Ello se debe a que esta última genera un campo magnético que interactúa con la aguja. </a:t>
            </a:r>
            <a:r>
              <a:rPr lang="es-MX" sz="2800" dirty="0" err="1"/>
              <a:t>Oerested</a:t>
            </a:r>
            <a:r>
              <a:rPr lang="es-MX" sz="2800" dirty="0"/>
              <a:t> en 1819 encontró que la desviación de la aguja variaba de sentido cuando se invertía el sentido de la corriente ya que esto produce campos eléctricos, y mas tarde se pudo determinar gracias a la contribución de Ampere, que el polo norte de la aguja imantada se desvía siempre hacia la izquierda de la dirección que lleva la corriente.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9565" y="4507763"/>
            <a:ext cx="3185704" cy="2350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648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38810" y="498797"/>
            <a:ext cx="10131425" cy="3649133"/>
          </a:xfrm>
        </p:spPr>
        <p:txBody>
          <a:bodyPr>
            <a:normAutofit/>
          </a:bodyPr>
          <a:lstStyle/>
          <a:p>
            <a:pPr algn="just"/>
            <a:r>
              <a:rPr lang="es-MX" sz="2800" b="1" dirty="0"/>
              <a:t>Para estudiar cómo es el campo magnético producido por un conductor recto en el cual circula una corriente eléctrica se procede de la siguiente manera: se atraviesa el conductor rectilíneo, con un cartón horizontal rígido. En el momento en    que circula la corriente por el conductor, se espolvorea al cartón con limaduras de hierro y se observa que estas forman circunferencias concéntricas con el alambre.</a:t>
            </a:r>
            <a:endParaRPr lang="es-MX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2789" y="4147930"/>
            <a:ext cx="3048000" cy="2409825"/>
          </a:xfrm>
          <a:prstGeom prst="rect">
            <a:avLst/>
          </a:prstGeom>
        </p:spPr>
      </p:pic>
      <p:pic>
        <p:nvPicPr>
          <p:cNvPr id="5" name="Picture 13" descr="magncondutores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628417" y="3886204"/>
            <a:ext cx="3529013" cy="2595563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3635691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Propiedades de b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>
          <a:xfrm>
            <a:off x="685802" y="1645920"/>
            <a:ext cx="6328952" cy="5081451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s-ES" sz="2800" dirty="0"/>
              <a:t>Su dirección es perpendicular al plano creado por </a:t>
            </a:r>
            <a:r>
              <a:rPr lang="es-ES" sz="2800" b="1" dirty="0"/>
              <a:t>v</a:t>
            </a:r>
            <a:r>
              <a:rPr lang="es-ES" sz="2800" dirty="0"/>
              <a:t> y </a:t>
            </a:r>
            <a:r>
              <a:rPr lang="es-ES" sz="2800" b="1" dirty="0"/>
              <a:t>r.</a:t>
            </a:r>
            <a:endParaRPr lang="es-ES" sz="2800" dirty="0"/>
          </a:p>
          <a:p>
            <a:pPr algn="just">
              <a:lnSpc>
                <a:spcPct val="90000"/>
              </a:lnSpc>
            </a:pPr>
            <a:r>
              <a:rPr lang="es-ES" sz="2800" dirty="0"/>
              <a:t>Su sentido viene dado por la </a:t>
            </a:r>
            <a:r>
              <a:rPr lang="es-ES" sz="2800" b="1" dirty="0"/>
              <a:t>regla de la mano izquierda. (</a:t>
            </a:r>
            <a:r>
              <a:rPr lang="es-ES" sz="2800" dirty="0"/>
              <a:t>Cuidado con el signo de la carga)</a:t>
            </a:r>
          </a:p>
          <a:p>
            <a:pPr algn="just">
              <a:lnSpc>
                <a:spcPct val="90000"/>
              </a:lnSpc>
            </a:pPr>
            <a:r>
              <a:rPr lang="es-ES" sz="2800" dirty="0"/>
              <a:t>Una carga eléctrica siempre produce una campo eléctrico, pero solo produce un campo magnético si está en movimiento.</a:t>
            </a:r>
          </a:p>
          <a:p>
            <a:pPr algn="just">
              <a:lnSpc>
                <a:spcPct val="90000"/>
              </a:lnSpc>
            </a:pPr>
            <a:r>
              <a:rPr lang="es-ES" sz="2800" dirty="0"/>
              <a:t>El campo magnético </a:t>
            </a:r>
            <a:r>
              <a:rPr lang="es-ES" sz="2800" b="1" dirty="0"/>
              <a:t>no es central</a:t>
            </a:r>
            <a:r>
              <a:rPr lang="es-ES" sz="2800" dirty="0"/>
              <a:t>, sus líneas de campo son cerradas. </a:t>
            </a:r>
          </a:p>
          <a:p>
            <a:endParaRPr lang="es-MX" dirty="0"/>
          </a:p>
        </p:txBody>
      </p:sp>
      <p:pic>
        <p:nvPicPr>
          <p:cNvPr id="6" name="Picture 4" descr="矰侷᎜鱸矫ꇛ矫ꇫ矫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166538" y="2474416"/>
            <a:ext cx="3153215" cy="2905530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1557541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ampere4.gif (2187 bytes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86" y="2251587"/>
            <a:ext cx="3940551" cy="3109453"/>
          </a:xfrm>
          <a:prstGeom prst="roundRect">
            <a:avLst>
              <a:gd name="adj" fmla="val 4380"/>
            </a:avLst>
          </a:prstGeom>
          <a:noFill/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contenido 2"/>
          <p:cNvSpPr txBox="1">
            <a:spLocks/>
          </p:cNvSpPr>
          <p:nvPr/>
        </p:nvSpPr>
        <p:spPr>
          <a:xfrm>
            <a:off x="793376" y="4168587"/>
            <a:ext cx="10023850" cy="24742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es-MX" sz="2000" dirty="0"/>
          </a:p>
        </p:txBody>
      </p:sp>
      <p:sp>
        <p:nvSpPr>
          <p:cNvPr id="5" name="CuadroTexto 4"/>
          <p:cNvSpPr txBox="1"/>
          <p:nvPr/>
        </p:nvSpPr>
        <p:spPr>
          <a:xfrm>
            <a:off x="685801" y="3335819"/>
            <a:ext cx="9964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8163" indent="-285750">
              <a:buFont typeface="Arial" panose="020B0604020202020204" pitchFamily="34" charset="0"/>
              <a:buChar char="•"/>
            </a:pPr>
            <a:endParaRPr lang="es-MX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73337" y="643463"/>
            <a:ext cx="6099231" cy="160812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MX" b="1" dirty="0"/>
              <a:t>Campo magnético producido por una corriente rectilínea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473337" y="2251587"/>
            <a:ext cx="6718663" cy="397223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800" dirty="0"/>
              <a:t>1.- La dirección del campo en un punto P, es perpendicular al plano determinado por la corriente y el punto.</a:t>
            </a:r>
          </a:p>
          <a:p>
            <a:pPr marL="0" indent="0" algn="just">
              <a:buNone/>
            </a:pPr>
            <a:r>
              <a:rPr lang="es-MX" sz="2800" dirty="0"/>
              <a:t>2.- Elegimos como camino cerrado una circunferencia de radio </a:t>
            </a:r>
            <a:r>
              <a:rPr lang="es-MX" sz="2800" i="1" dirty="0"/>
              <a:t>r</a:t>
            </a:r>
            <a:r>
              <a:rPr lang="es-MX" sz="2800" dirty="0"/>
              <a:t>, centrada en la corriente rectilínea, y situada en una plano perpendicular a la misma.</a:t>
            </a:r>
          </a:p>
        </p:txBody>
      </p:sp>
    </p:spTree>
    <p:extLst>
      <p:ext uri="{BB962C8B-B14F-4D97-AF65-F5344CB8AC3E}">
        <p14:creationId xmlns:p14="http://schemas.microsoft.com/office/powerpoint/2010/main" val="3078929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7224" y="720500"/>
            <a:ext cx="10131425" cy="4991643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El campo magnético B es tangente a la circunferencia de radio r, paralelo al vector dl.</a:t>
            </a:r>
          </a:p>
          <a:p>
            <a:pPr algn="just"/>
            <a:r>
              <a:rPr lang="es-MX" sz="2800" dirty="0"/>
              <a:t>El módulo del campo magnético B tiene el mismo valor en todos los puntos de dicha circunferencia.</a:t>
            </a:r>
          </a:p>
          <a:p>
            <a:pPr algn="just"/>
            <a:r>
              <a:rPr lang="es-MX" sz="2800" dirty="0"/>
              <a:t>La circulación (el primer miembro de la ley de </a:t>
            </a:r>
            <a:r>
              <a:rPr lang="es-MX" sz="2800" dirty="0" err="1"/>
              <a:t>Ampère</a:t>
            </a:r>
            <a:r>
              <a:rPr lang="es-MX" sz="2800" dirty="0"/>
              <a:t>) vale: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3894" y="4540547"/>
            <a:ext cx="7118087" cy="831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246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1" y="714375"/>
            <a:ext cx="10131425" cy="5076825"/>
          </a:xfrm>
        </p:spPr>
        <p:txBody>
          <a:bodyPr/>
          <a:lstStyle/>
          <a:p>
            <a:r>
              <a:rPr lang="es-MX" sz="2800" dirty="0"/>
              <a:t> La corriente rectilínea i atraviesa la circunferencia de radio r.</a:t>
            </a:r>
          </a:p>
          <a:p>
            <a:r>
              <a:rPr lang="es-MX" sz="2800" dirty="0"/>
              <a:t>Despejamos el módulo del campo magnético B.</a:t>
            </a:r>
          </a:p>
          <a:p>
            <a:endParaRPr lang="es-MX" sz="2800" dirty="0"/>
          </a:p>
          <a:p>
            <a:endParaRPr lang="es-MX" sz="2800" dirty="0"/>
          </a:p>
          <a:p>
            <a:endParaRPr lang="es-MX" sz="2800" dirty="0"/>
          </a:p>
          <a:p>
            <a:r>
              <a:rPr lang="es-MX" sz="2800" dirty="0"/>
              <a:t>Llegamos a la expresión obtenida aplicando la ley de Biot.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3059" y="2633133"/>
            <a:ext cx="5435413" cy="953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9479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1833</TotalTime>
  <Words>1651</Words>
  <Application>Microsoft Office PowerPoint</Application>
  <PresentationFormat>Panorámica</PresentationFormat>
  <Paragraphs>132</Paragraphs>
  <Slides>34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39" baseType="lpstr">
      <vt:lpstr>Arial</vt:lpstr>
      <vt:lpstr>Calibri</vt:lpstr>
      <vt:lpstr>Calibri Light</vt:lpstr>
      <vt:lpstr>Wingdings</vt:lpstr>
      <vt:lpstr>Celestial</vt:lpstr>
      <vt:lpstr> universidad autónoma del estado de México facultad de ingeniería  ingeniería en computación electricidad y magnetismo  fuentes de Campo magnético</vt:lpstr>
      <vt:lpstr>Fuentes de campo magnético</vt:lpstr>
      <vt:lpstr>Campo magnéticos producidos por una corriente </vt:lpstr>
      <vt:lpstr>Presentación de PowerPoint</vt:lpstr>
      <vt:lpstr>Presentación de PowerPoint</vt:lpstr>
      <vt:lpstr>Propiedades de b</vt:lpstr>
      <vt:lpstr>Campo magnético producido por una corriente rectilínea</vt:lpstr>
      <vt:lpstr>Presentación de PowerPoint</vt:lpstr>
      <vt:lpstr>Presentación de PowerPoint</vt:lpstr>
      <vt:lpstr>Presentación de PowerPoint</vt:lpstr>
      <vt:lpstr>Campo magnético producido por una corriente rectilínea</vt:lpstr>
      <vt:lpstr>Presentación de PowerPoint</vt:lpstr>
      <vt:lpstr>La ley de Biot-Savart</vt:lpstr>
      <vt:lpstr>La ley de Ampère</vt:lpstr>
      <vt:lpstr>Aplicaciones de  la ley de Ampère</vt:lpstr>
      <vt:lpstr>Presentación de PowerPoint</vt:lpstr>
      <vt:lpstr>Solenoide</vt:lpstr>
      <vt:lpstr>Presentación de PowerPoint</vt:lpstr>
      <vt:lpstr>Campo magnético en un solenoide</vt:lpstr>
      <vt:lpstr>Presentación de PowerPoint</vt:lpstr>
      <vt:lpstr>Sentido del campo magnético creado por un solenoide</vt:lpstr>
      <vt:lpstr>Toroide</vt:lpstr>
      <vt:lpstr>Campo magnético en un toroide</vt:lpstr>
      <vt:lpstr>FUERZA MAGNETICA ENTRE DOS CONDUCTORES PARALELOS. </vt:lpstr>
      <vt:lpstr>Presentación de PowerPoint</vt:lpstr>
      <vt:lpstr>El campo magnético B2 se obtiene: </vt:lpstr>
      <vt:lpstr>fuerza magnética entre los conductores</vt:lpstr>
      <vt:lpstr>La fuerza por unidad de longitud es:</vt:lpstr>
      <vt:lpstr>Presentación de PowerPoint</vt:lpstr>
      <vt:lpstr>ferromagnetismo</vt:lpstr>
      <vt:lpstr>Presentación de PowerPoint</vt:lpstr>
      <vt:lpstr>Características de los materiales ferromagnéticos </vt:lpstr>
      <vt:lpstr>bibliografía</vt:lpstr>
      <vt:lpstr>Referencia imágenes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irvin josue</dc:creator>
  <cp:lastModifiedBy>MARIA  ROSA QUINTANA GUERRA</cp:lastModifiedBy>
  <cp:revision>54</cp:revision>
  <dcterms:created xsi:type="dcterms:W3CDTF">2016-05-20T13:30:29Z</dcterms:created>
  <dcterms:modified xsi:type="dcterms:W3CDTF">2017-09-27T22:32:56Z</dcterms:modified>
</cp:coreProperties>
</file>