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44"/>
  </p:notesMasterIdLst>
  <p:sldIdLst>
    <p:sldId id="256" r:id="rId2"/>
    <p:sldId id="289" r:id="rId3"/>
    <p:sldId id="257" r:id="rId4"/>
    <p:sldId id="258" r:id="rId5"/>
    <p:sldId id="262" r:id="rId6"/>
    <p:sldId id="259" r:id="rId7"/>
    <p:sldId id="260" r:id="rId8"/>
    <p:sldId id="290" r:id="rId9"/>
    <p:sldId id="264" r:id="rId10"/>
    <p:sldId id="298" r:id="rId11"/>
    <p:sldId id="299" r:id="rId12"/>
    <p:sldId id="300" r:id="rId13"/>
    <p:sldId id="291" r:id="rId14"/>
    <p:sldId id="275" r:id="rId15"/>
    <p:sldId id="302" r:id="rId16"/>
    <p:sldId id="276" r:id="rId17"/>
    <p:sldId id="277" r:id="rId18"/>
    <p:sldId id="278" r:id="rId19"/>
    <p:sldId id="279" r:id="rId20"/>
    <p:sldId id="303" r:id="rId21"/>
    <p:sldId id="293" r:id="rId22"/>
    <p:sldId id="280" r:id="rId23"/>
    <p:sldId id="304" r:id="rId24"/>
    <p:sldId id="281" r:id="rId25"/>
    <p:sldId id="305" r:id="rId26"/>
    <p:sldId id="282" r:id="rId27"/>
    <p:sldId id="311" r:id="rId28"/>
    <p:sldId id="306" r:id="rId29"/>
    <p:sldId id="283" r:id="rId30"/>
    <p:sldId id="307" r:id="rId31"/>
    <p:sldId id="284" r:id="rId32"/>
    <p:sldId id="308" r:id="rId33"/>
    <p:sldId id="309" r:id="rId34"/>
    <p:sldId id="295" r:id="rId35"/>
    <p:sldId id="285" r:id="rId36"/>
    <p:sldId id="286" r:id="rId37"/>
    <p:sldId id="287" r:id="rId38"/>
    <p:sldId id="310" r:id="rId39"/>
    <p:sldId id="288" r:id="rId40"/>
    <p:sldId id="296" r:id="rId41"/>
    <p:sldId id="297" r:id="rId42"/>
    <p:sldId id="301"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149" autoAdjust="0"/>
    <p:restoredTop sz="94660"/>
  </p:normalViewPr>
  <p:slideViewPr>
    <p:cSldViewPr>
      <p:cViewPr>
        <p:scale>
          <a:sx n="67" d="100"/>
          <a:sy n="67" d="100"/>
        </p:scale>
        <p:origin x="1272"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6ADE1EF-2E3E-4FD2-96F6-55399D87C407}" type="datetimeFigureOut">
              <a:rPr lang="es-MX" smtClean="0"/>
              <a:t>28/09/2017</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526BD5E-86A2-4D25-A8BC-4B1AD05A4A9A}" type="slidenum">
              <a:rPr lang="es-MX" smtClean="0"/>
              <a:t>‹Nº›</a:t>
            </a:fld>
            <a:endParaRPr lang="es-MX"/>
          </a:p>
        </p:txBody>
      </p:sp>
    </p:spTree>
    <p:extLst>
      <p:ext uri="{BB962C8B-B14F-4D97-AF65-F5344CB8AC3E}">
        <p14:creationId xmlns:p14="http://schemas.microsoft.com/office/powerpoint/2010/main" val="26770829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D526BD5E-86A2-4D25-A8BC-4B1AD05A4A9A}" type="slidenum">
              <a:rPr lang="es-MX" smtClean="0"/>
              <a:t>6</a:t>
            </a:fld>
            <a:endParaRPr lang="es-MX"/>
          </a:p>
        </p:txBody>
      </p:sp>
    </p:spTree>
    <p:extLst>
      <p:ext uri="{BB962C8B-B14F-4D97-AF65-F5344CB8AC3E}">
        <p14:creationId xmlns:p14="http://schemas.microsoft.com/office/powerpoint/2010/main" val="30244828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3" name="22 Rectángulo"/>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23 Rectángulo"/>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24 Rectángulo"/>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Rectángulo"/>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7" name="26 Rectángulo"/>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0" name="29 Rectángulo redondeado"/>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1" name="30 Rectángulo redondeado"/>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6 Rectángulo"/>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9 Rectángulo"/>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10 Rectángulo"/>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18 Rectángulo"/>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7 Título"/>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s-ES"/>
              <a:t>Haga clic para modificar el estilo de título del patrón</a:t>
            </a:r>
            <a:endParaRPr kumimoji="0" lang="en-US"/>
          </a:p>
        </p:txBody>
      </p:sp>
      <p:sp>
        <p:nvSpPr>
          <p:cNvPr id="9" name="8 Subtítulo"/>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a:t>Haga clic para modificar el estilo de subtítulo del patrón</a:t>
            </a:r>
            <a:endParaRPr kumimoji="0" lang="en-US"/>
          </a:p>
        </p:txBody>
      </p:sp>
      <p:sp>
        <p:nvSpPr>
          <p:cNvPr id="28" name="27 Marcador de fecha"/>
          <p:cNvSpPr>
            <a:spLocks noGrp="1"/>
          </p:cNvSpPr>
          <p:nvPr>
            <p:ph type="dt" sz="half" idx="10"/>
          </p:nvPr>
        </p:nvSpPr>
        <p:spPr>
          <a:xfrm>
            <a:off x="6705600" y="4206240"/>
            <a:ext cx="960120" cy="457200"/>
          </a:xfrm>
        </p:spPr>
        <p:txBody>
          <a:bodyPr/>
          <a:lstStyle/>
          <a:p>
            <a:fld id="{3180748D-C84A-4CAF-9F45-9C36C9B264E6}" type="datetimeFigureOut">
              <a:rPr lang="en-US" smtClean="0"/>
              <a:t>9/28/2017</a:t>
            </a:fld>
            <a:endParaRPr lang="en-US" dirty="0"/>
          </a:p>
        </p:txBody>
      </p:sp>
      <p:sp>
        <p:nvSpPr>
          <p:cNvPr id="17" name="16 Marcador de pie de página"/>
          <p:cNvSpPr>
            <a:spLocks noGrp="1"/>
          </p:cNvSpPr>
          <p:nvPr>
            <p:ph type="ftr" sz="quarter" idx="11"/>
          </p:nvPr>
        </p:nvSpPr>
        <p:spPr>
          <a:xfrm>
            <a:off x="5410200" y="4205288"/>
            <a:ext cx="1295400" cy="457200"/>
          </a:xfrm>
        </p:spPr>
        <p:txBody>
          <a:bodyPr/>
          <a:lstStyle/>
          <a:p>
            <a:endParaRPr lang="en-US" dirty="0"/>
          </a:p>
        </p:txBody>
      </p:sp>
      <p:sp>
        <p:nvSpPr>
          <p:cNvPr id="29" name="28 Marcador de número de diapositiva"/>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59A8036B-567F-4DDA-AD1C-19532B5A82C4}" type="slidenum">
              <a:rPr lang="en-US" smtClean="0"/>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3180748D-C84A-4CAF-9F45-9C36C9B264E6}" type="datetimeFigureOut">
              <a:rPr lang="en-US" smtClean="0"/>
              <a:t>9/28/2017</a:t>
            </a:fld>
            <a:endParaRPr lang="en-US" dirty="0"/>
          </a:p>
        </p:txBody>
      </p:sp>
      <p:sp>
        <p:nvSpPr>
          <p:cNvPr id="5" name="4 Marcador de pie de página"/>
          <p:cNvSpPr>
            <a:spLocks noGrp="1"/>
          </p:cNvSpPr>
          <p:nvPr>
            <p:ph type="ftr" sz="quarter" idx="11"/>
          </p:nvPr>
        </p:nvSpPr>
        <p:spPr/>
        <p:txBody>
          <a:bodyPr/>
          <a:lstStyle/>
          <a:p>
            <a:endParaRPr lang="en-US" dirty="0"/>
          </a:p>
        </p:txBody>
      </p:sp>
      <p:sp>
        <p:nvSpPr>
          <p:cNvPr id="6" name="5 Marcador de número de diapositiva"/>
          <p:cNvSpPr>
            <a:spLocks noGrp="1"/>
          </p:cNvSpPr>
          <p:nvPr>
            <p:ph type="sldNum" sz="quarter" idx="12"/>
          </p:nvPr>
        </p:nvSpPr>
        <p:spPr/>
        <p:txBody>
          <a:bodyPr/>
          <a:lstStyle/>
          <a:p>
            <a:fld id="{59A8036B-567F-4DDA-AD1C-19532B5A82C4}" type="slidenum">
              <a:rPr lang="en-US" smtClean="0"/>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81800" y="1143000"/>
            <a:ext cx="1905000" cy="5486400"/>
          </a:xfrm>
        </p:spPr>
        <p:txBody>
          <a:bodyPr vert="eaVert"/>
          <a:lstStyle/>
          <a:p>
            <a:r>
              <a:rPr kumimoji="0" lang="es-ES"/>
              <a:t>Haga clic para modificar el estilo de título del patrón</a:t>
            </a:r>
            <a:endParaRPr kumimoji="0" lang="en-US"/>
          </a:p>
        </p:txBody>
      </p:sp>
      <p:sp>
        <p:nvSpPr>
          <p:cNvPr id="3" name="2 Marcador de texto vertical"/>
          <p:cNvSpPr>
            <a:spLocks noGrp="1"/>
          </p:cNvSpPr>
          <p:nvPr>
            <p:ph type="body" orient="vert" idx="1"/>
          </p:nvPr>
        </p:nvSpPr>
        <p:spPr>
          <a:xfrm>
            <a:off x="457200" y="1143000"/>
            <a:ext cx="6248400" cy="5486400"/>
          </a:xfrm>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3180748D-C84A-4CAF-9F45-9C36C9B264E6}" type="datetimeFigureOut">
              <a:rPr lang="en-US" smtClean="0"/>
              <a:t>9/28/2017</a:t>
            </a:fld>
            <a:endParaRPr lang="en-US" dirty="0"/>
          </a:p>
        </p:txBody>
      </p:sp>
      <p:sp>
        <p:nvSpPr>
          <p:cNvPr id="5" name="4 Marcador de pie de página"/>
          <p:cNvSpPr>
            <a:spLocks noGrp="1"/>
          </p:cNvSpPr>
          <p:nvPr>
            <p:ph type="ftr" sz="quarter" idx="11"/>
          </p:nvPr>
        </p:nvSpPr>
        <p:spPr/>
        <p:txBody>
          <a:bodyPr/>
          <a:lstStyle/>
          <a:p>
            <a:endParaRPr lang="en-US" dirty="0"/>
          </a:p>
        </p:txBody>
      </p:sp>
      <p:sp>
        <p:nvSpPr>
          <p:cNvPr id="6" name="5 Marcador de número de diapositiva"/>
          <p:cNvSpPr>
            <a:spLocks noGrp="1"/>
          </p:cNvSpPr>
          <p:nvPr>
            <p:ph type="sldNum" sz="quarter" idx="12"/>
          </p:nvPr>
        </p:nvSpPr>
        <p:spPr/>
        <p:txBody>
          <a:bodyPr/>
          <a:lstStyle/>
          <a:p>
            <a:fld id="{59A8036B-567F-4DDA-AD1C-19532B5A82C4}" type="slidenum">
              <a:rPr lang="en-US" smtClean="0"/>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3180748D-C84A-4CAF-9F45-9C36C9B264E6}" type="datetimeFigureOut">
              <a:rPr lang="en-US" smtClean="0"/>
              <a:t>9/28/2017</a:t>
            </a:fld>
            <a:endParaRPr lang="en-US" dirty="0"/>
          </a:p>
        </p:txBody>
      </p:sp>
      <p:sp>
        <p:nvSpPr>
          <p:cNvPr id="5" name="4 Marcador de pie de página"/>
          <p:cNvSpPr>
            <a:spLocks noGrp="1"/>
          </p:cNvSpPr>
          <p:nvPr>
            <p:ph type="ftr" sz="quarter" idx="11"/>
          </p:nvPr>
        </p:nvSpPr>
        <p:spPr/>
        <p:txBody>
          <a:bodyPr/>
          <a:lstStyle/>
          <a:p>
            <a:endParaRPr lang="en-US" dirty="0"/>
          </a:p>
        </p:txBody>
      </p:sp>
      <p:sp>
        <p:nvSpPr>
          <p:cNvPr id="6" name="5 Marcador de número de diapositiva"/>
          <p:cNvSpPr>
            <a:spLocks noGrp="1"/>
          </p:cNvSpPr>
          <p:nvPr>
            <p:ph type="sldNum" sz="quarter" idx="12"/>
          </p:nvPr>
        </p:nvSpPr>
        <p:spPr/>
        <p:txBody>
          <a:bodyPr/>
          <a:lstStyle/>
          <a:p>
            <a:fld id="{59A8036B-567F-4DDA-AD1C-19532B5A82C4}" type="slidenum">
              <a:rPr lang="en-US" smtClean="0"/>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s-ES"/>
              <a:t>Haga clic para modificar el estilo de título del patrón</a:t>
            </a:r>
            <a:endParaRPr kumimoji="0" lang="en-US"/>
          </a:p>
        </p:txBody>
      </p:sp>
      <p:sp>
        <p:nvSpPr>
          <p:cNvPr id="3" name="2 Marcador de texto"/>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a:t>Haga clic para modificar el estilo de texto del patrón</a:t>
            </a:r>
          </a:p>
        </p:txBody>
      </p:sp>
      <p:sp>
        <p:nvSpPr>
          <p:cNvPr id="4" name="3 Marcador de fecha"/>
          <p:cNvSpPr>
            <a:spLocks noGrp="1"/>
          </p:cNvSpPr>
          <p:nvPr>
            <p:ph type="dt" sz="half" idx="10"/>
          </p:nvPr>
        </p:nvSpPr>
        <p:spPr/>
        <p:txBody>
          <a:bodyPr/>
          <a:lstStyle/>
          <a:p>
            <a:fld id="{3180748D-C84A-4CAF-9F45-9C36C9B264E6}" type="datetimeFigureOut">
              <a:rPr lang="en-US" smtClean="0"/>
              <a:t>9/28/2017</a:t>
            </a:fld>
            <a:endParaRPr lang="en-US" dirty="0"/>
          </a:p>
        </p:txBody>
      </p:sp>
      <p:sp>
        <p:nvSpPr>
          <p:cNvPr id="5" name="4 Marcador de pie de página"/>
          <p:cNvSpPr>
            <a:spLocks noGrp="1"/>
          </p:cNvSpPr>
          <p:nvPr>
            <p:ph type="ftr" sz="quarter" idx="11"/>
          </p:nvPr>
        </p:nvSpPr>
        <p:spPr/>
        <p:txBody>
          <a:bodyPr/>
          <a:lstStyle/>
          <a:p>
            <a:endParaRPr lang="en-US" dirty="0"/>
          </a:p>
        </p:txBody>
      </p:sp>
      <p:sp>
        <p:nvSpPr>
          <p:cNvPr id="6" name="5 Marcador de número de diapositiva"/>
          <p:cNvSpPr>
            <a:spLocks noGrp="1"/>
          </p:cNvSpPr>
          <p:nvPr>
            <p:ph type="sldNum" sz="quarter" idx="12"/>
          </p:nvPr>
        </p:nvSpPr>
        <p:spPr/>
        <p:txBody>
          <a:bodyPr/>
          <a:lstStyle/>
          <a:p>
            <a:fld id="{59A8036B-567F-4DDA-AD1C-19532B5A82C4}" type="slidenum">
              <a:rPr lang="en-US" smtClean="0"/>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3" name="2 Marcador de contenido"/>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contenido"/>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5" name="4 Marcador de fecha"/>
          <p:cNvSpPr>
            <a:spLocks noGrp="1"/>
          </p:cNvSpPr>
          <p:nvPr>
            <p:ph type="dt" sz="half" idx="10"/>
          </p:nvPr>
        </p:nvSpPr>
        <p:spPr/>
        <p:txBody>
          <a:bodyPr/>
          <a:lstStyle/>
          <a:p>
            <a:fld id="{3180748D-C84A-4CAF-9F45-9C36C9B264E6}" type="datetimeFigureOut">
              <a:rPr lang="en-US" smtClean="0"/>
              <a:t>9/28/2017</a:t>
            </a:fld>
            <a:endParaRPr lang="en-US" dirty="0"/>
          </a:p>
        </p:txBody>
      </p:sp>
      <p:sp>
        <p:nvSpPr>
          <p:cNvPr id="6" name="5 Marcador de pie de página"/>
          <p:cNvSpPr>
            <a:spLocks noGrp="1"/>
          </p:cNvSpPr>
          <p:nvPr>
            <p:ph type="ftr" sz="quarter" idx="11"/>
          </p:nvPr>
        </p:nvSpPr>
        <p:spPr/>
        <p:txBody>
          <a:bodyPr/>
          <a:lstStyle/>
          <a:p>
            <a:endParaRPr lang="en-US" dirty="0"/>
          </a:p>
        </p:txBody>
      </p:sp>
      <p:sp>
        <p:nvSpPr>
          <p:cNvPr id="7" name="6 Marcador de número de diapositiva"/>
          <p:cNvSpPr>
            <a:spLocks noGrp="1"/>
          </p:cNvSpPr>
          <p:nvPr>
            <p:ph type="sldNum" sz="quarter" idx="12"/>
          </p:nvPr>
        </p:nvSpPr>
        <p:spPr/>
        <p:txBody>
          <a:bodyPr/>
          <a:lstStyle/>
          <a:p>
            <a:fld id="{59A8036B-567F-4DDA-AD1C-19532B5A82C4}" type="slidenum">
              <a:rPr lang="en-US" smtClean="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381000" y="1143000"/>
            <a:ext cx="8382000" cy="1069848"/>
          </a:xfrm>
        </p:spPr>
        <p:txBody>
          <a:bodyPr anchor="ctr"/>
          <a:lstStyle>
            <a:lvl1pPr>
              <a:defRPr sz="4000" b="0" i="0" cap="none" baseline="0"/>
            </a:lvl1pPr>
          </a:lstStyle>
          <a:p>
            <a:r>
              <a:rPr kumimoji="0" lang="es-ES"/>
              <a:t>Haga clic para modificar el estilo de título del patrón</a:t>
            </a:r>
            <a:endParaRPr kumimoji="0" lang="en-US"/>
          </a:p>
        </p:txBody>
      </p:sp>
      <p:sp>
        <p:nvSpPr>
          <p:cNvPr id="3" name="2 Marcador de texto"/>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a:t>Haga clic para modificar el estilo de texto del patrón</a:t>
            </a:r>
          </a:p>
        </p:txBody>
      </p:sp>
      <p:sp>
        <p:nvSpPr>
          <p:cNvPr id="4" name="3 Marcador de texto"/>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a:t>Haga clic para modificar el estilo de texto del patrón</a:t>
            </a:r>
          </a:p>
        </p:txBody>
      </p:sp>
      <p:sp>
        <p:nvSpPr>
          <p:cNvPr id="5" name="4 Marcador de contenido"/>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6" name="5 Marcador de contenido"/>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26" name="25 Marcador de fecha"/>
          <p:cNvSpPr>
            <a:spLocks noGrp="1"/>
          </p:cNvSpPr>
          <p:nvPr>
            <p:ph type="dt" sz="half" idx="10"/>
          </p:nvPr>
        </p:nvSpPr>
        <p:spPr/>
        <p:txBody>
          <a:bodyPr rtlCol="0"/>
          <a:lstStyle/>
          <a:p>
            <a:fld id="{3180748D-C84A-4CAF-9F45-9C36C9B264E6}" type="datetimeFigureOut">
              <a:rPr lang="en-US" smtClean="0"/>
              <a:t>9/28/2017</a:t>
            </a:fld>
            <a:endParaRPr lang="en-US" dirty="0"/>
          </a:p>
        </p:txBody>
      </p:sp>
      <p:sp>
        <p:nvSpPr>
          <p:cNvPr id="27" name="26 Marcador de número de diapositiva"/>
          <p:cNvSpPr>
            <a:spLocks noGrp="1"/>
          </p:cNvSpPr>
          <p:nvPr>
            <p:ph type="sldNum" sz="quarter" idx="11"/>
          </p:nvPr>
        </p:nvSpPr>
        <p:spPr/>
        <p:txBody>
          <a:bodyPr rtlCol="0"/>
          <a:lstStyle/>
          <a:p>
            <a:fld id="{59A8036B-567F-4DDA-AD1C-19532B5A82C4}" type="slidenum">
              <a:rPr lang="en-US" smtClean="0"/>
              <a:t>‹Nº›</a:t>
            </a:fld>
            <a:endParaRPr lang="en-US" dirty="0"/>
          </a:p>
        </p:txBody>
      </p:sp>
      <p:sp>
        <p:nvSpPr>
          <p:cNvPr id="28" name="27 Marcador de pie de página"/>
          <p:cNvSpPr>
            <a:spLocks noGrp="1"/>
          </p:cNvSpPr>
          <p:nvPr>
            <p:ph type="ftr" sz="quarter" idx="12"/>
          </p:nvPr>
        </p:nvSpPr>
        <p:spPr/>
        <p:txBody>
          <a:bodyPr rtlCol="0"/>
          <a:lstStyle/>
          <a:p>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s-ES"/>
              <a:t>Haga clic para modificar el estilo de título del patrón</a:t>
            </a:r>
            <a:endParaRPr kumimoji="0" lang="en-US"/>
          </a:p>
        </p:txBody>
      </p:sp>
      <p:sp>
        <p:nvSpPr>
          <p:cNvPr id="3" name="2 Marcador de fecha"/>
          <p:cNvSpPr>
            <a:spLocks noGrp="1"/>
          </p:cNvSpPr>
          <p:nvPr>
            <p:ph type="dt" sz="half" idx="10"/>
          </p:nvPr>
        </p:nvSpPr>
        <p:spPr>
          <a:xfrm>
            <a:off x="6583680" y="612648"/>
            <a:ext cx="957264" cy="457200"/>
          </a:xfrm>
        </p:spPr>
        <p:txBody>
          <a:bodyPr/>
          <a:lstStyle/>
          <a:p>
            <a:fld id="{3180748D-C84A-4CAF-9F45-9C36C9B264E6}" type="datetimeFigureOut">
              <a:rPr lang="en-US" smtClean="0"/>
              <a:t>9/28/2017</a:t>
            </a:fld>
            <a:endParaRPr lang="en-US" dirty="0"/>
          </a:p>
        </p:txBody>
      </p:sp>
      <p:sp>
        <p:nvSpPr>
          <p:cNvPr id="4" name="3 Marcador de pie de página"/>
          <p:cNvSpPr>
            <a:spLocks noGrp="1"/>
          </p:cNvSpPr>
          <p:nvPr>
            <p:ph type="ftr" sz="quarter" idx="11"/>
          </p:nvPr>
        </p:nvSpPr>
        <p:spPr>
          <a:xfrm>
            <a:off x="5257800" y="612648"/>
            <a:ext cx="1325880" cy="457200"/>
          </a:xfrm>
        </p:spPr>
        <p:txBody>
          <a:bodyPr/>
          <a:lstStyle/>
          <a:p>
            <a:endParaRPr lang="en-US" dirty="0"/>
          </a:p>
        </p:txBody>
      </p:sp>
      <p:sp>
        <p:nvSpPr>
          <p:cNvPr id="5" name="4 Marcador de número de diapositiva"/>
          <p:cNvSpPr>
            <a:spLocks noGrp="1"/>
          </p:cNvSpPr>
          <p:nvPr>
            <p:ph type="sldNum" sz="quarter" idx="12"/>
          </p:nvPr>
        </p:nvSpPr>
        <p:spPr>
          <a:xfrm>
            <a:off x="8174736" y="2272"/>
            <a:ext cx="762000" cy="365760"/>
          </a:xfrm>
        </p:spPr>
        <p:txBody>
          <a:bodyPr/>
          <a:lstStyle/>
          <a:p>
            <a:fld id="{59A8036B-567F-4DDA-AD1C-19532B5A82C4}" type="slidenum">
              <a:rPr lang="en-US" smtClean="0"/>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3180748D-C84A-4CAF-9F45-9C36C9B264E6}" type="datetimeFigureOut">
              <a:rPr lang="en-US" smtClean="0"/>
              <a:t>9/28/2017</a:t>
            </a:fld>
            <a:endParaRPr lang="en-US" dirty="0"/>
          </a:p>
        </p:txBody>
      </p:sp>
      <p:sp>
        <p:nvSpPr>
          <p:cNvPr id="3" name="2 Marcador de pie de página"/>
          <p:cNvSpPr>
            <a:spLocks noGrp="1"/>
          </p:cNvSpPr>
          <p:nvPr>
            <p:ph type="ftr" sz="quarter" idx="11"/>
          </p:nvPr>
        </p:nvSpPr>
        <p:spPr/>
        <p:txBody>
          <a:bodyPr/>
          <a:lstStyle/>
          <a:p>
            <a:endParaRPr lang="en-US" dirty="0"/>
          </a:p>
        </p:txBody>
      </p:sp>
      <p:sp>
        <p:nvSpPr>
          <p:cNvPr id="4" name="3 Marcador de número de diapositiva"/>
          <p:cNvSpPr>
            <a:spLocks noGrp="1"/>
          </p:cNvSpPr>
          <p:nvPr>
            <p:ph type="sldNum" sz="quarter" idx="12"/>
          </p:nvPr>
        </p:nvSpPr>
        <p:spPr/>
        <p:txBody>
          <a:bodyPr/>
          <a:lstStyle/>
          <a:p>
            <a:fld id="{59A8036B-567F-4DDA-AD1C-19532B5A82C4}" type="slidenum">
              <a:rPr lang="en-US" smtClean="0"/>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353496" y="1101970"/>
            <a:ext cx="3383280" cy="877824"/>
          </a:xfrm>
        </p:spPr>
        <p:txBody>
          <a:bodyPr anchor="b"/>
          <a:lstStyle>
            <a:lvl1pPr algn="l">
              <a:buNone/>
              <a:defRPr sz="1800" b="1"/>
            </a:lvl1pPr>
          </a:lstStyle>
          <a:p>
            <a:r>
              <a:rPr kumimoji="0" lang="es-ES"/>
              <a:t>Haga clic para modificar el estilo de título del patrón</a:t>
            </a:r>
            <a:endParaRPr kumimoji="0" lang="en-US"/>
          </a:p>
        </p:txBody>
      </p:sp>
      <p:sp>
        <p:nvSpPr>
          <p:cNvPr id="3" name="2 Marcador de texto"/>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a:t>Haga clic para modificar el estilo de texto del patrón</a:t>
            </a:r>
          </a:p>
        </p:txBody>
      </p:sp>
      <p:sp>
        <p:nvSpPr>
          <p:cNvPr id="4" name="3 Marcador de contenido"/>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5" name="4 Marcador de fecha"/>
          <p:cNvSpPr>
            <a:spLocks noGrp="1"/>
          </p:cNvSpPr>
          <p:nvPr>
            <p:ph type="dt" sz="half" idx="10"/>
          </p:nvPr>
        </p:nvSpPr>
        <p:spPr/>
        <p:txBody>
          <a:bodyPr/>
          <a:lstStyle/>
          <a:p>
            <a:fld id="{3180748D-C84A-4CAF-9F45-9C36C9B264E6}" type="datetimeFigureOut">
              <a:rPr lang="en-US" smtClean="0"/>
              <a:t>9/28/2017</a:t>
            </a:fld>
            <a:endParaRPr lang="en-US" dirty="0"/>
          </a:p>
        </p:txBody>
      </p:sp>
      <p:sp>
        <p:nvSpPr>
          <p:cNvPr id="6" name="5 Marcador de pie de página"/>
          <p:cNvSpPr>
            <a:spLocks noGrp="1"/>
          </p:cNvSpPr>
          <p:nvPr>
            <p:ph type="ftr" sz="quarter" idx="11"/>
          </p:nvPr>
        </p:nvSpPr>
        <p:spPr/>
        <p:txBody>
          <a:bodyPr/>
          <a:lstStyle/>
          <a:p>
            <a:endParaRPr lang="en-US" dirty="0"/>
          </a:p>
        </p:txBody>
      </p:sp>
      <p:sp>
        <p:nvSpPr>
          <p:cNvPr id="7" name="6 Marcador de número de diapositiva"/>
          <p:cNvSpPr>
            <a:spLocks noGrp="1"/>
          </p:cNvSpPr>
          <p:nvPr>
            <p:ph type="sldNum" sz="quarter" idx="12"/>
          </p:nvPr>
        </p:nvSpPr>
        <p:spPr/>
        <p:txBody>
          <a:bodyPr/>
          <a:lstStyle/>
          <a:p>
            <a:fld id="{59A8036B-567F-4DDA-AD1C-19532B5A82C4}" type="slidenum">
              <a:rPr lang="en-US" smtClean="0"/>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s-ES"/>
              <a:t>Haga clic para modificar el estilo de título del patrón</a:t>
            </a:r>
            <a:endParaRPr kumimoji="0" lang="en-US"/>
          </a:p>
        </p:txBody>
      </p:sp>
      <p:sp>
        <p:nvSpPr>
          <p:cNvPr id="3" name="2 Marcador de posición de imagen"/>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s-ES" dirty="0"/>
              <a:t>Haga clic en el icono para agregar una imagen</a:t>
            </a:r>
            <a:endParaRPr kumimoji="0" lang="en-US" dirty="0"/>
          </a:p>
        </p:txBody>
      </p:sp>
      <p:sp>
        <p:nvSpPr>
          <p:cNvPr id="4" name="3 Marcador de texto"/>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s-ES"/>
              <a:t>Haga clic para modificar el estilo de texto del patrón</a:t>
            </a:r>
          </a:p>
        </p:txBody>
      </p:sp>
      <p:sp>
        <p:nvSpPr>
          <p:cNvPr id="5" name="4 Marcador de fecha"/>
          <p:cNvSpPr>
            <a:spLocks noGrp="1"/>
          </p:cNvSpPr>
          <p:nvPr>
            <p:ph type="dt" sz="half" idx="10"/>
          </p:nvPr>
        </p:nvSpPr>
        <p:spPr/>
        <p:txBody>
          <a:bodyPr/>
          <a:lstStyle/>
          <a:p>
            <a:fld id="{3180748D-C84A-4CAF-9F45-9C36C9B264E6}" type="datetimeFigureOut">
              <a:rPr lang="en-US" smtClean="0"/>
              <a:t>9/28/2017</a:t>
            </a:fld>
            <a:endParaRPr lang="en-US" dirty="0"/>
          </a:p>
        </p:txBody>
      </p:sp>
      <p:sp>
        <p:nvSpPr>
          <p:cNvPr id="6" name="5 Marcador de pie de página"/>
          <p:cNvSpPr>
            <a:spLocks noGrp="1"/>
          </p:cNvSpPr>
          <p:nvPr>
            <p:ph type="ftr" sz="quarter" idx="11"/>
          </p:nvPr>
        </p:nvSpPr>
        <p:spPr/>
        <p:txBody>
          <a:bodyPr/>
          <a:lstStyle/>
          <a:p>
            <a:endParaRPr lang="en-US" dirty="0"/>
          </a:p>
        </p:txBody>
      </p:sp>
      <p:sp>
        <p:nvSpPr>
          <p:cNvPr id="7" name="6 Marcador de número de diapositiva"/>
          <p:cNvSpPr>
            <a:spLocks noGrp="1"/>
          </p:cNvSpPr>
          <p:nvPr>
            <p:ph type="sldNum" sz="quarter" idx="12"/>
          </p:nvPr>
        </p:nvSpPr>
        <p:spPr/>
        <p:txBody>
          <a:bodyPr/>
          <a:lstStyle/>
          <a:p>
            <a:fld id="{59A8036B-567F-4DDA-AD1C-19532B5A82C4}" type="slidenum">
              <a:rPr lang="en-US" smtClean="0"/>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27 Rectángulo"/>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28 Rectángulo"/>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0" name="29 Rectángulo"/>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1" name="30 Rectángulo"/>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2" name="31 Rectángulo"/>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3" name="32 Rectángulo redondeado"/>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4" name="33 Rectángulo redondeado"/>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5" name="34 Rectángulo"/>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35 Rectángulo"/>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36 Rectángulo"/>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8" name="37 Rectángulo"/>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9" name="38 Rectángulo"/>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0" name="39 Rectángulo"/>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Marcador de título"/>
          <p:cNvSpPr>
            <a:spLocks noGrp="1"/>
          </p:cNvSpPr>
          <p:nvPr>
            <p:ph type="title"/>
          </p:nvPr>
        </p:nvSpPr>
        <p:spPr>
          <a:xfrm>
            <a:off x="457200" y="1143000"/>
            <a:ext cx="8229600" cy="1066800"/>
          </a:xfrm>
          <a:prstGeom prst="rect">
            <a:avLst/>
          </a:prstGeom>
        </p:spPr>
        <p:txBody>
          <a:bodyPr vert="horz" anchor="ctr">
            <a:normAutofit/>
          </a:bodyPr>
          <a:lstStyle/>
          <a:p>
            <a:r>
              <a:rPr kumimoji="0" lang="es-ES"/>
              <a:t>Haga clic para modificar el estilo de título del patrón</a:t>
            </a:r>
            <a:endParaRPr kumimoji="0" lang="en-US"/>
          </a:p>
        </p:txBody>
      </p:sp>
      <p:sp>
        <p:nvSpPr>
          <p:cNvPr id="13" name="12 Marcador de texto"/>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s-ES"/>
              <a:t>Haga clic para modificar el estilo de texto del patrón</a:t>
            </a:r>
          </a:p>
          <a:p>
            <a:pPr lvl="1" eaLnBrk="1" latinLnBrk="0" hangingPunct="1"/>
            <a:r>
              <a:rPr kumimoji="0" lang="es-ES"/>
              <a:t>Segundo nivel</a:t>
            </a:r>
          </a:p>
          <a:p>
            <a:pPr lvl="2" eaLnBrk="1" latinLnBrk="0" hangingPunct="1"/>
            <a:r>
              <a:rPr kumimoji="0" lang="es-ES"/>
              <a:t>Tercer nivel</a:t>
            </a:r>
          </a:p>
          <a:p>
            <a:pPr lvl="3" eaLnBrk="1" latinLnBrk="0" hangingPunct="1"/>
            <a:r>
              <a:rPr kumimoji="0" lang="es-ES"/>
              <a:t>Cuarto nivel</a:t>
            </a:r>
          </a:p>
          <a:p>
            <a:pPr lvl="4" eaLnBrk="1" latinLnBrk="0" hangingPunct="1"/>
            <a:r>
              <a:rPr kumimoji="0" lang="es-ES"/>
              <a:t>Quinto nivel</a:t>
            </a:r>
            <a:endParaRPr kumimoji="0" lang="en-US"/>
          </a:p>
        </p:txBody>
      </p:sp>
      <p:sp>
        <p:nvSpPr>
          <p:cNvPr id="14" name="13 Marcador de fecha"/>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3180748D-C84A-4CAF-9F45-9C36C9B264E6}" type="datetimeFigureOut">
              <a:rPr lang="en-US" smtClean="0"/>
              <a:t>9/28/2017</a:t>
            </a:fld>
            <a:endParaRPr lang="en-US" dirty="0"/>
          </a:p>
        </p:txBody>
      </p:sp>
      <p:sp>
        <p:nvSpPr>
          <p:cNvPr id="3" name="2 Marcador de pie de página"/>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dirty="0"/>
          </a:p>
        </p:txBody>
      </p:sp>
      <p:sp>
        <p:nvSpPr>
          <p:cNvPr id="23" name="22 Marcador de número de diapositiva"/>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59A8036B-567F-4DDA-AD1C-19532B5A82C4}" type="slidenum">
              <a:rPr lang="en-US" smtClean="0"/>
              <a:t>‹Nº›</a:t>
            </a:fld>
            <a:endParaRPr lang="en-US" dirty="0"/>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2.gif"/><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4.gi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5.gi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57200" y="381001"/>
            <a:ext cx="8458200" cy="3490912"/>
          </a:xfrm>
        </p:spPr>
        <p:txBody>
          <a:bodyPr>
            <a:normAutofit fontScale="90000"/>
          </a:bodyPr>
          <a:lstStyle/>
          <a:p>
            <a:pPr algn="ctr"/>
            <a:br>
              <a:rPr lang="es-MX" dirty="0"/>
            </a:br>
            <a:br>
              <a:rPr lang="es-MX" dirty="0"/>
            </a:br>
            <a:r>
              <a:rPr lang="es-MX" dirty="0"/>
              <a:t>UNIVERSIDAD AUTÓNOMA DEL ESTADO DE MÉXICO</a:t>
            </a:r>
            <a:br>
              <a:rPr lang="es-MX" dirty="0"/>
            </a:br>
            <a:br>
              <a:rPr lang="es-MX" dirty="0"/>
            </a:br>
            <a:r>
              <a:rPr lang="es-MX" dirty="0"/>
              <a:t>FACULTAD DE INGENIERÍA </a:t>
            </a:r>
            <a:br>
              <a:rPr lang="es-MX" dirty="0"/>
            </a:br>
            <a:r>
              <a:rPr lang="es-MX" dirty="0"/>
              <a:t>ELECTRICIDAD Y MAGNETISMO</a:t>
            </a:r>
            <a:br>
              <a:rPr lang="es-MX" dirty="0"/>
            </a:br>
            <a:endParaRPr lang="es-MX" b="1" i="1" dirty="0"/>
          </a:p>
        </p:txBody>
      </p:sp>
      <p:sp>
        <p:nvSpPr>
          <p:cNvPr id="3" name="2 Subtítulo"/>
          <p:cNvSpPr>
            <a:spLocks noGrp="1"/>
          </p:cNvSpPr>
          <p:nvPr>
            <p:ph type="subTitle" idx="1"/>
          </p:nvPr>
        </p:nvSpPr>
        <p:spPr>
          <a:xfrm>
            <a:off x="990600" y="4267200"/>
            <a:ext cx="8120062" cy="2362200"/>
          </a:xfrm>
        </p:spPr>
        <p:txBody>
          <a:bodyPr>
            <a:normAutofit/>
          </a:bodyPr>
          <a:lstStyle/>
          <a:p>
            <a:pPr algn="ctr"/>
            <a:r>
              <a:rPr lang="es-MX" sz="2800" b="1" i="1" dirty="0"/>
              <a:t>FEM  inducida por un conductor en movimiento</a:t>
            </a:r>
          </a:p>
          <a:p>
            <a:endParaRPr lang="es-MX" sz="2800" b="1" i="1" dirty="0"/>
          </a:p>
          <a:p>
            <a:pPr algn="r"/>
            <a:r>
              <a:rPr lang="es-MX" sz="2800" b="1" dirty="0"/>
              <a:t>Dra. María Rosa Quintana Guerra</a:t>
            </a:r>
          </a:p>
        </p:txBody>
      </p:sp>
      <p:pic>
        <p:nvPicPr>
          <p:cNvPr id="5" name="Imagen 4"/>
          <p:cNvPicPr>
            <a:picLocks noChangeAspect="1"/>
          </p:cNvPicPr>
          <p:nvPr/>
        </p:nvPicPr>
        <p:blipFill>
          <a:blip r:embed="rId2"/>
          <a:stretch>
            <a:fillRect/>
          </a:stretch>
        </p:blipFill>
        <p:spPr>
          <a:xfrm>
            <a:off x="228600" y="838200"/>
            <a:ext cx="1447800" cy="1228257"/>
          </a:xfrm>
          <a:prstGeom prst="rect">
            <a:avLst/>
          </a:prstGeom>
        </p:spPr>
      </p:pic>
      <p:pic>
        <p:nvPicPr>
          <p:cNvPr id="6" name="Imagen 5"/>
          <p:cNvPicPr>
            <a:picLocks noChangeAspect="1"/>
          </p:cNvPicPr>
          <p:nvPr/>
        </p:nvPicPr>
        <p:blipFill>
          <a:blip r:embed="rId3"/>
          <a:stretch>
            <a:fillRect/>
          </a:stretch>
        </p:blipFill>
        <p:spPr>
          <a:xfrm>
            <a:off x="7772400" y="866775"/>
            <a:ext cx="891779" cy="1109178"/>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33400" y="1447800"/>
            <a:ext cx="8229600" cy="4325112"/>
          </a:xfrm>
        </p:spPr>
        <p:txBody>
          <a:bodyPr>
            <a:normAutofit/>
          </a:bodyPr>
          <a:lstStyle/>
          <a:p>
            <a:r>
              <a:rPr lang="es-MX" dirty="0"/>
              <a:t>Lo anterior se expresa matemáticamente como:</a:t>
            </a:r>
          </a:p>
          <a:p>
            <a:endParaRPr lang="es-MX" dirty="0"/>
          </a:p>
          <a:p>
            <a:endParaRPr lang="es-MX" dirty="0"/>
          </a:p>
          <a:p>
            <a:pPr marL="109728" indent="0">
              <a:buNone/>
            </a:pPr>
            <a:endParaRPr lang="es-MX" dirty="0"/>
          </a:p>
          <a:p>
            <a:pPr algn="just"/>
            <a:r>
              <a:rPr lang="es-MX" dirty="0"/>
              <a:t>Donde E es el campo eléctrico</a:t>
            </a:r>
          </a:p>
          <a:p>
            <a:pPr algn="just"/>
            <a:r>
              <a:rPr lang="es-MX" dirty="0"/>
              <a:t>dl es el elemento infinitesimal del contorno C</a:t>
            </a:r>
          </a:p>
          <a:p>
            <a:pPr algn="just"/>
            <a:r>
              <a:rPr lang="es-MX" dirty="0"/>
              <a:t> B es la densidad de campo magnético </a:t>
            </a:r>
          </a:p>
          <a:p>
            <a:pPr algn="just"/>
            <a:r>
              <a:rPr lang="es-MX" dirty="0"/>
              <a:t>S es una superficie arbitraria, cuyo borde es C. </a:t>
            </a:r>
          </a:p>
        </p:txBody>
      </p:sp>
      <p:pic>
        <p:nvPicPr>
          <p:cNvPr id="6" name="Imagen 5"/>
          <p:cNvPicPr>
            <a:picLocks noChangeAspect="1"/>
          </p:cNvPicPr>
          <p:nvPr/>
        </p:nvPicPr>
        <p:blipFill>
          <a:blip r:embed="rId2"/>
          <a:stretch>
            <a:fillRect/>
          </a:stretch>
        </p:blipFill>
        <p:spPr>
          <a:xfrm>
            <a:off x="2209804" y="2286000"/>
            <a:ext cx="4876791" cy="914400"/>
          </a:xfrm>
          <a:prstGeom prst="rect">
            <a:avLst/>
          </a:prstGeom>
        </p:spPr>
      </p:pic>
    </p:spTree>
    <p:extLst>
      <p:ext uri="{BB962C8B-B14F-4D97-AF65-F5344CB8AC3E}">
        <p14:creationId xmlns:p14="http://schemas.microsoft.com/office/powerpoint/2010/main" val="2880854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7200" y="1295400"/>
            <a:ext cx="8229600" cy="5279136"/>
          </a:xfrm>
        </p:spPr>
        <p:txBody>
          <a:bodyPr/>
          <a:lstStyle/>
          <a:p>
            <a:pPr algn="just"/>
            <a:r>
              <a:rPr lang="es-MX" dirty="0"/>
              <a:t>Las direcciones del contorno C y de </a:t>
            </a:r>
            <a:r>
              <a:rPr lang="es-MX" dirty="0" err="1"/>
              <a:t>dA</a:t>
            </a:r>
            <a:r>
              <a:rPr lang="es-MX" dirty="0"/>
              <a:t> están dadas por la regla de la mano izquierda.</a:t>
            </a:r>
          </a:p>
          <a:p>
            <a:pPr algn="just"/>
            <a:r>
              <a:rPr lang="es-MX" dirty="0"/>
              <a:t>La permutación de la integral de superficie y la derivada temporal se puede hacer siempre y cuando la superficie de integración no cambie con el tiempo.</a:t>
            </a:r>
          </a:p>
          <a:p>
            <a:pPr algn="just"/>
            <a:r>
              <a:rPr lang="es-MX" dirty="0"/>
              <a:t>Por medio del teorema de Stokes puede obtenerse una forma diferencial de esta ley:</a:t>
            </a:r>
          </a:p>
          <a:p>
            <a:endParaRPr lang="es-MX" dirty="0"/>
          </a:p>
        </p:txBody>
      </p:sp>
      <p:pic>
        <p:nvPicPr>
          <p:cNvPr id="4" name="Imagen 3"/>
          <p:cNvPicPr>
            <a:picLocks noChangeAspect="1"/>
          </p:cNvPicPr>
          <p:nvPr/>
        </p:nvPicPr>
        <p:blipFill>
          <a:blip r:embed="rId2"/>
          <a:stretch>
            <a:fillRect/>
          </a:stretch>
        </p:blipFill>
        <p:spPr>
          <a:xfrm>
            <a:off x="2998261" y="4953000"/>
            <a:ext cx="3147478" cy="1204894"/>
          </a:xfrm>
          <a:prstGeom prst="rect">
            <a:avLst/>
          </a:prstGeom>
        </p:spPr>
      </p:pic>
    </p:spTree>
    <p:extLst>
      <p:ext uri="{BB962C8B-B14F-4D97-AF65-F5344CB8AC3E}">
        <p14:creationId xmlns:p14="http://schemas.microsoft.com/office/powerpoint/2010/main" val="22506430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7200" y="1066800"/>
            <a:ext cx="8229600" cy="5507736"/>
          </a:xfrm>
        </p:spPr>
        <p:txBody>
          <a:bodyPr/>
          <a:lstStyle/>
          <a:p>
            <a:pPr algn="just"/>
            <a:endParaRPr lang="es-MX" dirty="0"/>
          </a:p>
          <a:p>
            <a:pPr algn="just"/>
            <a:r>
              <a:rPr lang="es-MX" dirty="0"/>
              <a:t>La ley de Faraday, junto con las otras leyes del electromagnetismo, fue incorporada en las  ecuaciones de Maxwell, unificando así al electromagnetismo.</a:t>
            </a:r>
          </a:p>
        </p:txBody>
      </p:sp>
      <p:pic>
        <p:nvPicPr>
          <p:cNvPr id="4" name="Imagen 3"/>
          <p:cNvPicPr>
            <a:picLocks noChangeAspect="1"/>
          </p:cNvPicPr>
          <p:nvPr/>
        </p:nvPicPr>
        <p:blipFill>
          <a:blip r:embed="rId2"/>
          <a:stretch>
            <a:fillRect/>
          </a:stretch>
        </p:blipFill>
        <p:spPr>
          <a:xfrm>
            <a:off x="2286000" y="3581400"/>
            <a:ext cx="5033276" cy="2762250"/>
          </a:xfrm>
          <a:prstGeom prst="rect">
            <a:avLst/>
          </a:prstGeom>
        </p:spPr>
      </p:pic>
    </p:spTree>
    <p:extLst>
      <p:ext uri="{BB962C8B-B14F-4D97-AF65-F5344CB8AC3E}">
        <p14:creationId xmlns:p14="http://schemas.microsoft.com/office/powerpoint/2010/main" val="6869271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a:bodyPr>
          <a:lstStyle/>
          <a:p>
            <a:r>
              <a:rPr lang="es-MX" dirty="0"/>
              <a:t>LEY DE LENZ</a:t>
            </a:r>
          </a:p>
        </p:txBody>
      </p:sp>
    </p:spTree>
    <p:extLst>
      <p:ext uri="{BB962C8B-B14F-4D97-AF65-F5344CB8AC3E}">
        <p14:creationId xmlns:p14="http://schemas.microsoft.com/office/powerpoint/2010/main" val="13098090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9600" y="695070"/>
            <a:ext cx="8229600" cy="1066800"/>
          </a:xfrm>
        </p:spPr>
        <p:txBody>
          <a:bodyPr/>
          <a:lstStyle/>
          <a:p>
            <a:r>
              <a:rPr lang="es-MX" dirty="0"/>
              <a:t>Ley de Heinrich Lenz</a:t>
            </a:r>
          </a:p>
        </p:txBody>
      </p:sp>
      <p:sp>
        <p:nvSpPr>
          <p:cNvPr id="3" name="Marcador de contenido 2"/>
          <p:cNvSpPr>
            <a:spLocks noGrp="1"/>
          </p:cNvSpPr>
          <p:nvPr>
            <p:ph idx="1"/>
          </p:nvPr>
        </p:nvSpPr>
        <p:spPr>
          <a:xfrm>
            <a:off x="-152400" y="2667000"/>
            <a:ext cx="5916194" cy="5029200"/>
          </a:xfrm>
        </p:spPr>
        <p:txBody>
          <a:bodyPr>
            <a:normAutofit/>
          </a:bodyPr>
          <a:lstStyle/>
          <a:p>
            <a:pPr marL="457200" indent="-457200" algn="just"/>
            <a:r>
              <a:rPr lang="es-MX" dirty="0"/>
              <a:t>Ley: “La corriente inducida en una espira está en la dirección que crea un campo magnético que se opone al cambio en el flujo en el área encerrada por la espira”.</a:t>
            </a:r>
          </a:p>
          <a:p>
            <a:pPr marL="457200" indent="-457200"/>
            <a:endParaRPr lang="es-MX" sz="3300" dirty="0"/>
          </a:p>
          <a:p>
            <a:pPr marL="0" indent="0">
              <a:buNone/>
            </a:pPr>
            <a:endParaRPr lang="es-MX" dirty="0">
              <a:effectLst>
                <a:outerShdw blurRad="38100" dist="38100" dir="2700000" algn="tl">
                  <a:srgbClr val="000000">
                    <a:alpha val="43137"/>
                  </a:srgbClr>
                </a:outerShdw>
              </a:effectLst>
            </a:endParaRPr>
          </a:p>
        </p:txBody>
      </p:sp>
      <p:pic>
        <p:nvPicPr>
          <p:cNvPr id="1028" name="Picture 4" descr="https://upload.wikimedia.org/wikipedia/commons/thumb/e/ee/EKLenz.jpg/195px-EKLenz.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9800" y="2209800"/>
            <a:ext cx="2958447" cy="34135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9696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7200" y="990600"/>
            <a:ext cx="8229600" cy="5583936"/>
          </a:xfrm>
        </p:spPr>
        <p:txBody>
          <a:bodyPr/>
          <a:lstStyle/>
          <a:p>
            <a:pPr algn="just"/>
            <a:r>
              <a:rPr lang="es-MX" dirty="0"/>
              <a:t>La ley de Lenz plantea que los voltajes inducidos serán de un sentido tal que se opongan a la variación del flujo magnético que las produjo. Esta ley es una consecuencia del principio de la conservación de la energía.</a:t>
            </a:r>
          </a:p>
          <a:p>
            <a:endParaRPr lang="es-MX" dirty="0"/>
          </a:p>
        </p:txBody>
      </p:sp>
      <p:pic>
        <p:nvPicPr>
          <p:cNvPr id="4" name="Imagen 3"/>
          <p:cNvPicPr>
            <a:picLocks noChangeAspect="1"/>
          </p:cNvPicPr>
          <p:nvPr/>
        </p:nvPicPr>
        <p:blipFill>
          <a:blip r:embed="rId2"/>
          <a:stretch>
            <a:fillRect/>
          </a:stretch>
        </p:blipFill>
        <p:spPr>
          <a:xfrm>
            <a:off x="2590800" y="3359293"/>
            <a:ext cx="3733800" cy="2796746"/>
          </a:xfrm>
          <a:prstGeom prst="rect">
            <a:avLst/>
          </a:prstGeom>
        </p:spPr>
      </p:pic>
    </p:spTree>
    <p:extLst>
      <p:ext uri="{BB962C8B-B14F-4D97-AF65-F5344CB8AC3E}">
        <p14:creationId xmlns:p14="http://schemas.microsoft.com/office/powerpoint/2010/main" val="31644791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RAPIDEZ DEL INDUCTOR</a:t>
            </a:r>
          </a:p>
        </p:txBody>
      </p:sp>
      <p:sp>
        <p:nvSpPr>
          <p:cNvPr id="5" name="Marcador de contenido 4"/>
          <p:cNvSpPr>
            <a:spLocks noGrp="1"/>
          </p:cNvSpPr>
          <p:nvPr>
            <p:ph idx="1"/>
          </p:nvPr>
        </p:nvSpPr>
        <p:spPr>
          <a:xfrm>
            <a:off x="609600" y="3002280"/>
            <a:ext cx="3962400" cy="2779776"/>
          </a:xfrm>
        </p:spPr>
        <p:txBody>
          <a:bodyPr>
            <a:normAutofit lnSpcReduction="10000"/>
          </a:bodyPr>
          <a:lstStyle/>
          <a:p>
            <a:pPr marL="109728" indent="0">
              <a:buNone/>
            </a:pPr>
            <a:r>
              <a:rPr lang="es-MX" dirty="0"/>
              <a:t>El campo inducido</a:t>
            </a:r>
          </a:p>
          <a:p>
            <a:pPr marL="109728" indent="0">
              <a:buNone/>
            </a:pPr>
            <a:r>
              <a:rPr lang="es-MX" dirty="0"/>
              <a:t>y la variación del </a:t>
            </a:r>
          </a:p>
          <a:p>
            <a:pPr marL="0" indent="0">
              <a:buNone/>
            </a:pPr>
            <a:r>
              <a:rPr lang="es-MX" dirty="0"/>
              <a:t>flujo magnético </a:t>
            </a:r>
          </a:p>
          <a:p>
            <a:pPr marL="0" indent="0">
              <a:buNone/>
            </a:pPr>
            <a:r>
              <a:rPr lang="es-MX" dirty="0"/>
              <a:t>dependerá de la</a:t>
            </a:r>
          </a:p>
          <a:p>
            <a:pPr marL="0" indent="0">
              <a:buNone/>
            </a:pPr>
            <a:r>
              <a:rPr lang="es-MX" dirty="0"/>
              <a:t>rapidez que efectúa</a:t>
            </a:r>
          </a:p>
          <a:p>
            <a:pPr marL="0" indent="0">
              <a:buNone/>
            </a:pPr>
            <a:r>
              <a:rPr lang="es-MX" dirty="0"/>
              <a:t>el imán.</a:t>
            </a:r>
          </a:p>
        </p:txBody>
      </p:sp>
      <p:pic>
        <p:nvPicPr>
          <p:cNvPr id="6" name="Marcador de contenido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36866" y="1850136"/>
            <a:ext cx="4649934" cy="4724400"/>
          </a:xfrm>
          <a:prstGeom prst="rect">
            <a:avLst/>
          </a:prstGeom>
        </p:spPr>
      </p:pic>
    </p:spTree>
    <p:extLst>
      <p:ext uri="{BB962C8B-B14F-4D97-AF65-F5344CB8AC3E}">
        <p14:creationId xmlns:p14="http://schemas.microsoft.com/office/powerpoint/2010/main" val="31145509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INGRESANDO UN IMAN A LA ESPIRA</a:t>
            </a:r>
          </a:p>
        </p:txBody>
      </p:sp>
      <p:sp>
        <p:nvSpPr>
          <p:cNvPr id="3" name="Marcador de contenido 2"/>
          <p:cNvSpPr>
            <a:spLocks noGrp="1"/>
          </p:cNvSpPr>
          <p:nvPr>
            <p:ph idx="1"/>
          </p:nvPr>
        </p:nvSpPr>
        <p:spPr/>
        <p:txBody>
          <a:bodyPr/>
          <a:lstStyle/>
          <a:p>
            <a:pPr algn="just"/>
            <a:r>
              <a:rPr lang="es-MX" dirty="0"/>
              <a:t>Cuando se ingresa un imán a la espira, el campo</a:t>
            </a:r>
          </a:p>
          <a:p>
            <a:pPr marL="109728" indent="0" algn="just">
              <a:buNone/>
            </a:pPr>
            <a:r>
              <a:rPr lang="es-MX" dirty="0"/>
              <a:t>magnético tendrá un sentido contrario al que lo produce.</a:t>
            </a: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38400" y="3525644"/>
            <a:ext cx="4343400" cy="3178098"/>
          </a:xfrm>
          <a:prstGeom prst="rect">
            <a:avLst/>
          </a:prstGeom>
        </p:spPr>
      </p:pic>
    </p:spTree>
    <p:extLst>
      <p:ext uri="{BB962C8B-B14F-4D97-AF65-F5344CB8AC3E}">
        <p14:creationId xmlns:p14="http://schemas.microsoft.com/office/powerpoint/2010/main" val="42508948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ALEJANDO UN IMAN DE LA ESPIRA</a:t>
            </a:r>
          </a:p>
        </p:txBody>
      </p:sp>
      <p:sp>
        <p:nvSpPr>
          <p:cNvPr id="3" name="Marcador de contenido 2"/>
          <p:cNvSpPr>
            <a:spLocks noGrp="1"/>
          </p:cNvSpPr>
          <p:nvPr>
            <p:ph idx="1"/>
          </p:nvPr>
        </p:nvSpPr>
        <p:spPr/>
        <p:txBody>
          <a:bodyPr/>
          <a:lstStyle/>
          <a:p>
            <a:pPr algn="just"/>
            <a:r>
              <a:rPr lang="es-MX" dirty="0"/>
              <a:t>Cuando se aleja el imán a la espira, el campo magnético tendrá el mismo sentido al que lo produce.</a:t>
            </a: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6500" y="3352800"/>
            <a:ext cx="4191000" cy="3066585"/>
          </a:xfrm>
          <a:prstGeom prst="rect">
            <a:avLst/>
          </a:prstGeom>
        </p:spPr>
      </p:pic>
    </p:spTree>
    <p:extLst>
      <p:ext uri="{BB962C8B-B14F-4D97-AF65-F5344CB8AC3E}">
        <p14:creationId xmlns:p14="http://schemas.microsoft.com/office/powerpoint/2010/main" val="11690517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51285" y="1082490"/>
            <a:ext cx="7183040" cy="1813111"/>
          </a:xfrm>
        </p:spPr>
        <p:txBody>
          <a:bodyPr>
            <a:noAutofit/>
          </a:bodyPr>
          <a:lstStyle/>
          <a:p>
            <a:pPr marL="0" indent="0" algn="just">
              <a:buNone/>
            </a:pPr>
            <a:r>
              <a:rPr lang="es-MX" dirty="0"/>
              <a:t>El campo magnético inducido en el interior de cualquier bucle de cable, siempre actúa para mantener constante el flujo magnético del bucle.</a:t>
            </a:r>
          </a:p>
          <a:p>
            <a:pPr marL="0" indent="0" algn="just">
              <a:buNone/>
            </a:pPr>
            <a:endParaRPr lang="es-MX" sz="2200" dirty="0"/>
          </a:p>
        </p:txBody>
      </p:sp>
      <p:pic>
        <p:nvPicPr>
          <p:cNvPr id="1026" name="Picture 2" descr="Image result for campo magnetico en un buc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2200" y="2895602"/>
            <a:ext cx="4273166" cy="30575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46785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a:bodyPr>
          <a:lstStyle/>
          <a:p>
            <a:r>
              <a:rPr lang="es-MX" dirty="0"/>
              <a:t>FEM INDUCIDA</a:t>
            </a:r>
          </a:p>
        </p:txBody>
      </p:sp>
    </p:spTree>
    <p:extLst>
      <p:ext uri="{BB962C8B-B14F-4D97-AF65-F5344CB8AC3E}">
        <p14:creationId xmlns:p14="http://schemas.microsoft.com/office/powerpoint/2010/main" val="523416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33400" y="990600"/>
            <a:ext cx="8229600" cy="4325112"/>
          </a:xfrm>
        </p:spPr>
        <p:txBody>
          <a:bodyPr/>
          <a:lstStyle/>
          <a:p>
            <a:pPr algn="just"/>
            <a:r>
              <a:rPr lang="es-MX" dirty="0"/>
              <a:t>En el ejemplo de abajo, si el campo B aumenta, el campo inducido actúa en oposición. Si está disminuyendo, el campo magnético actúa en la dirección del campo aplicado, para tratar de mantenerlo constante. </a:t>
            </a:r>
            <a:endParaRPr lang="es-MX" dirty="0">
              <a:effectLst>
                <a:outerShdw blurRad="38100" dist="38100" dir="2700000" algn="tl">
                  <a:srgbClr val="000000">
                    <a:alpha val="43137"/>
                  </a:srgbClr>
                </a:outerShdw>
              </a:effectLst>
            </a:endParaRPr>
          </a:p>
          <a:p>
            <a:endParaRPr lang="es-MX" dirty="0"/>
          </a:p>
        </p:txBody>
      </p:sp>
      <p:pic>
        <p:nvPicPr>
          <p:cNvPr id="4" name="Imagen 3"/>
          <p:cNvPicPr>
            <a:picLocks noChangeAspect="1"/>
          </p:cNvPicPr>
          <p:nvPr/>
        </p:nvPicPr>
        <p:blipFill rotWithShape="1">
          <a:blip r:embed="rId2"/>
          <a:srcRect l="1097" t="26910" r="61421" b="43576"/>
          <a:stretch/>
        </p:blipFill>
        <p:spPr>
          <a:xfrm>
            <a:off x="1295400" y="3505200"/>
            <a:ext cx="6300788" cy="2789410"/>
          </a:xfrm>
          <a:prstGeom prst="rect">
            <a:avLst/>
          </a:prstGeom>
        </p:spPr>
      </p:pic>
    </p:spTree>
    <p:extLst>
      <p:ext uri="{BB962C8B-B14F-4D97-AF65-F5344CB8AC3E}">
        <p14:creationId xmlns:p14="http://schemas.microsoft.com/office/powerpoint/2010/main" val="5853427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a:bodyPr>
          <a:lstStyle/>
          <a:p>
            <a:r>
              <a:rPr lang="es-MX" dirty="0"/>
              <a:t>FUERZAS ELECTROMOTRICES Y CAMPOS ELÉCTRICOS</a:t>
            </a:r>
          </a:p>
        </p:txBody>
      </p:sp>
    </p:spTree>
    <p:extLst>
      <p:ext uri="{BB962C8B-B14F-4D97-AF65-F5344CB8AC3E}">
        <p14:creationId xmlns:p14="http://schemas.microsoft.com/office/powerpoint/2010/main" val="29927672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idx="4294967295"/>
          </p:nvPr>
        </p:nvSpPr>
        <p:spPr>
          <a:xfrm>
            <a:off x="0" y="1285875"/>
            <a:ext cx="5824538" cy="611188"/>
          </a:xfrm>
          <a:ln>
            <a:noFill/>
          </a:ln>
        </p:spPr>
        <p:txBody>
          <a:bodyPr>
            <a:normAutofit fontScale="90000"/>
          </a:bodyPr>
          <a:lstStyle/>
          <a:p>
            <a:pPr algn="ctr"/>
            <a:r>
              <a:rPr lang="es-MX" sz="3600" b="1" dirty="0"/>
              <a:t>Fuerzas Electromotrices</a:t>
            </a:r>
            <a:endParaRPr lang="es-MX" sz="3600" dirty="0"/>
          </a:p>
        </p:txBody>
      </p:sp>
      <p:sp>
        <p:nvSpPr>
          <p:cNvPr id="3" name="Subtítulo 2"/>
          <p:cNvSpPr>
            <a:spLocks noGrp="1"/>
          </p:cNvSpPr>
          <p:nvPr>
            <p:ph type="subTitle" idx="4294967295"/>
          </p:nvPr>
        </p:nvSpPr>
        <p:spPr>
          <a:xfrm>
            <a:off x="0" y="2184400"/>
            <a:ext cx="8915400" cy="3835400"/>
          </a:xfrm>
          <a:ln w="19050">
            <a:noFill/>
          </a:ln>
        </p:spPr>
        <p:txBody>
          <a:bodyPr>
            <a:normAutofit/>
          </a:bodyPr>
          <a:lstStyle/>
          <a:p>
            <a:pPr algn="just">
              <a:lnSpc>
                <a:spcPct val="150000"/>
              </a:lnSpc>
              <a:buSzPct val="120000"/>
            </a:pPr>
            <a:r>
              <a:rPr lang="es-MX" dirty="0">
                <a:solidFill>
                  <a:schemeClr val="tx1"/>
                </a:solidFill>
              </a:rPr>
              <a:t>La fuerza electromotriz ε (</a:t>
            </a:r>
            <a:r>
              <a:rPr lang="es-MX" dirty="0" err="1">
                <a:solidFill>
                  <a:schemeClr val="tx1"/>
                </a:solidFill>
              </a:rPr>
              <a:t>fem</a:t>
            </a:r>
            <a:r>
              <a:rPr lang="es-MX" dirty="0">
                <a:solidFill>
                  <a:schemeClr val="tx1"/>
                </a:solidFill>
              </a:rPr>
              <a:t>) de una fuente se define como el trabajo realizado por el dispositivo por unidad de carga, por lo que las unidades de fuerza electromotriz son los voltios. </a:t>
            </a:r>
          </a:p>
          <a:p>
            <a:pPr algn="just">
              <a:lnSpc>
                <a:spcPct val="150000"/>
              </a:lnSpc>
              <a:buSzPct val="120000"/>
            </a:pPr>
            <a:endParaRPr lang="es-MX" sz="3600" dirty="0"/>
          </a:p>
          <a:p>
            <a:pPr algn="just">
              <a:lnSpc>
                <a:spcPct val="150000"/>
              </a:lnSpc>
              <a:buSzPct val="120000"/>
            </a:pPr>
            <a:endParaRPr lang="es-MX" sz="1500" dirty="0">
              <a:solidFill>
                <a:schemeClr val="tx1"/>
              </a:solidFill>
            </a:endParaRPr>
          </a:p>
        </p:txBody>
      </p:sp>
      <p:sp>
        <p:nvSpPr>
          <p:cNvPr id="4" name="Subtítulo 2"/>
          <p:cNvSpPr txBox="1">
            <a:spLocks/>
          </p:cNvSpPr>
          <p:nvPr/>
        </p:nvSpPr>
        <p:spPr>
          <a:xfrm>
            <a:off x="772733" y="3515680"/>
            <a:ext cx="5825202" cy="1466030"/>
          </a:xfrm>
          <a:prstGeom prst="rect">
            <a:avLst/>
          </a:prstGeom>
          <a:ln w="19050">
            <a:noFill/>
          </a:ln>
        </p:spPr>
        <p:txBody>
          <a:bodyPr vert="horz" lIns="68580" tIns="34290" rIns="68580" bIns="34290" rtlCol="0" anchor="t">
            <a:normAutofit/>
          </a:bodyPr>
          <a:lstStyle>
            <a:lvl1pPr marL="0" indent="0" algn="r" defTabSz="457200" rtl="0" eaLnBrk="1" latinLnBrk="0" hangingPunct="1">
              <a:spcBef>
                <a:spcPts val="1000"/>
              </a:spcBef>
              <a:spcAft>
                <a:spcPts val="0"/>
              </a:spcAft>
              <a:buClr>
                <a:schemeClr val="accent1"/>
              </a:buClr>
              <a:buSzPct val="80000"/>
              <a:buFont typeface="Wingdings 3" charset="2"/>
              <a:buNone/>
              <a:defRPr sz="1800" kern="1200">
                <a:solidFill>
                  <a:schemeClr val="tx1">
                    <a:lumMod val="50000"/>
                    <a:lumOff val="50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9pPr>
          </a:lstStyle>
          <a:p>
            <a:pPr algn="just">
              <a:lnSpc>
                <a:spcPct val="150000"/>
              </a:lnSpc>
              <a:buSzPct val="120000"/>
            </a:pPr>
            <a:endParaRPr lang="es-MX" sz="1500" dirty="0">
              <a:solidFill>
                <a:schemeClr val="tx1"/>
              </a:solidFill>
            </a:endParaRPr>
          </a:p>
        </p:txBody>
      </p:sp>
    </p:spTree>
    <p:extLst>
      <p:ext uri="{BB962C8B-B14F-4D97-AF65-F5344CB8AC3E}">
        <p14:creationId xmlns:p14="http://schemas.microsoft.com/office/powerpoint/2010/main" val="32097585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7200" y="1219200"/>
            <a:ext cx="8229600" cy="5355336"/>
          </a:xfrm>
        </p:spPr>
        <p:txBody>
          <a:bodyPr/>
          <a:lstStyle/>
          <a:p>
            <a:pPr algn="just"/>
            <a:r>
              <a:rPr lang="es-MX" dirty="0"/>
              <a:t>Cuando decimos que un campo magnético genera una corriente eléctrica en un conductor, nos referimos a que aparece una </a:t>
            </a:r>
            <a:r>
              <a:rPr lang="es-MX" dirty="0" err="1"/>
              <a:t>fem</a:t>
            </a:r>
            <a:r>
              <a:rPr lang="es-MX" dirty="0"/>
              <a:t> (llamada </a:t>
            </a:r>
            <a:r>
              <a:rPr lang="es-MX" b="1" dirty="0" err="1"/>
              <a:t>fem</a:t>
            </a:r>
            <a:r>
              <a:rPr lang="es-MX" b="1" dirty="0"/>
              <a:t> inducida</a:t>
            </a:r>
            <a:r>
              <a:rPr lang="es-MX" dirty="0"/>
              <a:t>) de modo que las cargas del conductor se mueven generando una corriente (</a:t>
            </a:r>
            <a:r>
              <a:rPr lang="es-MX" b="1" dirty="0"/>
              <a:t>corriente inducida</a:t>
            </a:r>
            <a:r>
              <a:rPr lang="es-MX" dirty="0"/>
              <a:t>).</a:t>
            </a:r>
          </a:p>
          <a:p>
            <a:endParaRPr lang="es-MX" dirty="0"/>
          </a:p>
        </p:txBody>
      </p:sp>
      <p:pic>
        <p:nvPicPr>
          <p:cNvPr id="4" name="Imagen 3"/>
          <p:cNvPicPr>
            <a:picLocks noChangeAspect="1"/>
          </p:cNvPicPr>
          <p:nvPr/>
        </p:nvPicPr>
        <p:blipFill>
          <a:blip r:embed="rId2"/>
          <a:stretch>
            <a:fillRect/>
          </a:stretch>
        </p:blipFill>
        <p:spPr>
          <a:xfrm>
            <a:off x="2819400" y="4153733"/>
            <a:ext cx="3225538" cy="2416040"/>
          </a:xfrm>
          <a:prstGeom prst="rect">
            <a:avLst/>
          </a:prstGeom>
        </p:spPr>
      </p:pic>
    </p:spTree>
    <p:extLst>
      <p:ext uri="{BB962C8B-B14F-4D97-AF65-F5344CB8AC3E}">
        <p14:creationId xmlns:p14="http://schemas.microsoft.com/office/powerpoint/2010/main" val="18402906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idx="4294967295"/>
          </p:nvPr>
        </p:nvSpPr>
        <p:spPr>
          <a:xfrm>
            <a:off x="0" y="1285875"/>
            <a:ext cx="5824538" cy="611188"/>
          </a:xfrm>
          <a:ln>
            <a:noFill/>
          </a:ln>
        </p:spPr>
        <p:txBody>
          <a:bodyPr>
            <a:normAutofit fontScale="90000"/>
          </a:bodyPr>
          <a:lstStyle/>
          <a:p>
            <a:pPr algn="ctr"/>
            <a:r>
              <a:rPr lang="es-MX" sz="3600" b="1" dirty="0"/>
              <a:t>Fuerzas Electromotrices</a:t>
            </a:r>
            <a:endParaRPr lang="es-MX" sz="3600" dirty="0"/>
          </a:p>
        </p:txBody>
      </p:sp>
      <p:sp>
        <p:nvSpPr>
          <p:cNvPr id="3" name="Subtítulo 2"/>
          <p:cNvSpPr>
            <a:spLocks noGrp="1"/>
          </p:cNvSpPr>
          <p:nvPr>
            <p:ph type="subTitle" idx="4294967295"/>
          </p:nvPr>
        </p:nvSpPr>
        <p:spPr>
          <a:xfrm>
            <a:off x="381000" y="2057400"/>
            <a:ext cx="8153400" cy="4419600"/>
          </a:xfrm>
          <a:ln w="19050">
            <a:noFill/>
          </a:ln>
        </p:spPr>
        <p:txBody>
          <a:bodyPr>
            <a:normAutofit/>
          </a:bodyPr>
          <a:lstStyle/>
          <a:p>
            <a:pPr algn="just">
              <a:lnSpc>
                <a:spcPct val="150000"/>
              </a:lnSpc>
              <a:buSzPct val="120000"/>
            </a:pPr>
            <a:r>
              <a:rPr lang="es-MX" dirty="0">
                <a:solidFill>
                  <a:schemeClr val="tx1"/>
                </a:solidFill>
              </a:rPr>
              <a:t>Este hecho se observa fácilmente en el siguiente experimento: si acercamos o alejamos un imán a un conductor que no está conectado a ninguna fuente de fuerza electromotriz, se detecta con un amperímetro que aparece una corriente eléctrica en el conductor. </a:t>
            </a:r>
          </a:p>
        </p:txBody>
      </p:sp>
    </p:spTree>
    <p:extLst>
      <p:ext uri="{BB962C8B-B14F-4D97-AF65-F5344CB8AC3E}">
        <p14:creationId xmlns:p14="http://schemas.microsoft.com/office/powerpoint/2010/main" val="38285333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7200" y="1066800"/>
            <a:ext cx="8229600" cy="5507736"/>
          </a:xfrm>
        </p:spPr>
        <p:txBody>
          <a:bodyPr/>
          <a:lstStyle/>
          <a:p>
            <a:pPr algn="just"/>
            <a:r>
              <a:rPr lang="es-MX" dirty="0"/>
              <a:t>La corriente desaparece si el imán se mantiene en la misma posición, por lo que se llega a la conclusión de que sólo</a:t>
            </a:r>
            <a:r>
              <a:rPr lang="es-MX" b="1" dirty="0"/>
              <a:t> </a:t>
            </a:r>
            <a:r>
              <a:rPr lang="es-MX" dirty="0"/>
              <a:t>una variación del flujo del campo magnético con respecto al tiempo genera corriente eléctrica.</a:t>
            </a:r>
          </a:p>
        </p:txBody>
      </p:sp>
      <p:pic>
        <p:nvPicPr>
          <p:cNvPr id="4" name="Imagen 3"/>
          <p:cNvPicPr>
            <a:picLocks noChangeAspect="1"/>
          </p:cNvPicPr>
          <p:nvPr/>
        </p:nvPicPr>
        <p:blipFill>
          <a:blip r:embed="rId2"/>
          <a:stretch>
            <a:fillRect/>
          </a:stretch>
        </p:blipFill>
        <p:spPr>
          <a:xfrm>
            <a:off x="2438400" y="4038600"/>
            <a:ext cx="4038599" cy="1920193"/>
          </a:xfrm>
          <a:prstGeom prst="rect">
            <a:avLst/>
          </a:prstGeom>
        </p:spPr>
      </p:pic>
    </p:spTree>
    <p:extLst>
      <p:ext uri="{BB962C8B-B14F-4D97-AF65-F5344CB8AC3E}">
        <p14:creationId xmlns:p14="http://schemas.microsoft.com/office/powerpoint/2010/main" val="869167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idx="4294967295"/>
          </p:nvPr>
        </p:nvSpPr>
        <p:spPr>
          <a:xfrm>
            <a:off x="0" y="1285875"/>
            <a:ext cx="5824538" cy="611188"/>
          </a:xfrm>
          <a:ln>
            <a:noFill/>
          </a:ln>
        </p:spPr>
        <p:txBody>
          <a:bodyPr>
            <a:normAutofit fontScale="90000"/>
          </a:bodyPr>
          <a:lstStyle/>
          <a:p>
            <a:pPr algn="ctr"/>
            <a:r>
              <a:rPr lang="es-MX" sz="3600" b="1" dirty="0"/>
              <a:t>Fuerzas Electromotrices</a:t>
            </a:r>
            <a:endParaRPr lang="es-MX" sz="3600" dirty="0"/>
          </a:p>
        </p:txBody>
      </p:sp>
      <p:pic>
        <p:nvPicPr>
          <p:cNvPr id="1032" name="Picture 8" descr="http://acer.forestales.upm.es/basicas/udfisica/asignaturas/fisica/magnet/induccion_files/faraday_eq.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93620" y="3968870"/>
            <a:ext cx="1991933" cy="1231376"/>
          </a:xfrm>
          <a:prstGeom prst="rect">
            <a:avLst/>
          </a:prstGeom>
          <a:noFill/>
          <a:extLst>
            <a:ext uri="{909E8E84-426E-40DD-AFC4-6F175D3DCCD1}">
              <a14:hiddenFill xmlns:a14="http://schemas.microsoft.com/office/drawing/2010/main">
                <a:solidFill>
                  <a:srgbClr val="FFFFFF"/>
                </a:solidFill>
              </a14:hiddenFill>
            </a:ext>
          </a:extLst>
        </p:spPr>
      </p:pic>
      <p:sp>
        <p:nvSpPr>
          <p:cNvPr id="4" name="CuadroTexto 3"/>
          <p:cNvSpPr txBox="1"/>
          <p:nvPr/>
        </p:nvSpPr>
        <p:spPr>
          <a:xfrm>
            <a:off x="457200" y="2209800"/>
            <a:ext cx="8153400" cy="1661993"/>
          </a:xfrm>
          <a:prstGeom prst="rect">
            <a:avLst/>
          </a:prstGeom>
          <a:noFill/>
        </p:spPr>
        <p:txBody>
          <a:bodyPr wrap="square" rtlCol="0">
            <a:spAutoFit/>
          </a:bodyPr>
          <a:lstStyle/>
          <a:p>
            <a:pPr algn="just"/>
            <a:r>
              <a:rPr lang="es-MX" sz="2800" dirty="0"/>
              <a:t>La ley que explica esta interacción entre la fuerza electromotriz inducida y el campo magnético es la </a:t>
            </a:r>
            <a:r>
              <a:rPr lang="es-MX" sz="2800" b="1" dirty="0"/>
              <a:t>Ley de Faraday</a:t>
            </a:r>
            <a:r>
              <a:rPr lang="es-MX" sz="2800" dirty="0"/>
              <a:t>:</a:t>
            </a:r>
          </a:p>
          <a:p>
            <a:endParaRPr lang="es-MX" dirty="0"/>
          </a:p>
        </p:txBody>
      </p:sp>
    </p:spTree>
    <p:extLst>
      <p:ext uri="{BB962C8B-B14F-4D97-AF65-F5344CB8AC3E}">
        <p14:creationId xmlns:p14="http://schemas.microsoft.com/office/powerpoint/2010/main" val="303072410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8" descr="http://acer.forestales.upm.es/basicas/udfisica/asignaturas/fisica/magnet/induccion_files/faraday_eq.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4201" y="1295400"/>
            <a:ext cx="2835090" cy="1752600"/>
          </a:xfrm>
          <a:prstGeom prst="rect">
            <a:avLst/>
          </a:prstGeom>
          <a:noFill/>
          <a:extLst>
            <a:ext uri="{909E8E84-426E-40DD-AFC4-6F175D3DCCD1}">
              <a14:hiddenFill xmlns:a14="http://schemas.microsoft.com/office/drawing/2010/main">
                <a:solidFill>
                  <a:srgbClr val="FFFFFF"/>
                </a:solidFill>
              </a14:hiddenFill>
            </a:ext>
          </a:extLst>
        </p:spPr>
      </p:pic>
      <p:sp>
        <p:nvSpPr>
          <p:cNvPr id="3" name="Subtítulo 2"/>
          <p:cNvSpPr txBox="1">
            <a:spLocks/>
          </p:cNvSpPr>
          <p:nvPr/>
        </p:nvSpPr>
        <p:spPr>
          <a:xfrm>
            <a:off x="620733" y="3352800"/>
            <a:ext cx="7842025" cy="1347302"/>
          </a:xfrm>
          <a:prstGeom prst="rect">
            <a:avLst/>
          </a:prstGeom>
          <a:ln w="19050">
            <a:noFill/>
          </a:ln>
        </p:spPr>
        <p:txBody>
          <a:bodyPr vert="horz" lIns="68580" tIns="34290" rIns="68580" bIns="34290" rtlCol="0" anchor="t">
            <a:noAutofit/>
          </a:bodyPr>
          <a:lstStyle>
            <a:lvl1pPr marL="0" indent="0" algn="r" defTabSz="457200" rtl="0" eaLnBrk="1" latinLnBrk="0" hangingPunct="1">
              <a:spcBef>
                <a:spcPts val="1000"/>
              </a:spcBef>
              <a:spcAft>
                <a:spcPts val="0"/>
              </a:spcAft>
              <a:buClr>
                <a:schemeClr val="accent1"/>
              </a:buClr>
              <a:buSzPct val="80000"/>
              <a:buFont typeface="Wingdings 3" charset="2"/>
              <a:buNone/>
              <a:defRPr sz="1800" kern="1200">
                <a:solidFill>
                  <a:schemeClr val="tx1">
                    <a:lumMod val="50000"/>
                    <a:lumOff val="50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9pPr>
          </a:lstStyle>
          <a:p>
            <a:pPr algn="just">
              <a:lnSpc>
                <a:spcPct val="150000"/>
              </a:lnSpc>
              <a:buSzPct val="120000"/>
            </a:pPr>
            <a:r>
              <a:rPr lang="es-MX" sz="2800" dirty="0">
                <a:solidFill>
                  <a:schemeClr val="tx1"/>
                </a:solidFill>
              </a:rPr>
              <a:t>En donde </a:t>
            </a:r>
            <a:r>
              <a:rPr lang="es-MX" sz="2800" dirty="0" err="1">
                <a:solidFill>
                  <a:schemeClr val="tx1"/>
                </a:solidFill>
              </a:rPr>
              <a:t>Φ</a:t>
            </a:r>
            <a:r>
              <a:rPr lang="es-MX" sz="2800" baseline="-25000" dirty="0" err="1">
                <a:solidFill>
                  <a:schemeClr val="tx1"/>
                </a:solidFill>
              </a:rPr>
              <a:t>m</a:t>
            </a:r>
            <a:r>
              <a:rPr lang="es-MX" sz="2800" dirty="0">
                <a:solidFill>
                  <a:schemeClr val="tx1"/>
                </a:solidFill>
              </a:rPr>
              <a:t> es el flujo del campo magnético. Por tanto, para que aparezca una fuerza electromotriz (</a:t>
            </a:r>
            <a:r>
              <a:rPr lang="es-MX" sz="2800" dirty="0" err="1">
                <a:solidFill>
                  <a:schemeClr val="tx1"/>
                </a:solidFill>
              </a:rPr>
              <a:t>fem</a:t>
            </a:r>
            <a:r>
              <a:rPr lang="es-MX" sz="2800" dirty="0">
                <a:solidFill>
                  <a:schemeClr val="tx1"/>
                </a:solidFill>
              </a:rPr>
              <a:t>) inducida debe variar el flujo del campo magnético a través de la superficie delimitada por el conductor</a:t>
            </a:r>
          </a:p>
        </p:txBody>
      </p:sp>
    </p:spTree>
    <p:extLst>
      <p:ext uri="{BB962C8B-B14F-4D97-AF65-F5344CB8AC3E}">
        <p14:creationId xmlns:p14="http://schemas.microsoft.com/office/powerpoint/2010/main" val="37907400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24855" y="1285090"/>
            <a:ext cx="8229600" cy="4325112"/>
          </a:xfrm>
        </p:spPr>
        <p:txBody>
          <a:bodyPr/>
          <a:lstStyle/>
          <a:p>
            <a:r>
              <a:rPr lang="es-MX" dirty="0"/>
              <a:t>De la definición de flujo:</a:t>
            </a:r>
          </a:p>
        </p:txBody>
      </p:sp>
      <p:pic>
        <p:nvPicPr>
          <p:cNvPr id="4" name="Picture 10" descr="http://acer.forestales.upm.es/basicas/udfisica/asignaturas/fisica/magnet/induccion_files/flujo_eq.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2290947"/>
            <a:ext cx="4659710" cy="799293"/>
          </a:xfrm>
          <a:prstGeom prst="rect">
            <a:avLst/>
          </a:prstGeom>
          <a:noFill/>
          <a:extLst>
            <a:ext uri="{909E8E84-426E-40DD-AFC4-6F175D3DCCD1}">
              <a14:hiddenFill xmlns:a14="http://schemas.microsoft.com/office/drawing/2010/main">
                <a:solidFill>
                  <a:srgbClr val="FFFFFF"/>
                </a:solidFill>
              </a14:hiddenFill>
            </a:ext>
          </a:extLst>
        </p:spPr>
      </p:pic>
      <p:sp>
        <p:nvSpPr>
          <p:cNvPr id="5" name="Subtítulo 2"/>
          <p:cNvSpPr txBox="1">
            <a:spLocks/>
          </p:cNvSpPr>
          <p:nvPr/>
        </p:nvSpPr>
        <p:spPr>
          <a:xfrm>
            <a:off x="983879" y="3352800"/>
            <a:ext cx="7689626" cy="2594264"/>
          </a:xfrm>
          <a:prstGeom prst="rect">
            <a:avLst/>
          </a:prstGeom>
          <a:ln w="19050">
            <a:noFill/>
          </a:ln>
        </p:spPr>
        <p:txBody>
          <a:bodyPr vert="horz" lIns="68580" tIns="34290" rIns="68580" bIns="34290" rtlCol="0" anchor="t">
            <a:noAutofit/>
          </a:bodyPr>
          <a:lstStyle>
            <a:lvl1pPr marL="0" indent="0" algn="r" defTabSz="457200" rtl="0" eaLnBrk="1" latinLnBrk="0" hangingPunct="1">
              <a:spcBef>
                <a:spcPts val="1000"/>
              </a:spcBef>
              <a:spcAft>
                <a:spcPts val="0"/>
              </a:spcAft>
              <a:buClr>
                <a:schemeClr val="accent1"/>
              </a:buClr>
              <a:buSzPct val="80000"/>
              <a:buFont typeface="Wingdings 3" charset="2"/>
              <a:buNone/>
              <a:defRPr sz="1800" kern="1200">
                <a:solidFill>
                  <a:schemeClr val="tx1">
                    <a:lumMod val="50000"/>
                    <a:lumOff val="50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9pPr>
          </a:lstStyle>
          <a:p>
            <a:pPr algn="just">
              <a:lnSpc>
                <a:spcPct val="150000"/>
              </a:lnSpc>
              <a:buSzPct val="120000"/>
            </a:pPr>
            <a:r>
              <a:rPr lang="es-MX" sz="2800" dirty="0">
                <a:solidFill>
                  <a:schemeClr val="tx1"/>
                </a:solidFill>
              </a:rPr>
              <a:t>Se deduce que hay tres formas de variar el flujo del campo magnético: variar el módulo del campo, la superficie que lo atraviesa o el ángulo que forman ambos.</a:t>
            </a:r>
          </a:p>
        </p:txBody>
      </p:sp>
    </p:spTree>
    <p:extLst>
      <p:ext uri="{BB962C8B-B14F-4D97-AF65-F5344CB8AC3E}">
        <p14:creationId xmlns:p14="http://schemas.microsoft.com/office/powerpoint/2010/main" val="141247121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idx="4294967295"/>
          </p:nvPr>
        </p:nvSpPr>
        <p:spPr>
          <a:xfrm>
            <a:off x="0" y="1099706"/>
            <a:ext cx="5824538" cy="611188"/>
          </a:xfrm>
          <a:ln>
            <a:noFill/>
          </a:ln>
        </p:spPr>
        <p:txBody>
          <a:bodyPr>
            <a:normAutofit fontScale="90000"/>
          </a:bodyPr>
          <a:lstStyle/>
          <a:p>
            <a:pPr algn="ctr"/>
            <a:r>
              <a:rPr lang="es-MX" sz="3600" b="1" dirty="0"/>
              <a:t>Campos eléctricos</a:t>
            </a:r>
            <a:endParaRPr lang="es-MX" sz="3600" dirty="0"/>
          </a:p>
        </p:txBody>
      </p:sp>
      <p:sp>
        <p:nvSpPr>
          <p:cNvPr id="3" name="Subtítulo 2"/>
          <p:cNvSpPr>
            <a:spLocks noGrp="1"/>
          </p:cNvSpPr>
          <p:nvPr>
            <p:ph type="subTitle" idx="4294967295"/>
          </p:nvPr>
        </p:nvSpPr>
        <p:spPr>
          <a:xfrm>
            <a:off x="228600" y="1888358"/>
            <a:ext cx="8382000" cy="4360042"/>
          </a:xfrm>
          <a:ln w="19050">
            <a:noFill/>
          </a:ln>
        </p:spPr>
        <p:txBody>
          <a:bodyPr>
            <a:normAutofit/>
          </a:bodyPr>
          <a:lstStyle/>
          <a:p>
            <a:pPr algn="just">
              <a:lnSpc>
                <a:spcPct val="150000"/>
              </a:lnSpc>
              <a:buSzPct val="120000"/>
            </a:pPr>
            <a:r>
              <a:rPr lang="es-MX" dirty="0">
                <a:solidFill>
                  <a:schemeClr val="tx1"/>
                </a:solidFill>
              </a:rPr>
              <a:t>Un campo eléctrico es un campo de fuerza creado por la atracción y repulsión de cargas eléctricas (la causa del flujo eléctrico) y se mide en Voltios por metro (V/m). </a:t>
            </a:r>
          </a:p>
          <a:p>
            <a:pPr algn="just">
              <a:lnSpc>
                <a:spcPct val="150000"/>
              </a:lnSpc>
              <a:buSzPct val="120000"/>
            </a:pPr>
            <a:endParaRPr lang="es-MX" sz="2200" dirty="0"/>
          </a:p>
          <a:p>
            <a:pPr algn="just">
              <a:lnSpc>
                <a:spcPct val="150000"/>
              </a:lnSpc>
              <a:buSzPct val="120000"/>
            </a:pPr>
            <a:endParaRPr lang="es-MX" sz="1500" dirty="0">
              <a:solidFill>
                <a:schemeClr val="tx1"/>
              </a:solidFill>
            </a:endParaRPr>
          </a:p>
        </p:txBody>
      </p:sp>
      <p:sp>
        <p:nvSpPr>
          <p:cNvPr id="12" name="Subtítulo 2"/>
          <p:cNvSpPr txBox="1">
            <a:spLocks/>
          </p:cNvSpPr>
          <p:nvPr/>
        </p:nvSpPr>
        <p:spPr>
          <a:xfrm>
            <a:off x="768575" y="3305996"/>
            <a:ext cx="5825202" cy="1347302"/>
          </a:xfrm>
          <a:prstGeom prst="rect">
            <a:avLst/>
          </a:prstGeom>
          <a:ln w="19050">
            <a:noFill/>
          </a:ln>
        </p:spPr>
        <p:txBody>
          <a:bodyPr vert="horz" lIns="68580" tIns="34290" rIns="68580" bIns="34290" rtlCol="0" anchor="t">
            <a:normAutofit/>
          </a:bodyPr>
          <a:lstStyle>
            <a:lvl1pPr marL="0" indent="0" algn="r" defTabSz="457200" rtl="0" eaLnBrk="1" latinLnBrk="0" hangingPunct="1">
              <a:spcBef>
                <a:spcPts val="1000"/>
              </a:spcBef>
              <a:spcAft>
                <a:spcPts val="0"/>
              </a:spcAft>
              <a:buClr>
                <a:schemeClr val="accent1"/>
              </a:buClr>
              <a:buSzPct val="80000"/>
              <a:buFont typeface="Wingdings 3" charset="2"/>
              <a:buNone/>
              <a:defRPr sz="1800" kern="1200">
                <a:solidFill>
                  <a:schemeClr val="tx1">
                    <a:lumMod val="50000"/>
                    <a:lumOff val="50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9pPr>
          </a:lstStyle>
          <a:p>
            <a:pPr algn="just">
              <a:lnSpc>
                <a:spcPct val="150000"/>
              </a:lnSpc>
              <a:buSzPct val="120000"/>
            </a:pPr>
            <a:endParaRPr lang="es-MX" sz="1350" dirty="0">
              <a:solidFill>
                <a:schemeClr val="tx1"/>
              </a:solidFill>
            </a:endParaRPr>
          </a:p>
        </p:txBody>
      </p:sp>
      <p:pic>
        <p:nvPicPr>
          <p:cNvPr id="4" name="Imagen 3"/>
          <p:cNvPicPr>
            <a:picLocks noChangeAspect="1"/>
          </p:cNvPicPr>
          <p:nvPr/>
        </p:nvPicPr>
        <p:blipFill>
          <a:blip r:embed="rId2"/>
          <a:stretch>
            <a:fillRect/>
          </a:stretch>
        </p:blipFill>
        <p:spPr>
          <a:xfrm>
            <a:off x="3886200" y="4114800"/>
            <a:ext cx="2143125" cy="2143125"/>
          </a:xfrm>
          <a:prstGeom prst="rect">
            <a:avLst/>
          </a:prstGeom>
        </p:spPr>
      </p:pic>
    </p:spTree>
    <p:extLst>
      <p:ext uri="{BB962C8B-B14F-4D97-AF65-F5344CB8AC3E}">
        <p14:creationId xmlns:p14="http://schemas.microsoft.com/office/powerpoint/2010/main" val="585525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Inducción electromagnética </a:t>
            </a:r>
          </a:p>
        </p:txBody>
      </p:sp>
      <p:sp>
        <p:nvSpPr>
          <p:cNvPr id="3" name="2 Marcador de contenido"/>
          <p:cNvSpPr>
            <a:spLocks noGrp="1"/>
          </p:cNvSpPr>
          <p:nvPr>
            <p:ph idx="1"/>
          </p:nvPr>
        </p:nvSpPr>
        <p:spPr/>
        <p:txBody>
          <a:bodyPr/>
          <a:lstStyle/>
          <a:p>
            <a:pPr algn="just"/>
            <a:r>
              <a:rPr lang="es-ES" dirty="0"/>
              <a:t>La inducción electromagnética constituye una pieza destacada en ese sistema de relaciones mutuas entre electricidad y magnetismo que se conoce con el nombre de electromagnetismo. </a:t>
            </a:r>
          </a:p>
          <a:p>
            <a:pPr marL="109728" indent="0" algn="just">
              <a:buNone/>
            </a:pPr>
            <a:endParaRPr lang="es-ES" dirty="0"/>
          </a:p>
          <a:p>
            <a:pPr algn="just"/>
            <a:r>
              <a:rPr lang="es-ES" dirty="0"/>
              <a:t>Se han desarrollado un sin número de aplicaciones prácticas de este fenómeno físico.</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7200" y="685800"/>
            <a:ext cx="8229600" cy="5468112"/>
          </a:xfrm>
        </p:spPr>
        <p:txBody>
          <a:bodyPr/>
          <a:lstStyle/>
          <a:p>
            <a:pPr algn="just"/>
            <a:r>
              <a:rPr lang="es-MX" dirty="0"/>
              <a:t>La dirección y sentido del vector campo eléctrico en un punto vienen dados por la dirección y sentido de la fuerza que experimentaría una carga positiva colocada en ese punto: si la carga fuente es positiva, el campo eléctrico generado será un vector dirigido hacia afuera y si es negativa, el campo estará dirigido hacia la carga.</a:t>
            </a:r>
          </a:p>
          <a:p>
            <a:endParaRPr lang="es-MX" dirty="0"/>
          </a:p>
        </p:txBody>
      </p:sp>
      <p:pic>
        <p:nvPicPr>
          <p:cNvPr id="2" name="Imagen 1"/>
          <p:cNvPicPr>
            <a:picLocks noChangeAspect="1"/>
          </p:cNvPicPr>
          <p:nvPr/>
        </p:nvPicPr>
        <p:blipFill>
          <a:blip r:embed="rId2"/>
          <a:stretch>
            <a:fillRect/>
          </a:stretch>
        </p:blipFill>
        <p:spPr>
          <a:xfrm>
            <a:off x="1420790" y="4191000"/>
            <a:ext cx="5894410" cy="2200366"/>
          </a:xfrm>
          <a:prstGeom prst="rect">
            <a:avLst/>
          </a:prstGeom>
        </p:spPr>
      </p:pic>
    </p:spTree>
    <p:extLst>
      <p:ext uri="{BB962C8B-B14F-4D97-AF65-F5344CB8AC3E}">
        <p14:creationId xmlns:p14="http://schemas.microsoft.com/office/powerpoint/2010/main" val="241381670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idx="4294967295"/>
          </p:nvPr>
        </p:nvSpPr>
        <p:spPr>
          <a:xfrm>
            <a:off x="0" y="1285875"/>
            <a:ext cx="5824538" cy="611188"/>
          </a:xfrm>
          <a:ln>
            <a:noFill/>
          </a:ln>
        </p:spPr>
        <p:txBody>
          <a:bodyPr>
            <a:normAutofit fontScale="90000"/>
          </a:bodyPr>
          <a:lstStyle/>
          <a:p>
            <a:pPr algn="ctr"/>
            <a:r>
              <a:rPr lang="es-MX" sz="3600" b="1" dirty="0"/>
              <a:t>Campos eléctricos</a:t>
            </a:r>
            <a:endParaRPr lang="es-MX" sz="3600" dirty="0"/>
          </a:p>
        </p:txBody>
      </p:sp>
      <p:pic>
        <p:nvPicPr>
          <p:cNvPr id="2050" name="Picture 2" descr="http://acer.forestales.upm.es/basicas/udfisica/asignaturas/fisica/electro/campo_electr_files/campoE2.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62" y="2934811"/>
            <a:ext cx="4236930" cy="1836004"/>
          </a:xfrm>
          <a:prstGeom prst="rect">
            <a:avLst/>
          </a:prstGeom>
          <a:noFill/>
          <a:extLst>
            <a:ext uri="{909E8E84-426E-40DD-AFC4-6F175D3DCCD1}">
              <a14:hiddenFill xmlns:a14="http://schemas.microsoft.com/office/drawing/2010/main">
                <a:solidFill>
                  <a:srgbClr val="FFFFFF"/>
                </a:solidFill>
              </a14:hiddenFill>
            </a:ext>
          </a:extLst>
        </p:spPr>
      </p:pic>
      <p:sp>
        <p:nvSpPr>
          <p:cNvPr id="5" name="Rectángulo 4"/>
          <p:cNvSpPr/>
          <p:nvPr/>
        </p:nvSpPr>
        <p:spPr>
          <a:xfrm>
            <a:off x="4236930" y="2230157"/>
            <a:ext cx="4297470" cy="3245312"/>
          </a:xfrm>
          <a:prstGeom prst="rect">
            <a:avLst/>
          </a:prstGeom>
        </p:spPr>
        <p:txBody>
          <a:bodyPr wrap="square">
            <a:spAutoFit/>
          </a:bodyPr>
          <a:lstStyle/>
          <a:p>
            <a:pPr algn="just">
              <a:lnSpc>
                <a:spcPct val="150000"/>
              </a:lnSpc>
            </a:pPr>
            <a:r>
              <a:rPr lang="es-MX" sz="2800" dirty="0">
                <a:latin typeface="Georgia" panose="02040502050405020303" pitchFamily="18" charset="0"/>
              </a:rPr>
              <a:t>Campo eléctrico creado en el punto P por una carga de fuente </a:t>
            </a:r>
            <a:r>
              <a:rPr lang="es-MX" sz="2800" i="1" dirty="0">
                <a:latin typeface="Georgia" panose="02040502050405020303" pitchFamily="18" charset="0"/>
              </a:rPr>
              <a:t>q</a:t>
            </a:r>
            <a:r>
              <a:rPr lang="es-MX" sz="2800" i="1" baseline="-25000" dirty="0">
                <a:latin typeface="Georgia" panose="02040502050405020303" pitchFamily="18" charset="0"/>
              </a:rPr>
              <a:t>1</a:t>
            </a:r>
            <a:r>
              <a:rPr lang="es-MX" sz="2800" dirty="0">
                <a:latin typeface="Georgia" panose="02040502050405020303" pitchFamily="18" charset="0"/>
              </a:rPr>
              <a:t> positiva (a) y por una otra negativa (b).</a:t>
            </a:r>
          </a:p>
        </p:txBody>
      </p:sp>
    </p:spTree>
    <p:extLst>
      <p:ext uri="{BB962C8B-B14F-4D97-AF65-F5344CB8AC3E}">
        <p14:creationId xmlns:p14="http://schemas.microsoft.com/office/powerpoint/2010/main" val="400237979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685800" y="762000"/>
            <a:ext cx="8273604" cy="1952650"/>
          </a:xfrm>
          <a:prstGeom prst="rect">
            <a:avLst/>
          </a:prstGeom>
        </p:spPr>
        <p:txBody>
          <a:bodyPr wrap="square">
            <a:spAutoFit/>
          </a:bodyPr>
          <a:lstStyle/>
          <a:p>
            <a:pPr algn="just">
              <a:lnSpc>
                <a:spcPct val="150000"/>
              </a:lnSpc>
            </a:pPr>
            <a:r>
              <a:rPr lang="es-MX" sz="2800" dirty="0">
                <a:latin typeface="Georgia" panose="02040502050405020303" pitchFamily="18" charset="0"/>
              </a:rPr>
              <a:t>El campo eléctrico </a:t>
            </a:r>
            <a:r>
              <a:rPr lang="es-MX" sz="2800" b="1" dirty="0">
                <a:latin typeface="Georgia" panose="02040502050405020303" pitchFamily="18" charset="0"/>
              </a:rPr>
              <a:t>E</a:t>
            </a:r>
            <a:r>
              <a:rPr lang="es-MX" sz="2800" dirty="0">
                <a:latin typeface="Georgia" panose="02040502050405020303" pitchFamily="18" charset="0"/>
              </a:rPr>
              <a:t> creado por la carga puntual </a:t>
            </a:r>
            <a:r>
              <a:rPr lang="es-MX" sz="2800" i="1" dirty="0">
                <a:latin typeface="Georgia" panose="02040502050405020303" pitchFamily="18" charset="0"/>
              </a:rPr>
              <a:t>q</a:t>
            </a:r>
            <a:r>
              <a:rPr lang="es-MX" sz="2800" i="1" baseline="-25000" dirty="0">
                <a:latin typeface="Georgia" panose="02040502050405020303" pitchFamily="18" charset="0"/>
              </a:rPr>
              <a:t>1</a:t>
            </a:r>
            <a:r>
              <a:rPr lang="es-MX" sz="2800" dirty="0">
                <a:latin typeface="Georgia" panose="02040502050405020303" pitchFamily="18" charset="0"/>
              </a:rPr>
              <a:t> en un punto cualquiera P se define como:</a:t>
            </a:r>
          </a:p>
        </p:txBody>
      </p:sp>
      <p:pic>
        <p:nvPicPr>
          <p:cNvPr id="6" name="Picture 6" descr="http://acer.forestales.upm.es/basicas/udfisica/asignaturas/fisica/electro/campo_electr_files/campoEec.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2743250"/>
            <a:ext cx="2971800" cy="15779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66532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http://acer.forestales.upm.es/basicas/udfisica/asignaturas/fisica/electro/campo_electr_files/campoEec.gif"/>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200400" y="1371600"/>
            <a:ext cx="2514600" cy="1335186"/>
          </a:xfrm>
          <a:prstGeom prst="rect">
            <a:avLst/>
          </a:prstGeom>
          <a:noFill/>
          <a:extLst>
            <a:ext uri="{909E8E84-426E-40DD-AFC4-6F175D3DCCD1}">
              <a14:hiddenFill xmlns:a14="http://schemas.microsoft.com/office/drawing/2010/main">
                <a:solidFill>
                  <a:srgbClr val="FFFFFF"/>
                </a:solidFill>
              </a14:hiddenFill>
            </a:ext>
          </a:extLst>
        </p:spPr>
      </p:pic>
      <p:sp>
        <p:nvSpPr>
          <p:cNvPr id="5" name="Marcador de contenido 4"/>
          <p:cNvSpPr txBox="1">
            <a:spLocks/>
          </p:cNvSpPr>
          <p:nvPr/>
        </p:nvSpPr>
        <p:spPr>
          <a:xfrm>
            <a:off x="342900" y="2706786"/>
            <a:ext cx="8229600" cy="3891643"/>
          </a:xfrm>
          <a:prstGeom prst="rect">
            <a:avLst/>
          </a:prstGeom>
        </p:spPr>
        <p:txBody>
          <a:bodyPr vert="horz" wrap="square">
            <a:spAutoFit/>
          </a:bodyPr>
          <a:lst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109728" indent="0" algn="just">
              <a:lnSpc>
                <a:spcPct val="150000"/>
              </a:lnSpc>
              <a:buNone/>
            </a:pPr>
            <a:r>
              <a:rPr lang="es-MX" dirty="0">
                <a:latin typeface="Georgia" panose="02040502050405020303" pitchFamily="18" charset="0"/>
              </a:rPr>
              <a:t>donde </a:t>
            </a:r>
            <a:r>
              <a:rPr lang="es-MX" i="1" dirty="0">
                <a:latin typeface="Georgia" panose="02040502050405020303" pitchFamily="18" charset="0"/>
              </a:rPr>
              <a:t>q</a:t>
            </a:r>
            <a:r>
              <a:rPr lang="es-MX" i="1" baseline="-25000" dirty="0">
                <a:latin typeface="Georgia" panose="02040502050405020303" pitchFamily="18" charset="0"/>
              </a:rPr>
              <a:t>1</a:t>
            </a:r>
            <a:r>
              <a:rPr lang="es-MX" dirty="0">
                <a:latin typeface="Georgia" panose="02040502050405020303" pitchFamily="18" charset="0"/>
              </a:rPr>
              <a:t> es la carga creadora del campo (carga fuente), </a:t>
            </a:r>
            <a:r>
              <a:rPr lang="es-MX" i="1" dirty="0">
                <a:latin typeface="Georgia" panose="02040502050405020303" pitchFamily="18" charset="0"/>
              </a:rPr>
              <a:t>K</a:t>
            </a:r>
            <a:r>
              <a:rPr lang="es-MX" dirty="0">
                <a:latin typeface="Georgia" panose="02040502050405020303" pitchFamily="18" charset="0"/>
              </a:rPr>
              <a:t> es la constante electrostática, </a:t>
            </a:r>
            <a:r>
              <a:rPr lang="es-MX" i="1" dirty="0">
                <a:latin typeface="Georgia" panose="02040502050405020303" pitchFamily="18" charset="0"/>
              </a:rPr>
              <a:t>r</a:t>
            </a:r>
            <a:r>
              <a:rPr lang="es-MX" dirty="0">
                <a:latin typeface="Georgia" panose="02040502050405020303" pitchFamily="18" charset="0"/>
              </a:rPr>
              <a:t> es la distancia desde la carga fuente al punto P y </a:t>
            </a:r>
            <a:r>
              <a:rPr lang="es-MX" i="1" dirty="0" err="1">
                <a:latin typeface="Georgia" panose="02040502050405020303" pitchFamily="18" charset="0"/>
              </a:rPr>
              <a:t>u</a:t>
            </a:r>
            <a:r>
              <a:rPr lang="es-MX" i="1" baseline="-25000" dirty="0" err="1">
                <a:latin typeface="Georgia" panose="02040502050405020303" pitchFamily="18" charset="0"/>
              </a:rPr>
              <a:t>r</a:t>
            </a:r>
            <a:r>
              <a:rPr lang="es-MX" dirty="0">
                <a:latin typeface="Georgia" panose="02040502050405020303" pitchFamily="18" charset="0"/>
              </a:rPr>
              <a:t> es un vector unitario que va desde la carga fuente hacia el punto donde se calcula el campo eléctrico (P).</a:t>
            </a:r>
          </a:p>
        </p:txBody>
      </p:sp>
    </p:spTree>
    <p:extLst>
      <p:ext uri="{BB962C8B-B14F-4D97-AF65-F5344CB8AC3E}">
        <p14:creationId xmlns:p14="http://schemas.microsoft.com/office/powerpoint/2010/main" val="262051785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ln>
            <a:noFill/>
          </a:ln>
        </p:spPr>
        <p:txBody>
          <a:bodyPr>
            <a:normAutofit/>
          </a:bodyPr>
          <a:lstStyle/>
          <a:p>
            <a:pPr algn="ctr"/>
            <a:r>
              <a:rPr lang="es-MX" sz="3600" dirty="0"/>
              <a:t>GENERADORES Y MOTORES</a:t>
            </a:r>
          </a:p>
        </p:txBody>
      </p:sp>
    </p:spTree>
    <p:extLst>
      <p:ext uri="{BB962C8B-B14F-4D97-AF65-F5344CB8AC3E}">
        <p14:creationId xmlns:p14="http://schemas.microsoft.com/office/powerpoint/2010/main" val="63011692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Generador eléctrico</a:t>
            </a:r>
          </a:p>
        </p:txBody>
      </p:sp>
      <p:sp>
        <p:nvSpPr>
          <p:cNvPr id="3" name="Marcador de contenido 2"/>
          <p:cNvSpPr>
            <a:spLocks noGrp="1"/>
          </p:cNvSpPr>
          <p:nvPr>
            <p:ph idx="1"/>
          </p:nvPr>
        </p:nvSpPr>
        <p:spPr>
          <a:xfrm>
            <a:off x="1013608" y="2340478"/>
            <a:ext cx="7429499" cy="3984121"/>
          </a:xfrm>
        </p:spPr>
        <p:txBody>
          <a:bodyPr>
            <a:normAutofit/>
          </a:bodyPr>
          <a:lstStyle/>
          <a:p>
            <a:pPr algn="just"/>
            <a:r>
              <a:rPr lang="es-MX" dirty="0"/>
              <a:t>Un generador eléctrico es un dispositivo que convierte energía mecánica en energía eléctrica. Mantiene por tanto una diferencia de potencial entre dos puntos denominados polos. Por la ley de Faraday, al hacer girar una espira dentro de un campo magnético, se produce una variación del flujo de dicho campo a través de la espira y por tanto se genera una corriente eléctrica.</a:t>
            </a:r>
          </a:p>
          <a:p>
            <a:endParaRPr lang="es-MX" dirty="0"/>
          </a:p>
          <a:p>
            <a:endParaRPr lang="es-MX" dirty="0"/>
          </a:p>
        </p:txBody>
      </p:sp>
    </p:spTree>
    <p:extLst>
      <p:ext uri="{BB962C8B-B14F-4D97-AF65-F5344CB8AC3E}">
        <p14:creationId xmlns:p14="http://schemas.microsoft.com/office/powerpoint/2010/main" val="310601335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acer.forestales.upm.es/basicas/udfisica/asignaturas/fisica/magnet/generador_files/generador_basico.gif"/>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429000" y="838200"/>
            <a:ext cx="2498349" cy="2570765"/>
          </a:xfrm>
          <a:prstGeom prst="rect">
            <a:avLst/>
          </a:prstGeom>
          <a:noFill/>
          <a:extLst>
            <a:ext uri="{909E8E84-426E-40DD-AFC4-6F175D3DCCD1}">
              <a14:hiddenFill xmlns:a14="http://schemas.microsoft.com/office/drawing/2010/main">
                <a:solidFill>
                  <a:srgbClr val="FFFFFF"/>
                </a:solidFill>
              </a14:hiddenFill>
            </a:ext>
          </a:extLst>
        </p:spPr>
      </p:pic>
      <p:sp>
        <p:nvSpPr>
          <p:cNvPr id="6" name="CuadroTexto 5"/>
          <p:cNvSpPr txBox="1"/>
          <p:nvPr/>
        </p:nvSpPr>
        <p:spPr>
          <a:xfrm>
            <a:off x="410974" y="3657600"/>
            <a:ext cx="8534399" cy="3108543"/>
          </a:xfrm>
          <a:prstGeom prst="rect">
            <a:avLst/>
          </a:prstGeom>
          <a:noFill/>
        </p:spPr>
        <p:txBody>
          <a:bodyPr wrap="square" rtlCol="0">
            <a:spAutoFit/>
          </a:bodyPr>
          <a:lstStyle/>
          <a:p>
            <a:pPr algn="just"/>
            <a:r>
              <a:rPr lang="es-MX" sz="2800" dirty="0"/>
              <a:t>El la figura de arriba, la espira rectangular rota dentro de un campo magnético, por lo que el flujo del campo a través de ella varía. Se crea una corriente que circula por la espira, por lo que entre los bornes (representados en verde) aparece una diferencia de potencial ΔV (fuerza electromotriz inducida).</a:t>
            </a:r>
          </a:p>
        </p:txBody>
      </p:sp>
    </p:spTree>
    <p:extLst>
      <p:ext uri="{BB962C8B-B14F-4D97-AF65-F5344CB8AC3E}">
        <p14:creationId xmlns:p14="http://schemas.microsoft.com/office/powerpoint/2010/main" val="418492710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90600" y="2209800"/>
            <a:ext cx="7429499" cy="3770968"/>
          </a:xfrm>
        </p:spPr>
        <p:txBody>
          <a:bodyPr>
            <a:normAutofit/>
          </a:bodyPr>
          <a:lstStyle/>
          <a:p>
            <a:pPr marL="109728" indent="0" algn="just">
              <a:buNone/>
            </a:pPr>
            <a:r>
              <a:rPr lang="es-MX" dirty="0"/>
              <a:t>En las centrales de generación de energía eléctrica (nucleares, térmicas, hidráulicas...) la energía mecánica que el generador transforma en energía eléctrica proviene del movimiento de una turbina</a:t>
            </a:r>
          </a:p>
        </p:txBody>
      </p:sp>
    </p:spTree>
    <p:extLst>
      <p:ext uri="{BB962C8B-B14F-4D97-AF65-F5344CB8AC3E}">
        <p14:creationId xmlns:p14="http://schemas.microsoft.com/office/powerpoint/2010/main" val="32842842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acer.forestales.upm.es/basicas/udfisica/asignaturas/fisica/magnet/generador_files/generador.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9508" y="1905000"/>
            <a:ext cx="3129954" cy="3586033"/>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p:cNvSpPr txBox="1"/>
          <p:nvPr/>
        </p:nvSpPr>
        <p:spPr>
          <a:xfrm>
            <a:off x="3352800" y="1524000"/>
            <a:ext cx="5791200" cy="4608954"/>
          </a:xfrm>
          <a:prstGeom prst="rect">
            <a:avLst/>
          </a:prstGeom>
          <a:noFill/>
        </p:spPr>
        <p:txBody>
          <a:bodyPr wrap="square" rtlCol="0">
            <a:spAutoFit/>
          </a:bodyPr>
          <a:lstStyle/>
          <a:p>
            <a:r>
              <a:rPr lang="es-MX" sz="2800" dirty="0"/>
              <a:t>Dicho generador consta de dos partes:</a:t>
            </a:r>
          </a:p>
          <a:p>
            <a:endParaRPr lang="es-MX" sz="2800" dirty="0"/>
          </a:p>
          <a:p>
            <a:r>
              <a:rPr lang="es-MX" sz="2800" dirty="0"/>
              <a:t>El </a:t>
            </a:r>
            <a:r>
              <a:rPr lang="es-MX" sz="2800" b="1" dirty="0" err="1"/>
              <a:t>estátor</a:t>
            </a:r>
            <a:r>
              <a:rPr lang="es-MX" sz="2800" dirty="0"/>
              <a:t>, que es la parte estática del generador. Actúa como </a:t>
            </a:r>
            <a:r>
              <a:rPr lang="es-MX" sz="2800" i="1" dirty="0"/>
              <a:t>inducido</a:t>
            </a:r>
            <a:r>
              <a:rPr lang="es-MX" sz="2800" dirty="0"/>
              <a:t>.</a:t>
            </a:r>
          </a:p>
          <a:p>
            <a:endParaRPr lang="es-MX" sz="2800" dirty="0"/>
          </a:p>
          <a:p>
            <a:r>
              <a:rPr lang="es-MX" sz="2800" dirty="0"/>
              <a:t>El </a:t>
            </a:r>
            <a:r>
              <a:rPr lang="es-MX" sz="2800" b="1" dirty="0"/>
              <a:t>rotor</a:t>
            </a:r>
            <a:r>
              <a:rPr lang="es-MX" sz="2800" dirty="0"/>
              <a:t>, que es la parte móvil conectada al eje de la turbina. Es el que actúa como </a:t>
            </a:r>
            <a:r>
              <a:rPr lang="es-MX" sz="2800" i="1" dirty="0"/>
              <a:t>inductor</a:t>
            </a:r>
            <a:r>
              <a:rPr lang="es-MX" sz="2800" dirty="0"/>
              <a:t>.</a:t>
            </a:r>
          </a:p>
          <a:p>
            <a:endParaRPr lang="es-MX" sz="1350" dirty="0"/>
          </a:p>
        </p:txBody>
      </p:sp>
    </p:spTree>
    <p:extLst>
      <p:ext uri="{BB962C8B-B14F-4D97-AF65-F5344CB8AC3E}">
        <p14:creationId xmlns:p14="http://schemas.microsoft.com/office/powerpoint/2010/main" val="369762608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56059" y="1033844"/>
            <a:ext cx="7429499" cy="1108928"/>
          </a:xfrm>
        </p:spPr>
        <p:txBody>
          <a:bodyPr/>
          <a:lstStyle/>
          <a:p>
            <a:pPr algn="ctr"/>
            <a:r>
              <a:rPr lang="es-MX" dirty="0"/>
              <a:t>Motor eléctrico</a:t>
            </a:r>
          </a:p>
        </p:txBody>
      </p:sp>
      <p:sp>
        <p:nvSpPr>
          <p:cNvPr id="3" name="Marcador de contenido 2"/>
          <p:cNvSpPr>
            <a:spLocks noGrp="1"/>
          </p:cNvSpPr>
          <p:nvPr>
            <p:ph idx="1"/>
          </p:nvPr>
        </p:nvSpPr>
        <p:spPr>
          <a:xfrm>
            <a:off x="930200" y="2275606"/>
            <a:ext cx="4074287" cy="3972794"/>
          </a:xfrm>
        </p:spPr>
        <p:txBody>
          <a:bodyPr>
            <a:normAutofit fontScale="92500" lnSpcReduction="20000"/>
          </a:bodyPr>
          <a:lstStyle/>
          <a:p>
            <a:pPr algn="just"/>
            <a:r>
              <a:rPr lang="es-MX" sz="3000" dirty="0"/>
              <a:t>Un motor eléctrico convierte energía eléctrica en energía mecánica. </a:t>
            </a:r>
          </a:p>
          <a:p>
            <a:pPr algn="just"/>
            <a:endParaRPr lang="es-MX" sz="3000" dirty="0"/>
          </a:p>
          <a:p>
            <a:pPr algn="just"/>
            <a:r>
              <a:rPr lang="es-MX" sz="3000" dirty="0"/>
              <a:t>El principio de funcionamiento de los motores eléctricos se muestra en la siguiente figura.</a:t>
            </a:r>
          </a:p>
          <a:p>
            <a:endParaRPr lang="es-MX" dirty="0"/>
          </a:p>
        </p:txBody>
      </p:sp>
      <p:pic>
        <p:nvPicPr>
          <p:cNvPr id="4" name="Imagen 3"/>
          <p:cNvPicPr>
            <a:picLocks noChangeAspect="1"/>
          </p:cNvPicPr>
          <p:nvPr/>
        </p:nvPicPr>
        <p:blipFill>
          <a:blip r:embed="rId2"/>
          <a:stretch>
            <a:fillRect/>
          </a:stretch>
        </p:blipFill>
        <p:spPr>
          <a:xfrm>
            <a:off x="5262129" y="2142772"/>
            <a:ext cx="3023429" cy="2962628"/>
          </a:xfrm>
          <a:prstGeom prst="rect">
            <a:avLst/>
          </a:prstGeom>
        </p:spPr>
      </p:pic>
    </p:spTree>
    <p:extLst>
      <p:ext uri="{BB962C8B-B14F-4D97-AF65-F5344CB8AC3E}">
        <p14:creationId xmlns:p14="http://schemas.microsoft.com/office/powerpoint/2010/main" val="14411644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143000"/>
            <a:ext cx="8229600" cy="5431536"/>
          </a:xfrm>
        </p:spPr>
        <p:txBody>
          <a:bodyPr>
            <a:normAutofit/>
          </a:bodyPr>
          <a:lstStyle/>
          <a:p>
            <a:pPr algn="just"/>
            <a:r>
              <a:rPr lang="es-ES" dirty="0"/>
              <a:t>La </a:t>
            </a:r>
            <a:r>
              <a:rPr lang="es-ES" dirty="0" err="1"/>
              <a:t>fem</a:t>
            </a:r>
            <a:r>
              <a:rPr lang="es-ES" dirty="0"/>
              <a:t> aparece cuando un conductor se desplaza en el interior de un campo magnético. </a:t>
            </a:r>
          </a:p>
          <a:p>
            <a:pPr algn="just"/>
            <a:endParaRPr lang="es-ES" dirty="0"/>
          </a:p>
          <a:p>
            <a:pPr algn="just"/>
            <a:r>
              <a:rPr lang="es-ES" dirty="0"/>
              <a:t>La </a:t>
            </a:r>
            <a:r>
              <a:rPr lang="es-ES" dirty="0" err="1"/>
              <a:t>fem</a:t>
            </a:r>
            <a:r>
              <a:rPr lang="es-ES" dirty="0"/>
              <a:t> de movimiento puede explicarse y calcularse a partir de las fuerzas que el campo magnético ejerce sobre las cargas en movimiento del conductor.</a:t>
            </a:r>
          </a:p>
          <a:p>
            <a:pPr algn="just"/>
            <a:endParaRPr lang="es-ES" dirty="0"/>
          </a:p>
          <a:p>
            <a:pPr algn="just"/>
            <a:r>
              <a:rPr lang="es-ES" dirty="0"/>
              <a:t> Puede ser explicada sin necesidad de la Ley de Faraday. </a:t>
            </a:r>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7200" y="1066800"/>
            <a:ext cx="8229600" cy="3160776"/>
          </a:xfrm>
        </p:spPr>
        <p:txBody>
          <a:bodyPr/>
          <a:lstStyle/>
          <a:p>
            <a:r>
              <a:rPr lang="es-MX" dirty="0"/>
              <a:t>Si se coloca una espira en un campo magnético y se hace pasar una intensidad de corriente a través de ella, el campo ejerce una fuerza sobre los lados de la espira, y estas fuerzas ejercen un momento de fuerzas. La espira empezará a rotar, por lo que se habrá transformado energía eléctrica en energía mecánica.</a:t>
            </a:r>
          </a:p>
          <a:p>
            <a:pPr marL="109728" indent="0">
              <a:buNone/>
            </a:pPr>
            <a:endParaRPr lang="es-MX" dirty="0"/>
          </a:p>
        </p:txBody>
      </p:sp>
      <p:pic>
        <p:nvPicPr>
          <p:cNvPr id="4" name="Imagen 3"/>
          <p:cNvPicPr>
            <a:picLocks noChangeAspect="1"/>
          </p:cNvPicPr>
          <p:nvPr/>
        </p:nvPicPr>
        <p:blipFill>
          <a:blip r:embed="rId2"/>
          <a:stretch>
            <a:fillRect/>
          </a:stretch>
        </p:blipFill>
        <p:spPr>
          <a:xfrm>
            <a:off x="5723844" y="3810000"/>
            <a:ext cx="2995613" cy="2518760"/>
          </a:xfrm>
          <a:prstGeom prst="rect">
            <a:avLst/>
          </a:prstGeom>
        </p:spPr>
      </p:pic>
    </p:spTree>
    <p:extLst>
      <p:ext uri="{BB962C8B-B14F-4D97-AF65-F5344CB8AC3E}">
        <p14:creationId xmlns:p14="http://schemas.microsoft.com/office/powerpoint/2010/main" val="293220704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BIBLIOGRAFÍA</a:t>
            </a:r>
          </a:p>
        </p:txBody>
      </p:sp>
      <p:sp>
        <p:nvSpPr>
          <p:cNvPr id="3" name="Marcador de contenido 2"/>
          <p:cNvSpPr>
            <a:spLocks noGrp="1"/>
          </p:cNvSpPr>
          <p:nvPr>
            <p:ph idx="1"/>
          </p:nvPr>
        </p:nvSpPr>
        <p:spPr>
          <a:xfrm>
            <a:off x="457200" y="2249424"/>
            <a:ext cx="8229600" cy="4325112"/>
          </a:xfrm>
        </p:spPr>
        <p:txBody>
          <a:bodyPr>
            <a:normAutofit/>
          </a:bodyPr>
          <a:lstStyle/>
          <a:p>
            <a:pPr marL="109728" indent="0">
              <a:buNone/>
            </a:pPr>
            <a:endParaRPr lang="es-MX" sz="2400" dirty="0"/>
          </a:p>
          <a:p>
            <a:r>
              <a:rPr lang="en-US" sz="2400" dirty="0"/>
              <a:t>Fredrickson J. E., Moreland L. Electromagnetic induction: A Computer-</a:t>
            </a:r>
            <a:r>
              <a:rPr lang="en-US" sz="2400" dirty="0" err="1"/>
              <a:t>Asisted</a:t>
            </a:r>
            <a:r>
              <a:rPr lang="en-US" sz="2400" dirty="0"/>
              <a:t> Experiment. Am. J. Phys. 40, September </a:t>
            </a:r>
            <a:endParaRPr lang="es-MX" sz="2400" dirty="0"/>
          </a:p>
          <a:p>
            <a:r>
              <a:rPr lang="es-MX" sz="2400" dirty="0" err="1"/>
              <a:t>HaJackson</a:t>
            </a:r>
            <a:r>
              <a:rPr lang="es-MX" sz="2400" dirty="0"/>
              <a:t>, J.D. “Electrodinámica Clásica”, Alhambra. Madrid</a:t>
            </a:r>
          </a:p>
          <a:p>
            <a:r>
              <a:rPr lang="en-US" sz="2400" dirty="0"/>
              <a:t>Maxwell, James Clerk (1881), A treatise on electricity and magnetism, Vol. II, Chapter III, §530, p. 178. Oxford, UK: Clarendon Press. ISBN 0-486-60637-6.</a:t>
            </a:r>
            <a:endParaRPr lang="es-MX" sz="2400" dirty="0"/>
          </a:p>
          <a:p>
            <a:r>
              <a:rPr lang="es-MX" sz="2400" dirty="0" err="1"/>
              <a:t>Purcell</a:t>
            </a:r>
            <a:r>
              <a:rPr lang="es-MX" sz="2400" dirty="0"/>
              <a:t>, E. M. “Electricidad y Magnetismo” (Curso de Física de Berkeley, vol. 2). </a:t>
            </a:r>
            <a:r>
              <a:rPr lang="es-MX" sz="2400" dirty="0" err="1"/>
              <a:t>Reverté</a:t>
            </a:r>
            <a:endParaRPr lang="es-MX" sz="2400" dirty="0"/>
          </a:p>
        </p:txBody>
      </p:sp>
    </p:spTree>
    <p:extLst>
      <p:ext uri="{BB962C8B-B14F-4D97-AF65-F5344CB8AC3E}">
        <p14:creationId xmlns:p14="http://schemas.microsoft.com/office/powerpoint/2010/main" val="118362152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04800" y="533400"/>
            <a:ext cx="8229600" cy="1066800"/>
          </a:xfrm>
        </p:spPr>
        <p:txBody>
          <a:bodyPr/>
          <a:lstStyle/>
          <a:p>
            <a:r>
              <a:rPr lang="es-MX" dirty="0"/>
              <a:t>REFERENCIA DE IMÁGENES</a:t>
            </a:r>
          </a:p>
        </p:txBody>
      </p:sp>
      <p:sp>
        <p:nvSpPr>
          <p:cNvPr id="3" name="Marcador de contenido 2"/>
          <p:cNvSpPr>
            <a:spLocks noGrp="1"/>
          </p:cNvSpPr>
          <p:nvPr>
            <p:ph idx="1"/>
          </p:nvPr>
        </p:nvSpPr>
        <p:spPr>
          <a:xfrm>
            <a:off x="457200" y="1676399"/>
            <a:ext cx="8229600" cy="5453063"/>
          </a:xfrm>
        </p:spPr>
        <p:txBody>
          <a:bodyPr>
            <a:normAutofit fontScale="32500" lnSpcReduction="20000"/>
          </a:bodyPr>
          <a:lstStyle/>
          <a:p>
            <a:r>
              <a:rPr lang="es-MX" sz="6200" dirty="0"/>
              <a:t>http://docencia.udea.edu.co/regionalizacion/irs-404/contenido/capitulo10.html</a:t>
            </a:r>
          </a:p>
          <a:p>
            <a:endParaRPr lang="es-MX" sz="6200" dirty="0"/>
          </a:p>
          <a:p>
            <a:r>
              <a:rPr lang="es-MX" sz="6200" dirty="0"/>
              <a:t>https://es.slideshare.net/edisoncoimbra/61-ecuacion-maxwell</a:t>
            </a:r>
          </a:p>
          <a:p>
            <a:endParaRPr lang="es-MX" sz="6200" dirty="0"/>
          </a:p>
          <a:p>
            <a:r>
              <a:rPr lang="es-MX" sz="6200" dirty="0"/>
              <a:t>https://es.wikipedia.org/wiki/Heinrich_Lenz</a:t>
            </a:r>
          </a:p>
          <a:p>
            <a:endParaRPr lang="es-MX" sz="6200" dirty="0"/>
          </a:p>
          <a:p>
            <a:r>
              <a:rPr lang="es-MX" sz="6200" dirty="0"/>
              <a:t>http://berenice-aguilar.blogspot.mx/2012/06/ley-de-lenz.html</a:t>
            </a:r>
          </a:p>
          <a:p>
            <a:endParaRPr lang="es-MX" sz="6200" dirty="0"/>
          </a:p>
          <a:p>
            <a:r>
              <a:rPr lang="es-MX" sz="6200" dirty="0"/>
              <a:t>http://acer.forestales.upm.es/basicas/udfisica/asignaturas/fisica/magnet/generador.html</a:t>
            </a:r>
          </a:p>
          <a:p>
            <a:endParaRPr lang="es-MX" sz="6200" dirty="0"/>
          </a:p>
          <a:p>
            <a:r>
              <a:rPr lang="es-MX" sz="6200" dirty="0"/>
              <a:t>https://es.wikipedia.org/wiki/Central_hidroel%C3%A9ctrica</a:t>
            </a:r>
          </a:p>
          <a:p>
            <a:endParaRPr lang="es-MX" sz="6200" dirty="0"/>
          </a:p>
          <a:p>
            <a:r>
              <a:rPr lang="es-MX" sz="6200" dirty="0"/>
              <a:t>http://www.geekbotelectronics.com/motores-de-dc/</a:t>
            </a:r>
          </a:p>
          <a:p>
            <a:endParaRPr lang="es-MX" sz="6200" dirty="0"/>
          </a:p>
          <a:p>
            <a:r>
              <a:rPr lang="es-MX" sz="6200" dirty="0"/>
              <a:t>http://www.areatecnologia.com/EL%20MOTOR%20ELECTRICO.htm</a:t>
            </a:r>
          </a:p>
          <a:p>
            <a:pPr marL="109728" indent="0">
              <a:buNone/>
            </a:pPr>
            <a:endParaRPr lang="es-MX" dirty="0"/>
          </a:p>
        </p:txBody>
      </p:sp>
    </p:spTree>
    <p:extLst>
      <p:ext uri="{BB962C8B-B14F-4D97-AF65-F5344CB8AC3E}">
        <p14:creationId xmlns:p14="http://schemas.microsoft.com/office/powerpoint/2010/main" val="998122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143000"/>
            <a:ext cx="8229600" cy="5431536"/>
          </a:xfrm>
        </p:spPr>
        <p:txBody>
          <a:bodyPr/>
          <a:lstStyle/>
          <a:p>
            <a:pPr algn="just"/>
            <a:r>
              <a:rPr lang="es-ES" dirty="0"/>
              <a:t>En situaciones donde el campo magnético varía en el tiempo las corrientes inducidas solamente pueden explicarse y calcularse con la Ley de Faraday.</a:t>
            </a:r>
            <a:endParaRPr lang="en-US" dirty="0"/>
          </a:p>
        </p:txBody>
      </p:sp>
      <p:pic>
        <p:nvPicPr>
          <p:cNvPr id="4" name="3 Imagen" descr="image041.jpg"/>
          <p:cNvPicPr>
            <a:picLocks noChangeAspect="1"/>
          </p:cNvPicPr>
          <p:nvPr/>
        </p:nvPicPr>
        <p:blipFill>
          <a:blip r:embed="rId2" cstate="print"/>
          <a:stretch>
            <a:fillRect/>
          </a:stretch>
        </p:blipFill>
        <p:spPr>
          <a:xfrm>
            <a:off x="2971800" y="2743200"/>
            <a:ext cx="3006436" cy="32004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fem movi222.jpg"/>
          <p:cNvPicPr>
            <a:picLocks noGrp="1" noChangeAspect="1"/>
          </p:cNvPicPr>
          <p:nvPr>
            <p:ph idx="1"/>
          </p:nvPr>
        </p:nvPicPr>
        <p:blipFill>
          <a:blip r:embed="rId3" cstate="print"/>
          <a:stretch>
            <a:fillRect/>
          </a:stretch>
        </p:blipFill>
        <p:spPr>
          <a:xfrm>
            <a:off x="457200" y="990600"/>
            <a:ext cx="8412452" cy="4824015"/>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fem movi.jpg"/>
          <p:cNvPicPr>
            <a:picLocks noGrp="1" noChangeAspect="1"/>
          </p:cNvPicPr>
          <p:nvPr>
            <p:ph idx="1"/>
          </p:nvPr>
        </p:nvPicPr>
        <p:blipFill>
          <a:blip r:embed="rId2" cstate="print"/>
          <a:stretch>
            <a:fillRect/>
          </a:stretch>
        </p:blipFill>
        <p:spPr>
          <a:xfrm>
            <a:off x="381000" y="914400"/>
            <a:ext cx="8458200" cy="4982408"/>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a:bodyPr>
          <a:lstStyle/>
          <a:p>
            <a:r>
              <a:rPr lang="es-MX" dirty="0"/>
              <a:t>LEY DE INDUCCIÓN DE FARADAY</a:t>
            </a:r>
          </a:p>
        </p:txBody>
      </p:sp>
    </p:spTree>
    <p:extLst>
      <p:ext uri="{BB962C8B-B14F-4D97-AF65-F5344CB8AC3E}">
        <p14:creationId xmlns:p14="http://schemas.microsoft.com/office/powerpoint/2010/main" val="22237791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83762" y="1927253"/>
            <a:ext cx="7639586" cy="3482947"/>
          </a:xfrm>
        </p:spPr>
        <p:txBody>
          <a:bodyPr>
            <a:noAutofit/>
          </a:bodyPr>
          <a:lstStyle/>
          <a:p>
            <a:pPr marL="457200" indent="-457200" algn="just"/>
            <a:r>
              <a:rPr lang="es-ES" dirty="0">
                <a:cs typeface="Arial" panose="020B0604020202020204" pitchFamily="34" charset="0"/>
              </a:rPr>
              <a:t>Michael Faraday fue un científico del siglo XVIII, quien descubrió la inducción electromagnética. </a:t>
            </a:r>
          </a:p>
          <a:p>
            <a:pPr marL="457200" indent="-457200" algn="just"/>
            <a:r>
              <a:rPr lang="es-ES" dirty="0">
                <a:cs typeface="Arial" panose="020B0604020202020204" pitchFamily="34" charset="0"/>
              </a:rPr>
              <a:t>Esta ley  demostraba que el voltaje inducido es directamente proporcional a la velocidad con la que cambia el flujo magnético que atraviesa una superficie con el circuito como borde.</a:t>
            </a:r>
          </a:p>
        </p:txBody>
      </p:sp>
      <p:sp>
        <p:nvSpPr>
          <p:cNvPr id="15" name="Título 1"/>
          <p:cNvSpPr txBox="1">
            <a:spLocks/>
          </p:cNvSpPr>
          <p:nvPr/>
        </p:nvSpPr>
        <p:spPr>
          <a:xfrm>
            <a:off x="2393859" y="1095402"/>
            <a:ext cx="3819391" cy="628583"/>
          </a:xfrm>
          <a:prstGeom prst="rect">
            <a:avLst/>
          </a:prstGeom>
        </p:spPr>
        <p:txBody>
          <a:bodyPr vert="horz" lIns="68580" tIns="34290" rIns="68580" bIns="3429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2100" dirty="0">
                <a:ln w="0"/>
                <a:effectLst>
                  <a:outerShdw blurRad="38100" dist="19050" dir="2700000" algn="tl" rotWithShape="0">
                    <a:schemeClr val="dk1">
                      <a:alpha val="40000"/>
                    </a:schemeClr>
                  </a:outerShdw>
                </a:effectLst>
              </a:rPr>
              <a:t>LEY DE INDUCCION DE FARADAY</a:t>
            </a:r>
            <a:endParaRPr lang="es-ES" sz="2100" dirty="0">
              <a:ln w="0"/>
              <a:effectLst>
                <a:outerShdw blurRad="38100" dist="19050" dir="2700000" algn="tl" rotWithShape="0">
                  <a:schemeClr val="dk1">
                    <a:alpha val="40000"/>
                  </a:schemeClr>
                </a:outerShdw>
              </a:effectLst>
            </a:endParaRP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0" y="4955181"/>
            <a:ext cx="2567976" cy="1879006"/>
          </a:xfrm>
          <a:prstGeom prst="rect">
            <a:avLst/>
          </a:prstGeom>
        </p:spPr>
      </p:pic>
    </p:spTree>
    <p:extLst>
      <p:ext uri="{BB962C8B-B14F-4D97-AF65-F5344CB8AC3E}">
        <p14:creationId xmlns:p14="http://schemas.microsoft.com/office/powerpoint/2010/main" val="109660077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o">
  <a:themeElements>
    <a:clrScheme name="Urbano">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o">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o">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513</TotalTime>
  <Words>1219</Words>
  <Application>Microsoft Office PowerPoint</Application>
  <PresentationFormat>Presentación en pantalla (4:3)</PresentationFormat>
  <Paragraphs>107</Paragraphs>
  <Slides>42</Slides>
  <Notes>1</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42</vt:i4>
      </vt:variant>
    </vt:vector>
  </HeadingPairs>
  <TitlesOfParts>
    <vt:vector size="49" baseType="lpstr">
      <vt:lpstr>Arial</vt:lpstr>
      <vt:lpstr>Calibri</vt:lpstr>
      <vt:lpstr>Georgia</vt:lpstr>
      <vt:lpstr>Trebuchet MS</vt:lpstr>
      <vt:lpstr>Wingdings 2</vt:lpstr>
      <vt:lpstr>Wingdings 3</vt:lpstr>
      <vt:lpstr>Urbano</vt:lpstr>
      <vt:lpstr>  UNIVERSIDAD AUTÓNOMA DEL ESTADO DE MÉXICO  FACULTAD DE INGENIERÍA  ELECTRICIDAD Y MAGNETISMO </vt:lpstr>
      <vt:lpstr>FEM INDUCIDA</vt:lpstr>
      <vt:lpstr>Inducción electromagnética </vt:lpstr>
      <vt:lpstr>Presentación de PowerPoint</vt:lpstr>
      <vt:lpstr>Presentación de PowerPoint</vt:lpstr>
      <vt:lpstr>Presentación de PowerPoint</vt:lpstr>
      <vt:lpstr>Presentación de PowerPoint</vt:lpstr>
      <vt:lpstr>LEY DE INDUCCIÓN DE FARADAY</vt:lpstr>
      <vt:lpstr>Presentación de PowerPoint</vt:lpstr>
      <vt:lpstr>Presentación de PowerPoint</vt:lpstr>
      <vt:lpstr>Presentación de PowerPoint</vt:lpstr>
      <vt:lpstr>Presentación de PowerPoint</vt:lpstr>
      <vt:lpstr>LEY DE LENZ</vt:lpstr>
      <vt:lpstr>Ley de Heinrich Lenz</vt:lpstr>
      <vt:lpstr>Presentación de PowerPoint</vt:lpstr>
      <vt:lpstr>RAPIDEZ DEL INDUCTOR</vt:lpstr>
      <vt:lpstr>INGRESANDO UN IMAN A LA ESPIRA</vt:lpstr>
      <vt:lpstr>ALEJANDO UN IMAN DE LA ESPIRA</vt:lpstr>
      <vt:lpstr>Presentación de PowerPoint</vt:lpstr>
      <vt:lpstr>Presentación de PowerPoint</vt:lpstr>
      <vt:lpstr>FUERZAS ELECTROMOTRICES Y CAMPOS ELÉCTRICOS</vt:lpstr>
      <vt:lpstr>Fuerzas Electromotrices</vt:lpstr>
      <vt:lpstr>Presentación de PowerPoint</vt:lpstr>
      <vt:lpstr>Fuerzas Electromotrices</vt:lpstr>
      <vt:lpstr>Presentación de PowerPoint</vt:lpstr>
      <vt:lpstr>Fuerzas Electromotrices</vt:lpstr>
      <vt:lpstr>Presentación de PowerPoint</vt:lpstr>
      <vt:lpstr>Presentación de PowerPoint</vt:lpstr>
      <vt:lpstr>Campos eléctricos</vt:lpstr>
      <vt:lpstr>Presentación de PowerPoint</vt:lpstr>
      <vt:lpstr>Campos eléctricos</vt:lpstr>
      <vt:lpstr>Presentación de PowerPoint</vt:lpstr>
      <vt:lpstr>Presentación de PowerPoint</vt:lpstr>
      <vt:lpstr>GENERADORES Y MOTORES</vt:lpstr>
      <vt:lpstr>Generador eléctrico</vt:lpstr>
      <vt:lpstr>Presentación de PowerPoint</vt:lpstr>
      <vt:lpstr>Presentación de PowerPoint</vt:lpstr>
      <vt:lpstr>Presentación de PowerPoint</vt:lpstr>
      <vt:lpstr>Motor eléctrico</vt:lpstr>
      <vt:lpstr>Presentación de PowerPoint</vt:lpstr>
      <vt:lpstr>BIBLIOGRAFÍA</vt:lpstr>
      <vt:lpstr>REFERENCIA DE IMÁGENES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Osvaldo</dc:creator>
  <cp:lastModifiedBy>MARIA  ROSA QUINTANA GUERRA</cp:lastModifiedBy>
  <cp:revision>43</cp:revision>
  <dcterms:created xsi:type="dcterms:W3CDTF">2016-05-30T05:41:20Z</dcterms:created>
  <dcterms:modified xsi:type="dcterms:W3CDTF">2017-09-28T22:20:57Z</dcterms:modified>
</cp:coreProperties>
</file>