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EB0DF-A79D-483B-933B-D8158776B392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D0F62-2288-48A0-89F2-5CCF75CE02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5050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9305">
              <a:defRPr/>
            </a:pPr>
            <a:r>
              <a:rPr lang="es-MX" dirty="0"/>
              <a:t>Datos relevantes de la unidad de aprendizaje de Clínica de Operatoria Dental II de acuerdo a su ubicación en el mapa curricular de la Licenciatura de Cirujano Dentista.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12B9F-0DFA-48CC-9AC3-D3B4808C80F3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663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881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62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2453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6661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9387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3838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997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8521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791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632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70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70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890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330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748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279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482F-9174-45C3-8634-AE5A2FF60B75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B5AEE6-4599-4200-811B-95CB3A5959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440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7685" y="55525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Facultad de Odontología</a:t>
            </a:r>
            <a:b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UAEM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42065" y="1905000"/>
            <a:ext cx="5798128" cy="4121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400" b="1" dirty="0" smtClean="0">
                <a:solidFill>
                  <a:schemeClr val="accent1">
                    <a:lumMod val="75000"/>
                  </a:schemeClr>
                </a:solidFill>
              </a:rPr>
              <a:t>UNIDAD DE COMPETENCIA: INICIACIÓN A LA PRÓTESIS</a:t>
            </a:r>
            <a:endParaRPr lang="es-MX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054" y="2635999"/>
            <a:ext cx="3337357" cy="2503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32" y="2635999"/>
            <a:ext cx="3301124" cy="2475843"/>
          </a:xfrm>
          <a:prstGeom prst="roundRect">
            <a:avLst>
              <a:gd name="adj" fmla="val 4167"/>
            </a:avLst>
          </a:prstGeom>
          <a:solidFill>
            <a:srgbClr val="C00000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4194464" y="5545005"/>
            <a:ext cx="5798128" cy="412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s-MX" sz="1400" b="1" dirty="0" smtClean="0">
                <a:solidFill>
                  <a:schemeClr val="accent1">
                    <a:lumMod val="75000"/>
                  </a:schemeClr>
                </a:solidFill>
              </a:rPr>
              <a:t>ELABORADO POR: M. EN D. ARIADNA RODRIGUEZ ROMERO</a:t>
            </a:r>
            <a:endParaRPr lang="es-MX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82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Rígidos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92439" y="1287886"/>
            <a:ext cx="9607639" cy="260153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200" dirty="0" smtClean="0"/>
              <a:t>Son </a:t>
            </a:r>
            <a:r>
              <a:rPr lang="es-ES" sz="3200" dirty="0"/>
              <a:t>materiales que al endurecer tienen una consistencia rígida o dura. </a:t>
            </a:r>
            <a:endParaRPr lang="es-ES" sz="3200" dirty="0" smtClean="0"/>
          </a:p>
          <a:p>
            <a:r>
              <a:rPr lang="es-ES" sz="3200" dirty="0" smtClean="0"/>
              <a:t>Yesos </a:t>
            </a:r>
            <a:r>
              <a:rPr lang="es-ES" sz="3200" dirty="0"/>
              <a:t>para </a:t>
            </a:r>
            <a:r>
              <a:rPr lang="es-ES" sz="3200" dirty="0" smtClean="0"/>
              <a:t>impresiones</a:t>
            </a:r>
          </a:p>
          <a:p>
            <a:r>
              <a:rPr lang="es-ES" sz="3200" dirty="0" smtClean="0"/>
              <a:t> </a:t>
            </a:r>
            <a:r>
              <a:rPr lang="es-ES" sz="3200" dirty="0"/>
              <a:t>Compuestos cinquenólicos (óxidos metálicos)</a:t>
            </a:r>
            <a:endParaRPr lang="es-ES" sz="3200" dirty="0" smtClean="0"/>
          </a:p>
          <a:p>
            <a:pPr marL="0" indent="0">
              <a:buNone/>
            </a:pPr>
            <a:endParaRPr lang="es-ES" sz="3200" dirty="0"/>
          </a:p>
        </p:txBody>
      </p:sp>
      <p:pic>
        <p:nvPicPr>
          <p:cNvPr id="1026" name="Picture 2" descr="Resultado de imagen para yeso tipo 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141" y="4455755"/>
            <a:ext cx="319087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asta zinquenol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172" y="4060267"/>
            <a:ext cx="3479666" cy="26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977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Termoplásticos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05122" y="1489656"/>
            <a:ext cx="8915400" cy="15111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Son materiales rígidos a temperatura ambiente, adquieren consistencia plástica a altas temperaturas, y recuperan la </a:t>
            </a:r>
            <a:r>
              <a:rPr lang="es-ES" sz="2800" dirty="0" smtClean="0">
                <a:solidFill>
                  <a:schemeClr val="tx1"/>
                </a:solidFill>
              </a:rPr>
              <a:t>rigidez.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803301" y="3219992"/>
            <a:ext cx="6585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 smtClean="0"/>
              <a:t>Ceras para impresiones (desuso)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dirty="0" smtClean="0"/>
              <a:t>Compuestos de modelar</a:t>
            </a:r>
            <a:endParaRPr lang="es-ES" sz="2800" dirty="0"/>
          </a:p>
        </p:txBody>
      </p:sp>
      <p:pic>
        <p:nvPicPr>
          <p:cNvPr id="2050" name="Picture 2" descr="Resultado de imagen para cera para modelar dien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2" y="4393314"/>
            <a:ext cx="3429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modelina ker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2" t="26597" r="9007" b="19666"/>
          <a:stretch/>
        </p:blipFill>
        <p:spPr bwMode="auto">
          <a:xfrm>
            <a:off x="4143720" y="4393314"/>
            <a:ext cx="1716168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777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Elásticos o elastómeros 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44202"/>
            <a:ext cx="8915400" cy="48467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Son aquellos que permanecen en estado elástico y flexible después de haber permanecido en la boca.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Hidrocoloides Reversibles (agar-agar</a:t>
            </a:r>
            <a:r>
              <a:rPr lang="es-ES" sz="28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r>
              <a:rPr lang="es-ES" sz="2800" dirty="0" smtClean="0">
                <a:solidFill>
                  <a:schemeClr val="tx1"/>
                </a:solidFill>
              </a:rPr>
              <a:t>Irreversibles </a:t>
            </a:r>
            <a:r>
              <a:rPr lang="es-ES" sz="2800" dirty="0">
                <a:solidFill>
                  <a:schemeClr val="tx1"/>
                </a:solidFill>
              </a:rPr>
              <a:t>(</a:t>
            </a:r>
            <a:r>
              <a:rPr lang="es-ES" sz="2800" dirty="0" smtClean="0">
                <a:solidFill>
                  <a:schemeClr val="tx1"/>
                </a:solidFill>
              </a:rPr>
              <a:t>Alginato) </a:t>
            </a:r>
          </a:p>
          <a:p>
            <a:pPr algn="just"/>
            <a:r>
              <a:rPr lang="es-ES" sz="2800" dirty="0" err="1" smtClean="0">
                <a:solidFill>
                  <a:schemeClr val="tx1"/>
                </a:solidFill>
              </a:rPr>
              <a:t>Polisulfuros</a:t>
            </a:r>
            <a:r>
              <a:rPr lang="es-ES" sz="28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s-ES" sz="2800" dirty="0" smtClean="0">
                <a:solidFill>
                  <a:schemeClr val="tx1"/>
                </a:solidFill>
              </a:rPr>
              <a:t>Siliconas </a:t>
            </a:r>
          </a:p>
          <a:p>
            <a:pPr algn="just"/>
            <a:r>
              <a:rPr lang="es-ES" sz="2800" dirty="0" err="1" smtClean="0">
                <a:solidFill>
                  <a:schemeClr val="tx1"/>
                </a:solidFill>
              </a:rPr>
              <a:t>Poliéteres</a:t>
            </a:r>
            <a:r>
              <a:rPr lang="es-ES" sz="28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s-ES" sz="2800" dirty="0" smtClean="0">
                <a:solidFill>
                  <a:schemeClr val="tx1"/>
                </a:solidFill>
              </a:rPr>
              <a:t>Híbridos </a:t>
            </a:r>
            <a:r>
              <a:rPr lang="es-ES" sz="2800" dirty="0">
                <a:solidFill>
                  <a:schemeClr val="tx1"/>
                </a:solidFill>
              </a:rPr>
              <a:t>(</a:t>
            </a:r>
            <a:r>
              <a:rPr lang="es-ES" sz="2800" dirty="0" err="1">
                <a:solidFill>
                  <a:schemeClr val="tx1"/>
                </a:solidFill>
              </a:rPr>
              <a:t>Polieter</a:t>
            </a:r>
            <a:r>
              <a:rPr lang="es-ES" sz="2800" dirty="0">
                <a:solidFill>
                  <a:schemeClr val="tx1"/>
                </a:solidFill>
              </a:rPr>
              <a:t> + Siliconas)</a:t>
            </a:r>
          </a:p>
        </p:txBody>
      </p:sp>
    </p:spTree>
    <p:extLst>
      <p:ext uri="{BB962C8B-B14F-4D97-AF65-F5344CB8AC3E}">
        <p14:creationId xmlns:p14="http://schemas.microsoft.com/office/powerpoint/2010/main" val="6502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Tiempo de trabajo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08597"/>
            <a:ext cx="8915400" cy="1884609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Comienza al empezar la mezcla y termina justo antes de que aparezca las propiedades elásticas; para mezclar, rellenar la jeringa o la cubeta, inyectar el material en los dientes preparados y asentar en al cubeta.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encrypted-tbn3.gstatic.com/images?q=tbn:ANd9GcSFXKHQoP98Zw5a55I4TtO0jBoOmxOtK5TMpUIww1A9x2aA87WJ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038" y="4212791"/>
            <a:ext cx="2886075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2.gstatic.com/images?q=tbn:ANd9GcTeiN1S60dkSZnlnRkHJ-TgoGwws3zAXi-1-PzCQcJZyI25cR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493" y="407944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mdents.files.wordpress.com/2013/05/alginato.jpg?w=5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5" y="3793689"/>
            <a:ext cx="1895475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6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Tiempo de fraguado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747234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Tiempo que transcurre desde el comienzo de la mezcla hasta  que el proceso de fraguado haya avanzado lo suficiente para ser retirada de la boca con un mínimo de distorsión.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AutoShape 2" descr="data:image/jpeg;base64,/9j/4AAQSkZJRgABAQAAAQABAAD/2wCEAAkGBxMTEhUSExMVFhUXFRgXFhUXFxgXFxYVFRUXFxcXFRUYHSggGBolHRUVITEhJSkrLi4uFx8zODMtNygtLisBCgoKDg0OGxAQGi0lICItLS0tKy0tLS0tLS0tLS0tLS0tLS0tLS0tLS0tLS0tLS0tLS0tLS0tLS0tLS0tLS0tLf/AABEIALIBGwMBIgACEQEDEQH/xAAbAAACAwEBAQAAAAAAAAAAAAADBAACBQEGB//EADYQAAEDAgMFBgYBBAMBAAAAAAEAAhEDIQQxQQUSUWFxIoGRobHRBhMyweHwQhRScvEjYoIV/8QAGgEAAgMBAQAAAAAAAAAAAAAAAgMAAQQFBv/EACwRAAICAgICAQMDAwUAAAAAAAABAhEDIRIxBEFREyIyBTNhQnHRFCNSofD/2gAMAwEAAhEDEQA/APiprDgfRUNbkP3qhKKF2WNQnUqqiihRFFFFCERcNh3VHBrASTkAphqDnuDGiSTAC+kfD+w20WcXH6ncT7LN5Pkxwxt9j8OF5H/Bn7B+Gm0wHPhz/JvIe69KyjAyTVKgmmYeFxF5KyZOWXo6scSgqiZJpklEOH3bn0WhVa1glY2Nx4F13/HzqMaxRZbV9l61eOSx8VjY6pfFY9zzbJAbSm5XQx5MjW+xLjH0R9dzsrIuHwLniTlxJgIlJgEuIkNyHEnigV3vdnKuU1HvZFCx2nhGDVp/9T9kf5Dcov8AuRWZgpnVaxEtnhB84KrHmjN1Ww/p0rKHDjUK7NntObb9QF0uMFwzyHKdVkYio6bT9/FMnOMO0VxbNGrgi36SQhtxT25rmGq1GQbxwNx3JmtBAcMjYjghTjk67+CbiN4LbExdb+DxgeIXi6mF7lbDY2pTPELJ5fiQzwpqn6ZaPX46kACV57EhrxeD69yL/wDTFQXPcqV8IHCWn3SPD/SHjhbnv+OhU8nqjy+1Njtd10cM+/iF5bFYZ1Mw4dOB6L3WIwz2mCTyKzMdg/my0kA6Ei0prxyhpmTLBPaPJKJjGYR1N264dDoehS6hlIooooQiiiihCKKKKEIooooQiiiihCKKLd+FdkfOqbzh2Gm/M6D3QzmoRcmFCLk6RvfB2xtxvzXjtOyB/i33K9rh6YWfAbyC5/XQD6flc6H6fPzZfUk6R14qOKNI3Q5g/KWxe0mheWxu1nk7rM/FZrt95u7zA8lph+j4oTt7SLeQ2tobRKyaoc++nBFoYa/ameaep0wBOoaSOoC68YpKkqQLVmY7dad0ROp58EzSpax/riFn1KZGa29mdpo4j9IQQzJz4sJQ1oE+l2D1B8ihhaJoiI4gzxgXn95rO3Sx0FK8q19y6GY66Yxh6ICYDLHw8T+EFry7Id6PQqCQBkLk80vw8UnkeR9dIvLNJUiVaUNdyIP2SNCjLlr16gjkc1mF3y3XmOOi0+VF6aAwyVbDbkWKGWw13dHWVd1UONlZ4yAzmTy5JHjW8nL0kMyVVAnAkJf5zAYIH3TeJdEgaW6nUrI/p3F0lack3F0hfG1s0q+EGYOeRCA57w0tHXe1TWDBDS06ZdFx40TE04qUdWLcd0xSnjnbu68bw46hUq0w67YJHpzRnx+VX5Edpp/eBQ8XPsXOKXQptDZwqsgjpxB4heLxmGdTcWuz9RxX0YODmgxGYPI9Vjbb2d8xvMfS7UcjySMmOjLkx2rR4tRWe0gkHMKqQZSKKKKEIooooQiiiihCKKI2EwzqjwxolxMD3PJRutkSsY2Rs11eoGNy/k7QD3X1DZ2zm0aYa0QAED4f2Q2iwNGebjxPFPY+vAgZrjTyz8vOsWPq/wDzOrgwrFG32I4irvGNEnjq+62BmnKbdSsbGP3nGNF6ylix0gPykUEBs6n9/KD848kZwlgQHUysGWbTo0wjo08HUDhHl7HRNUgQeI8LayFj4UkFejw7pEORYs9upBOGrRk4qnBvloeSa2UQ0TzVnEfSbgjIi2Z8CiU6bAIAHiT4WUl4cnPlGVIFZktNBqr7gxmP9K25ly0N0m7ERINzaO7gln4x3GOWqbCORWvj5BlOJo1HGLnuFgld4NQBi7XMpWrXvyRRnPl93or7a0bO+OKuwkC4kaexWXTxQIjOVRtUi4PdJRwcnsqco9Gz8u+jRyzUqhsWEBJ0aj3Nmy78xwzCS/IVtNDIw1ZbESDcWJlp8780Gtc5Qjis0iDEeiMA3l3C/iVJYlP7lKky1OtUADIHM+Q5odbhN4ueA9ymqbd425xJzIEyeQWdjCbgX4niU1yjCFIFJyexM1ZNsgmcObxoRCFg8I4zDSYEmBMAankmBTghZVJqSf8AIbScWBwT7kHI+o19Uw8A9nVJ4USCeZ9USmSXc1qb5LRllHiec+JdnwfmNHJ32K8+vomJoh7S0jSCO5eDx2GNN5adMuY0WOcaZizQp2hdRRRAJIooooQiiiihCL3fwRsndb81w7T8uTfzn4LxuzsKalRjP7iAemvlK+uYCmGgNAyELn/qGRqHCPs2+HjtuT9DhhrZKyHO3nEm3tyR9o4kGwyGnE+yVBtJW39E8J4sf1J9v/pGnNP0gG08X2d1o3R5k8Ss2mAiYypvG2nqhPgWmI1zkroZ5W+9ImJUGDIuBPEe3NFr0nOiBNsoh3eNULCgOnQjUZeCdY1zTdu8B3jyugcVOP8AgNOmZbQWuuCOoWtSqE5K7Kk2nuN/VEqNgcuAt6LOvHipJtsdyaQF7ZdAyAieeZR6eEkXcYQjVOgAUNYkQSAtEoZG+TWvgSpR6OPwzAS71Mwk65bpcq9Zo1WeG8zCZhyN2mJzJJ6LmiTqO5Ve4tsfRGpAkaxyzK5UoA3v3pksakKU2hMtOYhGo1LxkVapSAtPNUbQmb5KcWlSKvezSZPFGbWCxXF41V6bycyk4MPDch8s16RuVadNwmBKA18WORy9ktSp8ymhStBTczxtbLx8rL1B2A4aSCk21gBdPYZxbIP4VKmCY4yWx0JA8EqcHKpRY5TrTQLD1TMNJE2tqDoeSrieA7zp3JttEDss8vu4oVcAC1zqdB04qRxe5Ecr0hOAOyPdDeCDOo8wjB4Fh3lSoeyDz9VFJXSKcdBGw6HcoWN8SbJ3277R226f3N1jmtKm4tdyPqtF1MEJssayR12Y8kfTPlKi9D8V7NDHCq0QHHtDg78rzy57VOmYmqdEUUUVFEUUXQFCHp/gjCgvdVdkBujqbn7eK9dicXJhsga81i7JofLpNbrF+pzWhRCZh8GM8n1J7+EdGEvp41FDVCjJkpfaeKtuhM1a4a1Y737xJXTyS4x0VFWy7WQP3jKWxNPNwuOKYFQjOPH2TtINIlovrBBHeFhlDkqNKdMxMHXLHSDC08PXk8zrN0d+zmuuAAeIy8NFn0tlVW1JBEcZ+xWZ4ssV9uximl2a9VoLc7/xOtrkc10gkNHeiNaA2+f21VW1eAWiMMiSk1bTBco7V6BVGAakJSrT5+a0KxkXhZ72AlP+s/aEvF8MHA18OKs5sxPhoFcsACHu8SjxTUldUKmqZcmAA1d3HQJ70SgWgSdLx+VYunvuE4WJV2W5godKJ4HiE4aUnuSNWmQhaKLYubE53H5XKbhkVx9wqJWTGp9hxk49D9KOKaZUHH8LJa8zmnaNWRBCCOCPpjlnfwOMddWe8k7uVpPIJWnVLSD48wtAgE72hEHolOEseRRvTHxnyjYCk5pEn6dG8eZQ6gL7CwSm0KD2jsjeHEcEzs6u/cgsjiTYIrk3UkS0ugbaQFlH05IZwMnroE27iLnjn4D7oURkJOv5OitY2nZOQHF0bK2AxGYKpXLnX1GnHolpIhyLC5xf3CsiTWhzbGBbUaWnJwieB0K+bV6RY4tcIIJB7l9Tw7g5sLxfxhgd14qAZ9l3UZHvHoh8rHT5Iw5Y6s84ooosZnItPYWFDn7xybfv0WYvUbAw0MB439vJNwx5SDgrkbVJaNBkBL4WimcU8NaupFJI1iO0K2gQGiBz3SfOFxtzKK6nkfHoVjyz5N16NMI0jPqEo2ExBBv+96Z+S2Nf30UqUWxIWLhL0P0P0auRB9/ynaZm1p9Vi4KrNlp0TLR/nI6RBTfFyylNxl6ByJVotiARZLkQM0zVYTqgVWrdHPB9MzvHIVeb6/vBD4oju9UA4K+SA4MrK6GyuVBFkdgRQakrQuSp0XpcwI0HurOAMTzHsiUmWXTTyHNHRVCmRIQ6rZEpnd7Tuq5uZqUQzW8EIJitTi6A4JbRQcEQr00sCrtdCzvCl0aI5fk0Gic00x4A3Tbh1WdSqooqXVfRnJpt9DPqxXQ7TcRO8L8crLjLzyzJuEJryZ1KYgNYCebo4nILS1qgE6Zxzg0SbctT1P2WZicUSYFgih2+65TFTCtbcXWNylNWnSNVJClCZHVSZBGkmEWu/dAgdo2aOA4lcZTAbzRYk0mhc6bKYGrBhW2/hPm0nAZx5i480tUMEGO9atMbwhaPyxtMy5Iq6PlRXFqfEeCNKu4RYneadCDnHfKy1zDA1TCYenvODeJAXusFTyAXkNiNms3lJ8vyvc7Np6rd4kdNjcSNPDsa0c1m7TdJT9ayysWbrRklUTXGNsrTPiiU6nL7oLTYKj3Xy8LLnPIoOma1FtWbeGdTcMiDreytVwbXWgHyPiFnYaqD+3HfqnQSDYnqnwnFrQLgyUtkMaZgnkXewT1SlaYuB5IVPFuyPmrDFG55KsjlGD+mleiuO9i4qIdQrtSpJkob3Io4nd1/cjyKgTlTeXXuVCn8fQhz+DhuU1RagUmp6i2yZFUhbLjJdbmF1oXWC6MgrVbcrgCYe26AoUwFelZZtQZLbAWRiGwSEE0UCZcq5YqNRQ/is8lK7QyDj0zrAjtVWFMMbKD67j2hywp9Ew5IPVaDqe8IcLcRoky0SnMPUgKv9VFsJYWjO/oN10ir3bsmOGacjgD1MeMZBFcMye5K4rETYXPH2CuoKOkWlKwNR4E6nrbvOqWfWBMntHy7gr1MG43cVangeaFub6VBUitiDZNYF2hzCGGQIV8N9fUJ2DrYjKtmT8XYUPpT/JnaB/6n6h9+5eGX03HUt4bp1kHoRH3XzR7CCQcwYPULL5GPhIwZVTs0fh0f83/k+oX0HCstbNeD+F2zWP8AifUL6FhQtPi/gNwLRXEfRJ4LKqmT3LXxxhpWIM1WeeuJthH2EaNOdvuqPpIjHeRRnVZWPLt7H49IVpNgrTpiyWotutJjxlqhULQy6BB02KDVYRBEwTEcDwKM9t0zh2WPOI7tVWHNLnx+AMkE0IlDcU3WohL1FvXlRk+MTN9F+xchdDV2FxybTkgNIvhhdPQkcIU8E6K0KOtCuCqsCJF1ZCrs0B7bpghCrtUIVDVlY5t1qNKzsbmhl0UxFoRKtMhdY26O8SEmVrouCT7FmlM06hGqDCIxqHlH+oYoyXQxSrcUxSdJA0m6WpUzITNFvbB14IVhxS+6PYf1JrsHWqyj4DcAkgk+SXxlPcdGhuO9I0sVD4WeLccjUh7alFUa9e4S7SjNMoZpQJznIe6ft9FNqKK1XAQZyz+wVsE3tNnVDo0gTLySeGQ7lPn9oHgUUF9NbYp/cMVWybDIr57t6gRiKkNMTNhqQCfMlfQt7/lcNDcd4lY20KA+Y63D0CV5D5GWcOSMn4Tw/wBT/wC6w6A38/Re2wywsDhvltYBoAPz1K3qYsneN+2TCqQntGpos4JysJddJPOaRn/JP+TbDoPScDpMZp1lIOHGPHxWY50QI0R8LiYsfz4qRywvjItxdWhh1LczyORSFbFkOzW0HtcIIBCUdsqnMy48pHtKHJgl/R0WsnphKTt6FpssyeUdyHRoBoHZhDxtWBAySvGxK3vb7CyT1Yria8m2SWXXBRrV0IQhDSMsnKWyBVIRQ1VcE2wKOURCfYlaAunX0t2FcXop6ZcMXXNTlHCF1PfbeMwMwOKA9pyV2DYGF2ozJXayXATFs0WpTE9NVGyNiTmrNxzLrYDO0UptClLu5QhltYrkKzRYBVeELRE6AkK1MqFVY66z5Ya0OxzV7HaJTbKmqRYm8O5c3HPhM2NJoYxVEVGz+9/BeexGDqMfO6SJ0E+i9M2pHggtINxPjC1y45HfsWo8VQvh2kiSCOufgu4mrwGXgOqNUcOccTqszEVS4wMkU8ixxpdkUOW2da8TJu45k/ZcqNuDyVqVBVxVvPwhBBt/kXNJdB7ndd/1HkrVKEmVen2aQOu7A6lXZSMCTdPnAyNmW0zUYwc3H0H3W24WSGCpHfuIP2jitp1BVhnGK4t7YOKL42ZTqeayH6hehqUolefriHHqpnjpP+R8XsMaMgcrIbsMUam+3ryV2uWXJBOWzRDrRTC14s5POPO3H34pOswRMq+Hqyqhklh/lFuKkONrFp3SeYOhXawkzoln08jwIA6GSjkp2WF/7kfgXH/iyj0OFdUlB4v5F5aSLIb1cuQ2iSunRisawDbjinqje12pk5pbAtMyNFrt3ifmOMuGUixE/wC1TkkU0y2Be6iQ8ts5pMTp9kHEUx9QtNw3krYuqHOk5RYDIAZBIvxBcQOFlF8gJO7K4h1x0TNOtvAWukKsh0q1Cvn0gq+y2jQxmGLYMi4mxkR1SlQSIOozRKdabRkICqXA2NlERGfVwxBhDLVovMgHUJRwkkaoWMiIVWJZwT1UJZwugnKkRRtnKdQhPYeqClDR4KU5BWRwxZnrTHpzh2adUSERhaHBmQF3cygYd1oV8TS/mNbH3UWNYrsby5UUxDy8wMvsiNw4aMknTxW6Y4p0PlVjaceXthPuigMLOxDyXRxTOMqbohTZ1H+RS8mbjr5Akr6HCyY4AWRPmLh6eKVfXE5rowpq37Mkh+nBOif3bQsrAG4dmFuUSCF5vyJy518DcH4mfiKZEcyvObQpw89V7CtSkGP2F53a9Ge14rp+FnebG4S7RJKnZlMMJlpSzDoUzSKempri+w19rtCuMxGimzqhJhN//LYTLi7pP3WjgMA0fSA0ccye8pMvHb/Jhqdu0RlLLl5nVSo1OOaGiAEliKkIsknJcIIJUtsXqPiyGG6rg4okLXgxLHGvZmyScmdAsu0mkmALqNyRsMYMjObJrtgJUMU6MWnL1R2zkXdy65nDh4lUDouqpBWOYuo3cI3YsIOsx90jhqUu5KlauTCth68FGlSE9HarJAnO6Tw7ocQtHEEEHxWVRMEn9urKNUPtNr2Q3zqM1TC1yJgW5pgVi7PdCooD8rgk67S0rQDgVMSzeZOcK2FZjVRIS7xktL+nMFZr80nIg4sG6pCsysl6majVy5x4ytGiM9GlRqDNN064y8uqyWO5ojRzKbHO32rLbrom1MG4Q5vaHLMI1Go4NlzSI46q9IAflUxVccFXH3FUgfqMUIL33Wy2nusAS2y8PvdopusM7rn5JXkoYtIUqVo/fRIPxZnJExlUNH3K8hiNtu3jugRNpWuGaclpmLNPiz2mynGy9NhNFFFz/I7HYfxGCsfaX0HqVFFo/Sv3X/b/AAMydHm8XmESgVFFvX7jLXRqYUp4Lqi0z6LgAxBukaqiiZj/AAQqfZVuSIVFEaKZwJvAHtBRRWBI06h7I71nlRRUio9AX6LrVFE1Ahn5LPP1KKKMpjjPpKIPsooqKODJWmyiitllqWZWRX+s9VFEuZI9iVXNcp5qKLnT7HwCU80Vua4oqxhyLvNku77qKKZOhfs29nfQgYs2K6ouTPs0+jznxAew7/E+i8YootmH8TleR+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48" name="Picture 4" descr="http://3.bp.blogspot.com/-f_i8UoDZJkI/UGEvrbAINfI/AAAAAAAAAH0/St7kCvc0ec4/s640/rehabilitacion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445" y="4115413"/>
            <a:ext cx="3376756" cy="253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9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5803" y="265897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ES" sz="6600" dirty="0" smtClean="0">
                <a:solidFill>
                  <a:srgbClr val="C00000"/>
                </a:solidFill>
              </a:rPr>
              <a:t>Rígidos</a:t>
            </a:r>
            <a:endParaRPr lang="es-ES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Yeso para impresión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589212" y="1734355"/>
            <a:ext cx="8915400" cy="16914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es fabricado </a:t>
            </a:r>
            <a:r>
              <a:rPr lang="es-ES" sz="2800" dirty="0" smtClean="0">
                <a:solidFill>
                  <a:schemeClr val="tx1"/>
                </a:solidFill>
              </a:rPr>
              <a:t>por </a:t>
            </a:r>
            <a:r>
              <a:rPr lang="es-ES" sz="2800" dirty="0">
                <a:solidFill>
                  <a:schemeClr val="tx1"/>
                </a:solidFill>
              </a:rPr>
              <a:t>el proceso de calcinación en </a:t>
            </a:r>
            <a:r>
              <a:rPr lang="es-ES" sz="2800" dirty="0" smtClean="0">
                <a:solidFill>
                  <a:schemeClr val="tx1"/>
                </a:solidFill>
              </a:rPr>
              <a:t>seco se </a:t>
            </a:r>
            <a:r>
              <a:rPr lang="es-ES" sz="2800" dirty="0">
                <a:solidFill>
                  <a:schemeClr val="tx1"/>
                </a:solidFill>
              </a:rPr>
              <a:t>le agregó </a:t>
            </a:r>
            <a:r>
              <a:rPr lang="es-ES" sz="2800" dirty="0" smtClean="0">
                <a:solidFill>
                  <a:schemeClr val="tx1"/>
                </a:solidFill>
              </a:rPr>
              <a:t>un almidón </a:t>
            </a:r>
            <a:r>
              <a:rPr lang="es-ES" sz="2800" dirty="0">
                <a:solidFill>
                  <a:schemeClr val="tx1"/>
                </a:solidFill>
              </a:rPr>
              <a:t>a fin de controlar su expansión y darle plasticidad a la mezcla, </a:t>
            </a:r>
            <a:r>
              <a:rPr lang="es-ES" sz="2800" dirty="0" smtClean="0">
                <a:solidFill>
                  <a:schemeClr val="tx1"/>
                </a:solidFill>
              </a:rPr>
              <a:t>conocido </a:t>
            </a:r>
            <a:r>
              <a:rPr lang="es-ES" sz="2800" dirty="0">
                <a:solidFill>
                  <a:schemeClr val="tx1"/>
                </a:solidFill>
              </a:rPr>
              <a:t>también como “yeso tipo beta</a:t>
            </a:r>
            <a:r>
              <a:rPr lang="es-ES" sz="2800" dirty="0" smtClean="0">
                <a:solidFill>
                  <a:schemeClr val="tx1"/>
                </a:solidFill>
              </a:rPr>
              <a:t>”</a:t>
            </a: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3078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661" y="3696236"/>
            <a:ext cx="1907694" cy="302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0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Pastas </a:t>
            </a:r>
            <a:r>
              <a:rPr lang="es-ES" dirty="0" err="1" smtClean="0">
                <a:solidFill>
                  <a:srgbClr val="C00000"/>
                </a:solidFill>
              </a:rPr>
              <a:t>zinquenolicas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43955" y="1541172"/>
            <a:ext cx="9504607" cy="1536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dirty="0">
                <a:solidFill>
                  <a:schemeClr val="tx1"/>
                </a:solidFill>
              </a:rPr>
              <a:t> Son materiales complementarios </a:t>
            </a:r>
            <a:r>
              <a:rPr lang="es-ES" sz="2800" dirty="0" smtClean="0">
                <a:solidFill>
                  <a:schemeClr val="tx1"/>
                </a:solidFill>
              </a:rPr>
              <a:t>plásticos-</a:t>
            </a:r>
            <a:r>
              <a:rPr lang="es-ES" sz="2800" dirty="0" err="1" smtClean="0">
                <a:solidFill>
                  <a:schemeClr val="tx1"/>
                </a:solidFill>
              </a:rPr>
              <a:t>fraguables</a:t>
            </a:r>
            <a:r>
              <a:rPr lang="es-ES" sz="2800" dirty="0" smtClean="0">
                <a:solidFill>
                  <a:schemeClr val="tx1"/>
                </a:solidFill>
              </a:rPr>
              <a:t> no </a:t>
            </a:r>
            <a:r>
              <a:rPr lang="es-ES" sz="2800" dirty="0">
                <a:solidFill>
                  <a:schemeClr val="tx1"/>
                </a:solidFill>
              </a:rPr>
              <a:t>se pueden volver a </a:t>
            </a:r>
            <a:r>
              <a:rPr lang="es-ES" sz="2800" dirty="0" smtClean="0">
                <a:solidFill>
                  <a:schemeClr val="tx1"/>
                </a:solidFill>
              </a:rPr>
              <a:t>usar, son el </a:t>
            </a:r>
            <a:r>
              <a:rPr lang="es-ES" sz="2800" dirty="0">
                <a:solidFill>
                  <a:schemeClr val="tx1"/>
                </a:solidFill>
              </a:rPr>
              <a:t>resultado de la mezcla de Oxido de zinc (pasta) y </a:t>
            </a:r>
            <a:r>
              <a:rPr lang="es-ES" sz="3200" dirty="0" err="1">
                <a:solidFill>
                  <a:schemeClr val="tx1"/>
                </a:solidFill>
              </a:rPr>
              <a:t>eugenol</a:t>
            </a:r>
            <a:r>
              <a:rPr lang="es-ES" sz="2800" dirty="0">
                <a:solidFill>
                  <a:schemeClr val="tx1"/>
                </a:solidFill>
              </a:rPr>
              <a:t> (fluido).</a:t>
            </a: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6" t="20316" r="13732" b="20349"/>
          <a:stretch/>
        </p:blipFill>
        <p:spPr bwMode="auto">
          <a:xfrm>
            <a:off x="4765184" y="3734873"/>
            <a:ext cx="3451538" cy="289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Composición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08908" y="1592687"/>
            <a:ext cx="8915400" cy="3777622"/>
          </a:xfrm>
        </p:spPr>
        <p:txBody>
          <a:bodyPr>
            <a:no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Base: </a:t>
            </a:r>
            <a:r>
              <a:rPr lang="es-ES" sz="2400" dirty="0" err="1" smtClean="0">
                <a:solidFill>
                  <a:schemeClr val="tx1"/>
                </a:solidFill>
              </a:rPr>
              <a:t>ZnO</a:t>
            </a:r>
            <a:r>
              <a:rPr lang="es-ES" sz="2400" dirty="0" smtClean="0">
                <a:solidFill>
                  <a:schemeClr val="tx1"/>
                </a:solidFill>
              </a:rPr>
              <a:t> 87%</a:t>
            </a:r>
            <a:endParaRPr lang="es-ES" sz="2400" dirty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Acelerador: </a:t>
            </a:r>
            <a:r>
              <a:rPr lang="es-ES" sz="2400" dirty="0" err="1" smtClean="0">
                <a:solidFill>
                  <a:schemeClr val="tx1"/>
                </a:solidFill>
              </a:rPr>
              <a:t>Eugenol</a:t>
            </a:r>
            <a:r>
              <a:rPr lang="es-ES" sz="2400" dirty="0" smtClean="0">
                <a:solidFill>
                  <a:schemeClr val="tx1"/>
                </a:solidFill>
              </a:rPr>
              <a:t> (</a:t>
            </a:r>
            <a:r>
              <a:rPr lang="es-ES" sz="2400" dirty="0">
                <a:solidFill>
                  <a:schemeClr val="tx1"/>
                </a:solidFill>
              </a:rPr>
              <a:t>en ocasiones se sustituye por aceite de clavo</a:t>
            </a:r>
            <a:r>
              <a:rPr lang="es-ES" sz="2400" dirty="0" smtClean="0">
                <a:solidFill>
                  <a:schemeClr val="tx1"/>
                </a:solidFill>
              </a:rPr>
              <a:t>). 12%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Aceite </a:t>
            </a:r>
            <a:r>
              <a:rPr lang="es-ES" sz="2400" dirty="0">
                <a:solidFill>
                  <a:schemeClr val="tx1"/>
                </a:solidFill>
              </a:rPr>
              <a:t>vegetal o mineral Estabilizado 13%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Gomorresina </a:t>
            </a:r>
            <a:r>
              <a:rPr lang="es-ES" sz="2400" dirty="0">
                <a:solidFill>
                  <a:schemeClr val="tx1"/>
                </a:solidFill>
              </a:rPr>
              <a:t>50%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Relleno </a:t>
            </a:r>
            <a:r>
              <a:rPr lang="es-ES" sz="2400" dirty="0">
                <a:solidFill>
                  <a:schemeClr val="tx1"/>
                </a:solidFill>
              </a:rPr>
              <a:t>(del tipo de sílice) 20%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Lanolina </a:t>
            </a:r>
            <a:r>
              <a:rPr lang="es-ES" sz="2400" dirty="0">
                <a:solidFill>
                  <a:schemeClr val="tx1"/>
                </a:solidFill>
              </a:rPr>
              <a:t>3%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Bálsamo </a:t>
            </a:r>
            <a:r>
              <a:rPr lang="es-ES" sz="2400" dirty="0">
                <a:solidFill>
                  <a:schemeClr val="tx1"/>
                </a:solidFill>
              </a:rPr>
              <a:t>resinoso 10</a:t>
            </a:r>
            <a:r>
              <a:rPr lang="es-ES" sz="2400" dirty="0" smtClean="0">
                <a:solidFill>
                  <a:schemeClr val="tx1"/>
                </a:solidFill>
              </a:rPr>
              <a:t>%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Solución aceleradora (CaCl2) 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colorante </a:t>
            </a:r>
            <a:r>
              <a:rPr lang="es-ES" sz="2400" dirty="0">
                <a:solidFill>
                  <a:schemeClr val="tx1"/>
                </a:solidFill>
              </a:rPr>
              <a:t>5%</a:t>
            </a:r>
          </a:p>
        </p:txBody>
      </p:sp>
      <p:pic>
        <p:nvPicPr>
          <p:cNvPr id="4" name="Picture 4" descr="Resultado de imagen para pasta zinquenol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794" y="3841326"/>
            <a:ext cx="3479666" cy="26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1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92243" y="601014"/>
            <a:ext cx="8915400" cy="2335369"/>
          </a:xfrm>
        </p:spPr>
        <p:txBody>
          <a:bodyPr>
            <a:norm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Tiempo de espatulado: 45 </a:t>
            </a:r>
            <a:r>
              <a:rPr lang="es-ES" sz="2400" dirty="0" err="1">
                <a:solidFill>
                  <a:schemeClr val="tx1"/>
                </a:solidFill>
              </a:rPr>
              <a:t>seg</a:t>
            </a:r>
            <a:r>
              <a:rPr lang="es-ES" sz="2400" dirty="0">
                <a:solidFill>
                  <a:schemeClr val="tx1"/>
                </a:solidFill>
              </a:rPr>
              <a:t>.- 1 min. 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Toma </a:t>
            </a:r>
            <a:r>
              <a:rPr lang="es-ES" sz="2400" dirty="0">
                <a:solidFill>
                  <a:schemeClr val="tx1"/>
                </a:solidFill>
              </a:rPr>
              <a:t>impresión: se mantiene en posición hasta que </a:t>
            </a:r>
            <a:r>
              <a:rPr lang="es-ES" sz="2400" dirty="0" err="1">
                <a:solidFill>
                  <a:schemeClr val="tx1"/>
                </a:solidFill>
              </a:rPr>
              <a:t>frague</a:t>
            </a:r>
            <a:r>
              <a:rPr lang="es-ES" sz="2400" dirty="0">
                <a:solidFill>
                  <a:schemeClr val="tx1"/>
                </a:solidFill>
              </a:rPr>
              <a:t>.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Tiempo </a:t>
            </a:r>
            <a:r>
              <a:rPr lang="es-ES" sz="2400" dirty="0">
                <a:solidFill>
                  <a:schemeClr val="tx1"/>
                </a:solidFill>
              </a:rPr>
              <a:t>de fraguado: 6-10minutos (desde inicio mezcla según su clasificación).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t="39248" r="10371" b="8776"/>
          <a:stretch/>
        </p:blipFill>
        <p:spPr bwMode="auto">
          <a:xfrm>
            <a:off x="3574888" y="3296991"/>
            <a:ext cx="7150110" cy="256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61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52869" y="1888694"/>
            <a:ext cx="9418002" cy="935037"/>
          </a:xfrm>
        </p:spPr>
        <p:txBody>
          <a:bodyPr/>
          <a:lstStyle/>
          <a:p>
            <a:pPr eaLnBrk="1" hangingPunct="1"/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PROGRAMA EDUCATIVO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s-ES" sz="2000" dirty="0" smtClean="0"/>
              <a:t>TECNICO SUPERIOR UNIVERSITARIO EN PROTESIS BUCODENTAL</a:t>
            </a:r>
            <a:endParaRPr lang="es-ES" sz="2000" dirty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52869" y="3152920"/>
            <a:ext cx="9259021" cy="248934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UNIDAD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DE APRENDIZAJE: </a:t>
            </a:r>
            <a:r>
              <a:rPr lang="es-ES" sz="2000" dirty="0" smtClean="0">
                <a:solidFill>
                  <a:schemeClr val="tx1"/>
                </a:solidFill>
              </a:rPr>
              <a:t>INICIACION A LA </a:t>
            </a:r>
            <a:r>
              <a:rPr lang="es-ES" sz="2000" dirty="0" smtClean="0">
                <a:solidFill>
                  <a:schemeClr val="tx1"/>
                </a:solidFill>
              </a:rPr>
              <a:t>PROTESIS</a:t>
            </a: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AREA CURRICULAR: </a:t>
            </a:r>
            <a:r>
              <a:rPr lang="es-ES" sz="2000" dirty="0" smtClean="0">
                <a:solidFill>
                  <a:schemeClr val="tx1"/>
                </a:solidFill>
              </a:rPr>
              <a:t>PROTESIS BUCODENTAL ORTODONCIA Y ORTOPEDIA</a:t>
            </a:r>
            <a:endParaRPr lang="es-ES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CARACTER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2000" dirty="0">
                <a:solidFill>
                  <a:schemeClr val="tx1"/>
                </a:solidFill>
              </a:rPr>
              <a:t>OBLIGATORIO</a:t>
            </a: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06294"/>
      </p:ext>
    </p:extLst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15650" y="131956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rgbClr val="C00000"/>
                </a:solidFill>
              </a:rPr>
              <a:t>TERMOPLASTICOS</a:t>
            </a:r>
            <a:endParaRPr lang="es-ES" sz="40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Resultado de imagen para ceras dentales para mode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80" y="2651974"/>
            <a:ext cx="279082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67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85749"/>
          </a:xfrm>
        </p:spPr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ceras para impresión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32309" y="1609859"/>
            <a:ext cx="9316254" cy="20477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>
                <a:solidFill>
                  <a:schemeClr val="tx1"/>
                </a:solidFill>
              </a:rPr>
              <a:t>Estas ceras se caracterizan por </a:t>
            </a:r>
            <a:r>
              <a:rPr lang="es-ES" sz="2400" dirty="0" smtClean="0">
                <a:solidFill>
                  <a:schemeClr val="tx1"/>
                </a:solidFill>
              </a:rPr>
              <a:t>tener una </a:t>
            </a:r>
            <a:r>
              <a:rPr lang="es-ES" sz="2400" dirty="0">
                <a:solidFill>
                  <a:schemeClr val="tx1"/>
                </a:solidFill>
              </a:rPr>
              <a:t>temperatura ligeramente superior a la bucal. Sus componentes principales son la cera de parafina, la cera de abeja y la cera carnauba.</a:t>
            </a:r>
          </a:p>
        </p:txBody>
      </p:sp>
      <p:pic>
        <p:nvPicPr>
          <p:cNvPr id="3076" name="Picture 4" descr="Resultado de imagen para base de gra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t="5548" r="12350" b="56316"/>
          <a:stretch/>
        </p:blipFill>
        <p:spPr bwMode="auto">
          <a:xfrm>
            <a:off x="2789819" y="3380661"/>
            <a:ext cx="2640169" cy="252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modelina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82" y="3752761"/>
            <a:ext cx="549592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0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ceras para impresión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669961"/>
            <a:ext cx="8915400" cy="2129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tx1"/>
                </a:solidFill>
              </a:rPr>
              <a:t>Clasificación por temperatura: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Elevada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Media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baja</a:t>
            </a:r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Resultado de imagen para modelina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128" y="2294505"/>
            <a:ext cx="4159878" cy="399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21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Ceras para modelar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1247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dirty="0">
                <a:solidFill>
                  <a:schemeClr val="tx1"/>
                </a:solidFill>
              </a:rPr>
              <a:t>Son sustancias que están formadas por alcoholes y esteres de ácidos grasos</a:t>
            </a:r>
            <a:r>
              <a:rPr lang="es-ES" sz="2400" dirty="0" smtClean="0">
                <a:solidFill>
                  <a:schemeClr val="tx1"/>
                </a:solidFill>
              </a:rPr>
              <a:t>.</a:t>
            </a:r>
            <a:r>
              <a:rPr lang="es-ES" sz="2400" dirty="0">
                <a:solidFill>
                  <a:schemeClr val="tx1"/>
                </a:solidFill>
              </a:rPr>
              <a:t/>
            </a:r>
            <a:br>
              <a:rPr lang="es-ES" sz="2400" dirty="0">
                <a:solidFill>
                  <a:schemeClr val="tx1"/>
                </a:solidFill>
              </a:rPr>
            </a:br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Resultado de imagen para ceras dentales para mode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73" y="3258355"/>
            <a:ext cx="4184687" cy="286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95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875763"/>
            <a:ext cx="8915400" cy="5035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dirty="0">
                <a:solidFill>
                  <a:schemeClr val="tx1"/>
                </a:solidFill>
              </a:rPr>
              <a:t>C</a:t>
            </a:r>
            <a:r>
              <a:rPr lang="es-ES" sz="2000" dirty="0" smtClean="0">
                <a:solidFill>
                  <a:schemeClr val="tx1"/>
                </a:solidFill>
              </a:rPr>
              <a:t>ompuestas por: </a:t>
            </a:r>
          </a:p>
          <a:p>
            <a:r>
              <a:rPr lang="es-ES" sz="2000" dirty="0" smtClean="0">
                <a:solidFill>
                  <a:schemeClr val="tx1"/>
                </a:solidFill>
              </a:rPr>
              <a:t>cera</a:t>
            </a:r>
            <a:r>
              <a:rPr lang="es-ES" sz="2000" dirty="0">
                <a:solidFill>
                  <a:schemeClr val="tx1"/>
                </a:solidFill>
              </a:rPr>
              <a:t> de </a:t>
            </a:r>
            <a:r>
              <a:rPr lang="es-ES" sz="2000" dirty="0" smtClean="0">
                <a:solidFill>
                  <a:schemeClr val="tx1"/>
                </a:solidFill>
              </a:rPr>
              <a:t>abeja</a:t>
            </a:r>
          </a:p>
          <a:p>
            <a:r>
              <a:rPr lang="es-ES" sz="2000" dirty="0" smtClean="0">
                <a:solidFill>
                  <a:schemeClr val="tx1"/>
                </a:solidFill>
              </a:rPr>
              <a:t>Cera de</a:t>
            </a:r>
            <a:r>
              <a:rPr lang="es-ES" sz="2000" dirty="0">
                <a:solidFill>
                  <a:schemeClr val="tx1"/>
                </a:solidFill>
              </a:rPr>
              <a:t> carnauba</a:t>
            </a:r>
            <a:r>
              <a:rPr lang="es-ES" sz="20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s-ES" sz="2000" dirty="0">
                <a:solidFill>
                  <a:schemeClr val="tx1"/>
                </a:solidFill>
              </a:rPr>
              <a:t> cera de candelilla,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cera</a:t>
            </a:r>
            <a:r>
              <a:rPr lang="es-ES" sz="2000" dirty="0">
                <a:solidFill>
                  <a:schemeClr val="tx1"/>
                </a:solidFill>
              </a:rPr>
              <a:t> de parafina,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cera</a:t>
            </a:r>
            <a:r>
              <a:rPr lang="es-ES" sz="2000" dirty="0">
                <a:solidFill>
                  <a:schemeClr val="tx1"/>
                </a:solidFill>
              </a:rPr>
              <a:t> </a:t>
            </a:r>
            <a:r>
              <a:rPr lang="es-ES" sz="2000" dirty="0" err="1">
                <a:solidFill>
                  <a:schemeClr val="tx1"/>
                </a:solidFill>
              </a:rPr>
              <a:t>microcristalina</a:t>
            </a:r>
            <a:r>
              <a:rPr lang="es-ES" sz="2000" dirty="0">
                <a:solidFill>
                  <a:schemeClr val="tx1"/>
                </a:solidFill>
              </a:rPr>
              <a:t>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cera</a:t>
            </a:r>
            <a:r>
              <a:rPr lang="es-ES" sz="2000" dirty="0">
                <a:solidFill>
                  <a:schemeClr val="tx1"/>
                </a:solidFill>
              </a:rPr>
              <a:t> montana(sintéticas);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gomas </a:t>
            </a:r>
            <a:r>
              <a:rPr lang="es-ES" sz="2000" dirty="0">
                <a:solidFill>
                  <a:schemeClr val="tx1"/>
                </a:solidFill>
              </a:rPr>
              <a:t>(</a:t>
            </a:r>
            <a:r>
              <a:rPr lang="es-ES" sz="2000" dirty="0" err="1">
                <a:solidFill>
                  <a:schemeClr val="tx1"/>
                </a:solidFill>
              </a:rPr>
              <a:t>damara</a:t>
            </a:r>
            <a:r>
              <a:rPr lang="es-ES" sz="2000" dirty="0">
                <a:solidFill>
                  <a:schemeClr val="tx1"/>
                </a:solidFill>
              </a:rPr>
              <a:t> y colofonia),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aceites</a:t>
            </a:r>
            <a:r>
              <a:rPr lang="es-ES" sz="2000" dirty="0">
                <a:solidFill>
                  <a:schemeClr val="tx1"/>
                </a:solidFill>
              </a:rPr>
              <a:t>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grasas</a:t>
            </a:r>
            <a:r>
              <a:rPr lang="es-ES" sz="2000" dirty="0">
                <a:solidFill>
                  <a:schemeClr val="tx1"/>
                </a:solidFill>
              </a:rPr>
              <a:t>, </a:t>
            </a: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dirty="0" smtClean="0">
                <a:solidFill>
                  <a:schemeClr val="tx1"/>
                </a:solidFill>
              </a:rPr>
              <a:t>resinas</a:t>
            </a:r>
            <a:r>
              <a:rPr lang="es-ES" sz="2000" dirty="0">
                <a:solidFill>
                  <a:schemeClr val="tx1"/>
                </a:solidFill>
              </a:rPr>
              <a:t>  colorantes.</a:t>
            </a:r>
          </a:p>
        </p:txBody>
      </p:sp>
      <p:pic>
        <p:nvPicPr>
          <p:cNvPr id="6146" name="Picture 2" descr="Resultado de imagen para ceras dentales para mode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12" y="1184856"/>
            <a:ext cx="4527742" cy="417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86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54287" y="1319569"/>
            <a:ext cx="8911687" cy="128089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C00000"/>
                </a:solidFill>
              </a:rPr>
              <a:t>ELÁSTICOS O ELASTÓMEROS</a:t>
            </a:r>
            <a:endParaRPr lang="es-ES" dirty="0">
              <a:solidFill>
                <a:srgbClr val="C00000"/>
              </a:solidFill>
            </a:endParaRPr>
          </a:p>
        </p:txBody>
      </p:sp>
      <p:pic>
        <p:nvPicPr>
          <p:cNvPr id="8194" name="Picture 2" descr="Resultado de imagen para impresiones de siliconas d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690" y="2363100"/>
            <a:ext cx="6241648" cy="392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Hidrocoloides reversibles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657082"/>
            <a:ext cx="8915400" cy="1446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>
                <a:solidFill>
                  <a:schemeClr val="tx1"/>
                </a:solidFill>
              </a:rPr>
              <a:t>Este tipo de </a:t>
            </a:r>
            <a:r>
              <a:rPr lang="es-ES" sz="2400" dirty="0" err="1">
                <a:solidFill>
                  <a:schemeClr val="tx1"/>
                </a:solidFill>
              </a:rPr>
              <a:t>hidrocoloide</a:t>
            </a:r>
            <a:r>
              <a:rPr lang="es-ES" sz="2400" dirty="0">
                <a:solidFill>
                  <a:schemeClr val="tx1"/>
                </a:solidFill>
              </a:rPr>
              <a:t> se caracteriza por su capacidad de pasar del estado sol a gel y de gel a sol (fuerzas secundarias físicas)</a:t>
            </a:r>
          </a:p>
        </p:txBody>
      </p:sp>
      <p:pic>
        <p:nvPicPr>
          <p:cNvPr id="14338" name="Picture 2" descr="DUPLICAR MODEL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15" y="3200352"/>
            <a:ext cx="3402527" cy="289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05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Composición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747234"/>
            <a:ext cx="8915400" cy="2489915"/>
          </a:xfrm>
        </p:spPr>
        <p:txBody>
          <a:bodyPr>
            <a:norm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Agar-agar 14.3%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Bórax </a:t>
            </a:r>
            <a:r>
              <a:rPr lang="es-ES" sz="2400" dirty="0">
                <a:solidFill>
                  <a:schemeClr val="tx1"/>
                </a:solidFill>
              </a:rPr>
              <a:t>0.2%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Sulfato </a:t>
            </a:r>
            <a:r>
              <a:rPr lang="es-ES" sz="2400" dirty="0">
                <a:solidFill>
                  <a:schemeClr val="tx1"/>
                </a:solidFill>
              </a:rPr>
              <a:t>de Potasio 2.0%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Agua </a:t>
            </a:r>
            <a:r>
              <a:rPr lang="es-ES" sz="2400" dirty="0">
                <a:solidFill>
                  <a:schemeClr val="tx1"/>
                </a:solidFill>
              </a:rPr>
              <a:t>83.5 %</a:t>
            </a:r>
          </a:p>
        </p:txBody>
      </p:sp>
      <p:pic>
        <p:nvPicPr>
          <p:cNvPr id="12290" name="Picture 2" descr="Resultado de imagen para agar-agar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68" y="2877556"/>
            <a:ext cx="393382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38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Agar-agar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618445"/>
            <a:ext cx="9169199" cy="1678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>
                <a:solidFill>
                  <a:schemeClr val="tx1"/>
                </a:solidFill>
              </a:rPr>
              <a:t>es un coloide orgánico </a:t>
            </a:r>
            <a:r>
              <a:rPr lang="es-ES" sz="2800" dirty="0" err="1">
                <a:solidFill>
                  <a:schemeClr val="tx1"/>
                </a:solidFill>
              </a:rPr>
              <a:t>hidrofílico</a:t>
            </a:r>
            <a:r>
              <a:rPr lang="es-ES" sz="2800" dirty="0">
                <a:solidFill>
                  <a:schemeClr val="tx1"/>
                </a:solidFill>
              </a:rPr>
              <a:t> que se extrae de algunos tipos de algas marinas y es constituyente básico de los </a:t>
            </a:r>
            <a:r>
              <a:rPr lang="es-ES" sz="2800" dirty="0" err="1">
                <a:solidFill>
                  <a:schemeClr val="tx1"/>
                </a:solidFill>
              </a:rPr>
              <a:t>hidrocoloides</a:t>
            </a:r>
            <a:r>
              <a:rPr lang="es-ES" sz="2800" dirty="0">
                <a:solidFill>
                  <a:schemeClr val="tx1"/>
                </a:solidFill>
              </a:rPr>
              <a:t> reversibles.</a:t>
            </a:r>
          </a:p>
        </p:txBody>
      </p:sp>
      <p:pic>
        <p:nvPicPr>
          <p:cNvPr id="13314" name="Picture 2" descr="USO EN EL LABORATORIO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122" y="3506474"/>
            <a:ext cx="362902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61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1" y="1444336"/>
            <a:ext cx="9443461" cy="4466886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BASICO: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Anusavice</a:t>
            </a:r>
            <a:r>
              <a:rPr lang="es-MX" dirty="0" smtClean="0">
                <a:solidFill>
                  <a:schemeClr val="tx1"/>
                </a:solidFill>
              </a:rPr>
              <a:t>, KJ. (2004) Philips ciencia de los Materiales Dentales. Barcelona: </a:t>
            </a:r>
            <a:r>
              <a:rPr lang="es-MX" dirty="0" err="1">
                <a:solidFill>
                  <a:schemeClr val="tx1"/>
                </a:solidFill>
              </a:rPr>
              <a:t>E</a:t>
            </a:r>
            <a:r>
              <a:rPr lang="es-MX" dirty="0" err="1" smtClean="0">
                <a:solidFill>
                  <a:schemeClr val="tx1"/>
                </a:solidFill>
              </a:rPr>
              <a:t>lsevier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C</a:t>
            </a:r>
            <a:r>
              <a:rPr lang="es-MX" dirty="0" smtClean="0">
                <a:solidFill>
                  <a:schemeClr val="tx1"/>
                </a:solidFill>
              </a:rPr>
              <a:t>raig, RG, (1998). Materiales de odontología restauradora. Madrid: </a:t>
            </a:r>
            <a:r>
              <a:rPr lang="es-MX" dirty="0" err="1" smtClean="0">
                <a:solidFill>
                  <a:schemeClr val="tx1"/>
                </a:solidFill>
              </a:rPr>
              <a:t>Harcourt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Brace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Craig, RG, (1996). Dental </a:t>
            </a:r>
            <a:r>
              <a:rPr lang="es-MX" dirty="0" err="1" smtClean="0">
                <a:solidFill>
                  <a:schemeClr val="tx1"/>
                </a:solidFill>
              </a:rPr>
              <a:t>Materials:properties</a:t>
            </a:r>
            <a:r>
              <a:rPr lang="es-MX" dirty="0" smtClean="0">
                <a:solidFill>
                  <a:schemeClr val="tx1"/>
                </a:solidFill>
              </a:rPr>
              <a:t> and </a:t>
            </a:r>
            <a:r>
              <a:rPr lang="es-MX" dirty="0" err="1" smtClean="0">
                <a:solidFill>
                  <a:schemeClr val="tx1"/>
                </a:solidFill>
              </a:rPr>
              <a:t>manipulation</a:t>
            </a:r>
            <a:r>
              <a:rPr lang="es-MX" dirty="0" smtClean="0">
                <a:solidFill>
                  <a:schemeClr val="tx1"/>
                </a:solidFill>
              </a:rPr>
              <a:t>, Madrid: </a:t>
            </a:r>
            <a:r>
              <a:rPr lang="es-MX" dirty="0" err="1" smtClean="0">
                <a:solidFill>
                  <a:schemeClr val="tx1"/>
                </a:solidFill>
              </a:rPr>
              <a:t>Mosby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Gladwing</a:t>
            </a:r>
            <a:r>
              <a:rPr lang="es-MX" dirty="0" smtClean="0">
                <a:solidFill>
                  <a:schemeClr val="tx1"/>
                </a:solidFill>
              </a:rPr>
              <a:t>, M. y </a:t>
            </a:r>
            <a:r>
              <a:rPr lang="es-MX" dirty="0" err="1" smtClean="0">
                <a:solidFill>
                  <a:schemeClr val="tx1"/>
                </a:solidFill>
              </a:rPr>
              <a:t>Bagby</a:t>
            </a:r>
            <a:r>
              <a:rPr lang="es-MX" dirty="0" smtClean="0">
                <a:solidFill>
                  <a:schemeClr val="tx1"/>
                </a:solidFill>
              </a:rPr>
              <a:t>, M. 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(2004). </a:t>
            </a:r>
            <a:r>
              <a:rPr lang="es-MX" dirty="0" err="1" smtClean="0">
                <a:solidFill>
                  <a:schemeClr val="tx1"/>
                </a:solidFill>
              </a:rPr>
              <a:t>Clinical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aspects</a:t>
            </a:r>
            <a:r>
              <a:rPr lang="es-MX" dirty="0" smtClean="0">
                <a:solidFill>
                  <a:schemeClr val="tx1"/>
                </a:solidFill>
              </a:rPr>
              <a:t> of dental </a:t>
            </a:r>
            <a:r>
              <a:rPr lang="es-MX" dirty="0" err="1" smtClean="0">
                <a:solidFill>
                  <a:schemeClr val="tx1"/>
                </a:solidFill>
              </a:rPr>
              <a:t>materials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theory</a:t>
            </a:r>
            <a:r>
              <a:rPr lang="es-MX" dirty="0" smtClean="0">
                <a:solidFill>
                  <a:schemeClr val="tx1"/>
                </a:solidFill>
              </a:rPr>
              <a:t>, </a:t>
            </a:r>
            <a:r>
              <a:rPr lang="es-MX" dirty="0" err="1" smtClean="0">
                <a:solidFill>
                  <a:schemeClr val="tx1"/>
                </a:solidFill>
              </a:rPr>
              <a:t>practice</a:t>
            </a:r>
            <a:r>
              <a:rPr lang="es-MX" dirty="0" smtClean="0">
                <a:solidFill>
                  <a:schemeClr val="tx1"/>
                </a:solidFill>
              </a:rPr>
              <a:t> and cases. </a:t>
            </a:r>
            <a:r>
              <a:rPr lang="es-MX" dirty="0" err="1" smtClean="0">
                <a:solidFill>
                  <a:schemeClr val="tx1"/>
                </a:solidFill>
              </a:rPr>
              <a:t>Philadelphia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Lippincott</a:t>
            </a:r>
            <a:r>
              <a:rPr lang="es-MX" dirty="0" smtClean="0">
                <a:solidFill>
                  <a:schemeClr val="tx1"/>
                </a:solidFill>
              </a:rPr>
              <a:t> Williams &amp; </a:t>
            </a:r>
            <a:r>
              <a:rPr lang="es-MX" dirty="0" err="1" smtClean="0">
                <a:solidFill>
                  <a:schemeClr val="tx1"/>
                </a:solidFill>
              </a:rPr>
              <a:t>Wilkins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224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76335" y="1960809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es-ES" sz="8000" dirty="0" smtClean="0">
                <a:solidFill>
                  <a:srgbClr val="C00000"/>
                </a:solidFill>
              </a:rPr>
              <a:t>MATERIALES DE IMPRESION</a:t>
            </a:r>
            <a:endParaRPr lang="es-ES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592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1" y="1517073"/>
            <a:ext cx="9152515" cy="439414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COMPLEMENTARIO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Macchi, RL. (2000). Materiales Dentales. Fundamentos para su estudio. Buenos Aires: Panamericana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O´brien</a:t>
            </a:r>
            <a:r>
              <a:rPr lang="es-MX" dirty="0" smtClean="0">
                <a:solidFill>
                  <a:schemeClr val="tx1"/>
                </a:solidFill>
              </a:rPr>
              <a:t>, WJ. (2002). Dental </a:t>
            </a:r>
            <a:r>
              <a:rPr lang="es-MX" dirty="0" err="1" smtClean="0">
                <a:solidFill>
                  <a:schemeClr val="tx1"/>
                </a:solidFill>
              </a:rPr>
              <a:t>Materials</a:t>
            </a:r>
            <a:r>
              <a:rPr lang="es-MX" dirty="0" smtClean="0">
                <a:solidFill>
                  <a:schemeClr val="tx1"/>
                </a:solidFill>
              </a:rPr>
              <a:t> and </a:t>
            </a:r>
            <a:r>
              <a:rPr lang="es-MX" dirty="0" err="1" smtClean="0">
                <a:solidFill>
                  <a:schemeClr val="tx1"/>
                </a:solidFill>
              </a:rPr>
              <a:t>their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selection</a:t>
            </a:r>
            <a:r>
              <a:rPr lang="es-MX" dirty="0" smtClean="0">
                <a:solidFill>
                  <a:schemeClr val="tx1"/>
                </a:solidFill>
              </a:rPr>
              <a:t>. </a:t>
            </a:r>
            <a:r>
              <a:rPr lang="es-MX" dirty="0" err="1" smtClean="0">
                <a:solidFill>
                  <a:schemeClr val="tx1"/>
                </a:solidFill>
              </a:rPr>
              <a:t>Quintessence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Smith, B. (1996). Utilización clínica de los materiales dentales. Barcelona: </a:t>
            </a:r>
            <a:r>
              <a:rPr lang="es-MX" dirty="0" err="1" smtClean="0">
                <a:solidFill>
                  <a:schemeClr val="tx1"/>
                </a:solidFill>
              </a:rPr>
              <a:t>Masson</a:t>
            </a: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Toledano, M. et al. (2003). Arte y ciencia de los materiales odontológicos, Madrid: Avances.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Vega del Barrio, JM. (1996). Materiales en Odontología. Fundamentos Biológicos, clínicos, Biofísicos y físico-químicos. Madrid: Avances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9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Materiales de impresión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28293"/>
            <a:ext cx="8915400" cy="195614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Son materiales que se utilizan para obtener replicas exactas de los tejidos orales y de los dientes.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AutoShape 2" descr="http://solutions.productos3m.es/3MContentRetrievalAPI/BlobServlet?lmd=1288763443000&amp;locale=el_GR&amp;assetType=MMM_Image&amp;assetId=1273669250747&amp;blobAttribute=ImageFil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247" y="3767774"/>
            <a:ext cx="4132329" cy="281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596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Impresión 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399504"/>
            <a:ext cx="8915400" cy="294067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800" dirty="0">
                <a:solidFill>
                  <a:schemeClr val="tx1"/>
                </a:solidFill>
              </a:rPr>
              <a:t>E</a:t>
            </a:r>
            <a:r>
              <a:rPr lang="es-MX" sz="2800" dirty="0" smtClean="0">
                <a:solidFill>
                  <a:schemeClr val="tx1"/>
                </a:solidFill>
              </a:rPr>
              <a:t>s </a:t>
            </a:r>
            <a:r>
              <a:rPr lang="es-MX" sz="2800" dirty="0">
                <a:solidFill>
                  <a:schemeClr val="tx1"/>
                </a:solidFill>
              </a:rPr>
              <a:t>una </a:t>
            </a:r>
            <a:r>
              <a:rPr lang="es-MX" sz="2800" dirty="0" smtClean="0">
                <a:solidFill>
                  <a:schemeClr val="tx1"/>
                </a:solidFill>
              </a:rPr>
              <a:t>reproducción </a:t>
            </a:r>
            <a:r>
              <a:rPr lang="es-MX" sz="2800" dirty="0">
                <a:solidFill>
                  <a:schemeClr val="tx1"/>
                </a:solidFill>
              </a:rPr>
              <a:t>o réplica detallada en negativo </a:t>
            </a:r>
            <a:r>
              <a:rPr lang="es-MX" sz="2800" dirty="0" smtClean="0">
                <a:solidFill>
                  <a:schemeClr val="tx1"/>
                </a:solidFill>
              </a:rPr>
              <a:t>por </a:t>
            </a:r>
            <a:r>
              <a:rPr lang="es-MX" sz="2800" dirty="0">
                <a:solidFill>
                  <a:schemeClr val="tx1"/>
                </a:solidFill>
              </a:rPr>
              <a:t>medio de materiales de </a:t>
            </a:r>
            <a:r>
              <a:rPr lang="es-MX" sz="2800" dirty="0" smtClean="0">
                <a:solidFill>
                  <a:schemeClr val="tx1"/>
                </a:solidFill>
              </a:rPr>
              <a:t>impresión, para obtener un modelo positivo.</a:t>
            </a:r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450" y="3705632"/>
            <a:ext cx="5096635" cy="252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40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C00000"/>
                </a:solidFill>
              </a:rPr>
              <a:t>Clasificación por mecanismo de fraguado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014845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Reacción química (irreversible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Reacción Física inducida Térmicamente (reversible)</a:t>
            </a: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encrypted-tbn0.gstatic.com/images?q=tbn:ANd9GcSTj3xZwO0ZIiCdfU77uP1DUIJnh1uasWqnQUCD5EcJ2EbJxLaN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321" y="3545321"/>
            <a:ext cx="2830234" cy="200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gpht.com/-NwfvvN-bQ4c/VKnB1twrNUI/AAAAAAAAAQ4/F9Ab3JUqUNA/s640/PicsArt_14204113176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367" y="3588327"/>
            <a:ext cx="2684566" cy="228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78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15166" y="706582"/>
            <a:ext cx="9293159" cy="4976040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Reacción química (irreversible</a:t>
            </a:r>
            <a:r>
              <a:rPr lang="es-MX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han producido reacciones químicas y que el material no puede volver a su estado inicial.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Rígidos</a:t>
            </a: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yeso parís, pastas zinquenolicas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Elásticos: </a:t>
            </a:r>
            <a:r>
              <a:rPr lang="es-MX" sz="2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alginato</a:t>
            </a: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polieter, silicona por condensación, adición</a:t>
            </a: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221" y="4228355"/>
            <a:ext cx="3931835" cy="1744752"/>
          </a:xfrm>
          <a:prstGeom prst="rect">
            <a:avLst/>
          </a:prstGeom>
        </p:spPr>
      </p:pic>
      <p:pic>
        <p:nvPicPr>
          <p:cNvPr id="2050" name="Picture 2" descr="http://3.bp.blogspot.com/-4dC-1y6BDSs/UKhiaQ6UuSI/AAAAAAAAAYI/1IAVU6Q1NzE/s1600/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1" y="4406947"/>
            <a:ext cx="2878570" cy="231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870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331635" y="394855"/>
            <a:ext cx="9568444" cy="3990109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Reacción Física inducida Térmicamente (reversible</a:t>
            </a:r>
            <a:r>
              <a:rPr lang="es-MX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aquellos que se ablandan con el calor y se solidifican cuando son enfriados, sin que se produzca ningún cambio químico.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Rígidos</a:t>
            </a:r>
            <a:r>
              <a:rPr lang="es-MX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compuestos de cera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Elásticos</a:t>
            </a:r>
            <a:r>
              <a:rPr lang="es-MX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agar (Hidrocoloide)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utoShape 2" descr="data:image/jpeg;base64,/9j/4AAQSkZJRgABAQAAAQABAAD/2wCEAAkGBxISEhMTExIVFRMXFh0aGBcYGRYZGBoYGxgaGx4YGR0dHSggGRslHhYYITEhJSkrLi8uGB8zODMsNygtLisBCgoKDg0OGxAQGi0lHyYtLS0tLS0tLS0tLS0vLS0tLS0tLS0tLS0tLS03LS0tLS0tKy0tLSstLS0tLS0tKy0tLf/AABEIAI4BQAMBIgACEQEDEQH/xAAcAAEAAgMBAQEAAAAAAAAAAAAABAUCAwYHAQj/xAA5EAABAwIEBAQFAQgCAwEAAAABAAIRAyEEEjFBBSJRYQYycYETQpGhsVIUI2JywdHh8LLxBxUzov/EABkBAQEBAQEBAAAAAAAAAAAAAAABAgMEBf/EACgRAQEAAgICAQMDBQEAAAAAAAABAhEDMRIhBCJBUQUTkTJhseHxFP/aAAwDAQACEQMRAD8A9xREQEREBERAREQEREBERAREQEREBERAREQEREBERAREQEREBERAREQEREBERAREQEREBERAREQEREBERB8c4DUwsHYhg1cPqucqPdmfeRmOvYncLa5xgW26/wCEa0vP2pn6gn7Uz9QVED2WbT2Q0u24hh+YfVbVRVGuibfcrfwOZqSdm9B+pEsWyIiIIiICItGLxbKYl7oGiDesKtVrRLnBo6kgD7qgxPi6g01AJcW2b0c716Lz3jfiPEVC4vGcjyhuje1zF/6K6c8uSR1HjXi2aoxlN8ta05oPKSTEHrGX7rnm18tw4NOsix9jsoeAOdhMgydRpM3HsTCssNWe1uVpGuYSBY9f4vRZ17dplfDcm3xmNq5gRVqZuud0/lel8IxfxaNN+YFxYC6OsXttdea5W55FpM+k6x2Vrwp7fhiHRDg3M10O+ITMd9rDqmMTly1JdPQkXBuwfxKjKn7Qc0wGgi7wSQdsu49122GxAf6iJ/wtWacsM/L7NyIijoIiICIiAiIgIiICIiAiIgIiICIiAiIg5gjnf/Of+RW6LBaQOep/Of8AkVvboUbZMYs1gxyOeg3VfKF94H5qno38vWuu7lCy4D56v8rPy9EvS5RERkRFx/H/ABWCHU6BIO9TaP4Y1nqiWyLHinizD0HFpOY5SW5IOYjVo9LSdpXJ1cfWql1R5aNcsuMX+WOg67qDR4e50EBwAFhABy9Wj2OpU7AU2ZHF7iYdLi7yy0QAOgjbqt6efLK5HC8Kys0h0OBBjTKOltbXm+6qcbw81A0UgAWu8zvL3tqZVjUpF7s+TK2LRYwYkuI1JhYYzijKTHZW/EdFo29ei1MbXm5PkY49tWF4eWC7hfsVtGEPX8qqreJqhAaacHe8T6f7utGK8Rhzcri9vsLe4Kv7X5cZ+q+tYriszIeYGR0BK00MfTa3KQBJkEgtufmnrtOwXMVuL1BH75xjT/tT8Dx7MA2oA4C06EDv1V/a10l/VPOfVjqOnwlBjK0sdLixkZzyQS4ucxw0cIE67dV1bq7mUg5oOdxBInaNuuy87bxCi10NIAzSN6Z0kOHy6aheh4PiIrU3uLcpZ5266iRB3BG4WMpY9Xx+XDkl8b7dDRqZmhw0IB+oWapqdQgNAMN0sdo+U+w+6scPimvmJt13HUdQsae2ZJCL4DOi+qNCIiAiIgIiICIiAiIgIiICIiAiIg5n56n85/JW+mLFR3OAc+485/JUqhVbl/wje3wU1iaazGKaOv0WTKwcRAP2T2nlHzGWAX3gH/0q/wArPzUXziFQSNrLHw6+atfs2mP+f900lq+RFx/HvE7sxp4dwGWxOpJmPZo67pIxllJ2sfE3G6dNlSlINRzSMvQEan2/ovPvjfC/exYGx2LiIAvqpGILnF1TLLzo51nGbkEHvf6I1sZWl5DSZcZbMDaNNSFuRwyz2wwuMIL+bI4izjBaCe2uX3UtrHVMpeYpt0GhcdidibKFh8MC5rzkIeCW5TI5Y1MaS63upONqkZWNJge8d/VbxxeLl5tbZ1MUCS1ptuRMAf7eFTCvTcx7W/KHSIhx7jrKjYzjIouymnLLFrxrPfqFNwWGaahrATmHINpPzR0XXp83K3krTg+D1XDKRyQ0tcQQ4EiXNA/Ehbcb4Ka5gy13NgyS4NMjpNohdVgqUiZJ6nuqjx5inU8HWc06NIN9Ae26z5V6p8fDGeWnG1PCjn1P3WJaQLNzNcMx7QY/0Km4lg62FqZKwsRLXi7SOx69RqF1fC67xTpscJLTM35ZEEmNT/lX3HOFNxVI0X+V12O1+G6LO9Nj2SzTnw5Y8mOrHnOAxQeTdem+GuKkMa7KeVkEi8t3Eb9QfXqvIBRfhqlSk/ztdlPqF2vhviZpvYSbWnVP6ozv/wA/NMp09cY8CCCIIkAXGlo7d1X8RxDm5SHiSSAMti3f8X9l8wFTPThuouwN2B6dQJWzBu+Jma5pApu5DEZxl82mpvMLj0+1b5T1903BYl8U3RkYbPYRfMSr1UlKq4uLSIAAgbGNfU6KRRxLmiJEA2JnQny+qldcLqLNFpw1cPE6LcsuoiIgIiICIiAiIgIiICIiAiIg8+xONivUBbP7x1wYNnHbdXGBeH0wWmxuFzfFaYNapeP3rvXU6KfwZ7qUtMuZqDex39j/AEWmJl71Vz+xuO0+630aLmkTET1WDMUOq+vrjqpuumoxxtUGbGIsoHDOKtoGq4tJLg3K0WmC6Rf+ZbK71TYjDZjTEjnnLeLjYzp6JN1nOzGJHEuO1nh7S8AE2a23L0Jif7/ZUVVwiGGCbctiN7a29VYtwOZrDmygmHZgRJ2mQj+H+ZpD2kRGQNI5pHMTt6LUeXPK2KzGY0MjMYuOad+iqHYl1QFpN4u4WBkm4G1lcVvDdcAN+Ix1TNlOokQecE6fyqBguBVWOdyggGSWkEuBGoA8wAjRbkebPPLWtLHhlAUmQCSItpHUkdFWcbxT2jkdlcSb2n0UnFYktbFjFul/6LkuJcTDyWy7XtqOi6R83lyt+nFswmJfXPw6l3bkDb2Xo/C8AYGYQwARFiewHVcf4EwBcXVXDlEXO56Ls8RjTsQPx/0plXXgwmO8qsH4nK0NygAaRv69155/5G4uw0nUg4Eu8w9wtHinxW9manTOaoRFpIb69TGy4DECrVJc8mTff7LN9O9t5Nb9R3uBxZEOabzIXZ8GxoqMkwCJkbGen9l4/g+IvoQHjM0n3b39F1vDeKwJbBBH+wQuu5lP7vm445/Fz33jXz/ydw4CvRq5TzsguGhey0HvEKm4VXc8mdAu78W1G18AKjBmyOaSNSPlPuLLgKQLDEQDdYx9PR8nWU1/D0PwhxRzeXp5Sdu3SF2eFDXEEGCTcDSdj6Ly3hrjIucsjMLc3Se0x9V33CMSHtDtpjvB1/qpyY/d2/TufePjV1lvMxpNpNrZmx10Xx1EmoTJIGwNhYW7neVsYAG2MgWzWmANz3Wqq8cxAknYHzCL27Bco+tZNLbA0vmzTtG/v3U1c/h3FjyQTzb3Mx27Wkq6q4hrQCTaYnpKzY6YZem5ERR0EREBERAREQEREBERARYPrNEAuAJ0kgKBiOPYdmtUEzEN5j9tkNuI402MRVDQCc51jqXTOm6kU69Q3FIgdyAfpKrOJY5rq1V4FnOmP6+q0P4llHUdyuslebLtbnHObYUX+9v+1pq4wg8wIkwAAC4k9BN/6KpdxSfL02urHAUmOIdM18jgJJDSZHK3NbN1jqFZPy55cljdjsQ9zDOUG/K11nNjSTFx1C+cOd8RwbWlrw0ScwBI2dcQdfSZ6KE7Ch9OSCS3MS10AgzfT/RC3Yik50ZmsdTgkOdJdlEWP3n1CdOOWXl7qThcW9tU0nONWk8mCYzNIFxb206Lfxmp8NjRAdvebCDP0BCpaXF/i5vhhrDJGUAG507TEXC6Lh0PpOEEtFKHTDiXj5+oPc2MK6SZXLeKto4+4b8POKkncBpsSDmPmMg+qsxh8jix2b4TiHMv5XOnMHbtAt9VW4TDfFrNLSXNczKRbKHdSY1OneCrcOawlrBnqk5o201q7ME26npZSrx42+65Dxo003AloDi45nCcpOVtgCLEX0mxXnJoufVDACXF0ADczZd3458lQOqEmmWknTNUfOe2oEBoEdFQeDG5sTTJbJEx9Df7rf2eLkxk5blOq9FwGCbRpNojy0xd36nXzO+v9FR+KMS5xZRpFwe9wBDSAQ2DIJIgSVZVMfNZtEXkZnHoG3g+phUeFcx+KqVeY/DMCTll081zaG3v3WXW2akn5Rh4YdTYGGQ8w4lx1JN46OA/PRVmI8PVi8SJJIDcoGWIFx1EXkWsvRa9Fz3NqNaXUyQD8xzQCBA2H6lIxppOcw5SS4cpa256wBpKnk7XhleO47heWWOi4lpN7Dzf0+oUHhWL+HU+FMAzE3gbr1mp4apVqhDpcDmbOUgQbSD1sOy8u8Z8FfhKjWm7hIkDlMHQH+ieX3Yy4dzxvVdj4W4hzOovu15yOHfYj1sqvieCbIdfKHQQdR29U4LQLqTcQ0mQQD6jf6QrzxFhyHvEEtcM2lgTe0d11l2+Xz43C/2n+L/xX4E83KJ7LseAAsa9v8Rv+fyqPw/wxzXUnOEEyS3pYQD6gk+y6bh9A8wLouTPqVM67/B4ssbuukfDbARoQBG0CO6guy/EbTgz5pGgvHW2v91niapc3LEuBBdtFjod7qt44HlrKzbhpbMAzlOrbXgWk30XCR9rkz1NxbVqgmQDIaSBoC4GCPS+ndY4fEPFWpnAaCTlkagaX3WHCcaKofDswEc2t9CPsttBjW8t3SQACC63Y9BO6L3qyreljmwS46b9uvopYK5rBgNcXbEZSHajKTaNrLezFPpuJbzggTNgI0jvc/RTxdJy+t1fooWEx4e7JaQL3v2t9VNWXWWXoRERRERAREQF8JX1U/HsI97Hfv8AKyPJlEGLwTqZ6IOV4w4Yl5e+MpAALToJO/zTv9lGOBa9jSHy4OB6Fp0LbahWVGoxrQwUG5ty4uj2E2Wv4ri4iANNBH4W9uF4rXOV8M4OfPKJtJEnuBrCi1aTbzmd/wDke95KmvBDyLvM2i5MnoFBqvEkWF9DEyvTjgxdN1KnmbygDsLfVbm8Q+FLw4uLRMCTuJ066Kpq4mLD/H0Cj08XUDgQbi8Wj/CvjGMsprWnU4DH1ajSfgthxJLCYII8pAdF/e630K1QAB1OocoOUgNJcf0QDcSJVJhsdcNdYm4vf8qwp1B6Lle2PGdD8OJL6VJwkcwho5jcua4nS1/VW3DA9jjDBkJkZn8wB0BLZDh7quZUvqLj7aaqSzHtEzoBPbWyifTisqGDbA5iIOjORpPfUmNNd1MGVjdA1nTaygYau2Tzd7/kqPS4uHOcMssbpmBaKn8QkRANu5U0v7mMVfF+B06+elVBNV4zsdfUl1gfLIgC+y5jwvQNHGCk4jMGQImDIHXdeo1MOH03FrjzEuDXRBdGnYD1UOrhqdQ0nvpuD2sltQDrGZttZgWPskycs/j71/Ln3cPyuxFao4NYaZiQYBGuYC5Gmi43wTWfVZXLzm0A65nzInpZei4ykK4h1GXEkTzZS2Z2MtkWW6nhqWHYwspUqbGsjSAXGAO5nvqpaY8M0hYDHH4X7sPLcrs5ZbK0fOCbZoH4U6g4F9MmQRo1w6ttfQ7H1VZgquUF0g6g/pcXCINpAmRGy6jD0mvDQ0S02M3k21/HspXbjm4jYDDZcz2uztL4MiXagwx3QE+llXeJeA08aytRdy1Z82sH5aoGlpOnVXYp/Db8JsAHynUAAaff1soeIqBr29S0B52JMEFs7WKjepJpx3hjwjicPSq0HuY6HAtc0m8bEEWm+qv8XTcHZDJY6A3s4CAD2/urLiGOfTbcAvcbwdQP0x6xfdfMNj6b2uAEw8Ah1yGkx7TZalscc+LHK73qqHw3g6jTVaRGgAka3W+g9xxIDdAJLoOhiwnuPeF0NPDBrqcEE3nQSSZmev8AoR5zkhxIblJGWMwuLjuCrc9s4fEmGMxl6v8At9qVcpe6JBIgt100A3vB6XWmtVZTaWCGu8wabAA3lvUa2CzpVHFxJa34rYkA2yTr/gdey147A06xHxGuY4Dl2JAO3ofysPRd69JLGhjM9KCCzcXJ/VG8/Vbq+IIbLWkuyTvaNp23j3Vfja+IYx1Snle6mOZvUESHRbobC61+HOISc3PDzILg4D2nQjv2TS+c349LWu75mnMPmA3HfvH0WunRzQ45hLYvaMt2unY7SpAoNBLm2EH01mYUHGsa9ppOGeWkWcQWmxGnb8JGs5r3Tg2fOHkBzcxBEDMCbTY7fTousVT4ewTWUw4MLCRoTItuLq2Uyvt04cfHAREWXURaMbiRTYXkWH+36DuqWrxeodIb7XV0L6pVDRLiAFCr8WY3TmP2XOYjGNB5336Xc76C620MNXqeSkWj9VTlHsNSr4npOrcWqOsOUdtfqqyvjGg8zpPS7nfQK1peHJ/+tZzv4W8jf7lWmD4fSpCKbGt/P1Nyr9MNuYpYDEVTLaWQfqqW+jRcqww/hdpvXqOqH9LeRn2v910KKeX4TX5R8JgqdIRTY1o7ABZVMLTddzGk92grcim1cl4twVUAfAwlJ7Mp5vhtc9ridA3pHYrkcb4axZMHDZiWgkUhTaOa0agN0uvW18DRJMXOp9P+1ZlXPLimXb8+Hh9Vz3Oqg08pJynlMgXnpEfdaqGKxIcPhtdUBtAub6L3LH+HMPWqfEqNJMXAJAPrGqpcP4N+BVa6gW5JJMgAgne3mlbnI8uXxb9q4XhVTGFrnfsdUhhgyADO/K67tNgseGYutWeGsoujdz5awGL3jZemYng1XM57XczmgRPKI1nqb2NtFzvFfDuKc1ga0sAPymSBAvHXtfstTkjjn8XKdbRqHABUo5i4ivTeLPcRSdfQgfKQLHVdJigKjX0n5gYh0bA3zNMRbqq/A4etRaxpa99MBzS7KST0fHzAydLqvxFPFPcGgUxzW5nSf4S7YkDUrNu3WYzCep32l4XD1jTY3Myc1QunPDRb4YaTraZ9it2NxEU4EtdlLRNwCNnehOvdbMNiH02hhpOJaIJNxmiQ0n9R06KJimtr0qcmpSc9xERlcDqc20iLdbqL1PTLCYQupVCOWoWljZtBvctB2nvooDHkuNJ7g1xplppnmLXtjK4R5onUKxp1Q1lMip8sB0CZAguObee0fVacZTEEuLQ+oGgPLSDfraCSAYFovBEolnphT8PRDA4hoJfJaCDYDKYI7kDqSt2Bq1LUszmENub5QbcoJtOv0WeLzvqUmuZmZlEtBOXWMwIN+qk4pw5Ik0hUh0SCIDof1LbSi+M7j7icW2m2m5xAaLuABN7CBu0wbjvsscVDcgqGwlxLgSAACYJiz9D7KNSxLAwNeWnOcxcA/m05uxMX9luxVAgFvmknKSQSWug3i1yIuJ6KNNfC3vcS4uDw9uxkEzqLWixP1WDsG1j6jzTzFrJzMEc4BjQzBBPLdS8BnpnIWgXEDZum+4WjBYl7muEy/wAwMiIFjOwVTU9NOJxD202vGUlxNjm5QALCIId3J9FnTaGUQxt/iCKecgOpkDzZvmA/stnEaoy5AC/l03iepiCT72VhhMPSa0AsktGhuQDfl6ieiizG29oWKpVG5KlOHVIDTJykh0cxnoZkbSvmFrZonmN2zldBLisq1V+ezCWN2aWjWwubzr/sLPhdAUnVQ1ryC7NqctiRebNNxpAMShJ9TOuy4aYc4EDUjLNpdH5UeTTe976uhi0ne0ganqVPxlJ3xGP+G67HNMg+b5Z+pvpovmH4fVIDX0zzglzjlnWYN9dIRbPfow9Oo+HPyhuXkDXTzbmdd+myVeDVageZaHEjK+YJZoQ4DorCnwh0AfEIb0i4JG17K0p0w0QFPLXTpOLymsigzK1otYAW0sNlmiLLuIiIMXsBBBAIIgg6EHZUjPDFMWNSoaezJ0HTN5iBtP3V6istiaRMJw2jS8lNrT1i/wBTdS0RTe1EREBERAREQEREBERAREQFiGDWBKyRB8gLF1JpEEAj0WaII1TAUnAAsbYyLD3+u62VcOx0BzWkDSQCtqImkcYGnbkFhHstP/qaUkwRMWBI091ORDUQf/UUcobkEDTWQfVamcHaCSXEydLQArNE2eMQKvC2kWJB7mVpZwGkBAzRtcWnXa/urVE2njPwjswbAIyg3m4BuND6r7+yU78jb9lvRF0jfsFL9AW2lRa3QAStiIagiIiiIiAiIgIi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4" name="Picture 2" descr="http://1.bp.blogspot.com/-jAhv4QY95BM/Uu4r6XddG6I/AAAAAAAAACY/faxbBdXjnTE/s1600/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613" y="4025243"/>
            <a:ext cx="3980916" cy="264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lh3.ggpht.com/-NwfvvN-bQ4c/VKnB1twrNUI/AAAAAAAAAQ4/F9Ab3JUqUNA/s640/PicsArt_14204113176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434" y="4384964"/>
            <a:ext cx="2684566" cy="228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776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Clasificación de los materiales de acuerdo a sus propiedades físicas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tx1"/>
                </a:solidFill>
              </a:rPr>
              <a:t>Rígidos </a:t>
            </a:r>
          </a:p>
          <a:p>
            <a:r>
              <a:rPr lang="es-ES" sz="3600" dirty="0" smtClean="0">
                <a:solidFill>
                  <a:schemeClr val="tx1"/>
                </a:solidFill>
              </a:rPr>
              <a:t>Termoplásticos</a:t>
            </a:r>
          </a:p>
          <a:p>
            <a:r>
              <a:rPr lang="es-ES" sz="3600" dirty="0" smtClean="0">
                <a:solidFill>
                  <a:schemeClr val="tx1"/>
                </a:solidFill>
              </a:rPr>
              <a:t>Elásticos </a:t>
            </a:r>
            <a:endParaRPr lang="es-E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86327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855</Words>
  <Application>Microsoft Office PowerPoint</Application>
  <PresentationFormat>Panorámica</PresentationFormat>
  <Paragraphs>116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Wingdings 3</vt:lpstr>
      <vt:lpstr>Espiral</vt:lpstr>
      <vt:lpstr>Facultad de Odontología UAEM</vt:lpstr>
      <vt:lpstr>PROGRAMA EDUCATIVO: TECNICO SUPERIOR UNIVERSITARIO EN PROTESIS BUCODENTAL</vt:lpstr>
      <vt:lpstr>MATERIALES DE IMPRESION</vt:lpstr>
      <vt:lpstr>Materiales de impresión</vt:lpstr>
      <vt:lpstr>Impresión </vt:lpstr>
      <vt:lpstr>Clasificación por mecanismo de fraguado</vt:lpstr>
      <vt:lpstr>Presentación de PowerPoint</vt:lpstr>
      <vt:lpstr>Presentación de PowerPoint</vt:lpstr>
      <vt:lpstr>Clasificación de los materiales de acuerdo a sus propiedades físicas</vt:lpstr>
      <vt:lpstr>Rígidos </vt:lpstr>
      <vt:lpstr>Termoplásticos </vt:lpstr>
      <vt:lpstr>Elásticos o elastómeros  </vt:lpstr>
      <vt:lpstr>Tiempo de trabajo</vt:lpstr>
      <vt:lpstr>Tiempo de fraguado</vt:lpstr>
      <vt:lpstr>Rígidos</vt:lpstr>
      <vt:lpstr>Yeso para impresión</vt:lpstr>
      <vt:lpstr>Pastas zinquenolicas</vt:lpstr>
      <vt:lpstr>Composición </vt:lpstr>
      <vt:lpstr>Presentación de PowerPoint</vt:lpstr>
      <vt:lpstr>TERMOPLASTICOS</vt:lpstr>
      <vt:lpstr>ceras para impresión </vt:lpstr>
      <vt:lpstr>ceras para impresión </vt:lpstr>
      <vt:lpstr>Ceras para modelar</vt:lpstr>
      <vt:lpstr>Presentación de PowerPoint</vt:lpstr>
      <vt:lpstr>ELÁSTICOS O ELASTÓMEROS</vt:lpstr>
      <vt:lpstr>Hidrocoloides reversibles</vt:lpstr>
      <vt:lpstr>Composición </vt:lpstr>
      <vt:lpstr>Agar-agar</vt:lpstr>
      <vt:lpstr>BIBLIOGRAFIA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3</cp:revision>
  <dcterms:created xsi:type="dcterms:W3CDTF">2017-09-19T17:49:57Z</dcterms:created>
  <dcterms:modified xsi:type="dcterms:W3CDTF">2017-09-19T17:59:23Z</dcterms:modified>
</cp:coreProperties>
</file>