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3"/>
  </p:notesMasterIdLst>
  <p:sldIdLst>
    <p:sldId id="280" r:id="rId2"/>
    <p:sldId id="281" r:id="rId3"/>
    <p:sldId id="282" r:id="rId4"/>
    <p:sldId id="257" r:id="rId5"/>
    <p:sldId id="258" r:id="rId6"/>
    <p:sldId id="259" r:id="rId7"/>
    <p:sldId id="260" r:id="rId8"/>
    <p:sldId id="285" r:id="rId9"/>
    <p:sldId id="286" r:id="rId10"/>
    <p:sldId id="287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3" r:id="rId31"/>
    <p:sldId id="284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340CF-F344-49A8-BE3D-C996D1DB8370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E9B16-8738-44AB-BE52-4FA5E49631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5163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9305">
              <a:defRPr/>
            </a:pPr>
            <a:r>
              <a:rPr lang="es-MX" dirty="0"/>
              <a:t>Datos relevantes de la unidad de aprendizaje de Clínica de Operatoria Dental II de acuerdo a su ubicación en el mapa curricular de la Licenciatura de Cirujano Dentista.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12B9F-0DFA-48CC-9AC3-D3B4808C80F3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377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37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53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387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354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773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9438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361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756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179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372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72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1278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825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78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360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915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72B96-4035-4ED2-88E3-1E2CD415BDF8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D61032-8DBB-47BD-9D15-56E4C4945C9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1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7685" y="55525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Facultad de Odontología</a:t>
            </a:r>
            <a:b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UAEM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42065" y="1905000"/>
            <a:ext cx="5798128" cy="4121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400" b="1" dirty="0" smtClean="0">
                <a:solidFill>
                  <a:schemeClr val="accent1">
                    <a:lumMod val="75000"/>
                  </a:schemeClr>
                </a:solidFill>
              </a:rPr>
              <a:t>UNIDAD DE COMPETENCIA: INICIACIÓN A LA PRÓTESIS</a:t>
            </a:r>
            <a:endParaRPr lang="es-MX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054" y="2635999"/>
            <a:ext cx="3337357" cy="2503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932" y="2635999"/>
            <a:ext cx="3301124" cy="2475843"/>
          </a:xfrm>
          <a:prstGeom prst="roundRect">
            <a:avLst>
              <a:gd name="adj" fmla="val 4167"/>
            </a:avLst>
          </a:prstGeom>
          <a:solidFill>
            <a:srgbClr val="C00000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Marcador de contenido 2"/>
          <p:cNvSpPr txBox="1">
            <a:spLocks/>
          </p:cNvSpPr>
          <p:nvPr/>
        </p:nvSpPr>
        <p:spPr>
          <a:xfrm>
            <a:off x="4194464" y="5545005"/>
            <a:ext cx="5798128" cy="412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s-MX" sz="1400" b="1" dirty="0" smtClean="0">
                <a:solidFill>
                  <a:schemeClr val="accent1">
                    <a:lumMod val="75000"/>
                  </a:schemeClr>
                </a:solidFill>
              </a:rPr>
              <a:t>ELABORADO POR: M. EN D. ARIADNA RODRIGUEZ ROMERO</a:t>
            </a:r>
            <a:endParaRPr lang="es-MX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84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Clasificación 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22957" y="1520537"/>
            <a:ext cx="8915400" cy="2209799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Convencionales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Con aditivos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Cromáticos 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Con sustancias asépticas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Mejorados con aceite de silicona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 descr="Resultado de imagen para tipos de alginato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485" y="691860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tipos de alginato den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330" y="3902085"/>
            <a:ext cx="3571443" cy="261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tipos de alginato den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786" y="4091889"/>
            <a:ext cx="3101398" cy="223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34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Polisulfuro 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2592924" y="1566929"/>
            <a:ext cx="9178365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dirty="0">
                <a:solidFill>
                  <a:schemeClr val="tx1"/>
                </a:solidFill>
              </a:rPr>
              <a:t>El Mercaptano o </a:t>
            </a:r>
            <a:r>
              <a:rPr lang="es-ES" sz="2800" dirty="0" err="1">
                <a:solidFill>
                  <a:schemeClr val="tx1"/>
                </a:solidFill>
              </a:rPr>
              <a:t>Polisulfuro</a:t>
            </a:r>
            <a:r>
              <a:rPr lang="es-ES" sz="2800" dirty="0">
                <a:solidFill>
                  <a:schemeClr val="tx1"/>
                </a:solidFill>
              </a:rPr>
              <a:t> de Mercaptano</a:t>
            </a:r>
            <a:r>
              <a:rPr lang="es-ES" sz="2800" b="1" dirty="0">
                <a:solidFill>
                  <a:schemeClr val="tx1"/>
                </a:solidFill>
              </a:rPr>
              <a:t> </a:t>
            </a:r>
            <a:r>
              <a:rPr lang="es-ES" sz="2800" dirty="0">
                <a:solidFill>
                  <a:schemeClr val="tx1"/>
                </a:solidFill>
              </a:rPr>
              <a:t>es un material de impresión elástico, </a:t>
            </a:r>
            <a:r>
              <a:rPr lang="es-ES" sz="2800" dirty="0" smtClean="0">
                <a:solidFill>
                  <a:schemeClr val="tx1"/>
                </a:solidFill>
              </a:rPr>
              <a:t>basado </a:t>
            </a:r>
            <a:r>
              <a:rPr lang="es-ES" sz="2800" dirty="0">
                <a:solidFill>
                  <a:schemeClr val="tx1"/>
                </a:solidFill>
              </a:rPr>
              <a:t>en un polímero sintético similar al caucho.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765" y="3272822"/>
            <a:ext cx="4643528" cy="301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6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Pasta base</a:t>
            </a:r>
            <a:endParaRPr lang="es-MX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189" y="1772992"/>
            <a:ext cx="8318298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Composición: 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polímero </a:t>
            </a:r>
            <a:r>
              <a:rPr lang="es-MX" sz="2400" dirty="0" err="1" smtClean="0">
                <a:solidFill>
                  <a:schemeClr val="tx1"/>
                </a:solidFill>
              </a:rPr>
              <a:t>polisulfuro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				Relleno: dióxido de titanio- resistencia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				Plastificante: ftalato de dibutilo-viscosidad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azufre (0.5%) acelerar la reacción.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49" y="30969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  <a:t>Catalizador o pasta aceleradora</a:t>
            </a:r>
            <a:br>
              <a:rPr lang="es-MX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s-MX" sz="2800" dirty="0" smtClean="0">
                <a:solidFill>
                  <a:schemeClr val="accent4">
                    <a:lumMod val="50000"/>
                  </a:schemeClr>
                </a:solidFill>
              </a:rPr>
              <a:t>(reactivo)</a:t>
            </a:r>
            <a:endParaRPr lang="es-MX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Composición: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Relleno</a:t>
            </a:r>
            <a:r>
              <a:rPr lang="es-MX" sz="2400" dirty="0">
                <a:solidFill>
                  <a:schemeClr val="tx1"/>
                </a:solidFill>
              </a:rPr>
              <a:t>: dióxido de titanio- resistencia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			Plastificante: ftalato de </a:t>
            </a:r>
            <a:r>
              <a:rPr lang="es-MX" sz="2400" dirty="0" smtClean="0">
                <a:solidFill>
                  <a:schemeClr val="tx1"/>
                </a:solidFill>
              </a:rPr>
              <a:t>dibutilo-viscosidad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ácidos oleicos o esteárico-retardadores</a:t>
            </a:r>
          </a:p>
          <a:p>
            <a:pPr marL="0" indent="0">
              <a:buNone/>
            </a:pPr>
            <a:r>
              <a:rPr lang="es-MX" sz="2400" dirty="0">
                <a:solidFill>
                  <a:schemeClr val="tx1"/>
                </a:solidFill>
              </a:rPr>
              <a:t>	</a:t>
            </a:r>
            <a:r>
              <a:rPr lang="es-MX" sz="2400" dirty="0" smtClean="0">
                <a:solidFill>
                  <a:schemeClr val="tx1"/>
                </a:solidFill>
              </a:rPr>
              <a:t>			dióxido de plomo: color</a:t>
            </a:r>
            <a:endParaRPr lang="es-MX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784" y="425423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1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Consistencias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54362" y="1670231"/>
            <a:ext cx="8915400" cy="1485363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Baja (para jeringa o lavado)-ligera</a:t>
            </a:r>
          </a:p>
          <a:p>
            <a:pP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Media (regular)-regular</a:t>
            </a:r>
          </a:p>
          <a:p>
            <a:pPr>
              <a:buFont typeface="+mj-lt"/>
              <a:buAutoNum type="arabicPeriod"/>
            </a:pPr>
            <a:r>
              <a:rPr lang="es-MX" sz="2400" dirty="0" smtClean="0">
                <a:solidFill>
                  <a:schemeClr val="tx1"/>
                </a:solidFill>
              </a:rPr>
              <a:t>Alta (para cubeta)-pesada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dentizta.ccadet.unam.mx/MATERIALESDENTIZTA/Recursoseducativos/materialdimpresion/IMAGENES/HP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" t="49170" r="55506" b="10004"/>
          <a:stretch/>
        </p:blipFill>
        <p:spPr bwMode="auto">
          <a:xfrm>
            <a:off x="1944709" y="4108361"/>
            <a:ext cx="3747753" cy="260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entizta.ccadet.unam.mx/MATERIALESDENTIZTA/Recursoseducativos/materialdimpresion/IMAGENES/HP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0" t="51393" r="5631" b="4547"/>
          <a:stretch/>
        </p:blipFill>
        <p:spPr bwMode="auto">
          <a:xfrm>
            <a:off x="6426557" y="3991379"/>
            <a:ext cx="3786389" cy="280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ntizta.ccadet.unam.mx/MATERIALESDENTIZTA/Recursoseducativos/materialdimpresion/IMAGENES/HP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47" t="4099" r="5491" b="53660"/>
          <a:stretch/>
        </p:blipFill>
        <p:spPr bwMode="auto">
          <a:xfrm>
            <a:off x="8238546" y="1506828"/>
            <a:ext cx="3266066" cy="229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9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6029" y="1206321"/>
            <a:ext cx="8915400" cy="1343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Tiempo de trabajo:10 minutos</a:t>
            </a:r>
          </a:p>
          <a:p>
            <a:pPr marL="0" indent="0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Tiempo de fraguado: 8 minutos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912" y="1206321"/>
            <a:ext cx="3525139" cy="2258096"/>
          </a:xfrm>
          <a:prstGeom prst="rect">
            <a:avLst/>
          </a:prstGeom>
        </p:spPr>
      </p:pic>
      <p:pic>
        <p:nvPicPr>
          <p:cNvPr id="2050" name="Picture 2" descr="http://image.slidesharecdn.com/3protesistotalimpresionesdefinitivasselladoperiferico-130320105329-phpapp02/95/protesis-total-impresiones-definitivas-sellado-periferico-41-638.jpg?cb=139592400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4" t="14603" r="23087" b="32893"/>
          <a:stretch/>
        </p:blipFill>
        <p:spPr bwMode="auto">
          <a:xfrm>
            <a:off x="4273434" y="2550017"/>
            <a:ext cx="2851629" cy="200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Resultado de imagen para impresion con polisulfu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4" name="Picture 6" descr="http://2.bp.blogspot.com/-MUSgUap2qew/UJ9MT8P3-WI/AAAAAAAAATc/0-sOPJwq8f8/s1600/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85" y="3904923"/>
            <a:ext cx="3888391" cy="241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2.gstatic.com/images?q=tbn:ANd9GcRtFRyFH39T7PHuvbniHOVqYcWxmeN9-QP_iTmzhiKy8X-sUvt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907" y="4490433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98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Silicona por Condensación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6377" y="1631324"/>
            <a:ext cx="9418235" cy="11633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800" dirty="0">
                <a:solidFill>
                  <a:schemeClr val="tx1"/>
                </a:solidFill>
              </a:rPr>
              <a:t>Son de condensación ya que se obtiene como subproducto </a:t>
            </a:r>
            <a:r>
              <a:rPr lang="es-CL" sz="2800" b="1" dirty="0">
                <a:solidFill>
                  <a:schemeClr val="tx1"/>
                </a:solidFill>
              </a:rPr>
              <a:t>ETANOL.</a:t>
            </a:r>
            <a:endParaRPr lang="es-E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9218" name="Picture 2" descr="Resultado de imagen para que son las siliconas por condens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65" y="3387144"/>
            <a:ext cx="2820474" cy="282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6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34665" y="1425262"/>
            <a:ext cx="8915400" cy="164869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Componente básico: </a:t>
            </a:r>
            <a:r>
              <a:rPr lang="es-MX" sz="24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polidimetilsiloxano</a:t>
            </a:r>
            <a:endParaRPr lang="es-MX" sz="24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Fraguado: ortosilicato de tetraetilo  con </a:t>
            </a:r>
            <a:r>
              <a:rPr lang="es-MX" sz="2400" dirty="0" err="1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r>
              <a:rPr lang="es-MX" sz="24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ctanato</a:t>
            </a:r>
            <a:r>
              <a:rPr lang="es-MX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 de estaño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Contracción por alcohol etílico al vulcanizado</a:t>
            </a:r>
            <a:endParaRPr lang="es-MX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8194" name="Picture 2" descr="http://www.dentalnorte.com/sites/default/files/img/Silicona%20Zetaplus%20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065" y="370955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ddmchile.com/img/p/4/1/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77" y="3756313"/>
            <a:ext cx="2763982" cy="276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1.bp.blogspot.com/_6f3EMK2gID4/Sfd7LDqHjXI/AAAAAAAAAtQ/GP1gTh5f-RI/s400/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288" y="4010891"/>
            <a:ext cx="2653436" cy="199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16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Presentación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454871"/>
            <a:ext cx="8915400" cy="122266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>
                <a:solidFill>
                  <a:schemeClr val="tx1"/>
                </a:solidFill>
                <a:cs typeface="Arial" panose="020B0604020202020204" pitchFamily="34" charset="0"/>
              </a:rPr>
              <a:t>Pasta base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3200" dirty="0" smtClean="0">
                <a:solidFill>
                  <a:schemeClr val="tx1"/>
                </a:solidFill>
                <a:cs typeface="Arial" panose="020B0604020202020204" pitchFamily="34" charset="0"/>
              </a:rPr>
              <a:t>Catalizador liquido de baja viscosidad (o catalizador en pasta)</a:t>
            </a:r>
            <a:endParaRPr lang="es-MX" sz="3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9218" name="Picture 2" descr="http://www.farmadentales.com.ar/upload/products/126/zeta_produ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124" y="3508296"/>
            <a:ext cx="2510848" cy="25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parejalecaros.com/adjunto/upload/productos/induren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692" y="3949555"/>
            <a:ext cx="5094970" cy="193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6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Consistencia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133600"/>
            <a:ext cx="2407791" cy="377762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s-MX" sz="4000" dirty="0" smtClean="0">
                <a:solidFill>
                  <a:schemeClr val="tx1"/>
                </a:solidFill>
              </a:rPr>
              <a:t>Baja</a:t>
            </a:r>
          </a:p>
          <a:p>
            <a:pPr>
              <a:buFont typeface="+mj-lt"/>
              <a:buAutoNum type="arabicPeriod"/>
            </a:pPr>
            <a:r>
              <a:rPr lang="es-MX" sz="4000" dirty="0" smtClean="0">
                <a:solidFill>
                  <a:schemeClr val="tx1"/>
                </a:solidFill>
              </a:rPr>
              <a:t>Media</a:t>
            </a:r>
          </a:p>
          <a:p>
            <a:pPr>
              <a:buFont typeface="+mj-lt"/>
              <a:buAutoNum type="arabicPeriod"/>
            </a:pPr>
            <a:r>
              <a:rPr lang="es-MX" sz="4000" dirty="0" smtClean="0">
                <a:solidFill>
                  <a:schemeClr val="tx1"/>
                </a:solidFill>
              </a:rPr>
              <a:t>Alta </a:t>
            </a:r>
          </a:p>
          <a:p>
            <a:pPr>
              <a:buFont typeface="+mj-lt"/>
              <a:buAutoNum type="arabicPeriod"/>
            </a:pPr>
            <a:r>
              <a:rPr lang="es-MX" sz="4000" dirty="0" smtClean="0">
                <a:solidFill>
                  <a:schemeClr val="tx1"/>
                </a:solidFill>
              </a:rPr>
              <a:t>masilla</a:t>
            </a:r>
            <a:endParaRPr lang="es-MX" sz="40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guiadent.com/sites/default/files/Virtu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106" y="910888"/>
            <a:ext cx="5445124" cy="544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5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52869" y="1888694"/>
            <a:ext cx="9418002" cy="935037"/>
          </a:xfrm>
        </p:spPr>
        <p:txBody>
          <a:bodyPr/>
          <a:lstStyle/>
          <a:p>
            <a:pPr eaLnBrk="1" hangingPunct="1"/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PROGRAMA EDUCATIVO</a:t>
            </a:r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s-ES" sz="2000" dirty="0" smtClean="0"/>
              <a:t>TECNICO SUPERIOR UNIVERSITARIO EN PROTESIS BUCODENTAL</a:t>
            </a:r>
            <a:endParaRPr lang="es-ES" sz="2000" dirty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52869" y="3152920"/>
            <a:ext cx="9259021" cy="248934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UNIDAD 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DE APRENDIZAJE: </a:t>
            </a:r>
            <a:r>
              <a:rPr lang="es-ES" sz="2000" dirty="0" smtClean="0">
                <a:solidFill>
                  <a:schemeClr val="tx1"/>
                </a:solidFill>
              </a:rPr>
              <a:t>INICIACION A LA </a:t>
            </a:r>
            <a:r>
              <a:rPr lang="es-ES" sz="2000" dirty="0" smtClean="0">
                <a:solidFill>
                  <a:schemeClr val="tx1"/>
                </a:solidFill>
              </a:rPr>
              <a:t>PROTESIS</a:t>
            </a: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AREA CURRICULAR: </a:t>
            </a:r>
            <a:r>
              <a:rPr lang="es-ES" sz="2000" dirty="0" smtClean="0">
                <a:solidFill>
                  <a:schemeClr val="tx1"/>
                </a:solidFill>
              </a:rPr>
              <a:t>PROTESIS BUCODENTAL ORTODONCIA Y ORTOPEDIA</a:t>
            </a:r>
            <a:endParaRPr lang="es-ES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</a:rPr>
              <a:t>CARACTER</a:t>
            </a:r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2000" dirty="0">
                <a:solidFill>
                  <a:schemeClr val="tx1"/>
                </a:solidFill>
              </a:rPr>
              <a:t>OBLIGATORIO</a:t>
            </a: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s-E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85558"/>
      </p:ext>
    </p:extLst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49"/>
          <a:stretch/>
        </p:blipFill>
        <p:spPr>
          <a:xfrm>
            <a:off x="2794717" y="1506828"/>
            <a:ext cx="6787166" cy="389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Silicona por adición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6" name="Subtítulo 5"/>
          <p:cNvSpPr>
            <a:spLocks noGrp="1"/>
          </p:cNvSpPr>
          <p:nvPr>
            <p:ph idx="1"/>
          </p:nvPr>
        </p:nvSpPr>
        <p:spPr>
          <a:xfrm>
            <a:off x="2592925" y="1554051"/>
            <a:ext cx="8915400" cy="1949003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Silicona de polivinil siloxano o vinil </a:t>
            </a:r>
            <a:r>
              <a:rPr lang="es-MX" sz="2400" dirty="0" err="1" smtClean="0">
                <a:solidFill>
                  <a:schemeClr val="tx1"/>
                </a:solidFill>
              </a:rPr>
              <a:t>polisiloxano</a:t>
            </a:r>
            <a:endParaRPr lang="es-MX" sz="2400" dirty="0" smtClean="0">
              <a:solidFill>
                <a:schemeClr val="tx1"/>
              </a:solidFill>
            </a:endParaRPr>
          </a:p>
          <a:p>
            <a:r>
              <a:rPr lang="es-ES" sz="2400" dirty="0">
                <a:solidFill>
                  <a:schemeClr val="tx1"/>
                </a:solidFill>
              </a:rPr>
              <a:t>Son de adición porque no liberan un subproducto como tal, sólo hay liberación de H2, que no afecta la contracción, sólo el vaciado.</a:t>
            </a:r>
          </a:p>
          <a:p>
            <a:pPr marL="0" indent="0">
              <a:buNone/>
            </a:pPr>
            <a:endParaRPr lang="es-ES" sz="2400" dirty="0">
              <a:solidFill>
                <a:schemeClr val="tx1"/>
              </a:solidFill>
            </a:endParaRPr>
          </a:p>
          <a:p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Resultado de imagen para silicona por adi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38" y="3699009"/>
            <a:ext cx="4328061" cy="272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48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Presentación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836211"/>
            <a:ext cx="8915400" cy="3777622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sz="3200" dirty="0" smtClean="0">
                <a:solidFill>
                  <a:schemeClr val="tx1"/>
                </a:solidFill>
              </a:rPr>
              <a:t>Pasta base: </a:t>
            </a:r>
            <a:r>
              <a:rPr lang="es-MX" sz="3200" dirty="0" err="1" smtClean="0">
                <a:solidFill>
                  <a:schemeClr val="tx1"/>
                </a:solidFill>
              </a:rPr>
              <a:t>polimetil</a:t>
            </a:r>
            <a:r>
              <a:rPr lang="es-MX" sz="3200" dirty="0" smtClean="0">
                <a:solidFill>
                  <a:schemeClr val="tx1"/>
                </a:solidFill>
              </a:rPr>
              <a:t> hidrogeno siloxano 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MX" sz="3200" dirty="0" smtClean="0">
                <a:solidFill>
                  <a:schemeClr val="tx1"/>
                </a:solidFill>
              </a:rPr>
              <a:t>Catalizador: </a:t>
            </a:r>
            <a:r>
              <a:rPr lang="es-MX" sz="3200" dirty="0" err="1" smtClean="0">
                <a:solidFill>
                  <a:schemeClr val="tx1"/>
                </a:solidFill>
              </a:rPr>
              <a:t>divinil</a:t>
            </a:r>
            <a:r>
              <a:rPr lang="es-MX" sz="3200" dirty="0" smtClean="0">
                <a:solidFill>
                  <a:schemeClr val="tx1"/>
                </a:solidFill>
              </a:rPr>
              <a:t> </a:t>
            </a:r>
            <a:r>
              <a:rPr lang="es-MX" sz="3200" dirty="0" err="1" smtClean="0">
                <a:solidFill>
                  <a:schemeClr val="tx1"/>
                </a:solidFill>
              </a:rPr>
              <a:t>polidimetil</a:t>
            </a:r>
            <a:r>
              <a:rPr lang="es-MX" sz="3200" dirty="0" smtClean="0">
                <a:solidFill>
                  <a:schemeClr val="tx1"/>
                </a:solidFill>
              </a:rPr>
              <a:t> siloxano y </a:t>
            </a:r>
            <a:r>
              <a:rPr lang="es-MX" sz="3200" dirty="0" err="1" smtClean="0">
                <a:solidFill>
                  <a:schemeClr val="tx1"/>
                </a:solidFill>
              </a:rPr>
              <a:t>prepolimeros</a:t>
            </a:r>
            <a:r>
              <a:rPr lang="es-MX" sz="3200" dirty="0" smtClean="0">
                <a:solidFill>
                  <a:schemeClr val="tx1"/>
                </a:solidFill>
              </a:rPr>
              <a:t> de siloxano.</a:t>
            </a: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www.eldentistamoderno.com/wp-content/uploads/2014/07/IPT4_Bite_refill_71529_sh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055" y="3725022"/>
            <a:ext cx="4176857" cy="278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26lpennugtm8s.cloudfront.net/stores/089/421/products/president-putty-1cc83456307aa745dd03f445cc879118-640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59" y="1198609"/>
            <a:ext cx="5272589" cy="351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guiadent.com/sites/default/files/EliteH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115" y="1039379"/>
            <a:ext cx="3957624" cy="395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7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loopit.in/photo/zqCWlhXwR2g:hq/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0" b="20172"/>
          <a:stretch/>
        </p:blipFill>
        <p:spPr bwMode="auto">
          <a:xfrm>
            <a:off x="7283790" y="4421330"/>
            <a:ext cx="3875757" cy="173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1.bp.blogspot.com/-NWcL7vMy2A8/UJ9TQ5aUNyI/AAAAAAAAAU4/XP2VxEIlOo8/s1600/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45" y="3813462"/>
            <a:ext cx="3846530" cy="243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s://s-media-cache-ak0.pinimg.com/564x/d0/e8/f5/d0e8f5bd095ab6d328a08a88d3ea71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26" y="935183"/>
            <a:ext cx="1982083" cy="198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eldentistamoderno.com/wp-content/uploads/2014/07/IPT4_Bite_refill_71529_sh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100" y="605631"/>
            <a:ext cx="4212447" cy="281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96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ncrypted-tbn0.gstatic.com/images?q=tbn:ANd9GcSzrwu-eN5Ry21ebxTefQw9Y6PO3MGHWlaHBw23xg6xYfP_inH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037" y="3429000"/>
            <a:ext cx="4431657" cy="249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www.ortodonciadultos.com/wp-content/uploads/2012/02/impresiones.jpg?25fc8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37" b="13775"/>
          <a:stretch/>
        </p:blipFill>
        <p:spPr bwMode="auto">
          <a:xfrm>
            <a:off x="8116742" y="757669"/>
            <a:ext cx="2128695" cy="215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s-media-cache-ak0.pinimg.com/564x/d0/e8/f5/d0e8f5bd095ab6d328a08a88d3ea71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26" y="935183"/>
            <a:ext cx="1982083" cy="198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76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2.gstatic.com/images?q=tbn:ANd9GcTVL4cot3ahojtRIXVxm743Ip87ctTT06af5sOZyXL_VAFHh7lg2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9" r="20802"/>
          <a:stretch/>
        </p:blipFill>
        <p:spPr bwMode="auto">
          <a:xfrm>
            <a:off x="8021782" y="1432934"/>
            <a:ext cx="2327563" cy="313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encrypted-tbn3.gstatic.com/images?q=tbn:ANd9GcRQ8VKQ_3qRjkOTR36W-B1dDzY9eznqFjiTDCDK2Bu-TyLt_v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738" y="1619971"/>
            <a:ext cx="4412770" cy="330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00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Poliéter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2592925" y="1644203"/>
            <a:ext cx="8915400" cy="2000518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Primer elastómero</a:t>
            </a:r>
          </a:p>
          <a:p>
            <a:r>
              <a:rPr lang="es-ES" sz="2400" dirty="0" smtClean="0">
                <a:solidFill>
                  <a:schemeClr val="tx1"/>
                </a:solidFill>
              </a:rPr>
              <a:t>Es un material de impresión para</a:t>
            </a:r>
            <a:r>
              <a:rPr lang="es-ES" sz="2400" dirty="0">
                <a:solidFill>
                  <a:schemeClr val="tx1"/>
                </a:solidFill>
              </a:rPr>
              <a:t> realizar impresiones, obteniendo el máximo detalle y nitidez con él debido a sus excelentes capacidades de fluidez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Resultado de imagen para polie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453" y="3644721"/>
            <a:ext cx="4029163" cy="30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4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Composición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</a:rPr>
              <a:t>Copolimero de oxido etilenico y </a:t>
            </a:r>
            <a:r>
              <a:rPr lang="es-MX" sz="2400" dirty="0" err="1" smtClean="0">
                <a:solidFill>
                  <a:schemeClr val="tx1"/>
                </a:solidFill>
              </a:rPr>
              <a:t>tetrahidrofurano</a:t>
            </a:r>
            <a:endParaRPr lang="es-MX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 smtClean="0">
                <a:solidFill>
                  <a:schemeClr val="tx1"/>
                </a:solidFill>
              </a:rPr>
              <a:t>Iniciador: éter </a:t>
            </a:r>
            <a:r>
              <a:rPr lang="es-MX" sz="2400" dirty="0" err="1" smtClean="0">
                <a:solidFill>
                  <a:schemeClr val="tx1"/>
                </a:solidFill>
              </a:rPr>
              <a:t>sulfonato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 err="1" smtClean="0">
                <a:solidFill>
                  <a:schemeClr val="tx1"/>
                </a:solidFill>
              </a:rPr>
              <a:t>aromatico</a:t>
            </a:r>
            <a:endParaRPr lang="es-MX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tx1"/>
                </a:solidFill>
              </a:rPr>
              <a:t>Relleno: sílice coloidal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chemeClr val="tx1"/>
                </a:solidFill>
              </a:rPr>
              <a:t>Plastificante: </a:t>
            </a:r>
            <a:r>
              <a:rPr lang="es-MX" sz="2400" dirty="0" err="1">
                <a:solidFill>
                  <a:schemeClr val="tx1"/>
                </a:solidFill>
              </a:rPr>
              <a:t>glicoeter</a:t>
            </a:r>
            <a:r>
              <a:rPr lang="es-MX" sz="2400" dirty="0">
                <a:solidFill>
                  <a:schemeClr val="tx1"/>
                </a:solidFill>
              </a:rPr>
              <a:t> o </a:t>
            </a:r>
            <a:r>
              <a:rPr lang="es-MX" sz="2400" dirty="0" err="1">
                <a:solidFill>
                  <a:schemeClr val="tx1"/>
                </a:solidFill>
              </a:rPr>
              <a:t>ftalato</a:t>
            </a:r>
            <a:endParaRPr lang="es-MX" sz="24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4340" name="Picture 4" descr="http://www.tecnidental.com.co/Colombia/images/stories/virtuemart/product/resized/magictoolbox_cache/366fddafac5c77510bc1cde2cb3fa833/1/3/1374/original/160488e06cc036f3c266f6a45cc8ed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473" y="3448311"/>
            <a:ext cx="3555134" cy="270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75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Presentación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Pasta base: polímero de polieter, sílice coloidal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Pasta aceleradora: sulfanato aromático alquilico</a:t>
            </a:r>
          </a:p>
        </p:txBody>
      </p:sp>
      <p:pic>
        <p:nvPicPr>
          <p:cNvPr id="16386" name="Picture 2" descr="http://4.bp.blogspot.com/-zRC4kALxibY/UJ9Sjb6rVYI/AAAAAAAAAUo/l2D7u9h0VaY/s1600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01" y="3221182"/>
            <a:ext cx="4350492" cy="354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5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76335" y="1960809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es-ES" sz="8000" dirty="0" smtClean="0">
                <a:solidFill>
                  <a:srgbClr val="C00000"/>
                </a:solidFill>
              </a:rPr>
              <a:t>MATERIALES DE IMPRESION</a:t>
            </a:r>
            <a:endParaRPr lang="es-ES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62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1" y="1444336"/>
            <a:ext cx="9443461" cy="4466886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BASICO: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Anusavice</a:t>
            </a:r>
            <a:r>
              <a:rPr lang="es-MX" dirty="0" smtClean="0">
                <a:solidFill>
                  <a:schemeClr val="tx1"/>
                </a:solidFill>
              </a:rPr>
              <a:t>, KJ. (2004) Philips ciencia de los Materiales Dentales. Barcelona: </a:t>
            </a:r>
            <a:r>
              <a:rPr lang="es-MX" dirty="0" err="1">
                <a:solidFill>
                  <a:schemeClr val="tx1"/>
                </a:solidFill>
              </a:rPr>
              <a:t>E</a:t>
            </a:r>
            <a:r>
              <a:rPr lang="es-MX" dirty="0" err="1" smtClean="0">
                <a:solidFill>
                  <a:schemeClr val="tx1"/>
                </a:solidFill>
              </a:rPr>
              <a:t>lsevier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C</a:t>
            </a:r>
            <a:r>
              <a:rPr lang="es-MX" dirty="0" smtClean="0">
                <a:solidFill>
                  <a:schemeClr val="tx1"/>
                </a:solidFill>
              </a:rPr>
              <a:t>raig, RG, (1998). Materiales de odontología restauradora. Madrid: </a:t>
            </a:r>
            <a:r>
              <a:rPr lang="es-MX" dirty="0" err="1" smtClean="0">
                <a:solidFill>
                  <a:schemeClr val="tx1"/>
                </a:solidFill>
              </a:rPr>
              <a:t>Harcourt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Brace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Craig, RG, (1996). Dental </a:t>
            </a:r>
            <a:r>
              <a:rPr lang="es-MX" dirty="0" err="1" smtClean="0">
                <a:solidFill>
                  <a:schemeClr val="tx1"/>
                </a:solidFill>
              </a:rPr>
              <a:t>Materials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properties</a:t>
            </a:r>
            <a:r>
              <a:rPr lang="es-MX" dirty="0" smtClean="0">
                <a:solidFill>
                  <a:schemeClr val="tx1"/>
                </a:solidFill>
              </a:rPr>
              <a:t> and </a:t>
            </a:r>
            <a:r>
              <a:rPr lang="es-MX" dirty="0" err="1" smtClean="0">
                <a:solidFill>
                  <a:schemeClr val="tx1"/>
                </a:solidFill>
              </a:rPr>
              <a:t>manipulation</a:t>
            </a:r>
            <a:r>
              <a:rPr lang="es-MX" dirty="0" smtClean="0">
                <a:solidFill>
                  <a:schemeClr val="tx1"/>
                </a:solidFill>
              </a:rPr>
              <a:t>, Madrid: </a:t>
            </a:r>
            <a:r>
              <a:rPr lang="es-MX" dirty="0" err="1" smtClean="0">
                <a:solidFill>
                  <a:schemeClr val="tx1"/>
                </a:solidFill>
              </a:rPr>
              <a:t>Mosby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Gladwing</a:t>
            </a:r>
            <a:r>
              <a:rPr lang="es-MX" dirty="0" smtClean="0">
                <a:solidFill>
                  <a:schemeClr val="tx1"/>
                </a:solidFill>
              </a:rPr>
              <a:t>, M. y </a:t>
            </a:r>
            <a:r>
              <a:rPr lang="es-MX" dirty="0" err="1" smtClean="0">
                <a:solidFill>
                  <a:schemeClr val="tx1"/>
                </a:solidFill>
              </a:rPr>
              <a:t>Bagby</a:t>
            </a:r>
            <a:r>
              <a:rPr lang="es-MX" dirty="0" smtClean="0">
                <a:solidFill>
                  <a:schemeClr val="tx1"/>
                </a:solidFill>
              </a:rPr>
              <a:t>, M. 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(2004). </a:t>
            </a:r>
            <a:r>
              <a:rPr lang="es-MX" dirty="0" err="1" smtClean="0">
                <a:solidFill>
                  <a:schemeClr val="tx1"/>
                </a:solidFill>
              </a:rPr>
              <a:t>Clinical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aspects</a:t>
            </a:r>
            <a:r>
              <a:rPr lang="es-MX" dirty="0" smtClean="0">
                <a:solidFill>
                  <a:schemeClr val="tx1"/>
                </a:solidFill>
              </a:rPr>
              <a:t> of dental </a:t>
            </a:r>
            <a:r>
              <a:rPr lang="es-MX" dirty="0" err="1" smtClean="0">
                <a:solidFill>
                  <a:schemeClr val="tx1"/>
                </a:solidFill>
              </a:rPr>
              <a:t>materials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theory</a:t>
            </a:r>
            <a:r>
              <a:rPr lang="es-MX" dirty="0" smtClean="0">
                <a:solidFill>
                  <a:schemeClr val="tx1"/>
                </a:solidFill>
              </a:rPr>
              <a:t>, </a:t>
            </a:r>
            <a:r>
              <a:rPr lang="es-MX" dirty="0" err="1" smtClean="0">
                <a:solidFill>
                  <a:schemeClr val="tx1"/>
                </a:solidFill>
              </a:rPr>
              <a:t>practice</a:t>
            </a:r>
            <a:r>
              <a:rPr lang="es-MX" dirty="0" smtClean="0">
                <a:solidFill>
                  <a:schemeClr val="tx1"/>
                </a:solidFill>
              </a:rPr>
              <a:t> and cases. </a:t>
            </a:r>
            <a:r>
              <a:rPr lang="es-MX" dirty="0" err="1" smtClean="0">
                <a:solidFill>
                  <a:schemeClr val="tx1"/>
                </a:solidFill>
              </a:rPr>
              <a:t>Philadelphia</a:t>
            </a:r>
            <a:r>
              <a:rPr lang="es-MX" dirty="0" smtClean="0">
                <a:solidFill>
                  <a:schemeClr val="tx1"/>
                </a:solidFill>
              </a:rPr>
              <a:t>: </a:t>
            </a:r>
            <a:r>
              <a:rPr lang="es-MX" dirty="0" err="1" smtClean="0">
                <a:solidFill>
                  <a:schemeClr val="tx1"/>
                </a:solidFill>
              </a:rPr>
              <a:t>Lippincott</a:t>
            </a:r>
            <a:r>
              <a:rPr lang="es-MX" dirty="0" smtClean="0">
                <a:solidFill>
                  <a:schemeClr val="tx1"/>
                </a:solidFill>
              </a:rPr>
              <a:t> Williams &amp; </a:t>
            </a:r>
            <a:r>
              <a:rPr lang="es-MX" dirty="0" err="1" smtClean="0">
                <a:solidFill>
                  <a:schemeClr val="tx1"/>
                </a:solidFill>
              </a:rPr>
              <a:t>Wilkins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64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1" y="1517073"/>
            <a:ext cx="9152515" cy="439414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COMPLEMENTARIO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Macchi, RL. (2000). Materiales Dentales. Fundamentos para su estudio. Buenos Aires: Panamericana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err="1" smtClean="0">
                <a:solidFill>
                  <a:schemeClr val="tx1"/>
                </a:solidFill>
              </a:rPr>
              <a:t>O´brien</a:t>
            </a:r>
            <a:r>
              <a:rPr lang="es-MX" dirty="0" smtClean="0">
                <a:solidFill>
                  <a:schemeClr val="tx1"/>
                </a:solidFill>
              </a:rPr>
              <a:t>, WJ. (2002). Dental </a:t>
            </a:r>
            <a:r>
              <a:rPr lang="es-MX" dirty="0" err="1" smtClean="0">
                <a:solidFill>
                  <a:schemeClr val="tx1"/>
                </a:solidFill>
              </a:rPr>
              <a:t>Materials</a:t>
            </a:r>
            <a:r>
              <a:rPr lang="es-MX" dirty="0" smtClean="0">
                <a:solidFill>
                  <a:schemeClr val="tx1"/>
                </a:solidFill>
              </a:rPr>
              <a:t> and </a:t>
            </a:r>
            <a:r>
              <a:rPr lang="es-MX" dirty="0" err="1" smtClean="0">
                <a:solidFill>
                  <a:schemeClr val="tx1"/>
                </a:solidFill>
              </a:rPr>
              <a:t>their</a:t>
            </a:r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selection</a:t>
            </a:r>
            <a:r>
              <a:rPr lang="es-MX" dirty="0" smtClean="0">
                <a:solidFill>
                  <a:schemeClr val="tx1"/>
                </a:solidFill>
              </a:rPr>
              <a:t>. </a:t>
            </a:r>
            <a:r>
              <a:rPr lang="es-MX" dirty="0" err="1" smtClean="0">
                <a:solidFill>
                  <a:schemeClr val="tx1"/>
                </a:solidFill>
              </a:rPr>
              <a:t>Quintessence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Smith, B. (1996). Utilización clínica de los materiales dentales. Barcelona: </a:t>
            </a:r>
            <a:r>
              <a:rPr lang="es-MX" dirty="0" err="1" smtClean="0">
                <a:solidFill>
                  <a:schemeClr val="tx1"/>
                </a:solidFill>
              </a:rPr>
              <a:t>Masson</a:t>
            </a: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Toledano, M. et al. (2003). Arte y ciencia de los materiales odontológicos, Madrid: Avances.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dirty="0" smtClean="0">
                <a:solidFill>
                  <a:schemeClr val="tx1"/>
                </a:solidFill>
              </a:rPr>
              <a:t>Vega del Barrio, JM. (1996). Materiales en Odontología. Fundamentos Biológicos, clínicos, Biofísicos y físico-químicos. Madrid: Avances</a:t>
            </a:r>
          </a:p>
          <a:p>
            <a:pPr marL="0" indent="0">
              <a:lnSpc>
                <a:spcPct val="150000"/>
              </a:lnSpc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82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C00000"/>
                </a:solidFill>
              </a:rPr>
              <a:t>Hidrocoloides irreversibles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50772" y="1489657"/>
            <a:ext cx="9852337" cy="23740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El ingrediente principal es sal de ácido </a:t>
            </a:r>
            <a:r>
              <a:rPr lang="es-ES" sz="2800" dirty="0" err="1" smtClean="0">
                <a:solidFill>
                  <a:schemeClr val="tx1"/>
                </a:solidFill>
              </a:rPr>
              <a:t>alginico</a:t>
            </a:r>
            <a:r>
              <a:rPr lang="es-ES" sz="2800" dirty="0" smtClean="0">
                <a:solidFill>
                  <a:schemeClr val="tx1"/>
                </a:solidFill>
              </a:rPr>
              <a:t>, que se obtiene de algas marinas, esencialmente contiene alginato de sodio o de potasio, estos son solubles al mezclarse con el agua y forman un sol similar al sol del agar</a:t>
            </a: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Resultado de imagen para algin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296" y="3552422"/>
            <a:ext cx="4580432" cy="256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Composición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54050"/>
            <a:ext cx="8915400" cy="3777622"/>
          </a:xfrm>
        </p:spPr>
        <p:txBody>
          <a:bodyPr>
            <a:norm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Alginato de potasio 15%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Sulfato </a:t>
            </a:r>
            <a:r>
              <a:rPr lang="es-ES" sz="2400" dirty="0">
                <a:solidFill>
                  <a:schemeClr val="tx1"/>
                </a:solidFill>
              </a:rPr>
              <a:t>de calcio 16%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Oxido </a:t>
            </a:r>
            <a:r>
              <a:rPr lang="es-ES" sz="2400" dirty="0">
                <a:solidFill>
                  <a:schemeClr val="tx1"/>
                </a:solidFill>
              </a:rPr>
              <a:t>de zinc 4%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Fluoruro </a:t>
            </a:r>
            <a:r>
              <a:rPr lang="es-ES" sz="2400" dirty="0">
                <a:solidFill>
                  <a:schemeClr val="tx1"/>
                </a:solidFill>
              </a:rPr>
              <a:t>de titanio y potasio 3%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Tierra </a:t>
            </a:r>
            <a:r>
              <a:rPr lang="es-ES" sz="2400" dirty="0">
                <a:solidFill>
                  <a:schemeClr val="tx1"/>
                </a:solidFill>
              </a:rPr>
              <a:t>de Diatomeas 60% </a:t>
            </a:r>
            <a:endParaRPr lang="es-ES" sz="2400" dirty="0" smtClean="0">
              <a:solidFill>
                <a:schemeClr val="tx1"/>
              </a:solidFill>
            </a:endParaRPr>
          </a:p>
          <a:p>
            <a:r>
              <a:rPr lang="es-ES" sz="2400" dirty="0" smtClean="0">
                <a:solidFill>
                  <a:schemeClr val="tx1"/>
                </a:solidFill>
              </a:rPr>
              <a:t>Fosfato </a:t>
            </a:r>
            <a:r>
              <a:rPr lang="es-ES" sz="2400" dirty="0">
                <a:solidFill>
                  <a:schemeClr val="tx1"/>
                </a:solidFill>
              </a:rPr>
              <a:t>de sodio o </a:t>
            </a:r>
            <a:r>
              <a:rPr lang="es-ES" sz="2400" dirty="0" err="1">
                <a:solidFill>
                  <a:schemeClr val="tx1"/>
                </a:solidFill>
              </a:rPr>
              <a:t>trisódico</a:t>
            </a:r>
            <a:r>
              <a:rPr lang="es-ES" sz="2400" dirty="0">
                <a:solidFill>
                  <a:schemeClr val="tx1"/>
                </a:solidFill>
              </a:rPr>
              <a:t> 2%</a:t>
            </a:r>
          </a:p>
        </p:txBody>
      </p:sp>
      <p:pic>
        <p:nvPicPr>
          <p:cNvPr id="17410" name="Picture 2" descr="Resultado de imagen para algin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504" y="2349654"/>
            <a:ext cx="3911958" cy="391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29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22242" y="1032336"/>
            <a:ext cx="774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ea typeface="Times New Roman" panose="02020603050405020304" pitchFamily="18" charset="0"/>
              </a:rPr>
              <a:t>RELACION AGUA POLVO: en peso, 50 cc de agua por 15 gr. de polvo.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3022242" y="1634475"/>
            <a:ext cx="49792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ea typeface="Times New Roman" panose="02020603050405020304" pitchFamily="18" charset="0"/>
                <a:cs typeface="Shruti" panose="020B0502040204020203" pitchFamily="34" charset="0"/>
              </a:rPr>
              <a:t>TIEMPO DE ESPATULADO: DE 45 – 60 SG</a:t>
            </a:r>
          </a:p>
          <a:p>
            <a:r>
              <a:rPr lang="es-ES" sz="2000" dirty="0" smtClean="0">
                <a:cs typeface="Shruti" panose="020B0502040204020203" pitchFamily="34" charset="0"/>
              </a:rPr>
              <a:t>GELIFICACION :3,5-7,0 min</a:t>
            </a:r>
            <a:endParaRPr lang="es-ES" sz="2000" dirty="0">
              <a:cs typeface="Shruti" panose="020B0502040204020203" pitchFamily="34" charset="0"/>
            </a:endParaRPr>
          </a:p>
        </p:txBody>
      </p:sp>
      <p:pic>
        <p:nvPicPr>
          <p:cNvPr id="18434" name="Picture 2" descr="Resultado de imagen para algin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615" y="2739979"/>
            <a:ext cx="6922397" cy="207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5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entizta.ccadet.unam.mx/MATERIALESDENTIZTA/Recursoseducativos/materialdimpresion/IMAGENES/Algina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569" y="671320"/>
            <a:ext cx="4623516" cy="596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3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Alginato 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41765"/>
            <a:ext cx="8915400" cy="18080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 smtClean="0">
                <a:solidFill>
                  <a:schemeClr val="tx1"/>
                </a:solidFill>
              </a:rPr>
              <a:t>Es </a:t>
            </a:r>
            <a:r>
              <a:rPr lang="es-MX" sz="2400" dirty="0">
                <a:solidFill>
                  <a:schemeClr val="tx1"/>
                </a:solidFill>
              </a:rPr>
              <a:t>un material para impresión dental derivado del ácido algínico obtenido de las algas marinas pardas. La estructura química del ácido algínico corresponde a “la de un polímero lineal del ácido anhidrobetamanurónico”.</a:t>
            </a:r>
          </a:p>
        </p:txBody>
      </p:sp>
      <p:pic>
        <p:nvPicPr>
          <p:cNvPr id="2050" name="Picture 2" descr="Resultado de imagen para tipos de alginato den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083" y="3449783"/>
            <a:ext cx="6058189" cy="269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38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Componentes </a:t>
            </a:r>
            <a:endParaRPr lang="es-MX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0665" t="38538" r="44617" b="39584"/>
          <a:stretch/>
        </p:blipFill>
        <p:spPr>
          <a:xfrm>
            <a:off x="3231572" y="2182091"/>
            <a:ext cx="5891646" cy="293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5068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630</Words>
  <Application>Microsoft Office PowerPoint</Application>
  <PresentationFormat>Panorámica</PresentationFormat>
  <Paragraphs>98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9" baseType="lpstr">
      <vt:lpstr>Arial</vt:lpstr>
      <vt:lpstr>Calibri</vt:lpstr>
      <vt:lpstr>Century Gothic</vt:lpstr>
      <vt:lpstr>Shruti</vt:lpstr>
      <vt:lpstr>Times New Roman</vt:lpstr>
      <vt:lpstr>Wingdings</vt:lpstr>
      <vt:lpstr>Wingdings 3</vt:lpstr>
      <vt:lpstr>Espiral</vt:lpstr>
      <vt:lpstr>Facultad de Odontología UAEM</vt:lpstr>
      <vt:lpstr>PROGRAMA EDUCATIVO: TECNICO SUPERIOR UNIVERSITARIO EN PROTESIS BUCODENTAL</vt:lpstr>
      <vt:lpstr>MATERIALES DE IMPRESION</vt:lpstr>
      <vt:lpstr>Hidrocoloides irreversibles</vt:lpstr>
      <vt:lpstr>Composición </vt:lpstr>
      <vt:lpstr>Presentación de PowerPoint</vt:lpstr>
      <vt:lpstr>Presentación de PowerPoint</vt:lpstr>
      <vt:lpstr>Alginato </vt:lpstr>
      <vt:lpstr>Componentes </vt:lpstr>
      <vt:lpstr>Clasificación </vt:lpstr>
      <vt:lpstr>Polisulfuro </vt:lpstr>
      <vt:lpstr>Pasta base</vt:lpstr>
      <vt:lpstr>Catalizador o pasta aceleradora (reactivo)</vt:lpstr>
      <vt:lpstr>Consistencias </vt:lpstr>
      <vt:lpstr>Presentación de PowerPoint</vt:lpstr>
      <vt:lpstr>Silicona por Condensación</vt:lpstr>
      <vt:lpstr>Composición </vt:lpstr>
      <vt:lpstr>Presentación </vt:lpstr>
      <vt:lpstr>Consistencia </vt:lpstr>
      <vt:lpstr>Presentación de PowerPoint</vt:lpstr>
      <vt:lpstr>Silicona por adición</vt:lpstr>
      <vt:lpstr>Presentación </vt:lpstr>
      <vt:lpstr>Presentación de PowerPoint</vt:lpstr>
      <vt:lpstr>Presentación de PowerPoint</vt:lpstr>
      <vt:lpstr>Presentación de PowerPoint</vt:lpstr>
      <vt:lpstr>Presentación de PowerPoint</vt:lpstr>
      <vt:lpstr>Poliéter </vt:lpstr>
      <vt:lpstr>Composición </vt:lpstr>
      <vt:lpstr>Presentación </vt:lpstr>
      <vt:lpstr>BIBLIOGRAFIA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Odontología UAEM</dc:title>
  <dc:creator>Usuario</dc:creator>
  <cp:lastModifiedBy>Usuario</cp:lastModifiedBy>
  <cp:revision>3</cp:revision>
  <dcterms:created xsi:type="dcterms:W3CDTF">2017-09-19T17:57:35Z</dcterms:created>
  <dcterms:modified xsi:type="dcterms:W3CDTF">2017-09-19T18:12:05Z</dcterms:modified>
</cp:coreProperties>
</file>