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72" r:id="rId3"/>
    <p:sldId id="273" r:id="rId4"/>
    <p:sldId id="274" r:id="rId5"/>
    <p:sldId id="275" r:id="rId6"/>
    <p:sldId id="257" r:id="rId7"/>
    <p:sldId id="258" r:id="rId8"/>
    <p:sldId id="259" r:id="rId9"/>
    <p:sldId id="260" r:id="rId10"/>
    <p:sldId id="261" r:id="rId11"/>
    <p:sldId id="262" r:id="rId12"/>
    <p:sldId id="276" r:id="rId13"/>
    <p:sldId id="263" r:id="rId14"/>
    <p:sldId id="264" r:id="rId15"/>
    <p:sldId id="265" r:id="rId16"/>
    <p:sldId id="266" r:id="rId17"/>
    <p:sldId id="268" r:id="rId18"/>
    <p:sldId id="269" r:id="rId19"/>
    <p:sldId id="271" r:id="rId20"/>
    <p:sldId id="270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81" r:id="rId40"/>
    <p:sldId id="296" r:id="rId41"/>
    <p:sldId id="297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17BC8-C66D-7E49-A777-57EAF2289BEA}" type="doc">
      <dgm:prSet loTypeId="urn:microsoft.com/office/officeart/2005/8/layout/radial4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4CBC6BC1-9667-C94D-BE63-F037515F0006}">
      <dgm:prSet phldrT="[Texto]"/>
      <dgm:spPr/>
      <dgm:t>
        <a:bodyPr/>
        <a:lstStyle/>
        <a:p>
          <a:r>
            <a:rPr lang="es-ES" dirty="0" smtClean="0"/>
            <a:t>Estadística</a:t>
          </a:r>
          <a:endParaRPr lang="es-ES" dirty="0"/>
        </a:p>
      </dgm:t>
    </dgm:pt>
    <dgm:pt modelId="{221D88F1-D388-4844-84B5-56459728DCF9}" type="parTrans" cxnId="{02713118-7D5C-5F4E-9E42-8E9477B7C614}">
      <dgm:prSet/>
      <dgm:spPr/>
      <dgm:t>
        <a:bodyPr/>
        <a:lstStyle/>
        <a:p>
          <a:endParaRPr lang="es-ES"/>
        </a:p>
      </dgm:t>
    </dgm:pt>
    <dgm:pt modelId="{F2FB50F2-4233-D448-9875-42AE4C3D2692}" type="sibTrans" cxnId="{02713118-7D5C-5F4E-9E42-8E9477B7C614}">
      <dgm:prSet/>
      <dgm:spPr/>
      <dgm:t>
        <a:bodyPr/>
        <a:lstStyle/>
        <a:p>
          <a:endParaRPr lang="es-ES"/>
        </a:p>
      </dgm:t>
    </dgm:pt>
    <dgm:pt modelId="{FD9ACD5E-808A-A540-82EB-326324C4DF12}">
      <dgm:prSet phldrT="[Texto]"/>
      <dgm:spPr/>
      <dgm:t>
        <a:bodyPr/>
        <a:lstStyle/>
        <a:p>
          <a:r>
            <a:rPr lang="es-ES" dirty="0" smtClean="0"/>
            <a:t>Descriptiva	</a:t>
          </a:r>
          <a:endParaRPr lang="es-ES" dirty="0"/>
        </a:p>
      </dgm:t>
    </dgm:pt>
    <dgm:pt modelId="{8D4104BE-C8AF-E54A-8440-1FE5FABE4954}" type="parTrans" cxnId="{2BA6C31B-D662-DF4C-970C-FC664B822A0D}">
      <dgm:prSet/>
      <dgm:spPr/>
      <dgm:t>
        <a:bodyPr/>
        <a:lstStyle/>
        <a:p>
          <a:endParaRPr lang="es-ES"/>
        </a:p>
      </dgm:t>
    </dgm:pt>
    <dgm:pt modelId="{CAFA9281-8379-CA46-B57F-ECD5615FF625}" type="sibTrans" cxnId="{2BA6C31B-D662-DF4C-970C-FC664B822A0D}">
      <dgm:prSet/>
      <dgm:spPr/>
      <dgm:t>
        <a:bodyPr/>
        <a:lstStyle/>
        <a:p>
          <a:endParaRPr lang="es-ES"/>
        </a:p>
      </dgm:t>
    </dgm:pt>
    <dgm:pt modelId="{63C1FF9E-F14D-244C-B125-3D1933D2853A}">
      <dgm:prSet phldrT="[Texto]"/>
      <dgm:spPr/>
      <dgm:t>
        <a:bodyPr/>
        <a:lstStyle/>
        <a:p>
          <a:r>
            <a:rPr lang="es-ES" dirty="0" smtClean="0"/>
            <a:t>Inferencial</a:t>
          </a:r>
        </a:p>
      </dgm:t>
    </dgm:pt>
    <dgm:pt modelId="{1DB13956-FE88-264E-9BBE-40BB33D1F3A7}" type="parTrans" cxnId="{2B63A651-B037-6148-9095-554E012A5F88}">
      <dgm:prSet/>
      <dgm:spPr/>
      <dgm:t>
        <a:bodyPr/>
        <a:lstStyle/>
        <a:p>
          <a:endParaRPr lang="es-ES"/>
        </a:p>
      </dgm:t>
    </dgm:pt>
    <dgm:pt modelId="{7C510AC2-7614-2B4D-BF1D-6D3709576980}" type="sibTrans" cxnId="{2B63A651-B037-6148-9095-554E012A5F88}">
      <dgm:prSet/>
      <dgm:spPr/>
      <dgm:t>
        <a:bodyPr/>
        <a:lstStyle/>
        <a:p>
          <a:endParaRPr lang="es-ES"/>
        </a:p>
      </dgm:t>
    </dgm:pt>
    <dgm:pt modelId="{E38A0977-8F6F-6343-8236-72076B65A0B2}">
      <dgm:prSet phldrT="[Texto]" phldr="1"/>
      <dgm:spPr/>
      <dgm:t>
        <a:bodyPr/>
        <a:lstStyle/>
        <a:p>
          <a:endParaRPr lang="es-ES"/>
        </a:p>
      </dgm:t>
    </dgm:pt>
    <dgm:pt modelId="{F9F43B01-E4E0-FA42-B877-195655620F5E}" type="parTrans" cxnId="{B139C644-DFF6-9949-BFD0-DBBDD5B131CF}">
      <dgm:prSet/>
      <dgm:spPr/>
      <dgm:t>
        <a:bodyPr/>
        <a:lstStyle/>
        <a:p>
          <a:endParaRPr lang="es-ES"/>
        </a:p>
      </dgm:t>
    </dgm:pt>
    <dgm:pt modelId="{1DEEE00A-2CB3-774C-ADE2-D123B5193978}" type="sibTrans" cxnId="{B139C644-DFF6-9949-BFD0-DBBDD5B131CF}">
      <dgm:prSet/>
      <dgm:spPr/>
      <dgm:t>
        <a:bodyPr/>
        <a:lstStyle/>
        <a:p>
          <a:endParaRPr lang="es-ES"/>
        </a:p>
      </dgm:t>
    </dgm:pt>
    <dgm:pt modelId="{039E742B-8D47-1B43-B730-8529CE8574AA}">
      <dgm:prSet phldrT="[Texto]" phldr="1"/>
      <dgm:spPr/>
      <dgm:t>
        <a:bodyPr/>
        <a:lstStyle/>
        <a:p>
          <a:endParaRPr lang="es-ES"/>
        </a:p>
      </dgm:t>
    </dgm:pt>
    <dgm:pt modelId="{1DF48384-F8BB-1345-AB89-24C57CE35C03}" type="parTrans" cxnId="{C3ABDB9E-97F7-DD43-B001-D3C14180C6F1}">
      <dgm:prSet/>
      <dgm:spPr/>
      <dgm:t>
        <a:bodyPr/>
        <a:lstStyle/>
        <a:p>
          <a:endParaRPr lang="es-ES"/>
        </a:p>
      </dgm:t>
    </dgm:pt>
    <dgm:pt modelId="{4C4A72FC-A124-9744-B2A1-74F381BCD297}" type="sibTrans" cxnId="{C3ABDB9E-97F7-DD43-B001-D3C14180C6F1}">
      <dgm:prSet/>
      <dgm:spPr/>
      <dgm:t>
        <a:bodyPr/>
        <a:lstStyle/>
        <a:p>
          <a:endParaRPr lang="es-ES"/>
        </a:p>
      </dgm:t>
    </dgm:pt>
    <dgm:pt modelId="{CAD83024-DF09-074D-B2F6-341D8BB898EB}">
      <dgm:prSet phldrT="[Texto]" phldr="1"/>
      <dgm:spPr/>
      <dgm:t>
        <a:bodyPr/>
        <a:lstStyle/>
        <a:p>
          <a:endParaRPr lang="es-ES"/>
        </a:p>
      </dgm:t>
    </dgm:pt>
    <dgm:pt modelId="{C3D55C36-A754-A742-98D2-F618FF575D22}" type="parTrans" cxnId="{B87380CE-AD4D-D840-8570-DF26E5E278D0}">
      <dgm:prSet/>
      <dgm:spPr/>
      <dgm:t>
        <a:bodyPr/>
        <a:lstStyle/>
        <a:p>
          <a:endParaRPr lang="es-ES"/>
        </a:p>
      </dgm:t>
    </dgm:pt>
    <dgm:pt modelId="{A18ECA9B-2D12-554E-8CC4-C0BD44AF6EFA}" type="sibTrans" cxnId="{B87380CE-AD4D-D840-8570-DF26E5E278D0}">
      <dgm:prSet/>
      <dgm:spPr/>
      <dgm:t>
        <a:bodyPr/>
        <a:lstStyle/>
        <a:p>
          <a:endParaRPr lang="es-ES"/>
        </a:p>
      </dgm:t>
    </dgm:pt>
    <dgm:pt modelId="{9A905078-0A1A-4F4F-B02D-7D5B01CF5595}">
      <dgm:prSet phldrT="[Texto]" phldr="1"/>
      <dgm:spPr/>
      <dgm:t>
        <a:bodyPr/>
        <a:lstStyle/>
        <a:p>
          <a:endParaRPr lang="es-ES"/>
        </a:p>
      </dgm:t>
    </dgm:pt>
    <dgm:pt modelId="{97F350EC-E5FE-5841-B3D8-3DCBA2483C2A}" type="parTrans" cxnId="{1868A309-43A7-6841-ACD5-1D0F38B0E015}">
      <dgm:prSet/>
      <dgm:spPr/>
      <dgm:t>
        <a:bodyPr/>
        <a:lstStyle/>
        <a:p>
          <a:endParaRPr lang="es-ES"/>
        </a:p>
      </dgm:t>
    </dgm:pt>
    <dgm:pt modelId="{1D24E720-88AB-2E45-8F54-E711322B05E2}" type="sibTrans" cxnId="{1868A309-43A7-6841-ACD5-1D0F38B0E015}">
      <dgm:prSet/>
      <dgm:spPr/>
      <dgm:t>
        <a:bodyPr/>
        <a:lstStyle/>
        <a:p>
          <a:endParaRPr lang="es-ES"/>
        </a:p>
      </dgm:t>
    </dgm:pt>
    <dgm:pt modelId="{DC0EE8A4-C0F5-2A4A-B28A-9E7EE23FAF54}">
      <dgm:prSet phldrT="[Texto]" phldr="1"/>
      <dgm:spPr/>
      <dgm:t>
        <a:bodyPr/>
        <a:lstStyle/>
        <a:p>
          <a:endParaRPr lang="es-ES"/>
        </a:p>
      </dgm:t>
    </dgm:pt>
    <dgm:pt modelId="{902A4147-B598-F04C-83E4-604FBBE31D4F}" type="parTrans" cxnId="{B3D5C42C-20DF-0A41-B340-3A13E781308E}">
      <dgm:prSet/>
      <dgm:spPr/>
      <dgm:t>
        <a:bodyPr/>
        <a:lstStyle/>
        <a:p>
          <a:endParaRPr lang="es-ES"/>
        </a:p>
      </dgm:t>
    </dgm:pt>
    <dgm:pt modelId="{9091BCBE-EC93-5F47-855E-04F6C51884A7}" type="sibTrans" cxnId="{B3D5C42C-20DF-0A41-B340-3A13E781308E}">
      <dgm:prSet/>
      <dgm:spPr/>
      <dgm:t>
        <a:bodyPr/>
        <a:lstStyle/>
        <a:p>
          <a:endParaRPr lang="es-ES"/>
        </a:p>
      </dgm:t>
    </dgm:pt>
    <dgm:pt modelId="{7F990199-D74C-5E46-B30F-4AB6F66FD93B}">
      <dgm:prSet phldrT="[Texto]" phldr="1"/>
      <dgm:spPr/>
      <dgm:t>
        <a:bodyPr/>
        <a:lstStyle/>
        <a:p>
          <a:endParaRPr lang="es-ES"/>
        </a:p>
      </dgm:t>
    </dgm:pt>
    <dgm:pt modelId="{15976F8D-E000-664C-9BEE-44973491DAFE}" type="parTrans" cxnId="{422E59C8-FBAB-794D-B0CF-5B7C17A60A5B}">
      <dgm:prSet/>
      <dgm:spPr/>
      <dgm:t>
        <a:bodyPr/>
        <a:lstStyle/>
        <a:p>
          <a:endParaRPr lang="es-ES"/>
        </a:p>
      </dgm:t>
    </dgm:pt>
    <dgm:pt modelId="{C1F3097A-D63A-2048-BDAC-1EE1AF28A8F9}" type="sibTrans" cxnId="{422E59C8-FBAB-794D-B0CF-5B7C17A60A5B}">
      <dgm:prSet/>
      <dgm:spPr/>
      <dgm:t>
        <a:bodyPr/>
        <a:lstStyle/>
        <a:p>
          <a:endParaRPr lang="es-ES"/>
        </a:p>
      </dgm:t>
    </dgm:pt>
    <dgm:pt modelId="{30587440-C864-644A-8564-20D95B869039}">
      <dgm:prSet/>
      <dgm:spPr/>
      <dgm:t>
        <a:bodyPr/>
        <a:lstStyle/>
        <a:p>
          <a:r>
            <a:rPr lang="es-ES" dirty="0" smtClean="0"/>
            <a:t>Proyección</a:t>
          </a:r>
          <a:endParaRPr lang="es-ES" dirty="0"/>
        </a:p>
      </dgm:t>
    </dgm:pt>
    <dgm:pt modelId="{FCA77BA0-E21B-AD47-B2E3-1684E49EBDDC}" type="parTrans" cxnId="{C9307DA8-46BE-2A46-BBA7-720EA476F322}">
      <dgm:prSet/>
      <dgm:spPr/>
      <dgm:t>
        <a:bodyPr/>
        <a:lstStyle/>
        <a:p>
          <a:endParaRPr lang="es-ES"/>
        </a:p>
      </dgm:t>
    </dgm:pt>
    <dgm:pt modelId="{D69F930B-2767-5E4F-9EA3-8BD0FE0DE10F}" type="sibTrans" cxnId="{C9307DA8-46BE-2A46-BBA7-720EA476F322}">
      <dgm:prSet/>
      <dgm:spPr/>
      <dgm:t>
        <a:bodyPr/>
        <a:lstStyle/>
        <a:p>
          <a:endParaRPr lang="es-ES"/>
        </a:p>
      </dgm:t>
    </dgm:pt>
    <dgm:pt modelId="{E1AAB62A-899D-8B42-B608-BD9E0611A0D5}" type="pres">
      <dgm:prSet presAssocID="{9C717BC8-C66D-7E49-A777-57EAF2289BE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5DD7D6A-5D5B-424D-9FE1-A4AC95556713}" type="pres">
      <dgm:prSet presAssocID="{4CBC6BC1-9667-C94D-BE63-F037515F0006}" presName="centerShape" presStyleLbl="node0" presStyleIdx="0" presStyleCnt="1"/>
      <dgm:spPr/>
      <dgm:t>
        <a:bodyPr/>
        <a:lstStyle/>
        <a:p>
          <a:endParaRPr lang="es-ES"/>
        </a:p>
      </dgm:t>
    </dgm:pt>
    <dgm:pt modelId="{F7814600-E27D-D949-B4DF-49B11AA2DCAD}" type="pres">
      <dgm:prSet presAssocID="{8D4104BE-C8AF-E54A-8440-1FE5FABE4954}" presName="parTrans" presStyleLbl="bgSibTrans2D1" presStyleIdx="0" presStyleCnt="3" custLinFactNeighborX="1129" custLinFactNeighborY="6080"/>
      <dgm:spPr/>
      <dgm:t>
        <a:bodyPr/>
        <a:lstStyle/>
        <a:p>
          <a:endParaRPr lang="es-ES"/>
        </a:p>
      </dgm:t>
    </dgm:pt>
    <dgm:pt modelId="{FA93622C-9118-6243-90E6-722491921DD6}" type="pres">
      <dgm:prSet presAssocID="{FD9ACD5E-808A-A540-82EB-326324C4DF1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427F10-BD6C-7749-AE94-D952574E2B74}" type="pres">
      <dgm:prSet presAssocID="{1DB13956-FE88-264E-9BBE-40BB33D1F3A7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52C9FCD3-64F8-0340-8C78-BB1CA185376E}" type="pres">
      <dgm:prSet presAssocID="{63C1FF9E-F14D-244C-B125-3D1933D2853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6B9465-BB79-F640-AAE9-A5090C8CACB7}" type="pres">
      <dgm:prSet presAssocID="{FCA77BA0-E21B-AD47-B2E3-1684E49EBDDC}" presName="parTrans" presStyleLbl="bgSibTrans2D1" presStyleIdx="2" presStyleCnt="3"/>
      <dgm:spPr/>
      <dgm:t>
        <a:bodyPr/>
        <a:lstStyle/>
        <a:p>
          <a:endParaRPr lang="es-ES"/>
        </a:p>
      </dgm:t>
    </dgm:pt>
    <dgm:pt modelId="{5800D083-4AA0-3946-9C8F-18E5B4091A94}" type="pres">
      <dgm:prSet presAssocID="{30587440-C864-644A-8564-20D95B86903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87380CE-AD4D-D840-8570-DF26E5E278D0}" srcId="{E38A0977-8F6F-6343-8236-72076B65A0B2}" destId="{CAD83024-DF09-074D-B2F6-341D8BB898EB}" srcOrd="1" destOrd="0" parTransId="{C3D55C36-A754-A742-98D2-F618FF575D22}" sibTransId="{A18ECA9B-2D12-554E-8CC4-C0BD44AF6EFA}"/>
    <dgm:cxn modelId="{A9119EF0-78CE-8B4D-BC53-2CF024ABDFAD}" type="presOf" srcId="{63C1FF9E-F14D-244C-B125-3D1933D2853A}" destId="{52C9FCD3-64F8-0340-8C78-BB1CA185376E}" srcOrd="0" destOrd="0" presId="urn:microsoft.com/office/officeart/2005/8/layout/radial4"/>
    <dgm:cxn modelId="{422E59C8-FBAB-794D-B0CF-5B7C17A60A5B}" srcId="{9A905078-0A1A-4F4F-B02D-7D5B01CF5595}" destId="{7F990199-D74C-5E46-B30F-4AB6F66FD93B}" srcOrd="1" destOrd="0" parTransId="{15976F8D-E000-664C-9BEE-44973491DAFE}" sibTransId="{C1F3097A-D63A-2048-BDAC-1EE1AF28A8F9}"/>
    <dgm:cxn modelId="{2B63A651-B037-6148-9095-554E012A5F88}" srcId="{4CBC6BC1-9667-C94D-BE63-F037515F0006}" destId="{63C1FF9E-F14D-244C-B125-3D1933D2853A}" srcOrd="1" destOrd="0" parTransId="{1DB13956-FE88-264E-9BBE-40BB33D1F3A7}" sibTransId="{7C510AC2-7614-2B4D-BF1D-6D3709576980}"/>
    <dgm:cxn modelId="{B139C644-DFF6-9949-BFD0-DBBDD5B131CF}" srcId="{9C717BC8-C66D-7E49-A777-57EAF2289BEA}" destId="{E38A0977-8F6F-6343-8236-72076B65A0B2}" srcOrd="1" destOrd="0" parTransId="{F9F43B01-E4E0-FA42-B877-195655620F5E}" sibTransId="{1DEEE00A-2CB3-774C-ADE2-D123B5193978}"/>
    <dgm:cxn modelId="{14B07D1E-4674-1D4D-84F4-82902219754B}" type="presOf" srcId="{30587440-C864-644A-8564-20D95B869039}" destId="{5800D083-4AA0-3946-9C8F-18E5B4091A94}" srcOrd="0" destOrd="0" presId="urn:microsoft.com/office/officeart/2005/8/layout/radial4"/>
    <dgm:cxn modelId="{1E54C59C-62A3-E349-B949-7FA3A190F360}" type="presOf" srcId="{4CBC6BC1-9667-C94D-BE63-F037515F0006}" destId="{A5DD7D6A-5D5B-424D-9FE1-A4AC95556713}" srcOrd="0" destOrd="0" presId="urn:microsoft.com/office/officeart/2005/8/layout/radial4"/>
    <dgm:cxn modelId="{02713118-7D5C-5F4E-9E42-8E9477B7C614}" srcId="{9C717BC8-C66D-7E49-A777-57EAF2289BEA}" destId="{4CBC6BC1-9667-C94D-BE63-F037515F0006}" srcOrd="0" destOrd="0" parTransId="{221D88F1-D388-4844-84B5-56459728DCF9}" sibTransId="{F2FB50F2-4233-D448-9875-42AE4C3D2692}"/>
    <dgm:cxn modelId="{1868A309-43A7-6841-ACD5-1D0F38B0E015}" srcId="{9C717BC8-C66D-7E49-A777-57EAF2289BEA}" destId="{9A905078-0A1A-4F4F-B02D-7D5B01CF5595}" srcOrd="2" destOrd="0" parTransId="{97F350EC-E5FE-5841-B3D8-3DCBA2483C2A}" sibTransId="{1D24E720-88AB-2E45-8F54-E711322B05E2}"/>
    <dgm:cxn modelId="{C65FCE88-144A-8749-8AB4-7DB4A1AAF517}" type="presOf" srcId="{1DB13956-FE88-264E-9BBE-40BB33D1F3A7}" destId="{C5427F10-BD6C-7749-AE94-D952574E2B74}" srcOrd="0" destOrd="0" presId="urn:microsoft.com/office/officeart/2005/8/layout/radial4"/>
    <dgm:cxn modelId="{C9307DA8-46BE-2A46-BBA7-720EA476F322}" srcId="{4CBC6BC1-9667-C94D-BE63-F037515F0006}" destId="{30587440-C864-644A-8564-20D95B869039}" srcOrd="2" destOrd="0" parTransId="{FCA77BA0-E21B-AD47-B2E3-1684E49EBDDC}" sibTransId="{D69F930B-2767-5E4F-9EA3-8BD0FE0DE10F}"/>
    <dgm:cxn modelId="{2BA6C31B-D662-DF4C-970C-FC664B822A0D}" srcId="{4CBC6BC1-9667-C94D-BE63-F037515F0006}" destId="{FD9ACD5E-808A-A540-82EB-326324C4DF12}" srcOrd="0" destOrd="0" parTransId="{8D4104BE-C8AF-E54A-8440-1FE5FABE4954}" sibTransId="{CAFA9281-8379-CA46-B57F-ECD5615FF625}"/>
    <dgm:cxn modelId="{6851FF59-5CE4-C443-866B-ACD32DA24839}" type="presOf" srcId="{FCA77BA0-E21B-AD47-B2E3-1684E49EBDDC}" destId="{1F6B9465-BB79-F640-AAE9-A5090C8CACB7}" srcOrd="0" destOrd="0" presId="urn:microsoft.com/office/officeart/2005/8/layout/radial4"/>
    <dgm:cxn modelId="{985A4EDF-6528-554C-9D20-C1B09319453D}" type="presOf" srcId="{FD9ACD5E-808A-A540-82EB-326324C4DF12}" destId="{FA93622C-9118-6243-90E6-722491921DD6}" srcOrd="0" destOrd="0" presId="urn:microsoft.com/office/officeart/2005/8/layout/radial4"/>
    <dgm:cxn modelId="{76D63004-A12F-F342-8C04-6EE405B84C75}" type="presOf" srcId="{9C717BC8-C66D-7E49-A777-57EAF2289BEA}" destId="{E1AAB62A-899D-8B42-B608-BD9E0611A0D5}" srcOrd="0" destOrd="0" presId="urn:microsoft.com/office/officeart/2005/8/layout/radial4"/>
    <dgm:cxn modelId="{86573D19-97AA-934B-BBEC-524F9308EADE}" type="presOf" srcId="{8D4104BE-C8AF-E54A-8440-1FE5FABE4954}" destId="{F7814600-E27D-D949-B4DF-49B11AA2DCAD}" srcOrd="0" destOrd="0" presId="urn:microsoft.com/office/officeart/2005/8/layout/radial4"/>
    <dgm:cxn modelId="{C3ABDB9E-97F7-DD43-B001-D3C14180C6F1}" srcId="{E38A0977-8F6F-6343-8236-72076B65A0B2}" destId="{039E742B-8D47-1B43-B730-8529CE8574AA}" srcOrd="0" destOrd="0" parTransId="{1DF48384-F8BB-1345-AB89-24C57CE35C03}" sibTransId="{4C4A72FC-A124-9744-B2A1-74F381BCD297}"/>
    <dgm:cxn modelId="{B3D5C42C-20DF-0A41-B340-3A13E781308E}" srcId="{9A905078-0A1A-4F4F-B02D-7D5B01CF5595}" destId="{DC0EE8A4-C0F5-2A4A-B28A-9E7EE23FAF54}" srcOrd="0" destOrd="0" parTransId="{902A4147-B598-F04C-83E4-604FBBE31D4F}" sibTransId="{9091BCBE-EC93-5F47-855E-04F6C51884A7}"/>
    <dgm:cxn modelId="{31A46406-B734-AF45-AEDF-9C0AFC2A9FCC}" type="presParOf" srcId="{E1AAB62A-899D-8B42-B608-BD9E0611A0D5}" destId="{A5DD7D6A-5D5B-424D-9FE1-A4AC95556713}" srcOrd="0" destOrd="0" presId="urn:microsoft.com/office/officeart/2005/8/layout/radial4"/>
    <dgm:cxn modelId="{0BAF394E-835E-F24B-86EE-B66DC10260FE}" type="presParOf" srcId="{E1AAB62A-899D-8B42-B608-BD9E0611A0D5}" destId="{F7814600-E27D-D949-B4DF-49B11AA2DCAD}" srcOrd="1" destOrd="0" presId="urn:microsoft.com/office/officeart/2005/8/layout/radial4"/>
    <dgm:cxn modelId="{7EF6860B-A268-B145-A67B-49BD067CF281}" type="presParOf" srcId="{E1AAB62A-899D-8B42-B608-BD9E0611A0D5}" destId="{FA93622C-9118-6243-90E6-722491921DD6}" srcOrd="2" destOrd="0" presId="urn:microsoft.com/office/officeart/2005/8/layout/radial4"/>
    <dgm:cxn modelId="{52E40659-FFD2-0D4B-857E-C87D224D8BDC}" type="presParOf" srcId="{E1AAB62A-899D-8B42-B608-BD9E0611A0D5}" destId="{C5427F10-BD6C-7749-AE94-D952574E2B74}" srcOrd="3" destOrd="0" presId="urn:microsoft.com/office/officeart/2005/8/layout/radial4"/>
    <dgm:cxn modelId="{77CB344D-F2FD-8C46-BA6C-7F3AC8B01F56}" type="presParOf" srcId="{E1AAB62A-899D-8B42-B608-BD9E0611A0D5}" destId="{52C9FCD3-64F8-0340-8C78-BB1CA185376E}" srcOrd="4" destOrd="0" presId="urn:microsoft.com/office/officeart/2005/8/layout/radial4"/>
    <dgm:cxn modelId="{19DF0381-AD92-7D4B-9434-8D42305512F0}" type="presParOf" srcId="{E1AAB62A-899D-8B42-B608-BD9E0611A0D5}" destId="{1F6B9465-BB79-F640-AAE9-A5090C8CACB7}" srcOrd="5" destOrd="0" presId="urn:microsoft.com/office/officeart/2005/8/layout/radial4"/>
    <dgm:cxn modelId="{BEAB292F-0188-B84F-BFFC-F4B7E60679AD}" type="presParOf" srcId="{E1AAB62A-899D-8B42-B608-BD9E0611A0D5}" destId="{5800D083-4AA0-3946-9C8F-18E5B4091A94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1DA51E-F34F-524A-86D0-236732F7472B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CF5254E-1986-9842-AE9F-281323A2622F}">
      <dgm:prSet phldrT="[Texto]" custT="1"/>
      <dgm:spPr/>
      <dgm:t>
        <a:bodyPr/>
        <a:lstStyle/>
        <a:p>
          <a:r>
            <a:rPr lang="es-ES" sz="3600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Medidas de Variabilidad</a:t>
          </a:r>
          <a:endParaRPr lang="es-ES" sz="3600" b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D701D097-5426-8940-B770-2F93AF955B69}" type="parTrans" cxnId="{97972A20-A5EB-5840-B8D6-F40E68F70FAB}">
      <dgm:prSet/>
      <dgm:spPr/>
      <dgm:t>
        <a:bodyPr/>
        <a:lstStyle/>
        <a:p>
          <a:endParaRPr lang="es-ES"/>
        </a:p>
      </dgm:t>
    </dgm:pt>
    <dgm:pt modelId="{10A41978-59E6-DC4C-A194-090B111E435D}" type="sibTrans" cxnId="{97972A20-A5EB-5840-B8D6-F40E68F70FAB}">
      <dgm:prSet/>
      <dgm:spPr/>
      <dgm:t>
        <a:bodyPr/>
        <a:lstStyle/>
        <a:p>
          <a:endParaRPr lang="es-ES"/>
        </a:p>
      </dgm:t>
    </dgm:pt>
    <dgm:pt modelId="{34F91263-7700-BE4E-8836-0A38E9AE5CDB}">
      <dgm:prSet phldrT="[Texto]" custT="1"/>
      <dgm:spPr/>
      <dgm:t>
        <a:bodyPr/>
        <a:lstStyle/>
        <a:p>
          <a:r>
            <a:rPr lang="es-ES" sz="3600" dirty="0" smtClean="0">
              <a:solidFill>
                <a:schemeClr val="tx1"/>
              </a:solidFill>
            </a:rPr>
            <a:t>Rango</a:t>
          </a:r>
          <a:endParaRPr lang="es-ES" sz="3600" dirty="0">
            <a:solidFill>
              <a:schemeClr val="tx1"/>
            </a:solidFill>
          </a:endParaRPr>
        </a:p>
      </dgm:t>
    </dgm:pt>
    <dgm:pt modelId="{ED11D3B9-C61C-6A43-A008-C717473B0467}" type="parTrans" cxnId="{9808DB50-CC34-6C4A-BC8E-BF4A152802D9}">
      <dgm:prSet/>
      <dgm:spPr/>
      <dgm:t>
        <a:bodyPr/>
        <a:lstStyle/>
        <a:p>
          <a:endParaRPr lang="es-ES"/>
        </a:p>
      </dgm:t>
    </dgm:pt>
    <dgm:pt modelId="{70C75235-2160-AD40-A7FF-07FA0C4E695E}" type="sibTrans" cxnId="{9808DB50-CC34-6C4A-BC8E-BF4A152802D9}">
      <dgm:prSet/>
      <dgm:spPr/>
      <dgm:t>
        <a:bodyPr/>
        <a:lstStyle/>
        <a:p>
          <a:endParaRPr lang="es-ES"/>
        </a:p>
      </dgm:t>
    </dgm:pt>
    <dgm:pt modelId="{27531C45-6EFF-3449-8C29-95B873C57422}">
      <dgm:prSet phldrT="[Texto]" custT="1"/>
      <dgm:spPr/>
      <dgm:t>
        <a:bodyPr/>
        <a:lstStyle/>
        <a:p>
          <a:r>
            <a:rPr lang="es-ES" sz="3600" dirty="0" smtClean="0">
              <a:solidFill>
                <a:srgbClr val="000000"/>
              </a:solidFill>
            </a:rPr>
            <a:t>Varianza</a:t>
          </a:r>
          <a:endParaRPr lang="es-ES" sz="3600" dirty="0">
            <a:solidFill>
              <a:srgbClr val="000000"/>
            </a:solidFill>
          </a:endParaRPr>
        </a:p>
      </dgm:t>
    </dgm:pt>
    <dgm:pt modelId="{22399502-D085-FA4E-BBB2-0F842FA357DC}" type="parTrans" cxnId="{254391E0-E2E7-CE4C-946C-5BCB55453160}">
      <dgm:prSet/>
      <dgm:spPr/>
      <dgm:t>
        <a:bodyPr/>
        <a:lstStyle/>
        <a:p>
          <a:endParaRPr lang="es-ES"/>
        </a:p>
      </dgm:t>
    </dgm:pt>
    <dgm:pt modelId="{4B79AE0B-3A16-214E-AC9B-B9028A8702D4}" type="sibTrans" cxnId="{254391E0-E2E7-CE4C-946C-5BCB55453160}">
      <dgm:prSet/>
      <dgm:spPr/>
      <dgm:t>
        <a:bodyPr/>
        <a:lstStyle/>
        <a:p>
          <a:endParaRPr lang="es-ES"/>
        </a:p>
      </dgm:t>
    </dgm:pt>
    <dgm:pt modelId="{AD0B11AE-5BB6-4242-9202-5E56DC8D58F2}">
      <dgm:prSet phldrT="[Texto]" custT="1"/>
      <dgm:spPr/>
      <dgm:t>
        <a:bodyPr/>
        <a:lstStyle/>
        <a:p>
          <a:r>
            <a:rPr lang="es-ES" sz="3600" dirty="0" smtClean="0">
              <a:solidFill>
                <a:srgbClr val="000000"/>
              </a:solidFill>
            </a:rPr>
            <a:t>Desviación Estándar</a:t>
          </a:r>
          <a:endParaRPr lang="es-ES" sz="3600" dirty="0">
            <a:solidFill>
              <a:srgbClr val="000000"/>
            </a:solidFill>
          </a:endParaRPr>
        </a:p>
      </dgm:t>
    </dgm:pt>
    <dgm:pt modelId="{DBA66050-3F7E-5842-9508-9F0EDA6A29A8}" type="parTrans" cxnId="{AF41B506-24A5-DB4E-A0D2-59526105C646}">
      <dgm:prSet/>
      <dgm:spPr/>
      <dgm:t>
        <a:bodyPr/>
        <a:lstStyle/>
        <a:p>
          <a:endParaRPr lang="es-ES"/>
        </a:p>
      </dgm:t>
    </dgm:pt>
    <dgm:pt modelId="{3AA345CB-B2C7-964E-B814-0F771C556F37}" type="sibTrans" cxnId="{AF41B506-24A5-DB4E-A0D2-59526105C646}">
      <dgm:prSet/>
      <dgm:spPr/>
      <dgm:t>
        <a:bodyPr/>
        <a:lstStyle/>
        <a:p>
          <a:endParaRPr lang="es-ES"/>
        </a:p>
      </dgm:t>
    </dgm:pt>
    <dgm:pt modelId="{2AA73AC7-684C-204C-9B6C-07EA6A63E1BF}" type="pres">
      <dgm:prSet presAssocID="{1E1DA51E-F34F-524A-86D0-236732F7472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F7EE172-5F2C-C441-AE60-3311DD93DD9D}" type="pres">
      <dgm:prSet presAssocID="{5CF5254E-1986-9842-AE9F-281323A2622F}" presName="centerShape" presStyleLbl="node0" presStyleIdx="0" presStyleCnt="1" custScaleX="162451"/>
      <dgm:spPr/>
      <dgm:t>
        <a:bodyPr/>
        <a:lstStyle/>
        <a:p>
          <a:endParaRPr lang="es-ES"/>
        </a:p>
      </dgm:t>
    </dgm:pt>
    <dgm:pt modelId="{0063FBB5-D216-C74D-A48D-16C4A56C2A8C}" type="pres">
      <dgm:prSet presAssocID="{ED11D3B9-C61C-6A43-A008-C717473B0467}" presName="parTrans" presStyleLbl="bgSibTrans2D1" presStyleIdx="0" presStyleCnt="3"/>
      <dgm:spPr/>
      <dgm:t>
        <a:bodyPr/>
        <a:lstStyle/>
        <a:p>
          <a:endParaRPr lang="es-ES"/>
        </a:p>
      </dgm:t>
    </dgm:pt>
    <dgm:pt modelId="{1A8CE011-196D-9E4B-A49B-63EFE9CE8DF6}" type="pres">
      <dgm:prSet presAssocID="{34F91263-7700-BE4E-8836-0A38E9AE5CD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31A560-0479-5042-B93F-6C4B0E0BCE88}" type="pres">
      <dgm:prSet presAssocID="{22399502-D085-FA4E-BBB2-0F842FA357DC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0E6D2BF4-96C1-0F46-84CD-C62EF61C619F}" type="pres">
      <dgm:prSet presAssocID="{27531C45-6EFF-3449-8C29-95B873C5742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7E16A8-60FB-5C46-AF87-EE372033DF77}" type="pres">
      <dgm:prSet presAssocID="{DBA66050-3F7E-5842-9508-9F0EDA6A29A8}" presName="parTrans" presStyleLbl="bgSibTrans2D1" presStyleIdx="2" presStyleCnt="3"/>
      <dgm:spPr/>
      <dgm:t>
        <a:bodyPr/>
        <a:lstStyle/>
        <a:p>
          <a:endParaRPr lang="es-ES"/>
        </a:p>
      </dgm:t>
    </dgm:pt>
    <dgm:pt modelId="{FB64B405-B86D-A14C-ACF4-C38C2DB8E38C}" type="pres">
      <dgm:prSet presAssocID="{AD0B11AE-5BB6-4242-9202-5E56DC8D58F2}" presName="node" presStyleLbl="node1" presStyleIdx="2" presStyleCnt="3" custScaleX="1174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54391E0-E2E7-CE4C-946C-5BCB55453160}" srcId="{5CF5254E-1986-9842-AE9F-281323A2622F}" destId="{27531C45-6EFF-3449-8C29-95B873C57422}" srcOrd="1" destOrd="0" parTransId="{22399502-D085-FA4E-BBB2-0F842FA357DC}" sibTransId="{4B79AE0B-3A16-214E-AC9B-B9028A8702D4}"/>
    <dgm:cxn modelId="{563DB50C-C25A-164C-9DC7-441EE029E7C6}" type="presOf" srcId="{ED11D3B9-C61C-6A43-A008-C717473B0467}" destId="{0063FBB5-D216-C74D-A48D-16C4A56C2A8C}" srcOrd="0" destOrd="0" presId="urn:microsoft.com/office/officeart/2005/8/layout/radial4"/>
    <dgm:cxn modelId="{DB1E5075-7111-6B4E-B5B0-EF692964AD5E}" type="presOf" srcId="{AD0B11AE-5BB6-4242-9202-5E56DC8D58F2}" destId="{FB64B405-B86D-A14C-ACF4-C38C2DB8E38C}" srcOrd="0" destOrd="0" presId="urn:microsoft.com/office/officeart/2005/8/layout/radial4"/>
    <dgm:cxn modelId="{97972A20-A5EB-5840-B8D6-F40E68F70FAB}" srcId="{1E1DA51E-F34F-524A-86D0-236732F7472B}" destId="{5CF5254E-1986-9842-AE9F-281323A2622F}" srcOrd="0" destOrd="0" parTransId="{D701D097-5426-8940-B770-2F93AF955B69}" sibTransId="{10A41978-59E6-DC4C-A194-090B111E435D}"/>
    <dgm:cxn modelId="{4832E31B-E3C6-E94E-A3D9-91CDDCA14A2A}" type="presOf" srcId="{5CF5254E-1986-9842-AE9F-281323A2622F}" destId="{6F7EE172-5F2C-C441-AE60-3311DD93DD9D}" srcOrd="0" destOrd="0" presId="urn:microsoft.com/office/officeart/2005/8/layout/radial4"/>
    <dgm:cxn modelId="{5B748654-64C3-B348-85B5-57EFD1010583}" type="presOf" srcId="{1E1DA51E-F34F-524A-86D0-236732F7472B}" destId="{2AA73AC7-684C-204C-9B6C-07EA6A63E1BF}" srcOrd="0" destOrd="0" presId="urn:microsoft.com/office/officeart/2005/8/layout/radial4"/>
    <dgm:cxn modelId="{6968390A-083D-8F49-8563-8D35205296F9}" type="presOf" srcId="{22399502-D085-FA4E-BBB2-0F842FA357DC}" destId="{AA31A560-0479-5042-B93F-6C4B0E0BCE88}" srcOrd="0" destOrd="0" presId="urn:microsoft.com/office/officeart/2005/8/layout/radial4"/>
    <dgm:cxn modelId="{9808DB50-CC34-6C4A-BC8E-BF4A152802D9}" srcId="{5CF5254E-1986-9842-AE9F-281323A2622F}" destId="{34F91263-7700-BE4E-8836-0A38E9AE5CDB}" srcOrd="0" destOrd="0" parTransId="{ED11D3B9-C61C-6A43-A008-C717473B0467}" sibTransId="{70C75235-2160-AD40-A7FF-07FA0C4E695E}"/>
    <dgm:cxn modelId="{AF41B506-24A5-DB4E-A0D2-59526105C646}" srcId="{5CF5254E-1986-9842-AE9F-281323A2622F}" destId="{AD0B11AE-5BB6-4242-9202-5E56DC8D58F2}" srcOrd="2" destOrd="0" parTransId="{DBA66050-3F7E-5842-9508-9F0EDA6A29A8}" sibTransId="{3AA345CB-B2C7-964E-B814-0F771C556F37}"/>
    <dgm:cxn modelId="{683EB90E-D96B-6F43-9D02-1D76C55CE752}" type="presOf" srcId="{27531C45-6EFF-3449-8C29-95B873C57422}" destId="{0E6D2BF4-96C1-0F46-84CD-C62EF61C619F}" srcOrd="0" destOrd="0" presId="urn:microsoft.com/office/officeart/2005/8/layout/radial4"/>
    <dgm:cxn modelId="{BE9620AC-383F-C241-9291-7E8B1E1DD73D}" type="presOf" srcId="{DBA66050-3F7E-5842-9508-9F0EDA6A29A8}" destId="{3D7E16A8-60FB-5C46-AF87-EE372033DF77}" srcOrd="0" destOrd="0" presId="urn:microsoft.com/office/officeart/2005/8/layout/radial4"/>
    <dgm:cxn modelId="{55485EF2-3039-FA49-B9FB-A5868236C47F}" type="presOf" srcId="{34F91263-7700-BE4E-8836-0A38E9AE5CDB}" destId="{1A8CE011-196D-9E4B-A49B-63EFE9CE8DF6}" srcOrd="0" destOrd="0" presId="urn:microsoft.com/office/officeart/2005/8/layout/radial4"/>
    <dgm:cxn modelId="{C27EB466-ED9C-8544-83F3-69D7E3CAAF0C}" type="presParOf" srcId="{2AA73AC7-684C-204C-9B6C-07EA6A63E1BF}" destId="{6F7EE172-5F2C-C441-AE60-3311DD93DD9D}" srcOrd="0" destOrd="0" presId="urn:microsoft.com/office/officeart/2005/8/layout/radial4"/>
    <dgm:cxn modelId="{E96980F7-85FA-4F4B-8A8C-CA311BB1DDCA}" type="presParOf" srcId="{2AA73AC7-684C-204C-9B6C-07EA6A63E1BF}" destId="{0063FBB5-D216-C74D-A48D-16C4A56C2A8C}" srcOrd="1" destOrd="0" presId="urn:microsoft.com/office/officeart/2005/8/layout/radial4"/>
    <dgm:cxn modelId="{58312BA5-AAD7-4840-A0C1-C208A2487402}" type="presParOf" srcId="{2AA73AC7-684C-204C-9B6C-07EA6A63E1BF}" destId="{1A8CE011-196D-9E4B-A49B-63EFE9CE8DF6}" srcOrd="2" destOrd="0" presId="urn:microsoft.com/office/officeart/2005/8/layout/radial4"/>
    <dgm:cxn modelId="{CB8D8901-0C4A-A344-8BEE-F5236033BB73}" type="presParOf" srcId="{2AA73AC7-684C-204C-9B6C-07EA6A63E1BF}" destId="{AA31A560-0479-5042-B93F-6C4B0E0BCE88}" srcOrd="3" destOrd="0" presId="urn:microsoft.com/office/officeart/2005/8/layout/radial4"/>
    <dgm:cxn modelId="{137977BE-07F6-9847-AE17-4E1B2A4122FC}" type="presParOf" srcId="{2AA73AC7-684C-204C-9B6C-07EA6A63E1BF}" destId="{0E6D2BF4-96C1-0F46-84CD-C62EF61C619F}" srcOrd="4" destOrd="0" presId="urn:microsoft.com/office/officeart/2005/8/layout/radial4"/>
    <dgm:cxn modelId="{4EA53D22-ADE9-0641-A799-0A21B52BA921}" type="presParOf" srcId="{2AA73AC7-684C-204C-9B6C-07EA6A63E1BF}" destId="{3D7E16A8-60FB-5C46-AF87-EE372033DF77}" srcOrd="5" destOrd="0" presId="urn:microsoft.com/office/officeart/2005/8/layout/radial4"/>
    <dgm:cxn modelId="{6804A204-3B27-7244-B6F5-352A252EC8F5}" type="presParOf" srcId="{2AA73AC7-684C-204C-9B6C-07EA6A63E1BF}" destId="{FB64B405-B86D-A14C-ACF4-C38C2DB8E38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D7D6A-5D5B-424D-9FE1-A4AC95556713}">
      <dsp:nvSpPr>
        <dsp:cNvPr id="0" name=""/>
        <dsp:cNvSpPr/>
      </dsp:nvSpPr>
      <dsp:spPr>
        <a:xfrm>
          <a:off x="2989025" y="2108739"/>
          <a:ext cx="1768948" cy="176894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Estadística</a:t>
          </a:r>
          <a:endParaRPr lang="es-ES" sz="2000" kern="1200" dirty="0"/>
        </a:p>
      </dsp:txBody>
      <dsp:txXfrm>
        <a:off x="3248081" y="2367795"/>
        <a:ext cx="1250836" cy="1250836"/>
      </dsp:txXfrm>
    </dsp:sp>
    <dsp:sp modelId="{F7814600-E27D-D949-B4DF-49B11AA2DCAD}">
      <dsp:nvSpPr>
        <dsp:cNvPr id="0" name=""/>
        <dsp:cNvSpPr/>
      </dsp:nvSpPr>
      <dsp:spPr>
        <a:xfrm rot="12900000">
          <a:off x="1865324" y="1830009"/>
          <a:ext cx="1356985" cy="50415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93622C-9118-6243-90E6-722491921DD6}">
      <dsp:nvSpPr>
        <dsp:cNvPr id="0" name=""/>
        <dsp:cNvSpPr/>
      </dsp:nvSpPr>
      <dsp:spPr>
        <a:xfrm>
          <a:off x="1132457" y="990064"/>
          <a:ext cx="1680501" cy="13444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Descriptiva	</a:t>
          </a:r>
          <a:endParaRPr lang="es-ES" sz="2300" kern="1200" dirty="0"/>
        </a:p>
      </dsp:txBody>
      <dsp:txXfrm>
        <a:off x="1171833" y="1029440"/>
        <a:ext cx="1601749" cy="1265649"/>
      </dsp:txXfrm>
    </dsp:sp>
    <dsp:sp modelId="{C5427F10-BD6C-7749-AE94-D952574E2B74}">
      <dsp:nvSpPr>
        <dsp:cNvPr id="0" name=""/>
        <dsp:cNvSpPr/>
      </dsp:nvSpPr>
      <dsp:spPr>
        <a:xfrm rot="16200000">
          <a:off x="3195007" y="1099193"/>
          <a:ext cx="1356985" cy="50415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627056"/>
                <a:satOff val="-3413"/>
                <a:lumOff val="127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627056"/>
                <a:satOff val="-3413"/>
                <a:lumOff val="127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C9FCD3-64F8-0340-8C78-BB1CA185376E}">
      <dsp:nvSpPr>
        <dsp:cNvPr id="0" name=""/>
        <dsp:cNvSpPr/>
      </dsp:nvSpPr>
      <dsp:spPr>
        <a:xfrm>
          <a:off x="3033249" y="575"/>
          <a:ext cx="1680501" cy="13444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627056"/>
                <a:satOff val="-3413"/>
                <a:lumOff val="127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627056"/>
                <a:satOff val="-3413"/>
                <a:lumOff val="127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Inferencial</a:t>
          </a:r>
        </a:p>
      </dsp:txBody>
      <dsp:txXfrm>
        <a:off x="3072625" y="39951"/>
        <a:ext cx="1601749" cy="1265649"/>
      </dsp:txXfrm>
    </dsp:sp>
    <dsp:sp modelId="{1F6B9465-BB79-F640-AAE9-A5090C8CACB7}">
      <dsp:nvSpPr>
        <dsp:cNvPr id="0" name=""/>
        <dsp:cNvSpPr/>
      </dsp:nvSpPr>
      <dsp:spPr>
        <a:xfrm rot="19500000">
          <a:off x="4540009" y="1799357"/>
          <a:ext cx="1356985" cy="50415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254111"/>
                <a:satOff val="-6827"/>
                <a:lumOff val="254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254111"/>
                <a:satOff val="-6827"/>
                <a:lumOff val="2549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00D083-4AA0-3946-9C8F-18E5B4091A94}">
      <dsp:nvSpPr>
        <dsp:cNvPr id="0" name=""/>
        <dsp:cNvSpPr/>
      </dsp:nvSpPr>
      <dsp:spPr>
        <a:xfrm>
          <a:off x="4934040" y="990064"/>
          <a:ext cx="1680501" cy="13444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254111"/>
                <a:satOff val="-6827"/>
                <a:lumOff val="254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254111"/>
                <a:satOff val="-6827"/>
                <a:lumOff val="2549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Proyección</a:t>
          </a:r>
          <a:endParaRPr lang="es-ES" sz="2300" kern="1200" dirty="0"/>
        </a:p>
      </dsp:txBody>
      <dsp:txXfrm>
        <a:off x="4973416" y="1029440"/>
        <a:ext cx="1601749" cy="12656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7EE172-5F2C-C441-AE60-3311DD93DD9D}">
      <dsp:nvSpPr>
        <dsp:cNvPr id="0" name=""/>
        <dsp:cNvSpPr/>
      </dsp:nvSpPr>
      <dsp:spPr>
        <a:xfrm>
          <a:off x="2307585" y="2958394"/>
          <a:ext cx="3755417" cy="23117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Medidas de Variabilidad</a:t>
          </a:r>
          <a:endParaRPr lang="es-ES" sz="3600" b="1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2857553" y="3296938"/>
        <a:ext cx="2655481" cy="1634635"/>
      </dsp:txXfrm>
    </dsp:sp>
    <dsp:sp modelId="{0063FBB5-D216-C74D-A48D-16C4A56C2A8C}">
      <dsp:nvSpPr>
        <dsp:cNvPr id="0" name=""/>
        <dsp:cNvSpPr/>
      </dsp:nvSpPr>
      <dsp:spPr>
        <a:xfrm rot="12900000">
          <a:off x="1387996" y="2395793"/>
          <a:ext cx="1627081" cy="6588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8CE011-196D-9E4B-A49B-63EFE9CE8DF6}">
      <dsp:nvSpPr>
        <dsp:cNvPr id="0" name=""/>
        <dsp:cNvSpPr/>
      </dsp:nvSpPr>
      <dsp:spPr>
        <a:xfrm>
          <a:off x="437055" y="1380131"/>
          <a:ext cx="2196137" cy="1756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>
              <a:solidFill>
                <a:schemeClr val="tx1"/>
              </a:solidFill>
            </a:rPr>
            <a:t>Rango</a:t>
          </a:r>
          <a:endParaRPr lang="es-ES" sz="3600" kern="1200" dirty="0">
            <a:solidFill>
              <a:schemeClr val="tx1"/>
            </a:solidFill>
          </a:endParaRPr>
        </a:p>
      </dsp:txBody>
      <dsp:txXfrm>
        <a:off x="488513" y="1431589"/>
        <a:ext cx="2093221" cy="1653993"/>
      </dsp:txXfrm>
    </dsp:sp>
    <dsp:sp modelId="{AA31A560-0479-5042-B93F-6C4B0E0BCE88}">
      <dsp:nvSpPr>
        <dsp:cNvPr id="0" name=""/>
        <dsp:cNvSpPr/>
      </dsp:nvSpPr>
      <dsp:spPr>
        <a:xfrm rot="16200000">
          <a:off x="3202778" y="1532090"/>
          <a:ext cx="1965031" cy="6588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6D2BF4-96C1-0F46-84CD-C62EF61C619F}">
      <dsp:nvSpPr>
        <dsp:cNvPr id="0" name=""/>
        <dsp:cNvSpPr/>
      </dsp:nvSpPr>
      <dsp:spPr>
        <a:xfrm>
          <a:off x="3087225" y="540"/>
          <a:ext cx="2196137" cy="1756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>
              <a:solidFill>
                <a:srgbClr val="000000"/>
              </a:solidFill>
            </a:rPr>
            <a:t>Varianza</a:t>
          </a:r>
          <a:endParaRPr lang="es-ES" sz="3600" kern="1200" dirty="0">
            <a:solidFill>
              <a:srgbClr val="000000"/>
            </a:solidFill>
          </a:endParaRPr>
        </a:p>
      </dsp:txBody>
      <dsp:txXfrm>
        <a:off x="3138683" y="51998"/>
        <a:ext cx="2093221" cy="1653993"/>
      </dsp:txXfrm>
    </dsp:sp>
    <dsp:sp modelId="{3D7E16A8-60FB-5C46-AF87-EE372033DF77}">
      <dsp:nvSpPr>
        <dsp:cNvPr id="0" name=""/>
        <dsp:cNvSpPr/>
      </dsp:nvSpPr>
      <dsp:spPr>
        <a:xfrm rot="19500000">
          <a:off x="5355510" y="2395793"/>
          <a:ext cx="1627081" cy="65884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64B405-B86D-A14C-ACF4-C38C2DB8E38C}">
      <dsp:nvSpPr>
        <dsp:cNvPr id="0" name=""/>
        <dsp:cNvSpPr/>
      </dsp:nvSpPr>
      <dsp:spPr>
        <a:xfrm>
          <a:off x="5546046" y="1380131"/>
          <a:ext cx="2578835" cy="1756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>
              <a:solidFill>
                <a:srgbClr val="000000"/>
              </a:solidFill>
            </a:rPr>
            <a:t>Desviación Estándar</a:t>
          </a:r>
          <a:endParaRPr lang="es-ES" sz="3600" kern="1200" dirty="0">
            <a:solidFill>
              <a:srgbClr val="000000"/>
            </a:solidFill>
          </a:endParaRPr>
        </a:p>
      </dsp:txBody>
      <dsp:txXfrm>
        <a:off x="5597504" y="1431589"/>
        <a:ext cx="2475919" cy="1653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ESTADISTICA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75144" y="3539267"/>
            <a:ext cx="6498159" cy="916641"/>
          </a:xfrm>
        </p:spPr>
        <p:txBody>
          <a:bodyPr/>
          <a:lstStyle/>
          <a:p>
            <a:r>
              <a:rPr lang="es-ES" dirty="0" smtClean="0"/>
              <a:t>Dra. Alejandra </a:t>
            </a:r>
            <a:r>
              <a:rPr lang="es-ES" dirty="0" err="1" smtClean="0"/>
              <a:t>Moysén</a:t>
            </a:r>
            <a:r>
              <a:rPr lang="es-ES" dirty="0" smtClean="0"/>
              <a:t> Chimal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69202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La existencia de la estadística y la probabilidad permite el nacimiento de la psicología científica</a:t>
            </a:r>
          </a:p>
          <a:p>
            <a:r>
              <a:rPr lang="es-ES" dirty="0" smtClean="0"/>
              <a:t>La ley de Weber y </a:t>
            </a:r>
            <a:r>
              <a:rPr lang="es-ES" dirty="0" err="1" smtClean="0"/>
              <a:t>Fechner</a:t>
            </a:r>
            <a:r>
              <a:rPr lang="es-ES" dirty="0" smtClean="0"/>
              <a:t> abrió el campo de la psicología experimental e introdujo la estadística como método de análisis de datos</a:t>
            </a:r>
          </a:p>
          <a:p>
            <a:r>
              <a:rPr lang="es-ES" dirty="0" smtClean="0"/>
              <a:t>Wundt (1832-1920) fundador del primer laboratorio de psicología experimental partió de </a:t>
            </a:r>
            <a:r>
              <a:rPr lang="es-ES" dirty="0" smtClean="0"/>
              <a:t>los </a:t>
            </a:r>
            <a:r>
              <a:rPr lang="es-ES" dirty="0" smtClean="0"/>
              <a:t>trabajos de </a:t>
            </a:r>
            <a:r>
              <a:rPr lang="es-ES" dirty="0" err="1" smtClean="0"/>
              <a:t>Fechner</a:t>
            </a:r>
            <a:endParaRPr lang="es-ES" dirty="0" smtClean="0"/>
          </a:p>
          <a:p>
            <a:r>
              <a:rPr lang="es-ES" dirty="0" smtClean="0"/>
              <a:t>Galton (1922-1911) estudió las diferencias individuales en inteligencia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smtClean="0"/>
              <a:t>Estadística y </a:t>
            </a:r>
            <a:r>
              <a:rPr lang="es-ES" sz="4400" dirty="0" smtClean="0"/>
              <a:t>Probabilidad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1678905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Conjunto de técnicas matemáticas encargada de procesar un grupo de datos para describir sus características y para tomar decisiones en ausencia de información completa</a:t>
            </a:r>
          </a:p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Definición de Estadística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86560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Estadística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Herramienta que ayuda en las siguientes etapas: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La planeación de la búsqueda y la obtención de información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La sistematización y la obligatoriedad de la información para describirla y analizarla con facilidad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La inferencia sobre la realidad a partir de la información obtenida mediante estimaciones y contrastación de hipótesis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7115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estadística no se interesa por la captura de los datos, eso es cosa del método</a:t>
            </a:r>
          </a:p>
          <a:p>
            <a:r>
              <a:rPr lang="es-ES" dirty="0" smtClean="0"/>
              <a:t>El propósito de la estadística consiste en procesar datos, el grupo constituye el insumo del procesamiento estadístico</a:t>
            </a:r>
          </a:p>
          <a:p>
            <a:r>
              <a:rPr lang="es-ES" dirty="0" smtClean="0"/>
              <a:t>La estadística se interesa por estudiar grupos de datos y no por datos individuales</a:t>
            </a:r>
          </a:p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7966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2224305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1084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Se encarga de describir grupos de datos, a partir de un conjunto de datos crudos tal y como se obtuvieron, los organiza y representa en manera gráfica y calcula medidas capaces de caracterizarlos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Estadística descriptiva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647" y="3909793"/>
            <a:ext cx="41783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72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Parte de las características conocidas de una muestra para inferir </a:t>
            </a:r>
            <a:r>
              <a:rPr lang="es-ES" dirty="0"/>
              <a:t>(</a:t>
            </a:r>
            <a:r>
              <a:rPr lang="es-ES" dirty="0" smtClean="0"/>
              <a:t>inducir) las características de la población de que fue tomadas</a:t>
            </a:r>
          </a:p>
          <a:p>
            <a:pPr lvl="1"/>
            <a:r>
              <a:rPr lang="es-ES" dirty="0" smtClean="0"/>
              <a:t>Cuando se utilizan parámetros se denomina inferencia paramétrica</a:t>
            </a:r>
          </a:p>
          <a:p>
            <a:pPr lvl="1"/>
            <a:r>
              <a:rPr lang="es-ES" dirty="0" smtClean="0"/>
              <a:t>Cuando la inferencia se hace directamente a través de los datos se llama inferencia no paramétrica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Estadística Inferencial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5541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Asignar valor a las características de la variable, fenómeno, bajo ciertas reglas</a:t>
            </a:r>
          </a:p>
          <a:p>
            <a:endParaRPr lang="es-ES" dirty="0" smtClean="0"/>
          </a:p>
          <a:p>
            <a:pPr marL="777240" lvl="2" indent="0">
              <a:buNone/>
            </a:pPr>
            <a:r>
              <a:rPr lang="es-ES" dirty="0" smtClean="0"/>
              <a:t>Hay que ser exhaustivos</a:t>
            </a:r>
          </a:p>
          <a:p>
            <a:pPr marL="777240" lvl="2" indent="0">
              <a:buNone/>
            </a:pPr>
            <a:r>
              <a:rPr lang="es-ES" dirty="0" smtClean="0"/>
              <a:t>Que incluya todos los posibles valores</a:t>
            </a:r>
          </a:p>
          <a:p>
            <a:pPr marL="777240" lvl="2" indent="0">
              <a:buNone/>
            </a:pPr>
            <a:r>
              <a:rPr lang="es-ES" dirty="0" smtClean="0"/>
              <a:t>Excluyente</a:t>
            </a:r>
          </a:p>
          <a:p>
            <a:pPr marL="777240" lvl="2" indent="0">
              <a:buNone/>
            </a:pP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Medir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5051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910576"/>
              </p:ext>
            </p:extLst>
          </p:nvPr>
        </p:nvGraphicFramePr>
        <p:xfrm>
          <a:off x="674359" y="1009908"/>
          <a:ext cx="8084313" cy="5779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510"/>
                <a:gridCol w="3081007"/>
                <a:gridCol w="1755458"/>
                <a:gridCol w="1612338"/>
              </a:tblGrid>
              <a:tr h="1049152">
                <a:tc>
                  <a:txBody>
                    <a:bodyPr/>
                    <a:lstStyle/>
                    <a:p>
                      <a:r>
                        <a:rPr lang="es-ES" dirty="0" smtClean="0"/>
                        <a:t>Nominal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Igual,</a:t>
                      </a:r>
                      <a:r>
                        <a:rPr lang="es-ES" baseline="0" dirty="0" smtClean="0"/>
                        <a:t> diferente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Modo, Frecuencia,</a:t>
                      </a:r>
                      <a:r>
                        <a:rPr lang="es-ES" baseline="0" dirty="0" smtClean="0"/>
                        <a:t> Porcentaje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927509">
                <a:tc>
                  <a:txBody>
                    <a:bodyPr/>
                    <a:lstStyle/>
                    <a:p>
                      <a:r>
                        <a:rPr lang="es-ES" dirty="0" smtClean="0"/>
                        <a:t>Ordinal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Igual,</a:t>
                      </a:r>
                      <a:r>
                        <a:rPr lang="es-ES" baseline="0" dirty="0" smtClean="0"/>
                        <a:t> diferente, jerarquía, mayor que, menor que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Mediana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Rango</a:t>
                      </a:r>
                      <a:endParaRPr lang="es-ES" dirty="0"/>
                    </a:p>
                  </a:txBody>
                  <a:tcPr/>
                </a:tc>
              </a:tr>
              <a:tr h="204052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Intervalar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Igual,</a:t>
                      </a:r>
                      <a:r>
                        <a:rPr lang="es-ES" baseline="0" dirty="0" smtClean="0"/>
                        <a:t> diferente, jerarquía, mayor que, menor que, distancia igual, 0 relativo o arbitrario</a:t>
                      </a:r>
                      <a:endParaRPr lang="es-ES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Media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Desviación </a:t>
                      </a:r>
                      <a:r>
                        <a:rPr lang="es-ES" dirty="0" err="1" smtClean="0"/>
                        <a:t>estándart</a:t>
                      </a:r>
                      <a:endParaRPr lang="es-ES" dirty="0"/>
                    </a:p>
                  </a:txBody>
                  <a:tcPr/>
                </a:tc>
              </a:tr>
              <a:tr h="1762267">
                <a:tc>
                  <a:txBody>
                    <a:bodyPr/>
                    <a:lstStyle/>
                    <a:p>
                      <a:r>
                        <a:rPr lang="es-ES" dirty="0" smtClean="0"/>
                        <a:t>Razón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Igual,</a:t>
                      </a:r>
                      <a:r>
                        <a:rPr lang="es-ES" baseline="0" dirty="0" smtClean="0"/>
                        <a:t> diferente, jerarquía, mayor que, menor que, distancia igual, 0 real</a:t>
                      </a:r>
                      <a:endParaRPr lang="es-ES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Media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Desviación </a:t>
                      </a:r>
                      <a:r>
                        <a:rPr lang="es-ES" dirty="0" err="1" smtClean="0"/>
                        <a:t>estándart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98500" y="305315"/>
            <a:ext cx="7756263" cy="1054250"/>
          </a:xfrm>
        </p:spPr>
        <p:txBody>
          <a:bodyPr/>
          <a:lstStyle/>
          <a:p>
            <a:r>
              <a:rPr lang="es-ES" dirty="0" smtClean="0"/>
              <a:t>Nivel de Medición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9771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altLang="es-MX" dirty="0">
                <a:latin typeface="Calibri" pitchFamily="34" charset="0"/>
              </a:rPr>
              <a:t>Los análisis de los datos dependen de</a:t>
            </a:r>
          </a:p>
          <a:p>
            <a:pPr>
              <a:buNone/>
            </a:pPr>
            <a:r>
              <a:rPr lang="es-MX" altLang="es-MX" dirty="0">
                <a:latin typeface="Calibri" pitchFamily="34" charset="0"/>
              </a:rPr>
              <a:t>tres factores: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altLang="es-MX" dirty="0">
                <a:latin typeface="Calibri" pitchFamily="34" charset="0"/>
              </a:rPr>
              <a:t>El nivel de medición de las variables.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altLang="es-MX" dirty="0">
                <a:latin typeface="Calibri" pitchFamily="34" charset="0"/>
              </a:rPr>
              <a:t>La manera como se formularon las hipótesis.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MX" altLang="es-MX" dirty="0">
                <a:latin typeface="Calibri" pitchFamily="34" charset="0"/>
              </a:rPr>
              <a:t>El interés del investigador.</a:t>
            </a:r>
          </a:p>
          <a:p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3004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Identificación del Curso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3153447"/>
              </p:ext>
            </p:extLst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Unidad de Aprendizaje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Estadística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Tipo de Unidad de Aprendizaje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Obligatoria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Academia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Estadística y Diseño de Instrumentos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Núcleo de formación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Básico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Créditos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Unidad Antecedente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Matemáticas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Unidad Consecuente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Estadística Aplicada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Competencia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Metodológica Instrumental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263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Algo que puede tener al menos dos valores</a:t>
            </a:r>
          </a:p>
          <a:p>
            <a:endParaRPr lang="es-ES" dirty="0"/>
          </a:p>
          <a:p>
            <a:r>
              <a:rPr lang="es-ES" dirty="0" smtClean="0"/>
              <a:t>De acuerdo a como se mide la variable es el nivel de medición</a:t>
            </a:r>
          </a:p>
          <a:p>
            <a:endParaRPr lang="es-ES" dirty="0"/>
          </a:p>
          <a:p>
            <a:r>
              <a:rPr lang="es-ES" dirty="0" smtClean="0"/>
              <a:t>Todas las variables dicotómicas son nominales</a:t>
            </a:r>
          </a:p>
          <a:p>
            <a:endParaRPr lang="es-ES" dirty="0" smtClean="0"/>
          </a:p>
          <a:p>
            <a:r>
              <a:rPr lang="es-ES" dirty="0" smtClean="0"/>
              <a:t>No todas las nominales son dicotómicas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Variable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69252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altLang="es-MX" dirty="0">
                <a:latin typeface="Calibri" pitchFamily="34" charset="0"/>
              </a:rPr>
              <a:t>Regularmente la distribución de frecuencias incluye:</a:t>
            </a:r>
          </a:p>
          <a:p>
            <a:pPr>
              <a:buNone/>
            </a:pPr>
            <a:endParaRPr lang="es-ES" altLang="es-MX" dirty="0">
              <a:latin typeface="Calibri" pitchFamily="34" charset="0"/>
            </a:endParaRPr>
          </a:p>
          <a:p>
            <a:pPr>
              <a:buClr>
                <a:schemeClr val="accent6">
                  <a:lumMod val="75000"/>
                </a:schemeClr>
              </a:buClr>
              <a:buSzPct val="90000"/>
              <a:buFont typeface="Arial" charset="0"/>
              <a:buChar char="•"/>
            </a:pPr>
            <a:r>
              <a:rPr lang="es-ES" altLang="es-MX" dirty="0">
                <a:latin typeface="Calibri" pitchFamily="34" charset="0"/>
              </a:rPr>
              <a:t>Categorías (valores de la variable).</a:t>
            </a:r>
          </a:p>
          <a:p>
            <a:pPr>
              <a:buClr>
                <a:schemeClr val="accent6">
                  <a:lumMod val="75000"/>
                </a:schemeClr>
              </a:buClr>
              <a:buSzPct val="90000"/>
              <a:buFont typeface="Arial" charset="0"/>
              <a:buChar char="•"/>
            </a:pPr>
            <a:r>
              <a:rPr lang="es-ES" altLang="es-MX" dirty="0">
                <a:latin typeface="Calibri" pitchFamily="34" charset="0"/>
              </a:rPr>
              <a:t>Códigos (valores).</a:t>
            </a:r>
          </a:p>
          <a:p>
            <a:pPr>
              <a:buClr>
                <a:schemeClr val="accent6">
                  <a:lumMod val="75000"/>
                </a:schemeClr>
              </a:buClr>
              <a:buSzPct val="90000"/>
              <a:buFont typeface="Arial" charset="0"/>
              <a:buChar char="•"/>
            </a:pPr>
            <a:r>
              <a:rPr lang="es-ES" altLang="es-MX" dirty="0">
                <a:latin typeface="Calibri" pitchFamily="34" charset="0"/>
              </a:rPr>
              <a:t>Frecuencias absolutas.</a:t>
            </a:r>
          </a:p>
          <a:p>
            <a:pPr>
              <a:buClr>
                <a:schemeClr val="accent6">
                  <a:lumMod val="75000"/>
                </a:schemeClr>
              </a:buClr>
              <a:buSzPct val="90000"/>
              <a:buFont typeface="Arial" charset="0"/>
              <a:buChar char="•"/>
            </a:pPr>
            <a:r>
              <a:rPr lang="es-ES" altLang="es-MX" dirty="0">
                <a:latin typeface="Calibri" pitchFamily="34" charset="0"/>
              </a:rPr>
              <a:t>Frecuencias relativas (porcentajes).</a:t>
            </a:r>
          </a:p>
          <a:p>
            <a:pPr>
              <a:buClr>
                <a:schemeClr val="accent6">
                  <a:lumMod val="75000"/>
                </a:schemeClr>
              </a:buClr>
              <a:buSzPct val="90000"/>
              <a:buFont typeface="Arial" charset="0"/>
              <a:buChar char="•"/>
            </a:pPr>
            <a:r>
              <a:rPr lang="es-ES" altLang="es-MX" dirty="0">
                <a:latin typeface="Calibri" pitchFamily="34" charset="0"/>
              </a:rPr>
              <a:t>Frecuencias relativas válidas (porcentajes válidos, excluyendo los valores perdidos).</a:t>
            </a:r>
          </a:p>
          <a:p>
            <a:pPr>
              <a:buClr>
                <a:schemeClr val="accent6">
                  <a:lumMod val="75000"/>
                </a:schemeClr>
              </a:buClr>
              <a:buSzPct val="90000"/>
              <a:buFont typeface="Arial" charset="0"/>
              <a:buChar char="•"/>
            </a:pPr>
            <a:r>
              <a:rPr lang="es-ES" altLang="es-MX" dirty="0">
                <a:latin typeface="Calibri" pitchFamily="34" charset="0"/>
              </a:rPr>
              <a:t>Frecuencias acumuladas (porcentajes acumulados).</a:t>
            </a:r>
          </a:p>
          <a:p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Distribuci</a:t>
            </a:r>
            <a:r>
              <a:rPr lang="es-ES" sz="4800" dirty="0" smtClean="0"/>
              <a:t>ón de frecuencias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4820463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57457" y="570156"/>
            <a:ext cx="8736359" cy="1054250"/>
          </a:xfrm>
        </p:spPr>
        <p:txBody>
          <a:bodyPr/>
          <a:lstStyle/>
          <a:p>
            <a:r>
              <a:rPr lang="es-MX" sz="4000" dirty="0">
                <a:latin typeface="Calibri" pitchFamily="34" charset="0"/>
              </a:rPr>
              <a:t>Las distribuciones de frecuencias se </a:t>
            </a:r>
            <a:br>
              <a:rPr lang="es-MX" sz="4000" dirty="0">
                <a:latin typeface="Calibri" pitchFamily="34" charset="0"/>
              </a:rPr>
            </a:br>
            <a:r>
              <a:rPr lang="es-MX" sz="4000" dirty="0">
                <a:latin typeface="Calibri" pitchFamily="34" charset="0"/>
              </a:rPr>
              <a:t>pueden graficar para darle un </a:t>
            </a:r>
            <a:br>
              <a:rPr lang="es-MX" sz="4000" dirty="0">
                <a:latin typeface="Calibri" pitchFamily="34" charset="0"/>
              </a:rPr>
            </a:br>
            <a:r>
              <a:rPr lang="es-MX" sz="4000" dirty="0">
                <a:latin typeface="Calibri" pitchFamily="34" charset="0"/>
              </a:rPr>
              <a:t>mayor valor ilustrativo</a:t>
            </a:r>
            <a:endParaRPr lang="es-ES" sz="4000" dirty="0"/>
          </a:p>
        </p:txBody>
      </p:sp>
      <p:pic>
        <p:nvPicPr>
          <p:cNvPr id="4" name="5 Imagen" descr="presidencia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2" b="6712"/>
          <a:stretch>
            <a:fillRect/>
          </a:stretch>
        </p:blipFill>
        <p:spPr bwMode="auto">
          <a:xfrm>
            <a:off x="699248" y="2248348"/>
            <a:ext cx="4999126" cy="250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6 Imagen" descr="Beca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6" b="23152"/>
          <a:stretch>
            <a:fillRect/>
          </a:stretch>
        </p:blipFill>
        <p:spPr bwMode="auto">
          <a:xfrm>
            <a:off x="4680406" y="4170145"/>
            <a:ext cx="3852407" cy="199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162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Polígono de frecuencia</a:t>
            </a:r>
            <a:endParaRPr lang="es-ES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chemeClr val="accent6">
                  <a:lumMod val="75000"/>
                </a:schemeClr>
              </a:buClr>
            </a:pPr>
            <a:r>
              <a:rPr lang="es-ES" altLang="es-MX" sz="2800" dirty="0" smtClean="0">
                <a:latin typeface="Calibri" pitchFamily="34" charset="0"/>
              </a:rPr>
              <a:t>Otra alternativa para graficar distribuciones.</a:t>
            </a:r>
          </a:p>
          <a:p>
            <a:pPr eaLnBrk="1" hangingPunct="1">
              <a:buFont typeface="Arial" charset="0"/>
              <a:buChar char="•"/>
            </a:pPr>
            <a:endParaRPr lang="es-ES" altLang="es-MX" sz="2800" dirty="0" smtClean="0"/>
          </a:p>
          <a:p>
            <a:pPr eaLnBrk="1" hangingPunct="1">
              <a:buFont typeface="Arial" charset="0"/>
              <a:buChar char="•"/>
            </a:pPr>
            <a:endParaRPr lang="es-ES" altLang="es-MX" sz="2800" dirty="0" smtClean="0"/>
          </a:p>
          <a:p>
            <a:pPr eaLnBrk="1" hangingPunct="1">
              <a:buFont typeface="Arial" charset="0"/>
              <a:buChar char="•"/>
            </a:pPr>
            <a:endParaRPr lang="es-MX" altLang="es-MX" sz="2800" dirty="0" smtClean="0"/>
          </a:p>
          <a:p>
            <a:pPr eaLnBrk="1" hangingPunct="1">
              <a:buFont typeface="Arial" charset="0"/>
              <a:buChar char="•"/>
            </a:pPr>
            <a:endParaRPr lang="es-MX" altLang="es-MX" sz="2400" dirty="0" smtClean="0"/>
          </a:p>
        </p:txBody>
      </p:sp>
      <p:pic>
        <p:nvPicPr>
          <p:cNvPr id="5" name="9 Imagen" descr="000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65" r="11229"/>
          <a:stretch>
            <a:fillRect/>
          </a:stretch>
        </p:blipFill>
        <p:spPr bwMode="auto">
          <a:xfrm>
            <a:off x="1081317" y="3036281"/>
            <a:ext cx="6211334" cy="333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340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smtClean="0"/>
              <a:t>Medidas de Tendencia Central</a:t>
            </a:r>
            <a:endParaRPr lang="es-ES" sz="4400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es-ES" altLang="es-MX" sz="3200" dirty="0" smtClean="0">
                <a:latin typeface="Calibri" panose="020F0502020204030204" pitchFamily="34" charset="0"/>
              </a:rPr>
              <a:t>Media.</a:t>
            </a:r>
          </a:p>
          <a:p>
            <a:pPr eaLnBrk="1" hangingPunct="1">
              <a:buFont typeface="Wingdings" pitchFamily="2" charset="2"/>
              <a:buChar char="§"/>
            </a:pPr>
            <a:endParaRPr lang="es-ES" altLang="es-MX" sz="3200" dirty="0" smtClean="0">
              <a:latin typeface="Calibri" panose="020F0502020204030204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s-ES" altLang="es-MX" sz="3200" dirty="0" smtClean="0">
                <a:latin typeface="Calibri" panose="020F0502020204030204" pitchFamily="34" charset="0"/>
              </a:rPr>
              <a:t>Mediana.</a:t>
            </a:r>
          </a:p>
          <a:p>
            <a:pPr eaLnBrk="1" hangingPunct="1">
              <a:buFont typeface="Wingdings" pitchFamily="2" charset="2"/>
              <a:buChar char="§"/>
            </a:pPr>
            <a:endParaRPr lang="es-ES" altLang="es-MX" sz="3200" dirty="0" smtClean="0">
              <a:latin typeface="Calibri" panose="020F0502020204030204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s-ES" altLang="es-MX" sz="3200" dirty="0" smtClean="0">
                <a:latin typeface="Calibri" panose="020F0502020204030204" pitchFamily="34" charset="0"/>
              </a:rPr>
              <a:t>Moda.</a:t>
            </a:r>
          </a:p>
          <a:p>
            <a:pPr eaLnBrk="1" hangingPunct="1">
              <a:buFont typeface="Wingdings" pitchFamily="2" charset="2"/>
              <a:buChar char="§"/>
            </a:pPr>
            <a:endParaRPr lang="es-MX" altLang="es-MX" dirty="0" smtClean="0"/>
          </a:p>
          <a:p>
            <a:pPr eaLnBrk="1" hangingPunct="1">
              <a:buFont typeface="Arial" charset="0"/>
              <a:buChar char="•"/>
            </a:pPr>
            <a:endParaRPr lang="es-ES" altLang="es-MX" sz="2800" dirty="0" smtClean="0"/>
          </a:p>
          <a:p>
            <a:pPr eaLnBrk="1" hangingPunct="1">
              <a:buFont typeface="Arial" charset="0"/>
              <a:buChar char="•"/>
            </a:pPr>
            <a:endParaRPr lang="es-ES" altLang="es-MX" sz="2800" dirty="0" smtClean="0"/>
          </a:p>
          <a:p>
            <a:pPr eaLnBrk="1" hangingPunct="1">
              <a:buFont typeface="Arial" charset="0"/>
              <a:buChar char="•"/>
            </a:pPr>
            <a:endParaRPr lang="es-MX" altLang="es-MX" sz="2800" dirty="0" smtClean="0"/>
          </a:p>
          <a:p>
            <a:pPr eaLnBrk="1" hangingPunct="1">
              <a:buFont typeface="Arial" charset="0"/>
              <a:buChar char="•"/>
            </a:pPr>
            <a:endParaRPr lang="es-MX" altLang="es-MX" sz="2400" dirty="0" smtClean="0"/>
          </a:p>
        </p:txBody>
      </p:sp>
    </p:spTree>
    <p:extLst>
      <p:ext uri="{BB962C8B-B14F-4D97-AF65-F5344CB8AC3E}">
        <p14:creationId xmlns:p14="http://schemas.microsoft.com/office/powerpoint/2010/main" val="29058823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4620" y="1769583"/>
            <a:ext cx="5788379" cy="5088417"/>
          </a:xfrm>
        </p:spPr>
        <p:txBody>
          <a:bodyPr>
            <a:normAutofit fontScale="92500"/>
          </a:bodyPr>
          <a:lstStyle/>
          <a:p>
            <a:r>
              <a:rPr lang="es-ES" sz="3200" dirty="0" smtClean="0"/>
              <a:t>Informan acerca del grado de concentración o dispersión que presentan los datos.</a:t>
            </a:r>
          </a:p>
          <a:p>
            <a:r>
              <a:rPr lang="es-ES" sz="3200" dirty="0" smtClean="0"/>
              <a:t>Son importantes ya que muestran los valores que se obtienen</a:t>
            </a:r>
          </a:p>
          <a:p>
            <a:r>
              <a:rPr lang="es-ES" sz="3200" dirty="0" smtClean="0"/>
              <a:t>Solo se pueden obtener en variables con nivel de medición </a:t>
            </a:r>
            <a:r>
              <a:rPr lang="es-ES" sz="3200" dirty="0" err="1" smtClean="0"/>
              <a:t>intervalar</a:t>
            </a:r>
            <a:r>
              <a:rPr lang="es-ES" sz="3200" dirty="0" smtClean="0"/>
              <a:t> o de razón</a:t>
            </a:r>
            <a:endParaRPr lang="es-ES" sz="3200" dirty="0"/>
          </a:p>
        </p:txBody>
      </p:sp>
      <p:pic>
        <p:nvPicPr>
          <p:cNvPr id="4" name="Imagen 3" descr="ima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2591673"/>
            <a:ext cx="2870200" cy="24892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365517" y="670169"/>
            <a:ext cx="4821603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cap="all" dirty="0">
                <a:latin typeface="Calibri" pitchFamily="34" charset="0"/>
              </a:rPr>
              <a:t>medidas de variabilidad</a:t>
            </a:r>
            <a:endParaRPr lang="es-ES" sz="3200" cap="all" dirty="0"/>
          </a:p>
        </p:txBody>
      </p:sp>
    </p:spTree>
    <p:extLst>
      <p:ext uri="{BB962C8B-B14F-4D97-AF65-F5344CB8AC3E}">
        <p14:creationId xmlns:p14="http://schemas.microsoft.com/office/powerpoint/2010/main" val="18148781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dirty="0" smtClean="0"/>
              <a:t>Si el valor de la dispersión es pequeño hay uniformidad en los datos</a:t>
            </a:r>
          </a:p>
          <a:p>
            <a:pPr algn="ctr"/>
            <a:r>
              <a:rPr lang="es-ES" sz="3200" dirty="0" smtClean="0"/>
              <a:t>Un gran valor indica poca uniformidad</a:t>
            </a:r>
            <a:endParaRPr lang="es-ES" sz="3200" dirty="0"/>
          </a:p>
        </p:txBody>
      </p:sp>
      <p:pic>
        <p:nvPicPr>
          <p:cNvPr id="4" name="Imagen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559" y="3792976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8904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1531713"/>
              </p:ext>
            </p:extLst>
          </p:nvPr>
        </p:nvGraphicFramePr>
        <p:xfrm>
          <a:off x="396008" y="1187946"/>
          <a:ext cx="8561938" cy="527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30637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Rango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Amplitud de los valores</a:t>
            </a:r>
          </a:p>
          <a:p>
            <a:r>
              <a:rPr lang="es-ES" sz="3600" dirty="0" smtClean="0"/>
              <a:t>Es la diferencia entre el valor máximo y mínimo</a:t>
            </a:r>
            <a:endParaRPr lang="es-ES" sz="3600" dirty="0"/>
          </a:p>
        </p:txBody>
      </p:sp>
      <p:pic>
        <p:nvPicPr>
          <p:cNvPr id="4" name="Imagen 3" descr="ima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463" y="4119563"/>
            <a:ext cx="3771900" cy="200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192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Desviación Estándar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Mide la dispersión promedio en torno a la media</a:t>
            </a:r>
          </a:p>
          <a:p>
            <a:r>
              <a:rPr lang="es-ES" dirty="0" smtClean="0"/>
              <a:t>Cómo fluctúan las observaciones (datos) a partir de la media</a:t>
            </a:r>
            <a:endParaRPr lang="es-ES" dirty="0"/>
          </a:p>
        </p:txBody>
      </p:sp>
      <p:pic>
        <p:nvPicPr>
          <p:cNvPr id="4" name="Imagen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581" y="3444267"/>
            <a:ext cx="2730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86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Objetivo de La Unidad de Aprendizaje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Aplicar la estadística descriptiva, a partir de la distribución de frecuencias, representación gráfica, medidas de tendencia central, de variabilidad, de ubicación y forma para el análisis de datos que contribuyan a la solución de problemas de las Ciencias de la Conducta</a:t>
            </a:r>
            <a:r>
              <a:rPr lang="es-MX" dirty="0" smtClean="0">
                <a:effectLst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990465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Fórmula para datos no agrupados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" sz="4800" dirty="0" smtClean="0"/>
              <a:t>DE = ∑ </a:t>
            </a:r>
            <a:r>
              <a:rPr lang="es-ES" sz="4800" dirty="0"/>
              <a:t>(x</a:t>
            </a:r>
            <a:r>
              <a:rPr lang="es-ES" sz="4800" baseline="-25000" dirty="0"/>
              <a:t>i</a:t>
            </a:r>
            <a:r>
              <a:rPr lang="es-ES" sz="4800" dirty="0"/>
              <a:t>-</a:t>
            </a:r>
            <a:r>
              <a:rPr lang="es-ES" sz="4800" dirty="0" smtClean="0"/>
              <a:t>Ｍ)</a:t>
            </a:r>
            <a:r>
              <a:rPr lang="es-ES" sz="4800" baseline="30000" dirty="0" smtClean="0"/>
              <a:t>2</a:t>
            </a:r>
          </a:p>
          <a:p>
            <a:pPr marL="0" indent="0">
              <a:buNone/>
            </a:pPr>
            <a:r>
              <a:rPr lang="es-ES" sz="4800" dirty="0" smtClean="0"/>
              <a:t>               N-1</a:t>
            </a:r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268700" y="3973135"/>
            <a:ext cx="2778886" cy="434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2442380" y="3028701"/>
            <a:ext cx="3430187" cy="108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H="1">
            <a:off x="2084164" y="3039557"/>
            <a:ext cx="358216" cy="18237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H="1" flipV="1">
            <a:off x="1552268" y="4298802"/>
            <a:ext cx="531896" cy="5644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5732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033243"/>
              </p:ext>
            </p:extLst>
          </p:nvPr>
        </p:nvGraphicFramePr>
        <p:xfrm>
          <a:off x="1089025" y="1801813"/>
          <a:ext cx="727233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113"/>
                <a:gridCol w="2424113"/>
                <a:gridCol w="2424113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X</a:t>
                      </a:r>
                      <a:r>
                        <a:rPr lang="es-ES" baseline="-25000" dirty="0" smtClean="0"/>
                        <a:t>i</a:t>
                      </a:r>
                      <a:endParaRPr lang="es-E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(x</a:t>
                      </a:r>
                      <a:r>
                        <a:rPr lang="es-ES" baseline="-25000" dirty="0" smtClean="0"/>
                        <a:t>i</a:t>
                      </a:r>
                      <a:r>
                        <a:rPr lang="es-ES" dirty="0" smtClean="0"/>
                        <a:t>-M)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(x</a:t>
                      </a:r>
                      <a:r>
                        <a:rPr lang="es-ES" baseline="-25000" dirty="0" smtClean="0"/>
                        <a:t>i</a:t>
                      </a:r>
                      <a:r>
                        <a:rPr lang="es-ES" dirty="0" smtClean="0"/>
                        <a:t>-M)</a:t>
                      </a:r>
                      <a:r>
                        <a:rPr lang="es-ES" baseline="30000" dirty="0" smtClean="0"/>
                        <a:t>2</a:t>
                      </a:r>
                      <a:endParaRPr lang="es-E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(6</a:t>
                      </a:r>
                      <a:r>
                        <a:rPr lang="es-ES" baseline="0" dirty="0" smtClean="0"/>
                        <a:t> – 6) = 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(3 -6 ) =  -3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9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(10-6)  =4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16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(2 – 6 ) = -4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16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(9 – 6</a:t>
                      </a:r>
                      <a:r>
                        <a:rPr lang="es-ES" baseline="0" dirty="0" smtClean="0"/>
                        <a:t>) =3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9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∑= 50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280893" y="4646180"/>
            <a:ext cx="5308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Media</a:t>
            </a:r>
          </a:p>
          <a:p>
            <a:r>
              <a:rPr lang="es-ES" dirty="0" smtClean="0"/>
              <a:t>M = 6+3+10+2+9 ∕ 5= 30 ∕ 5 = 6</a:t>
            </a:r>
          </a:p>
          <a:p>
            <a:r>
              <a:rPr lang="es-ES" dirty="0" smtClean="0"/>
              <a:t>Desviación Estándar</a:t>
            </a:r>
            <a:endParaRPr lang="es-ES" dirty="0"/>
          </a:p>
          <a:p>
            <a:r>
              <a:rPr lang="es-ES" dirty="0" smtClean="0"/>
              <a:t>DE =  √50 ∕  (5-1)    = √50 ∕ 4 = √12.5 =  3.54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813295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</a:t>
            </a:r>
            <a:r>
              <a:rPr lang="es-ES" dirty="0"/>
              <a:t>i</a:t>
            </a:r>
            <a:r>
              <a:rPr lang="es-ES" dirty="0" smtClean="0"/>
              <a:t>nutos de ejercicio de natación </a:t>
            </a:r>
          </a:p>
          <a:p>
            <a:r>
              <a:rPr lang="es-ES" dirty="0" smtClean="0"/>
              <a:t>70, 90, 60, 80, 85, 55, 72, 68, 70 y 88</a:t>
            </a:r>
          </a:p>
          <a:p>
            <a:endParaRPr lang="es-ES" dirty="0"/>
          </a:p>
          <a:p>
            <a:r>
              <a:rPr lang="es-ES" dirty="0" smtClean="0"/>
              <a:t>Peso de un grupo de niños de primero de primaria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20, 22, 20, 19, 24, 23, 29, 22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05586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Varianza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Promedio de los cuadrados de las diferencias entre la media y cada una de las observaciones de un conjunto de datos.</a:t>
            </a:r>
          </a:p>
          <a:p>
            <a:r>
              <a:rPr lang="es-ES" dirty="0" smtClean="0"/>
              <a:t>Su símbolo es  s</a:t>
            </a:r>
            <a:r>
              <a:rPr lang="es-ES" baseline="30000" dirty="0" smtClean="0"/>
              <a:t>2</a:t>
            </a:r>
            <a:endParaRPr lang="es-ES" baseline="30000" dirty="0"/>
          </a:p>
        </p:txBody>
      </p:sp>
      <p:pic>
        <p:nvPicPr>
          <p:cNvPr id="4" name="Imagen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544" y="3984721"/>
            <a:ext cx="28956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714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MEDIDAS DE </a:t>
            </a:r>
            <a:r>
              <a:rPr lang="es-ES" dirty="0" smtClean="0"/>
              <a:t>POSICION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3600" dirty="0" smtClean="0"/>
              <a:t>Cuartiles   </a:t>
            </a:r>
            <a:r>
              <a:rPr lang="es-ES" sz="3600" dirty="0" err="1" smtClean="0"/>
              <a:t>Qk</a:t>
            </a:r>
            <a:r>
              <a:rPr lang="es-ES" sz="3600" dirty="0" smtClean="0"/>
              <a:t>    </a:t>
            </a:r>
            <a:r>
              <a:rPr lang="es-ES" sz="3600" dirty="0" err="1" smtClean="0"/>
              <a:t>Kn</a:t>
            </a:r>
            <a:r>
              <a:rPr lang="es-ES" sz="3600" dirty="0" smtClean="0"/>
              <a:t>/4</a:t>
            </a:r>
          </a:p>
          <a:p>
            <a:r>
              <a:rPr lang="es-ES" sz="3600" dirty="0" err="1" smtClean="0"/>
              <a:t>D</a:t>
            </a:r>
            <a:r>
              <a:rPr lang="es-ES" sz="3600" dirty="0" err="1" smtClean="0"/>
              <a:t>é</a:t>
            </a:r>
            <a:r>
              <a:rPr lang="es-ES" sz="3600" dirty="0" err="1" smtClean="0"/>
              <a:t>ciles</a:t>
            </a:r>
            <a:r>
              <a:rPr lang="es-ES" sz="3600" dirty="0" smtClean="0"/>
              <a:t>   </a:t>
            </a:r>
            <a:r>
              <a:rPr lang="es-ES" sz="3600" dirty="0" smtClean="0"/>
              <a:t>D     </a:t>
            </a:r>
            <a:r>
              <a:rPr lang="es-ES" sz="3600" dirty="0" err="1" smtClean="0"/>
              <a:t>Kn</a:t>
            </a:r>
            <a:r>
              <a:rPr lang="es-ES" sz="3600" dirty="0" smtClean="0"/>
              <a:t>/10</a:t>
            </a:r>
          </a:p>
          <a:p>
            <a:r>
              <a:rPr lang="es-ES" sz="3600" dirty="0" smtClean="0"/>
              <a:t>Percentiles   P    </a:t>
            </a:r>
            <a:r>
              <a:rPr lang="es-ES" sz="3600" dirty="0" err="1" smtClean="0"/>
              <a:t>Kn</a:t>
            </a:r>
            <a:r>
              <a:rPr lang="es-ES" sz="3600" dirty="0" smtClean="0"/>
              <a:t>/100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37393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030522"/>
              </p:ext>
            </p:extLst>
          </p:nvPr>
        </p:nvGraphicFramePr>
        <p:xfrm>
          <a:off x="1089025" y="1801813"/>
          <a:ext cx="727234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468"/>
                <a:gridCol w="1454468"/>
                <a:gridCol w="1454468"/>
                <a:gridCol w="1454468"/>
                <a:gridCol w="1454468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Edad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Total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1725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Primero encontrar la posición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Q1     1X60 /  4  = 15 (posición) Se busca en la frecuencia acumulada. La respuesta es el dato</a:t>
            </a:r>
          </a:p>
          <a:p>
            <a:r>
              <a:rPr lang="es-ES" dirty="0" smtClean="0"/>
              <a:t>Q1 = 14</a:t>
            </a:r>
          </a:p>
          <a:p>
            <a:r>
              <a:rPr lang="es-ES" dirty="0" err="1" smtClean="0"/>
              <a:t>Deciles</a:t>
            </a:r>
            <a:endParaRPr lang="es-ES" dirty="0" smtClean="0"/>
          </a:p>
          <a:p>
            <a:r>
              <a:rPr lang="es-ES" dirty="0" smtClean="0"/>
              <a:t>D6    6X60 /10 = 36 (Posición)   </a:t>
            </a:r>
          </a:p>
          <a:p>
            <a:r>
              <a:rPr lang="es-ES" dirty="0" smtClean="0"/>
              <a:t>Percentil</a:t>
            </a:r>
          </a:p>
          <a:p>
            <a:r>
              <a:rPr lang="es-ES" dirty="0" smtClean="0"/>
              <a:t>P5   5X60  /100  = 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4320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agrupados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Qk</a:t>
            </a:r>
            <a:r>
              <a:rPr lang="es-ES" dirty="0" smtClean="0"/>
              <a:t> = Li + A ( </a:t>
            </a:r>
            <a:r>
              <a:rPr lang="es-ES" u="sng" dirty="0" err="1" smtClean="0"/>
              <a:t>kn</a:t>
            </a:r>
            <a:r>
              <a:rPr lang="es-ES" u="sng" dirty="0" smtClean="0"/>
              <a:t>/4−Faa )</a:t>
            </a:r>
          </a:p>
          <a:p>
            <a:r>
              <a:rPr lang="es-ES" u="sng" dirty="0"/>
              <a:t> </a:t>
            </a:r>
            <a:r>
              <a:rPr lang="es-ES" u="sng" dirty="0" smtClean="0"/>
              <a:t>                    ( </a:t>
            </a:r>
            <a:r>
              <a:rPr lang="es-ES" dirty="0" smtClean="0"/>
              <a:t>F           )</a:t>
            </a:r>
            <a:endParaRPr lang="es-ES" dirty="0"/>
          </a:p>
          <a:p>
            <a:endParaRPr lang="es-ES" u="sng" dirty="0" smtClean="0"/>
          </a:p>
          <a:p>
            <a:r>
              <a:rPr lang="es-ES" u="sng" dirty="0" smtClean="0"/>
              <a:t>A  Amplitud</a:t>
            </a:r>
          </a:p>
          <a:p>
            <a:r>
              <a:rPr lang="es-ES" u="sng" dirty="0" err="1" smtClean="0"/>
              <a:t>Faa</a:t>
            </a:r>
            <a:r>
              <a:rPr lang="es-ES" u="sng" dirty="0" smtClean="0"/>
              <a:t> Frecuencia acumulada anterior</a:t>
            </a:r>
          </a:p>
          <a:p>
            <a:r>
              <a:rPr lang="es-ES" u="sng" dirty="0" smtClean="0"/>
              <a:t>Li  Limite inferior</a:t>
            </a:r>
            <a:endParaRPr lang="es-ES" u="sng" dirty="0"/>
          </a:p>
        </p:txBody>
      </p:sp>
    </p:spTree>
    <p:extLst>
      <p:ext uri="{BB962C8B-B14F-4D97-AF65-F5344CB8AC3E}">
        <p14:creationId xmlns:p14="http://schemas.microsoft.com/office/powerpoint/2010/main" val="34223337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998362"/>
              </p:ext>
            </p:extLst>
          </p:nvPr>
        </p:nvGraphicFramePr>
        <p:xfrm>
          <a:off x="1089025" y="1801813"/>
          <a:ext cx="727233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113"/>
                <a:gridCol w="2424113"/>
                <a:gridCol w="2424113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mtClean="0"/>
                        <a:t>Edad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30-35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36-41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42-47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48-53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54-60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61-66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6705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Hopkins, Kenneth D. y Col (1997). </a:t>
            </a:r>
            <a:r>
              <a:rPr lang="es-MX" i="1" dirty="0"/>
              <a:t>Estadística básica</a:t>
            </a:r>
            <a:r>
              <a:rPr lang="es-MX" b="1" i="1" dirty="0"/>
              <a:t>.</a:t>
            </a:r>
            <a:r>
              <a:rPr lang="es-MX" dirty="0"/>
              <a:t>  México: Prentice-Hall Hispanoamericana, S.A. </a:t>
            </a:r>
          </a:p>
          <a:p>
            <a:r>
              <a:rPr lang="es-MX" dirty="0"/>
              <a:t>Levin, Jack y Col. (2002). </a:t>
            </a:r>
            <a:r>
              <a:rPr lang="es-MX" i="1" dirty="0"/>
              <a:t>Fundamentos de estadística, en la investigación social</a:t>
            </a:r>
            <a:r>
              <a:rPr lang="es-MX" dirty="0"/>
              <a:t>. México: Editorial Oxford University Press.</a:t>
            </a:r>
          </a:p>
          <a:p>
            <a:r>
              <a:rPr lang="es-MX" dirty="0"/>
              <a:t>Peña, D. y Romo, J. (1997). </a:t>
            </a:r>
            <a:r>
              <a:rPr lang="es-MX" i="1" dirty="0"/>
              <a:t>Introducción a la Estadística para las ciencias sociales</a:t>
            </a:r>
            <a:r>
              <a:rPr lang="es-MX" dirty="0"/>
              <a:t>. España: Mc Graw Hill</a:t>
            </a:r>
          </a:p>
          <a:p>
            <a:r>
              <a:rPr lang="es-MX" dirty="0"/>
              <a:t>Ritchey, Ferris J. (2001). </a:t>
            </a:r>
            <a:r>
              <a:rPr lang="es-MX" i="1" dirty="0"/>
              <a:t>Estadística para las ciencias sociales</a:t>
            </a:r>
            <a:r>
              <a:rPr lang="es-MX" dirty="0"/>
              <a:t>. </a:t>
            </a:r>
            <a:r>
              <a:rPr lang="es-ES" dirty="0"/>
              <a:t>M</a:t>
            </a:r>
            <a:r>
              <a:rPr lang="en-US" dirty="0" err="1"/>
              <a:t>éxico</a:t>
            </a:r>
            <a:r>
              <a:rPr lang="en-US" dirty="0"/>
              <a:t>:</a:t>
            </a:r>
            <a:r>
              <a:rPr lang="es-ES" dirty="0"/>
              <a:t> Mc-Graw Hill.</a:t>
            </a:r>
            <a:endParaRPr lang="es-MX" dirty="0"/>
          </a:p>
          <a:p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</a:t>
            </a:r>
            <a:r>
              <a:rPr lang="es-ES" dirty="0" smtClean="0"/>
              <a:t>ía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9953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2525" y="570156"/>
            <a:ext cx="7756263" cy="1054250"/>
          </a:xfrm>
        </p:spPr>
        <p:txBody>
          <a:bodyPr/>
          <a:lstStyle/>
          <a:p>
            <a:r>
              <a:rPr lang="es-ES" sz="4800" dirty="0" smtClean="0"/>
              <a:t>Unidades de </a:t>
            </a:r>
            <a:r>
              <a:rPr lang="es-ES" sz="4800" dirty="0" smtClean="0"/>
              <a:t>Competencia de los acetatos</a:t>
            </a:r>
            <a:endParaRPr lang="es-ES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dirty="0" smtClean="0"/>
              <a:t>Conceptos Básicos vinculados a la estadística</a:t>
            </a:r>
          </a:p>
          <a:p>
            <a:pPr marL="457200" lvl="1" indent="0">
              <a:buNone/>
            </a:pPr>
            <a:r>
              <a:rPr lang="es-ES" dirty="0" smtClean="0"/>
              <a:t>1.1. Conocerá </a:t>
            </a:r>
            <a:r>
              <a:rPr lang="es-ES" dirty="0"/>
              <a:t>los antecedentes históricos de la estadística y su importancia en las ciencias </a:t>
            </a:r>
            <a:r>
              <a:rPr lang="es-ES" dirty="0" smtClean="0"/>
              <a:t>sociales. </a:t>
            </a:r>
            <a:endParaRPr lang="es-MX" sz="4000" dirty="0"/>
          </a:p>
          <a:p>
            <a:pPr marL="457200" lvl="1" indent="0">
              <a:buNone/>
            </a:pPr>
            <a:r>
              <a:rPr lang="es-ES" dirty="0" smtClean="0"/>
              <a:t>1.3. Aplicará </a:t>
            </a:r>
            <a:r>
              <a:rPr lang="es-ES" dirty="0"/>
              <a:t>el concepto de estadística </a:t>
            </a:r>
            <a:endParaRPr lang="es-MX" sz="4000" dirty="0"/>
          </a:p>
          <a:p>
            <a:pPr marL="457200" lvl="1" indent="0">
              <a:buNone/>
            </a:pPr>
            <a:r>
              <a:rPr lang="es-ES" dirty="0" smtClean="0"/>
              <a:t>1.4.Conocerá </a:t>
            </a:r>
            <a:r>
              <a:rPr lang="es-ES" dirty="0"/>
              <a:t>la clasificación de la estadística: Descriptiva e Inferencial</a:t>
            </a:r>
            <a:endParaRPr lang="es-MX" sz="4000" dirty="0"/>
          </a:p>
          <a:p>
            <a:pPr marL="457200" lvl="1" indent="0">
              <a:buNone/>
            </a:pPr>
            <a:r>
              <a:rPr lang="es-ES" dirty="0" smtClean="0"/>
              <a:t>1.6</a:t>
            </a:r>
            <a:r>
              <a:rPr lang="es-ES" dirty="0" smtClean="0"/>
              <a:t>. Identificará </a:t>
            </a:r>
            <a:r>
              <a:rPr lang="es-ES" dirty="0"/>
              <a:t>los conceptos básicos utilizados en la estadística descriptiva: objetivo, variable, planteamiento del problema, tipo de investigación.</a:t>
            </a:r>
            <a:endParaRPr lang="es-MX" sz="4000" dirty="0"/>
          </a:p>
          <a:p>
            <a:pPr marL="457200" lvl="1" indent="0">
              <a:buNone/>
            </a:pPr>
            <a:r>
              <a:rPr lang="es-ES" dirty="0" smtClean="0"/>
              <a:t>1.7.Describirá </a:t>
            </a:r>
            <a:r>
              <a:rPr lang="es-ES" dirty="0"/>
              <a:t>el concepto de medición.</a:t>
            </a:r>
            <a:endParaRPr lang="es-MX" sz="4000" dirty="0"/>
          </a:p>
          <a:p>
            <a:pPr marL="0" indent="0">
              <a:buNone/>
            </a:pPr>
            <a:r>
              <a:rPr lang="es-ES" dirty="0" smtClean="0"/>
              <a:t>		1.7.1</a:t>
            </a:r>
            <a:r>
              <a:rPr lang="es-ES" dirty="0"/>
              <a:t>.Distinguirá los diferentes niveles de medición</a:t>
            </a:r>
            <a:endParaRPr lang="es-MX" sz="4400" dirty="0"/>
          </a:p>
          <a:p>
            <a:pPr marL="0" indent="0">
              <a:buNone/>
            </a:pPr>
            <a:r>
              <a:rPr lang="es-ES" dirty="0" smtClean="0"/>
              <a:t>			1.7.1.1</a:t>
            </a:r>
            <a:r>
              <a:rPr lang="es-ES" dirty="0"/>
              <a:t>. Nominal</a:t>
            </a:r>
            <a:endParaRPr lang="es-MX" sz="4400" dirty="0"/>
          </a:p>
          <a:p>
            <a:pPr marL="0" indent="0">
              <a:buNone/>
            </a:pPr>
            <a:r>
              <a:rPr lang="es-ES" dirty="0" smtClean="0"/>
              <a:t>			1.7.1.2</a:t>
            </a:r>
            <a:r>
              <a:rPr lang="es-ES" dirty="0"/>
              <a:t>. Ordinal</a:t>
            </a:r>
            <a:endParaRPr lang="es-MX" sz="4400" dirty="0"/>
          </a:p>
          <a:p>
            <a:pPr marL="0" indent="0">
              <a:buNone/>
            </a:pPr>
            <a:r>
              <a:rPr lang="es-ES" dirty="0" smtClean="0"/>
              <a:t>			1.7.1.3</a:t>
            </a:r>
            <a:r>
              <a:rPr lang="es-ES" dirty="0"/>
              <a:t>. </a:t>
            </a:r>
            <a:r>
              <a:rPr lang="es-ES" dirty="0" err="1"/>
              <a:t>Intervalar</a:t>
            </a:r>
            <a:endParaRPr lang="es-MX" sz="4400" dirty="0"/>
          </a:p>
          <a:p>
            <a:pPr marL="0" indent="0">
              <a:buNone/>
            </a:pPr>
            <a:r>
              <a:rPr lang="es-ES" dirty="0" smtClean="0"/>
              <a:t>			1.7.1.4</a:t>
            </a:r>
            <a:r>
              <a:rPr lang="es-ES" dirty="0"/>
              <a:t>. Razón</a:t>
            </a:r>
            <a:r>
              <a:rPr lang="es-MX" dirty="0" smtClean="0">
                <a:effectLst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4493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1. Portada</a:t>
            </a:r>
          </a:p>
          <a:p>
            <a:r>
              <a:rPr lang="es-ES" dirty="0" smtClean="0"/>
              <a:t>2. Identificaci</a:t>
            </a:r>
            <a:r>
              <a:rPr lang="es-ES" dirty="0" smtClean="0"/>
              <a:t>ón</a:t>
            </a:r>
          </a:p>
          <a:p>
            <a:r>
              <a:rPr lang="es-ES" dirty="0" smtClean="0"/>
              <a:t>3. Objetivo</a:t>
            </a:r>
          </a:p>
          <a:p>
            <a:r>
              <a:rPr lang="es-ES" dirty="0" smtClean="0"/>
              <a:t>4-5. Unidad de competencia</a:t>
            </a:r>
          </a:p>
          <a:p>
            <a:r>
              <a:rPr lang="es-ES" dirty="0" smtClean="0"/>
              <a:t>6-8. orígenes de la estad</a:t>
            </a:r>
            <a:r>
              <a:rPr lang="es-ES" dirty="0" smtClean="0"/>
              <a:t>ística</a:t>
            </a:r>
          </a:p>
          <a:p>
            <a:r>
              <a:rPr lang="es-ES" dirty="0" smtClean="0"/>
              <a:t>9. Estadística como rama de las matemáticas</a:t>
            </a:r>
          </a:p>
          <a:p>
            <a:r>
              <a:rPr lang="es-ES" dirty="0" smtClean="0"/>
              <a:t>10. Estadística y probabilidad</a:t>
            </a:r>
          </a:p>
          <a:p>
            <a:r>
              <a:rPr lang="es-ES" dirty="0" smtClean="0"/>
              <a:t>11-13. Definición de estadística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Gui</a:t>
            </a:r>
            <a:r>
              <a:rPr lang="es-ES" dirty="0" smtClean="0"/>
              <a:t>ón de acetatos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16608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1-16. Tipo de estad</a:t>
            </a:r>
            <a:r>
              <a:rPr lang="es-ES" dirty="0" smtClean="0"/>
              <a:t>ística. Descriptiva e Inferencial</a:t>
            </a:r>
          </a:p>
          <a:p>
            <a:r>
              <a:rPr lang="es-ES" dirty="0" smtClean="0"/>
              <a:t>17. Medición</a:t>
            </a:r>
          </a:p>
          <a:p>
            <a:r>
              <a:rPr lang="es-ES" dirty="0" smtClean="0"/>
              <a:t>18-19. Niveles de medición</a:t>
            </a:r>
          </a:p>
          <a:p>
            <a:r>
              <a:rPr lang="es-ES" dirty="0" smtClean="0"/>
              <a:t>20. Variables</a:t>
            </a:r>
          </a:p>
          <a:p>
            <a:r>
              <a:rPr lang="es-ES" dirty="0" smtClean="0"/>
              <a:t>21. Distribución de frecuencias</a:t>
            </a:r>
          </a:p>
          <a:p>
            <a:r>
              <a:rPr lang="es-ES" dirty="0" smtClean="0"/>
              <a:t>22-23. Gráficos</a:t>
            </a:r>
          </a:p>
          <a:p>
            <a:r>
              <a:rPr lang="es-ES" dirty="0" smtClean="0"/>
              <a:t>24. Medidas de tendencia central</a:t>
            </a:r>
          </a:p>
          <a:p>
            <a:r>
              <a:rPr lang="es-ES" dirty="0" smtClean="0"/>
              <a:t>25-33. Medidas de variabilidad</a:t>
            </a:r>
          </a:p>
          <a:p>
            <a:r>
              <a:rPr lang="es-ES" dirty="0" smtClean="0"/>
              <a:t>33-38. Medidas de posición</a:t>
            </a:r>
          </a:p>
          <a:p>
            <a:r>
              <a:rPr lang="es-ES" dirty="0" smtClean="0"/>
              <a:t>39. </a:t>
            </a:r>
            <a:r>
              <a:rPr lang="es-ES" smtClean="0"/>
              <a:t>Bibliografía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9831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542750" y="2505518"/>
            <a:ext cx="8144049" cy="36206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Análisis y aplicación de las medidas de tendencia central, variabilidad, ubicación y forma</a:t>
            </a:r>
          </a:p>
          <a:p>
            <a:pPr marL="0" lvl="0" indent="0">
              <a:buNone/>
            </a:pPr>
            <a:r>
              <a:rPr lang="es-ES" dirty="0"/>
              <a:t>		3.2. Medidas de dispersión: rango, desviación media, rango o rango </a:t>
            </a:r>
            <a:r>
              <a:rPr lang="es-ES" dirty="0" err="1"/>
              <a:t>semicuartilar</a:t>
            </a:r>
            <a:r>
              <a:rPr lang="es-ES" dirty="0"/>
              <a:t>,  desviación estándar y varianza.</a:t>
            </a:r>
            <a:endParaRPr lang="es-MX" dirty="0"/>
          </a:p>
          <a:p>
            <a:pPr marL="0" lvl="0" indent="0">
              <a:buNone/>
            </a:pPr>
            <a:r>
              <a:rPr lang="es-ES" dirty="0"/>
              <a:t>	3.3. Medidas de posición: percentiles, </a:t>
            </a:r>
            <a:r>
              <a:rPr lang="es-ES" dirty="0" err="1"/>
              <a:t>decil</a:t>
            </a:r>
            <a:r>
              <a:rPr lang="es-ES" dirty="0"/>
              <a:t> y cuartiles.</a:t>
            </a:r>
            <a:endParaRPr lang="es-MX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877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remonta al periodo neolítico, cunado comienzan los primeros asentamientos humanos semifijos</a:t>
            </a:r>
          </a:p>
          <a:p>
            <a:r>
              <a:rPr lang="es-ES" dirty="0" smtClean="0"/>
              <a:t>Al volverse sedentarios a través de la agricultura y ganadería comienzan a tener control de crecimiento y surge la necesidad de tener estadísticas más eficientes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Orígenes de la estad</a:t>
            </a:r>
            <a:r>
              <a:rPr lang="es-ES" sz="4800" dirty="0" smtClean="0"/>
              <a:t>ística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3208782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Herodoto (484-425 a. C.) hacia 3050 a. C. En Egipto lo Faraones disponían de  administradores que registraban la población y la riqueza</a:t>
            </a:r>
          </a:p>
          <a:p>
            <a:r>
              <a:rPr lang="es-ES" dirty="0" smtClean="0"/>
              <a:t>Ramsés (siglo XIII a. C.) realizó censos con el propósito de reorganizar su tenencia</a:t>
            </a:r>
          </a:p>
          <a:p>
            <a:r>
              <a:rPr lang="es-ES" dirty="0" smtClean="0"/>
              <a:t>En la Biblia se registran censos de población hebrea y su ejercito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3775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griegos formalizaron la matemática y con ello dan impulso al desarrollo de las técnicas estadísticas</a:t>
            </a:r>
          </a:p>
          <a:p>
            <a:r>
              <a:rPr lang="es-ES" dirty="0" smtClean="0"/>
              <a:t>En Roma se llevó la aplicación de la estadística al más alto grado de amplitud, sistematización, y perfección 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5713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estadística en la Edad media resurge con el Renacimiento</a:t>
            </a:r>
          </a:p>
          <a:p>
            <a:r>
              <a:rPr lang="es-ES" dirty="0" smtClean="0"/>
              <a:t>Con los trabajos de </a:t>
            </a:r>
            <a:r>
              <a:rPr lang="es-ES" dirty="0" err="1" smtClean="0"/>
              <a:t>Nicolas</a:t>
            </a:r>
            <a:r>
              <a:rPr lang="es-ES" dirty="0" smtClean="0"/>
              <a:t> </a:t>
            </a:r>
            <a:r>
              <a:rPr lang="es-ES" dirty="0" err="1" smtClean="0"/>
              <a:t>Corpenico</a:t>
            </a:r>
            <a:r>
              <a:rPr lang="es-ES" dirty="0" smtClean="0"/>
              <a:t>, </a:t>
            </a:r>
            <a:r>
              <a:rPr lang="es-ES" dirty="0" err="1" smtClean="0"/>
              <a:t>Galilleo</a:t>
            </a:r>
            <a:r>
              <a:rPr lang="es-ES" dirty="0" smtClean="0"/>
              <a:t> Galilei, </a:t>
            </a:r>
            <a:r>
              <a:rPr lang="es-ES" dirty="0" err="1" smtClean="0"/>
              <a:t>Jonh</a:t>
            </a:r>
            <a:r>
              <a:rPr lang="es-ES" dirty="0" smtClean="0"/>
              <a:t> </a:t>
            </a:r>
            <a:r>
              <a:rPr lang="es-ES" dirty="0" err="1" smtClean="0"/>
              <a:t>Napier</a:t>
            </a:r>
            <a:r>
              <a:rPr lang="es-ES" dirty="0" smtClean="0"/>
              <a:t>, Francis Bacon y René Descartes, la estadística se desarrollo como una rama de la matemática aplicada</a:t>
            </a:r>
          </a:p>
          <a:p>
            <a:r>
              <a:rPr lang="es-ES" dirty="0" smtClean="0"/>
              <a:t>Gottfried </a:t>
            </a:r>
            <a:r>
              <a:rPr lang="es-ES" dirty="0" err="1" smtClean="0"/>
              <a:t>Achenwall</a:t>
            </a:r>
            <a:r>
              <a:rPr lang="es-ES" dirty="0" smtClean="0"/>
              <a:t> (1719-1772), Alemán reconocido como uno de los impulsores de la nueva estadística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Estadística como rama de las matemáticas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3029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Cartoné.thmx</Template>
  <TotalTime>1641</TotalTime>
  <Words>1560</Words>
  <Application>Microsoft Macintosh PowerPoint</Application>
  <PresentationFormat>Presentación en pantalla (4:3)</PresentationFormat>
  <Paragraphs>265</Paragraphs>
  <Slides>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Cartoné</vt:lpstr>
      <vt:lpstr>ESTADISTICA</vt:lpstr>
      <vt:lpstr>Identificación del Curso</vt:lpstr>
      <vt:lpstr>Objetivo de La Unidad de Aprendizaje</vt:lpstr>
      <vt:lpstr>Unidades de Competencia de los acetatos</vt:lpstr>
      <vt:lpstr>Presentación de PowerPoint</vt:lpstr>
      <vt:lpstr>Orígenes de la estadística</vt:lpstr>
      <vt:lpstr>Presentación de PowerPoint</vt:lpstr>
      <vt:lpstr>Presentación de PowerPoint</vt:lpstr>
      <vt:lpstr>Estadística como rama de las matemáticas</vt:lpstr>
      <vt:lpstr>Estadística y Probabilidad</vt:lpstr>
      <vt:lpstr>Definición de Estadística</vt:lpstr>
      <vt:lpstr>Estadística</vt:lpstr>
      <vt:lpstr>Presentación de PowerPoint</vt:lpstr>
      <vt:lpstr>Presentación de PowerPoint</vt:lpstr>
      <vt:lpstr>Estadística descriptiva</vt:lpstr>
      <vt:lpstr>Estadística Inferencial</vt:lpstr>
      <vt:lpstr>Medir</vt:lpstr>
      <vt:lpstr>Nivel de Medición</vt:lpstr>
      <vt:lpstr>Presentación de PowerPoint</vt:lpstr>
      <vt:lpstr>Variable</vt:lpstr>
      <vt:lpstr>Distribución de frecuencias</vt:lpstr>
      <vt:lpstr>Las distribuciones de frecuencias se  pueden graficar para darle un  mayor valor ilustrativo</vt:lpstr>
      <vt:lpstr>Polígono de frecuencia</vt:lpstr>
      <vt:lpstr>Medidas de Tendencia Central</vt:lpstr>
      <vt:lpstr>Presentación de PowerPoint</vt:lpstr>
      <vt:lpstr>Presentación de PowerPoint</vt:lpstr>
      <vt:lpstr>Presentación de PowerPoint</vt:lpstr>
      <vt:lpstr>Rango</vt:lpstr>
      <vt:lpstr>Desviación Estándar</vt:lpstr>
      <vt:lpstr>Presentación de PowerPoint</vt:lpstr>
      <vt:lpstr>Presentación de PowerPoint</vt:lpstr>
      <vt:lpstr>Presentación de PowerPoint</vt:lpstr>
      <vt:lpstr>Varianza</vt:lpstr>
      <vt:lpstr>MEDIDAS DE POSICION</vt:lpstr>
      <vt:lpstr>Presentación de PowerPoint</vt:lpstr>
      <vt:lpstr>Primero encontrar la posición</vt:lpstr>
      <vt:lpstr>Datos agrupados</vt:lpstr>
      <vt:lpstr>Presentación de PowerPoint</vt:lpstr>
      <vt:lpstr>Bibliografía</vt:lpstr>
      <vt:lpstr>Guión de acetatos</vt:lpstr>
      <vt:lpstr>Presentación de PowerPoint</vt:lpstr>
    </vt:vector>
  </TitlesOfParts>
  <Company>Unica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ESTADISTICA</dc:title>
  <dc:creator>Jose Luis</dc:creator>
  <cp:lastModifiedBy>Familia Mociño Moysen</cp:lastModifiedBy>
  <cp:revision>17</cp:revision>
  <dcterms:created xsi:type="dcterms:W3CDTF">2014-02-11T01:41:37Z</dcterms:created>
  <dcterms:modified xsi:type="dcterms:W3CDTF">2017-10-21T02:25:05Z</dcterms:modified>
</cp:coreProperties>
</file>