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82" r:id="rId14"/>
    <p:sldId id="284" r:id="rId15"/>
    <p:sldId id="285" r:id="rId16"/>
    <p:sldId id="283" r:id="rId17"/>
    <p:sldId id="270" r:id="rId18"/>
    <p:sldId id="272" r:id="rId19"/>
    <p:sldId id="271" r:id="rId20"/>
    <p:sldId id="289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90" r:id="rId30"/>
    <p:sldId id="291" r:id="rId31"/>
    <p:sldId id="293" r:id="rId32"/>
    <p:sldId id="292" r:id="rId33"/>
    <p:sldId id="286" r:id="rId34"/>
    <p:sldId id="28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rawing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256A2C-AC8B-400B-8F6A-29340BC35675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7A93F675-9968-42F1-8BF5-AD95DD8005AB}">
      <dgm:prSet/>
      <dgm:spPr/>
      <dgm:t>
        <a:bodyPr/>
        <a:lstStyle/>
        <a:p>
          <a:pPr rtl="0"/>
          <a:r>
            <a:rPr lang="es-MX" baseline="0" smtClean="0"/>
            <a:t>La unidad de aprendizaje se integra en el plan de la Licenciatura en Administración en el núcleo de formación sustantivo, con una carga crediticia de 10 créditos y debe cursarse de manera obligatoria. </a:t>
          </a:r>
          <a:endParaRPr lang="es-MX"/>
        </a:p>
      </dgm:t>
    </dgm:pt>
    <dgm:pt modelId="{15218E51-8A50-483F-B2F5-5D079838CA4D}" type="parTrans" cxnId="{70549825-A0C4-4FDA-90F1-946DEB3FBD5A}">
      <dgm:prSet/>
      <dgm:spPr/>
      <dgm:t>
        <a:bodyPr/>
        <a:lstStyle/>
        <a:p>
          <a:endParaRPr lang="es-MX"/>
        </a:p>
      </dgm:t>
    </dgm:pt>
    <dgm:pt modelId="{70AED2F9-75C5-43E8-B49E-C37C47B124EE}" type="sibTrans" cxnId="{70549825-A0C4-4FDA-90F1-946DEB3FBD5A}">
      <dgm:prSet/>
      <dgm:spPr/>
      <dgm:t>
        <a:bodyPr/>
        <a:lstStyle/>
        <a:p>
          <a:endParaRPr lang="es-MX"/>
        </a:p>
      </dgm:t>
    </dgm:pt>
    <dgm:pt modelId="{06DC3F8F-74B4-4C90-A6AD-DEE5D0BD621D}">
      <dgm:prSet/>
      <dgm:spPr/>
      <dgm:t>
        <a:bodyPr/>
        <a:lstStyle/>
        <a:p>
          <a:pPr rtl="0"/>
          <a:r>
            <a:rPr lang="es-MX" baseline="0" dirty="0" smtClean="0"/>
            <a:t>La Unidad de Aprendizaje que le antecede es Contabilidad Básica y dentro del plan de estudios una vez que el alumno finaliza esta UA se continua con Contabilidad de Costos. </a:t>
          </a:r>
          <a:endParaRPr lang="es-MX" dirty="0"/>
        </a:p>
      </dgm:t>
    </dgm:pt>
    <dgm:pt modelId="{506E751C-58F7-4F78-AD83-B1FAB202065D}" type="parTrans" cxnId="{B2F9B848-B0B2-45F5-BEBB-520CBE4D89AB}">
      <dgm:prSet/>
      <dgm:spPr/>
      <dgm:t>
        <a:bodyPr/>
        <a:lstStyle/>
        <a:p>
          <a:endParaRPr lang="es-MX"/>
        </a:p>
      </dgm:t>
    </dgm:pt>
    <dgm:pt modelId="{CE3B3617-A084-4CF7-AC83-33F586BA3B9F}" type="sibTrans" cxnId="{B2F9B848-B0B2-45F5-BEBB-520CBE4D89AB}">
      <dgm:prSet/>
      <dgm:spPr/>
      <dgm:t>
        <a:bodyPr/>
        <a:lstStyle/>
        <a:p>
          <a:endParaRPr lang="es-MX"/>
        </a:p>
      </dgm:t>
    </dgm:pt>
    <dgm:pt modelId="{81A44DEB-1268-4705-A838-07EC7E9C19F9}">
      <dgm:prSet/>
      <dgm:spPr/>
      <dgm:t>
        <a:bodyPr/>
        <a:lstStyle/>
        <a:p>
          <a:pPr rtl="0"/>
          <a:r>
            <a:rPr lang="es-MX" baseline="0" dirty="0" smtClean="0"/>
            <a:t>Esta Unidad de aprendizaje se imparte también en las Licenciaturas en Contaduría y en Informática </a:t>
          </a:r>
          <a:r>
            <a:rPr lang="es-MX" baseline="0" dirty="0" smtClean="0"/>
            <a:t>Administrativa (aunque en contaduría, la unidad de aprendizaje subsecuente es Sistemas contables y boletines de pasivo).  El </a:t>
          </a:r>
          <a:r>
            <a:rPr lang="es-MX" baseline="0" dirty="0" smtClean="0"/>
            <a:t>presente material se puede compartir en las tres licenciaturas, toda vez que ha sido elaborado en base al programa de estudios que se aplica en las tres carreras.</a:t>
          </a:r>
          <a:endParaRPr lang="es-MX" dirty="0"/>
        </a:p>
      </dgm:t>
    </dgm:pt>
    <dgm:pt modelId="{3B38C111-DC88-4FBE-8D0A-D31368202AB5}" type="parTrans" cxnId="{967CA7BE-F04F-4301-837C-83316385B694}">
      <dgm:prSet/>
      <dgm:spPr/>
      <dgm:t>
        <a:bodyPr/>
        <a:lstStyle/>
        <a:p>
          <a:endParaRPr lang="es-MX"/>
        </a:p>
      </dgm:t>
    </dgm:pt>
    <dgm:pt modelId="{847271B6-D396-4EF7-9503-52970798B5DB}" type="sibTrans" cxnId="{967CA7BE-F04F-4301-837C-83316385B694}">
      <dgm:prSet/>
      <dgm:spPr/>
      <dgm:t>
        <a:bodyPr/>
        <a:lstStyle/>
        <a:p>
          <a:endParaRPr lang="es-MX"/>
        </a:p>
      </dgm:t>
    </dgm:pt>
    <dgm:pt modelId="{DCF24781-1D54-44E4-B833-7DF284B4C6CE}" type="pres">
      <dgm:prSet presAssocID="{B7256A2C-AC8B-400B-8F6A-29340BC3567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BF41FBD-366F-484C-9210-570203CCF54D}" type="pres">
      <dgm:prSet presAssocID="{7A93F675-9968-42F1-8BF5-AD95DD8005AB}" presName="thickLine" presStyleLbl="alignNode1" presStyleIdx="0" presStyleCnt="3"/>
      <dgm:spPr/>
    </dgm:pt>
    <dgm:pt modelId="{A5D1C6FF-4F80-49F6-A8CF-0AA03432606D}" type="pres">
      <dgm:prSet presAssocID="{7A93F675-9968-42F1-8BF5-AD95DD8005AB}" presName="horz1" presStyleCnt="0"/>
      <dgm:spPr/>
    </dgm:pt>
    <dgm:pt modelId="{B985681A-9DB4-4DD0-B5B3-71170B231FAA}" type="pres">
      <dgm:prSet presAssocID="{7A93F675-9968-42F1-8BF5-AD95DD8005AB}" presName="tx1" presStyleLbl="revTx" presStyleIdx="0" presStyleCnt="3"/>
      <dgm:spPr/>
      <dgm:t>
        <a:bodyPr/>
        <a:lstStyle/>
        <a:p>
          <a:endParaRPr lang="es-MX"/>
        </a:p>
      </dgm:t>
    </dgm:pt>
    <dgm:pt modelId="{ACE9C324-09CD-421E-BAD3-208712EB9127}" type="pres">
      <dgm:prSet presAssocID="{7A93F675-9968-42F1-8BF5-AD95DD8005AB}" presName="vert1" presStyleCnt="0"/>
      <dgm:spPr/>
    </dgm:pt>
    <dgm:pt modelId="{1A2AE973-02ED-4B82-847A-A5DE498EEB82}" type="pres">
      <dgm:prSet presAssocID="{06DC3F8F-74B4-4C90-A6AD-DEE5D0BD621D}" presName="thickLine" presStyleLbl="alignNode1" presStyleIdx="1" presStyleCnt="3"/>
      <dgm:spPr/>
    </dgm:pt>
    <dgm:pt modelId="{D403188B-EA1D-4D28-A049-D30121FF19D5}" type="pres">
      <dgm:prSet presAssocID="{06DC3F8F-74B4-4C90-A6AD-DEE5D0BD621D}" presName="horz1" presStyleCnt="0"/>
      <dgm:spPr/>
    </dgm:pt>
    <dgm:pt modelId="{B2C954AC-4107-4C7E-86B8-530584731263}" type="pres">
      <dgm:prSet presAssocID="{06DC3F8F-74B4-4C90-A6AD-DEE5D0BD621D}" presName="tx1" presStyleLbl="revTx" presStyleIdx="1" presStyleCnt="3"/>
      <dgm:spPr/>
      <dgm:t>
        <a:bodyPr/>
        <a:lstStyle/>
        <a:p>
          <a:endParaRPr lang="es-MX"/>
        </a:p>
      </dgm:t>
    </dgm:pt>
    <dgm:pt modelId="{7040F174-CF07-4C83-8024-D55E4BBDE8FA}" type="pres">
      <dgm:prSet presAssocID="{06DC3F8F-74B4-4C90-A6AD-DEE5D0BD621D}" presName="vert1" presStyleCnt="0"/>
      <dgm:spPr/>
    </dgm:pt>
    <dgm:pt modelId="{82F85552-557D-4401-8084-0C85CC9133FD}" type="pres">
      <dgm:prSet presAssocID="{81A44DEB-1268-4705-A838-07EC7E9C19F9}" presName="thickLine" presStyleLbl="alignNode1" presStyleIdx="2" presStyleCnt="3"/>
      <dgm:spPr/>
    </dgm:pt>
    <dgm:pt modelId="{0025930C-1137-4BC7-8722-CE419786CB15}" type="pres">
      <dgm:prSet presAssocID="{81A44DEB-1268-4705-A838-07EC7E9C19F9}" presName="horz1" presStyleCnt="0"/>
      <dgm:spPr/>
    </dgm:pt>
    <dgm:pt modelId="{7AF19C00-D7CB-4478-9851-567B48A8E848}" type="pres">
      <dgm:prSet presAssocID="{81A44DEB-1268-4705-A838-07EC7E9C19F9}" presName="tx1" presStyleLbl="revTx" presStyleIdx="2" presStyleCnt="3"/>
      <dgm:spPr/>
      <dgm:t>
        <a:bodyPr/>
        <a:lstStyle/>
        <a:p>
          <a:endParaRPr lang="es-MX"/>
        </a:p>
      </dgm:t>
    </dgm:pt>
    <dgm:pt modelId="{892BC5B9-BD91-4C02-AEEA-FBA20B2C521A}" type="pres">
      <dgm:prSet presAssocID="{81A44DEB-1268-4705-A838-07EC7E9C19F9}" presName="vert1" presStyleCnt="0"/>
      <dgm:spPr/>
    </dgm:pt>
  </dgm:ptLst>
  <dgm:cxnLst>
    <dgm:cxn modelId="{B2F9B848-B0B2-45F5-BEBB-520CBE4D89AB}" srcId="{B7256A2C-AC8B-400B-8F6A-29340BC35675}" destId="{06DC3F8F-74B4-4C90-A6AD-DEE5D0BD621D}" srcOrd="1" destOrd="0" parTransId="{506E751C-58F7-4F78-AD83-B1FAB202065D}" sibTransId="{CE3B3617-A084-4CF7-AC83-33F586BA3B9F}"/>
    <dgm:cxn modelId="{E1E33236-453C-46C5-80DD-42B1B503F4E5}" type="presOf" srcId="{06DC3F8F-74B4-4C90-A6AD-DEE5D0BD621D}" destId="{B2C954AC-4107-4C7E-86B8-530584731263}" srcOrd="0" destOrd="0" presId="urn:microsoft.com/office/officeart/2008/layout/LinedList"/>
    <dgm:cxn modelId="{967CA7BE-F04F-4301-837C-83316385B694}" srcId="{B7256A2C-AC8B-400B-8F6A-29340BC35675}" destId="{81A44DEB-1268-4705-A838-07EC7E9C19F9}" srcOrd="2" destOrd="0" parTransId="{3B38C111-DC88-4FBE-8D0A-D31368202AB5}" sibTransId="{847271B6-D396-4EF7-9503-52970798B5DB}"/>
    <dgm:cxn modelId="{2AD904B2-C5E4-46D0-850A-87FD7F5B81F2}" type="presOf" srcId="{81A44DEB-1268-4705-A838-07EC7E9C19F9}" destId="{7AF19C00-D7CB-4478-9851-567B48A8E848}" srcOrd="0" destOrd="0" presId="urn:microsoft.com/office/officeart/2008/layout/LinedList"/>
    <dgm:cxn modelId="{70549825-A0C4-4FDA-90F1-946DEB3FBD5A}" srcId="{B7256A2C-AC8B-400B-8F6A-29340BC35675}" destId="{7A93F675-9968-42F1-8BF5-AD95DD8005AB}" srcOrd="0" destOrd="0" parTransId="{15218E51-8A50-483F-B2F5-5D079838CA4D}" sibTransId="{70AED2F9-75C5-43E8-B49E-C37C47B124EE}"/>
    <dgm:cxn modelId="{6B32277E-3386-4E80-9421-85ACC6681BDC}" type="presOf" srcId="{B7256A2C-AC8B-400B-8F6A-29340BC35675}" destId="{DCF24781-1D54-44E4-B833-7DF284B4C6CE}" srcOrd="0" destOrd="0" presId="urn:microsoft.com/office/officeart/2008/layout/LinedList"/>
    <dgm:cxn modelId="{AEF50C85-A546-46F4-BB92-BA546A834AC4}" type="presOf" srcId="{7A93F675-9968-42F1-8BF5-AD95DD8005AB}" destId="{B985681A-9DB4-4DD0-B5B3-71170B231FAA}" srcOrd="0" destOrd="0" presId="urn:microsoft.com/office/officeart/2008/layout/LinedList"/>
    <dgm:cxn modelId="{8A6F6DD5-759E-4EA3-9CE2-CAE87B1C36F9}" type="presParOf" srcId="{DCF24781-1D54-44E4-B833-7DF284B4C6CE}" destId="{BBF41FBD-366F-484C-9210-570203CCF54D}" srcOrd="0" destOrd="0" presId="urn:microsoft.com/office/officeart/2008/layout/LinedList"/>
    <dgm:cxn modelId="{1BEF4C8B-9F31-4D9A-82DB-3EC9AA5E7CE9}" type="presParOf" srcId="{DCF24781-1D54-44E4-B833-7DF284B4C6CE}" destId="{A5D1C6FF-4F80-49F6-A8CF-0AA03432606D}" srcOrd="1" destOrd="0" presId="urn:microsoft.com/office/officeart/2008/layout/LinedList"/>
    <dgm:cxn modelId="{51150EF3-5CF2-4EC2-8610-B5B373FE3463}" type="presParOf" srcId="{A5D1C6FF-4F80-49F6-A8CF-0AA03432606D}" destId="{B985681A-9DB4-4DD0-B5B3-71170B231FAA}" srcOrd="0" destOrd="0" presId="urn:microsoft.com/office/officeart/2008/layout/LinedList"/>
    <dgm:cxn modelId="{858BF7BC-4A8B-4B14-BE20-65C799936E4D}" type="presParOf" srcId="{A5D1C6FF-4F80-49F6-A8CF-0AA03432606D}" destId="{ACE9C324-09CD-421E-BAD3-208712EB9127}" srcOrd="1" destOrd="0" presId="urn:microsoft.com/office/officeart/2008/layout/LinedList"/>
    <dgm:cxn modelId="{702D2AF1-A8C0-4443-A1B1-7CF50274C118}" type="presParOf" srcId="{DCF24781-1D54-44E4-B833-7DF284B4C6CE}" destId="{1A2AE973-02ED-4B82-847A-A5DE498EEB82}" srcOrd="2" destOrd="0" presId="urn:microsoft.com/office/officeart/2008/layout/LinedList"/>
    <dgm:cxn modelId="{F3F4CB0C-4404-4232-A184-91D6688E3EBF}" type="presParOf" srcId="{DCF24781-1D54-44E4-B833-7DF284B4C6CE}" destId="{D403188B-EA1D-4D28-A049-D30121FF19D5}" srcOrd="3" destOrd="0" presId="urn:microsoft.com/office/officeart/2008/layout/LinedList"/>
    <dgm:cxn modelId="{1954EB4E-F47F-41B1-8A81-AD09F9AFA55F}" type="presParOf" srcId="{D403188B-EA1D-4D28-A049-D30121FF19D5}" destId="{B2C954AC-4107-4C7E-86B8-530584731263}" srcOrd="0" destOrd="0" presId="urn:microsoft.com/office/officeart/2008/layout/LinedList"/>
    <dgm:cxn modelId="{E6E58E9B-C148-4FE2-9B55-9350FF3231F0}" type="presParOf" srcId="{D403188B-EA1D-4D28-A049-D30121FF19D5}" destId="{7040F174-CF07-4C83-8024-D55E4BBDE8FA}" srcOrd="1" destOrd="0" presId="urn:microsoft.com/office/officeart/2008/layout/LinedList"/>
    <dgm:cxn modelId="{FEF79AB3-8D56-4795-9EA9-3E1D7B68C4D9}" type="presParOf" srcId="{DCF24781-1D54-44E4-B833-7DF284B4C6CE}" destId="{82F85552-557D-4401-8084-0C85CC9133FD}" srcOrd="4" destOrd="0" presId="urn:microsoft.com/office/officeart/2008/layout/LinedList"/>
    <dgm:cxn modelId="{F164C2DD-6DEC-4EE9-B944-37F630A95671}" type="presParOf" srcId="{DCF24781-1D54-44E4-B833-7DF284B4C6CE}" destId="{0025930C-1137-4BC7-8722-CE419786CB15}" srcOrd="5" destOrd="0" presId="urn:microsoft.com/office/officeart/2008/layout/LinedList"/>
    <dgm:cxn modelId="{125429FA-114C-4B15-B542-686732DD8196}" type="presParOf" srcId="{0025930C-1137-4BC7-8722-CE419786CB15}" destId="{7AF19C00-D7CB-4478-9851-567B48A8E848}" srcOrd="0" destOrd="0" presId="urn:microsoft.com/office/officeart/2008/layout/LinedList"/>
    <dgm:cxn modelId="{B2E723A7-7942-4080-B3B0-58E9061F4A65}" type="presParOf" srcId="{0025930C-1137-4BC7-8722-CE419786CB15}" destId="{892BC5B9-BD91-4C02-AEEA-FBA20B2C521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F23537D-784D-409A-B217-BDF38F7724E6}" type="doc">
      <dgm:prSet loTypeId="urn:microsoft.com/office/officeart/2005/8/layout/venn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AEBA1EA2-8F25-4F9F-BB4C-BE28BEDD5674}">
      <dgm:prSet/>
      <dgm:spPr/>
      <dgm:t>
        <a:bodyPr/>
        <a:lstStyle/>
        <a:p>
          <a:pPr rtl="0"/>
          <a:r>
            <a:rPr lang="es-MX" baseline="0" dirty="0" smtClean="0"/>
            <a:t>Es la moneda de curso legal en caja y en depósitos bancarios disponibles para la operación de la entidad; tales como, las disponibilidades en cuentas de cheques, giros bancarios, telegráficos o postales y remesas en tránsito.</a:t>
          </a:r>
          <a:endParaRPr lang="es-MX" dirty="0"/>
        </a:p>
      </dgm:t>
    </dgm:pt>
    <dgm:pt modelId="{868B1A45-741F-4B93-9E49-E9DE2D03C2C4}" type="parTrans" cxnId="{CF957015-E8D7-46BA-A091-2E352DE3847F}">
      <dgm:prSet/>
      <dgm:spPr/>
      <dgm:t>
        <a:bodyPr/>
        <a:lstStyle/>
        <a:p>
          <a:endParaRPr lang="es-MX"/>
        </a:p>
      </dgm:t>
    </dgm:pt>
    <dgm:pt modelId="{6FDE725D-1407-4F71-B98E-D3B587A69341}" type="sibTrans" cxnId="{CF957015-E8D7-46BA-A091-2E352DE3847F}">
      <dgm:prSet/>
      <dgm:spPr/>
      <dgm:t>
        <a:bodyPr/>
        <a:lstStyle/>
        <a:p>
          <a:endParaRPr lang="es-MX"/>
        </a:p>
      </dgm:t>
    </dgm:pt>
    <dgm:pt modelId="{3EC4C94B-EA32-4A3B-9116-DE8CD3926891}" type="pres">
      <dgm:prSet presAssocID="{6F23537D-784D-409A-B217-BDF38F7724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6D334BF-5D5F-4387-9890-7B56F11F1B52}" type="pres">
      <dgm:prSet presAssocID="{AEBA1EA2-8F25-4F9F-BB4C-BE28BEDD5674}" presName="circ1TxSh" presStyleLbl="vennNode1" presStyleIdx="0" presStyleCnt="1" custScaleX="160913" custLinFactNeighborX="-10920"/>
      <dgm:spPr/>
      <dgm:t>
        <a:bodyPr/>
        <a:lstStyle/>
        <a:p>
          <a:endParaRPr lang="es-MX"/>
        </a:p>
      </dgm:t>
    </dgm:pt>
  </dgm:ptLst>
  <dgm:cxnLst>
    <dgm:cxn modelId="{CF957015-E8D7-46BA-A091-2E352DE3847F}" srcId="{6F23537D-784D-409A-B217-BDF38F7724E6}" destId="{AEBA1EA2-8F25-4F9F-BB4C-BE28BEDD5674}" srcOrd="0" destOrd="0" parTransId="{868B1A45-741F-4B93-9E49-E9DE2D03C2C4}" sibTransId="{6FDE725D-1407-4F71-B98E-D3B587A69341}"/>
    <dgm:cxn modelId="{6E07682F-7580-464A-8DAE-C83BE0135CDE}" type="presOf" srcId="{AEBA1EA2-8F25-4F9F-BB4C-BE28BEDD5674}" destId="{46D334BF-5D5F-4387-9890-7B56F11F1B52}" srcOrd="0" destOrd="0" presId="urn:microsoft.com/office/officeart/2005/8/layout/venn1"/>
    <dgm:cxn modelId="{5223AC99-47AA-4010-8E96-06C28BC48986}" type="presOf" srcId="{6F23537D-784D-409A-B217-BDF38F7724E6}" destId="{3EC4C94B-EA32-4A3B-9116-DE8CD3926891}" srcOrd="0" destOrd="0" presId="urn:microsoft.com/office/officeart/2005/8/layout/venn1"/>
    <dgm:cxn modelId="{1BDF22C2-5656-4F8D-8296-818280FBD65E}" type="presParOf" srcId="{3EC4C94B-EA32-4A3B-9116-DE8CD3926891}" destId="{46D334BF-5D5F-4387-9890-7B56F11F1B5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1D76E9C-BB82-48E4-AF12-CE0249C21016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D3930D37-8C7E-4270-916F-FC4031057022}">
      <dgm:prSet/>
      <dgm:spPr/>
      <dgm:t>
        <a:bodyPr/>
        <a:lstStyle/>
        <a:p>
          <a:pPr rtl="0"/>
          <a:r>
            <a:rPr lang="es-MX" baseline="0" dirty="0" smtClean="0"/>
            <a:t>Son valores de corto plazo, de gran liquidez, fácilmente convertibles en efectivo y que están sujetos a riesgos poco importantes de cambios en su valor; tales como, monedas extranjeras, metales preciosos amonedados e inversiones disponibles a la vista.</a:t>
          </a:r>
          <a:endParaRPr lang="es-MX" dirty="0"/>
        </a:p>
      </dgm:t>
    </dgm:pt>
    <dgm:pt modelId="{D743FB63-4105-4AAD-8CB0-859A5E42C8C6}" type="parTrans" cxnId="{1B779EE2-B80A-4B32-BE88-17FA5D467DDB}">
      <dgm:prSet/>
      <dgm:spPr/>
      <dgm:t>
        <a:bodyPr/>
        <a:lstStyle/>
        <a:p>
          <a:endParaRPr lang="es-MX"/>
        </a:p>
      </dgm:t>
    </dgm:pt>
    <dgm:pt modelId="{87BD185B-9004-4559-94C4-FB132F2707B7}" type="sibTrans" cxnId="{1B779EE2-B80A-4B32-BE88-17FA5D467DDB}">
      <dgm:prSet/>
      <dgm:spPr/>
      <dgm:t>
        <a:bodyPr/>
        <a:lstStyle/>
        <a:p>
          <a:endParaRPr lang="es-MX"/>
        </a:p>
      </dgm:t>
    </dgm:pt>
    <dgm:pt modelId="{24595C51-08B8-4EE2-BF04-504836F625FE}" type="pres">
      <dgm:prSet presAssocID="{C1D76E9C-BB82-48E4-AF12-CE0249C210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E2CCD4-8367-498E-A896-A1BF22147C69}" type="pres">
      <dgm:prSet presAssocID="{D3930D37-8C7E-4270-916F-FC4031057022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779EE2-B80A-4B32-BE88-17FA5D467DDB}" srcId="{C1D76E9C-BB82-48E4-AF12-CE0249C21016}" destId="{D3930D37-8C7E-4270-916F-FC4031057022}" srcOrd="0" destOrd="0" parTransId="{D743FB63-4105-4AAD-8CB0-859A5E42C8C6}" sibTransId="{87BD185B-9004-4559-94C4-FB132F2707B7}"/>
    <dgm:cxn modelId="{CF7B0832-4003-42E2-BE02-7BE9D44DEB87}" type="presOf" srcId="{D3930D37-8C7E-4270-916F-FC4031057022}" destId="{57E2CCD4-8367-498E-A896-A1BF22147C69}" srcOrd="0" destOrd="0" presId="urn:microsoft.com/office/officeart/2005/8/layout/default"/>
    <dgm:cxn modelId="{F4EE71CE-1229-47FA-BCB3-60477138DBBB}" type="presOf" srcId="{C1D76E9C-BB82-48E4-AF12-CE0249C21016}" destId="{24595C51-08B8-4EE2-BF04-504836F625FE}" srcOrd="0" destOrd="0" presId="urn:microsoft.com/office/officeart/2005/8/layout/default"/>
    <dgm:cxn modelId="{D69CA9ED-06EA-4F87-8CDE-719B82E39C1B}" type="presParOf" srcId="{24595C51-08B8-4EE2-BF04-504836F625FE}" destId="{57E2CCD4-8367-498E-A896-A1BF22147C6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5AA82E9-297B-4F16-9CD6-EA8904EBEF2D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288A346E-D278-4466-A1C6-A687A92126B4}">
      <dgm:prSet/>
      <dgm:spPr/>
      <dgm:t>
        <a:bodyPr/>
        <a:lstStyle/>
        <a:p>
          <a:pPr rtl="0"/>
          <a:r>
            <a:rPr lang="es-MX" baseline="0" dirty="0" smtClean="0"/>
            <a:t>Son el efectivo y los equivalentes de efectivo que tienen ciertas limitaciones para su disponibilidad,  las cuales normalmente son de tipo contractual o legal.</a:t>
          </a:r>
          <a:endParaRPr lang="es-MX" dirty="0"/>
        </a:p>
      </dgm:t>
    </dgm:pt>
    <dgm:pt modelId="{DAC3C49C-B9FB-4E62-8AD6-3366D30EE793}" type="parTrans" cxnId="{EB5C8C18-806F-4159-8CBC-39A8E2D224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5265595-E491-4813-B1A5-BDEF4F745C44}" type="sibTrans" cxnId="{EB5C8C18-806F-4159-8CBC-39A8E2D224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8FD0AD9-A2BF-46DF-AAA0-36A6A774C9EC}" type="pres">
      <dgm:prSet presAssocID="{35AA82E9-297B-4F16-9CD6-EA8904EBEF2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0BCF88-30E2-48F2-8BEB-BA12D7C7DB82}" type="pres">
      <dgm:prSet presAssocID="{288A346E-D278-4466-A1C6-A687A92126B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4F7990-C89E-4662-B0B5-FA8F9DA06C3B}" type="presOf" srcId="{288A346E-D278-4466-A1C6-A687A92126B4}" destId="{5C0BCF88-30E2-48F2-8BEB-BA12D7C7DB82}" srcOrd="0" destOrd="0" presId="urn:microsoft.com/office/officeart/2005/8/layout/default"/>
    <dgm:cxn modelId="{4BBE32C1-694D-466C-9F9B-D5E0CF33409C}" type="presOf" srcId="{35AA82E9-297B-4F16-9CD6-EA8904EBEF2D}" destId="{C8FD0AD9-A2BF-46DF-AAA0-36A6A774C9EC}" srcOrd="0" destOrd="0" presId="urn:microsoft.com/office/officeart/2005/8/layout/default"/>
    <dgm:cxn modelId="{EB5C8C18-806F-4159-8CBC-39A8E2D22457}" srcId="{35AA82E9-297B-4F16-9CD6-EA8904EBEF2D}" destId="{288A346E-D278-4466-A1C6-A687A92126B4}" srcOrd="0" destOrd="0" parTransId="{DAC3C49C-B9FB-4E62-8AD6-3366D30EE793}" sibTransId="{25265595-E491-4813-B1A5-BDEF4F745C44}"/>
    <dgm:cxn modelId="{54E38178-5F37-45A8-9BD6-78B8E9A798E8}" type="presParOf" srcId="{C8FD0AD9-A2BF-46DF-AAA0-36A6A774C9EC}" destId="{5C0BCF88-30E2-48F2-8BEB-BA12D7C7DB82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6B53EE7-E2B9-4E54-B937-30F799F16688}" type="doc">
      <dgm:prSet loTypeId="urn:microsoft.com/office/officeart/2005/8/layout/venn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8592FCAA-1396-465D-9A14-D90A2E3F3036}">
      <dgm:prSet/>
      <dgm:spPr/>
      <dgm:t>
        <a:bodyPr/>
        <a:lstStyle/>
        <a:p>
          <a:pPr rtl="0"/>
          <a:r>
            <a:rPr lang="es-MX" baseline="0" dirty="0" smtClean="0"/>
            <a:t>Son valores cuya disposición por parte de la entidad se prevé de forma inmediata, generan rendimientos y tienen riesgos poco importantes de cambios en su valor; tales como, inversiones de muy corto plazo, por ejemplo, con vencimiento hasta de 3 meses a partir de su fecha de adquisición.</a:t>
          </a:r>
          <a:endParaRPr lang="es-MX" dirty="0"/>
        </a:p>
      </dgm:t>
    </dgm:pt>
    <dgm:pt modelId="{FF40CBDD-482C-4A8E-B002-C1DD79818D95}" type="parTrans" cxnId="{517F82BA-19A3-44FC-919C-AECD94822F56}">
      <dgm:prSet/>
      <dgm:spPr/>
      <dgm:t>
        <a:bodyPr/>
        <a:lstStyle/>
        <a:p>
          <a:endParaRPr lang="es-MX"/>
        </a:p>
      </dgm:t>
    </dgm:pt>
    <dgm:pt modelId="{8710E4F7-C240-49AD-AF60-8733FB6D9C51}" type="sibTrans" cxnId="{517F82BA-19A3-44FC-919C-AECD94822F56}">
      <dgm:prSet/>
      <dgm:spPr/>
      <dgm:t>
        <a:bodyPr/>
        <a:lstStyle/>
        <a:p>
          <a:endParaRPr lang="es-MX"/>
        </a:p>
      </dgm:t>
    </dgm:pt>
    <dgm:pt modelId="{8464801C-77F3-4736-85FE-AAFA40A93024}" type="pres">
      <dgm:prSet presAssocID="{76B53EE7-E2B9-4E54-B937-30F799F1668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302E71E-499B-4F31-A69E-13ACD0557373}" type="pres">
      <dgm:prSet presAssocID="{8592FCAA-1396-465D-9A14-D90A2E3F3036}" presName="circ1TxSh" presStyleLbl="vennNode1" presStyleIdx="0" presStyleCnt="1" custScaleX="186316" custLinFactNeighborX="1632" custLinFactNeighborY="-7344"/>
      <dgm:spPr/>
      <dgm:t>
        <a:bodyPr/>
        <a:lstStyle/>
        <a:p>
          <a:endParaRPr lang="es-MX"/>
        </a:p>
      </dgm:t>
    </dgm:pt>
  </dgm:ptLst>
  <dgm:cxnLst>
    <dgm:cxn modelId="{91A8FB7D-E88A-48AF-A377-01D94CF865F7}" type="presOf" srcId="{8592FCAA-1396-465D-9A14-D90A2E3F3036}" destId="{3302E71E-499B-4F31-A69E-13ACD0557373}" srcOrd="0" destOrd="0" presId="urn:microsoft.com/office/officeart/2005/8/layout/venn1"/>
    <dgm:cxn modelId="{06ED6E07-D0EA-414A-986D-954530544C42}" type="presOf" srcId="{76B53EE7-E2B9-4E54-B937-30F799F16688}" destId="{8464801C-77F3-4736-85FE-AAFA40A93024}" srcOrd="0" destOrd="0" presId="urn:microsoft.com/office/officeart/2005/8/layout/venn1"/>
    <dgm:cxn modelId="{517F82BA-19A3-44FC-919C-AECD94822F56}" srcId="{76B53EE7-E2B9-4E54-B937-30F799F16688}" destId="{8592FCAA-1396-465D-9A14-D90A2E3F3036}" srcOrd="0" destOrd="0" parTransId="{FF40CBDD-482C-4A8E-B002-C1DD79818D95}" sibTransId="{8710E4F7-C240-49AD-AF60-8733FB6D9C51}"/>
    <dgm:cxn modelId="{B4B50DA3-C8E8-4FD8-A81F-11A9A043ACFB}" type="presParOf" srcId="{8464801C-77F3-4736-85FE-AAFA40A93024}" destId="{3302E71E-499B-4F31-A69E-13ACD055737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51B17B7-6434-4ECC-B7B2-64CB5E7D2FC9}" type="doc">
      <dgm:prSet loTypeId="urn:microsoft.com/office/officeart/2005/8/layout/venn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50ACFA53-259F-4659-A822-6126C093834C}">
      <dgm:prSet/>
      <dgm:spPr/>
      <dgm:t>
        <a:bodyPr/>
        <a:lstStyle/>
        <a:p>
          <a:pPr rtl="0"/>
          <a:r>
            <a:rPr lang="es-MX" baseline="0" dirty="0" smtClean="0"/>
            <a:t>Es el monto que se recibe en efectivo, equivalentes de efectivo o en especie, por la venta o intercambio de un activo.</a:t>
          </a:r>
          <a:endParaRPr lang="es-MX" dirty="0"/>
        </a:p>
      </dgm:t>
    </dgm:pt>
    <dgm:pt modelId="{3BC76CE9-3209-418A-8659-A3D38D5AB3F1}" type="parTrans" cxnId="{14661404-C4AC-4F1A-89C0-2120E1F0BE6F}">
      <dgm:prSet/>
      <dgm:spPr/>
      <dgm:t>
        <a:bodyPr/>
        <a:lstStyle/>
        <a:p>
          <a:endParaRPr lang="es-MX"/>
        </a:p>
      </dgm:t>
    </dgm:pt>
    <dgm:pt modelId="{06C10EEA-9D5D-4BBA-B644-1092FC48BD50}" type="sibTrans" cxnId="{14661404-C4AC-4F1A-89C0-2120E1F0BE6F}">
      <dgm:prSet/>
      <dgm:spPr/>
      <dgm:t>
        <a:bodyPr/>
        <a:lstStyle/>
        <a:p>
          <a:endParaRPr lang="es-MX"/>
        </a:p>
      </dgm:t>
    </dgm:pt>
    <dgm:pt modelId="{8D1CA8E4-3C77-46A7-88A0-C8365320F576}" type="pres">
      <dgm:prSet presAssocID="{651B17B7-6434-4ECC-B7B2-64CB5E7D2FC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45C2602-D82C-4E5C-BE75-2CBDD2FE1660}" type="pres">
      <dgm:prSet presAssocID="{50ACFA53-259F-4659-A822-6126C093834C}" presName="circ1TxSh" presStyleLbl="vennNode1" presStyleIdx="0" presStyleCnt="1" custScaleX="140233"/>
      <dgm:spPr/>
      <dgm:t>
        <a:bodyPr/>
        <a:lstStyle/>
        <a:p>
          <a:endParaRPr lang="es-MX"/>
        </a:p>
      </dgm:t>
    </dgm:pt>
  </dgm:ptLst>
  <dgm:cxnLst>
    <dgm:cxn modelId="{14661404-C4AC-4F1A-89C0-2120E1F0BE6F}" srcId="{651B17B7-6434-4ECC-B7B2-64CB5E7D2FC9}" destId="{50ACFA53-259F-4659-A822-6126C093834C}" srcOrd="0" destOrd="0" parTransId="{3BC76CE9-3209-418A-8659-A3D38D5AB3F1}" sibTransId="{06C10EEA-9D5D-4BBA-B644-1092FC48BD50}"/>
    <dgm:cxn modelId="{E9570588-C32D-4B6B-BAA9-32637EE10BBD}" type="presOf" srcId="{50ACFA53-259F-4659-A822-6126C093834C}" destId="{845C2602-D82C-4E5C-BE75-2CBDD2FE1660}" srcOrd="0" destOrd="0" presId="urn:microsoft.com/office/officeart/2005/8/layout/venn1"/>
    <dgm:cxn modelId="{A8603E20-5709-4260-BAF0-B007D636510A}" type="presOf" srcId="{651B17B7-6434-4ECC-B7B2-64CB5E7D2FC9}" destId="{8D1CA8E4-3C77-46A7-88A0-C8365320F576}" srcOrd="0" destOrd="0" presId="urn:microsoft.com/office/officeart/2005/8/layout/venn1"/>
    <dgm:cxn modelId="{A2D5D574-9E0B-466D-8664-6EF570A1A137}" type="presParOf" srcId="{8D1CA8E4-3C77-46A7-88A0-C8365320F576}" destId="{845C2602-D82C-4E5C-BE75-2CBDD2FE166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BC7ADA7-34A2-4C84-A346-1A27EFA25FD7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E774267F-BCFE-4E3C-94EA-AAB70D23B15B}">
      <dgm:prSet/>
      <dgm:spPr/>
      <dgm:t>
        <a:bodyPr/>
        <a:lstStyle/>
        <a:p>
          <a:pPr rtl="0"/>
          <a:r>
            <a:rPr lang="es-MX" baseline="0" dirty="0" smtClean="0"/>
            <a:t>Es la cantidad en unidades monetarias expresadas en billetes, monedas, títulos e instrumentos.</a:t>
          </a:r>
          <a:endParaRPr lang="es-MX" dirty="0"/>
        </a:p>
      </dgm:t>
    </dgm:pt>
    <dgm:pt modelId="{A6CC8F1D-6079-4171-9D7F-4E70B810C627}" type="parTrans" cxnId="{1F9FFE4F-0D53-4517-B435-D4EE664B1617}">
      <dgm:prSet/>
      <dgm:spPr/>
      <dgm:t>
        <a:bodyPr/>
        <a:lstStyle/>
        <a:p>
          <a:endParaRPr lang="es-MX"/>
        </a:p>
      </dgm:t>
    </dgm:pt>
    <dgm:pt modelId="{986FD716-353B-4213-A28A-2005BE394344}" type="sibTrans" cxnId="{1F9FFE4F-0D53-4517-B435-D4EE664B1617}">
      <dgm:prSet/>
      <dgm:spPr/>
      <dgm:t>
        <a:bodyPr/>
        <a:lstStyle/>
        <a:p>
          <a:endParaRPr lang="es-MX"/>
        </a:p>
      </dgm:t>
    </dgm:pt>
    <dgm:pt modelId="{5430BAD5-F6CD-4EB8-A475-FB2378F34022}" type="pres">
      <dgm:prSet presAssocID="{5BC7ADA7-34A2-4C84-A346-1A27EFA25F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360015-268F-470A-83B0-E7B1C3F41CA6}" type="pres">
      <dgm:prSet presAssocID="{E774267F-BCFE-4E3C-94EA-AAB70D23B15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9FFE4F-0D53-4517-B435-D4EE664B1617}" srcId="{5BC7ADA7-34A2-4C84-A346-1A27EFA25FD7}" destId="{E774267F-BCFE-4E3C-94EA-AAB70D23B15B}" srcOrd="0" destOrd="0" parTransId="{A6CC8F1D-6079-4171-9D7F-4E70B810C627}" sibTransId="{986FD716-353B-4213-A28A-2005BE394344}"/>
    <dgm:cxn modelId="{1593A70E-A4A9-432D-989A-6A7CCD9DE6C5}" type="presOf" srcId="{E774267F-BCFE-4E3C-94EA-AAB70D23B15B}" destId="{4D360015-268F-470A-83B0-E7B1C3F41CA6}" srcOrd="0" destOrd="0" presId="urn:microsoft.com/office/officeart/2005/8/layout/default"/>
    <dgm:cxn modelId="{F332C895-6440-4039-B2D2-47C23DC72984}" type="presOf" srcId="{5BC7ADA7-34A2-4C84-A346-1A27EFA25FD7}" destId="{5430BAD5-F6CD-4EB8-A475-FB2378F34022}" srcOrd="0" destOrd="0" presId="urn:microsoft.com/office/officeart/2005/8/layout/default"/>
    <dgm:cxn modelId="{2235EDFD-FC0C-45CF-AC98-0EF6578D28BC}" type="presParOf" srcId="{5430BAD5-F6CD-4EB8-A475-FB2378F34022}" destId="{4D360015-268F-470A-83B0-E7B1C3F41CA6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750B439-3E38-43A5-8D6A-B12F8A8D79D1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DB1B96EC-49F9-4583-B842-F10236E1D20D}">
      <dgm:prSet custT="1"/>
      <dgm:spPr/>
      <dgm:t>
        <a:bodyPr/>
        <a:lstStyle/>
        <a:p>
          <a:pPr rtl="0"/>
          <a:r>
            <a:rPr lang="es-MX" sz="2000" baseline="0" smtClean="0">
              <a:solidFill>
                <a:schemeClr val="tx1"/>
              </a:solidFill>
            </a:rPr>
            <a:t>El efectivo debe valuarse a su valor nominal</a:t>
          </a:r>
          <a:endParaRPr lang="es-MX" sz="2000">
            <a:solidFill>
              <a:schemeClr val="tx1"/>
            </a:solidFill>
          </a:endParaRPr>
        </a:p>
      </dgm:t>
    </dgm:pt>
    <dgm:pt modelId="{57C6CB06-8A40-4C1F-8B26-B656AB7113F3}" type="parTrans" cxnId="{1CA7B702-BCF5-451F-8DF7-B7900536027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3A2E5701-D66D-4EB9-B8F0-0D46FBBFE271}" type="sibTrans" cxnId="{1CA7B702-BCF5-451F-8DF7-B7900536027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A0DAD07A-CC5C-49E3-B7E2-EF2B5FAE9F3E}">
      <dgm:prSet custT="1"/>
      <dgm:spPr/>
      <dgm:t>
        <a:bodyPr/>
        <a:lstStyle/>
        <a:p>
          <a:pPr rtl="0"/>
          <a:r>
            <a:rPr lang="es-MX" sz="2000" baseline="0" dirty="0" smtClean="0">
              <a:solidFill>
                <a:schemeClr val="tx1"/>
              </a:solidFill>
            </a:rPr>
            <a:t>Todos los equivalentes de efectivo en su reconocimiento inicial deben reconocerse a su costo de adquisición. </a:t>
          </a:r>
          <a:endParaRPr lang="es-MX" sz="2000" dirty="0">
            <a:solidFill>
              <a:schemeClr val="tx1"/>
            </a:solidFill>
          </a:endParaRPr>
        </a:p>
      </dgm:t>
    </dgm:pt>
    <dgm:pt modelId="{CC82DBB7-201E-487C-938F-2C7BFAEA21D1}" type="parTrans" cxnId="{AECF93ED-DEC2-4D91-A976-DD61F959C15A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A9A5FC3B-42EA-4AAD-B1EA-111B8FB6CF1C}" type="sibTrans" cxnId="{AECF93ED-DEC2-4D91-A976-DD61F959C15A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5F31DBB6-7B45-4421-BAC2-EF3E1B3F847D}">
      <dgm:prSet custT="1"/>
      <dgm:spPr/>
      <dgm:t>
        <a:bodyPr/>
        <a:lstStyle/>
        <a:p>
          <a:pPr rtl="0"/>
          <a:r>
            <a:rPr lang="es-MX" sz="2000" baseline="0" smtClean="0">
              <a:solidFill>
                <a:schemeClr val="tx1"/>
              </a:solidFill>
            </a:rPr>
            <a:t>Los equivalentes de efectivo representados por metales preciosos amonedados deben valuarse a su valor razonable</a:t>
          </a:r>
          <a:endParaRPr lang="es-MX" sz="2000">
            <a:solidFill>
              <a:schemeClr val="tx1"/>
            </a:solidFill>
          </a:endParaRPr>
        </a:p>
      </dgm:t>
    </dgm:pt>
    <dgm:pt modelId="{DE20F355-5BC1-4360-A88E-AEE24010A164}" type="parTrans" cxnId="{6601C344-EDDD-48D6-8791-5A064CCD9429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6C836346-8B96-41FE-9DD4-0898B7318F84}" type="sibTrans" cxnId="{6601C344-EDDD-48D6-8791-5A064CCD9429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982F1AB4-B6DF-41E4-9CA0-2B3130443283}">
      <dgm:prSet custT="1"/>
      <dgm:spPr/>
      <dgm:t>
        <a:bodyPr/>
        <a:lstStyle/>
        <a:p>
          <a:pPr rtl="0"/>
          <a:r>
            <a:rPr lang="es-MX" sz="1800" baseline="0" dirty="0" smtClean="0">
              <a:solidFill>
                <a:schemeClr val="tx1"/>
              </a:solidFill>
            </a:rPr>
            <a:t>Los equivalentes de efectivo denominados en moneda extranjera deben convertirse o </a:t>
          </a:r>
          <a:r>
            <a:rPr lang="es-MX" sz="1800" baseline="0" dirty="0" err="1" smtClean="0">
              <a:solidFill>
                <a:schemeClr val="tx1"/>
              </a:solidFill>
            </a:rPr>
            <a:t>reexpresarse</a:t>
          </a:r>
          <a:r>
            <a:rPr lang="es-MX" sz="1800" baseline="0" dirty="0" smtClean="0">
              <a:solidFill>
                <a:schemeClr val="tx1"/>
              </a:solidFill>
            </a:rPr>
            <a:t> a la moneda de informe utilizando el tipo de cambio con el que pudieron haberse realizado a la fecha de cierre de los estados financieros </a:t>
          </a:r>
          <a:endParaRPr lang="es-MX" sz="1800" dirty="0">
            <a:solidFill>
              <a:schemeClr val="tx1"/>
            </a:solidFill>
          </a:endParaRPr>
        </a:p>
      </dgm:t>
    </dgm:pt>
    <dgm:pt modelId="{EBA71ABC-99DE-46E9-8A8D-05C1C5093CAE}" type="parTrans" cxnId="{FCAFB234-302A-400C-BE4B-A8D71F4A3585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CEB2DB62-1D66-48B0-B4A5-36A2EF0C34AA}" type="sibTrans" cxnId="{FCAFB234-302A-400C-BE4B-A8D71F4A3585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91D92689-738A-4E31-8F41-AB7700D9B1F5}">
      <dgm:prSet custT="1"/>
      <dgm:spPr/>
      <dgm:t>
        <a:bodyPr/>
        <a:lstStyle/>
        <a:p>
          <a:pPr rtl="0"/>
          <a:r>
            <a:rPr lang="es-MX" sz="2000" baseline="0" smtClean="0">
              <a:solidFill>
                <a:schemeClr val="tx1"/>
              </a:solidFill>
            </a:rPr>
            <a:t>Los equivalentes de efectivo denominados en udis, deben convertirse o reexpresarse a la medida de intercambio correspondiente a la fecha de cierre de los estados financieros </a:t>
          </a:r>
          <a:endParaRPr lang="es-MX" sz="2000">
            <a:solidFill>
              <a:schemeClr val="tx1"/>
            </a:solidFill>
          </a:endParaRPr>
        </a:p>
      </dgm:t>
    </dgm:pt>
    <dgm:pt modelId="{C54B88C3-3562-4B63-B6D8-636106555007}" type="parTrans" cxnId="{A2CF157A-6EF8-42BE-9128-7F8701C731B7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C9D69BDF-0C25-4E53-8A7E-D2BECF9BC184}" type="sibTrans" cxnId="{A2CF157A-6EF8-42BE-9128-7F8701C731B7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A1597774-C55D-4EB6-843F-B0F95782CDBE}">
      <dgm:prSet custT="1"/>
      <dgm:spPr/>
      <dgm:t>
        <a:bodyPr/>
        <a:lstStyle/>
        <a:p>
          <a:pPr rtl="0"/>
          <a:r>
            <a:rPr lang="es-MX" sz="2000" baseline="0" smtClean="0">
              <a:solidFill>
                <a:schemeClr val="tx1"/>
              </a:solidFill>
            </a:rPr>
            <a:t>Las inversiones disponibles a la vista deben valuarse a su valor razonable</a:t>
          </a:r>
          <a:endParaRPr lang="es-MX" sz="2000">
            <a:solidFill>
              <a:schemeClr val="tx1"/>
            </a:solidFill>
          </a:endParaRPr>
        </a:p>
      </dgm:t>
    </dgm:pt>
    <dgm:pt modelId="{F95EA6F0-9C94-4DC3-AF65-4228D21E4890}" type="parTrans" cxnId="{8156D447-3AC0-4E42-AF0D-4DD9642FFD34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7BFF8371-B027-4B82-846A-F15099CB287E}" type="sibTrans" cxnId="{8156D447-3AC0-4E42-AF0D-4DD9642FFD34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C2CACAFB-9DAA-47DB-B4A9-76D9737BA02E}" type="pres">
      <dgm:prSet presAssocID="{5750B439-3E38-43A5-8D6A-B12F8A8D79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7C0CE68-234C-4FFA-A860-AD97D60145A8}" type="pres">
      <dgm:prSet presAssocID="{DB1B96EC-49F9-4583-B842-F10236E1D20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D3AEAA-8340-4A37-9778-3BC71FD9F06E}" type="pres">
      <dgm:prSet presAssocID="{3A2E5701-D66D-4EB9-B8F0-0D46FBBFE271}" presName="sibTrans" presStyleCnt="0"/>
      <dgm:spPr/>
    </dgm:pt>
    <dgm:pt modelId="{C7E8DD8D-353F-40B0-A34E-4565378B8F48}" type="pres">
      <dgm:prSet presAssocID="{A0DAD07A-CC5C-49E3-B7E2-EF2B5FAE9F3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B47A62-FED1-425A-8801-9FD274052202}" type="pres">
      <dgm:prSet presAssocID="{A9A5FC3B-42EA-4AAD-B1EA-111B8FB6CF1C}" presName="sibTrans" presStyleCnt="0"/>
      <dgm:spPr/>
    </dgm:pt>
    <dgm:pt modelId="{FE4273AB-33A8-4519-B6A6-BB14CBDA32AC}" type="pres">
      <dgm:prSet presAssocID="{5F31DBB6-7B45-4421-BAC2-EF3E1B3F847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B44E74-05A5-44CB-A45D-87DF9D21A7DF}" type="pres">
      <dgm:prSet presAssocID="{6C836346-8B96-41FE-9DD4-0898B7318F84}" presName="sibTrans" presStyleCnt="0"/>
      <dgm:spPr/>
    </dgm:pt>
    <dgm:pt modelId="{3E9A4872-D79E-4679-94D3-8E872B59FB95}" type="pres">
      <dgm:prSet presAssocID="{982F1AB4-B6DF-41E4-9CA0-2B31304432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67D894-2A23-4251-B3C2-089819C8370C}" type="pres">
      <dgm:prSet presAssocID="{CEB2DB62-1D66-48B0-B4A5-36A2EF0C34AA}" presName="sibTrans" presStyleCnt="0"/>
      <dgm:spPr/>
    </dgm:pt>
    <dgm:pt modelId="{CCF350F2-7E66-434F-B4C6-90CFF8AE744E}" type="pres">
      <dgm:prSet presAssocID="{91D92689-738A-4E31-8F41-AB7700D9B1F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4DE31A-DF20-491E-8DE9-582DB0934707}" type="pres">
      <dgm:prSet presAssocID="{C9D69BDF-0C25-4E53-8A7E-D2BECF9BC184}" presName="sibTrans" presStyleCnt="0"/>
      <dgm:spPr/>
    </dgm:pt>
    <dgm:pt modelId="{6915B24F-0D2F-4EA3-9792-00285B3F8C0A}" type="pres">
      <dgm:prSet presAssocID="{A1597774-C55D-4EB6-843F-B0F95782CDB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CAFB234-302A-400C-BE4B-A8D71F4A3585}" srcId="{5750B439-3E38-43A5-8D6A-B12F8A8D79D1}" destId="{982F1AB4-B6DF-41E4-9CA0-2B3130443283}" srcOrd="3" destOrd="0" parTransId="{EBA71ABC-99DE-46E9-8A8D-05C1C5093CAE}" sibTransId="{CEB2DB62-1D66-48B0-B4A5-36A2EF0C34AA}"/>
    <dgm:cxn modelId="{1CA7B702-BCF5-451F-8DF7-B79005360271}" srcId="{5750B439-3E38-43A5-8D6A-B12F8A8D79D1}" destId="{DB1B96EC-49F9-4583-B842-F10236E1D20D}" srcOrd="0" destOrd="0" parTransId="{57C6CB06-8A40-4C1F-8B26-B656AB7113F3}" sibTransId="{3A2E5701-D66D-4EB9-B8F0-0D46FBBFE271}"/>
    <dgm:cxn modelId="{9F8A2CCC-479B-40DF-A14D-6C5FDE98E471}" type="presOf" srcId="{5750B439-3E38-43A5-8D6A-B12F8A8D79D1}" destId="{C2CACAFB-9DAA-47DB-B4A9-76D9737BA02E}" srcOrd="0" destOrd="0" presId="urn:microsoft.com/office/officeart/2005/8/layout/default"/>
    <dgm:cxn modelId="{C5C99677-BBA9-49C5-9CE4-7D790D5B30ED}" type="presOf" srcId="{A1597774-C55D-4EB6-843F-B0F95782CDBE}" destId="{6915B24F-0D2F-4EA3-9792-00285B3F8C0A}" srcOrd="0" destOrd="0" presId="urn:microsoft.com/office/officeart/2005/8/layout/default"/>
    <dgm:cxn modelId="{C46CCFB3-53C4-4A0A-A014-ED1BDF9FDF66}" type="presOf" srcId="{A0DAD07A-CC5C-49E3-B7E2-EF2B5FAE9F3E}" destId="{C7E8DD8D-353F-40B0-A34E-4565378B8F48}" srcOrd="0" destOrd="0" presId="urn:microsoft.com/office/officeart/2005/8/layout/default"/>
    <dgm:cxn modelId="{8156D447-3AC0-4E42-AF0D-4DD9642FFD34}" srcId="{5750B439-3E38-43A5-8D6A-B12F8A8D79D1}" destId="{A1597774-C55D-4EB6-843F-B0F95782CDBE}" srcOrd="5" destOrd="0" parTransId="{F95EA6F0-9C94-4DC3-AF65-4228D21E4890}" sibTransId="{7BFF8371-B027-4B82-846A-F15099CB287E}"/>
    <dgm:cxn modelId="{AECF93ED-DEC2-4D91-A976-DD61F959C15A}" srcId="{5750B439-3E38-43A5-8D6A-B12F8A8D79D1}" destId="{A0DAD07A-CC5C-49E3-B7E2-EF2B5FAE9F3E}" srcOrd="1" destOrd="0" parTransId="{CC82DBB7-201E-487C-938F-2C7BFAEA21D1}" sibTransId="{A9A5FC3B-42EA-4AAD-B1EA-111B8FB6CF1C}"/>
    <dgm:cxn modelId="{3577F549-7F27-411D-8F9E-CFBBC37A526F}" type="presOf" srcId="{DB1B96EC-49F9-4583-B842-F10236E1D20D}" destId="{47C0CE68-234C-4FFA-A860-AD97D60145A8}" srcOrd="0" destOrd="0" presId="urn:microsoft.com/office/officeart/2005/8/layout/default"/>
    <dgm:cxn modelId="{250D6599-6729-417E-9EE5-A583F09113D1}" type="presOf" srcId="{5F31DBB6-7B45-4421-BAC2-EF3E1B3F847D}" destId="{FE4273AB-33A8-4519-B6A6-BB14CBDA32AC}" srcOrd="0" destOrd="0" presId="urn:microsoft.com/office/officeart/2005/8/layout/default"/>
    <dgm:cxn modelId="{6601C344-EDDD-48D6-8791-5A064CCD9429}" srcId="{5750B439-3E38-43A5-8D6A-B12F8A8D79D1}" destId="{5F31DBB6-7B45-4421-BAC2-EF3E1B3F847D}" srcOrd="2" destOrd="0" parTransId="{DE20F355-5BC1-4360-A88E-AEE24010A164}" sibTransId="{6C836346-8B96-41FE-9DD4-0898B7318F84}"/>
    <dgm:cxn modelId="{518ECE2C-0622-46B2-B05F-3AAB059140C7}" type="presOf" srcId="{982F1AB4-B6DF-41E4-9CA0-2B3130443283}" destId="{3E9A4872-D79E-4679-94D3-8E872B59FB95}" srcOrd="0" destOrd="0" presId="urn:microsoft.com/office/officeart/2005/8/layout/default"/>
    <dgm:cxn modelId="{A2CF157A-6EF8-42BE-9128-7F8701C731B7}" srcId="{5750B439-3E38-43A5-8D6A-B12F8A8D79D1}" destId="{91D92689-738A-4E31-8F41-AB7700D9B1F5}" srcOrd="4" destOrd="0" parTransId="{C54B88C3-3562-4B63-B6D8-636106555007}" sibTransId="{C9D69BDF-0C25-4E53-8A7E-D2BECF9BC184}"/>
    <dgm:cxn modelId="{56DD5AB4-69FE-4AAD-9416-6D3B308088EE}" type="presOf" srcId="{91D92689-738A-4E31-8F41-AB7700D9B1F5}" destId="{CCF350F2-7E66-434F-B4C6-90CFF8AE744E}" srcOrd="0" destOrd="0" presId="urn:microsoft.com/office/officeart/2005/8/layout/default"/>
    <dgm:cxn modelId="{348898E5-68E2-4BFF-87CF-449031ED15ED}" type="presParOf" srcId="{C2CACAFB-9DAA-47DB-B4A9-76D9737BA02E}" destId="{47C0CE68-234C-4FFA-A860-AD97D60145A8}" srcOrd="0" destOrd="0" presId="urn:microsoft.com/office/officeart/2005/8/layout/default"/>
    <dgm:cxn modelId="{16C95B42-205E-47A2-A1D1-6D93DA458E69}" type="presParOf" srcId="{C2CACAFB-9DAA-47DB-B4A9-76D9737BA02E}" destId="{15D3AEAA-8340-4A37-9778-3BC71FD9F06E}" srcOrd="1" destOrd="0" presId="urn:microsoft.com/office/officeart/2005/8/layout/default"/>
    <dgm:cxn modelId="{9F05D011-CC9D-4382-84BA-3013BEB885C1}" type="presParOf" srcId="{C2CACAFB-9DAA-47DB-B4A9-76D9737BA02E}" destId="{C7E8DD8D-353F-40B0-A34E-4565378B8F48}" srcOrd="2" destOrd="0" presId="urn:microsoft.com/office/officeart/2005/8/layout/default"/>
    <dgm:cxn modelId="{D547F85E-BC75-472E-BA9F-8EF5C50C98CB}" type="presParOf" srcId="{C2CACAFB-9DAA-47DB-B4A9-76D9737BA02E}" destId="{B9B47A62-FED1-425A-8801-9FD274052202}" srcOrd="3" destOrd="0" presId="urn:microsoft.com/office/officeart/2005/8/layout/default"/>
    <dgm:cxn modelId="{FCEFB2A3-28B6-4355-83BD-3A4EFE68D6BB}" type="presParOf" srcId="{C2CACAFB-9DAA-47DB-B4A9-76D9737BA02E}" destId="{FE4273AB-33A8-4519-B6A6-BB14CBDA32AC}" srcOrd="4" destOrd="0" presId="urn:microsoft.com/office/officeart/2005/8/layout/default"/>
    <dgm:cxn modelId="{86D13A63-F299-493D-BCD5-4D5BD5122CA2}" type="presParOf" srcId="{C2CACAFB-9DAA-47DB-B4A9-76D9737BA02E}" destId="{E8B44E74-05A5-44CB-A45D-87DF9D21A7DF}" srcOrd="5" destOrd="0" presId="urn:microsoft.com/office/officeart/2005/8/layout/default"/>
    <dgm:cxn modelId="{DE0E1E00-944D-40AA-A5AA-13AAB591A97C}" type="presParOf" srcId="{C2CACAFB-9DAA-47DB-B4A9-76D9737BA02E}" destId="{3E9A4872-D79E-4679-94D3-8E872B59FB95}" srcOrd="6" destOrd="0" presId="urn:microsoft.com/office/officeart/2005/8/layout/default"/>
    <dgm:cxn modelId="{71DEDDEB-6084-48E9-A4A9-3A060C122614}" type="presParOf" srcId="{C2CACAFB-9DAA-47DB-B4A9-76D9737BA02E}" destId="{2667D894-2A23-4251-B3C2-089819C8370C}" srcOrd="7" destOrd="0" presId="urn:microsoft.com/office/officeart/2005/8/layout/default"/>
    <dgm:cxn modelId="{84C40F5F-AEAB-40B7-8DD9-363C310C2639}" type="presParOf" srcId="{C2CACAFB-9DAA-47DB-B4A9-76D9737BA02E}" destId="{CCF350F2-7E66-434F-B4C6-90CFF8AE744E}" srcOrd="8" destOrd="0" presId="urn:microsoft.com/office/officeart/2005/8/layout/default"/>
    <dgm:cxn modelId="{DB6157D3-72B3-4E1A-B7EC-DC756E228AFA}" type="presParOf" srcId="{C2CACAFB-9DAA-47DB-B4A9-76D9737BA02E}" destId="{BA4DE31A-DF20-491E-8DE9-582DB0934707}" srcOrd="9" destOrd="0" presId="urn:microsoft.com/office/officeart/2005/8/layout/default"/>
    <dgm:cxn modelId="{04E53685-FCE3-4596-8414-29559B897542}" type="presParOf" srcId="{C2CACAFB-9DAA-47DB-B4A9-76D9737BA02E}" destId="{6915B24F-0D2F-4EA3-9792-00285B3F8C0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CAA9EA9-26B9-4EFC-BDBD-509F890D6AFE}" type="doc">
      <dgm:prSet loTypeId="urn:microsoft.com/office/officeart/2005/8/layout/target3" loCatId="relationship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5E1CFD42-C09B-4164-96A3-DCDD21495E1B}">
      <dgm:prSet/>
      <dgm:spPr/>
      <dgm:t>
        <a:bodyPr/>
        <a:lstStyle/>
        <a:p>
          <a:pPr rtl="0"/>
          <a:r>
            <a:rPr lang="es-MX" baseline="0" smtClean="0"/>
            <a:t>En el estado de situación financiera, el efectivo y equivalentes de efectivo se presentan en un solo renglón como el primer rubro del activo a corto plazo  </a:t>
          </a:r>
          <a:endParaRPr lang="es-MX"/>
        </a:p>
      </dgm:t>
    </dgm:pt>
    <dgm:pt modelId="{50B8ADA7-8F15-4261-BE62-3F6F213B4C9E}" type="parTrans" cxnId="{C8A83596-763B-4F6A-A751-EBFA68BBFB81}">
      <dgm:prSet/>
      <dgm:spPr/>
      <dgm:t>
        <a:bodyPr/>
        <a:lstStyle/>
        <a:p>
          <a:endParaRPr lang="es-MX"/>
        </a:p>
      </dgm:t>
    </dgm:pt>
    <dgm:pt modelId="{AD054D0A-540F-44A6-A901-8D0D83CBD994}" type="sibTrans" cxnId="{C8A83596-763B-4F6A-A751-EBFA68BBFB81}">
      <dgm:prSet/>
      <dgm:spPr/>
      <dgm:t>
        <a:bodyPr/>
        <a:lstStyle/>
        <a:p>
          <a:endParaRPr lang="es-MX"/>
        </a:p>
      </dgm:t>
    </dgm:pt>
    <dgm:pt modelId="{DD8D8B74-939C-470B-802B-71C174B0DBFD}">
      <dgm:prSet/>
      <dgm:spPr/>
      <dgm:t>
        <a:bodyPr/>
        <a:lstStyle/>
        <a:p>
          <a:pPr rtl="0"/>
          <a:r>
            <a:rPr lang="es-MX" baseline="0" smtClean="0"/>
            <a:t>se incluye al efectivo y equivalentes de efectivo restringidos –siempre que dicha restricción expire dentro de los doce meses siguientes a la fecha del estado de situación financiera o en el transcurso del ciclo normal de operaciones de la entidad</a:t>
          </a:r>
          <a:endParaRPr lang="es-MX"/>
        </a:p>
      </dgm:t>
    </dgm:pt>
    <dgm:pt modelId="{9F45CC93-D7F2-46D5-A844-7BD742235159}" type="parTrans" cxnId="{BF880B26-4DFC-4D93-9C31-506451A021D7}">
      <dgm:prSet/>
      <dgm:spPr/>
      <dgm:t>
        <a:bodyPr/>
        <a:lstStyle/>
        <a:p>
          <a:endParaRPr lang="es-MX"/>
        </a:p>
      </dgm:t>
    </dgm:pt>
    <dgm:pt modelId="{EA8376B8-4921-4247-9A26-6306C46E85BD}" type="sibTrans" cxnId="{BF880B26-4DFC-4D93-9C31-506451A021D7}">
      <dgm:prSet/>
      <dgm:spPr/>
      <dgm:t>
        <a:bodyPr/>
        <a:lstStyle/>
        <a:p>
          <a:endParaRPr lang="es-MX"/>
        </a:p>
      </dgm:t>
    </dgm:pt>
    <dgm:pt modelId="{BBBB79A5-FECB-4EF4-B933-A5441670FD82}">
      <dgm:prSet/>
      <dgm:spPr/>
      <dgm:t>
        <a:bodyPr/>
        <a:lstStyle/>
        <a:p>
          <a:pPr rtl="0"/>
          <a:r>
            <a:rPr lang="es-MX" baseline="0" smtClean="0"/>
            <a:t>El rubro se denomina efectivo y equivalentes de efectivo</a:t>
          </a:r>
          <a:endParaRPr lang="es-MX"/>
        </a:p>
      </dgm:t>
    </dgm:pt>
    <dgm:pt modelId="{5C3CDE20-9EDC-4DAC-9A98-5569A6D219F5}" type="parTrans" cxnId="{72274842-7BF4-49E3-8B69-EC897A23B324}">
      <dgm:prSet/>
      <dgm:spPr/>
      <dgm:t>
        <a:bodyPr/>
        <a:lstStyle/>
        <a:p>
          <a:endParaRPr lang="es-MX"/>
        </a:p>
      </dgm:t>
    </dgm:pt>
    <dgm:pt modelId="{16BEA973-4F24-4E9B-9905-A51D24E20FCF}" type="sibTrans" cxnId="{72274842-7BF4-49E3-8B69-EC897A23B324}">
      <dgm:prSet/>
      <dgm:spPr/>
      <dgm:t>
        <a:bodyPr/>
        <a:lstStyle/>
        <a:p>
          <a:endParaRPr lang="es-MX"/>
        </a:p>
      </dgm:t>
    </dgm:pt>
    <dgm:pt modelId="{C9B30676-A9E1-40D6-A6BA-3DC4A4D8BAE9}">
      <dgm:prSet/>
      <dgm:spPr/>
      <dgm:t>
        <a:bodyPr/>
        <a:lstStyle/>
        <a:p>
          <a:pPr rtl="0"/>
          <a:r>
            <a:rPr lang="es-MX" baseline="0" smtClean="0"/>
            <a:t>Si la restricción expira en fecha posterior se presenta en el activo a largo plazo y se denominara efectivo y equivalentes de efectivo restringidos.</a:t>
          </a:r>
          <a:endParaRPr lang="es-MX"/>
        </a:p>
      </dgm:t>
    </dgm:pt>
    <dgm:pt modelId="{AFDD343C-5C6B-4CAC-B0A8-9D21A50D35F1}" type="parTrans" cxnId="{5E80A218-D2B0-46CD-8D2C-B298B651CCF2}">
      <dgm:prSet/>
      <dgm:spPr/>
      <dgm:t>
        <a:bodyPr/>
        <a:lstStyle/>
        <a:p>
          <a:endParaRPr lang="es-MX"/>
        </a:p>
      </dgm:t>
    </dgm:pt>
    <dgm:pt modelId="{90436386-8F10-4B4A-BDE9-FC270CBB56D7}" type="sibTrans" cxnId="{5E80A218-D2B0-46CD-8D2C-B298B651CCF2}">
      <dgm:prSet/>
      <dgm:spPr/>
      <dgm:t>
        <a:bodyPr/>
        <a:lstStyle/>
        <a:p>
          <a:endParaRPr lang="es-MX"/>
        </a:p>
      </dgm:t>
    </dgm:pt>
    <dgm:pt modelId="{78915DFD-6562-40BB-B61D-DAC7EBCC4E80}" type="pres">
      <dgm:prSet presAssocID="{3CAA9EA9-26B9-4EFC-BDBD-509F890D6AF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4EEFF6-FADB-43E9-8A1D-6144A639F059}" type="pres">
      <dgm:prSet presAssocID="{5E1CFD42-C09B-4164-96A3-DCDD21495E1B}" presName="circle1" presStyleLbl="node1" presStyleIdx="0" presStyleCnt="4"/>
      <dgm:spPr/>
    </dgm:pt>
    <dgm:pt modelId="{B228365D-BD7F-4B95-8828-F3078743CABA}" type="pres">
      <dgm:prSet presAssocID="{5E1CFD42-C09B-4164-96A3-DCDD21495E1B}" presName="space" presStyleCnt="0"/>
      <dgm:spPr/>
    </dgm:pt>
    <dgm:pt modelId="{66C1183F-7D1C-469C-98B3-5B4F44CE61C6}" type="pres">
      <dgm:prSet presAssocID="{5E1CFD42-C09B-4164-96A3-DCDD21495E1B}" presName="rect1" presStyleLbl="alignAcc1" presStyleIdx="0" presStyleCnt="4"/>
      <dgm:spPr/>
      <dgm:t>
        <a:bodyPr/>
        <a:lstStyle/>
        <a:p>
          <a:endParaRPr lang="es-MX"/>
        </a:p>
      </dgm:t>
    </dgm:pt>
    <dgm:pt modelId="{25280489-5A80-4A5E-9393-575BEF26D796}" type="pres">
      <dgm:prSet presAssocID="{DD8D8B74-939C-470B-802B-71C174B0DBFD}" presName="vertSpace2" presStyleLbl="node1" presStyleIdx="0" presStyleCnt="4"/>
      <dgm:spPr/>
    </dgm:pt>
    <dgm:pt modelId="{25959EFD-783D-465F-9611-D7B762566A5A}" type="pres">
      <dgm:prSet presAssocID="{DD8D8B74-939C-470B-802B-71C174B0DBFD}" presName="circle2" presStyleLbl="node1" presStyleIdx="1" presStyleCnt="4"/>
      <dgm:spPr/>
    </dgm:pt>
    <dgm:pt modelId="{808DAF07-20E1-47E0-85B6-C77DD367ED11}" type="pres">
      <dgm:prSet presAssocID="{DD8D8B74-939C-470B-802B-71C174B0DBFD}" presName="rect2" presStyleLbl="alignAcc1" presStyleIdx="1" presStyleCnt="4"/>
      <dgm:spPr/>
      <dgm:t>
        <a:bodyPr/>
        <a:lstStyle/>
        <a:p>
          <a:endParaRPr lang="es-MX"/>
        </a:p>
      </dgm:t>
    </dgm:pt>
    <dgm:pt modelId="{FED7FC9A-8C4C-4DCC-8B5C-12D99939F832}" type="pres">
      <dgm:prSet presAssocID="{BBBB79A5-FECB-4EF4-B933-A5441670FD82}" presName="vertSpace3" presStyleLbl="node1" presStyleIdx="1" presStyleCnt="4"/>
      <dgm:spPr/>
    </dgm:pt>
    <dgm:pt modelId="{396F9AD2-77CD-449F-9A4D-E0A0D7BBCA72}" type="pres">
      <dgm:prSet presAssocID="{BBBB79A5-FECB-4EF4-B933-A5441670FD82}" presName="circle3" presStyleLbl="node1" presStyleIdx="2" presStyleCnt="4"/>
      <dgm:spPr/>
    </dgm:pt>
    <dgm:pt modelId="{69187513-ABE7-429F-A5AE-1D1B1DD1CC92}" type="pres">
      <dgm:prSet presAssocID="{BBBB79A5-FECB-4EF4-B933-A5441670FD82}" presName="rect3" presStyleLbl="alignAcc1" presStyleIdx="2" presStyleCnt="4"/>
      <dgm:spPr/>
      <dgm:t>
        <a:bodyPr/>
        <a:lstStyle/>
        <a:p>
          <a:endParaRPr lang="es-MX"/>
        </a:p>
      </dgm:t>
    </dgm:pt>
    <dgm:pt modelId="{3FDE21EE-5832-4981-BCA0-26668EC5ED09}" type="pres">
      <dgm:prSet presAssocID="{C9B30676-A9E1-40D6-A6BA-3DC4A4D8BAE9}" presName="vertSpace4" presStyleLbl="node1" presStyleIdx="2" presStyleCnt="4"/>
      <dgm:spPr/>
    </dgm:pt>
    <dgm:pt modelId="{FAB5DA60-32F2-4651-9AAC-3B685F2A26F0}" type="pres">
      <dgm:prSet presAssocID="{C9B30676-A9E1-40D6-A6BA-3DC4A4D8BAE9}" presName="circle4" presStyleLbl="node1" presStyleIdx="3" presStyleCnt="4"/>
      <dgm:spPr/>
    </dgm:pt>
    <dgm:pt modelId="{8FBDEDD3-8560-4512-ADF7-B7478BFA08B3}" type="pres">
      <dgm:prSet presAssocID="{C9B30676-A9E1-40D6-A6BA-3DC4A4D8BAE9}" presName="rect4" presStyleLbl="alignAcc1" presStyleIdx="3" presStyleCnt="4"/>
      <dgm:spPr/>
      <dgm:t>
        <a:bodyPr/>
        <a:lstStyle/>
        <a:p>
          <a:endParaRPr lang="es-MX"/>
        </a:p>
      </dgm:t>
    </dgm:pt>
    <dgm:pt modelId="{DD44E7AF-5813-423F-87E6-8CC005C0076D}" type="pres">
      <dgm:prSet presAssocID="{5E1CFD42-C09B-4164-96A3-DCDD21495E1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5084C1-1AC4-4123-A982-0C4EC845E8B2}" type="pres">
      <dgm:prSet presAssocID="{DD8D8B74-939C-470B-802B-71C174B0DBF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FC7126-94CB-4E14-B5BA-0F6243AF6B82}" type="pres">
      <dgm:prSet presAssocID="{BBBB79A5-FECB-4EF4-B933-A5441670FD82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8E38FE-0D54-4A2F-A903-23B12865EC52}" type="pres">
      <dgm:prSet presAssocID="{C9B30676-A9E1-40D6-A6BA-3DC4A4D8BAE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09BE331-83C7-4872-AB89-AFA51DB6F02D}" type="presOf" srcId="{5E1CFD42-C09B-4164-96A3-DCDD21495E1B}" destId="{66C1183F-7D1C-469C-98B3-5B4F44CE61C6}" srcOrd="0" destOrd="0" presId="urn:microsoft.com/office/officeart/2005/8/layout/target3"/>
    <dgm:cxn modelId="{A5BB3BE0-0F17-47A9-83A1-51C878EDF323}" type="presOf" srcId="{C9B30676-A9E1-40D6-A6BA-3DC4A4D8BAE9}" destId="{8FBDEDD3-8560-4512-ADF7-B7478BFA08B3}" srcOrd="0" destOrd="0" presId="urn:microsoft.com/office/officeart/2005/8/layout/target3"/>
    <dgm:cxn modelId="{A433435A-E365-42A2-A469-FDD53712E3BB}" type="presOf" srcId="{BBBB79A5-FECB-4EF4-B933-A5441670FD82}" destId="{DAFC7126-94CB-4E14-B5BA-0F6243AF6B82}" srcOrd="1" destOrd="0" presId="urn:microsoft.com/office/officeart/2005/8/layout/target3"/>
    <dgm:cxn modelId="{8535C48D-BA8F-4712-B34D-A6F61B54B026}" type="presOf" srcId="{BBBB79A5-FECB-4EF4-B933-A5441670FD82}" destId="{69187513-ABE7-429F-A5AE-1D1B1DD1CC92}" srcOrd="0" destOrd="0" presId="urn:microsoft.com/office/officeart/2005/8/layout/target3"/>
    <dgm:cxn modelId="{5E80A218-D2B0-46CD-8D2C-B298B651CCF2}" srcId="{3CAA9EA9-26B9-4EFC-BDBD-509F890D6AFE}" destId="{C9B30676-A9E1-40D6-A6BA-3DC4A4D8BAE9}" srcOrd="3" destOrd="0" parTransId="{AFDD343C-5C6B-4CAC-B0A8-9D21A50D35F1}" sibTransId="{90436386-8F10-4B4A-BDE9-FC270CBB56D7}"/>
    <dgm:cxn modelId="{C8A83596-763B-4F6A-A751-EBFA68BBFB81}" srcId="{3CAA9EA9-26B9-4EFC-BDBD-509F890D6AFE}" destId="{5E1CFD42-C09B-4164-96A3-DCDD21495E1B}" srcOrd="0" destOrd="0" parTransId="{50B8ADA7-8F15-4261-BE62-3F6F213B4C9E}" sibTransId="{AD054D0A-540F-44A6-A901-8D0D83CBD994}"/>
    <dgm:cxn modelId="{BF880B26-4DFC-4D93-9C31-506451A021D7}" srcId="{3CAA9EA9-26B9-4EFC-BDBD-509F890D6AFE}" destId="{DD8D8B74-939C-470B-802B-71C174B0DBFD}" srcOrd="1" destOrd="0" parTransId="{9F45CC93-D7F2-46D5-A844-7BD742235159}" sibTransId="{EA8376B8-4921-4247-9A26-6306C46E85BD}"/>
    <dgm:cxn modelId="{6CBF656C-BBA2-46FE-8A32-2759BFBAF15D}" type="presOf" srcId="{DD8D8B74-939C-470B-802B-71C174B0DBFD}" destId="{595084C1-1AC4-4123-A982-0C4EC845E8B2}" srcOrd="1" destOrd="0" presId="urn:microsoft.com/office/officeart/2005/8/layout/target3"/>
    <dgm:cxn modelId="{72274842-7BF4-49E3-8B69-EC897A23B324}" srcId="{3CAA9EA9-26B9-4EFC-BDBD-509F890D6AFE}" destId="{BBBB79A5-FECB-4EF4-B933-A5441670FD82}" srcOrd="2" destOrd="0" parTransId="{5C3CDE20-9EDC-4DAC-9A98-5569A6D219F5}" sibTransId="{16BEA973-4F24-4E9B-9905-A51D24E20FCF}"/>
    <dgm:cxn modelId="{D47E0F89-430A-45F2-86BE-3D9BE2A9C65D}" type="presOf" srcId="{3CAA9EA9-26B9-4EFC-BDBD-509F890D6AFE}" destId="{78915DFD-6562-40BB-B61D-DAC7EBCC4E80}" srcOrd="0" destOrd="0" presId="urn:microsoft.com/office/officeart/2005/8/layout/target3"/>
    <dgm:cxn modelId="{96D5203C-224E-4628-8A1D-771FA2C6E048}" type="presOf" srcId="{5E1CFD42-C09B-4164-96A3-DCDD21495E1B}" destId="{DD44E7AF-5813-423F-87E6-8CC005C0076D}" srcOrd="1" destOrd="0" presId="urn:microsoft.com/office/officeart/2005/8/layout/target3"/>
    <dgm:cxn modelId="{122DA8A8-5ABE-4493-BFB8-E8D0740738A0}" type="presOf" srcId="{C9B30676-A9E1-40D6-A6BA-3DC4A4D8BAE9}" destId="{568E38FE-0D54-4A2F-A903-23B12865EC52}" srcOrd="1" destOrd="0" presId="urn:microsoft.com/office/officeart/2005/8/layout/target3"/>
    <dgm:cxn modelId="{F7FE9E1B-70D7-47FB-8417-BED0DBF57ADC}" type="presOf" srcId="{DD8D8B74-939C-470B-802B-71C174B0DBFD}" destId="{808DAF07-20E1-47E0-85B6-C77DD367ED11}" srcOrd="0" destOrd="0" presId="urn:microsoft.com/office/officeart/2005/8/layout/target3"/>
    <dgm:cxn modelId="{B5D5A141-910A-477C-A459-7D2576268200}" type="presParOf" srcId="{78915DFD-6562-40BB-B61D-DAC7EBCC4E80}" destId="{D94EEFF6-FADB-43E9-8A1D-6144A639F059}" srcOrd="0" destOrd="0" presId="urn:microsoft.com/office/officeart/2005/8/layout/target3"/>
    <dgm:cxn modelId="{53A994B4-EB2C-49A4-8615-E97648821546}" type="presParOf" srcId="{78915DFD-6562-40BB-B61D-DAC7EBCC4E80}" destId="{B228365D-BD7F-4B95-8828-F3078743CABA}" srcOrd="1" destOrd="0" presId="urn:microsoft.com/office/officeart/2005/8/layout/target3"/>
    <dgm:cxn modelId="{74223D9B-A722-48C3-9B6A-2AA6BBC83A02}" type="presParOf" srcId="{78915DFD-6562-40BB-B61D-DAC7EBCC4E80}" destId="{66C1183F-7D1C-469C-98B3-5B4F44CE61C6}" srcOrd="2" destOrd="0" presId="urn:microsoft.com/office/officeart/2005/8/layout/target3"/>
    <dgm:cxn modelId="{0B564822-2B65-4CE9-806F-3B3DE3661245}" type="presParOf" srcId="{78915DFD-6562-40BB-B61D-DAC7EBCC4E80}" destId="{25280489-5A80-4A5E-9393-575BEF26D796}" srcOrd="3" destOrd="0" presId="urn:microsoft.com/office/officeart/2005/8/layout/target3"/>
    <dgm:cxn modelId="{45F4C732-F391-4329-9590-7C25532D720A}" type="presParOf" srcId="{78915DFD-6562-40BB-B61D-DAC7EBCC4E80}" destId="{25959EFD-783D-465F-9611-D7B762566A5A}" srcOrd="4" destOrd="0" presId="urn:microsoft.com/office/officeart/2005/8/layout/target3"/>
    <dgm:cxn modelId="{3D554DE6-96DE-41E2-A5BE-7A07BEA468C7}" type="presParOf" srcId="{78915DFD-6562-40BB-B61D-DAC7EBCC4E80}" destId="{808DAF07-20E1-47E0-85B6-C77DD367ED11}" srcOrd="5" destOrd="0" presId="urn:microsoft.com/office/officeart/2005/8/layout/target3"/>
    <dgm:cxn modelId="{C157938D-9E92-4DF9-AEF2-6460C89D0AAB}" type="presParOf" srcId="{78915DFD-6562-40BB-B61D-DAC7EBCC4E80}" destId="{FED7FC9A-8C4C-4DCC-8B5C-12D99939F832}" srcOrd="6" destOrd="0" presId="urn:microsoft.com/office/officeart/2005/8/layout/target3"/>
    <dgm:cxn modelId="{B15AEB22-5D8A-4764-BBFC-45C644FFD219}" type="presParOf" srcId="{78915DFD-6562-40BB-B61D-DAC7EBCC4E80}" destId="{396F9AD2-77CD-449F-9A4D-E0A0D7BBCA72}" srcOrd="7" destOrd="0" presId="urn:microsoft.com/office/officeart/2005/8/layout/target3"/>
    <dgm:cxn modelId="{B1502AB8-4DC5-41BB-949B-801B88F692B5}" type="presParOf" srcId="{78915DFD-6562-40BB-B61D-DAC7EBCC4E80}" destId="{69187513-ABE7-429F-A5AE-1D1B1DD1CC92}" srcOrd="8" destOrd="0" presId="urn:microsoft.com/office/officeart/2005/8/layout/target3"/>
    <dgm:cxn modelId="{6FFDEFB4-1BE6-43E5-8AE9-CB6E3A50C95B}" type="presParOf" srcId="{78915DFD-6562-40BB-B61D-DAC7EBCC4E80}" destId="{3FDE21EE-5832-4981-BCA0-26668EC5ED09}" srcOrd="9" destOrd="0" presId="urn:microsoft.com/office/officeart/2005/8/layout/target3"/>
    <dgm:cxn modelId="{32A09FAF-2BE3-4D02-8DF1-1F985F4108F0}" type="presParOf" srcId="{78915DFD-6562-40BB-B61D-DAC7EBCC4E80}" destId="{FAB5DA60-32F2-4651-9AAC-3B685F2A26F0}" srcOrd="10" destOrd="0" presId="urn:microsoft.com/office/officeart/2005/8/layout/target3"/>
    <dgm:cxn modelId="{3B6780C1-2EC0-4BAC-A2BC-1E7C73E163E8}" type="presParOf" srcId="{78915DFD-6562-40BB-B61D-DAC7EBCC4E80}" destId="{8FBDEDD3-8560-4512-ADF7-B7478BFA08B3}" srcOrd="11" destOrd="0" presId="urn:microsoft.com/office/officeart/2005/8/layout/target3"/>
    <dgm:cxn modelId="{6CB124B1-E78F-4964-B408-F0B9A10D3D3B}" type="presParOf" srcId="{78915DFD-6562-40BB-B61D-DAC7EBCC4E80}" destId="{DD44E7AF-5813-423F-87E6-8CC005C0076D}" srcOrd="12" destOrd="0" presId="urn:microsoft.com/office/officeart/2005/8/layout/target3"/>
    <dgm:cxn modelId="{CB2DB29D-3F42-474F-9804-104B590FB9E2}" type="presParOf" srcId="{78915DFD-6562-40BB-B61D-DAC7EBCC4E80}" destId="{595084C1-1AC4-4123-A982-0C4EC845E8B2}" srcOrd="13" destOrd="0" presId="urn:microsoft.com/office/officeart/2005/8/layout/target3"/>
    <dgm:cxn modelId="{8EBDB268-1B3B-4F15-9037-0B0AA15CFE4B}" type="presParOf" srcId="{78915DFD-6562-40BB-B61D-DAC7EBCC4E80}" destId="{DAFC7126-94CB-4E14-B5BA-0F6243AF6B82}" srcOrd="14" destOrd="0" presId="urn:microsoft.com/office/officeart/2005/8/layout/target3"/>
    <dgm:cxn modelId="{E4D7C0EE-B4AB-4F1D-9B4F-FA50B9EA7705}" type="presParOf" srcId="{78915DFD-6562-40BB-B61D-DAC7EBCC4E80}" destId="{568E38FE-0D54-4A2F-A903-23B12865EC52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F71BF37-B65C-4B86-8828-63C4D6ECE13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CFEB600E-12F4-4B18-8724-2F0E05F1C5DE}">
      <dgm:prSet custT="1"/>
      <dgm:spPr/>
      <dgm:t>
        <a:bodyPr/>
        <a:lstStyle/>
        <a:p>
          <a:pPr rtl="0"/>
          <a:r>
            <a:rPr lang="es-MX" sz="2800" baseline="0" dirty="0" smtClean="0"/>
            <a:t>Se revela en notas lo siguiente</a:t>
          </a:r>
          <a:endParaRPr lang="es-MX" sz="2800" dirty="0"/>
        </a:p>
      </dgm:t>
    </dgm:pt>
    <dgm:pt modelId="{453121E3-B3DC-4071-A831-B144A1D90012}" type="parTrans" cxnId="{631676E0-7B07-4D5E-8487-0B805F4E28F8}">
      <dgm:prSet/>
      <dgm:spPr/>
      <dgm:t>
        <a:bodyPr/>
        <a:lstStyle/>
        <a:p>
          <a:endParaRPr lang="es-MX" sz="2400"/>
        </a:p>
      </dgm:t>
    </dgm:pt>
    <dgm:pt modelId="{AD4D48A6-48C0-468E-950C-1B97766938E6}" type="sibTrans" cxnId="{631676E0-7B07-4D5E-8487-0B805F4E28F8}">
      <dgm:prSet/>
      <dgm:spPr/>
      <dgm:t>
        <a:bodyPr/>
        <a:lstStyle/>
        <a:p>
          <a:endParaRPr lang="es-MX" sz="2400"/>
        </a:p>
      </dgm:t>
    </dgm:pt>
    <dgm:pt modelId="{E2F80CA6-2058-4725-ACB0-871277EE9216}">
      <dgm:prSet custT="1"/>
      <dgm:spPr/>
      <dgm:t>
        <a:bodyPr/>
        <a:lstStyle/>
        <a:p>
          <a:pPr rtl="0"/>
          <a:r>
            <a:rPr lang="es-MX" sz="2400" baseline="0" smtClean="0"/>
            <a:t>La integración del efectivo y equivalentes de efectivo indicando la política de valuación y la moneda o medida de intercambio de su denominación.</a:t>
          </a:r>
          <a:endParaRPr lang="es-MX" sz="2400"/>
        </a:p>
      </dgm:t>
    </dgm:pt>
    <dgm:pt modelId="{84FC801E-0399-4E50-87D2-84BC12D83F2D}" type="parTrans" cxnId="{EB43799B-5B1C-4420-86E5-D28593983B57}">
      <dgm:prSet/>
      <dgm:spPr/>
      <dgm:t>
        <a:bodyPr/>
        <a:lstStyle/>
        <a:p>
          <a:endParaRPr lang="es-MX" sz="2400"/>
        </a:p>
      </dgm:t>
    </dgm:pt>
    <dgm:pt modelId="{6CF7EB92-089D-4E2B-BE72-6E83ED450934}" type="sibTrans" cxnId="{EB43799B-5B1C-4420-86E5-D28593983B57}">
      <dgm:prSet/>
      <dgm:spPr/>
      <dgm:t>
        <a:bodyPr/>
        <a:lstStyle/>
        <a:p>
          <a:endParaRPr lang="es-MX" sz="2400"/>
        </a:p>
      </dgm:t>
    </dgm:pt>
    <dgm:pt modelId="{AE931209-06A7-466C-8BE0-E81DF88109B5}">
      <dgm:prSet custT="1"/>
      <dgm:spPr/>
      <dgm:t>
        <a:bodyPr/>
        <a:lstStyle/>
        <a:p>
          <a:pPr rtl="0"/>
          <a:r>
            <a:rPr lang="es-MX" sz="2400" baseline="0" smtClean="0"/>
            <a:t>Si existe efectivo y equivalentes de efectivo restringidos debe revelarse su importe y las razones de su restricción y la fecha probable en que expira.</a:t>
          </a:r>
          <a:endParaRPr lang="es-MX" sz="2400"/>
        </a:p>
      </dgm:t>
    </dgm:pt>
    <dgm:pt modelId="{477116D3-D6D2-4F46-979B-99E9ED298CE5}" type="parTrans" cxnId="{5114890A-09C0-4060-852B-FD460F925DE4}">
      <dgm:prSet/>
      <dgm:spPr/>
      <dgm:t>
        <a:bodyPr/>
        <a:lstStyle/>
        <a:p>
          <a:endParaRPr lang="es-MX" sz="2400"/>
        </a:p>
      </dgm:t>
    </dgm:pt>
    <dgm:pt modelId="{78BDE1AD-79EC-407B-AC86-6C4A998B09B1}" type="sibTrans" cxnId="{5114890A-09C0-4060-852B-FD460F925DE4}">
      <dgm:prSet/>
      <dgm:spPr/>
      <dgm:t>
        <a:bodyPr/>
        <a:lstStyle/>
        <a:p>
          <a:endParaRPr lang="es-MX" sz="2400"/>
        </a:p>
      </dgm:t>
    </dgm:pt>
    <dgm:pt modelId="{B06CD5BC-DD91-4ACA-9622-11E4F7870BB5}">
      <dgm:prSet custT="1"/>
      <dgm:spPr/>
      <dgm:t>
        <a:bodyPr/>
        <a:lstStyle/>
        <a:p>
          <a:pPr rtl="0"/>
          <a:r>
            <a:rPr lang="es-MX" sz="2400" baseline="0" smtClean="0"/>
            <a:t>El efecto de los hechos posteriores que hayan modificado sustancialmente la valuación del efectivo en moneda extranjera, en metales preciosos amonedados, y ene inversiones disponibles a ala vista, entre la fecha de los estados financieros y la fecha en que estos son autorizados para su emisión </a:t>
          </a:r>
          <a:endParaRPr lang="es-MX" sz="2400"/>
        </a:p>
      </dgm:t>
    </dgm:pt>
    <dgm:pt modelId="{E842A1B1-2471-4B46-BBA7-80CB31FB1448}" type="parTrans" cxnId="{5F74E5EF-FBCF-4615-9CF4-722E2A4D531F}">
      <dgm:prSet/>
      <dgm:spPr/>
      <dgm:t>
        <a:bodyPr/>
        <a:lstStyle/>
        <a:p>
          <a:endParaRPr lang="es-MX" sz="2400"/>
        </a:p>
      </dgm:t>
    </dgm:pt>
    <dgm:pt modelId="{3F064F47-DB97-4919-8F4B-E7EF9B88E791}" type="sibTrans" cxnId="{5F74E5EF-FBCF-4615-9CF4-722E2A4D531F}">
      <dgm:prSet/>
      <dgm:spPr/>
      <dgm:t>
        <a:bodyPr/>
        <a:lstStyle/>
        <a:p>
          <a:endParaRPr lang="es-MX" sz="2400"/>
        </a:p>
      </dgm:t>
    </dgm:pt>
    <dgm:pt modelId="{2EB6C93B-5FC0-470D-952A-3BDE973DA7D4}" type="pres">
      <dgm:prSet presAssocID="{3F71BF37-B65C-4B86-8828-63C4D6ECE13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7085F9E-9DD1-4EA9-9C00-822A4D9340FE}" type="pres">
      <dgm:prSet presAssocID="{CFEB600E-12F4-4B18-8724-2F0E05F1C5DE}" presName="thickLine" presStyleLbl="alignNode1" presStyleIdx="0" presStyleCnt="1"/>
      <dgm:spPr/>
    </dgm:pt>
    <dgm:pt modelId="{4C6AFD02-15C3-4859-887E-576BAFE6EFCD}" type="pres">
      <dgm:prSet presAssocID="{CFEB600E-12F4-4B18-8724-2F0E05F1C5DE}" presName="horz1" presStyleCnt="0"/>
      <dgm:spPr/>
    </dgm:pt>
    <dgm:pt modelId="{CB77879B-5F2A-4B61-8AE2-6E1B99C88D52}" type="pres">
      <dgm:prSet presAssocID="{CFEB600E-12F4-4B18-8724-2F0E05F1C5DE}" presName="tx1" presStyleLbl="revTx" presStyleIdx="0" presStyleCnt="4" custScaleX="78726"/>
      <dgm:spPr/>
      <dgm:t>
        <a:bodyPr/>
        <a:lstStyle/>
        <a:p>
          <a:endParaRPr lang="es-MX"/>
        </a:p>
      </dgm:t>
    </dgm:pt>
    <dgm:pt modelId="{6A720A73-2C46-435E-9403-C9EF27FAD356}" type="pres">
      <dgm:prSet presAssocID="{CFEB600E-12F4-4B18-8724-2F0E05F1C5DE}" presName="vert1" presStyleCnt="0"/>
      <dgm:spPr/>
    </dgm:pt>
    <dgm:pt modelId="{72403256-4CE5-4E96-B711-B8231CD1FCEA}" type="pres">
      <dgm:prSet presAssocID="{E2F80CA6-2058-4725-ACB0-871277EE9216}" presName="vertSpace2a" presStyleCnt="0"/>
      <dgm:spPr/>
    </dgm:pt>
    <dgm:pt modelId="{3B449EBE-2D49-419A-8A3B-833E6588F3C5}" type="pres">
      <dgm:prSet presAssocID="{E2F80CA6-2058-4725-ACB0-871277EE9216}" presName="horz2" presStyleCnt="0"/>
      <dgm:spPr/>
    </dgm:pt>
    <dgm:pt modelId="{C198E82F-FC74-44B6-B30B-BA239099BFCA}" type="pres">
      <dgm:prSet presAssocID="{E2F80CA6-2058-4725-ACB0-871277EE9216}" presName="horzSpace2" presStyleCnt="0"/>
      <dgm:spPr/>
    </dgm:pt>
    <dgm:pt modelId="{1F87A54A-CE96-4D3A-BA3A-3240534CF242}" type="pres">
      <dgm:prSet presAssocID="{E2F80CA6-2058-4725-ACB0-871277EE9216}" presName="tx2" presStyleLbl="revTx" presStyleIdx="1" presStyleCnt="4"/>
      <dgm:spPr/>
      <dgm:t>
        <a:bodyPr/>
        <a:lstStyle/>
        <a:p>
          <a:endParaRPr lang="es-MX"/>
        </a:p>
      </dgm:t>
    </dgm:pt>
    <dgm:pt modelId="{5FD2F9BC-823F-4FD0-AC89-9B6CE526AA8C}" type="pres">
      <dgm:prSet presAssocID="{E2F80CA6-2058-4725-ACB0-871277EE9216}" presName="vert2" presStyleCnt="0"/>
      <dgm:spPr/>
    </dgm:pt>
    <dgm:pt modelId="{D7325B23-E3DA-4196-B9B1-0F255EADF6E0}" type="pres">
      <dgm:prSet presAssocID="{E2F80CA6-2058-4725-ACB0-871277EE9216}" presName="thinLine2b" presStyleLbl="callout" presStyleIdx="0" presStyleCnt="3"/>
      <dgm:spPr/>
    </dgm:pt>
    <dgm:pt modelId="{FFD817E1-B8A7-4200-ADF7-D1316B74551B}" type="pres">
      <dgm:prSet presAssocID="{E2F80CA6-2058-4725-ACB0-871277EE9216}" presName="vertSpace2b" presStyleCnt="0"/>
      <dgm:spPr/>
    </dgm:pt>
    <dgm:pt modelId="{B493F5AF-35CE-4E18-BBFD-90112B52A064}" type="pres">
      <dgm:prSet presAssocID="{AE931209-06A7-466C-8BE0-E81DF88109B5}" presName="horz2" presStyleCnt="0"/>
      <dgm:spPr/>
    </dgm:pt>
    <dgm:pt modelId="{A53069A3-4DB5-44E8-9C35-BEA0F2396A07}" type="pres">
      <dgm:prSet presAssocID="{AE931209-06A7-466C-8BE0-E81DF88109B5}" presName="horzSpace2" presStyleCnt="0"/>
      <dgm:spPr/>
    </dgm:pt>
    <dgm:pt modelId="{1A07B6E6-5E3D-4BB1-AEE4-C3FE8532426C}" type="pres">
      <dgm:prSet presAssocID="{AE931209-06A7-466C-8BE0-E81DF88109B5}" presName="tx2" presStyleLbl="revTx" presStyleIdx="2" presStyleCnt="4"/>
      <dgm:spPr/>
      <dgm:t>
        <a:bodyPr/>
        <a:lstStyle/>
        <a:p>
          <a:endParaRPr lang="es-MX"/>
        </a:p>
      </dgm:t>
    </dgm:pt>
    <dgm:pt modelId="{FC8B4D9F-8062-4BF3-BB39-18900996B343}" type="pres">
      <dgm:prSet presAssocID="{AE931209-06A7-466C-8BE0-E81DF88109B5}" presName="vert2" presStyleCnt="0"/>
      <dgm:spPr/>
    </dgm:pt>
    <dgm:pt modelId="{82445ACB-753D-43DE-9E76-927D748A4543}" type="pres">
      <dgm:prSet presAssocID="{AE931209-06A7-466C-8BE0-E81DF88109B5}" presName="thinLine2b" presStyleLbl="callout" presStyleIdx="1" presStyleCnt="3"/>
      <dgm:spPr/>
    </dgm:pt>
    <dgm:pt modelId="{8A2FA8ED-E9EF-4398-9AC2-9F6BC78FE2BA}" type="pres">
      <dgm:prSet presAssocID="{AE931209-06A7-466C-8BE0-E81DF88109B5}" presName="vertSpace2b" presStyleCnt="0"/>
      <dgm:spPr/>
    </dgm:pt>
    <dgm:pt modelId="{E3567B63-39EE-425C-93DB-4AFB1A345982}" type="pres">
      <dgm:prSet presAssocID="{B06CD5BC-DD91-4ACA-9622-11E4F7870BB5}" presName="horz2" presStyleCnt="0"/>
      <dgm:spPr/>
    </dgm:pt>
    <dgm:pt modelId="{486B8A0E-E8B8-4EA9-A9EA-CDE7F3A1F303}" type="pres">
      <dgm:prSet presAssocID="{B06CD5BC-DD91-4ACA-9622-11E4F7870BB5}" presName="horzSpace2" presStyleCnt="0"/>
      <dgm:spPr/>
    </dgm:pt>
    <dgm:pt modelId="{15A96C66-4C8D-4B3F-B842-67D95E32A7AC}" type="pres">
      <dgm:prSet presAssocID="{B06CD5BC-DD91-4ACA-9622-11E4F7870BB5}" presName="tx2" presStyleLbl="revTx" presStyleIdx="3" presStyleCnt="4"/>
      <dgm:spPr/>
      <dgm:t>
        <a:bodyPr/>
        <a:lstStyle/>
        <a:p>
          <a:endParaRPr lang="es-MX"/>
        </a:p>
      </dgm:t>
    </dgm:pt>
    <dgm:pt modelId="{8BA75370-D990-4164-A7BD-086FA0CD3312}" type="pres">
      <dgm:prSet presAssocID="{B06CD5BC-DD91-4ACA-9622-11E4F7870BB5}" presName="vert2" presStyleCnt="0"/>
      <dgm:spPr/>
    </dgm:pt>
    <dgm:pt modelId="{D970D81A-65A5-4FA8-B0A1-6467FDDEA20E}" type="pres">
      <dgm:prSet presAssocID="{B06CD5BC-DD91-4ACA-9622-11E4F7870BB5}" presName="thinLine2b" presStyleLbl="callout" presStyleIdx="2" presStyleCnt="3"/>
      <dgm:spPr/>
    </dgm:pt>
    <dgm:pt modelId="{580F08E9-95C2-410A-A14E-9B86FA339AE8}" type="pres">
      <dgm:prSet presAssocID="{B06CD5BC-DD91-4ACA-9622-11E4F7870BB5}" presName="vertSpace2b" presStyleCnt="0"/>
      <dgm:spPr/>
    </dgm:pt>
  </dgm:ptLst>
  <dgm:cxnLst>
    <dgm:cxn modelId="{5F74E5EF-FBCF-4615-9CF4-722E2A4D531F}" srcId="{CFEB600E-12F4-4B18-8724-2F0E05F1C5DE}" destId="{B06CD5BC-DD91-4ACA-9622-11E4F7870BB5}" srcOrd="2" destOrd="0" parTransId="{E842A1B1-2471-4B46-BBA7-80CB31FB1448}" sibTransId="{3F064F47-DB97-4919-8F4B-E7EF9B88E791}"/>
    <dgm:cxn modelId="{8F5734AF-B09E-440F-B450-DD21DFEE0C3E}" type="presOf" srcId="{3F71BF37-B65C-4B86-8828-63C4D6ECE137}" destId="{2EB6C93B-5FC0-470D-952A-3BDE973DA7D4}" srcOrd="0" destOrd="0" presId="urn:microsoft.com/office/officeart/2008/layout/LinedList"/>
    <dgm:cxn modelId="{6A2E414A-4FA1-435E-BAC6-E3B8955E8807}" type="presOf" srcId="{CFEB600E-12F4-4B18-8724-2F0E05F1C5DE}" destId="{CB77879B-5F2A-4B61-8AE2-6E1B99C88D52}" srcOrd="0" destOrd="0" presId="urn:microsoft.com/office/officeart/2008/layout/LinedList"/>
    <dgm:cxn modelId="{B22D33C5-41E9-4556-B344-03E34C79409D}" type="presOf" srcId="{B06CD5BC-DD91-4ACA-9622-11E4F7870BB5}" destId="{15A96C66-4C8D-4B3F-B842-67D95E32A7AC}" srcOrd="0" destOrd="0" presId="urn:microsoft.com/office/officeart/2008/layout/LinedList"/>
    <dgm:cxn modelId="{631676E0-7B07-4D5E-8487-0B805F4E28F8}" srcId="{3F71BF37-B65C-4B86-8828-63C4D6ECE137}" destId="{CFEB600E-12F4-4B18-8724-2F0E05F1C5DE}" srcOrd="0" destOrd="0" parTransId="{453121E3-B3DC-4071-A831-B144A1D90012}" sibTransId="{AD4D48A6-48C0-468E-950C-1B97766938E6}"/>
    <dgm:cxn modelId="{9D025AF4-C05D-4F3F-9DBC-BE8D523E542A}" type="presOf" srcId="{E2F80CA6-2058-4725-ACB0-871277EE9216}" destId="{1F87A54A-CE96-4D3A-BA3A-3240534CF242}" srcOrd="0" destOrd="0" presId="urn:microsoft.com/office/officeart/2008/layout/LinedList"/>
    <dgm:cxn modelId="{EB43799B-5B1C-4420-86E5-D28593983B57}" srcId="{CFEB600E-12F4-4B18-8724-2F0E05F1C5DE}" destId="{E2F80CA6-2058-4725-ACB0-871277EE9216}" srcOrd="0" destOrd="0" parTransId="{84FC801E-0399-4E50-87D2-84BC12D83F2D}" sibTransId="{6CF7EB92-089D-4E2B-BE72-6E83ED450934}"/>
    <dgm:cxn modelId="{76979642-F496-4810-8CC3-286801437C78}" type="presOf" srcId="{AE931209-06A7-466C-8BE0-E81DF88109B5}" destId="{1A07B6E6-5E3D-4BB1-AEE4-C3FE8532426C}" srcOrd="0" destOrd="0" presId="urn:microsoft.com/office/officeart/2008/layout/LinedList"/>
    <dgm:cxn modelId="{5114890A-09C0-4060-852B-FD460F925DE4}" srcId="{CFEB600E-12F4-4B18-8724-2F0E05F1C5DE}" destId="{AE931209-06A7-466C-8BE0-E81DF88109B5}" srcOrd="1" destOrd="0" parTransId="{477116D3-D6D2-4F46-979B-99E9ED298CE5}" sibTransId="{78BDE1AD-79EC-407B-AC86-6C4A998B09B1}"/>
    <dgm:cxn modelId="{E3A0E989-67E8-40FA-9CF1-0BD99FABAB4A}" type="presParOf" srcId="{2EB6C93B-5FC0-470D-952A-3BDE973DA7D4}" destId="{D7085F9E-9DD1-4EA9-9C00-822A4D9340FE}" srcOrd="0" destOrd="0" presId="urn:microsoft.com/office/officeart/2008/layout/LinedList"/>
    <dgm:cxn modelId="{46DA1E92-3383-43DC-B377-A23472E741CA}" type="presParOf" srcId="{2EB6C93B-5FC0-470D-952A-3BDE973DA7D4}" destId="{4C6AFD02-15C3-4859-887E-576BAFE6EFCD}" srcOrd="1" destOrd="0" presId="urn:microsoft.com/office/officeart/2008/layout/LinedList"/>
    <dgm:cxn modelId="{B115287D-DF22-4CAB-A3C3-881E4EBF1D87}" type="presParOf" srcId="{4C6AFD02-15C3-4859-887E-576BAFE6EFCD}" destId="{CB77879B-5F2A-4B61-8AE2-6E1B99C88D52}" srcOrd="0" destOrd="0" presId="urn:microsoft.com/office/officeart/2008/layout/LinedList"/>
    <dgm:cxn modelId="{79142B08-D81D-4763-9BBE-10F16951FC89}" type="presParOf" srcId="{4C6AFD02-15C3-4859-887E-576BAFE6EFCD}" destId="{6A720A73-2C46-435E-9403-C9EF27FAD356}" srcOrd="1" destOrd="0" presId="urn:microsoft.com/office/officeart/2008/layout/LinedList"/>
    <dgm:cxn modelId="{5B30BCA3-76A3-481D-BD01-0F9F655B744D}" type="presParOf" srcId="{6A720A73-2C46-435E-9403-C9EF27FAD356}" destId="{72403256-4CE5-4E96-B711-B8231CD1FCEA}" srcOrd="0" destOrd="0" presId="urn:microsoft.com/office/officeart/2008/layout/LinedList"/>
    <dgm:cxn modelId="{E86FC51C-15D5-4C34-8A19-60935EDF4B6E}" type="presParOf" srcId="{6A720A73-2C46-435E-9403-C9EF27FAD356}" destId="{3B449EBE-2D49-419A-8A3B-833E6588F3C5}" srcOrd="1" destOrd="0" presId="urn:microsoft.com/office/officeart/2008/layout/LinedList"/>
    <dgm:cxn modelId="{056838FD-65E7-4E26-8D83-275A4CEE6DF6}" type="presParOf" srcId="{3B449EBE-2D49-419A-8A3B-833E6588F3C5}" destId="{C198E82F-FC74-44B6-B30B-BA239099BFCA}" srcOrd="0" destOrd="0" presId="urn:microsoft.com/office/officeart/2008/layout/LinedList"/>
    <dgm:cxn modelId="{7290D26A-5061-4621-A7E3-E5037378C40A}" type="presParOf" srcId="{3B449EBE-2D49-419A-8A3B-833E6588F3C5}" destId="{1F87A54A-CE96-4D3A-BA3A-3240534CF242}" srcOrd="1" destOrd="0" presId="urn:microsoft.com/office/officeart/2008/layout/LinedList"/>
    <dgm:cxn modelId="{9DC9D7C5-389C-41D3-AEC8-A384E8D4619C}" type="presParOf" srcId="{3B449EBE-2D49-419A-8A3B-833E6588F3C5}" destId="{5FD2F9BC-823F-4FD0-AC89-9B6CE526AA8C}" srcOrd="2" destOrd="0" presId="urn:microsoft.com/office/officeart/2008/layout/LinedList"/>
    <dgm:cxn modelId="{C76741E1-46EF-4BF9-A020-4D2CC237EB4C}" type="presParOf" srcId="{6A720A73-2C46-435E-9403-C9EF27FAD356}" destId="{D7325B23-E3DA-4196-B9B1-0F255EADF6E0}" srcOrd="2" destOrd="0" presId="urn:microsoft.com/office/officeart/2008/layout/LinedList"/>
    <dgm:cxn modelId="{2DC9A10E-49E2-4A47-B590-3BA97702938B}" type="presParOf" srcId="{6A720A73-2C46-435E-9403-C9EF27FAD356}" destId="{FFD817E1-B8A7-4200-ADF7-D1316B74551B}" srcOrd="3" destOrd="0" presId="urn:microsoft.com/office/officeart/2008/layout/LinedList"/>
    <dgm:cxn modelId="{6630B95B-D214-4335-BFCE-C924A1BD11A7}" type="presParOf" srcId="{6A720A73-2C46-435E-9403-C9EF27FAD356}" destId="{B493F5AF-35CE-4E18-BBFD-90112B52A064}" srcOrd="4" destOrd="0" presId="urn:microsoft.com/office/officeart/2008/layout/LinedList"/>
    <dgm:cxn modelId="{A2FEFCD4-E581-4509-8760-F73BD9629D0A}" type="presParOf" srcId="{B493F5AF-35CE-4E18-BBFD-90112B52A064}" destId="{A53069A3-4DB5-44E8-9C35-BEA0F2396A07}" srcOrd="0" destOrd="0" presId="urn:microsoft.com/office/officeart/2008/layout/LinedList"/>
    <dgm:cxn modelId="{12B8FCC7-FCE4-4204-B72D-04476A28882A}" type="presParOf" srcId="{B493F5AF-35CE-4E18-BBFD-90112B52A064}" destId="{1A07B6E6-5E3D-4BB1-AEE4-C3FE8532426C}" srcOrd="1" destOrd="0" presId="urn:microsoft.com/office/officeart/2008/layout/LinedList"/>
    <dgm:cxn modelId="{68C6FFCE-A956-465C-8C18-9F77CD02D965}" type="presParOf" srcId="{B493F5AF-35CE-4E18-BBFD-90112B52A064}" destId="{FC8B4D9F-8062-4BF3-BB39-18900996B343}" srcOrd="2" destOrd="0" presId="urn:microsoft.com/office/officeart/2008/layout/LinedList"/>
    <dgm:cxn modelId="{FFFD3CFD-466F-424C-A864-08AC3F46EED7}" type="presParOf" srcId="{6A720A73-2C46-435E-9403-C9EF27FAD356}" destId="{82445ACB-753D-43DE-9E76-927D748A4543}" srcOrd="5" destOrd="0" presId="urn:microsoft.com/office/officeart/2008/layout/LinedList"/>
    <dgm:cxn modelId="{17CEC1CF-E956-4EA9-8F57-146E27F4AF86}" type="presParOf" srcId="{6A720A73-2C46-435E-9403-C9EF27FAD356}" destId="{8A2FA8ED-E9EF-4398-9AC2-9F6BC78FE2BA}" srcOrd="6" destOrd="0" presId="urn:microsoft.com/office/officeart/2008/layout/LinedList"/>
    <dgm:cxn modelId="{6448602A-48A8-4D68-B90E-279566FCE78C}" type="presParOf" srcId="{6A720A73-2C46-435E-9403-C9EF27FAD356}" destId="{E3567B63-39EE-425C-93DB-4AFB1A345982}" srcOrd="7" destOrd="0" presId="urn:microsoft.com/office/officeart/2008/layout/LinedList"/>
    <dgm:cxn modelId="{1CB00ADC-34EC-45DE-A7D8-9F448F32EBFF}" type="presParOf" srcId="{E3567B63-39EE-425C-93DB-4AFB1A345982}" destId="{486B8A0E-E8B8-4EA9-A9EA-CDE7F3A1F303}" srcOrd="0" destOrd="0" presId="urn:microsoft.com/office/officeart/2008/layout/LinedList"/>
    <dgm:cxn modelId="{43EF181B-3C73-4D97-B4A2-2182F457F616}" type="presParOf" srcId="{E3567B63-39EE-425C-93DB-4AFB1A345982}" destId="{15A96C66-4C8D-4B3F-B842-67D95E32A7AC}" srcOrd="1" destOrd="0" presId="urn:microsoft.com/office/officeart/2008/layout/LinedList"/>
    <dgm:cxn modelId="{9E372316-8F1E-48BD-A2C8-B3407E557175}" type="presParOf" srcId="{E3567B63-39EE-425C-93DB-4AFB1A345982}" destId="{8BA75370-D990-4164-A7BD-086FA0CD3312}" srcOrd="2" destOrd="0" presId="urn:microsoft.com/office/officeart/2008/layout/LinedList"/>
    <dgm:cxn modelId="{4835E15F-1225-4346-A2C5-30C14C4DD6C0}" type="presParOf" srcId="{6A720A73-2C46-435E-9403-C9EF27FAD356}" destId="{D970D81A-65A5-4FA8-B0A1-6467FDDEA20E}" srcOrd="8" destOrd="0" presId="urn:microsoft.com/office/officeart/2008/layout/LinedList"/>
    <dgm:cxn modelId="{40CC8020-96A3-4389-A934-9155B564BC4C}" type="presParOf" srcId="{6A720A73-2C46-435E-9403-C9EF27FAD356}" destId="{580F08E9-95C2-410A-A14E-9B86FA339AE8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743D3A3-EB15-4120-9672-B3AA1001D35B}" type="doc">
      <dgm:prSet loTypeId="urn:microsoft.com/office/officeart/2005/8/layout/arrow2" loCatId="process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77C2D686-2D10-4655-9D02-EAC7A4967689}">
      <dgm:prSet/>
      <dgm:spPr/>
      <dgm:t>
        <a:bodyPr/>
        <a:lstStyle/>
        <a:p>
          <a:pPr rtl="0"/>
          <a:r>
            <a:rPr lang="es-ES" baseline="0" smtClean="0"/>
            <a:t>LA CUENTA DEL EFECTIVO (CAJA) REGISTRO AUMENTOS Y DISMINUCIONES QUE SUFRE COMO CONSECUENCIA DE LAS OPERACIONES REALIZADAS POR UNA ENTIDAD ECONOMICA.</a:t>
          </a:r>
          <a:endParaRPr lang="es-MX"/>
        </a:p>
      </dgm:t>
    </dgm:pt>
    <dgm:pt modelId="{198E39A9-463F-4DA6-A653-6A6FF1345A62}" type="parTrans" cxnId="{0383CC8E-DBD5-48CD-B7BF-3C392CFDC442}">
      <dgm:prSet/>
      <dgm:spPr/>
      <dgm:t>
        <a:bodyPr/>
        <a:lstStyle/>
        <a:p>
          <a:endParaRPr lang="es-MX"/>
        </a:p>
      </dgm:t>
    </dgm:pt>
    <dgm:pt modelId="{8FACAF2C-DA2A-4E01-A4C8-37E16EC93470}" type="sibTrans" cxnId="{0383CC8E-DBD5-48CD-B7BF-3C392CFDC442}">
      <dgm:prSet/>
      <dgm:spPr/>
      <dgm:t>
        <a:bodyPr/>
        <a:lstStyle/>
        <a:p>
          <a:endParaRPr lang="es-MX"/>
        </a:p>
      </dgm:t>
    </dgm:pt>
    <dgm:pt modelId="{4A880DB7-9E1A-4614-8AA8-B2D48732A57B}">
      <dgm:prSet/>
      <dgm:spPr/>
      <dgm:t>
        <a:bodyPr/>
        <a:lstStyle/>
        <a:p>
          <a:pPr rtl="0"/>
          <a:r>
            <a:rPr lang="es-ES" baseline="0" smtClean="0"/>
            <a:t>SE PRESENTA COMO LA PRIMERA CUENTA DEL ACTIVO CIRCULANTE</a:t>
          </a:r>
          <a:endParaRPr lang="es-MX"/>
        </a:p>
      </dgm:t>
    </dgm:pt>
    <dgm:pt modelId="{758D3EEC-67E4-4FC1-A5E6-08E6DF04D260}" type="parTrans" cxnId="{3B083CE2-AFC9-495A-A3DC-9996FA04A06F}">
      <dgm:prSet/>
      <dgm:spPr/>
      <dgm:t>
        <a:bodyPr/>
        <a:lstStyle/>
        <a:p>
          <a:endParaRPr lang="es-MX"/>
        </a:p>
      </dgm:t>
    </dgm:pt>
    <dgm:pt modelId="{D569F02A-AF73-4808-BC22-36E1FDC15C5A}" type="sibTrans" cxnId="{3B083CE2-AFC9-495A-A3DC-9996FA04A06F}">
      <dgm:prSet/>
      <dgm:spPr/>
      <dgm:t>
        <a:bodyPr/>
        <a:lstStyle/>
        <a:p>
          <a:endParaRPr lang="es-MX"/>
        </a:p>
      </dgm:t>
    </dgm:pt>
    <dgm:pt modelId="{181868B9-0E51-4835-B6AE-14237006F75F}" type="pres">
      <dgm:prSet presAssocID="{3743D3A3-EB15-4120-9672-B3AA1001D35B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998CF9-CFCE-4439-BB76-CCA1F196DA93}" type="pres">
      <dgm:prSet presAssocID="{3743D3A3-EB15-4120-9672-B3AA1001D35B}" presName="arrow" presStyleLbl="bgShp" presStyleIdx="0" presStyleCnt="1"/>
      <dgm:spPr/>
    </dgm:pt>
    <dgm:pt modelId="{A5B0EAF4-0551-4419-8499-B57EABC5E151}" type="pres">
      <dgm:prSet presAssocID="{3743D3A3-EB15-4120-9672-B3AA1001D35B}" presName="arrowDiagram2" presStyleCnt="0"/>
      <dgm:spPr/>
    </dgm:pt>
    <dgm:pt modelId="{A2930ACB-FBA5-47D9-B6F0-21B6A72DDD93}" type="pres">
      <dgm:prSet presAssocID="{77C2D686-2D10-4655-9D02-EAC7A4967689}" presName="bullet2a" presStyleLbl="node1" presStyleIdx="0" presStyleCnt="2"/>
      <dgm:spPr/>
    </dgm:pt>
    <dgm:pt modelId="{E477F9E5-AB44-4D3B-89D7-309A91AA1440}" type="pres">
      <dgm:prSet presAssocID="{77C2D686-2D10-4655-9D02-EAC7A4967689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CD534E-7D3C-440F-8984-7CDB5899D392}" type="pres">
      <dgm:prSet presAssocID="{4A880DB7-9E1A-4614-8AA8-B2D48732A57B}" presName="bullet2b" presStyleLbl="node1" presStyleIdx="1" presStyleCnt="2"/>
      <dgm:spPr/>
    </dgm:pt>
    <dgm:pt modelId="{0BC0FCE6-8BE3-4062-845C-C4907409ADD9}" type="pres">
      <dgm:prSet presAssocID="{4A880DB7-9E1A-4614-8AA8-B2D48732A57B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083CE2-AFC9-495A-A3DC-9996FA04A06F}" srcId="{3743D3A3-EB15-4120-9672-B3AA1001D35B}" destId="{4A880DB7-9E1A-4614-8AA8-B2D48732A57B}" srcOrd="1" destOrd="0" parTransId="{758D3EEC-67E4-4FC1-A5E6-08E6DF04D260}" sibTransId="{D569F02A-AF73-4808-BC22-36E1FDC15C5A}"/>
    <dgm:cxn modelId="{B4D211C3-2E6F-487E-83BF-F0759DBA2191}" type="presOf" srcId="{77C2D686-2D10-4655-9D02-EAC7A4967689}" destId="{E477F9E5-AB44-4D3B-89D7-309A91AA1440}" srcOrd="0" destOrd="0" presId="urn:microsoft.com/office/officeart/2005/8/layout/arrow2"/>
    <dgm:cxn modelId="{0383CC8E-DBD5-48CD-B7BF-3C392CFDC442}" srcId="{3743D3A3-EB15-4120-9672-B3AA1001D35B}" destId="{77C2D686-2D10-4655-9D02-EAC7A4967689}" srcOrd="0" destOrd="0" parTransId="{198E39A9-463F-4DA6-A653-6A6FF1345A62}" sibTransId="{8FACAF2C-DA2A-4E01-A4C8-37E16EC93470}"/>
    <dgm:cxn modelId="{F73B4299-48C2-4179-9CF7-40E86F1EE3D6}" type="presOf" srcId="{3743D3A3-EB15-4120-9672-B3AA1001D35B}" destId="{181868B9-0E51-4835-B6AE-14237006F75F}" srcOrd="0" destOrd="0" presId="urn:microsoft.com/office/officeart/2005/8/layout/arrow2"/>
    <dgm:cxn modelId="{A4B64D02-22B2-4BD9-B2D1-90539B8D60D6}" type="presOf" srcId="{4A880DB7-9E1A-4614-8AA8-B2D48732A57B}" destId="{0BC0FCE6-8BE3-4062-845C-C4907409ADD9}" srcOrd="0" destOrd="0" presId="urn:microsoft.com/office/officeart/2005/8/layout/arrow2"/>
    <dgm:cxn modelId="{597964B1-5FBE-4912-8194-DEF85DFCECD6}" type="presParOf" srcId="{181868B9-0E51-4835-B6AE-14237006F75F}" destId="{F8998CF9-CFCE-4439-BB76-CCA1F196DA93}" srcOrd="0" destOrd="0" presId="urn:microsoft.com/office/officeart/2005/8/layout/arrow2"/>
    <dgm:cxn modelId="{3F8A5354-8180-43BC-85F1-8CBABFF717F9}" type="presParOf" srcId="{181868B9-0E51-4835-B6AE-14237006F75F}" destId="{A5B0EAF4-0551-4419-8499-B57EABC5E151}" srcOrd="1" destOrd="0" presId="urn:microsoft.com/office/officeart/2005/8/layout/arrow2"/>
    <dgm:cxn modelId="{13F9700B-AD3E-4F39-904A-F5B95987D0F7}" type="presParOf" srcId="{A5B0EAF4-0551-4419-8499-B57EABC5E151}" destId="{A2930ACB-FBA5-47D9-B6F0-21B6A72DDD93}" srcOrd="0" destOrd="0" presId="urn:microsoft.com/office/officeart/2005/8/layout/arrow2"/>
    <dgm:cxn modelId="{CF6705A3-85A3-466A-8552-519DD8F181B8}" type="presParOf" srcId="{A5B0EAF4-0551-4419-8499-B57EABC5E151}" destId="{E477F9E5-AB44-4D3B-89D7-309A91AA1440}" srcOrd="1" destOrd="0" presId="urn:microsoft.com/office/officeart/2005/8/layout/arrow2"/>
    <dgm:cxn modelId="{DE62396C-D6DD-4635-B5E9-903693A6534F}" type="presParOf" srcId="{A5B0EAF4-0551-4419-8499-B57EABC5E151}" destId="{30CD534E-7D3C-440F-8984-7CDB5899D392}" srcOrd="2" destOrd="0" presId="urn:microsoft.com/office/officeart/2005/8/layout/arrow2"/>
    <dgm:cxn modelId="{5D97A7B0-80D4-4B16-B766-DA56508FD241}" type="presParOf" srcId="{A5B0EAF4-0551-4419-8499-B57EABC5E151}" destId="{0BC0FCE6-8BE3-4062-845C-C4907409ADD9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008F1C-BA80-4A9B-B3CF-DFCFC9DF69D3}" type="doc">
      <dgm:prSet loTypeId="urn:microsoft.com/office/officeart/2005/8/layout/process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24CA8A3F-4C27-4C87-8E64-8C6035EB4BC9}">
      <dgm:prSet/>
      <dgm:spPr/>
      <dgm:t>
        <a:bodyPr/>
        <a:lstStyle/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 PROPÓSITO </a:t>
          </a:r>
          <a:endParaRPr lang="es-MX" dirty="0" smtClean="0"/>
        </a:p>
        <a:p>
          <a:pPr rtl="0"/>
          <a:endParaRPr lang="es-MX" dirty="0" smtClean="0"/>
        </a:p>
      </dgm:t>
    </dgm:pt>
    <dgm:pt modelId="{44D9EC94-9AA9-432D-8916-C1DDB78DD769}" type="parTrans" cxnId="{C4B6D4DC-1303-48AA-B2D2-14B436E923EB}">
      <dgm:prSet/>
      <dgm:spPr/>
      <dgm:t>
        <a:bodyPr/>
        <a:lstStyle/>
        <a:p>
          <a:endParaRPr lang="es-MX"/>
        </a:p>
      </dgm:t>
    </dgm:pt>
    <dgm:pt modelId="{8A29E26E-326C-4627-A7B9-11080B0ED7A8}" type="sibTrans" cxnId="{C4B6D4DC-1303-48AA-B2D2-14B436E923EB}">
      <dgm:prSet/>
      <dgm:spPr/>
      <dgm:t>
        <a:bodyPr/>
        <a:lstStyle/>
        <a:p>
          <a:endParaRPr lang="es-MX"/>
        </a:p>
      </dgm:t>
    </dgm:pt>
    <dgm:pt modelId="{433866F4-4CBA-4471-99BA-037118526465}">
      <dgm:prSet/>
      <dgm:spPr/>
      <dgm:t>
        <a:bodyPr/>
        <a:lstStyle/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Aplicar las medidas de control interno y las reglas de valuación, de presentación y de revelación de los activos a corto y  largo plazo de acuerdo a las Normas de Información Financiera, aplicables, emitidas por el Consejo Mexicano para la Investigación y Desarrollo de Normas de Información Financiera, A.C: (CINIF) y el Instituto Mexicano de Contadores Públicos (IMCP), utilizando el sistema de pólizas.</a:t>
          </a:r>
        </a:p>
        <a:p>
          <a:pPr rtl="0"/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B9BA33-EDA3-487F-9F75-628314DF4260}" type="sibTrans" cxnId="{3A0461D7-FC44-4A10-92ED-0E739E32866D}">
      <dgm:prSet/>
      <dgm:spPr/>
      <dgm:t>
        <a:bodyPr/>
        <a:lstStyle/>
        <a:p>
          <a:endParaRPr lang="es-MX"/>
        </a:p>
      </dgm:t>
    </dgm:pt>
    <dgm:pt modelId="{555AC69A-0563-40D8-B7EA-05AA79F8963F}" type="parTrans" cxnId="{3A0461D7-FC44-4A10-92ED-0E739E32866D}">
      <dgm:prSet/>
      <dgm:spPr/>
      <dgm:t>
        <a:bodyPr/>
        <a:lstStyle/>
        <a:p>
          <a:endParaRPr lang="es-MX"/>
        </a:p>
      </dgm:t>
    </dgm:pt>
    <dgm:pt modelId="{80045F9A-8DAB-4E42-8E42-D5684F3AED2F}" type="pres">
      <dgm:prSet presAssocID="{04008F1C-BA80-4A9B-B3CF-DFCFC9DF69D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690E6F-2C0B-43FA-8F36-2506DF4E1A9B}" type="pres">
      <dgm:prSet presAssocID="{433866F4-4CBA-4471-99BA-037118526465}" presName="boxAndChildren" presStyleCnt="0"/>
      <dgm:spPr/>
      <dgm:t>
        <a:bodyPr/>
        <a:lstStyle/>
        <a:p>
          <a:endParaRPr lang="es-MX"/>
        </a:p>
      </dgm:t>
    </dgm:pt>
    <dgm:pt modelId="{63AAC1B5-86BA-4A50-B4E2-DD9CD616C3A5}" type="pres">
      <dgm:prSet presAssocID="{433866F4-4CBA-4471-99BA-037118526465}" presName="parentTextBox" presStyleLbl="node1" presStyleIdx="0" presStyleCnt="2"/>
      <dgm:spPr/>
      <dgm:t>
        <a:bodyPr/>
        <a:lstStyle/>
        <a:p>
          <a:endParaRPr lang="es-MX"/>
        </a:p>
      </dgm:t>
    </dgm:pt>
    <dgm:pt modelId="{117D8621-F306-4886-926C-7D87746F88D9}" type="pres">
      <dgm:prSet presAssocID="{8A29E26E-326C-4627-A7B9-11080B0ED7A8}" presName="sp" presStyleCnt="0"/>
      <dgm:spPr/>
      <dgm:t>
        <a:bodyPr/>
        <a:lstStyle/>
        <a:p>
          <a:endParaRPr lang="es-MX"/>
        </a:p>
      </dgm:t>
    </dgm:pt>
    <dgm:pt modelId="{44641F4A-BFEE-4CA8-846C-EC5AFD0EB14C}" type="pres">
      <dgm:prSet presAssocID="{24CA8A3F-4C27-4C87-8E64-8C6035EB4BC9}" presName="arrowAndChildren" presStyleCnt="0"/>
      <dgm:spPr/>
      <dgm:t>
        <a:bodyPr/>
        <a:lstStyle/>
        <a:p>
          <a:endParaRPr lang="es-MX"/>
        </a:p>
      </dgm:t>
    </dgm:pt>
    <dgm:pt modelId="{5F06883E-9A25-46D6-87CE-DE9F80B34AC6}" type="pres">
      <dgm:prSet presAssocID="{24CA8A3F-4C27-4C87-8E64-8C6035EB4BC9}" presName="parentTextArrow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7D6CB1AD-55F7-44B4-B4D4-D5CDDA0B73D3}" type="presOf" srcId="{04008F1C-BA80-4A9B-B3CF-DFCFC9DF69D3}" destId="{80045F9A-8DAB-4E42-8E42-D5684F3AED2F}" srcOrd="0" destOrd="0" presId="urn:microsoft.com/office/officeart/2005/8/layout/process4"/>
    <dgm:cxn modelId="{C4B6D4DC-1303-48AA-B2D2-14B436E923EB}" srcId="{04008F1C-BA80-4A9B-B3CF-DFCFC9DF69D3}" destId="{24CA8A3F-4C27-4C87-8E64-8C6035EB4BC9}" srcOrd="0" destOrd="0" parTransId="{44D9EC94-9AA9-432D-8916-C1DDB78DD769}" sibTransId="{8A29E26E-326C-4627-A7B9-11080B0ED7A8}"/>
    <dgm:cxn modelId="{3A0461D7-FC44-4A10-92ED-0E739E32866D}" srcId="{04008F1C-BA80-4A9B-B3CF-DFCFC9DF69D3}" destId="{433866F4-4CBA-4471-99BA-037118526465}" srcOrd="1" destOrd="0" parTransId="{555AC69A-0563-40D8-B7EA-05AA79F8963F}" sibTransId="{63B9BA33-EDA3-487F-9F75-628314DF4260}"/>
    <dgm:cxn modelId="{6A3D9F25-A510-4A52-8A76-10D846F013E9}" type="presOf" srcId="{24CA8A3F-4C27-4C87-8E64-8C6035EB4BC9}" destId="{5F06883E-9A25-46D6-87CE-DE9F80B34AC6}" srcOrd="0" destOrd="0" presId="urn:microsoft.com/office/officeart/2005/8/layout/process4"/>
    <dgm:cxn modelId="{49BA56D3-477B-4BE3-A6F6-1C0736CF1A01}" type="presOf" srcId="{433866F4-4CBA-4471-99BA-037118526465}" destId="{63AAC1B5-86BA-4A50-B4E2-DD9CD616C3A5}" srcOrd="0" destOrd="0" presId="urn:microsoft.com/office/officeart/2005/8/layout/process4"/>
    <dgm:cxn modelId="{C9BC5152-1149-4647-AB44-2C09831DD03D}" type="presParOf" srcId="{80045F9A-8DAB-4E42-8E42-D5684F3AED2F}" destId="{AA690E6F-2C0B-43FA-8F36-2506DF4E1A9B}" srcOrd="0" destOrd="0" presId="urn:microsoft.com/office/officeart/2005/8/layout/process4"/>
    <dgm:cxn modelId="{B2252828-9AB4-450A-8A9A-8011F3DC0D57}" type="presParOf" srcId="{AA690E6F-2C0B-43FA-8F36-2506DF4E1A9B}" destId="{63AAC1B5-86BA-4A50-B4E2-DD9CD616C3A5}" srcOrd="0" destOrd="0" presId="urn:microsoft.com/office/officeart/2005/8/layout/process4"/>
    <dgm:cxn modelId="{CBFF1922-8EBF-4C35-8D2E-621F6055F9C9}" type="presParOf" srcId="{80045F9A-8DAB-4E42-8E42-D5684F3AED2F}" destId="{117D8621-F306-4886-926C-7D87746F88D9}" srcOrd="1" destOrd="0" presId="urn:microsoft.com/office/officeart/2005/8/layout/process4"/>
    <dgm:cxn modelId="{61DE113D-D92A-45E4-A4AF-E3C26E332B75}" type="presParOf" srcId="{80045F9A-8DAB-4E42-8E42-D5684F3AED2F}" destId="{44641F4A-BFEE-4CA8-846C-EC5AFD0EB14C}" srcOrd="2" destOrd="0" presId="urn:microsoft.com/office/officeart/2005/8/layout/process4"/>
    <dgm:cxn modelId="{58CB1CF9-AB7E-4A76-9F75-F3ADF6455472}" type="presParOf" srcId="{44641F4A-BFEE-4CA8-846C-EC5AFD0EB14C}" destId="{5F06883E-9A25-46D6-87CE-DE9F80B34AC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84FC000-4FC6-48FB-9797-6722262EC8D1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C197C4B1-F5E5-4EF4-A08F-DB8438CC71F9}">
      <dgm:prSet/>
      <dgm:spPr/>
      <dgm:t>
        <a:bodyPr/>
        <a:lstStyle/>
        <a:p>
          <a:pPr rtl="0"/>
          <a:r>
            <a:rPr lang="es-ES" b="1" baseline="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FONDO FIJO DE CAJA CHICA</a:t>
          </a:r>
          <a:endParaRPr lang="es-MX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12E01B47-A51E-44A8-AEF6-9398A8C99907}" type="parTrans" cxnId="{715E787B-CFB8-4083-A5EB-A2A6C064321E}">
      <dgm:prSet/>
      <dgm:spPr/>
      <dgm:t>
        <a:bodyPr/>
        <a:lstStyle/>
        <a:p>
          <a:endParaRPr lang="es-MX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419F21AC-811B-420A-9EA8-728FBBB889DB}" type="sibTrans" cxnId="{715E787B-CFB8-4083-A5EB-A2A6C064321E}">
      <dgm:prSet/>
      <dgm:spPr/>
      <dgm:t>
        <a:bodyPr/>
        <a:lstStyle/>
        <a:p>
          <a:endParaRPr lang="es-MX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9C251729-FA6F-4A21-A682-2037CDCF36D3}">
      <dgm:prSet/>
      <dgm:spPr/>
      <dgm:t>
        <a:bodyPr/>
        <a:lstStyle/>
        <a:p>
          <a:pPr rtl="0"/>
          <a:r>
            <a:rPr lang="es-ES" b="1" baseline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FONDO VARIABLE DE CAJA CHICA</a:t>
          </a:r>
          <a:endParaRPr lang="es-MX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0BF5E9C-E26E-44B9-9371-544A2B1917C5}" type="parTrans" cxnId="{6EF5BB39-44E5-4D57-8C74-5A0A29EC2EE8}">
      <dgm:prSet/>
      <dgm:spPr/>
      <dgm:t>
        <a:bodyPr/>
        <a:lstStyle/>
        <a:p>
          <a:endParaRPr lang="es-MX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6268E4A2-6963-4C1C-875A-F5F0E3052B66}" type="sibTrans" cxnId="{6EF5BB39-44E5-4D57-8C74-5A0A29EC2EE8}">
      <dgm:prSet/>
      <dgm:spPr/>
      <dgm:t>
        <a:bodyPr/>
        <a:lstStyle/>
        <a:p>
          <a:endParaRPr lang="es-MX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2A8A413D-0737-448B-91EE-F0A75B58987B}" type="pres">
      <dgm:prSet presAssocID="{484FC000-4FC6-48FB-9797-6722262EC8D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EF1217-E277-453E-BECB-87D84B97289E}" type="pres">
      <dgm:prSet presAssocID="{C197C4B1-F5E5-4EF4-A08F-DB8438CC71F9}" presName="circ1" presStyleLbl="vennNode1" presStyleIdx="0" presStyleCnt="2"/>
      <dgm:spPr/>
      <dgm:t>
        <a:bodyPr/>
        <a:lstStyle/>
        <a:p>
          <a:endParaRPr lang="es-MX"/>
        </a:p>
      </dgm:t>
    </dgm:pt>
    <dgm:pt modelId="{4ECC3798-74B8-4370-8406-FE630B651F3A}" type="pres">
      <dgm:prSet presAssocID="{C197C4B1-F5E5-4EF4-A08F-DB8438CC71F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169568-8EF3-4050-9B5C-87F7795D7322}" type="pres">
      <dgm:prSet presAssocID="{9C251729-FA6F-4A21-A682-2037CDCF36D3}" presName="circ2" presStyleLbl="vennNode1" presStyleIdx="1" presStyleCnt="2"/>
      <dgm:spPr/>
      <dgm:t>
        <a:bodyPr/>
        <a:lstStyle/>
        <a:p>
          <a:endParaRPr lang="es-MX"/>
        </a:p>
      </dgm:t>
    </dgm:pt>
    <dgm:pt modelId="{17A36143-629B-4A46-AB73-875A2F4358C8}" type="pres">
      <dgm:prSet presAssocID="{9C251729-FA6F-4A21-A682-2037CDCF36D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9FF142-A7D3-4D3D-B11C-0DD5C1642C9E}" type="presOf" srcId="{C197C4B1-F5E5-4EF4-A08F-DB8438CC71F9}" destId="{1BEF1217-E277-453E-BECB-87D84B97289E}" srcOrd="0" destOrd="0" presId="urn:microsoft.com/office/officeart/2005/8/layout/venn1"/>
    <dgm:cxn modelId="{EA5FF4E6-03CC-4747-966B-25F893F336A6}" type="presOf" srcId="{9C251729-FA6F-4A21-A682-2037CDCF36D3}" destId="{17A36143-629B-4A46-AB73-875A2F4358C8}" srcOrd="1" destOrd="0" presId="urn:microsoft.com/office/officeart/2005/8/layout/venn1"/>
    <dgm:cxn modelId="{F882AF48-0B23-41CA-96A2-CE0FE3621751}" type="presOf" srcId="{9C251729-FA6F-4A21-A682-2037CDCF36D3}" destId="{17169568-8EF3-4050-9B5C-87F7795D7322}" srcOrd="0" destOrd="0" presId="urn:microsoft.com/office/officeart/2005/8/layout/venn1"/>
    <dgm:cxn modelId="{0D03B457-1F5F-4318-8121-A9AB8878AD5A}" type="presOf" srcId="{C197C4B1-F5E5-4EF4-A08F-DB8438CC71F9}" destId="{4ECC3798-74B8-4370-8406-FE630B651F3A}" srcOrd="1" destOrd="0" presId="urn:microsoft.com/office/officeart/2005/8/layout/venn1"/>
    <dgm:cxn modelId="{715E787B-CFB8-4083-A5EB-A2A6C064321E}" srcId="{484FC000-4FC6-48FB-9797-6722262EC8D1}" destId="{C197C4B1-F5E5-4EF4-A08F-DB8438CC71F9}" srcOrd="0" destOrd="0" parTransId="{12E01B47-A51E-44A8-AEF6-9398A8C99907}" sibTransId="{419F21AC-811B-420A-9EA8-728FBBB889DB}"/>
    <dgm:cxn modelId="{6EF5BB39-44E5-4D57-8C74-5A0A29EC2EE8}" srcId="{484FC000-4FC6-48FB-9797-6722262EC8D1}" destId="{9C251729-FA6F-4A21-A682-2037CDCF36D3}" srcOrd="1" destOrd="0" parTransId="{C0BF5E9C-E26E-44B9-9371-544A2B1917C5}" sibTransId="{6268E4A2-6963-4C1C-875A-F5F0E3052B66}"/>
    <dgm:cxn modelId="{4CDDD54F-07DA-4BA3-88E1-3F9E7687415E}" type="presOf" srcId="{484FC000-4FC6-48FB-9797-6722262EC8D1}" destId="{2A8A413D-0737-448B-91EE-F0A75B58987B}" srcOrd="0" destOrd="0" presId="urn:microsoft.com/office/officeart/2005/8/layout/venn1"/>
    <dgm:cxn modelId="{90673CEE-A939-4D01-BC4C-E55184CBC358}" type="presParOf" srcId="{2A8A413D-0737-448B-91EE-F0A75B58987B}" destId="{1BEF1217-E277-453E-BECB-87D84B97289E}" srcOrd="0" destOrd="0" presId="urn:microsoft.com/office/officeart/2005/8/layout/venn1"/>
    <dgm:cxn modelId="{B6278CA8-C07E-4FF3-A15A-723A809A71B0}" type="presParOf" srcId="{2A8A413D-0737-448B-91EE-F0A75B58987B}" destId="{4ECC3798-74B8-4370-8406-FE630B651F3A}" srcOrd="1" destOrd="0" presId="urn:microsoft.com/office/officeart/2005/8/layout/venn1"/>
    <dgm:cxn modelId="{9E5922B4-38B0-41FD-8283-81620BF70D1D}" type="presParOf" srcId="{2A8A413D-0737-448B-91EE-F0A75B58987B}" destId="{17169568-8EF3-4050-9B5C-87F7795D7322}" srcOrd="2" destOrd="0" presId="urn:microsoft.com/office/officeart/2005/8/layout/venn1"/>
    <dgm:cxn modelId="{75015050-64F8-4751-A662-B753984B0290}" type="presParOf" srcId="{2A8A413D-0737-448B-91EE-F0A75B58987B}" destId="{17A36143-629B-4A46-AB73-875A2F4358C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6F7BF7C-516D-43FC-9BD6-C52C5717039B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5D851C35-4707-494A-A3BF-73FC37974F2C}">
      <dgm:prSet/>
      <dgm:spPr/>
      <dgm:t>
        <a:bodyPr/>
        <a:lstStyle/>
        <a:p>
          <a:pPr rtl="0"/>
          <a:r>
            <a:rPr lang="es-ES" baseline="0" dirty="0" smtClean="0"/>
            <a:t>PARTIDA O GRUPO DE PARTIDAS DE ACTIVO DENTRO DE CUALQUIER ORGANIZACIÒN, SEPARADAS FISICAMENTE, EN CUENTAS O EN AMBAS FORMAS DE OTRAS PARTIDAS DE ACTIVO ILIMITADAS A USOS CONCRETOS</a:t>
          </a:r>
          <a:endParaRPr lang="es-MX" dirty="0"/>
        </a:p>
      </dgm:t>
    </dgm:pt>
    <dgm:pt modelId="{9D58A549-8964-4B42-B2B3-AF7156FBEC75}" type="parTrans" cxnId="{96813182-09BC-4AF1-8C19-0D67A5BA80A2}">
      <dgm:prSet/>
      <dgm:spPr/>
      <dgm:t>
        <a:bodyPr/>
        <a:lstStyle/>
        <a:p>
          <a:endParaRPr lang="es-MX"/>
        </a:p>
      </dgm:t>
    </dgm:pt>
    <dgm:pt modelId="{7BC96080-EF34-4124-BDFB-3899C6F345ED}" type="sibTrans" cxnId="{96813182-09BC-4AF1-8C19-0D67A5BA80A2}">
      <dgm:prSet/>
      <dgm:spPr/>
      <dgm:t>
        <a:bodyPr/>
        <a:lstStyle/>
        <a:p>
          <a:endParaRPr lang="es-MX"/>
        </a:p>
      </dgm:t>
    </dgm:pt>
    <dgm:pt modelId="{E07D9E27-9D5E-422D-93F3-256D61538474}" type="pres">
      <dgm:prSet presAssocID="{26F7BF7C-516D-43FC-9BD6-C52C5717039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52195E8-44AA-4EE8-8B49-0D669445972E}" type="pres">
      <dgm:prSet presAssocID="{5D851C35-4707-494A-A3BF-73FC37974F2C}" presName="vertOne" presStyleCnt="0"/>
      <dgm:spPr/>
    </dgm:pt>
    <dgm:pt modelId="{48E9D6C0-4ABB-4A4C-BD29-BA0173CF4E1F}" type="pres">
      <dgm:prSet presAssocID="{5D851C35-4707-494A-A3BF-73FC37974F2C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F11359-AF54-4C4F-A172-CF09C940849D}" type="pres">
      <dgm:prSet presAssocID="{5D851C35-4707-494A-A3BF-73FC37974F2C}" presName="horzOne" presStyleCnt="0"/>
      <dgm:spPr/>
    </dgm:pt>
  </dgm:ptLst>
  <dgm:cxnLst>
    <dgm:cxn modelId="{E252D925-6447-4362-85D1-848B331894F0}" type="presOf" srcId="{26F7BF7C-516D-43FC-9BD6-C52C5717039B}" destId="{E07D9E27-9D5E-422D-93F3-256D61538474}" srcOrd="0" destOrd="0" presId="urn:microsoft.com/office/officeart/2005/8/layout/hierarchy4"/>
    <dgm:cxn modelId="{2EBD4F20-76B5-4F5C-9E57-F3E8B0B422CD}" type="presOf" srcId="{5D851C35-4707-494A-A3BF-73FC37974F2C}" destId="{48E9D6C0-4ABB-4A4C-BD29-BA0173CF4E1F}" srcOrd="0" destOrd="0" presId="urn:microsoft.com/office/officeart/2005/8/layout/hierarchy4"/>
    <dgm:cxn modelId="{96813182-09BC-4AF1-8C19-0D67A5BA80A2}" srcId="{26F7BF7C-516D-43FC-9BD6-C52C5717039B}" destId="{5D851C35-4707-494A-A3BF-73FC37974F2C}" srcOrd="0" destOrd="0" parTransId="{9D58A549-8964-4B42-B2B3-AF7156FBEC75}" sibTransId="{7BC96080-EF34-4124-BDFB-3899C6F345ED}"/>
    <dgm:cxn modelId="{16A00614-02CD-4ED8-99E0-964A67E63158}" type="presParOf" srcId="{E07D9E27-9D5E-422D-93F3-256D61538474}" destId="{A52195E8-44AA-4EE8-8B49-0D669445972E}" srcOrd="0" destOrd="0" presId="urn:microsoft.com/office/officeart/2005/8/layout/hierarchy4"/>
    <dgm:cxn modelId="{6BDAA65B-3EF0-4263-BF5B-F99D123D2952}" type="presParOf" srcId="{A52195E8-44AA-4EE8-8B49-0D669445972E}" destId="{48E9D6C0-4ABB-4A4C-BD29-BA0173CF4E1F}" srcOrd="0" destOrd="0" presId="urn:microsoft.com/office/officeart/2005/8/layout/hierarchy4"/>
    <dgm:cxn modelId="{8C269F51-0693-48BE-9603-8CCDD2485E95}" type="presParOf" srcId="{A52195E8-44AA-4EE8-8B49-0D669445972E}" destId="{4DF11359-AF54-4C4F-A172-CF09C940849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80EBE94-19C5-4F41-BD93-9C7910A73F0E}" type="doc">
      <dgm:prSet loTypeId="urn:microsoft.com/office/officeart/2005/8/layout/hierarchy4" loCatId="hierarchy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22824A58-66E0-471E-A7B1-AE25695A0902}">
      <dgm:prSet/>
      <dgm:spPr/>
      <dgm:t>
        <a:bodyPr/>
        <a:lstStyle/>
        <a:p>
          <a:pPr rtl="0"/>
          <a:r>
            <a:rPr lang="es-ES" b="1" baseline="0" smtClean="0"/>
            <a:t>Se utiliza para efectuar pagos menores.</a:t>
          </a:r>
          <a:endParaRPr lang="es-MX"/>
        </a:p>
      </dgm:t>
    </dgm:pt>
    <dgm:pt modelId="{D6B88E33-7A09-4928-B7E6-31BB17FAD56B}" type="parTrans" cxnId="{E0B80D5C-698A-4364-99AF-256BC4AF4925}">
      <dgm:prSet/>
      <dgm:spPr/>
      <dgm:t>
        <a:bodyPr/>
        <a:lstStyle/>
        <a:p>
          <a:endParaRPr lang="es-MX"/>
        </a:p>
      </dgm:t>
    </dgm:pt>
    <dgm:pt modelId="{087C065E-5C0C-46F7-8267-7102004D3E4B}" type="sibTrans" cxnId="{E0B80D5C-698A-4364-99AF-256BC4AF4925}">
      <dgm:prSet/>
      <dgm:spPr/>
      <dgm:t>
        <a:bodyPr/>
        <a:lstStyle/>
        <a:p>
          <a:endParaRPr lang="es-MX"/>
        </a:p>
      </dgm:t>
    </dgm:pt>
    <dgm:pt modelId="{60AB0978-B045-4B21-826D-859D6A31E73C}">
      <dgm:prSet/>
      <dgm:spPr/>
      <dgm:t>
        <a:bodyPr/>
        <a:lstStyle/>
        <a:p>
          <a:pPr rtl="0"/>
          <a:r>
            <a:rPr lang="es-ES" b="1" baseline="0" smtClean="0"/>
            <a:t>Sus normas de control interno son:</a:t>
          </a:r>
          <a:endParaRPr lang="es-MX"/>
        </a:p>
      </dgm:t>
    </dgm:pt>
    <dgm:pt modelId="{60C4A8E4-69D9-49AF-8BE7-238DEF7586C3}" type="parTrans" cxnId="{C52CEC8F-E044-472C-B3E7-35D2549A3F9E}">
      <dgm:prSet/>
      <dgm:spPr/>
      <dgm:t>
        <a:bodyPr/>
        <a:lstStyle/>
        <a:p>
          <a:endParaRPr lang="es-MX"/>
        </a:p>
      </dgm:t>
    </dgm:pt>
    <dgm:pt modelId="{F74E3FA1-A6EE-4FDE-AAFD-5932068BC1A3}" type="sibTrans" cxnId="{C52CEC8F-E044-472C-B3E7-35D2549A3F9E}">
      <dgm:prSet/>
      <dgm:spPr/>
      <dgm:t>
        <a:bodyPr/>
        <a:lstStyle/>
        <a:p>
          <a:endParaRPr lang="es-MX"/>
        </a:p>
      </dgm:t>
    </dgm:pt>
    <dgm:pt modelId="{41AFA0FF-A4F1-4678-8F37-DDF5E2591695}">
      <dgm:prSet/>
      <dgm:spPr/>
      <dgm:t>
        <a:bodyPr/>
        <a:lstStyle/>
        <a:p>
          <a:pPr rtl="0"/>
          <a:r>
            <a:rPr lang="es-ES" b="1" baseline="0" smtClean="0"/>
            <a:t>Derivado del estudio de las necesidades de la empresa se fija una cantidad razonable en efectivo</a:t>
          </a:r>
          <a:endParaRPr lang="es-MX"/>
        </a:p>
      </dgm:t>
    </dgm:pt>
    <dgm:pt modelId="{A6562C84-FB71-4145-AE08-2DFC46A812EC}" type="parTrans" cxnId="{5F7C2CAB-43AC-40CC-BBF6-6AF5EA3B6642}">
      <dgm:prSet/>
      <dgm:spPr/>
      <dgm:t>
        <a:bodyPr/>
        <a:lstStyle/>
        <a:p>
          <a:endParaRPr lang="es-MX"/>
        </a:p>
      </dgm:t>
    </dgm:pt>
    <dgm:pt modelId="{81E7763D-999B-4044-818D-0F0E30A1C8A4}" type="sibTrans" cxnId="{5F7C2CAB-43AC-40CC-BBF6-6AF5EA3B6642}">
      <dgm:prSet/>
      <dgm:spPr/>
      <dgm:t>
        <a:bodyPr/>
        <a:lstStyle/>
        <a:p>
          <a:endParaRPr lang="es-MX"/>
        </a:p>
      </dgm:t>
    </dgm:pt>
    <dgm:pt modelId="{6D31080D-632F-4578-AB1D-E0744DCD4A53}">
      <dgm:prSet/>
      <dgm:spPr/>
      <dgm:t>
        <a:bodyPr/>
        <a:lstStyle/>
        <a:p>
          <a:pPr rtl="0"/>
          <a:r>
            <a:rPr lang="es-ES" b="1" baseline="0" smtClean="0"/>
            <a:t>Se designa a la persona autorizada como responsable de su manejo</a:t>
          </a:r>
          <a:endParaRPr lang="es-MX"/>
        </a:p>
      </dgm:t>
    </dgm:pt>
    <dgm:pt modelId="{E8F7F697-B42C-4243-8554-F7B2FE4DD04A}" type="parTrans" cxnId="{5E78D534-B9D4-4267-AD6A-098FD41B64A4}">
      <dgm:prSet/>
      <dgm:spPr/>
      <dgm:t>
        <a:bodyPr/>
        <a:lstStyle/>
        <a:p>
          <a:endParaRPr lang="es-MX"/>
        </a:p>
      </dgm:t>
    </dgm:pt>
    <dgm:pt modelId="{DADA0829-7E9A-4BEF-8C23-22CEB7E4386E}" type="sibTrans" cxnId="{5E78D534-B9D4-4267-AD6A-098FD41B64A4}">
      <dgm:prSet/>
      <dgm:spPr/>
      <dgm:t>
        <a:bodyPr/>
        <a:lstStyle/>
        <a:p>
          <a:endParaRPr lang="es-MX"/>
        </a:p>
      </dgm:t>
    </dgm:pt>
    <dgm:pt modelId="{127FA414-48A3-4E5B-93F2-3A9D7B0D93C9}">
      <dgm:prSet/>
      <dgm:spPr/>
      <dgm:t>
        <a:bodyPr/>
        <a:lstStyle/>
        <a:p>
          <a:pPr rtl="0"/>
          <a:r>
            <a:rPr lang="es-ES" b="1" baseline="0" smtClean="0"/>
            <a:t>Se establece el procedimiento, formatos y personas designadas para autorizar los retiros al fondo</a:t>
          </a:r>
          <a:endParaRPr lang="es-MX"/>
        </a:p>
      </dgm:t>
    </dgm:pt>
    <dgm:pt modelId="{5937D8E2-7E5D-4A0F-B293-5116195666F3}" type="parTrans" cxnId="{BDE2D499-9510-4460-AEB1-48E6E18300B4}">
      <dgm:prSet/>
      <dgm:spPr/>
      <dgm:t>
        <a:bodyPr/>
        <a:lstStyle/>
        <a:p>
          <a:endParaRPr lang="es-MX"/>
        </a:p>
      </dgm:t>
    </dgm:pt>
    <dgm:pt modelId="{5C744DD4-F1D5-4911-85B9-DFC75E14908F}" type="sibTrans" cxnId="{BDE2D499-9510-4460-AEB1-48E6E18300B4}">
      <dgm:prSet/>
      <dgm:spPr/>
      <dgm:t>
        <a:bodyPr/>
        <a:lstStyle/>
        <a:p>
          <a:endParaRPr lang="es-MX"/>
        </a:p>
      </dgm:t>
    </dgm:pt>
    <dgm:pt modelId="{9284F4C9-35F4-44A0-ADEA-2294F0E151E1}">
      <dgm:prSet/>
      <dgm:spPr/>
      <dgm:t>
        <a:bodyPr/>
        <a:lstStyle/>
        <a:p>
          <a:pPr rtl="0"/>
          <a:r>
            <a:rPr lang="es-ES" b="1" baseline="0" smtClean="0"/>
            <a:t>Se establecen los momentos para el reembolso </a:t>
          </a:r>
          <a:endParaRPr lang="es-MX"/>
        </a:p>
      </dgm:t>
    </dgm:pt>
    <dgm:pt modelId="{47E1AEE6-E9FF-4204-BAFA-F36086C565D4}" type="parTrans" cxnId="{30604AF7-6F94-4F01-9A04-A3ECC758F010}">
      <dgm:prSet/>
      <dgm:spPr/>
      <dgm:t>
        <a:bodyPr/>
        <a:lstStyle/>
        <a:p>
          <a:endParaRPr lang="es-MX"/>
        </a:p>
      </dgm:t>
    </dgm:pt>
    <dgm:pt modelId="{7CA9878A-6DC5-4DCC-BA65-C9D8F84173C9}" type="sibTrans" cxnId="{30604AF7-6F94-4F01-9A04-A3ECC758F010}">
      <dgm:prSet/>
      <dgm:spPr/>
      <dgm:t>
        <a:bodyPr/>
        <a:lstStyle/>
        <a:p>
          <a:endParaRPr lang="es-MX"/>
        </a:p>
      </dgm:t>
    </dgm:pt>
    <dgm:pt modelId="{EC408B38-01D8-48B5-A5E9-46C8EB58D960}" type="pres">
      <dgm:prSet presAssocID="{680EBE94-19C5-4F41-BD93-9C7910A73F0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0A7D6BC-4E69-474B-BBA6-BF1DB0C1BC60}" type="pres">
      <dgm:prSet presAssocID="{22824A58-66E0-471E-A7B1-AE25695A0902}" presName="vertOne" presStyleCnt="0"/>
      <dgm:spPr/>
    </dgm:pt>
    <dgm:pt modelId="{3C33DB75-9BF1-4776-B10C-F37C3D273E9D}" type="pres">
      <dgm:prSet presAssocID="{22824A58-66E0-471E-A7B1-AE25695A0902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B67680D-13AA-444B-B2D2-7A4C46F4140D}" type="pres">
      <dgm:prSet presAssocID="{22824A58-66E0-471E-A7B1-AE25695A0902}" presName="horzOne" presStyleCnt="0"/>
      <dgm:spPr/>
    </dgm:pt>
    <dgm:pt modelId="{F0A3B570-090D-4D81-B14D-23A15BE93084}" type="pres">
      <dgm:prSet presAssocID="{087C065E-5C0C-46F7-8267-7102004D3E4B}" presName="sibSpaceOne" presStyleCnt="0"/>
      <dgm:spPr/>
    </dgm:pt>
    <dgm:pt modelId="{EA88F252-DB28-48E3-9157-B1D25D15D93F}" type="pres">
      <dgm:prSet presAssocID="{60AB0978-B045-4B21-826D-859D6A31E73C}" presName="vertOne" presStyleCnt="0"/>
      <dgm:spPr/>
    </dgm:pt>
    <dgm:pt modelId="{3F3A8BA2-C3D9-4070-85C9-06ED13742E08}" type="pres">
      <dgm:prSet presAssocID="{60AB0978-B045-4B21-826D-859D6A31E73C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E332DCC-6093-4A3C-9E70-844316A4F778}" type="pres">
      <dgm:prSet presAssocID="{60AB0978-B045-4B21-826D-859D6A31E73C}" presName="parTransOne" presStyleCnt="0"/>
      <dgm:spPr/>
    </dgm:pt>
    <dgm:pt modelId="{B91D25F6-414B-40D1-9D12-D36C6DF34E64}" type="pres">
      <dgm:prSet presAssocID="{60AB0978-B045-4B21-826D-859D6A31E73C}" presName="horzOne" presStyleCnt="0"/>
      <dgm:spPr/>
    </dgm:pt>
    <dgm:pt modelId="{C168CBDF-1296-4A45-ABCA-529C05F64713}" type="pres">
      <dgm:prSet presAssocID="{41AFA0FF-A4F1-4678-8F37-DDF5E2591695}" presName="vertTwo" presStyleCnt="0"/>
      <dgm:spPr/>
    </dgm:pt>
    <dgm:pt modelId="{181E8B35-9F43-428C-A952-0F600CEB5CF1}" type="pres">
      <dgm:prSet presAssocID="{41AFA0FF-A4F1-4678-8F37-DDF5E2591695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3836A3-1F7E-4CF9-88CD-8C30B1A3A2B4}" type="pres">
      <dgm:prSet presAssocID="{41AFA0FF-A4F1-4678-8F37-DDF5E2591695}" presName="horzTwo" presStyleCnt="0"/>
      <dgm:spPr/>
    </dgm:pt>
    <dgm:pt modelId="{3F09277B-543E-447D-B672-875D950BCC6B}" type="pres">
      <dgm:prSet presAssocID="{81E7763D-999B-4044-818D-0F0E30A1C8A4}" presName="sibSpaceTwo" presStyleCnt="0"/>
      <dgm:spPr/>
    </dgm:pt>
    <dgm:pt modelId="{05F6E307-E5DF-4371-B8FE-B686D50B4415}" type="pres">
      <dgm:prSet presAssocID="{6D31080D-632F-4578-AB1D-E0744DCD4A53}" presName="vertTwo" presStyleCnt="0"/>
      <dgm:spPr/>
    </dgm:pt>
    <dgm:pt modelId="{AF0C5672-65CD-4FC0-ABAD-38BEAE33D207}" type="pres">
      <dgm:prSet presAssocID="{6D31080D-632F-4578-AB1D-E0744DCD4A53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58B48E-B569-49F8-B48F-724E8D9E6DBE}" type="pres">
      <dgm:prSet presAssocID="{6D31080D-632F-4578-AB1D-E0744DCD4A53}" presName="horzTwo" presStyleCnt="0"/>
      <dgm:spPr/>
    </dgm:pt>
    <dgm:pt modelId="{0E8802FF-77BA-4367-AE87-9E752B1344D6}" type="pres">
      <dgm:prSet presAssocID="{DADA0829-7E9A-4BEF-8C23-22CEB7E4386E}" presName="sibSpaceTwo" presStyleCnt="0"/>
      <dgm:spPr/>
    </dgm:pt>
    <dgm:pt modelId="{C81674B9-F5D9-47B4-83A6-A58AA173644B}" type="pres">
      <dgm:prSet presAssocID="{127FA414-48A3-4E5B-93F2-3A9D7B0D93C9}" presName="vertTwo" presStyleCnt="0"/>
      <dgm:spPr/>
    </dgm:pt>
    <dgm:pt modelId="{2DBCF0FC-5671-48CF-9B21-0B2445C8BA11}" type="pres">
      <dgm:prSet presAssocID="{127FA414-48A3-4E5B-93F2-3A9D7B0D93C9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2CEB89B-8ED0-485B-AD3E-871A177BAD51}" type="pres">
      <dgm:prSet presAssocID="{127FA414-48A3-4E5B-93F2-3A9D7B0D93C9}" presName="horzTwo" presStyleCnt="0"/>
      <dgm:spPr/>
    </dgm:pt>
    <dgm:pt modelId="{94659404-F080-4E94-B3A2-12C822D1804E}" type="pres">
      <dgm:prSet presAssocID="{5C744DD4-F1D5-4911-85B9-DFC75E14908F}" presName="sibSpaceTwo" presStyleCnt="0"/>
      <dgm:spPr/>
    </dgm:pt>
    <dgm:pt modelId="{557F58A3-E759-457F-9828-D4D1A120E3B4}" type="pres">
      <dgm:prSet presAssocID="{9284F4C9-35F4-44A0-ADEA-2294F0E151E1}" presName="vertTwo" presStyleCnt="0"/>
      <dgm:spPr/>
    </dgm:pt>
    <dgm:pt modelId="{3DE5CBBA-BFC4-431A-882D-61ED9263466D}" type="pres">
      <dgm:prSet presAssocID="{9284F4C9-35F4-44A0-ADEA-2294F0E151E1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A1FE90-526B-4155-8FDA-9FD03BB91F66}" type="pres">
      <dgm:prSet presAssocID="{9284F4C9-35F4-44A0-ADEA-2294F0E151E1}" presName="horzTwo" presStyleCnt="0"/>
      <dgm:spPr/>
    </dgm:pt>
  </dgm:ptLst>
  <dgm:cxnLst>
    <dgm:cxn modelId="{DCBB8420-FBD4-4D30-848C-A43E20E49B73}" type="presOf" srcId="{41AFA0FF-A4F1-4678-8F37-DDF5E2591695}" destId="{181E8B35-9F43-428C-A952-0F600CEB5CF1}" srcOrd="0" destOrd="0" presId="urn:microsoft.com/office/officeart/2005/8/layout/hierarchy4"/>
    <dgm:cxn modelId="{D9292F53-BF4C-4E05-9B81-9561B1FD744F}" type="presOf" srcId="{60AB0978-B045-4B21-826D-859D6A31E73C}" destId="{3F3A8BA2-C3D9-4070-85C9-06ED13742E08}" srcOrd="0" destOrd="0" presId="urn:microsoft.com/office/officeart/2005/8/layout/hierarchy4"/>
    <dgm:cxn modelId="{30604AF7-6F94-4F01-9A04-A3ECC758F010}" srcId="{60AB0978-B045-4B21-826D-859D6A31E73C}" destId="{9284F4C9-35F4-44A0-ADEA-2294F0E151E1}" srcOrd="3" destOrd="0" parTransId="{47E1AEE6-E9FF-4204-BAFA-F36086C565D4}" sibTransId="{7CA9878A-6DC5-4DCC-BA65-C9D8F84173C9}"/>
    <dgm:cxn modelId="{A7422F95-286C-45B8-B522-B89F12D6DAF2}" type="presOf" srcId="{22824A58-66E0-471E-A7B1-AE25695A0902}" destId="{3C33DB75-9BF1-4776-B10C-F37C3D273E9D}" srcOrd="0" destOrd="0" presId="urn:microsoft.com/office/officeart/2005/8/layout/hierarchy4"/>
    <dgm:cxn modelId="{6E56E062-68B1-4974-B508-C40E1C4F9FCD}" type="presOf" srcId="{6D31080D-632F-4578-AB1D-E0744DCD4A53}" destId="{AF0C5672-65CD-4FC0-ABAD-38BEAE33D207}" srcOrd="0" destOrd="0" presId="urn:microsoft.com/office/officeart/2005/8/layout/hierarchy4"/>
    <dgm:cxn modelId="{13C5C19B-551F-458B-9FD4-EA0C3FBD2DA9}" type="presOf" srcId="{127FA414-48A3-4E5B-93F2-3A9D7B0D93C9}" destId="{2DBCF0FC-5671-48CF-9B21-0B2445C8BA11}" srcOrd="0" destOrd="0" presId="urn:microsoft.com/office/officeart/2005/8/layout/hierarchy4"/>
    <dgm:cxn modelId="{BDE2D499-9510-4460-AEB1-48E6E18300B4}" srcId="{60AB0978-B045-4B21-826D-859D6A31E73C}" destId="{127FA414-48A3-4E5B-93F2-3A9D7B0D93C9}" srcOrd="2" destOrd="0" parTransId="{5937D8E2-7E5D-4A0F-B293-5116195666F3}" sibTransId="{5C744DD4-F1D5-4911-85B9-DFC75E14908F}"/>
    <dgm:cxn modelId="{8757E6C0-52F5-4CBB-A907-784A3810CC32}" type="presOf" srcId="{9284F4C9-35F4-44A0-ADEA-2294F0E151E1}" destId="{3DE5CBBA-BFC4-431A-882D-61ED9263466D}" srcOrd="0" destOrd="0" presId="urn:microsoft.com/office/officeart/2005/8/layout/hierarchy4"/>
    <dgm:cxn modelId="{C52CEC8F-E044-472C-B3E7-35D2549A3F9E}" srcId="{680EBE94-19C5-4F41-BD93-9C7910A73F0E}" destId="{60AB0978-B045-4B21-826D-859D6A31E73C}" srcOrd="1" destOrd="0" parTransId="{60C4A8E4-69D9-49AF-8BE7-238DEF7586C3}" sibTransId="{F74E3FA1-A6EE-4FDE-AAFD-5932068BC1A3}"/>
    <dgm:cxn modelId="{4F8F8006-2339-418C-B528-C9423CADA01C}" type="presOf" srcId="{680EBE94-19C5-4F41-BD93-9C7910A73F0E}" destId="{EC408B38-01D8-48B5-A5E9-46C8EB58D960}" srcOrd="0" destOrd="0" presId="urn:microsoft.com/office/officeart/2005/8/layout/hierarchy4"/>
    <dgm:cxn modelId="{5F7C2CAB-43AC-40CC-BBF6-6AF5EA3B6642}" srcId="{60AB0978-B045-4B21-826D-859D6A31E73C}" destId="{41AFA0FF-A4F1-4678-8F37-DDF5E2591695}" srcOrd="0" destOrd="0" parTransId="{A6562C84-FB71-4145-AE08-2DFC46A812EC}" sibTransId="{81E7763D-999B-4044-818D-0F0E30A1C8A4}"/>
    <dgm:cxn modelId="{E0B80D5C-698A-4364-99AF-256BC4AF4925}" srcId="{680EBE94-19C5-4F41-BD93-9C7910A73F0E}" destId="{22824A58-66E0-471E-A7B1-AE25695A0902}" srcOrd="0" destOrd="0" parTransId="{D6B88E33-7A09-4928-B7E6-31BB17FAD56B}" sibTransId="{087C065E-5C0C-46F7-8267-7102004D3E4B}"/>
    <dgm:cxn modelId="{5E78D534-B9D4-4267-AD6A-098FD41B64A4}" srcId="{60AB0978-B045-4B21-826D-859D6A31E73C}" destId="{6D31080D-632F-4578-AB1D-E0744DCD4A53}" srcOrd="1" destOrd="0" parTransId="{E8F7F697-B42C-4243-8554-F7B2FE4DD04A}" sibTransId="{DADA0829-7E9A-4BEF-8C23-22CEB7E4386E}"/>
    <dgm:cxn modelId="{18754677-0E5C-454F-B3FA-C8136B0E77DC}" type="presParOf" srcId="{EC408B38-01D8-48B5-A5E9-46C8EB58D960}" destId="{A0A7D6BC-4E69-474B-BBA6-BF1DB0C1BC60}" srcOrd="0" destOrd="0" presId="urn:microsoft.com/office/officeart/2005/8/layout/hierarchy4"/>
    <dgm:cxn modelId="{161A62F4-6420-4DF4-8F09-911DE2C9C404}" type="presParOf" srcId="{A0A7D6BC-4E69-474B-BBA6-BF1DB0C1BC60}" destId="{3C33DB75-9BF1-4776-B10C-F37C3D273E9D}" srcOrd="0" destOrd="0" presId="urn:microsoft.com/office/officeart/2005/8/layout/hierarchy4"/>
    <dgm:cxn modelId="{801E8C34-7C27-4EB2-A525-DBB13CE05621}" type="presParOf" srcId="{A0A7D6BC-4E69-474B-BBA6-BF1DB0C1BC60}" destId="{2B67680D-13AA-444B-B2D2-7A4C46F4140D}" srcOrd="1" destOrd="0" presId="urn:microsoft.com/office/officeart/2005/8/layout/hierarchy4"/>
    <dgm:cxn modelId="{564B159F-26F4-4818-8BEC-1BA3755A10DC}" type="presParOf" srcId="{EC408B38-01D8-48B5-A5E9-46C8EB58D960}" destId="{F0A3B570-090D-4D81-B14D-23A15BE93084}" srcOrd="1" destOrd="0" presId="urn:microsoft.com/office/officeart/2005/8/layout/hierarchy4"/>
    <dgm:cxn modelId="{DCD39CEB-3992-4555-A214-5CF0C4DA6D4E}" type="presParOf" srcId="{EC408B38-01D8-48B5-A5E9-46C8EB58D960}" destId="{EA88F252-DB28-48E3-9157-B1D25D15D93F}" srcOrd="2" destOrd="0" presId="urn:microsoft.com/office/officeart/2005/8/layout/hierarchy4"/>
    <dgm:cxn modelId="{2CACED61-E5AE-4AC0-A6A1-DD691B885446}" type="presParOf" srcId="{EA88F252-DB28-48E3-9157-B1D25D15D93F}" destId="{3F3A8BA2-C3D9-4070-85C9-06ED13742E08}" srcOrd="0" destOrd="0" presId="urn:microsoft.com/office/officeart/2005/8/layout/hierarchy4"/>
    <dgm:cxn modelId="{713E13B2-B953-4BFB-8AC5-07343BDFF2BD}" type="presParOf" srcId="{EA88F252-DB28-48E3-9157-B1D25D15D93F}" destId="{AE332DCC-6093-4A3C-9E70-844316A4F778}" srcOrd="1" destOrd="0" presId="urn:microsoft.com/office/officeart/2005/8/layout/hierarchy4"/>
    <dgm:cxn modelId="{C8EC0910-BE8F-4602-8F3F-60298E5508CB}" type="presParOf" srcId="{EA88F252-DB28-48E3-9157-B1D25D15D93F}" destId="{B91D25F6-414B-40D1-9D12-D36C6DF34E64}" srcOrd="2" destOrd="0" presId="urn:microsoft.com/office/officeart/2005/8/layout/hierarchy4"/>
    <dgm:cxn modelId="{43C5B244-5C77-4922-B267-CCE2DDFC76C3}" type="presParOf" srcId="{B91D25F6-414B-40D1-9D12-D36C6DF34E64}" destId="{C168CBDF-1296-4A45-ABCA-529C05F64713}" srcOrd="0" destOrd="0" presId="urn:microsoft.com/office/officeart/2005/8/layout/hierarchy4"/>
    <dgm:cxn modelId="{E6FBD8F2-AE39-4F8A-84A7-3C5E78144D86}" type="presParOf" srcId="{C168CBDF-1296-4A45-ABCA-529C05F64713}" destId="{181E8B35-9F43-428C-A952-0F600CEB5CF1}" srcOrd="0" destOrd="0" presId="urn:microsoft.com/office/officeart/2005/8/layout/hierarchy4"/>
    <dgm:cxn modelId="{BE1FD203-A553-4D67-BCEB-E393F6D947D4}" type="presParOf" srcId="{C168CBDF-1296-4A45-ABCA-529C05F64713}" destId="{6A3836A3-1F7E-4CF9-88CD-8C30B1A3A2B4}" srcOrd="1" destOrd="0" presId="urn:microsoft.com/office/officeart/2005/8/layout/hierarchy4"/>
    <dgm:cxn modelId="{CE51CC57-F7DD-44E4-9A45-17C77DC326BC}" type="presParOf" srcId="{B91D25F6-414B-40D1-9D12-D36C6DF34E64}" destId="{3F09277B-543E-447D-B672-875D950BCC6B}" srcOrd="1" destOrd="0" presId="urn:microsoft.com/office/officeart/2005/8/layout/hierarchy4"/>
    <dgm:cxn modelId="{FAD6F91A-371E-455E-8866-175C16F6BF79}" type="presParOf" srcId="{B91D25F6-414B-40D1-9D12-D36C6DF34E64}" destId="{05F6E307-E5DF-4371-B8FE-B686D50B4415}" srcOrd="2" destOrd="0" presId="urn:microsoft.com/office/officeart/2005/8/layout/hierarchy4"/>
    <dgm:cxn modelId="{C6FAD293-8CC7-446E-98F4-C1BE5ACC86D1}" type="presParOf" srcId="{05F6E307-E5DF-4371-B8FE-B686D50B4415}" destId="{AF0C5672-65CD-4FC0-ABAD-38BEAE33D207}" srcOrd="0" destOrd="0" presId="urn:microsoft.com/office/officeart/2005/8/layout/hierarchy4"/>
    <dgm:cxn modelId="{84B3DF21-E2F0-4565-8A20-9BD90BE7CDDC}" type="presParOf" srcId="{05F6E307-E5DF-4371-B8FE-B686D50B4415}" destId="{E558B48E-B569-49F8-B48F-724E8D9E6DBE}" srcOrd="1" destOrd="0" presId="urn:microsoft.com/office/officeart/2005/8/layout/hierarchy4"/>
    <dgm:cxn modelId="{3A942C0B-9C99-4DA1-BCD5-A869110EC8B5}" type="presParOf" srcId="{B91D25F6-414B-40D1-9D12-D36C6DF34E64}" destId="{0E8802FF-77BA-4367-AE87-9E752B1344D6}" srcOrd="3" destOrd="0" presId="urn:microsoft.com/office/officeart/2005/8/layout/hierarchy4"/>
    <dgm:cxn modelId="{0539861B-2835-4D53-A793-F3A988108576}" type="presParOf" srcId="{B91D25F6-414B-40D1-9D12-D36C6DF34E64}" destId="{C81674B9-F5D9-47B4-83A6-A58AA173644B}" srcOrd="4" destOrd="0" presId="urn:microsoft.com/office/officeart/2005/8/layout/hierarchy4"/>
    <dgm:cxn modelId="{C29E8DE5-78C4-48F1-8A4F-51A4657CB518}" type="presParOf" srcId="{C81674B9-F5D9-47B4-83A6-A58AA173644B}" destId="{2DBCF0FC-5671-48CF-9B21-0B2445C8BA11}" srcOrd="0" destOrd="0" presId="urn:microsoft.com/office/officeart/2005/8/layout/hierarchy4"/>
    <dgm:cxn modelId="{9F9939A3-30D6-4C71-851F-9518301D31A7}" type="presParOf" srcId="{C81674B9-F5D9-47B4-83A6-A58AA173644B}" destId="{02CEB89B-8ED0-485B-AD3E-871A177BAD51}" srcOrd="1" destOrd="0" presId="urn:microsoft.com/office/officeart/2005/8/layout/hierarchy4"/>
    <dgm:cxn modelId="{F642DC8D-C17B-4089-8192-0BC4183997C4}" type="presParOf" srcId="{B91D25F6-414B-40D1-9D12-D36C6DF34E64}" destId="{94659404-F080-4E94-B3A2-12C822D1804E}" srcOrd="5" destOrd="0" presId="urn:microsoft.com/office/officeart/2005/8/layout/hierarchy4"/>
    <dgm:cxn modelId="{DB7618E7-3CA8-4FD2-A743-B7DB90B35C93}" type="presParOf" srcId="{B91D25F6-414B-40D1-9D12-D36C6DF34E64}" destId="{557F58A3-E759-457F-9828-D4D1A120E3B4}" srcOrd="6" destOrd="0" presId="urn:microsoft.com/office/officeart/2005/8/layout/hierarchy4"/>
    <dgm:cxn modelId="{BC8CAF57-A717-4438-9511-51F93DB40F4E}" type="presParOf" srcId="{557F58A3-E759-457F-9828-D4D1A120E3B4}" destId="{3DE5CBBA-BFC4-431A-882D-61ED9263466D}" srcOrd="0" destOrd="0" presId="urn:microsoft.com/office/officeart/2005/8/layout/hierarchy4"/>
    <dgm:cxn modelId="{B63DA7E4-A53D-438B-9F83-1A74EF8340DB}" type="presParOf" srcId="{557F58A3-E759-457F-9828-D4D1A120E3B4}" destId="{89A1FE90-526B-4155-8FDA-9FD03BB91F6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877109C-501B-42E9-ADFD-58A5BE926D65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04CFE3CB-3390-4CFA-B592-3E19ED87BE93}">
      <dgm:prSet/>
      <dgm:spPr/>
      <dgm:t>
        <a:bodyPr/>
        <a:lstStyle/>
        <a:p>
          <a:pPr rtl="0"/>
          <a:r>
            <a:rPr lang="es-MX" baseline="0" dirty="0" smtClean="0"/>
            <a:t>Revisión y análisis de las transacciones del efectivo. Procedimiento que se lleva a cabo de manera sorpresiva en un momento determinado.</a:t>
          </a:r>
          <a:endParaRPr lang="es-MX" dirty="0"/>
        </a:p>
      </dgm:t>
    </dgm:pt>
    <dgm:pt modelId="{57617CAF-F230-402F-8057-473FC58D1878}" type="parTrans" cxnId="{28981994-099A-423B-8596-F66723608411}">
      <dgm:prSet/>
      <dgm:spPr/>
      <dgm:t>
        <a:bodyPr/>
        <a:lstStyle/>
        <a:p>
          <a:endParaRPr lang="es-MX"/>
        </a:p>
      </dgm:t>
    </dgm:pt>
    <dgm:pt modelId="{1B9F5188-531F-4A69-99E6-670453684A44}" type="sibTrans" cxnId="{28981994-099A-423B-8596-F66723608411}">
      <dgm:prSet/>
      <dgm:spPr/>
      <dgm:t>
        <a:bodyPr/>
        <a:lstStyle/>
        <a:p>
          <a:endParaRPr lang="es-MX"/>
        </a:p>
      </dgm:t>
    </dgm:pt>
    <dgm:pt modelId="{06D71DD6-D4AF-4424-8AD9-8B2489787B64}">
      <dgm:prSet/>
      <dgm:spPr/>
      <dgm:t>
        <a:bodyPr/>
        <a:lstStyle/>
        <a:p>
          <a:pPr rtl="0"/>
          <a:r>
            <a:rPr lang="es-MX" baseline="0" smtClean="0"/>
            <a:t>el objetivo es comprobar </a:t>
          </a:r>
          <a:endParaRPr lang="es-MX"/>
        </a:p>
      </dgm:t>
    </dgm:pt>
    <dgm:pt modelId="{EF74CDEE-351C-4060-9829-403C31EF4D43}" type="parTrans" cxnId="{9A997693-D72A-4521-A19C-1D60E3534934}">
      <dgm:prSet/>
      <dgm:spPr/>
      <dgm:t>
        <a:bodyPr/>
        <a:lstStyle/>
        <a:p>
          <a:endParaRPr lang="es-MX"/>
        </a:p>
      </dgm:t>
    </dgm:pt>
    <dgm:pt modelId="{498912C0-0D5F-4C6D-8E22-3FF2B7E1AF2C}" type="sibTrans" cxnId="{9A997693-D72A-4521-A19C-1D60E3534934}">
      <dgm:prSet/>
      <dgm:spPr/>
      <dgm:t>
        <a:bodyPr/>
        <a:lstStyle/>
        <a:p>
          <a:endParaRPr lang="es-MX"/>
        </a:p>
      </dgm:t>
    </dgm:pt>
    <dgm:pt modelId="{BCA3B4F1-6DEE-485B-9852-3AC84FBA38B4}">
      <dgm:prSet/>
      <dgm:spPr/>
      <dgm:t>
        <a:bodyPr/>
        <a:lstStyle/>
        <a:p>
          <a:pPr rtl="0"/>
          <a:r>
            <a:rPr lang="es-MX" baseline="0" smtClean="0"/>
            <a:t>si se ha contabilizado todo el efectivo recibido </a:t>
          </a:r>
          <a:endParaRPr lang="es-MX"/>
        </a:p>
      </dgm:t>
    </dgm:pt>
    <dgm:pt modelId="{929D4C7B-0FCE-4509-9DC5-324BE927F544}" type="parTrans" cxnId="{D05ADE03-2E22-4484-9D9D-0B2ADFC23BEA}">
      <dgm:prSet/>
      <dgm:spPr/>
      <dgm:t>
        <a:bodyPr/>
        <a:lstStyle/>
        <a:p>
          <a:endParaRPr lang="es-MX"/>
        </a:p>
      </dgm:t>
    </dgm:pt>
    <dgm:pt modelId="{A66F8EE4-113B-410D-8448-FD68028E39E8}" type="sibTrans" cxnId="{D05ADE03-2E22-4484-9D9D-0B2ADFC23BEA}">
      <dgm:prSet/>
      <dgm:spPr/>
      <dgm:t>
        <a:bodyPr/>
        <a:lstStyle/>
        <a:p>
          <a:endParaRPr lang="es-MX"/>
        </a:p>
      </dgm:t>
    </dgm:pt>
    <dgm:pt modelId="{1C676C71-D45C-49CF-920A-5149E43C35C2}">
      <dgm:prSet/>
      <dgm:spPr/>
      <dgm:t>
        <a:bodyPr/>
        <a:lstStyle/>
        <a:p>
          <a:pPr rtl="0"/>
          <a:r>
            <a:rPr lang="es-MX" baseline="0" smtClean="0"/>
            <a:t>si el saldo que arroja esta cuenta corresponde con lo que se encuentra físicamente en la caja,  en dinero, en cheques o en documentos o en vales</a:t>
          </a:r>
          <a:endParaRPr lang="es-MX"/>
        </a:p>
      </dgm:t>
    </dgm:pt>
    <dgm:pt modelId="{E95F0C01-3F1E-4269-BD5F-BD7718EB0B68}" type="parTrans" cxnId="{89052B0B-4D4F-49E1-8F6C-CE1E17A89574}">
      <dgm:prSet/>
      <dgm:spPr/>
      <dgm:t>
        <a:bodyPr/>
        <a:lstStyle/>
        <a:p>
          <a:endParaRPr lang="es-MX"/>
        </a:p>
      </dgm:t>
    </dgm:pt>
    <dgm:pt modelId="{0C14CAC4-C427-4C73-8F11-B294739C9D15}" type="sibTrans" cxnId="{89052B0B-4D4F-49E1-8F6C-CE1E17A89574}">
      <dgm:prSet/>
      <dgm:spPr/>
      <dgm:t>
        <a:bodyPr/>
        <a:lstStyle/>
        <a:p>
          <a:endParaRPr lang="es-MX"/>
        </a:p>
      </dgm:t>
    </dgm:pt>
    <dgm:pt modelId="{E7BB5101-4D4F-4894-8B89-D641D6D40599}" type="pres">
      <dgm:prSet presAssocID="{E877109C-501B-42E9-ADFD-58A5BE926D6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3B0F182-2E19-492C-A7B3-01AF3678A37E}" type="pres">
      <dgm:prSet presAssocID="{04CFE3CB-3390-4CFA-B592-3E19ED87BE93}" presName="thickLine" presStyleLbl="alignNode1" presStyleIdx="0" presStyleCnt="2"/>
      <dgm:spPr/>
    </dgm:pt>
    <dgm:pt modelId="{D34B0F90-C46E-4F3B-875E-B364F6E9AE50}" type="pres">
      <dgm:prSet presAssocID="{04CFE3CB-3390-4CFA-B592-3E19ED87BE93}" presName="horz1" presStyleCnt="0"/>
      <dgm:spPr/>
    </dgm:pt>
    <dgm:pt modelId="{301BB8FC-1166-4BD8-9943-DEE9D50B56B3}" type="pres">
      <dgm:prSet presAssocID="{04CFE3CB-3390-4CFA-B592-3E19ED87BE93}" presName="tx1" presStyleLbl="revTx" presStyleIdx="0" presStyleCnt="4" custScaleX="500000"/>
      <dgm:spPr/>
      <dgm:t>
        <a:bodyPr/>
        <a:lstStyle/>
        <a:p>
          <a:endParaRPr lang="es-MX"/>
        </a:p>
      </dgm:t>
    </dgm:pt>
    <dgm:pt modelId="{131C2036-FB7A-4EDC-A21E-F3D335305E86}" type="pres">
      <dgm:prSet presAssocID="{04CFE3CB-3390-4CFA-B592-3E19ED87BE93}" presName="vert1" presStyleCnt="0"/>
      <dgm:spPr/>
    </dgm:pt>
    <dgm:pt modelId="{5155C429-5AFA-4CE5-85D8-75BFEFC4B810}" type="pres">
      <dgm:prSet presAssocID="{06D71DD6-D4AF-4424-8AD9-8B2489787B64}" presName="thickLine" presStyleLbl="alignNode1" presStyleIdx="1" presStyleCnt="2"/>
      <dgm:spPr/>
    </dgm:pt>
    <dgm:pt modelId="{E7DDD71C-3247-41CD-876B-39B2B4788046}" type="pres">
      <dgm:prSet presAssocID="{06D71DD6-D4AF-4424-8AD9-8B2489787B64}" presName="horz1" presStyleCnt="0"/>
      <dgm:spPr/>
    </dgm:pt>
    <dgm:pt modelId="{A51943BD-DCD0-461B-A64B-1268C0324063}" type="pres">
      <dgm:prSet presAssocID="{06D71DD6-D4AF-4424-8AD9-8B2489787B64}" presName="tx1" presStyleLbl="revTx" presStyleIdx="1" presStyleCnt="4"/>
      <dgm:spPr/>
      <dgm:t>
        <a:bodyPr/>
        <a:lstStyle/>
        <a:p>
          <a:endParaRPr lang="es-MX"/>
        </a:p>
      </dgm:t>
    </dgm:pt>
    <dgm:pt modelId="{417BC0D4-3269-4173-A254-3F3845E06BF7}" type="pres">
      <dgm:prSet presAssocID="{06D71DD6-D4AF-4424-8AD9-8B2489787B64}" presName="vert1" presStyleCnt="0"/>
      <dgm:spPr/>
    </dgm:pt>
    <dgm:pt modelId="{159916A1-EFF4-411B-9316-89546E57FAF7}" type="pres">
      <dgm:prSet presAssocID="{BCA3B4F1-6DEE-485B-9852-3AC84FBA38B4}" presName="vertSpace2a" presStyleCnt="0"/>
      <dgm:spPr/>
    </dgm:pt>
    <dgm:pt modelId="{212C4B28-6AB8-4311-B586-E9869BFCDC30}" type="pres">
      <dgm:prSet presAssocID="{BCA3B4F1-6DEE-485B-9852-3AC84FBA38B4}" presName="horz2" presStyleCnt="0"/>
      <dgm:spPr/>
    </dgm:pt>
    <dgm:pt modelId="{809401D1-51CF-417B-BBA7-BD27FE394FC0}" type="pres">
      <dgm:prSet presAssocID="{BCA3B4F1-6DEE-485B-9852-3AC84FBA38B4}" presName="horzSpace2" presStyleCnt="0"/>
      <dgm:spPr/>
    </dgm:pt>
    <dgm:pt modelId="{84225806-7AFF-44CF-B4FC-63BA9B1D2B14}" type="pres">
      <dgm:prSet presAssocID="{BCA3B4F1-6DEE-485B-9852-3AC84FBA38B4}" presName="tx2" presStyleLbl="revTx" presStyleIdx="2" presStyleCnt="4"/>
      <dgm:spPr/>
      <dgm:t>
        <a:bodyPr/>
        <a:lstStyle/>
        <a:p>
          <a:endParaRPr lang="es-MX"/>
        </a:p>
      </dgm:t>
    </dgm:pt>
    <dgm:pt modelId="{82C6DAA7-A3FB-4042-8035-CE7A0F74A6C6}" type="pres">
      <dgm:prSet presAssocID="{BCA3B4F1-6DEE-485B-9852-3AC84FBA38B4}" presName="vert2" presStyleCnt="0"/>
      <dgm:spPr/>
    </dgm:pt>
    <dgm:pt modelId="{C6DE6505-E7A9-4B6D-8220-18C716148549}" type="pres">
      <dgm:prSet presAssocID="{BCA3B4F1-6DEE-485B-9852-3AC84FBA38B4}" presName="thinLine2b" presStyleLbl="callout" presStyleIdx="0" presStyleCnt="2"/>
      <dgm:spPr/>
    </dgm:pt>
    <dgm:pt modelId="{131FCE2E-81F2-4921-A923-CBD2AA9886F1}" type="pres">
      <dgm:prSet presAssocID="{BCA3B4F1-6DEE-485B-9852-3AC84FBA38B4}" presName="vertSpace2b" presStyleCnt="0"/>
      <dgm:spPr/>
    </dgm:pt>
    <dgm:pt modelId="{F5DA5EB4-BCFF-4C54-A1AA-C81EFD70EA94}" type="pres">
      <dgm:prSet presAssocID="{1C676C71-D45C-49CF-920A-5149E43C35C2}" presName="horz2" presStyleCnt="0"/>
      <dgm:spPr/>
    </dgm:pt>
    <dgm:pt modelId="{C657E11A-3F8D-4FBD-A503-988A24545909}" type="pres">
      <dgm:prSet presAssocID="{1C676C71-D45C-49CF-920A-5149E43C35C2}" presName="horzSpace2" presStyleCnt="0"/>
      <dgm:spPr/>
    </dgm:pt>
    <dgm:pt modelId="{04570620-8BAA-476B-8A8C-555F2BFA8CB6}" type="pres">
      <dgm:prSet presAssocID="{1C676C71-D45C-49CF-920A-5149E43C35C2}" presName="tx2" presStyleLbl="revTx" presStyleIdx="3" presStyleCnt="4"/>
      <dgm:spPr/>
      <dgm:t>
        <a:bodyPr/>
        <a:lstStyle/>
        <a:p>
          <a:endParaRPr lang="es-MX"/>
        </a:p>
      </dgm:t>
    </dgm:pt>
    <dgm:pt modelId="{EA17FCF5-3910-44FB-8148-8C265B891E28}" type="pres">
      <dgm:prSet presAssocID="{1C676C71-D45C-49CF-920A-5149E43C35C2}" presName="vert2" presStyleCnt="0"/>
      <dgm:spPr/>
    </dgm:pt>
    <dgm:pt modelId="{58468A40-653C-40D9-B243-34906A17CECD}" type="pres">
      <dgm:prSet presAssocID="{1C676C71-D45C-49CF-920A-5149E43C35C2}" presName="thinLine2b" presStyleLbl="callout" presStyleIdx="1" presStyleCnt="2"/>
      <dgm:spPr/>
    </dgm:pt>
    <dgm:pt modelId="{68B262E7-12FC-4CF2-B08D-198F0FF2B94A}" type="pres">
      <dgm:prSet presAssocID="{1C676C71-D45C-49CF-920A-5149E43C35C2}" presName="vertSpace2b" presStyleCnt="0"/>
      <dgm:spPr/>
    </dgm:pt>
  </dgm:ptLst>
  <dgm:cxnLst>
    <dgm:cxn modelId="{88504E1B-41D8-4F0F-84BD-C3B3F94A219A}" type="presOf" srcId="{04CFE3CB-3390-4CFA-B592-3E19ED87BE93}" destId="{301BB8FC-1166-4BD8-9943-DEE9D50B56B3}" srcOrd="0" destOrd="0" presId="urn:microsoft.com/office/officeart/2008/layout/LinedList"/>
    <dgm:cxn modelId="{89052B0B-4D4F-49E1-8F6C-CE1E17A89574}" srcId="{06D71DD6-D4AF-4424-8AD9-8B2489787B64}" destId="{1C676C71-D45C-49CF-920A-5149E43C35C2}" srcOrd="1" destOrd="0" parTransId="{E95F0C01-3F1E-4269-BD5F-BD7718EB0B68}" sibTransId="{0C14CAC4-C427-4C73-8F11-B294739C9D15}"/>
    <dgm:cxn modelId="{8FD0F149-00D4-46EA-9BE0-37614414489D}" type="presOf" srcId="{1C676C71-D45C-49CF-920A-5149E43C35C2}" destId="{04570620-8BAA-476B-8A8C-555F2BFA8CB6}" srcOrd="0" destOrd="0" presId="urn:microsoft.com/office/officeart/2008/layout/LinedList"/>
    <dgm:cxn modelId="{D05ADE03-2E22-4484-9D9D-0B2ADFC23BEA}" srcId="{06D71DD6-D4AF-4424-8AD9-8B2489787B64}" destId="{BCA3B4F1-6DEE-485B-9852-3AC84FBA38B4}" srcOrd="0" destOrd="0" parTransId="{929D4C7B-0FCE-4509-9DC5-324BE927F544}" sibTransId="{A66F8EE4-113B-410D-8448-FD68028E39E8}"/>
    <dgm:cxn modelId="{3EFBE7BE-8ED0-4829-A77C-61C338255EA5}" type="presOf" srcId="{06D71DD6-D4AF-4424-8AD9-8B2489787B64}" destId="{A51943BD-DCD0-461B-A64B-1268C0324063}" srcOrd="0" destOrd="0" presId="urn:microsoft.com/office/officeart/2008/layout/LinedList"/>
    <dgm:cxn modelId="{5BCFF3C0-CE33-423A-B3B1-1793F9C8DE5D}" type="presOf" srcId="{E877109C-501B-42E9-ADFD-58A5BE926D65}" destId="{E7BB5101-4D4F-4894-8B89-D641D6D40599}" srcOrd="0" destOrd="0" presId="urn:microsoft.com/office/officeart/2008/layout/LinedList"/>
    <dgm:cxn modelId="{9A997693-D72A-4521-A19C-1D60E3534934}" srcId="{E877109C-501B-42E9-ADFD-58A5BE926D65}" destId="{06D71DD6-D4AF-4424-8AD9-8B2489787B64}" srcOrd="1" destOrd="0" parTransId="{EF74CDEE-351C-4060-9829-403C31EF4D43}" sibTransId="{498912C0-0D5F-4C6D-8E22-3FF2B7E1AF2C}"/>
    <dgm:cxn modelId="{6C49C898-4A49-46F4-8AC9-F332A20B458B}" type="presOf" srcId="{BCA3B4F1-6DEE-485B-9852-3AC84FBA38B4}" destId="{84225806-7AFF-44CF-B4FC-63BA9B1D2B14}" srcOrd="0" destOrd="0" presId="urn:microsoft.com/office/officeart/2008/layout/LinedList"/>
    <dgm:cxn modelId="{28981994-099A-423B-8596-F66723608411}" srcId="{E877109C-501B-42E9-ADFD-58A5BE926D65}" destId="{04CFE3CB-3390-4CFA-B592-3E19ED87BE93}" srcOrd="0" destOrd="0" parTransId="{57617CAF-F230-402F-8057-473FC58D1878}" sibTransId="{1B9F5188-531F-4A69-99E6-670453684A44}"/>
    <dgm:cxn modelId="{3D66C42C-B604-4C02-957B-CA332217EC35}" type="presParOf" srcId="{E7BB5101-4D4F-4894-8B89-D641D6D40599}" destId="{C3B0F182-2E19-492C-A7B3-01AF3678A37E}" srcOrd="0" destOrd="0" presId="urn:microsoft.com/office/officeart/2008/layout/LinedList"/>
    <dgm:cxn modelId="{23F46413-7105-41F5-B4B6-CEA0B63860B4}" type="presParOf" srcId="{E7BB5101-4D4F-4894-8B89-D641D6D40599}" destId="{D34B0F90-C46E-4F3B-875E-B364F6E9AE50}" srcOrd="1" destOrd="0" presId="urn:microsoft.com/office/officeart/2008/layout/LinedList"/>
    <dgm:cxn modelId="{29457EF8-184B-41EC-8DF9-A0877085F838}" type="presParOf" srcId="{D34B0F90-C46E-4F3B-875E-B364F6E9AE50}" destId="{301BB8FC-1166-4BD8-9943-DEE9D50B56B3}" srcOrd="0" destOrd="0" presId="urn:microsoft.com/office/officeart/2008/layout/LinedList"/>
    <dgm:cxn modelId="{F4D0A826-1205-4AE6-99E7-545FBED11799}" type="presParOf" srcId="{D34B0F90-C46E-4F3B-875E-B364F6E9AE50}" destId="{131C2036-FB7A-4EDC-A21E-F3D335305E86}" srcOrd="1" destOrd="0" presId="urn:microsoft.com/office/officeart/2008/layout/LinedList"/>
    <dgm:cxn modelId="{62B9BEF5-CA4C-4581-8EE8-A8BC213DEF6A}" type="presParOf" srcId="{E7BB5101-4D4F-4894-8B89-D641D6D40599}" destId="{5155C429-5AFA-4CE5-85D8-75BFEFC4B810}" srcOrd="2" destOrd="0" presId="urn:microsoft.com/office/officeart/2008/layout/LinedList"/>
    <dgm:cxn modelId="{DB1650D4-09D5-4246-BF13-6A6C36F0C5DD}" type="presParOf" srcId="{E7BB5101-4D4F-4894-8B89-D641D6D40599}" destId="{E7DDD71C-3247-41CD-876B-39B2B4788046}" srcOrd="3" destOrd="0" presId="urn:microsoft.com/office/officeart/2008/layout/LinedList"/>
    <dgm:cxn modelId="{0CC1FC16-7F72-4C53-8566-6B45CC8E425B}" type="presParOf" srcId="{E7DDD71C-3247-41CD-876B-39B2B4788046}" destId="{A51943BD-DCD0-461B-A64B-1268C0324063}" srcOrd="0" destOrd="0" presId="urn:microsoft.com/office/officeart/2008/layout/LinedList"/>
    <dgm:cxn modelId="{EBC049C2-0DCC-41E5-908F-0AB5EFD91757}" type="presParOf" srcId="{E7DDD71C-3247-41CD-876B-39B2B4788046}" destId="{417BC0D4-3269-4173-A254-3F3845E06BF7}" srcOrd="1" destOrd="0" presId="urn:microsoft.com/office/officeart/2008/layout/LinedList"/>
    <dgm:cxn modelId="{5F67841A-0818-4A03-8961-7C2B80D08659}" type="presParOf" srcId="{417BC0D4-3269-4173-A254-3F3845E06BF7}" destId="{159916A1-EFF4-411B-9316-89546E57FAF7}" srcOrd="0" destOrd="0" presId="urn:microsoft.com/office/officeart/2008/layout/LinedList"/>
    <dgm:cxn modelId="{14425CFE-FC3A-4316-8FC4-EBD6350B6A3C}" type="presParOf" srcId="{417BC0D4-3269-4173-A254-3F3845E06BF7}" destId="{212C4B28-6AB8-4311-B586-E9869BFCDC30}" srcOrd="1" destOrd="0" presId="urn:microsoft.com/office/officeart/2008/layout/LinedList"/>
    <dgm:cxn modelId="{3F051F93-96A5-4375-B51D-5977A2AA0DD0}" type="presParOf" srcId="{212C4B28-6AB8-4311-B586-E9869BFCDC30}" destId="{809401D1-51CF-417B-BBA7-BD27FE394FC0}" srcOrd="0" destOrd="0" presId="urn:microsoft.com/office/officeart/2008/layout/LinedList"/>
    <dgm:cxn modelId="{57771D3E-CD07-4069-B4E6-A6EFE020863F}" type="presParOf" srcId="{212C4B28-6AB8-4311-B586-E9869BFCDC30}" destId="{84225806-7AFF-44CF-B4FC-63BA9B1D2B14}" srcOrd="1" destOrd="0" presId="urn:microsoft.com/office/officeart/2008/layout/LinedList"/>
    <dgm:cxn modelId="{10E82A99-B93E-42FB-9D69-4C51FEFAF643}" type="presParOf" srcId="{212C4B28-6AB8-4311-B586-E9869BFCDC30}" destId="{82C6DAA7-A3FB-4042-8035-CE7A0F74A6C6}" srcOrd="2" destOrd="0" presId="urn:microsoft.com/office/officeart/2008/layout/LinedList"/>
    <dgm:cxn modelId="{9BC0F6C8-5FA1-4993-9BDC-F1BAD2D9CC29}" type="presParOf" srcId="{417BC0D4-3269-4173-A254-3F3845E06BF7}" destId="{C6DE6505-E7A9-4B6D-8220-18C716148549}" srcOrd="2" destOrd="0" presId="urn:microsoft.com/office/officeart/2008/layout/LinedList"/>
    <dgm:cxn modelId="{6D536C3D-BD17-4FBC-9A27-87899E5AAFE4}" type="presParOf" srcId="{417BC0D4-3269-4173-A254-3F3845E06BF7}" destId="{131FCE2E-81F2-4921-A923-CBD2AA9886F1}" srcOrd="3" destOrd="0" presId="urn:microsoft.com/office/officeart/2008/layout/LinedList"/>
    <dgm:cxn modelId="{7706C0B9-AB97-4574-A4FB-B3527FD18828}" type="presParOf" srcId="{417BC0D4-3269-4173-A254-3F3845E06BF7}" destId="{F5DA5EB4-BCFF-4C54-A1AA-C81EFD70EA94}" srcOrd="4" destOrd="0" presId="urn:microsoft.com/office/officeart/2008/layout/LinedList"/>
    <dgm:cxn modelId="{B6A4345E-D739-4501-8D78-8CC800F3ADCB}" type="presParOf" srcId="{F5DA5EB4-BCFF-4C54-A1AA-C81EFD70EA94}" destId="{C657E11A-3F8D-4FBD-A503-988A24545909}" srcOrd="0" destOrd="0" presId="urn:microsoft.com/office/officeart/2008/layout/LinedList"/>
    <dgm:cxn modelId="{886D52B8-39A0-4AA6-9ACC-D3193C46CC7A}" type="presParOf" srcId="{F5DA5EB4-BCFF-4C54-A1AA-C81EFD70EA94}" destId="{04570620-8BAA-476B-8A8C-555F2BFA8CB6}" srcOrd="1" destOrd="0" presId="urn:microsoft.com/office/officeart/2008/layout/LinedList"/>
    <dgm:cxn modelId="{79AC6436-FEF8-4ED4-BEA9-F5F8B4838FCC}" type="presParOf" srcId="{F5DA5EB4-BCFF-4C54-A1AA-C81EFD70EA94}" destId="{EA17FCF5-3910-44FB-8148-8C265B891E28}" srcOrd="2" destOrd="0" presId="urn:microsoft.com/office/officeart/2008/layout/LinedList"/>
    <dgm:cxn modelId="{54B335E6-CAFB-45AD-8E9D-5B8A062E0C12}" type="presParOf" srcId="{417BC0D4-3269-4173-A254-3F3845E06BF7}" destId="{58468A40-653C-40D9-B243-34906A17CECD}" srcOrd="5" destOrd="0" presId="urn:microsoft.com/office/officeart/2008/layout/LinedList"/>
    <dgm:cxn modelId="{4F64218A-0124-49C8-A3EB-9C3F3299B953}" type="presParOf" srcId="{417BC0D4-3269-4173-A254-3F3845E06BF7}" destId="{68B262E7-12FC-4CF2-B08D-198F0FF2B94A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2899362-EBCE-4CD7-8244-D2CEE3D68774}" type="doc">
      <dgm:prSet loTypeId="urn:microsoft.com/office/officeart/2008/layout/LinedList" loCatId="list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es-MX"/>
        </a:p>
      </dgm:t>
    </dgm:pt>
    <dgm:pt modelId="{502F8682-B818-4629-B0FB-FCB3F83E6E01}">
      <dgm:prSet/>
      <dgm:spPr/>
      <dgm:t>
        <a:bodyPr/>
        <a:lstStyle/>
        <a:p>
          <a:pPr rtl="0"/>
          <a:r>
            <a:rPr lang="es-MX" baseline="0" smtClean="0"/>
            <a:t>El corte de caja es una estrategia que sirve para hacer el retiro del efectivo, </a:t>
          </a:r>
          <a:endParaRPr lang="es-MX"/>
        </a:p>
      </dgm:t>
    </dgm:pt>
    <dgm:pt modelId="{5CD9220F-9CF3-4FD6-8BFE-7F7D5006606B}" type="parTrans" cxnId="{0BC3A615-8BEE-4E2F-AAE8-1886BAC322B9}">
      <dgm:prSet/>
      <dgm:spPr/>
      <dgm:t>
        <a:bodyPr/>
        <a:lstStyle/>
        <a:p>
          <a:endParaRPr lang="es-MX"/>
        </a:p>
      </dgm:t>
    </dgm:pt>
    <dgm:pt modelId="{ED591826-09DE-4E99-8BDC-9FC62CACA3DF}" type="sibTrans" cxnId="{0BC3A615-8BEE-4E2F-AAE8-1886BAC322B9}">
      <dgm:prSet/>
      <dgm:spPr/>
      <dgm:t>
        <a:bodyPr/>
        <a:lstStyle/>
        <a:p>
          <a:endParaRPr lang="es-MX"/>
        </a:p>
      </dgm:t>
    </dgm:pt>
    <dgm:pt modelId="{9B2BAD72-A57C-4C37-BC0D-46070EF6E91E}">
      <dgm:prSet/>
      <dgm:spPr/>
      <dgm:t>
        <a:bodyPr/>
        <a:lstStyle/>
        <a:p>
          <a:pPr rtl="0"/>
          <a:r>
            <a:rPr lang="es-MX" baseline="0" smtClean="0"/>
            <a:t>se relaciona con el ciclo de venta, mismo que generalmente  coincide con el turno de los cajeros</a:t>
          </a:r>
          <a:endParaRPr lang="es-MX"/>
        </a:p>
      </dgm:t>
    </dgm:pt>
    <dgm:pt modelId="{47F61D1A-3975-440E-BA7A-3524FBF4A471}" type="parTrans" cxnId="{8E792A2C-BCE5-4A87-9E54-0B9326CCF841}">
      <dgm:prSet/>
      <dgm:spPr/>
      <dgm:t>
        <a:bodyPr/>
        <a:lstStyle/>
        <a:p>
          <a:endParaRPr lang="es-MX"/>
        </a:p>
      </dgm:t>
    </dgm:pt>
    <dgm:pt modelId="{4A6C2BA5-55E0-4FCC-A439-0AD9E3BCD74E}" type="sibTrans" cxnId="{8E792A2C-BCE5-4A87-9E54-0B9326CCF841}">
      <dgm:prSet/>
      <dgm:spPr/>
      <dgm:t>
        <a:bodyPr/>
        <a:lstStyle/>
        <a:p>
          <a:endParaRPr lang="es-MX"/>
        </a:p>
      </dgm:t>
    </dgm:pt>
    <dgm:pt modelId="{B5B1AF70-6442-4B08-A568-41FBBA5D3A23}">
      <dgm:prSet/>
      <dgm:spPr/>
      <dgm:t>
        <a:bodyPr/>
        <a:lstStyle/>
        <a:p>
          <a:pPr rtl="0"/>
          <a:r>
            <a:rPr lang="es-MX" baseline="0" smtClean="0"/>
            <a:t>No hay manera de volver a abrir un corte cerrado</a:t>
          </a:r>
          <a:endParaRPr lang="es-MX"/>
        </a:p>
      </dgm:t>
    </dgm:pt>
    <dgm:pt modelId="{141D2F46-43F7-4577-88E3-DC6F8524EB05}" type="parTrans" cxnId="{FBF41288-7394-4D7C-A3B1-444A0D1A4B76}">
      <dgm:prSet/>
      <dgm:spPr/>
      <dgm:t>
        <a:bodyPr/>
        <a:lstStyle/>
        <a:p>
          <a:endParaRPr lang="es-MX"/>
        </a:p>
      </dgm:t>
    </dgm:pt>
    <dgm:pt modelId="{1827BD5A-79A9-4D56-993F-948FDA3A42ED}" type="sibTrans" cxnId="{FBF41288-7394-4D7C-A3B1-444A0D1A4B76}">
      <dgm:prSet/>
      <dgm:spPr/>
      <dgm:t>
        <a:bodyPr/>
        <a:lstStyle/>
        <a:p>
          <a:endParaRPr lang="es-MX"/>
        </a:p>
      </dgm:t>
    </dgm:pt>
    <dgm:pt modelId="{9B41CD17-9911-4EE4-8550-2874C8B2F133}" type="pres">
      <dgm:prSet presAssocID="{22899362-EBCE-4CD7-8244-D2CEE3D6877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38250E0-4AA3-4FD7-9F56-768323DF4A73}" type="pres">
      <dgm:prSet presAssocID="{502F8682-B818-4629-B0FB-FCB3F83E6E01}" presName="thickLine" presStyleLbl="alignNode1" presStyleIdx="0" presStyleCnt="1"/>
      <dgm:spPr/>
    </dgm:pt>
    <dgm:pt modelId="{E7E1CFC7-717F-49A5-AD0C-4A340E91DBF4}" type="pres">
      <dgm:prSet presAssocID="{502F8682-B818-4629-B0FB-FCB3F83E6E01}" presName="horz1" presStyleCnt="0"/>
      <dgm:spPr/>
    </dgm:pt>
    <dgm:pt modelId="{AD87F4E0-5E3C-423D-BD5F-84815422CAC2}" type="pres">
      <dgm:prSet presAssocID="{502F8682-B818-4629-B0FB-FCB3F83E6E01}" presName="tx1" presStyleLbl="revTx" presStyleIdx="0" presStyleCnt="3"/>
      <dgm:spPr/>
      <dgm:t>
        <a:bodyPr/>
        <a:lstStyle/>
        <a:p>
          <a:endParaRPr lang="es-MX"/>
        </a:p>
      </dgm:t>
    </dgm:pt>
    <dgm:pt modelId="{AB5045BF-68D3-48CC-94CA-375E9AB639CB}" type="pres">
      <dgm:prSet presAssocID="{502F8682-B818-4629-B0FB-FCB3F83E6E01}" presName="vert1" presStyleCnt="0"/>
      <dgm:spPr/>
    </dgm:pt>
    <dgm:pt modelId="{62B4E4B7-63C5-404B-9731-5D3ED61C82B5}" type="pres">
      <dgm:prSet presAssocID="{9B2BAD72-A57C-4C37-BC0D-46070EF6E91E}" presName="vertSpace2a" presStyleCnt="0"/>
      <dgm:spPr/>
    </dgm:pt>
    <dgm:pt modelId="{FA73412B-DFD3-435F-9A5A-59E4985D07C4}" type="pres">
      <dgm:prSet presAssocID="{9B2BAD72-A57C-4C37-BC0D-46070EF6E91E}" presName="horz2" presStyleCnt="0"/>
      <dgm:spPr/>
    </dgm:pt>
    <dgm:pt modelId="{1AE8AE2F-C8D6-4814-A7FF-E4B763872314}" type="pres">
      <dgm:prSet presAssocID="{9B2BAD72-A57C-4C37-BC0D-46070EF6E91E}" presName="horzSpace2" presStyleCnt="0"/>
      <dgm:spPr/>
    </dgm:pt>
    <dgm:pt modelId="{39E629B5-2C42-469B-A147-52E1A905878B}" type="pres">
      <dgm:prSet presAssocID="{9B2BAD72-A57C-4C37-BC0D-46070EF6E91E}" presName="tx2" presStyleLbl="revTx" presStyleIdx="1" presStyleCnt="3"/>
      <dgm:spPr/>
      <dgm:t>
        <a:bodyPr/>
        <a:lstStyle/>
        <a:p>
          <a:endParaRPr lang="es-MX"/>
        </a:p>
      </dgm:t>
    </dgm:pt>
    <dgm:pt modelId="{71CAA992-62E2-4BE5-9F92-BB4A33055BA1}" type="pres">
      <dgm:prSet presAssocID="{9B2BAD72-A57C-4C37-BC0D-46070EF6E91E}" presName="vert2" presStyleCnt="0"/>
      <dgm:spPr/>
    </dgm:pt>
    <dgm:pt modelId="{338121FD-F76F-44DF-8EFE-2ECDFB7FF81A}" type="pres">
      <dgm:prSet presAssocID="{9B2BAD72-A57C-4C37-BC0D-46070EF6E91E}" presName="thinLine2b" presStyleLbl="callout" presStyleIdx="0" presStyleCnt="2"/>
      <dgm:spPr/>
    </dgm:pt>
    <dgm:pt modelId="{FCF59127-167F-4A52-82F2-4E27DAF2290C}" type="pres">
      <dgm:prSet presAssocID="{9B2BAD72-A57C-4C37-BC0D-46070EF6E91E}" presName="vertSpace2b" presStyleCnt="0"/>
      <dgm:spPr/>
    </dgm:pt>
    <dgm:pt modelId="{1B5D4510-3BD6-4953-B9F5-DD0B55DAE98C}" type="pres">
      <dgm:prSet presAssocID="{B5B1AF70-6442-4B08-A568-41FBBA5D3A23}" presName="horz2" presStyleCnt="0"/>
      <dgm:spPr/>
    </dgm:pt>
    <dgm:pt modelId="{9D645D0D-BEF6-4C45-87DB-5649C2804D40}" type="pres">
      <dgm:prSet presAssocID="{B5B1AF70-6442-4B08-A568-41FBBA5D3A23}" presName="horzSpace2" presStyleCnt="0"/>
      <dgm:spPr/>
    </dgm:pt>
    <dgm:pt modelId="{41DB5BFB-8FA5-4A4C-BEEC-AE51DD8F0E20}" type="pres">
      <dgm:prSet presAssocID="{B5B1AF70-6442-4B08-A568-41FBBA5D3A23}" presName="tx2" presStyleLbl="revTx" presStyleIdx="2" presStyleCnt="3"/>
      <dgm:spPr/>
      <dgm:t>
        <a:bodyPr/>
        <a:lstStyle/>
        <a:p>
          <a:endParaRPr lang="es-MX"/>
        </a:p>
      </dgm:t>
    </dgm:pt>
    <dgm:pt modelId="{33FCA5F1-3F18-41C5-A148-68393400FD46}" type="pres">
      <dgm:prSet presAssocID="{B5B1AF70-6442-4B08-A568-41FBBA5D3A23}" presName="vert2" presStyleCnt="0"/>
      <dgm:spPr/>
    </dgm:pt>
    <dgm:pt modelId="{F4C44DAB-73B5-4C0D-B34C-3B2E0CA29669}" type="pres">
      <dgm:prSet presAssocID="{B5B1AF70-6442-4B08-A568-41FBBA5D3A23}" presName="thinLine2b" presStyleLbl="callout" presStyleIdx="1" presStyleCnt="2"/>
      <dgm:spPr/>
    </dgm:pt>
    <dgm:pt modelId="{06B3E3A9-18BB-45A6-984F-594D1FD2EFC0}" type="pres">
      <dgm:prSet presAssocID="{B5B1AF70-6442-4B08-A568-41FBBA5D3A23}" presName="vertSpace2b" presStyleCnt="0"/>
      <dgm:spPr/>
    </dgm:pt>
  </dgm:ptLst>
  <dgm:cxnLst>
    <dgm:cxn modelId="{A204E167-7FB6-47A5-B73F-255E8F22F006}" type="presOf" srcId="{9B2BAD72-A57C-4C37-BC0D-46070EF6E91E}" destId="{39E629B5-2C42-469B-A147-52E1A905878B}" srcOrd="0" destOrd="0" presId="urn:microsoft.com/office/officeart/2008/layout/LinedList"/>
    <dgm:cxn modelId="{FBF41288-7394-4D7C-A3B1-444A0D1A4B76}" srcId="{502F8682-B818-4629-B0FB-FCB3F83E6E01}" destId="{B5B1AF70-6442-4B08-A568-41FBBA5D3A23}" srcOrd="1" destOrd="0" parTransId="{141D2F46-43F7-4577-88E3-DC6F8524EB05}" sibTransId="{1827BD5A-79A9-4D56-993F-948FDA3A42ED}"/>
    <dgm:cxn modelId="{0A08077D-7780-4265-B981-0A9723C14A19}" type="presOf" srcId="{502F8682-B818-4629-B0FB-FCB3F83E6E01}" destId="{AD87F4E0-5E3C-423D-BD5F-84815422CAC2}" srcOrd="0" destOrd="0" presId="urn:microsoft.com/office/officeart/2008/layout/LinedList"/>
    <dgm:cxn modelId="{BE428655-4708-4279-8A24-5EBFF1FD0AED}" type="presOf" srcId="{22899362-EBCE-4CD7-8244-D2CEE3D68774}" destId="{9B41CD17-9911-4EE4-8550-2874C8B2F133}" srcOrd="0" destOrd="0" presId="urn:microsoft.com/office/officeart/2008/layout/LinedList"/>
    <dgm:cxn modelId="{CED8C326-24DC-423F-87D8-91E4DC718BE0}" type="presOf" srcId="{B5B1AF70-6442-4B08-A568-41FBBA5D3A23}" destId="{41DB5BFB-8FA5-4A4C-BEEC-AE51DD8F0E20}" srcOrd="0" destOrd="0" presId="urn:microsoft.com/office/officeart/2008/layout/LinedList"/>
    <dgm:cxn modelId="{0BC3A615-8BEE-4E2F-AAE8-1886BAC322B9}" srcId="{22899362-EBCE-4CD7-8244-D2CEE3D68774}" destId="{502F8682-B818-4629-B0FB-FCB3F83E6E01}" srcOrd="0" destOrd="0" parTransId="{5CD9220F-9CF3-4FD6-8BFE-7F7D5006606B}" sibTransId="{ED591826-09DE-4E99-8BDC-9FC62CACA3DF}"/>
    <dgm:cxn modelId="{8E792A2C-BCE5-4A87-9E54-0B9326CCF841}" srcId="{502F8682-B818-4629-B0FB-FCB3F83E6E01}" destId="{9B2BAD72-A57C-4C37-BC0D-46070EF6E91E}" srcOrd="0" destOrd="0" parTransId="{47F61D1A-3975-440E-BA7A-3524FBF4A471}" sibTransId="{4A6C2BA5-55E0-4FCC-A439-0AD9E3BCD74E}"/>
    <dgm:cxn modelId="{4700FF81-D7EB-49FE-AB61-40EBB6DDD07C}" type="presParOf" srcId="{9B41CD17-9911-4EE4-8550-2874C8B2F133}" destId="{438250E0-4AA3-4FD7-9F56-768323DF4A73}" srcOrd="0" destOrd="0" presId="urn:microsoft.com/office/officeart/2008/layout/LinedList"/>
    <dgm:cxn modelId="{4D2C8215-6D8C-4750-9FE9-05334AFECAC3}" type="presParOf" srcId="{9B41CD17-9911-4EE4-8550-2874C8B2F133}" destId="{E7E1CFC7-717F-49A5-AD0C-4A340E91DBF4}" srcOrd="1" destOrd="0" presId="urn:microsoft.com/office/officeart/2008/layout/LinedList"/>
    <dgm:cxn modelId="{E79D10E6-9EDA-4674-ACAC-D8757A70484C}" type="presParOf" srcId="{E7E1CFC7-717F-49A5-AD0C-4A340E91DBF4}" destId="{AD87F4E0-5E3C-423D-BD5F-84815422CAC2}" srcOrd="0" destOrd="0" presId="urn:microsoft.com/office/officeart/2008/layout/LinedList"/>
    <dgm:cxn modelId="{C1841B96-B8FA-4E7E-BDA2-EC0CA69E0BEE}" type="presParOf" srcId="{E7E1CFC7-717F-49A5-AD0C-4A340E91DBF4}" destId="{AB5045BF-68D3-48CC-94CA-375E9AB639CB}" srcOrd="1" destOrd="0" presId="urn:microsoft.com/office/officeart/2008/layout/LinedList"/>
    <dgm:cxn modelId="{C2D18DC5-12A2-42CC-BCC7-6192F14ABB3F}" type="presParOf" srcId="{AB5045BF-68D3-48CC-94CA-375E9AB639CB}" destId="{62B4E4B7-63C5-404B-9731-5D3ED61C82B5}" srcOrd="0" destOrd="0" presId="urn:microsoft.com/office/officeart/2008/layout/LinedList"/>
    <dgm:cxn modelId="{DC810CE2-82CD-4C29-8A7E-D0BCD8D2F0AF}" type="presParOf" srcId="{AB5045BF-68D3-48CC-94CA-375E9AB639CB}" destId="{FA73412B-DFD3-435F-9A5A-59E4985D07C4}" srcOrd="1" destOrd="0" presId="urn:microsoft.com/office/officeart/2008/layout/LinedList"/>
    <dgm:cxn modelId="{8D2467F4-8C01-4211-9C42-4577A4D3831B}" type="presParOf" srcId="{FA73412B-DFD3-435F-9A5A-59E4985D07C4}" destId="{1AE8AE2F-C8D6-4814-A7FF-E4B763872314}" srcOrd="0" destOrd="0" presId="urn:microsoft.com/office/officeart/2008/layout/LinedList"/>
    <dgm:cxn modelId="{58A4554E-C811-4687-9429-B79057EC3399}" type="presParOf" srcId="{FA73412B-DFD3-435F-9A5A-59E4985D07C4}" destId="{39E629B5-2C42-469B-A147-52E1A905878B}" srcOrd="1" destOrd="0" presId="urn:microsoft.com/office/officeart/2008/layout/LinedList"/>
    <dgm:cxn modelId="{33CD0D33-23C5-40AC-BFBA-40D66A5208C7}" type="presParOf" srcId="{FA73412B-DFD3-435F-9A5A-59E4985D07C4}" destId="{71CAA992-62E2-4BE5-9F92-BB4A33055BA1}" srcOrd="2" destOrd="0" presId="urn:microsoft.com/office/officeart/2008/layout/LinedList"/>
    <dgm:cxn modelId="{9568377B-D4BD-4DD9-A2C8-0DEDE166B553}" type="presParOf" srcId="{AB5045BF-68D3-48CC-94CA-375E9AB639CB}" destId="{338121FD-F76F-44DF-8EFE-2ECDFB7FF81A}" srcOrd="2" destOrd="0" presId="urn:microsoft.com/office/officeart/2008/layout/LinedList"/>
    <dgm:cxn modelId="{5314F895-5017-44BA-9234-8D95AFAD8ED0}" type="presParOf" srcId="{AB5045BF-68D3-48CC-94CA-375E9AB639CB}" destId="{FCF59127-167F-4A52-82F2-4E27DAF2290C}" srcOrd="3" destOrd="0" presId="urn:microsoft.com/office/officeart/2008/layout/LinedList"/>
    <dgm:cxn modelId="{B16A0737-9DAE-4B79-BDC0-FA445A84416D}" type="presParOf" srcId="{AB5045BF-68D3-48CC-94CA-375E9AB639CB}" destId="{1B5D4510-3BD6-4953-B9F5-DD0B55DAE98C}" srcOrd="4" destOrd="0" presId="urn:microsoft.com/office/officeart/2008/layout/LinedList"/>
    <dgm:cxn modelId="{A648AFC8-17F7-4531-95C0-8B228D82FE8A}" type="presParOf" srcId="{1B5D4510-3BD6-4953-B9F5-DD0B55DAE98C}" destId="{9D645D0D-BEF6-4C45-87DB-5649C2804D40}" srcOrd="0" destOrd="0" presId="urn:microsoft.com/office/officeart/2008/layout/LinedList"/>
    <dgm:cxn modelId="{6787ADD5-D080-4C5D-9967-1C0A825902A2}" type="presParOf" srcId="{1B5D4510-3BD6-4953-B9F5-DD0B55DAE98C}" destId="{41DB5BFB-8FA5-4A4C-BEEC-AE51DD8F0E20}" srcOrd="1" destOrd="0" presId="urn:microsoft.com/office/officeart/2008/layout/LinedList"/>
    <dgm:cxn modelId="{5F7389C4-D866-4674-A1EC-2352CF8CEE68}" type="presParOf" srcId="{1B5D4510-3BD6-4953-B9F5-DD0B55DAE98C}" destId="{33FCA5F1-3F18-41C5-A148-68393400FD46}" srcOrd="2" destOrd="0" presId="urn:microsoft.com/office/officeart/2008/layout/LinedList"/>
    <dgm:cxn modelId="{15BE3EB9-E031-460C-956C-BC854D1359E7}" type="presParOf" srcId="{AB5045BF-68D3-48CC-94CA-375E9AB639CB}" destId="{F4C44DAB-73B5-4C0D-B34C-3B2E0CA29669}" srcOrd="5" destOrd="0" presId="urn:microsoft.com/office/officeart/2008/layout/LinedList"/>
    <dgm:cxn modelId="{09CD2823-E37A-4003-A0AA-A42DCC77A9B0}" type="presParOf" srcId="{AB5045BF-68D3-48CC-94CA-375E9AB639CB}" destId="{06B3E3A9-18BB-45A6-984F-594D1FD2EFC0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77F186D-2AAA-4339-8628-5D4F5B976CBD}" type="doc">
      <dgm:prSet loTypeId="urn:microsoft.com/office/officeart/2005/8/layout/arrow6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E9A9526-AC57-4454-A20B-A89D1BA31FEB}">
      <dgm:prSet phldrT="[Texto]"/>
      <dgm:spPr/>
      <dgm:t>
        <a:bodyPr/>
        <a:lstStyle/>
        <a:p>
          <a:r>
            <a:rPr lang="es-MX" dirty="0" smtClean="0"/>
            <a:t>EL ARQUEO SE LLEVA A CABO SORPRESIVAMNTE Y SOLO SE REVISA LO HABIDO EN CAJA</a:t>
          </a:r>
          <a:endParaRPr lang="es-MX" dirty="0"/>
        </a:p>
      </dgm:t>
    </dgm:pt>
    <dgm:pt modelId="{4437F96D-DE11-42EF-9C61-0162571498E4}" type="parTrans" cxnId="{F70A39FA-2E3F-4358-8FE7-672D0948026E}">
      <dgm:prSet/>
      <dgm:spPr/>
      <dgm:t>
        <a:bodyPr/>
        <a:lstStyle/>
        <a:p>
          <a:endParaRPr lang="es-MX"/>
        </a:p>
      </dgm:t>
    </dgm:pt>
    <dgm:pt modelId="{FB304328-0CD9-410D-9B6F-31DF0E0AF57D}" type="sibTrans" cxnId="{F70A39FA-2E3F-4358-8FE7-672D0948026E}">
      <dgm:prSet/>
      <dgm:spPr/>
      <dgm:t>
        <a:bodyPr/>
        <a:lstStyle/>
        <a:p>
          <a:endParaRPr lang="es-MX"/>
        </a:p>
      </dgm:t>
    </dgm:pt>
    <dgm:pt modelId="{EF550747-596D-471B-B6E9-22C7E0DF2964}">
      <dgm:prSet phldrT="[Texto]"/>
      <dgm:spPr/>
      <dgm:t>
        <a:bodyPr/>
        <a:lstStyle/>
        <a:p>
          <a:r>
            <a:rPr lang="es-MX" dirty="0" smtClean="0"/>
            <a:t>EL CORTE ES PARA RETIRAR EL EFECTIVO DE CAJA AL FINALIZAR LA JORNADA Y SE REALIZA COTIDIANAMANTE</a:t>
          </a:r>
          <a:endParaRPr lang="es-MX" dirty="0"/>
        </a:p>
      </dgm:t>
    </dgm:pt>
    <dgm:pt modelId="{326923E9-F455-4626-AA38-0C6705E876B5}" type="parTrans" cxnId="{0F19652A-C87D-4903-AFF0-FB2D7CB352F2}">
      <dgm:prSet/>
      <dgm:spPr/>
      <dgm:t>
        <a:bodyPr/>
        <a:lstStyle/>
        <a:p>
          <a:endParaRPr lang="es-MX"/>
        </a:p>
      </dgm:t>
    </dgm:pt>
    <dgm:pt modelId="{81D206BF-8CEF-4DA6-BC9F-4892E19E9F7D}" type="sibTrans" cxnId="{0F19652A-C87D-4903-AFF0-FB2D7CB352F2}">
      <dgm:prSet/>
      <dgm:spPr/>
      <dgm:t>
        <a:bodyPr/>
        <a:lstStyle/>
        <a:p>
          <a:endParaRPr lang="es-MX"/>
        </a:p>
      </dgm:t>
    </dgm:pt>
    <dgm:pt modelId="{2A40B6F1-100F-45E9-8DB0-DF58105DCAB2}" type="pres">
      <dgm:prSet presAssocID="{877F186D-2AAA-4339-8628-5D4F5B976CBD}" presName="compositeShape" presStyleCnt="0">
        <dgm:presLayoutVars>
          <dgm:chMax val="2"/>
          <dgm:dir/>
          <dgm:resizeHandles val="exact"/>
        </dgm:presLayoutVars>
      </dgm:prSet>
      <dgm:spPr/>
    </dgm:pt>
    <dgm:pt modelId="{DD00151C-6266-41E6-A230-88BAE47FFEBA}" type="pres">
      <dgm:prSet presAssocID="{877F186D-2AAA-4339-8628-5D4F5B976CBD}" presName="ribbon" presStyleLbl="node1" presStyleIdx="0" presStyleCnt="1"/>
      <dgm:spPr/>
    </dgm:pt>
    <dgm:pt modelId="{A9C0C1CA-BAED-4D91-AA1D-983C89447865}" type="pres">
      <dgm:prSet presAssocID="{877F186D-2AAA-4339-8628-5D4F5B976CBD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587DF2-7E00-44A3-9517-0E9D9B943F3B}" type="pres">
      <dgm:prSet presAssocID="{877F186D-2AAA-4339-8628-5D4F5B976CBD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19652A-C87D-4903-AFF0-FB2D7CB352F2}" srcId="{877F186D-2AAA-4339-8628-5D4F5B976CBD}" destId="{EF550747-596D-471B-B6E9-22C7E0DF2964}" srcOrd="1" destOrd="0" parTransId="{326923E9-F455-4626-AA38-0C6705E876B5}" sibTransId="{81D206BF-8CEF-4DA6-BC9F-4892E19E9F7D}"/>
    <dgm:cxn modelId="{4851379B-2CAC-4A80-B28B-3A851AA68F83}" type="presOf" srcId="{EF550747-596D-471B-B6E9-22C7E0DF2964}" destId="{1D587DF2-7E00-44A3-9517-0E9D9B943F3B}" srcOrd="0" destOrd="0" presId="urn:microsoft.com/office/officeart/2005/8/layout/arrow6"/>
    <dgm:cxn modelId="{71FD5866-981E-4EFF-82B8-7388975DFAC0}" type="presOf" srcId="{877F186D-2AAA-4339-8628-5D4F5B976CBD}" destId="{2A40B6F1-100F-45E9-8DB0-DF58105DCAB2}" srcOrd="0" destOrd="0" presId="urn:microsoft.com/office/officeart/2005/8/layout/arrow6"/>
    <dgm:cxn modelId="{F70A39FA-2E3F-4358-8FE7-672D0948026E}" srcId="{877F186D-2AAA-4339-8628-5D4F5B976CBD}" destId="{6E9A9526-AC57-4454-A20B-A89D1BA31FEB}" srcOrd="0" destOrd="0" parTransId="{4437F96D-DE11-42EF-9C61-0162571498E4}" sibTransId="{FB304328-0CD9-410D-9B6F-31DF0E0AF57D}"/>
    <dgm:cxn modelId="{810C1171-C0B9-4B9A-91B3-8D567D1A2396}" type="presOf" srcId="{6E9A9526-AC57-4454-A20B-A89D1BA31FEB}" destId="{A9C0C1CA-BAED-4D91-AA1D-983C89447865}" srcOrd="0" destOrd="0" presId="urn:microsoft.com/office/officeart/2005/8/layout/arrow6"/>
    <dgm:cxn modelId="{46C6891A-2759-4475-BB3D-75312B2C4268}" type="presParOf" srcId="{2A40B6F1-100F-45E9-8DB0-DF58105DCAB2}" destId="{DD00151C-6266-41E6-A230-88BAE47FFEBA}" srcOrd="0" destOrd="0" presId="urn:microsoft.com/office/officeart/2005/8/layout/arrow6"/>
    <dgm:cxn modelId="{497DF9F2-244C-4212-835F-FD9FE0638C51}" type="presParOf" srcId="{2A40B6F1-100F-45E9-8DB0-DF58105DCAB2}" destId="{A9C0C1CA-BAED-4D91-AA1D-983C89447865}" srcOrd="1" destOrd="0" presId="urn:microsoft.com/office/officeart/2005/8/layout/arrow6"/>
    <dgm:cxn modelId="{6BB18317-7999-4154-8D07-F455CD20FEFF}" type="presParOf" srcId="{2A40B6F1-100F-45E9-8DB0-DF58105DCAB2}" destId="{1D587DF2-7E00-44A3-9517-0E9D9B943F3B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53B4365-EDCA-489E-9405-C4FC83C36D7D}" type="doc">
      <dgm:prSet loTypeId="urn:microsoft.com/office/officeart/2005/8/layout/hList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07BBACDD-8323-4E11-B348-E5C2A38DD697}">
      <dgm:prSet/>
      <dgm:spPr/>
      <dgm:t>
        <a:bodyPr/>
        <a:lstStyle/>
        <a:p>
          <a:pPr rtl="0"/>
          <a:r>
            <a:rPr lang="es-MX" baseline="0" dirty="0" smtClean="0"/>
            <a:t>Se refiere a la recuperación del efectivo una vez que se han realizado los gastos menores referentes a la operación de la entidad</a:t>
          </a:r>
          <a:endParaRPr lang="es-MX" dirty="0"/>
        </a:p>
      </dgm:t>
    </dgm:pt>
    <dgm:pt modelId="{4237DADD-F04A-4EE5-95D3-F02F6EE6FB26}" type="parTrans" cxnId="{50843820-2F02-4FC0-A9A8-EAE317E28C6A}">
      <dgm:prSet/>
      <dgm:spPr/>
      <dgm:t>
        <a:bodyPr/>
        <a:lstStyle/>
        <a:p>
          <a:endParaRPr lang="es-MX"/>
        </a:p>
      </dgm:t>
    </dgm:pt>
    <dgm:pt modelId="{5CC7C67D-32F9-44F9-851D-363BB709C53C}" type="sibTrans" cxnId="{50843820-2F02-4FC0-A9A8-EAE317E28C6A}">
      <dgm:prSet/>
      <dgm:spPr/>
      <dgm:t>
        <a:bodyPr/>
        <a:lstStyle/>
        <a:p>
          <a:endParaRPr lang="es-MX"/>
        </a:p>
      </dgm:t>
    </dgm:pt>
    <dgm:pt modelId="{609E5C0A-68FF-48C2-9F4D-9356221CAF60}" type="pres">
      <dgm:prSet presAssocID="{C53B4365-EDCA-489E-9405-C4FC83C36D7D}" presName="Name0" presStyleCnt="0">
        <dgm:presLayoutVars>
          <dgm:dir/>
          <dgm:resizeHandles val="exact"/>
        </dgm:presLayoutVars>
      </dgm:prSet>
      <dgm:spPr/>
    </dgm:pt>
    <dgm:pt modelId="{27158CBC-05DA-443B-B3DD-3AE82E169337}" type="pres">
      <dgm:prSet presAssocID="{C53B4365-EDCA-489E-9405-C4FC83C36D7D}" presName="fgShape" presStyleLbl="fgShp" presStyleIdx="0" presStyleCnt="1"/>
      <dgm:spPr/>
    </dgm:pt>
    <dgm:pt modelId="{09B93459-21E1-4014-BDF7-A97AB8B35939}" type="pres">
      <dgm:prSet presAssocID="{C53B4365-EDCA-489E-9405-C4FC83C36D7D}" presName="linComp" presStyleCnt="0"/>
      <dgm:spPr/>
    </dgm:pt>
    <dgm:pt modelId="{AD0D6DA3-BE9C-4D1E-825C-69FD967E60EF}" type="pres">
      <dgm:prSet presAssocID="{07BBACDD-8323-4E11-B348-E5C2A38DD697}" presName="compNode" presStyleCnt="0"/>
      <dgm:spPr/>
    </dgm:pt>
    <dgm:pt modelId="{28A4C0D7-F8B9-4988-896D-E774F3D8F398}" type="pres">
      <dgm:prSet presAssocID="{07BBACDD-8323-4E11-B348-E5C2A38DD697}" presName="bkgdShape" presStyleLbl="node1" presStyleIdx="0" presStyleCnt="1"/>
      <dgm:spPr/>
      <dgm:t>
        <a:bodyPr/>
        <a:lstStyle/>
        <a:p>
          <a:endParaRPr lang="es-MX"/>
        </a:p>
      </dgm:t>
    </dgm:pt>
    <dgm:pt modelId="{B1782603-7942-4424-83FB-1A133B4E3B0D}" type="pres">
      <dgm:prSet presAssocID="{07BBACDD-8323-4E11-B348-E5C2A38DD697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BA3294-9EE7-4CC7-9377-4F485CDD3617}" type="pres">
      <dgm:prSet presAssocID="{07BBACDD-8323-4E11-B348-E5C2A38DD697}" presName="invisiNode" presStyleLbl="node1" presStyleIdx="0" presStyleCnt="1"/>
      <dgm:spPr/>
    </dgm:pt>
    <dgm:pt modelId="{ACE787D5-203D-48C9-9EDB-DBC2E1BA751A}" type="pres">
      <dgm:prSet presAssocID="{07BBACDD-8323-4E11-B348-E5C2A38DD697}" presName="imagNode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78DFE112-E124-4AD4-B589-1D3F75E563D6}" type="presOf" srcId="{07BBACDD-8323-4E11-B348-E5C2A38DD697}" destId="{B1782603-7942-4424-83FB-1A133B4E3B0D}" srcOrd="1" destOrd="0" presId="urn:microsoft.com/office/officeart/2005/8/layout/hList7"/>
    <dgm:cxn modelId="{DFC24A8A-3AAE-491A-BF93-3E240608D733}" type="presOf" srcId="{07BBACDD-8323-4E11-B348-E5C2A38DD697}" destId="{28A4C0D7-F8B9-4988-896D-E774F3D8F398}" srcOrd="0" destOrd="0" presId="urn:microsoft.com/office/officeart/2005/8/layout/hList7"/>
    <dgm:cxn modelId="{50843820-2F02-4FC0-A9A8-EAE317E28C6A}" srcId="{C53B4365-EDCA-489E-9405-C4FC83C36D7D}" destId="{07BBACDD-8323-4E11-B348-E5C2A38DD697}" srcOrd="0" destOrd="0" parTransId="{4237DADD-F04A-4EE5-95D3-F02F6EE6FB26}" sibTransId="{5CC7C67D-32F9-44F9-851D-363BB709C53C}"/>
    <dgm:cxn modelId="{3105BE60-1D66-4812-8AC9-1AF4D90B278A}" type="presOf" srcId="{C53B4365-EDCA-489E-9405-C4FC83C36D7D}" destId="{609E5C0A-68FF-48C2-9F4D-9356221CAF60}" srcOrd="0" destOrd="0" presId="urn:microsoft.com/office/officeart/2005/8/layout/hList7"/>
    <dgm:cxn modelId="{86761096-E130-4643-8D8E-9B7691C36F07}" type="presParOf" srcId="{609E5C0A-68FF-48C2-9F4D-9356221CAF60}" destId="{27158CBC-05DA-443B-B3DD-3AE82E169337}" srcOrd="0" destOrd="0" presId="urn:microsoft.com/office/officeart/2005/8/layout/hList7"/>
    <dgm:cxn modelId="{99B47BEB-D788-4BD1-AE46-161A57C862D9}" type="presParOf" srcId="{609E5C0A-68FF-48C2-9F4D-9356221CAF60}" destId="{09B93459-21E1-4014-BDF7-A97AB8B35939}" srcOrd="1" destOrd="0" presId="urn:microsoft.com/office/officeart/2005/8/layout/hList7"/>
    <dgm:cxn modelId="{E70CB83D-25FF-4509-979F-1E105F29AF81}" type="presParOf" srcId="{09B93459-21E1-4014-BDF7-A97AB8B35939}" destId="{AD0D6DA3-BE9C-4D1E-825C-69FD967E60EF}" srcOrd="0" destOrd="0" presId="urn:microsoft.com/office/officeart/2005/8/layout/hList7"/>
    <dgm:cxn modelId="{4B685F9D-B0C9-41C8-9282-CE1380D5FE83}" type="presParOf" srcId="{AD0D6DA3-BE9C-4D1E-825C-69FD967E60EF}" destId="{28A4C0D7-F8B9-4988-896D-E774F3D8F398}" srcOrd="0" destOrd="0" presId="urn:microsoft.com/office/officeart/2005/8/layout/hList7"/>
    <dgm:cxn modelId="{FE46D8AE-C3C5-4577-A7CE-3344FB91D30C}" type="presParOf" srcId="{AD0D6DA3-BE9C-4D1E-825C-69FD967E60EF}" destId="{B1782603-7942-4424-83FB-1A133B4E3B0D}" srcOrd="1" destOrd="0" presId="urn:microsoft.com/office/officeart/2005/8/layout/hList7"/>
    <dgm:cxn modelId="{26697E3C-654B-4844-A23C-67FE4449DBD0}" type="presParOf" srcId="{AD0D6DA3-BE9C-4D1E-825C-69FD967E60EF}" destId="{BABA3294-9EE7-4CC7-9377-4F485CDD3617}" srcOrd="2" destOrd="0" presId="urn:microsoft.com/office/officeart/2005/8/layout/hList7"/>
    <dgm:cxn modelId="{CC8C1B36-82FF-47F6-B41A-746ED8AB46AE}" type="presParOf" srcId="{AD0D6DA3-BE9C-4D1E-825C-69FD967E60EF}" destId="{ACE787D5-203D-48C9-9EDB-DBC2E1BA751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5A43F21-2DB5-4158-BF61-C6A07582B00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EDF334FD-18DC-4D86-9D2D-C7138CDD633E}">
      <dgm:prSet/>
      <dgm:spPr/>
      <dgm:t>
        <a:bodyPr/>
        <a:lstStyle/>
        <a:p>
          <a:pPr rtl="0"/>
          <a:r>
            <a:rPr lang="es-MX" baseline="0" smtClean="0"/>
            <a:t>Nombrar a un encargado de caja chica</a:t>
          </a:r>
          <a:endParaRPr lang="es-MX"/>
        </a:p>
      </dgm:t>
    </dgm:pt>
    <dgm:pt modelId="{ADDF400F-0027-41D8-BF3C-BAECDFC7C0CD}" type="parTrans" cxnId="{CCC48A92-2A12-4A98-841C-B3F429D25F10}">
      <dgm:prSet/>
      <dgm:spPr/>
      <dgm:t>
        <a:bodyPr/>
        <a:lstStyle/>
        <a:p>
          <a:endParaRPr lang="es-MX"/>
        </a:p>
      </dgm:t>
    </dgm:pt>
    <dgm:pt modelId="{4DEF4252-845B-4758-A018-6365848EE1B1}" type="sibTrans" cxnId="{CCC48A92-2A12-4A98-841C-B3F429D25F10}">
      <dgm:prSet/>
      <dgm:spPr/>
      <dgm:t>
        <a:bodyPr/>
        <a:lstStyle/>
        <a:p>
          <a:endParaRPr lang="es-MX"/>
        </a:p>
      </dgm:t>
    </dgm:pt>
    <dgm:pt modelId="{374FED74-EF74-4E19-92A8-BD3E1131C78F}">
      <dgm:prSet/>
      <dgm:spPr/>
      <dgm:t>
        <a:bodyPr/>
        <a:lstStyle/>
        <a:p>
          <a:pPr rtl="0"/>
          <a:r>
            <a:rPr lang="es-MX" baseline="0" smtClean="0"/>
            <a:t>Establecer un fondo fijo acorde a las actividades cotidianas de la entidad </a:t>
          </a:r>
          <a:endParaRPr lang="es-MX"/>
        </a:p>
      </dgm:t>
    </dgm:pt>
    <dgm:pt modelId="{2896A090-5363-4597-AE7F-E0289CAD976B}" type="parTrans" cxnId="{AD5B5808-7922-4A52-AE84-5028ABD74319}">
      <dgm:prSet/>
      <dgm:spPr/>
      <dgm:t>
        <a:bodyPr/>
        <a:lstStyle/>
        <a:p>
          <a:endParaRPr lang="es-MX"/>
        </a:p>
      </dgm:t>
    </dgm:pt>
    <dgm:pt modelId="{3A7F91D8-C834-45C7-BB89-EDC0C4E97CAB}" type="sibTrans" cxnId="{AD5B5808-7922-4A52-AE84-5028ABD74319}">
      <dgm:prSet/>
      <dgm:spPr/>
      <dgm:t>
        <a:bodyPr/>
        <a:lstStyle/>
        <a:p>
          <a:endParaRPr lang="es-MX"/>
        </a:p>
      </dgm:t>
    </dgm:pt>
    <dgm:pt modelId="{A024C7BA-2BED-4B33-A9D0-0837C810D7B2}">
      <dgm:prSet/>
      <dgm:spPr/>
      <dgm:t>
        <a:bodyPr/>
        <a:lstStyle/>
        <a:p>
          <a:pPr rtl="0"/>
          <a:r>
            <a:rPr lang="es-MX" baseline="0" smtClean="0"/>
            <a:t>Establecer un fondo mínimo para efectos de solicitar un nuevo cheque</a:t>
          </a:r>
          <a:endParaRPr lang="es-MX"/>
        </a:p>
      </dgm:t>
    </dgm:pt>
    <dgm:pt modelId="{8F5680F6-3CCA-4528-8B27-4220C2143764}" type="parTrans" cxnId="{527F6B2B-391B-4A53-94F8-D1A3DF5EFFBE}">
      <dgm:prSet/>
      <dgm:spPr/>
      <dgm:t>
        <a:bodyPr/>
        <a:lstStyle/>
        <a:p>
          <a:endParaRPr lang="es-MX"/>
        </a:p>
      </dgm:t>
    </dgm:pt>
    <dgm:pt modelId="{2C9D4C72-A414-446E-8C84-26E17430F3AB}" type="sibTrans" cxnId="{527F6B2B-391B-4A53-94F8-D1A3DF5EFFBE}">
      <dgm:prSet/>
      <dgm:spPr/>
      <dgm:t>
        <a:bodyPr/>
        <a:lstStyle/>
        <a:p>
          <a:endParaRPr lang="es-MX"/>
        </a:p>
      </dgm:t>
    </dgm:pt>
    <dgm:pt modelId="{4B86BBAC-9267-497F-A9D5-D0DA28A9B87D}">
      <dgm:prSet/>
      <dgm:spPr/>
      <dgm:t>
        <a:bodyPr/>
        <a:lstStyle/>
        <a:p>
          <a:pPr rtl="0"/>
          <a:r>
            <a:rPr lang="es-MX" baseline="0" smtClean="0"/>
            <a:t>Solicitar un cheque al titular del departamento de finanzas a fin de reestablecer el fondo, porevia entrega de documentación comprobatoria, misma que deberá estar debidamente autorizada por el jefe de área.</a:t>
          </a:r>
          <a:endParaRPr lang="es-MX"/>
        </a:p>
      </dgm:t>
    </dgm:pt>
    <dgm:pt modelId="{205631DC-2CAF-4846-82BA-DD3EB432464D}" type="parTrans" cxnId="{90F41332-3D41-434D-A6AD-AA4F9CFCB89B}">
      <dgm:prSet/>
      <dgm:spPr/>
      <dgm:t>
        <a:bodyPr/>
        <a:lstStyle/>
        <a:p>
          <a:endParaRPr lang="es-MX"/>
        </a:p>
      </dgm:t>
    </dgm:pt>
    <dgm:pt modelId="{76FF65C1-06AF-4289-B239-A7162EB56951}" type="sibTrans" cxnId="{90F41332-3D41-434D-A6AD-AA4F9CFCB89B}">
      <dgm:prSet/>
      <dgm:spPr/>
      <dgm:t>
        <a:bodyPr/>
        <a:lstStyle/>
        <a:p>
          <a:endParaRPr lang="es-MX"/>
        </a:p>
      </dgm:t>
    </dgm:pt>
    <dgm:pt modelId="{94FCE7DC-14CD-479D-88FE-900195701AB0}">
      <dgm:prSet/>
      <dgm:spPr/>
      <dgm:t>
        <a:bodyPr/>
        <a:lstStyle/>
        <a:p>
          <a:pPr rtl="0"/>
          <a:r>
            <a:rPr lang="es-MX" baseline="0" smtClean="0"/>
            <a:t>El departamento de contabilidad contabiliza y captura la poliza por reembolso</a:t>
          </a:r>
          <a:endParaRPr lang="es-MX"/>
        </a:p>
      </dgm:t>
    </dgm:pt>
    <dgm:pt modelId="{A9ABB7BE-73E4-4F05-B2F3-B607F744F9BE}" type="parTrans" cxnId="{3069EBFC-5991-42E6-8A3B-E7F559579A70}">
      <dgm:prSet/>
      <dgm:spPr/>
      <dgm:t>
        <a:bodyPr/>
        <a:lstStyle/>
        <a:p>
          <a:endParaRPr lang="es-MX"/>
        </a:p>
      </dgm:t>
    </dgm:pt>
    <dgm:pt modelId="{CE2B019E-9B13-4680-A582-4F2B6A85CB57}" type="sibTrans" cxnId="{3069EBFC-5991-42E6-8A3B-E7F559579A70}">
      <dgm:prSet/>
      <dgm:spPr/>
      <dgm:t>
        <a:bodyPr/>
        <a:lstStyle/>
        <a:p>
          <a:endParaRPr lang="es-MX"/>
        </a:p>
      </dgm:t>
    </dgm:pt>
    <dgm:pt modelId="{EF02C931-7120-400D-A91A-E4EF32CC5336}" type="pres">
      <dgm:prSet presAssocID="{05A43F21-2DB5-4158-BF61-C6A07582B007}" presName="vert0" presStyleCnt="0">
        <dgm:presLayoutVars>
          <dgm:dir/>
          <dgm:animOne val="branch"/>
          <dgm:animLvl val="lvl"/>
        </dgm:presLayoutVars>
      </dgm:prSet>
      <dgm:spPr/>
    </dgm:pt>
    <dgm:pt modelId="{143F8CC7-F344-44B9-9466-8673CB4C4B8A}" type="pres">
      <dgm:prSet presAssocID="{EDF334FD-18DC-4D86-9D2D-C7138CDD633E}" presName="thickLine" presStyleLbl="alignNode1" presStyleIdx="0" presStyleCnt="5"/>
      <dgm:spPr/>
    </dgm:pt>
    <dgm:pt modelId="{52D7891A-69CE-496D-B9F0-F4345FA11BB2}" type="pres">
      <dgm:prSet presAssocID="{EDF334FD-18DC-4D86-9D2D-C7138CDD633E}" presName="horz1" presStyleCnt="0"/>
      <dgm:spPr/>
    </dgm:pt>
    <dgm:pt modelId="{2550EADE-E4DE-46F3-9798-7BD4EF8B852E}" type="pres">
      <dgm:prSet presAssocID="{EDF334FD-18DC-4D86-9D2D-C7138CDD633E}" presName="tx1" presStyleLbl="revTx" presStyleIdx="0" presStyleCnt="5"/>
      <dgm:spPr/>
    </dgm:pt>
    <dgm:pt modelId="{494BFEF5-4312-4B54-831E-34DCBF5A7A0E}" type="pres">
      <dgm:prSet presAssocID="{EDF334FD-18DC-4D86-9D2D-C7138CDD633E}" presName="vert1" presStyleCnt="0"/>
      <dgm:spPr/>
    </dgm:pt>
    <dgm:pt modelId="{CA2EB4CB-2B31-41A7-A779-67B5DB9D2453}" type="pres">
      <dgm:prSet presAssocID="{374FED74-EF74-4E19-92A8-BD3E1131C78F}" presName="thickLine" presStyleLbl="alignNode1" presStyleIdx="1" presStyleCnt="5"/>
      <dgm:spPr/>
    </dgm:pt>
    <dgm:pt modelId="{9F184643-8229-4BCB-A7AE-7ED4857D1B60}" type="pres">
      <dgm:prSet presAssocID="{374FED74-EF74-4E19-92A8-BD3E1131C78F}" presName="horz1" presStyleCnt="0"/>
      <dgm:spPr/>
    </dgm:pt>
    <dgm:pt modelId="{11801F9F-0CEA-4009-8796-3B54D476D1CC}" type="pres">
      <dgm:prSet presAssocID="{374FED74-EF74-4E19-92A8-BD3E1131C78F}" presName="tx1" presStyleLbl="revTx" presStyleIdx="1" presStyleCnt="5"/>
      <dgm:spPr/>
    </dgm:pt>
    <dgm:pt modelId="{DA73C6C5-A22E-4A6E-994E-FF219467D48E}" type="pres">
      <dgm:prSet presAssocID="{374FED74-EF74-4E19-92A8-BD3E1131C78F}" presName="vert1" presStyleCnt="0"/>
      <dgm:spPr/>
    </dgm:pt>
    <dgm:pt modelId="{06AE2CB6-8FF9-40B0-B736-B0D955FB8EE1}" type="pres">
      <dgm:prSet presAssocID="{A024C7BA-2BED-4B33-A9D0-0837C810D7B2}" presName="thickLine" presStyleLbl="alignNode1" presStyleIdx="2" presStyleCnt="5"/>
      <dgm:spPr/>
    </dgm:pt>
    <dgm:pt modelId="{FB78891D-704F-4C8B-AFB1-C219B19EA071}" type="pres">
      <dgm:prSet presAssocID="{A024C7BA-2BED-4B33-A9D0-0837C810D7B2}" presName="horz1" presStyleCnt="0"/>
      <dgm:spPr/>
    </dgm:pt>
    <dgm:pt modelId="{D720A72A-8754-40AE-BFD5-C8D28D120324}" type="pres">
      <dgm:prSet presAssocID="{A024C7BA-2BED-4B33-A9D0-0837C810D7B2}" presName="tx1" presStyleLbl="revTx" presStyleIdx="2" presStyleCnt="5"/>
      <dgm:spPr/>
    </dgm:pt>
    <dgm:pt modelId="{97B65B86-81A4-4D62-B521-C957A1AFC7FA}" type="pres">
      <dgm:prSet presAssocID="{A024C7BA-2BED-4B33-A9D0-0837C810D7B2}" presName="vert1" presStyleCnt="0"/>
      <dgm:spPr/>
    </dgm:pt>
    <dgm:pt modelId="{1991DE48-5E85-4537-8B68-DE3E8D5DEBE9}" type="pres">
      <dgm:prSet presAssocID="{4B86BBAC-9267-497F-A9D5-D0DA28A9B87D}" presName="thickLine" presStyleLbl="alignNode1" presStyleIdx="3" presStyleCnt="5"/>
      <dgm:spPr/>
    </dgm:pt>
    <dgm:pt modelId="{F348D899-094D-4CA7-ABE3-D04EA46A811D}" type="pres">
      <dgm:prSet presAssocID="{4B86BBAC-9267-497F-A9D5-D0DA28A9B87D}" presName="horz1" presStyleCnt="0"/>
      <dgm:spPr/>
    </dgm:pt>
    <dgm:pt modelId="{0A2969D4-0AD0-4C77-86F8-9288A081EDD0}" type="pres">
      <dgm:prSet presAssocID="{4B86BBAC-9267-497F-A9D5-D0DA28A9B87D}" presName="tx1" presStyleLbl="revTx" presStyleIdx="3" presStyleCnt="5"/>
      <dgm:spPr/>
    </dgm:pt>
    <dgm:pt modelId="{FF4875D0-7FA0-4440-8784-DC9E915C8AE8}" type="pres">
      <dgm:prSet presAssocID="{4B86BBAC-9267-497F-A9D5-D0DA28A9B87D}" presName="vert1" presStyleCnt="0"/>
      <dgm:spPr/>
    </dgm:pt>
    <dgm:pt modelId="{DA6C612C-B41F-4ED4-B23A-79F8A8BCB501}" type="pres">
      <dgm:prSet presAssocID="{94FCE7DC-14CD-479D-88FE-900195701AB0}" presName="thickLine" presStyleLbl="alignNode1" presStyleIdx="4" presStyleCnt="5"/>
      <dgm:spPr/>
    </dgm:pt>
    <dgm:pt modelId="{AD889D70-E340-4EB6-8106-F5296E7019F8}" type="pres">
      <dgm:prSet presAssocID="{94FCE7DC-14CD-479D-88FE-900195701AB0}" presName="horz1" presStyleCnt="0"/>
      <dgm:spPr/>
    </dgm:pt>
    <dgm:pt modelId="{341CDF03-CE0C-4CF9-A28D-85783B4B5F87}" type="pres">
      <dgm:prSet presAssocID="{94FCE7DC-14CD-479D-88FE-900195701AB0}" presName="tx1" presStyleLbl="revTx" presStyleIdx="4" presStyleCnt="5"/>
      <dgm:spPr/>
    </dgm:pt>
    <dgm:pt modelId="{98A8213D-6D38-4BD3-8A31-5A67E0F194D5}" type="pres">
      <dgm:prSet presAssocID="{94FCE7DC-14CD-479D-88FE-900195701AB0}" presName="vert1" presStyleCnt="0"/>
      <dgm:spPr/>
    </dgm:pt>
  </dgm:ptLst>
  <dgm:cxnLst>
    <dgm:cxn modelId="{A9353C65-94F1-47EA-B47D-A7FE40164FA2}" type="presOf" srcId="{A024C7BA-2BED-4B33-A9D0-0837C810D7B2}" destId="{D720A72A-8754-40AE-BFD5-C8D28D120324}" srcOrd="0" destOrd="0" presId="urn:microsoft.com/office/officeart/2008/layout/LinedList"/>
    <dgm:cxn modelId="{90F41332-3D41-434D-A6AD-AA4F9CFCB89B}" srcId="{05A43F21-2DB5-4158-BF61-C6A07582B007}" destId="{4B86BBAC-9267-497F-A9D5-D0DA28A9B87D}" srcOrd="3" destOrd="0" parTransId="{205631DC-2CAF-4846-82BA-DD3EB432464D}" sibTransId="{76FF65C1-06AF-4289-B239-A7162EB56951}"/>
    <dgm:cxn modelId="{FDB7C899-B88D-406A-801E-9B379D456050}" type="presOf" srcId="{4B86BBAC-9267-497F-A9D5-D0DA28A9B87D}" destId="{0A2969D4-0AD0-4C77-86F8-9288A081EDD0}" srcOrd="0" destOrd="0" presId="urn:microsoft.com/office/officeart/2008/layout/LinedList"/>
    <dgm:cxn modelId="{CCC48A92-2A12-4A98-841C-B3F429D25F10}" srcId="{05A43F21-2DB5-4158-BF61-C6A07582B007}" destId="{EDF334FD-18DC-4D86-9D2D-C7138CDD633E}" srcOrd="0" destOrd="0" parTransId="{ADDF400F-0027-41D8-BF3C-BAECDFC7C0CD}" sibTransId="{4DEF4252-845B-4758-A018-6365848EE1B1}"/>
    <dgm:cxn modelId="{AD5B5808-7922-4A52-AE84-5028ABD74319}" srcId="{05A43F21-2DB5-4158-BF61-C6A07582B007}" destId="{374FED74-EF74-4E19-92A8-BD3E1131C78F}" srcOrd="1" destOrd="0" parTransId="{2896A090-5363-4597-AE7F-E0289CAD976B}" sibTransId="{3A7F91D8-C834-45C7-BB89-EDC0C4E97CAB}"/>
    <dgm:cxn modelId="{5D2E8345-CB53-42EE-86C3-FAD73DE71E53}" type="presOf" srcId="{EDF334FD-18DC-4D86-9D2D-C7138CDD633E}" destId="{2550EADE-E4DE-46F3-9798-7BD4EF8B852E}" srcOrd="0" destOrd="0" presId="urn:microsoft.com/office/officeart/2008/layout/LinedList"/>
    <dgm:cxn modelId="{C99B0116-8A27-4EDB-B65C-94A543FE8CBA}" type="presOf" srcId="{05A43F21-2DB5-4158-BF61-C6A07582B007}" destId="{EF02C931-7120-400D-A91A-E4EF32CC5336}" srcOrd="0" destOrd="0" presId="urn:microsoft.com/office/officeart/2008/layout/LinedList"/>
    <dgm:cxn modelId="{527F6B2B-391B-4A53-94F8-D1A3DF5EFFBE}" srcId="{05A43F21-2DB5-4158-BF61-C6A07582B007}" destId="{A024C7BA-2BED-4B33-A9D0-0837C810D7B2}" srcOrd="2" destOrd="0" parTransId="{8F5680F6-3CCA-4528-8B27-4220C2143764}" sibTransId="{2C9D4C72-A414-446E-8C84-26E17430F3AB}"/>
    <dgm:cxn modelId="{C28FF1F0-F3C0-4AAE-9F35-F9A20A4B70D5}" type="presOf" srcId="{94FCE7DC-14CD-479D-88FE-900195701AB0}" destId="{341CDF03-CE0C-4CF9-A28D-85783B4B5F87}" srcOrd="0" destOrd="0" presId="urn:microsoft.com/office/officeart/2008/layout/LinedList"/>
    <dgm:cxn modelId="{B74E8D55-1870-446F-9827-101806C2991D}" type="presOf" srcId="{374FED74-EF74-4E19-92A8-BD3E1131C78F}" destId="{11801F9F-0CEA-4009-8796-3B54D476D1CC}" srcOrd="0" destOrd="0" presId="urn:microsoft.com/office/officeart/2008/layout/LinedList"/>
    <dgm:cxn modelId="{3069EBFC-5991-42E6-8A3B-E7F559579A70}" srcId="{05A43F21-2DB5-4158-BF61-C6A07582B007}" destId="{94FCE7DC-14CD-479D-88FE-900195701AB0}" srcOrd="4" destOrd="0" parTransId="{A9ABB7BE-73E4-4F05-B2F3-B607F744F9BE}" sibTransId="{CE2B019E-9B13-4680-A582-4F2B6A85CB57}"/>
    <dgm:cxn modelId="{45A80702-F4A9-4ED5-82C7-609B5B40B572}" type="presParOf" srcId="{EF02C931-7120-400D-A91A-E4EF32CC5336}" destId="{143F8CC7-F344-44B9-9466-8673CB4C4B8A}" srcOrd="0" destOrd="0" presId="urn:microsoft.com/office/officeart/2008/layout/LinedList"/>
    <dgm:cxn modelId="{EB3227B2-A571-4AF5-88BA-6AD0028C06DD}" type="presParOf" srcId="{EF02C931-7120-400D-A91A-E4EF32CC5336}" destId="{52D7891A-69CE-496D-B9F0-F4345FA11BB2}" srcOrd="1" destOrd="0" presId="urn:microsoft.com/office/officeart/2008/layout/LinedList"/>
    <dgm:cxn modelId="{C3FCBEE8-0F82-41DB-8E32-5C04C722966C}" type="presParOf" srcId="{52D7891A-69CE-496D-B9F0-F4345FA11BB2}" destId="{2550EADE-E4DE-46F3-9798-7BD4EF8B852E}" srcOrd="0" destOrd="0" presId="urn:microsoft.com/office/officeart/2008/layout/LinedList"/>
    <dgm:cxn modelId="{614072BC-9F16-4B85-BE4B-11BC934CC2D3}" type="presParOf" srcId="{52D7891A-69CE-496D-B9F0-F4345FA11BB2}" destId="{494BFEF5-4312-4B54-831E-34DCBF5A7A0E}" srcOrd="1" destOrd="0" presId="urn:microsoft.com/office/officeart/2008/layout/LinedList"/>
    <dgm:cxn modelId="{9C0F5B0C-D9E4-4791-91F8-2593E316B895}" type="presParOf" srcId="{EF02C931-7120-400D-A91A-E4EF32CC5336}" destId="{CA2EB4CB-2B31-41A7-A779-67B5DB9D2453}" srcOrd="2" destOrd="0" presId="urn:microsoft.com/office/officeart/2008/layout/LinedList"/>
    <dgm:cxn modelId="{23204F66-7432-44CD-A9F8-1012F93FD169}" type="presParOf" srcId="{EF02C931-7120-400D-A91A-E4EF32CC5336}" destId="{9F184643-8229-4BCB-A7AE-7ED4857D1B60}" srcOrd="3" destOrd="0" presId="urn:microsoft.com/office/officeart/2008/layout/LinedList"/>
    <dgm:cxn modelId="{E32FD562-30A1-44BE-B4B0-2A6B9D79AEAF}" type="presParOf" srcId="{9F184643-8229-4BCB-A7AE-7ED4857D1B60}" destId="{11801F9F-0CEA-4009-8796-3B54D476D1CC}" srcOrd="0" destOrd="0" presId="urn:microsoft.com/office/officeart/2008/layout/LinedList"/>
    <dgm:cxn modelId="{AD2BAC78-B49B-48A9-BC22-2BF987261AFB}" type="presParOf" srcId="{9F184643-8229-4BCB-A7AE-7ED4857D1B60}" destId="{DA73C6C5-A22E-4A6E-994E-FF219467D48E}" srcOrd="1" destOrd="0" presId="urn:microsoft.com/office/officeart/2008/layout/LinedList"/>
    <dgm:cxn modelId="{42EDA4F7-DF6F-455F-BA10-07A38C763F01}" type="presParOf" srcId="{EF02C931-7120-400D-A91A-E4EF32CC5336}" destId="{06AE2CB6-8FF9-40B0-B736-B0D955FB8EE1}" srcOrd="4" destOrd="0" presId="urn:microsoft.com/office/officeart/2008/layout/LinedList"/>
    <dgm:cxn modelId="{ED18A4F7-27D3-4B8B-8E34-A7F0ACE1749D}" type="presParOf" srcId="{EF02C931-7120-400D-A91A-E4EF32CC5336}" destId="{FB78891D-704F-4C8B-AFB1-C219B19EA071}" srcOrd="5" destOrd="0" presId="urn:microsoft.com/office/officeart/2008/layout/LinedList"/>
    <dgm:cxn modelId="{AC919C8A-C075-4D0D-BE23-A18B9EF8A7F5}" type="presParOf" srcId="{FB78891D-704F-4C8B-AFB1-C219B19EA071}" destId="{D720A72A-8754-40AE-BFD5-C8D28D120324}" srcOrd="0" destOrd="0" presId="urn:microsoft.com/office/officeart/2008/layout/LinedList"/>
    <dgm:cxn modelId="{CB1DAA7E-06D5-4955-A1A4-0EA9DC647C8E}" type="presParOf" srcId="{FB78891D-704F-4C8B-AFB1-C219B19EA071}" destId="{97B65B86-81A4-4D62-B521-C957A1AFC7FA}" srcOrd="1" destOrd="0" presId="urn:microsoft.com/office/officeart/2008/layout/LinedList"/>
    <dgm:cxn modelId="{37AEB780-511D-44BE-89EA-EB4276760B04}" type="presParOf" srcId="{EF02C931-7120-400D-A91A-E4EF32CC5336}" destId="{1991DE48-5E85-4537-8B68-DE3E8D5DEBE9}" srcOrd="6" destOrd="0" presId="urn:microsoft.com/office/officeart/2008/layout/LinedList"/>
    <dgm:cxn modelId="{CC1702CB-2782-4E1D-A887-A663D16F0AA2}" type="presParOf" srcId="{EF02C931-7120-400D-A91A-E4EF32CC5336}" destId="{F348D899-094D-4CA7-ABE3-D04EA46A811D}" srcOrd="7" destOrd="0" presId="urn:microsoft.com/office/officeart/2008/layout/LinedList"/>
    <dgm:cxn modelId="{CEDE1350-6B49-4D24-81C0-908CF9CDF6EC}" type="presParOf" srcId="{F348D899-094D-4CA7-ABE3-D04EA46A811D}" destId="{0A2969D4-0AD0-4C77-86F8-9288A081EDD0}" srcOrd="0" destOrd="0" presId="urn:microsoft.com/office/officeart/2008/layout/LinedList"/>
    <dgm:cxn modelId="{BB3625AF-CC1B-47B3-BA65-6A7214E2BA72}" type="presParOf" srcId="{F348D899-094D-4CA7-ABE3-D04EA46A811D}" destId="{FF4875D0-7FA0-4440-8784-DC9E915C8AE8}" srcOrd="1" destOrd="0" presId="urn:microsoft.com/office/officeart/2008/layout/LinedList"/>
    <dgm:cxn modelId="{C821929D-C618-47A0-BBEC-2C723A920DD5}" type="presParOf" srcId="{EF02C931-7120-400D-A91A-E4EF32CC5336}" destId="{DA6C612C-B41F-4ED4-B23A-79F8A8BCB501}" srcOrd="8" destOrd="0" presId="urn:microsoft.com/office/officeart/2008/layout/LinedList"/>
    <dgm:cxn modelId="{A009291D-6746-437F-A845-AC4DABB53208}" type="presParOf" srcId="{EF02C931-7120-400D-A91A-E4EF32CC5336}" destId="{AD889D70-E340-4EB6-8106-F5296E7019F8}" srcOrd="9" destOrd="0" presId="urn:microsoft.com/office/officeart/2008/layout/LinedList"/>
    <dgm:cxn modelId="{6A017E6A-6967-4692-8071-72988BF6DFD0}" type="presParOf" srcId="{AD889D70-E340-4EB6-8106-F5296E7019F8}" destId="{341CDF03-CE0C-4CF9-A28D-85783B4B5F87}" srcOrd="0" destOrd="0" presId="urn:microsoft.com/office/officeart/2008/layout/LinedList"/>
    <dgm:cxn modelId="{FCF7198E-9677-4251-BFE0-5408341262EC}" type="presParOf" srcId="{AD889D70-E340-4EB6-8106-F5296E7019F8}" destId="{98A8213D-6D38-4BD3-8A31-5A67E0F194D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22E01F-74D7-4D57-8EDF-8AE1C7B0868D}" type="doc">
      <dgm:prSet loTypeId="urn:microsoft.com/office/officeart/2005/8/layout/hProcess3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1DF8997E-C038-41EA-8E15-BCBCE0DA5641}">
      <dgm:prSet/>
      <dgm:spPr/>
      <dgm:t>
        <a:bodyPr/>
        <a:lstStyle/>
        <a:p>
          <a:pPr rtl="0"/>
          <a:r>
            <a:rPr lang="es-MX" dirty="0" smtClean="0"/>
            <a:t>Describir  las generalidades y el manejo contable de la NIF C-1 para que el alumno acceda a un conocimiento integral del área contable.</a:t>
          </a:r>
          <a:endParaRPr lang="es-MX" dirty="0"/>
        </a:p>
      </dgm:t>
    </dgm:pt>
    <dgm:pt modelId="{0FAB3307-06E0-4F24-A8DC-81155F6C323C}" type="parTrans" cxnId="{742851DD-2AFA-4312-B299-5732363E042A}">
      <dgm:prSet/>
      <dgm:spPr/>
      <dgm:t>
        <a:bodyPr/>
        <a:lstStyle/>
        <a:p>
          <a:endParaRPr lang="es-MX"/>
        </a:p>
      </dgm:t>
    </dgm:pt>
    <dgm:pt modelId="{70AD6FD1-4646-4939-933C-5F1533E1D4D9}" type="sibTrans" cxnId="{742851DD-2AFA-4312-B299-5732363E042A}">
      <dgm:prSet/>
      <dgm:spPr/>
      <dgm:t>
        <a:bodyPr/>
        <a:lstStyle/>
        <a:p>
          <a:endParaRPr lang="es-MX"/>
        </a:p>
      </dgm:t>
    </dgm:pt>
    <dgm:pt modelId="{C4A57A38-A8A2-4F5B-8BF9-422F951665DC}" type="pres">
      <dgm:prSet presAssocID="{B222E01F-74D7-4D57-8EDF-8AE1C7B086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F8095A-1B30-48F5-A700-92CD246385A0}" type="pres">
      <dgm:prSet presAssocID="{B222E01F-74D7-4D57-8EDF-8AE1C7B0868D}" presName="dummy" presStyleCnt="0"/>
      <dgm:spPr/>
    </dgm:pt>
    <dgm:pt modelId="{0D38FEAA-52B4-4CC7-A5C9-5D18A29A7CD8}" type="pres">
      <dgm:prSet presAssocID="{B222E01F-74D7-4D57-8EDF-8AE1C7B0868D}" presName="linH" presStyleCnt="0"/>
      <dgm:spPr/>
    </dgm:pt>
    <dgm:pt modelId="{36E9137E-BD33-47B7-848A-6B352E3743BD}" type="pres">
      <dgm:prSet presAssocID="{B222E01F-74D7-4D57-8EDF-8AE1C7B0868D}" presName="padding1" presStyleCnt="0"/>
      <dgm:spPr/>
    </dgm:pt>
    <dgm:pt modelId="{F971792F-1D4C-4994-A978-698754F49323}" type="pres">
      <dgm:prSet presAssocID="{1DF8997E-C038-41EA-8E15-BCBCE0DA5641}" presName="linV" presStyleCnt="0"/>
      <dgm:spPr/>
    </dgm:pt>
    <dgm:pt modelId="{B1A571AB-C21F-4C30-854E-CAD577331352}" type="pres">
      <dgm:prSet presAssocID="{1DF8997E-C038-41EA-8E15-BCBCE0DA5641}" presName="spVertical1" presStyleCnt="0"/>
      <dgm:spPr/>
    </dgm:pt>
    <dgm:pt modelId="{B2E10107-C262-482C-BA3A-93E735F8D6EA}" type="pres">
      <dgm:prSet presAssocID="{1DF8997E-C038-41EA-8E15-BCBCE0DA5641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12939F-39CC-40FC-991C-C1CDC6E93CBD}" type="pres">
      <dgm:prSet presAssocID="{1DF8997E-C038-41EA-8E15-BCBCE0DA5641}" presName="spVertical2" presStyleCnt="0"/>
      <dgm:spPr/>
    </dgm:pt>
    <dgm:pt modelId="{37EDE752-1567-4971-983E-9E3BC7A8C367}" type="pres">
      <dgm:prSet presAssocID="{1DF8997E-C038-41EA-8E15-BCBCE0DA5641}" presName="spVertical3" presStyleCnt="0"/>
      <dgm:spPr/>
    </dgm:pt>
    <dgm:pt modelId="{400E88B0-8273-4CC6-8C9C-4A5A5029EEA6}" type="pres">
      <dgm:prSet presAssocID="{B222E01F-74D7-4D57-8EDF-8AE1C7B0868D}" presName="padding2" presStyleCnt="0"/>
      <dgm:spPr/>
    </dgm:pt>
    <dgm:pt modelId="{DCAA34AA-49E9-4D0C-A6E3-0E72BCDC3695}" type="pres">
      <dgm:prSet presAssocID="{B222E01F-74D7-4D57-8EDF-8AE1C7B0868D}" presName="negArrow" presStyleCnt="0"/>
      <dgm:spPr/>
    </dgm:pt>
    <dgm:pt modelId="{7098832E-50FD-49A9-A0A6-104A9B01F660}" type="pres">
      <dgm:prSet presAssocID="{B222E01F-74D7-4D57-8EDF-8AE1C7B0868D}" presName="backgroundArrow" presStyleLbl="node1" presStyleIdx="0" presStyleCnt="1"/>
      <dgm:spPr/>
    </dgm:pt>
  </dgm:ptLst>
  <dgm:cxnLst>
    <dgm:cxn modelId="{234F5313-6F44-4DAD-BC4B-5BBF4BE332CB}" type="presOf" srcId="{B222E01F-74D7-4D57-8EDF-8AE1C7B0868D}" destId="{C4A57A38-A8A2-4F5B-8BF9-422F951665DC}" srcOrd="0" destOrd="0" presId="urn:microsoft.com/office/officeart/2005/8/layout/hProcess3"/>
    <dgm:cxn modelId="{742851DD-2AFA-4312-B299-5732363E042A}" srcId="{B222E01F-74D7-4D57-8EDF-8AE1C7B0868D}" destId="{1DF8997E-C038-41EA-8E15-BCBCE0DA5641}" srcOrd="0" destOrd="0" parTransId="{0FAB3307-06E0-4F24-A8DC-81155F6C323C}" sibTransId="{70AD6FD1-4646-4939-933C-5F1533E1D4D9}"/>
    <dgm:cxn modelId="{6CC2A86D-042E-492A-B2F2-9E7754103DCB}" type="presOf" srcId="{1DF8997E-C038-41EA-8E15-BCBCE0DA5641}" destId="{B2E10107-C262-482C-BA3A-93E735F8D6EA}" srcOrd="0" destOrd="0" presId="urn:microsoft.com/office/officeart/2005/8/layout/hProcess3"/>
    <dgm:cxn modelId="{A630A361-B44A-4720-813E-6C04DD3A12BC}" type="presParOf" srcId="{C4A57A38-A8A2-4F5B-8BF9-422F951665DC}" destId="{E1F8095A-1B30-48F5-A700-92CD246385A0}" srcOrd="0" destOrd="0" presId="urn:microsoft.com/office/officeart/2005/8/layout/hProcess3"/>
    <dgm:cxn modelId="{B727B588-52CC-44C3-AAE5-43632841EF40}" type="presParOf" srcId="{C4A57A38-A8A2-4F5B-8BF9-422F951665DC}" destId="{0D38FEAA-52B4-4CC7-A5C9-5D18A29A7CD8}" srcOrd="1" destOrd="0" presId="urn:microsoft.com/office/officeart/2005/8/layout/hProcess3"/>
    <dgm:cxn modelId="{CDB7EC50-12D0-4120-9252-69A51A04CB98}" type="presParOf" srcId="{0D38FEAA-52B4-4CC7-A5C9-5D18A29A7CD8}" destId="{36E9137E-BD33-47B7-848A-6B352E3743BD}" srcOrd="0" destOrd="0" presId="urn:microsoft.com/office/officeart/2005/8/layout/hProcess3"/>
    <dgm:cxn modelId="{C716E3DE-0293-4F4A-990C-6F62C073F75A}" type="presParOf" srcId="{0D38FEAA-52B4-4CC7-A5C9-5D18A29A7CD8}" destId="{F971792F-1D4C-4994-A978-698754F49323}" srcOrd="1" destOrd="0" presId="urn:microsoft.com/office/officeart/2005/8/layout/hProcess3"/>
    <dgm:cxn modelId="{08A34B06-B3EF-46A8-A3EF-605AD981382C}" type="presParOf" srcId="{F971792F-1D4C-4994-A978-698754F49323}" destId="{B1A571AB-C21F-4C30-854E-CAD577331352}" srcOrd="0" destOrd="0" presId="urn:microsoft.com/office/officeart/2005/8/layout/hProcess3"/>
    <dgm:cxn modelId="{4286D909-AA24-4E42-8BDB-8189DCE92C3C}" type="presParOf" srcId="{F971792F-1D4C-4994-A978-698754F49323}" destId="{B2E10107-C262-482C-BA3A-93E735F8D6EA}" srcOrd="1" destOrd="0" presId="urn:microsoft.com/office/officeart/2005/8/layout/hProcess3"/>
    <dgm:cxn modelId="{8A3800F7-28F4-4337-9259-18318F16BF3A}" type="presParOf" srcId="{F971792F-1D4C-4994-A978-698754F49323}" destId="{1612939F-39CC-40FC-991C-C1CDC6E93CBD}" srcOrd="2" destOrd="0" presId="urn:microsoft.com/office/officeart/2005/8/layout/hProcess3"/>
    <dgm:cxn modelId="{05D5CC07-54BB-488C-9516-A44B4E83E485}" type="presParOf" srcId="{F971792F-1D4C-4994-A978-698754F49323}" destId="{37EDE752-1567-4971-983E-9E3BC7A8C367}" srcOrd="3" destOrd="0" presId="urn:microsoft.com/office/officeart/2005/8/layout/hProcess3"/>
    <dgm:cxn modelId="{3F2256C5-748E-4259-95F2-ADA9F5BD0AC9}" type="presParOf" srcId="{0D38FEAA-52B4-4CC7-A5C9-5D18A29A7CD8}" destId="{400E88B0-8273-4CC6-8C9C-4A5A5029EEA6}" srcOrd="2" destOrd="0" presId="urn:microsoft.com/office/officeart/2005/8/layout/hProcess3"/>
    <dgm:cxn modelId="{C51F6551-4149-4D66-BDEE-13FD30CAE486}" type="presParOf" srcId="{0D38FEAA-52B4-4CC7-A5C9-5D18A29A7CD8}" destId="{DCAA34AA-49E9-4D0C-A6E3-0E72BCDC3695}" srcOrd="3" destOrd="0" presId="urn:microsoft.com/office/officeart/2005/8/layout/hProcess3"/>
    <dgm:cxn modelId="{0126F4E0-0184-4CFB-A033-3188AD5608DB}" type="presParOf" srcId="{0D38FEAA-52B4-4CC7-A5C9-5D18A29A7CD8}" destId="{7098832E-50FD-49A9-A0A6-104A9B01F660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6C5C2A-963B-4C5C-A6D4-0E9F5E67941B}" type="doc">
      <dgm:prSet loTypeId="urn:microsoft.com/office/officeart/2005/8/layout/arrow6" loCatId="relationship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4DC0E747-40B9-421A-9A77-2B410A4D20B8}">
      <dgm:prSet phldrT="[Texto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administración </a:t>
          </a:r>
          <a:r>
            <a:rPr lang="es-MX" dirty="0" smtClean="0"/>
            <a:t>se encarga de gestionar efectivamente los distintos tipos de recursos existentes en la entidad, para ello necesita información que le apoye en la toma de decisiones</a:t>
          </a:r>
          <a:endParaRPr lang="es-MX" dirty="0"/>
        </a:p>
      </dgm:t>
    </dgm:pt>
    <dgm:pt modelId="{BBABAFB0-8744-4CF7-B1D1-2E701E902022}" type="parTrans" cxnId="{8BA5DA50-89A7-4185-A1D2-51906B57E45B}">
      <dgm:prSet/>
      <dgm:spPr/>
      <dgm:t>
        <a:bodyPr/>
        <a:lstStyle/>
        <a:p>
          <a:endParaRPr lang="es-MX"/>
        </a:p>
      </dgm:t>
    </dgm:pt>
    <dgm:pt modelId="{89A553E9-6341-45F4-ACE8-6F5A16EB2301}" type="sibTrans" cxnId="{8BA5DA50-89A7-4185-A1D2-51906B57E45B}">
      <dgm:prSet/>
      <dgm:spPr/>
      <dgm:t>
        <a:bodyPr/>
        <a:lstStyle/>
        <a:p>
          <a:endParaRPr lang="es-MX"/>
        </a:p>
      </dgm:t>
    </dgm:pt>
    <dgm:pt modelId="{403C437C-A0A8-4AB0-96AE-367CCAFB6261}">
      <dgm:prSet phldrT="[Texto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contabilidad </a:t>
          </a:r>
          <a:r>
            <a:rPr lang="es-MX" dirty="0" smtClean="0"/>
            <a:t>es el área encargada de generar información financiera útil y oportuna que sirva de apoyo a sus demandantes en la toma de decisiones </a:t>
          </a:r>
          <a:endParaRPr lang="es-MX" dirty="0"/>
        </a:p>
      </dgm:t>
    </dgm:pt>
    <dgm:pt modelId="{0D8F4A07-7457-4BA3-86AF-04942E497103}" type="parTrans" cxnId="{FB121F87-20FC-4FB6-B9BC-B85A669B9A26}">
      <dgm:prSet/>
      <dgm:spPr/>
      <dgm:t>
        <a:bodyPr/>
        <a:lstStyle/>
        <a:p>
          <a:endParaRPr lang="es-MX"/>
        </a:p>
      </dgm:t>
    </dgm:pt>
    <dgm:pt modelId="{C415B012-B724-4693-8FA7-D0808D16C852}" type="sibTrans" cxnId="{FB121F87-20FC-4FB6-B9BC-B85A669B9A26}">
      <dgm:prSet/>
      <dgm:spPr/>
      <dgm:t>
        <a:bodyPr/>
        <a:lstStyle/>
        <a:p>
          <a:endParaRPr lang="es-MX"/>
        </a:p>
      </dgm:t>
    </dgm:pt>
    <dgm:pt modelId="{E9B29BA2-862B-44B2-97BF-212E7F28EABA}" type="pres">
      <dgm:prSet presAssocID="{066C5C2A-963B-4C5C-A6D4-0E9F5E67941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2D3E1C-B1E7-47B2-8EA3-E959DDFB4E5B}" type="pres">
      <dgm:prSet presAssocID="{066C5C2A-963B-4C5C-A6D4-0E9F5E67941B}" presName="ribbon" presStyleLbl="node1" presStyleIdx="0" presStyleCnt="1"/>
      <dgm:spPr/>
    </dgm:pt>
    <dgm:pt modelId="{7B0491CC-1E80-48B4-9F46-821DD2FFDC74}" type="pres">
      <dgm:prSet presAssocID="{066C5C2A-963B-4C5C-A6D4-0E9F5E67941B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0136BE-044F-4E18-869A-D3E4436188CC}" type="pres">
      <dgm:prSet presAssocID="{066C5C2A-963B-4C5C-A6D4-0E9F5E67941B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121F87-20FC-4FB6-B9BC-B85A669B9A26}" srcId="{066C5C2A-963B-4C5C-A6D4-0E9F5E67941B}" destId="{403C437C-A0A8-4AB0-96AE-367CCAFB6261}" srcOrd="1" destOrd="0" parTransId="{0D8F4A07-7457-4BA3-86AF-04942E497103}" sibTransId="{C415B012-B724-4693-8FA7-D0808D16C852}"/>
    <dgm:cxn modelId="{8BA5DA50-89A7-4185-A1D2-51906B57E45B}" srcId="{066C5C2A-963B-4C5C-A6D4-0E9F5E67941B}" destId="{4DC0E747-40B9-421A-9A77-2B410A4D20B8}" srcOrd="0" destOrd="0" parTransId="{BBABAFB0-8744-4CF7-B1D1-2E701E902022}" sibTransId="{89A553E9-6341-45F4-ACE8-6F5A16EB2301}"/>
    <dgm:cxn modelId="{4FB60CE8-C8C3-4A7E-955B-E398C5C33BFA}" type="presOf" srcId="{066C5C2A-963B-4C5C-A6D4-0E9F5E67941B}" destId="{E9B29BA2-862B-44B2-97BF-212E7F28EABA}" srcOrd="0" destOrd="0" presId="urn:microsoft.com/office/officeart/2005/8/layout/arrow6"/>
    <dgm:cxn modelId="{78E98B11-B07C-467D-AB66-A627DE8D2307}" type="presOf" srcId="{4DC0E747-40B9-421A-9A77-2B410A4D20B8}" destId="{7B0491CC-1E80-48B4-9F46-821DD2FFDC74}" srcOrd="0" destOrd="0" presId="urn:microsoft.com/office/officeart/2005/8/layout/arrow6"/>
    <dgm:cxn modelId="{44FEFCD4-7C17-4CCE-B774-17B5C5FD7051}" type="presOf" srcId="{403C437C-A0A8-4AB0-96AE-367CCAFB6261}" destId="{950136BE-044F-4E18-869A-D3E4436188CC}" srcOrd="0" destOrd="0" presId="urn:microsoft.com/office/officeart/2005/8/layout/arrow6"/>
    <dgm:cxn modelId="{643EF7ED-6A60-454B-BD25-9C72B69625E4}" type="presParOf" srcId="{E9B29BA2-862B-44B2-97BF-212E7F28EABA}" destId="{422D3E1C-B1E7-47B2-8EA3-E959DDFB4E5B}" srcOrd="0" destOrd="0" presId="urn:microsoft.com/office/officeart/2005/8/layout/arrow6"/>
    <dgm:cxn modelId="{583D6002-3072-44F1-9F09-5390A1703C4A}" type="presParOf" srcId="{E9B29BA2-862B-44B2-97BF-212E7F28EABA}" destId="{7B0491CC-1E80-48B4-9F46-821DD2FFDC74}" srcOrd="1" destOrd="0" presId="urn:microsoft.com/office/officeart/2005/8/layout/arrow6"/>
    <dgm:cxn modelId="{8ED00A6D-CDB6-4217-8E0D-99815E388EE8}" type="presParOf" srcId="{E9B29BA2-862B-44B2-97BF-212E7F28EABA}" destId="{950136BE-044F-4E18-869A-D3E4436188C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A1BCC9-3725-4F48-A299-6F917B0CC4BB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05238C08-2780-4C89-B2DE-D5D165927B79}">
      <dgm:prSet/>
      <dgm:spPr/>
      <dgm:t>
        <a:bodyPr/>
        <a:lstStyle/>
        <a:p>
          <a:pPr rtl="0"/>
          <a:r>
            <a:rPr lang="es-MX" baseline="0" smtClean="0"/>
            <a:t>Establecer las normas de valuación, de presentación y revelación de las partidas que integran el rubro de efectivo y equivalentes de efectivo en el estado de posición financiera de una entidad</a:t>
          </a:r>
          <a:endParaRPr lang="es-MX"/>
        </a:p>
      </dgm:t>
    </dgm:pt>
    <dgm:pt modelId="{3AABD58C-C5E0-4C21-BB1D-05ABB08D3937}" type="parTrans" cxnId="{C097F3C7-C564-43BF-B919-2473FBA210D7}">
      <dgm:prSet/>
      <dgm:spPr/>
      <dgm:t>
        <a:bodyPr/>
        <a:lstStyle/>
        <a:p>
          <a:endParaRPr lang="es-MX"/>
        </a:p>
      </dgm:t>
    </dgm:pt>
    <dgm:pt modelId="{1BD3F753-DB26-487F-9DC2-A1CCE77ADD0B}" type="sibTrans" cxnId="{C097F3C7-C564-43BF-B919-2473FBA210D7}">
      <dgm:prSet/>
      <dgm:spPr/>
      <dgm:t>
        <a:bodyPr/>
        <a:lstStyle/>
        <a:p>
          <a:endParaRPr lang="es-MX"/>
        </a:p>
      </dgm:t>
    </dgm:pt>
    <dgm:pt modelId="{5A7D7D45-9221-48BC-86CD-3BB7CEEEAADD}" type="pres">
      <dgm:prSet presAssocID="{BEA1BCC9-3725-4F48-A299-6F917B0CC4B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6DAE7C-C6A6-4800-A3E3-39F1262763BF}" type="pres">
      <dgm:prSet presAssocID="{BEA1BCC9-3725-4F48-A299-6F917B0CC4BB}" presName="arrow" presStyleLbl="bgShp" presStyleIdx="0" presStyleCnt="1"/>
      <dgm:spPr/>
    </dgm:pt>
    <dgm:pt modelId="{BB2ED15D-FCEA-447A-8514-7CF1392E6A42}" type="pres">
      <dgm:prSet presAssocID="{BEA1BCC9-3725-4F48-A299-6F917B0CC4BB}" presName="linearProcess" presStyleCnt="0"/>
      <dgm:spPr/>
    </dgm:pt>
    <dgm:pt modelId="{59B65D72-9737-43EA-9246-EF258079B149}" type="pres">
      <dgm:prSet presAssocID="{05238C08-2780-4C89-B2DE-D5D165927B79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A37BAA-3BF4-46A1-86EB-1CF1CD6E0FFB}" type="presOf" srcId="{BEA1BCC9-3725-4F48-A299-6F917B0CC4BB}" destId="{5A7D7D45-9221-48BC-86CD-3BB7CEEEAADD}" srcOrd="0" destOrd="0" presId="urn:microsoft.com/office/officeart/2005/8/layout/hProcess9"/>
    <dgm:cxn modelId="{7A0A4166-4DC3-40AD-8618-B6A4E86664B5}" type="presOf" srcId="{05238C08-2780-4C89-B2DE-D5D165927B79}" destId="{59B65D72-9737-43EA-9246-EF258079B149}" srcOrd="0" destOrd="0" presId="urn:microsoft.com/office/officeart/2005/8/layout/hProcess9"/>
    <dgm:cxn modelId="{C097F3C7-C564-43BF-B919-2473FBA210D7}" srcId="{BEA1BCC9-3725-4F48-A299-6F917B0CC4BB}" destId="{05238C08-2780-4C89-B2DE-D5D165927B79}" srcOrd="0" destOrd="0" parTransId="{3AABD58C-C5E0-4C21-BB1D-05ABB08D3937}" sibTransId="{1BD3F753-DB26-487F-9DC2-A1CCE77ADD0B}"/>
    <dgm:cxn modelId="{C87AB9D3-C8AA-4F34-A755-44A923C72A1C}" type="presParOf" srcId="{5A7D7D45-9221-48BC-86CD-3BB7CEEEAADD}" destId="{1F6DAE7C-C6A6-4800-A3E3-39F1262763BF}" srcOrd="0" destOrd="0" presId="urn:microsoft.com/office/officeart/2005/8/layout/hProcess9"/>
    <dgm:cxn modelId="{FD75AF42-0AA1-4DB5-A0C1-B39AC03E9E31}" type="presParOf" srcId="{5A7D7D45-9221-48BC-86CD-3BB7CEEEAADD}" destId="{BB2ED15D-FCEA-447A-8514-7CF1392E6A42}" srcOrd="1" destOrd="0" presId="urn:microsoft.com/office/officeart/2005/8/layout/hProcess9"/>
    <dgm:cxn modelId="{05A96CA7-B9C3-4769-9E60-7A579A3E50F8}" type="presParOf" srcId="{BB2ED15D-FCEA-447A-8514-7CF1392E6A42}" destId="{59B65D72-9737-43EA-9246-EF258079B14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18DB09-75CF-4A91-B3CD-B1C0F45C400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718F11C6-B6C5-4C64-A788-EAD1DACA0A56}">
      <dgm:prSet/>
      <dgm:spPr/>
      <dgm:t>
        <a:bodyPr/>
        <a:lstStyle/>
        <a:p>
          <a:pPr rtl="0"/>
          <a:r>
            <a:rPr lang="es-MX" baseline="0" dirty="0" smtClean="0"/>
            <a:t>Esta norma se aplica a todo tipo de entidades que emitan estados financieros  en términos de la </a:t>
          </a:r>
          <a:r>
            <a:rPr lang="es-MX" baseline="0" dirty="0" err="1" smtClean="0"/>
            <a:t>nif</a:t>
          </a:r>
          <a:r>
            <a:rPr lang="es-MX" baseline="0" dirty="0" smtClean="0"/>
            <a:t> A-3.</a:t>
          </a:r>
          <a:endParaRPr lang="es-MX" dirty="0"/>
        </a:p>
      </dgm:t>
    </dgm:pt>
    <dgm:pt modelId="{0C755C7F-83D8-47DD-A9E3-8445599247D7}" type="parTrans" cxnId="{5544A2AB-E3C3-4043-8BCF-13FDE933BEC7}">
      <dgm:prSet/>
      <dgm:spPr/>
      <dgm:t>
        <a:bodyPr/>
        <a:lstStyle/>
        <a:p>
          <a:endParaRPr lang="es-MX"/>
        </a:p>
      </dgm:t>
    </dgm:pt>
    <dgm:pt modelId="{6C9F5919-2AB7-4C64-9320-00C6908B5832}" type="sibTrans" cxnId="{5544A2AB-E3C3-4043-8BCF-13FDE933BEC7}">
      <dgm:prSet/>
      <dgm:spPr/>
      <dgm:t>
        <a:bodyPr/>
        <a:lstStyle/>
        <a:p>
          <a:endParaRPr lang="es-MX"/>
        </a:p>
      </dgm:t>
    </dgm:pt>
    <dgm:pt modelId="{5D189947-2C27-416C-A5F3-87E8A89A4C9B}">
      <dgm:prSet custT="1"/>
      <dgm:spPr/>
      <dgm:t>
        <a:bodyPr/>
        <a:lstStyle/>
        <a:p>
          <a:pPr rtl="0"/>
          <a:r>
            <a:rPr lang="es-MX" sz="2800" baseline="0" dirty="0" err="1" smtClean="0"/>
            <a:t>Nif</a:t>
          </a:r>
          <a:r>
            <a:rPr lang="es-MX" sz="2800" baseline="0" dirty="0" smtClean="0"/>
            <a:t> A-3 </a:t>
          </a:r>
          <a:endParaRPr lang="es-MX" sz="2800" dirty="0"/>
        </a:p>
      </dgm:t>
    </dgm:pt>
    <dgm:pt modelId="{F089B492-4636-4B09-AA37-AAA8F2EBFF6F}" type="parTrans" cxnId="{12BDBC9E-9F39-4984-9804-C2113DA3FAF9}">
      <dgm:prSet/>
      <dgm:spPr/>
      <dgm:t>
        <a:bodyPr/>
        <a:lstStyle/>
        <a:p>
          <a:endParaRPr lang="es-MX"/>
        </a:p>
      </dgm:t>
    </dgm:pt>
    <dgm:pt modelId="{7E646432-C2BC-4E71-8C20-79226CCF430A}" type="sibTrans" cxnId="{12BDBC9E-9F39-4984-9804-C2113DA3FAF9}">
      <dgm:prSet/>
      <dgm:spPr/>
      <dgm:t>
        <a:bodyPr/>
        <a:lstStyle/>
        <a:p>
          <a:endParaRPr lang="es-MX"/>
        </a:p>
      </dgm:t>
    </dgm:pt>
    <dgm:pt modelId="{CC53B5C5-D033-47A7-9A70-902FF7890248}">
      <dgm:prSet custT="1"/>
      <dgm:spPr/>
      <dgm:t>
        <a:bodyPr/>
        <a:lstStyle/>
        <a:p>
          <a:pPr rtl="0"/>
          <a:r>
            <a:rPr lang="es-MX" sz="1600" baseline="0" dirty="0" smtClean="0"/>
            <a:t>normativa aplicable a entidades lucrativas y no lucrativas</a:t>
          </a:r>
          <a:endParaRPr lang="es-MX" sz="1600" dirty="0"/>
        </a:p>
      </dgm:t>
    </dgm:pt>
    <dgm:pt modelId="{9E36E02D-A549-458F-9F71-9E5C4CB8B36F}" type="parTrans" cxnId="{3238C219-FC45-4A0F-8CA6-E416E26583B4}">
      <dgm:prSet/>
      <dgm:spPr/>
      <dgm:t>
        <a:bodyPr/>
        <a:lstStyle/>
        <a:p>
          <a:endParaRPr lang="es-MX"/>
        </a:p>
      </dgm:t>
    </dgm:pt>
    <dgm:pt modelId="{959039CF-2F8D-431E-AC92-EA81FB4F921B}" type="sibTrans" cxnId="{3238C219-FC45-4A0F-8CA6-E416E26583B4}">
      <dgm:prSet/>
      <dgm:spPr/>
      <dgm:t>
        <a:bodyPr/>
        <a:lstStyle/>
        <a:p>
          <a:endParaRPr lang="es-MX"/>
        </a:p>
      </dgm:t>
    </dgm:pt>
    <dgm:pt modelId="{537FEEFE-72A7-4D30-A358-4D7B9C516685}">
      <dgm:prSet custT="1"/>
      <dgm:spPr/>
      <dgm:t>
        <a:bodyPr/>
        <a:lstStyle/>
        <a:p>
          <a:pPr rtl="0"/>
          <a:r>
            <a:rPr lang="es-MX" sz="1600" baseline="0" dirty="0" smtClean="0"/>
            <a:t>Información financiera dirigida a accionistas, patrocinadores, órganos de supervisión, administradores, proveedores, acreedores, empleados, cliente, gobierno, organismos reguladores y otros.</a:t>
          </a:r>
          <a:endParaRPr lang="es-MX" sz="1600" dirty="0"/>
        </a:p>
      </dgm:t>
    </dgm:pt>
    <dgm:pt modelId="{BA4EB1CD-01F2-4B51-921D-7D460813028B}" type="parTrans" cxnId="{FB7C5539-6188-43A6-A18F-85B3B95180C4}">
      <dgm:prSet/>
      <dgm:spPr/>
      <dgm:t>
        <a:bodyPr/>
        <a:lstStyle/>
        <a:p>
          <a:endParaRPr lang="es-MX"/>
        </a:p>
      </dgm:t>
    </dgm:pt>
    <dgm:pt modelId="{680735FB-05AA-46F0-A5E5-20A2FA60354A}" type="sibTrans" cxnId="{FB7C5539-6188-43A6-A18F-85B3B95180C4}">
      <dgm:prSet/>
      <dgm:spPr/>
      <dgm:t>
        <a:bodyPr/>
        <a:lstStyle/>
        <a:p>
          <a:endParaRPr lang="es-MX"/>
        </a:p>
      </dgm:t>
    </dgm:pt>
    <dgm:pt modelId="{04A09531-2018-45CE-8667-596E50513338}">
      <dgm:prSet/>
      <dgm:spPr/>
      <dgm:t>
        <a:bodyPr/>
        <a:lstStyle/>
        <a:p>
          <a:pPr rtl="0"/>
          <a:r>
            <a:rPr lang="es-MX" baseline="0" smtClean="0"/>
            <a:t>Los estados financieros deben proporcionar elementos de juicio confiables que permitan evaluar</a:t>
          </a:r>
          <a:endParaRPr lang="es-MX"/>
        </a:p>
      </dgm:t>
    </dgm:pt>
    <dgm:pt modelId="{F29B49F2-DA13-461C-935F-AC10C254D4C4}" type="parTrans" cxnId="{A0F3F853-B6AF-45DE-8F99-3A6C33C2645E}">
      <dgm:prSet/>
      <dgm:spPr/>
      <dgm:t>
        <a:bodyPr/>
        <a:lstStyle/>
        <a:p>
          <a:endParaRPr lang="es-MX"/>
        </a:p>
      </dgm:t>
    </dgm:pt>
    <dgm:pt modelId="{5DB843A0-FF7D-4E67-A735-19EA542F1770}" type="sibTrans" cxnId="{A0F3F853-B6AF-45DE-8F99-3A6C33C2645E}">
      <dgm:prSet/>
      <dgm:spPr/>
      <dgm:t>
        <a:bodyPr/>
        <a:lstStyle/>
        <a:p>
          <a:endParaRPr lang="es-MX"/>
        </a:p>
      </dgm:t>
    </dgm:pt>
    <dgm:pt modelId="{622AD84C-ECFB-4CBB-A212-F3F514E96F7B}">
      <dgm:prSet custT="1"/>
      <dgm:spPr/>
      <dgm:t>
        <a:bodyPr/>
        <a:lstStyle/>
        <a:p>
          <a:pPr rtl="0"/>
          <a:r>
            <a:rPr lang="es-MX" sz="1400" baseline="0" dirty="0" smtClean="0"/>
            <a:t>El comportamiento económico financiero de la entidad </a:t>
          </a:r>
          <a:endParaRPr lang="es-MX" sz="1400" dirty="0"/>
        </a:p>
      </dgm:t>
    </dgm:pt>
    <dgm:pt modelId="{D0B60744-0448-466C-B1C7-D2A2B9FDB3DC}" type="parTrans" cxnId="{E50B8A61-ED4F-49E4-B11F-F99D28BF48F7}">
      <dgm:prSet/>
      <dgm:spPr/>
      <dgm:t>
        <a:bodyPr/>
        <a:lstStyle/>
        <a:p>
          <a:endParaRPr lang="es-MX"/>
        </a:p>
      </dgm:t>
    </dgm:pt>
    <dgm:pt modelId="{C3854C26-C890-444A-8B93-D499DE45D0AA}" type="sibTrans" cxnId="{E50B8A61-ED4F-49E4-B11F-F99D28BF48F7}">
      <dgm:prSet/>
      <dgm:spPr/>
      <dgm:t>
        <a:bodyPr/>
        <a:lstStyle/>
        <a:p>
          <a:endParaRPr lang="es-MX"/>
        </a:p>
      </dgm:t>
    </dgm:pt>
    <dgm:pt modelId="{354ECCE7-8AE8-4093-9927-4BB8104CDD38}">
      <dgm:prSet custT="1"/>
      <dgm:spPr/>
      <dgm:t>
        <a:bodyPr/>
        <a:lstStyle/>
        <a:p>
          <a:pPr rtl="0"/>
          <a:r>
            <a:rPr lang="es-MX" sz="1400" baseline="0" dirty="0" smtClean="0"/>
            <a:t>La capacidad de la entidad para mantener y optimizar sus recursos, obtener financiamientos adecuados y determinar la viabilidad del negocio en marcha</a:t>
          </a:r>
          <a:endParaRPr lang="es-MX" sz="1400" dirty="0"/>
        </a:p>
      </dgm:t>
    </dgm:pt>
    <dgm:pt modelId="{E0F8393D-8C56-4A26-918A-360197AAFDAB}" type="parTrans" cxnId="{0154A56E-E878-44B9-99C2-F0908F60CC20}">
      <dgm:prSet/>
      <dgm:spPr/>
      <dgm:t>
        <a:bodyPr/>
        <a:lstStyle/>
        <a:p>
          <a:endParaRPr lang="es-MX"/>
        </a:p>
      </dgm:t>
    </dgm:pt>
    <dgm:pt modelId="{09199EF8-C2FA-434A-9727-F2FDCF9AC443}" type="sibTrans" cxnId="{0154A56E-E878-44B9-99C2-F0908F60CC20}">
      <dgm:prSet/>
      <dgm:spPr/>
      <dgm:t>
        <a:bodyPr/>
        <a:lstStyle/>
        <a:p>
          <a:endParaRPr lang="es-MX"/>
        </a:p>
      </dgm:t>
    </dgm:pt>
    <dgm:pt modelId="{3731D701-B62B-4D85-A5CA-7346A39A8C7A}" type="pres">
      <dgm:prSet presAssocID="{0F18DB09-75CF-4A91-B3CD-B1C0F45C40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A00822A-9FE9-49A1-8B2A-140405322EC5}" type="pres">
      <dgm:prSet presAssocID="{718F11C6-B6C5-4C64-A788-EAD1DACA0A56}" presName="thickLine" presStyleLbl="alignNode1" presStyleIdx="0" presStyleCnt="1"/>
      <dgm:spPr/>
    </dgm:pt>
    <dgm:pt modelId="{88165DFF-E60F-4B66-BAA5-0BB006B965D4}" type="pres">
      <dgm:prSet presAssocID="{718F11C6-B6C5-4C64-A788-EAD1DACA0A56}" presName="horz1" presStyleCnt="0"/>
      <dgm:spPr/>
    </dgm:pt>
    <dgm:pt modelId="{A39D0BB7-54E1-4E52-AFB3-329566B465B4}" type="pres">
      <dgm:prSet presAssocID="{718F11C6-B6C5-4C64-A788-EAD1DACA0A56}" presName="tx1" presStyleLbl="revTx" presStyleIdx="0" presStyleCnt="7"/>
      <dgm:spPr/>
      <dgm:t>
        <a:bodyPr/>
        <a:lstStyle/>
        <a:p>
          <a:endParaRPr lang="es-MX"/>
        </a:p>
      </dgm:t>
    </dgm:pt>
    <dgm:pt modelId="{3B97F3AE-9C66-4AAC-9509-B1339A60FF33}" type="pres">
      <dgm:prSet presAssocID="{718F11C6-B6C5-4C64-A788-EAD1DACA0A56}" presName="vert1" presStyleCnt="0"/>
      <dgm:spPr/>
    </dgm:pt>
    <dgm:pt modelId="{1606D96A-3D63-42E8-96B0-C4B92A48E513}" type="pres">
      <dgm:prSet presAssocID="{5D189947-2C27-416C-A5F3-87E8A89A4C9B}" presName="vertSpace2a" presStyleCnt="0"/>
      <dgm:spPr/>
    </dgm:pt>
    <dgm:pt modelId="{62BF0744-9020-448F-A8BB-FC125AEE5D8F}" type="pres">
      <dgm:prSet presAssocID="{5D189947-2C27-416C-A5F3-87E8A89A4C9B}" presName="horz2" presStyleCnt="0"/>
      <dgm:spPr/>
    </dgm:pt>
    <dgm:pt modelId="{D475AF54-7D9A-4FDF-9676-D07F79866A3F}" type="pres">
      <dgm:prSet presAssocID="{5D189947-2C27-416C-A5F3-87E8A89A4C9B}" presName="horzSpace2" presStyleCnt="0"/>
      <dgm:spPr/>
    </dgm:pt>
    <dgm:pt modelId="{E5CB4CE4-BE9E-4FF7-9C5F-23308E1370D2}" type="pres">
      <dgm:prSet presAssocID="{5D189947-2C27-416C-A5F3-87E8A89A4C9B}" presName="tx2" presStyleLbl="revTx" presStyleIdx="1" presStyleCnt="7" custScaleX="39490"/>
      <dgm:spPr/>
      <dgm:t>
        <a:bodyPr/>
        <a:lstStyle/>
        <a:p>
          <a:endParaRPr lang="es-MX"/>
        </a:p>
      </dgm:t>
    </dgm:pt>
    <dgm:pt modelId="{48818A1B-7122-4413-8EFE-9F66305D328D}" type="pres">
      <dgm:prSet presAssocID="{5D189947-2C27-416C-A5F3-87E8A89A4C9B}" presName="vert2" presStyleCnt="0"/>
      <dgm:spPr/>
    </dgm:pt>
    <dgm:pt modelId="{BE1BB8A0-B9DC-40CC-A3D6-FA77F951D3FD}" type="pres">
      <dgm:prSet presAssocID="{CC53B5C5-D033-47A7-9A70-902FF7890248}" presName="horz3" presStyleCnt="0"/>
      <dgm:spPr/>
    </dgm:pt>
    <dgm:pt modelId="{F168C1D4-F62C-40F4-938A-98D393871480}" type="pres">
      <dgm:prSet presAssocID="{CC53B5C5-D033-47A7-9A70-902FF7890248}" presName="horzSpace3" presStyleCnt="0"/>
      <dgm:spPr/>
    </dgm:pt>
    <dgm:pt modelId="{320E1FFC-9E12-4E65-BC18-262EE7F19449}" type="pres">
      <dgm:prSet presAssocID="{CC53B5C5-D033-47A7-9A70-902FF7890248}" presName="tx3" presStyleLbl="revTx" presStyleIdx="2" presStyleCnt="7"/>
      <dgm:spPr/>
      <dgm:t>
        <a:bodyPr/>
        <a:lstStyle/>
        <a:p>
          <a:endParaRPr lang="es-MX"/>
        </a:p>
      </dgm:t>
    </dgm:pt>
    <dgm:pt modelId="{84F4ABEF-F7BF-40A6-B9BF-39B357279E84}" type="pres">
      <dgm:prSet presAssocID="{CC53B5C5-D033-47A7-9A70-902FF7890248}" presName="vert3" presStyleCnt="0"/>
      <dgm:spPr/>
    </dgm:pt>
    <dgm:pt modelId="{09EDDE69-6C6B-41F8-A634-5D611993A510}" type="pres">
      <dgm:prSet presAssocID="{959039CF-2F8D-431E-AC92-EA81FB4F921B}" presName="thinLine3" presStyleLbl="callout" presStyleIdx="0" presStyleCnt="3"/>
      <dgm:spPr/>
    </dgm:pt>
    <dgm:pt modelId="{3A56ED24-1358-45AE-908C-77A6EB924C5B}" type="pres">
      <dgm:prSet presAssocID="{537FEEFE-72A7-4D30-A358-4D7B9C516685}" presName="horz3" presStyleCnt="0"/>
      <dgm:spPr/>
    </dgm:pt>
    <dgm:pt modelId="{24C6AF42-0D92-4E38-A604-1EE92368251A}" type="pres">
      <dgm:prSet presAssocID="{537FEEFE-72A7-4D30-A358-4D7B9C516685}" presName="horzSpace3" presStyleCnt="0"/>
      <dgm:spPr/>
    </dgm:pt>
    <dgm:pt modelId="{3BCF64E7-5011-4412-9144-66699BA94596}" type="pres">
      <dgm:prSet presAssocID="{537FEEFE-72A7-4D30-A358-4D7B9C516685}" presName="tx3" presStyleLbl="revTx" presStyleIdx="3" presStyleCnt="7" custScaleX="264194"/>
      <dgm:spPr/>
      <dgm:t>
        <a:bodyPr/>
        <a:lstStyle/>
        <a:p>
          <a:endParaRPr lang="es-MX"/>
        </a:p>
      </dgm:t>
    </dgm:pt>
    <dgm:pt modelId="{3C47A805-4E50-4F84-ACDF-15641D6E2A21}" type="pres">
      <dgm:prSet presAssocID="{537FEEFE-72A7-4D30-A358-4D7B9C516685}" presName="vert3" presStyleCnt="0"/>
      <dgm:spPr/>
    </dgm:pt>
    <dgm:pt modelId="{63F4D40D-C52B-4707-B900-C8AE6EA32C34}" type="pres">
      <dgm:prSet presAssocID="{680735FB-05AA-46F0-A5E5-20A2FA60354A}" presName="thinLine3" presStyleLbl="callout" presStyleIdx="1" presStyleCnt="3"/>
      <dgm:spPr/>
    </dgm:pt>
    <dgm:pt modelId="{68C41334-7309-4407-B658-1F99D80BF5A8}" type="pres">
      <dgm:prSet presAssocID="{04A09531-2018-45CE-8667-596E50513338}" presName="horz3" presStyleCnt="0"/>
      <dgm:spPr/>
    </dgm:pt>
    <dgm:pt modelId="{9E0FEC34-6B39-4930-B8AD-B734F3343677}" type="pres">
      <dgm:prSet presAssocID="{04A09531-2018-45CE-8667-596E50513338}" presName="horzSpace3" presStyleCnt="0"/>
      <dgm:spPr/>
    </dgm:pt>
    <dgm:pt modelId="{3A921D68-084E-4C67-AAEC-0E979F1653E2}" type="pres">
      <dgm:prSet presAssocID="{04A09531-2018-45CE-8667-596E50513338}" presName="tx3" presStyleLbl="revTx" presStyleIdx="4" presStyleCnt="7"/>
      <dgm:spPr/>
      <dgm:t>
        <a:bodyPr/>
        <a:lstStyle/>
        <a:p>
          <a:endParaRPr lang="es-MX"/>
        </a:p>
      </dgm:t>
    </dgm:pt>
    <dgm:pt modelId="{31337C6B-AACD-42EF-9B00-E9527E13C4F5}" type="pres">
      <dgm:prSet presAssocID="{04A09531-2018-45CE-8667-596E50513338}" presName="vert3" presStyleCnt="0"/>
      <dgm:spPr/>
    </dgm:pt>
    <dgm:pt modelId="{D90EF3BF-0A30-471B-8647-F94A3215F3AD}" type="pres">
      <dgm:prSet presAssocID="{622AD84C-ECFB-4CBB-A212-F3F514E96F7B}" presName="horz4" presStyleCnt="0"/>
      <dgm:spPr/>
    </dgm:pt>
    <dgm:pt modelId="{2A1ABBEE-8684-4650-BD6F-C484F790AE84}" type="pres">
      <dgm:prSet presAssocID="{622AD84C-ECFB-4CBB-A212-F3F514E96F7B}" presName="horzSpace4" presStyleCnt="0"/>
      <dgm:spPr/>
    </dgm:pt>
    <dgm:pt modelId="{6BBB9484-F82A-4F05-9818-E20D96C46542}" type="pres">
      <dgm:prSet presAssocID="{622AD84C-ECFB-4CBB-A212-F3F514E96F7B}" presName="tx4" presStyleLbl="revTx" presStyleIdx="5" presStyleCnt="7" custScaleX="1495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8CEBE5-A3ED-4106-820E-E195B2C624D4}" type="pres">
      <dgm:prSet presAssocID="{354ECCE7-8AE8-4093-9927-4BB8104CDD38}" presName="horz4" presStyleCnt="0"/>
      <dgm:spPr/>
    </dgm:pt>
    <dgm:pt modelId="{774A303F-9B6F-495E-A38A-95A332CA278A}" type="pres">
      <dgm:prSet presAssocID="{354ECCE7-8AE8-4093-9927-4BB8104CDD38}" presName="horzSpace4" presStyleCnt="0"/>
      <dgm:spPr/>
    </dgm:pt>
    <dgm:pt modelId="{CCEB3576-67E2-4095-8D36-D268D22D85E9}" type="pres">
      <dgm:prSet presAssocID="{354ECCE7-8AE8-4093-9927-4BB8104CDD38}" presName="tx4" presStyleLbl="revTx" presStyleIdx="6" presStyleCnt="7" custScaleX="196924" custScaleY="213224" custLinFactNeighborX="2219" custLinFactNeighborY="430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38ECC0-5C43-464C-A523-07CDCBCA9A1F}" type="pres">
      <dgm:prSet presAssocID="{5D189947-2C27-416C-A5F3-87E8A89A4C9B}" presName="thinLine2b" presStyleLbl="callout" presStyleIdx="2" presStyleCnt="3"/>
      <dgm:spPr/>
    </dgm:pt>
    <dgm:pt modelId="{1966A766-4F50-4A12-AF11-B9CB0EE311EA}" type="pres">
      <dgm:prSet presAssocID="{5D189947-2C27-416C-A5F3-87E8A89A4C9B}" presName="vertSpace2b" presStyleCnt="0"/>
      <dgm:spPr/>
    </dgm:pt>
  </dgm:ptLst>
  <dgm:cxnLst>
    <dgm:cxn modelId="{3238C219-FC45-4A0F-8CA6-E416E26583B4}" srcId="{5D189947-2C27-416C-A5F3-87E8A89A4C9B}" destId="{CC53B5C5-D033-47A7-9A70-902FF7890248}" srcOrd="0" destOrd="0" parTransId="{9E36E02D-A549-458F-9F71-9E5C4CB8B36F}" sibTransId="{959039CF-2F8D-431E-AC92-EA81FB4F921B}"/>
    <dgm:cxn modelId="{BA2C636A-595E-491A-9977-FD2375024B96}" type="presOf" srcId="{718F11C6-B6C5-4C64-A788-EAD1DACA0A56}" destId="{A39D0BB7-54E1-4E52-AFB3-329566B465B4}" srcOrd="0" destOrd="0" presId="urn:microsoft.com/office/officeart/2008/layout/LinedList"/>
    <dgm:cxn modelId="{A0F3F853-B6AF-45DE-8F99-3A6C33C2645E}" srcId="{5D189947-2C27-416C-A5F3-87E8A89A4C9B}" destId="{04A09531-2018-45CE-8667-596E50513338}" srcOrd="2" destOrd="0" parTransId="{F29B49F2-DA13-461C-935F-AC10C254D4C4}" sibTransId="{5DB843A0-FF7D-4E67-A735-19EA542F1770}"/>
    <dgm:cxn modelId="{36225E89-6C9F-4D96-A23B-897387F07FB5}" type="presOf" srcId="{5D189947-2C27-416C-A5F3-87E8A89A4C9B}" destId="{E5CB4CE4-BE9E-4FF7-9C5F-23308E1370D2}" srcOrd="0" destOrd="0" presId="urn:microsoft.com/office/officeart/2008/layout/LinedList"/>
    <dgm:cxn modelId="{E50B8A61-ED4F-49E4-B11F-F99D28BF48F7}" srcId="{04A09531-2018-45CE-8667-596E50513338}" destId="{622AD84C-ECFB-4CBB-A212-F3F514E96F7B}" srcOrd="0" destOrd="0" parTransId="{D0B60744-0448-466C-B1C7-D2A2B9FDB3DC}" sibTransId="{C3854C26-C890-444A-8B93-D499DE45D0AA}"/>
    <dgm:cxn modelId="{CFFEA60D-7003-4982-A345-0290B37C9EA6}" type="presOf" srcId="{CC53B5C5-D033-47A7-9A70-902FF7890248}" destId="{320E1FFC-9E12-4E65-BC18-262EE7F19449}" srcOrd="0" destOrd="0" presId="urn:microsoft.com/office/officeart/2008/layout/LinedList"/>
    <dgm:cxn modelId="{FB7C5539-6188-43A6-A18F-85B3B95180C4}" srcId="{5D189947-2C27-416C-A5F3-87E8A89A4C9B}" destId="{537FEEFE-72A7-4D30-A358-4D7B9C516685}" srcOrd="1" destOrd="0" parTransId="{BA4EB1CD-01F2-4B51-921D-7D460813028B}" sibTransId="{680735FB-05AA-46F0-A5E5-20A2FA60354A}"/>
    <dgm:cxn modelId="{006D4CDC-D29F-4972-A7C4-F88C233F995D}" type="presOf" srcId="{04A09531-2018-45CE-8667-596E50513338}" destId="{3A921D68-084E-4C67-AAEC-0E979F1653E2}" srcOrd="0" destOrd="0" presId="urn:microsoft.com/office/officeart/2008/layout/LinedList"/>
    <dgm:cxn modelId="{4860AC79-B956-45E1-BF2D-2D432CEC3736}" type="presOf" srcId="{354ECCE7-8AE8-4093-9927-4BB8104CDD38}" destId="{CCEB3576-67E2-4095-8D36-D268D22D85E9}" srcOrd="0" destOrd="0" presId="urn:microsoft.com/office/officeart/2008/layout/LinedList"/>
    <dgm:cxn modelId="{12BDBC9E-9F39-4984-9804-C2113DA3FAF9}" srcId="{718F11C6-B6C5-4C64-A788-EAD1DACA0A56}" destId="{5D189947-2C27-416C-A5F3-87E8A89A4C9B}" srcOrd="0" destOrd="0" parTransId="{F089B492-4636-4B09-AA37-AAA8F2EBFF6F}" sibTransId="{7E646432-C2BC-4E71-8C20-79226CCF430A}"/>
    <dgm:cxn modelId="{5544A2AB-E3C3-4043-8BCF-13FDE933BEC7}" srcId="{0F18DB09-75CF-4A91-B3CD-B1C0F45C4007}" destId="{718F11C6-B6C5-4C64-A788-EAD1DACA0A56}" srcOrd="0" destOrd="0" parTransId="{0C755C7F-83D8-47DD-A9E3-8445599247D7}" sibTransId="{6C9F5919-2AB7-4C64-9320-00C6908B5832}"/>
    <dgm:cxn modelId="{C616CE1D-E39A-4EA6-8815-0A0938F1FCFD}" type="presOf" srcId="{622AD84C-ECFB-4CBB-A212-F3F514E96F7B}" destId="{6BBB9484-F82A-4F05-9818-E20D96C46542}" srcOrd="0" destOrd="0" presId="urn:microsoft.com/office/officeart/2008/layout/LinedList"/>
    <dgm:cxn modelId="{0154A56E-E878-44B9-99C2-F0908F60CC20}" srcId="{04A09531-2018-45CE-8667-596E50513338}" destId="{354ECCE7-8AE8-4093-9927-4BB8104CDD38}" srcOrd="1" destOrd="0" parTransId="{E0F8393D-8C56-4A26-918A-360197AAFDAB}" sibTransId="{09199EF8-C2FA-434A-9727-F2FDCF9AC443}"/>
    <dgm:cxn modelId="{4B5C9F66-05A4-4005-B58B-64B00579AA74}" type="presOf" srcId="{0F18DB09-75CF-4A91-B3CD-B1C0F45C4007}" destId="{3731D701-B62B-4D85-A5CA-7346A39A8C7A}" srcOrd="0" destOrd="0" presId="urn:microsoft.com/office/officeart/2008/layout/LinedList"/>
    <dgm:cxn modelId="{4C80F5DC-99D1-4CF1-B181-93562C6E7312}" type="presOf" srcId="{537FEEFE-72A7-4D30-A358-4D7B9C516685}" destId="{3BCF64E7-5011-4412-9144-66699BA94596}" srcOrd="0" destOrd="0" presId="urn:microsoft.com/office/officeart/2008/layout/LinedList"/>
    <dgm:cxn modelId="{50025A67-8556-4B4B-90D7-71C044AB16AD}" type="presParOf" srcId="{3731D701-B62B-4D85-A5CA-7346A39A8C7A}" destId="{8A00822A-9FE9-49A1-8B2A-140405322EC5}" srcOrd="0" destOrd="0" presId="urn:microsoft.com/office/officeart/2008/layout/LinedList"/>
    <dgm:cxn modelId="{387C1991-64EC-4C09-97D2-FEFFF9BA63B2}" type="presParOf" srcId="{3731D701-B62B-4D85-A5CA-7346A39A8C7A}" destId="{88165DFF-E60F-4B66-BAA5-0BB006B965D4}" srcOrd="1" destOrd="0" presId="urn:microsoft.com/office/officeart/2008/layout/LinedList"/>
    <dgm:cxn modelId="{13DB055F-B0C5-4A98-B2CB-32CC7CC002EA}" type="presParOf" srcId="{88165DFF-E60F-4B66-BAA5-0BB006B965D4}" destId="{A39D0BB7-54E1-4E52-AFB3-329566B465B4}" srcOrd="0" destOrd="0" presId="urn:microsoft.com/office/officeart/2008/layout/LinedList"/>
    <dgm:cxn modelId="{D900449E-072E-4035-A47B-DB37E1FF1D9F}" type="presParOf" srcId="{88165DFF-E60F-4B66-BAA5-0BB006B965D4}" destId="{3B97F3AE-9C66-4AAC-9509-B1339A60FF33}" srcOrd="1" destOrd="0" presId="urn:microsoft.com/office/officeart/2008/layout/LinedList"/>
    <dgm:cxn modelId="{5FAB073A-0DD5-4649-B4A6-AFB41E95B854}" type="presParOf" srcId="{3B97F3AE-9C66-4AAC-9509-B1339A60FF33}" destId="{1606D96A-3D63-42E8-96B0-C4B92A48E513}" srcOrd="0" destOrd="0" presId="urn:microsoft.com/office/officeart/2008/layout/LinedList"/>
    <dgm:cxn modelId="{956F7000-EF22-4E29-A632-41F1F1DD4A8A}" type="presParOf" srcId="{3B97F3AE-9C66-4AAC-9509-B1339A60FF33}" destId="{62BF0744-9020-448F-A8BB-FC125AEE5D8F}" srcOrd="1" destOrd="0" presId="urn:microsoft.com/office/officeart/2008/layout/LinedList"/>
    <dgm:cxn modelId="{D262842A-9D5F-4C83-96BE-B7B30B2C0FE8}" type="presParOf" srcId="{62BF0744-9020-448F-A8BB-FC125AEE5D8F}" destId="{D475AF54-7D9A-4FDF-9676-D07F79866A3F}" srcOrd="0" destOrd="0" presId="urn:microsoft.com/office/officeart/2008/layout/LinedList"/>
    <dgm:cxn modelId="{5E300FB4-0DFB-4891-9D83-8ADD770B4725}" type="presParOf" srcId="{62BF0744-9020-448F-A8BB-FC125AEE5D8F}" destId="{E5CB4CE4-BE9E-4FF7-9C5F-23308E1370D2}" srcOrd="1" destOrd="0" presId="urn:microsoft.com/office/officeart/2008/layout/LinedList"/>
    <dgm:cxn modelId="{6F1D4CC6-BCE7-40B6-ABBA-E35CA1A798A6}" type="presParOf" srcId="{62BF0744-9020-448F-A8BB-FC125AEE5D8F}" destId="{48818A1B-7122-4413-8EFE-9F66305D328D}" srcOrd="2" destOrd="0" presId="urn:microsoft.com/office/officeart/2008/layout/LinedList"/>
    <dgm:cxn modelId="{E4D6B5F3-DFD8-4FD6-B213-51C73CFE209F}" type="presParOf" srcId="{48818A1B-7122-4413-8EFE-9F66305D328D}" destId="{BE1BB8A0-B9DC-40CC-A3D6-FA77F951D3FD}" srcOrd="0" destOrd="0" presId="urn:microsoft.com/office/officeart/2008/layout/LinedList"/>
    <dgm:cxn modelId="{D3B0AF1D-4E7C-43D9-9450-B77E8B318D48}" type="presParOf" srcId="{BE1BB8A0-B9DC-40CC-A3D6-FA77F951D3FD}" destId="{F168C1D4-F62C-40F4-938A-98D393871480}" srcOrd="0" destOrd="0" presId="urn:microsoft.com/office/officeart/2008/layout/LinedList"/>
    <dgm:cxn modelId="{70DC9E1A-0322-4E9B-93EA-4CF36F4FF3DA}" type="presParOf" srcId="{BE1BB8A0-B9DC-40CC-A3D6-FA77F951D3FD}" destId="{320E1FFC-9E12-4E65-BC18-262EE7F19449}" srcOrd="1" destOrd="0" presId="urn:microsoft.com/office/officeart/2008/layout/LinedList"/>
    <dgm:cxn modelId="{B846E271-7189-4CFE-845E-E282B9B9E627}" type="presParOf" srcId="{BE1BB8A0-B9DC-40CC-A3D6-FA77F951D3FD}" destId="{84F4ABEF-F7BF-40A6-B9BF-39B357279E84}" srcOrd="2" destOrd="0" presId="urn:microsoft.com/office/officeart/2008/layout/LinedList"/>
    <dgm:cxn modelId="{7786E2DC-EAAC-4CAA-828B-C2FD52F63FE6}" type="presParOf" srcId="{48818A1B-7122-4413-8EFE-9F66305D328D}" destId="{09EDDE69-6C6B-41F8-A634-5D611993A510}" srcOrd="1" destOrd="0" presId="urn:microsoft.com/office/officeart/2008/layout/LinedList"/>
    <dgm:cxn modelId="{47AC22D0-FFD5-436B-B3C0-E4168DBE14C2}" type="presParOf" srcId="{48818A1B-7122-4413-8EFE-9F66305D328D}" destId="{3A56ED24-1358-45AE-908C-77A6EB924C5B}" srcOrd="2" destOrd="0" presId="urn:microsoft.com/office/officeart/2008/layout/LinedList"/>
    <dgm:cxn modelId="{3C89134D-EA03-4CD6-A5CE-E07A5B5A1B64}" type="presParOf" srcId="{3A56ED24-1358-45AE-908C-77A6EB924C5B}" destId="{24C6AF42-0D92-4E38-A604-1EE92368251A}" srcOrd="0" destOrd="0" presId="urn:microsoft.com/office/officeart/2008/layout/LinedList"/>
    <dgm:cxn modelId="{1B12EAC4-7810-4241-A612-FA2106A013FE}" type="presParOf" srcId="{3A56ED24-1358-45AE-908C-77A6EB924C5B}" destId="{3BCF64E7-5011-4412-9144-66699BA94596}" srcOrd="1" destOrd="0" presId="urn:microsoft.com/office/officeart/2008/layout/LinedList"/>
    <dgm:cxn modelId="{5916BBD8-0D5F-4E19-8F98-DE9749B17F5F}" type="presParOf" srcId="{3A56ED24-1358-45AE-908C-77A6EB924C5B}" destId="{3C47A805-4E50-4F84-ACDF-15641D6E2A21}" srcOrd="2" destOrd="0" presId="urn:microsoft.com/office/officeart/2008/layout/LinedList"/>
    <dgm:cxn modelId="{42DCE3A4-71C0-4FE9-AC85-F0ED7D04BE2B}" type="presParOf" srcId="{48818A1B-7122-4413-8EFE-9F66305D328D}" destId="{63F4D40D-C52B-4707-B900-C8AE6EA32C34}" srcOrd="3" destOrd="0" presId="urn:microsoft.com/office/officeart/2008/layout/LinedList"/>
    <dgm:cxn modelId="{F5B54CA6-9011-499C-B9D7-4FAEA9DAA9EE}" type="presParOf" srcId="{48818A1B-7122-4413-8EFE-9F66305D328D}" destId="{68C41334-7309-4407-B658-1F99D80BF5A8}" srcOrd="4" destOrd="0" presId="urn:microsoft.com/office/officeart/2008/layout/LinedList"/>
    <dgm:cxn modelId="{7031F880-8AE8-43F9-BDEE-9628760CC627}" type="presParOf" srcId="{68C41334-7309-4407-B658-1F99D80BF5A8}" destId="{9E0FEC34-6B39-4930-B8AD-B734F3343677}" srcOrd="0" destOrd="0" presId="urn:microsoft.com/office/officeart/2008/layout/LinedList"/>
    <dgm:cxn modelId="{BE1CB4C2-EC5D-4E53-818B-6D96F8ECDF87}" type="presParOf" srcId="{68C41334-7309-4407-B658-1F99D80BF5A8}" destId="{3A921D68-084E-4C67-AAEC-0E979F1653E2}" srcOrd="1" destOrd="0" presId="urn:microsoft.com/office/officeart/2008/layout/LinedList"/>
    <dgm:cxn modelId="{0647AE0F-4F02-45E1-924C-A1D6B1D8C2CA}" type="presParOf" srcId="{68C41334-7309-4407-B658-1F99D80BF5A8}" destId="{31337C6B-AACD-42EF-9B00-E9527E13C4F5}" srcOrd="2" destOrd="0" presId="urn:microsoft.com/office/officeart/2008/layout/LinedList"/>
    <dgm:cxn modelId="{8AFA50CF-4201-44AA-8FC3-1A6A777B573B}" type="presParOf" srcId="{31337C6B-AACD-42EF-9B00-E9527E13C4F5}" destId="{D90EF3BF-0A30-471B-8647-F94A3215F3AD}" srcOrd="0" destOrd="0" presId="urn:microsoft.com/office/officeart/2008/layout/LinedList"/>
    <dgm:cxn modelId="{EACBA29C-3B54-429C-BBAB-388A93A1B66E}" type="presParOf" srcId="{D90EF3BF-0A30-471B-8647-F94A3215F3AD}" destId="{2A1ABBEE-8684-4650-BD6F-C484F790AE84}" srcOrd="0" destOrd="0" presId="urn:microsoft.com/office/officeart/2008/layout/LinedList"/>
    <dgm:cxn modelId="{14C008BF-3EE8-47B7-8815-C366E446D13A}" type="presParOf" srcId="{D90EF3BF-0A30-471B-8647-F94A3215F3AD}" destId="{6BBB9484-F82A-4F05-9818-E20D96C46542}" srcOrd="1" destOrd="0" presId="urn:microsoft.com/office/officeart/2008/layout/LinedList"/>
    <dgm:cxn modelId="{2901B692-58AC-4123-B059-48E5E3B1D1D4}" type="presParOf" srcId="{31337C6B-AACD-42EF-9B00-E9527E13C4F5}" destId="{3E8CEBE5-A3ED-4106-820E-E195B2C624D4}" srcOrd="1" destOrd="0" presId="urn:microsoft.com/office/officeart/2008/layout/LinedList"/>
    <dgm:cxn modelId="{EE0DAF62-BB40-4131-A750-93C2F0EFEFB0}" type="presParOf" srcId="{3E8CEBE5-A3ED-4106-820E-E195B2C624D4}" destId="{774A303F-9B6F-495E-A38A-95A332CA278A}" srcOrd="0" destOrd="0" presId="urn:microsoft.com/office/officeart/2008/layout/LinedList"/>
    <dgm:cxn modelId="{82C06AD2-1448-4727-9E75-430F142530E7}" type="presParOf" srcId="{3E8CEBE5-A3ED-4106-820E-E195B2C624D4}" destId="{CCEB3576-67E2-4095-8D36-D268D22D85E9}" srcOrd="1" destOrd="0" presId="urn:microsoft.com/office/officeart/2008/layout/LinedList"/>
    <dgm:cxn modelId="{10DCEC19-1564-466C-A5B1-123ED48E6307}" type="presParOf" srcId="{3B97F3AE-9C66-4AAC-9509-B1339A60FF33}" destId="{FE38ECC0-5C43-464C-A523-07CDCBCA9A1F}" srcOrd="2" destOrd="0" presId="urn:microsoft.com/office/officeart/2008/layout/LinedList"/>
    <dgm:cxn modelId="{D5AB23D9-9440-4DE7-B5A2-8583C37B6353}" type="presParOf" srcId="{3B97F3AE-9C66-4AAC-9509-B1339A60FF33}" destId="{1966A766-4F50-4A12-AF11-B9CB0EE311EA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3FF02C-6E04-4E19-BF8D-5FD86C6F9E1C}" type="doc">
      <dgm:prSet loTypeId="urn:microsoft.com/office/officeart/2005/8/layout/cycle1" loCatId="cycle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DD3384E5-BB0D-430B-9774-070AEE14F5BC}">
      <dgm:prSet custT="1"/>
      <dgm:spPr/>
      <dgm:t>
        <a:bodyPr/>
        <a:lstStyle/>
        <a:p>
          <a:pPr rtl="0"/>
          <a:r>
            <a:rPr lang="es-MX" sz="1400" baseline="0" smtClean="0"/>
            <a:t>Costo de adquisición</a:t>
          </a:r>
          <a:endParaRPr lang="es-MX" sz="1400"/>
        </a:p>
      </dgm:t>
    </dgm:pt>
    <dgm:pt modelId="{3E3E9749-0E5B-4243-BFD7-CA9E011CA761}" type="parTrans" cxnId="{17F9A720-8A3F-4A19-B203-96E1AA7869E5}">
      <dgm:prSet/>
      <dgm:spPr/>
      <dgm:t>
        <a:bodyPr/>
        <a:lstStyle/>
        <a:p>
          <a:endParaRPr lang="es-MX" sz="2000"/>
        </a:p>
      </dgm:t>
    </dgm:pt>
    <dgm:pt modelId="{47C3A49F-BCEB-4A10-8DB0-F829A2739B24}" type="sibTrans" cxnId="{17F9A720-8A3F-4A19-B203-96E1AA7869E5}">
      <dgm:prSet/>
      <dgm:spPr/>
      <dgm:t>
        <a:bodyPr/>
        <a:lstStyle/>
        <a:p>
          <a:endParaRPr lang="es-MX" sz="2000"/>
        </a:p>
      </dgm:t>
    </dgm:pt>
    <dgm:pt modelId="{170DC7CC-D011-44A3-8EC0-0C3C053F6CF3}">
      <dgm:prSet custT="1"/>
      <dgm:spPr/>
      <dgm:t>
        <a:bodyPr/>
        <a:lstStyle/>
        <a:p>
          <a:pPr rtl="0"/>
          <a:r>
            <a:rPr lang="es-MX" sz="1400" baseline="0" smtClean="0"/>
            <a:t>Efectivo</a:t>
          </a:r>
          <a:endParaRPr lang="es-MX" sz="1400"/>
        </a:p>
      </dgm:t>
    </dgm:pt>
    <dgm:pt modelId="{939E4FE2-3FEE-4E0A-9BD2-C8ED17A912C0}" type="parTrans" cxnId="{AE805468-7909-4DD5-80C7-7DC8F389B42E}">
      <dgm:prSet/>
      <dgm:spPr/>
      <dgm:t>
        <a:bodyPr/>
        <a:lstStyle/>
        <a:p>
          <a:endParaRPr lang="es-MX" sz="2000"/>
        </a:p>
      </dgm:t>
    </dgm:pt>
    <dgm:pt modelId="{2FA4F600-5676-4C34-878F-BD8CD49121E0}" type="sibTrans" cxnId="{AE805468-7909-4DD5-80C7-7DC8F389B42E}">
      <dgm:prSet/>
      <dgm:spPr/>
      <dgm:t>
        <a:bodyPr/>
        <a:lstStyle/>
        <a:p>
          <a:endParaRPr lang="es-MX" sz="2000"/>
        </a:p>
      </dgm:t>
    </dgm:pt>
    <dgm:pt modelId="{4E55CC98-B633-4D9F-99F6-94B483C69DDD}">
      <dgm:prSet custT="1"/>
      <dgm:spPr/>
      <dgm:t>
        <a:bodyPr/>
        <a:lstStyle/>
        <a:p>
          <a:pPr rtl="0"/>
          <a:r>
            <a:rPr lang="es-MX" sz="1400" baseline="0" smtClean="0"/>
            <a:t>Equivalentes de efectivo</a:t>
          </a:r>
          <a:endParaRPr lang="es-MX" sz="1400"/>
        </a:p>
      </dgm:t>
    </dgm:pt>
    <dgm:pt modelId="{560A4AD1-D483-484D-A616-2DAE93FEED3F}" type="parTrans" cxnId="{0587F57A-E639-44FC-A523-C3B2DF48F221}">
      <dgm:prSet/>
      <dgm:spPr/>
      <dgm:t>
        <a:bodyPr/>
        <a:lstStyle/>
        <a:p>
          <a:endParaRPr lang="es-MX" sz="2000"/>
        </a:p>
      </dgm:t>
    </dgm:pt>
    <dgm:pt modelId="{0AEBBBED-1DD9-48B0-A25A-6208AFF979E8}" type="sibTrans" cxnId="{0587F57A-E639-44FC-A523-C3B2DF48F221}">
      <dgm:prSet/>
      <dgm:spPr/>
      <dgm:t>
        <a:bodyPr/>
        <a:lstStyle/>
        <a:p>
          <a:endParaRPr lang="es-MX" sz="2000"/>
        </a:p>
      </dgm:t>
    </dgm:pt>
    <dgm:pt modelId="{44798B0C-E4E2-4F3D-A527-FB363EE3C5F3}">
      <dgm:prSet custT="1"/>
      <dgm:spPr/>
      <dgm:t>
        <a:bodyPr/>
        <a:lstStyle/>
        <a:p>
          <a:pPr rtl="0"/>
          <a:r>
            <a:rPr lang="es-MX" sz="1400" baseline="0" smtClean="0"/>
            <a:t>Efectivo y equivalente de efectivo restringidos</a:t>
          </a:r>
          <a:endParaRPr lang="es-MX" sz="1400"/>
        </a:p>
      </dgm:t>
    </dgm:pt>
    <dgm:pt modelId="{4219EAC7-F992-46D2-A717-6E69468F19DB}" type="parTrans" cxnId="{71863D13-EA3E-460D-BBBF-FAA9F1165DF6}">
      <dgm:prSet/>
      <dgm:spPr/>
      <dgm:t>
        <a:bodyPr/>
        <a:lstStyle/>
        <a:p>
          <a:endParaRPr lang="es-MX" sz="2000"/>
        </a:p>
      </dgm:t>
    </dgm:pt>
    <dgm:pt modelId="{A2EAC256-A8E5-4746-A292-F48481F1FDAE}" type="sibTrans" cxnId="{71863D13-EA3E-460D-BBBF-FAA9F1165DF6}">
      <dgm:prSet/>
      <dgm:spPr/>
      <dgm:t>
        <a:bodyPr/>
        <a:lstStyle/>
        <a:p>
          <a:endParaRPr lang="es-MX" sz="2000"/>
        </a:p>
      </dgm:t>
    </dgm:pt>
    <dgm:pt modelId="{61DC16CE-DD42-4B93-B0D1-8D897C62897C}">
      <dgm:prSet custT="1"/>
      <dgm:spPr/>
      <dgm:t>
        <a:bodyPr/>
        <a:lstStyle/>
        <a:p>
          <a:pPr rtl="0"/>
          <a:r>
            <a:rPr lang="es-MX" sz="1400" baseline="0" smtClean="0"/>
            <a:t>Inversiones disponibles a la vista</a:t>
          </a:r>
          <a:endParaRPr lang="es-MX" sz="1400"/>
        </a:p>
      </dgm:t>
    </dgm:pt>
    <dgm:pt modelId="{94FF250D-A44D-4ED8-B474-D774050B10D3}" type="parTrans" cxnId="{59201AE5-BFC3-445B-AEE8-E87F9968E148}">
      <dgm:prSet/>
      <dgm:spPr/>
      <dgm:t>
        <a:bodyPr/>
        <a:lstStyle/>
        <a:p>
          <a:endParaRPr lang="es-MX" sz="2000"/>
        </a:p>
      </dgm:t>
    </dgm:pt>
    <dgm:pt modelId="{F0FFBB64-797A-49FC-B6E6-960EF41EAA28}" type="sibTrans" cxnId="{59201AE5-BFC3-445B-AEE8-E87F9968E148}">
      <dgm:prSet/>
      <dgm:spPr/>
      <dgm:t>
        <a:bodyPr/>
        <a:lstStyle/>
        <a:p>
          <a:endParaRPr lang="es-MX" sz="2000"/>
        </a:p>
      </dgm:t>
    </dgm:pt>
    <dgm:pt modelId="{82D8FE6B-02BD-4509-904E-14B315B28932}">
      <dgm:prSet custT="1"/>
      <dgm:spPr/>
      <dgm:t>
        <a:bodyPr/>
        <a:lstStyle/>
        <a:p>
          <a:pPr rtl="0"/>
          <a:r>
            <a:rPr lang="es-MX" sz="1400" baseline="0" smtClean="0"/>
            <a:t>Valor neto de realización</a:t>
          </a:r>
          <a:endParaRPr lang="es-MX" sz="1400"/>
        </a:p>
      </dgm:t>
    </dgm:pt>
    <dgm:pt modelId="{9962CBDE-DBF5-49D0-A11E-36A718F07F66}" type="parTrans" cxnId="{1BF4B3E1-2B42-49E1-BFC0-62F91F2C9FDB}">
      <dgm:prSet/>
      <dgm:spPr/>
      <dgm:t>
        <a:bodyPr/>
        <a:lstStyle/>
        <a:p>
          <a:endParaRPr lang="es-MX" sz="2000"/>
        </a:p>
      </dgm:t>
    </dgm:pt>
    <dgm:pt modelId="{F9C2718E-0867-463B-8994-219ACCD4E579}" type="sibTrans" cxnId="{1BF4B3E1-2B42-49E1-BFC0-62F91F2C9FDB}">
      <dgm:prSet/>
      <dgm:spPr/>
      <dgm:t>
        <a:bodyPr/>
        <a:lstStyle/>
        <a:p>
          <a:endParaRPr lang="es-MX" sz="2000"/>
        </a:p>
      </dgm:t>
    </dgm:pt>
    <dgm:pt modelId="{A12D3A26-7DAA-437A-8BDE-01405C683A11}">
      <dgm:prSet custT="1"/>
      <dgm:spPr/>
      <dgm:t>
        <a:bodyPr/>
        <a:lstStyle/>
        <a:p>
          <a:pPr rtl="0"/>
          <a:r>
            <a:rPr lang="es-MX" sz="1400" baseline="0" smtClean="0"/>
            <a:t>Valor nominal</a:t>
          </a:r>
          <a:endParaRPr lang="es-MX" sz="1400"/>
        </a:p>
      </dgm:t>
    </dgm:pt>
    <dgm:pt modelId="{A56DC034-CA35-4C6C-830D-021CAAC79EF0}" type="parTrans" cxnId="{1E01DB58-F637-410F-9943-F4252B744D8E}">
      <dgm:prSet/>
      <dgm:spPr/>
      <dgm:t>
        <a:bodyPr/>
        <a:lstStyle/>
        <a:p>
          <a:endParaRPr lang="es-MX" sz="2000"/>
        </a:p>
      </dgm:t>
    </dgm:pt>
    <dgm:pt modelId="{448EEA76-D3C5-4EB5-B124-E4520D5ACA5D}" type="sibTrans" cxnId="{1E01DB58-F637-410F-9943-F4252B744D8E}">
      <dgm:prSet/>
      <dgm:spPr/>
      <dgm:t>
        <a:bodyPr/>
        <a:lstStyle/>
        <a:p>
          <a:endParaRPr lang="es-MX" sz="2000"/>
        </a:p>
      </dgm:t>
    </dgm:pt>
    <dgm:pt modelId="{3CEC8CBA-3D88-4C93-9E3B-EC576A50357D}">
      <dgm:prSet custT="1"/>
      <dgm:spPr/>
      <dgm:t>
        <a:bodyPr/>
        <a:lstStyle/>
        <a:p>
          <a:pPr rtl="0"/>
          <a:r>
            <a:rPr lang="es-MX" sz="1400" baseline="0" smtClean="0"/>
            <a:t>Valor razonable</a:t>
          </a:r>
          <a:endParaRPr lang="es-MX" sz="1400"/>
        </a:p>
      </dgm:t>
    </dgm:pt>
    <dgm:pt modelId="{1C0F6DB0-EE08-42D4-B9BB-601A518E8E1D}" type="parTrans" cxnId="{1EBFA4AF-120F-40D4-A323-4B10E20D275C}">
      <dgm:prSet/>
      <dgm:spPr/>
      <dgm:t>
        <a:bodyPr/>
        <a:lstStyle/>
        <a:p>
          <a:endParaRPr lang="es-MX" sz="2000"/>
        </a:p>
      </dgm:t>
    </dgm:pt>
    <dgm:pt modelId="{9048B62E-8C7D-4ECF-B5A8-212B056D1733}" type="sibTrans" cxnId="{1EBFA4AF-120F-40D4-A323-4B10E20D275C}">
      <dgm:prSet/>
      <dgm:spPr/>
      <dgm:t>
        <a:bodyPr/>
        <a:lstStyle/>
        <a:p>
          <a:endParaRPr lang="es-MX" sz="2000"/>
        </a:p>
      </dgm:t>
    </dgm:pt>
    <dgm:pt modelId="{52D2FF06-1E52-4A8A-929C-5C1DEB598EB1}" type="pres">
      <dgm:prSet presAssocID="{FD3FF02C-6E04-4E19-BF8D-5FD86C6F9E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D9C322-0635-4B04-B63D-A0A95345CDED}" type="pres">
      <dgm:prSet presAssocID="{DD3384E5-BB0D-430B-9774-070AEE14F5BC}" presName="dummy" presStyleCnt="0"/>
      <dgm:spPr/>
    </dgm:pt>
    <dgm:pt modelId="{0259FF04-0312-42CD-ABA9-45B0805AF880}" type="pres">
      <dgm:prSet presAssocID="{DD3384E5-BB0D-430B-9774-070AEE14F5BC}" presName="node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C3B4CC-1D60-4891-92CA-88D85551CE0C}" type="pres">
      <dgm:prSet presAssocID="{47C3A49F-BCEB-4A10-8DB0-F829A2739B24}" presName="sibTrans" presStyleLbl="node1" presStyleIdx="0" presStyleCnt="8" custLinFactNeighborY="-687"/>
      <dgm:spPr/>
      <dgm:t>
        <a:bodyPr/>
        <a:lstStyle/>
        <a:p>
          <a:endParaRPr lang="es-MX"/>
        </a:p>
      </dgm:t>
    </dgm:pt>
    <dgm:pt modelId="{F4243C38-823B-4945-903A-A468DEC51385}" type="pres">
      <dgm:prSet presAssocID="{170DC7CC-D011-44A3-8EC0-0C3C053F6CF3}" presName="dummy" presStyleCnt="0"/>
      <dgm:spPr/>
    </dgm:pt>
    <dgm:pt modelId="{942B2352-E7E4-4C84-A8F7-3AD5F57FDBCA}" type="pres">
      <dgm:prSet presAssocID="{170DC7CC-D011-44A3-8EC0-0C3C053F6CF3}" presName="node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7C85CD-1B82-42E7-9A62-6A32256A1492}" type="pres">
      <dgm:prSet presAssocID="{2FA4F600-5676-4C34-878F-BD8CD49121E0}" presName="sibTrans" presStyleLbl="node1" presStyleIdx="1" presStyleCnt="8"/>
      <dgm:spPr/>
      <dgm:t>
        <a:bodyPr/>
        <a:lstStyle/>
        <a:p>
          <a:endParaRPr lang="es-MX"/>
        </a:p>
      </dgm:t>
    </dgm:pt>
    <dgm:pt modelId="{002087E2-E12D-42DE-8673-B4019EA8A997}" type="pres">
      <dgm:prSet presAssocID="{4E55CC98-B633-4D9F-99F6-94B483C69DDD}" presName="dummy" presStyleCnt="0"/>
      <dgm:spPr/>
    </dgm:pt>
    <dgm:pt modelId="{326A1F05-2107-4C3B-8C61-65B086F7B174}" type="pres">
      <dgm:prSet presAssocID="{4E55CC98-B633-4D9F-99F6-94B483C69DDD}" presName="node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E5C807-EA71-4F1B-B7AA-F98ABFE9F440}" type="pres">
      <dgm:prSet presAssocID="{0AEBBBED-1DD9-48B0-A25A-6208AFF979E8}" presName="sibTrans" presStyleLbl="node1" presStyleIdx="2" presStyleCnt="8"/>
      <dgm:spPr/>
      <dgm:t>
        <a:bodyPr/>
        <a:lstStyle/>
        <a:p>
          <a:endParaRPr lang="es-MX"/>
        </a:p>
      </dgm:t>
    </dgm:pt>
    <dgm:pt modelId="{C3A31BE8-4249-44A4-A482-3BC807D54CC4}" type="pres">
      <dgm:prSet presAssocID="{44798B0C-E4E2-4F3D-A527-FB363EE3C5F3}" presName="dummy" presStyleCnt="0"/>
      <dgm:spPr/>
    </dgm:pt>
    <dgm:pt modelId="{0AE90F3D-9A01-4E95-860E-95B261D78121}" type="pres">
      <dgm:prSet presAssocID="{44798B0C-E4E2-4F3D-A527-FB363EE3C5F3}" presName="node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F95E6D-BF27-484F-AFAA-274C15F7AFEE}" type="pres">
      <dgm:prSet presAssocID="{A2EAC256-A8E5-4746-A292-F48481F1FDAE}" presName="sibTrans" presStyleLbl="node1" presStyleIdx="3" presStyleCnt="8"/>
      <dgm:spPr/>
      <dgm:t>
        <a:bodyPr/>
        <a:lstStyle/>
        <a:p>
          <a:endParaRPr lang="es-MX"/>
        </a:p>
      </dgm:t>
    </dgm:pt>
    <dgm:pt modelId="{49B776A6-5F18-4BF7-960D-D6A98E1B4773}" type="pres">
      <dgm:prSet presAssocID="{61DC16CE-DD42-4B93-B0D1-8D897C62897C}" presName="dummy" presStyleCnt="0"/>
      <dgm:spPr/>
    </dgm:pt>
    <dgm:pt modelId="{5A1C2A7D-9C3D-4CAD-9DF6-7D56836478B8}" type="pres">
      <dgm:prSet presAssocID="{61DC16CE-DD42-4B93-B0D1-8D897C62897C}" presName="node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2386A2-217C-4794-8975-DBF425A260A6}" type="pres">
      <dgm:prSet presAssocID="{F0FFBB64-797A-49FC-B6E6-960EF41EAA28}" presName="sibTrans" presStyleLbl="node1" presStyleIdx="4" presStyleCnt="8"/>
      <dgm:spPr/>
      <dgm:t>
        <a:bodyPr/>
        <a:lstStyle/>
        <a:p>
          <a:endParaRPr lang="es-MX"/>
        </a:p>
      </dgm:t>
    </dgm:pt>
    <dgm:pt modelId="{0B2C6742-D1DF-4E57-BC41-A37561D29851}" type="pres">
      <dgm:prSet presAssocID="{82D8FE6B-02BD-4509-904E-14B315B28932}" presName="dummy" presStyleCnt="0"/>
      <dgm:spPr/>
    </dgm:pt>
    <dgm:pt modelId="{784B2791-8E67-451C-BB03-FD7778C4A5BA}" type="pres">
      <dgm:prSet presAssocID="{82D8FE6B-02BD-4509-904E-14B315B28932}" presName="node" presStyleLbl="revTx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A3B0D2-CB70-485D-9536-A0D20748AB95}" type="pres">
      <dgm:prSet presAssocID="{F9C2718E-0867-463B-8994-219ACCD4E579}" presName="sibTrans" presStyleLbl="node1" presStyleIdx="5" presStyleCnt="8"/>
      <dgm:spPr/>
      <dgm:t>
        <a:bodyPr/>
        <a:lstStyle/>
        <a:p>
          <a:endParaRPr lang="es-MX"/>
        </a:p>
      </dgm:t>
    </dgm:pt>
    <dgm:pt modelId="{14F56C2E-8D8C-48E4-8149-8967D4A82F9D}" type="pres">
      <dgm:prSet presAssocID="{A12D3A26-7DAA-437A-8BDE-01405C683A11}" presName="dummy" presStyleCnt="0"/>
      <dgm:spPr/>
    </dgm:pt>
    <dgm:pt modelId="{6FE02975-EF5E-409E-9B80-F5E4E4B9A1F0}" type="pres">
      <dgm:prSet presAssocID="{A12D3A26-7DAA-437A-8BDE-01405C683A11}" presName="node" presStyleLbl="revTx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FB4D2C-7851-439F-8CFC-D6344237B4CC}" type="pres">
      <dgm:prSet presAssocID="{448EEA76-D3C5-4EB5-B124-E4520D5ACA5D}" presName="sibTrans" presStyleLbl="node1" presStyleIdx="6" presStyleCnt="8"/>
      <dgm:spPr/>
      <dgm:t>
        <a:bodyPr/>
        <a:lstStyle/>
        <a:p>
          <a:endParaRPr lang="es-MX"/>
        </a:p>
      </dgm:t>
    </dgm:pt>
    <dgm:pt modelId="{C679C2E8-BF1F-44C6-8BA2-5B38428F88D3}" type="pres">
      <dgm:prSet presAssocID="{3CEC8CBA-3D88-4C93-9E3B-EC576A50357D}" presName="dummy" presStyleCnt="0"/>
      <dgm:spPr/>
    </dgm:pt>
    <dgm:pt modelId="{C3245C04-1A3C-436B-BEAA-DA9EE4591AE7}" type="pres">
      <dgm:prSet presAssocID="{3CEC8CBA-3D88-4C93-9E3B-EC576A50357D}" presName="node" presStyleLbl="revTx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8B62F8-9ABA-40DC-BD94-6ECCDD04178C}" type="pres">
      <dgm:prSet presAssocID="{9048B62E-8C7D-4ECF-B5A8-212B056D1733}" presName="sibTrans" presStyleLbl="node1" presStyleIdx="7" presStyleCnt="8"/>
      <dgm:spPr/>
      <dgm:t>
        <a:bodyPr/>
        <a:lstStyle/>
        <a:p>
          <a:endParaRPr lang="es-MX"/>
        </a:p>
      </dgm:t>
    </dgm:pt>
  </dgm:ptLst>
  <dgm:cxnLst>
    <dgm:cxn modelId="{59201AE5-BFC3-445B-AEE8-E87F9968E148}" srcId="{FD3FF02C-6E04-4E19-BF8D-5FD86C6F9E1C}" destId="{61DC16CE-DD42-4B93-B0D1-8D897C62897C}" srcOrd="4" destOrd="0" parTransId="{94FF250D-A44D-4ED8-B474-D774050B10D3}" sibTransId="{F0FFBB64-797A-49FC-B6E6-960EF41EAA28}"/>
    <dgm:cxn modelId="{27B02CDD-E140-445C-9C65-1CA2D6548D47}" type="presOf" srcId="{F0FFBB64-797A-49FC-B6E6-960EF41EAA28}" destId="{8E2386A2-217C-4794-8975-DBF425A260A6}" srcOrd="0" destOrd="0" presId="urn:microsoft.com/office/officeart/2005/8/layout/cycle1"/>
    <dgm:cxn modelId="{71863D13-EA3E-460D-BBBF-FAA9F1165DF6}" srcId="{FD3FF02C-6E04-4E19-BF8D-5FD86C6F9E1C}" destId="{44798B0C-E4E2-4F3D-A527-FB363EE3C5F3}" srcOrd="3" destOrd="0" parTransId="{4219EAC7-F992-46D2-A717-6E69468F19DB}" sibTransId="{A2EAC256-A8E5-4746-A292-F48481F1FDAE}"/>
    <dgm:cxn modelId="{308E7010-F363-49E0-A5FE-9723E1B337BF}" type="presOf" srcId="{82D8FE6B-02BD-4509-904E-14B315B28932}" destId="{784B2791-8E67-451C-BB03-FD7778C4A5BA}" srcOrd="0" destOrd="0" presId="urn:microsoft.com/office/officeart/2005/8/layout/cycle1"/>
    <dgm:cxn modelId="{D8E9DB63-59EF-44A3-8174-4F43B1C2A023}" type="presOf" srcId="{61DC16CE-DD42-4B93-B0D1-8D897C62897C}" destId="{5A1C2A7D-9C3D-4CAD-9DF6-7D56836478B8}" srcOrd="0" destOrd="0" presId="urn:microsoft.com/office/officeart/2005/8/layout/cycle1"/>
    <dgm:cxn modelId="{1EBFA4AF-120F-40D4-A323-4B10E20D275C}" srcId="{FD3FF02C-6E04-4E19-BF8D-5FD86C6F9E1C}" destId="{3CEC8CBA-3D88-4C93-9E3B-EC576A50357D}" srcOrd="7" destOrd="0" parTransId="{1C0F6DB0-EE08-42D4-B9BB-601A518E8E1D}" sibTransId="{9048B62E-8C7D-4ECF-B5A8-212B056D1733}"/>
    <dgm:cxn modelId="{0523CA6B-9E8A-44E0-AD2A-6DC4CDFE1B45}" type="presOf" srcId="{44798B0C-E4E2-4F3D-A527-FB363EE3C5F3}" destId="{0AE90F3D-9A01-4E95-860E-95B261D78121}" srcOrd="0" destOrd="0" presId="urn:microsoft.com/office/officeart/2005/8/layout/cycle1"/>
    <dgm:cxn modelId="{1E01DB58-F637-410F-9943-F4252B744D8E}" srcId="{FD3FF02C-6E04-4E19-BF8D-5FD86C6F9E1C}" destId="{A12D3A26-7DAA-437A-8BDE-01405C683A11}" srcOrd="6" destOrd="0" parTransId="{A56DC034-CA35-4C6C-830D-021CAAC79EF0}" sibTransId="{448EEA76-D3C5-4EB5-B124-E4520D5ACA5D}"/>
    <dgm:cxn modelId="{53E847D2-0C13-4294-B201-B403F6E2DD36}" type="presOf" srcId="{448EEA76-D3C5-4EB5-B124-E4520D5ACA5D}" destId="{AAFB4D2C-7851-439F-8CFC-D6344237B4CC}" srcOrd="0" destOrd="0" presId="urn:microsoft.com/office/officeart/2005/8/layout/cycle1"/>
    <dgm:cxn modelId="{C7CC9B25-1E6A-45B6-9E6E-D291ADC79512}" type="presOf" srcId="{9048B62E-8C7D-4ECF-B5A8-212B056D1733}" destId="{4C8B62F8-9ABA-40DC-BD94-6ECCDD04178C}" srcOrd="0" destOrd="0" presId="urn:microsoft.com/office/officeart/2005/8/layout/cycle1"/>
    <dgm:cxn modelId="{D3190B25-2D1B-4399-8967-D04FEFC43765}" type="presOf" srcId="{2FA4F600-5676-4C34-878F-BD8CD49121E0}" destId="{067C85CD-1B82-42E7-9A62-6A32256A1492}" srcOrd="0" destOrd="0" presId="urn:microsoft.com/office/officeart/2005/8/layout/cycle1"/>
    <dgm:cxn modelId="{799B48B9-2A6E-4B85-B9AA-3D192F496EA0}" type="presOf" srcId="{4E55CC98-B633-4D9F-99F6-94B483C69DDD}" destId="{326A1F05-2107-4C3B-8C61-65B086F7B174}" srcOrd="0" destOrd="0" presId="urn:microsoft.com/office/officeart/2005/8/layout/cycle1"/>
    <dgm:cxn modelId="{3D0BE5BC-D298-46F9-9D0A-EDD0704B8DB6}" type="presOf" srcId="{3CEC8CBA-3D88-4C93-9E3B-EC576A50357D}" destId="{C3245C04-1A3C-436B-BEAA-DA9EE4591AE7}" srcOrd="0" destOrd="0" presId="urn:microsoft.com/office/officeart/2005/8/layout/cycle1"/>
    <dgm:cxn modelId="{203ABCE4-D3FF-43E4-9D81-C1EB200A878F}" type="presOf" srcId="{47C3A49F-BCEB-4A10-8DB0-F829A2739B24}" destId="{CDC3B4CC-1D60-4891-92CA-88D85551CE0C}" srcOrd="0" destOrd="0" presId="urn:microsoft.com/office/officeart/2005/8/layout/cycle1"/>
    <dgm:cxn modelId="{A8F7AEBA-95AA-4922-84A7-47DDFFD459B2}" type="presOf" srcId="{0AEBBBED-1DD9-48B0-A25A-6208AFF979E8}" destId="{56E5C807-EA71-4F1B-B7AA-F98ABFE9F440}" srcOrd="0" destOrd="0" presId="urn:microsoft.com/office/officeart/2005/8/layout/cycle1"/>
    <dgm:cxn modelId="{561ED4CC-DE86-4342-8912-ECDD4710578D}" type="presOf" srcId="{170DC7CC-D011-44A3-8EC0-0C3C053F6CF3}" destId="{942B2352-E7E4-4C84-A8F7-3AD5F57FDBCA}" srcOrd="0" destOrd="0" presId="urn:microsoft.com/office/officeart/2005/8/layout/cycle1"/>
    <dgm:cxn modelId="{DA1498CC-D5A7-4AA9-B1E4-4DD2445DCAF0}" type="presOf" srcId="{F9C2718E-0867-463B-8994-219ACCD4E579}" destId="{5DA3B0D2-CB70-485D-9536-A0D20748AB95}" srcOrd="0" destOrd="0" presId="urn:microsoft.com/office/officeart/2005/8/layout/cycle1"/>
    <dgm:cxn modelId="{CDF11F67-6C2B-4BAF-9D9D-2607257D65E2}" type="presOf" srcId="{A2EAC256-A8E5-4746-A292-F48481F1FDAE}" destId="{13F95E6D-BF27-484F-AFAA-274C15F7AFEE}" srcOrd="0" destOrd="0" presId="urn:microsoft.com/office/officeart/2005/8/layout/cycle1"/>
    <dgm:cxn modelId="{CC8F432B-999D-4ACF-84EB-85CDF684B463}" type="presOf" srcId="{DD3384E5-BB0D-430B-9774-070AEE14F5BC}" destId="{0259FF04-0312-42CD-ABA9-45B0805AF880}" srcOrd="0" destOrd="0" presId="urn:microsoft.com/office/officeart/2005/8/layout/cycle1"/>
    <dgm:cxn modelId="{AE805468-7909-4DD5-80C7-7DC8F389B42E}" srcId="{FD3FF02C-6E04-4E19-BF8D-5FD86C6F9E1C}" destId="{170DC7CC-D011-44A3-8EC0-0C3C053F6CF3}" srcOrd="1" destOrd="0" parTransId="{939E4FE2-3FEE-4E0A-9BD2-C8ED17A912C0}" sibTransId="{2FA4F600-5676-4C34-878F-BD8CD49121E0}"/>
    <dgm:cxn modelId="{4C5932C4-9913-476F-90FD-EC278F0C2604}" type="presOf" srcId="{A12D3A26-7DAA-437A-8BDE-01405C683A11}" destId="{6FE02975-EF5E-409E-9B80-F5E4E4B9A1F0}" srcOrd="0" destOrd="0" presId="urn:microsoft.com/office/officeart/2005/8/layout/cycle1"/>
    <dgm:cxn modelId="{0587F57A-E639-44FC-A523-C3B2DF48F221}" srcId="{FD3FF02C-6E04-4E19-BF8D-5FD86C6F9E1C}" destId="{4E55CC98-B633-4D9F-99F6-94B483C69DDD}" srcOrd="2" destOrd="0" parTransId="{560A4AD1-D483-484D-A616-2DAE93FEED3F}" sibTransId="{0AEBBBED-1DD9-48B0-A25A-6208AFF979E8}"/>
    <dgm:cxn modelId="{17F9A720-8A3F-4A19-B203-96E1AA7869E5}" srcId="{FD3FF02C-6E04-4E19-BF8D-5FD86C6F9E1C}" destId="{DD3384E5-BB0D-430B-9774-070AEE14F5BC}" srcOrd="0" destOrd="0" parTransId="{3E3E9749-0E5B-4243-BFD7-CA9E011CA761}" sibTransId="{47C3A49F-BCEB-4A10-8DB0-F829A2739B24}"/>
    <dgm:cxn modelId="{1BF4B3E1-2B42-49E1-BFC0-62F91F2C9FDB}" srcId="{FD3FF02C-6E04-4E19-BF8D-5FD86C6F9E1C}" destId="{82D8FE6B-02BD-4509-904E-14B315B28932}" srcOrd="5" destOrd="0" parTransId="{9962CBDE-DBF5-49D0-A11E-36A718F07F66}" sibTransId="{F9C2718E-0867-463B-8994-219ACCD4E579}"/>
    <dgm:cxn modelId="{9C0EC839-C425-44DA-930B-3C501EAA8EC5}" type="presOf" srcId="{FD3FF02C-6E04-4E19-BF8D-5FD86C6F9E1C}" destId="{52D2FF06-1E52-4A8A-929C-5C1DEB598EB1}" srcOrd="0" destOrd="0" presId="urn:microsoft.com/office/officeart/2005/8/layout/cycle1"/>
    <dgm:cxn modelId="{9150AA0F-0ADE-40FC-81F5-2BD3FC3ADC50}" type="presParOf" srcId="{52D2FF06-1E52-4A8A-929C-5C1DEB598EB1}" destId="{E7D9C322-0635-4B04-B63D-A0A95345CDED}" srcOrd="0" destOrd="0" presId="urn:microsoft.com/office/officeart/2005/8/layout/cycle1"/>
    <dgm:cxn modelId="{F2DD34B2-49F5-4EFE-9688-0919B0B10212}" type="presParOf" srcId="{52D2FF06-1E52-4A8A-929C-5C1DEB598EB1}" destId="{0259FF04-0312-42CD-ABA9-45B0805AF880}" srcOrd="1" destOrd="0" presId="urn:microsoft.com/office/officeart/2005/8/layout/cycle1"/>
    <dgm:cxn modelId="{6D7049DE-B456-4731-8FE1-2E9B96AA194B}" type="presParOf" srcId="{52D2FF06-1E52-4A8A-929C-5C1DEB598EB1}" destId="{CDC3B4CC-1D60-4891-92CA-88D85551CE0C}" srcOrd="2" destOrd="0" presId="urn:microsoft.com/office/officeart/2005/8/layout/cycle1"/>
    <dgm:cxn modelId="{29B7EAA2-8F60-4FBB-8ADB-7E03D2A52EA2}" type="presParOf" srcId="{52D2FF06-1E52-4A8A-929C-5C1DEB598EB1}" destId="{F4243C38-823B-4945-903A-A468DEC51385}" srcOrd="3" destOrd="0" presId="urn:microsoft.com/office/officeart/2005/8/layout/cycle1"/>
    <dgm:cxn modelId="{33823DEE-7E58-40AB-BF72-D08F77295096}" type="presParOf" srcId="{52D2FF06-1E52-4A8A-929C-5C1DEB598EB1}" destId="{942B2352-E7E4-4C84-A8F7-3AD5F57FDBCA}" srcOrd="4" destOrd="0" presId="urn:microsoft.com/office/officeart/2005/8/layout/cycle1"/>
    <dgm:cxn modelId="{0E843CCF-E29C-4E5B-A3D1-E10F90817E72}" type="presParOf" srcId="{52D2FF06-1E52-4A8A-929C-5C1DEB598EB1}" destId="{067C85CD-1B82-42E7-9A62-6A32256A1492}" srcOrd="5" destOrd="0" presId="urn:microsoft.com/office/officeart/2005/8/layout/cycle1"/>
    <dgm:cxn modelId="{5E4D4E38-10CF-40DF-8131-4D3E9FDB9C51}" type="presParOf" srcId="{52D2FF06-1E52-4A8A-929C-5C1DEB598EB1}" destId="{002087E2-E12D-42DE-8673-B4019EA8A997}" srcOrd="6" destOrd="0" presId="urn:microsoft.com/office/officeart/2005/8/layout/cycle1"/>
    <dgm:cxn modelId="{A8CEF3B0-06D5-4C85-89DC-F3BC6230DC32}" type="presParOf" srcId="{52D2FF06-1E52-4A8A-929C-5C1DEB598EB1}" destId="{326A1F05-2107-4C3B-8C61-65B086F7B174}" srcOrd="7" destOrd="0" presId="urn:microsoft.com/office/officeart/2005/8/layout/cycle1"/>
    <dgm:cxn modelId="{C6852BA9-9603-437A-9911-0D3869A8385B}" type="presParOf" srcId="{52D2FF06-1E52-4A8A-929C-5C1DEB598EB1}" destId="{56E5C807-EA71-4F1B-B7AA-F98ABFE9F440}" srcOrd="8" destOrd="0" presId="urn:microsoft.com/office/officeart/2005/8/layout/cycle1"/>
    <dgm:cxn modelId="{79649E1D-A210-49BD-8D2F-B59B1CAD5F8E}" type="presParOf" srcId="{52D2FF06-1E52-4A8A-929C-5C1DEB598EB1}" destId="{C3A31BE8-4249-44A4-A482-3BC807D54CC4}" srcOrd="9" destOrd="0" presId="urn:microsoft.com/office/officeart/2005/8/layout/cycle1"/>
    <dgm:cxn modelId="{15B43BB1-5297-4E76-8438-34A416D69784}" type="presParOf" srcId="{52D2FF06-1E52-4A8A-929C-5C1DEB598EB1}" destId="{0AE90F3D-9A01-4E95-860E-95B261D78121}" srcOrd="10" destOrd="0" presId="urn:microsoft.com/office/officeart/2005/8/layout/cycle1"/>
    <dgm:cxn modelId="{21D8458A-F6CC-4B64-A4E6-D1691C34A31E}" type="presParOf" srcId="{52D2FF06-1E52-4A8A-929C-5C1DEB598EB1}" destId="{13F95E6D-BF27-484F-AFAA-274C15F7AFEE}" srcOrd="11" destOrd="0" presId="urn:microsoft.com/office/officeart/2005/8/layout/cycle1"/>
    <dgm:cxn modelId="{6E184C4D-70D1-4E8A-BC67-1C3D35B9F2A5}" type="presParOf" srcId="{52D2FF06-1E52-4A8A-929C-5C1DEB598EB1}" destId="{49B776A6-5F18-4BF7-960D-D6A98E1B4773}" srcOrd="12" destOrd="0" presId="urn:microsoft.com/office/officeart/2005/8/layout/cycle1"/>
    <dgm:cxn modelId="{03518C00-6AED-4692-AAC1-0FF37502F9B4}" type="presParOf" srcId="{52D2FF06-1E52-4A8A-929C-5C1DEB598EB1}" destId="{5A1C2A7D-9C3D-4CAD-9DF6-7D56836478B8}" srcOrd="13" destOrd="0" presId="urn:microsoft.com/office/officeart/2005/8/layout/cycle1"/>
    <dgm:cxn modelId="{347ED2E2-DEEA-41FA-9A06-147504B04546}" type="presParOf" srcId="{52D2FF06-1E52-4A8A-929C-5C1DEB598EB1}" destId="{8E2386A2-217C-4794-8975-DBF425A260A6}" srcOrd="14" destOrd="0" presId="urn:microsoft.com/office/officeart/2005/8/layout/cycle1"/>
    <dgm:cxn modelId="{5C33927A-A20A-4BF9-93AF-55D695678965}" type="presParOf" srcId="{52D2FF06-1E52-4A8A-929C-5C1DEB598EB1}" destId="{0B2C6742-D1DF-4E57-BC41-A37561D29851}" srcOrd="15" destOrd="0" presId="urn:microsoft.com/office/officeart/2005/8/layout/cycle1"/>
    <dgm:cxn modelId="{8B9655B1-0305-41CC-AA57-C3B1935B9138}" type="presParOf" srcId="{52D2FF06-1E52-4A8A-929C-5C1DEB598EB1}" destId="{784B2791-8E67-451C-BB03-FD7778C4A5BA}" srcOrd="16" destOrd="0" presId="urn:microsoft.com/office/officeart/2005/8/layout/cycle1"/>
    <dgm:cxn modelId="{199AF351-F320-41D0-9C01-2CC41CEFB181}" type="presParOf" srcId="{52D2FF06-1E52-4A8A-929C-5C1DEB598EB1}" destId="{5DA3B0D2-CB70-485D-9536-A0D20748AB95}" srcOrd="17" destOrd="0" presId="urn:microsoft.com/office/officeart/2005/8/layout/cycle1"/>
    <dgm:cxn modelId="{46CC3A83-6B39-43F5-BE7D-A2AA098933B0}" type="presParOf" srcId="{52D2FF06-1E52-4A8A-929C-5C1DEB598EB1}" destId="{14F56C2E-8D8C-48E4-8149-8967D4A82F9D}" srcOrd="18" destOrd="0" presId="urn:microsoft.com/office/officeart/2005/8/layout/cycle1"/>
    <dgm:cxn modelId="{69B5250B-4AA3-4A75-9F13-4E57DCE9BB28}" type="presParOf" srcId="{52D2FF06-1E52-4A8A-929C-5C1DEB598EB1}" destId="{6FE02975-EF5E-409E-9B80-F5E4E4B9A1F0}" srcOrd="19" destOrd="0" presId="urn:microsoft.com/office/officeart/2005/8/layout/cycle1"/>
    <dgm:cxn modelId="{3C294CAD-CCF5-4B10-A089-9CA3B78ED1F3}" type="presParOf" srcId="{52D2FF06-1E52-4A8A-929C-5C1DEB598EB1}" destId="{AAFB4D2C-7851-439F-8CFC-D6344237B4CC}" srcOrd="20" destOrd="0" presId="urn:microsoft.com/office/officeart/2005/8/layout/cycle1"/>
    <dgm:cxn modelId="{6CC8ECF2-2D62-4689-931C-9E708F57BC09}" type="presParOf" srcId="{52D2FF06-1E52-4A8A-929C-5C1DEB598EB1}" destId="{C679C2E8-BF1F-44C6-8BA2-5B38428F88D3}" srcOrd="21" destOrd="0" presId="urn:microsoft.com/office/officeart/2005/8/layout/cycle1"/>
    <dgm:cxn modelId="{029679E5-32BA-42E1-B831-719F389645C5}" type="presParOf" srcId="{52D2FF06-1E52-4A8A-929C-5C1DEB598EB1}" destId="{C3245C04-1A3C-436B-BEAA-DA9EE4591AE7}" srcOrd="22" destOrd="0" presId="urn:microsoft.com/office/officeart/2005/8/layout/cycle1"/>
    <dgm:cxn modelId="{A4D17F2B-2547-4684-9388-3C5306464C0A}" type="presParOf" srcId="{52D2FF06-1E52-4A8A-929C-5C1DEB598EB1}" destId="{4C8B62F8-9ABA-40DC-BD94-6ECCDD04178C}" srcOrd="23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04227CD-B965-4184-BA62-E8527DA1E494}" type="doc">
      <dgm:prSet loTypeId="urn:microsoft.com/office/officeart/2005/8/layout/default" loCatId="list" qsTypeId="urn:microsoft.com/office/officeart/2005/8/quickstyle/3d2" qsCatId="3D" csTypeId="urn:microsoft.com/office/officeart/2005/8/colors/accent2_2" csCatId="accent2"/>
      <dgm:spPr/>
      <dgm:t>
        <a:bodyPr/>
        <a:lstStyle/>
        <a:p>
          <a:endParaRPr lang="es-MX"/>
        </a:p>
      </dgm:t>
    </dgm:pt>
    <dgm:pt modelId="{794C7E82-6113-42FD-938E-4F2CA1E7E370}">
      <dgm:prSet/>
      <dgm:spPr/>
      <dgm:t>
        <a:bodyPr/>
        <a:lstStyle/>
        <a:p>
          <a:pPr rtl="0"/>
          <a:r>
            <a:rPr lang="es-MX" baseline="0" dirty="0" smtClean="0"/>
            <a:t>Representa el monto de efectivo o equivalentes que participantes en el mercado estarían dispuestos a intercambiar para la compra o venta de un activo, o para asumir o liquidar un pasivo, en una operación entre partes interesadas, dispuestas e informadas, en un mercado de libre competencia. Cuando no se tenga un valor de intercambio accesible de la operación debe realizarse una estimación del mismo mediante técnicas de valuación.</a:t>
          </a:r>
          <a:endParaRPr lang="es-MX" dirty="0"/>
        </a:p>
      </dgm:t>
    </dgm:pt>
    <dgm:pt modelId="{FEB731D2-2C05-4034-9AA3-88AA2282EF10}" type="parTrans" cxnId="{0CCEDAFA-F68B-4DA1-B5D7-D7BFC185ED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C018914-D141-494B-92FF-12F5DF327CF2}" type="sibTrans" cxnId="{0CCEDAFA-F68B-4DA1-B5D7-D7BFC185ED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F348C89-A89D-433A-AA01-17AFE4B9D36E}" type="pres">
      <dgm:prSet presAssocID="{604227CD-B965-4184-BA62-E8527DA1E4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AF170B-22EF-405C-89F3-B75FBD3ACC9F}" type="pres">
      <dgm:prSet presAssocID="{794C7E82-6113-42FD-938E-4F2CA1E7E370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564468-C1CB-4199-802A-227FD7629B2D}" type="presOf" srcId="{794C7E82-6113-42FD-938E-4F2CA1E7E370}" destId="{14AF170B-22EF-405C-89F3-B75FBD3ACC9F}" srcOrd="0" destOrd="0" presId="urn:microsoft.com/office/officeart/2005/8/layout/default"/>
    <dgm:cxn modelId="{1DF74835-B318-4F0A-BFE7-5B0B1220C05F}" type="presOf" srcId="{604227CD-B965-4184-BA62-E8527DA1E494}" destId="{2F348C89-A89D-433A-AA01-17AFE4B9D36E}" srcOrd="0" destOrd="0" presId="urn:microsoft.com/office/officeart/2005/8/layout/default"/>
    <dgm:cxn modelId="{0CCEDAFA-F68B-4DA1-B5D7-D7BFC185ED38}" srcId="{604227CD-B965-4184-BA62-E8527DA1E494}" destId="{794C7E82-6113-42FD-938E-4F2CA1E7E370}" srcOrd="0" destOrd="0" parTransId="{FEB731D2-2C05-4034-9AA3-88AA2282EF10}" sibTransId="{CC018914-D141-494B-92FF-12F5DF327CF2}"/>
    <dgm:cxn modelId="{743FFC31-DB8A-4DCC-9EFF-7505A4249A31}" type="presParOf" srcId="{2F348C89-A89D-433A-AA01-17AFE4B9D36E}" destId="{14AF170B-22EF-405C-89F3-B75FBD3ACC9F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F5FA19-01AC-4391-8CD6-056107691A81}" type="doc">
      <dgm:prSet loTypeId="urn:microsoft.com/office/officeart/2005/8/layout/venn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D5A82D4C-BE7A-4351-AE65-CC4AF466A833}">
      <dgm:prSet/>
      <dgm:spPr/>
      <dgm:t>
        <a:bodyPr/>
        <a:lstStyle/>
        <a:p>
          <a:pPr rtl="0"/>
          <a:r>
            <a:rPr lang="es-MX" baseline="0" dirty="0" smtClean="0"/>
            <a:t>Es el monto pagado de efectivo o equivalentes por un activo o servicio al momento de su adquisición.</a:t>
          </a:r>
          <a:endParaRPr lang="es-MX" dirty="0"/>
        </a:p>
      </dgm:t>
    </dgm:pt>
    <dgm:pt modelId="{97C9BBBD-244D-4777-86A2-F1C391B3F66A}" type="parTrans" cxnId="{34C98139-68EF-4977-9C32-41BE6CC5A3CE}">
      <dgm:prSet/>
      <dgm:spPr/>
      <dgm:t>
        <a:bodyPr/>
        <a:lstStyle/>
        <a:p>
          <a:endParaRPr lang="es-MX"/>
        </a:p>
      </dgm:t>
    </dgm:pt>
    <dgm:pt modelId="{5E2B3CC9-AAEB-4839-9FE6-0F6BE74A7537}" type="sibTrans" cxnId="{34C98139-68EF-4977-9C32-41BE6CC5A3CE}">
      <dgm:prSet/>
      <dgm:spPr/>
      <dgm:t>
        <a:bodyPr/>
        <a:lstStyle/>
        <a:p>
          <a:endParaRPr lang="es-MX"/>
        </a:p>
      </dgm:t>
    </dgm:pt>
    <dgm:pt modelId="{1D9B7BB3-3140-431A-A51E-DB659284A5E1}" type="pres">
      <dgm:prSet presAssocID="{6DF5FA19-01AC-4391-8CD6-056107691A8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E960EF1-BFD8-48F4-B033-8ADDB841F724}" type="pres">
      <dgm:prSet presAssocID="{D5A82D4C-BE7A-4351-AE65-CC4AF466A833}" presName="circ1TxSh" presStyleLbl="vennNode1" presStyleIdx="0" presStyleCnt="1" custScaleX="139980" custLinFactNeighborX="-2052" custLinFactNeighborY="2052"/>
      <dgm:spPr/>
      <dgm:t>
        <a:bodyPr/>
        <a:lstStyle/>
        <a:p>
          <a:endParaRPr lang="es-MX"/>
        </a:p>
      </dgm:t>
    </dgm:pt>
  </dgm:ptLst>
  <dgm:cxnLst>
    <dgm:cxn modelId="{F8830F16-706F-44F2-9186-7320513234F7}" type="presOf" srcId="{6DF5FA19-01AC-4391-8CD6-056107691A81}" destId="{1D9B7BB3-3140-431A-A51E-DB659284A5E1}" srcOrd="0" destOrd="0" presId="urn:microsoft.com/office/officeart/2005/8/layout/venn1"/>
    <dgm:cxn modelId="{34C98139-68EF-4977-9C32-41BE6CC5A3CE}" srcId="{6DF5FA19-01AC-4391-8CD6-056107691A81}" destId="{D5A82D4C-BE7A-4351-AE65-CC4AF466A833}" srcOrd="0" destOrd="0" parTransId="{97C9BBBD-244D-4777-86A2-F1C391B3F66A}" sibTransId="{5E2B3CC9-AAEB-4839-9FE6-0F6BE74A7537}"/>
    <dgm:cxn modelId="{0262EBDB-162D-46A9-85E8-7EE1988BCAAD}" type="presOf" srcId="{D5A82D4C-BE7A-4351-AE65-CC4AF466A833}" destId="{DE960EF1-BFD8-48F4-B033-8ADDB841F724}" srcOrd="0" destOrd="0" presId="urn:microsoft.com/office/officeart/2005/8/layout/venn1"/>
    <dgm:cxn modelId="{2CEFB686-87BA-4A7B-9595-82CEEE780E2B}" type="presParOf" srcId="{1D9B7BB3-3140-431A-A51E-DB659284A5E1}" destId="{DE960EF1-BFD8-48F4-B033-8ADDB841F72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41FBD-366F-484C-9210-570203CCF54D}">
      <dsp:nvSpPr>
        <dsp:cNvPr id="0" name=""/>
        <dsp:cNvSpPr/>
      </dsp:nvSpPr>
      <dsp:spPr>
        <a:xfrm>
          <a:off x="0" y="1964"/>
          <a:ext cx="100583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85681A-9DB4-4DD0-B5B3-71170B231FAA}">
      <dsp:nvSpPr>
        <dsp:cNvPr id="0" name=""/>
        <dsp:cNvSpPr/>
      </dsp:nvSpPr>
      <dsp:spPr>
        <a:xfrm>
          <a:off x="0" y="1964"/>
          <a:ext cx="10058399" cy="133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baseline="0" smtClean="0"/>
            <a:t>La unidad de aprendizaje se integra en el plan de la Licenciatura en Administración en el núcleo de formación sustantivo, con una carga crediticia de 10 créditos y debe cursarse de manera obligatoria. </a:t>
          </a:r>
          <a:endParaRPr lang="es-MX" sz="1900" kern="1200"/>
        </a:p>
      </dsp:txBody>
      <dsp:txXfrm>
        <a:off x="0" y="1964"/>
        <a:ext cx="10058399" cy="1339810"/>
      </dsp:txXfrm>
    </dsp:sp>
    <dsp:sp modelId="{1A2AE973-02ED-4B82-847A-A5DE498EEB82}">
      <dsp:nvSpPr>
        <dsp:cNvPr id="0" name=""/>
        <dsp:cNvSpPr/>
      </dsp:nvSpPr>
      <dsp:spPr>
        <a:xfrm>
          <a:off x="0" y="1341774"/>
          <a:ext cx="100583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C954AC-4107-4C7E-86B8-530584731263}">
      <dsp:nvSpPr>
        <dsp:cNvPr id="0" name=""/>
        <dsp:cNvSpPr/>
      </dsp:nvSpPr>
      <dsp:spPr>
        <a:xfrm>
          <a:off x="0" y="1341774"/>
          <a:ext cx="10058399" cy="133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baseline="0" dirty="0" smtClean="0"/>
            <a:t>La Unidad de Aprendizaje que le antecede es Contabilidad Básica y dentro del plan de estudios una vez que el alumno finaliza esta UA se continua con Contabilidad de Costos. </a:t>
          </a:r>
          <a:endParaRPr lang="es-MX" sz="1900" kern="1200" dirty="0"/>
        </a:p>
      </dsp:txBody>
      <dsp:txXfrm>
        <a:off x="0" y="1341774"/>
        <a:ext cx="10058399" cy="1339810"/>
      </dsp:txXfrm>
    </dsp:sp>
    <dsp:sp modelId="{82F85552-557D-4401-8084-0C85CC9133FD}">
      <dsp:nvSpPr>
        <dsp:cNvPr id="0" name=""/>
        <dsp:cNvSpPr/>
      </dsp:nvSpPr>
      <dsp:spPr>
        <a:xfrm>
          <a:off x="0" y="2681585"/>
          <a:ext cx="100583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19C00-D7CB-4478-9851-567B48A8E848}">
      <dsp:nvSpPr>
        <dsp:cNvPr id="0" name=""/>
        <dsp:cNvSpPr/>
      </dsp:nvSpPr>
      <dsp:spPr>
        <a:xfrm>
          <a:off x="0" y="2681585"/>
          <a:ext cx="10058399" cy="133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baseline="0" dirty="0" smtClean="0"/>
            <a:t>Esta Unidad de aprendizaje se imparte también en las Licenciaturas en Contaduría y en Informática </a:t>
          </a:r>
          <a:r>
            <a:rPr lang="es-MX" sz="1900" kern="1200" baseline="0" dirty="0" smtClean="0"/>
            <a:t>Administrativa (aunque en contaduría, la unidad de aprendizaje subsecuente es Sistemas contables y boletines de pasivo).  El </a:t>
          </a:r>
          <a:r>
            <a:rPr lang="es-MX" sz="1900" kern="1200" baseline="0" dirty="0" smtClean="0"/>
            <a:t>presente material se puede compartir en las tres licenciaturas, toda vez que ha sido elaborado en base al programa de estudios que se aplica en las tres carreras.</a:t>
          </a:r>
          <a:endParaRPr lang="es-MX" sz="1900" kern="1200" dirty="0"/>
        </a:p>
      </dsp:txBody>
      <dsp:txXfrm>
        <a:off x="0" y="2681585"/>
        <a:ext cx="10058399" cy="13398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334BF-5D5F-4387-9890-7B56F11F1B52}">
      <dsp:nvSpPr>
        <dsp:cNvPr id="0" name=""/>
        <dsp:cNvSpPr/>
      </dsp:nvSpPr>
      <dsp:spPr>
        <a:xfrm>
          <a:off x="-198744" y="0"/>
          <a:ext cx="5503515" cy="3420181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baseline="0" dirty="0" smtClean="0"/>
            <a:t>Es la moneda de curso legal en caja y en depósitos bancarios disponibles para la operación de la entidad; tales como, las disponibilidades en cuentas de cheques, giros bancarios, telegráficos o postales y remesas en tránsito.</a:t>
          </a:r>
          <a:endParaRPr lang="es-MX" sz="2400" kern="1200" dirty="0"/>
        </a:p>
      </dsp:txBody>
      <dsp:txXfrm>
        <a:off x="607227" y="500874"/>
        <a:ext cx="3891573" cy="241843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CCD4-8367-498E-A896-A1BF22147C69}">
      <dsp:nvSpPr>
        <dsp:cNvPr id="0" name=""/>
        <dsp:cNvSpPr/>
      </dsp:nvSpPr>
      <dsp:spPr>
        <a:xfrm>
          <a:off x="269230" y="11"/>
          <a:ext cx="4566940" cy="274016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baseline="0" dirty="0" smtClean="0"/>
            <a:t>Son valores de corto plazo, de gran liquidez, fácilmente convertibles en efectivo y que están sujetos a riesgos poco importantes de cambios en su valor; tales como, monedas extranjeras, metales preciosos amonedados e inversiones disponibles a la vista.</a:t>
          </a:r>
          <a:endParaRPr lang="es-MX" sz="2400" kern="1200" dirty="0"/>
        </a:p>
      </dsp:txBody>
      <dsp:txXfrm>
        <a:off x="269230" y="11"/>
        <a:ext cx="4566940" cy="274016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BCF88-30E2-48F2-8BEB-BA12D7C7DB82}">
      <dsp:nvSpPr>
        <dsp:cNvPr id="0" name=""/>
        <dsp:cNvSpPr/>
      </dsp:nvSpPr>
      <dsp:spPr>
        <a:xfrm>
          <a:off x="271756" y="1339"/>
          <a:ext cx="4562514" cy="27375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baseline="0" dirty="0" smtClean="0"/>
            <a:t>Son el efectivo y los equivalentes de efectivo que tienen ciertas limitaciones para su disponibilidad,  las cuales normalmente son de tipo contractual o legal.</a:t>
          </a:r>
          <a:endParaRPr lang="es-MX" sz="2900" kern="1200" dirty="0"/>
        </a:p>
      </dsp:txBody>
      <dsp:txXfrm>
        <a:off x="271756" y="1339"/>
        <a:ext cx="4562514" cy="273750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2E71E-499B-4F31-A69E-13ACD0557373}">
      <dsp:nvSpPr>
        <dsp:cNvPr id="0" name=""/>
        <dsp:cNvSpPr/>
      </dsp:nvSpPr>
      <dsp:spPr>
        <a:xfrm>
          <a:off x="-387929" y="0"/>
          <a:ext cx="5881260" cy="315660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baseline="0" dirty="0" smtClean="0"/>
            <a:t>Son valores cuya disposición por parte de la entidad se prevé de forma inmediata, generan rendimientos y tienen riesgos poco importantes de cambios en su valor; tales como, inversiones de muy corto plazo, por ejemplo, con vencimiento hasta de 3 meses a partir de su fecha de adquisición.</a:t>
          </a:r>
          <a:endParaRPr lang="es-MX" sz="1900" kern="1200" dirty="0"/>
        </a:p>
      </dsp:txBody>
      <dsp:txXfrm>
        <a:off x="473362" y="462274"/>
        <a:ext cx="4158678" cy="223205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C2602-D82C-4E5C-BE75-2CBDD2FE1660}">
      <dsp:nvSpPr>
        <dsp:cNvPr id="0" name=""/>
        <dsp:cNvSpPr/>
      </dsp:nvSpPr>
      <dsp:spPr>
        <a:xfrm>
          <a:off x="631690" y="0"/>
          <a:ext cx="3842646" cy="274018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baseline="0" dirty="0" smtClean="0"/>
            <a:t>Es el monto que se recibe en efectivo, equivalentes de efectivo o en especie, por la venta o intercambio de un activo.</a:t>
          </a:r>
          <a:endParaRPr lang="es-MX" sz="2200" kern="1200" dirty="0"/>
        </a:p>
      </dsp:txBody>
      <dsp:txXfrm>
        <a:off x="1194432" y="401291"/>
        <a:ext cx="2717162" cy="19376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60015-268F-470A-83B0-E7B1C3F41CA6}">
      <dsp:nvSpPr>
        <dsp:cNvPr id="0" name=""/>
        <dsp:cNvSpPr/>
      </dsp:nvSpPr>
      <dsp:spPr>
        <a:xfrm>
          <a:off x="269230" y="11"/>
          <a:ext cx="4566940" cy="274016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baseline="0" dirty="0" smtClean="0"/>
            <a:t>Es la cantidad en unidades monetarias expresadas en billetes, monedas, títulos e instrumentos.</a:t>
          </a:r>
          <a:endParaRPr lang="es-MX" sz="3900" kern="1200" dirty="0"/>
        </a:p>
      </dsp:txBody>
      <dsp:txXfrm>
        <a:off x="269230" y="11"/>
        <a:ext cx="4566940" cy="274016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0CE68-234C-4FFA-A860-AD97D60145A8}">
      <dsp:nvSpPr>
        <dsp:cNvPr id="0" name=""/>
        <dsp:cNvSpPr/>
      </dsp:nvSpPr>
      <dsp:spPr>
        <a:xfrm>
          <a:off x="0" y="306658"/>
          <a:ext cx="3238695" cy="19432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baseline="0" smtClean="0">
              <a:solidFill>
                <a:schemeClr val="tx1"/>
              </a:solidFill>
            </a:rPr>
            <a:t>El efectivo debe valuarse a su valor nominal</a:t>
          </a:r>
          <a:endParaRPr lang="es-MX" sz="2000" kern="1200">
            <a:solidFill>
              <a:schemeClr val="tx1"/>
            </a:solidFill>
          </a:endParaRPr>
        </a:p>
      </dsp:txBody>
      <dsp:txXfrm>
        <a:off x="0" y="306658"/>
        <a:ext cx="3238695" cy="1943217"/>
      </dsp:txXfrm>
    </dsp:sp>
    <dsp:sp modelId="{C7E8DD8D-353F-40B0-A34E-4565378B8F48}">
      <dsp:nvSpPr>
        <dsp:cNvPr id="0" name=""/>
        <dsp:cNvSpPr/>
      </dsp:nvSpPr>
      <dsp:spPr>
        <a:xfrm>
          <a:off x="3562564" y="306658"/>
          <a:ext cx="3238695" cy="19432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baseline="0" dirty="0" smtClean="0">
              <a:solidFill>
                <a:schemeClr val="tx1"/>
              </a:solidFill>
            </a:rPr>
            <a:t>Todos los equivalentes de efectivo en su reconocimiento inicial deben reconocerse a su costo de adquisición.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562564" y="306658"/>
        <a:ext cx="3238695" cy="1943217"/>
      </dsp:txXfrm>
    </dsp:sp>
    <dsp:sp modelId="{FE4273AB-33A8-4519-B6A6-BB14CBDA32AC}">
      <dsp:nvSpPr>
        <dsp:cNvPr id="0" name=""/>
        <dsp:cNvSpPr/>
      </dsp:nvSpPr>
      <dsp:spPr>
        <a:xfrm>
          <a:off x="7125129" y="306658"/>
          <a:ext cx="3238695" cy="19432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baseline="0" smtClean="0">
              <a:solidFill>
                <a:schemeClr val="tx1"/>
              </a:solidFill>
            </a:rPr>
            <a:t>Los equivalentes de efectivo representados por metales preciosos amonedados deben valuarse a su valor razonable</a:t>
          </a:r>
          <a:endParaRPr lang="es-MX" sz="2000" kern="1200">
            <a:solidFill>
              <a:schemeClr val="tx1"/>
            </a:solidFill>
          </a:endParaRPr>
        </a:p>
      </dsp:txBody>
      <dsp:txXfrm>
        <a:off x="7125129" y="306658"/>
        <a:ext cx="3238695" cy="1943217"/>
      </dsp:txXfrm>
    </dsp:sp>
    <dsp:sp modelId="{3E9A4872-D79E-4679-94D3-8E872B59FB95}">
      <dsp:nvSpPr>
        <dsp:cNvPr id="0" name=""/>
        <dsp:cNvSpPr/>
      </dsp:nvSpPr>
      <dsp:spPr>
        <a:xfrm>
          <a:off x="0" y="2573745"/>
          <a:ext cx="3238695" cy="19432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baseline="0" dirty="0" smtClean="0">
              <a:solidFill>
                <a:schemeClr val="tx1"/>
              </a:solidFill>
            </a:rPr>
            <a:t>Los equivalentes de efectivo denominados en moneda extranjera deben convertirse o </a:t>
          </a:r>
          <a:r>
            <a:rPr lang="es-MX" sz="1800" kern="1200" baseline="0" dirty="0" err="1" smtClean="0">
              <a:solidFill>
                <a:schemeClr val="tx1"/>
              </a:solidFill>
            </a:rPr>
            <a:t>reexpresarse</a:t>
          </a:r>
          <a:r>
            <a:rPr lang="es-MX" sz="1800" kern="1200" baseline="0" dirty="0" smtClean="0">
              <a:solidFill>
                <a:schemeClr val="tx1"/>
              </a:solidFill>
            </a:rPr>
            <a:t> a la moneda de informe utilizando el tipo de cambio con el que pudieron haberse realizado a la fecha de cierre de los estados financieros 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0" y="2573745"/>
        <a:ext cx="3238695" cy="1943217"/>
      </dsp:txXfrm>
    </dsp:sp>
    <dsp:sp modelId="{CCF350F2-7E66-434F-B4C6-90CFF8AE744E}">
      <dsp:nvSpPr>
        <dsp:cNvPr id="0" name=""/>
        <dsp:cNvSpPr/>
      </dsp:nvSpPr>
      <dsp:spPr>
        <a:xfrm>
          <a:off x="3562564" y="2573745"/>
          <a:ext cx="3238695" cy="19432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baseline="0" smtClean="0">
              <a:solidFill>
                <a:schemeClr val="tx1"/>
              </a:solidFill>
            </a:rPr>
            <a:t>Los equivalentes de efectivo denominados en udis, deben convertirse o reexpresarse a la medida de intercambio correspondiente a la fecha de cierre de los estados financieros </a:t>
          </a:r>
          <a:endParaRPr lang="es-MX" sz="2000" kern="1200">
            <a:solidFill>
              <a:schemeClr val="tx1"/>
            </a:solidFill>
          </a:endParaRPr>
        </a:p>
      </dsp:txBody>
      <dsp:txXfrm>
        <a:off x="3562564" y="2573745"/>
        <a:ext cx="3238695" cy="1943217"/>
      </dsp:txXfrm>
    </dsp:sp>
    <dsp:sp modelId="{6915B24F-0D2F-4EA3-9792-00285B3F8C0A}">
      <dsp:nvSpPr>
        <dsp:cNvPr id="0" name=""/>
        <dsp:cNvSpPr/>
      </dsp:nvSpPr>
      <dsp:spPr>
        <a:xfrm>
          <a:off x="7125129" y="2573745"/>
          <a:ext cx="3238695" cy="19432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baseline="0" smtClean="0">
              <a:solidFill>
                <a:schemeClr val="tx1"/>
              </a:solidFill>
            </a:rPr>
            <a:t>Las inversiones disponibles a la vista deben valuarse a su valor razonable</a:t>
          </a:r>
          <a:endParaRPr lang="es-MX" sz="2000" kern="1200">
            <a:solidFill>
              <a:schemeClr val="tx1"/>
            </a:solidFill>
          </a:endParaRPr>
        </a:p>
      </dsp:txBody>
      <dsp:txXfrm>
        <a:off x="7125129" y="2573745"/>
        <a:ext cx="3238695" cy="194321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EEFF6-FADB-43E9-8A1D-6144A639F059}">
      <dsp:nvSpPr>
        <dsp:cNvPr id="0" name=""/>
        <dsp:cNvSpPr/>
      </dsp:nvSpPr>
      <dsp:spPr>
        <a:xfrm>
          <a:off x="0" y="0"/>
          <a:ext cx="3424107" cy="34241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C1183F-7D1C-469C-98B3-5B4F44CE61C6}">
      <dsp:nvSpPr>
        <dsp:cNvPr id="0" name=""/>
        <dsp:cNvSpPr/>
      </dsp:nvSpPr>
      <dsp:spPr>
        <a:xfrm>
          <a:off x="1712053" y="0"/>
          <a:ext cx="8651772" cy="34241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smtClean="0"/>
            <a:t>En el estado de situación financiera, el efectivo y equivalentes de efectivo se presentan en un solo renglón como el primer rubro del activo a corto plazo  </a:t>
          </a:r>
          <a:endParaRPr lang="es-MX" sz="1600" kern="1200"/>
        </a:p>
      </dsp:txBody>
      <dsp:txXfrm>
        <a:off x="1712053" y="0"/>
        <a:ext cx="8651772" cy="727622"/>
      </dsp:txXfrm>
    </dsp:sp>
    <dsp:sp modelId="{25959EFD-783D-465F-9611-D7B762566A5A}">
      <dsp:nvSpPr>
        <dsp:cNvPr id="0" name=""/>
        <dsp:cNvSpPr/>
      </dsp:nvSpPr>
      <dsp:spPr>
        <a:xfrm>
          <a:off x="449414" y="727622"/>
          <a:ext cx="2525278" cy="252527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8DAF07-20E1-47E0-85B6-C77DD367ED11}">
      <dsp:nvSpPr>
        <dsp:cNvPr id="0" name=""/>
        <dsp:cNvSpPr/>
      </dsp:nvSpPr>
      <dsp:spPr>
        <a:xfrm>
          <a:off x="1712053" y="727622"/>
          <a:ext cx="8651772" cy="25252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smtClean="0"/>
            <a:t>se incluye al efectivo y equivalentes de efectivo restringidos –siempre que dicha restricción expire dentro de los doce meses siguientes a la fecha del estado de situación financiera o en el transcurso del ciclo normal de operaciones de la entidad</a:t>
          </a:r>
          <a:endParaRPr lang="es-MX" sz="1600" kern="1200"/>
        </a:p>
      </dsp:txBody>
      <dsp:txXfrm>
        <a:off x="1712053" y="727622"/>
        <a:ext cx="8651772" cy="727622"/>
      </dsp:txXfrm>
    </dsp:sp>
    <dsp:sp modelId="{396F9AD2-77CD-449F-9A4D-E0A0D7BBCA72}">
      <dsp:nvSpPr>
        <dsp:cNvPr id="0" name=""/>
        <dsp:cNvSpPr/>
      </dsp:nvSpPr>
      <dsp:spPr>
        <a:xfrm>
          <a:off x="898828" y="1455245"/>
          <a:ext cx="1626450" cy="162645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187513-ABE7-429F-A5AE-1D1B1DD1CC92}">
      <dsp:nvSpPr>
        <dsp:cNvPr id="0" name=""/>
        <dsp:cNvSpPr/>
      </dsp:nvSpPr>
      <dsp:spPr>
        <a:xfrm>
          <a:off x="1712053" y="1455245"/>
          <a:ext cx="8651772" cy="1626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smtClean="0"/>
            <a:t>El rubro se denomina efectivo y equivalentes de efectivo</a:t>
          </a:r>
          <a:endParaRPr lang="es-MX" sz="1600" kern="1200"/>
        </a:p>
      </dsp:txBody>
      <dsp:txXfrm>
        <a:off x="1712053" y="1455245"/>
        <a:ext cx="8651772" cy="727622"/>
      </dsp:txXfrm>
    </dsp:sp>
    <dsp:sp modelId="{FAB5DA60-32F2-4651-9AAC-3B685F2A26F0}">
      <dsp:nvSpPr>
        <dsp:cNvPr id="0" name=""/>
        <dsp:cNvSpPr/>
      </dsp:nvSpPr>
      <dsp:spPr>
        <a:xfrm>
          <a:off x="1348242" y="2182868"/>
          <a:ext cx="727622" cy="72762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FBDEDD3-8560-4512-ADF7-B7478BFA08B3}">
      <dsp:nvSpPr>
        <dsp:cNvPr id="0" name=""/>
        <dsp:cNvSpPr/>
      </dsp:nvSpPr>
      <dsp:spPr>
        <a:xfrm>
          <a:off x="1712053" y="2182868"/>
          <a:ext cx="8651772" cy="7276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smtClean="0"/>
            <a:t>Si la restricción expira en fecha posterior se presenta en el activo a largo plazo y se denominara efectivo y equivalentes de efectivo restringidos.</a:t>
          </a:r>
          <a:endParaRPr lang="es-MX" sz="1600" kern="1200"/>
        </a:p>
      </dsp:txBody>
      <dsp:txXfrm>
        <a:off x="1712053" y="2182868"/>
        <a:ext cx="8651772" cy="72762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85F9E-9DD1-4EA9-9C00-822A4D9340FE}">
      <dsp:nvSpPr>
        <dsp:cNvPr id="0" name=""/>
        <dsp:cNvSpPr/>
      </dsp:nvSpPr>
      <dsp:spPr>
        <a:xfrm>
          <a:off x="0" y="1671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7879B-5F2A-4B61-8AE2-6E1B99C88D52}">
      <dsp:nvSpPr>
        <dsp:cNvPr id="0" name=""/>
        <dsp:cNvSpPr/>
      </dsp:nvSpPr>
      <dsp:spPr>
        <a:xfrm>
          <a:off x="0" y="1671"/>
          <a:ext cx="1631805" cy="3420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baseline="0" dirty="0" smtClean="0"/>
            <a:t>Se revela en notas lo siguiente</a:t>
          </a:r>
          <a:endParaRPr lang="es-MX" sz="2800" kern="1200" dirty="0"/>
        </a:p>
      </dsp:txBody>
      <dsp:txXfrm>
        <a:off x="0" y="1671"/>
        <a:ext cx="1631805" cy="3420763"/>
      </dsp:txXfrm>
    </dsp:sp>
    <dsp:sp modelId="{1F87A54A-CE96-4D3A-BA3A-3240534CF242}">
      <dsp:nvSpPr>
        <dsp:cNvPr id="0" name=""/>
        <dsp:cNvSpPr/>
      </dsp:nvSpPr>
      <dsp:spPr>
        <a:xfrm>
          <a:off x="1787262" y="55121"/>
          <a:ext cx="8135603" cy="106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baseline="0" smtClean="0"/>
            <a:t>La integración del efectivo y equivalentes de efectivo indicando la política de valuación y la moneda o medida de intercambio de su denominación.</a:t>
          </a:r>
          <a:endParaRPr lang="es-MX" sz="2400" kern="1200"/>
        </a:p>
      </dsp:txBody>
      <dsp:txXfrm>
        <a:off x="1787262" y="55121"/>
        <a:ext cx="8135603" cy="1068988"/>
      </dsp:txXfrm>
    </dsp:sp>
    <dsp:sp modelId="{D7325B23-E3DA-4196-B9B1-0F255EADF6E0}">
      <dsp:nvSpPr>
        <dsp:cNvPr id="0" name=""/>
        <dsp:cNvSpPr/>
      </dsp:nvSpPr>
      <dsp:spPr>
        <a:xfrm>
          <a:off x="1631805" y="1124109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7B6E6-5E3D-4BB1-AEE4-C3FE8532426C}">
      <dsp:nvSpPr>
        <dsp:cNvPr id="0" name=""/>
        <dsp:cNvSpPr/>
      </dsp:nvSpPr>
      <dsp:spPr>
        <a:xfrm>
          <a:off x="1787262" y="1177559"/>
          <a:ext cx="8135603" cy="106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baseline="0" smtClean="0"/>
            <a:t>Si existe efectivo y equivalentes de efectivo restringidos debe revelarse su importe y las razones de su restricción y la fecha probable en que expira.</a:t>
          </a:r>
          <a:endParaRPr lang="es-MX" sz="2400" kern="1200"/>
        </a:p>
      </dsp:txBody>
      <dsp:txXfrm>
        <a:off x="1787262" y="1177559"/>
        <a:ext cx="8135603" cy="1068988"/>
      </dsp:txXfrm>
    </dsp:sp>
    <dsp:sp modelId="{82445ACB-753D-43DE-9E76-927D748A4543}">
      <dsp:nvSpPr>
        <dsp:cNvPr id="0" name=""/>
        <dsp:cNvSpPr/>
      </dsp:nvSpPr>
      <dsp:spPr>
        <a:xfrm>
          <a:off x="1631805" y="2246547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A96C66-4C8D-4B3F-B842-67D95E32A7AC}">
      <dsp:nvSpPr>
        <dsp:cNvPr id="0" name=""/>
        <dsp:cNvSpPr/>
      </dsp:nvSpPr>
      <dsp:spPr>
        <a:xfrm>
          <a:off x="1787262" y="2299997"/>
          <a:ext cx="8135603" cy="106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baseline="0" smtClean="0"/>
            <a:t>El efecto de los hechos posteriores que hayan modificado sustancialmente la valuación del efectivo en moneda extranjera, en metales preciosos amonedados, y ene inversiones disponibles a ala vista, entre la fecha de los estados financieros y la fecha en que estos son autorizados para su emisión </a:t>
          </a:r>
          <a:endParaRPr lang="es-MX" sz="2400" kern="1200"/>
        </a:p>
      </dsp:txBody>
      <dsp:txXfrm>
        <a:off x="1787262" y="2299997"/>
        <a:ext cx="8135603" cy="1068988"/>
      </dsp:txXfrm>
    </dsp:sp>
    <dsp:sp modelId="{D970D81A-65A5-4FA8-B0A1-6467FDDEA20E}">
      <dsp:nvSpPr>
        <dsp:cNvPr id="0" name=""/>
        <dsp:cNvSpPr/>
      </dsp:nvSpPr>
      <dsp:spPr>
        <a:xfrm>
          <a:off x="1631805" y="3368985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98CF9-CFCE-4439-BB76-CCA1F196DA93}">
      <dsp:nvSpPr>
        <dsp:cNvPr id="0" name=""/>
        <dsp:cNvSpPr/>
      </dsp:nvSpPr>
      <dsp:spPr>
        <a:xfrm>
          <a:off x="1190513" y="0"/>
          <a:ext cx="8546678" cy="534167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930ACB-FBA5-47D9-B6F0-21B6A72DDD93}">
      <dsp:nvSpPr>
        <dsp:cNvPr id="0" name=""/>
        <dsp:cNvSpPr/>
      </dsp:nvSpPr>
      <dsp:spPr>
        <a:xfrm>
          <a:off x="3177616" y="2911212"/>
          <a:ext cx="299133" cy="2991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7F9E5-AB44-4D3B-89D7-309A91AA1440}">
      <dsp:nvSpPr>
        <dsp:cNvPr id="0" name=""/>
        <dsp:cNvSpPr/>
      </dsp:nvSpPr>
      <dsp:spPr>
        <a:xfrm>
          <a:off x="3327183" y="3060779"/>
          <a:ext cx="2777670" cy="2280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505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baseline="0" smtClean="0"/>
            <a:t>LA CUENTA DEL EFECTIVO (CAJA) REGISTRO AUMENTOS Y DISMINUCIONES QUE SUFRE COMO CONSECUENCIA DE LAS OPERACIONES REALIZADAS POR UNA ENTIDAD ECONOMICA.</a:t>
          </a:r>
          <a:endParaRPr lang="es-MX" sz="2000" kern="1200"/>
        </a:p>
      </dsp:txBody>
      <dsp:txXfrm>
        <a:off x="3327183" y="3060779"/>
        <a:ext cx="2777670" cy="2280894"/>
      </dsp:txXfrm>
    </dsp:sp>
    <dsp:sp modelId="{30CD534E-7D3C-440F-8984-7CDB5899D392}">
      <dsp:nvSpPr>
        <dsp:cNvPr id="0" name=""/>
        <dsp:cNvSpPr/>
      </dsp:nvSpPr>
      <dsp:spPr>
        <a:xfrm>
          <a:off x="5933920" y="1549085"/>
          <a:ext cx="512800" cy="5128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C0FCE6-8BE3-4062-845C-C4907409ADD9}">
      <dsp:nvSpPr>
        <dsp:cNvPr id="0" name=""/>
        <dsp:cNvSpPr/>
      </dsp:nvSpPr>
      <dsp:spPr>
        <a:xfrm>
          <a:off x="6190320" y="1805485"/>
          <a:ext cx="2777670" cy="35361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722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baseline="0" smtClean="0"/>
            <a:t>SE PRESENTA COMO LA PRIMERA CUENTA DEL ACTIVO CIRCULANTE</a:t>
          </a:r>
          <a:endParaRPr lang="es-MX" sz="2000" kern="1200"/>
        </a:p>
      </dsp:txBody>
      <dsp:txXfrm>
        <a:off x="6190320" y="1805485"/>
        <a:ext cx="2777670" cy="3536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AC1B5-86BA-4A50-B4E2-DD9CD616C3A5}">
      <dsp:nvSpPr>
        <dsp:cNvPr id="0" name=""/>
        <dsp:cNvSpPr/>
      </dsp:nvSpPr>
      <dsp:spPr>
        <a:xfrm>
          <a:off x="0" y="2428310"/>
          <a:ext cx="10058399" cy="15932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Aplicar las medidas de control interno y las reglas de valuación, de presentación y de revelación de los activos a corto y  largo plazo de acuerdo a las Normas de Información Financiera, aplicables, emitidas por el Consejo Mexicano para la Investigación y Desarrollo de Normas de Información Financiera, A.C: (CINIF) y el Instituto Mexicano de Contadores Públicos (IMCP), utilizando el sistema de pólizas.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428310"/>
        <a:ext cx="10058399" cy="1593234"/>
      </dsp:txXfrm>
    </dsp:sp>
    <dsp:sp modelId="{5F06883E-9A25-46D6-87CE-DE9F80B34AC6}">
      <dsp:nvSpPr>
        <dsp:cNvPr id="0" name=""/>
        <dsp:cNvSpPr/>
      </dsp:nvSpPr>
      <dsp:spPr>
        <a:xfrm rot="10800000">
          <a:off x="0" y="1814"/>
          <a:ext cx="10058399" cy="2450395"/>
        </a:xfrm>
        <a:prstGeom prst="upArrowCallou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 PROPÓSITO </a:t>
          </a:r>
          <a:endParaRPr lang="es-MX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 smtClean="0"/>
        </a:p>
      </dsp:txBody>
      <dsp:txXfrm rot="10800000">
        <a:off x="0" y="1814"/>
        <a:ext cx="10058399" cy="159219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F1217-E277-453E-BECB-87D84B97289E}">
      <dsp:nvSpPr>
        <dsp:cNvPr id="0" name=""/>
        <dsp:cNvSpPr/>
      </dsp:nvSpPr>
      <dsp:spPr>
        <a:xfrm>
          <a:off x="2251973" y="9313"/>
          <a:ext cx="3405479" cy="340547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700" b="1" kern="1200" baseline="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FONDO FIJO DE CAJA CHICA</a:t>
          </a:r>
          <a:endParaRPr lang="es-MX" sz="4700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727513" y="410892"/>
        <a:ext cx="1963519" cy="2602321"/>
      </dsp:txXfrm>
    </dsp:sp>
    <dsp:sp modelId="{17169568-8EF3-4050-9B5C-87F7795D7322}">
      <dsp:nvSpPr>
        <dsp:cNvPr id="0" name=""/>
        <dsp:cNvSpPr/>
      </dsp:nvSpPr>
      <dsp:spPr>
        <a:xfrm>
          <a:off x="4706373" y="9313"/>
          <a:ext cx="3405479" cy="340547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700" b="1" kern="1200" baseline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FONDO VARIABLE DE CAJA CHICA</a:t>
          </a:r>
          <a:endParaRPr lang="es-MX" sz="4700" kern="120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5672792" y="410892"/>
        <a:ext cx="1963519" cy="260232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9D6C0-4ABB-4A4C-BD29-BA0173CF4E1F}">
      <dsp:nvSpPr>
        <dsp:cNvPr id="0" name=""/>
        <dsp:cNvSpPr/>
      </dsp:nvSpPr>
      <dsp:spPr>
        <a:xfrm>
          <a:off x="0" y="0"/>
          <a:ext cx="10363826" cy="3424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baseline="0" dirty="0" smtClean="0"/>
            <a:t>PARTIDA O GRUPO DE PARTIDAS DE ACTIVO DENTRO DE CUALQUIER ORGANIZACIÒN, SEPARADAS FISICAMENTE, EN CUENTAS O EN AMBAS FORMAS DE OTRAS PARTIDAS DE ACTIVO ILIMITADAS A USOS CONCRETOS</a:t>
          </a:r>
          <a:endParaRPr lang="es-MX" sz="4200" kern="1200" dirty="0"/>
        </a:p>
      </dsp:txBody>
      <dsp:txXfrm>
        <a:off x="100289" y="100289"/>
        <a:ext cx="10163248" cy="322352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3DB75-9BF1-4776-B10C-F37C3D273E9D}">
      <dsp:nvSpPr>
        <dsp:cNvPr id="0" name=""/>
        <dsp:cNvSpPr/>
      </dsp:nvSpPr>
      <dsp:spPr>
        <a:xfrm>
          <a:off x="4933" y="1809"/>
          <a:ext cx="1910324" cy="157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baseline="0" smtClean="0"/>
            <a:t>Se utiliza para efectuar pagos menores.</a:t>
          </a:r>
          <a:endParaRPr lang="es-MX" sz="2300" kern="1200"/>
        </a:p>
      </dsp:txBody>
      <dsp:txXfrm>
        <a:off x="51111" y="47987"/>
        <a:ext cx="1817968" cy="1484271"/>
      </dsp:txXfrm>
    </dsp:sp>
    <dsp:sp modelId="{3F3A8BA2-C3D9-4070-85C9-06ED13742E08}">
      <dsp:nvSpPr>
        <dsp:cNvPr id="0" name=""/>
        <dsp:cNvSpPr/>
      </dsp:nvSpPr>
      <dsp:spPr>
        <a:xfrm>
          <a:off x="2236192" y="1809"/>
          <a:ext cx="8122699" cy="157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baseline="0" smtClean="0"/>
            <a:t>Sus normas de control interno son:</a:t>
          </a:r>
          <a:endParaRPr lang="es-MX" sz="2300" kern="1200"/>
        </a:p>
      </dsp:txBody>
      <dsp:txXfrm>
        <a:off x="2282370" y="47987"/>
        <a:ext cx="8030343" cy="1484271"/>
      </dsp:txXfrm>
    </dsp:sp>
    <dsp:sp modelId="{181E8B35-9F43-428C-A952-0F600CEB5CF1}">
      <dsp:nvSpPr>
        <dsp:cNvPr id="0" name=""/>
        <dsp:cNvSpPr/>
      </dsp:nvSpPr>
      <dsp:spPr>
        <a:xfrm>
          <a:off x="2236192" y="1845669"/>
          <a:ext cx="1910324" cy="157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baseline="0" smtClean="0"/>
            <a:t>Derivado del estudio de las necesidades de la empresa se fija una cantidad razonable en efectivo</a:t>
          </a:r>
          <a:endParaRPr lang="es-MX" sz="1500" kern="1200"/>
        </a:p>
      </dsp:txBody>
      <dsp:txXfrm>
        <a:off x="2282370" y="1891847"/>
        <a:ext cx="1817968" cy="1484271"/>
      </dsp:txXfrm>
    </dsp:sp>
    <dsp:sp modelId="{AF0C5672-65CD-4FC0-ABAD-38BEAE33D207}">
      <dsp:nvSpPr>
        <dsp:cNvPr id="0" name=""/>
        <dsp:cNvSpPr/>
      </dsp:nvSpPr>
      <dsp:spPr>
        <a:xfrm>
          <a:off x="4306984" y="1845669"/>
          <a:ext cx="1910324" cy="157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baseline="0" smtClean="0"/>
            <a:t>Se designa a la persona autorizada como responsable de su manejo</a:t>
          </a:r>
          <a:endParaRPr lang="es-MX" sz="1500" kern="1200"/>
        </a:p>
      </dsp:txBody>
      <dsp:txXfrm>
        <a:off x="4353162" y="1891847"/>
        <a:ext cx="1817968" cy="1484271"/>
      </dsp:txXfrm>
    </dsp:sp>
    <dsp:sp modelId="{2DBCF0FC-5671-48CF-9B21-0B2445C8BA11}">
      <dsp:nvSpPr>
        <dsp:cNvPr id="0" name=""/>
        <dsp:cNvSpPr/>
      </dsp:nvSpPr>
      <dsp:spPr>
        <a:xfrm>
          <a:off x="6377776" y="1845669"/>
          <a:ext cx="1910324" cy="157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baseline="0" smtClean="0"/>
            <a:t>Se establece el procedimiento, formatos y personas designadas para autorizar los retiros al fondo</a:t>
          </a:r>
          <a:endParaRPr lang="es-MX" sz="1500" kern="1200"/>
        </a:p>
      </dsp:txBody>
      <dsp:txXfrm>
        <a:off x="6423954" y="1891847"/>
        <a:ext cx="1817968" cy="1484271"/>
      </dsp:txXfrm>
    </dsp:sp>
    <dsp:sp modelId="{3DE5CBBA-BFC4-431A-882D-61ED9263466D}">
      <dsp:nvSpPr>
        <dsp:cNvPr id="0" name=""/>
        <dsp:cNvSpPr/>
      </dsp:nvSpPr>
      <dsp:spPr>
        <a:xfrm>
          <a:off x="8448567" y="1845669"/>
          <a:ext cx="1910324" cy="157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baseline="0" smtClean="0"/>
            <a:t>Se establecen los momentos para el reembolso </a:t>
          </a:r>
          <a:endParaRPr lang="es-MX" sz="1500" kern="1200"/>
        </a:p>
      </dsp:txBody>
      <dsp:txXfrm>
        <a:off x="8494745" y="1891847"/>
        <a:ext cx="1817968" cy="148427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0F182-2E19-492C-A7B3-01AF3678A37E}">
      <dsp:nvSpPr>
        <dsp:cNvPr id="0" name=""/>
        <dsp:cNvSpPr/>
      </dsp:nvSpPr>
      <dsp:spPr>
        <a:xfrm>
          <a:off x="0" y="0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1BB8FC-1166-4BD8-9943-DEE9D50B56B3}">
      <dsp:nvSpPr>
        <dsp:cNvPr id="0" name=""/>
        <dsp:cNvSpPr/>
      </dsp:nvSpPr>
      <dsp:spPr>
        <a:xfrm>
          <a:off x="0" y="0"/>
          <a:ext cx="10363826" cy="1712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baseline="0" dirty="0" smtClean="0"/>
            <a:t>Revisión y análisis de las transacciones del efectivo. Procedimiento que se lleva a cabo de manera sorpresiva en un momento determinado.</a:t>
          </a:r>
          <a:endParaRPr lang="es-MX" sz="3100" kern="1200" dirty="0"/>
        </a:p>
      </dsp:txBody>
      <dsp:txXfrm>
        <a:off x="0" y="0"/>
        <a:ext cx="10363826" cy="1712053"/>
      </dsp:txXfrm>
    </dsp:sp>
    <dsp:sp modelId="{5155C429-5AFA-4CE5-85D8-75BFEFC4B810}">
      <dsp:nvSpPr>
        <dsp:cNvPr id="0" name=""/>
        <dsp:cNvSpPr/>
      </dsp:nvSpPr>
      <dsp:spPr>
        <a:xfrm>
          <a:off x="0" y="1712053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943BD-DCD0-461B-A64B-1268C0324063}">
      <dsp:nvSpPr>
        <dsp:cNvPr id="0" name=""/>
        <dsp:cNvSpPr/>
      </dsp:nvSpPr>
      <dsp:spPr>
        <a:xfrm>
          <a:off x="0" y="1712053"/>
          <a:ext cx="2072765" cy="1712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baseline="0" smtClean="0"/>
            <a:t>el objetivo es comprobar </a:t>
          </a:r>
          <a:endParaRPr lang="es-MX" sz="3100" kern="1200"/>
        </a:p>
      </dsp:txBody>
      <dsp:txXfrm>
        <a:off x="0" y="1712053"/>
        <a:ext cx="2072765" cy="1712053"/>
      </dsp:txXfrm>
    </dsp:sp>
    <dsp:sp modelId="{84225806-7AFF-44CF-B4FC-63BA9B1D2B14}">
      <dsp:nvSpPr>
        <dsp:cNvPr id="0" name=""/>
        <dsp:cNvSpPr/>
      </dsp:nvSpPr>
      <dsp:spPr>
        <a:xfrm>
          <a:off x="2228222" y="1751845"/>
          <a:ext cx="8135603" cy="795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baseline="0" smtClean="0"/>
            <a:t>si se ha contabilizado todo el efectivo recibido </a:t>
          </a:r>
          <a:endParaRPr lang="es-MX" sz="2100" kern="1200"/>
        </a:p>
      </dsp:txBody>
      <dsp:txXfrm>
        <a:off x="2228222" y="1751845"/>
        <a:ext cx="8135603" cy="795837"/>
      </dsp:txXfrm>
    </dsp:sp>
    <dsp:sp modelId="{C6DE6505-E7A9-4B6D-8220-18C716148549}">
      <dsp:nvSpPr>
        <dsp:cNvPr id="0" name=""/>
        <dsp:cNvSpPr/>
      </dsp:nvSpPr>
      <dsp:spPr>
        <a:xfrm>
          <a:off x="2072765" y="2547682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70620-8BAA-476B-8A8C-555F2BFA8CB6}">
      <dsp:nvSpPr>
        <dsp:cNvPr id="0" name=""/>
        <dsp:cNvSpPr/>
      </dsp:nvSpPr>
      <dsp:spPr>
        <a:xfrm>
          <a:off x="2228222" y="2587474"/>
          <a:ext cx="8135603" cy="795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baseline="0" smtClean="0"/>
            <a:t>si el saldo que arroja esta cuenta corresponde con lo que se encuentra físicamente en la caja,  en dinero, en cheques o en documentos o en vales</a:t>
          </a:r>
          <a:endParaRPr lang="es-MX" sz="2100" kern="1200"/>
        </a:p>
      </dsp:txBody>
      <dsp:txXfrm>
        <a:off x="2228222" y="2587474"/>
        <a:ext cx="8135603" cy="795837"/>
      </dsp:txXfrm>
    </dsp:sp>
    <dsp:sp modelId="{58468A40-653C-40D9-B243-34906A17CECD}">
      <dsp:nvSpPr>
        <dsp:cNvPr id="0" name=""/>
        <dsp:cNvSpPr/>
      </dsp:nvSpPr>
      <dsp:spPr>
        <a:xfrm>
          <a:off x="2072765" y="3383311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250E0-4AA3-4FD7-9F56-768323DF4A73}">
      <dsp:nvSpPr>
        <dsp:cNvPr id="0" name=""/>
        <dsp:cNvSpPr/>
      </dsp:nvSpPr>
      <dsp:spPr>
        <a:xfrm>
          <a:off x="0" y="0"/>
          <a:ext cx="1036382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7F4E0-5E3C-423D-BD5F-84815422CAC2}">
      <dsp:nvSpPr>
        <dsp:cNvPr id="0" name=""/>
        <dsp:cNvSpPr/>
      </dsp:nvSpPr>
      <dsp:spPr>
        <a:xfrm>
          <a:off x="0" y="0"/>
          <a:ext cx="2072765" cy="3424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baseline="0" smtClean="0"/>
            <a:t>El corte de caja es una estrategia que sirve para hacer el retiro del efectivo, </a:t>
          </a:r>
          <a:endParaRPr lang="es-MX" sz="3100" kern="1200"/>
        </a:p>
      </dsp:txBody>
      <dsp:txXfrm>
        <a:off x="0" y="0"/>
        <a:ext cx="2072765" cy="3424107"/>
      </dsp:txXfrm>
    </dsp:sp>
    <dsp:sp modelId="{39E629B5-2C42-469B-A147-52E1A905878B}">
      <dsp:nvSpPr>
        <dsp:cNvPr id="0" name=""/>
        <dsp:cNvSpPr/>
      </dsp:nvSpPr>
      <dsp:spPr>
        <a:xfrm>
          <a:off x="2228222" y="79583"/>
          <a:ext cx="8135603" cy="159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baseline="0" smtClean="0"/>
            <a:t>se relaciona con el ciclo de venta, mismo que generalmente  coincide con el turno de los cajeros</a:t>
          </a:r>
          <a:endParaRPr lang="es-MX" sz="3500" kern="1200"/>
        </a:p>
      </dsp:txBody>
      <dsp:txXfrm>
        <a:off x="2228222" y="79583"/>
        <a:ext cx="8135603" cy="1591674"/>
      </dsp:txXfrm>
    </dsp:sp>
    <dsp:sp modelId="{338121FD-F76F-44DF-8EFE-2ECDFB7FF81A}">
      <dsp:nvSpPr>
        <dsp:cNvPr id="0" name=""/>
        <dsp:cNvSpPr/>
      </dsp:nvSpPr>
      <dsp:spPr>
        <a:xfrm>
          <a:off x="2072765" y="1671258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B5BFB-8FA5-4A4C-BEEC-AE51DD8F0E20}">
      <dsp:nvSpPr>
        <dsp:cNvPr id="0" name=""/>
        <dsp:cNvSpPr/>
      </dsp:nvSpPr>
      <dsp:spPr>
        <a:xfrm>
          <a:off x="2228222" y="1750842"/>
          <a:ext cx="8135603" cy="159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baseline="0" smtClean="0"/>
            <a:t>No hay manera de volver a abrir un corte cerrado</a:t>
          </a:r>
          <a:endParaRPr lang="es-MX" sz="3500" kern="1200"/>
        </a:p>
      </dsp:txBody>
      <dsp:txXfrm>
        <a:off x="2228222" y="1750842"/>
        <a:ext cx="8135603" cy="1591674"/>
      </dsp:txXfrm>
    </dsp:sp>
    <dsp:sp modelId="{F4C44DAB-73B5-4C0D-B34C-3B2E0CA29669}">
      <dsp:nvSpPr>
        <dsp:cNvPr id="0" name=""/>
        <dsp:cNvSpPr/>
      </dsp:nvSpPr>
      <dsp:spPr>
        <a:xfrm>
          <a:off x="2072765" y="3342516"/>
          <a:ext cx="829106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0151C-6266-41E6-A230-88BAE47FFEBA}">
      <dsp:nvSpPr>
        <dsp:cNvPr id="0" name=""/>
        <dsp:cNvSpPr/>
      </dsp:nvSpPr>
      <dsp:spPr>
        <a:xfrm>
          <a:off x="901303" y="0"/>
          <a:ext cx="8560592" cy="3424237"/>
        </a:xfrm>
        <a:prstGeom prst="leftRightRibb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C0C1CA-BAED-4D91-AA1D-983C89447865}">
      <dsp:nvSpPr>
        <dsp:cNvPr id="0" name=""/>
        <dsp:cNvSpPr/>
      </dsp:nvSpPr>
      <dsp:spPr>
        <a:xfrm>
          <a:off x="1928574" y="599241"/>
          <a:ext cx="2824995" cy="1677876"/>
        </a:xfrm>
        <a:prstGeom prst="rect">
          <a:avLst/>
        </a:prstGeom>
        <a:noFill/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ARQUEO SE LLEVA A CABO SORPRESIVAMNTE Y SOLO SE REVISA LO HABIDO EN CAJA</a:t>
          </a:r>
          <a:endParaRPr lang="es-MX" sz="2400" kern="1200" dirty="0"/>
        </a:p>
      </dsp:txBody>
      <dsp:txXfrm>
        <a:off x="1928574" y="599241"/>
        <a:ext cx="2824995" cy="1677876"/>
      </dsp:txXfrm>
    </dsp:sp>
    <dsp:sp modelId="{1D587DF2-7E00-44A3-9517-0E9D9B943F3B}">
      <dsp:nvSpPr>
        <dsp:cNvPr id="0" name=""/>
        <dsp:cNvSpPr/>
      </dsp:nvSpPr>
      <dsp:spPr>
        <a:xfrm>
          <a:off x="5181600" y="1147119"/>
          <a:ext cx="3338631" cy="1677876"/>
        </a:xfrm>
        <a:prstGeom prst="rect">
          <a:avLst/>
        </a:prstGeom>
        <a:noFill/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CORTE ES PARA RETIRAR EL EFECTIVO DE CAJA AL FINALIZAR LA JORNADA Y SE REALIZA COTIDIANAMANTE</a:t>
          </a:r>
          <a:endParaRPr lang="es-MX" sz="2400" kern="1200" dirty="0"/>
        </a:p>
      </dsp:txBody>
      <dsp:txXfrm>
        <a:off x="5181600" y="1147119"/>
        <a:ext cx="3338631" cy="1677876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A4C0D7-F8B9-4988-896D-E774F3D8F398}">
      <dsp:nvSpPr>
        <dsp:cNvPr id="0" name=""/>
        <dsp:cNvSpPr/>
      </dsp:nvSpPr>
      <dsp:spPr>
        <a:xfrm>
          <a:off x="0" y="0"/>
          <a:ext cx="10363826" cy="3424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baseline="0" dirty="0" smtClean="0"/>
            <a:t>Se refiere a la recuperación del efectivo una vez que se han realizado los gastos menores referentes a la operación de la entidad</a:t>
          </a:r>
          <a:endParaRPr lang="es-MX" sz="2800" kern="1200" dirty="0"/>
        </a:p>
      </dsp:txBody>
      <dsp:txXfrm>
        <a:off x="0" y="1369642"/>
        <a:ext cx="10363826" cy="1369642"/>
      </dsp:txXfrm>
    </dsp:sp>
    <dsp:sp modelId="{ACE787D5-203D-48C9-9EDB-DBC2E1BA751A}">
      <dsp:nvSpPr>
        <dsp:cNvPr id="0" name=""/>
        <dsp:cNvSpPr/>
      </dsp:nvSpPr>
      <dsp:spPr>
        <a:xfrm>
          <a:off x="4611799" y="205446"/>
          <a:ext cx="1140227" cy="11402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158CBC-05DA-443B-B3DD-3AE82E169337}">
      <dsp:nvSpPr>
        <dsp:cNvPr id="0" name=""/>
        <dsp:cNvSpPr/>
      </dsp:nvSpPr>
      <dsp:spPr>
        <a:xfrm>
          <a:off x="414553" y="2739285"/>
          <a:ext cx="9534719" cy="513616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3F8CC7-F344-44B9-9466-8673CB4C4B8A}">
      <dsp:nvSpPr>
        <dsp:cNvPr id="0" name=""/>
        <dsp:cNvSpPr/>
      </dsp:nvSpPr>
      <dsp:spPr>
        <a:xfrm>
          <a:off x="0" y="417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50EADE-E4DE-46F3-9798-7BD4EF8B852E}">
      <dsp:nvSpPr>
        <dsp:cNvPr id="0" name=""/>
        <dsp:cNvSpPr/>
      </dsp:nvSpPr>
      <dsp:spPr>
        <a:xfrm>
          <a:off x="0" y="417"/>
          <a:ext cx="10363826" cy="684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baseline="0" smtClean="0"/>
            <a:t>Nombrar a un encargado de caja chica</a:t>
          </a:r>
          <a:endParaRPr lang="es-MX" sz="1800" kern="1200"/>
        </a:p>
      </dsp:txBody>
      <dsp:txXfrm>
        <a:off x="0" y="417"/>
        <a:ext cx="10363826" cy="684654"/>
      </dsp:txXfrm>
    </dsp:sp>
    <dsp:sp modelId="{CA2EB4CB-2B31-41A7-A779-67B5DB9D2453}">
      <dsp:nvSpPr>
        <dsp:cNvPr id="0" name=""/>
        <dsp:cNvSpPr/>
      </dsp:nvSpPr>
      <dsp:spPr>
        <a:xfrm>
          <a:off x="0" y="685072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01F9F-0CEA-4009-8796-3B54D476D1CC}">
      <dsp:nvSpPr>
        <dsp:cNvPr id="0" name=""/>
        <dsp:cNvSpPr/>
      </dsp:nvSpPr>
      <dsp:spPr>
        <a:xfrm>
          <a:off x="0" y="685072"/>
          <a:ext cx="10363826" cy="684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baseline="0" smtClean="0"/>
            <a:t>Establecer un fondo fijo acorde a las actividades cotidianas de la entidad </a:t>
          </a:r>
          <a:endParaRPr lang="es-MX" sz="1800" kern="1200"/>
        </a:p>
      </dsp:txBody>
      <dsp:txXfrm>
        <a:off x="0" y="685072"/>
        <a:ext cx="10363826" cy="684654"/>
      </dsp:txXfrm>
    </dsp:sp>
    <dsp:sp modelId="{06AE2CB6-8FF9-40B0-B736-B0D955FB8EE1}">
      <dsp:nvSpPr>
        <dsp:cNvPr id="0" name=""/>
        <dsp:cNvSpPr/>
      </dsp:nvSpPr>
      <dsp:spPr>
        <a:xfrm>
          <a:off x="0" y="1369726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0A72A-8754-40AE-BFD5-C8D28D120324}">
      <dsp:nvSpPr>
        <dsp:cNvPr id="0" name=""/>
        <dsp:cNvSpPr/>
      </dsp:nvSpPr>
      <dsp:spPr>
        <a:xfrm>
          <a:off x="0" y="1369726"/>
          <a:ext cx="10363826" cy="684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baseline="0" smtClean="0"/>
            <a:t>Establecer un fondo mínimo para efectos de solicitar un nuevo cheque</a:t>
          </a:r>
          <a:endParaRPr lang="es-MX" sz="1800" kern="1200"/>
        </a:p>
      </dsp:txBody>
      <dsp:txXfrm>
        <a:off x="0" y="1369726"/>
        <a:ext cx="10363826" cy="684654"/>
      </dsp:txXfrm>
    </dsp:sp>
    <dsp:sp modelId="{1991DE48-5E85-4537-8B68-DE3E8D5DEBE9}">
      <dsp:nvSpPr>
        <dsp:cNvPr id="0" name=""/>
        <dsp:cNvSpPr/>
      </dsp:nvSpPr>
      <dsp:spPr>
        <a:xfrm>
          <a:off x="0" y="2054380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969D4-0AD0-4C77-86F8-9288A081EDD0}">
      <dsp:nvSpPr>
        <dsp:cNvPr id="0" name=""/>
        <dsp:cNvSpPr/>
      </dsp:nvSpPr>
      <dsp:spPr>
        <a:xfrm>
          <a:off x="0" y="2054380"/>
          <a:ext cx="10363826" cy="684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baseline="0" smtClean="0"/>
            <a:t>Solicitar un cheque al titular del departamento de finanzas a fin de reestablecer el fondo, porevia entrega de documentación comprobatoria, misma que deberá estar debidamente autorizada por el jefe de área.</a:t>
          </a:r>
          <a:endParaRPr lang="es-MX" sz="1800" kern="1200"/>
        </a:p>
      </dsp:txBody>
      <dsp:txXfrm>
        <a:off x="0" y="2054380"/>
        <a:ext cx="10363826" cy="684654"/>
      </dsp:txXfrm>
    </dsp:sp>
    <dsp:sp modelId="{DA6C612C-B41F-4ED4-B23A-79F8A8BCB501}">
      <dsp:nvSpPr>
        <dsp:cNvPr id="0" name=""/>
        <dsp:cNvSpPr/>
      </dsp:nvSpPr>
      <dsp:spPr>
        <a:xfrm>
          <a:off x="0" y="2739034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CDF03-CE0C-4CF9-A28D-85783B4B5F87}">
      <dsp:nvSpPr>
        <dsp:cNvPr id="0" name=""/>
        <dsp:cNvSpPr/>
      </dsp:nvSpPr>
      <dsp:spPr>
        <a:xfrm>
          <a:off x="0" y="2739034"/>
          <a:ext cx="10363826" cy="684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baseline="0" smtClean="0"/>
            <a:t>El departamento de contabilidad contabiliza y captura la poliza por reembolso</a:t>
          </a:r>
          <a:endParaRPr lang="es-MX" sz="1800" kern="1200"/>
        </a:p>
      </dsp:txBody>
      <dsp:txXfrm>
        <a:off x="0" y="2739034"/>
        <a:ext cx="10363826" cy="6846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8832E-50FD-49A9-A0A6-104A9B01F660}">
      <dsp:nvSpPr>
        <dsp:cNvPr id="0" name=""/>
        <dsp:cNvSpPr/>
      </dsp:nvSpPr>
      <dsp:spPr>
        <a:xfrm>
          <a:off x="0" y="161190"/>
          <a:ext cx="10058399" cy="3700980"/>
        </a:xfrm>
        <a:prstGeom prst="right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E10107-C262-482C-BA3A-93E735F8D6EA}">
      <dsp:nvSpPr>
        <dsp:cNvPr id="0" name=""/>
        <dsp:cNvSpPr/>
      </dsp:nvSpPr>
      <dsp:spPr>
        <a:xfrm>
          <a:off x="811351" y="1086435"/>
          <a:ext cx="8241208" cy="1850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5120" rIns="0" bIns="3251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Describir  las generalidades y el manejo contable de la NIF C-1 para que el alumno acceda a un conocimiento integral del área contable.</a:t>
          </a:r>
          <a:endParaRPr lang="es-MX" sz="3200" kern="1200" dirty="0"/>
        </a:p>
      </dsp:txBody>
      <dsp:txXfrm>
        <a:off x="811351" y="1086435"/>
        <a:ext cx="8241208" cy="18504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D3E1C-B1E7-47B2-8EA3-E959DDFB4E5B}">
      <dsp:nvSpPr>
        <dsp:cNvPr id="0" name=""/>
        <dsp:cNvSpPr/>
      </dsp:nvSpPr>
      <dsp:spPr>
        <a:xfrm>
          <a:off x="0" y="5926"/>
          <a:ext cx="10058399" cy="4023360"/>
        </a:xfrm>
        <a:prstGeom prst="leftRightRibb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491CC-1E80-48B4-9F46-821DD2FFDC74}">
      <dsp:nvSpPr>
        <dsp:cNvPr id="0" name=""/>
        <dsp:cNvSpPr/>
      </dsp:nvSpPr>
      <dsp:spPr>
        <a:xfrm>
          <a:off x="1207008" y="710013"/>
          <a:ext cx="3319272" cy="1971446"/>
        </a:xfrm>
        <a:prstGeom prst="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administración </a:t>
          </a:r>
          <a:r>
            <a:rPr lang="es-MX" sz="2000" kern="1200" dirty="0" smtClean="0"/>
            <a:t>se encarga de gestionar efectivamente los distintos tipos de recursos existentes en la entidad, para ello necesita información que le apoye en la toma de decisiones</a:t>
          </a:r>
          <a:endParaRPr lang="es-MX" sz="2000" kern="1200" dirty="0"/>
        </a:p>
      </dsp:txBody>
      <dsp:txXfrm>
        <a:off x="1207008" y="710013"/>
        <a:ext cx="3319272" cy="1971446"/>
      </dsp:txXfrm>
    </dsp:sp>
    <dsp:sp modelId="{950136BE-044F-4E18-869A-D3E4436188CC}">
      <dsp:nvSpPr>
        <dsp:cNvPr id="0" name=""/>
        <dsp:cNvSpPr/>
      </dsp:nvSpPr>
      <dsp:spPr>
        <a:xfrm>
          <a:off x="5029199" y="1353751"/>
          <a:ext cx="3922776" cy="1971446"/>
        </a:xfrm>
        <a:prstGeom prst="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contabilidad </a:t>
          </a:r>
          <a:r>
            <a:rPr lang="es-MX" sz="2000" kern="1200" dirty="0" smtClean="0"/>
            <a:t>es el área encargada de generar información financiera útil y oportuna que sirva de apoyo a sus demandantes en la toma de decisiones </a:t>
          </a:r>
          <a:endParaRPr lang="es-MX" sz="2000" kern="1200" dirty="0"/>
        </a:p>
      </dsp:txBody>
      <dsp:txXfrm>
        <a:off x="5029199" y="1353751"/>
        <a:ext cx="3922776" cy="19714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DAE7C-C6A6-4800-A3E3-39F1262763BF}">
      <dsp:nvSpPr>
        <dsp:cNvPr id="0" name=""/>
        <dsp:cNvSpPr/>
      </dsp:nvSpPr>
      <dsp:spPr>
        <a:xfrm>
          <a:off x="777286" y="0"/>
          <a:ext cx="8809252" cy="342410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B65D72-9737-43EA-9246-EF258079B149}">
      <dsp:nvSpPr>
        <dsp:cNvPr id="0" name=""/>
        <dsp:cNvSpPr/>
      </dsp:nvSpPr>
      <dsp:spPr>
        <a:xfrm>
          <a:off x="566771" y="1027232"/>
          <a:ext cx="9230282" cy="136964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baseline="0" smtClean="0"/>
            <a:t>Establecer las normas de valuación, de presentación y revelación de las partidas que integran el rubro de efectivo y equivalentes de efectivo en el estado de posición financiera de una entidad</a:t>
          </a:r>
          <a:endParaRPr lang="es-MX" sz="2700" kern="1200"/>
        </a:p>
      </dsp:txBody>
      <dsp:txXfrm>
        <a:off x="633631" y="1094092"/>
        <a:ext cx="9096562" cy="12359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0822A-9FE9-49A1-8B2A-140405322EC5}">
      <dsp:nvSpPr>
        <dsp:cNvPr id="0" name=""/>
        <dsp:cNvSpPr/>
      </dsp:nvSpPr>
      <dsp:spPr>
        <a:xfrm>
          <a:off x="0" y="1671"/>
          <a:ext cx="103638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D0BB7-54E1-4E52-AFB3-329566B465B4}">
      <dsp:nvSpPr>
        <dsp:cNvPr id="0" name=""/>
        <dsp:cNvSpPr/>
      </dsp:nvSpPr>
      <dsp:spPr>
        <a:xfrm>
          <a:off x="0" y="1671"/>
          <a:ext cx="1898685" cy="3420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baseline="0" dirty="0" smtClean="0"/>
            <a:t>Esta norma se aplica a todo tipo de entidades que emitan estados financieros  en términos de la </a:t>
          </a:r>
          <a:r>
            <a:rPr lang="es-MX" sz="2500" kern="1200" baseline="0" dirty="0" err="1" smtClean="0"/>
            <a:t>nif</a:t>
          </a:r>
          <a:r>
            <a:rPr lang="es-MX" sz="2500" kern="1200" baseline="0" dirty="0" smtClean="0"/>
            <a:t> A-3.</a:t>
          </a:r>
          <a:endParaRPr lang="es-MX" sz="2500" kern="1200" dirty="0"/>
        </a:p>
      </dsp:txBody>
      <dsp:txXfrm>
        <a:off x="0" y="1671"/>
        <a:ext cx="1898685" cy="3420763"/>
      </dsp:txXfrm>
    </dsp:sp>
    <dsp:sp modelId="{E5CB4CE4-BE9E-4FF7-9C5F-23308E1370D2}">
      <dsp:nvSpPr>
        <dsp:cNvPr id="0" name=""/>
        <dsp:cNvSpPr/>
      </dsp:nvSpPr>
      <dsp:spPr>
        <a:xfrm>
          <a:off x="2041086" y="157009"/>
          <a:ext cx="943236" cy="3106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baseline="0" dirty="0" err="1" smtClean="0"/>
            <a:t>Nif</a:t>
          </a:r>
          <a:r>
            <a:rPr lang="es-MX" sz="2800" kern="1200" baseline="0" dirty="0" smtClean="0"/>
            <a:t> A-3 </a:t>
          </a:r>
          <a:endParaRPr lang="es-MX" sz="2800" kern="1200" dirty="0"/>
        </a:p>
      </dsp:txBody>
      <dsp:txXfrm>
        <a:off x="2041086" y="157009"/>
        <a:ext cx="943236" cy="3106747"/>
      </dsp:txXfrm>
    </dsp:sp>
    <dsp:sp modelId="{320E1FFC-9E12-4E65-BC18-262EE7F19449}">
      <dsp:nvSpPr>
        <dsp:cNvPr id="0" name=""/>
        <dsp:cNvSpPr/>
      </dsp:nvSpPr>
      <dsp:spPr>
        <a:xfrm>
          <a:off x="3126724" y="157009"/>
          <a:ext cx="2388546" cy="103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dirty="0" smtClean="0"/>
            <a:t>normativa aplicable a entidades lucrativas y no lucrativas</a:t>
          </a:r>
          <a:endParaRPr lang="es-MX" sz="1600" kern="1200" dirty="0"/>
        </a:p>
      </dsp:txBody>
      <dsp:txXfrm>
        <a:off x="3126724" y="157009"/>
        <a:ext cx="2388546" cy="1034571"/>
      </dsp:txXfrm>
    </dsp:sp>
    <dsp:sp modelId="{09EDDE69-6C6B-41F8-A634-5D611993A510}">
      <dsp:nvSpPr>
        <dsp:cNvPr id="0" name=""/>
        <dsp:cNvSpPr/>
      </dsp:nvSpPr>
      <dsp:spPr>
        <a:xfrm>
          <a:off x="2984323" y="1191580"/>
          <a:ext cx="506189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CF64E7-5011-4412-9144-66699BA94596}">
      <dsp:nvSpPr>
        <dsp:cNvPr id="0" name=""/>
        <dsp:cNvSpPr/>
      </dsp:nvSpPr>
      <dsp:spPr>
        <a:xfrm>
          <a:off x="3126724" y="1191580"/>
          <a:ext cx="6310395" cy="103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dirty="0" smtClean="0"/>
            <a:t>Información financiera dirigida a accionistas, patrocinadores, órganos de supervisión, administradores, proveedores, acreedores, empleados, cliente, gobierno, organismos reguladores y otros.</a:t>
          </a:r>
          <a:endParaRPr lang="es-MX" sz="1600" kern="1200" dirty="0"/>
        </a:p>
      </dsp:txBody>
      <dsp:txXfrm>
        <a:off x="3126724" y="1191580"/>
        <a:ext cx="6310395" cy="1034571"/>
      </dsp:txXfrm>
    </dsp:sp>
    <dsp:sp modelId="{63F4D40D-C52B-4707-B900-C8AE6EA32C34}">
      <dsp:nvSpPr>
        <dsp:cNvPr id="0" name=""/>
        <dsp:cNvSpPr/>
      </dsp:nvSpPr>
      <dsp:spPr>
        <a:xfrm>
          <a:off x="2984323" y="2226151"/>
          <a:ext cx="506189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921D68-084E-4C67-AAEC-0E979F1653E2}">
      <dsp:nvSpPr>
        <dsp:cNvPr id="0" name=""/>
        <dsp:cNvSpPr/>
      </dsp:nvSpPr>
      <dsp:spPr>
        <a:xfrm>
          <a:off x="3126724" y="2226151"/>
          <a:ext cx="2388546" cy="103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baseline="0" smtClean="0"/>
            <a:t>Los estados financieros deben proporcionar elementos de juicio confiables que permitan evaluar</a:t>
          </a:r>
          <a:endParaRPr lang="es-MX" sz="1500" kern="1200"/>
        </a:p>
      </dsp:txBody>
      <dsp:txXfrm>
        <a:off x="3126724" y="2226151"/>
        <a:ext cx="2388546" cy="1034571"/>
      </dsp:txXfrm>
    </dsp:sp>
    <dsp:sp modelId="{6BBB9484-F82A-4F05-9818-E20D96C46542}">
      <dsp:nvSpPr>
        <dsp:cNvPr id="0" name=""/>
        <dsp:cNvSpPr/>
      </dsp:nvSpPr>
      <dsp:spPr>
        <a:xfrm>
          <a:off x="5657672" y="2226151"/>
          <a:ext cx="3572858" cy="329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dirty="0" smtClean="0"/>
            <a:t>El comportamiento económico financiero de la entidad </a:t>
          </a:r>
          <a:endParaRPr lang="es-MX" sz="1400" kern="1200" dirty="0"/>
        </a:p>
      </dsp:txBody>
      <dsp:txXfrm>
        <a:off x="5657672" y="2226151"/>
        <a:ext cx="3572858" cy="329870"/>
      </dsp:txXfrm>
    </dsp:sp>
    <dsp:sp modelId="{CCEB3576-67E2-4095-8D36-D268D22D85E9}">
      <dsp:nvSpPr>
        <dsp:cNvPr id="0" name=""/>
        <dsp:cNvSpPr/>
      </dsp:nvSpPr>
      <dsp:spPr>
        <a:xfrm>
          <a:off x="5660205" y="2697995"/>
          <a:ext cx="4703620" cy="70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dirty="0" smtClean="0"/>
            <a:t>La capacidad de la entidad para mantener y optimizar sus recursos, obtener financiamientos adecuados y determinar la viabilidad del negocio en marcha</a:t>
          </a:r>
          <a:endParaRPr lang="es-MX" sz="1400" kern="1200" dirty="0"/>
        </a:p>
      </dsp:txBody>
      <dsp:txXfrm>
        <a:off x="5660205" y="2697995"/>
        <a:ext cx="4703620" cy="703363"/>
      </dsp:txXfrm>
    </dsp:sp>
    <dsp:sp modelId="{FE38ECC0-5C43-464C-A523-07CDCBCA9A1F}">
      <dsp:nvSpPr>
        <dsp:cNvPr id="0" name=""/>
        <dsp:cNvSpPr/>
      </dsp:nvSpPr>
      <dsp:spPr>
        <a:xfrm>
          <a:off x="1898685" y="3263757"/>
          <a:ext cx="759474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9FF04-0312-42CD-ABA9-45B0805AF880}">
      <dsp:nvSpPr>
        <dsp:cNvPr id="0" name=""/>
        <dsp:cNvSpPr/>
      </dsp:nvSpPr>
      <dsp:spPr>
        <a:xfrm>
          <a:off x="6812843" y="2129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Costo de adquisición</a:t>
          </a:r>
          <a:endParaRPr lang="es-MX" sz="1400" kern="1200"/>
        </a:p>
      </dsp:txBody>
      <dsp:txXfrm>
        <a:off x="6812843" y="2129"/>
        <a:ext cx="896897" cy="896897"/>
      </dsp:txXfrm>
    </dsp:sp>
    <dsp:sp modelId="{CDC3B4CC-1D60-4891-92CA-88D85551CE0C}">
      <dsp:nvSpPr>
        <dsp:cNvPr id="0" name=""/>
        <dsp:cNvSpPr/>
      </dsp:nvSpPr>
      <dsp:spPr>
        <a:xfrm>
          <a:off x="3880159" y="51079"/>
          <a:ext cx="4995561" cy="4995561"/>
        </a:xfrm>
        <a:prstGeom prst="circularArrow">
          <a:avLst>
            <a:gd name="adj1" fmla="val 3501"/>
            <a:gd name="adj2" fmla="val 217094"/>
            <a:gd name="adj3" fmla="val 19268689"/>
            <a:gd name="adj4" fmla="val 18314217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B2352-E7E4-4C84-A8F7-3AD5F57FDBCA}">
      <dsp:nvSpPr>
        <dsp:cNvPr id="0" name=""/>
        <dsp:cNvSpPr/>
      </dsp:nvSpPr>
      <dsp:spPr>
        <a:xfrm>
          <a:off x="8062092" y="1251378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Efectivo</a:t>
          </a:r>
          <a:endParaRPr lang="es-MX" sz="1400" kern="1200"/>
        </a:p>
      </dsp:txBody>
      <dsp:txXfrm>
        <a:off x="8062092" y="1251378"/>
        <a:ext cx="896897" cy="896897"/>
      </dsp:txXfrm>
    </dsp:sp>
    <dsp:sp modelId="{067C85CD-1B82-42E7-9A62-6A32256A1492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434498"/>
            <a:gd name="adj4" fmla="val 20948408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A1F05-2107-4C3B-8C61-65B086F7B174}">
      <dsp:nvSpPr>
        <dsp:cNvPr id="0" name=""/>
        <dsp:cNvSpPr/>
      </dsp:nvSpPr>
      <dsp:spPr>
        <a:xfrm>
          <a:off x="8062092" y="3018083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Equivalentes de efectivo</a:t>
          </a:r>
          <a:endParaRPr lang="es-MX" sz="1400" kern="1200"/>
        </a:p>
      </dsp:txBody>
      <dsp:txXfrm>
        <a:off x="8062092" y="3018083"/>
        <a:ext cx="896897" cy="896897"/>
      </dsp:txXfrm>
    </dsp:sp>
    <dsp:sp modelId="{56E5C807-EA71-4F1B-B7AA-F98ABFE9F440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3068689"/>
            <a:gd name="adj4" fmla="val 2114217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E90F3D-9A01-4E95-860E-95B261D78121}">
      <dsp:nvSpPr>
        <dsp:cNvPr id="0" name=""/>
        <dsp:cNvSpPr/>
      </dsp:nvSpPr>
      <dsp:spPr>
        <a:xfrm>
          <a:off x="6812843" y="4267332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Efectivo y equivalente de efectivo restringidos</a:t>
          </a:r>
          <a:endParaRPr lang="es-MX" sz="1400" kern="1200"/>
        </a:p>
      </dsp:txBody>
      <dsp:txXfrm>
        <a:off x="6812843" y="4267332"/>
        <a:ext cx="896897" cy="896897"/>
      </dsp:txXfrm>
    </dsp:sp>
    <dsp:sp modelId="{13F95E6D-BF27-484F-AFAA-274C15F7AFEE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5834498"/>
            <a:gd name="adj4" fmla="val 4748408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C2A7D-9C3D-4CAD-9DF6-7D56836478B8}">
      <dsp:nvSpPr>
        <dsp:cNvPr id="0" name=""/>
        <dsp:cNvSpPr/>
      </dsp:nvSpPr>
      <dsp:spPr>
        <a:xfrm>
          <a:off x="5046138" y="4267332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Inversiones disponibles a la vista</a:t>
          </a:r>
          <a:endParaRPr lang="es-MX" sz="1400" kern="1200"/>
        </a:p>
      </dsp:txBody>
      <dsp:txXfrm>
        <a:off x="5046138" y="4267332"/>
        <a:ext cx="896897" cy="896897"/>
      </dsp:txXfrm>
    </dsp:sp>
    <dsp:sp modelId="{8E2386A2-217C-4794-8975-DBF425A260A6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8468689"/>
            <a:gd name="adj4" fmla="val 7514217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4B2791-8E67-451C-BB03-FD7778C4A5BA}">
      <dsp:nvSpPr>
        <dsp:cNvPr id="0" name=""/>
        <dsp:cNvSpPr/>
      </dsp:nvSpPr>
      <dsp:spPr>
        <a:xfrm>
          <a:off x="3796889" y="3018083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Valor neto de realización</a:t>
          </a:r>
          <a:endParaRPr lang="es-MX" sz="1400" kern="1200"/>
        </a:p>
      </dsp:txBody>
      <dsp:txXfrm>
        <a:off x="3796889" y="3018083"/>
        <a:ext cx="896897" cy="896897"/>
      </dsp:txXfrm>
    </dsp:sp>
    <dsp:sp modelId="{5DA3B0D2-CB70-485D-9536-A0D20748AB95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11234498"/>
            <a:gd name="adj4" fmla="val 10148408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02975-EF5E-409E-9B80-F5E4E4B9A1F0}">
      <dsp:nvSpPr>
        <dsp:cNvPr id="0" name=""/>
        <dsp:cNvSpPr/>
      </dsp:nvSpPr>
      <dsp:spPr>
        <a:xfrm>
          <a:off x="3796889" y="1251378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Valor nominal</a:t>
          </a:r>
          <a:endParaRPr lang="es-MX" sz="1400" kern="1200"/>
        </a:p>
      </dsp:txBody>
      <dsp:txXfrm>
        <a:off x="3796889" y="1251378"/>
        <a:ext cx="896897" cy="896897"/>
      </dsp:txXfrm>
    </dsp:sp>
    <dsp:sp modelId="{AAFB4D2C-7851-439F-8CFC-D6344237B4CC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13868689"/>
            <a:gd name="adj4" fmla="val 12914217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45C04-1A3C-436B-BEAA-DA9EE4591AE7}">
      <dsp:nvSpPr>
        <dsp:cNvPr id="0" name=""/>
        <dsp:cNvSpPr/>
      </dsp:nvSpPr>
      <dsp:spPr>
        <a:xfrm>
          <a:off x="5046138" y="2129"/>
          <a:ext cx="896897" cy="89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Valor razonable</a:t>
          </a:r>
          <a:endParaRPr lang="es-MX" sz="1400" kern="1200"/>
        </a:p>
      </dsp:txBody>
      <dsp:txXfrm>
        <a:off x="5046138" y="2129"/>
        <a:ext cx="896897" cy="896897"/>
      </dsp:txXfrm>
    </dsp:sp>
    <dsp:sp modelId="{4C8B62F8-9ABA-40DC-BD94-6ECCDD04178C}">
      <dsp:nvSpPr>
        <dsp:cNvPr id="0" name=""/>
        <dsp:cNvSpPr/>
      </dsp:nvSpPr>
      <dsp:spPr>
        <a:xfrm>
          <a:off x="3880159" y="85399"/>
          <a:ext cx="4995561" cy="4995561"/>
        </a:xfrm>
        <a:prstGeom prst="circularArrow">
          <a:avLst>
            <a:gd name="adj1" fmla="val 3501"/>
            <a:gd name="adj2" fmla="val 217094"/>
            <a:gd name="adj3" fmla="val 16634498"/>
            <a:gd name="adj4" fmla="val 15548408"/>
            <a:gd name="adj5" fmla="val 408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F170B-22EF-405C-89F3-B75FBD3ACC9F}">
      <dsp:nvSpPr>
        <dsp:cNvPr id="0" name=""/>
        <dsp:cNvSpPr/>
      </dsp:nvSpPr>
      <dsp:spPr>
        <a:xfrm>
          <a:off x="0" y="240512"/>
          <a:ext cx="5144039" cy="308642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baseline="0" dirty="0" smtClean="0"/>
            <a:t>Representa el monto de efectivo o equivalentes que participantes en el mercado estarían dispuestos a intercambiar para la compra o venta de un activo, o para asumir o liquidar un pasivo, en una operación entre partes interesadas, dispuestas e informadas, en un mercado de libre competencia. Cuando no se tenga un valor de intercambio accesible de la operación debe realizarse una estimación del mismo mediante técnicas de valuación.</a:t>
          </a:r>
          <a:endParaRPr lang="es-MX" sz="2100" kern="1200" dirty="0"/>
        </a:p>
      </dsp:txBody>
      <dsp:txXfrm>
        <a:off x="0" y="240512"/>
        <a:ext cx="5144039" cy="308642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60EF1-BFD8-48F4-B033-8ADDB841F724}">
      <dsp:nvSpPr>
        <dsp:cNvPr id="0" name=""/>
        <dsp:cNvSpPr/>
      </dsp:nvSpPr>
      <dsp:spPr>
        <a:xfrm>
          <a:off x="291913" y="0"/>
          <a:ext cx="4392783" cy="3138151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baseline="0" dirty="0" smtClean="0"/>
            <a:t>Es el monto pagado de efectivo o equivalentes por un activo o servicio al momento de su adquisición.</a:t>
          </a:r>
          <a:endParaRPr lang="es-MX" sz="2900" kern="1200" dirty="0"/>
        </a:p>
      </dsp:txBody>
      <dsp:txXfrm>
        <a:off x="935221" y="459572"/>
        <a:ext cx="3106167" cy="2219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2920" y="1837995"/>
            <a:ext cx="11532870" cy="2509213"/>
          </a:xfrm>
        </p:spPr>
        <p:txBody>
          <a:bodyPr>
            <a:noAutofit/>
          </a:bodyPr>
          <a:lstStyle/>
          <a:p>
            <a:r>
              <a:rPr lang="es-MX" sz="3600" b="1" dirty="0"/>
              <a:t>Universidad Autónoma del Estado de </a:t>
            </a:r>
            <a:r>
              <a:rPr lang="es-MX" sz="3600" b="1" dirty="0" err="1"/>
              <a:t>MéxicO</a:t>
            </a:r>
            <a:r>
              <a:rPr lang="es-MX" sz="3600" b="1" dirty="0"/>
              <a:t/>
            </a:r>
            <a:br>
              <a:rPr lang="es-MX" sz="3600" b="1" dirty="0"/>
            </a:br>
            <a:r>
              <a:rPr lang="es-MX" sz="2400" b="1" dirty="0"/>
              <a:t>Centro Universitario UAEM Zumpango</a:t>
            </a:r>
            <a:r>
              <a:rPr lang="es-MX" sz="3600" b="1" dirty="0"/>
              <a:t/>
            </a:r>
            <a:br>
              <a:rPr lang="es-MX" sz="3600" b="1" dirty="0"/>
            </a:br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Licenciatura en Administración</a:t>
            </a:r>
            <a:b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 contables y boletines de activo</a:t>
            </a:r>
            <a:b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efectivo </a:t>
            </a:r>
            <a:r>
              <a:rPr lang="es-MX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equivalentes de </a:t>
            </a:r>
            <a:r>
              <a:rPr lang="es-MX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efectivo, </a:t>
            </a:r>
            <a:r>
              <a:rPr lang="es-MX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NIF C-1</a:t>
            </a:r>
            <a:r>
              <a:rPr lang="es-MX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 iv</a:t>
            </a:r>
            <a:r>
              <a:rPr lang="es-MX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clave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UA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L00720</a:t>
            </a:r>
            <a:endParaRPr lang="es-MX" sz="2800" dirty="0"/>
          </a:p>
        </p:txBody>
      </p:sp>
      <p:sp>
        <p:nvSpPr>
          <p:cNvPr id="4" name="Subtítulo 2"/>
          <p:cNvSpPr>
            <a:spLocks noGrp="1"/>
          </p:cNvSpPr>
          <p:nvPr>
            <p:ph type="subTitle" idx="1"/>
          </p:nvPr>
        </p:nvSpPr>
        <p:spPr>
          <a:xfrm>
            <a:off x="1924367" y="4754880"/>
            <a:ext cx="8689976" cy="1371599"/>
          </a:xfrm>
        </p:spPr>
        <p:txBody>
          <a:bodyPr>
            <a:normAutofit/>
          </a:bodyPr>
          <a:lstStyle/>
          <a:p>
            <a:pPr algn="r"/>
            <a:r>
              <a:rPr lang="es-MX" sz="1800" b="1" dirty="0" smtClean="0"/>
              <a:t>Presenta: </a:t>
            </a:r>
            <a:r>
              <a:rPr lang="es-MX" sz="1800" b="1" dirty="0" err="1" smtClean="0"/>
              <a:t>dra.</a:t>
            </a:r>
            <a:r>
              <a:rPr lang="es-MX" sz="1800" b="1" dirty="0"/>
              <a:t> </a:t>
            </a:r>
            <a:r>
              <a:rPr lang="es-MX" sz="1800" b="1" dirty="0" smtClean="0"/>
              <a:t>En c. maría Guadalupe soriano Hernández</a:t>
            </a:r>
            <a:endParaRPr lang="es-MX" sz="1800" b="1" dirty="0"/>
          </a:p>
          <a:p>
            <a:pPr algn="r"/>
            <a:r>
              <a:rPr lang="es-MX" sz="1800" b="1" dirty="0" smtClean="0"/>
              <a:t>Octubre 2017</a:t>
            </a:r>
            <a:endParaRPr lang="es-MX" sz="18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7" y="137643"/>
            <a:ext cx="1802892" cy="89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06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norma c-1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44872239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232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Alcance de la norma c-1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6951127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2664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Términos que se utilizan en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60710023"/>
              </p:ext>
            </p:extLst>
          </p:nvPr>
        </p:nvGraphicFramePr>
        <p:xfrm>
          <a:off x="-731520" y="1611630"/>
          <a:ext cx="12755880" cy="5166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6363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07692" y="1692329"/>
            <a:ext cx="4873474" cy="679994"/>
          </a:xfrm>
        </p:spPr>
        <p:txBody>
          <a:bodyPr/>
          <a:lstStyle/>
          <a:p>
            <a:r>
              <a:rPr lang="es-MX" dirty="0" smtClean="0"/>
              <a:t>Valor razonable</a:t>
            </a: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84157332"/>
              </p:ext>
            </p:extLst>
          </p:nvPr>
        </p:nvGraphicFramePr>
        <p:xfrm>
          <a:off x="875763" y="2524259"/>
          <a:ext cx="5144039" cy="3567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396422" y="1692329"/>
            <a:ext cx="4881804" cy="679994"/>
          </a:xfrm>
        </p:spPr>
        <p:txBody>
          <a:bodyPr/>
          <a:lstStyle/>
          <a:p>
            <a:r>
              <a:rPr lang="es-MX" dirty="0" smtClean="0"/>
              <a:t>Costo de adquisición 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690287761"/>
              </p:ext>
            </p:extLst>
          </p:nvPr>
        </p:nvGraphicFramePr>
        <p:xfrm>
          <a:off x="6172200" y="2653048"/>
          <a:ext cx="5105401" cy="313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Términos que se utilizan en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829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20571" y="1874697"/>
            <a:ext cx="4873474" cy="679994"/>
          </a:xfrm>
        </p:spPr>
        <p:txBody>
          <a:bodyPr/>
          <a:lstStyle/>
          <a:p>
            <a:r>
              <a:rPr lang="es-MX" dirty="0" smtClean="0"/>
              <a:t>efectivo</a:t>
            </a: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60081170"/>
              </p:ext>
            </p:extLst>
          </p:nvPr>
        </p:nvGraphicFramePr>
        <p:xfrm>
          <a:off x="913774" y="2371018"/>
          <a:ext cx="5106027" cy="3420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874697"/>
            <a:ext cx="4881804" cy="679994"/>
          </a:xfrm>
        </p:spPr>
        <p:txBody>
          <a:bodyPr/>
          <a:lstStyle/>
          <a:p>
            <a:r>
              <a:rPr lang="es-MX" dirty="0" smtClean="0"/>
              <a:t>Equivalentes de efectivo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75469541"/>
              </p:ext>
            </p:extLst>
          </p:nvPr>
        </p:nvGraphicFramePr>
        <p:xfrm>
          <a:off x="6172825" y="2716161"/>
          <a:ext cx="5105401" cy="2740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Términos que se utilizan en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9302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Efectivo y Equivalentes de efectivo restringidos</a:t>
            </a: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69142365"/>
              </p:ext>
            </p:extLst>
          </p:nvPr>
        </p:nvGraphicFramePr>
        <p:xfrm>
          <a:off x="514529" y="3308589"/>
          <a:ext cx="5106027" cy="2740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Inversiones disponibles a la vista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870237289"/>
              </p:ext>
            </p:extLst>
          </p:nvPr>
        </p:nvGraphicFramePr>
        <p:xfrm>
          <a:off x="6172200" y="3051012"/>
          <a:ext cx="5105401" cy="3156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Términos que se utilizan en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9977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Valor neto de realización</a:t>
            </a: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43107290"/>
              </p:ext>
            </p:extLst>
          </p:nvPr>
        </p:nvGraphicFramePr>
        <p:xfrm>
          <a:off x="913774" y="3051012"/>
          <a:ext cx="5106027" cy="2740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Valor nominal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105207814"/>
              </p:ext>
            </p:extLst>
          </p:nvPr>
        </p:nvGraphicFramePr>
        <p:xfrm>
          <a:off x="6172200" y="3051012"/>
          <a:ext cx="5105401" cy="2740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Términos que se utilizan en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6782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Normas de </a:t>
            </a:r>
            <a:r>
              <a:rPr lang="es-MX" dirty="0" smtClean="0"/>
              <a:t>valuación acordes a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43066580"/>
              </p:ext>
            </p:extLst>
          </p:nvPr>
        </p:nvGraphicFramePr>
        <p:xfrm>
          <a:off x="913774" y="1725769"/>
          <a:ext cx="10363825" cy="4823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2723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Normas de presentación </a:t>
            </a:r>
            <a:r>
              <a:rPr lang="es-MX" dirty="0" smtClean="0"/>
              <a:t>acordes a la </a:t>
            </a:r>
            <a:r>
              <a:rPr lang="es-MX" dirty="0" err="1" smtClean="0"/>
              <a:t>nif</a:t>
            </a:r>
            <a:r>
              <a:rPr lang="es-MX" dirty="0" smtClean="0"/>
              <a:t> c-1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93835539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000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Normas de </a:t>
            </a:r>
            <a:r>
              <a:rPr lang="es-MX" sz="3200" dirty="0" smtClean="0"/>
              <a:t>revelación contenidas en la </a:t>
            </a:r>
            <a:r>
              <a:rPr lang="es-MX" sz="3200" dirty="0" err="1" smtClean="0"/>
              <a:t>nif</a:t>
            </a:r>
            <a:r>
              <a:rPr lang="es-MX" sz="3200" dirty="0" smtClean="0"/>
              <a:t> c-1</a:t>
            </a:r>
            <a:endParaRPr lang="es-MX" sz="3200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50775344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68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73073"/>
          </a:xfrm>
        </p:spPr>
        <p:txBody>
          <a:bodyPr/>
          <a:lstStyle/>
          <a:p>
            <a:r>
              <a:rPr lang="es-MX" b="1" dirty="0"/>
              <a:t>C</a:t>
            </a:r>
            <a:r>
              <a:rPr lang="es-MX" b="1" dirty="0" smtClean="0"/>
              <a:t>ontenido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27894778"/>
              </p:ext>
            </p:extLst>
          </p:nvPr>
        </p:nvGraphicFramePr>
        <p:xfrm>
          <a:off x="1616509" y="1383026"/>
          <a:ext cx="8109382" cy="488823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794182"/>
                <a:gridCol w="6203373"/>
                <a:gridCol w="1111827"/>
              </a:tblGrid>
              <a:tr h="356300">
                <a:tc>
                  <a:txBody>
                    <a:bodyPr/>
                    <a:lstStyle/>
                    <a:p>
                      <a:r>
                        <a:rPr lang="es-MX" sz="1100" b="1" dirty="0" smtClean="0"/>
                        <a:t>No.</a:t>
                      </a: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="1" dirty="0" smtClean="0"/>
                        <a:t>Tema </a:t>
                      </a: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="1" baseline="0" dirty="0" smtClean="0"/>
                        <a:t>Diapositiva</a:t>
                      </a:r>
                      <a:endParaRPr lang="es-MX" sz="11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Presentación de la unidad de aprendizaje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3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De </a:t>
                      </a:r>
                      <a:r>
                        <a:rPr lang="es-MX" sz="1400" b="1" dirty="0" smtClean="0"/>
                        <a:t>la unidad de </a:t>
                      </a:r>
                      <a:r>
                        <a:rPr lang="es-MX" sz="1400" b="1" dirty="0" smtClean="0"/>
                        <a:t>aprendizaje: Objetivo y propósito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4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Guía para el usuario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5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Introducción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6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Objetivo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7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Relación entre administración y contabilidad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8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Generalidades</a:t>
                      </a:r>
                      <a:r>
                        <a:rPr lang="es-MX" sz="1400" b="1" baseline="0" dirty="0" smtClean="0"/>
                        <a:t> de la NIF C-1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9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El efectivo y equivalentes de efectivo. Su manejo contable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20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Arqueo de Caja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26</a:t>
                      </a:r>
                      <a:endParaRPr lang="es-MX" sz="1400" b="1" dirty="0"/>
                    </a:p>
                  </a:txBody>
                  <a:tcPr/>
                </a:tc>
              </a:tr>
              <a:tr h="35630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Corte de Caja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28</a:t>
                      </a:r>
                      <a:endParaRPr lang="es-MX" sz="1400" b="1" dirty="0"/>
                    </a:p>
                  </a:txBody>
                  <a:tcPr/>
                </a:tc>
              </a:tr>
              <a:tr h="332066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Reembolso</a:t>
                      </a:r>
                      <a:r>
                        <a:rPr lang="es-MX" sz="1400" b="1" baseline="0" dirty="0" smtClean="0"/>
                        <a:t> de caja chica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31</a:t>
                      </a:r>
                      <a:endParaRPr lang="es-MX" sz="1400" b="1" dirty="0"/>
                    </a:p>
                  </a:txBody>
                  <a:tcPr/>
                </a:tc>
              </a:tr>
              <a:tr h="28989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/>
                        <a:t>Conclusiones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33</a:t>
                      </a:r>
                      <a:endParaRPr lang="es-MX" sz="1400" b="1" dirty="0"/>
                    </a:p>
                  </a:txBody>
                  <a:tcPr/>
                </a:tc>
              </a:tr>
              <a:tr h="332066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Bibliografía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400" b="1" dirty="0" smtClean="0"/>
                        <a:t>34</a:t>
                      </a:r>
                      <a:endParaRPr lang="es-MX" sz="1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297" y="332229"/>
            <a:ext cx="1733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efectivo y equivalentes de efectivo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su </a:t>
            </a:r>
            <a:r>
              <a:rPr lang="es-MX" sz="3600" dirty="0"/>
              <a:t>manejo contable</a:t>
            </a:r>
          </a:p>
        </p:txBody>
      </p:sp>
    </p:spTree>
    <p:extLst>
      <p:ext uri="{BB962C8B-B14F-4D97-AF65-F5344CB8AC3E}">
        <p14:creationId xmlns:p14="http://schemas.microsoft.com/office/powerpoint/2010/main" val="921593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017" y="245029"/>
            <a:ext cx="10364451" cy="772401"/>
          </a:xfrm>
        </p:spPr>
        <p:txBody>
          <a:bodyPr/>
          <a:lstStyle/>
          <a:p>
            <a:r>
              <a:rPr lang="es-MX" dirty="0" smtClean="0"/>
              <a:t>Manejo del efectivo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92302072"/>
              </p:ext>
            </p:extLst>
          </p:nvPr>
        </p:nvGraphicFramePr>
        <p:xfrm>
          <a:off x="913774" y="1184856"/>
          <a:ext cx="10927706" cy="5341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7918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PARA SU CONTROL SE DIVIDE EN: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93076013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604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Fondo de caja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49438677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8677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FONDO DE CAJA CHICA: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83935536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4767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Manejo de la cuenta: Fondo fijo de caja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1446409"/>
              </p:ext>
            </p:extLst>
          </p:nvPr>
        </p:nvGraphicFramePr>
        <p:xfrm>
          <a:off x="1977390" y="2034539"/>
          <a:ext cx="8081010" cy="4206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4040505"/>
                <a:gridCol w="4040505"/>
              </a:tblGrid>
              <a:tr h="84124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3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Fondo fijo de caja</a:t>
                      </a:r>
                      <a:endParaRPr lang="es-MX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41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u="sng" dirty="0">
                          <a:effectLst/>
                        </a:rPr>
                        <a:t>Se </a:t>
                      </a:r>
                      <a:r>
                        <a:rPr lang="es-ES" sz="2400" u="sng" dirty="0" smtClean="0">
                          <a:effectLst/>
                        </a:rPr>
                        <a:t>carga:</a:t>
                      </a:r>
                      <a:endParaRPr lang="es-MX" sz="3600" u="sng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u="sng" dirty="0">
                          <a:effectLst/>
                        </a:rPr>
                        <a:t>Se </a:t>
                      </a:r>
                      <a:r>
                        <a:rPr lang="es-ES" sz="2400" u="sng" dirty="0" smtClean="0">
                          <a:effectLst/>
                        </a:rPr>
                        <a:t>abona:</a:t>
                      </a:r>
                      <a:endParaRPr lang="es-MX" sz="3600" u="sng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41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Del importe determinado al crear el fondo</a:t>
                      </a:r>
                      <a:endParaRPr lang="es-MX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Del importe de las disminuciones a dicho fondo</a:t>
                      </a:r>
                      <a:endParaRPr lang="es-MX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41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De los aumentos del fondo</a:t>
                      </a:r>
                      <a:endParaRPr lang="es-MX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De la </a:t>
                      </a:r>
                      <a:r>
                        <a:rPr lang="es-ES" sz="2400" dirty="0" smtClean="0">
                          <a:effectLst/>
                        </a:rPr>
                        <a:t>cancelación </a:t>
                      </a:r>
                      <a:r>
                        <a:rPr lang="es-ES" sz="2400" dirty="0">
                          <a:effectLst/>
                        </a:rPr>
                        <a:t>del fondo</a:t>
                      </a:r>
                      <a:endParaRPr lang="es-MX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4124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u="sng" dirty="0">
                          <a:effectLst/>
                        </a:rPr>
                        <a:t>Saldo:</a:t>
                      </a:r>
                      <a:r>
                        <a:rPr lang="es-ES" sz="2400" dirty="0">
                          <a:effectLst/>
                        </a:rPr>
                        <a:t> deudor y representa el valor nominal del fondo en efectivo, en documentos o en ambos</a:t>
                      </a:r>
                      <a:endParaRPr lang="es-MX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45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Arqueo de caja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07355231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5279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600168"/>
              </p:ext>
            </p:extLst>
          </p:nvPr>
        </p:nvGraphicFramePr>
        <p:xfrm>
          <a:off x="309093" y="3294114"/>
          <a:ext cx="10363200" cy="8229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3453709"/>
                <a:gridCol w="3453709"/>
                <a:gridCol w="345578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CANTIDAD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DENOMINACIÓN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TOTAL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960557"/>
              </p:ext>
            </p:extLst>
          </p:nvPr>
        </p:nvGraphicFramePr>
        <p:xfrm>
          <a:off x="292834" y="2119437"/>
          <a:ext cx="10363200" cy="1005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3453709"/>
                <a:gridCol w="3453709"/>
                <a:gridCol w="345578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CANTIDAD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DENOMINACIÓN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TOTAL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ES" sz="9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11019"/>
              </p:ext>
            </p:extLst>
          </p:nvPr>
        </p:nvGraphicFramePr>
        <p:xfrm>
          <a:off x="340485" y="4274196"/>
          <a:ext cx="9638833" cy="1371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492760"/>
                <a:gridCol w="1285551"/>
                <a:gridCol w="1917959"/>
                <a:gridCol w="2394857"/>
                <a:gridCol w="1623526"/>
                <a:gridCol w="962090"/>
                <a:gridCol w="96209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FECHA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NO. DOCTO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CONCEPTO QUE AMPARA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 RESPONSABLE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IMPORTE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IVA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TOTAL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74958" y="322452"/>
            <a:ext cx="8964501" cy="231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FORMATO DE ARQUEO DE CAJA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FECHA_________________________________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NOMBRE DEL RESPONSABLE DE CAJA CHICA_______________________________________________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MONTO FIJO O VARIABLE ASIGNADO A CAJA CHICA______________________________________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HORA DE INICIO___________ HORA DE TERMINO ________________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SITUACIÓN QUE SE REPORTA DESPUES DE LA REVISIÓN A CAJA CHICA: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EFECTIVO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BILLETES 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MONEDAS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DOCUMENTOS </a:t>
            </a:r>
            <a:r>
              <a:rPr kumimoji="0" lang="es-ES" altLang="es-MX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(REVISAR LA DEBIDA AUTORIZACIÓN)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endParaRPr lang="es-ES" altLang="es-MX" sz="1400" b="1" dirty="0"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endParaRPr kumimoji="0" lang="es-ES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4851" y="5750004"/>
            <a:ext cx="1175841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SE REALIZA EL ARQUEO DE CAJA CHICA  EN PRESENCIA DEL RESPONSABLE _________________________,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 Y SE DEVUELVE A SU ENTERA SATISFACCIÓN EL EFECTIVO (BILLETES Y MONEDAS)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 ASÍ COMO LOS DOCUMENTOS PRESENTADOS COMO EVIDENCIA, SIENDO LAS _______ DEL DÍA __________________.</a:t>
            </a:r>
            <a:endParaRPr lang="es-MX" altLang="es-MX" sz="105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--------------------------------                     _____________________</a:t>
            </a:r>
            <a:endParaRPr lang="es-MX" altLang="es-MX" sz="105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FIRMA DE LA PERSONA QUE                     FIRMA DEL RESPONSABLE</a:t>
            </a:r>
            <a:endParaRPr lang="es-MX" altLang="es-MX" sz="105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REALIZA EL ARQUEO	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401405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Corte de caja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89277146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14830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600168"/>
              </p:ext>
            </p:extLst>
          </p:nvPr>
        </p:nvGraphicFramePr>
        <p:xfrm>
          <a:off x="309093" y="3294114"/>
          <a:ext cx="10363200" cy="8229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3453709"/>
                <a:gridCol w="3453709"/>
                <a:gridCol w="345578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CANTIDAD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DENOMINACIÓN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TOTAL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960557"/>
              </p:ext>
            </p:extLst>
          </p:nvPr>
        </p:nvGraphicFramePr>
        <p:xfrm>
          <a:off x="292834" y="2119437"/>
          <a:ext cx="10363200" cy="1005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3453709"/>
                <a:gridCol w="3453709"/>
                <a:gridCol w="345578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CANTIDAD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DENOMINACIÓN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TOTAL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ES" sz="9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11019"/>
              </p:ext>
            </p:extLst>
          </p:nvPr>
        </p:nvGraphicFramePr>
        <p:xfrm>
          <a:off x="340485" y="4274196"/>
          <a:ext cx="9638833" cy="1371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492760"/>
                <a:gridCol w="1285551"/>
                <a:gridCol w="1917959"/>
                <a:gridCol w="2394857"/>
                <a:gridCol w="1623526"/>
                <a:gridCol w="962090"/>
                <a:gridCol w="96209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FECHA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NO. DOCTO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CONCEPTO QUE AMPARA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 RESPONSABLE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IMPORTE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IVA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TOTAL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74958" y="780270"/>
            <a:ext cx="8964501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FORMATO DE </a:t>
            </a:r>
            <a:r>
              <a:rPr lang="es-ES" altLang="es-MX" sz="1200" b="1" dirty="0" smtClean="0">
                <a:latin typeface="Verdana" panose="020B0604030504040204" pitchFamily="34" charset="0"/>
                <a:ea typeface="Times New Roman" panose="02020603050405020304" pitchFamily="18" charset="0"/>
              </a:rPr>
              <a:t>CORTE</a:t>
            </a: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DE CAJA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FECHA_________________________________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NOMBRE DEL RESPONSABLE DE CAJA </a:t>
            </a:r>
            <a:r>
              <a:rPr kumimoji="0" lang="es-ES" altLang="es-MX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_______________________________________________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endParaRPr lang="es-ES" altLang="es-MX" sz="1400" b="1" dirty="0"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56000" algn="l"/>
              </a:tabLst>
            </a:pPr>
            <a:endParaRPr kumimoji="0" lang="es-ES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4851" y="5750004"/>
            <a:ext cx="117584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endParaRPr lang="es-MX" altLang="es-MX" sz="1050" dirty="0" smtClean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 smtClean="0">
                <a:latin typeface="Verdana" panose="020B0604030504040204" pitchFamily="34" charset="0"/>
                <a:ea typeface="Times New Roman" panose="02020603050405020304" pitchFamily="18" charset="0"/>
              </a:rPr>
              <a:t>--------------------------------                     _____________________</a:t>
            </a:r>
            <a:endParaRPr lang="es-MX" altLang="es-MX" sz="1050" dirty="0" smtClean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 smtClean="0">
                <a:latin typeface="Verdana" panose="020B0604030504040204" pitchFamily="34" charset="0"/>
                <a:ea typeface="Times New Roman" panose="02020603050405020304" pitchFamily="18" charset="0"/>
              </a:rPr>
              <a:t>FIRMA </a:t>
            </a: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DE LA PERSONA QUE                     FIRMA DEL RESPONSABLE</a:t>
            </a:r>
            <a:endParaRPr lang="es-MX" altLang="es-MX" sz="105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0" algn="l"/>
              </a:tabLst>
            </a:pP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REALIZA EL </a:t>
            </a:r>
            <a:r>
              <a:rPr lang="es-ES" altLang="es-MX" sz="1050" b="1" dirty="0" smtClean="0">
                <a:latin typeface="Verdana" panose="020B0604030504040204" pitchFamily="34" charset="0"/>
                <a:ea typeface="Times New Roman" panose="02020603050405020304" pitchFamily="18" charset="0"/>
              </a:rPr>
              <a:t>CORTE</a:t>
            </a:r>
            <a:r>
              <a:rPr lang="es-ES" altLang="es-MX" sz="1050" b="1" dirty="0">
                <a:latin typeface="Verdana" panose="020B0604030504040204" pitchFamily="34" charset="0"/>
                <a:ea typeface="Times New Roman" panose="02020603050405020304" pitchFamily="18" charset="0"/>
              </a:rPr>
              <a:t>	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216959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 smtClean="0"/>
              <a:t>Presentación de la Unidad de Aprendizaje.</a:t>
            </a:r>
            <a:endParaRPr lang="es-MX" sz="44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65891922"/>
              </p:ext>
            </p:extLst>
          </p:nvPr>
        </p:nvGraphicFramePr>
        <p:xfrm>
          <a:off x="1085850" y="201718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4676" y="0"/>
            <a:ext cx="1733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DIFERENCIA ENTRE ARQUEO Y CORTE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69887588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4651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Reembolso de caja chica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3997464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33728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Reembolso de Caja chica. procedimiento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57698831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4525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smtClean="0"/>
              <a:t>EL MANEJO DEL EFECTIVO SE RIGE POR MEDIO DE LA </a:t>
            </a:r>
            <a:r>
              <a:rPr lang="es-MX" dirty="0" err="1" smtClean="0"/>
              <a:t>nif</a:t>
            </a:r>
            <a:r>
              <a:rPr lang="es-MX" dirty="0" smtClean="0"/>
              <a:t> c-1, LA OBSERVACION ADECUADA DE LA NORMA, NOS PERMITE OBTENER ESTADOS FINANCIEROS, CLAROS, VERACES Y OPORTUNOS.</a:t>
            </a:r>
          </a:p>
          <a:p>
            <a:r>
              <a:rPr lang="es-MX" dirty="0" smtClean="0"/>
              <a:t>ESTE RUBRO SE PRESENTA COMO LA PRIMERA PARTIDA DEL ACTIVO CIRCULANTE.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06521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4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 smtClean="0"/>
              <a:t> </a:t>
            </a:r>
            <a:r>
              <a:rPr lang="es-MX" sz="1800" dirty="0"/>
              <a:t>Huerta Anaya, J. </a:t>
            </a:r>
            <a:r>
              <a:rPr lang="es-MX" sz="1800" i="1" dirty="0"/>
              <a:t>Documentación Mercantil</a:t>
            </a:r>
            <a:r>
              <a:rPr lang="es-MX" sz="1800" dirty="0"/>
              <a:t>. Ed. Herrero.</a:t>
            </a:r>
          </a:p>
          <a:p>
            <a:pPr marL="0" indent="0">
              <a:buNone/>
            </a:pPr>
            <a:r>
              <a:rPr lang="es-MX" sz="1800" dirty="0" smtClean="0"/>
              <a:t>Instituto </a:t>
            </a:r>
            <a:r>
              <a:rPr lang="es-MX" sz="1800" dirty="0"/>
              <a:t>Mexicano de Contadores Públicos</a:t>
            </a:r>
            <a:r>
              <a:rPr lang="es-MX" sz="1800" i="1" dirty="0" smtClean="0"/>
              <a:t>. (2017).</a:t>
            </a:r>
            <a:r>
              <a:rPr lang="es-MX" sz="1800" dirty="0" smtClean="0"/>
              <a:t> </a:t>
            </a:r>
            <a:r>
              <a:rPr lang="es-MX" sz="1800" i="1" dirty="0" smtClean="0"/>
              <a:t>NORMAS DE INFORMACIÓN FINANCIERA. </a:t>
            </a:r>
            <a:r>
              <a:rPr lang="es-MX" sz="1800" i="1" dirty="0" smtClean="0"/>
              <a:t>SERIE C, NIF C-1.</a:t>
            </a:r>
            <a:r>
              <a:rPr lang="es-MX" sz="1800" i="1" dirty="0" smtClean="0"/>
              <a:t> </a:t>
            </a:r>
            <a:r>
              <a:rPr lang="es-MX" sz="1800" dirty="0"/>
              <a:t>México</a:t>
            </a:r>
            <a:r>
              <a:rPr lang="es-MX" sz="1800" dirty="0" smtClean="0"/>
              <a:t>: </a:t>
            </a:r>
            <a:r>
              <a:rPr lang="es-MX" sz="1800" dirty="0" smtClean="0"/>
              <a:t>IMCP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2578205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 </a:t>
            </a:r>
            <a:r>
              <a:rPr lang="es-MX" b="1" dirty="0"/>
              <a:t>D</a:t>
            </a:r>
            <a:r>
              <a:rPr lang="es-MX" b="1" dirty="0" smtClean="0"/>
              <a:t>e la unidad de aprendizaje…</a:t>
            </a:r>
            <a:endParaRPr lang="es-MX" b="1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45337469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2071" y="286603"/>
            <a:ext cx="1733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23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Guía para el usuario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MX" dirty="0" smtClean="0"/>
              <a:t>En este material didáctico el usuario encontrará LA APLICACIÓN PRÁCTICA DE la NORMA DE INFORMACIÓN FINANCIERA C-1 EFECTIVO Y EQUIVALENTES DE </a:t>
            </a:r>
            <a:r>
              <a:rPr lang="es-MX" dirty="0" smtClean="0"/>
              <a:t>EFECTIVO; en el programa de estudios estos contenidos se contemplan en la unidad iv.</a:t>
            </a:r>
            <a:endParaRPr lang="es-MX" dirty="0" smtClean="0"/>
          </a:p>
          <a:p>
            <a:r>
              <a:rPr lang="es-MX" dirty="0" smtClean="0"/>
              <a:t>Los contenidos son vigentes a la fecha de presentación de las diapositivas. </a:t>
            </a:r>
            <a:r>
              <a:rPr lang="es-MX" dirty="0"/>
              <a:t>S</a:t>
            </a:r>
            <a:r>
              <a:rPr lang="es-MX" dirty="0" smtClean="0"/>
              <a:t>e recomienda que se revisen los contenidos que aquí se presentan al inició de cada ejercicio, toda vez que La información relacionada a las normas de información financiera se actualiza anualmente.</a:t>
            </a:r>
          </a:p>
          <a:p>
            <a:r>
              <a:rPr lang="es-MX" dirty="0" smtClean="0"/>
              <a:t>El material se ha dividido en dos apartados,  el primero refiere las generalidades acordes a la norma; el segundo refiere el manejo contable y formatos a aplicarse.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2130" y="178229"/>
            <a:ext cx="1733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71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9482"/>
            <a:ext cx="10058400" cy="1450757"/>
          </a:xfrm>
        </p:spPr>
        <p:txBody>
          <a:bodyPr/>
          <a:lstStyle/>
          <a:p>
            <a:r>
              <a:rPr lang="es-MX" b="1" dirty="0" smtClean="0"/>
              <a:t>Introducción.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s-MX" sz="2400" dirty="0" smtClean="0"/>
              <a:t>La contabilidad es una técnica necesaria y útil para generar información financiera y Para generarla existe una normatividad que debe aplicarse en pro de lograr datos comparables y oportunos.</a:t>
            </a:r>
          </a:p>
          <a:p>
            <a:r>
              <a:rPr lang="es-MX" sz="2400" dirty="0" smtClean="0"/>
              <a:t>Las normas se han clasificado en series para cada norma de información financiera, en el caso del presente material, se ha escogido la serie NIF C, NORMAS APLICABLES A CONCEPTOS ESPECIFICOS DE LOS ESTADOS FINANCIEROS, ESPECIFICAMENTE LA </a:t>
            </a:r>
            <a:r>
              <a:rPr lang="es-MX" sz="2400" dirty="0" err="1" smtClean="0"/>
              <a:t>nif</a:t>
            </a:r>
            <a:r>
              <a:rPr lang="es-MX" sz="2400" dirty="0" smtClean="0"/>
              <a:t> C-1 EFECTIVO Y EQUIVALENTES DE EFECTIVO.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9334" y="512112"/>
            <a:ext cx="1733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9482"/>
            <a:ext cx="10058400" cy="1450757"/>
          </a:xfrm>
        </p:spPr>
        <p:txBody>
          <a:bodyPr/>
          <a:lstStyle/>
          <a:p>
            <a:r>
              <a:rPr lang="es-MX" b="1" dirty="0" smtClean="0"/>
              <a:t>Objetivo del presente material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056970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9889" y="299482"/>
            <a:ext cx="1733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47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Relación entre administración y contabilidad.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92972214"/>
              </p:ext>
            </p:extLst>
          </p:nvPr>
        </p:nvGraphicFramePr>
        <p:xfrm>
          <a:off x="1096963" y="1808019"/>
          <a:ext cx="10058400" cy="4035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0052" y="286603"/>
            <a:ext cx="1711903" cy="8572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5123" y="4871849"/>
            <a:ext cx="2060066" cy="154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1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326117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Generalidades</a:t>
            </a:r>
            <a:b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nif</a:t>
            </a:r>
            <a: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c-1</a:t>
            </a:r>
            <a:endParaRPr lang="es-MX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13774" y="3781875"/>
            <a:ext cx="10058400" cy="114300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Efectivo y equivalentes de efectivo</a:t>
            </a:r>
            <a:endParaRPr lang="es-MX" sz="3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2" y="0"/>
            <a:ext cx="1711903" cy="8572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0750" y="1277666"/>
            <a:ext cx="2504209" cy="250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342</TotalTime>
  <Words>2210</Words>
  <Application>Microsoft Office PowerPoint</Application>
  <PresentationFormat>Panorámica</PresentationFormat>
  <Paragraphs>399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Arabic Typesetting</vt:lpstr>
      <vt:lpstr>Arial</vt:lpstr>
      <vt:lpstr>Times New Roman</vt:lpstr>
      <vt:lpstr>Tw Cen MT</vt:lpstr>
      <vt:lpstr>Verdana</vt:lpstr>
      <vt:lpstr>Gota</vt:lpstr>
      <vt:lpstr>Universidad Autónoma del Estado de MéxicO Centro Universitario UAEM Zumpango Licenciatura en Administración Sistemas contables y boletines de activo  efectivo y equivalentes de efectivo, NIF C-1 Unidad de aprendizaje iv clave de la UA: L00720</vt:lpstr>
      <vt:lpstr>Contenido</vt:lpstr>
      <vt:lpstr>Presentación de la Unidad de Aprendizaje.</vt:lpstr>
      <vt:lpstr> De la unidad de aprendizaje…</vt:lpstr>
      <vt:lpstr>Guía para el usuario</vt:lpstr>
      <vt:lpstr>Introducción.</vt:lpstr>
      <vt:lpstr>Objetivo del presente material </vt:lpstr>
      <vt:lpstr>Relación entre administración y contabilidad.</vt:lpstr>
      <vt:lpstr>Generalidades  nif c-1</vt:lpstr>
      <vt:lpstr>Objetivo de la norma c-1</vt:lpstr>
      <vt:lpstr>Alcance de la norma c-1</vt:lpstr>
      <vt:lpstr>Términos que se utilizan en la nif c-1</vt:lpstr>
      <vt:lpstr>Términos que se utilizan en la nif c-1</vt:lpstr>
      <vt:lpstr>Términos que se utilizan en la nif c-1</vt:lpstr>
      <vt:lpstr>Términos que se utilizan en la nif c-1</vt:lpstr>
      <vt:lpstr>Términos que se utilizan en la nif c-1</vt:lpstr>
      <vt:lpstr>Normas de valuación acordes a la nif c-1</vt:lpstr>
      <vt:lpstr>Normas de presentación acordes a la nif c-1</vt:lpstr>
      <vt:lpstr>Normas de revelación contenidas en la nif c-1</vt:lpstr>
      <vt:lpstr>El efectivo y equivalentes de efectivo</vt:lpstr>
      <vt:lpstr>Manejo del efectivo</vt:lpstr>
      <vt:lpstr>PARA SU CONTROL SE DIVIDE EN: </vt:lpstr>
      <vt:lpstr>Fondo de caja</vt:lpstr>
      <vt:lpstr>FONDO DE CAJA CHICA:  </vt:lpstr>
      <vt:lpstr>Manejo de la cuenta: Fondo fijo de caja</vt:lpstr>
      <vt:lpstr>Arqueo de caja</vt:lpstr>
      <vt:lpstr>Presentación de PowerPoint</vt:lpstr>
      <vt:lpstr>Corte de caja</vt:lpstr>
      <vt:lpstr>Presentación de PowerPoint</vt:lpstr>
      <vt:lpstr>DIFERENCIA ENTRE ARQUEO Y CORTE</vt:lpstr>
      <vt:lpstr>Reembolso de caja chica</vt:lpstr>
      <vt:lpstr>Reembolso de Caja chica. procedimiento</vt:lpstr>
      <vt:lpstr>conclusiones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Centro Universitario UAEM Zumpango Licenciatura en Administración Sistemas contables y boletines de activo efectivo y equivalentes de efectivo NIF C-1 clave de la UA:</dc:title>
  <dc:creator>UAEM</dc:creator>
  <cp:lastModifiedBy>UAEM</cp:lastModifiedBy>
  <cp:revision>30</cp:revision>
  <dcterms:created xsi:type="dcterms:W3CDTF">2017-10-18T03:04:22Z</dcterms:created>
  <dcterms:modified xsi:type="dcterms:W3CDTF">2017-10-21T01:31:05Z</dcterms:modified>
</cp:coreProperties>
</file>