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58"/>
  </p:notesMasterIdLst>
  <p:handoutMasterIdLst>
    <p:handoutMasterId r:id="rId59"/>
  </p:handoutMasterIdLst>
  <p:sldIdLst>
    <p:sldId id="294" r:id="rId3"/>
    <p:sldId id="297" r:id="rId4"/>
    <p:sldId id="256" r:id="rId5"/>
    <p:sldId id="298" r:id="rId6"/>
    <p:sldId id="299" r:id="rId7"/>
    <p:sldId id="300" r:id="rId8"/>
    <p:sldId id="301" r:id="rId9"/>
    <p:sldId id="310" r:id="rId10"/>
    <p:sldId id="302" r:id="rId11"/>
    <p:sldId id="285" r:id="rId12"/>
    <p:sldId id="304" r:id="rId13"/>
    <p:sldId id="258" r:id="rId14"/>
    <p:sldId id="271" r:id="rId15"/>
    <p:sldId id="273" r:id="rId16"/>
    <p:sldId id="303" r:id="rId17"/>
    <p:sldId id="287" r:id="rId18"/>
    <p:sldId id="275" r:id="rId19"/>
    <p:sldId id="289" r:id="rId20"/>
    <p:sldId id="276" r:id="rId21"/>
    <p:sldId id="278" r:id="rId22"/>
    <p:sldId id="279" r:id="rId23"/>
    <p:sldId id="305" r:id="rId24"/>
    <p:sldId id="264" r:id="rId25"/>
    <p:sldId id="269" r:id="rId26"/>
    <p:sldId id="272" r:id="rId27"/>
    <p:sldId id="265" r:id="rId28"/>
    <p:sldId id="311" r:id="rId29"/>
    <p:sldId id="266" r:id="rId30"/>
    <p:sldId id="280" r:id="rId31"/>
    <p:sldId id="281" r:id="rId32"/>
    <p:sldId id="282" r:id="rId33"/>
    <p:sldId id="267" r:id="rId34"/>
    <p:sldId id="312" r:id="rId35"/>
    <p:sldId id="268" r:id="rId36"/>
    <p:sldId id="283" r:id="rId37"/>
    <p:sldId id="306" r:id="rId38"/>
    <p:sldId id="257" r:id="rId39"/>
    <p:sldId id="259" r:id="rId40"/>
    <p:sldId id="314" r:id="rId41"/>
    <p:sldId id="260" r:id="rId42"/>
    <p:sldId id="313" r:id="rId43"/>
    <p:sldId id="261" r:id="rId44"/>
    <p:sldId id="307" r:id="rId45"/>
    <p:sldId id="262" r:id="rId46"/>
    <p:sldId id="315" r:id="rId47"/>
    <p:sldId id="284" r:id="rId48"/>
    <p:sldId id="308" r:id="rId49"/>
    <p:sldId id="316" r:id="rId50"/>
    <p:sldId id="286" r:id="rId51"/>
    <p:sldId id="290" r:id="rId52"/>
    <p:sldId id="291" r:id="rId53"/>
    <p:sldId id="277" r:id="rId54"/>
    <p:sldId id="293" r:id="rId55"/>
    <p:sldId id="263" r:id="rId56"/>
    <p:sldId id="270" r:id="rId5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26B8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6433" autoAdjust="0"/>
  </p:normalViewPr>
  <p:slideViewPr>
    <p:cSldViewPr snapToGrid="0">
      <p:cViewPr varScale="1">
        <p:scale>
          <a:sx n="78" d="100"/>
          <a:sy n="78" d="100"/>
        </p:scale>
        <p:origin x="29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9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EF32F-3280-4663-880F-C8D2FC70E993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29D1FE-C207-4476-99C1-A7028091A9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806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8F2AD0-9975-4D3C-912A-0B60BD0D07D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710D8-8C21-4D48-B89D-C2D2CB3EC4C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27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etín 8,5 x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710816" y="823067"/>
            <a:ext cx="4422658" cy="976977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9000" cap="all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10816" y="1928578"/>
            <a:ext cx="4422658" cy="2011597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90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6" y="4377004"/>
            <a:ext cx="4422658" cy="236271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710816" y="4773879"/>
            <a:ext cx="4422658" cy="894566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38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710816" y="6077467"/>
            <a:ext cx="4422658" cy="236271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10816" y="6474342"/>
            <a:ext cx="4422658" cy="894566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38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710816" y="7511224"/>
            <a:ext cx="4422658" cy="453200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1400" cap="none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710816" y="8051876"/>
            <a:ext cx="4422658" cy="792490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4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 (use Insert &gt; Symbol to add a small dot between words]</a:t>
            </a:r>
            <a:endParaRPr lang="en-US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710816" y="9184576"/>
            <a:ext cx="4422658" cy="238316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5443237" y="823067"/>
            <a:ext cx="1936131" cy="572596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82000"/>
              </a:lnSpc>
              <a:spcBef>
                <a:spcPts val="0"/>
              </a:spcBef>
              <a:buNone/>
              <a:defRPr sz="2400" cap="all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2" hasCustomPrompt="1"/>
          </p:nvPr>
        </p:nvSpPr>
        <p:spPr>
          <a:xfrm>
            <a:off x="5443237" y="1800045"/>
            <a:ext cx="1936131" cy="666824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5443237" y="2466869"/>
            <a:ext cx="1936131" cy="910766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sz="14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24" hasCustomPrompt="1"/>
          </p:nvPr>
        </p:nvSpPr>
        <p:spPr>
          <a:xfrm>
            <a:off x="5443237" y="3377636"/>
            <a:ext cx="1936131" cy="666824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25" hasCustomPrompt="1"/>
          </p:nvPr>
        </p:nvSpPr>
        <p:spPr>
          <a:xfrm>
            <a:off x="5443237" y="4044459"/>
            <a:ext cx="1936131" cy="910768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sz="14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26" hasCustomPrompt="1"/>
          </p:nvPr>
        </p:nvSpPr>
        <p:spPr>
          <a:xfrm>
            <a:off x="5443237" y="4955227"/>
            <a:ext cx="1936131" cy="666824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5443237" y="5622051"/>
            <a:ext cx="1936131" cy="1835215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sz="14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28" hasCustomPrompt="1"/>
          </p:nvPr>
        </p:nvSpPr>
        <p:spPr>
          <a:xfrm>
            <a:off x="5443237" y="7457267"/>
            <a:ext cx="1936131" cy="666824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30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5443237" y="8124090"/>
            <a:ext cx="1936131" cy="129880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sz="1400" cap="none" baseline="0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214784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67603"/>
            <a:ext cx="4518910" cy="3763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Add text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4299283"/>
            <a:ext cx="4518911" cy="5229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529010"/>
            <a:ext cx="1748790" cy="3291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D3D48-5C63-4CD0-B9D2-B4D2F496D790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529010"/>
            <a:ext cx="2623185" cy="3291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529010"/>
            <a:ext cx="1748790" cy="3291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AEA7-0C3C-4CCF-BA6B-669D7915826F}" type="slidenum">
              <a:rPr lang="en-US" smtClean="0"/>
              <a:pPr/>
              <a:t>‹Nº›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225867" y="535519"/>
            <a:ext cx="0" cy="8993491"/>
          </a:xfrm>
          <a:prstGeom prst="line">
            <a:avLst/>
          </a:prstGeom>
          <a:ln w="7620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109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ransition spd="slow">
    <p:randomBar dir="vert"/>
  </p:transition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900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2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2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2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2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2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public.wsu.edu/~mejia/Summary.htm" TargetMode="Externa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UNIVERSIDAD AUTÓNOMA DEL ESTADO DE MÉXICO</a:t>
            </a:r>
            <a:endParaRPr lang="es-MX" sz="2400" b="1" dirty="0">
              <a:solidFill>
                <a:srgbClr val="00B05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/>
          </p:nvPr>
        </p:nvSpPr>
        <p:spPr>
          <a:xfrm>
            <a:off x="710816" y="2336351"/>
            <a:ext cx="4422658" cy="2011597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rgbClr val="92D050"/>
                </a:solidFill>
                <a:latin typeface="Gill Sans MT Condensed" panose="020B0506020104020203" pitchFamily="34" charset="0"/>
              </a:rPr>
              <a:t>FACULTAD DE TURISMO Y GASTRONOMÍA</a:t>
            </a:r>
            <a:endParaRPr lang="es-MX" sz="3200" b="1" dirty="0">
              <a:solidFill>
                <a:srgbClr val="92D05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710816" y="5311777"/>
            <a:ext cx="4422658" cy="481913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PROGRAMA EDUCATIVO:</a:t>
            </a:r>
          </a:p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LICENCIATURA EN TURISMO</a:t>
            </a:r>
          </a:p>
          <a:p>
            <a:pPr algn="ctr">
              <a:lnSpc>
                <a:spcPct val="150000"/>
              </a:lnSpc>
            </a:pPr>
            <a:endParaRPr lang="es-MX" sz="2400" b="1" dirty="0">
              <a:solidFill>
                <a:srgbClr val="92D05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endParaRPr lang="es-MX" sz="2400" b="1" dirty="0" smtClean="0">
              <a:solidFill>
                <a:srgbClr val="92D05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rgbClr val="92D050"/>
                </a:solidFill>
                <a:latin typeface="Gill Sans MT Condensed" panose="020B0506020104020203" pitchFamily="34" charset="0"/>
              </a:rPr>
              <a:t>UNIDAD DE APRENDIZAJE:</a:t>
            </a:r>
          </a:p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rgbClr val="92D050"/>
                </a:solidFill>
                <a:latin typeface="Gill Sans MT Condensed" panose="020B0506020104020203" pitchFamily="34" charset="0"/>
              </a:rPr>
              <a:t>COMPRENSIÓN DE TEXTOS ACADÉMICOS</a:t>
            </a:r>
            <a:endParaRPr lang="es-MX" sz="2400" b="1" dirty="0">
              <a:solidFill>
                <a:srgbClr val="92D05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1"/>
          </p:nvPr>
        </p:nvSpPr>
        <p:spPr>
          <a:xfrm>
            <a:off x="5690373" y="5460057"/>
            <a:ext cx="1936131" cy="572596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PERIODO 2017B</a:t>
            </a:r>
            <a:endParaRPr lang="es-MX" b="1" dirty="0">
              <a:solidFill>
                <a:srgbClr val="0070C0"/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831820"/>
      </p:ext>
    </p:extLst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710816" y="600996"/>
            <a:ext cx="4422658" cy="186587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800" b="1" i="0" baseline="0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TEXTOS ACADÉMICOS Y científicos</a:t>
            </a:r>
            <a:r>
              <a:rPr lang="es-ES" sz="2800" b="1" i="0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 </a:t>
            </a:r>
            <a:r>
              <a:rPr lang="es-ES" sz="2800" b="1" i="0" baseline="0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A PRESENTAR:</a:t>
            </a:r>
            <a:endParaRPr lang="es-ES" sz="2800" b="1" i="0" baseline="0" noProof="1">
              <a:solidFill>
                <a:srgbClr val="0070C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sz="quarter" idx="12"/>
          </p:nvPr>
        </p:nvSpPr>
        <p:spPr>
          <a:xfrm>
            <a:off x="710816" y="3144537"/>
            <a:ext cx="4178425" cy="7874763"/>
          </a:xfrm>
        </p:spPr>
        <p:txBody>
          <a:bodyPr/>
          <a:lstStyle/>
          <a:p>
            <a:pPr marL="914400" indent="-914400" algn="ctr" defTabSz="777240">
              <a:lnSpc>
                <a:spcPct val="150000"/>
              </a:lnSpc>
              <a:spcBef>
                <a:spcPts val="850"/>
              </a:spcBef>
              <a:buAutoNum type="arabicPeriod"/>
            </a:pPr>
            <a:r>
              <a:rPr lang="es-ES" sz="4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RESUMEN</a:t>
            </a:r>
          </a:p>
          <a:p>
            <a:pPr marL="914400" indent="-914400" algn="ctr" defTabSz="777240">
              <a:lnSpc>
                <a:spcPct val="150000"/>
              </a:lnSpc>
              <a:spcBef>
                <a:spcPts val="850"/>
              </a:spcBef>
              <a:buAutoNum type="arabicPeriod"/>
            </a:pPr>
            <a:r>
              <a:rPr lang="es-ES" sz="4000" b="1" noProof="1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ABSTRACT</a:t>
            </a:r>
          </a:p>
          <a:p>
            <a:pPr marL="914400" indent="-914400" algn="ctr" defTabSz="777240">
              <a:lnSpc>
                <a:spcPct val="150000"/>
              </a:lnSpc>
              <a:spcBef>
                <a:spcPts val="850"/>
              </a:spcBef>
              <a:buAutoNum type="arabicPeriod"/>
            </a:pPr>
            <a:r>
              <a:rPr lang="es-ES" sz="4000" b="1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RESEÑA O RECENSIÓN</a:t>
            </a:r>
          </a:p>
          <a:p>
            <a:pPr marL="914400" indent="-914400" algn="ctr" defTabSz="777240">
              <a:lnSpc>
                <a:spcPct val="150000"/>
              </a:lnSpc>
              <a:spcBef>
                <a:spcPts val="850"/>
              </a:spcBef>
              <a:buAutoNum type="arabicPeriod"/>
            </a:pPr>
            <a:r>
              <a:rPr lang="es-ES" sz="4000" b="1" noProof="1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SÍNTESIS</a:t>
            </a:r>
          </a:p>
          <a:p>
            <a:pPr marL="914400" indent="-914400" algn="ctr" defTabSz="777240">
              <a:lnSpc>
                <a:spcPct val="150000"/>
              </a:lnSpc>
              <a:spcBef>
                <a:spcPts val="850"/>
              </a:spcBef>
              <a:buAutoNum type="arabicPeriod"/>
            </a:pPr>
            <a:r>
              <a:rPr lang="es-ES" sz="4000" b="1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PONENCIA</a:t>
            </a:r>
          </a:p>
          <a:p>
            <a:pPr algn="ctr" defTabSz="777240">
              <a:lnSpc>
                <a:spcPct val="150000"/>
              </a:lnSpc>
              <a:spcBef>
                <a:spcPts val="850"/>
              </a:spcBef>
            </a:pPr>
            <a:endParaRPr lang="es-ES" sz="5400" b="1" i="0" baseline="0" noProof="1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marL="914400" indent="-914400" algn="ctr" defTabSz="777240">
              <a:lnSpc>
                <a:spcPct val="150000"/>
              </a:lnSpc>
              <a:spcBef>
                <a:spcPts val="850"/>
              </a:spcBef>
              <a:buAutoNum type="arabicPeriod"/>
            </a:pPr>
            <a:endParaRPr lang="es-ES" sz="54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3094" y="600996"/>
            <a:ext cx="2164702" cy="8934890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352707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 rot="19550151">
            <a:off x="569577" y="1995463"/>
            <a:ext cx="463239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RESUMEN</a:t>
            </a:r>
            <a:endParaRPr lang="es-ES" sz="8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92D05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114" y="4567192"/>
            <a:ext cx="3867664" cy="4737446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23" name="Rectángulo 22"/>
          <p:cNvSpPr/>
          <p:nvPr/>
        </p:nvSpPr>
        <p:spPr>
          <a:xfrm>
            <a:off x="5372836" y="4505408"/>
            <a:ext cx="2399564" cy="9534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2000" cap="none" spc="50" dirty="0" smtClean="0">
                <a:ln w="0"/>
                <a:solidFill>
                  <a:srgbClr val="92D05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Recomendaciones </a:t>
            </a:r>
          </a:p>
          <a:p>
            <a:pPr algn="ctr">
              <a:lnSpc>
                <a:spcPct val="150000"/>
              </a:lnSpc>
            </a:pPr>
            <a:r>
              <a:rPr lang="es-ES" sz="2000" cap="none" spc="50" dirty="0" smtClean="0">
                <a:ln w="0"/>
                <a:solidFill>
                  <a:srgbClr val="92D05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para su elaboración</a:t>
            </a:r>
            <a:endParaRPr lang="es-ES" sz="2000" cap="none" spc="50" dirty="0">
              <a:ln w="0"/>
              <a:solidFill>
                <a:srgbClr val="92D05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5338975" y="1733852"/>
            <a:ext cx="223571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50" dirty="0" smtClean="0">
                <a:ln w="0"/>
                <a:solidFill>
                  <a:srgbClr val="92D05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¿Qué </a:t>
            </a:r>
          </a:p>
          <a:p>
            <a:pPr algn="ctr"/>
            <a:r>
              <a:rPr lang="es-ES" sz="5400" b="1" cap="none" spc="50" dirty="0" smtClean="0">
                <a:ln w="0"/>
                <a:solidFill>
                  <a:srgbClr val="92D05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es?</a:t>
            </a:r>
            <a:endParaRPr lang="es-ES" sz="5400" b="1" cap="none" spc="50" dirty="0">
              <a:ln w="0"/>
              <a:solidFill>
                <a:srgbClr val="92D05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629891" y="6606400"/>
            <a:ext cx="1885452" cy="129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92D050"/>
                </a:solidFill>
              </a:rPr>
              <a:t>Algunas </a:t>
            </a:r>
          </a:p>
          <a:p>
            <a:pPr algn="ctr">
              <a:lnSpc>
                <a:spcPct val="150000"/>
              </a:lnSpc>
            </a:pPr>
            <a:r>
              <a:rPr lang="es-E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92D050"/>
                </a:solidFill>
              </a:rPr>
              <a:t>estrategias</a:t>
            </a:r>
            <a:endParaRPr lang="es-ES" sz="28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92D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09563953"/>
      </p:ext>
    </p:extLst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86587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32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RESUMEN</a:t>
            </a: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3200" b="1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¿qué es?</a:t>
            </a:r>
            <a:endParaRPr lang="es-ES" sz="32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1813725"/>
            <a:ext cx="442265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Presentación de las 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ideas más relevantes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de un autor o documento; tiene como objetivo principal incluir de 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manera abreviada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, y de forma descriptiva y expositiva, el 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contenido del texto original.</a:t>
            </a: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Implica la 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reelaboración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 de dicho contenido siguiendo la 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estructura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dada por el 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autor original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, pero con el vocabulario del autor del resumen (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Massun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, cit. en Fernández y </a:t>
            </a:r>
            <a:r>
              <a:rPr lang="es-MX" sz="2800" dirty="0" err="1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Bressia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, 2009).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955558"/>
            <a:ext cx="1996751" cy="3765731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5352802"/>
            <a:ext cx="1996751" cy="3775064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7527087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86587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RESUMEN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1813725"/>
            <a:ext cx="442265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GUÍA PARA INTEGRAR UN RESUMEN:</a:t>
            </a:r>
          </a:p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¿Cuál es el 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tema principal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del texto?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Dos 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ideas centrales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que se desarrollan en el mismo.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Conclusión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 a la que llega el autor.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Identificación de la 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postura (tesis)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del autor.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3563" y="1142046"/>
            <a:ext cx="1990725" cy="706651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84263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86587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RESUMEN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98747" y="2402882"/>
            <a:ext cx="4422658" cy="7783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RECOMENDACIONES PARA SU ELABORACIÓN (</a:t>
            </a:r>
            <a:r>
              <a:rPr lang="es-MX" sz="2800" dirty="0" err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Cheney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, 2013):</a:t>
            </a:r>
          </a:p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a) </a:t>
            </a:r>
            <a:r>
              <a:rPr lang="es-MX" sz="2800" dirty="0">
                <a:solidFill>
                  <a:srgbClr val="C00000"/>
                </a:solidFill>
                <a:latin typeface="Gill Sans MT Condensed" panose="020B0506020104020203" pitchFamily="34" charset="0"/>
              </a:rPr>
              <a:t>Revisa el texto en general,  y divídelo en secciones, partes o ideas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; puedes usar para ello los capítulos y subtítulos, determinado número de párrafos o páginas. Porque con base en ellos, deberás hacer pausas o “altos” en la lectura, para determinar cuáles son las ideas principales de cada apartado.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0462" y="977064"/>
            <a:ext cx="2113797" cy="829928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8426732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86587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RESUMEN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1563767"/>
            <a:ext cx="4422658" cy="907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RECOMENDACIONES PARA SU ELABORACIÓN (</a:t>
            </a:r>
            <a:r>
              <a:rPr lang="es-MX" sz="2800" dirty="0" err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Cheney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, 2013):</a:t>
            </a:r>
          </a:p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b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) </a:t>
            </a:r>
            <a:r>
              <a:rPr lang="es-MX" sz="2800" dirty="0">
                <a:solidFill>
                  <a:srgbClr val="C00000"/>
                </a:solidFill>
                <a:latin typeface="Gill Sans MT Condensed" panose="020B0506020104020203" pitchFamily="34" charset="0"/>
              </a:rPr>
              <a:t>Lee la primera selección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 (el capítulo, apartado, cantidad precisa de párrafos), </a:t>
            </a:r>
            <a:r>
              <a:rPr lang="es-MX" sz="2800" dirty="0">
                <a:solidFill>
                  <a:srgbClr val="C00000"/>
                </a:solidFill>
                <a:latin typeface="Gill Sans MT Condensed" panose="020B0506020104020203" pitchFamily="34" charset="0"/>
              </a:rPr>
              <a:t>pero de forma general, directa, sin hacer pausas.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 Si hay palabras que te causan problemas de comprensión –porque desconoces su significado-, no te detengas; únicamente trata de identificar la idea principal, lo que el autor quiere decir, qué es lo que dice el documento de forma global.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0462" y="977064"/>
            <a:ext cx="2113797" cy="829928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9638989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10233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RESUMEN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1311442"/>
            <a:ext cx="4422658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RECOMENDACIONES PARA SU ELABORACIÓN:</a:t>
            </a:r>
          </a:p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dirty="0">
                <a:solidFill>
                  <a:srgbClr val="C00000"/>
                </a:solidFill>
                <a:latin typeface="Gill Sans MT Condensed" panose="020B0506020104020203" pitchFamily="34" charset="0"/>
              </a:rPr>
              <a:t>c) Lee de nuevo, pero de manera activa. </a:t>
            </a:r>
            <a:r>
              <a:rPr lang="es-MX" sz="20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Subraya ideas que consideres importantes, realiza anotaciones, identifica palabras “clave”; incluso puedes eliminar o tachar aquellos párrafos que sean innecesarios, porque contienen demasiados detalles o están descritos muy específicamente. Y aquí sí, identifica aquellos términos que no entiendas y procede a clarificarlos</a:t>
            </a:r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s-MX" sz="20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dirty="0">
                <a:solidFill>
                  <a:srgbClr val="C00000"/>
                </a:solidFill>
                <a:latin typeface="Gill Sans MT Condensed" panose="020B0506020104020203" pitchFamily="34" charset="0"/>
              </a:rPr>
              <a:t>d) Haz lo mismo con cada sección o apartado (incisos a, b, c), y extrae una idea principal de cada uno. </a:t>
            </a:r>
            <a:r>
              <a:rPr lang="es-MX" sz="20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Reflexiona sobre cada idea y escribe una abarcadora que incluya a todas las demás, evitando especificidades, detalles. Únicamente integra puntos centrales.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905" y="760276"/>
            <a:ext cx="1720516" cy="3354524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763" y="4779553"/>
            <a:ext cx="1828800" cy="4051626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4217448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10233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RESUMEN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1311442"/>
            <a:ext cx="442265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es-MX" sz="24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4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RECOMENDACIONES PARA SU ELABORACIÓN:</a:t>
            </a:r>
          </a:p>
          <a:p>
            <a:pPr algn="just">
              <a:lnSpc>
                <a:spcPct val="150000"/>
              </a:lnSpc>
            </a:pPr>
            <a:endParaRPr lang="es-MX" sz="24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400" dirty="0">
                <a:solidFill>
                  <a:srgbClr val="0070C0"/>
                </a:solidFill>
                <a:latin typeface="Gill Sans MT Condensed" panose="020B0506020104020203" pitchFamily="34" charset="0"/>
              </a:rPr>
              <a:t>e) </a:t>
            </a:r>
            <a:r>
              <a:rPr lang="es-MX" sz="2400" dirty="0">
                <a:solidFill>
                  <a:srgbClr val="C00000"/>
                </a:solidFill>
                <a:latin typeface="Gill Sans MT Condensed" panose="020B0506020104020203" pitchFamily="34" charset="0"/>
              </a:rPr>
              <a:t>Revisa la idea general que hayas escrito y que consideres que corresponde a la “tesis” del autor, a su postulado principal. </a:t>
            </a:r>
            <a:r>
              <a:rPr lang="es-MX" sz="2400" dirty="0">
                <a:solidFill>
                  <a:srgbClr val="0070C0"/>
                </a:solidFill>
                <a:latin typeface="Gill Sans MT Condensed" panose="020B0506020104020203" pitchFamily="34" charset="0"/>
              </a:rPr>
              <a:t>Si consideras que lo anotado no refleja en su totalidad lo expuesto en el documento, regresa a las recomendaciones anteriores. Porque la idea general que extraigas, debe comunicar claramente y en pocas palabras lo establecido en el texto leído</a:t>
            </a:r>
            <a:r>
              <a:rPr lang="es-MX" sz="24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s-MX" sz="2000" dirty="0">
              <a:solidFill>
                <a:srgbClr val="0070C0"/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329" y="911391"/>
            <a:ext cx="2124597" cy="7991977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2175278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10233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RESUMEN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08812" y="409399"/>
            <a:ext cx="4422658" cy="978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RECOMENDACIONES PARA SU ELABORACIÓN: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rgbClr val="0070C0"/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f) Escribe el resumen; </a:t>
            </a:r>
            <a:r>
              <a:rPr lang="es-MX" sz="28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puedes iniciarlo con la idea abarcadora –a manera de introducción-, o bien, con cada una de las ideas que identifica al apartado o sección elegido. Lo idóneo es que las redactes en orden e incluyas entre una y otra palabras de “transición” como sin embargo, entonces, también, así como, etc.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8877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85244" y="469231"/>
            <a:ext cx="4422658" cy="521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RECOMENDACIONES PARA SU ELABORACIÓN: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g) </a:t>
            </a:r>
            <a:r>
              <a:rPr lang="es-MX" sz="20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Revisa </a:t>
            </a:r>
            <a:r>
              <a:rPr lang="es-MX" sz="2000" dirty="0">
                <a:solidFill>
                  <a:srgbClr val="C00000"/>
                </a:solidFill>
                <a:latin typeface="Gill Sans MT Condensed" panose="020B0506020104020203" pitchFamily="34" charset="0"/>
              </a:rPr>
              <a:t>tu resumen, </a:t>
            </a:r>
            <a:r>
              <a:rPr lang="es-MX" sz="2000" dirty="0">
                <a:solidFill>
                  <a:srgbClr val="0070C0"/>
                </a:solidFill>
                <a:latin typeface="Gill Sans MT Condensed" panose="020B0506020104020203" pitchFamily="34" charset="0"/>
              </a:rPr>
              <a:t>y asegúrate que representa las ideas del autor y los puntos centrales del texto, y a su vez, que no están presentes tus apreciaciones personales. También fíjate en la ortografía, relación de ideas, y si tienes tiempo, entrega tu trabajo a otra persona para que lo lea y te cerciores que entiende la idea general del documento.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73" y="6353927"/>
            <a:ext cx="3810000" cy="298132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6" name="Rectángulo 5"/>
          <p:cNvSpPr/>
          <p:nvPr/>
        </p:nvSpPr>
        <p:spPr>
          <a:xfrm rot="3986875">
            <a:off x="4643464" y="2963327"/>
            <a:ext cx="37906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RESUMEN</a:t>
            </a:r>
            <a:endParaRPr lang="es-E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97503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MATERIAL DIDÁCTICO</a:t>
            </a:r>
            <a:endParaRPr lang="es-MX" sz="2400" b="1" dirty="0">
              <a:solidFill>
                <a:srgbClr val="00B05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000" b="1" dirty="0">
                <a:solidFill>
                  <a:srgbClr val="92D050"/>
                </a:solidFill>
                <a:latin typeface="Gill Sans MT Condensed" panose="020B0506020104020203" pitchFamily="34" charset="0"/>
              </a:rPr>
              <a:t>UNIDAD DE COMPETENCIA I</a:t>
            </a:r>
            <a:br>
              <a:rPr lang="es-MX" sz="2000" b="1" dirty="0">
                <a:solidFill>
                  <a:srgbClr val="92D050"/>
                </a:solidFill>
                <a:latin typeface="Gill Sans MT Condensed" panose="020B0506020104020203" pitchFamily="34" charset="0"/>
              </a:rPr>
            </a:br>
            <a:r>
              <a:rPr lang="es-MX" sz="2000" b="1" dirty="0">
                <a:solidFill>
                  <a:srgbClr val="92D050"/>
                </a:solidFill>
                <a:latin typeface="Gill Sans MT Condensed" panose="020B0506020104020203" pitchFamily="34" charset="0"/>
              </a:rPr>
              <a:t>Introducción a los Textos Académicos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710816" y="4238368"/>
            <a:ext cx="4422658" cy="5647037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TÍTULO DEL MATERIAL</a:t>
            </a:r>
          </a:p>
          <a:p>
            <a:pPr algn="ctr">
              <a:lnSpc>
                <a:spcPct val="150000"/>
              </a:lnSpc>
            </a:pPr>
            <a:endParaRPr lang="es-MX" sz="2400" b="1" dirty="0" smtClean="0">
              <a:solidFill>
                <a:srgbClr val="00B05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rgbClr val="92D050"/>
                </a:solidFill>
                <a:latin typeface="Gill Sans MT Condensed" panose="020B0506020104020203" pitchFamily="34" charset="0"/>
              </a:rPr>
              <a:t>TEXTOS ACADÉMICOS Y CIENTÍFICOS: CÓMO ELABORAR UN RESUMEN O ABSTRACT, UNA RESEÑA, UNA SÍNTESIS Y UNA PONENCIA</a:t>
            </a:r>
          </a:p>
          <a:p>
            <a:pPr algn="ctr">
              <a:lnSpc>
                <a:spcPct val="150000"/>
              </a:lnSpc>
            </a:pPr>
            <a:endParaRPr lang="es-MX" sz="2400" dirty="0">
              <a:solidFill>
                <a:srgbClr val="00B050"/>
              </a:solidFill>
            </a:endParaRPr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1"/>
          </p:nvPr>
        </p:nvSpPr>
        <p:spPr>
          <a:xfrm>
            <a:off x="5424616" y="3373395"/>
            <a:ext cx="2261287" cy="4263081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RESPONSABLE DEL MATERIAL:</a:t>
            </a:r>
          </a:p>
          <a:p>
            <a:pPr algn="ctr">
              <a:lnSpc>
                <a:spcPct val="150000"/>
              </a:lnSpc>
            </a:pPr>
            <a:endParaRPr lang="es-MX" sz="2800" b="1" dirty="0" smtClean="0">
              <a:solidFill>
                <a:srgbClr val="0070C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DRA. EN C.S. DIANA CASTRO RICALDE</a:t>
            </a:r>
            <a:endParaRPr lang="es-MX" sz="2800" b="1" dirty="0">
              <a:solidFill>
                <a:srgbClr val="0070C0"/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335833"/>
      </p:ext>
    </p:extLst>
  </p:cSld>
  <p:clrMapOvr>
    <a:masterClrMapping/>
  </p:clrMapOvr>
  <p:transition spd="slow">
    <p:randomBa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10233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RESUMEN</a:t>
            </a:r>
            <a:endParaRPr lang="es-ES" sz="6000" b="1" i="0" baseline="0" noProof="1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1311442"/>
            <a:ext cx="4422658" cy="7783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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	Subraya, circula, marca o resalta las ideas principales o las palabras “clave”.</a:t>
            </a:r>
          </a:p>
          <a:p>
            <a:pPr algn="just">
              <a:lnSpc>
                <a:spcPct val="150000"/>
              </a:lnSpc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	Realiza anotaciones a un lado del texto, especialmente palabras importantes.</a:t>
            </a:r>
          </a:p>
          <a:p>
            <a:pPr algn="just">
              <a:lnSpc>
                <a:spcPct val="150000"/>
              </a:lnSpc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	Enumera las ideas señaladas, en orden de importancia.</a:t>
            </a:r>
          </a:p>
          <a:p>
            <a:pPr algn="just">
              <a:lnSpc>
                <a:spcPct val="150000"/>
              </a:lnSpc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	Tacha o elimina la información que consideras poco útil.</a:t>
            </a:r>
          </a:p>
          <a:p>
            <a:pPr algn="just">
              <a:lnSpc>
                <a:spcPct val="150000"/>
              </a:lnSpc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	Realiza un mapa conceptual acerca de lo leído.</a:t>
            </a:r>
          </a:p>
        </p:txBody>
      </p:sp>
      <p:sp>
        <p:nvSpPr>
          <p:cNvPr id="3" name="Rectángulo 2"/>
          <p:cNvSpPr/>
          <p:nvPr/>
        </p:nvSpPr>
        <p:spPr>
          <a:xfrm rot="5400000">
            <a:off x="2689873" y="4231609"/>
            <a:ext cx="78327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Algunas estrategias útiles: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19591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10233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RESUMEN</a:t>
            </a:r>
            <a:endParaRPr lang="es-ES" sz="6000" b="1" i="0" baseline="0" noProof="1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2322094"/>
            <a:ext cx="4422658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Redacta en tiempo presente.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Sé conciso, el resumen jamás debe ser más largo que el texto principal.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Incluye palabras clave que usa el autor, pero sin citar textualmente.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No incluyas tu opinión, idea personal o interpretación del texto.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Utiliza frases como: “el artículo sugiere…”, “el autor propone…”, etc.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 rot="5400000">
            <a:off x="2689873" y="4231609"/>
            <a:ext cx="78327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RECOMENDACIONES: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10298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 rot="19550151">
            <a:off x="49113" y="4368959"/>
            <a:ext cx="588886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askerville Old Face" panose="02020602080505020303" pitchFamily="18" charset="0"/>
              </a:rPr>
              <a:t>ABSTRACT</a:t>
            </a:r>
            <a:endParaRPr lang="es-ES" sz="8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Baskerville Old Face" panose="02020602080505020303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622" y="559657"/>
            <a:ext cx="2384853" cy="8979759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51924381"/>
      </p:ext>
    </p:extLst>
  </p:cSld>
  <p:clrMapOvr>
    <a:masterClrMapping/>
  </p:clrMapOvr>
  <p:transition spd="slow"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86587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ABSTRACT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1813725"/>
            <a:ext cx="44226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Término anglosajón que hace referencia a un resumen propio de los artículos científicos, o de ponencias académicas.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44" y="4007011"/>
            <a:ext cx="4190222" cy="565950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7" name="CuadroTexto 6"/>
          <p:cNvSpPr txBox="1"/>
          <p:nvPr/>
        </p:nvSpPr>
        <p:spPr>
          <a:xfrm>
            <a:off x="5393094" y="2074982"/>
            <a:ext cx="237930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IMRYD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36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Introducción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36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Metodología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36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Resultados y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MX" sz="36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Discusión</a:t>
            </a:r>
          </a:p>
          <a:p>
            <a:endParaRPr lang="es-MX" sz="66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endParaRPr lang="es-MX" sz="6600" dirty="0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3092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86587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ABSTRACT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1890316"/>
            <a:ext cx="4422658" cy="7137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En términos de extensión, los </a:t>
            </a:r>
            <a:r>
              <a:rPr lang="es-MX" sz="2800" i="1" dirty="0" err="1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abstract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 suelen tener de 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150 a 300 palabras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(en el caso de artículos de revistas, y hasta 600 palabras en el caso de ponencias).</a:t>
            </a:r>
          </a:p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En relación con este apartado se deben incluir </a:t>
            </a:r>
            <a:r>
              <a:rPr lang="es-MX" sz="28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PALABRAS CLAVE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o </a:t>
            </a:r>
            <a:r>
              <a:rPr lang="es-MX" sz="2800" i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KEY WORDS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, las cuales representan de forma descriptiva y concreta, el contenido del texto.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739" y="559837"/>
            <a:ext cx="2155372" cy="885938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8421073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09"/>
            <a:ext cx="4422658" cy="1631723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48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ESTRUCTURA IMRYD</a:t>
            </a:r>
            <a:endParaRPr lang="es-ES" sz="48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93094" y="231357"/>
            <a:ext cx="2379306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4000" b="1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N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T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D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U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C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C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</a:t>
            </a:r>
          </a:p>
          <a:p>
            <a:pPr algn="ctr"/>
            <a:r>
              <a:rPr lang="es-MX" sz="4000" b="1" dirty="0" err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Ó</a:t>
            </a:r>
            <a:endParaRPr lang="es-MX" sz="4000" b="1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N</a:t>
            </a:r>
            <a:endParaRPr lang="es-MX" sz="4000" b="1" dirty="0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926432" y="1840832"/>
            <a:ext cx="3525252" cy="8248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La INTRODUCCIÓN es la parte que hace la apertura del artículo, que ambienta y dirige al lector en su lectura (sic); asimismo, le da significado y sentido en la medida que informa el tema a tratar, define el problema de investigación, presenta los antecedentes que fundamentan el estudio, define los objetivos, destaca el valor, el por qué y la utilidad del trabajo realizado (</a:t>
            </a:r>
            <a:r>
              <a:rPr lang="es-MX" sz="20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Universidad </a:t>
            </a:r>
            <a:r>
              <a:rPr lang="es-MX" sz="2000" dirty="0">
                <a:solidFill>
                  <a:srgbClr val="0070C0"/>
                </a:solidFill>
                <a:latin typeface="Gill Sans MT Condensed" panose="020B0506020104020203" pitchFamily="34" charset="0"/>
              </a:rPr>
              <a:t>de Antioquía, 2008</a:t>
            </a:r>
            <a:r>
              <a:rPr lang="es-MX" sz="20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).</a:t>
            </a:r>
          </a:p>
          <a:p>
            <a:pPr algn="just">
              <a:lnSpc>
                <a:spcPct val="150000"/>
              </a:lnSpc>
            </a:pPr>
            <a:endParaRPr lang="es-MX" sz="2000" dirty="0">
              <a:solidFill>
                <a:srgbClr val="0070C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rgbClr val="C00000"/>
                </a:solidFill>
                <a:latin typeface="Bell MT" panose="02020503060305020303" pitchFamily="18" charset="0"/>
              </a:rPr>
              <a:t>¿EXTENSIÓN?</a:t>
            </a:r>
          </a:p>
          <a:p>
            <a:pPr algn="ctr">
              <a:lnSpc>
                <a:spcPct val="150000"/>
              </a:lnSpc>
            </a:pPr>
            <a:endParaRPr lang="es-MX" sz="2000" b="1" dirty="0" smtClean="0">
              <a:solidFill>
                <a:srgbClr val="C00000"/>
              </a:solidFill>
              <a:latin typeface="Bell MT" panose="02020503060305020303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rgbClr val="C00000"/>
                </a:solidFill>
                <a:latin typeface="Bell MT" panose="02020503060305020303" pitchFamily="18" charset="0"/>
              </a:rPr>
              <a:t>Debe ser menor al 10% del documento completo </a:t>
            </a:r>
          </a:p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rgbClr val="C00000"/>
                </a:solidFill>
                <a:latin typeface="Bell MT" panose="02020503060305020303" pitchFamily="18" charset="0"/>
              </a:rPr>
              <a:t>(cuando se trate de un texto extenso).</a:t>
            </a:r>
            <a:endParaRPr lang="es-MX" sz="2000" b="1" dirty="0">
              <a:solidFill>
                <a:srgbClr val="C00000"/>
              </a:solidFill>
              <a:latin typeface="Bell MT" panose="02020503060305020303" pitchFamily="18" charset="0"/>
            </a:endParaRPr>
          </a:p>
          <a:p>
            <a:endParaRPr lang="es-MX" sz="20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1956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09"/>
            <a:ext cx="4422658" cy="1631723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48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ESTRUCTURA IMRYD</a:t>
            </a:r>
            <a:endParaRPr lang="es-ES" sz="48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93094" y="231357"/>
            <a:ext cx="2379306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4000" b="1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N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T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D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U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C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C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</a:t>
            </a:r>
          </a:p>
          <a:p>
            <a:pPr algn="ctr"/>
            <a:r>
              <a:rPr lang="es-MX" sz="4000" b="1" dirty="0" err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Ó</a:t>
            </a:r>
            <a:endParaRPr lang="es-MX" sz="4000" b="1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N</a:t>
            </a:r>
            <a:endParaRPr lang="es-MX" sz="4000" b="1" dirty="0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85244" y="1840832"/>
            <a:ext cx="4568019" cy="7432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TEMA:</a:t>
            </a:r>
            <a:r>
              <a:rPr lang="es-MX" sz="20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 De qué trata el texto, de qué se habla en él, qué tópico se aborda.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OBJETIVO O PROPÓSITO DEL TEXTO: </a:t>
            </a:r>
            <a:r>
              <a:rPr lang="es-MX" sz="20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Qué se pretende lograr a través del documento y/o de la investigación que se presenta.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APARTADOS QUE LO COMPONEN: </a:t>
            </a:r>
            <a:r>
              <a:rPr lang="es-MX" sz="20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Ya sea subtítulos, capítulos, momentos; se debe incluir qué se desarrolla en cada uno, de manera breve.</a:t>
            </a:r>
          </a:p>
          <a:p>
            <a:pPr>
              <a:lnSpc>
                <a:spcPct val="150000"/>
              </a:lnSpc>
            </a:pPr>
            <a:endParaRPr lang="es-MX" sz="2000" dirty="0" smtClean="0">
              <a:solidFill>
                <a:srgbClr val="0070C0"/>
              </a:solidFill>
              <a:latin typeface="Gill Sans MT Condensed" panose="020B0506020104020203" pitchFamily="34" charset="0"/>
            </a:endParaRPr>
          </a:p>
          <a:p>
            <a:pPr>
              <a:lnSpc>
                <a:spcPct val="150000"/>
              </a:lnSpc>
            </a:pPr>
            <a:r>
              <a:rPr lang="es-MX" sz="20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OPCIONAL:</a:t>
            </a:r>
          </a:p>
          <a:p>
            <a:pPr>
              <a:lnSpc>
                <a:spcPct val="150000"/>
              </a:lnSpc>
            </a:pPr>
            <a:r>
              <a:rPr lang="es-MX" sz="20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ANTECEDENTES</a:t>
            </a:r>
            <a:r>
              <a:rPr lang="es-MX" sz="20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: Contextualización temporal, reseña del pasado y presente del tema (“estado del arte”).</a:t>
            </a:r>
          </a:p>
          <a:p>
            <a:pPr>
              <a:lnSpc>
                <a:spcPct val="150000"/>
              </a:lnSpc>
            </a:pPr>
            <a:r>
              <a:rPr lang="es-MX" sz="20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JUSTIFICACIÓN</a:t>
            </a:r>
            <a:r>
              <a:rPr lang="es-MX" sz="20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: Valor académico del texto; utilidad, relevancia, beneficio; impacto, posibles aplicaciones.</a:t>
            </a:r>
          </a:p>
          <a:p>
            <a:pPr>
              <a:lnSpc>
                <a:spcPct val="150000"/>
              </a:lnSpc>
            </a:pPr>
            <a:r>
              <a:rPr lang="es-MX" sz="2000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DEFINICIÓN DEL PROBLEMA: </a:t>
            </a:r>
            <a:r>
              <a:rPr lang="es-MX" sz="20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Qué se intenta resolver a través del desarrollo; preguntas a responder. </a:t>
            </a:r>
            <a:endParaRPr lang="es-MX" sz="2000" dirty="0">
              <a:solidFill>
                <a:srgbClr val="0070C0"/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9266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09"/>
            <a:ext cx="4422658" cy="1631723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48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Recordar que:</a:t>
            </a:r>
            <a:endParaRPr lang="es-ES" sz="48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93094" y="231357"/>
            <a:ext cx="2379306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4000" b="1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N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T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D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U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C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C</a:t>
            </a: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</a:t>
            </a:r>
          </a:p>
          <a:p>
            <a:pPr algn="ctr"/>
            <a:r>
              <a:rPr lang="es-MX" sz="4000" b="1" dirty="0" err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Ó</a:t>
            </a:r>
            <a:endParaRPr lang="es-MX" sz="4000" b="1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40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N</a:t>
            </a:r>
            <a:endParaRPr lang="es-MX" sz="4000" b="1" dirty="0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95416" y="1378843"/>
            <a:ext cx="456801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El tema, el objetivo y los apartados del texto que se deben incluir en la introducción de cualquier documento académico, pueden extenderse cuanto se desee –sin rebasar el 10% de extensión-. Sin embargo, en términos de la redacción de un resumen o un </a:t>
            </a:r>
            <a:r>
              <a:rPr lang="es-MX" sz="2000" i="1" dirty="0" err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abstract</a:t>
            </a:r>
            <a:r>
              <a:rPr lang="es-MX" sz="2000" dirty="0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, dicho apartado preliminar debe ser breve y ajustarse al número de palabras mencionado –no mayor de 300-.</a:t>
            </a:r>
          </a:p>
          <a:p>
            <a:pPr>
              <a:lnSpc>
                <a:spcPct val="150000"/>
              </a:lnSpc>
            </a:pPr>
            <a:endParaRPr lang="es-MX" sz="2000" dirty="0" smtClean="0">
              <a:solidFill>
                <a:srgbClr val="0070C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16" y="5164820"/>
            <a:ext cx="4657847" cy="430045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0789104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0"/>
            <a:ext cx="4422658" cy="994047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IMRYD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709525"/>
            <a:ext cx="4422658" cy="978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CONCEPTO DE MÉTODO: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Es el camino a seguir mediante una </a:t>
            </a:r>
            <a:r>
              <a:rPr lang="es-MX" sz="2800" dirty="0">
                <a:solidFill>
                  <a:srgbClr val="FF0000"/>
                </a:solidFill>
                <a:latin typeface="Gill Sans MT Condensed" panose="020B0506020104020203" pitchFamily="34" charset="0"/>
              </a:rPr>
              <a:t>serie de operaciones, reglas y procedimientos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fijados de antemano de manera voluntaria y reflexiva para alcanzar un determinado fin (</a:t>
            </a:r>
            <a:r>
              <a:rPr lang="es-MX" sz="2800" dirty="0" err="1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Cheesman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, 2011).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Serie o conjunto de </a:t>
            </a:r>
            <a:r>
              <a:rPr lang="es-MX" sz="2800" dirty="0">
                <a:solidFill>
                  <a:srgbClr val="FF0000"/>
                </a:solidFill>
                <a:latin typeface="Gill Sans MT Condensed" panose="020B0506020104020203" pitchFamily="34" charset="0"/>
              </a:rPr>
              <a:t>pasos ordenados y sistematizados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 que tienen como fin llegar a la obtención del conocimiento (Sierra, 2012).</a:t>
            </a:r>
          </a:p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206482" y="0"/>
            <a:ext cx="2379306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6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M</a:t>
            </a:r>
          </a:p>
          <a:p>
            <a:pPr algn="ctr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E</a:t>
            </a:r>
          </a:p>
          <a:p>
            <a:pPr algn="ctr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T</a:t>
            </a:r>
          </a:p>
          <a:p>
            <a:pPr algn="ctr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D</a:t>
            </a:r>
          </a:p>
          <a:p>
            <a:pPr algn="ctr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L</a:t>
            </a:r>
          </a:p>
          <a:p>
            <a:pPr algn="ctr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G</a:t>
            </a:r>
          </a:p>
          <a:p>
            <a:pPr algn="ctr"/>
            <a:r>
              <a:rPr lang="es-MX" sz="48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Í</a:t>
            </a:r>
          </a:p>
          <a:p>
            <a:pPr algn="ctr"/>
            <a:r>
              <a:rPr lang="es-MX" sz="4800" b="1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8915852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0"/>
            <a:ext cx="4422658" cy="994047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IMRYD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2057062"/>
            <a:ext cx="442265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CONCEPTO DE MÉTODO: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Método es un procedimiento que se sigue para tratar un problema de investigación o un conjunto de ellos. Se compone de varias fases o niveles, donde se explicitan los modos concretos de realizar la investigación (Gómez y </a:t>
            </a:r>
            <a:r>
              <a:rPr lang="es-MX" sz="2800" dirty="0" err="1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Reidl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, 2010).</a:t>
            </a:r>
          </a:p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206482" y="0"/>
            <a:ext cx="2379306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6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M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E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T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D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L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G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Í</a:t>
            </a:r>
          </a:p>
          <a:p>
            <a:pPr algn="ctr"/>
            <a:r>
              <a:rPr lang="es-MX" sz="4800" b="1" dirty="0">
                <a:solidFill>
                  <a:srgbClr val="FF0000"/>
                </a:solidFill>
                <a:latin typeface="Gill Sans MT Condensed" panose="020B0506020104020203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6514050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/>
          <p:cNvSpPr>
            <a:spLocks noGrp="1"/>
          </p:cNvSpPr>
          <p:nvPr>
            <p:ph type="body" sz="quarter" idx="12"/>
          </p:nvPr>
        </p:nvSpPr>
        <p:spPr>
          <a:xfrm>
            <a:off x="649032" y="385558"/>
            <a:ext cx="4178425" cy="8622518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3600" b="1" i="0" baseline="0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Material relacionado con los temas:</a:t>
            </a: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endParaRPr lang="es-ES" sz="3600" b="1" i="0" baseline="0" noProof="1" smtClean="0">
              <a:solidFill>
                <a:srgbClr val="0070C0"/>
              </a:solidFill>
              <a:latin typeface="Gill Sans MT Condensed" panose="020B0506020104020203" pitchFamily="34" charset="0"/>
            </a:endParaRPr>
          </a:p>
          <a:p>
            <a:pPr marL="685800" indent="-685800" algn="just" defTabSz="777240">
              <a:lnSpc>
                <a:spcPct val="150000"/>
              </a:lnSpc>
              <a:spcBef>
                <a:spcPts val="850"/>
              </a:spcBef>
              <a:buFont typeface="Wingdings" panose="05000000000000000000" pitchFamily="2" charset="2"/>
              <a:buChar char="q"/>
            </a:pPr>
            <a:r>
              <a:rPr lang="es-ES" sz="3600" b="1" i="0" baseline="0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TIPOS DE TEXTOS ACADÉMICOS. </a:t>
            </a:r>
          </a:p>
          <a:p>
            <a:pPr marL="685800" indent="-685800" algn="just" defTabSz="777240">
              <a:lnSpc>
                <a:spcPct val="150000"/>
              </a:lnSpc>
              <a:spcBef>
                <a:spcPts val="850"/>
              </a:spcBef>
              <a:buFont typeface="Wingdings" panose="05000000000000000000" pitchFamily="2" charset="2"/>
              <a:buChar char="q"/>
            </a:pPr>
            <a:r>
              <a:rPr lang="es-ES" sz="3600" b="1" i="0" baseline="0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diferenciación entre textos académicos y científicos.</a:t>
            </a:r>
            <a:endParaRPr lang="es-ES" sz="3600" b="1" i="0" baseline="0" noProof="1">
              <a:solidFill>
                <a:srgbClr val="0070C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3094" y="600996"/>
            <a:ext cx="2164702" cy="8934890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700507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17570" y="-385011"/>
            <a:ext cx="4422658" cy="385011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IMRYD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37441" y="271105"/>
            <a:ext cx="4969041" cy="1043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CONCEPTO DE METODOLOGÍA:</a:t>
            </a:r>
            <a:endParaRPr lang="es-MX" sz="2800" dirty="0">
              <a:solidFill>
                <a:srgbClr val="FF0000"/>
              </a:solidFill>
              <a:latin typeface="Gill Sans MT Condensed" panose="020B0506020104020203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La metodología hace referencia a un componente específicamente instrumental de la investigación, referido especialmente a la parte operatoria del proceso, es decir a las técnicas, procedimientos y herramientas de todo tipo que intervienen en el desarrollo de la investigación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.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Pero también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puede referirse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al estudio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de los diferentes métodos para llegar al conocimiento (</a:t>
            </a:r>
            <a:r>
              <a:rPr lang="es-MX" sz="2800" dirty="0" err="1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Cheesman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, 2011).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206482" y="0"/>
            <a:ext cx="2379306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6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M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E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T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D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L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G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Í</a:t>
            </a:r>
          </a:p>
          <a:p>
            <a:pPr algn="ctr"/>
            <a:r>
              <a:rPr lang="es-MX" sz="4800" b="1" dirty="0">
                <a:solidFill>
                  <a:srgbClr val="FF0000"/>
                </a:solidFill>
                <a:latin typeface="Gill Sans MT Condensed" panose="020B0506020104020203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402769346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17570" y="-385011"/>
            <a:ext cx="4422658" cy="385011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IMRYD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37441" y="343295"/>
            <a:ext cx="4969041" cy="1107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PREGUNTAS GUÍA: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rgbClr val="FF0000"/>
              </a:solidFill>
              <a:latin typeface="Gill Sans MT Condensed" panose="020B0506020104020203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¿Cómo se llevará a cabo la investigación?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(de manera documental y/o de campo).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¿Cuál es el tipo y diseño que se proponen para la investigación y cuál su fundamentación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? (cualitativa, cuantitativa, mixta).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¿Cómo y por qué se escogió una determinada población o muestra?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¿Cuáles son las técnicas e instrumentos de investigación?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206482" y="0"/>
            <a:ext cx="2379306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6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M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E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T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D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L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G</a:t>
            </a:r>
          </a:p>
          <a:p>
            <a:pPr algn="ctr"/>
            <a:r>
              <a:rPr lang="es-MX" sz="4800" b="1" dirty="0" smtClean="0">
                <a:solidFill>
                  <a:srgbClr val="FF0000"/>
                </a:solidFill>
                <a:latin typeface="Gill Sans MT Condensed" panose="020B0506020104020203" pitchFamily="34" charset="0"/>
              </a:rPr>
              <a:t>Í</a:t>
            </a:r>
          </a:p>
          <a:p>
            <a:pPr algn="ctr"/>
            <a:r>
              <a:rPr lang="es-MX" sz="4800" b="1" dirty="0">
                <a:solidFill>
                  <a:srgbClr val="FF0000"/>
                </a:solidFill>
                <a:latin typeface="Gill Sans MT Condensed" panose="020B0506020104020203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2393771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88758" y="271105"/>
            <a:ext cx="47885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Este apartado debe proporcionar los datos obtenidos, así como el análisis derivado, para que otros investigadores puedan decidir la pertinencia de los mismos, y comprender la lógica de integración de todo el documento en relación con lo obtenido. 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299788" y="-14825"/>
            <a:ext cx="2472612" cy="941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600" b="1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E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S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U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L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T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A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D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5400" b="1" dirty="0">
                <a:solidFill>
                  <a:srgbClr val="C00000"/>
                </a:solidFill>
                <a:latin typeface="Gill Sans MT Condensed" panose="020B0506020104020203" pitchFamily="34" charset="0"/>
              </a:rPr>
              <a:t>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11" y="5070003"/>
            <a:ext cx="4423461" cy="443234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1536534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88758" y="271105"/>
            <a:ext cx="4788568" cy="5198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“… debe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contener una  descripción detallada de los procedimientos de análisis  utilizados, es decir, toda la manipulación estadística que se hizo de los datos y pruebas que se aplicaron, incluyendo representaciones gráficas - cuadros, tablas, etc.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–indispensables”  (UNAM, s/f; p. 278). </a:t>
            </a:r>
          </a:p>
          <a:p>
            <a:pPr algn="just">
              <a:lnSpc>
                <a:spcPct val="150000"/>
              </a:lnSpc>
            </a:pP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299788" y="-14825"/>
            <a:ext cx="2472612" cy="941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600" b="1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R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E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S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U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L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T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A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D</a:t>
            </a:r>
          </a:p>
          <a:p>
            <a:pPr algn="ctr"/>
            <a:r>
              <a:rPr lang="es-MX" sz="5400" b="1" dirty="0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O</a:t>
            </a:r>
          </a:p>
          <a:p>
            <a:pPr algn="ctr"/>
            <a:r>
              <a:rPr lang="es-MX" sz="5400" b="1" dirty="0">
                <a:solidFill>
                  <a:srgbClr val="C00000"/>
                </a:solidFill>
                <a:latin typeface="Gill Sans MT Condensed" panose="020B0506020104020203" pitchFamily="34" charset="0"/>
              </a:rPr>
              <a:t>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29" y="5375092"/>
            <a:ext cx="4346825" cy="41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945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-139806"/>
            <a:ext cx="4422658" cy="861701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IMRYD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1248241"/>
            <a:ext cx="4422658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Apartado que debe contener la interpretación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de los resultados de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la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investigación.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Aquí se pueden generalizar los resultados, e incluir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afirmaciones de opinión sobre la base de las experiencias particulares y conocimiento ganado a través de la investigación. </a:t>
            </a:r>
            <a:endParaRPr lang="es-MX" sz="2800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“…el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lector puede o no estar de acuerdo con la interpretación del autor y llegar a sus  propias conclusiones sobre los resultados del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estudio” (UNAM, s/f; p. 279).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93094" y="0"/>
            <a:ext cx="2379306" cy="941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6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D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I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S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C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U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S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I</a:t>
            </a:r>
          </a:p>
          <a:p>
            <a:pPr algn="ctr"/>
            <a:r>
              <a:rPr lang="es-MX" sz="6000" b="1" dirty="0" err="1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Ó</a:t>
            </a:r>
            <a:endParaRPr lang="es-MX" sz="6000" b="1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6000" b="1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9894816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exto 1"/>
          <p:cNvSpPr>
            <a:spLocks noGrp="1"/>
          </p:cNvSpPr>
          <p:nvPr>
            <p:ph type="body" sz="quarter" idx="10"/>
          </p:nvPr>
        </p:nvSpPr>
        <p:spPr>
          <a:xfrm>
            <a:off x="485244" y="209110"/>
            <a:ext cx="4422658" cy="1865872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6000" b="1" i="0" baseline="0" noProof="1" smtClean="0">
                <a:solidFill>
                  <a:srgbClr val="C00000"/>
                </a:solidFill>
                <a:latin typeface="Gill Sans MT Condensed" panose="020B0506020104020203" pitchFamily="34" charset="0"/>
              </a:rPr>
              <a:t>IMRYD</a:t>
            </a:r>
            <a:endParaRPr lang="es-ES" sz="6000" b="1" i="0" baseline="0" noProof="1">
              <a:solidFill>
                <a:srgbClr val="C0000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85244" y="1813725"/>
            <a:ext cx="44226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En esta sección se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puede incluir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información sobre la relación entre los resultados y el problema de investigación; la relación entre los resultados y los de otras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investigaciones;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si se confirmaron o no las hipótesis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y las </a:t>
            </a:r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limitaciones del </a:t>
            </a:r>
            <a:r>
              <a:rPr lang="es-MX" sz="28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estudio, así como sugerencias para futuras investigaciones. </a:t>
            </a:r>
            <a:endParaRPr lang="es-MX" sz="28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393094" y="0"/>
            <a:ext cx="2379306" cy="941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6600" dirty="0" smtClean="0">
              <a:solidFill>
                <a:srgbClr val="C00000"/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D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I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S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C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U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S</a:t>
            </a:r>
          </a:p>
          <a:p>
            <a:pPr algn="ctr"/>
            <a:r>
              <a:rPr lang="es-MX" sz="6000" b="1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I</a:t>
            </a:r>
          </a:p>
          <a:p>
            <a:pPr algn="ctr"/>
            <a:r>
              <a:rPr lang="es-MX" sz="6000" b="1" dirty="0" err="1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Ó</a:t>
            </a:r>
            <a:endParaRPr lang="es-MX" sz="6000" b="1" dirty="0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ctr"/>
            <a:r>
              <a:rPr lang="es-MX" sz="6000" b="1" dirty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N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516" y="7495674"/>
            <a:ext cx="4330386" cy="2305180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8640703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>
            <a:off x="890658" y="1891510"/>
            <a:ext cx="644681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askerville Old Face" panose="02020602080505020303" pitchFamily="18" charset="0"/>
              </a:rPr>
              <a:t>RESEÑA O</a:t>
            </a:r>
          </a:p>
          <a:p>
            <a:pPr algn="ctr"/>
            <a:r>
              <a:rPr lang="es-ES" sz="8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askerville Old Face" panose="02020602080505020303" pitchFamily="18" charset="0"/>
              </a:rPr>
              <a:t>RECENSIÓN</a:t>
            </a:r>
            <a:endParaRPr lang="es-ES" sz="8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Baskerville Old Face" panose="02020602080505020303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891" y="5457052"/>
            <a:ext cx="3890319" cy="3032039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176949263"/>
      </p:ext>
    </p:extLst>
  </p:cSld>
  <p:clrMapOvr>
    <a:masterClrMapping/>
  </p:clrMapOvr>
  <p:transition spd="slow">
    <p:randomBar dir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76706" y="487165"/>
            <a:ext cx="4422658" cy="1976117"/>
          </a:xfrm>
        </p:spPr>
        <p:txBody>
          <a:bodyPr/>
          <a:lstStyle/>
          <a:p>
            <a:pPr algn="ctr"/>
            <a:r>
              <a:rPr lang="es-MX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RESEÑA O RECENSIÓN</a:t>
            </a:r>
            <a:endParaRPr lang="es-MX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64682" y="3956133"/>
            <a:ext cx="4890878" cy="421748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rgbClr val="CC0099"/>
                </a:solidFill>
                <a:latin typeface="Gill Sans MT Condensed" panose="020B0506020104020203" pitchFamily="34" charset="0"/>
              </a:rPr>
              <a:t>Documento que tiene como función principal dar información precisa y breve sobre una obra publicada, así como la opinión acerca de ella.</a:t>
            </a:r>
            <a:endParaRPr lang="es-MX" b="1" dirty="0">
              <a:solidFill>
                <a:srgbClr val="CC0099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>
          <a:xfrm>
            <a:off x="5411755" y="975653"/>
            <a:ext cx="2146041" cy="7459221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2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Incluye dos tipos de estructura, descriptiva y crítica: se otorga información esencial sobre el texto, y al mismo tiempo, una evaluación del mismo.</a:t>
            </a:r>
            <a:endParaRPr lang="es-MX" sz="3200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5997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76706" y="487165"/>
            <a:ext cx="4422658" cy="251729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48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ESTRUCTURA DE UNA RESEÑA</a:t>
            </a:r>
            <a:endParaRPr lang="es-MX" sz="4800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64682" y="3004457"/>
            <a:ext cx="4890878" cy="6251510"/>
          </a:xfrm>
        </p:spPr>
        <p:txBody>
          <a:bodyPr/>
          <a:lstStyle/>
          <a:p>
            <a:pPr marL="742950" indent="-742950" algn="ctr">
              <a:lnSpc>
                <a:spcPct val="150000"/>
              </a:lnSpc>
              <a:buAutoNum type="alphaUcParenR"/>
            </a:pPr>
            <a:r>
              <a:rPr lang="es-MX" b="1" dirty="0" smtClean="0">
                <a:solidFill>
                  <a:srgbClr val="CC0099"/>
                </a:solidFill>
                <a:latin typeface="Gill Sans MT Condensed" panose="020B0506020104020203" pitchFamily="34" charset="0"/>
              </a:rPr>
              <a:t>GENERALIDADES: </a:t>
            </a:r>
            <a:r>
              <a:rPr lang="es-MX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Nombre del autor, título del documento, lugar de edición, editorial, fecha de publicación.</a:t>
            </a:r>
          </a:p>
          <a:p>
            <a:pPr algn="ctr">
              <a:lnSpc>
                <a:spcPct val="150000"/>
              </a:lnSpc>
            </a:pPr>
            <a:endParaRPr lang="es-MX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endParaRPr lang="es-MX" b="1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>
          <a:xfrm>
            <a:off x="5411755" y="2500604"/>
            <a:ext cx="2146041" cy="593427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80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PARTE </a:t>
            </a:r>
          </a:p>
          <a:p>
            <a:pPr algn="ctr">
              <a:lnSpc>
                <a:spcPct val="150000"/>
              </a:lnSpc>
            </a:pPr>
            <a:r>
              <a:rPr lang="es-MX" sz="80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INICIAL</a:t>
            </a:r>
            <a:endParaRPr lang="es-MX" sz="8000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08" y="6845645"/>
            <a:ext cx="4678853" cy="2718486"/>
          </a:xfrm>
          <a:prstGeom prst="rect">
            <a:avLst/>
          </a:prstGeom>
          <a:ln w="38100">
            <a:solidFill>
              <a:srgbClr val="F226B8"/>
            </a:solidFill>
          </a:ln>
        </p:spPr>
      </p:pic>
    </p:spTree>
    <p:extLst>
      <p:ext uri="{BB962C8B-B14F-4D97-AF65-F5344CB8AC3E}">
        <p14:creationId xmlns:p14="http://schemas.microsoft.com/office/powerpoint/2010/main" val="12147538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76706" y="487165"/>
            <a:ext cx="4422658" cy="251729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48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ESTRUCTURA DE UNA RESEÑA</a:t>
            </a:r>
            <a:endParaRPr lang="es-MX" sz="4800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64682" y="3004457"/>
            <a:ext cx="4890878" cy="6251510"/>
          </a:xfrm>
        </p:spPr>
        <p:txBody>
          <a:bodyPr/>
          <a:lstStyle/>
          <a:p>
            <a:pPr marL="742950" indent="-742950" algn="ctr">
              <a:lnSpc>
                <a:spcPct val="150000"/>
              </a:lnSpc>
              <a:buAutoNum type="alphaUcParenR"/>
            </a:pPr>
            <a:r>
              <a:rPr lang="es-MX" b="1" dirty="0" smtClean="0">
                <a:solidFill>
                  <a:srgbClr val="CC0099"/>
                </a:solidFill>
                <a:latin typeface="Gill Sans MT Condensed" panose="020B0506020104020203" pitchFamily="34" charset="0"/>
              </a:rPr>
              <a:t>PRESENTACIÓN: </a:t>
            </a:r>
            <a:r>
              <a:rPr lang="es-MX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Idioma, área de conocimiento o disciplina, si tiene traducciones, etc.</a:t>
            </a:r>
            <a:endParaRPr lang="es-MX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>
          <a:xfrm>
            <a:off x="5411755" y="2500604"/>
            <a:ext cx="2146041" cy="593427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80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PARTE </a:t>
            </a:r>
          </a:p>
          <a:p>
            <a:pPr algn="ctr">
              <a:lnSpc>
                <a:spcPct val="150000"/>
              </a:lnSpc>
            </a:pPr>
            <a:r>
              <a:rPr lang="es-MX" sz="80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INICIAL</a:t>
            </a:r>
            <a:endParaRPr lang="es-MX" sz="8000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255" y="6508534"/>
            <a:ext cx="3028950" cy="293202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7256420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/>
          <p:cNvSpPr>
            <a:spLocks noGrp="1"/>
          </p:cNvSpPr>
          <p:nvPr>
            <p:ph type="body" sz="quarter" idx="12"/>
          </p:nvPr>
        </p:nvSpPr>
        <p:spPr>
          <a:xfrm>
            <a:off x="649032" y="385558"/>
            <a:ext cx="4178425" cy="8622518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400" b="1" i="0" baseline="0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Objetivo de la unidad de aprendizaje:</a:t>
            </a: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400" b="1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Analizar e interpretar documentos con carácter científico</a:t>
            </a:r>
            <a:endParaRPr lang="es-ES" sz="2400" b="1" i="0" baseline="0" noProof="1" smtClean="0">
              <a:solidFill>
                <a:srgbClr val="00B050"/>
              </a:solidFill>
              <a:latin typeface="Gill Sans MT Condensed" panose="020B0506020104020203" pitchFamily="34" charset="0"/>
            </a:endParaRP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endParaRPr lang="es-ES" sz="3600" b="1" i="0" baseline="0" noProof="1" smtClean="0">
              <a:solidFill>
                <a:srgbClr val="0070C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  <a:spcBef>
                <a:spcPts val="850"/>
              </a:spcBef>
            </a:pPr>
            <a:r>
              <a:rPr lang="es-MX" sz="3600" b="1" noProof="1">
                <a:solidFill>
                  <a:srgbClr val="0070C0"/>
                </a:solidFill>
                <a:latin typeface="Gill Sans MT Condensed" panose="020B0506020104020203" pitchFamily="34" charset="0"/>
              </a:rPr>
              <a:t>OBJETIVO DE LA UNIDAD DE COMPETENCIA I:</a:t>
            </a:r>
          </a:p>
          <a:p>
            <a:pPr algn="ctr">
              <a:lnSpc>
                <a:spcPct val="150000"/>
              </a:lnSpc>
              <a:spcBef>
                <a:spcPts val="850"/>
              </a:spcBef>
            </a:pPr>
            <a:r>
              <a:rPr lang="es-MX" sz="3600" b="1" noProof="1">
                <a:solidFill>
                  <a:srgbClr val="0070C0"/>
                </a:solidFill>
                <a:latin typeface="Gill Sans MT Condensed" panose="020B0506020104020203" pitchFamily="34" charset="0"/>
              </a:rPr>
              <a:t>Reconocer los textos académicos para la identificación de sus características esenciales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119" y="531341"/>
            <a:ext cx="2236573" cy="8933935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8490994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513210" y="132602"/>
            <a:ext cx="4422658" cy="117368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F226B8"/>
                </a:solidFill>
                <a:latin typeface="Gill Sans MT Condensed" panose="020B0506020104020203" pitchFamily="34" charset="0"/>
              </a:rPr>
              <a:t>ESTRUCTURA DE UNA RESEÑA</a:t>
            </a:r>
            <a:endParaRPr lang="es-MX" sz="3600" b="1" dirty="0">
              <a:solidFill>
                <a:srgbClr val="F226B8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42596" y="1175656"/>
            <a:ext cx="4963886" cy="858416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endParaRPr lang="es-MX" sz="4000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40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c) </a:t>
            </a:r>
            <a:r>
              <a:rPr lang="es-MX" sz="4000" b="1" dirty="0" smtClean="0">
                <a:solidFill>
                  <a:srgbClr val="CC0099"/>
                </a:solidFill>
                <a:latin typeface="Gill Sans MT Condensed" panose="020B0506020104020203" pitchFamily="34" charset="0"/>
              </a:rPr>
              <a:t>Antecedentes</a:t>
            </a:r>
            <a:r>
              <a:rPr lang="es-MX" sz="40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 del autor.</a:t>
            </a:r>
          </a:p>
          <a:p>
            <a:pPr algn="ctr">
              <a:lnSpc>
                <a:spcPct val="150000"/>
              </a:lnSpc>
            </a:pPr>
            <a:endParaRPr lang="es-MX" sz="4000" b="1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40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d) Fuentes consultadas.</a:t>
            </a:r>
          </a:p>
          <a:p>
            <a:pPr algn="ctr">
              <a:lnSpc>
                <a:spcPct val="150000"/>
              </a:lnSpc>
            </a:pPr>
            <a:endParaRPr lang="es-MX" sz="4000" b="1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40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e) </a:t>
            </a:r>
            <a:r>
              <a:rPr lang="es-MX" sz="4000" b="1" dirty="0" smtClean="0">
                <a:solidFill>
                  <a:srgbClr val="CC0099"/>
                </a:solidFill>
                <a:latin typeface="Gill Sans MT Condensed" panose="020B0506020104020203" pitchFamily="34" charset="0"/>
              </a:rPr>
              <a:t>Propósito</a:t>
            </a:r>
            <a:r>
              <a:rPr lang="es-MX" sz="40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 de la obra.</a:t>
            </a:r>
          </a:p>
          <a:p>
            <a:pPr algn="ctr">
              <a:lnSpc>
                <a:spcPct val="150000"/>
              </a:lnSpc>
            </a:pPr>
            <a:endParaRPr lang="es-MX" sz="4000" b="1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40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f) Organización y/o estructura del documento.</a:t>
            </a: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>
          <a:xfrm>
            <a:off x="5411755" y="3135086"/>
            <a:ext cx="2146041" cy="52997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6600" b="1" dirty="0" smtClean="0">
                <a:solidFill>
                  <a:srgbClr val="F226B8"/>
                </a:solidFill>
                <a:latin typeface="Gill Sans MT Condensed" panose="020B0506020104020203" pitchFamily="34" charset="0"/>
              </a:rPr>
              <a:t>NÚCLEO TEXTUAL</a:t>
            </a:r>
            <a:endParaRPr lang="es-MX" sz="6600" b="1" dirty="0">
              <a:solidFill>
                <a:srgbClr val="F226B8"/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9262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513210" y="132602"/>
            <a:ext cx="4422658" cy="117368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F226B8"/>
                </a:solidFill>
                <a:latin typeface="Gill Sans MT Condensed" panose="020B0506020104020203" pitchFamily="34" charset="0"/>
              </a:rPr>
              <a:t>ESTRUCTURA DE UNA RESEÑA</a:t>
            </a:r>
            <a:endParaRPr lang="es-MX" sz="3600" b="1" dirty="0">
              <a:solidFill>
                <a:srgbClr val="F226B8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42596" y="1175656"/>
            <a:ext cx="4963886" cy="858416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g) </a:t>
            </a:r>
            <a:r>
              <a:rPr lang="es-MX" b="1" dirty="0" smtClean="0">
                <a:solidFill>
                  <a:srgbClr val="CC0099"/>
                </a:solidFill>
                <a:latin typeface="Gill Sans MT Condensed" panose="020B0506020104020203" pitchFamily="34" charset="0"/>
              </a:rPr>
              <a:t>Metodología</a:t>
            </a:r>
            <a:r>
              <a:rPr lang="es-MX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 (si el texto presenta resultados de investigación).</a:t>
            </a: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h) Contenido (cada tema abordado).</a:t>
            </a:r>
            <a:endParaRPr lang="es-MX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>
          <a:xfrm>
            <a:off x="5411755" y="3135086"/>
            <a:ext cx="2146041" cy="529978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6600" b="1" dirty="0" smtClean="0">
                <a:solidFill>
                  <a:srgbClr val="F226B8"/>
                </a:solidFill>
                <a:latin typeface="Gill Sans MT Condensed" panose="020B0506020104020203" pitchFamily="34" charset="0"/>
              </a:rPr>
              <a:t>NÚCLEO TEXTUAL</a:t>
            </a:r>
            <a:endParaRPr lang="es-MX" sz="6600" b="1" dirty="0">
              <a:solidFill>
                <a:srgbClr val="F226B8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10" y="5727142"/>
            <a:ext cx="4422658" cy="403267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4482191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76706" y="487165"/>
            <a:ext cx="4422658" cy="117368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F226B8"/>
                </a:solidFill>
                <a:latin typeface="Gill Sans MT Condensed" panose="020B0506020104020203" pitchFamily="34" charset="0"/>
              </a:rPr>
              <a:t>ESTRUCTURA DE UNA RESEÑA</a:t>
            </a:r>
            <a:endParaRPr lang="es-MX" sz="3600" b="1" dirty="0">
              <a:solidFill>
                <a:srgbClr val="F226B8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0" y="2202024"/>
            <a:ext cx="5206482" cy="7520474"/>
          </a:xfrm>
        </p:spPr>
        <p:txBody>
          <a:bodyPr/>
          <a:lstStyle/>
          <a:p>
            <a:pPr marL="857250" indent="-857250" algn="ctr">
              <a:lnSpc>
                <a:spcPct val="150000"/>
              </a:lnSpc>
              <a:buAutoNum type="romanLcParenR"/>
            </a:pPr>
            <a:r>
              <a:rPr lang="es-MX" b="1" dirty="0" smtClean="0">
                <a:solidFill>
                  <a:srgbClr val="CC0099"/>
                </a:solidFill>
                <a:latin typeface="Gill Sans MT Condensed" panose="020B0506020104020203" pitchFamily="34" charset="0"/>
              </a:rPr>
              <a:t>Crítica negativa </a:t>
            </a:r>
            <a:r>
              <a:rPr lang="es-MX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(aspectos débiles, áreas de oportunidad, sugerencias).</a:t>
            </a:r>
          </a:p>
          <a:p>
            <a:pPr algn="ctr">
              <a:lnSpc>
                <a:spcPct val="150000"/>
              </a:lnSpc>
            </a:pPr>
            <a:endParaRPr lang="es-MX" b="1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j) </a:t>
            </a:r>
            <a:r>
              <a:rPr lang="es-MX" b="1" dirty="0" smtClean="0">
                <a:solidFill>
                  <a:srgbClr val="CC0099"/>
                </a:solidFill>
                <a:latin typeface="Gill Sans MT Condensed" panose="020B0506020104020203" pitchFamily="34" charset="0"/>
              </a:rPr>
              <a:t>Crítica positiva </a:t>
            </a:r>
            <a:r>
              <a:rPr lang="es-MX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(aportes del texto a la disciplina o área de conocimiento).</a:t>
            </a:r>
            <a:endParaRPr lang="es-MX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>
          <a:xfrm>
            <a:off x="5411755" y="2500604"/>
            <a:ext cx="2146041" cy="593427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66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PARTE FINAL</a:t>
            </a:r>
            <a:endParaRPr lang="es-MX" sz="6600" b="1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7040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 rot="1915824">
            <a:off x="983143" y="2761304"/>
            <a:ext cx="742603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C0099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askerville Old Face" panose="02020602080505020303" pitchFamily="18" charset="0"/>
              </a:rPr>
              <a:t>SÍNTESIS</a:t>
            </a:r>
            <a:endParaRPr lang="es-ES" sz="8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CC0099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Baskerville Old Face" panose="02020602080505020303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043" y="4738430"/>
            <a:ext cx="3978876" cy="456620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004069691"/>
      </p:ext>
    </p:extLst>
  </p:cSld>
  <p:clrMapOvr>
    <a:masterClrMapping/>
  </p:clrMapOvr>
  <p:transition spd="slow">
    <p:randomBar dir="vert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69088" y="94289"/>
            <a:ext cx="4422658" cy="100672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F226B8"/>
                </a:solidFill>
                <a:latin typeface="Gill Sans MT Condensed" panose="020B0506020104020203" pitchFamily="34" charset="0"/>
              </a:rPr>
              <a:t>SÍNTESIS</a:t>
            </a:r>
            <a:endParaRPr lang="es-MX" sz="3600" b="1" dirty="0">
              <a:solidFill>
                <a:srgbClr val="F226B8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20126" y="1791730"/>
            <a:ext cx="4912964" cy="7688170"/>
          </a:xfrm>
        </p:spPr>
        <p:txBody>
          <a:bodyPr/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Combinación de elementos para conformar un todo.</a:t>
            </a:r>
          </a:p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 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R</a:t>
            </a:r>
            <a:r>
              <a:rPr lang="es-MX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ecapitulación de ideas principales de uno o más textos.</a:t>
            </a:r>
          </a:p>
          <a:p>
            <a:pPr algn="ctr">
              <a:lnSpc>
                <a:spcPct val="150000"/>
              </a:lnSpc>
            </a:pPr>
            <a:endParaRPr lang="es-MX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4433" y="681131"/>
            <a:ext cx="2226905" cy="8798769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101345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20126" y="345989"/>
            <a:ext cx="4912964" cy="9133911"/>
          </a:xfrm>
        </p:spPr>
        <p:txBody>
          <a:bodyPr/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Incorporación de opiniones y análisis del autor de la síntesis.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Predomina la estructura expositiva y argumentativa.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695" y="5360385"/>
            <a:ext cx="3171825" cy="4006037"/>
          </a:xfrm>
          <a:prstGeom prst="rect">
            <a:avLst/>
          </a:prstGeom>
          <a:ln w="38100">
            <a:solidFill>
              <a:srgbClr val="F226B8"/>
            </a:solidFill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351" y="621312"/>
            <a:ext cx="2143125" cy="401247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3530271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312821" y="531246"/>
            <a:ext cx="4716379" cy="4064817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Se debe expresar con palabras propias, la comprensión del texto, a partir del análisis de todos sus elementos (Ballenato, 2005).</a:t>
            </a:r>
            <a:endParaRPr lang="es-MX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088" y="5391651"/>
            <a:ext cx="6954396" cy="440055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5" name="Rectángulo 4"/>
          <p:cNvSpPr/>
          <p:nvPr/>
        </p:nvSpPr>
        <p:spPr>
          <a:xfrm rot="1698212">
            <a:off x="5210512" y="1607767"/>
            <a:ext cx="2645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SÍNTESIS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91839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>
            <a:off x="864973" y="1377349"/>
            <a:ext cx="56346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askerville Old Face" panose="02020602080505020303" pitchFamily="18" charset="0"/>
              </a:rPr>
              <a:t>PONENCIA</a:t>
            </a:r>
            <a:endParaRPr lang="es-ES" sz="8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70C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Baskerville Old Face" panose="02020602080505020303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497" y="4220605"/>
            <a:ext cx="4286250" cy="5331167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156877349"/>
      </p:ext>
    </p:extLst>
  </p:cSld>
  <p:clrMapOvr>
    <a:masterClrMapping/>
  </p:clrMapOvr>
  <p:transition spd="slow">
    <p:randomBar dir="vert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76726" y="180474"/>
            <a:ext cx="4908884" cy="942072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PONENCIA</a:t>
            </a:r>
          </a:p>
          <a:p>
            <a:pPr algn="ctr">
              <a:lnSpc>
                <a:spcPct val="150000"/>
              </a:lnSpc>
            </a:pPr>
            <a:endParaRPr lang="es-MX" sz="32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32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Comunicación o propuesta sobre un tema concreto que se somete al examen y resolución de una asamblea. </a:t>
            </a:r>
          </a:p>
          <a:p>
            <a:pPr algn="ctr">
              <a:lnSpc>
                <a:spcPct val="150000"/>
              </a:lnSpc>
            </a:pPr>
            <a:endParaRPr lang="es-MX" sz="32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endParaRPr lang="es-MX" sz="32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“Se concibe como un texto que se utiliza básicamente para ser expuesto por su autor y escuchado, en lugar de leído, por el destinatario final” (Centro de Escritura Javeriano, 2009). </a:t>
            </a:r>
          </a:p>
          <a:p>
            <a:pPr algn="ctr">
              <a:lnSpc>
                <a:spcPct val="150000"/>
              </a:lnSpc>
            </a:pPr>
            <a:endParaRPr lang="es-MX" sz="32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189" y="537132"/>
            <a:ext cx="2286000" cy="894050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6002324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76726" y="180474"/>
            <a:ext cx="4908884" cy="942072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endParaRPr lang="es-MX" sz="32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32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Se presenta mayormente en eventos científicos, seminarios, congresos, etc.</a:t>
            </a:r>
          </a:p>
          <a:p>
            <a:pPr algn="ctr">
              <a:lnSpc>
                <a:spcPct val="150000"/>
              </a:lnSpc>
            </a:pPr>
            <a:endParaRPr lang="es-MX" sz="3200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32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Una compilación de ponencias suele presentarse en las llamadas “Memorias” del evento que se trate.</a:t>
            </a:r>
            <a:endParaRPr lang="es-MX" sz="3200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976" y="554510"/>
            <a:ext cx="1905000" cy="438819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243" y="5362832"/>
            <a:ext cx="2072465" cy="4090087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0010355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/>
          <p:cNvSpPr>
            <a:spLocks noGrp="1"/>
          </p:cNvSpPr>
          <p:nvPr>
            <p:ph type="body" sz="quarter" idx="12"/>
          </p:nvPr>
        </p:nvSpPr>
        <p:spPr>
          <a:xfrm>
            <a:off x="321276" y="185351"/>
            <a:ext cx="4695567" cy="9527059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400" b="1" i="0" cap="none" baseline="0" noProof="1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GUIÓN EXPLICATIVO PARA</a:t>
            </a:r>
            <a:r>
              <a:rPr lang="es-ES" sz="2400" b="1" i="0" cap="none" noProof="1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 USO DEL MATERIAL</a:t>
            </a: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endParaRPr lang="es-ES" sz="2400" b="1" i="0" cap="none" noProof="1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400" b="1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S</a:t>
            </a:r>
            <a:r>
              <a:rPr lang="es-ES" sz="2400" b="1" cap="none" baseline="0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e sugiere emplear el presente material después</a:t>
            </a:r>
            <a:r>
              <a:rPr lang="es-ES" sz="2400" b="1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 de haber abordado temas iniciales relacionados con la Unidad de Aprendizaje como concepto de textos, tipología, estructura; recomendaciones para identificar tipos de textos; diferenciación entre textos académicos y científicos. Especialmente en relación con este último tópico, ya que existe cierto desconocimiento en cuanto a los rasgos de un documento académico, y uno científico, y cuáles se consideran como tales.</a:t>
            </a: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400" b="1" i="0" cap="none" baseline="0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Asimismo, utilizar esta</a:t>
            </a:r>
            <a:r>
              <a:rPr lang="es-ES" sz="2400" b="1" i="0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 presentación sólo como apoyo visual, pero de ninguna manera como sustituto del profesor y del consiguiente conocimiento, comprensión y explicación de los temas aquí incluidos.</a:t>
            </a:r>
            <a:endParaRPr lang="es-ES" sz="2400" b="1" i="0" cap="none" baseline="0" noProof="1" smtClean="0">
              <a:solidFill>
                <a:srgbClr val="0070C0"/>
              </a:solidFill>
              <a:latin typeface="Gill Sans MT Condensed" panose="020B0506020104020203" pitchFamily="34" charset="0"/>
            </a:endParaRP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endParaRPr lang="es-ES" sz="2400" b="1" i="0" baseline="0" noProof="1" smtClean="0">
              <a:solidFill>
                <a:srgbClr val="0070C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0278" y="605482"/>
            <a:ext cx="2286198" cy="8971004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1827170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76726" y="180474"/>
            <a:ext cx="4908884" cy="942072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2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¿PARA QUÉ HACER UNA PONENCIA?</a:t>
            </a:r>
          </a:p>
          <a:p>
            <a:pPr algn="ctr">
              <a:lnSpc>
                <a:spcPct val="150000"/>
              </a:lnSpc>
            </a:pPr>
            <a:endParaRPr lang="es-MX" sz="32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Presentar resultados de investigación.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rgbClr val="00B0F0"/>
                </a:solidFill>
                <a:latin typeface="Gill Sans MT Condensed" panose="020B0506020104020203" pitchFamily="34" charset="0"/>
              </a:rPr>
              <a:t>Compartir conocimientos y experiencia en una disciplina determinada.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Exponer posición frente a un foro, en relación con un estudio o reflexión.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sz="32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32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COMUNICAR Y DIFUNDIR</a:t>
            </a:r>
          </a:p>
        </p:txBody>
      </p:sp>
      <p:sp>
        <p:nvSpPr>
          <p:cNvPr id="5" name="Rectángulo 4"/>
          <p:cNvSpPr/>
          <p:nvPr/>
        </p:nvSpPr>
        <p:spPr>
          <a:xfrm rot="5400000">
            <a:off x="2244356" y="4453698"/>
            <a:ext cx="85775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PONENCIA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36267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76726" y="180474"/>
            <a:ext cx="4908884" cy="942072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2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¿CUÁLES SON SUS COMPONENTES PRINCIPALES?</a:t>
            </a:r>
          </a:p>
          <a:p>
            <a:pPr algn="ctr">
              <a:lnSpc>
                <a:spcPct val="150000"/>
              </a:lnSpc>
            </a:pPr>
            <a:endParaRPr lang="es-MX" sz="32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INTRODUCCIÓN.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rgbClr val="00B0F0"/>
                </a:solidFill>
                <a:latin typeface="Gill Sans MT Condensed" panose="020B0506020104020203" pitchFamily="34" charset="0"/>
              </a:rPr>
              <a:t>RESUMEN Y ABSTRACT.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ANTECEDENTES.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rgbClr val="00B0F0"/>
                </a:solidFill>
                <a:latin typeface="Gill Sans MT Condensed" panose="020B0506020104020203" pitchFamily="34" charset="0"/>
              </a:rPr>
              <a:t>JUSTIFICACIÓN.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FUNDAMENTOS TEÓRICOS.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rgbClr val="00B0F0"/>
                </a:solidFill>
                <a:latin typeface="Gill Sans MT Condensed" panose="020B0506020104020203" pitchFamily="34" charset="0"/>
              </a:rPr>
              <a:t>METODOLOGÍA.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RESULTADOS.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rgbClr val="00B0F0"/>
                </a:solidFill>
                <a:latin typeface="Gill Sans MT Condensed" panose="020B0506020104020203" pitchFamily="34" charset="0"/>
              </a:rPr>
              <a:t>DISCUSIÓN.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CONCLUSIONES.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3200" dirty="0" smtClean="0">
                <a:solidFill>
                  <a:srgbClr val="00B0F0"/>
                </a:solidFill>
                <a:latin typeface="Gill Sans MT Condensed" panose="020B0506020104020203" pitchFamily="34" charset="0"/>
              </a:rPr>
              <a:t>FUENTES CONSULTADAS</a:t>
            </a:r>
            <a:r>
              <a:rPr lang="es-MX" sz="3200" dirty="0" smtClean="0">
                <a:solidFill>
                  <a:schemeClr val="accent1">
                    <a:lumMod val="75000"/>
                  </a:schemeClr>
                </a:solidFill>
                <a:latin typeface="Gill Sans MT Condensed" panose="020B0506020104020203" pitchFamily="34" charset="0"/>
              </a:rPr>
              <a:t>.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sz="3200" dirty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 rot="5400000">
            <a:off x="2244356" y="4453698"/>
            <a:ext cx="85775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PONENCIA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86669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69088" y="94289"/>
            <a:ext cx="4422658" cy="100672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F226B8"/>
                </a:solidFill>
                <a:latin typeface="Gill Sans MT Condensed" panose="020B0506020104020203" pitchFamily="34" charset="0"/>
              </a:rPr>
              <a:t>FUENTES DE INFORMACIÓN</a:t>
            </a:r>
            <a:endParaRPr lang="es-MX" sz="3600" b="1" dirty="0">
              <a:solidFill>
                <a:srgbClr val="F226B8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20126" y="970382"/>
            <a:ext cx="4912964" cy="8509518"/>
          </a:xfrm>
        </p:spPr>
        <p:txBody>
          <a:bodyPr/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sz="24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Ballenato Prieto, </a:t>
            </a:r>
            <a:r>
              <a:rPr lang="es-MX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Guillermo. (2005). </a:t>
            </a:r>
            <a:r>
              <a:rPr lang="es-MX" sz="2400" i="1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Técnicas de Estudio:  El aprendizaje activo y </a:t>
            </a:r>
            <a:r>
              <a:rPr lang="es-MX" sz="2400" i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positivo</a:t>
            </a:r>
            <a:r>
              <a:rPr lang="es-MX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. Madrid: Editorial Pirámide.  </a:t>
            </a:r>
            <a:endParaRPr lang="es-MX" sz="24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Centro de Escritura Javeriano (2009). </a:t>
            </a:r>
            <a:r>
              <a:rPr lang="es-MX" sz="2400" i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La ponencia. </a:t>
            </a:r>
            <a:r>
              <a:rPr lang="es-MX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Colombia: Pontificia Universidad Javeriana. Disponible </a:t>
            </a:r>
            <a:r>
              <a:rPr lang="es-MX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en: http://centrodeescritura.javerianacali.edu.co/index.php?option=com_content&amp;view=article&amp;id=122:ponencia&amp;catid=44:tipos-de-textos&amp;Itemid=66</a:t>
            </a:r>
            <a:endParaRPr lang="es-MX" sz="24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 </a:t>
            </a:r>
            <a:endParaRPr lang="es-MX" sz="2400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endParaRPr lang="es-MX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2052" y="597650"/>
            <a:ext cx="2175744" cy="890140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2990693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69088" y="94289"/>
            <a:ext cx="4422658" cy="100672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F226B8"/>
                </a:solidFill>
                <a:latin typeface="Gill Sans MT Condensed" panose="020B0506020104020203" pitchFamily="34" charset="0"/>
              </a:rPr>
              <a:t>FUENTES DE INFORMACIÓN</a:t>
            </a:r>
            <a:endParaRPr lang="es-MX" sz="3600" b="1" dirty="0">
              <a:solidFill>
                <a:srgbClr val="F226B8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20126" y="970382"/>
            <a:ext cx="4912964" cy="8509518"/>
          </a:xfrm>
        </p:spPr>
        <p:txBody>
          <a:bodyPr/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sz="24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MX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 </a:t>
            </a:r>
            <a:endParaRPr lang="es-MX" sz="2400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dirty="0" err="1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Cheney</a:t>
            </a:r>
            <a:r>
              <a:rPr lang="es-MX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, Joyce (2013). </a:t>
            </a:r>
            <a:r>
              <a:rPr lang="en-US" sz="2400" i="1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How to write a summary.</a:t>
            </a:r>
            <a:r>
              <a:rPr lang="en-US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 Santa Monica College Reading Center. United States: Santa Monica College. </a:t>
            </a:r>
            <a:r>
              <a:rPr lang="en-US" sz="2400" dirty="0" err="1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Disponible</a:t>
            </a:r>
            <a:r>
              <a:rPr lang="en-US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 </a:t>
            </a:r>
            <a:r>
              <a:rPr lang="en-US" sz="2400" dirty="0" err="1">
                <a:solidFill>
                  <a:srgbClr val="7030A0"/>
                </a:solidFill>
                <a:latin typeface="Gill Sans MT Condensed" panose="020B0506020104020203" pitchFamily="34" charset="0"/>
              </a:rPr>
              <a:t>en</a:t>
            </a:r>
            <a:r>
              <a:rPr lang="en-US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: </a:t>
            </a:r>
            <a:r>
              <a:rPr lang="en-US" sz="2400" dirty="0">
                <a:solidFill>
                  <a:srgbClr val="7030A0"/>
                </a:solidFill>
                <a:latin typeface="Gill Sans MT Condensed" panose="020B0506020104020203" pitchFamily="34" charset="0"/>
                <a:hlinkClick r:id="rId2"/>
              </a:rPr>
              <a:t>http://public.wsu.edu/~</a:t>
            </a:r>
            <a:r>
              <a:rPr lang="en-US" sz="2400" dirty="0" smtClean="0">
                <a:solidFill>
                  <a:srgbClr val="7030A0"/>
                </a:solidFill>
                <a:latin typeface="Gill Sans MT Condensed" panose="020B0506020104020203" pitchFamily="34" charset="0"/>
                <a:hlinkClick r:id="rId2"/>
              </a:rPr>
              <a:t>mejia/Summary.htm</a:t>
            </a:r>
            <a:endParaRPr lang="en-US" sz="24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4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dirty="0" err="1">
                <a:solidFill>
                  <a:srgbClr val="7030A0"/>
                </a:solidFill>
                <a:latin typeface="Gill Sans MT Condensed" panose="020B0506020104020203" pitchFamily="34" charset="0"/>
              </a:rPr>
              <a:t>Cheesman</a:t>
            </a:r>
            <a:r>
              <a:rPr lang="es-MX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 de Rueda, </a:t>
            </a:r>
            <a:r>
              <a:rPr lang="es-MX" sz="2400" dirty="0" err="1">
                <a:solidFill>
                  <a:srgbClr val="7030A0"/>
                </a:solidFill>
                <a:latin typeface="Gill Sans MT Condensed" panose="020B0506020104020203" pitchFamily="34" charset="0"/>
              </a:rPr>
              <a:t>Sindy</a:t>
            </a:r>
            <a:r>
              <a:rPr lang="es-MX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 (2011). </a:t>
            </a:r>
            <a:r>
              <a:rPr lang="es-MX" sz="2400" i="1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Conceptos básicos en investigación</a:t>
            </a:r>
            <a:r>
              <a:rPr lang="es-MX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. Disponible en: http://investigar1.files.wordpress.com/2010/05/conceptos.pdf 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algn="ctr">
              <a:lnSpc>
                <a:spcPct val="150000"/>
              </a:lnSpc>
            </a:pPr>
            <a:endParaRPr lang="es-MX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052" y="597650"/>
            <a:ext cx="2175744" cy="890140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2605657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69088" y="94289"/>
            <a:ext cx="4422658" cy="100672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F226B8"/>
                </a:solidFill>
                <a:latin typeface="Gill Sans MT Condensed" panose="020B0506020104020203" pitchFamily="34" charset="0"/>
              </a:rPr>
              <a:t>FUENTES DE INFORMACIÓN</a:t>
            </a:r>
            <a:endParaRPr lang="es-MX" sz="3600" b="1" dirty="0">
              <a:solidFill>
                <a:srgbClr val="F226B8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220126" y="970382"/>
            <a:ext cx="4912964" cy="8509518"/>
          </a:xfrm>
        </p:spPr>
        <p:txBody>
          <a:bodyPr/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Fernández </a:t>
            </a:r>
            <a:r>
              <a:rPr lang="es-MX" sz="2400" dirty="0" err="1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Fastuca</a:t>
            </a:r>
            <a:r>
              <a:rPr lang="es-MX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, Lorena y </a:t>
            </a:r>
            <a:r>
              <a:rPr lang="es-MX" sz="2400" dirty="0" err="1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Bressia</a:t>
            </a:r>
            <a:r>
              <a:rPr lang="es-MX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, Rocío (2009). </a:t>
            </a:r>
            <a:r>
              <a:rPr lang="es-MX" sz="2400" i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Definiciones y características de los principales tipos de textos</a:t>
            </a:r>
            <a:r>
              <a:rPr lang="es-MX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. Facultad de Psicología y Educación, Departamento de Educación. Argentina: Universidad Católica Argentina. Disponible en: </a:t>
            </a:r>
            <a:r>
              <a:rPr lang="es-MX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http://</a:t>
            </a:r>
            <a:r>
              <a:rPr lang="es-MX" sz="24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www.uca.edu.ar/uca/common/grupo18/files/Definicion_generos_discursivos_abril_2009.pd</a:t>
            </a:r>
          </a:p>
          <a:p>
            <a:pPr algn="ctr">
              <a:lnSpc>
                <a:spcPct val="150000"/>
              </a:lnSpc>
            </a:pPr>
            <a:endParaRPr lang="es-MX" sz="24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Gómez </a:t>
            </a:r>
            <a:r>
              <a:rPr lang="es-MX" sz="2400" dirty="0" err="1">
                <a:solidFill>
                  <a:srgbClr val="7030A0"/>
                </a:solidFill>
                <a:latin typeface="Gill Sans MT Condensed" panose="020B0506020104020203" pitchFamily="34" charset="0"/>
              </a:rPr>
              <a:t>Peresmitré</a:t>
            </a:r>
            <a:r>
              <a:rPr lang="es-MX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, Gilda y </a:t>
            </a:r>
            <a:r>
              <a:rPr lang="es-MX" sz="2400" dirty="0" err="1">
                <a:solidFill>
                  <a:srgbClr val="7030A0"/>
                </a:solidFill>
                <a:latin typeface="Gill Sans MT Condensed" panose="020B0506020104020203" pitchFamily="34" charset="0"/>
              </a:rPr>
              <a:t>Reidl</a:t>
            </a:r>
            <a:r>
              <a:rPr lang="es-MX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, Lucy (2010). </a:t>
            </a:r>
            <a:r>
              <a:rPr lang="es-MX" sz="2400" i="1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Metodología de Investigación en Ciencias Socia</a:t>
            </a:r>
            <a:r>
              <a:rPr lang="es-MX" sz="24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les. México: Universidad Nacional Autónoma de México. Disponible en: http://www.psicol.unam.mx/Investigacion2/pdf/lucy_gilda.pdf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2052" y="597650"/>
            <a:ext cx="2175744" cy="890140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1345128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469088" y="94289"/>
            <a:ext cx="4422658" cy="100672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s-MX" sz="3600" b="1" dirty="0" smtClean="0">
                <a:solidFill>
                  <a:srgbClr val="F226B8"/>
                </a:solidFill>
                <a:latin typeface="Gill Sans MT Condensed" panose="020B0506020104020203" pitchFamily="34" charset="0"/>
              </a:rPr>
              <a:t>FUENTES DE INFORMACIÓN</a:t>
            </a:r>
            <a:endParaRPr lang="es-MX" sz="3600" b="1" dirty="0">
              <a:solidFill>
                <a:srgbClr val="F226B8"/>
              </a:solidFill>
              <a:latin typeface="Gill Sans MT Condensed" panose="020B0506020104020203" pitchFamily="34" charset="0"/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>
          <a:xfrm>
            <a:off x="135905" y="1548882"/>
            <a:ext cx="4912964" cy="8509518"/>
          </a:xfrm>
        </p:spPr>
        <p:txBody>
          <a:bodyPr/>
          <a:lstStyle/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Sierra Guzmán, Martha Patricia (2012). </a:t>
            </a:r>
            <a:r>
              <a:rPr lang="es-MX" sz="2000" i="1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Conceptos Generales.</a:t>
            </a:r>
            <a:r>
              <a:rPr lang="es-MX" sz="20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 Preparatoria número 3. México: Universidad Autónoma del Estado de Hidalgo. Disponible en: http://www.uaeh.edu.mx/docencia/P_Presentaciones/prepa3/conceptos_generales_inv.pdf </a:t>
            </a:r>
            <a:endParaRPr lang="es-MX" sz="2000" dirty="0" smtClean="0">
              <a:solidFill>
                <a:srgbClr val="7030A0"/>
              </a:solidFill>
              <a:latin typeface="Gill Sans MT Condensed" panose="020B0506020104020203" pitchFamily="34" charset="0"/>
            </a:endParaRP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UNAM (s/f). </a:t>
            </a:r>
            <a:r>
              <a:rPr lang="es-MX" sz="2000" i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El reporte de investigación</a:t>
            </a:r>
            <a:r>
              <a:rPr lang="es-MX" sz="20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. Facultad de Psicología. México: Universidad Nacional Autónoma de México. </a:t>
            </a:r>
            <a:r>
              <a:rPr lang="es-MX" sz="2000" dirty="0">
                <a:solidFill>
                  <a:srgbClr val="7030A0"/>
                </a:solidFill>
                <a:latin typeface="Gill Sans MT Condensed" panose="020B0506020104020203" pitchFamily="34" charset="0"/>
              </a:rPr>
              <a:t>Disponible en: http://</a:t>
            </a:r>
            <a:r>
              <a:rPr lang="es-MX" sz="20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www.psicol.unam.mx/Investigacion2/pdf/METO13F.pdf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MX" sz="20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Universidad de Antioquía (2008). </a:t>
            </a:r>
            <a:r>
              <a:rPr lang="es-MX" sz="2000" i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Editorial.</a:t>
            </a:r>
            <a:r>
              <a:rPr lang="es-MX" sz="20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 </a:t>
            </a:r>
            <a:r>
              <a:rPr lang="es-MX" sz="2000" i="1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Pautas para elaborar la introducción de un artículo científico</a:t>
            </a:r>
            <a:r>
              <a:rPr lang="es-MX" sz="2000" dirty="0" smtClean="0">
                <a:solidFill>
                  <a:srgbClr val="7030A0"/>
                </a:solidFill>
                <a:latin typeface="Gill Sans MT Condensed" panose="020B0506020104020203" pitchFamily="34" charset="0"/>
              </a:rPr>
              <a:t>. En “Revista de Investigación y Educación en Enfermería”. Volumen XXVI, número 1, marzo de 2008. Medellín, Colombia: Facultad de Enfermería.</a:t>
            </a:r>
          </a:p>
          <a:p>
            <a:pPr marL="571500" indent="-571500" algn="ctr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s-MX" dirty="0">
              <a:solidFill>
                <a:srgbClr val="7030A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2052" y="597650"/>
            <a:ext cx="2175744" cy="8901402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4901537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/>
          <p:cNvSpPr>
            <a:spLocks noGrp="1"/>
          </p:cNvSpPr>
          <p:nvPr>
            <p:ph type="body" sz="quarter" idx="12"/>
          </p:nvPr>
        </p:nvSpPr>
        <p:spPr>
          <a:xfrm>
            <a:off x="649032" y="385558"/>
            <a:ext cx="4178425" cy="8622518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400" b="1" i="0" baseline="0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Guión explicativo para</a:t>
            </a:r>
            <a:r>
              <a:rPr lang="es-ES" sz="2400" b="1" i="0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 uso del material</a:t>
            </a: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endParaRPr lang="es-ES" sz="2400" b="1" i="0" baseline="0" noProof="1" smtClean="0">
              <a:solidFill>
                <a:srgbClr val="00B050"/>
              </a:solidFill>
              <a:latin typeface="Gill Sans MT Condensed" panose="020B0506020104020203" pitchFamily="34" charset="0"/>
            </a:endParaRP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800" b="1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T</a:t>
            </a:r>
            <a:r>
              <a:rPr lang="es-ES" sz="2800" b="1" i="0" cap="none" baseline="0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ambién</a:t>
            </a:r>
            <a:r>
              <a:rPr lang="es-ES" sz="2800" b="1" i="0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 se recomienda comentar con  los alumnos la amplia variedad de textos académicos existentes –no únicamente los 5 incluidos en este material-, así como hacer énfasis en la utilidad práctica que pudiera tener la comprensión y aplicación de cada uno de ellos para su formación profesional.</a:t>
            </a: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800" b="1" cap="none" baseline="0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Se sugiere acompañar</a:t>
            </a:r>
            <a:r>
              <a:rPr lang="es-ES" sz="2800" b="1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 esta presentación en </a:t>
            </a:r>
            <a:r>
              <a:rPr lang="es-ES" sz="2800" b="1" i="1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Power Point</a:t>
            </a:r>
            <a:r>
              <a:rPr lang="es-ES" sz="2800" b="1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 con ejemplos gráficos e impresos, y ejercicios de apoyo.</a:t>
            </a:r>
            <a:endParaRPr lang="es-ES" sz="2800" b="1" i="0" cap="none" baseline="0" noProof="1" smtClean="0">
              <a:solidFill>
                <a:srgbClr val="0070C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616" y="638046"/>
            <a:ext cx="2187146" cy="885194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8795971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/>
          <p:cNvSpPr>
            <a:spLocks noGrp="1"/>
          </p:cNvSpPr>
          <p:nvPr>
            <p:ph type="body" sz="quarter" idx="12"/>
          </p:nvPr>
        </p:nvSpPr>
        <p:spPr>
          <a:xfrm>
            <a:off x="649032" y="385557"/>
            <a:ext cx="4178425" cy="9203285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400" b="1" i="0" baseline="0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Guión explicativo para</a:t>
            </a:r>
            <a:r>
              <a:rPr lang="es-ES" sz="2400" b="1" i="0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 uso del material</a:t>
            </a:r>
            <a:endParaRPr lang="es-ES" sz="2400" b="1" i="0" baseline="0" noProof="1" smtClean="0">
              <a:solidFill>
                <a:srgbClr val="00B050"/>
              </a:solidFill>
              <a:latin typeface="Gill Sans MT Condensed" panose="020B0506020104020203" pitchFamily="34" charset="0"/>
            </a:endParaRP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3600" b="1" cap="none" noProof="1">
                <a:solidFill>
                  <a:srgbClr val="00B050"/>
                </a:solidFill>
                <a:latin typeface="Gill Sans MT Condensed" panose="020B0506020104020203" pitchFamily="34" charset="0"/>
              </a:rPr>
              <a:t>E</a:t>
            </a:r>
            <a:r>
              <a:rPr lang="es-ES" sz="3600" b="1" i="0" cap="none" baseline="0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ntre los ejemplos</a:t>
            </a:r>
            <a:r>
              <a:rPr lang="es-ES" sz="3600" b="1" i="0" cap="none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 que se sugiere presentar se encuentran un resumen y un </a:t>
            </a:r>
            <a:r>
              <a:rPr lang="es-ES" sz="3600" b="1" i="1" cap="none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abstract</a:t>
            </a:r>
            <a:r>
              <a:rPr lang="es-ES" sz="3600" b="1" i="0" cap="none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 –ambos pueden ubicarse en alguna revista científica, ya sea especializada o de divulgación-, así como una ponencia, que puede encontrarse en las Memorias de un evento académico.</a:t>
            </a:r>
            <a:endParaRPr lang="es-ES" sz="3600" b="1" i="0" cap="none" baseline="0" noProof="1" smtClean="0">
              <a:solidFill>
                <a:srgbClr val="00B05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4674" y="607412"/>
            <a:ext cx="2311228" cy="8870220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37174083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/>
          <p:cNvSpPr>
            <a:spLocks noGrp="1"/>
          </p:cNvSpPr>
          <p:nvPr>
            <p:ph type="body" sz="quarter" idx="12"/>
          </p:nvPr>
        </p:nvSpPr>
        <p:spPr>
          <a:xfrm>
            <a:off x="321276" y="210065"/>
            <a:ext cx="4506181" cy="9378777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000" b="1" i="0" baseline="0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Guión explicativo para</a:t>
            </a:r>
            <a:r>
              <a:rPr lang="es-ES" sz="2000" b="1" i="0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 uso del material</a:t>
            </a:r>
            <a:endParaRPr lang="es-ES" sz="2000" b="1" i="0" baseline="0" noProof="1" smtClean="0">
              <a:solidFill>
                <a:srgbClr val="00B050"/>
              </a:solidFill>
              <a:latin typeface="Gill Sans MT Condensed" panose="020B0506020104020203" pitchFamily="34" charset="0"/>
            </a:endParaRP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endParaRPr lang="es-ES" sz="2000" b="1" cap="none" noProof="1" smtClean="0">
              <a:solidFill>
                <a:srgbClr val="0070C0"/>
              </a:solidFill>
              <a:latin typeface="Gill Sans MT Condensed" panose="020B0506020104020203" pitchFamily="34" charset="0"/>
            </a:endParaRP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000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Algunos de los </a:t>
            </a:r>
            <a:r>
              <a:rPr lang="es-ES" sz="2000" cap="none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ejercicios de apoyo </a:t>
            </a:r>
            <a:r>
              <a:rPr lang="es-ES" sz="2000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a emplear en conjunto con este material pueden ser:</a:t>
            </a:r>
          </a:p>
          <a:p>
            <a:pPr marL="457200" indent="-457200" algn="ctr" defTabSz="777240">
              <a:lnSpc>
                <a:spcPct val="150000"/>
              </a:lnSpc>
              <a:spcBef>
                <a:spcPts val="850"/>
              </a:spcBef>
              <a:buAutoNum type="alphaLcParenR"/>
            </a:pPr>
            <a:r>
              <a:rPr lang="es-ES" sz="2000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La realización de un </a:t>
            </a:r>
            <a:r>
              <a:rPr lang="es-ES" sz="2000" cap="none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resumen no mayor a 300 palabras</a:t>
            </a:r>
            <a:r>
              <a:rPr lang="es-ES" sz="2000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 (como suele solicitarse en los criterios editoriales de las revistas científicas).</a:t>
            </a:r>
          </a:p>
          <a:p>
            <a:pPr marL="457200" indent="-457200" algn="ctr" defTabSz="777240">
              <a:lnSpc>
                <a:spcPct val="150000"/>
              </a:lnSpc>
              <a:spcBef>
                <a:spcPts val="850"/>
              </a:spcBef>
              <a:buAutoNum type="alphaLcParenR"/>
            </a:pPr>
            <a:r>
              <a:rPr lang="es-ES" sz="2000" i="0" cap="none" baseline="0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La elaboración de la</a:t>
            </a:r>
            <a:r>
              <a:rPr lang="es-ES" sz="2000" i="0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 </a:t>
            </a:r>
            <a:r>
              <a:rPr lang="es-ES" sz="2000" i="0" cap="none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reseña de un capítulo de libro </a:t>
            </a:r>
            <a:r>
              <a:rPr lang="es-ES" sz="2000" i="0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(haciendo énfasis en la parte crítica de dicha recensión).</a:t>
            </a:r>
          </a:p>
          <a:p>
            <a:pPr marL="457200" indent="-457200" algn="ctr" defTabSz="777240">
              <a:lnSpc>
                <a:spcPct val="150000"/>
              </a:lnSpc>
              <a:spcBef>
                <a:spcPts val="850"/>
              </a:spcBef>
              <a:buAutoNum type="alphaLcParenR"/>
            </a:pPr>
            <a:r>
              <a:rPr lang="es-ES" sz="2000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La integración de la </a:t>
            </a:r>
            <a:r>
              <a:rPr lang="es-ES" sz="2000" cap="none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síntesis de un artículo de revista.</a:t>
            </a:r>
          </a:p>
          <a:p>
            <a:pPr marL="457200" indent="-457200" algn="ctr" defTabSz="777240">
              <a:lnSpc>
                <a:spcPct val="150000"/>
              </a:lnSpc>
              <a:spcBef>
                <a:spcPts val="850"/>
              </a:spcBef>
              <a:buAutoNum type="alphaLcParenR"/>
            </a:pPr>
            <a:r>
              <a:rPr lang="es-ES" sz="2000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La </a:t>
            </a:r>
            <a:r>
              <a:rPr lang="es-ES" sz="2000" cap="none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identificación de la estructura de una ponencia</a:t>
            </a:r>
            <a:r>
              <a:rPr lang="es-ES" sz="2000" cap="none" noProof="1" smtClean="0">
                <a:solidFill>
                  <a:srgbClr val="0070C0"/>
                </a:solidFill>
                <a:latin typeface="Gill Sans MT Condensed" panose="020B0506020104020203" pitchFamily="34" charset="0"/>
              </a:rPr>
              <a:t>, ubicada en las Memorias de algún evento académico.</a:t>
            </a:r>
          </a:p>
          <a:p>
            <a:pPr marL="457200" indent="-457200" algn="ctr" defTabSz="777240">
              <a:lnSpc>
                <a:spcPct val="150000"/>
              </a:lnSpc>
              <a:spcBef>
                <a:spcPts val="850"/>
              </a:spcBef>
              <a:buAutoNum type="alphaLcParenR"/>
            </a:pPr>
            <a:endParaRPr lang="es-ES" sz="2000" i="0" cap="none" noProof="1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  <a:p>
            <a:pPr algn="ctr" defTabSz="777240">
              <a:lnSpc>
                <a:spcPct val="150000"/>
              </a:lnSpc>
              <a:spcBef>
                <a:spcPts val="850"/>
              </a:spcBef>
            </a:pPr>
            <a:r>
              <a:rPr lang="es-ES" sz="2000" cap="none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SE SUGIERE CONSIDERAR QUE TODOS LOS TEXTOS A RESUMIR, RESEÑAR, SINTETIZAR O IDENTIFICAR, SE RELACIONEN CON LA DISCIPLINA TURÍSTICA.</a:t>
            </a:r>
            <a:endParaRPr lang="es-ES" sz="2000" i="0" cap="none" noProof="1" smtClean="0">
              <a:solidFill>
                <a:srgbClr val="00B050"/>
              </a:solidFill>
              <a:latin typeface="Gill Sans MT Condensed" panose="020B0506020104020203" pitchFamily="34" charset="0"/>
            </a:endParaRPr>
          </a:p>
          <a:p>
            <a:pPr marL="457200" indent="-457200" algn="ctr" defTabSz="777240">
              <a:lnSpc>
                <a:spcPct val="150000"/>
              </a:lnSpc>
              <a:spcBef>
                <a:spcPts val="850"/>
              </a:spcBef>
              <a:buAutoNum type="alphaLcParenR"/>
            </a:pPr>
            <a:endParaRPr lang="es-ES" sz="2000" b="1" i="0" cap="none" baseline="0" noProof="1" smtClean="0">
              <a:solidFill>
                <a:schemeClr val="accent1">
                  <a:lumMod val="75000"/>
                </a:schemeClr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259" y="526835"/>
            <a:ext cx="2199503" cy="9062007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24929759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texto 2"/>
          <p:cNvSpPr>
            <a:spLocks noGrp="1"/>
          </p:cNvSpPr>
          <p:nvPr>
            <p:ph type="body" sz="quarter" idx="12"/>
          </p:nvPr>
        </p:nvSpPr>
        <p:spPr>
          <a:xfrm>
            <a:off x="649032" y="385557"/>
            <a:ext cx="4178425" cy="9302139"/>
          </a:xfrm>
        </p:spPr>
        <p:txBody>
          <a:bodyPr/>
          <a:lstStyle/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400" b="1" i="0" baseline="0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Justificación</a:t>
            </a: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endParaRPr lang="es-ES" sz="2400" b="1" i="0" baseline="0" noProof="1" smtClean="0">
              <a:solidFill>
                <a:srgbClr val="00B050"/>
              </a:solidFill>
              <a:latin typeface="Gill Sans MT Condensed" panose="020B0506020104020203" pitchFamily="34" charset="0"/>
            </a:endParaRP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r>
              <a:rPr lang="es-ES" sz="2400" cap="none" noProof="1">
                <a:solidFill>
                  <a:srgbClr val="00B050"/>
                </a:solidFill>
                <a:latin typeface="Gill Sans MT Condensed" panose="020B0506020104020203" pitchFamily="34" charset="0"/>
              </a:rPr>
              <a:t>S</a:t>
            </a:r>
            <a:r>
              <a:rPr lang="es-ES" sz="2400" cap="none" noProof="1" smtClean="0">
                <a:solidFill>
                  <a:srgbClr val="00B050"/>
                </a:solidFill>
                <a:latin typeface="Gill Sans MT Condensed" panose="020B0506020104020203" pitchFamily="34" charset="0"/>
              </a:rPr>
              <a:t>e considera que este material puede ser de utilidad para docentes y alumnos para la identificación de distintos textos académicos y científicos –comunes durante la formación profesional-, ya sea como fuentes de información o como guías en su elaboración. Es decir, en el desarrollo de la carrera los textos que aquí se presentan no sólo se consultan de manera frecuente, sino y sobre todo se solicitan como tareas y trabajos escolares. Por lo que se considera conveniente conocer qué son, para qué sirven, cuáles son sus características esenciales y por ende, cómo se elaboran.</a:t>
            </a:r>
            <a:endParaRPr lang="es-ES" sz="2400" i="0" cap="none" baseline="0" noProof="1" smtClean="0">
              <a:solidFill>
                <a:srgbClr val="00B050"/>
              </a:solidFill>
              <a:latin typeface="Gill Sans MT Condensed" panose="020B0506020104020203" pitchFamily="34" charset="0"/>
            </a:endParaRPr>
          </a:p>
          <a:p>
            <a:pPr marL="0" indent="0" algn="ctr" defTabSz="777240">
              <a:lnSpc>
                <a:spcPct val="150000"/>
              </a:lnSpc>
              <a:spcBef>
                <a:spcPts val="850"/>
              </a:spcBef>
              <a:buNone/>
            </a:pPr>
            <a:endParaRPr lang="es-ES" sz="3600" b="1" i="0" baseline="0" noProof="1" smtClean="0">
              <a:solidFill>
                <a:srgbClr val="0070C0"/>
              </a:solidFill>
              <a:latin typeface="Gill Sans MT Condensed" panose="020B0506020104020203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686" y="553222"/>
            <a:ext cx="2063579" cy="8912053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23621868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letín para estudiante 8,5 x 11">
  <a:themeElements>
    <a:clrScheme name="Student Flyer Blue">
      <a:dk1>
        <a:sysClr val="windowText" lastClr="000000"/>
      </a:dk1>
      <a:lt1>
        <a:sysClr val="window" lastClr="FFFFFF"/>
      </a:lt1>
      <a:dk2>
        <a:srgbClr val="111111"/>
      </a:dk2>
      <a:lt2>
        <a:srgbClr val="B2B2B2"/>
      </a:lt2>
      <a:accent1>
        <a:srgbClr val="0070C0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Impact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udent_Flyer_Blue_TP103896073" id="{DDBECA82-944E-4821-AD82-C9A637969493}" vid="{0BDDEB8C-D767-417F-8991-2AFCAC49BC42}"/>
    </a:ext>
  </a:extLst>
</a:theme>
</file>

<file path=ppt/theme/theme2.xml><?xml version="1.0" encoding="utf-8"?>
<a:theme xmlns:a="http://schemas.openxmlformats.org/drawingml/2006/main" name="Tema de Office">
  <a:themeElements>
    <a:clrScheme name="Student Flyer Blue">
      <a:dk1>
        <a:sysClr val="windowText" lastClr="000000"/>
      </a:dk1>
      <a:lt1>
        <a:sysClr val="window" lastClr="FFFFFF"/>
      </a:lt1>
      <a:dk2>
        <a:srgbClr val="111111"/>
      </a:dk2>
      <a:lt2>
        <a:srgbClr val="B2B2B2"/>
      </a:lt2>
      <a:accent1>
        <a:srgbClr val="0070C0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Impact-Calibri">
      <a:majorFont>
        <a:latin typeface="Impac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Student Flyer Blue">
      <a:dk1>
        <a:sysClr val="windowText" lastClr="000000"/>
      </a:dk1>
      <a:lt1>
        <a:sysClr val="window" lastClr="FFFFFF"/>
      </a:lt1>
      <a:dk2>
        <a:srgbClr val="111111"/>
      </a:dk2>
      <a:lt2>
        <a:srgbClr val="B2B2B2"/>
      </a:lt2>
      <a:accent1>
        <a:srgbClr val="0070C0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Impact-Calibri">
      <a:majorFont>
        <a:latin typeface="Impac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4EAC694-BF20-4B7B-8617-712E6B9578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Prospecto para estudiantes (diseño en negrita de color negro y azul)</Template>
  <TotalTime>0</TotalTime>
  <Words>2946</Words>
  <Application>Microsoft Office PowerPoint</Application>
  <PresentationFormat>Personalizado</PresentationFormat>
  <Paragraphs>397</Paragraphs>
  <Slides>55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3" baseType="lpstr">
      <vt:lpstr>Arial</vt:lpstr>
      <vt:lpstr>Baskerville Old Face</vt:lpstr>
      <vt:lpstr>Bell MT</vt:lpstr>
      <vt:lpstr>Calibri</vt:lpstr>
      <vt:lpstr>Gill Sans MT Condensed</vt:lpstr>
      <vt:lpstr>Impact</vt:lpstr>
      <vt:lpstr>Wingdings</vt:lpstr>
      <vt:lpstr>Boletín para estudiante 8,5 x 11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2017-08-23T02:42:22Z</dcterms:created>
  <dcterms:modified xsi:type="dcterms:W3CDTF">2017-09-27T15:44:15Z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TC038960749991</vt:lpwstr>
  </property>
</Properties>
</file>