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86"/>
  </p:notesMasterIdLst>
  <p:handoutMasterIdLst>
    <p:handoutMasterId r:id="rId87"/>
  </p:handoutMasterIdLst>
  <p:sldIdLst>
    <p:sldId id="355" r:id="rId3"/>
    <p:sldId id="356" r:id="rId4"/>
    <p:sldId id="357" r:id="rId5"/>
    <p:sldId id="363" r:id="rId6"/>
    <p:sldId id="358" r:id="rId7"/>
    <p:sldId id="359" r:id="rId8"/>
    <p:sldId id="367" r:id="rId9"/>
    <p:sldId id="364" r:id="rId10"/>
    <p:sldId id="362" r:id="rId11"/>
    <p:sldId id="365" r:id="rId12"/>
    <p:sldId id="366" r:id="rId13"/>
    <p:sldId id="256" r:id="rId14"/>
    <p:sldId id="288" r:id="rId15"/>
    <p:sldId id="289" r:id="rId16"/>
    <p:sldId id="290" r:id="rId17"/>
    <p:sldId id="272" r:id="rId18"/>
    <p:sldId id="277" r:id="rId19"/>
    <p:sldId id="278" r:id="rId20"/>
    <p:sldId id="280" r:id="rId21"/>
    <p:sldId id="281" r:id="rId22"/>
    <p:sldId id="279" r:id="rId23"/>
    <p:sldId id="282" r:id="rId24"/>
    <p:sldId id="283" r:id="rId25"/>
    <p:sldId id="284" r:id="rId26"/>
    <p:sldId id="293" r:id="rId27"/>
    <p:sldId id="292" r:id="rId28"/>
    <p:sldId id="294" r:id="rId29"/>
    <p:sldId id="296" r:id="rId30"/>
    <p:sldId id="285" r:id="rId31"/>
    <p:sldId id="287" r:id="rId32"/>
    <p:sldId id="301" r:id="rId33"/>
    <p:sldId id="286" r:id="rId34"/>
    <p:sldId id="273" r:id="rId35"/>
    <p:sldId id="304" r:id="rId36"/>
    <p:sldId id="305" r:id="rId37"/>
    <p:sldId id="306" r:id="rId38"/>
    <p:sldId id="307" r:id="rId39"/>
    <p:sldId id="308" r:id="rId40"/>
    <p:sldId id="310" r:id="rId41"/>
    <p:sldId id="312" r:id="rId42"/>
    <p:sldId id="314" r:id="rId43"/>
    <p:sldId id="316" r:id="rId44"/>
    <p:sldId id="317" r:id="rId45"/>
    <p:sldId id="318" r:id="rId46"/>
    <p:sldId id="274" r:id="rId47"/>
    <p:sldId id="320" r:id="rId48"/>
    <p:sldId id="319" r:id="rId49"/>
    <p:sldId id="326" r:id="rId50"/>
    <p:sldId id="321" r:id="rId51"/>
    <p:sldId id="322" r:id="rId52"/>
    <p:sldId id="324" r:id="rId53"/>
    <p:sldId id="327" r:id="rId54"/>
    <p:sldId id="328" r:id="rId55"/>
    <p:sldId id="331" r:id="rId56"/>
    <p:sldId id="332" r:id="rId57"/>
    <p:sldId id="275" r:id="rId58"/>
    <p:sldId id="333" r:id="rId59"/>
    <p:sldId id="334" r:id="rId60"/>
    <p:sldId id="337" r:id="rId61"/>
    <p:sldId id="339" r:id="rId62"/>
    <p:sldId id="340" r:id="rId63"/>
    <p:sldId id="335" r:id="rId64"/>
    <p:sldId id="338" r:id="rId65"/>
    <p:sldId id="341" r:id="rId66"/>
    <p:sldId id="343" r:id="rId67"/>
    <p:sldId id="344" r:id="rId68"/>
    <p:sldId id="345" r:id="rId69"/>
    <p:sldId id="276" r:id="rId70"/>
    <p:sldId id="346" r:id="rId71"/>
    <p:sldId id="348" r:id="rId72"/>
    <p:sldId id="347" r:id="rId73"/>
    <p:sldId id="349" r:id="rId74"/>
    <p:sldId id="350" r:id="rId75"/>
    <p:sldId id="351" r:id="rId76"/>
    <p:sldId id="352" r:id="rId77"/>
    <p:sldId id="353" r:id="rId78"/>
    <p:sldId id="354" r:id="rId79"/>
    <p:sldId id="258" r:id="rId80"/>
    <p:sldId id="329" r:id="rId81"/>
    <p:sldId id="311" r:id="rId82"/>
    <p:sldId id="295" r:id="rId83"/>
    <p:sldId id="303" r:id="rId84"/>
    <p:sldId id="336" r:id="rId85"/>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888">
          <p15:clr>
            <a:srgbClr val="A4A3A4"/>
          </p15:clr>
        </p15:guide>
        <p15:guide id="3" pos="3839">
          <p15:clr>
            <a:srgbClr val="A4A3A4"/>
          </p15:clr>
        </p15:guide>
        <p15:guide id="4" pos="767">
          <p15:clr>
            <a:srgbClr val="A4A3A4"/>
          </p15:clr>
        </p15:guide>
        <p15:guide id="5" pos="691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9" autoAdjust="0"/>
    <p:restoredTop sz="94492" autoAdjust="0"/>
  </p:normalViewPr>
  <p:slideViewPr>
    <p:cSldViewPr>
      <p:cViewPr varScale="1">
        <p:scale>
          <a:sx n="113" d="100"/>
          <a:sy n="113" d="100"/>
        </p:scale>
        <p:origin x="426" y="114"/>
      </p:cViewPr>
      <p:guideLst>
        <p:guide orient="horz" pos="2160"/>
        <p:guide orient="horz" pos="3888"/>
        <p:guide pos="3839"/>
        <p:guide pos="767"/>
        <p:guide pos="6911"/>
      </p:guideLst>
    </p:cSldViewPr>
  </p:slideViewPr>
  <p:notesTextViewPr>
    <p:cViewPr>
      <p:scale>
        <a:sx n="1" d="1"/>
        <a:sy n="1" d="1"/>
      </p:scale>
      <p:origin x="0" y="0"/>
    </p:cViewPr>
  </p:notesTextViewPr>
  <p:notesViewPr>
    <p:cSldViewPr showGuides="1">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viewProps" Target="view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theme" Target="theme/theme1.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handoutMaster" Target="handoutMasters/handout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es-MX"/>
              <a:t>06/10/2017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‹Nº›</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es-MX"/>
              <a:t>06/10/2017</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‹Nº›</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828324" y="362396"/>
            <a:ext cx="9141619" cy="1676400"/>
          </a:xfrm>
        </p:spPr>
        <p:txBody>
          <a:bodyPr>
            <a:noAutofit/>
          </a:bodyPr>
          <a:lstStyle>
            <a:lvl1pPr>
              <a:lnSpc>
                <a:spcPct val="80000"/>
              </a:lnSpc>
              <a:defRPr sz="6000"/>
            </a:lvl1pPr>
          </a:lstStyle>
          <a:p>
            <a:r>
              <a:rPr lang="es-ES" smtClean="0"/>
              <a:t>Haga clic para modificar el estilo de título del patrón</a:t>
            </a:r>
            <a:endParaRPr/>
          </a:p>
        </p:txBody>
      </p:sp>
      <p:sp>
        <p:nvSpPr>
          <p:cNvPr id="3" name="Subtitle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s-ES" smtClean="0"/>
              <a:t>Haga clic para modificar el estilo de subtítulo del patrón</a:t>
            </a:r>
            <a:endParaRPr/>
          </a:p>
        </p:txBody>
      </p:sp>
      <p:sp>
        <p:nvSpPr>
          <p:cNvPr id="4" name="Date Placeholder 3"/>
          <p:cNvSpPr>
            <a:spLocks noGrp="1"/>
          </p:cNvSpPr>
          <p:nvPr>
            <p:ph type="dt" sz="half" idx="10"/>
          </p:nvPr>
        </p:nvSpPr>
        <p:spPr/>
        <p:txBody>
          <a:bodyPr/>
          <a:lstStyle/>
          <a:p>
            <a:fld id="{A7209051-6E81-43E8-9099-FF6A0C3DCFE8}" type="datetime1">
              <a:rPr lang="es-MX"/>
              <a:t>06/10/2017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3887510112"/>
      </p:ext>
    </p:extLst>
  </p:cSld>
  <p:clrMapOvr>
    <a:masterClrMapping/>
  </p:clrMapOvr>
  <p:transition spd="slow">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1218883" y="1600200"/>
            <a:ext cx="9751060" cy="4572000"/>
          </a:xfrm>
        </p:spPr>
        <p:txBody>
          <a:bodyPr vert="eaVert"/>
          <a:lstStyle>
            <a:lvl5pPr>
              <a:defRPr/>
            </a:lvl5pPr>
            <a:lvl6pPr>
              <a:defRPr/>
            </a:lvl6pPr>
            <a:lvl7pPr>
              <a:defRPr/>
            </a:lvl7pPr>
            <a:lvl8pPr>
              <a:defRPr baseline="0"/>
            </a:lvl8pPr>
            <a:lvl9pPr>
              <a:defRPr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EDCEAB04-7709-4C1E-A61A-74684A0170FC}" type="datetime1">
              <a:rPr lang="es-MX"/>
              <a:t>06/10/2017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2640825804"/>
      </p:ext>
    </p:extLst>
  </p:cSld>
  <p:clrMapOvr>
    <a:masterClrMapping/>
  </p:clrMapOvr>
  <p:transition spd="slow">
    <p:randomBa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bottom graphic"/>
          <p:cNvGrpSpPr/>
          <p:nvPr/>
        </p:nvGrpSpPr>
        <p:grpSpPr>
          <a:xfrm>
            <a:off x="0" y="5395517"/>
            <a:ext cx="12188825" cy="1462483"/>
            <a:chOff x="0" y="4046638"/>
            <a:chExt cx="9144000" cy="1096862"/>
          </a:xfrm>
        </p:grpSpPr>
        <p:sp>
          <p:nvSpPr>
            <p:cNvPr id="16" name="Freef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Vertical Title 1"/>
          <p:cNvSpPr>
            <a:spLocks noGrp="1"/>
          </p:cNvSpPr>
          <p:nvPr>
            <p:ph type="title" orient="vert"/>
          </p:nvPr>
        </p:nvSpPr>
        <p:spPr>
          <a:xfrm>
            <a:off x="9751060" y="1150514"/>
            <a:ext cx="1828324" cy="5021685"/>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0C79BD0D-E0B1-4CED-AC65-708AC79EB9CD}" type="datetime1">
              <a:rPr lang="es-MX"/>
              <a:t>06/10/2017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81644822"/>
      </p:ext>
    </p:extLst>
  </p:cSld>
  <p:clrMapOvr>
    <a:masterClrMapping/>
  </p:clrMapOvr>
  <p:transition spd="slow">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0CC3EA6D-DF0B-4D4B-B359-5F1D1D0E30A4}" type="datetime1">
              <a:rPr lang="es-MX"/>
              <a:t>06/10/2017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3435150780"/>
      </p:ext>
    </p:extLst>
  </p:cSld>
  <p:clrMapOvr>
    <a:masterClrMapping/>
  </p:clrMapOvr>
  <p:transition spd="slow">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Rounded Rectangle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bottom graphic"/>
          <p:cNvGrpSpPr/>
          <p:nvPr/>
        </p:nvGrpSpPr>
        <p:grpSpPr>
          <a:xfrm>
            <a:off x="0" y="5409216"/>
            <a:ext cx="12188825" cy="1462483"/>
            <a:chOff x="0" y="4056912"/>
            <a:chExt cx="9144000" cy="1096862"/>
          </a:xfrm>
        </p:grpSpPr>
        <p:sp>
          <p:nvSpPr>
            <p:cNvPr id="20" name="Freef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7EDB99-15BC-4479-BAC5-1E502E66917A}" type="datetime1">
              <a:rPr lang="es-MX"/>
              <a:t>06/10/2017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1435693446"/>
      </p:ext>
    </p:extLst>
  </p:cSld>
  <p:clrMapOvr>
    <a:masterClrMapping/>
  </p:clrMapOvr>
  <p:transition spd="slow">
    <p:randomBa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21888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4067C2A3-CD19-48AB-9F64-ECCF75182EDD}" type="datetime1">
              <a:rPr lang="es-MX"/>
              <a:t>06/10/2017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1297796297"/>
      </p:ext>
    </p:extLst>
  </p:cSld>
  <p:clrMapOvr>
    <a:masterClrMapping/>
  </p:clrMapOvr>
  <p:transition spd="slow">
    <p:randomBa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18883" y="152400"/>
            <a:ext cx="9751060" cy="12954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218882" y="1596571"/>
            <a:ext cx="4875530" cy="816429"/>
          </a:xfrm>
        </p:spPr>
        <p:txBody>
          <a:bodyPr anchor="ctr">
            <a:normAutofit/>
          </a:bodyPr>
          <a:lstStyle>
            <a:lvl1pPr marL="0" indent="0">
              <a:buNone/>
              <a:defRPr sz="2800" b="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1888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094412" y="1596571"/>
            <a:ext cx="4875530" cy="816429"/>
          </a:xfrm>
        </p:spPr>
        <p:txBody>
          <a:bodyPr anchor="ctr">
            <a:normAutofit/>
          </a:bodyPr>
          <a:lstStyle>
            <a:lvl1pPr marL="0" indent="0">
              <a:buNone/>
              <a:defRPr sz="2800" b="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0363E8C1-7C87-4705-AB97-8CD17D208E3F}" type="datetime1">
              <a:rPr lang="es-MX"/>
              <a:t>06/10/2017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487039940"/>
      </p:ext>
    </p:extLst>
  </p:cSld>
  <p:clrMapOvr>
    <a:masterClrMapping/>
  </p:clrMapOvr>
  <p:transition spd="slow">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E20C624E-DF92-4841-B9B9-DD11AA239B85}" type="datetime1">
              <a:rPr lang="es-MX"/>
              <a:t>06/10/2017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96903192"/>
      </p:ext>
    </p:extLst>
  </p:cSld>
  <p:clrMapOvr>
    <a:masterClrMapping/>
  </p:clrMapOvr>
  <p:transition spd="slow">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Freef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Date Placeholder 1"/>
          <p:cNvSpPr>
            <a:spLocks noGrp="1"/>
          </p:cNvSpPr>
          <p:nvPr>
            <p:ph type="dt" sz="half" idx="10"/>
          </p:nvPr>
        </p:nvSpPr>
        <p:spPr/>
        <p:txBody>
          <a:bodyPr/>
          <a:lstStyle/>
          <a:p>
            <a:fld id="{FBDA3AE1-4360-4D5B-BDBC-656B872DD533}" type="datetime1">
              <a:rPr lang="es-MX"/>
              <a:t>06/10/2017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2225395563"/>
      </p:ext>
    </p:extLst>
  </p:cSld>
  <p:clrMapOvr>
    <a:masterClrMapping/>
  </p:clrMapOvr>
  <p:transition spd="slow">
    <p:randomBa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18883" y="152400"/>
            <a:ext cx="9751060" cy="1295400"/>
          </a:xfrm>
        </p:spPr>
        <p:txBody>
          <a:bodyPr anchor="b">
            <a:normAutofit/>
          </a:bodyPr>
          <a:lstStyle>
            <a:lvl1pPr algn="l">
              <a:defRPr sz="3600" b="0"/>
            </a:lvl1pPr>
          </a:lstStyle>
          <a:p>
            <a:r>
              <a:rPr lang="es-ES" smtClean="0"/>
              <a:t>Haga clic para modificar el estilo de título del patrón</a:t>
            </a:r>
            <a:endParaRPr/>
          </a:p>
        </p:txBody>
      </p:sp>
      <p:sp>
        <p:nvSpPr>
          <p:cNvPr id="3" name="Content Placeholder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0990708-46A4-4851-883E-8DFB8939107E}" type="datetime1">
              <a:rPr lang="es-MX"/>
              <a:t>06/10/2017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3483960618"/>
      </p:ext>
    </p:extLst>
  </p:cSld>
  <p:clrMapOvr>
    <a:masterClrMapping/>
  </p:clrMapOvr>
  <p:transition spd="slow">
    <p:randomBa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18883" y="152400"/>
            <a:ext cx="9751060" cy="1295400"/>
          </a:xfrm>
        </p:spPr>
        <p:txBody>
          <a:bodyPr anchor="b">
            <a:normAutofit/>
          </a:bodyPr>
          <a:lstStyle>
            <a:lvl1pPr algn="l">
              <a:defRPr sz="3600" b="0"/>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s-ES" smtClean="0"/>
              <a:t>Haga clic en el icono para agregar una imagen</a:t>
            </a:r>
            <a:endParaRPr/>
          </a:p>
        </p:txBody>
      </p:sp>
      <p:sp>
        <p:nvSpPr>
          <p:cNvPr id="4" name="Text Placeholder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E88EFFC-86AE-4294-A319-CAFC2651994B}" type="datetime1">
              <a:rPr lang="es-MX"/>
              <a:t>06/10/2017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34C99D79-8A4B-4031-B1E0-AF26F8EDF2BC}" type="slidenum">
              <a:rPr/>
              <a:t>‹Nº›</a:t>
            </a:fld>
            <a:endParaRPr/>
          </a:p>
        </p:txBody>
      </p:sp>
    </p:spTree>
    <p:extLst>
      <p:ext uri="{BB962C8B-B14F-4D97-AF65-F5344CB8AC3E}">
        <p14:creationId xmlns:p14="http://schemas.microsoft.com/office/powerpoint/2010/main" val="1442985026"/>
      </p:ext>
    </p:extLst>
  </p:cSld>
  <p:clrMapOvr>
    <a:masterClrMapping/>
  </p:clrMapOvr>
  <p:transition spd="slow">
    <p:randomBa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Freef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grpSp>
        <p:nvGrpSpPr>
          <p:cNvPr id="7" name="squares"/>
          <p:cNvGrpSpPr/>
          <p:nvPr/>
        </p:nvGrpSpPr>
        <p:grpSpPr>
          <a:xfrm>
            <a:off x="1" y="800551"/>
            <a:ext cx="1063023" cy="524183"/>
            <a:chOff x="0" y="452558"/>
            <a:chExt cx="914400" cy="524182"/>
          </a:xfrm>
        </p:grpSpPr>
        <p:sp>
          <p:nvSpPr>
            <p:cNvPr id="8" name="Rounded Rectangle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ounded Rectangle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ound Same Side Corner Rectangle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5" name="Footer Placeholder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endParaRPr/>
          </a:p>
        </p:txBody>
      </p:sp>
      <p:sp>
        <p:nvSpPr>
          <p:cNvPr id="2" name="Title Placeholder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es-MX"/>
              <a:pPr/>
              <a:t>06/10/2017</a:t>
            </a:fld>
            <a:endParaRPr/>
          </a:p>
        </p:txBody>
      </p:sp>
      <p:sp>
        <p:nvSpPr>
          <p:cNvPr id="6" name="Slide Number Placehold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a:pPr/>
              <a:t>‹Nº›</a:t>
            </a:fld>
            <a:endParaRPr/>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Bar dir="vert"/>
  </p:transition>
  <p:timing>
    <p:tnLst>
      <p:par>
        <p:cTn id="1" dur="indefinite" restart="never" nodeType="tmRoot"/>
      </p:par>
    </p:tnLst>
  </p:timing>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hyperlink" Target="http://www.saludymedicinas.com.mx/centros-de-salud/nutricion/articulos/lo-basico-en-la-dieta-pescetariana.html"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www.elmundo.es/america/2011/02/25/gentes/1298653838.html" TargetMode="External"/><Relationship Id="rId2" Type="http://schemas.openxmlformats.org/officeDocument/2006/relationships/hyperlink" Target="http://www.fao.org/urban-agriculture/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hyperlink" Target="https://www.provegan.info/es/alimentacion/las-7-reglas-basicas-de-una-alimentacion-vegana-saludable/"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medlineplus.gov/spanish/vegetariandiet.html"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vegetarian-nutrition.info/alimentos-modificados-geneticamente/"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701924" y="548680"/>
            <a:ext cx="9141619" cy="1064434"/>
          </a:xfrm>
        </p:spPr>
        <p:txBody>
          <a:bodyPr>
            <a:normAutofit fontScale="90000"/>
          </a:bodyPr>
          <a:lstStyle/>
          <a:p>
            <a:pPr algn="ctr">
              <a:lnSpc>
                <a:spcPct val="150000"/>
              </a:lnSpc>
            </a:pPr>
            <a:r>
              <a:rPr lang="es-MX" sz="2800" dirty="0" smtClean="0">
                <a:solidFill>
                  <a:schemeClr val="accent2">
                    <a:lumMod val="75000"/>
                  </a:schemeClr>
                </a:solidFill>
              </a:rPr>
              <a:t>Universidad Autónoma del Estado de México</a:t>
            </a:r>
            <a:br>
              <a:rPr lang="es-MX" sz="2800" dirty="0" smtClean="0">
                <a:solidFill>
                  <a:schemeClr val="accent2">
                    <a:lumMod val="75000"/>
                  </a:schemeClr>
                </a:solidFill>
              </a:rPr>
            </a:br>
            <a:r>
              <a:rPr lang="es-MX" sz="2800" dirty="0" smtClean="0">
                <a:solidFill>
                  <a:schemeClr val="accent2">
                    <a:lumMod val="75000"/>
                  </a:schemeClr>
                </a:solidFill>
              </a:rPr>
              <a:t>Facultad de Turismo y Gastronomía</a:t>
            </a:r>
            <a:endParaRPr lang="es-MX" sz="2800" dirty="0">
              <a:solidFill>
                <a:schemeClr val="accent2">
                  <a:lumMod val="75000"/>
                </a:schemeClr>
              </a:solidFill>
            </a:endParaRPr>
          </a:p>
        </p:txBody>
      </p:sp>
      <p:sp>
        <p:nvSpPr>
          <p:cNvPr id="7" name="Marcador de texto 6"/>
          <p:cNvSpPr>
            <a:spLocks noGrp="1"/>
          </p:cNvSpPr>
          <p:nvPr>
            <p:ph type="body" idx="1"/>
          </p:nvPr>
        </p:nvSpPr>
        <p:spPr>
          <a:xfrm>
            <a:off x="1828324" y="2348880"/>
            <a:ext cx="9141619" cy="3456384"/>
          </a:xfrm>
        </p:spPr>
        <p:txBody>
          <a:bodyPr>
            <a:normAutofit fontScale="77500" lnSpcReduction="20000"/>
          </a:bodyPr>
          <a:lstStyle/>
          <a:p>
            <a:pPr algn="ctr">
              <a:lnSpc>
                <a:spcPct val="170000"/>
              </a:lnSpc>
            </a:pPr>
            <a:r>
              <a:rPr lang="es-MX" b="1" dirty="0" smtClean="0"/>
              <a:t>MATERIAL DIDÁCTICO</a:t>
            </a:r>
            <a:endParaRPr lang="es-MX" b="1" dirty="0"/>
          </a:p>
          <a:p>
            <a:pPr algn="ctr">
              <a:lnSpc>
                <a:spcPct val="170000"/>
              </a:lnSpc>
            </a:pPr>
            <a:r>
              <a:rPr lang="es-MX" b="1" dirty="0" smtClean="0">
                <a:solidFill>
                  <a:schemeClr val="accent2">
                    <a:lumMod val="75000"/>
                  </a:schemeClr>
                </a:solidFill>
              </a:rPr>
              <a:t>PROGRAMA EDUCATIVO: </a:t>
            </a:r>
            <a:r>
              <a:rPr lang="es-MX" b="1" dirty="0" smtClean="0"/>
              <a:t>Licenciatura en Gastronomía</a:t>
            </a:r>
          </a:p>
          <a:p>
            <a:pPr algn="ctr">
              <a:lnSpc>
                <a:spcPct val="170000"/>
              </a:lnSpc>
            </a:pPr>
            <a:r>
              <a:rPr lang="es-MX" b="1" dirty="0" smtClean="0">
                <a:solidFill>
                  <a:schemeClr val="accent2">
                    <a:lumMod val="75000"/>
                  </a:schemeClr>
                </a:solidFill>
              </a:rPr>
              <a:t>UNIDAD DE APRENDIZAJE:</a:t>
            </a:r>
            <a:r>
              <a:rPr lang="es-MX" b="1" dirty="0" smtClean="0"/>
              <a:t> Tendencias de la Gastronomía y su Impacto en el Turismo</a:t>
            </a:r>
          </a:p>
          <a:p>
            <a:pPr algn="ctr">
              <a:lnSpc>
                <a:spcPct val="170000"/>
              </a:lnSpc>
            </a:pPr>
            <a:r>
              <a:rPr lang="es-MX" b="1" dirty="0" smtClean="0">
                <a:solidFill>
                  <a:schemeClr val="accent2">
                    <a:lumMod val="75000"/>
                  </a:schemeClr>
                </a:solidFill>
              </a:rPr>
              <a:t>PERIODO: </a:t>
            </a:r>
            <a:r>
              <a:rPr lang="es-MX" b="1" dirty="0" smtClean="0"/>
              <a:t>2017B</a:t>
            </a:r>
            <a:endParaRPr lang="es-MX" b="1" dirty="0"/>
          </a:p>
        </p:txBody>
      </p:sp>
    </p:spTree>
    <p:extLst>
      <p:ext uri="{BB962C8B-B14F-4D97-AF65-F5344CB8AC3E}">
        <p14:creationId xmlns:p14="http://schemas.microsoft.com/office/powerpoint/2010/main" val="2845337662"/>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chemeClr val="accent6">
                    <a:lumMod val="75000"/>
                  </a:schemeClr>
                </a:solidFill>
              </a:rPr>
              <a:t>GUIÓN PARA EL EMPLEO DEL MATERIAL</a:t>
            </a:r>
            <a:endParaRPr lang="es-MX" dirty="0">
              <a:solidFill>
                <a:schemeClr val="accent6">
                  <a:lumMod val="75000"/>
                </a:schemeClr>
              </a:solidFill>
            </a:endParaRPr>
          </a:p>
        </p:txBody>
      </p:sp>
      <p:sp>
        <p:nvSpPr>
          <p:cNvPr id="6" name="Marcador de contenido 5"/>
          <p:cNvSpPr>
            <a:spLocks noGrp="1"/>
          </p:cNvSpPr>
          <p:nvPr>
            <p:ph idx="1"/>
          </p:nvPr>
        </p:nvSpPr>
        <p:spPr/>
        <p:txBody>
          <a:bodyPr>
            <a:normAutofit fontScale="92500" lnSpcReduction="10000"/>
          </a:bodyPr>
          <a:lstStyle/>
          <a:p>
            <a:pPr algn="just">
              <a:lnSpc>
                <a:spcPct val="150000"/>
              </a:lnSpc>
            </a:pPr>
            <a:r>
              <a:rPr lang="es-MX" dirty="0" smtClean="0">
                <a:solidFill>
                  <a:schemeClr val="accent6">
                    <a:lumMod val="75000"/>
                  </a:schemeClr>
                </a:solidFill>
              </a:rPr>
              <a:t>Así, entre la explicación del profesor, la presentación en </a:t>
            </a:r>
            <a:r>
              <a:rPr lang="es-MX" i="1" dirty="0" err="1" smtClean="0">
                <a:solidFill>
                  <a:schemeClr val="accent6">
                    <a:lumMod val="75000"/>
                  </a:schemeClr>
                </a:solidFill>
              </a:rPr>
              <a:t>Power</a:t>
            </a:r>
            <a:r>
              <a:rPr lang="es-MX" i="1" dirty="0" smtClean="0">
                <a:solidFill>
                  <a:schemeClr val="accent6">
                    <a:lumMod val="75000"/>
                  </a:schemeClr>
                </a:solidFill>
              </a:rPr>
              <a:t> Point;</a:t>
            </a:r>
            <a:r>
              <a:rPr lang="es-MX" dirty="0" smtClean="0">
                <a:solidFill>
                  <a:schemeClr val="accent6">
                    <a:lumMod val="75000"/>
                  </a:schemeClr>
                </a:solidFill>
              </a:rPr>
              <a:t> las preguntas detonadoras, la reflexión de los alumnos, así como la lectura de textos relacionados con cada tendencia, la proyección de videos cortos ubicados en </a:t>
            </a:r>
            <a:r>
              <a:rPr lang="es-MX" i="1" dirty="0" err="1" smtClean="0">
                <a:solidFill>
                  <a:schemeClr val="accent6">
                    <a:lumMod val="75000"/>
                  </a:schemeClr>
                </a:solidFill>
              </a:rPr>
              <a:t>You</a:t>
            </a:r>
            <a:r>
              <a:rPr lang="es-MX" i="1" dirty="0" smtClean="0">
                <a:solidFill>
                  <a:schemeClr val="accent6">
                    <a:lumMod val="75000"/>
                  </a:schemeClr>
                </a:solidFill>
              </a:rPr>
              <a:t> </a:t>
            </a:r>
            <a:r>
              <a:rPr lang="es-MX" i="1" dirty="0" err="1" smtClean="0">
                <a:solidFill>
                  <a:schemeClr val="accent6">
                    <a:lumMod val="75000"/>
                  </a:schemeClr>
                </a:solidFill>
              </a:rPr>
              <a:t>Tube</a:t>
            </a:r>
            <a:r>
              <a:rPr lang="es-MX" i="1" dirty="0" smtClean="0">
                <a:solidFill>
                  <a:schemeClr val="accent6">
                    <a:lumMod val="75000"/>
                  </a:schemeClr>
                </a:solidFill>
              </a:rPr>
              <a:t> </a:t>
            </a:r>
            <a:r>
              <a:rPr lang="es-MX" dirty="0" smtClean="0">
                <a:solidFill>
                  <a:schemeClr val="accent6">
                    <a:lumMod val="75000"/>
                  </a:schemeClr>
                </a:solidFill>
              </a:rPr>
              <a:t>e incluso de segmentos de la serie “</a:t>
            </a:r>
            <a:r>
              <a:rPr lang="es-MX" dirty="0" err="1" smtClean="0">
                <a:solidFill>
                  <a:schemeClr val="accent6">
                    <a:lumMod val="75000"/>
                  </a:schemeClr>
                </a:solidFill>
              </a:rPr>
              <a:t>Chef’s</a:t>
            </a:r>
            <a:r>
              <a:rPr lang="es-MX" dirty="0" smtClean="0">
                <a:solidFill>
                  <a:schemeClr val="accent6">
                    <a:lumMod val="75000"/>
                  </a:schemeClr>
                </a:solidFill>
              </a:rPr>
              <a:t> </a:t>
            </a:r>
            <a:r>
              <a:rPr lang="es-MX" dirty="0" err="1" smtClean="0">
                <a:solidFill>
                  <a:schemeClr val="accent6">
                    <a:lumMod val="75000"/>
                  </a:schemeClr>
                </a:solidFill>
              </a:rPr>
              <a:t>Table</a:t>
            </a:r>
            <a:r>
              <a:rPr lang="es-MX" dirty="0" smtClean="0">
                <a:solidFill>
                  <a:schemeClr val="accent6">
                    <a:lumMod val="75000"/>
                  </a:schemeClr>
                </a:solidFill>
              </a:rPr>
              <a:t>” de </a:t>
            </a:r>
            <a:r>
              <a:rPr lang="es-MX" i="1" dirty="0" err="1" smtClean="0">
                <a:solidFill>
                  <a:schemeClr val="accent6">
                    <a:lumMod val="75000"/>
                  </a:schemeClr>
                </a:solidFill>
              </a:rPr>
              <a:t>Netflix</a:t>
            </a:r>
            <a:r>
              <a:rPr lang="es-MX" dirty="0" smtClean="0">
                <a:solidFill>
                  <a:schemeClr val="accent6">
                    <a:lumMod val="75000"/>
                  </a:schemeClr>
                </a:solidFill>
              </a:rPr>
              <a:t>; al igual que la ejemplificación por medio de imágenes, opiniones y comentarios concretos, se considera que se puede lograr el propósito de aprendizaje de la Unidad de Competencia.</a:t>
            </a:r>
            <a:endParaRPr lang="es-MX" dirty="0">
              <a:solidFill>
                <a:schemeClr val="accent6">
                  <a:lumMod val="75000"/>
                </a:schemeClr>
              </a:solidFill>
            </a:endParaRPr>
          </a:p>
        </p:txBody>
      </p:sp>
    </p:spTree>
    <p:extLst>
      <p:ext uri="{BB962C8B-B14F-4D97-AF65-F5344CB8AC3E}">
        <p14:creationId xmlns:p14="http://schemas.microsoft.com/office/powerpoint/2010/main" val="389043204"/>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pPr algn="ctr">
              <a:lnSpc>
                <a:spcPct val="150000"/>
              </a:lnSpc>
            </a:pPr>
            <a:r>
              <a:rPr lang="es-MX" sz="3200" b="1" i="1" dirty="0">
                <a:solidFill>
                  <a:schemeClr val="accent1">
                    <a:lumMod val="75000"/>
                  </a:schemeClr>
                </a:solidFill>
              </a:rPr>
              <a:t>5 tendencias gastronómicas: lo que sigue en productos, platillos y preferencias</a:t>
            </a:r>
            <a:endParaRPr lang="es-MX" sz="3200" b="1" dirty="0"/>
          </a:p>
        </p:txBody>
      </p:sp>
    </p:spTree>
    <p:extLst>
      <p:ext uri="{BB962C8B-B14F-4D97-AF65-F5344CB8AC3E}">
        <p14:creationId xmlns:p14="http://schemas.microsoft.com/office/powerpoint/2010/main" val="4052533913"/>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73932" y="1196752"/>
            <a:ext cx="9141619" cy="1584176"/>
          </a:xfrm>
        </p:spPr>
        <p:txBody>
          <a:bodyPr>
            <a:normAutofit lnSpcReduction="10000"/>
          </a:bodyPr>
          <a:lstStyle/>
          <a:p>
            <a:pPr algn="ctr">
              <a:lnSpc>
                <a:spcPct val="150000"/>
              </a:lnSpc>
            </a:pPr>
            <a:r>
              <a:rPr lang="es-ES_tradnl" dirty="0">
                <a:solidFill>
                  <a:srgbClr val="FFC000"/>
                </a:solidFill>
              </a:rPr>
              <a:t>Basado en: </a:t>
            </a:r>
            <a:r>
              <a:rPr lang="es-ES_tradnl" dirty="0" err="1">
                <a:solidFill>
                  <a:srgbClr val="FFC000"/>
                </a:solidFill>
              </a:rPr>
              <a:t>Eaters</a:t>
            </a:r>
            <a:r>
              <a:rPr lang="es-ES_tradnl" dirty="0">
                <a:solidFill>
                  <a:srgbClr val="FFC000"/>
                </a:solidFill>
              </a:rPr>
              <a:t> </a:t>
            </a:r>
            <a:r>
              <a:rPr lang="es-ES_tradnl" dirty="0" err="1">
                <a:solidFill>
                  <a:srgbClr val="FFC000"/>
                </a:solidFill>
              </a:rPr>
              <a:t>Digest</a:t>
            </a:r>
            <a:r>
              <a:rPr lang="es-ES_tradnl" dirty="0">
                <a:solidFill>
                  <a:srgbClr val="FFC000"/>
                </a:solidFill>
              </a:rPr>
              <a:t>: </a:t>
            </a:r>
            <a:r>
              <a:rPr lang="es-ES_tradnl" i="1" dirty="0" err="1">
                <a:solidFill>
                  <a:srgbClr val="FFC000"/>
                </a:solidFill>
              </a:rPr>
              <a:t>The</a:t>
            </a:r>
            <a:r>
              <a:rPr lang="es-ES_tradnl" i="1" dirty="0">
                <a:solidFill>
                  <a:srgbClr val="FFC000"/>
                </a:solidFill>
              </a:rPr>
              <a:t> </a:t>
            </a:r>
            <a:r>
              <a:rPr lang="es-ES_tradnl" i="1" dirty="0" err="1">
                <a:solidFill>
                  <a:srgbClr val="FFC000"/>
                </a:solidFill>
              </a:rPr>
              <a:t>Future</a:t>
            </a:r>
            <a:r>
              <a:rPr lang="es-ES_tradnl" i="1" dirty="0">
                <a:solidFill>
                  <a:srgbClr val="FFC000"/>
                </a:solidFill>
              </a:rPr>
              <a:t> of </a:t>
            </a:r>
            <a:r>
              <a:rPr lang="es-ES_tradnl" i="1" dirty="0" err="1">
                <a:solidFill>
                  <a:srgbClr val="FFC000"/>
                </a:solidFill>
              </a:rPr>
              <a:t>the</a:t>
            </a:r>
            <a:r>
              <a:rPr lang="es-ES_tradnl" i="1" dirty="0">
                <a:solidFill>
                  <a:srgbClr val="FFC000"/>
                </a:solidFill>
              </a:rPr>
              <a:t> </a:t>
            </a:r>
            <a:r>
              <a:rPr lang="es-ES_tradnl" i="1" dirty="0" err="1">
                <a:solidFill>
                  <a:srgbClr val="FFC000"/>
                </a:solidFill>
              </a:rPr>
              <a:t>World</a:t>
            </a:r>
            <a:r>
              <a:rPr lang="es-ES_tradnl" i="1" dirty="0">
                <a:solidFill>
                  <a:srgbClr val="FFC000"/>
                </a:solidFill>
              </a:rPr>
              <a:t> </a:t>
            </a:r>
          </a:p>
          <a:p>
            <a:pPr algn="ctr">
              <a:lnSpc>
                <a:spcPct val="150000"/>
              </a:lnSpc>
            </a:pPr>
            <a:r>
              <a:rPr lang="es-ES_tradnl" i="1" dirty="0">
                <a:solidFill>
                  <a:srgbClr val="FFC000"/>
                </a:solidFill>
              </a:rPr>
              <a:t>(</a:t>
            </a:r>
            <a:r>
              <a:rPr lang="es-ES_tradnl" i="1" dirty="0" err="1">
                <a:solidFill>
                  <a:srgbClr val="FFC000"/>
                </a:solidFill>
              </a:rPr>
              <a:t>Havas</a:t>
            </a:r>
            <a:r>
              <a:rPr lang="es-ES_tradnl" i="1" dirty="0">
                <a:solidFill>
                  <a:srgbClr val="FFC000"/>
                </a:solidFill>
              </a:rPr>
              <a:t> </a:t>
            </a:r>
            <a:r>
              <a:rPr lang="es-ES_tradnl" i="1" dirty="0" err="1">
                <a:solidFill>
                  <a:srgbClr val="FFC000"/>
                </a:solidFill>
              </a:rPr>
              <a:t>Worldwide</a:t>
            </a:r>
            <a:r>
              <a:rPr lang="es-ES_tradnl" i="1" dirty="0">
                <a:solidFill>
                  <a:srgbClr val="FFC000"/>
                </a:solidFill>
              </a:rPr>
              <a:t>, 2016)</a:t>
            </a:r>
          </a:p>
        </p:txBody>
      </p:sp>
    </p:spTree>
    <p:extLst>
      <p:ext uri="{BB962C8B-B14F-4D97-AF65-F5344CB8AC3E}">
        <p14:creationId xmlns:p14="http://schemas.microsoft.com/office/powerpoint/2010/main" val="2801835050"/>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2400" dirty="0" smtClean="0">
                <a:solidFill>
                  <a:schemeClr val="accent3"/>
                </a:solidFill>
              </a:rPr>
              <a:t>ACERCA DEL ESTUDIO (</a:t>
            </a:r>
            <a:r>
              <a:rPr lang="es-ES_tradnl" sz="2400" dirty="0" err="1" smtClean="0">
                <a:solidFill>
                  <a:srgbClr val="FFC000"/>
                </a:solidFill>
              </a:rPr>
              <a:t>Eaters</a:t>
            </a:r>
            <a:r>
              <a:rPr lang="es-ES_tradnl" sz="2400" dirty="0" smtClean="0">
                <a:solidFill>
                  <a:srgbClr val="FFC000"/>
                </a:solidFill>
              </a:rPr>
              <a:t> </a:t>
            </a:r>
            <a:r>
              <a:rPr lang="es-ES_tradnl" sz="2400" dirty="0" err="1">
                <a:solidFill>
                  <a:srgbClr val="FFC000"/>
                </a:solidFill>
              </a:rPr>
              <a:t>Digest</a:t>
            </a:r>
            <a:r>
              <a:rPr lang="es-ES_tradnl" sz="2400" dirty="0">
                <a:solidFill>
                  <a:srgbClr val="FFC000"/>
                </a:solidFill>
              </a:rPr>
              <a:t>: </a:t>
            </a:r>
            <a:r>
              <a:rPr lang="es-ES_tradnl" sz="2400" i="1" dirty="0" err="1">
                <a:solidFill>
                  <a:srgbClr val="FFC000"/>
                </a:solidFill>
              </a:rPr>
              <a:t>The</a:t>
            </a:r>
            <a:r>
              <a:rPr lang="es-ES_tradnl" sz="2400" i="1" dirty="0">
                <a:solidFill>
                  <a:srgbClr val="FFC000"/>
                </a:solidFill>
              </a:rPr>
              <a:t> </a:t>
            </a:r>
            <a:r>
              <a:rPr lang="es-ES_tradnl" sz="2400" i="1" dirty="0" err="1">
                <a:solidFill>
                  <a:srgbClr val="FFC000"/>
                </a:solidFill>
              </a:rPr>
              <a:t>Future</a:t>
            </a:r>
            <a:r>
              <a:rPr lang="es-ES_tradnl" sz="2400" i="1" dirty="0">
                <a:solidFill>
                  <a:srgbClr val="FFC000"/>
                </a:solidFill>
              </a:rPr>
              <a:t> of </a:t>
            </a:r>
            <a:r>
              <a:rPr lang="es-ES_tradnl" sz="2400" i="1" dirty="0" err="1">
                <a:solidFill>
                  <a:srgbClr val="FFC000"/>
                </a:solidFill>
              </a:rPr>
              <a:t>the</a:t>
            </a:r>
            <a:r>
              <a:rPr lang="es-ES_tradnl" sz="2400" i="1" dirty="0">
                <a:solidFill>
                  <a:srgbClr val="FFC000"/>
                </a:solidFill>
              </a:rPr>
              <a:t> </a:t>
            </a:r>
            <a:r>
              <a:rPr lang="es-ES_tradnl" sz="2400" i="1" dirty="0" err="1" smtClean="0">
                <a:solidFill>
                  <a:srgbClr val="FFC000"/>
                </a:solidFill>
              </a:rPr>
              <a:t>World</a:t>
            </a:r>
            <a:r>
              <a:rPr lang="es-ES_tradnl" sz="2400" i="1" dirty="0" smtClean="0">
                <a:solidFill>
                  <a:srgbClr val="FFC000"/>
                </a:solidFill>
              </a:rPr>
              <a:t>)</a:t>
            </a:r>
            <a:r>
              <a:rPr lang="es-ES_tradnl" sz="2400" i="1" dirty="0">
                <a:solidFill>
                  <a:srgbClr val="FFC000"/>
                </a:solidFill>
              </a:rPr>
              <a:t/>
            </a:r>
            <a:br>
              <a:rPr lang="es-ES_tradnl" sz="2400" i="1" dirty="0">
                <a:solidFill>
                  <a:srgbClr val="FFC000"/>
                </a:solidFill>
              </a:rPr>
            </a:br>
            <a:endParaRPr lang="es-MX" sz="2400" dirty="0">
              <a:solidFill>
                <a:schemeClr val="accent3"/>
              </a:solidFill>
            </a:endParaRPr>
          </a:p>
        </p:txBody>
      </p:sp>
      <p:sp>
        <p:nvSpPr>
          <p:cNvPr id="5" name="Marcador de contenido 4"/>
          <p:cNvSpPr>
            <a:spLocks noGrp="1"/>
          </p:cNvSpPr>
          <p:nvPr>
            <p:ph idx="1"/>
          </p:nvPr>
        </p:nvSpPr>
        <p:spPr/>
        <p:txBody>
          <a:bodyPr/>
          <a:lstStyle/>
          <a:p>
            <a:pPr algn="just">
              <a:lnSpc>
                <a:spcPct val="150000"/>
              </a:lnSpc>
            </a:pPr>
            <a:r>
              <a:rPr lang="es-MX" dirty="0" smtClean="0">
                <a:solidFill>
                  <a:schemeClr val="accent3"/>
                </a:solidFill>
              </a:rPr>
              <a:t>Abarcó 37 países, incluyendo México. </a:t>
            </a:r>
          </a:p>
          <a:p>
            <a:pPr algn="just">
              <a:lnSpc>
                <a:spcPct val="150000"/>
              </a:lnSpc>
            </a:pPr>
            <a:r>
              <a:rPr lang="es-MX" dirty="0" smtClean="0">
                <a:solidFill>
                  <a:schemeClr val="accent3"/>
                </a:solidFill>
              </a:rPr>
              <a:t>Se consideró a 5 grandes grupos: </a:t>
            </a:r>
            <a:r>
              <a:rPr lang="es-MX" i="1" dirty="0" err="1" smtClean="0">
                <a:solidFill>
                  <a:schemeClr val="accent3"/>
                </a:solidFill>
              </a:rPr>
              <a:t>Prosumers</a:t>
            </a:r>
            <a:r>
              <a:rPr lang="es-MX" i="1" dirty="0" smtClean="0">
                <a:solidFill>
                  <a:schemeClr val="accent3"/>
                </a:solidFill>
              </a:rPr>
              <a:t>, </a:t>
            </a:r>
            <a:r>
              <a:rPr lang="es-MX" i="1" dirty="0" err="1" smtClean="0">
                <a:solidFill>
                  <a:schemeClr val="accent3"/>
                </a:solidFill>
              </a:rPr>
              <a:t>Mainstream</a:t>
            </a:r>
            <a:r>
              <a:rPr lang="es-MX" i="1" dirty="0" smtClean="0">
                <a:solidFill>
                  <a:schemeClr val="accent3"/>
                </a:solidFill>
              </a:rPr>
              <a:t>, </a:t>
            </a:r>
            <a:r>
              <a:rPr lang="es-MX" i="1" dirty="0" err="1" smtClean="0">
                <a:solidFill>
                  <a:schemeClr val="accent3"/>
                </a:solidFill>
              </a:rPr>
              <a:t>Millennials</a:t>
            </a:r>
            <a:r>
              <a:rPr lang="es-MX" i="1" dirty="0" smtClean="0">
                <a:solidFill>
                  <a:schemeClr val="accent3"/>
                </a:solidFill>
              </a:rPr>
              <a:t>, </a:t>
            </a:r>
            <a:r>
              <a:rPr lang="es-MX" i="1" dirty="0" err="1" smtClean="0">
                <a:solidFill>
                  <a:schemeClr val="accent3"/>
                </a:solidFill>
              </a:rPr>
              <a:t>Genxers</a:t>
            </a:r>
            <a:r>
              <a:rPr lang="es-MX" i="1" dirty="0" smtClean="0">
                <a:solidFill>
                  <a:schemeClr val="accent3"/>
                </a:solidFill>
              </a:rPr>
              <a:t> y </a:t>
            </a:r>
            <a:r>
              <a:rPr lang="es-MX" i="1" dirty="0" err="1" smtClean="0">
                <a:solidFill>
                  <a:schemeClr val="accent3"/>
                </a:solidFill>
              </a:rPr>
              <a:t>Boomers</a:t>
            </a:r>
            <a:r>
              <a:rPr lang="es-MX" dirty="0" smtClean="0">
                <a:solidFill>
                  <a:schemeClr val="accent3"/>
                </a:solidFill>
              </a:rPr>
              <a:t>.</a:t>
            </a:r>
            <a:endParaRPr lang="es-MX" dirty="0">
              <a:solidFill>
                <a:schemeClr val="accent3"/>
              </a:solidFill>
            </a:endParaRPr>
          </a:p>
        </p:txBody>
      </p:sp>
      <p:sp>
        <p:nvSpPr>
          <p:cNvPr id="6" name="Marcador de texto 5"/>
          <p:cNvSpPr>
            <a:spLocks noGrp="1"/>
          </p:cNvSpPr>
          <p:nvPr>
            <p:ph type="body" sz="half" idx="2"/>
          </p:nvPr>
        </p:nvSpPr>
        <p:spPr>
          <a:xfrm>
            <a:off x="765820" y="1600202"/>
            <a:ext cx="3906563" cy="4571999"/>
          </a:xfrm>
        </p:spPr>
        <p:txBody>
          <a:bodyPr>
            <a:noAutofit/>
          </a:bodyPr>
          <a:lstStyle/>
          <a:p>
            <a:pPr algn="just">
              <a:lnSpc>
                <a:spcPct val="150000"/>
              </a:lnSpc>
            </a:pPr>
            <a:r>
              <a:rPr lang="es-MX" sz="2400" i="1" dirty="0" err="1" smtClean="0"/>
              <a:t>Havas</a:t>
            </a:r>
            <a:r>
              <a:rPr lang="es-MX" sz="2400" i="1" dirty="0" smtClean="0"/>
              <a:t> </a:t>
            </a:r>
            <a:r>
              <a:rPr lang="es-MX" sz="2400" i="1" dirty="0" err="1" smtClean="0"/>
              <a:t>Worldwide</a:t>
            </a:r>
            <a:r>
              <a:rPr lang="es-MX" sz="2400" i="1" dirty="0" smtClean="0"/>
              <a:t> </a:t>
            </a:r>
            <a:r>
              <a:rPr lang="es-MX" sz="2400" dirty="0" smtClean="0"/>
              <a:t>(empresa multinacional francesa de publicidad y relaciones públicas) condujo en 2016 una encuesta aplicada a 11 mil 976 hombres y mujeres mayores de 18 años.</a:t>
            </a:r>
            <a:endParaRPr lang="es-MX" sz="2400" dirty="0"/>
          </a:p>
        </p:txBody>
      </p:sp>
    </p:spTree>
    <p:extLst>
      <p:ext uri="{BB962C8B-B14F-4D97-AF65-F5344CB8AC3E}">
        <p14:creationId xmlns:p14="http://schemas.microsoft.com/office/powerpoint/2010/main" val="2016609859"/>
      </p:ext>
    </p:extLst>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r>
              <a:rPr lang="es-MX" dirty="0" smtClean="0">
                <a:solidFill>
                  <a:schemeClr val="accent3"/>
                </a:solidFill>
              </a:rPr>
              <a:t>PROSUMERS</a:t>
            </a:r>
            <a:endParaRPr lang="es-MX" dirty="0">
              <a:solidFill>
                <a:schemeClr val="accent3"/>
              </a:solidFill>
            </a:endParaRPr>
          </a:p>
        </p:txBody>
      </p:sp>
      <p:sp>
        <p:nvSpPr>
          <p:cNvPr id="9" name="Marcador de contenido 8"/>
          <p:cNvSpPr>
            <a:spLocks noGrp="1"/>
          </p:cNvSpPr>
          <p:nvPr>
            <p:ph idx="1"/>
          </p:nvPr>
        </p:nvSpPr>
        <p:spPr>
          <a:xfrm>
            <a:off x="4875530" y="404664"/>
            <a:ext cx="6835506" cy="5767536"/>
          </a:xfrm>
        </p:spPr>
        <p:txBody>
          <a:bodyPr>
            <a:normAutofit fontScale="92500" lnSpcReduction="10000"/>
          </a:bodyPr>
          <a:lstStyle/>
          <a:p>
            <a:pPr algn="just">
              <a:lnSpc>
                <a:spcPct val="150000"/>
              </a:lnSpc>
            </a:pPr>
            <a:r>
              <a:rPr lang="es-MX" dirty="0" smtClean="0">
                <a:solidFill>
                  <a:schemeClr val="accent3">
                    <a:lumMod val="60000"/>
                    <a:lumOff val="40000"/>
                  </a:schemeClr>
                </a:solidFill>
              </a:rPr>
              <a:t>Son los llamados </a:t>
            </a:r>
            <a:r>
              <a:rPr lang="es-MX" i="1" dirty="0" err="1" smtClean="0">
                <a:solidFill>
                  <a:schemeClr val="accent3">
                    <a:lumMod val="60000"/>
                    <a:lumOff val="40000"/>
                  </a:schemeClr>
                </a:solidFill>
              </a:rPr>
              <a:t>influencers</a:t>
            </a:r>
            <a:r>
              <a:rPr lang="es-MX" dirty="0" smtClean="0">
                <a:solidFill>
                  <a:schemeClr val="accent3">
                    <a:lumMod val="60000"/>
                    <a:lumOff val="40000"/>
                  </a:schemeClr>
                </a:solidFill>
              </a:rPr>
              <a:t> que lideran y conducen el mercado.</a:t>
            </a:r>
          </a:p>
          <a:p>
            <a:pPr algn="just">
              <a:lnSpc>
                <a:spcPct val="150000"/>
              </a:lnSpc>
            </a:pPr>
            <a:r>
              <a:rPr lang="es-MX" dirty="0" smtClean="0">
                <a:solidFill>
                  <a:schemeClr val="accent3"/>
                </a:solidFill>
              </a:rPr>
              <a:t>Tienen un importante impacto económico en él, porque influyen en las conductas de consumo y en la elección de marcas.</a:t>
            </a:r>
          </a:p>
          <a:p>
            <a:pPr algn="just">
              <a:lnSpc>
                <a:spcPct val="150000"/>
              </a:lnSpc>
            </a:pPr>
            <a:r>
              <a:rPr lang="es-MX" dirty="0" smtClean="0">
                <a:solidFill>
                  <a:schemeClr val="accent3">
                    <a:lumMod val="75000"/>
                  </a:schemeClr>
                </a:solidFill>
              </a:rPr>
              <a:t>Lo que los </a:t>
            </a:r>
            <a:r>
              <a:rPr lang="es-MX" i="1" dirty="0" err="1" smtClean="0">
                <a:solidFill>
                  <a:schemeClr val="accent3">
                    <a:lumMod val="75000"/>
                  </a:schemeClr>
                </a:solidFill>
              </a:rPr>
              <a:t>prosumers</a:t>
            </a:r>
            <a:r>
              <a:rPr lang="es-MX" dirty="0" smtClean="0">
                <a:solidFill>
                  <a:schemeClr val="accent3">
                    <a:lumMod val="75000"/>
                  </a:schemeClr>
                </a:solidFill>
              </a:rPr>
              <a:t> hacen ahora, los consumidores de la “corriente principal” lo estarán haciendo de 6 a 18 meses a partir de hoy.</a:t>
            </a:r>
            <a:endParaRPr lang="es-MX" dirty="0">
              <a:solidFill>
                <a:schemeClr val="accent3">
                  <a:lumMod val="75000"/>
                </a:schemeClr>
              </a:solidFill>
            </a:endParaRPr>
          </a:p>
        </p:txBody>
      </p:sp>
      <p:pic>
        <p:nvPicPr>
          <p:cNvPr id="12" name="Imagen 11"/>
          <p:cNvPicPr>
            <a:picLocks noChangeAspect="1"/>
          </p:cNvPicPr>
          <p:nvPr/>
        </p:nvPicPr>
        <p:blipFill>
          <a:blip r:embed="rId2"/>
          <a:stretch>
            <a:fillRect/>
          </a:stretch>
        </p:blipFill>
        <p:spPr>
          <a:xfrm>
            <a:off x="261764" y="1988840"/>
            <a:ext cx="4032448" cy="3744416"/>
          </a:xfrm>
          <a:prstGeom prst="rect">
            <a:avLst/>
          </a:prstGeom>
          <a:ln w="38100">
            <a:solidFill>
              <a:schemeClr val="accent3">
                <a:lumMod val="60000"/>
                <a:lumOff val="40000"/>
              </a:schemeClr>
            </a:solidFill>
          </a:ln>
        </p:spPr>
      </p:pic>
    </p:spTree>
    <p:extLst>
      <p:ext uri="{BB962C8B-B14F-4D97-AF65-F5344CB8AC3E}">
        <p14:creationId xmlns:p14="http://schemas.microsoft.com/office/powerpoint/2010/main" val="988201207"/>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chemeClr val="accent3">
                    <a:lumMod val="60000"/>
                    <a:lumOff val="40000"/>
                  </a:schemeClr>
                </a:solidFill>
              </a:rPr>
              <a:t>GENERACIONES CONSIDERADAS</a:t>
            </a:r>
            <a:endParaRPr lang="es-MX" dirty="0">
              <a:solidFill>
                <a:schemeClr val="accent3">
                  <a:lumMod val="60000"/>
                  <a:lumOff val="40000"/>
                </a:schemeClr>
              </a:solidFill>
            </a:endParaRPr>
          </a:p>
        </p:txBody>
      </p:sp>
      <p:sp>
        <p:nvSpPr>
          <p:cNvPr id="7" name="Marcador de texto 6"/>
          <p:cNvSpPr>
            <a:spLocks noGrp="1"/>
          </p:cNvSpPr>
          <p:nvPr>
            <p:ph type="body" sz="half" idx="2"/>
          </p:nvPr>
        </p:nvSpPr>
        <p:spPr>
          <a:xfrm>
            <a:off x="7390556" y="1600200"/>
            <a:ext cx="3960439" cy="4997152"/>
          </a:xfrm>
        </p:spPr>
        <p:txBody>
          <a:bodyPr>
            <a:normAutofit/>
          </a:bodyPr>
          <a:lstStyle/>
          <a:p>
            <a:pPr>
              <a:lnSpc>
                <a:spcPct val="150000"/>
              </a:lnSpc>
            </a:pPr>
            <a:r>
              <a:rPr lang="es-MX" sz="3200" b="1" dirty="0" smtClean="0">
                <a:solidFill>
                  <a:schemeClr val="accent3">
                    <a:lumMod val="60000"/>
                    <a:lumOff val="40000"/>
                  </a:schemeClr>
                </a:solidFill>
              </a:rPr>
              <a:t>MILLENNIALS: </a:t>
            </a:r>
            <a:r>
              <a:rPr lang="es-MX" sz="3200" b="1" dirty="0" smtClean="0"/>
              <a:t>De 18 a 34 años.</a:t>
            </a:r>
          </a:p>
          <a:p>
            <a:pPr>
              <a:lnSpc>
                <a:spcPct val="150000"/>
              </a:lnSpc>
            </a:pPr>
            <a:r>
              <a:rPr lang="es-MX" sz="3200" b="1" dirty="0" smtClean="0">
                <a:solidFill>
                  <a:schemeClr val="accent3">
                    <a:lumMod val="60000"/>
                    <a:lumOff val="40000"/>
                  </a:schemeClr>
                </a:solidFill>
              </a:rPr>
              <a:t>GEN XERS: </a:t>
            </a:r>
            <a:r>
              <a:rPr lang="es-MX" sz="3200" b="1" dirty="0" smtClean="0"/>
              <a:t>De 35 a 54 años.</a:t>
            </a:r>
          </a:p>
          <a:p>
            <a:pPr>
              <a:lnSpc>
                <a:spcPct val="150000"/>
              </a:lnSpc>
            </a:pPr>
            <a:r>
              <a:rPr lang="es-MX" sz="3200" b="1" dirty="0" smtClean="0">
                <a:solidFill>
                  <a:schemeClr val="accent3">
                    <a:lumMod val="60000"/>
                    <a:lumOff val="40000"/>
                  </a:schemeClr>
                </a:solidFill>
              </a:rPr>
              <a:t>BOOMERS: </a:t>
            </a:r>
            <a:r>
              <a:rPr lang="es-MX" sz="3200" b="1" dirty="0" smtClean="0"/>
              <a:t>55 +.</a:t>
            </a:r>
            <a:endParaRPr lang="es-MX" sz="3200" b="1" dirty="0"/>
          </a:p>
        </p:txBody>
      </p:sp>
      <p:pic>
        <p:nvPicPr>
          <p:cNvPr id="12" name="Marcador de posición de imagen 11"/>
          <p:cNvPicPr>
            <a:picLocks noGrp="1" noChangeAspect="1"/>
          </p:cNvPicPr>
          <p:nvPr>
            <p:ph type="pic" idx="1"/>
          </p:nvPr>
        </p:nvPicPr>
        <p:blipFill>
          <a:blip r:embed="rId2"/>
          <a:srcRect t="22721" b="22721"/>
          <a:stretch>
            <a:fillRect/>
          </a:stretch>
        </p:blipFill>
        <p:spPr>
          <a:xfrm>
            <a:off x="261764" y="1844824"/>
            <a:ext cx="6703850" cy="4752528"/>
          </a:xfrm>
          <a:prstGeom prst="rect">
            <a:avLst/>
          </a:prstGeom>
          <a:ln w="38100">
            <a:solidFill>
              <a:schemeClr val="accent2">
                <a:lumMod val="75000"/>
              </a:schemeClr>
            </a:solidFill>
          </a:ln>
        </p:spPr>
      </p:pic>
    </p:spTree>
    <p:extLst>
      <p:ext uri="{BB962C8B-B14F-4D97-AF65-F5344CB8AC3E}">
        <p14:creationId xmlns:p14="http://schemas.microsoft.com/office/powerpoint/2010/main" val="2094719213"/>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1216152">
              <a:lnSpc>
                <a:spcPct val="150000"/>
              </a:lnSpc>
              <a:spcBef>
                <a:spcPts val="0"/>
              </a:spcBef>
              <a:buNone/>
            </a:pPr>
            <a:r>
              <a:rPr lang="es-ES_tradnl" sz="2800" b="1" i="0" dirty="0" smtClean="0">
                <a:solidFill>
                  <a:schemeClr val="accent1">
                    <a:lumMod val="75000"/>
                  </a:schemeClr>
                </a:solidFill>
                <a:latin typeface="Constantia"/>
                <a:ea typeface="+mj-ea"/>
                <a:cs typeface="+mj-cs"/>
              </a:rPr>
              <a:t>TENDENCIA 1: Yo, mi cuerpo y el planeta</a:t>
            </a:r>
            <a:endParaRPr lang="es-ES_tradnl" sz="2800" b="1" i="0" dirty="0">
              <a:solidFill>
                <a:schemeClr val="accent1">
                  <a:lumMod val="75000"/>
                </a:schemeClr>
              </a:solidFill>
              <a:latin typeface="Constantia"/>
              <a:ea typeface="+mj-ea"/>
              <a:cs typeface="+mj-cs"/>
            </a:endParaRPr>
          </a:p>
        </p:txBody>
      </p:sp>
      <p:sp>
        <p:nvSpPr>
          <p:cNvPr id="3" name="Subtitle 2"/>
          <p:cNvSpPr>
            <a:spLocks noGrp="1"/>
          </p:cNvSpPr>
          <p:nvPr>
            <p:ph type="subTitle" idx="1"/>
          </p:nvPr>
        </p:nvSpPr>
        <p:spPr/>
        <p:txBody>
          <a:bodyPr/>
          <a:lstStyle/>
          <a:p>
            <a:pPr marL="0" indent="0" algn="ctr">
              <a:buNone/>
            </a:pPr>
            <a:r>
              <a:rPr lang="es-ES_tradnl" i="1" dirty="0" smtClean="0">
                <a:solidFill>
                  <a:srgbClr val="FFC000"/>
                </a:solidFill>
              </a:rPr>
              <a:t>Me, </a:t>
            </a:r>
            <a:r>
              <a:rPr lang="es-ES_tradnl" i="1" dirty="0" err="1" smtClean="0">
                <a:solidFill>
                  <a:srgbClr val="FFC000"/>
                </a:solidFill>
              </a:rPr>
              <a:t>my</a:t>
            </a:r>
            <a:r>
              <a:rPr lang="es-ES_tradnl" i="1" dirty="0" smtClean="0">
                <a:solidFill>
                  <a:srgbClr val="FFC000"/>
                </a:solidFill>
              </a:rPr>
              <a:t> </a:t>
            </a:r>
            <a:r>
              <a:rPr lang="es-ES_tradnl" i="1" dirty="0" err="1" smtClean="0">
                <a:solidFill>
                  <a:srgbClr val="FFC000"/>
                </a:solidFill>
              </a:rPr>
              <a:t>body</a:t>
            </a:r>
            <a:r>
              <a:rPr lang="es-ES_tradnl" i="1" dirty="0" smtClean="0">
                <a:solidFill>
                  <a:srgbClr val="FFC000"/>
                </a:solidFill>
              </a:rPr>
              <a:t> and </a:t>
            </a:r>
            <a:r>
              <a:rPr lang="es-ES_tradnl" i="1" dirty="0" err="1" smtClean="0">
                <a:solidFill>
                  <a:srgbClr val="FFC000"/>
                </a:solidFill>
              </a:rPr>
              <a:t>the</a:t>
            </a:r>
            <a:r>
              <a:rPr lang="es-ES_tradnl" i="1" dirty="0" smtClean="0">
                <a:solidFill>
                  <a:srgbClr val="FFC000"/>
                </a:solidFill>
              </a:rPr>
              <a:t> </a:t>
            </a:r>
            <a:r>
              <a:rPr lang="es-ES_tradnl" i="1" dirty="0" err="1" smtClean="0">
                <a:solidFill>
                  <a:srgbClr val="FFC000"/>
                </a:solidFill>
              </a:rPr>
              <a:t>planet</a:t>
            </a:r>
            <a:endParaRPr lang="es-ES_tradnl" sz="2800" b="0" i="1" dirty="0">
              <a:solidFill>
                <a:srgbClr val="FFC000"/>
              </a:solidFill>
            </a:endParaRPr>
          </a:p>
        </p:txBody>
      </p:sp>
    </p:spTree>
    <p:extLst>
      <p:ext uri="{BB962C8B-B14F-4D97-AF65-F5344CB8AC3E}">
        <p14:creationId xmlns:p14="http://schemas.microsoft.com/office/powerpoint/2010/main" val="4066015891"/>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4">
                    <a:lumMod val="75000"/>
                  </a:schemeClr>
                </a:solidFill>
              </a:rPr>
              <a:t>TENDENCIA </a:t>
            </a:r>
            <a:r>
              <a:rPr lang="es-MX" b="1" dirty="0" smtClean="0">
                <a:solidFill>
                  <a:schemeClr val="accent4">
                    <a:lumMod val="75000"/>
                  </a:schemeClr>
                </a:solidFill>
              </a:rPr>
              <a:t>1: algunos datos generales</a:t>
            </a:r>
            <a:endParaRPr lang="es-MX" b="1" dirty="0">
              <a:solidFill>
                <a:schemeClr val="accent4">
                  <a:lumMod val="75000"/>
                </a:schemeClr>
              </a:solidFill>
            </a:endParaRPr>
          </a:p>
        </p:txBody>
      </p:sp>
      <p:sp>
        <p:nvSpPr>
          <p:cNvPr id="5" name="Marcador de contenido 4"/>
          <p:cNvSpPr>
            <a:spLocks noGrp="1"/>
          </p:cNvSpPr>
          <p:nvPr>
            <p:ph idx="1"/>
          </p:nvPr>
        </p:nvSpPr>
        <p:spPr/>
        <p:txBody>
          <a:bodyPr>
            <a:normAutofit fontScale="92500" lnSpcReduction="20000"/>
          </a:bodyPr>
          <a:lstStyle/>
          <a:p>
            <a:pPr>
              <a:lnSpc>
                <a:spcPct val="160000"/>
              </a:lnSpc>
              <a:buFont typeface="Wingdings" panose="05000000000000000000" pitchFamily="2" charset="2"/>
              <a:buChar char="Ø"/>
            </a:pPr>
            <a:r>
              <a:rPr lang="es-MX" dirty="0" smtClean="0">
                <a:solidFill>
                  <a:schemeClr val="accent4">
                    <a:lumMod val="75000"/>
                  </a:schemeClr>
                </a:solidFill>
              </a:rPr>
              <a:t>El abasto de comida está siendo cada vez más inseguro, y contaminado.</a:t>
            </a:r>
          </a:p>
          <a:p>
            <a:pPr>
              <a:lnSpc>
                <a:spcPct val="160000"/>
              </a:lnSpc>
              <a:buFont typeface="Wingdings" panose="05000000000000000000" pitchFamily="2" charset="2"/>
              <a:buChar char="Ø"/>
            </a:pPr>
            <a:r>
              <a:rPr lang="es-MX" dirty="0" smtClean="0">
                <a:solidFill>
                  <a:schemeClr val="accent4">
                    <a:lumMod val="75000"/>
                  </a:schemeClr>
                </a:solidFill>
              </a:rPr>
              <a:t>Cada año las dietas poco saludables contribuyen a 11.3 millones de muertes a nivel mundial.</a:t>
            </a:r>
          </a:p>
          <a:p>
            <a:pPr>
              <a:lnSpc>
                <a:spcPct val="160000"/>
              </a:lnSpc>
              <a:buFont typeface="Wingdings" panose="05000000000000000000" pitchFamily="2" charset="2"/>
              <a:buChar char="Ø"/>
            </a:pPr>
            <a:r>
              <a:rPr lang="es-MX" dirty="0" smtClean="0">
                <a:solidFill>
                  <a:schemeClr val="accent4">
                    <a:lumMod val="75000"/>
                  </a:schemeClr>
                </a:solidFill>
              </a:rPr>
              <a:t>Las cifras de obesidad están incrementándose, y costándole a la economía global $2 trillones de dólares anuales (</a:t>
            </a:r>
            <a:r>
              <a:rPr lang="es-MX" dirty="0" err="1" smtClean="0">
                <a:solidFill>
                  <a:schemeClr val="accent4">
                    <a:lumMod val="75000"/>
                  </a:schemeClr>
                </a:solidFill>
              </a:rPr>
              <a:t>Havas</a:t>
            </a:r>
            <a:r>
              <a:rPr lang="es-MX" dirty="0" smtClean="0">
                <a:solidFill>
                  <a:schemeClr val="accent4">
                    <a:lumMod val="75000"/>
                  </a:schemeClr>
                </a:solidFill>
              </a:rPr>
              <a:t> </a:t>
            </a:r>
            <a:r>
              <a:rPr lang="es-MX" dirty="0" err="1" smtClean="0">
                <a:solidFill>
                  <a:schemeClr val="accent4">
                    <a:lumMod val="75000"/>
                  </a:schemeClr>
                </a:solidFill>
              </a:rPr>
              <a:t>Worldwide</a:t>
            </a:r>
            <a:r>
              <a:rPr lang="es-MX" dirty="0" smtClean="0">
                <a:solidFill>
                  <a:schemeClr val="accent4">
                    <a:lumMod val="75000"/>
                  </a:schemeClr>
                </a:solidFill>
              </a:rPr>
              <a:t>, 2016).</a:t>
            </a:r>
            <a:endParaRPr lang="es-MX" dirty="0">
              <a:solidFill>
                <a:schemeClr val="accent4">
                  <a:lumMod val="75000"/>
                </a:schemeClr>
              </a:solidFill>
            </a:endParaRPr>
          </a:p>
        </p:txBody>
      </p:sp>
    </p:spTree>
    <p:extLst>
      <p:ext uri="{BB962C8B-B14F-4D97-AF65-F5344CB8AC3E}">
        <p14:creationId xmlns:p14="http://schemas.microsoft.com/office/powerpoint/2010/main" val="3213795060"/>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75000"/>
                  </a:schemeClr>
                </a:solidFill>
              </a:rPr>
              <a:t>Algunas estadísticas</a:t>
            </a:r>
            <a:endParaRPr lang="es-MX" b="1" dirty="0">
              <a:solidFill>
                <a:schemeClr val="accent1">
                  <a:lumMod val="75000"/>
                </a:schemeClr>
              </a:solidFill>
            </a:endParaRPr>
          </a:p>
        </p:txBody>
      </p:sp>
      <p:sp>
        <p:nvSpPr>
          <p:cNvPr id="5" name="Marcador de contenido 4"/>
          <p:cNvSpPr>
            <a:spLocks noGrp="1"/>
          </p:cNvSpPr>
          <p:nvPr>
            <p:ph idx="1"/>
          </p:nvPr>
        </p:nvSpPr>
        <p:spPr/>
        <p:txBody>
          <a:bodyPr>
            <a:normAutofit fontScale="85000" lnSpcReduction="10000"/>
          </a:bodyPr>
          <a:lstStyle/>
          <a:p>
            <a:pPr>
              <a:lnSpc>
                <a:spcPct val="160000"/>
              </a:lnSpc>
              <a:buFont typeface="Wingdings" panose="05000000000000000000" pitchFamily="2" charset="2"/>
              <a:buChar char="Ø"/>
            </a:pPr>
            <a:r>
              <a:rPr lang="es-MX" dirty="0" smtClean="0">
                <a:solidFill>
                  <a:schemeClr val="accent1"/>
                </a:solidFill>
              </a:rPr>
              <a:t>8 de cada 10 enfermedades en los Estados Unidos –incluyendo enfermedades coronarias, embolias, algunos tipos de cáncer, diabetes- están relacionadas con la dieta y el consumo de alcohol.</a:t>
            </a:r>
          </a:p>
          <a:p>
            <a:pPr>
              <a:lnSpc>
                <a:spcPct val="160000"/>
              </a:lnSpc>
              <a:buFont typeface="Wingdings" panose="05000000000000000000" pitchFamily="2" charset="2"/>
              <a:buChar char="Ø"/>
            </a:pPr>
            <a:r>
              <a:rPr lang="es-MX" dirty="0" smtClean="0">
                <a:solidFill>
                  <a:schemeClr val="accent1"/>
                </a:solidFill>
              </a:rPr>
              <a:t>Un estudio de 2010 (</a:t>
            </a:r>
            <a:r>
              <a:rPr lang="es-MX" dirty="0" err="1" smtClean="0">
                <a:solidFill>
                  <a:schemeClr val="accent1"/>
                </a:solidFill>
              </a:rPr>
              <a:t>Havas</a:t>
            </a:r>
            <a:r>
              <a:rPr lang="es-MX" dirty="0" smtClean="0">
                <a:solidFill>
                  <a:schemeClr val="accent1"/>
                </a:solidFill>
              </a:rPr>
              <a:t> Global </a:t>
            </a:r>
            <a:r>
              <a:rPr lang="es-MX" dirty="0" err="1" smtClean="0">
                <a:solidFill>
                  <a:schemeClr val="accent1"/>
                </a:solidFill>
              </a:rPr>
              <a:t>Survey</a:t>
            </a:r>
            <a:r>
              <a:rPr lang="es-MX" dirty="0" smtClean="0">
                <a:solidFill>
                  <a:schemeClr val="accent1"/>
                </a:solidFill>
              </a:rPr>
              <a:t>) mostró que 65% de las personas entrevistadas estaban conscientes de los valores nutricionales de los alimentos que consumían. En 2016, esta cifra se ha incrementado hasta 74%.</a:t>
            </a:r>
            <a:endParaRPr lang="es-MX" dirty="0">
              <a:solidFill>
                <a:schemeClr val="accent1"/>
              </a:solidFill>
            </a:endParaRPr>
          </a:p>
        </p:txBody>
      </p:sp>
    </p:spTree>
    <p:extLst>
      <p:ext uri="{BB962C8B-B14F-4D97-AF65-F5344CB8AC3E}">
        <p14:creationId xmlns:p14="http://schemas.microsoft.com/office/powerpoint/2010/main" val="1261759779"/>
      </p:ext>
    </p:extLst>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4">
                    <a:lumMod val="75000"/>
                  </a:schemeClr>
                </a:solidFill>
              </a:rPr>
              <a:t>Algunas estadísticas</a:t>
            </a:r>
            <a:endParaRPr lang="es-MX" b="1" dirty="0">
              <a:solidFill>
                <a:schemeClr val="accent4">
                  <a:lumMod val="75000"/>
                </a:schemeClr>
              </a:solidFill>
            </a:endParaRPr>
          </a:p>
        </p:txBody>
      </p:sp>
      <p:sp>
        <p:nvSpPr>
          <p:cNvPr id="5" name="Marcador de contenido 4"/>
          <p:cNvSpPr>
            <a:spLocks noGrp="1"/>
          </p:cNvSpPr>
          <p:nvPr>
            <p:ph idx="1"/>
          </p:nvPr>
        </p:nvSpPr>
        <p:spPr/>
        <p:txBody>
          <a:bodyPr>
            <a:normAutofit/>
          </a:bodyPr>
          <a:lstStyle/>
          <a:p>
            <a:pPr>
              <a:lnSpc>
                <a:spcPct val="160000"/>
              </a:lnSpc>
              <a:buFont typeface="Wingdings" panose="05000000000000000000" pitchFamily="2" charset="2"/>
              <a:buChar char="Ø"/>
            </a:pPr>
            <a:r>
              <a:rPr lang="es-MX" dirty="0" smtClean="0">
                <a:solidFill>
                  <a:schemeClr val="accent4">
                    <a:lumMod val="75000"/>
                  </a:schemeClr>
                </a:solidFill>
              </a:rPr>
              <a:t>8 de cada 10 encuestados creen que es su responsabilidad escoger cuidadosamente qué comer para mantenerse sanos.</a:t>
            </a:r>
          </a:p>
          <a:p>
            <a:pPr>
              <a:lnSpc>
                <a:spcPct val="160000"/>
              </a:lnSpc>
              <a:buFont typeface="Wingdings" panose="05000000000000000000" pitchFamily="2" charset="2"/>
              <a:buChar char="Ø"/>
            </a:pPr>
            <a:r>
              <a:rPr lang="es-MX" dirty="0" smtClean="0">
                <a:solidFill>
                  <a:schemeClr val="accent4">
                    <a:lumMod val="75000"/>
                  </a:schemeClr>
                </a:solidFill>
              </a:rPr>
              <a:t>Alrededor de ¼ de la muestra (11 mil 976 hombres y mujeres de 37 países) usan uno o más dispositivos digitales para mantener su dieta y hábitos por el buen camino.</a:t>
            </a:r>
            <a:endParaRPr lang="es-MX" dirty="0">
              <a:solidFill>
                <a:schemeClr val="accent4">
                  <a:lumMod val="75000"/>
                </a:schemeClr>
              </a:solidFill>
            </a:endParaRPr>
          </a:p>
        </p:txBody>
      </p:sp>
    </p:spTree>
    <p:extLst>
      <p:ext uri="{BB962C8B-B14F-4D97-AF65-F5344CB8AC3E}">
        <p14:creationId xmlns:p14="http://schemas.microsoft.com/office/powerpoint/2010/main" val="3438191449"/>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828324" y="980728"/>
            <a:ext cx="9141619" cy="3240360"/>
          </a:xfrm>
        </p:spPr>
        <p:txBody>
          <a:bodyPr>
            <a:normAutofit fontScale="90000"/>
          </a:bodyPr>
          <a:lstStyle/>
          <a:p>
            <a:pPr algn="ctr">
              <a:lnSpc>
                <a:spcPct val="150000"/>
              </a:lnSpc>
            </a:pPr>
            <a:r>
              <a:rPr lang="es-MX" dirty="0" smtClean="0"/>
              <a:t> </a:t>
            </a: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smtClean="0"/>
              <a:t/>
            </a:r>
            <a:br>
              <a:rPr lang="es-MX" dirty="0" smtClean="0"/>
            </a:br>
            <a:r>
              <a:rPr lang="es-MX" sz="3600" dirty="0" smtClean="0">
                <a:solidFill>
                  <a:schemeClr val="accent6">
                    <a:lumMod val="75000"/>
                  </a:schemeClr>
                </a:solidFill>
              </a:rPr>
              <a:t>TÍTULO DEL MATERIAL:</a:t>
            </a:r>
            <a:br>
              <a:rPr lang="es-MX" sz="3600" dirty="0" smtClean="0">
                <a:solidFill>
                  <a:schemeClr val="accent6">
                    <a:lumMod val="75000"/>
                  </a:schemeClr>
                </a:solidFill>
              </a:rPr>
            </a:br>
            <a:r>
              <a:rPr lang="es-MX" sz="3600" i="1" dirty="0" smtClean="0">
                <a:solidFill>
                  <a:schemeClr val="accent1">
                    <a:lumMod val="75000"/>
                  </a:schemeClr>
                </a:solidFill>
              </a:rPr>
              <a:t>5 </a:t>
            </a:r>
            <a:r>
              <a:rPr lang="es-MX" sz="3600" i="1" dirty="0">
                <a:solidFill>
                  <a:schemeClr val="accent1">
                    <a:lumMod val="75000"/>
                  </a:schemeClr>
                </a:solidFill>
              </a:rPr>
              <a:t>tendencias gastronómicas: lo que sigue en productos, platillos y preferencias</a:t>
            </a:r>
            <a:r>
              <a:rPr lang="es-MX" dirty="0"/>
              <a:t/>
            </a:r>
            <a:br>
              <a:rPr lang="es-MX" dirty="0"/>
            </a:br>
            <a:endParaRPr lang="es-MX" dirty="0"/>
          </a:p>
        </p:txBody>
      </p:sp>
      <p:sp>
        <p:nvSpPr>
          <p:cNvPr id="5" name="Marcador de texto 4"/>
          <p:cNvSpPr>
            <a:spLocks noGrp="1"/>
          </p:cNvSpPr>
          <p:nvPr>
            <p:ph type="body" idx="1"/>
          </p:nvPr>
        </p:nvSpPr>
        <p:spPr>
          <a:xfrm>
            <a:off x="1828324" y="4084264"/>
            <a:ext cx="9141619" cy="1576984"/>
          </a:xfrm>
        </p:spPr>
        <p:txBody>
          <a:bodyPr>
            <a:noAutofit/>
          </a:bodyPr>
          <a:lstStyle/>
          <a:p>
            <a:pPr algn="ctr"/>
            <a:r>
              <a:rPr lang="es-MX" sz="2000" b="1" dirty="0" smtClean="0">
                <a:solidFill>
                  <a:schemeClr val="accent6">
                    <a:lumMod val="75000"/>
                  </a:schemeClr>
                </a:solidFill>
              </a:rPr>
              <a:t>RESPONSABLE DE LA ELABORACIÓN:</a:t>
            </a:r>
          </a:p>
          <a:p>
            <a:pPr algn="ctr"/>
            <a:r>
              <a:rPr lang="es-MX" sz="2000" b="1" dirty="0" smtClean="0"/>
              <a:t>Dra. en C. S. Diana Castro Ricalde</a:t>
            </a:r>
          </a:p>
          <a:p>
            <a:pPr algn="ctr"/>
            <a:r>
              <a:rPr lang="es-MX" sz="2000" b="1" dirty="0" smtClean="0"/>
              <a:t>Profesora de Tiempo Completo</a:t>
            </a:r>
            <a:endParaRPr lang="es-MX" sz="2000" b="1" dirty="0"/>
          </a:p>
        </p:txBody>
      </p:sp>
    </p:spTree>
    <p:extLst>
      <p:ext uri="{BB962C8B-B14F-4D97-AF65-F5344CB8AC3E}">
        <p14:creationId xmlns:p14="http://schemas.microsoft.com/office/powerpoint/2010/main" val="3037118522"/>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4">
                    <a:lumMod val="75000"/>
                  </a:schemeClr>
                </a:solidFill>
              </a:rPr>
              <a:t>Algunas estadísticas</a:t>
            </a:r>
            <a:endParaRPr lang="es-MX" b="1" dirty="0">
              <a:solidFill>
                <a:schemeClr val="accent4">
                  <a:lumMod val="75000"/>
                </a:schemeClr>
              </a:solidFill>
            </a:endParaRPr>
          </a:p>
        </p:txBody>
      </p:sp>
      <p:sp>
        <p:nvSpPr>
          <p:cNvPr id="5" name="Marcador de contenido 4"/>
          <p:cNvSpPr>
            <a:spLocks noGrp="1"/>
          </p:cNvSpPr>
          <p:nvPr>
            <p:ph idx="1"/>
          </p:nvPr>
        </p:nvSpPr>
        <p:spPr/>
        <p:txBody>
          <a:bodyPr>
            <a:normAutofit/>
          </a:bodyPr>
          <a:lstStyle/>
          <a:p>
            <a:pPr>
              <a:lnSpc>
                <a:spcPct val="160000"/>
              </a:lnSpc>
              <a:buFont typeface="Wingdings" panose="05000000000000000000" pitchFamily="2" charset="2"/>
              <a:buChar char="Ø"/>
            </a:pPr>
            <a:r>
              <a:rPr lang="es-MX" dirty="0" smtClean="0">
                <a:solidFill>
                  <a:schemeClr val="accent4">
                    <a:lumMod val="75000"/>
                  </a:schemeClr>
                </a:solidFill>
              </a:rPr>
              <a:t>71% se preocupan del impacto en su salud, de los ingredientes artificiales presentes en alimentos y bebidas.</a:t>
            </a:r>
          </a:p>
          <a:p>
            <a:pPr>
              <a:lnSpc>
                <a:spcPct val="160000"/>
              </a:lnSpc>
              <a:buFont typeface="Wingdings" panose="05000000000000000000" pitchFamily="2" charset="2"/>
              <a:buChar char="Ø"/>
            </a:pPr>
            <a:r>
              <a:rPr lang="es-MX" dirty="0" smtClean="0">
                <a:solidFill>
                  <a:schemeClr val="accent4">
                    <a:lumMod val="75000"/>
                  </a:schemeClr>
                </a:solidFill>
              </a:rPr>
              <a:t>54% considera el azúcar igual de malo para la salud que los cigarros.</a:t>
            </a:r>
          </a:p>
          <a:p>
            <a:pPr>
              <a:lnSpc>
                <a:spcPct val="160000"/>
              </a:lnSpc>
              <a:buFont typeface="Wingdings" panose="05000000000000000000" pitchFamily="2" charset="2"/>
              <a:buChar char="Ø"/>
            </a:pPr>
            <a:r>
              <a:rPr lang="es-MX" dirty="0" smtClean="0">
                <a:solidFill>
                  <a:schemeClr val="accent4">
                    <a:lumMod val="75000"/>
                  </a:schemeClr>
                </a:solidFill>
              </a:rPr>
              <a:t>62% evita comer alimentos genéticamente modificados.</a:t>
            </a:r>
            <a:endParaRPr lang="es-MX" dirty="0">
              <a:solidFill>
                <a:schemeClr val="accent4">
                  <a:lumMod val="75000"/>
                </a:schemeClr>
              </a:solidFill>
            </a:endParaRPr>
          </a:p>
        </p:txBody>
      </p:sp>
    </p:spTree>
    <p:extLst>
      <p:ext uri="{BB962C8B-B14F-4D97-AF65-F5344CB8AC3E}">
        <p14:creationId xmlns:p14="http://schemas.microsoft.com/office/powerpoint/2010/main" val="54714489"/>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1">
                    <a:lumMod val="75000"/>
                  </a:schemeClr>
                </a:solidFill>
              </a:rPr>
              <a:t>TENDENCIA 1: Yo, mi cuerpo y el planeta</a:t>
            </a:r>
            <a:endParaRPr lang="es-MX" b="1" dirty="0">
              <a:solidFill>
                <a:schemeClr val="accent1">
                  <a:lumMod val="75000"/>
                </a:schemeClr>
              </a:solidFill>
            </a:endParaRPr>
          </a:p>
        </p:txBody>
      </p:sp>
      <p:sp>
        <p:nvSpPr>
          <p:cNvPr id="5" name="Marcador de contenido 4"/>
          <p:cNvSpPr>
            <a:spLocks noGrp="1"/>
          </p:cNvSpPr>
          <p:nvPr>
            <p:ph idx="1"/>
          </p:nvPr>
        </p:nvSpPr>
        <p:spPr/>
        <p:txBody>
          <a:bodyPr>
            <a:normAutofit/>
          </a:bodyPr>
          <a:lstStyle/>
          <a:p>
            <a:pPr>
              <a:lnSpc>
                <a:spcPct val="160000"/>
              </a:lnSpc>
              <a:buFont typeface="Wingdings" panose="05000000000000000000" pitchFamily="2" charset="2"/>
              <a:buChar char="Ø"/>
            </a:pPr>
            <a:r>
              <a:rPr lang="es-MX" dirty="0" smtClean="0">
                <a:solidFill>
                  <a:schemeClr val="accent1"/>
                </a:solidFill>
              </a:rPr>
              <a:t>Esta conciencia acerca de la nutrición lleva a los consumidores a considerar que la comida es tan efectiva como medicina, como ayuda para mantener la salud en general.</a:t>
            </a:r>
          </a:p>
          <a:p>
            <a:pPr>
              <a:lnSpc>
                <a:spcPct val="160000"/>
              </a:lnSpc>
              <a:buFont typeface="Wingdings" panose="05000000000000000000" pitchFamily="2" charset="2"/>
              <a:buChar char="Ø"/>
            </a:pPr>
            <a:r>
              <a:rPr lang="es-MX" dirty="0" smtClean="0">
                <a:solidFill>
                  <a:schemeClr val="accent1"/>
                </a:solidFill>
              </a:rPr>
              <a:t>Y que la mayoría de las muertes y las enfermedades pueden ser prevenidas a través de una dieta saludable.</a:t>
            </a:r>
            <a:endParaRPr lang="es-MX" dirty="0">
              <a:solidFill>
                <a:schemeClr val="accent1"/>
              </a:solidFill>
            </a:endParaRPr>
          </a:p>
        </p:txBody>
      </p:sp>
    </p:spTree>
    <p:extLst>
      <p:ext uri="{BB962C8B-B14F-4D97-AF65-F5344CB8AC3E}">
        <p14:creationId xmlns:p14="http://schemas.microsoft.com/office/powerpoint/2010/main" val="633227758"/>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nSpc>
                <a:spcPct val="150000"/>
              </a:lnSpc>
            </a:pPr>
            <a:r>
              <a:rPr lang="es-MX" sz="2800" b="1" dirty="0" smtClean="0">
                <a:solidFill>
                  <a:schemeClr val="accent6">
                    <a:lumMod val="60000"/>
                    <a:lumOff val="40000"/>
                  </a:schemeClr>
                </a:solidFill>
              </a:rPr>
              <a:t>TENDENCIA 1: ¿Qué comer para favorecer al planeta, y de paso mi salud?</a:t>
            </a:r>
            <a:endParaRPr lang="es-MX" sz="2800" b="1" dirty="0">
              <a:solidFill>
                <a:schemeClr val="accent6">
                  <a:lumMod val="60000"/>
                  <a:lumOff val="40000"/>
                </a:schemeClr>
              </a:solidFill>
            </a:endParaRPr>
          </a:p>
        </p:txBody>
      </p:sp>
      <p:sp>
        <p:nvSpPr>
          <p:cNvPr id="5" name="Marcador de contenido 4"/>
          <p:cNvSpPr>
            <a:spLocks noGrp="1"/>
          </p:cNvSpPr>
          <p:nvPr>
            <p:ph sz="half" idx="1"/>
          </p:nvPr>
        </p:nvSpPr>
        <p:spPr/>
        <p:txBody>
          <a:bodyPr>
            <a:normAutofit/>
          </a:bodyPr>
          <a:lstStyle/>
          <a:p>
            <a:pPr>
              <a:lnSpc>
                <a:spcPct val="160000"/>
              </a:lnSpc>
              <a:buFont typeface="Wingdings" panose="05000000000000000000" pitchFamily="2" charset="2"/>
              <a:buChar char="Ø"/>
            </a:pPr>
            <a:r>
              <a:rPr lang="es-MX" b="1" dirty="0" smtClean="0">
                <a:solidFill>
                  <a:schemeClr val="accent1">
                    <a:lumMod val="75000"/>
                  </a:schemeClr>
                </a:solidFill>
              </a:rPr>
              <a:t>Producir y/o consumir lo local.</a:t>
            </a:r>
          </a:p>
          <a:p>
            <a:pPr>
              <a:lnSpc>
                <a:spcPct val="160000"/>
              </a:lnSpc>
              <a:buFont typeface="Wingdings" panose="05000000000000000000" pitchFamily="2" charset="2"/>
              <a:buChar char="Ø"/>
            </a:pPr>
            <a:r>
              <a:rPr lang="es-MX" b="1" dirty="0" smtClean="0">
                <a:solidFill>
                  <a:schemeClr val="accent1">
                    <a:lumMod val="75000"/>
                  </a:schemeClr>
                </a:solidFill>
              </a:rPr>
              <a:t>Lo que está en estación.</a:t>
            </a:r>
          </a:p>
          <a:p>
            <a:pPr>
              <a:lnSpc>
                <a:spcPct val="160000"/>
              </a:lnSpc>
              <a:buFont typeface="Wingdings" panose="05000000000000000000" pitchFamily="2" charset="2"/>
              <a:buChar char="Ø"/>
            </a:pPr>
            <a:r>
              <a:rPr lang="es-MX" b="1" dirty="0" smtClean="0">
                <a:solidFill>
                  <a:schemeClr val="accent1">
                    <a:lumMod val="75000"/>
                  </a:schemeClr>
                </a:solidFill>
              </a:rPr>
              <a:t>Los alimentos cultivados orgánicamente.</a:t>
            </a:r>
            <a:endParaRPr lang="es-MX" b="1" dirty="0">
              <a:solidFill>
                <a:schemeClr val="accent1">
                  <a:lumMod val="75000"/>
                </a:schemeClr>
              </a:solidFill>
            </a:endParaRPr>
          </a:p>
        </p:txBody>
      </p:sp>
      <p:pic>
        <p:nvPicPr>
          <p:cNvPr id="6" name="Imagen 5"/>
          <p:cNvPicPr>
            <a:picLocks noChangeAspect="1"/>
          </p:cNvPicPr>
          <p:nvPr/>
        </p:nvPicPr>
        <p:blipFill>
          <a:blip r:embed="rId2"/>
          <a:stretch>
            <a:fillRect/>
          </a:stretch>
        </p:blipFill>
        <p:spPr>
          <a:xfrm>
            <a:off x="6598468" y="1268760"/>
            <a:ext cx="4896544" cy="4680520"/>
          </a:xfrm>
          <a:prstGeom prst="rect">
            <a:avLst/>
          </a:prstGeom>
          <a:ln w="57150">
            <a:solidFill>
              <a:schemeClr val="accent3">
                <a:lumMod val="75000"/>
              </a:schemeClr>
            </a:solidFill>
          </a:ln>
        </p:spPr>
      </p:pic>
    </p:spTree>
    <p:extLst>
      <p:ext uri="{BB962C8B-B14F-4D97-AF65-F5344CB8AC3E}">
        <p14:creationId xmlns:p14="http://schemas.microsoft.com/office/powerpoint/2010/main" val="1092438040"/>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nSpc>
                <a:spcPct val="150000"/>
              </a:lnSpc>
            </a:pPr>
            <a:r>
              <a:rPr lang="es-MX" sz="2800" b="1" dirty="0" smtClean="0">
                <a:solidFill>
                  <a:schemeClr val="accent6">
                    <a:lumMod val="60000"/>
                    <a:lumOff val="40000"/>
                  </a:schemeClr>
                </a:solidFill>
              </a:rPr>
              <a:t>TENDENCIA 1: ¿Qué comer para favorecer al planeta, y de paso mi salud?</a:t>
            </a:r>
            <a:endParaRPr lang="es-MX" sz="2800" b="1" dirty="0">
              <a:solidFill>
                <a:schemeClr val="accent6">
                  <a:lumMod val="60000"/>
                  <a:lumOff val="40000"/>
                </a:schemeClr>
              </a:solidFill>
            </a:endParaRPr>
          </a:p>
        </p:txBody>
      </p:sp>
      <p:sp>
        <p:nvSpPr>
          <p:cNvPr id="2" name="Marcador de contenido 1"/>
          <p:cNvSpPr>
            <a:spLocks noGrp="1"/>
          </p:cNvSpPr>
          <p:nvPr>
            <p:ph sz="half" idx="2"/>
          </p:nvPr>
        </p:nvSpPr>
        <p:spPr/>
        <p:txBody>
          <a:bodyPr>
            <a:normAutofit fontScale="85000" lnSpcReduction="10000"/>
          </a:bodyPr>
          <a:lstStyle/>
          <a:p>
            <a:pPr algn="just">
              <a:lnSpc>
                <a:spcPct val="150000"/>
              </a:lnSpc>
            </a:pPr>
            <a:r>
              <a:rPr lang="es-MX" dirty="0" smtClean="0">
                <a:solidFill>
                  <a:schemeClr val="accent3"/>
                </a:solidFill>
              </a:rPr>
              <a:t>Apoyar a compañías productoras de alimentos que benefician de alguna forma al medio ambiente, o le hacen bien al mundo.</a:t>
            </a:r>
          </a:p>
          <a:p>
            <a:pPr algn="just">
              <a:lnSpc>
                <a:spcPct val="150000"/>
              </a:lnSpc>
            </a:pPr>
            <a:r>
              <a:rPr lang="es-MX" dirty="0" smtClean="0">
                <a:solidFill>
                  <a:schemeClr val="accent3"/>
                </a:solidFill>
              </a:rPr>
              <a:t>Prestar atención a la comida ética (comprar huevos sin empaque, evitar comida procesada o congelada).</a:t>
            </a:r>
          </a:p>
          <a:p>
            <a:pPr algn="just">
              <a:lnSpc>
                <a:spcPct val="150000"/>
              </a:lnSpc>
            </a:pPr>
            <a:endParaRPr lang="es-MX" dirty="0">
              <a:solidFill>
                <a:schemeClr val="accent3"/>
              </a:solidFill>
            </a:endParaRPr>
          </a:p>
        </p:txBody>
      </p:sp>
      <p:pic>
        <p:nvPicPr>
          <p:cNvPr id="3" name="Imagen 2"/>
          <p:cNvPicPr>
            <a:picLocks noChangeAspect="1"/>
          </p:cNvPicPr>
          <p:nvPr/>
        </p:nvPicPr>
        <p:blipFill>
          <a:blip r:embed="rId2"/>
          <a:stretch>
            <a:fillRect/>
          </a:stretch>
        </p:blipFill>
        <p:spPr>
          <a:xfrm>
            <a:off x="765820" y="1800398"/>
            <a:ext cx="4991100" cy="4171603"/>
          </a:xfrm>
          <a:prstGeom prst="rect">
            <a:avLst/>
          </a:prstGeom>
          <a:ln w="38100">
            <a:solidFill>
              <a:schemeClr val="accent1">
                <a:lumMod val="75000"/>
              </a:schemeClr>
            </a:solidFill>
          </a:ln>
        </p:spPr>
      </p:pic>
    </p:spTree>
    <p:extLst>
      <p:ext uri="{BB962C8B-B14F-4D97-AF65-F5344CB8AC3E}">
        <p14:creationId xmlns:p14="http://schemas.microsoft.com/office/powerpoint/2010/main" val="1102222036"/>
      </p:ext>
    </p:extLst>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nSpc>
                <a:spcPct val="150000"/>
              </a:lnSpc>
            </a:pPr>
            <a:r>
              <a:rPr lang="es-MX" sz="2800" b="1" dirty="0" smtClean="0">
                <a:solidFill>
                  <a:schemeClr val="accent6">
                    <a:lumMod val="60000"/>
                    <a:lumOff val="40000"/>
                  </a:schemeClr>
                </a:solidFill>
              </a:rPr>
              <a:t>TENDENCIA 1: ¿Qué comer para favorecer al planeta, y de paso mi salud?</a:t>
            </a:r>
            <a:endParaRPr lang="es-MX" sz="2800" b="1" dirty="0">
              <a:solidFill>
                <a:schemeClr val="accent6">
                  <a:lumMod val="60000"/>
                  <a:lumOff val="40000"/>
                </a:schemeClr>
              </a:solidFill>
            </a:endParaRPr>
          </a:p>
        </p:txBody>
      </p:sp>
      <p:sp>
        <p:nvSpPr>
          <p:cNvPr id="5" name="Marcador de contenido 4"/>
          <p:cNvSpPr>
            <a:spLocks noGrp="1"/>
          </p:cNvSpPr>
          <p:nvPr>
            <p:ph sz="half" idx="1"/>
          </p:nvPr>
        </p:nvSpPr>
        <p:spPr/>
        <p:txBody>
          <a:bodyPr>
            <a:normAutofit fontScale="77500" lnSpcReduction="20000"/>
          </a:bodyPr>
          <a:lstStyle/>
          <a:p>
            <a:pPr>
              <a:lnSpc>
                <a:spcPct val="160000"/>
              </a:lnSpc>
              <a:buFont typeface="Wingdings" panose="05000000000000000000" pitchFamily="2" charset="2"/>
              <a:buChar char="Ø"/>
            </a:pPr>
            <a:r>
              <a:rPr lang="es-MX" b="1" dirty="0" smtClean="0">
                <a:solidFill>
                  <a:schemeClr val="accent1">
                    <a:lumMod val="75000"/>
                  </a:schemeClr>
                </a:solidFill>
              </a:rPr>
              <a:t>Reducir el consumo de carne, y si es posible, eliminarlo (una hamburguesa tradicional requiere 500 galones de agua para producirse).</a:t>
            </a:r>
            <a:endParaRPr lang="es-MX" b="1" dirty="0">
              <a:solidFill>
                <a:schemeClr val="accent1">
                  <a:lumMod val="75000"/>
                </a:schemeClr>
              </a:solidFill>
            </a:endParaRPr>
          </a:p>
        </p:txBody>
      </p:sp>
      <p:sp>
        <p:nvSpPr>
          <p:cNvPr id="2" name="Marcador de contenido 1"/>
          <p:cNvSpPr>
            <a:spLocks noGrp="1"/>
          </p:cNvSpPr>
          <p:nvPr>
            <p:ph sz="half" idx="2"/>
          </p:nvPr>
        </p:nvSpPr>
        <p:spPr>
          <a:xfrm>
            <a:off x="6382444" y="1600200"/>
            <a:ext cx="4875530" cy="4572000"/>
          </a:xfrm>
        </p:spPr>
        <p:txBody>
          <a:bodyPr>
            <a:normAutofit fontScale="77500" lnSpcReduction="20000"/>
          </a:bodyPr>
          <a:lstStyle/>
          <a:p>
            <a:pPr>
              <a:lnSpc>
                <a:spcPct val="150000"/>
              </a:lnSpc>
            </a:pPr>
            <a:r>
              <a:rPr lang="es-MX" dirty="0" smtClean="0">
                <a:solidFill>
                  <a:schemeClr val="accent3"/>
                </a:solidFill>
              </a:rPr>
              <a:t>22% de los entrevistados reportan que su dieta es vegana, vegetariana e incluso “</a:t>
            </a:r>
            <a:r>
              <a:rPr lang="es-MX" dirty="0" err="1" smtClean="0">
                <a:solidFill>
                  <a:schemeClr val="accent3"/>
                </a:solidFill>
              </a:rPr>
              <a:t>pescadoriana</a:t>
            </a:r>
            <a:r>
              <a:rPr lang="es-MX" dirty="0" smtClean="0">
                <a:solidFill>
                  <a:schemeClr val="accent3"/>
                </a:solidFill>
              </a:rPr>
              <a:t>”.</a:t>
            </a:r>
          </a:p>
          <a:p>
            <a:pPr marL="0" indent="0">
              <a:lnSpc>
                <a:spcPct val="150000"/>
              </a:lnSpc>
              <a:buNone/>
            </a:pPr>
            <a:endParaRPr lang="es-MX" dirty="0" smtClean="0">
              <a:solidFill>
                <a:schemeClr val="accent3"/>
              </a:solidFill>
            </a:endParaRPr>
          </a:p>
          <a:p>
            <a:pPr>
              <a:lnSpc>
                <a:spcPct val="150000"/>
              </a:lnSpc>
            </a:pPr>
            <a:r>
              <a:rPr lang="es-MX" dirty="0" smtClean="0">
                <a:solidFill>
                  <a:schemeClr val="accent3"/>
                </a:solidFill>
              </a:rPr>
              <a:t>Algunas empresas han comenzado a producir carne vegana y piel; carne de proteína vegetal y de animales libres de leche –</a:t>
            </a:r>
            <a:r>
              <a:rPr lang="es-MX" i="1" dirty="0" err="1" smtClean="0">
                <a:solidFill>
                  <a:schemeClr val="accent3"/>
                </a:solidFill>
              </a:rPr>
              <a:t>muufri</a:t>
            </a:r>
            <a:r>
              <a:rPr lang="es-MX" dirty="0" smtClean="0">
                <a:solidFill>
                  <a:schemeClr val="accent3"/>
                </a:solidFill>
              </a:rPr>
              <a:t>-).</a:t>
            </a:r>
            <a:endParaRPr lang="es-MX" dirty="0">
              <a:solidFill>
                <a:schemeClr val="accent3"/>
              </a:solidFill>
            </a:endParaRPr>
          </a:p>
        </p:txBody>
      </p:sp>
      <p:pic>
        <p:nvPicPr>
          <p:cNvPr id="3" name="Imagen 2"/>
          <p:cNvPicPr>
            <a:picLocks noChangeAspect="1"/>
          </p:cNvPicPr>
          <p:nvPr/>
        </p:nvPicPr>
        <p:blipFill>
          <a:blip r:embed="rId2"/>
          <a:stretch>
            <a:fillRect/>
          </a:stretch>
        </p:blipFill>
        <p:spPr>
          <a:xfrm>
            <a:off x="1218882" y="4747811"/>
            <a:ext cx="4643354" cy="1580009"/>
          </a:xfrm>
          <a:prstGeom prst="rect">
            <a:avLst/>
          </a:prstGeom>
          <a:ln w="38100">
            <a:solidFill>
              <a:schemeClr val="accent1">
                <a:lumMod val="60000"/>
                <a:lumOff val="40000"/>
              </a:schemeClr>
            </a:solidFill>
          </a:ln>
        </p:spPr>
      </p:pic>
    </p:spTree>
    <p:extLst>
      <p:ext uri="{BB962C8B-B14F-4D97-AF65-F5344CB8AC3E}">
        <p14:creationId xmlns:p14="http://schemas.microsoft.com/office/powerpoint/2010/main" val="1849005298"/>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218883" y="152400"/>
            <a:ext cx="9751060" cy="1044352"/>
          </a:xfrm>
        </p:spPr>
        <p:txBody>
          <a:bodyPr/>
          <a:lstStyle/>
          <a:p>
            <a:r>
              <a:rPr lang="es-MX" b="1" dirty="0" smtClean="0">
                <a:solidFill>
                  <a:schemeClr val="accent1">
                    <a:lumMod val="60000"/>
                    <a:lumOff val="40000"/>
                  </a:schemeClr>
                </a:solidFill>
              </a:rPr>
              <a:t>DIETA VEGANA</a:t>
            </a:r>
            <a:endParaRPr lang="es-MX" b="1" dirty="0">
              <a:solidFill>
                <a:schemeClr val="accent1">
                  <a:lumMod val="60000"/>
                  <a:lumOff val="40000"/>
                </a:schemeClr>
              </a:solidFill>
            </a:endParaRPr>
          </a:p>
        </p:txBody>
      </p:sp>
      <p:sp>
        <p:nvSpPr>
          <p:cNvPr id="6" name="Marcador de contenido 5"/>
          <p:cNvSpPr>
            <a:spLocks noGrp="1"/>
          </p:cNvSpPr>
          <p:nvPr>
            <p:ph idx="1"/>
          </p:nvPr>
        </p:nvSpPr>
        <p:spPr>
          <a:xfrm>
            <a:off x="1218882" y="1326468"/>
            <a:ext cx="9751060" cy="3629000"/>
          </a:xfrm>
        </p:spPr>
        <p:txBody>
          <a:bodyPr>
            <a:noAutofit/>
          </a:bodyPr>
          <a:lstStyle/>
          <a:p>
            <a:pPr algn="ctr">
              <a:lnSpc>
                <a:spcPct val="150000"/>
              </a:lnSpc>
            </a:pPr>
            <a:r>
              <a:rPr lang="es-MX" sz="2400" dirty="0" smtClean="0">
                <a:solidFill>
                  <a:schemeClr val="accent2">
                    <a:lumMod val="75000"/>
                  </a:schemeClr>
                </a:solidFill>
              </a:rPr>
              <a:t>“La </a:t>
            </a:r>
            <a:r>
              <a:rPr lang="es-MX" sz="2400" dirty="0">
                <a:solidFill>
                  <a:schemeClr val="accent2">
                    <a:lumMod val="75000"/>
                  </a:schemeClr>
                </a:solidFill>
              </a:rPr>
              <a:t>alimentación </a:t>
            </a:r>
            <a:r>
              <a:rPr lang="es-MX" sz="2400" i="1" dirty="0" err="1">
                <a:solidFill>
                  <a:schemeClr val="accent2">
                    <a:lumMod val="75000"/>
                  </a:schemeClr>
                </a:solidFill>
              </a:rPr>
              <a:t>vegan</a:t>
            </a:r>
            <a:r>
              <a:rPr lang="es-MX" sz="2400" dirty="0">
                <a:solidFill>
                  <a:schemeClr val="accent2">
                    <a:lumMod val="75000"/>
                  </a:schemeClr>
                </a:solidFill>
              </a:rPr>
              <a:t> es </a:t>
            </a:r>
            <a:r>
              <a:rPr lang="es-MX" sz="2400" dirty="0" smtClean="0">
                <a:solidFill>
                  <a:schemeClr val="accent2">
                    <a:lumMod val="75000"/>
                  </a:schemeClr>
                </a:solidFill>
              </a:rPr>
              <a:t>aquélla </a:t>
            </a:r>
            <a:r>
              <a:rPr lang="es-MX" sz="2400" dirty="0">
                <a:solidFill>
                  <a:schemeClr val="accent2">
                    <a:lumMod val="75000"/>
                  </a:schemeClr>
                </a:solidFill>
              </a:rPr>
              <a:t>libre de productos de origen animal. Siempre que se lleve a cabo de manera correcta y equilibrada, es la alimentación más saludable posible, resultando beneficiosa para el medio ambiente, el clima, los animales y los </a:t>
            </a:r>
            <a:r>
              <a:rPr lang="es-MX" sz="2400" dirty="0" smtClean="0">
                <a:solidFill>
                  <a:schemeClr val="accent2">
                    <a:lumMod val="75000"/>
                  </a:schemeClr>
                </a:solidFill>
              </a:rPr>
              <a:t>humanos” (</a:t>
            </a:r>
            <a:r>
              <a:rPr lang="es-MX" sz="2400" dirty="0" err="1" smtClean="0">
                <a:solidFill>
                  <a:schemeClr val="accent2">
                    <a:lumMod val="75000"/>
                  </a:schemeClr>
                </a:solidFill>
              </a:rPr>
              <a:t>Henrich</a:t>
            </a:r>
            <a:r>
              <a:rPr lang="es-MX" sz="2400" dirty="0" smtClean="0">
                <a:solidFill>
                  <a:schemeClr val="accent2">
                    <a:lumMod val="75000"/>
                  </a:schemeClr>
                </a:solidFill>
              </a:rPr>
              <a:t>, 2017). </a:t>
            </a:r>
          </a:p>
          <a:p>
            <a:pPr marL="0" indent="0" algn="ctr">
              <a:lnSpc>
                <a:spcPct val="150000"/>
              </a:lnSpc>
              <a:buNone/>
            </a:pPr>
            <a:r>
              <a:rPr lang="es-MX" sz="2400" dirty="0" smtClean="0">
                <a:solidFill>
                  <a:schemeClr val="accent2">
                    <a:lumMod val="75000"/>
                  </a:schemeClr>
                </a:solidFill>
              </a:rPr>
              <a:t>No </a:t>
            </a:r>
            <a:r>
              <a:rPr lang="es-MX" sz="2400" dirty="0">
                <a:solidFill>
                  <a:schemeClr val="accent2">
                    <a:lumMod val="75000"/>
                  </a:schemeClr>
                </a:solidFill>
              </a:rPr>
              <a:t>incluye productos de origen animal como carne, pescado, leche, queso, huevos y miel.</a:t>
            </a:r>
          </a:p>
        </p:txBody>
      </p:sp>
      <p:pic>
        <p:nvPicPr>
          <p:cNvPr id="7" name="Imagen 6"/>
          <p:cNvPicPr>
            <a:picLocks noChangeAspect="1"/>
          </p:cNvPicPr>
          <p:nvPr/>
        </p:nvPicPr>
        <p:blipFill>
          <a:blip r:embed="rId2"/>
          <a:stretch>
            <a:fillRect/>
          </a:stretch>
        </p:blipFill>
        <p:spPr>
          <a:xfrm>
            <a:off x="1218883" y="5085184"/>
            <a:ext cx="9751059" cy="1417340"/>
          </a:xfrm>
          <a:prstGeom prst="rect">
            <a:avLst/>
          </a:prstGeom>
          <a:ln w="38100">
            <a:solidFill>
              <a:schemeClr val="accent1">
                <a:lumMod val="60000"/>
                <a:lumOff val="40000"/>
              </a:schemeClr>
            </a:solidFill>
          </a:ln>
        </p:spPr>
      </p:pic>
    </p:spTree>
    <p:extLst>
      <p:ext uri="{BB962C8B-B14F-4D97-AF65-F5344CB8AC3E}">
        <p14:creationId xmlns:p14="http://schemas.microsoft.com/office/powerpoint/2010/main" val="2598246791"/>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218882" y="61686"/>
            <a:ext cx="9751060" cy="1295400"/>
          </a:xfrm>
        </p:spPr>
        <p:txBody>
          <a:bodyPr/>
          <a:lstStyle/>
          <a:p>
            <a:r>
              <a:rPr lang="es-MX" dirty="0" smtClean="0">
                <a:solidFill>
                  <a:srgbClr val="FF0000"/>
                </a:solidFill>
              </a:rPr>
              <a:t>TIPOS DE DIETAS</a:t>
            </a:r>
            <a:endParaRPr lang="es-MX" dirty="0">
              <a:solidFill>
                <a:srgbClr val="FF0000"/>
              </a:solidFill>
            </a:endParaRPr>
          </a:p>
        </p:txBody>
      </p:sp>
      <p:sp>
        <p:nvSpPr>
          <p:cNvPr id="6" name="Marcador de texto 5"/>
          <p:cNvSpPr>
            <a:spLocks noGrp="1"/>
          </p:cNvSpPr>
          <p:nvPr>
            <p:ph type="body" idx="1"/>
          </p:nvPr>
        </p:nvSpPr>
        <p:spPr>
          <a:xfrm>
            <a:off x="1218882" y="1363148"/>
            <a:ext cx="8907978" cy="816429"/>
          </a:xfrm>
        </p:spPr>
        <p:txBody>
          <a:bodyPr/>
          <a:lstStyle/>
          <a:p>
            <a:pPr algn="ctr"/>
            <a:r>
              <a:rPr lang="es-MX" b="1" dirty="0" smtClean="0"/>
              <a:t>DIETA VEGANA</a:t>
            </a:r>
            <a:endParaRPr lang="es-MX" b="1" dirty="0"/>
          </a:p>
        </p:txBody>
      </p:sp>
      <p:sp>
        <p:nvSpPr>
          <p:cNvPr id="7" name="Marcador de contenido 6"/>
          <p:cNvSpPr>
            <a:spLocks noGrp="1"/>
          </p:cNvSpPr>
          <p:nvPr>
            <p:ph sz="half" idx="2"/>
          </p:nvPr>
        </p:nvSpPr>
        <p:spPr>
          <a:xfrm>
            <a:off x="549796" y="2413000"/>
            <a:ext cx="5544616" cy="3759199"/>
          </a:xfrm>
        </p:spPr>
        <p:txBody>
          <a:bodyPr>
            <a:normAutofit fontScale="77500" lnSpcReduction="20000"/>
          </a:bodyPr>
          <a:lstStyle/>
          <a:p>
            <a:pPr>
              <a:lnSpc>
                <a:spcPct val="150000"/>
              </a:lnSpc>
            </a:pPr>
            <a:r>
              <a:rPr lang="es-MX" dirty="0" smtClean="0">
                <a:solidFill>
                  <a:schemeClr val="accent1">
                    <a:lumMod val="75000"/>
                  </a:schemeClr>
                </a:solidFill>
              </a:rPr>
              <a:t>Da </a:t>
            </a:r>
            <a:r>
              <a:rPr lang="es-MX" dirty="0">
                <a:solidFill>
                  <a:schemeClr val="accent1">
                    <a:lumMod val="75000"/>
                  </a:schemeClr>
                </a:solidFill>
              </a:rPr>
              <a:t>preferencia a las frutas, verduras, legumbres, nueces y productos </a:t>
            </a:r>
            <a:r>
              <a:rPr lang="es-MX" dirty="0" smtClean="0">
                <a:solidFill>
                  <a:schemeClr val="accent1">
                    <a:lumMod val="75000"/>
                  </a:schemeClr>
                </a:solidFill>
              </a:rPr>
              <a:t>integrales.</a:t>
            </a:r>
          </a:p>
          <a:p>
            <a:pPr>
              <a:lnSpc>
                <a:spcPct val="150000"/>
              </a:lnSpc>
            </a:pPr>
            <a:r>
              <a:rPr lang="es-MX" dirty="0" smtClean="0">
                <a:solidFill>
                  <a:schemeClr val="accent2">
                    <a:lumMod val="75000"/>
                  </a:schemeClr>
                </a:solidFill>
              </a:rPr>
              <a:t>Restringe el </a:t>
            </a:r>
            <a:r>
              <a:rPr lang="es-MX" dirty="0">
                <a:solidFill>
                  <a:schemeClr val="accent2">
                    <a:lumMod val="75000"/>
                  </a:schemeClr>
                </a:solidFill>
              </a:rPr>
              <a:t>consumo de alimentos elaborados de forma </a:t>
            </a:r>
            <a:r>
              <a:rPr lang="es-MX" dirty="0" smtClean="0">
                <a:solidFill>
                  <a:schemeClr val="accent2">
                    <a:lumMod val="75000"/>
                  </a:schemeClr>
                </a:solidFill>
              </a:rPr>
              <a:t>industrial.</a:t>
            </a:r>
          </a:p>
          <a:p>
            <a:pPr>
              <a:lnSpc>
                <a:spcPct val="150000"/>
              </a:lnSpc>
            </a:pPr>
            <a:r>
              <a:rPr lang="es-MX" dirty="0" smtClean="0">
                <a:solidFill>
                  <a:schemeClr val="accent1">
                    <a:lumMod val="75000"/>
                  </a:schemeClr>
                </a:solidFill>
              </a:rPr>
              <a:t>Trata de obtener </a:t>
            </a:r>
            <a:r>
              <a:rPr lang="es-MX" dirty="0">
                <a:solidFill>
                  <a:schemeClr val="accent1">
                    <a:lumMod val="75000"/>
                  </a:schemeClr>
                </a:solidFill>
              </a:rPr>
              <a:t>el omega-3 de semillas de lino recién </a:t>
            </a:r>
            <a:r>
              <a:rPr lang="es-MX" dirty="0" smtClean="0">
                <a:solidFill>
                  <a:schemeClr val="accent1">
                    <a:lumMod val="75000"/>
                  </a:schemeClr>
                </a:solidFill>
              </a:rPr>
              <a:t>molido.</a:t>
            </a:r>
            <a:endParaRPr lang="es-MX" dirty="0">
              <a:solidFill>
                <a:schemeClr val="accent1">
                  <a:lumMod val="75000"/>
                </a:schemeClr>
              </a:solidFill>
            </a:endParaRPr>
          </a:p>
        </p:txBody>
      </p:sp>
      <p:sp>
        <p:nvSpPr>
          <p:cNvPr id="9" name="Marcador de contenido 8"/>
          <p:cNvSpPr>
            <a:spLocks noGrp="1"/>
          </p:cNvSpPr>
          <p:nvPr>
            <p:ph sz="quarter" idx="4"/>
          </p:nvPr>
        </p:nvSpPr>
        <p:spPr>
          <a:xfrm>
            <a:off x="6310436" y="2222864"/>
            <a:ext cx="5688632" cy="4230472"/>
          </a:xfrm>
        </p:spPr>
        <p:txBody>
          <a:bodyPr>
            <a:noAutofit/>
          </a:bodyPr>
          <a:lstStyle/>
          <a:p>
            <a:pPr>
              <a:lnSpc>
                <a:spcPct val="170000"/>
              </a:lnSpc>
            </a:pPr>
            <a:r>
              <a:rPr lang="es-MX" sz="1800" dirty="0" smtClean="0">
                <a:solidFill>
                  <a:schemeClr val="accent2">
                    <a:lumMod val="75000"/>
                  </a:schemeClr>
                </a:solidFill>
              </a:rPr>
              <a:t>Restringe </a:t>
            </a:r>
            <a:r>
              <a:rPr lang="es-MX" sz="1800" dirty="0">
                <a:solidFill>
                  <a:schemeClr val="accent2">
                    <a:lumMod val="75000"/>
                  </a:schemeClr>
                </a:solidFill>
              </a:rPr>
              <a:t>la cantidad de aceites y grasas </a:t>
            </a:r>
            <a:r>
              <a:rPr lang="es-MX" sz="1800" dirty="0" smtClean="0">
                <a:solidFill>
                  <a:schemeClr val="accent2">
                    <a:lumMod val="75000"/>
                  </a:schemeClr>
                </a:solidFill>
              </a:rPr>
              <a:t>adicionales.</a:t>
            </a:r>
          </a:p>
          <a:p>
            <a:pPr>
              <a:lnSpc>
                <a:spcPct val="170000"/>
              </a:lnSpc>
            </a:pPr>
            <a:r>
              <a:rPr lang="es-MX" sz="1800" dirty="0" smtClean="0">
                <a:solidFill>
                  <a:schemeClr val="accent1">
                    <a:lumMod val="75000"/>
                  </a:schemeClr>
                </a:solidFill>
              </a:rPr>
              <a:t>Evita el </a:t>
            </a:r>
            <a:r>
              <a:rPr lang="es-MX" sz="1800" dirty="0">
                <a:solidFill>
                  <a:schemeClr val="accent1">
                    <a:lumMod val="75000"/>
                  </a:schemeClr>
                </a:solidFill>
              </a:rPr>
              <a:t>consumo de azúcares refinados y harinas </a:t>
            </a:r>
            <a:r>
              <a:rPr lang="es-MX" sz="1800" dirty="0" smtClean="0">
                <a:solidFill>
                  <a:schemeClr val="accent1">
                    <a:lumMod val="75000"/>
                  </a:schemeClr>
                </a:solidFill>
              </a:rPr>
              <a:t>blancas.</a:t>
            </a:r>
          </a:p>
          <a:p>
            <a:pPr>
              <a:lnSpc>
                <a:spcPct val="170000"/>
              </a:lnSpc>
            </a:pPr>
            <a:r>
              <a:rPr lang="es-MX" sz="1800" dirty="0" smtClean="0">
                <a:solidFill>
                  <a:schemeClr val="accent2">
                    <a:lumMod val="75000"/>
                  </a:schemeClr>
                </a:solidFill>
              </a:rPr>
              <a:t>Sugiere la ingesta de complementos alimenticios </a:t>
            </a:r>
            <a:r>
              <a:rPr lang="es-MX" sz="1800" dirty="0">
                <a:solidFill>
                  <a:schemeClr val="accent2">
                    <a:lumMod val="75000"/>
                  </a:schemeClr>
                </a:solidFill>
              </a:rPr>
              <a:t>de vitamina B12, </a:t>
            </a:r>
            <a:r>
              <a:rPr lang="es-MX" sz="1800" dirty="0" smtClean="0">
                <a:solidFill>
                  <a:schemeClr val="accent2">
                    <a:lumMod val="75000"/>
                  </a:schemeClr>
                </a:solidFill>
              </a:rPr>
              <a:t>vitamina </a:t>
            </a:r>
            <a:r>
              <a:rPr lang="es-MX" sz="1800" dirty="0">
                <a:solidFill>
                  <a:schemeClr val="accent2">
                    <a:lumMod val="75000"/>
                  </a:schemeClr>
                </a:solidFill>
              </a:rPr>
              <a:t>D (puede ser vitamina D2 </a:t>
            </a:r>
            <a:r>
              <a:rPr lang="es-MX" sz="1800" dirty="0" err="1">
                <a:solidFill>
                  <a:schemeClr val="accent2">
                    <a:lumMod val="75000"/>
                  </a:schemeClr>
                </a:solidFill>
              </a:rPr>
              <a:t>vegan</a:t>
            </a:r>
            <a:r>
              <a:rPr lang="es-MX" sz="1800" dirty="0">
                <a:solidFill>
                  <a:schemeClr val="accent2">
                    <a:lumMod val="75000"/>
                  </a:schemeClr>
                </a:solidFill>
              </a:rPr>
              <a:t> o vitamina D3 de origen </a:t>
            </a:r>
            <a:r>
              <a:rPr lang="es-MX" sz="1800" dirty="0" err="1" smtClean="0">
                <a:solidFill>
                  <a:schemeClr val="accent2">
                    <a:lumMod val="75000"/>
                  </a:schemeClr>
                </a:solidFill>
              </a:rPr>
              <a:t>vegan</a:t>
            </a:r>
            <a:r>
              <a:rPr lang="es-MX" sz="1800" dirty="0" smtClean="0">
                <a:solidFill>
                  <a:schemeClr val="accent2">
                    <a:lumMod val="75000"/>
                  </a:schemeClr>
                </a:solidFill>
              </a:rPr>
              <a:t>), Yodo</a:t>
            </a:r>
            <a:r>
              <a:rPr lang="es-MX" sz="1800" dirty="0">
                <a:solidFill>
                  <a:schemeClr val="accent2">
                    <a:lumMod val="75000"/>
                  </a:schemeClr>
                </a:solidFill>
              </a:rPr>
              <a:t>, que se obtiene de las algas o de la sal </a:t>
            </a:r>
            <a:r>
              <a:rPr lang="es-MX" sz="1800" dirty="0" smtClean="0">
                <a:solidFill>
                  <a:schemeClr val="accent2">
                    <a:lumMod val="75000"/>
                  </a:schemeClr>
                </a:solidFill>
              </a:rPr>
              <a:t>yodada así como vitamina C.</a:t>
            </a:r>
            <a:endParaRPr lang="es-MX" sz="1800" dirty="0">
              <a:solidFill>
                <a:schemeClr val="accent2">
                  <a:lumMod val="75000"/>
                </a:schemeClr>
              </a:solidFill>
            </a:endParaRPr>
          </a:p>
        </p:txBody>
      </p:sp>
    </p:spTree>
    <p:extLst>
      <p:ext uri="{BB962C8B-B14F-4D97-AF65-F5344CB8AC3E}">
        <p14:creationId xmlns:p14="http://schemas.microsoft.com/office/powerpoint/2010/main" val="1845476370"/>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dirty="0" smtClean="0">
                <a:solidFill>
                  <a:schemeClr val="accent2">
                    <a:lumMod val="75000"/>
                  </a:schemeClr>
                </a:solidFill>
              </a:rPr>
              <a:t>DIETA VEGETARIANA (</a:t>
            </a:r>
            <a:r>
              <a:rPr lang="es-MX" dirty="0" err="1" smtClean="0">
                <a:solidFill>
                  <a:schemeClr val="accent2">
                    <a:lumMod val="75000"/>
                  </a:schemeClr>
                </a:solidFill>
              </a:rPr>
              <a:t>MedLine</a:t>
            </a:r>
            <a:r>
              <a:rPr lang="es-MX" dirty="0" smtClean="0">
                <a:solidFill>
                  <a:schemeClr val="accent2">
                    <a:lumMod val="75000"/>
                  </a:schemeClr>
                </a:solidFill>
              </a:rPr>
              <a:t> Plus, 2017)</a:t>
            </a:r>
            <a:endParaRPr lang="es-MX" dirty="0">
              <a:solidFill>
                <a:schemeClr val="accent2">
                  <a:lumMod val="75000"/>
                </a:schemeClr>
              </a:solidFill>
            </a:endParaRPr>
          </a:p>
        </p:txBody>
      </p:sp>
      <p:sp>
        <p:nvSpPr>
          <p:cNvPr id="8" name="Marcador de contenido 7"/>
          <p:cNvSpPr>
            <a:spLocks noGrp="1"/>
          </p:cNvSpPr>
          <p:nvPr>
            <p:ph idx="1"/>
          </p:nvPr>
        </p:nvSpPr>
        <p:spPr>
          <a:xfrm>
            <a:off x="549796" y="1600200"/>
            <a:ext cx="11161240" cy="4572000"/>
          </a:xfrm>
        </p:spPr>
        <p:txBody>
          <a:bodyPr>
            <a:normAutofit fontScale="77500" lnSpcReduction="20000"/>
          </a:bodyPr>
          <a:lstStyle/>
          <a:p>
            <a:pPr algn="just">
              <a:lnSpc>
                <a:spcPct val="160000"/>
              </a:lnSpc>
            </a:pPr>
            <a:r>
              <a:rPr lang="es-MX" b="1" dirty="0">
                <a:solidFill>
                  <a:schemeClr val="accent1">
                    <a:lumMod val="75000"/>
                  </a:schemeClr>
                </a:solidFill>
              </a:rPr>
              <a:t>Una dieta vegetariana se enfoca a la alimentación con verduras. Esto incluye frutas, verduras, guisantes y alubias secas, granos, semillas y nueces. No existe un único tipo de dieta vegetariana. Los modelos de alimentación vegetariana suelen entrar en uno de los siguientes grupos: </a:t>
            </a:r>
          </a:p>
          <a:p>
            <a:pPr algn="just">
              <a:lnSpc>
                <a:spcPct val="160000"/>
              </a:lnSpc>
              <a:buFont typeface="Wingdings" panose="05000000000000000000" pitchFamily="2" charset="2"/>
              <a:buChar char="q"/>
            </a:pPr>
            <a:r>
              <a:rPr lang="es-MX" b="1" dirty="0">
                <a:solidFill>
                  <a:schemeClr val="accent1">
                    <a:lumMod val="75000"/>
                  </a:schemeClr>
                </a:solidFill>
              </a:rPr>
              <a:t>La </a:t>
            </a:r>
            <a:r>
              <a:rPr lang="es-MX" b="1" dirty="0">
                <a:solidFill>
                  <a:schemeClr val="accent2">
                    <a:lumMod val="75000"/>
                  </a:schemeClr>
                </a:solidFill>
              </a:rPr>
              <a:t>dieta vegetariana estricta</a:t>
            </a:r>
            <a:r>
              <a:rPr lang="es-MX" b="1" dirty="0">
                <a:solidFill>
                  <a:schemeClr val="accent1">
                    <a:lumMod val="75000"/>
                  </a:schemeClr>
                </a:solidFill>
              </a:rPr>
              <a:t>, que excluye todas las carnes y productos </a:t>
            </a:r>
            <a:r>
              <a:rPr lang="es-MX" b="1" dirty="0" smtClean="0">
                <a:solidFill>
                  <a:schemeClr val="accent1">
                    <a:lumMod val="75000"/>
                  </a:schemeClr>
                </a:solidFill>
              </a:rPr>
              <a:t>animales. </a:t>
            </a:r>
            <a:endParaRPr lang="es-MX" b="1" dirty="0">
              <a:solidFill>
                <a:schemeClr val="accent1">
                  <a:lumMod val="75000"/>
                </a:schemeClr>
              </a:solidFill>
            </a:endParaRPr>
          </a:p>
          <a:p>
            <a:pPr algn="just">
              <a:lnSpc>
                <a:spcPct val="160000"/>
              </a:lnSpc>
              <a:buFont typeface="Wingdings" panose="05000000000000000000" pitchFamily="2" charset="2"/>
              <a:buChar char="q"/>
            </a:pPr>
            <a:r>
              <a:rPr lang="es-MX" b="1" dirty="0">
                <a:solidFill>
                  <a:schemeClr val="accent1">
                    <a:lumMod val="75000"/>
                  </a:schemeClr>
                </a:solidFill>
              </a:rPr>
              <a:t>La </a:t>
            </a:r>
            <a:r>
              <a:rPr lang="es-MX" b="1" dirty="0">
                <a:solidFill>
                  <a:schemeClr val="accent2">
                    <a:lumMod val="75000"/>
                  </a:schemeClr>
                </a:solidFill>
              </a:rPr>
              <a:t>dieta lacto vegetariana</a:t>
            </a:r>
            <a:r>
              <a:rPr lang="es-MX" b="1" dirty="0">
                <a:solidFill>
                  <a:schemeClr val="accent1">
                    <a:lumMod val="75000"/>
                  </a:schemeClr>
                </a:solidFill>
              </a:rPr>
              <a:t>, que incluye alimentos derivados de las plantas y productos </a:t>
            </a:r>
            <a:r>
              <a:rPr lang="es-MX" b="1" dirty="0" smtClean="0">
                <a:solidFill>
                  <a:schemeClr val="accent1">
                    <a:lumMod val="75000"/>
                  </a:schemeClr>
                </a:solidFill>
              </a:rPr>
              <a:t>lácteos.</a:t>
            </a:r>
            <a:endParaRPr lang="es-MX" b="1" dirty="0">
              <a:solidFill>
                <a:schemeClr val="accent1">
                  <a:lumMod val="75000"/>
                </a:schemeClr>
              </a:solidFill>
            </a:endParaRPr>
          </a:p>
          <a:p>
            <a:pPr algn="just">
              <a:lnSpc>
                <a:spcPct val="160000"/>
              </a:lnSpc>
              <a:buFont typeface="Wingdings" panose="05000000000000000000" pitchFamily="2" charset="2"/>
              <a:buChar char="q"/>
            </a:pPr>
            <a:r>
              <a:rPr lang="es-MX" b="1" dirty="0">
                <a:solidFill>
                  <a:schemeClr val="accent1">
                    <a:lumMod val="75000"/>
                  </a:schemeClr>
                </a:solidFill>
              </a:rPr>
              <a:t>La </a:t>
            </a:r>
            <a:r>
              <a:rPr lang="es-MX" b="1" dirty="0">
                <a:solidFill>
                  <a:schemeClr val="accent2">
                    <a:lumMod val="75000"/>
                  </a:schemeClr>
                </a:solidFill>
              </a:rPr>
              <a:t>dieta lacto-ovo vegetariana</a:t>
            </a:r>
            <a:r>
              <a:rPr lang="es-MX" b="1" dirty="0">
                <a:solidFill>
                  <a:schemeClr val="accent1">
                    <a:lumMod val="75000"/>
                  </a:schemeClr>
                </a:solidFill>
              </a:rPr>
              <a:t>, que incluye productos lácteos y </a:t>
            </a:r>
            <a:r>
              <a:rPr lang="es-MX" b="1" dirty="0" smtClean="0">
                <a:solidFill>
                  <a:schemeClr val="accent1">
                    <a:lumMod val="75000"/>
                  </a:schemeClr>
                </a:solidFill>
              </a:rPr>
              <a:t>huevos. </a:t>
            </a:r>
            <a:endParaRPr lang="es-MX" b="1" dirty="0">
              <a:solidFill>
                <a:schemeClr val="accent1">
                  <a:lumMod val="75000"/>
                </a:schemeClr>
              </a:solidFill>
            </a:endParaRPr>
          </a:p>
        </p:txBody>
      </p:sp>
    </p:spTree>
    <p:extLst>
      <p:ext uri="{BB962C8B-B14F-4D97-AF65-F5344CB8AC3E}">
        <p14:creationId xmlns:p14="http://schemas.microsoft.com/office/powerpoint/2010/main" val="4175588607"/>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6">
                    <a:lumMod val="60000"/>
                    <a:lumOff val="40000"/>
                  </a:schemeClr>
                </a:solidFill>
              </a:rPr>
              <a:t>DIETA PESCADORIANA</a:t>
            </a:r>
            <a:endParaRPr lang="es-MX" dirty="0">
              <a:solidFill>
                <a:schemeClr val="accent6">
                  <a:lumMod val="60000"/>
                  <a:lumOff val="40000"/>
                </a:schemeClr>
              </a:solidFill>
            </a:endParaRPr>
          </a:p>
        </p:txBody>
      </p:sp>
      <p:sp>
        <p:nvSpPr>
          <p:cNvPr id="3" name="Marcador de contenido 2"/>
          <p:cNvSpPr>
            <a:spLocks noGrp="1"/>
          </p:cNvSpPr>
          <p:nvPr>
            <p:ph idx="1"/>
          </p:nvPr>
        </p:nvSpPr>
        <p:spPr/>
        <p:txBody>
          <a:bodyPr>
            <a:normAutofit fontScale="70000" lnSpcReduction="20000"/>
          </a:bodyPr>
          <a:lstStyle/>
          <a:p>
            <a:pPr algn="ctr">
              <a:lnSpc>
                <a:spcPct val="170000"/>
              </a:lnSpc>
            </a:pPr>
            <a:r>
              <a:rPr lang="es-MX" dirty="0" smtClean="0">
                <a:solidFill>
                  <a:srgbClr val="00B0F0"/>
                </a:solidFill>
              </a:rPr>
              <a:t>También llamada “dieta </a:t>
            </a:r>
            <a:r>
              <a:rPr lang="es-MX" dirty="0" err="1" smtClean="0">
                <a:solidFill>
                  <a:srgbClr val="00B0F0"/>
                </a:solidFill>
              </a:rPr>
              <a:t>pescetariana</a:t>
            </a:r>
            <a:r>
              <a:rPr lang="es-MX" dirty="0">
                <a:solidFill>
                  <a:srgbClr val="00B0F0"/>
                </a:solidFill>
              </a:rPr>
              <a:t>” </a:t>
            </a:r>
            <a:r>
              <a:rPr lang="es-MX" dirty="0" smtClean="0">
                <a:solidFill>
                  <a:srgbClr val="00B0F0"/>
                </a:solidFill>
              </a:rPr>
              <a:t>en la que pescados</a:t>
            </a:r>
            <a:r>
              <a:rPr lang="es-MX" dirty="0">
                <a:solidFill>
                  <a:srgbClr val="00B0F0"/>
                </a:solidFill>
              </a:rPr>
              <a:t>, mariscos y </a:t>
            </a:r>
            <a:r>
              <a:rPr lang="es-MX" dirty="0" smtClean="0">
                <a:solidFill>
                  <a:srgbClr val="00B0F0"/>
                </a:solidFill>
              </a:rPr>
              <a:t>vegetales. Se basa </a:t>
            </a:r>
            <a:r>
              <a:rPr lang="es-MX" dirty="0">
                <a:solidFill>
                  <a:srgbClr val="00B0F0"/>
                </a:solidFill>
              </a:rPr>
              <a:t>en alimentos con reducida cantidad de grasas y abundantes proteínas, minerales y muchos otros nutrimentos que ayuda a combatir sobrepeso y obesidad, además de cuidar el buen funcionamiento del corazón, venas y arterias, que son los más perjudicados cuando se registran elevados niveles de colesterol "malo" (aquel que se obtiene de los alimentos de origen animal</a:t>
            </a:r>
            <a:r>
              <a:rPr lang="es-MX" dirty="0" smtClean="0">
                <a:solidFill>
                  <a:srgbClr val="00B0F0"/>
                </a:solidFill>
              </a:rPr>
              <a:t>).</a:t>
            </a:r>
            <a:endParaRPr lang="es-MX" dirty="0">
              <a:solidFill>
                <a:srgbClr val="00B0F0"/>
              </a:solidFill>
            </a:endParaRPr>
          </a:p>
          <a:p>
            <a:pPr algn="ctr">
              <a:lnSpc>
                <a:spcPct val="170000"/>
              </a:lnSpc>
            </a:pPr>
            <a:r>
              <a:rPr lang="es-MX" dirty="0" smtClean="0">
                <a:solidFill>
                  <a:srgbClr val="00B0F0"/>
                </a:solidFill>
              </a:rPr>
              <a:t>La </a:t>
            </a:r>
            <a:r>
              <a:rPr lang="es-MX" dirty="0">
                <a:solidFill>
                  <a:srgbClr val="00B0F0"/>
                </a:solidFill>
              </a:rPr>
              <a:t>dieta </a:t>
            </a:r>
            <a:r>
              <a:rPr lang="es-MX" dirty="0" err="1">
                <a:solidFill>
                  <a:srgbClr val="00B0F0"/>
                </a:solidFill>
              </a:rPr>
              <a:t>pescetariana</a:t>
            </a:r>
            <a:r>
              <a:rPr lang="es-MX" dirty="0">
                <a:solidFill>
                  <a:srgbClr val="00B0F0"/>
                </a:solidFill>
              </a:rPr>
              <a:t> toma de la naturaleza sus principales ingredientes, es decir, combina alimentos que provienen del mar y ríos con gran variedad de </a:t>
            </a:r>
            <a:r>
              <a:rPr lang="es-MX" dirty="0" smtClean="0">
                <a:solidFill>
                  <a:srgbClr val="00B0F0"/>
                </a:solidFill>
              </a:rPr>
              <a:t>vegetales (De María, 2017).</a:t>
            </a:r>
            <a:endParaRPr lang="es-MX" dirty="0">
              <a:solidFill>
                <a:srgbClr val="00B0F0"/>
              </a:solidFill>
            </a:endParaRPr>
          </a:p>
        </p:txBody>
      </p:sp>
    </p:spTree>
    <p:extLst>
      <p:ext uri="{BB962C8B-B14F-4D97-AF65-F5344CB8AC3E}">
        <p14:creationId xmlns:p14="http://schemas.microsoft.com/office/powerpoint/2010/main" val="3676444809"/>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862127" y="188640"/>
            <a:ext cx="9141619" cy="1008112"/>
          </a:xfrm>
        </p:spPr>
        <p:txBody>
          <a:bodyPr/>
          <a:lstStyle/>
          <a:p>
            <a:pPr algn="ctr"/>
            <a:r>
              <a:rPr lang="es-MX" b="1" dirty="0" smtClean="0">
                <a:solidFill>
                  <a:schemeClr val="accent3"/>
                </a:solidFill>
              </a:rPr>
              <a:t>¿QUÉ SIGUE?</a:t>
            </a:r>
            <a:endParaRPr lang="es-MX" b="1" dirty="0">
              <a:solidFill>
                <a:schemeClr val="accent3"/>
              </a:solidFill>
            </a:endParaRPr>
          </a:p>
        </p:txBody>
      </p:sp>
      <p:sp>
        <p:nvSpPr>
          <p:cNvPr id="6" name="Subtítulo 5"/>
          <p:cNvSpPr>
            <a:spLocks noGrp="1"/>
          </p:cNvSpPr>
          <p:nvPr>
            <p:ph type="subTitle" idx="1"/>
          </p:nvPr>
        </p:nvSpPr>
        <p:spPr>
          <a:xfrm>
            <a:off x="1862126" y="1196752"/>
            <a:ext cx="9141619" cy="3499645"/>
          </a:xfrm>
        </p:spPr>
        <p:txBody>
          <a:bodyPr>
            <a:normAutofit/>
          </a:bodyPr>
          <a:lstStyle/>
          <a:p>
            <a:pPr algn="ctr">
              <a:lnSpc>
                <a:spcPct val="150000"/>
              </a:lnSpc>
            </a:pPr>
            <a:r>
              <a:rPr lang="es-MX" sz="2400" b="1" dirty="0" smtClean="0"/>
              <a:t>Que las compañías de alimentos demuestren su valor ante el consumidor, ya sea porque sus productos son buenos para la salud, o para el medio ambiente o para ambos.</a:t>
            </a:r>
            <a:endParaRPr lang="es-MX" sz="2400" b="1" dirty="0"/>
          </a:p>
        </p:txBody>
      </p:sp>
    </p:spTree>
    <p:extLst>
      <p:ext uri="{BB962C8B-B14F-4D97-AF65-F5344CB8AC3E}">
        <p14:creationId xmlns:p14="http://schemas.microsoft.com/office/powerpoint/2010/main" val="194225897"/>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3">
                    <a:lumMod val="75000"/>
                  </a:schemeClr>
                </a:solidFill>
              </a:rPr>
              <a:t>Propósito de la Unidad de Aprendizaje</a:t>
            </a:r>
            <a:endParaRPr lang="es-MX" b="1" dirty="0">
              <a:solidFill>
                <a:schemeClr val="accent3">
                  <a:lumMod val="75000"/>
                </a:schemeClr>
              </a:solidFill>
            </a:endParaRPr>
          </a:p>
        </p:txBody>
      </p:sp>
      <p:sp>
        <p:nvSpPr>
          <p:cNvPr id="3" name="Marcador de contenido 2"/>
          <p:cNvSpPr>
            <a:spLocks noGrp="1"/>
          </p:cNvSpPr>
          <p:nvPr>
            <p:ph idx="1"/>
          </p:nvPr>
        </p:nvSpPr>
        <p:spPr>
          <a:xfrm>
            <a:off x="1218883" y="1600200"/>
            <a:ext cx="9751060" cy="3989040"/>
          </a:xfrm>
        </p:spPr>
        <p:txBody>
          <a:bodyPr/>
          <a:lstStyle/>
          <a:p>
            <a:pPr algn="ctr">
              <a:lnSpc>
                <a:spcPct val="150000"/>
              </a:lnSpc>
            </a:pPr>
            <a:r>
              <a:rPr lang="es-MX" dirty="0">
                <a:solidFill>
                  <a:schemeClr val="accent2">
                    <a:lumMod val="75000"/>
                  </a:schemeClr>
                </a:solidFill>
              </a:rPr>
              <a:t>Explicar los elementos que componen las tendencias gastronómicas en diferentes dimensiones y relacionarlas con los productos turísticos promovidos por la Secretaría de Turismo para así proponer ideas innovadoras en el ámbito de la Gastronomía.</a:t>
            </a:r>
          </a:p>
        </p:txBody>
      </p:sp>
    </p:spTree>
    <p:extLst>
      <p:ext uri="{BB962C8B-B14F-4D97-AF65-F5344CB8AC3E}">
        <p14:creationId xmlns:p14="http://schemas.microsoft.com/office/powerpoint/2010/main" val="4189756830"/>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862127" y="188640"/>
            <a:ext cx="9141619" cy="792088"/>
          </a:xfrm>
        </p:spPr>
        <p:txBody>
          <a:bodyPr/>
          <a:lstStyle/>
          <a:p>
            <a:pPr algn="ctr"/>
            <a:r>
              <a:rPr lang="es-MX" b="1" dirty="0" smtClean="0">
                <a:solidFill>
                  <a:schemeClr val="accent3"/>
                </a:solidFill>
              </a:rPr>
              <a:t>¿QUÉ SIGUE?</a:t>
            </a:r>
            <a:endParaRPr lang="es-MX" b="1" dirty="0">
              <a:solidFill>
                <a:schemeClr val="accent3"/>
              </a:solidFill>
            </a:endParaRPr>
          </a:p>
        </p:txBody>
      </p:sp>
      <p:sp>
        <p:nvSpPr>
          <p:cNvPr id="6" name="Subtítulo 5"/>
          <p:cNvSpPr>
            <a:spLocks noGrp="1"/>
          </p:cNvSpPr>
          <p:nvPr>
            <p:ph type="subTitle" idx="1"/>
          </p:nvPr>
        </p:nvSpPr>
        <p:spPr>
          <a:xfrm>
            <a:off x="2566020" y="979745"/>
            <a:ext cx="9141619" cy="3499645"/>
          </a:xfrm>
        </p:spPr>
        <p:txBody>
          <a:bodyPr>
            <a:normAutofit/>
          </a:bodyPr>
          <a:lstStyle/>
          <a:p>
            <a:pPr algn="ctr">
              <a:lnSpc>
                <a:spcPct val="150000"/>
              </a:lnSpc>
            </a:pPr>
            <a:r>
              <a:rPr lang="es-MX" sz="2400" b="1" dirty="0" smtClean="0"/>
              <a:t>Que se eliminen los sabores y colores artificiales de los cereales, y que en las etiquetas se señalen aquéllos que sean Alimentos Genéticamente Modificados (GMO).</a:t>
            </a:r>
            <a:endParaRPr lang="es-MX" sz="2400" b="1" dirty="0"/>
          </a:p>
        </p:txBody>
      </p:sp>
    </p:spTree>
    <p:extLst>
      <p:ext uri="{BB962C8B-B14F-4D97-AF65-F5344CB8AC3E}">
        <p14:creationId xmlns:p14="http://schemas.microsoft.com/office/powerpoint/2010/main" val="2422561882"/>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lnSpc>
                <a:spcPct val="150000"/>
              </a:lnSpc>
            </a:pPr>
            <a:r>
              <a:rPr lang="es-MX" dirty="0" smtClean="0">
                <a:solidFill>
                  <a:srgbClr val="FFC000"/>
                </a:solidFill>
              </a:rPr>
              <a:t>ALIMENTOS GENÉTICAMENTE MODIFICADOS</a:t>
            </a:r>
            <a:endParaRPr lang="es-MX" dirty="0">
              <a:solidFill>
                <a:srgbClr val="FFC000"/>
              </a:solidFill>
            </a:endParaRPr>
          </a:p>
        </p:txBody>
      </p:sp>
      <p:sp>
        <p:nvSpPr>
          <p:cNvPr id="3" name="Marcador de contenido 2"/>
          <p:cNvSpPr>
            <a:spLocks noGrp="1"/>
          </p:cNvSpPr>
          <p:nvPr>
            <p:ph idx="1"/>
          </p:nvPr>
        </p:nvSpPr>
        <p:spPr/>
        <p:txBody>
          <a:bodyPr>
            <a:normAutofit fontScale="92500" lnSpcReduction="10000"/>
          </a:bodyPr>
          <a:lstStyle/>
          <a:p>
            <a:pPr algn="ctr">
              <a:lnSpc>
                <a:spcPct val="150000"/>
              </a:lnSpc>
            </a:pPr>
            <a:r>
              <a:rPr lang="es-MX" b="1" dirty="0">
                <a:solidFill>
                  <a:schemeClr val="accent2">
                    <a:lumMod val="75000"/>
                  </a:schemeClr>
                </a:solidFill>
              </a:rPr>
              <a:t>Los alimentos modificados genéticamente son alimentos a los que se les han modificado sus rasgos genéticos hereditarios, añadiéndoles otros materiales genéticos. Este material genético les imparte características deseables, tales como menos reblandecimiento, mejor color o sabor, o cambios de los mismos, mayor resistencia a las enfermedades de la planta, u otras </a:t>
            </a:r>
            <a:r>
              <a:rPr lang="es-MX" b="1" dirty="0" smtClean="0">
                <a:solidFill>
                  <a:schemeClr val="accent2">
                    <a:lumMod val="75000"/>
                  </a:schemeClr>
                </a:solidFill>
              </a:rPr>
              <a:t>características (OVN, 2017). </a:t>
            </a:r>
            <a:endParaRPr lang="es-MX" b="1" dirty="0">
              <a:solidFill>
                <a:schemeClr val="accent2">
                  <a:lumMod val="75000"/>
                </a:schemeClr>
              </a:solidFill>
            </a:endParaRPr>
          </a:p>
        </p:txBody>
      </p:sp>
    </p:spTree>
    <p:extLst>
      <p:ext uri="{BB962C8B-B14F-4D97-AF65-F5344CB8AC3E}">
        <p14:creationId xmlns:p14="http://schemas.microsoft.com/office/powerpoint/2010/main" val="3580686230"/>
      </p:ext>
    </p:extLst>
  </p:cSld>
  <p:clrMapOvr>
    <a:masterClrMapping/>
  </p:clrMapOvr>
  <p:transition spd="slow">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862127" y="188640"/>
            <a:ext cx="9141619" cy="792088"/>
          </a:xfrm>
        </p:spPr>
        <p:txBody>
          <a:bodyPr/>
          <a:lstStyle/>
          <a:p>
            <a:pPr algn="ctr"/>
            <a:r>
              <a:rPr lang="es-MX" b="1" dirty="0" smtClean="0">
                <a:solidFill>
                  <a:schemeClr val="accent3"/>
                </a:solidFill>
              </a:rPr>
              <a:t>¿QUÉ SIGUE?</a:t>
            </a:r>
            <a:endParaRPr lang="es-MX" b="1" dirty="0">
              <a:solidFill>
                <a:schemeClr val="accent3"/>
              </a:solidFill>
            </a:endParaRPr>
          </a:p>
        </p:txBody>
      </p:sp>
      <p:sp>
        <p:nvSpPr>
          <p:cNvPr id="6" name="Subtítulo 5"/>
          <p:cNvSpPr>
            <a:spLocks noGrp="1"/>
          </p:cNvSpPr>
          <p:nvPr>
            <p:ph type="subTitle" idx="1"/>
          </p:nvPr>
        </p:nvSpPr>
        <p:spPr>
          <a:xfrm>
            <a:off x="2566020" y="979745"/>
            <a:ext cx="9141619" cy="3499645"/>
          </a:xfrm>
        </p:spPr>
        <p:txBody>
          <a:bodyPr>
            <a:normAutofit/>
          </a:bodyPr>
          <a:lstStyle/>
          <a:p>
            <a:pPr algn="ctr">
              <a:lnSpc>
                <a:spcPct val="150000"/>
              </a:lnSpc>
            </a:pPr>
            <a:r>
              <a:rPr lang="es-MX" sz="2400" b="1" dirty="0" smtClean="0"/>
              <a:t>Que las principales marcas retiren los ingredientes no saludables de sus productos, mejoren sus técnicas de producción y distribución y las conviertan en algo sustentable.</a:t>
            </a:r>
            <a:endParaRPr lang="es-MX" sz="2400" b="1" dirty="0"/>
          </a:p>
        </p:txBody>
      </p:sp>
    </p:spTree>
    <p:extLst>
      <p:ext uri="{BB962C8B-B14F-4D97-AF65-F5344CB8AC3E}">
        <p14:creationId xmlns:p14="http://schemas.microsoft.com/office/powerpoint/2010/main" val="2746705282"/>
      </p:ext>
    </p:extLst>
  </p:cSld>
  <p:clrMapOvr>
    <a:masterClrMapping/>
  </p:clrMapOvr>
  <p:transition spd="slow">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1216152">
              <a:lnSpc>
                <a:spcPct val="150000"/>
              </a:lnSpc>
              <a:spcBef>
                <a:spcPts val="0"/>
              </a:spcBef>
              <a:buNone/>
            </a:pPr>
            <a:r>
              <a:rPr lang="es-ES_tradnl" sz="2800" b="1" i="0" dirty="0" smtClean="0">
                <a:solidFill>
                  <a:schemeClr val="accent1">
                    <a:lumMod val="75000"/>
                  </a:schemeClr>
                </a:solidFill>
                <a:latin typeface="Constantia"/>
                <a:ea typeface="+mj-ea"/>
                <a:cs typeface="+mj-cs"/>
              </a:rPr>
              <a:t>TENDENCIA </a:t>
            </a:r>
            <a:r>
              <a:rPr lang="es-ES_tradnl" sz="2800" b="1" dirty="0">
                <a:solidFill>
                  <a:schemeClr val="accent1">
                    <a:lumMod val="75000"/>
                  </a:schemeClr>
                </a:solidFill>
                <a:latin typeface="Constantia"/>
              </a:rPr>
              <a:t>2</a:t>
            </a:r>
            <a:r>
              <a:rPr lang="es-ES_tradnl" sz="2800" b="1" i="0" dirty="0" smtClean="0">
                <a:solidFill>
                  <a:schemeClr val="accent1">
                    <a:lumMod val="75000"/>
                  </a:schemeClr>
                </a:solidFill>
                <a:latin typeface="Constantia"/>
                <a:ea typeface="+mj-ea"/>
                <a:cs typeface="+mj-cs"/>
              </a:rPr>
              <a:t>: Lo local es lo nuevo orgánico</a:t>
            </a:r>
            <a:endParaRPr lang="es-ES_tradnl" sz="2800" b="1" i="0" dirty="0">
              <a:solidFill>
                <a:schemeClr val="accent1">
                  <a:lumMod val="75000"/>
                </a:schemeClr>
              </a:solidFill>
              <a:latin typeface="Constantia"/>
              <a:ea typeface="+mj-ea"/>
              <a:cs typeface="+mj-cs"/>
            </a:endParaRPr>
          </a:p>
        </p:txBody>
      </p:sp>
      <p:sp>
        <p:nvSpPr>
          <p:cNvPr id="3" name="Subtitle 2"/>
          <p:cNvSpPr>
            <a:spLocks noGrp="1"/>
          </p:cNvSpPr>
          <p:nvPr>
            <p:ph type="subTitle" idx="1"/>
          </p:nvPr>
        </p:nvSpPr>
        <p:spPr/>
        <p:txBody>
          <a:bodyPr/>
          <a:lstStyle/>
          <a:p>
            <a:pPr marL="0" indent="0" algn="ctr">
              <a:buNone/>
            </a:pPr>
            <a:r>
              <a:rPr lang="es-ES_tradnl" i="1" dirty="0" smtClean="0">
                <a:solidFill>
                  <a:srgbClr val="FFC000"/>
                </a:solidFill>
              </a:rPr>
              <a:t>Local </a:t>
            </a:r>
            <a:r>
              <a:rPr lang="es-ES_tradnl" i="1" dirty="0" err="1" smtClean="0">
                <a:solidFill>
                  <a:srgbClr val="FFC000"/>
                </a:solidFill>
              </a:rPr>
              <a:t>is</a:t>
            </a:r>
            <a:r>
              <a:rPr lang="es-ES_tradnl" i="1" dirty="0" smtClean="0">
                <a:solidFill>
                  <a:srgbClr val="FFC000"/>
                </a:solidFill>
              </a:rPr>
              <a:t> </a:t>
            </a:r>
            <a:r>
              <a:rPr lang="es-ES_tradnl" i="1" dirty="0" err="1" smtClean="0">
                <a:solidFill>
                  <a:srgbClr val="FFC000"/>
                </a:solidFill>
              </a:rPr>
              <a:t>the</a:t>
            </a:r>
            <a:r>
              <a:rPr lang="es-ES_tradnl" i="1" dirty="0" smtClean="0">
                <a:solidFill>
                  <a:srgbClr val="FFC000"/>
                </a:solidFill>
              </a:rPr>
              <a:t> new </a:t>
            </a:r>
            <a:r>
              <a:rPr lang="es-ES_tradnl" i="1" dirty="0" err="1" smtClean="0">
                <a:solidFill>
                  <a:srgbClr val="FFC000"/>
                </a:solidFill>
              </a:rPr>
              <a:t>organic</a:t>
            </a:r>
            <a:endParaRPr lang="es-ES_tradnl" sz="2800" b="0" i="1" dirty="0">
              <a:solidFill>
                <a:srgbClr val="FFC000"/>
              </a:solidFill>
            </a:endParaRPr>
          </a:p>
        </p:txBody>
      </p:sp>
    </p:spTree>
    <p:extLst>
      <p:ext uri="{BB962C8B-B14F-4D97-AF65-F5344CB8AC3E}">
        <p14:creationId xmlns:p14="http://schemas.microsoft.com/office/powerpoint/2010/main" val="1175861567"/>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3"/>
                </a:solidFill>
              </a:rPr>
              <a:t>LO ORGÁNICO</a:t>
            </a:r>
            <a:endParaRPr lang="es-MX" b="1" dirty="0">
              <a:solidFill>
                <a:schemeClr val="accent3"/>
              </a:solidFill>
            </a:endParaRPr>
          </a:p>
        </p:txBody>
      </p:sp>
      <p:sp>
        <p:nvSpPr>
          <p:cNvPr id="3" name="Marcador de contenido 2"/>
          <p:cNvSpPr>
            <a:spLocks noGrp="1"/>
          </p:cNvSpPr>
          <p:nvPr>
            <p:ph idx="1"/>
          </p:nvPr>
        </p:nvSpPr>
        <p:spPr/>
        <p:txBody>
          <a:bodyPr>
            <a:normAutofit fontScale="77500" lnSpcReduction="20000"/>
          </a:bodyPr>
          <a:lstStyle/>
          <a:p>
            <a:pPr algn="ctr">
              <a:lnSpc>
                <a:spcPct val="150000"/>
              </a:lnSpc>
            </a:pPr>
            <a:r>
              <a:rPr lang="es-MX" b="1" dirty="0" smtClean="0">
                <a:solidFill>
                  <a:schemeClr val="accent3"/>
                </a:solidFill>
              </a:rPr>
              <a:t>CALIDAD</a:t>
            </a:r>
            <a:r>
              <a:rPr lang="es-MX" dirty="0" smtClean="0">
                <a:solidFill>
                  <a:schemeClr val="accent2">
                    <a:lumMod val="75000"/>
                  </a:schemeClr>
                </a:solidFill>
              </a:rPr>
              <a:t> es lo que la gente exige de las marcas de productos alimenticios. Y esto se traduce de manera inmediata a los </a:t>
            </a:r>
            <a:r>
              <a:rPr lang="es-MX" b="1" dirty="0" smtClean="0">
                <a:solidFill>
                  <a:schemeClr val="accent3"/>
                </a:solidFill>
              </a:rPr>
              <a:t>PRODUCTOS ORGÁNICOS.</a:t>
            </a:r>
          </a:p>
          <a:p>
            <a:pPr algn="ctr">
              <a:lnSpc>
                <a:spcPct val="150000"/>
              </a:lnSpc>
            </a:pPr>
            <a:r>
              <a:rPr lang="es-MX" dirty="0" smtClean="0">
                <a:solidFill>
                  <a:schemeClr val="accent2">
                    <a:lumMod val="75000"/>
                  </a:schemeClr>
                </a:solidFill>
              </a:rPr>
              <a:t>Éstos son considerados más </a:t>
            </a:r>
            <a:r>
              <a:rPr lang="es-MX" b="1" dirty="0" smtClean="0">
                <a:solidFill>
                  <a:schemeClr val="accent3"/>
                </a:solidFill>
              </a:rPr>
              <a:t>sanos, puros y más amigables </a:t>
            </a:r>
            <a:r>
              <a:rPr lang="es-MX" dirty="0" smtClean="0">
                <a:solidFill>
                  <a:schemeClr val="accent2">
                    <a:lumMod val="75000"/>
                  </a:schemeClr>
                </a:solidFill>
              </a:rPr>
              <a:t>con el </a:t>
            </a:r>
            <a:r>
              <a:rPr lang="es-MX" b="1" dirty="0" smtClean="0">
                <a:solidFill>
                  <a:schemeClr val="accent3"/>
                </a:solidFill>
              </a:rPr>
              <a:t>medio ambiente.</a:t>
            </a:r>
          </a:p>
          <a:p>
            <a:pPr algn="ctr">
              <a:lnSpc>
                <a:spcPct val="150000"/>
              </a:lnSpc>
            </a:pPr>
            <a:r>
              <a:rPr lang="es-MX" dirty="0" smtClean="0">
                <a:solidFill>
                  <a:schemeClr val="accent2">
                    <a:lumMod val="75000"/>
                  </a:schemeClr>
                </a:solidFill>
              </a:rPr>
              <a:t>Y las personas que los consumen, son vistas como “superiores” en relación con el resto de los consumidores, porque saben más acerca de los </a:t>
            </a:r>
            <a:r>
              <a:rPr lang="es-MX" b="1" dirty="0" smtClean="0">
                <a:solidFill>
                  <a:schemeClr val="accent3"/>
                </a:solidFill>
              </a:rPr>
              <a:t>daños de las prácticas agrícolas</a:t>
            </a:r>
            <a:r>
              <a:rPr lang="es-MX" dirty="0" smtClean="0">
                <a:solidFill>
                  <a:schemeClr val="accent2">
                    <a:lumMod val="75000"/>
                  </a:schemeClr>
                </a:solidFill>
              </a:rPr>
              <a:t> que involucran </a:t>
            </a:r>
            <a:r>
              <a:rPr lang="es-MX" b="1" dirty="0" smtClean="0">
                <a:solidFill>
                  <a:schemeClr val="accent3"/>
                </a:solidFill>
              </a:rPr>
              <a:t>pesticidas</a:t>
            </a:r>
            <a:r>
              <a:rPr lang="es-MX" dirty="0" smtClean="0">
                <a:solidFill>
                  <a:schemeClr val="accent2">
                    <a:lumMod val="75000"/>
                  </a:schemeClr>
                </a:solidFill>
              </a:rPr>
              <a:t> y otros </a:t>
            </a:r>
            <a:r>
              <a:rPr lang="es-MX" b="1" dirty="0" smtClean="0">
                <a:solidFill>
                  <a:schemeClr val="accent3"/>
                </a:solidFill>
              </a:rPr>
              <a:t>químicos.</a:t>
            </a:r>
            <a:endParaRPr lang="es-MX" b="1" dirty="0">
              <a:solidFill>
                <a:schemeClr val="accent3"/>
              </a:solidFill>
            </a:endParaRPr>
          </a:p>
        </p:txBody>
      </p:sp>
    </p:spTree>
    <p:extLst>
      <p:ext uri="{BB962C8B-B14F-4D97-AF65-F5344CB8AC3E}">
        <p14:creationId xmlns:p14="http://schemas.microsoft.com/office/powerpoint/2010/main" val="2289286330"/>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C000"/>
                </a:solidFill>
              </a:rPr>
              <a:t>PROBLEMÁTICA relacionada con lo orgánico</a:t>
            </a:r>
            <a:endParaRPr lang="es-MX" dirty="0">
              <a:solidFill>
                <a:srgbClr val="FFC000"/>
              </a:solidFill>
            </a:endParaRPr>
          </a:p>
        </p:txBody>
      </p:sp>
      <p:sp>
        <p:nvSpPr>
          <p:cNvPr id="3" name="Marcador de contenido 2"/>
          <p:cNvSpPr>
            <a:spLocks noGrp="1"/>
          </p:cNvSpPr>
          <p:nvPr>
            <p:ph idx="1"/>
          </p:nvPr>
        </p:nvSpPr>
        <p:spPr/>
        <p:txBody>
          <a:bodyPr/>
          <a:lstStyle/>
          <a:p>
            <a:pPr algn="just">
              <a:lnSpc>
                <a:spcPct val="150000"/>
              </a:lnSpc>
            </a:pPr>
            <a:r>
              <a:rPr lang="es-MX" b="1" dirty="0" smtClean="0">
                <a:solidFill>
                  <a:schemeClr val="accent3"/>
                </a:solidFill>
              </a:rPr>
              <a:t>Los productos orgánicos </a:t>
            </a:r>
            <a:r>
              <a:rPr lang="es-MX" b="1" dirty="0" smtClean="0">
                <a:solidFill>
                  <a:srgbClr val="FFC000"/>
                </a:solidFill>
              </a:rPr>
              <a:t>NO NECESARIAMENTE </a:t>
            </a:r>
            <a:r>
              <a:rPr lang="es-MX" b="1" dirty="0" smtClean="0">
                <a:solidFill>
                  <a:schemeClr val="accent3"/>
                </a:solidFill>
              </a:rPr>
              <a:t>proceden y/o aportan </a:t>
            </a:r>
            <a:r>
              <a:rPr lang="es-MX" b="1" dirty="0" smtClean="0">
                <a:solidFill>
                  <a:srgbClr val="FFC000"/>
                </a:solidFill>
              </a:rPr>
              <a:t>valor a la comunidad local</a:t>
            </a:r>
            <a:r>
              <a:rPr lang="es-MX" b="1" dirty="0" smtClean="0">
                <a:solidFill>
                  <a:schemeClr val="accent3"/>
                </a:solidFill>
              </a:rPr>
              <a:t>.</a:t>
            </a:r>
          </a:p>
          <a:p>
            <a:pPr algn="just">
              <a:lnSpc>
                <a:spcPct val="150000"/>
              </a:lnSpc>
            </a:pPr>
            <a:r>
              <a:rPr lang="es-MX" b="1" dirty="0" smtClean="0">
                <a:solidFill>
                  <a:schemeClr val="accent3"/>
                </a:solidFill>
              </a:rPr>
              <a:t>De la granja al plato, puede haber un </a:t>
            </a:r>
            <a:r>
              <a:rPr lang="es-MX" b="1" dirty="0" smtClean="0">
                <a:solidFill>
                  <a:srgbClr val="FFC000"/>
                </a:solidFill>
              </a:rPr>
              <a:t>impacto negativo </a:t>
            </a:r>
            <a:r>
              <a:rPr lang="es-MX" b="1" dirty="0" smtClean="0">
                <a:solidFill>
                  <a:schemeClr val="accent3"/>
                </a:solidFill>
              </a:rPr>
              <a:t>hacia el medio ambiente.</a:t>
            </a:r>
            <a:endParaRPr lang="es-MX" b="1" dirty="0">
              <a:solidFill>
                <a:schemeClr val="accent3"/>
              </a:solidFill>
            </a:endParaRPr>
          </a:p>
        </p:txBody>
      </p:sp>
    </p:spTree>
    <p:extLst>
      <p:ext uri="{BB962C8B-B14F-4D97-AF65-F5344CB8AC3E}">
        <p14:creationId xmlns:p14="http://schemas.microsoft.com/office/powerpoint/2010/main" val="23020373"/>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C000"/>
                </a:solidFill>
              </a:rPr>
              <a:t>SOLUCIÓN relacionada con lo orgánico</a:t>
            </a:r>
            <a:endParaRPr lang="es-MX" dirty="0">
              <a:solidFill>
                <a:srgbClr val="FFC000"/>
              </a:solidFill>
            </a:endParaRPr>
          </a:p>
        </p:txBody>
      </p:sp>
      <p:sp>
        <p:nvSpPr>
          <p:cNvPr id="3" name="Marcador de contenido 2"/>
          <p:cNvSpPr>
            <a:spLocks noGrp="1"/>
          </p:cNvSpPr>
          <p:nvPr>
            <p:ph idx="1"/>
          </p:nvPr>
        </p:nvSpPr>
        <p:spPr/>
        <p:txBody>
          <a:bodyPr>
            <a:normAutofit fontScale="77500" lnSpcReduction="20000"/>
          </a:bodyPr>
          <a:lstStyle/>
          <a:p>
            <a:pPr marL="0" indent="0" algn="ctr">
              <a:lnSpc>
                <a:spcPct val="150000"/>
              </a:lnSpc>
              <a:buNone/>
            </a:pPr>
            <a:r>
              <a:rPr lang="es-MX" b="1" dirty="0" smtClean="0">
                <a:solidFill>
                  <a:srgbClr val="FFC000"/>
                </a:solidFill>
              </a:rPr>
              <a:t>PRODUCIR Y CONSUMIR LO LOCAL.</a:t>
            </a:r>
          </a:p>
          <a:p>
            <a:pPr marL="0" indent="0" algn="just">
              <a:lnSpc>
                <a:spcPct val="150000"/>
              </a:lnSpc>
              <a:buNone/>
            </a:pPr>
            <a:r>
              <a:rPr lang="es-MX" b="1" dirty="0" smtClean="0">
                <a:solidFill>
                  <a:schemeClr val="accent3"/>
                </a:solidFill>
              </a:rPr>
              <a:t>Los alimentos producidos localmente –orgánicos o no-:</a:t>
            </a:r>
          </a:p>
          <a:p>
            <a:pPr algn="just">
              <a:lnSpc>
                <a:spcPct val="150000"/>
              </a:lnSpc>
              <a:buFont typeface="Wingdings" panose="05000000000000000000" pitchFamily="2" charset="2"/>
              <a:buChar char="q"/>
            </a:pPr>
            <a:r>
              <a:rPr lang="es-MX" b="1" dirty="0" smtClean="0">
                <a:solidFill>
                  <a:srgbClr val="92D050"/>
                </a:solidFill>
              </a:rPr>
              <a:t>Apoyan la </a:t>
            </a:r>
            <a:r>
              <a:rPr lang="es-MX" b="1" dirty="0" smtClean="0">
                <a:solidFill>
                  <a:srgbClr val="FFC000"/>
                </a:solidFill>
              </a:rPr>
              <a:t>economía</a:t>
            </a:r>
            <a:r>
              <a:rPr lang="es-MX" b="1" dirty="0" smtClean="0">
                <a:solidFill>
                  <a:srgbClr val="92D050"/>
                </a:solidFill>
              </a:rPr>
              <a:t> de la comunidad.</a:t>
            </a:r>
          </a:p>
          <a:p>
            <a:pPr algn="just">
              <a:lnSpc>
                <a:spcPct val="150000"/>
              </a:lnSpc>
              <a:buFont typeface="Wingdings" panose="05000000000000000000" pitchFamily="2" charset="2"/>
              <a:buChar char="q"/>
            </a:pPr>
            <a:r>
              <a:rPr lang="es-MX" b="1" dirty="0">
                <a:solidFill>
                  <a:srgbClr val="92D050"/>
                </a:solidFill>
              </a:rPr>
              <a:t>Tienen un </a:t>
            </a:r>
            <a:r>
              <a:rPr lang="es-MX" b="1" dirty="0">
                <a:solidFill>
                  <a:srgbClr val="FFC000"/>
                </a:solidFill>
              </a:rPr>
              <a:t>impacto social </a:t>
            </a:r>
            <a:r>
              <a:rPr lang="es-MX" b="1" dirty="0">
                <a:solidFill>
                  <a:srgbClr val="92D050"/>
                </a:solidFill>
              </a:rPr>
              <a:t>positivo</a:t>
            </a:r>
            <a:r>
              <a:rPr lang="es-MX" b="1" dirty="0" smtClean="0">
                <a:solidFill>
                  <a:srgbClr val="92D050"/>
                </a:solidFill>
              </a:rPr>
              <a:t>.</a:t>
            </a:r>
          </a:p>
          <a:p>
            <a:pPr algn="just">
              <a:lnSpc>
                <a:spcPct val="150000"/>
              </a:lnSpc>
              <a:buFont typeface="Wingdings" panose="05000000000000000000" pitchFamily="2" charset="2"/>
              <a:buChar char="q"/>
            </a:pPr>
            <a:r>
              <a:rPr lang="es-MX" b="1" dirty="0" smtClean="0">
                <a:solidFill>
                  <a:srgbClr val="92D050"/>
                </a:solidFill>
              </a:rPr>
              <a:t>Son más </a:t>
            </a:r>
            <a:r>
              <a:rPr lang="es-MX" b="1" dirty="0" smtClean="0">
                <a:solidFill>
                  <a:srgbClr val="FFC000"/>
                </a:solidFill>
              </a:rPr>
              <a:t>frescos y nutritivos</a:t>
            </a:r>
            <a:r>
              <a:rPr lang="es-MX" b="1" dirty="0" smtClean="0">
                <a:solidFill>
                  <a:srgbClr val="92D050"/>
                </a:solidFill>
              </a:rPr>
              <a:t>.</a:t>
            </a:r>
          </a:p>
          <a:p>
            <a:pPr algn="just">
              <a:lnSpc>
                <a:spcPct val="150000"/>
              </a:lnSpc>
              <a:buFont typeface="Wingdings" panose="05000000000000000000" pitchFamily="2" charset="2"/>
              <a:buChar char="q"/>
            </a:pPr>
            <a:r>
              <a:rPr lang="es-MX" b="1" dirty="0" smtClean="0">
                <a:solidFill>
                  <a:srgbClr val="92D050"/>
                </a:solidFill>
              </a:rPr>
              <a:t>Son más </a:t>
            </a:r>
            <a:r>
              <a:rPr lang="es-MX" b="1" dirty="0" smtClean="0">
                <a:solidFill>
                  <a:srgbClr val="FFC000"/>
                </a:solidFill>
              </a:rPr>
              <a:t>seguros</a:t>
            </a:r>
            <a:r>
              <a:rPr lang="es-MX" b="1" dirty="0" smtClean="0">
                <a:solidFill>
                  <a:srgbClr val="92D050"/>
                </a:solidFill>
              </a:rPr>
              <a:t> que aquéllos que son traídos de lugares lejanos.</a:t>
            </a:r>
          </a:p>
        </p:txBody>
      </p:sp>
    </p:spTree>
    <p:extLst>
      <p:ext uri="{BB962C8B-B14F-4D97-AF65-F5344CB8AC3E}">
        <p14:creationId xmlns:p14="http://schemas.microsoft.com/office/powerpoint/2010/main" val="3923617559"/>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C000"/>
                </a:solidFill>
              </a:rPr>
              <a:t>SOLUCIÓN relacionada con lo orgánico</a:t>
            </a:r>
            <a:endParaRPr lang="es-MX" dirty="0">
              <a:solidFill>
                <a:srgbClr val="FFC000"/>
              </a:solidFill>
            </a:endParaRPr>
          </a:p>
        </p:txBody>
      </p:sp>
      <p:sp>
        <p:nvSpPr>
          <p:cNvPr id="3" name="Marcador de contenido 2"/>
          <p:cNvSpPr>
            <a:spLocks noGrp="1"/>
          </p:cNvSpPr>
          <p:nvPr>
            <p:ph idx="1"/>
          </p:nvPr>
        </p:nvSpPr>
        <p:spPr/>
        <p:txBody>
          <a:bodyPr>
            <a:normAutofit fontScale="62500" lnSpcReduction="20000"/>
          </a:bodyPr>
          <a:lstStyle/>
          <a:p>
            <a:pPr marL="0" indent="0" algn="ctr">
              <a:lnSpc>
                <a:spcPct val="170000"/>
              </a:lnSpc>
              <a:buNone/>
            </a:pPr>
            <a:r>
              <a:rPr lang="es-MX" b="1" dirty="0" smtClean="0">
                <a:solidFill>
                  <a:schemeClr val="accent3"/>
                </a:solidFill>
              </a:rPr>
              <a:t>LO PRODUCIDO LOCALMENTE ha venido a suplantar LO ORGÁNICO en la mente de los consumidores.</a:t>
            </a:r>
          </a:p>
          <a:p>
            <a:pPr marL="0" indent="0" algn="just">
              <a:lnSpc>
                <a:spcPct val="170000"/>
              </a:lnSpc>
              <a:buNone/>
            </a:pPr>
            <a:r>
              <a:rPr lang="es-MX" b="1" dirty="0" smtClean="0">
                <a:solidFill>
                  <a:schemeClr val="accent3"/>
                </a:solidFill>
              </a:rPr>
              <a:t>ALGUNAS ESTADÍSTICAS:</a:t>
            </a:r>
          </a:p>
          <a:p>
            <a:pPr algn="just">
              <a:lnSpc>
                <a:spcPct val="170000"/>
              </a:lnSpc>
              <a:buFont typeface="Wingdings" panose="05000000000000000000" pitchFamily="2" charset="2"/>
              <a:buChar char="Ø"/>
            </a:pPr>
            <a:r>
              <a:rPr lang="es-MX" b="1" dirty="0" smtClean="0">
                <a:solidFill>
                  <a:srgbClr val="FFC000"/>
                </a:solidFill>
              </a:rPr>
              <a:t>7 de cada 10 </a:t>
            </a:r>
            <a:r>
              <a:rPr lang="es-MX" b="1" i="1" dirty="0" err="1" smtClean="0">
                <a:solidFill>
                  <a:srgbClr val="FFC000"/>
                </a:solidFill>
              </a:rPr>
              <a:t>prosumers</a:t>
            </a:r>
            <a:r>
              <a:rPr lang="es-MX" b="1" dirty="0" smtClean="0">
                <a:solidFill>
                  <a:srgbClr val="FFC000"/>
                </a:solidFill>
              </a:rPr>
              <a:t> están dispuestos a pagar más por alimentos producidos localmente.</a:t>
            </a:r>
          </a:p>
          <a:p>
            <a:pPr algn="just">
              <a:lnSpc>
                <a:spcPct val="170000"/>
              </a:lnSpc>
              <a:buFont typeface="Wingdings" panose="05000000000000000000" pitchFamily="2" charset="2"/>
              <a:buChar char="Ø"/>
            </a:pPr>
            <a:r>
              <a:rPr lang="es-MX" b="1" dirty="0" smtClean="0">
                <a:solidFill>
                  <a:srgbClr val="FFC000"/>
                </a:solidFill>
              </a:rPr>
              <a:t>Y la mitad está dispuesta a evitar consumir aquéllos que están fuera de estación.</a:t>
            </a:r>
          </a:p>
          <a:p>
            <a:pPr algn="just">
              <a:lnSpc>
                <a:spcPct val="170000"/>
              </a:lnSpc>
              <a:buFont typeface="Wingdings" panose="05000000000000000000" pitchFamily="2" charset="2"/>
              <a:buChar char="Ø"/>
            </a:pPr>
            <a:r>
              <a:rPr lang="es-MX" b="1" dirty="0" smtClean="0">
                <a:solidFill>
                  <a:srgbClr val="FFC000"/>
                </a:solidFill>
              </a:rPr>
              <a:t>En Estados Unidos, entre 2006 y 2014 los llamados </a:t>
            </a:r>
            <a:r>
              <a:rPr lang="es-MX" b="1" i="1" dirty="0" err="1" smtClean="0">
                <a:solidFill>
                  <a:srgbClr val="FFC000"/>
                </a:solidFill>
              </a:rPr>
              <a:t>farmer’s</a:t>
            </a:r>
            <a:r>
              <a:rPr lang="es-MX" b="1" i="1" dirty="0" smtClean="0">
                <a:solidFill>
                  <a:srgbClr val="FFC000"/>
                </a:solidFill>
              </a:rPr>
              <a:t> </a:t>
            </a:r>
            <a:r>
              <a:rPr lang="es-MX" b="1" i="1" dirty="0" err="1" smtClean="0">
                <a:solidFill>
                  <a:srgbClr val="FFC000"/>
                </a:solidFill>
              </a:rPr>
              <a:t>markets</a:t>
            </a:r>
            <a:r>
              <a:rPr lang="es-MX" b="1" i="1" dirty="0" smtClean="0">
                <a:solidFill>
                  <a:srgbClr val="FFC000"/>
                </a:solidFill>
              </a:rPr>
              <a:t> </a:t>
            </a:r>
            <a:r>
              <a:rPr lang="es-MX" b="1" dirty="0" smtClean="0">
                <a:solidFill>
                  <a:srgbClr val="FFC000"/>
                </a:solidFill>
              </a:rPr>
              <a:t>crecieron 160%.</a:t>
            </a:r>
          </a:p>
        </p:txBody>
      </p:sp>
    </p:spTree>
    <p:extLst>
      <p:ext uri="{BB962C8B-B14F-4D97-AF65-F5344CB8AC3E}">
        <p14:creationId xmlns:p14="http://schemas.microsoft.com/office/powerpoint/2010/main" val="205408618"/>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solidFill>
                  <a:schemeClr val="accent6">
                    <a:lumMod val="75000"/>
                  </a:schemeClr>
                </a:solidFill>
              </a:rPr>
              <a:t>URBAN AGRICULTURE</a:t>
            </a:r>
            <a:endParaRPr lang="es-MX" dirty="0">
              <a:solidFill>
                <a:schemeClr val="accent6">
                  <a:lumMod val="75000"/>
                </a:schemeClr>
              </a:solidFill>
            </a:endParaRPr>
          </a:p>
        </p:txBody>
      </p:sp>
      <p:sp>
        <p:nvSpPr>
          <p:cNvPr id="5" name="Marcador de texto 4"/>
          <p:cNvSpPr>
            <a:spLocks noGrp="1"/>
          </p:cNvSpPr>
          <p:nvPr>
            <p:ph type="body" idx="1"/>
          </p:nvPr>
        </p:nvSpPr>
        <p:spPr/>
        <p:txBody>
          <a:bodyPr/>
          <a:lstStyle/>
          <a:p>
            <a:pPr algn="ctr"/>
            <a:r>
              <a:rPr lang="es-MX" dirty="0" smtClean="0"/>
              <a:t>Agricultura urbana y periurbana (AUP), en crecimiento</a:t>
            </a:r>
            <a:endParaRPr lang="es-MX" dirty="0"/>
          </a:p>
        </p:txBody>
      </p:sp>
    </p:spTree>
    <p:extLst>
      <p:ext uri="{BB962C8B-B14F-4D97-AF65-F5344CB8AC3E}">
        <p14:creationId xmlns:p14="http://schemas.microsoft.com/office/powerpoint/2010/main" val="1549150112"/>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45940" y="1340768"/>
            <a:ext cx="9141619" cy="4569325"/>
          </a:xfrm>
        </p:spPr>
        <p:txBody>
          <a:bodyPr>
            <a:normAutofit fontScale="90000"/>
          </a:bodyPr>
          <a:lstStyle/>
          <a:p>
            <a:pPr algn="ctr">
              <a:lnSpc>
                <a:spcPct val="150000"/>
              </a:lnSpc>
            </a:pPr>
            <a:r>
              <a:rPr lang="es-MX" sz="2000" b="1" dirty="0" smtClean="0">
                <a:solidFill>
                  <a:schemeClr val="accent1">
                    <a:lumMod val="75000"/>
                  </a:schemeClr>
                </a:solidFill>
              </a:rPr>
              <a:t>“La </a:t>
            </a:r>
            <a:r>
              <a:rPr lang="es-MX" sz="2000" b="1" dirty="0">
                <a:solidFill>
                  <a:schemeClr val="accent1">
                    <a:lumMod val="75000"/>
                  </a:schemeClr>
                </a:solidFill>
              </a:rPr>
              <a:t>agricultura urbana y periurbana (AUP) puede ser definida como el cultivo de plantas y la cría de animales en el interior y en los alrededores de las ciudades. La agricultura urbana y periurbana proporciona productos alimentarios de distintos tipos de cultivos (granos, raíces, hortalizas, hongos, frutas), animales (aves, conejos, cabras, ovejas, ganado vacuno, cerdos, cobayas, pescado, etc.) así como productos no alimentarios (plantas aromáticas y medicinales, plantas ornamentales, productos de los árboles</a:t>
            </a:r>
            <a:r>
              <a:rPr lang="es-MX" sz="2000" b="1" dirty="0" smtClean="0">
                <a:solidFill>
                  <a:schemeClr val="accent1">
                    <a:lumMod val="75000"/>
                  </a:schemeClr>
                </a:solidFill>
              </a:rPr>
              <a:t>)” (FAO, 2017). </a:t>
            </a:r>
            <a:r>
              <a:rPr lang="es-MX" dirty="0"/>
              <a:t/>
            </a:r>
            <a:br>
              <a:rPr lang="es-MX" dirty="0"/>
            </a:br>
            <a:endParaRPr lang="es-MX" dirty="0"/>
          </a:p>
        </p:txBody>
      </p:sp>
    </p:spTree>
    <p:extLst>
      <p:ext uri="{BB962C8B-B14F-4D97-AF65-F5344CB8AC3E}">
        <p14:creationId xmlns:p14="http://schemas.microsoft.com/office/powerpoint/2010/main" val="1824982103"/>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8324" y="1052736"/>
            <a:ext cx="9141619" cy="560378"/>
          </a:xfrm>
        </p:spPr>
        <p:txBody>
          <a:bodyPr>
            <a:normAutofit fontScale="90000"/>
          </a:bodyPr>
          <a:lstStyle/>
          <a:p>
            <a:pPr algn="ctr"/>
            <a:r>
              <a:rPr lang="es-MX" sz="3200" dirty="0" smtClean="0">
                <a:solidFill>
                  <a:schemeClr val="accent1">
                    <a:lumMod val="75000"/>
                  </a:schemeClr>
                </a:solidFill>
              </a:rPr>
              <a:t>MATERIAL PARA LA UNIDAD </a:t>
            </a:r>
            <a:r>
              <a:rPr lang="es-MX" sz="3200" dirty="0" smtClean="0">
                <a:solidFill>
                  <a:schemeClr val="accent1">
                    <a:lumMod val="75000"/>
                  </a:schemeClr>
                </a:solidFill>
              </a:rPr>
              <a:t>DE COMPETENCIA II</a:t>
            </a:r>
            <a:endParaRPr lang="es-MX" sz="3200" dirty="0">
              <a:solidFill>
                <a:schemeClr val="accent1">
                  <a:lumMod val="75000"/>
                </a:schemeClr>
              </a:solidFill>
            </a:endParaRPr>
          </a:p>
        </p:txBody>
      </p:sp>
      <p:sp>
        <p:nvSpPr>
          <p:cNvPr id="3" name="Marcador de texto 2"/>
          <p:cNvSpPr>
            <a:spLocks noGrp="1"/>
          </p:cNvSpPr>
          <p:nvPr>
            <p:ph type="body" idx="1"/>
          </p:nvPr>
        </p:nvSpPr>
        <p:spPr>
          <a:xfrm>
            <a:off x="1828324" y="2132856"/>
            <a:ext cx="9141619" cy="3456384"/>
          </a:xfrm>
        </p:spPr>
        <p:txBody>
          <a:bodyPr>
            <a:normAutofit fontScale="62500" lnSpcReduction="20000"/>
          </a:bodyPr>
          <a:lstStyle/>
          <a:p>
            <a:pPr algn="ctr"/>
            <a:r>
              <a:rPr lang="es-MX" b="1" dirty="0" smtClean="0"/>
              <a:t>CONTENIDO DE LA UNIDAD</a:t>
            </a:r>
          </a:p>
          <a:p>
            <a:pPr algn="ctr"/>
            <a:r>
              <a:rPr lang="es-MX" b="1" dirty="0" smtClean="0"/>
              <a:t>Análisis </a:t>
            </a:r>
            <a:r>
              <a:rPr lang="es-MX" b="1" dirty="0"/>
              <a:t>de tendencias de la gastronomía en las siguientes dimensiones</a:t>
            </a:r>
            <a:r>
              <a:rPr lang="es-MX" b="1" dirty="0" smtClean="0"/>
              <a:t>:</a:t>
            </a:r>
            <a:endParaRPr lang="es-MX" b="1" dirty="0"/>
          </a:p>
          <a:p>
            <a:pPr marL="457200" indent="-457200" algn="ctr">
              <a:lnSpc>
                <a:spcPct val="170000"/>
              </a:lnSpc>
              <a:buFont typeface="Wingdings" panose="05000000000000000000" pitchFamily="2" charset="2"/>
              <a:buChar char="q"/>
            </a:pPr>
            <a:r>
              <a:rPr lang="es-MX" b="1" dirty="0" smtClean="0"/>
              <a:t>Chefs </a:t>
            </a:r>
            <a:r>
              <a:rPr lang="es-MX" b="1" dirty="0"/>
              <a:t>y cocineros que generan tendencias.</a:t>
            </a:r>
          </a:p>
          <a:p>
            <a:pPr marL="457200" indent="-457200" algn="ctr">
              <a:lnSpc>
                <a:spcPct val="170000"/>
              </a:lnSpc>
              <a:buFont typeface="Wingdings" panose="05000000000000000000" pitchFamily="2" charset="2"/>
              <a:buChar char="q"/>
            </a:pPr>
            <a:r>
              <a:rPr lang="es-MX" b="1" dirty="0" smtClean="0"/>
              <a:t>Técnicas </a:t>
            </a:r>
            <a:r>
              <a:rPr lang="es-MX" b="1" dirty="0"/>
              <a:t>culinarias novedosas.</a:t>
            </a:r>
          </a:p>
          <a:p>
            <a:pPr marL="457200" indent="-457200" algn="ctr">
              <a:lnSpc>
                <a:spcPct val="170000"/>
              </a:lnSpc>
              <a:buFont typeface="Wingdings" panose="05000000000000000000" pitchFamily="2" charset="2"/>
              <a:buChar char="q"/>
            </a:pPr>
            <a:r>
              <a:rPr lang="es-MX" b="1" dirty="0" smtClean="0"/>
              <a:t>Productos </a:t>
            </a:r>
            <a:r>
              <a:rPr lang="es-MX" b="1" dirty="0"/>
              <a:t>y platillos originales.</a:t>
            </a:r>
          </a:p>
          <a:p>
            <a:pPr marL="457200" indent="-457200" algn="ctr">
              <a:lnSpc>
                <a:spcPct val="170000"/>
              </a:lnSpc>
              <a:buFont typeface="Wingdings" panose="05000000000000000000" pitchFamily="2" charset="2"/>
              <a:buChar char="q"/>
            </a:pPr>
            <a:r>
              <a:rPr lang="es-MX" b="1" dirty="0" smtClean="0"/>
              <a:t>Establecimientos </a:t>
            </a:r>
            <a:r>
              <a:rPr lang="es-MX" b="1" dirty="0"/>
              <a:t>de alimentos y bebidas de vanguardia.</a:t>
            </a:r>
          </a:p>
          <a:p>
            <a:endParaRPr lang="es-MX" dirty="0"/>
          </a:p>
        </p:txBody>
      </p:sp>
    </p:spTree>
    <p:extLst>
      <p:ext uri="{BB962C8B-B14F-4D97-AF65-F5344CB8AC3E}">
        <p14:creationId xmlns:p14="http://schemas.microsoft.com/office/powerpoint/2010/main" val="189684773"/>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MX" dirty="0" smtClean="0">
                <a:solidFill>
                  <a:schemeClr val="accent3"/>
                </a:solidFill>
              </a:rPr>
              <a:t>ALGUNAS DATOS RELACIONADOS CON AUP</a:t>
            </a:r>
            <a:endParaRPr lang="es-MX" dirty="0">
              <a:solidFill>
                <a:schemeClr val="accent3"/>
              </a:solidFill>
            </a:endParaRPr>
          </a:p>
        </p:txBody>
      </p:sp>
      <p:sp>
        <p:nvSpPr>
          <p:cNvPr id="7" name="Marcador de contenido 6"/>
          <p:cNvSpPr>
            <a:spLocks noGrp="1"/>
          </p:cNvSpPr>
          <p:nvPr>
            <p:ph sz="half" idx="1"/>
          </p:nvPr>
        </p:nvSpPr>
        <p:spPr>
          <a:xfrm>
            <a:off x="858843" y="1772816"/>
            <a:ext cx="5235570" cy="4572000"/>
          </a:xfrm>
        </p:spPr>
        <p:txBody>
          <a:bodyPr>
            <a:normAutofit fontScale="70000" lnSpcReduction="20000"/>
          </a:bodyPr>
          <a:lstStyle/>
          <a:p>
            <a:pPr algn="just">
              <a:lnSpc>
                <a:spcPct val="160000"/>
              </a:lnSpc>
            </a:pPr>
            <a:r>
              <a:rPr lang="es-MX" b="1" dirty="0">
                <a:solidFill>
                  <a:schemeClr val="accent1">
                    <a:lumMod val="75000"/>
                  </a:schemeClr>
                </a:solidFill>
              </a:rPr>
              <a:t>La agricultura urbana es practicada por 800 millones de personas en todo el mundo.</a:t>
            </a:r>
          </a:p>
          <a:p>
            <a:pPr algn="just">
              <a:lnSpc>
                <a:spcPct val="160000"/>
              </a:lnSpc>
            </a:pPr>
            <a:r>
              <a:rPr lang="es-MX" b="1" dirty="0">
                <a:solidFill>
                  <a:schemeClr val="accent1">
                    <a:lumMod val="75000"/>
                  </a:schemeClr>
                </a:solidFill>
              </a:rPr>
              <a:t>Ayuda a los residentes urbanos de bajos ingresos a ahorrar dinero en la compra de alimentos.</a:t>
            </a:r>
          </a:p>
          <a:p>
            <a:pPr algn="just">
              <a:lnSpc>
                <a:spcPct val="160000"/>
              </a:lnSpc>
            </a:pPr>
            <a:r>
              <a:rPr lang="es-MX" b="1" dirty="0">
                <a:solidFill>
                  <a:schemeClr val="accent1">
                    <a:lumMod val="75000"/>
                  </a:schemeClr>
                </a:solidFill>
              </a:rPr>
              <a:t>En muchos países, la agricultura urbana es aún informal y a veces ilegal.</a:t>
            </a: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4492" y="1772816"/>
            <a:ext cx="4536504" cy="4248472"/>
          </a:xfrm>
          <a:prstGeom prst="rect">
            <a:avLst/>
          </a:prstGeom>
          <a:ln w="57150">
            <a:solidFill>
              <a:schemeClr val="accent1">
                <a:lumMod val="75000"/>
              </a:schemeClr>
            </a:solidFill>
          </a:ln>
        </p:spPr>
      </p:pic>
    </p:spTree>
    <p:extLst>
      <p:ext uri="{BB962C8B-B14F-4D97-AF65-F5344CB8AC3E}">
        <p14:creationId xmlns:p14="http://schemas.microsoft.com/office/powerpoint/2010/main" val="1883951926"/>
      </p:ext>
    </p:extLst>
  </p:cSld>
  <p:clrMapOvr>
    <a:masterClrMapping/>
  </p:clrMapOvr>
  <p:transition spd="slow">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842201" y="1196752"/>
            <a:ext cx="9141619" cy="3057157"/>
          </a:xfrm>
        </p:spPr>
        <p:txBody>
          <a:bodyPr>
            <a:normAutofit fontScale="90000"/>
          </a:bodyPr>
          <a:lstStyle/>
          <a:p>
            <a:pPr algn="ctr">
              <a:lnSpc>
                <a:spcPct val="150000"/>
              </a:lnSpc>
            </a:pPr>
            <a:r>
              <a:rPr lang="es-MX" dirty="0" smtClean="0">
                <a:solidFill>
                  <a:srgbClr val="FFC000"/>
                </a:solidFill>
              </a:rPr>
              <a:t>La comida rápida (</a:t>
            </a:r>
            <a:r>
              <a:rPr lang="es-MX" i="1" dirty="0" err="1" smtClean="0">
                <a:solidFill>
                  <a:srgbClr val="FFC000"/>
                </a:solidFill>
              </a:rPr>
              <a:t>fast</a:t>
            </a:r>
            <a:r>
              <a:rPr lang="es-MX" i="1" dirty="0" smtClean="0">
                <a:solidFill>
                  <a:srgbClr val="FFC000"/>
                </a:solidFill>
              </a:rPr>
              <a:t> </a:t>
            </a:r>
            <a:r>
              <a:rPr lang="es-MX" i="1" dirty="0" err="1" smtClean="0">
                <a:solidFill>
                  <a:srgbClr val="FFC000"/>
                </a:solidFill>
              </a:rPr>
              <a:t>food</a:t>
            </a:r>
            <a:r>
              <a:rPr lang="es-MX" dirty="0" smtClean="0">
                <a:solidFill>
                  <a:srgbClr val="FFC000"/>
                </a:solidFill>
              </a:rPr>
              <a:t>) ¿ha opacado o hecho desaparecer a la cocina local?</a:t>
            </a:r>
            <a:endParaRPr lang="es-MX" dirty="0">
              <a:solidFill>
                <a:srgbClr val="FFC000"/>
              </a:solidFill>
            </a:endParaRPr>
          </a:p>
        </p:txBody>
      </p:sp>
      <p:sp>
        <p:nvSpPr>
          <p:cNvPr id="6" name="Marcador de texto 5"/>
          <p:cNvSpPr>
            <a:spLocks noGrp="1"/>
          </p:cNvSpPr>
          <p:nvPr>
            <p:ph type="body" idx="1"/>
          </p:nvPr>
        </p:nvSpPr>
        <p:spPr>
          <a:xfrm>
            <a:off x="1842202" y="4509120"/>
            <a:ext cx="9141619" cy="933297"/>
          </a:xfrm>
        </p:spPr>
        <p:txBody>
          <a:bodyPr/>
          <a:lstStyle/>
          <a:p>
            <a:pPr algn="ctr"/>
            <a:r>
              <a:rPr lang="es-MX" b="1" dirty="0" smtClean="0"/>
              <a:t>PARA REFLEXIONAR</a:t>
            </a:r>
            <a:endParaRPr lang="es-MX" b="1" dirty="0"/>
          </a:p>
        </p:txBody>
      </p:sp>
    </p:spTree>
    <p:extLst>
      <p:ext uri="{BB962C8B-B14F-4D97-AF65-F5344CB8AC3E}">
        <p14:creationId xmlns:p14="http://schemas.microsoft.com/office/powerpoint/2010/main" val="210084299"/>
      </p:ext>
    </p:extLst>
  </p:cSld>
  <p:clrMapOvr>
    <a:masterClrMapping/>
  </p:clrMapOvr>
  <p:transition spd="slow">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rgbClr val="FFC000"/>
                </a:solidFill>
              </a:rPr>
              <a:t>¿QUÉ SIGUE?</a:t>
            </a:r>
            <a:endParaRPr lang="es-MX" sz="4000" b="1" dirty="0">
              <a:solidFill>
                <a:srgbClr val="FFC000"/>
              </a:solidFill>
            </a:endParaRPr>
          </a:p>
        </p:txBody>
      </p:sp>
      <p:sp>
        <p:nvSpPr>
          <p:cNvPr id="5" name="Subtítulo 4"/>
          <p:cNvSpPr>
            <a:spLocks noGrp="1"/>
          </p:cNvSpPr>
          <p:nvPr>
            <p:ph type="subTitle" idx="1"/>
          </p:nvPr>
        </p:nvSpPr>
        <p:spPr>
          <a:xfrm>
            <a:off x="1828324" y="1124744"/>
            <a:ext cx="9141619" cy="1851195"/>
          </a:xfrm>
        </p:spPr>
        <p:txBody>
          <a:bodyPr>
            <a:normAutofit fontScale="70000" lnSpcReduction="20000"/>
          </a:bodyPr>
          <a:lstStyle/>
          <a:p>
            <a:pPr algn="ctr">
              <a:lnSpc>
                <a:spcPct val="150000"/>
              </a:lnSpc>
            </a:pPr>
            <a:r>
              <a:rPr lang="es-MX" b="1" dirty="0" smtClean="0">
                <a:solidFill>
                  <a:schemeClr val="accent1">
                    <a:lumMod val="75000"/>
                  </a:schemeClr>
                </a:solidFill>
              </a:rPr>
              <a:t>Las personas rechazarán cada vez más el sistema de distribución de insumos básicos y otros alimentos, a través de intermediarios. Porque en Estados Unidos, la comida llega a viajar hasta 1,500 millas antes de llegar a un plato con las implicaciones que esto tiene.</a:t>
            </a:r>
            <a:endParaRPr lang="es-MX" b="1" dirty="0">
              <a:solidFill>
                <a:schemeClr val="accent1">
                  <a:lumMod val="75000"/>
                </a:schemeClr>
              </a:solidFill>
            </a:endParaRPr>
          </a:p>
        </p:txBody>
      </p:sp>
    </p:spTree>
    <p:extLst>
      <p:ext uri="{BB962C8B-B14F-4D97-AF65-F5344CB8AC3E}">
        <p14:creationId xmlns:p14="http://schemas.microsoft.com/office/powerpoint/2010/main" val="568006721"/>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rgbClr val="FFC000"/>
                </a:solidFill>
              </a:rPr>
              <a:t>¿QUÉ SIGUE?</a:t>
            </a:r>
            <a:endParaRPr lang="es-MX" sz="4000" b="1" dirty="0">
              <a:solidFill>
                <a:srgbClr val="FFC000"/>
              </a:solidFill>
            </a:endParaRPr>
          </a:p>
        </p:txBody>
      </p:sp>
      <p:sp>
        <p:nvSpPr>
          <p:cNvPr id="5" name="Subtítulo 4"/>
          <p:cNvSpPr>
            <a:spLocks noGrp="1"/>
          </p:cNvSpPr>
          <p:nvPr>
            <p:ph type="subTitle" idx="1"/>
          </p:nvPr>
        </p:nvSpPr>
        <p:spPr>
          <a:xfrm>
            <a:off x="1828324" y="1124744"/>
            <a:ext cx="9666688" cy="1851195"/>
          </a:xfrm>
        </p:spPr>
        <p:txBody>
          <a:bodyPr>
            <a:normAutofit fontScale="70000" lnSpcReduction="20000"/>
          </a:bodyPr>
          <a:lstStyle/>
          <a:p>
            <a:pPr algn="ctr">
              <a:lnSpc>
                <a:spcPct val="150000"/>
              </a:lnSpc>
            </a:pPr>
            <a:r>
              <a:rPr lang="es-MX" b="1" dirty="0" smtClean="0">
                <a:solidFill>
                  <a:schemeClr val="accent1">
                    <a:lumMod val="75000"/>
                  </a:schemeClr>
                </a:solidFill>
              </a:rPr>
              <a:t>Se crearán redes para conectar de forma directa personas y restaurantes con productores locales. Por ejemplo, </a:t>
            </a:r>
            <a:r>
              <a:rPr lang="es-MX" b="1" i="1" dirty="0" err="1" smtClean="0">
                <a:solidFill>
                  <a:schemeClr val="accent1">
                    <a:lumMod val="75000"/>
                  </a:schemeClr>
                </a:solidFill>
              </a:rPr>
              <a:t>The</a:t>
            </a:r>
            <a:r>
              <a:rPr lang="es-MX" b="1" i="1" dirty="0" smtClean="0">
                <a:solidFill>
                  <a:schemeClr val="accent1">
                    <a:lumMod val="75000"/>
                  </a:schemeClr>
                </a:solidFill>
              </a:rPr>
              <a:t> </a:t>
            </a:r>
            <a:r>
              <a:rPr lang="es-MX" b="1" i="1" dirty="0" err="1" smtClean="0">
                <a:solidFill>
                  <a:schemeClr val="accent1">
                    <a:lumMod val="75000"/>
                  </a:schemeClr>
                </a:solidFill>
              </a:rPr>
              <a:t>Food</a:t>
            </a:r>
            <a:r>
              <a:rPr lang="es-MX" b="1" i="1" dirty="0" smtClean="0">
                <a:solidFill>
                  <a:schemeClr val="accent1">
                    <a:lumMod val="75000"/>
                  </a:schemeClr>
                </a:solidFill>
              </a:rPr>
              <a:t> </a:t>
            </a:r>
            <a:r>
              <a:rPr lang="es-MX" b="1" i="1" dirty="0" err="1" smtClean="0">
                <a:solidFill>
                  <a:schemeClr val="accent1">
                    <a:lumMod val="75000"/>
                  </a:schemeClr>
                </a:solidFill>
              </a:rPr>
              <a:t>Assembly</a:t>
            </a:r>
            <a:r>
              <a:rPr lang="es-MX" b="1" dirty="0" smtClean="0">
                <a:solidFill>
                  <a:schemeClr val="accent1">
                    <a:lumMod val="75000"/>
                  </a:schemeClr>
                </a:solidFill>
              </a:rPr>
              <a:t> comenzó en Londres en 2014 como enlace entre el público y los productores minoristas, y ahora cuenta con 700 grupos en 6 países. Un caso similar es </a:t>
            </a:r>
            <a:r>
              <a:rPr lang="es-MX" b="1" i="1" dirty="0" err="1" smtClean="0">
                <a:solidFill>
                  <a:schemeClr val="accent1">
                    <a:lumMod val="75000"/>
                  </a:schemeClr>
                </a:solidFill>
              </a:rPr>
              <a:t>Relay</a:t>
            </a:r>
            <a:r>
              <a:rPr lang="es-MX" b="1" i="1" dirty="0" smtClean="0">
                <a:solidFill>
                  <a:schemeClr val="accent1">
                    <a:lumMod val="75000"/>
                  </a:schemeClr>
                </a:solidFill>
              </a:rPr>
              <a:t> </a:t>
            </a:r>
            <a:r>
              <a:rPr lang="es-MX" b="1" i="1" dirty="0" err="1" smtClean="0">
                <a:solidFill>
                  <a:schemeClr val="accent1">
                    <a:lumMod val="75000"/>
                  </a:schemeClr>
                </a:solidFill>
              </a:rPr>
              <a:t>Foods</a:t>
            </a:r>
            <a:r>
              <a:rPr lang="es-MX" b="1" dirty="0" smtClean="0">
                <a:solidFill>
                  <a:schemeClr val="accent1">
                    <a:lumMod val="75000"/>
                  </a:schemeClr>
                </a:solidFill>
              </a:rPr>
              <a:t>, en EU.</a:t>
            </a:r>
            <a:endParaRPr lang="es-MX" b="1" dirty="0">
              <a:solidFill>
                <a:schemeClr val="accent1">
                  <a:lumMod val="75000"/>
                </a:schemeClr>
              </a:solidFill>
            </a:endParaRPr>
          </a:p>
        </p:txBody>
      </p:sp>
    </p:spTree>
    <p:extLst>
      <p:ext uri="{BB962C8B-B14F-4D97-AF65-F5344CB8AC3E}">
        <p14:creationId xmlns:p14="http://schemas.microsoft.com/office/powerpoint/2010/main" val="3155058629"/>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rgbClr val="FFC000"/>
                </a:solidFill>
              </a:rPr>
              <a:t>¿QUÉ SIGUE?</a:t>
            </a:r>
            <a:endParaRPr lang="es-MX" sz="4000" b="1" dirty="0">
              <a:solidFill>
                <a:srgbClr val="FFC000"/>
              </a:solidFill>
            </a:endParaRPr>
          </a:p>
        </p:txBody>
      </p:sp>
      <p:sp>
        <p:nvSpPr>
          <p:cNvPr id="5" name="Subtítulo 4"/>
          <p:cNvSpPr>
            <a:spLocks noGrp="1"/>
          </p:cNvSpPr>
          <p:nvPr>
            <p:ph type="subTitle" idx="1"/>
          </p:nvPr>
        </p:nvSpPr>
        <p:spPr>
          <a:xfrm>
            <a:off x="1828324" y="1124744"/>
            <a:ext cx="9666688" cy="1851195"/>
          </a:xfrm>
        </p:spPr>
        <p:txBody>
          <a:bodyPr>
            <a:normAutofit fontScale="77500" lnSpcReduction="20000"/>
          </a:bodyPr>
          <a:lstStyle/>
          <a:p>
            <a:pPr algn="ctr">
              <a:lnSpc>
                <a:spcPct val="150000"/>
              </a:lnSpc>
            </a:pPr>
            <a:r>
              <a:rPr lang="es-MX" b="1" dirty="0" smtClean="0">
                <a:solidFill>
                  <a:schemeClr val="accent1">
                    <a:lumMod val="75000"/>
                  </a:schemeClr>
                </a:solidFill>
              </a:rPr>
              <a:t>Las grandes marcas de alimentos tratarán de restablecer el sentido de comunidad, estacionalidad y autenticidad, por lo que también se verán obligadas a crear una línea de productos orgánicos. </a:t>
            </a:r>
            <a:endParaRPr lang="es-MX" b="1" dirty="0">
              <a:solidFill>
                <a:schemeClr val="accent1">
                  <a:lumMod val="75000"/>
                </a:schemeClr>
              </a:solidFill>
            </a:endParaRPr>
          </a:p>
        </p:txBody>
      </p:sp>
    </p:spTree>
    <p:extLst>
      <p:ext uri="{BB962C8B-B14F-4D97-AF65-F5344CB8AC3E}">
        <p14:creationId xmlns:p14="http://schemas.microsoft.com/office/powerpoint/2010/main" val="3536397179"/>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1216152">
              <a:lnSpc>
                <a:spcPct val="150000"/>
              </a:lnSpc>
              <a:spcBef>
                <a:spcPts val="0"/>
              </a:spcBef>
              <a:buNone/>
            </a:pPr>
            <a:r>
              <a:rPr lang="es-ES_tradnl" sz="2800" b="1" i="0" dirty="0" smtClean="0">
                <a:solidFill>
                  <a:schemeClr val="accent1">
                    <a:lumMod val="75000"/>
                  </a:schemeClr>
                </a:solidFill>
                <a:latin typeface="Constantia"/>
                <a:ea typeface="+mj-ea"/>
                <a:cs typeface="+mj-cs"/>
              </a:rPr>
              <a:t>TENDENCIA </a:t>
            </a:r>
            <a:r>
              <a:rPr lang="es-ES_tradnl" sz="2800" b="1" dirty="0" smtClean="0">
                <a:solidFill>
                  <a:schemeClr val="accent1">
                    <a:lumMod val="75000"/>
                  </a:schemeClr>
                </a:solidFill>
                <a:latin typeface="Constantia"/>
              </a:rPr>
              <a:t>3</a:t>
            </a:r>
            <a:r>
              <a:rPr lang="es-ES_tradnl" sz="2800" b="1" i="0" dirty="0" smtClean="0">
                <a:solidFill>
                  <a:schemeClr val="accent1">
                    <a:lumMod val="75000"/>
                  </a:schemeClr>
                </a:solidFill>
                <a:latin typeface="Constantia"/>
                <a:ea typeface="+mj-ea"/>
                <a:cs typeface="+mj-cs"/>
              </a:rPr>
              <a:t>: El placer de lo crudo</a:t>
            </a:r>
            <a:endParaRPr lang="es-ES_tradnl" sz="2800" b="1" i="0" dirty="0">
              <a:solidFill>
                <a:schemeClr val="accent1">
                  <a:lumMod val="75000"/>
                </a:schemeClr>
              </a:solidFill>
              <a:latin typeface="Constantia"/>
              <a:ea typeface="+mj-ea"/>
              <a:cs typeface="+mj-cs"/>
            </a:endParaRPr>
          </a:p>
        </p:txBody>
      </p:sp>
      <p:sp>
        <p:nvSpPr>
          <p:cNvPr id="3" name="Subtitle 2"/>
          <p:cNvSpPr>
            <a:spLocks noGrp="1"/>
          </p:cNvSpPr>
          <p:nvPr>
            <p:ph type="subTitle" idx="1"/>
          </p:nvPr>
        </p:nvSpPr>
        <p:spPr/>
        <p:txBody>
          <a:bodyPr/>
          <a:lstStyle/>
          <a:p>
            <a:pPr marL="0" indent="0" algn="ctr">
              <a:buNone/>
            </a:pPr>
            <a:r>
              <a:rPr lang="es-ES_tradnl" i="1" dirty="0" err="1" smtClean="0">
                <a:solidFill>
                  <a:srgbClr val="FFC000"/>
                </a:solidFill>
              </a:rPr>
              <a:t>Raw</a:t>
            </a:r>
            <a:r>
              <a:rPr lang="es-ES_tradnl" i="1" dirty="0" smtClean="0">
                <a:solidFill>
                  <a:srgbClr val="FFC000"/>
                </a:solidFill>
              </a:rPr>
              <a:t> </a:t>
            </a:r>
            <a:r>
              <a:rPr lang="es-ES_tradnl" i="1" dirty="0" err="1" smtClean="0">
                <a:solidFill>
                  <a:srgbClr val="FFC000"/>
                </a:solidFill>
              </a:rPr>
              <a:t>Pleasure</a:t>
            </a:r>
            <a:endParaRPr lang="es-ES_tradnl" sz="2800" b="0" i="1" dirty="0">
              <a:solidFill>
                <a:srgbClr val="FFC000"/>
              </a:solidFill>
            </a:endParaRPr>
          </a:p>
        </p:txBody>
      </p:sp>
    </p:spTree>
    <p:extLst>
      <p:ext uri="{BB962C8B-B14F-4D97-AF65-F5344CB8AC3E}">
        <p14:creationId xmlns:p14="http://schemas.microsoft.com/office/powerpoint/2010/main" val="2474593051"/>
      </p:ext>
    </p:extLst>
  </p:cSld>
  <p:clrMapOvr>
    <a:masterClrMapping/>
  </p:clrMapOvr>
  <p:transition spd="slow">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277988" y="260648"/>
            <a:ext cx="9141619" cy="2105367"/>
          </a:xfrm>
        </p:spPr>
        <p:txBody>
          <a:bodyPr>
            <a:normAutofit fontScale="90000"/>
          </a:bodyPr>
          <a:lstStyle/>
          <a:p>
            <a:pPr algn="ctr">
              <a:lnSpc>
                <a:spcPct val="150000"/>
              </a:lnSpc>
            </a:pPr>
            <a:r>
              <a:rPr lang="en-US" sz="2400" dirty="0" smtClean="0">
                <a:solidFill>
                  <a:schemeClr val="accent3"/>
                </a:solidFill>
              </a:rPr>
              <a:t>“If you truly get in touch with a piece of carrot,</a:t>
            </a:r>
            <a:br>
              <a:rPr lang="en-US" sz="2400" dirty="0" smtClean="0">
                <a:solidFill>
                  <a:schemeClr val="accent3"/>
                </a:solidFill>
              </a:rPr>
            </a:br>
            <a:r>
              <a:rPr lang="en-US" sz="2400" dirty="0" smtClean="0">
                <a:solidFill>
                  <a:schemeClr val="accent3"/>
                </a:solidFill>
              </a:rPr>
              <a:t>you get in touch with the soil, the rain, the sunshine.</a:t>
            </a:r>
            <a:br>
              <a:rPr lang="en-US" sz="2400" dirty="0" smtClean="0">
                <a:solidFill>
                  <a:schemeClr val="accent3"/>
                </a:solidFill>
              </a:rPr>
            </a:br>
            <a:r>
              <a:rPr lang="en-US" sz="2400" dirty="0" smtClean="0">
                <a:solidFill>
                  <a:schemeClr val="accent3"/>
                </a:solidFill>
              </a:rPr>
              <a:t>you get in touch with mother earth…”, </a:t>
            </a:r>
            <a:r>
              <a:rPr lang="en-US" sz="2400" dirty="0" err="1">
                <a:solidFill>
                  <a:schemeClr val="accent3"/>
                </a:solidFill>
              </a:rPr>
              <a:t>T</a:t>
            </a:r>
            <a:r>
              <a:rPr lang="en-US" sz="2400" dirty="0" err="1" smtClean="0">
                <a:solidFill>
                  <a:schemeClr val="accent3"/>
                </a:solidFill>
              </a:rPr>
              <a:t>hich</a:t>
            </a:r>
            <a:r>
              <a:rPr lang="en-US" sz="2400" dirty="0" smtClean="0">
                <a:solidFill>
                  <a:schemeClr val="accent3"/>
                </a:solidFill>
              </a:rPr>
              <a:t> </a:t>
            </a:r>
            <a:r>
              <a:rPr lang="en-US" sz="2400" dirty="0" err="1">
                <a:solidFill>
                  <a:schemeClr val="accent3"/>
                </a:solidFill>
              </a:rPr>
              <a:t>N</a:t>
            </a:r>
            <a:r>
              <a:rPr lang="en-US" sz="2400" dirty="0" err="1" smtClean="0">
                <a:solidFill>
                  <a:schemeClr val="accent3"/>
                </a:solidFill>
              </a:rPr>
              <a:t>hat</a:t>
            </a:r>
            <a:r>
              <a:rPr lang="en-US" sz="2400" dirty="0" smtClean="0">
                <a:solidFill>
                  <a:schemeClr val="accent3"/>
                </a:solidFill>
              </a:rPr>
              <a:t> </a:t>
            </a:r>
            <a:r>
              <a:rPr lang="en-US" sz="2400" dirty="0" err="1" smtClean="0">
                <a:solidFill>
                  <a:schemeClr val="accent3"/>
                </a:solidFill>
              </a:rPr>
              <a:t>Hanh</a:t>
            </a:r>
            <a:r>
              <a:rPr lang="en-US" sz="2400" dirty="0" smtClean="0">
                <a:solidFill>
                  <a:schemeClr val="accent3"/>
                </a:solidFill>
              </a:rPr>
              <a:t> (cit. en </a:t>
            </a:r>
            <a:r>
              <a:rPr lang="en-US" sz="2400" dirty="0" err="1" smtClean="0">
                <a:solidFill>
                  <a:schemeClr val="accent3"/>
                </a:solidFill>
              </a:rPr>
              <a:t>Havas</a:t>
            </a:r>
            <a:r>
              <a:rPr lang="en-US" sz="2400" dirty="0" smtClean="0">
                <a:solidFill>
                  <a:schemeClr val="accent3"/>
                </a:solidFill>
              </a:rPr>
              <a:t> Worldwide, 2016).</a:t>
            </a:r>
            <a:endParaRPr lang="es-MX" sz="2400" dirty="0">
              <a:solidFill>
                <a:schemeClr val="accent3"/>
              </a:solidFill>
            </a:endParaRPr>
          </a:p>
        </p:txBody>
      </p:sp>
      <p:pic>
        <p:nvPicPr>
          <p:cNvPr id="6" name="Imagen 5"/>
          <p:cNvPicPr>
            <a:picLocks noChangeAspect="1"/>
          </p:cNvPicPr>
          <p:nvPr/>
        </p:nvPicPr>
        <p:blipFill>
          <a:blip r:embed="rId2"/>
          <a:stretch>
            <a:fillRect/>
          </a:stretch>
        </p:blipFill>
        <p:spPr>
          <a:xfrm>
            <a:off x="1701924" y="2852936"/>
            <a:ext cx="10009112" cy="3630538"/>
          </a:xfrm>
          <a:prstGeom prst="rect">
            <a:avLst/>
          </a:prstGeom>
        </p:spPr>
      </p:pic>
    </p:spTree>
    <p:extLst>
      <p:ext uri="{BB962C8B-B14F-4D97-AF65-F5344CB8AC3E}">
        <p14:creationId xmlns:p14="http://schemas.microsoft.com/office/powerpoint/2010/main" val="817145536"/>
      </p:ext>
    </p:extLst>
  </p:cSld>
  <p:clrMapOvr>
    <a:masterClrMapping/>
  </p:clrMapOvr>
  <p:transition spd="slow">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3"/>
                </a:solidFill>
              </a:rPr>
              <a:t>LO CRUDO</a:t>
            </a:r>
            <a:endParaRPr lang="es-MX" b="1" dirty="0">
              <a:solidFill>
                <a:schemeClr val="accent3"/>
              </a:solidFill>
            </a:endParaRPr>
          </a:p>
        </p:txBody>
      </p:sp>
      <p:sp>
        <p:nvSpPr>
          <p:cNvPr id="3" name="Marcador de contenido 2"/>
          <p:cNvSpPr>
            <a:spLocks noGrp="1"/>
          </p:cNvSpPr>
          <p:nvPr>
            <p:ph idx="1"/>
          </p:nvPr>
        </p:nvSpPr>
        <p:spPr/>
        <p:txBody>
          <a:bodyPr/>
          <a:lstStyle/>
          <a:p>
            <a:pPr algn="just">
              <a:lnSpc>
                <a:spcPct val="150000"/>
              </a:lnSpc>
              <a:buFont typeface="Wingdings" panose="05000000000000000000" pitchFamily="2" charset="2"/>
              <a:buChar char="ü"/>
            </a:pPr>
            <a:r>
              <a:rPr lang="es-MX" dirty="0" smtClean="0">
                <a:solidFill>
                  <a:schemeClr val="accent3">
                    <a:lumMod val="75000"/>
                  </a:schemeClr>
                </a:solidFill>
              </a:rPr>
              <a:t>El lujo y el placer en relación con la alimentación están más ligados hoy en día a la salud.</a:t>
            </a:r>
          </a:p>
          <a:p>
            <a:pPr algn="just">
              <a:lnSpc>
                <a:spcPct val="150000"/>
              </a:lnSpc>
              <a:buFont typeface="Wingdings" panose="05000000000000000000" pitchFamily="2" charset="2"/>
              <a:buChar char="ü"/>
            </a:pPr>
            <a:r>
              <a:rPr lang="es-MX" dirty="0" smtClean="0">
                <a:solidFill>
                  <a:schemeClr val="accent3">
                    <a:lumMod val="75000"/>
                  </a:schemeClr>
                </a:solidFill>
              </a:rPr>
              <a:t>Las personas desean sentirse bien consigo mismas, e incluso superiores en relación con quienes se alimentan de comida procesada.</a:t>
            </a:r>
          </a:p>
          <a:p>
            <a:pPr algn="just">
              <a:lnSpc>
                <a:spcPct val="150000"/>
              </a:lnSpc>
              <a:buFont typeface="Wingdings" panose="05000000000000000000" pitchFamily="2" charset="2"/>
              <a:buChar char="ü"/>
            </a:pPr>
            <a:r>
              <a:rPr lang="es-MX" dirty="0" smtClean="0">
                <a:solidFill>
                  <a:schemeClr val="accent3">
                    <a:lumMod val="75000"/>
                  </a:schemeClr>
                </a:solidFill>
              </a:rPr>
              <a:t>Dieta balanceada y saludable, es lo predominante.</a:t>
            </a:r>
            <a:endParaRPr lang="es-MX" dirty="0">
              <a:solidFill>
                <a:schemeClr val="accent3">
                  <a:lumMod val="75000"/>
                </a:schemeClr>
              </a:solidFill>
            </a:endParaRPr>
          </a:p>
        </p:txBody>
      </p:sp>
    </p:spTree>
    <p:extLst>
      <p:ext uri="{BB962C8B-B14F-4D97-AF65-F5344CB8AC3E}">
        <p14:creationId xmlns:p14="http://schemas.microsoft.com/office/powerpoint/2010/main" val="46544024"/>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3"/>
                </a:solidFill>
              </a:rPr>
              <a:t>LO CRUDO (</a:t>
            </a:r>
            <a:r>
              <a:rPr lang="es-MX" b="1" dirty="0" err="1" smtClean="0">
                <a:solidFill>
                  <a:schemeClr val="accent3"/>
                </a:solidFill>
              </a:rPr>
              <a:t>Mayr</a:t>
            </a:r>
            <a:r>
              <a:rPr lang="es-MX" b="1" dirty="0" smtClean="0">
                <a:solidFill>
                  <a:schemeClr val="accent3"/>
                </a:solidFill>
              </a:rPr>
              <a:t>, 2016)</a:t>
            </a:r>
            <a:endParaRPr lang="es-MX" b="1" dirty="0">
              <a:solidFill>
                <a:schemeClr val="accent3"/>
              </a:solidFill>
            </a:endParaRPr>
          </a:p>
        </p:txBody>
      </p:sp>
      <p:sp>
        <p:nvSpPr>
          <p:cNvPr id="3" name="Marcador de contenido 2"/>
          <p:cNvSpPr>
            <a:spLocks noGrp="1"/>
          </p:cNvSpPr>
          <p:nvPr>
            <p:ph sz="half" idx="1"/>
          </p:nvPr>
        </p:nvSpPr>
        <p:spPr>
          <a:xfrm>
            <a:off x="477788" y="1600200"/>
            <a:ext cx="5616624" cy="4572000"/>
          </a:xfrm>
        </p:spPr>
        <p:txBody>
          <a:bodyPr>
            <a:noAutofit/>
          </a:bodyPr>
          <a:lstStyle/>
          <a:p>
            <a:pPr algn="just">
              <a:lnSpc>
                <a:spcPct val="150000"/>
              </a:lnSpc>
              <a:buFont typeface="Wingdings" panose="05000000000000000000" pitchFamily="2" charset="2"/>
              <a:buChar char="§"/>
            </a:pPr>
            <a:r>
              <a:rPr lang="es-MX" sz="2000" b="1" dirty="0">
                <a:solidFill>
                  <a:schemeClr val="accent3">
                    <a:lumMod val="75000"/>
                  </a:schemeClr>
                </a:solidFill>
              </a:rPr>
              <a:t>La Cocina Cruda está hecha a base de frutas y verduras ecológicas y maduras, frutos secos, brotes de semillas​, algas y setas y evita los productos de origen animal. </a:t>
            </a:r>
            <a:endParaRPr lang="es-MX" sz="2000" b="1" dirty="0" smtClean="0">
              <a:solidFill>
                <a:schemeClr val="accent3">
                  <a:lumMod val="75000"/>
                </a:schemeClr>
              </a:solidFill>
            </a:endParaRPr>
          </a:p>
          <a:p>
            <a:pPr algn="just">
              <a:lnSpc>
                <a:spcPct val="150000"/>
              </a:lnSpc>
              <a:buFont typeface="Wingdings" panose="05000000000000000000" pitchFamily="2" charset="2"/>
              <a:buChar char="§"/>
            </a:pPr>
            <a:r>
              <a:rPr lang="es-MX" sz="2000" b="1" dirty="0" smtClean="0">
                <a:solidFill>
                  <a:schemeClr val="accent3">
                    <a:lumMod val="75000"/>
                  </a:schemeClr>
                </a:solidFill>
              </a:rPr>
              <a:t>Alimentos </a:t>
            </a:r>
            <a:r>
              <a:rPr lang="es-MX" sz="2000" b="1" dirty="0">
                <a:solidFill>
                  <a:schemeClr val="accent3">
                    <a:lumMod val="75000"/>
                  </a:schemeClr>
                </a:solidFill>
              </a:rPr>
              <a:t>crecidos de forma orgánica, crudos​ y </a:t>
            </a:r>
            <a:r>
              <a:rPr lang="es-MX" sz="2000" b="1" dirty="0" smtClean="0">
                <a:solidFill>
                  <a:schemeClr val="accent3">
                    <a:lumMod val="75000"/>
                  </a:schemeClr>
                </a:solidFill>
              </a:rPr>
              <a:t>vivos que </a:t>
            </a:r>
            <a:r>
              <a:rPr lang="es-MX" sz="2000" b="1" dirty="0">
                <a:solidFill>
                  <a:schemeClr val="accent3">
                    <a:lumMod val="75000"/>
                  </a:schemeClr>
                </a:solidFill>
              </a:rPr>
              <a:t>proporcionan al ser humano una nutrición mayor​ y mejoran tanto la digestión como el funcionamiento del sistema inmunológico</a:t>
            </a:r>
            <a:r>
              <a:rPr lang="es-MX" sz="2000" b="1" dirty="0" smtClean="0">
                <a:solidFill>
                  <a:schemeClr val="accent3">
                    <a:lumMod val="75000"/>
                  </a:schemeClr>
                </a:solidFill>
              </a:rPr>
              <a:t>.</a:t>
            </a:r>
          </a:p>
        </p:txBody>
      </p:sp>
      <p:sp>
        <p:nvSpPr>
          <p:cNvPr id="4" name="Marcador de contenido 3"/>
          <p:cNvSpPr>
            <a:spLocks noGrp="1"/>
          </p:cNvSpPr>
          <p:nvPr>
            <p:ph sz="half" idx="2"/>
          </p:nvPr>
        </p:nvSpPr>
        <p:spPr>
          <a:xfrm>
            <a:off x="6670476" y="1600200"/>
            <a:ext cx="5328592" cy="4572000"/>
          </a:xfrm>
        </p:spPr>
        <p:txBody>
          <a:bodyPr>
            <a:noAutofit/>
          </a:bodyPr>
          <a:lstStyle/>
          <a:p>
            <a:pPr algn="just">
              <a:lnSpc>
                <a:spcPct val="170000"/>
              </a:lnSpc>
              <a:buFont typeface="Wingdings" panose="05000000000000000000" pitchFamily="2" charset="2"/>
              <a:buChar char="Ø"/>
            </a:pPr>
            <a:r>
              <a:rPr lang="es-MX" sz="1800" b="1" dirty="0">
                <a:solidFill>
                  <a:schemeClr val="accent2">
                    <a:lumMod val="75000"/>
                  </a:schemeClr>
                </a:solidFill>
              </a:rPr>
              <a:t>Rica en </a:t>
            </a:r>
            <a:r>
              <a:rPr lang="es-MX" sz="1800" b="1" dirty="0" err="1">
                <a:solidFill>
                  <a:schemeClr val="accent2">
                    <a:lumMod val="75000"/>
                  </a:schemeClr>
                </a:solidFill>
              </a:rPr>
              <a:t>fitonutrientes</a:t>
            </a:r>
            <a:r>
              <a:rPr lang="es-MX" sz="1800" b="1" dirty="0">
                <a:solidFill>
                  <a:schemeClr val="accent2">
                    <a:lumMod val="75000"/>
                  </a:schemeClr>
                </a:solidFill>
              </a:rPr>
              <a:t>, antioxidantes y enzimas (que reducen el riesgo de enfermedades cardiovasculares, infarto, ciertos tipos de cánceres, la esclerosis múltiple y la diabetes​ tipo 2). </a:t>
            </a:r>
            <a:endParaRPr lang="es-MX" sz="1800" b="1" dirty="0" smtClean="0">
              <a:solidFill>
                <a:schemeClr val="accent2">
                  <a:lumMod val="75000"/>
                </a:schemeClr>
              </a:solidFill>
            </a:endParaRPr>
          </a:p>
          <a:p>
            <a:pPr algn="just">
              <a:lnSpc>
                <a:spcPct val="170000"/>
              </a:lnSpc>
              <a:buFont typeface="Wingdings" panose="05000000000000000000" pitchFamily="2" charset="2"/>
              <a:buChar char="Ø"/>
            </a:pPr>
            <a:r>
              <a:rPr lang="es-MX" sz="1800" b="1" dirty="0" smtClean="0">
                <a:solidFill>
                  <a:schemeClr val="accent2">
                    <a:lumMod val="75000"/>
                  </a:schemeClr>
                </a:solidFill>
              </a:rPr>
              <a:t>No sólo es cocina fría, algunos </a:t>
            </a:r>
            <a:r>
              <a:rPr lang="es-MX" sz="1800" b="1" dirty="0">
                <a:solidFill>
                  <a:schemeClr val="accent2">
                    <a:lumMod val="75000"/>
                  </a:schemeClr>
                </a:solidFill>
              </a:rPr>
              <a:t>platos pueden llegar a ser calentados </a:t>
            </a:r>
            <a:r>
              <a:rPr lang="es-MX" sz="1800" b="1" dirty="0" smtClean="0">
                <a:solidFill>
                  <a:schemeClr val="accent2">
                    <a:lumMod val="75000"/>
                  </a:schemeClr>
                </a:solidFill>
              </a:rPr>
              <a:t>hasta </a:t>
            </a:r>
            <a:r>
              <a:rPr lang="es-MX" sz="1800" b="1" dirty="0">
                <a:solidFill>
                  <a:schemeClr val="accent2">
                    <a:lumMod val="75000"/>
                  </a:schemeClr>
                </a:solidFill>
              </a:rPr>
              <a:t>los 38 </a:t>
            </a:r>
            <a:r>
              <a:rPr lang="es-MX" sz="1800" b="1" dirty="0" smtClean="0">
                <a:solidFill>
                  <a:schemeClr val="accent2">
                    <a:lumMod val="75000"/>
                  </a:schemeClr>
                </a:solidFill>
              </a:rPr>
              <a:t>º, ya que a </a:t>
            </a:r>
            <a:r>
              <a:rPr lang="es-MX" sz="1800" b="1" dirty="0">
                <a:solidFill>
                  <a:schemeClr val="accent2">
                    <a:lumMod val="75000"/>
                  </a:schemeClr>
                </a:solidFill>
              </a:rPr>
              <a:t>partir de esa temperatura, </a:t>
            </a:r>
            <a:r>
              <a:rPr lang="es-MX" sz="1800" b="1" dirty="0" smtClean="0">
                <a:solidFill>
                  <a:schemeClr val="accent2">
                    <a:lumMod val="75000"/>
                  </a:schemeClr>
                </a:solidFill>
              </a:rPr>
              <a:t>pierden </a:t>
            </a:r>
            <a:r>
              <a:rPr lang="es-MX" sz="1800" b="1" dirty="0">
                <a:solidFill>
                  <a:schemeClr val="accent2">
                    <a:lumMod val="75000"/>
                  </a:schemeClr>
                </a:solidFill>
              </a:rPr>
              <a:t>enzimas, </a:t>
            </a:r>
            <a:r>
              <a:rPr lang="es-MX" sz="1800" b="1" dirty="0" err="1">
                <a:solidFill>
                  <a:schemeClr val="accent2">
                    <a:lumMod val="75000"/>
                  </a:schemeClr>
                </a:solidFill>
              </a:rPr>
              <a:t>fitonutrientes</a:t>
            </a:r>
            <a:r>
              <a:rPr lang="es-MX" sz="1800" b="1" dirty="0">
                <a:solidFill>
                  <a:schemeClr val="accent2">
                    <a:lumMod val="75000"/>
                  </a:schemeClr>
                </a:solidFill>
              </a:rPr>
              <a:t>, vitaminas y minerales.</a:t>
            </a:r>
          </a:p>
        </p:txBody>
      </p:sp>
    </p:spTree>
    <p:extLst>
      <p:ext uri="{BB962C8B-B14F-4D97-AF65-F5344CB8AC3E}">
        <p14:creationId xmlns:p14="http://schemas.microsoft.com/office/powerpoint/2010/main" val="2715391418"/>
      </p:ext>
    </p:extLst>
  </p:cSld>
  <p:clrMapOvr>
    <a:masterClrMapping/>
  </p:clrMapOvr>
  <p:transition spd="slow">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2">
                    <a:lumMod val="75000"/>
                  </a:schemeClr>
                </a:solidFill>
              </a:rPr>
              <a:t>CHEFS REPRESENTANTES</a:t>
            </a:r>
            <a:endParaRPr lang="es-MX" sz="3200" b="1" dirty="0">
              <a:solidFill>
                <a:schemeClr val="accent2">
                  <a:lumMod val="75000"/>
                </a:schemeClr>
              </a:solidFill>
            </a:endParaRPr>
          </a:p>
        </p:txBody>
      </p:sp>
      <p:sp>
        <p:nvSpPr>
          <p:cNvPr id="3" name="Marcador de contenido 2"/>
          <p:cNvSpPr>
            <a:spLocks noGrp="1"/>
          </p:cNvSpPr>
          <p:nvPr>
            <p:ph sz="half" idx="1"/>
          </p:nvPr>
        </p:nvSpPr>
        <p:spPr>
          <a:xfrm>
            <a:off x="477788" y="1600200"/>
            <a:ext cx="5976664" cy="4925144"/>
          </a:xfrm>
        </p:spPr>
        <p:txBody>
          <a:bodyPr>
            <a:normAutofit fontScale="70000" lnSpcReduction="20000"/>
          </a:bodyPr>
          <a:lstStyle/>
          <a:p>
            <a:pPr algn="just">
              <a:lnSpc>
                <a:spcPct val="170000"/>
              </a:lnSpc>
              <a:buFont typeface="Wingdings" panose="05000000000000000000" pitchFamily="2" charset="2"/>
              <a:buChar char="v"/>
            </a:pPr>
            <a:r>
              <a:rPr lang="es-MX" b="1" dirty="0" smtClean="0">
                <a:solidFill>
                  <a:schemeClr val="accent2"/>
                </a:solidFill>
              </a:rPr>
              <a:t>Desde sus inicios en 1994, Juliano </a:t>
            </a:r>
            <a:r>
              <a:rPr lang="es-MX" b="1" dirty="0" err="1" smtClean="0">
                <a:solidFill>
                  <a:schemeClr val="accent2"/>
                </a:solidFill>
              </a:rPr>
              <a:t>Brotman</a:t>
            </a:r>
            <a:r>
              <a:rPr lang="es-MX" b="1" dirty="0" smtClean="0">
                <a:solidFill>
                  <a:schemeClr val="accent2"/>
                </a:solidFill>
              </a:rPr>
              <a:t> se ha ido convirtiendo en el chef “</a:t>
            </a:r>
            <a:r>
              <a:rPr lang="es-MX" b="1" dirty="0" err="1" smtClean="0">
                <a:solidFill>
                  <a:schemeClr val="accent2"/>
                </a:solidFill>
              </a:rPr>
              <a:t>crudívoro</a:t>
            </a:r>
            <a:r>
              <a:rPr lang="es-MX" b="1" dirty="0" smtClean="0">
                <a:solidFill>
                  <a:schemeClr val="accent2"/>
                </a:solidFill>
              </a:rPr>
              <a:t>” de Hollywood.</a:t>
            </a:r>
          </a:p>
          <a:p>
            <a:pPr algn="just">
              <a:lnSpc>
                <a:spcPct val="170000"/>
              </a:lnSpc>
              <a:buFont typeface="Wingdings" panose="05000000000000000000" pitchFamily="2" charset="2"/>
              <a:buChar char="v"/>
            </a:pPr>
            <a:r>
              <a:rPr lang="es-MX" b="1" dirty="0" smtClean="0">
                <a:solidFill>
                  <a:schemeClr val="accent3">
                    <a:lumMod val="50000"/>
                  </a:schemeClr>
                </a:solidFill>
              </a:rPr>
              <a:t>Natalie </a:t>
            </a:r>
            <a:r>
              <a:rPr lang="es-MX" b="1" dirty="0" err="1" smtClean="0">
                <a:solidFill>
                  <a:schemeClr val="accent3">
                    <a:lumMod val="50000"/>
                  </a:schemeClr>
                </a:solidFill>
              </a:rPr>
              <a:t>Portman</a:t>
            </a:r>
            <a:r>
              <a:rPr lang="es-MX" b="1" dirty="0" smtClean="0">
                <a:solidFill>
                  <a:schemeClr val="accent3">
                    <a:lumMod val="50000"/>
                  </a:schemeClr>
                </a:solidFill>
              </a:rPr>
              <a:t>, Demi Moore, </a:t>
            </a:r>
            <a:r>
              <a:rPr lang="es-MX" b="1" dirty="0" err="1" smtClean="0">
                <a:solidFill>
                  <a:schemeClr val="accent3">
                    <a:lumMod val="50000"/>
                  </a:schemeClr>
                </a:solidFill>
              </a:rPr>
              <a:t>Woody</a:t>
            </a:r>
            <a:r>
              <a:rPr lang="es-MX" b="1" dirty="0" smtClean="0">
                <a:solidFill>
                  <a:schemeClr val="accent3">
                    <a:lumMod val="50000"/>
                  </a:schemeClr>
                </a:solidFill>
              </a:rPr>
              <a:t> </a:t>
            </a:r>
            <a:r>
              <a:rPr lang="es-MX" b="1" dirty="0" err="1" smtClean="0">
                <a:solidFill>
                  <a:schemeClr val="accent3">
                    <a:lumMod val="50000"/>
                  </a:schemeClr>
                </a:solidFill>
              </a:rPr>
              <a:t>Harrelson</a:t>
            </a:r>
            <a:r>
              <a:rPr lang="es-MX" b="1" dirty="0" smtClean="0">
                <a:solidFill>
                  <a:schemeClr val="accent3">
                    <a:lumMod val="50000"/>
                  </a:schemeClr>
                </a:solidFill>
              </a:rPr>
              <a:t>, Cher y </a:t>
            </a:r>
            <a:r>
              <a:rPr lang="es-MX" b="1" dirty="0" err="1" smtClean="0">
                <a:solidFill>
                  <a:schemeClr val="accent3">
                    <a:lumMod val="50000"/>
                  </a:schemeClr>
                </a:solidFill>
              </a:rPr>
              <a:t>Uma</a:t>
            </a:r>
            <a:r>
              <a:rPr lang="es-MX" b="1" dirty="0" smtClean="0">
                <a:solidFill>
                  <a:schemeClr val="accent3">
                    <a:lumMod val="50000"/>
                  </a:schemeClr>
                </a:solidFill>
              </a:rPr>
              <a:t> </a:t>
            </a:r>
            <a:r>
              <a:rPr lang="es-MX" b="1" dirty="0" err="1" smtClean="0">
                <a:solidFill>
                  <a:schemeClr val="accent3">
                    <a:lumMod val="50000"/>
                  </a:schemeClr>
                </a:solidFill>
              </a:rPr>
              <a:t>Thurman</a:t>
            </a:r>
            <a:r>
              <a:rPr lang="es-MX" b="1" dirty="0" smtClean="0">
                <a:solidFill>
                  <a:schemeClr val="accent3">
                    <a:lumMod val="50000"/>
                  </a:schemeClr>
                </a:solidFill>
              </a:rPr>
              <a:t> son algunas de sus clientes.</a:t>
            </a:r>
          </a:p>
          <a:p>
            <a:pPr algn="just">
              <a:lnSpc>
                <a:spcPct val="170000"/>
              </a:lnSpc>
              <a:buFont typeface="Wingdings" panose="05000000000000000000" pitchFamily="2" charset="2"/>
              <a:buChar char="v"/>
            </a:pPr>
            <a:r>
              <a:rPr lang="es-MX" b="1" dirty="0" smtClean="0">
                <a:solidFill>
                  <a:schemeClr val="accent2"/>
                </a:solidFill>
              </a:rPr>
              <a:t>Ha eliminado de su dieta todos </a:t>
            </a:r>
            <a:r>
              <a:rPr lang="es-MX" b="1" dirty="0">
                <a:solidFill>
                  <a:schemeClr val="accent2"/>
                </a:solidFill>
              </a:rPr>
              <a:t>los alimentos procesados, </a:t>
            </a:r>
            <a:r>
              <a:rPr lang="es-MX" b="1" dirty="0" smtClean="0">
                <a:solidFill>
                  <a:schemeClr val="accent2"/>
                </a:solidFill>
              </a:rPr>
              <a:t>cocinados </a:t>
            </a:r>
            <a:r>
              <a:rPr lang="es-MX" b="1" dirty="0">
                <a:solidFill>
                  <a:schemeClr val="accent2"/>
                </a:solidFill>
              </a:rPr>
              <a:t>o </a:t>
            </a:r>
            <a:r>
              <a:rPr lang="es-MX" b="1" dirty="0" smtClean="0">
                <a:solidFill>
                  <a:schemeClr val="accent2"/>
                </a:solidFill>
              </a:rPr>
              <a:t>“decadentes”.</a:t>
            </a:r>
            <a:endParaRPr lang="es-MX" b="1" dirty="0">
              <a:solidFill>
                <a:schemeClr val="accent2"/>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75294">
            <a:off x="7318548" y="548680"/>
            <a:ext cx="2736304" cy="2857500"/>
          </a:xfrm>
          <a:prstGeom prst="rect">
            <a:avLst/>
          </a:prstGeom>
          <a:ln w="38100">
            <a:solidFill>
              <a:schemeClr val="accent3">
                <a:lumMod val="75000"/>
              </a:schemeClr>
            </a:solidFill>
          </a:ln>
        </p:spPr>
      </p:pic>
      <p:pic>
        <p:nvPicPr>
          <p:cNvPr id="6" name="Imagen 5"/>
          <p:cNvPicPr>
            <a:picLocks noChangeAspect="1"/>
          </p:cNvPicPr>
          <p:nvPr/>
        </p:nvPicPr>
        <p:blipFill>
          <a:blip r:embed="rId3"/>
          <a:stretch>
            <a:fillRect/>
          </a:stretch>
        </p:blipFill>
        <p:spPr>
          <a:xfrm>
            <a:off x="8326660" y="3782345"/>
            <a:ext cx="3366120" cy="2924944"/>
          </a:xfrm>
          <a:prstGeom prst="rect">
            <a:avLst/>
          </a:prstGeom>
          <a:ln w="57150">
            <a:solidFill>
              <a:srgbClr val="C00000"/>
            </a:solidFill>
          </a:ln>
        </p:spPr>
      </p:pic>
    </p:spTree>
    <p:extLst>
      <p:ext uri="{BB962C8B-B14F-4D97-AF65-F5344CB8AC3E}">
        <p14:creationId xmlns:p14="http://schemas.microsoft.com/office/powerpoint/2010/main" val="665328297"/>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lnSpc>
                <a:spcPct val="150000"/>
              </a:lnSpc>
            </a:pPr>
            <a:r>
              <a:rPr lang="es-MX" sz="4000" b="1" dirty="0">
                <a:solidFill>
                  <a:schemeClr val="accent1">
                    <a:lumMod val="75000"/>
                  </a:schemeClr>
                </a:solidFill>
              </a:rPr>
              <a:t>Explicar las tendencias gastronómicas en diversas dimensiones</a:t>
            </a:r>
          </a:p>
        </p:txBody>
      </p:sp>
      <p:sp>
        <p:nvSpPr>
          <p:cNvPr id="3" name="Marcador de contenido 2"/>
          <p:cNvSpPr>
            <a:spLocks noGrp="1"/>
          </p:cNvSpPr>
          <p:nvPr>
            <p:ph type="body" idx="1"/>
          </p:nvPr>
        </p:nvSpPr>
        <p:spPr>
          <a:xfrm>
            <a:off x="1828324" y="4437112"/>
            <a:ext cx="9141619" cy="580449"/>
          </a:xfrm>
        </p:spPr>
        <p:txBody>
          <a:bodyPr/>
          <a:lstStyle/>
          <a:p>
            <a:pPr algn="ctr"/>
            <a:r>
              <a:rPr lang="es-MX" dirty="0" smtClean="0"/>
              <a:t>PROPÓSITO DE LA UNIDAD DE COMPETENCIA II</a:t>
            </a:r>
            <a:endParaRPr lang="es-MX" dirty="0"/>
          </a:p>
        </p:txBody>
      </p:sp>
    </p:spTree>
    <p:extLst>
      <p:ext uri="{BB962C8B-B14F-4D97-AF65-F5344CB8AC3E}">
        <p14:creationId xmlns:p14="http://schemas.microsoft.com/office/powerpoint/2010/main" val="2433883046"/>
      </p:ext>
    </p:extLst>
  </p:cSld>
  <p:clrMapOvr>
    <a:masterClrMapping/>
  </p:clrMapOvr>
  <p:transition spd="slow">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2">
                    <a:lumMod val="75000"/>
                  </a:schemeClr>
                </a:solidFill>
              </a:rPr>
              <a:t>PLATILLOS</a:t>
            </a:r>
            <a:endParaRPr lang="es-MX" b="1" dirty="0">
              <a:solidFill>
                <a:schemeClr val="accent2">
                  <a:lumMod val="75000"/>
                </a:schemeClr>
              </a:solidFill>
            </a:endParaRPr>
          </a:p>
        </p:txBody>
      </p:sp>
      <p:sp>
        <p:nvSpPr>
          <p:cNvPr id="3" name="Marcador de contenido 2"/>
          <p:cNvSpPr>
            <a:spLocks noGrp="1"/>
          </p:cNvSpPr>
          <p:nvPr>
            <p:ph sz="half" idx="1"/>
          </p:nvPr>
        </p:nvSpPr>
        <p:spPr>
          <a:xfrm>
            <a:off x="5518348" y="692696"/>
            <a:ext cx="6264696" cy="5976664"/>
          </a:xfrm>
        </p:spPr>
        <p:txBody>
          <a:bodyPr>
            <a:normAutofit fontScale="85000" lnSpcReduction="10000"/>
          </a:bodyPr>
          <a:lstStyle/>
          <a:p>
            <a:pPr algn="just">
              <a:lnSpc>
                <a:spcPct val="170000"/>
              </a:lnSpc>
              <a:buFont typeface="Wingdings" panose="05000000000000000000" pitchFamily="2" charset="2"/>
              <a:buChar char="v"/>
            </a:pPr>
            <a:r>
              <a:rPr lang="es-MX" b="1" dirty="0" smtClean="0">
                <a:solidFill>
                  <a:schemeClr val="accent2"/>
                </a:solidFill>
              </a:rPr>
              <a:t>Pizzas </a:t>
            </a:r>
            <a:r>
              <a:rPr lang="es-MX" b="1" dirty="0">
                <a:solidFill>
                  <a:schemeClr val="accent2"/>
                </a:solidFill>
              </a:rPr>
              <a:t>'crudas</a:t>
            </a:r>
            <a:r>
              <a:rPr lang="es-MX" b="1" dirty="0" smtClean="0">
                <a:solidFill>
                  <a:schemeClr val="accent2"/>
                </a:solidFill>
              </a:rPr>
              <a:t>' </a:t>
            </a:r>
            <a:r>
              <a:rPr lang="es-MX" b="1" dirty="0">
                <a:solidFill>
                  <a:schemeClr val="accent2"/>
                </a:solidFill>
              </a:rPr>
              <a:t>usando cereales </a:t>
            </a:r>
            <a:r>
              <a:rPr lang="es-MX" b="1" dirty="0" smtClean="0">
                <a:solidFill>
                  <a:schemeClr val="accent2"/>
                </a:solidFill>
              </a:rPr>
              <a:t>germinados, pasta </a:t>
            </a:r>
            <a:r>
              <a:rPr lang="es-MX" b="1" dirty="0">
                <a:solidFill>
                  <a:schemeClr val="accent2"/>
                </a:solidFill>
              </a:rPr>
              <a:t>de calabacín 'crudo', aderezada con </a:t>
            </a:r>
            <a:r>
              <a:rPr lang="es-MX" b="1" dirty="0" smtClean="0">
                <a:solidFill>
                  <a:schemeClr val="accent2"/>
                </a:solidFill>
              </a:rPr>
              <a:t>crema </a:t>
            </a:r>
            <a:r>
              <a:rPr lang="es-MX" b="1" dirty="0">
                <a:solidFill>
                  <a:schemeClr val="accent2"/>
                </a:solidFill>
              </a:rPr>
              <a:t>marinara sin ingredientes cocinados. </a:t>
            </a:r>
            <a:r>
              <a:rPr lang="es-MX" b="1" dirty="0" smtClean="0">
                <a:solidFill>
                  <a:schemeClr val="accent2"/>
                </a:solidFill>
              </a:rPr>
              <a:t>Sopa </a:t>
            </a:r>
            <a:r>
              <a:rPr lang="es-MX" b="1" dirty="0">
                <a:solidFill>
                  <a:schemeClr val="accent2"/>
                </a:solidFill>
              </a:rPr>
              <a:t>de hongos, </a:t>
            </a:r>
            <a:r>
              <a:rPr lang="es-MX" b="1" dirty="0" smtClean="0">
                <a:solidFill>
                  <a:schemeClr val="accent2"/>
                </a:solidFill>
              </a:rPr>
              <a:t>burritos de fresa </a:t>
            </a:r>
            <a:r>
              <a:rPr lang="es-MX" b="1" dirty="0">
                <a:solidFill>
                  <a:schemeClr val="accent2"/>
                </a:solidFill>
              </a:rPr>
              <a:t>y arándanos, ensalada tailandesa de papaya </a:t>
            </a:r>
            <a:r>
              <a:rPr lang="es-MX" b="1" dirty="0" smtClean="0">
                <a:solidFill>
                  <a:schemeClr val="accent2"/>
                </a:solidFill>
              </a:rPr>
              <a:t>verde, </a:t>
            </a:r>
            <a:r>
              <a:rPr lang="es-MX" b="1" dirty="0">
                <a:solidFill>
                  <a:schemeClr val="accent2"/>
                </a:solidFill>
              </a:rPr>
              <a:t>son algunos de los platos "estrella" que </a:t>
            </a:r>
            <a:r>
              <a:rPr lang="es-MX" b="1" dirty="0" smtClean="0">
                <a:solidFill>
                  <a:schemeClr val="accent2"/>
                </a:solidFill>
              </a:rPr>
              <a:t>Juliano </a:t>
            </a:r>
            <a:r>
              <a:rPr lang="es-MX" b="1" dirty="0">
                <a:solidFill>
                  <a:schemeClr val="accent2"/>
                </a:solidFill>
              </a:rPr>
              <a:t>ha popularizado gracias a su libro '</a:t>
            </a:r>
            <a:r>
              <a:rPr lang="es-MX" b="1" dirty="0" err="1">
                <a:solidFill>
                  <a:schemeClr val="accent2"/>
                </a:solidFill>
              </a:rPr>
              <a:t>Raw</a:t>
            </a:r>
            <a:r>
              <a:rPr lang="es-MX" b="1" dirty="0">
                <a:solidFill>
                  <a:schemeClr val="accent2"/>
                </a:solidFill>
              </a:rPr>
              <a:t>: </a:t>
            </a:r>
            <a:r>
              <a:rPr lang="es-MX" b="1" dirty="0" err="1">
                <a:solidFill>
                  <a:schemeClr val="accent2"/>
                </a:solidFill>
              </a:rPr>
              <a:t>the</a:t>
            </a:r>
            <a:r>
              <a:rPr lang="es-MX" b="1" dirty="0">
                <a:solidFill>
                  <a:schemeClr val="accent2"/>
                </a:solidFill>
              </a:rPr>
              <a:t> </a:t>
            </a:r>
            <a:r>
              <a:rPr lang="es-MX" b="1" dirty="0" err="1">
                <a:solidFill>
                  <a:schemeClr val="accent2"/>
                </a:solidFill>
              </a:rPr>
              <a:t>uncook</a:t>
            </a:r>
            <a:r>
              <a:rPr lang="es-MX" b="1" dirty="0">
                <a:solidFill>
                  <a:schemeClr val="accent2"/>
                </a:solidFill>
              </a:rPr>
              <a:t> </a:t>
            </a:r>
            <a:r>
              <a:rPr lang="es-MX" b="1" dirty="0" err="1" smtClean="0">
                <a:solidFill>
                  <a:schemeClr val="accent2"/>
                </a:solidFill>
              </a:rPr>
              <a:t>book</a:t>
            </a:r>
            <a:r>
              <a:rPr lang="es-MX" b="1" dirty="0" smtClean="0">
                <a:solidFill>
                  <a:schemeClr val="accent2"/>
                </a:solidFill>
              </a:rPr>
              <a:t>‘ (Fresneda, 2011).</a:t>
            </a:r>
            <a:endParaRPr lang="es-MX" b="1" dirty="0">
              <a:solidFill>
                <a:schemeClr val="accent2"/>
              </a:solidFill>
            </a:endParaRPr>
          </a:p>
        </p:txBody>
      </p:sp>
      <p:pic>
        <p:nvPicPr>
          <p:cNvPr id="4" name="Imagen 3"/>
          <p:cNvPicPr>
            <a:picLocks noChangeAspect="1"/>
          </p:cNvPicPr>
          <p:nvPr/>
        </p:nvPicPr>
        <p:blipFill>
          <a:blip r:embed="rId2"/>
          <a:stretch>
            <a:fillRect/>
          </a:stretch>
        </p:blipFill>
        <p:spPr>
          <a:xfrm>
            <a:off x="621804" y="1772816"/>
            <a:ext cx="4124325" cy="4762500"/>
          </a:xfrm>
          <a:prstGeom prst="rect">
            <a:avLst/>
          </a:prstGeom>
          <a:ln w="38100">
            <a:solidFill>
              <a:srgbClr val="C00000"/>
            </a:solidFill>
          </a:ln>
        </p:spPr>
      </p:pic>
    </p:spTree>
    <p:extLst>
      <p:ext uri="{BB962C8B-B14F-4D97-AF65-F5344CB8AC3E}">
        <p14:creationId xmlns:p14="http://schemas.microsoft.com/office/powerpoint/2010/main" val="2915349337"/>
      </p:ext>
    </p:extLst>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2">
                    <a:lumMod val="75000"/>
                  </a:schemeClr>
                </a:solidFill>
              </a:rPr>
              <a:t>CHEFS REPRESENTANTES</a:t>
            </a:r>
            <a:endParaRPr lang="es-MX" b="1" dirty="0">
              <a:solidFill>
                <a:schemeClr val="accent2">
                  <a:lumMod val="75000"/>
                </a:schemeClr>
              </a:solidFill>
            </a:endParaRPr>
          </a:p>
        </p:txBody>
      </p:sp>
      <p:sp>
        <p:nvSpPr>
          <p:cNvPr id="3" name="Marcador de contenido 2"/>
          <p:cNvSpPr>
            <a:spLocks noGrp="1"/>
          </p:cNvSpPr>
          <p:nvPr>
            <p:ph sz="half" idx="1"/>
          </p:nvPr>
        </p:nvSpPr>
        <p:spPr>
          <a:xfrm>
            <a:off x="549796" y="1453166"/>
            <a:ext cx="6840760" cy="5221560"/>
          </a:xfrm>
        </p:spPr>
        <p:txBody>
          <a:bodyPr>
            <a:normAutofit fontScale="77500" lnSpcReduction="20000"/>
          </a:bodyPr>
          <a:lstStyle/>
          <a:p>
            <a:pPr algn="just">
              <a:lnSpc>
                <a:spcPct val="170000"/>
              </a:lnSpc>
              <a:buFont typeface="Wingdings" panose="05000000000000000000" pitchFamily="2" charset="2"/>
              <a:buChar char="v"/>
            </a:pPr>
            <a:r>
              <a:rPr lang="es-MX" b="1" dirty="0" smtClean="0">
                <a:solidFill>
                  <a:schemeClr val="accent2"/>
                </a:solidFill>
              </a:rPr>
              <a:t>Claudio Hall, chef mexicano cuya comida se </a:t>
            </a:r>
            <a:r>
              <a:rPr lang="es-MX" b="1" dirty="0">
                <a:solidFill>
                  <a:schemeClr val="accent2"/>
                </a:solidFill>
              </a:rPr>
              <a:t>distingue por ser preparada sólo con vegetales y frutos crudos, </a:t>
            </a:r>
            <a:r>
              <a:rPr lang="es-MX" b="1" dirty="0" smtClean="0">
                <a:solidFill>
                  <a:schemeClr val="accent2"/>
                </a:solidFill>
              </a:rPr>
              <a:t>que </a:t>
            </a:r>
            <a:r>
              <a:rPr lang="es-MX" b="1" dirty="0">
                <a:solidFill>
                  <a:schemeClr val="accent2"/>
                </a:solidFill>
              </a:rPr>
              <a:t>busca la sanación a través de la </a:t>
            </a:r>
            <a:r>
              <a:rPr lang="es-MX" b="1" dirty="0" smtClean="0">
                <a:solidFill>
                  <a:schemeClr val="accent2"/>
                </a:solidFill>
              </a:rPr>
              <a:t>alimentación.</a:t>
            </a:r>
          </a:p>
          <a:p>
            <a:pPr algn="just">
              <a:lnSpc>
                <a:spcPct val="170000"/>
              </a:lnSpc>
              <a:buFont typeface="Wingdings" panose="05000000000000000000" pitchFamily="2" charset="2"/>
              <a:buChar char="v"/>
            </a:pPr>
            <a:r>
              <a:rPr lang="es-MX" b="1" dirty="0" smtClean="0">
                <a:solidFill>
                  <a:schemeClr val="accent2"/>
                </a:solidFill>
              </a:rPr>
              <a:t>Estudió en </a:t>
            </a:r>
            <a:r>
              <a:rPr lang="es-MX" b="1" i="1" dirty="0" err="1" smtClean="0">
                <a:solidFill>
                  <a:schemeClr val="accent2"/>
                </a:solidFill>
              </a:rPr>
              <a:t>Culinary</a:t>
            </a:r>
            <a:r>
              <a:rPr lang="es-MX" b="1" i="1" dirty="0" smtClean="0">
                <a:solidFill>
                  <a:schemeClr val="accent2"/>
                </a:solidFill>
              </a:rPr>
              <a:t> </a:t>
            </a:r>
            <a:r>
              <a:rPr lang="es-MX" b="1" i="1" dirty="0" err="1">
                <a:solidFill>
                  <a:schemeClr val="accent2"/>
                </a:solidFill>
              </a:rPr>
              <a:t>Nutrition</a:t>
            </a:r>
            <a:r>
              <a:rPr lang="es-MX" b="1" i="1" dirty="0">
                <a:solidFill>
                  <a:schemeClr val="accent2"/>
                </a:solidFill>
              </a:rPr>
              <a:t> </a:t>
            </a:r>
            <a:r>
              <a:rPr lang="es-MX" b="1" dirty="0">
                <a:solidFill>
                  <a:schemeClr val="accent2"/>
                </a:solidFill>
              </a:rPr>
              <a:t>del Florida </a:t>
            </a:r>
            <a:r>
              <a:rPr lang="es-MX" b="1" dirty="0" err="1">
                <a:solidFill>
                  <a:schemeClr val="accent2"/>
                </a:solidFill>
              </a:rPr>
              <a:t>Culinary</a:t>
            </a:r>
            <a:r>
              <a:rPr lang="es-MX" b="1" dirty="0">
                <a:solidFill>
                  <a:schemeClr val="accent2"/>
                </a:solidFill>
              </a:rPr>
              <a:t> </a:t>
            </a:r>
            <a:r>
              <a:rPr lang="es-MX" b="1" dirty="0" err="1">
                <a:solidFill>
                  <a:schemeClr val="accent2"/>
                </a:solidFill>
              </a:rPr>
              <a:t>Institute</a:t>
            </a:r>
            <a:r>
              <a:rPr lang="es-MX" b="1" dirty="0">
                <a:solidFill>
                  <a:schemeClr val="accent2"/>
                </a:solidFill>
              </a:rPr>
              <a:t>, </a:t>
            </a:r>
            <a:r>
              <a:rPr lang="es-MX" b="1" i="1" dirty="0" err="1">
                <a:solidFill>
                  <a:schemeClr val="accent2"/>
                </a:solidFill>
              </a:rPr>
              <a:t>Health</a:t>
            </a:r>
            <a:r>
              <a:rPr lang="es-MX" b="1" i="1" dirty="0">
                <a:solidFill>
                  <a:schemeClr val="accent2"/>
                </a:solidFill>
              </a:rPr>
              <a:t> </a:t>
            </a:r>
            <a:r>
              <a:rPr lang="es-MX" b="1" i="1" dirty="0" err="1">
                <a:solidFill>
                  <a:schemeClr val="accent2"/>
                </a:solidFill>
              </a:rPr>
              <a:t>Educator</a:t>
            </a:r>
            <a:r>
              <a:rPr lang="es-MX" b="1" i="1" dirty="0">
                <a:solidFill>
                  <a:schemeClr val="accent2"/>
                </a:solidFill>
              </a:rPr>
              <a:t> </a:t>
            </a:r>
            <a:r>
              <a:rPr lang="es-MX" b="1" dirty="0">
                <a:solidFill>
                  <a:schemeClr val="accent2"/>
                </a:solidFill>
              </a:rPr>
              <a:t>del </a:t>
            </a:r>
            <a:r>
              <a:rPr lang="es-MX" b="1" dirty="0" err="1">
                <a:solidFill>
                  <a:schemeClr val="accent2"/>
                </a:solidFill>
              </a:rPr>
              <a:t>Hippocrates</a:t>
            </a:r>
            <a:r>
              <a:rPr lang="es-MX" b="1" dirty="0">
                <a:solidFill>
                  <a:schemeClr val="accent2"/>
                </a:solidFill>
              </a:rPr>
              <a:t> </a:t>
            </a:r>
            <a:r>
              <a:rPr lang="es-MX" b="1" dirty="0" err="1">
                <a:solidFill>
                  <a:schemeClr val="accent2"/>
                </a:solidFill>
              </a:rPr>
              <a:t>Health</a:t>
            </a:r>
            <a:r>
              <a:rPr lang="es-MX" b="1" dirty="0">
                <a:solidFill>
                  <a:schemeClr val="accent2"/>
                </a:solidFill>
              </a:rPr>
              <a:t> </a:t>
            </a:r>
            <a:r>
              <a:rPr lang="es-MX" b="1" dirty="0" err="1">
                <a:solidFill>
                  <a:schemeClr val="accent2"/>
                </a:solidFill>
              </a:rPr>
              <a:t>Institute</a:t>
            </a:r>
            <a:r>
              <a:rPr lang="es-MX" b="1" dirty="0">
                <a:solidFill>
                  <a:schemeClr val="accent2"/>
                </a:solidFill>
              </a:rPr>
              <a:t> y </a:t>
            </a:r>
            <a:r>
              <a:rPr lang="es-MX" b="1" i="1" dirty="0" err="1">
                <a:solidFill>
                  <a:schemeClr val="accent2"/>
                </a:solidFill>
              </a:rPr>
              <a:t>Raw</a:t>
            </a:r>
            <a:r>
              <a:rPr lang="es-MX" b="1" i="1" dirty="0">
                <a:solidFill>
                  <a:schemeClr val="accent2"/>
                </a:solidFill>
              </a:rPr>
              <a:t> </a:t>
            </a:r>
            <a:r>
              <a:rPr lang="es-MX" b="1" i="1" dirty="0" err="1">
                <a:solidFill>
                  <a:schemeClr val="accent2"/>
                </a:solidFill>
              </a:rPr>
              <a:t>Food</a:t>
            </a:r>
            <a:r>
              <a:rPr lang="es-MX" b="1" i="1" dirty="0">
                <a:solidFill>
                  <a:schemeClr val="accent2"/>
                </a:solidFill>
              </a:rPr>
              <a:t> Chef &amp; Instructor</a:t>
            </a:r>
            <a:r>
              <a:rPr lang="es-MX" b="1" dirty="0">
                <a:solidFill>
                  <a:schemeClr val="accent2"/>
                </a:solidFill>
              </a:rPr>
              <a:t> del Living Light </a:t>
            </a:r>
            <a:r>
              <a:rPr lang="es-MX" b="1" dirty="0" err="1">
                <a:solidFill>
                  <a:schemeClr val="accent2"/>
                </a:solidFill>
              </a:rPr>
              <a:t>Culinary</a:t>
            </a:r>
            <a:r>
              <a:rPr lang="es-MX" b="1" dirty="0">
                <a:solidFill>
                  <a:schemeClr val="accent2"/>
                </a:solidFill>
              </a:rPr>
              <a:t> </a:t>
            </a:r>
            <a:r>
              <a:rPr lang="es-MX" b="1" dirty="0" err="1">
                <a:solidFill>
                  <a:schemeClr val="accent2"/>
                </a:solidFill>
              </a:rPr>
              <a:t>Arts</a:t>
            </a:r>
            <a:r>
              <a:rPr lang="es-MX" b="1" dirty="0">
                <a:solidFill>
                  <a:schemeClr val="accent2"/>
                </a:solidFill>
              </a:rPr>
              <a:t> </a:t>
            </a:r>
            <a:r>
              <a:rPr lang="es-MX" b="1" dirty="0" err="1">
                <a:solidFill>
                  <a:schemeClr val="accent2"/>
                </a:solidFill>
              </a:rPr>
              <a:t>Institute</a:t>
            </a:r>
            <a:r>
              <a:rPr lang="es-MX" b="1" dirty="0">
                <a:solidFill>
                  <a:schemeClr val="accent2"/>
                </a:solidFill>
              </a:rPr>
              <a:t>,</a:t>
            </a:r>
          </a:p>
        </p:txBody>
      </p:sp>
      <p:pic>
        <p:nvPicPr>
          <p:cNvPr id="5" name="Imagen 4"/>
          <p:cNvPicPr>
            <a:picLocks noChangeAspect="1"/>
          </p:cNvPicPr>
          <p:nvPr/>
        </p:nvPicPr>
        <p:blipFill>
          <a:blip r:embed="rId2"/>
          <a:stretch>
            <a:fillRect/>
          </a:stretch>
        </p:blipFill>
        <p:spPr>
          <a:xfrm rot="1297029">
            <a:off x="7974663" y="712325"/>
            <a:ext cx="3507045" cy="2667820"/>
          </a:xfrm>
          <a:prstGeom prst="rect">
            <a:avLst/>
          </a:prstGeom>
          <a:ln w="38100">
            <a:solidFill>
              <a:srgbClr val="C00000"/>
            </a:solidFill>
          </a:ln>
        </p:spPr>
      </p:pic>
      <p:pic>
        <p:nvPicPr>
          <p:cNvPr id="6" name="Imagen 5"/>
          <p:cNvPicPr>
            <a:picLocks noChangeAspect="1"/>
          </p:cNvPicPr>
          <p:nvPr/>
        </p:nvPicPr>
        <p:blipFill>
          <a:blip r:embed="rId3"/>
          <a:stretch>
            <a:fillRect/>
          </a:stretch>
        </p:blipFill>
        <p:spPr>
          <a:xfrm>
            <a:off x="7880819" y="4077072"/>
            <a:ext cx="3694732" cy="2597654"/>
          </a:xfrm>
          <a:prstGeom prst="rect">
            <a:avLst/>
          </a:prstGeom>
          <a:ln w="38100">
            <a:solidFill>
              <a:srgbClr val="C00000"/>
            </a:solidFill>
          </a:ln>
        </p:spPr>
      </p:pic>
    </p:spTree>
    <p:extLst>
      <p:ext uri="{BB962C8B-B14F-4D97-AF65-F5344CB8AC3E}">
        <p14:creationId xmlns:p14="http://schemas.microsoft.com/office/powerpoint/2010/main" val="3412795833"/>
      </p:ext>
    </p:extLst>
  </p:cSld>
  <p:clrMapOvr>
    <a:masterClrMapping/>
  </p:clrMapOvr>
  <p:transition spd="slow">
    <p:randomBa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chemeClr val="accent1">
                    <a:lumMod val="60000"/>
                    <a:lumOff val="40000"/>
                  </a:schemeClr>
                </a:solidFill>
              </a:rPr>
              <a:t>ALGUNAS TÉCNICAS COMUNES (</a:t>
            </a:r>
            <a:r>
              <a:rPr lang="es-MX" b="1" dirty="0" err="1" smtClean="0">
                <a:solidFill>
                  <a:schemeClr val="accent1">
                    <a:lumMod val="60000"/>
                    <a:lumOff val="40000"/>
                  </a:schemeClr>
                </a:solidFill>
              </a:rPr>
              <a:t>Passola</a:t>
            </a:r>
            <a:r>
              <a:rPr lang="es-MX" b="1" dirty="0" smtClean="0">
                <a:solidFill>
                  <a:schemeClr val="accent1">
                    <a:lumMod val="60000"/>
                    <a:lumOff val="40000"/>
                  </a:schemeClr>
                </a:solidFill>
              </a:rPr>
              <a:t> y </a:t>
            </a:r>
            <a:r>
              <a:rPr lang="es-MX" b="1" dirty="0" err="1" smtClean="0">
                <a:solidFill>
                  <a:schemeClr val="accent1">
                    <a:lumMod val="60000"/>
                    <a:lumOff val="40000"/>
                  </a:schemeClr>
                </a:solidFill>
              </a:rPr>
              <a:t>Vidalleval</a:t>
            </a:r>
            <a:r>
              <a:rPr lang="es-MX" b="1" dirty="0" smtClean="0">
                <a:solidFill>
                  <a:schemeClr val="accent1">
                    <a:lumMod val="60000"/>
                    <a:lumOff val="40000"/>
                  </a:schemeClr>
                </a:solidFill>
              </a:rPr>
              <a:t>, 2013)</a:t>
            </a:r>
            <a:endParaRPr lang="es-MX" b="1" dirty="0">
              <a:solidFill>
                <a:schemeClr val="accent1">
                  <a:lumMod val="60000"/>
                  <a:lumOff val="40000"/>
                </a:schemeClr>
              </a:solidFill>
            </a:endParaRPr>
          </a:p>
        </p:txBody>
      </p:sp>
      <p:sp>
        <p:nvSpPr>
          <p:cNvPr id="6" name="Marcador de texto 5"/>
          <p:cNvSpPr>
            <a:spLocks noGrp="1"/>
          </p:cNvSpPr>
          <p:nvPr>
            <p:ph type="body" idx="1"/>
          </p:nvPr>
        </p:nvSpPr>
        <p:spPr/>
        <p:txBody>
          <a:bodyPr/>
          <a:lstStyle/>
          <a:p>
            <a:pPr algn="ctr"/>
            <a:r>
              <a:rPr lang="es-MX" b="1" dirty="0" smtClean="0"/>
              <a:t>DESHIDRATACIÓN</a:t>
            </a:r>
            <a:endParaRPr lang="es-MX" b="1" dirty="0"/>
          </a:p>
        </p:txBody>
      </p:sp>
      <p:sp>
        <p:nvSpPr>
          <p:cNvPr id="7" name="Marcador de contenido 6"/>
          <p:cNvSpPr>
            <a:spLocks noGrp="1"/>
          </p:cNvSpPr>
          <p:nvPr>
            <p:ph sz="half" idx="2"/>
          </p:nvPr>
        </p:nvSpPr>
        <p:spPr>
          <a:xfrm>
            <a:off x="837828" y="2413000"/>
            <a:ext cx="5256584" cy="3759199"/>
          </a:xfrm>
        </p:spPr>
        <p:txBody>
          <a:bodyPr>
            <a:normAutofit fontScale="70000" lnSpcReduction="20000"/>
          </a:bodyPr>
          <a:lstStyle/>
          <a:p>
            <a:pPr algn="just">
              <a:lnSpc>
                <a:spcPct val="160000"/>
              </a:lnSpc>
            </a:pPr>
            <a:r>
              <a:rPr lang="es-MX" b="1" dirty="0" smtClean="0">
                <a:solidFill>
                  <a:srgbClr val="00B050"/>
                </a:solidFill>
              </a:rPr>
              <a:t>Se </a:t>
            </a:r>
            <a:r>
              <a:rPr lang="es-MX" b="1" dirty="0">
                <a:solidFill>
                  <a:srgbClr val="00B050"/>
                </a:solidFill>
              </a:rPr>
              <a:t>logra a través de un horno que calienta los alimentos a 39º, temperatura a la cual no pierden minerales, fibras y enzimas que se destruirían al cocerse. Esta técnica es fundamental para preparar panes, pizzas y hamburguesas, entre otros platos. </a:t>
            </a:r>
          </a:p>
        </p:txBody>
      </p:sp>
      <p:sp>
        <p:nvSpPr>
          <p:cNvPr id="8" name="Marcador de texto 7"/>
          <p:cNvSpPr>
            <a:spLocks noGrp="1"/>
          </p:cNvSpPr>
          <p:nvPr>
            <p:ph type="body" sz="quarter" idx="3"/>
          </p:nvPr>
        </p:nvSpPr>
        <p:spPr>
          <a:xfrm>
            <a:off x="6598468" y="1596571"/>
            <a:ext cx="4875530" cy="816429"/>
          </a:xfrm>
        </p:spPr>
        <p:txBody>
          <a:bodyPr/>
          <a:lstStyle/>
          <a:p>
            <a:pPr algn="ctr"/>
            <a:r>
              <a:rPr lang="es-MX" b="1" dirty="0" smtClean="0"/>
              <a:t>GERMINACIÓN</a:t>
            </a:r>
            <a:endParaRPr lang="es-MX" b="1" dirty="0"/>
          </a:p>
        </p:txBody>
      </p:sp>
      <p:sp>
        <p:nvSpPr>
          <p:cNvPr id="9" name="Marcador de contenido 8"/>
          <p:cNvSpPr>
            <a:spLocks noGrp="1"/>
          </p:cNvSpPr>
          <p:nvPr>
            <p:ph sz="quarter" idx="4"/>
          </p:nvPr>
        </p:nvSpPr>
        <p:spPr>
          <a:xfrm>
            <a:off x="6598468" y="2412999"/>
            <a:ext cx="4875530" cy="3759199"/>
          </a:xfrm>
        </p:spPr>
        <p:txBody>
          <a:bodyPr>
            <a:normAutofit fontScale="92500"/>
          </a:bodyPr>
          <a:lstStyle/>
          <a:p>
            <a:pPr algn="just">
              <a:lnSpc>
                <a:spcPct val="150000"/>
              </a:lnSpc>
            </a:pPr>
            <a:r>
              <a:rPr lang="es-MX" b="1" dirty="0" smtClean="0">
                <a:solidFill>
                  <a:srgbClr val="00B050"/>
                </a:solidFill>
              </a:rPr>
              <a:t>Sirve </a:t>
            </a:r>
            <a:r>
              <a:rPr lang="es-MX" b="1" dirty="0">
                <a:solidFill>
                  <a:srgbClr val="00B050"/>
                </a:solidFill>
              </a:rPr>
              <a:t>para preparaciones a base de semillas activadas, como la </a:t>
            </a:r>
            <a:r>
              <a:rPr lang="es-MX" b="1" dirty="0" smtClean="0">
                <a:solidFill>
                  <a:srgbClr val="00B050"/>
                </a:solidFill>
              </a:rPr>
              <a:t>ensalada </a:t>
            </a:r>
            <a:r>
              <a:rPr lang="es-MX" b="1" dirty="0">
                <a:solidFill>
                  <a:srgbClr val="00B050"/>
                </a:solidFill>
              </a:rPr>
              <a:t>de remolacha, tomates, morrón, rabanitos, cebolla y lentejas </a:t>
            </a:r>
            <a:r>
              <a:rPr lang="es-MX" b="1" dirty="0" smtClean="0">
                <a:solidFill>
                  <a:srgbClr val="00B050"/>
                </a:solidFill>
              </a:rPr>
              <a:t>germinadas.</a:t>
            </a:r>
            <a:endParaRPr lang="es-MX" b="1" dirty="0">
              <a:solidFill>
                <a:srgbClr val="00B050"/>
              </a:solidFill>
            </a:endParaRPr>
          </a:p>
          <a:p>
            <a:endParaRPr lang="es-MX" dirty="0"/>
          </a:p>
        </p:txBody>
      </p:sp>
    </p:spTree>
    <p:extLst>
      <p:ext uri="{BB962C8B-B14F-4D97-AF65-F5344CB8AC3E}">
        <p14:creationId xmlns:p14="http://schemas.microsoft.com/office/powerpoint/2010/main" val="392588753"/>
      </p:ext>
    </p:extLst>
  </p:cSld>
  <p:clrMapOvr>
    <a:masterClrMapping/>
  </p:clrMapOvr>
  <p:transition spd="slow">
    <p:randomBa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chemeClr val="accent1">
                    <a:lumMod val="60000"/>
                    <a:lumOff val="40000"/>
                  </a:schemeClr>
                </a:solidFill>
              </a:rPr>
              <a:t>ALGUNAS TÉCNICAS COMUNES (</a:t>
            </a:r>
            <a:r>
              <a:rPr lang="es-MX" b="1" dirty="0" err="1" smtClean="0">
                <a:solidFill>
                  <a:schemeClr val="accent1">
                    <a:lumMod val="60000"/>
                    <a:lumOff val="40000"/>
                  </a:schemeClr>
                </a:solidFill>
              </a:rPr>
              <a:t>Duéñez</a:t>
            </a:r>
            <a:r>
              <a:rPr lang="es-MX" b="1" dirty="0" smtClean="0">
                <a:solidFill>
                  <a:schemeClr val="accent1">
                    <a:lumMod val="60000"/>
                    <a:lumOff val="40000"/>
                  </a:schemeClr>
                </a:solidFill>
              </a:rPr>
              <a:t>, 2014)</a:t>
            </a:r>
            <a:endParaRPr lang="es-MX" b="1" dirty="0">
              <a:solidFill>
                <a:schemeClr val="accent1">
                  <a:lumMod val="60000"/>
                  <a:lumOff val="40000"/>
                </a:schemeClr>
              </a:solidFill>
            </a:endParaRPr>
          </a:p>
        </p:txBody>
      </p:sp>
      <p:sp>
        <p:nvSpPr>
          <p:cNvPr id="6" name="Marcador de texto 5"/>
          <p:cNvSpPr>
            <a:spLocks noGrp="1"/>
          </p:cNvSpPr>
          <p:nvPr>
            <p:ph type="body" idx="1"/>
          </p:nvPr>
        </p:nvSpPr>
        <p:spPr>
          <a:xfrm>
            <a:off x="1218882" y="1596571"/>
            <a:ext cx="8475930" cy="816429"/>
          </a:xfrm>
        </p:spPr>
        <p:txBody>
          <a:bodyPr>
            <a:normAutofit/>
          </a:bodyPr>
          <a:lstStyle/>
          <a:p>
            <a:pPr algn="ctr"/>
            <a:r>
              <a:rPr lang="es-MX" b="1" dirty="0" smtClean="0"/>
              <a:t>PROCESAMIENTO y LICUADO</a:t>
            </a:r>
            <a:endParaRPr lang="es-MX" b="1" dirty="0"/>
          </a:p>
        </p:txBody>
      </p:sp>
      <p:sp>
        <p:nvSpPr>
          <p:cNvPr id="7" name="Marcador de contenido 6"/>
          <p:cNvSpPr>
            <a:spLocks noGrp="1"/>
          </p:cNvSpPr>
          <p:nvPr>
            <p:ph sz="half" idx="2"/>
          </p:nvPr>
        </p:nvSpPr>
        <p:spPr>
          <a:xfrm>
            <a:off x="837827" y="2413000"/>
            <a:ext cx="10132115" cy="3759199"/>
          </a:xfrm>
        </p:spPr>
        <p:txBody>
          <a:bodyPr>
            <a:normAutofit fontScale="92500" lnSpcReduction="20000"/>
          </a:bodyPr>
          <a:lstStyle/>
          <a:p>
            <a:pPr algn="just">
              <a:lnSpc>
                <a:spcPct val="160000"/>
              </a:lnSpc>
            </a:pPr>
            <a:r>
              <a:rPr lang="es-MX" b="1" dirty="0" smtClean="0">
                <a:solidFill>
                  <a:srgbClr val="00B050"/>
                </a:solidFill>
              </a:rPr>
              <a:t>Se buscan productos limpios y frescos como hortalizas u hojas verdes, verduras, frutas y legumbres; germinados, granos y semillas, hierbas aromáticas y extractos, y todo se mezcla en procesadoras o licuadoras.</a:t>
            </a:r>
          </a:p>
          <a:p>
            <a:pPr algn="just">
              <a:lnSpc>
                <a:spcPct val="160000"/>
              </a:lnSpc>
            </a:pPr>
            <a:r>
              <a:rPr lang="es-MX" b="1" dirty="0" smtClean="0">
                <a:solidFill>
                  <a:srgbClr val="00B050"/>
                </a:solidFill>
              </a:rPr>
              <a:t>Se pueden emplear algunos complementos “</a:t>
            </a:r>
            <a:r>
              <a:rPr lang="es-MX" b="1" dirty="0" err="1" smtClean="0">
                <a:solidFill>
                  <a:srgbClr val="00B050"/>
                </a:solidFill>
              </a:rPr>
              <a:t>crudistas</a:t>
            </a:r>
            <a:r>
              <a:rPr lang="es-MX" b="1" dirty="0" smtClean="0">
                <a:solidFill>
                  <a:srgbClr val="00B050"/>
                </a:solidFill>
              </a:rPr>
              <a:t>” como la levadura, la miel de agave, cremas y aceite de coco o cacao.</a:t>
            </a:r>
            <a:endParaRPr lang="es-MX" b="1" dirty="0">
              <a:solidFill>
                <a:srgbClr val="00B050"/>
              </a:solidFill>
            </a:endParaRPr>
          </a:p>
        </p:txBody>
      </p:sp>
    </p:spTree>
    <p:extLst>
      <p:ext uri="{BB962C8B-B14F-4D97-AF65-F5344CB8AC3E}">
        <p14:creationId xmlns:p14="http://schemas.microsoft.com/office/powerpoint/2010/main" val="3412519673"/>
      </p:ext>
    </p:extLst>
  </p:cSld>
  <p:clrMapOvr>
    <a:masterClrMapping/>
  </p:clrMapOvr>
  <p:transition spd="slow">
    <p:randomBa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rgbClr val="FFC000"/>
                </a:solidFill>
              </a:rPr>
              <a:t>¿QUÉ SIGUE?</a:t>
            </a:r>
            <a:endParaRPr lang="es-MX" sz="4000" b="1" dirty="0">
              <a:solidFill>
                <a:srgbClr val="FFC000"/>
              </a:solidFill>
            </a:endParaRPr>
          </a:p>
        </p:txBody>
      </p:sp>
      <p:sp>
        <p:nvSpPr>
          <p:cNvPr id="5" name="Subtítulo 4"/>
          <p:cNvSpPr>
            <a:spLocks noGrp="1"/>
          </p:cNvSpPr>
          <p:nvPr>
            <p:ph type="subTitle" idx="1"/>
          </p:nvPr>
        </p:nvSpPr>
        <p:spPr>
          <a:xfrm>
            <a:off x="1828324" y="980728"/>
            <a:ext cx="9666688" cy="2448272"/>
          </a:xfrm>
        </p:spPr>
        <p:txBody>
          <a:bodyPr>
            <a:normAutofit fontScale="92500" lnSpcReduction="10000"/>
          </a:bodyPr>
          <a:lstStyle/>
          <a:p>
            <a:pPr algn="ctr">
              <a:lnSpc>
                <a:spcPct val="150000"/>
              </a:lnSpc>
            </a:pPr>
            <a:r>
              <a:rPr lang="es-MX" b="1" dirty="0" smtClean="0">
                <a:solidFill>
                  <a:schemeClr val="accent1">
                    <a:lumMod val="75000"/>
                  </a:schemeClr>
                </a:solidFill>
              </a:rPr>
              <a:t>Las grandes marcas deberán facilitar a la gente el consumo de lo crudo y lo orgánico (de forma conveniente y rápida), y de aquello procesado al mínimo de manera tal que saboreen lo que están consumiendo de manera expedita.</a:t>
            </a:r>
            <a:endParaRPr lang="es-MX" b="1" dirty="0">
              <a:solidFill>
                <a:schemeClr val="accent1">
                  <a:lumMod val="75000"/>
                </a:schemeClr>
              </a:solidFill>
            </a:endParaRPr>
          </a:p>
        </p:txBody>
      </p:sp>
    </p:spTree>
    <p:extLst>
      <p:ext uri="{BB962C8B-B14F-4D97-AF65-F5344CB8AC3E}">
        <p14:creationId xmlns:p14="http://schemas.microsoft.com/office/powerpoint/2010/main" val="4240107803"/>
      </p:ext>
    </p:extLst>
  </p:cSld>
  <p:clrMapOvr>
    <a:masterClrMapping/>
  </p:clrMapOvr>
  <p:transition spd="slow">
    <p:randomBa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rgbClr val="FFC000"/>
                </a:solidFill>
              </a:rPr>
              <a:t>¿QUÉ SIGUE?</a:t>
            </a:r>
            <a:endParaRPr lang="es-MX" sz="4000" b="1" dirty="0">
              <a:solidFill>
                <a:srgbClr val="FFC000"/>
              </a:solidFill>
            </a:endParaRPr>
          </a:p>
        </p:txBody>
      </p:sp>
      <p:sp>
        <p:nvSpPr>
          <p:cNvPr id="5" name="Subtítulo 4"/>
          <p:cNvSpPr>
            <a:spLocks noGrp="1"/>
          </p:cNvSpPr>
          <p:nvPr>
            <p:ph type="subTitle" idx="1"/>
          </p:nvPr>
        </p:nvSpPr>
        <p:spPr>
          <a:xfrm>
            <a:off x="1828324" y="1124744"/>
            <a:ext cx="9666688" cy="2232248"/>
          </a:xfrm>
        </p:spPr>
        <p:txBody>
          <a:bodyPr>
            <a:normAutofit fontScale="77500" lnSpcReduction="20000"/>
          </a:bodyPr>
          <a:lstStyle/>
          <a:p>
            <a:pPr algn="ctr">
              <a:lnSpc>
                <a:spcPct val="170000"/>
              </a:lnSpc>
            </a:pPr>
            <a:r>
              <a:rPr lang="es-MX" b="1" dirty="0" smtClean="0">
                <a:solidFill>
                  <a:schemeClr val="accent3">
                    <a:lumMod val="75000"/>
                  </a:schemeClr>
                </a:solidFill>
              </a:rPr>
              <a:t>Continúa incrementándose el número de compañías que ofrecen productos como jugos fríos empacados, “cajitas” con alimentos nutritivos y con </a:t>
            </a:r>
            <a:r>
              <a:rPr lang="es-MX" b="1" i="1" dirty="0" err="1" smtClean="0">
                <a:solidFill>
                  <a:schemeClr val="accent3">
                    <a:lumMod val="75000"/>
                  </a:schemeClr>
                </a:solidFill>
              </a:rPr>
              <a:t>snacks</a:t>
            </a:r>
            <a:r>
              <a:rPr lang="es-MX" b="1" i="1" dirty="0" smtClean="0">
                <a:solidFill>
                  <a:schemeClr val="accent3">
                    <a:lumMod val="75000"/>
                  </a:schemeClr>
                </a:solidFill>
              </a:rPr>
              <a:t> </a:t>
            </a:r>
            <a:r>
              <a:rPr lang="es-MX" b="1" dirty="0" smtClean="0">
                <a:solidFill>
                  <a:schemeClr val="accent3">
                    <a:lumMod val="75000"/>
                  </a:schemeClr>
                </a:solidFill>
              </a:rPr>
              <a:t>saludables obtenidos a través de una suscripción.</a:t>
            </a:r>
            <a:endParaRPr lang="es-MX" b="1" dirty="0">
              <a:solidFill>
                <a:schemeClr val="accent3">
                  <a:lumMod val="75000"/>
                </a:schemeClr>
              </a:solidFill>
            </a:endParaRPr>
          </a:p>
        </p:txBody>
      </p:sp>
    </p:spTree>
    <p:extLst>
      <p:ext uri="{BB962C8B-B14F-4D97-AF65-F5344CB8AC3E}">
        <p14:creationId xmlns:p14="http://schemas.microsoft.com/office/powerpoint/2010/main" val="2816279414"/>
      </p:ext>
    </p:extLst>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1216152">
              <a:lnSpc>
                <a:spcPct val="150000"/>
              </a:lnSpc>
              <a:spcBef>
                <a:spcPts val="0"/>
              </a:spcBef>
              <a:buNone/>
            </a:pPr>
            <a:r>
              <a:rPr lang="es-ES_tradnl" sz="2800" b="1" i="0" dirty="0" smtClean="0">
                <a:solidFill>
                  <a:schemeClr val="accent1">
                    <a:lumMod val="75000"/>
                  </a:schemeClr>
                </a:solidFill>
                <a:latin typeface="Constantia"/>
                <a:ea typeface="+mj-ea"/>
                <a:cs typeface="+mj-cs"/>
              </a:rPr>
              <a:t>TENDENCIA </a:t>
            </a:r>
            <a:r>
              <a:rPr lang="es-ES_tradnl" sz="2800" b="1" dirty="0">
                <a:solidFill>
                  <a:schemeClr val="accent1">
                    <a:lumMod val="75000"/>
                  </a:schemeClr>
                </a:solidFill>
                <a:latin typeface="Constantia"/>
              </a:rPr>
              <a:t>4</a:t>
            </a:r>
            <a:r>
              <a:rPr lang="es-ES_tradnl" sz="2800" b="1" i="0" dirty="0" smtClean="0">
                <a:solidFill>
                  <a:schemeClr val="accent1">
                    <a:lumMod val="75000"/>
                  </a:schemeClr>
                </a:solidFill>
                <a:latin typeface="Constantia"/>
                <a:ea typeface="+mj-ea"/>
                <a:cs typeface="+mj-cs"/>
              </a:rPr>
              <a:t>: La comida porno es una excitación total</a:t>
            </a:r>
            <a:endParaRPr lang="es-ES_tradnl" sz="2800" b="1" i="0" dirty="0">
              <a:solidFill>
                <a:schemeClr val="accent1">
                  <a:lumMod val="75000"/>
                </a:schemeClr>
              </a:solidFill>
              <a:latin typeface="Constantia"/>
              <a:ea typeface="+mj-ea"/>
              <a:cs typeface="+mj-cs"/>
            </a:endParaRPr>
          </a:p>
        </p:txBody>
      </p:sp>
      <p:sp>
        <p:nvSpPr>
          <p:cNvPr id="3" name="Subtitle 2"/>
          <p:cNvSpPr>
            <a:spLocks noGrp="1"/>
          </p:cNvSpPr>
          <p:nvPr>
            <p:ph type="subTitle" idx="1"/>
          </p:nvPr>
        </p:nvSpPr>
        <p:spPr/>
        <p:txBody>
          <a:bodyPr/>
          <a:lstStyle/>
          <a:p>
            <a:pPr marL="0" indent="0" algn="ctr">
              <a:buNone/>
            </a:pPr>
            <a:r>
              <a:rPr lang="es-ES_tradnl" i="1" dirty="0" err="1" smtClean="0">
                <a:solidFill>
                  <a:srgbClr val="FFC000"/>
                </a:solidFill>
              </a:rPr>
              <a:t>Food</a:t>
            </a:r>
            <a:r>
              <a:rPr lang="es-ES_tradnl" i="1" dirty="0" smtClean="0">
                <a:solidFill>
                  <a:srgbClr val="FFC000"/>
                </a:solidFill>
              </a:rPr>
              <a:t> </a:t>
            </a:r>
            <a:r>
              <a:rPr lang="es-ES_tradnl" i="1" dirty="0" err="1" smtClean="0">
                <a:solidFill>
                  <a:srgbClr val="FFC000"/>
                </a:solidFill>
              </a:rPr>
              <a:t>porn</a:t>
            </a:r>
            <a:r>
              <a:rPr lang="es-ES_tradnl" i="1" dirty="0" smtClean="0">
                <a:solidFill>
                  <a:srgbClr val="FFC000"/>
                </a:solidFill>
              </a:rPr>
              <a:t> </a:t>
            </a:r>
            <a:r>
              <a:rPr lang="es-ES_tradnl" i="1" dirty="0" err="1" smtClean="0">
                <a:solidFill>
                  <a:srgbClr val="FFC000"/>
                </a:solidFill>
              </a:rPr>
              <a:t>is</a:t>
            </a:r>
            <a:r>
              <a:rPr lang="es-ES_tradnl" i="1" dirty="0" smtClean="0">
                <a:solidFill>
                  <a:srgbClr val="FFC000"/>
                </a:solidFill>
              </a:rPr>
              <a:t> a total </a:t>
            </a:r>
            <a:r>
              <a:rPr lang="es-ES_tradnl" i="1" dirty="0" err="1" smtClean="0">
                <a:solidFill>
                  <a:srgbClr val="FFC000"/>
                </a:solidFill>
              </a:rPr>
              <a:t>turn</a:t>
            </a:r>
            <a:r>
              <a:rPr lang="es-ES_tradnl" i="1" dirty="0" smtClean="0">
                <a:solidFill>
                  <a:srgbClr val="FFC000"/>
                </a:solidFill>
              </a:rPr>
              <a:t> </a:t>
            </a:r>
            <a:r>
              <a:rPr lang="es-ES_tradnl" i="1" dirty="0" err="1" smtClean="0">
                <a:solidFill>
                  <a:srgbClr val="FFC000"/>
                </a:solidFill>
              </a:rPr>
              <a:t>on</a:t>
            </a:r>
            <a:endParaRPr lang="es-ES_tradnl" sz="2800" b="0" i="1" dirty="0">
              <a:solidFill>
                <a:srgbClr val="FFC000"/>
              </a:solidFill>
            </a:endParaRPr>
          </a:p>
        </p:txBody>
      </p:sp>
    </p:spTree>
    <p:extLst>
      <p:ext uri="{BB962C8B-B14F-4D97-AF65-F5344CB8AC3E}">
        <p14:creationId xmlns:p14="http://schemas.microsoft.com/office/powerpoint/2010/main" val="3252696998"/>
      </p:ext>
    </p:extLst>
  </p:cSld>
  <p:clrMapOvr>
    <a:masterClrMapping/>
  </p:clrMapOvr>
  <p:transition spd="slow">
    <p:randomBar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75000"/>
                  </a:schemeClr>
                </a:solidFill>
              </a:rPr>
              <a:t>ALGUNOS DATOS</a:t>
            </a:r>
            <a:endParaRPr lang="es-MX" dirty="0">
              <a:solidFill>
                <a:schemeClr val="accent1">
                  <a:lumMod val="75000"/>
                </a:schemeClr>
              </a:solidFill>
            </a:endParaRPr>
          </a:p>
        </p:txBody>
      </p:sp>
      <p:sp>
        <p:nvSpPr>
          <p:cNvPr id="3" name="Marcador de contenido 2"/>
          <p:cNvSpPr>
            <a:spLocks noGrp="1"/>
          </p:cNvSpPr>
          <p:nvPr>
            <p:ph idx="1"/>
          </p:nvPr>
        </p:nvSpPr>
        <p:spPr>
          <a:xfrm>
            <a:off x="1218882" y="1600200"/>
            <a:ext cx="10420145" cy="4572000"/>
          </a:xfrm>
        </p:spPr>
        <p:txBody>
          <a:bodyPr>
            <a:normAutofit fontScale="92500" lnSpcReduction="10000"/>
          </a:bodyPr>
          <a:lstStyle/>
          <a:p>
            <a:pPr algn="just">
              <a:lnSpc>
                <a:spcPct val="150000"/>
              </a:lnSpc>
            </a:pPr>
            <a:r>
              <a:rPr lang="es-MX" b="1" dirty="0" smtClean="0">
                <a:solidFill>
                  <a:schemeClr val="accent1">
                    <a:lumMod val="75000"/>
                  </a:schemeClr>
                </a:solidFill>
              </a:rPr>
              <a:t>La comida se ha vuelto actualmente una fuente de entretenimiento, un hobby, un arte para los </a:t>
            </a:r>
            <a:r>
              <a:rPr lang="es-MX" b="1" dirty="0" err="1" smtClean="0">
                <a:solidFill>
                  <a:schemeClr val="accent1">
                    <a:lumMod val="75000"/>
                  </a:schemeClr>
                </a:solidFill>
              </a:rPr>
              <a:t>millennials</a:t>
            </a:r>
            <a:r>
              <a:rPr lang="es-MX" b="1" dirty="0" smtClean="0">
                <a:solidFill>
                  <a:schemeClr val="accent1">
                    <a:lumMod val="75000"/>
                  </a:schemeClr>
                </a:solidFill>
              </a:rPr>
              <a:t>.</a:t>
            </a:r>
          </a:p>
          <a:p>
            <a:pPr algn="just">
              <a:lnSpc>
                <a:spcPct val="150000"/>
              </a:lnSpc>
            </a:pPr>
            <a:r>
              <a:rPr lang="en-US" b="1" dirty="0" smtClean="0">
                <a:solidFill>
                  <a:schemeClr val="accent6">
                    <a:lumMod val="75000"/>
                  </a:schemeClr>
                </a:solidFill>
              </a:rPr>
              <a:t>La </a:t>
            </a:r>
            <a:r>
              <a:rPr lang="en-US" b="1" dirty="0" err="1" smtClean="0">
                <a:solidFill>
                  <a:schemeClr val="accent6">
                    <a:lumMod val="75000"/>
                  </a:schemeClr>
                </a:solidFill>
              </a:rPr>
              <a:t>mayoría</a:t>
            </a:r>
            <a:r>
              <a:rPr lang="en-US" b="1" dirty="0" smtClean="0">
                <a:solidFill>
                  <a:schemeClr val="accent6">
                    <a:lumMod val="75000"/>
                  </a:schemeClr>
                </a:solidFill>
              </a:rPr>
              <a:t> de los </a:t>
            </a:r>
            <a:r>
              <a:rPr lang="en-US" b="1" dirty="0" err="1" smtClean="0">
                <a:solidFill>
                  <a:schemeClr val="accent6">
                    <a:lumMod val="75000"/>
                  </a:schemeClr>
                </a:solidFill>
              </a:rPr>
              <a:t>entrevistados</a:t>
            </a:r>
            <a:r>
              <a:rPr lang="en-US" b="1" dirty="0" smtClean="0">
                <a:solidFill>
                  <a:schemeClr val="accent6">
                    <a:lumMod val="75000"/>
                  </a:schemeClr>
                </a:solidFill>
              </a:rPr>
              <a:t> (</a:t>
            </a:r>
            <a:r>
              <a:rPr lang="en-US" b="1" dirty="0" err="1" smtClean="0">
                <a:solidFill>
                  <a:schemeClr val="accent6">
                    <a:lumMod val="75000"/>
                  </a:schemeClr>
                </a:solidFill>
              </a:rPr>
              <a:t>Havas</a:t>
            </a:r>
            <a:r>
              <a:rPr lang="en-US" b="1" dirty="0">
                <a:solidFill>
                  <a:schemeClr val="accent6">
                    <a:lumMod val="75000"/>
                  </a:schemeClr>
                </a:solidFill>
              </a:rPr>
              <a:t> </a:t>
            </a:r>
            <a:r>
              <a:rPr lang="en-US" b="1" dirty="0" smtClean="0">
                <a:solidFill>
                  <a:schemeClr val="accent6">
                    <a:lumMod val="75000"/>
                  </a:schemeClr>
                </a:solidFill>
              </a:rPr>
              <a:t>Worldwide, 2016) </a:t>
            </a:r>
            <a:r>
              <a:rPr lang="en-US" b="1" dirty="0" err="1" smtClean="0">
                <a:solidFill>
                  <a:schemeClr val="accent6">
                    <a:lumMod val="75000"/>
                  </a:schemeClr>
                </a:solidFill>
              </a:rPr>
              <a:t>reportan</a:t>
            </a:r>
            <a:r>
              <a:rPr lang="en-US" b="1" dirty="0" smtClean="0">
                <a:solidFill>
                  <a:schemeClr val="accent6">
                    <a:lumMod val="75000"/>
                  </a:schemeClr>
                </a:solidFill>
              </a:rPr>
              <a:t> </a:t>
            </a:r>
            <a:r>
              <a:rPr lang="en-US" b="1" dirty="0" err="1" smtClean="0">
                <a:solidFill>
                  <a:schemeClr val="accent6">
                    <a:lumMod val="75000"/>
                  </a:schemeClr>
                </a:solidFill>
              </a:rPr>
              <a:t>que</a:t>
            </a:r>
            <a:r>
              <a:rPr lang="en-US" b="1" dirty="0" smtClean="0">
                <a:solidFill>
                  <a:schemeClr val="accent6">
                    <a:lumMod val="75000"/>
                  </a:schemeClr>
                </a:solidFill>
              </a:rPr>
              <a:t> </a:t>
            </a:r>
            <a:r>
              <a:rPr lang="en-US" b="1" dirty="0" err="1" smtClean="0">
                <a:solidFill>
                  <a:schemeClr val="accent6">
                    <a:lumMod val="75000"/>
                  </a:schemeClr>
                </a:solidFill>
              </a:rPr>
              <a:t>su</a:t>
            </a:r>
            <a:r>
              <a:rPr lang="en-US" b="1" dirty="0" smtClean="0">
                <a:solidFill>
                  <a:schemeClr val="accent6">
                    <a:lumMod val="75000"/>
                  </a:schemeClr>
                </a:solidFill>
              </a:rPr>
              <a:t> </a:t>
            </a:r>
            <a:r>
              <a:rPr lang="en-US" b="1" dirty="0" err="1" smtClean="0">
                <a:solidFill>
                  <a:schemeClr val="accent6">
                    <a:lumMod val="75000"/>
                  </a:schemeClr>
                </a:solidFill>
              </a:rPr>
              <a:t>actividad</a:t>
            </a:r>
            <a:r>
              <a:rPr lang="en-US" b="1" dirty="0" smtClean="0">
                <a:solidFill>
                  <a:schemeClr val="accent6">
                    <a:lumMod val="75000"/>
                  </a:schemeClr>
                </a:solidFill>
              </a:rPr>
              <a:t> social </a:t>
            </a:r>
            <a:r>
              <a:rPr lang="en-US" b="1" dirty="0" err="1" smtClean="0">
                <a:solidFill>
                  <a:schemeClr val="accent6">
                    <a:lumMod val="75000"/>
                  </a:schemeClr>
                </a:solidFill>
              </a:rPr>
              <a:t>favorita</a:t>
            </a:r>
            <a:r>
              <a:rPr lang="en-US" b="1" dirty="0" smtClean="0">
                <a:solidFill>
                  <a:schemeClr val="accent6">
                    <a:lumMod val="75000"/>
                  </a:schemeClr>
                </a:solidFill>
              </a:rPr>
              <a:t> </a:t>
            </a:r>
            <a:r>
              <a:rPr lang="en-US" b="1" dirty="0" err="1" smtClean="0">
                <a:solidFill>
                  <a:schemeClr val="accent6">
                    <a:lumMod val="75000"/>
                  </a:schemeClr>
                </a:solidFill>
              </a:rPr>
              <a:t>es</a:t>
            </a:r>
            <a:r>
              <a:rPr lang="en-US" b="1" dirty="0" smtClean="0">
                <a:solidFill>
                  <a:schemeClr val="accent6">
                    <a:lumMod val="75000"/>
                  </a:schemeClr>
                </a:solidFill>
              </a:rPr>
              <a:t> </a:t>
            </a:r>
            <a:r>
              <a:rPr lang="en-US" b="1" dirty="0" err="1" smtClean="0">
                <a:solidFill>
                  <a:schemeClr val="accent6">
                    <a:lumMod val="75000"/>
                  </a:schemeClr>
                </a:solidFill>
              </a:rPr>
              <a:t>salir</a:t>
            </a:r>
            <a:r>
              <a:rPr lang="en-US" b="1" dirty="0" smtClean="0">
                <a:solidFill>
                  <a:schemeClr val="accent6">
                    <a:lumMod val="75000"/>
                  </a:schemeClr>
                </a:solidFill>
              </a:rPr>
              <a:t> a comer o </a:t>
            </a:r>
            <a:r>
              <a:rPr lang="en-US" b="1" dirty="0" err="1" smtClean="0">
                <a:solidFill>
                  <a:schemeClr val="accent6">
                    <a:lumMod val="75000"/>
                  </a:schemeClr>
                </a:solidFill>
              </a:rPr>
              <a:t>cenar</a:t>
            </a:r>
            <a:r>
              <a:rPr lang="en-US" b="1" dirty="0" smtClean="0">
                <a:solidFill>
                  <a:schemeClr val="accent6">
                    <a:lumMod val="75000"/>
                  </a:schemeClr>
                </a:solidFill>
              </a:rPr>
              <a:t>, </a:t>
            </a:r>
            <a:r>
              <a:rPr lang="en-US" b="1" dirty="0" err="1" smtClean="0">
                <a:solidFill>
                  <a:schemeClr val="accent6">
                    <a:lumMod val="75000"/>
                  </a:schemeClr>
                </a:solidFill>
              </a:rPr>
              <a:t>así</a:t>
            </a:r>
            <a:r>
              <a:rPr lang="en-US" b="1" dirty="0" smtClean="0">
                <a:solidFill>
                  <a:schemeClr val="accent6">
                    <a:lumMod val="75000"/>
                  </a:schemeClr>
                </a:solidFill>
              </a:rPr>
              <a:t> </a:t>
            </a:r>
            <a:r>
              <a:rPr lang="en-US" b="1" dirty="0" err="1" smtClean="0">
                <a:solidFill>
                  <a:schemeClr val="accent6">
                    <a:lumMod val="75000"/>
                  </a:schemeClr>
                </a:solidFill>
              </a:rPr>
              <a:t>como</a:t>
            </a:r>
            <a:r>
              <a:rPr lang="en-US" b="1" dirty="0" smtClean="0">
                <a:solidFill>
                  <a:schemeClr val="accent6">
                    <a:lumMod val="75000"/>
                  </a:schemeClr>
                </a:solidFill>
              </a:rPr>
              <a:t> </a:t>
            </a:r>
            <a:r>
              <a:rPr lang="en-US" b="1" dirty="0" err="1" smtClean="0">
                <a:solidFill>
                  <a:schemeClr val="accent6">
                    <a:lumMod val="75000"/>
                  </a:schemeClr>
                </a:solidFill>
              </a:rPr>
              <a:t>ir</a:t>
            </a:r>
            <a:r>
              <a:rPr lang="en-US" b="1" dirty="0" smtClean="0">
                <a:solidFill>
                  <a:schemeClr val="accent6">
                    <a:lumMod val="75000"/>
                  </a:schemeClr>
                </a:solidFill>
              </a:rPr>
              <a:t> a </a:t>
            </a:r>
            <a:r>
              <a:rPr lang="en-US" b="1" dirty="0" err="1" smtClean="0">
                <a:solidFill>
                  <a:schemeClr val="accent6">
                    <a:lumMod val="75000"/>
                  </a:schemeClr>
                </a:solidFill>
              </a:rPr>
              <a:t>comprar</a:t>
            </a:r>
            <a:r>
              <a:rPr lang="en-US" b="1" dirty="0" smtClean="0">
                <a:solidFill>
                  <a:schemeClr val="accent6">
                    <a:lumMod val="75000"/>
                  </a:schemeClr>
                </a:solidFill>
              </a:rPr>
              <a:t> </a:t>
            </a:r>
            <a:r>
              <a:rPr lang="en-US" b="1" dirty="0" err="1" smtClean="0">
                <a:solidFill>
                  <a:schemeClr val="accent6">
                    <a:lumMod val="75000"/>
                  </a:schemeClr>
                </a:solidFill>
              </a:rPr>
              <a:t>alimentos</a:t>
            </a:r>
            <a:r>
              <a:rPr lang="en-US" b="1" dirty="0" smtClean="0">
                <a:solidFill>
                  <a:schemeClr val="accent6">
                    <a:lumMod val="75000"/>
                  </a:schemeClr>
                </a:solidFill>
              </a:rPr>
              <a:t>.</a:t>
            </a:r>
            <a:endParaRPr lang="en-US" b="1" dirty="0">
              <a:solidFill>
                <a:schemeClr val="accent6">
                  <a:lumMod val="75000"/>
                </a:schemeClr>
              </a:solidFill>
            </a:endParaRPr>
          </a:p>
          <a:p>
            <a:pPr algn="just">
              <a:lnSpc>
                <a:spcPct val="150000"/>
              </a:lnSpc>
            </a:pPr>
            <a:r>
              <a:rPr lang="es-MX" b="1" dirty="0" smtClean="0">
                <a:solidFill>
                  <a:schemeClr val="accent1">
                    <a:lumMod val="75000"/>
                  </a:schemeClr>
                </a:solidFill>
              </a:rPr>
              <a:t>Dos terceras partes de los </a:t>
            </a:r>
            <a:r>
              <a:rPr lang="es-MX" b="1" i="1" dirty="0" err="1" smtClean="0">
                <a:solidFill>
                  <a:schemeClr val="accent1">
                    <a:lumMod val="75000"/>
                  </a:schemeClr>
                </a:solidFill>
              </a:rPr>
              <a:t>prosumers</a:t>
            </a:r>
            <a:r>
              <a:rPr lang="es-MX" b="1" dirty="0" smtClean="0">
                <a:solidFill>
                  <a:schemeClr val="accent1">
                    <a:lumMod val="75000"/>
                  </a:schemeClr>
                </a:solidFill>
              </a:rPr>
              <a:t> y de los </a:t>
            </a:r>
            <a:r>
              <a:rPr lang="es-MX" b="1" i="1" dirty="0" err="1" smtClean="0">
                <a:solidFill>
                  <a:schemeClr val="accent1">
                    <a:lumMod val="75000"/>
                  </a:schemeClr>
                </a:solidFill>
              </a:rPr>
              <a:t>millennials</a:t>
            </a:r>
            <a:r>
              <a:rPr lang="es-MX" b="1" i="1" dirty="0">
                <a:solidFill>
                  <a:schemeClr val="accent1">
                    <a:lumMod val="75000"/>
                  </a:schemeClr>
                </a:solidFill>
              </a:rPr>
              <a:t> </a:t>
            </a:r>
            <a:r>
              <a:rPr lang="es-MX" b="1" dirty="0" smtClean="0">
                <a:solidFill>
                  <a:schemeClr val="accent1">
                    <a:lumMod val="75000"/>
                  </a:schemeClr>
                </a:solidFill>
              </a:rPr>
              <a:t>se identifican como </a:t>
            </a:r>
            <a:r>
              <a:rPr lang="es-MX" b="1" i="1" dirty="0" smtClean="0">
                <a:solidFill>
                  <a:schemeClr val="accent1">
                    <a:lumMod val="75000"/>
                  </a:schemeClr>
                </a:solidFill>
              </a:rPr>
              <a:t>FOODIES.</a:t>
            </a:r>
            <a:endParaRPr lang="es-MX" b="1" i="1" dirty="0">
              <a:solidFill>
                <a:schemeClr val="accent1">
                  <a:lumMod val="75000"/>
                </a:schemeClr>
              </a:solidFill>
            </a:endParaRPr>
          </a:p>
        </p:txBody>
      </p:sp>
    </p:spTree>
    <p:extLst>
      <p:ext uri="{BB962C8B-B14F-4D97-AF65-F5344CB8AC3E}">
        <p14:creationId xmlns:p14="http://schemas.microsoft.com/office/powerpoint/2010/main" val="1727383234"/>
      </p:ext>
    </p:extLst>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1828324" y="4797152"/>
            <a:ext cx="9141619" cy="933297"/>
          </a:xfrm>
        </p:spPr>
        <p:txBody>
          <a:bodyPr>
            <a:normAutofit/>
          </a:bodyPr>
          <a:lstStyle/>
          <a:p>
            <a:pPr algn="ctr"/>
            <a:r>
              <a:rPr lang="es-MX" sz="4000" b="1" i="1" dirty="0" smtClean="0"/>
              <a:t>FOODIES</a:t>
            </a:r>
            <a:endParaRPr lang="es-MX" sz="4000" b="1" i="1"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9916" y="764704"/>
            <a:ext cx="10196611" cy="5343525"/>
          </a:xfrm>
          <a:prstGeom prst="rect">
            <a:avLst/>
          </a:prstGeom>
        </p:spPr>
      </p:pic>
    </p:spTree>
    <p:extLst>
      <p:ext uri="{BB962C8B-B14F-4D97-AF65-F5344CB8AC3E}">
        <p14:creationId xmlns:p14="http://schemas.microsoft.com/office/powerpoint/2010/main" val="2602164819"/>
      </p:ext>
    </p:extLst>
  </p:cSld>
  <p:clrMapOvr>
    <a:masterClrMapping/>
  </p:clrMapOvr>
  <p:transition spd="slow">
    <p:randomBa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828324" y="1052736"/>
            <a:ext cx="9141619" cy="2985149"/>
          </a:xfrm>
        </p:spPr>
        <p:txBody>
          <a:bodyPr>
            <a:normAutofit fontScale="90000"/>
          </a:bodyPr>
          <a:lstStyle/>
          <a:p>
            <a:pPr algn="ctr">
              <a:lnSpc>
                <a:spcPct val="150000"/>
              </a:lnSpc>
            </a:pPr>
            <a:r>
              <a:rPr lang="es-MX" sz="2800" b="1" dirty="0" smtClean="0">
                <a:solidFill>
                  <a:schemeClr val="accent2">
                    <a:lumMod val="75000"/>
                  </a:schemeClr>
                </a:solidFill>
              </a:rPr>
              <a:t>“Lo </a:t>
            </a:r>
            <a:r>
              <a:rPr lang="es-MX" sz="2800" b="1" dirty="0">
                <a:solidFill>
                  <a:schemeClr val="accent2">
                    <a:lumMod val="75000"/>
                  </a:schemeClr>
                </a:solidFill>
              </a:rPr>
              <a:t>saben todo: recetas, inauguraciones de restaurantes, locales alternativos o las últimas tendencias culinarias. Los apasionados de la comida se erigen como los nuevos exploradores </a:t>
            </a:r>
            <a:r>
              <a:rPr lang="es-MX" sz="2800" b="1" dirty="0" smtClean="0">
                <a:solidFill>
                  <a:schemeClr val="accent2">
                    <a:lumMod val="75000"/>
                  </a:schemeClr>
                </a:solidFill>
              </a:rPr>
              <a:t>gastronómicos” (Tomás e Iglesias, 2013).</a:t>
            </a:r>
            <a:endParaRPr lang="es-MX" sz="2800" b="1" dirty="0">
              <a:solidFill>
                <a:schemeClr val="accent2">
                  <a:lumMod val="75000"/>
                </a:schemeClr>
              </a:solidFill>
            </a:endParaRPr>
          </a:p>
        </p:txBody>
      </p:sp>
      <p:sp>
        <p:nvSpPr>
          <p:cNvPr id="5" name="Marcador de texto 4"/>
          <p:cNvSpPr>
            <a:spLocks noGrp="1"/>
          </p:cNvSpPr>
          <p:nvPr>
            <p:ph type="body" idx="1"/>
          </p:nvPr>
        </p:nvSpPr>
        <p:spPr>
          <a:xfrm>
            <a:off x="1828324" y="4797152"/>
            <a:ext cx="9141619" cy="933297"/>
          </a:xfrm>
        </p:spPr>
        <p:txBody>
          <a:bodyPr>
            <a:normAutofit/>
          </a:bodyPr>
          <a:lstStyle/>
          <a:p>
            <a:pPr algn="ctr"/>
            <a:r>
              <a:rPr lang="es-MX" sz="4000" b="1" i="1" dirty="0" smtClean="0"/>
              <a:t>FOODIES</a:t>
            </a:r>
            <a:endParaRPr lang="es-MX" sz="4000" b="1" i="1" dirty="0"/>
          </a:p>
        </p:txBody>
      </p:sp>
    </p:spTree>
    <p:extLst>
      <p:ext uri="{BB962C8B-B14F-4D97-AF65-F5344CB8AC3E}">
        <p14:creationId xmlns:p14="http://schemas.microsoft.com/office/powerpoint/2010/main" val="2837387085"/>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6">
                    <a:lumMod val="75000"/>
                  </a:schemeClr>
                </a:solidFill>
              </a:rPr>
              <a:t>GUIÓN PARA EL EMPLEO DEL MATERIAL</a:t>
            </a:r>
            <a:endParaRPr lang="es-MX" b="1" dirty="0">
              <a:solidFill>
                <a:schemeClr val="accent6">
                  <a:lumMod val="75000"/>
                </a:schemeClr>
              </a:solidFill>
            </a:endParaRPr>
          </a:p>
        </p:txBody>
      </p:sp>
      <p:sp>
        <p:nvSpPr>
          <p:cNvPr id="5" name="Marcador de contenido 4"/>
          <p:cNvSpPr>
            <a:spLocks noGrp="1"/>
          </p:cNvSpPr>
          <p:nvPr>
            <p:ph sz="half" idx="1"/>
          </p:nvPr>
        </p:nvSpPr>
        <p:spPr>
          <a:xfrm>
            <a:off x="477788" y="1772816"/>
            <a:ext cx="6768752" cy="4572000"/>
          </a:xfrm>
        </p:spPr>
        <p:txBody>
          <a:bodyPr>
            <a:normAutofit fontScale="70000" lnSpcReduction="20000"/>
          </a:bodyPr>
          <a:lstStyle/>
          <a:p>
            <a:pPr algn="just">
              <a:lnSpc>
                <a:spcPct val="160000"/>
              </a:lnSpc>
              <a:buFont typeface="Wingdings" panose="05000000000000000000" pitchFamily="2" charset="2"/>
              <a:buChar char="q"/>
            </a:pPr>
            <a:r>
              <a:rPr lang="es-MX" dirty="0" smtClean="0">
                <a:solidFill>
                  <a:schemeClr val="accent1">
                    <a:lumMod val="75000"/>
                  </a:schemeClr>
                </a:solidFill>
              </a:rPr>
              <a:t>El presente material didáctico puede ser empleado como apoyo para la identificación de aquellas tendencias que estarán prevaleciendo en la siguiente </a:t>
            </a:r>
            <a:r>
              <a:rPr lang="es-MX" dirty="0" smtClean="0">
                <a:solidFill>
                  <a:schemeClr val="accent1">
                    <a:lumMod val="75000"/>
                  </a:schemeClr>
                </a:solidFill>
              </a:rPr>
              <a:t>década, contenidos que se abordan en la Unidad de Competencia II, del programa de Estudios “Tendencias de la Gastronomía y su Impacto en el Turismo”.</a:t>
            </a:r>
            <a:endParaRPr lang="es-MX" dirty="0" smtClean="0">
              <a:solidFill>
                <a:schemeClr val="accent1">
                  <a:lumMod val="75000"/>
                </a:schemeClr>
              </a:solidFill>
            </a:endParaRPr>
          </a:p>
          <a:p>
            <a:pPr algn="just">
              <a:lnSpc>
                <a:spcPct val="160000"/>
              </a:lnSpc>
              <a:buFont typeface="Wingdings" panose="05000000000000000000" pitchFamily="2" charset="2"/>
              <a:buChar char="q"/>
            </a:pPr>
            <a:r>
              <a:rPr lang="es-MX" dirty="0" smtClean="0">
                <a:solidFill>
                  <a:schemeClr val="accent6">
                    <a:lumMod val="75000"/>
                  </a:schemeClr>
                </a:solidFill>
              </a:rPr>
              <a:t>Se señala que este material está basado en un estudio realizado por una compañía francesa de publicidad y relaciones </a:t>
            </a:r>
            <a:r>
              <a:rPr lang="es-MX" dirty="0" smtClean="0">
                <a:solidFill>
                  <a:schemeClr val="accent6">
                    <a:lumMod val="75000"/>
                  </a:schemeClr>
                </a:solidFill>
              </a:rPr>
              <a:t>públicas denominada “</a:t>
            </a:r>
            <a:r>
              <a:rPr lang="es-MX" dirty="0" err="1" smtClean="0">
                <a:solidFill>
                  <a:schemeClr val="accent6">
                    <a:lumMod val="75000"/>
                  </a:schemeClr>
                </a:solidFill>
              </a:rPr>
              <a:t>Havas</a:t>
            </a:r>
            <a:r>
              <a:rPr lang="es-MX" dirty="0" smtClean="0">
                <a:solidFill>
                  <a:schemeClr val="accent6">
                    <a:lumMod val="75000"/>
                  </a:schemeClr>
                </a:solidFill>
              </a:rPr>
              <a:t> </a:t>
            </a:r>
            <a:r>
              <a:rPr lang="es-MX" dirty="0" err="1" smtClean="0">
                <a:solidFill>
                  <a:schemeClr val="accent6">
                    <a:lumMod val="75000"/>
                  </a:schemeClr>
                </a:solidFill>
              </a:rPr>
              <a:t>Worldwide</a:t>
            </a:r>
            <a:r>
              <a:rPr lang="es-MX" dirty="0" smtClean="0">
                <a:solidFill>
                  <a:schemeClr val="accent6">
                    <a:lumMod val="75000"/>
                  </a:schemeClr>
                </a:solidFill>
              </a:rPr>
              <a:t>”.</a:t>
            </a:r>
            <a:endParaRPr lang="es-MX" dirty="0">
              <a:solidFill>
                <a:schemeClr val="accent6">
                  <a:lumMod val="75000"/>
                </a:schemeClr>
              </a:solidFill>
            </a:endParaRPr>
          </a:p>
        </p:txBody>
      </p:sp>
      <p:pic>
        <p:nvPicPr>
          <p:cNvPr id="2" name="Imagen 1"/>
          <p:cNvPicPr>
            <a:picLocks noChangeAspect="1"/>
          </p:cNvPicPr>
          <p:nvPr/>
        </p:nvPicPr>
        <p:blipFill>
          <a:blip r:embed="rId2"/>
          <a:stretch>
            <a:fillRect/>
          </a:stretch>
        </p:blipFill>
        <p:spPr>
          <a:xfrm>
            <a:off x="8254652" y="2132856"/>
            <a:ext cx="2857500" cy="2952328"/>
          </a:xfrm>
          <a:prstGeom prst="rect">
            <a:avLst/>
          </a:prstGeom>
          <a:ln w="38100">
            <a:solidFill>
              <a:schemeClr val="accent6">
                <a:lumMod val="75000"/>
              </a:schemeClr>
            </a:solidFill>
          </a:ln>
        </p:spPr>
      </p:pic>
    </p:spTree>
    <p:extLst>
      <p:ext uri="{BB962C8B-B14F-4D97-AF65-F5344CB8AC3E}">
        <p14:creationId xmlns:p14="http://schemas.microsoft.com/office/powerpoint/2010/main" val="3234172007"/>
      </p:ext>
    </p:extLst>
  </p:cSld>
  <p:clrMapOvr>
    <a:masterClrMapping/>
  </p:clrMapOvr>
  <p:transition spd="slow">
    <p:randomBar dir="ver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4">
                    <a:lumMod val="75000"/>
                  </a:schemeClr>
                </a:solidFill>
              </a:rPr>
              <a:t>ALGUNOS DATOS</a:t>
            </a:r>
            <a:endParaRPr lang="es-MX" dirty="0">
              <a:solidFill>
                <a:schemeClr val="accent4">
                  <a:lumMod val="75000"/>
                </a:schemeClr>
              </a:solidFill>
            </a:endParaRPr>
          </a:p>
        </p:txBody>
      </p:sp>
      <p:sp>
        <p:nvSpPr>
          <p:cNvPr id="5" name="Marcador de contenido 4"/>
          <p:cNvSpPr>
            <a:spLocks noGrp="1"/>
          </p:cNvSpPr>
          <p:nvPr>
            <p:ph idx="1"/>
          </p:nvPr>
        </p:nvSpPr>
        <p:spPr>
          <a:xfrm>
            <a:off x="261765" y="1600200"/>
            <a:ext cx="5616624" cy="4716016"/>
          </a:xfrm>
        </p:spPr>
        <p:txBody>
          <a:bodyPr>
            <a:normAutofit fontScale="92500"/>
          </a:bodyPr>
          <a:lstStyle/>
          <a:p>
            <a:pPr algn="just">
              <a:lnSpc>
                <a:spcPct val="150000"/>
              </a:lnSpc>
            </a:pPr>
            <a:r>
              <a:rPr lang="es-MX" dirty="0" smtClean="0">
                <a:solidFill>
                  <a:schemeClr val="accent4">
                    <a:lumMod val="75000"/>
                  </a:schemeClr>
                </a:solidFill>
              </a:rPr>
              <a:t>44% de los </a:t>
            </a:r>
            <a:r>
              <a:rPr lang="es-MX" i="1" dirty="0" err="1" smtClean="0">
                <a:solidFill>
                  <a:schemeClr val="accent4">
                    <a:lumMod val="75000"/>
                  </a:schemeClr>
                </a:solidFill>
              </a:rPr>
              <a:t>millennials</a:t>
            </a:r>
            <a:r>
              <a:rPr lang="es-MX" dirty="0" smtClean="0">
                <a:solidFill>
                  <a:schemeClr val="accent4">
                    <a:lumMod val="75000"/>
                  </a:schemeClr>
                </a:solidFill>
              </a:rPr>
              <a:t> ha publicado en sus redes sociales alguna foto de un platillo o bebida.</a:t>
            </a:r>
          </a:p>
          <a:p>
            <a:pPr algn="just">
              <a:lnSpc>
                <a:spcPct val="150000"/>
              </a:lnSpc>
            </a:pPr>
            <a:r>
              <a:rPr lang="es-MX" dirty="0" smtClean="0">
                <a:solidFill>
                  <a:schemeClr val="accent4">
                    <a:lumMod val="75000"/>
                  </a:schemeClr>
                </a:solidFill>
              </a:rPr>
              <a:t>Numerosos restaurantes han cambiado tanto su decoración como su menú, para que pueda salir mejor en las fotografías.</a:t>
            </a:r>
            <a:endParaRPr lang="es-MX" dirty="0">
              <a:solidFill>
                <a:schemeClr val="accent4">
                  <a:lumMod val="75000"/>
                </a:schemeClr>
              </a:solidFill>
            </a:endParaRPr>
          </a:p>
        </p:txBody>
      </p:sp>
      <p:pic>
        <p:nvPicPr>
          <p:cNvPr id="6" name="Imagen 5"/>
          <p:cNvPicPr>
            <a:picLocks noChangeAspect="1"/>
          </p:cNvPicPr>
          <p:nvPr/>
        </p:nvPicPr>
        <p:blipFill>
          <a:blip r:embed="rId2"/>
          <a:stretch>
            <a:fillRect/>
          </a:stretch>
        </p:blipFill>
        <p:spPr>
          <a:xfrm>
            <a:off x="6310436" y="692696"/>
            <a:ext cx="5688632" cy="5623520"/>
          </a:xfrm>
          <a:prstGeom prst="rect">
            <a:avLst/>
          </a:prstGeom>
          <a:ln w="38100">
            <a:solidFill>
              <a:srgbClr val="C00000"/>
            </a:solidFill>
          </a:ln>
        </p:spPr>
      </p:pic>
    </p:spTree>
    <p:extLst>
      <p:ext uri="{BB962C8B-B14F-4D97-AF65-F5344CB8AC3E}">
        <p14:creationId xmlns:p14="http://schemas.microsoft.com/office/powerpoint/2010/main" val="576528626"/>
      </p:ext>
    </p:extLst>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18882" y="152400"/>
            <a:ext cx="10420145" cy="1295400"/>
          </a:xfrm>
        </p:spPr>
        <p:txBody>
          <a:bodyPr>
            <a:normAutofit fontScale="90000"/>
          </a:bodyPr>
          <a:lstStyle/>
          <a:p>
            <a:pPr algn="ctr">
              <a:lnSpc>
                <a:spcPct val="150000"/>
              </a:lnSpc>
            </a:pPr>
            <a:r>
              <a:rPr lang="es-MX" b="1" dirty="0" smtClean="0">
                <a:solidFill>
                  <a:schemeClr val="accent2">
                    <a:lumMod val="75000"/>
                  </a:schemeClr>
                </a:solidFill>
              </a:rPr>
              <a:t>ALGUNAS ACTIVIDADES RELACIONADAS CON EL PLACER DE COMER</a:t>
            </a:r>
            <a:endParaRPr lang="es-MX" b="1" dirty="0">
              <a:solidFill>
                <a:schemeClr val="accent2">
                  <a:lumMod val="75000"/>
                </a:schemeClr>
              </a:solidFill>
            </a:endParaRPr>
          </a:p>
        </p:txBody>
      </p:sp>
      <p:sp>
        <p:nvSpPr>
          <p:cNvPr id="5" name="Marcador de contenido 4"/>
          <p:cNvSpPr>
            <a:spLocks noGrp="1"/>
          </p:cNvSpPr>
          <p:nvPr>
            <p:ph sz="half" idx="1"/>
          </p:nvPr>
        </p:nvSpPr>
        <p:spPr>
          <a:xfrm>
            <a:off x="693812" y="1603420"/>
            <a:ext cx="4875530" cy="4572000"/>
          </a:xfrm>
        </p:spPr>
        <p:txBody>
          <a:bodyPr>
            <a:normAutofit fontScale="77500" lnSpcReduction="20000"/>
          </a:bodyPr>
          <a:lstStyle/>
          <a:p>
            <a:pPr algn="just">
              <a:lnSpc>
                <a:spcPct val="150000"/>
              </a:lnSpc>
              <a:buFont typeface="Wingdings" panose="05000000000000000000" pitchFamily="2" charset="2"/>
              <a:buChar char="q"/>
            </a:pPr>
            <a:r>
              <a:rPr lang="es-MX" b="1" dirty="0" smtClean="0">
                <a:solidFill>
                  <a:schemeClr val="accent3"/>
                </a:solidFill>
              </a:rPr>
              <a:t>Ver programas de cocina en la televisión.</a:t>
            </a:r>
          </a:p>
          <a:p>
            <a:pPr algn="just">
              <a:lnSpc>
                <a:spcPct val="150000"/>
              </a:lnSpc>
              <a:buFont typeface="Wingdings" panose="05000000000000000000" pitchFamily="2" charset="2"/>
              <a:buChar char="q"/>
            </a:pPr>
            <a:r>
              <a:rPr lang="es-MX" b="1" dirty="0" smtClean="0">
                <a:solidFill>
                  <a:schemeClr val="accent3">
                    <a:lumMod val="50000"/>
                  </a:schemeClr>
                </a:solidFill>
              </a:rPr>
              <a:t>Leer recetarios o revistas de cocina.</a:t>
            </a:r>
          </a:p>
          <a:p>
            <a:pPr algn="just">
              <a:lnSpc>
                <a:spcPct val="150000"/>
              </a:lnSpc>
              <a:buFont typeface="Wingdings" panose="05000000000000000000" pitchFamily="2" charset="2"/>
              <a:buChar char="q"/>
            </a:pPr>
            <a:r>
              <a:rPr lang="es-MX" b="1" dirty="0" smtClean="0">
                <a:solidFill>
                  <a:schemeClr val="accent3"/>
                </a:solidFill>
              </a:rPr>
              <a:t>Visitar sitios en la web relacionados con alimentos.</a:t>
            </a:r>
          </a:p>
          <a:p>
            <a:pPr algn="just">
              <a:lnSpc>
                <a:spcPct val="150000"/>
              </a:lnSpc>
              <a:buFont typeface="Wingdings" panose="05000000000000000000" pitchFamily="2" charset="2"/>
              <a:buChar char="q"/>
            </a:pPr>
            <a:r>
              <a:rPr lang="es-MX" b="1" dirty="0" smtClean="0">
                <a:solidFill>
                  <a:schemeClr val="accent3">
                    <a:lumMod val="50000"/>
                  </a:schemeClr>
                </a:solidFill>
              </a:rPr>
              <a:t>Compartir recetas en línea.</a:t>
            </a:r>
          </a:p>
          <a:p>
            <a:pPr algn="just">
              <a:lnSpc>
                <a:spcPct val="150000"/>
              </a:lnSpc>
              <a:buFont typeface="Wingdings" panose="05000000000000000000" pitchFamily="2" charset="2"/>
              <a:buChar char="q"/>
            </a:pPr>
            <a:r>
              <a:rPr lang="es-MX" b="1" dirty="0" smtClean="0">
                <a:solidFill>
                  <a:schemeClr val="accent3"/>
                </a:solidFill>
              </a:rPr>
              <a:t>Asistir a una comida o cena.</a:t>
            </a:r>
            <a:endParaRPr lang="es-MX" b="1" dirty="0">
              <a:solidFill>
                <a:schemeClr val="accent3"/>
              </a:solidFill>
            </a:endParaRPr>
          </a:p>
        </p:txBody>
      </p:sp>
      <p:sp>
        <p:nvSpPr>
          <p:cNvPr id="6" name="Marcador de contenido 5"/>
          <p:cNvSpPr>
            <a:spLocks noGrp="1"/>
          </p:cNvSpPr>
          <p:nvPr>
            <p:ph sz="half" idx="2"/>
          </p:nvPr>
        </p:nvSpPr>
        <p:spPr>
          <a:xfrm>
            <a:off x="6094412" y="1600200"/>
            <a:ext cx="5184576" cy="4572000"/>
          </a:xfrm>
        </p:spPr>
        <p:txBody>
          <a:bodyPr>
            <a:normAutofit fontScale="77500" lnSpcReduction="20000"/>
          </a:bodyPr>
          <a:lstStyle/>
          <a:p>
            <a:pPr algn="just">
              <a:lnSpc>
                <a:spcPct val="170000"/>
              </a:lnSpc>
              <a:buFont typeface="Wingdings" panose="05000000000000000000" pitchFamily="2" charset="2"/>
              <a:buChar char="q"/>
            </a:pPr>
            <a:r>
              <a:rPr lang="es-MX" b="1" dirty="0" smtClean="0">
                <a:solidFill>
                  <a:schemeClr val="accent3">
                    <a:lumMod val="50000"/>
                  </a:schemeClr>
                </a:solidFill>
              </a:rPr>
              <a:t>Comprar </a:t>
            </a:r>
            <a:r>
              <a:rPr lang="es-MX" b="1" dirty="0">
                <a:solidFill>
                  <a:schemeClr val="accent3">
                    <a:lumMod val="50000"/>
                  </a:schemeClr>
                </a:solidFill>
              </a:rPr>
              <a:t>a</a:t>
            </a:r>
            <a:r>
              <a:rPr lang="es-MX" b="1" dirty="0" smtClean="0">
                <a:solidFill>
                  <a:schemeClr val="accent3">
                    <a:lumMod val="50000"/>
                  </a:schemeClr>
                </a:solidFill>
              </a:rPr>
              <a:t>rtículos de cocina en línea.</a:t>
            </a:r>
          </a:p>
          <a:p>
            <a:pPr algn="just">
              <a:lnSpc>
                <a:spcPct val="170000"/>
              </a:lnSpc>
              <a:buFont typeface="Wingdings" panose="05000000000000000000" pitchFamily="2" charset="2"/>
              <a:buChar char="q"/>
            </a:pPr>
            <a:r>
              <a:rPr lang="es-MX" b="1" dirty="0" smtClean="0">
                <a:solidFill>
                  <a:schemeClr val="accent3"/>
                </a:solidFill>
              </a:rPr>
              <a:t>Tomar clases de cocina ya sea presenciales o a distancia.</a:t>
            </a:r>
          </a:p>
          <a:p>
            <a:pPr algn="just">
              <a:lnSpc>
                <a:spcPct val="170000"/>
              </a:lnSpc>
              <a:buFont typeface="Wingdings" panose="05000000000000000000" pitchFamily="2" charset="2"/>
              <a:buChar char="q"/>
            </a:pPr>
            <a:r>
              <a:rPr lang="es-MX" b="1" dirty="0" smtClean="0">
                <a:solidFill>
                  <a:schemeClr val="accent3">
                    <a:lumMod val="50000"/>
                  </a:schemeClr>
                </a:solidFill>
              </a:rPr>
              <a:t>Ser anfitrión de una cena en casa.</a:t>
            </a:r>
          </a:p>
          <a:p>
            <a:pPr algn="just">
              <a:lnSpc>
                <a:spcPct val="170000"/>
              </a:lnSpc>
              <a:buFont typeface="Wingdings" panose="05000000000000000000" pitchFamily="2" charset="2"/>
              <a:buChar char="q"/>
            </a:pPr>
            <a:r>
              <a:rPr lang="es-MX" b="1" dirty="0" smtClean="0">
                <a:solidFill>
                  <a:schemeClr val="accent3"/>
                </a:solidFill>
              </a:rPr>
              <a:t>Adquirir aplicaciones y/o </a:t>
            </a:r>
            <a:r>
              <a:rPr lang="es-MX" b="1" i="1" dirty="0" err="1" smtClean="0">
                <a:solidFill>
                  <a:schemeClr val="accent3"/>
                </a:solidFill>
              </a:rPr>
              <a:t>gadgets</a:t>
            </a:r>
            <a:r>
              <a:rPr lang="es-MX" b="1" dirty="0" smtClean="0">
                <a:solidFill>
                  <a:schemeClr val="accent3"/>
                </a:solidFill>
              </a:rPr>
              <a:t> relacionados con comida.</a:t>
            </a:r>
            <a:endParaRPr lang="es-MX" b="1" dirty="0">
              <a:solidFill>
                <a:schemeClr val="accent3"/>
              </a:solidFill>
            </a:endParaRPr>
          </a:p>
        </p:txBody>
      </p:sp>
    </p:spTree>
    <p:extLst>
      <p:ext uri="{BB962C8B-B14F-4D97-AF65-F5344CB8AC3E}">
        <p14:creationId xmlns:p14="http://schemas.microsoft.com/office/powerpoint/2010/main" val="32993336"/>
      </p:ext>
    </p:extLst>
  </p:cSld>
  <p:clrMapOvr>
    <a:masterClrMapping/>
  </p:clrMapOvr>
  <p:transition spd="slow">
    <p:randomBar dir="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1"/>
          </p:nvPr>
        </p:nvSpPr>
        <p:spPr>
          <a:xfrm>
            <a:off x="477788" y="1600200"/>
            <a:ext cx="6840760" cy="4997152"/>
          </a:xfrm>
        </p:spPr>
        <p:txBody>
          <a:bodyPr>
            <a:normAutofit fontScale="55000" lnSpcReduction="20000"/>
          </a:bodyPr>
          <a:lstStyle/>
          <a:p>
            <a:pPr algn="just">
              <a:lnSpc>
                <a:spcPct val="170000"/>
              </a:lnSpc>
            </a:pPr>
            <a:r>
              <a:rPr lang="es-MX" b="1" dirty="0" smtClean="0">
                <a:solidFill>
                  <a:schemeClr val="accent2"/>
                </a:solidFill>
              </a:rPr>
              <a:t>Reuniones </a:t>
            </a:r>
            <a:r>
              <a:rPr lang="es-MX" b="1" dirty="0">
                <a:solidFill>
                  <a:schemeClr val="accent2"/>
                </a:solidFill>
              </a:rPr>
              <a:t>de apasionados por la cocina en casa de un anfitrión encargado de preparar el menú. </a:t>
            </a:r>
            <a:endParaRPr lang="es-MX" b="1" dirty="0" smtClean="0">
              <a:solidFill>
                <a:schemeClr val="accent2"/>
              </a:solidFill>
            </a:endParaRPr>
          </a:p>
          <a:p>
            <a:pPr algn="just">
              <a:lnSpc>
                <a:spcPct val="170000"/>
              </a:lnSpc>
            </a:pPr>
            <a:r>
              <a:rPr lang="es-MX" b="1" dirty="0" smtClean="0">
                <a:solidFill>
                  <a:schemeClr val="accent3">
                    <a:lumMod val="75000"/>
                  </a:schemeClr>
                </a:solidFill>
              </a:rPr>
              <a:t>No </a:t>
            </a:r>
            <a:r>
              <a:rPr lang="es-MX" b="1" dirty="0">
                <a:solidFill>
                  <a:schemeClr val="accent3">
                    <a:lumMod val="75000"/>
                  </a:schemeClr>
                </a:solidFill>
              </a:rPr>
              <a:t>se trata de dar de comer gratis a desconocidos. </a:t>
            </a:r>
            <a:r>
              <a:rPr lang="es-MX" b="1" dirty="0" smtClean="0">
                <a:solidFill>
                  <a:schemeClr val="accent3">
                    <a:lumMod val="75000"/>
                  </a:schemeClr>
                </a:solidFill>
              </a:rPr>
              <a:t>Se trata de reunir en una sola mesa, </a:t>
            </a:r>
            <a:r>
              <a:rPr lang="es-MX" b="1" dirty="0">
                <a:solidFill>
                  <a:schemeClr val="accent3">
                    <a:lumMod val="75000"/>
                  </a:schemeClr>
                </a:solidFill>
              </a:rPr>
              <a:t>las pasiones de cocinar y </a:t>
            </a:r>
            <a:r>
              <a:rPr lang="es-MX" b="1" dirty="0" smtClean="0">
                <a:solidFill>
                  <a:schemeClr val="accent3">
                    <a:lumMod val="75000"/>
                  </a:schemeClr>
                </a:solidFill>
              </a:rPr>
              <a:t>comer.</a:t>
            </a:r>
          </a:p>
          <a:p>
            <a:pPr algn="just">
              <a:lnSpc>
                <a:spcPct val="170000"/>
              </a:lnSpc>
            </a:pPr>
            <a:r>
              <a:rPr lang="es-MX" b="1" dirty="0" smtClean="0">
                <a:solidFill>
                  <a:schemeClr val="accent2"/>
                </a:solidFill>
              </a:rPr>
              <a:t>Por </a:t>
            </a:r>
            <a:r>
              <a:rPr lang="es-MX" b="1" dirty="0">
                <a:solidFill>
                  <a:schemeClr val="accent2"/>
                </a:solidFill>
              </a:rPr>
              <a:t>ejemplo: un sibarita argentino con residencia en Boston puede publicar un anuncio en una red social para informar del menú, los comensales y el ­precio. </a:t>
            </a:r>
            <a:endParaRPr lang="es-MX" b="1" dirty="0" smtClean="0">
              <a:solidFill>
                <a:schemeClr val="accent2"/>
              </a:solidFill>
            </a:endParaRPr>
          </a:p>
          <a:p>
            <a:pPr algn="just">
              <a:lnSpc>
                <a:spcPct val="170000"/>
              </a:lnSpc>
            </a:pPr>
            <a:r>
              <a:rPr lang="es-MX" b="1" dirty="0" smtClean="0">
                <a:solidFill>
                  <a:schemeClr val="accent3">
                    <a:lumMod val="75000"/>
                  </a:schemeClr>
                </a:solidFill>
              </a:rPr>
              <a:t>Webs </a:t>
            </a:r>
            <a:r>
              <a:rPr lang="es-MX" b="1" dirty="0">
                <a:solidFill>
                  <a:schemeClr val="accent3">
                    <a:lumMod val="75000"/>
                  </a:schemeClr>
                </a:solidFill>
              </a:rPr>
              <a:t>como </a:t>
            </a:r>
            <a:r>
              <a:rPr lang="es-MX" b="1" i="1" dirty="0">
                <a:solidFill>
                  <a:schemeClr val="accent3">
                    <a:lumMod val="75000"/>
                  </a:schemeClr>
                </a:solidFill>
              </a:rPr>
              <a:t>Kitchenparty.org, Kitchensurfing.com, Newgusto.com o Eatfeastly.com </a:t>
            </a:r>
            <a:r>
              <a:rPr lang="es-MX" b="1" dirty="0">
                <a:solidFill>
                  <a:schemeClr val="accent3">
                    <a:lumMod val="75000"/>
                  </a:schemeClr>
                </a:solidFill>
              </a:rPr>
              <a:t>son algunos de los ejemplos que triunfan como plataforma para el </a:t>
            </a:r>
            <a:r>
              <a:rPr lang="es-MX" b="1" i="1" dirty="0" err="1" smtClean="0">
                <a:solidFill>
                  <a:schemeClr val="accent3">
                    <a:lumMod val="75000"/>
                  </a:schemeClr>
                </a:solidFill>
              </a:rPr>
              <a:t>mealsurfing</a:t>
            </a:r>
            <a:r>
              <a:rPr lang="es-MX" b="1" dirty="0" smtClean="0">
                <a:solidFill>
                  <a:schemeClr val="accent3">
                    <a:lumMod val="75000"/>
                  </a:schemeClr>
                </a:solidFill>
              </a:rPr>
              <a:t> (Tomás e Iglesias, 2013).</a:t>
            </a:r>
            <a:endParaRPr lang="es-MX" b="1" dirty="0">
              <a:solidFill>
                <a:schemeClr val="accent3">
                  <a:lumMod val="75000"/>
                </a:schemeClr>
              </a:solidFill>
            </a:endParaRPr>
          </a:p>
        </p:txBody>
      </p:sp>
      <p:sp>
        <p:nvSpPr>
          <p:cNvPr id="7" name="Título 6"/>
          <p:cNvSpPr>
            <a:spLocks noGrp="1"/>
          </p:cNvSpPr>
          <p:nvPr>
            <p:ph type="title"/>
          </p:nvPr>
        </p:nvSpPr>
        <p:spPr/>
        <p:txBody>
          <a:bodyPr/>
          <a:lstStyle/>
          <a:p>
            <a:r>
              <a:rPr lang="es-MX" b="1" i="1" dirty="0" smtClean="0">
                <a:solidFill>
                  <a:schemeClr val="accent3">
                    <a:lumMod val="75000"/>
                  </a:schemeClr>
                </a:solidFill>
              </a:rPr>
              <a:t>MEALSURFING</a:t>
            </a:r>
            <a:endParaRPr lang="es-MX" b="1" i="1" dirty="0">
              <a:solidFill>
                <a:schemeClr val="accent3">
                  <a:lumMod val="75000"/>
                </a:schemeClr>
              </a:solidFill>
            </a:endParaRPr>
          </a:p>
        </p:txBody>
      </p:sp>
      <p:pic>
        <p:nvPicPr>
          <p:cNvPr id="8" name="Imagen 7"/>
          <p:cNvPicPr>
            <a:picLocks noChangeAspect="1"/>
          </p:cNvPicPr>
          <p:nvPr/>
        </p:nvPicPr>
        <p:blipFill>
          <a:blip r:embed="rId2"/>
          <a:stretch>
            <a:fillRect/>
          </a:stretch>
        </p:blipFill>
        <p:spPr>
          <a:xfrm>
            <a:off x="7678588" y="260648"/>
            <a:ext cx="4320480" cy="6120680"/>
          </a:xfrm>
          <a:prstGeom prst="rect">
            <a:avLst/>
          </a:prstGeom>
          <a:ln w="38100">
            <a:solidFill>
              <a:schemeClr val="accent2">
                <a:lumMod val="75000"/>
              </a:schemeClr>
            </a:solidFill>
          </a:ln>
        </p:spPr>
      </p:pic>
    </p:spTree>
    <p:extLst>
      <p:ext uri="{BB962C8B-B14F-4D97-AF65-F5344CB8AC3E}">
        <p14:creationId xmlns:p14="http://schemas.microsoft.com/office/powerpoint/2010/main" val="2365590988"/>
      </p:ext>
    </p:extLst>
  </p:cSld>
  <p:clrMapOvr>
    <a:masterClrMapping/>
  </p:clrMapOvr>
  <p:transition spd="slow">
    <p:randomBar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lnSpc>
                <a:spcPct val="150000"/>
              </a:lnSpc>
            </a:pPr>
            <a:r>
              <a:rPr lang="es-MX" i="1" dirty="0" smtClean="0">
                <a:solidFill>
                  <a:schemeClr val="accent3">
                    <a:lumMod val="50000"/>
                  </a:schemeClr>
                </a:solidFill>
              </a:rPr>
              <a:t>¿Puede ser la comida tan placentera como el sexo?</a:t>
            </a:r>
            <a:endParaRPr lang="es-MX" i="1" dirty="0">
              <a:solidFill>
                <a:schemeClr val="accent3">
                  <a:lumMod val="50000"/>
                </a:schemeClr>
              </a:solidFill>
            </a:endParaRPr>
          </a:p>
        </p:txBody>
      </p:sp>
      <p:sp>
        <p:nvSpPr>
          <p:cNvPr id="5" name="Marcador de texto 4"/>
          <p:cNvSpPr>
            <a:spLocks noGrp="1"/>
          </p:cNvSpPr>
          <p:nvPr>
            <p:ph type="body" idx="1"/>
          </p:nvPr>
        </p:nvSpPr>
        <p:spPr>
          <a:xfrm>
            <a:off x="1841140" y="4437112"/>
            <a:ext cx="9141619" cy="933297"/>
          </a:xfrm>
        </p:spPr>
        <p:txBody>
          <a:bodyPr>
            <a:normAutofit/>
          </a:bodyPr>
          <a:lstStyle/>
          <a:p>
            <a:pPr algn="ctr"/>
            <a:r>
              <a:rPr lang="es-MX" sz="3200" b="1" i="1" dirty="0"/>
              <a:t>#</a:t>
            </a:r>
            <a:r>
              <a:rPr lang="es-MX" sz="3200" b="1" i="1" dirty="0" err="1"/>
              <a:t>foodporn</a:t>
            </a:r>
            <a:r>
              <a:rPr lang="es-MX" sz="3200" b="1" i="1" dirty="0"/>
              <a:t> </a:t>
            </a:r>
            <a:r>
              <a:rPr lang="es-MX" sz="3200" b="1" i="1" dirty="0" smtClean="0"/>
              <a:t>and #</a:t>
            </a:r>
            <a:r>
              <a:rPr lang="es-MX" sz="3200" b="1" i="1" dirty="0" err="1" smtClean="0"/>
              <a:t>foodgasm</a:t>
            </a:r>
            <a:endParaRPr lang="es-MX" sz="3200" b="1" i="1" dirty="0"/>
          </a:p>
        </p:txBody>
      </p:sp>
    </p:spTree>
    <p:extLst>
      <p:ext uri="{BB962C8B-B14F-4D97-AF65-F5344CB8AC3E}">
        <p14:creationId xmlns:p14="http://schemas.microsoft.com/office/powerpoint/2010/main" val="4182753212"/>
      </p:ext>
    </p:extLst>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3">
                    <a:lumMod val="50000"/>
                  </a:schemeClr>
                </a:solidFill>
              </a:rPr>
              <a:t>ALGUNAS RESPUESTAS</a:t>
            </a:r>
            <a:endParaRPr lang="es-MX" dirty="0">
              <a:solidFill>
                <a:schemeClr val="accent3">
                  <a:lumMod val="50000"/>
                </a:schemeClr>
              </a:solidFill>
            </a:endParaRPr>
          </a:p>
        </p:txBody>
      </p:sp>
      <p:sp>
        <p:nvSpPr>
          <p:cNvPr id="5" name="Marcador de contenido 4"/>
          <p:cNvSpPr>
            <a:spLocks noGrp="1"/>
          </p:cNvSpPr>
          <p:nvPr>
            <p:ph idx="1"/>
          </p:nvPr>
        </p:nvSpPr>
        <p:spPr>
          <a:xfrm>
            <a:off x="1218883" y="1600200"/>
            <a:ext cx="9751060" cy="4925144"/>
          </a:xfrm>
        </p:spPr>
        <p:txBody>
          <a:bodyPr>
            <a:normAutofit fontScale="77500" lnSpcReduction="20000"/>
          </a:bodyPr>
          <a:lstStyle/>
          <a:p>
            <a:pPr algn="just">
              <a:lnSpc>
                <a:spcPct val="170000"/>
              </a:lnSpc>
              <a:buFont typeface="Wingdings" panose="05000000000000000000" pitchFamily="2" charset="2"/>
              <a:buChar char="Ø"/>
            </a:pPr>
            <a:r>
              <a:rPr lang="es-MX" b="1" dirty="0" smtClean="0">
                <a:solidFill>
                  <a:schemeClr val="accent3">
                    <a:lumMod val="75000"/>
                  </a:schemeClr>
                </a:solidFill>
              </a:rPr>
              <a:t>La comida ofrece numerosas oportunidades de experimentación y nuevas experiencias.</a:t>
            </a:r>
          </a:p>
          <a:p>
            <a:pPr algn="just">
              <a:lnSpc>
                <a:spcPct val="170000"/>
              </a:lnSpc>
              <a:buFont typeface="Wingdings" panose="05000000000000000000" pitchFamily="2" charset="2"/>
              <a:buChar char="Ø"/>
            </a:pPr>
            <a:r>
              <a:rPr lang="es-MX" b="1" dirty="0" smtClean="0">
                <a:solidFill>
                  <a:schemeClr val="accent3">
                    <a:lumMod val="75000"/>
                  </a:schemeClr>
                </a:solidFill>
              </a:rPr>
              <a:t>Los </a:t>
            </a:r>
            <a:r>
              <a:rPr lang="es-MX" b="1" i="1" dirty="0" err="1" smtClean="0">
                <a:solidFill>
                  <a:schemeClr val="accent3">
                    <a:lumMod val="75000"/>
                  </a:schemeClr>
                </a:solidFill>
              </a:rPr>
              <a:t>foodies</a:t>
            </a:r>
            <a:r>
              <a:rPr lang="es-MX" b="1" dirty="0" smtClean="0">
                <a:solidFill>
                  <a:schemeClr val="accent3">
                    <a:lumMod val="75000"/>
                  </a:schemeClr>
                </a:solidFill>
              </a:rPr>
              <a:t> más aventureros pueden probar comidas exóticas.</a:t>
            </a:r>
          </a:p>
          <a:p>
            <a:pPr algn="just">
              <a:lnSpc>
                <a:spcPct val="170000"/>
              </a:lnSpc>
              <a:buFont typeface="Wingdings" panose="05000000000000000000" pitchFamily="2" charset="2"/>
              <a:buChar char="Ø"/>
            </a:pPr>
            <a:r>
              <a:rPr lang="es-MX" b="1" dirty="0" smtClean="0">
                <a:solidFill>
                  <a:schemeClr val="accent3">
                    <a:lumMod val="75000"/>
                  </a:schemeClr>
                </a:solidFill>
              </a:rPr>
              <a:t>Existen variadas tiendas de alimentos especializadas que se dedican a vender y “celebrar” ingredientes únicos.</a:t>
            </a:r>
          </a:p>
          <a:p>
            <a:pPr algn="just">
              <a:lnSpc>
                <a:spcPct val="170000"/>
              </a:lnSpc>
              <a:buFont typeface="Wingdings" panose="05000000000000000000" pitchFamily="2" charset="2"/>
              <a:buChar char="Ø"/>
            </a:pPr>
            <a:r>
              <a:rPr lang="es-MX" b="1" dirty="0" smtClean="0">
                <a:solidFill>
                  <a:schemeClr val="accent3">
                    <a:lumMod val="75000"/>
                  </a:schemeClr>
                </a:solidFill>
              </a:rPr>
              <a:t>En múltiples lugares se ofrecen degustaciones, pruebas e incluso paquetes enviados a los consumidores para incentivar el aprendizaje y el conocimiento de nuevos ingredientes y productos.</a:t>
            </a:r>
          </a:p>
          <a:p>
            <a:pPr algn="just">
              <a:lnSpc>
                <a:spcPct val="150000"/>
              </a:lnSpc>
            </a:pPr>
            <a:endParaRPr lang="es-MX" dirty="0">
              <a:solidFill>
                <a:schemeClr val="accent3">
                  <a:lumMod val="75000"/>
                </a:schemeClr>
              </a:solidFill>
            </a:endParaRPr>
          </a:p>
        </p:txBody>
      </p:sp>
    </p:spTree>
    <p:extLst>
      <p:ext uri="{BB962C8B-B14F-4D97-AF65-F5344CB8AC3E}">
        <p14:creationId xmlns:p14="http://schemas.microsoft.com/office/powerpoint/2010/main" val="172899827"/>
      </p:ext>
    </p:extLst>
  </p:cSld>
  <p:clrMapOvr>
    <a:masterClrMapping/>
  </p:clrMapOvr>
  <p:transition spd="slow">
    <p:randomBar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chemeClr val="accent1">
                    <a:lumMod val="75000"/>
                  </a:schemeClr>
                </a:solidFill>
              </a:rPr>
              <a:t>¿QUÉ SIGUE?</a:t>
            </a:r>
            <a:endParaRPr lang="es-MX" sz="4000" b="1" dirty="0">
              <a:solidFill>
                <a:schemeClr val="accent1">
                  <a:lumMod val="75000"/>
                </a:schemeClr>
              </a:solidFill>
            </a:endParaRPr>
          </a:p>
        </p:txBody>
      </p:sp>
      <p:sp>
        <p:nvSpPr>
          <p:cNvPr id="5" name="Subtítulo 4"/>
          <p:cNvSpPr>
            <a:spLocks noGrp="1"/>
          </p:cNvSpPr>
          <p:nvPr>
            <p:ph type="subTitle" idx="1"/>
          </p:nvPr>
        </p:nvSpPr>
        <p:spPr>
          <a:xfrm>
            <a:off x="1828324" y="1124744"/>
            <a:ext cx="10098736" cy="2376264"/>
          </a:xfrm>
        </p:spPr>
        <p:txBody>
          <a:bodyPr>
            <a:normAutofit fontScale="70000" lnSpcReduction="20000"/>
          </a:bodyPr>
          <a:lstStyle/>
          <a:p>
            <a:pPr algn="ctr">
              <a:lnSpc>
                <a:spcPct val="170000"/>
              </a:lnSpc>
            </a:pPr>
            <a:r>
              <a:rPr lang="es-MX" b="1" dirty="0" smtClean="0">
                <a:solidFill>
                  <a:srgbClr val="92D050"/>
                </a:solidFill>
              </a:rPr>
              <a:t>Seguirán desarrollándose </a:t>
            </a:r>
            <a:r>
              <a:rPr lang="es-MX" b="1" i="1" dirty="0" err="1" smtClean="0">
                <a:solidFill>
                  <a:srgbClr val="92D050"/>
                </a:solidFill>
              </a:rPr>
              <a:t>apps</a:t>
            </a:r>
            <a:r>
              <a:rPr lang="es-MX" b="1" i="1" dirty="0" smtClean="0">
                <a:solidFill>
                  <a:srgbClr val="92D050"/>
                </a:solidFill>
              </a:rPr>
              <a:t> </a:t>
            </a:r>
            <a:r>
              <a:rPr lang="es-MX" b="1" dirty="0" smtClean="0">
                <a:solidFill>
                  <a:srgbClr val="92D050"/>
                </a:solidFill>
              </a:rPr>
              <a:t>para ayudar a los </a:t>
            </a:r>
            <a:r>
              <a:rPr lang="es-MX" b="1" i="1" dirty="0" err="1" smtClean="0">
                <a:solidFill>
                  <a:srgbClr val="92D050"/>
                </a:solidFill>
              </a:rPr>
              <a:t>foodies</a:t>
            </a:r>
            <a:r>
              <a:rPr lang="es-MX" b="1" i="1" dirty="0" smtClean="0">
                <a:solidFill>
                  <a:srgbClr val="92D050"/>
                </a:solidFill>
              </a:rPr>
              <a:t> </a:t>
            </a:r>
            <a:r>
              <a:rPr lang="es-MX" b="1" dirty="0" smtClean="0">
                <a:solidFill>
                  <a:srgbClr val="92D050"/>
                </a:solidFill>
              </a:rPr>
              <a:t>a descubrir nuevos productos y recetas; para conectar a los entusiastas, para ayudarles a encontrar su próximo restaurante favorito, para indicarles dónde comprar ingredientes locales e incluso para ayudarles cómo tomar mejores fotografías de sus platillos.</a:t>
            </a:r>
            <a:endParaRPr lang="es-MX" b="1" dirty="0">
              <a:solidFill>
                <a:srgbClr val="92D050"/>
              </a:solidFill>
            </a:endParaRPr>
          </a:p>
        </p:txBody>
      </p:sp>
    </p:spTree>
    <p:extLst>
      <p:ext uri="{BB962C8B-B14F-4D97-AF65-F5344CB8AC3E}">
        <p14:creationId xmlns:p14="http://schemas.microsoft.com/office/powerpoint/2010/main" val="4276046374"/>
      </p:ext>
    </p:extLst>
  </p:cSld>
  <p:clrMapOvr>
    <a:masterClrMapping/>
  </p:clrMapOvr>
  <p:transition spd="slow">
    <p:randomBar dir="ver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chemeClr val="accent1">
                    <a:lumMod val="75000"/>
                  </a:schemeClr>
                </a:solidFill>
              </a:rPr>
              <a:t>¿QUÉ SIGUE?</a:t>
            </a:r>
            <a:endParaRPr lang="es-MX" sz="4000" b="1" dirty="0">
              <a:solidFill>
                <a:schemeClr val="accent1">
                  <a:lumMod val="75000"/>
                </a:schemeClr>
              </a:solidFill>
            </a:endParaRPr>
          </a:p>
        </p:txBody>
      </p:sp>
      <p:sp>
        <p:nvSpPr>
          <p:cNvPr id="5" name="Subtítulo 4"/>
          <p:cNvSpPr>
            <a:spLocks noGrp="1"/>
          </p:cNvSpPr>
          <p:nvPr>
            <p:ph type="subTitle" idx="1"/>
          </p:nvPr>
        </p:nvSpPr>
        <p:spPr>
          <a:xfrm>
            <a:off x="1828324" y="1124744"/>
            <a:ext cx="10098736" cy="2376264"/>
          </a:xfrm>
        </p:spPr>
        <p:txBody>
          <a:bodyPr>
            <a:normAutofit fontScale="77500" lnSpcReduction="20000"/>
          </a:bodyPr>
          <a:lstStyle/>
          <a:p>
            <a:pPr algn="ctr">
              <a:lnSpc>
                <a:spcPct val="170000"/>
              </a:lnSpc>
            </a:pPr>
            <a:r>
              <a:rPr lang="es-MX" b="1" dirty="0" smtClean="0">
                <a:solidFill>
                  <a:srgbClr val="92D050"/>
                </a:solidFill>
              </a:rPr>
              <a:t>Continuará propiciándose que se discuta de comida en las redes y en los distintos medios de comunicación; e incitando a las personas a probar simultáneamente lo local, con lo exótico y a combinar ingredientes y sabores de los cuales no se había escuchado en los últimos años.</a:t>
            </a:r>
            <a:endParaRPr lang="es-MX" b="1" dirty="0">
              <a:solidFill>
                <a:srgbClr val="92D050"/>
              </a:solidFill>
            </a:endParaRPr>
          </a:p>
        </p:txBody>
      </p:sp>
    </p:spTree>
    <p:extLst>
      <p:ext uri="{BB962C8B-B14F-4D97-AF65-F5344CB8AC3E}">
        <p14:creationId xmlns:p14="http://schemas.microsoft.com/office/powerpoint/2010/main" val="3248491603"/>
      </p:ext>
    </p:extLst>
  </p:cSld>
  <p:clrMapOvr>
    <a:masterClrMapping/>
  </p:clrMapOvr>
  <p:transition spd="slow">
    <p:randomBar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762348"/>
          </a:xfrm>
        </p:spPr>
        <p:txBody>
          <a:bodyPr/>
          <a:lstStyle/>
          <a:p>
            <a:r>
              <a:rPr lang="es-MX" sz="4000" b="1" dirty="0" smtClean="0">
                <a:solidFill>
                  <a:schemeClr val="accent1">
                    <a:lumMod val="75000"/>
                  </a:schemeClr>
                </a:solidFill>
              </a:rPr>
              <a:t>¿QUÉ SIGUE?</a:t>
            </a:r>
            <a:endParaRPr lang="es-MX" sz="4000" b="1" dirty="0">
              <a:solidFill>
                <a:schemeClr val="accent1">
                  <a:lumMod val="75000"/>
                </a:schemeClr>
              </a:solidFill>
            </a:endParaRPr>
          </a:p>
        </p:txBody>
      </p:sp>
      <p:sp>
        <p:nvSpPr>
          <p:cNvPr id="5" name="Subtítulo 4"/>
          <p:cNvSpPr>
            <a:spLocks noGrp="1"/>
          </p:cNvSpPr>
          <p:nvPr>
            <p:ph type="subTitle" idx="1"/>
          </p:nvPr>
        </p:nvSpPr>
        <p:spPr>
          <a:xfrm>
            <a:off x="1828324" y="1124744"/>
            <a:ext cx="10098736" cy="2376264"/>
          </a:xfrm>
        </p:spPr>
        <p:txBody>
          <a:bodyPr>
            <a:normAutofit/>
          </a:bodyPr>
          <a:lstStyle/>
          <a:p>
            <a:pPr algn="ctr">
              <a:lnSpc>
                <a:spcPct val="170000"/>
              </a:lnSpc>
            </a:pPr>
            <a:r>
              <a:rPr lang="es-MX" b="1" dirty="0" smtClean="0">
                <a:solidFill>
                  <a:schemeClr val="accent1">
                    <a:lumMod val="75000"/>
                  </a:schemeClr>
                </a:solidFill>
              </a:rPr>
              <a:t>Se espera un incremento en el uso de especias y condimentos que satisfagan el ansia de los </a:t>
            </a:r>
            <a:r>
              <a:rPr lang="es-MX" b="1" i="1" dirty="0" err="1" smtClean="0">
                <a:solidFill>
                  <a:schemeClr val="accent1">
                    <a:lumMod val="75000"/>
                  </a:schemeClr>
                </a:solidFill>
              </a:rPr>
              <a:t>foodies</a:t>
            </a:r>
            <a:r>
              <a:rPr lang="es-MX" b="1" dirty="0" smtClean="0">
                <a:solidFill>
                  <a:schemeClr val="accent1">
                    <a:lumMod val="75000"/>
                  </a:schemeClr>
                </a:solidFill>
              </a:rPr>
              <a:t> por lo nuevo, pero sin descuidar los temas de salud.</a:t>
            </a:r>
            <a:endParaRPr lang="es-MX" b="1" dirty="0">
              <a:solidFill>
                <a:schemeClr val="accent1">
                  <a:lumMod val="75000"/>
                </a:schemeClr>
              </a:solidFill>
            </a:endParaRPr>
          </a:p>
        </p:txBody>
      </p:sp>
    </p:spTree>
    <p:extLst>
      <p:ext uri="{BB962C8B-B14F-4D97-AF65-F5344CB8AC3E}">
        <p14:creationId xmlns:p14="http://schemas.microsoft.com/office/powerpoint/2010/main" val="2753014069"/>
      </p:ext>
    </p:extLst>
  </p:cSld>
  <p:clrMapOvr>
    <a:masterClrMapping/>
  </p:clrMapOvr>
  <p:transition spd="slow">
    <p:randomBar dir="ver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1216152">
              <a:lnSpc>
                <a:spcPct val="150000"/>
              </a:lnSpc>
              <a:spcBef>
                <a:spcPts val="0"/>
              </a:spcBef>
              <a:buNone/>
            </a:pPr>
            <a:r>
              <a:rPr lang="es-ES_tradnl" sz="2800" b="1" i="0" dirty="0" smtClean="0">
                <a:solidFill>
                  <a:schemeClr val="accent1">
                    <a:lumMod val="75000"/>
                  </a:schemeClr>
                </a:solidFill>
                <a:latin typeface="Constantia"/>
                <a:ea typeface="+mj-ea"/>
                <a:cs typeface="+mj-cs"/>
              </a:rPr>
              <a:t>TENDENCIA </a:t>
            </a:r>
            <a:r>
              <a:rPr lang="es-ES_tradnl" sz="2800" b="1" dirty="0" smtClean="0">
                <a:solidFill>
                  <a:schemeClr val="accent1">
                    <a:lumMod val="75000"/>
                  </a:schemeClr>
                </a:solidFill>
                <a:latin typeface="Constantia"/>
              </a:rPr>
              <a:t>5</a:t>
            </a:r>
            <a:r>
              <a:rPr lang="es-ES_tradnl" sz="2800" b="1" i="0" dirty="0" smtClean="0">
                <a:solidFill>
                  <a:schemeClr val="accent1">
                    <a:lumMod val="75000"/>
                  </a:schemeClr>
                </a:solidFill>
                <a:latin typeface="Constantia"/>
                <a:ea typeface="+mj-ea"/>
                <a:cs typeface="+mj-cs"/>
              </a:rPr>
              <a:t>: La comida social está de regreso</a:t>
            </a:r>
            <a:endParaRPr lang="es-ES_tradnl" sz="2800" b="1" i="0" dirty="0">
              <a:solidFill>
                <a:schemeClr val="accent1">
                  <a:lumMod val="75000"/>
                </a:schemeClr>
              </a:solidFill>
              <a:latin typeface="Constantia"/>
              <a:ea typeface="+mj-ea"/>
              <a:cs typeface="+mj-cs"/>
            </a:endParaRPr>
          </a:p>
        </p:txBody>
      </p:sp>
      <p:sp>
        <p:nvSpPr>
          <p:cNvPr id="3" name="Subtitle 2"/>
          <p:cNvSpPr>
            <a:spLocks noGrp="1"/>
          </p:cNvSpPr>
          <p:nvPr>
            <p:ph type="subTitle" idx="1"/>
          </p:nvPr>
        </p:nvSpPr>
        <p:spPr/>
        <p:txBody>
          <a:bodyPr/>
          <a:lstStyle/>
          <a:p>
            <a:pPr marL="0" indent="0" algn="ctr">
              <a:buNone/>
            </a:pPr>
            <a:r>
              <a:rPr lang="es-ES_tradnl" i="1" dirty="0" smtClean="0">
                <a:solidFill>
                  <a:srgbClr val="FFC000"/>
                </a:solidFill>
              </a:rPr>
              <a:t>Social </a:t>
            </a:r>
            <a:r>
              <a:rPr lang="es-ES_tradnl" i="1" dirty="0" err="1" smtClean="0">
                <a:solidFill>
                  <a:srgbClr val="FFC000"/>
                </a:solidFill>
              </a:rPr>
              <a:t>eating</a:t>
            </a:r>
            <a:r>
              <a:rPr lang="es-ES_tradnl" i="1" dirty="0" smtClean="0">
                <a:solidFill>
                  <a:srgbClr val="FFC000"/>
                </a:solidFill>
              </a:rPr>
              <a:t> </a:t>
            </a:r>
            <a:r>
              <a:rPr lang="es-ES_tradnl" i="1" dirty="0" err="1" smtClean="0">
                <a:solidFill>
                  <a:srgbClr val="FFC000"/>
                </a:solidFill>
              </a:rPr>
              <a:t>is</a:t>
            </a:r>
            <a:r>
              <a:rPr lang="es-ES_tradnl" i="1" dirty="0" smtClean="0">
                <a:solidFill>
                  <a:srgbClr val="FFC000"/>
                </a:solidFill>
              </a:rPr>
              <a:t> back</a:t>
            </a:r>
            <a:endParaRPr lang="es-ES_tradnl" sz="2800" b="0" i="1" dirty="0">
              <a:solidFill>
                <a:srgbClr val="FFC000"/>
              </a:solidFill>
            </a:endParaRPr>
          </a:p>
        </p:txBody>
      </p:sp>
    </p:spTree>
    <p:extLst>
      <p:ext uri="{BB962C8B-B14F-4D97-AF65-F5344CB8AC3E}">
        <p14:creationId xmlns:p14="http://schemas.microsoft.com/office/powerpoint/2010/main" val="3852995117"/>
      </p:ext>
    </p:extLst>
  </p:cSld>
  <p:clrMapOvr>
    <a:masterClrMapping/>
  </p:clrMapOvr>
  <p:transition spd="slow">
    <p:randomBar dir="ver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6">
                    <a:lumMod val="60000"/>
                    <a:lumOff val="40000"/>
                  </a:schemeClr>
                </a:solidFill>
              </a:rPr>
              <a:t>ALGUNOS HECHOS ACTUALES</a:t>
            </a:r>
            <a:endParaRPr lang="es-MX" dirty="0">
              <a:solidFill>
                <a:schemeClr val="accent6">
                  <a:lumMod val="60000"/>
                  <a:lumOff val="40000"/>
                </a:schemeClr>
              </a:solidFill>
            </a:endParaRPr>
          </a:p>
        </p:txBody>
      </p:sp>
      <p:sp>
        <p:nvSpPr>
          <p:cNvPr id="3" name="Marcador de contenido 2"/>
          <p:cNvSpPr>
            <a:spLocks noGrp="1"/>
          </p:cNvSpPr>
          <p:nvPr>
            <p:ph idx="1"/>
          </p:nvPr>
        </p:nvSpPr>
        <p:spPr/>
        <p:txBody>
          <a:bodyPr>
            <a:normAutofit lnSpcReduction="10000"/>
          </a:bodyPr>
          <a:lstStyle/>
          <a:p>
            <a:pPr algn="just">
              <a:lnSpc>
                <a:spcPct val="150000"/>
              </a:lnSpc>
            </a:pPr>
            <a:r>
              <a:rPr lang="es-MX" dirty="0">
                <a:solidFill>
                  <a:schemeClr val="accent6">
                    <a:lumMod val="75000"/>
                  </a:schemeClr>
                </a:solidFill>
              </a:rPr>
              <a:t>En términos gastronómicos, las personas están buscando conveniencia, y atajos: buscan tiempo para disfrutar de la comida, pero cuentan con pocas oportunidades para ello.</a:t>
            </a:r>
          </a:p>
          <a:p>
            <a:pPr algn="just">
              <a:lnSpc>
                <a:spcPct val="150000"/>
              </a:lnSpc>
            </a:pPr>
            <a:r>
              <a:rPr lang="es-MX" dirty="0">
                <a:solidFill>
                  <a:srgbClr val="92D050"/>
                </a:solidFill>
              </a:rPr>
              <a:t>Los </a:t>
            </a:r>
            <a:r>
              <a:rPr lang="es-MX" i="1" dirty="0" err="1">
                <a:solidFill>
                  <a:srgbClr val="92D050"/>
                </a:solidFill>
              </a:rPr>
              <a:t>prosumers</a:t>
            </a:r>
            <a:r>
              <a:rPr lang="es-MX" dirty="0">
                <a:solidFill>
                  <a:srgbClr val="92D050"/>
                </a:solidFill>
              </a:rPr>
              <a:t> reconocen que los alimentos son buenos para la salud, pero también constituyen una oportunidad de socializar con los demás. Y para todo ello requieren TIEMPO.</a:t>
            </a:r>
          </a:p>
          <a:p>
            <a:endParaRPr lang="es-MX" dirty="0"/>
          </a:p>
        </p:txBody>
      </p:sp>
    </p:spTree>
    <p:extLst>
      <p:ext uri="{BB962C8B-B14F-4D97-AF65-F5344CB8AC3E}">
        <p14:creationId xmlns:p14="http://schemas.microsoft.com/office/powerpoint/2010/main" val="3075722692"/>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6">
                    <a:lumMod val="75000"/>
                  </a:schemeClr>
                </a:solidFill>
              </a:rPr>
              <a:t>GUIÓN PARA EL EMPLEO DEL MATERIAL</a:t>
            </a:r>
            <a:endParaRPr lang="es-MX" b="1" dirty="0">
              <a:solidFill>
                <a:schemeClr val="accent6">
                  <a:lumMod val="75000"/>
                </a:schemeClr>
              </a:solidFill>
            </a:endParaRPr>
          </a:p>
        </p:txBody>
      </p:sp>
      <p:sp>
        <p:nvSpPr>
          <p:cNvPr id="6" name="Marcador de contenido 5"/>
          <p:cNvSpPr>
            <a:spLocks noGrp="1"/>
          </p:cNvSpPr>
          <p:nvPr>
            <p:ph sz="half" idx="2"/>
          </p:nvPr>
        </p:nvSpPr>
        <p:spPr>
          <a:xfrm>
            <a:off x="4798268" y="1600200"/>
            <a:ext cx="6171674" cy="4572000"/>
          </a:xfrm>
        </p:spPr>
        <p:txBody>
          <a:bodyPr>
            <a:normAutofit fontScale="77500" lnSpcReduction="20000"/>
          </a:bodyPr>
          <a:lstStyle/>
          <a:p>
            <a:pPr algn="just">
              <a:lnSpc>
                <a:spcPct val="170000"/>
              </a:lnSpc>
              <a:buFont typeface="Wingdings" panose="05000000000000000000" pitchFamily="2" charset="2"/>
              <a:buChar char="q"/>
            </a:pPr>
            <a:r>
              <a:rPr lang="es-MX" dirty="0" smtClean="0">
                <a:solidFill>
                  <a:schemeClr val="accent6">
                    <a:lumMod val="75000"/>
                  </a:schemeClr>
                </a:solidFill>
              </a:rPr>
              <a:t>Dicho estudio es el más reciente llevado a cabo en el ámbito gastronómico a nivel internacional, y el más completo por abarcar datos de 37 países, incluyendo México.</a:t>
            </a:r>
          </a:p>
          <a:p>
            <a:pPr algn="just">
              <a:lnSpc>
                <a:spcPct val="170000"/>
              </a:lnSpc>
              <a:buFont typeface="Wingdings" panose="05000000000000000000" pitchFamily="2" charset="2"/>
              <a:buChar char="q"/>
            </a:pPr>
            <a:r>
              <a:rPr lang="es-MX" dirty="0" smtClean="0">
                <a:solidFill>
                  <a:schemeClr val="accent1">
                    <a:lumMod val="75000"/>
                  </a:schemeClr>
                </a:solidFill>
              </a:rPr>
              <a:t>Se sugiere ir complementando la información vertida en el estudio, con otros textos, datos y estadísticas de diferentes </a:t>
            </a:r>
            <a:r>
              <a:rPr lang="es-MX" dirty="0" smtClean="0">
                <a:solidFill>
                  <a:schemeClr val="accent1">
                    <a:lumMod val="75000"/>
                  </a:schemeClr>
                </a:solidFill>
              </a:rPr>
              <a:t>fuentes de información.</a:t>
            </a:r>
            <a:endParaRPr lang="es-MX" dirty="0">
              <a:solidFill>
                <a:schemeClr val="accent1">
                  <a:lumMod val="75000"/>
                </a:schemeClr>
              </a:solidFill>
            </a:endParaRPr>
          </a:p>
        </p:txBody>
      </p:sp>
      <p:pic>
        <p:nvPicPr>
          <p:cNvPr id="2" name="Imagen 1"/>
          <p:cNvPicPr>
            <a:picLocks noChangeAspect="1"/>
          </p:cNvPicPr>
          <p:nvPr/>
        </p:nvPicPr>
        <p:blipFill>
          <a:blip r:embed="rId2"/>
          <a:stretch>
            <a:fillRect/>
          </a:stretch>
        </p:blipFill>
        <p:spPr>
          <a:xfrm>
            <a:off x="693812" y="1988840"/>
            <a:ext cx="3168352" cy="3456384"/>
          </a:xfrm>
          <a:prstGeom prst="rect">
            <a:avLst/>
          </a:prstGeom>
          <a:ln w="57150">
            <a:solidFill>
              <a:schemeClr val="accent1">
                <a:lumMod val="75000"/>
              </a:schemeClr>
            </a:solidFill>
          </a:ln>
        </p:spPr>
      </p:pic>
    </p:spTree>
    <p:extLst>
      <p:ext uri="{BB962C8B-B14F-4D97-AF65-F5344CB8AC3E}">
        <p14:creationId xmlns:p14="http://schemas.microsoft.com/office/powerpoint/2010/main" val="2317845790"/>
      </p:ext>
    </p:extLst>
  </p:cSld>
  <p:clrMapOvr>
    <a:masterClrMapping/>
  </p:clrMapOvr>
  <p:transition spd="slow">
    <p:randomBa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1052736"/>
            <a:ext cx="12188825" cy="3960440"/>
          </a:xfrm>
          <a:prstGeom prst="rect">
            <a:avLst/>
          </a:prstGeom>
        </p:spPr>
      </p:pic>
    </p:spTree>
    <p:extLst>
      <p:ext uri="{BB962C8B-B14F-4D97-AF65-F5344CB8AC3E}">
        <p14:creationId xmlns:p14="http://schemas.microsoft.com/office/powerpoint/2010/main" val="1649987174"/>
      </p:ext>
    </p:extLst>
  </p:cSld>
  <p:clrMapOvr>
    <a:masterClrMapping/>
  </p:clrMapOvr>
  <p:transition spd="slow">
    <p:randomBar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6">
                    <a:lumMod val="60000"/>
                    <a:lumOff val="40000"/>
                  </a:schemeClr>
                </a:solidFill>
              </a:rPr>
              <a:t>ALGUNAS ESTADÍSTICAS</a:t>
            </a:r>
            <a:endParaRPr lang="es-MX" dirty="0">
              <a:solidFill>
                <a:schemeClr val="accent6">
                  <a:lumMod val="60000"/>
                  <a:lumOff val="40000"/>
                </a:schemeClr>
              </a:solidFill>
            </a:endParaRPr>
          </a:p>
        </p:txBody>
      </p:sp>
      <p:sp>
        <p:nvSpPr>
          <p:cNvPr id="3" name="Marcador de contenido 2"/>
          <p:cNvSpPr>
            <a:spLocks noGrp="1"/>
          </p:cNvSpPr>
          <p:nvPr>
            <p:ph idx="1"/>
          </p:nvPr>
        </p:nvSpPr>
        <p:spPr/>
        <p:txBody>
          <a:bodyPr>
            <a:normAutofit fontScale="92500" lnSpcReduction="10000"/>
          </a:bodyPr>
          <a:lstStyle/>
          <a:p>
            <a:pPr algn="just">
              <a:lnSpc>
                <a:spcPct val="150000"/>
              </a:lnSpc>
              <a:buFont typeface="Wingdings" panose="05000000000000000000" pitchFamily="2" charset="2"/>
              <a:buChar char="Ø"/>
            </a:pPr>
            <a:r>
              <a:rPr lang="es-MX" dirty="0">
                <a:solidFill>
                  <a:schemeClr val="accent1">
                    <a:lumMod val="75000"/>
                  </a:schemeClr>
                </a:solidFill>
              </a:rPr>
              <a:t>90% de los entrevistados para el estudio </a:t>
            </a:r>
            <a:r>
              <a:rPr lang="es-MX" i="1" dirty="0" err="1">
                <a:solidFill>
                  <a:schemeClr val="accent1">
                    <a:lumMod val="75000"/>
                  </a:schemeClr>
                </a:solidFill>
              </a:rPr>
              <a:t>Havas</a:t>
            </a:r>
            <a:r>
              <a:rPr lang="es-MX" i="1" dirty="0">
                <a:solidFill>
                  <a:schemeClr val="accent1">
                    <a:lumMod val="75000"/>
                  </a:schemeClr>
                </a:solidFill>
              </a:rPr>
              <a:t> </a:t>
            </a:r>
            <a:r>
              <a:rPr lang="es-MX" i="1" dirty="0" err="1">
                <a:solidFill>
                  <a:schemeClr val="accent1">
                    <a:lumMod val="75000"/>
                  </a:schemeClr>
                </a:solidFill>
              </a:rPr>
              <a:t>Worldwide</a:t>
            </a:r>
            <a:r>
              <a:rPr lang="es-MX" i="1" dirty="0">
                <a:solidFill>
                  <a:schemeClr val="accent1">
                    <a:lumMod val="75000"/>
                  </a:schemeClr>
                </a:solidFill>
              </a:rPr>
              <a:t> </a:t>
            </a:r>
            <a:r>
              <a:rPr lang="es-MX" dirty="0">
                <a:solidFill>
                  <a:schemeClr val="accent1">
                    <a:lumMod val="75000"/>
                  </a:schemeClr>
                </a:solidFill>
              </a:rPr>
              <a:t>(2016) reconoce como importante comer, por lo menos una vez al día, con la familia o algún miembro de ella.</a:t>
            </a:r>
          </a:p>
          <a:p>
            <a:pPr algn="just">
              <a:lnSpc>
                <a:spcPct val="150000"/>
              </a:lnSpc>
              <a:buFont typeface="Wingdings" panose="05000000000000000000" pitchFamily="2" charset="2"/>
              <a:buChar char="Ø"/>
            </a:pPr>
            <a:r>
              <a:rPr lang="es-MX" dirty="0">
                <a:solidFill>
                  <a:schemeClr val="accent6">
                    <a:lumMod val="75000"/>
                  </a:schemeClr>
                </a:solidFill>
              </a:rPr>
              <a:t>57% admite que no le gusta comer con prisa y que le gustaría tardarse y disfrutar más sus alimentos.</a:t>
            </a:r>
          </a:p>
          <a:p>
            <a:pPr algn="just">
              <a:lnSpc>
                <a:spcPct val="150000"/>
              </a:lnSpc>
              <a:buFont typeface="Wingdings" panose="05000000000000000000" pitchFamily="2" charset="2"/>
              <a:buChar char="Ø"/>
            </a:pPr>
            <a:r>
              <a:rPr lang="es-MX" dirty="0">
                <a:solidFill>
                  <a:schemeClr val="accent1">
                    <a:lumMod val="75000"/>
                  </a:schemeClr>
                </a:solidFill>
              </a:rPr>
              <a:t>Algunos estudios revelan que la mayoría de los americanos (en Estados Unidos) ingieren uno de 5 alimentos, en sus coches.</a:t>
            </a:r>
          </a:p>
          <a:p>
            <a:endParaRPr lang="es-MX" dirty="0"/>
          </a:p>
        </p:txBody>
      </p:sp>
    </p:spTree>
    <p:extLst>
      <p:ext uri="{BB962C8B-B14F-4D97-AF65-F5344CB8AC3E}">
        <p14:creationId xmlns:p14="http://schemas.microsoft.com/office/powerpoint/2010/main" val="3567741679"/>
      </p:ext>
    </p:extLst>
  </p:cSld>
  <p:clrMapOvr>
    <a:masterClrMapping/>
  </p:clrMapOvr>
  <p:transition spd="slow">
    <p:randomBar dir="vert"/>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2">
                    <a:lumMod val="75000"/>
                  </a:schemeClr>
                </a:solidFill>
              </a:rPr>
              <a:t>ALGUNOS DATOS DE LA COCINA SOCIAL</a:t>
            </a:r>
            <a:endParaRPr lang="es-MX" dirty="0">
              <a:solidFill>
                <a:schemeClr val="accent2">
                  <a:lumMod val="75000"/>
                </a:schemeClr>
              </a:solidFill>
            </a:endParaRPr>
          </a:p>
        </p:txBody>
      </p:sp>
      <p:sp>
        <p:nvSpPr>
          <p:cNvPr id="3" name="Marcador de contenido 2"/>
          <p:cNvSpPr>
            <a:spLocks noGrp="1"/>
          </p:cNvSpPr>
          <p:nvPr>
            <p:ph idx="1"/>
          </p:nvPr>
        </p:nvSpPr>
        <p:spPr/>
        <p:txBody>
          <a:bodyPr>
            <a:normAutofit lnSpcReduction="10000"/>
          </a:bodyPr>
          <a:lstStyle/>
          <a:p>
            <a:pPr algn="just">
              <a:lnSpc>
                <a:spcPct val="150000"/>
              </a:lnSpc>
            </a:pPr>
            <a:r>
              <a:rPr lang="es-MX" dirty="0">
                <a:solidFill>
                  <a:schemeClr val="accent4">
                    <a:lumMod val="50000"/>
                  </a:schemeClr>
                </a:solidFill>
              </a:rPr>
              <a:t>En algunos países como México, la gente de las ciudades trata de comer junta la mayor parte del tiempo ya sea con familias o amigos; y en lugares como plazas comerciales o parques.</a:t>
            </a:r>
          </a:p>
          <a:p>
            <a:pPr algn="just">
              <a:lnSpc>
                <a:spcPct val="150000"/>
              </a:lnSpc>
            </a:pPr>
            <a:r>
              <a:rPr lang="es-MX" dirty="0">
                <a:solidFill>
                  <a:schemeClr val="accent2">
                    <a:lumMod val="75000"/>
                  </a:schemeClr>
                </a:solidFill>
              </a:rPr>
              <a:t>En 2010 nació en París el </a:t>
            </a:r>
            <a:r>
              <a:rPr lang="es-MX" i="1" dirty="0" err="1">
                <a:solidFill>
                  <a:schemeClr val="accent2">
                    <a:lumMod val="75000"/>
                  </a:schemeClr>
                </a:solidFill>
              </a:rPr>
              <a:t>Colunching</a:t>
            </a:r>
            <a:r>
              <a:rPr lang="es-MX" dirty="0">
                <a:solidFill>
                  <a:schemeClr val="accent2">
                    <a:lumMod val="75000"/>
                  </a:schemeClr>
                </a:solidFill>
              </a:rPr>
              <a:t> que consiste en que desconocidos acuden a un restaurante a disfrutar de una buena comida, y a conocer gente.</a:t>
            </a:r>
          </a:p>
          <a:p>
            <a:endParaRPr lang="es-MX" dirty="0"/>
          </a:p>
        </p:txBody>
      </p:sp>
    </p:spTree>
    <p:extLst>
      <p:ext uri="{BB962C8B-B14F-4D97-AF65-F5344CB8AC3E}">
        <p14:creationId xmlns:p14="http://schemas.microsoft.com/office/powerpoint/2010/main" val="482995467"/>
      </p:ext>
    </p:extLst>
  </p:cSld>
  <p:clrMapOvr>
    <a:masterClrMapping/>
  </p:clrMapOvr>
  <p:transition spd="slow">
    <p:randomBar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701924" y="2060848"/>
            <a:ext cx="9141619" cy="2985149"/>
          </a:xfrm>
        </p:spPr>
        <p:txBody>
          <a:bodyPr>
            <a:noAutofit/>
          </a:bodyPr>
          <a:lstStyle/>
          <a:p>
            <a:pPr algn="ctr">
              <a:lnSpc>
                <a:spcPct val="150000"/>
              </a:lnSpc>
            </a:pPr>
            <a:r>
              <a:rPr lang="en-US" sz="2800" i="1" dirty="0">
                <a:solidFill>
                  <a:schemeClr val="accent1">
                    <a:lumMod val="75000"/>
                  </a:schemeClr>
                </a:solidFill>
              </a:rPr>
              <a:t>“… The point [of </a:t>
            </a:r>
            <a:r>
              <a:rPr lang="en-US" sz="2800" i="1" dirty="0" err="1">
                <a:solidFill>
                  <a:schemeClr val="accent1">
                    <a:lumMod val="75000"/>
                  </a:schemeClr>
                </a:solidFill>
              </a:rPr>
              <a:t>Colunching</a:t>
            </a:r>
            <a:r>
              <a:rPr lang="en-US" sz="2800" i="1" dirty="0">
                <a:solidFill>
                  <a:schemeClr val="accent1">
                    <a:lumMod val="75000"/>
                  </a:schemeClr>
                </a:solidFill>
              </a:rPr>
              <a:t>],</a:t>
            </a:r>
            <a:br>
              <a:rPr lang="en-US" sz="2800" i="1" dirty="0">
                <a:solidFill>
                  <a:schemeClr val="accent1">
                    <a:lumMod val="75000"/>
                  </a:schemeClr>
                </a:solidFill>
              </a:rPr>
            </a:br>
            <a:r>
              <a:rPr lang="en-US" sz="2800" i="1" dirty="0">
                <a:solidFill>
                  <a:schemeClr val="accent1">
                    <a:lumMod val="75000"/>
                  </a:schemeClr>
                </a:solidFill>
              </a:rPr>
              <a:t>according to its website, is ‘to reinvent the tradition of civilized dining, with shared moments of conviviality that promote the art of conversation and culinary pleasures’” (Havas, 2016, p. 39).</a:t>
            </a:r>
            <a:endParaRPr lang="es-MX" sz="2800" dirty="0"/>
          </a:p>
        </p:txBody>
      </p:sp>
    </p:spTree>
    <p:extLst>
      <p:ext uri="{BB962C8B-B14F-4D97-AF65-F5344CB8AC3E}">
        <p14:creationId xmlns:p14="http://schemas.microsoft.com/office/powerpoint/2010/main" val="2366040811"/>
      </p:ext>
    </p:extLst>
  </p:cSld>
  <p:clrMapOvr>
    <a:masterClrMapping/>
  </p:clrMapOvr>
  <p:transition spd="slow">
    <p:randomBar dir="ver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834356"/>
          </a:xfrm>
        </p:spPr>
        <p:txBody>
          <a:bodyPr/>
          <a:lstStyle/>
          <a:p>
            <a:pPr algn="ctr"/>
            <a:r>
              <a:rPr lang="es-MX" dirty="0" smtClean="0">
                <a:solidFill>
                  <a:schemeClr val="accent2">
                    <a:lumMod val="75000"/>
                  </a:schemeClr>
                </a:solidFill>
              </a:rPr>
              <a:t>¿QUÉ SIGUE?</a:t>
            </a:r>
            <a:endParaRPr lang="es-MX" dirty="0">
              <a:solidFill>
                <a:schemeClr val="accent2">
                  <a:lumMod val="75000"/>
                </a:schemeClr>
              </a:solidFill>
            </a:endParaRPr>
          </a:p>
        </p:txBody>
      </p:sp>
      <p:sp>
        <p:nvSpPr>
          <p:cNvPr id="5" name="Subtítulo 4"/>
          <p:cNvSpPr>
            <a:spLocks noGrp="1"/>
          </p:cNvSpPr>
          <p:nvPr>
            <p:ph type="subTitle" idx="1"/>
          </p:nvPr>
        </p:nvSpPr>
        <p:spPr>
          <a:xfrm>
            <a:off x="1773932" y="1412776"/>
            <a:ext cx="9141619" cy="1296144"/>
          </a:xfrm>
        </p:spPr>
        <p:txBody>
          <a:bodyPr>
            <a:noAutofit/>
          </a:bodyPr>
          <a:lstStyle/>
          <a:p>
            <a:pPr algn="just">
              <a:lnSpc>
                <a:spcPct val="150000"/>
              </a:lnSpc>
            </a:pPr>
            <a:r>
              <a:rPr lang="es-MX" sz="2400" b="1" dirty="0" smtClean="0"/>
              <a:t>Los restaurantes rediseñarán sus espacios para animar a los comensales que no se conocen entre sí, a sentarse juntos.</a:t>
            </a:r>
            <a:endParaRPr lang="es-MX" sz="2400" b="1" dirty="0"/>
          </a:p>
        </p:txBody>
      </p:sp>
    </p:spTree>
    <p:extLst>
      <p:ext uri="{BB962C8B-B14F-4D97-AF65-F5344CB8AC3E}">
        <p14:creationId xmlns:p14="http://schemas.microsoft.com/office/powerpoint/2010/main" val="1858842374"/>
      </p:ext>
    </p:extLst>
  </p:cSld>
  <p:clrMapOvr>
    <a:masterClrMapping/>
  </p:clrMapOvr>
  <p:transition spd="slow">
    <p:randomBar dir="vert"/>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834356"/>
          </a:xfrm>
        </p:spPr>
        <p:txBody>
          <a:bodyPr/>
          <a:lstStyle/>
          <a:p>
            <a:pPr algn="ctr"/>
            <a:r>
              <a:rPr lang="es-MX" dirty="0" smtClean="0">
                <a:solidFill>
                  <a:schemeClr val="accent2">
                    <a:lumMod val="75000"/>
                  </a:schemeClr>
                </a:solidFill>
              </a:rPr>
              <a:t>¿QUÉ SIGUE?</a:t>
            </a:r>
            <a:endParaRPr lang="es-MX" dirty="0">
              <a:solidFill>
                <a:schemeClr val="accent2">
                  <a:lumMod val="75000"/>
                </a:schemeClr>
              </a:solidFill>
            </a:endParaRPr>
          </a:p>
        </p:txBody>
      </p:sp>
      <p:sp>
        <p:nvSpPr>
          <p:cNvPr id="5" name="Subtítulo 4"/>
          <p:cNvSpPr>
            <a:spLocks noGrp="1"/>
          </p:cNvSpPr>
          <p:nvPr>
            <p:ph type="subTitle" idx="1"/>
          </p:nvPr>
        </p:nvSpPr>
        <p:spPr>
          <a:xfrm>
            <a:off x="1773932" y="1412776"/>
            <a:ext cx="9141619" cy="1656184"/>
          </a:xfrm>
        </p:spPr>
        <p:txBody>
          <a:bodyPr>
            <a:noAutofit/>
          </a:bodyPr>
          <a:lstStyle/>
          <a:p>
            <a:pPr algn="just">
              <a:lnSpc>
                <a:spcPct val="150000"/>
              </a:lnSpc>
            </a:pPr>
            <a:r>
              <a:rPr lang="es-MX" sz="2400" b="1" dirty="0" smtClean="0"/>
              <a:t>Algunas compañías ofrecerán a sus viajeros (turistas) la oportunidad de compartir los alimentos con los residentes del destino que se trate, en su propia casa.</a:t>
            </a:r>
            <a:endParaRPr lang="es-MX" sz="2400" b="1" dirty="0"/>
          </a:p>
        </p:txBody>
      </p:sp>
    </p:spTree>
    <p:extLst>
      <p:ext uri="{BB962C8B-B14F-4D97-AF65-F5344CB8AC3E}">
        <p14:creationId xmlns:p14="http://schemas.microsoft.com/office/powerpoint/2010/main" val="38027065"/>
      </p:ext>
    </p:extLst>
  </p:cSld>
  <p:clrMapOvr>
    <a:masterClrMapping/>
  </p:clrMapOvr>
  <p:transition spd="slow">
    <p:randomBar dir="vert"/>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828324" y="362396"/>
            <a:ext cx="9141619" cy="834356"/>
          </a:xfrm>
        </p:spPr>
        <p:txBody>
          <a:bodyPr/>
          <a:lstStyle/>
          <a:p>
            <a:pPr algn="ctr"/>
            <a:r>
              <a:rPr lang="es-MX" dirty="0" smtClean="0">
                <a:solidFill>
                  <a:schemeClr val="accent2">
                    <a:lumMod val="75000"/>
                  </a:schemeClr>
                </a:solidFill>
              </a:rPr>
              <a:t>¿QUÉ SIGUE?</a:t>
            </a:r>
            <a:endParaRPr lang="es-MX" dirty="0">
              <a:solidFill>
                <a:schemeClr val="accent2">
                  <a:lumMod val="75000"/>
                </a:schemeClr>
              </a:solidFill>
            </a:endParaRPr>
          </a:p>
        </p:txBody>
      </p:sp>
      <p:sp>
        <p:nvSpPr>
          <p:cNvPr id="5" name="Subtítulo 4"/>
          <p:cNvSpPr>
            <a:spLocks noGrp="1"/>
          </p:cNvSpPr>
          <p:nvPr>
            <p:ph type="subTitle" idx="1"/>
          </p:nvPr>
        </p:nvSpPr>
        <p:spPr>
          <a:xfrm>
            <a:off x="1773932" y="1412776"/>
            <a:ext cx="9141619" cy="1656184"/>
          </a:xfrm>
        </p:spPr>
        <p:txBody>
          <a:bodyPr>
            <a:noAutofit/>
          </a:bodyPr>
          <a:lstStyle/>
          <a:p>
            <a:pPr algn="just">
              <a:lnSpc>
                <a:spcPct val="150000"/>
              </a:lnSpc>
            </a:pPr>
            <a:r>
              <a:rPr lang="es-MX" sz="2400" b="1" dirty="0" smtClean="0"/>
              <a:t>Se espera el incremento de clases de cocina para que las personas ofrezcan comidas y cenas en su propia casa.</a:t>
            </a:r>
            <a:endParaRPr lang="es-MX" sz="2400" b="1" dirty="0"/>
          </a:p>
        </p:txBody>
      </p:sp>
    </p:spTree>
    <p:extLst>
      <p:ext uri="{BB962C8B-B14F-4D97-AF65-F5344CB8AC3E}">
        <p14:creationId xmlns:p14="http://schemas.microsoft.com/office/powerpoint/2010/main" val="3742535228"/>
      </p:ext>
    </p:extLst>
  </p:cSld>
  <p:clrMapOvr>
    <a:masterClrMapping/>
  </p:clrMapOvr>
  <p:transition spd="slow">
    <p:randomBar dir="vert"/>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828324" y="1556792"/>
            <a:ext cx="9141619" cy="2481093"/>
          </a:xfrm>
        </p:spPr>
        <p:txBody>
          <a:bodyPr>
            <a:normAutofit fontScale="90000"/>
          </a:bodyPr>
          <a:lstStyle/>
          <a:p>
            <a:pPr algn="ctr">
              <a:lnSpc>
                <a:spcPct val="150000"/>
              </a:lnSpc>
            </a:pPr>
            <a:r>
              <a:rPr lang="en-US" sz="4000" i="1" dirty="0">
                <a:solidFill>
                  <a:schemeClr val="accent2">
                    <a:lumMod val="75000"/>
                  </a:schemeClr>
                </a:solidFill>
              </a:rPr>
              <a:t>Young people today know a lot about food but very little about cooking (Havas, 2016, p. </a:t>
            </a:r>
            <a:r>
              <a:rPr lang="en-US" sz="4000" i="1" dirty="0" smtClean="0">
                <a:solidFill>
                  <a:schemeClr val="accent2">
                    <a:lumMod val="75000"/>
                  </a:schemeClr>
                </a:solidFill>
              </a:rPr>
              <a:t>40).</a:t>
            </a:r>
            <a:endParaRPr lang="es-MX" sz="4000" i="1" dirty="0">
              <a:solidFill>
                <a:schemeClr val="accent2">
                  <a:lumMod val="75000"/>
                </a:schemeClr>
              </a:solidFill>
            </a:endParaRPr>
          </a:p>
        </p:txBody>
      </p:sp>
      <p:sp>
        <p:nvSpPr>
          <p:cNvPr id="5" name="Marcador de texto 4"/>
          <p:cNvSpPr>
            <a:spLocks noGrp="1"/>
          </p:cNvSpPr>
          <p:nvPr>
            <p:ph type="body" idx="1"/>
          </p:nvPr>
        </p:nvSpPr>
        <p:spPr>
          <a:xfrm>
            <a:off x="1828324" y="4293096"/>
            <a:ext cx="9141619" cy="724465"/>
          </a:xfrm>
        </p:spPr>
        <p:txBody>
          <a:bodyPr/>
          <a:lstStyle/>
          <a:p>
            <a:r>
              <a:rPr lang="es-MX" dirty="0" smtClean="0"/>
              <a:t>Y no sólo clases de cocina…</a:t>
            </a:r>
            <a:endParaRPr lang="es-MX" dirty="0"/>
          </a:p>
        </p:txBody>
      </p:sp>
    </p:spTree>
    <p:extLst>
      <p:ext uri="{BB962C8B-B14F-4D97-AF65-F5344CB8AC3E}">
        <p14:creationId xmlns:p14="http://schemas.microsoft.com/office/powerpoint/2010/main" val="743071852"/>
      </p:ext>
    </p:extLst>
  </p:cSld>
  <p:clrMapOvr>
    <a:masterClrMapping/>
  </p:clrMapOvr>
  <p:transition spd="slow">
    <p:randomBar dir="vert"/>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defTabSz="1216152">
              <a:spcBef>
                <a:spcPts val="0"/>
              </a:spcBef>
              <a:buNone/>
            </a:pPr>
            <a:r>
              <a:rPr lang="es-ES_tradnl" sz="3600" b="1" i="0" dirty="0" smtClean="0">
                <a:solidFill>
                  <a:schemeClr val="accent4">
                    <a:lumMod val="75000"/>
                  </a:schemeClr>
                </a:solidFill>
                <a:latin typeface="Constantia"/>
                <a:ea typeface="+mj-ea"/>
                <a:cs typeface="+mj-cs"/>
              </a:rPr>
              <a:t>FUENTES DE INFORMACIÓN</a:t>
            </a:r>
            <a:endParaRPr lang="es-ES_tradnl" sz="3600" b="1" i="0" dirty="0">
              <a:solidFill>
                <a:schemeClr val="accent4">
                  <a:lumMod val="75000"/>
                </a:schemeClr>
              </a:solidFill>
              <a:latin typeface="Constantia"/>
              <a:ea typeface="+mj-ea"/>
              <a:cs typeface="+mj-cs"/>
            </a:endParaRPr>
          </a:p>
        </p:txBody>
      </p:sp>
      <p:sp>
        <p:nvSpPr>
          <p:cNvPr id="6" name="Content Placeholder 5"/>
          <p:cNvSpPr>
            <a:spLocks noGrp="1"/>
          </p:cNvSpPr>
          <p:nvPr>
            <p:ph idx="1"/>
          </p:nvPr>
        </p:nvSpPr>
        <p:spPr/>
        <p:txBody>
          <a:bodyPr>
            <a:normAutofit fontScale="85000" lnSpcReduction="10000"/>
          </a:bodyPr>
          <a:lstStyle/>
          <a:p>
            <a:pPr marL="301752" indent="-301752" defTabSz="1216152">
              <a:lnSpc>
                <a:spcPct val="150000"/>
              </a:lnSpc>
              <a:buClr>
                <a:srgbClr val="89C01C"/>
              </a:buClr>
              <a:buFont typeface="Arial"/>
              <a:buChar char="•"/>
            </a:pPr>
            <a:r>
              <a:rPr lang="es-ES_tradnl" sz="2800" b="0" i="0" dirty="0" smtClean="0">
                <a:solidFill>
                  <a:schemeClr val="accent4">
                    <a:lumMod val="75000"/>
                  </a:schemeClr>
                </a:solidFill>
                <a:latin typeface="Constantia"/>
                <a:ea typeface="+mn-ea"/>
                <a:cs typeface="+mn-cs"/>
              </a:rPr>
              <a:t>De María, Andrea (2017). </a:t>
            </a:r>
            <a:r>
              <a:rPr lang="es-ES_tradnl" sz="2800" b="0" i="1" dirty="0" smtClean="0">
                <a:solidFill>
                  <a:schemeClr val="accent4">
                    <a:lumMod val="75000"/>
                  </a:schemeClr>
                </a:solidFill>
                <a:latin typeface="Constantia"/>
                <a:ea typeface="+mn-ea"/>
                <a:cs typeface="+mn-cs"/>
              </a:rPr>
              <a:t>Lo básico en la dieta </a:t>
            </a:r>
            <a:r>
              <a:rPr lang="es-ES_tradnl" sz="2800" b="0" i="1" dirty="0" err="1" smtClean="0">
                <a:solidFill>
                  <a:schemeClr val="accent4">
                    <a:lumMod val="75000"/>
                  </a:schemeClr>
                </a:solidFill>
                <a:latin typeface="Constantia"/>
                <a:ea typeface="+mn-ea"/>
                <a:cs typeface="+mn-cs"/>
              </a:rPr>
              <a:t>pescetariana</a:t>
            </a:r>
            <a:r>
              <a:rPr lang="es-ES_tradnl" sz="2800" b="0" i="0" dirty="0" smtClean="0">
                <a:solidFill>
                  <a:schemeClr val="accent4">
                    <a:lumMod val="75000"/>
                  </a:schemeClr>
                </a:solidFill>
                <a:latin typeface="Constantia"/>
                <a:ea typeface="+mn-ea"/>
                <a:cs typeface="+mn-cs"/>
              </a:rPr>
              <a:t>. Sección Artículos, Salud y Medicina.com. México: Grupo multicolor. </a:t>
            </a:r>
            <a:r>
              <a:rPr lang="es-ES_tradnl" dirty="0" smtClean="0">
                <a:solidFill>
                  <a:schemeClr val="accent4">
                    <a:lumMod val="75000"/>
                  </a:schemeClr>
                </a:solidFill>
              </a:rPr>
              <a:t>Disponible </a:t>
            </a:r>
            <a:r>
              <a:rPr lang="es-ES_tradnl" dirty="0">
                <a:solidFill>
                  <a:schemeClr val="accent4">
                    <a:lumMod val="75000"/>
                  </a:schemeClr>
                </a:solidFill>
              </a:rPr>
              <a:t>en: </a:t>
            </a:r>
            <a:r>
              <a:rPr lang="es-ES_tradnl" dirty="0">
                <a:solidFill>
                  <a:schemeClr val="accent4">
                    <a:lumMod val="75000"/>
                  </a:schemeClr>
                </a:solidFill>
                <a:hlinkClick r:id="rId2"/>
              </a:rPr>
              <a:t>http://</a:t>
            </a:r>
            <a:r>
              <a:rPr lang="es-ES_tradnl" dirty="0" smtClean="0">
                <a:solidFill>
                  <a:schemeClr val="accent4">
                    <a:lumMod val="75000"/>
                  </a:schemeClr>
                </a:solidFill>
                <a:hlinkClick r:id="rId2"/>
              </a:rPr>
              <a:t>www.saludymedicinas.com.mx/centros-de-salud/nutricion/articulos/lo-basico-en-la-dieta-pescetariana.html</a:t>
            </a:r>
            <a:endParaRPr lang="es-ES_tradnl" dirty="0" smtClean="0">
              <a:solidFill>
                <a:schemeClr val="accent4">
                  <a:lumMod val="75000"/>
                </a:schemeClr>
              </a:solidFill>
            </a:endParaRPr>
          </a:p>
          <a:p>
            <a:pPr marL="301752" indent="-301752" defTabSz="1216152">
              <a:lnSpc>
                <a:spcPct val="150000"/>
              </a:lnSpc>
              <a:buClr>
                <a:srgbClr val="89C01C"/>
              </a:buClr>
              <a:buFont typeface="Arial"/>
              <a:buChar char="•"/>
            </a:pPr>
            <a:r>
              <a:rPr lang="es-ES_tradnl" dirty="0" err="1" smtClean="0">
                <a:solidFill>
                  <a:schemeClr val="accent4">
                    <a:lumMod val="75000"/>
                  </a:schemeClr>
                </a:solidFill>
              </a:rPr>
              <a:t>Duéñez</a:t>
            </a:r>
            <a:r>
              <a:rPr lang="es-ES_tradnl" dirty="0" smtClean="0">
                <a:solidFill>
                  <a:schemeClr val="accent4">
                    <a:lumMod val="75000"/>
                  </a:schemeClr>
                </a:solidFill>
              </a:rPr>
              <a:t>, Marcelino (2014). </a:t>
            </a:r>
            <a:r>
              <a:rPr lang="es-ES_tradnl" i="1" dirty="0" smtClean="0">
                <a:solidFill>
                  <a:schemeClr val="accent4">
                    <a:lumMod val="75000"/>
                  </a:schemeClr>
                </a:solidFill>
              </a:rPr>
              <a:t>8 reglas de la cocina cruda o </a:t>
            </a:r>
            <a:r>
              <a:rPr lang="es-ES_tradnl" i="1" dirty="0" err="1" smtClean="0">
                <a:solidFill>
                  <a:schemeClr val="accent4">
                    <a:lumMod val="75000"/>
                  </a:schemeClr>
                </a:solidFill>
              </a:rPr>
              <a:t>raw</a:t>
            </a:r>
            <a:r>
              <a:rPr lang="es-ES_tradnl" i="1" dirty="0" smtClean="0">
                <a:solidFill>
                  <a:schemeClr val="accent4">
                    <a:lumMod val="75000"/>
                  </a:schemeClr>
                </a:solidFill>
              </a:rPr>
              <a:t> </a:t>
            </a:r>
            <a:r>
              <a:rPr lang="es-ES_tradnl" i="1" dirty="0" err="1" smtClean="0">
                <a:solidFill>
                  <a:schemeClr val="accent4">
                    <a:lumMod val="75000"/>
                  </a:schemeClr>
                </a:solidFill>
              </a:rPr>
              <a:t>food</a:t>
            </a:r>
            <a:r>
              <a:rPr lang="es-ES_tradnl" dirty="0" smtClean="0">
                <a:solidFill>
                  <a:schemeClr val="accent4">
                    <a:lumMod val="75000"/>
                  </a:schemeClr>
                </a:solidFill>
              </a:rPr>
              <a:t>. Agencia Reforma, enero de 2014, Diario “La Opinión”. Disponible </a:t>
            </a:r>
            <a:r>
              <a:rPr lang="es-ES_tradnl" dirty="0">
                <a:solidFill>
                  <a:schemeClr val="accent4">
                    <a:lumMod val="75000"/>
                  </a:schemeClr>
                </a:solidFill>
              </a:rPr>
              <a:t>en: https://laopinion.com/2014/01/07/8-reglas-de-la-cocina-cruda-o-raw-food/</a:t>
            </a:r>
            <a:endParaRPr lang="es-ES_tradnl" dirty="0" smtClean="0">
              <a:solidFill>
                <a:schemeClr val="accent4">
                  <a:lumMod val="75000"/>
                </a:schemeClr>
              </a:solidFill>
            </a:endParaRPr>
          </a:p>
        </p:txBody>
      </p:sp>
    </p:spTree>
    <p:extLst>
      <p:ext uri="{BB962C8B-B14F-4D97-AF65-F5344CB8AC3E}">
        <p14:creationId xmlns:p14="http://schemas.microsoft.com/office/powerpoint/2010/main" val="2041341814"/>
      </p:ext>
    </p:extLst>
  </p:cSld>
  <p:clrMapOvr>
    <a:masterClrMapping/>
  </p:clrMapOvr>
  <p:transition spd="slow">
    <p:randomBar dir="vert"/>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defTabSz="1216152">
              <a:spcBef>
                <a:spcPts val="0"/>
              </a:spcBef>
              <a:buNone/>
            </a:pPr>
            <a:r>
              <a:rPr lang="es-ES_tradnl" sz="3600" b="1" i="0" dirty="0" smtClean="0">
                <a:solidFill>
                  <a:schemeClr val="accent4">
                    <a:lumMod val="75000"/>
                  </a:schemeClr>
                </a:solidFill>
                <a:latin typeface="Constantia"/>
                <a:ea typeface="+mj-ea"/>
                <a:cs typeface="+mj-cs"/>
              </a:rPr>
              <a:t>FUENTES DE INFORMACIÓN</a:t>
            </a:r>
            <a:endParaRPr lang="es-ES_tradnl" sz="3600" b="1" i="0" dirty="0">
              <a:solidFill>
                <a:schemeClr val="accent4">
                  <a:lumMod val="75000"/>
                </a:schemeClr>
              </a:solidFill>
              <a:latin typeface="Constantia"/>
              <a:ea typeface="+mj-ea"/>
              <a:cs typeface="+mj-cs"/>
            </a:endParaRPr>
          </a:p>
        </p:txBody>
      </p:sp>
      <p:sp>
        <p:nvSpPr>
          <p:cNvPr id="6" name="Content Placeholder 5"/>
          <p:cNvSpPr>
            <a:spLocks noGrp="1"/>
          </p:cNvSpPr>
          <p:nvPr>
            <p:ph idx="1"/>
          </p:nvPr>
        </p:nvSpPr>
        <p:spPr/>
        <p:txBody>
          <a:bodyPr>
            <a:normAutofit fontScale="92500" lnSpcReduction="20000"/>
          </a:bodyPr>
          <a:lstStyle/>
          <a:p>
            <a:pPr marL="301752" indent="-301752" defTabSz="1216152">
              <a:lnSpc>
                <a:spcPct val="150000"/>
              </a:lnSpc>
              <a:buClr>
                <a:srgbClr val="89C01C"/>
              </a:buClr>
              <a:buFont typeface="Arial"/>
              <a:buChar char="•"/>
            </a:pPr>
            <a:r>
              <a:rPr lang="es-ES_tradnl" dirty="0" smtClean="0">
                <a:solidFill>
                  <a:schemeClr val="accent4">
                    <a:lumMod val="75000"/>
                  </a:schemeClr>
                </a:solidFill>
              </a:rPr>
              <a:t>FAO (2017). </a:t>
            </a:r>
            <a:r>
              <a:rPr lang="es-ES_tradnl" i="1" dirty="0" smtClean="0">
                <a:solidFill>
                  <a:schemeClr val="accent4">
                    <a:lumMod val="75000"/>
                  </a:schemeClr>
                </a:solidFill>
              </a:rPr>
              <a:t>Agricultura urbana</a:t>
            </a:r>
            <a:r>
              <a:rPr lang="es-ES_tradnl" dirty="0" smtClean="0">
                <a:solidFill>
                  <a:schemeClr val="accent4">
                    <a:lumMod val="75000"/>
                  </a:schemeClr>
                </a:solidFill>
              </a:rPr>
              <a:t>. Organización de las Naciones Unidas para la Alimentación y la </a:t>
            </a:r>
            <a:r>
              <a:rPr lang="es-ES_tradnl" dirty="0" err="1" smtClean="0">
                <a:solidFill>
                  <a:schemeClr val="accent4">
                    <a:lumMod val="75000"/>
                  </a:schemeClr>
                </a:solidFill>
              </a:rPr>
              <a:t>Agricultural</a:t>
            </a:r>
            <a:r>
              <a:rPr lang="es-ES_tradnl" dirty="0" smtClean="0">
                <a:solidFill>
                  <a:schemeClr val="accent4">
                    <a:lumMod val="75000"/>
                  </a:schemeClr>
                </a:solidFill>
              </a:rPr>
              <a:t>. Disponible </a:t>
            </a:r>
            <a:r>
              <a:rPr lang="es-ES_tradnl" dirty="0">
                <a:solidFill>
                  <a:schemeClr val="accent4">
                    <a:lumMod val="75000"/>
                  </a:schemeClr>
                </a:solidFill>
              </a:rPr>
              <a:t>en: </a:t>
            </a:r>
            <a:r>
              <a:rPr lang="es-ES_tradnl" dirty="0">
                <a:solidFill>
                  <a:schemeClr val="accent4">
                    <a:lumMod val="75000"/>
                  </a:schemeClr>
                </a:solidFill>
                <a:hlinkClick r:id="rId2"/>
              </a:rPr>
              <a:t>http://www.fao.org/urban-agriculture/es</a:t>
            </a:r>
            <a:r>
              <a:rPr lang="es-ES_tradnl" dirty="0" smtClean="0">
                <a:solidFill>
                  <a:schemeClr val="accent4">
                    <a:lumMod val="75000"/>
                  </a:schemeClr>
                </a:solidFill>
                <a:hlinkClick r:id="rId2"/>
              </a:rPr>
              <a:t>/</a:t>
            </a:r>
            <a:endParaRPr lang="es-ES_tradnl" dirty="0" smtClean="0">
              <a:solidFill>
                <a:schemeClr val="accent4">
                  <a:lumMod val="75000"/>
                </a:schemeClr>
              </a:solidFill>
            </a:endParaRPr>
          </a:p>
          <a:p>
            <a:pPr marL="301752" indent="-301752" defTabSz="1216152">
              <a:lnSpc>
                <a:spcPct val="150000"/>
              </a:lnSpc>
              <a:buClr>
                <a:srgbClr val="89C01C"/>
              </a:buClr>
              <a:buFont typeface="Arial"/>
              <a:buChar char="•"/>
            </a:pPr>
            <a:r>
              <a:rPr lang="es-MX" dirty="0">
                <a:solidFill>
                  <a:schemeClr val="accent2">
                    <a:lumMod val="75000"/>
                  </a:schemeClr>
                </a:solidFill>
              </a:rPr>
              <a:t>Fresneda, Carlos (2011). </a:t>
            </a:r>
            <a:r>
              <a:rPr lang="es-MX" i="1" dirty="0">
                <a:solidFill>
                  <a:schemeClr val="accent2">
                    <a:lumMod val="75000"/>
                  </a:schemeClr>
                </a:solidFill>
              </a:rPr>
              <a:t>Juliano </a:t>
            </a:r>
            <a:r>
              <a:rPr lang="es-MX" i="1" dirty="0" err="1">
                <a:solidFill>
                  <a:schemeClr val="accent2">
                    <a:lumMod val="75000"/>
                  </a:schemeClr>
                </a:solidFill>
              </a:rPr>
              <a:t>Brotman</a:t>
            </a:r>
            <a:r>
              <a:rPr lang="es-MX" i="1" dirty="0">
                <a:solidFill>
                  <a:schemeClr val="accent2">
                    <a:lumMod val="75000"/>
                  </a:schemeClr>
                </a:solidFill>
              </a:rPr>
              <a:t>, el chef </a:t>
            </a:r>
            <a:r>
              <a:rPr lang="es-MX" i="1" dirty="0" err="1">
                <a:solidFill>
                  <a:schemeClr val="accent2">
                    <a:lumMod val="75000"/>
                  </a:schemeClr>
                </a:solidFill>
              </a:rPr>
              <a:t>crudívoro</a:t>
            </a:r>
            <a:r>
              <a:rPr lang="es-MX" i="1" dirty="0">
                <a:solidFill>
                  <a:schemeClr val="accent2">
                    <a:lumMod val="75000"/>
                  </a:schemeClr>
                </a:solidFill>
              </a:rPr>
              <a:t> de Hollywood</a:t>
            </a:r>
            <a:r>
              <a:rPr lang="es-MX" dirty="0">
                <a:solidFill>
                  <a:schemeClr val="accent2">
                    <a:lumMod val="75000"/>
                  </a:schemeClr>
                </a:solidFill>
              </a:rPr>
              <a:t>. En sección Gastronomía, periódico digital “El Mundo”. España. Disponible en: </a:t>
            </a:r>
            <a:r>
              <a:rPr lang="es-MX" u="sng" dirty="0">
                <a:solidFill>
                  <a:schemeClr val="accent2">
                    <a:lumMod val="75000"/>
                  </a:schemeClr>
                </a:solidFill>
                <a:hlinkClick r:id="rId3"/>
              </a:rPr>
              <a:t>http://www.elmundo.es/america/2011/02/25/gentes/1298653838.html</a:t>
            </a:r>
            <a:endParaRPr lang="es-MX" dirty="0">
              <a:solidFill>
                <a:schemeClr val="accent2">
                  <a:lumMod val="75000"/>
                </a:schemeClr>
              </a:solidFill>
            </a:endParaRPr>
          </a:p>
          <a:p>
            <a:pPr marL="0" indent="0" defTabSz="1216152">
              <a:lnSpc>
                <a:spcPct val="150000"/>
              </a:lnSpc>
              <a:buClr>
                <a:srgbClr val="89C01C"/>
              </a:buClr>
              <a:buNone/>
            </a:pPr>
            <a:endParaRPr lang="es-ES_tradnl" dirty="0">
              <a:solidFill>
                <a:schemeClr val="accent4">
                  <a:lumMod val="75000"/>
                </a:schemeClr>
              </a:solidFill>
            </a:endParaRPr>
          </a:p>
        </p:txBody>
      </p:sp>
    </p:spTree>
    <p:extLst>
      <p:ext uri="{BB962C8B-B14F-4D97-AF65-F5344CB8AC3E}">
        <p14:creationId xmlns:p14="http://schemas.microsoft.com/office/powerpoint/2010/main" val="2931713538"/>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chemeClr val="accent6">
                    <a:lumMod val="75000"/>
                  </a:schemeClr>
                </a:solidFill>
              </a:rPr>
              <a:t>GUIÓN PARA EL EMPLEO DEL MATERIAL</a:t>
            </a:r>
            <a:endParaRPr lang="es-MX" b="1" dirty="0">
              <a:solidFill>
                <a:schemeClr val="accent6">
                  <a:lumMod val="75000"/>
                </a:schemeClr>
              </a:solidFill>
            </a:endParaRPr>
          </a:p>
        </p:txBody>
      </p:sp>
      <p:sp>
        <p:nvSpPr>
          <p:cNvPr id="5" name="Marcador de contenido 4"/>
          <p:cNvSpPr>
            <a:spLocks noGrp="1"/>
          </p:cNvSpPr>
          <p:nvPr>
            <p:ph sz="half" idx="1"/>
          </p:nvPr>
        </p:nvSpPr>
        <p:spPr>
          <a:xfrm>
            <a:off x="477788" y="1772816"/>
            <a:ext cx="5112568" cy="4572000"/>
          </a:xfrm>
        </p:spPr>
        <p:txBody>
          <a:bodyPr>
            <a:noAutofit/>
          </a:bodyPr>
          <a:lstStyle/>
          <a:p>
            <a:pPr algn="just">
              <a:lnSpc>
                <a:spcPct val="160000"/>
              </a:lnSpc>
              <a:buFont typeface="Wingdings" panose="05000000000000000000" pitchFamily="2" charset="2"/>
              <a:buChar char="q"/>
            </a:pPr>
            <a:r>
              <a:rPr lang="es-MX" sz="1800" dirty="0" smtClean="0">
                <a:solidFill>
                  <a:schemeClr val="accent1">
                    <a:lumMod val="75000"/>
                  </a:schemeClr>
                </a:solidFill>
              </a:rPr>
              <a:t>En términos del proceso enseñanza y aprendizaje, se sugiere iniciar cada clase con preguntas detonadoras de la reflexión dirigidas a los alumnos, en relación con el título de cada una de las tendencias reseñadas (5 en este caso): </a:t>
            </a:r>
            <a:r>
              <a:rPr lang="es-MX" sz="1800" i="1" dirty="0" smtClean="0">
                <a:solidFill>
                  <a:schemeClr val="accent1">
                    <a:lumMod val="75000"/>
                  </a:schemeClr>
                </a:solidFill>
              </a:rPr>
              <a:t>¿Por qué se denomina así?, ¿a qué creen que hace alusión el nombre?</a:t>
            </a:r>
          </a:p>
          <a:p>
            <a:pPr algn="just">
              <a:lnSpc>
                <a:spcPct val="160000"/>
              </a:lnSpc>
              <a:buFont typeface="Wingdings" panose="05000000000000000000" pitchFamily="2" charset="2"/>
              <a:buChar char="q"/>
            </a:pPr>
            <a:r>
              <a:rPr lang="es-MX" sz="1800" dirty="0" smtClean="0">
                <a:solidFill>
                  <a:schemeClr val="accent6">
                    <a:lumMod val="75000"/>
                  </a:schemeClr>
                </a:solidFill>
              </a:rPr>
              <a:t>En cada sesión se puede abordar una tendencia distinta; es decir, pueden abarcarse 5 clases, utilizando este material como apoyo. </a:t>
            </a:r>
            <a:endParaRPr lang="es-MX" sz="1800" dirty="0">
              <a:solidFill>
                <a:schemeClr val="accent6">
                  <a:lumMod val="75000"/>
                </a:schemeClr>
              </a:solidFill>
            </a:endParaRPr>
          </a:p>
        </p:txBody>
      </p:sp>
      <p:sp>
        <p:nvSpPr>
          <p:cNvPr id="6" name="Marcador de contenido 5"/>
          <p:cNvSpPr>
            <a:spLocks noGrp="1"/>
          </p:cNvSpPr>
          <p:nvPr>
            <p:ph sz="half" idx="2"/>
          </p:nvPr>
        </p:nvSpPr>
        <p:spPr>
          <a:xfrm>
            <a:off x="6454452" y="1859124"/>
            <a:ext cx="4875530" cy="4399384"/>
          </a:xfrm>
        </p:spPr>
        <p:txBody>
          <a:bodyPr>
            <a:normAutofit fontScale="70000" lnSpcReduction="20000"/>
          </a:bodyPr>
          <a:lstStyle/>
          <a:p>
            <a:pPr algn="just">
              <a:lnSpc>
                <a:spcPct val="170000"/>
              </a:lnSpc>
              <a:buFont typeface="Wingdings" panose="05000000000000000000" pitchFamily="2" charset="2"/>
              <a:buChar char="q"/>
            </a:pPr>
            <a:r>
              <a:rPr lang="es-MX" dirty="0" smtClean="0">
                <a:solidFill>
                  <a:schemeClr val="accent1">
                    <a:lumMod val="75000"/>
                  </a:schemeClr>
                </a:solidFill>
              </a:rPr>
              <a:t>Después de las preguntas detonadoras, el profesor puede ir acompañando su explicación con este material. Paralelamente, puede ir intercalando diferentes estrategias didácticas, y otros materiales que pudieran servir de apoyo a la enseñanza: </a:t>
            </a:r>
            <a:r>
              <a:rPr lang="es-MX" dirty="0" smtClean="0">
                <a:solidFill>
                  <a:schemeClr val="accent6">
                    <a:lumMod val="75000"/>
                  </a:schemeClr>
                </a:solidFill>
              </a:rPr>
              <a:t>videos</a:t>
            </a:r>
            <a:r>
              <a:rPr lang="es-MX" dirty="0">
                <a:solidFill>
                  <a:schemeClr val="accent6">
                    <a:lumMod val="75000"/>
                  </a:schemeClr>
                </a:solidFill>
              </a:rPr>
              <a:t>, lecturas, ejemplos específicos adicionales a la presentación.</a:t>
            </a:r>
          </a:p>
          <a:p>
            <a:pPr marL="0" indent="0" algn="just">
              <a:lnSpc>
                <a:spcPct val="170000"/>
              </a:lnSpc>
              <a:buNone/>
            </a:pPr>
            <a:endParaRPr lang="es-MX" dirty="0">
              <a:solidFill>
                <a:schemeClr val="accent1">
                  <a:lumMod val="75000"/>
                </a:schemeClr>
              </a:solidFill>
            </a:endParaRPr>
          </a:p>
        </p:txBody>
      </p:sp>
    </p:spTree>
    <p:extLst>
      <p:ext uri="{BB962C8B-B14F-4D97-AF65-F5344CB8AC3E}">
        <p14:creationId xmlns:p14="http://schemas.microsoft.com/office/powerpoint/2010/main" val="3055095055"/>
      </p:ext>
    </p:extLst>
  </p:cSld>
  <p:clrMapOvr>
    <a:masterClrMapping/>
  </p:clrMapOvr>
  <p:transition spd="slow">
    <p:randomBar dir="vert"/>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defTabSz="1216152">
              <a:spcBef>
                <a:spcPts val="0"/>
              </a:spcBef>
              <a:buNone/>
            </a:pPr>
            <a:r>
              <a:rPr lang="es-ES_tradnl" sz="3600" b="1" i="0" dirty="0" smtClean="0">
                <a:solidFill>
                  <a:schemeClr val="accent4">
                    <a:lumMod val="75000"/>
                  </a:schemeClr>
                </a:solidFill>
                <a:latin typeface="Constantia"/>
                <a:ea typeface="+mj-ea"/>
                <a:cs typeface="+mj-cs"/>
              </a:rPr>
              <a:t>FUENTES DE INFORMACIÓN</a:t>
            </a:r>
            <a:endParaRPr lang="es-ES_tradnl" sz="3600" b="1" i="0" dirty="0">
              <a:solidFill>
                <a:schemeClr val="accent4">
                  <a:lumMod val="75000"/>
                </a:schemeClr>
              </a:solidFill>
              <a:latin typeface="Constantia"/>
              <a:ea typeface="+mj-ea"/>
              <a:cs typeface="+mj-cs"/>
            </a:endParaRPr>
          </a:p>
        </p:txBody>
      </p:sp>
      <p:sp>
        <p:nvSpPr>
          <p:cNvPr id="6" name="Content Placeholder 5"/>
          <p:cNvSpPr>
            <a:spLocks noGrp="1"/>
          </p:cNvSpPr>
          <p:nvPr>
            <p:ph idx="1"/>
          </p:nvPr>
        </p:nvSpPr>
        <p:spPr>
          <a:xfrm>
            <a:off x="261764" y="1600200"/>
            <a:ext cx="11305256" cy="4853136"/>
          </a:xfrm>
        </p:spPr>
        <p:txBody>
          <a:bodyPr>
            <a:normAutofit fontScale="77500" lnSpcReduction="20000"/>
          </a:bodyPr>
          <a:lstStyle/>
          <a:p>
            <a:pPr marL="301752" indent="-301752" algn="just" defTabSz="1216152">
              <a:lnSpc>
                <a:spcPct val="150000"/>
              </a:lnSpc>
              <a:spcBef>
                <a:spcPts val="1800"/>
              </a:spcBef>
              <a:buClr>
                <a:srgbClr val="89C01C"/>
              </a:buClr>
              <a:buFont typeface="Arial"/>
              <a:buChar char="•"/>
            </a:pPr>
            <a:r>
              <a:rPr lang="es-ES_tradnl" sz="2800" b="0" i="0" dirty="0" err="1" smtClean="0">
                <a:solidFill>
                  <a:schemeClr val="accent2">
                    <a:lumMod val="75000"/>
                  </a:schemeClr>
                </a:solidFill>
                <a:latin typeface="Constantia"/>
                <a:ea typeface="+mn-ea"/>
                <a:cs typeface="+mn-cs"/>
              </a:rPr>
              <a:t>Havas</a:t>
            </a:r>
            <a:r>
              <a:rPr lang="es-ES_tradnl" sz="2800" b="0" i="0" dirty="0" smtClean="0">
                <a:solidFill>
                  <a:schemeClr val="accent2">
                    <a:lumMod val="75000"/>
                  </a:schemeClr>
                </a:solidFill>
                <a:latin typeface="Constantia"/>
                <a:ea typeface="+mn-ea"/>
                <a:cs typeface="+mn-cs"/>
              </a:rPr>
              <a:t> </a:t>
            </a:r>
            <a:r>
              <a:rPr lang="es-ES_tradnl" sz="2800" b="0" i="0" dirty="0" err="1" smtClean="0">
                <a:solidFill>
                  <a:schemeClr val="accent2">
                    <a:lumMod val="75000"/>
                  </a:schemeClr>
                </a:solidFill>
                <a:latin typeface="Constantia"/>
                <a:ea typeface="+mn-ea"/>
                <a:cs typeface="+mn-cs"/>
              </a:rPr>
              <a:t>Worldwide</a:t>
            </a:r>
            <a:r>
              <a:rPr lang="es-ES_tradnl" sz="2800" b="0" i="0" dirty="0" smtClean="0">
                <a:solidFill>
                  <a:schemeClr val="accent2">
                    <a:lumMod val="75000"/>
                  </a:schemeClr>
                </a:solidFill>
                <a:latin typeface="Constantia"/>
                <a:ea typeface="+mn-ea"/>
                <a:cs typeface="+mn-cs"/>
              </a:rPr>
              <a:t> (2016). </a:t>
            </a:r>
            <a:r>
              <a:rPr lang="es-ES_tradnl" sz="2800" b="0" i="1" dirty="0" err="1" smtClean="0">
                <a:solidFill>
                  <a:schemeClr val="accent2">
                    <a:lumMod val="75000"/>
                  </a:schemeClr>
                </a:solidFill>
                <a:latin typeface="Constantia"/>
                <a:ea typeface="+mn-ea"/>
                <a:cs typeface="+mn-cs"/>
              </a:rPr>
              <a:t>Eaters</a:t>
            </a:r>
            <a:r>
              <a:rPr lang="es-ES_tradnl" sz="2800" b="0" i="1" dirty="0" smtClean="0">
                <a:solidFill>
                  <a:schemeClr val="accent2">
                    <a:lumMod val="75000"/>
                  </a:schemeClr>
                </a:solidFill>
                <a:latin typeface="Constantia"/>
                <a:ea typeface="+mn-ea"/>
                <a:cs typeface="+mn-cs"/>
              </a:rPr>
              <a:t> </a:t>
            </a:r>
            <a:r>
              <a:rPr lang="es-ES_tradnl" sz="2800" b="0" i="1" dirty="0" err="1" smtClean="0">
                <a:solidFill>
                  <a:schemeClr val="accent2">
                    <a:lumMod val="75000"/>
                  </a:schemeClr>
                </a:solidFill>
                <a:latin typeface="Constantia"/>
                <a:ea typeface="+mn-ea"/>
                <a:cs typeface="+mn-cs"/>
              </a:rPr>
              <a:t>digest</a:t>
            </a:r>
            <a:r>
              <a:rPr lang="es-ES_tradnl" sz="2800" b="0" i="1" dirty="0" smtClean="0">
                <a:solidFill>
                  <a:schemeClr val="accent2">
                    <a:lumMod val="75000"/>
                  </a:schemeClr>
                </a:solidFill>
                <a:latin typeface="Constantia"/>
                <a:ea typeface="+mn-ea"/>
                <a:cs typeface="+mn-cs"/>
              </a:rPr>
              <a:t>. </a:t>
            </a:r>
            <a:r>
              <a:rPr lang="es-ES_tradnl" sz="2800" b="0" i="1" dirty="0" err="1" smtClean="0">
                <a:solidFill>
                  <a:schemeClr val="accent2">
                    <a:lumMod val="75000"/>
                  </a:schemeClr>
                </a:solidFill>
                <a:latin typeface="Constantia"/>
                <a:ea typeface="+mn-ea"/>
                <a:cs typeface="+mn-cs"/>
              </a:rPr>
              <a:t>The</a:t>
            </a:r>
            <a:r>
              <a:rPr lang="es-ES_tradnl" sz="2800" b="0" i="1" dirty="0" smtClean="0">
                <a:solidFill>
                  <a:schemeClr val="accent2">
                    <a:lumMod val="75000"/>
                  </a:schemeClr>
                </a:solidFill>
                <a:latin typeface="Constantia"/>
                <a:ea typeface="+mn-ea"/>
                <a:cs typeface="+mn-cs"/>
              </a:rPr>
              <a:t> </a:t>
            </a:r>
            <a:r>
              <a:rPr lang="es-ES_tradnl" sz="2800" b="0" i="1" dirty="0" err="1" smtClean="0">
                <a:solidFill>
                  <a:schemeClr val="accent2">
                    <a:lumMod val="75000"/>
                  </a:schemeClr>
                </a:solidFill>
                <a:latin typeface="Constantia"/>
                <a:ea typeface="+mn-ea"/>
                <a:cs typeface="+mn-cs"/>
              </a:rPr>
              <a:t>future</a:t>
            </a:r>
            <a:r>
              <a:rPr lang="es-ES_tradnl" sz="2800" b="0" i="1" dirty="0" smtClean="0">
                <a:solidFill>
                  <a:schemeClr val="accent2">
                    <a:lumMod val="75000"/>
                  </a:schemeClr>
                </a:solidFill>
                <a:latin typeface="Constantia"/>
                <a:ea typeface="+mn-ea"/>
                <a:cs typeface="+mn-cs"/>
              </a:rPr>
              <a:t> of </a:t>
            </a:r>
            <a:r>
              <a:rPr lang="es-ES_tradnl" sz="2800" b="0" i="1" dirty="0" err="1" smtClean="0">
                <a:solidFill>
                  <a:schemeClr val="accent2">
                    <a:lumMod val="75000"/>
                  </a:schemeClr>
                </a:solidFill>
                <a:latin typeface="Constantia"/>
                <a:ea typeface="+mn-ea"/>
                <a:cs typeface="+mn-cs"/>
              </a:rPr>
              <a:t>food</a:t>
            </a:r>
            <a:r>
              <a:rPr lang="es-ES_tradnl" sz="2800" b="0" i="1" dirty="0" smtClean="0">
                <a:solidFill>
                  <a:schemeClr val="accent2">
                    <a:lumMod val="75000"/>
                  </a:schemeClr>
                </a:solidFill>
                <a:latin typeface="Constantia"/>
                <a:ea typeface="+mn-ea"/>
                <a:cs typeface="+mn-cs"/>
              </a:rPr>
              <a:t>. </a:t>
            </a:r>
            <a:r>
              <a:rPr lang="es-ES_tradnl" sz="2800" b="0" i="1" dirty="0" err="1" smtClean="0">
                <a:solidFill>
                  <a:schemeClr val="accent2">
                    <a:lumMod val="75000"/>
                  </a:schemeClr>
                </a:solidFill>
                <a:latin typeface="Constantia"/>
                <a:ea typeface="+mn-ea"/>
                <a:cs typeface="+mn-cs"/>
              </a:rPr>
              <a:t>Prosumer</a:t>
            </a:r>
            <a:r>
              <a:rPr lang="es-ES_tradnl" sz="2800" b="0" i="1" dirty="0" smtClean="0">
                <a:solidFill>
                  <a:schemeClr val="accent2">
                    <a:lumMod val="75000"/>
                  </a:schemeClr>
                </a:solidFill>
                <a:latin typeface="Constantia"/>
                <a:ea typeface="+mn-ea"/>
                <a:cs typeface="+mn-cs"/>
              </a:rPr>
              <a:t> </a:t>
            </a:r>
            <a:r>
              <a:rPr lang="es-ES_tradnl" sz="2800" b="0" i="1" dirty="0" err="1" smtClean="0">
                <a:solidFill>
                  <a:schemeClr val="accent2">
                    <a:lumMod val="75000"/>
                  </a:schemeClr>
                </a:solidFill>
                <a:latin typeface="Constantia"/>
                <a:ea typeface="+mn-ea"/>
                <a:cs typeface="+mn-cs"/>
              </a:rPr>
              <a:t>report</a:t>
            </a:r>
            <a:r>
              <a:rPr lang="es-ES_tradnl" sz="2800" b="0" i="0" dirty="0" smtClean="0">
                <a:solidFill>
                  <a:schemeClr val="accent2">
                    <a:lumMod val="75000"/>
                  </a:schemeClr>
                </a:solidFill>
                <a:latin typeface="Constantia"/>
                <a:ea typeface="+mn-ea"/>
                <a:cs typeface="+mn-cs"/>
              </a:rPr>
              <a:t>. </a:t>
            </a:r>
            <a:r>
              <a:rPr lang="es-ES_tradnl" sz="2800" b="0" i="0" dirty="0" err="1" smtClean="0">
                <a:solidFill>
                  <a:schemeClr val="accent2">
                    <a:lumMod val="75000"/>
                  </a:schemeClr>
                </a:solidFill>
                <a:latin typeface="Constantia"/>
                <a:ea typeface="+mn-ea"/>
                <a:cs typeface="+mn-cs"/>
              </a:rPr>
              <a:t>Market</a:t>
            </a:r>
            <a:r>
              <a:rPr lang="es-ES_tradnl" sz="2800" b="0" i="0" dirty="0" smtClean="0">
                <a:solidFill>
                  <a:schemeClr val="accent2">
                    <a:lumMod val="75000"/>
                  </a:schemeClr>
                </a:solidFill>
                <a:latin typeface="Constantia"/>
                <a:ea typeface="+mn-ea"/>
                <a:cs typeface="+mn-cs"/>
              </a:rPr>
              <a:t> </a:t>
            </a:r>
            <a:r>
              <a:rPr lang="es-ES_tradnl" sz="2800" b="0" i="0" dirty="0" err="1" smtClean="0">
                <a:solidFill>
                  <a:schemeClr val="accent2">
                    <a:lumMod val="75000"/>
                  </a:schemeClr>
                </a:solidFill>
                <a:latin typeface="Constantia"/>
                <a:ea typeface="+mn-ea"/>
                <a:cs typeface="+mn-cs"/>
              </a:rPr>
              <a:t>probe</a:t>
            </a:r>
            <a:r>
              <a:rPr lang="es-ES_tradnl" sz="2800" b="0" i="0" dirty="0" smtClean="0">
                <a:solidFill>
                  <a:schemeClr val="accent2">
                    <a:lumMod val="75000"/>
                  </a:schemeClr>
                </a:solidFill>
                <a:latin typeface="Constantia"/>
                <a:ea typeface="+mn-ea"/>
                <a:cs typeface="+mn-cs"/>
              </a:rPr>
              <a:t> </a:t>
            </a:r>
            <a:r>
              <a:rPr lang="es-ES_tradnl" sz="2800" b="0" i="0" dirty="0" err="1" smtClean="0">
                <a:solidFill>
                  <a:schemeClr val="accent2">
                    <a:lumMod val="75000"/>
                  </a:schemeClr>
                </a:solidFill>
                <a:latin typeface="Constantia"/>
                <a:ea typeface="+mn-ea"/>
                <a:cs typeface="+mn-cs"/>
              </a:rPr>
              <a:t>international</a:t>
            </a:r>
            <a:r>
              <a:rPr lang="es-ES_tradnl" sz="2800" b="0" i="0" dirty="0" smtClean="0">
                <a:solidFill>
                  <a:schemeClr val="accent2">
                    <a:lumMod val="75000"/>
                  </a:schemeClr>
                </a:solidFill>
                <a:latin typeface="Constantia"/>
                <a:ea typeface="+mn-ea"/>
                <a:cs typeface="+mn-cs"/>
              </a:rPr>
              <a:t>.</a:t>
            </a:r>
          </a:p>
          <a:p>
            <a:pPr marL="301752" indent="-301752" algn="just" defTabSz="1216152">
              <a:lnSpc>
                <a:spcPct val="150000"/>
              </a:lnSpc>
              <a:buClr>
                <a:srgbClr val="89C01C"/>
              </a:buClr>
              <a:buFont typeface="Arial"/>
              <a:buChar char="•"/>
            </a:pPr>
            <a:r>
              <a:rPr lang="es-ES_tradnl" dirty="0" err="1" smtClean="0">
                <a:solidFill>
                  <a:schemeClr val="accent2">
                    <a:lumMod val="75000"/>
                  </a:schemeClr>
                </a:solidFill>
                <a:latin typeface="Constantia"/>
              </a:rPr>
              <a:t>Henrich</a:t>
            </a:r>
            <a:r>
              <a:rPr lang="es-ES_tradnl" dirty="0" smtClean="0">
                <a:solidFill>
                  <a:schemeClr val="accent2">
                    <a:lumMod val="75000"/>
                  </a:schemeClr>
                </a:solidFill>
                <a:latin typeface="Constantia"/>
              </a:rPr>
              <a:t>, Ernst Walter (2017). </a:t>
            </a:r>
            <a:r>
              <a:rPr lang="es-ES_tradnl" i="1" dirty="0" err="1" smtClean="0">
                <a:solidFill>
                  <a:schemeClr val="accent2">
                    <a:lumMod val="75000"/>
                  </a:schemeClr>
                </a:solidFill>
                <a:latin typeface="Constantia"/>
              </a:rPr>
              <a:t>Vegan</a:t>
            </a:r>
            <a:r>
              <a:rPr lang="es-ES_tradnl" i="1" dirty="0" smtClean="0">
                <a:solidFill>
                  <a:schemeClr val="accent2">
                    <a:lumMod val="75000"/>
                  </a:schemeClr>
                </a:solidFill>
                <a:latin typeface="Constantia"/>
              </a:rPr>
              <a:t>, la alimentación más saludable</a:t>
            </a:r>
            <a:r>
              <a:rPr lang="es-ES_tradnl" dirty="0" smtClean="0">
                <a:solidFill>
                  <a:schemeClr val="accent2">
                    <a:lumMod val="75000"/>
                  </a:schemeClr>
                </a:solidFill>
                <a:latin typeface="Constantia"/>
              </a:rPr>
              <a:t>. Alemania: </a:t>
            </a:r>
            <a:r>
              <a:rPr lang="es-ES_tradnl" dirty="0" err="1" smtClean="0">
                <a:solidFill>
                  <a:schemeClr val="accent2">
                    <a:lumMod val="75000"/>
                  </a:schemeClr>
                </a:solidFill>
                <a:latin typeface="Constantia"/>
              </a:rPr>
              <a:t>Provegan</a:t>
            </a:r>
            <a:r>
              <a:rPr lang="es-ES_tradnl" dirty="0" smtClean="0">
                <a:solidFill>
                  <a:schemeClr val="accent2">
                    <a:lumMod val="75000"/>
                  </a:schemeClr>
                </a:solidFill>
                <a:latin typeface="Constantia"/>
              </a:rPr>
              <a:t> </a:t>
            </a:r>
            <a:r>
              <a:rPr lang="es-ES_tradnl" dirty="0" err="1" smtClean="0">
                <a:solidFill>
                  <a:schemeClr val="accent2">
                    <a:lumMod val="75000"/>
                  </a:schemeClr>
                </a:solidFill>
                <a:latin typeface="Constantia"/>
              </a:rPr>
              <a:t>org</a:t>
            </a:r>
            <a:r>
              <a:rPr lang="es-ES_tradnl" dirty="0" smtClean="0">
                <a:solidFill>
                  <a:schemeClr val="accent2">
                    <a:lumMod val="75000"/>
                  </a:schemeClr>
                </a:solidFill>
                <a:latin typeface="Constantia"/>
              </a:rPr>
              <a:t>. </a:t>
            </a:r>
            <a:r>
              <a:rPr lang="es-ES_tradnl" dirty="0" smtClean="0">
                <a:solidFill>
                  <a:schemeClr val="accent2">
                    <a:lumMod val="75000"/>
                  </a:schemeClr>
                </a:solidFill>
              </a:rPr>
              <a:t>Disponible </a:t>
            </a:r>
            <a:r>
              <a:rPr lang="es-ES_tradnl" dirty="0">
                <a:solidFill>
                  <a:schemeClr val="accent2">
                    <a:lumMod val="75000"/>
                  </a:schemeClr>
                </a:solidFill>
              </a:rPr>
              <a:t>en: </a:t>
            </a:r>
            <a:r>
              <a:rPr lang="es-ES_tradnl" dirty="0">
                <a:solidFill>
                  <a:schemeClr val="accent2">
                    <a:lumMod val="75000"/>
                  </a:schemeClr>
                </a:solidFill>
                <a:hlinkClick r:id="rId2"/>
              </a:rPr>
              <a:t>https://www.provegan.info/es/alimentacion/las-7-reglas-basicas-de-una-alimentacion-vegana-saludable</a:t>
            </a:r>
            <a:r>
              <a:rPr lang="es-ES_tradnl" dirty="0" smtClean="0">
                <a:solidFill>
                  <a:schemeClr val="accent2">
                    <a:lumMod val="75000"/>
                  </a:schemeClr>
                </a:solidFill>
                <a:hlinkClick r:id="rId2"/>
              </a:rPr>
              <a:t>/</a:t>
            </a:r>
            <a:endParaRPr lang="es-ES_tradnl" dirty="0" smtClean="0">
              <a:solidFill>
                <a:schemeClr val="accent2">
                  <a:lumMod val="75000"/>
                </a:schemeClr>
              </a:solidFill>
            </a:endParaRPr>
          </a:p>
          <a:p>
            <a:pPr marL="301752" indent="-301752" algn="just" defTabSz="1216152">
              <a:lnSpc>
                <a:spcPct val="150000"/>
              </a:lnSpc>
              <a:buClr>
                <a:srgbClr val="89C01C"/>
              </a:buClr>
              <a:buFont typeface="Arial"/>
              <a:buChar char="•"/>
            </a:pPr>
            <a:r>
              <a:rPr lang="es-MX" dirty="0">
                <a:solidFill>
                  <a:schemeClr val="accent2">
                    <a:lumMod val="75000"/>
                  </a:schemeClr>
                </a:solidFill>
              </a:rPr>
              <a:t>Lagos, Anna (2013). </a:t>
            </a:r>
            <a:r>
              <a:rPr lang="es-MX" i="1" dirty="0">
                <a:solidFill>
                  <a:schemeClr val="accent2">
                    <a:lumMod val="75000"/>
                  </a:schemeClr>
                </a:solidFill>
              </a:rPr>
              <a:t>Claudio Hall, el chef que trajo a México el "</a:t>
            </a:r>
            <a:r>
              <a:rPr lang="es-MX" i="1" dirty="0" err="1">
                <a:solidFill>
                  <a:schemeClr val="accent2">
                    <a:lumMod val="75000"/>
                  </a:schemeClr>
                </a:solidFill>
              </a:rPr>
              <a:t>Raw</a:t>
            </a:r>
            <a:r>
              <a:rPr lang="es-MX" i="1" dirty="0">
                <a:solidFill>
                  <a:schemeClr val="accent2">
                    <a:lumMod val="75000"/>
                  </a:schemeClr>
                </a:solidFill>
              </a:rPr>
              <a:t> </a:t>
            </a:r>
            <a:r>
              <a:rPr lang="es-MX" i="1" dirty="0" err="1">
                <a:solidFill>
                  <a:schemeClr val="accent2">
                    <a:lumMod val="75000"/>
                  </a:schemeClr>
                </a:solidFill>
              </a:rPr>
              <a:t>Food</a:t>
            </a:r>
            <a:r>
              <a:rPr lang="es-MX" dirty="0">
                <a:solidFill>
                  <a:schemeClr val="accent2">
                    <a:lumMod val="75000"/>
                  </a:schemeClr>
                </a:solidFill>
              </a:rPr>
              <a:t>". Sección “Vida y Estilo”. México: Terra.com. Disponible en: https://vidayestilo.terra.com.mx/gastronomia/claudio-hall-el-chef-que-trajo-a-mexico-el-raw-food,7195dc3fe8b72410VgnVCM4000009bcceb0aRCRD.html</a:t>
            </a:r>
            <a:endParaRPr lang="es-ES_tradnl" sz="2800" b="0" i="0" dirty="0">
              <a:solidFill>
                <a:schemeClr val="accent2">
                  <a:lumMod val="75000"/>
                </a:schemeClr>
              </a:solidFill>
              <a:latin typeface="Constantia"/>
            </a:endParaRPr>
          </a:p>
        </p:txBody>
      </p:sp>
    </p:spTree>
    <p:extLst>
      <p:ext uri="{BB962C8B-B14F-4D97-AF65-F5344CB8AC3E}">
        <p14:creationId xmlns:p14="http://schemas.microsoft.com/office/powerpoint/2010/main" val="1802129341"/>
      </p:ext>
    </p:extLst>
  </p:cSld>
  <p:clrMapOvr>
    <a:masterClrMapping/>
  </p:clrMapOvr>
  <p:transition spd="slow">
    <p:randomBar dir="vert"/>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defTabSz="1216152">
              <a:spcBef>
                <a:spcPts val="0"/>
              </a:spcBef>
              <a:buNone/>
            </a:pPr>
            <a:r>
              <a:rPr lang="es-ES_tradnl" sz="3600" b="1" i="0" dirty="0" smtClean="0">
                <a:solidFill>
                  <a:schemeClr val="accent4">
                    <a:lumMod val="75000"/>
                  </a:schemeClr>
                </a:solidFill>
                <a:latin typeface="Constantia"/>
                <a:ea typeface="+mj-ea"/>
                <a:cs typeface="+mj-cs"/>
              </a:rPr>
              <a:t>FUENTES DE INFORMACIÓN</a:t>
            </a:r>
            <a:endParaRPr lang="es-ES_tradnl" sz="3600" b="1" i="0" dirty="0">
              <a:solidFill>
                <a:schemeClr val="accent4">
                  <a:lumMod val="75000"/>
                </a:schemeClr>
              </a:solidFill>
              <a:latin typeface="Constantia"/>
              <a:ea typeface="+mj-ea"/>
              <a:cs typeface="+mj-cs"/>
            </a:endParaRPr>
          </a:p>
        </p:txBody>
      </p:sp>
      <p:sp>
        <p:nvSpPr>
          <p:cNvPr id="6" name="Content Placeholder 5"/>
          <p:cNvSpPr>
            <a:spLocks noGrp="1"/>
          </p:cNvSpPr>
          <p:nvPr>
            <p:ph idx="1"/>
          </p:nvPr>
        </p:nvSpPr>
        <p:spPr/>
        <p:txBody>
          <a:bodyPr>
            <a:normAutofit fontScale="70000" lnSpcReduction="20000"/>
          </a:bodyPr>
          <a:lstStyle/>
          <a:p>
            <a:pPr marL="301752" indent="-301752" defTabSz="1216152">
              <a:lnSpc>
                <a:spcPct val="150000"/>
              </a:lnSpc>
              <a:buClr>
                <a:srgbClr val="89C01C"/>
              </a:buClr>
              <a:buFont typeface="Arial"/>
              <a:buChar char="•"/>
            </a:pPr>
            <a:r>
              <a:rPr lang="es-ES_tradnl" sz="2800" b="0" i="0" dirty="0" err="1" smtClean="0">
                <a:solidFill>
                  <a:schemeClr val="accent4">
                    <a:lumMod val="75000"/>
                  </a:schemeClr>
                </a:solidFill>
                <a:latin typeface="Constantia"/>
                <a:ea typeface="+mn-ea"/>
                <a:cs typeface="+mn-cs"/>
              </a:rPr>
              <a:t>Mayr</a:t>
            </a:r>
            <a:r>
              <a:rPr lang="es-ES_tradnl" sz="2800" b="0" i="0" dirty="0" smtClean="0">
                <a:solidFill>
                  <a:schemeClr val="accent4">
                    <a:lumMod val="75000"/>
                  </a:schemeClr>
                </a:solidFill>
                <a:latin typeface="Constantia"/>
                <a:ea typeface="+mn-ea"/>
                <a:cs typeface="+mn-cs"/>
              </a:rPr>
              <a:t>, Christine (2016).</a:t>
            </a:r>
            <a:r>
              <a:rPr lang="es-ES_tradnl" dirty="0">
                <a:solidFill>
                  <a:schemeClr val="accent4">
                    <a:lumMod val="75000"/>
                  </a:schemeClr>
                </a:solidFill>
                <a:latin typeface="Constantia"/>
              </a:rPr>
              <a:t> </a:t>
            </a:r>
            <a:r>
              <a:rPr lang="es-ES_tradnl" i="1" dirty="0" smtClean="0">
                <a:solidFill>
                  <a:schemeClr val="accent4">
                    <a:lumMod val="75000"/>
                  </a:schemeClr>
                </a:solidFill>
                <a:latin typeface="Constantia"/>
              </a:rPr>
              <a:t>¿Qué es el </a:t>
            </a:r>
            <a:r>
              <a:rPr lang="es-ES_tradnl" i="1" dirty="0" err="1" smtClean="0">
                <a:solidFill>
                  <a:schemeClr val="accent4">
                    <a:lumMod val="75000"/>
                  </a:schemeClr>
                </a:solidFill>
                <a:latin typeface="Constantia"/>
              </a:rPr>
              <a:t>raw</a:t>
            </a:r>
            <a:r>
              <a:rPr lang="es-ES_tradnl" i="1" dirty="0" smtClean="0">
                <a:solidFill>
                  <a:schemeClr val="accent4">
                    <a:lumMod val="75000"/>
                  </a:schemeClr>
                </a:solidFill>
                <a:latin typeface="Constantia"/>
              </a:rPr>
              <a:t> </a:t>
            </a:r>
            <a:r>
              <a:rPr lang="es-ES_tradnl" i="1" dirty="0" err="1" smtClean="0">
                <a:solidFill>
                  <a:schemeClr val="accent4">
                    <a:lumMod val="75000"/>
                  </a:schemeClr>
                </a:solidFill>
                <a:latin typeface="Constantia"/>
              </a:rPr>
              <a:t>food</a:t>
            </a:r>
            <a:r>
              <a:rPr lang="es-ES_tradnl" i="1" dirty="0" smtClean="0">
                <a:solidFill>
                  <a:schemeClr val="accent4">
                    <a:lumMod val="75000"/>
                  </a:schemeClr>
                </a:solidFill>
                <a:latin typeface="Constantia"/>
              </a:rPr>
              <a:t>? </a:t>
            </a:r>
            <a:r>
              <a:rPr lang="es-ES_tradnl" dirty="0" err="1" smtClean="0">
                <a:solidFill>
                  <a:schemeClr val="accent4">
                    <a:lumMod val="75000"/>
                  </a:schemeClr>
                </a:solidFill>
                <a:latin typeface="Constantia"/>
              </a:rPr>
              <a:t>Crua</a:t>
            </a:r>
            <a:r>
              <a:rPr lang="es-ES_tradnl" dirty="0" smtClean="0">
                <a:solidFill>
                  <a:schemeClr val="accent4">
                    <a:lumMod val="75000"/>
                  </a:schemeClr>
                </a:solidFill>
                <a:latin typeface="Constantia"/>
              </a:rPr>
              <a:t>, </a:t>
            </a:r>
            <a:r>
              <a:rPr lang="es-ES_tradnl" dirty="0" err="1" smtClean="0">
                <a:solidFill>
                  <a:schemeClr val="accent4">
                    <a:lumMod val="75000"/>
                  </a:schemeClr>
                </a:solidFill>
                <a:latin typeface="Constantia"/>
              </a:rPr>
              <a:t>raw</a:t>
            </a:r>
            <a:r>
              <a:rPr lang="es-ES_tradnl" dirty="0" smtClean="0">
                <a:solidFill>
                  <a:schemeClr val="accent4">
                    <a:lumMod val="75000"/>
                  </a:schemeClr>
                </a:solidFill>
                <a:latin typeface="Constantia"/>
              </a:rPr>
              <a:t> gourmet </a:t>
            </a:r>
            <a:r>
              <a:rPr lang="es-ES_tradnl" dirty="0" err="1" smtClean="0">
                <a:solidFill>
                  <a:schemeClr val="accent4">
                    <a:lumMod val="75000"/>
                  </a:schemeClr>
                </a:solidFill>
                <a:latin typeface="Constantia"/>
              </a:rPr>
              <a:t>cuisine</a:t>
            </a:r>
            <a:r>
              <a:rPr lang="es-ES_tradnl" dirty="0" smtClean="0">
                <a:solidFill>
                  <a:schemeClr val="accent4">
                    <a:lumMod val="75000"/>
                  </a:schemeClr>
                </a:solidFill>
                <a:latin typeface="Constantia"/>
              </a:rPr>
              <a:t>, Barcelona. </a:t>
            </a:r>
            <a:r>
              <a:rPr lang="es-ES_tradnl" dirty="0" smtClean="0">
                <a:solidFill>
                  <a:schemeClr val="accent4">
                    <a:lumMod val="75000"/>
                  </a:schemeClr>
                </a:solidFill>
              </a:rPr>
              <a:t>Disponible </a:t>
            </a:r>
            <a:r>
              <a:rPr lang="es-ES_tradnl" dirty="0">
                <a:solidFill>
                  <a:schemeClr val="accent4">
                    <a:lumMod val="75000"/>
                  </a:schemeClr>
                </a:solidFill>
              </a:rPr>
              <a:t>en: https://www.cruagourmetcuisine.com/que-es-el-raw-food</a:t>
            </a:r>
          </a:p>
          <a:p>
            <a:pPr marL="301752" indent="-301752" defTabSz="1216152">
              <a:lnSpc>
                <a:spcPct val="150000"/>
              </a:lnSpc>
              <a:buClr>
                <a:srgbClr val="89C01C"/>
              </a:buClr>
              <a:buFont typeface="Arial"/>
              <a:buChar char="•"/>
            </a:pPr>
            <a:r>
              <a:rPr lang="es-ES_tradnl" sz="2800" b="0" i="0" dirty="0" err="1" smtClean="0">
                <a:solidFill>
                  <a:schemeClr val="accent4">
                    <a:lumMod val="75000"/>
                  </a:schemeClr>
                </a:solidFill>
                <a:latin typeface="Constantia"/>
                <a:ea typeface="+mn-ea"/>
                <a:cs typeface="+mn-cs"/>
              </a:rPr>
              <a:t>MedLine</a:t>
            </a:r>
            <a:r>
              <a:rPr lang="es-ES_tradnl" sz="2800" b="0" i="0" dirty="0" smtClean="0">
                <a:solidFill>
                  <a:schemeClr val="accent4">
                    <a:lumMod val="75000"/>
                  </a:schemeClr>
                </a:solidFill>
                <a:latin typeface="Constantia"/>
                <a:ea typeface="+mn-ea"/>
                <a:cs typeface="+mn-cs"/>
              </a:rPr>
              <a:t> Plus (2017). </a:t>
            </a:r>
            <a:r>
              <a:rPr lang="es-ES_tradnl" sz="2800" b="0" i="1" dirty="0" smtClean="0">
                <a:solidFill>
                  <a:schemeClr val="accent4">
                    <a:lumMod val="75000"/>
                  </a:schemeClr>
                </a:solidFill>
                <a:latin typeface="Constantia"/>
                <a:ea typeface="+mn-ea"/>
                <a:cs typeface="+mn-cs"/>
              </a:rPr>
              <a:t>Dieta vegetariana</a:t>
            </a:r>
            <a:r>
              <a:rPr lang="es-ES_tradnl" sz="2800" b="0" i="0" dirty="0" smtClean="0">
                <a:solidFill>
                  <a:schemeClr val="accent4">
                    <a:lumMod val="75000"/>
                  </a:schemeClr>
                </a:solidFill>
                <a:latin typeface="Constantia"/>
                <a:ea typeface="+mn-ea"/>
                <a:cs typeface="+mn-cs"/>
              </a:rPr>
              <a:t>. Estados Unidos: Biblioteca Nacional de Medicina. </a:t>
            </a:r>
            <a:r>
              <a:rPr lang="es-ES_tradnl" dirty="0" smtClean="0">
                <a:solidFill>
                  <a:schemeClr val="accent4">
                    <a:lumMod val="75000"/>
                  </a:schemeClr>
                </a:solidFill>
              </a:rPr>
              <a:t>Disponible </a:t>
            </a:r>
            <a:r>
              <a:rPr lang="es-ES_tradnl" dirty="0">
                <a:solidFill>
                  <a:schemeClr val="accent4">
                    <a:lumMod val="75000"/>
                  </a:schemeClr>
                </a:solidFill>
              </a:rPr>
              <a:t>en: </a:t>
            </a:r>
            <a:r>
              <a:rPr lang="es-ES_tradnl" dirty="0">
                <a:solidFill>
                  <a:schemeClr val="accent4">
                    <a:lumMod val="75000"/>
                  </a:schemeClr>
                </a:solidFill>
                <a:hlinkClick r:id="rId2"/>
              </a:rPr>
              <a:t>https://</a:t>
            </a:r>
            <a:r>
              <a:rPr lang="es-ES_tradnl" dirty="0" smtClean="0">
                <a:solidFill>
                  <a:schemeClr val="accent4">
                    <a:lumMod val="75000"/>
                  </a:schemeClr>
                </a:solidFill>
                <a:hlinkClick r:id="rId2"/>
              </a:rPr>
              <a:t>medlineplus.gov/spanish/vegetariandiet.html</a:t>
            </a:r>
            <a:endParaRPr lang="es-ES_tradnl" dirty="0" smtClean="0">
              <a:solidFill>
                <a:schemeClr val="accent4">
                  <a:lumMod val="75000"/>
                </a:schemeClr>
              </a:solidFill>
            </a:endParaRPr>
          </a:p>
          <a:p>
            <a:pPr marL="301752" indent="-301752" defTabSz="1216152">
              <a:lnSpc>
                <a:spcPct val="150000"/>
              </a:lnSpc>
              <a:buClr>
                <a:srgbClr val="89C01C"/>
              </a:buClr>
              <a:buFont typeface="Arial"/>
              <a:buChar char="•"/>
            </a:pPr>
            <a:r>
              <a:rPr lang="es-ES_tradnl" sz="2800" b="0" i="0" dirty="0" smtClean="0">
                <a:solidFill>
                  <a:schemeClr val="accent4">
                    <a:lumMod val="75000"/>
                  </a:schemeClr>
                </a:solidFill>
                <a:latin typeface="Constantia"/>
                <a:ea typeface="+mn-ea"/>
                <a:cs typeface="+mn-cs"/>
              </a:rPr>
              <a:t>Oficina Verde (2014). </a:t>
            </a:r>
            <a:r>
              <a:rPr lang="es-ES_tradnl" sz="2800" b="0" i="1" dirty="0" smtClean="0">
                <a:solidFill>
                  <a:schemeClr val="accent4">
                    <a:lumMod val="75000"/>
                  </a:schemeClr>
                </a:solidFill>
                <a:latin typeface="Constantia"/>
                <a:ea typeface="+mn-ea"/>
                <a:cs typeface="+mn-cs"/>
              </a:rPr>
              <a:t>Responsabilidad ambiental como estrategia empresarial</a:t>
            </a:r>
            <a:r>
              <a:rPr lang="es-ES_tradnl" sz="2800" b="0" i="0" dirty="0" smtClean="0">
                <a:solidFill>
                  <a:schemeClr val="accent4">
                    <a:lumMod val="75000"/>
                  </a:schemeClr>
                </a:solidFill>
                <a:latin typeface="Constantia"/>
                <a:ea typeface="+mn-ea"/>
                <a:cs typeface="+mn-cs"/>
              </a:rPr>
              <a:t>. Capacitación en sistemas integrados. México: Oficina Verde.  </a:t>
            </a:r>
            <a:r>
              <a:rPr lang="es-ES_tradnl" dirty="0" smtClean="0">
                <a:solidFill>
                  <a:schemeClr val="accent4">
                    <a:lumMod val="75000"/>
                  </a:schemeClr>
                </a:solidFill>
              </a:rPr>
              <a:t>Disponible </a:t>
            </a:r>
            <a:r>
              <a:rPr lang="es-ES_tradnl" dirty="0">
                <a:solidFill>
                  <a:schemeClr val="accent4">
                    <a:lumMod val="75000"/>
                  </a:schemeClr>
                </a:solidFill>
              </a:rPr>
              <a:t>en: http://oficinaverde.org.mx/responsabilidad-ambiental-como-estrategia-empresarial/</a:t>
            </a:r>
            <a:endParaRPr lang="es-ES_tradnl" sz="2800" b="0" i="0" dirty="0">
              <a:solidFill>
                <a:schemeClr val="accent4">
                  <a:lumMod val="75000"/>
                </a:schemeClr>
              </a:solidFill>
              <a:latin typeface="Constantia"/>
              <a:ea typeface="+mn-ea"/>
              <a:cs typeface="+mn-cs"/>
            </a:endParaRPr>
          </a:p>
        </p:txBody>
      </p:sp>
    </p:spTree>
    <p:extLst>
      <p:ext uri="{BB962C8B-B14F-4D97-AF65-F5344CB8AC3E}">
        <p14:creationId xmlns:p14="http://schemas.microsoft.com/office/powerpoint/2010/main" val="1782428051"/>
      </p:ext>
    </p:extLst>
  </p:cSld>
  <p:clrMapOvr>
    <a:masterClrMapping/>
  </p:clrMapOvr>
  <p:transition spd="slow">
    <p:randomBar dir="ver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defTabSz="1216152">
              <a:spcBef>
                <a:spcPts val="0"/>
              </a:spcBef>
              <a:buNone/>
            </a:pPr>
            <a:r>
              <a:rPr lang="es-ES_tradnl" sz="3600" b="1" i="0" dirty="0" smtClean="0">
                <a:solidFill>
                  <a:schemeClr val="accent4">
                    <a:lumMod val="75000"/>
                  </a:schemeClr>
                </a:solidFill>
                <a:latin typeface="Constantia"/>
                <a:ea typeface="+mj-ea"/>
                <a:cs typeface="+mj-cs"/>
              </a:rPr>
              <a:t>FUENTES DE INFORMACIÓN</a:t>
            </a:r>
            <a:endParaRPr lang="es-ES_tradnl" sz="3600" b="1" i="0" dirty="0">
              <a:solidFill>
                <a:schemeClr val="accent4">
                  <a:lumMod val="75000"/>
                </a:schemeClr>
              </a:solidFill>
              <a:latin typeface="Constantia"/>
              <a:ea typeface="+mj-ea"/>
              <a:cs typeface="+mj-cs"/>
            </a:endParaRPr>
          </a:p>
        </p:txBody>
      </p:sp>
      <p:sp>
        <p:nvSpPr>
          <p:cNvPr id="6" name="Content Placeholder 5"/>
          <p:cNvSpPr>
            <a:spLocks noGrp="1"/>
          </p:cNvSpPr>
          <p:nvPr>
            <p:ph idx="1"/>
          </p:nvPr>
        </p:nvSpPr>
        <p:spPr/>
        <p:txBody>
          <a:bodyPr>
            <a:normAutofit/>
          </a:bodyPr>
          <a:lstStyle/>
          <a:p>
            <a:pPr marL="301752" indent="-301752" defTabSz="1216152">
              <a:lnSpc>
                <a:spcPct val="150000"/>
              </a:lnSpc>
              <a:buClr>
                <a:srgbClr val="89C01C"/>
              </a:buClr>
              <a:buFont typeface="Arial"/>
              <a:buChar char="•"/>
            </a:pPr>
            <a:r>
              <a:rPr lang="es-ES_tradnl" sz="2800" b="0" i="0" dirty="0" smtClean="0">
                <a:solidFill>
                  <a:schemeClr val="accent4">
                    <a:lumMod val="75000"/>
                  </a:schemeClr>
                </a:solidFill>
                <a:latin typeface="Constantia"/>
                <a:ea typeface="+mn-ea"/>
                <a:cs typeface="+mn-cs"/>
              </a:rPr>
              <a:t>OVN (2017). </a:t>
            </a:r>
            <a:r>
              <a:rPr lang="es-ES_tradnl" sz="2800" b="0" i="1" dirty="0" smtClean="0">
                <a:solidFill>
                  <a:schemeClr val="accent4">
                    <a:lumMod val="75000"/>
                  </a:schemeClr>
                </a:solidFill>
                <a:latin typeface="Constantia"/>
                <a:ea typeface="+mn-ea"/>
                <a:cs typeface="+mn-cs"/>
              </a:rPr>
              <a:t>Alimentos modificados genéticamente</a:t>
            </a:r>
            <a:r>
              <a:rPr lang="es-ES_tradnl" sz="2800" b="0" i="0" dirty="0" smtClean="0">
                <a:solidFill>
                  <a:schemeClr val="accent4">
                    <a:lumMod val="75000"/>
                  </a:schemeClr>
                </a:solidFill>
                <a:latin typeface="Constantia"/>
                <a:ea typeface="+mn-ea"/>
                <a:cs typeface="+mn-cs"/>
              </a:rPr>
              <a:t>. </a:t>
            </a:r>
            <a:r>
              <a:rPr lang="es-ES_tradnl" sz="2800" b="0" i="0" dirty="0" err="1" smtClean="0">
                <a:solidFill>
                  <a:schemeClr val="accent4">
                    <a:lumMod val="75000"/>
                  </a:schemeClr>
                </a:solidFill>
                <a:latin typeface="Constantia"/>
                <a:ea typeface="+mn-ea"/>
                <a:cs typeface="+mn-cs"/>
              </a:rPr>
              <a:t>Vegetarian</a:t>
            </a:r>
            <a:r>
              <a:rPr lang="es-ES_tradnl" sz="2800" b="0" i="0" dirty="0" smtClean="0">
                <a:solidFill>
                  <a:schemeClr val="accent4">
                    <a:lumMod val="75000"/>
                  </a:schemeClr>
                </a:solidFill>
                <a:latin typeface="Constantia"/>
                <a:ea typeface="+mn-ea"/>
                <a:cs typeface="+mn-cs"/>
              </a:rPr>
              <a:t> </a:t>
            </a:r>
            <a:r>
              <a:rPr lang="es-ES_tradnl" sz="2800" b="0" i="0" dirty="0" err="1" smtClean="0">
                <a:solidFill>
                  <a:schemeClr val="accent4">
                    <a:lumMod val="75000"/>
                  </a:schemeClr>
                </a:solidFill>
                <a:latin typeface="Constantia"/>
                <a:ea typeface="+mn-ea"/>
                <a:cs typeface="+mn-cs"/>
              </a:rPr>
              <a:t>Nutrition</a:t>
            </a:r>
            <a:r>
              <a:rPr lang="es-ES_tradnl" sz="2800" b="0" i="0" dirty="0" smtClean="0">
                <a:solidFill>
                  <a:schemeClr val="accent4">
                    <a:lumMod val="75000"/>
                  </a:schemeClr>
                </a:solidFill>
                <a:latin typeface="Constantia"/>
                <a:ea typeface="+mn-ea"/>
                <a:cs typeface="+mn-cs"/>
              </a:rPr>
              <a:t>. </a:t>
            </a:r>
            <a:r>
              <a:rPr lang="es-ES_tradnl" dirty="0" smtClean="0">
                <a:solidFill>
                  <a:schemeClr val="accent4">
                    <a:lumMod val="75000"/>
                  </a:schemeClr>
                </a:solidFill>
              </a:rPr>
              <a:t>Disponible </a:t>
            </a:r>
            <a:r>
              <a:rPr lang="es-ES_tradnl" dirty="0">
                <a:solidFill>
                  <a:schemeClr val="accent4">
                    <a:lumMod val="75000"/>
                  </a:schemeClr>
                </a:solidFill>
              </a:rPr>
              <a:t>en: </a:t>
            </a:r>
            <a:r>
              <a:rPr lang="es-ES_tradnl" dirty="0">
                <a:solidFill>
                  <a:schemeClr val="accent4">
                    <a:lumMod val="75000"/>
                  </a:schemeClr>
                </a:solidFill>
                <a:hlinkClick r:id="rId2"/>
              </a:rPr>
              <a:t>https://vegetarian-nutrition.info/alimentos-modificados-geneticamente</a:t>
            </a:r>
            <a:r>
              <a:rPr lang="es-ES_tradnl" dirty="0" smtClean="0">
                <a:solidFill>
                  <a:schemeClr val="accent4">
                    <a:lumMod val="75000"/>
                  </a:schemeClr>
                </a:solidFill>
                <a:hlinkClick r:id="rId2"/>
              </a:rPr>
              <a:t>/</a:t>
            </a:r>
            <a:endParaRPr lang="es-ES_tradnl" dirty="0" smtClean="0">
              <a:solidFill>
                <a:schemeClr val="accent4">
                  <a:lumMod val="75000"/>
                </a:schemeClr>
              </a:solidFill>
            </a:endParaRPr>
          </a:p>
          <a:p>
            <a:pPr marL="301752" indent="-301752" defTabSz="1216152">
              <a:lnSpc>
                <a:spcPct val="150000"/>
              </a:lnSpc>
              <a:buClr>
                <a:srgbClr val="89C01C"/>
              </a:buClr>
              <a:buFont typeface="Arial"/>
              <a:buChar char="•"/>
            </a:pPr>
            <a:r>
              <a:rPr lang="es-ES_tradnl" sz="2800" b="0" i="0" dirty="0" err="1" smtClean="0">
                <a:solidFill>
                  <a:schemeClr val="accent4">
                    <a:lumMod val="75000"/>
                  </a:schemeClr>
                </a:solidFill>
                <a:latin typeface="Constantia"/>
                <a:ea typeface="+mn-ea"/>
                <a:cs typeface="+mn-cs"/>
              </a:rPr>
              <a:t>Passola</a:t>
            </a:r>
            <a:r>
              <a:rPr lang="es-ES_tradnl" sz="2800" b="0" i="0" dirty="0" smtClean="0">
                <a:solidFill>
                  <a:schemeClr val="accent4">
                    <a:lumMod val="75000"/>
                  </a:schemeClr>
                </a:solidFill>
                <a:latin typeface="Constantia"/>
                <a:ea typeface="+mn-ea"/>
                <a:cs typeface="+mn-cs"/>
              </a:rPr>
              <a:t>, </a:t>
            </a:r>
            <a:r>
              <a:rPr lang="es-ES_tradnl" sz="2800" b="0" i="0" dirty="0" err="1" smtClean="0">
                <a:solidFill>
                  <a:schemeClr val="accent4">
                    <a:lumMod val="75000"/>
                  </a:schemeClr>
                </a:solidFill>
                <a:latin typeface="Constantia"/>
                <a:ea typeface="+mn-ea"/>
                <a:cs typeface="+mn-cs"/>
              </a:rPr>
              <a:t>Mercé</a:t>
            </a:r>
            <a:r>
              <a:rPr lang="es-ES_tradnl" sz="2800" b="0" i="0" dirty="0" smtClean="0">
                <a:solidFill>
                  <a:schemeClr val="accent4">
                    <a:lumMod val="75000"/>
                  </a:schemeClr>
                </a:solidFill>
                <a:latin typeface="Constantia"/>
                <a:ea typeface="+mn-ea"/>
                <a:cs typeface="+mn-cs"/>
              </a:rPr>
              <a:t> y </a:t>
            </a:r>
            <a:r>
              <a:rPr lang="es-ES_tradnl" sz="2800" b="0" i="0" dirty="0" err="1" smtClean="0">
                <a:solidFill>
                  <a:schemeClr val="accent4">
                    <a:lumMod val="75000"/>
                  </a:schemeClr>
                </a:solidFill>
                <a:latin typeface="Constantia"/>
                <a:ea typeface="+mn-ea"/>
                <a:cs typeface="+mn-cs"/>
              </a:rPr>
              <a:t>Vidalleval</a:t>
            </a:r>
            <a:r>
              <a:rPr lang="es-ES_tradnl" sz="2800" b="0" i="0" dirty="0" smtClean="0">
                <a:solidFill>
                  <a:schemeClr val="accent4">
                    <a:lumMod val="75000"/>
                  </a:schemeClr>
                </a:solidFill>
                <a:latin typeface="Constantia"/>
                <a:ea typeface="+mn-ea"/>
                <a:cs typeface="+mn-cs"/>
              </a:rPr>
              <a:t>, Edgard (2013). </a:t>
            </a:r>
            <a:r>
              <a:rPr lang="es-ES_tradnl" sz="2800" b="0" i="1" dirty="0" smtClean="0">
                <a:solidFill>
                  <a:schemeClr val="accent4">
                    <a:lumMod val="75000"/>
                  </a:schemeClr>
                </a:solidFill>
                <a:latin typeface="Constantia"/>
                <a:ea typeface="+mn-ea"/>
                <a:cs typeface="+mn-cs"/>
              </a:rPr>
              <a:t>Cocina cruda creativa. </a:t>
            </a:r>
            <a:r>
              <a:rPr lang="es-ES_tradnl" sz="2800" b="0" i="0" dirty="0" smtClean="0">
                <a:solidFill>
                  <a:schemeClr val="accent4">
                    <a:lumMod val="75000"/>
                  </a:schemeClr>
                </a:solidFill>
                <a:latin typeface="Constantia"/>
                <a:ea typeface="+mn-ea"/>
                <a:cs typeface="+mn-cs"/>
              </a:rPr>
              <a:t>Editorial Océano Ámbar: España. </a:t>
            </a:r>
            <a:r>
              <a:rPr lang="es-ES_tradnl" dirty="0" smtClean="0">
                <a:solidFill>
                  <a:schemeClr val="accent4">
                    <a:lumMod val="75000"/>
                  </a:schemeClr>
                </a:solidFill>
              </a:rPr>
              <a:t>Disponible </a:t>
            </a:r>
            <a:r>
              <a:rPr lang="es-ES_tradnl" dirty="0">
                <a:solidFill>
                  <a:schemeClr val="accent4">
                    <a:lumMod val="75000"/>
                  </a:schemeClr>
                </a:solidFill>
              </a:rPr>
              <a:t>en: https://www.planetajoy.com/?page=ampliada&amp;id=3091</a:t>
            </a:r>
            <a:endParaRPr lang="es-ES_tradnl" sz="2800" b="0" i="0" dirty="0">
              <a:solidFill>
                <a:schemeClr val="accent4">
                  <a:lumMod val="75000"/>
                </a:schemeClr>
              </a:solidFill>
              <a:latin typeface="Constantia"/>
              <a:ea typeface="+mn-ea"/>
              <a:cs typeface="+mn-cs"/>
            </a:endParaRPr>
          </a:p>
        </p:txBody>
      </p:sp>
    </p:spTree>
    <p:extLst>
      <p:ext uri="{BB962C8B-B14F-4D97-AF65-F5344CB8AC3E}">
        <p14:creationId xmlns:p14="http://schemas.microsoft.com/office/powerpoint/2010/main" val="2051504560"/>
      </p:ext>
    </p:extLst>
  </p:cSld>
  <p:clrMapOvr>
    <a:masterClrMapping/>
  </p:clrMapOvr>
  <p:transition spd="slow">
    <p:randomBar dir="vert"/>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defTabSz="1216152">
              <a:spcBef>
                <a:spcPts val="0"/>
              </a:spcBef>
              <a:buNone/>
            </a:pPr>
            <a:r>
              <a:rPr lang="es-ES_tradnl" sz="3600" b="1" i="0" dirty="0" smtClean="0">
                <a:solidFill>
                  <a:schemeClr val="accent4">
                    <a:lumMod val="75000"/>
                  </a:schemeClr>
                </a:solidFill>
                <a:latin typeface="Constantia"/>
                <a:ea typeface="+mj-ea"/>
                <a:cs typeface="+mj-cs"/>
              </a:rPr>
              <a:t>FUENTES DE INFORMACIÓN</a:t>
            </a:r>
            <a:endParaRPr lang="es-ES_tradnl" sz="3600" b="1" i="0" dirty="0">
              <a:solidFill>
                <a:schemeClr val="accent4">
                  <a:lumMod val="75000"/>
                </a:schemeClr>
              </a:solidFill>
              <a:latin typeface="Constantia"/>
              <a:ea typeface="+mj-ea"/>
              <a:cs typeface="+mj-cs"/>
            </a:endParaRPr>
          </a:p>
        </p:txBody>
      </p:sp>
      <p:sp>
        <p:nvSpPr>
          <p:cNvPr id="6" name="Content Placeholder 5"/>
          <p:cNvSpPr>
            <a:spLocks noGrp="1"/>
          </p:cNvSpPr>
          <p:nvPr>
            <p:ph idx="1"/>
          </p:nvPr>
        </p:nvSpPr>
        <p:spPr/>
        <p:txBody>
          <a:bodyPr>
            <a:normAutofit/>
          </a:bodyPr>
          <a:lstStyle/>
          <a:p>
            <a:pPr marL="301752" indent="-301752" defTabSz="1216152">
              <a:lnSpc>
                <a:spcPct val="150000"/>
              </a:lnSpc>
              <a:buClr>
                <a:srgbClr val="89C01C"/>
              </a:buClr>
              <a:buFont typeface="Arial"/>
              <a:buChar char="•"/>
            </a:pPr>
            <a:r>
              <a:rPr lang="es-ES_tradnl" sz="2800" b="0" i="0" dirty="0" smtClean="0">
                <a:solidFill>
                  <a:schemeClr val="accent4">
                    <a:lumMod val="75000"/>
                  </a:schemeClr>
                </a:solidFill>
                <a:latin typeface="Constantia"/>
                <a:ea typeface="+mn-ea"/>
                <a:cs typeface="+mn-cs"/>
              </a:rPr>
              <a:t>Tomás, Anna e Iglesias, Carlota (2013). </a:t>
            </a:r>
            <a:r>
              <a:rPr lang="es-ES_tradnl" sz="2800" b="0" i="1" dirty="0" err="1" smtClean="0">
                <a:solidFill>
                  <a:schemeClr val="accent4">
                    <a:lumMod val="75000"/>
                  </a:schemeClr>
                </a:solidFill>
                <a:latin typeface="Constantia"/>
                <a:ea typeface="+mn-ea"/>
                <a:cs typeface="+mn-cs"/>
              </a:rPr>
              <a:t>Foodies</a:t>
            </a:r>
            <a:r>
              <a:rPr lang="es-ES_tradnl" sz="2800" b="0" i="1" dirty="0" smtClean="0">
                <a:solidFill>
                  <a:schemeClr val="accent4">
                    <a:lumMod val="75000"/>
                  </a:schemeClr>
                </a:solidFill>
                <a:latin typeface="Constantia"/>
                <a:ea typeface="+mn-ea"/>
                <a:cs typeface="+mn-cs"/>
              </a:rPr>
              <a:t>, pasión por la comida. </a:t>
            </a:r>
            <a:r>
              <a:rPr lang="es-ES_tradnl" sz="2800" b="0" i="0" dirty="0" smtClean="0">
                <a:solidFill>
                  <a:schemeClr val="accent4">
                    <a:lumMod val="75000"/>
                  </a:schemeClr>
                </a:solidFill>
                <a:latin typeface="Constantia"/>
                <a:ea typeface="+mn-ea"/>
                <a:cs typeface="+mn-cs"/>
              </a:rPr>
              <a:t>Sección Vida, La Vanguardia. </a:t>
            </a:r>
            <a:r>
              <a:rPr lang="es-ES_tradnl" dirty="0" smtClean="0">
                <a:solidFill>
                  <a:schemeClr val="accent4">
                    <a:lumMod val="75000"/>
                  </a:schemeClr>
                </a:solidFill>
              </a:rPr>
              <a:t>Disponible </a:t>
            </a:r>
            <a:r>
              <a:rPr lang="es-ES_tradnl" dirty="0">
                <a:solidFill>
                  <a:schemeClr val="accent4">
                    <a:lumMod val="75000"/>
                  </a:schemeClr>
                </a:solidFill>
              </a:rPr>
              <a:t>en: http://www.lavanguardia.com/20131004/54388403009/foodies-pasion-por-la-comida.html</a:t>
            </a:r>
            <a:endParaRPr lang="es-ES_tradnl" sz="2800" b="0" i="0" dirty="0">
              <a:solidFill>
                <a:schemeClr val="accent4">
                  <a:lumMod val="75000"/>
                </a:schemeClr>
              </a:solidFill>
              <a:latin typeface="Constantia"/>
              <a:ea typeface="+mn-ea"/>
              <a:cs typeface="+mn-cs"/>
            </a:endParaRPr>
          </a:p>
        </p:txBody>
      </p:sp>
    </p:spTree>
    <p:extLst>
      <p:ext uri="{BB962C8B-B14F-4D97-AF65-F5344CB8AC3E}">
        <p14:creationId xmlns:p14="http://schemas.microsoft.com/office/powerpoint/2010/main" val="902991287"/>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6">
                    <a:lumMod val="75000"/>
                  </a:schemeClr>
                </a:solidFill>
              </a:rPr>
              <a:t>GUIÓN PARA EL EMPLEO DEL MATERIAL</a:t>
            </a:r>
            <a:endParaRPr lang="es-MX" dirty="0">
              <a:solidFill>
                <a:schemeClr val="accent6">
                  <a:lumMod val="75000"/>
                </a:schemeClr>
              </a:solidFill>
            </a:endParaRPr>
          </a:p>
        </p:txBody>
      </p:sp>
      <p:sp>
        <p:nvSpPr>
          <p:cNvPr id="3" name="Marcador de contenido 2"/>
          <p:cNvSpPr>
            <a:spLocks noGrp="1"/>
          </p:cNvSpPr>
          <p:nvPr>
            <p:ph sz="half" idx="1"/>
          </p:nvPr>
        </p:nvSpPr>
        <p:spPr/>
        <p:txBody>
          <a:bodyPr>
            <a:normAutofit fontScale="77500" lnSpcReduction="20000"/>
          </a:bodyPr>
          <a:lstStyle/>
          <a:p>
            <a:pPr algn="just">
              <a:lnSpc>
                <a:spcPct val="150000"/>
              </a:lnSpc>
            </a:pPr>
            <a:r>
              <a:rPr lang="es-MX" dirty="0" smtClean="0">
                <a:solidFill>
                  <a:schemeClr val="accent6">
                    <a:lumMod val="75000"/>
                  </a:schemeClr>
                </a:solidFill>
              </a:rPr>
              <a:t>En </a:t>
            </a:r>
            <a:r>
              <a:rPr lang="es-MX" i="1" dirty="0" smtClean="0">
                <a:solidFill>
                  <a:schemeClr val="accent6">
                    <a:lumMod val="75000"/>
                  </a:schemeClr>
                </a:solidFill>
              </a:rPr>
              <a:t>YouTube</a:t>
            </a:r>
            <a:r>
              <a:rPr lang="es-MX" dirty="0" smtClean="0">
                <a:solidFill>
                  <a:schemeClr val="accent6">
                    <a:lumMod val="75000"/>
                  </a:schemeClr>
                </a:solidFill>
              </a:rPr>
              <a:t> (en línea) están disponibles varios videos relacionados con la tendencia “Me, </a:t>
            </a:r>
            <a:r>
              <a:rPr lang="es-MX" dirty="0" err="1" smtClean="0">
                <a:solidFill>
                  <a:schemeClr val="accent6">
                    <a:lumMod val="75000"/>
                  </a:schemeClr>
                </a:solidFill>
              </a:rPr>
              <a:t>my</a:t>
            </a:r>
            <a:r>
              <a:rPr lang="es-MX" dirty="0" smtClean="0">
                <a:solidFill>
                  <a:schemeClr val="accent6">
                    <a:lumMod val="75000"/>
                  </a:schemeClr>
                </a:solidFill>
              </a:rPr>
              <a:t> </a:t>
            </a:r>
            <a:r>
              <a:rPr lang="es-MX" dirty="0" err="1" smtClean="0">
                <a:solidFill>
                  <a:schemeClr val="accent6">
                    <a:lumMod val="75000"/>
                  </a:schemeClr>
                </a:solidFill>
              </a:rPr>
              <a:t>body</a:t>
            </a:r>
            <a:r>
              <a:rPr lang="es-MX" dirty="0" smtClean="0">
                <a:solidFill>
                  <a:schemeClr val="accent6">
                    <a:lumMod val="75000"/>
                  </a:schemeClr>
                </a:solidFill>
              </a:rPr>
              <a:t> and </a:t>
            </a:r>
            <a:r>
              <a:rPr lang="es-MX" dirty="0" err="1" smtClean="0">
                <a:solidFill>
                  <a:schemeClr val="accent6">
                    <a:lumMod val="75000"/>
                  </a:schemeClr>
                </a:solidFill>
              </a:rPr>
              <a:t>the</a:t>
            </a:r>
            <a:r>
              <a:rPr lang="es-MX" dirty="0" smtClean="0">
                <a:solidFill>
                  <a:schemeClr val="accent6">
                    <a:lumMod val="75000"/>
                  </a:schemeClr>
                </a:solidFill>
              </a:rPr>
              <a:t> </a:t>
            </a:r>
            <a:r>
              <a:rPr lang="es-MX" dirty="0" err="1" smtClean="0">
                <a:solidFill>
                  <a:schemeClr val="accent6">
                    <a:lumMod val="75000"/>
                  </a:schemeClr>
                </a:solidFill>
              </a:rPr>
              <a:t>planet</a:t>
            </a:r>
            <a:r>
              <a:rPr lang="es-MX" dirty="0" smtClean="0">
                <a:solidFill>
                  <a:schemeClr val="accent6">
                    <a:lumMod val="75000"/>
                  </a:schemeClr>
                </a:solidFill>
              </a:rPr>
              <a:t>” que pueden encontrarse bajo el nombre de gastronomía sustentable, ecológica o bienestar culinario.</a:t>
            </a:r>
            <a:endParaRPr lang="es-MX" dirty="0">
              <a:solidFill>
                <a:schemeClr val="accent6">
                  <a:lumMod val="75000"/>
                </a:schemeClr>
              </a:solidFill>
            </a:endParaRPr>
          </a:p>
        </p:txBody>
      </p:sp>
      <p:sp>
        <p:nvSpPr>
          <p:cNvPr id="4" name="Marcador de contenido 3"/>
          <p:cNvSpPr>
            <a:spLocks noGrp="1"/>
          </p:cNvSpPr>
          <p:nvPr>
            <p:ph sz="half" idx="2"/>
          </p:nvPr>
        </p:nvSpPr>
        <p:spPr>
          <a:xfrm>
            <a:off x="6238428" y="1565259"/>
            <a:ext cx="4875530" cy="4572000"/>
          </a:xfrm>
        </p:spPr>
        <p:txBody>
          <a:bodyPr>
            <a:normAutofit fontScale="77500" lnSpcReduction="20000"/>
          </a:bodyPr>
          <a:lstStyle/>
          <a:p>
            <a:pPr algn="just">
              <a:lnSpc>
                <a:spcPct val="160000"/>
              </a:lnSpc>
            </a:pPr>
            <a:r>
              <a:rPr lang="es-MX" dirty="0" smtClean="0">
                <a:solidFill>
                  <a:schemeClr val="accent6">
                    <a:lumMod val="75000"/>
                  </a:schemeClr>
                </a:solidFill>
              </a:rPr>
              <a:t>Igualmente puede encontrarse en línea material específico para las tendencias “Local </a:t>
            </a:r>
            <a:r>
              <a:rPr lang="es-MX" dirty="0" err="1" smtClean="0">
                <a:solidFill>
                  <a:schemeClr val="accent6">
                    <a:lumMod val="75000"/>
                  </a:schemeClr>
                </a:solidFill>
              </a:rPr>
              <a:t>is</a:t>
            </a:r>
            <a:r>
              <a:rPr lang="es-MX" dirty="0" smtClean="0">
                <a:solidFill>
                  <a:schemeClr val="accent6">
                    <a:lumMod val="75000"/>
                  </a:schemeClr>
                </a:solidFill>
              </a:rPr>
              <a:t> </a:t>
            </a:r>
            <a:r>
              <a:rPr lang="es-MX" dirty="0" err="1" smtClean="0">
                <a:solidFill>
                  <a:schemeClr val="accent6">
                    <a:lumMod val="75000"/>
                  </a:schemeClr>
                </a:solidFill>
              </a:rPr>
              <a:t>the</a:t>
            </a:r>
            <a:r>
              <a:rPr lang="es-MX" dirty="0" smtClean="0">
                <a:solidFill>
                  <a:schemeClr val="accent6">
                    <a:lumMod val="75000"/>
                  </a:schemeClr>
                </a:solidFill>
              </a:rPr>
              <a:t> new </a:t>
            </a:r>
            <a:r>
              <a:rPr lang="es-MX" dirty="0" err="1" smtClean="0">
                <a:solidFill>
                  <a:schemeClr val="accent6">
                    <a:lumMod val="75000"/>
                  </a:schemeClr>
                </a:solidFill>
              </a:rPr>
              <a:t>organic</a:t>
            </a:r>
            <a:r>
              <a:rPr lang="es-MX" dirty="0" smtClean="0">
                <a:solidFill>
                  <a:schemeClr val="accent6">
                    <a:lumMod val="75000"/>
                  </a:schemeClr>
                </a:solidFill>
              </a:rPr>
              <a:t>” y “</a:t>
            </a:r>
            <a:r>
              <a:rPr lang="es-MX" dirty="0" err="1" smtClean="0">
                <a:solidFill>
                  <a:schemeClr val="accent6">
                    <a:lumMod val="75000"/>
                  </a:schemeClr>
                </a:solidFill>
              </a:rPr>
              <a:t>Raw</a:t>
            </a:r>
            <a:r>
              <a:rPr lang="es-MX" dirty="0" smtClean="0">
                <a:solidFill>
                  <a:schemeClr val="accent6">
                    <a:lumMod val="75000"/>
                  </a:schemeClr>
                </a:solidFill>
              </a:rPr>
              <a:t> </a:t>
            </a:r>
            <a:r>
              <a:rPr lang="es-MX" dirty="0" err="1" smtClean="0">
                <a:solidFill>
                  <a:schemeClr val="accent6">
                    <a:lumMod val="75000"/>
                  </a:schemeClr>
                </a:solidFill>
              </a:rPr>
              <a:t>pleasure</a:t>
            </a:r>
            <a:r>
              <a:rPr lang="es-MX" dirty="0" smtClean="0">
                <a:solidFill>
                  <a:schemeClr val="accent6">
                    <a:lumMod val="75000"/>
                  </a:schemeClr>
                </a:solidFill>
              </a:rPr>
              <a:t>”, bajo los temas de cocina orgánica, local; cocina cruda, vegetariana, vegana o macrobiótica. Así como para la tendencia “Social </a:t>
            </a:r>
            <a:r>
              <a:rPr lang="es-MX" dirty="0" err="1" smtClean="0">
                <a:solidFill>
                  <a:schemeClr val="accent6">
                    <a:lumMod val="75000"/>
                  </a:schemeClr>
                </a:solidFill>
              </a:rPr>
              <a:t>eating</a:t>
            </a:r>
            <a:r>
              <a:rPr lang="es-MX" dirty="0" smtClean="0">
                <a:solidFill>
                  <a:schemeClr val="accent6">
                    <a:lumMod val="75000"/>
                  </a:schemeClr>
                </a:solidFill>
              </a:rPr>
              <a:t> </a:t>
            </a:r>
            <a:r>
              <a:rPr lang="es-MX" dirty="0" err="1" smtClean="0">
                <a:solidFill>
                  <a:schemeClr val="accent6">
                    <a:lumMod val="75000"/>
                  </a:schemeClr>
                </a:solidFill>
              </a:rPr>
              <a:t>is</a:t>
            </a:r>
            <a:r>
              <a:rPr lang="es-MX" dirty="0" smtClean="0">
                <a:solidFill>
                  <a:schemeClr val="accent6">
                    <a:lumMod val="75000"/>
                  </a:schemeClr>
                </a:solidFill>
              </a:rPr>
              <a:t> back”, relativa a la cocina social.</a:t>
            </a:r>
            <a:endParaRPr lang="es-MX" dirty="0">
              <a:solidFill>
                <a:schemeClr val="accent6">
                  <a:lumMod val="75000"/>
                </a:schemeClr>
              </a:solidFill>
            </a:endParaRPr>
          </a:p>
        </p:txBody>
      </p:sp>
      <p:pic>
        <p:nvPicPr>
          <p:cNvPr id="6" name="Imagen 5"/>
          <p:cNvPicPr>
            <a:picLocks noChangeAspect="1"/>
          </p:cNvPicPr>
          <p:nvPr/>
        </p:nvPicPr>
        <p:blipFill>
          <a:blip r:embed="rId2"/>
          <a:stretch>
            <a:fillRect/>
          </a:stretch>
        </p:blipFill>
        <p:spPr>
          <a:xfrm>
            <a:off x="1413892" y="4970099"/>
            <a:ext cx="4680520" cy="979181"/>
          </a:xfrm>
          <a:prstGeom prst="rect">
            <a:avLst/>
          </a:prstGeom>
          <a:ln w="38100">
            <a:solidFill>
              <a:schemeClr val="accent1">
                <a:lumMod val="75000"/>
              </a:schemeClr>
            </a:solidFill>
          </a:ln>
        </p:spPr>
      </p:pic>
    </p:spTree>
    <p:extLst>
      <p:ext uri="{BB962C8B-B14F-4D97-AF65-F5344CB8AC3E}">
        <p14:creationId xmlns:p14="http://schemas.microsoft.com/office/powerpoint/2010/main" val="3130221036"/>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Cooking_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oking_16x9">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5400" cap="flat" cmpd="sng" algn="ctr">
          <a:solidFill>
            <a:schemeClr val="phClr"/>
          </a:solidFill>
          <a:miter lim="800000"/>
        </a:ln>
        <a:ln w="4445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2A6D6EA-8785-46C0-9991-D6E6CF4AA8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alimentos frescos (pantalla panorámica)</Template>
  <TotalTime>0</TotalTime>
  <Words>4304</Words>
  <Application>Microsoft Office PowerPoint</Application>
  <PresentationFormat>Personalizado</PresentationFormat>
  <Paragraphs>259</Paragraphs>
  <Slides>83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83</vt:i4>
      </vt:variant>
    </vt:vector>
  </HeadingPairs>
  <TitlesOfParts>
    <vt:vector size="87" baseType="lpstr">
      <vt:lpstr>Arial</vt:lpstr>
      <vt:lpstr>Constantia</vt:lpstr>
      <vt:lpstr>Wingdings</vt:lpstr>
      <vt:lpstr>Cooking_16x9</vt:lpstr>
      <vt:lpstr>Universidad Autónoma del Estado de México Facultad de Turismo y Gastronomía</vt:lpstr>
      <vt:lpstr>      TÍTULO DEL MATERIAL: 5 tendencias gastronómicas: lo que sigue en productos, platillos y preferencias </vt:lpstr>
      <vt:lpstr>Propósito de la Unidad de Aprendizaje</vt:lpstr>
      <vt:lpstr>MATERIAL PARA LA UNIDAD DE COMPETENCIA II</vt:lpstr>
      <vt:lpstr>Explicar las tendencias gastronómicas en diversas dimensiones</vt:lpstr>
      <vt:lpstr>GUIÓN PARA EL EMPLEO DEL MATERIAL</vt:lpstr>
      <vt:lpstr>GUIÓN PARA EL EMPLEO DEL MATERIAL</vt:lpstr>
      <vt:lpstr>GUIÓN PARA EL EMPLEO DEL MATERIAL</vt:lpstr>
      <vt:lpstr>GUIÓN PARA EL EMPLEO DEL MATERIAL</vt:lpstr>
      <vt:lpstr>GUIÓN PARA EL EMPLEO DEL MATERIAL</vt:lpstr>
      <vt:lpstr>5 tendencias gastronómicas: lo que sigue en productos, platillos y preferencias</vt:lpstr>
      <vt:lpstr>Presentación de PowerPoint</vt:lpstr>
      <vt:lpstr>ACERCA DEL ESTUDIO (Eaters Digest: The Future of the World) </vt:lpstr>
      <vt:lpstr>PROSUMERS</vt:lpstr>
      <vt:lpstr>GENERACIONES CONSIDERADAS</vt:lpstr>
      <vt:lpstr>TENDENCIA 1: Yo, mi cuerpo y el planeta</vt:lpstr>
      <vt:lpstr>TENDENCIA 1: algunos datos generales</vt:lpstr>
      <vt:lpstr>Algunas estadísticas</vt:lpstr>
      <vt:lpstr>Algunas estadísticas</vt:lpstr>
      <vt:lpstr>Algunas estadísticas</vt:lpstr>
      <vt:lpstr>TENDENCIA 1: Yo, mi cuerpo y el planeta</vt:lpstr>
      <vt:lpstr>TENDENCIA 1: ¿Qué comer para favorecer al planeta, y de paso mi salud?</vt:lpstr>
      <vt:lpstr>TENDENCIA 1: ¿Qué comer para favorecer al planeta, y de paso mi salud?</vt:lpstr>
      <vt:lpstr>TENDENCIA 1: ¿Qué comer para favorecer al planeta, y de paso mi salud?</vt:lpstr>
      <vt:lpstr>DIETA VEGANA</vt:lpstr>
      <vt:lpstr>TIPOS DE DIETAS</vt:lpstr>
      <vt:lpstr>DIETA VEGETARIANA (MedLine Plus, 2017)</vt:lpstr>
      <vt:lpstr>DIETA PESCADORIANA</vt:lpstr>
      <vt:lpstr>¿QUÉ SIGUE?</vt:lpstr>
      <vt:lpstr>¿QUÉ SIGUE?</vt:lpstr>
      <vt:lpstr>ALIMENTOS GENÉTICAMENTE MODIFICADOS</vt:lpstr>
      <vt:lpstr>¿QUÉ SIGUE?</vt:lpstr>
      <vt:lpstr>TENDENCIA 2: Lo local es lo nuevo orgánico</vt:lpstr>
      <vt:lpstr>LO ORGÁNICO</vt:lpstr>
      <vt:lpstr>PROBLEMÁTICA relacionada con lo orgánico</vt:lpstr>
      <vt:lpstr>SOLUCIÓN relacionada con lo orgánico</vt:lpstr>
      <vt:lpstr>SOLUCIÓN relacionada con lo orgánico</vt:lpstr>
      <vt:lpstr>URBAN AGRICULTURE</vt:lpstr>
      <vt:lpstr>“La agricultura urbana y periurbana (AUP) puede ser definida como el cultivo de plantas y la cría de animales en el interior y en los alrededores de las ciudades. La agricultura urbana y periurbana proporciona productos alimentarios de distintos tipos de cultivos (granos, raíces, hortalizas, hongos, frutas), animales (aves, conejos, cabras, ovejas, ganado vacuno, cerdos, cobayas, pescado, etc.) así como productos no alimentarios (plantas aromáticas y medicinales, plantas ornamentales, productos de los árboles)” (FAO, 2017).  </vt:lpstr>
      <vt:lpstr>ALGUNAS DATOS RELACIONADOS CON AUP</vt:lpstr>
      <vt:lpstr>La comida rápida (fast food) ¿ha opacado o hecho desaparecer a la cocina local?</vt:lpstr>
      <vt:lpstr>¿QUÉ SIGUE?</vt:lpstr>
      <vt:lpstr>¿QUÉ SIGUE?</vt:lpstr>
      <vt:lpstr>¿QUÉ SIGUE?</vt:lpstr>
      <vt:lpstr>TENDENCIA 3: El placer de lo crudo</vt:lpstr>
      <vt:lpstr>“If you truly get in touch with a piece of carrot, you get in touch with the soil, the rain, the sunshine. you get in touch with mother earth…”, Thich Nhat Hanh (cit. en Havas Worldwide, 2016).</vt:lpstr>
      <vt:lpstr>LO CRUDO</vt:lpstr>
      <vt:lpstr>LO CRUDO (Mayr, 2016)</vt:lpstr>
      <vt:lpstr>CHEFS REPRESENTANTES</vt:lpstr>
      <vt:lpstr>PLATILLOS</vt:lpstr>
      <vt:lpstr>CHEFS REPRESENTANTES</vt:lpstr>
      <vt:lpstr>ALGUNAS TÉCNICAS COMUNES (Passola y Vidalleval, 2013)</vt:lpstr>
      <vt:lpstr>ALGUNAS TÉCNICAS COMUNES (Duéñez, 2014)</vt:lpstr>
      <vt:lpstr>¿QUÉ SIGUE?</vt:lpstr>
      <vt:lpstr>¿QUÉ SIGUE?</vt:lpstr>
      <vt:lpstr>TENDENCIA 4: La comida porno es una excitación total</vt:lpstr>
      <vt:lpstr>ALGUNOS DATOS</vt:lpstr>
      <vt:lpstr>Presentación de PowerPoint</vt:lpstr>
      <vt:lpstr>“Lo saben todo: recetas, inauguraciones de restaurantes, locales alternativos o las últimas tendencias culinarias. Los apasionados de la comida se erigen como los nuevos exploradores gastronómicos” (Tomás e Iglesias, 2013).</vt:lpstr>
      <vt:lpstr>ALGUNOS DATOS</vt:lpstr>
      <vt:lpstr>ALGUNAS ACTIVIDADES RELACIONADAS CON EL PLACER DE COMER</vt:lpstr>
      <vt:lpstr>MEALSURFING</vt:lpstr>
      <vt:lpstr>¿Puede ser la comida tan placentera como el sexo?</vt:lpstr>
      <vt:lpstr>ALGUNAS RESPUESTAS</vt:lpstr>
      <vt:lpstr>¿QUÉ SIGUE?</vt:lpstr>
      <vt:lpstr>¿QUÉ SIGUE?</vt:lpstr>
      <vt:lpstr>¿QUÉ SIGUE?</vt:lpstr>
      <vt:lpstr>TENDENCIA 5: La comida social está de regreso</vt:lpstr>
      <vt:lpstr>ALGUNOS HECHOS ACTUALES</vt:lpstr>
      <vt:lpstr>Presentación de PowerPoint</vt:lpstr>
      <vt:lpstr>ALGUNAS ESTADÍSTICAS</vt:lpstr>
      <vt:lpstr>ALGUNOS DATOS DE LA COCINA SOCIAL</vt:lpstr>
      <vt:lpstr>“… The point [of Colunching], according to its website, is ‘to reinvent the tradition of civilized dining, with shared moments of conviviality that promote the art of conversation and culinary pleasures’” (Havas, 2016, p. 39).</vt:lpstr>
      <vt:lpstr>¿QUÉ SIGUE?</vt:lpstr>
      <vt:lpstr>¿QUÉ SIGUE?</vt:lpstr>
      <vt:lpstr>¿QUÉ SIGUE?</vt:lpstr>
      <vt:lpstr>Young people today know a lot about food but very little about cooking (Havas, 2016, p. 40).</vt:lpstr>
      <vt:lpstr>FUENTES DE INFORMACIÓN</vt:lpstr>
      <vt:lpstr>FUENTES DE INFORMACIÓN</vt:lpstr>
      <vt:lpstr>FUENTES DE INFORMACIÓN</vt:lpstr>
      <vt:lpstr>FUENTES DE INFORMACIÓN</vt:lpstr>
      <vt:lpstr>FUENTES DE INFORMACIÓN</vt:lpstr>
      <vt:lpstr>FUENTES DE INFORMACIÓN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2017-09-11T20:20:19Z</dcterms:created>
  <dcterms:modified xsi:type="dcterms:W3CDTF">2017-10-06T19:18:07Z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TC027879429991</vt:lpwstr>
  </property>
</Properties>
</file>