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33" r:id="rId2"/>
    <p:sldId id="329" r:id="rId3"/>
    <p:sldId id="331" r:id="rId4"/>
    <p:sldId id="332" r:id="rId5"/>
    <p:sldId id="334" r:id="rId6"/>
    <p:sldId id="335" r:id="rId7"/>
    <p:sldId id="336" r:id="rId8"/>
    <p:sldId id="337" r:id="rId9"/>
    <p:sldId id="338" r:id="rId10"/>
    <p:sldId id="256" r:id="rId11"/>
    <p:sldId id="258" r:id="rId12"/>
    <p:sldId id="271" r:id="rId13"/>
    <p:sldId id="272" r:id="rId14"/>
    <p:sldId id="259" r:id="rId15"/>
    <p:sldId id="260" r:id="rId16"/>
    <p:sldId id="265" r:id="rId17"/>
    <p:sldId id="257" r:id="rId18"/>
    <p:sldId id="320" r:id="rId19"/>
    <p:sldId id="275" r:id="rId20"/>
    <p:sldId id="279" r:id="rId21"/>
    <p:sldId id="283" r:id="rId22"/>
    <p:sldId id="286" r:id="rId23"/>
    <p:sldId id="284" r:id="rId24"/>
    <p:sldId id="317" r:id="rId25"/>
    <p:sldId id="285" r:id="rId26"/>
    <p:sldId id="287" r:id="rId27"/>
    <p:sldId id="322" r:id="rId28"/>
    <p:sldId id="276" r:id="rId29"/>
    <p:sldId id="280" r:id="rId30"/>
    <p:sldId id="288" r:id="rId31"/>
    <p:sldId id="289" r:id="rId32"/>
    <p:sldId id="290" r:id="rId33"/>
    <p:sldId id="291" r:id="rId34"/>
    <p:sldId id="292" r:id="rId35"/>
    <p:sldId id="324" r:id="rId36"/>
    <p:sldId id="277" r:id="rId37"/>
    <p:sldId id="281" r:id="rId38"/>
    <p:sldId id="293" r:id="rId39"/>
    <p:sldId id="294" r:id="rId40"/>
    <p:sldId id="295" r:id="rId41"/>
    <p:sldId id="318" r:id="rId42"/>
    <p:sldId id="296" r:id="rId43"/>
    <p:sldId id="313" r:id="rId44"/>
    <p:sldId id="297" r:id="rId45"/>
    <p:sldId id="326" r:id="rId46"/>
    <p:sldId id="278" r:id="rId47"/>
    <p:sldId id="282" r:id="rId48"/>
    <p:sldId id="298" r:id="rId49"/>
    <p:sldId id="299" r:id="rId50"/>
    <p:sldId id="301" r:id="rId51"/>
    <p:sldId id="316" r:id="rId52"/>
    <p:sldId id="302" r:id="rId53"/>
    <p:sldId id="328" r:id="rId54"/>
    <p:sldId id="273" r:id="rId55"/>
    <p:sldId id="305" r:id="rId56"/>
    <p:sldId id="315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ransition spd="slow">
    <p:randomBar dir="vert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luehillfarm.com/dine/new-york" TargetMode="External"/><Relationship Id="rId2" Type="http://schemas.openxmlformats.org/officeDocument/2006/relationships/hyperlink" Target="http://vidasana.org/noticias/espiritual-chef-raw-food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ariovasco.com/20130412/local/chef-italiano-gennaro-esposito-201304121349.html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ne-sophie-pic.com/content/anne-sophie-pic-le-restauran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49013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 smtClean="0"/>
              <a:t>UNIVERSIDAD AUTÓNOMA DEL ESTADO DE MÉXICO</a:t>
            </a:r>
            <a:br>
              <a:rPr lang="es-MX" sz="2800" b="1" dirty="0" smtClean="0"/>
            </a:br>
            <a:r>
              <a:rPr lang="es-MX" sz="2800" b="1" dirty="0" smtClean="0"/>
              <a:t>FACULTAD DE TURISMO Y GASTRONOMÍA</a:t>
            </a:r>
            <a:endParaRPr lang="es-MX" sz="2800" b="1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889001" y="2802466"/>
            <a:ext cx="9381065" cy="3598333"/>
          </a:xfrm>
        </p:spPr>
        <p:txBody>
          <a:bodyPr/>
          <a:lstStyle/>
          <a:p>
            <a:pPr algn="ctr">
              <a:lnSpc>
                <a:spcPct val="170000"/>
              </a:lnSpc>
            </a:pP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MATERIAL DIDÁCTICO</a:t>
            </a:r>
          </a:p>
          <a:p>
            <a:pPr algn="ctr">
              <a:lnSpc>
                <a:spcPct val="17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PROGRAMA EDUCATIVO: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Licenciatura en Gastronomía</a:t>
            </a:r>
          </a:p>
          <a:p>
            <a:pPr algn="ctr">
              <a:lnSpc>
                <a:spcPct val="17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UNIDAD DE APRENDIZAJE:</a:t>
            </a:r>
            <a:r>
              <a:rPr lang="es-MX" b="1" dirty="0"/>
              <a:t>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Tendencias de la Gastronomía y su Impacto en el Turismo</a:t>
            </a:r>
          </a:p>
          <a:p>
            <a:pPr algn="ctr">
              <a:lnSpc>
                <a:spcPct val="17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PERIODO: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2017B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9752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17903" y="1379298"/>
            <a:ext cx="7766936" cy="164630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i="1" dirty="0" smtClean="0"/>
              <a:t>TENDENCIA 1:</a:t>
            </a:r>
            <a:r>
              <a:rPr lang="es-MX" sz="3600" b="1" i="1" dirty="0" smtClean="0"/>
              <a:t/>
            </a:r>
            <a:br>
              <a:rPr lang="es-MX" sz="3600" b="1" i="1" dirty="0" smtClean="0"/>
            </a:br>
            <a:r>
              <a:rPr lang="es-MX" sz="3600" b="1" i="1" dirty="0" smtClean="0"/>
              <a:t>Me, </a:t>
            </a:r>
            <a:r>
              <a:rPr lang="es-MX" sz="3600" b="1" i="1" dirty="0" err="1" smtClean="0"/>
              <a:t>my</a:t>
            </a:r>
            <a:r>
              <a:rPr lang="es-MX" sz="3600" b="1" i="1" dirty="0" smtClean="0"/>
              <a:t> </a:t>
            </a:r>
            <a:r>
              <a:rPr lang="es-MX" sz="3600" b="1" i="1" dirty="0" err="1" smtClean="0"/>
              <a:t>body</a:t>
            </a:r>
            <a:r>
              <a:rPr lang="es-MX" sz="3600" b="1" i="1" dirty="0" smtClean="0"/>
              <a:t> and </a:t>
            </a:r>
            <a:r>
              <a:rPr lang="es-MX" sz="3600" b="1" i="1" dirty="0" err="1" smtClean="0"/>
              <a:t>the</a:t>
            </a:r>
            <a:r>
              <a:rPr lang="es-MX" sz="3600" b="1" i="1" dirty="0" smtClean="0"/>
              <a:t> </a:t>
            </a:r>
            <a:r>
              <a:rPr lang="es-MX" sz="3600" b="1" i="1" dirty="0" err="1" smtClean="0"/>
              <a:t>planet</a:t>
            </a:r>
            <a:endParaRPr lang="es-MX" sz="3600" b="1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REPRESENTANTE: GENNARO ESPOSITO</a:t>
            </a:r>
            <a:endParaRPr lang="es-MX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2776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GENNARO ESPOSITO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932" y="1678516"/>
            <a:ext cx="4800599" cy="379941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935398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DATOS BIOGRÁFICOS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618067" y="1449389"/>
            <a:ext cx="5300133" cy="5010678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Defiende 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</a:rPr>
              <a:t>la gastronomía sostenible, un "concepto fundamental" en la cocina actual y que se puede reflejar de "diversas maneras", tales como el uso de productos </a:t>
            </a: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locales.</a:t>
            </a:r>
          </a:p>
          <a:p>
            <a:pPr algn="just">
              <a:lnSpc>
                <a:spcPct val="160000"/>
              </a:lnSpc>
            </a:pP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Su restaurante, 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</a:rPr>
              <a:t>Torre del Sarracino, </a:t>
            </a: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ubicado en Nápoles, ostenta 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</a:rPr>
              <a:t>dos estrellas </a:t>
            </a: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Michelin 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</a:rPr>
              <a:t>y en </a:t>
            </a: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ella pone 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</a:rPr>
              <a:t>en práctica esta actitud respetuosa con el entorno natural</a:t>
            </a: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60000"/>
              </a:lnSpc>
            </a:pP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El chef sostiene que el 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</a:rPr>
              <a:t>respeto por el medio ambiente dentro de la restauración </a:t>
            </a: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es 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</a:rPr>
              <a:t>un factor determinante a la hora de atraer turistas, ya que los comensales optan cada vez </a:t>
            </a: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más </a:t>
            </a:r>
            <a:r>
              <a:rPr lang="es-MX" sz="1400" dirty="0">
                <a:solidFill>
                  <a:schemeClr val="accent2">
                    <a:lumMod val="75000"/>
                  </a:schemeClr>
                </a:solidFill>
              </a:rPr>
              <a:t>por restaurantes "</a:t>
            </a:r>
            <a:r>
              <a:rPr lang="es-MX" sz="1400" dirty="0" err="1">
                <a:solidFill>
                  <a:schemeClr val="accent2">
                    <a:lumMod val="75000"/>
                  </a:schemeClr>
                </a:solidFill>
              </a:rPr>
              <a:t>ecosostenibles</a:t>
            </a:r>
            <a:r>
              <a:rPr lang="es-MX" sz="1400" dirty="0" smtClean="0">
                <a:solidFill>
                  <a:schemeClr val="accent2">
                    <a:lumMod val="75000"/>
                  </a:schemeClr>
                </a:solidFill>
              </a:rPr>
              <a:t>".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7708" y="1721909"/>
            <a:ext cx="2381250" cy="4001558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475225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FILOSOFÍA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356256"/>
            <a:ext cx="9491133" cy="529854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</a:rPr>
              <a:t>“El </a:t>
            </a:r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territorio no tiene que ser una "prisión" para el cocinero, </a:t>
            </a: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</a:rPr>
              <a:t>sino </a:t>
            </a:r>
            <a:r>
              <a:rPr lang="es-MX" sz="2400" dirty="0">
                <a:solidFill>
                  <a:schemeClr val="accent2">
                    <a:lumMod val="75000"/>
                  </a:schemeClr>
                </a:solidFill>
              </a:rPr>
              <a:t>que los restauradores tiene que trabajar codo con codo con los productores de la zona y ser "agentes activos</a:t>
            </a: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</a:rPr>
              <a:t>".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s-MX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Esposito ha hecho una referencia a los caseríos de antaño, que se construían con intención de autoabastecerse y responder a sus propias necesidades, una forma de pensar que se "debe recuperar</a:t>
            </a:r>
            <a:r>
              <a:rPr lang="es-MX" sz="2400" dirty="0" smtClean="0">
                <a:solidFill>
                  <a:schemeClr val="accent3">
                    <a:lumMod val="75000"/>
                  </a:schemeClr>
                </a:solidFill>
              </a:rPr>
              <a:t>".</a:t>
            </a:r>
          </a:p>
        </p:txBody>
      </p:sp>
    </p:spTree>
    <p:extLst>
      <p:ext uri="{BB962C8B-B14F-4D97-AF65-F5344CB8AC3E}">
        <p14:creationId xmlns:p14="http://schemas.microsoft.com/office/powerpoint/2010/main" val="39008474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 COCINA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431800" y="1953491"/>
            <a:ext cx="4184035" cy="4904509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PRODUCTOS LOCALES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DE ESTACIÓN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FRESCOS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MAR Y TIERRA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4861370" y="797456"/>
            <a:ext cx="5451030" cy="5467877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MUESTRA DEL MENÚ (Esposito, 2017)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6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portate per un percorso nella nostra 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storia e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nei frutti della ricerca della nostra cucina, con il desiderio di soddisfare appieno i vostri gusti.</a:t>
            </a: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Menù 145 € a 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persona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Triglia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in umido, caprino e gnocchi di bietola</a:t>
            </a: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Zuppetta di olive Nocellara e mandorle , purea di finocchi e pesce bandiera“anni 80”</a:t>
            </a: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Minestra di pasta mista con crostacei e pesci di scoglio</a:t>
            </a: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Tagliatelline con calamaretti, broccoli e ricci di mare</a:t>
            </a: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Triglia in umido, caprino e gnocchi di bietola</a:t>
            </a: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Trancio di pescato del giorno con emulsione della sua essenza al profumo di limone</a:t>
            </a: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Tiramisù</a:t>
            </a:r>
          </a:p>
          <a:p>
            <a:pPr marL="0" indent="0" algn="ctr">
              <a:lnSpc>
                <a:spcPct val="170000"/>
              </a:lnSpc>
              <a:buNone/>
            </a:pP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Chef: Gennaro Esposito</a:t>
            </a: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Executive Chef: Giuseppe di Martino</a:t>
            </a:r>
          </a:p>
          <a:p>
            <a:pPr algn="ctr">
              <a:lnSpc>
                <a:spcPct val="170000"/>
              </a:lnSpc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Executive pastry Chef: Carmine Di Donna</a:t>
            </a:r>
          </a:p>
          <a:p>
            <a:pPr>
              <a:lnSpc>
                <a:spcPct val="170000"/>
              </a:lnSpc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238834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PLATILLOS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4000" i="1" dirty="0">
                <a:solidFill>
                  <a:schemeClr val="accent2">
                    <a:lumMod val="75000"/>
                  </a:schemeClr>
                </a:solidFill>
              </a:rPr>
              <a:t>Legumes variation,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4000" i="1" dirty="0">
                <a:solidFill>
                  <a:schemeClr val="accent2">
                    <a:lumMod val="75000"/>
                  </a:schemeClr>
                </a:solidFill>
              </a:rPr>
              <a:t>ricotta cream and salted caramel </a:t>
            </a:r>
          </a:p>
          <a:p>
            <a:endParaRPr lang="es-MX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99125" y="972975"/>
            <a:ext cx="5042766" cy="515073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763347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PLATILLOS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5384319" y="186502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pPr>
              <a:lnSpc>
                <a:spcPct val="150000"/>
              </a:lnSpc>
            </a:pPr>
            <a:endParaRPr lang="en-US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5985897" y="1644765"/>
            <a:ext cx="4184034" cy="3880773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>
              <a:lnSpc>
                <a:spcPct val="150000"/>
              </a:lnSpc>
            </a:pPr>
            <a:endParaRPr lang="en-US" sz="28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</a:rPr>
              <a:t>White </a:t>
            </a:r>
            <a:r>
              <a:rPr lang="en-US" sz="2800" b="1" i="1" dirty="0">
                <a:solidFill>
                  <a:schemeClr val="accent2">
                    <a:lumMod val="75000"/>
                  </a:schemeClr>
                </a:solidFill>
              </a:rPr>
              <a:t>fish fillet in a crust of herbs over a chlorophyll variation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0" y="1644765"/>
            <a:ext cx="4340514" cy="4546485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55591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397934" y="360222"/>
            <a:ext cx="3854528" cy="435645"/>
          </a:xfrm>
        </p:spPr>
        <p:txBody>
          <a:bodyPr/>
          <a:lstStyle/>
          <a:p>
            <a:pPr algn="ctr"/>
            <a:r>
              <a:rPr lang="es-MX" dirty="0" smtClean="0"/>
              <a:t>RESTAURANTE (Esposito, 2017)</a:t>
            </a:r>
            <a:endParaRPr lang="es-MX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>
          <a:xfrm>
            <a:off x="397934" y="1251527"/>
            <a:ext cx="3854528" cy="5233939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endParaRPr lang="en-US" dirty="0"/>
          </a:p>
          <a:p>
            <a:pPr algn="ctr">
              <a:lnSpc>
                <a:spcPct val="170000"/>
              </a:lnSpc>
            </a:pPr>
            <a:r>
              <a:rPr lang="en-US" sz="1800" b="1" i="1" dirty="0">
                <a:solidFill>
                  <a:schemeClr val="accent2">
                    <a:lumMod val="75000"/>
                  </a:schemeClr>
                </a:solidFill>
              </a:rPr>
              <a:t>La </a:t>
            </a:r>
            <a:r>
              <a:rPr lang="en-US" sz="1800" b="1" i="1" dirty="0" smtClean="0">
                <a:solidFill>
                  <a:schemeClr val="accent2">
                    <a:lumMod val="75000"/>
                  </a:schemeClr>
                </a:solidFill>
              </a:rPr>
              <a:t>Torre del </a:t>
            </a:r>
            <a:r>
              <a:rPr lang="en-US" sz="1800" b="1" i="1" dirty="0" err="1" smtClean="0">
                <a:solidFill>
                  <a:schemeClr val="accent2">
                    <a:lumMod val="75000"/>
                  </a:schemeClr>
                </a:solidFill>
              </a:rPr>
              <a:t>Saracino</a:t>
            </a:r>
            <a:endParaRPr lang="en-US" sz="18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en-US" sz="1800" b="1" i="1" dirty="0">
                <a:solidFill>
                  <a:schemeClr val="accent2">
                    <a:lumMod val="75000"/>
                  </a:schemeClr>
                </a:solidFill>
              </a:rPr>
              <a:t>is the place where the sea meets the land,</a:t>
            </a:r>
          </a:p>
          <a:p>
            <a:pPr algn="ctr">
              <a:lnSpc>
                <a:spcPct val="170000"/>
              </a:lnSpc>
            </a:pPr>
            <a:r>
              <a:rPr lang="en-US" sz="1800" b="1" i="1" dirty="0">
                <a:solidFill>
                  <a:schemeClr val="accent2">
                    <a:lumMod val="75000"/>
                  </a:schemeClr>
                </a:solidFill>
              </a:rPr>
              <a:t>where tradition embraces </a:t>
            </a:r>
            <a:r>
              <a:rPr lang="en-US" sz="1800" b="1" i="1" dirty="0" smtClean="0">
                <a:solidFill>
                  <a:schemeClr val="accent2">
                    <a:lumMod val="75000"/>
                  </a:schemeClr>
                </a:solidFill>
              </a:rPr>
              <a:t>innovation</a:t>
            </a:r>
          </a:p>
          <a:p>
            <a:pPr algn="ctr">
              <a:lnSpc>
                <a:spcPct val="170000"/>
              </a:lnSpc>
            </a:pPr>
            <a:endParaRPr lang="en-US" sz="18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en-US" sz="1800" b="1" i="1" dirty="0" smtClean="0">
                <a:solidFill>
                  <a:schemeClr val="accent2">
                    <a:lumMod val="75000"/>
                  </a:schemeClr>
                </a:solidFill>
              </a:rPr>
              <a:t>UBICACIÓN</a:t>
            </a:r>
          </a:p>
          <a:p>
            <a:pPr algn="ctr">
              <a:lnSpc>
                <a:spcPct val="170000"/>
              </a:lnSpc>
            </a:pP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En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la costa del Mar de Sorrento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en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Vico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Equense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, a la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mitad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del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camino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entre el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Golfo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Nápoles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y las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montañas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Lattari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y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Faito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Descendiendo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1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kilómetro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de la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cima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del Puente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Seiano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Bridge, y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llegando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 al Puerto de Marina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</a:rPr>
              <a:t>d'Aequa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es-MX" sz="1800" dirty="0"/>
          </a:p>
          <a:p>
            <a:pPr algn="ctr">
              <a:lnSpc>
                <a:spcPct val="160000"/>
              </a:lnSpc>
            </a:pPr>
            <a:endParaRPr lang="en-US" sz="18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60000"/>
              </a:lnSpc>
            </a:pPr>
            <a:endParaRPr lang="es-MX" sz="1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8996" y="795867"/>
            <a:ext cx="5054906" cy="552450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855304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41867" y="880537"/>
            <a:ext cx="3854528" cy="127846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OTROS REPRESENTANTES</a:t>
            </a:r>
            <a:b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TENDENCIA: ME, MY BODY AND THE PLANET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1800" b="1" dirty="0" smtClean="0">
                <a:solidFill>
                  <a:schemeClr val="accent2">
                    <a:lumMod val="75000"/>
                  </a:schemeClr>
                </a:solidFill>
              </a:rPr>
              <a:t>CHEF </a:t>
            </a:r>
            <a:r>
              <a:rPr lang="es-MX" sz="1800" b="1" dirty="0" smtClean="0">
                <a:solidFill>
                  <a:schemeClr val="accent2">
                    <a:lumMod val="75000"/>
                  </a:schemeClr>
                </a:solidFill>
              </a:rPr>
              <a:t>ÁNGEL LEÓN (español</a:t>
            </a:r>
            <a:r>
              <a:rPr lang="es-MX" sz="1800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algn="ctr">
              <a:lnSpc>
                <a:spcPct val="150000"/>
              </a:lnSpc>
            </a:pPr>
            <a:endParaRPr lang="es-MX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800" b="1" dirty="0" smtClean="0">
                <a:solidFill>
                  <a:schemeClr val="accent2">
                    <a:lumMod val="75000"/>
                  </a:schemeClr>
                </a:solidFill>
              </a:rPr>
              <a:t>CHEF RODRIGO DE LA CALLE (español)</a:t>
            </a:r>
          </a:p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395" y="755120"/>
            <a:ext cx="2657475" cy="2631546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1260" y="3767666"/>
            <a:ext cx="2657475" cy="2895601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766269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872066"/>
          </a:xfrm>
        </p:spPr>
        <p:txBody>
          <a:bodyPr/>
          <a:lstStyle/>
          <a:p>
            <a:pPr algn="ctr"/>
            <a:r>
              <a:rPr lang="es-MX" dirty="0" smtClean="0"/>
              <a:t>TENDENCIA 2: </a:t>
            </a:r>
            <a:r>
              <a:rPr lang="es-MX" dirty="0" smtClean="0"/>
              <a:t>LOCAL IS THE NEW ORGANIC</a:t>
            </a:r>
            <a:endParaRPr lang="es-MX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1083733" y="4228633"/>
            <a:ext cx="7766936" cy="1096899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REPRESENTANTE: DAN BARBER</a:t>
            </a:r>
            <a:endParaRPr lang="es-MX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456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07067" y="1185334"/>
            <a:ext cx="7766936" cy="355976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TÍTULO DEL MATERIAL:</a:t>
            </a:r>
            <a:b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600" dirty="0" smtClean="0">
                <a:solidFill>
                  <a:srgbClr val="92D050"/>
                </a:solidFill>
              </a:rPr>
              <a:t>Tendencias en chefs, platillos y establecimientos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507067" y="4474166"/>
            <a:ext cx="7766936" cy="1486367"/>
          </a:xfrm>
        </p:spPr>
        <p:txBody>
          <a:bodyPr>
            <a:noAutofit/>
          </a:bodyPr>
          <a:lstStyle/>
          <a:p>
            <a:pPr algn="ctr">
              <a:lnSpc>
                <a:spcPct val="160000"/>
              </a:lnSpc>
            </a:pPr>
            <a:r>
              <a:rPr lang="es-MX" sz="1600" b="1" dirty="0" smtClean="0">
                <a:solidFill>
                  <a:schemeClr val="accent1">
                    <a:lumMod val="50000"/>
                  </a:schemeClr>
                </a:solidFill>
              </a:rPr>
              <a:t>RESPONSABLE DE LA ELABORACIÓN:</a:t>
            </a:r>
          </a:p>
          <a:p>
            <a:pPr algn="ctr">
              <a:lnSpc>
                <a:spcPct val="160000"/>
              </a:lnSpc>
            </a:pPr>
            <a:r>
              <a:rPr lang="es-MX" sz="1600" b="1" i="1" dirty="0" smtClean="0">
                <a:solidFill>
                  <a:schemeClr val="accent1">
                    <a:lumMod val="50000"/>
                  </a:schemeClr>
                </a:solidFill>
              </a:rPr>
              <a:t>Dra. en C. S. Diana Castro Ricalde</a:t>
            </a:r>
          </a:p>
          <a:p>
            <a:pPr algn="ctr">
              <a:lnSpc>
                <a:spcPct val="160000"/>
              </a:lnSpc>
            </a:pPr>
            <a:r>
              <a:rPr lang="es-MX" sz="1600" b="1" dirty="0" smtClean="0">
                <a:solidFill>
                  <a:schemeClr val="accent1">
                    <a:lumMod val="50000"/>
                  </a:schemeClr>
                </a:solidFill>
              </a:rPr>
              <a:t>Profesora de Tiempo Completo</a:t>
            </a:r>
            <a:endParaRPr lang="es-MX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0004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DAN BARBER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200" y="1617133"/>
            <a:ext cx="5054600" cy="417406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725892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DATOS BIOGRÁFICOS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2309811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El cocinero estadounidense Dan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Barber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nació en Nueva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York,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en 1969. </a:t>
            </a:r>
          </a:p>
          <a:p>
            <a:pPr algn="just">
              <a:lnSpc>
                <a:spcPct val="17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Es uno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de los más conocidos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ecochefs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y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fue asesor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de los Obama en asuntos de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nutrición.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5377837" y="1821922"/>
            <a:ext cx="4184034" cy="4744373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En 2004 abrió su restaurante bandera </a:t>
            </a:r>
            <a:r>
              <a:rPr lang="es-MX" i="1" dirty="0">
                <a:solidFill>
                  <a:schemeClr val="accent4">
                    <a:lumMod val="50000"/>
                  </a:schemeClr>
                </a:solidFill>
              </a:rPr>
              <a:t>Blue Hill at Stone Barns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en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Pocantico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Hills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, situado en el valle del río Hudson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En su granja se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produce íntegramente todo lo que va a la mesa y los comensales pueden escoger ellos mismos los alimentos: del campo al plato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Allí mismo ha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montado un centro de educación alimentaria y agrícola  sin ánimo de lucro para "cambiar la forma en que Estados Unidos come y produce". </a:t>
            </a:r>
            <a:endParaRPr lang="es-MX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El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Blue Hill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restaurante-granja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comercializa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productos como mermelada o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yogur; tiene una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extensión urbana en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Manhattan.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51" y="4043228"/>
            <a:ext cx="4572000" cy="2523067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888446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FILOSOFÍA: Proyecto </a:t>
            </a:r>
            <a:r>
              <a:rPr lang="es-MX" dirty="0" err="1" smtClean="0"/>
              <a:t>WastED</a:t>
            </a:r>
            <a:r>
              <a:rPr lang="es-MX" dirty="0" smtClean="0"/>
              <a:t>, NY.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677334" y="1600200"/>
            <a:ext cx="4184035" cy="4995333"/>
          </a:xfrm>
        </p:spPr>
        <p:txBody>
          <a:bodyPr>
            <a:normAutofit/>
          </a:bodyPr>
          <a:lstStyle/>
          <a:p>
            <a:pPr algn="just">
              <a:lnSpc>
                <a:spcPct val="160000"/>
              </a:lnSpc>
            </a:pP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El objetivo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del proyecto es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llamar la atención sobre la enorme cantidad de desperdicios en restaurantes y toda la cadena alimentaria.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Y "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responder a las críticas de que los restaurantes son lugares presuntuosos donde el gasto es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excesivo“ (El País, 2015).</a:t>
            </a: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Ejerce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una gastronomía responsable y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sostenible.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60000"/>
              </a:lnSpc>
            </a:pP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5868904" y="1930400"/>
            <a:ext cx="4184034" cy="388077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"Nuestro papel a diario como chefs es aprovechar cada parte del ingrediente, incluso si es considerado feo o no deseable, y convertirlo en algo delicioso. Minimizar las sobras es una cuestión de creatividad culinaria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” (El País, 2015).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8330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 COCINA (MENÚ)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27667" y="1930400"/>
            <a:ext cx="8596668" cy="388077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sus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restaurants Dan Barber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ofrece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comida local con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una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lista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de vinos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elaborados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por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productores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que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manejan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técnicas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artesanales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Sus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ingredientes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provienen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su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granja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cercana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por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lo que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todo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fresco, de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estación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y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orgánico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Los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comensales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pueden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escoger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entre el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menú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diario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cuatro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tiempos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("Tasting Menu“) a un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precio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de $95 USD, u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optar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por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el "Farmer's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Feast,"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menú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degustación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seis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tiempos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inspirado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la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cosecha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de la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semana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-$108 USD- (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Bluehill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, 2017).</a:t>
            </a:r>
          </a:p>
        </p:txBody>
      </p:sp>
    </p:spTree>
    <p:extLst>
      <p:ext uri="{BB962C8B-B14F-4D97-AF65-F5344CB8AC3E}">
        <p14:creationId xmlns:p14="http://schemas.microsoft.com/office/powerpoint/2010/main" val="15578795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2743198" cy="1320800"/>
          </a:xfrm>
        </p:spPr>
        <p:txBody>
          <a:bodyPr/>
          <a:lstStyle/>
          <a:p>
            <a:r>
              <a:rPr lang="es-MX" dirty="0" smtClean="0"/>
              <a:t>SU COCINA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(</a:t>
            </a:r>
            <a:r>
              <a:rPr lang="es-MX" dirty="0" smtClean="0"/>
              <a:t>MENÚ)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3420532" y="519079"/>
            <a:ext cx="5367868" cy="6192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1400" b="1" dirty="0" err="1">
                <a:solidFill>
                  <a:schemeClr val="accent2">
                    <a:lumMod val="75000"/>
                  </a:schemeClr>
                </a:solidFill>
              </a:rPr>
              <a:t>Daily</a:t>
            </a:r>
            <a:r>
              <a:rPr lang="es-MX" sz="1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1400" b="1" dirty="0" err="1">
                <a:solidFill>
                  <a:schemeClr val="accent2">
                    <a:lumMod val="75000"/>
                  </a:schemeClr>
                </a:solidFill>
              </a:rPr>
              <a:t>Menu</a:t>
            </a:r>
            <a:r>
              <a:rPr lang="es-MX" sz="1400" b="1" dirty="0">
                <a:solidFill>
                  <a:schemeClr val="accent2">
                    <a:lumMod val="75000"/>
                  </a:schemeClr>
                </a:solidFill>
              </a:rPr>
              <a:t> and </a:t>
            </a:r>
            <a:r>
              <a:rPr lang="es-MX" sz="1400" b="1" dirty="0" err="1" smtClean="0">
                <a:solidFill>
                  <a:schemeClr val="accent2">
                    <a:lumMod val="75000"/>
                  </a:schemeClr>
                </a:solidFill>
              </a:rPr>
              <a:t>Tasting</a:t>
            </a:r>
            <a:endParaRPr lang="es-MX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 err="1" smtClean="0">
                <a:solidFill>
                  <a:schemeClr val="accent4">
                    <a:lumMod val="75000"/>
                  </a:schemeClr>
                </a:solidFill>
              </a:rPr>
              <a:t>badger</a:t>
            </a:r>
            <a:r>
              <a:rPr lang="es-MX" sz="1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flame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beets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black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sesame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and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pear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~</a:t>
            </a: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Howling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Mob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corn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maine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lobster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squid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and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speck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~</a:t>
            </a: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Katahdin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Lamb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zucchini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eggplant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and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mountain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magic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tomatoes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~</a:t>
            </a: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Tromboncino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summer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fruits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and vegetables,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whole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wheat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bread sauce</a:t>
            </a:r>
          </a:p>
          <a:p>
            <a:pPr algn="ctr">
              <a:lnSpc>
                <a:spcPct val="150000"/>
              </a:lnSpc>
            </a:pP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~</a:t>
            </a: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Cantaloupe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on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the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half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shell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ginger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and blue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hill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farm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milk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sorbet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~</a:t>
            </a: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peaches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stone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 barns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honey</a:t>
            </a:r>
            <a:r>
              <a:rPr lang="es-MX" sz="1400" dirty="0">
                <a:solidFill>
                  <a:schemeClr val="accent4">
                    <a:lumMod val="75000"/>
                  </a:schemeClr>
                </a:solidFill>
              </a:rPr>
              <a:t>, yogurt and </a:t>
            </a:r>
            <a:r>
              <a:rPr lang="es-MX" sz="1400" dirty="0" err="1">
                <a:solidFill>
                  <a:schemeClr val="accent4">
                    <a:lumMod val="75000"/>
                  </a:schemeClr>
                </a:solidFill>
              </a:rPr>
              <a:t>pistachio</a:t>
            </a:r>
            <a:endParaRPr lang="es-MX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0194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PLATILLOS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368" y="1741222"/>
            <a:ext cx="4209165" cy="4151578"/>
          </a:xfr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287" y="1741221"/>
            <a:ext cx="3892550" cy="4075377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352897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3" y="304800"/>
            <a:ext cx="8596668" cy="677333"/>
          </a:xfrm>
        </p:spPr>
        <p:txBody>
          <a:bodyPr/>
          <a:lstStyle/>
          <a:p>
            <a:r>
              <a:rPr lang="es-MX" dirty="0" smtClean="0"/>
              <a:t>RESTAURANTES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07468" y="1390122"/>
            <a:ext cx="5822155" cy="4545012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sp>
        <p:nvSpPr>
          <p:cNvPr id="5" name="CuadroTexto 4"/>
          <p:cNvSpPr txBox="1"/>
          <p:nvPr/>
        </p:nvSpPr>
        <p:spPr>
          <a:xfrm>
            <a:off x="677333" y="1286933"/>
            <a:ext cx="4275667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El restaurant original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Blue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Hill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inauguró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el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año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2000 y se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localiza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Greenwich Village, New York City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2004 el Chef Dan Barber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abrió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Blue Hill at Stone Barns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junto con el </a:t>
            </a:r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</a:rPr>
              <a:t>Stone 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Barns Center for Food and Agriculture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Pocantico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Hills,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 30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millas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al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norte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de New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York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Luego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2009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abrió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el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Blue Hill Café and Grain Bar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junto a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su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centro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educacional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39244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750734" y="651937"/>
            <a:ext cx="3854528" cy="127846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OTROS REPRESENTANTES</a:t>
            </a:r>
            <a:b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TENDENCIA: LOCAL IS THE NEW ORGANIC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3996267" y="3401485"/>
            <a:ext cx="3854528" cy="258444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</a:rPr>
              <a:t>CHEF CHRISTIAN PUGLISI (danés)</a:t>
            </a:r>
          </a:p>
          <a:p>
            <a:pPr algn="ctr">
              <a:lnSpc>
                <a:spcPct val="150000"/>
              </a:lnSpc>
            </a:pP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</a:rPr>
              <a:t>CHEF MARÍA HINES (americana)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587350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872066"/>
          </a:xfrm>
        </p:spPr>
        <p:txBody>
          <a:bodyPr/>
          <a:lstStyle/>
          <a:p>
            <a:pPr algn="ctr"/>
            <a:r>
              <a:rPr lang="es-MX" dirty="0" smtClean="0"/>
              <a:t>TENDENCIA 3: </a:t>
            </a:r>
            <a:r>
              <a:rPr lang="es-MX" dirty="0" smtClean="0"/>
              <a:t>RAW PLEASURE</a:t>
            </a:r>
            <a:endParaRPr lang="es-MX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1083732" y="4228633"/>
            <a:ext cx="9795935" cy="1096899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REPRESENTANTE:</a:t>
            </a:r>
          </a:p>
          <a:p>
            <a:endParaRPr lang="es-MX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sz="2800" b="1" dirty="0">
                <a:solidFill>
                  <a:schemeClr val="accent2">
                    <a:lumMod val="75000"/>
                  </a:schemeClr>
                </a:solidFill>
              </a:rPr>
              <a:t>Javier </a:t>
            </a:r>
            <a:r>
              <a:rPr lang="es-MX" sz="2800" b="1" dirty="0" err="1">
                <a:solidFill>
                  <a:schemeClr val="accent2">
                    <a:lumMod val="75000"/>
                  </a:schemeClr>
                </a:solidFill>
              </a:rPr>
              <a:t>Medvedovsky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631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5467" y="626533"/>
            <a:ext cx="8596668" cy="880533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JAVIER MEDVEDOVSKY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3067" y="2219855"/>
            <a:ext cx="6985000" cy="4070879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977439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MX" dirty="0" smtClean="0"/>
              <a:t>PROPÓSITO DE LA UNIDAD DE APRENDIZAJE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s-MX" sz="3200" dirty="0">
                <a:solidFill>
                  <a:schemeClr val="accent1">
                    <a:lumMod val="75000"/>
                  </a:schemeClr>
                </a:solidFill>
              </a:rPr>
              <a:t>Explicar los elementos que componen las tendencias gastronómicas en diferentes dimensiones y relacionarlas con los productos turísticos promovidos por la Secretaría de Turismo para así proponer ideas innovadoras en el ámbito de la Gastronomía.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9322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DATOS BIOGRÁFICOS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51001"/>
            <a:ext cx="8596668" cy="480906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Chef nacido en Argentina pero afincado en España desde 2005.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reador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del proyecto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Espiritual Chef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y del concepto gastronómico de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“El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Café Blue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Project”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en Barcelona.  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Realiza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talleres educativos en diferentes formatos: cursos intensivos, temáticos, charlas y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cooking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 shows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Lleva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a cabo labores de consultoría y asesoramiento para negocios del sector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Publica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artículos y recetas en el portal gastronómico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Delicooks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y en la revistas “Mente Sana” y “Cuerpo Mente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” (Asociación Vida Sana, 2016). 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3237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FILOSOFÍA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677334" y="1456266"/>
            <a:ext cx="5460999" cy="5300133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El “</a:t>
            </a:r>
            <a:r>
              <a:rPr lang="es-MX" dirty="0" err="1" smtClean="0">
                <a:solidFill>
                  <a:schemeClr val="accent2">
                    <a:lumMod val="50000"/>
                  </a:schemeClr>
                </a:solidFill>
              </a:rPr>
              <a:t>Raw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2">
                    <a:lumMod val="50000"/>
                  </a:schemeClr>
                </a:solidFill>
              </a:rPr>
              <a:t>Food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” es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una dieta, un estilo de vida, una tendencia culinaria y una medicina. </a:t>
            </a:r>
            <a:endParaRPr lang="es-MX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Su principio básico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es el de comer todos los alimentos vegetales en su estado más óptimo, el cual, en la mayoría de los casos, es tal y como nos los da la naturaleza. </a:t>
            </a:r>
            <a:endParaRPr lang="es-MX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Se pueden transformar los alimentos para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hacerlos aún más placenteros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a través de técnicas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naturales con las que se obtienen, se mantienen e incluso se potencian los nutrientes de estos alimentos. </a:t>
            </a:r>
            <a:endParaRPr lang="es-MX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Algunas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de estas técnicas son la deshidratación, la germinación, la maceración, la fermentación. También se usa mucho el triturar, el mezclar…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(Asociación Vida Sana, 2016).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8091" y="1524000"/>
            <a:ext cx="4202642" cy="476250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584047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 COCINA (MENÚ)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355601" y="1930400"/>
            <a:ext cx="4184035" cy="388077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Ingredientes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de procedencia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ecológica. </a:t>
            </a:r>
            <a:endParaRPr lang="es-MX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Todo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vegano, preparado con mucho amor y dedicación. </a:t>
            </a:r>
            <a:endParaRPr lang="es-MX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No utiliza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lácteos, azúcar, </a:t>
            </a:r>
            <a:r>
              <a:rPr lang="es-MX" b="1" dirty="0" err="1" smtClean="0">
                <a:solidFill>
                  <a:schemeClr val="accent1">
                    <a:lumMod val="75000"/>
                  </a:schemeClr>
                </a:solidFill>
              </a:rPr>
              <a:t>glúten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o productos de origen animal.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5089969" y="245533"/>
            <a:ext cx="5628831" cy="5795829"/>
          </a:xfrm>
        </p:spPr>
        <p:txBody>
          <a:bodyPr>
            <a:noAutofit/>
          </a:bodyPr>
          <a:lstStyle/>
          <a:p>
            <a:pPr algn="ctr">
              <a:lnSpc>
                <a:spcPct val="170000"/>
              </a:lnSpc>
            </a:pPr>
            <a:r>
              <a:rPr lang="es-MX" sz="1400" dirty="0" smtClean="0">
                <a:solidFill>
                  <a:schemeClr val="accent2">
                    <a:lumMod val="50000"/>
                  </a:schemeClr>
                </a:solidFill>
              </a:rPr>
              <a:t>MENÚS</a:t>
            </a:r>
            <a:endParaRPr lang="es-MX" sz="1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es-MX" sz="1400" dirty="0" smtClean="0">
                <a:solidFill>
                  <a:schemeClr val="accent2">
                    <a:lumMod val="50000"/>
                  </a:schemeClr>
                </a:solidFill>
              </a:rPr>
              <a:t>ZEN: </a:t>
            </a:r>
            <a:r>
              <a:rPr lang="es-MX" sz="1400" dirty="0">
                <a:solidFill>
                  <a:schemeClr val="accent2">
                    <a:lumMod val="50000"/>
                  </a:schemeClr>
                </a:solidFill>
              </a:rPr>
              <a:t>Con toques bien cuidados y bajo la consciencia del presente, les ofrecemos una experiencia inspirada en Japón</a:t>
            </a:r>
            <a:r>
              <a:rPr lang="es-MX" sz="1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es-MX" sz="14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s-MX" sz="1400" dirty="0">
                <a:solidFill>
                  <a:schemeClr val="accent1">
                    <a:lumMod val="75000"/>
                  </a:schemeClr>
                </a:solidFill>
              </a:rPr>
              <a:t>Chupito de Lima &amp; Jengibre – sopa de Miso – sushi mix experimental – ensalada de algas y germinados – crocante de choco con crema </a:t>
            </a:r>
            <a:r>
              <a:rPr lang="es-MX" sz="1400" dirty="0" err="1">
                <a:solidFill>
                  <a:schemeClr val="accent1">
                    <a:lumMod val="75000"/>
                  </a:schemeClr>
                </a:solidFill>
              </a:rPr>
              <a:t>matcha</a:t>
            </a:r>
            <a:r>
              <a:rPr lang="es-MX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1400" dirty="0" smtClean="0">
                <a:solidFill>
                  <a:schemeClr val="accent1">
                    <a:lumMod val="75000"/>
                  </a:schemeClr>
                </a:solidFill>
              </a:rPr>
              <a:t>–</a:t>
            </a:r>
            <a:endParaRPr lang="es-MX" sz="1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es-MX" sz="1400" dirty="0" smtClean="0">
                <a:solidFill>
                  <a:schemeClr val="accent2">
                    <a:lumMod val="50000"/>
                  </a:schemeClr>
                </a:solidFill>
              </a:rPr>
              <a:t>MEDITERRÁNEO: </a:t>
            </a:r>
            <a:r>
              <a:rPr lang="es-MX" sz="1400" dirty="0">
                <a:solidFill>
                  <a:schemeClr val="accent2">
                    <a:lumMod val="50000"/>
                  </a:schemeClr>
                </a:solidFill>
              </a:rPr>
              <a:t>Con los ingredientes del entorno de este mar, les invitamos a sumergirse y fluir en un sinfín de placeres para los sentidos</a:t>
            </a:r>
            <a:r>
              <a:rPr lang="es-MX" sz="1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es-MX" sz="14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s-MX" sz="1400" dirty="0">
                <a:solidFill>
                  <a:schemeClr val="accent1">
                    <a:lumMod val="75000"/>
                  </a:schemeClr>
                </a:solidFill>
              </a:rPr>
              <a:t>Tapa de pan esenio de cebolla, romero y limón con </a:t>
            </a:r>
            <a:r>
              <a:rPr lang="es-MX" sz="1400" dirty="0" err="1">
                <a:solidFill>
                  <a:schemeClr val="accent1">
                    <a:lumMod val="75000"/>
                  </a:schemeClr>
                </a:solidFill>
              </a:rPr>
              <a:t>tapenade</a:t>
            </a:r>
            <a:r>
              <a:rPr lang="es-MX" sz="1400" dirty="0">
                <a:solidFill>
                  <a:schemeClr val="accent1">
                    <a:lumMod val="75000"/>
                  </a:schemeClr>
                </a:solidFill>
              </a:rPr>
              <a:t> de olivas – sopa de hojas verdes y aguacate – lasaña del Mediterráneo – “chúpate los dedos” con higos y vainilla </a:t>
            </a:r>
            <a:r>
              <a:rPr lang="es-MX" sz="1400" dirty="0" smtClean="0">
                <a:solidFill>
                  <a:schemeClr val="accent1">
                    <a:lumMod val="75000"/>
                  </a:schemeClr>
                </a:solidFill>
              </a:rPr>
              <a:t>–</a:t>
            </a:r>
            <a:endParaRPr lang="es-MX" sz="1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es-MX" sz="1400" dirty="0" smtClean="0">
                <a:solidFill>
                  <a:schemeClr val="accent2">
                    <a:lumMod val="50000"/>
                  </a:schemeClr>
                </a:solidFill>
              </a:rPr>
              <a:t>DE OTRO MUNDO: Nos </a:t>
            </a:r>
            <a:r>
              <a:rPr lang="es-MX" sz="1400" dirty="0">
                <a:solidFill>
                  <a:schemeClr val="accent2">
                    <a:lumMod val="50000"/>
                  </a:schemeClr>
                </a:solidFill>
              </a:rPr>
              <a:t>dejamos llevar y traemos inspiración desde más allá del Planeta Tierra. Les presentamos una inolvidable experiencia creativa.</a:t>
            </a:r>
          </a:p>
          <a:p>
            <a:pPr algn="ctr">
              <a:lnSpc>
                <a:spcPct val="170000"/>
              </a:lnSpc>
            </a:pPr>
            <a:endParaRPr lang="es-MX" sz="1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es-MX" sz="1400" dirty="0">
                <a:solidFill>
                  <a:schemeClr val="accent2">
                    <a:lumMod val="50000"/>
                  </a:schemeClr>
                </a:solidFill>
              </a:rPr>
              <a:t>Zumo del edén con manzana y menta- crema de almendras y limón con </a:t>
            </a:r>
            <a:r>
              <a:rPr lang="es-MX" sz="1400" dirty="0" err="1">
                <a:solidFill>
                  <a:schemeClr val="accent2">
                    <a:lumMod val="50000"/>
                  </a:schemeClr>
                </a:solidFill>
              </a:rPr>
              <a:t>crackes</a:t>
            </a:r>
            <a:r>
              <a:rPr lang="es-MX" sz="1400" dirty="0">
                <a:solidFill>
                  <a:schemeClr val="accent2">
                    <a:lumMod val="50000"/>
                  </a:schemeClr>
                </a:solidFill>
              </a:rPr>
              <a:t> enzimáticas de chía y tomate seco – “buen rollo” con crema de aguacate y chipotles – pastel de zanahoria de otro mundo.</a:t>
            </a:r>
          </a:p>
        </p:txBody>
      </p:sp>
    </p:spTree>
    <p:extLst>
      <p:ext uri="{BB962C8B-B14F-4D97-AF65-F5344CB8AC3E}">
        <p14:creationId xmlns:p14="http://schemas.microsoft.com/office/powerpoint/2010/main" val="4493996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897533" cy="1320800"/>
          </a:xfrm>
        </p:spPr>
        <p:txBody>
          <a:bodyPr/>
          <a:lstStyle/>
          <a:p>
            <a:r>
              <a:rPr lang="es-MX" dirty="0" smtClean="0"/>
              <a:t>ALGUNOS PLATILLOS (Espiritual Chef, 2015)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368" y="1550986"/>
            <a:ext cx="2911077" cy="3418947"/>
          </a:xfr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7" name="CuadroTexto 6"/>
          <p:cNvSpPr txBox="1"/>
          <p:nvPr/>
        </p:nvSpPr>
        <p:spPr>
          <a:xfrm>
            <a:off x="6985234" y="5763874"/>
            <a:ext cx="2911077" cy="294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1000" b="1" u="sng" dirty="0" smtClean="0">
                <a:solidFill>
                  <a:schemeClr val="accent2">
                    <a:lumMod val="50000"/>
                  </a:schemeClr>
                </a:solidFill>
              </a:rPr>
              <a:t>COL SUSHI</a:t>
            </a:r>
            <a:endParaRPr lang="es-MX" sz="1000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458" y="2864166"/>
            <a:ext cx="2429404" cy="3617383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12" name="CuadroTexto 11"/>
          <p:cNvSpPr txBox="1"/>
          <p:nvPr/>
        </p:nvSpPr>
        <p:spPr>
          <a:xfrm>
            <a:off x="1921933" y="1762693"/>
            <a:ext cx="1972734" cy="335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1200" u="sng" dirty="0" smtClean="0">
                <a:solidFill>
                  <a:schemeClr val="accent2">
                    <a:lumMod val="50000"/>
                  </a:schemeClr>
                </a:solidFill>
              </a:rPr>
              <a:t>SOPA ENERGÉTICA</a:t>
            </a:r>
            <a:endParaRPr lang="es-MX" sz="1200" u="sn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5232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 RESTAURANTE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23001" y="355599"/>
            <a:ext cx="4282901" cy="616373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Más que un restaurante, el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chef Javier </a:t>
            </a:r>
            <a:r>
              <a:rPr lang="es-MX" dirty="0" err="1" smtClean="0">
                <a:solidFill>
                  <a:schemeClr val="accent2">
                    <a:lumMod val="50000"/>
                  </a:schemeClr>
                </a:solidFill>
              </a:rPr>
              <a:t>Medvedovsky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 ofrece diversos talleres y eventos culinarios durante todo el año, incluyendo el servicio de chef privado. Ofrece, entre otros: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Taller RAW FOOD Intensivo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Gourmet.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 Talleres temáticos RAW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FOOD.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Curso y cena RAW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FOOD.</a:t>
            </a:r>
          </a:p>
          <a:p>
            <a:pPr algn="just">
              <a:lnSpc>
                <a:spcPct val="150000"/>
              </a:lnSpc>
            </a:pPr>
            <a:r>
              <a:rPr lang="pt-BR" dirty="0">
                <a:solidFill>
                  <a:schemeClr val="accent2">
                    <a:lumMod val="50000"/>
                  </a:schemeClr>
                </a:solidFill>
              </a:rPr>
              <a:t>Curso RAW FOOD a </a:t>
            </a:r>
            <a:r>
              <a:rPr lang="pt-BR" dirty="0" smtClean="0">
                <a:solidFill>
                  <a:schemeClr val="accent2">
                    <a:lumMod val="50000"/>
                  </a:schemeClr>
                </a:solidFill>
              </a:rPr>
              <a:t>medida.</a:t>
            </a:r>
          </a:p>
          <a:p>
            <a:pPr algn="just">
              <a:lnSpc>
                <a:spcPct val="150000"/>
              </a:lnSpc>
            </a:pPr>
            <a:r>
              <a:rPr lang="es-MX" i="1" dirty="0" err="1">
                <a:solidFill>
                  <a:schemeClr val="accent2">
                    <a:lumMod val="50000"/>
                  </a:schemeClr>
                </a:solidFill>
              </a:rPr>
              <a:t>Cooking</a:t>
            </a:r>
            <a:r>
              <a:rPr lang="es-MX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i="1" dirty="0" smtClean="0">
                <a:solidFill>
                  <a:schemeClr val="accent2">
                    <a:lumMod val="50000"/>
                  </a:schemeClr>
                </a:solidFill>
              </a:rPr>
              <a:t>shows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608666"/>
            <a:ext cx="4817533" cy="4978401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343761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84201" y="558804"/>
            <a:ext cx="3854528" cy="1278466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OTROS REPRESENTANTES</a:t>
            </a:r>
            <a:b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TENDENCIA: RAW PLEASURE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047" y="344224"/>
            <a:ext cx="2943754" cy="3203309"/>
          </a:xfr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584200" y="4034368"/>
            <a:ext cx="4952999" cy="258444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CHEF MIGUEL BAUTISTA (mexicano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algn="ctr">
              <a:lnSpc>
                <a:spcPct val="150000"/>
              </a:lnSpc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CHEF CLAUDIO HALL (mexicano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866" y="3415508"/>
            <a:ext cx="2597679" cy="3203309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343992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872066"/>
          </a:xfrm>
        </p:spPr>
        <p:txBody>
          <a:bodyPr/>
          <a:lstStyle/>
          <a:p>
            <a:pPr algn="ctr"/>
            <a:r>
              <a:rPr lang="es-MX" sz="4400" dirty="0" smtClean="0"/>
              <a:t>TENDENCIA 4: </a:t>
            </a:r>
            <a:r>
              <a:rPr lang="es-MX" sz="4400" dirty="0" smtClean="0"/>
              <a:t>FOOD PORN IS A TOTAL TURN ON</a:t>
            </a:r>
            <a:endParaRPr lang="es-MX" sz="4400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1083732" y="4228633"/>
            <a:ext cx="9812867" cy="162183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REPRESENTANTE:</a:t>
            </a:r>
          </a:p>
          <a:p>
            <a:pPr>
              <a:lnSpc>
                <a:spcPct val="160000"/>
              </a:lnSpc>
            </a:pPr>
            <a:r>
              <a:rPr lang="es-MX" sz="3200" b="1" dirty="0" err="1" smtClean="0">
                <a:solidFill>
                  <a:schemeClr val="accent2">
                    <a:lumMod val="75000"/>
                  </a:schemeClr>
                </a:solidFill>
              </a:rPr>
              <a:t>Anne</a:t>
            </a: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3200" b="1" dirty="0" err="1" smtClean="0">
                <a:solidFill>
                  <a:schemeClr val="accent2">
                    <a:lumMod val="75000"/>
                  </a:schemeClr>
                </a:solidFill>
              </a:rPr>
              <a:t>Sophie</a:t>
            </a: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3200" b="1" dirty="0" err="1" smtClean="0">
                <a:solidFill>
                  <a:schemeClr val="accent2">
                    <a:lumMod val="75000"/>
                  </a:schemeClr>
                </a:solidFill>
              </a:rPr>
              <a:t>Pic</a:t>
            </a:r>
            <a:endParaRPr lang="es-MX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221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Anne</a:t>
            </a:r>
            <a:r>
              <a:rPr lang="es-MX" dirty="0" smtClean="0"/>
              <a:t> </a:t>
            </a:r>
            <a:r>
              <a:rPr lang="es-MX" dirty="0" err="1" smtClean="0"/>
              <a:t>Sophie</a:t>
            </a:r>
            <a:r>
              <a:rPr lang="es-MX" dirty="0" smtClean="0"/>
              <a:t> </a:t>
            </a:r>
            <a:r>
              <a:rPr lang="es-MX" dirty="0" err="1" smtClean="0"/>
              <a:t>Pic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133" y="1693333"/>
            <a:ext cx="5630334" cy="457200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670271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DATOS BIOGRÁFICOS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2160589"/>
            <a:ext cx="9880599" cy="429947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Nacida en Francia, estudió negocios en París, Japón y Estados Unidos.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 los 23 años inició su carrera como cocinera profesional, a partir de 1997.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Fue nombrada mejor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chef del mundo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en 2011.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rimera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mujer de Francia en recibir una estrella Michelin en 56 años. 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Trabajó para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marcas como Yves Saint Laurent y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Moët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&amp;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Chandon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Convirtió el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restaurante familiar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Maison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Pic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fundado por su bisabuela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(situado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en la ciudad de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Valence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),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en uno de los mejores del mundo.</a:t>
            </a:r>
          </a:p>
        </p:txBody>
      </p:sp>
    </p:spTree>
    <p:extLst>
      <p:ext uri="{BB962C8B-B14F-4D97-AF65-F5344CB8AC3E}">
        <p14:creationId xmlns:p14="http://schemas.microsoft.com/office/powerpoint/2010/main" val="38746721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2601" y="668867"/>
            <a:ext cx="8596668" cy="601133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FILOSOFÍA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idx="1"/>
          </p:nvPr>
        </p:nvSpPr>
        <p:spPr>
          <a:xfrm>
            <a:off x="677335" y="1270000"/>
            <a:ext cx="9778998" cy="507153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i="1" dirty="0" smtClean="0">
                <a:solidFill>
                  <a:srgbClr val="C00000"/>
                </a:solidFill>
              </a:rPr>
              <a:t>“Cuando </a:t>
            </a:r>
            <a:r>
              <a:rPr lang="es-MX" i="1" dirty="0">
                <a:solidFill>
                  <a:srgbClr val="C00000"/>
                </a:solidFill>
              </a:rPr>
              <a:t>cocino, comparto mi pasión, quiero darle gusto a mis invitados. Para lograr transmitir emociones, trabajo desde siempre con la asociación de los sabores. Es un poco mi </a:t>
            </a:r>
            <a:r>
              <a:rPr lang="es-MX" i="1" dirty="0" smtClean="0">
                <a:solidFill>
                  <a:srgbClr val="C00000"/>
                </a:solidFill>
              </a:rPr>
              <a:t>marca” (France Fr., 2017).</a:t>
            </a:r>
          </a:p>
          <a:p>
            <a:pPr algn="ctr">
              <a:lnSpc>
                <a:spcPct val="150000"/>
              </a:lnSpc>
            </a:pPr>
            <a:endParaRPr lang="es-MX" i="1" dirty="0" smtClean="0">
              <a:solidFill>
                <a:srgbClr val="C00000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Trabaja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ciertas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variedades de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“verduras olvidadas”.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Una de sus verduras preferidas es el betabel.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Trata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de revelar todas las facetas de colores,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texturas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, sabores de los diferentes tipos de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verduras con las que cocina, y que considera identifican a Francia.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Integra la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tradición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francesa en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un proceso más contemporáneo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en su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cocina.</a:t>
            </a:r>
          </a:p>
          <a:p>
            <a:pPr algn="ctr">
              <a:lnSpc>
                <a:spcPct val="150000"/>
              </a:lnSpc>
            </a:pPr>
            <a:endParaRPr lang="es-MX" i="1" dirty="0">
              <a:solidFill>
                <a:srgbClr val="C000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30955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7467"/>
          </a:xfrm>
        </p:spPr>
        <p:txBody>
          <a:bodyPr>
            <a:normAutofit/>
          </a:bodyPr>
          <a:lstStyle/>
          <a:p>
            <a:r>
              <a:rPr lang="es-MX" sz="2400" b="1" dirty="0" smtClean="0"/>
              <a:t>MATERIAL PARA LA UNIDAD DE COMPETENCIA II</a:t>
            </a:r>
            <a:endParaRPr lang="es-MX" sz="2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2160589"/>
            <a:ext cx="9414933" cy="3880773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CONTENIDO DE LA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UNIDAD</a:t>
            </a:r>
          </a:p>
          <a:p>
            <a:pPr marL="0" indent="0" algn="ctr">
              <a:buNone/>
            </a:pPr>
            <a:endParaRPr lang="es-MX" b="1" dirty="0"/>
          </a:p>
          <a:p>
            <a:pPr algn="ctr"/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Análisis de tendencias de la gastronomía en las siguientes dimensiones:</a:t>
            </a:r>
          </a:p>
          <a:p>
            <a:pPr marL="457200" indent="-457200" algn="ctr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Chefs y cocineros que generan tendencias.</a:t>
            </a:r>
          </a:p>
          <a:p>
            <a:pPr marL="457200" indent="-457200" algn="ctr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Técnicas culinarias novedosas.</a:t>
            </a:r>
          </a:p>
          <a:p>
            <a:pPr marL="457200" indent="-457200" algn="ctr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Productos y platillos originales.</a:t>
            </a:r>
          </a:p>
          <a:p>
            <a:pPr marL="457200" indent="-457200" algn="ctr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Establecimientos de alimentos y bebidas de vanguardia.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52378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7400" y="3132666"/>
            <a:ext cx="3225799" cy="1320800"/>
          </a:xfrm>
        </p:spPr>
        <p:txBody>
          <a:bodyPr/>
          <a:lstStyle/>
          <a:p>
            <a:r>
              <a:rPr lang="es-MX" dirty="0" smtClean="0"/>
              <a:t>SU COCINA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(</a:t>
            </a:r>
            <a:r>
              <a:rPr lang="es-MX" dirty="0" smtClean="0"/>
              <a:t>MENÚ)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4819033" y="1202266"/>
            <a:ext cx="4454969" cy="51816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fr-FR" sz="3000" b="1" dirty="0" smtClean="0">
                <a:solidFill>
                  <a:schemeClr val="accent1">
                    <a:lumMod val="75000"/>
                  </a:schemeClr>
                </a:solidFill>
              </a:rPr>
              <a:t>MENÚ DECOUVERTÉ (170 EUROS)</a:t>
            </a:r>
            <a:endParaRPr lang="fr-FR" sz="30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L’AMUSE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BOUSHE </a:t>
            </a:r>
            <a:endParaRPr lang="fr-FR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L’HUITRE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GILLARDEAU</a:t>
            </a:r>
            <a:endParaRPr lang="fr-FR" sz="3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crème glacée à la livèche et à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la cardamome noire, betteraves </a:t>
            </a: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en différentes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textures</a:t>
            </a:r>
            <a:endParaRPr lang="fr-FR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LES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BERLINGOTS</a:t>
            </a:r>
            <a:endParaRPr lang="fr-FR" sz="3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coulant au crémeux de chèvre de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Banon légèrement fumé consommé </a:t>
            </a: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au cresson infusé au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gingembre et </a:t>
            </a: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à la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bergamote</a:t>
            </a:r>
            <a:endParaRPr lang="fr-FR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LE PIGEONNEAU DE LA DRÔME             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légèrement fumé et rôti sur le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coffre bouillon </a:t>
            </a: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à la vanille de Madagascar, orge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torréfié, aspérule </a:t>
            </a: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odorante, poivre Phu </a:t>
            </a:r>
            <a:r>
              <a:rPr lang="fr-FR" sz="3000" dirty="0" err="1" smtClean="0">
                <a:solidFill>
                  <a:schemeClr val="accent1">
                    <a:lumMod val="75000"/>
                  </a:schemeClr>
                </a:solidFill>
              </a:rPr>
              <a:t>Quoc</a:t>
            </a:r>
            <a:endParaRPr lang="fr-FR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LE BRIE DE MEAUX À LA VANILLE </a:t>
            </a:r>
            <a:r>
              <a:rPr lang="fr-FR" sz="3000" dirty="0" smtClean="0">
                <a:solidFill>
                  <a:schemeClr val="accent1">
                    <a:lumMod val="75000"/>
                  </a:schemeClr>
                </a:solidFill>
              </a:rPr>
              <a:t>BOURBON</a:t>
            </a:r>
            <a:endParaRPr lang="fr-FR" sz="30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fr-FR" sz="3000" dirty="0">
                <a:solidFill>
                  <a:schemeClr val="accent1">
                    <a:lumMod val="75000"/>
                  </a:schemeClr>
                </a:solidFill>
              </a:rPr>
              <a:t>LE CHARIOT DE FROMAGES (+ 25€)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15922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1" y="2624666"/>
            <a:ext cx="3598333" cy="1320800"/>
          </a:xfrm>
        </p:spPr>
        <p:txBody>
          <a:bodyPr/>
          <a:lstStyle/>
          <a:p>
            <a:r>
              <a:rPr lang="es-MX" dirty="0" smtClean="0"/>
              <a:t>SU COCINA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(</a:t>
            </a:r>
            <a:r>
              <a:rPr lang="es-MX" dirty="0" smtClean="0"/>
              <a:t>MENÚ)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5674169" y="541867"/>
            <a:ext cx="4976897" cy="562186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MENÚ ESSENTIEL (330 EUROS)</a:t>
            </a:r>
          </a:p>
          <a:p>
            <a:pPr algn="just">
              <a:lnSpc>
                <a:spcPct val="170000"/>
              </a:lnSpc>
            </a:pP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L’AMUSE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BOUCHE </a:t>
            </a:r>
          </a:p>
          <a:p>
            <a:pPr algn="just">
              <a:lnSpc>
                <a:spcPct val="170000"/>
              </a:lnSpc>
            </a:pP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LE CEPE    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En différentes textures consommé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infusé à la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primprenelle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, au </a:t>
            </a:r>
            <a:r>
              <a:rPr lang="fr-FR" sz="1200" b="1" dirty="0" err="1">
                <a:solidFill>
                  <a:schemeClr val="accent1">
                    <a:lumMod val="75000"/>
                  </a:schemeClr>
                </a:solidFill>
              </a:rPr>
              <a:t>shiso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 et au géranium 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Rosat</a:t>
            </a:r>
            <a:endParaRPr lang="fr-FR" sz="1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LES BERLINGOTS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coulant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au crémeux de chèvre de 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Banon légèrement fumé consommé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au cresson infusé au 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gingembre et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à la 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bergamote</a:t>
            </a:r>
            <a:endParaRPr lang="fr-FR" sz="1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LA LANGOUSTINE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marinée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au miel de bruyère 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blanche,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dashi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de langoustines, </a:t>
            </a:r>
            <a:r>
              <a:rPr lang="fr-FR" sz="1200" b="1" dirty="0" err="1">
                <a:solidFill>
                  <a:schemeClr val="accent1">
                    <a:lumMod val="75000"/>
                  </a:schemeClr>
                </a:solidFill>
              </a:rPr>
              <a:t>kororima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, angélique 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et zestes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yuzu</a:t>
            </a:r>
            <a:endParaRPr lang="fr-FR" sz="1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L’HUITRE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TARBOURIECH                      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comme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un Irish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coffee,au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café Bourbon Pointu servi à la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Chemex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crémeux </a:t>
            </a:r>
            <a:r>
              <a:rPr lang="fr-FR" sz="1200" b="1" dirty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topinambours</a:t>
            </a:r>
            <a:endParaRPr lang="fr-FR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180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PLATILLOS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44" y="1930400"/>
            <a:ext cx="6804723" cy="3881437"/>
          </a:xfr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CuadroTexto 6"/>
          <p:cNvSpPr txBox="1"/>
          <p:nvPr/>
        </p:nvSpPr>
        <p:spPr>
          <a:xfrm>
            <a:off x="7171267" y="2023533"/>
            <a:ext cx="3276600" cy="113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</a:rPr>
              <a:t>Puerros amarillos y caviar de </a:t>
            </a:r>
            <a:r>
              <a:rPr lang="es-MX" sz="2400" dirty="0" err="1" smtClean="0">
                <a:solidFill>
                  <a:schemeClr val="accent2">
                    <a:lumMod val="50000"/>
                  </a:schemeClr>
                </a:solidFill>
              </a:rPr>
              <a:t>Aquitaine</a:t>
            </a:r>
            <a:endParaRPr lang="es-MX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257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PLATILLOS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988" y="1574800"/>
            <a:ext cx="6916015" cy="44958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7" name="CuadroTexto 6"/>
          <p:cNvSpPr txBox="1"/>
          <p:nvPr/>
        </p:nvSpPr>
        <p:spPr>
          <a:xfrm>
            <a:off x="939800" y="3048000"/>
            <a:ext cx="3276600" cy="578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dirty="0" smtClean="0">
                <a:solidFill>
                  <a:srgbClr val="C00000"/>
                </a:solidFill>
              </a:rPr>
              <a:t>Betabel Plural</a:t>
            </a:r>
            <a:endParaRPr lang="es-MX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8773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 RESTAURANTE (PIC, 2017)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569" y="1864256"/>
            <a:ext cx="9124964" cy="2919412"/>
          </a:xfrm>
        </p:spPr>
      </p:pic>
      <p:sp>
        <p:nvSpPr>
          <p:cNvPr id="5" name="CuadroTexto 4"/>
          <p:cNvSpPr txBox="1"/>
          <p:nvPr/>
        </p:nvSpPr>
        <p:spPr>
          <a:xfrm>
            <a:off x="4385732" y="5046133"/>
            <a:ext cx="4097867" cy="45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rgbClr val="C00000"/>
                </a:solidFill>
              </a:rPr>
              <a:t>La </a:t>
            </a:r>
            <a:r>
              <a:rPr lang="es-MX" b="1" dirty="0" err="1" smtClean="0">
                <a:solidFill>
                  <a:srgbClr val="C00000"/>
                </a:solidFill>
              </a:rPr>
              <a:t>Maison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 err="1" smtClean="0">
                <a:solidFill>
                  <a:srgbClr val="C00000"/>
                </a:solidFill>
              </a:rPr>
              <a:t>Pic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 err="1" smtClean="0">
                <a:solidFill>
                  <a:srgbClr val="C00000"/>
                </a:solidFill>
              </a:rPr>
              <a:t>Valence</a:t>
            </a:r>
            <a:r>
              <a:rPr lang="es-MX" b="1" dirty="0" smtClean="0">
                <a:solidFill>
                  <a:srgbClr val="C00000"/>
                </a:solidFill>
              </a:rPr>
              <a:t>, France</a:t>
            </a:r>
            <a:endParaRPr 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2558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8067" y="397937"/>
            <a:ext cx="3854528" cy="1278466"/>
          </a:xfrm>
        </p:spPr>
        <p:txBody>
          <a:bodyPr/>
          <a:lstStyle/>
          <a:p>
            <a:r>
              <a:rPr lang="es-MX" dirty="0" smtClean="0"/>
              <a:t>OTROS REPRESENTANTES</a:t>
            </a:r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238047" y="2353736"/>
            <a:ext cx="3854528" cy="2584449"/>
          </a:xfrm>
        </p:spPr>
        <p:txBody>
          <a:bodyPr/>
          <a:lstStyle/>
          <a:p>
            <a:endParaRPr lang="es-MX" dirty="0" smtClean="0"/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C00000"/>
                </a:solidFill>
              </a:rPr>
              <a:t>CHEF VIRGILIO MARTÍNEZ (peruano)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C00000"/>
                </a:solidFill>
              </a:rPr>
              <a:t>CHEF THOMAS KELLER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C00000"/>
                </a:solidFill>
              </a:rPr>
              <a:t>PIERRE GAGNAIRE (francés)</a:t>
            </a:r>
          </a:p>
          <a:p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193" y="1037170"/>
            <a:ext cx="6610350" cy="4675717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5918878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872066"/>
          </a:xfrm>
        </p:spPr>
        <p:txBody>
          <a:bodyPr/>
          <a:lstStyle/>
          <a:p>
            <a:pPr algn="ctr"/>
            <a:r>
              <a:rPr lang="es-MX" dirty="0" smtClean="0"/>
              <a:t>TENDENCIA 5: </a:t>
            </a:r>
            <a:r>
              <a:rPr lang="es-MX" dirty="0" smtClean="0"/>
              <a:t>SOCIAL EATING IS BACK</a:t>
            </a:r>
            <a:endParaRPr lang="es-MX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1083733" y="4228633"/>
            <a:ext cx="9287934" cy="1096899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REPRESENTANTE:</a:t>
            </a:r>
          </a:p>
          <a:p>
            <a:pPr>
              <a:lnSpc>
                <a:spcPct val="160000"/>
              </a:lnSpc>
            </a:pPr>
            <a:r>
              <a:rPr lang="es-MX" sz="2800" b="1" dirty="0" err="1" smtClean="0">
                <a:solidFill>
                  <a:schemeClr val="accent2">
                    <a:lumMod val="75000"/>
                  </a:schemeClr>
                </a:solidFill>
              </a:rPr>
              <a:t>Jason</a:t>
            </a: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2800" b="1" dirty="0" err="1" smtClean="0">
                <a:solidFill>
                  <a:schemeClr val="accent2">
                    <a:lumMod val="75000"/>
                  </a:schemeClr>
                </a:solidFill>
              </a:rPr>
              <a:t>Atherton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026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32933"/>
          </a:xfrm>
        </p:spPr>
        <p:txBody>
          <a:bodyPr/>
          <a:lstStyle/>
          <a:p>
            <a:r>
              <a:rPr lang="es-MX" dirty="0" smtClean="0"/>
              <a:t>JASON ATHERTON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4010" y="2160588"/>
            <a:ext cx="7199992" cy="3881437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59230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ALGUNOS DATOS BIOGRÁFICOS (</a:t>
            </a:r>
            <a:r>
              <a:rPr lang="es-MX" sz="2800" dirty="0" err="1" smtClean="0"/>
              <a:t>Atherton</a:t>
            </a:r>
            <a:r>
              <a:rPr lang="es-MX" sz="2800" dirty="0" smtClean="0"/>
              <a:t>, 2017)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617133"/>
            <a:ext cx="10202333" cy="442422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Chef nacido en 1971 en Inglaterra.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Fue Chef Ejecutivo de Gordon Ramsey hasta 2010.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Abrió su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primer restaurante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Pollen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 Street Social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y en su primer año, en 2011, ganó una estrella Michelin.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En 2014 dirigió un afamado programa de televisión llamado “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My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Kitchen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Rules”.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Aunque ha abierto otros restaurantes como 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Little Social y Social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Eating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House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ha sido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Pollen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 Street Social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el que ha sido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rankeado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en los primeros lugares en “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Good Food Guide’s Top 50 Restaurants 2013 &amp;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2014”, y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tercer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lugar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la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Guía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de 2016,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siendo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reconocido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también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por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otras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publicaciones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prestigiosas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5146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FILOSOFÍA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584101"/>
            <a:ext cx="9509855" cy="4790941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Conjuga </a:t>
            </a:r>
            <a:r>
              <a:rPr lang="es-MX" sz="2000" dirty="0">
                <a:solidFill>
                  <a:schemeClr val="accent1">
                    <a:lumMod val="75000"/>
                  </a:schemeClr>
                </a:solidFill>
              </a:rPr>
              <a:t>una cocina </a:t>
            </a:r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avanzada con diversas influencias franco </a:t>
            </a:r>
            <a:r>
              <a:rPr lang="es-MX" sz="2000" dirty="0">
                <a:solidFill>
                  <a:schemeClr val="accent1">
                    <a:lumMod val="75000"/>
                  </a:schemeClr>
                </a:solidFill>
              </a:rPr>
              <a:t>asiáticas. </a:t>
            </a:r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Ha desarrollado </a:t>
            </a:r>
            <a:r>
              <a:rPr lang="es-MX" sz="2000" dirty="0">
                <a:solidFill>
                  <a:schemeClr val="accent1">
                    <a:lumMod val="75000"/>
                  </a:schemeClr>
                </a:solidFill>
              </a:rPr>
              <a:t>una cocina ecléctica basada en los productos del mercado. Presenta un menú que cambia diariamente y en el que se </a:t>
            </a:r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incluyen hasta seis </a:t>
            </a:r>
            <a:r>
              <a:rPr lang="es-MX" sz="2000" dirty="0">
                <a:solidFill>
                  <a:schemeClr val="accent1">
                    <a:lumMod val="75000"/>
                  </a:schemeClr>
                </a:solidFill>
              </a:rPr>
              <a:t>entradas y varias opciones para los platos principales y los postres. </a:t>
            </a:r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solidFill>
                  <a:srgbClr val="92D050"/>
                </a:solidFill>
              </a:rPr>
              <a:t>Sin ataduras </a:t>
            </a:r>
            <a:r>
              <a:rPr lang="es-MX" sz="2000" dirty="0">
                <a:solidFill>
                  <a:srgbClr val="92D050"/>
                </a:solidFill>
              </a:rPr>
              <a:t>formales, sin estiramientos </a:t>
            </a:r>
            <a:r>
              <a:rPr lang="es-MX" sz="2000" dirty="0" smtClean="0">
                <a:solidFill>
                  <a:srgbClr val="92D050"/>
                </a:solidFill>
              </a:rPr>
              <a:t>artificiales, ayuda </a:t>
            </a:r>
            <a:r>
              <a:rPr lang="es-MX" sz="2000" dirty="0">
                <a:solidFill>
                  <a:srgbClr val="92D050"/>
                </a:solidFill>
              </a:rPr>
              <a:t>al comensal a mantener esa impresión de hallarse en un lugar liberado de corsés, pese a realizar un trabajo eficiente, ágil y </a:t>
            </a:r>
            <a:r>
              <a:rPr lang="es-MX" sz="2000" dirty="0" smtClean="0">
                <a:solidFill>
                  <a:srgbClr val="92D050"/>
                </a:solidFill>
              </a:rPr>
              <a:t>profesional (Rincón, 2014).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El ofrecer numerosos platos y opciones en un ambiente agradable y relajado incita a la reunión, al intercambio. A emplear más tiempo en la interacción mientras se disfruta de una excelente comida.</a:t>
            </a:r>
            <a:endParaRPr lang="es-MX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9858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Explicar las tendencias gastronómicas en diversas dimensiones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168402" y="5162448"/>
            <a:ext cx="8596668" cy="860400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PROPÓSITO DE LA UNIDAD DE COMPETENCIA II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098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PLATILLOS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7863" y="1725770"/>
            <a:ext cx="4183062" cy="4378816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5089970" y="2160590"/>
            <a:ext cx="4184034" cy="123943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/>
              <a:t>CRAB, RADICCHIO AND AVOCADO SALAD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53423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ALGUNOS PLATILLOS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11496" y="1493949"/>
            <a:ext cx="4943117" cy="454741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</a:rPr>
              <a:t>SMOKED BEEF TARTARE, EGG YOLK JAM, MUSTARD LEAVES, PICKLED RADISH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211903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3" y="364902"/>
            <a:ext cx="8596668" cy="652530"/>
          </a:xfrm>
        </p:spPr>
        <p:txBody>
          <a:bodyPr/>
          <a:lstStyle/>
          <a:p>
            <a:r>
              <a:rPr lang="es-MX" dirty="0" smtClean="0"/>
              <a:t>SUS RESTAURANTES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223493"/>
            <a:ext cx="6869687" cy="528033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</a:rPr>
              <a:t>Jason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</a:rPr>
              <a:t>Atherton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tiene diversos establecimientos en varios lugares del mundo: restaurantes en Nueva York,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</a:rPr>
              <a:t>Shanghai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, Hong Kong; Londres, </a:t>
            </a:r>
            <a:r>
              <a:rPr lang="es-MX" sz="2400" dirty="0" err="1" smtClean="0">
                <a:solidFill>
                  <a:schemeClr val="accent1">
                    <a:lumMod val="75000"/>
                  </a:schemeClr>
                </a:solidFill>
              </a:rPr>
              <a:t>Dubai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y Sidney. Algunos de sus nombres son: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</a:rPr>
              <a:t>Pollen </a:t>
            </a: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</a:rPr>
              <a:t>Street Social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</a:rPr>
              <a:t>Social Eating House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</a:rPr>
              <a:t>Berners Tavern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</a:rPr>
              <a:t>Little Social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</a:rPr>
              <a:t>City Social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i="1" dirty="0" err="1">
                <a:solidFill>
                  <a:schemeClr val="accent1">
                    <a:lumMod val="75000"/>
                  </a:schemeClr>
                </a:solidFill>
              </a:rPr>
              <a:t>Sosharu</a:t>
            </a:r>
            <a:endParaRPr lang="en-US" sz="24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</a:rPr>
              <a:t>Social Wine &amp; Tapas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i="1" dirty="0" err="1">
                <a:solidFill>
                  <a:schemeClr val="accent1">
                    <a:lumMod val="75000"/>
                  </a:schemeClr>
                </a:solidFill>
              </a:rPr>
              <a:t>Hai</a:t>
            </a: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i="1" dirty="0" err="1">
                <a:solidFill>
                  <a:schemeClr val="accent1">
                    <a:lumMod val="75000"/>
                  </a:schemeClr>
                </a:solidFill>
              </a:rPr>
              <a:t>Cenato</a:t>
            </a:r>
            <a:endParaRPr lang="en-US" sz="24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</a:rPr>
              <a:t>Temple and Sons</a:t>
            </a:r>
            <a:endParaRPr lang="es-MX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2341" y="2722406"/>
            <a:ext cx="6487732" cy="3781425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424781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09600" y="753537"/>
            <a:ext cx="3854528" cy="1278466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OTROS REPRESENTANTES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6510865" y="1517690"/>
            <a:ext cx="4551489" cy="40957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COCINA </a:t>
            </a:r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SOCIAL</a:t>
            </a:r>
          </a:p>
          <a:p>
            <a:pPr>
              <a:lnSpc>
                <a:spcPct val="150000"/>
              </a:lnSpc>
            </a:pPr>
            <a:endParaRPr lang="es-MX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Chef Alberto </a:t>
            </a:r>
            <a:r>
              <a:rPr lang="es-MX" sz="2000" b="1" dirty="0" err="1" smtClean="0">
                <a:solidFill>
                  <a:schemeClr val="accent2">
                    <a:lumMod val="75000"/>
                  </a:schemeClr>
                </a:solidFill>
              </a:rPr>
              <a:t>Collarte</a:t>
            </a: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 (mexicano)</a:t>
            </a:r>
          </a:p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Chef Alexander </a:t>
            </a:r>
            <a:r>
              <a:rPr lang="es-MX" sz="2000" b="1" dirty="0" err="1" smtClean="0">
                <a:solidFill>
                  <a:schemeClr val="accent2">
                    <a:lumMod val="75000"/>
                  </a:schemeClr>
                </a:solidFill>
              </a:rPr>
              <a:t>Branch</a:t>
            </a: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 (mexicano)</a:t>
            </a:r>
            <a:endParaRPr lang="es-MX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9" y="2667002"/>
            <a:ext cx="4868334" cy="3640666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459348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FUENTES DE INFORMACIÓN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77334" y="1566333"/>
            <a:ext cx="10063646" cy="447502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Asociación Vida Sana (2016). 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Espiritual Chef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Raw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Food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Sección Noticias, Vida Sana, 11 de abril de 2016.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Disponible en: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http://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vidasana.org/noticias/espiritual-chef-raw-food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Atherton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Jason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(2017).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Jason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Atherton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Página web.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United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Kingdom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Disponible en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: http://www.jasonatherton.co.uk/</a:t>
            </a:r>
          </a:p>
          <a:p>
            <a:pPr algn="just">
              <a:lnSpc>
                <a:spcPct val="150000"/>
              </a:lnSpc>
            </a:pP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Bluehill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(2017).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Daily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Menu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 and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Tasting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BlueHill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Farm. Nueva York. Disponible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en: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hlinkClick r:id="rId3"/>
              </a:rPr>
              <a:t>https://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hlinkClick r:id="rId3"/>
              </a:rPr>
              <a:t>www.bluehillfarm.com/dine/new-york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22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FUENTES DE INFORMACIÓN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77333" y="2160589"/>
            <a:ext cx="9458339" cy="388077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DIARIO VASCO (2013).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El chef italiano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Gennaro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 Esposito aboga por una cocina sostenible en 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Donostia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Sección Gastronomía. San Sebastián, España. Disponible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en: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http://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www.diariovasco.com/20130412/local/chef-italiano-gennaro-esposito-201304121349.html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Espiritual Chef (2015).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Catering.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Natural art and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Food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Disponible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en:http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://espiritualchef.com/catering/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France Fr. (2017).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Anne-Sophie Pic, </a:t>
            </a:r>
            <a:r>
              <a:rPr lang="en-US" i="1" dirty="0" err="1">
                <a:solidFill>
                  <a:schemeClr val="accent2">
                    <a:lumMod val="75000"/>
                  </a:schemeClr>
                </a:solidFill>
              </a:rPr>
              <a:t>tres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accent2">
                    <a:lumMod val="75000"/>
                  </a:schemeClr>
                </a:solidFill>
              </a:rPr>
              <a:t>estrellas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 Michelin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España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Disponible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en: http://es.france.fr/es/informaci%C3%B3n/anne-sophie-pic-tres-estrellas-michelin</a:t>
            </a:r>
          </a:p>
          <a:p>
            <a:pPr algn="just">
              <a:lnSpc>
                <a:spcPct val="150000"/>
              </a:lnSpc>
            </a:pP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465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FUENTES DE INFORMACIÓN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77333" y="1429555"/>
            <a:ext cx="9715917" cy="461180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País (2015).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Las sobras, un lujo gastronómico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Sección Estilo, El País,  Reportaje de Rosa Rivas, 28 de marzo de 2015. Madrid, España. Disponible en: https://elpais.com/elpais/2015/03/19/estilo/1426793610_468891.html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Esposito,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Gennaro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(2017).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Torre del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Saracino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Disponible en: http://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www.torredelsaracino.it/lacarta.php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PIC,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Anne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Sophie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(2017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). </a:t>
            </a:r>
            <a:r>
              <a:rPr lang="es-MX" i="1" dirty="0" err="1">
                <a:solidFill>
                  <a:schemeClr val="accent2">
                    <a:lumMod val="75000"/>
                  </a:schemeClr>
                </a:solidFill>
              </a:rPr>
              <a:t>Anne-Sophie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 PIC - le 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Restaurant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Francia. Disponible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en: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https://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www.anne-sophie-pic.com/content/anne-sophie-pic-le-restaurant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Rincón, Miguel Ángel (2014).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Jason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i="1" dirty="0" err="1" smtClean="0">
                <a:solidFill>
                  <a:schemeClr val="accent2">
                    <a:lumMod val="75000"/>
                  </a:schemeClr>
                </a:solidFill>
              </a:rPr>
              <a:t>Atherton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Ponentes, Madrid Fusión. España.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Disponible en: http://www.madridfusion.net/ponenteDet.php?idPonente=0000000202</a:t>
            </a:r>
          </a:p>
        </p:txBody>
      </p:sp>
    </p:spTree>
    <p:extLst>
      <p:ext uri="{BB962C8B-B14F-4D97-AF65-F5344CB8AC3E}">
        <p14:creationId xmlns:p14="http://schemas.microsoft.com/office/powerpoint/2010/main" val="21435874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PARA EL EMPLEO DEL MATERIAL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35667"/>
            <a:ext cx="9685866" cy="430569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Se sugiere acompañar la explicación del profesor con esta presentación en </a:t>
            </a:r>
            <a:r>
              <a:rPr lang="es-MX" i="1" dirty="0" err="1" smtClean="0">
                <a:solidFill>
                  <a:schemeClr val="accent2">
                    <a:lumMod val="50000"/>
                  </a:schemeClr>
                </a:solidFill>
              </a:rPr>
              <a:t>Power</a:t>
            </a:r>
            <a:r>
              <a:rPr lang="es-MX" i="1" dirty="0" smtClean="0">
                <a:solidFill>
                  <a:schemeClr val="accent2">
                    <a:lumMod val="50000"/>
                  </a:schemeClr>
                </a:solidFill>
              </a:rPr>
              <a:t> Point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, la cual puede utilizarse durante dos sesiones de clase, con una duración de dos horas por sesión.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Esto, porque en el material se incluyen 5 tendencias con sus respectivos representantes, algunos datos biográficos; filosofía, breve descripción del menú que ofrecen; alusión a algunos de sus platillos, características generales de sus restaurantes, así como nombres de algunos otros chefs representantes de la tendencia que se trate.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En una sesión pueden abordarse dos chefs, y en otra, 3. Siempre acompañando la presentación de la explicación del docente y de algunas otras estrategias didácticas para favorecer el aprendizaje de los alumnos.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9689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PARA EL EMPLEO DEL MATERIAL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372533" y="1652588"/>
            <a:ext cx="4715933" cy="449421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s-MX" sz="1400" dirty="0" smtClean="0">
                <a:solidFill>
                  <a:schemeClr val="accent3">
                    <a:lumMod val="75000"/>
                  </a:schemeClr>
                </a:solidFill>
              </a:rPr>
              <a:t>Entre las </a:t>
            </a:r>
            <a:r>
              <a:rPr lang="es-MX" sz="1400" b="1" dirty="0" smtClean="0">
                <a:solidFill>
                  <a:schemeClr val="accent2">
                    <a:lumMod val="75000"/>
                  </a:schemeClr>
                </a:solidFill>
              </a:rPr>
              <a:t>estrategias didácticas</a:t>
            </a:r>
            <a:r>
              <a:rPr lang="es-MX" sz="1400" dirty="0" smtClean="0">
                <a:solidFill>
                  <a:schemeClr val="accent3">
                    <a:lumMod val="75000"/>
                  </a:schemeClr>
                </a:solidFill>
              </a:rPr>
              <a:t> sugeridas se encuentran:</a:t>
            </a:r>
          </a:p>
          <a:p>
            <a:pPr algn="just">
              <a:lnSpc>
                <a:spcPct val="170000"/>
              </a:lnSpc>
            </a:pPr>
            <a:r>
              <a:rPr lang="es-MX" sz="1400" dirty="0" smtClean="0">
                <a:solidFill>
                  <a:schemeClr val="accent3">
                    <a:lumMod val="75000"/>
                  </a:schemeClr>
                </a:solidFill>
              </a:rPr>
              <a:t>A) Acompañar la presentación de </a:t>
            </a:r>
            <a:r>
              <a:rPr lang="es-MX" sz="1400" b="1" dirty="0" smtClean="0">
                <a:solidFill>
                  <a:schemeClr val="accent2">
                    <a:lumMod val="75000"/>
                  </a:schemeClr>
                </a:solidFill>
              </a:rPr>
              <a:t>videos cortos obtenidos de </a:t>
            </a:r>
            <a:r>
              <a:rPr lang="es-MX" sz="1400" b="1" i="1" dirty="0" smtClean="0">
                <a:solidFill>
                  <a:schemeClr val="accent2">
                    <a:lumMod val="75000"/>
                  </a:schemeClr>
                </a:solidFill>
              </a:rPr>
              <a:t>YouTube</a:t>
            </a:r>
            <a:r>
              <a:rPr lang="es-MX" sz="1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1400" dirty="0" smtClean="0">
                <a:solidFill>
                  <a:schemeClr val="accent3">
                    <a:lumMod val="75000"/>
                  </a:schemeClr>
                </a:solidFill>
              </a:rPr>
              <a:t>donde pueden encontrarse datos audiovisuales de los propios chefs, o bien, de sus establecimientos de alimentos y bebidas.</a:t>
            </a:r>
          </a:p>
          <a:p>
            <a:pPr algn="just">
              <a:lnSpc>
                <a:spcPct val="170000"/>
              </a:lnSpc>
            </a:pPr>
            <a:r>
              <a:rPr lang="es-MX" sz="1400" dirty="0" smtClean="0">
                <a:solidFill>
                  <a:schemeClr val="accent3">
                    <a:lumMod val="75000"/>
                  </a:schemeClr>
                </a:solidFill>
              </a:rPr>
              <a:t>B) Ir solicitando a los alumnos, por medio de </a:t>
            </a:r>
            <a:r>
              <a:rPr lang="es-MX" sz="1400" b="1" dirty="0" smtClean="0">
                <a:solidFill>
                  <a:schemeClr val="accent2">
                    <a:lumMod val="75000"/>
                  </a:schemeClr>
                </a:solidFill>
              </a:rPr>
              <a:t>preguntas directas y participación libre</a:t>
            </a:r>
            <a:r>
              <a:rPr lang="es-MX" sz="1400" dirty="0" smtClean="0">
                <a:solidFill>
                  <a:schemeClr val="accent3">
                    <a:lumMod val="75000"/>
                  </a:schemeClr>
                </a:solidFill>
              </a:rPr>
              <a:t>, la </a:t>
            </a:r>
            <a:r>
              <a:rPr lang="es-MX" sz="1400" b="1" dirty="0" smtClean="0">
                <a:solidFill>
                  <a:schemeClr val="accent2">
                    <a:lumMod val="75000"/>
                  </a:schemeClr>
                </a:solidFill>
              </a:rPr>
              <a:t>relación de tendencias vistas, </a:t>
            </a:r>
            <a:r>
              <a:rPr lang="es-MX" sz="1400" dirty="0" smtClean="0">
                <a:solidFill>
                  <a:schemeClr val="accent3">
                    <a:lumMod val="75000"/>
                  </a:schemeClr>
                </a:solidFill>
              </a:rPr>
              <a:t>conceptos y rasgos, con la información de los chefs, platillos y establecimientos que se van presentando (relación de características distintivas).</a:t>
            </a:r>
            <a:endParaRPr lang="es-MX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5826569" y="1761067"/>
            <a:ext cx="5315563" cy="458893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s-MX" sz="1900" dirty="0" smtClean="0">
                <a:solidFill>
                  <a:schemeClr val="accent2">
                    <a:lumMod val="75000"/>
                  </a:schemeClr>
                </a:solidFill>
              </a:rPr>
              <a:t>C) </a:t>
            </a:r>
            <a:r>
              <a:rPr lang="es-MX" sz="1900" b="1" dirty="0" smtClean="0">
                <a:solidFill>
                  <a:schemeClr val="accent3">
                    <a:lumMod val="75000"/>
                  </a:schemeClr>
                </a:solidFill>
              </a:rPr>
              <a:t>Investigar</a:t>
            </a:r>
            <a:r>
              <a:rPr lang="es-MX" sz="1900" dirty="0" smtClean="0">
                <a:solidFill>
                  <a:schemeClr val="accent2">
                    <a:lumMod val="75000"/>
                  </a:schemeClr>
                </a:solidFill>
              </a:rPr>
              <a:t> previamente, y entregar copias impresas con </a:t>
            </a:r>
            <a:r>
              <a:rPr lang="es-MX" sz="1900" b="1" dirty="0" smtClean="0">
                <a:solidFill>
                  <a:schemeClr val="accent3">
                    <a:lumMod val="75000"/>
                  </a:schemeClr>
                </a:solidFill>
              </a:rPr>
              <a:t>información</a:t>
            </a:r>
            <a:r>
              <a:rPr lang="es-MX" sz="1900" dirty="0" smtClean="0">
                <a:solidFill>
                  <a:schemeClr val="accent2">
                    <a:lumMod val="75000"/>
                  </a:schemeClr>
                </a:solidFill>
              </a:rPr>
              <a:t> –o bien, proyectarla a través de un documento de Word con imágenes, utilizando el cañón proyector-, datos concretos relativos a la </a:t>
            </a:r>
            <a:r>
              <a:rPr lang="es-MX" sz="1900" b="1" dirty="0" smtClean="0">
                <a:solidFill>
                  <a:schemeClr val="accent3">
                    <a:lumMod val="75000"/>
                  </a:schemeClr>
                </a:solidFill>
              </a:rPr>
              <a:t>trayectoria del chef </a:t>
            </a:r>
            <a:r>
              <a:rPr lang="es-MX" sz="1900" dirty="0" smtClean="0">
                <a:solidFill>
                  <a:schemeClr val="accent2">
                    <a:lumMod val="75000"/>
                  </a:schemeClr>
                </a:solidFill>
              </a:rPr>
              <a:t>que se trate, a los </a:t>
            </a:r>
            <a:r>
              <a:rPr lang="es-MX" sz="1900" b="1" dirty="0" smtClean="0">
                <a:solidFill>
                  <a:schemeClr val="accent3">
                    <a:lumMod val="75000"/>
                  </a:schemeClr>
                </a:solidFill>
              </a:rPr>
              <a:t>premios recibidos, filosofía,</a:t>
            </a:r>
            <a:r>
              <a:rPr lang="es-MX" sz="1900" dirty="0" smtClean="0">
                <a:solidFill>
                  <a:schemeClr val="accent2">
                    <a:lumMod val="75000"/>
                  </a:schemeClr>
                </a:solidFill>
              </a:rPr>
              <a:t> etc., para ampliar la información contenida en este material.</a:t>
            </a:r>
          </a:p>
          <a:p>
            <a:pPr algn="just">
              <a:lnSpc>
                <a:spcPct val="170000"/>
              </a:lnSpc>
            </a:pPr>
            <a:endParaRPr lang="es-MX" sz="1900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sz="1900" dirty="0" smtClean="0">
                <a:solidFill>
                  <a:schemeClr val="accent2">
                    <a:lumMod val="75000"/>
                  </a:schemeClr>
                </a:solidFill>
              </a:rPr>
              <a:t>D) </a:t>
            </a:r>
            <a:r>
              <a:rPr lang="es-MX" sz="1900" b="1" dirty="0" smtClean="0">
                <a:solidFill>
                  <a:schemeClr val="accent3">
                    <a:lumMod val="75000"/>
                  </a:schemeClr>
                </a:solidFill>
              </a:rPr>
              <a:t>Proyectar la página web del chef y/o de su (s) restaurante (s),</a:t>
            </a:r>
            <a:r>
              <a:rPr lang="es-MX" sz="1900" dirty="0" smtClean="0">
                <a:solidFill>
                  <a:schemeClr val="accent2">
                    <a:lumMod val="75000"/>
                  </a:schemeClr>
                </a:solidFill>
              </a:rPr>
              <a:t> ya que en ella puede identificarse visualmente mayor información del menú, de sus precios, horarios, platillos, etc. Y con base en dichos datos, ir solicitando comentarios en torno a los rasgos que identifican cada tendencia.</a:t>
            </a:r>
          </a:p>
          <a:p>
            <a:pPr algn="just">
              <a:lnSpc>
                <a:spcPct val="170000"/>
              </a:lnSpc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2206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PARA EL EMPLEO DEL MATERIAL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77333" y="1710267"/>
            <a:ext cx="9313333" cy="4331095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Se recomienda al docente complementar la información vertida en este material, con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datos de otros chefs, platillos representativos y establecimientos de alimentos y bebidas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que se considere mejor ejemplifiquen cada una de las 5 tendencias abordadas.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Asimismo,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puede incluirse mayor información de las llamadas “</a:t>
            </a:r>
            <a:r>
              <a:rPr lang="es-MX" b="1" dirty="0" err="1" smtClean="0">
                <a:solidFill>
                  <a:schemeClr val="accent2">
                    <a:lumMod val="75000"/>
                  </a:schemeClr>
                </a:solidFill>
              </a:rPr>
              <a:t>subtendencias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” o “tendencias emergentes”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que van surgiendo o que se van derivando de las tendencias principales. Como puede ser, en el caso de la tendencia “Lo local es lo nuevo orgánico”, la llamada “Cocina </a:t>
            </a:r>
            <a:r>
              <a:rPr lang="es-MX" dirty="0" err="1" smtClean="0">
                <a:solidFill>
                  <a:schemeClr val="accent3">
                    <a:lumMod val="75000"/>
                  </a:schemeClr>
                </a:solidFill>
              </a:rPr>
              <a:t>Rektún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”, la “</a:t>
            </a:r>
            <a:r>
              <a:rPr lang="es-MX" dirty="0" err="1" smtClean="0">
                <a:solidFill>
                  <a:schemeClr val="accent3">
                    <a:lumMod val="75000"/>
                  </a:schemeClr>
                </a:solidFill>
              </a:rPr>
              <a:t>Gastrobotánica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” y la “Cocina </a:t>
            </a:r>
            <a:r>
              <a:rPr lang="es-MX" dirty="0" err="1" smtClean="0">
                <a:solidFill>
                  <a:schemeClr val="accent3">
                    <a:lumMod val="75000"/>
                  </a:schemeClr>
                </a:solidFill>
              </a:rPr>
              <a:t>Ecosustentable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”, entre otras denominaciones.</a:t>
            </a:r>
            <a:endParaRPr lang="es-MX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624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239837"/>
            <a:ext cx="7509934" cy="2163763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7" name="Rectángulo 6"/>
          <p:cNvSpPr/>
          <p:nvPr/>
        </p:nvSpPr>
        <p:spPr>
          <a:xfrm>
            <a:off x="639634" y="4296601"/>
            <a:ext cx="10497874" cy="1825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TENDENCIAS GASTRONÓMICAS</a:t>
            </a:r>
          </a:p>
          <a:p>
            <a:pPr algn="ctr">
              <a:lnSpc>
                <a:spcPct val="150000"/>
              </a:lnSpc>
            </a:pPr>
            <a:r>
              <a:rPr lang="es-ES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EN CHEFS, PLATILLOS Y ESTABLECIMIENTOS</a:t>
            </a:r>
            <a:endParaRPr lang="es-ES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43475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624</TotalTime>
  <Words>3116</Words>
  <Application>Microsoft Office PowerPoint</Application>
  <PresentationFormat>Panorámica</PresentationFormat>
  <Paragraphs>275</Paragraphs>
  <Slides>56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61" baseType="lpstr">
      <vt:lpstr>Arial</vt:lpstr>
      <vt:lpstr>Trebuchet MS</vt:lpstr>
      <vt:lpstr>Wingdings</vt:lpstr>
      <vt:lpstr>Wingdings 3</vt:lpstr>
      <vt:lpstr>Faceta</vt:lpstr>
      <vt:lpstr>UNIVERSIDAD AUTÓNOMA DEL ESTADO DE MÉXICO FACULTAD DE TURISMO Y GASTRONOMÍA</vt:lpstr>
      <vt:lpstr>TÍTULO DEL MATERIAL:  Tendencias en chefs, platillos y establecimientos </vt:lpstr>
      <vt:lpstr>PROPÓSITO DE LA UNIDAD DE APRENDIZAJE</vt:lpstr>
      <vt:lpstr>MATERIAL PARA LA UNIDAD DE COMPETENCIA II</vt:lpstr>
      <vt:lpstr>Explicar las tendencias gastronómicas en diversas dimensiones</vt:lpstr>
      <vt:lpstr>GUIÓN PARA EL EMPLEO DEL MATERIAL</vt:lpstr>
      <vt:lpstr>GUIÓN PARA EL EMPLEO DEL MATERIAL</vt:lpstr>
      <vt:lpstr>GUIÓN PARA EL EMPLEO DEL MATERIAL</vt:lpstr>
      <vt:lpstr>Presentación de PowerPoint</vt:lpstr>
      <vt:lpstr>TENDENCIA 1: Me, my body and the planet</vt:lpstr>
      <vt:lpstr>GENNARO ESPOSITO</vt:lpstr>
      <vt:lpstr>ALGUNOS DATOS BIOGRÁFICOS</vt:lpstr>
      <vt:lpstr>FILOSOFÍA</vt:lpstr>
      <vt:lpstr>SU COCINA</vt:lpstr>
      <vt:lpstr>ALGUNOS PLATILLOS</vt:lpstr>
      <vt:lpstr>ALGUNOS PLATILLOS</vt:lpstr>
      <vt:lpstr>RESTAURANTE (Esposito, 2017)</vt:lpstr>
      <vt:lpstr>OTROS REPRESENTANTES TENDENCIA: ME, MY BODY AND THE PLANET</vt:lpstr>
      <vt:lpstr>TENDENCIA 2: LOCAL IS THE NEW ORGANIC</vt:lpstr>
      <vt:lpstr>DAN BARBER</vt:lpstr>
      <vt:lpstr>ALGUNOS DATOS BIOGRÁFICOS</vt:lpstr>
      <vt:lpstr>FILOSOFÍA: Proyecto WastED, NY.</vt:lpstr>
      <vt:lpstr>SU COCINA (MENÚ)</vt:lpstr>
      <vt:lpstr>SU COCINA  (MENÚ)</vt:lpstr>
      <vt:lpstr>ALGUNOS PLATILLOS</vt:lpstr>
      <vt:lpstr>RESTAURANTES</vt:lpstr>
      <vt:lpstr>OTROS REPRESENTANTES TENDENCIA: LOCAL IS THE NEW ORGANIC</vt:lpstr>
      <vt:lpstr>TENDENCIA 3: RAW PLEASURE</vt:lpstr>
      <vt:lpstr>JAVIER MEDVEDOVSKY</vt:lpstr>
      <vt:lpstr>ALGUNOS DATOS BIOGRÁFICOS</vt:lpstr>
      <vt:lpstr>FILOSOFÍA</vt:lpstr>
      <vt:lpstr>SU COCINA (MENÚ)</vt:lpstr>
      <vt:lpstr>ALGUNOS PLATILLOS (Espiritual Chef, 2015)</vt:lpstr>
      <vt:lpstr>SU RESTAURANTE</vt:lpstr>
      <vt:lpstr>OTROS REPRESENTANTES TENDENCIA: RAW PLEASURE</vt:lpstr>
      <vt:lpstr>TENDENCIA 4: FOOD PORN IS A TOTAL TURN ON</vt:lpstr>
      <vt:lpstr>Anne Sophie Pic</vt:lpstr>
      <vt:lpstr>ALGUNOS DATOS BIOGRÁFICOS</vt:lpstr>
      <vt:lpstr>FILOSOFÍA</vt:lpstr>
      <vt:lpstr>SU COCINA  (MENÚ)</vt:lpstr>
      <vt:lpstr>SU COCINA  (MENÚ)</vt:lpstr>
      <vt:lpstr>ALGUNOS PLATILLOS</vt:lpstr>
      <vt:lpstr>ALGUNOS PLATILLOS</vt:lpstr>
      <vt:lpstr>SU RESTAURANTE (PIC, 2017)</vt:lpstr>
      <vt:lpstr>OTROS REPRESENTANTES</vt:lpstr>
      <vt:lpstr>TENDENCIA 5: SOCIAL EATING IS BACK</vt:lpstr>
      <vt:lpstr>JASON ATHERTON</vt:lpstr>
      <vt:lpstr>ALGUNOS DATOS BIOGRÁFICOS (Atherton, 2017)</vt:lpstr>
      <vt:lpstr>FILOSOFÍA</vt:lpstr>
      <vt:lpstr>ALGUNOS PLATILLOS</vt:lpstr>
      <vt:lpstr>ALGUNOS PLATILLOS</vt:lpstr>
      <vt:lpstr>SUS RESTAURANTES</vt:lpstr>
      <vt:lpstr>OTROS REPRESENTANTES</vt:lpstr>
      <vt:lpstr>FUENTES DE INFORMACIÓN</vt:lpstr>
      <vt:lpstr>FUENTES DE INFORMACIÓN</vt:lpstr>
      <vt:lpstr>FUENTES DE INFORMACIÓN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TENDENCIA ECOSUSTENTABLE</dc:title>
  <dc:creator>Diana</dc:creator>
  <cp:lastModifiedBy>Diana Castro Ricalde</cp:lastModifiedBy>
  <cp:revision>122</cp:revision>
  <dcterms:created xsi:type="dcterms:W3CDTF">2016-09-23T19:07:08Z</dcterms:created>
  <dcterms:modified xsi:type="dcterms:W3CDTF">2017-10-11T14:29:23Z</dcterms:modified>
</cp:coreProperties>
</file>