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317" r:id="rId2"/>
    <p:sldId id="318" r:id="rId3"/>
    <p:sldId id="256" r:id="rId4"/>
    <p:sldId id="319" r:id="rId5"/>
    <p:sldId id="324" r:id="rId6"/>
    <p:sldId id="320" r:id="rId7"/>
    <p:sldId id="326" r:id="rId8"/>
    <p:sldId id="325" r:id="rId9"/>
    <p:sldId id="327" r:id="rId10"/>
    <p:sldId id="329" r:id="rId11"/>
    <p:sldId id="328" r:id="rId12"/>
    <p:sldId id="257" r:id="rId13"/>
    <p:sldId id="299" r:id="rId14"/>
    <p:sldId id="300" r:id="rId15"/>
    <p:sldId id="302" r:id="rId16"/>
    <p:sldId id="258" r:id="rId17"/>
    <p:sldId id="259" r:id="rId18"/>
    <p:sldId id="270" r:id="rId19"/>
    <p:sldId id="287" r:id="rId20"/>
    <p:sldId id="271" r:id="rId21"/>
    <p:sldId id="260" r:id="rId22"/>
    <p:sldId id="303" r:id="rId23"/>
    <p:sldId id="269" r:id="rId24"/>
    <p:sldId id="272" r:id="rId25"/>
    <p:sldId id="274" r:id="rId26"/>
    <p:sldId id="289" r:id="rId27"/>
    <p:sldId id="276" r:id="rId28"/>
    <p:sldId id="277" r:id="rId29"/>
    <p:sldId id="275" r:id="rId30"/>
    <p:sldId id="304" r:id="rId31"/>
    <p:sldId id="278" r:id="rId32"/>
    <p:sldId id="279" r:id="rId33"/>
    <p:sldId id="280" r:id="rId34"/>
    <p:sldId id="281" r:id="rId35"/>
    <p:sldId id="283" r:id="rId36"/>
    <p:sldId id="285" r:id="rId37"/>
    <p:sldId id="282" r:id="rId38"/>
    <p:sldId id="305" r:id="rId39"/>
    <p:sldId id="290" r:id="rId40"/>
    <p:sldId id="292" r:id="rId41"/>
    <p:sldId id="291" r:id="rId42"/>
    <p:sldId id="307" r:id="rId43"/>
    <p:sldId id="306" r:id="rId44"/>
    <p:sldId id="293" r:id="rId45"/>
    <p:sldId id="294" r:id="rId46"/>
    <p:sldId id="310" r:id="rId47"/>
    <p:sldId id="309" r:id="rId48"/>
    <p:sldId id="295" r:id="rId49"/>
    <p:sldId id="296" r:id="rId50"/>
    <p:sldId id="311" r:id="rId51"/>
    <p:sldId id="308" r:id="rId52"/>
    <p:sldId id="297" r:id="rId53"/>
    <p:sldId id="298" r:id="rId54"/>
    <p:sldId id="312" r:id="rId55"/>
    <p:sldId id="268" r:id="rId56"/>
    <p:sldId id="261" r:id="rId57"/>
    <p:sldId id="313" r:id="rId58"/>
    <p:sldId id="262" r:id="rId59"/>
    <p:sldId id="314" r:id="rId60"/>
    <p:sldId id="263" r:id="rId61"/>
    <p:sldId id="315" r:id="rId62"/>
    <p:sldId id="264" r:id="rId63"/>
    <p:sldId id="284" r:id="rId64"/>
    <p:sldId id="265" r:id="rId65"/>
    <p:sldId id="316" r:id="rId66"/>
    <p:sldId id="267" r:id="rId67"/>
    <p:sldId id="288" r:id="rId68"/>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710" y="114"/>
      </p:cViewPr>
      <p:guideLst>
        <p:guide orient="horz" pos="2160"/>
        <p:guide pos="288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図形 1"/>
          <p:cNvSpPr>
            <a:spLocks noGrp="1"/>
          </p:cNvSpPr>
          <p:nvPr>
            <p:ph type="ctrTitle"/>
          </p:nvPr>
        </p:nvSpPr>
        <p:spPr>
          <a:xfrm>
            <a:off x="928662" y="1928803"/>
            <a:ext cx="7172348" cy="1470025"/>
          </a:xfrm>
        </p:spPr>
        <p:txBody>
          <a:bodyPr/>
          <a:lstStyle/>
          <a:p>
            <a:r>
              <a:rPr kumimoji="1" lang="es-ES" altLang="ja-JP" smtClean="0"/>
              <a:t>Haga clic para modificar el estilo de título del patrón</a:t>
            </a:r>
            <a:endParaRPr kumimoji="1" lang="ja-JP" altLang="en-US" dirty="0"/>
          </a:p>
        </p:txBody>
      </p:sp>
      <p:sp>
        <p:nvSpPr>
          <p:cNvPr id="8" name="図形 7"/>
          <p:cNvSpPr>
            <a:spLocks noGrp="1"/>
          </p:cNvSpPr>
          <p:nvPr>
            <p:ph type="subTitle" idx="1"/>
          </p:nvPr>
        </p:nvSpPr>
        <p:spPr>
          <a:xfrm>
            <a:off x="1371600" y="3643314"/>
            <a:ext cx="6400800" cy="1285884"/>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es-ES" altLang="ja-JP" smtClean="0"/>
              <a:t>Haga clic para modificar el estilo de subtítulo del patrón</a:t>
            </a:r>
            <a:endParaRPr kumimoji="1" lang="ja-JP" altLang="en-US" dirty="0"/>
          </a:p>
        </p:txBody>
      </p:sp>
      <p:sp>
        <p:nvSpPr>
          <p:cNvPr id="12" name="図形 11"/>
          <p:cNvSpPr>
            <a:spLocks noGrp="1"/>
          </p:cNvSpPr>
          <p:nvPr>
            <p:ph type="dt" sz="half" idx="10"/>
          </p:nvPr>
        </p:nvSpPr>
        <p:spPr/>
        <p:txBody>
          <a:bodyPr/>
          <a:lstStyle/>
          <a:p>
            <a:fld id="{23661398-8A76-4E1D-B50C-4C0A076CF023}" type="datetimeFigureOut">
              <a:rPr lang="es-MX" smtClean="0"/>
              <a:t>16/10/2017</a:t>
            </a:fld>
            <a:endParaRPr lang="es-MX"/>
          </a:p>
        </p:txBody>
      </p:sp>
      <p:sp>
        <p:nvSpPr>
          <p:cNvPr id="11" name="図形 10"/>
          <p:cNvSpPr>
            <a:spLocks noGrp="1"/>
          </p:cNvSpPr>
          <p:nvPr>
            <p:ph type="ftr" sz="quarter" idx="11"/>
          </p:nvPr>
        </p:nvSpPr>
        <p:spPr/>
        <p:txBody>
          <a:bodyPr/>
          <a:lstStyle/>
          <a:p>
            <a:endParaRPr lang="es-MX"/>
          </a:p>
        </p:txBody>
      </p:sp>
      <p:sp>
        <p:nvSpPr>
          <p:cNvPr id="18" name="図形 17"/>
          <p:cNvSpPr>
            <a:spLocks noGrp="1"/>
          </p:cNvSpPr>
          <p:nvPr>
            <p:ph type="sldNum" sz="quarter" idx="12"/>
          </p:nvPr>
        </p:nvSpPr>
        <p:spPr/>
        <p:txBody>
          <a:bodyPr/>
          <a:lstStyle/>
          <a:p>
            <a:fld id="{4A031E57-CF6C-457C-934B-91A6394F1EA9}" type="slidenum">
              <a:rPr lang="es-MX" smtClean="0"/>
              <a:t>‹Nº›</a:t>
            </a:fld>
            <a:endParaRPr lang="es-MX"/>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ítulo y texto vertical">
    <p:spTree>
      <p:nvGrpSpPr>
        <p:cNvPr id="1" name=""/>
        <p:cNvGrpSpPr/>
        <p:nvPr/>
      </p:nvGrpSpPr>
      <p:grpSpPr>
        <a:xfrm>
          <a:off x="0" y="0"/>
          <a:ext cx="0" cy="0"/>
          <a:chOff x="0" y="0"/>
          <a:chExt cx="0" cy="0"/>
        </a:xfrm>
      </p:grpSpPr>
      <p:sp>
        <p:nvSpPr>
          <p:cNvPr id="2" name="図形 1"/>
          <p:cNvSpPr>
            <a:spLocks noGrp="1"/>
          </p:cNvSpPr>
          <p:nvPr>
            <p:ph type="title"/>
          </p:nvPr>
        </p:nvSpPr>
        <p:spPr>
          <a:xfrm>
            <a:off x="671514" y="274638"/>
            <a:ext cx="7829576" cy="1011222"/>
          </a:xfrm>
        </p:spPr>
        <p:txBody>
          <a:bodyPr/>
          <a:lstStyle/>
          <a:p>
            <a:r>
              <a:rPr kumimoji="1" lang="es-ES" altLang="ja-JP" smtClean="0"/>
              <a:t>Haga clic para modificar el estilo de título del patrón</a:t>
            </a:r>
            <a:endParaRPr kumimoji="1" lang="ja-JP" altLang="en-US" dirty="0"/>
          </a:p>
        </p:txBody>
      </p:sp>
      <p:sp>
        <p:nvSpPr>
          <p:cNvPr id="3" name="図形 2"/>
          <p:cNvSpPr>
            <a:spLocks noGrp="1"/>
          </p:cNvSpPr>
          <p:nvPr>
            <p:ph type="body" orient="vert" idx="1"/>
          </p:nvPr>
        </p:nvSpPr>
        <p:spPr>
          <a:xfrm>
            <a:off x="671514" y="1285860"/>
            <a:ext cx="7829576" cy="4357718"/>
          </a:xfrm>
        </p:spPr>
        <p:txBody>
          <a:bodyPr vert="eaVert"/>
          <a:lstStyle/>
          <a:p>
            <a:pPr lvl="0"/>
            <a:r>
              <a:rPr kumimoji="1" lang="es-ES" altLang="ja-JP" smtClean="0"/>
              <a:t>Haga clic para modificar el estilo de texto del patrón</a:t>
            </a:r>
          </a:p>
          <a:p>
            <a:pPr lvl="1"/>
            <a:r>
              <a:rPr kumimoji="1" lang="es-ES" altLang="ja-JP" smtClean="0"/>
              <a:t>Segundo nivel</a:t>
            </a:r>
          </a:p>
          <a:p>
            <a:pPr lvl="2"/>
            <a:r>
              <a:rPr kumimoji="1" lang="es-ES" altLang="ja-JP" smtClean="0"/>
              <a:t>Tercer nivel</a:t>
            </a:r>
          </a:p>
          <a:p>
            <a:pPr lvl="3"/>
            <a:r>
              <a:rPr kumimoji="1" lang="es-ES" altLang="ja-JP" smtClean="0"/>
              <a:t>Cuarto nivel</a:t>
            </a:r>
          </a:p>
          <a:p>
            <a:pPr lvl="4"/>
            <a:r>
              <a:rPr kumimoji="1" lang="es-ES" altLang="ja-JP" smtClean="0"/>
              <a:t>Quinto nivel</a:t>
            </a:r>
            <a:endParaRPr kumimoji="1" lang="ja-JP" altLang="en-US" dirty="0"/>
          </a:p>
        </p:txBody>
      </p:sp>
      <p:sp>
        <p:nvSpPr>
          <p:cNvPr id="4" name="図形 3"/>
          <p:cNvSpPr>
            <a:spLocks noGrp="1"/>
          </p:cNvSpPr>
          <p:nvPr>
            <p:ph type="dt" sz="half" idx="10"/>
          </p:nvPr>
        </p:nvSpPr>
        <p:spPr/>
        <p:txBody>
          <a:bodyPr/>
          <a:lstStyle/>
          <a:p>
            <a:fld id="{23661398-8A76-4E1D-B50C-4C0A076CF023}" type="datetimeFigureOut">
              <a:rPr lang="es-MX" smtClean="0"/>
              <a:t>16/10/2017</a:t>
            </a:fld>
            <a:endParaRPr lang="es-MX"/>
          </a:p>
        </p:txBody>
      </p:sp>
      <p:sp>
        <p:nvSpPr>
          <p:cNvPr id="5" name="図形 4"/>
          <p:cNvSpPr>
            <a:spLocks noGrp="1"/>
          </p:cNvSpPr>
          <p:nvPr>
            <p:ph type="ftr" sz="quarter" idx="11"/>
          </p:nvPr>
        </p:nvSpPr>
        <p:spPr/>
        <p:txBody>
          <a:bodyPr/>
          <a:lstStyle/>
          <a:p>
            <a:endParaRPr lang="es-MX"/>
          </a:p>
        </p:txBody>
      </p:sp>
      <p:sp>
        <p:nvSpPr>
          <p:cNvPr id="6" name="図形 5"/>
          <p:cNvSpPr>
            <a:spLocks noGrp="1"/>
          </p:cNvSpPr>
          <p:nvPr>
            <p:ph type="sldNum" sz="quarter" idx="12"/>
          </p:nvPr>
        </p:nvSpPr>
        <p:spPr/>
        <p:txBody>
          <a:bodyPr/>
          <a:lstStyle/>
          <a:p>
            <a:fld id="{4A031E57-CF6C-457C-934B-91A6394F1EA9}" type="slidenum">
              <a:rPr lang="es-MX" smtClean="0"/>
              <a:t>‹Nº›</a:t>
            </a:fld>
            <a:endParaRPr lang="es-MX"/>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図形 1"/>
          <p:cNvSpPr>
            <a:spLocks noGrp="1"/>
          </p:cNvSpPr>
          <p:nvPr>
            <p:ph type="title" orient="vert"/>
          </p:nvPr>
        </p:nvSpPr>
        <p:spPr>
          <a:xfrm>
            <a:off x="6643702" y="285730"/>
            <a:ext cx="1785950" cy="5565797"/>
          </a:xfrm>
        </p:spPr>
        <p:txBody>
          <a:bodyPr vert="eaVert"/>
          <a:lstStyle>
            <a:lvl1pPr>
              <a:defRPr>
                <a:gradFill flip="none" rotWithShape="1">
                  <a:gsLst>
                    <a:gs pos="0">
                      <a:schemeClr val="tx1">
                        <a:tint val="65000"/>
                      </a:schemeClr>
                    </a:gs>
                    <a:gs pos="49900">
                      <a:schemeClr val="tx1">
                        <a:tint val="95000"/>
                      </a:schemeClr>
                    </a:gs>
                    <a:gs pos="50000">
                      <a:schemeClr val="tx1"/>
                    </a:gs>
                    <a:gs pos="100000">
                      <a:schemeClr val="tx1">
                        <a:tint val="95000"/>
                      </a:schemeClr>
                    </a:gs>
                  </a:gsLst>
                  <a:lin ang="5400000" scaled="1"/>
                  <a:tileRect/>
                </a:gradFill>
              </a:defRPr>
            </a:lvl1pPr>
          </a:lstStyle>
          <a:p>
            <a:r>
              <a:rPr kumimoji="1" lang="es-ES" altLang="ja-JP" smtClean="0"/>
              <a:t>Haga clic para modificar el estilo de título del patrón</a:t>
            </a:r>
            <a:endParaRPr kumimoji="1" lang="ja-JP" altLang="en-US" dirty="0"/>
          </a:p>
        </p:txBody>
      </p:sp>
      <p:sp>
        <p:nvSpPr>
          <p:cNvPr id="3" name="図形 2"/>
          <p:cNvSpPr>
            <a:spLocks noGrp="1"/>
          </p:cNvSpPr>
          <p:nvPr>
            <p:ph type="body" orient="vert" idx="1"/>
          </p:nvPr>
        </p:nvSpPr>
        <p:spPr>
          <a:xfrm>
            <a:off x="642910" y="274640"/>
            <a:ext cx="5834090" cy="5583253"/>
          </a:xfrm>
        </p:spPr>
        <p:txBody>
          <a:bodyPr vert="eaVert"/>
          <a:lstStyle/>
          <a:p>
            <a:pPr lvl="0"/>
            <a:r>
              <a:rPr kumimoji="1" lang="es-ES" altLang="ja-JP" smtClean="0"/>
              <a:t>Haga clic para modificar el estilo de texto del patrón</a:t>
            </a:r>
          </a:p>
          <a:p>
            <a:pPr lvl="1"/>
            <a:r>
              <a:rPr kumimoji="1" lang="es-ES" altLang="ja-JP" smtClean="0"/>
              <a:t>Segundo nivel</a:t>
            </a:r>
          </a:p>
          <a:p>
            <a:pPr lvl="2"/>
            <a:r>
              <a:rPr kumimoji="1" lang="es-ES" altLang="ja-JP" smtClean="0"/>
              <a:t>Tercer nivel</a:t>
            </a:r>
          </a:p>
          <a:p>
            <a:pPr lvl="3"/>
            <a:r>
              <a:rPr kumimoji="1" lang="es-ES" altLang="ja-JP" smtClean="0"/>
              <a:t>Cuarto nivel</a:t>
            </a:r>
          </a:p>
          <a:p>
            <a:pPr lvl="4"/>
            <a:r>
              <a:rPr kumimoji="1" lang="es-ES" altLang="ja-JP" smtClean="0"/>
              <a:t>Quinto nivel</a:t>
            </a:r>
            <a:endParaRPr kumimoji="1" lang="ja-JP" altLang="en-US" dirty="0"/>
          </a:p>
        </p:txBody>
      </p:sp>
      <p:sp>
        <p:nvSpPr>
          <p:cNvPr id="4" name="図形 3"/>
          <p:cNvSpPr>
            <a:spLocks noGrp="1"/>
          </p:cNvSpPr>
          <p:nvPr>
            <p:ph type="dt" sz="half" idx="10"/>
          </p:nvPr>
        </p:nvSpPr>
        <p:spPr>
          <a:xfrm>
            <a:off x="652450" y="6356350"/>
            <a:ext cx="2133600" cy="365125"/>
          </a:xfrm>
        </p:spPr>
        <p:txBody>
          <a:bodyPr/>
          <a:lstStyle/>
          <a:p>
            <a:fld id="{23661398-8A76-4E1D-B50C-4C0A076CF023}" type="datetimeFigureOut">
              <a:rPr lang="es-MX" smtClean="0"/>
              <a:t>16/10/2017</a:t>
            </a:fld>
            <a:endParaRPr lang="es-MX"/>
          </a:p>
        </p:txBody>
      </p:sp>
      <p:sp>
        <p:nvSpPr>
          <p:cNvPr id="5" name="図形 4"/>
          <p:cNvSpPr>
            <a:spLocks noGrp="1"/>
          </p:cNvSpPr>
          <p:nvPr>
            <p:ph type="ftr" sz="quarter" idx="11"/>
          </p:nvPr>
        </p:nvSpPr>
        <p:spPr/>
        <p:txBody>
          <a:bodyPr/>
          <a:lstStyle/>
          <a:p>
            <a:endParaRPr lang="es-MX"/>
          </a:p>
        </p:txBody>
      </p:sp>
      <p:sp>
        <p:nvSpPr>
          <p:cNvPr id="6" name="図形 5"/>
          <p:cNvSpPr>
            <a:spLocks noGrp="1"/>
          </p:cNvSpPr>
          <p:nvPr>
            <p:ph type="sldNum" sz="quarter" idx="12"/>
          </p:nvPr>
        </p:nvSpPr>
        <p:spPr>
          <a:xfrm>
            <a:off x="6286512" y="6356350"/>
            <a:ext cx="2133600" cy="365125"/>
          </a:xfrm>
        </p:spPr>
        <p:txBody>
          <a:bodyPr/>
          <a:lstStyle/>
          <a:p>
            <a:fld id="{4A031E57-CF6C-457C-934B-91A6394F1EA9}" type="slidenum">
              <a:rPr lang="es-MX" smtClean="0"/>
              <a:t>‹Nº›</a:t>
            </a:fld>
            <a:endParaRPr lang="es-MX"/>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kumimoji="1" lang="es-ES" altLang="ja-JP" smtClean="0"/>
              <a:t>Haga clic para modificar el estilo de título del patrón</a:t>
            </a:r>
            <a:endParaRPr kumimoji="1" lang="ja-JP" alt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es-ES" altLang="ja-JP" smtClean="0"/>
              <a:t>Haga clic para modificar el estilo de subtítulo del patrón</a:t>
            </a:r>
            <a:endParaRPr kumimoji="1" lang="ja-JP" altLang="en-US"/>
          </a:p>
        </p:txBody>
      </p:sp>
      <p:sp>
        <p:nvSpPr>
          <p:cNvPr id="4" name="Date Placeholder 3"/>
          <p:cNvSpPr>
            <a:spLocks noGrp="1"/>
          </p:cNvSpPr>
          <p:nvPr>
            <p:ph type="dt" sz="half" idx="10"/>
          </p:nvPr>
        </p:nvSpPr>
        <p:spPr/>
        <p:txBody>
          <a:bodyPr/>
          <a:lstStyle/>
          <a:p>
            <a:fld id="{23661398-8A76-4E1D-B50C-4C0A076CF023}" type="datetimeFigureOut">
              <a:rPr lang="es-MX" smtClean="0"/>
              <a:t>16/10/2017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4A031E57-CF6C-457C-934B-91A6394F1EA9}" type="slidenum">
              <a:rPr lang="es-MX" smtClean="0"/>
              <a:t>‹Nº›</a:t>
            </a:fld>
            <a:endParaRPr lang="es-MX"/>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図形 1"/>
          <p:cNvSpPr>
            <a:spLocks noGrp="1"/>
          </p:cNvSpPr>
          <p:nvPr>
            <p:ph type="title"/>
          </p:nvPr>
        </p:nvSpPr>
        <p:spPr/>
        <p:txBody>
          <a:bodyPr/>
          <a:lstStyle/>
          <a:p>
            <a:r>
              <a:rPr kumimoji="1" lang="es-ES" altLang="ja-JP" smtClean="0"/>
              <a:t>Haga clic para modificar el estilo de título del patrón</a:t>
            </a:r>
            <a:endParaRPr kumimoji="1" lang="ja-JP" altLang="en-US"/>
          </a:p>
        </p:txBody>
      </p:sp>
      <p:sp>
        <p:nvSpPr>
          <p:cNvPr id="3" name="図形 2"/>
          <p:cNvSpPr>
            <a:spLocks noGrp="1"/>
          </p:cNvSpPr>
          <p:nvPr>
            <p:ph idx="1"/>
          </p:nvPr>
        </p:nvSpPr>
        <p:spPr/>
        <p:txBody>
          <a:bodyPr/>
          <a:lstStyle/>
          <a:p>
            <a:pPr lvl="0"/>
            <a:r>
              <a:rPr kumimoji="1" lang="es-ES" altLang="ja-JP" smtClean="0"/>
              <a:t>Haga clic para modificar el estilo de texto del patrón</a:t>
            </a:r>
          </a:p>
          <a:p>
            <a:pPr lvl="1"/>
            <a:r>
              <a:rPr kumimoji="1" lang="es-ES" altLang="ja-JP" smtClean="0"/>
              <a:t>Segundo nivel</a:t>
            </a:r>
          </a:p>
          <a:p>
            <a:pPr lvl="2"/>
            <a:r>
              <a:rPr kumimoji="1" lang="es-ES" altLang="ja-JP" smtClean="0"/>
              <a:t>Tercer nivel</a:t>
            </a:r>
          </a:p>
          <a:p>
            <a:pPr lvl="3"/>
            <a:r>
              <a:rPr kumimoji="1" lang="es-ES" altLang="ja-JP" smtClean="0"/>
              <a:t>Cuarto nivel</a:t>
            </a:r>
          </a:p>
          <a:p>
            <a:pPr lvl="4"/>
            <a:r>
              <a:rPr kumimoji="1" lang="es-ES" altLang="ja-JP" smtClean="0"/>
              <a:t>Quinto nivel</a:t>
            </a:r>
            <a:endParaRPr kumimoji="1" lang="ja-JP" altLang="en-US"/>
          </a:p>
        </p:txBody>
      </p:sp>
      <p:sp>
        <p:nvSpPr>
          <p:cNvPr id="4" name="図形 3"/>
          <p:cNvSpPr>
            <a:spLocks noGrp="1"/>
          </p:cNvSpPr>
          <p:nvPr>
            <p:ph type="dt" sz="half" idx="10"/>
          </p:nvPr>
        </p:nvSpPr>
        <p:spPr/>
        <p:txBody>
          <a:bodyPr/>
          <a:lstStyle/>
          <a:p>
            <a:fld id="{23661398-8A76-4E1D-B50C-4C0A076CF023}" type="datetimeFigureOut">
              <a:rPr lang="es-MX" smtClean="0"/>
              <a:t>16/10/2017</a:t>
            </a:fld>
            <a:endParaRPr lang="es-MX"/>
          </a:p>
        </p:txBody>
      </p:sp>
      <p:sp>
        <p:nvSpPr>
          <p:cNvPr id="5" name="図形 4"/>
          <p:cNvSpPr>
            <a:spLocks noGrp="1"/>
          </p:cNvSpPr>
          <p:nvPr>
            <p:ph type="ftr" sz="quarter" idx="11"/>
          </p:nvPr>
        </p:nvSpPr>
        <p:spPr/>
        <p:txBody>
          <a:bodyPr/>
          <a:lstStyle/>
          <a:p>
            <a:endParaRPr lang="es-MX"/>
          </a:p>
        </p:txBody>
      </p:sp>
      <p:sp>
        <p:nvSpPr>
          <p:cNvPr id="6" name="図形 5"/>
          <p:cNvSpPr>
            <a:spLocks noGrp="1"/>
          </p:cNvSpPr>
          <p:nvPr>
            <p:ph type="sldNum" sz="quarter" idx="12"/>
          </p:nvPr>
        </p:nvSpPr>
        <p:spPr/>
        <p:txBody>
          <a:bodyPr/>
          <a:lstStyle/>
          <a:p>
            <a:fld id="{4A031E57-CF6C-457C-934B-91A6394F1EA9}" type="slidenum">
              <a:rPr lang="es-MX" smtClean="0"/>
              <a:t>‹Nº›</a:t>
            </a:fld>
            <a:endParaRPr lang="es-MX"/>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2" name="図形 1"/>
          <p:cNvSpPr>
            <a:spLocks noGrp="1"/>
          </p:cNvSpPr>
          <p:nvPr>
            <p:ph type="title"/>
          </p:nvPr>
        </p:nvSpPr>
        <p:spPr>
          <a:xfrm>
            <a:off x="1000100" y="4714884"/>
            <a:ext cx="7215239" cy="862009"/>
          </a:xfrm>
        </p:spPr>
        <p:txBody>
          <a:bodyPr anchor="t"/>
          <a:lstStyle>
            <a:lvl1pPr algn="l">
              <a:defRPr sz="4000" b="1" cap="all"/>
            </a:lvl1pPr>
          </a:lstStyle>
          <a:p>
            <a:r>
              <a:rPr kumimoji="1" lang="es-ES" altLang="ja-JP" smtClean="0"/>
              <a:t>Haga clic para modificar el estilo de título del patrón</a:t>
            </a:r>
            <a:endParaRPr kumimoji="1" lang="ja-JP" altLang="en-US" dirty="0"/>
          </a:p>
        </p:txBody>
      </p:sp>
      <p:sp>
        <p:nvSpPr>
          <p:cNvPr id="3" name="図形 2"/>
          <p:cNvSpPr>
            <a:spLocks noGrp="1"/>
          </p:cNvSpPr>
          <p:nvPr>
            <p:ph type="body" idx="1"/>
          </p:nvPr>
        </p:nvSpPr>
        <p:spPr>
          <a:xfrm>
            <a:off x="1000101" y="2857496"/>
            <a:ext cx="7215238" cy="1785950"/>
          </a:xfrm>
        </p:spPr>
        <p:txBody>
          <a:bodyPr anchor="b"/>
          <a:lstStyle>
            <a:lvl1pPr marL="0" indent="0">
              <a:buNone/>
              <a:defRPr sz="2000">
                <a:solidFill>
                  <a:schemeClr val="tx2"/>
                </a:solidFill>
              </a:defRPr>
            </a:lvl1pPr>
            <a:lvl2pPr marL="457200" indent="0">
              <a:buNone/>
              <a:defRPr sz="1800">
                <a:solidFill>
                  <a:schemeClr val="tx2"/>
                </a:solidFill>
              </a:defRPr>
            </a:lvl2pPr>
            <a:lvl3pPr marL="914400" indent="0">
              <a:buNone/>
              <a:defRPr sz="1600">
                <a:solidFill>
                  <a:schemeClr val="tx2"/>
                </a:solidFill>
              </a:defRPr>
            </a:lvl3pPr>
            <a:lvl4pPr marL="1371600" indent="0">
              <a:buNone/>
              <a:defRPr sz="1400">
                <a:solidFill>
                  <a:schemeClr val="tx2"/>
                </a:solidFill>
              </a:defRPr>
            </a:lvl4pPr>
            <a:lvl5pPr marL="1828800" indent="0">
              <a:buNone/>
              <a:defRPr sz="1400">
                <a:solidFill>
                  <a:schemeClr val="tx2"/>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es-ES" altLang="ja-JP" smtClean="0"/>
              <a:t>Haga clic para modificar el estilo de texto del patrón</a:t>
            </a:r>
          </a:p>
          <a:p>
            <a:pPr lvl="1"/>
            <a:r>
              <a:rPr kumimoji="1" lang="es-ES" altLang="ja-JP" smtClean="0"/>
              <a:t>Segundo nivel</a:t>
            </a:r>
          </a:p>
          <a:p>
            <a:pPr lvl="2"/>
            <a:r>
              <a:rPr kumimoji="1" lang="es-ES" altLang="ja-JP" smtClean="0"/>
              <a:t>Tercer nivel</a:t>
            </a:r>
          </a:p>
          <a:p>
            <a:pPr lvl="3"/>
            <a:r>
              <a:rPr kumimoji="1" lang="es-ES" altLang="ja-JP" smtClean="0"/>
              <a:t>Cuarto nivel</a:t>
            </a:r>
          </a:p>
          <a:p>
            <a:pPr lvl="4"/>
            <a:r>
              <a:rPr kumimoji="1" lang="es-ES" altLang="ja-JP" smtClean="0"/>
              <a:t>Quinto nivel</a:t>
            </a:r>
            <a:endParaRPr lang="ja-JP" dirty="0"/>
          </a:p>
        </p:txBody>
      </p:sp>
      <p:sp>
        <p:nvSpPr>
          <p:cNvPr id="4" name="図形 3"/>
          <p:cNvSpPr>
            <a:spLocks noGrp="1"/>
          </p:cNvSpPr>
          <p:nvPr>
            <p:ph type="dt" sz="half" idx="10"/>
          </p:nvPr>
        </p:nvSpPr>
        <p:spPr/>
        <p:txBody>
          <a:bodyPr/>
          <a:lstStyle>
            <a:lvl1pPr>
              <a:defRPr>
                <a:solidFill>
                  <a:schemeClr val="tx1">
                    <a:tint val="75000"/>
                  </a:schemeClr>
                </a:solidFill>
              </a:defRPr>
            </a:lvl1pPr>
          </a:lstStyle>
          <a:p>
            <a:fld id="{23661398-8A76-4E1D-B50C-4C0A076CF023}" type="datetimeFigureOut">
              <a:rPr lang="es-MX" smtClean="0"/>
              <a:t>16/10/2017</a:t>
            </a:fld>
            <a:endParaRPr lang="es-MX"/>
          </a:p>
        </p:txBody>
      </p:sp>
      <p:sp>
        <p:nvSpPr>
          <p:cNvPr id="5" name="図形 4"/>
          <p:cNvSpPr>
            <a:spLocks noGrp="1"/>
          </p:cNvSpPr>
          <p:nvPr>
            <p:ph type="ftr" sz="quarter" idx="11"/>
          </p:nvPr>
        </p:nvSpPr>
        <p:spPr/>
        <p:txBody>
          <a:bodyPr/>
          <a:lstStyle/>
          <a:p>
            <a:endParaRPr lang="es-MX"/>
          </a:p>
        </p:txBody>
      </p:sp>
      <p:sp>
        <p:nvSpPr>
          <p:cNvPr id="6" name="図形 5"/>
          <p:cNvSpPr>
            <a:spLocks noGrp="1"/>
          </p:cNvSpPr>
          <p:nvPr>
            <p:ph type="sldNum" sz="quarter" idx="12"/>
          </p:nvPr>
        </p:nvSpPr>
        <p:spPr/>
        <p:txBody>
          <a:bodyPr/>
          <a:lstStyle>
            <a:lvl1pPr>
              <a:defRPr>
                <a:solidFill>
                  <a:schemeClr val="tx1">
                    <a:tint val="75000"/>
                  </a:schemeClr>
                </a:solidFill>
              </a:defRPr>
            </a:lvl1pPr>
          </a:lstStyle>
          <a:p>
            <a:fld id="{4A031E57-CF6C-457C-934B-91A6394F1EA9}" type="slidenum">
              <a:rPr lang="es-MX" smtClean="0"/>
              <a:t>‹Nº›</a:t>
            </a:fld>
            <a:endParaRPr lang="es-MX"/>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図形 1"/>
          <p:cNvSpPr>
            <a:spLocks noGrp="1"/>
          </p:cNvSpPr>
          <p:nvPr>
            <p:ph type="title"/>
          </p:nvPr>
        </p:nvSpPr>
        <p:spPr/>
        <p:txBody>
          <a:bodyPr/>
          <a:lstStyle/>
          <a:p>
            <a:r>
              <a:rPr kumimoji="1" lang="es-ES" altLang="ja-JP" smtClean="0"/>
              <a:t>Haga clic para modificar el estilo de título del patrón</a:t>
            </a:r>
            <a:endParaRPr kumimoji="1" lang="ja-JP" altLang="en-US"/>
          </a:p>
        </p:txBody>
      </p:sp>
      <p:sp>
        <p:nvSpPr>
          <p:cNvPr id="3" name="図形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es-ES" altLang="ja-JP" smtClean="0"/>
              <a:t>Haga clic para modificar el estilo de texto del patrón</a:t>
            </a:r>
          </a:p>
          <a:p>
            <a:pPr lvl="1"/>
            <a:r>
              <a:rPr kumimoji="1" lang="es-ES" altLang="ja-JP" smtClean="0"/>
              <a:t>Segundo nivel</a:t>
            </a:r>
          </a:p>
          <a:p>
            <a:pPr lvl="2"/>
            <a:r>
              <a:rPr kumimoji="1" lang="es-ES" altLang="ja-JP" smtClean="0"/>
              <a:t>Tercer nivel</a:t>
            </a:r>
          </a:p>
          <a:p>
            <a:pPr lvl="3"/>
            <a:r>
              <a:rPr kumimoji="1" lang="es-ES" altLang="ja-JP" smtClean="0"/>
              <a:t>Cuarto nivel</a:t>
            </a:r>
          </a:p>
          <a:p>
            <a:pPr lvl="4"/>
            <a:r>
              <a:rPr kumimoji="1" lang="es-ES" altLang="ja-JP" smtClean="0"/>
              <a:t>Quinto nivel</a:t>
            </a:r>
            <a:endParaRPr kumimoji="1" lang="ja-JP" altLang="en-US"/>
          </a:p>
        </p:txBody>
      </p:sp>
      <p:sp>
        <p:nvSpPr>
          <p:cNvPr id="4" name="図形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es-ES" altLang="ja-JP" smtClean="0"/>
              <a:t>Haga clic para modificar el estilo de texto del patrón</a:t>
            </a:r>
          </a:p>
          <a:p>
            <a:pPr lvl="1"/>
            <a:r>
              <a:rPr kumimoji="1" lang="es-ES" altLang="ja-JP" smtClean="0"/>
              <a:t>Segundo nivel</a:t>
            </a:r>
          </a:p>
          <a:p>
            <a:pPr lvl="2"/>
            <a:r>
              <a:rPr kumimoji="1" lang="es-ES" altLang="ja-JP" smtClean="0"/>
              <a:t>Tercer nivel</a:t>
            </a:r>
          </a:p>
          <a:p>
            <a:pPr lvl="3"/>
            <a:r>
              <a:rPr kumimoji="1" lang="es-ES" altLang="ja-JP" smtClean="0"/>
              <a:t>Cuarto nivel</a:t>
            </a:r>
          </a:p>
          <a:p>
            <a:pPr lvl="4"/>
            <a:r>
              <a:rPr kumimoji="1" lang="es-ES" altLang="ja-JP" smtClean="0"/>
              <a:t>Quinto nivel</a:t>
            </a:r>
            <a:endParaRPr kumimoji="1" lang="ja-JP" altLang="en-US"/>
          </a:p>
        </p:txBody>
      </p:sp>
      <p:sp>
        <p:nvSpPr>
          <p:cNvPr id="5" name="図形 4"/>
          <p:cNvSpPr>
            <a:spLocks noGrp="1"/>
          </p:cNvSpPr>
          <p:nvPr>
            <p:ph type="dt" sz="half" idx="10"/>
          </p:nvPr>
        </p:nvSpPr>
        <p:spPr/>
        <p:txBody>
          <a:bodyPr/>
          <a:lstStyle/>
          <a:p>
            <a:fld id="{23661398-8A76-4E1D-B50C-4C0A076CF023}" type="datetimeFigureOut">
              <a:rPr lang="es-MX" smtClean="0"/>
              <a:t>16/10/2017</a:t>
            </a:fld>
            <a:endParaRPr lang="es-MX"/>
          </a:p>
        </p:txBody>
      </p:sp>
      <p:sp>
        <p:nvSpPr>
          <p:cNvPr id="6" name="図形 5"/>
          <p:cNvSpPr>
            <a:spLocks noGrp="1"/>
          </p:cNvSpPr>
          <p:nvPr>
            <p:ph type="ftr" sz="quarter" idx="11"/>
          </p:nvPr>
        </p:nvSpPr>
        <p:spPr/>
        <p:txBody>
          <a:bodyPr/>
          <a:lstStyle/>
          <a:p>
            <a:endParaRPr lang="es-MX"/>
          </a:p>
        </p:txBody>
      </p:sp>
      <p:sp>
        <p:nvSpPr>
          <p:cNvPr id="7" name="図形 6"/>
          <p:cNvSpPr>
            <a:spLocks noGrp="1"/>
          </p:cNvSpPr>
          <p:nvPr>
            <p:ph type="sldNum" sz="quarter" idx="12"/>
          </p:nvPr>
        </p:nvSpPr>
        <p:spPr/>
        <p:txBody>
          <a:bodyPr/>
          <a:lstStyle/>
          <a:p>
            <a:fld id="{4A031E57-CF6C-457C-934B-91A6394F1EA9}" type="slidenum">
              <a:rPr lang="es-MX" smtClean="0"/>
              <a:t>‹Nº›</a:t>
            </a:fld>
            <a:endParaRPr lang="es-MX"/>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図形 1"/>
          <p:cNvSpPr>
            <a:spLocks noGrp="1"/>
          </p:cNvSpPr>
          <p:nvPr>
            <p:ph type="title"/>
          </p:nvPr>
        </p:nvSpPr>
        <p:spPr/>
        <p:txBody>
          <a:bodyPr/>
          <a:lstStyle>
            <a:lvl1pPr>
              <a:defRPr/>
            </a:lvl1pPr>
          </a:lstStyle>
          <a:p>
            <a:r>
              <a:rPr kumimoji="1" lang="es-ES" altLang="ja-JP" smtClean="0"/>
              <a:t>Haga clic para modificar el estilo de título del patrón</a:t>
            </a:r>
            <a:endParaRPr kumimoji="1" lang="ja-JP" altLang="en-US"/>
          </a:p>
        </p:txBody>
      </p:sp>
      <p:sp>
        <p:nvSpPr>
          <p:cNvPr id="3" name="図形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es-ES" altLang="ja-JP" smtClean="0"/>
              <a:t>Haga clic para modificar el estilo de texto del patrón</a:t>
            </a:r>
          </a:p>
          <a:p>
            <a:pPr lvl="1"/>
            <a:r>
              <a:rPr kumimoji="1" lang="es-ES" altLang="ja-JP" smtClean="0"/>
              <a:t>Segundo nivel</a:t>
            </a:r>
          </a:p>
          <a:p>
            <a:pPr lvl="2"/>
            <a:r>
              <a:rPr kumimoji="1" lang="es-ES" altLang="ja-JP" smtClean="0"/>
              <a:t>Tercer nivel</a:t>
            </a:r>
          </a:p>
          <a:p>
            <a:pPr lvl="3"/>
            <a:r>
              <a:rPr kumimoji="1" lang="es-ES" altLang="ja-JP" smtClean="0"/>
              <a:t>Cuarto nivel</a:t>
            </a:r>
          </a:p>
          <a:p>
            <a:pPr lvl="4"/>
            <a:r>
              <a:rPr kumimoji="1" lang="es-ES" altLang="ja-JP" smtClean="0"/>
              <a:t>Quinto nivel</a:t>
            </a:r>
            <a:endParaRPr lang="ja-JP"/>
          </a:p>
        </p:txBody>
      </p:sp>
      <p:sp>
        <p:nvSpPr>
          <p:cNvPr id="4" name="図形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es-ES" altLang="ja-JP" smtClean="0"/>
              <a:t>Haga clic para modificar el estilo de texto del patrón</a:t>
            </a:r>
          </a:p>
          <a:p>
            <a:pPr lvl="1"/>
            <a:r>
              <a:rPr kumimoji="1" lang="es-ES" altLang="ja-JP" smtClean="0"/>
              <a:t>Segundo nivel</a:t>
            </a:r>
          </a:p>
          <a:p>
            <a:pPr lvl="2"/>
            <a:r>
              <a:rPr kumimoji="1" lang="es-ES" altLang="ja-JP" smtClean="0"/>
              <a:t>Tercer nivel</a:t>
            </a:r>
          </a:p>
          <a:p>
            <a:pPr lvl="3"/>
            <a:r>
              <a:rPr kumimoji="1" lang="es-ES" altLang="ja-JP" smtClean="0"/>
              <a:t>Cuarto nivel</a:t>
            </a:r>
          </a:p>
          <a:p>
            <a:pPr lvl="4"/>
            <a:r>
              <a:rPr kumimoji="1" lang="es-ES" altLang="ja-JP" smtClean="0"/>
              <a:t>Quinto nivel</a:t>
            </a:r>
            <a:endParaRPr kumimoji="1" lang="ja-JP" altLang="en-US"/>
          </a:p>
        </p:txBody>
      </p:sp>
      <p:sp>
        <p:nvSpPr>
          <p:cNvPr id="5" name="図形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es-ES" altLang="ja-JP" smtClean="0"/>
              <a:t>Haga clic para modificar el estilo de texto del patrón</a:t>
            </a:r>
          </a:p>
          <a:p>
            <a:pPr lvl="1"/>
            <a:r>
              <a:rPr kumimoji="1" lang="es-ES" altLang="ja-JP" smtClean="0"/>
              <a:t>Segundo nivel</a:t>
            </a:r>
          </a:p>
          <a:p>
            <a:pPr lvl="2"/>
            <a:r>
              <a:rPr kumimoji="1" lang="es-ES" altLang="ja-JP" smtClean="0"/>
              <a:t>Tercer nivel</a:t>
            </a:r>
          </a:p>
          <a:p>
            <a:pPr lvl="3"/>
            <a:r>
              <a:rPr kumimoji="1" lang="es-ES" altLang="ja-JP" smtClean="0"/>
              <a:t>Cuarto nivel</a:t>
            </a:r>
          </a:p>
          <a:p>
            <a:pPr lvl="4"/>
            <a:r>
              <a:rPr kumimoji="1" lang="es-ES" altLang="ja-JP" smtClean="0"/>
              <a:t>Quinto nivel</a:t>
            </a:r>
            <a:endParaRPr lang="ja-JP"/>
          </a:p>
        </p:txBody>
      </p:sp>
      <p:sp>
        <p:nvSpPr>
          <p:cNvPr id="6" name="図形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es-ES" altLang="ja-JP" smtClean="0"/>
              <a:t>Haga clic para modificar el estilo de texto del patrón</a:t>
            </a:r>
          </a:p>
          <a:p>
            <a:pPr lvl="1"/>
            <a:r>
              <a:rPr kumimoji="1" lang="es-ES" altLang="ja-JP" smtClean="0"/>
              <a:t>Segundo nivel</a:t>
            </a:r>
          </a:p>
          <a:p>
            <a:pPr lvl="2"/>
            <a:r>
              <a:rPr kumimoji="1" lang="es-ES" altLang="ja-JP" smtClean="0"/>
              <a:t>Tercer nivel</a:t>
            </a:r>
          </a:p>
          <a:p>
            <a:pPr lvl="3"/>
            <a:r>
              <a:rPr kumimoji="1" lang="es-ES" altLang="ja-JP" smtClean="0"/>
              <a:t>Cuarto nivel</a:t>
            </a:r>
          </a:p>
          <a:p>
            <a:pPr lvl="4"/>
            <a:r>
              <a:rPr kumimoji="1" lang="es-ES" altLang="ja-JP" smtClean="0"/>
              <a:t>Quinto nivel</a:t>
            </a:r>
            <a:endParaRPr kumimoji="1" lang="ja-JP" altLang="en-US"/>
          </a:p>
        </p:txBody>
      </p:sp>
      <p:sp>
        <p:nvSpPr>
          <p:cNvPr id="7" name="図形 6"/>
          <p:cNvSpPr>
            <a:spLocks noGrp="1"/>
          </p:cNvSpPr>
          <p:nvPr>
            <p:ph type="dt" sz="half" idx="10"/>
          </p:nvPr>
        </p:nvSpPr>
        <p:spPr/>
        <p:txBody>
          <a:bodyPr/>
          <a:lstStyle/>
          <a:p>
            <a:fld id="{23661398-8A76-4E1D-B50C-4C0A076CF023}" type="datetimeFigureOut">
              <a:rPr lang="es-MX" smtClean="0"/>
              <a:t>16/10/2017</a:t>
            </a:fld>
            <a:endParaRPr lang="es-MX"/>
          </a:p>
        </p:txBody>
      </p:sp>
      <p:sp>
        <p:nvSpPr>
          <p:cNvPr id="8" name="図形 7"/>
          <p:cNvSpPr>
            <a:spLocks noGrp="1"/>
          </p:cNvSpPr>
          <p:nvPr>
            <p:ph type="ftr" sz="quarter" idx="11"/>
          </p:nvPr>
        </p:nvSpPr>
        <p:spPr/>
        <p:txBody>
          <a:bodyPr/>
          <a:lstStyle/>
          <a:p>
            <a:endParaRPr lang="es-MX"/>
          </a:p>
        </p:txBody>
      </p:sp>
      <p:sp>
        <p:nvSpPr>
          <p:cNvPr id="9" name="図形 8"/>
          <p:cNvSpPr>
            <a:spLocks noGrp="1"/>
          </p:cNvSpPr>
          <p:nvPr>
            <p:ph type="sldNum" sz="quarter" idx="12"/>
          </p:nvPr>
        </p:nvSpPr>
        <p:spPr/>
        <p:txBody>
          <a:bodyPr/>
          <a:lstStyle/>
          <a:p>
            <a:fld id="{4A031E57-CF6C-457C-934B-91A6394F1EA9}" type="slidenum">
              <a:rPr lang="es-MX" smtClean="0"/>
              <a:t>‹Nº›</a:t>
            </a:fld>
            <a:endParaRPr lang="es-MX"/>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図形 1"/>
          <p:cNvSpPr>
            <a:spLocks noGrp="1"/>
          </p:cNvSpPr>
          <p:nvPr>
            <p:ph type="title"/>
          </p:nvPr>
        </p:nvSpPr>
        <p:spPr>
          <a:xfrm>
            <a:off x="1671646" y="4572008"/>
            <a:ext cx="6400816" cy="928686"/>
          </a:xfrm>
        </p:spPr>
        <p:txBody>
          <a:bodyPr/>
          <a:lstStyle/>
          <a:p>
            <a:r>
              <a:rPr kumimoji="1" lang="es-ES" altLang="ja-JP" smtClean="0"/>
              <a:t>Haga clic para modificar el estilo de título del patrón</a:t>
            </a:r>
            <a:endParaRPr kumimoji="1" lang="ja-JP" altLang="en-US" dirty="0"/>
          </a:p>
        </p:txBody>
      </p:sp>
      <p:sp>
        <p:nvSpPr>
          <p:cNvPr id="3" name="図形 2"/>
          <p:cNvSpPr>
            <a:spLocks noGrp="1"/>
          </p:cNvSpPr>
          <p:nvPr>
            <p:ph type="dt" sz="half" idx="10"/>
          </p:nvPr>
        </p:nvSpPr>
        <p:spPr/>
        <p:txBody>
          <a:bodyPr/>
          <a:lstStyle/>
          <a:p>
            <a:fld id="{23661398-8A76-4E1D-B50C-4C0A076CF023}" type="datetimeFigureOut">
              <a:rPr lang="es-MX" smtClean="0"/>
              <a:t>16/10/2017</a:t>
            </a:fld>
            <a:endParaRPr lang="es-MX"/>
          </a:p>
        </p:txBody>
      </p:sp>
      <p:sp>
        <p:nvSpPr>
          <p:cNvPr id="4" name="図形 3"/>
          <p:cNvSpPr>
            <a:spLocks noGrp="1"/>
          </p:cNvSpPr>
          <p:nvPr>
            <p:ph type="ftr" sz="quarter" idx="11"/>
          </p:nvPr>
        </p:nvSpPr>
        <p:spPr/>
        <p:txBody>
          <a:bodyPr/>
          <a:lstStyle/>
          <a:p>
            <a:endParaRPr lang="es-MX"/>
          </a:p>
        </p:txBody>
      </p:sp>
      <p:sp>
        <p:nvSpPr>
          <p:cNvPr id="5" name="図形 4"/>
          <p:cNvSpPr>
            <a:spLocks noGrp="1"/>
          </p:cNvSpPr>
          <p:nvPr>
            <p:ph type="sldNum" sz="quarter" idx="12"/>
          </p:nvPr>
        </p:nvSpPr>
        <p:spPr/>
        <p:txBody>
          <a:bodyPr/>
          <a:lstStyle/>
          <a:p>
            <a:fld id="{4A031E57-CF6C-457C-934B-91A6394F1EA9}" type="slidenum">
              <a:rPr lang="es-MX" smtClean="0"/>
              <a:t>‹Nº›</a:t>
            </a:fld>
            <a:endParaRPr lang="es-MX"/>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図形 1"/>
          <p:cNvSpPr>
            <a:spLocks noGrp="1"/>
          </p:cNvSpPr>
          <p:nvPr>
            <p:ph type="dt" sz="half" idx="10"/>
          </p:nvPr>
        </p:nvSpPr>
        <p:spPr/>
        <p:txBody>
          <a:bodyPr/>
          <a:lstStyle/>
          <a:p>
            <a:fld id="{23661398-8A76-4E1D-B50C-4C0A076CF023}" type="datetimeFigureOut">
              <a:rPr lang="es-MX" smtClean="0"/>
              <a:t>16/10/2017</a:t>
            </a:fld>
            <a:endParaRPr lang="es-MX"/>
          </a:p>
        </p:txBody>
      </p:sp>
      <p:sp>
        <p:nvSpPr>
          <p:cNvPr id="3" name="図形 2"/>
          <p:cNvSpPr>
            <a:spLocks noGrp="1"/>
          </p:cNvSpPr>
          <p:nvPr>
            <p:ph type="ftr" sz="quarter" idx="11"/>
          </p:nvPr>
        </p:nvSpPr>
        <p:spPr/>
        <p:txBody>
          <a:bodyPr/>
          <a:lstStyle/>
          <a:p>
            <a:endParaRPr lang="es-MX"/>
          </a:p>
        </p:txBody>
      </p:sp>
      <p:sp>
        <p:nvSpPr>
          <p:cNvPr id="4" name="図形 3"/>
          <p:cNvSpPr>
            <a:spLocks noGrp="1"/>
          </p:cNvSpPr>
          <p:nvPr>
            <p:ph type="sldNum" sz="quarter" idx="12"/>
          </p:nvPr>
        </p:nvSpPr>
        <p:spPr/>
        <p:txBody>
          <a:bodyPr/>
          <a:lstStyle/>
          <a:p>
            <a:fld id="{4A031E57-CF6C-457C-934B-91A6394F1EA9}" type="slidenum">
              <a:rPr lang="es-MX" smtClean="0"/>
              <a:t>‹Nº›</a:t>
            </a:fld>
            <a:endParaRPr lang="es-MX"/>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図形 1"/>
          <p:cNvSpPr>
            <a:spLocks noGrp="1"/>
          </p:cNvSpPr>
          <p:nvPr>
            <p:ph type="title"/>
          </p:nvPr>
        </p:nvSpPr>
        <p:spPr>
          <a:xfrm>
            <a:off x="457200" y="273050"/>
            <a:ext cx="3008313" cy="1162050"/>
          </a:xfrm>
        </p:spPr>
        <p:txBody>
          <a:bodyPr anchor="b"/>
          <a:lstStyle>
            <a:lvl1pPr algn="l">
              <a:defRPr sz="2000" b="1"/>
            </a:lvl1pPr>
          </a:lstStyle>
          <a:p>
            <a:r>
              <a:rPr kumimoji="1" lang="es-ES" altLang="ja-JP" smtClean="0"/>
              <a:t>Haga clic para modificar el estilo de título del patrón</a:t>
            </a:r>
            <a:endParaRPr kumimoji="1" lang="ja-JP" altLang="en-US"/>
          </a:p>
        </p:txBody>
      </p:sp>
      <p:sp>
        <p:nvSpPr>
          <p:cNvPr id="3" name="図形 2"/>
          <p:cNvSpPr>
            <a:spLocks noGrp="1"/>
          </p:cNvSpPr>
          <p:nvPr>
            <p:ph idx="1"/>
          </p:nvPr>
        </p:nvSpPr>
        <p:spPr>
          <a:xfrm>
            <a:off x="3575050" y="1428737"/>
            <a:ext cx="5111750" cy="469742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es-ES" altLang="ja-JP" smtClean="0"/>
              <a:t>Haga clic para modificar el estilo de texto del patrón</a:t>
            </a:r>
          </a:p>
          <a:p>
            <a:pPr lvl="1"/>
            <a:r>
              <a:rPr kumimoji="1" lang="es-ES" altLang="ja-JP" smtClean="0"/>
              <a:t>Segundo nivel</a:t>
            </a:r>
          </a:p>
          <a:p>
            <a:pPr lvl="2"/>
            <a:r>
              <a:rPr kumimoji="1" lang="es-ES" altLang="ja-JP" smtClean="0"/>
              <a:t>Tercer nivel</a:t>
            </a:r>
          </a:p>
          <a:p>
            <a:pPr lvl="3"/>
            <a:r>
              <a:rPr kumimoji="1" lang="es-ES" altLang="ja-JP" smtClean="0"/>
              <a:t>Cuarto nivel</a:t>
            </a:r>
          </a:p>
          <a:p>
            <a:pPr lvl="4"/>
            <a:r>
              <a:rPr kumimoji="1" lang="es-ES" altLang="ja-JP" smtClean="0"/>
              <a:t>Quinto nivel</a:t>
            </a:r>
            <a:endParaRPr kumimoji="1" lang="ja-JP" altLang="en-US" dirty="0"/>
          </a:p>
        </p:txBody>
      </p:sp>
      <p:sp>
        <p:nvSpPr>
          <p:cNvPr id="4" name="図形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es-ES" altLang="ja-JP" smtClean="0"/>
              <a:t>Haga clic para modificar el estilo de texto del patrón</a:t>
            </a:r>
          </a:p>
          <a:p>
            <a:pPr lvl="1"/>
            <a:r>
              <a:rPr kumimoji="1" lang="es-ES" altLang="ja-JP" smtClean="0"/>
              <a:t>Segundo nivel</a:t>
            </a:r>
          </a:p>
          <a:p>
            <a:pPr lvl="2"/>
            <a:r>
              <a:rPr kumimoji="1" lang="es-ES" altLang="ja-JP" smtClean="0"/>
              <a:t>Tercer nivel</a:t>
            </a:r>
          </a:p>
          <a:p>
            <a:pPr lvl="3"/>
            <a:r>
              <a:rPr kumimoji="1" lang="es-ES" altLang="ja-JP" smtClean="0"/>
              <a:t>Cuarto nivel</a:t>
            </a:r>
          </a:p>
          <a:p>
            <a:pPr lvl="4"/>
            <a:r>
              <a:rPr kumimoji="1" lang="es-ES" altLang="ja-JP" smtClean="0"/>
              <a:t>Quinto nivel</a:t>
            </a:r>
            <a:endParaRPr lang="ja-JP"/>
          </a:p>
        </p:txBody>
      </p:sp>
      <p:sp>
        <p:nvSpPr>
          <p:cNvPr id="5" name="図形 4"/>
          <p:cNvSpPr>
            <a:spLocks noGrp="1"/>
          </p:cNvSpPr>
          <p:nvPr>
            <p:ph type="dt" sz="half" idx="10"/>
          </p:nvPr>
        </p:nvSpPr>
        <p:spPr/>
        <p:txBody>
          <a:bodyPr/>
          <a:lstStyle/>
          <a:p>
            <a:fld id="{23661398-8A76-4E1D-B50C-4C0A076CF023}" type="datetimeFigureOut">
              <a:rPr lang="es-MX" smtClean="0"/>
              <a:t>16/10/2017</a:t>
            </a:fld>
            <a:endParaRPr lang="es-MX"/>
          </a:p>
        </p:txBody>
      </p:sp>
      <p:sp>
        <p:nvSpPr>
          <p:cNvPr id="6" name="図形 5"/>
          <p:cNvSpPr>
            <a:spLocks noGrp="1"/>
          </p:cNvSpPr>
          <p:nvPr>
            <p:ph type="ftr" sz="quarter" idx="11"/>
          </p:nvPr>
        </p:nvSpPr>
        <p:spPr/>
        <p:txBody>
          <a:bodyPr/>
          <a:lstStyle/>
          <a:p>
            <a:endParaRPr lang="es-MX"/>
          </a:p>
        </p:txBody>
      </p:sp>
      <p:sp>
        <p:nvSpPr>
          <p:cNvPr id="7" name="図形 6"/>
          <p:cNvSpPr>
            <a:spLocks noGrp="1"/>
          </p:cNvSpPr>
          <p:nvPr>
            <p:ph type="sldNum" sz="quarter" idx="12"/>
          </p:nvPr>
        </p:nvSpPr>
        <p:spPr/>
        <p:txBody>
          <a:bodyPr/>
          <a:lstStyle/>
          <a:p>
            <a:fld id="{4A031E57-CF6C-457C-934B-91A6394F1EA9}" type="slidenum">
              <a:rPr lang="es-MX" smtClean="0"/>
              <a:t>‹Nº›</a:t>
            </a:fld>
            <a:endParaRPr lang="es-MX"/>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図形 1"/>
          <p:cNvSpPr>
            <a:spLocks noGrp="1"/>
          </p:cNvSpPr>
          <p:nvPr>
            <p:ph type="title"/>
          </p:nvPr>
        </p:nvSpPr>
        <p:spPr>
          <a:xfrm>
            <a:off x="1792288" y="5014914"/>
            <a:ext cx="5486400" cy="414350"/>
          </a:xfrm>
        </p:spPr>
        <p:txBody>
          <a:bodyPr anchor="b"/>
          <a:lstStyle>
            <a:lvl1pPr algn="ctr">
              <a:defRPr sz="2000" b="1"/>
            </a:lvl1pPr>
          </a:lstStyle>
          <a:p>
            <a:r>
              <a:rPr kumimoji="1" lang="es-ES" altLang="ja-JP" smtClean="0"/>
              <a:t>Haga clic para modificar el estilo de título del patrón</a:t>
            </a:r>
            <a:endParaRPr kumimoji="1" lang="ja-JP" altLang="en-US" dirty="0"/>
          </a:p>
        </p:txBody>
      </p:sp>
      <p:sp>
        <p:nvSpPr>
          <p:cNvPr id="3" name="正方形/長方形 2"/>
          <p:cNvSpPr>
            <a:spLocks noGrp="1"/>
          </p:cNvSpPr>
          <p:nvPr>
            <p:ph type="pic" idx="1"/>
          </p:nvPr>
        </p:nvSpPr>
        <p:spPr>
          <a:xfrm>
            <a:off x="1792288" y="742960"/>
            <a:ext cx="5486400" cy="4114800"/>
          </a:xfrm>
          <a:prstGeom prst="rect">
            <a:avLst/>
          </a:prstGeom>
          <a:noFill/>
          <a:ln w="50800" cap="sq">
            <a:solidFill>
              <a:schemeClr val="tx1"/>
            </a:solidFill>
            <a:miter lim="800000"/>
          </a:ln>
          <a:effectLst>
            <a:outerShdw blurRad="76200" dist="50800" dir="13500000" algn="tl" rotWithShape="0">
              <a:schemeClr val="bg1">
                <a:alpha val="80000"/>
              </a:scheme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1" lang="es-ES" altLang="ja-JP" smtClean="0"/>
              <a:t>Haga clic en el icono para agregar una imagen</a:t>
            </a:r>
            <a:endParaRPr kumimoji="1" lang="ja-JP" altLang="en-US" dirty="0"/>
          </a:p>
        </p:txBody>
      </p:sp>
      <p:sp>
        <p:nvSpPr>
          <p:cNvPr id="4" name="図形 3"/>
          <p:cNvSpPr>
            <a:spLocks noGrp="1"/>
          </p:cNvSpPr>
          <p:nvPr>
            <p:ph type="body" sz="half" idx="2"/>
          </p:nvPr>
        </p:nvSpPr>
        <p:spPr>
          <a:xfrm>
            <a:off x="1792288" y="5481658"/>
            <a:ext cx="5486400" cy="804862"/>
          </a:xfrm>
        </p:spPr>
        <p:txBody>
          <a:bodyPr/>
          <a:lstStyle>
            <a:lvl1pPr marL="0" indent="0" algn="ctr">
              <a:buNone/>
              <a:defRPr sz="1400"/>
            </a:lvl1pPr>
            <a:lvl2pPr marL="457200" indent="0" algn="ctr">
              <a:buNone/>
              <a:defRPr sz="1200"/>
            </a:lvl2pPr>
            <a:lvl3pPr marL="914400" indent="0" algn="ctr">
              <a:buNone/>
              <a:defRPr sz="1000"/>
            </a:lvl3pPr>
            <a:lvl4pPr marL="1371600" indent="0" algn="ctr">
              <a:buNone/>
              <a:defRPr sz="900"/>
            </a:lvl4pPr>
            <a:lvl5pPr marL="1828800" indent="0" algn="ctr">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es-ES" altLang="ja-JP" smtClean="0"/>
              <a:t>Haga clic para modificar el estilo de texto del patrón</a:t>
            </a:r>
          </a:p>
          <a:p>
            <a:pPr lvl="1"/>
            <a:r>
              <a:rPr kumimoji="1" lang="es-ES" altLang="ja-JP" smtClean="0"/>
              <a:t>Segundo nivel</a:t>
            </a:r>
          </a:p>
          <a:p>
            <a:pPr lvl="2"/>
            <a:r>
              <a:rPr kumimoji="1" lang="es-ES" altLang="ja-JP" smtClean="0"/>
              <a:t>Tercer nivel</a:t>
            </a:r>
          </a:p>
          <a:p>
            <a:pPr lvl="3"/>
            <a:r>
              <a:rPr kumimoji="1" lang="es-ES" altLang="ja-JP" smtClean="0"/>
              <a:t>Cuarto nivel</a:t>
            </a:r>
          </a:p>
          <a:p>
            <a:pPr lvl="4"/>
            <a:r>
              <a:rPr kumimoji="1" lang="es-ES" altLang="ja-JP" smtClean="0"/>
              <a:t>Quinto nivel</a:t>
            </a:r>
            <a:endParaRPr lang="ja-JP" dirty="0"/>
          </a:p>
        </p:txBody>
      </p:sp>
      <p:sp>
        <p:nvSpPr>
          <p:cNvPr id="5" name="図形 4"/>
          <p:cNvSpPr>
            <a:spLocks noGrp="1"/>
          </p:cNvSpPr>
          <p:nvPr>
            <p:ph type="dt" sz="half" idx="10"/>
          </p:nvPr>
        </p:nvSpPr>
        <p:spPr/>
        <p:txBody>
          <a:bodyPr/>
          <a:lstStyle/>
          <a:p>
            <a:fld id="{23661398-8A76-4E1D-B50C-4C0A076CF023}" type="datetimeFigureOut">
              <a:rPr lang="es-MX" smtClean="0"/>
              <a:t>16/10/2017</a:t>
            </a:fld>
            <a:endParaRPr lang="es-MX"/>
          </a:p>
        </p:txBody>
      </p:sp>
      <p:sp>
        <p:nvSpPr>
          <p:cNvPr id="6" name="図形 5"/>
          <p:cNvSpPr>
            <a:spLocks noGrp="1"/>
          </p:cNvSpPr>
          <p:nvPr>
            <p:ph type="ftr" sz="quarter" idx="11"/>
          </p:nvPr>
        </p:nvSpPr>
        <p:spPr/>
        <p:txBody>
          <a:bodyPr/>
          <a:lstStyle/>
          <a:p>
            <a:endParaRPr lang="es-MX"/>
          </a:p>
        </p:txBody>
      </p:sp>
      <p:sp>
        <p:nvSpPr>
          <p:cNvPr id="7" name="図形 6"/>
          <p:cNvSpPr>
            <a:spLocks noGrp="1"/>
          </p:cNvSpPr>
          <p:nvPr>
            <p:ph type="sldNum" sz="quarter" idx="12"/>
          </p:nvPr>
        </p:nvSpPr>
        <p:spPr/>
        <p:txBody>
          <a:bodyPr/>
          <a:lstStyle/>
          <a:p>
            <a:fld id="{4A031E57-CF6C-457C-934B-91A6394F1EA9}" type="slidenum">
              <a:rPr lang="es-MX" smtClean="0"/>
              <a:t>‹Nº›</a:t>
            </a:fld>
            <a:endParaRPr lang="es-MX"/>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8" name="正方形/長方形 17"/>
          <p:cNvSpPr>
            <a:spLocks noGrp="1"/>
          </p:cNvSpPr>
          <p:nvPr>
            <p:ph type="body" idx="1"/>
          </p:nvPr>
        </p:nvSpPr>
        <p:spPr>
          <a:xfrm>
            <a:off x="457200" y="1600200"/>
            <a:ext cx="8229600" cy="4525963"/>
          </a:xfrm>
          <a:prstGeom prst="rect">
            <a:avLst/>
          </a:prstGeom>
        </p:spPr>
        <p:txBody>
          <a:bodyPr vert="horz" rtlCol="0">
            <a:normAutofit/>
          </a:bodyPr>
          <a:lstStyle/>
          <a:p>
            <a:pPr lvl="0"/>
            <a:r>
              <a:rPr kumimoji="1" lang="ja-JP" altLang="en-US" dirty="0" smtClean="0"/>
              <a:t>マスタ テキストの書式設定</a:t>
            </a:r>
            <a:endParaRPr lang="ja-JP" dirty="0"/>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p>
          <a:p>
            <a:pPr lvl="5"/>
            <a:r>
              <a:rPr kumimoji="1" lang="ja-JP" altLang="en-US" dirty="0" smtClean="0"/>
              <a:t>第</a:t>
            </a:r>
            <a:r>
              <a:rPr kumimoji="1" lang="en-US" altLang="ja-JP" dirty="0" smtClean="0"/>
              <a:t>6</a:t>
            </a:r>
            <a:r>
              <a:rPr kumimoji="1" lang="ja-JP" altLang="en-US" dirty="0" smtClean="0"/>
              <a:t>レベル</a:t>
            </a:r>
          </a:p>
          <a:p>
            <a:pPr lvl="6"/>
            <a:r>
              <a:rPr kumimoji="1" lang="ja-JP" altLang="en-US" dirty="0" smtClean="0"/>
              <a:t>第</a:t>
            </a:r>
            <a:r>
              <a:rPr kumimoji="1" lang="en-US" altLang="ja-JP" dirty="0" smtClean="0"/>
              <a:t>7</a:t>
            </a:r>
            <a:r>
              <a:rPr kumimoji="1" lang="ja-JP" altLang="en-US" dirty="0" smtClean="0"/>
              <a:t>レベル</a:t>
            </a:r>
          </a:p>
          <a:p>
            <a:pPr lvl="7"/>
            <a:r>
              <a:rPr kumimoji="1" lang="ja-JP" altLang="en-US" dirty="0" smtClean="0"/>
              <a:t>第</a:t>
            </a:r>
            <a:r>
              <a:rPr kumimoji="1" lang="en-US" altLang="ja-JP" dirty="0" smtClean="0"/>
              <a:t>8</a:t>
            </a:r>
            <a:r>
              <a:rPr kumimoji="1" lang="ja-JP" altLang="en-US" dirty="0" smtClean="0"/>
              <a:t>レベル</a:t>
            </a:r>
          </a:p>
          <a:p>
            <a:pPr lvl="8"/>
            <a:r>
              <a:rPr kumimoji="1" lang="ja-JP" altLang="en-US" dirty="0" smtClean="0"/>
              <a:t>第</a:t>
            </a:r>
            <a:r>
              <a:rPr kumimoji="1" lang="en-US" altLang="ja-JP" dirty="0" smtClean="0"/>
              <a:t>9</a:t>
            </a:r>
            <a:r>
              <a:rPr kumimoji="1" lang="ja-JP" altLang="en-US" dirty="0" smtClean="0"/>
              <a:t>レベル</a:t>
            </a:r>
            <a:endParaRPr kumimoji="1" lang="ja-JP" altLang="en-US" dirty="0"/>
          </a:p>
        </p:txBody>
      </p:sp>
      <p:sp>
        <p:nvSpPr>
          <p:cNvPr id="29" name="正方形/長方形 28"/>
          <p:cNvSpPr>
            <a:spLocks noGrp="1"/>
          </p:cNvSpPr>
          <p:nvPr>
            <p:ph type="dt" sz="half" idx="2"/>
          </p:nvPr>
        </p:nvSpPr>
        <p:spPr>
          <a:xfrm>
            <a:off x="457200" y="6356350"/>
            <a:ext cx="2133600" cy="365125"/>
          </a:xfrm>
          <a:prstGeom prst="rect">
            <a:avLst/>
          </a:prstGeom>
        </p:spPr>
        <p:txBody>
          <a:bodyPr vert="horz" rtlCol="0" anchor="ctr"/>
          <a:lstStyle>
            <a:lvl1pPr algn="l">
              <a:defRPr sz="1200">
                <a:solidFill>
                  <a:schemeClr val="bg1"/>
                </a:solidFill>
              </a:defRPr>
            </a:lvl1pPr>
          </a:lstStyle>
          <a:p>
            <a:fld id="{23661398-8A76-4E1D-B50C-4C0A076CF023}" type="datetimeFigureOut">
              <a:rPr lang="es-MX" smtClean="0"/>
              <a:t>16/10/2017</a:t>
            </a:fld>
            <a:endParaRPr lang="es-MX"/>
          </a:p>
        </p:txBody>
      </p:sp>
      <p:sp>
        <p:nvSpPr>
          <p:cNvPr id="4" name="正方形/長方形 3"/>
          <p:cNvSpPr>
            <a:spLocks noGrp="1"/>
          </p:cNvSpPr>
          <p:nvPr>
            <p:ph type="ftr" sz="quarter" idx="3"/>
          </p:nvPr>
        </p:nvSpPr>
        <p:spPr>
          <a:xfrm>
            <a:off x="3124200" y="6356350"/>
            <a:ext cx="2895600" cy="365125"/>
          </a:xfrm>
          <a:prstGeom prst="rect">
            <a:avLst/>
          </a:prstGeom>
        </p:spPr>
        <p:txBody>
          <a:bodyPr vert="horz" rtlCol="0" anchor="ctr"/>
          <a:lstStyle>
            <a:lvl1pPr algn="ctr">
              <a:defRPr sz="1200">
                <a:solidFill>
                  <a:schemeClr val="tx1">
                    <a:tint val="75000"/>
                  </a:schemeClr>
                </a:solidFill>
              </a:defRPr>
            </a:lvl1pPr>
          </a:lstStyle>
          <a:p>
            <a:endParaRPr lang="es-MX"/>
          </a:p>
        </p:txBody>
      </p:sp>
      <p:sp>
        <p:nvSpPr>
          <p:cNvPr id="10" name="正方形/長方形 9"/>
          <p:cNvSpPr>
            <a:spLocks noGrp="1"/>
          </p:cNvSpPr>
          <p:nvPr>
            <p:ph type="sldNum" sz="quarter" idx="4"/>
          </p:nvPr>
        </p:nvSpPr>
        <p:spPr>
          <a:xfrm>
            <a:off x="6553200" y="6356350"/>
            <a:ext cx="2133600" cy="365125"/>
          </a:xfrm>
          <a:prstGeom prst="rect">
            <a:avLst/>
          </a:prstGeom>
        </p:spPr>
        <p:txBody>
          <a:bodyPr vert="horz" rtlCol="0" anchor="ctr"/>
          <a:lstStyle>
            <a:lvl1pPr algn="r">
              <a:defRPr sz="1200">
                <a:solidFill>
                  <a:schemeClr val="bg1"/>
                </a:solidFill>
              </a:defRPr>
            </a:lvl1pPr>
          </a:lstStyle>
          <a:p>
            <a:fld id="{4A031E57-CF6C-457C-934B-91A6394F1EA9}" type="slidenum">
              <a:rPr lang="es-MX" smtClean="0"/>
              <a:t>‹Nº›</a:t>
            </a:fld>
            <a:endParaRPr lang="es-MX"/>
          </a:p>
        </p:txBody>
      </p:sp>
      <p:sp>
        <p:nvSpPr>
          <p:cNvPr id="22" name="正方形/長方形 21"/>
          <p:cNvSpPr>
            <a:spLocks noGrp="1"/>
          </p:cNvSpPr>
          <p:nvPr>
            <p:ph type="title"/>
          </p:nvPr>
        </p:nvSpPr>
        <p:spPr>
          <a:xfrm>
            <a:off x="457200" y="274638"/>
            <a:ext cx="8229600" cy="1143000"/>
          </a:xfrm>
          <a:prstGeom prst="rect">
            <a:avLst/>
          </a:prstGeom>
          <a:noFill/>
        </p:spPr>
        <p:txBody>
          <a:bodyPr vert="horz" rtlCol="0" anchor="ctr">
            <a:normAutofit/>
          </a:bodyPr>
          <a:lstStyle/>
          <a:p>
            <a:r>
              <a:rPr kumimoji="1" lang="ja-JP" altLang="en-US" dirty="0" smtClean="0"/>
              <a:t>マスタ タイトルの書式設定</a:t>
            </a:r>
            <a:endParaRPr kumimoji="1" lang="ja-JP" alt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txStyles>
    <p:titleStyle>
      <a:lvl1pPr algn="ctr" rtl="0" eaLnBrk="1" latinLnBrk="0" hangingPunct="1">
        <a:spcBef>
          <a:spcPct val="0"/>
        </a:spcBef>
        <a:buNone/>
        <a:defRPr kumimoji="1" sz="4400" baseline="0">
          <a:ln w="12700">
            <a:solidFill>
              <a:schemeClr val="tx1">
                <a:tint val="95000"/>
              </a:schemeClr>
            </a:solidFill>
          </a:ln>
          <a:gradFill>
            <a:gsLst>
              <a:gs pos="0">
                <a:schemeClr val="tx1">
                  <a:tint val="65000"/>
                </a:schemeClr>
              </a:gs>
              <a:gs pos="49900">
                <a:schemeClr val="tx1">
                  <a:tint val="95000"/>
                </a:schemeClr>
              </a:gs>
              <a:gs pos="50000">
                <a:schemeClr val="tx1"/>
              </a:gs>
              <a:gs pos="100000">
                <a:schemeClr val="tx1">
                  <a:tint val="95000"/>
                </a:schemeClr>
              </a:gs>
            </a:gsLst>
            <a:lin ang="5400000" scaled="1"/>
          </a:gradFill>
          <a:effectLst>
            <a:outerShdw blurRad="127000" algn="tl" rotWithShape="0">
              <a:schemeClr val="bg1">
                <a:alpha val="50000"/>
              </a:schemeClr>
            </a:outerShdw>
          </a:effectLst>
          <a:latin typeface="+mj-lt"/>
          <a:ea typeface="+mj-ea"/>
          <a:cs typeface="+mj-cs"/>
        </a:defRPr>
      </a:lvl1pPr>
    </p:titleStyle>
    <p:bodyStyle>
      <a:lvl1pPr marL="342900" indent="-342900" algn="l" rtl="0" eaLnBrk="1" latinLnBrk="0" hangingPunct="1">
        <a:spcBef>
          <a:spcPct val="20000"/>
        </a:spcBef>
        <a:buClr>
          <a:schemeClr val="tx1"/>
        </a:buClr>
        <a:buFont typeface="Wingdings"/>
        <a:buChar char="n"/>
        <a:defRPr kumimoji="1" sz="3200" baseline="0">
          <a:solidFill>
            <a:schemeClr val="tx2"/>
          </a:solidFill>
          <a:latin typeface="+mn-lt"/>
          <a:ea typeface="+mn-ea"/>
          <a:cs typeface="+mn-cs"/>
        </a:defRPr>
      </a:lvl1pPr>
      <a:lvl2pPr marL="742950" indent="-285750" algn="l" rtl="0" eaLnBrk="1" latinLnBrk="0" hangingPunct="1">
        <a:spcBef>
          <a:spcPct val="20000"/>
        </a:spcBef>
        <a:buClr>
          <a:schemeClr val="tx2">
            <a:shade val="75000"/>
          </a:schemeClr>
        </a:buClr>
        <a:buSzPct val="85000"/>
        <a:buFont typeface="Wingdings"/>
        <a:buChar char="n"/>
        <a:defRPr kumimoji="1" sz="2800" baseline="0">
          <a:solidFill>
            <a:schemeClr val="tx2"/>
          </a:solidFill>
          <a:latin typeface="+mn-lt"/>
          <a:ea typeface="+mn-ea"/>
          <a:cs typeface="+mn-cs"/>
        </a:defRPr>
      </a:lvl2pPr>
      <a:lvl3pPr marL="1143000" indent="-228600" algn="l" rtl="0" eaLnBrk="1" latinLnBrk="0" hangingPunct="1">
        <a:spcBef>
          <a:spcPct val="20000"/>
        </a:spcBef>
        <a:buClr>
          <a:schemeClr val="accent4">
            <a:shade val="50000"/>
          </a:schemeClr>
        </a:buClr>
        <a:buSzPct val="75000"/>
        <a:buFont typeface="Wingdings"/>
        <a:buChar char="n"/>
        <a:defRPr kumimoji="1" sz="2400" baseline="0">
          <a:solidFill>
            <a:schemeClr val="tx2"/>
          </a:solidFill>
          <a:latin typeface="+mn-lt"/>
          <a:ea typeface="+mn-ea"/>
          <a:cs typeface="+mn-cs"/>
        </a:defRPr>
      </a:lvl3pPr>
      <a:lvl4pPr marL="1600200" indent="-228600" algn="l" rtl="0" eaLnBrk="1" latinLnBrk="0" hangingPunct="1">
        <a:spcBef>
          <a:spcPct val="20000"/>
        </a:spcBef>
        <a:buClr>
          <a:schemeClr val="accent6">
            <a:shade val="50000"/>
          </a:schemeClr>
        </a:buClr>
        <a:buSzPct val="75000"/>
        <a:buFont typeface="Wingdings"/>
        <a:buChar char="n"/>
        <a:defRPr kumimoji="1" sz="2000" baseline="0">
          <a:solidFill>
            <a:schemeClr val="tx2"/>
          </a:solidFill>
          <a:latin typeface="+mn-lt"/>
          <a:ea typeface="+mn-ea"/>
          <a:cs typeface="+mn-cs"/>
        </a:defRPr>
      </a:lvl4pPr>
      <a:lvl5pPr marL="2057400" indent="-228600" algn="l" rtl="0" eaLnBrk="1" latinLnBrk="0" hangingPunct="1">
        <a:spcBef>
          <a:spcPct val="20000"/>
        </a:spcBef>
        <a:buClr>
          <a:schemeClr val="accent3">
            <a:shade val="50000"/>
          </a:schemeClr>
        </a:buClr>
        <a:buSzPct val="70000"/>
        <a:buFont typeface="Wingdings"/>
        <a:buChar char="n"/>
        <a:defRPr kumimoji="1" sz="2000" baseline="0">
          <a:solidFill>
            <a:schemeClr val="tx2"/>
          </a:solidFill>
          <a:latin typeface="+mn-lt"/>
          <a:ea typeface="+mn-ea"/>
          <a:cs typeface="+mn-cs"/>
        </a:defRPr>
      </a:lvl5pPr>
      <a:lvl6pPr marL="2514600" indent="-228600" algn="l" rtl="0" eaLnBrk="1" latinLnBrk="0" hangingPunct="1">
        <a:spcBef>
          <a:spcPct val="20000"/>
        </a:spcBef>
        <a:buClr>
          <a:schemeClr val="accent1">
            <a:shade val="50000"/>
          </a:schemeClr>
        </a:buClr>
        <a:buSzPct val="60000"/>
        <a:buFont typeface="Wingdings"/>
        <a:buChar char="n"/>
        <a:defRPr kumimoji="1" sz="2000">
          <a:solidFill>
            <a:schemeClr val="tx2"/>
          </a:solidFill>
          <a:latin typeface="+mn-lt"/>
          <a:ea typeface="+mn-ea"/>
          <a:cs typeface="+mn-cs"/>
        </a:defRPr>
      </a:lvl6pPr>
      <a:lvl7pPr marL="2971800" indent="-228600" algn="l" rtl="0" eaLnBrk="1" latinLnBrk="0" hangingPunct="1">
        <a:spcBef>
          <a:spcPct val="20000"/>
        </a:spcBef>
        <a:buClr>
          <a:schemeClr val="accent2">
            <a:shade val="50000"/>
          </a:schemeClr>
        </a:buClr>
        <a:buSzPct val="60000"/>
        <a:buFont typeface="Wingdings"/>
        <a:buChar char="n"/>
        <a:defRPr kumimoji="1" sz="2000">
          <a:solidFill>
            <a:schemeClr val="tx2"/>
          </a:solidFill>
          <a:latin typeface="+mn-lt"/>
          <a:ea typeface="+mn-ea"/>
          <a:cs typeface="+mn-cs"/>
        </a:defRPr>
      </a:lvl7pPr>
      <a:lvl8pPr marL="3429000" indent="-228600" algn="l" rtl="0" eaLnBrk="1" latinLnBrk="0" hangingPunct="1">
        <a:spcBef>
          <a:spcPct val="20000"/>
        </a:spcBef>
        <a:buClr>
          <a:schemeClr val="accent5">
            <a:shade val="50000"/>
          </a:schemeClr>
        </a:buClr>
        <a:buSzPct val="60000"/>
        <a:buFont typeface="Wingdings"/>
        <a:buChar char="n"/>
        <a:defRPr kumimoji="1" sz="2000">
          <a:solidFill>
            <a:schemeClr val="tx2"/>
          </a:solidFill>
          <a:latin typeface="+mn-lt"/>
          <a:ea typeface="+mn-ea"/>
          <a:cs typeface="+mn-cs"/>
        </a:defRPr>
      </a:lvl8pPr>
      <a:lvl9pPr marL="3886200" indent="-228600" algn="l" rtl="0" eaLnBrk="1" latinLnBrk="0" hangingPunct="1">
        <a:spcBef>
          <a:spcPct val="20000"/>
        </a:spcBef>
        <a:buClr>
          <a:schemeClr val="tx1"/>
        </a:buClr>
        <a:buSzPct val="50000"/>
        <a:buFont typeface="Wingdings"/>
        <a:buChar char="n"/>
        <a:defRPr kumimoji="1" sz="2000">
          <a:solidFill>
            <a:schemeClr val="tx2"/>
          </a:solidFill>
          <a:latin typeface="+mn-lt"/>
          <a:ea typeface="+mn-ea"/>
          <a:cs typeface="+mn-cs"/>
        </a:defRPr>
      </a:lvl9pPr>
    </p:bodyStyle>
    <p:otherStyle>
      <a:lvl1pPr marL="0" algn="l" rtl="0" eaLnBrk="1" hangingPunct="1">
        <a:defRPr kumimoji="1">
          <a:solidFill>
            <a:schemeClr val="tx1"/>
          </a:solidFill>
          <a:latin typeface="+mn-lt"/>
          <a:ea typeface="+mn-ea"/>
          <a:cs typeface="+mn-cs"/>
        </a:defRPr>
      </a:lvl1pPr>
      <a:lvl2pPr marL="457200" algn="l" rtl="0" eaLnBrk="1" hangingPunct="1">
        <a:defRPr kumimoji="1">
          <a:solidFill>
            <a:schemeClr val="tx1"/>
          </a:solidFill>
          <a:latin typeface="+mn-lt"/>
          <a:ea typeface="+mn-ea"/>
          <a:cs typeface="+mn-cs"/>
        </a:defRPr>
      </a:lvl2pPr>
      <a:lvl3pPr marL="914400" algn="l" rtl="0" eaLnBrk="1" hangingPunct="1">
        <a:defRPr kumimoji="1">
          <a:solidFill>
            <a:schemeClr val="tx1"/>
          </a:solidFill>
          <a:latin typeface="+mn-lt"/>
          <a:ea typeface="+mn-ea"/>
          <a:cs typeface="+mn-cs"/>
        </a:defRPr>
      </a:lvl3pPr>
      <a:lvl4pPr marL="1371600" algn="l" rtl="0" eaLnBrk="1" hangingPunct="1">
        <a:defRPr kumimoji="1">
          <a:solidFill>
            <a:schemeClr val="tx1"/>
          </a:solidFill>
          <a:latin typeface="+mn-lt"/>
          <a:ea typeface="+mn-ea"/>
          <a:cs typeface="+mn-cs"/>
        </a:defRPr>
      </a:lvl4pPr>
      <a:lvl5pPr marL="1828800" algn="l" rtl="0" eaLnBrk="1" hangingPunct="1">
        <a:defRPr kumimoji="1">
          <a:solidFill>
            <a:schemeClr val="tx1"/>
          </a:solidFill>
          <a:latin typeface="+mn-lt"/>
          <a:ea typeface="+mn-ea"/>
          <a:cs typeface="+mn-cs"/>
        </a:defRPr>
      </a:lvl5pPr>
      <a:lvl6pPr marL="2286000" algn="l" rtl="0" eaLnBrk="1" hangingPunct="1">
        <a:defRPr kumimoji="1">
          <a:solidFill>
            <a:schemeClr val="tx1"/>
          </a:solidFill>
          <a:latin typeface="+mn-lt"/>
          <a:ea typeface="+mn-ea"/>
          <a:cs typeface="+mn-cs"/>
        </a:defRPr>
      </a:lvl6pPr>
      <a:lvl7pPr marL="2743200" algn="l" rtl="0" eaLnBrk="1" hangingPunct="1">
        <a:defRPr kumimoji="1">
          <a:solidFill>
            <a:schemeClr val="tx1"/>
          </a:solidFill>
          <a:latin typeface="+mn-lt"/>
          <a:ea typeface="+mn-ea"/>
          <a:cs typeface="+mn-cs"/>
        </a:defRPr>
      </a:lvl7pPr>
      <a:lvl8pPr marL="3200400" algn="l" rtl="0" eaLnBrk="1" hangingPunct="1">
        <a:defRPr kumimoji="1">
          <a:solidFill>
            <a:schemeClr val="tx1"/>
          </a:solidFill>
          <a:latin typeface="+mn-lt"/>
          <a:ea typeface="+mn-ea"/>
          <a:cs typeface="+mn-cs"/>
        </a:defRPr>
      </a:lvl8pPr>
      <a:lvl9pPr marL="3657600" algn="l" rtl="0" eaLnBrk="1" hangingPunct="1">
        <a:defRPr kumimoji="1">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6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66.xml.rels><?xml version="1.0" encoding="UTF-8" standalone="yes"?>
<Relationships xmlns="http://schemas.openxmlformats.org/package/2006/relationships"><Relationship Id="rId2" Type="http://schemas.openxmlformats.org/officeDocument/2006/relationships/hyperlink" Target="http://www.suagm.edu/umet/biblioteca/pdf/monografia2.pdf" TargetMode="Externa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hyperlink" Target="http://www.udec.edu.mx/i2012/investigacion/manual_Publicacion_Tesinas_TrabajosInvestigacion_201108.pdf"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000100" y="3212976"/>
            <a:ext cx="7215239" cy="862009"/>
          </a:xfrm>
        </p:spPr>
        <p:txBody>
          <a:bodyPr>
            <a:normAutofit fontScale="90000"/>
          </a:bodyPr>
          <a:lstStyle/>
          <a:p>
            <a:pPr algn="ctr">
              <a:lnSpc>
                <a:spcPct val="150000"/>
              </a:lnSpc>
            </a:pPr>
            <a:r>
              <a:rPr lang="es-MX" dirty="0" smtClean="0">
                <a:solidFill>
                  <a:schemeClr val="accent2">
                    <a:lumMod val="75000"/>
                  </a:schemeClr>
                </a:solidFill>
              </a:rPr>
              <a:t>MATERIAL </a:t>
            </a:r>
            <a:r>
              <a:rPr lang="es-MX" dirty="0" smtClean="0">
                <a:solidFill>
                  <a:schemeClr val="accent2">
                    <a:lumMod val="75000"/>
                  </a:schemeClr>
                </a:solidFill>
              </a:rPr>
              <a:t>DIDÁCTICO</a:t>
            </a:r>
            <a:br>
              <a:rPr lang="es-MX" dirty="0" smtClean="0">
                <a:solidFill>
                  <a:schemeClr val="accent2">
                    <a:lumMod val="75000"/>
                  </a:schemeClr>
                </a:solidFill>
              </a:rPr>
            </a:br>
            <a:r>
              <a:rPr lang="es-MX" dirty="0">
                <a:solidFill>
                  <a:schemeClr val="accent2">
                    <a:lumMod val="75000"/>
                  </a:schemeClr>
                </a:solidFill>
              </a:rPr>
              <a:t/>
            </a:r>
            <a:br>
              <a:rPr lang="es-MX" dirty="0">
                <a:solidFill>
                  <a:schemeClr val="accent2">
                    <a:lumMod val="75000"/>
                  </a:schemeClr>
                </a:solidFill>
              </a:rPr>
            </a:br>
            <a:r>
              <a:rPr lang="es-MX" sz="2700" dirty="0" smtClean="0">
                <a:solidFill>
                  <a:srgbClr val="C00000"/>
                </a:solidFill>
              </a:rPr>
              <a:t>Programa educativo: licenciatura en gastronomía</a:t>
            </a:r>
            <a:endParaRPr lang="es-MX" sz="2700" dirty="0">
              <a:solidFill>
                <a:srgbClr val="C00000"/>
              </a:solidFill>
            </a:endParaRPr>
          </a:p>
        </p:txBody>
      </p:sp>
      <p:sp>
        <p:nvSpPr>
          <p:cNvPr id="5" name="Marcador de texto 4"/>
          <p:cNvSpPr>
            <a:spLocks noGrp="1"/>
          </p:cNvSpPr>
          <p:nvPr>
            <p:ph type="body" idx="1"/>
          </p:nvPr>
        </p:nvSpPr>
        <p:spPr>
          <a:xfrm>
            <a:off x="1000100" y="332656"/>
            <a:ext cx="7215238" cy="1785950"/>
          </a:xfrm>
        </p:spPr>
        <p:txBody>
          <a:bodyPr/>
          <a:lstStyle/>
          <a:p>
            <a:pPr algn="ctr">
              <a:lnSpc>
                <a:spcPct val="150000"/>
              </a:lnSpc>
            </a:pPr>
            <a:r>
              <a:rPr lang="es-MX" b="1" dirty="0" smtClean="0">
                <a:solidFill>
                  <a:schemeClr val="accent1">
                    <a:lumMod val="75000"/>
                  </a:schemeClr>
                </a:solidFill>
              </a:rPr>
              <a:t>UNIVERSIDAD AUTÓNOMA DEL ESTADO DE MÉXICO</a:t>
            </a:r>
          </a:p>
          <a:p>
            <a:pPr algn="ctr">
              <a:lnSpc>
                <a:spcPct val="150000"/>
              </a:lnSpc>
            </a:pPr>
            <a:r>
              <a:rPr lang="es-MX" b="1" dirty="0" smtClean="0">
                <a:solidFill>
                  <a:schemeClr val="accent1">
                    <a:lumMod val="75000"/>
                  </a:schemeClr>
                </a:solidFill>
              </a:rPr>
              <a:t>FACULTAD DE TURISMO Y GASTRONOMÍA</a:t>
            </a:r>
            <a:endParaRPr lang="es-MX" b="1" dirty="0">
              <a:solidFill>
                <a:schemeClr val="accent1">
                  <a:lumMod val="75000"/>
                </a:schemeClr>
              </a:solidFill>
            </a:endParaRPr>
          </a:p>
        </p:txBody>
      </p:sp>
    </p:spTree>
    <p:extLst>
      <p:ext uri="{BB962C8B-B14F-4D97-AF65-F5344CB8AC3E}">
        <p14:creationId xmlns:p14="http://schemas.microsoft.com/office/powerpoint/2010/main" val="25676317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solidFill>
                  <a:schemeClr val="accent1">
                    <a:lumMod val="75000"/>
                  </a:schemeClr>
                </a:solidFill>
              </a:rPr>
              <a:t>GUIÓN PARA EL EMPLEO DEL MATERIAL</a:t>
            </a:r>
            <a:endParaRPr lang="es-MX" dirty="0">
              <a:solidFill>
                <a:schemeClr val="accent1">
                  <a:lumMod val="75000"/>
                </a:schemeClr>
              </a:solidFill>
            </a:endParaRPr>
          </a:p>
        </p:txBody>
      </p:sp>
      <p:sp>
        <p:nvSpPr>
          <p:cNvPr id="3" name="Marcador de contenido 2"/>
          <p:cNvSpPr>
            <a:spLocks noGrp="1"/>
          </p:cNvSpPr>
          <p:nvPr>
            <p:ph idx="1"/>
          </p:nvPr>
        </p:nvSpPr>
        <p:spPr>
          <a:xfrm>
            <a:off x="107504" y="2276872"/>
            <a:ext cx="8712968" cy="4925144"/>
          </a:xfrm>
        </p:spPr>
        <p:txBody>
          <a:bodyPr>
            <a:noAutofit/>
          </a:bodyPr>
          <a:lstStyle/>
          <a:p>
            <a:pPr algn="ctr">
              <a:lnSpc>
                <a:spcPct val="170000"/>
              </a:lnSpc>
              <a:buFont typeface="Wingdings" panose="05000000000000000000" pitchFamily="2" charset="2"/>
              <a:buChar char="q"/>
            </a:pPr>
            <a:r>
              <a:rPr lang="es-MX" sz="2000" b="1" dirty="0" smtClean="0">
                <a:solidFill>
                  <a:schemeClr val="accent2">
                    <a:lumMod val="75000"/>
                  </a:schemeClr>
                </a:solidFill>
              </a:rPr>
              <a:t>Considerar que este material, de ninguna manera debe sustituir la explicación y acompañamiento del profesor, quien debe ayudar a los alumnos a comprender cada una de las opciones de evaluación profesional; a conocer los requisitos de titulación –toda vez que se encuentran en 9° semestre de la carrera- y, muy importante, a integrar un protocolo como producto de la comprensión y aplicación del proceso de investigación.</a:t>
            </a:r>
            <a:endParaRPr lang="es-MX" sz="2000" b="1" dirty="0">
              <a:solidFill>
                <a:schemeClr val="accent1">
                  <a:lumMod val="75000"/>
                </a:schemeClr>
              </a:solidFill>
            </a:endParaRPr>
          </a:p>
        </p:txBody>
      </p:sp>
    </p:spTree>
    <p:extLst>
      <p:ext uri="{BB962C8B-B14F-4D97-AF65-F5344CB8AC3E}">
        <p14:creationId xmlns:p14="http://schemas.microsoft.com/office/powerpoint/2010/main" val="154593174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texto 4"/>
          <p:cNvSpPr>
            <a:spLocks noGrp="1"/>
          </p:cNvSpPr>
          <p:nvPr>
            <p:ph type="body" idx="1"/>
          </p:nvPr>
        </p:nvSpPr>
        <p:spPr>
          <a:xfrm>
            <a:off x="1043608" y="1916832"/>
            <a:ext cx="7215238" cy="2952328"/>
          </a:xfrm>
        </p:spPr>
        <p:txBody>
          <a:bodyPr>
            <a:normAutofit/>
          </a:bodyPr>
          <a:lstStyle/>
          <a:p>
            <a:pPr algn="ctr">
              <a:lnSpc>
                <a:spcPct val="160000"/>
              </a:lnSpc>
            </a:pPr>
            <a:r>
              <a:rPr lang="es-MX" sz="4000" b="1" dirty="0" smtClean="0">
                <a:solidFill>
                  <a:schemeClr val="accent1">
                    <a:lumMod val="75000"/>
                  </a:schemeClr>
                </a:solidFill>
              </a:rPr>
              <a:t>OPCIONES DE EVALUACIÓN </a:t>
            </a:r>
            <a:r>
              <a:rPr lang="es-MX" sz="4000" b="1" dirty="0" smtClean="0">
                <a:solidFill>
                  <a:schemeClr val="accent1">
                    <a:lumMod val="75000"/>
                  </a:schemeClr>
                </a:solidFill>
              </a:rPr>
              <a:t>PROFESIONAL</a:t>
            </a:r>
            <a:endParaRPr lang="es-MX" sz="4000" b="1" dirty="0">
              <a:solidFill>
                <a:schemeClr val="accent1">
                  <a:lumMod val="75000"/>
                </a:schemeClr>
              </a:solidFill>
            </a:endParaRPr>
          </a:p>
        </p:txBody>
      </p:sp>
    </p:spTree>
    <p:extLst>
      <p:ext uri="{BB962C8B-B14F-4D97-AF65-F5344CB8AC3E}">
        <p14:creationId xmlns:p14="http://schemas.microsoft.com/office/powerpoint/2010/main" val="34025972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r>
              <a:rPr lang="es-MX" sz="2800" dirty="0" smtClean="0">
                <a:solidFill>
                  <a:schemeClr val="accent1">
                    <a:lumMod val="75000"/>
                  </a:schemeClr>
                </a:solidFill>
              </a:rPr>
              <a:t>Opciones de evaluación profesional aceptadas en la Facultad de Turismo y Gastronomía</a:t>
            </a:r>
            <a:endParaRPr lang="es-MX" sz="2800" dirty="0">
              <a:solidFill>
                <a:schemeClr val="accent1">
                  <a:lumMod val="75000"/>
                </a:schemeClr>
              </a:solidFill>
            </a:endParaRPr>
          </a:p>
        </p:txBody>
      </p:sp>
      <p:sp>
        <p:nvSpPr>
          <p:cNvPr id="5" name="4 Marcador de contenido"/>
          <p:cNvSpPr>
            <a:spLocks noGrp="1"/>
          </p:cNvSpPr>
          <p:nvPr>
            <p:ph sz="half" idx="1"/>
          </p:nvPr>
        </p:nvSpPr>
        <p:spPr>
          <a:xfrm>
            <a:off x="457200" y="1600200"/>
            <a:ext cx="4038600" cy="4925144"/>
          </a:xfrm>
        </p:spPr>
        <p:txBody>
          <a:bodyPr>
            <a:normAutofit fontScale="85000" lnSpcReduction="20000"/>
          </a:bodyPr>
          <a:lstStyle/>
          <a:p>
            <a:pPr marL="0" indent="0">
              <a:lnSpc>
                <a:spcPct val="150000"/>
              </a:lnSpc>
              <a:buNone/>
            </a:pPr>
            <a:r>
              <a:rPr lang="es-MX" dirty="0" smtClean="0">
                <a:solidFill>
                  <a:schemeClr val="accent5">
                    <a:lumMod val="75000"/>
                  </a:schemeClr>
                </a:solidFill>
              </a:rPr>
              <a:t>I. Aprovechamiento Académico.</a:t>
            </a:r>
          </a:p>
          <a:p>
            <a:pPr marL="0" indent="0">
              <a:lnSpc>
                <a:spcPct val="150000"/>
              </a:lnSpc>
              <a:buNone/>
            </a:pPr>
            <a:r>
              <a:rPr lang="es-MX" dirty="0" smtClean="0">
                <a:solidFill>
                  <a:schemeClr val="accent5">
                    <a:lumMod val="75000"/>
                  </a:schemeClr>
                </a:solidFill>
              </a:rPr>
              <a:t>II. Examen General de Egreso.</a:t>
            </a:r>
          </a:p>
          <a:p>
            <a:pPr marL="0" indent="0">
              <a:lnSpc>
                <a:spcPct val="150000"/>
              </a:lnSpc>
              <a:buNone/>
            </a:pPr>
            <a:r>
              <a:rPr lang="es-MX" b="1" dirty="0" smtClean="0">
                <a:solidFill>
                  <a:srgbClr val="7030A0"/>
                </a:solidFill>
              </a:rPr>
              <a:t>III. Tesis.</a:t>
            </a:r>
          </a:p>
          <a:p>
            <a:pPr marL="0" indent="0">
              <a:lnSpc>
                <a:spcPct val="150000"/>
              </a:lnSpc>
              <a:buNone/>
            </a:pPr>
            <a:r>
              <a:rPr lang="es-MX" b="1" dirty="0" smtClean="0">
                <a:solidFill>
                  <a:schemeClr val="accent2">
                    <a:lumMod val="75000"/>
                  </a:schemeClr>
                </a:solidFill>
              </a:rPr>
              <a:t>IV. Tesina.</a:t>
            </a:r>
          </a:p>
          <a:p>
            <a:pPr marL="0" indent="0">
              <a:lnSpc>
                <a:spcPct val="150000"/>
              </a:lnSpc>
              <a:buNone/>
            </a:pPr>
            <a:r>
              <a:rPr lang="es-MX" b="1" dirty="0">
                <a:solidFill>
                  <a:schemeClr val="accent3">
                    <a:lumMod val="75000"/>
                  </a:schemeClr>
                </a:solidFill>
              </a:rPr>
              <a:t>V. Artículo </a:t>
            </a:r>
            <a:r>
              <a:rPr lang="es-MX" b="1" dirty="0" smtClean="0">
                <a:solidFill>
                  <a:schemeClr val="accent3">
                    <a:lumMod val="75000"/>
                  </a:schemeClr>
                </a:solidFill>
              </a:rPr>
              <a:t>Especializado </a:t>
            </a:r>
            <a:r>
              <a:rPr lang="es-MX" b="1" dirty="0">
                <a:solidFill>
                  <a:schemeClr val="accent3">
                    <a:lumMod val="75000"/>
                  </a:schemeClr>
                </a:solidFill>
              </a:rPr>
              <a:t>para </a:t>
            </a:r>
            <a:r>
              <a:rPr lang="es-MX" b="1" dirty="0" smtClean="0">
                <a:solidFill>
                  <a:schemeClr val="accent3">
                    <a:lumMod val="75000"/>
                  </a:schemeClr>
                </a:solidFill>
              </a:rPr>
              <a:t>Publicar </a:t>
            </a:r>
            <a:r>
              <a:rPr lang="es-MX" b="1" dirty="0">
                <a:solidFill>
                  <a:schemeClr val="accent3">
                    <a:lumMod val="75000"/>
                  </a:schemeClr>
                </a:solidFill>
              </a:rPr>
              <a:t>en </a:t>
            </a:r>
            <a:r>
              <a:rPr lang="es-MX" b="1" dirty="0" smtClean="0">
                <a:solidFill>
                  <a:schemeClr val="accent3">
                    <a:lumMod val="75000"/>
                  </a:schemeClr>
                </a:solidFill>
              </a:rPr>
              <a:t>Revista Indizada</a:t>
            </a:r>
            <a:r>
              <a:rPr lang="es-MX" b="1" dirty="0">
                <a:solidFill>
                  <a:schemeClr val="accent3">
                    <a:lumMod val="75000"/>
                  </a:schemeClr>
                </a:solidFill>
              </a:rPr>
              <a:t>.</a:t>
            </a:r>
          </a:p>
          <a:p>
            <a:pPr marL="0" indent="0">
              <a:buNone/>
            </a:pPr>
            <a:endParaRPr lang="es-MX" dirty="0"/>
          </a:p>
        </p:txBody>
      </p:sp>
      <p:sp>
        <p:nvSpPr>
          <p:cNvPr id="6" name="5 Marcador de contenido"/>
          <p:cNvSpPr>
            <a:spLocks noGrp="1"/>
          </p:cNvSpPr>
          <p:nvPr>
            <p:ph sz="half" idx="2"/>
          </p:nvPr>
        </p:nvSpPr>
        <p:spPr/>
        <p:txBody>
          <a:bodyPr>
            <a:normAutofit fontScale="85000" lnSpcReduction="20000"/>
          </a:bodyPr>
          <a:lstStyle/>
          <a:p>
            <a:pPr marL="0" indent="0">
              <a:lnSpc>
                <a:spcPct val="160000"/>
              </a:lnSpc>
              <a:buNone/>
            </a:pPr>
            <a:r>
              <a:rPr lang="es-MX" b="1" dirty="0" smtClean="0">
                <a:solidFill>
                  <a:srgbClr val="0070C0"/>
                </a:solidFill>
              </a:rPr>
              <a:t>VI. Reporte de Residencia de Investigación.</a:t>
            </a:r>
          </a:p>
          <a:p>
            <a:pPr marL="0" indent="0">
              <a:lnSpc>
                <a:spcPct val="160000"/>
              </a:lnSpc>
              <a:buNone/>
            </a:pPr>
            <a:r>
              <a:rPr lang="es-MX" b="1" dirty="0" smtClean="0">
                <a:solidFill>
                  <a:schemeClr val="accent5">
                    <a:lumMod val="50000"/>
                  </a:schemeClr>
                </a:solidFill>
              </a:rPr>
              <a:t>VII. Reporte de Aplicación de Conocimientos.</a:t>
            </a:r>
          </a:p>
          <a:p>
            <a:pPr marL="0" indent="0">
              <a:lnSpc>
                <a:spcPct val="160000"/>
              </a:lnSpc>
              <a:buNone/>
            </a:pPr>
            <a:r>
              <a:rPr lang="es-MX" b="1" dirty="0" smtClean="0">
                <a:solidFill>
                  <a:srgbClr val="7030A0"/>
                </a:solidFill>
              </a:rPr>
              <a:t>VIII. Reporte de Autoempleo Profesional.</a:t>
            </a:r>
          </a:p>
          <a:p>
            <a:pPr marL="0" indent="0">
              <a:lnSpc>
                <a:spcPct val="160000"/>
              </a:lnSpc>
              <a:buNone/>
            </a:pPr>
            <a:r>
              <a:rPr lang="es-MX" b="1" dirty="0" smtClean="0">
                <a:solidFill>
                  <a:schemeClr val="accent2">
                    <a:lumMod val="75000"/>
                  </a:schemeClr>
                </a:solidFill>
              </a:rPr>
              <a:t>IX. Memoria de Experiencia Laboral.</a:t>
            </a:r>
            <a:endParaRPr lang="es-MX" b="1" dirty="0">
              <a:solidFill>
                <a:schemeClr val="accent2">
                  <a:lumMod val="75000"/>
                </a:schemeClr>
              </a:solidFill>
            </a:endParaRPr>
          </a:p>
        </p:txBody>
      </p:sp>
    </p:spTree>
    <p:extLst>
      <p:ext uri="{BB962C8B-B14F-4D97-AF65-F5344CB8AC3E}">
        <p14:creationId xmlns:p14="http://schemas.microsoft.com/office/powerpoint/2010/main" val="282152424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down)">
                                      <p:cBhvr>
                                        <p:cTn id="7" dur="500"/>
                                        <p:tgtEl>
                                          <p:spTgt spid="5">
                                            <p:txEl>
                                              <p:pRg st="0" end="0"/>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wipe(down)">
                                      <p:cBhvr>
                                        <p:cTn id="10" dur="500"/>
                                        <p:tgtEl>
                                          <p:spTgt spid="5">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Effect transition="in" filter="wipe(down)">
                                      <p:cBhvr>
                                        <p:cTn id="15" dur="500"/>
                                        <p:tgtEl>
                                          <p:spTgt spid="5">
                                            <p:txEl>
                                              <p:pRg st="2" end="2"/>
                                            </p:txEl>
                                          </p:spTgt>
                                        </p:tgtEl>
                                      </p:cBhvr>
                                    </p:animEffect>
                                  </p:childTnLst>
                                </p:cTn>
                              </p:par>
                              <p:par>
                                <p:cTn id="16" presetID="22" presetClass="entr" presetSubtype="4" fill="hold" nodeType="withEffect">
                                  <p:stCondLst>
                                    <p:cond delay="0"/>
                                  </p:stCondLst>
                                  <p:childTnLst>
                                    <p:set>
                                      <p:cBhvr>
                                        <p:cTn id="17" dur="1" fill="hold">
                                          <p:stCondLst>
                                            <p:cond delay="0"/>
                                          </p:stCondLst>
                                        </p:cTn>
                                        <p:tgtEl>
                                          <p:spTgt spid="5">
                                            <p:txEl>
                                              <p:pRg st="3" end="3"/>
                                            </p:txEl>
                                          </p:spTgt>
                                        </p:tgtEl>
                                        <p:attrNameLst>
                                          <p:attrName>style.visibility</p:attrName>
                                        </p:attrNameLst>
                                      </p:cBhvr>
                                      <p:to>
                                        <p:strVal val="visible"/>
                                      </p:to>
                                    </p:set>
                                    <p:animEffect transition="in" filter="wipe(down)">
                                      <p:cBhvr>
                                        <p:cTn id="18" dur="500"/>
                                        <p:tgtEl>
                                          <p:spTgt spid="5">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6" presetClass="entr" presetSubtype="16" fill="hold"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animEffect transition="in" filter="circle(in)">
                                      <p:cBhvr>
                                        <p:cTn id="23" dur="2000"/>
                                        <p:tgtEl>
                                          <p:spTgt spid="5">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nodeType="clickEffect">
                                  <p:stCondLst>
                                    <p:cond delay="0"/>
                                  </p:stCondLst>
                                  <p:childTnLst>
                                    <p:set>
                                      <p:cBhvr>
                                        <p:cTn id="27" dur="1" fill="hold">
                                          <p:stCondLst>
                                            <p:cond delay="0"/>
                                          </p:stCondLst>
                                        </p:cTn>
                                        <p:tgtEl>
                                          <p:spTgt spid="6">
                                            <p:txEl>
                                              <p:pRg st="0" end="0"/>
                                            </p:txEl>
                                          </p:spTgt>
                                        </p:tgtEl>
                                        <p:attrNameLst>
                                          <p:attrName>style.visibility</p:attrName>
                                        </p:attrNameLst>
                                      </p:cBhvr>
                                      <p:to>
                                        <p:strVal val="visible"/>
                                      </p:to>
                                    </p:set>
                                    <p:animEffect transition="in" filter="wipe(down)">
                                      <p:cBhvr>
                                        <p:cTn id="28" dur="500"/>
                                        <p:tgtEl>
                                          <p:spTgt spid="6">
                                            <p:txEl>
                                              <p:pRg st="0" end="0"/>
                                            </p:txEl>
                                          </p:spTgt>
                                        </p:tgtEl>
                                      </p:cBhvr>
                                    </p:animEffect>
                                  </p:childTnLst>
                                </p:cTn>
                              </p:par>
                              <p:par>
                                <p:cTn id="29" presetID="22" presetClass="entr" presetSubtype="4" fill="hold" nodeType="withEffect">
                                  <p:stCondLst>
                                    <p:cond delay="0"/>
                                  </p:stCondLst>
                                  <p:childTnLst>
                                    <p:set>
                                      <p:cBhvr>
                                        <p:cTn id="30" dur="1" fill="hold">
                                          <p:stCondLst>
                                            <p:cond delay="0"/>
                                          </p:stCondLst>
                                        </p:cTn>
                                        <p:tgtEl>
                                          <p:spTgt spid="6">
                                            <p:txEl>
                                              <p:pRg st="1" end="1"/>
                                            </p:txEl>
                                          </p:spTgt>
                                        </p:tgtEl>
                                        <p:attrNameLst>
                                          <p:attrName>style.visibility</p:attrName>
                                        </p:attrNameLst>
                                      </p:cBhvr>
                                      <p:to>
                                        <p:strVal val="visible"/>
                                      </p:to>
                                    </p:set>
                                    <p:animEffect transition="in" filter="wipe(down)">
                                      <p:cBhvr>
                                        <p:cTn id="31" dur="500"/>
                                        <p:tgtEl>
                                          <p:spTgt spid="6">
                                            <p:txEl>
                                              <p:pRg st="1" end="1"/>
                                            </p:txEl>
                                          </p:spTgt>
                                        </p:tgtEl>
                                      </p:cBhvr>
                                    </p:animEffect>
                                  </p:childTnLst>
                                </p:cTn>
                              </p:par>
                              <p:par>
                                <p:cTn id="32" presetID="22" presetClass="entr" presetSubtype="4" fill="hold" nodeType="withEffect">
                                  <p:stCondLst>
                                    <p:cond delay="0"/>
                                  </p:stCondLst>
                                  <p:childTnLst>
                                    <p:set>
                                      <p:cBhvr>
                                        <p:cTn id="33" dur="1" fill="hold">
                                          <p:stCondLst>
                                            <p:cond delay="0"/>
                                          </p:stCondLst>
                                        </p:cTn>
                                        <p:tgtEl>
                                          <p:spTgt spid="6">
                                            <p:txEl>
                                              <p:pRg st="2" end="2"/>
                                            </p:txEl>
                                          </p:spTgt>
                                        </p:tgtEl>
                                        <p:attrNameLst>
                                          <p:attrName>style.visibility</p:attrName>
                                        </p:attrNameLst>
                                      </p:cBhvr>
                                      <p:to>
                                        <p:strVal val="visible"/>
                                      </p:to>
                                    </p:set>
                                    <p:animEffect transition="in" filter="wipe(down)">
                                      <p:cBhvr>
                                        <p:cTn id="34" dur="500"/>
                                        <p:tgtEl>
                                          <p:spTgt spid="6">
                                            <p:txEl>
                                              <p:pRg st="2" end="2"/>
                                            </p:txEl>
                                          </p:spTgt>
                                        </p:tgtEl>
                                      </p:cBhvr>
                                    </p:animEffect>
                                  </p:childTnLst>
                                </p:cTn>
                              </p:par>
                              <p:par>
                                <p:cTn id="35" presetID="22" presetClass="entr" presetSubtype="4" fill="hold" nodeType="withEffect">
                                  <p:stCondLst>
                                    <p:cond delay="0"/>
                                  </p:stCondLst>
                                  <p:childTnLst>
                                    <p:set>
                                      <p:cBhvr>
                                        <p:cTn id="36" dur="1" fill="hold">
                                          <p:stCondLst>
                                            <p:cond delay="0"/>
                                          </p:stCondLst>
                                        </p:cTn>
                                        <p:tgtEl>
                                          <p:spTgt spid="6">
                                            <p:txEl>
                                              <p:pRg st="3" end="3"/>
                                            </p:txEl>
                                          </p:spTgt>
                                        </p:tgtEl>
                                        <p:attrNameLst>
                                          <p:attrName>style.visibility</p:attrName>
                                        </p:attrNameLst>
                                      </p:cBhvr>
                                      <p:to>
                                        <p:strVal val="visible"/>
                                      </p:to>
                                    </p:set>
                                    <p:animEffect transition="in" filter="wipe(down)">
                                      <p:cBhvr>
                                        <p:cTn id="37"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texto 5"/>
          <p:cNvSpPr>
            <a:spLocks noGrp="1"/>
          </p:cNvSpPr>
          <p:nvPr>
            <p:ph type="body" idx="1"/>
          </p:nvPr>
        </p:nvSpPr>
        <p:spPr>
          <a:xfrm>
            <a:off x="1000101" y="2276872"/>
            <a:ext cx="7215238" cy="2366574"/>
          </a:xfrm>
        </p:spPr>
        <p:txBody>
          <a:bodyPr>
            <a:normAutofit fontScale="77500" lnSpcReduction="20000"/>
          </a:bodyPr>
          <a:lstStyle/>
          <a:p>
            <a:pPr algn="ctr">
              <a:lnSpc>
                <a:spcPct val="150000"/>
              </a:lnSpc>
            </a:pPr>
            <a:r>
              <a:rPr lang="es-MX" sz="3200" b="1" dirty="0" smtClean="0">
                <a:solidFill>
                  <a:schemeClr val="accent1">
                    <a:lumMod val="75000"/>
                  </a:schemeClr>
                </a:solidFill>
              </a:rPr>
              <a:t>APROVECHAMIENTO ACADÉMICO Y EXAMEN GENERAL DE EGRESO (EGEL), </a:t>
            </a:r>
          </a:p>
          <a:p>
            <a:pPr algn="ctr">
              <a:lnSpc>
                <a:spcPct val="150000"/>
              </a:lnSpc>
            </a:pPr>
            <a:r>
              <a:rPr lang="es-MX" sz="3200" b="1" dirty="0" smtClean="0">
                <a:solidFill>
                  <a:schemeClr val="accent1">
                    <a:lumMod val="75000"/>
                  </a:schemeClr>
                </a:solidFill>
              </a:rPr>
              <a:t>no son opciones escritas de investigación</a:t>
            </a:r>
          </a:p>
          <a:p>
            <a:pPr algn="ctr">
              <a:lnSpc>
                <a:spcPct val="150000"/>
              </a:lnSpc>
            </a:pPr>
            <a:r>
              <a:rPr lang="es-MX" sz="3200" b="1" dirty="0" smtClean="0">
                <a:solidFill>
                  <a:schemeClr val="accent1">
                    <a:lumMod val="75000"/>
                  </a:schemeClr>
                </a:solidFill>
              </a:rPr>
              <a:t>(ni tema a tratar en Taller de Investigación)</a:t>
            </a:r>
            <a:endParaRPr lang="es-MX" sz="3200" b="1" dirty="0">
              <a:solidFill>
                <a:schemeClr val="accent1">
                  <a:lumMod val="75000"/>
                </a:schemeClr>
              </a:solidFill>
            </a:endParaRPr>
          </a:p>
        </p:txBody>
      </p:sp>
    </p:spTree>
    <p:extLst>
      <p:ext uri="{BB962C8B-B14F-4D97-AF65-F5344CB8AC3E}">
        <p14:creationId xmlns:p14="http://schemas.microsoft.com/office/powerpoint/2010/main" val="29489162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899592" y="1124744"/>
            <a:ext cx="7215238" cy="1785950"/>
          </a:xfrm>
        </p:spPr>
        <p:txBody>
          <a:bodyPr>
            <a:normAutofit/>
          </a:bodyPr>
          <a:lstStyle/>
          <a:p>
            <a:pPr algn="ctr">
              <a:lnSpc>
                <a:spcPct val="150000"/>
              </a:lnSpc>
            </a:pPr>
            <a:r>
              <a:rPr lang="es-MX" sz="2800" b="1" dirty="0" smtClean="0">
                <a:solidFill>
                  <a:schemeClr val="accent1">
                    <a:lumMod val="75000"/>
                  </a:schemeClr>
                </a:solidFill>
              </a:rPr>
              <a:t>OPCIONES DE INVESTIGACIÓN ESCRITAS, PARA EVALUACIÓN PROFESIONAL</a:t>
            </a:r>
            <a:endParaRPr lang="es-MX" sz="2800" b="1" dirty="0">
              <a:solidFill>
                <a:schemeClr val="accent1">
                  <a:lumMod val="75000"/>
                </a:schemeClr>
              </a:solidFill>
            </a:endParaRPr>
          </a:p>
        </p:txBody>
      </p:sp>
      <p:pic>
        <p:nvPicPr>
          <p:cNvPr id="5" name="Imagen 4"/>
          <p:cNvPicPr>
            <a:picLocks noChangeAspect="1"/>
          </p:cNvPicPr>
          <p:nvPr/>
        </p:nvPicPr>
        <p:blipFill>
          <a:blip r:embed="rId2"/>
          <a:stretch>
            <a:fillRect/>
          </a:stretch>
        </p:blipFill>
        <p:spPr>
          <a:xfrm>
            <a:off x="1187624" y="3284984"/>
            <a:ext cx="6768752" cy="3024336"/>
          </a:xfrm>
          <a:prstGeom prst="rect">
            <a:avLst/>
          </a:prstGeom>
          <a:ln w="38100">
            <a:solidFill>
              <a:schemeClr val="accent1">
                <a:lumMod val="75000"/>
              </a:schemeClr>
            </a:solidFill>
          </a:ln>
        </p:spPr>
      </p:pic>
    </p:spTree>
    <p:extLst>
      <p:ext uri="{BB962C8B-B14F-4D97-AF65-F5344CB8AC3E}">
        <p14:creationId xmlns:p14="http://schemas.microsoft.com/office/powerpoint/2010/main" val="37864159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texto 4"/>
          <p:cNvSpPr>
            <a:spLocks noGrp="1"/>
          </p:cNvSpPr>
          <p:nvPr>
            <p:ph type="body" idx="1"/>
          </p:nvPr>
        </p:nvSpPr>
        <p:spPr>
          <a:xfrm>
            <a:off x="1000101" y="1124744"/>
            <a:ext cx="7215238" cy="1785950"/>
          </a:xfrm>
        </p:spPr>
        <p:txBody>
          <a:bodyPr>
            <a:normAutofit/>
          </a:bodyPr>
          <a:lstStyle/>
          <a:p>
            <a:pPr algn="ctr"/>
            <a:r>
              <a:rPr lang="es-MX" sz="7200" b="1" dirty="0" smtClean="0">
                <a:solidFill>
                  <a:schemeClr val="accent1">
                    <a:lumMod val="75000"/>
                  </a:schemeClr>
                </a:solidFill>
              </a:rPr>
              <a:t>TESIS</a:t>
            </a:r>
            <a:endParaRPr lang="es-MX" sz="7200" b="1" dirty="0">
              <a:solidFill>
                <a:schemeClr val="accent1">
                  <a:lumMod val="75000"/>
                </a:schemeClr>
              </a:solidFill>
            </a:endParaRPr>
          </a:p>
        </p:txBody>
      </p:sp>
      <p:pic>
        <p:nvPicPr>
          <p:cNvPr id="7" name="Imagen 6"/>
          <p:cNvPicPr>
            <a:picLocks noChangeAspect="1"/>
          </p:cNvPicPr>
          <p:nvPr/>
        </p:nvPicPr>
        <p:blipFill>
          <a:blip r:embed="rId2"/>
          <a:stretch>
            <a:fillRect/>
          </a:stretch>
        </p:blipFill>
        <p:spPr>
          <a:xfrm>
            <a:off x="2230074" y="3068960"/>
            <a:ext cx="4755292" cy="3432345"/>
          </a:xfrm>
          <a:prstGeom prst="rect">
            <a:avLst/>
          </a:prstGeom>
        </p:spPr>
      </p:pic>
    </p:spTree>
    <p:extLst>
      <p:ext uri="{BB962C8B-B14F-4D97-AF65-F5344CB8AC3E}">
        <p14:creationId xmlns:p14="http://schemas.microsoft.com/office/powerpoint/2010/main" val="24974175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solidFill>
                  <a:srgbClr val="002060"/>
                </a:solidFill>
              </a:rPr>
              <a:t>TESIS: CARACTERÍSTICAS</a:t>
            </a:r>
            <a:endParaRPr lang="es-MX" b="1" dirty="0">
              <a:solidFill>
                <a:srgbClr val="002060"/>
              </a:solidFill>
            </a:endParaRPr>
          </a:p>
        </p:txBody>
      </p:sp>
      <p:sp>
        <p:nvSpPr>
          <p:cNvPr id="5" name="4 Marcador de texto"/>
          <p:cNvSpPr>
            <a:spLocks noGrp="1"/>
          </p:cNvSpPr>
          <p:nvPr>
            <p:ph type="body" idx="1"/>
          </p:nvPr>
        </p:nvSpPr>
        <p:spPr>
          <a:xfrm>
            <a:off x="457200" y="1535113"/>
            <a:ext cx="4040188" cy="453727"/>
          </a:xfrm>
        </p:spPr>
        <p:txBody>
          <a:bodyPr>
            <a:normAutofit lnSpcReduction="10000"/>
          </a:bodyPr>
          <a:lstStyle/>
          <a:p>
            <a:r>
              <a:rPr lang="es-MX" dirty="0" smtClean="0">
                <a:solidFill>
                  <a:schemeClr val="accent2">
                    <a:lumMod val="75000"/>
                  </a:schemeClr>
                </a:solidFill>
              </a:rPr>
              <a:t>DEFINICIÓN</a:t>
            </a:r>
            <a:endParaRPr lang="es-MX" dirty="0">
              <a:solidFill>
                <a:schemeClr val="accent2">
                  <a:lumMod val="75000"/>
                </a:schemeClr>
              </a:solidFill>
            </a:endParaRPr>
          </a:p>
        </p:txBody>
      </p:sp>
      <p:sp>
        <p:nvSpPr>
          <p:cNvPr id="3" name="2 Marcador de contenido"/>
          <p:cNvSpPr>
            <a:spLocks noGrp="1"/>
          </p:cNvSpPr>
          <p:nvPr>
            <p:ph sz="half" idx="2"/>
          </p:nvPr>
        </p:nvSpPr>
        <p:spPr/>
        <p:txBody>
          <a:bodyPr>
            <a:normAutofit fontScale="92500" lnSpcReduction="10000"/>
          </a:bodyPr>
          <a:lstStyle/>
          <a:p>
            <a:pPr>
              <a:lnSpc>
                <a:spcPct val="150000"/>
              </a:lnSpc>
              <a:buFont typeface="Wingdings" panose="05000000000000000000" pitchFamily="2" charset="2"/>
              <a:buChar char="Ø"/>
            </a:pPr>
            <a:r>
              <a:rPr lang="es-MX" b="1" dirty="0" smtClean="0">
                <a:solidFill>
                  <a:schemeClr val="accent4">
                    <a:lumMod val="75000"/>
                  </a:schemeClr>
                </a:solidFill>
              </a:rPr>
              <a:t>Presentación de resultados de investigación, productos de un proceso sistemático de carácter documental o experimental.</a:t>
            </a:r>
          </a:p>
          <a:p>
            <a:pPr>
              <a:lnSpc>
                <a:spcPct val="150000"/>
              </a:lnSpc>
              <a:buFont typeface="Wingdings" panose="05000000000000000000" pitchFamily="2" charset="2"/>
              <a:buChar char="Ø"/>
            </a:pPr>
            <a:r>
              <a:rPr lang="es-MX" b="1" dirty="0" smtClean="0">
                <a:solidFill>
                  <a:schemeClr val="accent2">
                    <a:lumMod val="75000"/>
                  </a:schemeClr>
                </a:solidFill>
              </a:rPr>
              <a:t>No prevé ninguna aplicación específica inmediata (UAEM, 2014ª).</a:t>
            </a:r>
          </a:p>
          <a:p>
            <a:endParaRPr lang="es-MX" dirty="0"/>
          </a:p>
        </p:txBody>
      </p:sp>
      <p:sp>
        <p:nvSpPr>
          <p:cNvPr id="6" name="5 Marcador de texto"/>
          <p:cNvSpPr>
            <a:spLocks noGrp="1"/>
          </p:cNvSpPr>
          <p:nvPr>
            <p:ph type="body" sz="quarter" idx="3"/>
          </p:nvPr>
        </p:nvSpPr>
        <p:spPr/>
        <p:txBody>
          <a:bodyPr/>
          <a:lstStyle/>
          <a:p>
            <a:pPr algn="ctr"/>
            <a:r>
              <a:rPr lang="es-MX" dirty="0" smtClean="0">
                <a:solidFill>
                  <a:schemeClr val="accent5">
                    <a:lumMod val="75000"/>
                  </a:schemeClr>
                </a:solidFill>
              </a:rPr>
              <a:t>ELEMENTOS</a:t>
            </a:r>
            <a:endParaRPr lang="es-MX" dirty="0">
              <a:solidFill>
                <a:schemeClr val="accent5">
                  <a:lumMod val="75000"/>
                </a:schemeClr>
              </a:solidFill>
            </a:endParaRPr>
          </a:p>
        </p:txBody>
      </p:sp>
      <p:sp>
        <p:nvSpPr>
          <p:cNvPr id="7" name="6 Marcador de contenido"/>
          <p:cNvSpPr>
            <a:spLocks noGrp="1"/>
          </p:cNvSpPr>
          <p:nvPr>
            <p:ph sz="quarter" idx="4"/>
          </p:nvPr>
        </p:nvSpPr>
        <p:spPr>
          <a:xfrm>
            <a:off x="4645025" y="2174874"/>
            <a:ext cx="4175447" cy="4422478"/>
          </a:xfrm>
        </p:spPr>
        <p:txBody>
          <a:bodyPr>
            <a:normAutofit fontScale="85000" lnSpcReduction="10000"/>
          </a:bodyPr>
          <a:lstStyle/>
          <a:p>
            <a:pPr>
              <a:lnSpc>
                <a:spcPct val="160000"/>
              </a:lnSpc>
              <a:buFont typeface="Wingdings" panose="05000000000000000000" pitchFamily="2" charset="2"/>
              <a:buChar char="q"/>
            </a:pPr>
            <a:r>
              <a:rPr lang="es-MX" b="1" dirty="0" smtClean="0">
                <a:solidFill>
                  <a:schemeClr val="accent2">
                    <a:lumMod val="75000"/>
                  </a:schemeClr>
                </a:solidFill>
              </a:rPr>
              <a:t>Debe contemplar un objeto de estudio fundamentado en fenómenos o hechos observables.</a:t>
            </a:r>
          </a:p>
          <a:p>
            <a:pPr>
              <a:lnSpc>
                <a:spcPct val="160000"/>
              </a:lnSpc>
              <a:buFont typeface="Wingdings" panose="05000000000000000000" pitchFamily="2" charset="2"/>
              <a:buChar char="q"/>
            </a:pPr>
            <a:r>
              <a:rPr lang="es-MX" b="1" dirty="0" smtClean="0">
                <a:solidFill>
                  <a:schemeClr val="accent1">
                    <a:lumMod val="75000"/>
                  </a:schemeClr>
                </a:solidFill>
              </a:rPr>
              <a:t>Emplear o demostrar una (s) teoría (s) relacionada con dicho objeto.</a:t>
            </a:r>
          </a:p>
          <a:p>
            <a:pPr>
              <a:lnSpc>
                <a:spcPct val="160000"/>
              </a:lnSpc>
              <a:buFont typeface="Wingdings" panose="05000000000000000000" pitchFamily="2" charset="2"/>
              <a:buChar char="q"/>
            </a:pPr>
            <a:r>
              <a:rPr lang="es-MX" b="1" dirty="0" smtClean="0">
                <a:solidFill>
                  <a:schemeClr val="accent5">
                    <a:lumMod val="75000"/>
                  </a:schemeClr>
                </a:solidFill>
              </a:rPr>
              <a:t>Utilizar un método pertinente que otorgue validez y confiabilidad a la investigación.</a:t>
            </a:r>
          </a:p>
          <a:p>
            <a:endParaRPr lang="es-MX" dirty="0" smtClean="0"/>
          </a:p>
          <a:p>
            <a:endParaRPr lang="es-MX" dirty="0"/>
          </a:p>
        </p:txBody>
      </p:sp>
    </p:spTree>
    <p:extLst>
      <p:ext uri="{BB962C8B-B14F-4D97-AF65-F5344CB8AC3E}">
        <p14:creationId xmlns:p14="http://schemas.microsoft.com/office/powerpoint/2010/main" val="12011357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wipe(down)">
                                      <p:cBhvr>
                                        <p:cTn id="14" dur="500"/>
                                        <p:tgtEl>
                                          <p:spTgt spid="3">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animEffect transition="in" filter="barn(inVertical)">
                                      <p:cBhvr>
                                        <p:cTn id="19" dur="500"/>
                                        <p:tgtEl>
                                          <p:spTgt spid="6">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7">
                                            <p:txEl>
                                              <p:pRg st="0" end="0"/>
                                            </p:txEl>
                                          </p:spTgt>
                                        </p:tgtEl>
                                        <p:attrNameLst>
                                          <p:attrName>style.visibility</p:attrName>
                                        </p:attrNameLst>
                                      </p:cBhvr>
                                      <p:to>
                                        <p:strVal val="visible"/>
                                      </p:to>
                                    </p:set>
                                    <p:animEffect transition="in" filter="wipe(down)">
                                      <p:cBhvr>
                                        <p:cTn id="24" dur="500"/>
                                        <p:tgtEl>
                                          <p:spTgt spid="7">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6" presetClass="entr" presetSubtype="16" fill="hold" nodeType="clickEffect">
                                  <p:stCondLst>
                                    <p:cond delay="0"/>
                                  </p:stCondLst>
                                  <p:childTnLst>
                                    <p:set>
                                      <p:cBhvr>
                                        <p:cTn id="28" dur="1" fill="hold">
                                          <p:stCondLst>
                                            <p:cond delay="0"/>
                                          </p:stCondLst>
                                        </p:cTn>
                                        <p:tgtEl>
                                          <p:spTgt spid="7">
                                            <p:txEl>
                                              <p:pRg st="1" end="1"/>
                                            </p:txEl>
                                          </p:spTgt>
                                        </p:tgtEl>
                                        <p:attrNameLst>
                                          <p:attrName>style.visibility</p:attrName>
                                        </p:attrNameLst>
                                      </p:cBhvr>
                                      <p:to>
                                        <p:strVal val="visible"/>
                                      </p:to>
                                    </p:set>
                                    <p:animEffect transition="in" filter="circle(in)">
                                      <p:cBhvr>
                                        <p:cTn id="29" dur="2000"/>
                                        <p:tgtEl>
                                          <p:spTgt spid="7">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nodeType="clickEffect">
                                  <p:stCondLst>
                                    <p:cond delay="0"/>
                                  </p:stCondLst>
                                  <p:childTnLst>
                                    <p:set>
                                      <p:cBhvr>
                                        <p:cTn id="33" dur="1" fill="hold">
                                          <p:stCondLst>
                                            <p:cond delay="0"/>
                                          </p:stCondLst>
                                        </p:cTn>
                                        <p:tgtEl>
                                          <p:spTgt spid="7">
                                            <p:txEl>
                                              <p:pRg st="2" end="2"/>
                                            </p:txEl>
                                          </p:spTgt>
                                        </p:tgtEl>
                                        <p:attrNameLst>
                                          <p:attrName>style.visibility</p:attrName>
                                        </p:attrNameLst>
                                      </p:cBhvr>
                                      <p:to>
                                        <p:strVal val="visible"/>
                                      </p:to>
                                    </p:set>
                                    <p:animEffect transition="in" filter="barn(inVertical)">
                                      <p:cBhvr>
                                        <p:cTn id="34"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rgbClr val="002060"/>
                </a:solidFill>
              </a:rPr>
              <a:t>TESIS: CARACTERÍSTICAS</a:t>
            </a:r>
            <a:endParaRPr lang="es-MX" dirty="0">
              <a:solidFill>
                <a:srgbClr val="002060"/>
              </a:solidFill>
            </a:endParaRPr>
          </a:p>
        </p:txBody>
      </p:sp>
      <p:sp>
        <p:nvSpPr>
          <p:cNvPr id="3" name="2 Marcador de texto"/>
          <p:cNvSpPr>
            <a:spLocks noGrp="1"/>
          </p:cNvSpPr>
          <p:nvPr>
            <p:ph type="body" idx="1"/>
          </p:nvPr>
        </p:nvSpPr>
        <p:spPr>
          <a:xfrm>
            <a:off x="457200" y="1535113"/>
            <a:ext cx="4040188" cy="309711"/>
          </a:xfrm>
        </p:spPr>
        <p:txBody>
          <a:bodyPr>
            <a:normAutofit fontScale="70000" lnSpcReduction="20000"/>
          </a:bodyPr>
          <a:lstStyle/>
          <a:p>
            <a:r>
              <a:rPr lang="es-MX" dirty="0" smtClean="0">
                <a:solidFill>
                  <a:schemeClr val="accent2">
                    <a:lumMod val="75000"/>
                  </a:schemeClr>
                </a:solidFill>
              </a:rPr>
              <a:t>ELEMENTOS</a:t>
            </a:r>
            <a:endParaRPr lang="es-MX" dirty="0">
              <a:solidFill>
                <a:schemeClr val="accent2">
                  <a:lumMod val="75000"/>
                </a:schemeClr>
              </a:solidFill>
            </a:endParaRPr>
          </a:p>
        </p:txBody>
      </p:sp>
      <p:sp>
        <p:nvSpPr>
          <p:cNvPr id="4" name="3 Marcador de contenido"/>
          <p:cNvSpPr>
            <a:spLocks noGrp="1"/>
          </p:cNvSpPr>
          <p:nvPr>
            <p:ph sz="half" idx="2"/>
          </p:nvPr>
        </p:nvSpPr>
        <p:spPr/>
        <p:txBody>
          <a:bodyPr>
            <a:normAutofit fontScale="92500" lnSpcReduction="10000"/>
          </a:bodyPr>
          <a:lstStyle/>
          <a:p>
            <a:pPr>
              <a:lnSpc>
                <a:spcPct val="150000"/>
              </a:lnSpc>
              <a:buFont typeface="Wingdings" panose="05000000000000000000" pitchFamily="2" charset="2"/>
              <a:buChar char="q"/>
            </a:pPr>
            <a:r>
              <a:rPr lang="es-MX" b="1" dirty="0" smtClean="0">
                <a:solidFill>
                  <a:schemeClr val="accent5">
                    <a:lumMod val="50000"/>
                  </a:schemeClr>
                </a:solidFill>
              </a:rPr>
              <a:t>Debe basarse en un estado del arte, de la cuestión y/o estado de conocimiento relacionados con el objeto de estudio.</a:t>
            </a:r>
          </a:p>
          <a:p>
            <a:pPr>
              <a:lnSpc>
                <a:spcPct val="150000"/>
              </a:lnSpc>
              <a:buFont typeface="Wingdings" panose="05000000000000000000" pitchFamily="2" charset="2"/>
              <a:buChar char="q"/>
            </a:pPr>
            <a:r>
              <a:rPr lang="es-MX" b="1" dirty="0" smtClean="0">
                <a:solidFill>
                  <a:schemeClr val="accent2">
                    <a:lumMod val="75000"/>
                  </a:schemeClr>
                </a:solidFill>
              </a:rPr>
              <a:t>Realizar una aportación a la profesión o a la disciplina gastronómica.</a:t>
            </a:r>
          </a:p>
          <a:p>
            <a:endParaRPr lang="es-MX" dirty="0"/>
          </a:p>
        </p:txBody>
      </p:sp>
      <p:sp>
        <p:nvSpPr>
          <p:cNvPr id="5" name="4 Marcador de texto"/>
          <p:cNvSpPr>
            <a:spLocks noGrp="1"/>
          </p:cNvSpPr>
          <p:nvPr>
            <p:ph type="body" sz="quarter" idx="3"/>
          </p:nvPr>
        </p:nvSpPr>
        <p:spPr>
          <a:xfrm>
            <a:off x="4645025" y="1535113"/>
            <a:ext cx="4041775" cy="525735"/>
          </a:xfrm>
        </p:spPr>
        <p:txBody>
          <a:bodyPr/>
          <a:lstStyle/>
          <a:p>
            <a:r>
              <a:rPr lang="es-MX" dirty="0" smtClean="0">
                <a:solidFill>
                  <a:schemeClr val="accent5">
                    <a:lumMod val="50000"/>
                  </a:schemeClr>
                </a:solidFill>
              </a:rPr>
              <a:t>ELEMENTOS</a:t>
            </a:r>
            <a:endParaRPr lang="es-MX" dirty="0">
              <a:solidFill>
                <a:schemeClr val="accent5">
                  <a:lumMod val="50000"/>
                </a:schemeClr>
              </a:solidFill>
            </a:endParaRPr>
          </a:p>
        </p:txBody>
      </p:sp>
      <p:sp>
        <p:nvSpPr>
          <p:cNvPr id="6" name="5 Marcador de contenido"/>
          <p:cNvSpPr>
            <a:spLocks noGrp="1"/>
          </p:cNvSpPr>
          <p:nvPr>
            <p:ph sz="quarter" idx="4"/>
          </p:nvPr>
        </p:nvSpPr>
        <p:spPr/>
        <p:txBody>
          <a:bodyPr>
            <a:normAutofit fontScale="92500"/>
          </a:bodyPr>
          <a:lstStyle/>
          <a:p>
            <a:pPr>
              <a:lnSpc>
                <a:spcPct val="150000"/>
              </a:lnSpc>
              <a:buFont typeface="Wingdings" panose="05000000000000000000" pitchFamily="2" charset="2"/>
              <a:buChar char="q"/>
            </a:pPr>
            <a:r>
              <a:rPr lang="es-MX" b="1" dirty="0" smtClean="0">
                <a:solidFill>
                  <a:schemeClr val="accent2">
                    <a:lumMod val="75000"/>
                  </a:schemeClr>
                </a:solidFill>
              </a:rPr>
              <a:t>Mostrar originalidad en el tratamiento del tema y/o en la metodología empleada.</a:t>
            </a:r>
          </a:p>
          <a:p>
            <a:pPr>
              <a:lnSpc>
                <a:spcPct val="150000"/>
              </a:lnSpc>
              <a:buFont typeface="Wingdings" panose="05000000000000000000" pitchFamily="2" charset="2"/>
              <a:buChar char="q"/>
            </a:pPr>
            <a:r>
              <a:rPr lang="es-MX" b="1" dirty="0" smtClean="0">
                <a:solidFill>
                  <a:schemeClr val="accent5">
                    <a:lumMod val="50000"/>
                  </a:schemeClr>
                </a:solidFill>
              </a:rPr>
              <a:t>Generar nuevos conocimientos a través de análisis exploratorios, descriptivos o explicativos.</a:t>
            </a:r>
            <a:endParaRPr lang="es-MX" b="1" dirty="0">
              <a:solidFill>
                <a:schemeClr val="accent5">
                  <a:lumMod val="50000"/>
                </a:schemeClr>
              </a:solidFill>
            </a:endParaRPr>
          </a:p>
        </p:txBody>
      </p:sp>
    </p:spTree>
    <p:extLst>
      <p:ext uri="{BB962C8B-B14F-4D97-AF65-F5344CB8AC3E}">
        <p14:creationId xmlns:p14="http://schemas.microsoft.com/office/powerpoint/2010/main" val="17487453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barn(inVertical)">
                                      <p:cBhvr>
                                        <p:cTn id="14" dur="500"/>
                                        <p:tgtEl>
                                          <p:spTgt spid="4">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Effect transition="in" filter="circle(in)">
                                      <p:cBhvr>
                                        <p:cTn id="19" dur="2000"/>
                                        <p:tgtEl>
                                          <p:spTgt spid="4">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5">
                                            <p:txEl>
                                              <p:pRg st="0" end="0"/>
                                            </p:txEl>
                                          </p:spTgt>
                                        </p:tgtEl>
                                        <p:attrNameLst>
                                          <p:attrName>style.visibility</p:attrName>
                                        </p:attrNameLst>
                                      </p:cBhvr>
                                      <p:to>
                                        <p:strVal val="visible"/>
                                      </p:to>
                                    </p:set>
                                    <p:anim calcmode="lin" valueType="num">
                                      <p:cBhvr additive="base">
                                        <p:cTn id="24"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nodeType="clickEffect">
                                  <p:stCondLst>
                                    <p:cond delay="0"/>
                                  </p:stCondLst>
                                  <p:childTnLst>
                                    <p:set>
                                      <p:cBhvr>
                                        <p:cTn id="29" dur="1" fill="hold">
                                          <p:stCondLst>
                                            <p:cond delay="0"/>
                                          </p:stCondLst>
                                        </p:cTn>
                                        <p:tgtEl>
                                          <p:spTgt spid="6">
                                            <p:txEl>
                                              <p:pRg st="0" end="0"/>
                                            </p:txEl>
                                          </p:spTgt>
                                        </p:tgtEl>
                                        <p:attrNameLst>
                                          <p:attrName>style.visibility</p:attrName>
                                        </p:attrNameLst>
                                      </p:cBhvr>
                                      <p:to>
                                        <p:strVal val="visible"/>
                                      </p:to>
                                    </p:set>
                                    <p:animEffect transition="in" filter="wipe(down)">
                                      <p:cBhvr>
                                        <p:cTn id="30" dur="500"/>
                                        <p:tgtEl>
                                          <p:spTgt spid="6">
                                            <p:txEl>
                                              <p:pRg st="0" end="0"/>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nodeType="clickEffect">
                                  <p:stCondLst>
                                    <p:cond delay="0"/>
                                  </p:stCondLst>
                                  <p:childTnLst>
                                    <p:set>
                                      <p:cBhvr>
                                        <p:cTn id="34" dur="1" fill="hold">
                                          <p:stCondLst>
                                            <p:cond delay="0"/>
                                          </p:stCondLst>
                                        </p:cTn>
                                        <p:tgtEl>
                                          <p:spTgt spid="6">
                                            <p:txEl>
                                              <p:pRg st="1" end="1"/>
                                            </p:txEl>
                                          </p:spTgt>
                                        </p:tgtEl>
                                        <p:attrNameLst>
                                          <p:attrName>style.visibility</p:attrName>
                                        </p:attrNameLst>
                                      </p:cBhvr>
                                      <p:to>
                                        <p:strVal val="visible"/>
                                      </p:to>
                                    </p:set>
                                    <p:animEffect transition="in" filter="wipe(down)">
                                      <p:cBhvr>
                                        <p:cTn id="35"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p:txBody>
          <a:bodyPr/>
          <a:lstStyle/>
          <a:p>
            <a:r>
              <a:rPr lang="es-ES" dirty="0" smtClean="0">
                <a:solidFill>
                  <a:schemeClr val="accent1">
                    <a:lumMod val="75000"/>
                  </a:schemeClr>
                </a:solidFill>
              </a:rPr>
              <a:t>TESIS: CONCEPTO</a:t>
            </a:r>
            <a:endParaRPr lang="es-MX" dirty="0">
              <a:solidFill>
                <a:schemeClr val="accent1">
                  <a:lumMod val="75000"/>
                </a:schemeClr>
              </a:solidFill>
            </a:endParaRPr>
          </a:p>
        </p:txBody>
      </p:sp>
      <p:sp>
        <p:nvSpPr>
          <p:cNvPr id="8" name="7 Marcador de contenido"/>
          <p:cNvSpPr>
            <a:spLocks noGrp="1"/>
          </p:cNvSpPr>
          <p:nvPr>
            <p:ph idx="1"/>
          </p:nvPr>
        </p:nvSpPr>
        <p:spPr>
          <a:xfrm>
            <a:off x="457200" y="1600200"/>
            <a:ext cx="8229600" cy="5257800"/>
          </a:xfrm>
        </p:spPr>
        <p:txBody>
          <a:bodyPr>
            <a:normAutofit fontScale="70000" lnSpcReduction="20000"/>
          </a:bodyPr>
          <a:lstStyle/>
          <a:p>
            <a:pPr algn="ctr">
              <a:lnSpc>
                <a:spcPct val="170000"/>
              </a:lnSpc>
            </a:pPr>
            <a:r>
              <a:rPr lang="es-MX" b="1" dirty="0" smtClean="0">
                <a:solidFill>
                  <a:srgbClr val="0070C0"/>
                </a:solidFill>
              </a:rPr>
              <a:t>“El </a:t>
            </a:r>
            <a:r>
              <a:rPr lang="es-MX" b="1" dirty="0">
                <a:solidFill>
                  <a:srgbClr val="0070C0"/>
                </a:solidFill>
              </a:rPr>
              <a:t>trabajo de tesis permite al sustentante demostrar su postura ideológica, teórica, disciplinaria, conceptual y práctica de un conocimiento en el ámbito turístico y gastronómico, que se traduce en una disertación y explicación de una realidad específica, misma que se presenta de forma escrita, ordenada y sistematizada, y cuya finalidad es el encontrar respuestas a sus interrogantes, comprobar o no comprobar una o las hipótesis planteadas, lograr </a:t>
            </a:r>
            <a:r>
              <a:rPr lang="es-MX" b="1" dirty="0" smtClean="0">
                <a:solidFill>
                  <a:srgbClr val="0070C0"/>
                </a:solidFill>
              </a:rPr>
              <a:t>los </a:t>
            </a:r>
            <a:r>
              <a:rPr lang="es-MX" b="1" dirty="0">
                <a:solidFill>
                  <a:srgbClr val="0070C0"/>
                </a:solidFill>
              </a:rPr>
              <a:t>objetivos trazados, mostrar sus hallazgos y conclusiones concretas que se conviertan en vetas de nuevos </a:t>
            </a:r>
            <a:r>
              <a:rPr lang="es-MX" b="1" dirty="0" smtClean="0">
                <a:solidFill>
                  <a:srgbClr val="0070C0"/>
                </a:solidFill>
              </a:rPr>
              <a:t>conocimientos” (UAEM, 2014b).</a:t>
            </a:r>
            <a:endParaRPr lang="es-MX" b="1" dirty="0">
              <a:solidFill>
                <a:srgbClr val="0070C0"/>
              </a:solidFill>
            </a:endParaRPr>
          </a:p>
        </p:txBody>
      </p:sp>
    </p:spTree>
    <p:extLst>
      <p:ext uri="{BB962C8B-B14F-4D97-AF65-F5344CB8AC3E}">
        <p14:creationId xmlns:p14="http://schemas.microsoft.com/office/powerpoint/2010/main" val="36759335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barn(inVertical)">
                                      <p:cBhvr>
                                        <p:cTn id="7"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TESIS: CONCEPTOS</a:t>
            </a:r>
            <a:endParaRPr lang="es-MX" dirty="0"/>
          </a:p>
        </p:txBody>
      </p:sp>
      <p:sp>
        <p:nvSpPr>
          <p:cNvPr id="3" name="Marcador de contenido 2"/>
          <p:cNvSpPr>
            <a:spLocks noGrp="1"/>
          </p:cNvSpPr>
          <p:nvPr>
            <p:ph idx="1"/>
          </p:nvPr>
        </p:nvSpPr>
        <p:spPr>
          <a:xfrm>
            <a:off x="457200" y="1268760"/>
            <a:ext cx="8229600" cy="5256584"/>
          </a:xfrm>
        </p:spPr>
        <p:txBody>
          <a:bodyPr>
            <a:noAutofit/>
          </a:bodyPr>
          <a:lstStyle/>
          <a:p>
            <a:pPr>
              <a:lnSpc>
                <a:spcPct val="170000"/>
              </a:lnSpc>
            </a:pPr>
            <a:r>
              <a:rPr lang="es-MX" sz="1800" b="1" dirty="0" smtClean="0"/>
              <a:t>Trabajo dirigido hacia la generación de nuevos conocimientos; debe comprender el empleo o demostración de una teoría (s) que permita mejorar la comprensión o desarrollo del objeto de estudio acorde con un método pertinente a la disciplina y con el rigor metodológico que aporte validez y confiabilidad al estudio. </a:t>
            </a:r>
          </a:p>
          <a:p>
            <a:pPr>
              <a:lnSpc>
                <a:spcPct val="170000"/>
              </a:lnSpc>
            </a:pPr>
            <a:r>
              <a:rPr lang="es-MX" sz="1800" b="1" dirty="0" smtClean="0"/>
              <a:t>Debe basarse en estudios que fundamenten fenómenos y hechos observables sin prever ninguna aplicación específica inmediata que derivan en documentos de análisis teóricos como estados de conocimiento o estados del arte así como estudios de caso y mostrar originalidad en el tratamiento temático o en la metodología empleada, así como realizar una aportación para la profesión o la disciplina (UAEM, 2013, P. 3).</a:t>
            </a:r>
            <a:endParaRPr lang="es-MX" sz="1800" b="1" dirty="0"/>
          </a:p>
        </p:txBody>
      </p:sp>
    </p:spTree>
    <p:extLst>
      <p:ext uri="{BB962C8B-B14F-4D97-AF65-F5344CB8AC3E}">
        <p14:creationId xmlns:p14="http://schemas.microsoft.com/office/powerpoint/2010/main" val="36508153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a:bodyPr>
          <a:lstStyle/>
          <a:p>
            <a:pPr algn="ctr"/>
            <a:r>
              <a:rPr lang="es-MX" sz="2400" dirty="0" smtClean="0">
                <a:solidFill>
                  <a:schemeClr val="accent2">
                    <a:lumMod val="75000"/>
                  </a:schemeClr>
                </a:solidFill>
              </a:rPr>
              <a:t>PERIODO: 2017B</a:t>
            </a:r>
            <a:endParaRPr lang="es-MX" sz="2400" dirty="0">
              <a:solidFill>
                <a:schemeClr val="accent2">
                  <a:lumMod val="75000"/>
                </a:schemeClr>
              </a:solidFill>
            </a:endParaRPr>
          </a:p>
        </p:txBody>
      </p:sp>
      <p:sp>
        <p:nvSpPr>
          <p:cNvPr id="5" name="Marcador de texto 4"/>
          <p:cNvSpPr>
            <a:spLocks noGrp="1"/>
          </p:cNvSpPr>
          <p:nvPr>
            <p:ph type="body" idx="1"/>
          </p:nvPr>
        </p:nvSpPr>
        <p:spPr>
          <a:xfrm>
            <a:off x="899592" y="1196752"/>
            <a:ext cx="7215238" cy="2794062"/>
          </a:xfrm>
        </p:spPr>
        <p:txBody>
          <a:bodyPr>
            <a:noAutofit/>
          </a:bodyPr>
          <a:lstStyle/>
          <a:p>
            <a:pPr algn="ctr">
              <a:lnSpc>
                <a:spcPct val="150000"/>
              </a:lnSpc>
            </a:pPr>
            <a:endParaRPr lang="es-MX" sz="3600" b="1" dirty="0" smtClean="0">
              <a:solidFill>
                <a:schemeClr val="accent2">
                  <a:lumMod val="75000"/>
                </a:schemeClr>
              </a:solidFill>
            </a:endParaRPr>
          </a:p>
          <a:p>
            <a:pPr algn="ctr">
              <a:lnSpc>
                <a:spcPct val="150000"/>
              </a:lnSpc>
            </a:pPr>
            <a:r>
              <a:rPr lang="es-MX" sz="3600" b="1" dirty="0" smtClean="0">
                <a:solidFill>
                  <a:schemeClr val="accent2">
                    <a:lumMod val="75000"/>
                  </a:schemeClr>
                </a:solidFill>
              </a:rPr>
              <a:t>UNIDAD DE APRENDIZAJE: </a:t>
            </a:r>
          </a:p>
          <a:p>
            <a:pPr algn="ctr">
              <a:lnSpc>
                <a:spcPct val="150000"/>
              </a:lnSpc>
            </a:pPr>
            <a:r>
              <a:rPr lang="es-MX" sz="3600" b="1" dirty="0" smtClean="0">
                <a:solidFill>
                  <a:schemeClr val="accent2">
                    <a:lumMod val="75000"/>
                  </a:schemeClr>
                </a:solidFill>
              </a:rPr>
              <a:t>TALLER DE INVESTIGACIÓN</a:t>
            </a:r>
            <a:endParaRPr lang="es-MX" sz="3600" b="1" dirty="0">
              <a:solidFill>
                <a:schemeClr val="accent2">
                  <a:lumMod val="75000"/>
                </a:schemeClr>
              </a:solidFill>
            </a:endParaRPr>
          </a:p>
        </p:txBody>
      </p:sp>
    </p:spTree>
    <p:extLst>
      <p:ext uri="{BB962C8B-B14F-4D97-AF65-F5344CB8AC3E}">
        <p14:creationId xmlns:p14="http://schemas.microsoft.com/office/powerpoint/2010/main" val="21233917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r>
              <a:rPr lang="es-ES" sz="2800" dirty="0" smtClean="0">
                <a:solidFill>
                  <a:schemeClr val="accent1">
                    <a:lumMod val="75000"/>
                  </a:schemeClr>
                </a:solidFill>
              </a:rPr>
              <a:t>HABILIDADES Y ACTITUDES DEL SUSTENTANTE DE UNA TESIS</a:t>
            </a:r>
            <a:endParaRPr lang="es-MX" sz="2800" dirty="0">
              <a:solidFill>
                <a:schemeClr val="accent1">
                  <a:lumMod val="75000"/>
                </a:schemeClr>
              </a:solidFill>
            </a:endParaRPr>
          </a:p>
        </p:txBody>
      </p:sp>
      <p:sp>
        <p:nvSpPr>
          <p:cNvPr id="5" name="4 Marcador de contenido"/>
          <p:cNvSpPr>
            <a:spLocks noGrp="1"/>
          </p:cNvSpPr>
          <p:nvPr>
            <p:ph sz="half" idx="1"/>
          </p:nvPr>
        </p:nvSpPr>
        <p:spPr>
          <a:xfrm>
            <a:off x="323528" y="1484784"/>
            <a:ext cx="4104456" cy="4824536"/>
          </a:xfrm>
        </p:spPr>
        <p:txBody>
          <a:bodyPr>
            <a:normAutofit fontScale="62500" lnSpcReduction="20000"/>
          </a:bodyPr>
          <a:lstStyle/>
          <a:p>
            <a:pPr algn="ctr">
              <a:lnSpc>
                <a:spcPct val="170000"/>
              </a:lnSpc>
              <a:buFont typeface="Wingdings" panose="05000000000000000000" pitchFamily="2" charset="2"/>
              <a:buChar char="Ø"/>
            </a:pPr>
            <a:r>
              <a:rPr lang="es-ES" sz="2600" b="1" dirty="0" smtClean="0">
                <a:solidFill>
                  <a:schemeClr val="accent2">
                    <a:lumMod val="75000"/>
                  </a:schemeClr>
                </a:solidFill>
              </a:rPr>
              <a:t>Capacidad de problematización y fundamentación de un tema de investigación.</a:t>
            </a:r>
          </a:p>
          <a:p>
            <a:pPr marL="0" indent="0" algn="ctr">
              <a:lnSpc>
                <a:spcPct val="170000"/>
              </a:lnSpc>
              <a:buNone/>
            </a:pPr>
            <a:endParaRPr lang="es-ES" sz="2600" b="1" dirty="0" smtClean="0">
              <a:solidFill>
                <a:schemeClr val="accent2">
                  <a:lumMod val="75000"/>
                </a:schemeClr>
              </a:solidFill>
            </a:endParaRPr>
          </a:p>
          <a:p>
            <a:pPr algn="ctr">
              <a:lnSpc>
                <a:spcPct val="170000"/>
              </a:lnSpc>
              <a:buFont typeface="Wingdings" panose="05000000000000000000" pitchFamily="2" charset="2"/>
              <a:buChar char="Ø"/>
            </a:pPr>
            <a:r>
              <a:rPr lang="es-ES" sz="2600" b="1" dirty="0" smtClean="0">
                <a:solidFill>
                  <a:schemeClr val="accent5">
                    <a:lumMod val="75000"/>
                  </a:schemeClr>
                </a:solidFill>
              </a:rPr>
              <a:t>Identificación, búsqueda, selección y análisis de documentos.</a:t>
            </a:r>
          </a:p>
          <a:p>
            <a:pPr marL="0" indent="0" algn="ctr">
              <a:lnSpc>
                <a:spcPct val="170000"/>
              </a:lnSpc>
              <a:buNone/>
            </a:pPr>
            <a:endParaRPr lang="es-ES" sz="2600" b="1" dirty="0" smtClean="0">
              <a:solidFill>
                <a:schemeClr val="accent5">
                  <a:lumMod val="75000"/>
                </a:schemeClr>
              </a:solidFill>
            </a:endParaRPr>
          </a:p>
          <a:p>
            <a:pPr algn="ctr">
              <a:lnSpc>
                <a:spcPct val="170000"/>
              </a:lnSpc>
              <a:buFont typeface="Wingdings" panose="05000000000000000000" pitchFamily="2" charset="2"/>
              <a:buChar char="Ø"/>
            </a:pPr>
            <a:r>
              <a:rPr lang="es-ES" sz="2600" b="1" dirty="0" smtClean="0">
                <a:solidFill>
                  <a:schemeClr val="accent2">
                    <a:lumMod val="75000"/>
                  </a:schemeClr>
                </a:solidFill>
              </a:rPr>
              <a:t>Uso de métodos y aplicación de técnicas de investigación</a:t>
            </a:r>
            <a:r>
              <a:rPr lang="es-ES" sz="1800" b="1" dirty="0" smtClean="0">
                <a:solidFill>
                  <a:schemeClr val="accent2">
                    <a:lumMod val="75000"/>
                  </a:schemeClr>
                </a:solidFill>
              </a:rPr>
              <a:t>.</a:t>
            </a:r>
            <a:endParaRPr lang="es-MX" sz="1800" b="1" dirty="0">
              <a:solidFill>
                <a:schemeClr val="accent2">
                  <a:lumMod val="75000"/>
                </a:schemeClr>
              </a:solidFill>
            </a:endParaRPr>
          </a:p>
        </p:txBody>
      </p:sp>
      <p:sp>
        <p:nvSpPr>
          <p:cNvPr id="6" name="5 Marcador de contenido"/>
          <p:cNvSpPr>
            <a:spLocks noGrp="1"/>
          </p:cNvSpPr>
          <p:nvPr>
            <p:ph sz="half" idx="2"/>
          </p:nvPr>
        </p:nvSpPr>
        <p:spPr>
          <a:xfrm>
            <a:off x="4932040" y="1600200"/>
            <a:ext cx="3754760" cy="4525963"/>
          </a:xfrm>
        </p:spPr>
        <p:txBody>
          <a:bodyPr>
            <a:normAutofit fontScale="62500" lnSpcReduction="20000"/>
          </a:bodyPr>
          <a:lstStyle/>
          <a:p>
            <a:pPr algn="ctr">
              <a:lnSpc>
                <a:spcPct val="170000"/>
              </a:lnSpc>
              <a:buFont typeface="Wingdings" panose="05000000000000000000" pitchFamily="2" charset="2"/>
              <a:buChar char="Ø"/>
            </a:pPr>
            <a:r>
              <a:rPr lang="es-ES" b="1" dirty="0" smtClean="0">
                <a:solidFill>
                  <a:srgbClr val="C00000"/>
                </a:solidFill>
              </a:rPr>
              <a:t>Capacidad reflexiva, crítica y argumentativa.</a:t>
            </a:r>
          </a:p>
          <a:p>
            <a:pPr algn="ctr">
              <a:lnSpc>
                <a:spcPct val="170000"/>
              </a:lnSpc>
              <a:buFont typeface="Wingdings" panose="05000000000000000000" pitchFamily="2" charset="2"/>
              <a:buChar char="Ø"/>
            </a:pPr>
            <a:r>
              <a:rPr lang="es-ES" b="1" dirty="0" smtClean="0">
                <a:solidFill>
                  <a:schemeClr val="accent2">
                    <a:lumMod val="75000"/>
                  </a:schemeClr>
                </a:solidFill>
              </a:rPr>
              <a:t>Manejo de aparato crítico (sistemas de citación y referenciación).</a:t>
            </a:r>
          </a:p>
          <a:p>
            <a:pPr algn="ctr">
              <a:lnSpc>
                <a:spcPct val="170000"/>
              </a:lnSpc>
              <a:buFont typeface="Wingdings" panose="05000000000000000000" pitchFamily="2" charset="2"/>
              <a:buChar char="Ø"/>
            </a:pPr>
            <a:r>
              <a:rPr lang="es-ES" b="1" dirty="0" smtClean="0">
                <a:solidFill>
                  <a:srgbClr val="C00000"/>
                </a:solidFill>
              </a:rPr>
              <a:t>Disposición para descubrir, interpretar, explicar y/o comprender una parte de la realidad, en este caso, gastronómica.</a:t>
            </a:r>
          </a:p>
          <a:p>
            <a:pPr>
              <a:buFont typeface="Wingdings" panose="05000000000000000000" pitchFamily="2" charset="2"/>
              <a:buChar char="Ø"/>
            </a:pPr>
            <a:endParaRPr lang="es-MX" b="1" dirty="0">
              <a:solidFill>
                <a:schemeClr val="accent2">
                  <a:lumMod val="75000"/>
                </a:schemeClr>
              </a:solidFill>
            </a:endParaRPr>
          </a:p>
        </p:txBody>
      </p:sp>
    </p:spTree>
    <p:extLst>
      <p:ext uri="{BB962C8B-B14F-4D97-AF65-F5344CB8AC3E}">
        <p14:creationId xmlns:p14="http://schemas.microsoft.com/office/powerpoint/2010/main" val="41970538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fade">
                                      <p:cBhvr>
                                        <p:cTn id="12" dur="1000"/>
                                        <p:tgtEl>
                                          <p:spTgt spid="5">
                                            <p:txEl>
                                              <p:pRg st="2" end="2"/>
                                            </p:txEl>
                                          </p:spTgt>
                                        </p:tgtEl>
                                      </p:cBhvr>
                                    </p:animEffect>
                                    <p:anim calcmode="lin" valueType="num">
                                      <p:cBhvr>
                                        <p:cTn id="13"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5">
                                            <p:txEl>
                                              <p:pRg st="2" end="2"/>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animEffect transition="in" filter="fade">
                                      <p:cBhvr>
                                        <p:cTn id="17" dur="1000"/>
                                        <p:tgtEl>
                                          <p:spTgt spid="5">
                                            <p:txEl>
                                              <p:pRg st="4" end="4"/>
                                            </p:txEl>
                                          </p:spTgt>
                                        </p:tgtEl>
                                      </p:cBhvr>
                                    </p:animEffect>
                                    <p:anim calcmode="lin" valueType="num">
                                      <p:cBhvr>
                                        <p:cTn id="18"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19"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6">
                                            <p:txEl>
                                              <p:pRg st="0" end="0"/>
                                            </p:txEl>
                                          </p:spTgt>
                                        </p:tgtEl>
                                        <p:attrNameLst>
                                          <p:attrName>style.visibility</p:attrName>
                                        </p:attrNameLst>
                                      </p:cBhvr>
                                      <p:to>
                                        <p:strVal val="visible"/>
                                      </p:to>
                                    </p:set>
                                    <p:animEffect transition="in" filter="wipe(down)">
                                      <p:cBhvr>
                                        <p:cTn id="24" dur="500"/>
                                        <p:tgtEl>
                                          <p:spTgt spid="6">
                                            <p:txEl>
                                              <p:pRg st="0" end="0"/>
                                            </p:txEl>
                                          </p:spTgt>
                                        </p:tgtEl>
                                      </p:cBhvr>
                                    </p:animEffect>
                                  </p:childTnLst>
                                </p:cTn>
                              </p:par>
                              <p:par>
                                <p:cTn id="25" presetID="22" presetClass="entr" presetSubtype="4" fill="hold" nodeType="withEffect">
                                  <p:stCondLst>
                                    <p:cond delay="0"/>
                                  </p:stCondLst>
                                  <p:childTnLst>
                                    <p:set>
                                      <p:cBhvr>
                                        <p:cTn id="26" dur="1" fill="hold">
                                          <p:stCondLst>
                                            <p:cond delay="0"/>
                                          </p:stCondLst>
                                        </p:cTn>
                                        <p:tgtEl>
                                          <p:spTgt spid="6">
                                            <p:txEl>
                                              <p:pRg st="1" end="1"/>
                                            </p:txEl>
                                          </p:spTgt>
                                        </p:tgtEl>
                                        <p:attrNameLst>
                                          <p:attrName>style.visibility</p:attrName>
                                        </p:attrNameLst>
                                      </p:cBhvr>
                                      <p:to>
                                        <p:strVal val="visible"/>
                                      </p:to>
                                    </p:set>
                                    <p:animEffect transition="in" filter="wipe(down)">
                                      <p:cBhvr>
                                        <p:cTn id="27" dur="500"/>
                                        <p:tgtEl>
                                          <p:spTgt spid="6">
                                            <p:txEl>
                                              <p:pRg st="1" end="1"/>
                                            </p:txEl>
                                          </p:spTgt>
                                        </p:tgtEl>
                                      </p:cBhvr>
                                    </p:animEffect>
                                  </p:childTnLst>
                                </p:cTn>
                              </p:par>
                              <p:par>
                                <p:cTn id="28" presetID="22" presetClass="entr" presetSubtype="4" fill="hold" nodeType="withEffect">
                                  <p:stCondLst>
                                    <p:cond delay="0"/>
                                  </p:stCondLst>
                                  <p:childTnLst>
                                    <p:set>
                                      <p:cBhvr>
                                        <p:cTn id="29" dur="1" fill="hold">
                                          <p:stCondLst>
                                            <p:cond delay="0"/>
                                          </p:stCondLst>
                                        </p:cTn>
                                        <p:tgtEl>
                                          <p:spTgt spid="6">
                                            <p:txEl>
                                              <p:pRg st="2" end="2"/>
                                            </p:txEl>
                                          </p:spTgt>
                                        </p:tgtEl>
                                        <p:attrNameLst>
                                          <p:attrName>style.visibility</p:attrName>
                                        </p:attrNameLst>
                                      </p:cBhvr>
                                      <p:to>
                                        <p:strVal val="visible"/>
                                      </p:to>
                                    </p:set>
                                    <p:animEffect transition="in" filter="wipe(down)">
                                      <p:cBhvr>
                                        <p:cTn id="30"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3200" b="1" dirty="0" smtClean="0">
                <a:solidFill>
                  <a:schemeClr val="accent5">
                    <a:lumMod val="50000"/>
                  </a:schemeClr>
                </a:solidFill>
              </a:rPr>
              <a:t>ESTRUCTURA DEL PROTOCOLO DE TESIS</a:t>
            </a:r>
            <a:endParaRPr lang="es-MX" sz="3200" b="1" dirty="0">
              <a:solidFill>
                <a:schemeClr val="accent5">
                  <a:lumMod val="50000"/>
                </a:schemeClr>
              </a:solidFill>
            </a:endParaRPr>
          </a:p>
        </p:txBody>
      </p:sp>
      <p:sp>
        <p:nvSpPr>
          <p:cNvPr id="3" name="2 Marcador de texto"/>
          <p:cNvSpPr>
            <a:spLocks noGrp="1"/>
          </p:cNvSpPr>
          <p:nvPr>
            <p:ph type="body" idx="1"/>
          </p:nvPr>
        </p:nvSpPr>
        <p:spPr>
          <a:xfrm>
            <a:off x="457200" y="1535113"/>
            <a:ext cx="7859216" cy="381719"/>
          </a:xfrm>
        </p:spPr>
        <p:txBody>
          <a:bodyPr>
            <a:normAutofit fontScale="92500" lnSpcReduction="20000"/>
          </a:bodyPr>
          <a:lstStyle/>
          <a:p>
            <a:pPr algn="ctr"/>
            <a:r>
              <a:rPr lang="es-MX" dirty="0" smtClean="0">
                <a:solidFill>
                  <a:schemeClr val="accent2">
                    <a:lumMod val="75000"/>
                  </a:schemeClr>
                </a:solidFill>
              </a:rPr>
              <a:t>ELEMENTOS A CONSIDERAR</a:t>
            </a:r>
            <a:endParaRPr lang="es-MX" dirty="0">
              <a:solidFill>
                <a:schemeClr val="accent2">
                  <a:lumMod val="75000"/>
                </a:schemeClr>
              </a:solidFill>
            </a:endParaRPr>
          </a:p>
        </p:txBody>
      </p:sp>
      <p:sp>
        <p:nvSpPr>
          <p:cNvPr id="4" name="3 Marcador de contenido"/>
          <p:cNvSpPr>
            <a:spLocks noGrp="1"/>
          </p:cNvSpPr>
          <p:nvPr>
            <p:ph sz="half" idx="2"/>
          </p:nvPr>
        </p:nvSpPr>
        <p:spPr/>
        <p:txBody>
          <a:bodyPr>
            <a:normAutofit/>
          </a:bodyPr>
          <a:lstStyle/>
          <a:p>
            <a:pPr marL="0" indent="0" algn="ctr">
              <a:lnSpc>
                <a:spcPct val="150000"/>
              </a:lnSpc>
              <a:buNone/>
            </a:pPr>
            <a:r>
              <a:rPr lang="es-MX" b="1" dirty="0" smtClean="0">
                <a:solidFill>
                  <a:srgbClr val="7030A0"/>
                </a:solidFill>
              </a:rPr>
              <a:t>1. Título.</a:t>
            </a:r>
          </a:p>
          <a:p>
            <a:pPr marL="0" indent="0" algn="ctr">
              <a:lnSpc>
                <a:spcPct val="150000"/>
              </a:lnSpc>
              <a:buNone/>
            </a:pPr>
            <a:r>
              <a:rPr lang="es-MX" b="1" dirty="0" smtClean="0">
                <a:solidFill>
                  <a:schemeClr val="accent2">
                    <a:lumMod val="75000"/>
                  </a:schemeClr>
                </a:solidFill>
              </a:rPr>
              <a:t>2. Antecedentes.</a:t>
            </a:r>
          </a:p>
          <a:p>
            <a:pPr marL="0" indent="0" algn="ctr">
              <a:lnSpc>
                <a:spcPct val="150000"/>
              </a:lnSpc>
              <a:buNone/>
            </a:pPr>
            <a:r>
              <a:rPr lang="es-MX" b="1" dirty="0" smtClean="0">
                <a:solidFill>
                  <a:srgbClr val="7030A0"/>
                </a:solidFill>
              </a:rPr>
              <a:t>3. Problema de Investigación.</a:t>
            </a:r>
          </a:p>
          <a:p>
            <a:pPr marL="0" indent="0" algn="ctr">
              <a:lnSpc>
                <a:spcPct val="150000"/>
              </a:lnSpc>
              <a:buNone/>
            </a:pPr>
            <a:r>
              <a:rPr lang="es-MX" b="1" dirty="0" smtClean="0">
                <a:solidFill>
                  <a:schemeClr val="accent2">
                    <a:lumMod val="75000"/>
                  </a:schemeClr>
                </a:solidFill>
              </a:rPr>
              <a:t>4. Justificación.</a:t>
            </a:r>
          </a:p>
          <a:p>
            <a:pPr marL="0" indent="0" algn="ctr">
              <a:lnSpc>
                <a:spcPct val="150000"/>
              </a:lnSpc>
              <a:buNone/>
            </a:pPr>
            <a:r>
              <a:rPr lang="es-MX" b="1" dirty="0" smtClean="0">
                <a:solidFill>
                  <a:srgbClr val="7030A0"/>
                </a:solidFill>
              </a:rPr>
              <a:t>5. Objetivo general y específicos.</a:t>
            </a:r>
            <a:endParaRPr lang="es-MX" b="1" dirty="0">
              <a:solidFill>
                <a:srgbClr val="7030A0"/>
              </a:solidFill>
            </a:endParaRPr>
          </a:p>
        </p:txBody>
      </p:sp>
      <p:sp>
        <p:nvSpPr>
          <p:cNvPr id="6" name="5 Marcador de contenido"/>
          <p:cNvSpPr>
            <a:spLocks noGrp="1"/>
          </p:cNvSpPr>
          <p:nvPr>
            <p:ph sz="quarter" idx="4"/>
          </p:nvPr>
        </p:nvSpPr>
        <p:spPr>
          <a:xfrm>
            <a:off x="4645025" y="2174874"/>
            <a:ext cx="4041775" cy="4206453"/>
          </a:xfrm>
        </p:spPr>
        <p:txBody>
          <a:bodyPr>
            <a:normAutofit fontScale="92500" lnSpcReduction="20000"/>
          </a:bodyPr>
          <a:lstStyle/>
          <a:p>
            <a:pPr marL="0" indent="0" algn="ctr">
              <a:lnSpc>
                <a:spcPct val="160000"/>
              </a:lnSpc>
              <a:buNone/>
            </a:pPr>
            <a:r>
              <a:rPr lang="es-MX" b="1" dirty="0" smtClean="0">
                <a:solidFill>
                  <a:srgbClr val="7030A0"/>
                </a:solidFill>
              </a:rPr>
              <a:t>6. Hipótesis /Supuesto central / Preguntas de Investigación.</a:t>
            </a:r>
          </a:p>
          <a:p>
            <a:pPr marL="0" indent="0" algn="ctr">
              <a:lnSpc>
                <a:spcPct val="160000"/>
              </a:lnSpc>
              <a:buNone/>
            </a:pPr>
            <a:r>
              <a:rPr lang="es-MX" b="1" dirty="0" smtClean="0">
                <a:solidFill>
                  <a:schemeClr val="accent2">
                    <a:lumMod val="75000"/>
                  </a:schemeClr>
                </a:solidFill>
              </a:rPr>
              <a:t>7. Fundamentación teórica.</a:t>
            </a:r>
          </a:p>
          <a:p>
            <a:pPr marL="0" indent="0" algn="ctr">
              <a:lnSpc>
                <a:spcPct val="160000"/>
              </a:lnSpc>
              <a:buNone/>
            </a:pPr>
            <a:r>
              <a:rPr lang="es-MX" b="1" dirty="0" smtClean="0">
                <a:solidFill>
                  <a:srgbClr val="7030A0"/>
                </a:solidFill>
              </a:rPr>
              <a:t>8. Metodología.</a:t>
            </a:r>
          </a:p>
          <a:p>
            <a:pPr marL="0" indent="0" algn="ctr">
              <a:lnSpc>
                <a:spcPct val="160000"/>
              </a:lnSpc>
              <a:buNone/>
            </a:pPr>
            <a:r>
              <a:rPr lang="es-MX" b="1" dirty="0" smtClean="0">
                <a:solidFill>
                  <a:schemeClr val="accent2">
                    <a:lumMod val="75000"/>
                  </a:schemeClr>
                </a:solidFill>
              </a:rPr>
              <a:t>9. Cronograma de Actividades.</a:t>
            </a:r>
          </a:p>
          <a:p>
            <a:pPr marL="0" indent="0" algn="ctr">
              <a:lnSpc>
                <a:spcPct val="160000"/>
              </a:lnSpc>
              <a:buNone/>
            </a:pPr>
            <a:r>
              <a:rPr lang="es-MX" b="1" dirty="0" smtClean="0">
                <a:solidFill>
                  <a:srgbClr val="7030A0"/>
                </a:solidFill>
              </a:rPr>
              <a:t>10. Fuentes consultadas.</a:t>
            </a:r>
          </a:p>
          <a:p>
            <a:pPr marL="0" indent="0" algn="ctr">
              <a:lnSpc>
                <a:spcPct val="160000"/>
              </a:lnSpc>
              <a:buNone/>
            </a:pPr>
            <a:r>
              <a:rPr lang="es-MX" b="1" dirty="0" smtClean="0">
                <a:solidFill>
                  <a:schemeClr val="accent2">
                    <a:lumMod val="75000"/>
                  </a:schemeClr>
                </a:solidFill>
              </a:rPr>
              <a:t>11. Grupo de Investigación y Eje Temático.</a:t>
            </a:r>
            <a:endParaRPr lang="es-MX" b="1" dirty="0">
              <a:solidFill>
                <a:schemeClr val="accent2">
                  <a:lumMod val="75000"/>
                </a:schemeClr>
              </a:solidFill>
            </a:endParaRPr>
          </a:p>
        </p:txBody>
      </p:sp>
    </p:spTree>
    <p:extLst>
      <p:ext uri="{BB962C8B-B14F-4D97-AF65-F5344CB8AC3E}">
        <p14:creationId xmlns:p14="http://schemas.microsoft.com/office/powerpoint/2010/main" val="41822415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1000"/>
                                        <p:tgtEl>
                                          <p:spTgt spid="4">
                                            <p:txEl>
                                              <p:pRg st="1" end="1"/>
                                            </p:txEl>
                                          </p:spTgt>
                                        </p:tgtEl>
                                      </p:cBhvr>
                                    </p:animEffect>
                                    <p:anim calcmode="lin" valueType="num">
                                      <p:cBhvr>
                                        <p:cTn id="13"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4">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1000"/>
                                        <p:tgtEl>
                                          <p:spTgt spid="4">
                                            <p:txEl>
                                              <p:pRg st="2" end="2"/>
                                            </p:txEl>
                                          </p:spTgt>
                                        </p:tgtEl>
                                      </p:cBhvr>
                                    </p:animEffect>
                                    <p:anim calcmode="lin" valueType="num">
                                      <p:cBhvr>
                                        <p:cTn id="1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4">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1000"/>
                                        <p:tgtEl>
                                          <p:spTgt spid="4">
                                            <p:txEl>
                                              <p:pRg st="3" end="3"/>
                                            </p:txEl>
                                          </p:spTgt>
                                        </p:tgtEl>
                                      </p:cBhvr>
                                    </p:animEffect>
                                    <p:anim calcmode="lin" valueType="num">
                                      <p:cBhvr>
                                        <p:cTn id="23"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4">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fade">
                                      <p:cBhvr>
                                        <p:cTn id="27" dur="1000"/>
                                        <p:tgtEl>
                                          <p:spTgt spid="4">
                                            <p:txEl>
                                              <p:pRg st="4" end="4"/>
                                            </p:txEl>
                                          </p:spTgt>
                                        </p:tgtEl>
                                      </p:cBhvr>
                                    </p:animEffect>
                                    <p:anim calcmode="lin" valueType="num">
                                      <p:cBhvr>
                                        <p:cTn id="28"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nodeType="click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wipe(down)">
                                      <p:cBhvr>
                                        <p:cTn id="34" dur="500"/>
                                        <p:tgtEl>
                                          <p:spTgt spid="6">
                                            <p:txEl>
                                              <p:pRg st="0" end="0"/>
                                            </p:txEl>
                                          </p:spTgt>
                                        </p:tgtEl>
                                      </p:cBhvr>
                                    </p:animEffect>
                                  </p:childTnLst>
                                </p:cTn>
                              </p:par>
                              <p:par>
                                <p:cTn id="35" presetID="22" presetClass="entr" presetSubtype="4" fill="hold"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wipe(down)">
                                      <p:cBhvr>
                                        <p:cTn id="37" dur="500"/>
                                        <p:tgtEl>
                                          <p:spTgt spid="6">
                                            <p:txEl>
                                              <p:pRg st="1" end="1"/>
                                            </p:txEl>
                                          </p:spTgt>
                                        </p:tgtEl>
                                      </p:cBhvr>
                                    </p:animEffect>
                                  </p:childTnLst>
                                </p:cTn>
                              </p:par>
                              <p:par>
                                <p:cTn id="38" presetID="22" presetClass="entr" presetSubtype="4" fill="hold"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wipe(down)">
                                      <p:cBhvr>
                                        <p:cTn id="40" dur="500"/>
                                        <p:tgtEl>
                                          <p:spTgt spid="6">
                                            <p:txEl>
                                              <p:pRg st="2" end="2"/>
                                            </p:txEl>
                                          </p:spTgt>
                                        </p:tgtEl>
                                      </p:cBhvr>
                                    </p:animEffect>
                                  </p:childTnLst>
                                </p:cTn>
                              </p:par>
                              <p:par>
                                <p:cTn id="41" presetID="22" presetClass="entr" presetSubtype="4" fill="hold" nodeType="with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animEffect transition="in" filter="wipe(down)">
                                      <p:cBhvr>
                                        <p:cTn id="43" dur="500"/>
                                        <p:tgtEl>
                                          <p:spTgt spid="6">
                                            <p:txEl>
                                              <p:pRg st="3" end="3"/>
                                            </p:txEl>
                                          </p:spTgt>
                                        </p:tgtEl>
                                      </p:cBhvr>
                                    </p:animEffect>
                                  </p:childTnLst>
                                </p:cTn>
                              </p:par>
                              <p:par>
                                <p:cTn id="44" presetID="22" presetClass="entr" presetSubtype="4" fill="hold" nodeType="withEffect">
                                  <p:stCondLst>
                                    <p:cond delay="0"/>
                                  </p:stCondLst>
                                  <p:childTnLst>
                                    <p:set>
                                      <p:cBhvr>
                                        <p:cTn id="45" dur="1" fill="hold">
                                          <p:stCondLst>
                                            <p:cond delay="0"/>
                                          </p:stCondLst>
                                        </p:cTn>
                                        <p:tgtEl>
                                          <p:spTgt spid="6">
                                            <p:txEl>
                                              <p:pRg st="4" end="4"/>
                                            </p:txEl>
                                          </p:spTgt>
                                        </p:tgtEl>
                                        <p:attrNameLst>
                                          <p:attrName>style.visibility</p:attrName>
                                        </p:attrNameLst>
                                      </p:cBhvr>
                                      <p:to>
                                        <p:strVal val="visible"/>
                                      </p:to>
                                    </p:set>
                                    <p:animEffect transition="in" filter="wipe(down)">
                                      <p:cBhvr>
                                        <p:cTn id="46" dur="500"/>
                                        <p:tgtEl>
                                          <p:spTgt spid="6">
                                            <p:txEl>
                                              <p:pRg st="4" end="4"/>
                                            </p:txEl>
                                          </p:spTgt>
                                        </p:tgtEl>
                                      </p:cBhvr>
                                    </p:animEffect>
                                  </p:childTnLst>
                                </p:cTn>
                              </p:par>
                              <p:par>
                                <p:cTn id="47" presetID="22" presetClass="entr" presetSubtype="4" fill="hold" nodeType="withEffect">
                                  <p:stCondLst>
                                    <p:cond delay="0"/>
                                  </p:stCondLst>
                                  <p:childTnLst>
                                    <p:set>
                                      <p:cBhvr>
                                        <p:cTn id="48" dur="1" fill="hold">
                                          <p:stCondLst>
                                            <p:cond delay="0"/>
                                          </p:stCondLst>
                                        </p:cTn>
                                        <p:tgtEl>
                                          <p:spTgt spid="6">
                                            <p:txEl>
                                              <p:pRg st="5" end="5"/>
                                            </p:txEl>
                                          </p:spTgt>
                                        </p:tgtEl>
                                        <p:attrNameLst>
                                          <p:attrName>style.visibility</p:attrName>
                                        </p:attrNameLst>
                                      </p:cBhvr>
                                      <p:to>
                                        <p:strVal val="visible"/>
                                      </p:to>
                                    </p:set>
                                    <p:animEffect transition="in" filter="wipe(down)">
                                      <p:cBhvr>
                                        <p:cTn id="49"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Marcador de texto 7"/>
          <p:cNvSpPr>
            <a:spLocks noGrp="1"/>
          </p:cNvSpPr>
          <p:nvPr>
            <p:ph type="body" idx="1"/>
          </p:nvPr>
        </p:nvSpPr>
        <p:spPr>
          <a:xfrm>
            <a:off x="964380" y="476672"/>
            <a:ext cx="7215238" cy="1785950"/>
          </a:xfrm>
        </p:spPr>
        <p:txBody>
          <a:bodyPr>
            <a:normAutofit/>
          </a:bodyPr>
          <a:lstStyle/>
          <a:p>
            <a:pPr algn="ctr"/>
            <a:r>
              <a:rPr lang="es-MX" sz="6000" b="1" dirty="0" smtClean="0">
                <a:solidFill>
                  <a:schemeClr val="accent1">
                    <a:lumMod val="75000"/>
                  </a:schemeClr>
                </a:solidFill>
              </a:rPr>
              <a:t>TESINA</a:t>
            </a:r>
            <a:endParaRPr lang="es-MX" sz="6000" b="1" dirty="0">
              <a:solidFill>
                <a:schemeClr val="accent1">
                  <a:lumMod val="75000"/>
                </a:schemeClr>
              </a:solidFill>
            </a:endParaRPr>
          </a:p>
        </p:txBody>
      </p:sp>
      <p:pic>
        <p:nvPicPr>
          <p:cNvPr id="9" name="Imagen 8"/>
          <p:cNvPicPr>
            <a:picLocks noChangeAspect="1"/>
          </p:cNvPicPr>
          <p:nvPr/>
        </p:nvPicPr>
        <p:blipFill>
          <a:blip r:embed="rId2"/>
          <a:stretch>
            <a:fillRect/>
          </a:stretch>
        </p:blipFill>
        <p:spPr>
          <a:xfrm rot="1217408">
            <a:off x="2075550" y="2988512"/>
            <a:ext cx="4898571" cy="3124950"/>
          </a:xfrm>
          <a:prstGeom prst="rect">
            <a:avLst/>
          </a:prstGeom>
          <a:ln w="38100">
            <a:solidFill>
              <a:srgbClr val="C00000"/>
            </a:solidFill>
          </a:ln>
        </p:spPr>
      </p:pic>
    </p:spTree>
    <p:extLst>
      <p:ext uri="{BB962C8B-B14F-4D97-AF65-F5344CB8AC3E}">
        <p14:creationId xmlns:p14="http://schemas.microsoft.com/office/powerpoint/2010/main" val="33301322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p:txBody>
          <a:bodyPr>
            <a:normAutofit/>
          </a:bodyPr>
          <a:lstStyle/>
          <a:p>
            <a:r>
              <a:rPr lang="es-ES" sz="2800" b="1" dirty="0" smtClean="0">
                <a:solidFill>
                  <a:srgbClr val="0070C0"/>
                </a:solidFill>
              </a:rPr>
              <a:t>TESINA: CARACTERÍSTICAS</a:t>
            </a:r>
            <a:endParaRPr lang="es-MX" sz="2800" b="1" dirty="0">
              <a:solidFill>
                <a:srgbClr val="0070C0"/>
              </a:solidFill>
            </a:endParaRPr>
          </a:p>
        </p:txBody>
      </p:sp>
      <p:sp>
        <p:nvSpPr>
          <p:cNvPr id="10" name="9 Marcador de texto"/>
          <p:cNvSpPr>
            <a:spLocks noGrp="1"/>
          </p:cNvSpPr>
          <p:nvPr>
            <p:ph type="body" idx="1"/>
          </p:nvPr>
        </p:nvSpPr>
        <p:spPr>
          <a:xfrm>
            <a:off x="457200" y="1124745"/>
            <a:ext cx="4040188" cy="504055"/>
          </a:xfrm>
        </p:spPr>
        <p:txBody>
          <a:bodyPr/>
          <a:lstStyle/>
          <a:p>
            <a:pPr algn="ctr"/>
            <a:r>
              <a:rPr lang="es-ES" dirty="0" smtClean="0">
                <a:solidFill>
                  <a:srgbClr val="C00000"/>
                </a:solidFill>
              </a:rPr>
              <a:t>DEFINICIÓN</a:t>
            </a:r>
            <a:endParaRPr lang="es-MX" dirty="0">
              <a:solidFill>
                <a:srgbClr val="C00000"/>
              </a:solidFill>
            </a:endParaRPr>
          </a:p>
        </p:txBody>
      </p:sp>
      <p:sp>
        <p:nvSpPr>
          <p:cNvPr id="11" name="10 Marcador de contenido"/>
          <p:cNvSpPr>
            <a:spLocks noGrp="1"/>
          </p:cNvSpPr>
          <p:nvPr>
            <p:ph sz="half" idx="2"/>
          </p:nvPr>
        </p:nvSpPr>
        <p:spPr>
          <a:xfrm>
            <a:off x="457200" y="1700808"/>
            <a:ext cx="4040188" cy="4425355"/>
          </a:xfrm>
        </p:spPr>
        <p:txBody>
          <a:bodyPr>
            <a:normAutofit fontScale="77500" lnSpcReduction="20000"/>
          </a:bodyPr>
          <a:lstStyle/>
          <a:p>
            <a:pPr>
              <a:lnSpc>
                <a:spcPct val="150000"/>
              </a:lnSpc>
              <a:buFont typeface="Wingdings" panose="05000000000000000000" pitchFamily="2" charset="2"/>
              <a:buChar char="q"/>
            </a:pPr>
            <a:r>
              <a:rPr lang="es-ES" b="1" dirty="0" smtClean="0">
                <a:solidFill>
                  <a:srgbClr val="0070C0"/>
                </a:solidFill>
              </a:rPr>
              <a:t>Reporte de resultados de una investigación documental de carácter monográfico (tratado de un asunto particular), (UAEM, 2014ª).</a:t>
            </a:r>
          </a:p>
          <a:p>
            <a:pPr>
              <a:lnSpc>
                <a:spcPct val="150000"/>
              </a:lnSpc>
              <a:buFont typeface="Wingdings" panose="05000000000000000000" pitchFamily="2" charset="2"/>
              <a:buChar char="q"/>
            </a:pPr>
            <a:r>
              <a:rPr lang="es-MX" b="1" dirty="0" smtClean="0">
                <a:solidFill>
                  <a:schemeClr val="accent1">
                    <a:lumMod val="75000"/>
                  </a:schemeClr>
                </a:solidFill>
              </a:rPr>
              <a:t>Informe </a:t>
            </a:r>
            <a:r>
              <a:rPr lang="es-MX" b="1" dirty="0">
                <a:solidFill>
                  <a:schemeClr val="accent1">
                    <a:lumMod val="75000"/>
                  </a:schemeClr>
                </a:solidFill>
              </a:rPr>
              <a:t>científico breve y </a:t>
            </a:r>
            <a:r>
              <a:rPr lang="es-MX" b="1" dirty="0" smtClean="0">
                <a:solidFill>
                  <a:schemeClr val="accent1">
                    <a:lumMod val="75000"/>
                  </a:schemeClr>
                </a:solidFill>
              </a:rPr>
              <a:t>original, de menor profundidad y aportación que </a:t>
            </a:r>
            <a:r>
              <a:rPr lang="es-MX" b="1" dirty="0">
                <a:solidFill>
                  <a:schemeClr val="accent1">
                    <a:lumMod val="75000"/>
                  </a:schemeClr>
                </a:solidFill>
              </a:rPr>
              <a:t>la </a:t>
            </a:r>
            <a:r>
              <a:rPr lang="es-MX" b="1" dirty="0" smtClean="0">
                <a:solidFill>
                  <a:schemeClr val="accent1">
                    <a:lumMod val="75000"/>
                  </a:schemeClr>
                </a:solidFill>
              </a:rPr>
              <a:t>tesis.</a:t>
            </a:r>
          </a:p>
          <a:p>
            <a:pPr>
              <a:lnSpc>
                <a:spcPct val="150000"/>
              </a:lnSpc>
              <a:buFont typeface="Wingdings" panose="05000000000000000000" pitchFamily="2" charset="2"/>
              <a:buChar char="q"/>
            </a:pPr>
            <a:r>
              <a:rPr lang="es-ES" b="1" dirty="0" smtClean="0">
                <a:solidFill>
                  <a:srgbClr val="0070C0"/>
                </a:solidFill>
              </a:rPr>
              <a:t>Trabajo académico que tiene como propósito demostrar el dominio sobre un tema.</a:t>
            </a:r>
            <a:endParaRPr lang="es-MX" b="1" dirty="0">
              <a:solidFill>
                <a:srgbClr val="0070C0"/>
              </a:solidFill>
            </a:endParaRPr>
          </a:p>
        </p:txBody>
      </p:sp>
      <p:sp>
        <p:nvSpPr>
          <p:cNvPr id="12" name="11 Marcador de texto"/>
          <p:cNvSpPr>
            <a:spLocks noGrp="1"/>
          </p:cNvSpPr>
          <p:nvPr>
            <p:ph type="body" sz="quarter" idx="3"/>
          </p:nvPr>
        </p:nvSpPr>
        <p:spPr>
          <a:xfrm>
            <a:off x="4645025" y="1340769"/>
            <a:ext cx="4041775" cy="432047"/>
          </a:xfrm>
        </p:spPr>
        <p:txBody>
          <a:bodyPr>
            <a:normAutofit lnSpcReduction="10000"/>
          </a:bodyPr>
          <a:lstStyle/>
          <a:p>
            <a:pPr algn="ctr"/>
            <a:r>
              <a:rPr lang="es-ES" dirty="0" smtClean="0">
                <a:solidFill>
                  <a:srgbClr val="0070C0"/>
                </a:solidFill>
              </a:rPr>
              <a:t>ELEMENTOS</a:t>
            </a:r>
            <a:endParaRPr lang="es-MX" dirty="0">
              <a:solidFill>
                <a:srgbClr val="0070C0"/>
              </a:solidFill>
            </a:endParaRPr>
          </a:p>
        </p:txBody>
      </p:sp>
      <p:sp>
        <p:nvSpPr>
          <p:cNvPr id="13" name="12 Marcador de contenido"/>
          <p:cNvSpPr>
            <a:spLocks noGrp="1"/>
          </p:cNvSpPr>
          <p:nvPr>
            <p:ph sz="quarter" idx="4"/>
          </p:nvPr>
        </p:nvSpPr>
        <p:spPr>
          <a:xfrm>
            <a:off x="4645025" y="1916832"/>
            <a:ext cx="4041775" cy="4752528"/>
          </a:xfrm>
        </p:spPr>
        <p:txBody>
          <a:bodyPr>
            <a:normAutofit fontScale="85000" lnSpcReduction="20000"/>
          </a:bodyPr>
          <a:lstStyle/>
          <a:p>
            <a:pPr algn="just">
              <a:lnSpc>
                <a:spcPct val="150000"/>
              </a:lnSpc>
              <a:buFont typeface="Wingdings" panose="05000000000000000000" pitchFamily="2" charset="2"/>
              <a:buChar char="q"/>
            </a:pPr>
            <a:r>
              <a:rPr lang="es-ES" b="1" dirty="0" smtClean="0">
                <a:solidFill>
                  <a:schemeClr val="accent2">
                    <a:lumMod val="75000"/>
                  </a:schemeClr>
                </a:solidFill>
              </a:rPr>
              <a:t>Debe partir de criterios teóricos y conceptuales que hagan referencia únicamente al objeto de estudio.</a:t>
            </a:r>
          </a:p>
          <a:p>
            <a:pPr algn="just">
              <a:lnSpc>
                <a:spcPct val="150000"/>
              </a:lnSpc>
              <a:buFont typeface="Wingdings" panose="05000000000000000000" pitchFamily="2" charset="2"/>
              <a:buChar char="q"/>
            </a:pPr>
            <a:r>
              <a:rPr lang="es-MX" b="1" dirty="0" smtClean="0">
                <a:solidFill>
                  <a:schemeClr val="accent1">
                    <a:lumMod val="75000"/>
                  </a:schemeClr>
                </a:solidFill>
              </a:rPr>
              <a:t>En términos metodológicos, debe señalar </a:t>
            </a:r>
            <a:r>
              <a:rPr lang="es-MX" b="1" dirty="0">
                <a:solidFill>
                  <a:schemeClr val="accent1">
                    <a:lumMod val="75000"/>
                  </a:schemeClr>
                </a:solidFill>
              </a:rPr>
              <a:t>cómo se </a:t>
            </a:r>
            <a:r>
              <a:rPr lang="es-MX" b="1" dirty="0" smtClean="0">
                <a:solidFill>
                  <a:schemeClr val="accent1">
                    <a:lumMod val="75000"/>
                  </a:schemeClr>
                </a:solidFill>
              </a:rPr>
              <a:t>realizó </a:t>
            </a:r>
            <a:r>
              <a:rPr lang="es-MX" b="1" dirty="0">
                <a:solidFill>
                  <a:schemeClr val="accent1">
                    <a:lumMod val="75000"/>
                  </a:schemeClr>
                </a:solidFill>
              </a:rPr>
              <a:t>la búsqueda y localización de </a:t>
            </a:r>
            <a:r>
              <a:rPr lang="es-MX" b="1" dirty="0" smtClean="0">
                <a:solidFill>
                  <a:schemeClr val="accent1">
                    <a:lumMod val="75000"/>
                  </a:schemeClr>
                </a:solidFill>
              </a:rPr>
              <a:t>información; cuáles fueron los criterios de clasificación, análisis e interpretación de los datos (UDEC, 2011).</a:t>
            </a:r>
            <a:endParaRPr lang="es-MX" b="1" dirty="0">
              <a:solidFill>
                <a:schemeClr val="accent1">
                  <a:lumMod val="75000"/>
                </a:schemeClr>
              </a:solidFill>
            </a:endParaRPr>
          </a:p>
        </p:txBody>
      </p:sp>
    </p:spTree>
    <p:extLst>
      <p:ext uri="{BB962C8B-B14F-4D97-AF65-F5344CB8AC3E}">
        <p14:creationId xmlns:p14="http://schemas.microsoft.com/office/powerpoint/2010/main" val="15417326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 calcmode="lin" valueType="num">
                                      <p:cBhvr additive="base">
                                        <p:cTn id="7"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11">
                                            <p:txEl>
                                              <p:pRg st="0" end="0"/>
                                            </p:txEl>
                                          </p:spTgt>
                                        </p:tgtEl>
                                        <p:attrNameLst>
                                          <p:attrName>style.visibility</p:attrName>
                                        </p:attrNameLst>
                                      </p:cBhvr>
                                      <p:to>
                                        <p:strVal val="visible"/>
                                      </p:to>
                                    </p:set>
                                    <p:animEffect transition="in" filter="fade">
                                      <p:cBhvr>
                                        <p:cTn id="13" dur="1000"/>
                                        <p:tgtEl>
                                          <p:spTgt spid="11">
                                            <p:txEl>
                                              <p:pRg st="0" end="0"/>
                                            </p:txEl>
                                          </p:spTgt>
                                        </p:tgtEl>
                                      </p:cBhvr>
                                    </p:animEffect>
                                    <p:anim calcmode="lin" valueType="num">
                                      <p:cBhvr>
                                        <p:cTn id="14" dur="10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1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11">
                                            <p:txEl>
                                              <p:pRg st="1" end="1"/>
                                            </p:txEl>
                                          </p:spTgt>
                                        </p:tgtEl>
                                        <p:attrNameLst>
                                          <p:attrName>style.visibility</p:attrName>
                                        </p:attrNameLst>
                                      </p:cBhvr>
                                      <p:to>
                                        <p:strVal val="visible"/>
                                      </p:to>
                                    </p:set>
                                    <p:animEffect transition="in" filter="wipe(down)">
                                      <p:cBhvr>
                                        <p:cTn id="20" dur="500"/>
                                        <p:tgtEl>
                                          <p:spTgt spid="11">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6" presetClass="entr" presetSubtype="16" fill="hold" nodeType="clickEffect">
                                  <p:stCondLst>
                                    <p:cond delay="0"/>
                                  </p:stCondLst>
                                  <p:childTnLst>
                                    <p:set>
                                      <p:cBhvr>
                                        <p:cTn id="24" dur="1" fill="hold">
                                          <p:stCondLst>
                                            <p:cond delay="0"/>
                                          </p:stCondLst>
                                        </p:cTn>
                                        <p:tgtEl>
                                          <p:spTgt spid="11">
                                            <p:txEl>
                                              <p:pRg st="2" end="2"/>
                                            </p:txEl>
                                          </p:spTgt>
                                        </p:tgtEl>
                                        <p:attrNameLst>
                                          <p:attrName>style.visibility</p:attrName>
                                        </p:attrNameLst>
                                      </p:cBhvr>
                                      <p:to>
                                        <p:strVal val="visible"/>
                                      </p:to>
                                    </p:set>
                                    <p:animEffect transition="in" filter="circle(in)">
                                      <p:cBhvr>
                                        <p:cTn id="25" dur="2000"/>
                                        <p:tgtEl>
                                          <p:spTgt spid="11">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nodeType="clickEffect">
                                  <p:stCondLst>
                                    <p:cond delay="0"/>
                                  </p:stCondLst>
                                  <p:childTnLst>
                                    <p:set>
                                      <p:cBhvr>
                                        <p:cTn id="29" dur="1" fill="hold">
                                          <p:stCondLst>
                                            <p:cond delay="0"/>
                                          </p:stCondLst>
                                        </p:cTn>
                                        <p:tgtEl>
                                          <p:spTgt spid="12">
                                            <p:txEl>
                                              <p:pRg st="0" end="0"/>
                                            </p:txEl>
                                          </p:spTgt>
                                        </p:tgtEl>
                                        <p:attrNameLst>
                                          <p:attrName>style.visibility</p:attrName>
                                        </p:attrNameLst>
                                      </p:cBhvr>
                                      <p:to>
                                        <p:strVal val="visible"/>
                                      </p:to>
                                    </p:set>
                                    <p:animEffect transition="in" filter="wipe(down)">
                                      <p:cBhvr>
                                        <p:cTn id="30" dur="500"/>
                                        <p:tgtEl>
                                          <p:spTgt spid="12">
                                            <p:txEl>
                                              <p:pRg st="0" end="0"/>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6" presetClass="entr" presetSubtype="16" fill="hold" nodeType="clickEffect">
                                  <p:stCondLst>
                                    <p:cond delay="0"/>
                                  </p:stCondLst>
                                  <p:childTnLst>
                                    <p:set>
                                      <p:cBhvr>
                                        <p:cTn id="34" dur="1" fill="hold">
                                          <p:stCondLst>
                                            <p:cond delay="0"/>
                                          </p:stCondLst>
                                        </p:cTn>
                                        <p:tgtEl>
                                          <p:spTgt spid="13">
                                            <p:txEl>
                                              <p:pRg st="0" end="0"/>
                                            </p:txEl>
                                          </p:spTgt>
                                        </p:tgtEl>
                                        <p:attrNameLst>
                                          <p:attrName>style.visibility</p:attrName>
                                        </p:attrNameLst>
                                      </p:cBhvr>
                                      <p:to>
                                        <p:strVal val="visible"/>
                                      </p:to>
                                    </p:set>
                                    <p:animEffect transition="in" filter="circle(in)">
                                      <p:cBhvr>
                                        <p:cTn id="35" dur="2000"/>
                                        <p:tgtEl>
                                          <p:spTgt spid="13">
                                            <p:txEl>
                                              <p:pRg st="0" end="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nodeType="clickEffect">
                                  <p:stCondLst>
                                    <p:cond delay="0"/>
                                  </p:stCondLst>
                                  <p:childTnLst>
                                    <p:set>
                                      <p:cBhvr>
                                        <p:cTn id="39" dur="1" fill="hold">
                                          <p:stCondLst>
                                            <p:cond delay="0"/>
                                          </p:stCondLst>
                                        </p:cTn>
                                        <p:tgtEl>
                                          <p:spTgt spid="13">
                                            <p:txEl>
                                              <p:pRg st="1" end="1"/>
                                            </p:txEl>
                                          </p:spTgt>
                                        </p:tgtEl>
                                        <p:attrNameLst>
                                          <p:attrName>style.visibility</p:attrName>
                                        </p:attrNameLst>
                                      </p:cBhvr>
                                      <p:to>
                                        <p:strVal val="visible"/>
                                      </p:to>
                                    </p:set>
                                    <p:anim calcmode="lin" valueType="num">
                                      <p:cBhvr additive="base">
                                        <p:cTn id="40" dur="500" fill="hold"/>
                                        <p:tgtEl>
                                          <p:spTgt spid="13">
                                            <p:txEl>
                                              <p:pRg st="1" end="1"/>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1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TESINA: CARACTERÍSTICAS</a:t>
            </a:r>
            <a:endParaRPr lang="es-MX" dirty="0"/>
          </a:p>
        </p:txBody>
      </p:sp>
      <p:sp>
        <p:nvSpPr>
          <p:cNvPr id="4" name="3 Marcador de contenido"/>
          <p:cNvSpPr>
            <a:spLocks noGrp="1"/>
          </p:cNvSpPr>
          <p:nvPr>
            <p:ph idx="1"/>
          </p:nvPr>
        </p:nvSpPr>
        <p:spPr/>
        <p:txBody>
          <a:bodyPr>
            <a:normAutofit fontScale="92500" lnSpcReduction="20000"/>
          </a:bodyPr>
          <a:lstStyle/>
          <a:p>
            <a:pPr>
              <a:lnSpc>
                <a:spcPct val="150000"/>
              </a:lnSpc>
              <a:buFont typeface="Wingdings" panose="05000000000000000000" pitchFamily="2" charset="2"/>
              <a:buChar char="q"/>
            </a:pPr>
            <a:r>
              <a:rPr lang="es-ES" b="1" dirty="0" smtClean="0">
                <a:solidFill>
                  <a:schemeClr val="accent2">
                    <a:lumMod val="75000"/>
                  </a:schemeClr>
                </a:solidFill>
              </a:rPr>
              <a:t>Debe hacer alguna aportación empírica o teórica al área de conocimiento, disciplina y objeto de estudio.</a:t>
            </a:r>
          </a:p>
          <a:p>
            <a:pPr>
              <a:lnSpc>
                <a:spcPct val="150000"/>
              </a:lnSpc>
              <a:buFont typeface="Wingdings" panose="05000000000000000000" pitchFamily="2" charset="2"/>
              <a:buChar char="q"/>
            </a:pPr>
            <a:r>
              <a:rPr lang="es-ES" b="1" dirty="0" smtClean="0"/>
              <a:t>Trabajo original en el tratamiento temático o metodología empleada.</a:t>
            </a:r>
          </a:p>
          <a:p>
            <a:pPr>
              <a:lnSpc>
                <a:spcPct val="150000"/>
              </a:lnSpc>
              <a:buFont typeface="Wingdings" panose="05000000000000000000" pitchFamily="2" charset="2"/>
              <a:buChar char="q"/>
            </a:pPr>
            <a:r>
              <a:rPr lang="es-ES" b="1" dirty="0" smtClean="0">
                <a:solidFill>
                  <a:schemeClr val="accent2">
                    <a:lumMod val="75000"/>
                  </a:schemeClr>
                </a:solidFill>
              </a:rPr>
              <a:t>Aportación del estado del arte del objeto de estudio</a:t>
            </a:r>
            <a:r>
              <a:rPr lang="es-ES" dirty="0" smtClean="0">
                <a:solidFill>
                  <a:schemeClr val="accent2">
                    <a:lumMod val="75000"/>
                  </a:schemeClr>
                </a:solidFill>
              </a:rPr>
              <a:t>.</a:t>
            </a:r>
            <a:endParaRPr lang="es-MX" dirty="0">
              <a:solidFill>
                <a:schemeClr val="accent2">
                  <a:lumMod val="75000"/>
                </a:schemeClr>
              </a:solidFill>
            </a:endParaRPr>
          </a:p>
        </p:txBody>
      </p:sp>
    </p:spTree>
    <p:extLst>
      <p:ext uri="{BB962C8B-B14F-4D97-AF65-F5344CB8AC3E}">
        <p14:creationId xmlns:p14="http://schemas.microsoft.com/office/powerpoint/2010/main" val="11138331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Effect transition="in" filter="barn(inVertical)">
                                      <p:cBhvr>
                                        <p:cTn id="14" dur="500"/>
                                        <p:tgtEl>
                                          <p:spTgt spid="4">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Effect transition="in" filter="wipe(down)">
                                      <p:cBhvr>
                                        <p:cTn id="19"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solidFill>
                  <a:schemeClr val="accent1">
                    <a:lumMod val="75000"/>
                  </a:schemeClr>
                </a:solidFill>
              </a:rPr>
              <a:t>TESINA: CARACTERÍSTICAS</a:t>
            </a:r>
            <a:endParaRPr lang="es-MX" dirty="0">
              <a:solidFill>
                <a:schemeClr val="accent1">
                  <a:lumMod val="75000"/>
                </a:schemeClr>
              </a:solidFill>
            </a:endParaRPr>
          </a:p>
        </p:txBody>
      </p:sp>
      <p:sp>
        <p:nvSpPr>
          <p:cNvPr id="3" name="2 Marcador de texto"/>
          <p:cNvSpPr>
            <a:spLocks noGrp="1"/>
          </p:cNvSpPr>
          <p:nvPr>
            <p:ph type="body" idx="1"/>
          </p:nvPr>
        </p:nvSpPr>
        <p:spPr/>
        <p:txBody>
          <a:bodyPr/>
          <a:lstStyle/>
          <a:p>
            <a:pPr algn="ctr"/>
            <a:r>
              <a:rPr lang="es-ES" dirty="0" smtClean="0">
                <a:solidFill>
                  <a:schemeClr val="accent1">
                    <a:lumMod val="75000"/>
                  </a:schemeClr>
                </a:solidFill>
              </a:rPr>
              <a:t>ELEMENTOS</a:t>
            </a:r>
            <a:endParaRPr lang="es-MX" dirty="0">
              <a:solidFill>
                <a:schemeClr val="accent1">
                  <a:lumMod val="75000"/>
                </a:schemeClr>
              </a:solidFill>
            </a:endParaRPr>
          </a:p>
        </p:txBody>
      </p:sp>
      <p:sp>
        <p:nvSpPr>
          <p:cNvPr id="4" name="3 Marcador de contenido"/>
          <p:cNvSpPr>
            <a:spLocks noGrp="1"/>
          </p:cNvSpPr>
          <p:nvPr>
            <p:ph sz="half" idx="2"/>
          </p:nvPr>
        </p:nvSpPr>
        <p:spPr>
          <a:xfrm>
            <a:off x="457200" y="2636911"/>
            <a:ext cx="3538736" cy="3489251"/>
          </a:xfrm>
        </p:spPr>
        <p:txBody>
          <a:bodyPr/>
          <a:lstStyle/>
          <a:p>
            <a:pPr marL="0" indent="0" algn="ctr">
              <a:lnSpc>
                <a:spcPct val="150000"/>
              </a:lnSpc>
              <a:buNone/>
            </a:pPr>
            <a:r>
              <a:rPr lang="es-ES" b="1" dirty="0">
                <a:solidFill>
                  <a:srgbClr val="0070C0"/>
                </a:solidFill>
              </a:rPr>
              <a:t>Sus fuentes de información son eminentemente documentales, y debe hacerse una revisión exhaustiva de ellas.</a:t>
            </a:r>
          </a:p>
          <a:p>
            <a:pPr marL="0" indent="0">
              <a:buNone/>
            </a:pPr>
            <a:endParaRPr lang="es-MX" dirty="0"/>
          </a:p>
        </p:txBody>
      </p:sp>
      <p:sp>
        <p:nvSpPr>
          <p:cNvPr id="5" name="4 Marcador de texto"/>
          <p:cNvSpPr>
            <a:spLocks noGrp="1"/>
          </p:cNvSpPr>
          <p:nvPr>
            <p:ph type="body" sz="quarter" idx="3"/>
          </p:nvPr>
        </p:nvSpPr>
        <p:spPr>
          <a:xfrm>
            <a:off x="4645025" y="1535113"/>
            <a:ext cx="4041775" cy="453727"/>
          </a:xfrm>
        </p:spPr>
        <p:txBody>
          <a:bodyPr>
            <a:normAutofit lnSpcReduction="10000"/>
          </a:bodyPr>
          <a:lstStyle/>
          <a:p>
            <a:pPr algn="ctr"/>
            <a:r>
              <a:rPr lang="es-ES" dirty="0" smtClean="0">
                <a:solidFill>
                  <a:schemeClr val="accent1">
                    <a:lumMod val="75000"/>
                  </a:schemeClr>
                </a:solidFill>
              </a:rPr>
              <a:t>ELEMENTOS</a:t>
            </a:r>
            <a:endParaRPr lang="es-MX" dirty="0">
              <a:solidFill>
                <a:schemeClr val="accent1">
                  <a:lumMod val="75000"/>
                </a:schemeClr>
              </a:solidFill>
            </a:endParaRPr>
          </a:p>
        </p:txBody>
      </p:sp>
      <p:sp>
        <p:nvSpPr>
          <p:cNvPr id="6" name="5 Marcador de contenido"/>
          <p:cNvSpPr>
            <a:spLocks noGrp="1"/>
          </p:cNvSpPr>
          <p:nvPr>
            <p:ph sz="quarter" idx="4"/>
          </p:nvPr>
        </p:nvSpPr>
        <p:spPr>
          <a:xfrm>
            <a:off x="4645025" y="2174874"/>
            <a:ext cx="4041775" cy="4350469"/>
          </a:xfrm>
        </p:spPr>
        <p:txBody>
          <a:bodyPr>
            <a:normAutofit fontScale="70000" lnSpcReduction="20000"/>
          </a:bodyPr>
          <a:lstStyle/>
          <a:p>
            <a:pPr>
              <a:lnSpc>
                <a:spcPct val="170000"/>
              </a:lnSpc>
              <a:buFont typeface="Wingdings" panose="05000000000000000000" pitchFamily="2" charset="2"/>
              <a:buChar char="q"/>
            </a:pPr>
            <a:r>
              <a:rPr lang="es-ES" b="1" dirty="0">
                <a:solidFill>
                  <a:srgbClr val="7030A0"/>
                </a:solidFill>
              </a:rPr>
              <a:t>Las fuentes de información consultadas deben ser pertinentes, suficientes y actuales.</a:t>
            </a:r>
          </a:p>
          <a:p>
            <a:pPr>
              <a:lnSpc>
                <a:spcPct val="170000"/>
              </a:lnSpc>
              <a:buFont typeface="Wingdings" panose="05000000000000000000" pitchFamily="2" charset="2"/>
              <a:buChar char="ü"/>
            </a:pPr>
            <a:r>
              <a:rPr lang="es-ES" b="1" dirty="0">
                <a:solidFill>
                  <a:schemeClr val="accent2">
                    <a:lumMod val="75000"/>
                  </a:schemeClr>
                </a:solidFill>
              </a:rPr>
              <a:t>Corresponder únicamente al objeto de estudio.</a:t>
            </a:r>
          </a:p>
          <a:p>
            <a:pPr>
              <a:lnSpc>
                <a:spcPct val="170000"/>
              </a:lnSpc>
              <a:buFont typeface="Wingdings" panose="05000000000000000000" pitchFamily="2" charset="2"/>
              <a:buChar char="ü"/>
            </a:pPr>
            <a:r>
              <a:rPr lang="es-ES" b="1" dirty="0">
                <a:solidFill>
                  <a:srgbClr val="7030A0"/>
                </a:solidFill>
              </a:rPr>
              <a:t>Considerar un mínimo de 30 materiales, ya sean bibliográficos, </a:t>
            </a:r>
            <a:r>
              <a:rPr lang="es-ES" b="1" dirty="0" err="1">
                <a:solidFill>
                  <a:srgbClr val="7030A0"/>
                </a:solidFill>
              </a:rPr>
              <a:t>hemerográficos</a:t>
            </a:r>
            <a:r>
              <a:rPr lang="es-ES" b="1" dirty="0">
                <a:solidFill>
                  <a:srgbClr val="7030A0"/>
                </a:solidFill>
              </a:rPr>
              <a:t>, electrónicos, etc.</a:t>
            </a:r>
          </a:p>
          <a:p>
            <a:pPr>
              <a:lnSpc>
                <a:spcPct val="170000"/>
              </a:lnSpc>
              <a:buFont typeface="Wingdings" panose="05000000000000000000" pitchFamily="2" charset="2"/>
              <a:buChar char="ü"/>
            </a:pPr>
            <a:r>
              <a:rPr lang="es-ES" b="1" dirty="0">
                <a:solidFill>
                  <a:schemeClr val="accent2">
                    <a:lumMod val="75000"/>
                  </a:schemeClr>
                </a:solidFill>
              </a:rPr>
              <a:t>Con una antigüedad menor a </a:t>
            </a:r>
            <a:r>
              <a:rPr lang="es-ES" b="1" dirty="0" smtClean="0">
                <a:solidFill>
                  <a:schemeClr val="accent2">
                    <a:lumMod val="75000"/>
                  </a:schemeClr>
                </a:solidFill>
              </a:rPr>
              <a:t>5 años</a:t>
            </a:r>
            <a:r>
              <a:rPr lang="es-ES" b="1" dirty="0">
                <a:solidFill>
                  <a:schemeClr val="accent2">
                    <a:lumMod val="75000"/>
                  </a:schemeClr>
                </a:solidFill>
              </a:rPr>
              <a:t>.</a:t>
            </a:r>
            <a:endParaRPr lang="es-MX" b="1" dirty="0">
              <a:solidFill>
                <a:schemeClr val="accent2">
                  <a:lumMod val="75000"/>
                </a:schemeClr>
              </a:solidFill>
            </a:endParaRPr>
          </a:p>
          <a:p>
            <a:endParaRPr lang="es-MX" dirty="0"/>
          </a:p>
        </p:txBody>
      </p:sp>
    </p:spTree>
    <p:extLst>
      <p:ext uri="{BB962C8B-B14F-4D97-AF65-F5344CB8AC3E}">
        <p14:creationId xmlns:p14="http://schemas.microsoft.com/office/powerpoint/2010/main" val="31116286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circle(in)">
                                      <p:cBhvr>
                                        <p:cTn id="12" dur="20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Effect transition="in" filter="barn(inVertical)">
                                      <p:cBhvr>
                                        <p:cTn id="17" dur="500"/>
                                        <p:tgtEl>
                                          <p:spTgt spid="5">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6">
                                            <p:txEl>
                                              <p:pRg st="0" end="0"/>
                                            </p:txEl>
                                          </p:spTgt>
                                        </p:tgtEl>
                                        <p:attrNameLst>
                                          <p:attrName>style.visibility</p:attrName>
                                        </p:attrNameLst>
                                      </p:cBhvr>
                                      <p:to>
                                        <p:strVal val="visible"/>
                                      </p:to>
                                    </p:set>
                                    <p:animEffect transition="in" filter="circle(in)">
                                      <p:cBhvr>
                                        <p:cTn id="22" dur="2000"/>
                                        <p:tgtEl>
                                          <p:spTgt spid="6">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6">
                                            <p:txEl>
                                              <p:pRg st="1" end="1"/>
                                            </p:txEl>
                                          </p:spTgt>
                                        </p:tgtEl>
                                        <p:attrNameLst>
                                          <p:attrName>style.visibility</p:attrName>
                                        </p:attrNameLst>
                                      </p:cBhvr>
                                      <p:to>
                                        <p:strVal val="visible"/>
                                      </p:to>
                                    </p:set>
                                    <p:animEffect transition="in" filter="barn(inVertical)">
                                      <p:cBhvr>
                                        <p:cTn id="27" dur="500"/>
                                        <p:tgtEl>
                                          <p:spTgt spid="6">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6">
                                            <p:txEl>
                                              <p:pRg st="2" end="2"/>
                                            </p:txEl>
                                          </p:spTgt>
                                        </p:tgtEl>
                                        <p:attrNameLst>
                                          <p:attrName>style.visibility</p:attrName>
                                        </p:attrNameLst>
                                      </p:cBhvr>
                                      <p:to>
                                        <p:strVal val="visible"/>
                                      </p:to>
                                    </p:set>
                                    <p:anim calcmode="lin" valueType="num">
                                      <p:cBhvr additive="base">
                                        <p:cTn id="32"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6" presetClass="entr" presetSubtype="16" fill="hold" nodeType="clickEffect">
                                  <p:stCondLst>
                                    <p:cond delay="0"/>
                                  </p:stCondLst>
                                  <p:childTnLst>
                                    <p:set>
                                      <p:cBhvr>
                                        <p:cTn id="37" dur="1" fill="hold">
                                          <p:stCondLst>
                                            <p:cond delay="0"/>
                                          </p:stCondLst>
                                        </p:cTn>
                                        <p:tgtEl>
                                          <p:spTgt spid="6">
                                            <p:txEl>
                                              <p:pRg st="3" end="3"/>
                                            </p:txEl>
                                          </p:spTgt>
                                        </p:tgtEl>
                                        <p:attrNameLst>
                                          <p:attrName>style.visibility</p:attrName>
                                        </p:attrNameLst>
                                      </p:cBhvr>
                                      <p:to>
                                        <p:strVal val="visible"/>
                                      </p:to>
                                    </p:set>
                                    <p:animEffect transition="in" filter="circle(in)">
                                      <p:cBhvr>
                                        <p:cTn id="38" dur="20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TESINA: CARACTERÍSTICAS</a:t>
            </a:r>
            <a:endParaRPr lang="es-MX" dirty="0"/>
          </a:p>
        </p:txBody>
      </p:sp>
      <p:sp>
        <p:nvSpPr>
          <p:cNvPr id="3" name="Marcador de contenido 2"/>
          <p:cNvSpPr>
            <a:spLocks noGrp="1"/>
          </p:cNvSpPr>
          <p:nvPr>
            <p:ph idx="1"/>
          </p:nvPr>
        </p:nvSpPr>
        <p:spPr/>
        <p:txBody>
          <a:bodyPr>
            <a:normAutofit fontScale="70000" lnSpcReduction="20000"/>
          </a:bodyPr>
          <a:lstStyle/>
          <a:p>
            <a:pPr algn="just"/>
            <a:r>
              <a:rPr lang="es-MX" dirty="0"/>
              <a:t>Estudio profundo del </a:t>
            </a:r>
            <a:r>
              <a:rPr lang="es-MX" dirty="0" smtClean="0"/>
              <a:t>tema.</a:t>
            </a:r>
          </a:p>
          <a:p>
            <a:pPr marL="0" indent="0" algn="just">
              <a:buNone/>
            </a:pPr>
            <a:endParaRPr lang="es-MX" dirty="0" smtClean="0"/>
          </a:p>
          <a:p>
            <a:pPr algn="just"/>
            <a:r>
              <a:rPr lang="es-MX" dirty="0"/>
              <a:t>Tiene diversos puntos de vista sobre el tema a tratar.</a:t>
            </a:r>
          </a:p>
          <a:p>
            <a:pPr marL="0" indent="0" algn="just">
              <a:buNone/>
            </a:pPr>
            <a:endParaRPr lang="es-MX" dirty="0"/>
          </a:p>
          <a:p>
            <a:pPr algn="just"/>
            <a:r>
              <a:rPr lang="es-MX" dirty="0"/>
              <a:t>Selección cuidadosa de la información que se va </a:t>
            </a:r>
            <a:r>
              <a:rPr lang="es-MX" dirty="0" smtClean="0"/>
              <a:t>a utilizar.</a:t>
            </a:r>
            <a:endParaRPr lang="es-MX" dirty="0"/>
          </a:p>
          <a:p>
            <a:pPr algn="just"/>
            <a:endParaRPr lang="es-MX" dirty="0"/>
          </a:p>
          <a:p>
            <a:pPr algn="just"/>
            <a:r>
              <a:rPr lang="es-MX" dirty="0"/>
              <a:t>Exposición clara, organizada y correcta de los </a:t>
            </a:r>
            <a:r>
              <a:rPr lang="es-MX" dirty="0" smtClean="0"/>
              <a:t>datos </a:t>
            </a:r>
            <a:r>
              <a:rPr lang="es-MX" dirty="0"/>
              <a:t>obtenidos utilizando los diversos tipos de </a:t>
            </a:r>
            <a:r>
              <a:rPr lang="es-MX" dirty="0" smtClean="0"/>
              <a:t>notas</a:t>
            </a:r>
            <a:r>
              <a:rPr lang="es-MX" dirty="0"/>
              <a:t>.</a:t>
            </a:r>
          </a:p>
          <a:p>
            <a:pPr algn="just"/>
            <a:endParaRPr lang="es-MX" dirty="0"/>
          </a:p>
          <a:p>
            <a:pPr algn="just"/>
            <a:r>
              <a:rPr lang="es-MX" dirty="0"/>
              <a:t>Logro de los objetivos del </a:t>
            </a:r>
            <a:r>
              <a:rPr lang="es-MX" dirty="0" smtClean="0"/>
              <a:t>trabajo.</a:t>
            </a:r>
            <a:endParaRPr lang="es-MX" dirty="0"/>
          </a:p>
          <a:p>
            <a:pPr algn="just"/>
            <a:endParaRPr lang="es-MX" dirty="0"/>
          </a:p>
          <a:p>
            <a:pPr algn="just"/>
            <a:r>
              <a:rPr lang="es-MX" dirty="0"/>
              <a:t>Presentación de una buena documentación del </a:t>
            </a:r>
            <a:r>
              <a:rPr lang="es-MX" dirty="0" smtClean="0"/>
              <a:t>trabajo (Sánchez, 2011).</a:t>
            </a:r>
          </a:p>
          <a:p>
            <a:pPr marL="0" indent="0" algn="just">
              <a:buNone/>
            </a:pPr>
            <a:endParaRPr lang="es-MX" dirty="0" smtClean="0"/>
          </a:p>
        </p:txBody>
      </p:sp>
    </p:spTree>
    <p:extLst>
      <p:ext uri="{BB962C8B-B14F-4D97-AF65-F5344CB8AC3E}">
        <p14:creationId xmlns:p14="http://schemas.microsoft.com/office/powerpoint/2010/main" val="133183924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p:txBody>
          <a:bodyPr/>
          <a:lstStyle/>
          <a:p>
            <a:r>
              <a:rPr lang="es-ES" dirty="0" smtClean="0"/>
              <a:t>TESINA: CONCEPTO</a:t>
            </a:r>
            <a:endParaRPr lang="es-MX" dirty="0"/>
          </a:p>
        </p:txBody>
      </p:sp>
      <p:sp>
        <p:nvSpPr>
          <p:cNvPr id="8" name="7 Marcador de contenido"/>
          <p:cNvSpPr>
            <a:spLocks noGrp="1"/>
          </p:cNvSpPr>
          <p:nvPr>
            <p:ph idx="1"/>
          </p:nvPr>
        </p:nvSpPr>
        <p:spPr/>
        <p:txBody>
          <a:bodyPr>
            <a:normAutofit fontScale="85000" lnSpcReduction="20000"/>
          </a:bodyPr>
          <a:lstStyle/>
          <a:p>
            <a:pPr marL="0" indent="0" algn="ctr">
              <a:lnSpc>
                <a:spcPct val="170000"/>
              </a:lnSpc>
              <a:buNone/>
            </a:pPr>
            <a:r>
              <a:rPr lang="es-MX" b="1" dirty="0" smtClean="0">
                <a:solidFill>
                  <a:schemeClr val="accent1">
                    <a:lumMod val="75000"/>
                  </a:schemeClr>
                </a:solidFill>
              </a:rPr>
              <a:t>“La </a:t>
            </a:r>
            <a:r>
              <a:rPr lang="es-MX" b="1" dirty="0">
                <a:solidFill>
                  <a:schemeClr val="accent1">
                    <a:lumMod val="75000"/>
                  </a:schemeClr>
                </a:solidFill>
              </a:rPr>
              <a:t>tesina puede resultar muy útil porque a través de una investigación documental de carácter monográfico </a:t>
            </a:r>
            <a:r>
              <a:rPr lang="es-MX" b="1" dirty="0" smtClean="0">
                <a:solidFill>
                  <a:schemeClr val="accent1">
                    <a:lumMod val="75000"/>
                  </a:schemeClr>
                </a:solidFill>
              </a:rPr>
              <a:t>se hace </a:t>
            </a:r>
            <a:r>
              <a:rPr lang="es-MX" b="1" dirty="0">
                <a:solidFill>
                  <a:schemeClr val="accent1">
                    <a:lumMod val="75000"/>
                  </a:schemeClr>
                </a:solidFill>
              </a:rPr>
              <a:t>un análisis de los estudios y literatura generados sobre un tema para conocer las diferentes posturas, debates y abordajes teórico-metodológicos que permitan actualizar y profundizar en su </a:t>
            </a:r>
            <a:r>
              <a:rPr lang="es-MX" b="1" dirty="0" smtClean="0">
                <a:solidFill>
                  <a:schemeClr val="accent1">
                    <a:lumMod val="75000"/>
                  </a:schemeClr>
                </a:solidFill>
              </a:rPr>
              <a:t>conocimiento” (UAEM, 2014b).</a:t>
            </a:r>
            <a:endParaRPr lang="es-MX" b="1" dirty="0">
              <a:solidFill>
                <a:schemeClr val="accent1">
                  <a:lumMod val="75000"/>
                </a:schemeClr>
              </a:solidFill>
            </a:endParaRPr>
          </a:p>
        </p:txBody>
      </p:sp>
    </p:spTree>
    <p:extLst>
      <p:ext uri="{BB962C8B-B14F-4D97-AF65-F5344CB8AC3E}">
        <p14:creationId xmlns:p14="http://schemas.microsoft.com/office/powerpoint/2010/main" val="27484189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barn(inVertical)">
                                      <p:cBhvr>
                                        <p:cTn id="7"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r>
              <a:rPr lang="es-ES" sz="2400" b="1" dirty="0" smtClean="0">
                <a:solidFill>
                  <a:schemeClr val="accent1">
                    <a:lumMod val="75000"/>
                  </a:schemeClr>
                </a:solidFill>
              </a:rPr>
              <a:t>HABILIDADES Y ACTITUDES DEL SUSTENTANTE DE UNA TESINA</a:t>
            </a:r>
            <a:endParaRPr lang="es-MX" sz="2400" b="1" dirty="0">
              <a:solidFill>
                <a:schemeClr val="accent1">
                  <a:lumMod val="75000"/>
                </a:schemeClr>
              </a:solidFill>
            </a:endParaRPr>
          </a:p>
        </p:txBody>
      </p:sp>
      <p:sp>
        <p:nvSpPr>
          <p:cNvPr id="5" name="4 Marcador de contenido"/>
          <p:cNvSpPr>
            <a:spLocks noGrp="1"/>
          </p:cNvSpPr>
          <p:nvPr>
            <p:ph sz="half" idx="1"/>
          </p:nvPr>
        </p:nvSpPr>
        <p:spPr>
          <a:xfrm>
            <a:off x="457200" y="1600200"/>
            <a:ext cx="4038600" cy="4997152"/>
          </a:xfrm>
        </p:spPr>
        <p:txBody>
          <a:bodyPr>
            <a:normAutofit fontScale="62500" lnSpcReduction="20000"/>
          </a:bodyPr>
          <a:lstStyle/>
          <a:p>
            <a:pPr>
              <a:lnSpc>
                <a:spcPct val="170000"/>
              </a:lnSpc>
              <a:buFont typeface="Wingdings" panose="05000000000000000000" pitchFamily="2" charset="2"/>
              <a:buChar char="Ø"/>
            </a:pPr>
            <a:r>
              <a:rPr lang="es-MX" b="1" dirty="0">
                <a:solidFill>
                  <a:schemeClr val="accent2">
                    <a:lumMod val="75000"/>
                  </a:schemeClr>
                </a:solidFill>
              </a:rPr>
              <a:t>Capacidad para la </a:t>
            </a:r>
            <a:r>
              <a:rPr lang="es-MX" b="1" dirty="0" smtClean="0">
                <a:solidFill>
                  <a:schemeClr val="accent2">
                    <a:lumMod val="75000"/>
                  </a:schemeClr>
                </a:solidFill>
              </a:rPr>
              <a:t>búsqueda, selección y revisión de documentos </a:t>
            </a:r>
            <a:r>
              <a:rPr lang="es-MX" b="1" dirty="0">
                <a:solidFill>
                  <a:schemeClr val="accent2">
                    <a:lumMod val="75000"/>
                  </a:schemeClr>
                </a:solidFill>
              </a:rPr>
              <a:t>clave relacionados con la temática o problemática a tratar</a:t>
            </a:r>
            <a:r>
              <a:rPr lang="es-MX" b="1" dirty="0" smtClean="0">
                <a:solidFill>
                  <a:schemeClr val="accent2">
                    <a:lumMod val="75000"/>
                  </a:schemeClr>
                </a:solidFill>
              </a:rPr>
              <a:t>.</a:t>
            </a:r>
          </a:p>
          <a:p>
            <a:pPr>
              <a:lnSpc>
                <a:spcPct val="170000"/>
              </a:lnSpc>
              <a:buFont typeface="Wingdings" panose="05000000000000000000" pitchFamily="2" charset="2"/>
              <a:buChar char="Ø"/>
            </a:pPr>
            <a:r>
              <a:rPr lang="es-MX" b="1" dirty="0">
                <a:solidFill>
                  <a:schemeClr val="accent4">
                    <a:lumMod val="75000"/>
                  </a:schemeClr>
                </a:solidFill>
              </a:rPr>
              <a:t>Capacidad de comprensión de </a:t>
            </a:r>
            <a:r>
              <a:rPr lang="es-MX" b="1" dirty="0" smtClean="0">
                <a:solidFill>
                  <a:schemeClr val="accent4">
                    <a:lumMod val="75000"/>
                  </a:schemeClr>
                </a:solidFill>
              </a:rPr>
              <a:t>textos </a:t>
            </a:r>
            <a:r>
              <a:rPr lang="es-MX" b="1" dirty="0">
                <a:solidFill>
                  <a:schemeClr val="accent4">
                    <a:lumMod val="75000"/>
                  </a:schemeClr>
                </a:solidFill>
              </a:rPr>
              <a:t>que le permitan </a:t>
            </a:r>
            <a:r>
              <a:rPr lang="es-MX" b="1" dirty="0" smtClean="0">
                <a:solidFill>
                  <a:schemeClr val="accent4">
                    <a:lumMod val="75000"/>
                  </a:schemeClr>
                </a:solidFill>
              </a:rPr>
              <a:t>clasificar la información, identificar enfoques y posturas teórico metodológicas, y generar </a:t>
            </a:r>
            <a:r>
              <a:rPr lang="es-MX" b="1" dirty="0">
                <a:solidFill>
                  <a:schemeClr val="accent4">
                    <a:lumMod val="75000"/>
                  </a:schemeClr>
                </a:solidFill>
              </a:rPr>
              <a:t>conclusiones propositivas para el campo del conocimiento </a:t>
            </a:r>
            <a:r>
              <a:rPr lang="es-MX" b="1" dirty="0" smtClean="0">
                <a:solidFill>
                  <a:schemeClr val="accent4">
                    <a:lumMod val="75000"/>
                  </a:schemeClr>
                </a:solidFill>
              </a:rPr>
              <a:t>de la gastronomía.</a:t>
            </a:r>
            <a:endParaRPr lang="es-MX" b="1" dirty="0">
              <a:solidFill>
                <a:schemeClr val="accent4">
                  <a:lumMod val="75000"/>
                </a:schemeClr>
              </a:solidFill>
            </a:endParaRPr>
          </a:p>
        </p:txBody>
      </p:sp>
      <p:sp>
        <p:nvSpPr>
          <p:cNvPr id="6" name="5 Marcador de contenido"/>
          <p:cNvSpPr>
            <a:spLocks noGrp="1"/>
          </p:cNvSpPr>
          <p:nvPr>
            <p:ph sz="half" idx="2"/>
          </p:nvPr>
        </p:nvSpPr>
        <p:spPr>
          <a:xfrm>
            <a:off x="4648200" y="1600200"/>
            <a:ext cx="4038600" cy="4853136"/>
          </a:xfrm>
        </p:spPr>
        <p:txBody>
          <a:bodyPr>
            <a:normAutofit fontScale="62500" lnSpcReduction="20000"/>
          </a:bodyPr>
          <a:lstStyle/>
          <a:p>
            <a:pPr>
              <a:lnSpc>
                <a:spcPct val="170000"/>
              </a:lnSpc>
              <a:buFont typeface="Wingdings" panose="05000000000000000000" pitchFamily="2" charset="2"/>
              <a:buChar char="Ø"/>
            </a:pPr>
            <a:r>
              <a:rPr lang="es-MX" b="1" dirty="0">
                <a:solidFill>
                  <a:srgbClr val="7030A0"/>
                </a:solidFill>
              </a:rPr>
              <a:t>Actitud propositiva que le permita argumentar o cambiar la forma y perspectiva de abordaje del campo de la </a:t>
            </a:r>
            <a:r>
              <a:rPr lang="es-MX" b="1" dirty="0" smtClean="0">
                <a:solidFill>
                  <a:srgbClr val="7030A0"/>
                </a:solidFill>
              </a:rPr>
              <a:t>gastronomía (con base en los hallazgos predominantes).</a:t>
            </a:r>
          </a:p>
          <a:p>
            <a:pPr>
              <a:lnSpc>
                <a:spcPct val="170000"/>
              </a:lnSpc>
              <a:buFont typeface="Wingdings" panose="05000000000000000000" pitchFamily="2" charset="2"/>
              <a:buChar char="Ø"/>
            </a:pPr>
            <a:r>
              <a:rPr lang="es-MX" b="1" dirty="0">
                <a:solidFill>
                  <a:schemeClr val="accent2">
                    <a:lumMod val="75000"/>
                  </a:schemeClr>
                </a:solidFill>
              </a:rPr>
              <a:t>Capacidad para elaborar síntesis, reseñas, cuadros </a:t>
            </a:r>
            <a:r>
              <a:rPr lang="es-MX" b="1" dirty="0" smtClean="0">
                <a:solidFill>
                  <a:schemeClr val="accent2">
                    <a:lumMod val="75000"/>
                  </a:schemeClr>
                </a:solidFill>
              </a:rPr>
              <a:t>analíticos</a:t>
            </a:r>
            <a:r>
              <a:rPr lang="es-MX" b="1" dirty="0">
                <a:solidFill>
                  <a:schemeClr val="accent2">
                    <a:lumMod val="75000"/>
                  </a:schemeClr>
                </a:solidFill>
              </a:rPr>
              <a:t>, mapas </a:t>
            </a:r>
            <a:r>
              <a:rPr lang="es-MX" b="1" dirty="0" smtClean="0">
                <a:solidFill>
                  <a:schemeClr val="accent2">
                    <a:lumMod val="75000"/>
                  </a:schemeClr>
                </a:solidFill>
              </a:rPr>
              <a:t>conceptuales, etc., </a:t>
            </a:r>
            <a:r>
              <a:rPr lang="es-MX" b="1" dirty="0">
                <a:solidFill>
                  <a:schemeClr val="accent2">
                    <a:lumMod val="75000"/>
                  </a:schemeClr>
                </a:solidFill>
              </a:rPr>
              <a:t>para el análisis de los diferentes materiales documentales </a:t>
            </a:r>
            <a:r>
              <a:rPr lang="es-MX" b="1" dirty="0" smtClean="0">
                <a:solidFill>
                  <a:schemeClr val="accent2">
                    <a:lumMod val="75000"/>
                  </a:schemeClr>
                </a:solidFill>
              </a:rPr>
              <a:t>trabajados (UAEM, 2014b).</a:t>
            </a:r>
            <a:endParaRPr lang="es-MX" b="1" dirty="0">
              <a:solidFill>
                <a:schemeClr val="accent2">
                  <a:lumMod val="75000"/>
                </a:schemeClr>
              </a:solidFill>
            </a:endParaRPr>
          </a:p>
        </p:txBody>
      </p:sp>
    </p:spTree>
    <p:extLst>
      <p:ext uri="{BB962C8B-B14F-4D97-AF65-F5344CB8AC3E}">
        <p14:creationId xmlns:p14="http://schemas.microsoft.com/office/powerpoint/2010/main" val="11046052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down)">
                                      <p:cBhvr>
                                        <p:cTn id="7" dur="500"/>
                                        <p:tgtEl>
                                          <p:spTgt spid="5">
                                            <p:txEl>
                                              <p:pRg st="0" end="0"/>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wipe(down)">
                                      <p:cBhvr>
                                        <p:cTn id="10" dur="500"/>
                                        <p:tgtEl>
                                          <p:spTgt spid="5">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6" presetClass="entr" presetSubtype="16" fill="hold"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circle(in)">
                                      <p:cBhvr>
                                        <p:cTn id="15" dur="2000"/>
                                        <p:tgtEl>
                                          <p:spTgt spid="6">
                                            <p:txEl>
                                              <p:pRg st="0" end="0"/>
                                            </p:txEl>
                                          </p:spTgt>
                                        </p:tgtEl>
                                      </p:cBhvr>
                                    </p:animEffect>
                                  </p:childTnLst>
                                </p:cTn>
                              </p:par>
                              <p:par>
                                <p:cTn id="16" presetID="6" presetClass="entr" presetSubtype="16" fill="hold" nodeType="withEffect">
                                  <p:stCondLst>
                                    <p:cond delay="0"/>
                                  </p:stCondLst>
                                  <p:childTnLst>
                                    <p:set>
                                      <p:cBhvr>
                                        <p:cTn id="17" dur="1" fill="hold">
                                          <p:stCondLst>
                                            <p:cond delay="0"/>
                                          </p:stCondLst>
                                        </p:cTn>
                                        <p:tgtEl>
                                          <p:spTgt spid="6">
                                            <p:txEl>
                                              <p:pRg st="1" end="1"/>
                                            </p:txEl>
                                          </p:spTgt>
                                        </p:tgtEl>
                                        <p:attrNameLst>
                                          <p:attrName>style.visibility</p:attrName>
                                        </p:attrNameLst>
                                      </p:cBhvr>
                                      <p:to>
                                        <p:strVal val="visible"/>
                                      </p:to>
                                    </p:set>
                                    <p:animEffect transition="in" filter="circle(in)">
                                      <p:cBhvr>
                                        <p:cTn id="18" dur="20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p:txBody>
          <a:bodyPr>
            <a:normAutofit fontScale="90000"/>
          </a:bodyPr>
          <a:lstStyle/>
          <a:p>
            <a:r>
              <a:rPr lang="es-MX" b="1" dirty="0">
                <a:solidFill>
                  <a:schemeClr val="accent5">
                    <a:lumMod val="50000"/>
                  </a:schemeClr>
                </a:solidFill>
              </a:rPr>
              <a:t>ESTRUCTURA DEL PROTOCOLO DE </a:t>
            </a:r>
            <a:r>
              <a:rPr lang="es-MX" b="1" dirty="0" smtClean="0">
                <a:solidFill>
                  <a:schemeClr val="accent5">
                    <a:lumMod val="50000"/>
                  </a:schemeClr>
                </a:solidFill>
              </a:rPr>
              <a:t>TESINA</a:t>
            </a:r>
            <a:endParaRPr lang="es-MX" dirty="0"/>
          </a:p>
        </p:txBody>
      </p:sp>
      <p:sp>
        <p:nvSpPr>
          <p:cNvPr id="8" name="7 Marcador de contenido"/>
          <p:cNvSpPr>
            <a:spLocks noGrp="1"/>
          </p:cNvSpPr>
          <p:nvPr>
            <p:ph sz="half" idx="1"/>
          </p:nvPr>
        </p:nvSpPr>
        <p:spPr/>
        <p:txBody>
          <a:bodyPr>
            <a:normAutofit fontScale="85000" lnSpcReduction="10000"/>
          </a:bodyPr>
          <a:lstStyle/>
          <a:p>
            <a:pPr marL="0" indent="0" algn="ctr">
              <a:lnSpc>
                <a:spcPct val="150000"/>
              </a:lnSpc>
              <a:buNone/>
            </a:pPr>
            <a:r>
              <a:rPr lang="es-MX" b="1" dirty="0" smtClean="0">
                <a:solidFill>
                  <a:schemeClr val="accent1">
                    <a:lumMod val="75000"/>
                  </a:schemeClr>
                </a:solidFill>
              </a:rPr>
              <a:t>1. Título</a:t>
            </a:r>
            <a:endParaRPr lang="es-MX" b="1" dirty="0">
              <a:solidFill>
                <a:schemeClr val="accent1">
                  <a:lumMod val="75000"/>
                </a:schemeClr>
              </a:solidFill>
            </a:endParaRPr>
          </a:p>
          <a:p>
            <a:pPr marL="0" indent="0" algn="ctr">
              <a:lnSpc>
                <a:spcPct val="150000"/>
              </a:lnSpc>
              <a:buNone/>
            </a:pPr>
            <a:r>
              <a:rPr lang="es-MX" b="1" dirty="0">
                <a:solidFill>
                  <a:srgbClr val="0070C0"/>
                </a:solidFill>
              </a:rPr>
              <a:t>2. Antecedentes</a:t>
            </a:r>
          </a:p>
          <a:p>
            <a:pPr marL="0" indent="0" algn="ctr">
              <a:lnSpc>
                <a:spcPct val="150000"/>
              </a:lnSpc>
              <a:buNone/>
            </a:pPr>
            <a:r>
              <a:rPr lang="es-MX" b="1" dirty="0">
                <a:solidFill>
                  <a:schemeClr val="accent1">
                    <a:lumMod val="75000"/>
                  </a:schemeClr>
                </a:solidFill>
              </a:rPr>
              <a:t>3. Problema de investigación</a:t>
            </a:r>
          </a:p>
          <a:p>
            <a:pPr marL="0" indent="0" algn="ctr">
              <a:lnSpc>
                <a:spcPct val="150000"/>
              </a:lnSpc>
              <a:buNone/>
            </a:pPr>
            <a:r>
              <a:rPr lang="es-MX" b="1" dirty="0">
                <a:solidFill>
                  <a:srgbClr val="0070C0"/>
                </a:solidFill>
              </a:rPr>
              <a:t>4. Justificación</a:t>
            </a:r>
          </a:p>
          <a:p>
            <a:pPr marL="0" indent="0" algn="ctr">
              <a:lnSpc>
                <a:spcPct val="150000"/>
              </a:lnSpc>
              <a:buNone/>
            </a:pPr>
            <a:r>
              <a:rPr lang="es-MX" b="1" dirty="0">
                <a:solidFill>
                  <a:schemeClr val="accent1">
                    <a:lumMod val="75000"/>
                  </a:schemeClr>
                </a:solidFill>
              </a:rPr>
              <a:t>5. Objetivo general y específicos</a:t>
            </a:r>
          </a:p>
        </p:txBody>
      </p:sp>
      <p:sp>
        <p:nvSpPr>
          <p:cNvPr id="9" name="8 Marcador de contenido"/>
          <p:cNvSpPr>
            <a:spLocks noGrp="1"/>
          </p:cNvSpPr>
          <p:nvPr>
            <p:ph sz="half" idx="2"/>
          </p:nvPr>
        </p:nvSpPr>
        <p:spPr>
          <a:xfrm>
            <a:off x="4648200" y="1600200"/>
            <a:ext cx="4038600" cy="3773015"/>
          </a:xfrm>
        </p:spPr>
        <p:txBody>
          <a:bodyPr>
            <a:normAutofit fontScale="85000" lnSpcReduction="10000"/>
          </a:bodyPr>
          <a:lstStyle/>
          <a:p>
            <a:pPr marL="0" indent="0" algn="ctr">
              <a:lnSpc>
                <a:spcPct val="160000"/>
              </a:lnSpc>
              <a:buNone/>
            </a:pPr>
            <a:endParaRPr lang="es-MX" b="1" dirty="0"/>
          </a:p>
          <a:p>
            <a:pPr marL="0" indent="0" algn="ctr">
              <a:lnSpc>
                <a:spcPct val="160000"/>
              </a:lnSpc>
              <a:buNone/>
            </a:pPr>
            <a:r>
              <a:rPr lang="es-MX" b="1" dirty="0">
                <a:solidFill>
                  <a:srgbClr val="0070C0"/>
                </a:solidFill>
              </a:rPr>
              <a:t>6. Metodología </a:t>
            </a:r>
          </a:p>
          <a:p>
            <a:pPr marL="0" indent="0" algn="ctr">
              <a:lnSpc>
                <a:spcPct val="160000"/>
              </a:lnSpc>
              <a:buNone/>
            </a:pPr>
            <a:r>
              <a:rPr lang="es-MX" b="1" dirty="0">
                <a:solidFill>
                  <a:schemeClr val="accent5">
                    <a:lumMod val="50000"/>
                  </a:schemeClr>
                </a:solidFill>
              </a:rPr>
              <a:t>7. Cronograma de actividades </a:t>
            </a:r>
          </a:p>
          <a:p>
            <a:pPr marL="0" indent="0" algn="ctr">
              <a:lnSpc>
                <a:spcPct val="160000"/>
              </a:lnSpc>
              <a:buNone/>
            </a:pPr>
            <a:r>
              <a:rPr lang="es-MX" b="1" dirty="0">
                <a:solidFill>
                  <a:srgbClr val="0070C0"/>
                </a:solidFill>
              </a:rPr>
              <a:t>8. Fuentes consultadas </a:t>
            </a:r>
          </a:p>
          <a:p>
            <a:pPr marL="0" indent="0" algn="ctr">
              <a:lnSpc>
                <a:spcPct val="160000"/>
              </a:lnSpc>
              <a:buNone/>
            </a:pPr>
            <a:r>
              <a:rPr lang="es-MX" b="1" dirty="0">
                <a:solidFill>
                  <a:schemeClr val="accent5">
                    <a:lumMod val="50000"/>
                  </a:schemeClr>
                </a:solidFill>
              </a:rPr>
              <a:t>9. Grupo de Investigación y Eje Temático </a:t>
            </a:r>
          </a:p>
          <a:p>
            <a:endParaRPr lang="es-MX" dirty="0"/>
          </a:p>
        </p:txBody>
      </p:sp>
    </p:spTree>
    <p:extLst>
      <p:ext uri="{BB962C8B-B14F-4D97-AF65-F5344CB8AC3E}">
        <p14:creationId xmlns:p14="http://schemas.microsoft.com/office/powerpoint/2010/main" val="42883301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additive="base">
                                        <p:cTn id="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anim calcmode="lin" valueType="num">
                                      <p:cBhvr additive="base">
                                        <p:cTn id="11"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8">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anim calcmode="lin" valueType="num">
                                      <p:cBhvr additive="base">
                                        <p:cTn id="15"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8">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8">
                                            <p:txEl>
                                              <p:pRg st="3" end="3"/>
                                            </p:txEl>
                                          </p:spTgt>
                                        </p:tgtEl>
                                        <p:attrNameLst>
                                          <p:attrName>style.visibility</p:attrName>
                                        </p:attrNameLst>
                                      </p:cBhvr>
                                      <p:to>
                                        <p:strVal val="visible"/>
                                      </p:to>
                                    </p:set>
                                    <p:anim calcmode="lin" valueType="num">
                                      <p:cBhvr additive="base">
                                        <p:cTn id="19"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8">
                                            <p:txEl>
                                              <p:pRg st="4" end="4"/>
                                            </p:txEl>
                                          </p:spTgt>
                                        </p:tgtEl>
                                        <p:attrNameLst>
                                          <p:attrName>style.visibility</p:attrName>
                                        </p:attrNameLst>
                                      </p:cBhvr>
                                      <p:to>
                                        <p:strVal val="visible"/>
                                      </p:to>
                                    </p:set>
                                    <p:anim calcmode="lin" valueType="num">
                                      <p:cBhvr additive="base">
                                        <p:cTn id="23" dur="500" fill="hold"/>
                                        <p:tgtEl>
                                          <p:spTgt spid="8">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8">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nodeType="clickEffect">
                                  <p:stCondLst>
                                    <p:cond delay="0"/>
                                  </p:stCondLst>
                                  <p:childTnLst>
                                    <p:set>
                                      <p:cBhvr>
                                        <p:cTn id="28" dur="1" fill="hold">
                                          <p:stCondLst>
                                            <p:cond delay="0"/>
                                          </p:stCondLst>
                                        </p:cTn>
                                        <p:tgtEl>
                                          <p:spTgt spid="9">
                                            <p:txEl>
                                              <p:pRg st="1" end="1"/>
                                            </p:txEl>
                                          </p:spTgt>
                                        </p:tgtEl>
                                        <p:attrNameLst>
                                          <p:attrName>style.visibility</p:attrName>
                                        </p:attrNameLst>
                                      </p:cBhvr>
                                      <p:to>
                                        <p:strVal val="visible"/>
                                      </p:to>
                                    </p:set>
                                    <p:animEffect transition="in" filter="wipe(down)">
                                      <p:cBhvr>
                                        <p:cTn id="29" dur="500"/>
                                        <p:tgtEl>
                                          <p:spTgt spid="9">
                                            <p:txEl>
                                              <p:pRg st="1" end="1"/>
                                            </p:txEl>
                                          </p:spTgt>
                                        </p:tgtEl>
                                      </p:cBhvr>
                                    </p:animEffect>
                                  </p:childTnLst>
                                </p:cTn>
                              </p:par>
                              <p:par>
                                <p:cTn id="30" presetID="22" presetClass="entr" presetSubtype="4" fill="hold" nodeType="withEffect">
                                  <p:stCondLst>
                                    <p:cond delay="0"/>
                                  </p:stCondLst>
                                  <p:childTnLst>
                                    <p:set>
                                      <p:cBhvr>
                                        <p:cTn id="31" dur="1" fill="hold">
                                          <p:stCondLst>
                                            <p:cond delay="0"/>
                                          </p:stCondLst>
                                        </p:cTn>
                                        <p:tgtEl>
                                          <p:spTgt spid="9">
                                            <p:txEl>
                                              <p:pRg st="2" end="2"/>
                                            </p:txEl>
                                          </p:spTgt>
                                        </p:tgtEl>
                                        <p:attrNameLst>
                                          <p:attrName>style.visibility</p:attrName>
                                        </p:attrNameLst>
                                      </p:cBhvr>
                                      <p:to>
                                        <p:strVal val="visible"/>
                                      </p:to>
                                    </p:set>
                                    <p:animEffect transition="in" filter="wipe(down)">
                                      <p:cBhvr>
                                        <p:cTn id="32" dur="500"/>
                                        <p:tgtEl>
                                          <p:spTgt spid="9">
                                            <p:txEl>
                                              <p:pRg st="2" end="2"/>
                                            </p:txEl>
                                          </p:spTgt>
                                        </p:tgtEl>
                                      </p:cBhvr>
                                    </p:animEffect>
                                  </p:childTnLst>
                                </p:cTn>
                              </p:par>
                              <p:par>
                                <p:cTn id="33" presetID="22" presetClass="entr" presetSubtype="4" fill="hold" nodeType="withEffect">
                                  <p:stCondLst>
                                    <p:cond delay="0"/>
                                  </p:stCondLst>
                                  <p:childTnLst>
                                    <p:set>
                                      <p:cBhvr>
                                        <p:cTn id="34" dur="1" fill="hold">
                                          <p:stCondLst>
                                            <p:cond delay="0"/>
                                          </p:stCondLst>
                                        </p:cTn>
                                        <p:tgtEl>
                                          <p:spTgt spid="9">
                                            <p:txEl>
                                              <p:pRg st="3" end="3"/>
                                            </p:txEl>
                                          </p:spTgt>
                                        </p:tgtEl>
                                        <p:attrNameLst>
                                          <p:attrName>style.visibility</p:attrName>
                                        </p:attrNameLst>
                                      </p:cBhvr>
                                      <p:to>
                                        <p:strVal val="visible"/>
                                      </p:to>
                                    </p:set>
                                    <p:animEffect transition="in" filter="wipe(down)">
                                      <p:cBhvr>
                                        <p:cTn id="35" dur="500"/>
                                        <p:tgtEl>
                                          <p:spTgt spid="9">
                                            <p:txEl>
                                              <p:pRg st="3" end="3"/>
                                            </p:txEl>
                                          </p:spTgt>
                                        </p:tgtEl>
                                      </p:cBhvr>
                                    </p:animEffect>
                                  </p:childTnLst>
                                </p:cTn>
                              </p:par>
                              <p:par>
                                <p:cTn id="36" presetID="22" presetClass="entr" presetSubtype="4" fill="hold" nodeType="withEffect">
                                  <p:stCondLst>
                                    <p:cond delay="0"/>
                                  </p:stCondLst>
                                  <p:childTnLst>
                                    <p:set>
                                      <p:cBhvr>
                                        <p:cTn id="37" dur="1" fill="hold">
                                          <p:stCondLst>
                                            <p:cond delay="0"/>
                                          </p:stCondLst>
                                        </p:cTn>
                                        <p:tgtEl>
                                          <p:spTgt spid="9">
                                            <p:txEl>
                                              <p:pRg st="4" end="4"/>
                                            </p:txEl>
                                          </p:spTgt>
                                        </p:tgtEl>
                                        <p:attrNameLst>
                                          <p:attrName>style.visibility</p:attrName>
                                        </p:attrNameLst>
                                      </p:cBhvr>
                                      <p:to>
                                        <p:strVal val="visible"/>
                                      </p:to>
                                    </p:set>
                                    <p:animEffect transition="in" filter="wipe(down)">
                                      <p:cBhvr>
                                        <p:cTn id="38" dur="500"/>
                                        <p:tgtEl>
                                          <p:spTgt spid="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985826" y="332656"/>
            <a:ext cx="7172348" cy="1470025"/>
          </a:xfrm>
        </p:spPr>
        <p:txBody>
          <a:bodyPr>
            <a:normAutofit/>
          </a:bodyPr>
          <a:lstStyle/>
          <a:p>
            <a:r>
              <a:rPr lang="es-MX" sz="3200" b="1" dirty="0" smtClean="0">
                <a:solidFill>
                  <a:schemeClr val="accent1">
                    <a:lumMod val="75000"/>
                  </a:schemeClr>
                </a:solidFill>
              </a:rPr>
              <a:t>TÍTULO DEL MATERIAL:</a:t>
            </a:r>
            <a:endParaRPr lang="es-MX" sz="3200" b="1" dirty="0">
              <a:solidFill>
                <a:schemeClr val="accent1">
                  <a:lumMod val="75000"/>
                </a:schemeClr>
              </a:solidFill>
            </a:endParaRPr>
          </a:p>
        </p:txBody>
      </p:sp>
      <p:sp>
        <p:nvSpPr>
          <p:cNvPr id="3" name="2 Subtítulo"/>
          <p:cNvSpPr>
            <a:spLocks noGrp="1"/>
          </p:cNvSpPr>
          <p:nvPr>
            <p:ph type="subTitle" idx="1"/>
          </p:nvPr>
        </p:nvSpPr>
        <p:spPr>
          <a:xfrm>
            <a:off x="1403648" y="2276872"/>
            <a:ext cx="6400800" cy="3960440"/>
          </a:xfrm>
        </p:spPr>
        <p:txBody>
          <a:bodyPr>
            <a:normAutofit fontScale="85000" lnSpcReduction="10000"/>
          </a:bodyPr>
          <a:lstStyle/>
          <a:p>
            <a:pPr>
              <a:lnSpc>
                <a:spcPct val="160000"/>
              </a:lnSpc>
            </a:pPr>
            <a:r>
              <a:rPr lang="es-MX" b="1" dirty="0" smtClean="0">
                <a:solidFill>
                  <a:schemeClr val="accent6">
                    <a:lumMod val="75000"/>
                  </a:schemeClr>
                </a:solidFill>
              </a:rPr>
              <a:t>OPCIONES DE EVALUACIÓN PROFESIONAL</a:t>
            </a:r>
          </a:p>
          <a:p>
            <a:pPr>
              <a:lnSpc>
                <a:spcPct val="160000"/>
              </a:lnSpc>
            </a:pPr>
            <a:r>
              <a:rPr lang="es-MX" b="1" dirty="0" smtClean="0">
                <a:solidFill>
                  <a:schemeClr val="accent1">
                    <a:lumMod val="75000"/>
                  </a:schemeClr>
                </a:solidFill>
              </a:rPr>
              <a:t>(para trabajos escritos de investigación)</a:t>
            </a:r>
          </a:p>
          <a:p>
            <a:pPr>
              <a:lnSpc>
                <a:spcPct val="160000"/>
              </a:lnSpc>
            </a:pPr>
            <a:endParaRPr lang="es-MX" b="1" dirty="0">
              <a:solidFill>
                <a:schemeClr val="accent1">
                  <a:lumMod val="75000"/>
                </a:schemeClr>
              </a:solidFill>
            </a:endParaRPr>
          </a:p>
          <a:p>
            <a:pPr>
              <a:lnSpc>
                <a:spcPct val="160000"/>
              </a:lnSpc>
            </a:pPr>
            <a:r>
              <a:rPr lang="es-MX" sz="2400" b="1" dirty="0" smtClean="0">
                <a:solidFill>
                  <a:schemeClr val="accent1">
                    <a:lumMod val="75000"/>
                  </a:schemeClr>
                </a:solidFill>
              </a:rPr>
              <a:t>RESPONSABLE DEL MATERIAL (autora):</a:t>
            </a:r>
          </a:p>
          <a:p>
            <a:pPr>
              <a:lnSpc>
                <a:spcPct val="160000"/>
              </a:lnSpc>
            </a:pPr>
            <a:r>
              <a:rPr lang="es-MX" b="1" dirty="0" smtClean="0">
                <a:solidFill>
                  <a:schemeClr val="accent2">
                    <a:lumMod val="75000"/>
                  </a:schemeClr>
                </a:solidFill>
              </a:rPr>
              <a:t>Dra. en C. S. Diana Castro Ricalde</a:t>
            </a:r>
            <a:endParaRPr lang="es-MX" b="1" dirty="0">
              <a:solidFill>
                <a:schemeClr val="accent2">
                  <a:lumMod val="75000"/>
                </a:schemeClr>
              </a:solidFill>
            </a:endParaRPr>
          </a:p>
        </p:txBody>
      </p:sp>
    </p:spTree>
    <p:extLst>
      <p:ext uri="{BB962C8B-B14F-4D97-AF65-F5344CB8AC3E}">
        <p14:creationId xmlns:p14="http://schemas.microsoft.com/office/powerpoint/2010/main" val="41238724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texto 5"/>
          <p:cNvSpPr>
            <a:spLocks noGrp="1"/>
          </p:cNvSpPr>
          <p:nvPr>
            <p:ph type="body" idx="1"/>
          </p:nvPr>
        </p:nvSpPr>
        <p:spPr>
          <a:xfrm>
            <a:off x="970630" y="908720"/>
            <a:ext cx="7215238" cy="1785950"/>
          </a:xfrm>
        </p:spPr>
        <p:txBody>
          <a:bodyPr>
            <a:noAutofit/>
          </a:bodyPr>
          <a:lstStyle/>
          <a:p>
            <a:pPr algn="ctr"/>
            <a:r>
              <a:rPr lang="es-MX" sz="7200" b="1" dirty="0" smtClean="0">
                <a:solidFill>
                  <a:schemeClr val="accent1">
                    <a:lumMod val="75000"/>
                  </a:schemeClr>
                </a:solidFill>
              </a:rPr>
              <a:t>ARTÍCULO ESPECIALIZADO</a:t>
            </a:r>
            <a:endParaRPr lang="es-MX" sz="7200" b="1" dirty="0">
              <a:solidFill>
                <a:schemeClr val="accent1">
                  <a:lumMod val="75000"/>
                </a:schemeClr>
              </a:solidFill>
            </a:endParaRPr>
          </a:p>
        </p:txBody>
      </p:sp>
      <p:pic>
        <p:nvPicPr>
          <p:cNvPr id="7" name="Imagen 6"/>
          <p:cNvPicPr>
            <a:picLocks noChangeAspect="1"/>
          </p:cNvPicPr>
          <p:nvPr/>
        </p:nvPicPr>
        <p:blipFill>
          <a:blip r:embed="rId2"/>
          <a:stretch>
            <a:fillRect/>
          </a:stretch>
        </p:blipFill>
        <p:spPr>
          <a:xfrm>
            <a:off x="3059832" y="2852936"/>
            <a:ext cx="2800350" cy="3571875"/>
          </a:xfrm>
          <a:prstGeom prst="rect">
            <a:avLst/>
          </a:prstGeom>
          <a:ln w="38100">
            <a:solidFill>
              <a:srgbClr val="C00000"/>
            </a:solidFill>
          </a:ln>
        </p:spPr>
      </p:pic>
    </p:spTree>
    <p:extLst>
      <p:ext uri="{BB962C8B-B14F-4D97-AF65-F5344CB8AC3E}">
        <p14:creationId xmlns:p14="http://schemas.microsoft.com/office/powerpoint/2010/main" val="1812791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normAutofit/>
          </a:bodyPr>
          <a:lstStyle/>
          <a:p>
            <a:r>
              <a:rPr lang="es-ES" sz="3200" dirty="0" smtClean="0">
                <a:solidFill>
                  <a:schemeClr val="accent2">
                    <a:lumMod val="75000"/>
                  </a:schemeClr>
                </a:solidFill>
              </a:rPr>
              <a:t>ARTÍCULO ESPECIALIZADO PARA PUBLICAR EN REVISTA INDIZADA: CARACTERÍSTICAS</a:t>
            </a:r>
            <a:endParaRPr lang="es-MX" sz="3200" dirty="0">
              <a:solidFill>
                <a:schemeClr val="accent2">
                  <a:lumMod val="75000"/>
                </a:schemeClr>
              </a:solidFill>
            </a:endParaRPr>
          </a:p>
        </p:txBody>
      </p:sp>
      <p:sp>
        <p:nvSpPr>
          <p:cNvPr id="7" name="6 Marcador de contenido"/>
          <p:cNvSpPr>
            <a:spLocks noGrp="1"/>
          </p:cNvSpPr>
          <p:nvPr>
            <p:ph idx="1"/>
          </p:nvPr>
        </p:nvSpPr>
        <p:spPr/>
        <p:txBody>
          <a:bodyPr>
            <a:normAutofit fontScale="92500" lnSpcReduction="20000"/>
          </a:bodyPr>
          <a:lstStyle/>
          <a:p>
            <a:pPr>
              <a:lnSpc>
                <a:spcPct val="150000"/>
              </a:lnSpc>
              <a:buFont typeface="Wingdings" panose="05000000000000000000" pitchFamily="2" charset="2"/>
              <a:buChar char="q"/>
            </a:pPr>
            <a:r>
              <a:rPr lang="es-MX" b="1" dirty="0" smtClean="0">
                <a:solidFill>
                  <a:schemeClr val="accent5">
                    <a:lumMod val="50000"/>
                  </a:schemeClr>
                </a:solidFill>
              </a:rPr>
              <a:t>Disertación </a:t>
            </a:r>
            <a:r>
              <a:rPr lang="es-MX" b="1" dirty="0">
                <a:solidFill>
                  <a:schemeClr val="accent5">
                    <a:lumMod val="50000"/>
                  </a:schemeClr>
                </a:solidFill>
              </a:rPr>
              <a:t>en torno a un problema de investigación, </a:t>
            </a:r>
            <a:r>
              <a:rPr lang="es-MX" b="1" dirty="0" smtClean="0">
                <a:solidFill>
                  <a:schemeClr val="accent5">
                    <a:lumMod val="50000"/>
                  </a:schemeClr>
                </a:solidFill>
              </a:rPr>
              <a:t>con base en supuestos teóricos y metodológicos, que conducen a hallazgos y resultados en torno a los </a:t>
            </a:r>
            <a:r>
              <a:rPr lang="es-MX" b="1" dirty="0">
                <a:solidFill>
                  <a:schemeClr val="accent5">
                    <a:lumMod val="50000"/>
                  </a:schemeClr>
                </a:solidFill>
              </a:rPr>
              <a:t>fenómenos </a:t>
            </a:r>
            <a:r>
              <a:rPr lang="es-MX" b="1" dirty="0" smtClean="0">
                <a:solidFill>
                  <a:schemeClr val="accent5">
                    <a:lumMod val="50000"/>
                  </a:schemeClr>
                </a:solidFill>
              </a:rPr>
              <a:t>observados.</a:t>
            </a:r>
          </a:p>
          <a:p>
            <a:pPr>
              <a:lnSpc>
                <a:spcPct val="150000"/>
              </a:lnSpc>
              <a:buFont typeface="Wingdings" panose="05000000000000000000" pitchFamily="2" charset="2"/>
              <a:buChar char="q"/>
            </a:pPr>
            <a:r>
              <a:rPr lang="es-ES" b="1" dirty="0" smtClean="0">
                <a:solidFill>
                  <a:srgbClr val="7030A0"/>
                </a:solidFill>
              </a:rPr>
              <a:t>La difusión de dichos resultados, debe hacerse en revistas indizadas.</a:t>
            </a:r>
            <a:endParaRPr lang="es-MX" b="1" dirty="0">
              <a:solidFill>
                <a:srgbClr val="7030A0"/>
              </a:solidFill>
            </a:endParaRPr>
          </a:p>
        </p:txBody>
      </p:sp>
    </p:spTree>
    <p:extLst>
      <p:ext uri="{BB962C8B-B14F-4D97-AF65-F5344CB8AC3E}">
        <p14:creationId xmlns:p14="http://schemas.microsoft.com/office/powerpoint/2010/main" val="250554430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ipe(down)">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fade">
                                      <p:cBhvr>
                                        <p:cTn id="12" dur="1000"/>
                                        <p:tgtEl>
                                          <p:spTgt spid="7">
                                            <p:txEl>
                                              <p:pRg st="1" end="1"/>
                                            </p:txEl>
                                          </p:spTgt>
                                        </p:tgtEl>
                                      </p:cBhvr>
                                    </p:animEffect>
                                    <p:anim calcmode="lin" valueType="num">
                                      <p:cBhvr>
                                        <p:cTn id="13"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p:txBody>
          <a:bodyPr>
            <a:normAutofit fontScale="90000"/>
          </a:bodyPr>
          <a:lstStyle/>
          <a:p>
            <a:r>
              <a:rPr lang="es-ES" dirty="0" smtClean="0">
                <a:solidFill>
                  <a:schemeClr val="accent1">
                    <a:lumMod val="75000"/>
                  </a:schemeClr>
                </a:solidFill>
              </a:rPr>
              <a:t>REVISTAS INDIZADAS O INDEXADAS</a:t>
            </a:r>
            <a:endParaRPr lang="es-MX" dirty="0">
              <a:solidFill>
                <a:schemeClr val="accent1">
                  <a:lumMod val="75000"/>
                </a:schemeClr>
              </a:solidFill>
            </a:endParaRPr>
          </a:p>
        </p:txBody>
      </p:sp>
      <p:sp>
        <p:nvSpPr>
          <p:cNvPr id="8" name="7 Marcador de contenido"/>
          <p:cNvSpPr>
            <a:spLocks noGrp="1"/>
          </p:cNvSpPr>
          <p:nvPr>
            <p:ph idx="1"/>
          </p:nvPr>
        </p:nvSpPr>
        <p:spPr>
          <a:xfrm>
            <a:off x="457200" y="1600200"/>
            <a:ext cx="8435280" cy="5069160"/>
          </a:xfrm>
        </p:spPr>
        <p:txBody>
          <a:bodyPr>
            <a:normAutofit fontScale="47500" lnSpcReduction="20000"/>
          </a:bodyPr>
          <a:lstStyle/>
          <a:p>
            <a:pPr algn="ctr">
              <a:lnSpc>
                <a:spcPct val="170000"/>
              </a:lnSpc>
              <a:buFont typeface="Wingdings" panose="05000000000000000000" pitchFamily="2" charset="2"/>
              <a:buChar char="Ø"/>
            </a:pPr>
            <a:r>
              <a:rPr lang="es-MX" sz="3800" b="1" dirty="0" smtClean="0">
                <a:solidFill>
                  <a:srgbClr val="7030A0"/>
                </a:solidFill>
              </a:rPr>
              <a:t>Son publicaciones periódicas incluidas </a:t>
            </a:r>
            <a:r>
              <a:rPr lang="es-MX" sz="3800" b="1" dirty="0">
                <a:solidFill>
                  <a:srgbClr val="7030A0"/>
                </a:solidFill>
              </a:rPr>
              <a:t>en un catálogo o listado organizado por temas, áreas de conocimiento o algún otro criterio selectivo de información diseñado por la organización o institución responsable. </a:t>
            </a:r>
          </a:p>
          <a:p>
            <a:pPr algn="ctr">
              <a:lnSpc>
                <a:spcPct val="170000"/>
              </a:lnSpc>
              <a:buFont typeface="Wingdings" panose="05000000000000000000" pitchFamily="2" charset="2"/>
              <a:buChar char="Ø"/>
            </a:pPr>
            <a:r>
              <a:rPr lang="es-MX" sz="3800" b="1" dirty="0">
                <a:solidFill>
                  <a:srgbClr val="7030A0"/>
                </a:solidFill>
              </a:rPr>
              <a:t>Este ordenamiento facilita la ubicación y recuperación posterior del texto que se trate. </a:t>
            </a:r>
          </a:p>
          <a:p>
            <a:pPr algn="ctr">
              <a:lnSpc>
                <a:spcPct val="170000"/>
              </a:lnSpc>
              <a:buFont typeface="Wingdings" panose="05000000000000000000" pitchFamily="2" charset="2"/>
              <a:buChar char="Ø"/>
            </a:pPr>
            <a:r>
              <a:rPr lang="es-MX" sz="3800" b="1" dirty="0">
                <a:solidFill>
                  <a:srgbClr val="7030A0"/>
                </a:solidFill>
              </a:rPr>
              <a:t>Para determinar si una revista ingresa a un índice, se toman en cuenta ciertos criterios de calidad como el contenido de sus publicaciones, la homologación de ciertas características técnicas o formales, así como el impacto de la publicación -determinado por la utilidad o beneficios que reporte a la comunidad científica en general- (UAEM, 2014ª).</a:t>
            </a:r>
          </a:p>
          <a:p>
            <a:endParaRPr lang="es-MX" dirty="0"/>
          </a:p>
        </p:txBody>
      </p:sp>
    </p:spTree>
    <p:extLst>
      <p:ext uri="{BB962C8B-B14F-4D97-AF65-F5344CB8AC3E}">
        <p14:creationId xmlns:p14="http://schemas.microsoft.com/office/powerpoint/2010/main" val="38134712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wipe(down)">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circle(in)">
                                      <p:cBhvr>
                                        <p:cTn id="12" dur="2000"/>
                                        <p:tgtEl>
                                          <p:spTgt spid="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fade">
                                      <p:cBhvr>
                                        <p:cTn id="17" dur="1000"/>
                                        <p:tgtEl>
                                          <p:spTgt spid="8">
                                            <p:txEl>
                                              <p:pRg st="2" end="2"/>
                                            </p:txEl>
                                          </p:spTgt>
                                        </p:tgtEl>
                                      </p:cBhvr>
                                    </p:animEffect>
                                    <p:anim calcmode="lin" valueType="num">
                                      <p:cBhvr>
                                        <p:cTn id="18" dur="10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8">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p:txBody>
          <a:bodyPr/>
          <a:lstStyle/>
          <a:p>
            <a:r>
              <a:rPr lang="es-ES" dirty="0" smtClean="0"/>
              <a:t>ALGUNOS ÍNDICES:</a:t>
            </a:r>
            <a:endParaRPr lang="es-MX" dirty="0"/>
          </a:p>
        </p:txBody>
      </p:sp>
      <p:sp>
        <p:nvSpPr>
          <p:cNvPr id="5" name="4 Subtítulo"/>
          <p:cNvSpPr>
            <a:spLocks noGrp="1"/>
          </p:cNvSpPr>
          <p:nvPr>
            <p:ph type="subTitle" idx="1"/>
          </p:nvPr>
        </p:nvSpPr>
        <p:spPr>
          <a:xfrm>
            <a:off x="1371600" y="3068960"/>
            <a:ext cx="6400800" cy="2736304"/>
          </a:xfrm>
        </p:spPr>
        <p:txBody>
          <a:bodyPr>
            <a:normAutofit fontScale="92500" lnSpcReduction="10000"/>
          </a:bodyPr>
          <a:lstStyle/>
          <a:p>
            <a:pPr>
              <a:lnSpc>
                <a:spcPct val="150000"/>
              </a:lnSpc>
            </a:pPr>
            <a:r>
              <a:rPr lang="es-MX" b="1" i="1" dirty="0">
                <a:solidFill>
                  <a:srgbClr val="7030A0"/>
                </a:solidFill>
              </a:rPr>
              <a:t>e-Revistas, </a:t>
            </a:r>
            <a:r>
              <a:rPr lang="es-MX" b="1" i="1" dirty="0" err="1">
                <a:solidFill>
                  <a:srgbClr val="7030A0"/>
                </a:solidFill>
              </a:rPr>
              <a:t>Redalyc</a:t>
            </a:r>
            <a:r>
              <a:rPr lang="es-MX" b="1" i="1" dirty="0">
                <a:solidFill>
                  <a:srgbClr val="7030A0"/>
                </a:solidFill>
              </a:rPr>
              <a:t>, </a:t>
            </a:r>
            <a:r>
              <a:rPr lang="es-MX" b="1" i="1" dirty="0" err="1">
                <a:solidFill>
                  <a:srgbClr val="7030A0"/>
                </a:solidFill>
              </a:rPr>
              <a:t>Scielo</a:t>
            </a:r>
            <a:r>
              <a:rPr lang="es-MX" b="1" i="1" dirty="0">
                <a:solidFill>
                  <a:srgbClr val="7030A0"/>
                </a:solidFill>
              </a:rPr>
              <a:t>, </a:t>
            </a:r>
            <a:r>
              <a:rPr lang="es-MX" b="1" i="1" dirty="0" err="1">
                <a:solidFill>
                  <a:srgbClr val="7030A0"/>
                </a:solidFill>
              </a:rPr>
              <a:t>Scopus</a:t>
            </a:r>
            <a:r>
              <a:rPr lang="es-MX" b="1" dirty="0">
                <a:solidFill>
                  <a:srgbClr val="7030A0"/>
                </a:solidFill>
              </a:rPr>
              <a:t>, Sistema de Ciencia y Tecnología (</a:t>
            </a:r>
            <a:r>
              <a:rPr lang="es-MX" b="1" dirty="0" err="1">
                <a:solidFill>
                  <a:srgbClr val="7030A0"/>
                </a:solidFill>
              </a:rPr>
              <a:t>CONACyT</a:t>
            </a:r>
            <a:r>
              <a:rPr lang="es-MX" b="1" dirty="0">
                <a:solidFill>
                  <a:srgbClr val="7030A0"/>
                </a:solidFill>
              </a:rPr>
              <a:t>); </a:t>
            </a:r>
            <a:r>
              <a:rPr lang="es-MX" b="1" i="1" dirty="0" err="1">
                <a:solidFill>
                  <a:srgbClr val="7030A0"/>
                </a:solidFill>
              </a:rPr>
              <a:t>Thoomson</a:t>
            </a:r>
            <a:r>
              <a:rPr lang="es-MX" b="1" i="1" dirty="0">
                <a:solidFill>
                  <a:srgbClr val="7030A0"/>
                </a:solidFill>
              </a:rPr>
              <a:t>-Reuters, </a:t>
            </a:r>
            <a:r>
              <a:rPr lang="es-MX" b="1" i="1" dirty="0" err="1">
                <a:solidFill>
                  <a:srgbClr val="7030A0"/>
                </a:solidFill>
              </a:rPr>
              <a:t>Journal</a:t>
            </a:r>
            <a:r>
              <a:rPr lang="es-MX" b="1" i="1" dirty="0">
                <a:solidFill>
                  <a:srgbClr val="7030A0"/>
                </a:solidFill>
              </a:rPr>
              <a:t> </a:t>
            </a:r>
            <a:r>
              <a:rPr lang="es-MX" b="1" i="1" dirty="0" err="1">
                <a:solidFill>
                  <a:srgbClr val="7030A0"/>
                </a:solidFill>
              </a:rPr>
              <a:t>Citation</a:t>
            </a:r>
            <a:r>
              <a:rPr lang="es-MX" b="1" i="1" dirty="0">
                <a:solidFill>
                  <a:srgbClr val="7030A0"/>
                </a:solidFill>
              </a:rPr>
              <a:t> </a:t>
            </a:r>
            <a:r>
              <a:rPr lang="es-MX" b="1" i="1" dirty="0" err="1">
                <a:solidFill>
                  <a:srgbClr val="7030A0"/>
                </a:solidFill>
              </a:rPr>
              <a:t>Report</a:t>
            </a:r>
            <a:r>
              <a:rPr lang="es-MX" b="1" i="1" dirty="0">
                <a:solidFill>
                  <a:srgbClr val="7030A0"/>
                </a:solidFill>
              </a:rPr>
              <a:t> </a:t>
            </a:r>
            <a:r>
              <a:rPr lang="es-MX" b="1" dirty="0">
                <a:solidFill>
                  <a:srgbClr val="7030A0"/>
                </a:solidFill>
              </a:rPr>
              <a:t>(JCR) </a:t>
            </a:r>
          </a:p>
        </p:txBody>
      </p:sp>
    </p:spTree>
    <p:extLst>
      <p:ext uri="{BB962C8B-B14F-4D97-AF65-F5344CB8AC3E}">
        <p14:creationId xmlns:p14="http://schemas.microsoft.com/office/powerpoint/2010/main" val="32582824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circle(in)">
                                      <p:cBhvr>
                                        <p:cTn id="7" dur="2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r>
              <a:rPr lang="es-ES" sz="3200" dirty="0" smtClean="0"/>
              <a:t>REVISTAS INDEXADAS: CARACTERÍSTICAS</a:t>
            </a:r>
            <a:endParaRPr lang="es-MX" sz="3200" dirty="0"/>
          </a:p>
        </p:txBody>
      </p:sp>
      <p:sp>
        <p:nvSpPr>
          <p:cNvPr id="5" name="4 Marcador de texto"/>
          <p:cNvSpPr>
            <a:spLocks noGrp="1"/>
          </p:cNvSpPr>
          <p:nvPr>
            <p:ph type="body" idx="1"/>
          </p:nvPr>
        </p:nvSpPr>
        <p:spPr>
          <a:xfrm>
            <a:off x="457200" y="1268761"/>
            <a:ext cx="4040188" cy="504056"/>
          </a:xfrm>
        </p:spPr>
        <p:txBody>
          <a:bodyPr>
            <a:normAutofit/>
          </a:bodyPr>
          <a:lstStyle/>
          <a:p>
            <a:pPr algn="ctr"/>
            <a:r>
              <a:rPr lang="es-ES" dirty="0" smtClean="0">
                <a:solidFill>
                  <a:schemeClr val="accent5">
                    <a:lumMod val="50000"/>
                  </a:schemeClr>
                </a:solidFill>
              </a:rPr>
              <a:t>ELEMENTOS</a:t>
            </a:r>
            <a:endParaRPr lang="es-MX" dirty="0">
              <a:solidFill>
                <a:schemeClr val="accent5">
                  <a:lumMod val="50000"/>
                </a:schemeClr>
              </a:solidFill>
            </a:endParaRPr>
          </a:p>
        </p:txBody>
      </p:sp>
      <p:sp>
        <p:nvSpPr>
          <p:cNvPr id="6" name="5 Marcador de contenido"/>
          <p:cNvSpPr>
            <a:spLocks noGrp="1"/>
          </p:cNvSpPr>
          <p:nvPr>
            <p:ph sz="half" idx="2"/>
          </p:nvPr>
        </p:nvSpPr>
        <p:spPr>
          <a:xfrm>
            <a:off x="457200" y="1844824"/>
            <a:ext cx="4040188" cy="4824535"/>
          </a:xfrm>
        </p:spPr>
        <p:txBody>
          <a:bodyPr>
            <a:normAutofit fontScale="85000" lnSpcReduction="10000"/>
          </a:bodyPr>
          <a:lstStyle/>
          <a:p>
            <a:pPr algn="just">
              <a:lnSpc>
                <a:spcPct val="170000"/>
              </a:lnSpc>
              <a:buFont typeface="Wingdings" panose="05000000000000000000" pitchFamily="2" charset="2"/>
              <a:buChar char="q"/>
            </a:pPr>
            <a:r>
              <a:rPr lang="es-MX" b="1" dirty="0">
                <a:solidFill>
                  <a:srgbClr val="7030A0"/>
                </a:solidFill>
              </a:rPr>
              <a:t>La investigación realizada debe darse a conocer de modo claro, sintético y con el aparato crítico correspondiente.</a:t>
            </a:r>
          </a:p>
          <a:p>
            <a:pPr algn="just">
              <a:lnSpc>
                <a:spcPct val="170000"/>
              </a:lnSpc>
              <a:buFont typeface="Wingdings" panose="05000000000000000000" pitchFamily="2" charset="2"/>
              <a:buChar char="q"/>
            </a:pPr>
            <a:r>
              <a:rPr lang="es-MX" b="1" dirty="0">
                <a:solidFill>
                  <a:schemeClr val="accent5">
                    <a:lumMod val="50000"/>
                  </a:schemeClr>
                </a:solidFill>
              </a:rPr>
              <a:t>Debe enviarse a dictamen, y someterse al análisis y crítica de pares académicos y/o personas especializadas en el área de estudio que se trate</a:t>
            </a:r>
            <a:r>
              <a:rPr lang="es-MX" b="1" dirty="0" smtClean="0">
                <a:solidFill>
                  <a:schemeClr val="accent5">
                    <a:lumMod val="50000"/>
                  </a:schemeClr>
                </a:solidFill>
              </a:rPr>
              <a:t>.</a:t>
            </a:r>
            <a:endParaRPr lang="es-MX" b="1" dirty="0">
              <a:solidFill>
                <a:schemeClr val="accent5">
                  <a:lumMod val="50000"/>
                </a:schemeClr>
              </a:solidFill>
            </a:endParaRPr>
          </a:p>
        </p:txBody>
      </p:sp>
      <p:sp>
        <p:nvSpPr>
          <p:cNvPr id="7" name="6 Marcador de texto"/>
          <p:cNvSpPr>
            <a:spLocks noGrp="1"/>
          </p:cNvSpPr>
          <p:nvPr>
            <p:ph type="body" sz="quarter" idx="3"/>
          </p:nvPr>
        </p:nvSpPr>
        <p:spPr>
          <a:xfrm>
            <a:off x="4716016" y="1268760"/>
            <a:ext cx="4041775" cy="453727"/>
          </a:xfrm>
        </p:spPr>
        <p:txBody>
          <a:bodyPr>
            <a:normAutofit lnSpcReduction="10000"/>
          </a:bodyPr>
          <a:lstStyle/>
          <a:p>
            <a:pPr algn="ctr"/>
            <a:r>
              <a:rPr lang="es-ES" dirty="0" smtClean="0">
                <a:solidFill>
                  <a:srgbClr val="7030A0"/>
                </a:solidFill>
              </a:rPr>
              <a:t>ELEMENTOS</a:t>
            </a:r>
            <a:endParaRPr lang="es-MX" dirty="0">
              <a:solidFill>
                <a:srgbClr val="7030A0"/>
              </a:solidFill>
            </a:endParaRPr>
          </a:p>
        </p:txBody>
      </p:sp>
      <p:sp>
        <p:nvSpPr>
          <p:cNvPr id="8" name="7 Marcador de contenido"/>
          <p:cNvSpPr>
            <a:spLocks noGrp="1"/>
          </p:cNvSpPr>
          <p:nvPr>
            <p:ph sz="quarter" idx="4"/>
          </p:nvPr>
        </p:nvSpPr>
        <p:spPr>
          <a:xfrm>
            <a:off x="4645025" y="1916832"/>
            <a:ext cx="4041775" cy="4209331"/>
          </a:xfrm>
        </p:spPr>
        <p:txBody>
          <a:bodyPr/>
          <a:lstStyle/>
          <a:p>
            <a:pPr>
              <a:lnSpc>
                <a:spcPct val="150000"/>
              </a:lnSpc>
              <a:buFont typeface="Wingdings" panose="05000000000000000000" pitchFamily="2" charset="2"/>
              <a:buChar char="q"/>
            </a:pPr>
            <a:r>
              <a:rPr lang="es-ES" b="1" dirty="0">
                <a:solidFill>
                  <a:schemeClr val="accent5">
                    <a:lumMod val="50000"/>
                  </a:schemeClr>
                </a:solidFill>
              </a:rPr>
              <a:t>En términos de forma, deben seguirse los criterios editoriales establecidos por la publicación que se trate.  El número de páginas suele estar en el rango de las 15 hasta las 30 cuartillas.</a:t>
            </a:r>
            <a:endParaRPr lang="es-MX" b="1" dirty="0">
              <a:solidFill>
                <a:schemeClr val="accent5">
                  <a:lumMod val="50000"/>
                </a:schemeClr>
              </a:solidFill>
            </a:endParaRPr>
          </a:p>
          <a:p>
            <a:endParaRPr lang="es-MX" dirty="0"/>
          </a:p>
        </p:txBody>
      </p:sp>
    </p:spTree>
    <p:extLst>
      <p:ext uri="{BB962C8B-B14F-4D97-AF65-F5344CB8AC3E}">
        <p14:creationId xmlns:p14="http://schemas.microsoft.com/office/powerpoint/2010/main" val="21116573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arn(inVertical)">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wipe(down)">
                                      <p:cBhvr>
                                        <p:cTn id="12" dur="500"/>
                                        <p:tgtEl>
                                          <p:spTgt spid="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 calcmode="lin" valueType="num">
                                      <p:cBhvr additive="base">
                                        <p:cTn id="1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6" presetClass="entr" presetSubtype="16" fill="hold" nodeType="clickEffect">
                                  <p:stCondLst>
                                    <p:cond delay="0"/>
                                  </p:stCondLst>
                                  <p:childTnLst>
                                    <p:set>
                                      <p:cBhvr>
                                        <p:cTn id="22" dur="1" fill="hold">
                                          <p:stCondLst>
                                            <p:cond delay="0"/>
                                          </p:stCondLst>
                                        </p:cTn>
                                        <p:tgtEl>
                                          <p:spTgt spid="7">
                                            <p:txEl>
                                              <p:pRg st="0" end="0"/>
                                            </p:txEl>
                                          </p:spTgt>
                                        </p:tgtEl>
                                        <p:attrNameLst>
                                          <p:attrName>style.visibility</p:attrName>
                                        </p:attrNameLst>
                                      </p:cBhvr>
                                      <p:to>
                                        <p:strVal val="visible"/>
                                      </p:to>
                                    </p:set>
                                    <p:animEffect transition="in" filter="circle(in)">
                                      <p:cBhvr>
                                        <p:cTn id="23" dur="2000"/>
                                        <p:tgtEl>
                                          <p:spTgt spid="7">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8">
                                            <p:txEl>
                                              <p:pRg st="0" end="0"/>
                                            </p:txEl>
                                          </p:spTgt>
                                        </p:tgtEl>
                                        <p:attrNameLst>
                                          <p:attrName>style.visibility</p:attrName>
                                        </p:attrNameLst>
                                      </p:cBhvr>
                                      <p:to>
                                        <p:strVal val="visible"/>
                                      </p:to>
                                    </p:set>
                                    <p:animEffect transition="in" filter="fade">
                                      <p:cBhvr>
                                        <p:cTn id="28" dur="1000"/>
                                        <p:tgtEl>
                                          <p:spTgt spid="8">
                                            <p:txEl>
                                              <p:pRg st="0" end="0"/>
                                            </p:txEl>
                                          </p:spTgt>
                                        </p:tgtEl>
                                      </p:cBhvr>
                                    </p:animEffect>
                                    <p:anim calcmode="lin" valueType="num">
                                      <p:cBhvr>
                                        <p:cTn id="29"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30" dur="10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200" dirty="0">
                <a:solidFill>
                  <a:schemeClr val="accent5">
                    <a:lumMod val="50000"/>
                  </a:schemeClr>
                </a:solidFill>
              </a:rPr>
              <a:t>REVISTAS INDEXADAS: CARACTERÍSTICAS</a:t>
            </a:r>
            <a:endParaRPr lang="es-MX" sz="3200" dirty="0">
              <a:solidFill>
                <a:schemeClr val="accent5">
                  <a:lumMod val="50000"/>
                </a:schemeClr>
              </a:solidFill>
            </a:endParaRPr>
          </a:p>
        </p:txBody>
      </p:sp>
      <p:sp>
        <p:nvSpPr>
          <p:cNvPr id="3" name="2 Marcador de texto"/>
          <p:cNvSpPr>
            <a:spLocks noGrp="1"/>
          </p:cNvSpPr>
          <p:nvPr>
            <p:ph type="body" idx="1"/>
          </p:nvPr>
        </p:nvSpPr>
        <p:spPr>
          <a:xfrm>
            <a:off x="467544" y="1268760"/>
            <a:ext cx="4040188" cy="432048"/>
          </a:xfrm>
        </p:spPr>
        <p:txBody>
          <a:bodyPr>
            <a:normAutofit lnSpcReduction="10000"/>
          </a:bodyPr>
          <a:lstStyle/>
          <a:p>
            <a:pPr algn="ctr"/>
            <a:r>
              <a:rPr lang="es-ES" dirty="0" smtClean="0">
                <a:solidFill>
                  <a:srgbClr val="0070C0"/>
                </a:solidFill>
              </a:rPr>
              <a:t>ELEMENTOS</a:t>
            </a:r>
            <a:endParaRPr lang="es-MX" dirty="0">
              <a:solidFill>
                <a:srgbClr val="0070C0"/>
              </a:solidFill>
            </a:endParaRPr>
          </a:p>
        </p:txBody>
      </p:sp>
      <p:sp>
        <p:nvSpPr>
          <p:cNvPr id="4" name="3 Marcador de contenido"/>
          <p:cNvSpPr>
            <a:spLocks noGrp="1"/>
          </p:cNvSpPr>
          <p:nvPr>
            <p:ph sz="half" idx="2"/>
          </p:nvPr>
        </p:nvSpPr>
        <p:spPr>
          <a:xfrm>
            <a:off x="457200" y="1916832"/>
            <a:ext cx="4040188" cy="4608511"/>
          </a:xfrm>
        </p:spPr>
        <p:txBody>
          <a:bodyPr>
            <a:normAutofit fontScale="62500" lnSpcReduction="20000"/>
          </a:bodyPr>
          <a:lstStyle/>
          <a:p>
            <a:pPr algn="just">
              <a:lnSpc>
                <a:spcPct val="170000"/>
              </a:lnSpc>
              <a:buFont typeface="Wingdings" panose="05000000000000000000" pitchFamily="2" charset="2"/>
              <a:buChar char="Ø"/>
            </a:pPr>
            <a:r>
              <a:rPr lang="es-MX" b="1" dirty="0">
                <a:solidFill>
                  <a:srgbClr val="7030A0"/>
                </a:solidFill>
              </a:rPr>
              <a:t>La revista científica elegida para la publicación debe pertenecer al área de conocimiento relacionada con la disciplina gastronómica.</a:t>
            </a:r>
          </a:p>
          <a:p>
            <a:pPr algn="just">
              <a:lnSpc>
                <a:spcPct val="170000"/>
              </a:lnSpc>
              <a:buFont typeface="Wingdings" panose="05000000000000000000" pitchFamily="2" charset="2"/>
              <a:buChar char="Ø"/>
            </a:pPr>
            <a:r>
              <a:rPr lang="es-MX" b="1" dirty="0">
                <a:solidFill>
                  <a:srgbClr val="0070C0"/>
                </a:solidFill>
              </a:rPr>
              <a:t>Deben consultarse los criterios editoriales de la publicación, los cuales definen la estructura general del artículo, el número de cuartillas, tipo de letra, formas de enunciar las citas, de registrar las fuentes consultadas, de presentar los esquemas, gráficas, mapas o ilustraciones que forman parte del artículo.</a:t>
            </a:r>
          </a:p>
          <a:p>
            <a:pPr>
              <a:lnSpc>
                <a:spcPct val="150000"/>
              </a:lnSpc>
              <a:buFont typeface="Wingdings" panose="05000000000000000000" pitchFamily="2" charset="2"/>
              <a:buChar char="Ø"/>
            </a:pPr>
            <a:endParaRPr lang="es-MX" dirty="0">
              <a:solidFill>
                <a:srgbClr val="0070C0"/>
              </a:solidFill>
            </a:endParaRPr>
          </a:p>
        </p:txBody>
      </p:sp>
      <p:sp>
        <p:nvSpPr>
          <p:cNvPr id="5" name="4 Marcador de texto"/>
          <p:cNvSpPr>
            <a:spLocks noGrp="1"/>
          </p:cNvSpPr>
          <p:nvPr>
            <p:ph type="body" sz="quarter" idx="3"/>
          </p:nvPr>
        </p:nvSpPr>
        <p:spPr>
          <a:xfrm>
            <a:off x="4645025" y="1535113"/>
            <a:ext cx="4041775" cy="381719"/>
          </a:xfrm>
        </p:spPr>
        <p:txBody>
          <a:bodyPr>
            <a:normAutofit fontScale="92500" lnSpcReduction="20000"/>
          </a:bodyPr>
          <a:lstStyle/>
          <a:p>
            <a:pPr algn="ctr"/>
            <a:r>
              <a:rPr lang="es-ES" dirty="0" smtClean="0">
                <a:solidFill>
                  <a:schemeClr val="accent1">
                    <a:lumMod val="75000"/>
                  </a:schemeClr>
                </a:solidFill>
              </a:rPr>
              <a:t>ELEMENTOS</a:t>
            </a:r>
            <a:endParaRPr lang="es-MX" dirty="0">
              <a:solidFill>
                <a:schemeClr val="accent1">
                  <a:lumMod val="75000"/>
                </a:schemeClr>
              </a:solidFill>
            </a:endParaRPr>
          </a:p>
        </p:txBody>
      </p:sp>
      <p:sp>
        <p:nvSpPr>
          <p:cNvPr id="6" name="5 Marcador de contenido"/>
          <p:cNvSpPr>
            <a:spLocks noGrp="1"/>
          </p:cNvSpPr>
          <p:nvPr>
            <p:ph sz="quarter" idx="4"/>
          </p:nvPr>
        </p:nvSpPr>
        <p:spPr>
          <a:xfrm>
            <a:off x="4645025" y="2174874"/>
            <a:ext cx="4041775" cy="4422477"/>
          </a:xfrm>
        </p:spPr>
        <p:txBody>
          <a:bodyPr>
            <a:normAutofit lnSpcReduction="10000"/>
          </a:bodyPr>
          <a:lstStyle/>
          <a:p>
            <a:pPr algn="ctr">
              <a:lnSpc>
                <a:spcPct val="170000"/>
              </a:lnSpc>
              <a:buFont typeface="Wingdings" panose="05000000000000000000" pitchFamily="2" charset="2"/>
              <a:buChar char="Ø"/>
            </a:pPr>
            <a:r>
              <a:rPr lang="es-MX" b="1" dirty="0" smtClean="0">
                <a:solidFill>
                  <a:srgbClr val="7030A0"/>
                </a:solidFill>
              </a:rPr>
              <a:t>Los </a:t>
            </a:r>
            <a:r>
              <a:rPr lang="es-MX" b="1" dirty="0">
                <a:solidFill>
                  <a:srgbClr val="7030A0"/>
                </a:solidFill>
              </a:rPr>
              <a:t>artículos deben dar cuenta de alguna aportación cuantitativa, cualitativa o teórica mixta, y los resultados de investigación que correspondan.</a:t>
            </a:r>
          </a:p>
          <a:p>
            <a:pPr algn="just">
              <a:lnSpc>
                <a:spcPct val="170000"/>
              </a:lnSpc>
              <a:buFont typeface="Wingdings" panose="05000000000000000000" pitchFamily="2" charset="2"/>
              <a:buChar char="Ø"/>
            </a:pPr>
            <a:endParaRPr lang="es-MX" b="1" dirty="0">
              <a:solidFill>
                <a:srgbClr val="0070C0"/>
              </a:solidFill>
            </a:endParaRPr>
          </a:p>
        </p:txBody>
      </p:sp>
    </p:spTree>
    <p:extLst>
      <p:ext uri="{BB962C8B-B14F-4D97-AF65-F5344CB8AC3E}">
        <p14:creationId xmlns:p14="http://schemas.microsoft.com/office/powerpoint/2010/main" val="41907481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wipe(down)">
                                      <p:cBhvr>
                                        <p:cTn id="14" dur="500"/>
                                        <p:tgtEl>
                                          <p:spTgt spid="4">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Effect transition="in" filter="circle(in)">
                                      <p:cBhvr>
                                        <p:cTn id="19" dur="2000"/>
                                        <p:tgtEl>
                                          <p:spTgt spid="4">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5">
                                            <p:txEl>
                                              <p:pRg st="0" end="0"/>
                                            </p:txEl>
                                          </p:spTgt>
                                        </p:tgtEl>
                                        <p:attrNameLst>
                                          <p:attrName>style.visibility</p:attrName>
                                        </p:attrNameLst>
                                      </p:cBhvr>
                                      <p:to>
                                        <p:strVal val="visible"/>
                                      </p:to>
                                    </p:set>
                                    <p:animEffect transition="in" filter="barn(inVertical)">
                                      <p:cBhvr>
                                        <p:cTn id="24" dur="500"/>
                                        <p:tgtEl>
                                          <p:spTgt spid="5">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 calcmode="lin" valueType="num">
                                      <p:cBhvr additive="base">
                                        <p:cTn id="2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p:txBody>
          <a:bodyPr>
            <a:normAutofit fontScale="90000"/>
          </a:bodyPr>
          <a:lstStyle/>
          <a:p>
            <a:r>
              <a:rPr lang="es-ES" dirty="0" smtClean="0"/>
              <a:t>ARTÍCULO ESPECIALIZADO: CONCEPTO</a:t>
            </a:r>
            <a:endParaRPr lang="es-MX" dirty="0"/>
          </a:p>
        </p:txBody>
      </p:sp>
      <p:sp>
        <p:nvSpPr>
          <p:cNvPr id="8" name="7 Marcador de contenido"/>
          <p:cNvSpPr>
            <a:spLocks noGrp="1"/>
          </p:cNvSpPr>
          <p:nvPr>
            <p:ph idx="1"/>
          </p:nvPr>
        </p:nvSpPr>
        <p:spPr/>
        <p:txBody>
          <a:bodyPr>
            <a:normAutofit fontScale="70000" lnSpcReduction="20000"/>
          </a:bodyPr>
          <a:lstStyle/>
          <a:p>
            <a:pPr marL="0" indent="0" algn="ctr">
              <a:lnSpc>
                <a:spcPct val="170000"/>
              </a:lnSpc>
              <a:buNone/>
            </a:pPr>
            <a:r>
              <a:rPr lang="es-MX" b="1" dirty="0" smtClean="0">
                <a:solidFill>
                  <a:srgbClr val="0070C0"/>
                </a:solidFill>
              </a:rPr>
              <a:t>“Escrito </a:t>
            </a:r>
            <a:r>
              <a:rPr lang="es-MX" b="1" dirty="0">
                <a:solidFill>
                  <a:srgbClr val="0070C0"/>
                </a:solidFill>
              </a:rPr>
              <a:t>producto de un proceso de investigación que genera nuevos conocimientos, ya sea de tipo básico o aplicado, en el cual se exponen los hallazgos obtenidos y la contribución realizada en torno a las explicaciones del objeto de estudio. Por tanto, esta modalidad implica llevar a cabo una investigación formal que parta de preguntas de investigación o de hipótesis a comprobar, y que cuente con un soporte teórico consistente con la metodología a usar para recabar la información documental y/o de </a:t>
            </a:r>
            <a:r>
              <a:rPr lang="es-MX" b="1" dirty="0" smtClean="0">
                <a:solidFill>
                  <a:srgbClr val="0070C0"/>
                </a:solidFill>
              </a:rPr>
              <a:t>campo” (UAEM, 2014b).</a:t>
            </a:r>
            <a:endParaRPr lang="es-MX" b="1" dirty="0">
              <a:solidFill>
                <a:srgbClr val="0070C0"/>
              </a:solidFill>
            </a:endParaRPr>
          </a:p>
        </p:txBody>
      </p:sp>
    </p:spTree>
    <p:extLst>
      <p:ext uri="{BB962C8B-B14F-4D97-AF65-F5344CB8AC3E}">
        <p14:creationId xmlns:p14="http://schemas.microsoft.com/office/powerpoint/2010/main" val="3438096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p:txBody>
          <a:bodyPr>
            <a:normAutofit/>
          </a:bodyPr>
          <a:lstStyle/>
          <a:p>
            <a:r>
              <a:rPr lang="es-ES" sz="2800" b="1" dirty="0" smtClean="0">
                <a:solidFill>
                  <a:schemeClr val="accent2">
                    <a:lumMod val="75000"/>
                  </a:schemeClr>
                </a:solidFill>
              </a:rPr>
              <a:t>ESTRUCTURA DEL PROTOCOLO DE ARTÍCULO ESPECIALIZADO</a:t>
            </a:r>
            <a:endParaRPr lang="es-MX" sz="2800" b="1" dirty="0">
              <a:solidFill>
                <a:schemeClr val="accent2">
                  <a:lumMod val="75000"/>
                </a:schemeClr>
              </a:solidFill>
            </a:endParaRPr>
          </a:p>
        </p:txBody>
      </p:sp>
      <p:sp>
        <p:nvSpPr>
          <p:cNvPr id="8" name="7 Marcador de contenido"/>
          <p:cNvSpPr>
            <a:spLocks noGrp="1"/>
          </p:cNvSpPr>
          <p:nvPr>
            <p:ph sz="half" idx="1"/>
          </p:nvPr>
        </p:nvSpPr>
        <p:spPr/>
        <p:txBody>
          <a:bodyPr>
            <a:normAutofit fontScale="92500" lnSpcReduction="10000"/>
          </a:bodyPr>
          <a:lstStyle/>
          <a:p>
            <a:pPr marL="0" indent="0" algn="ctr">
              <a:lnSpc>
                <a:spcPct val="150000"/>
              </a:lnSpc>
              <a:buNone/>
            </a:pPr>
            <a:r>
              <a:rPr lang="es-MX" b="1" dirty="0">
                <a:solidFill>
                  <a:schemeClr val="accent5">
                    <a:lumMod val="50000"/>
                  </a:schemeClr>
                </a:solidFill>
              </a:rPr>
              <a:t>1. </a:t>
            </a:r>
            <a:r>
              <a:rPr lang="es-MX" b="1" dirty="0" smtClean="0">
                <a:solidFill>
                  <a:schemeClr val="accent5">
                    <a:lumMod val="50000"/>
                  </a:schemeClr>
                </a:solidFill>
              </a:rPr>
              <a:t>Título.</a:t>
            </a:r>
            <a:endParaRPr lang="es-MX" b="1" dirty="0">
              <a:solidFill>
                <a:schemeClr val="accent5">
                  <a:lumMod val="50000"/>
                </a:schemeClr>
              </a:solidFill>
            </a:endParaRPr>
          </a:p>
          <a:p>
            <a:pPr marL="0" indent="0" algn="ctr">
              <a:lnSpc>
                <a:spcPct val="150000"/>
              </a:lnSpc>
              <a:buNone/>
            </a:pPr>
            <a:r>
              <a:rPr lang="es-MX" b="1" dirty="0">
                <a:solidFill>
                  <a:schemeClr val="accent5">
                    <a:lumMod val="50000"/>
                  </a:schemeClr>
                </a:solidFill>
              </a:rPr>
              <a:t>2. Palabras clave (de tres a cinco</a:t>
            </a:r>
            <a:r>
              <a:rPr lang="es-MX" b="1" dirty="0" smtClean="0">
                <a:solidFill>
                  <a:schemeClr val="accent5">
                    <a:lumMod val="50000"/>
                  </a:schemeClr>
                </a:solidFill>
              </a:rPr>
              <a:t>).</a:t>
            </a:r>
            <a:endParaRPr lang="es-MX" b="1" dirty="0">
              <a:solidFill>
                <a:schemeClr val="accent5">
                  <a:lumMod val="50000"/>
                </a:schemeClr>
              </a:solidFill>
            </a:endParaRPr>
          </a:p>
          <a:p>
            <a:pPr marL="0" indent="0" algn="ctr">
              <a:lnSpc>
                <a:spcPct val="150000"/>
              </a:lnSpc>
              <a:buNone/>
            </a:pPr>
            <a:r>
              <a:rPr lang="es-MX" b="1" dirty="0">
                <a:solidFill>
                  <a:schemeClr val="accent5">
                    <a:lumMod val="50000"/>
                  </a:schemeClr>
                </a:solidFill>
              </a:rPr>
              <a:t>3. </a:t>
            </a:r>
            <a:r>
              <a:rPr lang="es-MX" b="1" dirty="0" smtClean="0">
                <a:solidFill>
                  <a:schemeClr val="accent5">
                    <a:lumMod val="50000"/>
                  </a:schemeClr>
                </a:solidFill>
              </a:rPr>
              <a:t>Antecedentes.</a:t>
            </a:r>
            <a:endParaRPr lang="es-MX" b="1" dirty="0">
              <a:solidFill>
                <a:schemeClr val="accent5">
                  <a:lumMod val="50000"/>
                </a:schemeClr>
              </a:solidFill>
            </a:endParaRPr>
          </a:p>
          <a:p>
            <a:pPr marL="0" indent="0" algn="ctr">
              <a:lnSpc>
                <a:spcPct val="150000"/>
              </a:lnSpc>
              <a:buNone/>
            </a:pPr>
            <a:r>
              <a:rPr lang="es-MX" b="1" dirty="0">
                <a:solidFill>
                  <a:schemeClr val="accent5">
                    <a:lumMod val="50000"/>
                  </a:schemeClr>
                </a:solidFill>
              </a:rPr>
              <a:t>4. </a:t>
            </a:r>
            <a:r>
              <a:rPr lang="es-MX" b="1" dirty="0" smtClean="0">
                <a:solidFill>
                  <a:schemeClr val="accent5">
                    <a:lumMod val="50000"/>
                  </a:schemeClr>
                </a:solidFill>
              </a:rPr>
              <a:t>Justificación.</a:t>
            </a:r>
            <a:endParaRPr lang="es-MX" b="1" dirty="0">
              <a:solidFill>
                <a:schemeClr val="accent5">
                  <a:lumMod val="50000"/>
                </a:schemeClr>
              </a:solidFill>
            </a:endParaRPr>
          </a:p>
          <a:p>
            <a:pPr marL="0" indent="0" algn="ctr">
              <a:lnSpc>
                <a:spcPct val="150000"/>
              </a:lnSpc>
              <a:buNone/>
            </a:pPr>
            <a:r>
              <a:rPr lang="es-MX" b="1" dirty="0">
                <a:solidFill>
                  <a:schemeClr val="accent5">
                    <a:lumMod val="50000"/>
                  </a:schemeClr>
                </a:solidFill>
              </a:rPr>
              <a:t>5. Objetivo general y </a:t>
            </a:r>
            <a:r>
              <a:rPr lang="es-MX" b="1" dirty="0" smtClean="0">
                <a:solidFill>
                  <a:schemeClr val="accent5">
                    <a:lumMod val="50000"/>
                  </a:schemeClr>
                </a:solidFill>
              </a:rPr>
              <a:t>específicos.</a:t>
            </a:r>
            <a:endParaRPr lang="es-MX" b="1" dirty="0">
              <a:solidFill>
                <a:schemeClr val="accent5">
                  <a:lumMod val="50000"/>
                </a:schemeClr>
              </a:solidFill>
            </a:endParaRPr>
          </a:p>
        </p:txBody>
      </p:sp>
      <p:sp>
        <p:nvSpPr>
          <p:cNvPr id="9" name="8 Marcador de contenido"/>
          <p:cNvSpPr>
            <a:spLocks noGrp="1"/>
          </p:cNvSpPr>
          <p:nvPr>
            <p:ph sz="half" idx="2"/>
          </p:nvPr>
        </p:nvSpPr>
        <p:spPr>
          <a:xfrm>
            <a:off x="4648200" y="1484784"/>
            <a:ext cx="4038600" cy="4752528"/>
          </a:xfrm>
        </p:spPr>
        <p:txBody>
          <a:bodyPr>
            <a:normAutofit fontScale="92500" lnSpcReduction="10000"/>
          </a:bodyPr>
          <a:lstStyle/>
          <a:p>
            <a:pPr marL="0" indent="0" algn="ctr">
              <a:lnSpc>
                <a:spcPct val="170000"/>
              </a:lnSpc>
              <a:buNone/>
            </a:pPr>
            <a:r>
              <a:rPr lang="es-MX" b="1" dirty="0">
                <a:solidFill>
                  <a:schemeClr val="accent2">
                    <a:lumMod val="75000"/>
                  </a:schemeClr>
                </a:solidFill>
              </a:rPr>
              <a:t>6. </a:t>
            </a:r>
            <a:r>
              <a:rPr lang="es-MX" b="1" dirty="0" smtClean="0">
                <a:solidFill>
                  <a:schemeClr val="accent2">
                    <a:lumMod val="75000"/>
                  </a:schemeClr>
                </a:solidFill>
              </a:rPr>
              <a:t>Fundamentos.</a:t>
            </a:r>
          </a:p>
          <a:p>
            <a:pPr marL="0" indent="0" algn="ctr">
              <a:lnSpc>
                <a:spcPct val="170000"/>
              </a:lnSpc>
              <a:buNone/>
            </a:pPr>
            <a:r>
              <a:rPr lang="es-MX" b="1" dirty="0" smtClean="0">
                <a:solidFill>
                  <a:schemeClr val="accent2">
                    <a:lumMod val="75000"/>
                  </a:schemeClr>
                </a:solidFill>
              </a:rPr>
              <a:t>7. Metodología.</a:t>
            </a:r>
            <a:endParaRPr lang="es-MX" b="1" dirty="0">
              <a:solidFill>
                <a:schemeClr val="accent2">
                  <a:lumMod val="75000"/>
                </a:schemeClr>
              </a:solidFill>
            </a:endParaRPr>
          </a:p>
          <a:p>
            <a:pPr marL="0" indent="0" algn="ctr">
              <a:lnSpc>
                <a:spcPct val="170000"/>
              </a:lnSpc>
              <a:buNone/>
            </a:pPr>
            <a:r>
              <a:rPr lang="es-MX" b="1" dirty="0">
                <a:solidFill>
                  <a:schemeClr val="accent2">
                    <a:lumMod val="75000"/>
                  </a:schemeClr>
                </a:solidFill>
              </a:rPr>
              <a:t>8. Cronograma de </a:t>
            </a:r>
            <a:r>
              <a:rPr lang="es-MX" b="1" dirty="0" smtClean="0">
                <a:solidFill>
                  <a:schemeClr val="accent2">
                    <a:lumMod val="75000"/>
                  </a:schemeClr>
                </a:solidFill>
              </a:rPr>
              <a:t>actividades.</a:t>
            </a:r>
            <a:endParaRPr lang="es-MX" b="1" dirty="0">
              <a:solidFill>
                <a:schemeClr val="accent2">
                  <a:lumMod val="75000"/>
                </a:schemeClr>
              </a:solidFill>
            </a:endParaRPr>
          </a:p>
          <a:p>
            <a:pPr marL="0" indent="0" algn="ctr">
              <a:lnSpc>
                <a:spcPct val="170000"/>
              </a:lnSpc>
              <a:buNone/>
            </a:pPr>
            <a:r>
              <a:rPr lang="es-MX" b="1" dirty="0">
                <a:solidFill>
                  <a:schemeClr val="accent2">
                    <a:lumMod val="75000"/>
                  </a:schemeClr>
                </a:solidFill>
              </a:rPr>
              <a:t>9. Fuentes </a:t>
            </a:r>
            <a:r>
              <a:rPr lang="es-MX" b="1" dirty="0" smtClean="0">
                <a:solidFill>
                  <a:schemeClr val="accent2">
                    <a:lumMod val="75000"/>
                  </a:schemeClr>
                </a:solidFill>
              </a:rPr>
              <a:t>consultadas.</a:t>
            </a:r>
            <a:endParaRPr lang="es-MX" b="1" dirty="0">
              <a:solidFill>
                <a:schemeClr val="accent2">
                  <a:lumMod val="75000"/>
                </a:schemeClr>
              </a:solidFill>
            </a:endParaRPr>
          </a:p>
        </p:txBody>
      </p:sp>
    </p:spTree>
    <p:extLst>
      <p:ext uri="{BB962C8B-B14F-4D97-AF65-F5344CB8AC3E}">
        <p14:creationId xmlns:p14="http://schemas.microsoft.com/office/powerpoint/2010/main" val="19515082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additive="base">
                                        <p:cTn id="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anim calcmode="lin" valueType="num">
                                      <p:cBhvr additive="base">
                                        <p:cTn id="11"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8">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anim calcmode="lin" valueType="num">
                                      <p:cBhvr additive="base">
                                        <p:cTn id="15"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8">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8">
                                            <p:txEl>
                                              <p:pRg st="3" end="3"/>
                                            </p:txEl>
                                          </p:spTgt>
                                        </p:tgtEl>
                                        <p:attrNameLst>
                                          <p:attrName>style.visibility</p:attrName>
                                        </p:attrNameLst>
                                      </p:cBhvr>
                                      <p:to>
                                        <p:strVal val="visible"/>
                                      </p:to>
                                    </p:set>
                                    <p:anim calcmode="lin" valueType="num">
                                      <p:cBhvr additive="base">
                                        <p:cTn id="19"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8">
                                            <p:txEl>
                                              <p:pRg st="4" end="4"/>
                                            </p:txEl>
                                          </p:spTgt>
                                        </p:tgtEl>
                                        <p:attrNameLst>
                                          <p:attrName>style.visibility</p:attrName>
                                        </p:attrNameLst>
                                      </p:cBhvr>
                                      <p:to>
                                        <p:strVal val="visible"/>
                                      </p:to>
                                    </p:set>
                                    <p:anim calcmode="lin" valueType="num">
                                      <p:cBhvr additive="base">
                                        <p:cTn id="23" dur="500" fill="hold"/>
                                        <p:tgtEl>
                                          <p:spTgt spid="8">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8">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6" presetClass="entr" presetSubtype="16" fill="hold" nodeType="clickEffect">
                                  <p:stCondLst>
                                    <p:cond delay="0"/>
                                  </p:stCondLst>
                                  <p:childTnLst>
                                    <p:set>
                                      <p:cBhvr>
                                        <p:cTn id="28" dur="1" fill="hold">
                                          <p:stCondLst>
                                            <p:cond delay="0"/>
                                          </p:stCondLst>
                                        </p:cTn>
                                        <p:tgtEl>
                                          <p:spTgt spid="9">
                                            <p:txEl>
                                              <p:pRg st="0" end="0"/>
                                            </p:txEl>
                                          </p:spTgt>
                                        </p:tgtEl>
                                        <p:attrNameLst>
                                          <p:attrName>style.visibility</p:attrName>
                                        </p:attrNameLst>
                                      </p:cBhvr>
                                      <p:to>
                                        <p:strVal val="visible"/>
                                      </p:to>
                                    </p:set>
                                    <p:animEffect transition="in" filter="circle(in)">
                                      <p:cBhvr>
                                        <p:cTn id="29" dur="2000"/>
                                        <p:tgtEl>
                                          <p:spTgt spid="9">
                                            <p:txEl>
                                              <p:pRg st="0" end="0"/>
                                            </p:txEl>
                                          </p:spTgt>
                                        </p:tgtEl>
                                      </p:cBhvr>
                                    </p:animEffect>
                                  </p:childTnLst>
                                </p:cTn>
                              </p:par>
                              <p:par>
                                <p:cTn id="30" presetID="6" presetClass="entr" presetSubtype="16" fill="hold" nodeType="withEffect">
                                  <p:stCondLst>
                                    <p:cond delay="0"/>
                                  </p:stCondLst>
                                  <p:childTnLst>
                                    <p:set>
                                      <p:cBhvr>
                                        <p:cTn id="31" dur="1" fill="hold">
                                          <p:stCondLst>
                                            <p:cond delay="0"/>
                                          </p:stCondLst>
                                        </p:cTn>
                                        <p:tgtEl>
                                          <p:spTgt spid="9">
                                            <p:txEl>
                                              <p:pRg st="1" end="1"/>
                                            </p:txEl>
                                          </p:spTgt>
                                        </p:tgtEl>
                                        <p:attrNameLst>
                                          <p:attrName>style.visibility</p:attrName>
                                        </p:attrNameLst>
                                      </p:cBhvr>
                                      <p:to>
                                        <p:strVal val="visible"/>
                                      </p:to>
                                    </p:set>
                                    <p:animEffect transition="in" filter="circle(in)">
                                      <p:cBhvr>
                                        <p:cTn id="32" dur="2000"/>
                                        <p:tgtEl>
                                          <p:spTgt spid="9">
                                            <p:txEl>
                                              <p:pRg st="1" end="1"/>
                                            </p:txEl>
                                          </p:spTgt>
                                        </p:tgtEl>
                                      </p:cBhvr>
                                    </p:animEffect>
                                  </p:childTnLst>
                                </p:cTn>
                              </p:par>
                              <p:par>
                                <p:cTn id="33" presetID="6" presetClass="entr" presetSubtype="16" fill="hold" nodeType="withEffect">
                                  <p:stCondLst>
                                    <p:cond delay="0"/>
                                  </p:stCondLst>
                                  <p:childTnLst>
                                    <p:set>
                                      <p:cBhvr>
                                        <p:cTn id="34" dur="1" fill="hold">
                                          <p:stCondLst>
                                            <p:cond delay="0"/>
                                          </p:stCondLst>
                                        </p:cTn>
                                        <p:tgtEl>
                                          <p:spTgt spid="9">
                                            <p:txEl>
                                              <p:pRg st="2" end="2"/>
                                            </p:txEl>
                                          </p:spTgt>
                                        </p:tgtEl>
                                        <p:attrNameLst>
                                          <p:attrName>style.visibility</p:attrName>
                                        </p:attrNameLst>
                                      </p:cBhvr>
                                      <p:to>
                                        <p:strVal val="visible"/>
                                      </p:to>
                                    </p:set>
                                    <p:animEffect transition="in" filter="circle(in)">
                                      <p:cBhvr>
                                        <p:cTn id="35" dur="2000"/>
                                        <p:tgtEl>
                                          <p:spTgt spid="9">
                                            <p:txEl>
                                              <p:pRg st="2" end="2"/>
                                            </p:txEl>
                                          </p:spTgt>
                                        </p:tgtEl>
                                      </p:cBhvr>
                                    </p:animEffect>
                                  </p:childTnLst>
                                </p:cTn>
                              </p:par>
                              <p:par>
                                <p:cTn id="36" presetID="6" presetClass="entr" presetSubtype="16" fill="hold" nodeType="withEffect">
                                  <p:stCondLst>
                                    <p:cond delay="0"/>
                                  </p:stCondLst>
                                  <p:childTnLst>
                                    <p:set>
                                      <p:cBhvr>
                                        <p:cTn id="37" dur="1" fill="hold">
                                          <p:stCondLst>
                                            <p:cond delay="0"/>
                                          </p:stCondLst>
                                        </p:cTn>
                                        <p:tgtEl>
                                          <p:spTgt spid="9">
                                            <p:txEl>
                                              <p:pRg st="3" end="3"/>
                                            </p:txEl>
                                          </p:spTgt>
                                        </p:tgtEl>
                                        <p:attrNameLst>
                                          <p:attrName>style.visibility</p:attrName>
                                        </p:attrNameLst>
                                      </p:cBhvr>
                                      <p:to>
                                        <p:strVal val="visible"/>
                                      </p:to>
                                    </p:set>
                                    <p:animEffect transition="in" filter="circle(in)">
                                      <p:cBhvr>
                                        <p:cTn id="38" dur="2000"/>
                                        <p:tgtEl>
                                          <p:spTgt spid="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texto 5"/>
          <p:cNvSpPr>
            <a:spLocks noGrp="1"/>
          </p:cNvSpPr>
          <p:nvPr>
            <p:ph type="body" idx="1"/>
          </p:nvPr>
        </p:nvSpPr>
        <p:spPr>
          <a:xfrm>
            <a:off x="971600" y="1252"/>
            <a:ext cx="7215238" cy="2851684"/>
          </a:xfrm>
        </p:spPr>
        <p:txBody>
          <a:bodyPr>
            <a:noAutofit/>
          </a:bodyPr>
          <a:lstStyle/>
          <a:p>
            <a:pPr algn="ctr"/>
            <a:r>
              <a:rPr lang="es-MX" sz="6000" b="1" dirty="0" smtClean="0">
                <a:solidFill>
                  <a:schemeClr val="accent1">
                    <a:lumMod val="75000"/>
                  </a:schemeClr>
                </a:solidFill>
              </a:rPr>
              <a:t>MEMORIA DE EXPERIENCIA LABORAL</a:t>
            </a:r>
            <a:endParaRPr lang="es-MX" sz="6000" b="1" dirty="0">
              <a:solidFill>
                <a:schemeClr val="accent1">
                  <a:lumMod val="75000"/>
                </a:schemeClr>
              </a:solidFill>
            </a:endParaRPr>
          </a:p>
        </p:txBody>
      </p:sp>
      <p:pic>
        <p:nvPicPr>
          <p:cNvPr id="7" name="Imagen 6"/>
          <p:cNvPicPr>
            <a:picLocks noChangeAspect="1"/>
          </p:cNvPicPr>
          <p:nvPr/>
        </p:nvPicPr>
        <p:blipFill>
          <a:blip r:embed="rId2"/>
          <a:stretch>
            <a:fillRect/>
          </a:stretch>
        </p:blipFill>
        <p:spPr>
          <a:xfrm>
            <a:off x="1688381" y="3212976"/>
            <a:ext cx="5781675" cy="2967211"/>
          </a:xfrm>
          <a:prstGeom prst="rect">
            <a:avLst/>
          </a:prstGeom>
          <a:ln w="38100">
            <a:solidFill>
              <a:srgbClr val="C00000"/>
            </a:solidFill>
          </a:ln>
        </p:spPr>
      </p:pic>
    </p:spTree>
    <p:extLst>
      <p:ext uri="{BB962C8B-B14F-4D97-AF65-F5344CB8AC3E}">
        <p14:creationId xmlns:p14="http://schemas.microsoft.com/office/powerpoint/2010/main" val="33108120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normAutofit fontScale="90000"/>
          </a:bodyPr>
          <a:lstStyle/>
          <a:p>
            <a:r>
              <a:rPr lang="es-MX" dirty="0" smtClean="0"/>
              <a:t>MEMORIA DE EXPERIENCIA LABORAL</a:t>
            </a:r>
            <a:endParaRPr lang="es-MX" dirty="0"/>
          </a:p>
        </p:txBody>
      </p:sp>
      <p:sp>
        <p:nvSpPr>
          <p:cNvPr id="6" name="Marcador de contenido 5"/>
          <p:cNvSpPr>
            <a:spLocks noGrp="1"/>
          </p:cNvSpPr>
          <p:nvPr>
            <p:ph idx="1"/>
          </p:nvPr>
        </p:nvSpPr>
        <p:spPr>
          <a:xfrm>
            <a:off x="457200" y="1600200"/>
            <a:ext cx="8229600" cy="5213176"/>
          </a:xfrm>
        </p:spPr>
        <p:txBody>
          <a:bodyPr>
            <a:normAutofit fontScale="85000" lnSpcReduction="10000"/>
          </a:bodyPr>
          <a:lstStyle/>
          <a:p>
            <a:pPr algn="just">
              <a:lnSpc>
                <a:spcPct val="170000"/>
              </a:lnSpc>
            </a:pPr>
            <a:r>
              <a:rPr lang="es-MX" dirty="0" smtClean="0"/>
              <a:t>Trabajo escrito en el que se expone la recopilación y resultados de la experiencia laboral en un ámbito plenamente identificado y reconocido en el ejercicio de la profesión en el campo del Turismo y la Gastronomía. Este trabajo deberá ser elaborado de manera individual, y las experiencias vertidas en él serán responsabilidad del pasante.</a:t>
            </a:r>
          </a:p>
        </p:txBody>
      </p:sp>
    </p:spTree>
    <p:extLst>
      <p:ext uri="{BB962C8B-B14F-4D97-AF65-F5344CB8AC3E}">
        <p14:creationId xmlns:p14="http://schemas.microsoft.com/office/powerpoint/2010/main" val="25294833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UNIDAD DE COMPETENCIA I</a:t>
            </a:r>
            <a:endParaRPr lang="es-MX" dirty="0"/>
          </a:p>
        </p:txBody>
      </p:sp>
      <p:sp>
        <p:nvSpPr>
          <p:cNvPr id="3" name="Marcador de contenido 2"/>
          <p:cNvSpPr>
            <a:spLocks noGrp="1"/>
          </p:cNvSpPr>
          <p:nvPr>
            <p:ph idx="1"/>
          </p:nvPr>
        </p:nvSpPr>
        <p:spPr/>
        <p:txBody>
          <a:bodyPr>
            <a:normAutofit/>
          </a:bodyPr>
          <a:lstStyle/>
          <a:p>
            <a:pPr marL="0" indent="0" algn="ctr">
              <a:lnSpc>
                <a:spcPct val="150000"/>
              </a:lnSpc>
              <a:buNone/>
            </a:pPr>
            <a:r>
              <a:rPr lang="es-MX" sz="4800" dirty="0">
                <a:solidFill>
                  <a:schemeClr val="accent2">
                    <a:lumMod val="75000"/>
                  </a:schemeClr>
                </a:solidFill>
              </a:rPr>
              <a:t>I.	Comprensión de la construcción de un esquema de investigación </a:t>
            </a:r>
          </a:p>
        </p:txBody>
      </p:sp>
    </p:spTree>
    <p:extLst>
      <p:ext uri="{BB962C8B-B14F-4D97-AF65-F5344CB8AC3E}">
        <p14:creationId xmlns:p14="http://schemas.microsoft.com/office/powerpoint/2010/main" val="149098630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normAutofit fontScale="90000"/>
          </a:bodyPr>
          <a:lstStyle/>
          <a:p>
            <a:r>
              <a:rPr lang="es-MX" dirty="0" smtClean="0"/>
              <a:t>MEMORIA DE EXPERIENCIA LABORAL</a:t>
            </a:r>
            <a:endParaRPr lang="es-MX" dirty="0"/>
          </a:p>
        </p:txBody>
      </p:sp>
      <p:sp>
        <p:nvSpPr>
          <p:cNvPr id="6" name="Marcador de contenido 5"/>
          <p:cNvSpPr>
            <a:spLocks noGrp="1"/>
          </p:cNvSpPr>
          <p:nvPr>
            <p:ph idx="1"/>
          </p:nvPr>
        </p:nvSpPr>
        <p:spPr>
          <a:xfrm>
            <a:off x="457200" y="1600200"/>
            <a:ext cx="8229600" cy="5213176"/>
          </a:xfrm>
        </p:spPr>
        <p:txBody>
          <a:bodyPr>
            <a:normAutofit fontScale="77500" lnSpcReduction="20000"/>
          </a:bodyPr>
          <a:lstStyle/>
          <a:p>
            <a:pPr algn="just">
              <a:lnSpc>
                <a:spcPct val="170000"/>
              </a:lnSpc>
            </a:pPr>
            <a:r>
              <a:rPr lang="es-MX" dirty="0" smtClean="0"/>
              <a:t>En este documento deberán presentarse las aportaciones realizadas por el egresado en la institución o empresa en la cual haya laborado y que a un mismo tiempo reflejen su desempeño profesional. Asimismo, el trabajo deberá representar el aprendizaje obtenido, realizar una contribución al ejercicio de la profesión o la entidad del empleo, y demostrar la aplicación de conocimientos y habilidades propios de la disciplina (UAEM, 2013, p. 3).</a:t>
            </a:r>
            <a:endParaRPr lang="es-MX" dirty="0"/>
          </a:p>
        </p:txBody>
      </p:sp>
    </p:spTree>
    <p:extLst>
      <p:ext uri="{BB962C8B-B14F-4D97-AF65-F5344CB8AC3E}">
        <p14:creationId xmlns:p14="http://schemas.microsoft.com/office/powerpoint/2010/main" val="4434863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MEMORIA DE EXPERIENCIA LABORAL</a:t>
            </a:r>
            <a:endParaRPr lang="es-MX" dirty="0"/>
          </a:p>
        </p:txBody>
      </p:sp>
      <p:sp>
        <p:nvSpPr>
          <p:cNvPr id="3" name="Marcador de contenido 2"/>
          <p:cNvSpPr>
            <a:spLocks noGrp="1"/>
          </p:cNvSpPr>
          <p:nvPr>
            <p:ph idx="1"/>
          </p:nvPr>
        </p:nvSpPr>
        <p:spPr/>
        <p:txBody>
          <a:bodyPr>
            <a:normAutofit fontScale="77500" lnSpcReduction="20000"/>
          </a:bodyPr>
          <a:lstStyle/>
          <a:p>
            <a:pPr algn="just">
              <a:lnSpc>
                <a:spcPct val="160000"/>
              </a:lnSpc>
            </a:pPr>
            <a:r>
              <a:rPr lang="es-MX" dirty="0" smtClean="0"/>
              <a:t>Junto con la Memoria, el egresado deberá presentar una constancia emitida por la institución, empresa u organización en la que prestó sus servicios laborales, y en la que se especifique una duración continua de por lo menos dos años. </a:t>
            </a:r>
          </a:p>
          <a:p>
            <a:pPr algn="just">
              <a:lnSpc>
                <a:spcPct val="160000"/>
              </a:lnSpc>
            </a:pPr>
            <a:r>
              <a:rPr lang="es-MX" dirty="0" smtClean="0">
                <a:solidFill>
                  <a:schemeClr val="accent1">
                    <a:lumMod val="75000"/>
                  </a:schemeClr>
                </a:solidFill>
              </a:rPr>
              <a:t>O bien, el pasante deberá presentar una constancia de haber participado en un proyecto o </a:t>
            </a:r>
            <a:r>
              <a:rPr lang="es-MX" dirty="0" err="1" smtClean="0">
                <a:solidFill>
                  <a:schemeClr val="accent1">
                    <a:lumMod val="75000"/>
                  </a:schemeClr>
                </a:solidFill>
              </a:rPr>
              <a:t>subproyecto</a:t>
            </a:r>
            <a:r>
              <a:rPr lang="es-MX" dirty="0" smtClean="0">
                <a:solidFill>
                  <a:schemeClr val="accent1">
                    <a:lumMod val="75000"/>
                  </a:schemeClr>
                </a:solidFill>
              </a:rPr>
              <a:t> laboral desde su inicio hasta su conclusión.</a:t>
            </a:r>
            <a:endParaRPr lang="es-MX" dirty="0">
              <a:solidFill>
                <a:schemeClr val="accent1">
                  <a:lumMod val="75000"/>
                </a:schemeClr>
              </a:solidFill>
            </a:endParaRPr>
          </a:p>
        </p:txBody>
      </p:sp>
    </p:spTree>
    <p:extLst>
      <p:ext uri="{BB962C8B-B14F-4D97-AF65-F5344CB8AC3E}">
        <p14:creationId xmlns:p14="http://schemas.microsoft.com/office/powerpoint/2010/main" val="462150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115615" y="3212976"/>
            <a:ext cx="7215239" cy="862009"/>
          </a:xfrm>
        </p:spPr>
        <p:txBody>
          <a:bodyPr>
            <a:noAutofit/>
          </a:bodyPr>
          <a:lstStyle/>
          <a:p>
            <a:pPr marL="457200" indent="-457200">
              <a:lnSpc>
                <a:spcPct val="150000"/>
              </a:lnSpc>
              <a:buFont typeface="Wingdings" panose="05000000000000000000" pitchFamily="2" charset="2"/>
              <a:buChar char="Ø"/>
            </a:pPr>
            <a:r>
              <a:rPr lang="es-MX" sz="2800" dirty="0" smtClean="0"/>
              <a:t>Similar a la estructura de la tesis, pero agregando:</a:t>
            </a:r>
            <a:br>
              <a:rPr lang="es-MX" sz="2800" dirty="0" smtClean="0"/>
            </a:br>
            <a:r>
              <a:rPr lang="es-MX" sz="2800" dirty="0" smtClean="0">
                <a:solidFill>
                  <a:schemeClr val="accent1">
                    <a:lumMod val="75000"/>
                  </a:schemeClr>
                </a:solidFill>
              </a:rPr>
              <a:t>- Aportaciones a la empresa.</a:t>
            </a:r>
            <a:br>
              <a:rPr lang="es-MX" sz="2800" dirty="0" smtClean="0">
                <a:solidFill>
                  <a:schemeClr val="accent1">
                    <a:lumMod val="75000"/>
                  </a:schemeClr>
                </a:solidFill>
              </a:rPr>
            </a:br>
            <a:r>
              <a:rPr lang="es-MX" sz="2800" dirty="0" smtClean="0">
                <a:solidFill>
                  <a:schemeClr val="accent1">
                    <a:lumMod val="75000"/>
                  </a:schemeClr>
                </a:solidFill>
              </a:rPr>
              <a:t>- constancia de labores ininterrumpidas.</a:t>
            </a:r>
            <a:endParaRPr lang="es-MX" sz="2800" dirty="0">
              <a:solidFill>
                <a:schemeClr val="accent1">
                  <a:lumMod val="75000"/>
                </a:schemeClr>
              </a:solidFill>
            </a:endParaRPr>
          </a:p>
        </p:txBody>
      </p:sp>
      <p:sp>
        <p:nvSpPr>
          <p:cNvPr id="5" name="Marcador de texto 4"/>
          <p:cNvSpPr>
            <a:spLocks noGrp="1"/>
          </p:cNvSpPr>
          <p:nvPr>
            <p:ph type="body" idx="1"/>
          </p:nvPr>
        </p:nvSpPr>
        <p:spPr>
          <a:xfrm>
            <a:off x="1115616" y="1124744"/>
            <a:ext cx="7215238" cy="1785950"/>
          </a:xfrm>
        </p:spPr>
        <p:txBody>
          <a:bodyPr>
            <a:normAutofit fontScale="92500"/>
          </a:bodyPr>
          <a:lstStyle/>
          <a:p>
            <a:pPr algn="ctr">
              <a:lnSpc>
                <a:spcPct val="150000"/>
              </a:lnSpc>
            </a:pPr>
            <a:r>
              <a:rPr lang="es-MX" sz="3600" b="1" dirty="0" smtClean="0">
                <a:solidFill>
                  <a:schemeClr val="accent1">
                    <a:lumMod val="75000"/>
                  </a:schemeClr>
                </a:solidFill>
              </a:rPr>
              <a:t>ESTRUCTURA DEL PROTOCOLO DE LA MEMORIA DE EXPERIENCIA LABORAL</a:t>
            </a:r>
            <a:endParaRPr lang="es-MX" sz="3600" b="1" dirty="0">
              <a:solidFill>
                <a:schemeClr val="accent1">
                  <a:lumMod val="75000"/>
                </a:schemeClr>
              </a:solidFill>
            </a:endParaRPr>
          </a:p>
        </p:txBody>
      </p:sp>
    </p:spTree>
    <p:extLst>
      <p:ext uri="{BB962C8B-B14F-4D97-AF65-F5344CB8AC3E}">
        <p14:creationId xmlns:p14="http://schemas.microsoft.com/office/powerpoint/2010/main" val="19948567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texto 4"/>
          <p:cNvSpPr>
            <a:spLocks noGrp="1"/>
          </p:cNvSpPr>
          <p:nvPr>
            <p:ph type="body" idx="1"/>
          </p:nvPr>
        </p:nvSpPr>
        <p:spPr>
          <a:xfrm>
            <a:off x="899592" y="692696"/>
            <a:ext cx="7215238" cy="1785950"/>
          </a:xfrm>
        </p:spPr>
        <p:txBody>
          <a:bodyPr>
            <a:normAutofit fontScale="92500"/>
          </a:bodyPr>
          <a:lstStyle/>
          <a:p>
            <a:pPr algn="ctr">
              <a:lnSpc>
                <a:spcPct val="150000"/>
              </a:lnSpc>
            </a:pPr>
            <a:r>
              <a:rPr lang="es-MX" sz="4000" b="1" dirty="0" smtClean="0">
                <a:solidFill>
                  <a:schemeClr val="accent1">
                    <a:lumMod val="75000"/>
                  </a:schemeClr>
                </a:solidFill>
              </a:rPr>
              <a:t>REPORTE DE APLICACIÓN DE CONOCIMIENTOS</a:t>
            </a:r>
            <a:endParaRPr lang="es-MX" sz="4000" b="1" dirty="0">
              <a:solidFill>
                <a:schemeClr val="accent1">
                  <a:lumMod val="75000"/>
                </a:schemeClr>
              </a:solidFill>
            </a:endParaRPr>
          </a:p>
        </p:txBody>
      </p:sp>
      <p:pic>
        <p:nvPicPr>
          <p:cNvPr id="6" name="Imagen 5"/>
          <p:cNvPicPr>
            <a:picLocks noChangeAspect="1"/>
          </p:cNvPicPr>
          <p:nvPr/>
        </p:nvPicPr>
        <p:blipFill>
          <a:blip r:embed="rId2"/>
          <a:stretch>
            <a:fillRect/>
          </a:stretch>
        </p:blipFill>
        <p:spPr>
          <a:xfrm>
            <a:off x="565027" y="2852936"/>
            <a:ext cx="7884368" cy="3147814"/>
          </a:xfrm>
          <a:prstGeom prst="rect">
            <a:avLst/>
          </a:prstGeom>
          <a:ln w="38100">
            <a:solidFill>
              <a:srgbClr val="C00000"/>
            </a:solidFill>
          </a:ln>
        </p:spPr>
      </p:pic>
    </p:spTree>
    <p:extLst>
      <p:ext uri="{BB962C8B-B14F-4D97-AF65-F5344CB8AC3E}">
        <p14:creationId xmlns:p14="http://schemas.microsoft.com/office/powerpoint/2010/main" val="11162630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REPORTE DE APLICACIÓN DE CONOCIMIENTOS</a:t>
            </a:r>
            <a:endParaRPr lang="es-MX" dirty="0"/>
          </a:p>
        </p:txBody>
      </p:sp>
      <p:sp>
        <p:nvSpPr>
          <p:cNvPr id="3" name="Marcador de contenido 2"/>
          <p:cNvSpPr>
            <a:spLocks noGrp="1"/>
          </p:cNvSpPr>
          <p:nvPr>
            <p:ph idx="1"/>
          </p:nvPr>
        </p:nvSpPr>
        <p:spPr/>
        <p:txBody>
          <a:bodyPr>
            <a:normAutofit fontScale="77500" lnSpcReduction="20000"/>
          </a:bodyPr>
          <a:lstStyle/>
          <a:p>
            <a:pPr algn="just">
              <a:lnSpc>
                <a:spcPct val="160000"/>
              </a:lnSpc>
            </a:pPr>
            <a:r>
              <a:rPr lang="es-MX" dirty="0" smtClean="0">
                <a:solidFill>
                  <a:srgbClr val="C00000"/>
                </a:solidFill>
              </a:rPr>
              <a:t>Trabajo escrito con un fin u objetivo práctico; integra las experiencias obtenidas en las prácticas profesionales.</a:t>
            </a:r>
          </a:p>
          <a:p>
            <a:pPr marL="0" indent="0" algn="just">
              <a:lnSpc>
                <a:spcPct val="160000"/>
              </a:lnSpc>
              <a:buNone/>
            </a:pPr>
            <a:endParaRPr lang="es-MX" dirty="0" smtClean="0">
              <a:solidFill>
                <a:srgbClr val="C00000"/>
              </a:solidFill>
            </a:endParaRPr>
          </a:p>
          <a:p>
            <a:pPr algn="just">
              <a:lnSpc>
                <a:spcPct val="160000"/>
              </a:lnSpc>
            </a:pPr>
            <a:r>
              <a:rPr lang="es-MX" dirty="0" smtClean="0">
                <a:solidFill>
                  <a:schemeClr val="accent1">
                    <a:lumMod val="75000"/>
                  </a:schemeClr>
                </a:solidFill>
              </a:rPr>
              <a:t>Abarca la aplicación de nuevos materiales, productos y servicios; o la gestión de nuevos sistemas y procesos que hayan dado como resultado el mejoramiento de los ya existentes. </a:t>
            </a:r>
            <a:endParaRPr lang="es-MX" dirty="0">
              <a:solidFill>
                <a:schemeClr val="accent1">
                  <a:lumMod val="75000"/>
                </a:schemeClr>
              </a:solidFill>
            </a:endParaRPr>
          </a:p>
        </p:txBody>
      </p:sp>
    </p:spTree>
    <p:extLst>
      <p:ext uri="{BB962C8B-B14F-4D97-AF65-F5344CB8AC3E}">
        <p14:creationId xmlns:p14="http://schemas.microsoft.com/office/powerpoint/2010/main" val="483882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solidFill>
                  <a:srgbClr val="C00000"/>
                </a:solidFill>
              </a:rPr>
              <a:t>REPORTE DE APLICACIÓN DE CONOCIMIENTOS</a:t>
            </a:r>
            <a:endParaRPr lang="es-MX" dirty="0">
              <a:solidFill>
                <a:srgbClr val="C00000"/>
              </a:solidFill>
            </a:endParaRPr>
          </a:p>
        </p:txBody>
      </p:sp>
      <p:sp>
        <p:nvSpPr>
          <p:cNvPr id="3" name="Marcador de contenido 2"/>
          <p:cNvSpPr>
            <a:spLocks noGrp="1"/>
          </p:cNvSpPr>
          <p:nvPr>
            <p:ph idx="1"/>
          </p:nvPr>
        </p:nvSpPr>
        <p:spPr>
          <a:xfrm>
            <a:off x="459813" y="1916832"/>
            <a:ext cx="8229600" cy="4525963"/>
          </a:xfrm>
        </p:spPr>
        <p:txBody>
          <a:bodyPr>
            <a:normAutofit fontScale="92500" lnSpcReduction="10000"/>
          </a:bodyPr>
          <a:lstStyle/>
          <a:p>
            <a:pPr algn="ctr">
              <a:lnSpc>
                <a:spcPct val="160000"/>
              </a:lnSpc>
              <a:buFont typeface="Wingdings" panose="05000000000000000000" pitchFamily="2" charset="2"/>
              <a:buChar char="q"/>
            </a:pPr>
            <a:r>
              <a:rPr lang="es-MX" b="1" dirty="0" smtClean="0">
                <a:solidFill>
                  <a:schemeClr val="accent1"/>
                </a:solidFill>
              </a:rPr>
              <a:t>Debe contener una propuesta de solución a un problema determinado, mostrando la aplicación de los conocimientos adquiridos durante la formación profesional.</a:t>
            </a:r>
          </a:p>
          <a:p>
            <a:pPr algn="ctr">
              <a:lnSpc>
                <a:spcPct val="160000"/>
              </a:lnSpc>
              <a:buFont typeface="Wingdings" panose="05000000000000000000" pitchFamily="2" charset="2"/>
              <a:buChar char="q"/>
            </a:pPr>
            <a:r>
              <a:rPr lang="es-MX" b="1" dirty="0" smtClean="0">
                <a:solidFill>
                  <a:schemeClr val="accent1"/>
                </a:solidFill>
              </a:rPr>
              <a:t>Implica la entrega de un producto tangible (manual, plan de negocios, recetarios, etc.).</a:t>
            </a:r>
          </a:p>
        </p:txBody>
      </p:sp>
    </p:spTree>
    <p:extLst>
      <p:ext uri="{BB962C8B-B14F-4D97-AF65-F5344CB8AC3E}">
        <p14:creationId xmlns:p14="http://schemas.microsoft.com/office/powerpoint/2010/main" val="35961652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23374" y="116632"/>
            <a:ext cx="8229600" cy="1315616"/>
          </a:xfrm>
        </p:spPr>
        <p:txBody>
          <a:bodyPr>
            <a:normAutofit/>
          </a:bodyPr>
          <a:lstStyle/>
          <a:p>
            <a:r>
              <a:rPr lang="es-MX" sz="2800" dirty="0" smtClean="0">
                <a:solidFill>
                  <a:srgbClr val="C00000"/>
                </a:solidFill>
              </a:rPr>
              <a:t>ESTRUCTURA DEL PROTOCOLO DE REPORTE DE APLICACIÓN DE CONOCIMIENTOS</a:t>
            </a:r>
            <a:endParaRPr lang="es-MX" sz="2800" dirty="0">
              <a:solidFill>
                <a:srgbClr val="C00000"/>
              </a:solidFill>
            </a:endParaRPr>
          </a:p>
        </p:txBody>
      </p:sp>
      <p:sp>
        <p:nvSpPr>
          <p:cNvPr id="3" name="Marcador de contenido 2"/>
          <p:cNvSpPr>
            <a:spLocks noGrp="1"/>
          </p:cNvSpPr>
          <p:nvPr>
            <p:ph idx="1"/>
          </p:nvPr>
        </p:nvSpPr>
        <p:spPr/>
        <p:txBody>
          <a:bodyPr>
            <a:normAutofit/>
          </a:bodyPr>
          <a:lstStyle/>
          <a:p>
            <a:pPr algn="just">
              <a:lnSpc>
                <a:spcPct val="160000"/>
              </a:lnSpc>
              <a:buFont typeface="Wingdings" panose="05000000000000000000" pitchFamily="2" charset="2"/>
              <a:buChar char="q"/>
            </a:pPr>
            <a:r>
              <a:rPr lang="es-MX" dirty="0" smtClean="0">
                <a:solidFill>
                  <a:srgbClr val="C00000"/>
                </a:solidFill>
              </a:rPr>
              <a:t>ELEMENTOS ADICIONALES EN EL PROTOCOLO:</a:t>
            </a:r>
          </a:p>
          <a:p>
            <a:pPr marL="0" indent="0" algn="just">
              <a:lnSpc>
                <a:spcPct val="160000"/>
              </a:lnSpc>
              <a:buNone/>
            </a:pPr>
            <a:endParaRPr lang="es-MX" dirty="0" smtClean="0">
              <a:solidFill>
                <a:srgbClr val="C00000"/>
              </a:solidFill>
            </a:endParaRPr>
          </a:p>
          <a:p>
            <a:pPr algn="just">
              <a:lnSpc>
                <a:spcPct val="160000"/>
              </a:lnSpc>
              <a:buFont typeface="Wingdings" panose="05000000000000000000" pitchFamily="2" charset="2"/>
              <a:buChar char="Ø"/>
            </a:pPr>
            <a:r>
              <a:rPr lang="es-MX" dirty="0" smtClean="0">
                <a:solidFill>
                  <a:srgbClr val="C00000"/>
                </a:solidFill>
              </a:rPr>
              <a:t> Resultados obtenidos y solución aplicada.</a:t>
            </a:r>
          </a:p>
          <a:p>
            <a:pPr algn="just">
              <a:lnSpc>
                <a:spcPct val="160000"/>
              </a:lnSpc>
              <a:buFont typeface="Wingdings" panose="05000000000000000000" pitchFamily="2" charset="2"/>
              <a:buChar char="Ø"/>
            </a:pPr>
            <a:r>
              <a:rPr lang="es-MX" dirty="0" smtClean="0">
                <a:solidFill>
                  <a:srgbClr val="C00000"/>
                </a:solidFill>
              </a:rPr>
              <a:t>Mecanismos de transferencia.</a:t>
            </a:r>
            <a:endParaRPr lang="es-MX" dirty="0">
              <a:solidFill>
                <a:schemeClr val="accent1">
                  <a:lumMod val="75000"/>
                </a:schemeClr>
              </a:solidFill>
            </a:endParaRPr>
          </a:p>
        </p:txBody>
      </p:sp>
    </p:spTree>
    <p:extLst>
      <p:ext uri="{BB962C8B-B14F-4D97-AF65-F5344CB8AC3E}">
        <p14:creationId xmlns:p14="http://schemas.microsoft.com/office/powerpoint/2010/main" val="29141163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texto 4"/>
          <p:cNvSpPr>
            <a:spLocks noGrp="1"/>
          </p:cNvSpPr>
          <p:nvPr>
            <p:ph type="body" idx="1"/>
          </p:nvPr>
        </p:nvSpPr>
        <p:spPr>
          <a:xfrm>
            <a:off x="1000100" y="764704"/>
            <a:ext cx="7215238" cy="1785950"/>
          </a:xfrm>
        </p:spPr>
        <p:txBody>
          <a:bodyPr>
            <a:normAutofit/>
          </a:bodyPr>
          <a:lstStyle/>
          <a:p>
            <a:pPr algn="ctr"/>
            <a:r>
              <a:rPr lang="es-MX" sz="4800" dirty="0" smtClean="0">
                <a:solidFill>
                  <a:schemeClr val="accent1">
                    <a:lumMod val="75000"/>
                  </a:schemeClr>
                </a:solidFill>
              </a:rPr>
              <a:t>REPORTE DE AUTOEMPLEO PROFESIONAL</a:t>
            </a:r>
            <a:endParaRPr lang="es-MX" sz="4800" dirty="0">
              <a:solidFill>
                <a:schemeClr val="accent1">
                  <a:lumMod val="75000"/>
                </a:schemeClr>
              </a:solidFill>
            </a:endParaRPr>
          </a:p>
        </p:txBody>
      </p:sp>
      <p:pic>
        <p:nvPicPr>
          <p:cNvPr id="6" name="Imagen 5"/>
          <p:cNvPicPr>
            <a:picLocks noChangeAspect="1"/>
          </p:cNvPicPr>
          <p:nvPr/>
        </p:nvPicPr>
        <p:blipFill>
          <a:blip r:embed="rId2"/>
          <a:stretch>
            <a:fillRect/>
          </a:stretch>
        </p:blipFill>
        <p:spPr>
          <a:xfrm>
            <a:off x="1835696" y="3140968"/>
            <a:ext cx="5410200" cy="2457450"/>
          </a:xfrm>
          <a:prstGeom prst="rect">
            <a:avLst/>
          </a:prstGeom>
          <a:ln w="38100">
            <a:solidFill>
              <a:srgbClr val="C00000"/>
            </a:solidFill>
          </a:ln>
        </p:spPr>
      </p:pic>
    </p:spTree>
    <p:extLst>
      <p:ext uri="{BB962C8B-B14F-4D97-AF65-F5344CB8AC3E}">
        <p14:creationId xmlns:p14="http://schemas.microsoft.com/office/powerpoint/2010/main" val="24306715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fontScale="90000"/>
          </a:bodyPr>
          <a:lstStyle/>
          <a:p>
            <a:r>
              <a:rPr lang="es-MX" dirty="0" smtClean="0">
                <a:solidFill>
                  <a:srgbClr val="C00000"/>
                </a:solidFill>
              </a:rPr>
              <a:t>REPORTE DE AUTOEMPLEO PROFESIONAL</a:t>
            </a:r>
            <a:endParaRPr lang="es-MX" dirty="0">
              <a:solidFill>
                <a:srgbClr val="C00000"/>
              </a:solidFill>
            </a:endParaRPr>
          </a:p>
        </p:txBody>
      </p:sp>
      <p:sp>
        <p:nvSpPr>
          <p:cNvPr id="5" name="Marcador de contenido 4"/>
          <p:cNvSpPr>
            <a:spLocks noGrp="1"/>
          </p:cNvSpPr>
          <p:nvPr>
            <p:ph sz="half" idx="1"/>
          </p:nvPr>
        </p:nvSpPr>
        <p:spPr/>
        <p:txBody>
          <a:bodyPr>
            <a:normAutofit fontScale="70000" lnSpcReduction="20000"/>
          </a:bodyPr>
          <a:lstStyle/>
          <a:p>
            <a:pPr marL="0" indent="0">
              <a:buNone/>
            </a:pPr>
            <a:r>
              <a:rPr lang="es-MX" dirty="0" smtClean="0">
                <a:solidFill>
                  <a:schemeClr val="accent1">
                    <a:lumMod val="50000"/>
                  </a:schemeClr>
                </a:solidFill>
              </a:rPr>
              <a:t>Dirigido a:</a:t>
            </a:r>
          </a:p>
          <a:p>
            <a:pPr>
              <a:lnSpc>
                <a:spcPct val="150000"/>
              </a:lnSpc>
              <a:buFont typeface="Wingdings" panose="05000000000000000000" pitchFamily="2" charset="2"/>
              <a:buChar char="v"/>
            </a:pPr>
            <a:r>
              <a:rPr lang="es-MX" b="1" dirty="0" smtClean="0">
                <a:solidFill>
                  <a:schemeClr val="accent1">
                    <a:lumMod val="75000"/>
                  </a:schemeClr>
                </a:solidFill>
              </a:rPr>
              <a:t>Propietarios.</a:t>
            </a:r>
          </a:p>
          <a:p>
            <a:pPr>
              <a:lnSpc>
                <a:spcPct val="150000"/>
              </a:lnSpc>
              <a:buFont typeface="Wingdings" panose="05000000000000000000" pitchFamily="2" charset="2"/>
              <a:buChar char="v"/>
            </a:pPr>
            <a:r>
              <a:rPr lang="es-MX" b="1" dirty="0" smtClean="0">
                <a:solidFill>
                  <a:schemeClr val="accent1">
                    <a:lumMod val="75000"/>
                  </a:schemeClr>
                </a:solidFill>
              </a:rPr>
              <a:t>Emprendedores.</a:t>
            </a:r>
          </a:p>
          <a:p>
            <a:pPr>
              <a:lnSpc>
                <a:spcPct val="150000"/>
              </a:lnSpc>
              <a:buFont typeface="Wingdings" panose="05000000000000000000" pitchFamily="2" charset="2"/>
              <a:buChar char="v"/>
            </a:pPr>
            <a:r>
              <a:rPr lang="es-MX" b="1" dirty="0" smtClean="0">
                <a:solidFill>
                  <a:schemeClr val="accent1">
                    <a:lumMod val="75000"/>
                  </a:schemeClr>
                </a:solidFill>
              </a:rPr>
              <a:t>Empleadores.</a:t>
            </a:r>
          </a:p>
          <a:p>
            <a:pPr>
              <a:lnSpc>
                <a:spcPct val="150000"/>
              </a:lnSpc>
              <a:buFont typeface="Wingdings" panose="05000000000000000000" pitchFamily="2" charset="2"/>
              <a:buChar char="v"/>
            </a:pPr>
            <a:r>
              <a:rPr lang="es-MX" b="1" dirty="0" smtClean="0">
                <a:solidFill>
                  <a:schemeClr val="accent1">
                    <a:lumMod val="75000"/>
                  </a:schemeClr>
                </a:solidFill>
              </a:rPr>
              <a:t>Empleados.</a:t>
            </a:r>
          </a:p>
          <a:p>
            <a:pPr marL="0" indent="0">
              <a:lnSpc>
                <a:spcPct val="150000"/>
              </a:lnSpc>
              <a:buNone/>
            </a:pPr>
            <a:endParaRPr lang="es-MX" b="1" dirty="0" smtClean="0">
              <a:solidFill>
                <a:schemeClr val="accent1">
                  <a:lumMod val="75000"/>
                </a:schemeClr>
              </a:solidFill>
            </a:endParaRPr>
          </a:p>
          <a:p>
            <a:pPr marL="0" indent="0" algn="ctr">
              <a:lnSpc>
                <a:spcPct val="150000"/>
              </a:lnSpc>
              <a:buNone/>
            </a:pPr>
            <a:r>
              <a:rPr lang="es-MX" b="1" dirty="0" smtClean="0">
                <a:solidFill>
                  <a:schemeClr val="accent1">
                    <a:lumMod val="50000"/>
                  </a:schemeClr>
                </a:solidFill>
              </a:rPr>
              <a:t>Evidencia documental que compruebe la existencia legal de la organización creada, abarcando por lo menos un año de proceso.</a:t>
            </a:r>
            <a:endParaRPr lang="es-MX" b="1" dirty="0">
              <a:solidFill>
                <a:schemeClr val="accent1">
                  <a:lumMod val="50000"/>
                </a:schemeClr>
              </a:solidFill>
            </a:endParaRPr>
          </a:p>
        </p:txBody>
      </p:sp>
      <p:sp>
        <p:nvSpPr>
          <p:cNvPr id="6" name="Marcador de contenido 5"/>
          <p:cNvSpPr>
            <a:spLocks noGrp="1"/>
          </p:cNvSpPr>
          <p:nvPr>
            <p:ph sz="half" idx="2"/>
          </p:nvPr>
        </p:nvSpPr>
        <p:spPr/>
        <p:txBody>
          <a:bodyPr>
            <a:normAutofit fontScale="70000" lnSpcReduction="20000"/>
          </a:bodyPr>
          <a:lstStyle/>
          <a:p>
            <a:pPr algn="just">
              <a:lnSpc>
                <a:spcPct val="170000"/>
              </a:lnSpc>
            </a:pPr>
            <a:r>
              <a:rPr lang="es-MX" b="1" dirty="0" smtClean="0">
                <a:solidFill>
                  <a:schemeClr val="accent1">
                    <a:lumMod val="50000"/>
                  </a:schemeClr>
                </a:solidFill>
              </a:rPr>
              <a:t>Constitución de una nueva empresa que a través de la administración de sus recursos, produce bienes o servicios tendientes a la satisfacción de las necesidades de una comunidad, o la aportación de conocimientos o experiencias a una ya existente (UAEM, 2014b).</a:t>
            </a:r>
            <a:endParaRPr lang="es-MX" b="1" dirty="0">
              <a:solidFill>
                <a:schemeClr val="accent1">
                  <a:lumMod val="50000"/>
                </a:schemeClr>
              </a:solidFill>
            </a:endParaRPr>
          </a:p>
        </p:txBody>
      </p:sp>
    </p:spTree>
    <p:extLst>
      <p:ext uri="{BB962C8B-B14F-4D97-AF65-F5344CB8AC3E}">
        <p14:creationId xmlns:p14="http://schemas.microsoft.com/office/powerpoint/2010/main" val="42468130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fontScale="90000"/>
          </a:bodyPr>
          <a:lstStyle/>
          <a:p>
            <a:pPr>
              <a:lnSpc>
                <a:spcPct val="150000"/>
              </a:lnSpc>
            </a:pPr>
            <a:r>
              <a:rPr lang="es-MX" sz="2400" dirty="0" smtClean="0">
                <a:solidFill>
                  <a:srgbClr val="C00000"/>
                </a:solidFill>
              </a:rPr>
              <a:t>ESTRUCTURA DEL PROTOCOLO DE REPORTE DE AUTOEMPLEO PROFESIONAL</a:t>
            </a:r>
            <a:endParaRPr lang="es-MX" sz="2400" dirty="0">
              <a:solidFill>
                <a:srgbClr val="C00000"/>
              </a:solidFill>
            </a:endParaRPr>
          </a:p>
        </p:txBody>
      </p:sp>
      <p:sp>
        <p:nvSpPr>
          <p:cNvPr id="5" name="Marcador de contenido 4"/>
          <p:cNvSpPr>
            <a:spLocks noGrp="1"/>
          </p:cNvSpPr>
          <p:nvPr>
            <p:ph sz="half" idx="1"/>
          </p:nvPr>
        </p:nvSpPr>
        <p:spPr/>
        <p:txBody>
          <a:bodyPr>
            <a:normAutofit fontScale="77500" lnSpcReduction="20000"/>
          </a:bodyPr>
          <a:lstStyle/>
          <a:p>
            <a:pPr marL="0" indent="0">
              <a:lnSpc>
                <a:spcPct val="170000"/>
              </a:lnSpc>
              <a:buNone/>
            </a:pPr>
            <a:r>
              <a:rPr lang="es-MX" b="1" dirty="0" smtClean="0">
                <a:solidFill>
                  <a:schemeClr val="accent1">
                    <a:lumMod val="50000"/>
                  </a:schemeClr>
                </a:solidFill>
              </a:rPr>
              <a:t>SIMILAR A LA TESIS, PERO CONSIDERANDO ESTOS OTROS ELEMENTOS:</a:t>
            </a:r>
          </a:p>
          <a:p>
            <a:pPr marL="0" indent="0">
              <a:lnSpc>
                <a:spcPct val="150000"/>
              </a:lnSpc>
              <a:buNone/>
            </a:pPr>
            <a:endParaRPr lang="es-MX" b="1" dirty="0" smtClean="0">
              <a:solidFill>
                <a:schemeClr val="accent1">
                  <a:lumMod val="75000"/>
                </a:schemeClr>
              </a:solidFill>
            </a:endParaRPr>
          </a:p>
          <a:p>
            <a:pPr marL="514350" indent="-514350" algn="ctr">
              <a:lnSpc>
                <a:spcPct val="150000"/>
              </a:lnSpc>
              <a:buAutoNum type="alphaUcParenR"/>
            </a:pPr>
            <a:r>
              <a:rPr lang="es-MX" b="1" dirty="0" smtClean="0">
                <a:solidFill>
                  <a:srgbClr val="FF0000"/>
                </a:solidFill>
              </a:rPr>
              <a:t>ASPECTOS ADMINISTRATIVOS: </a:t>
            </a:r>
            <a:r>
              <a:rPr lang="es-MX" b="1" dirty="0" smtClean="0">
                <a:solidFill>
                  <a:schemeClr val="accent1">
                    <a:lumMod val="50000"/>
                  </a:schemeClr>
                </a:solidFill>
              </a:rPr>
              <a:t>Evidencias de trámites para la constitución y operación de una empresa.</a:t>
            </a:r>
          </a:p>
          <a:p>
            <a:pPr marL="514350" indent="-514350" algn="ctr">
              <a:lnSpc>
                <a:spcPct val="150000"/>
              </a:lnSpc>
              <a:buAutoNum type="alphaUcParenR"/>
            </a:pPr>
            <a:endParaRPr lang="es-MX" b="1" dirty="0">
              <a:solidFill>
                <a:schemeClr val="accent1">
                  <a:lumMod val="50000"/>
                </a:schemeClr>
              </a:solidFill>
            </a:endParaRPr>
          </a:p>
        </p:txBody>
      </p:sp>
      <p:sp>
        <p:nvSpPr>
          <p:cNvPr id="6" name="Marcador de contenido 5"/>
          <p:cNvSpPr>
            <a:spLocks noGrp="1"/>
          </p:cNvSpPr>
          <p:nvPr>
            <p:ph sz="half" idx="2"/>
          </p:nvPr>
        </p:nvSpPr>
        <p:spPr/>
        <p:txBody>
          <a:bodyPr>
            <a:normAutofit fontScale="77500" lnSpcReduction="20000"/>
          </a:bodyPr>
          <a:lstStyle/>
          <a:p>
            <a:pPr marL="0" indent="0" algn="just">
              <a:lnSpc>
                <a:spcPct val="170000"/>
              </a:lnSpc>
              <a:buNone/>
            </a:pPr>
            <a:r>
              <a:rPr lang="es-MX" b="1" dirty="0">
                <a:solidFill>
                  <a:srgbClr val="FF0000"/>
                </a:solidFill>
              </a:rPr>
              <a:t>SOLUCIÓN DESARROLLADA Y ALCANCES: </a:t>
            </a:r>
            <a:r>
              <a:rPr lang="es-MX" b="1" dirty="0">
                <a:solidFill>
                  <a:schemeClr val="accent1">
                    <a:lumMod val="50000"/>
                  </a:schemeClr>
                </a:solidFill>
              </a:rPr>
              <a:t>Efectos y consecuencias de las acciones realizadas para solucionar la problemática identificada, así como resoluciones de las dificultades enfrentadas y alcances.</a:t>
            </a:r>
          </a:p>
          <a:p>
            <a:pPr marL="0" indent="0" algn="just">
              <a:lnSpc>
                <a:spcPct val="170000"/>
              </a:lnSpc>
              <a:buNone/>
            </a:pPr>
            <a:endParaRPr lang="es-MX" b="1" dirty="0">
              <a:solidFill>
                <a:schemeClr val="accent1">
                  <a:lumMod val="50000"/>
                </a:schemeClr>
              </a:solidFill>
            </a:endParaRPr>
          </a:p>
        </p:txBody>
      </p:sp>
    </p:spTree>
    <p:extLst>
      <p:ext uri="{BB962C8B-B14F-4D97-AF65-F5344CB8AC3E}">
        <p14:creationId xmlns:p14="http://schemas.microsoft.com/office/powerpoint/2010/main" val="248351848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PROPÓSITOS</a:t>
            </a:r>
            <a:endParaRPr lang="es-MX" dirty="0"/>
          </a:p>
        </p:txBody>
      </p:sp>
      <p:sp>
        <p:nvSpPr>
          <p:cNvPr id="5" name="Marcador de texto 4"/>
          <p:cNvSpPr>
            <a:spLocks noGrp="1"/>
          </p:cNvSpPr>
          <p:nvPr>
            <p:ph type="body" idx="1"/>
          </p:nvPr>
        </p:nvSpPr>
        <p:spPr/>
        <p:txBody>
          <a:bodyPr/>
          <a:lstStyle/>
          <a:p>
            <a:r>
              <a:rPr lang="es-MX" dirty="0" smtClean="0"/>
              <a:t>PROPÓSITO DE LA UA</a:t>
            </a:r>
            <a:endParaRPr lang="es-MX" dirty="0"/>
          </a:p>
        </p:txBody>
      </p:sp>
      <p:sp>
        <p:nvSpPr>
          <p:cNvPr id="3" name="Marcador de contenido 2"/>
          <p:cNvSpPr>
            <a:spLocks noGrp="1"/>
          </p:cNvSpPr>
          <p:nvPr>
            <p:ph sz="half" idx="2"/>
          </p:nvPr>
        </p:nvSpPr>
        <p:spPr/>
        <p:txBody>
          <a:bodyPr>
            <a:normAutofit fontScale="92500" lnSpcReduction="10000"/>
          </a:bodyPr>
          <a:lstStyle/>
          <a:p>
            <a:pPr algn="just">
              <a:lnSpc>
                <a:spcPct val="150000"/>
              </a:lnSpc>
            </a:pPr>
            <a:r>
              <a:rPr lang="es-MX" dirty="0">
                <a:solidFill>
                  <a:schemeClr val="accent2">
                    <a:lumMod val="75000"/>
                  </a:schemeClr>
                </a:solidFill>
              </a:rPr>
              <a:t>Desarrollar competencias de argumentación teórica y metodológica de un objeto de estudio relacionado con el ámbito de la Gastronomía, para la articulación de un protocolo de investigación científica.</a:t>
            </a:r>
          </a:p>
        </p:txBody>
      </p:sp>
      <p:sp>
        <p:nvSpPr>
          <p:cNvPr id="6" name="Marcador de texto 5"/>
          <p:cNvSpPr>
            <a:spLocks noGrp="1"/>
          </p:cNvSpPr>
          <p:nvPr>
            <p:ph type="body" sz="quarter" idx="3"/>
          </p:nvPr>
        </p:nvSpPr>
        <p:spPr/>
        <p:txBody>
          <a:bodyPr>
            <a:normAutofit fontScale="70000" lnSpcReduction="20000"/>
          </a:bodyPr>
          <a:lstStyle/>
          <a:p>
            <a:pPr algn="ctr">
              <a:lnSpc>
                <a:spcPct val="170000"/>
              </a:lnSpc>
            </a:pPr>
            <a:r>
              <a:rPr lang="es-MX" dirty="0" smtClean="0">
                <a:solidFill>
                  <a:schemeClr val="accent2">
                    <a:lumMod val="75000"/>
                  </a:schemeClr>
                </a:solidFill>
              </a:rPr>
              <a:t>PROPÓSITO DEL MATERIAL DIDÁCTICO</a:t>
            </a:r>
            <a:endParaRPr lang="es-MX" dirty="0">
              <a:solidFill>
                <a:schemeClr val="accent2">
                  <a:lumMod val="75000"/>
                </a:schemeClr>
              </a:solidFill>
            </a:endParaRPr>
          </a:p>
        </p:txBody>
      </p:sp>
      <p:sp>
        <p:nvSpPr>
          <p:cNvPr id="7" name="Marcador de contenido 6"/>
          <p:cNvSpPr>
            <a:spLocks noGrp="1"/>
          </p:cNvSpPr>
          <p:nvPr>
            <p:ph sz="quarter" idx="4"/>
          </p:nvPr>
        </p:nvSpPr>
        <p:spPr/>
        <p:txBody>
          <a:bodyPr/>
          <a:lstStyle/>
          <a:p>
            <a:pPr>
              <a:lnSpc>
                <a:spcPct val="150000"/>
              </a:lnSpc>
            </a:pPr>
            <a:r>
              <a:rPr lang="es-MX" dirty="0" smtClean="0"/>
              <a:t>Analizar las opciones de evaluación profesional para la comprensión de los elementos que conforman un protocolo de investigación según la modalidad elegida.</a:t>
            </a:r>
            <a:endParaRPr lang="es-MX" dirty="0"/>
          </a:p>
        </p:txBody>
      </p:sp>
    </p:spTree>
    <p:extLst>
      <p:ext uri="{BB962C8B-B14F-4D97-AF65-F5344CB8AC3E}">
        <p14:creationId xmlns:p14="http://schemas.microsoft.com/office/powerpoint/2010/main" val="38561595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fontScale="90000"/>
          </a:bodyPr>
          <a:lstStyle/>
          <a:p>
            <a:pPr>
              <a:lnSpc>
                <a:spcPct val="150000"/>
              </a:lnSpc>
            </a:pPr>
            <a:r>
              <a:rPr lang="es-MX" sz="2400" dirty="0" smtClean="0">
                <a:solidFill>
                  <a:srgbClr val="C00000"/>
                </a:solidFill>
              </a:rPr>
              <a:t>ESTRUCTURA DEL PROTOCOLO DE REPORTE DE AUTOEMPLEO PROFESIONAL</a:t>
            </a:r>
            <a:endParaRPr lang="es-MX" sz="2400" dirty="0">
              <a:solidFill>
                <a:srgbClr val="C00000"/>
              </a:solidFill>
            </a:endParaRPr>
          </a:p>
        </p:txBody>
      </p:sp>
      <p:sp>
        <p:nvSpPr>
          <p:cNvPr id="5" name="Marcador de contenido 4"/>
          <p:cNvSpPr>
            <a:spLocks noGrp="1"/>
          </p:cNvSpPr>
          <p:nvPr>
            <p:ph sz="half" idx="1"/>
          </p:nvPr>
        </p:nvSpPr>
        <p:spPr/>
        <p:txBody>
          <a:bodyPr>
            <a:normAutofit fontScale="85000" lnSpcReduction="20000"/>
          </a:bodyPr>
          <a:lstStyle/>
          <a:p>
            <a:pPr marL="0" indent="0" algn="ctr">
              <a:lnSpc>
                <a:spcPct val="150000"/>
              </a:lnSpc>
              <a:buNone/>
            </a:pPr>
            <a:r>
              <a:rPr lang="es-MX" b="1" dirty="0">
                <a:solidFill>
                  <a:srgbClr val="FF0000"/>
                </a:solidFill>
              </a:rPr>
              <a:t>C) MECANISMOS DE TRANSFERENCIA: </a:t>
            </a:r>
            <a:r>
              <a:rPr lang="es-MX" b="1" dirty="0">
                <a:solidFill>
                  <a:schemeClr val="accent1">
                    <a:lumMod val="50000"/>
                  </a:schemeClr>
                </a:solidFill>
              </a:rPr>
              <a:t>Acciones y recomendaciones para que la metodología seguida pueda adaptarse y aplicarse en otros ámbitos o escenarios con problemáticas similares.</a:t>
            </a:r>
          </a:p>
          <a:p>
            <a:pPr marL="514350" indent="-514350" algn="ctr">
              <a:lnSpc>
                <a:spcPct val="150000"/>
              </a:lnSpc>
              <a:buAutoNum type="alphaUcParenR"/>
            </a:pPr>
            <a:endParaRPr lang="es-MX" b="1" dirty="0">
              <a:solidFill>
                <a:schemeClr val="accent1">
                  <a:lumMod val="50000"/>
                </a:schemeClr>
              </a:solidFill>
            </a:endParaRPr>
          </a:p>
        </p:txBody>
      </p:sp>
      <p:sp>
        <p:nvSpPr>
          <p:cNvPr id="6" name="Marcador de contenido 5"/>
          <p:cNvSpPr>
            <a:spLocks noGrp="1"/>
          </p:cNvSpPr>
          <p:nvPr>
            <p:ph sz="half" idx="2"/>
          </p:nvPr>
        </p:nvSpPr>
        <p:spPr/>
        <p:txBody>
          <a:bodyPr>
            <a:normAutofit fontScale="85000" lnSpcReduction="20000"/>
          </a:bodyPr>
          <a:lstStyle/>
          <a:p>
            <a:pPr marL="0" indent="0" algn="just">
              <a:lnSpc>
                <a:spcPct val="170000"/>
              </a:lnSpc>
              <a:buNone/>
            </a:pPr>
            <a:r>
              <a:rPr lang="es-MX" b="1" dirty="0" smtClean="0">
                <a:solidFill>
                  <a:srgbClr val="FF0000"/>
                </a:solidFill>
              </a:rPr>
              <a:t>D) IMPACTOS DE LA EXPERIENCIA LABORAL Y COMPETENCIAS ADQUIRIDAS: </a:t>
            </a:r>
            <a:r>
              <a:rPr lang="es-MX" b="1" dirty="0" smtClean="0">
                <a:solidFill>
                  <a:schemeClr val="accent1">
                    <a:lumMod val="50000"/>
                  </a:schemeClr>
                </a:solidFill>
              </a:rPr>
              <a:t>Descripción de aprendizajes adquiridos en la experiencia, competencias puestas en marcha, impacto laboral y empresarial.</a:t>
            </a:r>
            <a:endParaRPr lang="es-MX" b="1" dirty="0">
              <a:solidFill>
                <a:schemeClr val="accent1">
                  <a:lumMod val="50000"/>
                </a:schemeClr>
              </a:solidFill>
            </a:endParaRPr>
          </a:p>
        </p:txBody>
      </p:sp>
    </p:spTree>
    <p:extLst>
      <p:ext uri="{BB962C8B-B14F-4D97-AF65-F5344CB8AC3E}">
        <p14:creationId xmlns:p14="http://schemas.microsoft.com/office/powerpoint/2010/main" val="8956873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texto 5"/>
          <p:cNvSpPr>
            <a:spLocks noGrp="1"/>
          </p:cNvSpPr>
          <p:nvPr>
            <p:ph type="body" idx="1"/>
          </p:nvPr>
        </p:nvSpPr>
        <p:spPr>
          <a:xfrm>
            <a:off x="899592" y="332656"/>
            <a:ext cx="7215238" cy="1785950"/>
          </a:xfrm>
        </p:spPr>
        <p:txBody>
          <a:bodyPr>
            <a:normAutofit/>
          </a:bodyPr>
          <a:lstStyle/>
          <a:p>
            <a:pPr algn="ctr"/>
            <a:r>
              <a:rPr lang="es-MX" sz="2800" b="1" dirty="0" smtClean="0">
                <a:solidFill>
                  <a:schemeClr val="accent1">
                    <a:lumMod val="75000"/>
                  </a:schemeClr>
                </a:solidFill>
              </a:rPr>
              <a:t>REPORTE DE RESIDENCIA DE INVESTIGACIÓN</a:t>
            </a:r>
            <a:endParaRPr lang="es-MX" sz="2800" b="1" dirty="0">
              <a:solidFill>
                <a:schemeClr val="accent1">
                  <a:lumMod val="75000"/>
                </a:schemeClr>
              </a:solidFill>
            </a:endParaRPr>
          </a:p>
        </p:txBody>
      </p:sp>
      <p:pic>
        <p:nvPicPr>
          <p:cNvPr id="8" name="Imagen 7"/>
          <p:cNvPicPr>
            <a:picLocks noChangeAspect="1"/>
          </p:cNvPicPr>
          <p:nvPr/>
        </p:nvPicPr>
        <p:blipFill>
          <a:blip r:embed="rId2"/>
          <a:stretch>
            <a:fillRect/>
          </a:stretch>
        </p:blipFill>
        <p:spPr>
          <a:xfrm>
            <a:off x="1835696" y="3140968"/>
            <a:ext cx="5524500" cy="2228850"/>
          </a:xfrm>
          <a:prstGeom prst="rect">
            <a:avLst/>
          </a:prstGeom>
          <a:ln w="38100">
            <a:solidFill>
              <a:srgbClr val="C00000"/>
            </a:solidFill>
          </a:ln>
        </p:spPr>
      </p:pic>
    </p:spTree>
    <p:extLst>
      <p:ext uri="{BB962C8B-B14F-4D97-AF65-F5344CB8AC3E}">
        <p14:creationId xmlns:p14="http://schemas.microsoft.com/office/powerpoint/2010/main" val="39015604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solidFill>
                  <a:srgbClr val="FF0000"/>
                </a:solidFill>
              </a:rPr>
              <a:t>REPORTE DE RESIDENCIA DE INVESTIGACIÓN</a:t>
            </a:r>
            <a:endParaRPr lang="es-MX" dirty="0">
              <a:solidFill>
                <a:srgbClr val="FF0000"/>
              </a:solidFill>
            </a:endParaRPr>
          </a:p>
        </p:txBody>
      </p:sp>
      <p:sp>
        <p:nvSpPr>
          <p:cNvPr id="5" name="Marcador de contenido 4"/>
          <p:cNvSpPr>
            <a:spLocks noGrp="1"/>
          </p:cNvSpPr>
          <p:nvPr>
            <p:ph idx="1"/>
          </p:nvPr>
        </p:nvSpPr>
        <p:spPr/>
        <p:txBody>
          <a:bodyPr/>
          <a:lstStyle/>
          <a:p>
            <a:pPr marL="0" indent="0" algn="just">
              <a:lnSpc>
                <a:spcPct val="150000"/>
              </a:lnSpc>
              <a:buNone/>
            </a:pPr>
            <a:r>
              <a:rPr lang="es-MX" dirty="0" smtClean="0">
                <a:solidFill>
                  <a:schemeClr val="accent1">
                    <a:lumMod val="75000"/>
                  </a:schemeClr>
                </a:solidFill>
              </a:rPr>
              <a:t>Informe sobre la realización de actividades de apoyo a un proyecto de investigación científica, registrado ante la Secretaría de Investigación y Estudios Avanzados de la </a:t>
            </a:r>
            <a:r>
              <a:rPr lang="es-MX" dirty="0" err="1" smtClean="0">
                <a:solidFill>
                  <a:schemeClr val="accent1">
                    <a:lumMod val="75000"/>
                  </a:schemeClr>
                </a:solidFill>
              </a:rPr>
              <a:t>UAEMéx</a:t>
            </a:r>
            <a:r>
              <a:rPr lang="es-MX" dirty="0" smtClean="0">
                <a:solidFill>
                  <a:schemeClr val="accent1">
                    <a:lumMod val="75000"/>
                  </a:schemeClr>
                </a:solidFill>
              </a:rPr>
              <a:t>, o bien, en otra instancia similar, y estar relacionado con el Plan de Estudios cursado por el pasante.</a:t>
            </a:r>
            <a:endParaRPr lang="es-MX" dirty="0">
              <a:solidFill>
                <a:schemeClr val="accent1">
                  <a:lumMod val="75000"/>
                </a:schemeClr>
              </a:solidFill>
            </a:endParaRPr>
          </a:p>
        </p:txBody>
      </p:sp>
    </p:spTree>
    <p:extLst>
      <p:ext uri="{BB962C8B-B14F-4D97-AF65-F5344CB8AC3E}">
        <p14:creationId xmlns:p14="http://schemas.microsoft.com/office/powerpoint/2010/main" val="28205064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solidFill>
                  <a:srgbClr val="FF0000"/>
                </a:solidFill>
              </a:rPr>
              <a:t>REPORTE DE RESIDENCIA DE INVESTIGACIÓN</a:t>
            </a:r>
            <a:endParaRPr lang="es-MX" dirty="0">
              <a:solidFill>
                <a:srgbClr val="FF0000"/>
              </a:solidFill>
            </a:endParaRPr>
          </a:p>
        </p:txBody>
      </p:sp>
      <p:sp>
        <p:nvSpPr>
          <p:cNvPr id="5" name="Marcador de contenido 4"/>
          <p:cNvSpPr>
            <a:spLocks noGrp="1"/>
          </p:cNvSpPr>
          <p:nvPr>
            <p:ph idx="1"/>
          </p:nvPr>
        </p:nvSpPr>
        <p:spPr/>
        <p:txBody>
          <a:bodyPr>
            <a:normAutofit fontScale="70000" lnSpcReduction="20000"/>
          </a:bodyPr>
          <a:lstStyle/>
          <a:p>
            <a:pPr algn="just">
              <a:lnSpc>
                <a:spcPct val="150000"/>
              </a:lnSpc>
              <a:buFont typeface="Wingdings" panose="05000000000000000000" pitchFamily="2" charset="2"/>
              <a:buChar char="ü"/>
            </a:pPr>
            <a:r>
              <a:rPr lang="es-MX" b="1" dirty="0" smtClean="0">
                <a:solidFill>
                  <a:schemeClr val="accent1">
                    <a:lumMod val="75000"/>
                  </a:schemeClr>
                </a:solidFill>
              </a:rPr>
              <a:t>Debe demostrar el desarrollo de competencias y aprendizajes para </a:t>
            </a:r>
            <a:r>
              <a:rPr lang="es-MX" b="1" dirty="0">
                <a:solidFill>
                  <a:schemeClr val="accent1">
                    <a:lumMod val="75000"/>
                  </a:schemeClr>
                </a:solidFill>
              </a:rPr>
              <a:t>la </a:t>
            </a:r>
            <a:r>
              <a:rPr lang="es-MX" b="1" dirty="0" smtClean="0">
                <a:solidFill>
                  <a:schemeClr val="accent1">
                    <a:lumMod val="75000"/>
                  </a:schemeClr>
                </a:solidFill>
              </a:rPr>
              <a:t>investigación, así </a:t>
            </a:r>
            <a:r>
              <a:rPr lang="es-MX" b="1" dirty="0">
                <a:solidFill>
                  <a:schemeClr val="accent1">
                    <a:lumMod val="75000"/>
                  </a:schemeClr>
                </a:solidFill>
              </a:rPr>
              <a:t>como </a:t>
            </a:r>
            <a:r>
              <a:rPr lang="es-MX" b="1" dirty="0" smtClean="0">
                <a:solidFill>
                  <a:schemeClr val="accent1">
                    <a:lumMod val="75000"/>
                  </a:schemeClr>
                </a:solidFill>
              </a:rPr>
              <a:t>participación </a:t>
            </a:r>
            <a:r>
              <a:rPr lang="es-MX" b="1" dirty="0">
                <a:solidFill>
                  <a:schemeClr val="accent1">
                    <a:lumMod val="75000"/>
                  </a:schemeClr>
                </a:solidFill>
              </a:rPr>
              <a:t>directa en tareas relativas al tratamiento, análisis de información y discusión de los resultados, a través de procesos de comunicación claros y concisos</a:t>
            </a:r>
            <a:r>
              <a:rPr lang="es-MX" b="1" dirty="0" smtClean="0">
                <a:solidFill>
                  <a:schemeClr val="accent1">
                    <a:lumMod val="75000"/>
                  </a:schemeClr>
                </a:solidFill>
              </a:rPr>
              <a:t>.</a:t>
            </a:r>
          </a:p>
          <a:p>
            <a:pPr algn="just">
              <a:lnSpc>
                <a:spcPct val="150000"/>
              </a:lnSpc>
              <a:buFont typeface="Wingdings" panose="05000000000000000000" pitchFamily="2" charset="2"/>
              <a:buChar char="ü"/>
            </a:pPr>
            <a:r>
              <a:rPr lang="es-MX" b="1" dirty="0" smtClean="0">
                <a:solidFill>
                  <a:schemeClr val="accent1">
                    <a:lumMod val="75000"/>
                  </a:schemeClr>
                </a:solidFill>
              </a:rPr>
              <a:t>Debe realizarse bajo la dirección de un profesor investigador registrado en el Sistema Nacional de Investigadores (SNI).</a:t>
            </a:r>
          </a:p>
          <a:p>
            <a:pPr algn="just">
              <a:lnSpc>
                <a:spcPct val="150000"/>
              </a:lnSpc>
              <a:buFont typeface="Wingdings" panose="05000000000000000000" pitchFamily="2" charset="2"/>
              <a:buChar char="ü"/>
            </a:pPr>
            <a:r>
              <a:rPr lang="es-MX" b="1" dirty="0" smtClean="0">
                <a:solidFill>
                  <a:schemeClr val="accent1">
                    <a:lumMod val="75000"/>
                  </a:schemeClr>
                </a:solidFill>
              </a:rPr>
              <a:t>Duración no menor a seis meses (de la estancia de investigación).</a:t>
            </a:r>
          </a:p>
          <a:p>
            <a:pPr marL="0" indent="0" algn="just">
              <a:lnSpc>
                <a:spcPct val="150000"/>
              </a:lnSpc>
              <a:buNone/>
            </a:pPr>
            <a:endParaRPr lang="es-MX" dirty="0">
              <a:solidFill>
                <a:schemeClr val="accent1">
                  <a:lumMod val="75000"/>
                </a:schemeClr>
              </a:solidFill>
            </a:endParaRPr>
          </a:p>
        </p:txBody>
      </p:sp>
    </p:spTree>
    <p:extLst>
      <p:ext uri="{BB962C8B-B14F-4D97-AF65-F5344CB8AC3E}">
        <p14:creationId xmlns:p14="http://schemas.microsoft.com/office/powerpoint/2010/main" val="326181285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pPr algn="ctr"/>
            <a:r>
              <a:rPr lang="es-MX" dirty="0" smtClean="0"/>
              <a:t>RECOMENDACIONES</a:t>
            </a:r>
            <a:endParaRPr lang="es-MX" dirty="0"/>
          </a:p>
        </p:txBody>
      </p:sp>
      <p:sp>
        <p:nvSpPr>
          <p:cNvPr id="5" name="Marcador de texto 4"/>
          <p:cNvSpPr>
            <a:spLocks noGrp="1"/>
          </p:cNvSpPr>
          <p:nvPr>
            <p:ph type="body" idx="1"/>
          </p:nvPr>
        </p:nvSpPr>
        <p:spPr>
          <a:xfrm>
            <a:off x="999846" y="332656"/>
            <a:ext cx="7215238" cy="3590710"/>
          </a:xfrm>
        </p:spPr>
        <p:txBody>
          <a:bodyPr>
            <a:noAutofit/>
          </a:bodyPr>
          <a:lstStyle/>
          <a:p>
            <a:pPr algn="ctr">
              <a:lnSpc>
                <a:spcPct val="150000"/>
              </a:lnSpc>
            </a:pPr>
            <a:r>
              <a:rPr lang="es-MX" sz="4000" b="1" dirty="0" smtClean="0">
                <a:solidFill>
                  <a:schemeClr val="accent1">
                    <a:lumMod val="75000"/>
                  </a:schemeClr>
                </a:solidFill>
              </a:rPr>
              <a:t>ELEMENTOS COMUNES A TODAS LAS OPCIONES ESCRITAS DE EVALUACIÓN PROFESIONAL</a:t>
            </a:r>
            <a:endParaRPr lang="es-MX" sz="4000" b="1" dirty="0">
              <a:solidFill>
                <a:schemeClr val="accent1">
                  <a:lumMod val="75000"/>
                </a:schemeClr>
              </a:solidFill>
            </a:endParaRPr>
          </a:p>
        </p:txBody>
      </p:sp>
    </p:spTree>
    <p:extLst>
      <p:ext uri="{BB962C8B-B14F-4D97-AF65-F5344CB8AC3E}">
        <p14:creationId xmlns:p14="http://schemas.microsoft.com/office/powerpoint/2010/main" val="17438239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2400" b="1" dirty="0" smtClean="0">
                <a:solidFill>
                  <a:schemeClr val="accent2">
                    <a:lumMod val="75000"/>
                  </a:schemeClr>
                </a:solidFill>
              </a:rPr>
              <a:t>ELEMENTOS </a:t>
            </a:r>
            <a:r>
              <a:rPr lang="es-MX" sz="2400" b="1" dirty="0">
                <a:solidFill>
                  <a:schemeClr val="accent2">
                    <a:lumMod val="75000"/>
                  </a:schemeClr>
                </a:solidFill>
              </a:rPr>
              <a:t>APLICABLES A LAS OPCIONES DE </a:t>
            </a:r>
            <a:r>
              <a:rPr lang="es-MX" sz="2400" b="1" dirty="0" smtClean="0">
                <a:solidFill>
                  <a:schemeClr val="accent2">
                    <a:lumMod val="75000"/>
                  </a:schemeClr>
                </a:solidFill>
              </a:rPr>
              <a:t>EVALUACIÓN ESCRITA</a:t>
            </a:r>
            <a:endParaRPr lang="es-MX" sz="2400" dirty="0">
              <a:solidFill>
                <a:schemeClr val="accent2">
                  <a:lumMod val="75000"/>
                </a:schemeClr>
              </a:solidFill>
            </a:endParaRPr>
          </a:p>
        </p:txBody>
      </p:sp>
      <p:sp>
        <p:nvSpPr>
          <p:cNvPr id="3" name="2 Marcador de texto"/>
          <p:cNvSpPr>
            <a:spLocks noGrp="1"/>
          </p:cNvSpPr>
          <p:nvPr>
            <p:ph type="body" idx="1"/>
          </p:nvPr>
        </p:nvSpPr>
        <p:spPr/>
        <p:txBody>
          <a:bodyPr/>
          <a:lstStyle/>
          <a:p>
            <a:pPr algn="ctr"/>
            <a:r>
              <a:rPr lang="es-ES" dirty="0" smtClean="0">
                <a:solidFill>
                  <a:srgbClr val="7030A0"/>
                </a:solidFill>
              </a:rPr>
              <a:t>TÍTULO</a:t>
            </a:r>
            <a:endParaRPr lang="es-MX" dirty="0">
              <a:solidFill>
                <a:srgbClr val="7030A0"/>
              </a:solidFill>
            </a:endParaRPr>
          </a:p>
        </p:txBody>
      </p:sp>
      <p:sp>
        <p:nvSpPr>
          <p:cNvPr id="4" name="3 Marcador de contenido"/>
          <p:cNvSpPr>
            <a:spLocks noGrp="1"/>
          </p:cNvSpPr>
          <p:nvPr>
            <p:ph sz="half" idx="2"/>
          </p:nvPr>
        </p:nvSpPr>
        <p:spPr/>
        <p:txBody>
          <a:bodyPr/>
          <a:lstStyle/>
          <a:p>
            <a:pPr algn="ctr">
              <a:lnSpc>
                <a:spcPct val="150000"/>
              </a:lnSpc>
              <a:buFont typeface="Wingdings" panose="05000000000000000000" pitchFamily="2" charset="2"/>
              <a:buChar char="v"/>
            </a:pPr>
            <a:r>
              <a:rPr lang="es-ES" b="1" dirty="0" smtClean="0">
                <a:solidFill>
                  <a:schemeClr val="accent2">
                    <a:lumMod val="75000"/>
                  </a:schemeClr>
                </a:solidFill>
              </a:rPr>
              <a:t>Debe contener el tema central que se abordará en la investigación, así como las unidades de análisis o variables a desarrollar en el documento.</a:t>
            </a:r>
            <a:endParaRPr lang="es-MX" b="1" dirty="0">
              <a:solidFill>
                <a:schemeClr val="accent2">
                  <a:lumMod val="75000"/>
                </a:schemeClr>
              </a:solidFill>
            </a:endParaRPr>
          </a:p>
        </p:txBody>
      </p:sp>
      <p:sp>
        <p:nvSpPr>
          <p:cNvPr id="5" name="4 Marcador de texto"/>
          <p:cNvSpPr>
            <a:spLocks noGrp="1"/>
          </p:cNvSpPr>
          <p:nvPr>
            <p:ph type="body" sz="quarter" idx="3"/>
          </p:nvPr>
        </p:nvSpPr>
        <p:spPr>
          <a:xfrm>
            <a:off x="4645025" y="1535113"/>
            <a:ext cx="4041775" cy="525735"/>
          </a:xfrm>
        </p:spPr>
        <p:txBody>
          <a:bodyPr>
            <a:normAutofit fontScale="70000" lnSpcReduction="20000"/>
          </a:bodyPr>
          <a:lstStyle/>
          <a:p>
            <a:pPr algn="ctr"/>
            <a:r>
              <a:rPr lang="es-ES" dirty="0" smtClean="0">
                <a:solidFill>
                  <a:schemeClr val="accent2">
                    <a:lumMod val="75000"/>
                  </a:schemeClr>
                </a:solidFill>
              </a:rPr>
              <a:t>RECOMENDACIONES PARA SU REDACCIÓN</a:t>
            </a:r>
            <a:endParaRPr lang="es-MX" dirty="0">
              <a:solidFill>
                <a:schemeClr val="accent2">
                  <a:lumMod val="75000"/>
                </a:schemeClr>
              </a:solidFill>
            </a:endParaRPr>
          </a:p>
        </p:txBody>
      </p:sp>
      <p:sp>
        <p:nvSpPr>
          <p:cNvPr id="6" name="5 Marcador de contenido"/>
          <p:cNvSpPr>
            <a:spLocks noGrp="1"/>
          </p:cNvSpPr>
          <p:nvPr>
            <p:ph sz="quarter" idx="4"/>
          </p:nvPr>
        </p:nvSpPr>
        <p:spPr/>
        <p:txBody>
          <a:bodyPr>
            <a:normAutofit fontScale="85000" lnSpcReduction="10000"/>
          </a:bodyPr>
          <a:lstStyle/>
          <a:p>
            <a:pPr algn="ctr">
              <a:lnSpc>
                <a:spcPct val="160000"/>
              </a:lnSpc>
              <a:buFont typeface="Wingdings" panose="05000000000000000000" pitchFamily="2" charset="2"/>
              <a:buChar char="ü"/>
            </a:pPr>
            <a:r>
              <a:rPr lang="es-ES" b="1" dirty="0" smtClean="0">
                <a:solidFill>
                  <a:srgbClr val="7030A0"/>
                </a:solidFill>
              </a:rPr>
              <a:t>Contener entre 15 y 20 palabras.</a:t>
            </a:r>
          </a:p>
          <a:p>
            <a:pPr algn="ctr">
              <a:lnSpc>
                <a:spcPct val="160000"/>
              </a:lnSpc>
              <a:buFont typeface="Wingdings" panose="05000000000000000000" pitchFamily="2" charset="2"/>
              <a:buChar char="ü"/>
            </a:pPr>
            <a:r>
              <a:rPr lang="es-ES" b="1" dirty="0" smtClean="0">
                <a:solidFill>
                  <a:schemeClr val="accent2">
                    <a:lumMod val="75000"/>
                  </a:schemeClr>
                </a:solidFill>
              </a:rPr>
              <a:t>Concreto y claro.</a:t>
            </a:r>
          </a:p>
          <a:p>
            <a:pPr algn="ctr">
              <a:lnSpc>
                <a:spcPct val="160000"/>
              </a:lnSpc>
              <a:buFont typeface="Wingdings" panose="05000000000000000000" pitchFamily="2" charset="2"/>
              <a:buChar char="ü"/>
            </a:pPr>
            <a:r>
              <a:rPr lang="es-ES" b="1" dirty="0" smtClean="0">
                <a:solidFill>
                  <a:srgbClr val="7030A0"/>
                </a:solidFill>
              </a:rPr>
              <a:t>Original, inédito y atractivo.</a:t>
            </a:r>
          </a:p>
          <a:p>
            <a:pPr algn="ctr">
              <a:lnSpc>
                <a:spcPct val="160000"/>
              </a:lnSpc>
              <a:buFont typeface="Wingdings" panose="05000000000000000000" pitchFamily="2" charset="2"/>
              <a:buChar char="ü"/>
            </a:pPr>
            <a:r>
              <a:rPr lang="es-ES" b="1" dirty="0" smtClean="0">
                <a:solidFill>
                  <a:schemeClr val="accent2">
                    <a:lumMod val="75000"/>
                  </a:schemeClr>
                </a:solidFill>
              </a:rPr>
              <a:t>Sin siglas o palabras extranjeras.</a:t>
            </a:r>
          </a:p>
          <a:p>
            <a:pPr algn="ctr">
              <a:lnSpc>
                <a:spcPct val="160000"/>
              </a:lnSpc>
              <a:buFont typeface="Wingdings" panose="05000000000000000000" pitchFamily="2" charset="2"/>
              <a:buChar char="ü"/>
            </a:pPr>
            <a:r>
              <a:rPr lang="es-ES" b="1" dirty="0" smtClean="0">
                <a:solidFill>
                  <a:srgbClr val="7030A0"/>
                </a:solidFill>
              </a:rPr>
              <a:t>Utilización de términos propios de la disciplina o ciencia que se trate.</a:t>
            </a:r>
          </a:p>
          <a:p>
            <a:endParaRPr lang="es-MX" dirty="0"/>
          </a:p>
        </p:txBody>
      </p:sp>
    </p:spTree>
    <p:extLst>
      <p:ext uri="{BB962C8B-B14F-4D97-AF65-F5344CB8AC3E}">
        <p14:creationId xmlns:p14="http://schemas.microsoft.com/office/powerpoint/2010/main" val="399300754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barn(inVertical)">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Effect transition="in" filter="barn(inVertical)">
                                      <p:cBhvr>
                                        <p:cTn id="17" dur="500"/>
                                        <p:tgtEl>
                                          <p:spTgt spid="5">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6">
                                            <p:txEl>
                                              <p:pRg st="0" end="0"/>
                                            </p:txEl>
                                          </p:spTgt>
                                        </p:tgtEl>
                                        <p:attrNameLst>
                                          <p:attrName>style.visibility</p:attrName>
                                        </p:attrNameLst>
                                      </p:cBhvr>
                                      <p:to>
                                        <p:strVal val="visible"/>
                                      </p:to>
                                    </p:set>
                                    <p:animEffect transition="in" filter="wipe(down)">
                                      <p:cBhvr>
                                        <p:cTn id="22" dur="500"/>
                                        <p:tgtEl>
                                          <p:spTgt spid="6">
                                            <p:txEl>
                                              <p:pRg st="0" end="0"/>
                                            </p:txEl>
                                          </p:spTgt>
                                        </p:tgtEl>
                                      </p:cBhvr>
                                    </p:animEffect>
                                  </p:childTnLst>
                                </p:cTn>
                              </p:par>
                              <p:par>
                                <p:cTn id="23" presetID="22" presetClass="entr" presetSubtype="4" fill="hold"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Effect transition="in" filter="wipe(down)">
                                      <p:cBhvr>
                                        <p:cTn id="25" dur="500"/>
                                        <p:tgtEl>
                                          <p:spTgt spid="6">
                                            <p:txEl>
                                              <p:pRg st="1" end="1"/>
                                            </p:txEl>
                                          </p:spTgt>
                                        </p:tgtEl>
                                      </p:cBhvr>
                                    </p:animEffect>
                                  </p:childTnLst>
                                </p:cTn>
                              </p:par>
                              <p:par>
                                <p:cTn id="26" presetID="22" presetClass="entr" presetSubtype="4" fill="hold" nodeType="withEffect">
                                  <p:stCondLst>
                                    <p:cond delay="0"/>
                                  </p:stCondLst>
                                  <p:childTnLst>
                                    <p:set>
                                      <p:cBhvr>
                                        <p:cTn id="27" dur="1" fill="hold">
                                          <p:stCondLst>
                                            <p:cond delay="0"/>
                                          </p:stCondLst>
                                        </p:cTn>
                                        <p:tgtEl>
                                          <p:spTgt spid="6">
                                            <p:txEl>
                                              <p:pRg st="2" end="2"/>
                                            </p:txEl>
                                          </p:spTgt>
                                        </p:tgtEl>
                                        <p:attrNameLst>
                                          <p:attrName>style.visibility</p:attrName>
                                        </p:attrNameLst>
                                      </p:cBhvr>
                                      <p:to>
                                        <p:strVal val="visible"/>
                                      </p:to>
                                    </p:set>
                                    <p:animEffect transition="in" filter="wipe(down)">
                                      <p:cBhvr>
                                        <p:cTn id="28" dur="500"/>
                                        <p:tgtEl>
                                          <p:spTgt spid="6">
                                            <p:txEl>
                                              <p:pRg st="2" end="2"/>
                                            </p:txEl>
                                          </p:spTgt>
                                        </p:tgtEl>
                                      </p:cBhvr>
                                    </p:animEffect>
                                  </p:childTnLst>
                                </p:cTn>
                              </p:par>
                              <p:par>
                                <p:cTn id="29" presetID="22" presetClass="entr" presetSubtype="4" fill="hold" nodeType="withEffect">
                                  <p:stCondLst>
                                    <p:cond delay="0"/>
                                  </p:stCondLst>
                                  <p:childTnLst>
                                    <p:set>
                                      <p:cBhvr>
                                        <p:cTn id="30" dur="1" fill="hold">
                                          <p:stCondLst>
                                            <p:cond delay="0"/>
                                          </p:stCondLst>
                                        </p:cTn>
                                        <p:tgtEl>
                                          <p:spTgt spid="6">
                                            <p:txEl>
                                              <p:pRg st="3" end="3"/>
                                            </p:txEl>
                                          </p:spTgt>
                                        </p:tgtEl>
                                        <p:attrNameLst>
                                          <p:attrName>style.visibility</p:attrName>
                                        </p:attrNameLst>
                                      </p:cBhvr>
                                      <p:to>
                                        <p:strVal val="visible"/>
                                      </p:to>
                                    </p:set>
                                    <p:animEffect transition="in" filter="wipe(down)">
                                      <p:cBhvr>
                                        <p:cTn id="31" dur="500"/>
                                        <p:tgtEl>
                                          <p:spTgt spid="6">
                                            <p:txEl>
                                              <p:pRg st="3" end="3"/>
                                            </p:txEl>
                                          </p:spTgt>
                                        </p:tgtEl>
                                      </p:cBhvr>
                                    </p:animEffect>
                                  </p:childTnLst>
                                </p:cTn>
                              </p:par>
                              <p:par>
                                <p:cTn id="32" presetID="22" presetClass="entr" presetSubtype="4" fill="hold" nodeType="withEffect">
                                  <p:stCondLst>
                                    <p:cond delay="0"/>
                                  </p:stCondLst>
                                  <p:childTnLst>
                                    <p:set>
                                      <p:cBhvr>
                                        <p:cTn id="33" dur="1" fill="hold">
                                          <p:stCondLst>
                                            <p:cond delay="0"/>
                                          </p:stCondLst>
                                        </p:cTn>
                                        <p:tgtEl>
                                          <p:spTgt spid="6">
                                            <p:txEl>
                                              <p:pRg st="4" end="4"/>
                                            </p:txEl>
                                          </p:spTgt>
                                        </p:tgtEl>
                                        <p:attrNameLst>
                                          <p:attrName>style.visibility</p:attrName>
                                        </p:attrNameLst>
                                      </p:cBhvr>
                                      <p:to>
                                        <p:strVal val="visible"/>
                                      </p:to>
                                    </p:set>
                                    <p:animEffect transition="in" filter="wipe(down)">
                                      <p:cBhvr>
                                        <p:cTn id="34"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p:txBody>
          <a:bodyPr>
            <a:normAutofit/>
          </a:bodyPr>
          <a:lstStyle/>
          <a:p>
            <a:r>
              <a:rPr lang="es-MX" sz="2800" b="1" dirty="0" smtClean="0">
                <a:solidFill>
                  <a:srgbClr val="7030A0"/>
                </a:solidFill>
              </a:rPr>
              <a:t>EXPLICACIÓN DE ELEMENTOS APLICABLES A LAS OPCIONES DE EVALUACIÓN</a:t>
            </a:r>
            <a:endParaRPr lang="es-MX" sz="2800" b="1" dirty="0">
              <a:solidFill>
                <a:srgbClr val="7030A0"/>
              </a:solidFill>
            </a:endParaRPr>
          </a:p>
        </p:txBody>
      </p:sp>
      <p:sp>
        <p:nvSpPr>
          <p:cNvPr id="10" name="9 Marcador de texto"/>
          <p:cNvSpPr>
            <a:spLocks noGrp="1"/>
          </p:cNvSpPr>
          <p:nvPr>
            <p:ph type="body" idx="1"/>
          </p:nvPr>
        </p:nvSpPr>
        <p:spPr>
          <a:xfrm>
            <a:off x="395536" y="1340768"/>
            <a:ext cx="4040188" cy="453727"/>
          </a:xfrm>
        </p:spPr>
        <p:txBody>
          <a:bodyPr>
            <a:normAutofit lnSpcReduction="10000"/>
          </a:bodyPr>
          <a:lstStyle/>
          <a:p>
            <a:pPr algn="ctr"/>
            <a:r>
              <a:rPr lang="es-MX" dirty="0" smtClean="0">
                <a:solidFill>
                  <a:srgbClr val="7030A0"/>
                </a:solidFill>
              </a:rPr>
              <a:t>ANTECEDENTES</a:t>
            </a:r>
            <a:endParaRPr lang="es-MX" dirty="0">
              <a:solidFill>
                <a:srgbClr val="7030A0"/>
              </a:solidFill>
            </a:endParaRPr>
          </a:p>
        </p:txBody>
      </p:sp>
      <p:sp>
        <p:nvSpPr>
          <p:cNvPr id="11" name="10 Marcador de contenido"/>
          <p:cNvSpPr>
            <a:spLocks noGrp="1"/>
          </p:cNvSpPr>
          <p:nvPr>
            <p:ph sz="half" idx="2"/>
          </p:nvPr>
        </p:nvSpPr>
        <p:spPr>
          <a:xfrm>
            <a:off x="457200" y="2174874"/>
            <a:ext cx="4040188" cy="4278461"/>
          </a:xfrm>
        </p:spPr>
        <p:txBody>
          <a:bodyPr>
            <a:normAutofit fontScale="77500" lnSpcReduction="20000"/>
          </a:bodyPr>
          <a:lstStyle/>
          <a:p>
            <a:pPr>
              <a:lnSpc>
                <a:spcPct val="150000"/>
              </a:lnSpc>
              <a:buFont typeface="Wingdings" panose="05000000000000000000" pitchFamily="2" charset="2"/>
              <a:buChar char="Ø"/>
            </a:pPr>
            <a:r>
              <a:rPr lang="es-MX" b="1" dirty="0" smtClean="0">
                <a:solidFill>
                  <a:schemeClr val="accent5">
                    <a:lumMod val="50000"/>
                  </a:schemeClr>
                </a:solidFill>
              </a:rPr>
              <a:t>Exposición de estudios e investigaciones que han abordado previamente el tema o el problema de investigación.</a:t>
            </a:r>
          </a:p>
          <a:p>
            <a:pPr>
              <a:lnSpc>
                <a:spcPct val="150000"/>
              </a:lnSpc>
              <a:buFont typeface="Wingdings" panose="05000000000000000000" pitchFamily="2" charset="2"/>
              <a:buChar char="Ø"/>
            </a:pPr>
            <a:endParaRPr lang="es-MX" b="1" dirty="0" smtClean="0">
              <a:solidFill>
                <a:srgbClr val="7030A0"/>
              </a:solidFill>
            </a:endParaRPr>
          </a:p>
          <a:p>
            <a:pPr>
              <a:lnSpc>
                <a:spcPct val="150000"/>
              </a:lnSpc>
              <a:buFont typeface="Wingdings" panose="05000000000000000000" pitchFamily="2" charset="2"/>
              <a:buChar char="Ø"/>
            </a:pPr>
            <a:r>
              <a:rPr lang="es-MX" b="1" dirty="0" smtClean="0">
                <a:solidFill>
                  <a:srgbClr val="7030A0"/>
                </a:solidFill>
              </a:rPr>
              <a:t>Debe dar cuenta de los vacíos o “lagunas” de conocimiento, planteamientos teóricos y diseños metodológicos predominantes, así como principales orientaciones.</a:t>
            </a:r>
            <a:endParaRPr lang="es-MX" b="1" dirty="0">
              <a:solidFill>
                <a:srgbClr val="7030A0"/>
              </a:solidFill>
            </a:endParaRPr>
          </a:p>
        </p:txBody>
      </p:sp>
      <p:pic>
        <p:nvPicPr>
          <p:cNvPr id="3" name="Imagen 2"/>
          <p:cNvPicPr>
            <a:picLocks noChangeAspect="1"/>
          </p:cNvPicPr>
          <p:nvPr/>
        </p:nvPicPr>
        <p:blipFill>
          <a:blip r:embed="rId2"/>
          <a:stretch>
            <a:fillRect/>
          </a:stretch>
        </p:blipFill>
        <p:spPr>
          <a:xfrm>
            <a:off x="5076056" y="1817196"/>
            <a:ext cx="3124001" cy="4348107"/>
          </a:xfrm>
          <a:prstGeom prst="rect">
            <a:avLst/>
          </a:prstGeom>
          <a:ln w="38100">
            <a:solidFill>
              <a:srgbClr val="C00000"/>
            </a:solidFill>
          </a:ln>
        </p:spPr>
      </p:pic>
    </p:spTree>
    <p:extLst>
      <p:ext uri="{BB962C8B-B14F-4D97-AF65-F5344CB8AC3E}">
        <p14:creationId xmlns:p14="http://schemas.microsoft.com/office/powerpoint/2010/main" val="22530625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1000"/>
                                        <p:tgtEl>
                                          <p:spTgt spid="10">
                                            <p:txEl>
                                              <p:pRg st="0" end="0"/>
                                            </p:txEl>
                                          </p:spTgt>
                                        </p:tgtEl>
                                      </p:cBhvr>
                                    </p:animEffect>
                                    <p:anim calcmode="lin" valueType="num">
                                      <p:cBhvr>
                                        <p:cTn id="8" dur="10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0">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11">
                                            <p:txEl>
                                              <p:pRg st="0" end="0"/>
                                            </p:txEl>
                                          </p:spTgt>
                                        </p:tgtEl>
                                        <p:attrNameLst>
                                          <p:attrName>style.visibility</p:attrName>
                                        </p:attrNameLst>
                                      </p:cBhvr>
                                      <p:to>
                                        <p:strVal val="visible"/>
                                      </p:to>
                                    </p:set>
                                    <p:animEffect transition="in" filter="wipe(down)">
                                      <p:cBhvr>
                                        <p:cTn id="14" dur="500"/>
                                        <p:tgtEl>
                                          <p:spTgt spid="11">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1">
                                            <p:txEl>
                                              <p:pRg st="2" end="2"/>
                                            </p:txEl>
                                          </p:spTgt>
                                        </p:tgtEl>
                                        <p:attrNameLst>
                                          <p:attrName>style.visibility</p:attrName>
                                        </p:attrNameLst>
                                      </p:cBhvr>
                                      <p:to>
                                        <p:strVal val="visible"/>
                                      </p:to>
                                    </p:set>
                                    <p:anim calcmode="lin" valueType="num">
                                      <p:cBhvr additive="base">
                                        <p:cTn id="19" dur="500" fill="hold"/>
                                        <p:tgtEl>
                                          <p:spTgt spid="1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1">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p:txBody>
          <a:bodyPr>
            <a:normAutofit/>
          </a:bodyPr>
          <a:lstStyle/>
          <a:p>
            <a:r>
              <a:rPr lang="es-MX" sz="2800" b="1" dirty="0" smtClean="0">
                <a:solidFill>
                  <a:srgbClr val="7030A0"/>
                </a:solidFill>
              </a:rPr>
              <a:t>ELEMENTOS APLICABLES A LAS OPCIONES DE EVALUACIÓN: TESIS Y TESINA</a:t>
            </a:r>
            <a:endParaRPr lang="es-MX" sz="2800" b="1" dirty="0">
              <a:solidFill>
                <a:srgbClr val="7030A0"/>
              </a:solidFill>
            </a:endParaRPr>
          </a:p>
        </p:txBody>
      </p:sp>
      <p:sp>
        <p:nvSpPr>
          <p:cNvPr id="12" name="11 Marcador de texto"/>
          <p:cNvSpPr>
            <a:spLocks noGrp="1"/>
          </p:cNvSpPr>
          <p:nvPr>
            <p:ph type="body" sz="quarter" idx="3"/>
          </p:nvPr>
        </p:nvSpPr>
        <p:spPr>
          <a:xfrm>
            <a:off x="4644008" y="1268760"/>
            <a:ext cx="4041775" cy="525735"/>
          </a:xfrm>
        </p:spPr>
        <p:txBody>
          <a:bodyPr>
            <a:normAutofit fontScale="92500"/>
          </a:bodyPr>
          <a:lstStyle/>
          <a:p>
            <a:pPr algn="ctr"/>
            <a:r>
              <a:rPr lang="es-MX" dirty="0" smtClean="0">
                <a:solidFill>
                  <a:schemeClr val="accent5">
                    <a:lumMod val="50000"/>
                  </a:schemeClr>
                </a:solidFill>
              </a:rPr>
              <a:t>PROBLEMA DE INVESTIGACIÓN</a:t>
            </a:r>
            <a:endParaRPr lang="es-MX" dirty="0">
              <a:solidFill>
                <a:schemeClr val="accent5">
                  <a:lumMod val="50000"/>
                </a:schemeClr>
              </a:solidFill>
            </a:endParaRPr>
          </a:p>
        </p:txBody>
      </p:sp>
      <p:sp>
        <p:nvSpPr>
          <p:cNvPr id="13" name="12 Marcador de contenido"/>
          <p:cNvSpPr>
            <a:spLocks noGrp="1"/>
          </p:cNvSpPr>
          <p:nvPr>
            <p:ph sz="quarter" idx="4"/>
          </p:nvPr>
        </p:nvSpPr>
        <p:spPr/>
        <p:txBody>
          <a:bodyPr>
            <a:normAutofit fontScale="85000" lnSpcReduction="10000"/>
          </a:bodyPr>
          <a:lstStyle/>
          <a:p>
            <a:pPr algn="ctr">
              <a:lnSpc>
                <a:spcPct val="150000"/>
              </a:lnSpc>
              <a:buFont typeface="Wingdings" panose="05000000000000000000" pitchFamily="2" charset="2"/>
              <a:buChar char="Ø"/>
            </a:pPr>
            <a:r>
              <a:rPr lang="es-ES" b="1" dirty="0" smtClean="0">
                <a:solidFill>
                  <a:schemeClr val="accent2">
                    <a:lumMod val="75000"/>
                  </a:schemeClr>
                </a:solidFill>
              </a:rPr>
              <a:t>Identificación y explicación de un problema relacionado con el objeto de estudio. Deben explicarse sus causas, efectos y manifestaciones, así como los posibles supuestos que se considera están ocasionando la falla o dificultad seleccionada.</a:t>
            </a:r>
            <a:endParaRPr lang="es-MX" b="1" dirty="0">
              <a:solidFill>
                <a:schemeClr val="accent2">
                  <a:lumMod val="75000"/>
                </a:schemeClr>
              </a:solidFill>
            </a:endParaRPr>
          </a:p>
        </p:txBody>
      </p:sp>
      <p:pic>
        <p:nvPicPr>
          <p:cNvPr id="3" name="Imagen 2"/>
          <p:cNvPicPr>
            <a:picLocks noChangeAspect="1"/>
          </p:cNvPicPr>
          <p:nvPr/>
        </p:nvPicPr>
        <p:blipFill>
          <a:blip r:embed="rId2"/>
          <a:stretch>
            <a:fillRect/>
          </a:stretch>
        </p:blipFill>
        <p:spPr>
          <a:xfrm>
            <a:off x="611560" y="1417638"/>
            <a:ext cx="3672407" cy="5130200"/>
          </a:xfrm>
          <a:prstGeom prst="rect">
            <a:avLst/>
          </a:prstGeom>
          <a:ln w="38100">
            <a:solidFill>
              <a:srgbClr val="C00000"/>
            </a:solidFill>
          </a:ln>
        </p:spPr>
      </p:pic>
    </p:spTree>
    <p:extLst>
      <p:ext uri="{BB962C8B-B14F-4D97-AF65-F5344CB8AC3E}">
        <p14:creationId xmlns:p14="http://schemas.microsoft.com/office/powerpoint/2010/main" val="9809464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barn(inVertical)">
                                      <p:cBhvr>
                                        <p:cTn id="7" dur="500"/>
                                        <p:tgtEl>
                                          <p:spTgt spid="1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3">
                                            <p:txEl>
                                              <p:pRg st="0" end="0"/>
                                            </p:txEl>
                                          </p:spTgt>
                                        </p:tgtEl>
                                        <p:attrNameLst>
                                          <p:attrName>style.visibility</p:attrName>
                                        </p:attrNameLst>
                                      </p:cBhvr>
                                      <p:to>
                                        <p:strVal val="visible"/>
                                      </p:to>
                                    </p:set>
                                    <p:animEffect transition="in" filter="wipe(down)">
                                      <p:cBhvr>
                                        <p:cTn id="12"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sz="2800" b="1" dirty="0" smtClean="0">
                <a:solidFill>
                  <a:schemeClr val="accent2">
                    <a:lumMod val="75000"/>
                  </a:schemeClr>
                </a:solidFill>
              </a:rPr>
              <a:t>ELEMENTOS </a:t>
            </a:r>
            <a:r>
              <a:rPr lang="es-MX" sz="2800" b="1" dirty="0">
                <a:solidFill>
                  <a:schemeClr val="accent2">
                    <a:lumMod val="75000"/>
                  </a:schemeClr>
                </a:solidFill>
              </a:rPr>
              <a:t>APLICABLES A LAS OPCIONES ESCRITAS DE EVALUACIÓN </a:t>
            </a:r>
            <a:r>
              <a:rPr lang="es-MX" sz="2800" b="1" dirty="0">
                <a:solidFill>
                  <a:schemeClr val="accent5">
                    <a:lumMod val="50000"/>
                  </a:schemeClr>
                </a:solidFill>
              </a:rPr>
              <a:t>(TESIS, TESINA, </a:t>
            </a:r>
            <a:r>
              <a:rPr lang="es-MX" sz="2800" b="1" dirty="0" smtClean="0">
                <a:solidFill>
                  <a:schemeClr val="accent5">
                    <a:lumMod val="50000"/>
                  </a:schemeClr>
                </a:solidFill>
              </a:rPr>
              <a:t>ARTÍCULO, REPORTES</a:t>
            </a:r>
            <a:r>
              <a:rPr lang="es-MX" sz="2800" b="1" dirty="0">
                <a:solidFill>
                  <a:schemeClr val="accent5">
                    <a:lumMod val="50000"/>
                  </a:schemeClr>
                </a:solidFill>
              </a:rPr>
              <a:t>, </a:t>
            </a:r>
            <a:r>
              <a:rPr lang="es-MX" sz="2800" b="1" dirty="0" smtClean="0">
                <a:solidFill>
                  <a:schemeClr val="accent5">
                    <a:lumMod val="50000"/>
                  </a:schemeClr>
                </a:solidFill>
              </a:rPr>
              <a:t>MEMORIA)</a:t>
            </a:r>
            <a:endParaRPr lang="es-MX" sz="2800" dirty="0"/>
          </a:p>
        </p:txBody>
      </p:sp>
      <p:sp>
        <p:nvSpPr>
          <p:cNvPr id="3" name="2 Marcador de texto"/>
          <p:cNvSpPr>
            <a:spLocks noGrp="1"/>
          </p:cNvSpPr>
          <p:nvPr>
            <p:ph type="body" idx="1"/>
          </p:nvPr>
        </p:nvSpPr>
        <p:spPr>
          <a:xfrm>
            <a:off x="457200" y="1535113"/>
            <a:ext cx="4040188" cy="381719"/>
          </a:xfrm>
        </p:spPr>
        <p:txBody>
          <a:bodyPr>
            <a:normAutofit fontScale="92500" lnSpcReduction="20000"/>
          </a:bodyPr>
          <a:lstStyle/>
          <a:p>
            <a:pPr algn="ctr"/>
            <a:r>
              <a:rPr lang="es-MX" dirty="0" smtClean="0">
                <a:solidFill>
                  <a:schemeClr val="accent5">
                    <a:lumMod val="50000"/>
                  </a:schemeClr>
                </a:solidFill>
              </a:rPr>
              <a:t>JUSTIFICACIÓN</a:t>
            </a:r>
            <a:endParaRPr lang="es-MX" dirty="0">
              <a:solidFill>
                <a:schemeClr val="accent5">
                  <a:lumMod val="50000"/>
                </a:schemeClr>
              </a:solidFill>
            </a:endParaRPr>
          </a:p>
        </p:txBody>
      </p:sp>
      <p:sp>
        <p:nvSpPr>
          <p:cNvPr id="4" name="3 Marcador de contenido"/>
          <p:cNvSpPr>
            <a:spLocks noGrp="1"/>
          </p:cNvSpPr>
          <p:nvPr>
            <p:ph sz="half" idx="2"/>
          </p:nvPr>
        </p:nvSpPr>
        <p:spPr>
          <a:xfrm>
            <a:off x="457200" y="2174874"/>
            <a:ext cx="4618856" cy="4278461"/>
          </a:xfrm>
        </p:spPr>
        <p:txBody>
          <a:bodyPr>
            <a:normAutofit fontScale="92500" lnSpcReduction="10000"/>
          </a:bodyPr>
          <a:lstStyle/>
          <a:p>
            <a:pPr>
              <a:lnSpc>
                <a:spcPct val="160000"/>
              </a:lnSpc>
              <a:buFont typeface="Wingdings" panose="05000000000000000000" pitchFamily="2" charset="2"/>
              <a:buChar char="§"/>
            </a:pPr>
            <a:r>
              <a:rPr lang="es-ES" b="1" dirty="0" smtClean="0">
                <a:solidFill>
                  <a:schemeClr val="accent2">
                    <a:lumMod val="75000"/>
                  </a:schemeClr>
                </a:solidFill>
              </a:rPr>
              <a:t>Descripción de la importancia, relevancia, utilidad y/o impacto de la investigación.</a:t>
            </a:r>
          </a:p>
          <a:p>
            <a:pPr>
              <a:lnSpc>
                <a:spcPct val="160000"/>
              </a:lnSpc>
              <a:buFont typeface="Wingdings" panose="05000000000000000000" pitchFamily="2" charset="2"/>
              <a:buChar char="§"/>
            </a:pPr>
            <a:r>
              <a:rPr lang="es-ES" b="1" dirty="0" smtClean="0">
                <a:solidFill>
                  <a:schemeClr val="accent5">
                    <a:lumMod val="50000"/>
                  </a:schemeClr>
                </a:solidFill>
              </a:rPr>
              <a:t>Se deben precisar las razones por las cuales se considera que los resultados del estudio, contribuirán a describir, explicar o solucionar el problema planteado.</a:t>
            </a:r>
            <a:endParaRPr lang="es-MX" b="1" dirty="0">
              <a:solidFill>
                <a:schemeClr val="accent5">
                  <a:lumMod val="50000"/>
                </a:schemeClr>
              </a:solidFill>
            </a:endParaRPr>
          </a:p>
        </p:txBody>
      </p:sp>
      <p:pic>
        <p:nvPicPr>
          <p:cNvPr id="8" name="Imagen 7"/>
          <p:cNvPicPr>
            <a:picLocks noChangeAspect="1"/>
          </p:cNvPicPr>
          <p:nvPr/>
        </p:nvPicPr>
        <p:blipFill>
          <a:blip r:embed="rId2"/>
          <a:stretch>
            <a:fillRect/>
          </a:stretch>
        </p:blipFill>
        <p:spPr>
          <a:xfrm>
            <a:off x="5652120" y="1844824"/>
            <a:ext cx="2736304" cy="4320480"/>
          </a:xfrm>
          <a:prstGeom prst="rect">
            <a:avLst/>
          </a:prstGeom>
          <a:ln w="38100">
            <a:solidFill>
              <a:srgbClr val="C00000"/>
            </a:solidFill>
          </a:ln>
        </p:spPr>
      </p:pic>
    </p:spTree>
    <p:extLst>
      <p:ext uri="{BB962C8B-B14F-4D97-AF65-F5344CB8AC3E}">
        <p14:creationId xmlns:p14="http://schemas.microsoft.com/office/powerpoint/2010/main" val="32578157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wipe(down)">
                                      <p:cBhvr>
                                        <p:cTn id="14" dur="500"/>
                                        <p:tgtEl>
                                          <p:spTgt spid="4">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 calcmode="lin" valueType="num">
                                      <p:cBhvr additive="base">
                                        <p:cTn id="19"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sz="2800" b="1" dirty="0" smtClean="0">
                <a:solidFill>
                  <a:schemeClr val="accent2">
                    <a:lumMod val="75000"/>
                  </a:schemeClr>
                </a:solidFill>
              </a:rPr>
              <a:t>ELEMENTOS </a:t>
            </a:r>
            <a:r>
              <a:rPr lang="es-MX" sz="2800" b="1" dirty="0">
                <a:solidFill>
                  <a:schemeClr val="accent2">
                    <a:lumMod val="75000"/>
                  </a:schemeClr>
                </a:solidFill>
              </a:rPr>
              <a:t>APLICABLES A LAS OPCIONES ESCRITAS DE EVALUACIÓN </a:t>
            </a:r>
            <a:r>
              <a:rPr lang="es-MX" sz="2800" b="1" dirty="0">
                <a:solidFill>
                  <a:schemeClr val="accent5">
                    <a:lumMod val="50000"/>
                  </a:schemeClr>
                </a:solidFill>
              </a:rPr>
              <a:t>(TESIS, TESINA, </a:t>
            </a:r>
            <a:r>
              <a:rPr lang="es-MX" sz="2800" b="1" dirty="0" smtClean="0">
                <a:solidFill>
                  <a:schemeClr val="accent5">
                    <a:lumMod val="50000"/>
                  </a:schemeClr>
                </a:solidFill>
              </a:rPr>
              <a:t>ARTÍCULO, REPORTES</a:t>
            </a:r>
            <a:r>
              <a:rPr lang="es-MX" sz="2800" b="1" dirty="0">
                <a:solidFill>
                  <a:schemeClr val="accent5">
                    <a:lumMod val="50000"/>
                  </a:schemeClr>
                </a:solidFill>
              </a:rPr>
              <a:t>, </a:t>
            </a:r>
            <a:r>
              <a:rPr lang="es-MX" sz="2800" b="1" dirty="0" smtClean="0">
                <a:solidFill>
                  <a:schemeClr val="accent5">
                    <a:lumMod val="50000"/>
                  </a:schemeClr>
                </a:solidFill>
              </a:rPr>
              <a:t>MEMORIA)</a:t>
            </a:r>
            <a:endParaRPr lang="es-MX" sz="2800" dirty="0"/>
          </a:p>
        </p:txBody>
      </p:sp>
      <p:sp>
        <p:nvSpPr>
          <p:cNvPr id="5" name="4 Marcador de texto"/>
          <p:cNvSpPr>
            <a:spLocks noGrp="1"/>
          </p:cNvSpPr>
          <p:nvPr>
            <p:ph type="body" sz="quarter" idx="3"/>
          </p:nvPr>
        </p:nvSpPr>
        <p:spPr>
          <a:xfrm>
            <a:off x="2411760" y="1721148"/>
            <a:ext cx="4041775" cy="453727"/>
          </a:xfrm>
        </p:spPr>
        <p:txBody>
          <a:bodyPr>
            <a:normAutofit lnSpcReduction="10000"/>
          </a:bodyPr>
          <a:lstStyle/>
          <a:p>
            <a:pPr algn="ctr"/>
            <a:r>
              <a:rPr lang="es-MX" dirty="0" smtClean="0">
                <a:solidFill>
                  <a:schemeClr val="accent2">
                    <a:lumMod val="75000"/>
                  </a:schemeClr>
                </a:solidFill>
              </a:rPr>
              <a:t>OBJETIVOS</a:t>
            </a:r>
            <a:endParaRPr lang="es-MX" dirty="0">
              <a:solidFill>
                <a:schemeClr val="accent2">
                  <a:lumMod val="75000"/>
                </a:schemeClr>
              </a:solidFill>
            </a:endParaRPr>
          </a:p>
        </p:txBody>
      </p:sp>
      <p:sp>
        <p:nvSpPr>
          <p:cNvPr id="6" name="5 Marcador de contenido"/>
          <p:cNvSpPr>
            <a:spLocks noGrp="1"/>
          </p:cNvSpPr>
          <p:nvPr>
            <p:ph sz="quarter" idx="4"/>
          </p:nvPr>
        </p:nvSpPr>
        <p:spPr>
          <a:xfrm>
            <a:off x="323529" y="2174875"/>
            <a:ext cx="8363272" cy="3951288"/>
          </a:xfrm>
        </p:spPr>
        <p:txBody>
          <a:bodyPr>
            <a:normAutofit/>
          </a:bodyPr>
          <a:lstStyle/>
          <a:p>
            <a:pPr>
              <a:lnSpc>
                <a:spcPct val="160000"/>
              </a:lnSpc>
              <a:buFont typeface="Courier New" panose="02070309020205020404" pitchFamily="49" charset="0"/>
              <a:buChar char="o"/>
            </a:pPr>
            <a:r>
              <a:rPr lang="es-ES" b="1" dirty="0" smtClean="0">
                <a:solidFill>
                  <a:schemeClr val="accent5">
                    <a:lumMod val="50000"/>
                  </a:schemeClr>
                </a:solidFill>
              </a:rPr>
              <a:t>Propósito a alcanzar a través de la investigación; debe mostrar lo que se pretende lograr.</a:t>
            </a:r>
          </a:p>
          <a:p>
            <a:pPr>
              <a:lnSpc>
                <a:spcPct val="160000"/>
              </a:lnSpc>
              <a:buFont typeface="Courier New" panose="02070309020205020404" pitchFamily="49" charset="0"/>
              <a:buChar char="o"/>
            </a:pPr>
            <a:r>
              <a:rPr lang="es-ES" b="1" dirty="0" smtClean="0">
                <a:solidFill>
                  <a:schemeClr val="accent2">
                    <a:lumMod val="75000"/>
                  </a:schemeClr>
                </a:solidFill>
              </a:rPr>
              <a:t>Sólo debe formularse un objetivo general.</a:t>
            </a:r>
          </a:p>
          <a:p>
            <a:pPr>
              <a:lnSpc>
                <a:spcPct val="160000"/>
              </a:lnSpc>
              <a:buFont typeface="Courier New" panose="02070309020205020404" pitchFamily="49" charset="0"/>
              <a:buChar char="o"/>
            </a:pPr>
            <a:r>
              <a:rPr lang="es-ES" b="1" dirty="0" smtClean="0">
                <a:solidFill>
                  <a:schemeClr val="accent5">
                    <a:lumMod val="50000"/>
                  </a:schemeClr>
                </a:solidFill>
              </a:rPr>
              <a:t>Los objetivos específicos serán los indicadores cuyo cumplimiento en conjunto permitirán alcanzar el propósito general.</a:t>
            </a:r>
            <a:endParaRPr lang="es-MX" b="1" dirty="0">
              <a:solidFill>
                <a:schemeClr val="accent5">
                  <a:lumMod val="50000"/>
                </a:schemeClr>
              </a:solidFill>
            </a:endParaRPr>
          </a:p>
        </p:txBody>
      </p:sp>
    </p:spTree>
    <p:extLst>
      <p:ext uri="{BB962C8B-B14F-4D97-AF65-F5344CB8AC3E}">
        <p14:creationId xmlns:p14="http://schemas.microsoft.com/office/powerpoint/2010/main" val="9492814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down)">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circle(in)">
                                      <p:cBhvr>
                                        <p:cTn id="12" dur="2000"/>
                                        <p:tgtEl>
                                          <p:spTgt spid="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1000"/>
                                        <p:tgtEl>
                                          <p:spTgt spid="6">
                                            <p:txEl>
                                              <p:pRg st="1" end="1"/>
                                            </p:txEl>
                                          </p:spTgt>
                                        </p:tgtEl>
                                      </p:cBhvr>
                                    </p:animEffect>
                                    <p:anim calcmode="lin" valueType="num">
                                      <p:cBhvr>
                                        <p:cTn id="18"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nodeType="click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circle(in)">
                                      <p:cBhvr>
                                        <p:cTn id="24" dur="20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GUIÓN PARA EL EMPLEO DEL MATERIAL</a:t>
            </a:r>
            <a:endParaRPr lang="es-MX" dirty="0"/>
          </a:p>
        </p:txBody>
      </p:sp>
      <p:sp>
        <p:nvSpPr>
          <p:cNvPr id="3" name="Marcador de contenido 2"/>
          <p:cNvSpPr>
            <a:spLocks noGrp="1"/>
          </p:cNvSpPr>
          <p:nvPr>
            <p:ph idx="1"/>
          </p:nvPr>
        </p:nvSpPr>
        <p:spPr>
          <a:xfrm>
            <a:off x="179512" y="1600200"/>
            <a:ext cx="8712968" cy="4525963"/>
          </a:xfrm>
        </p:spPr>
        <p:txBody>
          <a:bodyPr>
            <a:noAutofit/>
          </a:bodyPr>
          <a:lstStyle/>
          <a:p>
            <a:pPr algn="just">
              <a:lnSpc>
                <a:spcPct val="170000"/>
              </a:lnSpc>
              <a:buFont typeface="Wingdings" panose="05000000000000000000" pitchFamily="2" charset="2"/>
              <a:buChar char="q"/>
            </a:pPr>
            <a:r>
              <a:rPr lang="es-MX" sz="2000" b="1" dirty="0" smtClean="0">
                <a:solidFill>
                  <a:schemeClr val="accent2">
                    <a:lumMod val="75000"/>
                  </a:schemeClr>
                </a:solidFill>
              </a:rPr>
              <a:t>Este material forma parte del apoyo visual del primer tema abordado en la Unidad de Competencia I de “Taller de Investigación”.</a:t>
            </a:r>
          </a:p>
          <a:p>
            <a:pPr marL="0" indent="0" algn="just">
              <a:lnSpc>
                <a:spcPct val="170000"/>
              </a:lnSpc>
              <a:buNone/>
            </a:pPr>
            <a:endParaRPr lang="es-MX" sz="2000" b="1" dirty="0" smtClean="0">
              <a:solidFill>
                <a:schemeClr val="accent2">
                  <a:lumMod val="75000"/>
                </a:schemeClr>
              </a:solidFill>
            </a:endParaRPr>
          </a:p>
          <a:p>
            <a:pPr algn="just">
              <a:lnSpc>
                <a:spcPct val="170000"/>
              </a:lnSpc>
              <a:buFont typeface="Wingdings" panose="05000000000000000000" pitchFamily="2" charset="2"/>
              <a:buChar char="q"/>
            </a:pPr>
            <a:r>
              <a:rPr lang="es-MX" sz="2000" b="1" dirty="0" smtClean="0">
                <a:solidFill>
                  <a:schemeClr val="accent2">
                    <a:lumMod val="75000"/>
                  </a:schemeClr>
                </a:solidFill>
              </a:rPr>
              <a:t>Por ser el primer acercamiento del alumno a las opciones de evaluación profesional, se sugiere acompañar este material didáctico de las guías y fascículos relacionados con cada modalidad, elaborados, aprobados por los HH. Consejos Académico y de Gobierno de la Facultad de Turismo y Gastronomía, y publicados en la página web de la Facultad.</a:t>
            </a:r>
            <a:endParaRPr lang="es-MX" sz="2000" b="1" dirty="0">
              <a:solidFill>
                <a:schemeClr val="accent2">
                  <a:lumMod val="75000"/>
                </a:schemeClr>
              </a:solidFill>
            </a:endParaRPr>
          </a:p>
        </p:txBody>
      </p:sp>
    </p:spTree>
    <p:extLst>
      <p:ext uri="{BB962C8B-B14F-4D97-AF65-F5344CB8AC3E}">
        <p14:creationId xmlns:p14="http://schemas.microsoft.com/office/powerpoint/2010/main" val="16824110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850106"/>
          </a:xfrm>
        </p:spPr>
        <p:txBody>
          <a:bodyPr>
            <a:normAutofit fontScale="90000"/>
          </a:bodyPr>
          <a:lstStyle/>
          <a:p>
            <a:r>
              <a:rPr lang="es-MX" sz="2800" b="1" dirty="0" smtClean="0">
                <a:solidFill>
                  <a:schemeClr val="accent2">
                    <a:lumMod val="75000"/>
                  </a:schemeClr>
                </a:solidFill>
              </a:rPr>
              <a:t>ELEMENTOS APLICABLES A </a:t>
            </a:r>
            <a:r>
              <a:rPr lang="es-MX" sz="2800" b="1" dirty="0">
                <a:solidFill>
                  <a:schemeClr val="accent2">
                    <a:lumMod val="75000"/>
                  </a:schemeClr>
                </a:solidFill>
              </a:rPr>
              <a:t>LA </a:t>
            </a:r>
            <a:r>
              <a:rPr lang="es-MX" sz="2800" b="1" dirty="0" smtClean="0">
                <a:solidFill>
                  <a:schemeClr val="accent2">
                    <a:lumMod val="75000"/>
                  </a:schemeClr>
                </a:solidFill>
              </a:rPr>
              <a:t>OPCIÓN DE EVALUACIÓN TESIS</a:t>
            </a:r>
            <a:endParaRPr lang="es-MX" sz="2800" dirty="0"/>
          </a:p>
        </p:txBody>
      </p:sp>
      <p:sp>
        <p:nvSpPr>
          <p:cNvPr id="3" name="2 Marcador de texto"/>
          <p:cNvSpPr>
            <a:spLocks noGrp="1"/>
          </p:cNvSpPr>
          <p:nvPr>
            <p:ph type="body" idx="1"/>
          </p:nvPr>
        </p:nvSpPr>
        <p:spPr>
          <a:xfrm>
            <a:off x="539552" y="1196752"/>
            <a:ext cx="4040188" cy="504056"/>
          </a:xfrm>
        </p:spPr>
        <p:txBody>
          <a:bodyPr/>
          <a:lstStyle/>
          <a:p>
            <a:pPr algn="ctr"/>
            <a:r>
              <a:rPr lang="es-MX" dirty="0" smtClean="0">
                <a:solidFill>
                  <a:schemeClr val="accent2">
                    <a:lumMod val="75000"/>
                  </a:schemeClr>
                </a:solidFill>
              </a:rPr>
              <a:t>HIPÓTESIS O SUPUESTOS</a:t>
            </a:r>
            <a:endParaRPr lang="es-MX" dirty="0">
              <a:solidFill>
                <a:schemeClr val="accent2">
                  <a:lumMod val="75000"/>
                </a:schemeClr>
              </a:solidFill>
            </a:endParaRPr>
          </a:p>
        </p:txBody>
      </p:sp>
      <p:sp>
        <p:nvSpPr>
          <p:cNvPr id="4" name="3 Marcador de contenido"/>
          <p:cNvSpPr>
            <a:spLocks noGrp="1"/>
          </p:cNvSpPr>
          <p:nvPr>
            <p:ph sz="half" idx="2"/>
          </p:nvPr>
        </p:nvSpPr>
        <p:spPr>
          <a:xfrm>
            <a:off x="251520" y="1916832"/>
            <a:ext cx="5400600" cy="4209331"/>
          </a:xfrm>
        </p:spPr>
        <p:txBody>
          <a:bodyPr>
            <a:normAutofit fontScale="77500" lnSpcReduction="20000"/>
          </a:bodyPr>
          <a:lstStyle/>
          <a:p>
            <a:pPr algn="ctr">
              <a:lnSpc>
                <a:spcPct val="160000"/>
              </a:lnSpc>
              <a:buFont typeface="Wingdings" panose="05000000000000000000" pitchFamily="2" charset="2"/>
              <a:buChar char="q"/>
            </a:pPr>
            <a:r>
              <a:rPr lang="es-ES" b="1" dirty="0" smtClean="0">
                <a:solidFill>
                  <a:schemeClr val="accent1">
                    <a:lumMod val="75000"/>
                  </a:schemeClr>
                </a:solidFill>
              </a:rPr>
              <a:t>Especifican las posibles causas que se considera motivaron el problema planteado, y ofrecen posibles aproximaciones o respuestas para su solución.</a:t>
            </a:r>
          </a:p>
          <a:p>
            <a:pPr algn="ctr">
              <a:lnSpc>
                <a:spcPct val="160000"/>
              </a:lnSpc>
              <a:buFont typeface="Wingdings" panose="05000000000000000000" pitchFamily="2" charset="2"/>
              <a:buChar char="q"/>
            </a:pPr>
            <a:r>
              <a:rPr lang="es-ES" b="1" dirty="0" smtClean="0">
                <a:solidFill>
                  <a:schemeClr val="accent2">
                    <a:lumMod val="75000"/>
                  </a:schemeClr>
                </a:solidFill>
              </a:rPr>
              <a:t>Sirven de guía u orientación a la investigación, en un cauce (s) determinado, ya que permiten su confirmación o verificación.</a:t>
            </a:r>
          </a:p>
          <a:p>
            <a:pPr algn="ctr">
              <a:lnSpc>
                <a:spcPct val="160000"/>
              </a:lnSpc>
              <a:buFont typeface="Wingdings" panose="05000000000000000000" pitchFamily="2" charset="2"/>
              <a:buChar char="q"/>
            </a:pPr>
            <a:r>
              <a:rPr lang="es-ES" b="1" dirty="0" smtClean="0">
                <a:solidFill>
                  <a:schemeClr val="accent1">
                    <a:lumMod val="75000"/>
                  </a:schemeClr>
                </a:solidFill>
              </a:rPr>
              <a:t>El planteamiento de 1 a 3 hipótesis en la tesis, suele ser suficiente.</a:t>
            </a:r>
            <a:endParaRPr lang="es-MX" b="1" dirty="0">
              <a:solidFill>
                <a:schemeClr val="accent1">
                  <a:lumMod val="75000"/>
                </a:schemeClr>
              </a:solidFill>
            </a:endParaRPr>
          </a:p>
        </p:txBody>
      </p:sp>
      <p:pic>
        <p:nvPicPr>
          <p:cNvPr id="9" name="Imagen 8"/>
          <p:cNvPicPr>
            <a:picLocks noChangeAspect="1"/>
          </p:cNvPicPr>
          <p:nvPr/>
        </p:nvPicPr>
        <p:blipFill>
          <a:blip r:embed="rId2"/>
          <a:stretch>
            <a:fillRect/>
          </a:stretch>
        </p:blipFill>
        <p:spPr>
          <a:xfrm>
            <a:off x="5940152" y="1448780"/>
            <a:ext cx="2818656" cy="4896544"/>
          </a:xfrm>
          <a:prstGeom prst="rect">
            <a:avLst/>
          </a:prstGeom>
          <a:ln w="38100">
            <a:solidFill>
              <a:srgbClr val="C00000"/>
            </a:solidFill>
          </a:ln>
        </p:spPr>
      </p:pic>
    </p:spTree>
    <p:extLst>
      <p:ext uri="{BB962C8B-B14F-4D97-AF65-F5344CB8AC3E}">
        <p14:creationId xmlns:p14="http://schemas.microsoft.com/office/powerpoint/2010/main" val="1506019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wipe(down)">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calcmode="lin" valueType="num">
                                      <p:cBhvr additive="base">
                                        <p:cTn id="1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nodeType="clickEffect">
                                  <p:stCondLst>
                                    <p:cond delay="0"/>
                                  </p:stCondLst>
                                  <p:childTnLst>
                                    <p:set>
                                      <p:cBhvr>
                                        <p:cTn id="22" dur="1" fill="hold">
                                          <p:stCondLst>
                                            <p:cond delay="0"/>
                                          </p:stCondLst>
                                        </p:cTn>
                                        <p:tgtEl>
                                          <p:spTgt spid="4">
                                            <p:txEl>
                                              <p:pRg st="2" end="2"/>
                                            </p:txEl>
                                          </p:spTgt>
                                        </p:tgtEl>
                                        <p:attrNameLst>
                                          <p:attrName>style.visibility</p:attrName>
                                        </p:attrNameLst>
                                      </p:cBhvr>
                                      <p:to>
                                        <p:strVal val="visible"/>
                                      </p:to>
                                    </p:set>
                                    <p:animEffect transition="in" filter="wipe(down)">
                                      <p:cBhvr>
                                        <p:cTn id="23"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850106"/>
          </a:xfrm>
        </p:spPr>
        <p:txBody>
          <a:bodyPr>
            <a:normAutofit fontScale="90000"/>
          </a:bodyPr>
          <a:lstStyle/>
          <a:p>
            <a:r>
              <a:rPr lang="es-MX" sz="2800" b="1" dirty="0" smtClean="0">
                <a:solidFill>
                  <a:schemeClr val="accent2">
                    <a:lumMod val="75000"/>
                  </a:schemeClr>
                </a:solidFill>
              </a:rPr>
              <a:t>ELEMENTOS APLICABLES A </a:t>
            </a:r>
            <a:r>
              <a:rPr lang="es-MX" sz="2800" b="1" dirty="0">
                <a:solidFill>
                  <a:schemeClr val="accent2">
                    <a:lumMod val="75000"/>
                  </a:schemeClr>
                </a:solidFill>
              </a:rPr>
              <a:t>LA </a:t>
            </a:r>
            <a:r>
              <a:rPr lang="es-MX" sz="2800" b="1" dirty="0" smtClean="0">
                <a:solidFill>
                  <a:schemeClr val="accent2">
                    <a:lumMod val="75000"/>
                  </a:schemeClr>
                </a:solidFill>
              </a:rPr>
              <a:t>OPCIÓN DE EVALUACIÓN TESIS</a:t>
            </a:r>
            <a:endParaRPr lang="es-MX" sz="2800" dirty="0"/>
          </a:p>
        </p:txBody>
      </p:sp>
      <p:sp>
        <p:nvSpPr>
          <p:cNvPr id="5" name="4 Marcador de texto"/>
          <p:cNvSpPr>
            <a:spLocks noGrp="1"/>
          </p:cNvSpPr>
          <p:nvPr>
            <p:ph type="body" sz="quarter" idx="3"/>
          </p:nvPr>
        </p:nvSpPr>
        <p:spPr>
          <a:xfrm>
            <a:off x="2339752" y="1268760"/>
            <a:ext cx="4041775" cy="432048"/>
          </a:xfrm>
        </p:spPr>
        <p:txBody>
          <a:bodyPr>
            <a:normAutofit fontScale="92500"/>
          </a:bodyPr>
          <a:lstStyle/>
          <a:p>
            <a:pPr algn="ctr"/>
            <a:r>
              <a:rPr lang="es-MX" dirty="0" smtClean="0">
                <a:solidFill>
                  <a:srgbClr val="7030A0"/>
                </a:solidFill>
              </a:rPr>
              <a:t>PREGUNTAS DE INVESTIGACIÓN</a:t>
            </a:r>
            <a:endParaRPr lang="es-MX" dirty="0">
              <a:solidFill>
                <a:srgbClr val="7030A0"/>
              </a:solidFill>
            </a:endParaRPr>
          </a:p>
        </p:txBody>
      </p:sp>
      <p:sp>
        <p:nvSpPr>
          <p:cNvPr id="6" name="5 Marcador de contenido"/>
          <p:cNvSpPr>
            <a:spLocks noGrp="1"/>
          </p:cNvSpPr>
          <p:nvPr>
            <p:ph sz="quarter" idx="4"/>
          </p:nvPr>
        </p:nvSpPr>
        <p:spPr>
          <a:xfrm>
            <a:off x="827585" y="1844824"/>
            <a:ext cx="7859216" cy="4896544"/>
          </a:xfrm>
        </p:spPr>
        <p:txBody>
          <a:bodyPr>
            <a:normAutofit fontScale="92500"/>
          </a:bodyPr>
          <a:lstStyle/>
          <a:p>
            <a:pPr>
              <a:lnSpc>
                <a:spcPct val="150000"/>
              </a:lnSpc>
              <a:buFont typeface="Wingdings" panose="05000000000000000000" pitchFamily="2" charset="2"/>
              <a:buChar char="v"/>
            </a:pPr>
            <a:r>
              <a:rPr lang="es-ES" b="1" dirty="0" smtClean="0">
                <a:solidFill>
                  <a:schemeClr val="accent2">
                    <a:lumMod val="75000"/>
                  </a:schemeClr>
                </a:solidFill>
              </a:rPr>
              <a:t>La pregunta debe tener relación con el problema y estar orientada a que su respuesta, contribuya a la explicación o resolución del mismo.</a:t>
            </a:r>
          </a:p>
          <a:p>
            <a:pPr>
              <a:lnSpc>
                <a:spcPct val="150000"/>
              </a:lnSpc>
              <a:buFont typeface="Wingdings" panose="05000000000000000000" pitchFamily="2" charset="2"/>
              <a:buChar char="v"/>
            </a:pPr>
            <a:r>
              <a:rPr lang="es-ES" b="1" dirty="0" smtClean="0">
                <a:solidFill>
                  <a:srgbClr val="7030A0"/>
                </a:solidFill>
              </a:rPr>
              <a:t>Debe ser concisa y viable (posible de resolver en un lapso razonable).</a:t>
            </a:r>
          </a:p>
          <a:p>
            <a:pPr>
              <a:lnSpc>
                <a:spcPct val="150000"/>
              </a:lnSpc>
              <a:buFont typeface="Wingdings" panose="05000000000000000000" pitchFamily="2" charset="2"/>
              <a:buChar char="v"/>
            </a:pPr>
            <a:r>
              <a:rPr lang="es-ES" b="1" dirty="0" smtClean="0">
                <a:solidFill>
                  <a:schemeClr val="accent2">
                    <a:lumMod val="75000"/>
                  </a:schemeClr>
                </a:solidFill>
              </a:rPr>
              <a:t>Evitar plantearla de tal forma que la respuesta conduzca a un simple “sí” o “no”.</a:t>
            </a:r>
          </a:p>
          <a:p>
            <a:pPr>
              <a:lnSpc>
                <a:spcPct val="150000"/>
              </a:lnSpc>
              <a:buFont typeface="Wingdings" panose="05000000000000000000" pitchFamily="2" charset="2"/>
              <a:buChar char="v"/>
            </a:pPr>
            <a:r>
              <a:rPr lang="es-ES" b="1" dirty="0" smtClean="0">
                <a:solidFill>
                  <a:srgbClr val="7030A0"/>
                </a:solidFill>
              </a:rPr>
              <a:t>No formularla en torno a lo que pudiera pensar otra persona, o en relación con una situación futura.</a:t>
            </a:r>
            <a:endParaRPr lang="es-MX" b="1" dirty="0">
              <a:solidFill>
                <a:srgbClr val="7030A0"/>
              </a:solidFill>
            </a:endParaRPr>
          </a:p>
        </p:txBody>
      </p:sp>
    </p:spTree>
    <p:extLst>
      <p:ext uri="{BB962C8B-B14F-4D97-AF65-F5344CB8AC3E}">
        <p14:creationId xmlns:p14="http://schemas.microsoft.com/office/powerpoint/2010/main" val="165523914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circle(in)">
                                      <p:cBhvr>
                                        <p:cTn id="7" dur="2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 calcmode="lin" valueType="num">
                                      <p:cBhvr additive="base">
                                        <p:cTn id="1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6">
                                            <p:txEl>
                                              <p:pRg st="1" end="1"/>
                                            </p:txEl>
                                          </p:spTgt>
                                        </p:tgtEl>
                                        <p:attrNameLst>
                                          <p:attrName>style.visibility</p:attrName>
                                        </p:attrNameLst>
                                      </p:cBhvr>
                                      <p:to>
                                        <p:strVal val="visible"/>
                                      </p:to>
                                    </p:set>
                                    <p:animEffect transition="in" filter="wipe(down)">
                                      <p:cBhvr>
                                        <p:cTn id="18" dur="500"/>
                                        <p:tgtEl>
                                          <p:spTgt spid="6">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6" presetClass="entr" presetSubtype="16" fill="hold" nodeType="clickEffect">
                                  <p:stCondLst>
                                    <p:cond delay="0"/>
                                  </p:stCondLst>
                                  <p:childTnLst>
                                    <p:set>
                                      <p:cBhvr>
                                        <p:cTn id="22" dur="1" fill="hold">
                                          <p:stCondLst>
                                            <p:cond delay="0"/>
                                          </p:stCondLst>
                                        </p:cTn>
                                        <p:tgtEl>
                                          <p:spTgt spid="6">
                                            <p:txEl>
                                              <p:pRg st="2" end="2"/>
                                            </p:txEl>
                                          </p:spTgt>
                                        </p:tgtEl>
                                        <p:attrNameLst>
                                          <p:attrName>style.visibility</p:attrName>
                                        </p:attrNameLst>
                                      </p:cBhvr>
                                      <p:to>
                                        <p:strVal val="visible"/>
                                      </p:to>
                                    </p:set>
                                    <p:animEffect transition="in" filter="circle(in)">
                                      <p:cBhvr>
                                        <p:cTn id="23" dur="2000"/>
                                        <p:tgtEl>
                                          <p:spTgt spid="6">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6">
                                            <p:txEl>
                                              <p:pRg st="3" end="3"/>
                                            </p:txEl>
                                          </p:spTgt>
                                        </p:tgtEl>
                                        <p:attrNameLst>
                                          <p:attrName>style.visibility</p:attrName>
                                        </p:attrNameLst>
                                      </p:cBhvr>
                                      <p:to>
                                        <p:strVal val="visible"/>
                                      </p:to>
                                    </p:set>
                                    <p:anim calcmode="lin" valueType="num">
                                      <p:cBhvr additive="base">
                                        <p:cTn id="28"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2800" b="1" dirty="0">
                <a:solidFill>
                  <a:schemeClr val="accent2">
                    <a:lumMod val="75000"/>
                  </a:schemeClr>
                </a:solidFill>
              </a:rPr>
              <a:t>EXPLICACIÓN DE ELEMENTOS DE LA </a:t>
            </a:r>
            <a:r>
              <a:rPr lang="es-MX" sz="2800" b="1" dirty="0" smtClean="0">
                <a:solidFill>
                  <a:schemeClr val="accent2">
                    <a:lumMod val="75000"/>
                  </a:schemeClr>
                </a:solidFill>
              </a:rPr>
              <a:t>TESIS /ARTÍCULO ESPECIALIZADO</a:t>
            </a:r>
            <a:endParaRPr lang="es-MX" sz="2800" dirty="0"/>
          </a:p>
        </p:txBody>
      </p:sp>
      <p:sp>
        <p:nvSpPr>
          <p:cNvPr id="3" name="2 Marcador de texto"/>
          <p:cNvSpPr>
            <a:spLocks noGrp="1"/>
          </p:cNvSpPr>
          <p:nvPr>
            <p:ph type="body" idx="1"/>
          </p:nvPr>
        </p:nvSpPr>
        <p:spPr>
          <a:xfrm>
            <a:off x="467544" y="1340768"/>
            <a:ext cx="4040188" cy="639762"/>
          </a:xfrm>
        </p:spPr>
        <p:txBody>
          <a:bodyPr/>
          <a:lstStyle/>
          <a:p>
            <a:pPr algn="ctr"/>
            <a:r>
              <a:rPr lang="es-MX" dirty="0" smtClean="0">
                <a:solidFill>
                  <a:srgbClr val="7030A0"/>
                </a:solidFill>
              </a:rPr>
              <a:t>FUNDAMENTACIÓN TEÓRICA</a:t>
            </a:r>
            <a:endParaRPr lang="es-MX" dirty="0">
              <a:solidFill>
                <a:srgbClr val="7030A0"/>
              </a:solidFill>
            </a:endParaRPr>
          </a:p>
        </p:txBody>
      </p:sp>
      <p:sp>
        <p:nvSpPr>
          <p:cNvPr id="4" name="3 Marcador de contenido"/>
          <p:cNvSpPr>
            <a:spLocks noGrp="1"/>
          </p:cNvSpPr>
          <p:nvPr>
            <p:ph sz="half" idx="2"/>
          </p:nvPr>
        </p:nvSpPr>
        <p:spPr>
          <a:xfrm>
            <a:off x="457200" y="2174874"/>
            <a:ext cx="4040188" cy="4422477"/>
          </a:xfrm>
        </p:spPr>
        <p:txBody>
          <a:bodyPr>
            <a:normAutofit fontScale="77500" lnSpcReduction="20000"/>
          </a:bodyPr>
          <a:lstStyle/>
          <a:p>
            <a:pPr>
              <a:lnSpc>
                <a:spcPct val="160000"/>
              </a:lnSpc>
              <a:buFont typeface="Arial" panose="020B0604020202020204" pitchFamily="34" charset="0"/>
              <a:buChar char="•"/>
            </a:pPr>
            <a:r>
              <a:rPr lang="es-MX" b="1" dirty="0" smtClean="0">
                <a:solidFill>
                  <a:schemeClr val="accent2">
                    <a:lumMod val="75000"/>
                  </a:schemeClr>
                </a:solidFill>
              </a:rPr>
              <a:t>Exposición conceptual de lo relacionado con el objeto de estudio.</a:t>
            </a:r>
          </a:p>
          <a:p>
            <a:pPr>
              <a:lnSpc>
                <a:spcPct val="160000"/>
              </a:lnSpc>
              <a:buFont typeface="Arial" panose="020B0604020202020204" pitchFamily="34" charset="0"/>
              <a:buChar char="•"/>
            </a:pPr>
            <a:r>
              <a:rPr lang="es-MX" b="1" dirty="0" smtClean="0">
                <a:solidFill>
                  <a:srgbClr val="7030A0"/>
                </a:solidFill>
              </a:rPr>
              <a:t>Debe acompañarse de una delimitación teórica que oriente la explicación y el análisis del problema formulado.</a:t>
            </a:r>
          </a:p>
          <a:p>
            <a:pPr>
              <a:lnSpc>
                <a:spcPct val="160000"/>
              </a:lnSpc>
              <a:buFont typeface="Arial" panose="020B0604020202020204" pitchFamily="34" charset="0"/>
              <a:buChar char="•"/>
            </a:pPr>
            <a:r>
              <a:rPr lang="es-MX" b="1" dirty="0" smtClean="0">
                <a:solidFill>
                  <a:schemeClr val="accent2">
                    <a:lumMod val="75000"/>
                  </a:schemeClr>
                </a:solidFill>
              </a:rPr>
              <a:t>Igualmente debe expresarse la postura del investigador y los ejes problemáticos identificados.</a:t>
            </a:r>
            <a:endParaRPr lang="es-MX" b="1" dirty="0">
              <a:solidFill>
                <a:schemeClr val="accent2">
                  <a:lumMod val="75000"/>
                </a:schemeClr>
              </a:solidFill>
            </a:endParaRPr>
          </a:p>
        </p:txBody>
      </p:sp>
      <p:sp>
        <p:nvSpPr>
          <p:cNvPr id="5" name="4 Marcador de texto"/>
          <p:cNvSpPr>
            <a:spLocks noGrp="1"/>
          </p:cNvSpPr>
          <p:nvPr>
            <p:ph type="body" sz="quarter" idx="3"/>
          </p:nvPr>
        </p:nvSpPr>
        <p:spPr>
          <a:xfrm>
            <a:off x="5436096" y="1412776"/>
            <a:ext cx="3250704" cy="525735"/>
          </a:xfrm>
        </p:spPr>
        <p:txBody>
          <a:bodyPr/>
          <a:lstStyle/>
          <a:p>
            <a:pPr algn="ctr"/>
            <a:r>
              <a:rPr lang="es-MX" dirty="0" smtClean="0">
                <a:solidFill>
                  <a:srgbClr val="7030A0"/>
                </a:solidFill>
              </a:rPr>
              <a:t>FUNDAMENTOS</a:t>
            </a:r>
            <a:endParaRPr lang="es-MX" dirty="0">
              <a:solidFill>
                <a:srgbClr val="7030A0"/>
              </a:solidFill>
            </a:endParaRPr>
          </a:p>
        </p:txBody>
      </p:sp>
      <p:sp>
        <p:nvSpPr>
          <p:cNvPr id="6" name="5 Marcador de contenido"/>
          <p:cNvSpPr>
            <a:spLocks noGrp="1"/>
          </p:cNvSpPr>
          <p:nvPr>
            <p:ph sz="quarter" idx="4"/>
          </p:nvPr>
        </p:nvSpPr>
        <p:spPr>
          <a:xfrm>
            <a:off x="4645025" y="2174874"/>
            <a:ext cx="4041775" cy="4422477"/>
          </a:xfrm>
        </p:spPr>
        <p:txBody>
          <a:bodyPr>
            <a:normAutofit fontScale="85000" lnSpcReduction="20000"/>
          </a:bodyPr>
          <a:lstStyle/>
          <a:p>
            <a:pPr algn="ctr">
              <a:lnSpc>
                <a:spcPct val="160000"/>
              </a:lnSpc>
              <a:buFont typeface="Courier New" panose="02070309020205020404" pitchFamily="49" charset="0"/>
              <a:buChar char="o"/>
            </a:pPr>
            <a:r>
              <a:rPr lang="es-MX" b="1" dirty="0">
                <a:solidFill>
                  <a:schemeClr val="accent2">
                    <a:lumMod val="75000"/>
                  </a:schemeClr>
                </a:solidFill>
              </a:rPr>
              <a:t>Consiste en la descripción de la temática a desarrollar, con base en un diagnóstico previo o en un ejercicio de observación empírica. </a:t>
            </a:r>
            <a:endParaRPr lang="es-MX" b="1" dirty="0" smtClean="0">
              <a:solidFill>
                <a:schemeClr val="accent2">
                  <a:lumMod val="75000"/>
                </a:schemeClr>
              </a:solidFill>
            </a:endParaRPr>
          </a:p>
          <a:p>
            <a:pPr algn="ctr">
              <a:lnSpc>
                <a:spcPct val="160000"/>
              </a:lnSpc>
              <a:buFont typeface="Courier New" panose="02070309020205020404" pitchFamily="49" charset="0"/>
              <a:buChar char="o"/>
            </a:pPr>
            <a:r>
              <a:rPr lang="es-MX" b="1" dirty="0" smtClean="0">
                <a:solidFill>
                  <a:schemeClr val="accent2">
                    <a:lumMod val="75000"/>
                  </a:schemeClr>
                </a:solidFill>
              </a:rPr>
              <a:t>Se </a:t>
            </a:r>
            <a:r>
              <a:rPr lang="es-MX" b="1" dirty="0">
                <a:solidFill>
                  <a:schemeClr val="accent2">
                    <a:lumMod val="75000"/>
                  </a:schemeClr>
                </a:solidFill>
              </a:rPr>
              <a:t>aportan argumentos y se definen los conceptos centrales o bien, se ponen en evidencia las estrategias de intervención puestas en práctica.</a:t>
            </a:r>
          </a:p>
        </p:txBody>
      </p:sp>
    </p:spTree>
    <p:extLst>
      <p:ext uri="{BB962C8B-B14F-4D97-AF65-F5344CB8AC3E}">
        <p14:creationId xmlns:p14="http://schemas.microsoft.com/office/powerpoint/2010/main" val="39584363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p:txBody>
          <a:bodyPr/>
          <a:lstStyle/>
          <a:p>
            <a:r>
              <a:rPr lang="es-ES" dirty="0" smtClean="0">
                <a:solidFill>
                  <a:schemeClr val="accent5">
                    <a:lumMod val="50000"/>
                  </a:schemeClr>
                </a:solidFill>
              </a:rPr>
              <a:t>METODOLOGÍA</a:t>
            </a:r>
            <a:endParaRPr lang="es-MX" dirty="0">
              <a:solidFill>
                <a:schemeClr val="accent5">
                  <a:lumMod val="50000"/>
                </a:schemeClr>
              </a:solidFill>
            </a:endParaRPr>
          </a:p>
        </p:txBody>
      </p:sp>
      <p:sp>
        <p:nvSpPr>
          <p:cNvPr id="8" name="7 Marcador de contenido"/>
          <p:cNvSpPr>
            <a:spLocks noGrp="1"/>
          </p:cNvSpPr>
          <p:nvPr>
            <p:ph idx="1"/>
          </p:nvPr>
        </p:nvSpPr>
        <p:spPr/>
        <p:txBody>
          <a:bodyPr>
            <a:normAutofit fontScale="85000" lnSpcReduction="20000"/>
          </a:bodyPr>
          <a:lstStyle/>
          <a:p>
            <a:pPr algn="ctr">
              <a:lnSpc>
                <a:spcPct val="160000"/>
              </a:lnSpc>
              <a:buFont typeface="Courier New" panose="02070309020205020404" pitchFamily="49" charset="0"/>
              <a:buChar char="o"/>
            </a:pPr>
            <a:r>
              <a:rPr lang="es-MX" b="1" dirty="0">
                <a:solidFill>
                  <a:schemeClr val="accent2">
                    <a:lumMod val="75000"/>
                  </a:schemeClr>
                </a:solidFill>
              </a:rPr>
              <a:t>Sistematización del proyecto.</a:t>
            </a:r>
          </a:p>
          <a:p>
            <a:pPr algn="ctr">
              <a:lnSpc>
                <a:spcPct val="160000"/>
              </a:lnSpc>
              <a:buFont typeface="Courier New" panose="02070309020205020404" pitchFamily="49" charset="0"/>
              <a:buChar char="o"/>
            </a:pPr>
            <a:r>
              <a:rPr lang="es-MX" b="1" dirty="0">
                <a:solidFill>
                  <a:srgbClr val="7030A0"/>
                </a:solidFill>
              </a:rPr>
              <a:t>Debe comprender etapas que den cuenta del proceso a seguir, estrategias a implementar.</a:t>
            </a:r>
          </a:p>
          <a:p>
            <a:pPr algn="ctr">
              <a:lnSpc>
                <a:spcPct val="160000"/>
              </a:lnSpc>
              <a:buFont typeface="Courier New" panose="02070309020205020404" pitchFamily="49" charset="0"/>
              <a:buChar char="o"/>
            </a:pPr>
            <a:r>
              <a:rPr lang="es-MX" b="1" dirty="0">
                <a:solidFill>
                  <a:schemeClr val="accent2">
                    <a:lumMod val="75000"/>
                  </a:schemeClr>
                </a:solidFill>
              </a:rPr>
              <a:t>Descripción del método de análisis, método de trabajo, técnicas relacionadas e instrumentos acordes para recopilación de información tanto documental como de campo.</a:t>
            </a:r>
          </a:p>
          <a:p>
            <a:endParaRPr lang="es-MX" dirty="0"/>
          </a:p>
        </p:txBody>
      </p:sp>
    </p:spTree>
    <p:extLst>
      <p:ext uri="{BB962C8B-B14F-4D97-AF65-F5344CB8AC3E}">
        <p14:creationId xmlns:p14="http://schemas.microsoft.com/office/powerpoint/2010/main" val="414649858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066130"/>
          </a:xfrm>
        </p:spPr>
        <p:txBody>
          <a:bodyPr>
            <a:normAutofit fontScale="90000"/>
          </a:bodyPr>
          <a:lstStyle/>
          <a:p>
            <a:r>
              <a:rPr lang="es-MX" sz="2800" b="1" dirty="0" smtClean="0">
                <a:solidFill>
                  <a:schemeClr val="accent2">
                    <a:lumMod val="75000"/>
                  </a:schemeClr>
                </a:solidFill>
              </a:rPr>
              <a:t>ELEMENTOS APLICABLES A LAS OPCIONES ESCRITAS DE EVALUACIÓN </a:t>
            </a:r>
            <a:r>
              <a:rPr lang="es-MX" sz="2800" b="1" dirty="0" smtClean="0">
                <a:solidFill>
                  <a:schemeClr val="accent5">
                    <a:lumMod val="50000"/>
                  </a:schemeClr>
                </a:solidFill>
              </a:rPr>
              <a:t>(TESIS, TESINA, REPORTES, MEMORIAS)</a:t>
            </a:r>
            <a:endParaRPr lang="es-MX" sz="2800" dirty="0">
              <a:solidFill>
                <a:schemeClr val="accent5">
                  <a:lumMod val="50000"/>
                </a:schemeClr>
              </a:solidFill>
            </a:endParaRPr>
          </a:p>
        </p:txBody>
      </p:sp>
      <p:sp>
        <p:nvSpPr>
          <p:cNvPr id="3" name="2 Marcador de texto"/>
          <p:cNvSpPr>
            <a:spLocks noGrp="1"/>
          </p:cNvSpPr>
          <p:nvPr>
            <p:ph type="body" idx="1"/>
          </p:nvPr>
        </p:nvSpPr>
        <p:spPr>
          <a:xfrm>
            <a:off x="395536" y="1268760"/>
            <a:ext cx="4040188" cy="639762"/>
          </a:xfrm>
        </p:spPr>
        <p:txBody>
          <a:bodyPr>
            <a:normAutofit fontScale="92500"/>
          </a:bodyPr>
          <a:lstStyle/>
          <a:p>
            <a:r>
              <a:rPr lang="es-MX" dirty="0" smtClean="0">
                <a:solidFill>
                  <a:schemeClr val="accent5">
                    <a:lumMod val="50000"/>
                  </a:schemeClr>
                </a:solidFill>
              </a:rPr>
              <a:t>CRONOGRAMA DE ACTIVIDADES</a:t>
            </a:r>
            <a:endParaRPr lang="es-MX" dirty="0">
              <a:solidFill>
                <a:schemeClr val="accent5">
                  <a:lumMod val="50000"/>
                </a:schemeClr>
              </a:solidFill>
            </a:endParaRPr>
          </a:p>
        </p:txBody>
      </p:sp>
      <p:sp>
        <p:nvSpPr>
          <p:cNvPr id="4" name="3 Marcador de contenido"/>
          <p:cNvSpPr>
            <a:spLocks noGrp="1"/>
          </p:cNvSpPr>
          <p:nvPr>
            <p:ph sz="half" idx="2"/>
          </p:nvPr>
        </p:nvSpPr>
        <p:spPr/>
        <p:txBody>
          <a:bodyPr>
            <a:normAutofit fontScale="92500" lnSpcReduction="10000"/>
          </a:bodyPr>
          <a:lstStyle/>
          <a:p>
            <a:pPr algn="ctr">
              <a:lnSpc>
                <a:spcPct val="150000"/>
              </a:lnSpc>
              <a:buFont typeface="Wingdings" panose="05000000000000000000" pitchFamily="2" charset="2"/>
              <a:buChar char="v"/>
            </a:pPr>
            <a:r>
              <a:rPr lang="es-ES" b="1" dirty="0" smtClean="0">
                <a:solidFill>
                  <a:srgbClr val="0070C0"/>
                </a:solidFill>
              </a:rPr>
              <a:t>Tabla que contiene de forma resumida las actividades a realizar –que a la vez deben estar formuladas en la Metodología-, y la duración estimada de realización, planteada en periodos mensuales.</a:t>
            </a:r>
            <a:endParaRPr lang="es-MX" b="1" dirty="0">
              <a:solidFill>
                <a:srgbClr val="0070C0"/>
              </a:solidFill>
            </a:endParaRPr>
          </a:p>
        </p:txBody>
      </p:sp>
      <p:pic>
        <p:nvPicPr>
          <p:cNvPr id="9" name="Imagen 8"/>
          <p:cNvPicPr>
            <a:picLocks noChangeAspect="1"/>
          </p:cNvPicPr>
          <p:nvPr/>
        </p:nvPicPr>
        <p:blipFill>
          <a:blip r:embed="rId2"/>
          <a:stretch>
            <a:fillRect/>
          </a:stretch>
        </p:blipFill>
        <p:spPr>
          <a:xfrm>
            <a:off x="4860032" y="1588640"/>
            <a:ext cx="3960440" cy="4864695"/>
          </a:xfrm>
          <a:prstGeom prst="rect">
            <a:avLst/>
          </a:prstGeom>
          <a:ln w="38100">
            <a:solidFill>
              <a:srgbClr val="C00000"/>
            </a:solidFill>
          </a:ln>
        </p:spPr>
      </p:pic>
    </p:spTree>
    <p:extLst>
      <p:ext uri="{BB962C8B-B14F-4D97-AF65-F5344CB8AC3E}">
        <p14:creationId xmlns:p14="http://schemas.microsoft.com/office/powerpoint/2010/main" val="42545257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066130"/>
          </a:xfrm>
        </p:spPr>
        <p:txBody>
          <a:bodyPr>
            <a:normAutofit fontScale="90000"/>
          </a:bodyPr>
          <a:lstStyle/>
          <a:p>
            <a:r>
              <a:rPr lang="es-MX" sz="2800" b="1" dirty="0" smtClean="0">
                <a:solidFill>
                  <a:schemeClr val="accent2">
                    <a:lumMod val="75000"/>
                  </a:schemeClr>
                </a:solidFill>
              </a:rPr>
              <a:t>ELEMENTOS APLICABLES A LAS OPCIONES ESCRITAS DE EVALUACIÓN </a:t>
            </a:r>
            <a:r>
              <a:rPr lang="es-MX" sz="2800" b="1" dirty="0" smtClean="0">
                <a:solidFill>
                  <a:schemeClr val="accent5">
                    <a:lumMod val="50000"/>
                  </a:schemeClr>
                </a:solidFill>
              </a:rPr>
              <a:t>(TESIS, TESINA, REPORTES, MEMORIAS)</a:t>
            </a:r>
            <a:endParaRPr lang="es-MX" sz="2800" dirty="0">
              <a:solidFill>
                <a:schemeClr val="accent5">
                  <a:lumMod val="50000"/>
                </a:schemeClr>
              </a:solidFill>
            </a:endParaRPr>
          </a:p>
        </p:txBody>
      </p:sp>
      <p:sp>
        <p:nvSpPr>
          <p:cNvPr id="5" name="4 Marcador de texto"/>
          <p:cNvSpPr>
            <a:spLocks noGrp="1"/>
          </p:cNvSpPr>
          <p:nvPr>
            <p:ph type="body" sz="quarter" idx="3"/>
          </p:nvPr>
        </p:nvSpPr>
        <p:spPr>
          <a:xfrm>
            <a:off x="4788024" y="1340768"/>
            <a:ext cx="4041775" cy="504056"/>
          </a:xfrm>
        </p:spPr>
        <p:txBody>
          <a:bodyPr/>
          <a:lstStyle/>
          <a:p>
            <a:pPr algn="ctr"/>
            <a:r>
              <a:rPr lang="es-MX" dirty="0" smtClean="0">
                <a:solidFill>
                  <a:srgbClr val="0070C0"/>
                </a:solidFill>
              </a:rPr>
              <a:t>FUENTES CONSULTADAS</a:t>
            </a:r>
            <a:endParaRPr lang="es-MX" dirty="0">
              <a:solidFill>
                <a:srgbClr val="0070C0"/>
              </a:solidFill>
            </a:endParaRPr>
          </a:p>
        </p:txBody>
      </p:sp>
      <p:sp>
        <p:nvSpPr>
          <p:cNvPr id="6" name="5 Marcador de contenido"/>
          <p:cNvSpPr>
            <a:spLocks noGrp="1"/>
          </p:cNvSpPr>
          <p:nvPr>
            <p:ph sz="quarter" idx="4"/>
          </p:nvPr>
        </p:nvSpPr>
        <p:spPr>
          <a:xfrm>
            <a:off x="4645025" y="1916832"/>
            <a:ext cx="4041775" cy="4209331"/>
          </a:xfrm>
        </p:spPr>
        <p:txBody>
          <a:bodyPr>
            <a:normAutofit fontScale="85000" lnSpcReduction="20000"/>
          </a:bodyPr>
          <a:lstStyle/>
          <a:p>
            <a:pPr algn="ctr">
              <a:lnSpc>
                <a:spcPct val="150000"/>
              </a:lnSpc>
              <a:buFont typeface="Wingdings" panose="05000000000000000000" pitchFamily="2" charset="2"/>
              <a:buChar char="v"/>
            </a:pPr>
            <a:r>
              <a:rPr lang="es-ES" b="1" dirty="0" smtClean="0">
                <a:solidFill>
                  <a:schemeClr val="accent5">
                    <a:lumMod val="50000"/>
                  </a:schemeClr>
                </a:solidFill>
              </a:rPr>
              <a:t>Relación de documentos consultados durante el desarrollo de la investigación. Debe estar acorde con el Sistema de Referencias Harvard, y por lo tanto, las citas, resúmenes y paráfrasis incluidas en el texto, deben ser acompañados de las referencias correspondientes, dentro de tal Sistema.</a:t>
            </a:r>
            <a:endParaRPr lang="es-MX" b="1" dirty="0">
              <a:solidFill>
                <a:schemeClr val="accent5">
                  <a:lumMod val="50000"/>
                </a:schemeClr>
              </a:solidFill>
            </a:endParaRPr>
          </a:p>
        </p:txBody>
      </p:sp>
      <p:pic>
        <p:nvPicPr>
          <p:cNvPr id="8" name="Imagen 7"/>
          <p:cNvPicPr>
            <a:picLocks noChangeAspect="1"/>
          </p:cNvPicPr>
          <p:nvPr/>
        </p:nvPicPr>
        <p:blipFill>
          <a:blip r:embed="rId2"/>
          <a:stretch>
            <a:fillRect/>
          </a:stretch>
        </p:blipFill>
        <p:spPr>
          <a:xfrm>
            <a:off x="179512" y="1412776"/>
            <a:ext cx="4465513" cy="5040560"/>
          </a:xfrm>
          <a:prstGeom prst="rect">
            <a:avLst/>
          </a:prstGeom>
          <a:ln w="38100">
            <a:solidFill>
              <a:srgbClr val="C00000"/>
            </a:solidFill>
          </a:ln>
        </p:spPr>
      </p:pic>
    </p:spTree>
    <p:extLst>
      <p:ext uri="{BB962C8B-B14F-4D97-AF65-F5344CB8AC3E}">
        <p14:creationId xmlns:p14="http://schemas.microsoft.com/office/powerpoint/2010/main" val="322386848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ES" dirty="0" smtClean="0"/>
              <a:t>FUENTES DE INFORMACIÓN</a:t>
            </a:r>
            <a:endParaRPr lang="es-MX" dirty="0"/>
          </a:p>
        </p:txBody>
      </p:sp>
      <p:sp>
        <p:nvSpPr>
          <p:cNvPr id="5" name="4 Marcador de contenido"/>
          <p:cNvSpPr>
            <a:spLocks noGrp="1"/>
          </p:cNvSpPr>
          <p:nvPr>
            <p:ph idx="1"/>
          </p:nvPr>
        </p:nvSpPr>
        <p:spPr>
          <a:xfrm>
            <a:off x="457200" y="1600200"/>
            <a:ext cx="8229600" cy="5257800"/>
          </a:xfrm>
        </p:spPr>
        <p:txBody>
          <a:bodyPr>
            <a:normAutofit fontScale="55000" lnSpcReduction="20000"/>
          </a:bodyPr>
          <a:lstStyle/>
          <a:p>
            <a:pPr algn="just">
              <a:lnSpc>
                <a:spcPct val="150000"/>
              </a:lnSpc>
              <a:buFont typeface="Wingdings" panose="05000000000000000000" pitchFamily="2" charset="2"/>
              <a:buChar char="q"/>
            </a:pPr>
            <a:r>
              <a:rPr lang="es-ES" b="1" dirty="0" smtClean="0">
                <a:solidFill>
                  <a:schemeClr val="accent1">
                    <a:lumMod val="75000"/>
                  </a:schemeClr>
                </a:solidFill>
              </a:rPr>
              <a:t>Sánchez, Socorro (2011). Guía para redactar una monografía. Programa de Instrucción </a:t>
            </a:r>
            <a:r>
              <a:rPr lang="es-ES" b="1" dirty="0">
                <a:solidFill>
                  <a:schemeClr val="accent1">
                    <a:lumMod val="75000"/>
                  </a:schemeClr>
                </a:solidFill>
              </a:rPr>
              <a:t>al </a:t>
            </a:r>
            <a:r>
              <a:rPr lang="es-ES" b="1" dirty="0" smtClean="0">
                <a:solidFill>
                  <a:schemeClr val="accent1">
                    <a:lumMod val="75000"/>
                  </a:schemeClr>
                </a:solidFill>
              </a:rPr>
              <a:t>usuario, SUAGM. Puerto Rico: Universidad Metropolitana. Disponible en: </a:t>
            </a:r>
            <a:r>
              <a:rPr lang="es-ES" b="1" dirty="0" smtClean="0">
                <a:solidFill>
                  <a:schemeClr val="accent1">
                    <a:lumMod val="75000"/>
                  </a:schemeClr>
                </a:solidFill>
                <a:hlinkClick r:id="rId2"/>
              </a:rPr>
              <a:t>http</a:t>
            </a:r>
            <a:r>
              <a:rPr lang="es-ES" b="1" dirty="0">
                <a:solidFill>
                  <a:schemeClr val="accent1">
                    <a:lumMod val="75000"/>
                  </a:schemeClr>
                </a:solidFill>
                <a:hlinkClick r:id="rId2"/>
              </a:rPr>
              <a:t>://</a:t>
            </a:r>
            <a:r>
              <a:rPr lang="es-ES" b="1" dirty="0" smtClean="0">
                <a:solidFill>
                  <a:schemeClr val="accent1">
                    <a:lumMod val="75000"/>
                  </a:schemeClr>
                </a:solidFill>
                <a:hlinkClick r:id="rId2"/>
              </a:rPr>
              <a:t>www.suagm.edu/umet/biblioteca/pdf/monografia2.pdf</a:t>
            </a:r>
            <a:endParaRPr lang="es-ES" b="1" dirty="0" smtClean="0">
              <a:solidFill>
                <a:schemeClr val="accent1">
                  <a:lumMod val="75000"/>
                </a:schemeClr>
              </a:solidFill>
            </a:endParaRPr>
          </a:p>
          <a:p>
            <a:pPr marL="0" indent="0" algn="just">
              <a:lnSpc>
                <a:spcPct val="150000"/>
              </a:lnSpc>
              <a:buNone/>
            </a:pPr>
            <a:endParaRPr lang="es-ES" b="1" dirty="0" smtClean="0">
              <a:solidFill>
                <a:schemeClr val="accent1">
                  <a:lumMod val="75000"/>
                </a:schemeClr>
              </a:solidFill>
            </a:endParaRPr>
          </a:p>
          <a:p>
            <a:pPr algn="just">
              <a:lnSpc>
                <a:spcPct val="150000"/>
              </a:lnSpc>
              <a:buFont typeface="Wingdings" panose="05000000000000000000" pitchFamily="2" charset="2"/>
              <a:buChar char="q"/>
            </a:pPr>
            <a:r>
              <a:rPr lang="es-ES" b="1" dirty="0" smtClean="0">
                <a:solidFill>
                  <a:schemeClr val="accent1">
                    <a:lumMod val="75000"/>
                  </a:schemeClr>
                </a:solidFill>
              </a:rPr>
              <a:t>UAEM (2014a). </a:t>
            </a:r>
            <a:r>
              <a:rPr lang="es-ES" b="1" i="1" dirty="0" smtClean="0">
                <a:solidFill>
                  <a:schemeClr val="accent1">
                    <a:lumMod val="75000"/>
                  </a:schemeClr>
                </a:solidFill>
              </a:rPr>
              <a:t>Orientaciones para la Investigación y Trabajos de Evaluación Profesional</a:t>
            </a:r>
            <a:r>
              <a:rPr lang="es-ES" b="1" dirty="0" smtClean="0">
                <a:solidFill>
                  <a:schemeClr val="accent1">
                    <a:lumMod val="75000"/>
                  </a:schemeClr>
                </a:solidFill>
              </a:rPr>
              <a:t>. Fascículos. Actualización: 14 de febrero de 2014, </a:t>
            </a:r>
            <a:r>
              <a:rPr lang="es-ES" b="1" dirty="0">
                <a:solidFill>
                  <a:schemeClr val="accent1">
                    <a:lumMod val="75000"/>
                  </a:schemeClr>
                </a:solidFill>
              </a:rPr>
              <a:t>Facultad de Turismo y Gastronomía</a:t>
            </a:r>
            <a:r>
              <a:rPr lang="es-ES" b="1" dirty="0" smtClean="0">
                <a:solidFill>
                  <a:schemeClr val="accent1">
                    <a:lumMod val="75000"/>
                  </a:schemeClr>
                </a:solidFill>
              </a:rPr>
              <a:t>. Estado de México: Universidad Autónoma del Estado de México.</a:t>
            </a:r>
          </a:p>
          <a:p>
            <a:pPr marL="0" indent="0" algn="just">
              <a:lnSpc>
                <a:spcPct val="150000"/>
              </a:lnSpc>
              <a:buNone/>
            </a:pPr>
            <a:endParaRPr lang="es-ES" b="1" dirty="0" smtClean="0">
              <a:solidFill>
                <a:schemeClr val="accent1">
                  <a:lumMod val="75000"/>
                </a:schemeClr>
              </a:solidFill>
            </a:endParaRPr>
          </a:p>
          <a:p>
            <a:pPr algn="just">
              <a:lnSpc>
                <a:spcPct val="150000"/>
              </a:lnSpc>
              <a:buFont typeface="Wingdings" panose="05000000000000000000" pitchFamily="2" charset="2"/>
              <a:buChar char="q"/>
            </a:pPr>
            <a:r>
              <a:rPr lang="es-ES" b="1" dirty="0" smtClean="0">
                <a:solidFill>
                  <a:schemeClr val="accent1">
                    <a:lumMod val="75000"/>
                  </a:schemeClr>
                </a:solidFill>
              </a:rPr>
              <a:t>UAEM (2014b). </a:t>
            </a:r>
            <a:r>
              <a:rPr lang="es-ES" b="1" i="1" dirty="0" smtClean="0">
                <a:solidFill>
                  <a:schemeClr val="accent1">
                    <a:lumMod val="75000"/>
                  </a:schemeClr>
                </a:solidFill>
              </a:rPr>
              <a:t>Guía para la Integración del Trabajo de Evaluación Profesional</a:t>
            </a:r>
            <a:r>
              <a:rPr lang="es-ES" b="1" dirty="0" smtClean="0">
                <a:solidFill>
                  <a:schemeClr val="accent1">
                    <a:lumMod val="75000"/>
                  </a:schemeClr>
                </a:solidFill>
              </a:rPr>
              <a:t> (GITEP). Modalidades.</a:t>
            </a:r>
            <a:r>
              <a:rPr lang="es-ES" b="1" dirty="0">
                <a:solidFill>
                  <a:schemeClr val="accent1">
                    <a:lumMod val="75000"/>
                  </a:schemeClr>
                </a:solidFill>
              </a:rPr>
              <a:t> Actualización: 14 de febrero de 2014, Facultad de Turismo y Gastronomía. Estado de México: Universidad Autónoma del Estado de México.</a:t>
            </a:r>
          </a:p>
          <a:p>
            <a:pPr algn="just">
              <a:lnSpc>
                <a:spcPct val="150000"/>
              </a:lnSpc>
            </a:pPr>
            <a:endParaRPr lang="es-MX" b="1" dirty="0">
              <a:solidFill>
                <a:schemeClr val="accent1">
                  <a:lumMod val="75000"/>
                </a:schemeClr>
              </a:solidFill>
            </a:endParaRPr>
          </a:p>
        </p:txBody>
      </p:sp>
    </p:spTree>
    <p:extLst>
      <p:ext uri="{BB962C8B-B14F-4D97-AF65-F5344CB8AC3E}">
        <p14:creationId xmlns:p14="http://schemas.microsoft.com/office/powerpoint/2010/main" val="16846991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FUENTES DE INFORMACIÓN</a:t>
            </a:r>
            <a:endParaRPr lang="es-MX" dirty="0"/>
          </a:p>
        </p:txBody>
      </p:sp>
      <p:sp>
        <p:nvSpPr>
          <p:cNvPr id="3" name="Marcador de contenido 2"/>
          <p:cNvSpPr>
            <a:spLocks noGrp="1"/>
          </p:cNvSpPr>
          <p:nvPr>
            <p:ph idx="1"/>
          </p:nvPr>
        </p:nvSpPr>
        <p:spPr/>
        <p:txBody>
          <a:bodyPr>
            <a:normAutofit fontScale="47500" lnSpcReduction="20000"/>
          </a:bodyPr>
          <a:lstStyle/>
          <a:p>
            <a:pPr algn="just">
              <a:lnSpc>
                <a:spcPct val="160000"/>
              </a:lnSpc>
            </a:pPr>
            <a:r>
              <a:rPr lang="es-MX" sz="3800" b="1" dirty="0" smtClean="0">
                <a:solidFill>
                  <a:schemeClr val="accent1">
                    <a:lumMod val="75000"/>
                  </a:schemeClr>
                </a:solidFill>
              </a:rPr>
              <a:t>UAEM (2013). </a:t>
            </a:r>
            <a:r>
              <a:rPr lang="es-MX" sz="3800" b="1" i="1" dirty="0" smtClean="0">
                <a:solidFill>
                  <a:schemeClr val="accent1">
                    <a:lumMod val="75000"/>
                  </a:schemeClr>
                </a:solidFill>
              </a:rPr>
              <a:t>Orientaciones para la Investigación y Trabajos de Evaluación Profesional</a:t>
            </a:r>
            <a:r>
              <a:rPr lang="es-MX" sz="3800" b="1" dirty="0" smtClean="0">
                <a:solidFill>
                  <a:schemeClr val="accent1">
                    <a:lumMod val="75000"/>
                  </a:schemeClr>
                </a:solidFill>
              </a:rPr>
              <a:t>. Fascículos, Facultad de Turismo y Gastronomía. Estado de México: Universidad Autónoma del Estado de México.</a:t>
            </a:r>
          </a:p>
          <a:p>
            <a:pPr marL="0" indent="0" algn="just">
              <a:lnSpc>
                <a:spcPct val="160000"/>
              </a:lnSpc>
              <a:buNone/>
            </a:pPr>
            <a:endParaRPr lang="es-MX" sz="3800" dirty="0" smtClean="0">
              <a:solidFill>
                <a:schemeClr val="accent1">
                  <a:lumMod val="75000"/>
                </a:schemeClr>
              </a:solidFill>
            </a:endParaRPr>
          </a:p>
          <a:p>
            <a:pPr algn="just">
              <a:lnSpc>
                <a:spcPct val="160000"/>
              </a:lnSpc>
            </a:pPr>
            <a:r>
              <a:rPr lang="es-ES" sz="3800" b="1" dirty="0">
                <a:solidFill>
                  <a:schemeClr val="accent1">
                    <a:lumMod val="75000"/>
                  </a:schemeClr>
                </a:solidFill>
              </a:rPr>
              <a:t>UDEC (2011). </a:t>
            </a:r>
            <a:r>
              <a:rPr lang="es-ES" sz="3800" b="1" i="1" dirty="0">
                <a:solidFill>
                  <a:schemeClr val="accent1">
                    <a:lumMod val="75000"/>
                  </a:schemeClr>
                </a:solidFill>
              </a:rPr>
              <a:t>Manual para la publicación de tesinas y trabajos de investigación</a:t>
            </a:r>
            <a:r>
              <a:rPr lang="es-ES" sz="3800" b="1" dirty="0">
                <a:solidFill>
                  <a:schemeClr val="accent1">
                    <a:lumMod val="75000"/>
                  </a:schemeClr>
                </a:solidFill>
              </a:rPr>
              <a:t>. Centro de Investigación de la Universidad, agosto 2011. Guanajuato, México: Universidad de Celaya. Disponible en: </a:t>
            </a:r>
            <a:r>
              <a:rPr lang="es-ES" sz="3800" b="1" dirty="0">
                <a:solidFill>
                  <a:schemeClr val="accent1">
                    <a:lumMod val="75000"/>
                  </a:schemeClr>
                </a:solidFill>
                <a:hlinkClick r:id="rId2"/>
              </a:rPr>
              <a:t>http://</a:t>
            </a:r>
            <a:r>
              <a:rPr lang="es-ES" sz="3800" b="1" dirty="0" smtClean="0">
                <a:solidFill>
                  <a:schemeClr val="accent1">
                    <a:lumMod val="75000"/>
                  </a:schemeClr>
                </a:solidFill>
                <a:hlinkClick r:id="rId2"/>
              </a:rPr>
              <a:t>www.udec.edu.mx/i2012/investigacion/manual_Publicacion_Tesinas_TrabajosInvestigacion_201108.pdf</a:t>
            </a:r>
            <a:endParaRPr lang="es-MX" dirty="0"/>
          </a:p>
        </p:txBody>
      </p:sp>
    </p:spTree>
    <p:extLst>
      <p:ext uri="{BB962C8B-B14F-4D97-AF65-F5344CB8AC3E}">
        <p14:creationId xmlns:p14="http://schemas.microsoft.com/office/powerpoint/2010/main" val="27049982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texto 4"/>
          <p:cNvSpPr>
            <a:spLocks noGrp="1"/>
          </p:cNvSpPr>
          <p:nvPr>
            <p:ph type="body" idx="1"/>
          </p:nvPr>
        </p:nvSpPr>
        <p:spPr>
          <a:xfrm>
            <a:off x="899592" y="1340768"/>
            <a:ext cx="7215238" cy="2880320"/>
          </a:xfrm>
        </p:spPr>
        <p:txBody>
          <a:bodyPr>
            <a:noAutofit/>
          </a:bodyPr>
          <a:lstStyle/>
          <a:p>
            <a:pPr algn="ctr">
              <a:lnSpc>
                <a:spcPct val="150000"/>
              </a:lnSpc>
            </a:pPr>
            <a:r>
              <a:rPr lang="es-MX" sz="2800" dirty="0" smtClean="0">
                <a:solidFill>
                  <a:schemeClr val="accent1">
                    <a:lumMod val="75000"/>
                  </a:schemeClr>
                </a:solidFill>
              </a:rPr>
              <a:t>La página web donde se puede encontrar mayor información de las opciones de evaluación profesional (contenido de este material) es:</a:t>
            </a:r>
          </a:p>
          <a:p>
            <a:pPr algn="ctr">
              <a:lnSpc>
                <a:spcPct val="150000"/>
              </a:lnSpc>
            </a:pPr>
            <a:r>
              <a:rPr lang="es-MX" sz="2800" b="1" dirty="0">
                <a:solidFill>
                  <a:schemeClr val="accent2">
                    <a:lumMod val="75000"/>
                  </a:schemeClr>
                </a:solidFill>
              </a:rPr>
              <a:t>http://evaluacionprofesionaltyg.blogspot.mx/</a:t>
            </a:r>
          </a:p>
        </p:txBody>
      </p:sp>
      <p:sp>
        <p:nvSpPr>
          <p:cNvPr id="6" name="Título 5"/>
          <p:cNvSpPr>
            <a:spLocks noGrp="1"/>
          </p:cNvSpPr>
          <p:nvPr>
            <p:ph type="title"/>
          </p:nvPr>
        </p:nvSpPr>
        <p:spPr/>
        <p:txBody>
          <a:bodyPr>
            <a:normAutofit fontScale="90000"/>
          </a:bodyPr>
          <a:lstStyle/>
          <a:p>
            <a:pPr algn="ctr">
              <a:lnSpc>
                <a:spcPct val="150000"/>
              </a:lnSpc>
            </a:pPr>
            <a:r>
              <a:rPr lang="es-MX" sz="2000" dirty="0" smtClean="0"/>
              <a:t>Blog del departamento de evaluación profesional de la facultad de turismo y gastronomía</a:t>
            </a:r>
            <a:endParaRPr lang="es-MX" sz="2000" dirty="0"/>
          </a:p>
        </p:txBody>
      </p:sp>
    </p:spTree>
    <p:extLst>
      <p:ext uri="{BB962C8B-B14F-4D97-AF65-F5344CB8AC3E}">
        <p14:creationId xmlns:p14="http://schemas.microsoft.com/office/powerpoint/2010/main" val="7939963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solidFill>
                  <a:schemeClr val="accent1">
                    <a:lumMod val="75000"/>
                  </a:schemeClr>
                </a:solidFill>
              </a:rPr>
              <a:t>GUIÓN PARA EL EMPLEO DEL MATERIAL</a:t>
            </a:r>
            <a:endParaRPr lang="es-MX" dirty="0">
              <a:solidFill>
                <a:schemeClr val="accent1">
                  <a:lumMod val="75000"/>
                </a:schemeClr>
              </a:solidFill>
            </a:endParaRPr>
          </a:p>
        </p:txBody>
      </p:sp>
      <p:sp>
        <p:nvSpPr>
          <p:cNvPr id="3" name="Marcador de contenido 2"/>
          <p:cNvSpPr>
            <a:spLocks noGrp="1"/>
          </p:cNvSpPr>
          <p:nvPr>
            <p:ph idx="1"/>
          </p:nvPr>
        </p:nvSpPr>
        <p:spPr>
          <a:xfrm>
            <a:off x="179512" y="1600200"/>
            <a:ext cx="8712968" cy="4925144"/>
          </a:xfrm>
        </p:spPr>
        <p:txBody>
          <a:bodyPr>
            <a:noAutofit/>
          </a:bodyPr>
          <a:lstStyle/>
          <a:p>
            <a:pPr algn="just">
              <a:lnSpc>
                <a:spcPct val="170000"/>
              </a:lnSpc>
              <a:buFont typeface="Wingdings" panose="05000000000000000000" pitchFamily="2" charset="2"/>
              <a:buChar char="q"/>
            </a:pPr>
            <a:r>
              <a:rPr lang="es-MX" sz="1800" b="1" dirty="0" smtClean="0">
                <a:solidFill>
                  <a:schemeClr val="accent2">
                    <a:lumMod val="75000"/>
                  </a:schemeClr>
                </a:solidFill>
              </a:rPr>
              <a:t>Dichos fascículos se denominan “Orientaciones para la investigación y trabajos de evaluación profesional” y fueron trabajados por un grupo de profesores del área de docencia de Metodología de este Organismo Académico. Existe un documento con orientaciones generales, y dos para cada opción.</a:t>
            </a:r>
          </a:p>
          <a:p>
            <a:pPr marL="0" indent="0" algn="just">
              <a:lnSpc>
                <a:spcPct val="170000"/>
              </a:lnSpc>
              <a:buNone/>
            </a:pPr>
            <a:endParaRPr lang="es-MX" sz="1800" b="1" dirty="0" smtClean="0">
              <a:solidFill>
                <a:schemeClr val="accent2">
                  <a:lumMod val="75000"/>
                </a:schemeClr>
              </a:solidFill>
            </a:endParaRPr>
          </a:p>
          <a:p>
            <a:pPr algn="just">
              <a:lnSpc>
                <a:spcPct val="170000"/>
              </a:lnSpc>
              <a:buFont typeface="Wingdings" panose="05000000000000000000" pitchFamily="2" charset="2"/>
              <a:buChar char="q"/>
            </a:pPr>
            <a:r>
              <a:rPr lang="es-MX" sz="1800" b="1" dirty="0" smtClean="0">
                <a:solidFill>
                  <a:schemeClr val="accent1">
                    <a:lumMod val="75000"/>
                  </a:schemeClr>
                </a:solidFill>
              </a:rPr>
              <a:t>En uno de los documentos correspondientes a cada modalidad se incluye el esquema sugerido para integrar un protocolo de investigación, y en otro, la estructura a seguir para realizar el documento de investigación en extenso. Por lo tanto, existe una guía y un fascículo publicados para la tesis, para la tesina, memoria de experiencia laboral, etc.</a:t>
            </a:r>
            <a:endParaRPr lang="es-MX" sz="1800" b="1" dirty="0">
              <a:solidFill>
                <a:schemeClr val="accent1">
                  <a:lumMod val="75000"/>
                </a:schemeClr>
              </a:solidFill>
            </a:endParaRPr>
          </a:p>
        </p:txBody>
      </p:sp>
    </p:spTree>
    <p:extLst>
      <p:ext uri="{BB962C8B-B14F-4D97-AF65-F5344CB8AC3E}">
        <p14:creationId xmlns:p14="http://schemas.microsoft.com/office/powerpoint/2010/main" val="20258581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solidFill>
                  <a:schemeClr val="accent1">
                    <a:lumMod val="75000"/>
                  </a:schemeClr>
                </a:solidFill>
              </a:rPr>
              <a:t>GUIÓN PARA EL EMPLEO DEL MATERIAL</a:t>
            </a:r>
            <a:endParaRPr lang="es-MX" dirty="0">
              <a:solidFill>
                <a:schemeClr val="accent1">
                  <a:lumMod val="75000"/>
                </a:schemeClr>
              </a:solidFill>
            </a:endParaRPr>
          </a:p>
        </p:txBody>
      </p:sp>
      <p:sp>
        <p:nvSpPr>
          <p:cNvPr id="3" name="Marcador de contenido 2"/>
          <p:cNvSpPr>
            <a:spLocks noGrp="1"/>
          </p:cNvSpPr>
          <p:nvPr>
            <p:ph idx="1"/>
          </p:nvPr>
        </p:nvSpPr>
        <p:spPr>
          <a:xfrm>
            <a:off x="179512" y="1600200"/>
            <a:ext cx="8712968" cy="4925144"/>
          </a:xfrm>
        </p:spPr>
        <p:txBody>
          <a:bodyPr>
            <a:noAutofit/>
          </a:bodyPr>
          <a:lstStyle/>
          <a:p>
            <a:pPr algn="just">
              <a:lnSpc>
                <a:spcPct val="170000"/>
              </a:lnSpc>
              <a:buFont typeface="Wingdings" panose="05000000000000000000" pitchFamily="2" charset="2"/>
              <a:buChar char="q"/>
            </a:pPr>
            <a:r>
              <a:rPr lang="es-MX" sz="2000" b="1" dirty="0" smtClean="0">
                <a:solidFill>
                  <a:schemeClr val="accent2">
                    <a:lumMod val="75000"/>
                  </a:schemeClr>
                </a:solidFill>
              </a:rPr>
              <a:t>Así, se puede acompañar este material didáctico de la explicación del profesor, y de la participación de los alumnos quienes, previamente, pudieran haber leído, resumido y/o revisado la información contenida en los fascículos y/o guías.</a:t>
            </a:r>
          </a:p>
          <a:p>
            <a:pPr algn="just">
              <a:lnSpc>
                <a:spcPct val="170000"/>
              </a:lnSpc>
              <a:buFont typeface="Wingdings" panose="05000000000000000000" pitchFamily="2" charset="2"/>
              <a:buChar char="q"/>
            </a:pPr>
            <a:r>
              <a:rPr lang="es-MX" sz="2000" b="1" dirty="0" smtClean="0">
                <a:solidFill>
                  <a:schemeClr val="accent1">
                    <a:lumMod val="75000"/>
                  </a:schemeClr>
                </a:solidFill>
              </a:rPr>
              <a:t>También se les puede solicitar a los estudiantes (ya sea como ejercicio, tarea, examen o parte de su evaluación </a:t>
            </a:r>
            <a:r>
              <a:rPr lang="es-MX" sz="2000" b="1" dirty="0" err="1" smtClean="0">
                <a:solidFill>
                  <a:schemeClr val="accent1">
                    <a:lumMod val="75000"/>
                  </a:schemeClr>
                </a:solidFill>
              </a:rPr>
              <a:t>sumativa</a:t>
            </a:r>
            <a:r>
              <a:rPr lang="es-MX" sz="2000" b="1" dirty="0" smtClean="0">
                <a:solidFill>
                  <a:schemeClr val="accent1">
                    <a:lumMod val="75000"/>
                  </a:schemeClr>
                </a:solidFill>
              </a:rPr>
              <a:t>) la elaboración de un cuadro comparativo con cada opción de evaluación profesional conteniendo concepto, características de cada una, y algo muy importante: algún elemento distintivo o diferenciador de cada opción.</a:t>
            </a:r>
            <a:endParaRPr lang="es-MX" sz="2000" b="1" dirty="0">
              <a:solidFill>
                <a:schemeClr val="accent1">
                  <a:lumMod val="75000"/>
                </a:schemeClr>
              </a:solidFill>
            </a:endParaRPr>
          </a:p>
        </p:txBody>
      </p:sp>
    </p:spTree>
    <p:extLst>
      <p:ext uri="{BB962C8B-B14F-4D97-AF65-F5344CB8AC3E}">
        <p14:creationId xmlns:p14="http://schemas.microsoft.com/office/powerpoint/2010/main" val="23033533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YamatoPainting">
  <a:themeElements>
    <a:clrScheme name="Yamato Painting">
      <a:dk1>
        <a:sysClr val="windowText" lastClr="000000"/>
      </a:dk1>
      <a:lt1>
        <a:sysClr val="window" lastClr="FFFFFF"/>
      </a:lt1>
      <a:dk2>
        <a:srgbClr val="3F2D32"/>
      </a:dk2>
      <a:lt2>
        <a:srgbClr val="FEDD00"/>
      </a:lt2>
      <a:accent1>
        <a:srgbClr val="C24400"/>
      </a:accent1>
      <a:accent2>
        <a:srgbClr val="3F7228"/>
      </a:accent2>
      <a:accent3>
        <a:srgbClr val="516086"/>
      </a:accent3>
      <a:accent4>
        <a:srgbClr val="956A86"/>
      </a:accent4>
      <a:accent5>
        <a:srgbClr val="E87981"/>
      </a:accent5>
      <a:accent6>
        <a:srgbClr val="8D8628"/>
      </a:accent6>
      <a:hlink>
        <a:srgbClr val="0000FF"/>
      </a:hlink>
      <a:folHlink>
        <a:srgbClr val="800080"/>
      </a:folHlink>
    </a:clrScheme>
    <a:fontScheme name="Yamato Painting">
      <a:majorFont>
        <a:latin typeface="Calibri"/>
        <a:ea typeface=""/>
        <a:cs typeface=""/>
        <a:font script="Jpan" typeface="ＭＳ Ｐゴシック"/>
        <a:font script="Hang" typeface="맑은 고딕"/>
        <a:font script="Hans" typeface="黑体"/>
        <a:font script="Hant" typeface="微軟正黑體"/>
        <a:font script="Arab" typeface="Tahoma"/>
        <a:font script="Hebr" typeface="Tahoma"/>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libri"/>
        <a:ea typeface=""/>
        <a:cs typeface=""/>
        <a:font script="Jpan" typeface="ＭＳ Ｐゴシック"/>
        <a:font script="Hang" typeface="맑은 고딕"/>
        <a:font script="Hans" typeface="宋体"/>
        <a:font script="Hant" typeface="微軟正黑體"/>
        <a:font script="Arab" typeface="Tahoma"/>
        <a:font script="Hebr" typeface="Tahoma"/>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Yamato Painting">
      <a:fillStyleLst>
        <a:solidFill>
          <a:schemeClr val="phClr">
            <a:tint val="100000"/>
          </a:schemeClr>
        </a:solidFill>
        <a:gradFill>
          <a:gsLst>
            <a:gs pos="0">
              <a:schemeClr val="phClr">
                <a:tint val="100000"/>
              </a:schemeClr>
            </a:gs>
            <a:gs pos="100000">
              <a:schemeClr val="phClr">
                <a:tint val="100000"/>
                <a:shade val="20000"/>
              </a:schemeClr>
            </a:gs>
          </a:gsLst>
          <a:lin ang="5400000" scaled="1"/>
        </a:gradFill>
        <a:blipFill>
          <a:blip xmlns:r="http://schemas.openxmlformats.org/officeDocument/2006/relationships" r:embed="rId1">
            <a:duotone>
              <a:srgbClr val="000000"/>
              <a:schemeClr val="phClr">
                <a:tint val="100000"/>
              </a:schemeClr>
            </a:duotone>
          </a:blip>
          <a:tile tx="0" ty="0" sx="35000" sy="35000" flip="none" algn="tl"/>
        </a:blipFill>
      </a:fillStyleLst>
      <a:lnStyleLst>
        <a:ln w="9525" cap="flat" cmpd="sng" algn="ctr">
          <a:solidFill>
            <a:schemeClr val="phClr">
              <a:alpha val="60000"/>
            </a:schemeClr>
          </a:solidFill>
          <a:prstDash val="solid"/>
        </a:ln>
        <a:ln w="19525" cap="flat" cmpd="sng" algn="ctr">
          <a:solidFill>
            <a:schemeClr val="phClr">
              <a:alpha val="90000"/>
            </a:schemeClr>
          </a:solidFill>
          <a:prstDash val="solid"/>
        </a:ln>
        <a:ln w="38100" cap="flat" cmpd="sng" algn="ctr">
          <a:solidFill>
            <a:schemeClr val="phClr">
              <a:alpha val="100000"/>
            </a:schemeClr>
          </a:solidFill>
          <a:prstDash val="solid"/>
        </a:ln>
      </a:lnStyleLst>
      <a:effectStyleLst>
        <a:effectStyle>
          <a:effectLst>
            <a:outerShdw blurRad="50800" algn="tl" rotWithShape="0">
              <a:srgbClr val="000000">
                <a:alpha val="64000"/>
              </a:srgbClr>
            </a:outerShdw>
          </a:effectLst>
        </a:effectStyle>
        <a:effectStyle>
          <a:effectLst>
            <a:outerShdw blurRad="50800" algn="tl" rotWithShape="0">
              <a:srgbClr val="000000">
                <a:alpha val="64000"/>
              </a:srgbClr>
            </a:outerShdw>
          </a:effectLst>
          <a:scene3d>
            <a:camera prst="orthographicFront"/>
            <a:lightRig rig="soft" dir="tl">
              <a:rot lat="0" lon="0" rev="0"/>
            </a:lightRig>
          </a:scene3d>
          <a:sp3d>
            <a:bevelT prst="angle"/>
            <a:bevelB w="304800" h="44450"/>
            <a:contourClr>
              <a:schemeClr val="phClr">
                <a:shade val="60000"/>
                <a:satMod val="110000"/>
              </a:schemeClr>
            </a:contourClr>
          </a:sp3d>
        </a:effectStyle>
        <a:effectStyle>
          <a:effectLst>
            <a:glow rad="51600">
              <a:schemeClr val="phClr">
                <a:alpha val="60000"/>
              </a:schemeClr>
            </a:glow>
          </a:effectLst>
          <a:scene3d>
            <a:camera prst="orthographicFront"/>
            <a:lightRig rig="threePt" dir="t"/>
          </a:scene3d>
          <a:sp3d>
            <a:bevelT w="165100" prst="coolSlant"/>
            <a:contourClr>
              <a:schemeClr val="phClr">
                <a:shade val="60000"/>
                <a:satMod val="110000"/>
              </a:schemeClr>
            </a:contourClr>
          </a:sp3d>
        </a:effectStyle>
      </a:effectStyleLst>
      <a:bgFillStyleLst>
        <a:solidFill>
          <a:schemeClr val="phClr">
            <a:shade val="90000"/>
          </a:schemeClr>
        </a:solidFill>
        <a:blipFill>
          <a:blip xmlns:r="http://schemas.openxmlformats.org/officeDocument/2006/relationships" r:embed="rId2">
            <a:duotone>
              <a:schemeClr val="phClr">
                <a:tint val="100000"/>
                <a:shade val="5000"/>
              </a:schemeClr>
              <a:schemeClr val="phClr">
                <a:shade val="100000"/>
              </a:schemeClr>
            </a:duotone>
          </a:blip>
          <a:tile tx="0" ty="0" sx="120000" sy="120000" flip="xy" algn="t"/>
        </a:blipFill>
        <a:blipFill rotWithShape="0">
          <a:blip xmlns:r="http://schemas.openxmlformats.org/officeDocument/2006/relationships" r:embed="rId3">
            <a:duotone>
              <a:schemeClr val="phClr">
                <a:tint val="100000"/>
                <a:shade val="5000"/>
              </a:schemeClr>
              <a:schemeClr val="phClr">
                <a:shade val="100000"/>
              </a:schemeClr>
            </a:duotone>
          </a:blip>
          <a:srcRect/>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Tema de pintura Yamato</Template>
  <TotalTime>414</TotalTime>
  <Words>3867</Words>
  <Application>Microsoft Office PowerPoint</Application>
  <PresentationFormat>Presentación en pantalla (4:3)</PresentationFormat>
  <Paragraphs>294</Paragraphs>
  <Slides>67</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67</vt:i4>
      </vt:variant>
    </vt:vector>
  </HeadingPairs>
  <TitlesOfParts>
    <vt:vector size="73" baseType="lpstr">
      <vt:lpstr>ＭＳ Ｐゴシック</vt:lpstr>
      <vt:lpstr>Arial</vt:lpstr>
      <vt:lpstr>Calibri</vt:lpstr>
      <vt:lpstr>Courier New</vt:lpstr>
      <vt:lpstr>Wingdings</vt:lpstr>
      <vt:lpstr>YamatoPainting</vt:lpstr>
      <vt:lpstr>MATERIAL DIDÁCTICO  Programa educativo: licenciatura en gastronomía</vt:lpstr>
      <vt:lpstr>PERIODO: 2017B</vt:lpstr>
      <vt:lpstr>TÍTULO DEL MATERIAL:</vt:lpstr>
      <vt:lpstr>UNIDAD DE COMPETENCIA I</vt:lpstr>
      <vt:lpstr>PROPÓSITOS</vt:lpstr>
      <vt:lpstr>GUIÓN PARA EL EMPLEO DEL MATERIAL</vt:lpstr>
      <vt:lpstr>Blog del departamento de evaluación profesional de la facultad de turismo y gastronomía</vt:lpstr>
      <vt:lpstr>GUIÓN PARA EL EMPLEO DEL MATERIAL</vt:lpstr>
      <vt:lpstr>GUIÓN PARA EL EMPLEO DEL MATERIAL</vt:lpstr>
      <vt:lpstr>GUIÓN PARA EL EMPLEO DEL MATERIAL</vt:lpstr>
      <vt:lpstr>Presentación de PowerPoint</vt:lpstr>
      <vt:lpstr>Opciones de evaluación profesional aceptadas en la Facultad de Turismo y Gastronomía</vt:lpstr>
      <vt:lpstr>Presentación de PowerPoint</vt:lpstr>
      <vt:lpstr>Presentación de PowerPoint</vt:lpstr>
      <vt:lpstr>Presentación de PowerPoint</vt:lpstr>
      <vt:lpstr>TESIS: CARACTERÍSTICAS</vt:lpstr>
      <vt:lpstr>TESIS: CARACTERÍSTICAS</vt:lpstr>
      <vt:lpstr>TESIS: CONCEPTO</vt:lpstr>
      <vt:lpstr>TESIS: CONCEPTOS</vt:lpstr>
      <vt:lpstr>HABILIDADES Y ACTITUDES DEL SUSTENTANTE DE UNA TESIS</vt:lpstr>
      <vt:lpstr>ESTRUCTURA DEL PROTOCOLO DE TESIS</vt:lpstr>
      <vt:lpstr>Presentación de PowerPoint</vt:lpstr>
      <vt:lpstr>TESINA: CARACTERÍSTICAS</vt:lpstr>
      <vt:lpstr>TESINA: CARACTERÍSTICAS</vt:lpstr>
      <vt:lpstr>TESINA: CARACTERÍSTICAS</vt:lpstr>
      <vt:lpstr>TESINA: CARACTERÍSTICAS</vt:lpstr>
      <vt:lpstr>TESINA: CONCEPTO</vt:lpstr>
      <vt:lpstr>HABILIDADES Y ACTITUDES DEL SUSTENTANTE DE UNA TESINA</vt:lpstr>
      <vt:lpstr>ESTRUCTURA DEL PROTOCOLO DE TESINA</vt:lpstr>
      <vt:lpstr>Presentación de PowerPoint</vt:lpstr>
      <vt:lpstr>ARTÍCULO ESPECIALIZADO PARA PUBLICAR EN REVISTA INDIZADA: CARACTERÍSTICAS</vt:lpstr>
      <vt:lpstr>REVISTAS INDIZADAS O INDEXADAS</vt:lpstr>
      <vt:lpstr>ALGUNOS ÍNDICES:</vt:lpstr>
      <vt:lpstr>REVISTAS INDEXADAS: CARACTERÍSTICAS</vt:lpstr>
      <vt:lpstr>REVISTAS INDEXADAS: CARACTERÍSTICAS</vt:lpstr>
      <vt:lpstr>ARTÍCULO ESPECIALIZADO: CONCEPTO</vt:lpstr>
      <vt:lpstr>ESTRUCTURA DEL PROTOCOLO DE ARTÍCULO ESPECIALIZADO</vt:lpstr>
      <vt:lpstr>Presentación de PowerPoint</vt:lpstr>
      <vt:lpstr>MEMORIA DE EXPERIENCIA LABORAL</vt:lpstr>
      <vt:lpstr>MEMORIA DE EXPERIENCIA LABORAL</vt:lpstr>
      <vt:lpstr>MEMORIA DE EXPERIENCIA LABORAL</vt:lpstr>
      <vt:lpstr>Similar a la estructura de la tesis, pero agregando: - Aportaciones a la empresa. - constancia de labores ininterrumpidas.</vt:lpstr>
      <vt:lpstr>Presentación de PowerPoint</vt:lpstr>
      <vt:lpstr>REPORTE DE APLICACIÓN DE CONOCIMIENTOS</vt:lpstr>
      <vt:lpstr>REPORTE DE APLICACIÓN DE CONOCIMIENTOS</vt:lpstr>
      <vt:lpstr>ESTRUCTURA DEL PROTOCOLO DE REPORTE DE APLICACIÓN DE CONOCIMIENTOS</vt:lpstr>
      <vt:lpstr>Presentación de PowerPoint</vt:lpstr>
      <vt:lpstr>REPORTE DE AUTOEMPLEO PROFESIONAL</vt:lpstr>
      <vt:lpstr>ESTRUCTURA DEL PROTOCOLO DE REPORTE DE AUTOEMPLEO PROFESIONAL</vt:lpstr>
      <vt:lpstr>ESTRUCTURA DEL PROTOCOLO DE REPORTE DE AUTOEMPLEO PROFESIONAL</vt:lpstr>
      <vt:lpstr>Presentación de PowerPoint</vt:lpstr>
      <vt:lpstr>REPORTE DE RESIDENCIA DE INVESTIGACIÓN</vt:lpstr>
      <vt:lpstr>REPORTE DE RESIDENCIA DE INVESTIGACIÓN</vt:lpstr>
      <vt:lpstr>RECOMENDACIONES</vt:lpstr>
      <vt:lpstr>ELEMENTOS APLICABLES A LAS OPCIONES DE EVALUACIÓN ESCRITA</vt:lpstr>
      <vt:lpstr>EXPLICACIÓN DE ELEMENTOS APLICABLES A LAS OPCIONES DE EVALUACIÓN</vt:lpstr>
      <vt:lpstr>ELEMENTOS APLICABLES A LAS OPCIONES DE EVALUACIÓN: TESIS Y TESINA</vt:lpstr>
      <vt:lpstr>ELEMENTOS APLICABLES A LAS OPCIONES ESCRITAS DE EVALUACIÓN (TESIS, TESINA, ARTÍCULO, REPORTES, MEMORIA)</vt:lpstr>
      <vt:lpstr>ELEMENTOS APLICABLES A LAS OPCIONES ESCRITAS DE EVALUACIÓN (TESIS, TESINA, ARTÍCULO, REPORTES, MEMORIA)</vt:lpstr>
      <vt:lpstr>ELEMENTOS APLICABLES A LA OPCIÓN DE EVALUACIÓN TESIS</vt:lpstr>
      <vt:lpstr>ELEMENTOS APLICABLES A LA OPCIÓN DE EVALUACIÓN TESIS</vt:lpstr>
      <vt:lpstr>EXPLICACIÓN DE ELEMENTOS DE LA TESIS /ARTÍCULO ESPECIALIZADO</vt:lpstr>
      <vt:lpstr>METODOLOGÍA</vt:lpstr>
      <vt:lpstr>ELEMENTOS APLICABLES A LAS OPCIONES ESCRITAS DE EVALUACIÓN (TESIS, TESINA, REPORTES, MEMORIAS)</vt:lpstr>
      <vt:lpstr>ELEMENTOS APLICABLES A LAS OPCIONES ESCRITAS DE EVALUACIÓN (TESIS, TESINA, REPORTES, MEMORIAS)</vt:lpstr>
      <vt:lpstr>FUENTES DE INFORMACIÓN</vt:lpstr>
      <vt:lpstr>FUENTES DE INFORMACIÓN</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TALLER DE INVESTIGACIÓN</dc:title>
  <dc:creator>Diana</dc:creator>
  <cp:lastModifiedBy>Diana Castro Ricalde</cp:lastModifiedBy>
  <cp:revision>136</cp:revision>
  <dcterms:created xsi:type="dcterms:W3CDTF">2014-08-28T18:46:29Z</dcterms:created>
  <dcterms:modified xsi:type="dcterms:W3CDTF">2017-10-16T19:57:26Z</dcterms:modified>
</cp:coreProperties>
</file>