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9"/>
  </p:notesMasterIdLst>
  <p:sldIdLst>
    <p:sldId id="317" r:id="rId2"/>
    <p:sldId id="318" r:id="rId3"/>
    <p:sldId id="319" r:id="rId4"/>
    <p:sldId id="320" r:id="rId5"/>
    <p:sldId id="321" r:id="rId6"/>
    <p:sldId id="322" r:id="rId7"/>
    <p:sldId id="331" r:id="rId8"/>
    <p:sldId id="346" r:id="rId9"/>
    <p:sldId id="347" r:id="rId10"/>
    <p:sldId id="348" r:id="rId11"/>
    <p:sldId id="349" r:id="rId12"/>
    <p:sldId id="256" r:id="rId13"/>
    <p:sldId id="257" r:id="rId14"/>
    <p:sldId id="258" r:id="rId15"/>
    <p:sldId id="259" r:id="rId16"/>
    <p:sldId id="260" r:id="rId17"/>
    <p:sldId id="334" r:id="rId18"/>
    <p:sldId id="344" r:id="rId19"/>
    <p:sldId id="335" r:id="rId20"/>
    <p:sldId id="336" r:id="rId21"/>
    <p:sldId id="337" r:id="rId22"/>
    <p:sldId id="338" r:id="rId23"/>
    <p:sldId id="339" r:id="rId24"/>
    <p:sldId id="340" r:id="rId25"/>
    <p:sldId id="341" r:id="rId26"/>
    <p:sldId id="342" r:id="rId27"/>
    <p:sldId id="343" r:id="rId28"/>
    <p:sldId id="261" r:id="rId29"/>
    <p:sldId id="262" r:id="rId30"/>
    <p:sldId id="307" r:id="rId31"/>
    <p:sldId id="308" r:id="rId32"/>
    <p:sldId id="309" r:id="rId33"/>
    <p:sldId id="263" r:id="rId34"/>
    <p:sldId id="264" r:id="rId35"/>
    <p:sldId id="266" r:id="rId36"/>
    <p:sldId id="267" r:id="rId37"/>
    <p:sldId id="277" r:id="rId38"/>
    <p:sldId id="278" r:id="rId39"/>
    <p:sldId id="279" r:id="rId40"/>
    <p:sldId id="306" r:id="rId41"/>
    <p:sldId id="305" r:id="rId42"/>
    <p:sldId id="328" r:id="rId43"/>
    <p:sldId id="329" r:id="rId44"/>
    <p:sldId id="345" r:id="rId45"/>
    <p:sldId id="330" r:id="rId46"/>
    <p:sldId id="332" r:id="rId47"/>
    <p:sldId id="333" r:id="rId48"/>
  </p:sldIdLst>
  <p:sldSz cx="9144000" cy="6858000" type="screen4x3"/>
  <p:notesSz cx="6954838" cy="93091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sin título" id="{635F0B7D-1244-402F-915A-298C97986A59}">
          <p14:sldIdLst>
            <p14:sldId id="317"/>
            <p14:sldId id="318"/>
            <p14:sldId id="319"/>
            <p14:sldId id="320"/>
            <p14:sldId id="321"/>
            <p14:sldId id="322"/>
            <p14:sldId id="331"/>
            <p14:sldId id="346"/>
            <p14:sldId id="347"/>
            <p14:sldId id="348"/>
            <p14:sldId id="349"/>
            <p14:sldId id="256"/>
            <p14:sldId id="257"/>
            <p14:sldId id="258"/>
            <p14:sldId id="259"/>
            <p14:sldId id="260"/>
            <p14:sldId id="334"/>
            <p14:sldId id="344"/>
            <p14:sldId id="335"/>
            <p14:sldId id="336"/>
            <p14:sldId id="337"/>
            <p14:sldId id="338"/>
            <p14:sldId id="339"/>
            <p14:sldId id="340"/>
            <p14:sldId id="341"/>
            <p14:sldId id="342"/>
            <p14:sldId id="343"/>
            <p14:sldId id="261"/>
            <p14:sldId id="262"/>
            <p14:sldId id="307"/>
            <p14:sldId id="308"/>
            <p14:sldId id="309"/>
            <p14:sldId id="263"/>
            <p14:sldId id="264"/>
            <p14:sldId id="266"/>
            <p14:sldId id="267"/>
            <p14:sldId id="277"/>
            <p14:sldId id="278"/>
            <p14:sldId id="279"/>
            <p14:sldId id="306"/>
            <p14:sldId id="305"/>
            <p14:sldId id="328"/>
            <p14:sldId id="329"/>
            <p14:sldId id="345"/>
            <p14:sldId id="330"/>
            <p14:sldId id="332"/>
            <p14:sldId id="33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116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s-MX"/>
          </a:p>
        </p:txBody>
      </p:sp>
      <p:sp>
        <p:nvSpPr>
          <p:cNvPr id="3" name="2 Marcador de fecha"/>
          <p:cNvSpPr>
            <a:spLocks noGrp="1"/>
          </p:cNvSpPr>
          <p:nvPr>
            <p:ph type="dt" idx="1"/>
          </p:nvPr>
        </p:nvSpPr>
        <p:spPr>
          <a:xfrm>
            <a:off x="3939466" y="0"/>
            <a:ext cx="3013763" cy="465455"/>
          </a:xfrm>
          <a:prstGeom prst="rect">
            <a:avLst/>
          </a:prstGeom>
        </p:spPr>
        <p:txBody>
          <a:bodyPr vert="horz" lIns="92930" tIns="46465" rIns="92930" bIns="46465" rtlCol="0"/>
          <a:lstStyle>
            <a:lvl1pPr algn="r">
              <a:defRPr sz="1200"/>
            </a:lvl1pPr>
          </a:lstStyle>
          <a:p>
            <a:fld id="{674D2103-0F26-402C-8D27-19A95DCC444B}" type="datetimeFigureOut">
              <a:rPr lang="es-MX" smtClean="0"/>
              <a:pPr/>
              <a:t>19/10/2017</a:t>
            </a:fld>
            <a:endParaRPr lang="es-MX"/>
          </a:p>
        </p:txBody>
      </p:sp>
      <p:sp>
        <p:nvSpPr>
          <p:cNvPr id="4" name="3 Marcador de imagen de diapositiva"/>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2930" tIns="46465" rIns="92930" bIns="46465" rtlCol="0" anchor="ctr"/>
          <a:lstStyle/>
          <a:p>
            <a:endParaRPr lang="es-MX"/>
          </a:p>
        </p:txBody>
      </p:sp>
      <p:sp>
        <p:nvSpPr>
          <p:cNvPr id="5" name="4 Marcador de notas"/>
          <p:cNvSpPr>
            <a:spLocks noGrp="1"/>
          </p:cNvSpPr>
          <p:nvPr>
            <p:ph type="body" sz="quarter" idx="3"/>
          </p:nvPr>
        </p:nvSpPr>
        <p:spPr>
          <a:xfrm>
            <a:off x="695484" y="4421823"/>
            <a:ext cx="5563870" cy="4189095"/>
          </a:xfrm>
          <a:prstGeom prst="rect">
            <a:avLst/>
          </a:prstGeom>
        </p:spPr>
        <p:txBody>
          <a:bodyPr vert="horz" lIns="92930" tIns="46465" rIns="92930" bIns="46465"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842029"/>
            <a:ext cx="3013763" cy="465455"/>
          </a:xfrm>
          <a:prstGeom prst="rect">
            <a:avLst/>
          </a:prstGeom>
        </p:spPr>
        <p:txBody>
          <a:bodyPr vert="horz" lIns="92930" tIns="46465" rIns="92930" bIns="46465"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939466" y="8842029"/>
            <a:ext cx="3013763" cy="465455"/>
          </a:xfrm>
          <a:prstGeom prst="rect">
            <a:avLst/>
          </a:prstGeom>
        </p:spPr>
        <p:txBody>
          <a:bodyPr vert="horz" lIns="92930" tIns="46465" rIns="92930" bIns="46465" rtlCol="0" anchor="b"/>
          <a:lstStyle>
            <a:lvl1pPr algn="r">
              <a:defRPr sz="1200"/>
            </a:lvl1pPr>
          </a:lstStyle>
          <a:p>
            <a:fld id="{5483294A-6E99-4CAB-B5F6-065542BC8AC2}" type="slidenum">
              <a:rPr lang="es-MX" smtClean="0"/>
              <a:pPr/>
              <a:t>‹Nº›</a:t>
            </a:fld>
            <a:endParaRPr lang="es-MX"/>
          </a:p>
        </p:txBody>
      </p:sp>
    </p:spTree>
    <p:extLst>
      <p:ext uri="{BB962C8B-B14F-4D97-AF65-F5344CB8AC3E}">
        <p14:creationId xmlns:p14="http://schemas.microsoft.com/office/powerpoint/2010/main" val="3753454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460E5584-E29A-46CB-811D-21ADE3BCA647}" type="datetimeFigureOut">
              <a:rPr lang="es-MX" smtClean="0"/>
              <a:pPr/>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039AEAA-3223-4136-91BC-2231103A5EAF}" type="slidenum">
              <a:rPr lang="es-MX" smtClean="0"/>
              <a:pPr/>
              <a:t>‹Nº›</a:t>
            </a:fld>
            <a:endParaRPr lang="es-MX"/>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pPr/>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039AEAA-3223-4136-91BC-2231103A5EAF}"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pPr/>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039AEAA-3223-4136-91BC-2231103A5EAF}"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60E5584-E29A-46CB-811D-21ADE3BCA647}" type="datetimeFigureOut">
              <a:rPr lang="es-MX" smtClean="0"/>
              <a:pPr/>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039AEAA-3223-4136-91BC-2231103A5EAF}"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95" name="Title 94"/>
          <p:cNvSpPr>
            <a:spLocks noGrp="1"/>
          </p:cNvSpPr>
          <p:nvPr>
            <p:ph type="title"/>
          </p:nvPr>
        </p:nvSpPr>
        <p:spPr>
          <a:xfrm>
            <a:off x="457200" y="4463568"/>
            <a:ext cx="8305800" cy="1143000"/>
          </a:xfrm>
        </p:spPr>
        <p:txBody>
          <a:bodyPr/>
          <a:lstStyle/>
          <a:p>
            <a:r>
              <a:rPr lang="es-ES" smtClean="0"/>
              <a:t>Haga clic para modificar el estilo de título del patrón</a:t>
            </a:r>
            <a:endParaRPr lang="en-US"/>
          </a:p>
        </p:txBody>
      </p:sp>
      <p:sp>
        <p:nvSpPr>
          <p:cNvPr id="2" name="Date Placeholder 1"/>
          <p:cNvSpPr>
            <a:spLocks noGrp="1"/>
          </p:cNvSpPr>
          <p:nvPr>
            <p:ph type="dt" sz="half" idx="10"/>
          </p:nvPr>
        </p:nvSpPr>
        <p:spPr/>
        <p:txBody>
          <a:bodyPr/>
          <a:lstStyle/>
          <a:p>
            <a:fld id="{460E5584-E29A-46CB-811D-21ADE3BCA647}" type="datetimeFigureOut">
              <a:rPr lang="es-MX" smtClean="0"/>
              <a:pPr/>
              <a:t>19/10/2017</a:t>
            </a:fld>
            <a:endParaRPr lang="es-MX"/>
          </a:p>
        </p:txBody>
      </p:sp>
      <p:sp>
        <p:nvSpPr>
          <p:cNvPr id="91" name="Footer Placeholder 90"/>
          <p:cNvSpPr>
            <a:spLocks noGrp="1"/>
          </p:cNvSpPr>
          <p:nvPr>
            <p:ph type="ftr" sz="quarter" idx="11"/>
          </p:nvPr>
        </p:nvSpPr>
        <p:spPr/>
        <p:txBody>
          <a:bodyPr/>
          <a:lstStyle/>
          <a:p>
            <a:endParaRPr lang="es-MX"/>
          </a:p>
        </p:txBody>
      </p:sp>
      <p:sp>
        <p:nvSpPr>
          <p:cNvPr id="92" name="Slide Number Placeholder 91"/>
          <p:cNvSpPr>
            <a:spLocks noGrp="1"/>
          </p:cNvSpPr>
          <p:nvPr>
            <p:ph type="sldNum" sz="quarter" idx="12"/>
          </p:nvPr>
        </p:nvSpPr>
        <p:spPr/>
        <p:txBody>
          <a:bodyPr/>
          <a:lstStyle/>
          <a:p>
            <a:fld id="{5039AEAA-3223-4136-91BC-2231103A5EAF}"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460E5584-E29A-46CB-811D-21ADE3BCA647}" type="datetimeFigureOut">
              <a:rPr lang="es-MX" smtClean="0"/>
              <a:pPr/>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039AEAA-3223-4136-91BC-2231103A5EAF}"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460E5584-E29A-46CB-811D-21ADE3BCA647}" type="datetimeFigureOut">
              <a:rPr lang="es-MX" smtClean="0"/>
              <a:pPr/>
              <a:t>19/10/2017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039AEAA-3223-4136-91BC-2231103A5EAF}"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460E5584-E29A-46CB-811D-21ADE3BCA647}" type="datetimeFigureOut">
              <a:rPr lang="es-MX" smtClean="0"/>
              <a:pPr/>
              <a:t>19/10/2017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039AEAA-3223-4136-91BC-2231103A5EAF}"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0E5584-E29A-46CB-811D-21ADE3BCA647}" type="datetimeFigureOut">
              <a:rPr lang="es-MX" smtClean="0"/>
              <a:pPr/>
              <a:t>19/10/2017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5039AEAA-3223-4136-91BC-2231103A5EAF}"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60E5584-E29A-46CB-811D-21ADE3BCA647}" type="datetimeFigureOut">
              <a:rPr lang="es-MX" smtClean="0"/>
              <a:pPr/>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039AEAA-3223-4136-91BC-2231103A5EAF}" type="slidenum">
              <a:rPr lang="es-MX" smtClean="0"/>
              <a:pPr/>
              <a:t>‹Nº›</a:t>
            </a:fld>
            <a:endParaRPr lang="es-MX"/>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5" name="Date Placeholder 4"/>
          <p:cNvSpPr>
            <a:spLocks noGrp="1"/>
          </p:cNvSpPr>
          <p:nvPr>
            <p:ph type="dt" sz="half" idx="10"/>
          </p:nvPr>
        </p:nvSpPr>
        <p:spPr/>
        <p:txBody>
          <a:bodyPr/>
          <a:lstStyle/>
          <a:p>
            <a:fld id="{460E5584-E29A-46CB-811D-21ADE3BCA647}" type="datetimeFigureOut">
              <a:rPr lang="es-MX" smtClean="0"/>
              <a:pPr/>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039AEAA-3223-4136-91BC-2231103A5EAF}" type="slidenum">
              <a:rPr lang="es-MX" smtClean="0"/>
              <a:pPr/>
              <a:t>‹Nº›</a:t>
            </a:fld>
            <a:endParaRPr lang="es-MX"/>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76000">
              <a:schemeClr val="bg1">
                <a:lumMod val="85000"/>
                <a:lumOff val="15000"/>
              </a:schemeClr>
            </a:gs>
            <a:gs pos="100000">
              <a:schemeClr val="accent1"/>
            </a:gs>
          </a:gsLst>
          <a:path path="circle">
            <a:fillToRect l="15000" t="50000" r="85000" b="60000"/>
          </a:path>
          <a:tileRect/>
        </a:gradFill>
        <a:effectLst/>
      </p:bgPr>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460E5584-E29A-46CB-811D-21ADE3BCA647}" type="datetimeFigureOut">
              <a:rPr lang="es-MX" smtClean="0"/>
              <a:pPr/>
              <a:t>19/10/2017</a:t>
            </a:fld>
            <a:endParaRPr lang="es-MX"/>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s-MX"/>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5039AEAA-3223-4136-91BC-2231103A5EAF}" type="slidenum">
              <a:rPr lang="es-MX" smtClean="0"/>
              <a:pPr/>
              <a:t>‹Nº›</a:t>
            </a:fld>
            <a:endParaRPr lang="es-MX"/>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slide" Target="slide17.xml"/><Relationship Id="rId7" Type="http://schemas.openxmlformats.org/officeDocument/2006/relationships/slide" Target="slide43.xml"/><Relationship Id="rId2" Type="http://schemas.openxmlformats.org/officeDocument/2006/relationships/slide" Target="slide14.xml"/><Relationship Id="rId1" Type="http://schemas.openxmlformats.org/officeDocument/2006/relationships/slideLayout" Target="../slideLayouts/slideLayout2.xml"/><Relationship Id="rId6" Type="http://schemas.openxmlformats.org/officeDocument/2006/relationships/slide" Target="slide42.xml"/><Relationship Id="rId5" Type="http://schemas.openxmlformats.org/officeDocument/2006/relationships/slide" Target="slide37.xml"/><Relationship Id="rId4" Type="http://schemas.openxmlformats.org/officeDocument/2006/relationships/slide" Target="slide2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slide" Target="slide1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67544" y="476672"/>
            <a:ext cx="8229600" cy="1143000"/>
          </a:xfrm>
        </p:spPr>
        <p:txBody>
          <a:bodyPr>
            <a:noAutofit/>
          </a:bodyPr>
          <a:lstStyle/>
          <a:p>
            <a:pPr algn="ctr"/>
            <a:r>
              <a:rPr lang="es-MX" sz="4000" dirty="0" smtClean="0"/>
              <a:t>Universidad Autónoma del Estado de México</a:t>
            </a:r>
            <a:endParaRPr lang="es-MX" sz="4000" dirty="0"/>
          </a:p>
        </p:txBody>
      </p:sp>
      <p:sp>
        <p:nvSpPr>
          <p:cNvPr id="2" name="1 Marcador de contenido"/>
          <p:cNvSpPr>
            <a:spLocks noGrp="1"/>
          </p:cNvSpPr>
          <p:nvPr>
            <p:ph idx="1"/>
          </p:nvPr>
        </p:nvSpPr>
        <p:spPr/>
        <p:txBody>
          <a:bodyPr>
            <a:normAutofit/>
          </a:bodyPr>
          <a:lstStyle/>
          <a:p>
            <a:pPr algn="ctr"/>
            <a:endParaRPr lang="es-MX" sz="3600" dirty="0">
              <a:solidFill>
                <a:schemeClr val="accent2">
                  <a:lumMod val="40000"/>
                  <a:lumOff val="60000"/>
                </a:schemeClr>
              </a:solidFill>
            </a:endParaRPr>
          </a:p>
          <a:p>
            <a:pPr marL="0" indent="0" algn="ctr">
              <a:buNone/>
            </a:pPr>
            <a:r>
              <a:rPr lang="es-MX" sz="3600" dirty="0" smtClean="0">
                <a:solidFill>
                  <a:srgbClr val="FFFF00"/>
                </a:solidFill>
              </a:rPr>
              <a:t>Facultad de Humanidades</a:t>
            </a:r>
          </a:p>
          <a:p>
            <a:pPr algn="ctr"/>
            <a:endParaRPr lang="es-MX" sz="3600" dirty="0" smtClean="0">
              <a:solidFill>
                <a:schemeClr val="accent2">
                  <a:lumMod val="40000"/>
                  <a:lumOff val="60000"/>
                </a:schemeClr>
              </a:solidFill>
            </a:endParaRPr>
          </a:p>
          <a:p>
            <a:pPr marL="0" indent="0" algn="ctr">
              <a:buNone/>
            </a:pPr>
            <a:r>
              <a:rPr lang="es-MX" sz="3600" dirty="0" smtClean="0"/>
              <a:t>Programa de educativo:</a:t>
            </a:r>
          </a:p>
          <a:p>
            <a:pPr marL="0" indent="0" algn="ctr">
              <a:buNone/>
            </a:pPr>
            <a:r>
              <a:rPr lang="es-MX" sz="3600" b="1" dirty="0" smtClean="0">
                <a:solidFill>
                  <a:srgbClr val="00B050"/>
                </a:solidFill>
              </a:rPr>
              <a:t>Licenciatura en Ciencias de la Información Documental</a:t>
            </a:r>
          </a:p>
          <a:p>
            <a:pPr algn="ctr"/>
            <a:endParaRPr lang="es-MX" sz="3600" dirty="0" smtClean="0">
              <a:solidFill>
                <a:schemeClr val="accent2">
                  <a:lumMod val="40000"/>
                  <a:lumOff val="60000"/>
                </a:schemeClr>
              </a:solidFill>
            </a:endParaRPr>
          </a:p>
        </p:txBody>
      </p:sp>
    </p:spTree>
    <p:extLst>
      <p:ext uri="{BB962C8B-B14F-4D97-AF65-F5344CB8AC3E}">
        <p14:creationId xmlns:p14="http://schemas.microsoft.com/office/powerpoint/2010/main" val="40339685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ctr"/>
            <a:r>
              <a:rPr lang="es-MX" sz="2800" spc="0" dirty="0">
                <a:ln>
                  <a:noFill/>
                </a:ln>
                <a:solidFill>
                  <a:srgbClr val="FFFF00"/>
                </a:solidFill>
                <a:latin typeface="Times New Roman" panose="02020603050405020304" pitchFamily="18" charset="0"/>
                <a:cs typeface="Times New Roman" panose="02020603050405020304" pitchFamily="18" charset="0"/>
              </a:rPr>
              <a:t>GUIÓN PARA EL EMPLEO DEL MATERIAL</a:t>
            </a:r>
            <a:endParaRPr lang="es-MX" dirty="0">
              <a:solidFill>
                <a:srgbClr val="FFFF00"/>
              </a:solidFill>
            </a:endParaRPr>
          </a:p>
        </p:txBody>
      </p:sp>
      <p:sp>
        <p:nvSpPr>
          <p:cNvPr id="5" name="4 Marcador de contenido"/>
          <p:cNvSpPr>
            <a:spLocks noGrp="1"/>
          </p:cNvSpPr>
          <p:nvPr>
            <p:ph sz="half" idx="1"/>
          </p:nvPr>
        </p:nvSpPr>
        <p:spPr/>
        <p:txBody>
          <a:bodyPr>
            <a:normAutofit fontScale="85000" lnSpcReduction="20000"/>
          </a:bodyPr>
          <a:lstStyle/>
          <a:p>
            <a:pPr marL="342906" lvl="0" indent="-342906" algn="ctr" defTabSz="457207">
              <a:lnSpc>
                <a:spcPct val="150000"/>
              </a:lnSpc>
              <a:spcBef>
                <a:spcPts val="1000"/>
              </a:spcBef>
              <a:buClr>
                <a:srgbClr val="1E5155">
                  <a:lumMod val="40000"/>
                  <a:lumOff val="60000"/>
                </a:srgbClr>
              </a:buClr>
              <a:buSzPct val="80000"/>
              <a:buFont typeface="Wingdings 3" charset="2"/>
              <a:buChar char=""/>
            </a:pPr>
            <a:r>
              <a:rPr lang="es-MX" sz="2000" b="1" dirty="0">
                <a:solidFill>
                  <a:schemeClr val="tx1"/>
                </a:solidFill>
                <a:latin typeface="Times New Roman" panose="02020603050405020304" pitchFamily="18" charset="0"/>
                <a:ea typeface="+mj-ea"/>
                <a:cs typeface="Times New Roman" panose="02020603050405020304" pitchFamily="18" charset="0"/>
              </a:rPr>
              <a:t>Así, se </a:t>
            </a:r>
            <a:r>
              <a:rPr lang="es-MX" sz="2000" b="1" dirty="0" smtClean="0">
                <a:solidFill>
                  <a:schemeClr val="tx1"/>
                </a:solidFill>
                <a:latin typeface="Times New Roman" panose="02020603050405020304" pitchFamily="18" charset="0"/>
                <a:ea typeface="+mj-ea"/>
                <a:cs typeface="Times New Roman" panose="02020603050405020304" pitchFamily="18" charset="0"/>
              </a:rPr>
              <a:t>puede </a:t>
            </a:r>
            <a:r>
              <a:rPr lang="es-MX" sz="2000" b="1" dirty="0">
                <a:solidFill>
                  <a:schemeClr val="tx1"/>
                </a:solidFill>
                <a:latin typeface="Times New Roman" panose="02020603050405020304" pitchFamily="18" charset="0"/>
                <a:ea typeface="+mj-ea"/>
                <a:cs typeface="Times New Roman" panose="02020603050405020304" pitchFamily="18" charset="0"/>
              </a:rPr>
              <a:t>abarcar  </a:t>
            </a:r>
            <a:r>
              <a:rPr lang="es-MX" sz="2000" b="1" dirty="0" smtClean="0">
                <a:solidFill>
                  <a:schemeClr val="tx1"/>
                </a:solidFill>
                <a:latin typeface="Times New Roman" panose="02020603050405020304" pitchFamily="18" charset="0"/>
                <a:ea typeface="+mj-ea"/>
                <a:cs typeface="Times New Roman" panose="02020603050405020304" pitchFamily="18" charset="0"/>
              </a:rPr>
              <a:t>una sesión para el encuadre del curso y cuatro sesiones al desarrollo del contenido, combinando técnicas didácticas como aula invertida para la discusión de los diferentes temas y se considera la proyección de una película de 30 min. Se pueden abordar los temas de los incisos “a”  al  “c”   en una sesión para cada uno y los temas “d”  y “e” pueden agotarse en una sola sesión por su complementariedad, destacando </a:t>
            </a:r>
            <a:r>
              <a:rPr lang="es-MX" sz="2000" b="1" dirty="0">
                <a:solidFill>
                  <a:schemeClr val="tx1"/>
                </a:solidFill>
                <a:latin typeface="Times New Roman" panose="02020603050405020304" pitchFamily="18" charset="0"/>
                <a:ea typeface="+mj-ea"/>
                <a:cs typeface="Times New Roman" panose="02020603050405020304" pitchFamily="18" charset="0"/>
              </a:rPr>
              <a:t>sus rasgos más relevantes</a:t>
            </a:r>
            <a:r>
              <a:rPr lang="es-MX" sz="2000" b="1" dirty="0">
                <a:solidFill>
                  <a:srgbClr val="5F9C9D">
                    <a:lumMod val="75000"/>
                  </a:srgbClr>
                </a:solidFill>
                <a:latin typeface="Times New Roman" panose="02020603050405020304" pitchFamily="18" charset="0"/>
                <a:ea typeface="+mj-ea"/>
                <a:cs typeface="Times New Roman" panose="02020603050405020304" pitchFamily="18" charset="0"/>
              </a:rPr>
              <a:t>.</a:t>
            </a:r>
          </a:p>
          <a:p>
            <a:endParaRPr lang="es-MX" dirty="0"/>
          </a:p>
        </p:txBody>
      </p:sp>
      <p:sp>
        <p:nvSpPr>
          <p:cNvPr id="6" name="5 Marcador de contenido"/>
          <p:cNvSpPr>
            <a:spLocks noGrp="1"/>
          </p:cNvSpPr>
          <p:nvPr>
            <p:ph sz="half" idx="2"/>
          </p:nvPr>
        </p:nvSpPr>
        <p:spPr/>
        <p:txBody>
          <a:bodyPr>
            <a:normAutofit fontScale="85000" lnSpcReduction="20000"/>
          </a:bodyPr>
          <a:lstStyle/>
          <a:p>
            <a:pPr marL="342906" lvl="0" indent="-342906" algn="ctr" defTabSz="457207">
              <a:lnSpc>
                <a:spcPct val="150000"/>
              </a:lnSpc>
              <a:spcBef>
                <a:spcPts val="1000"/>
              </a:spcBef>
              <a:buClr>
                <a:srgbClr val="1E5155">
                  <a:lumMod val="40000"/>
                  <a:lumOff val="60000"/>
                </a:srgbClr>
              </a:buClr>
              <a:buSzPct val="80000"/>
              <a:buFont typeface="Wingdings 3" charset="2"/>
              <a:buChar char=""/>
            </a:pPr>
            <a:r>
              <a:rPr lang="es-MX" sz="1800" b="1" dirty="0">
                <a:solidFill>
                  <a:schemeClr val="tx1"/>
                </a:solidFill>
                <a:latin typeface="Times New Roman" panose="02020603050405020304" pitchFamily="18" charset="0"/>
                <a:ea typeface="+mj-ea"/>
                <a:cs typeface="Times New Roman" panose="02020603050405020304" pitchFamily="18" charset="0"/>
              </a:rPr>
              <a:t>Después de cada tema, puede aplicarse alguna estrategia didáctica de refuerzo. O bien, al final de la exposición de </a:t>
            </a:r>
            <a:r>
              <a:rPr lang="es-MX" sz="1800" b="1" dirty="0" smtClean="0">
                <a:solidFill>
                  <a:schemeClr val="tx1"/>
                </a:solidFill>
                <a:latin typeface="Times New Roman" panose="02020603050405020304" pitchFamily="18" charset="0"/>
                <a:ea typeface="+mj-ea"/>
                <a:cs typeface="Times New Roman" panose="02020603050405020304" pitchFamily="18" charset="0"/>
              </a:rPr>
              <a:t>cada tema por  </a:t>
            </a:r>
            <a:r>
              <a:rPr lang="es-MX" sz="1800" b="1" dirty="0">
                <a:solidFill>
                  <a:schemeClr val="tx1"/>
                </a:solidFill>
                <a:latin typeface="Times New Roman" panose="02020603050405020304" pitchFamily="18" charset="0"/>
                <a:ea typeface="+mj-ea"/>
                <a:cs typeface="Times New Roman" panose="02020603050405020304" pitchFamily="18" charset="0"/>
              </a:rPr>
              <a:t>sesión –que </a:t>
            </a:r>
            <a:r>
              <a:rPr lang="es-MX" sz="1800" b="1" dirty="0" smtClean="0">
                <a:solidFill>
                  <a:schemeClr val="tx1"/>
                </a:solidFill>
                <a:latin typeface="Times New Roman" panose="02020603050405020304" pitchFamily="18" charset="0"/>
                <a:ea typeface="+mj-ea"/>
                <a:cs typeface="Times New Roman" panose="02020603050405020304" pitchFamily="18" charset="0"/>
              </a:rPr>
              <a:t>siguen una secuencia lógica y procedimental-, </a:t>
            </a:r>
            <a:r>
              <a:rPr lang="es-MX" sz="1800" b="1" dirty="0">
                <a:solidFill>
                  <a:schemeClr val="tx1"/>
                </a:solidFill>
                <a:latin typeface="Times New Roman" panose="02020603050405020304" pitchFamily="18" charset="0"/>
                <a:ea typeface="+mj-ea"/>
                <a:cs typeface="Times New Roman" panose="02020603050405020304" pitchFamily="18" charset="0"/>
              </a:rPr>
              <a:t>puede marcarse un ejercicio de reforzamiento y comprensión de los temas abordados en su conjunto.</a:t>
            </a:r>
          </a:p>
          <a:p>
            <a:endParaRPr lang="es-MX" dirty="0"/>
          </a:p>
        </p:txBody>
      </p:sp>
    </p:spTree>
    <p:extLst>
      <p:ext uri="{BB962C8B-B14F-4D97-AF65-F5344CB8AC3E}">
        <p14:creationId xmlns:p14="http://schemas.microsoft.com/office/powerpoint/2010/main" val="9286964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fontScale="90000"/>
          </a:bodyPr>
          <a:lstStyle/>
          <a:p>
            <a:pPr algn="ctr"/>
            <a:r>
              <a:rPr lang="es-MX" sz="4200" spc="0" dirty="0">
                <a:ln>
                  <a:noFill/>
                </a:ln>
                <a:solidFill>
                  <a:srgbClr val="FFFF00"/>
                </a:solidFill>
                <a:latin typeface="Century Gothic" panose="020B0502020202020204"/>
              </a:rPr>
              <a:t>GUIÓN PARA EL EMPLEO DEL MATERIAL</a:t>
            </a:r>
            <a:endParaRPr lang="es-MX" dirty="0">
              <a:solidFill>
                <a:srgbClr val="FFFF00"/>
              </a:solidFill>
            </a:endParaRPr>
          </a:p>
        </p:txBody>
      </p:sp>
      <p:sp>
        <p:nvSpPr>
          <p:cNvPr id="6" name="5 Marcador de contenido"/>
          <p:cNvSpPr>
            <a:spLocks noGrp="1"/>
          </p:cNvSpPr>
          <p:nvPr>
            <p:ph idx="1"/>
          </p:nvPr>
        </p:nvSpPr>
        <p:spPr>
          <a:xfrm>
            <a:off x="457200" y="1600200"/>
            <a:ext cx="8229600" cy="4781128"/>
          </a:xfrm>
        </p:spPr>
        <p:txBody>
          <a:bodyPr>
            <a:normAutofit fontScale="85000" lnSpcReduction="10000"/>
          </a:bodyPr>
          <a:lstStyle/>
          <a:p>
            <a:pPr marL="342906" lvl="0" indent="-342906" algn="ctr" defTabSz="457207">
              <a:lnSpc>
                <a:spcPct val="170000"/>
              </a:lnSpc>
              <a:spcBef>
                <a:spcPts val="1000"/>
              </a:spcBef>
              <a:buClr>
                <a:srgbClr val="1E5155">
                  <a:lumMod val="40000"/>
                  <a:lumOff val="60000"/>
                </a:srgbClr>
              </a:buClr>
              <a:buSzPct val="80000"/>
              <a:buFont typeface="Wingdings 3" charset="2"/>
              <a:buChar char=""/>
            </a:pPr>
            <a:r>
              <a:rPr lang="es-MX" sz="1900" b="1" dirty="0">
                <a:solidFill>
                  <a:schemeClr val="tx1"/>
                </a:solidFill>
                <a:latin typeface="Century Gothic" panose="020B0502020202020204"/>
                <a:ea typeface="+mj-ea"/>
                <a:cs typeface="+mj-cs"/>
              </a:rPr>
              <a:t>Se hace énfasis en que la </a:t>
            </a:r>
            <a:r>
              <a:rPr lang="es-MX" sz="1900" b="1" dirty="0">
                <a:solidFill>
                  <a:srgbClr val="FFC000"/>
                </a:solidFill>
                <a:latin typeface="Century Gothic" panose="020B0502020202020204"/>
                <a:ea typeface="+mj-ea"/>
                <a:cs typeface="+mj-cs"/>
              </a:rPr>
              <a:t>intención</a:t>
            </a:r>
            <a:r>
              <a:rPr lang="es-MX" sz="1900" b="1" dirty="0">
                <a:solidFill>
                  <a:schemeClr val="tx1"/>
                </a:solidFill>
                <a:latin typeface="Century Gothic" panose="020B0502020202020204"/>
                <a:ea typeface="+mj-ea"/>
                <a:cs typeface="+mj-cs"/>
              </a:rPr>
              <a:t> de abordar el tema de </a:t>
            </a:r>
            <a:r>
              <a:rPr lang="es-MX" sz="1900" b="1" dirty="0" smtClean="0">
                <a:solidFill>
                  <a:schemeClr val="tx1"/>
                </a:solidFill>
                <a:latin typeface="Century Gothic" panose="020B0502020202020204"/>
                <a:ea typeface="+mj-ea"/>
                <a:cs typeface="+mj-cs"/>
              </a:rPr>
              <a:t>las redes de conocimiento, </a:t>
            </a:r>
            <a:r>
              <a:rPr lang="es-MX" sz="1900" b="1" dirty="0">
                <a:solidFill>
                  <a:schemeClr val="tx1"/>
                </a:solidFill>
                <a:latin typeface="Century Gothic" panose="020B0502020202020204"/>
                <a:ea typeface="+mj-ea"/>
                <a:cs typeface="+mj-cs"/>
              </a:rPr>
              <a:t>es la </a:t>
            </a:r>
            <a:r>
              <a:rPr lang="es-MX" sz="1900" b="1" dirty="0">
                <a:solidFill>
                  <a:srgbClr val="FFC000"/>
                </a:solidFill>
                <a:latin typeface="Century Gothic" panose="020B0502020202020204"/>
                <a:ea typeface="+mj-ea"/>
                <a:cs typeface="+mj-cs"/>
              </a:rPr>
              <a:t>identificación </a:t>
            </a:r>
            <a:r>
              <a:rPr lang="es-MX" sz="1900" b="1" dirty="0" smtClean="0">
                <a:solidFill>
                  <a:srgbClr val="FFC000"/>
                </a:solidFill>
                <a:latin typeface="Century Gothic" panose="020B0502020202020204"/>
                <a:ea typeface="+mj-ea"/>
                <a:cs typeface="+mj-cs"/>
              </a:rPr>
              <a:t>de sus principales elementos teórico-estructurales  </a:t>
            </a:r>
            <a:r>
              <a:rPr lang="es-MX" sz="1900" b="1" dirty="0" smtClean="0">
                <a:solidFill>
                  <a:schemeClr val="tx1"/>
                </a:solidFill>
                <a:latin typeface="Century Gothic" panose="020B0502020202020204"/>
                <a:ea typeface="+mj-ea"/>
                <a:cs typeface="+mj-cs"/>
              </a:rPr>
              <a:t>para que el discente los conozca y sea capaz de proponer </a:t>
            </a:r>
            <a:r>
              <a:rPr lang="es-MX" sz="1900" b="1" dirty="0" smtClean="0">
                <a:solidFill>
                  <a:srgbClr val="FFC000"/>
                </a:solidFill>
                <a:latin typeface="Century Gothic" panose="020B0502020202020204"/>
                <a:ea typeface="+mj-ea"/>
                <a:cs typeface="+mj-cs"/>
              </a:rPr>
              <a:t>sistemas de gestión </a:t>
            </a:r>
            <a:r>
              <a:rPr lang="es-MX" sz="1900" b="1" dirty="0" smtClean="0">
                <a:solidFill>
                  <a:schemeClr val="tx1"/>
                </a:solidFill>
                <a:latin typeface="Century Gothic" panose="020B0502020202020204"/>
                <a:ea typeface="+mj-ea"/>
                <a:cs typeface="+mj-cs"/>
              </a:rPr>
              <a:t>de la información a través de estructuras en red.</a:t>
            </a:r>
          </a:p>
          <a:p>
            <a:pPr marL="342906" lvl="0" indent="-342906" algn="ctr" defTabSz="457207">
              <a:lnSpc>
                <a:spcPct val="170000"/>
              </a:lnSpc>
              <a:spcBef>
                <a:spcPts val="1000"/>
              </a:spcBef>
              <a:buClr>
                <a:srgbClr val="1E5155">
                  <a:lumMod val="40000"/>
                  <a:lumOff val="60000"/>
                </a:srgbClr>
              </a:buClr>
              <a:buSzPct val="80000"/>
              <a:buFont typeface="Wingdings 3" charset="2"/>
              <a:buChar char=""/>
            </a:pPr>
            <a:r>
              <a:rPr lang="es-MX" sz="1900" b="1" dirty="0" smtClean="0">
                <a:solidFill>
                  <a:schemeClr val="tx1"/>
                </a:solidFill>
                <a:latin typeface="Century Gothic" panose="020B0502020202020204"/>
                <a:ea typeface="+mj-ea"/>
                <a:cs typeface="+mj-cs"/>
              </a:rPr>
              <a:t>Finalmente en la dispositiva no. 13 se presenta la tabla de contenido de este material, el cual tiene hipervínculos para navegar dentro del mismo documento, de tal forma que al dar </a:t>
            </a:r>
            <a:r>
              <a:rPr lang="es-MX" sz="1900" b="1" dirty="0" err="1" smtClean="0">
                <a:solidFill>
                  <a:schemeClr val="tx1"/>
                </a:solidFill>
                <a:latin typeface="Century Gothic" panose="020B0502020202020204"/>
                <a:ea typeface="+mj-ea"/>
                <a:cs typeface="+mj-cs"/>
              </a:rPr>
              <a:t>click</a:t>
            </a:r>
            <a:r>
              <a:rPr lang="es-MX" sz="1900" b="1" dirty="0" smtClean="0">
                <a:solidFill>
                  <a:schemeClr val="tx1"/>
                </a:solidFill>
                <a:latin typeface="Century Gothic" panose="020B0502020202020204"/>
                <a:ea typeface="+mj-ea"/>
                <a:cs typeface="+mj-cs"/>
              </a:rPr>
              <a:t> en cada tema, el sistema nos lleva al contenido del capitular el cual deberá avanzarse hasta la diapositiva que tenga una flecha en el ángulo inferior derecho, la cual al darle </a:t>
            </a:r>
            <a:r>
              <a:rPr lang="es-MX" sz="1900" b="1" dirty="0" err="1" smtClean="0">
                <a:solidFill>
                  <a:schemeClr val="tx1"/>
                </a:solidFill>
                <a:latin typeface="Century Gothic" panose="020B0502020202020204"/>
                <a:ea typeface="+mj-ea"/>
                <a:cs typeface="+mj-cs"/>
              </a:rPr>
              <a:t>click</a:t>
            </a:r>
            <a:r>
              <a:rPr lang="es-MX" sz="1900" b="1" dirty="0" smtClean="0">
                <a:solidFill>
                  <a:schemeClr val="tx1"/>
                </a:solidFill>
                <a:latin typeface="Century Gothic" panose="020B0502020202020204"/>
                <a:ea typeface="+mj-ea"/>
                <a:cs typeface="+mj-cs"/>
              </a:rPr>
              <a:t>, nos lleva nuevamente a la tabla de contenido para continuar con el siguiente tema. O bien, </a:t>
            </a:r>
            <a:r>
              <a:rPr lang="es-MX" sz="1900" b="1" dirty="0" smtClean="0">
                <a:solidFill>
                  <a:schemeClr val="tx1"/>
                </a:solidFill>
                <a:latin typeface="Century Gothic" panose="020B0502020202020204"/>
                <a:ea typeface="+mj-ea"/>
                <a:cs typeface="+mj-cs"/>
              </a:rPr>
              <a:t>las diapositivas</a:t>
            </a:r>
            <a:r>
              <a:rPr lang="es-MX" sz="1900" b="1" dirty="0" smtClean="0">
                <a:solidFill>
                  <a:schemeClr val="tx1"/>
                </a:solidFill>
                <a:latin typeface="Century Gothic" panose="020B0502020202020204"/>
                <a:ea typeface="+mj-ea"/>
                <a:cs typeface="+mj-cs"/>
              </a:rPr>
              <a:t> pueden </a:t>
            </a:r>
            <a:r>
              <a:rPr lang="es-MX" sz="1900" b="1" dirty="0" smtClean="0">
                <a:solidFill>
                  <a:schemeClr val="tx1"/>
                </a:solidFill>
                <a:latin typeface="Century Gothic" panose="020B0502020202020204"/>
                <a:ea typeface="+mj-ea"/>
                <a:cs typeface="+mj-cs"/>
              </a:rPr>
              <a:t>correrse </a:t>
            </a:r>
            <a:r>
              <a:rPr lang="es-MX" sz="1900" b="1" dirty="0" smtClean="0">
                <a:solidFill>
                  <a:schemeClr val="tx1"/>
                </a:solidFill>
                <a:latin typeface="Century Gothic" panose="020B0502020202020204"/>
                <a:ea typeface="+mj-ea"/>
                <a:cs typeface="+mj-cs"/>
              </a:rPr>
              <a:t>sin </a:t>
            </a:r>
            <a:r>
              <a:rPr lang="es-MX" sz="1900" b="1" dirty="0" smtClean="0">
                <a:solidFill>
                  <a:schemeClr val="tx1"/>
                </a:solidFill>
                <a:latin typeface="Century Gothic" panose="020B0502020202020204"/>
                <a:ea typeface="+mj-ea"/>
                <a:cs typeface="+mj-cs"/>
              </a:rPr>
              <a:t>utilizar los hipervínculos.  </a:t>
            </a:r>
            <a:r>
              <a:rPr lang="es-MX" sz="1900" b="1" dirty="0" smtClean="0">
                <a:solidFill>
                  <a:srgbClr val="6AAC90">
                    <a:lumMod val="40000"/>
                    <a:lumOff val="60000"/>
                  </a:srgbClr>
                </a:solidFill>
                <a:latin typeface="Century Gothic" panose="020B0502020202020204"/>
                <a:ea typeface="+mj-ea"/>
                <a:cs typeface="+mj-cs"/>
              </a:rPr>
              <a:t>.</a:t>
            </a:r>
            <a:endParaRPr lang="es-MX" sz="1900" b="1" dirty="0">
              <a:solidFill>
                <a:srgbClr val="6AAC90">
                  <a:lumMod val="40000"/>
                  <a:lumOff val="60000"/>
                </a:srgbClr>
              </a:solidFill>
              <a:latin typeface="Century Gothic" panose="020B0502020202020204"/>
              <a:ea typeface="+mj-ea"/>
              <a:cs typeface="+mj-cs"/>
            </a:endParaRPr>
          </a:p>
          <a:p>
            <a:endParaRPr lang="es-MX" dirty="0"/>
          </a:p>
        </p:txBody>
      </p:sp>
    </p:spTree>
    <p:extLst>
      <p:ext uri="{BB962C8B-B14F-4D97-AF65-F5344CB8AC3E}">
        <p14:creationId xmlns:p14="http://schemas.microsoft.com/office/powerpoint/2010/main" val="39603094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107504" y="2060848"/>
            <a:ext cx="7772400" cy="1470025"/>
          </a:xfrm>
        </p:spPr>
        <p:txBody>
          <a:bodyPr>
            <a:normAutofit fontScale="90000"/>
          </a:bodyPr>
          <a:lstStyle/>
          <a:p>
            <a:r>
              <a:rPr lang="es-ES" dirty="0" smtClean="0">
                <a:solidFill>
                  <a:srgbClr val="FFFF00"/>
                </a:solidFill>
              </a:rPr>
              <a:t>UA: Redes de </a:t>
            </a:r>
            <a:br>
              <a:rPr lang="es-ES" dirty="0" smtClean="0">
                <a:solidFill>
                  <a:srgbClr val="FFFF00"/>
                </a:solidFill>
              </a:rPr>
            </a:br>
            <a:r>
              <a:rPr lang="es-ES" dirty="0" smtClean="0">
                <a:solidFill>
                  <a:srgbClr val="FFFF00"/>
                </a:solidFill>
              </a:rPr>
              <a:t>Información y </a:t>
            </a:r>
            <a:br>
              <a:rPr lang="es-ES" dirty="0" smtClean="0">
                <a:solidFill>
                  <a:srgbClr val="FFFF00"/>
                </a:solidFill>
              </a:rPr>
            </a:br>
            <a:r>
              <a:rPr lang="es-ES" dirty="0" smtClean="0">
                <a:solidFill>
                  <a:srgbClr val="FFFF00"/>
                </a:solidFill>
              </a:rPr>
              <a:t>Comunicaciones.</a:t>
            </a:r>
            <a:endParaRPr lang="es-MX" dirty="0">
              <a:solidFill>
                <a:srgbClr val="FFFF00"/>
              </a:solidFill>
            </a:endParaRPr>
          </a:p>
        </p:txBody>
      </p:sp>
      <p:sp>
        <p:nvSpPr>
          <p:cNvPr id="5" name="4 Subtítulo"/>
          <p:cNvSpPr>
            <a:spLocks noGrp="1"/>
          </p:cNvSpPr>
          <p:nvPr>
            <p:ph type="subTitle" idx="1"/>
          </p:nvPr>
        </p:nvSpPr>
        <p:spPr>
          <a:xfrm>
            <a:off x="827584" y="5105400"/>
            <a:ext cx="6400800" cy="1752600"/>
          </a:xfrm>
        </p:spPr>
        <p:txBody>
          <a:bodyPr>
            <a:normAutofit/>
          </a:bodyPr>
          <a:lstStyle/>
          <a:p>
            <a:pPr algn="r"/>
            <a:endParaRPr lang="es-MX" sz="2800" b="1" dirty="0">
              <a:solidFill>
                <a:srgbClr val="00B050"/>
              </a:solidFill>
            </a:endParaRPr>
          </a:p>
        </p:txBody>
      </p:sp>
    </p:spTree>
    <p:extLst>
      <p:ext uri="{BB962C8B-B14F-4D97-AF65-F5344CB8AC3E}">
        <p14:creationId xmlns:p14="http://schemas.microsoft.com/office/powerpoint/2010/main" val="23420383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39552" y="404664"/>
            <a:ext cx="7680960" cy="1066800"/>
          </a:xfrm>
        </p:spPr>
        <p:txBody>
          <a:bodyPr>
            <a:noAutofit/>
          </a:bodyPr>
          <a:lstStyle/>
          <a:p>
            <a:pPr algn="ctr"/>
            <a:r>
              <a:rPr lang="es-ES" sz="2800" dirty="0" smtClean="0">
                <a:solidFill>
                  <a:schemeClr val="tx1"/>
                </a:solidFill>
              </a:rPr>
              <a:t>UNIDAD I</a:t>
            </a:r>
            <a:r>
              <a:rPr lang="es-ES" sz="2800" dirty="0" smtClean="0">
                <a:solidFill>
                  <a:srgbClr val="FFFF00"/>
                </a:solidFill>
              </a:rPr>
              <a:t/>
            </a:r>
            <a:br>
              <a:rPr lang="es-ES" sz="2800" dirty="0" smtClean="0">
                <a:solidFill>
                  <a:srgbClr val="FFFF00"/>
                </a:solidFill>
              </a:rPr>
            </a:br>
            <a:r>
              <a:rPr lang="es-ES" sz="2800" dirty="0" smtClean="0">
                <a:solidFill>
                  <a:srgbClr val="FFFF00"/>
                </a:solidFill>
              </a:rPr>
              <a:t>Aspectos introductorios y conceptuales de las Redes de conocimiento</a:t>
            </a:r>
            <a:endParaRPr lang="es-MX" sz="2800" dirty="0">
              <a:solidFill>
                <a:srgbClr val="FFFF00"/>
              </a:solidFill>
            </a:endParaRPr>
          </a:p>
        </p:txBody>
      </p:sp>
      <p:sp>
        <p:nvSpPr>
          <p:cNvPr id="2" name="1 Marcador de contenido"/>
          <p:cNvSpPr>
            <a:spLocks noGrp="1"/>
          </p:cNvSpPr>
          <p:nvPr>
            <p:ph idx="1"/>
          </p:nvPr>
        </p:nvSpPr>
        <p:spPr>
          <a:xfrm>
            <a:off x="539552" y="1988840"/>
            <a:ext cx="7680960" cy="4724400"/>
          </a:xfrm>
        </p:spPr>
        <p:txBody>
          <a:bodyPr>
            <a:normAutofit lnSpcReduction="10000"/>
          </a:bodyPr>
          <a:lstStyle/>
          <a:p>
            <a:pPr marL="0" indent="0">
              <a:buNone/>
            </a:pPr>
            <a:r>
              <a:rPr lang="es-ES" dirty="0">
                <a:solidFill>
                  <a:schemeClr val="bg2">
                    <a:lumMod val="40000"/>
                    <a:lumOff val="60000"/>
                  </a:schemeClr>
                </a:solidFill>
              </a:rPr>
              <a:t>o</a:t>
            </a:r>
            <a:r>
              <a:rPr lang="es-ES" sz="2400" dirty="0" smtClean="0">
                <a:solidFill>
                  <a:schemeClr val="bg2">
                    <a:lumMod val="40000"/>
                    <a:lumOff val="60000"/>
                  </a:schemeClr>
                </a:solidFill>
              </a:rPr>
              <a:t>.</a:t>
            </a:r>
            <a:r>
              <a:rPr lang="es-ES" sz="2400" dirty="0" smtClean="0"/>
              <a:t>  </a:t>
            </a:r>
            <a:r>
              <a:rPr lang="es-ES" sz="2800" b="1" dirty="0" smtClean="0">
                <a:solidFill>
                  <a:schemeClr val="bg2"/>
                </a:solidFill>
                <a:hlinkClick r:id="rId2" action="ppaction://hlinksldjump"/>
              </a:rPr>
              <a:t>Introducción</a:t>
            </a:r>
            <a:endParaRPr lang="es-ES" sz="2800" b="1" dirty="0" smtClean="0">
              <a:solidFill>
                <a:schemeClr val="bg2"/>
              </a:solidFill>
            </a:endParaRPr>
          </a:p>
          <a:p>
            <a:pPr marL="400050" indent="-400050">
              <a:buAutoNum type="romanLcPeriod"/>
            </a:pPr>
            <a:r>
              <a:rPr lang="es-ES" sz="2800" b="1" dirty="0" smtClean="0">
                <a:solidFill>
                  <a:schemeClr val="bg2"/>
                </a:solidFill>
                <a:hlinkClick r:id="rId3" action="ppaction://hlinksldjump"/>
              </a:rPr>
              <a:t>Conceptualización (Definición y características)</a:t>
            </a:r>
            <a:endParaRPr lang="es-ES" sz="2800" b="1" dirty="0" smtClean="0">
              <a:solidFill>
                <a:schemeClr val="bg2"/>
              </a:solidFill>
            </a:endParaRPr>
          </a:p>
          <a:p>
            <a:pPr marL="400050" indent="-400050">
              <a:buAutoNum type="romanLcPeriod"/>
            </a:pPr>
            <a:r>
              <a:rPr lang="es-ES" sz="2800" b="1" dirty="0" smtClean="0">
                <a:solidFill>
                  <a:schemeClr val="bg2"/>
                </a:solidFill>
                <a:hlinkClick r:id="rId4" action="ppaction://hlinksldjump"/>
              </a:rPr>
              <a:t>Surgimiento de las Redes de Conocimiento (</a:t>
            </a:r>
            <a:r>
              <a:rPr lang="es-ES" sz="2800" b="1" dirty="0" err="1" smtClean="0">
                <a:solidFill>
                  <a:schemeClr val="bg2"/>
                </a:solidFill>
                <a:hlinkClick r:id="rId4" action="ppaction://hlinksldjump"/>
              </a:rPr>
              <a:t>Rco</a:t>
            </a:r>
            <a:r>
              <a:rPr lang="es-ES" sz="2800" b="1" dirty="0" smtClean="0">
                <a:solidFill>
                  <a:schemeClr val="bg2"/>
                </a:solidFill>
                <a:hlinkClick r:id="rId4" action="ppaction://hlinksldjump"/>
              </a:rPr>
              <a:t>)</a:t>
            </a:r>
            <a:endParaRPr lang="es-ES" sz="2800" b="1" dirty="0" smtClean="0">
              <a:solidFill>
                <a:schemeClr val="bg2"/>
              </a:solidFill>
            </a:endParaRPr>
          </a:p>
          <a:p>
            <a:pPr marL="400050" indent="-400050">
              <a:buAutoNum type="romanLcPeriod"/>
            </a:pPr>
            <a:r>
              <a:rPr lang="es-ES" sz="2800" b="1" dirty="0" smtClean="0">
                <a:solidFill>
                  <a:schemeClr val="bg2"/>
                </a:solidFill>
                <a:hlinkClick r:id="rId5" action="ppaction://hlinksldjump"/>
              </a:rPr>
              <a:t>Tipología de las </a:t>
            </a:r>
            <a:r>
              <a:rPr lang="es-ES" sz="2800" b="1" dirty="0" err="1" smtClean="0">
                <a:solidFill>
                  <a:schemeClr val="bg2"/>
                </a:solidFill>
                <a:hlinkClick r:id="rId5" action="ppaction://hlinksldjump"/>
              </a:rPr>
              <a:t>Rco</a:t>
            </a:r>
            <a:endParaRPr lang="es-ES" sz="2800" b="1" dirty="0" smtClean="0">
              <a:solidFill>
                <a:schemeClr val="bg2"/>
              </a:solidFill>
            </a:endParaRPr>
          </a:p>
          <a:p>
            <a:pPr marL="400050" indent="-400050">
              <a:buAutoNum type="romanLcPeriod"/>
            </a:pPr>
            <a:r>
              <a:rPr lang="es-ES" sz="2800" b="1" dirty="0" smtClean="0">
                <a:solidFill>
                  <a:schemeClr val="bg2"/>
                </a:solidFill>
                <a:hlinkClick r:id="rId6" action="ppaction://hlinksldjump"/>
              </a:rPr>
              <a:t>Arquitectura de las </a:t>
            </a:r>
            <a:r>
              <a:rPr lang="es-ES" sz="2800" b="1" dirty="0" err="1" smtClean="0">
                <a:solidFill>
                  <a:schemeClr val="bg2"/>
                </a:solidFill>
                <a:hlinkClick r:id="rId6" action="ppaction://hlinksldjump"/>
              </a:rPr>
              <a:t>Rco</a:t>
            </a:r>
            <a:endParaRPr lang="es-ES" sz="2800" b="1" dirty="0" smtClean="0">
              <a:solidFill>
                <a:schemeClr val="bg2"/>
              </a:solidFill>
            </a:endParaRPr>
          </a:p>
          <a:p>
            <a:pPr marL="400050" indent="-400050">
              <a:buAutoNum type="romanLcPeriod"/>
            </a:pPr>
            <a:r>
              <a:rPr lang="es-ES" sz="2800" b="1" dirty="0" smtClean="0">
                <a:solidFill>
                  <a:schemeClr val="bg2"/>
                </a:solidFill>
                <a:hlinkClick r:id="rId7" action="ppaction://hlinksldjump"/>
              </a:rPr>
              <a:t>Restricciones que enfrentan las </a:t>
            </a:r>
            <a:r>
              <a:rPr lang="es-ES" sz="2800" b="1" dirty="0" err="1" smtClean="0">
                <a:solidFill>
                  <a:schemeClr val="bg2"/>
                </a:solidFill>
                <a:hlinkClick r:id="rId7" action="ppaction://hlinksldjump"/>
              </a:rPr>
              <a:t>RCo</a:t>
            </a:r>
            <a:endParaRPr lang="es-ES" sz="2800" b="1" dirty="0" smtClean="0">
              <a:solidFill>
                <a:schemeClr val="bg2"/>
              </a:solidFill>
            </a:endParaRPr>
          </a:p>
          <a:p>
            <a:endParaRPr lang="es-ES" sz="2400" dirty="0" smtClean="0"/>
          </a:p>
          <a:p>
            <a:pPr marL="0" indent="0" algn="ctr">
              <a:buNone/>
            </a:pPr>
            <a:r>
              <a:rPr lang="es-ES" sz="2400" b="1" dirty="0" smtClean="0">
                <a:solidFill>
                  <a:srgbClr val="00B050"/>
                </a:solidFill>
              </a:rPr>
              <a:t>ENFOQUE DE REDES Y FLUJOS DE CONOCIMIENTO EN EL ANALISIS DE LA CIENCIA , TECNOLOGÍA Y SOCIEDAD</a:t>
            </a:r>
            <a:endParaRPr lang="es-MX" sz="2400" b="1" dirty="0">
              <a:solidFill>
                <a:srgbClr val="00B050"/>
              </a:solidFill>
            </a:endParaRPr>
          </a:p>
        </p:txBody>
      </p:sp>
    </p:spTree>
    <p:extLst>
      <p:ext uri="{BB962C8B-B14F-4D97-AF65-F5344CB8AC3E}">
        <p14:creationId xmlns:p14="http://schemas.microsoft.com/office/powerpoint/2010/main" val="25296681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MX" dirty="0" smtClean="0">
                <a:solidFill>
                  <a:srgbClr val="FFFF00"/>
                </a:solidFill>
              </a:rPr>
              <a:t>Introducción</a:t>
            </a:r>
            <a:endParaRPr lang="es-MX" dirty="0">
              <a:solidFill>
                <a:srgbClr val="FFFF00"/>
              </a:solidFill>
            </a:endParaRPr>
          </a:p>
        </p:txBody>
      </p:sp>
      <p:sp>
        <p:nvSpPr>
          <p:cNvPr id="2" name="1 Marcador de contenido"/>
          <p:cNvSpPr>
            <a:spLocks noGrp="1"/>
          </p:cNvSpPr>
          <p:nvPr>
            <p:ph idx="1"/>
          </p:nvPr>
        </p:nvSpPr>
        <p:spPr>
          <a:xfrm>
            <a:off x="611560" y="1700808"/>
            <a:ext cx="7680960" cy="4724400"/>
          </a:xfrm>
        </p:spPr>
        <p:txBody>
          <a:bodyPr/>
          <a:lstStyle/>
          <a:p>
            <a:pPr algn="just">
              <a:lnSpc>
                <a:spcPct val="150000"/>
              </a:lnSpc>
            </a:pPr>
            <a:r>
              <a:rPr lang="es-MX" sz="2400" dirty="0"/>
              <a:t>En la sociedad globalizada del siglo XXI, las redes de conocimiento constituyen las máximas expresiones del hombre como productor de conocimientos y su necesidad de intercambiar y transferir lo que aprende y lo que crea, a partir de la interacción social dentro de una plataforma tecnológica y un contexto muy particular.</a:t>
            </a:r>
          </a:p>
          <a:p>
            <a:endParaRPr lang="es-MX" dirty="0"/>
          </a:p>
        </p:txBody>
      </p:sp>
    </p:spTree>
    <p:extLst>
      <p:ext uri="{BB962C8B-B14F-4D97-AF65-F5344CB8AC3E}">
        <p14:creationId xmlns:p14="http://schemas.microsoft.com/office/powerpoint/2010/main" val="9913438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MX" dirty="0" smtClean="0">
                <a:solidFill>
                  <a:srgbClr val="FFFF00"/>
                </a:solidFill>
              </a:rPr>
              <a:t>Introducción</a:t>
            </a:r>
            <a:endParaRPr lang="es-MX" dirty="0">
              <a:solidFill>
                <a:srgbClr val="FFFF00"/>
              </a:solidFill>
            </a:endParaRPr>
          </a:p>
        </p:txBody>
      </p:sp>
      <p:sp>
        <p:nvSpPr>
          <p:cNvPr id="2" name="1 Marcador de contenido"/>
          <p:cNvSpPr>
            <a:spLocks noGrp="1"/>
          </p:cNvSpPr>
          <p:nvPr>
            <p:ph idx="1"/>
          </p:nvPr>
        </p:nvSpPr>
        <p:spPr/>
        <p:txBody>
          <a:bodyPr>
            <a:normAutofit lnSpcReduction="10000"/>
          </a:bodyPr>
          <a:lstStyle/>
          <a:p>
            <a:pPr marL="285750" indent="-285750">
              <a:buFont typeface="Arial" pitchFamily="34" charset="0"/>
              <a:buChar char="•"/>
            </a:pPr>
            <a:r>
              <a:rPr lang="es-ES" dirty="0" smtClean="0"/>
              <a:t>Producción y transmisión del conocimiento es un tema actual en cuanto a ciencia y tecnología </a:t>
            </a:r>
            <a:r>
              <a:rPr lang="es-ES" sz="1600" dirty="0" smtClean="0"/>
              <a:t>(Olazarán,2013)</a:t>
            </a:r>
          </a:p>
          <a:p>
            <a:pPr lvl="7"/>
            <a:r>
              <a:rPr lang="es-ES" dirty="0"/>
              <a:t>· En 1750 se duplicó por primera vez el conocimiento de la humanidad desde los tiempos de Cristo.</a:t>
            </a:r>
            <a:endParaRPr lang="es-MX" sz="1400" dirty="0"/>
          </a:p>
          <a:p>
            <a:pPr lvl="7"/>
            <a:r>
              <a:rPr lang="es-ES" dirty="0"/>
              <a:t>· Recién en 1900 se repitió el fenómeno. La siguiente duplicación ocurrió en 1950.</a:t>
            </a:r>
            <a:endParaRPr lang="es-MX" sz="1400" dirty="0"/>
          </a:p>
          <a:p>
            <a:pPr lvl="7"/>
            <a:r>
              <a:rPr lang="es-ES" dirty="0"/>
              <a:t>· Hoy se duplica cada 5 años (a fines de los 90 cada 4 años y fracción).</a:t>
            </a:r>
            <a:endParaRPr lang="es-MX" sz="1400" dirty="0"/>
          </a:p>
          <a:p>
            <a:pPr lvl="7"/>
            <a:r>
              <a:rPr lang="es-ES" dirty="0"/>
              <a:t>· Se estima que en el </a:t>
            </a:r>
            <a:r>
              <a:rPr lang="es-ES" dirty="0" smtClean="0"/>
              <a:t>año </a:t>
            </a:r>
            <a:r>
              <a:rPr lang="es-ES" dirty="0"/>
              <a:t>2020 el conocimiento aumentará al doble cada 73 </a:t>
            </a:r>
            <a:r>
              <a:rPr lang="es-ES" dirty="0" smtClean="0"/>
              <a:t>días.</a:t>
            </a:r>
          </a:p>
          <a:p>
            <a:pPr marL="630238" lvl="2" indent="-285750"/>
            <a:r>
              <a:rPr lang="es-ES" dirty="0" smtClean="0"/>
              <a:t>Modelos interactivos y modelos lineales</a:t>
            </a:r>
          </a:p>
          <a:p>
            <a:pPr marL="974725" lvl="4" indent="-285750"/>
            <a:r>
              <a:rPr lang="es-ES" dirty="0" smtClean="0"/>
              <a:t>Cobra importancia desde la antropología de la  C+T+I</a:t>
            </a:r>
          </a:p>
          <a:p>
            <a:pPr marL="974725" lvl="4" indent="-285750"/>
            <a:r>
              <a:rPr lang="es-ES" dirty="0" smtClean="0"/>
              <a:t>Economía                               Conocimiento específico (academia, proveedores, competidores</a:t>
            </a:r>
          </a:p>
          <a:p>
            <a:pPr marL="630238" lvl="2" indent="-285750"/>
            <a:r>
              <a:rPr lang="es-ES" dirty="0" smtClean="0"/>
              <a:t>América latina </a:t>
            </a:r>
            <a:r>
              <a:rPr lang="es-ES" dirty="0"/>
              <a:t>:</a:t>
            </a:r>
            <a:endParaRPr lang="es-ES" dirty="0" smtClean="0"/>
          </a:p>
          <a:p>
            <a:pPr marL="904558" lvl="3" indent="-285750"/>
            <a:r>
              <a:rPr lang="es-ES" dirty="0" smtClean="0"/>
              <a:t>0 interacción  productor-usuario              Transferencia tecnológica, innovaciones exitosas </a:t>
            </a:r>
            <a:r>
              <a:rPr lang="es-ES" sz="1600" dirty="0" smtClean="0"/>
              <a:t>(Sebastián, 2012)</a:t>
            </a:r>
          </a:p>
          <a:p>
            <a:pPr marL="803275" lvl="3" indent="-285750"/>
            <a:endParaRPr lang="es-ES" dirty="0" smtClean="0"/>
          </a:p>
          <a:p>
            <a:pPr marL="285750" indent="-285750">
              <a:buFont typeface="Arial" pitchFamily="34" charset="0"/>
              <a:buChar char="•"/>
            </a:pPr>
            <a:endParaRPr lang="es-MX" dirty="0"/>
          </a:p>
        </p:txBody>
      </p:sp>
      <p:cxnSp>
        <p:nvCxnSpPr>
          <p:cNvPr id="5" name="4 Conector recto de flecha"/>
          <p:cNvCxnSpPr/>
          <p:nvPr/>
        </p:nvCxnSpPr>
        <p:spPr>
          <a:xfrm>
            <a:off x="2627784" y="4797152"/>
            <a:ext cx="129614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7 Conector recto de flecha"/>
          <p:cNvCxnSpPr/>
          <p:nvPr/>
        </p:nvCxnSpPr>
        <p:spPr>
          <a:xfrm>
            <a:off x="4499992" y="5661248"/>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44439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MX" dirty="0" smtClean="0">
                <a:solidFill>
                  <a:srgbClr val="FFFF00"/>
                </a:solidFill>
              </a:rPr>
              <a:t>Ejercicio de reflexión</a:t>
            </a:r>
            <a:endParaRPr lang="es-MX" dirty="0">
              <a:solidFill>
                <a:srgbClr val="FFFF00"/>
              </a:solidFill>
            </a:endParaRPr>
          </a:p>
        </p:txBody>
      </p:sp>
      <p:sp>
        <p:nvSpPr>
          <p:cNvPr id="2" name="1 Marcador de contenido"/>
          <p:cNvSpPr>
            <a:spLocks noGrp="1"/>
          </p:cNvSpPr>
          <p:nvPr>
            <p:ph idx="1"/>
          </p:nvPr>
        </p:nvSpPr>
        <p:spPr>
          <a:xfrm>
            <a:off x="432004" y="1567333"/>
            <a:ext cx="8229600" cy="4525963"/>
          </a:xfrm>
        </p:spPr>
        <p:txBody>
          <a:bodyPr>
            <a:normAutofit fontScale="92500"/>
          </a:bodyPr>
          <a:lstStyle/>
          <a:p>
            <a:r>
              <a:rPr lang="es-ES" dirty="0" smtClean="0"/>
              <a:t>Reflexionar en torno a la Transferencia tecnológica</a:t>
            </a:r>
          </a:p>
          <a:p>
            <a:endParaRPr lang="es-ES" dirty="0"/>
          </a:p>
          <a:p>
            <a:pPr algn="just"/>
            <a:r>
              <a:rPr lang="es-ES" dirty="0" smtClean="0"/>
              <a:t>	Qué es?</a:t>
            </a:r>
          </a:p>
          <a:p>
            <a:pPr algn="just"/>
            <a:r>
              <a:rPr lang="es-ES" dirty="0" smtClean="0"/>
              <a:t>	Qué relación tiene  la academia y los sectores productivos?</a:t>
            </a:r>
          </a:p>
          <a:p>
            <a:pPr algn="just"/>
            <a:r>
              <a:rPr lang="es-ES" dirty="0" smtClean="0"/>
              <a:t>	Existe innovación en la región?</a:t>
            </a:r>
          </a:p>
          <a:p>
            <a:pPr algn="just"/>
            <a:r>
              <a:rPr lang="es-ES" dirty="0"/>
              <a:t>	</a:t>
            </a:r>
            <a:r>
              <a:rPr lang="es-ES" dirty="0" smtClean="0"/>
              <a:t>Pueden ser una posible interacción la conformación de RC  entre 	distintos  sectores una forma para saber si el conocimiento está 	siendo trasmitido a los sectores productivos?</a:t>
            </a:r>
          </a:p>
          <a:p>
            <a:pPr algn="just"/>
            <a:r>
              <a:rPr lang="es-ES" dirty="0"/>
              <a:t>	</a:t>
            </a:r>
            <a:r>
              <a:rPr lang="es-ES" dirty="0" smtClean="0"/>
              <a:t>Existirá conocimiento acumulado? Y que utilidad tendrá?</a:t>
            </a:r>
          </a:p>
          <a:p>
            <a:pPr lvl="6" algn="just">
              <a:buNone/>
            </a:pPr>
            <a:r>
              <a:rPr lang="es-ES" sz="1800" dirty="0" smtClean="0"/>
              <a:t>Cómo se producen los intercambios y/o transacciones de conocimientos y mediante que mecanismos se transfieren en los dos sentidos</a:t>
            </a:r>
            <a:endParaRPr lang="es-ES" sz="1800" dirty="0"/>
          </a:p>
        </p:txBody>
      </p:sp>
      <p:sp>
        <p:nvSpPr>
          <p:cNvPr id="4" name="3 Flecha izquierda">
            <a:hlinkClick r:id="rId2" action="ppaction://hlinksldjump"/>
          </p:cNvPr>
          <p:cNvSpPr/>
          <p:nvPr/>
        </p:nvSpPr>
        <p:spPr>
          <a:xfrm>
            <a:off x="8316416" y="6086723"/>
            <a:ext cx="489204"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3527159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solidFill>
                  <a:srgbClr val="FFFF00"/>
                </a:solidFill>
              </a:rPr>
              <a:t>Definición</a:t>
            </a:r>
            <a:endParaRPr lang="es-MX" dirty="0">
              <a:solidFill>
                <a:srgbClr val="FFFF00"/>
              </a:solidFill>
            </a:endParaRPr>
          </a:p>
        </p:txBody>
      </p:sp>
      <p:sp>
        <p:nvSpPr>
          <p:cNvPr id="3" name="2 Marcador de contenido"/>
          <p:cNvSpPr>
            <a:spLocks noGrp="1"/>
          </p:cNvSpPr>
          <p:nvPr>
            <p:ph idx="1"/>
          </p:nvPr>
        </p:nvSpPr>
        <p:spPr/>
        <p:txBody>
          <a:bodyPr>
            <a:normAutofit/>
          </a:bodyPr>
          <a:lstStyle/>
          <a:p>
            <a:pPr marL="0" indent="0" algn="just">
              <a:buNone/>
            </a:pPr>
            <a:r>
              <a:rPr lang="es-MX" sz="3600" dirty="0"/>
              <a:t>Una red de </a:t>
            </a:r>
            <a:r>
              <a:rPr lang="es-MX" sz="3600" dirty="0" smtClean="0"/>
              <a:t>conocimiento (</a:t>
            </a:r>
            <a:r>
              <a:rPr lang="es-MX" sz="3600" dirty="0" err="1" smtClean="0"/>
              <a:t>Rco</a:t>
            </a:r>
            <a:r>
              <a:rPr lang="es-MX" sz="3600" dirty="0" smtClean="0"/>
              <a:t>) se </a:t>
            </a:r>
            <a:r>
              <a:rPr lang="es-MX" sz="3600" dirty="0"/>
              <a:t>define como </a:t>
            </a:r>
            <a:r>
              <a:rPr lang="es-MX" sz="3600" dirty="0" smtClean="0"/>
              <a:t>una comunidad </a:t>
            </a:r>
            <a:r>
              <a:rPr lang="es-MX" sz="3600" dirty="0"/>
              <a:t>de personas que, de modo formal </a:t>
            </a:r>
            <a:r>
              <a:rPr lang="es-MX" sz="3600" dirty="0" smtClean="0"/>
              <a:t>o informal</a:t>
            </a:r>
            <a:r>
              <a:rPr lang="es-MX" sz="3600" dirty="0"/>
              <a:t>, ocasionalmente, a tiempo parcial o </a:t>
            </a:r>
            <a:r>
              <a:rPr lang="es-MX" sz="3600" dirty="0" smtClean="0"/>
              <a:t>de forma </a:t>
            </a:r>
            <a:r>
              <a:rPr lang="es-MX" sz="3600" dirty="0"/>
              <a:t>dedicada, trabajan con un interés común </a:t>
            </a:r>
            <a:r>
              <a:rPr lang="es-MX" sz="3600" dirty="0" smtClean="0"/>
              <a:t>y basan </a:t>
            </a:r>
            <a:r>
              <a:rPr lang="es-MX" sz="3600" dirty="0"/>
              <a:t>sus acciones en la construcción, el </a:t>
            </a:r>
            <a:r>
              <a:rPr lang="es-MX" sz="3600" dirty="0" smtClean="0"/>
              <a:t>desarrollo y </a:t>
            </a:r>
            <a:r>
              <a:rPr lang="es-MX" sz="3600" dirty="0"/>
              <a:t>la compartición mutuos del </a:t>
            </a:r>
            <a:r>
              <a:rPr lang="es-MX" sz="3600" dirty="0" smtClean="0"/>
              <a:t>conocimiento. </a:t>
            </a:r>
            <a:r>
              <a:rPr lang="es-MX" sz="2000" dirty="0" smtClean="0"/>
              <a:t>(Suárez, 2016)</a:t>
            </a:r>
            <a:endParaRPr lang="es-MX" sz="2000" dirty="0"/>
          </a:p>
        </p:txBody>
      </p:sp>
    </p:spTree>
    <p:extLst>
      <p:ext uri="{BB962C8B-B14F-4D97-AF65-F5344CB8AC3E}">
        <p14:creationId xmlns:p14="http://schemas.microsoft.com/office/powerpoint/2010/main" val="9694316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pPr algn="ctr"/>
            <a:r>
              <a:rPr lang="es-ES" b="1" dirty="0" smtClean="0">
                <a:solidFill>
                  <a:srgbClr val="FF0000"/>
                </a:solidFill>
              </a:rPr>
              <a:t>Aspectos fundamentales en las redes</a:t>
            </a:r>
            <a:endParaRPr lang="es-MX" b="1" dirty="0">
              <a:solidFill>
                <a:srgbClr val="FF0000"/>
              </a:solidFill>
            </a:endParaRPr>
          </a:p>
        </p:txBody>
      </p:sp>
      <p:sp>
        <p:nvSpPr>
          <p:cNvPr id="2" name="1 Marcador de contenido"/>
          <p:cNvSpPr>
            <a:spLocks noGrp="1"/>
          </p:cNvSpPr>
          <p:nvPr>
            <p:ph idx="1"/>
          </p:nvPr>
        </p:nvSpPr>
        <p:spPr/>
        <p:txBody>
          <a:bodyPr>
            <a:normAutofit/>
          </a:bodyPr>
          <a:lstStyle/>
          <a:p>
            <a:r>
              <a:rPr lang="es-ES" sz="2800" b="1" dirty="0" smtClean="0">
                <a:solidFill>
                  <a:schemeClr val="tx1"/>
                </a:solidFill>
              </a:rPr>
              <a:t>Factor Humano </a:t>
            </a:r>
            <a:r>
              <a:rPr lang="es-ES" sz="2000" b="1" dirty="0" smtClean="0">
                <a:solidFill>
                  <a:schemeClr val="tx1"/>
                </a:solidFill>
              </a:rPr>
              <a:t>(Casas, 2011)</a:t>
            </a:r>
          </a:p>
          <a:p>
            <a:pPr marL="0" indent="0">
              <a:buNone/>
            </a:pPr>
            <a:endParaRPr lang="es-ES" sz="2400" dirty="0" smtClean="0">
              <a:solidFill>
                <a:srgbClr val="FFC000"/>
              </a:solidFill>
            </a:endParaRPr>
          </a:p>
          <a:p>
            <a:pPr lvl="1"/>
            <a:r>
              <a:rPr lang="es-ES" sz="2000" dirty="0">
                <a:solidFill>
                  <a:srgbClr val="FFC000"/>
                </a:solidFill>
              </a:rPr>
              <a:t>	</a:t>
            </a:r>
            <a:r>
              <a:rPr lang="es-ES" sz="2000" dirty="0" smtClean="0">
                <a:solidFill>
                  <a:srgbClr val="FFC000"/>
                </a:solidFill>
              </a:rPr>
              <a:t>Actitudes</a:t>
            </a:r>
          </a:p>
          <a:p>
            <a:pPr lvl="1"/>
            <a:r>
              <a:rPr lang="es-ES" sz="2000" dirty="0">
                <a:solidFill>
                  <a:srgbClr val="FFC000"/>
                </a:solidFill>
              </a:rPr>
              <a:t>	</a:t>
            </a:r>
            <a:r>
              <a:rPr lang="es-ES" sz="2000" dirty="0" smtClean="0">
                <a:solidFill>
                  <a:srgbClr val="FFC000"/>
                </a:solidFill>
              </a:rPr>
              <a:t>Valores</a:t>
            </a:r>
          </a:p>
          <a:p>
            <a:pPr lvl="1"/>
            <a:r>
              <a:rPr lang="es-ES" sz="2000" dirty="0" smtClean="0">
                <a:solidFill>
                  <a:srgbClr val="FFC000"/>
                </a:solidFill>
              </a:rPr>
              <a:t>	Conocimiento</a:t>
            </a:r>
          </a:p>
          <a:p>
            <a:pPr lvl="1"/>
            <a:endParaRPr lang="es-ES" sz="2000" dirty="0" smtClean="0">
              <a:solidFill>
                <a:srgbClr val="FFC000"/>
              </a:solidFill>
            </a:endParaRPr>
          </a:p>
          <a:p>
            <a:r>
              <a:rPr lang="es-ES" sz="2400" b="1" dirty="0" smtClean="0">
                <a:solidFill>
                  <a:schemeClr val="tx1"/>
                </a:solidFill>
              </a:rPr>
              <a:t>Principal activo de las organizaciones:</a:t>
            </a:r>
          </a:p>
          <a:p>
            <a:pPr marL="0" indent="0">
              <a:buNone/>
            </a:pPr>
            <a:endParaRPr lang="es-ES" sz="2400" dirty="0" smtClean="0">
              <a:solidFill>
                <a:schemeClr val="tx1"/>
              </a:solidFill>
            </a:endParaRPr>
          </a:p>
          <a:p>
            <a:pPr lvl="1"/>
            <a:r>
              <a:rPr lang="es-ES" sz="2000" dirty="0" smtClean="0">
                <a:solidFill>
                  <a:srgbClr val="00B050"/>
                </a:solidFill>
              </a:rPr>
              <a:t>Talento combinado de la gente</a:t>
            </a:r>
          </a:p>
          <a:p>
            <a:endParaRPr lang="es-ES" sz="2400" dirty="0" smtClean="0">
              <a:solidFill>
                <a:srgbClr val="00B050"/>
              </a:solidFill>
            </a:endParaRPr>
          </a:p>
          <a:p>
            <a:pPr algn="r"/>
            <a:r>
              <a:rPr lang="es-ES" sz="1400" dirty="0" smtClean="0"/>
              <a:t>Película: El virus de la actitud</a:t>
            </a:r>
            <a:endParaRPr lang="es-MX" sz="1400" dirty="0"/>
          </a:p>
        </p:txBody>
      </p:sp>
    </p:spTree>
    <p:extLst>
      <p:ext uri="{BB962C8B-B14F-4D97-AF65-F5344CB8AC3E}">
        <p14:creationId xmlns:p14="http://schemas.microsoft.com/office/powerpoint/2010/main" val="11176478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pPr algn="ctr"/>
            <a:r>
              <a:rPr lang="es-MX" dirty="0" smtClean="0"/>
              <a:t>Características de las </a:t>
            </a:r>
            <a:r>
              <a:rPr lang="es-MX" dirty="0" err="1" smtClean="0"/>
              <a:t>Rco</a:t>
            </a:r>
            <a:r>
              <a:rPr lang="es-MX" dirty="0" smtClean="0"/>
              <a:t> y su tipología</a:t>
            </a:r>
            <a:endParaRPr lang="es-MX" dirty="0"/>
          </a:p>
        </p:txBody>
      </p:sp>
      <p:sp>
        <p:nvSpPr>
          <p:cNvPr id="2" name="1 Marcador de contenido"/>
          <p:cNvSpPr>
            <a:spLocks noGrp="1"/>
          </p:cNvSpPr>
          <p:nvPr>
            <p:ph idx="1"/>
          </p:nvPr>
        </p:nvSpPr>
        <p:spPr/>
        <p:txBody>
          <a:bodyPr>
            <a:normAutofit/>
          </a:bodyPr>
          <a:lstStyle/>
          <a:p>
            <a:pPr algn="just"/>
            <a:r>
              <a:rPr lang="es-MX" dirty="0" err="1" smtClean="0"/>
              <a:t>Clyde</a:t>
            </a:r>
            <a:r>
              <a:rPr lang="es-MX" dirty="0" smtClean="0"/>
              <a:t> Mitchell (1973). Propone las siguientes características morfológicas  e </a:t>
            </a:r>
            <a:r>
              <a:rPr lang="es-MX" dirty="0" err="1" smtClean="0"/>
              <a:t>interaccionales</a:t>
            </a:r>
            <a:r>
              <a:rPr lang="es-MX" dirty="0" smtClean="0"/>
              <a:t>  para las redes:</a:t>
            </a:r>
          </a:p>
          <a:p>
            <a:pPr algn="ctr"/>
            <a:r>
              <a:rPr lang="es-MX" sz="2800" dirty="0" smtClean="0">
                <a:solidFill>
                  <a:srgbClr val="FFFF00"/>
                </a:solidFill>
              </a:rPr>
              <a:t>Características Morfológicas:</a:t>
            </a:r>
          </a:p>
          <a:p>
            <a:pPr marL="342900" indent="-342900" algn="just">
              <a:buFont typeface="+mj-lt"/>
              <a:buAutoNum type="arabicPeriod"/>
            </a:pPr>
            <a:r>
              <a:rPr lang="es-MX" b="1" dirty="0" smtClean="0">
                <a:solidFill>
                  <a:srgbClr val="00B050"/>
                </a:solidFill>
              </a:rPr>
              <a:t>Anclaje de la red</a:t>
            </a:r>
            <a:r>
              <a:rPr lang="es-MX" dirty="0" smtClean="0">
                <a:solidFill>
                  <a:srgbClr val="00B050"/>
                </a:solidFill>
              </a:rPr>
              <a:t>: </a:t>
            </a:r>
            <a:r>
              <a:rPr lang="es-MX" dirty="0" smtClean="0"/>
              <a:t>Es necesario ubicar un punto metodológico de construcción de la red (Estrella primaria, bus, mapa de relaciones)</a:t>
            </a:r>
          </a:p>
          <a:p>
            <a:pPr marL="342900" indent="-342900" algn="just">
              <a:buFont typeface="+mj-lt"/>
              <a:buAutoNum type="arabicPeriod"/>
            </a:pPr>
            <a:endParaRPr lang="es-MX" dirty="0" smtClean="0"/>
          </a:p>
          <a:p>
            <a:pPr marL="342900" indent="-342900" algn="just"/>
            <a:endParaRPr lang="es-MX" dirty="0" smtClean="0"/>
          </a:p>
          <a:p>
            <a:pPr marL="342900" indent="-342900" algn="just">
              <a:buFont typeface="+mj-lt"/>
              <a:buAutoNum type="arabicPeriod"/>
            </a:pPr>
            <a:endParaRPr lang="es-MX" dirty="0" smtClean="0"/>
          </a:p>
          <a:p>
            <a:pPr marL="342900" indent="-342900" algn="just">
              <a:buFont typeface="+mj-lt"/>
              <a:buAutoNum type="arabicPeriod"/>
            </a:pPr>
            <a:endParaRPr lang="es-MX" dirty="0" smtClean="0"/>
          </a:p>
          <a:p>
            <a:pPr marL="342900" indent="-342900" algn="just"/>
            <a:endParaRPr lang="es-MX" dirty="0" smtClean="0"/>
          </a:p>
        </p:txBody>
      </p:sp>
      <p:pic>
        <p:nvPicPr>
          <p:cNvPr id="4" name="3 Imagen" descr="mapa de relaciones.jpg"/>
          <p:cNvPicPr>
            <a:picLocks noChangeAspect="1"/>
          </p:cNvPicPr>
          <p:nvPr/>
        </p:nvPicPr>
        <p:blipFill>
          <a:blip r:embed="rId2" cstate="print"/>
          <a:stretch>
            <a:fillRect/>
          </a:stretch>
        </p:blipFill>
        <p:spPr>
          <a:xfrm>
            <a:off x="1691680" y="4293096"/>
            <a:ext cx="5760640" cy="1872208"/>
          </a:xfrm>
          <a:prstGeom prst="rect">
            <a:avLst/>
          </a:prstGeom>
        </p:spPr>
      </p:pic>
    </p:spTree>
    <p:extLst>
      <p:ext uri="{BB962C8B-B14F-4D97-AF65-F5344CB8AC3E}">
        <p14:creationId xmlns:p14="http://schemas.microsoft.com/office/powerpoint/2010/main" val="26226217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pPr algn="ctr"/>
            <a:r>
              <a:rPr lang="es-MX" sz="4400" dirty="0" smtClean="0"/>
              <a:t>Unidad de aprendizaje</a:t>
            </a:r>
            <a:endParaRPr lang="es-MX" sz="4400" dirty="0"/>
          </a:p>
        </p:txBody>
      </p:sp>
      <p:sp>
        <p:nvSpPr>
          <p:cNvPr id="2" name="1 Marcador de contenido"/>
          <p:cNvSpPr>
            <a:spLocks noGrp="1"/>
          </p:cNvSpPr>
          <p:nvPr>
            <p:ph idx="1"/>
          </p:nvPr>
        </p:nvSpPr>
        <p:spPr/>
        <p:txBody>
          <a:bodyPr>
            <a:normAutofit/>
          </a:bodyPr>
          <a:lstStyle/>
          <a:p>
            <a:pPr marL="0" indent="0" algn="ctr">
              <a:buNone/>
            </a:pPr>
            <a:r>
              <a:rPr lang="es-MX" sz="3600" b="1" dirty="0" smtClean="0">
                <a:solidFill>
                  <a:srgbClr val="FFFF00"/>
                </a:solidFill>
              </a:rPr>
              <a:t>Redes de información y comunicaciones</a:t>
            </a:r>
          </a:p>
          <a:p>
            <a:pPr algn="ctr"/>
            <a:endParaRPr lang="es-MX" sz="3600" dirty="0" smtClean="0">
              <a:solidFill>
                <a:srgbClr val="FFFF00"/>
              </a:solidFill>
            </a:endParaRPr>
          </a:p>
          <a:p>
            <a:pPr algn="ctr"/>
            <a:endParaRPr lang="es-MX" sz="3600" dirty="0" smtClean="0">
              <a:solidFill>
                <a:srgbClr val="FFFF00"/>
              </a:solidFill>
            </a:endParaRPr>
          </a:p>
          <a:p>
            <a:pPr marL="0" indent="0" algn="ctr">
              <a:buNone/>
            </a:pPr>
            <a:r>
              <a:rPr lang="es-MX" sz="3600" dirty="0" smtClean="0">
                <a:solidFill>
                  <a:schemeClr val="tx1"/>
                </a:solidFill>
              </a:rPr>
              <a:t>Periodo 8vo</a:t>
            </a:r>
          </a:p>
          <a:p>
            <a:pPr marL="0" indent="0" algn="ctr">
              <a:buNone/>
            </a:pPr>
            <a:r>
              <a:rPr lang="es-MX" sz="3200" dirty="0" smtClean="0">
                <a:solidFill>
                  <a:srgbClr val="00B050"/>
                </a:solidFill>
              </a:rPr>
              <a:t>Semestre 2017 A</a:t>
            </a:r>
            <a:endParaRPr lang="es-MX" sz="3200" dirty="0">
              <a:solidFill>
                <a:srgbClr val="00B050"/>
              </a:solidFill>
            </a:endParaRPr>
          </a:p>
        </p:txBody>
      </p:sp>
    </p:spTree>
    <p:extLst>
      <p:ext uri="{BB962C8B-B14F-4D97-AF65-F5344CB8AC3E}">
        <p14:creationId xmlns:p14="http://schemas.microsoft.com/office/powerpoint/2010/main" val="41969635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MX"/>
          </a:p>
        </p:txBody>
      </p:sp>
      <p:sp>
        <p:nvSpPr>
          <p:cNvPr id="2" name="1 Marcador de contenido"/>
          <p:cNvSpPr>
            <a:spLocks noGrp="1"/>
          </p:cNvSpPr>
          <p:nvPr>
            <p:ph idx="1"/>
          </p:nvPr>
        </p:nvSpPr>
        <p:spPr/>
        <p:txBody>
          <a:bodyPr>
            <a:normAutofit/>
          </a:bodyPr>
          <a:lstStyle/>
          <a:p>
            <a:pPr marL="342900" indent="-342900" algn="just">
              <a:buAutoNum type="arabicPeriod" startAt="2"/>
            </a:pPr>
            <a:r>
              <a:rPr lang="es-MX" b="1" dirty="0" smtClean="0">
                <a:solidFill>
                  <a:srgbClr val="00B050"/>
                </a:solidFill>
              </a:rPr>
              <a:t>Accesibilidad de la red</a:t>
            </a:r>
            <a:r>
              <a:rPr lang="es-MX" dirty="0" smtClean="0"/>
              <a:t>: Uso de las relaciones en una red.</a:t>
            </a:r>
          </a:p>
          <a:p>
            <a:pPr marL="342900" indent="-342900" algn="just">
              <a:buAutoNum type="arabicPeriod" startAt="2"/>
            </a:pPr>
            <a:endParaRPr lang="es-MX" dirty="0" smtClean="0"/>
          </a:p>
          <a:p>
            <a:pPr marL="342900" indent="-342900" algn="just">
              <a:buAutoNum type="arabicPeriod" startAt="2"/>
            </a:pPr>
            <a:endParaRPr lang="es-MX" dirty="0" smtClean="0"/>
          </a:p>
          <a:p>
            <a:pPr marL="342900" indent="-342900" algn="just">
              <a:buAutoNum type="arabicPeriod" startAt="2"/>
            </a:pPr>
            <a:endParaRPr lang="es-MX" dirty="0" smtClean="0"/>
          </a:p>
          <a:p>
            <a:pPr marL="342900" indent="-342900" algn="just">
              <a:buAutoNum type="arabicPeriod" startAt="2"/>
            </a:pPr>
            <a:endParaRPr lang="es-MX" dirty="0" smtClean="0"/>
          </a:p>
          <a:p>
            <a:pPr marL="342900" indent="-342900" algn="just">
              <a:buAutoNum type="arabicPeriod" startAt="2"/>
            </a:pPr>
            <a:endParaRPr lang="es-MX" dirty="0" smtClean="0"/>
          </a:p>
          <a:p>
            <a:pPr marL="342900" indent="-342900" algn="just">
              <a:buAutoNum type="arabicPeriod" startAt="2"/>
            </a:pPr>
            <a:endParaRPr lang="es-MX" dirty="0" smtClean="0"/>
          </a:p>
          <a:p>
            <a:pPr marL="342900" indent="-342900" algn="just">
              <a:buFont typeface="+mj-lt"/>
              <a:buAutoNum type="arabicPeriod"/>
            </a:pPr>
            <a:endParaRPr lang="es-MX" dirty="0" smtClean="0"/>
          </a:p>
          <a:p>
            <a:pPr marL="342900" indent="-342900" algn="just">
              <a:buFont typeface="+mj-lt"/>
              <a:buAutoNum type="arabicPeriod"/>
            </a:pPr>
            <a:endParaRPr lang="es-MX" dirty="0" smtClean="0"/>
          </a:p>
        </p:txBody>
      </p:sp>
      <p:pic>
        <p:nvPicPr>
          <p:cNvPr id="5" name="4 Imagen" descr="ACCESO.jpg"/>
          <p:cNvPicPr>
            <a:picLocks noChangeAspect="1"/>
          </p:cNvPicPr>
          <p:nvPr/>
        </p:nvPicPr>
        <p:blipFill>
          <a:blip r:embed="rId2" cstate="print"/>
          <a:stretch>
            <a:fillRect/>
          </a:stretch>
        </p:blipFill>
        <p:spPr>
          <a:xfrm>
            <a:off x="827584" y="2348880"/>
            <a:ext cx="4019767" cy="2016224"/>
          </a:xfrm>
          <a:prstGeom prst="rect">
            <a:avLst/>
          </a:prstGeom>
        </p:spPr>
      </p:pic>
      <p:pic>
        <p:nvPicPr>
          <p:cNvPr id="6" name="5 Imagen" descr="ACCESO 1.jpg"/>
          <p:cNvPicPr>
            <a:picLocks noChangeAspect="1"/>
          </p:cNvPicPr>
          <p:nvPr/>
        </p:nvPicPr>
        <p:blipFill>
          <a:blip r:embed="rId3" cstate="print"/>
          <a:stretch>
            <a:fillRect/>
          </a:stretch>
        </p:blipFill>
        <p:spPr>
          <a:xfrm>
            <a:off x="5292080" y="3933056"/>
            <a:ext cx="3510602" cy="2016224"/>
          </a:xfrm>
          <a:prstGeom prst="rect">
            <a:avLst/>
          </a:prstGeom>
        </p:spPr>
      </p:pic>
      <p:sp>
        <p:nvSpPr>
          <p:cNvPr id="7" name="6 CuadroTexto"/>
          <p:cNvSpPr txBox="1"/>
          <p:nvPr/>
        </p:nvSpPr>
        <p:spPr>
          <a:xfrm>
            <a:off x="6444208" y="6093296"/>
            <a:ext cx="1528945" cy="369332"/>
          </a:xfrm>
          <a:prstGeom prst="rect">
            <a:avLst/>
          </a:prstGeom>
          <a:noFill/>
        </p:spPr>
        <p:txBody>
          <a:bodyPr wrap="none" rtlCol="0">
            <a:spAutoFit/>
          </a:bodyPr>
          <a:lstStyle/>
          <a:p>
            <a:r>
              <a:rPr lang="es-MX" dirty="0" smtClean="0">
                <a:solidFill>
                  <a:prstClr val="white"/>
                </a:solidFill>
              </a:rPr>
              <a:t>Normalización</a:t>
            </a:r>
            <a:endParaRPr lang="es-MX" dirty="0">
              <a:solidFill>
                <a:prstClr val="white"/>
              </a:solidFill>
            </a:endParaRPr>
          </a:p>
        </p:txBody>
      </p:sp>
      <p:sp>
        <p:nvSpPr>
          <p:cNvPr id="8" name="7 CuadroTexto"/>
          <p:cNvSpPr txBox="1"/>
          <p:nvPr/>
        </p:nvSpPr>
        <p:spPr>
          <a:xfrm>
            <a:off x="2195736" y="4653136"/>
            <a:ext cx="1170705" cy="369332"/>
          </a:xfrm>
          <a:prstGeom prst="rect">
            <a:avLst/>
          </a:prstGeom>
          <a:noFill/>
        </p:spPr>
        <p:txBody>
          <a:bodyPr wrap="none" rtlCol="0">
            <a:spAutoFit/>
          </a:bodyPr>
          <a:lstStyle/>
          <a:p>
            <a:r>
              <a:rPr lang="es-MX" dirty="0" smtClean="0">
                <a:solidFill>
                  <a:prstClr val="white"/>
                </a:solidFill>
              </a:rPr>
              <a:t>Diversidad</a:t>
            </a:r>
            <a:endParaRPr lang="es-MX" dirty="0">
              <a:solidFill>
                <a:prstClr val="white"/>
              </a:solidFill>
            </a:endParaRPr>
          </a:p>
        </p:txBody>
      </p:sp>
    </p:spTree>
    <p:extLst>
      <p:ext uri="{BB962C8B-B14F-4D97-AF65-F5344CB8AC3E}">
        <p14:creationId xmlns:p14="http://schemas.microsoft.com/office/powerpoint/2010/main" val="32889784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MX"/>
          </a:p>
        </p:txBody>
      </p:sp>
      <p:sp>
        <p:nvSpPr>
          <p:cNvPr id="2" name="1 Marcador de contenido"/>
          <p:cNvSpPr>
            <a:spLocks noGrp="1"/>
          </p:cNvSpPr>
          <p:nvPr>
            <p:ph idx="1"/>
          </p:nvPr>
        </p:nvSpPr>
        <p:spPr/>
        <p:txBody>
          <a:bodyPr/>
          <a:lstStyle/>
          <a:p>
            <a:pPr marL="0" indent="0" algn="just">
              <a:buNone/>
            </a:pPr>
            <a:r>
              <a:rPr lang="es-MX" smtClean="0"/>
              <a:t>3</a:t>
            </a:r>
            <a:r>
              <a:rPr lang="es-MX" b="1" dirty="0" smtClean="0">
                <a:solidFill>
                  <a:srgbClr val="00B050"/>
                </a:solidFill>
              </a:rPr>
              <a:t>.  Densidad de la red:</a:t>
            </a:r>
            <a:r>
              <a:rPr lang="es-MX" dirty="0" smtClean="0"/>
              <a:t> Que tanto una red de relaciones es compacta o no.</a:t>
            </a:r>
          </a:p>
          <a:p>
            <a:pPr marL="342900" indent="-342900" algn="just">
              <a:buFont typeface="+mj-lt"/>
              <a:buAutoNum type="arabicPeriod"/>
            </a:pPr>
            <a:endParaRPr lang="es-MX" dirty="0" smtClean="0"/>
          </a:p>
          <a:p>
            <a:pPr marL="342900" indent="-342900" algn="just">
              <a:buFont typeface="+mj-lt"/>
              <a:buAutoNum type="arabicPeriod"/>
            </a:pPr>
            <a:endParaRPr lang="es-MX" dirty="0" smtClean="0"/>
          </a:p>
          <a:p>
            <a:pPr marL="342900" indent="-342900" algn="just">
              <a:buFont typeface="+mj-lt"/>
              <a:buAutoNum type="arabicPeriod"/>
            </a:pPr>
            <a:endParaRPr lang="es-MX" dirty="0" smtClean="0"/>
          </a:p>
          <a:p>
            <a:pPr marL="342900" indent="-342900" algn="just">
              <a:buFont typeface="+mj-lt"/>
              <a:buAutoNum type="arabicPeriod"/>
            </a:pPr>
            <a:endParaRPr lang="es-MX" dirty="0" smtClean="0"/>
          </a:p>
          <a:p>
            <a:pPr marL="342900" indent="-342900" algn="just">
              <a:buFont typeface="+mj-lt"/>
              <a:buAutoNum type="arabicPeriod"/>
            </a:pPr>
            <a:endParaRPr lang="es-MX" dirty="0" smtClean="0"/>
          </a:p>
          <a:p>
            <a:pPr marL="342900" indent="-342900" algn="just">
              <a:buFont typeface="+mj-lt"/>
              <a:buAutoNum type="arabicPeriod"/>
            </a:pPr>
            <a:endParaRPr lang="es-MX" dirty="0" smtClean="0"/>
          </a:p>
          <a:p>
            <a:pPr marL="342900" indent="-342900" algn="just">
              <a:buFont typeface="+mj-lt"/>
              <a:buAutoNum type="arabicPeriod"/>
            </a:pPr>
            <a:endParaRPr lang="es-MX" dirty="0" smtClean="0"/>
          </a:p>
          <a:p>
            <a:pPr marL="342900" indent="-342900" algn="just"/>
            <a:endParaRPr lang="es-MX" dirty="0" smtClean="0"/>
          </a:p>
          <a:p>
            <a:endParaRPr lang="es-MX" dirty="0"/>
          </a:p>
        </p:txBody>
      </p:sp>
      <p:pic>
        <p:nvPicPr>
          <p:cNvPr id="4" name="3 Imagen" descr="Densidad 1.jpg"/>
          <p:cNvPicPr>
            <a:picLocks noChangeAspect="1"/>
          </p:cNvPicPr>
          <p:nvPr/>
        </p:nvPicPr>
        <p:blipFill>
          <a:blip r:embed="rId2" cstate="print"/>
          <a:stretch>
            <a:fillRect/>
          </a:stretch>
        </p:blipFill>
        <p:spPr>
          <a:xfrm>
            <a:off x="417709" y="3094966"/>
            <a:ext cx="4104456" cy="2088232"/>
          </a:xfrm>
          <a:prstGeom prst="rect">
            <a:avLst/>
          </a:prstGeom>
        </p:spPr>
      </p:pic>
      <p:pic>
        <p:nvPicPr>
          <p:cNvPr id="5" name="4 Imagen" descr="densidad 2.jpg"/>
          <p:cNvPicPr>
            <a:picLocks noChangeAspect="1"/>
          </p:cNvPicPr>
          <p:nvPr/>
        </p:nvPicPr>
        <p:blipFill>
          <a:blip r:embed="rId3" cstate="print"/>
          <a:stretch>
            <a:fillRect/>
          </a:stretch>
        </p:blipFill>
        <p:spPr>
          <a:xfrm>
            <a:off x="5004048" y="3094966"/>
            <a:ext cx="3744416" cy="2088232"/>
          </a:xfrm>
          <a:prstGeom prst="rect">
            <a:avLst/>
          </a:prstGeom>
        </p:spPr>
      </p:pic>
      <p:sp>
        <p:nvSpPr>
          <p:cNvPr id="6" name="5 CuadroTexto"/>
          <p:cNvSpPr txBox="1"/>
          <p:nvPr/>
        </p:nvSpPr>
        <p:spPr>
          <a:xfrm>
            <a:off x="1619672" y="5589240"/>
            <a:ext cx="1700530" cy="369332"/>
          </a:xfrm>
          <a:prstGeom prst="rect">
            <a:avLst/>
          </a:prstGeom>
          <a:noFill/>
        </p:spPr>
        <p:txBody>
          <a:bodyPr wrap="none" rtlCol="0">
            <a:spAutoFit/>
          </a:bodyPr>
          <a:lstStyle/>
          <a:p>
            <a:r>
              <a:rPr lang="es-MX" dirty="0" smtClean="0">
                <a:solidFill>
                  <a:prstClr val="white"/>
                </a:solidFill>
              </a:rPr>
              <a:t>Mayor densidad</a:t>
            </a:r>
            <a:endParaRPr lang="es-MX" dirty="0">
              <a:solidFill>
                <a:prstClr val="white"/>
              </a:solidFill>
            </a:endParaRPr>
          </a:p>
        </p:txBody>
      </p:sp>
      <p:sp>
        <p:nvSpPr>
          <p:cNvPr id="7" name="6 CuadroTexto"/>
          <p:cNvSpPr txBox="1"/>
          <p:nvPr/>
        </p:nvSpPr>
        <p:spPr>
          <a:xfrm>
            <a:off x="6001961" y="5569877"/>
            <a:ext cx="2160240" cy="369332"/>
          </a:xfrm>
          <a:prstGeom prst="rect">
            <a:avLst/>
          </a:prstGeom>
          <a:noFill/>
        </p:spPr>
        <p:txBody>
          <a:bodyPr wrap="square" rtlCol="0">
            <a:spAutoFit/>
          </a:bodyPr>
          <a:lstStyle/>
          <a:p>
            <a:r>
              <a:rPr lang="es-MX" dirty="0" smtClean="0">
                <a:solidFill>
                  <a:prstClr val="white"/>
                </a:solidFill>
              </a:rPr>
              <a:t>Menor densidad</a:t>
            </a:r>
            <a:endParaRPr lang="es-MX" dirty="0">
              <a:solidFill>
                <a:prstClr val="white"/>
              </a:solidFill>
            </a:endParaRPr>
          </a:p>
        </p:txBody>
      </p:sp>
    </p:spTree>
    <p:extLst>
      <p:ext uri="{BB962C8B-B14F-4D97-AF65-F5344CB8AC3E}">
        <p14:creationId xmlns:p14="http://schemas.microsoft.com/office/powerpoint/2010/main" val="37316066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MX"/>
          </a:p>
        </p:txBody>
      </p:sp>
      <p:sp>
        <p:nvSpPr>
          <p:cNvPr id="2" name="1 Marcador de contenido"/>
          <p:cNvSpPr>
            <a:spLocks noGrp="1"/>
          </p:cNvSpPr>
          <p:nvPr>
            <p:ph idx="1"/>
          </p:nvPr>
        </p:nvSpPr>
        <p:spPr/>
        <p:txBody>
          <a:bodyPr/>
          <a:lstStyle/>
          <a:p>
            <a:r>
              <a:rPr lang="es-MX" dirty="0" smtClean="0"/>
              <a:t>4</a:t>
            </a:r>
            <a:r>
              <a:rPr lang="es-MX" b="1" dirty="0" smtClean="0">
                <a:solidFill>
                  <a:srgbClr val="00B050"/>
                </a:solidFill>
              </a:rPr>
              <a:t>. Sectorización</a:t>
            </a:r>
            <a:r>
              <a:rPr lang="es-MX" dirty="0" smtClean="0"/>
              <a:t>: Que fragmento de la red es de cada actor. Grado en que los individuos tienden a agruparse en sectores independientes</a:t>
            </a:r>
          </a:p>
          <a:p>
            <a:endParaRPr lang="es-MX" dirty="0"/>
          </a:p>
        </p:txBody>
      </p:sp>
      <p:pic>
        <p:nvPicPr>
          <p:cNvPr id="4" name="3 Imagen" descr="triple h.png"/>
          <p:cNvPicPr>
            <a:picLocks noChangeAspect="1"/>
          </p:cNvPicPr>
          <p:nvPr/>
        </p:nvPicPr>
        <p:blipFill>
          <a:blip r:embed="rId2" cstate="print"/>
          <a:stretch>
            <a:fillRect/>
          </a:stretch>
        </p:blipFill>
        <p:spPr>
          <a:xfrm>
            <a:off x="1547664" y="2996952"/>
            <a:ext cx="5688632" cy="3096344"/>
          </a:xfrm>
          <a:prstGeom prst="rect">
            <a:avLst/>
          </a:prstGeom>
        </p:spPr>
      </p:pic>
    </p:spTree>
    <p:extLst>
      <p:ext uri="{BB962C8B-B14F-4D97-AF65-F5344CB8AC3E}">
        <p14:creationId xmlns:p14="http://schemas.microsoft.com/office/powerpoint/2010/main" val="35054131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pPr algn="ctr"/>
            <a:r>
              <a:rPr lang="es-MX" dirty="0" smtClean="0">
                <a:solidFill>
                  <a:srgbClr val="FFC000"/>
                </a:solidFill>
              </a:rPr>
              <a:t>CARACTERÍSTICAS  INTERACCIONALES</a:t>
            </a:r>
            <a:endParaRPr lang="es-MX" dirty="0">
              <a:solidFill>
                <a:srgbClr val="FFC000"/>
              </a:solidFill>
            </a:endParaRPr>
          </a:p>
        </p:txBody>
      </p:sp>
      <p:sp>
        <p:nvSpPr>
          <p:cNvPr id="2" name="1 Marcador de contenido"/>
          <p:cNvSpPr>
            <a:spLocks noGrp="1"/>
          </p:cNvSpPr>
          <p:nvPr>
            <p:ph idx="1"/>
          </p:nvPr>
        </p:nvSpPr>
        <p:spPr/>
        <p:txBody>
          <a:bodyPr/>
          <a:lstStyle/>
          <a:p>
            <a:pPr marL="342900" indent="-342900" algn="just">
              <a:buAutoNum type="arabicPeriod"/>
            </a:pPr>
            <a:r>
              <a:rPr lang="es-MX" b="1" dirty="0" smtClean="0">
                <a:solidFill>
                  <a:srgbClr val="00B050"/>
                </a:solidFill>
              </a:rPr>
              <a:t>Contenido.</a:t>
            </a:r>
            <a:r>
              <a:rPr lang="es-MX" dirty="0" smtClean="0"/>
              <a:t> De los propósitos o intereses reconocidos. Significados que se atribuyen a una interacción. Es la que más presente dificultades y la que menos se encuentra desarrollada.</a:t>
            </a:r>
          </a:p>
          <a:p>
            <a:pPr marL="342900" indent="-342900">
              <a:buAutoNum type="arabicPeriod"/>
            </a:pPr>
            <a:endParaRPr lang="es-MX" dirty="0"/>
          </a:p>
        </p:txBody>
      </p:sp>
      <p:pic>
        <p:nvPicPr>
          <p:cNvPr id="4" name="3 Imagen" descr="salvajismo.jpg"/>
          <p:cNvPicPr>
            <a:picLocks noChangeAspect="1"/>
          </p:cNvPicPr>
          <p:nvPr/>
        </p:nvPicPr>
        <p:blipFill>
          <a:blip r:embed="rId2" cstate="print"/>
          <a:stretch>
            <a:fillRect/>
          </a:stretch>
        </p:blipFill>
        <p:spPr>
          <a:xfrm>
            <a:off x="539552" y="3212976"/>
            <a:ext cx="2584473" cy="2460868"/>
          </a:xfrm>
          <a:prstGeom prst="rect">
            <a:avLst/>
          </a:prstGeom>
        </p:spPr>
      </p:pic>
      <p:pic>
        <p:nvPicPr>
          <p:cNvPr id="5" name="4 Imagen" descr="aprender.jpg"/>
          <p:cNvPicPr>
            <a:picLocks noChangeAspect="1"/>
          </p:cNvPicPr>
          <p:nvPr/>
        </p:nvPicPr>
        <p:blipFill>
          <a:blip r:embed="rId3" cstate="print"/>
          <a:stretch>
            <a:fillRect/>
          </a:stretch>
        </p:blipFill>
        <p:spPr>
          <a:xfrm>
            <a:off x="3858960" y="2965594"/>
            <a:ext cx="1661409" cy="3312368"/>
          </a:xfrm>
          <a:prstGeom prst="rect">
            <a:avLst/>
          </a:prstGeom>
        </p:spPr>
      </p:pic>
      <p:pic>
        <p:nvPicPr>
          <p:cNvPr id="6" name="5 Imagen" descr="liderazgo.jpg"/>
          <p:cNvPicPr>
            <a:picLocks noChangeAspect="1"/>
          </p:cNvPicPr>
          <p:nvPr/>
        </p:nvPicPr>
        <p:blipFill>
          <a:blip r:embed="rId4" cstate="print"/>
          <a:stretch>
            <a:fillRect/>
          </a:stretch>
        </p:blipFill>
        <p:spPr>
          <a:xfrm>
            <a:off x="6660232" y="4077072"/>
            <a:ext cx="1714500" cy="1706880"/>
          </a:xfrm>
          <a:prstGeom prst="rect">
            <a:avLst/>
          </a:prstGeom>
        </p:spPr>
      </p:pic>
      <p:sp>
        <p:nvSpPr>
          <p:cNvPr id="7" name="6 CuadroTexto"/>
          <p:cNvSpPr txBox="1"/>
          <p:nvPr/>
        </p:nvSpPr>
        <p:spPr>
          <a:xfrm>
            <a:off x="4042792" y="6277962"/>
            <a:ext cx="1417439" cy="369332"/>
          </a:xfrm>
          <a:prstGeom prst="rect">
            <a:avLst/>
          </a:prstGeom>
          <a:noFill/>
        </p:spPr>
        <p:txBody>
          <a:bodyPr wrap="none" rtlCol="0">
            <a:spAutoFit/>
          </a:bodyPr>
          <a:lstStyle/>
          <a:p>
            <a:r>
              <a:rPr lang="es-MX" dirty="0" smtClean="0">
                <a:solidFill>
                  <a:prstClr val="white"/>
                </a:solidFill>
              </a:rPr>
              <a:t>Colaboración</a:t>
            </a:r>
            <a:endParaRPr lang="es-MX" dirty="0">
              <a:solidFill>
                <a:prstClr val="white"/>
              </a:solidFill>
            </a:endParaRPr>
          </a:p>
        </p:txBody>
      </p:sp>
      <p:sp>
        <p:nvSpPr>
          <p:cNvPr id="8" name="7 CuadroTexto"/>
          <p:cNvSpPr txBox="1"/>
          <p:nvPr/>
        </p:nvSpPr>
        <p:spPr>
          <a:xfrm>
            <a:off x="7020272" y="3573016"/>
            <a:ext cx="1077283" cy="369332"/>
          </a:xfrm>
          <a:prstGeom prst="rect">
            <a:avLst/>
          </a:prstGeom>
          <a:noFill/>
        </p:spPr>
        <p:txBody>
          <a:bodyPr wrap="none" rtlCol="0">
            <a:spAutoFit/>
          </a:bodyPr>
          <a:lstStyle/>
          <a:p>
            <a:r>
              <a:rPr lang="es-MX" dirty="0" smtClean="0">
                <a:solidFill>
                  <a:prstClr val="white"/>
                </a:solidFill>
              </a:rPr>
              <a:t>Liderazgo</a:t>
            </a:r>
            <a:endParaRPr lang="es-MX" dirty="0">
              <a:solidFill>
                <a:prstClr val="white"/>
              </a:solidFill>
            </a:endParaRPr>
          </a:p>
        </p:txBody>
      </p:sp>
    </p:spTree>
    <p:extLst>
      <p:ext uri="{BB962C8B-B14F-4D97-AF65-F5344CB8AC3E}">
        <p14:creationId xmlns:p14="http://schemas.microsoft.com/office/powerpoint/2010/main" val="18058901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MX"/>
          </a:p>
        </p:txBody>
      </p:sp>
      <p:sp>
        <p:nvSpPr>
          <p:cNvPr id="2" name="1 Marcador de contenido"/>
          <p:cNvSpPr>
            <a:spLocks noGrp="1"/>
          </p:cNvSpPr>
          <p:nvPr>
            <p:ph idx="1"/>
          </p:nvPr>
        </p:nvSpPr>
        <p:spPr/>
        <p:txBody>
          <a:bodyPr/>
          <a:lstStyle/>
          <a:p>
            <a:r>
              <a:rPr lang="es-MX" dirty="0" smtClean="0"/>
              <a:t>2. </a:t>
            </a:r>
            <a:r>
              <a:rPr lang="es-MX" b="1" dirty="0" smtClean="0">
                <a:solidFill>
                  <a:srgbClr val="00B050"/>
                </a:solidFill>
              </a:rPr>
              <a:t>Direccionalidad.</a:t>
            </a:r>
            <a:r>
              <a:rPr lang="es-MX" dirty="0" smtClean="0"/>
              <a:t> Naturaleza de la reciprocidad de un nodo a otro.</a:t>
            </a:r>
            <a:endParaRPr lang="es-MX" dirty="0"/>
          </a:p>
        </p:txBody>
      </p:sp>
      <p:pic>
        <p:nvPicPr>
          <p:cNvPr id="4" name="3 Imagen" descr="mineria de datos.jpg"/>
          <p:cNvPicPr>
            <a:picLocks noChangeAspect="1"/>
          </p:cNvPicPr>
          <p:nvPr/>
        </p:nvPicPr>
        <p:blipFill>
          <a:blip r:embed="rId2" cstate="print"/>
          <a:stretch>
            <a:fillRect/>
          </a:stretch>
        </p:blipFill>
        <p:spPr>
          <a:xfrm>
            <a:off x="1187624" y="2420888"/>
            <a:ext cx="6619441" cy="3384376"/>
          </a:xfrm>
          <a:prstGeom prst="rect">
            <a:avLst/>
          </a:prstGeom>
        </p:spPr>
      </p:pic>
    </p:spTree>
    <p:extLst>
      <p:ext uri="{BB962C8B-B14F-4D97-AF65-F5344CB8AC3E}">
        <p14:creationId xmlns:p14="http://schemas.microsoft.com/office/powerpoint/2010/main" val="14710509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MX"/>
          </a:p>
        </p:txBody>
      </p:sp>
      <p:sp>
        <p:nvSpPr>
          <p:cNvPr id="2" name="1 Marcador de contenido"/>
          <p:cNvSpPr>
            <a:spLocks noGrp="1"/>
          </p:cNvSpPr>
          <p:nvPr>
            <p:ph idx="1"/>
          </p:nvPr>
        </p:nvSpPr>
        <p:spPr/>
        <p:txBody>
          <a:bodyPr/>
          <a:lstStyle/>
          <a:p>
            <a:r>
              <a:rPr lang="es-MX" dirty="0" smtClean="0"/>
              <a:t>3. </a:t>
            </a:r>
            <a:r>
              <a:rPr lang="es-MX" b="1" dirty="0" smtClean="0">
                <a:solidFill>
                  <a:srgbClr val="00B050"/>
                </a:solidFill>
              </a:rPr>
              <a:t>Durabilidad</a:t>
            </a:r>
            <a:r>
              <a:rPr lang="es-MX" dirty="0" smtClean="0"/>
              <a:t>. El reconocimiento conjunto de obligaciones y derechos en la relación</a:t>
            </a:r>
            <a:endParaRPr lang="es-MX" dirty="0"/>
          </a:p>
        </p:txBody>
      </p:sp>
      <p:pic>
        <p:nvPicPr>
          <p:cNvPr id="4" name="3 Imagen" descr="durabilidad.png"/>
          <p:cNvPicPr>
            <a:picLocks noChangeAspect="1"/>
          </p:cNvPicPr>
          <p:nvPr/>
        </p:nvPicPr>
        <p:blipFill>
          <a:blip r:embed="rId2" cstate="print"/>
          <a:stretch>
            <a:fillRect/>
          </a:stretch>
        </p:blipFill>
        <p:spPr>
          <a:xfrm>
            <a:off x="1187624" y="2636912"/>
            <a:ext cx="4752528" cy="2175856"/>
          </a:xfrm>
          <a:prstGeom prst="rect">
            <a:avLst/>
          </a:prstGeom>
        </p:spPr>
      </p:pic>
      <p:pic>
        <p:nvPicPr>
          <p:cNvPr id="6" name="5 Imagen" descr="derechos1.jpg"/>
          <p:cNvPicPr>
            <a:picLocks noChangeAspect="1"/>
          </p:cNvPicPr>
          <p:nvPr/>
        </p:nvPicPr>
        <p:blipFill>
          <a:blip r:embed="rId3" cstate="print"/>
          <a:stretch>
            <a:fillRect/>
          </a:stretch>
        </p:blipFill>
        <p:spPr>
          <a:xfrm>
            <a:off x="6660232" y="4437112"/>
            <a:ext cx="1836411" cy="1928232"/>
          </a:xfrm>
          <a:prstGeom prst="rect">
            <a:avLst/>
          </a:prstGeom>
        </p:spPr>
      </p:pic>
    </p:spTree>
    <p:extLst>
      <p:ext uri="{BB962C8B-B14F-4D97-AF65-F5344CB8AC3E}">
        <p14:creationId xmlns:p14="http://schemas.microsoft.com/office/powerpoint/2010/main" val="24712776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MX"/>
          </a:p>
        </p:txBody>
      </p:sp>
      <p:sp>
        <p:nvSpPr>
          <p:cNvPr id="2" name="1 Marcador de contenido"/>
          <p:cNvSpPr>
            <a:spLocks noGrp="1"/>
          </p:cNvSpPr>
          <p:nvPr>
            <p:ph idx="1"/>
          </p:nvPr>
        </p:nvSpPr>
        <p:spPr/>
        <p:txBody>
          <a:bodyPr/>
          <a:lstStyle/>
          <a:p>
            <a:r>
              <a:rPr lang="es-MX" b="1" dirty="0" smtClean="0">
                <a:solidFill>
                  <a:srgbClr val="00B050"/>
                </a:solidFill>
              </a:rPr>
              <a:t>4. Intensidad</a:t>
            </a:r>
            <a:r>
              <a:rPr lang="es-MX" dirty="0" smtClean="0"/>
              <a:t>. Grado en que los individuos estén preparados para cumplir con sus obligaciones con los otros.</a:t>
            </a:r>
          </a:p>
          <a:p>
            <a:r>
              <a:rPr lang="es-MX" dirty="0" smtClean="0"/>
              <a:t>No toda relación intensa implica relaciones cara a cara</a:t>
            </a:r>
            <a:endParaRPr lang="es-MX" dirty="0"/>
          </a:p>
        </p:txBody>
      </p:sp>
      <p:pic>
        <p:nvPicPr>
          <p:cNvPr id="4" name="3 Imagen" descr="derechos.png"/>
          <p:cNvPicPr>
            <a:picLocks noChangeAspect="1"/>
          </p:cNvPicPr>
          <p:nvPr/>
        </p:nvPicPr>
        <p:blipFill>
          <a:blip r:embed="rId2" cstate="print"/>
          <a:stretch>
            <a:fillRect/>
          </a:stretch>
        </p:blipFill>
        <p:spPr>
          <a:xfrm>
            <a:off x="611560" y="3429000"/>
            <a:ext cx="3726648" cy="2671936"/>
          </a:xfrm>
          <a:prstGeom prst="rect">
            <a:avLst/>
          </a:prstGeom>
        </p:spPr>
      </p:pic>
      <p:pic>
        <p:nvPicPr>
          <p:cNvPr id="5" name="4 Imagen" descr="intensidad.png"/>
          <p:cNvPicPr>
            <a:picLocks noChangeAspect="1"/>
          </p:cNvPicPr>
          <p:nvPr/>
        </p:nvPicPr>
        <p:blipFill>
          <a:blip r:embed="rId3" cstate="print"/>
          <a:stretch>
            <a:fillRect/>
          </a:stretch>
        </p:blipFill>
        <p:spPr>
          <a:xfrm>
            <a:off x="5292080" y="3429000"/>
            <a:ext cx="3246262" cy="2160240"/>
          </a:xfrm>
          <a:prstGeom prst="rect">
            <a:avLst/>
          </a:prstGeom>
        </p:spPr>
      </p:pic>
      <p:sp>
        <p:nvSpPr>
          <p:cNvPr id="6" name="5 CuadroTexto"/>
          <p:cNvSpPr txBox="1"/>
          <p:nvPr/>
        </p:nvSpPr>
        <p:spPr>
          <a:xfrm>
            <a:off x="6444207" y="5731604"/>
            <a:ext cx="1064907" cy="369332"/>
          </a:xfrm>
          <a:prstGeom prst="rect">
            <a:avLst/>
          </a:prstGeom>
          <a:noFill/>
        </p:spPr>
        <p:txBody>
          <a:bodyPr wrap="none" rtlCol="0">
            <a:spAutoFit/>
          </a:bodyPr>
          <a:lstStyle/>
          <a:p>
            <a:r>
              <a:rPr lang="es-MX" dirty="0" smtClean="0">
                <a:solidFill>
                  <a:prstClr val="white"/>
                </a:solidFill>
              </a:rPr>
              <a:t>Dirección</a:t>
            </a:r>
            <a:endParaRPr lang="es-MX" dirty="0">
              <a:solidFill>
                <a:prstClr val="white"/>
              </a:solidFill>
            </a:endParaRPr>
          </a:p>
        </p:txBody>
      </p:sp>
    </p:spTree>
    <p:extLst>
      <p:ext uri="{BB962C8B-B14F-4D97-AF65-F5344CB8AC3E}">
        <p14:creationId xmlns:p14="http://schemas.microsoft.com/office/powerpoint/2010/main" val="8234339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MX"/>
          </a:p>
        </p:txBody>
      </p:sp>
      <p:sp>
        <p:nvSpPr>
          <p:cNvPr id="2" name="1 Marcador de contenido"/>
          <p:cNvSpPr>
            <a:spLocks noGrp="1"/>
          </p:cNvSpPr>
          <p:nvPr>
            <p:ph idx="1"/>
          </p:nvPr>
        </p:nvSpPr>
        <p:spPr/>
        <p:txBody>
          <a:bodyPr/>
          <a:lstStyle/>
          <a:p>
            <a:r>
              <a:rPr lang="es-MX" dirty="0" smtClean="0"/>
              <a:t>5</a:t>
            </a:r>
            <a:r>
              <a:rPr lang="es-MX" b="1" dirty="0" smtClean="0">
                <a:solidFill>
                  <a:srgbClr val="00B050"/>
                </a:solidFill>
              </a:rPr>
              <a:t>. Frecuencia: </a:t>
            </a:r>
            <a:r>
              <a:rPr lang="es-MX" dirty="0" smtClean="0"/>
              <a:t>De los contactos entre miembros de una red. No supone lata intensidad.</a:t>
            </a:r>
            <a:endParaRPr lang="es-MX" dirty="0"/>
          </a:p>
        </p:txBody>
      </p:sp>
      <p:pic>
        <p:nvPicPr>
          <p:cNvPr id="4" name="3 Imagen" descr="frecuencia.jpg"/>
          <p:cNvPicPr>
            <a:picLocks noChangeAspect="1"/>
          </p:cNvPicPr>
          <p:nvPr/>
        </p:nvPicPr>
        <p:blipFill>
          <a:blip r:embed="rId2" cstate="print"/>
          <a:stretch>
            <a:fillRect/>
          </a:stretch>
        </p:blipFill>
        <p:spPr>
          <a:xfrm>
            <a:off x="2339752" y="2492896"/>
            <a:ext cx="3888432" cy="3240360"/>
          </a:xfrm>
          <a:prstGeom prst="rect">
            <a:avLst/>
          </a:prstGeom>
        </p:spPr>
      </p:pic>
      <p:sp>
        <p:nvSpPr>
          <p:cNvPr id="5" name="4 Flecha izquierda">
            <a:hlinkClick r:id="rId3" action="ppaction://hlinksldjump"/>
          </p:cNvPr>
          <p:cNvSpPr/>
          <p:nvPr/>
        </p:nvSpPr>
        <p:spPr>
          <a:xfrm>
            <a:off x="8316416" y="6086723"/>
            <a:ext cx="489204"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768889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pPr algn="ctr"/>
            <a:r>
              <a:rPr lang="es-MX" dirty="0" smtClean="0">
                <a:solidFill>
                  <a:srgbClr val="FFFF00"/>
                </a:solidFill>
              </a:rPr>
              <a:t>Sobre la noción del surgimiento de redes</a:t>
            </a:r>
            <a:endParaRPr lang="es-MX" dirty="0">
              <a:solidFill>
                <a:srgbClr val="FFFF00"/>
              </a:solidFill>
            </a:endParaRPr>
          </a:p>
        </p:txBody>
      </p:sp>
      <p:sp>
        <p:nvSpPr>
          <p:cNvPr id="2" name="1 Marcador de contenido"/>
          <p:cNvSpPr>
            <a:spLocks noGrp="1"/>
          </p:cNvSpPr>
          <p:nvPr>
            <p:ph idx="1"/>
          </p:nvPr>
        </p:nvSpPr>
        <p:spPr/>
        <p:txBody>
          <a:bodyPr>
            <a:normAutofit lnSpcReduction="10000"/>
          </a:bodyPr>
          <a:lstStyle/>
          <a:p>
            <a:pPr lvl="2"/>
            <a:r>
              <a:rPr lang="es-MX" sz="2400" dirty="0" smtClean="0"/>
              <a:t>Globalización (telaraña) (organizaciones, gobiernos y sociedades)</a:t>
            </a:r>
          </a:p>
          <a:p>
            <a:pPr lvl="5"/>
            <a:r>
              <a:rPr lang="es-MX" sz="2400" dirty="0" smtClean="0"/>
              <a:t>Contextos locales y regionales</a:t>
            </a:r>
          </a:p>
          <a:p>
            <a:pPr lvl="8"/>
            <a:r>
              <a:rPr lang="es-MX" sz="2400" dirty="0" smtClean="0"/>
              <a:t>&gt; Globalización- desintegración nacional ocurre</a:t>
            </a:r>
          </a:p>
          <a:p>
            <a:pPr lvl="8"/>
            <a:endParaRPr lang="es-MX" sz="2400" dirty="0" smtClean="0"/>
          </a:p>
          <a:p>
            <a:pPr lvl="8"/>
            <a:endParaRPr lang="es-MX" sz="2400" dirty="0" smtClean="0"/>
          </a:p>
          <a:p>
            <a:pPr lvl="2"/>
            <a:endParaRPr lang="es-MX" sz="2400" dirty="0" smtClean="0"/>
          </a:p>
          <a:p>
            <a:pPr lvl="2"/>
            <a:r>
              <a:rPr lang="es-MX" sz="2400" dirty="0" err="1" smtClean="0"/>
              <a:t>Hage</a:t>
            </a:r>
            <a:r>
              <a:rPr lang="es-MX" sz="2400" dirty="0" smtClean="0"/>
              <a:t> y Alter (1997). Nueva  economía  (mercado  no  coordina actividad económica</a:t>
            </a:r>
            <a:r>
              <a:rPr lang="es-MX" sz="2400" dirty="0" smtClean="0">
                <a:solidFill>
                  <a:schemeClr val="tx1"/>
                </a:solidFill>
              </a:rPr>
              <a:t>)         Relaciones obligatorias y relaciones guiadas por el interés propi</a:t>
            </a:r>
            <a:r>
              <a:rPr lang="es-MX" sz="2400" dirty="0" smtClean="0"/>
              <a:t>o.</a:t>
            </a:r>
            <a:endParaRPr lang="es-MX" sz="2400" dirty="0"/>
          </a:p>
        </p:txBody>
      </p:sp>
      <p:sp>
        <p:nvSpPr>
          <p:cNvPr id="4" name="3 Cerrar llave"/>
          <p:cNvSpPr/>
          <p:nvPr/>
        </p:nvSpPr>
        <p:spPr>
          <a:xfrm rot="16200000">
            <a:off x="4752020" y="440668"/>
            <a:ext cx="576064" cy="597666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dirty="0">
              <a:solidFill>
                <a:srgbClr val="00B0F0"/>
              </a:solidFill>
            </a:endParaRPr>
          </a:p>
        </p:txBody>
      </p:sp>
      <p:sp>
        <p:nvSpPr>
          <p:cNvPr id="5" name="4 CuadroTexto"/>
          <p:cNvSpPr txBox="1"/>
          <p:nvPr/>
        </p:nvSpPr>
        <p:spPr>
          <a:xfrm>
            <a:off x="2843808" y="3717032"/>
            <a:ext cx="4789773" cy="369332"/>
          </a:xfrm>
          <a:prstGeom prst="rect">
            <a:avLst/>
          </a:prstGeom>
          <a:noFill/>
        </p:spPr>
        <p:txBody>
          <a:bodyPr wrap="none" rtlCol="0">
            <a:spAutoFit/>
          </a:bodyPr>
          <a:lstStyle/>
          <a:p>
            <a:r>
              <a:rPr lang="es-MX" dirty="0" smtClean="0">
                <a:solidFill>
                  <a:srgbClr val="00B050"/>
                </a:solidFill>
              </a:rPr>
              <a:t>Componentes internacionales ganan importancia</a:t>
            </a:r>
            <a:endParaRPr lang="es-MX" dirty="0">
              <a:solidFill>
                <a:srgbClr val="00B050"/>
              </a:solidFill>
            </a:endParaRPr>
          </a:p>
        </p:txBody>
      </p:sp>
      <p:cxnSp>
        <p:nvCxnSpPr>
          <p:cNvPr id="7" name="6 Conector recto de flecha"/>
          <p:cNvCxnSpPr/>
          <p:nvPr/>
        </p:nvCxnSpPr>
        <p:spPr>
          <a:xfrm>
            <a:off x="5436096" y="5229200"/>
            <a:ext cx="2880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MX" b="1" dirty="0" smtClean="0">
                <a:solidFill>
                  <a:srgbClr val="FFC000"/>
                </a:solidFill>
              </a:rPr>
              <a:t>Un poco de antecedentes:</a:t>
            </a:r>
            <a:endParaRPr lang="es-MX" b="1" dirty="0">
              <a:solidFill>
                <a:srgbClr val="FFC000"/>
              </a:solidFill>
            </a:endParaRPr>
          </a:p>
        </p:txBody>
      </p:sp>
      <p:sp>
        <p:nvSpPr>
          <p:cNvPr id="2" name="1 Marcador de contenido"/>
          <p:cNvSpPr>
            <a:spLocks noGrp="1"/>
          </p:cNvSpPr>
          <p:nvPr>
            <p:ph idx="1"/>
          </p:nvPr>
        </p:nvSpPr>
        <p:spPr>
          <a:xfrm>
            <a:off x="395536" y="1484784"/>
            <a:ext cx="7680960" cy="4724400"/>
          </a:xfrm>
        </p:spPr>
        <p:txBody>
          <a:bodyPr>
            <a:normAutofit/>
          </a:bodyPr>
          <a:lstStyle/>
          <a:p>
            <a:pPr lvl="2" algn="just"/>
            <a:r>
              <a:rPr lang="es-MX" sz="2800" dirty="0" smtClean="0"/>
              <a:t>El concepto ha sido utilizado en los 60 y 70 (redes de intercambio y redes de poder) como una forma de interacción social, ejemplo: Modelos de grafos y teorías con modelos estocásticos </a:t>
            </a:r>
            <a:r>
              <a:rPr lang="es-MX" dirty="0" smtClean="0"/>
              <a:t>(</a:t>
            </a:r>
            <a:r>
              <a:rPr lang="es-MX" dirty="0" err="1"/>
              <a:t>T</a:t>
            </a:r>
            <a:r>
              <a:rPr lang="es-MX" dirty="0" err="1" smtClean="0"/>
              <a:t>rudeau</a:t>
            </a:r>
            <a:r>
              <a:rPr lang="es-MX" dirty="0" smtClean="0"/>
              <a:t>, 1993).</a:t>
            </a:r>
          </a:p>
          <a:p>
            <a:pPr lvl="2"/>
            <a:endParaRPr lang="es-MX" sz="2800" dirty="0" smtClean="0"/>
          </a:p>
          <a:p>
            <a:pPr lvl="2">
              <a:buNone/>
            </a:pPr>
            <a:endParaRPr lang="es-MX" sz="2800" dirty="0" smtClean="0"/>
          </a:p>
        </p:txBody>
      </p:sp>
      <p:pic>
        <p:nvPicPr>
          <p:cNvPr id="4" name="3 Imagen" descr="grafos.png"/>
          <p:cNvPicPr>
            <a:picLocks noChangeAspect="1"/>
          </p:cNvPicPr>
          <p:nvPr/>
        </p:nvPicPr>
        <p:blipFill>
          <a:blip r:embed="rId2" cstate="print"/>
          <a:stretch>
            <a:fillRect/>
          </a:stretch>
        </p:blipFill>
        <p:spPr>
          <a:xfrm>
            <a:off x="4427984" y="3765511"/>
            <a:ext cx="3849216" cy="266429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980728"/>
            <a:ext cx="8229600" cy="1143000"/>
          </a:xfrm>
        </p:spPr>
        <p:txBody>
          <a:bodyPr>
            <a:normAutofit/>
          </a:bodyPr>
          <a:lstStyle/>
          <a:p>
            <a:pPr algn="ctr"/>
            <a:r>
              <a:rPr lang="es-MX" dirty="0">
                <a:solidFill>
                  <a:srgbClr val="FFFF00"/>
                </a:solidFill>
              </a:rPr>
              <a:t>U</a:t>
            </a:r>
            <a:r>
              <a:rPr lang="es-MX" b="1" dirty="0" smtClean="0">
                <a:solidFill>
                  <a:srgbClr val="FFFF00"/>
                </a:solidFill>
              </a:rPr>
              <a:t>nidad de competencia 1 </a:t>
            </a:r>
            <a:br>
              <a:rPr lang="es-MX" b="1" dirty="0" smtClean="0">
                <a:solidFill>
                  <a:srgbClr val="FFFF00"/>
                </a:solidFill>
              </a:rPr>
            </a:br>
            <a:r>
              <a:rPr lang="es-MX" sz="2400" b="1" dirty="0" smtClean="0">
                <a:solidFill>
                  <a:srgbClr val="FFFF00"/>
                </a:solidFill>
              </a:rPr>
              <a:t>Temas incisos del a-e del programa de la UA</a:t>
            </a:r>
            <a:endParaRPr lang="es-MX" sz="2400" b="1" dirty="0">
              <a:solidFill>
                <a:srgbClr val="FFFF00"/>
              </a:solidFill>
            </a:endParaRPr>
          </a:p>
        </p:txBody>
      </p:sp>
      <p:sp>
        <p:nvSpPr>
          <p:cNvPr id="2" name="1 Marcador de contenido"/>
          <p:cNvSpPr>
            <a:spLocks noGrp="1"/>
          </p:cNvSpPr>
          <p:nvPr>
            <p:ph idx="1"/>
          </p:nvPr>
        </p:nvSpPr>
        <p:spPr/>
        <p:txBody>
          <a:bodyPr>
            <a:normAutofit/>
          </a:bodyPr>
          <a:lstStyle/>
          <a:p>
            <a:pPr marL="0" indent="0" algn="ctr">
              <a:buNone/>
            </a:pPr>
            <a:endParaRPr lang="es-MX" sz="3600" dirty="0" smtClean="0"/>
          </a:p>
          <a:p>
            <a:pPr algn="ctr"/>
            <a:endParaRPr lang="es-MX" sz="3600" dirty="0" smtClean="0"/>
          </a:p>
          <a:p>
            <a:pPr marL="0" indent="0" algn="ctr">
              <a:buNone/>
            </a:pPr>
            <a:r>
              <a:rPr lang="es-MX" sz="3600" dirty="0" smtClean="0"/>
              <a:t>Aspectos introductorios y conceptuales de las redes de conocimiento (RC)</a:t>
            </a:r>
            <a:endParaRPr lang="es-MX" sz="3600" dirty="0"/>
          </a:p>
        </p:txBody>
      </p:sp>
    </p:spTree>
    <p:extLst>
      <p:ext uri="{BB962C8B-B14F-4D97-AF65-F5344CB8AC3E}">
        <p14:creationId xmlns:p14="http://schemas.microsoft.com/office/powerpoint/2010/main" val="31695870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endParaRPr lang="es-MX"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35696" y="4077071"/>
            <a:ext cx="5313302" cy="2304257"/>
          </a:xfrm>
        </p:spPr>
      </p:pic>
      <p:sp>
        <p:nvSpPr>
          <p:cNvPr id="5" name="Rectángulo 4"/>
          <p:cNvSpPr/>
          <p:nvPr/>
        </p:nvSpPr>
        <p:spPr>
          <a:xfrm>
            <a:off x="683568" y="692696"/>
            <a:ext cx="8064896" cy="3539430"/>
          </a:xfrm>
          <a:prstGeom prst="rect">
            <a:avLst/>
          </a:prstGeom>
        </p:spPr>
        <p:txBody>
          <a:bodyPr wrap="square">
            <a:spAutoFit/>
          </a:bodyPr>
          <a:lstStyle/>
          <a:p>
            <a:pPr algn="ctr"/>
            <a:r>
              <a:rPr lang="es-MX" sz="2400" b="1" dirty="0">
                <a:solidFill>
                  <a:srgbClr val="FFC000"/>
                </a:solidFill>
              </a:rPr>
              <a:t>Euler y los siete puentes de </a:t>
            </a:r>
            <a:r>
              <a:rPr lang="es-MX" sz="2400" b="1" dirty="0" err="1" smtClean="0">
                <a:solidFill>
                  <a:srgbClr val="FFC000"/>
                </a:solidFill>
              </a:rPr>
              <a:t>Königsberg</a:t>
            </a:r>
            <a:endParaRPr lang="es-MX" sz="2400" b="1" dirty="0" smtClean="0">
              <a:solidFill>
                <a:srgbClr val="FFC000"/>
              </a:solidFill>
            </a:endParaRPr>
          </a:p>
          <a:p>
            <a:pPr algn="ctr"/>
            <a:r>
              <a:rPr lang="es-MX" sz="2000" b="1" dirty="0" smtClean="0">
                <a:solidFill>
                  <a:srgbClr val="FFC000"/>
                </a:solidFill>
              </a:rPr>
              <a:t>(ejemplo del enfoque de nodos)</a:t>
            </a:r>
            <a:endParaRPr lang="es-MX" sz="2000" b="1" dirty="0">
              <a:solidFill>
                <a:srgbClr val="FFC000"/>
              </a:solidFill>
            </a:endParaRPr>
          </a:p>
          <a:p>
            <a:endParaRPr lang="es-MX" sz="1600" dirty="0"/>
          </a:p>
          <a:p>
            <a:pPr algn="just"/>
            <a:r>
              <a:rPr lang="es-MX" sz="1600" dirty="0"/>
              <a:t>Se trata de un célebre problema resuelto matemáticamente por Leonard Euler en 1736.</a:t>
            </a:r>
          </a:p>
          <a:p>
            <a:pPr algn="just"/>
            <a:endParaRPr lang="es-MX" sz="1600" dirty="0"/>
          </a:p>
          <a:p>
            <a:pPr algn="just"/>
            <a:r>
              <a:rPr lang="es-MX" sz="1600" dirty="0"/>
              <a:t>El río </a:t>
            </a:r>
            <a:r>
              <a:rPr lang="es-MX" sz="1600" dirty="0" err="1"/>
              <a:t>Pregel</a:t>
            </a:r>
            <a:r>
              <a:rPr lang="es-MX" sz="1600" dirty="0"/>
              <a:t>, también llamado </a:t>
            </a:r>
            <a:r>
              <a:rPr lang="es-MX" sz="1600" dirty="0" err="1"/>
              <a:t>Pregolya</a:t>
            </a:r>
            <a:r>
              <a:rPr lang="es-MX" sz="1600" dirty="0"/>
              <a:t>, a su paso por </a:t>
            </a:r>
            <a:r>
              <a:rPr lang="es-MX" sz="1600" dirty="0" err="1"/>
              <a:t>Königsberg</a:t>
            </a:r>
            <a:r>
              <a:rPr lang="es-MX" sz="1600" dirty="0"/>
              <a:t> (ciudad alemana de la Prusia Central en esos años, y hoy Kaliningrado perteneciente a Rusia), se bifurcaba en varios ramales formando dos islas antes de seguir su curso de nuevo. En el siglo XVIII ambas islas se conectaban entre sí y con las orillas del río por siete puentes, tal y como muestra la Figura 1</a:t>
            </a:r>
            <a:r>
              <a:rPr lang="es-MX" sz="1600" dirty="0" smtClean="0"/>
              <a:t>.</a:t>
            </a:r>
          </a:p>
          <a:p>
            <a:pPr algn="just"/>
            <a:r>
              <a:rPr lang="es-MX" sz="1600" dirty="0"/>
              <a:t>Se dice que sus habitantes intentaron durante años encontrar una ruta por la que cruzando una sola vez cada puente se pudiese regresar al punto de partida. Nunca lo encontraron. La cuestión es ¿existe tal camino? </a:t>
            </a:r>
            <a:endParaRPr lang="es-MX" sz="1600" dirty="0" smtClean="0"/>
          </a:p>
          <a:p>
            <a:pPr algn="ctr"/>
            <a:endParaRPr lang="es-MX" sz="1600" dirty="0"/>
          </a:p>
        </p:txBody>
      </p:sp>
    </p:spTree>
    <p:extLst>
      <p:ext uri="{BB962C8B-B14F-4D97-AF65-F5344CB8AC3E}">
        <p14:creationId xmlns:p14="http://schemas.microsoft.com/office/powerpoint/2010/main" val="27633271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pPr algn="ctr"/>
            <a:r>
              <a:rPr lang="es-MX" dirty="0" smtClean="0">
                <a:solidFill>
                  <a:srgbClr val="FFC000"/>
                </a:solidFill>
              </a:rPr>
              <a:t>Análisis de la realidad</a:t>
            </a:r>
            <a:endParaRPr lang="es-MX" dirty="0">
              <a:solidFill>
                <a:srgbClr val="FFC000"/>
              </a:solidFill>
            </a:endParaRPr>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47664" y="1988840"/>
            <a:ext cx="5976664" cy="3810285"/>
          </a:xfrm>
        </p:spPr>
      </p:pic>
    </p:spTree>
    <p:extLst>
      <p:ext uri="{BB962C8B-B14F-4D97-AF65-F5344CB8AC3E}">
        <p14:creationId xmlns:p14="http://schemas.microsoft.com/office/powerpoint/2010/main" val="16735819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pPr algn="ctr"/>
            <a:r>
              <a:rPr lang="es-MX" dirty="0" smtClean="0">
                <a:solidFill>
                  <a:srgbClr val="FFC000"/>
                </a:solidFill>
              </a:rPr>
              <a:t>Reducción a un esquema de grafos</a:t>
            </a:r>
            <a:endParaRPr lang="es-MX" dirty="0">
              <a:solidFill>
                <a:srgbClr val="FFC000"/>
              </a:solidFill>
            </a:endParaRPr>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99360" y="1904841"/>
            <a:ext cx="4145280" cy="3916680"/>
          </a:xfrm>
        </p:spPr>
      </p:pic>
    </p:spTree>
    <p:extLst>
      <p:ext uri="{BB962C8B-B14F-4D97-AF65-F5344CB8AC3E}">
        <p14:creationId xmlns:p14="http://schemas.microsoft.com/office/powerpoint/2010/main" val="23044445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MX"/>
          </a:p>
        </p:txBody>
      </p:sp>
      <p:sp>
        <p:nvSpPr>
          <p:cNvPr id="5" name="4 Rectángulo"/>
          <p:cNvSpPr/>
          <p:nvPr/>
        </p:nvSpPr>
        <p:spPr>
          <a:xfrm>
            <a:off x="467544" y="836712"/>
            <a:ext cx="7416824" cy="1384995"/>
          </a:xfrm>
          <a:prstGeom prst="rect">
            <a:avLst/>
          </a:prstGeom>
        </p:spPr>
        <p:txBody>
          <a:bodyPr wrap="square">
            <a:spAutoFit/>
          </a:bodyPr>
          <a:lstStyle/>
          <a:p>
            <a:pPr lvl="2" algn="just"/>
            <a:r>
              <a:rPr lang="es-MX" sz="2800" dirty="0" smtClean="0"/>
              <a:t>En los 80´s la teoría de la estructuras cobra fuerza en la ingeniería y las comunicaciones.</a:t>
            </a:r>
            <a:endParaRPr lang="es-MX" sz="2800" dirty="0"/>
          </a:p>
        </p:txBody>
      </p:sp>
      <p:pic>
        <p:nvPicPr>
          <p:cNvPr id="7" name="6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9" y="2227570"/>
            <a:ext cx="3816424" cy="3744416"/>
          </a:xfrm>
        </p:spPr>
      </p:pic>
      <p:pic>
        <p:nvPicPr>
          <p:cNvPr id="8" name="7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2221707"/>
            <a:ext cx="3816424" cy="3727573"/>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endParaRPr lang="es-MX" dirty="0"/>
          </a:p>
        </p:txBody>
      </p:sp>
      <p:sp>
        <p:nvSpPr>
          <p:cNvPr id="2" name="1 Marcador de contenido"/>
          <p:cNvSpPr>
            <a:spLocks noGrp="1"/>
          </p:cNvSpPr>
          <p:nvPr>
            <p:ph idx="1"/>
          </p:nvPr>
        </p:nvSpPr>
        <p:spPr/>
        <p:txBody>
          <a:bodyPr>
            <a:normAutofit/>
          </a:bodyPr>
          <a:lstStyle/>
          <a:p>
            <a:pPr algn="just"/>
            <a:r>
              <a:rPr lang="es-MX" sz="3600" dirty="0" smtClean="0"/>
              <a:t>En los 90´s cobran fuerza los modelos de redes de </a:t>
            </a:r>
            <a:r>
              <a:rPr lang="es-MX" sz="3600" dirty="0"/>
              <a:t>poder </a:t>
            </a:r>
            <a:r>
              <a:rPr lang="es-MX" sz="2000" dirty="0" smtClean="0"/>
              <a:t>(</a:t>
            </a:r>
            <a:r>
              <a:rPr lang="es-MX" sz="2000" dirty="0" err="1" smtClean="0"/>
              <a:t>Trudeau</a:t>
            </a:r>
            <a:r>
              <a:rPr lang="es-MX" sz="2000" dirty="0"/>
              <a:t>, </a:t>
            </a:r>
            <a:r>
              <a:rPr lang="es-MX" sz="2000" dirty="0" smtClean="0"/>
              <a:t>1993)</a:t>
            </a:r>
            <a:endParaRPr lang="es-MX" sz="2000" dirty="0"/>
          </a:p>
        </p:txBody>
      </p:sp>
      <p:pic>
        <p:nvPicPr>
          <p:cNvPr id="6" name="5 Imagen" descr="tipos de poder.png"/>
          <p:cNvPicPr>
            <a:picLocks noChangeAspect="1"/>
          </p:cNvPicPr>
          <p:nvPr/>
        </p:nvPicPr>
        <p:blipFill>
          <a:blip r:embed="rId2" cstate="print"/>
          <a:stretch>
            <a:fillRect/>
          </a:stretch>
        </p:blipFill>
        <p:spPr>
          <a:xfrm>
            <a:off x="611560" y="3140968"/>
            <a:ext cx="3507027" cy="2304256"/>
          </a:xfrm>
          <a:prstGeom prst="rect">
            <a:avLst/>
          </a:prstGeom>
        </p:spPr>
      </p:pic>
      <p:pic>
        <p:nvPicPr>
          <p:cNvPr id="7" name="6 Imagen" descr="redestipopaul baran.jpg"/>
          <p:cNvPicPr>
            <a:picLocks noChangeAspect="1"/>
          </p:cNvPicPr>
          <p:nvPr/>
        </p:nvPicPr>
        <p:blipFill>
          <a:blip r:embed="rId3" cstate="print"/>
          <a:stretch>
            <a:fillRect/>
          </a:stretch>
        </p:blipFill>
        <p:spPr>
          <a:xfrm>
            <a:off x="4788024" y="2996952"/>
            <a:ext cx="3840427" cy="2880320"/>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smtClean="0"/>
              <a:t>Ejemplos:</a:t>
            </a:r>
            <a:endParaRPr lang="es-MX" dirty="0"/>
          </a:p>
        </p:txBody>
      </p:sp>
      <p:pic>
        <p:nvPicPr>
          <p:cNvPr id="4" name="3 Marcador de contenido" descr="narco redes.gif"/>
          <p:cNvPicPr>
            <a:picLocks noGrp="1" noChangeAspect="1"/>
          </p:cNvPicPr>
          <p:nvPr>
            <p:ph idx="1"/>
          </p:nvPr>
        </p:nvPicPr>
        <p:blipFill>
          <a:blip r:embed="rId2" cstate="print"/>
          <a:stretch>
            <a:fillRect/>
          </a:stretch>
        </p:blipFill>
        <p:spPr>
          <a:xfrm>
            <a:off x="4932040" y="764704"/>
            <a:ext cx="3600400" cy="3581400"/>
          </a:xfrm>
          <a:prstGeom prst="rect">
            <a:avLst/>
          </a:prstGeom>
        </p:spPr>
      </p:pic>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2348880"/>
            <a:ext cx="4032448" cy="3540393"/>
          </a:xfrm>
          <a:prstGeom prst="rect">
            <a:avLst/>
          </a:prstGeom>
        </p:spPr>
      </p:pic>
      <p:sp>
        <p:nvSpPr>
          <p:cNvPr id="6" name="5 CuadroTexto"/>
          <p:cNvSpPr txBox="1"/>
          <p:nvPr/>
        </p:nvSpPr>
        <p:spPr>
          <a:xfrm>
            <a:off x="1691680" y="1911079"/>
            <a:ext cx="1888209" cy="369332"/>
          </a:xfrm>
          <a:prstGeom prst="rect">
            <a:avLst/>
          </a:prstGeom>
          <a:noFill/>
        </p:spPr>
        <p:txBody>
          <a:bodyPr wrap="none" rtlCol="0">
            <a:spAutoFit/>
          </a:bodyPr>
          <a:lstStyle/>
          <a:p>
            <a:r>
              <a:rPr lang="es-MX" dirty="0" smtClean="0">
                <a:solidFill>
                  <a:srgbClr val="FFC000"/>
                </a:solidFill>
              </a:rPr>
              <a:t>Redes de negocios</a:t>
            </a:r>
            <a:endParaRPr lang="es-MX" dirty="0">
              <a:solidFill>
                <a:srgbClr val="FFC000"/>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MX" dirty="0" smtClean="0">
                <a:solidFill>
                  <a:srgbClr val="FFC000"/>
                </a:solidFill>
              </a:rPr>
              <a:t>Siglo XXI</a:t>
            </a:r>
            <a:endParaRPr lang="es-MX" dirty="0">
              <a:solidFill>
                <a:srgbClr val="FFC000"/>
              </a:solidFill>
            </a:endParaRPr>
          </a:p>
        </p:txBody>
      </p:sp>
      <p:sp>
        <p:nvSpPr>
          <p:cNvPr id="2" name="1 Marcador de contenido"/>
          <p:cNvSpPr>
            <a:spLocks noGrp="1"/>
          </p:cNvSpPr>
          <p:nvPr>
            <p:ph idx="1"/>
          </p:nvPr>
        </p:nvSpPr>
        <p:spPr>
          <a:xfrm>
            <a:off x="611560" y="1484784"/>
            <a:ext cx="7680960" cy="4724400"/>
          </a:xfrm>
        </p:spPr>
        <p:txBody>
          <a:bodyPr>
            <a:normAutofit fontScale="70000" lnSpcReduction="20000"/>
          </a:bodyPr>
          <a:lstStyle/>
          <a:p>
            <a:r>
              <a:rPr lang="es-ES" dirty="0" smtClean="0"/>
              <a:t>Casas,  (2011)                            Mayor importancia debido a la revolución tecnológica                                   Necesidad de coordinación entre actores              Patrones flexible y coherentes.</a:t>
            </a:r>
          </a:p>
          <a:p>
            <a:endParaRPr lang="es-ES" dirty="0" smtClean="0"/>
          </a:p>
          <a:p>
            <a:pPr algn="just"/>
            <a:r>
              <a:rPr lang="es-ES" dirty="0" smtClean="0"/>
              <a:t>Las redes son organizaciones que se construyen mediante intercambios entre un conjunto de actores que tienen intereses comunes en el desarrollo o aplicación del conocimiento para un propósito específico, sea este científico, de desarrollo tecnológico y de mejoramiento de procesos productivos. Esto puede concebirse como un proceso de transacción (Mitchell, 1973) de conocimiento, aunque no desde una perspectiva económica, ya que el conocimiento se transmite principalmente por vía tácita, proceso mediante el cual se genera la apropiación del conocimiento.</a:t>
            </a:r>
          </a:p>
          <a:p>
            <a:pPr algn="just"/>
            <a:endParaRPr lang="es-ES" dirty="0" smtClean="0"/>
          </a:p>
          <a:p>
            <a:pPr algn="just"/>
            <a:r>
              <a:rPr lang="es-ES" dirty="0" smtClean="0"/>
              <a:t>El concepto de redes de conocimiento no se finca en un intercambio de tecnología sino de conocimiento que puede ser previo a un desarrollo tecnológico. Esta idea tiene gran importancia para caracterizar el tipo de relaciones e intercambios que se generan en México como en otros países de América Latina y que están sustentados mayormente en un intercambio de conocimientos y no propiamente de tecnología</a:t>
            </a:r>
            <a:endParaRPr lang="es-MX" dirty="0"/>
          </a:p>
        </p:txBody>
      </p:sp>
      <p:cxnSp>
        <p:nvCxnSpPr>
          <p:cNvPr id="5" name="4 Conector recto de flecha"/>
          <p:cNvCxnSpPr/>
          <p:nvPr/>
        </p:nvCxnSpPr>
        <p:spPr>
          <a:xfrm>
            <a:off x="2580995" y="1628800"/>
            <a:ext cx="100811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2397629" y="1844824"/>
            <a:ext cx="144016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a:off x="1763688" y="2060848"/>
            <a:ext cx="50405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7 Flecha izquierda">
            <a:hlinkClick r:id="rId2" action="ppaction://hlinksldjump"/>
          </p:cNvPr>
          <p:cNvSpPr/>
          <p:nvPr/>
        </p:nvSpPr>
        <p:spPr>
          <a:xfrm>
            <a:off x="8316416" y="6086723"/>
            <a:ext cx="489204"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MX" dirty="0" smtClean="0">
                <a:solidFill>
                  <a:schemeClr val="accent2">
                    <a:lumMod val="40000"/>
                    <a:lumOff val="60000"/>
                  </a:schemeClr>
                </a:solidFill>
              </a:rPr>
              <a:t>Tipología de redes</a:t>
            </a:r>
            <a:endParaRPr lang="es-MX" dirty="0">
              <a:solidFill>
                <a:schemeClr val="accent2">
                  <a:lumMod val="40000"/>
                  <a:lumOff val="60000"/>
                </a:schemeClr>
              </a:solidFill>
            </a:endParaRPr>
          </a:p>
        </p:txBody>
      </p:sp>
      <p:sp>
        <p:nvSpPr>
          <p:cNvPr id="2" name="1 Marcador de contenido"/>
          <p:cNvSpPr>
            <a:spLocks noGrp="1"/>
          </p:cNvSpPr>
          <p:nvPr>
            <p:ph idx="1"/>
          </p:nvPr>
        </p:nvSpPr>
        <p:spPr/>
        <p:txBody>
          <a:bodyPr>
            <a:normAutofit fontScale="85000" lnSpcReduction="20000"/>
          </a:bodyPr>
          <a:lstStyle/>
          <a:p>
            <a:r>
              <a:rPr lang="es-MX" dirty="0" err="1" smtClean="0">
                <a:solidFill>
                  <a:srgbClr val="00B050"/>
                </a:solidFill>
              </a:rPr>
              <a:t>Hage</a:t>
            </a:r>
            <a:r>
              <a:rPr lang="es-MX" dirty="0" smtClean="0">
                <a:solidFill>
                  <a:srgbClr val="00B050"/>
                </a:solidFill>
              </a:rPr>
              <a:t> y Alter (1997)</a:t>
            </a:r>
          </a:p>
          <a:p>
            <a:pPr marL="514350" lvl="1" indent="-342900">
              <a:buFont typeface="+mj-lt"/>
              <a:buAutoNum type="arabicPeriod"/>
            </a:pPr>
            <a:r>
              <a:rPr lang="es-MX" dirty="0" err="1" smtClean="0"/>
              <a:t>Joint</a:t>
            </a:r>
            <a:r>
              <a:rPr lang="es-MX" dirty="0" smtClean="0"/>
              <a:t> </a:t>
            </a:r>
            <a:r>
              <a:rPr lang="es-MX" dirty="0" err="1" smtClean="0"/>
              <a:t>Ventures</a:t>
            </a:r>
            <a:r>
              <a:rPr lang="es-MX" dirty="0" smtClean="0"/>
              <a:t> que involucran entre 2 y 4 organizaciones</a:t>
            </a:r>
          </a:p>
          <a:p>
            <a:pPr marL="514350" lvl="1" indent="-342900">
              <a:buFont typeface="+mj-lt"/>
              <a:buAutoNum type="arabicPeriod"/>
            </a:pPr>
            <a:r>
              <a:rPr lang="es-MX" dirty="0" smtClean="0"/>
              <a:t>Las alianzas que involucran más de 4 organizaciones</a:t>
            </a:r>
          </a:p>
          <a:p>
            <a:pPr marL="342900" indent="-342900"/>
            <a:r>
              <a:rPr lang="es-MX" dirty="0" err="1" smtClean="0">
                <a:solidFill>
                  <a:srgbClr val="00B050"/>
                </a:solidFill>
              </a:rPr>
              <a:t>Bresson</a:t>
            </a:r>
            <a:r>
              <a:rPr lang="es-MX" dirty="0" smtClean="0">
                <a:solidFill>
                  <a:srgbClr val="00B050"/>
                </a:solidFill>
              </a:rPr>
              <a:t> y </a:t>
            </a:r>
            <a:r>
              <a:rPr lang="es-MX" dirty="0" err="1" smtClean="0">
                <a:solidFill>
                  <a:srgbClr val="00B050"/>
                </a:solidFill>
              </a:rPr>
              <a:t>Amesse</a:t>
            </a:r>
            <a:r>
              <a:rPr lang="es-MX" dirty="0" smtClean="0">
                <a:solidFill>
                  <a:srgbClr val="00B050"/>
                </a:solidFill>
              </a:rPr>
              <a:t> (1991)</a:t>
            </a:r>
          </a:p>
          <a:p>
            <a:pPr marL="514350" lvl="1" indent="-342900">
              <a:buFont typeface="+mj-lt"/>
              <a:buAutoNum type="arabicPeriod"/>
            </a:pPr>
            <a:r>
              <a:rPr lang="es-MX" dirty="0" smtClean="0"/>
              <a:t>Redes de oferentes (Proveedores y usuarios)</a:t>
            </a:r>
          </a:p>
          <a:p>
            <a:pPr marL="514350" lvl="1" indent="-342900">
              <a:buFont typeface="+mj-lt"/>
              <a:buAutoNum type="arabicPeriod"/>
            </a:pPr>
            <a:r>
              <a:rPr lang="es-MX" dirty="0" smtClean="0"/>
              <a:t>Redes entre pioneros y adaptadores</a:t>
            </a:r>
          </a:p>
          <a:p>
            <a:pPr marL="514350" lvl="1" indent="-342900">
              <a:buFont typeface="+mj-lt"/>
              <a:buAutoNum type="arabicPeriod"/>
            </a:pPr>
            <a:r>
              <a:rPr lang="es-MX" dirty="0" smtClean="0"/>
              <a:t>Redes regionales inter-industriales</a:t>
            </a:r>
          </a:p>
          <a:p>
            <a:pPr marL="514350" lvl="1" indent="-342900">
              <a:buFont typeface="+mj-lt"/>
              <a:buAutoNum type="arabicPeriod"/>
            </a:pPr>
            <a:r>
              <a:rPr lang="es-MX" dirty="0" smtClean="0"/>
              <a:t>Alianzas tecnológicas internacionales estratégicas en nuevas tecnologías</a:t>
            </a:r>
          </a:p>
          <a:p>
            <a:pPr marL="514350" lvl="1" indent="-342900">
              <a:buFont typeface="+mj-lt"/>
              <a:buAutoNum type="arabicPeriod"/>
            </a:pPr>
            <a:r>
              <a:rPr lang="es-MX" dirty="0" smtClean="0"/>
              <a:t>Redes profesionales inter-organizacionales que desarrollan y promueven conocimiento.</a:t>
            </a:r>
          </a:p>
          <a:p>
            <a:pPr marL="342900" indent="-342900"/>
            <a:r>
              <a:rPr lang="es-MX" dirty="0" err="1" smtClean="0">
                <a:solidFill>
                  <a:srgbClr val="00B050"/>
                </a:solidFill>
              </a:rPr>
              <a:t>Steward</a:t>
            </a:r>
            <a:r>
              <a:rPr lang="es-MX" dirty="0" smtClean="0">
                <a:solidFill>
                  <a:srgbClr val="00B050"/>
                </a:solidFill>
              </a:rPr>
              <a:t> y </a:t>
            </a:r>
            <a:r>
              <a:rPr lang="es-MX" dirty="0" err="1" smtClean="0">
                <a:solidFill>
                  <a:srgbClr val="00B050"/>
                </a:solidFill>
              </a:rPr>
              <a:t>Conway</a:t>
            </a:r>
            <a:r>
              <a:rPr lang="es-MX" dirty="0" smtClean="0">
                <a:solidFill>
                  <a:srgbClr val="00B050"/>
                </a:solidFill>
              </a:rPr>
              <a:t>(1996)</a:t>
            </a:r>
          </a:p>
          <a:p>
            <a:pPr marL="514350" lvl="1" indent="-342900">
              <a:buFont typeface="+mj-lt"/>
              <a:buAutoNum type="arabicPeriod"/>
            </a:pPr>
            <a:r>
              <a:rPr lang="es-MX" dirty="0" smtClean="0"/>
              <a:t>Redes de recreación</a:t>
            </a:r>
          </a:p>
          <a:p>
            <a:pPr marL="514350" lvl="1" indent="-342900">
              <a:buFont typeface="+mj-lt"/>
              <a:buAutoNum type="arabicPeriod"/>
            </a:pPr>
            <a:r>
              <a:rPr lang="es-MX" dirty="0" smtClean="0"/>
              <a:t>Redes profesionales (con una ética profesional de </a:t>
            </a:r>
            <a:r>
              <a:rPr lang="es-MX" dirty="0" err="1" smtClean="0"/>
              <a:t>coperación</a:t>
            </a:r>
            <a:r>
              <a:rPr lang="es-MX" dirty="0" smtClean="0"/>
              <a:t>)</a:t>
            </a:r>
          </a:p>
          <a:p>
            <a:pPr marL="514350" lvl="1" indent="-342900">
              <a:buFont typeface="+mj-lt"/>
              <a:buAutoNum type="arabicPeriod"/>
            </a:pPr>
            <a:r>
              <a:rPr lang="es-MX" dirty="0" smtClean="0"/>
              <a:t>Redes científicas (los integrantes se organizan en torno a especialidades científicas y tienen distintas normas cognitivas y técnicas)</a:t>
            </a:r>
          </a:p>
          <a:p>
            <a:pPr marL="514350" lvl="1" indent="-342900">
              <a:buFont typeface="+mj-lt"/>
              <a:buAutoNum type="arabicPeriod"/>
            </a:pPr>
            <a:r>
              <a:rPr lang="es-MX" dirty="0" smtClean="0"/>
              <a:t>Redes de usuarios (entre usuarios de diversos productos o servicios) (apoyo mutuo)</a:t>
            </a:r>
          </a:p>
          <a:p>
            <a:pPr marL="514350" lvl="1" indent="-342900">
              <a:buFont typeface="+mj-lt"/>
              <a:buAutoNum type="arabicPeriod"/>
            </a:pPr>
            <a:r>
              <a:rPr lang="es-MX" dirty="0" smtClean="0"/>
              <a:t>Redes de amistad  (evolucionan de relaciones formales que generan confianza, amistad y respeto)</a:t>
            </a:r>
            <a:endParaRPr lang="es-MX"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MX" dirty="0" smtClean="0">
                <a:solidFill>
                  <a:schemeClr val="accent2">
                    <a:lumMod val="40000"/>
                    <a:lumOff val="60000"/>
                  </a:schemeClr>
                </a:solidFill>
              </a:rPr>
              <a:t>Otro tipo de redes</a:t>
            </a:r>
            <a:endParaRPr lang="es-MX" dirty="0">
              <a:solidFill>
                <a:schemeClr val="accent2">
                  <a:lumMod val="40000"/>
                  <a:lumOff val="60000"/>
                </a:schemeClr>
              </a:solidFill>
            </a:endParaRPr>
          </a:p>
        </p:txBody>
      </p:sp>
      <p:sp>
        <p:nvSpPr>
          <p:cNvPr id="2" name="1 Marcador de contenido"/>
          <p:cNvSpPr>
            <a:spLocks noGrp="1"/>
          </p:cNvSpPr>
          <p:nvPr>
            <p:ph idx="1"/>
          </p:nvPr>
        </p:nvSpPr>
        <p:spPr/>
        <p:txBody>
          <a:bodyPr/>
          <a:lstStyle/>
          <a:p>
            <a:pPr>
              <a:buFont typeface="Arial" pitchFamily="34" charset="0"/>
              <a:buChar char="•"/>
            </a:pPr>
            <a:r>
              <a:rPr lang="es-MX" dirty="0" smtClean="0">
                <a:solidFill>
                  <a:srgbClr val="00B050"/>
                </a:solidFill>
              </a:rPr>
              <a:t>Con un enfoque local o regional</a:t>
            </a:r>
          </a:p>
          <a:p>
            <a:pPr lvl="2"/>
            <a:r>
              <a:rPr lang="es-MX" dirty="0" smtClean="0"/>
              <a:t>Redes territoriales </a:t>
            </a:r>
            <a:r>
              <a:rPr lang="es-MX" dirty="0"/>
              <a:t> </a:t>
            </a:r>
            <a:r>
              <a:rPr lang="es-MX" dirty="0" smtClean="0"/>
              <a:t>según </a:t>
            </a:r>
            <a:r>
              <a:rPr lang="es-MX" dirty="0" err="1" smtClean="0"/>
              <a:t>Quandt</a:t>
            </a:r>
            <a:r>
              <a:rPr lang="es-MX" dirty="0" smtClean="0"/>
              <a:t> (Casas, 2011)</a:t>
            </a:r>
          </a:p>
          <a:p>
            <a:pPr lvl="4"/>
            <a:r>
              <a:rPr lang="es-MX" dirty="0" smtClean="0"/>
              <a:t>Interacciones basadas en </a:t>
            </a:r>
            <a:r>
              <a:rPr lang="es-MX" dirty="0" err="1" smtClean="0"/>
              <a:t>clusters</a:t>
            </a:r>
            <a:r>
              <a:rPr lang="es-MX" dirty="0" smtClean="0"/>
              <a:t>  (</a:t>
            </a:r>
            <a:r>
              <a:rPr lang="es-MX" i="1" dirty="0" smtClean="0"/>
              <a:t>territorial </a:t>
            </a:r>
            <a:r>
              <a:rPr lang="es-MX" i="1" dirty="0" err="1" smtClean="0"/>
              <a:t>network</a:t>
            </a:r>
            <a:r>
              <a:rPr lang="es-MX" dirty="0" smtClean="0"/>
              <a:t>)</a:t>
            </a:r>
          </a:p>
          <a:p>
            <a:pPr lvl="4"/>
            <a:r>
              <a:rPr lang="es-MX" dirty="0" smtClean="0"/>
              <a:t>Redes supranacionales (</a:t>
            </a:r>
            <a:r>
              <a:rPr lang="es-MX" i="1" dirty="0" smtClean="0"/>
              <a:t>Global </a:t>
            </a:r>
            <a:r>
              <a:rPr lang="es-MX" i="1" dirty="0" err="1" smtClean="0"/>
              <a:t>network</a:t>
            </a:r>
            <a:r>
              <a:rPr lang="es-MX" i="1" dirty="0" smtClean="0"/>
              <a:t> </a:t>
            </a:r>
            <a:r>
              <a:rPr lang="es-MX" i="1" dirty="0" err="1" smtClean="0"/>
              <a:t>linking</a:t>
            </a:r>
            <a:r>
              <a:rPr lang="es-MX" i="1" dirty="0" smtClean="0"/>
              <a:t>)</a:t>
            </a:r>
          </a:p>
          <a:p>
            <a:pPr lvl="1"/>
            <a:endParaRPr lang="es-MX" i="1" dirty="0" smtClean="0"/>
          </a:p>
        </p:txBody>
      </p:sp>
      <p:sp>
        <p:nvSpPr>
          <p:cNvPr id="4" name="3 Cerrar llave"/>
          <p:cNvSpPr/>
          <p:nvPr/>
        </p:nvSpPr>
        <p:spPr>
          <a:xfrm>
            <a:off x="6156176" y="1921187"/>
            <a:ext cx="720080" cy="72008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dirty="0">
              <a:solidFill>
                <a:srgbClr val="FFC000"/>
              </a:solidFill>
            </a:endParaRPr>
          </a:p>
        </p:txBody>
      </p:sp>
      <p:sp>
        <p:nvSpPr>
          <p:cNvPr id="5" name="4 CuadroTexto"/>
          <p:cNvSpPr txBox="1"/>
          <p:nvPr/>
        </p:nvSpPr>
        <p:spPr>
          <a:xfrm>
            <a:off x="6876256" y="1988840"/>
            <a:ext cx="1512168" cy="584775"/>
          </a:xfrm>
          <a:prstGeom prst="rect">
            <a:avLst/>
          </a:prstGeom>
          <a:noFill/>
        </p:spPr>
        <p:txBody>
          <a:bodyPr wrap="square" rtlCol="0">
            <a:spAutoFit/>
          </a:bodyPr>
          <a:lstStyle/>
          <a:p>
            <a:pPr algn="ctr"/>
            <a:r>
              <a:rPr lang="es-MX" sz="1600" dirty="0" smtClean="0">
                <a:solidFill>
                  <a:srgbClr val="FFC000"/>
                </a:solidFill>
              </a:rPr>
              <a:t>Tecnología de la regiones</a:t>
            </a:r>
            <a:endParaRPr lang="es-MX" sz="1600" dirty="0">
              <a:solidFill>
                <a:srgbClr val="FFC000"/>
              </a:solidFill>
            </a:endParaRPr>
          </a:p>
        </p:txBody>
      </p:sp>
      <p:pic>
        <p:nvPicPr>
          <p:cNvPr id="6" name="5 Imagen" descr="globalnetwoklinked.jpg"/>
          <p:cNvPicPr>
            <a:picLocks noChangeAspect="1"/>
          </p:cNvPicPr>
          <p:nvPr/>
        </p:nvPicPr>
        <p:blipFill>
          <a:blip r:embed="rId2" cstate="print"/>
          <a:stretch>
            <a:fillRect/>
          </a:stretch>
        </p:blipFill>
        <p:spPr>
          <a:xfrm>
            <a:off x="899592" y="2996952"/>
            <a:ext cx="7200800" cy="3024336"/>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pPr algn="ctr"/>
            <a:r>
              <a:rPr lang="es-MX" dirty="0" smtClean="0">
                <a:solidFill>
                  <a:schemeClr val="accent2">
                    <a:lumMod val="40000"/>
                    <a:lumOff val="60000"/>
                  </a:schemeClr>
                </a:solidFill>
              </a:rPr>
              <a:t>Elementos de análisis  referentes a procesos </a:t>
            </a:r>
            <a:r>
              <a:rPr lang="es-MX" dirty="0" err="1" smtClean="0">
                <a:solidFill>
                  <a:schemeClr val="accent2">
                    <a:lumMod val="40000"/>
                    <a:lumOff val="60000"/>
                  </a:schemeClr>
                </a:solidFill>
              </a:rPr>
              <a:t>interaccionales</a:t>
            </a:r>
            <a:endParaRPr lang="es-MX" dirty="0">
              <a:solidFill>
                <a:schemeClr val="accent2">
                  <a:lumMod val="40000"/>
                  <a:lumOff val="60000"/>
                </a:schemeClr>
              </a:solidFill>
            </a:endParaRPr>
          </a:p>
        </p:txBody>
      </p:sp>
      <p:sp>
        <p:nvSpPr>
          <p:cNvPr id="2" name="1 Marcador de contenido"/>
          <p:cNvSpPr>
            <a:spLocks noGrp="1"/>
          </p:cNvSpPr>
          <p:nvPr>
            <p:ph idx="1"/>
          </p:nvPr>
        </p:nvSpPr>
        <p:spPr>
          <a:xfrm>
            <a:off x="683568" y="1539498"/>
            <a:ext cx="7680960" cy="4724400"/>
          </a:xfrm>
        </p:spPr>
        <p:txBody>
          <a:bodyPr>
            <a:normAutofit lnSpcReduction="10000"/>
          </a:bodyPr>
          <a:lstStyle/>
          <a:p>
            <a:pPr marL="342900" indent="-342900">
              <a:buFont typeface="+mj-lt"/>
              <a:buAutoNum type="arabicPeriod"/>
            </a:pPr>
            <a:r>
              <a:rPr lang="es-MX" dirty="0" smtClean="0"/>
              <a:t>Redes formales e informales</a:t>
            </a:r>
          </a:p>
          <a:p>
            <a:pPr marL="1031875" lvl="4" indent="-342900">
              <a:buNone/>
            </a:pPr>
            <a:r>
              <a:rPr lang="es-MX" dirty="0" smtClean="0"/>
              <a:t>Las redes formales se basan en interacciones contractuales / confianza.</a:t>
            </a:r>
          </a:p>
          <a:p>
            <a:pPr marL="1031875" lvl="4" indent="-342900">
              <a:buNone/>
            </a:pPr>
            <a:r>
              <a:rPr lang="es-ES" dirty="0" smtClean="0"/>
              <a:t>	</a:t>
            </a:r>
            <a:r>
              <a:rPr lang="es-MX" dirty="0" smtClean="0"/>
              <a:t>es y verticales</a:t>
            </a:r>
          </a:p>
          <a:p>
            <a:pPr marL="1031875" lvl="4" indent="-342900">
              <a:buNone/>
            </a:pPr>
            <a:r>
              <a:rPr lang="es-MX" dirty="0" smtClean="0"/>
              <a:t>Define poder dentro de la red  /  Primeras basadas en el consenso, segundas implican lucha por el poder  y control de las interacciones.</a:t>
            </a:r>
          </a:p>
          <a:p>
            <a:pPr marL="1031875" lvl="4" indent="-342900">
              <a:buNone/>
            </a:pPr>
            <a:endParaRPr lang="es-MX" dirty="0" smtClean="0"/>
          </a:p>
          <a:p>
            <a:pPr marL="342900" indent="-342900"/>
            <a:endParaRPr lang="es-MX" dirty="0" smtClean="0"/>
          </a:p>
          <a:p>
            <a:pPr marL="342900" indent="-342900"/>
            <a:endParaRPr lang="es-MX" dirty="0" smtClean="0"/>
          </a:p>
          <a:p>
            <a:endParaRPr lang="es-MX" dirty="0" smtClean="0"/>
          </a:p>
          <a:p>
            <a:pPr marL="342900" indent="-342900">
              <a:buAutoNum type="arabicPeriod" startAt="3"/>
            </a:pPr>
            <a:endParaRPr lang="es-MX" dirty="0" smtClean="0"/>
          </a:p>
          <a:p>
            <a:pPr marL="342900" indent="-342900">
              <a:buAutoNum type="arabicPeriod" startAt="3"/>
            </a:pPr>
            <a:r>
              <a:rPr lang="es-MX" dirty="0" smtClean="0"/>
              <a:t>El </a:t>
            </a:r>
            <a:r>
              <a:rPr lang="es-MX" dirty="0"/>
              <a:t>carácter espacial o </a:t>
            </a:r>
            <a:r>
              <a:rPr lang="es-MX" dirty="0" smtClean="0"/>
              <a:t>territorial</a:t>
            </a:r>
          </a:p>
          <a:p>
            <a:r>
              <a:rPr lang="es-ES" dirty="0" smtClean="0"/>
              <a:t>	</a:t>
            </a:r>
            <a:r>
              <a:rPr lang="es-ES" sz="1600" dirty="0" smtClean="0"/>
              <a:t>La idea de redes surge en el campo de sistemas regionales, incluyen 	</a:t>
            </a:r>
            <a:r>
              <a:rPr lang="es-ES" sz="1600" dirty="0" err="1" smtClean="0"/>
              <a:t>inst.</a:t>
            </a:r>
            <a:r>
              <a:rPr lang="es-ES" sz="1600" dirty="0" smtClean="0"/>
              <a:t> públicas y privadas, así como otras menos formales</a:t>
            </a:r>
            <a:endParaRPr lang="es-MX" sz="1600" dirty="0" smtClean="0"/>
          </a:p>
        </p:txBody>
      </p:sp>
      <p:sp>
        <p:nvSpPr>
          <p:cNvPr id="4" name="3 Triángulo isósceles"/>
          <p:cNvSpPr/>
          <p:nvPr/>
        </p:nvSpPr>
        <p:spPr>
          <a:xfrm>
            <a:off x="3635896" y="3356992"/>
            <a:ext cx="2160240" cy="129614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00" b="1" dirty="0" smtClean="0"/>
          </a:p>
          <a:p>
            <a:pPr algn="ctr"/>
            <a:endParaRPr lang="es-MX" sz="1200" b="1" dirty="0" smtClean="0"/>
          </a:p>
          <a:p>
            <a:pPr algn="ctr"/>
            <a:r>
              <a:rPr lang="es-MX" sz="1200" b="1" dirty="0" smtClean="0"/>
              <a:t>Organización</a:t>
            </a:r>
            <a:endParaRPr lang="es-MX" sz="1200" b="1" dirty="0"/>
          </a:p>
        </p:txBody>
      </p:sp>
      <p:cxnSp>
        <p:nvCxnSpPr>
          <p:cNvPr id="6" name="5 Conector recto de flecha"/>
          <p:cNvCxnSpPr/>
          <p:nvPr/>
        </p:nvCxnSpPr>
        <p:spPr>
          <a:xfrm flipV="1">
            <a:off x="4211960" y="3356992"/>
            <a:ext cx="0" cy="1152128"/>
          </a:xfrm>
          <a:prstGeom prst="straightConnector1">
            <a:avLst/>
          </a:prstGeom>
          <a:ln w="3810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7 Conector recto de flecha"/>
          <p:cNvCxnSpPr/>
          <p:nvPr/>
        </p:nvCxnSpPr>
        <p:spPr>
          <a:xfrm>
            <a:off x="5220072" y="3429000"/>
            <a:ext cx="0" cy="1080120"/>
          </a:xfrm>
          <a:prstGeom prst="straightConnector1">
            <a:avLst/>
          </a:prstGeom>
          <a:ln w="3810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4139952" y="3717032"/>
            <a:ext cx="1368152" cy="369332"/>
          </a:xfrm>
          <a:prstGeom prst="rect">
            <a:avLst/>
          </a:prstGeom>
          <a:noFill/>
        </p:spPr>
        <p:txBody>
          <a:bodyPr wrap="square" rtlCol="0">
            <a:spAutoFit/>
          </a:bodyPr>
          <a:lstStyle/>
          <a:p>
            <a:r>
              <a:rPr lang="es-MX" b="1" dirty="0" smtClean="0">
                <a:solidFill>
                  <a:srgbClr val="00B050"/>
                </a:solidFill>
              </a:rPr>
              <a:t>Dinámicas</a:t>
            </a:r>
            <a:endParaRPr lang="es-MX" b="1" dirty="0">
              <a:solidFill>
                <a:srgbClr val="00B050"/>
              </a:solidFill>
            </a:endParaRPr>
          </a:p>
        </p:txBody>
      </p:sp>
      <p:sp>
        <p:nvSpPr>
          <p:cNvPr id="10" name="9 CuadroTexto"/>
          <p:cNvSpPr txBox="1"/>
          <p:nvPr/>
        </p:nvSpPr>
        <p:spPr>
          <a:xfrm>
            <a:off x="2555776" y="3717032"/>
            <a:ext cx="1403974" cy="523220"/>
          </a:xfrm>
          <a:prstGeom prst="rect">
            <a:avLst/>
          </a:prstGeom>
          <a:noFill/>
        </p:spPr>
        <p:txBody>
          <a:bodyPr wrap="none" rtlCol="0">
            <a:spAutoFit/>
          </a:bodyPr>
          <a:lstStyle/>
          <a:p>
            <a:pPr algn="ctr"/>
            <a:r>
              <a:rPr lang="es-MX" sz="1400" dirty="0" smtClean="0"/>
              <a:t>Sistemas locales </a:t>
            </a:r>
          </a:p>
          <a:p>
            <a:pPr algn="ctr"/>
            <a:r>
              <a:rPr lang="es-MX" sz="1400" dirty="0" smtClean="0"/>
              <a:t>de innovación</a:t>
            </a:r>
            <a:endParaRPr lang="es-MX" sz="1400" dirty="0"/>
          </a:p>
        </p:txBody>
      </p:sp>
      <p:sp>
        <p:nvSpPr>
          <p:cNvPr id="11" name="10 CuadroTexto"/>
          <p:cNvSpPr txBox="1"/>
          <p:nvPr/>
        </p:nvSpPr>
        <p:spPr>
          <a:xfrm>
            <a:off x="5292080" y="3645024"/>
            <a:ext cx="1872208" cy="738664"/>
          </a:xfrm>
          <a:prstGeom prst="rect">
            <a:avLst/>
          </a:prstGeom>
          <a:noFill/>
        </p:spPr>
        <p:txBody>
          <a:bodyPr wrap="square" rtlCol="0">
            <a:spAutoFit/>
          </a:bodyPr>
          <a:lstStyle/>
          <a:p>
            <a:pPr algn="ctr"/>
            <a:r>
              <a:rPr lang="es-MX" sz="1400" dirty="0" smtClean="0"/>
              <a:t>Sistemas supranacionales de Innovación</a:t>
            </a:r>
            <a:endParaRPr lang="es-MX" sz="1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b="1" dirty="0" smtClean="0">
                <a:solidFill>
                  <a:srgbClr val="FFFF00"/>
                </a:solidFill>
              </a:rPr>
              <a:t>Título del material didáctico:</a:t>
            </a:r>
            <a:endParaRPr lang="es-MX" b="1" dirty="0">
              <a:solidFill>
                <a:srgbClr val="FFFF00"/>
              </a:solidFill>
            </a:endParaRPr>
          </a:p>
        </p:txBody>
      </p:sp>
      <p:sp>
        <p:nvSpPr>
          <p:cNvPr id="2" name="1 Marcador de contenido"/>
          <p:cNvSpPr>
            <a:spLocks noGrp="1"/>
          </p:cNvSpPr>
          <p:nvPr>
            <p:ph idx="1"/>
          </p:nvPr>
        </p:nvSpPr>
        <p:spPr/>
        <p:txBody>
          <a:bodyPr>
            <a:normAutofit fontScale="92500"/>
          </a:bodyPr>
          <a:lstStyle/>
          <a:p>
            <a:endParaRPr lang="es-MX" dirty="0" smtClean="0"/>
          </a:p>
          <a:p>
            <a:pPr marL="0" indent="0">
              <a:buNone/>
            </a:pPr>
            <a:r>
              <a:rPr lang="es-MX" sz="3200" dirty="0" smtClean="0"/>
              <a:t>A qué le llamamos redes de conocimiento, de dónde surgen, cuál es su tipología y su arquitectura .</a:t>
            </a:r>
          </a:p>
          <a:p>
            <a:endParaRPr lang="es-MX" sz="3200" dirty="0"/>
          </a:p>
          <a:p>
            <a:endParaRPr lang="es-MX" dirty="0" smtClean="0"/>
          </a:p>
          <a:p>
            <a:pPr marL="0" indent="0" algn="r">
              <a:buNone/>
            </a:pPr>
            <a:r>
              <a:rPr lang="es-MX" sz="3000" b="1" dirty="0" smtClean="0">
                <a:solidFill>
                  <a:srgbClr val="FFC000"/>
                </a:solidFill>
              </a:rPr>
              <a:t>Material didáctico elaborado por:</a:t>
            </a:r>
          </a:p>
          <a:p>
            <a:pPr algn="r"/>
            <a:endParaRPr lang="es-MX" sz="3000" dirty="0"/>
          </a:p>
          <a:p>
            <a:pPr marL="0" indent="0" algn="r">
              <a:buNone/>
            </a:pPr>
            <a:r>
              <a:rPr lang="es-MX" sz="3000" dirty="0" smtClean="0"/>
              <a:t>Ariel Sánchez Espinoza</a:t>
            </a:r>
          </a:p>
          <a:p>
            <a:pPr marL="0" indent="0" algn="r">
              <a:buNone/>
            </a:pPr>
            <a:r>
              <a:rPr lang="es-MX" sz="3000" dirty="0" smtClean="0"/>
              <a:t>Profesor</a:t>
            </a:r>
            <a:endParaRPr lang="es-MX" sz="3000" dirty="0"/>
          </a:p>
        </p:txBody>
      </p:sp>
    </p:spTree>
    <p:extLst>
      <p:ext uri="{BB962C8B-B14F-4D97-AF65-F5344CB8AC3E}">
        <p14:creationId xmlns:p14="http://schemas.microsoft.com/office/powerpoint/2010/main" val="215386170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MX"/>
          </a:p>
        </p:txBody>
      </p:sp>
      <p:sp>
        <p:nvSpPr>
          <p:cNvPr id="2" name="1 Marcador de contenido"/>
          <p:cNvSpPr>
            <a:spLocks noGrp="1"/>
          </p:cNvSpPr>
          <p:nvPr>
            <p:ph idx="1"/>
          </p:nvPr>
        </p:nvSpPr>
        <p:spPr/>
        <p:txBody>
          <a:bodyPr>
            <a:normAutofit/>
          </a:bodyPr>
          <a:lstStyle/>
          <a:p>
            <a:pPr marL="1031875" lvl="4" indent="-342900">
              <a:buNone/>
            </a:pPr>
            <a:r>
              <a:rPr lang="es-ES" b="1" dirty="0" smtClean="0">
                <a:solidFill>
                  <a:srgbClr val="00B050"/>
                </a:solidFill>
              </a:rPr>
              <a:t>Redes formales:</a:t>
            </a:r>
            <a:r>
              <a:rPr lang="es-ES" dirty="0" smtClean="0"/>
              <a:t>  </a:t>
            </a:r>
          </a:p>
          <a:p>
            <a:pPr marL="1031875" lvl="4" indent="-342900">
              <a:buNone/>
            </a:pPr>
            <a:endParaRPr lang="es-ES" dirty="0" smtClean="0"/>
          </a:p>
          <a:p>
            <a:pPr marL="1031875" lvl="4" indent="-342900">
              <a:buNone/>
            </a:pPr>
            <a:r>
              <a:rPr lang="es-ES" dirty="0" smtClean="0"/>
              <a:t>	Pueden adoptar las siguientes formas: consultorías, estancias estudiantiles, estancias posdoctorales, programas de reclutamiento 	de estudiantes de posgrado, uso de instrumentos, vinculaciones  de  clientes, licenciamiento, contratos de I&amp;D, uso de laboratorios del campus, etc. </a:t>
            </a:r>
          </a:p>
          <a:p>
            <a:pPr marL="1031875" lvl="4" indent="-342900">
              <a:buNone/>
            </a:pPr>
            <a:endParaRPr lang="es-MX" dirty="0" smtClean="0"/>
          </a:p>
          <a:p>
            <a:pPr marL="0" indent="0" algn="just">
              <a:buNone/>
            </a:pPr>
            <a:r>
              <a:rPr lang="es-MX" sz="1600" b="1" dirty="0" smtClean="0">
                <a:solidFill>
                  <a:srgbClr val="00B050"/>
                </a:solidFill>
              </a:rPr>
              <a:t>	Redes Informales: </a:t>
            </a:r>
          </a:p>
          <a:p>
            <a:pPr algn="just"/>
            <a:endParaRPr lang="es-MX" sz="1600" b="1" dirty="0" smtClean="0">
              <a:solidFill>
                <a:srgbClr val="00B050"/>
              </a:solidFill>
            </a:endParaRPr>
          </a:p>
          <a:p>
            <a:pPr algn="just"/>
            <a:r>
              <a:rPr lang="es-MX" sz="1600" dirty="0" smtClean="0"/>
              <a:t>	Dinámicas horizontal la información fluye de manera más rápida  y que 	puede favorecer o complicar los objetivos del grupo o de la Organización.</a:t>
            </a:r>
          </a:p>
          <a:p>
            <a:pPr algn="just"/>
            <a:r>
              <a:rPr lang="es-MX" sz="1600" dirty="0" smtClean="0"/>
              <a:t>	Este tipo de comunicación es aquella que </a:t>
            </a:r>
            <a:r>
              <a:rPr lang="es-MX" sz="1600" b="1" dirty="0" smtClean="0"/>
              <a:t>no</a:t>
            </a:r>
            <a:r>
              <a:rPr lang="es-MX" sz="1600" dirty="0" smtClean="0"/>
              <a:t> la determina la Organización, 	pero que está dentro de ella y que los empleados son los encargados de 	originarlas.  Ejemplo: tenemos los rumores entre los empleados, las 	competencias y rivalidades entre ellos, los mensajes de tipo personal con el 	objetivo de hacer quedar mal a un empleado frente a su superior, etc.-</a:t>
            </a:r>
          </a:p>
          <a:p>
            <a:endParaRPr lang="es-MX"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MX"/>
          </a:p>
        </p:txBody>
      </p:sp>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7625" y="1295400"/>
            <a:ext cx="6336704" cy="3285728"/>
          </a:xfrm>
        </p:spPr>
      </p:pic>
      <p:sp>
        <p:nvSpPr>
          <p:cNvPr id="5" name="4 CuadroTexto"/>
          <p:cNvSpPr txBox="1"/>
          <p:nvPr/>
        </p:nvSpPr>
        <p:spPr>
          <a:xfrm>
            <a:off x="467544" y="4941168"/>
            <a:ext cx="7704856" cy="1446550"/>
          </a:xfrm>
          <a:prstGeom prst="rect">
            <a:avLst/>
          </a:prstGeom>
          <a:noFill/>
        </p:spPr>
        <p:txBody>
          <a:bodyPr wrap="square" rtlCol="0">
            <a:spAutoFit/>
          </a:bodyPr>
          <a:lstStyle/>
          <a:p>
            <a:pPr algn="just"/>
            <a:r>
              <a:rPr lang="es-ES" sz="1400" dirty="0" smtClean="0"/>
              <a:t>Observarán que entre los de arriba y los de abajo existen enlaces ocultos, unos tienen espías abajo, pero los de abajo tienen sindicatos y chivatos arriba, existen conexiones ideológicas y complicidades familiares, simpatías entre unos y otros, algunos conocen secretos de otros, mientras que existen también alianzas gay o historias amorosas secretas, simpatías entre unos y otros, así como rencores antiguos, antipatías y deudas impagadas.</a:t>
            </a:r>
            <a:endParaRPr lang="es-MX" sz="1400" dirty="0" smtClean="0"/>
          </a:p>
          <a:p>
            <a:endParaRPr lang="es-MX" dirty="0"/>
          </a:p>
        </p:txBody>
      </p:sp>
      <p:sp>
        <p:nvSpPr>
          <p:cNvPr id="7" name="6 Flecha izquierda">
            <a:hlinkClick r:id="rId3" action="ppaction://hlinksldjump"/>
          </p:cNvPr>
          <p:cNvSpPr/>
          <p:nvPr/>
        </p:nvSpPr>
        <p:spPr>
          <a:xfrm>
            <a:off x="8316416" y="6086723"/>
            <a:ext cx="489204"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solidFill>
                  <a:srgbClr val="FFFF00"/>
                </a:solidFill>
              </a:rPr>
              <a:t>Arquitectura de las Redes de información y </a:t>
            </a:r>
            <a:r>
              <a:rPr lang="es-MX" dirty="0">
                <a:solidFill>
                  <a:srgbClr val="FFFF00"/>
                </a:solidFill>
              </a:rPr>
              <a:t>c</a:t>
            </a:r>
            <a:r>
              <a:rPr lang="es-MX" dirty="0" smtClean="0">
                <a:solidFill>
                  <a:srgbClr val="FFFF00"/>
                </a:solidFill>
              </a:rPr>
              <a:t>onocimiento</a:t>
            </a:r>
            <a:endParaRPr lang="es-MX" dirty="0">
              <a:solidFill>
                <a:srgbClr val="FFFF00"/>
              </a:solidFill>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3609" y="1700809"/>
            <a:ext cx="7128792" cy="4221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Flecha izquierda">
            <a:hlinkClick r:id="rId3" action="ppaction://hlinksldjump"/>
          </p:cNvPr>
          <p:cNvSpPr/>
          <p:nvPr/>
        </p:nvSpPr>
        <p:spPr>
          <a:xfrm>
            <a:off x="8316416" y="6086723"/>
            <a:ext cx="489204"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CuadroTexto"/>
          <p:cNvSpPr txBox="1"/>
          <p:nvPr/>
        </p:nvSpPr>
        <p:spPr>
          <a:xfrm>
            <a:off x="1331640" y="6165304"/>
            <a:ext cx="3744416" cy="338554"/>
          </a:xfrm>
          <a:prstGeom prst="rect">
            <a:avLst/>
          </a:prstGeom>
          <a:noFill/>
        </p:spPr>
        <p:txBody>
          <a:bodyPr wrap="square" rtlCol="0">
            <a:spAutoFit/>
          </a:bodyPr>
          <a:lstStyle/>
          <a:p>
            <a:r>
              <a:rPr lang="es-MX" sz="1600" dirty="0" smtClean="0"/>
              <a:t>Fuente: Moreno y Castellano, 2004</a:t>
            </a:r>
            <a:endParaRPr lang="es-MX" sz="1600" dirty="0"/>
          </a:p>
        </p:txBody>
      </p:sp>
    </p:spTree>
    <p:extLst>
      <p:ext uri="{BB962C8B-B14F-4D97-AF65-F5344CB8AC3E}">
        <p14:creationId xmlns:p14="http://schemas.microsoft.com/office/powerpoint/2010/main" val="357693529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solidFill>
                  <a:srgbClr val="FFFF00"/>
                </a:solidFill>
              </a:rPr>
              <a:t>Restricciones</a:t>
            </a:r>
            <a:endParaRPr lang="es-MX" dirty="0">
              <a:solidFill>
                <a:srgbClr val="FFFF00"/>
              </a:solidFill>
            </a:endParaRPr>
          </a:p>
        </p:txBody>
      </p:sp>
      <p:sp>
        <p:nvSpPr>
          <p:cNvPr id="3" name="2 Marcador de contenido"/>
          <p:cNvSpPr>
            <a:spLocks noGrp="1"/>
          </p:cNvSpPr>
          <p:nvPr>
            <p:ph idx="1"/>
          </p:nvPr>
        </p:nvSpPr>
        <p:spPr/>
        <p:txBody>
          <a:bodyPr>
            <a:normAutofit/>
          </a:bodyPr>
          <a:lstStyle/>
          <a:p>
            <a:pPr marL="0" indent="0">
              <a:buNone/>
            </a:pPr>
            <a:endParaRPr lang="es-MX" dirty="0" smtClean="0"/>
          </a:p>
          <a:p>
            <a:pPr marL="0" indent="0" algn="just">
              <a:buNone/>
            </a:pPr>
            <a:r>
              <a:rPr lang="es-MX" dirty="0"/>
              <a:t>Una red </a:t>
            </a:r>
            <a:r>
              <a:rPr lang="es-MX" dirty="0" smtClean="0"/>
              <a:t>de conocimiento </a:t>
            </a:r>
            <a:r>
              <a:rPr lang="es-MX" dirty="0"/>
              <a:t>busca canalizar todo ese conjunto </a:t>
            </a:r>
            <a:r>
              <a:rPr lang="es-MX" dirty="0" smtClean="0"/>
              <a:t>de cosas </a:t>
            </a:r>
            <a:r>
              <a:rPr lang="es-MX" dirty="0"/>
              <a:t>que se conocen con relación a temas </a:t>
            </a:r>
            <a:r>
              <a:rPr lang="es-MX" dirty="0" smtClean="0"/>
              <a:t>de investigación específicos</a:t>
            </a:r>
            <a:r>
              <a:rPr lang="es-MX" dirty="0"/>
              <a:t>; no obstante, a pesar </a:t>
            </a:r>
            <a:r>
              <a:rPr lang="es-MX" dirty="0" smtClean="0"/>
              <a:t>de las </a:t>
            </a:r>
            <a:r>
              <a:rPr lang="es-MX" dirty="0"/>
              <a:t>amplias fuentes </a:t>
            </a:r>
            <a:r>
              <a:rPr lang="es-MX" dirty="0" smtClean="0"/>
              <a:t>de información </a:t>
            </a:r>
            <a:r>
              <a:rPr lang="es-MX" dirty="0"/>
              <a:t>que en </a:t>
            </a:r>
            <a:r>
              <a:rPr lang="es-MX" dirty="0" smtClean="0"/>
              <a:t>la actualidad </a:t>
            </a:r>
            <a:r>
              <a:rPr lang="es-MX" dirty="0"/>
              <a:t>se pueden encontrar para </a:t>
            </a:r>
            <a:r>
              <a:rPr lang="es-MX" dirty="0" smtClean="0"/>
              <a:t>investigar sobre </a:t>
            </a:r>
            <a:r>
              <a:rPr lang="es-MX" dirty="0"/>
              <a:t>algún tema en particular, es un poco </a:t>
            </a:r>
            <a:r>
              <a:rPr lang="es-MX" dirty="0" smtClean="0"/>
              <a:t>difícil concentrar </a:t>
            </a:r>
            <a:r>
              <a:rPr lang="es-MX" dirty="0"/>
              <a:t>todo el conocimiento adquirido o </a:t>
            </a:r>
            <a:r>
              <a:rPr lang="es-MX" dirty="0" smtClean="0"/>
              <a:t>la información recopilada</a:t>
            </a:r>
            <a:r>
              <a:rPr lang="es-MX" dirty="0"/>
              <a:t>, convirtiéndose </a:t>
            </a:r>
            <a:r>
              <a:rPr lang="es-MX" dirty="0" smtClean="0"/>
              <a:t>esto </a:t>
            </a:r>
            <a:r>
              <a:rPr lang="es-MX" dirty="0"/>
              <a:t>en </a:t>
            </a:r>
            <a:r>
              <a:rPr lang="es-MX" dirty="0" smtClean="0"/>
              <a:t>uno de </a:t>
            </a:r>
            <a:r>
              <a:rPr lang="es-MX" dirty="0"/>
              <a:t>los </a:t>
            </a:r>
            <a:r>
              <a:rPr lang="es-MX" dirty="0" smtClean="0"/>
              <a:t>principales problemas </a:t>
            </a:r>
            <a:r>
              <a:rPr lang="es-MX" dirty="0"/>
              <a:t>a los que se </a:t>
            </a:r>
            <a:r>
              <a:rPr lang="es-MX" dirty="0" smtClean="0"/>
              <a:t>ven sujetos </a:t>
            </a:r>
            <a:r>
              <a:rPr lang="es-MX" dirty="0"/>
              <a:t>las redes de </a:t>
            </a:r>
            <a:r>
              <a:rPr lang="es-MX" dirty="0" smtClean="0"/>
              <a:t>investigación:</a:t>
            </a:r>
          </a:p>
          <a:p>
            <a:pPr marL="0" indent="0" algn="just">
              <a:buNone/>
            </a:pPr>
            <a:endParaRPr lang="es-MX" dirty="0"/>
          </a:p>
          <a:p>
            <a:pPr marL="0" indent="0" algn="ctr">
              <a:buNone/>
            </a:pPr>
            <a:r>
              <a:rPr lang="es-MX" sz="2800" b="1" dirty="0" smtClean="0">
                <a:solidFill>
                  <a:srgbClr val="00B050"/>
                </a:solidFill>
              </a:rPr>
              <a:t>La difusión y canalización del conocimiento</a:t>
            </a:r>
            <a:endParaRPr lang="es-MX" sz="2800" b="1" dirty="0">
              <a:solidFill>
                <a:srgbClr val="00B050"/>
              </a:solidFill>
            </a:endParaRPr>
          </a:p>
        </p:txBody>
      </p:sp>
    </p:spTree>
    <p:extLst>
      <p:ext uri="{BB962C8B-B14F-4D97-AF65-F5344CB8AC3E}">
        <p14:creationId xmlns:p14="http://schemas.microsoft.com/office/powerpoint/2010/main" val="243192863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4294967295"/>
          </p:nvPr>
        </p:nvSpPr>
        <p:spPr>
          <a:xfrm>
            <a:off x="352426" y="1463040"/>
            <a:ext cx="7680960" cy="4724400"/>
          </a:xfrm>
          <a:prstGeom prst="rect">
            <a:avLst/>
          </a:prstGeom>
        </p:spPr>
        <p:txBody>
          <a:bodyPr/>
          <a:lstStyle/>
          <a:p>
            <a:endParaRPr lang="es-MX" dirty="0"/>
          </a:p>
        </p:txBody>
      </p:sp>
      <p:sp>
        <p:nvSpPr>
          <p:cNvPr id="3" name="2 Título"/>
          <p:cNvSpPr>
            <a:spLocks noGrp="1"/>
          </p:cNvSpPr>
          <p:nvPr>
            <p:ph type="title"/>
          </p:nvPr>
        </p:nvSpPr>
        <p:spPr/>
        <p:txBody>
          <a:bodyPr>
            <a:normAutofit/>
          </a:bodyPr>
          <a:lstStyle/>
          <a:p>
            <a:pPr algn="ctr"/>
            <a:r>
              <a:rPr lang="es-MX" b="1" dirty="0" smtClean="0">
                <a:solidFill>
                  <a:srgbClr val="FFC000"/>
                </a:solidFill>
              </a:rPr>
              <a:t>Rueda del conocimiento </a:t>
            </a:r>
            <a:br>
              <a:rPr lang="es-MX" b="1" dirty="0" smtClean="0">
                <a:solidFill>
                  <a:srgbClr val="FFC000"/>
                </a:solidFill>
              </a:rPr>
            </a:br>
            <a:endParaRPr lang="es-MX" sz="1800" b="1" dirty="0">
              <a:solidFill>
                <a:srgbClr val="FFC000"/>
              </a:solidFill>
            </a:endParaRPr>
          </a:p>
        </p:txBody>
      </p:sp>
      <p:sp>
        <p:nvSpPr>
          <p:cNvPr id="4" name="3 Flecha curvada hacia la izquierda"/>
          <p:cNvSpPr/>
          <p:nvPr/>
        </p:nvSpPr>
        <p:spPr>
          <a:xfrm>
            <a:off x="5364088" y="3140968"/>
            <a:ext cx="731520" cy="1216152"/>
          </a:xfrm>
          <a:prstGeom prst="curved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6" name="5 Flecha curvada hacia la izquierda"/>
          <p:cNvSpPr/>
          <p:nvPr/>
        </p:nvSpPr>
        <p:spPr>
          <a:xfrm rot="16436078">
            <a:off x="3903874" y="1612361"/>
            <a:ext cx="731520" cy="1878459"/>
          </a:xfrm>
          <a:prstGeom prst="curved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FFC000"/>
              </a:solidFill>
            </a:endParaRPr>
          </a:p>
        </p:txBody>
      </p:sp>
      <p:sp>
        <p:nvSpPr>
          <p:cNvPr id="8" name="7 Flecha curvada hacia la izquierda"/>
          <p:cNvSpPr/>
          <p:nvPr/>
        </p:nvSpPr>
        <p:spPr>
          <a:xfrm rot="5400000">
            <a:off x="3990216" y="4298816"/>
            <a:ext cx="731520" cy="1872208"/>
          </a:xfrm>
          <a:prstGeom prst="curved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9" name="8 Flecha curvada hacia la izquierda"/>
          <p:cNvSpPr/>
          <p:nvPr/>
        </p:nvSpPr>
        <p:spPr>
          <a:xfrm rot="10622844">
            <a:off x="2370064" y="3158704"/>
            <a:ext cx="731520" cy="1216152"/>
          </a:xfrm>
          <a:prstGeom prst="curved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1" name="10 CuadroTexto"/>
          <p:cNvSpPr txBox="1"/>
          <p:nvPr/>
        </p:nvSpPr>
        <p:spPr>
          <a:xfrm>
            <a:off x="971600" y="1829856"/>
            <a:ext cx="2579809" cy="584775"/>
          </a:xfrm>
          <a:prstGeom prst="rect">
            <a:avLst/>
          </a:prstGeom>
          <a:noFill/>
        </p:spPr>
        <p:txBody>
          <a:bodyPr wrap="none" rtlCol="0">
            <a:spAutoFit/>
          </a:bodyPr>
          <a:lstStyle/>
          <a:p>
            <a:pPr algn="ctr"/>
            <a:r>
              <a:rPr lang="es-MX" sz="1600" b="1" dirty="0" smtClean="0">
                <a:solidFill>
                  <a:srgbClr val="FFFF00"/>
                </a:solidFill>
              </a:rPr>
              <a:t>Aplicación del conocimiento</a:t>
            </a:r>
          </a:p>
          <a:p>
            <a:pPr algn="ctr"/>
            <a:r>
              <a:rPr lang="es-MX" sz="1600" b="1" dirty="0" smtClean="0">
                <a:solidFill>
                  <a:srgbClr val="FFFF00"/>
                </a:solidFill>
              </a:rPr>
              <a:t>sin experiencia</a:t>
            </a:r>
            <a:endParaRPr lang="es-MX" sz="1600" b="1" dirty="0">
              <a:solidFill>
                <a:srgbClr val="FFFF00"/>
              </a:solidFill>
            </a:endParaRPr>
          </a:p>
        </p:txBody>
      </p:sp>
      <p:sp>
        <p:nvSpPr>
          <p:cNvPr id="12" name="11 CuadroTexto"/>
          <p:cNvSpPr txBox="1"/>
          <p:nvPr/>
        </p:nvSpPr>
        <p:spPr>
          <a:xfrm>
            <a:off x="5229098" y="2187352"/>
            <a:ext cx="2363725" cy="584775"/>
          </a:xfrm>
          <a:prstGeom prst="rect">
            <a:avLst/>
          </a:prstGeom>
          <a:noFill/>
        </p:spPr>
        <p:txBody>
          <a:bodyPr wrap="none" rtlCol="0">
            <a:spAutoFit/>
          </a:bodyPr>
          <a:lstStyle/>
          <a:p>
            <a:pPr algn="ctr"/>
            <a:r>
              <a:rPr lang="es-MX" sz="1600" b="1" dirty="0" smtClean="0">
                <a:solidFill>
                  <a:srgbClr val="00B050"/>
                </a:solidFill>
              </a:rPr>
              <a:t>Dialogando se descubren </a:t>
            </a:r>
          </a:p>
          <a:p>
            <a:pPr algn="ctr"/>
            <a:r>
              <a:rPr lang="es-MX" sz="1600" b="1" dirty="0" smtClean="0">
                <a:solidFill>
                  <a:srgbClr val="00B050"/>
                </a:solidFill>
              </a:rPr>
              <a:t>nuevas prácticas</a:t>
            </a:r>
            <a:endParaRPr lang="es-MX" sz="1600" b="1" dirty="0">
              <a:solidFill>
                <a:srgbClr val="00B050"/>
              </a:solidFill>
            </a:endParaRPr>
          </a:p>
        </p:txBody>
      </p:sp>
      <p:sp>
        <p:nvSpPr>
          <p:cNvPr id="13" name="12 CuadroTexto"/>
          <p:cNvSpPr txBox="1"/>
          <p:nvPr/>
        </p:nvSpPr>
        <p:spPr>
          <a:xfrm>
            <a:off x="5580112" y="5094312"/>
            <a:ext cx="1512168" cy="584775"/>
          </a:xfrm>
          <a:prstGeom prst="rect">
            <a:avLst/>
          </a:prstGeom>
          <a:noFill/>
        </p:spPr>
        <p:txBody>
          <a:bodyPr wrap="square" rtlCol="0">
            <a:spAutoFit/>
          </a:bodyPr>
          <a:lstStyle/>
          <a:p>
            <a:pPr algn="ctr"/>
            <a:r>
              <a:rPr lang="es-MX" sz="1600" b="1" dirty="0" smtClean="0">
                <a:solidFill>
                  <a:srgbClr val="FF0000"/>
                </a:solidFill>
              </a:rPr>
              <a:t>Equipo acepta y estandariza</a:t>
            </a:r>
            <a:endParaRPr lang="es-MX" sz="1600" b="1" dirty="0">
              <a:solidFill>
                <a:srgbClr val="FF0000"/>
              </a:solidFill>
            </a:endParaRPr>
          </a:p>
        </p:txBody>
      </p:sp>
      <p:sp>
        <p:nvSpPr>
          <p:cNvPr id="14" name="13 CuadroTexto"/>
          <p:cNvSpPr txBox="1"/>
          <p:nvPr/>
        </p:nvSpPr>
        <p:spPr>
          <a:xfrm>
            <a:off x="338855" y="5085184"/>
            <a:ext cx="3115276" cy="830997"/>
          </a:xfrm>
          <a:prstGeom prst="rect">
            <a:avLst/>
          </a:prstGeom>
          <a:noFill/>
        </p:spPr>
        <p:txBody>
          <a:bodyPr wrap="none" rtlCol="0">
            <a:spAutoFit/>
          </a:bodyPr>
          <a:lstStyle/>
          <a:p>
            <a:pPr algn="ctr"/>
            <a:r>
              <a:rPr lang="es-MX" sz="1600" b="1" dirty="0" smtClean="0">
                <a:solidFill>
                  <a:schemeClr val="bg2">
                    <a:lumMod val="60000"/>
                    <a:lumOff val="40000"/>
                  </a:schemeClr>
                </a:solidFill>
              </a:rPr>
              <a:t>La organización valida e integra</a:t>
            </a:r>
          </a:p>
          <a:p>
            <a:pPr algn="ctr"/>
            <a:r>
              <a:rPr lang="es-MX" sz="1600" b="1" dirty="0" smtClean="0">
                <a:solidFill>
                  <a:schemeClr val="bg2">
                    <a:lumMod val="60000"/>
                    <a:lumOff val="40000"/>
                  </a:schemeClr>
                </a:solidFill>
              </a:rPr>
              <a:t>Las nuevas prácticas hacia dentro </a:t>
            </a:r>
          </a:p>
          <a:p>
            <a:pPr algn="ctr"/>
            <a:r>
              <a:rPr lang="es-MX" sz="1600" b="1" dirty="0" smtClean="0">
                <a:solidFill>
                  <a:schemeClr val="bg2">
                    <a:lumMod val="60000"/>
                    <a:lumOff val="40000"/>
                  </a:schemeClr>
                </a:solidFill>
              </a:rPr>
              <a:t>y hacia afuera</a:t>
            </a:r>
            <a:endParaRPr lang="es-MX" sz="1600" b="1" dirty="0">
              <a:solidFill>
                <a:schemeClr val="bg2">
                  <a:lumMod val="60000"/>
                  <a:lumOff val="40000"/>
                </a:schemeClr>
              </a:solidFill>
            </a:endParaRPr>
          </a:p>
        </p:txBody>
      </p:sp>
      <p:sp>
        <p:nvSpPr>
          <p:cNvPr id="15" name="14 CuadroTexto"/>
          <p:cNvSpPr txBox="1"/>
          <p:nvPr/>
        </p:nvSpPr>
        <p:spPr>
          <a:xfrm>
            <a:off x="586430" y="3441267"/>
            <a:ext cx="1675074" cy="307777"/>
          </a:xfrm>
          <a:prstGeom prst="rect">
            <a:avLst/>
          </a:prstGeom>
          <a:noFill/>
        </p:spPr>
        <p:txBody>
          <a:bodyPr wrap="none" rtlCol="0">
            <a:spAutoFit/>
          </a:bodyPr>
          <a:lstStyle/>
          <a:p>
            <a:r>
              <a:rPr lang="es-MX" sz="1400" dirty="0" smtClean="0"/>
              <a:t>Documentos y datos</a:t>
            </a:r>
            <a:endParaRPr lang="es-MX" sz="1400" dirty="0"/>
          </a:p>
        </p:txBody>
      </p:sp>
      <p:sp>
        <p:nvSpPr>
          <p:cNvPr id="16" name="15 CuadroTexto"/>
          <p:cNvSpPr txBox="1"/>
          <p:nvPr/>
        </p:nvSpPr>
        <p:spPr>
          <a:xfrm>
            <a:off x="6449476" y="3244298"/>
            <a:ext cx="1285608" cy="1169551"/>
          </a:xfrm>
          <a:prstGeom prst="rect">
            <a:avLst/>
          </a:prstGeom>
          <a:noFill/>
        </p:spPr>
        <p:txBody>
          <a:bodyPr wrap="none" rtlCol="0">
            <a:spAutoFit/>
          </a:bodyPr>
          <a:lstStyle/>
          <a:p>
            <a:r>
              <a:rPr lang="es-MX" sz="1400" dirty="0" smtClean="0"/>
              <a:t>Habilidades</a:t>
            </a:r>
          </a:p>
          <a:p>
            <a:r>
              <a:rPr lang="es-MX" sz="1400" dirty="0" smtClean="0"/>
              <a:t>Métodos</a:t>
            </a:r>
          </a:p>
          <a:p>
            <a:r>
              <a:rPr lang="es-MX" sz="1400" dirty="0" smtClean="0"/>
              <a:t>Relaciones</a:t>
            </a:r>
          </a:p>
          <a:p>
            <a:r>
              <a:rPr lang="es-MX" sz="1400" dirty="0" smtClean="0"/>
              <a:t>Experiencia</a:t>
            </a:r>
          </a:p>
          <a:p>
            <a:r>
              <a:rPr lang="es-MX" sz="1400" dirty="0" smtClean="0"/>
              <a:t>Talento natural</a:t>
            </a:r>
            <a:endParaRPr lang="es-MX" sz="1400" dirty="0"/>
          </a:p>
        </p:txBody>
      </p:sp>
      <p:sp>
        <p:nvSpPr>
          <p:cNvPr id="5" name="4 CuadroTexto"/>
          <p:cNvSpPr txBox="1"/>
          <p:nvPr/>
        </p:nvSpPr>
        <p:spPr>
          <a:xfrm>
            <a:off x="6150985" y="6215199"/>
            <a:ext cx="2662396" cy="307777"/>
          </a:xfrm>
          <a:prstGeom prst="rect">
            <a:avLst/>
          </a:prstGeom>
          <a:noFill/>
        </p:spPr>
        <p:txBody>
          <a:bodyPr wrap="none" rtlCol="0">
            <a:spAutoFit/>
          </a:bodyPr>
          <a:lstStyle/>
          <a:p>
            <a:r>
              <a:rPr lang="es-MX" sz="1400" b="1" dirty="0" smtClean="0"/>
              <a:t>Fuente</a:t>
            </a:r>
            <a:r>
              <a:rPr lang="es-MX" sz="1400" dirty="0" smtClean="0"/>
              <a:t>: </a:t>
            </a:r>
            <a:r>
              <a:rPr lang="es-MX" sz="1400" dirty="0" err="1" smtClean="0"/>
              <a:t>Garrigós</a:t>
            </a:r>
            <a:r>
              <a:rPr lang="es-MX" sz="1400" dirty="0" smtClean="0"/>
              <a:t> e Hidalgo, 2013</a:t>
            </a:r>
            <a:endParaRPr lang="es-MX" sz="1400" dirty="0"/>
          </a:p>
        </p:txBody>
      </p:sp>
    </p:spTree>
    <p:extLst>
      <p:ext uri="{BB962C8B-B14F-4D97-AF65-F5344CB8AC3E}">
        <p14:creationId xmlns:p14="http://schemas.microsoft.com/office/powerpoint/2010/main" val="326141939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solidFill>
                  <a:srgbClr val="FFFF00"/>
                </a:solidFill>
              </a:rPr>
              <a:t>Fuentes de información</a:t>
            </a:r>
            <a:endParaRPr lang="es-MX" dirty="0">
              <a:solidFill>
                <a:srgbClr val="FFFF00"/>
              </a:solidFill>
            </a:endParaRPr>
          </a:p>
        </p:txBody>
      </p:sp>
      <p:sp>
        <p:nvSpPr>
          <p:cNvPr id="3" name="2 Marcador de contenido"/>
          <p:cNvSpPr>
            <a:spLocks noGrp="1"/>
          </p:cNvSpPr>
          <p:nvPr>
            <p:ph idx="1"/>
          </p:nvPr>
        </p:nvSpPr>
        <p:spPr/>
        <p:txBody>
          <a:bodyPr>
            <a:normAutofit fontScale="25000" lnSpcReduction="20000"/>
          </a:bodyPr>
          <a:lstStyle/>
          <a:p>
            <a:pPr marL="0" indent="0" algn="just">
              <a:buNone/>
            </a:pPr>
            <a:r>
              <a:rPr lang="es-MX" sz="8000" dirty="0"/>
              <a:t>	</a:t>
            </a:r>
            <a:endParaRPr lang="es-MX" sz="8000" dirty="0" smtClean="0"/>
          </a:p>
          <a:p>
            <a:pPr algn="just"/>
            <a:r>
              <a:rPr lang="es-MX" sz="7200" dirty="0" smtClean="0"/>
              <a:t>1. 	Casas</a:t>
            </a:r>
            <a:r>
              <a:rPr lang="es-MX" sz="7200" dirty="0"/>
              <a:t>, Rosalía (Coord.) (</a:t>
            </a:r>
            <a:r>
              <a:rPr lang="es-MX" sz="7200" dirty="0" smtClean="0"/>
              <a:t>2011</a:t>
            </a:r>
            <a:r>
              <a:rPr lang="es-MX" sz="7200" dirty="0"/>
              <a:t>). La formación de redes de conocimientos. Una perspectiva regional desde México. México: </a:t>
            </a:r>
            <a:r>
              <a:rPr lang="es-MX" sz="7200" dirty="0" err="1"/>
              <a:t>Antrophos</a:t>
            </a:r>
            <a:r>
              <a:rPr lang="es-MX" sz="7200" dirty="0"/>
              <a:t>, IISUNAN.</a:t>
            </a:r>
          </a:p>
          <a:p>
            <a:pPr algn="just"/>
            <a:endParaRPr lang="es-MX" sz="7200" dirty="0"/>
          </a:p>
          <a:p>
            <a:pPr algn="just"/>
            <a:r>
              <a:rPr lang="es-MX" sz="7200" dirty="0"/>
              <a:t>2.	</a:t>
            </a:r>
            <a:r>
              <a:rPr lang="es-MX" sz="7200" dirty="0" err="1" smtClean="0"/>
              <a:t>Garrigós</a:t>
            </a:r>
            <a:r>
              <a:rPr lang="es-MX" sz="7200" dirty="0" smtClean="0"/>
              <a:t>, </a:t>
            </a:r>
            <a:r>
              <a:rPr lang="es-MX" sz="7200" dirty="0"/>
              <a:t>José e</a:t>
            </a:r>
            <a:r>
              <a:rPr lang="es-MX" sz="7200" dirty="0" smtClean="0"/>
              <a:t> Hidalgo, Antonio . </a:t>
            </a:r>
            <a:r>
              <a:rPr lang="es-MX" sz="7200" dirty="0"/>
              <a:t>(</a:t>
            </a:r>
            <a:r>
              <a:rPr lang="es-MX" sz="7200" dirty="0" smtClean="0"/>
              <a:t>2013</a:t>
            </a:r>
            <a:r>
              <a:rPr lang="es-MX" sz="7200" dirty="0"/>
              <a:t>). Las redes transnacionales de transferencia y tecnología. Un análisis del estado del arte y de la red europea de </a:t>
            </a:r>
            <a:r>
              <a:rPr lang="es-MX" sz="7200" dirty="0" err="1"/>
              <a:t>IRCs</a:t>
            </a:r>
            <a:r>
              <a:rPr lang="es-MX" sz="7200" dirty="0"/>
              <a:t>. Revista Madrid, Nº 18.</a:t>
            </a:r>
          </a:p>
          <a:p>
            <a:pPr algn="just"/>
            <a:endParaRPr lang="es-MX" sz="7200" dirty="0"/>
          </a:p>
          <a:p>
            <a:pPr algn="just"/>
            <a:r>
              <a:rPr lang="es-MX" sz="7200" dirty="0"/>
              <a:t>3.	</a:t>
            </a:r>
            <a:r>
              <a:rPr lang="es-MX" sz="7200" dirty="0" smtClean="0"/>
              <a:t>Martínez, </a:t>
            </a:r>
            <a:r>
              <a:rPr lang="es-MX" sz="7200" dirty="0"/>
              <a:t>Miguel. (1997). El Paradigma Emergente .Hacia una nueva teoría de la racionalidad humana 2 ed. Editorial Trillas, México</a:t>
            </a:r>
            <a:r>
              <a:rPr lang="es-MX" sz="7200" dirty="0" smtClean="0"/>
              <a:t>.</a:t>
            </a:r>
          </a:p>
          <a:p>
            <a:pPr algn="just"/>
            <a:endParaRPr lang="es-MX" sz="7200" dirty="0"/>
          </a:p>
          <a:p>
            <a:pPr algn="just"/>
            <a:r>
              <a:rPr lang="en-US" sz="7200" dirty="0" smtClean="0"/>
              <a:t>4. 	</a:t>
            </a:r>
            <a:r>
              <a:rPr lang="en-US" sz="7200" dirty="0" err="1" smtClean="0"/>
              <a:t>Michell</a:t>
            </a:r>
            <a:r>
              <a:rPr lang="en-US" sz="7200" dirty="0" smtClean="0"/>
              <a:t> </a:t>
            </a:r>
            <a:r>
              <a:rPr lang="en-US" sz="7200" dirty="0"/>
              <a:t>J.C, </a:t>
            </a:r>
            <a:r>
              <a:rPr lang="en-US" sz="7200" dirty="0" smtClean="0"/>
              <a:t>(1973). Networks</a:t>
            </a:r>
            <a:r>
              <a:rPr lang="en-US" sz="7200" dirty="0"/>
              <a:t>, norms and institutions' </a:t>
            </a:r>
            <a:r>
              <a:rPr lang="en-US" sz="7200" dirty="0" smtClean="0"/>
              <a:t>en </a:t>
            </a:r>
            <a:r>
              <a:rPr lang="en-US" sz="7200" dirty="0" err="1" smtClean="0"/>
              <a:t>Boissevain</a:t>
            </a:r>
            <a:r>
              <a:rPr lang="en-US" sz="7200" dirty="0" smtClean="0"/>
              <a:t> </a:t>
            </a:r>
            <a:r>
              <a:rPr lang="en-US" sz="7200" dirty="0"/>
              <a:t>J., Mitchell J.C.,(</a:t>
            </a:r>
            <a:r>
              <a:rPr lang="en-US" sz="7200" dirty="0" smtClean="0"/>
              <a:t>Ed.13)</a:t>
            </a:r>
            <a:endParaRPr lang="en-US" sz="7200" dirty="0"/>
          </a:p>
          <a:p>
            <a:pPr marL="0" indent="0">
              <a:buNone/>
            </a:pPr>
            <a:endParaRPr lang="es-MX" sz="8000" dirty="0" smtClean="0"/>
          </a:p>
          <a:p>
            <a:pPr algn="just"/>
            <a:r>
              <a:rPr lang="es-MX" sz="7200" dirty="0"/>
              <a:t>5. </a:t>
            </a:r>
            <a:r>
              <a:rPr lang="es-MX" sz="7200" dirty="0" smtClean="0"/>
              <a:t>	Moreno, </a:t>
            </a:r>
            <a:r>
              <a:rPr lang="es-MX" sz="7200" dirty="0"/>
              <a:t>Ruth y </a:t>
            </a:r>
            <a:r>
              <a:rPr lang="es-MX" sz="7200" dirty="0" smtClean="0"/>
              <a:t>Castellanos, </a:t>
            </a:r>
            <a:r>
              <a:rPr lang="es-MX" sz="7200" dirty="0"/>
              <a:t>Sandro. (</a:t>
            </a:r>
            <a:r>
              <a:rPr lang="es-MX" sz="7200" dirty="0" smtClean="0"/>
              <a:t>2014</a:t>
            </a:r>
            <a:r>
              <a:rPr lang="es-MX" sz="7200" dirty="0"/>
              <a:t>). Definición de un Modelo de redes de conocimiento como soporte a la transferencia de conocimiento generado en clúster de investigación. Revista del Centro de Innovación y Desarrollo para la Investigación en Ingeniería del Software (CIDLIS) Universidad Industrial de Santander</a:t>
            </a:r>
            <a:r>
              <a:rPr lang="es-MX" sz="8000" dirty="0"/>
              <a:t>.</a:t>
            </a:r>
          </a:p>
          <a:p>
            <a:pPr marL="0" indent="0">
              <a:buNone/>
            </a:pPr>
            <a:endParaRPr lang="es-MX" sz="8000" dirty="0"/>
          </a:p>
          <a:p>
            <a:pPr marL="0" indent="0">
              <a:buNone/>
            </a:pPr>
            <a:endParaRPr lang="es-MX" sz="8000" dirty="0" smtClean="0"/>
          </a:p>
          <a:p>
            <a:endParaRPr lang="es-MX" sz="8000" dirty="0"/>
          </a:p>
        </p:txBody>
      </p:sp>
    </p:spTree>
    <p:extLst>
      <p:ext uri="{BB962C8B-B14F-4D97-AF65-F5344CB8AC3E}">
        <p14:creationId xmlns:p14="http://schemas.microsoft.com/office/powerpoint/2010/main" val="55113335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Autofit/>
          </a:bodyPr>
          <a:lstStyle/>
          <a:p>
            <a:pPr algn="just"/>
            <a:r>
              <a:rPr lang="es-MX" sz="1800" dirty="0" smtClean="0"/>
              <a:t>6.</a:t>
            </a:r>
            <a:r>
              <a:rPr lang="es-MX" sz="1800" dirty="0"/>
              <a:t>	</a:t>
            </a:r>
            <a:r>
              <a:rPr lang="es-MX" sz="1800" dirty="0" smtClean="0"/>
              <a:t>Olazarán, </a:t>
            </a:r>
            <a:r>
              <a:rPr lang="es-MX" sz="1800" dirty="0"/>
              <a:t>Mikel y Cristóbal TORRES. (</a:t>
            </a:r>
            <a:r>
              <a:rPr lang="es-MX" sz="1800" dirty="0" smtClean="0"/>
              <a:t>2013</a:t>
            </a:r>
            <a:r>
              <a:rPr lang="es-MX" sz="1800" dirty="0"/>
              <a:t>). Modelos del cambio científico: Una propuesta integradora. Revista Nómadas Nº 0.</a:t>
            </a:r>
          </a:p>
          <a:p>
            <a:pPr algn="just"/>
            <a:endParaRPr lang="es-MX" sz="1800" dirty="0"/>
          </a:p>
          <a:p>
            <a:pPr algn="just"/>
            <a:r>
              <a:rPr lang="es-MX" sz="1800" dirty="0"/>
              <a:t>7</a:t>
            </a:r>
            <a:r>
              <a:rPr lang="es-MX" sz="1800" dirty="0" smtClean="0"/>
              <a:t>.</a:t>
            </a:r>
            <a:r>
              <a:rPr lang="es-MX" sz="1800" dirty="0"/>
              <a:t>	Organización de las Naciones Unidas, Consejo Económico y social. (1999). Asociaciones de ciencia y tecnología y el establecimiento de redes para el fomento de la capacidad nacional. Ginebra: ONU.</a:t>
            </a:r>
          </a:p>
          <a:p>
            <a:pPr algn="just"/>
            <a:endParaRPr lang="es-MX" sz="1800" dirty="0"/>
          </a:p>
          <a:p>
            <a:pPr algn="just"/>
            <a:r>
              <a:rPr lang="es-MX" sz="1800" dirty="0"/>
              <a:t>8</a:t>
            </a:r>
            <a:r>
              <a:rPr lang="es-MX" sz="1800" dirty="0" smtClean="0"/>
              <a:t>.</a:t>
            </a:r>
            <a:r>
              <a:rPr lang="es-MX" sz="1800" dirty="0"/>
              <a:t>	</a:t>
            </a:r>
            <a:r>
              <a:rPr lang="es-MX" sz="1800" dirty="0" smtClean="0"/>
              <a:t>Sebastián, </a:t>
            </a:r>
            <a:r>
              <a:rPr lang="es-MX" sz="1800" dirty="0"/>
              <a:t>Jesús. (</a:t>
            </a:r>
            <a:r>
              <a:rPr lang="es-MX" sz="1800" dirty="0" smtClean="0"/>
              <a:t>2012</a:t>
            </a:r>
            <a:r>
              <a:rPr lang="es-MX" sz="1800" dirty="0"/>
              <a:t>). Las redes de cooperación como modelo organizativo y funcional para la I+D. Revista Redes, volumen 7, (15), </a:t>
            </a:r>
            <a:r>
              <a:rPr lang="es-MX" sz="1800" dirty="0" smtClean="0"/>
              <a:t>2002</a:t>
            </a:r>
          </a:p>
          <a:p>
            <a:pPr algn="just"/>
            <a:endParaRPr lang="es-MX" sz="1800" dirty="0" smtClean="0"/>
          </a:p>
          <a:p>
            <a:pPr algn="just"/>
            <a:r>
              <a:rPr lang="es-MX" sz="1800" dirty="0"/>
              <a:t>9</a:t>
            </a:r>
            <a:r>
              <a:rPr lang="es-MX" sz="1800" dirty="0" smtClean="0"/>
              <a:t>.</a:t>
            </a:r>
            <a:r>
              <a:rPr lang="es-MX" sz="1800" dirty="0"/>
              <a:t>	Suárez, Rodolfo (</a:t>
            </a:r>
            <a:r>
              <a:rPr lang="es-MX" sz="1800" dirty="0" smtClean="0"/>
              <a:t>2016</a:t>
            </a:r>
            <a:r>
              <a:rPr lang="es-MX" sz="1800" dirty="0"/>
              <a:t>). Redes de especialistas, costos de transacción y políticas públicas. Ponencia presentada en el Simposio del Proyecto Sociedad del Conocimiento y diversidad cultural. México.</a:t>
            </a:r>
          </a:p>
          <a:p>
            <a:pPr algn="just"/>
            <a:endParaRPr lang="es-MX" sz="1800" dirty="0"/>
          </a:p>
          <a:p>
            <a:pPr algn="just"/>
            <a:r>
              <a:rPr lang="es-MX" sz="1800" dirty="0" smtClean="0"/>
              <a:t>10. </a:t>
            </a:r>
            <a:r>
              <a:rPr lang="es-MX" sz="1800" dirty="0"/>
              <a:t>	</a:t>
            </a:r>
            <a:r>
              <a:rPr lang="es-MX" sz="1800" dirty="0" err="1"/>
              <a:t>Trudeau</a:t>
            </a:r>
            <a:r>
              <a:rPr lang="es-MX" sz="1800" dirty="0"/>
              <a:t>, Richard J. (1993). Dover Pub., ed. </a:t>
            </a:r>
            <a:r>
              <a:rPr lang="es-MX" sz="1800" dirty="0" err="1"/>
              <a:t>Introduction</a:t>
            </a:r>
            <a:r>
              <a:rPr lang="es-MX" sz="1800" dirty="0"/>
              <a:t> </a:t>
            </a:r>
            <a:r>
              <a:rPr lang="es-MX" sz="1800" dirty="0" err="1"/>
              <a:t>to</a:t>
            </a:r>
            <a:r>
              <a:rPr lang="es-MX" sz="1800" dirty="0"/>
              <a:t> </a:t>
            </a:r>
            <a:r>
              <a:rPr lang="es-MX" sz="1800" dirty="0" err="1"/>
              <a:t>Graph</a:t>
            </a:r>
            <a:r>
              <a:rPr lang="es-MX" sz="1800" dirty="0"/>
              <a:t> </a:t>
            </a:r>
            <a:r>
              <a:rPr lang="es-MX" sz="1800" dirty="0" err="1"/>
              <a:t>Theory</a:t>
            </a:r>
            <a:r>
              <a:rPr lang="es-MX" sz="1800" dirty="0"/>
              <a:t> </a:t>
            </a:r>
          </a:p>
          <a:p>
            <a:pPr algn="just"/>
            <a:endParaRPr lang="es-MX" sz="1800" dirty="0"/>
          </a:p>
          <a:p>
            <a:pPr algn="just"/>
            <a:endParaRPr lang="es-MX" sz="1800" dirty="0"/>
          </a:p>
          <a:p>
            <a:pPr algn="just"/>
            <a:endParaRPr lang="es-MX" sz="1800" dirty="0"/>
          </a:p>
          <a:p>
            <a:endParaRPr lang="es-MX" sz="2000" dirty="0"/>
          </a:p>
        </p:txBody>
      </p:sp>
    </p:spTree>
    <p:extLst>
      <p:ext uri="{BB962C8B-B14F-4D97-AF65-F5344CB8AC3E}">
        <p14:creationId xmlns:p14="http://schemas.microsoft.com/office/powerpoint/2010/main" val="248204828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62500" lnSpcReduction="20000"/>
          </a:bodyPr>
          <a:lstStyle/>
          <a:p>
            <a:pPr algn="just"/>
            <a:r>
              <a:rPr lang="es-MX" sz="2900" dirty="0" smtClean="0"/>
              <a:t>11.</a:t>
            </a:r>
            <a:r>
              <a:rPr lang="es-MX" sz="2900" dirty="0"/>
              <a:t>	</a:t>
            </a:r>
            <a:r>
              <a:rPr lang="es-MX" sz="2900" dirty="0" smtClean="0"/>
              <a:t>Casas, </a:t>
            </a:r>
            <a:r>
              <a:rPr lang="es-MX" sz="2900" dirty="0"/>
              <a:t>Rosalba. (</a:t>
            </a:r>
            <a:r>
              <a:rPr lang="es-MX" sz="2900" dirty="0" smtClean="0"/>
              <a:t>2014). </a:t>
            </a:r>
            <a:r>
              <a:rPr lang="es-MX" sz="2900" dirty="0"/>
              <a:t>El enfoque de redes y flujos de conocimiento en el análisis de las relaciones entre ciencia, tecnología y sociedad. </a:t>
            </a:r>
            <a:r>
              <a:rPr lang="es-MX" sz="2900" dirty="0" err="1"/>
              <a:t>Kairos</a:t>
            </a:r>
            <a:r>
              <a:rPr lang="es-MX" sz="2900" dirty="0"/>
              <a:t>-año 5 número 8, 2do semestre 2001.</a:t>
            </a:r>
          </a:p>
          <a:p>
            <a:pPr algn="just"/>
            <a:endParaRPr lang="es-MX" sz="2900" dirty="0" smtClean="0"/>
          </a:p>
          <a:p>
            <a:pPr algn="just"/>
            <a:r>
              <a:rPr lang="es-MX" sz="2900" dirty="0" smtClean="0"/>
              <a:t>12.</a:t>
            </a:r>
            <a:r>
              <a:rPr lang="es-MX" sz="2900" dirty="0"/>
              <a:t>	Universidad Nacional de Rosario (2004). Organización en red: una forma inteligente de crecer. Novenas jornadas “Investigaciones en la Facultad” de Ciencias y Económicas</a:t>
            </a:r>
            <a:r>
              <a:rPr lang="es-MX" sz="2900" dirty="0" smtClean="0"/>
              <a:t>.</a:t>
            </a:r>
          </a:p>
          <a:p>
            <a:pPr algn="just"/>
            <a:endParaRPr lang="es-MX" sz="2900" dirty="0"/>
          </a:p>
          <a:p>
            <a:pPr algn="just"/>
            <a:r>
              <a:rPr lang="en-US" sz="2900" dirty="0" smtClean="0"/>
              <a:t>13. </a:t>
            </a:r>
            <a:r>
              <a:rPr lang="en-US" sz="2900" dirty="0" smtClean="0"/>
              <a:t>	</a:t>
            </a:r>
            <a:r>
              <a:rPr lang="en-US" sz="2900" dirty="0" err="1" smtClean="0"/>
              <a:t>Hage</a:t>
            </a:r>
            <a:r>
              <a:rPr lang="en-US" sz="2900" dirty="0" smtClean="0"/>
              <a:t>, </a:t>
            </a:r>
            <a:r>
              <a:rPr lang="en-US" sz="2900" dirty="0"/>
              <a:t>Jerald and Catherine Alter (1997). "A typology of </a:t>
            </a:r>
            <a:r>
              <a:rPr lang="en-US" sz="2900" dirty="0" err="1"/>
              <a:t>interorganizational</a:t>
            </a:r>
            <a:r>
              <a:rPr lang="en-US" sz="2900" dirty="0"/>
              <a:t> relationships", en Contemporary capitalism. The </a:t>
            </a:r>
            <a:r>
              <a:rPr lang="en-US" sz="2900" dirty="0" err="1"/>
              <a:t>embeddedness</a:t>
            </a:r>
            <a:r>
              <a:rPr lang="en-US" sz="2900" dirty="0"/>
              <a:t> of </a:t>
            </a:r>
            <a:r>
              <a:rPr lang="en-US" sz="2900" dirty="0" err="1"/>
              <a:t>institucions</a:t>
            </a:r>
            <a:r>
              <a:rPr lang="en-US" sz="2900" dirty="0"/>
              <a:t>, Cambridge, University Press, N.Y.</a:t>
            </a:r>
            <a:endParaRPr lang="es-MX" sz="2900" dirty="0"/>
          </a:p>
          <a:p>
            <a:pPr algn="just"/>
            <a:endParaRPr lang="es-MX" sz="2900" dirty="0"/>
          </a:p>
          <a:p>
            <a:pPr algn="just"/>
            <a:r>
              <a:rPr lang="es-MX" sz="2900" dirty="0" smtClean="0"/>
              <a:t>14.</a:t>
            </a:r>
            <a:r>
              <a:rPr lang="es-MX" sz="2900" dirty="0"/>
              <a:t>	Lara Ortiz, José de Jesús (2007). Modelos de Redes de conocimiento. Octavo Congreso  Nacional y cuarto internacional de la Red de Investigación y docencia sobre innovación tecnológica. México.</a:t>
            </a:r>
          </a:p>
          <a:p>
            <a:pPr algn="just"/>
            <a:endParaRPr lang="es-MX" sz="2900" dirty="0"/>
          </a:p>
          <a:p>
            <a:pPr algn="just"/>
            <a:r>
              <a:rPr lang="es-MX" sz="2900" dirty="0" smtClean="0"/>
              <a:t>15.</a:t>
            </a:r>
            <a:r>
              <a:rPr lang="es-MX" sz="2900" dirty="0"/>
              <a:t>	Redes de conocimiento (2015): Construcción, Dinámica y Gestión. Buenos Aires, Argentina. UNESCO</a:t>
            </a:r>
          </a:p>
          <a:p>
            <a:endParaRPr lang="es-MX" sz="2900" dirty="0"/>
          </a:p>
          <a:p>
            <a:endParaRPr lang="es-MX" dirty="0"/>
          </a:p>
        </p:txBody>
      </p:sp>
    </p:spTree>
    <p:extLst>
      <p:ext uri="{BB962C8B-B14F-4D97-AF65-F5344CB8AC3E}">
        <p14:creationId xmlns:p14="http://schemas.microsoft.com/office/powerpoint/2010/main" val="38219358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39552" y="260648"/>
            <a:ext cx="7680960" cy="1066800"/>
          </a:xfrm>
        </p:spPr>
        <p:txBody>
          <a:bodyPr>
            <a:normAutofit fontScale="90000"/>
          </a:bodyPr>
          <a:lstStyle/>
          <a:p>
            <a:pPr algn="ctr"/>
            <a:r>
              <a:rPr lang="es-MX" b="1" dirty="0" smtClean="0">
                <a:solidFill>
                  <a:srgbClr val="FFFF00"/>
                </a:solidFill>
              </a:rPr>
              <a:t>Propósito de la unidad de aprendizaje</a:t>
            </a:r>
            <a:endParaRPr lang="es-MX" b="1" dirty="0">
              <a:solidFill>
                <a:srgbClr val="FFFF00"/>
              </a:solidFill>
            </a:endParaRPr>
          </a:p>
        </p:txBody>
      </p:sp>
      <p:sp>
        <p:nvSpPr>
          <p:cNvPr id="2" name="1 Marcador de contenido"/>
          <p:cNvSpPr>
            <a:spLocks noGrp="1"/>
          </p:cNvSpPr>
          <p:nvPr>
            <p:ph idx="1"/>
          </p:nvPr>
        </p:nvSpPr>
        <p:spPr>
          <a:xfrm>
            <a:off x="611560" y="1484784"/>
            <a:ext cx="7680960" cy="4724400"/>
          </a:xfrm>
        </p:spPr>
        <p:txBody>
          <a:bodyPr>
            <a:normAutofit/>
          </a:bodyPr>
          <a:lstStyle/>
          <a:p>
            <a:pPr algn="just"/>
            <a:endParaRPr lang="es-MX" sz="2800" dirty="0" smtClean="0"/>
          </a:p>
          <a:p>
            <a:pPr algn="just"/>
            <a:r>
              <a:rPr lang="es-MX" sz="2800" dirty="0" smtClean="0"/>
              <a:t>La unidad de aprendizaje pretende dotar al discente de los elementos teóricos y prácticos necesarios que lo hagan capaz de instrumentar en un ámbito de intervención profesional una red de conocimiento como una herramienta de trabajo colaborativo mediante la cual puede potenciar el trabajo en un ámbito de la </a:t>
            </a:r>
            <a:r>
              <a:rPr lang="es-MX" sz="2800" dirty="0" err="1" smtClean="0"/>
              <a:t>multidisciplina</a:t>
            </a:r>
            <a:r>
              <a:rPr lang="es-MX" sz="2800" dirty="0" smtClean="0"/>
              <a:t>.</a:t>
            </a:r>
            <a:endParaRPr lang="es-MX" sz="2800" dirty="0" smtClean="0"/>
          </a:p>
        </p:txBody>
      </p:sp>
    </p:spTree>
    <p:extLst>
      <p:ext uri="{BB962C8B-B14F-4D97-AF65-F5344CB8AC3E}">
        <p14:creationId xmlns:p14="http://schemas.microsoft.com/office/powerpoint/2010/main" val="8651171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39552" y="260648"/>
            <a:ext cx="7680960" cy="1066800"/>
          </a:xfrm>
        </p:spPr>
        <p:txBody>
          <a:bodyPr/>
          <a:lstStyle/>
          <a:p>
            <a:pPr algn="ctr"/>
            <a:r>
              <a:rPr lang="es-MX" b="1" dirty="0" smtClean="0">
                <a:solidFill>
                  <a:srgbClr val="FFFF00"/>
                </a:solidFill>
              </a:rPr>
              <a:t>Guión para el empleo del material</a:t>
            </a:r>
            <a:endParaRPr lang="es-MX" b="1" dirty="0">
              <a:solidFill>
                <a:srgbClr val="FFFF00"/>
              </a:solidFill>
            </a:endParaRPr>
          </a:p>
        </p:txBody>
      </p:sp>
      <p:sp>
        <p:nvSpPr>
          <p:cNvPr id="2" name="1 Marcador de contenido"/>
          <p:cNvSpPr>
            <a:spLocks noGrp="1"/>
          </p:cNvSpPr>
          <p:nvPr>
            <p:ph idx="1"/>
          </p:nvPr>
        </p:nvSpPr>
        <p:spPr>
          <a:xfrm>
            <a:off x="539552" y="1484784"/>
            <a:ext cx="7680960" cy="4724400"/>
          </a:xfrm>
        </p:spPr>
        <p:txBody>
          <a:bodyPr/>
          <a:lstStyle/>
          <a:p>
            <a:pPr algn="just"/>
            <a:endParaRPr lang="es-MX" sz="2400" b="1" spc="0" dirty="0" smtClean="0">
              <a:latin typeface="Times New Roman" panose="02020603050405020304" pitchFamily="18" charset="0"/>
              <a:ea typeface="+mj-ea"/>
              <a:cs typeface="Times New Roman" panose="02020603050405020304" pitchFamily="18" charset="0"/>
            </a:endParaRPr>
          </a:p>
          <a:p>
            <a:pPr marL="0" indent="0" algn="just">
              <a:buNone/>
            </a:pPr>
            <a:r>
              <a:rPr lang="es-MX" sz="2400" b="1" spc="0" dirty="0" smtClean="0">
                <a:latin typeface="Times New Roman" panose="02020603050405020304" pitchFamily="18" charset="0"/>
                <a:ea typeface="+mj-ea"/>
                <a:cs typeface="Times New Roman" panose="02020603050405020304" pitchFamily="18" charset="0"/>
              </a:rPr>
              <a:t>Para cubrir </a:t>
            </a:r>
            <a:r>
              <a:rPr lang="es-MX" sz="2400" b="1" spc="0" dirty="0">
                <a:latin typeface="Times New Roman" panose="02020603050405020304" pitchFamily="18" charset="0"/>
                <a:ea typeface="+mj-ea"/>
                <a:cs typeface="Times New Roman" panose="02020603050405020304" pitchFamily="18" charset="0"/>
              </a:rPr>
              <a:t>el propósito de la Unidad de Aprendizaje, y </a:t>
            </a:r>
            <a:r>
              <a:rPr lang="es-MX" sz="2400" b="1" spc="0" dirty="0" smtClean="0">
                <a:latin typeface="Times New Roman" panose="02020603050405020304" pitchFamily="18" charset="0"/>
                <a:ea typeface="+mj-ea"/>
                <a:cs typeface="Times New Roman" panose="02020603050405020304" pitchFamily="18" charset="0"/>
              </a:rPr>
              <a:t>previo al inicio del abordaje al contenido del tema, </a:t>
            </a:r>
            <a:r>
              <a:rPr lang="es-MX" sz="2400" b="1" spc="0" dirty="0">
                <a:latin typeface="Times New Roman" panose="02020603050405020304" pitchFamily="18" charset="0"/>
                <a:ea typeface="+mj-ea"/>
                <a:cs typeface="Times New Roman" panose="02020603050405020304" pitchFamily="18" charset="0"/>
              </a:rPr>
              <a:t>se sugiere verificar que el alumno posea </a:t>
            </a:r>
            <a:r>
              <a:rPr lang="es-MX" sz="2400" b="1" spc="0" dirty="0" smtClean="0">
                <a:latin typeface="Times New Roman" panose="02020603050405020304" pitchFamily="18" charset="0"/>
                <a:ea typeface="+mj-ea"/>
                <a:cs typeface="Times New Roman" panose="02020603050405020304" pitchFamily="18" charset="0"/>
              </a:rPr>
              <a:t>una noción de saberes </a:t>
            </a:r>
            <a:r>
              <a:rPr lang="es-MX" sz="2400" b="1" spc="0" dirty="0">
                <a:latin typeface="Times New Roman" panose="02020603050405020304" pitchFamily="18" charset="0"/>
                <a:ea typeface="+mj-ea"/>
                <a:cs typeface="Times New Roman" panose="02020603050405020304" pitchFamily="18" charset="0"/>
              </a:rPr>
              <a:t>necesarios </a:t>
            </a:r>
            <a:r>
              <a:rPr lang="es-MX" sz="2400" b="1" spc="0" dirty="0" smtClean="0">
                <a:latin typeface="Times New Roman" panose="02020603050405020304" pitchFamily="18" charset="0"/>
                <a:ea typeface="+mj-ea"/>
                <a:cs typeface="Times New Roman" panose="02020603050405020304" pitchFamily="18" charset="0"/>
              </a:rPr>
              <a:t>relacionados con la Sociedad del conocimiento y sus implicaciones como la brecha cognitiva y sus determinantes, </a:t>
            </a:r>
            <a:r>
              <a:rPr lang="es-MX" sz="2400" b="1" spc="0" dirty="0">
                <a:latin typeface="Times New Roman" panose="02020603050405020304" pitchFamily="18" charset="0"/>
                <a:ea typeface="+mj-ea"/>
                <a:cs typeface="Times New Roman" panose="02020603050405020304" pitchFamily="18" charset="0"/>
              </a:rPr>
              <a:t>los cuales son temas </a:t>
            </a:r>
            <a:r>
              <a:rPr lang="es-MX" sz="2400" b="1" spc="0" dirty="0" smtClean="0">
                <a:latin typeface="Times New Roman" panose="02020603050405020304" pitchFamily="18" charset="0"/>
                <a:ea typeface="+mj-ea"/>
                <a:cs typeface="Times New Roman" panose="02020603050405020304" pitchFamily="18" charset="0"/>
              </a:rPr>
              <a:t>relacionados con esta unidad </a:t>
            </a:r>
            <a:r>
              <a:rPr lang="es-MX" sz="2400" b="1" spc="0" dirty="0">
                <a:latin typeface="Times New Roman" panose="02020603050405020304" pitchFamily="18" charset="0"/>
                <a:ea typeface="+mj-ea"/>
                <a:cs typeface="Times New Roman" panose="02020603050405020304" pitchFamily="18" charset="0"/>
              </a:rPr>
              <a:t>de competencia del Programa de </a:t>
            </a:r>
            <a:r>
              <a:rPr lang="es-MX" sz="2400" b="1" spc="0" dirty="0" smtClean="0">
                <a:latin typeface="Times New Roman" panose="02020603050405020304" pitchFamily="18" charset="0"/>
                <a:ea typeface="+mj-ea"/>
                <a:cs typeface="Times New Roman" panose="02020603050405020304" pitchFamily="18" charset="0"/>
              </a:rPr>
              <a:t>Estudios y que previamente se tocaron en otras UA previas al presente curso, sin que éstas sean necesariamente UA antecedentes o medie alguna seriación.</a:t>
            </a:r>
            <a:endParaRPr lang="es-MX" dirty="0"/>
          </a:p>
        </p:txBody>
      </p:sp>
    </p:spTree>
    <p:extLst>
      <p:ext uri="{BB962C8B-B14F-4D97-AF65-F5344CB8AC3E}">
        <p14:creationId xmlns:p14="http://schemas.microsoft.com/office/powerpoint/2010/main" val="34458041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solidFill>
                  <a:srgbClr val="FFFF00"/>
                </a:solidFill>
              </a:rPr>
              <a:t>Guión para el empleo del material</a:t>
            </a:r>
          </a:p>
        </p:txBody>
      </p:sp>
      <p:sp>
        <p:nvSpPr>
          <p:cNvPr id="3" name="2 Marcador de contenido"/>
          <p:cNvSpPr>
            <a:spLocks noGrp="1"/>
          </p:cNvSpPr>
          <p:nvPr>
            <p:ph idx="1"/>
          </p:nvPr>
        </p:nvSpPr>
        <p:spPr>
          <a:xfrm>
            <a:off x="467544" y="1700808"/>
            <a:ext cx="8229600" cy="4525963"/>
          </a:xfrm>
        </p:spPr>
        <p:txBody>
          <a:bodyPr>
            <a:normAutofit fontScale="92500"/>
          </a:bodyPr>
          <a:lstStyle/>
          <a:p>
            <a:pPr marL="0" indent="0" algn="just">
              <a:buNone/>
            </a:pPr>
            <a:r>
              <a:rPr lang="es-MX" dirty="0" smtClean="0">
                <a:solidFill>
                  <a:schemeClr val="tx1"/>
                </a:solidFill>
              </a:rPr>
              <a:t>Como </a:t>
            </a:r>
            <a:r>
              <a:rPr lang="es-MX" dirty="0">
                <a:solidFill>
                  <a:schemeClr val="tx1"/>
                </a:solidFill>
              </a:rPr>
              <a:t>estrategia para el abordaje de este tema, se sugiere la exposición oral por parte del profesor, apoyándose en este </a:t>
            </a:r>
            <a:r>
              <a:rPr lang="es-MX" dirty="0" smtClean="0">
                <a:solidFill>
                  <a:schemeClr val="tx1"/>
                </a:solidFill>
              </a:rPr>
              <a:t>material. </a:t>
            </a:r>
            <a:r>
              <a:rPr lang="es-MX" dirty="0">
                <a:solidFill>
                  <a:schemeClr val="tx1"/>
                </a:solidFill>
              </a:rPr>
              <a:t>Se pueden ir abarcando </a:t>
            </a:r>
            <a:r>
              <a:rPr lang="es-MX" dirty="0" smtClean="0">
                <a:solidFill>
                  <a:schemeClr val="tx1"/>
                </a:solidFill>
              </a:rPr>
              <a:t>la definición y las </a:t>
            </a:r>
            <a:r>
              <a:rPr lang="es-MX" dirty="0">
                <a:solidFill>
                  <a:schemeClr val="tx1"/>
                </a:solidFill>
              </a:rPr>
              <a:t>características de </a:t>
            </a:r>
            <a:r>
              <a:rPr lang="es-MX" dirty="0" smtClean="0">
                <a:solidFill>
                  <a:schemeClr val="tx1"/>
                </a:solidFill>
              </a:rPr>
              <a:t>una red de conocimiento, así como el surgimiento de éstas, su tipología así como su arquitectura según </a:t>
            </a:r>
            <a:r>
              <a:rPr lang="es-MX" dirty="0">
                <a:solidFill>
                  <a:schemeClr val="tx1"/>
                </a:solidFill>
              </a:rPr>
              <a:t>sus elementos o rasgos </a:t>
            </a:r>
            <a:r>
              <a:rPr lang="es-MX" dirty="0" smtClean="0">
                <a:solidFill>
                  <a:schemeClr val="tx1"/>
                </a:solidFill>
              </a:rPr>
              <a:t>definitorios. </a:t>
            </a:r>
          </a:p>
          <a:p>
            <a:pPr marL="0" indent="0" algn="just">
              <a:buNone/>
            </a:pPr>
            <a:r>
              <a:rPr lang="es-MX" dirty="0" smtClean="0">
                <a:solidFill>
                  <a:schemeClr val="tx1"/>
                </a:solidFill>
              </a:rPr>
              <a:t>Como </a:t>
            </a:r>
            <a:r>
              <a:rPr lang="es-MX" dirty="0">
                <a:solidFill>
                  <a:schemeClr val="tx1"/>
                </a:solidFill>
              </a:rPr>
              <a:t>primer acercamiento a la temática, pueden investigarse y </a:t>
            </a:r>
            <a:r>
              <a:rPr lang="es-MX" dirty="0" smtClean="0">
                <a:solidFill>
                  <a:schemeClr val="tx1"/>
                </a:solidFill>
              </a:rPr>
              <a:t>exponerse sus elementos característicos y vincularlos con su estructura y arquitectura, para determinar la operatividad  de cada tipo y contrastar los hallazgos  de acuerdo a este material. Se sugiere la proyección de la película considerada en el subtema de aspecto fundamentales de las redes para su discusión. </a:t>
            </a:r>
            <a:r>
              <a:rPr lang="es-MX" dirty="0">
                <a:solidFill>
                  <a:schemeClr val="tx1"/>
                </a:solidFill>
              </a:rPr>
              <a:t>L</a:t>
            </a:r>
            <a:r>
              <a:rPr lang="es-MX" dirty="0" smtClean="0">
                <a:solidFill>
                  <a:schemeClr val="tx1"/>
                </a:solidFill>
              </a:rPr>
              <a:t>a estructura de la unidad de desempeño se muestra en la siguiente diapositiva.</a:t>
            </a:r>
            <a:endParaRPr lang="es-MX" dirty="0" smtClean="0">
              <a:solidFill>
                <a:schemeClr val="tx1"/>
              </a:solidFill>
            </a:endParaRPr>
          </a:p>
          <a:p>
            <a:pPr marL="0" indent="0" algn="just">
              <a:buNone/>
            </a:pPr>
            <a:endParaRPr lang="es-MX" dirty="0">
              <a:solidFill>
                <a:schemeClr val="bg1"/>
              </a:solidFill>
            </a:endParaRPr>
          </a:p>
          <a:p>
            <a:pPr algn="just"/>
            <a:endParaRPr lang="es-MX" dirty="0">
              <a:solidFill>
                <a:schemeClr val="bg1"/>
              </a:solidFill>
            </a:endParaRPr>
          </a:p>
        </p:txBody>
      </p:sp>
    </p:spTree>
    <p:extLst>
      <p:ext uri="{BB962C8B-B14F-4D97-AF65-F5344CB8AC3E}">
        <p14:creationId xmlns:p14="http://schemas.microsoft.com/office/powerpoint/2010/main" val="2925049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04664"/>
            <a:ext cx="8229600" cy="1143000"/>
          </a:xfrm>
        </p:spPr>
        <p:txBody>
          <a:bodyPr>
            <a:noAutofit/>
          </a:bodyPr>
          <a:lstStyle/>
          <a:p>
            <a:pPr algn="ctr"/>
            <a:r>
              <a:rPr lang="es-ES" sz="4000" dirty="0" smtClean="0">
                <a:solidFill>
                  <a:srgbClr val="FFFF00"/>
                </a:solidFill>
              </a:rPr>
              <a:t>Aspectos introductorios de las redes de conocimiento</a:t>
            </a:r>
            <a:endParaRPr lang="es-MX" sz="4000" dirty="0">
              <a:solidFill>
                <a:srgbClr val="FFFF00"/>
              </a:solidFill>
            </a:endParaRPr>
          </a:p>
        </p:txBody>
      </p:sp>
      <p:sp>
        <p:nvSpPr>
          <p:cNvPr id="3" name="2 Marcador de contenido"/>
          <p:cNvSpPr>
            <a:spLocks noGrp="1"/>
          </p:cNvSpPr>
          <p:nvPr>
            <p:ph idx="1"/>
          </p:nvPr>
        </p:nvSpPr>
        <p:spPr/>
        <p:txBody>
          <a:bodyPr/>
          <a:lstStyle/>
          <a:p>
            <a:pPr marL="342900" lvl="0" indent="-342900" algn="just">
              <a:spcBef>
                <a:spcPts val="300"/>
              </a:spcBef>
              <a:spcAft>
                <a:spcPts val="300"/>
              </a:spcAft>
              <a:buFont typeface="+mj-lt"/>
              <a:buAutoNum type="alphaLcParenR"/>
            </a:pPr>
            <a:endParaRPr lang="es-ES" dirty="0" smtClean="0">
              <a:latin typeface="Arial"/>
              <a:ea typeface="Batang"/>
            </a:endParaRPr>
          </a:p>
          <a:p>
            <a:pPr marL="342900" lvl="0" indent="-342900" algn="just">
              <a:spcBef>
                <a:spcPts val="300"/>
              </a:spcBef>
              <a:spcAft>
                <a:spcPts val="300"/>
              </a:spcAft>
              <a:buFont typeface="+mj-lt"/>
              <a:buAutoNum type="alphaLcParenR"/>
            </a:pPr>
            <a:endParaRPr lang="es-ES" dirty="0">
              <a:latin typeface="Arial"/>
              <a:ea typeface="Batang"/>
            </a:endParaRPr>
          </a:p>
          <a:p>
            <a:pPr marL="342900" lvl="0" indent="-342900" algn="just">
              <a:spcBef>
                <a:spcPts val="300"/>
              </a:spcBef>
              <a:spcAft>
                <a:spcPts val="300"/>
              </a:spcAft>
              <a:buFont typeface="+mj-lt"/>
              <a:buAutoNum type="alphaLcParenR"/>
            </a:pPr>
            <a:r>
              <a:rPr lang="es-ES" dirty="0" smtClean="0">
                <a:latin typeface="Arial"/>
                <a:ea typeface="Batang"/>
              </a:rPr>
              <a:t>Definición </a:t>
            </a:r>
            <a:r>
              <a:rPr lang="es-ES" dirty="0">
                <a:latin typeface="Arial"/>
                <a:ea typeface="Batang"/>
              </a:rPr>
              <a:t>y características</a:t>
            </a:r>
            <a:endParaRPr lang="es-MX" sz="2800" dirty="0">
              <a:latin typeface="Times New Roman"/>
              <a:ea typeface="Times New Roman"/>
            </a:endParaRPr>
          </a:p>
          <a:p>
            <a:pPr marL="342900" lvl="0" indent="-342900" algn="just">
              <a:spcBef>
                <a:spcPts val="300"/>
              </a:spcBef>
              <a:spcAft>
                <a:spcPts val="300"/>
              </a:spcAft>
              <a:buFont typeface="+mj-lt"/>
              <a:buAutoNum type="alphaLcParenR"/>
            </a:pPr>
            <a:r>
              <a:rPr lang="es-ES" dirty="0">
                <a:latin typeface="Arial"/>
                <a:ea typeface="Batang"/>
              </a:rPr>
              <a:t>Surgimiento </a:t>
            </a:r>
            <a:endParaRPr lang="es-MX" sz="2800" dirty="0">
              <a:latin typeface="Times New Roman"/>
              <a:ea typeface="Times New Roman"/>
            </a:endParaRPr>
          </a:p>
          <a:p>
            <a:pPr marL="342900" lvl="0" indent="-342900" algn="just">
              <a:spcBef>
                <a:spcPts val="300"/>
              </a:spcBef>
              <a:spcAft>
                <a:spcPts val="300"/>
              </a:spcAft>
              <a:buFont typeface="+mj-lt"/>
              <a:buAutoNum type="alphaLcParenR"/>
            </a:pPr>
            <a:r>
              <a:rPr lang="es-ES" dirty="0">
                <a:latin typeface="Arial"/>
                <a:ea typeface="Batang"/>
              </a:rPr>
              <a:t>Tipología</a:t>
            </a:r>
            <a:endParaRPr lang="es-MX" sz="2800" dirty="0">
              <a:latin typeface="Times New Roman"/>
              <a:ea typeface="Times New Roman"/>
            </a:endParaRPr>
          </a:p>
          <a:p>
            <a:pPr marL="342900" lvl="0" indent="-342900" algn="just">
              <a:spcBef>
                <a:spcPts val="300"/>
              </a:spcBef>
              <a:spcAft>
                <a:spcPts val="300"/>
              </a:spcAft>
              <a:buFont typeface="+mj-lt"/>
              <a:buAutoNum type="alphaLcParenR"/>
            </a:pPr>
            <a:r>
              <a:rPr lang="es-ES" dirty="0">
                <a:latin typeface="Arial"/>
                <a:ea typeface="Batang"/>
              </a:rPr>
              <a:t>Arquitectura de </a:t>
            </a:r>
            <a:r>
              <a:rPr lang="es-ES" dirty="0" smtClean="0">
                <a:latin typeface="Arial"/>
                <a:ea typeface="Batang"/>
              </a:rPr>
              <a:t>las redes</a:t>
            </a:r>
            <a:endParaRPr lang="es-MX" sz="2800" dirty="0" smtClean="0">
              <a:latin typeface="Times New Roman"/>
              <a:ea typeface="Batang"/>
            </a:endParaRPr>
          </a:p>
          <a:p>
            <a:pPr marL="342900" lvl="0" indent="-342900" algn="just">
              <a:spcBef>
                <a:spcPts val="300"/>
              </a:spcBef>
              <a:spcAft>
                <a:spcPts val="300"/>
              </a:spcAft>
              <a:buFont typeface="+mj-lt"/>
              <a:buAutoNum type="alphaLcParenR"/>
            </a:pPr>
            <a:r>
              <a:rPr lang="es-ES" dirty="0" smtClean="0">
                <a:latin typeface="Arial"/>
                <a:ea typeface="Batang"/>
              </a:rPr>
              <a:t>Restricciones </a:t>
            </a:r>
            <a:r>
              <a:rPr lang="es-ES" dirty="0">
                <a:latin typeface="Arial"/>
                <a:ea typeface="Batang"/>
              </a:rPr>
              <a:t>a las se enfrentan las </a:t>
            </a:r>
            <a:r>
              <a:rPr lang="es-ES" dirty="0" smtClean="0">
                <a:latin typeface="Arial"/>
                <a:ea typeface="Batang"/>
              </a:rPr>
              <a:t>redes de información.</a:t>
            </a:r>
            <a:endParaRPr lang="es-MX" dirty="0"/>
          </a:p>
        </p:txBody>
      </p:sp>
    </p:spTree>
    <p:extLst>
      <p:ext uri="{BB962C8B-B14F-4D97-AF65-F5344CB8AC3E}">
        <p14:creationId xmlns:p14="http://schemas.microsoft.com/office/powerpoint/2010/main" val="35404392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2400" spc="0" dirty="0">
                <a:ln>
                  <a:noFill/>
                </a:ln>
                <a:solidFill>
                  <a:srgbClr val="FFFF00"/>
                </a:solidFill>
                <a:latin typeface="Times New Roman" panose="02020603050405020304" pitchFamily="18" charset="0"/>
                <a:cs typeface="Times New Roman" panose="02020603050405020304" pitchFamily="18" charset="0"/>
              </a:rPr>
              <a:t>GUIÓN PARA EL EMPLEO DEL MATERIAL</a:t>
            </a:r>
            <a:endParaRPr lang="es-MX" dirty="0">
              <a:solidFill>
                <a:srgbClr val="FFFF00"/>
              </a:solidFill>
            </a:endParaRPr>
          </a:p>
        </p:txBody>
      </p:sp>
      <p:sp>
        <p:nvSpPr>
          <p:cNvPr id="3" name="2 Marcador de contenido"/>
          <p:cNvSpPr>
            <a:spLocks noGrp="1"/>
          </p:cNvSpPr>
          <p:nvPr>
            <p:ph idx="1"/>
          </p:nvPr>
        </p:nvSpPr>
        <p:spPr>
          <a:ln w="25400">
            <a:solidFill>
              <a:srgbClr val="FFC000"/>
            </a:solidFill>
          </a:ln>
        </p:spPr>
        <p:txBody>
          <a:bodyPr>
            <a:normAutofit lnSpcReduction="10000"/>
          </a:bodyPr>
          <a:lstStyle/>
          <a:p>
            <a:pPr marL="0" lvl="0" indent="0" algn="ctr" defTabSz="457207">
              <a:lnSpc>
                <a:spcPct val="150000"/>
              </a:lnSpc>
              <a:spcBef>
                <a:spcPts val="1000"/>
              </a:spcBef>
              <a:buClr>
                <a:srgbClr val="1E5155">
                  <a:lumMod val="40000"/>
                  <a:lumOff val="60000"/>
                </a:srgbClr>
              </a:buClr>
              <a:buSzPct val="80000"/>
              <a:buNone/>
            </a:pPr>
            <a:endParaRPr lang="es-MX" sz="2000" b="1" dirty="0" smtClean="0">
              <a:solidFill>
                <a:srgbClr val="5F9C9D">
                  <a:lumMod val="75000"/>
                </a:srgbClr>
              </a:solidFill>
              <a:latin typeface="Times New Roman" panose="02020603050405020304" pitchFamily="18" charset="0"/>
              <a:ea typeface="+mj-ea"/>
              <a:cs typeface="Times New Roman" panose="02020603050405020304" pitchFamily="18" charset="0"/>
            </a:endParaRPr>
          </a:p>
          <a:p>
            <a:pPr marL="0" lvl="0" indent="0" algn="ctr" defTabSz="457207">
              <a:lnSpc>
                <a:spcPct val="150000"/>
              </a:lnSpc>
              <a:spcBef>
                <a:spcPts val="1000"/>
              </a:spcBef>
              <a:buClr>
                <a:srgbClr val="1E5155">
                  <a:lumMod val="40000"/>
                  <a:lumOff val="60000"/>
                </a:srgbClr>
              </a:buClr>
              <a:buSzPct val="80000"/>
              <a:buNone/>
            </a:pPr>
            <a:r>
              <a:rPr lang="es-MX" sz="2000" b="1" dirty="0" smtClean="0">
                <a:solidFill>
                  <a:schemeClr val="tx1"/>
                </a:solidFill>
                <a:latin typeface="Times New Roman" panose="02020603050405020304" pitchFamily="18" charset="0"/>
                <a:ea typeface="+mj-ea"/>
                <a:cs typeface="Times New Roman" panose="02020603050405020304" pitchFamily="18" charset="0"/>
              </a:rPr>
              <a:t>Se </a:t>
            </a:r>
            <a:r>
              <a:rPr lang="es-MX" sz="2000" b="1" dirty="0">
                <a:solidFill>
                  <a:schemeClr val="tx1"/>
                </a:solidFill>
                <a:latin typeface="Times New Roman" panose="02020603050405020304" pitchFamily="18" charset="0"/>
                <a:ea typeface="+mj-ea"/>
                <a:cs typeface="Times New Roman" panose="02020603050405020304" pitchFamily="18" charset="0"/>
              </a:rPr>
              <a:t>recomienda dedicar un mínimo de </a:t>
            </a:r>
            <a:r>
              <a:rPr lang="es-MX" sz="2000" b="1" dirty="0">
                <a:solidFill>
                  <a:schemeClr val="tx1"/>
                </a:solidFill>
                <a:latin typeface="Times New Roman" panose="02020603050405020304" pitchFamily="18" charset="0"/>
                <a:ea typeface="+mj-ea"/>
                <a:cs typeface="Times New Roman" panose="02020603050405020304" pitchFamily="18" charset="0"/>
              </a:rPr>
              <a:t>8</a:t>
            </a:r>
            <a:r>
              <a:rPr lang="es-MX" sz="2000" b="1" dirty="0" smtClean="0">
                <a:solidFill>
                  <a:schemeClr val="tx1"/>
                </a:solidFill>
                <a:latin typeface="Times New Roman" panose="02020603050405020304" pitchFamily="18" charset="0"/>
                <a:ea typeface="+mj-ea"/>
                <a:cs typeface="Times New Roman" panose="02020603050405020304" pitchFamily="18" charset="0"/>
              </a:rPr>
              <a:t> </a:t>
            </a:r>
            <a:r>
              <a:rPr lang="es-MX" sz="2000" b="1" dirty="0">
                <a:solidFill>
                  <a:schemeClr val="tx1"/>
                </a:solidFill>
                <a:latin typeface="Times New Roman" panose="02020603050405020304" pitchFamily="18" charset="0"/>
                <a:ea typeface="+mj-ea"/>
                <a:cs typeface="Times New Roman" panose="02020603050405020304" pitchFamily="18" charset="0"/>
              </a:rPr>
              <a:t>sesiones de clase, de dos horas cada una, para abarcar a los </a:t>
            </a:r>
            <a:r>
              <a:rPr lang="es-MX" sz="2000" b="1" dirty="0" smtClean="0">
                <a:solidFill>
                  <a:schemeClr val="tx1"/>
                </a:solidFill>
                <a:latin typeface="Times New Roman" panose="02020603050405020304" pitchFamily="18" charset="0"/>
                <a:ea typeface="+mj-ea"/>
                <a:cs typeface="Times New Roman" panose="02020603050405020304" pitchFamily="18" charset="0"/>
              </a:rPr>
              <a:t>aspectos introductorios y conceptuales de las redes de conocimiento. </a:t>
            </a:r>
            <a:r>
              <a:rPr lang="es-MX" sz="2000" b="1" dirty="0">
                <a:solidFill>
                  <a:schemeClr val="tx1"/>
                </a:solidFill>
                <a:latin typeface="Times New Roman" panose="02020603050405020304" pitchFamily="18" charset="0"/>
                <a:ea typeface="+mj-ea"/>
                <a:cs typeface="Times New Roman" panose="02020603050405020304" pitchFamily="18" charset="0"/>
              </a:rPr>
              <a:t>Pueden abordarse </a:t>
            </a:r>
            <a:r>
              <a:rPr lang="es-MX" sz="2000" b="1" dirty="0" smtClean="0">
                <a:solidFill>
                  <a:schemeClr val="tx1"/>
                </a:solidFill>
                <a:latin typeface="Times New Roman" panose="02020603050405020304" pitchFamily="18" charset="0"/>
                <a:ea typeface="+mj-ea"/>
                <a:cs typeface="Times New Roman" panose="02020603050405020304" pitchFamily="18" charset="0"/>
              </a:rPr>
              <a:t>en una secuencia lógico-inductiva </a:t>
            </a:r>
            <a:r>
              <a:rPr lang="es-MX" sz="2000" b="1" dirty="0">
                <a:solidFill>
                  <a:schemeClr val="tx1"/>
                </a:solidFill>
                <a:latin typeface="Times New Roman" panose="02020603050405020304" pitchFamily="18" charset="0"/>
                <a:ea typeface="+mj-ea"/>
                <a:cs typeface="Times New Roman" panose="02020603050405020304" pitchFamily="18" charset="0"/>
              </a:rPr>
              <a:t>de la siguiente </a:t>
            </a:r>
            <a:r>
              <a:rPr lang="es-MX" sz="2000" b="1" dirty="0" smtClean="0">
                <a:solidFill>
                  <a:schemeClr val="tx1"/>
                </a:solidFill>
                <a:latin typeface="Times New Roman" panose="02020603050405020304" pitchFamily="18" charset="0"/>
                <a:ea typeface="+mj-ea"/>
                <a:cs typeface="Times New Roman" panose="02020603050405020304" pitchFamily="18" charset="0"/>
              </a:rPr>
              <a:t>forma:</a:t>
            </a:r>
          </a:p>
          <a:p>
            <a:pPr marL="0" lvl="0" indent="0" algn="ctr" defTabSz="457207">
              <a:lnSpc>
                <a:spcPct val="150000"/>
              </a:lnSpc>
              <a:spcBef>
                <a:spcPts val="1000"/>
              </a:spcBef>
              <a:buClr>
                <a:srgbClr val="1E5155">
                  <a:lumMod val="40000"/>
                  <a:lumOff val="60000"/>
                </a:srgbClr>
              </a:buClr>
              <a:buSzPct val="80000"/>
              <a:buNone/>
            </a:pPr>
            <a:r>
              <a:rPr lang="es-ES" b="1" dirty="0" smtClean="0">
                <a:solidFill>
                  <a:srgbClr val="00B050"/>
                </a:solidFill>
                <a:latin typeface="Times New Roman" panose="02020603050405020304" pitchFamily="18" charset="0"/>
                <a:ea typeface="+mj-ea"/>
                <a:cs typeface="Times New Roman" panose="02020603050405020304" pitchFamily="18" charset="0"/>
              </a:rPr>
              <a:t>Definición                              Surgimiento     </a:t>
            </a:r>
          </a:p>
          <a:p>
            <a:pPr marL="0" lvl="0" indent="0" algn="just" defTabSz="457207">
              <a:lnSpc>
                <a:spcPct val="150000"/>
              </a:lnSpc>
              <a:spcBef>
                <a:spcPts val="1000"/>
              </a:spcBef>
              <a:buClr>
                <a:srgbClr val="1E5155">
                  <a:lumMod val="40000"/>
                  <a:lumOff val="60000"/>
                </a:srgbClr>
              </a:buClr>
              <a:buSzPct val="80000"/>
              <a:buNone/>
            </a:pPr>
            <a:r>
              <a:rPr lang="es-ES" b="1" dirty="0" smtClean="0">
                <a:solidFill>
                  <a:srgbClr val="00B050"/>
                </a:solidFill>
                <a:latin typeface="Times New Roman" panose="02020603050405020304" pitchFamily="18" charset="0"/>
                <a:ea typeface="+mj-ea"/>
                <a:cs typeface="Times New Roman" panose="02020603050405020304" pitchFamily="18" charset="0"/>
              </a:rPr>
              <a:t> </a:t>
            </a:r>
          </a:p>
          <a:p>
            <a:pPr marL="0" lvl="0" indent="0" algn="ctr" defTabSz="457207">
              <a:lnSpc>
                <a:spcPct val="150000"/>
              </a:lnSpc>
              <a:spcBef>
                <a:spcPts val="1000"/>
              </a:spcBef>
              <a:buClr>
                <a:srgbClr val="1E5155">
                  <a:lumMod val="40000"/>
                  <a:lumOff val="60000"/>
                </a:srgbClr>
              </a:buClr>
              <a:buSzPct val="80000"/>
              <a:buNone/>
            </a:pPr>
            <a:r>
              <a:rPr lang="es-ES" b="1" dirty="0">
                <a:solidFill>
                  <a:srgbClr val="00B050"/>
                </a:solidFill>
                <a:latin typeface="Times New Roman" panose="02020603050405020304" pitchFamily="18" charset="0"/>
                <a:ea typeface="+mj-ea"/>
                <a:cs typeface="Times New Roman" panose="02020603050405020304" pitchFamily="18" charset="0"/>
              </a:rPr>
              <a:t>A</a:t>
            </a:r>
            <a:r>
              <a:rPr lang="es-ES" b="1" dirty="0" smtClean="0">
                <a:solidFill>
                  <a:srgbClr val="00B050"/>
                </a:solidFill>
                <a:latin typeface="Times New Roman" panose="02020603050405020304" pitchFamily="18" charset="0"/>
                <a:ea typeface="+mj-ea"/>
                <a:cs typeface="Times New Roman" panose="02020603050405020304" pitchFamily="18" charset="0"/>
              </a:rPr>
              <a:t>rquitectura y tipología               Restricciones que enfrentan</a:t>
            </a:r>
            <a:endParaRPr lang="es-MX" b="1" dirty="0">
              <a:solidFill>
                <a:srgbClr val="00B050"/>
              </a:solidFill>
              <a:latin typeface="Times New Roman" panose="02020603050405020304" pitchFamily="18" charset="0"/>
              <a:ea typeface="+mj-ea"/>
              <a:cs typeface="Times New Roman" panose="02020603050405020304" pitchFamily="18" charset="0"/>
            </a:endParaRPr>
          </a:p>
          <a:p>
            <a:endParaRPr lang="es-MX" dirty="0"/>
          </a:p>
        </p:txBody>
      </p:sp>
      <p:cxnSp>
        <p:nvCxnSpPr>
          <p:cNvPr id="5" name="4 Conector recto de flecha"/>
          <p:cNvCxnSpPr/>
          <p:nvPr/>
        </p:nvCxnSpPr>
        <p:spPr>
          <a:xfrm>
            <a:off x="3563888" y="4365104"/>
            <a:ext cx="1512168" cy="0"/>
          </a:xfrm>
          <a:prstGeom prst="straightConnector1">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flipH="1">
            <a:off x="2627784" y="4509120"/>
            <a:ext cx="2952328" cy="792088"/>
          </a:xfrm>
          <a:prstGeom prst="straightConnector1">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a:off x="3995936" y="5589240"/>
            <a:ext cx="720080" cy="0"/>
          </a:xfrm>
          <a:prstGeom prst="straightConnector1">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815286"/>
      </p:ext>
    </p:extLst>
  </p:cSld>
  <p:clrMapOvr>
    <a:masterClrMapping/>
  </p:clrMapOvr>
  <p:timing>
    <p:tnLst>
      <p:par>
        <p:cTn id="1" dur="indefinite" restart="never" nodeType="tmRoot"/>
      </p:par>
    </p:tnLst>
  </p:timing>
</p:sld>
</file>

<file path=ppt/theme/theme1.xml><?xml version="1.0" encoding="utf-8"?>
<a:theme xmlns:a="http://schemas.openxmlformats.org/drawingml/2006/main" name="Paj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ntermedio">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ja">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2683</TotalTime>
  <Words>2212</Words>
  <Application>Microsoft Office PowerPoint</Application>
  <PresentationFormat>Presentación en pantalla (4:3)</PresentationFormat>
  <Paragraphs>272</Paragraphs>
  <Slides>47</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47</vt:i4>
      </vt:variant>
    </vt:vector>
  </HeadingPairs>
  <TitlesOfParts>
    <vt:vector size="55" baseType="lpstr">
      <vt:lpstr>Arial</vt:lpstr>
      <vt:lpstr>Batang</vt:lpstr>
      <vt:lpstr>Calibri</vt:lpstr>
      <vt:lpstr>Century Gothic</vt:lpstr>
      <vt:lpstr>Times New Roman</vt:lpstr>
      <vt:lpstr>Tw Cen MT</vt:lpstr>
      <vt:lpstr>Wingdings 3</vt:lpstr>
      <vt:lpstr>Paja</vt:lpstr>
      <vt:lpstr>Universidad Autónoma del Estado de México</vt:lpstr>
      <vt:lpstr>Unidad de aprendizaje</vt:lpstr>
      <vt:lpstr>Unidad de competencia 1  Temas incisos del a-e del programa de la UA</vt:lpstr>
      <vt:lpstr>Título del material didáctico:</vt:lpstr>
      <vt:lpstr>Propósito de la unidad de aprendizaje</vt:lpstr>
      <vt:lpstr>Guión para el empleo del material</vt:lpstr>
      <vt:lpstr>Guión para el empleo del material</vt:lpstr>
      <vt:lpstr>Aspectos introductorios de las redes de conocimiento</vt:lpstr>
      <vt:lpstr>GUIÓN PARA EL EMPLEO DEL MATERIAL</vt:lpstr>
      <vt:lpstr>GUIÓN PARA EL EMPLEO DEL MATERIAL</vt:lpstr>
      <vt:lpstr>GUIÓN PARA EL EMPLEO DEL MATERIAL</vt:lpstr>
      <vt:lpstr>UA: Redes de  Información y  Comunicaciones.</vt:lpstr>
      <vt:lpstr>UNIDAD I Aspectos introductorios y conceptuales de las Redes de conocimiento</vt:lpstr>
      <vt:lpstr>Introducción</vt:lpstr>
      <vt:lpstr>Introducción</vt:lpstr>
      <vt:lpstr>Ejercicio de reflexión</vt:lpstr>
      <vt:lpstr>Definición</vt:lpstr>
      <vt:lpstr>Aspectos fundamentales en las redes</vt:lpstr>
      <vt:lpstr>Características de las Rco y su tipología</vt:lpstr>
      <vt:lpstr>Presentación de PowerPoint</vt:lpstr>
      <vt:lpstr>Presentación de PowerPoint</vt:lpstr>
      <vt:lpstr>Presentación de PowerPoint</vt:lpstr>
      <vt:lpstr>CARACTERÍSTICAS  INTERACCIONALES</vt:lpstr>
      <vt:lpstr>Presentación de PowerPoint</vt:lpstr>
      <vt:lpstr>Presentación de PowerPoint</vt:lpstr>
      <vt:lpstr>Presentación de PowerPoint</vt:lpstr>
      <vt:lpstr>Presentación de PowerPoint</vt:lpstr>
      <vt:lpstr>Sobre la noción del surgimiento de redes</vt:lpstr>
      <vt:lpstr>Un poco de antecedentes:</vt:lpstr>
      <vt:lpstr>Presentación de PowerPoint</vt:lpstr>
      <vt:lpstr>Análisis de la realidad</vt:lpstr>
      <vt:lpstr>Reducción a un esquema de grafos</vt:lpstr>
      <vt:lpstr>Presentación de PowerPoint</vt:lpstr>
      <vt:lpstr>Presentación de PowerPoint</vt:lpstr>
      <vt:lpstr>Ejemplos:</vt:lpstr>
      <vt:lpstr>Siglo XXI</vt:lpstr>
      <vt:lpstr>Tipología de redes</vt:lpstr>
      <vt:lpstr>Otro tipo de redes</vt:lpstr>
      <vt:lpstr>Elementos de análisis  referentes a procesos interaccionales</vt:lpstr>
      <vt:lpstr>Presentación de PowerPoint</vt:lpstr>
      <vt:lpstr>Presentación de PowerPoint</vt:lpstr>
      <vt:lpstr>Arquitectura de las Redes de información y conocimiento</vt:lpstr>
      <vt:lpstr>Restricciones</vt:lpstr>
      <vt:lpstr>Rueda del conocimiento  </vt:lpstr>
      <vt:lpstr>Fuentes de información</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UA: Redes de Información y Comunicación</dc:title>
  <dc:creator>Humanidades</dc:creator>
  <cp:lastModifiedBy>Humanidades</cp:lastModifiedBy>
  <cp:revision>175</cp:revision>
  <cp:lastPrinted>2017-10-18T19:41:51Z</cp:lastPrinted>
  <dcterms:created xsi:type="dcterms:W3CDTF">2013-02-07T19:36:00Z</dcterms:created>
  <dcterms:modified xsi:type="dcterms:W3CDTF">2017-10-20T01:49:57Z</dcterms:modified>
</cp:coreProperties>
</file>