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88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8" r:id="rId14"/>
    <p:sldId id="267" r:id="rId15"/>
    <p:sldId id="269" r:id="rId16"/>
    <p:sldId id="272" r:id="rId17"/>
    <p:sldId id="273" r:id="rId18"/>
    <p:sldId id="274" r:id="rId19"/>
    <p:sldId id="287" r:id="rId20"/>
    <p:sldId id="275" r:id="rId21"/>
    <p:sldId id="276" r:id="rId22"/>
    <p:sldId id="277" r:id="rId23"/>
    <p:sldId id="278" r:id="rId24"/>
    <p:sldId id="279" r:id="rId25"/>
    <p:sldId id="280" r:id="rId26"/>
    <p:sldId id="284" r:id="rId27"/>
    <p:sldId id="285" r:id="rId28"/>
    <p:sldId id="281" r:id="rId29"/>
    <p:sldId id="286" r:id="rId30"/>
    <p:sldId id="282" r:id="rId31"/>
    <p:sldId id="289" r:id="rId32"/>
    <p:sldId id="290" r:id="rId33"/>
    <p:sldId id="283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6496" autoAdjust="0"/>
  </p:normalViewPr>
  <p:slideViewPr>
    <p:cSldViewPr>
      <p:cViewPr varScale="1">
        <p:scale>
          <a:sx n="88" d="100"/>
          <a:sy n="88" d="100"/>
        </p:scale>
        <p:origin x="158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48E0C-D1E9-4AE5-BC79-13A6E37C61E4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5F88F-C688-41AD-9A9B-CED02226446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00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5F88F-C688-41AD-9A9B-CED022264465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820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5F88F-C688-41AD-9A9B-CED022264465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624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4E55-1F04-47D6-8267-4B8EB3E848C9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782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5863-8FD7-43D6-A404-19B3891F1C42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239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141B-76CF-4505-8167-BDF3F7B8EE2E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977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1415-020E-4058-B90A-4FC9939E44D2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282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9338-1190-411E-B97D-E0448C9EC507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694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6EA3-1CBA-463B-94B7-22DE2AF449E9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025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DE182-B4B2-4CA8-83DA-D6A5C887A6B4}" type="datetime1">
              <a:rPr lang="es-MX" smtClean="0"/>
              <a:t>18/10/2017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94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65A40-6EBC-4D1F-BC69-519A6069C06B}" type="datetime1">
              <a:rPr lang="es-MX" smtClean="0"/>
              <a:t>18/10/2017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393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48E22-9970-45D5-85E1-AFDD9CBC6757}" type="datetime1">
              <a:rPr lang="es-MX" smtClean="0"/>
              <a:t>18/10/2017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726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A0048-4604-460B-B22B-BE83C052A22B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59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8AE0-BAB8-4F79-BB82-D776CA4330C1}" type="datetime1">
              <a:rPr lang="es-MX" smtClean="0"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621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92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AFB3A-6987-4150-99CD-045625F43908}" type="datetime1">
              <a:rPr lang="es-MX" smtClean="0"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B1E24-8184-480F-897C-23F93D1D6B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41466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01Etiolog&#237;a%20qu&#237;mica%20de%20la%20patolog&#237;a%20pulpar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02%20Pulpitis%20reversible.mp4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03%20Pulpitis%20irreversible%20aguda.%20Definici&#243;n,%20histopatolog&#237;a.mp4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05Necrosis%20pulpar.%20Definici&#243;n,%20histopatolog&#237;a.mp4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06DegeneracionHigueraMtz.mp4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04%20Resorci&#243;n%20radicular%20interna.mp4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59632" y="3068960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prstClr val="white"/>
                </a:solidFill>
              </a:rPr>
              <a:t>PROGRAMA EDUCATIVO: LICENCIATURA DE CIRUJANO DENTISTA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AREA DE DOCENCIA: REHABILITACIÓN ODONTOLOGICA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UNIDAD DE APRENDIZAJE ENDODONCIA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CLAVE L40026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HORAS DE TEORIA 2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HORAS PRACTICA 4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TOTAL 6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CREDITOS 8  </a:t>
            </a:r>
          </a:p>
          <a:p>
            <a:r>
              <a:rPr lang="es-MX" dirty="0" smtClean="0">
                <a:solidFill>
                  <a:prstClr val="white"/>
                </a:solidFill>
              </a:rPr>
              <a:t>DOCTOR EN EDUCACIÓN FRANCISCO MONTIEL CONZUELO </a:t>
            </a:r>
          </a:p>
          <a:p>
            <a:r>
              <a:rPr lang="es-MX" smtClean="0">
                <a:solidFill>
                  <a:prstClr val="white"/>
                </a:solidFill>
              </a:rPr>
              <a:t>2017</a:t>
            </a:r>
            <a:endParaRPr lang="es-MX" dirty="0">
              <a:solidFill>
                <a:prstClr val="white"/>
              </a:solidFill>
            </a:endParaRPr>
          </a:p>
        </p:txBody>
      </p:sp>
      <p:pic>
        <p:nvPicPr>
          <p:cNvPr id="5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-747464"/>
            <a:ext cx="3662667" cy="4054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 descr="Resultado de imagen para escudo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751"/>
            <a:ext cx="2453640" cy="2218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43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9130"/>
            <a:ext cx="8582520" cy="5676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96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ortar rectángulo de esquina diagonal"/>
          <p:cNvSpPr/>
          <p:nvPr/>
        </p:nvSpPr>
        <p:spPr>
          <a:xfrm>
            <a:off x="4194258" y="4191620"/>
            <a:ext cx="3114045" cy="64807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1" name="10 Recortar rectángulo de esquina diagonal"/>
          <p:cNvSpPr/>
          <p:nvPr/>
        </p:nvSpPr>
        <p:spPr>
          <a:xfrm>
            <a:off x="4194258" y="1700808"/>
            <a:ext cx="1889909" cy="6387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395536" y="2835293"/>
            <a:ext cx="2664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Irritación Mecánica Del Tejido Periapical 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543188" y="548680"/>
            <a:ext cx="3477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Traumatismos Por Impacto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189424" y="1795462"/>
            <a:ext cx="18947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Hiperoclusión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431329" y="3051256"/>
            <a:ext cx="3453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Tratamientos Y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Accidentes Endodóncicos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58945" y="4295566"/>
            <a:ext cx="3121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Extirpación De La Pulpa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635896" y="5589240"/>
            <a:ext cx="3352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Instrumentación Excesiva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De Los Conductor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Radiculares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3550755" y="404664"/>
            <a:ext cx="3469517" cy="72008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4081760" y="2924944"/>
            <a:ext cx="4234656" cy="936104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Recortar rectángulo de esquina diagonal"/>
          <p:cNvSpPr/>
          <p:nvPr/>
        </p:nvSpPr>
        <p:spPr>
          <a:xfrm>
            <a:off x="3550755" y="5589240"/>
            <a:ext cx="3493483" cy="108012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323528" y="2657624"/>
            <a:ext cx="2808312" cy="213077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2915816" y="1268760"/>
            <a:ext cx="1278443" cy="13888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V="1">
            <a:off x="3131840" y="2339588"/>
            <a:ext cx="1062419" cy="5853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3203848" y="3284984"/>
            <a:ext cx="8059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3203848" y="4495621"/>
            <a:ext cx="888599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3203848" y="4839692"/>
            <a:ext cx="1854507" cy="6055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35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212850"/>
            <a:ext cx="7200900" cy="4432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419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ortar rectángulo de esquina diagonal"/>
          <p:cNvSpPr/>
          <p:nvPr/>
        </p:nvSpPr>
        <p:spPr>
          <a:xfrm>
            <a:off x="3131840" y="3789400"/>
            <a:ext cx="2304256" cy="791728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2" name="11 Recortar rectángulo de esquina diagonal"/>
          <p:cNvSpPr/>
          <p:nvPr/>
        </p:nvSpPr>
        <p:spPr>
          <a:xfrm>
            <a:off x="1475656" y="383456"/>
            <a:ext cx="3456384" cy="100811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251520" y="2835293"/>
            <a:ext cx="208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Irritantes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Químicos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ortar rectángulo de esquina diagonal"/>
          <p:cNvSpPr/>
          <p:nvPr/>
        </p:nvSpPr>
        <p:spPr>
          <a:xfrm>
            <a:off x="251520" y="2657624"/>
            <a:ext cx="2088232" cy="134744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502742" y="525166"/>
            <a:ext cx="3288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Productos para Limpiar y </a:t>
            </a:r>
          </a:p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Desensibilizar la Dentina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22599" y="1909282"/>
            <a:ext cx="41050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Sustancias que Contienen los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Materiales para Restauraciones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Provisionales y Permanentes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70281" y="3964994"/>
            <a:ext cx="2265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Liners Cavitarios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348416" y="5373216"/>
            <a:ext cx="51860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Irrigantes Antibacterianos para Limpiar y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Modelar los conductos Radiculares,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Medicamentos Intraradiculares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5128027" y="489446"/>
            <a:ext cx="21082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Nitrato de Plata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Fenol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Eugenol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063387" y="1844824"/>
            <a:ext cx="16850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Bases para </a:t>
            </a:r>
          </a:p>
          <a:p>
            <a:r>
              <a:rPr lang="es-MX" dirty="0" smtClean="0">
                <a:latin typeface="Arial"/>
                <a:cs typeface="Arial"/>
              </a:rPr>
              <a:t>Cavidades</a:t>
            </a:r>
            <a:endParaRPr lang="es-MX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Ionomeros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Resinas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510713" y="3596823"/>
            <a:ext cx="28777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Alcohol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Cloroformo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Peróxido de Hidrogeno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Ácidos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525746" y="5602014"/>
            <a:ext cx="25827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Hipoclorito de Sodio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Clorohexidina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latin typeface="Arial"/>
                <a:cs typeface="Arial"/>
              </a:rPr>
              <a:t>Hidróxido de Calcio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2771801" y="1844824"/>
            <a:ext cx="4104455" cy="1152129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5" name="14 Recortar rectángulo de esquina diagonal"/>
          <p:cNvSpPr/>
          <p:nvPr/>
        </p:nvSpPr>
        <p:spPr>
          <a:xfrm>
            <a:off x="1259632" y="5373216"/>
            <a:ext cx="5256584" cy="1152127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2123728" y="1391568"/>
            <a:ext cx="432048" cy="1266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373485" y="2996953"/>
            <a:ext cx="39831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2373485" y="3789400"/>
            <a:ext cx="686347" cy="1436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1901969" y="4005064"/>
            <a:ext cx="1373887" cy="12961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>
            <a:hlinkClick r:id="rId3" action="ppaction://hlinkfile"/>
          </p:cNvPr>
          <p:cNvSpPr/>
          <p:nvPr/>
        </p:nvSpPr>
        <p:spPr>
          <a:xfrm>
            <a:off x="198405" y="530120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54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ortar rectángulo de esquina diagonal"/>
          <p:cNvSpPr/>
          <p:nvPr/>
        </p:nvSpPr>
        <p:spPr>
          <a:xfrm>
            <a:off x="3779912" y="5789875"/>
            <a:ext cx="3600400" cy="6387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6" name="15 Recortar rectángulo de esquina diagonal"/>
          <p:cNvSpPr/>
          <p:nvPr/>
        </p:nvSpPr>
        <p:spPr>
          <a:xfrm>
            <a:off x="3635896" y="2939355"/>
            <a:ext cx="2487537" cy="6387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3707904" y="260648"/>
            <a:ext cx="2016224" cy="6387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79512" y="2540855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Clasificación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Del Estado Pulpar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680263" y="379983"/>
            <a:ext cx="1837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Pulpa Normal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972730" y="1794927"/>
            <a:ext cx="2479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Pulpitis Reversible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635896" y="3053272"/>
            <a:ext cx="25652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Pulpitis Irreversible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948264" y="2996952"/>
            <a:ext cx="17107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Pulpitis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Hiperplásica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4514982" y="4485490"/>
            <a:ext cx="21467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Necrosis Pulpar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844996" y="5909210"/>
            <a:ext cx="3463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Pulpa Tratada Previamente </a:t>
            </a:r>
          </a:p>
        </p:txBody>
      </p:sp>
      <p:sp>
        <p:nvSpPr>
          <p:cNvPr id="15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19" name="18 Recortar rectángulo de esquina diagonal"/>
          <p:cNvSpPr/>
          <p:nvPr/>
        </p:nvSpPr>
        <p:spPr>
          <a:xfrm>
            <a:off x="179512" y="2500101"/>
            <a:ext cx="2520280" cy="1648979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0" name="19 Recortar rectángulo de esquina diagonal"/>
          <p:cNvSpPr/>
          <p:nvPr/>
        </p:nvSpPr>
        <p:spPr>
          <a:xfrm>
            <a:off x="4959275" y="1628800"/>
            <a:ext cx="2493045" cy="72008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1" name="20 Recortar rectángulo de esquina diagonal"/>
          <p:cNvSpPr/>
          <p:nvPr/>
        </p:nvSpPr>
        <p:spPr>
          <a:xfrm>
            <a:off x="6804248" y="2852936"/>
            <a:ext cx="1944216" cy="100811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2" name="21 Recortar rectángulo de esquina diagonal"/>
          <p:cNvSpPr/>
          <p:nvPr/>
        </p:nvSpPr>
        <p:spPr>
          <a:xfrm>
            <a:off x="4427984" y="4365104"/>
            <a:ext cx="2232247" cy="66451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24" name="23 Conector recto de flecha"/>
          <p:cNvCxnSpPr/>
          <p:nvPr/>
        </p:nvCxnSpPr>
        <p:spPr>
          <a:xfrm flipV="1">
            <a:off x="2555776" y="1077586"/>
            <a:ext cx="1584176" cy="14632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V="1">
            <a:off x="2699792" y="2055000"/>
            <a:ext cx="2160240" cy="6539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2771800" y="3284984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2771800" y="4005064"/>
            <a:ext cx="1584176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>
            <a:off x="2123728" y="4221088"/>
            <a:ext cx="2304256" cy="1440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 flipV="1">
            <a:off x="6232019" y="3253327"/>
            <a:ext cx="500221" cy="54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2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ortar rectángulo de esquina diagonal"/>
          <p:cNvSpPr/>
          <p:nvPr/>
        </p:nvSpPr>
        <p:spPr>
          <a:xfrm>
            <a:off x="2627784" y="229196"/>
            <a:ext cx="3672408" cy="679524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2758616" y="293747"/>
            <a:ext cx="33975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Pulpitis Reversible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1127582"/>
            <a:ext cx="748883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700" b="1" dirty="0" smtClean="0">
                <a:latin typeface="Arial"/>
                <a:cs typeface="Arial"/>
              </a:rPr>
              <a:t>Es una alteración clínica que produce signos objetivos y subjetivos indicativos de la presencia de una inflamación leve del tejido pulpar.</a:t>
            </a:r>
          </a:p>
          <a:p>
            <a:pPr algn="ctr"/>
            <a:endParaRPr lang="es-MX" sz="1700" b="1" dirty="0">
              <a:latin typeface="Arial"/>
              <a:cs typeface="Arial"/>
            </a:endParaRPr>
          </a:p>
          <a:p>
            <a:pPr algn="ctr"/>
            <a:r>
              <a:rPr lang="es-MX" sz="1700" b="1" dirty="0" smtClean="0">
                <a:latin typeface="Arial"/>
                <a:cs typeface="Arial"/>
              </a:rPr>
              <a:t>Si se elimina la causa, la inflamación remite y la pulpa vuelve a su estado normal.</a:t>
            </a:r>
          </a:p>
          <a:p>
            <a:pPr algn="ctr"/>
            <a:endParaRPr lang="es-MX" sz="1700" b="1" dirty="0">
              <a:latin typeface="Arial"/>
              <a:cs typeface="Arial"/>
            </a:endParaRPr>
          </a:p>
          <a:p>
            <a:pPr algn="ctr"/>
            <a:r>
              <a:rPr lang="es-MX" sz="1700" b="1" dirty="0" smtClean="0">
                <a:latin typeface="Arial"/>
                <a:cs typeface="Arial"/>
              </a:rPr>
              <a:t>Se origina por estímulos leves o de corta duración como:</a:t>
            </a:r>
          </a:p>
          <a:p>
            <a:pPr algn="ctr"/>
            <a:endParaRPr lang="es-MX" sz="17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Caries Incipiente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Erosión cervical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Atrición oclusal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Tratamientos operatorios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Raspado Periodontal Profundo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Fracturas del esmalte con exposición de los túbulos dentinarios</a:t>
            </a:r>
            <a:endParaRPr lang="es-MX" sz="1700" b="1" dirty="0">
              <a:latin typeface="Arial"/>
              <a:cs typeface="Arial"/>
            </a:endParaRPr>
          </a:p>
        </p:txBody>
      </p:sp>
      <p:sp>
        <p:nvSpPr>
          <p:cNvPr id="5" name="5 Marcador de pie de página"/>
          <p:cNvSpPr txBox="1">
            <a:spLocks/>
          </p:cNvSpPr>
          <p:nvPr/>
        </p:nvSpPr>
        <p:spPr>
          <a:xfrm>
            <a:off x="8132373" y="6376243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/>
              <a:t>FMC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2432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7560890" cy="4667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2 Rectángulo">
            <a:hlinkClick r:id="rId3" action="ppaction://hlinkfile"/>
          </p:cNvPr>
          <p:cNvSpPr/>
          <p:nvPr/>
        </p:nvSpPr>
        <p:spPr>
          <a:xfrm>
            <a:off x="453952" y="604129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5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627784" y="229196"/>
            <a:ext cx="3816424" cy="679524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796256" y="293747"/>
            <a:ext cx="35174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Pulpitis Irreversible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363989"/>
            <a:ext cx="7488832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Es una alteración clínica que se acompaña de signos objetivos y subjetivos que indican la presencia de una inflamación grave del tejido pulpar.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Suele ser una secuela y una consecuencia de la progresión de una pulpitis reversible.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Es un proceso inflamatorio grave que no remite aunque se suprima la causa.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Puede ser sintomática y producir un dolor espontaneo y persistente.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También puede ser asintomática y no producir signos ni síntomas clínicos.</a:t>
            </a:r>
          </a:p>
          <a:p>
            <a:pPr algn="ctr"/>
            <a:endParaRPr lang="es-MX" b="1" dirty="0" smtClean="0">
              <a:latin typeface="Arial"/>
              <a:cs typeface="Arial"/>
            </a:endParaRPr>
          </a:p>
          <a:p>
            <a:pPr algn="ctr"/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713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78" y="1412776"/>
            <a:ext cx="8358598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8 Rectángulo">
            <a:hlinkClick r:id="rId3" action="ppaction://hlinkfile"/>
          </p:cNvPr>
          <p:cNvSpPr/>
          <p:nvPr/>
        </p:nvSpPr>
        <p:spPr>
          <a:xfrm>
            <a:off x="453952" y="604129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63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52736"/>
            <a:ext cx="7494501" cy="4573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511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50863"/>
            <a:ext cx="7772400" cy="1470025"/>
          </a:xfrm>
        </p:spPr>
        <p:txBody>
          <a:bodyPr>
            <a:normAutofit/>
          </a:bodyPr>
          <a:lstStyle/>
          <a:p>
            <a:r>
              <a:rPr lang="es-MX" b="1" dirty="0" err="1" smtClean="0">
                <a:latin typeface="Arial"/>
                <a:ea typeface="Kozuka Mincho Pr6N H" pitchFamily="18" charset="-128"/>
                <a:cs typeface="Arial"/>
              </a:rPr>
              <a:t>Patosis</a:t>
            </a:r>
            <a:r>
              <a:rPr lang="es-MX" b="1" dirty="0" smtClean="0">
                <a:latin typeface="Arial"/>
                <a:ea typeface="Kozuka Mincho Pr6N H" pitchFamily="18" charset="-128"/>
                <a:cs typeface="Arial"/>
              </a:rPr>
              <a:t> </a:t>
            </a:r>
            <a:br>
              <a:rPr lang="es-MX" b="1" dirty="0" smtClean="0">
                <a:latin typeface="Arial"/>
                <a:ea typeface="Kozuka Mincho Pr6N H" pitchFamily="18" charset="-128"/>
                <a:cs typeface="Arial"/>
              </a:rPr>
            </a:br>
            <a:r>
              <a:rPr lang="es-MX" b="1" dirty="0">
                <a:latin typeface="Arial"/>
                <a:ea typeface="Kozuka Mincho Pr6N H" pitchFamily="18" charset="-128"/>
                <a:cs typeface="Arial"/>
              </a:rPr>
              <a:t>P</a:t>
            </a:r>
            <a:r>
              <a:rPr lang="es-MX" b="1" dirty="0" smtClean="0">
                <a:latin typeface="Arial"/>
                <a:ea typeface="Kozuka Mincho Pr6N H" pitchFamily="18" charset="-128"/>
                <a:cs typeface="Arial"/>
              </a:rPr>
              <a:t>ulpar </a:t>
            </a:r>
            <a:r>
              <a:rPr lang="es-MX" b="1" dirty="0">
                <a:latin typeface="Arial"/>
                <a:ea typeface="Kozuka Mincho Pr6N H" pitchFamily="18" charset="-128"/>
                <a:cs typeface="Arial"/>
              </a:rPr>
              <a:t>y </a:t>
            </a:r>
            <a:r>
              <a:rPr lang="es-MX" b="1" dirty="0" smtClean="0">
                <a:latin typeface="Arial"/>
                <a:ea typeface="Kozuka Mincho Pr6N H" pitchFamily="18" charset="-128"/>
                <a:cs typeface="Arial"/>
              </a:rPr>
              <a:t>Periapical</a:t>
            </a:r>
            <a:endParaRPr lang="es-MX" b="1" dirty="0">
              <a:latin typeface="Arial"/>
              <a:ea typeface="Kozuka Mincho Pr6N H" pitchFamily="18" charset="-128"/>
              <a:cs typeface="Arial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7776864" cy="3096344"/>
          </a:xfrm>
        </p:spPr>
        <p:txBody>
          <a:bodyPr>
            <a:normAutofit/>
          </a:bodyPr>
          <a:lstStyle/>
          <a:p>
            <a:pPr lvl="0"/>
            <a:r>
              <a:rPr lang="es-MX" sz="3100" b="1" dirty="0" smtClean="0">
                <a:latin typeface="Arial"/>
                <a:cs typeface="Arial"/>
              </a:rPr>
              <a:t>CONTENIDO TEMATICO</a:t>
            </a:r>
          </a:p>
          <a:p>
            <a:pPr lvl="0"/>
            <a:endParaRPr lang="es-MX" sz="1050" b="1" dirty="0" smtClean="0">
              <a:latin typeface="Arial"/>
              <a:cs typeface="Arial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MX" sz="2600" dirty="0" smtClean="0">
                <a:latin typeface="Arial"/>
                <a:cs typeface="Arial"/>
              </a:rPr>
              <a:t>Irritantes Pulpares</a:t>
            </a:r>
            <a:endParaRPr lang="es-MX" sz="2600" dirty="0">
              <a:latin typeface="Arial"/>
              <a:cs typeface="Arial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MX" sz="2600" dirty="0">
                <a:latin typeface="Arial"/>
                <a:cs typeface="Arial"/>
              </a:rPr>
              <a:t>Enfermedades Pulpares y su </a:t>
            </a:r>
            <a:r>
              <a:rPr lang="es-MX" sz="2600" dirty="0" smtClean="0">
                <a:latin typeface="Arial"/>
                <a:cs typeface="Arial"/>
              </a:rPr>
              <a:t>Clasificación </a:t>
            </a:r>
            <a:endParaRPr lang="es-MX" sz="2600" dirty="0">
              <a:latin typeface="Arial"/>
              <a:cs typeface="Arial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MX" sz="2600" dirty="0">
                <a:latin typeface="Arial"/>
                <a:cs typeface="Arial"/>
              </a:rPr>
              <a:t>Enfermedades Periapicales y su </a:t>
            </a:r>
            <a:r>
              <a:rPr lang="es-MX" sz="2600" dirty="0" smtClean="0">
                <a:latin typeface="Arial"/>
                <a:cs typeface="Arial"/>
              </a:rPr>
              <a:t>Clasificación </a:t>
            </a:r>
            <a:endParaRPr lang="es-MX" sz="2600" dirty="0">
              <a:latin typeface="Arial"/>
              <a:cs typeface="Arial"/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s-MX" sz="2600" dirty="0">
                <a:latin typeface="Arial"/>
                <a:cs typeface="Arial"/>
              </a:rPr>
              <a:t>Regeneración de las </a:t>
            </a:r>
            <a:r>
              <a:rPr lang="es-MX" sz="2600" dirty="0" smtClean="0">
                <a:latin typeface="Arial"/>
                <a:cs typeface="Arial"/>
              </a:rPr>
              <a:t>Lesiones Periapicales</a:t>
            </a:r>
            <a:endParaRPr lang="es-MX" sz="2600" dirty="0">
              <a:latin typeface="Arial"/>
              <a:cs typeface="Arial"/>
            </a:endParaRPr>
          </a:p>
          <a:p>
            <a:endParaRPr lang="es-MX" sz="2600" dirty="0">
              <a:latin typeface="Arial"/>
              <a:cs typeface="Arial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965" y="0"/>
            <a:ext cx="1634818" cy="1809705"/>
          </a:xfrm>
          <a:prstGeom prst="rect">
            <a:avLst/>
          </a:prstGeom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910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/>
              <a:t>FMC</a:t>
            </a:r>
            <a:endParaRPr lang="es-MX" sz="2000" b="1" dirty="0"/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555776" y="476672"/>
            <a:ext cx="3960440" cy="100811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660394" y="541223"/>
            <a:ext cx="3716657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Pulpitis Hiperplásica</a:t>
            </a:r>
          </a:p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(Pólipo Pulpar)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775132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Es una forma de pulpitis irreversible producida por una proliferación de una pulpa joven con inflamación crónica sobre la superficie oclusal.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Se presenta en coronas cariosas de pacientes jóvenes.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Se acompaña de una vascularización extensa de la pulpa joven.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Al examen histológico presenta un epitelio superficial que cubre el tejido conjuntivo inflamado.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b="1" dirty="0" smtClean="0">
                <a:latin typeface="Arial"/>
                <a:cs typeface="Arial"/>
              </a:rPr>
              <a:t>Suele ser asintomática, pero en ocasiones presenta dolor espontaneo, así como prolongado tras los estímulos de frio y calor.</a:t>
            </a:r>
          </a:p>
          <a:p>
            <a:pPr algn="ctr"/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59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188640"/>
            <a:ext cx="4573240" cy="64988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02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843809" y="371565"/>
            <a:ext cx="3168352" cy="688628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992001" y="476672"/>
            <a:ext cx="29187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Necrosis Pulpar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 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775132"/>
            <a:ext cx="74888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Es un trastorno clínico que se acompaña de manifestaciones subjetivas y objetivas que indican la muerte de la pulpa dental.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La pulpa esta encerrada dentro de unas paredes muy rígidas, no dispone de circulación colateral y sus vénulas y vasos linfáticos se colapsan cuando aumenta la presión tisular.</a:t>
            </a:r>
          </a:p>
          <a:p>
            <a:pPr algn="ctr"/>
            <a:endParaRPr lang="es-MX" sz="20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Debido a ello, la pulpitis irreversible conduce a una necrosis por licuefacción.</a:t>
            </a:r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343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/>
              <a:t>FMC</a:t>
            </a:r>
            <a:endParaRPr lang="es-MX" sz="2000" b="1" dirty="0"/>
          </a:p>
        </p:txBody>
      </p:sp>
      <p:sp>
        <p:nvSpPr>
          <p:cNvPr id="5" name="4 Rectángulo"/>
          <p:cNvSpPr/>
          <p:nvPr/>
        </p:nvSpPr>
        <p:spPr>
          <a:xfrm>
            <a:off x="827584" y="692696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>
                <a:latin typeface="Arial"/>
                <a:cs typeface="Arial"/>
              </a:rPr>
              <a:t>Su avance es </a:t>
            </a:r>
            <a:r>
              <a:rPr lang="es-MX" sz="2000" b="1" dirty="0" smtClean="0">
                <a:latin typeface="Arial"/>
                <a:cs typeface="Arial"/>
              </a:rPr>
              <a:t>lento</a:t>
            </a:r>
            <a:r>
              <a:rPr lang="es-MX" sz="2000" b="1" dirty="0">
                <a:latin typeface="Arial"/>
                <a:cs typeface="Arial"/>
              </a:rPr>
              <a:t> </a:t>
            </a:r>
            <a:r>
              <a:rPr lang="es-MX" sz="2000" b="1" dirty="0" smtClean="0">
                <a:latin typeface="Arial"/>
                <a:cs typeface="Arial"/>
              </a:rPr>
              <a:t>si el exudado de la pulpitis irreversible es absorbido o drena a través de la caries hacia la cavidad oral, la pulpa radicular permanece vital mucho tiempo.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Por el contrario el cierre o sellado de una pulpa inflamada origina una necrosis rápida y una lesión periapical.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Necrosis isquémica como consecuencia de una lesión traumática por interrupción del aporte sanguíneo.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Cambio en el color de la corona.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Es asintomática y esta indicado el tratamiento endodóncico o la exodoncia.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93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8176062" cy="3345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Rectángulo">
            <a:hlinkClick r:id="rId3" action="ppaction://hlinkfile"/>
          </p:cNvPr>
          <p:cNvSpPr/>
          <p:nvPr/>
        </p:nvSpPr>
        <p:spPr>
          <a:xfrm>
            <a:off x="453952" y="604129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58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5148064" y="899428"/>
            <a:ext cx="2952328" cy="6387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611560" y="2389634"/>
            <a:ext cx="3096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latin typeface="Arial"/>
                <a:cs typeface="Arial"/>
              </a:rPr>
              <a:t>Cambios en los Tejidos Duros </a:t>
            </a:r>
          </a:p>
          <a:p>
            <a:pPr algn="ctr"/>
            <a:r>
              <a:rPr lang="es-MX" sz="2800" b="1" dirty="0">
                <a:latin typeface="Arial"/>
                <a:cs typeface="Arial"/>
              </a:rPr>
              <a:t>Causados por la Inflamación </a:t>
            </a:r>
            <a:r>
              <a:rPr lang="es-MX" sz="2800" b="1" dirty="0" smtClean="0">
                <a:latin typeface="Arial"/>
                <a:cs typeface="Arial"/>
              </a:rPr>
              <a:t>Pulpar</a:t>
            </a:r>
            <a:endParaRPr lang="es-MX" sz="2800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20118" y="1018763"/>
            <a:ext cx="26362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Calcificación Pulpar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957606" y="4963279"/>
            <a:ext cx="2664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Reabsorción Interna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(Intrarradicular)</a:t>
            </a:r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611560" y="2276872"/>
            <a:ext cx="3240360" cy="2592288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Recortar rectángulo de esquina diagonal"/>
          <p:cNvSpPr/>
          <p:nvPr/>
        </p:nvSpPr>
        <p:spPr>
          <a:xfrm>
            <a:off x="4860032" y="4797152"/>
            <a:ext cx="2880320" cy="100811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2" name="11 Conector recto de flecha"/>
          <p:cNvCxnSpPr/>
          <p:nvPr/>
        </p:nvCxnSpPr>
        <p:spPr>
          <a:xfrm flipV="1">
            <a:off x="3707904" y="1538208"/>
            <a:ext cx="1419549" cy="9546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3851920" y="3789040"/>
            <a:ext cx="1872208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2555776" y="371565"/>
            <a:ext cx="3744416" cy="688628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2640621" y="476672"/>
            <a:ext cx="3621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Calcificación Pulpar</a:t>
            </a:r>
            <a:r>
              <a:rPr lang="es-MX" sz="2000" b="1" dirty="0" smtClean="0">
                <a:latin typeface="Arial"/>
                <a:cs typeface="Arial"/>
              </a:rPr>
              <a:t> 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27584" y="1775132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Se producen en forma de cálculos pulpares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o de calcificación difusa.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Como respuesta a los traumatismos, la caries,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la enfermedad periodontal u otros irritantes.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Las posibles fuentes de estas calcificaciones son los trombos en los vasos sanguíneos y las vainas colagenosas que rodean las paredes vasculares.</a:t>
            </a:r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669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27584" y="1484784"/>
            <a:ext cx="748883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Otro tipo de calcificación es la formación extensa de tejido duro sobre las paredes dentinarias a la irritación o la muerte y la sustitución de los odontoblastos. Este proceso se denomina METAMORFOSIS CALCICA.</a:t>
            </a:r>
          </a:p>
          <a:p>
            <a:pPr algn="ctr"/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La respuesta a la palpación y la percusión son normales.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0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000" b="1" dirty="0" smtClean="0">
                <a:latin typeface="Arial"/>
                <a:cs typeface="Arial"/>
              </a:rPr>
              <a:t>Este trastorno no es de carácter patológico y no precisa tratamiento.</a:t>
            </a:r>
          </a:p>
          <a:p>
            <a:pPr algn="ctr"/>
            <a:endParaRPr lang="es-MX" sz="2000" b="1" dirty="0" smtClean="0">
              <a:latin typeface="Arial"/>
              <a:cs typeface="Arial"/>
            </a:endParaRPr>
          </a:p>
          <a:p>
            <a:pPr algn="ctr"/>
            <a:endParaRPr lang="es-MX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41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3" y="188640"/>
            <a:ext cx="5091645" cy="6429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Rectángulo">
            <a:hlinkClick r:id="rId3" action="ppaction://hlinkfile"/>
          </p:cNvPr>
          <p:cNvSpPr/>
          <p:nvPr/>
        </p:nvSpPr>
        <p:spPr>
          <a:xfrm>
            <a:off x="453952" y="604129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59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5" name="4 Recortar rectángulo de esquina diagonal"/>
          <p:cNvSpPr/>
          <p:nvPr/>
        </p:nvSpPr>
        <p:spPr>
          <a:xfrm>
            <a:off x="2555776" y="188640"/>
            <a:ext cx="3816424" cy="997659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623117" y="188640"/>
            <a:ext cx="365652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Reabsorción Interna</a:t>
            </a:r>
          </a:p>
          <a:p>
            <a:pPr algn="ctr"/>
            <a:r>
              <a:rPr lang="es-MX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(Intrarradicular)</a:t>
            </a:r>
            <a:endParaRPr lang="es-MX" sz="2400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1412776"/>
            <a:ext cx="7488832" cy="5586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La inflamación de la pulpa pone en marcha la reabsorción de los tejidos duros adyacentes.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La pulpa se transforma en un tejido inflamatorio vascularizado con actividad dentinoclástica reabsorbiendo las paredes dentinarias desde el centro a la periferia.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En la mayoría de los casos es asintomática.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Responde dentro de los limites normales a las pruebas pulpares y periapicales.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La </a:t>
            </a:r>
            <a:r>
              <a:rPr lang="es-MX" sz="1700" b="1" dirty="0" err="1" smtClean="0">
                <a:latin typeface="Arial"/>
                <a:cs typeface="Arial"/>
              </a:rPr>
              <a:t>ria</a:t>
            </a:r>
            <a:r>
              <a:rPr lang="es-MX" sz="1700" b="1" dirty="0" smtClean="0">
                <a:latin typeface="Arial"/>
                <a:cs typeface="Arial"/>
              </a:rPr>
              <a:t> de la cámara pulpar se asocia a las manchas de color rosa en la corona.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En la radiografía se observa una radiotransparecia irregular del conducto.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1700" b="1" dirty="0" smtClean="0">
                <a:latin typeface="Arial"/>
                <a:cs typeface="Arial"/>
              </a:rPr>
              <a:t>Se recomienda el tratamiento endodóncico.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 smtClean="0">
              <a:latin typeface="Arial"/>
              <a:cs typeface="Arial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17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73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ortar rectángulo de esquina diagonal"/>
          <p:cNvSpPr/>
          <p:nvPr/>
        </p:nvSpPr>
        <p:spPr>
          <a:xfrm>
            <a:off x="4528902" y="4445782"/>
            <a:ext cx="1073179" cy="803251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4541231" y="980728"/>
            <a:ext cx="1043299" cy="864096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323528" y="2636912"/>
            <a:ext cx="3103737" cy="86409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467544" y="2798058"/>
            <a:ext cx="2870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Factores I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rritantes 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492052" y="1061086"/>
            <a:ext cx="1146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Factores</a:t>
            </a:r>
          </a:p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Vivos</a:t>
            </a: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002354" y="1196752"/>
            <a:ext cx="2707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/>
                <a:cs typeface="Arial"/>
              </a:rPr>
              <a:t>Microorganismos </a:t>
            </a:r>
            <a:r>
              <a:rPr lang="es-MX" dirty="0">
                <a:latin typeface="Arial"/>
                <a:cs typeface="Arial"/>
              </a:rPr>
              <a:t>y </a:t>
            </a:r>
            <a:r>
              <a:rPr lang="es-MX" dirty="0" smtClean="0">
                <a:latin typeface="Arial"/>
                <a:cs typeface="Arial"/>
              </a:rPr>
              <a:t>Virus 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58206" y="4669105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Sin </a:t>
            </a:r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Vida</a:t>
            </a: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002354" y="3353256"/>
            <a:ext cx="1287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Arial"/>
                <a:cs typeface="Arial"/>
              </a:rPr>
              <a:t>Mecánicos</a:t>
            </a:r>
            <a:endParaRPr lang="es-MX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77914" y="4675095"/>
            <a:ext cx="1133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/>
                <a:cs typeface="Arial"/>
              </a:rPr>
              <a:t>Térmicos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096933" y="6093296"/>
            <a:ext cx="1159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/>
                <a:cs typeface="Arial"/>
              </a:rPr>
              <a:t>Químicos 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3427265" y="1844824"/>
            <a:ext cx="1101637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3467636" y="3588876"/>
            <a:ext cx="1000719" cy="8727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V="1">
            <a:off x="5602082" y="3722588"/>
            <a:ext cx="842126" cy="7231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7" idx="1"/>
          </p:cNvCxnSpPr>
          <p:nvPr/>
        </p:nvCxnSpPr>
        <p:spPr>
          <a:xfrm>
            <a:off x="5796136" y="4847407"/>
            <a:ext cx="1081778" cy="123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5602082" y="5373216"/>
            <a:ext cx="842126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5602082" y="1399640"/>
            <a:ext cx="400272" cy="131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44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2656"/>
            <a:ext cx="3683219" cy="6309320"/>
          </a:xfrm>
          <a:prstGeom prst="rect">
            <a:avLst/>
          </a:prstGeom>
        </p:spPr>
      </p:pic>
      <p:sp>
        <p:nvSpPr>
          <p:cNvPr id="5" name="4 Rectángulo">
            <a:hlinkClick r:id="rId3" action="ppaction://hlinkfile"/>
          </p:cNvPr>
          <p:cNvSpPr/>
          <p:nvPr/>
        </p:nvSpPr>
        <p:spPr>
          <a:xfrm>
            <a:off x="453952" y="6041298"/>
            <a:ext cx="8783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Video</a:t>
            </a:r>
            <a:endParaRPr lang="es-MX" sz="2000" b="1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947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dirty="0"/>
              <a:t>BÁSICA</a:t>
            </a:r>
            <a:r>
              <a:rPr lang="es-ES" dirty="0"/>
              <a:t>: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Principios y Práctica. </a:t>
            </a:r>
            <a:r>
              <a:rPr lang="es-ES" dirty="0" err="1"/>
              <a:t>Walton</a:t>
            </a:r>
            <a:r>
              <a:rPr lang="es-ES" dirty="0"/>
              <a:t> Richard y </a:t>
            </a:r>
            <a:r>
              <a:rPr lang="es-ES" dirty="0" err="1"/>
              <a:t>Torabinejad</a:t>
            </a:r>
            <a:r>
              <a:rPr lang="es-ES" dirty="0"/>
              <a:t> M Editorial </a:t>
            </a:r>
            <a:r>
              <a:rPr lang="es-ES" dirty="0" err="1"/>
              <a:t>Elsevier</a:t>
            </a:r>
            <a:r>
              <a:rPr lang="es-ES" dirty="0"/>
              <a:t>. España 2009. Cuarta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Código De Bioética Para El Personal Relacionado Con La Salud Bucal (</a:t>
            </a:r>
            <a:r>
              <a:rPr lang="es-ES" b="1" dirty="0" err="1"/>
              <a:t>Salud.Edomexico.Gob.Mx</a:t>
            </a:r>
            <a:r>
              <a:rPr lang="es-ES" b="1" dirty="0"/>
              <a:t>/Salud/</a:t>
            </a:r>
            <a:r>
              <a:rPr lang="es-ES" b="1" dirty="0" err="1"/>
              <a:t>Doc</a:t>
            </a:r>
            <a:r>
              <a:rPr lang="es-ES" b="1" dirty="0"/>
              <a:t>/</a:t>
            </a:r>
            <a:r>
              <a:rPr lang="es-ES" b="1" dirty="0" err="1"/>
              <a:t>Cobiem</a:t>
            </a:r>
            <a:r>
              <a:rPr lang="es-ES" b="1" dirty="0"/>
              <a:t>/Co)</a:t>
            </a: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5760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r>
              <a:rPr lang="es-ES" b="1" dirty="0" err="1"/>
              <a:t>COMPLEMETARIA</a:t>
            </a:r>
            <a:r>
              <a:rPr lang="es-ES" b="1" dirty="0"/>
              <a:t>:</a:t>
            </a:r>
            <a:endParaRPr lang="es-MX" dirty="0"/>
          </a:p>
          <a:p>
            <a:pPr marL="0" indent="0">
              <a:buNone/>
            </a:pPr>
            <a:r>
              <a:rPr lang="es-ES" b="1" dirty="0"/>
              <a:t> </a:t>
            </a:r>
            <a:endParaRPr lang="es-MX" dirty="0"/>
          </a:p>
          <a:p>
            <a:pPr lvl="0"/>
            <a:r>
              <a:rPr lang="en-US" b="1" dirty="0"/>
              <a:t>Pathways of the Pulp.</a:t>
            </a:r>
            <a:r>
              <a:rPr lang="en-US" dirty="0"/>
              <a:t> Hargreaves M. Kenneth and Cohen Stephen. </a:t>
            </a:r>
            <a:r>
              <a:rPr lang="es-ES" dirty="0" err="1"/>
              <a:t>Elsevier,USA</a:t>
            </a:r>
            <a:r>
              <a:rPr lang="es-ES" dirty="0"/>
              <a:t>. 2010. 10th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s-ES" b="1" dirty="0"/>
              <a:t>Endodoncia Diagnóstico y Tratamiento.  </a:t>
            </a:r>
            <a:r>
              <a:rPr lang="es-ES" dirty="0" err="1"/>
              <a:t>Guldener</a:t>
            </a:r>
            <a:r>
              <a:rPr lang="es-ES" dirty="0"/>
              <a:t> Peter H. A. Y </a:t>
            </a:r>
            <a:r>
              <a:rPr lang="es-ES" dirty="0" err="1"/>
              <a:t>Langeland</a:t>
            </a:r>
            <a:r>
              <a:rPr lang="es-ES" dirty="0"/>
              <a:t> </a:t>
            </a:r>
            <a:r>
              <a:rPr lang="es-ES" dirty="0" err="1"/>
              <a:t>Kaare</a:t>
            </a:r>
            <a:r>
              <a:rPr lang="es-ES" dirty="0"/>
              <a:t>. </a:t>
            </a:r>
            <a:r>
              <a:rPr lang="es-ES" dirty="0" err="1"/>
              <a:t>Springer</a:t>
            </a:r>
            <a:r>
              <a:rPr lang="es-ES" dirty="0"/>
              <a:t> – </a:t>
            </a:r>
            <a:r>
              <a:rPr lang="es-ES" dirty="0" err="1"/>
              <a:t>Verlag</a:t>
            </a:r>
            <a:r>
              <a:rPr lang="es-ES" dirty="0"/>
              <a:t> Ibérica. Barcelona España. 1995. Tercera Edición.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Handbook of local </a:t>
            </a:r>
            <a:r>
              <a:rPr lang="en-US" b="1" dirty="0" err="1"/>
              <a:t>Anestesia</a:t>
            </a:r>
            <a:r>
              <a:rPr lang="en-US" b="1" dirty="0"/>
              <a:t>. </a:t>
            </a:r>
            <a:r>
              <a:rPr lang="en-US" dirty="0" err="1"/>
              <a:t>Malamed</a:t>
            </a:r>
            <a:r>
              <a:rPr lang="en-US" dirty="0"/>
              <a:t> Stanley. C. V. Mosby, St. Louis, USA. 1990. </a:t>
            </a:r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US" b="1" dirty="0"/>
              <a:t>Dental Pulp.</a:t>
            </a:r>
            <a:r>
              <a:rPr lang="en-US" dirty="0"/>
              <a:t> Seltzer and Bender´s. Quintessence books. </a:t>
            </a:r>
            <a:r>
              <a:rPr lang="es-ES_tradnl" dirty="0"/>
              <a:t>2002. </a:t>
            </a:r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Edition</a:t>
            </a:r>
            <a:r>
              <a:rPr lang="es-ES_tradnl" dirty="0"/>
              <a:t>.</a:t>
            </a:r>
            <a:endParaRPr lang="es-MX" dirty="0"/>
          </a:p>
          <a:p>
            <a:endParaRPr lang="es-MX" dirty="0"/>
          </a:p>
          <a:p>
            <a:pPr lvl="0"/>
            <a:r>
              <a:rPr lang="en-GB" b="1" dirty="0"/>
              <a:t>Pulp-Dentin Biology restorative dentistry</a:t>
            </a:r>
            <a:r>
              <a:rPr lang="en-GB" dirty="0"/>
              <a:t>, </a:t>
            </a:r>
            <a:r>
              <a:rPr lang="en-GB" dirty="0" err="1"/>
              <a:t>Mjör</a:t>
            </a:r>
            <a:r>
              <a:rPr lang="en-GB" dirty="0"/>
              <a:t> Ivar A. Ed. Quintessence, 2000 </a:t>
            </a:r>
            <a:r>
              <a:rPr lang="en-GB" dirty="0" err="1"/>
              <a:t>ISB</a:t>
            </a:r>
            <a:r>
              <a:rPr lang="en-GB" dirty="0"/>
              <a:t> 0-86715-412-8.</a:t>
            </a:r>
            <a:endParaRPr lang="es-MX" dirty="0"/>
          </a:p>
          <a:p>
            <a:endParaRPr lang="es-MX" dirty="0"/>
          </a:p>
          <a:p>
            <a:r>
              <a:rPr lang="es-ES" b="1" dirty="0"/>
              <a:t>Sistemas rotatorios en endodoncia.</a:t>
            </a:r>
            <a:r>
              <a:rPr lang="es-ES" dirty="0"/>
              <a:t> Mario Roberto Leonardo. </a:t>
            </a:r>
            <a:r>
              <a:rPr lang="es-MX" dirty="0"/>
              <a:t>Ed. Artes Médicas Latinoamericanas, 2002.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51666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236295"/>
            <a:ext cx="6408712" cy="7094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5 Marcador de pie de página"/>
          <p:cNvSpPr txBox="1">
            <a:spLocks/>
          </p:cNvSpPr>
          <p:nvPr/>
        </p:nvSpPr>
        <p:spPr>
          <a:xfrm>
            <a:off x="8132373" y="6309320"/>
            <a:ext cx="792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529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Recortar rectángulo de esquina diagonal"/>
          <p:cNvSpPr/>
          <p:nvPr/>
        </p:nvSpPr>
        <p:spPr>
          <a:xfrm>
            <a:off x="5796136" y="5449995"/>
            <a:ext cx="1872208" cy="715309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4968126" y="596857"/>
            <a:ext cx="2052146" cy="959935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954641" y="2756387"/>
            <a:ext cx="229947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Irritantes</a:t>
            </a:r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s-MX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Microbianos</a:t>
            </a:r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998682" y="779574"/>
            <a:ext cx="19662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Streptococcus  </a:t>
            </a:r>
            <a:endParaRPr lang="es-MX" sz="2000" b="1" dirty="0" smtClean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Mutans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651242" y="3117664"/>
            <a:ext cx="1752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latin typeface="Arial"/>
                <a:cs typeface="Arial"/>
              </a:rPr>
              <a:t>Lactobacilos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842206" y="5613926"/>
            <a:ext cx="1781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Actinomyces</a:t>
            </a:r>
          </a:p>
        </p:txBody>
      </p:sp>
      <p:sp>
        <p:nvSpPr>
          <p:cNvPr id="6" name="5 Recortar rectángulo de esquina diagonal"/>
          <p:cNvSpPr/>
          <p:nvPr/>
        </p:nvSpPr>
        <p:spPr>
          <a:xfrm>
            <a:off x="827584" y="2636912"/>
            <a:ext cx="2448272" cy="1296144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3347864" y="1314225"/>
            <a:ext cx="1512168" cy="14421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3419872" y="3233440"/>
            <a:ext cx="28803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ortar rectángulo de esquina diagonal"/>
          <p:cNvSpPr/>
          <p:nvPr/>
        </p:nvSpPr>
        <p:spPr>
          <a:xfrm>
            <a:off x="6504500" y="2957679"/>
            <a:ext cx="1955932" cy="78555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3419872" y="3933056"/>
            <a:ext cx="2232248" cy="151693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6" y="4221088"/>
            <a:ext cx="2707706" cy="2239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23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ortar rectángulo de esquina diagonal"/>
          <p:cNvSpPr/>
          <p:nvPr/>
        </p:nvSpPr>
        <p:spPr>
          <a:xfrm>
            <a:off x="4716016" y="2594520"/>
            <a:ext cx="1872208" cy="112251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23528" y="1857598"/>
            <a:ext cx="38164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INFILTRACIÓN LOCAL DE LA 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PULPA</a:t>
            </a:r>
          </a:p>
          <a:p>
            <a:pPr algn="ctr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(Presencia de M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icroorganismos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y sus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Subproductos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en la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Dentina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)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2647944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Células Inflamatorias Crónicas</a:t>
            </a:r>
            <a:endParaRPr lang="es-MX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607000" y="790060"/>
            <a:ext cx="1853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MACROFAGOS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236296" y="3011050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LINFOCITOS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643240" y="5211435"/>
            <a:ext cx="188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CELULAS PLASMATICAS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215516" y="1700808"/>
            <a:ext cx="4032448" cy="2749078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4283968" y="3056186"/>
            <a:ext cx="38935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ortar rectángulo de esquina diagonal"/>
          <p:cNvSpPr/>
          <p:nvPr/>
        </p:nvSpPr>
        <p:spPr>
          <a:xfrm>
            <a:off x="6534992" y="646044"/>
            <a:ext cx="1997448" cy="72008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4" name="13 Recortar rectángulo de esquina diagonal"/>
          <p:cNvSpPr/>
          <p:nvPr/>
        </p:nvSpPr>
        <p:spPr>
          <a:xfrm>
            <a:off x="7342236" y="2810995"/>
            <a:ext cx="1478236" cy="76247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5" name="14 Recortar rectángulo de esquina diagonal"/>
          <p:cNvSpPr/>
          <p:nvPr/>
        </p:nvSpPr>
        <p:spPr>
          <a:xfrm>
            <a:off x="6643240" y="4995411"/>
            <a:ext cx="1961208" cy="1080120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6372200" y="1484784"/>
            <a:ext cx="970036" cy="11097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6429052" y="3192231"/>
            <a:ext cx="80724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6372200" y="3825627"/>
            <a:ext cx="1062892" cy="10435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173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ortar rectángulo de esquina diagonal"/>
          <p:cNvSpPr/>
          <p:nvPr/>
        </p:nvSpPr>
        <p:spPr>
          <a:xfrm>
            <a:off x="6829052" y="4365070"/>
            <a:ext cx="1656184" cy="1008180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1" name="10 Recortar rectángulo de esquina diagonal"/>
          <p:cNvSpPr/>
          <p:nvPr/>
        </p:nvSpPr>
        <p:spPr>
          <a:xfrm>
            <a:off x="6377386" y="1437449"/>
            <a:ext cx="1795014" cy="1343479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467544" y="2099171"/>
            <a:ext cx="29883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Tejido Pulpar </a:t>
            </a:r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</a:t>
            </a: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nflamado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Experimenta una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ecrosis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G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radual o Acelerada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ependiendo de Varios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actores </a:t>
            </a:r>
          </a:p>
          <a:p>
            <a:pPr algn="ctr"/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416664" y="174078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1.- Virulencia De Las Bacterias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446801" y="1502252"/>
            <a:ext cx="1656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2.-Capacidad De Evacuar Líquidos Inflamatorios 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761288" y="3167770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/>
                <a:cs typeface="Arial"/>
              </a:rPr>
              <a:t>3</a:t>
            </a:r>
            <a:r>
              <a:rPr lang="es-MX" b="1" dirty="0" smtClean="0">
                <a:latin typeface="Arial"/>
                <a:cs typeface="Arial"/>
              </a:rPr>
              <a:t>.-La resistencia del huésped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794276" y="4365070"/>
            <a:ext cx="16561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4.- Cuantía De La Circulación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312088" y="5805264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/>
                <a:cs typeface="Arial"/>
              </a:rPr>
              <a:t>5</a:t>
            </a:r>
            <a:r>
              <a:rPr lang="es-MX" b="1" dirty="0" smtClean="0">
                <a:latin typeface="Arial"/>
                <a:cs typeface="Arial"/>
              </a:rPr>
              <a:t>.-El Drenaje Linfático </a:t>
            </a: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395536" y="1982895"/>
            <a:ext cx="3240360" cy="2735655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Recortar rectángulo de esquina diagonal"/>
          <p:cNvSpPr/>
          <p:nvPr/>
        </p:nvSpPr>
        <p:spPr>
          <a:xfrm>
            <a:off x="4416664" y="174078"/>
            <a:ext cx="1723516" cy="1080121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2" name="11 Recortar rectángulo de esquina diagonal"/>
          <p:cNvSpPr/>
          <p:nvPr/>
        </p:nvSpPr>
        <p:spPr>
          <a:xfrm>
            <a:off x="4761288" y="3167770"/>
            <a:ext cx="1616098" cy="112532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4" name="13 Recortar rectángulo de esquina diagonal"/>
          <p:cNvSpPr/>
          <p:nvPr/>
        </p:nvSpPr>
        <p:spPr>
          <a:xfrm>
            <a:off x="5312088" y="5805264"/>
            <a:ext cx="1656184" cy="70788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8" name="17 Conector recto de flecha"/>
          <p:cNvCxnSpPr/>
          <p:nvPr/>
        </p:nvCxnSpPr>
        <p:spPr>
          <a:xfrm flipV="1">
            <a:off x="3455876" y="1204302"/>
            <a:ext cx="972108" cy="959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3707904" y="2420888"/>
            <a:ext cx="259747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3707904" y="3573016"/>
            <a:ext cx="105338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3789180" y="4869160"/>
            <a:ext cx="1934948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3707904" y="4718550"/>
            <a:ext cx="30863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1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844" y="188640"/>
            <a:ext cx="6232829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6883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88640"/>
            <a:ext cx="5395523" cy="646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700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ortar rectángulo de esquina diagonal"/>
          <p:cNvSpPr/>
          <p:nvPr/>
        </p:nvSpPr>
        <p:spPr>
          <a:xfrm>
            <a:off x="5676377" y="4225652"/>
            <a:ext cx="1703935" cy="859532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7" name="26 Recortar rectángulo de esquina diagonal"/>
          <p:cNvSpPr/>
          <p:nvPr/>
        </p:nvSpPr>
        <p:spPr>
          <a:xfrm>
            <a:off x="6322089" y="1374167"/>
            <a:ext cx="2210351" cy="1334753"/>
          </a:xfrm>
          <a:prstGeom prst="snip2Diag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" name="1 Rectángulo"/>
          <p:cNvSpPr/>
          <p:nvPr/>
        </p:nvSpPr>
        <p:spPr>
          <a:xfrm>
            <a:off x="239551" y="2996952"/>
            <a:ext cx="202070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Irritantes </a:t>
            </a:r>
          </a:p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Mecánicos 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43808" y="908720"/>
            <a:ext cx="154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Térmicos y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Físicos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64088" y="262389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Preparaciones Cavitarias Profundas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322089" y="1436583"/>
            <a:ext cx="22103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Supresión De Estructura Dental Sin Refrigeración Adecuada</a:t>
            </a: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228184" y="3068960"/>
            <a:ext cx="25922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Raspado Periodontal Profundo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51468" y="4366845"/>
            <a:ext cx="15568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Movimiento </a:t>
            </a:r>
          </a:p>
          <a:p>
            <a:pPr algn="ctr"/>
            <a:r>
              <a:rPr lang="es-MX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Ortodóncico</a:t>
            </a:r>
            <a:endParaRPr lang="es-MX" b="1" dirty="0">
              <a:solidFill>
                <a:schemeClr val="bg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987824" y="5445224"/>
            <a:ext cx="16670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Arial"/>
                <a:cs typeface="Arial"/>
              </a:rPr>
              <a:t>Lesiones de </a:t>
            </a:r>
          </a:p>
          <a:p>
            <a:pPr algn="ctr"/>
            <a:r>
              <a:rPr lang="es-MX" sz="2000" b="1" dirty="0" smtClean="0">
                <a:latin typeface="Arial"/>
                <a:cs typeface="Arial"/>
              </a:rPr>
              <a:t>Impacto</a:t>
            </a:r>
            <a:endParaRPr lang="es-MX" sz="2000" b="1" dirty="0">
              <a:latin typeface="Arial"/>
              <a:cs typeface="Arial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710064" y="5589240"/>
            <a:ext cx="3019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>
                <a:latin typeface="Arial"/>
                <a:cs typeface="Arial"/>
              </a:rPr>
              <a:t>Con o Sin Fractura Dental</a:t>
            </a:r>
            <a:endParaRPr lang="es-MX" b="1" dirty="0">
              <a:latin typeface="Arial"/>
              <a:cs typeface="Arial"/>
            </a:endParaRPr>
          </a:p>
        </p:txBody>
      </p:sp>
      <p:sp>
        <p:nvSpPr>
          <p:cNvPr id="10" name="9 Recortar rectángulo de esquina diagonal"/>
          <p:cNvSpPr/>
          <p:nvPr/>
        </p:nvSpPr>
        <p:spPr>
          <a:xfrm>
            <a:off x="179512" y="2996952"/>
            <a:ext cx="2088232" cy="1012676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1" name="10 Recortar rectángulo de esquina diagonal"/>
          <p:cNvSpPr/>
          <p:nvPr/>
        </p:nvSpPr>
        <p:spPr>
          <a:xfrm>
            <a:off x="2699792" y="764704"/>
            <a:ext cx="2056269" cy="1008112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2699792" y="5373216"/>
            <a:ext cx="2346220" cy="936104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2176279" y="1825421"/>
            <a:ext cx="1459617" cy="117153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2267744" y="3766393"/>
            <a:ext cx="1728192" cy="15348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5111696" y="5816379"/>
            <a:ext cx="612432" cy="48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ortar rectángulo de esquina diagonal"/>
          <p:cNvSpPr/>
          <p:nvPr/>
        </p:nvSpPr>
        <p:spPr>
          <a:xfrm>
            <a:off x="5508104" y="116632"/>
            <a:ext cx="2520280" cy="936104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28" name="27 Recortar rectángulo de esquina diagonal"/>
          <p:cNvSpPr/>
          <p:nvPr/>
        </p:nvSpPr>
        <p:spPr>
          <a:xfrm>
            <a:off x="6268740" y="3001932"/>
            <a:ext cx="2551732" cy="787108"/>
          </a:xfrm>
          <a:prstGeom prst="snip2Diag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cxnSp>
        <p:nvCxnSpPr>
          <p:cNvPr id="32" name="31 Conector recto de flecha"/>
          <p:cNvCxnSpPr/>
          <p:nvPr/>
        </p:nvCxnSpPr>
        <p:spPr>
          <a:xfrm flipV="1">
            <a:off x="4756061" y="908720"/>
            <a:ext cx="752043" cy="32143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>
            <a:off x="4756061" y="1630261"/>
            <a:ext cx="15660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4756061" y="1825421"/>
            <a:ext cx="1512679" cy="11538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4180121" y="1916466"/>
            <a:ext cx="2192079" cy="22326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132373" y="6309320"/>
            <a:ext cx="792133" cy="365125"/>
          </a:xfrm>
        </p:spPr>
        <p:txBody>
          <a:bodyPr/>
          <a:lstStyle/>
          <a:p>
            <a:pPr algn="r"/>
            <a:r>
              <a:rPr lang="es-MX" sz="2000" b="1" dirty="0" smtClean="0">
                <a:latin typeface="Arial"/>
                <a:cs typeface="Arial"/>
              </a:rPr>
              <a:t>FMC</a:t>
            </a:r>
            <a:endParaRPr lang="es-MX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235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961</Words>
  <Application>Microsoft Office PowerPoint</Application>
  <PresentationFormat>Presentación en pantalla (4:3)</PresentationFormat>
  <Paragraphs>241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Calibri</vt:lpstr>
      <vt:lpstr>Kozuka Mincho Pr6N H</vt:lpstr>
      <vt:lpstr>Tema de Office</vt:lpstr>
      <vt:lpstr>Presentación de PowerPoint</vt:lpstr>
      <vt:lpstr>Patosis  Pulpar y Periapical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BIBLIOGRAFÍA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Studio XPS</dc:creator>
  <cp:lastModifiedBy>S_Administrativa</cp:lastModifiedBy>
  <cp:revision>94</cp:revision>
  <dcterms:created xsi:type="dcterms:W3CDTF">2015-08-08T16:21:13Z</dcterms:created>
  <dcterms:modified xsi:type="dcterms:W3CDTF">2017-10-18T16:57:23Z</dcterms:modified>
</cp:coreProperties>
</file>