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324" r:id="rId2"/>
    <p:sldId id="256" r:id="rId3"/>
    <p:sldId id="257" r:id="rId4"/>
    <p:sldId id="290" r:id="rId5"/>
    <p:sldId id="292" r:id="rId6"/>
    <p:sldId id="303" r:id="rId7"/>
    <p:sldId id="302" r:id="rId8"/>
    <p:sldId id="289" r:id="rId9"/>
    <p:sldId id="291" r:id="rId10"/>
    <p:sldId id="304" r:id="rId11"/>
    <p:sldId id="297" r:id="rId12"/>
    <p:sldId id="301" r:id="rId13"/>
    <p:sldId id="295" r:id="rId14"/>
    <p:sldId id="296" r:id="rId15"/>
    <p:sldId id="305" r:id="rId16"/>
    <p:sldId id="307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7" r:id="rId25"/>
    <p:sldId id="316" r:id="rId26"/>
    <p:sldId id="318" r:id="rId27"/>
    <p:sldId id="319" r:id="rId28"/>
    <p:sldId id="320" r:id="rId29"/>
    <p:sldId id="321" r:id="rId30"/>
    <p:sldId id="322" r:id="rId31"/>
    <p:sldId id="323" r:id="rId32"/>
    <p:sldId id="325" r:id="rId33"/>
    <p:sldId id="326" r:id="rId3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80" autoAdjust="0"/>
    <p:restoredTop sz="96496" autoAdjust="0"/>
  </p:normalViewPr>
  <p:slideViewPr>
    <p:cSldViewPr>
      <p:cViewPr varScale="1">
        <p:scale>
          <a:sx n="88" d="100"/>
          <a:sy n="88" d="100"/>
        </p:scale>
        <p:origin x="135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57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48E0C-D1E9-4AE5-BC79-13A6E37C61E4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5F88F-C688-41AD-9A9B-CED02226446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7009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5F88F-C688-41AD-9A9B-CED022264465}" type="slidenum">
              <a:rPr lang="es-MX" smtClean="0"/>
              <a:t>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98204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4E55-1F04-47D6-8267-4B8EB3E848C9}" type="datetime1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7822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5863-8FD7-43D6-A404-19B3891F1C42}" type="datetime1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2393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141B-76CF-4505-8167-BDF3F7B8EE2E}" type="datetime1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977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1415-020E-4058-B90A-4FC9939E44D2}" type="datetime1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2820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9338-1190-411E-B97D-E0448C9EC507}" type="datetime1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6948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6EA3-1CBA-463B-94B7-22DE2AF449E9}" type="datetime1">
              <a:rPr lang="es-MX" smtClean="0"/>
              <a:t>18/10/2017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0259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DE182-B4B2-4CA8-83DA-D6A5C887A6B4}" type="datetime1">
              <a:rPr lang="es-MX" smtClean="0"/>
              <a:t>18/10/2017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9941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65A40-6EBC-4D1F-BC69-519A6069C06B}" type="datetime1">
              <a:rPr lang="es-MX" smtClean="0"/>
              <a:t>18/10/2017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3931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48E22-9970-45D5-85E1-AFDD9CBC6757}" type="datetime1">
              <a:rPr lang="es-MX" smtClean="0"/>
              <a:t>18/10/2017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7265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0048-4604-460B-B22B-BE83C052A22B}" type="datetime1">
              <a:rPr lang="es-MX" smtClean="0"/>
              <a:t>18/10/2017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5951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8AE0-BAB8-4F79-BB82-D776CA4330C1}" type="datetime1">
              <a:rPr lang="es-MX" smtClean="0"/>
              <a:t>18/10/2017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6219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300000"/>
              </a:schemeClr>
            </a:gs>
            <a:gs pos="92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AFB3A-6987-4150-99CD-045625F43908}" type="datetime1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41466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Quiste%20radicular,%20histopatolog&#237;a.mp4" TargetMode="External"/><Relationship Id="rId2" Type="http://schemas.openxmlformats.org/officeDocument/2006/relationships/hyperlink" Target="Granuloma%20apical.%20Definici&#243;n.mp4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Absceso%20alveolar%20agudo.%20Definici&#243;n,%20histopatolog&#237;a.mp4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Absceso%20alveolar%20agudo.%20Diagn&#243;stico.mp4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Absceso%20alveolar%20agudo.%20Histopatolog&#237;a.mp4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Absceso%20alveolar%20agudo.%20Tratamiento.mp4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Absceso%20alveolar%20cr&#243;nico.%20Definici&#243;n,%20histopatolog&#237;a..mp4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Absceso%20alveolar%20cr&#243;nico.%20Diagn&#243;stico%20y%20tratamiento.mp4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Patolog&#237;a%20periapical%20radiol&#243;gica%20de%20origen%20no%20pulpar.%202.mp4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Periodontitis%20apical%20aguda.mp4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011" y="-315416"/>
            <a:ext cx="2276723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solidFill>
                  <a:prstClr val="white">
                    <a:tint val="75000"/>
                  </a:prstClr>
                </a:solidFill>
              </a:rPr>
              <a:t>FMC</a:t>
            </a:r>
            <a:endParaRPr lang="es-MX" sz="2000" b="1" dirty="0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5" name="Imagen 4" descr="Resultado de imagen para escudo uaemex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800200" cy="172819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1"/>
          <p:cNvSpPr txBox="1"/>
          <p:nvPr/>
        </p:nvSpPr>
        <p:spPr>
          <a:xfrm>
            <a:off x="1547664" y="2420888"/>
            <a:ext cx="60486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prstClr val="white"/>
                </a:solidFill>
              </a:rPr>
              <a:t>PROGRAMA EDUCATIVO: LICENCIATURA DE CIRUJANO DENTISTA 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AREA DE DOCENCIA: REHABILITACIÓN ODONTOLOGICA 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UNIDAD DE APRENDIZAJE: ENDODONCIA 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CLAVE L40026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HORAS DE TEORIA 2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HORAS DE PRACTICA 4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TOTAL 6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CREDITOS 8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DOCTOR EN EDUCACIÓN FRANCISCO MONTIEL CONZUELO 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2017</a:t>
            </a:r>
            <a:endParaRPr lang="es-MX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48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84" y="548680"/>
            <a:ext cx="7756648" cy="45691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3 Rectángulo"/>
          <p:cNvSpPr/>
          <p:nvPr/>
        </p:nvSpPr>
        <p:spPr>
          <a:xfrm>
            <a:off x="683568" y="5445224"/>
            <a:ext cx="387832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el centro de la lesión periapical hay varias cavidades encapsuladas. </a:t>
            </a:r>
            <a:endParaRPr lang="es-MX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788024" y="5373216"/>
            <a:ext cx="37020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tejido radicular esta necrótico y contiene sobre todo </a:t>
            </a:r>
            <a:r>
              <a:rPr lang="es-MX" sz="15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granulositos</a:t>
            </a:r>
            <a:r>
              <a:rPr lang="es-MX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neutrófilos que se descomponen y liberan enzimas que destruyen el tejido .</a:t>
            </a:r>
            <a:endParaRPr lang="es-MX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57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4" y="260648"/>
            <a:ext cx="4968554" cy="63593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3 Rectángulo"/>
          <p:cNvSpPr/>
          <p:nvPr/>
        </p:nvSpPr>
        <p:spPr>
          <a:xfrm>
            <a:off x="2606576" y="3047504"/>
            <a:ext cx="340558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Periodontitis Apical Crónica</a:t>
            </a:r>
            <a:endParaRPr lang="es-MX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564036" y="6250617"/>
            <a:ext cx="460025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Resolución completa de la lesión perirradicular</a:t>
            </a:r>
            <a:endParaRPr lang="es-MX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72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Recortar rectángulo de esquina diagonal"/>
          <p:cNvSpPr/>
          <p:nvPr/>
        </p:nvSpPr>
        <p:spPr>
          <a:xfrm>
            <a:off x="386883" y="1700808"/>
            <a:ext cx="2957218" cy="576064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Recortar rectángulo de esquina diagonal"/>
          <p:cNvSpPr/>
          <p:nvPr/>
        </p:nvSpPr>
        <p:spPr>
          <a:xfrm>
            <a:off x="5399082" y="1725164"/>
            <a:ext cx="1944216" cy="563416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7" name="6 Recortar rectángulo de esquina diagonal"/>
          <p:cNvSpPr/>
          <p:nvPr/>
        </p:nvSpPr>
        <p:spPr>
          <a:xfrm>
            <a:off x="3004288" y="188640"/>
            <a:ext cx="2717773" cy="1148807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3078774" y="311333"/>
            <a:ext cx="264328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</a:t>
            </a: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Histológicas PAA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459446" y="1816462"/>
            <a:ext cx="18118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Quiste Apical</a:t>
            </a:r>
            <a:endParaRPr lang="es-MX" sz="2000" b="1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132373" y="6309320"/>
            <a:ext cx="792133" cy="365125"/>
          </a:xfrm>
        </p:spPr>
        <p:txBody>
          <a:bodyPr/>
          <a:lstStyle/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25701" y="1804754"/>
            <a:ext cx="28184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Granuloma Periapical</a:t>
            </a:r>
            <a:endParaRPr lang="es-MX" sz="2000" b="1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218450" y="2708920"/>
            <a:ext cx="3602268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Tejido Granulado Infiltrado</a:t>
            </a: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Mastocitos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Macrófagos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Linfocitos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Células Plasmáticas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Células Gigantes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Células Espumosas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Grietas de colesterol y epitelio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En ocasiones Leucocitos PMN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4363404" y="2780928"/>
            <a:ext cx="4564070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Tiene una cavidad central rellena </a:t>
            </a:r>
          </a:p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de liquido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eosinofilo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Revestido por un epitelio escamoso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estratificado.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El epitelio rodeado por tejido conjuntivo </a:t>
            </a:r>
          </a:p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que contiene los mismos elementos </a:t>
            </a:r>
          </a:p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celulares que el granuloma.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Epitelio se origina a partir de los restos </a:t>
            </a:r>
          </a:p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de la vaina epitelial de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Hertwing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los restos de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Malassez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cxnSp>
        <p:nvCxnSpPr>
          <p:cNvPr id="29" name="28 Conector recto de flecha"/>
          <p:cNvCxnSpPr/>
          <p:nvPr/>
        </p:nvCxnSpPr>
        <p:spPr>
          <a:xfrm flipH="1">
            <a:off x="3344101" y="1337447"/>
            <a:ext cx="254781" cy="28594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>
            <a:off x="5399082" y="1337447"/>
            <a:ext cx="288032" cy="28594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31 Recortar rectángulo de esquina diagonal"/>
          <p:cNvSpPr/>
          <p:nvPr/>
        </p:nvSpPr>
        <p:spPr>
          <a:xfrm>
            <a:off x="142498" y="2564905"/>
            <a:ext cx="3888432" cy="3384376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33" name="32 Recortar rectángulo de esquina diagonal"/>
          <p:cNvSpPr/>
          <p:nvPr/>
        </p:nvSpPr>
        <p:spPr>
          <a:xfrm>
            <a:off x="4400418" y="2521927"/>
            <a:ext cx="4564070" cy="3427353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2" name="1 Rectángulo">
            <a:hlinkClick r:id="rId2" action="ppaction://hlinkfile"/>
          </p:cNvPr>
          <p:cNvSpPr/>
          <p:nvPr/>
        </p:nvSpPr>
        <p:spPr>
          <a:xfrm>
            <a:off x="1779528" y="6219358"/>
            <a:ext cx="808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endParaRPr lang="es-MX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15 Rectángulo">
            <a:hlinkClick r:id="rId3" action="ppaction://hlinkfile"/>
          </p:cNvPr>
          <p:cNvSpPr/>
          <p:nvPr/>
        </p:nvSpPr>
        <p:spPr>
          <a:xfrm>
            <a:off x="6278698" y="6165304"/>
            <a:ext cx="808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endParaRPr lang="es-MX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91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ortar rectángulo de esquina diagonal"/>
          <p:cNvSpPr/>
          <p:nvPr/>
        </p:nvSpPr>
        <p:spPr>
          <a:xfrm>
            <a:off x="7453872" y="2835400"/>
            <a:ext cx="1438607" cy="953639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4" name="13 Recortar rectángulo de esquina diagonal"/>
          <p:cNvSpPr/>
          <p:nvPr/>
        </p:nvSpPr>
        <p:spPr>
          <a:xfrm>
            <a:off x="305768" y="2866508"/>
            <a:ext cx="1377300" cy="922532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937" y="260648"/>
            <a:ext cx="5224351" cy="6289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3 Rectángulo"/>
          <p:cNvSpPr/>
          <p:nvPr/>
        </p:nvSpPr>
        <p:spPr>
          <a:xfrm>
            <a:off x="395536" y="1052736"/>
            <a:ext cx="1165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Linfocitos</a:t>
            </a:r>
            <a:endParaRPr lang="es-MX" sz="1600" dirty="0"/>
          </a:p>
        </p:txBody>
      </p:sp>
      <p:sp>
        <p:nvSpPr>
          <p:cNvPr id="5" name="4 Rectángulo"/>
          <p:cNvSpPr/>
          <p:nvPr/>
        </p:nvSpPr>
        <p:spPr>
          <a:xfrm>
            <a:off x="7452320" y="1043444"/>
            <a:ext cx="12907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Eosinófilos</a:t>
            </a:r>
            <a:endParaRPr lang="es-MX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77101" y="3082453"/>
            <a:ext cx="132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Leucocitos </a:t>
            </a:r>
          </a:p>
          <a:p>
            <a:pPr algn="ctr"/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PMN</a:t>
            </a:r>
            <a:endParaRPr lang="es-MX" sz="1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6 Recortar rectángulo de esquina diagonal"/>
          <p:cNvSpPr/>
          <p:nvPr/>
        </p:nvSpPr>
        <p:spPr>
          <a:xfrm>
            <a:off x="305768" y="980728"/>
            <a:ext cx="1377300" cy="504056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7556858" y="2866508"/>
            <a:ext cx="13356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Células </a:t>
            </a:r>
          </a:p>
          <a:p>
            <a:pPr algn="ctr"/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Gigantes</a:t>
            </a:r>
          </a:p>
          <a:p>
            <a:pPr algn="ctr"/>
            <a:r>
              <a:rPr lang="es-MX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Macrófagos</a:t>
            </a:r>
            <a:endParaRPr lang="es-MX" sz="1600" b="1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00124" y="5085184"/>
            <a:ext cx="16450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Macrófagos</a:t>
            </a:r>
          </a:p>
          <a:p>
            <a:pPr algn="ctr"/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mayor tamaño</a:t>
            </a:r>
            <a:endParaRPr lang="es-MX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7440992" y="4869160"/>
            <a:ext cx="143821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Linfocitos </a:t>
            </a:r>
          </a:p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 sus</a:t>
            </a:r>
          </a:p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Núcleos </a:t>
            </a:r>
          </a:p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densamente </a:t>
            </a:r>
          </a:p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basófilos</a:t>
            </a:r>
            <a:endParaRPr lang="es-MX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Recortar rectángulo de esquina diagonal"/>
          <p:cNvSpPr/>
          <p:nvPr/>
        </p:nvSpPr>
        <p:spPr>
          <a:xfrm>
            <a:off x="7420148" y="980728"/>
            <a:ext cx="1460768" cy="504056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2" name="11 Recortar rectángulo de esquina diagonal"/>
          <p:cNvSpPr/>
          <p:nvPr/>
        </p:nvSpPr>
        <p:spPr>
          <a:xfrm>
            <a:off x="81349" y="4941168"/>
            <a:ext cx="1691487" cy="1080120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3" name="12 Recortar rectángulo de esquina diagonal"/>
          <p:cNvSpPr/>
          <p:nvPr/>
        </p:nvSpPr>
        <p:spPr>
          <a:xfrm>
            <a:off x="7440992" y="4725144"/>
            <a:ext cx="1438214" cy="1584176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681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5" y="260648"/>
            <a:ext cx="7214896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4 Rectángulo"/>
          <p:cNvSpPr/>
          <p:nvPr/>
        </p:nvSpPr>
        <p:spPr>
          <a:xfrm>
            <a:off x="3707904" y="3375731"/>
            <a:ext cx="16981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Material Eosinófilo</a:t>
            </a: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ortar rectángulo de esquina diagonal"/>
          <p:cNvSpPr/>
          <p:nvPr/>
        </p:nvSpPr>
        <p:spPr>
          <a:xfrm>
            <a:off x="2729834" y="1268760"/>
            <a:ext cx="1698150" cy="923330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2724527" y="1268760"/>
            <a:ext cx="1698149" cy="92333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Pared tapizada por epitelio</a:t>
            </a:r>
            <a:r>
              <a:rPr lang="es-MX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b="1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65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5436094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916832"/>
            <a:ext cx="2880320" cy="4692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4 Rectángulo"/>
          <p:cNvSpPr/>
          <p:nvPr/>
        </p:nvSpPr>
        <p:spPr>
          <a:xfrm>
            <a:off x="179512" y="3883114"/>
            <a:ext cx="550810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la luz del quiste radicular encontramos cristales de colesterol </a:t>
            </a:r>
            <a:endParaRPr lang="es-MX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51520" y="6021288"/>
            <a:ext cx="550810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pared epitelial del quiste está formada por epitelio plano pluriestratificado</a:t>
            </a:r>
            <a:endParaRPr lang="es-MX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59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ortar rectángulo de esquina diagonal"/>
          <p:cNvSpPr/>
          <p:nvPr/>
        </p:nvSpPr>
        <p:spPr>
          <a:xfrm>
            <a:off x="1202271" y="189434"/>
            <a:ext cx="6587573" cy="1799406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1202271" y="350580"/>
            <a:ext cx="6587573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Osteítis Condensante</a:t>
            </a: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Etiología, es una variante de la Periodontitis Apical Asintomática,</a:t>
            </a:r>
          </a:p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representa un aumento del hueso trabecular como respuesta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una irritación persistente )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132373" y="6309320"/>
            <a:ext cx="792133" cy="365125"/>
          </a:xfrm>
        </p:spPr>
        <p:txBody>
          <a:bodyPr/>
          <a:lstStyle/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43456" y="2715885"/>
            <a:ext cx="9065303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principal causa es la difusión del irritante desde el conducto 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radicular hacia los tejidos periapicales.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Preferentemente se localizan alrededor de los ápices de los dientes inferiores 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posteriores que presentan inflamación o necrosis pulpar.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Sin embargo puede aparecer en el ápice de cualquier diente. </a:t>
            </a: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79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ortar rectángulo de esquina diagonal"/>
          <p:cNvSpPr/>
          <p:nvPr/>
        </p:nvSpPr>
        <p:spPr>
          <a:xfrm>
            <a:off x="2296785" y="533400"/>
            <a:ext cx="4309193" cy="648072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2941192" y="605408"/>
            <a:ext cx="30203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Signos y Síntomas 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27584" y="1869608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Dependiendo de la causa (pulpitis o necrosis pulpar) la osteítis condensante puede ser asintomática o producir dolor.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tejido puede responder o no a estímulos eléctricos o térmicos.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Pueden ser sensibles o no a la palpación o percusión.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Desde el punto de vista histológico se observa inflamación y aumento del hueso trabecular de organización irregular.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Marcador de pie de página"/>
          <p:cNvSpPr txBox="1">
            <a:spLocks/>
          </p:cNvSpPr>
          <p:nvPr/>
        </p:nvSpPr>
        <p:spPr>
          <a:xfrm>
            <a:off x="8132373" y="629404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62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11560" y="332656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La presencia de una radiopacidad concéntrica difusa alrededor de la raíz de un diente es un signo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patológico. 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508" y="1268760"/>
            <a:ext cx="7200900" cy="5181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4 Rectángulo"/>
          <p:cNvSpPr/>
          <p:nvPr/>
        </p:nvSpPr>
        <p:spPr>
          <a:xfrm>
            <a:off x="1115616" y="5986155"/>
            <a:ext cx="340558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Osteítis Condensante</a:t>
            </a:r>
            <a:endParaRPr lang="es-MX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13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27584" y="1962706"/>
            <a:ext cx="74888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tratamiento endodoncico puede inducir la resolución completa de la osteítis condensante.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A menudo se confunde con la exostosis ( Hueso Esclerótico, un proceso no patológico).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89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950863"/>
            <a:ext cx="7772400" cy="1470025"/>
          </a:xfrm>
        </p:spPr>
        <p:txBody>
          <a:bodyPr>
            <a:normAutofit/>
          </a:bodyPr>
          <a:lstStyle/>
          <a:p>
            <a:r>
              <a:rPr lang="es-MX" b="1" dirty="0" smtClean="0">
                <a:latin typeface="Arial" panose="020B0604020202020204" pitchFamily="34" charset="0"/>
                <a:ea typeface="Kozuka Mincho Pr6N H" pitchFamily="18" charset="-128"/>
                <a:cs typeface="Arial" panose="020B0604020202020204" pitchFamily="34" charset="0"/>
              </a:rPr>
              <a:t>PATOSIS </a:t>
            </a:r>
            <a:br>
              <a:rPr lang="es-MX" b="1" dirty="0" smtClean="0">
                <a:latin typeface="Arial" panose="020B0604020202020204" pitchFamily="34" charset="0"/>
                <a:ea typeface="Kozuka Mincho Pr6N H" pitchFamily="18" charset="-128"/>
                <a:cs typeface="Arial" panose="020B0604020202020204" pitchFamily="34" charset="0"/>
              </a:rPr>
            </a:br>
            <a:r>
              <a:rPr lang="es-MX" b="1" dirty="0">
                <a:latin typeface="Arial" panose="020B0604020202020204" pitchFamily="34" charset="0"/>
                <a:ea typeface="Kozuka Mincho Pr6N H" pitchFamily="18" charset="-128"/>
                <a:cs typeface="Arial" panose="020B0604020202020204" pitchFamily="34" charset="0"/>
              </a:rPr>
              <a:t>P</a:t>
            </a:r>
            <a:r>
              <a:rPr lang="es-MX" b="1" dirty="0" smtClean="0">
                <a:latin typeface="Arial" panose="020B0604020202020204" pitchFamily="34" charset="0"/>
                <a:ea typeface="Kozuka Mincho Pr6N H" pitchFamily="18" charset="-128"/>
                <a:cs typeface="Arial" panose="020B0604020202020204" pitchFamily="34" charset="0"/>
              </a:rPr>
              <a:t>ulpar </a:t>
            </a:r>
            <a:r>
              <a:rPr lang="es-MX" b="1" dirty="0">
                <a:latin typeface="Arial" panose="020B0604020202020204" pitchFamily="34" charset="0"/>
                <a:ea typeface="Kozuka Mincho Pr6N H" pitchFamily="18" charset="-128"/>
                <a:cs typeface="Arial" panose="020B0604020202020204" pitchFamily="34" charset="0"/>
              </a:rPr>
              <a:t>y </a:t>
            </a:r>
            <a:r>
              <a:rPr lang="es-MX" b="1" dirty="0" smtClean="0">
                <a:latin typeface="Arial" panose="020B0604020202020204" pitchFamily="34" charset="0"/>
                <a:ea typeface="Kozuka Mincho Pr6N H" pitchFamily="18" charset="-128"/>
                <a:cs typeface="Arial" panose="020B0604020202020204" pitchFamily="34" charset="0"/>
              </a:rPr>
              <a:t>Periapical</a:t>
            </a:r>
            <a:endParaRPr lang="es-MX" b="1" dirty="0">
              <a:latin typeface="Arial" panose="020B0604020202020204" pitchFamily="34" charset="0"/>
              <a:ea typeface="Kozuka Mincho Pr6N H" pitchFamily="18" charset="-128"/>
              <a:cs typeface="Arial" panose="020B0604020202020204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163416"/>
            <a:ext cx="7776864" cy="271385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s-MX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CONTENIDO TEMATICO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s-MX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Irritantes Pulpares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s-MX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Enfermedades Pulpares y su Clasificación 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s-MX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Enfermedades </a:t>
            </a:r>
            <a:r>
              <a:rPr lang="es-MX" sz="3100" dirty="0">
                <a:latin typeface="Arial" panose="020B0604020202020204" pitchFamily="34" charset="0"/>
                <a:cs typeface="Arial" panose="020B0604020202020204" pitchFamily="34" charset="0"/>
              </a:rPr>
              <a:t>Periapicales y su </a:t>
            </a:r>
            <a:r>
              <a:rPr lang="es-MX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Clasificación </a:t>
            </a:r>
            <a:endParaRPr lang="es-MX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MX" sz="3100" dirty="0">
                <a:latin typeface="Arial" panose="020B0604020202020204" pitchFamily="34" charset="0"/>
                <a:cs typeface="Arial" panose="020B0604020202020204" pitchFamily="34" charset="0"/>
              </a:rPr>
              <a:t>Regeneración de las </a:t>
            </a:r>
            <a:r>
              <a:rPr lang="es-MX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Lesiones Periapicales</a:t>
            </a:r>
            <a:endParaRPr lang="es-MX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965" y="0"/>
            <a:ext cx="1634818" cy="1809705"/>
          </a:xfrm>
          <a:prstGeom prst="rect">
            <a:avLst/>
          </a:prstGeom>
        </p:spPr>
      </p:pic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132373" y="6309320"/>
            <a:ext cx="792133" cy="365125"/>
          </a:xfrm>
        </p:spPr>
        <p:txBody>
          <a:bodyPr/>
          <a:lstStyle/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10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ortar rectángulo de esquina diagonal"/>
          <p:cNvSpPr/>
          <p:nvPr/>
        </p:nvSpPr>
        <p:spPr>
          <a:xfrm>
            <a:off x="1202271" y="189434"/>
            <a:ext cx="6587573" cy="2015430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1189710" y="350580"/>
            <a:ext cx="6612708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Absceso Apical Agudo</a:t>
            </a: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Etiología, es una lesión por licuefacción localizada o difusa</a:t>
            </a:r>
          </a:p>
          <a:p>
            <a:pPr algn="ctr"/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origen pulpar que destruye los tejidos perirradiculares así como </a:t>
            </a:r>
          </a:p>
          <a:p>
            <a:pPr algn="ctr"/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irritación muy marcada a irritante bacterianos y de otro tipo </a:t>
            </a:r>
          </a:p>
          <a:p>
            <a:pPr algn="ctr"/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rocedentes de una pulpa necrótica )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802" b="46651"/>
          <a:stretch/>
        </p:blipFill>
        <p:spPr>
          <a:xfrm>
            <a:off x="827584" y="3124237"/>
            <a:ext cx="4063919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15"/>
          <a:stretch/>
        </p:blipFill>
        <p:spPr>
          <a:xfrm>
            <a:off x="5379814" y="2492896"/>
            <a:ext cx="2576562" cy="3998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1 Rectángulo">
            <a:hlinkClick r:id="rId3" action="ppaction://hlinkfile"/>
          </p:cNvPr>
          <p:cNvSpPr/>
          <p:nvPr/>
        </p:nvSpPr>
        <p:spPr>
          <a:xfrm>
            <a:off x="467544" y="6305113"/>
            <a:ext cx="808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endParaRPr lang="es-MX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35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ortar rectángulo de esquina diagonal"/>
          <p:cNvSpPr/>
          <p:nvPr/>
        </p:nvSpPr>
        <p:spPr>
          <a:xfrm>
            <a:off x="2296785" y="533400"/>
            <a:ext cx="4309193" cy="648072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2941192" y="605408"/>
            <a:ext cx="30203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Signos y Síntomas 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27584" y="1556792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Comienzo rápido, dolor espontaneo.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Dependiendo de la magnitud de la reacción suelen manifestar molestias moderadas o intensas y/o hinchazón.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ocasiones produce manifestaciones sistemáticas de un proceso infeccioso como hipertermia, malestar y leucocitosis.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stimulación eléctrica y térmica no produce respuesta.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obstante estos dientes suelen manifestar dolor a la percusión y palpación.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Los signos radiológicos pueden ir desde la ausencia de cambios hasta una lesión radiotransparente visible, pasando por el ensanchamiento del espacio LPD. 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Marcador de pie de página"/>
          <p:cNvSpPr txBox="1">
            <a:spLocks/>
          </p:cNvSpPr>
          <p:nvPr/>
        </p:nvSpPr>
        <p:spPr>
          <a:xfrm>
            <a:off x="8132373" y="629404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>
            <a:hlinkClick r:id="rId2" action="ppaction://hlinkfile"/>
          </p:cNvPr>
          <p:cNvSpPr/>
          <p:nvPr/>
        </p:nvSpPr>
        <p:spPr>
          <a:xfrm>
            <a:off x="395536" y="6289833"/>
            <a:ext cx="808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endParaRPr lang="es-MX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51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ortar rectángulo de esquina diagonal"/>
          <p:cNvSpPr/>
          <p:nvPr/>
        </p:nvSpPr>
        <p:spPr>
          <a:xfrm>
            <a:off x="2296785" y="533400"/>
            <a:ext cx="4309193" cy="648072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2296789" y="605408"/>
            <a:ext cx="4309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Características Histológicas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27584" y="1556792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Necrosis por licuefacción que contiene numerosos leucocitos PMN de desintegración, restos y residuos celulares y una acumulación de exudado purulento.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Marcador de pie de página"/>
          <p:cNvSpPr txBox="1">
            <a:spLocks/>
          </p:cNvSpPr>
          <p:nvPr/>
        </p:nvSpPr>
        <p:spPr>
          <a:xfrm>
            <a:off x="8132373" y="629404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97" r="45062"/>
          <a:stretch/>
        </p:blipFill>
        <p:spPr>
          <a:xfrm>
            <a:off x="1878317" y="2636912"/>
            <a:ext cx="5387366" cy="3156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1 Rectángulo">
            <a:hlinkClick r:id="rId3" action="ppaction://hlinkfile"/>
          </p:cNvPr>
          <p:cNvSpPr/>
          <p:nvPr/>
        </p:nvSpPr>
        <p:spPr>
          <a:xfrm>
            <a:off x="395536" y="6289833"/>
            <a:ext cx="808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endParaRPr lang="es-MX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03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27584" y="1556792"/>
            <a:ext cx="74888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muchos casos el absceso no se comunica directamente con el agujero apical, a menudo estos abscesos no drenan a través de los dientes al acceder a los mismos.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la mayoría de los casos el AAA desaparece al eliminar la causa subyacente, liberar la presión (drenaje cuando es posible) y realizar un tratamiento endodóntico.</a:t>
            </a: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29404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>
            <a:hlinkClick r:id="rId2" action="ppaction://hlinkfile"/>
          </p:cNvPr>
          <p:cNvSpPr/>
          <p:nvPr/>
        </p:nvSpPr>
        <p:spPr>
          <a:xfrm>
            <a:off x="395536" y="6109374"/>
            <a:ext cx="808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endParaRPr lang="es-MX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74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27584" y="1556792"/>
            <a:ext cx="74888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Es un trastorno inflamatorio de origen pulpar que se caracteriza por la presencia de una lesión antigua que ha dado paso a un absceso que drena hacia una superficie mucosa 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Un AAC puede drenar a través del periodonto al surco periodontal y simular un absceso.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ortar rectángulo de esquina diagonal"/>
          <p:cNvSpPr/>
          <p:nvPr/>
        </p:nvSpPr>
        <p:spPr>
          <a:xfrm>
            <a:off x="2411760" y="441065"/>
            <a:ext cx="4104456" cy="827695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2714416" y="602211"/>
            <a:ext cx="36083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Absceso Apical Crónico</a:t>
            </a:r>
          </a:p>
        </p:txBody>
      </p:sp>
      <p:sp>
        <p:nvSpPr>
          <p:cNvPr id="2" name="1 Rectángulo">
            <a:hlinkClick r:id="rId2" action="ppaction://hlinkfile"/>
          </p:cNvPr>
          <p:cNvSpPr/>
          <p:nvPr/>
        </p:nvSpPr>
        <p:spPr>
          <a:xfrm>
            <a:off x="467544" y="6128384"/>
            <a:ext cx="808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endParaRPr lang="es-MX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60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ortar rectángulo de esquina diagonal"/>
          <p:cNvSpPr/>
          <p:nvPr/>
        </p:nvSpPr>
        <p:spPr>
          <a:xfrm>
            <a:off x="1224787" y="261442"/>
            <a:ext cx="6587573" cy="1655390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1364623" y="422588"/>
            <a:ext cx="6307945" cy="1354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Absceso Apical Crónico</a:t>
            </a:r>
          </a:p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(Etiología: El AAC tiene una patogenia muy parecida a la de AAA</a:t>
            </a:r>
          </a:p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También es consecuencia de la necrosis pulpar y suele asociarse </a:t>
            </a:r>
          </a:p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una periodontitis apical crónica que ha formado un absceso. 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65784"/>
            <a:ext cx="8050529" cy="3251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1 Rectángulo">
            <a:hlinkClick r:id="rId3" action="ppaction://hlinkfile"/>
          </p:cNvPr>
          <p:cNvSpPr/>
          <p:nvPr/>
        </p:nvSpPr>
        <p:spPr>
          <a:xfrm>
            <a:off x="395536" y="6128384"/>
            <a:ext cx="808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endParaRPr lang="es-MX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72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ortar rectángulo de esquina diagonal"/>
          <p:cNvSpPr/>
          <p:nvPr/>
        </p:nvSpPr>
        <p:spPr>
          <a:xfrm>
            <a:off x="1674560" y="188640"/>
            <a:ext cx="5451749" cy="2232248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1674575" y="311333"/>
            <a:ext cx="5451749" cy="24929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Curación de la lesiones periapicales</a:t>
            </a: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tras el tratamiento endodoncico</a:t>
            </a:r>
          </a:p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(La regeneración es un proceso por el cual los tejidos </a:t>
            </a:r>
          </a:p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periapicales alterados son sustituidos completamente </a:t>
            </a:r>
          </a:p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tejidos nativos con su arquitectura </a:t>
            </a:r>
          </a:p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sus funciones originales)</a:t>
            </a:r>
          </a:p>
          <a:p>
            <a:pPr algn="ctr"/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657381" y="2636912"/>
            <a:ext cx="77310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Alcance de la curación: la reparación perirradicular puede ir desde la resolución relativamente simple de un infiltrado inflamatorio en el LPD hasta una reorganización y una reparación considerable de diferentes tejidos.</a:t>
            </a: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8"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564332" y="4005065"/>
            <a:ext cx="3833640" cy="24533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14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4768642" y="4005064"/>
            <a:ext cx="3835806" cy="24547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896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993861" y="1391865"/>
            <a:ext cx="7077579" cy="42473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Proceso de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curación: el hueso reabsorbido es reemplazado 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por hueso nuevo, el cemento y la dentina reabsorbidos 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se reparan con cemento celular el ligamento periodontal 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(el primer tejido afectado) es el ultimo en recuperar 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su arquitectura normal.</a:t>
            </a: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Algunas lesiones no recuperan su estructura normal.</a:t>
            </a: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Factores que influyen en la curación: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Factores inherentes al huésped como la leucopenia, 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aporte sanguíneo, una nutrición inadecuada, </a:t>
            </a:r>
          </a:p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os corticoides y otros trastornos sistémicos (diabetes).</a:t>
            </a: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79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ortar rectángulo de esquina diagonal"/>
          <p:cNvSpPr/>
          <p:nvPr/>
        </p:nvSpPr>
        <p:spPr>
          <a:xfrm>
            <a:off x="1674560" y="188640"/>
            <a:ext cx="5451749" cy="1224136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2690011" y="311333"/>
            <a:ext cx="3420872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Patosis Perirradicular </a:t>
            </a: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Extraendodoncica</a:t>
            </a:r>
          </a:p>
          <a:p>
            <a:pPr algn="ctr"/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57380" y="1678940"/>
            <a:ext cx="773104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Diagnostico diferencial: existen algunas lesiones radiotransparentes y radiopacas de origen extraendodoncico que pueden imitar el aspecto radiológico de las lesiones endodoncicas debido a esta similitud el odontólogo debe utilizar todos sus conocimientos y realizar pruebas clínicas para realizar diagnósticos acertados.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8"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11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4821" y="191536"/>
            <a:ext cx="863569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Estructuras Normales : entre las variaciones anatómicas están los espacios 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medulares yuxtapicales, las fosas submandibulares, el seno maxilar, 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las papilas dentales apicales, el agujero nasopalatino, el agujero mentoniano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y las depresiones linguales del maxilar inferior 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79" y="1590821"/>
            <a:ext cx="6966180" cy="47055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9379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Recortar rectángulo de esquina diagonal"/>
          <p:cNvSpPr/>
          <p:nvPr/>
        </p:nvSpPr>
        <p:spPr>
          <a:xfrm>
            <a:off x="5114837" y="5337956"/>
            <a:ext cx="3078477" cy="435370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 dirty="0"/>
          </a:p>
        </p:txBody>
      </p:sp>
      <p:sp>
        <p:nvSpPr>
          <p:cNvPr id="28" name="27 Recortar rectángulo de esquina diagonal"/>
          <p:cNvSpPr/>
          <p:nvPr/>
        </p:nvSpPr>
        <p:spPr>
          <a:xfrm>
            <a:off x="5358401" y="3316795"/>
            <a:ext cx="2820004" cy="435370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 dirty="0"/>
          </a:p>
        </p:txBody>
      </p:sp>
      <p:sp>
        <p:nvSpPr>
          <p:cNvPr id="14" name="13 Recortar rectángulo de esquina diagonal"/>
          <p:cNvSpPr/>
          <p:nvPr/>
        </p:nvSpPr>
        <p:spPr>
          <a:xfrm>
            <a:off x="4688180" y="2276872"/>
            <a:ext cx="4156857" cy="435370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 dirty="0"/>
          </a:p>
        </p:txBody>
      </p:sp>
      <p:sp>
        <p:nvSpPr>
          <p:cNvPr id="13" name="12 Recortar rectángulo de esquina diagonal"/>
          <p:cNvSpPr/>
          <p:nvPr/>
        </p:nvSpPr>
        <p:spPr>
          <a:xfrm>
            <a:off x="4072584" y="188640"/>
            <a:ext cx="3863920" cy="449690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 dirty="0"/>
          </a:p>
        </p:txBody>
      </p:sp>
      <p:sp>
        <p:nvSpPr>
          <p:cNvPr id="9" name="8 Recortar rectángulo de esquina diagonal"/>
          <p:cNvSpPr/>
          <p:nvPr/>
        </p:nvSpPr>
        <p:spPr>
          <a:xfrm>
            <a:off x="323528" y="2636912"/>
            <a:ext cx="3544434" cy="1224136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" name="1 Rectángulo"/>
          <p:cNvSpPr/>
          <p:nvPr/>
        </p:nvSpPr>
        <p:spPr>
          <a:xfrm>
            <a:off x="467544" y="2798058"/>
            <a:ext cx="340041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Clasificación de las</a:t>
            </a: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Lesiones Periapicales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067944" y="238220"/>
            <a:ext cx="38685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Tejidos Periapicales Normales</a:t>
            </a:r>
            <a:endParaRPr lang="es-MX" sz="2000" b="1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640739" y="2312131"/>
            <a:ext cx="42517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Periodontitis Apical Asintomática</a:t>
            </a:r>
            <a:endParaRPr lang="es-MX" sz="2000" b="1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 flipV="1">
            <a:off x="3427265" y="764704"/>
            <a:ext cx="1078087" cy="187220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132373" y="6309320"/>
            <a:ext cx="792133" cy="365125"/>
          </a:xfrm>
        </p:spPr>
        <p:txBody>
          <a:bodyPr/>
          <a:lstStyle/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4716335" y="1228690"/>
            <a:ext cx="41041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Periodontitis Apical Sintomática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5358402" y="3316795"/>
            <a:ext cx="28200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Osteítis Condensante</a:t>
            </a:r>
            <a:endParaRPr lang="es-MX" sz="2000" b="1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5217082" y="4381073"/>
            <a:ext cx="29613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Absceso Apical Agudo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5138513" y="5373216"/>
            <a:ext cx="31968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Absceso Apical Crónico </a:t>
            </a:r>
            <a:endParaRPr lang="es-MX" sz="2000" b="1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11 Recortar rectángulo de esquina diagonal"/>
          <p:cNvSpPr/>
          <p:nvPr/>
        </p:nvSpPr>
        <p:spPr>
          <a:xfrm>
            <a:off x="4720359" y="1124744"/>
            <a:ext cx="4033146" cy="576064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 dirty="0"/>
          </a:p>
        </p:txBody>
      </p:sp>
      <p:sp>
        <p:nvSpPr>
          <p:cNvPr id="17" name="16 Recortar rectángulo de esquina diagonal"/>
          <p:cNvSpPr/>
          <p:nvPr/>
        </p:nvSpPr>
        <p:spPr>
          <a:xfrm>
            <a:off x="5195804" y="4329100"/>
            <a:ext cx="2916545" cy="504056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 dirty="0"/>
          </a:p>
        </p:txBody>
      </p:sp>
      <p:cxnSp>
        <p:nvCxnSpPr>
          <p:cNvPr id="33" name="32 Conector recto de flecha"/>
          <p:cNvCxnSpPr/>
          <p:nvPr/>
        </p:nvCxnSpPr>
        <p:spPr>
          <a:xfrm flipV="1">
            <a:off x="3779912" y="1700808"/>
            <a:ext cx="936423" cy="9361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V="1">
            <a:off x="3966308" y="2712241"/>
            <a:ext cx="674431" cy="21270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 de flecha"/>
          <p:cNvCxnSpPr/>
          <p:nvPr/>
        </p:nvCxnSpPr>
        <p:spPr>
          <a:xfrm>
            <a:off x="3886652" y="3534480"/>
            <a:ext cx="1108401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>
            <a:off x="3563888" y="4005064"/>
            <a:ext cx="1431165" cy="5760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 de flecha"/>
          <p:cNvCxnSpPr/>
          <p:nvPr/>
        </p:nvCxnSpPr>
        <p:spPr>
          <a:xfrm>
            <a:off x="3131840" y="4005064"/>
            <a:ext cx="1863213" cy="156820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448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ortar rectángulo de esquina diagonal"/>
          <p:cNvSpPr/>
          <p:nvPr/>
        </p:nvSpPr>
        <p:spPr>
          <a:xfrm>
            <a:off x="1674560" y="188640"/>
            <a:ext cx="5451749" cy="792088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2412471" y="311333"/>
            <a:ext cx="397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Patosis Extraendodoncica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51520" y="1268760"/>
            <a:ext cx="86729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Entre las lesiones benignas con un aspecto radiológico parecido</a:t>
            </a:r>
          </a:p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las lesiones perirradiculares cabe destacar las fases iniciales de la displacía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ibrosa monostótica el fibroma osificante, los quistes primordiales, los quistes periodontales laterales, quistes maxilares y mandibulares.  </a:t>
            </a: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8"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636912"/>
            <a:ext cx="2640293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1 Rectángulo">
            <a:hlinkClick r:id="rId3" action="ppaction://hlinkfile"/>
          </p:cNvPr>
          <p:cNvSpPr/>
          <p:nvPr/>
        </p:nvSpPr>
        <p:spPr>
          <a:xfrm>
            <a:off x="449300" y="6122550"/>
            <a:ext cx="808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endParaRPr lang="es-MX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68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3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51520" y="332656"/>
            <a:ext cx="86729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Entre las lesiones malignas que pueden simular una lesión periapical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origen pulpar y que ha menudo son de tipo metastasica, cabe destacar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linfoma, el carcinoma epidermoide, el sarcoma osteogeno, 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condrosarcoma y el mieloma múltiple.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010" y="1741399"/>
            <a:ext cx="3188005" cy="48986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7860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b="1" dirty="0"/>
              <a:t>BÁSICA</a:t>
            </a:r>
            <a:r>
              <a:rPr lang="es-ES" dirty="0"/>
              <a:t>:</a:t>
            </a:r>
            <a:endParaRPr lang="es-MX" dirty="0"/>
          </a:p>
          <a:p>
            <a:endParaRPr lang="es-MX" dirty="0"/>
          </a:p>
          <a:p>
            <a:pPr lvl="0"/>
            <a:r>
              <a:rPr lang="es-ES" b="1" dirty="0"/>
              <a:t>Endodoncia Principios y Práctica. </a:t>
            </a:r>
            <a:r>
              <a:rPr lang="es-ES" dirty="0" err="1"/>
              <a:t>Walton</a:t>
            </a:r>
            <a:r>
              <a:rPr lang="es-ES" dirty="0"/>
              <a:t> Richard y </a:t>
            </a:r>
            <a:r>
              <a:rPr lang="es-ES" dirty="0" err="1"/>
              <a:t>Torabinejad</a:t>
            </a:r>
            <a:r>
              <a:rPr lang="es-ES" dirty="0"/>
              <a:t> M Editorial </a:t>
            </a:r>
            <a:r>
              <a:rPr lang="es-ES" dirty="0" err="1"/>
              <a:t>Elsevier</a:t>
            </a:r>
            <a:r>
              <a:rPr lang="es-ES" dirty="0"/>
              <a:t>. España 2009. Cuarta Edición.</a:t>
            </a:r>
            <a:endParaRPr lang="es-MX" dirty="0"/>
          </a:p>
          <a:p>
            <a:endParaRPr lang="es-MX" dirty="0"/>
          </a:p>
          <a:p>
            <a:pPr lvl="0"/>
            <a:r>
              <a:rPr lang="es-ES" b="1" dirty="0"/>
              <a:t>Código De Bioética Para El Personal Relacionado Con La Salud Bucal (</a:t>
            </a:r>
            <a:r>
              <a:rPr lang="es-ES" b="1" dirty="0" err="1"/>
              <a:t>Salud.Edomexico.Gob.Mx</a:t>
            </a:r>
            <a:r>
              <a:rPr lang="es-ES" b="1" dirty="0"/>
              <a:t>/Salud/</a:t>
            </a:r>
            <a:r>
              <a:rPr lang="es-ES" b="1" dirty="0" err="1"/>
              <a:t>Doc</a:t>
            </a:r>
            <a:r>
              <a:rPr lang="es-ES" b="1" dirty="0"/>
              <a:t>/</a:t>
            </a:r>
            <a:r>
              <a:rPr lang="es-ES" b="1" dirty="0" err="1"/>
              <a:t>Cobiem</a:t>
            </a:r>
            <a:r>
              <a:rPr lang="es-ES" b="1" dirty="0"/>
              <a:t>/Co)</a:t>
            </a:r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67541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62500" lnSpcReduction="20000"/>
          </a:bodyPr>
          <a:lstStyle/>
          <a:p>
            <a:r>
              <a:rPr lang="es-ES" b="1" dirty="0" err="1"/>
              <a:t>COMPLEMETARIA</a:t>
            </a:r>
            <a:r>
              <a:rPr lang="es-ES" b="1" dirty="0"/>
              <a:t>:</a:t>
            </a:r>
            <a:endParaRPr lang="es-MX" dirty="0"/>
          </a:p>
          <a:p>
            <a:pPr marL="0" indent="0">
              <a:buNone/>
            </a:pPr>
            <a:r>
              <a:rPr lang="es-ES" b="1" dirty="0"/>
              <a:t> </a:t>
            </a:r>
            <a:endParaRPr lang="es-MX" dirty="0"/>
          </a:p>
          <a:p>
            <a:pPr lvl="0"/>
            <a:r>
              <a:rPr lang="en-US" b="1" dirty="0"/>
              <a:t>Pathways of the Pulp.</a:t>
            </a:r>
            <a:r>
              <a:rPr lang="en-US" dirty="0"/>
              <a:t> Hargreaves M. Kenneth and Cohen Stephen. </a:t>
            </a:r>
            <a:r>
              <a:rPr lang="es-ES" dirty="0" err="1"/>
              <a:t>Elsevier,USA</a:t>
            </a:r>
            <a:r>
              <a:rPr lang="es-ES" dirty="0"/>
              <a:t>. 2010. 10th </a:t>
            </a:r>
            <a:r>
              <a:rPr lang="es-ES" dirty="0" err="1"/>
              <a:t>Edition</a:t>
            </a:r>
            <a:r>
              <a:rPr lang="es-ES" dirty="0"/>
              <a:t>.</a:t>
            </a:r>
            <a:endParaRPr lang="es-MX" dirty="0"/>
          </a:p>
          <a:p>
            <a:endParaRPr lang="es-MX" dirty="0"/>
          </a:p>
          <a:p>
            <a:pPr lvl="0"/>
            <a:r>
              <a:rPr lang="es-ES" b="1" dirty="0"/>
              <a:t>Endodoncia Diagnóstico y Tratamiento.  </a:t>
            </a:r>
            <a:r>
              <a:rPr lang="es-ES" dirty="0" err="1"/>
              <a:t>Guldener</a:t>
            </a:r>
            <a:r>
              <a:rPr lang="es-ES" dirty="0"/>
              <a:t> Peter H. A. Y </a:t>
            </a:r>
            <a:r>
              <a:rPr lang="es-ES" dirty="0" err="1"/>
              <a:t>Langeland</a:t>
            </a:r>
            <a:r>
              <a:rPr lang="es-ES" dirty="0"/>
              <a:t> </a:t>
            </a:r>
            <a:r>
              <a:rPr lang="es-ES" dirty="0" err="1"/>
              <a:t>Kaare</a:t>
            </a:r>
            <a:r>
              <a:rPr lang="es-ES" dirty="0"/>
              <a:t>. </a:t>
            </a:r>
            <a:r>
              <a:rPr lang="es-ES" dirty="0" err="1"/>
              <a:t>Springer</a:t>
            </a:r>
            <a:r>
              <a:rPr lang="es-ES" dirty="0"/>
              <a:t> – </a:t>
            </a:r>
            <a:r>
              <a:rPr lang="es-ES" dirty="0" err="1"/>
              <a:t>Verlag</a:t>
            </a:r>
            <a:r>
              <a:rPr lang="es-ES" dirty="0"/>
              <a:t> Ibérica. Barcelona España. 1995. Tercera Edición.</a:t>
            </a:r>
            <a:endParaRPr lang="es-MX" dirty="0"/>
          </a:p>
          <a:p>
            <a:endParaRPr lang="es-MX" dirty="0"/>
          </a:p>
          <a:p>
            <a:pPr lvl="0"/>
            <a:r>
              <a:rPr lang="en-US" b="1" dirty="0"/>
              <a:t>Handbook of local </a:t>
            </a:r>
            <a:r>
              <a:rPr lang="en-US" b="1" dirty="0" err="1"/>
              <a:t>Anestesia</a:t>
            </a:r>
            <a:r>
              <a:rPr lang="en-US" b="1" dirty="0"/>
              <a:t>. </a:t>
            </a:r>
            <a:r>
              <a:rPr lang="en-US" dirty="0" err="1"/>
              <a:t>Malamed</a:t>
            </a:r>
            <a:r>
              <a:rPr lang="en-US" dirty="0"/>
              <a:t> Stanley. C. V. Mosby, St. Louis, USA. 1990. </a:t>
            </a:r>
            <a:r>
              <a:rPr lang="es-ES" dirty="0" err="1"/>
              <a:t>Third</a:t>
            </a:r>
            <a:r>
              <a:rPr lang="es-ES" dirty="0"/>
              <a:t> </a:t>
            </a:r>
            <a:r>
              <a:rPr lang="es-ES" dirty="0" err="1"/>
              <a:t>Edition</a:t>
            </a:r>
            <a:r>
              <a:rPr lang="es-ES" dirty="0"/>
              <a:t>.</a:t>
            </a:r>
            <a:endParaRPr lang="es-MX" dirty="0"/>
          </a:p>
          <a:p>
            <a:endParaRPr lang="es-MX" dirty="0"/>
          </a:p>
          <a:p>
            <a:pPr lvl="0"/>
            <a:r>
              <a:rPr lang="en-US" b="1" dirty="0"/>
              <a:t>Dental Pulp.</a:t>
            </a:r>
            <a:r>
              <a:rPr lang="en-US" dirty="0"/>
              <a:t> Seltzer and Bender´s. Quintessence books. </a:t>
            </a:r>
            <a:r>
              <a:rPr lang="es-ES_tradnl" dirty="0"/>
              <a:t>2002. </a:t>
            </a:r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Edition</a:t>
            </a:r>
            <a:r>
              <a:rPr lang="es-ES_tradnl" dirty="0"/>
              <a:t>.</a:t>
            </a:r>
            <a:endParaRPr lang="es-MX" dirty="0"/>
          </a:p>
          <a:p>
            <a:endParaRPr lang="es-MX" dirty="0"/>
          </a:p>
          <a:p>
            <a:pPr lvl="0"/>
            <a:r>
              <a:rPr lang="en-GB" b="1" dirty="0"/>
              <a:t>Pulp-Dentin Biology restorative dentistry</a:t>
            </a:r>
            <a:r>
              <a:rPr lang="en-GB" dirty="0"/>
              <a:t>, </a:t>
            </a:r>
            <a:r>
              <a:rPr lang="en-GB" dirty="0" err="1"/>
              <a:t>Mjör</a:t>
            </a:r>
            <a:r>
              <a:rPr lang="en-GB" dirty="0"/>
              <a:t> Ivar A. Ed. Quintessence, 2000 </a:t>
            </a:r>
            <a:r>
              <a:rPr lang="en-GB" dirty="0" err="1"/>
              <a:t>ISB</a:t>
            </a:r>
            <a:r>
              <a:rPr lang="en-GB" dirty="0"/>
              <a:t> 0-86715-412-8.</a:t>
            </a:r>
            <a:endParaRPr lang="es-MX" dirty="0"/>
          </a:p>
          <a:p>
            <a:endParaRPr lang="es-MX" dirty="0"/>
          </a:p>
          <a:p>
            <a:r>
              <a:rPr lang="es-ES" b="1" dirty="0"/>
              <a:t>Sistemas rotatorios en endodoncia.</a:t>
            </a:r>
            <a:r>
              <a:rPr lang="es-ES" dirty="0"/>
              <a:t> Mario Roberto Leonardo. </a:t>
            </a:r>
            <a:r>
              <a:rPr lang="es-MX" dirty="0"/>
              <a:t>Ed. Artes Médicas Latinoamericanas, 2002.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8876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ortar rectángulo de esquina diagonal"/>
          <p:cNvSpPr/>
          <p:nvPr/>
        </p:nvSpPr>
        <p:spPr>
          <a:xfrm>
            <a:off x="3203848" y="2259230"/>
            <a:ext cx="2736304" cy="449690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 dirty="0"/>
          </a:p>
        </p:txBody>
      </p:sp>
      <p:sp>
        <p:nvSpPr>
          <p:cNvPr id="7" name="6 Recortar rectángulo de esquina diagonal"/>
          <p:cNvSpPr/>
          <p:nvPr/>
        </p:nvSpPr>
        <p:spPr>
          <a:xfrm>
            <a:off x="2022999" y="189434"/>
            <a:ext cx="4946098" cy="1669252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2022999" y="350580"/>
            <a:ext cx="494609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Periodontitis Apical Sintomática</a:t>
            </a:r>
          </a:p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(Extensión inicial de la inflamación</a:t>
            </a:r>
          </a:p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Pulpar a los tejidos periapicales)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362381" y="2308810"/>
            <a:ext cx="2419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Factores Irritantes</a:t>
            </a:r>
            <a:endParaRPr lang="es-MX" sz="2000" b="1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132373" y="6309320"/>
            <a:ext cx="792133" cy="365125"/>
          </a:xfrm>
        </p:spPr>
        <p:txBody>
          <a:bodyPr/>
          <a:lstStyle/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1391528" y="3120057"/>
            <a:ext cx="5897768" cy="36933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Mediadores inflamatorios de una pulpa </a:t>
            </a:r>
            <a:r>
              <a:rPr lang="es-MX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Irrev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Toxinas bacterianas de las pulpas necróticas.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Sustancias químicas: irrigantes o desinfectantes.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Restauraciones en hiperoclusión.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Sobre instrumentación del conducto radicular.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Extrusión de los materiales de restauración.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9 Conector recto de flecha"/>
          <p:cNvCxnSpPr>
            <a:stCxn id="7" idx="1"/>
          </p:cNvCxnSpPr>
          <p:nvPr/>
        </p:nvCxnSpPr>
        <p:spPr>
          <a:xfrm>
            <a:off x="4496048" y="1858686"/>
            <a:ext cx="0" cy="40054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">
            <a:hlinkClick r:id="rId2" action="ppaction://hlinkfile"/>
          </p:cNvPr>
          <p:cNvSpPr/>
          <p:nvPr/>
        </p:nvSpPr>
        <p:spPr>
          <a:xfrm>
            <a:off x="395536" y="6237312"/>
            <a:ext cx="808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endParaRPr lang="es-MX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25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937" y="2924944"/>
            <a:ext cx="4564856" cy="3573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950409" cy="2438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5102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ortar rectángulo de esquina diagonal"/>
          <p:cNvSpPr/>
          <p:nvPr/>
        </p:nvSpPr>
        <p:spPr>
          <a:xfrm>
            <a:off x="2296785" y="188640"/>
            <a:ext cx="4309193" cy="648072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2941192" y="260648"/>
            <a:ext cx="30203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Signos y Síntomas 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827584" y="1196752"/>
            <a:ext cx="74888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PAS causa molestias espontaneas y de carácter moderado o intenso.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Dolor al morder o a la percusión.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Si la PAS es una extensión de una pulpitis, se observa respuesta al frio, calor y la electricidad.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Cuando la PAS se debe a la necrosis pulpar no responde a pruebas de vitalidad.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Al presionar con el dedo o percutir se provoca un dolor intenso o insoportable.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Uno de los signos radiológicos es un ensanchamiento del espacio del ligamento.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obstante, normalmente se observa LPD normal y una lamina dura intacta.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34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ortar rectángulo de esquina diagonal"/>
          <p:cNvSpPr/>
          <p:nvPr/>
        </p:nvSpPr>
        <p:spPr>
          <a:xfrm>
            <a:off x="2296785" y="692696"/>
            <a:ext cx="4309193" cy="648072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2296785" y="764704"/>
            <a:ext cx="4309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Características Histológicas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827584" y="1751905"/>
            <a:ext cx="74888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Se observan leucocitos PMN y Macrófagos en una zona localizada de la región apical de la pulpa.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A veces existen zonas de necrosis por licuefacción (absceso).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Puede existir reabsorción </a:t>
            </a:r>
            <a:r>
              <a:rPr lang="es-MX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osea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y radicular pero no se ve en Rayos X. 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TRATAMIENTO: Remite al ajuste de oclusión o la supresión de los factores irritante de la pulpa, o la eliminación de exudado periapical.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72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ortar rectángulo de esquina diagonal"/>
          <p:cNvSpPr/>
          <p:nvPr/>
        </p:nvSpPr>
        <p:spPr>
          <a:xfrm>
            <a:off x="3203848" y="2259230"/>
            <a:ext cx="2736304" cy="449690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7" name="6 Recortar rectángulo de esquina diagonal"/>
          <p:cNvSpPr/>
          <p:nvPr/>
        </p:nvSpPr>
        <p:spPr>
          <a:xfrm>
            <a:off x="2339752" y="189434"/>
            <a:ext cx="4464496" cy="1669252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2339752" y="350580"/>
            <a:ext cx="4312591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Periodontitis Apical</a:t>
            </a: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Asintomática</a:t>
            </a:r>
          </a:p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Etiología, se debe a la necrosis de la pulpa</a:t>
            </a:r>
          </a:p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es una secuela PAS)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332721" y="2308810"/>
            <a:ext cx="24785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Signos y Síntomas</a:t>
            </a:r>
            <a:endParaRPr lang="es-MX" sz="2000" b="1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132373" y="6309320"/>
            <a:ext cx="792133" cy="365125"/>
          </a:xfrm>
        </p:spPr>
        <p:txBody>
          <a:bodyPr/>
          <a:lstStyle/>
          <a:p>
            <a:pPr algn="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952217" y="3147933"/>
            <a:ext cx="7148175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Proceso asintomático de origen pulpar con inflamación 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y destrucción de los tejidos periapicales por la necrosis pulpar.</a:t>
            </a: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No responden a los estímulos electrónicos o térmicos.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Percusión dolor mínimo o nulo.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Ligera sensibilidad a la palpación.</a:t>
            </a: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2 Conector recto de flecha"/>
          <p:cNvCxnSpPr>
            <a:stCxn id="7" idx="1"/>
            <a:endCxn id="6" idx="3"/>
          </p:cNvCxnSpPr>
          <p:nvPr/>
        </p:nvCxnSpPr>
        <p:spPr>
          <a:xfrm>
            <a:off x="4572000" y="1858686"/>
            <a:ext cx="0" cy="40054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551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99592" y="260648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Los signos radiológicos pueden ir desde una interrupción </a:t>
            </a:r>
          </a:p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de la lamina dura hasta la destrucción muy extensa de los tejidos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periapicales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e interradiculares.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252" y="1340769"/>
            <a:ext cx="4895020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0351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chemeClr val="tx1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878</TotalTime>
  <Words>1458</Words>
  <Application>Microsoft Office PowerPoint</Application>
  <PresentationFormat>Presentación en pantalla (4:3)</PresentationFormat>
  <Paragraphs>274</Paragraphs>
  <Slides>33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7" baseType="lpstr">
      <vt:lpstr>Arial</vt:lpstr>
      <vt:lpstr>Calibri</vt:lpstr>
      <vt:lpstr>Kozuka Mincho Pr6N H</vt:lpstr>
      <vt:lpstr>Tema de Office</vt:lpstr>
      <vt:lpstr>Presentación de PowerPoint</vt:lpstr>
      <vt:lpstr>PATOSIS  Pulpar y Periapical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Studio XPS</dc:creator>
  <cp:lastModifiedBy>S_Administrativa</cp:lastModifiedBy>
  <cp:revision>129</cp:revision>
  <dcterms:created xsi:type="dcterms:W3CDTF">2015-08-08T16:21:13Z</dcterms:created>
  <dcterms:modified xsi:type="dcterms:W3CDTF">2017-10-18T17:01:30Z</dcterms:modified>
</cp:coreProperties>
</file>