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2"/>
  </p:notesMasterIdLst>
  <p:sldIdLst>
    <p:sldId id="287" r:id="rId2"/>
    <p:sldId id="256" r:id="rId3"/>
    <p:sldId id="257" r:id="rId4"/>
    <p:sldId id="278" r:id="rId5"/>
    <p:sldId id="279" r:id="rId6"/>
    <p:sldId id="280" r:id="rId7"/>
    <p:sldId id="281" r:id="rId8"/>
    <p:sldId id="258" r:id="rId9"/>
    <p:sldId id="259" r:id="rId10"/>
    <p:sldId id="260" r:id="rId11"/>
    <p:sldId id="283" r:id="rId12"/>
    <p:sldId id="262" r:id="rId13"/>
    <p:sldId id="263" r:id="rId14"/>
    <p:sldId id="264" r:id="rId15"/>
    <p:sldId id="288" r:id="rId16"/>
    <p:sldId id="277" r:id="rId17"/>
    <p:sldId id="266" r:id="rId18"/>
    <p:sldId id="269" r:id="rId19"/>
    <p:sldId id="284" r:id="rId20"/>
    <p:sldId id="271" r:id="rId21"/>
    <p:sldId id="275" r:id="rId22"/>
    <p:sldId id="270" r:id="rId23"/>
    <p:sldId id="272" r:id="rId24"/>
    <p:sldId id="285" r:id="rId25"/>
    <p:sldId id="273" r:id="rId26"/>
    <p:sldId id="274" r:id="rId27"/>
    <p:sldId id="265" r:id="rId28"/>
    <p:sldId id="267" r:id="rId29"/>
    <p:sldId id="268" r:id="rId30"/>
    <p:sldId id="286" r:id="rId3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87" autoAdjust="0"/>
    <p:restoredTop sz="93080" autoAdjust="0"/>
  </p:normalViewPr>
  <p:slideViewPr>
    <p:cSldViewPr>
      <p:cViewPr varScale="1">
        <p:scale>
          <a:sx n="86" d="100"/>
          <a:sy n="86" d="100"/>
        </p:scale>
        <p:origin x="164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3C81FC-8311-44E4-8B3E-935F693C56EA}" type="datetimeFigureOut">
              <a:rPr lang="es-MX" smtClean="0"/>
              <a:t>12/10/2017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79754-F5AA-4518-AF51-B7EF9B1461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621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23080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0111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1021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8878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92789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83690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50271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71151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44958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45797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8656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20187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71979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11103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97186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22107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00883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59561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93771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37770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53029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3938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Estas</a:t>
            </a:r>
            <a:r>
              <a:rPr lang="es-MX" baseline="0" dirty="0" smtClean="0"/>
              <a:t> son las condiciones que deben existir para considerar una emergencia, y se le debe dar prioridad para atender inmediatamente al paciente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7658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5025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2093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8882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95464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8544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79754-F5AA-4518-AF51-B7EF9B14616F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8539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A6BE-23A8-4125-8461-9817831868D9}" type="datetime1">
              <a:rPr lang="es-MX" smtClean="0"/>
              <a:t>12/10/2017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0669-A348-4076-A49C-799A857FF07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3277-B9FD-4041-87F9-B39520013F33}" type="datetime1">
              <a:rPr lang="es-MX" smtClean="0"/>
              <a:t>12/10/2017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0669-A348-4076-A49C-799A857FF07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38DA2-7171-46F1-B894-39AD406321CF}" type="datetime1">
              <a:rPr lang="es-MX" smtClean="0"/>
              <a:t>12/10/2017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0669-A348-4076-A49C-799A857FF07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67811-7C90-4CA0-94E3-9848B39D5480}" type="datetime1">
              <a:rPr lang="es-MX" smtClean="0"/>
              <a:t>12/10/2017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0669-A348-4076-A49C-799A857FF07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45FBC-1CE4-473E-A755-85FA6E0D7C3E}" type="datetime1">
              <a:rPr lang="es-MX" smtClean="0"/>
              <a:t>12/10/2017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0669-A348-4076-A49C-799A857FF07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9297-989E-4168-A764-68041D3D8D6A}" type="datetime1">
              <a:rPr lang="es-MX" smtClean="0"/>
              <a:t>12/10/2017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0669-A348-4076-A49C-799A857FF07E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78230-48E1-475A-9C05-3091DF5D4A73}" type="datetime1">
              <a:rPr lang="es-MX" smtClean="0"/>
              <a:t>12/10/2017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0669-A348-4076-A49C-799A857FF07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19BE8-C59E-4573-AD0B-7BCD403AD9D7}" type="datetime1">
              <a:rPr lang="es-MX" smtClean="0"/>
              <a:t>12/10/2017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0669-A348-4076-A49C-799A857FF07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28DC-7310-4DF9-A915-4C6BD8D4E85A}" type="datetime1">
              <a:rPr lang="es-MX" smtClean="0"/>
              <a:t>12/10/2017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0669-A348-4076-A49C-799A857FF07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C2FB-7FEA-4A36-B1CC-260EC7EB0F89}" type="datetime1">
              <a:rPr lang="es-MX" smtClean="0"/>
              <a:t>12/10/2017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5C00669-A348-4076-A49C-799A857FF07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95D6-9680-4C79-B02A-DBFAD3792B3E}" type="datetime1">
              <a:rPr lang="es-MX" smtClean="0"/>
              <a:t>12/10/2017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0669-A348-4076-A49C-799A857FF07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2BCFB40-4C4C-490F-B8E3-A1A902EEDAAF}" type="datetime1">
              <a:rPr lang="es-MX" smtClean="0"/>
              <a:t>12/10/2017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r>
              <a:rPr lang="es-MX" smtClean="0"/>
              <a:t>FMC</a:t>
            </a: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5C00669-A348-4076-A49C-799A857FF07E}" type="slidenum">
              <a:rPr lang="es-MX" smtClean="0"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75656" y="1954563"/>
            <a:ext cx="5816891" cy="528087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Emergencias endodónticas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81866" y="2482650"/>
            <a:ext cx="5724121" cy="410445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SU TRATAMIENTO</a:t>
            </a:r>
          </a:p>
          <a:p>
            <a:pPr algn="ctr"/>
            <a:endParaRPr lang="es-MX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 educativo: licenciatura de cirujano dentista </a:t>
            </a:r>
          </a:p>
          <a:p>
            <a:pPr algn="ctr"/>
            <a: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Área de  docencia: rehabilitación odontológica </a:t>
            </a:r>
          </a:p>
          <a:p>
            <a:pPr algn="ctr"/>
            <a: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 de aprendizaje : endodoncia</a:t>
            </a:r>
          </a:p>
          <a:p>
            <a:pPr algn="ctr"/>
            <a: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Clave l40026</a:t>
            </a:r>
          </a:p>
          <a:p>
            <a:pPr algn="ctr"/>
            <a: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Horas de teoría 2 </a:t>
            </a:r>
          </a:p>
          <a:p>
            <a:pPr algn="ctr"/>
            <a: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Horas de practica 4</a:t>
            </a:r>
          </a:p>
          <a:p>
            <a:pPr algn="ctr"/>
            <a: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6</a:t>
            </a:r>
          </a:p>
          <a:p>
            <a:pPr algn="ctr"/>
            <a: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Créditos </a:t>
            </a:r>
            <a: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</a:p>
          <a:p>
            <a:pPr algn="ctr"/>
            <a:r>
              <a:rPr lang="es-MX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</a:t>
            </a:r>
            <a:r>
              <a:rPr lang="es-MX" sz="18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MX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75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032" y="-675456"/>
            <a:ext cx="3187414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 descr="Resultado de imagen para escudo uaemex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751"/>
            <a:ext cx="1728192" cy="17953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593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-1332656" y="365760"/>
            <a:ext cx="7520940" cy="548640"/>
          </a:xfrm>
        </p:spPr>
        <p:txBody>
          <a:bodyPr/>
          <a:lstStyle/>
          <a:p>
            <a:pPr algn="ctr"/>
            <a:r>
              <a:rPr lang="es-MX" sz="3200" cap="none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Examen Médico </a:t>
            </a:r>
            <a:br>
              <a:rPr lang="es-MX" sz="3200" cap="none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200" cap="none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Odontológico </a:t>
            </a:r>
            <a:endParaRPr lang="es-MX" sz="3200" cap="none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Llamada de flecha hacia abajo"/>
          <p:cNvSpPr/>
          <p:nvPr/>
        </p:nvSpPr>
        <p:spPr>
          <a:xfrm>
            <a:off x="571660" y="116632"/>
            <a:ext cx="3600400" cy="1656184"/>
          </a:xfrm>
          <a:prstGeom prst="downArrowCallout">
            <a:avLst/>
          </a:prstGeom>
          <a:noFill/>
          <a:ln w="31750" cap="rnd" cmpd="sng">
            <a:solidFill>
              <a:schemeClr val="accent3"/>
            </a:solidFill>
          </a:ln>
          <a:effectLst>
            <a:outerShdw blurRad="50800" dist="38100" dir="5400000" algn="t" rotWithShape="0">
              <a:schemeClr val="tx2">
                <a:lumMod val="1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ortar rectángulo de esquina diagonal"/>
          <p:cNvSpPr/>
          <p:nvPr/>
        </p:nvSpPr>
        <p:spPr>
          <a:xfrm>
            <a:off x="4427984" y="1772816"/>
            <a:ext cx="4536504" cy="2304256"/>
          </a:xfrm>
          <a:prstGeom prst="snip2DiagRect">
            <a:avLst/>
          </a:prstGeom>
          <a:solidFill>
            <a:schemeClr val="accent2">
              <a:lumMod val="60000"/>
              <a:lumOff val="40000"/>
            </a:schemeClr>
          </a:solidFill>
          <a:ln w="57150" cap="rnd">
            <a:solidFill>
              <a:schemeClr val="accent6">
                <a:lumMod val="75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Llamada de flecha a la derecha"/>
          <p:cNvSpPr/>
          <p:nvPr/>
        </p:nvSpPr>
        <p:spPr>
          <a:xfrm>
            <a:off x="1151620" y="1988840"/>
            <a:ext cx="3096344" cy="1655956"/>
          </a:xfrm>
          <a:prstGeom prst="rightArrowCallout">
            <a:avLst>
              <a:gd name="adj1" fmla="val 20321"/>
              <a:gd name="adj2" fmla="val 23340"/>
              <a:gd name="adj3" fmla="val 28653"/>
              <a:gd name="adj4" fmla="val 79274"/>
            </a:avLst>
          </a:prstGeom>
          <a:noFill/>
          <a:ln w="31750" cap="rnd">
            <a:solidFill>
              <a:schemeClr val="accent3"/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4635981" y="1999115"/>
            <a:ext cx="4120510" cy="1789925"/>
          </a:xfrm>
        </p:spPr>
        <p:txBody>
          <a:bodyPr>
            <a:normAutofit/>
          </a:bodyPr>
          <a:lstStyle/>
          <a:p>
            <a:pPr marL="0" indent="0" algn="ctr"/>
            <a:r>
              <a:rPr lang="es-MX" sz="4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Dolor</a:t>
            </a:r>
          </a:p>
          <a:p>
            <a:pPr marL="0" indent="0" algn="ctr"/>
            <a:r>
              <a:rPr lang="es-MX" sz="1800" dirty="0" smtClean="0">
                <a:solidFill>
                  <a:schemeClr val="accent6">
                    <a:lumMod val="75000"/>
                  </a:schemeClr>
                </a:solidFill>
              </a:rPr>
              <a:t>Experiencia multifactorial, sensorial, emocional afectiva y cognitiva, asociada a un daño real o potencial.</a:t>
            </a:r>
            <a:endParaRPr lang="es-MX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1043608" y="1772816"/>
            <a:ext cx="2808312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000" cap="none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Examen</a:t>
            </a:r>
          </a:p>
          <a:p>
            <a:pPr algn="ctr"/>
            <a:r>
              <a:rPr lang="es-MX" sz="4000" cap="none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Subjetivo</a:t>
            </a:r>
            <a:endParaRPr lang="es-MX" sz="4000" cap="none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sintomas.co/img/dientes-sensibl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576" y="4221088"/>
            <a:ext cx="2965185" cy="22238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stereovidaleon.files.wordpress.com/2010/04/dolor_de_muel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221088"/>
            <a:ext cx="2403857" cy="22238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3268586" y="6358160"/>
            <a:ext cx="2461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Hipersensibilidad</a:t>
            </a:r>
            <a:endParaRPr lang="es-MX" sz="2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93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0" grpId="0" animBg="1"/>
      <p:bldP spid="11" grpId="0" uiExpand="1" build="p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4653136"/>
            <a:ext cx="9144000" cy="1301661"/>
          </a:xfrm>
          <a:prstGeom prst="rect">
            <a:avLst/>
          </a:prstGeom>
          <a:solidFill>
            <a:schemeClr val="tx2">
              <a:lumMod val="25000"/>
            </a:schemeClr>
          </a:solidFill>
          <a:ln w="31750" cap="rnd">
            <a:noFill/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Llamada de flecha hacia abajo"/>
          <p:cNvSpPr/>
          <p:nvPr/>
        </p:nvSpPr>
        <p:spPr>
          <a:xfrm>
            <a:off x="1979712" y="332656"/>
            <a:ext cx="5184576" cy="1008112"/>
          </a:xfrm>
          <a:prstGeom prst="downArrowCallout">
            <a:avLst>
              <a:gd name="adj1" fmla="val 44437"/>
              <a:gd name="adj2" fmla="val 39038"/>
              <a:gd name="adj3" fmla="val 31479"/>
              <a:gd name="adj4" fmla="val 57418"/>
            </a:avLst>
          </a:prstGeom>
          <a:solidFill>
            <a:schemeClr val="tx2">
              <a:lumMod val="75000"/>
            </a:schemeClr>
          </a:solidFill>
          <a:ln w="31750" cap="rnd" cmpd="sng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tx2">
                <a:lumMod val="1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822960" y="260648"/>
            <a:ext cx="7520940" cy="548640"/>
          </a:xfrm>
        </p:spPr>
        <p:txBody>
          <a:bodyPr/>
          <a:lstStyle/>
          <a:p>
            <a:pPr algn="ctr"/>
            <a:r>
              <a:rPr lang="es-MX" sz="3600" cap="none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Secuencia de diagnóstico</a:t>
            </a:r>
            <a:endParaRPr lang="es-MX" sz="3600" cap="none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07504" y="1556792"/>
            <a:ext cx="896499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1.- Obtener la información pertinente de los antecedentes médicos y odontológicos del paciente.</a:t>
            </a:r>
          </a:p>
          <a:p>
            <a:pPr algn="ctr"/>
            <a:r>
              <a:rPr lang="es-MX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2.- Plantear preguntas subjetivas directas acerca del dolor: antecedentes, localización, intensidad, duración, características y estímulos desencadenantes.</a:t>
            </a:r>
          </a:p>
          <a:p>
            <a:pPr algn="ctr"/>
            <a:r>
              <a:rPr lang="es-MX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3.- Realizar una exploración </a:t>
            </a:r>
            <a:r>
              <a:rPr lang="es-MX" sz="20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extraoral</a:t>
            </a:r>
            <a:r>
              <a:rPr lang="es-MX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4.-Realizar una exploración </a:t>
            </a:r>
            <a:r>
              <a:rPr lang="es-MX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intraoral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  <a:p>
            <a:pPr algn="ctr"/>
            <a:r>
              <a:rPr lang="es-MX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5.- Realizar pruebas pulpares si es pertinente.</a:t>
            </a:r>
          </a:p>
          <a:p>
            <a:pPr algn="ctr"/>
            <a:r>
              <a:rPr lang="es-MX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6.- Usar las pruebas de sensibilidad a la palpación y a la percusión para determinar el estado periapical.</a:t>
            </a: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7.- Interpretar las radiografías apropiadas.</a:t>
            </a:r>
          </a:p>
          <a:p>
            <a:pPr algn="ctr"/>
            <a:r>
              <a:rPr lang="es-MX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8.- Identificar el diente y el tejido (pulpa o periápice) causantes del problema.</a:t>
            </a:r>
          </a:p>
          <a:p>
            <a:pPr algn="ctr"/>
            <a:r>
              <a:rPr lang="es-MX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9.- Establecer un diagnóstico pulpar y periapical.</a:t>
            </a: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10.- Diseñar un plan de tratamiento (tanto de emergencia como definitivo)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es-MX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9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-1332656" y="1368192"/>
            <a:ext cx="7520940" cy="548640"/>
          </a:xfrm>
        </p:spPr>
        <p:txBody>
          <a:bodyPr/>
          <a:lstStyle/>
          <a:p>
            <a:pPr algn="ctr"/>
            <a:r>
              <a:rPr lang="es-MX" sz="3600" cap="none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Examen Objetivo</a:t>
            </a:r>
            <a:r>
              <a:rPr lang="es-MX" sz="3600" cap="none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MX" sz="3600" cap="none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sz="3600" cap="none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Llamada de flecha hacia abajo"/>
          <p:cNvSpPr/>
          <p:nvPr/>
        </p:nvSpPr>
        <p:spPr>
          <a:xfrm>
            <a:off x="571660" y="908720"/>
            <a:ext cx="3600400" cy="1656184"/>
          </a:xfrm>
          <a:prstGeom prst="downArrowCallout">
            <a:avLst/>
          </a:prstGeom>
          <a:noFill/>
          <a:ln w="31750" cap="rnd" cmpd="sng">
            <a:solidFill>
              <a:schemeClr val="accent3"/>
            </a:solidFill>
          </a:ln>
          <a:effectLst>
            <a:outerShdw blurRad="50800" dist="38100" dir="5400000" algn="t" rotWithShape="0">
              <a:schemeClr val="tx2">
                <a:lumMod val="1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Llamada de flecha a la derecha"/>
          <p:cNvSpPr/>
          <p:nvPr/>
        </p:nvSpPr>
        <p:spPr>
          <a:xfrm>
            <a:off x="1151620" y="2780928"/>
            <a:ext cx="3096344" cy="1655956"/>
          </a:xfrm>
          <a:prstGeom prst="rightArrowCallout">
            <a:avLst>
              <a:gd name="adj1" fmla="val 20321"/>
              <a:gd name="adj2" fmla="val 23340"/>
              <a:gd name="adj3" fmla="val 28653"/>
              <a:gd name="adj4" fmla="val 79274"/>
            </a:avLst>
          </a:prstGeom>
          <a:noFill/>
          <a:ln w="31750" cap="rnd">
            <a:solidFill>
              <a:schemeClr val="accent3"/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0" name="2 Marcador de contenido"/>
          <p:cNvSpPr>
            <a:spLocks noGrp="1"/>
          </p:cNvSpPr>
          <p:nvPr>
            <p:ph idx="1"/>
          </p:nvPr>
        </p:nvSpPr>
        <p:spPr>
          <a:xfrm>
            <a:off x="4627954" y="2095999"/>
            <a:ext cx="4120510" cy="817703"/>
          </a:xfrm>
        </p:spPr>
        <p:txBody>
          <a:bodyPr>
            <a:normAutofit/>
          </a:bodyPr>
          <a:lstStyle/>
          <a:p>
            <a:pPr marL="0" indent="0" algn="ctr"/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Palpación</a:t>
            </a:r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>
            <a:off x="1043608" y="2564904"/>
            <a:ext cx="2808312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000" cap="none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Extraoral</a:t>
            </a:r>
            <a:endParaRPr lang="es-MX" sz="4000" cap="none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iztacala.unam.mx/rrivas/imagenes/diagnostico/palpacionintraor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362" y="404664"/>
            <a:ext cx="2390666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forochicas.com/foro/attachments/salud/8217d1429630521-dolor-muela-del-juicio-despues-extraccion-image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3" r="10713"/>
          <a:stretch/>
        </p:blipFill>
        <p:spPr bwMode="auto">
          <a:xfrm>
            <a:off x="5442362" y="2677662"/>
            <a:ext cx="2529633" cy="13994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drrajeshv.com/wp-content/uploads/2014/11/index31.jpe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91" r="3457"/>
          <a:stretch/>
        </p:blipFill>
        <p:spPr bwMode="auto">
          <a:xfrm>
            <a:off x="5481170" y="4641894"/>
            <a:ext cx="2547214" cy="15048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2 Marcador de contenido"/>
          <p:cNvSpPr txBox="1">
            <a:spLocks/>
          </p:cNvSpPr>
          <p:nvPr/>
        </p:nvSpPr>
        <p:spPr>
          <a:xfrm>
            <a:off x="4788024" y="4065830"/>
            <a:ext cx="4120510" cy="817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/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Hinchazón</a:t>
            </a:r>
          </a:p>
        </p:txBody>
      </p:sp>
      <p:sp>
        <p:nvSpPr>
          <p:cNvPr id="17" name="2 Marcador de contenido"/>
          <p:cNvSpPr txBox="1">
            <a:spLocks/>
          </p:cNvSpPr>
          <p:nvPr/>
        </p:nvSpPr>
        <p:spPr>
          <a:xfrm>
            <a:off x="4694522" y="6139689"/>
            <a:ext cx="4120510" cy="817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/>
            <a:r>
              <a:rPr lang="es-MX" sz="24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Trismus</a:t>
            </a:r>
            <a:endParaRPr lang="es-MX" sz="24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498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 animBg="1"/>
      <p:bldP spid="10" grpId="0" build="p"/>
      <p:bldP spid="11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 txBox="1">
            <a:spLocks/>
          </p:cNvSpPr>
          <p:nvPr/>
        </p:nvSpPr>
        <p:spPr>
          <a:xfrm>
            <a:off x="4067944" y="6309320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r" defTabSz="914400" rtl="0" eaLnBrk="1" latinLnBrk="0" hangingPunct="1">
              <a:defRPr sz="1000" kern="1200" cap="all" spc="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b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651460" y="365760"/>
            <a:ext cx="7520940" cy="548640"/>
          </a:xfrm>
        </p:spPr>
        <p:txBody>
          <a:bodyPr/>
          <a:lstStyle/>
          <a:p>
            <a:pPr algn="ctr"/>
            <a:r>
              <a:rPr lang="es-MX" sz="3600" cap="none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Examen</a:t>
            </a:r>
            <a:br>
              <a:rPr lang="es-MX" sz="3600" cap="none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600" cap="none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Intraoral</a:t>
            </a:r>
            <a:endParaRPr lang="es-MX" sz="3600" cap="none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Llamada de flecha hacia abajo"/>
          <p:cNvSpPr/>
          <p:nvPr/>
        </p:nvSpPr>
        <p:spPr>
          <a:xfrm>
            <a:off x="2555776" y="116632"/>
            <a:ext cx="3600400" cy="1800200"/>
          </a:xfrm>
          <a:prstGeom prst="downArrowCallout">
            <a:avLst/>
          </a:prstGeom>
          <a:noFill/>
          <a:ln w="31750" cap="rnd" cmpd="sng">
            <a:solidFill>
              <a:schemeClr val="accent3"/>
            </a:solidFill>
          </a:ln>
          <a:effectLst>
            <a:outerShdw blurRad="50800" dist="38100" dir="5400000" algn="t" rotWithShape="0">
              <a:schemeClr val="tx2">
                <a:lumMod val="1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ortar rectángulo de esquina diagonal"/>
          <p:cNvSpPr/>
          <p:nvPr/>
        </p:nvSpPr>
        <p:spPr>
          <a:xfrm>
            <a:off x="2179002" y="2060848"/>
            <a:ext cx="4536504" cy="720080"/>
          </a:xfrm>
          <a:prstGeom prst="snip2DiagRect">
            <a:avLst/>
          </a:prstGeom>
          <a:solidFill>
            <a:schemeClr val="accent2">
              <a:lumMod val="60000"/>
              <a:lumOff val="40000"/>
            </a:schemeClr>
          </a:solidFill>
          <a:ln w="57150" cap="rnd">
            <a:solidFill>
              <a:schemeClr val="accent6">
                <a:lumMod val="75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2 Marcador de contenido"/>
          <p:cNvSpPr>
            <a:spLocks noGrp="1"/>
          </p:cNvSpPr>
          <p:nvPr>
            <p:ph idx="1"/>
          </p:nvPr>
        </p:nvSpPr>
        <p:spPr>
          <a:xfrm>
            <a:off x="2411760" y="2204865"/>
            <a:ext cx="4120510" cy="576064"/>
          </a:xfrm>
        </p:spPr>
        <p:txBody>
          <a:bodyPr>
            <a:normAutofit/>
          </a:bodyPr>
          <a:lstStyle/>
          <a:p>
            <a:pPr marL="0" indent="0" algn="ctr"/>
            <a:r>
              <a:rPr lang="es-MX" sz="1800" dirty="0" smtClean="0">
                <a:solidFill>
                  <a:schemeClr val="accent6">
                    <a:lumMod val="75000"/>
                  </a:schemeClr>
                </a:solidFill>
              </a:rPr>
              <a:t>Pruebas pulpares y periapicales</a:t>
            </a:r>
            <a:endParaRPr lang="es-MX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94" y="3049690"/>
            <a:ext cx="6075632" cy="2539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506" y="3067202"/>
            <a:ext cx="1774768" cy="2522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183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ortar rectángulo de esquina diagonal"/>
          <p:cNvSpPr/>
          <p:nvPr/>
        </p:nvSpPr>
        <p:spPr>
          <a:xfrm>
            <a:off x="2230046" y="4653136"/>
            <a:ext cx="4862234" cy="1692091"/>
          </a:xfrm>
          <a:prstGeom prst="snip2DiagRect">
            <a:avLst/>
          </a:prstGeom>
          <a:solidFill>
            <a:schemeClr val="tx2">
              <a:lumMod val="25000"/>
            </a:schemeClr>
          </a:solidFill>
          <a:ln w="31750" cap="rnd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5" name="4 Llamada de flecha hacia abajo"/>
          <p:cNvSpPr/>
          <p:nvPr/>
        </p:nvSpPr>
        <p:spPr>
          <a:xfrm>
            <a:off x="971600" y="273988"/>
            <a:ext cx="7056784" cy="1280823"/>
          </a:xfrm>
          <a:prstGeom prst="downArrowCallout">
            <a:avLst/>
          </a:prstGeom>
          <a:solidFill>
            <a:schemeClr val="tx2">
              <a:lumMod val="75000"/>
            </a:schemeClr>
          </a:solidFill>
          <a:ln w="31750" cap="rnd" cmpd="sng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tx2">
                <a:lumMod val="1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</p:spPr>
        <p:txBody>
          <a:bodyPr/>
          <a:lstStyle/>
          <a:p>
            <a:pPr algn="ctr"/>
            <a:r>
              <a:rPr lang="es-MX" sz="36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Planificación </a:t>
            </a:r>
            <a:r>
              <a:rPr lang="es-MX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 tratamiento</a:t>
            </a:r>
            <a:endParaRPr lang="es-MX" sz="36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3 Marcador de pie de página"/>
          <p:cNvSpPr txBox="1">
            <a:spLocks/>
          </p:cNvSpPr>
          <p:nvPr/>
        </p:nvSpPr>
        <p:spPr>
          <a:xfrm>
            <a:off x="4067944" y="6309320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r" defTabSz="914400" rtl="0" eaLnBrk="1" latinLnBrk="0" hangingPunct="1">
              <a:defRPr sz="1000" kern="1200" cap="all" spc="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b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286000" y="173690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s-MX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Aliviar el dolor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s-MX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Presión tisular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s-MX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de la infección</a:t>
            </a:r>
            <a:endParaRPr lang="es-MX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11 Llamada de flecha hacia abajo"/>
          <p:cNvSpPr/>
          <p:nvPr/>
        </p:nvSpPr>
        <p:spPr>
          <a:xfrm>
            <a:off x="3059832" y="1628800"/>
            <a:ext cx="3024336" cy="1800200"/>
          </a:xfrm>
          <a:prstGeom prst="downArrowCallout">
            <a:avLst/>
          </a:prstGeom>
          <a:noFill/>
          <a:ln w="31750" cap="rnd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3" name="12 Llamada de flecha hacia abajo"/>
          <p:cNvSpPr/>
          <p:nvPr/>
        </p:nvSpPr>
        <p:spPr>
          <a:xfrm>
            <a:off x="3275856" y="3573016"/>
            <a:ext cx="2592288" cy="1008112"/>
          </a:xfrm>
          <a:prstGeom prst="downArrowCallout">
            <a:avLst/>
          </a:prstGeom>
          <a:solidFill>
            <a:schemeClr val="tx2">
              <a:lumMod val="75000"/>
            </a:schemeClr>
          </a:solidFill>
          <a:ln w="31750" cap="rnd" cmpd="sng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tx2">
                <a:lumMod val="1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827584" y="360044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tratamiento</a:t>
            </a:r>
            <a:endParaRPr lang="es-MX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213992" y="4669765"/>
            <a:ext cx="5022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s-MX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Anestesia</a:t>
            </a:r>
          </a:p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1.- Pulpitis irreversible dolorosa</a:t>
            </a:r>
          </a:p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2.- Pulpitis irreversible con periodontitis apical sintomática </a:t>
            </a:r>
          </a:p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3.- Necrosis Pulpar con </a:t>
            </a:r>
            <a:r>
              <a:rPr lang="es-MX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patosis</a:t>
            </a: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apical</a:t>
            </a:r>
          </a:p>
          <a:p>
            <a:pPr algn="ctr">
              <a:buFont typeface="Arial" panose="020B0604020202020204" pitchFamily="34" charset="0"/>
              <a:buChar char="•"/>
            </a:pPr>
            <a:endParaRPr lang="es-MX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830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" grpId="0" animBg="1"/>
      <p:bldP spid="6" grpId="0"/>
      <p:bldP spid="11" grpId="0" build="p"/>
      <p:bldP spid="12" grpId="0" animBg="1"/>
      <p:bldP spid="13" grpId="0" animBg="1"/>
      <p:bldP spid="14" grpId="0"/>
      <p:bldP spid="1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13" y="1268760"/>
            <a:ext cx="7200900" cy="3500958"/>
          </a:xfr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28805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Llamada de flecha hacia abajo"/>
          <p:cNvSpPr/>
          <p:nvPr/>
        </p:nvSpPr>
        <p:spPr>
          <a:xfrm>
            <a:off x="2494740" y="404664"/>
            <a:ext cx="4669548" cy="936104"/>
          </a:xfrm>
          <a:prstGeom prst="downArrowCallout">
            <a:avLst/>
          </a:prstGeom>
          <a:solidFill>
            <a:schemeClr val="accent3">
              <a:lumMod val="75000"/>
            </a:schemeClr>
          </a:solidFill>
          <a:ln w="31750" cap="rnd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6" name="3 Marcador de pie de página"/>
          <p:cNvSpPr txBox="1">
            <a:spLocks/>
          </p:cNvSpPr>
          <p:nvPr/>
        </p:nvSpPr>
        <p:spPr>
          <a:xfrm>
            <a:off x="4067944" y="6309320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r" defTabSz="914400" rtl="0" eaLnBrk="1" latinLnBrk="0" hangingPunct="1">
              <a:defRPr sz="1000" kern="1200" cap="all" spc="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b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528539" y="404664"/>
            <a:ext cx="46019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Emergencias Pretratamiento</a:t>
            </a:r>
            <a:endParaRPr lang="es-MX" sz="2800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07504" y="1556792"/>
            <a:ext cx="89649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1.- Clasificar el Problema.</a:t>
            </a:r>
          </a:p>
          <a:p>
            <a:pPr algn="ctr"/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2.- Obtener una Anamnesis.</a:t>
            </a:r>
          </a:p>
          <a:p>
            <a:pPr algn="ctr"/>
            <a:r>
              <a:rPr lang="es-MX" sz="3200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</a:t>
            </a:r>
            <a:r>
              <a:rPr lang="es-MX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.- Identificar el Origen.</a:t>
            </a:r>
          </a:p>
          <a:p>
            <a:pPr algn="ctr"/>
            <a:r>
              <a:rPr lang="es-MX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</a:t>
            </a:r>
            <a:r>
              <a:rPr lang="es-MX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.- Establecer el Diagnóstico.</a:t>
            </a:r>
          </a:p>
          <a:p>
            <a:pPr algn="ctr"/>
            <a:r>
              <a:rPr lang="es-MX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</a:t>
            </a:r>
            <a:r>
              <a:rPr lang="es-MX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.- Planificar el Tratamiento.</a:t>
            </a:r>
          </a:p>
          <a:p>
            <a:pPr algn="ctr"/>
            <a:r>
              <a:rPr lang="es-MX" sz="3200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6</a:t>
            </a:r>
            <a:r>
              <a:rPr lang="es-MX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.- Tratar el Paciente.</a:t>
            </a:r>
          </a:p>
        </p:txBody>
      </p:sp>
    </p:spTree>
    <p:extLst>
      <p:ext uri="{BB962C8B-B14F-4D97-AF65-F5344CB8AC3E}">
        <p14:creationId xmlns:p14="http://schemas.microsoft.com/office/powerpoint/2010/main" val="2194228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Llamada de flecha hacia abajo"/>
          <p:cNvSpPr/>
          <p:nvPr/>
        </p:nvSpPr>
        <p:spPr>
          <a:xfrm>
            <a:off x="1331640" y="260648"/>
            <a:ext cx="6480720" cy="1280823"/>
          </a:xfrm>
          <a:prstGeom prst="downArrowCallout">
            <a:avLst/>
          </a:prstGeom>
          <a:solidFill>
            <a:schemeClr val="accent3">
              <a:lumMod val="75000"/>
            </a:schemeClr>
          </a:solidFill>
          <a:ln w="31750" cap="rnd" cmpd="sng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schemeClr val="tx2">
                <a:lumMod val="1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</p:spPr>
        <p:txBody>
          <a:bodyPr/>
          <a:lstStyle/>
          <a:p>
            <a:pPr algn="ctr"/>
            <a:r>
              <a:rPr lang="es-MX" sz="3600" cap="none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Manejo psicológico del paciente  </a:t>
            </a:r>
            <a:endParaRPr lang="es-MX" sz="3600" cap="none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7 Recortar rectángulo de esquina diagonal"/>
          <p:cNvSpPr/>
          <p:nvPr/>
        </p:nvSpPr>
        <p:spPr>
          <a:xfrm>
            <a:off x="1403648" y="1628800"/>
            <a:ext cx="6264696" cy="3312368"/>
          </a:xfrm>
          <a:prstGeom prst="snip2DiagRect">
            <a:avLst/>
          </a:prstGeom>
          <a:noFill/>
          <a:ln w="31750" cap="rnd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467544" y="1671186"/>
            <a:ext cx="802889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1.- Conseguir el control de la situación.</a:t>
            </a:r>
          </a:p>
          <a:p>
            <a:pPr algn="ctr"/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2.- Ganar la confianza del paciente.</a:t>
            </a:r>
          </a:p>
          <a:p>
            <a:pPr algn="ctr"/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3.- Demostrar interés y empatía.</a:t>
            </a:r>
          </a:p>
          <a:p>
            <a:pPr algn="ctr"/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4.- Tratar al paciente como una persona importante.</a:t>
            </a:r>
          </a:p>
          <a:p>
            <a:pPr algn="ctr"/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5.- Farmacoterapia complementaria</a:t>
            </a: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</a:t>
            </a:r>
            <a:r>
              <a:rPr lang="es-MX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bensodiazepinas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MX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triazolam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0.25mg sublingual)</a:t>
            </a:r>
            <a:endParaRPr lang="es-MX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2133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 animBg="1"/>
      <p:bldP spid="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5045120"/>
            <a:ext cx="9144000" cy="688136"/>
          </a:xfrm>
          <a:prstGeom prst="rect">
            <a:avLst/>
          </a:prstGeom>
          <a:solidFill>
            <a:schemeClr val="tx2">
              <a:lumMod val="25000"/>
            </a:schemeClr>
          </a:solidFill>
          <a:ln w="31750" cap="rnd">
            <a:noFill/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0" name="9 Llamada de flecha hacia abajo"/>
          <p:cNvSpPr/>
          <p:nvPr/>
        </p:nvSpPr>
        <p:spPr>
          <a:xfrm>
            <a:off x="3419872" y="1772816"/>
            <a:ext cx="2304256" cy="936104"/>
          </a:xfrm>
          <a:prstGeom prst="downArrowCallout">
            <a:avLst/>
          </a:prstGeom>
          <a:solidFill>
            <a:schemeClr val="accent3">
              <a:lumMod val="75000"/>
            </a:schemeClr>
          </a:solidFill>
          <a:ln w="31750" cap="rnd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5" name="4 Llamada de flecha hacia abajo"/>
          <p:cNvSpPr/>
          <p:nvPr/>
        </p:nvSpPr>
        <p:spPr>
          <a:xfrm>
            <a:off x="1331640" y="260648"/>
            <a:ext cx="6480720" cy="1280823"/>
          </a:xfrm>
          <a:prstGeom prst="downArrowCallout">
            <a:avLst/>
          </a:prstGeom>
          <a:solidFill>
            <a:schemeClr val="accent3">
              <a:lumMod val="75000"/>
            </a:schemeClr>
          </a:solidFill>
          <a:ln w="31750" cap="rnd" cmpd="sng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schemeClr val="tx2">
                <a:lumMod val="1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6 Recortar rectángulo de esquina diagonal"/>
          <p:cNvSpPr/>
          <p:nvPr/>
        </p:nvSpPr>
        <p:spPr>
          <a:xfrm>
            <a:off x="2843808" y="2852936"/>
            <a:ext cx="3528392" cy="2520280"/>
          </a:xfrm>
          <a:prstGeom prst="snip2DiagRect">
            <a:avLst/>
          </a:prstGeom>
          <a:noFill/>
          <a:ln w="31750" cap="rnd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503548" y="2708920"/>
            <a:ext cx="80288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Sin tiempo: </a:t>
            </a:r>
            <a:r>
              <a:rPr lang="es-MX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Pulpotomía</a:t>
            </a:r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 tiempo: </a:t>
            </a:r>
            <a:r>
              <a:rPr lang="es-MX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Pulpectomía</a:t>
            </a:r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Ajuste de oclusión</a:t>
            </a:r>
          </a:p>
          <a:p>
            <a:pPr algn="ctr"/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Analgésicos suaves</a:t>
            </a:r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</p:spPr>
        <p:txBody>
          <a:bodyPr/>
          <a:lstStyle/>
          <a:p>
            <a:pPr algn="ctr"/>
            <a:r>
              <a:rPr lang="es-MX" sz="3600" cap="none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Pulpitis Irreversible Dolorosa  </a:t>
            </a:r>
            <a:endParaRPr lang="es-MX" sz="3600" cap="none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653620" y="1871536"/>
            <a:ext cx="1782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Tratamiento</a:t>
            </a:r>
          </a:p>
        </p:txBody>
      </p:sp>
    </p:spTree>
    <p:extLst>
      <p:ext uri="{BB962C8B-B14F-4D97-AF65-F5344CB8AC3E}">
        <p14:creationId xmlns:p14="http://schemas.microsoft.com/office/powerpoint/2010/main" val="21359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 animBg="1"/>
      <p:bldP spid="7" grpId="0" animBg="1"/>
      <p:bldP spid="8" grpId="0" build="p"/>
      <p:bldP spid="9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76672"/>
            <a:ext cx="7200900" cy="398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8739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 rot="19140000">
            <a:off x="-66845" y="1084953"/>
            <a:ext cx="5816891" cy="1204306"/>
          </a:xfrm>
        </p:spPr>
        <p:txBody>
          <a:bodyPr>
            <a:normAutofit/>
          </a:bodyPr>
          <a:lstStyle/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Emergencias endodónticas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 rot="19140000">
            <a:off x="1279528" y="1986527"/>
            <a:ext cx="5724121" cy="1864292"/>
          </a:xfrm>
        </p:spPr>
        <p:txBody>
          <a:bodyPr>
            <a:normAutofit/>
          </a:bodyPr>
          <a:lstStyle/>
          <a:p>
            <a:pPr algn="ctr"/>
            <a: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SU TRATAMIENTO</a:t>
            </a:r>
          </a:p>
          <a:p>
            <a:pPr algn="ctr"/>
            <a:endParaRPr lang="es-MX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Doctor en educación francisco Montiel </a:t>
            </a:r>
            <a:r>
              <a:rPr lang="es-MX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conzuelo</a:t>
            </a:r>
            <a:r>
              <a:rPr lang="es-MX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MX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75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470" y="1890951"/>
            <a:ext cx="4250333" cy="4705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CuadroTexto 7"/>
          <p:cNvSpPr txBox="1"/>
          <p:nvPr/>
        </p:nvSpPr>
        <p:spPr>
          <a:xfrm rot="19135649">
            <a:off x="1340826" y="1567785"/>
            <a:ext cx="19625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TEMA XXI PARTE 2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94722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4941168"/>
            <a:ext cx="9144000" cy="648072"/>
          </a:xfrm>
          <a:prstGeom prst="rect">
            <a:avLst/>
          </a:prstGeom>
          <a:solidFill>
            <a:schemeClr val="tx2">
              <a:lumMod val="25000"/>
            </a:schemeClr>
          </a:solidFill>
          <a:ln w="31750" cap="rnd">
            <a:noFill/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5" name="4 Llamada de flecha hacia abajo"/>
          <p:cNvSpPr/>
          <p:nvPr/>
        </p:nvSpPr>
        <p:spPr>
          <a:xfrm>
            <a:off x="3419872" y="2276872"/>
            <a:ext cx="2304256" cy="936104"/>
          </a:xfrm>
          <a:prstGeom prst="downArrowCallout">
            <a:avLst/>
          </a:prstGeom>
          <a:solidFill>
            <a:schemeClr val="accent3">
              <a:lumMod val="75000"/>
            </a:schemeClr>
          </a:solidFill>
          <a:ln w="31750" cap="rnd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6" name="5 Llamada de flecha hacia abajo"/>
          <p:cNvSpPr/>
          <p:nvPr/>
        </p:nvSpPr>
        <p:spPr>
          <a:xfrm>
            <a:off x="899592" y="260648"/>
            <a:ext cx="7344816" cy="1800200"/>
          </a:xfrm>
          <a:prstGeom prst="downArrowCallout">
            <a:avLst/>
          </a:prstGeom>
          <a:solidFill>
            <a:schemeClr val="accent3">
              <a:lumMod val="75000"/>
            </a:schemeClr>
          </a:solidFill>
          <a:ln w="31750" cap="rnd" cmpd="sng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schemeClr val="tx2">
                <a:lumMod val="1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7 Recortar rectángulo de esquina diagonal"/>
          <p:cNvSpPr/>
          <p:nvPr/>
        </p:nvSpPr>
        <p:spPr>
          <a:xfrm>
            <a:off x="2843808" y="3356992"/>
            <a:ext cx="3456384" cy="1584176"/>
          </a:xfrm>
          <a:prstGeom prst="snip2DiagRect">
            <a:avLst/>
          </a:prstGeom>
          <a:noFill/>
          <a:ln w="31750" cap="rnd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503548" y="3487360"/>
            <a:ext cx="80288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Pulpectomía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parcial o total</a:t>
            </a: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Reducción de la oclusión</a:t>
            </a: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Administración de una AINE</a:t>
            </a: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+Paracetamol 3 días</a:t>
            </a:r>
          </a:p>
        </p:txBody>
      </p:sp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822960" y="504096"/>
            <a:ext cx="7520940" cy="548640"/>
          </a:xfrm>
        </p:spPr>
        <p:txBody>
          <a:bodyPr/>
          <a:lstStyle/>
          <a:p>
            <a:pPr algn="ctr"/>
            <a:r>
              <a:rPr lang="es-MX" sz="3600" cap="none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Pulpitis Irreversible con Periodontitis</a:t>
            </a:r>
            <a:br>
              <a:rPr lang="es-MX" sz="3600" cap="none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600" cap="none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s-MX" sz="3600" cap="none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pical Sintomática  </a:t>
            </a:r>
            <a:endParaRPr lang="es-MX" sz="3600" cap="none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551047" y="2276872"/>
            <a:ext cx="20419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Tratamiento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856" y="5183955"/>
            <a:ext cx="3839360" cy="1557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554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build="p"/>
      <p:bldP spid="10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34 Rectángulo"/>
          <p:cNvSpPr/>
          <p:nvPr/>
        </p:nvSpPr>
        <p:spPr>
          <a:xfrm>
            <a:off x="0" y="4863643"/>
            <a:ext cx="9144000" cy="1301661"/>
          </a:xfrm>
          <a:prstGeom prst="rect">
            <a:avLst/>
          </a:prstGeom>
          <a:solidFill>
            <a:schemeClr val="tx2">
              <a:lumMod val="25000"/>
            </a:schemeClr>
          </a:solidFill>
          <a:ln w="31750" cap="rnd">
            <a:noFill/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Llamada de flecha hacia abajo"/>
          <p:cNvSpPr/>
          <p:nvPr/>
        </p:nvSpPr>
        <p:spPr>
          <a:xfrm>
            <a:off x="2494740" y="404664"/>
            <a:ext cx="4669548" cy="936104"/>
          </a:xfrm>
          <a:prstGeom prst="downArrowCallout">
            <a:avLst/>
          </a:prstGeom>
          <a:solidFill>
            <a:schemeClr val="accent3">
              <a:lumMod val="75000"/>
            </a:schemeClr>
          </a:solidFill>
          <a:ln w="31750" cap="rnd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494740" y="404664"/>
            <a:ext cx="46695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Estrategia analgésica flexible</a:t>
            </a:r>
            <a:endParaRPr lang="es-MX" sz="2800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8 Llamada de flecha hacia abajo"/>
          <p:cNvSpPr/>
          <p:nvPr/>
        </p:nvSpPr>
        <p:spPr>
          <a:xfrm>
            <a:off x="3347266" y="1493168"/>
            <a:ext cx="2880918" cy="936104"/>
          </a:xfrm>
          <a:prstGeom prst="downArrowCallout">
            <a:avLst/>
          </a:prstGeom>
          <a:solidFill>
            <a:schemeClr val="accent3">
              <a:lumMod val="75000"/>
            </a:schemeClr>
          </a:solidFill>
          <a:ln w="31750" cap="rnd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3347266" y="1493168"/>
            <a:ext cx="28809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Indicados fármacos de tipo </a:t>
            </a:r>
          </a:p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ácido acetilsalicílico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696642" y="2564904"/>
            <a:ext cx="2880917" cy="39467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1750" cap="rnd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1878746" y="2590242"/>
            <a:ext cx="2516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Ibuprofeno 200-400 mg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696642" y="3106338"/>
            <a:ext cx="2880917" cy="39467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1750" cap="rnd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Rectángulo"/>
          <p:cNvSpPr/>
          <p:nvPr/>
        </p:nvSpPr>
        <p:spPr>
          <a:xfrm>
            <a:off x="1878747" y="3131676"/>
            <a:ext cx="2516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Ibuprofeno 400-600 mg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1696639" y="3619686"/>
            <a:ext cx="2880917" cy="948668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1750" cap="rnd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Rectángulo"/>
          <p:cNvSpPr/>
          <p:nvPr/>
        </p:nvSpPr>
        <p:spPr>
          <a:xfrm>
            <a:off x="1878744" y="3645024"/>
            <a:ext cx="25167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Ibuprofeno 400-600 mg</a:t>
            </a:r>
          </a:p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 paracetamol </a:t>
            </a:r>
          </a:p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650-1.000 mg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5306169" y="2962322"/>
            <a:ext cx="2880917" cy="39467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1750" cap="rnd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21 Rectángulo"/>
          <p:cNvSpPr/>
          <p:nvPr/>
        </p:nvSpPr>
        <p:spPr>
          <a:xfrm>
            <a:off x="5304125" y="2924944"/>
            <a:ext cx="2885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Paracetamol 650-1.000 mg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5306166" y="3621511"/>
            <a:ext cx="2880917" cy="948668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1750" cap="rnd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25 Rectángulo"/>
          <p:cNvSpPr/>
          <p:nvPr/>
        </p:nvSpPr>
        <p:spPr>
          <a:xfrm>
            <a:off x="5304124" y="3646849"/>
            <a:ext cx="28850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Paracetamol 650-1.000 mg</a:t>
            </a:r>
          </a:p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 el equivalente de</a:t>
            </a:r>
          </a:p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60mg de codeína 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5304104" y="4771814"/>
            <a:ext cx="2880917" cy="948668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1750" cap="rnd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27 Rectángulo"/>
          <p:cNvSpPr/>
          <p:nvPr/>
        </p:nvSpPr>
        <p:spPr>
          <a:xfrm>
            <a:off x="5244740" y="4797152"/>
            <a:ext cx="299966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Paracetamol 1.000 mg</a:t>
            </a:r>
          </a:p>
          <a:p>
            <a:pPr algn="ctr"/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ás el equivalente de 10 mg</a:t>
            </a:r>
          </a:p>
          <a:p>
            <a:pPr algn="ctr"/>
            <a:r>
              <a:rPr lang="es-MX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oxicodona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545112" y="1556792"/>
            <a:ext cx="7697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Dolor </a:t>
            </a:r>
          </a:p>
          <a:p>
            <a:pPr algn="ctr"/>
            <a:r>
              <a:rPr lang="es-MX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leve</a:t>
            </a:r>
            <a:endParaRPr lang="es-MX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0" name="29 Abrir llave"/>
          <p:cNvSpPr/>
          <p:nvPr/>
        </p:nvSpPr>
        <p:spPr>
          <a:xfrm>
            <a:off x="1318283" y="3203444"/>
            <a:ext cx="221297" cy="1305676"/>
          </a:xfrm>
          <a:prstGeom prst="leftBrace">
            <a:avLst/>
          </a:prstGeom>
          <a:ln w="41275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30 Rectángulo"/>
          <p:cNvSpPr/>
          <p:nvPr/>
        </p:nvSpPr>
        <p:spPr>
          <a:xfrm>
            <a:off x="35496" y="3502749"/>
            <a:ext cx="12025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Dolor </a:t>
            </a:r>
          </a:p>
          <a:p>
            <a:pPr algn="ctr"/>
            <a:r>
              <a:rPr lang="es-MX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moderado</a:t>
            </a:r>
            <a:endParaRPr lang="es-MX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2" name="31 Rectángulo"/>
          <p:cNvSpPr/>
          <p:nvPr/>
        </p:nvSpPr>
        <p:spPr>
          <a:xfrm>
            <a:off x="1711856" y="4699806"/>
            <a:ext cx="2880917" cy="948668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1750" cap="rnd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3" name="32 Rectángulo"/>
          <p:cNvSpPr/>
          <p:nvPr/>
        </p:nvSpPr>
        <p:spPr>
          <a:xfrm>
            <a:off x="1893961" y="4725144"/>
            <a:ext cx="25167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Ibuprofeno 600-800 mg</a:t>
            </a:r>
          </a:p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 paracetamol </a:t>
            </a:r>
          </a:p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1.000 mg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33 Rectángulo"/>
          <p:cNvSpPr/>
          <p:nvPr/>
        </p:nvSpPr>
        <p:spPr>
          <a:xfrm>
            <a:off x="365840" y="4863643"/>
            <a:ext cx="9091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Dolor </a:t>
            </a:r>
          </a:p>
          <a:p>
            <a:pPr algn="ctr"/>
            <a:r>
              <a:rPr lang="es-MX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intenso</a:t>
            </a:r>
            <a:endParaRPr lang="es-MX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99172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21" grpId="0" animBg="1"/>
      <p:bldP spid="22" grpId="0"/>
      <p:bldP spid="25" grpId="0" animBg="1"/>
      <p:bldP spid="26" grpId="0"/>
      <p:bldP spid="27" grpId="0" animBg="1"/>
      <p:bldP spid="28" grpId="0"/>
      <p:bldP spid="29" grpId="0"/>
      <p:bldP spid="30" grpId="0" animBg="1"/>
      <p:bldP spid="31" grpId="0"/>
      <p:bldP spid="32" grpId="0" animBg="1"/>
      <p:bldP spid="33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4869160"/>
            <a:ext cx="9144000" cy="936104"/>
          </a:xfrm>
          <a:prstGeom prst="rect">
            <a:avLst/>
          </a:prstGeom>
          <a:solidFill>
            <a:schemeClr val="tx2">
              <a:lumMod val="25000"/>
            </a:schemeClr>
          </a:solidFill>
          <a:ln w="31750" cap="rnd">
            <a:noFill/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5" name="4 Llamada de flecha hacia abajo"/>
          <p:cNvSpPr/>
          <p:nvPr/>
        </p:nvSpPr>
        <p:spPr>
          <a:xfrm>
            <a:off x="2195736" y="260648"/>
            <a:ext cx="4680520" cy="1800200"/>
          </a:xfrm>
          <a:prstGeom prst="downArrowCallout">
            <a:avLst/>
          </a:prstGeom>
          <a:solidFill>
            <a:schemeClr val="tx2">
              <a:lumMod val="75000"/>
            </a:schemeClr>
          </a:solidFill>
          <a:ln w="31750" cap="rnd" cmpd="sng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tx2">
                <a:lumMod val="1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822960" y="476672"/>
            <a:ext cx="7520940" cy="548640"/>
          </a:xfrm>
        </p:spPr>
        <p:txBody>
          <a:bodyPr/>
          <a:lstStyle/>
          <a:p>
            <a:pPr algn="ctr"/>
            <a:r>
              <a:rPr lang="es-MX" sz="3600" cap="none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Necrosis Pulpar con </a:t>
            </a:r>
            <a:br>
              <a:rPr lang="es-MX" sz="3600" cap="none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600" cap="none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Patosis</a:t>
            </a:r>
            <a:r>
              <a:rPr lang="es-MX" sz="3600" cap="none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Apical</a:t>
            </a:r>
            <a:endParaRPr lang="es-MX" sz="3600" cap="none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3 Marcador de pie de página"/>
          <p:cNvSpPr txBox="1">
            <a:spLocks/>
          </p:cNvSpPr>
          <p:nvPr/>
        </p:nvSpPr>
        <p:spPr>
          <a:xfrm>
            <a:off x="4067944" y="6309320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r" defTabSz="914400" rtl="0" eaLnBrk="1" latinLnBrk="0" hangingPunct="1">
              <a:defRPr sz="1000" kern="1200" cap="all" spc="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b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7 Recortar rectángulo de esquina diagonal"/>
          <p:cNvSpPr/>
          <p:nvPr/>
        </p:nvSpPr>
        <p:spPr>
          <a:xfrm>
            <a:off x="719572" y="2296720"/>
            <a:ext cx="7056784" cy="3312368"/>
          </a:xfrm>
          <a:prstGeom prst="snip2DiagRect">
            <a:avLst/>
          </a:prstGeom>
          <a:noFill/>
          <a:ln w="31750" cap="rnd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1799692" y="2346656"/>
            <a:ext cx="8028892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Tratamiento: </a:t>
            </a:r>
          </a:p>
          <a:p>
            <a:r>
              <a:rPr lang="es-MX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1.- Eliminación de tejido necrótico</a:t>
            </a:r>
          </a:p>
          <a:p>
            <a:r>
              <a:rPr lang="es-MX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  <a:r>
              <a:rPr lang="es-MX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(con LT establecida)</a:t>
            </a:r>
          </a:p>
          <a:p>
            <a:r>
              <a:rPr lang="es-MX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  <a:r>
              <a:rPr lang="es-MX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2.- Alivio de la presión apical</a:t>
            </a:r>
          </a:p>
          <a:p>
            <a:r>
              <a:rPr lang="es-MX" sz="2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  <a:r>
              <a:rPr lang="es-MX" sz="2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a) Sin Hinchazón</a:t>
            </a:r>
            <a:endParaRPr lang="es-MX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	Alivio de la oclusión</a:t>
            </a:r>
          </a:p>
          <a:p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	</a:t>
            </a:r>
            <a:r>
              <a:rPr lang="es-MX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Pulpectomía</a:t>
            </a:r>
            <a:endParaRPr lang="es-MX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	Hidróxido de calcio</a:t>
            </a:r>
          </a:p>
          <a:p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	Anestésico de larga duración</a:t>
            </a:r>
          </a:p>
          <a:p>
            <a:r>
              <a:rPr lang="es-MX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</a:t>
            </a:r>
            <a:r>
              <a:rPr lang="es-MX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AINE+Paracetamol+Narcótico</a:t>
            </a:r>
            <a:endParaRPr lang="es-MX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es-MX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</a:t>
            </a:r>
            <a:endParaRPr lang="es-MX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7" y="3977872"/>
            <a:ext cx="3384377" cy="1360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4111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 animBg="1"/>
      <p:bldP spid="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4725144"/>
            <a:ext cx="9144000" cy="1008112"/>
          </a:xfrm>
          <a:prstGeom prst="rect">
            <a:avLst/>
          </a:prstGeom>
          <a:solidFill>
            <a:schemeClr val="tx2">
              <a:lumMod val="25000"/>
            </a:schemeClr>
          </a:solidFill>
          <a:ln w="31750" cap="rnd">
            <a:noFill/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5" name="4 Llamada de flecha hacia abajo"/>
          <p:cNvSpPr/>
          <p:nvPr/>
        </p:nvSpPr>
        <p:spPr>
          <a:xfrm>
            <a:off x="2699792" y="260648"/>
            <a:ext cx="3888432" cy="1280823"/>
          </a:xfrm>
          <a:prstGeom prst="downArrowCallout">
            <a:avLst/>
          </a:prstGeom>
          <a:solidFill>
            <a:schemeClr val="accent3">
              <a:lumMod val="75000"/>
            </a:schemeClr>
          </a:solidFill>
          <a:ln w="31750" cap="rnd" cmpd="sng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schemeClr val="tx2">
                <a:lumMod val="1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6 Recortar rectángulo de esquina diagonal"/>
          <p:cNvSpPr/>
          <p:nvPr/>
        </p:nvSpPr>
        <p:spPr>
          <a:xfrm>
            <a:off x="1907704" y="2492896"/>
            <a:ext cx="5256584" cy="2736304"/>
          </a:xfrm>
          <a:prstGeom prst="snip2DiagRect">
            <a:avLst/>
          </a:prstGeom>
          <a:noFill/>
          <a:ln w="31750" cap="rnd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-1548680" y="2564904"/>
            <a:ext cx="89649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Tx</a:t>
            </a:r>
            <a:r>
              <a:rPr lang="es-MX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Desbridar</a:t>
            </a: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	Limpiar</a:t>
            </a: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	   Conformar</a:t>
            </a: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	  Ca (OH)</a:t>
            </a:r>
            <a:r>
              <a:rPr lang="es-MX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</a:t>
            </a:r>
          </a:p>
          <a:p>
            <a:pPr algn="ctr"/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		Algodón y sello temporal</a:t>
            </a:r>
          </a:p>
          <a:p>
            <a:pPr algn="ctr"/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		        Drenar la lesión por el diente </a:t>
            </a:r>
          </a:p>
          <a:p>
            <a:pPr algn="ctr"/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          o con incisión</a:t>
            </a: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	     Analgésico</a:t>
            </a:r>
          </a:p>
          <a:p>
            <a:pPr algn="ctr"/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</p:spPr>
        <p:txBody>
          <a:bodyPr/>
          <a:lstStyle/>
          <a:p>
            <a:pPr algn="ctr"/>
            <a:r>
              <a:rPr lang="es-MX" sz="3600" cap="none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b) Con hinchazón</a:t>
            </a:r>
            <a:endParaRPr lang="es-MX" sz="3600" cap="none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849560" y="1700808"/>
            <a:ext cx="15888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Localizada</a:t>
            </a:r>
          </a:p>
        </p:txBody>
      </p:sp>
    </p:spTree>
    <p:extLst>
      <p:ext uri="{BB962C8B-B14F-4D97-AF65-F5344CB8AC3E}">
        <p14:creationId xmlns:p14="http://schemas.microsoft.com/office/powerpoint/2010/main" val="133197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build="p"/>
      <p:bldP spid="9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9742"/>
            <a:ext cx="3677397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908720"/>
            <a:ext cx="4030188" cy="2480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963"/>
          <a:stretch/>
        </p:blipFill>
        <p:spPr>
          <a:xfrm>
            <a:off x="395536" y="3789040"/>
            <a:ext cx="4582423" cy="2870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8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92"/>
          <a:stretch/>
        </p:blipFill>
        <p:spPr>
          <a:xfrm>
            <a:off x="4977959" y="3798832"/>
            <a:ext cx="2248205" cy="287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5054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4797152"/>
            <a:ext cx="9144000" cy="2060848"/>
          </a:xfrm>
          <a:prstGeom prst="rect">
            <a:avLst/>
          </a:prstGeom>
          <a:solidFill>
            <a:schemeClr val="tx2">
              <a:lumMod val="25000"/>
            </a:schemeClr>
          </a:solidFill>
          <a:ln w="31750" cap="rnd">
            <a:noFill/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5" name="4 Llamada de flecha hacia abajo"/>
          <p:cNvSpPr/>
          <p:nvPr/>
        </p:nvSpPr>
        <p:spPr>
          <a:xfrm>
            <a:off x="2632408" y="260648"/>
            <a:ext cx="3888432" cy="1280823"/>
          </a:xfrm>
          <a:prstGeom prst="downArrowCallout">
            <a:avLst/>
          </a:prstGeom>
          <a:solidFill>
            <a:schemeClr val="accent3">
              <a:lumMod val="75000"/>
            </a:schemeClr>
          </a:solidFill>
          <a:ln w="31750" cap="rnd" cmpd="sng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schemeClr val="tx2">
                <a:lumMod val="1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07504" y="1700808"/>
            <a:ext cx="8964996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Difusa-Celulitis</a:t>
            </a:r>
            <a:endParaRPr lang="es-MX" sz="28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just"/>
            <a:r>
              <a:rPr lang="es-MX" sz="28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		</a:t>
            </a:r>
            <a:r>
              <a:rPr lang="es-MX" sz="28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Tx</a:t>
            </a:r>
            <a:r>
              <a:rPr lang="es-MX" sz="2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   Desbridar completamente</a:t>
            </a: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Ca 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OH)</a:t>
            </a:r>
            <a:r>
              <a:rPr lang="es-MX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 </a:t>
            </a:r>
            <a:endParaRPr lang="es-MX" sz="1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    Sello temporal</a:t>
            </a: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                                Incisión </a:t>
            </a:r>
            <a:r>
              <a:rPr lang="es-MX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intra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o </a:t>
            </a:r>
            <a:r>
              <a:rPr lang="es-MX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extraorlamente</a:t>
            </a:r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s-MX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Antibióticos</a:t>
            </a:r>
            <a:r>
              <a:rPr lang="es-MX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Penicilina VK 1gr inicial y 500mg c/6hrs 7 días</a:t>
            </a: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Penicilina </a:t>
            </a:r>
            <a:r>
              <a:rPr lang="es-MX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VK+Metronidazol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500mg inicial y 250mg c/6hrs</a:t>
            </a:r>
          </a:p>
          <a:p>
            <a:pPr algn="ctr"/>
            <a:r>
              <a:rPr lang="es-MX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Clindamicina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300mg inicial y 150mg c/8hrs 7 días</a:t>
            </a:r>
          </a:p>
          <a:p>
            <a:pPr algn="ctr"/>
            <a:endParaRPr lang="es-MX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s-MX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s-MX" sz="11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s-MX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755576" y="365760"/>
            <a:ext cx="7520940" cy="548640"/>
          </a:xfrm>
        </p:spPr>
        <p:txBody>
          <a:bodyPr/>
          <a:lstStyle/>
          <a:p>
            <a:pPr algn="ctr"/>
            <a:r>
              <a:rPr lang="es-MX" sz="3600" cap="none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b) Con hinchazón</a:t>
            </a:r>
            <a:endParaRPr lang="es-MX" sz="3600" cap="none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78" y="2564904"/>
            <a:ext cx="3672458" cy="1470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0184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build="p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60" y="764704"/>
            <a:ext cx="7520940" cy="3579849"/>
          </a:xfrm>
        </p:spPr>
        <p:txBody>
          <a:bodyPr/>
          <a:lstStyle/>
          <a:p>
            <a:pPr algn="ctr"/>
            <a:r>
              <a:rPr lang="es-MX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Analgésicos para dolor moderado o intenso</a:t>
            </a:r>
          </a:p>
          <a:p>
            <a:pPr algn="ctr"/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sz="2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Alimentación </a:t>
            </a:r>
            <a:r>
              <a:rPr lang="es-MX" sz="20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ingesta de líquidos</a:t>
            </a:r>
          </a:p>
          <a:p>
            <a:pPr algn="ctr"/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Extracción</a:t>
            </a:r>
            <a:endParaRPr lang="es-MX" sz="2400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Referir</a:t>
            </a:r>
            <a:endParaRPr lang="es-MX" sz="2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mtClean="0"/>
              <a:t>FMC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892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4941168"/>
            <a:ext cx="9144000" cy="1296144"/>
          </a:xfrm>
          <a:prstGeom prst="rect">
            <a:avLst/>
          </a:prstGeom>
          <a:solidFill>
            <a:schemeClr val="tx2">
              <a:lumMod val="25000"/>
            </a:schemeClr>
          </a:solidFill>
          <a:ln w="31750" cap="rnd">
            <a:noFill/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5" name="4 Llamada de flecha hacia abajo"/>
          <p:cNvSpPr/>
          <p:nvPr/>
        </p:nvSpPr>
        <p:spPr>
          <a:xfrm>
            <a:off x="1835696" y="260648"/>
            <a:ext cx="5544616" cy="1280823"/>
          </a:xfrm>
          <a:prstGeom prst="downArrowCallout">
            <a:avLst/>
          </a:prstGeom>
          <a:solidFill>
            <a:schemeClr val="tx2">
              <a:lumMod val="75000"/>
            </a:schemeClr>
          </a:solidFill>
          <a:ln w="31750" cap="rnd" cmpd="sng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tx2">
                <a:lumMod val="1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</p:spPr>
        <p:txBody>
          <a:bodyPr/>
          <a:lstStyle/>
          <a:p>
            <a:pPr algn="ctr"/>
            <a:r>
              <a:rPr lang="es-MX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EMERGENCIA entre citas</a:t>
            </a:r>
            <a:endParaRPr lang="es-MX" sz="36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8 Recortar rectángulo de esquina diagonal"/>
          <p:cNvSpPr/>
          <p:nvPr/>
        </p:nvSpPr>
        <p:spPr>
          <a:xfrm>
            <a:off x="647564" y="1700808"/>
            <a:ext cx="7884876" cy="4320480"/>
          </a:xfrm>
          <a:prstGeom prst="snip2DiagRect">
            <a:avLst/>
          </a:prstGeom>
          <a:noFill/>
          <a:ln w="31750" cap="rnd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395536" y="1743194"/>
            <a:ext cx="802889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Recrudecimiento o Agudizaciones o Exacerbaciones</a:t>
            </a:r>
          </a:p>
          <a:p>
            <a:pPr algn="ctr"/>
            <a:r>
              <a:rPr lang="es-MX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1.8% -3.2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%</a:t>
            </a:r>
          </a:p>
          <a:p>
            <a:pPr algn="ctr"/>
            <a:endParaRPr lang="es-MX" sz="24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Dolor, Hinchazón o ambas</a:t>
            </a:r>
          </a:p>
          <a:p>
            <a:pPr algn="ctr"/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Etiología</a:t>
            </a:r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Deshibridamiento inadecuado, </a:t>
            </a:r>
            <a:endParaRPr lang="es-MX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   Instrumentación </a:t>
            </a:r>
            <a:r>
              <a:rPr lang="es-MX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excesiva</a:t>
            </a:r>
          </a:p>
          <a:p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   Extrusión </a:t>
            </a:r>
            <a:r>
              <a:rPr lang="es-MX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detritus al periapice</a:t>
            </a:r>
          </a:p>
          <a:p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   Endodoncia </a:t>
            </a:r>
            <a:r>
              <a:rPr lang="es-MX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una sola cita 2%</a:t>
            </a:r>
          </a:p>
          <a:p>
            <a:pPr algn="ctr"/>
            <a:endParaRPr lang="es-MX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Prevención </a:t>
            </a:r>
            <a:r>
              <a:rPr lang="es-MX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Anestesia de efecto prolongado</a:t>
            </a:r>
          </a:p>
          <a:p>
            <a:pPr algn="ctr"/>
            <a:r>
              <a:rPr lang="es-MX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Limpieza </a:t>
            </a:r>
            <a:r>
              <a:rPr lang="es-MX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conformación </a:t>
            </a:r>
            <a:r>
              <a:rPr lang="es-MX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completos</a:t>
            </a:r>
          </a:p>
          <a:p>
            <a:r>
              <a:rPr lang="es-MX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     Analgésicos</a:t>
            </a:r>
            <a:endParaRPr lang="es-MX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     Información</a:t>
            </a:r>
            <a:endParaRPr lang="es-MX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49" y="3789040"/>
            <a:ext cx="2530707" cy="1022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85274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 animBg="1"/>
      <p:bldP spid="10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0" y="5013176"/>
            <a:ext cx="9144000" cy="669558"/>
          </a:xfrm>
          <a:prstGeom prst="rect">
            <a:avLst/>
          </a:prstGeom>
          <a:solidFill>
            <a:schemeClr val="tx2">
              <a:lumMod val="25000"/>
            </a:schemeClr>
          </a:solidFill>
          <a:ln w="31750" cap="rnd">
            <a:noFill/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0" name="9 Llamada de flecha hacia abajo"/>
          <p:cNvSpPr/>
          <p:nvPr/>
        </p:nvSpPr>
        <p:spPr>
          <a:xfrm>
            <a:off x="1259632" y="260648"/>
            <a:ext cx="6624736" cy="1280823"/>
          </a:xfrm>
          <a:prstGeom prst="downArrowCallout">
            <a:avLst/>
          </a:prstGeom>
          <a:solidFill>
            <a:schemeClr val="tx2">
              <a:lumMod val="75000"/>
            </a:schemeClr>
          </a:solidFill>
          <a:ln w="31750" cap="rnd" cmpd="sng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tx2">
                <a:lumMod val="1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 Título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</p:spPr>
        <p:txBody>
          <a:bodyPr/>
          <a:lstStyle/>
          <a:p>
            <a:pPr algn="ctr"/>
            <a:r>
              <a:rPr lang="es-MX" sz="3600" cap="none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Tratamiento de </a:t>
            </a:r>
            <a:r>
              <a:rPr lang="es-MX" sz="3600" cap="none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s-MX" sz="3600" cap="none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ecrudecimiento</a:t>
            </a:r>
            <a:endParaRPr lang="es-MX" sz="3600" cap="none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3 Marcador de pie de página"/>
          <p:cNvSpPr txBox="1">
            <a:spLocks/>
          </p:cNvSpPr>
          <p:nvPr/>
        </p:nvSpPr>
        <p:spPr>
          <a:xfrm>
            <a:off x="4067944" y="6309320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r" defTabSz="914400" rtl="0" eaLnBrk="1" latinLnBrk="0" hangingPunct="1">
              <a:defRPr sz="1000" kern="1200" cap="all" spc="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b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12 Recortar rectángulo de esquina diagonal"/>
          <p:cNvSpPr/>
          <p:nvPr/>
        </p:nvSpPr>
        <p:spPr>
          <a:xfrm>
            <a:off x="755576" y="1700808"/>
            <a:ext cx="7668852" cy="3744416"/>
          </a:xfrm>
          <a:prstGeom prst="snip2DiagRect">
            <a:avLst/>
          </a:prstGeom>
          <a:noFill/>
          <a:ln w="31750" cap="rnd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Rectángulo"/>
          <p:cNvSpPr/>
          <p:nvPr/>
        </p:nvSpPr>
        <p:spPr>
          <a:xfrm>
            <a:off x="503548" y="1743194"/>
            <a:ext cx="8028892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Anestesia con bupivacaína</a:t>
            </a:r>
            <a:endParaRPr lang="es-MX" sz="2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Pulpa viva</a:t>
            </a: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 </a:t>
            </a:r>
            <a:r>
              <a:rPr lang="es-MX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pulpectomía</a:t>
            </a:r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analgésicos, ajustar oclusión de la curación, abrir y lavar</a:t>
            </a:r>
          </a:p>
          <a:p>
            <a:pPr algn="ctr"/>
            <a:r>
              <a:rPr lang="es-MX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</a:t>
            </a:r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os conductos con </a:t>
            </a:r>
            <a:r>
              <a:rPr lang="es-MX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pulpotomía</a:t>
            </a:r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concluir limpieza y el </a:t>
            </a:r>
            <a:r>
              <a:rPr lang="es-MX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deshridamiento</a:t>
            </a:r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  <a:p>
            <a:pPr algn="ctr"/>
            <a:endParaRPr lang="es-MX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Pulpa Necrótica sin Hinchazón</a:t>
            </a:r>
          </a:p>
          <a:p>
            <a:pPr algn="ctr"/>
            <a:r>
              <a:rPr lang="es-MX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Volver a limpiar y colocar Ca (OH)</a:t>
            </a:r>
            <a:r>
              <a:rPr lang="es-MX" sz="11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 </a:t>
            </a:r>
          </a:p>
          <a:p>
            <a:pPr algn="ctr"/>
            <a:r>
              <a:rPr lang="es-MX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Analgésicos para dolor moderado o intenso</a:t>
            </a:r>
          </a:p>
          <a:p>
            <a:pPr algn="ctr"/>
            <a:endParaRPr lang="es-MX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Pulpa 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Necrótica con Hinchazón</a:t>
            </a:r>
            <a:endPara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Incisión</a:t>
            </a:r>
          </a:p>
          <a:p>
            <a:pPr algn="ctr"/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Limpieza de los conductos y </a:t>
            </a:r>
            <a:r>
              <a:rPr lang="es-MX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mediación con </a:t>
            </a:r>
            <a:r>
              <a:rPr lang="es-MX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 (OH)</a:t>
            </a:r>
            <a:r>
              <a:rPr lang="es-MX" sz="1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</a:t>
            </a:r>
            <a:r>
              <a:rPr lang="es-MX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  <a:p>
            <a:pPr algn="ctr"/>
            <a:endParaRPr lang="es-MX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8383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4941168"/>
            <a:ext cx="9144000" cy="792088"/>
          </a:xfrm>
          <a:prstGeom prst="rect">
            <a:avLst/>
          </a:prstGeom>
          <a:solidFill>
            <a:schemeClr val="tx2">
              <a:lumMod val="25000"/>
            </a:schemeClr>
          </a:solidFill>
          <a:ln w="31750" cap="rnd">
            <a:noFill/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6" name="5 Llamada de flecha hacia abajo"/>
          <p:cNvSpPr/>
          <p:nvPr/>
        </p:nvSpPr>
        <p:spPr>
          <a:xfrm>
            <a:off x="1619672" y="260648"/>
            <a:ext cx="5976664" cy="1280823"/>
          </a:xfrm>
          <a:prstGeom prst="downArrowCallout">
            <a:avLst/>
          </a:prstGeom>
          <a:solidFill>
            <a:schemeClr val="tx2">
              <a:lumMod val="75000"/>
            </a:schemeClr>
          </a:solidFill>
          <a:ln w="31750" cap="rnd" cmpd="sng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tx2">
                <a:lumMod val="1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</p:spPr>
        <p:txBody>
          <a:bodyPr/>
          <a:lstStyle/>
          <a:p>
            <a:pPr algn="ctr"/>
            <a:r>
              <a:rPr lang="es-MX" sz="3600" cap="none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Emergencias Postobturación</a:t>
            </a:r>
            <a:endParaRPr lang="es-MX" sz="3600" cap="none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3 Marcador de pie de página"/>
          <p:cNvSpPr txBox="1">
            <a:spLocks/>
          </p:cNvSpPr>
          <p:nvPr/>
        </p:nvSpPr>
        <p:spPr>
          <a:xfrm>
            <a:off x="4067944" y="6309320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r" defTabSz="914400" rtl="0" eaLnBrk="1" latinLnBrk="0" hangingPunct="1">
              <a:defRPr sz="1000" kern="1200" cap="all" spc="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b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8 Recortar rectángulo de esquina diagonal"/>
          <p:cNvSpPr/>
          <p:nvPr/>
        </p:nvSpPr>
        <p:spPr>
          <a:xfrm>
            <a:off x="1619672" y="1700807"/>
            <a:ext cx="5976664" cy="3212485"/>
          </a:xfrm>
          <a:prstGeom prst="snip2DiagRect">
            <a:avLst/>
          </a:prstGeom>
          <a:noFill/>
          <a:ln w="31750" cap="rnd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395536" y="1843077"/>
            <a:ext cx="80288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Etiología- Nivel de obturación</a:t>
            </a:r>
          </a:p>
          <a:p>
            <a:r>
              <a:rPr lang="es-MX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  <a:r>
              <a:rPr lang="es-MX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        Dolor preoperatorio</a:t>
            </a:r>
          </a:p>
          <a:p>
            <a:endParaRPr lang="es-MX" sz="24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MX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Prevenir con analgésicos leves</a:t>
            </a:r>
            <a:endParaRPr lang="es-MX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	Tratamiento</a:t>
            </a:r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es-MX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</a:t>
            </a:r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Retratamiento (</a:t>
            </a:r>
            <a:r>
              <a:rPr lang="es-MX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Tx</a:t>
            </a:r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inadecuado)</a:t>
            </a:r>
          </a:p>
          <a:p>
            <a:r>
              <a:rPr lang="es-MX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      Incisión y analgésicos (</a:t>
            </a:r>
            <a:r>
              <a:rPr lang="es-MX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Tx</a:t>
            </a:r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adecuado)</a:t>
            </a:r>
          </a:p>
          <a:p>
            <a:r>
              <a:rPr lang="es-MX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MX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      Cirugía (lesiones persistentes)			</a:t>
            </a:r>
            <a:endParaRPr lang="es-MX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5027274"/>
            <a:ext cx="4536529" cy="1896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0282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 animBg="1"/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Llamada de flecha hacia abajo"/>
          <p:cNvSpPr/>
          <p:nvPr/>
        </p:nvSpPr>
        <p:spPr>
          <a:xfrm>
            <a:off x="2987824" y="260648"/>
            <a:ext cx="3168352" cy="1280823"/>
          </a:xfrm>
          <a:prstGeom prst="downArrowCallout">
            <a:avLst/>
          </a:prstGeom>
          <a:solidFill>
            <a:schemeClr val="tx2">
              <a:lumMod val="75000"/>
            </a:schemeClr>
          </a:solidFill>
          <a:ln w="31750" cap="rnd" cmpd="sng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tx2">
                <a:lumMod val="1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EMERGENCIA</a:t>
            </a:r>
            <a:endParaRPr lang="es-MX" sz="36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39492" y="2009391"/>
            <a:ext cx="7520940" cy="357984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Circunstancia que obliga a una cita no programada para diagnóstico y tratamiento.</a:t>
            </a:r>
          </a:p>
          <a:p>
            <a:pPr>
              <a:buFont typeface="Arial" panose="020B0604020202020204" pitchFamily="34" charset="0"/>
              <a:buChar char="•"/>
            </a:pPr>
            <a:endParaRPr lang="es-MX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MX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problema le impide dormir, comer, trabajar o realizar actividades cotidianas.</a:t>
            </a:r>
          </a:p>
          <a:p>
            <a:pPr>
              <a:buFont typeface="Arial" panose="020B0604020202020204" pitchFamily="34" charset="0"/>
              <a:buChar char="•"/>
            </a:pPr>
            <a:endParaRPr lang="es-MX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MX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problema se desarrolla en poco tiempo.</a:t>
            </a:r>
          </a:p>
          <a:p>
            <a:pPr>
              <a:buFont typeface="Arial" panose="020B0604020202020204" pitchFamily="34" charset="0"/>
              <a:buChar char="•"/>
            </a:pPr>
            <a:endParaRPr lang="es-MX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MX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analgésicos no calman el dolor.</a:t>
            </a:r>
          </a:p>
          <a:p>
            <a:endParaRPr lang="es-MX" b="0" dirty="0"/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8 Recortar rectángulo de esquina diagonal"/>
          <p:cNvSpPr/>
          <p:nvPr/>
        </p:nvSpPr>
        <p:spPr>
          <a:xfrm>
            <a:off x="863588" y="1772816"/>
            <a:ext cx="7416824" cy="3024336"/>
          </a:xfrm>
          <a:prstGeom prst="snip2DiagRect">
            <a:avLst/>
          </a:prstGeom>
          <a:noFill/>
          <a:ln w="31750" cap="rnd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55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 build="p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-1395536"/>
            <a:ext cx="6336704" cy="70145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uadroTexto 1"/>
          <p:cNvSpPr txBox="1"/>
          <p:nvPr/>
        </p:nvSpPr>
        <p:spPr>
          <a:xfrm>
            <a:off x="2051720" y="4518412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" b="1" dirty="0"/>
              <a:t>Endodoncia Principios y Práctica. </a:t>
            </a:r>
            <a:r>
              <a:rPr lang="es-ES" dirty="0" err="1"/>
              <a:t>Walton</a:t>
            </a:r>
            <a:r>
              <a:rPr lang="es-ES" dirty="0"/>
              <a:t> Richard y </a:t>
            </a:r>
            <a:r>
              <a:rPr lang="es-ES" dirty="0" err="1"/>
              <a:t>Torabinejad</a:t>
            </a:r>
            <a:r>
              <a:rPr lang="es-ES" dirty="0"/>
              <a:t> M Editorial </a:t>
            </a:r>
            <a:r>
              <a:rPr lang="es-ES" dirty="0" err="1"/>
              <a:t>Elsevier</a:t>
            </a:r>
            <a:r>
              <a:rPr lang="es-ES" dirty="0"/>
              <a:t>. España 2009. Cuarta Edición.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3275856" y="4149080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BIBLIOGRAFIA</a:t>
            </a:r>
            <a:endParaRPr lang="es-MX" dirty="0"/>
          </a:p>
        </p:txBody>
      </p:sp>
      <p:sp>
        <p:nvSpPr>
          <p:cNvPr id="4" name="CuadroTexto 3"/>
          <p:cNvSpPr txBox="1"/>
          <p:nvPr/>
        </p:nvSpPr>
        <p:spPr>
          <a:xfrm>
            <a:off x="2051720" y="5521196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Pathways of the Pulp.</a:t>
            </a:r>
            <a:r>
              <a:rPr lang="en-US" dirty="0"/>
              <a:t> Hargreaves M. Kenneth and Cohen Stephen. </a:t>
            </a:r>
            <a:r>
              <a:rPr lang="es-ES" dirty="0" err="1"/>
              <a:t>Elsevier,USA</a:t>
            </a:r>
            <a:r>
              <a:rPr lang="es-ES" dirty="0"/>
              <a:t>. 2010. 10th </a:t>
            </a:r>
            <a:r>
              <a:rPr lang="es-ES" dirty="0" err="1"/>
              <a:t>Edition</a:t>
            </a:r>
            <a:r>
              <a:rPr lang="es-ES" dirty="0"/>
              <a:t>.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4928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64" y="764704"/>
            <a:ext cx="7943238" cy="308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52614" y="374839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  <a:latin typeface="+mj-lt"/>
              </a:rPr>
              <a:t>Luxación </a:t>
            </a:r>
            <a:endParaRPr lang="es-MX" dirty="0">
              <a:solidFill>
                <a:srgbClr val="FFC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002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73"/>
          <a:stretch/>
        </p:blipFill>
        <p:spPr>
          <a:xfrm>
            <a:off x="5827191" y="296190"/>
            <a:ext cx="1553121" cy="2587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8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624"/>
          <a:stretch/>
        </p:blipFill>
        <p:spPr>
          <a:xfrm>
            <a:off x="379355" y="3193694"/>
            <a:ext cx="2953756" cy="3515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10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01"/>
          <a:stretch/>
        </p:blipFill>
        <p:spPr>
          <a:xfrm>
            <a:off x="1794743" y="296190"/>
            <a:ext cx="3890239" cy="2587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11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25" r="28870"/>
          <a:stretch/>
        </p:blipFill>
        <p:spPr>
          <a:xfrm>
            <a:off x="3333111" y="3171990"/>
            <a:ext cx="2887396" cy="3515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12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20"/>
          <a:stretch/>
        </p:blipFill>
        <p:spPr>
          <a:xfrm>
            <a:off x="6372200" y="3146094"/>
            <a:ext cx="2232248" cy="3515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15 CuadroTexto"/>
          <p:cNvSpPr txBox="1"/>
          <p:nvPr/>
        </p:nvSpPr>
        <p:spPr>
          <a:xfrm>
            <a:off x="3059832" y="2824362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  <a:latin typeface="+mj-lt"/>
              </a:rPr>
              <a:t>Fractura coronaria con exposición pulpar </a:t>
            </a:r>
            <a:endParaRPr lang="es-MX" dirty="0">
              <a:solidFill>
                <a:srgbClr val="FFC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39299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871"/>
          <a:stretch/>
        </p:blipFill>
        <p:spPr>
          <a:xfrm>
            <a:off x="1129782" y="908365"/>
            <a:ext cx="2385560" cy="3340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1" r="30137"/>
          <a:stretch/>
        </p:blipFill>
        <p:spPr>
          <a:xfrm>
            <a:off x="3515342" y="890651"/>
            <a:ext cx="2427514" cy="3340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38"/>
          <a:stretch/>
        </p:blipFill>
        <p:spPr>
          <a:xfrm>
            <a:off x="6086872" y="911002"/>
            <a:ext cx="1941512" cy="3340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220072" y="4230751"/>
            <a:ext cx="3309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  <a:latin typeface="+mj-lt"/>
              </a:rPr>
              <a:t>Fractura de tejidos duros </a:t>
            </a:r>
            <a:endParaRPr lang="es-MX" dirty="0">
              <a:solidFill>
                <a:srgbClr val="FFC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103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4664"/>
            <a:ext cx="72009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92" y="3501008"/>
            <a:ext cx="7200900" cy="2882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7 CuadroTexto"/>
          <p:cNvSpPr txBox="1"/>
          <p:nvPr/>
        </p:nvSpPr>
        <p:spPr>
          <a:xfrm>
            <a:off x="7020272" y="6365841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C000"/>
                </a:solidFill>
                <a:latin typeface="+mj-lt"/>
              </a:rPr>
              <a:t>Avulsión </a:t>
            </a:r>
            <a:endParaRPr lang="es-MX" dirty="0">
              <a:solidFill>
                <a:srgbClr val="FFC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0739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Llamada de flecha hacia abajo"/>
          <p:cNvSpPr/>
          <p:nvPr/>
        </p:nvSpPr>
        <p:spPr>
          <a:xfrm>
            <a:off x="2987824" y="260648"/>
            <a:ext cx="3168352" cy="1280823"/>
          </a:xfrm>
          <a:prstGeom prst="downArrowCallout">
            <a:avLst/>
          </a:prstGeom>
          <a:solidFill>
            <a:schemeClr val="tx2">
              <a:lumMod val="75000"/>
            </a:schemeClr>
          </a:solidFill>
          <a:ln w="31750" cap="rnd" cmpd="sng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tx2">
                <a:lumMod val="1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</p:spPr>
        <p:txBody>
          <a:bodyPr/>
          <a:lstStyle/>
          <a:p>
            <a:pPr algn="ctr"/>
            <a:r>
              <a:rPr lang="es-MX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URGENCIA</a:t>
            </a:r>
            <a:endParaRPr lang="es-MX" sz="36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2847704" y="2009391"/>
            <a:ext cx="7520940" cy="357984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Permite programar una cita.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dolor calma con analgésicos.</a:t>
            </a:r>
          </a:p>
          <a:p>
            <a:pPr>
              <a:buFont typeface="Arial" panose="020B0604020202020204" pitchFamily="34" charset="0"/>
              <a:buChar char="•"/>
            </a:pPr>
            <a:endPara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s-MX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 tiempo de evolución</a:t>
            </a:r>
            <a:r>
              <a:rPr lang="es-MX" b="0" dirty="0"/>
              <a:t>.</a:t>
            </a:r>
            <a:endParaRPr lang="es-MX" dirty="0" smtClean="0"/>
          </a:p>
        </p:txBody>
      </p:sp>
      <p:sp>
        <p:nvSpPr>
          <p:cNvPr id="9" name="8 Recortar rectángulo de esquina diagonal"/>
          <p:cNvSpPr/>
          <p:nvPr/>
        </p:nvSpPr>
        <p:spPr>
          <a:xfrm>
            <a:off x="2771800" y="1772816"/>
            <a:ext cx="3636404" cy="2304256"/>
          </a:xfrm>
          <a:prstGeom prst="snip2DiagRect">
            <a:avLst/>
          </a:prstGeom>
          <a:noFill/>
          <a:ln w="31750" cap="rnd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8244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7" grpId="0" build="p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67944" y="6309320"/>
            <a:ext cx="4724400" cy="274320"/>
          </a:xfrm>
        </p:spPr>
        <p:txBody>
          <a:bodyPr/>
          <a:lstStyle/>
          <a:p>
            <a:r>
              <a:rPr lang="es-MX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FMC</a:t>
            </a:r>
            <a:endParaRPr lang="es-MX" sz="1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14 Hexágono"/>
          <p:cNvSpPr/>
          <p:nvPr/>
        </p:nvSpPr>
        <p:spPr>
          <a:xfrm>
            <a:off x="1835696" y="332656"/>
            <a:ext cx="5256584" cy="6303666"/>
          </a:xfrm>
          <a:custGeom>
            <a:avLst/>
            <a:gdLst>
              <a:gd name="connsiteX0" fmla="*/ 0 w 4536504"/>
              <a:gd name="connsiteY0" fmla="*/ 2052228 h 4104456"/>
              <a:gd name="connsiteX1" fmla="*/ 2268246 w 4536504"/>
              <a:gd name="connsiteY1" fmla="*/ 1 h 4104456"/>
              <a:gd name="connsiteX2" fmla="*/ 2268258 w 4536504"/>
              <a:gd name="connsiteY2" fmla="*/ 1 h 4104456"/>
              <a:gd name="connsiteX3" fmla="*/ 4536504 w 4536504"/>
              <a:gd name="connsiteY3" fmla="*/ 2052228 h 4104456"/>
              <a:gd name="connsiteX4" fmla="*/ 2268258 w 4536504"/>
              <a:gd name="connsiteY4" fmla="*/ 4104455 h 4104456"/>
              <a:gd name="connsiteX5" fmla="*/ 2268246 w 4536504"/>
              <a:gd name="connsiteY5" fmla="*/ 4104455 h 4104456"/>
              <a:gd name="connsiteX6" fmla="*/ 0 w 4536504"/>
              <a:gd name="connsiteY6" fmla="*/ 2052228 h 4104456"/>
              <a:gd name="connsiteX0" fmla="*/ 0 w 3981332"/>
              <a:gd name="connsiteY0" fmla="*/ 2052227 h 4104454"/>
              <a:gd name="connsiteX1" fmla="*/ 2268246 w 3981332"/>
              <a:gd name="connsiteY1" fmla="*/ 0 h 4104454"/>
              <a:gd name="connsiteX2" fmla="*/ 2268258 w 3981332"/>
              <a:gd name="connsiteY2" fmla="*/ 0 h 4104454"/>
              <a:gd name="connsiteX3" fmla="*/ 3981332 w 3981332"/>
              <a:gd name="connsiteY3" fmla="*/ 2182856 h 4104454"/>
              <a:gd name="connsiteX4" fmla="*/ 2268258 w 3981332"/>
              <a:gd name="connsiteY4" fmla="*/ 4104454 h 4104454"/>
              <a:gd name="connsiteX5" fmla="*/ 2268246 w 3981332"/>
              <a:gd name="connsiteY5" fmla="*/ 4104454 h 4104454"/>
              <a:gd name="connsiteX6" fmla="*/ 0 w 3981332"/>
              <a:gd name="connsiteY6" fmla="*/ 2052227 h 4104454"/>
              <a:gd name="connsiteX0" fmla="*/ 0 w 3981332"/>
              <a:gd name="connsiteY0" fmla="*/ 2052227 h 4104454"/>
              <a:gd name="connsiteX1" fmla="*/ 2268246 w 3981332"/>
              <a:gd name="connsiteY1" fmla="*/ 0 h 4104454"/>
              <a:gd name="connsiteX2" fmla="*/ 2268258 w 3981332"/>
              <a:gd name="connsiteY2" fmla="*/ 0 h 4104454"/>
              <a:gd name="connsiteX3" fmla="*/ 3980656 w 3981332"/>
              <a:gd name="connsiteY3" fmla="*/ 1238266 h 4104454"/>
              <a:gd name="connsiteX4" fmla="*/ 3981332 w 3981332"/>
              <a:gd name="connsiteY4" fmla="*/ 2182856 h 4104454"/>
              <a:gd name="connsiteX5" fmla="*/ 2268258 w 3981332"/>
              <a:gd name="connsiteY5" fmla="*/ 4104454 h 4104454"/>
              <a:gd name="connsiteX6" fmla="*/ 2268246 w 3981332"/>
              <a:gd name="connsiteY6" fmla="*/ 4104454 h 4104454"/>
              <a:gd name="connsiteX7" fmla="*/ 0 w 3981332"/>
              <a:gd name="connsiteY7" fmla="*/ 2052227 h 4104454"/>
              <a:gd name="connsiteX0" fmla="*/ 0 w 3981332"/>
              <a:gd name="connsiteY0" fmla="*/ 2052227 h 4104454"/>
              <a:gd name="connsiteX1" fmla="*/ 2268246 w 3981332"/>
              <a:gd name="connsiteY1" fmla="*/ 0 h 4104454"/>
              <a:gd name="connsiteX2" fmla="*/ 2268258 w 3981332"/>
              <a:gd name="connsiteY2" fmla="*/ 0 h 4104454"/>
              <a:gd name="connsiteX3" fmla="*/ 3980656 w 3981332"/>
              <a:gd name="connsiteY3" fmla="*/ 1238266 h 4104454"/>
              <a:gd name="connsiteX4" fmla="*/ 3981332 w 3981332"/>
              <a:gd name="connsiteY4" fmla="*/ 2182856 h 4104454"/>
              <a:gd name="connsiteX5" fmla="*/ 2268258 w 3981332"/>
              <a:gd name="connsiteY5" fmla="*/ 4104454 h 4104454"/>
              <a:gd name="connsiteX6" fmla="*/ 2268246 w 3981332"/>
              <a:gd name="connsiteY6" fmla="*/ 4104454 h 4104454"/>
              <a:gd name="connsiteX7" fmla="*/ 0 w 3981332"/>
              <a:gd name="connsiteY7" fmla="*/ 2052227 h 4104454"/>
              <a:gd name="connsiteX0" fmla="*/ 0 w 4013989"/>
              <a:gd name="connsiteY0" fmla="*/ 2052227 h 4104454"/>
              <a:gd name="connsiteX1" fmla="*/ 2268246 w 4013989"/>
              <a:gd name="connsiteY1" fmla="*/ 0 h 4104454"/>
              <a:gd name="connsiteX2" fmla="*/ 2268258 w 4013989"/>
              <a:gd name="connsiteY2" fmla="*/ 0 h 4104454"/>
              <a:gd name="connsiteX3" fmla="*/ 3980656 w 4013989"/>
              <a:gd name="connsiteY3" fmla="*/ 1238266 h 4104454"/>
              <a:gd name="connsiteX4" fmla="*/ 4013989 w 4013989"/>
              <a:gd name="connsiteY4" fmla="*/ 3097256 h 4104454"/>
              <a:gd name="connsiteX5" fmla="*/ 2268258 w 4013989"/>
              <a:gd name="connsiteY5" fmla="*/ 4104454 h 4104454"/>
              <a:gd name="connsiteX6" fmla="*/ 2268246 w 4013989"/>
              <a:gd name="connsiteY6" fmla="*/ 4104454 h 4104454"/>
              <a:gd name="connsiteX7" fmla="*/ 0 w 4013989"/>
              <a:gd name="connsiteY7" fmla="*/ 2052227 h 4104454"/>
              <a:gd name="connsiteX0" fmla="*/ 0 w 4013989"/>
              <a:gd name="connsiteY0" fmla="*/ 2052227 h 4104454"/>
              <a:gd name="connsiteX1" fmla="*/ 2268246 w 4013989"/>
              <a:gd name="connsiteY1" fmla="*/ 0 h 4104454"/>
              <a:gd name="connsiteX2" fmla="*/ 2268258 w 4013989"/>
              <a:gd name="connsiteY2" fmla="*/ 0 h 4104454"/>
              <a:gd name="connsiteX3" fmla="*/ 3991541 w 4013989"/>
              <a:gd name="connsiteY3" fmla="*/ 1194723 h 4104454"/>
              <a:gd name="connsiteX4" fmla="*/ 4013989 w 4013989"/>
              <a:gd name="connsiteY4" fmla="*/ 3097256 h 4104454"/>
              <a:gd name="connsiteX5" fmla="*/ 2268258 w 4013989"/>
              <a:gd name="connsiteY5" fmla="*/ 4104454 h 4104454"/>
              <a:gd name="connsiteX6" fmla="*/ 2268246 w 4013989"/>
              <a:gd name="connsiteY6" fmla="*/ 4104454 h 4104454"/>
              <a:gd name="connsiteX7" fmla="*/ 0 w 4013989"/>
              <a:gd name="connsiteY7" fmla="*/ 2052227 h 4104454"/>
              <a:gd name="connsiteX0" fmla="*/ 0 w 4013989"/>
              <a:gd name="connsiteY0" fmla="*/ 2052227 h 4104454"/>
              <a:gd name="connsiteX1" fmla="*/ 2268246 w 4013989"/>
              <a:gd name="connsiteY1" fmla="*/ 0 h 4104454"/>
              <a:gd name="connsiteX2" fmla="*/ 2268258 w 4013989"/>
              <a:gd name="connsiteY2" fmla="*/ 0 h 4104454"/>
              <a:gd name="connsiteX3" fmla="*/ 3991541 w 4013989"/>
              <a:gd name="connsiteY3" fmla="*/ 1194723 h 4104454"/>
              <a:gd name="connsiteX4" fmla="*/ 4013989 w 4013989"/>
              <a:gd name="connsiteY4" fmla="*/ 3097256 h 4104454"/>
              <a:gd name="connsiteX5" fmla="*/ 2268258 w 4013989"/>
              <a:gd name="connsiteY5" fmla="*/ 4104454 h 4104454"/>
              <a:gd name="connsiteX6" fmla="*/ 2268246 w 4013989"/>
              <a:gd name="connsiteY6" fmla="*/ 4104454 h 4104454"/>
              <a:gd name="connsiteX7" fmla="*/ 0 w 4013989"/>
              <a:gd name="connsiteY7" fmla="*/ 2052227 h 4104454"/>
              <a:gd name="connsiteX0" fmla="*/ 0 w 3676532"/>
              <a:gd name="connsiteY0" fmla="*/ 2052227 h 4104454"/>
              <a:gd name="connsiteX1" fmla="*/ 1930789 w 3676532"/>
              <a:gd name="connsiteY1" fmla="*/ 0 h 4104454"/>
              <a:gd name="connsiteX2" fmla="*/ 1930801 w 3676532"/>
              <a:gd name="connsiteY2" fmla="*/ 0 h 4104454"/>
              <a:gd name="connsiteX3" fmla="*/ 3654084 w 3676532"/>
              <a:gd name="connsiteY3" fmla="*/ 1194723 h 4104454"/>
              <a:gd name="connsiteX4" fmla="*/ 3676532 w 3676532"/>
              <a:gd name="connsiteY4" fmla="*/ 3097256 h 4104454"/>
              <a:gd name="connsiteX5" fmla="*/ 1930801 w 3676532"/>
              <a:gd name="connsiteY5" fmla="*/ 4104454 h 4104454"/>
              <a:gd name="connsiteX6" fmla="*/ 1930789 w 3676532"/>
              <a:gd name="connsiteY6" fmla="*/ 4104454 h 4104454"/>
              <a:gd name="connsiteX7" fmla="*/ 0 w 3676532"/>
              <a:gd name="connsiteY7" fmla="*/ 2052227 h 4104454"/>
              <a:gd name="connsiteX0" fmla="*/ 0 w 3676532"/>
              <a:gd name="connsiteY0" fmla="*/ 2052227 h 4104454"/>
              <a:gd name="connsiteX1" fmla="*/ 1930789 w 3676532"/>
              <a:gd name="connsiteY1" fmla="*/ 0 h 4104454"/>
              <a:gd name="connsiteX2" fmla="*/ 1930801 w 3676532"/>
              <a:gd name="connsiteY2" fmla="*/ 0 h 4104454"/>
              <a:gd name="connsiteX3" fmla="*/ 3654084 w 3676532"/>
              <a:gd name="connsiteY3" fmla="*/ 1194723 h 4104454"/>
              <a:gd name="connsiteX4" fmla="*/ 3676532 w 3676532"/>
              <a:gd name="connsiteY4" fmla="*/ 3097256 h 4104454"/>
              <a:gd name="connsiteX5" fmla="*/ 1930801 w 3676532"/>
              <a:gd name="connsiteY5" fmla="*/ 4104454 h 4104454"/>
              <a:gd name="connsiteX6" fmla="*/ 1930789 w 3676532"/>
              <a:gd name="connsiteY6" fmla="*/ 4104454 h 4104454"/>
              <a:gd name="connsiteX7" fmla="*/ 0 w 3676532"/>
              <a:gd name="connsiteY7" fmla="*/ 2052227 h 4104454"/>
              <a:gd name="connsiteX0" fmla="*/ 46006 w 3722538"/>
              <a:gd name="connsiteY0" fmla="*/ 2052227 h 4104454"/>
              <a:gd name="connsiteX1" fmla="*/ 706518 w 3722538"/>
              <a:gd name="connsiteY1" fmla="*/ 1151181 h 4104454"/>
              <a:gd name="connsiteX2" fmla="*/ 1976795 w 3722538"/>
              <a:gd name="connsiteY2" fmla="*/ 0 h 4104454"/>
              <a:gd name="connsiteX3" fmla="*/ 1976807 w 3722538"/>
              <a:gd name="connsiteY3" fmla="*/ 0 h 4104454"/>
              <a:gd name="connsiteX4" fmla="*/ 3700090 w 3722538"/>
              <a:gd name="connsiteY4" fmla="*/ 1194723 h 4104454"/>
              <a:gd name="connsiteX5" fmla="*/ 3722538 w 3722538"/>
              <a:gd name="connsiteY5" fmla="*/ 3097256 h 4104454"/>
              <a:gd name="connsiteX6" fmla="*/ 1976807 w 3722538"/>
              <a:gd name="connsiteY6" fmla="*/ 4104454 h 4104454"/>
              <a:gd name="connsiteX7" fmla="*/ 1976795 w 3722538"/>
              <a:gd name="connsiteY7" fmla="*/ 4104454 h 4104454"/>
              <a:gd name="connsiteX8" fmla="*/ 46006 w 3722538"/>
              <a:gd name="connsiteY8" fmla="*/ 2052227 h 4104454"/>
              <a:gd name="connsiteX0" fmla="*/ 46006 w 3722538"/>
              <a:gd name="connsiteY0" fmla="*/ 2052227 h 4104454"/>
              <a:gd name="connsiteX1" fmla="*/ 706518 w 3722538"/>
              <a:gd name="connsiteY1" fmla="*/ 1151181 h 4104454"/>
              <a:gd name="connsiteX2" fmla="*/ 1976795 w 3722538"/>
              <a:gd name="connsiteY2" fmla="*/ 0 h 4104454"/>
              <a:gd name="connsiteX3" fmla="*/ 1976807 w 3722538"/>
              <a:gd name="connsiteY3" fmla="*/ 0 h 4104454"/>
              <a:gd name="connsiteX4" fmla="*/ 3700090 w 3722538"/>
              <a:gd name="connsiteY4" fmla="*/ 1194723 h 4104454"/>
              <a:gd name="connsiteX5" fmla="*/ 3722538 w 3722538"/>
              <a:gd name="connsiteY5" fmla="*/ 3097256 h 4104454"/>
              <a:gd name="connsiteX6" fmla="*/ 1976807 w 3722538"/>
              <a:gd name="connsiteY6" fmla="*/ 4104454 h 4104454"/>
              <a:gd name="connsiteX7" fmla="*/ 1976795 w 3722538"/>
              <a:gd name="connsiteY7" fmla="*/ 4104454 h 4104454"/>
              <a:gd name="connsiteX8" fmla="*/ 46006 w 3722538"/>
              <a:gd name="connsiteY8" fmla="*/ 2052227 h 4104454"/>
              <a:gd name="connsiteX0" fmla="*/ 33430 w 3709962"/>
              <a:gd name="connsiteY0" fmla="*/ 2052227 h 4104454"/>
              <a:gd name="connsiteX1" fmla="*/ 693942 w 3709962"/>
              <a:gd name="connsiteY1" fmla="*/ 1151181 h 4104454"/>
              <a:gd name="connsiteX2" fmla="*/ 1964219 w 3709962"/>
              <a:gd name="connsiteY2" fmla="*/ 0 h 4104454"/>
              <a:gd name="connsiteX3" fmla="*/ 1964231 w 3709962"/>
              <a:gd name="connsiteY3" fmla="*/ 0 h 4104454"/>
              <a:gd name="connsiteX4" fmla="*/ 3687514 w 3709962"/>
              <a:gd name="connsiteY4" fmla="*/ 1194723 h 4104454"/>
              <a:gd name="connsiteX5" fmla="*/ 3709962 w 3709962"/>
              <a:gd name="connsiteY5" fmla="*/ 3097256 h 4104454"/>
              <a:gd name="connsiteX6" fmla="*/ 1964231 w 3709962"/>
              <a:gd name="connsiteY6" fmla="*/ 4104454 h 4104454"/>
              <a:gd name="connsiteX7" fmla="*/ 1964219 w 3709962"/>
              <a:gd name="connsiteY7" fmla="*/ 4104454 h 4104454"/>
              <a:gd name="connsiteX8" fmla="*/ 33430 w 3709962"/>
              <a:gd name="connsiteY8" fmla="*/ 2052227 h 4104454"/>
              <a:gd name="connsiteX0" fmla="*/ 33430 w 3709962"/>
              <a:gd name="connsiteY0" fmla="*/ 2052227 h 4104454"/>
              <a:gd name="connsiteX1" fmla="*/ 693942 w 3709962"/>
              <a:gd name="connsiteY1" fmla="*/ 1151181 h 4104454"/>
              <a:gd name="connsiteX2" fmla="*/ 1964219 w 3709962"/>
              <a:gd name="connsiteY2" fmla="*/ 0 h 4104454"/>
              <a:gd name="connsiteX3" fmla="*/ 1964231 w 3709962"/>
              <a:gd name="connsiteY3" fmla="*/ 0 h 4104454"/>
              <a:gd name="connsiteX4" fmla="*/ 3687514 w 3709962"/>
              <a:gd name="connsiteY4" fmla="*/ 1194723 h 4104454"/>
              <a:gd name="connsiteX5" fmla="*/ 3709962 w 3709962"/>
              <a:gd name="connsiteY5" fmla="*/ 3097256 h 4104454"/>
              <a:gd name="connsiteX6" fmla="*/ 1964231 w 3709962"/>
              <a:gd name="connsiteY6" fmla="*/ 4104454 h 4104454"/>
              <a:gd name="connsiteX7" fmla="*/ 1964219 w 3709962"/>
              <a:gd name="connsiteY7" fmla="*/ 4104454 h 4104454"/>
              <a:gd name="connsiteX8" fmla="*/ 606857 w 3709962"/>
              <a:gd name="connsiteY8" fmla="*/ 3208581 h 4104454"/>
              <a:gd name="connsiteX9" fmla="*/ 33430 w 3709962"/>
              <a:gd name="connsiteY9" fmla="*/ 2052227 h 4104454"/>
              <a:gd name="connsiteX0" fmla="*/ 33430 w 3709962"/>
              <a:gd name="connsiteY0" fmla="*/ 2052227 h 4104454"/>
              <a:gd name="connsiteX1" fmla="*/ 693942 w 3709962"/>
              <a:gd name="connsiteY1" fmla="*/ 1151181 h 4104454"/>
              <a:gd name="connsiteX2" fmla="*/ 1964219 w 3709962"/>
              <a:gd name="connsiteY2" fmla="*/ 0 h 4104454"/>
              <a:gd name="connsiteX3" fmla="*/ 1964231 w 3709962"/>
              <a:gd name="connsiteY3" fmla="*/ 0 h 4104454"/>
              <a:gd name="connsiteX4" fmla="*/ 3687514 w 3709962"/>
              <a:gd name="connsiteY4" fmla="*/ 1194723 h 4104454"/>
              <a:gd name="connsiteX5" fmla="*/ 3709962 w 3709962"/>
              <a:gd name="connsiteY5" fmla="*/ 3097256 h 4104454"/>
              <a:gd name="connsiteX6" fmla="*/ 1964231 w 3709962"/>
              <a:gd name="connsiteY6" fmla="*/ 4104454 h 4104454"/>
              <a:gd name="connsiteX7" fmla="*/ 1964219 w 3709962"/>
              <a:gd name="connsiteY7" fmla="*/ 4104454 h 4104454"/>
              <a:gd name="connsiteX8" fmla="*/ 541542 w 3709962"/>
              <a:gd name="connsiteY8" fmla="*/ 3154152 h 4104454"/>
              <a:gd name="connsiteX9" fmla="*/ 33430 w 3709962"/>
              <a:gd name="connsiteY9" fmla="*/ 2052227 h 4104454"/>
              <a:gd name="connsiteX0" fmla="*/ 33430 w 3709962"/>
              <a:gd name="connsiteY0" fmla="*/ 2052227 h 4104454"/>
              <a:gd name="connsiteX1" fmla="*/ 693942 w 3709962"/>
              <a:gd name="connsiteY1" fmla="*/ 1151181 h 4104454"/>
              <a:gd name="connsiteX2" fmla="*/ 1964219 w 3709962"/>
              <a:gd name="connsiteY2" fmla="*/ 0 h 4104454"/>
              <a:gd name="connsiteX3" fmla="*/ 1964231 w 3709962"/>
              <a:gd name="connsiteY3" fmla="*/ 0 h 4104454"/>
              <a:gd name="connsiteX4" fmla="*/ 3687514 w 3709962"/>
              <a:gd name="connsiteY4" fmla="*/ 1194723 h 4104454"/>
              <a:gd name="connsiteX5" fmla="*/ 3709962 w 3709962"/>
              <a:gd name="connsiteY5" fmla="*/ 3097256 h 4104454"/>
              <a:gd name="connsiteX6" fmla="*/ 1964231 w 3709962"/>
              <a:gd name="connsiteY6" fmla="*/ 4104454 h 4104454"/>
              <a:gd name="connsiteX7" fmla="*/ 1964219 w 3709962"/>
              <a:gd name="connsiteY7" fmla="*/ 4104454 h 4104454"/>
              <a:gd name="connsiteX8" fmla="*/ 541542 w 3709962"/>
              <a:gd name="connsiteY8" fmla="*/ 3154152 h 4104454"/>
              <a:gd name="connsiteX9" fmla="*/ 33430 w 3709962"/>
              <a:gd name="connsiteY9" fmla="*/ 2052227 h 4104454"/>
              <a:gd name="connsiteX0" fmla="*/ 56866 w 3330626"/>
              <a:gd name="connsiteY0" fmla="*/ 2041341 h 4104454"/>
              <a:gd name="connsiteX1" fmla="*/ 314606 w 3330626"/>
              <a:gd name="connsiteY1" fmla="*/ 1151181 h 4104454"/>
              <a:gd name="connsiteX2" fmla="*/ 1584883 w 3330626"/>
              <a:gd name="connsiteY2" fmla="*/ 0 h 4104454"/>
              <a:gd name="connsiteX3" fmla="*/ 1584895 w 3330626"/>
              <a:gd name="connsiteY3" fmla="*/ 0 h 4104454"/>
              <a:gd name="connsiteX4" fmla="*/ 3308178 w 3330626"/>
              <a:gd name="connsiteY4" fmla="*/ 1194723 h 4104454"/>
              <a:gd name="connsiteX5" fmla="*/ 3330626 w 3330626"/>
              <a:gd name="connsiteY5" fmla="*/ 3097256 h 4104454"/>
              <a:gd name="connsiteX6" fmla="*/ 1584895 w 3330626"/>
              <a:gd name="connsiteY6" fmla="*/ 4104454 h 4104454"/>
              <a:gd name="connsiteX7" fmla="*/ 1584883 w 3330626"/>
              <a:gd name="connsiteY7" fmla="*/ 4104454 h 4104454"/>
              <a:gd name="connsiteX8" fmla="*/ 162206 w 3330626"/>
              <a:gd name="connsiteY8" fmla="*/ 3154152 h 4104454"/>
              <a:gd name="connsiteX9" fmla="*/ 56866 w 3330626"/>
              <a:gd name="connsiteY9" fmla="*/ 2041341 h 4104454"/>
              <a:gd name="connsiteX0" fmla="*/ 1742 w 3170162"/>
              <a:gd name="connsiteY0" fmla="*/ 3154152 h 4104454"/>
              <a:gd name="connsiteX1" fmla="*/ 154142 w 3170162"/>
              <a:gd name="connsiteY1" fmla="*/ 1151181 h 4104454"/>
              <a:gd name="connsiteX2" fmla="*/ 1424419 w 3170162"/>
              <a:gd name="connsiteY2" fmla="*/ 0 h 4104454"/>
              <a:gd name="connsiteX3" fmla="*/ 1424431 w 3170162"/>
              <a:gd name="connsiteY3" fmla="*/ 0 h 4104454"/>
              <a:gd name="connsiteX4" fmla="*/ 3147714 w 3170162"/>
              <a:gd name="connsiteY4" fmla="*/ 1194723 h 4104454"/>
              <a:gd name="connsiteX5" fmla="*/ 3170162 w 3170162"/>
              <a:gd name="connsiteY5" fmla="*/ 3097256 h 4104454"/>
              <a:gd name="connsiteX6" fmla="*/ 1424431 w 3170162"/>
              <a:gd name="connsiteY6" fmla="*/ 4104454 h 4104454"/>
              <a:gd name="connsiteX7" fmla="*/ 1424419 w 3170162"/>
              <a:gd name="connsiteY7" fmla="*/ 4104454 h 4104454"/>
              <a:gd name="connsiteX8" fmla="*/ 1742 w 3170162"/>
              <a:gd name="connsiteY8" fmla="*/ 3154152 h 4104454"/>
              <a:gd name="connsiteX0" fmla="*/ 154191 w 3322611"/>
              <a:gd name="connsiteY0" fmla="*/ 3154152 h 4104454"/>
              <a:gd name="connsiteX1" fmla="*/ 1791 w 3322611"/>
              <a:gd name="connsiteY1" fmla="*/ 1368895 h 4104454"/>
              <a:gd name="connsiteX2" fmla="*/ 1576868 w 3322611"/>
              <a:gd name="connsiteY2" fmla="*/ 0 h 4104454"/>
              <a:gd name="connsiteX3" fmla="*/ 1576880 w 3322611"/>
              <a:gd name="connsiteY3" fmla="*/ 0 h 4104454"/>
              <a:gd name="connsiteX4" fmla="*/ 3300163 w 3322611"/>
              <a:gd name="connsiteY4" fmla="*/ 1194723 h 4104454"/>
              <a:gd name="connsiteX5" fmla="*/ 3322611 w 3322611"/>
              <a:gd name="connsiteY5" fmla="*/ 3097256 h 4104454"/>
              <a:gd name="connsiteX6" fmla="*/ 1576880 w 3322611"/>
              <a:gd name="connsiteY6" fmla="*/ 4104454 h 4104454"/>
              <a:gd name="connsiteX7" fmla="*/ 1576868 w 3322611"/>
              <a:gd name="connsiteY7" fmla="*/ 4104454 h 4104454"/>
              <a:gd name="connsiteX8" fmla="*/ 154191 w 3322611"/>
              <a:gd name="connsiteY8" fmla="*/ 3154152 h 4104454"/>
              <a:gd name="connsiteX0" fmla="*/ 1514 w 3344105"/>
              <a:gd name="connsiteY0" fmla="*/ 3295667 h 4104454"/>
              <a:gd name="connsiteX1" fmla="*/ 23285 w 3344105"/>
              <a:gd name="connsiteY1" fmla="*/ 1368895 h 4104454"/>
              <a:gd name="connsiteX2" fmla="*/ 1598362 w 3344105"/>
              <a:gd name="connsiteY2" fmla="*/ 0 h 4104454"/>
              <a:gd name="connsiteX3" fmla="*/ 1598374 w 3344105"/>
              <a:gd name="connsiteY3" fmla="*/ 0 h 4104454"/>
              <a:gd name="connsiteX4" fmla="*/ 3321657 w 3344105"/>
              <a:gd name="connsiteY4" fmla="*/ 1194723 h 4104454"/>
              <a:gd name="connsiteX5" fmla="*/ 3344105 w 3344105"/>
              <a:gd name="connsiteY5" fmla="*/ 3097256 h 4104454"/>
              <a:gd name="connsiteX6" fmla="*/ 1598374 w 3344105"/>
              <a:gd name="connsiteY6" fmla="*/ 4104454 h 4104454"/>
              <a:gd name="connsiteX7" fmla="*/ 1598362 w 3344105"/>
              <a:gd name="connsiteY7" fmla="*/ 4104454 h 4104454"/>
              <a:gd name="connsiteX8" fmla="*/ 1514 w 3344105"/>
              <a:gd name="connsiteY8" fmla="*/ 3295667 h 4104454"/>
              <a:gd name="connsiteX0" fmla="*/ 1514 w 3344105"/>
              <a:gd name="connsiteY0" fmla="*/ 3295667 h 4104454"/>
              <a:gd name="connsiteX1" fmla="*/ 23285 w 3344105"/>
              <a:gd name="connsiteY1" fmla="*/ 1368895 h 4104454"/>
              <a:gd name="connsiteX2" fmla="*/ 1598362 w 3344105"/>
              <a:gd name="connsiteY2" fmla="*/ 0 h 4104454"/>
              <a:gd name="connsiteX3" fmla="*/ 1598374 w 3344105"/>
              <a:gd name="connsiteY3" fmla="*/ 0 h 4104454"/>
              <a:gd name="connsiteX4" fmla="*/ 3321657 w 3344105"/>
              <a:gd name="connsiteY4" fmla="*/ 1194723 h 4104454"/>
              <a:gd name="connsiteX5" fmla="*/ 3344105 w 3344105"/>
              <a:gd name="connsiteY5" fmla="*/ 3097256 h 4104454"/>
              <a:gd name="connsiteX6" fmla="*/ 1598374 w 3344105"/>
              <a:gd name="connsiteY6" fmla="*/ 4104454 h 4104454"/>
              <a:gd name="connsiteX7" fmla="*/ 1598362 w 3344105"/>
              <a:gd name="connsiteY7" fmla="*/ 4104454 h 4104454"/>
              <a:gd name="connsiteX8" fmla="*/ 1514 w 3344105"/>
              <a:gd name="connsiteY8" fmla="*/ 3295667 h 4104454"/>
              <a:gd name="connsiteX0" fmla="*/ 1203 w 3343794"/>
              <a:gd name="connsiteY0" fmla="*/ 3295667 h 4104459"/>
              <a:gd name="connsiteX1" fmla="*/ 22974 w 3343794"/>
              <a:gd name="connsiteY1" fmla="*/ 1368895 h 4104459"/>
              <a:gd name="connsiteX2" fmla="*/ 1598051 w 3343794"/>
              <a:gd name="connsiteY2" fmla="*/ 0 h 4104459"/>
              <a:gd name="connsiteX3" fmla="*/ 1598063 w 3343794"/>
              <a:gd name="connsiteY3" fmla="*/ 0 h 4104459"/>
              <a:gd name="connsiteX4" fmla="*/ 3321346 w 3343794"/>
              <a:gd name="connsiteY4" fmla="*/ 1194723 h 4104459"/>
              <a:gd name="connsiteX5" fmla="*/ 3343794 w 3343794"/>
              <a:gd name="connsiteY5" fmla="*/ 3097256 h 4104459"/>
              <a:gd name="connsiteX6" fmla="*/ 1598063 w 3343794"/>
              <a:gd name="connsiteY6" fmla="*/ 4104454 h 4104459"/>
              <a:gd name="connsiteX7" fmla="*/ 1598051 w 3343794"/>
              <a:gd name="connsiteY7" fmla="*/ 4104454 h 4104459"/>
              <a:gd name="connsiteX8" fmla="*/ 1203 w 3343794"/>
              <a:gd name="connsiteY8" fmla="*/ 3295667 h 4104459"/>
              <a:gd name="connsiteX0" fmla="*/ 23564 w 3322612"/>
              <a:gd name="connsiteY0" fmla="*/ 3110610 h 4104458"/>
              <a:gd name="connsiteX1" fmla="*/ 1792 w 3322612"/>
              <a:gd name="connsiteY1" fmla="*/ 1368895 h 4104458"/>
              <a:gd name="connsiteX2" fmla="*/ 1576869 w 3322612"/>
              <a:gd name="connsiteY2" fmla="*/ 0 h 4104458"/>
              <a:gd name="connsiteX3" fmla="*/ 1576881 w 3322612"/>
              <a:gd name="connsiteY3" fmla="*/ 0 h 4104458"/>
              <a:gd name="connsiteX4" fmla="*/ 3300164 w 3322612"/>
              <a:gd name="connsiteY4" fmla="*/ 1194723 h 4104458"/>
              <a:gd name="connsiteX5" fmla="*/ 3322612 w 3322612"/>
              <a:gd name="connsiteY5" fmla="*/ 3097256 h 4104458"/>
              <a:gd name="connsiteX6" fmla="*/ 1576881 w 3322612"/>
              <a:gd name="connsiteY6" fmla="*/ 4104454 h 4104458"/>
              <a:gd name="connsiteX7" fmla="*/ 1576869 w 3322612"/>
              <a:gd name="connsiteY7" fmla="*/ 4104454 h 4104458"/>
              <a:gd name="connsiteX8" fmla="*/ 23564 w 3322612"/>
              <a:gd name="connsiteY8" fmla="*/ 3110610 h 4104458"/>
              <a:gd name="connsiteX0" fmla="*/ 23564 w 3322612"/>
              <a:gd name="connsiteY0" fmla="*/ 3110610 h 4104458"/>
              <a:gd name="connsiteX1" fmla="*/ 1792 w 3322612"/>
              <a:gd name="connsiteY1" fmla="*/ 1368895 h 4104458"/>
              <a:gd name="connsiteX2" fmla="*/ 1576869 w 3322612"/>
              <a:gd name="connsiteY2" fmla="*/ 0 h 4104458"/>
              <a:gd name="connsiteX3" fmla="*/ 1587767 w 3322612"/>
              <a:gd name="connsiteY3" fmla="*/ 10886 h 4104458"/>
              <a:gd name="connsiteX4" fmla="*/ 3300164 w 3322612"/>
              <a:gd name="connsiteY4" fmla="*/ 1194723 h 4104458"/>
              <a:gd name="connsiteX5" fmla="*/ 3322612 w 3322612"/>
              <a:gd name="connsiteY5" fmla="*/ 3097256 h 4104458"/>
              <a:gd name="connsiteX6" fmla="*/ 1576881 w 3322612"/>
              <a:gd name="connsiteY6" fmla="*/ 4104454 h 4104458"/>
              <a:gd name="connsiteX7" fmla="*/ 1576869 w 3322612"/>
              <a:gd name="connsiteY7" fmla="*/ 4104454 h 4104458"/>
              <a:gd name="connsiteX8" fmla="*/ 23564 w 3322612"/>
              <a:gd name="connsiteY8" fmla="*/ 3110610 h 4104458"/>
              <a:gd name="connsiteX0" fmla="*/ 23564 w 3322612"/>
              <a:gd name="connsiteY0" fmla="*/ 3110610 h 4104458"/>
              <a:gd name="connsiteX1" fmla="*/ 1792 w 3322612"/>
              <a:gd name="connsiteY1" fmla="*/ 1368895 h 4104458"/>
              <a:gd name="connsiteX2" fmla="*/ 1576869 w 3322612"/>
              <a:gd name="connsiteY2" fmla="*/ 0 h 4104458"/>
              <a:gd name="connsiteX3" fmla="*/ 1827252 w 3322612"/>
              <a:gd name="connsiteY3" fmla="*/ 337457 h 4104458"/>
              <a:gd name="connsiteX4" fmla="*/ 3300164 w 3322612"/>
              <a:gd name="connsiteY4" fmla="*/ 1194723 h 4104458"/>
              <a:gd name="connsiteX5" fmla="*/ 3322612 w 3322612"/>
              <a:gd name="connsiteY5" fmla="*/ 3097256 h 4104458"/>
              <a:gd name="connsiteX6" fmla="*/ 1576881 w 3322612"/>
              <a:gd name="connsiteY6" fmla="*/ 4104454 h 4104458"/>
              <a:gd name="connsiteX7" fmla="*/ 1576869 w 3322612"/>
              <a:gd name="connsiteY7" fmla="*/ 4104454 h 4104458"/>
              <a:gd name="connsiteX8" fmla="*/ 23564 w 3322612"/>
              <a:gd name="connsiteY8" fmla="*/ 3110610 h 4104458"/>
              <a:gd name="connsiteX0" fmla="*/ 23564 w 3322612"/>
              <a:gd name="connsiteY0" fmla="*/ 3110610 h 4104458"/>
              <a:gd name="connsiteX1" fmla="*/ 1792 w 3322612"/>
              <a:gd name="connsiteY1" fmla="*/ 1368895 h 4104458"/>
              <a:gd name="connsiteX2" fmla="*/ 1576869 w 3322612"/>
              <a:gd name="connsiteY2" fmla="*/ 0 h 4104458"/>
              <a:gd name="connsiteX3" fmla="*/ 3300164 w 3322612"/>
              <a:gd name="connsiteY3" fmla="*/ 1194723 h 4104458"/>
              <a:gd name="connsiteX4" fmla="*/ 3322612 w 3322612"/>
              <a:gd name="connsiteY4" fmla="*/ 3097256 h 4104458"/>
              <a:gd name="connsiteX5" fmla="*/ 1576881 w 3322612"/>
              <a:gd name="connsiteY5" fmla="*/ 4104454 h 4104458"/>
              <a:gd name="connsiteX6" fmla="*/ 1576869 w 3322612"/>
              <a:gd name="connsiteY6" fmla="*/ 4104454 h 4104458"/>
              <a:gd name="connsiteX7" fmla="*/ 23564 w 3322612"/>
              <a:gd name="connsiteY7" fmla="*/ 3110610 h 4104458"/>
              <a:gd name="connsiteX0" fmla="*/ 23488 w 3322536"/>
              <a:gd name="connsiteY0" fmla="*/ 3023525 h 4017373"/>
              <a:gd name="connsiteX1" fmla="*/ 1716 w 3322536"/>
              <a:gd name="connsiteY1" fmla="*/ 1281810 h 4017373"/>
              <a:gd name="connsiteX2" fmla="*/ 1642107 w 3322536"/>
              <a:gd name="connsiteY2" fmla="*/ 0 h 4017373"/>
              <a:gd name="connsiteX3" fmla="*/ 3300088 w 3322536"/>
              <a:gd name="connsiteY3" fmla="*/ 1107638 h 4017373"/>
              <a:gd name="connsiteX4" fmla="*/ 3322536 w 3322536"/>
              <a:gd name="connsiteY4" fmla="*/ 3010171 h 4017373"/>
              <a:gd name="connsiteX5" fmla="*/ 1576805 w 3322536"/>
              <a:gd name="connsiteY5" fmla="*/ 4017369 h 4017373"/>
              <a:gd name="connsiteX6" fmla="*/ 1576793 w 3322536"/>
              <a:gd name="connsiteY6" fmla="*/ 4017369 h 4017373"/>
              <a:gd name="connsiteX7" fmla="*/ 23488 w 3322536"/>
              <a:gd name="connsiteY7" fmla="*/ 3023525 h 4017373"/>
              <a:gd name="connsiteX0" fmla="*/ 23488 w 3322536"/>
              <a:gd name="connsiteY0" fmla="*/ 3023525 h 4017369"/>
              <a:gd name="connsiteX1" fmla="*/ 1716 w 3322536"/>
              <a:gd name="connsiteY1" fmla="*/ 1281810 h 4017369"/>
              <a:gd name="connsiteX2" fmla="*/ 1642107 w 3322536"/>
              <a:gd name="connsiteY2" fmla="*/ 0 h 4017369"/>
              <a:gd name="connsiteX3" fmla="*/ 3300088 w 3322536"/>
              <a:gd name="connsiteY3" fmla="*/ 1107638 h 4017369"/>
              <a:gd name="connsiteX4" fmla="*/ 3322536 w 3322536"/>
              <a:gd name="connsiteY4" fmla="*/ 3010171 h 4017369"/>
              <a:gd name="connsiteX5" fmla="*/ 1576805 w 3322536"/>
              <a:gd name="connsiteY5" fmla="*/ 4017369 h 4017369"/>
              <a:gd name="connsiteX6" fmla="*/ 1326422 w 3322536"/>
              <a:gd name="connsiteY6" fmla="*/ 3843198 h 4017369"/>
              <a:gd name="connsiteX7" fmla="*/ 23488 w 3322536"/>
              <a:gd name="connsiteY7" fmla="*/ 3023525 h 4017369"/>
              <a:gd name="connsiteX0" fmla="*/ 23488 w 3322536"/>
              <a:gd name="connsiteY0" fmla="*/ 3023525 h 4017369"/>
              <a:gd name="connsiteX1" fmla="*/ 1716 w 3322536"/>
              <a:gd name="connsiteY1" fmla="*/ 1281810 h 4017369"/>
              <a:gd name="connsiteX2" fmla="*/ 1642107 w 3322536"/>
              <a:gd name="connsiteY2" fmla="*/ 0 h 4017369"/>
              <a:gd name="connsiteX3" fmla="*/ 3300088 w 3322536"/>
              <a:gd name="connsiteY3" fmla="*/ 1107638 h 4017369"/>
              <a:gd name="connsiteX4" fmla="*/ 3322536 w 3322536"/>
              <a:gd name="connsiteY4" fmla="*/ 3010171 h 4017369"/>
              <a:gd name="connsiteX5" fmla="*/ 1576805 w 3322536"/>
              <a:gd name="connsiteY5" fmla="*/ 4017369 h 4017369"/>
              <a:gd name="connsiteX6" fmla="*/ 23488 w 3322536"/>
              <a:gd name="connsiteY6" fmla="*/ 3023525 h 4017369"/>
              <a:gd name="connsiteX0" fmla="*/ 23488 w 3322536"/>
              <a:gd name="connsiteY0" fmla="*/ 3023525 h 4050026"/>
              <a:gd name="connsiteX1" fmla="*/ 1716 w 3322536"/>
              <a:gd name="connsiteY1" fmla="*/ 1281810 h 4050026"/>
              <a:gd name="connsiteX2" fmla="*/ 1642107 w 3322536"/>
              <a:gd name="connsiteY2" fmla="*/ 0 h 4050026"/>
              <a:gd name="connsiteX3" fmla="*/ 3300088 w 3322536"/>
              <a:gd name="connsiteY3" fmla="*/ 1107638 h 4050026"/>
              <a:gd name="connsiteX4" fmla="*/ 3322536 w 3322536"/>
              <a:gd name="connsiteY4" fmla="*/ 3010171 h 4050026"/>
              <a:gd name="connsiteX5" fmla="*/ 1729205 w 3322536"/>
              <a:gd name="connsiteY5" fmla="*/ 4050026 h 4050026"/>
              <a:gd name="connsiteX6" fmla="*/ 23488 w 3322536"/>
              <a:gd name="connsiteY6" fmla="*/ 3023525 h 4050026"/>
              <a:gd name="connsiteX0" fmla="*/ 12890 w 3311938"/>
              <a:gd name="connsiteY0" fmla="*/ 3023525 h 4050026"/>
              <a:gd name="connsiteX1" fmla="*/ 2004 w 3311938"/>
              <a:gd name="connsiteY1" fmla="*/ 1107639 h 4050026"/>
              <a:gd name="connsiteX2" fmla="*/ 1631509 w 3311938"/>
              <a:gd name="connsiteY2" fmla="*/ 0 h 4050026"/>
              <a:gd name="connsiteX3" fmla="*/ 3289490 w 3311938"/>
              <a:gd name="connsiteY3" fmla="*/ 1107638 h 4050026"/>
              <a:gd name="connsiteX4" fmla="*/ 3311938 w 3311938"/>
              <a:gd name="connsiteY4" fmla="*/ 3010171 h 4050026"/>
              <a:gd name="connsiteX5" fmla="*/ 1718607 w 3311938"/>
              <a:gd name="connsiteY5" fmla="*/ 4050026 h 4050026"/>
              <a:gd name="connsiteX6" fmla="*/ 12890 w 3311938"/>
              <a:gd name="connsiteY6" fmla="*/ 3023525 h 4050026"/>
              <a:gd name="connsiteX0" fmla="*/ 12890 w 3311938"/>
              <a:gd name="connsiteY0" fmla="*/ 3023525 h 4050026"/>
              <a:gd name="connsiteX1" fmla="*/ 2004 w 3311938"/>
              <a:gd name="connsiteY1" fmla="*/ 1107639 h 4050026"/>
              <a:gd name="connsiteX2" fmla="*/ 1631509 w 3311938"/>
              <a:gd name="connsiteY2" fmla="*/ 0 h 4050026"/>
              <a:gd name="connsiteX3" fmla="*/ 3300376 w 3311938"/>
              <a:gd name="connsiteY3" fmla="*/ 1053209 h 4050026"/>
              <a:gd name="connsiteX4" fmla="*/ 3311938 w 3311938"/>
              <a:gd name="connsiteY4" fmla="*/ 3010171 h 4050026"/>
              <a:gd name="connsiteX5" fmla="*/ 1718607 w 3311938"/>
              <a:gd name="connsiteY5" fmla="*/ 4050026 h 4050026"/>
              <a:gd name="connsiteX6" fmla="*/ 12890 w 3311938"/>
              <a:gd name="connsiteY6" fmla="*/ 3023525 h 4050026"/>
              <a:gd name="connsiteX0" fmla="*/ 12890 w 3322824"/>
              <a:gd name="connsiteY0" fmla="*/ 3023525 h 4050026"/>
              <a:gd name="connsiteX1" fmla="*/ 2004 w 3322824"/>
              <a:gd name="connsiteY1" fmla="*/ 1107639 h 4050026"/>
              <a:gd name="connsiteX2" fmla="*/ 1631509 w 3322824"/>
              <a:gd name="connsiteY2" fmla="*/ 0 h 4050026"/>
              <a:gd name="connsiteX3" fmla="*/ 3300376 w 3322824"/>
              <a:gd name="connsiteY3" fmla="*/ 1053209 h 4050026"/>
              <a:gd name="connsiteX4" fmla="*/ 3322824 w 3322824"/>
              <a:gd name="connsiteY4" fmla="*/ 3075485 h 4050026"/>
              <a:gd name="connsiteX5" fmla="*/ 1718607 w 3322824"/>
              <a:gd name="connsiteY5" fmla="*/ 4050026 h 4050026"/>
              <a:gd name="connsiteX6" fmla="*/ 12890 w 3322824"/>
              <a:gd name="connsiteY6" fmla="*/ 3023525 h 4050026"/>
              <a:gd name="connsiteX0" fmla="*/ 12890 w 3322824"/>
              <a:gd name="connsiteY0" fmla="*/ 3143268 h 4050026"/>
              <a:gd name="connsiteX1" fmla="*/ 2004 w 3322824"/>
              <a:gd name="connsiteY1" fmla="*/ 1107639 h 4050026"/>
              <a:gd name="connsiteX2" fmla="*/ 1631509 w 3322824"/>
              <a:gd name="connsiteY2" fmla="*/ 0 h 4050026"/>
              <a:gd name="connsiteX3" fmla="*/ 3300376 w 3322824"/>
              <a:gd name="connsiteY3" fmla="*/ 1053209 h 4050026"/>
              <a:gd name="connsiteX4" fmla="*/ 3322824 w 3322824"/>
              <a:gd name="connsiteY4" fmla="*/ 3075485 h 4050026"/>
              <a:gd name="connsiteX5" fmla="*/ 1718607 w 3322824"/>
              <a:gd name="connsiteY5" fmla="*/ 4050026 h 4050026"/>
              <a:gd name="connsiteX6" fmla="*/ 12890 w 3322824"/>
              <a:gd name="connsiteY6" fmla="*/ 3143268 h 4050026"/>
              <a:gd name="connsiteX0" fmla="*/ 12890 w 3322824"/>
              <a:gd name="connsiteY0" fmla="*/ 3143268 h 4050026"/>
              <a:gd name="connsiteX1" fmla="*/ 2004 w 3322824"/>
              <a:gd name="connsiteY1" fmla="*/ 1107639 h 4050026"/>
              <a:gd name="connsiteX2" fmla="*/ 1631509 w 3322824"/>
              <a:gd name="connsiteY2" fmla="*/ 0 h 4050026"/>
              <a:gd name="connsiteX3" fmla="*/ 3300376 w 3322824"/>
              <a:gd name="connsiteY3" fmla="*/ 1053209 h 4050026"/>
              <a:gd name="connsiteX4" fmla="*/ 3322824 w 3322824"/>
              <a:gd name="connsiteY4" fmla="*/ 3075485 h 4050026"/>
              <a:gd name="connsiteX5" fmla="*/ 1718607 w 3322824"/>
              <a:gd name="connsiteY5" fmla="*/ 4050026 h 4050026"/>
              <a:gd name="connsiteX6" fmla="*/ 12890 w 3322824"/>
              <a:gd name="connsiteY6" fmla="*/ 3143268 h 4050026"/>
              <a:gd name="connsiteX0" fmla="*/ 12890 w 3322824"/>
              <a:gd name="connsiteY0" fmla="*/ 3143268 h 4050026"/>
              <a:gd name="connsiteX1" fmla="*/ 2004 w 3322824"/>
              <a:gd name="connsiteY1" fmla="*/ 1107639 h 4050026"/>
              <a:gd name="connsiteX2" fmla="*/ 1631509 w 3322824"/>
              <a:gd name="connsiteY2" fmla="*/ 0 h 4050026"/>
              <a:gd name="connsiteX3" fmla="*/ 3300376 w 3322824"/>
              <a:gd name="connsiteY3" fmla="*/ 1053209 h 4050026"/>
              <a:gd name="connsiteX4" fmla="*/ 3322824 w 3322824"/>
              <a:gd name="connsiteY4" fmla="*/ 3108142 h 4050026"/>
              <a:gd name="connsiteX5" fmla="*/ 1718607 w 3322824"/>
              <a:gd name="connsiteY5" fmla="*/ 4050026 h 4050026"/>
              <a:gd name="connsiteX6" fmla="*/ 12890 w 3322824"/>
              <a:gd name="connsiteY6" fmla="*/ 3143268 h 4050026"/>
              <a:gd name="connsiteX0" fmla="*/ 12890 w 3322824"/>
              <a:gd name="connsiteY0" fmla="*/ 3143268 h 4050026"/>
              <a:gd name="connsiteX1" fmla="*/ 2004 w 3322824"/>
              <a:gd name="connsiteY1" fmla="*/ 1107639 h 4050026"/>
              <a:gd name="connsiteX2" fmla="*/ 1631509 w 3322824"/>
              <a:gd name="connsiteY2" fmla="*/ 0 h 4050026"/>
              <a:gd name="connsiteX3" fmla="*/ 3300376 w 3322824"/>
              <a:gd name="connsiteY3" fmla="*/ 1053209 h 4050026"/>
              <a:gd name="connsiteX4" fmla="*/ 3322824 w 3322824"/>
              <a:gd name="connsiteY4" fmla="*/ 3108142 h 4050026"/>
              <a:gd name="connsiteX5" fmla="*/ 1718607 w 3322824"/>
              <a:gd name="connsiteY5" fmla="*/ 4050026 h 4050026"/>
              <a:gd name="connsiteX6" fmla="*/ 12890 w 3322824"/>
              <a:gd name="connsiteY6" fmla="*/ 3143268 h 4050026"/>
              <a:gd name="connsiteX0" fmla="*/ 12890 w 3322824"/>
              <a:gd name="connsiteY0" fmla="*/ 3143268 h 4050026"/>
              <a:gd name="connsiteX1" fmla="*/ 2004 w 3322824"/>
              <a:gd name="connsiteY1" fmla="*/ 1107639 h 4050026"/>
              <a:gd name="connsiteX2" fmla="*/ 1631509 w 3322824"/>
              <a:gd name="connsiteY2" fmla="*/ 0 h 4050026"/>
              <a:gd name="connsiteX3" fmla="*/ 3300376 w 3322824"/>
              <a:gd name="connsiteY3" fmla="*/ 1053209 h 4050026"/>
              <a:gd name="connsiteX4" fmla="*/ 3322824 w 3322824"/>
              <a:gd name="connsiteY4" fmla="*/ 3108142 h 4050026"/>
              <a:gd name="connsiteX5" fmla="*/ 1718607 w 3322824"/>
              <a:gd name="connsiteY5" fmla="*/ 4050026 h 4050026"/>
              <a:gd name="connsiteX6" fmla="*/ 12890 w 3322824"/>
              <a:gd name="connsiteY6" fmla="*/ 3143268 h 4050026"/>
              <a:gd name="connsiteX0" fmla="*/ 12890 w 3322824"/>
              <a:gd name="connsiteY0" fmla="*/ 3077954 h 3984712"/>
              <a:gd name="connsiteX1" fmla="*/ 2004 w 3322824"/>
              <a:gd name="connsiteY1" fmla="*/ 1042325 h 3984712"/>
              <a:gd name="connsiteX2" fmla="*/ 1685937 w 3322824"/>
              <a:gd name="connsiteY2" fmla="*/ 0 h 3984712"/>
              <a:gd name="connsiteX3" fmla="*/ 3300376 w 3322824"/>
              <a:gd name="connsiteY3" fmla="*/ 987895 h 3984712"/>
              <a:gd name="connsiteX4" fmla="*/ 3322824 w 3322824"/>
              <a:gd name="connsiteY4" fmla="*/ 3042828 h 3984712"/>
              <a:gd name="connsiteX5" fmla="*/ 1718607 w 3322824"/>
              <a:gd name="connsiteY5" fmla="*/ 3984712 h 3984712"/>
              <a:gd name="connsiteX6" fmla="*/ 12890 w 3322824"/>
              <a:gd name="connsiteY6" fmla="*/ 3077954 h 3984712"/>
              <a:gd name="connsiteX0" fmla="*/ 12890 w 3322824"/>
              <a:gd name="connsiteY0" fmla="*/ 3077954 h 3984712"/>
              <a:gd name="connsiteX1" fmla="*/ 2004 w 3322824"/>
              <a:gd name="connsiteY1" fmla="*/ 1042325 h 3984712"/>
              <a:gd name="connsiteX2" fmla="*/ 1685937 w 3322824"/>
              <a:gd name="connsiteY2" fmla="*/ 0 h 3984712"/>
              <a:gd name="connsiteX3" fmla="*/ 3300376 w 3322824"/>
              <a:gd name="connsiteY3" fmla="*/ 987895 h 3984712"/>
              <a:gd name="connsiteX4" fmla="*/ 3322824 w 3322824"/>
              <a:gd name="connsiteY4" fmla="*/ 3042828 h 3984712"/>
              <a:gd name="connsiteX5" fmla="*/ 1718607 w 3322824"/>
              <a:gd name="connsiteY5" fmla="*/ 3984712 h 3984712"/>
              <a:gd name="connsiteX6" fmla="*/ 12890 w 3322824"/>
              <a:gd name="connsiteY6" fmla="*/ 3077954 h 3984712"/>
              <a:gd name="connsiteX0" fmla="*/ 12890 w 3322824"/>
              <a:gd name="connsiteY0" fmla="*/ 3077954 h 3984712"/>
              <a:gd name="connsiteX1" fmla="*/ 2004 w 3322824"/>
              <a:gd name="connsiteY1" fmla="*/ 1042325 h 3984712"/>
              <a:gd name="connsiteX2" fmla="*/ 1685937 w 3322824"/>
              <a:gd name="connsiteY2" fmla="*/ 0 h 3984712"/>
              <a:gd name="connsiteX3" fmla="*/ 3300376 w 3322824"/>
              <a:gd name="connsiteY3" fmla="*/ 987895 h 3984712"/>
              <a:gd name="connsiteX4" fmla="*/ 3322824 w 3322824"/>
              <a:gd name="connsiteY4" fmla="*/ 3042828 h 3984712"/>
              <a:gd name="connsiteX5" fmla="*/ 1718607 w 3322824"/>
              <a:gd name="connsiteY5" fmla="*/ 3984712 h 3984712"/>
              <a:gd name="connsiteX6" fmla="*/ 12890 w 3322824"/>
              <a:gd name="connsiteY6" fmla="*/ 3077954 h 3984712"/>
              <a:gd name="connsiteX0" fmla="*/ 12890 w 3322824"/>
              <a:gd name="connsiteY0" fmla="*/ 3077954 h 3984712"/>
              <a:gd name="connsiteX1" fmla="*/ 2004 w 3322824"/>
              <a:gd name="connsiteY1" fmla="*/ 1042325 h 3984712"/>
              <a:gd name="connsiteX2" fmla="*/ 1685937 w 3322824"/>
              <a:gd name="connsiteY2" fmla="*/ 0 h 3984712"/>
              <a:gd name="connsiteX3" fmla="*/ 3300376 w 3322824"/>
              <a:gd name="connsiteY3" fmla="*/ 987895 h 3984712"/>
              <a:gd name="connsiteX4" fmla="*/ 3322824 w 3322824"/>
              <a:gd name="connsiteY4" fmla="*/ 3042828 h 3984712"/>
              <a:gd name="connsiteX5" fmla="*/ 1663558 w 3322824"/>
              <a:gd name="connsiteY5" fmla="*/ 3984712 h 3984712"/>
              <a:gd name="connsiteX6" fmla="*/ 12890 w 3322824"/>
              <a:gd name="connsiteY6" fmla="*/ 3077954 h 3984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22824" h="3984712">
                <a:moveTo>
                  <a:pt x="12890" y="3077954"/>
                </a:moveTo>
                <a:cubicBezTo>
                  <a:pt x="9261" y="3056183"/>
                  <a:pt x="-5253" y="1684582"/>
                  <a:pt x="2004" y="1042325"/>
                </a:cubicBezTo>
                <a:cubicBezTo>
                  <a:pt x="-57198" y="1092173"/>
                  <a:pt x="1684680" y="14064"/>
                  <a:pt x="1685937" y="0"/>
                </a:cubicBezTo>
                <a:cubicBezTo>
                  <a:pt x="1712455" y="13612"/>
                  <a:pt x="2762230" y="658597"/>
                  <a:pt x="3300376" y="987895"/>
                </a:cubicBezTo>
                <a:cubicBezTo>
                  <a:pt x="3300601" y="1302758"/>
                  <a:pt x="3322599" y="3130736"/>
                  <a:pt x="3322824" y="3042828"/>
                </a:cubicBezTo>
                <a:cubicBezTo>
                  <a:pt x="3310599" y="3051989"/>
                  <a:pt x="2198297" y="3670751"/>
                  <a:pt x="1663558" y="3984712"/>
                </a:cubicBezTo>
                <a:lnTo>
                  <a:pt x="12890" y="3077954"/>
                </a:lnTo>
                <a:close/>
              </a:path>
            </a:pathLst>
          </a:custGeom>
          <a:solidFill>
            <a:schemeClr val="tx2">
              <a:lumMod val="25000"/>
            </a:schemeClr>
          </a:solidFill>
          <a:ln w="47625" cap="rnd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MX"/>
          </a:p>
        </p:txBody>
      </p:sp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867484" y="1556792"/>
            <a:ext cx="7520940" cy="548640"/>
          </a:xfrm>
        </p:spPr>
        <p:txBody>
          <a:bodyPr/>
          <a:lstStyle/>
          <a:p>
            <a:pPr algn="ctr"/>
            <a:r>
              <a:rPr lang="es-MX" sz="3200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Manejo de un sistema</a:t>
            </a:r>
            <a:endParaRPr lang="es-MX" sz="3200" cap="none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4" name="23 Conector recto"/>
          <p:cNvCxnSpPr>
            <a:endCxn id="15" idx="3"/>
          </p:cNvCxnSpPr>
          <p:nvPr/>
        </p:nvCxnSpPr>
        <p:spPr>
          <a:xfrm flipV="1">
            <a:off x="4467383" y="1895469"/>
            <a:ext cx="2589385" cy="1589020"/>
          </a:xfrm>
          <a:prstGeom prst="line">
            <a:avLst/>
          </a:prstGeom>
          <a:ln w="41275"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>
            <a:stCxn id="15" idx="1"/>
          </p:cNvCxnSpPr>
          <p:nvPr/>
        </p:nvCxnSpPr>
        <p:spPr>
          <a:xfrm>
            <a:off x="1838866" y="1981575"/>
            <a:ext cx="2625122" cy="1468106"/>
          </a:xfrm>
          <a:prstGeom prst="line">
            <a:avLst/>
          </a:prstGeom>
          <a:ln w="41275"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4463988" y="3449681"/>
            <a:ext cx="3395" cy="3186641"/>
          </a:xfrm>
          <a:prstGeom prst="line">
            <a:avLst/>
          </a:prstGeom>
          <a:ln w="41275">
            <a:solidFill>
              <a:schemeClr val="tx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1 Título"/>
          <p:cNvSpPr txBox="1">
            <a:spLocks/>
          </p:cNvSpPr>
          <p:nvPr/>
        </p:nvSpPr>
        <p:spPr>
          <a:xfrm>
            <a:off x="4463988" y="4032488"/>
            <a:ext cx="270030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Estado </a:t>
            </a:r>
          </a:p>
          <a:p>
            <a:pPr algn="ctr"/>
            <a:r>
              <a:rPr lang="es-MX" sz="3200" cap="none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s-MX" sz="3200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ísico</a:t>
            </a:r>
            <a:endParaRPr lang="es-MX" sz="3200" cap="none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1 Título"/>
          <p:cNvSpPr txBox="1">
            <a:spLocks/>
          </p:cNvSpPr>
          <p:nvPr/>
        </p:nvSpPr>
        <p:spPr>
          <a:xfrm>
            <a:off x="1763688" y="4032488"/>
            <a:ext cx="270030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Estado </a:t>
            </a:r>
          </a:p>
          <a:p>
            <a:pPr algn="ctr"/>
            <a:r>
              <a:rPr lang="es-MX" sz="3200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Emocional</a:t>
            </a:r>
            <a:endParaRPr lang="es-MX" sz="3200" cap="none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7045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0" grpId="0"/>
      <p:bldP spid="31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ngulos">
  <a:themeElements>
    <a:clrScheme name="Personalizado 1">
      <a:dk1>
        <a:srgbClr val="27374A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0070C0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>
    <a:spDef>
      <a:spPr>
        <a:noFill/>
        <a:ln w="31750" cap="rnd">
          <a:solidFill>
            <a:schemeClr val="tx2">
              <a:lumMod val="50000"/>
            </a:schemeClr>
          </a:solidFill>
        </a:ln>
        <a:effectLst>
          <a:outerShdw blurRad="50800" dist="38100" dir="5400000" algn="t" rotWithShape="0">
            <a:schemeClr val="bg2">
              <a:lumMod val="50000"/>
              <a:alpha val="40000"/>
            </a:scheme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41275">
          <a:solidFill>
            <a:schemeClr val="tx2">
              <a:lumMod val="50000"/>
            </a:schemeClr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</TotalTime>
  <Words>758</Words>
  <Application>Microsoft Office PowerPoint</Application>
  <PresentationFormat>Presentación en pantalla (4:3)</PresentationFormat>
  <Paragraphs>277</Paragraphs>
  <Slides>30</Slides>
  <Notes>29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7" baseType="lpstr">
      <vt:lpstr>Arial</vt:lpstr>
      <vt:lpstr>Calibri</vt:lpstr>
      <vt:lpstr>Franklin Gothic Book</vt:lpstr>
      <vt:lpstr>Franklin Gothic Medium</vt:lpstr>
      <vt:lpstr>Tunga</vt:lpstr>
      <vt:lpstr>Wingdings</vt:lpstr>
      <vt:lpstr>Ángulos</vt:lpstr>
      <vt:lpstr>Emergencias endodónticas</vt:lpstr>
      <vt:lpstr>Emergencias endodónticas</vt:lpstr>
      <vt:lpstr>EMERGENCIA</vt:lpstr>
      <vt:lpstr>Presentación de PowerPoint</vt:lpstr>
      <vt:lpstr>Presentación de PowerPoint</vt:lpstr>
      <vt:lpstr>Presentación de PowerPoint</vt:lpstr>
      <vt:lpstr>Presentación de PowerPoint</vt:lpstr>
      <vt:lpstr>URGENCIA</vt:lpstr>
      <vt:lpstr>Manejo de un sistema</vt:lpstr>
      <vt:lpstr>Examen Médico  Odontológico </vt:lpstr>
      <vt:lpstr>Secuencia de diagnóstico</vt:lpstr>
      <vt:lpstr>Examen Objetivo </vt:lpstr>
      <vt:lpstr>Examen Intraoral</vt:lpstr>
      <vt:lpstr>Planificación del tratamiento</vt:lpstr>
      <vt:lpstr>Presentación de PowerPoint</vt:lpstr>
      <vt:lpstr>Presentación de PowerPoint</vt:lpstr>
      <vt:lpstr>Manejo psicológico del paciente  </vt:lpstr>
      <vt:lpstr>Pulpitis Irreversible Dolorosa  </vt:lpstr>
      <vt:lpstr>Presentación de PowerPoint</vt:lpstr>
      <vt:lpstr>Pulpitis Irreversible con Periodontitis Apical Sintomática  </vt:lpstr>
      <vt:lpstr>Presentación de PowerPoint</vt:lpstr>
      <vt:lpstr>Necrosis Pulpar con  Patosis Apical</vt:lpstr>
      <vt:lpstr>b) Con hinchazón</vt:lpstr>
      <vt:lpstr>Presentación de PowerPoint</vt:lpstr>
      <vt:lpstr>b) Con hinchazón</vt:lpstr>
      <vt:lpstr>Presentación de PowerPoint</vt:lpstr>
      <vt:lpstr>EMERGENCIA entre citas</vt:lpstr>
      <vt:lpstr>Tratamiento de Recrudecimiento</vt:lpstr>
      <vt:lpstr>Emergencias Postobturación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Studio XPS</dc:creator>
  <cp:lastModifiedBy>USUARIO</cp:lastModifiedBy>
  <cp:revision>134</cp:revision>
  <dcterms:created xsi:type="dcterms:W3CDTF">2015-08-23T18:11:57Z</dcterms:created>
  <dcterms:modified xsi:type="dcterms:W3CDTF">2017-10-12T19:53:52Z</dcterms:modified>
</cp:coreProperties>
</file>