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7" r:id="rId3"/>
    <p:sldId id="258" r:id="rId4"/>
    <p:sldId id="259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0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7" r:id="rId21"/>
    <p:sldId id="281" r:id="rId22"/>
    <p:sldId id="275" r:id="rId23"/>
    <p:sldId id="276" r:id="rId24"/>
    <p:sldId id="278" r:id="rId25"/>
    <p:sldId id="279" r:id="rId26"/>
    <p:sldId id="283" r:id="rId27"/>
    <p:sldId id="280" r:id="rId28"/>
    <p:sldId id="257" r:id="rId29"/>
    <p:sldId id="284" r:id="rId30"/>
    <p:sldId id="285" r:id="rId31"/>
    <p:sldId id="289" r:id="rId32"/>
    <p:sldId id="290" r:id="rId3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AE13-23D1-4C60-9103-63055171DF2F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E815E80-A42C-45D2-A651-BF5AD0D73F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AE13-23D1-4C60-9103-63055171DF2F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15E80-A42C-45D2-A651-BF5AD0D73F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AE13-23D1-4C60-9103-63055171DF2F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15E80-A42C-45D2-A651-BF5AD0D73F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AE13-23D1-4C60-9103-63055171DF2F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15E80-A42C-45D2-A651-BF5AD0D73F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AE13-23D1-4C60-9103-63055171DF2F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15E80-A42C-45D2-A651-BF5AD0D73F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AE13-23D1-4C60-9103-63055171DF2F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15E80-A42C-45D2-A651-BF5AD0D73FEE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AE13-23D1-4C60-9103-63055171DF2F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15E80-A42C-45D2-A651-BF5AD0D73FEE}" type="slidenum">
              <a:rPr lang="es-MX" smtClean="0"/>
              <a:t>‹Nº›</a:t>
            </a:fld>
            <a:endParaRPr lang="es-MX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AE13-23D1-4C60-9103-63055171DF2F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15E80-A42C-45D2-A651-BF5AD0D73F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AE13-23D1-4C60-9103-63055171DF2F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15E80-A42C-45D2-A651-BF5AD0D73FE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AE13-23D1-4C60-9103-63055171DF2F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15E80-A42C-45D2-A651-BF5AD0D73FEE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AAE13-23D1-4C60-9103-63055171DF2F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15E80-A42C-45D2-A651-BF5AD0D73FEE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75AAE13-23D1-4C60-9103-63055171DF2F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DE815E80-A42C-45D2-A651-BF5AD0D73FEE}" type="slidenum">
              <a:rPr lang="es-MX" smtClean="0"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microsoft.com/office/2007/relationships/hdphoto" Target="../media/hdphoto5.wdp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microsoft.com/office/2007/relationships/hdphoto" Target="../media/hdphoto7.wdp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microsoft.com/office/2007/relationships/hdphoto" Target="../media/hdphoto10.wdp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hdphoto" Target="../media/hdphoto15.wdp"/><Relationship Id="rId3" Type="http://schemas.microsoft.com/office/2007/relationships/hdphoto" Target="../media/hdphoto13.wdp"/><Relationship Id="rId7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microsoft.com/office/2007/relationships/hdphoto" Target="../media/hdphoto14.wdp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683568" y="1340769"/>
            <a:ext cx="7772400" cy="4752528"/>
          </a:xfrm>
        </p:spPr>
        <p:txBody>
          <a:bodyPr/>
          <a:lstStyle/>
          <a:p>
            <a:pPr marL="68580" indent="0" algn="ctr">
              <a:buNone/>
            </a:pPr>
            <a:r>
              <a:rPr lang="es-MX" dirty="0" smtClean="0"/>
              <a:t>UNIVERSIDAD AUTÓNOMA DEL ESTADO DE MÉXICO</a:t>
            </a:r>
          </a:p>
          <a:p>
            <a:pPr marL="68580" indent="0" algn="ctr">
              <a:buNone/>
            </a:pPr>
            <a:r>
              <a:rPr lang="es-MX" dirty="0" smtClean="0"/>
              <a:t>ORGANISMO ACADÉMICO: FACULTAD DE ODONTOLOGÍA</a:t>
            </a:r>
          </a:p>
          <a:p>
            <a:pPr marL="68580" indent="0" algn="ctr">
              <a:buNone/>
            </a:pPr>
            <a:r>
              <a:rPr lang="es-MX" dirty="0" smtClean="0"/>
              <a:t>ÁREA DE DOCENCIA: REHABILITACIÓN ODONTOLÓGICA</a:t>
            </a:r>
          </a:p>
          <a:p>
            <a:pPr marL="68580" indent="0" algn="ctr">
              <a:buNone/>
            </a:pPr>
            <a:r>
              <a:rPr lang="es-MX" dirty="0" smtClean="0"/>
              <a:t>FECHA DE APROBACIÓN POR LOS H. H. CONSEJOS ACADÉMICO Y DE GOBIERNO: ENERO 2017</a:t>
            </a:r>
          </a:p>
          <a:p>
            <a:pPr marL="68580" indent="0" algn="ctr">
              <a:buNone/>
            </a:pPr>
            <a:r>
              <a:rPr lang="es-MX" dirty="0" smtClean="0"/>
              <a:t>CLÍNICA DE ENDODONCIA</a:t>
            </a:r>
          </a:p>
          <a:p>
            <a:pPr marL="68580" indent="0" algn="ctr">
              <a:buNone/>
            </a:pPr>
            <a:r>
              <a:rPr lang="es-MX" dirty="0" smtClean="0"/>
              <a:t>CLAVE: L40027</a:t>
            </a:r>
          </a:p>
          <a:p>
            <a:pPr marL="68580" indent="0" algn="ctr">
              <a:buNone/>
            </a:pPr>
            <a:r>
              <a:rPr lang="es-MX" dirty="0" smtClean="0"/>
              <a:t>HORAS PRACTICAS:6</a:t>
            </a:r>
          </a:p>
          <a:p>
            <a:pPr marL="68580" indent="0" algn="ctr">
              <a:buNone/>
            </a:pPr>
            <a:r>
              <a:rPr lang="es-MX" dirty="0" smtClean="0"/>
              <a:t>CREDITOS:6</a:t>
            </a:r>
          </a:p>
          <a:p>
            <a:pPr marL="68580" indent="0" algn="ctr">
              <a:buNone/>
            </a:pPr>
            <a:r>
              <a:rPr lang="es-MX" dirty="0" smtClean="0"/>
              <a:t>UNIDAD DE APRENDIZAJE: CLÍNICA DE ENDODONCIA</a:t>
            </a:r>
          </a:p>
          <a:p>
            <a:pPr marL="68580" indent="0" algn="ctr">
              <a:buNone/>
            </a:pPr>
            <a:r>
              <a:rPr lang="es-MX" dirty="0" smtClean="0"/>
              <a:t>SEXTO PERIODO DE LA LICENCIATURA DE CIRUJANO DENTISTA</a:t>
            </a:r>
          </a:p>
          <a:p>
            <a:pPr marL="68580" indent="0" algn="ctr">
              <a:buNone/>
            </a:pPr>
            <a:r>
              <a:rPr lang="es-MX" dirty="0" smtClean="0"/>
              <a:t>AUTOR: DR. EN EDUC. FRANCISCO MONTIEL CONZUELO</a:t>
            </a:r>
            <a:endParaRPr lang="es-MX" dirty="0"/>
          </a:p>
        </p:txBody>
      </p:sp>
      <p:pic>
        <p:nvPicPr>
          <p:cNvPr id="5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-171400"/>
            <a:ext cx="1622384" cy="1795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 descr="Resultado de imagen para escudo uaemex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34" y="267603"/>
            <a:ext cx="1301512" cy="9179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0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692696"/>
            <a:ext cx="7772400" cy="3733800"/>
          </a:xfrm>
        </p:spPr>
        <p:txBody>
          <a:bodyPr/>
          <a:lstStyle/>
          <a:p>
            <a:r>
              <a:rPr lang="es-MX" dirty="0" smtClean="0"/>
              <a:t>El fracaso se define como la persistencia o el desarrollo de una patosis radiológica. En concreto se trata de una lesión radiotransparente que ha permanecido igual, ha aumentado de tamaño o ha aparecido tras el tratamiento.</a:t>
            </a:r>
            <a:endParaRPr lang="es-MX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76872"/>
            <a:ext cx="2666235" cy="3349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41367"/>
            <a:ext cx="2666235" cy="34374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887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548680"/>
            <a:ext cx="7772400" cy="3733800"/>
          </a:xfrm>
        </p:spPr>
        <p:txBody>
          <a:bodyPr/>
          <a:lstStyle/>
          <a:p>
            <a:r>
              <a:rPr lang="es-MX" dirty="0" smtClean="0"/>
              <a:t>Un resultado “cuestionable” implica una situación de incertidumbre</a:t>
            </a:r>
          </a:p>
          <a:p>
            <a:endParaRPr lang="es-MX" dirty="0"/>
          </a:p>
          <a:p>
            <a:r>
              <a:rPr lang="es-MX" dirty="0" smtClean="0"/>
              <a:t>Esta categoría comprende los dientes con patosis que no manifiestan síntomas y mantienen su capacidad funcional.</a:t>
            </a:r>
          </a:p>
          <a:p>
            <a:endParaRPr lang="es-MX" dirty="0"/>
          </a:p>
          <a:p>
            <a:r>
              <a:rPr lang="es-MX" dirty="0" smtClean="0"/>
              <a:t>La lesión radiológica no ha aumentado ni ha disminuido significativamente.</a:t>
            </a:r>
          </a:p>
          <a:p>
            <a:endParaRPr lang="es-MX" dirty="0"/>
          </a:p>
          <a:p>
            <a:r>
              <a:rPr lang="es-MX" dirty="0" smtClean="0"/>
              <a:t>Puede curar o no.</a:t>
            </a: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097" y="2916783"/>
            <a:ext cx="2067063" cy="30082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899137"/>
            <a:ext cx="2075859" cy="29906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7422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dondear rectángulo de esquina diagonal"/>
          <p:cNvSpPr/>
          <p:nvPr/>
        </p:nvSpPr>
        <p:spPr>
          <a:xfrm>
            <a:off x="2339752" y="476672"/>
            <a:ext cx="4392488" cy="79208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Estudio Histológico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El examen histológico rutinario de los tejidos periapicales tras el tratamiento endodóntico resulta muy practico y es imposible sin ayuda de la cirugía.</a:t>
            </a:r>
          </a:p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Si hubiera que evaluar histológicamente un diente endodonciado, el éxito del tratamiento implicaría la reconstrucción de las estructuras perirradiculares y la ausencia de inflamación.</a:t>
            </a:r>
          </a:p>
          <a:p>
            <a:pPr algn="just"/>
            <a:endParaRPr lang="es-MX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012380"/>
            <a:ext cx="1807416" cy="27181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62059"/>
            <a:ext cx="1726689" cy="26691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365104"/>
            <a:ext cx="3143697" cy="19607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1967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iagonal"/>
          <p:cNvSpPr/>
          <p:nvPr/>
        </p:nvSpPr>
        <p:spPr>
          <a:xfrm>
            <a:off x="2339752" y="476672"/>
            <a:ext cx="4464496" cy="79208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Porcentaje de Éxito 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Se debe valorar individualmente cada caso para determinar las probabilidades de éxito.</a:t>
            </a:r>
          </a:p>
          <a:p>
            <a:pPr algn="just"/>
            <a:endParaRPr lang="es-MX" dirty="0"/>
          </a:p>
          <a:p>
            <a:pPr algn="just"/>
            <a:r>
              <a:rPr lang="es-MX" dirty="0" err="1" smtClean="0"/>
              <a:t>Torabinejad</a:t>
            </a:r>
            <a:r>
              <a:rPr lang="es-MX" dirty="0" smtClean="0"/>
              <a:t> y </a:t>
            </a:r>
            <a:r>
              <a:rPr lang="es-MX" dirty="0" err="1" smtClean="0"/>
              <a:t>Cols</a:t>
            </a:r>
            <a:r>
              <a:rPr lang="es-MX" dirty="0" smtClean="0"/>
              <a:t>, comprobaron un porcentaje global de éxito radiológico del 81.5% en un periodo de 5 años.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De acuerdo a los porcentajes de supervivencia, parece que mas del 90% de los dientes mantienen su capacidad funcional.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8409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iagonal"/>
          <p:cNvSpPr/>
          <p:nvPr/>
        </p:nvSpPr>
        <p:spPr>
          <a:xfrm>
            <a:off x="1979712" y="260648"/>
            <a:ext cx="5184576" cy="115212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Factores que Permiten</a:t>
            </a:r>
            <a:b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Predecir el Éxito o el Fracaso 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1711424"/>
            <a:ext cx="7772400" cy="3733800"/>
          </a:xfrm>
        </p:spPr>
        <p:txBody>
          <a:bodyPr/>
          <a:lstStyle/>
          <a:p>
            <a:r>
              <a:rPr lang="es-MX" dirty="0" smtClean="0"/>
              <a:t>Patosis Apical.</a:t>
            </a:r>
          </a:p>
          <a:p>
            <a:endParaRPr lang="es-MX" dirty="0"/>
          </a:p>
          <a:p>
            <a:r>
              <a:rPr lang="es-MX" dirty="0" smtClean="0"/>
              <a:t>Las condiciones bacterianas del conducto.</a:t>
            </a:r>
          </a:p>
          <a:p>
            <a:endParaRPr lang="es-MX" dirty="0"/>
          </a:p>
          <a:p>
            <a:r>
              <a:rPr lang="es-MX" dirty="0" smtClean="0"/>
              <a:t>La extensión y la calidad de la obturación.</a:t>
            </a:r>
          </a:p>
          <a:p>
            <a:endParaRPr lang="es-MX" dirty="0"/>
          </a:p>
          <a:p>
            <a:r>
              <a:rPr lang="es-MX" dirty="0" smtClean="0"/>
              <a:t>La calidad de la restauración coronal.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8083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iagonal"/>
          <p:cNvSpPr/>
          <p:nvPr/>
        </p:nvSpPr>
        <p:spPr>
          <a:xfrm>
            <a:off x="1187624" y="260648"/>
            <a:ext cx="6768752" cy="1224136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Causas de Falta de Curación (Fracaso) </a:t>
            </a:r>
            <a:b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tras el tratamiento Endodóncico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1711424"/>
            <a:ext cx="7772400" cy="3733800"/>
          </a:xfrm>
        </p:spPr>
        <p:txBody>
          <a:bodyPr>
            <a:normAutofit/>
          </a:bodyPr>
          <a:lstStyle/>
          <a:p>
            <a:r>
              <a:rPr lang="es-MX" dirty="0" smtClean="0"/>
              <a:t>Los errores en el diagnostico y planificación del tratamiento .</a:t>
            </a:r>
          </a:p>
          <a:p>
            <a:endParaRPr lang="es-MX" dirty="0"/>
          </a:p>
          <a:p>
            <a:r>
              <a:rPr lang="es-MX" dirty="0" smtClean="0"/>
              <a:t>Las filtraciones coronales.</a:t>
            </a:r>
          </a:p>
          <a:p>
            <a:endParaRPr lang="es-MX" dirty="0" smtClean="0"/>
          </a:p>
          <a:p>
            <a:r>
              <a:rPr lang="es-MX" dirty="0" smtClean="0"/>
              <a:t>El desconocimiento de la anatomía pulpar.</a:t>
            </a:r>
          </a:p>
          <a:p>
            <a:endParaRPr lang="es-MX" dirty="0"/>
          </a:p>
          <a:p>
            <a:r>
              <a:rPr lang="es-MX" dirty="0" smtClean="0"/>
              <a:t>Un desbridamiento y/o una desinfección inadecuada del conducto radicular.</a:t>
            </a:r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442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980728"/>
            <a:ext cx="7772400" cy="3733800"/>
          </a:xfrm>
        </p:spPr>
        <p:txBody>
          <a:bodyPr/>
          <a:lstStyle/>
          <a:p>
            <a:r>
              <a:rPr lang="es-MX" dirty="0"/>
              <a:t>Los errores quirúrgicos.</a:t>
            </a:r>
          </a:p>
          <a:p>
            <a:endParaRPr lang="es-MX" dirty="0"/>
          </a:p>
          <a:p>
            <a:r>
              <a:rPr lang="es-MX" dirty="0"/>
              <a:t>Las deficiencias o errores en la obturación.</a:t>
            </a:r>
          </a:p>
          <a:p>
            <a:endParaRPr lang="es-MX" dirty="0"/>
          </a:p>
          <a:p>
            <a:r>
              <a:rPr lang="es-MX" dirty="0"/>
              <a:t>Las fracturas radiculares verticales.</a:t>
            </a:r>
          </a:p>
          <a:p>
            <a:endParaRPr lang="es-MX" dirty="0"/>
          </a:p>
          <a:p>
            <a:r>
              <a:rPr lang="es-MX" dirty="0"/>
              <a:t>Estos factores pueden actuar durante las fases preoperatoria, operatoria y postoperatoria del tratamiento </a:t>
            </a:r>
            <a:r>
              <a:rPr lang="es-MX" dirty="0" smtClean="0"/>
              <a:t>endodóncico</a:t>
            </a:r>
            <a:r>
              <a:rPr lang="es-MX" dirty="0"/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9580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iagonal"/>
          <p:cNvSpPr/>
          <p:nvPr/>
        </p:nvSpPr>
        <p:spPr>
          <a:xfrm>
            <a:off x="2123728" y="476672"/>
            <a:ext cx="4896544" cy="79208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Causas Preoperatorias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Errores en el diagnostico, errores en la planificación del tratamiento.</a:t>
            </a:r>
          </a:p>
          <a:p>
            <a:endParaRPr lang="es-MX" dirty="0"/>
          </a:p>
          <a:p>
            <a:r>
              <a:rPr lang="es-MX" dirty="0" smtClean="0"/>
              <a:t>Mala selección de candidatos o al tratamiento de un diente con un pronostico desfavorable.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5224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dondear rectángulo de esquina diagonal"/>
          <p:cNvSpPr/>
          <p:nvPr/>
        </p:nvSpPr>
        <p:spPr>
          <a:xfrm>
            <a:off x="2339752" y="476672"/>
            <a:ext cx="4608512" cy="79208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Causas Operatorias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Se deben a errores en las técnicas quirúrgicas</a:t>
            </a:r>
          </a:p>
          <a:p>
            <a:endParaRPr lang="es-MX" dirty="0"/>
          </a:p>
          <a:p>
            <a:r>
              <a:rPr lang="es-MX" dirty="0" smtClean="0"/>
              <a:t>Acceso restringido.</a:t>
            </a:r>
          </a:p>
          <a:p>
            <a:endParaRPr lang="es-MX" dirty="0" smtClean="0"/>
          </a:p>
          <a:p>
            <a:r>
              <a:rPr lang="es-MX" dirty="0" smtClean="0"/>
              <a:t>Creación de un conducto artificial.</a:t>
            </a:r>
          </a:p>
          <a:p>
            <a:endParaRPr lang="es-MX" dirty="0" smtClean="0"/>
          </a:p>
          <a:p>
            <a:r>
              <a:rPr lang="es-MX" dirty="0" smtClean="0"/>
              <a:t>Perforaciones Radiculares.</a:t>
            </a:r>
          </a:p>
          <a:p>
            <a:endParaRPr lang="es-MX" dirty="0" smtClean="0"/>
          </a:p>
          <a:p>
            <a:r>
              <a:rPr lang="es-MX" dirty="0" smtClean="0"/>
              <a:t>Instrumento Rotos.</a:t>
            </a:r>
          </a:p>
        </p:txBody>
      </p:sp>
    </p:spTree>
    <p:extLst>
      <p:ext uri="{BB962C8B-B14F-4D97-AF65-F5344CB8AC3E}">
        <p14:creationId xmlns:p14="http://schemas.microsoft.com/office/powerpoint/2010/main" val="895345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476672"/>
            <a:ext cx="7772400" cy="3733800"/>
          </a:xfrm>
        </p:spPr>
        <p:txBody>
          <a:bodyPr/>
          <a:lstStyle/>
          <a:p>
            <a:r>
              <a:rPr lang="es-MX" dirty="0" err="1"/>
              <a:t>Subobturación</a:t>
            </a:r>
            <a:r>
              <a:rPr lang="es-MX" dirty="0"/>
              <a:t>, </a:t>
            </a:r>
            <a:r>
              <a:rPr lang="es-MX" dirty="0" err="1"/>
              <a:t>sobreobturación</a:t>
            </a:r>
            <a:r>
              <a:rPr lang="es-MX" dirty="0"/>
              <a:t> y </a:t>
            </a:r>
            <a:r>
              <a:rPr lang="es-MX" dirty="0" err="1"/>
              <a:t>sobreextensión</a:t>
            </a:r>
            <a:r>
              <a:rPr lang="es-MX" dirty="0"/>
              <a:t>.</a:t>
            </a:r>
          </a:p>
          <a:p>
            <a:endParaRPr lang="es-MX" dirty="0"/>
          </a:p>
          <a:p>
            <a:r>
              <a:rPr lang="es-MX" dirty="0" err="1" smtClean="0"/>
              <a:t>Sobreinstrumentación</a:t>
            </a:r>
            <a:r>
              <a:rPr lang="es-MX" dirty="0"/>
              <a:t>.</a:t>
            </a:r>
          </a:p>
          <a:p>
            <a:endParaRPr lang="es-MX" dirty="0"/>
          </a:p>
          <a:p>
            <a:r>
              <a:rPr lang="es-MX" dirty="0"/>
              <a:t>Fractura radicular vertical. </a:t>
            </a:r>
          </a:p>
          <a:p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08920"/>
            <a:ext cx="3190835" cy="22867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820" y="2753001"/>
            <a:ext cx="3150950" cy="2260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214" y="2238539"/>
            <a:ext cx="1090202" cy="31243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910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dondear rectángulo de esquina diagonal"/>
          <p:cNvSpPr/>
          <p:nvPr/>
        </p:nvSpPr>
        <p:spPr>
          <a:xfrm>
            <a:off x="4246848" y="1222493"/>
            <a:ext cx="4248472" cy="259228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427984" y="2193032"/>
            <a:ext cx="3886200" cy="1524000"/>
          </a:xfrm>
        </p:spPr>
        <p:txBody>
          <a:bodyPr>
            <a:noAutofit/>
          </a:bodyPr>
          <a:lstStyle/>
          <a:p>
            <a:pPr algn="ctr"/>
            <a:r>
              <a:rPr lang="es-MX" sz="44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Evaluación de los </a:t>
            </a:r>
            <a:r>
              <a:rPr lang="es-MX" sz="48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 </a:t>
            </a:r>
            <a:r>
              <a:rPr lang="es-MX" sz="48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Endodóncicos</a:t>
            </a:r>
            <a:endParaRPr lang="es-MX" sz="48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78" y="-526080"/>
            <a:ext cx="3833066" cy="4243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673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iagonal"/>
          <p:cNvSpPr/>
          <p:nvPr/>
        </p:nvSpPr>
        <p:spPr>
          <a:xfrm>
            <a:off x="2123728" y="476672"/>
            <a:ext cx="4968552" cy="79208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Causas Postoperatorias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ausencia de sello coronal.</a:t>
            </a:r>
          </a:p>
          <a:p>
            <a:endParaRPr lang="es-MX" dirty="0"/>
          </a:p>
          <a:p>
            <a:r>
              <a:rPr lang="es-MX" dirty="0" smtClean="0"/>
              <a:t>No debe quedar ningún espacio entre el relleno coronal y la obturación de la zona cervical.</a:t>
            </a:r>
          </a:p>
          <a:p>
            <a:endParaRPr lang="es-MX" dirty="0"/>
          </a:p>
          <a:p>
            <a:r>
              <a:rPr lang="es-MX" dirty="0" smtClean="0"/>
              <a:t>Una supresión excesiva de dentina para insertar un poste debilita la raíz e incrementa el riesgo de fractura.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8726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2088232" cy="29765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52802"/>
            <a:ext cx="2830659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01013"/>
            <a:ext cx="2212178" cy="29765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611" y="3457605"/>
            <a:ext cx="3184539" cy="22000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150" y="3457605"/>
            <a:ext cx="2929290" cy="206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0917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iagonal"/>
          <p:cNvSpPr/>
          <p:nvPr/>
        </p:nvSpPr>
        <p:spPr>
          <a:xfrm>
            <a:off x="899592" y="260648"/>
            <a:ext cx="7488832" cy="1224136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 del Tratamiento tras </a:t>
            </a:r>
            <a:b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Fracaso de la Endodoncia Conservadora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dirty="0" smtClean="0"/>
              <a:t>Cuando fracasa el tratamiento endodóncico, las opciones terapéuticas son:</a:t>
            </a:r>
          </a:p>
          <a:p>
            <a:endParaRPr lang="es-MX" dirty="0"/>
          </a:p>
          <a:p>
            <a:pPr marL="525780" indent="-457200">
              <a:buFont typeface="+mj-lt"/>
              <a:buAutoNum type="arabicPeriod"/>
            </a:pPr>
            <a:r>
              <a:rPr lang="es-MX" dirty="0" smtClean="0"/>
              <a:t>Un nuevo tratamiento conservador.</a:t>
            </a:r>
          </a:p>
          <a:p>
            <a:pPr marL="525780" indent="-457200">
              <a:buFont typeface="+mj-lt"/>
              <a:buAutoNum type="arabicPeriod"/>
            </a:pPr>
            <a:endParaRPr lang="es-MX" dirty="0" smtClean="0"/>
          </a:p>
          <a:p>
            <a:pPr marL="525780" indent="-457200">
              <a:buFont typeface="+mj-lt"/>
              <a:buAutoNum type="arabicPeriod"/>
            </a:pPr>
            <a:r>
              <a:rPr lang="es-MX" dirty="0" smtClean="0"/>
              <a:t>La cirugía </a:t>
            </a:r>
            <a:r>
              <a:rPr lang="es-MX" dirty="0" err="1" smtClean="0"/>
              <a:t>endodóncica</a:t>
            </a:r>
            <a:r>
              <a:rPr lang="es-MX" dirty="0" smtClean="0"/>
              <a:t>.</a:t>
            </a:r>
          </a:p>
          <a:p>
            <a:pPr marL="525780" indent="-457200">
              <a:buFont typeface="+mj-lt"/>
              <a:buAutoNum type="arabicPeriod"/>
            </a:pPr>
            <a:endParaRPr lang="es-MX" dirty="0" smtClean="0"/>
          </a:p>
          <a:p>
            <a:pPr marL="525780" indent="-457200">
              <a:buFont typeface="+mj-lt"/>
              <a:buAutoNum type="arabicPeriod"/>
            </a:pPr>
            <a:r>
              <a:rPr lang="es-MX" dirty="0" smtClean="0"/>
              <a:t>La reimplantación intencional o trasplante.</a:t>
            </a:r>
          </a:p>
          <a:p>
            <a:pPr marL="525780" indent="-457200">
              <a:buFont typeface="+mj-lt"/>
              <a:buAutoNum type="arabicPeriod"/>
            </a:pPr>
            <a:endParaRPr lang="es-MX" dirty="0" smtClean="0"/>
          </a:p>
          <a:p>
            <a:pPr marL="525780" indent="-457200">
              <a:buFont typeface="+mj-lt"/>
              <a:buAutoNum type="arabicPeriod"/>
            </a:pPr>
            <a:r>
              <a:rPr lang="es-MX" dirty="0" smtClean="0"/>
              <a:t>La extracción sin reposición.</a:t>
            </a:r>
          </a:p>
          <a:p>
            <a:pPr marL="525780" indent="-457200">
              <a:buFont typeface="+mj-lt"/>
              <a:buAutoNum type="arabicPeriod"/>
            </a:pPr>
            <a:endParaRPr lang="es-MX" dirty="0" smtClean="0"/>
          </a:p>
          <a:p>
            <a:pPr marL="525780" indent="-457200">
              <a:buFont typeface="+mj-lt"/>
              <a:buAutoNum type="arabicPeriod"/>
            </a:pPr>
            <a:r>
              <a:rPr lang="es-MX" dirty="0" smtClean="0"/>
              <a:t>La extracción y la reposición mediante una prótesis fija.</a:t>
            </a:r>
          </a:p>
          <a:p>
            <a:pPr marL="525780" indent="-457200">
              <a:buFont typeface="+mj-lt"/>
              <a:buAutoNum type="arabicPeriod"/>
            </a:pPr>
            <a:endParaRPr lang="es-MX" dirty="0"/>
          </a:p>
          <a:p>
            <a:pPr marL="525780" indent="-457200">
              <a:buFont typeface="+mj-lt"/>
              <a:buAutoNum type="arabicPeriod"/>
            </a:pPr>
            <a:r>
              <a:rPr lang="es-MX" dirty="0" smtClean="0"/>
              <a:t>Un implante </a:t>
            </a:r>
            <a:r>
              <a:rPr lang="es-MX" dirty="0" err="1" smtClean="0"/>
              <a:t>monodental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7924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dondear rectángulo de esquina diagonal"/>
          <p:cNvSpPr/>
          <p:nvPr/>
        </p:nvSpPr>
        <p:spPr>
          <a:xfrm>
            <a:off x="1259632" y="476672"/>
            <a:ext cx="6696744" cy="79208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Nuevo Tratamiento Conservador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El porcentaje de curación tras la repetición del tratamiento es del 81%.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Las probabilidades de éxito son muy elevadas cuando los dientes no presentan lesiones periapicales y se identifica y corrige la causa del fracaso.</a:t>
            </a: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90" y="3524284"/>
            <a:ext cx="2465989" cy="19642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103" y="3545635"/>
            <a:ext cx="2433963" cy="1942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391" y="3552981"/>
            <a:ext cx="2530041" cy="19642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466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dondear rectángulo de esquina diagonal"/>
          <p:cNvSpPr/>
          <p:nvPr/>
        </p:nvSpPr>
        <p:spPr>
          <a:xfrm>
            <a:off x="2237532" y="476672"/>
            <a:ext cx="4638724" cy="79208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Cirugía </a:t>
            </a:r>
            <a:r>
              <a:rPr lang="es-MX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Endodóncica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Estudios reciente de seguimiento a largo plazo de los resultados de la cirugía </a:t>
            </a:r>
            <a:r>
              <a:rPr lang="es-MX" dirty="0" err="1" smtClean="0"/>
              <a:t>endodóncica</a:t>
            </a:r>
            <a:r>
              <a:rPr lang="es-MX" dirty="0" smtClean="0"/>
              <a:t> demuestran que los porcentajes de éxitos son muy altos.</a:t>
            </a:r>
            <a:endParaRPr lang="es-MX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133" y="2896259"/>
            <a:ext cx="2243832" cy="24769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196" y="2896259"/>
            <a:ext cx="2098129" cy="2462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857" y="2866274"/>
            <a:ext cx="2287543" cy="2578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918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iagonal"/>
          <p:cNvSpPr/>
          <p:nvPr/>
        </p:nvSpPr>
        <p:spPr>
          <a:xfrm>
            <a:off x="611560" y="476672"/>
            <a:ext cx="7920880" cy="79208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Reimplantación Intencionada y Autotrasplante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Consiste en la reinserción de un diente en su alvéolo tras haberlo extraído para proceder al tratamiento quirúrgico del extremo radicular fuera del dicho alvéolo.</a:t>
            </a:r>
          </a:p>
          <a:p>
            <a:endParaRPr lang="es-MX" dirty="0"/>
          </a:p>
          <a:p>
            <a:r>
              <a:rPr lang="es-MX" dirty="0" smtClean="0"/>
              <a:t>El autotrasplante consiste en la transferencia de un diente de un alvéolo a otro del mismo paciente.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9055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568" y="620688"/>
            <a:ext cx="3200400" cy="2273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0688"/>
            <a:ext cx="3251200" cy="2298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140968"/>
            <a:ext cx="3187700" cy="2209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67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dondear rectángulo de esquina diagonal"/>
          <p:cNvSpPr/>
          <p:nvPr/>
        </p:nvSpPr>
        <p:spPr>
          <a:xfrm>
            <a:off x="2123728" y="476672"/>
            <a:ext cx="4896544" cy="79208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Dentadura Parcial Fija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Porcentaje de supervivencia del 87% a los 10 años y el 69% a lo s15 años.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96740"/>
            <a:ext cx="4927600" cy="349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941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iagonal"/>
          <p:cNvSpPr/>
          <p:nvPr/>
        </p:nvSpPr>
        <p:spPr>
          <a:xfrm>
            <a:off x="1979712" y="476672"/>
            <a:ext cx="5184576" cy="79208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Implantes </a:t>
            </a:r>
            <a:r>
              <a:rPr lang="es-MX" cap="non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s-MX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onodentales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Se han publicado porcentajes de éxito que oscilan entre el 76% y el 100%.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20251"/>
            <a:ext cx="1888372" cy="25202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26325"/>
            <a:ext cx="2558195" cy="21661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84984"/>
            <a:ext cx="2547843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304331"/>
            <a:ext cx="1516383" cy="2321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93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062" y="116632"/>
            <a:ext cx="5273226" cy="58373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609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dondear rectángulo de esquina diagonal"/>
          <p:cNvSpPr/>
          <p:nvPr/>
        </p:nvSpPr>
        <p:spPr>
          <a:xfrm>
            <a:off x="899592" y="476672"/>
            <a:ext cx="7344816" cy="79208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Evaluación de </a:t>
            </a:r>
            <a:r>
              <a:rPr lang="es-MX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 Resultados Endodóncicos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Estudios en seres humanos han demostrado que el éxito del tratamiento endodóncico depende fundamentalmente de la erradicación efectiva de los microorganismos presentes en los conductos radiculares infectados.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916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1.-Walton Richard y </a:t>
            </a:r>
            <a:r>
              <a:rPr lang="es-MX" dirty="0" err="1" smtClean="0"/>
              <a:t>Torabinejad</a:t>
            </a:r>
            <a:r>
              <a:rPr lang="es-MX" dirty="0" smtClean="0"/>
              <a:t> M. Endodoncia Principios y Práctica.</a:t>
            </a:r>
          </a:p>
          <a:p>
            <a:r>
              <a:rPr lang="es-MX" dirty="0"/>
              <a:t> </a:t>
            </a:r>
            <a:r>
              <a:rPr lang="es-MX" dirty="0" smtClean="0"/>
              <a:t>   Editorial Mc Graw-Hill interamericana. México 2010. Cuarta Edición.</a:t>
            </a:r>
          </a:p>
          <a:p>
            <a:r>
              <a:rPr lang="es-MX" dirty="0" smtClean="0"/>
              <a:t>2.-Gutmann </a:t>
            </a:r>
            <a:r>
              <a:rPr lang="es-MX" dirty="0" err="1" smtClean="0"/>
              <a:t>J.l</a:t>
            </a:r>
            <a:r>
              <a:rPr lang="es-MX" dirty="0" smtClean="0"/>
              <a:t>. Solución a problemas de endodoncia Edit. </a:t>
            </a:r>
            <a:r>
              <a:rPr lang="es-MX" dirty="0" err="1" smtClean="0"/>
              <a:t>Elsevier</a:t>
            </a:r>
            <a:r>
              <a:rPr lang="es-MX" dirty="0" smtClean="0"/>
              <a:t> 2012</a:t>
            </a:r>
          </a:p>
          <a:p>
            <a:r>
              <a:rPr lang="es-MX" dirty="0" smtClean="0"/>
              <a:t>3.- </a:t>
            </a:r>
            <a:r>
              <a:rPr lang="es-MX" dirty="0" err="1" smtClean="0"/>
              <a:t>Canalda</a:t>
            </a:r>
            <a:r>
              <a:rPr lang="es-MX" dirty="0" smtClean="0"/>
              <a:t> Carlos Técnicas clínicas y bases científicas Edit. Mason.2012L</a:t>
            </a:r>
          </a:p>
          <a:p>
            <a:r>
              <a:rPr lang="es-MX" dirty="0" smtClean="0"/>
              <a:t>4.-Guldener Peter H. A. </a:t>
            </a:r>
            <a:r>
              <a:rPr lang="es-MX" dirty="0" err="1" smtClean="0"/>
              <a:t>yLangeland</a:t>
            </a:r>
            <a:r>
              <a:rPr lang="es-MX" dirty="0" smtClean="0"/>
              <a:t> </a:t>
            </a:r>
            <a:r>
              <a:rPr lang="es-MX" dirty="0" err="1" smtClean="0"/>
              <a:t>Kaare</a:t>
            </a:r>
            <a:r>
              <a:rPr lang="es-MX" dirty="0" smtClean="0"/>
              <a:t>. </a:t>
            </a:r>
            <a:r>
              <a:rPr lang="es-MX" dirty="0" err="1" smtClean="0"/>
              <a:t>Endodoncía</a:t>
            </a:r>
            <a:r>
              <a:rPr lang="es-MX" dirty="0" smtClean="0"/>
              <a:t> Diagnostico y</a:t>
            </a:r>
          </a:p>
          <a:p>
            <a:r>
              <a:rPr lang="es-MX" dirty="0" smtClean="0"/>
              <a:t>Tratamiento. </a:t>
            </a:r>
            <a:r>
              <a:rPr lang="es-MX" dirty="0" err="1" smtClean="0"/>
              <a:t>Springer-Verlag</a:t>
            </a:r>
            <a:r>
              <a:rPr lang="es-MX" dirty="0" smtClean="0"/>
              <a:t> Ibérica. Barcelona Esp.  Tercera Edición.			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794248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BÁSICA</a:t>
            </a:r>
            <a:r>
              <a:rPr lang="es-ES" dirty="0"/>
              <a:t>:</a:t>
            </a:r>
            <a:endParaRPr lang="es-MX" dirty="0"/>
          </a:p>
          <a:p>
            <a:endParaRPr lang="es-MX" dirty="0"/>
          </a:p>
          <a:p>
            <a:pPr lvl="0"/>
            <a:r>
              <a:rPr lang="es-ES" b="1" dirty="0"/>
              <a:t>Endodoncia Principios y Práctica. </a:t>
            </a:r>
            <a:r>
              <a:rPr lang="es-ES" dirty="0" err="1"/>
              <a:t>Walton</a:t>
            </a:r>
            <a:r>
              <a:rPr lang="es-ES" dirty="0"/>
              <a:t> Richard y </a:t>
            </a:r>
            <a:r>
              <a:rPr lang="es-ES" dirty="0" err="1"/>
              <a:t>Torabinejad</a:t>
            </a:r>
            <a:r>
              <a:rPr lang="es-ES" dirty="0"/>
              <a:t> M Editorial </a:t>
            </a:r>
            <a:r>
              <a:rPr lang="es-ES" dirty="0" err="1"/>
              <a:t>Elsevier</a:t>
            </a:r>
            <a:r>
              <a:rPr lang="es-ES" dirty="0"/>
              <a:t>. España 2009. Cuarta Edición.</a:t>
            </a:r>
            <a:endParaRPr lang="es-MX" dirty="0"/>
          </a:p>
          <a:p>
            <a:endParaRPr lang="es-MX" dirty="0"/>
          </a:p>
          <a:p>
            <a:pPr lvl="0"/>
            <a:r>
              <a:rPr lang="es-ES" b="1" dirty="0"/>
              <a:t>Código De Bioética Para El Personal Relacionado Con La Salud Bucal (</a:t>
            </a:r>
            <a:r>
              <a:rPr lang="es-ES" b="1" dirty="0" err="1"/>
              <a:t>Salud.Edomexico.Gob.Mx</a:t>
            </a:r>
            <a:r>
              <a:rPr lang="es-ES" b="1" dirty="0"/>
              <a:t>/Salud/</a:t>
            </a:r>
            <a:r>
              <a:rPr lang="es-ES" b="1" dirty="0" err="1"/>
              <a:t>Doc</a:t>
            </a:r>
            <a:r>
              <a:rPr lang="es-ES" b="1" dirty="0"/>
              <a:t>/</a:t>
            </a:r>
            <a:r>
              <a:rPr lang="es-ES" b="1" dirty="0" err="1"/>
              <a:t>Cobiem</a:t>
            </a:r>
            <a:r>
              <a:rPr lang="es-ES" b="1" dirty="0"/>
              <a:t>/Co)</a:t>
            </a:r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99831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20000"/>
          </a:bodyPr>
          <a:lstStyle/>
          <a:p>
            <a:r>
              <a:rPr lang="es-ES" b="1" dirty="0" err="1"/>
              <a:t>COMPLEMETARIA</a:t>
            </a:r>
            <a:r>
              <a:rPr lang="es-ES" b="1" dirty="0"/>
              <a:t>:</a:t>
            </a:r>
            <a:endParaRPr lang="es-MX" dirty="0"/>
          </a:p>
          <a:p>
            <a:pPr marL="0" indent="0">
              <a:buNone/>
            </a:pPr>
            <a:r>
              <a:rPr lang="es-ES" b="1" dirty="0"/>
              <a:t> </a:t>
            </a:r>
            <a:endParaRPr lang="es-MX" dirty="0"/>
          </a:p>
          <a:p>
            <a:pPr lvl="0"/>
            <a:r>
              <a:rPr lang="en-US" b="1" dirty="0"/>
              <a:t>Pathways of the Pulp.</a:t>
            </a:r>
            <a:r>
              <a:rPr lang="en-US" dirty="0"/>
              <a:t> Hargreaves M. Kenneth and Cohen Stephen. </a:t>
            </a:r>
            <a:r>
              <a:rPr lang="es-ES" dirty="0" err="1"/>
              <a:t>Elsevier,USA</a:t>
            </a:r>
            <a:r>
              <a:rPr lang="es-ES" dirty="0"/>
              <a:t>. 2010. 10th </a:t>
            </a:r>
            <a:r>
              <a:rPr lang="es-ES" dirty="0" err="1"/>
              <a:t>Edition</a:t>
            </a:r>
            <a:r>
              <a:rPr lang="es-ES" dirty="0"/>
              <a:t>.</a:t>
            </a:r>
            <a:endParaRPr lang="es-MX" dirty="0"/>
          </a:p>
          <a:p>
            <a:endParaRPr lang="es-MX" dirty="0"/>
          </a:p>
          <a:p>
            <a:pPr lvl="0"/>
            <a:r>
              <a:rPr lang="es-ES" b="1" dirty="0"/>
              <a:t>Endodoncia Diagnóstico y Tratamiento.  </a:t>
            </a:r>
            <a:r>
              <a:rPr lang="es-ES" dirty="0" err="1"/>
              <a:t>Guldener</a:t>
            </a:r>
            <a:r>
              <a:rPr lang="es-ES" dirty="0"/>
              <a:t> Peter H. A. Y </a:t>
            </a:r>
            <a:r>
              <a:rPr lang="es-ES" dirty="0" err="1"/>
              <a:t>Langeland</a:t>
            </a:r>
            <a:r>
              <a:rPr lang="es-ES" dirty="0"/>
              <a:t> </a:t>
            </a:r>
            <a:r>
              <a:rPr lang="es-ES" dirty="0" err="1"/>
              <a:t>Kaare</a:t>
            </a:r>
            <a:r>
              <a:rPr lang="es-ES" dirty="0"/>
              <a:t>. </a:t>
            </a:r>
            <a:r>
              <a:rPr lang="es-ES" dirty="0" err="1"/>
              <a:t>Springer</a:t>
            </a:r>
            <a:r>
              <a:rPr lang="es-ES" dirty="0"/>
              <a:t> – </a:t>
            </a:r>
            <a:r>
              <a:rPr lang="es-ES" dirty="0" err="1"/>
              <a:t>Verlag</a:t>
            </a:r>
            <a:r>
              <a:rPr lang="es-ES" dirty="0"/>
              <a:t> Ibérica. Barcelona España. 1995. Tercera Edición.</a:t>
            </a:r>
            <a:endParaRPr lang="es-MX" dirty="0"/>
          </a:p>
          <a:p>
            <a:endParaRPr lang="es-MX" dirty="0"/>
          </a:p>
          <a:p>
            <a:pPr lvl="0"/>
            <a:r>
              <a:rPr lang="en-US" b="1" dirty="0"/>
              <a:t>Handbook of local </a:t>
            </a:r>
            <a:r>
              <a:rPr lang="en-US" b="1" dirty="0" err="1"/>
              <a:t>Anestesia</a:t>
            </a:r>
            <a:r>
              <a:rPr lang="en-US" b="1" dirty="0"/>
              <a:t>. </a:t>
            </a:r>
            <a:r>
              <a:rPr lang="en-US" dirty="0" err="1"/>
              <a:t>Malamed</a:t>
            </a:r>
            <a:r>
              <a:rPr lang="en-US" dirty="0"/>
              <a:t> Stanley. C. V. Mosby, St. Louis, USA. 1990. </a:t>
            </a:r>
            <a:r>
              <a:rPr lang="es-ES" dirty="0" err="1"/>
              <a:t>Third</a:t>
            </a:r>
            <a:r>
              <a:rPr lang="es-ES" dirty="0"/>
              <a:t> </a:t>
            </a:r>
            <a:r>
              <a:rPr lang="es-ES" dirty="0" err="1"/>
              <a:t>Edition</a:t>
            </a:r>
            <a:r>
              <a:rPr lang="es-ES" dirty="0"/>
              <a:t>.</a:t>
            </a:r>
            <a:endParaRPr lang="es-MX" dirty="0"/>
          </a:p>
          <a:p>
            <a:endParaRPr lang="es-MX" dirty="0"/>
          </a:p>
          <a:p>
            <a:pPr lvl="0"/>
            <a:r>
              <a:rPr lang="en-US" b="1" dirty="0"/>
              <a:t>Dental Pulp.</a:t>
            </a:r>
            <a:r>
              <a:rPr lang="en-US" dirty="0"/>
              <a:t> Seltzer and Bender´s. Quintessence books. </a:t>
            </a:r>
            <a:r>
              <a:rPr lang="es-ES_tradnl" dirty="0"/>
              <a:t>2002. </a:t>
            </a:r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Edition</a:t>
            </a:r>
            <a:r>
              <a:rPr lang="es-ES_tradnl" dirty="0"/>
              <a:t>.</a:t>
            </a:r>
            <a:endParaRPr lang="es-MX" dirty="0"/>
          </a:p>
          <a:p>
            <a:endParaRPr lang="es-MX" dirty="0"/>
          </a:p>
          <a:p>
            <a:pPr lvl="0"/>
            <a:r>
              <a:rPr lang="en-GB" b="1" dirty="0"/>
              <a:t>Pulp-Dentin Biology restorative dentistry</a:t>
            </a:r>
            <a:r>
              <a:rPr lang="en-GB" dirty="0"/>
              <a:t>, </a:t>
            </a:r>
            <a:r>
              <a:rPr lang="en-GB" dirty="0" err="1"/>
              <a:t>Mjör</a:t>
            </a:r>
            <a:r>
              <a:rPr lang="en-GB" dirty="0"/>
              <a:t> Ivar A. Ed. Quintessence, 2000 </a:t>
            </a:r>
            <a:r>
              <a:rPr lang="en-GB" dirty="0" err="1"/>
              <a:t>ISB</a:t>
            </a:r>
            <a:r>
              <a:rPr lang="en-GB" dirty="0"/>
              <a:t> 0-86715-412-8.</a:t>
            </a:r>
            <a:endParaRPr lang="es-MX" dirty="0"/>
          </a:p>
          <a:p>
            <a:endParaRPr lang="es-MX" dirty="0"/>
          </a:p>
          <a:p>
            <a:r>
              <a:rPr lang="es-ES" b="1" dirty="0"/>
              <a:t>Sistemas rotatorios en endodoncia.</a:t>
            </a:r>
            <a:r>
              <a:rPr lang="es-ES" dirty="0"/>
              <a:t> Mario Roberto Leonardo. </a:t>
            </a:r>
            <a:r>
              <a:rPr lang="es-MX" dirty="0"/>
              <a:t>Ed. Artes Médicas Latinoamericanas, 2002.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4292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iagonal"/>
          <p:cNvSpPr/>
          <p:nvPr/>
        </p:nvSpPr>
        <p:spPr>
          <a:xfrm>
            <a:off x="2555776" y="476672"/>
            <a:ext cx="4032448" cy="79208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Definición de Éxito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s-MX" dirty="0" smtClean="0"/>
              <a:t>La ausencia de síntomas clínicos y de lesiones apicales constituye el principal indicador del éxito del tratamiento endodóncico.</a:t>
            </a:r>
          </a:p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En un diente con la pulpa viva, el éxito del tratamiento implica que dicho diente no desarrolle síntomas ni una lesión apical durante lo que le queda de vida útil.</a:t>
            </a:r>
          </a:p>
          <a:p>
            <a:pPr marL="68580" indent="0" algn="just">
              <a:buNone/>
            </a:pPr>
            <a:r>
              <a:rPr lang="es-MX" dirty="0" smtClean="0"/>
              <a:t> </a:t>
            </a:r>
          </a:p>
          <a:p>
            <a:pPr algn="just"/>
            <a:r>
              <a:rPr lang="es-MX" dirty="0" smtClean="0"/>
              <a:t>En un diente con pulpa necrótica, se considera que el tratamiento ha tenido éxito si no desarrolla síntomas, si la lesión apical desaparece y sino desarrolla una nueva lesión apical durante lo que le queda de vida útil.</a:t>
            </a:r>
          </a:p>
          <a:p>
            <a:pPr marL="68580" indent="0">
              <a:buNone/>
            </a:pPr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2592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iagonal"/>
          <p:cNvSpPr/>
          <p:nvPr/>
        </p:nvSpPr>
        <p:spPr>
          <a:xfrm>
            <a:off x="2195736" y="476672"/>
            <a:ext cx="4752528" cy="79208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Definición de Fracaso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Un diente sintomático o un diente endodonciado con una lesión apical es signo de endodoncia fallida en un diente con la pulpa viva.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La presencia de síntomas o de una lesión en un diente con pulpa necrótica y una lesión apical es signo de que el tratamiento endodóncico ha fracasado.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Los dientes funcionales con un pronostico incierto: son dientes endodonciados asintomáticos que presentan diferentes grados de radiotransparencia de acuerdo a criterios radiológicos, son un fracaso radiológico terapéutico, pero de acuerdo a los criterios clínicos podrían considerarse como un éxito.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14890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iagonal"/>
          <p:cNvSpPr/>
          <p:nvPr/>
        </p:nvSpPr>
        <p:spPr>
          <a:xfrm>
            <a:off x="755576" y="476672"/>
            <a:ext cx="7632848" cy="79208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 smtClean="0"/>
              <a:t>Cuándo hay que Evaluar los Resultados</a:t>
            </a:r>
            <a:endParaRPr lang="es-MX" cap="non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MX" dirty="0" smtClean="0"/>
              <a:t>Se consideran periodos de seis meses hasta cinco años.</a:t>
            </a:r>
          </a:p>
          <a:p>
            <a:endParaRPr lang="es-MX" dirty="0" smtClean="0"/>
          </a:p>
          <a:p>
            <a:pPr algn="just"/>
            <a:r>
              <a:rPr lang="es-MX" dirty="0" smtClean="0"/>
              <a:t>Seis meses constituye un intervalo razonable para una evaluación definitiva en la mayoría de los casos.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Si la lesión persiste después de seis meses pero ha disminuido de tamaño, es posible que pueda curar, pero hay que seguir con las revisiones.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En ocasiones un resultado satisfactorio puede convertirse en un fracaso, como consecuencia de las filtraciones coronales.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Una lesión que no ha variado o que ha aumentado de tamaño al cabo de un año el tratamiento ha fracasado.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4214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iagonal"/>
          <p:cNvSpPr/>
          <p:nvPr/>
        </p:nvSpPr>
        <p:spPr>
          <a:xfrm>
            <a:off x="1979712" y="332656"/>
            <a:ext cx="5184576" cy="1080120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Métodos para Evaluar</a:t>
            </a:r>
            <a:b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los Resultados Endodóncicos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1783432"/>
            <a:ext cx="7772400" cy="3733800"/>
          </a:xfrm>
        </p:spPr>
        <p:txBody>
          <a:bodyPr/>
          <a:lstStyle/>
          <a:p>
            <a:r>
              <a:rPr lang="es-MX" dirty="0" smtClean="0"/>
              <a:t>Exploración Clínica</a:t>
            </a:r>
          </a:p>
          <a:p>
            <a:endParaRPr lang="es-MX" dirty="0"/>
          </a:p>
          <a:p>
            <a:r>
              <a:rPr lang="es-MX" dirty="0" smtClean="0"/>
              <a:t>Examen Radiológico</a:t>
            </a:r>
          </a:p>
          <a:p>
            <a:endParaRPr lang="es-MX" dirty="0"/>
          </a:p>
          <a:p>
            <a:r>
              <a:rPr lang="es-MX" dirty="0" smtClean="0"/>
              <a:t>Estudio Histológico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88201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iagonal"/>
          <p:cNvSpPr/>
          <p:nvPr/>
        </p:nvSpPr>
        <p:spPr>
          <a:xfrm>
            <a:off x="1403648" y="332656"/>
            <a:ext cx="6264696" cy="1080120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Criterios Clínicos para Confirmar </a:t>
            </a:r>
            <a:b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Éxito del Tratamiento </a:t>
            </a:r>
            <a:endParaRPr lang="es-MX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1711424"/>
            <a:ext cx="7772400" cy="3733800"/>
          </a:xfrm>
        </p:spPr>
        <p:txBody>
          <a:bodyPr/>
          <a:lstStyle/>
          <a:p>
            <a:r>
              <a:rPr lang="es-MX" dirty="0" smtClean="0"/>
              <a:t>Ausencia de dolor e hinchazón.</a:t>
            </a:r>
          </a:p>
          <a:p>
            <a:pPr marL="68580" indent="0">
              <a:buNone/>
            </a:pPr>
            <a:endParaRPr lang="es-MX" dirty="0" smtClean="0"/>
          </a:p>
          <a:p>
            <a:r>
              <a:rPr lang="es-MX" dirty="0" smtClean="0"/>
              <a:t>Desaparición del conducto sinusal.</a:t>
            </a:r>
          </a:p>
          <a:p>
            <a:pPr marL="68580" indent="0">
              <a:buNone/>
            </a:pPr>
            <a:endParaRPr lang="es-MX" dirty="0" smtClean="0"/>
          </a:p>
          <a:p>
            <a:r>
              <a:rPr lang="es-MX" dirty="0" smtClean="0"/>
              <a:t>Ausencia de signos de destrucción de las partes blandas.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0548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dondear rectángulo de esquina diagonal"/>
          <p:cNvSpPr/>
          <p:nvPr/>
        </p:nvSpPr>
        <p:spPr>
          <a:xfrm>
            <a:off x="2133402" y="476672"/>
            <a:ext cx="4886870" cy="792088"/>
          </a:xfrm>
          <a:prstGeom prst="round2Diag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none" dirty="0" smtClean="0"/>
              <a:t>Hallazgos Radiológicos</a:t>
            </a:r>
            <a:endParaRPr lang="es-MX" cap="non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El éxito radiológico se basa en la desaparición o la falta de desarrollo de una zona de rarefacción durante un periodo mínimo de un año tras el tratamiento.</a:t>
            </a:r>
            <a:endParaRPr lang="es-MX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84" y="2740908"/>
            <a:ext cx="2791476" cy="1879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212976"/>
            <a:ext cx="2813718" cy="1901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05064"/>
            <a:ext cx="2780354" cy="18683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4004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pop urbano">
  <a:themeElements>
    <a:clrScheme name="Fundición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pop urbano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TM01859862[[fn=Urban Pop]]</Template>
  <TotalTime>320</TotalTime>
  <Words>1191</Words>
  <Application>Microsoft Office PowerPoint</Application>
  <PresentationFormat>Presentación en pantalla (4:3)</PresentationFormat>
  <Paragraphs>175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5" baseType="lpstr">
      <vt:lpstr>Gill Sans MT</vt:lpstr>
      <vt:lpstr>Wingdings 3</vt:lpstr>
      <vt:lpstr>pop urbano</vt:lpstr>
      <vt:lpstr>Presentación de PowerPoint</vt:lpstr>
      <vt:lpstr>Evaluación de los Resultados Endodóncicos</vt:lpstr>
      <vt:lpstr>Evaluación de los Resultados Endodóncicos</vt:lpstr>
      <vt:lpstr>Definición de Éxito</vt:lpstr>
      <vt:lpstr>Definición de Fracaso</vt:lpstr>
      <vt:lpstr>Cuándo hay que Evaluar los Resultados</vt:lpstr>
      <vt:lpstr>Métodos para Evaluar  los Resultados Endodóncicos</vt:lpstr>
      <vt:lpstr>Criterios Clínicos para Confirmar  el Éxito del Tratamiento </vt:lpstr>
      <vt:lpstr>Hallazgos Radiológicos</vt:lpstr>
      <vt:lpstr>Presentación de PowerPoint</vt:lpstr>
      <vt:lpstr>Presentación de PowerPoint</vt:lpstr>
      <vt:lpstr>Estudio Histológico</vt:lpstr>
      <vt:lpstr>Porcentaje de Éxito </vt:lpstr>
      <vt:lpstr>Factores que Permiten  Predecir el Éxito o el Fracaso </vt:lpstr>
      <vt:lpstr>Causas de Falta de Curación (Fracaso)  tras el tratamiento Endodóncico</vt:lpstr>
      <vt:lpstr>Presentación de PowerPoint</vt:lpstr>
      <vt:lpstr>Causas Preoperatorias</vt:lpstr>
      <vt:lpstr>Causas Operatorias</vt:lpstr>
      <vt:lpstr>Presentación de PowerPoint</vt:lpstr>
      <vt:lpstr>Causas Postoperatorias</vt:lpstr>
      <vt:lpstr>Presentación de PowerPoint</vt:lpstr>
      <vt:lpstr>Resultados del Tratamiento tras  el Fracaso de la Endodoncia Conservadora</vt:lpstr>
      <vt:lpstr>Nuevo Tratamiento Conservador</vt:lpstr>
      <vt:lpstr>Cirugía Endodóncica</vt:lpstr>
      <vt:lpstr>Reimplantación Intencionada y Autotrasplante</vt:lpstr>
      <vt:lpstr>Presentación de PowerPoint</vt:lpstr>
      <vt:lpstr>Dentadura Parcial Fija</vt:lpstr>
      <vt:lpstr>Implantes Monodentales</vt:lpstr>
      <vt:lpstr>Presentación de PowerPoint</vt:lpstr>
      <vt:lpstr>BIBLIOGRAFÍA.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Studio XPS</dc:creator>
  <cp:lastModifiedBy>S_Administrativa</cp:lastModifiedBy>
  <cp:revision>47</cp:revision>
  <dcterms:created xsi:type="dcterms:W3CDTF">2015-09-30T01:17:21Z</dcterms:created>
  <dcterms:modified xsi:type="dcterms:W3CDTF">2017-10-19T16:21:56Z</dcterms:modified>
</cp:coreProperties>
</file>