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8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56" r:id="rId16"/>
    <p:sldId id="257" r:id="rId17"/>
    <p:sldId id="284" r:id="rId18"/>
    <p:sldId id="286" r:id="rId19"/>
    <p:sldId id="287" r:id="rId20"/>
    <p:sldId id="288" r:id="rId21"/>
    <p:sldId id="290" r:id="rId22"/>
    <p:sldId id="289" r:id="rId23"/>
    <p:sldId id="291" r:id="rId24"/>
    <p:sldId id="292" r:id="rId25"/>
    <p:sldId id="268" r:id="rId26"/>
    <p:sldId id="261" r:id="rId27"/>
    <p:sldId id="295" r:id="rId28"/>
    <p:sldId id="294" r:id="rId29"/>
    <p:sldId id="296" r:id="rId30"/>
    <p:sldId id="297" r:id="rId31"/>
    <p:sldId id="298" r:id="rId32"/>
    <p:sldId id="262" r:id="rId33"/>
    <p:sldId id="299" r:id="rId34"/>
    <p:sldId id="300" r:id="rId35"/>
    <p:sldId id="301" r:id="rId36"/>
    <p:sldId id="263" r:id="rId37"/>
    <p:sldId id="307" r:id="rId38"/>
    <p:sldId id="265" r:id="rId39"/>
    <p:sldId id="302" r:id="rId40"/>
    <p:sldId id="269" r:id="rId41"/>
    <p:sldId id="308" r:id="rId42"/>
    <p:sldId id="309" r:id="rId43"/>
    <p:sldId id="264" r:id="rId44"/>
    <p:sldId id="310" r:id="rId45"/>
    <p:sldId id="266" r:id="rId46"/>
    <p:sldId id="303" r:id="rId47"/>
    <p:sldId id="305" r:id="rId48"/>
    <p:sldId id="306" r:id="rId49"/>
    <p:sldId id="270" r:id="rId5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18" autoAdjust="0"/>
    <p:restoredTop sz="94671" autoAdjust="0"/>
  </p:normalViewPr>
  <p:slideViewPr>
    <p:cSldViewPr showGuides="1">
      <p:cViewPr>
        <p:scale>
          <a:sx n="60" d="100"/>
          <a:sy n="60" d="100"/>
        </p:scale>
        <p:origin x="-594" y="-210"/>
      </p:cViewPr>
      <p:guideLst>
        <p:guide orient="horz" pos="2160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7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C7F24-1344-40DF-A6AB-583B22D91966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30537-D33C-49F4-8C15-5629CCC9CED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6410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36868" name="3 Marcador de encabezado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kumimoji="0" lang="en-US" altLang="es-MX" sz="1200" smtClean="0"/>
              <a:t>optaciano Vásquez</a:t>
            </a:r>
          </a:p>
        </p:txBody>
      </p:sp>
      <p:sp>
        <p:nvSpPr>
          <p:cNvPr id="36869" name="4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fld id="{8AA4481E-4027-4BA2-BF5A-6F4C40086447}" type="slidenum">
              <a:rPr kumimoji="0" lang="en-US" altLang="es-MX" sz="1200" smtClean="0"/>
              <a:pPr/>
              <a:t>1</a:t>
            </a:fld>
            <a:endParaRPr kumimoji="0" lang="en-US" altLang="es-MX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MX" alt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3420EC-0833-4C86-9D16-393B81CFBDCA}" type="slidenum">
              <a:rPr kumimoji="0" lang="es-MX" altLang="es-MX" smtClean="0"/>
              <a:pPr eaLnBrk="1" hangingPunct="1">
                <a:spcBef>
                  <a:spcPct val="0"/>
                </a:spcBef>
              </a:pPr>
              <a:t>5</a:t>
            </a:fld>
            <a:endParaRPr kumimoji="0" lang="es-MX" alt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9965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9380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6285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5414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045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2692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3096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05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6650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9926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966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D3E4A-35E2-41A6-A06F-972A63CD079B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D1550-64A5-4DA1-9C13-C4D12A3CE2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357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emex.mx/iberomat/informacion_clip_image002_000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stema.itesm.mx/va/dide/inf-doc/estrategias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sz="quarter" idx="4294967295"/>
          </p:nvPr>
        </p:nvSpPr>
        <p:spPr>
          <a:xfrm>
            <a:off x="611560" y="3933057"/>
            <a:ext cx="7904380" cy="1512167"/>
          </a:xfr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s-ES" sz="1000" b="1" dirty="0" smtClean="0"/>
          </a:p>
          <a:p>
            <a:pPr marL="0" indent="0" algn="ctr">
              <a:buNone/>
            </a:pPr>
            <a:r>
              <a:rPr lang="es-ES" sz="2800" b="1" dirty="0" smtClean="0"/>
              <a:t>USO DEL </a:t>
            </a:r>
            <a:r>
              <a:rPr lang="es-ES" sz="2800" b="1" dirty="0"/>
              <a:t>MÉTODO CIENTÍFICO EN EL DESARROLLO DE </a:t>
            </a:r>
            <a:r>
              <a:rPr lang="es-ES" sz="2800" b="1" dirty="0" smtClean="0"/>
              <a:t>UNA PRÁCTICA </a:t>
            </a:r>
            <a:r>
              <a:rPr lang="es-ES" sz="2800" b="1" dirty="0"/>
              <a:t>DE LABORATORIO </a:t>
            </a:r>
            <a:r>
              <a:rPr lang="es-ES" sz="2800" b="1" dirty="0" smtClean="0"/>
              <a:t>SOBRE PÉNDULO SIMPLE UTILIZANDO </a:t>
            </a:r>
            <a:r>
              <a:rPr lang="es-ES" sz="2800" b="1" dirty="0"/>
              <a:t>EL ENFOQUE DIDÁCTICO DEL APRENDIZAJE BASADO EN PROBLEMAS</a:t>
            </a:r>
            <a:endParaRPr lang="es-MX" sz="2800" dirty="0"/>
          </a:p>
        </p:txBody>
      </p:sp>
      <p:sp>
        <p:nvSpPr>
          <p:cNvPr id="26627" name="1 Rectángulo"/>
          <p:cNvSpPr>
            <a:spLocks noChangeArrowheads="1"/>
          </p:cNvSpPr>
          <p:nvPr/>
        </p:nvSpPr>
        <p:spPr bwMode="auto">
          <a:xfrm>
            <a:off x="323528" y="404664"/>
            <a:ext cx="84249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MX" altLang="es-MX" b="1" dirty="0">
                <a:solidFill>
                  <a:srgbClr val="FFC000"/>
                </a:solidFill>
              </a:rPr>
              <a:t>UNIVERSIDAD AUTÓNOMA DEL ESTADO DE MÉXICO</a:t>
            </a:r>
            <a:r>
              <a:rPr lang="es-MX" altLang="es-MX" sz="1800" b="1" u="sng" dirty="0">
                <a:solidFill>
                  <a:srgbClr val="FFC000"/>
                </a:solidFill>
              </a:rPr>
              <a:t/>
            </a:r>
            <a:br>
              <a:rPr lang="es-MX" altLang="es-MX" sz="1800" b="1" u="sng" dirty="0">
                <a:solidFill>
                  <a:srgbClr val="FFC000"/>
                </a:solidFill>
              </a:rPr>
            </a:br>
            <a:endParaRPr lang="es-MX" altLang="es-MX" sz="1800" b="1" u="sng" dirty="0" smtClean="0">
              <a:solidFill>
                <a:srgbClr val="FFC000"/>
              </a:solidFill>
            </a:endParaRPr>
          </a:p>
          <a:p>
            <a:pPr algn="ctr" eaLnBrk="1" hangingPunct="1"/>
            <a:r>
              <a:rPr lang="es-MX" altLang="es-MX" sz="1800" b="1" u="sng" dirty="0">
                <a:solidFill>
                  <a:srgbClr val="FFC000"/>
                </a:solidFill>
              </a:rPr>
              <a:t/>
            </a:r>
            <a:br>
              <a:rPr lang="es-MX" altLang="es-MX" sz="1800" b="1" u="sng" dirty="0">
                <a:solidFill>
                  <a:srgbClr val="FFC000"/>
                </a:solidFill>
              </a:rPr>
            </a:br>
            <a:r>
              <a:rPr lang="es-MX" altLang="es-MX" b="1" dirty="0" smtClean="0">
                <a:solidFill>
                  <a:srgbClr val="FFC000"/>
                </a:solidFill>
              </a:rPr>
              <a:t>FACULTAD DE CIENCIAS</a:t>
            </a:r>
            <a:endParaRPr lang="es-MX" altLang="es-MX" dirty="0">
              <a:solidFill>
                <a:srgbClr val="FFC000"/>
              </a:solidFill>
            </a:endParaRPr>
          </a:p>
        </p:txBody>
      </p:sp>
      <p:pic>
        <p:nvPicPr>
          <p:cNvPr id="26628" name="Picture 5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461" y="908720"/>
            <a:ext cx="1360923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57" y="881407"/>
            <a:ext cx="1445303" cy="139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27584" y="5624198"/>
            <a:ext cx="7488832" cy="7571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ES" altLang="es-MX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ELABORADO POR:</a:t>
            </a:r>
          </a:p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CARLOS </a:t>
            </a:r>
            <a:r>
              <a:rPr lang="es-MX" altLang="es-MX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RAÚL SANDOVAL </a:t>
            </a:r>
            <a:r>
              <a:rPr lang="es-MX" altLang="es-MX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ALVARADO</a:t>
            </a:r>
            <a:endParaRPr lang="es-MX" dirty="0"/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395536" y="2588711"/>
            <a:ext cx="8280920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/>
            </a:solidFill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Material de apoyo para el tema </a:t>
            </a:r>
            <a:r>
              <a:rPr lang="es-MX" dirty="0" smtClean="0">
                <a:solidFill>
                  <a:schemeClr val="bg1"/>
                </a:solidFill>
              </a:rPr>
              <a:t>“</a:t>
            </a:r>
            <a:r>
              <a:rPr lang="es-MX" b="1" dirty="0"/>
              <a:t>Estática del sólido </a:t>
            </a:r>
            <a:r>
              <a:rPr lang="es-MX" b="1" dirty="0" smtClean="0"/>
              <a:t>rígido” </a:t>
            </a:r>
            <a:r>
              <a:rPr lang="es-MX" dirty="0" smtClean="0">
                <a:solidFill>
                  <a:srgbClr val="0070C0"/>
                </a:solidFill>
              </a:rPr>
              <a:t> (´Péndulo Simple)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Unidad de Aprendizaje “</a:t>
            </a:r>
            <a:r>
              <a:rPr lang="es-MX" dirty="0" smtClean="0">
                <a:solidFill>
                  <a:srgbClr val="0070C0"/>
                </a:solidFill>
              </a:rPr>
              <a:t>LABORATORIO DE MECÁNICA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”, la cual es una unidad de aprendizaje obligatoria del Plan de Estudios vigente de la </a:t>
            </a:r>
            <a:r>
              <a:rPr lang="es-MX" dirty="0" smtClean="0">
                <a:solidFill>
                  <a:srgbClr val="0070C0"/>
                </a:solidFill>
              </a:rPr>
              <a:t>Licenciatura de Físico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Facultad de Ciencias</a:t>
            </a:r>
            <a:endParaRPr lang="es-ES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84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1800" y="188640"/>
            <a:ext cx="3600400" cy="652616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193209"/>
              </p:ext>
            </p:extLst>
          </p:nvPr>
        </p:nvGraphicFramePr>
        <p:xfrm>
          <a:off x="323529" y="1412776"/>
          <a:ext cx="8424935" cy="5071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4660"/>
                <a:gridCol w="6200275"/>
              </a:tblGrid>
              <a:tr h="5303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CARÁTULA INSTITUCIONAL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</a:rPr>
                        <a:t>OBJETIVO DEL CURSO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SECUENCIA DIDÁCTICA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13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(1ra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13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</a:t>
                      </a:r>
                      <a:r>
                        <a:rPr lang="es-ES" sz="1600" b="1" dirty="0">
                          <a:effectLst/>
                        </a:rPr>
                        <a:t>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(1ra.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</a:t>
                      </a:r>
                      <a:r>
                        <a:rPr lang="es-ES" sz="1600" b="1" dirty="0" smtClean="0">
                          <a:effectLst/>
                        </a:rPr>
                        <a:t>3a. </a:t>
                      </a:r>
                      <a:r>
                        <a:rPr lang="es-ES" sz="1600" b="1" dirty="0">
                          <a:effectLst/>
                        </a:rPr>
                        <a:t>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ÍNDICE </a:t>
                      </a:r>
                      <a:r>
                        <a:rPr lang="es-ES" sz="1600" b="1" dirty="0" smtClean="0">
                          <a:effectLst/>
                        </a:rPr>
                        <a:t>(4a.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effectLst/>
                        </a:rPr>
                        <a:t>GUIÓN EXPLICATIVO (1ra. Parte)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GUIÓN EXPLICATIVO </a:t>
                      </a:r>
                      <a:r>
                        <a:rPr lang="es-ES" sz="1600" b="1" dirty="0" smtClean="0">
                          <a:effectLst/>
                        </a:rPr>
                        <a:t>(2da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(3ra.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12263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699792" y="188640"/>
            <a:ext cx="3744416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772748"/>
              </p:ext>
            </p:extLst>
          </p:nvPr>
        </p:nvGraphicFramePr>
        <p:xfrm>
          <a:off x="287524" y="1484784"/>
          <a:ext cx="8568952" cy="46394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0035"/>
                <a:gridCol w="7038917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915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(4ta.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35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(5ta.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915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Se da un breve resumen de lo expuesto en estas diapositivas.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765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Times New Roman"/>
                          <a:ea typeface="Times New Roman"/>
                        </a:rPr>
                        <a:t>Diapositiva</a:t>
                      </a:r>
                      <a:r>
                        <a:rPr lang="es-MX" sz="1600" b="1" baseline="0" dirty="0" smtClean="0">
                          <a:effectLst/>
                          <a:latin typeface="Times New Roman"/>
                          <a:ea typeface="Times New Roman"/>
                        </a:rPr>
                        <a:t> de introducción al tema.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effectLst/>
                        </a:rPr>
                        <a:t>Se menciona</a:t>
                      </a:r>
                      <a:r>
                        <a:rPr lang="es-ES" sz="1600" b="1" baseline="0" dirty="0" smtClean="0">
                          <a:effectLst/>
                        </a:rPr>
                        <a:t> la importancia </a:t>
                      </a:r>
                      <a:r>
                        <a:rPr lang="es-ES" sz="1600" b="1" dirty="0" smtClean="0">
                          <a:effectLst/>
                        </a:rPr>
                        <a:t> de las prácticas de laboratorio.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definición teórica de péndulo simple.</a:t>
                      </a:r>
                    </a:p>
                  </a:txBody>
                  <a:tcPr marL="68581" marR="68581" marT="0" marB="0"/>
                </a:tc>
              </a:tr>
              <a:tr h="314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Rótulo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inicio sobre antecedentes históricos</a:t>
                      </a:r>
                      <a:r>
                        <a:rPr lang="es-ES" sz="1600" b="1" dirty="0" smtClean="0">
                          <a:effectLst/>
                          <a:latin typeface="+mn-lt"/>
                        </a:rPr>
                        <a:t>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620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0"/>
                        </a:spcBef>
                        <a:buClrTx/>
                        <a:buFontTx/>
                        <a:buNone/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describe cómo inició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Galileo 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primer experimento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s-MX" sz="16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3252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describe cómo Galileo midió el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período de oscilación de un candelabro de la Catedral de Pisa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da un breve relato de como Galileo preparó en su laboratorio el experimento sobre movimiento</a:t>
                      </a:r>
                      <a:r>
                        <a:rPr lang="es-ES_tradnl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pendular</a:t>
                      </a:r>
                      <a:r>
                        <a:rPr lang="es-ES_tradnl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es-MX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4" marR="68574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rótulo de inicio de sección del movimiento rectilíneo uniformemente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acelerado.</a:t>
                      </a:r>
                      <a:endParaRPr lang="es-MX" sz="16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Rótulo de inicio de diapositivas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sobre el experimento del péndulo simple utilizando el Método Científico.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182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843808" y="260648"/>
            <a:ext cx="3384376" cy="56921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858067"/>
              </p:ext>
            </p:extLst>
          </p:nvPr>
        </p:nvGraphicFramePr>
        <p:xfrm>
          <a:off x="324296" y="1700808"/>
          <a:ext cx="8496176" cy="44524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7128024"/>
              </a:tblGrid>
              <a:tr h="3436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5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los pasos del Método Científico.</a:t>
                      </a:r>
                    </a:p>
                  </a:txBody>
                  <a:tcPr marL="68577" marR="68577" marT="0" marB="0"/>
                </a:tc>
              </a:tr>
              <a:tr h="305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rótulo sobre la descripción del diseño del experimento sobre péndulo simple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primer paso del Método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Científico 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a seguir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para un experimento sobre el comportamiento del péndulo simple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 La observación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del fenómeno.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la identificación de variables involucradas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en la descripción de un péndulo simple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77" marR="6857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cuales son las variables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dependientes y cuales las independientes en el estudio de un péndulo simple.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como formular las preguntas de investigación  para crear las hipótesis 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comprobar.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65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respuesta a la pregunta sobre cuáles son las relaciones viables entre las variables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involucradas en el funcionamiento de un péndulo simple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7" marR="68587" marT="0" marB="0"/>
                </a:tc>
              </a:tr>
              <a:tr h="265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e procedimiento para formulación de preguntas de investigación.</a:t>
                      </a:r>
                    </a:p>
                  </a:txBody>
                  <a:tcPr marL="68587" marR="68587" marT="0" marB="0"/>
                </a:tc>
              </a:tr>
              <a:tr h="265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preguntas conducentes para la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descripción de un péndulo simple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7" marR="685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68899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15816" y="267494"/>
            <a:ext cx="3312368" cy="497210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402121"/>
              </p:ext>
            </p:extLst>
          </p:nvPr>
        </p:nvGraphicFramePr>
        <p:xfrm>
          <a:off x="467544" y="1524008"/>
          <a:ext cx="8245226" cy="4569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2035"/>
                <a:gridCol w="6763191"/>
              </a:tblGrid>
              <a:tr h="432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34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tercer paso del Método Científico Experimental para el péndulo simple.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La elaboración de hipótesis a comprobar en la experimentación. 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140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hipótesis construidas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a partir de las preguntas de investigación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7" marR="68587" marT="0" marB="0"/>
                </a:tc>
              </a:tr>
              <a:tr h="3504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descripción del cuarto paso del Método Científico. El diseño de experimentos sobre el péndulo simple.</a:t>
                      </a:r>
                    </a:p>
                  </a:txBody>
                  <a:tcPr marL="68587" marR="6858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descripción de la realización de los experimentos sobre péndulo simple.</a:t>
                      </a:r>
                    </a:p>
                  </a:txBody>
                  <a:tcPr marL="68587" marR="68587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38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el experimento sobre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la relación entre la masa del péndulo y el tiempo se oscilación.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39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el experimento sobre la relación entre la longitud del péndulo y el tiempo de oscilación.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continúa la explicación sobre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el experimento sobre la relación entre la longitud del péndulo y el tiempo de oscilación.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tabulación de los datos medidos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sobre la longitud del péndulo y el tiempo de oscilación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7" marR="685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387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256104"/>
            <a:ext cx="3672408" cy="58060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475542"/>
              </p:ext>
            </p:extLst>
          </p:nvPr>
        </p:nvGraphicFramePr>
        <p:xfrm>
          <a:off x="468313" y="1639458"/>
          <a:ext cx="7991475" cy="44538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3896"/>
                <a:gridCol w="6407579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565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gráfica de los datos medidos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sobre la longitud del péndulo y el tiempo de oscilación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7" marR="68587" marT="0" marB="0"/>
                </a:tc>
              </a:tr>
              <a:tr h="565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8" marR="6856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quinto paso del método científico, el análisis de la gráfica del cuadrado del tiempo de oscilación en función de la longitud del péndulo.</a:t>
                      </a:r>
                    </a:p>
                  </a:txBody>
                  <a:tcPr marL="68568" marR="68568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comparación de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la relación obtenida de la gráfica del experimento y la teoría para obtener como dato adicional el valor de la aceleración de la gravedad en el lugar donde se realizó el experimento.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Times New Roman"/>
                          <a:ea typeface="Times New Roman"/>
                        </a:rPr>
                        <a:t>Se dan algunas sugerencias y observaciones sobre el desarrollo de esta práctica.</a:t>
                      </a:r>
                    </a:p>
                  </a:txBody>
                  <a:tcPr marL="68572" marR="68572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46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Times New Roman"/>
                          <a:ea typeface="Times New Roman"/>
                        </a:rPr>
                        <a:t>Se continúa con algunas sugerencias y observaciones sobre el desarrollo de esta práctica.</a:t>
                      </a:r>
                    </a:p>
                  </a:txBody>
                  <a:tcPr marL="68572" marR="68572" marT="0" marB="0"/>
                </a:tc>
              </a:tr>
              <a:tr h="29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Times New Roman"/>
                          <a:ea typeface="Times New Roman"/>
                        </a:rPr>
                        <a:t>Bibliografía</a:t>
                      </a:r>
                    </a:p>
                  </a:txBody>
                  <a:tcPr marL="68572" marR="68572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Times New Roman"/>
                          <a:ea typeface="Times New Roman"/>
                        </a:rPr>
                        <a:t>Bibliografía</a:t>
                      </a:r>
                    </a:p>
                  </a:txBody>
                  <a:tcPr marL="68572" marR="68572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Times New Roman"/>
                          <a:ea typeface="Times New Roman"/>
                        </a:rPr>
                        <a:t>Bibliografía</a:t>
                      </a:r>
                    </a:p>
                  </a:txBody>
                  <a:tcPr marL="68572" marR="6857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981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707904" y="404664"/>
            <a:ext cx="1903855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FFC000"/>
                </a:solidFill>
              </a:rPr>
              <a:t>RESUMEN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55576" y="1797784"/>
            <a:ext cx="7560840" cy="16312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/>
              <a:t>Se presenta una propuesta de exposición del tema: </a:t>
            </a:r>
            <a:r>
              <a:rPr lang="es-ES" sz="2800" b="1" dirty="0" smtClean="0"/>
              <a:t>PÉNDULO SIMPLE</a:t>
            </a:r>
            <a:endParaRPr lang="es-ES" sz="2400" dirty="0" smtClean="0"/>
          </a:p>
          <a:p>
            <a:pPr algn="ctr"/>
            <a:r>
              <a:rPr lang="es-ES" sz="2400" dirty="0" smtClean="0"/>
              <a:t>empleando </a:t>
            </a:r>
            <a:r>
              <a:rPr lang="es-ES" sz="2400" dirty="0"/>
              <a:t>el </a:t>
            </a:r>
            <a:r>
              <a:rPr lang="es-ES" sz="2400" dirty="0" smtClean="0"/>
              <a:t>APRENDIZAJE BASADO EN PROBLEMAS (ABP)</a:t>
            </a:r>
          </a:p>
          <a:p>
            <a:pPr algn="ctr"/>
            <a:r>
              <a:rPr lang="es-MX" sz="2400" dirty="0" smtClean="0"/>
              <a:t>como </a:t>
            </a:r>
            <a:r>
              <a:rPr lang="es-MX" sz="2400" dirty="0"/>
              <a:t>técnica didáctica</a:t>
            </a:r>
            <a:r>
              <a:rPr lang="es-ES" sz="2400" dirty="0"/>
              <a:t>. </a:t>
            </a:r>
            <a:endParaRPr lang="es-MX" sz="2400" dirty="0"/>
          </a:p>
        </p:txBody>
      </p:sp>
      <p:sp>
        <p:nvSpPr>
          <p:cNvPr id="2" name="1 Rectángulo"/>
          <p:cNvSpPr/>
          <p:nvPr/>
        </p:nvSpPr>
        <p:spPr>
          <a:xfrm>
            <a:off x="755576" y="3717032"/>
            <a:ext cx="7560840" cy="9541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/>
              <a:t>Se plantea como problema la descripción de un péndulo simple empleando el Método </a:t>
            </a:r>
            <a:r>
              <a:rPr lang="es-ES" sz="2800" dirty="0" smtClean="0"/>
              <a:t>Científico.</a:t>
            </a:r>
            <a:endParaRPr lang="es-MX" sz="2800" dirty="0"/>
          </a:p>
        </p:txBody>
      </p:sp>
      <p:sp>
        <p:nvSpPr>
          <p:cNvPr id="3" name="2 Rectángulo"/>
          <p:cNvSpPr/>
          <p:nvPr/>
        </p:nvSpPr>
        <p:spPr>
          <a:xfrm>
            <a:off x="1115616" y="4941168"/>
            <a:ext cx="6912768" cy="9541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>
                <a:solidFill>
                  <a:schemeClr val="tx1"/>
                </a:solidFill>
              </a:rPr>
              <a:t>Se describen los resultados obtenidos por los alumnos en la elaboración de esta </a:t>
            </a:r>
            <a:r>
              <a:rPr lang="es-ES" sz="2800" dirty="0" smtClean="0">
                <a:solidFill>
                  <a:schemeClr val="tx1"/>
                </a:solidFill>
              </a:rPr>
              <a:t>práctica.</a:t>
            </a:r>
            <a:endParaRPr lang="es-MX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1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1840" y="404664"/>
            <a:ext cx="2891304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FFC000"/>
                </a:solidFill>
              </a:rPr>
              <a:t>INTRODUCCIÓN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6" y="1634024"/>
            <a:ext cx="4032448" cy="1938992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/>
              <a:t>¿Cómo lograr que el alumno del nivel </a:t>
            </a:r>
            <a:r>
              <a:rPr lang="es-ES" sz="2400" dirty="0" smtClean="0"/>
              <a:t>superior </a:t>
            </a:r>
            <a:r>
              <a:rPr lang="es-ES" sz="2400" dirty="0"/>
              <a:t>se apropie de los conocimientos de Física con significado y sentido personal? 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611560" y="4091588"/>
            <a:ext cx="3528392" cy="15696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</a:t>
            </a:r>
            <a:r>
              <a:rPr lang="es-ES" sz="2400" dirty="0"/>
              <a:t>l aprendizaje de la Física requiere </a:t>
            </a:r>
            <a:r>
              <a:rPr lang="es-ES" sz="2400" dirty="0" smtClean="0"/>
              <a:t>de un </a:t>
            </a:r>
            <a:r>
              <a:rPr lang="es-ES" sz="2400" dirty="0"/>
              <a:t>proceder didáctico que no puede ser el formal </a:t>
            </a:r>
            <a:r>
              <a:rPr lang="es-ES" sz="2400" dirty="0" smtClean="0"/>
              <a:t>memorístico.</a:t>
            </a:r>
            <a:endParaRPr lang="es-MX" sz="2400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349479"/>
            <a:ext cx="3503857" cy="4671809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230137" y="6402814"/>
            <a:ext cx="6829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imagen: Laboratorio de Mecánica de la Facultad de Ciencias, UAEM</a:t>
            </a:r>
            <a:endParaRPr lang="es-MX" sz="1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99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5" y="1543432"/>
            <a:ext cx="4053249" cy="2677656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 realización</a:t>
            </a:r>
            <a:r>
              <a:rPr lang="es-MX" sz="2400" dirty="0">
                <a:solidFill>
                  <a:schemeClr val="tx1"/>
                </a:solidFill>
              </a:rPr>
              <a:t> de 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Prácticas 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Laboratorio 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de Física </a:t>
            </a:r>
            <a:r>
              <a:rPr lang="es-MX" sz="2400" dirty="0"/>
              <a:t>producen los 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ambientes didácticos </a:t>
            </a:r>
            <a:r>
              <a:rPr lang="es-MX" sz="2400" dirty="0"/>
              <a:t>adecuados para que los alumnos manifiesten en distintos grados sus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estilos de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aprendizaje</a:t>
            </a:r>
            <a:r>
              <a:rPr lang="es-MX" sz="2400" dirty="0"/>
              <a:t>.</a:t>
            </a:r>
            <a:r>
              <a:rPr lang="es-MX" sz="2400" dirty="0" smtClean="0"/>
              <a:t> 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2627784" y="332656"/>
            <a:ext cx="3929858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s-MX" sz="2800" b="1" dirty="0" smtClean="0">
                <a:solidFill>
                  <a:srgbClr val="FFC000"/>
                </a:solidFill>
              </a:rPr>
              <a:t>AMBIENTES DIDÁCTICOS </a:t>
            </a:r>
            <a:endParaRPr lang="es-MX" sz="2800" dirty="0">
              <a:solidFill>
                <a:srgbClr val="FFC000"/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943" y="1196752"/>
            <a:ext cx="3729521" cy="4972695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230137" y="6402814"/>
            <a:ext cx="6829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imagen: Laboratorio de Mecánica de la Facultad de Ciencias, UAEM</a:t>
            </a:r>
            <a:endParaRPr lang="es-MX" sz="1600" dirty="0">
              <a:solidFill>
                <a:srgbClr val="FFC0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67544" y="4532927"/>
            <a:ext cx="3981240" cy="120032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400" dirty="0" smtClean="0">
                <a:solidFill>
                  <a:prstClr val="black"/>
                </a:solidFill>
              </a:rPr>
              <a:t>Si realizan una </a:t>
            </a:r>
            <a:r>
              <a:rPr lang="es-MX" sz="2400" dirty="0">
                <a:solidFill>
                  <a:prstClr val="black"/>
                </a:solidFill>
              </a:rPr>
              <a:t>actividad lúdica se obtienen aprendizajes significativos.</a:t>
            </a:r>
          </a:p>
        </p:txBody>
      </p:sp>
    </p:spTree>
    <p:extLst>
      <p:ext uri="{BB962C8B-B14F-4D97-AF65-F5344CB8AC3E}">
        <p14:creationId xmlns:p14="http://schemas.microsoft.com/office/powerpoint/2010/main" val="383074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95736" y="332656"/>
            <a:ext cx="4605556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s-MX" sz="2800" b="1" dirty="0" smtClean="0">
                <a:solidFill>
                  <a:srgbClr val="FFC000"/>
                </a:solidFill>
              </a:rPr>
              <a:t>¿QUÉS UN PÉNDULO SIMPLE?</a:t>
            </a:r>
            <a:endParaRPr lang="es-MX" sz="28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46408" y="1844824"/>
            <a:ext cx="2929448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U</a:t>
            </a:r>
            <a:r>
              <a:rPr lang="es-MX" sz="2400" dirty="0" smtClean="0"/>
              <a:t>n péndulo simple está </a:t>
            </a:r>
            <a:r>
              <a:rPr lang="es-MX" sz="2400" dirty="0"/>
              <a:t>constituido por una masa </a:t>
            </a:r>
            <a:r>
              <a:rPr lang="es-MX" sz="2400" dirty="0" smtClean="0"/>
              <a:t>puntual </a:t>
            </a:r>
            <a:r>
              <a:rPr lang="es-MX" sz="2400" dirty="0"/>
              <a:t>suspendida de un hilo </a:t>
            </a:r>
            <a:r>
              <a:rPr lang="es-MX" sz="2400" dirty="0" smtClean="0"/>
              <a:t>que es inextensible y </a:t>
            </a:r>
            <a:r>
              <a:rPr lang="es-MX" sz="2400" dirty="0"/>
              <a:t>de masa despreciable.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23528" y="5085184"/>
            <a:ext cx="8463855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Cuando se perturba este sistema </a:t>
            </a:r>
            <a:r>
              <a:rPr lang="es-MX" sz="2400" dirty="0" smtClean="0"/>
              <a:t>al  mover la masa un </a:t>
            </a:r>
            <a:r>
              <a:rPr lang="es-MX" sz="2400" dirty="0"/>
              <a:t>ángulo con respecto a la </a:t>
            </a:r>
            <a:r>
              <a:rPr lang="es-MX" sz="2400" dirty="0" smtClean="0"/>
              <a:t>vertical y se suelta, se producen </a:t>
            </a:r>
            <a:r>
              <a:rPr lang="es-MX" sz="2400" dirty="0"/>
              <a:t>oscilaciones periódicas en torno a su posición de equilibrio. 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486" y="1556792"/>
            <a:ext cx="5300897" cy="3168352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5" name="4 Rectángulo"/>
          <p:cNvSpPr/>
          <p:nvPr/>
        </p:nvSpPr>
        <p:spPr>
          <a:xfrm>
            <a:off x="379188" y="1095127"/>
            <a:ext cx="1969514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400" dirty="0" smtClean="0">
                <a:solidFill>
                  <a:prstClr val="black"/>
                </a:solidFill>
              </a:rPr>
              <a:t>Teóricamente: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7794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75656" y="3009146"/>
            <a:ext cx="6181692" cy="707886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s-MX" sz="4000" b="1" dirty="0" smtClean="0">
                <a:solidFill>
                  <a:srgbClr val="FFC000"/>
                </a:solidFill>
              </a:rPr>
              <a:t>ANTECEDENTES HISTÓRICOS</a:t>
            </a:r>
            <a:endParaRPr lang="es-MX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4168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2348880"/>
            <a:ext cx="7344816" cy="3600399"/>
          </a:xfr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28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MX" sz="2800" dirty="0" smtClean="0"/>
              <a:t>El curso de </a:t>
            </a:r>
            <a:r>
              <a:rPr lang="es-MX" sz="2800" dirty="0" smtClean="0">
                <a:solidFill>
                  <a:srgbClr val="FFC000"/>
                </a:solidFill>
              </a:rPr>
              <a:t>Laboratorio de Mecánica </a:t>
            </a:r>
            <a:r>
              <a:rPr lang="es-MX" sz="2800" dirty="0" smtClean="0"/>
              <a:t>pretende:</a:t>
            </a:r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None/>
              <a:defRPr/>
            </a:pPr>
            <a:r>
              <a:rPr lang="es-ES" sz="2800" dirty="0" smtClean="0"/>
              <a:t>  </a:t>
            </a:r>
            <a:r>
              <a:rPr lang="es-MX" sz="2800" dirty="0"/>
              <a:t>Introducir al estudiante al diseño de experimentos en mecánica, así como su aplicación a problemas reales.</a:t>
            </a:r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2800" dirty="0"/>
          </a:p>
        </p:txBody>
      </p:sp>
      <p:sp>
        <p:nvSpPr>
          <p:cNvPr id="2" name="1 Rectángulo redondeado"/>
          <p:cNvSpPr/>
          <p:nvPr/>
        </p:nvSpPr>
        <p:spPr>
          <a:xfrm>
            <a:off x="1403648" y="3645025"/>
            <a:ext cx="6480720" cy="1584175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8680"/>
            <a:ext cx="8229600" cy="79208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OBJETIVO DEL CURSO</a:t>
            </a:r>
            <a:br>
              <a:rPr lang="es-MX" sz="3200" b="1" dirty="0" smtClean="0">
                <a:solidFill>
                  <a:srgbClr val="FFC0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(obtenido del Plan Curricular vigente de la Licenciatura de Físico)</a:t>
            </a:r>
            <a:endParaRPr lang="es-E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258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19672" y="457508"/>
            <a:ext cx="5849935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fontAlgn="t"/>
            <a:r>
              <a:rPr lang="es-MX" sz="2800" b="1" dirty="0" smtClean="0">
                <a:solidFill>
                  <a:srgbClr val="FFC000"/>
                </a:solidFill>
              </a:rPr>
              <a:t>EL PRIMER EXPERIMENTO DE GALILEO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83568" y="1700808"/>
            <a:ext cx="4536504" cy="19389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En una mañana como todas, cuando Galileo iba a </a:t>
            </a:r>
            <a:r>
              <a:rPr lang="es-MX" sz="2400" dirty="0" smtClean="0"/>
              <a:t>la </a:t>
            </a:r>
            <a:r>
              <a:rPr lang="es-MX" sz="2400" dirty="0"/>
              <a:t>Catedral de Pisa, un sacristán encendió la lámpara que colgaba de una cadena en la cúpula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sp>
        <p:nvSpPr>
          <p:cNvPr id="10" name="9 Rectángulo"/>
          <p:cNvSpPr/>
          <p:nvPr/>
        </p:nvSpPr>
        <p:spPr>
          <a:xfrm>
            <a:off x="1011925" y="4156338"/>
            <a:ext cx="3879789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Galileo observó que la lámpara, al ser empujada por el sacristán, adquiría un movimiento </a:t>
            </a:r>
            <a:r>
              <a:rPr lang="es-MX" sz="2400" dirty="0" smtClean="0"/>
              <a:t>oscilatorio.</a:t>
            </a:r>
            <a:endParaRPr lang="es-MX" sz="2400" dirty="0"/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484784"/>
            <a:ext cx="2851001" cy="4715942"/>
          </a:xfrm>
          <a:prstGeom prst="rect">
            <a:avLst/>
          </a:prstGeom>
        </p:spPr>
      </p:pic>
      <p:sp>
        <p:nvSpPr>
          <p:cNvPr id="12" name="11 Rectángulo"/>
          <p:cNvSpPr/>
          <p:nvPr/>
        </p:nvSpPr>
        <p:spPr>
          <a:xfrm>
            <a:off x="35496" y="6402814"/>
            <a:ext cx="9054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</a:t>
            </a:r>
            <a:r>
              <a:rPr lang="es-MX" sz="1600" dirty="0">
                <a:solidFill>
                  <a:srgbClr val="FFC000"/>
                </a:solidFill>
              </a:rPr>
              <a:t>imagen: http://intercentres.edu.gva.es/iesleonardodavinci/Fisica/Pendulo/Amplitud/galilei.gif</a:t>
            </a:r>
          </a:p>
        </p:txBody>
      </p:sp>
    </p:spTree>
    <p:extLst>
      <p:ext uri="{BB962C8B-B14F-4D97-AF65-F5344CB8AC3E}">
        <p14:creationId xmlns:p14="http://schemas.microsoft.com/office/powerpoint/2010/main" val="12567052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457508"/>
            <a:ext cx="6581482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fontAlgn="t"/>
            <a:r>
              <a:rPr lang="es-MX" sz="2800" b="1" dirty="0" smtClean="0">
                <a:solidFill>
                  <a:srgbClr val="FFC000"/>
                </a:solidFill>
              </a:rPr>
              <a:t>GALILEO MIDIÓ EL TIEMPO DE OSCILACIÓN</a:t>
            </a:r>
            <a:endParaRPr lang="es-MX" sz="28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1520" y="1567239"/>
            <a:ext cx="8496944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Galileo </a:t>
            </a:r>
            <a:r>
              <a:rPr lang="es-MX" sz="2400" dirty="0" smtClean="0"/>
              <a:t>Galilei observó </a:t>
            </a:r>
            <a:r>
              <a:rPr lang="es-MX" sz="2400" dirty="0"/>
              <a:t>la regularidad del movimiento </a:t>
            </a:r>
            <a:r>
              <a:rPr lang="es-MX" sz="2400" dirty="0" smtClean="0"/>
              <a:t>de esa lámpara, midió </a:t>
            </a:r>
            <a:r>
              <a:rPr lang="es-MX" sz="2400" dirty="0"/>
              <a:t>con </a:t>
            </a:r>
            <a:r>
              <a:rPr lang="es-MX" sz="2400" dirty="0" smtClean="0"/>
              <a:t>su propio</a:t>
            </a:r>
            <a:r>
              <a:rPr lang="es-MX" sz="2400" dirty="0"/>
              <a:t> </a:t>
            </a:r>
            <a:r>
              <a:rPr lang="es-MX" sz="2400" dirty="0" smtClean="0"/>
              <a:t>pulso el tiempo de oscilación y llegó a la conclusión</a:t>
            </a:r>
            <a:r>
              <a:rPr lang="es-MX" sz="2400" dirty="0"/>
              <a:t> que </a:t>
            </a:r>
            <a:r>
              <a:rPr lang="es-MX" sz="2400" dirty="0" smtClean="0"/>
              <a:t>tardaba</a:t>
            </a:r>
            <a:r>
              <a:rPr lang="es-MX" sz="2400" dirty="0"/>
              <a:t> </a:t>
            </a:r>
            <a:r>
              <a:rPr lang="es-MX" sz="2400" dirty="0" smtClean="0"/>
              <a:t>lo mismo</a:t>
            </a:r>
            <a:r>
              <a:rPr lang="es-MX" sz="2400" dirty="0"/>
              <a:t> </a:t>
            </a:r>
            <a:r>
              <a:rPr lang="es-MX" sz="2400" dirty="0" smtClean="0"/>
              <a:t>en cada oscilación.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683688" y="5517232"/>
            <a:ext cx="7776744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 </a:t>
            </a:r>
            <a:r>
              <a:rPr lang="es-MX" sz="2400" dirty="0" smtClean="0"/>
              <a:t>Esto lo realizó cuando tenía 17 años de edad, en el año 1581</a:t>
            </a:r>
            <a:endParaRPr lang="es-MX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996952"/>
            <a:ext cx="4200525" cy="22383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5496" y="6237312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imagen:</a:t>
            </a:r>
          </a:p>
          <a:p>
            <a:r>
              <a:rPr lang="es-MX" sz="1600" dirty="0" smtClean="0">
                <a:solidFill>
                  <a:srgbClr val="FFC000"/>
                </a:solidFill>
              </a:rPr>
              <a:t>http</a:t>
            </a:r>
            <a:r>
              <a:rPr lang="es-MX" sz="1600" dirty="0">
                <a:solidFill>
                  <a:srgbClr val="FFC000"/>
                </a:solidFill>
              </a:rPr>
              <a:t>://araceliregolodos.blogspot.mx/2016/02/galileo-galileiun-hombre-adelantado-su.html</a:t>
            </a:r>
          </a:p>
        </p:txBody>
      </p:sp>
    </p:spTree>
    <p:extLst>
      <p:ext uri="{BB962C8B-B14F-4D97-AF65-F5344CB8AC3E}">
        <p14:creationId xmlns:p14="http://schemas.microsoft.com/office/powerpoint/2010/main" val="619194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17594" y="404664"/>
            <a:ext cx="5174686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fontAlgn="t"/>
            <a:r>
              <a:rPr lang="es-MX" sz="2800" b="1" dirty="0" smtClean="0">
                <a:solidFill>
                  <a:srgbClr val="FFC000"/>
                </a:solidFill>
              </a:rPr>
              <a:t>GALILEO REALIZA EXPERIMENTOS</a:t>
            </a:r>
            <a:endParaRPr lang="es-MX" sz="28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18036" y="2348880"/>
            <a:ext cx="3893924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Se </a:t>
            </a:r>
            <a:r>
              <a:rPr lang="es-MX" sz="2400" dirty="0" smtClean="0"/>
              <a:t>construyó </a:t>
            </a:r>
            <a:r>
              <a:rPr lang="es-MX" sz="2400" dirty="0"/>
              <a:t>dos péndulos iguales, </a:t>
            </a:r>
            <a:r>
              <a:rPr lang="es-MX" sz="2400" dirty="0" smtClean="0"/>
              <a:t>pero uno </a:t>
            </a:r>
            <a:r>
              <a:rPr lang="es-MX" sz="2400" dirty="0"/>
              <a:t>con una bola de oro y otro con una bola de madera.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37208" y="1268760"/>
            <a:ext cx="848326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Con esta </a:t>
            </a:r>
            <a:r>
              <a:rPr lang="es-MX" sz="2400" dirty="0" smtClean="0"/>
              <a:t>idea</a:t>
            </a:r>
            <a:r>
              <a:rPr lang="es-MX" sz="2400" dirty="0"/>
              <a:t> </a:t>
            </a:r>
            <a:r>
              <a:rPr lang="es-MX" sz="2400" dirty="0" smtClean="0"/>
              <a:t>preparó</a:t>
            </a:r>
            <a:r>
              <a:rPr lang="es-MX" sz="2400" dirty="0"/>
              <a:t> </a:t>
            </a:r>
            <a:r>
              <a:rPr lang="es-MX" sz="2400" dirty="0" smtClean="0"/>
              <a:t>una serie</a:t>
            </a:r>
            <a:r>
              <a:rPr lang="es-MX" sz="2400" dirty="0"/>
              <a:t>  de experimentos </a:t>
            </a:r>
            <a:r>
              <a:rPr lang="es-MX" sz="2400" dirty="0" smtClean="0"/>
              <a:t>para investigar </a:t>
            </a:r>
            <a:r>
              <a:rPr lang="es-MX" sz="2400" dirty="0"/>
              <a:t>el movimiento que </a:t>
            </a:r>
            <a:r>
              <a:rPr lang="es-MX" sz="2400" dirty="0" smtClean="0"/>
              <a:t>llamó </a:t>
            </a:r>
            <a:r>
              <a:rPr lang="es-MX" sz="2400" dirty="0"/>
              <a:t>pendular (es decir, de cosas </a:t>
            </a:r>
            <a:r>
              <a:rPr lang="es-MX" sz="2400" dirty="0" smtClean="0"/>
              <a:t>que cuelgan).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611560" y="4077072"/>
            <a:ext cx="3312368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Mientras observaba uno de los péndulos, un amigo miraba el otro, contando ambos las oscilaciones.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8" y="6093296"/>
            <a:ext cx="86026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320362"/>
            <a:ext cx="4381906" cy="382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0190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457508"/>
            <a:ext cx="7462364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fontAlgn="t"/>
            <a:r>
              <a:rPr lang="es-MX" sz="2800" b="1" dirty="0" smtClean="0">
                <a:solidFill>
                  <a:srgbClr val="FFC000"/>
                </a:solidFill>
              </a:rPr>
              <a:t>RESULTADOS DE LOS EXPERIMENTOS DE GALILEO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16023" y="1484784"/>
            <a:ext cx="3491881" cy="24929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600" dirty="0">
                <a:solidFill>
                  <a:prstClr val="black"/>
                </a:solidFill>
              </a:rPr>
              <a:t>“Increíblemente, los dos </a:t>
            </a:r>
            <a:r>
              <a:rPr lang="es-MX" sz="2600" dirty="0" smtClean="0">
                <a:solidFill>
                  <a:prstClr val="black"/>
                </a:solidFill>
              </a:rPr>
              <a:t>tardaban el mismo tiempo en oscilar, con la condición de que ambos colgaran de una cuerda de la misma longitud”</a:t>
            </a:r>
            <a:r>
              <a:rPr lang="es-MX" sz="2600" dirty="0">
                <a:solidFill>
                  <a:prstClr val="black"/>
                </a:solidFill>
              </a:rPr>
              <a:t> </a:t>
            </a:r>
            <a:endParaRPr lang="es-MX" sz="2600" dirty="0"/>
          </a:p>
        </p:txBody>
      </p:sp>
      <p:sp>
        <p:nvSpPr>
          <p:cNvPr id="4" name="3 Rectángulo"/>
          <p:cNvSpPr/>
          <p:nvPr/>
        </p:nvSpPr>
        <p:spPr>
          <a:xfrm>
            <a:off x="768542" y="4133398"/>
            <a:ext cx="2363298" cy="181588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800" dirty="0" smtClean="0">
                <a:solidFill>
                  <a:prstClr val="black"/>
                </a:solidFill>
              </a:rPr>
              <a:t>Concluyó</a:t>
            </a:r>
            <a:r>
              <a:rPr lang="es-MX" sz="2800" dirty="0">
                <a:solidFill>
                  <a:prstClr val="black"/>
                </a:solidFill>
              </a:rPr>
              <a:t> que </a:t>
            </a:r>
            <a:r>
              <a:rPr lang="es-MX" sz="2800" dirty="0" smtClean="0">
                <a:solidFill>
                  <a:prstClr val="black"/>
                </a:solidFill>
              </a:rPr>
              <a:t>Aristóteles estaba equivocado.</a:t>
            </a:r>
            <a:endParaRPr lang="es-MX" sz="2800" dirty="0">
              <a:solidFill>
                <a:prstClr val="black"/>
              </a:solidFill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621" y="1501676"/>
            <a:ext cx="5007125" cy="4375596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79512" y="6228601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imagen:</a:t>
            </a:r>
          </a:p>
          <a:p>
            <a:r>
              <a:rPr lang="es-MX" sz="1600" dirty="0" smtClean="0">
                <a:solidFill>
                  <a:srgbClr val="FFC000"/>
                </a:solidFill>
              </a:rPr>
              <a:t>https</a:t>
            </a:r>
            <a:r>
              <a:rPr lang="es-MX" sz="1600" dirty="0">
                <a:solidFill>
                  <a:srgbClr val="FFC000"/>
                </a:solidFill>
              </a:rPr>
              <a:t>://enroquedeciencia.blogspot.mx/2011/01/la-leyenda-de-la-catedral-de-pisa-ii.html</a:t>
            </a:r>
          </a:p>
        </p:txBody>
      </p:sp>
    </p:spTree>
    <p:extLst>
      <p:ext uri="{BB962C8B-B14F-4D97-AF65-F5344CB8AC3E}">
        <p14:creationId xmlns:p14="http://schemas.microsoft.com/office/powerpoint/2010/main" val="40645228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1996385"/>
            <a:ext cx="7488832" cy="2800767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s-MX" sz="4400" b="1" dirty="0" smtClean="0">
                <a:solidFill>
                  <a:srgbClr val="FFC000"/>
                </a:solidFill>
              </a:rPr>
              <a:t>¿CÓMO SE DISEÑA UN EXPERIMENTO SOBRE PÉNDULO SIMPLE UTILIZANDO EL MÉTODO CIENTÍFICO?</a:t>
            </a:r>
          </a:p>
        </p:txBody>
      </p:sp>
    </p:spTree>
    <p:extLst>
      <p:ext uri="{BB962C8B-B14F-4D97-AF65-F5344CB8AC3E}">
        <p14:creationId xmlns:p14="http://schemas.microsoft.com/office/powerpoint/2010/main" val="19386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47878"/>
            <a:ext cx="7819732" cy="5024177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30137" y="6474822"/>
            <a:ext cx="76622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</a:t>
            </a:r>
            <a:r>
              <a:rPr lang="es-MX" sz="1600" dirty="0">
                <a:solidFill>
                  <a:srgbClr val="FFC000"/>
                </a:solidFill>
              </a:rPr>
              <a:t>: https://itifcentrobiologia.jimdo.com/grado-sexto/metodo-cientifico/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051720" y="385500"/>
            <a:ext cx="4981107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s-MX" sz="2800" b="1" dirty="0" smtClean="0">
                <a:solidFill>
                  <a:srgbClr val="FFC000"/>
                </a:solidFill>
              </a:rPr>
              <a:t>PASOS DEL MÉTODO CIENTÍFICO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8154672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743247" y="2420888"/>
            <a:ext cx="5709073" cy="2062103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DESCRIPCIÓN</a:t>
            </a:r>
          </a:p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DEL</a:t>
            </a:r>
          </a:p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DISEÑO DEL EXPERIMENTO SOBRE PÉNDULO SIMPLE </a:t>
            </a:r>
            <a:endParaRPr lang="es-MX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1190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43608" y="1508591"/>
            <a:ext cx="7056784" cy="1200329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/>
              <a:t>Partiendo del conjunto de pasos del </a:t>
            </a:r>
            <a:r>
              <a:rPr lang="es-ES" sz="2400" b="1" dirty="0"/>
              <a:t>Método </a:t>
            </a:r>
            <a:r>
              <a:rPr lang="es-ES" sz="2400" b="1" dirty="0" smtClean="0"/>
              <a:t>Científico</a:t>
            </a:r>
            <a:r>
              <a:rPr lang="es-ES" sz="2400" dirty="0" smtClean="0"/>
              <a:t> </a:t>
            </a:r>
            <a:r>
              <a:rPr lang="es-ES" sz="2400" dirty="0"/>
              <a:t>se propone a los alumnos que </a:t>
            </a:r>
            <a:r>
              <a:rPr lang="es-ES" sz="2400" b="1" dirty="0"/>
              <a:t>describan el comportamiento</a:t>
            </a:r>
            <a:r>
              <a:rPr lang="es-ES" sz="2400" dirty="0"/>
              <a:t> de un péndulo simple. </a:t>
            </a:r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323528" y="3046308"/>
            <a:ext cx="3528392" cy="304698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solidFill>
                  <a:schemeClr val="bg1"/>
                </a:solidFill>
              </a:rPr>
              <a:t>Se forman equipos de trabajo, se pide que pongan a oscilar un péndulo y que describan lo que </a:t>
            </a:r>
            <a:r>
              <a:rPr lang="es-ES" sz="2400" dirty="0" smtClean="0">
                <a:solidFill>
                  <a:schemeClr val="bg1"/>
                </a:solidFill>
              </a:rPr>
              <a:t>ocurre, </a:t>
            </a:r>
            <a:r>
              <a:rPr lang="es-ES" sz="2400" dirty="0">
                <a:solidFill>
                  <a:schemeClr val="bg1"/>
                </a:solidFill>
              </a:rPr>
              <a:t>haciendo un </a:t>
            </a:r>
            <a:r>
              <a:rPr lang="es-ES" sz="2400" b="1" dirty="0">
                <a:solidFill>
                  <a:schemeClr val="bg1"/>
                </a:solidFill>
              </a:rPr>
              <a:t>listado de las variables medibles </a:t>
            </a:r>
            <a:r>
              <a:rPr lang="es-ES" sz="2400" dirty="0">
                <a:solidFill>
                  <a:schemeClr val="bg1"/>
                </a:solidFill>
              </a:rPr>
              <a:t>que están presentes en el fenómeno.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30137" y="6474822"/>
            <a:ext cx="78673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</a:t>
            </a:r>
            <a:r>
              <a:rPr lang="es-MX" sz="1600" dirty="0">
                <a:solidFill>
                  <a:srgbClr val="FFC000"/>
                </a:solidFill>
              </a:rPr>
              <a:t>: http://mw.concord.org/modeler/showcase/mechanics/pendulum.html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871986"/>
            <a:ext cx="4879723" cy="3365326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282237" y="332656"/>
            <a:ext cx="6458115" cy="707886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s-MX" sz="4000" b="1" dirty="0" smtClean="0">
                <a:solidFill>
                  <a:srgbClr val="FFC000"/>
                </a:solidFill>
              </a:rPr>
              <a:t>PRIMER PASO: OBSERVACIÓN</a:t>
            </a:r>
            <a:endParaRPr lang="es-MX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93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918943" y="404664"/>
            <a:ext cx="3121817" cy="707886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s-MX" sz="4000" b="1" dirty="0" smtClean="0">
                <a:solidFill>
                  <a:srgbClr val="FFC000"/>
                </a:solidFill>
              </a:rPr>
              <a:t>PRIMER PASO</a:t>
            </a:r>
            <a:endParaRPr lang="es-MX" sz="40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7544" y="2420888"/>
            <a:ext cx="3782527" cy="310854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800" dirty="0" smtClean="0"/>
              <a:t>Las variables medibles involucradas son la longitud L de la cuerda, el tiempo </a:t>
            </a:r>
            <a:r>
              <a:rPr lang="es-ES" sz="2800" dirty="0"/>
              <a:t>t</a:t>
            </a:r>
            <a:r>
              <a:rPr lang="es-ES" sz="2800" dirty="0" smtClean="0"/>
              <a:t> de </a:t>
            </a:r>
            <a:r>
              <a:rPr lang="es-ES" sz="2800" dirty="0" smtClean="0"/>
              <a:t>oscilación, el ángulo </a:t>
            </a:r>
            <a:r>
              <a:rPr lang="es-ES" sz="2800" dirty="0" smtClean="0">
                <a:latin typeface="Symbol" panose="05050102010706020507" pitchFamily="18" charset="2"/>
              </a:rPr>
              <a:t>q</a:t>
            </a:r>
            <a:r>
              <a:rPr lang="es-ES" sz="2800" dirty="0" smtClean="0"/>
              <a:t> de inclinación y la masa m del objeto que oscila.</a:t>
            </a:r>
            <a:endParaRPr lang="es-MX" sz="2800" dirty="0"/>
          </a:p>
        </p:txBody>
      </p:sp>
      <p:sp>
        <p:nvSpPr>
          <p:cNvPr id="5" name="4 Rectángulo"/>
          <p:cNvSpPr/>
          <p:nvPr/>
        </p:nvSpPr>
        <p:spPr>
          <a:xfrm>
            <a:off x="1216195" y="1340768"/>
            <a:ext cx="6596165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400" dirty="0" smtClean="0"/>
              <a:t>IDENTIFICAIÓN DE LAS VARIABLES INVOLUCRADAS </a:t>
            </a:r>
            <a:endParaRPr lang="es-MX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095" y="2221631"/>
            <a:ext cx="4490923" cy="346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323528" y="6330806"/>
            <a:ext cx="79928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imagen: https</a:t>
            </a:r>
            <a:r>
              <a:rPr lang="es-MX" sz="1600" dirty="0">
                <a:solidFill>
                  <a:srgbClr val="FFC000"/>
                </a:solidFill>
              </a:rPr>
              <a:t>://es.wikipedia.org/wiki/P%C3%A9ndulo_simple</a:t>
            </a:r>
          </a:p>
        </p:txBody>
      </p:sp>
    </p:spTree>
    <p:extLst>
      <p:ext uri="{BB962C8B-B14F-4D97-AF65-F5344CB8AC3E}">
        <p14:creationId xmlns:p14="http://schemas.microsoft.com/office/powerpoint/2010/main" val="19386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1859340"/>
            <a:ext cx="7560840" cy="15696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s-ES" sz="2400" dirty="0" smtClean="0">
                <a:solidFill>
                  <a:prstClr val="black"/>
                </a:solidFill>
              </a:rPr>
              <a:t>Existen </a:t>
            </a:r>
            <a:r>
              <a:rPr lang="es-ES" sz="2400" dirty="0">
                <a:solidFill>
                  <a:prstClr val="black"/>
                </a:solidFill>
              </a:rPr>
              <a:t>variables </a:t>
            </a:r>
            <a:r>
              <a:rPr lang="es-ES" sz="2400" dirty="0" smtClean="0">
                <a:solidFill>
                  <a:prstClr val="black"/>
                </a:solidFill>
              </a:rPr>
              <a:t>cuyos valores </a:t>
            </a:r>
            <a:r>
              <a:rPr lang="es-ES" sz="2400" dirty="0">
                <a:solidFill>
                  <a:prstClr val="black"/>
                </a:solidFill>
              </a:rPr>
              <a:t>podemos </a:t>
            </a:r>
            <a:r>
              <a:rPr lang="es-ES" sz="2400" dirty="0" smtClean="0">
                <a:solidFill>
                  <a:prstClr val="black"/>
                </a:solidFill>
              </a:rPr>
              <a:t>cambiar </a:t>
            </a:r>
            <a:r>
              <a:rPr lang="es-ES" sz="2400" dirty="0">
                <a:solidFill>
                  <a:prstClr val="black"/>
                </a:solidFill>
              </a:rPr>
              <a:t>en un </a:t>
            </a:r>
            <a:r>
              <a:rPr lang="es-ES" sz="2400" dirty="0" smtClean="0">
                <a:solidFill>
                  <a:prstClr val="black"/>
                </a:solidFill>
              </a:rPr>
              <a:t>experimento (llamadas </a:t>
            </a:r>
            <a:r>
              <a:rPr lang="es-ES" sz="2400" dirty="0" smtClean="0">
                <a:solidFill>
                  <a:schemeClr val="bg1"/>
                </a:solidFill>
              </a:rPr>
              <a:t>variables independientes)  </a:t>
            </a:r>
            <a:r>
              <a:rPr lang="es-ES" sz="2400" dirty="0">
                <a:solidFill>
                  <a:prstClr val="black"/>
                </a:solidFill>
              </a:rPr>
              <a:t>y existen </a:t>
            </a:r>
            <a:r>
              <a:rPr lang="es-ES" sz="2400" dirty="0" smtClean="0">
                <a:solidFill>
                  <a:prstClr val="black"/>
                </a:solidFill>
              </a:rPr>
              <a:t>aquellas </a:t>
            </a:r>
            <a:r>
              <a:rPr lang="es-ES" sz="2400" dirty="0">
                <a:solidFill>
                  <a:prstClr val="black"/>
                </a:solidFill>
              </a:rPr>
              <a:t>que la naturaleza cambia sin que nosotros podamos intervenir </a:t>
            </a:r>
            <a:r>
              <a:rPr lang="es-ES" sz="2400" dirty="0" smtClean="0">
                <a:solidFill>
                  <a:prstClr val="black"/>
                </a:solidFill>
              </a:rPr>
              <a:t>(llamadas </a:t>
            </a:r>
            <a:r>
              <a:rPr lang="es-ES" sz="2400" dirty="0">
                <a:solidFill>
                  <a:schemeClr val="bg1"/>
                </a:solidFill>
              </a:rPr>
              <a:t>variables </a:t>
            </a:r>
            <a:r>
              <a:rPr lang="es-ES" sz="2400" dirty="0" smtClean="0">
                <a:solidFill>
                  <a:schemeClr val="bg1"/>
                </a:solidFill>
              </a:rPr>
              <a:t>dependientes</a:t>
            </a:r>
            <a:r>
              <a:rPr lang="es-ES" sz="2400" dirty="0" smtClean="0"/>
              <a:t>)</a:t>
            </a:r>
            <a:r>
              <a:rPr lang="es-ES" sz="2400" dirty="0" smtClean="0">
                <a:solidFill>
                  <a:prstClr val="black"/>
                </a:solidFill>
              </a:rPr>
              <a:t>. </a:t>
            </a:r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71600" y="409277"/>
            <a:ext cx="7197548" cy="954107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s-MX" sz="2800" b="1" dirty="0" smtClean="0">
                <a:solidFill>
                  <a:srgbClr val="FFC000"/>
                </a:solidFill>
              </a:rPr>
              <a:t>¿CUÁLES VARIABLES PODEMOS CONTROLAR? Y</a:t>
            </a:r>
          </a:p>
          <a:p>
            <a:pPr algn="ctr"/>
            <a:r>
              <a:rPr lang="es-MX" sz="2800" b="1" dirty="0" smtClean="0">
                <a:solidFill>
                  <a:srgbClr val="FFC000"/>
                </a:solidFill>
              </a:rPr>
              <a:t>¿CUÁLES NO PODEMOS CONTROLAR? </a:t>
            </a:r>
            <a:endParaRPr lang="es-MX" sz="28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67353" y="3789040"/>
            <a:ext cx="7033039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prstClr val="black"/>
                </a:solidFill>
              </a:rPr>
              <a:t>Podemos cambiar la longitud de la cuerda, el ángulo de lanzamiento y la masa del objeto que oscila.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1259632" y="5013176"/>
            <a:ext cx="6624736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prstClr val="black"/>
                </a:solidFill>
              </a:rPr>
              <a:t>Una vez lanzado el objeto no podemos </a:t>
            </a:r>
            <a:r>
              <a:rPr lang="es-ES" sz="2400" dirty="0">
                <a:solidFill>
                  <a:prstClr val="black"/>
                </a:solidFill>
              </a:rPr>
              <a:t>cambiar </a:t>
            </a:r>
            <a:r>
              <a:rPr lang="es-ES" sz="2400" dirty="0" smtClean="0">
                <a:solidFill>
                  <a:prstClr val="black"/>
                </a:solidFill>
              </a:rPr>
              <a:t>el tiempo de oscilación, pues la naturaleza es la que controla ese valor en un péndulo simple.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83422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123728" y="332656"/>
            <a:ext cx="4932040" cy="647700"/>
          </a:xfr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Ctr="0">
            <a:noAutofit/>
          </a:bodyPr>
          <a:lstStyle/>
          <a:p>
            <a:pPr marL="0" algn="ctr"/>
            <a:r>
              <a:rPr lang="es-MX" sz="2800" b="1" dirty="0">
                <a:solidFill>
                  <a:srgbClr val="FFC000"/>
                </a:solidFill>
                <a:latin typeface="Century Gothic" panose="020B0502020202020204" pitchFamily="34" charset="0"/>
              </a:rPr>
              <a:t>SECUENCIA DIDÁCTICA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11560" y="1700213"/>
            <a:ext cx="7705527" cy="4176712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1100" b="1" i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Describir </a:t>
            </a:r>
            <a:r>
              <a:rPr lang="es-ES" sz="3200" b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los </a:t>
            </a:r>
            <a:r>
              <a:rPr lang="es-ES" sz="3200" b="1" dirty="0">
                <a:solidFill>
                  <a:srgbClr val="FFC000"/>
                </a:solidFill>
                <a:effectLst/>
              </a:rPr>
              <a:t>conceptos básicos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s-ES" sz="3200" b="1" dirty="0" smtClean="0">
                <a:solidFill>
                  <a:srgbClr val="FFC000"/>
                </a:solidFill>
              </a:rPr>
              <a:t>cinemática del sólido rígido.</a:t>
            </a: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i="1" dirty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dirty="0"/>
              <a:t>Identificar las </a:t>
            </a:r>
            <a:r>
              <a:rPr lang="es-ES" sz="3200" dirty="0">
                <a:solidFill>
                  <a:srgbClr val="FFFF00"/>
                </a:solidFill>
              </a:rPr>
              <a:t>variables medibles </a:t>
            </a:r>
            <a:r>
              <a:rPr lang="es-ES" sz="3200" dirty="0"/>
              <a:t>en </a:t>
            </a:r>
            <a:r>
              <a:rPr lang="es-ES" sz="3200" dirty="0" smtClean="0"/>
              <a:t> experimentos </a:t>
            </a:r>
            <a:r>
              <a:rPr lang="es-ES" sz="3200" dirty="0"/>
              <a:t>de movimiento uniforme en </a:t>
            </a:r>
            <a:r>
              <a:rPr lang="es-ES" sz="3200" dirty="0" smtClean="0"/>
              <a:t>dos </a:t>
            </a:r>
            <a:r>
              <a:rPr lang="es-ES" sz="3200" dirty="0"/>
              <a:t>dimensiones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.</a:t>
            </a: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endParaRPr lang="es-ES" sz="11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dirty="0" smtClean="0"/>
              <a:t>Relacionar </a:t>
            </a:r>
            <a:r>
              <a:rPr lang="es-ES" sz="3200" dirty="0" smtClean="0">
                <a:solidFill>
                  <a:srgbClr val="FFFF00"/>
                </a:solidFill>
              </a:rPr>
              <a:t>distancia </a:t>
            </a:r>
            <a:r>
              <a:rPr lang="es-ES" sz="3200" dirty="0" smtClean="0">
                <a:solidFill>
                  <a:srgbClr val="FFFF00"/>
                </a:solidFill>
              </a:rPr>
              <a:t>recorrida</a:t>
            </a:r>
            <a:r>
              <a:rPr lang="es-ES" sz="3200" dirty="0" smtClean="0"/>
              <a:t> con </a:t>
            </a:r>
            <a:r>
              <a:rPr lang="es-ES" sz="3200" dirty="0">
                <a:solidFill>
                  <a:srgbClr val="FFFF00"/>
                </a:solidFill>
              </a:rPr>
              <a:t>respecto al </a:t>
            </a:r>
            <a:r>
              <a:rPr lang="es-ES" sz="3200" dirty="0" smtClean="0">
                <a:solidFill>
                  <a:srgbClr val="FFFF00"/>
                </a:solidFill>
              </a:rPr>
              <a:t>tiempo</a:t>
            </a:r>
            <a:r>
              <a:rPr lang="es-ES" sz="3200" dirty="0" smtClean="0"/>
              <a:t> </a:t>
            </a:r>
            <a:r>
              <a:rPr lang="es-ES" sz="3200" dirty="0"/>
              <a:t>del movimiento </a:t>
            </a:r>
            <a:r>
              <a:rPr lang="es-ES" sz="3200" dirty="0" smtClean="0"/>
              <a:t>en </a:t>
            </a:r>
            <a:r>
              <a:rPr lang="es-ES" sz="3200" dirty="0" smtClean="0"/>
              <a:t>dos </a:t>
            </a:r>
            <a:r>
              <a:rPr lang="es-ES" sz="3200" dirty="0" smtClean="0"/>
              <a:t>dimensiones </a:t>
            </a:r>
            <a:r>
              <a:rPr lang="es-ES" sz="3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 un péndulo simple.</a:t>
            </a:r>
            <a:endParaRPr lang="es-ES" sz="3200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572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699792" y="404664"/>
            <a:ext cx="3707425" cy="707886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s-MX" sz="4000" b="1" dirty="0" smtClean="0">
                <a:solidFill>
                  <a:srgbClr val="FFC000"/>
                </a:solidFill>
              </a:rPr>
              <a:t>SEGUNDO PASO</a:t>
            </a:r>
            <a:endParaRPr lang="es-MX" sz="40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301153" y="1671191"/>
            <a:ext cx="6439199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400" dirty="0" smtClean="0"/>
              <a:t>ELABORACIÓN DE PREGUNTAS DE INVESTIGACIÓN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755576" y="2545740"/>
            <a:ext cx="756084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Una vez identificadas las variables involucradas, se pueden hacer preguntas sobre la posible relación entre ellas.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485800" y="3822150"/>
            <a:ext cx="81186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Se pueden relacionar por pares las variables involucradas. 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413792" y="4777988"/>
            <a:ext cx="415820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Las relaciones  posibles son: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1547664" y="5498068"/>
            <a:ext cx="6058069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3200" dirty="0"/>
              <a:t>(𝑙,𝑡), (𝑙.𝜃), (𝑙,𝑚), (𝜃,𝑡), (𝜃,𝑚) y (𝑚,𝑡</a:t>
            </a:r>
            <a:r>
              <a:rPr lang="es-MX" sz="3200" dirty="0" smtClean="0"/>
              <a:t>)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424960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63688" y="332656"/>
            <a:ext cx="5610447" cy="52322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rgbClr val="FFC000"/>
                </a:solidFill>
              </a:rPr>
              <a:t>¿CUÁLES RELACIONES SON VIABLES?</a:t>
            </a:r>
            <a:endParaRPr lang="es-MX" sz="28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81037" y="1825660"/>
            <a:ext cx="462301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Las relaciones no viables son: 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5364088" y="1825660"/>
            <a:ext cx="2922595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800" dirty="0"/>
              <a:t>(𝑙.𝜃), (𝑙,𝑚</a:t>
            </a:r>
            <a:r>
              <a:rPr lang="es-MX" sz="2800" dirty="0" smtClean="0"/>
              <a:t>) y </a:t>
            </a:r>
            <a:r>
              <a:rPr lang="es-MX" sz="2800" dirty="0"/>
              <a:t>(𝜃,𝑚</a:t>
            </a:r>
            <a:r>
              <a:rPr lang="es-MX" sz="2800" dirty="0" smtClean="0"/>
              <a:t>)</a:t>
            </a:r>
            <a:endParaRPr lang="es-MX" sz="2800" dirty="0"/>
          </a:p>
        </p:txBody>
      </p:sp>
      <p:sp>
        <p:nvSpPr>
          <p:cNvPr id="5" name="4 Rectángulo"/>
          <p:cNvSpPr/>
          <p:nvPr/>
        </p:nvSpPr>
        <p:spPr>
          <a:xfrm>
            <a:off x="1115616" y="2713563"/>
            <a:ext cx="6912767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No son viables porque al variar la longitud </a:t>
            </a:r>
            <a:r>
              <a:rPr lang="es-ES" sz="2400" dirty="0"/>
              <a:t>la </a:t>
            </a:r>
            <a:r>
              <a:rPr lang="es-ES" sz="2400" dirty="0" smtClean="0"/>
              <a:t>naturaleza no responde cambiando el ángulo de lanzamiento o la masa del objeto que oscila. 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1277169" y="4201924"/>
            <a:ext cx="6612582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sz="2400" dirty="0" smtClean="0">
                <a:solidFill>
                  <a:prstClr val="black"/>
                </a:solidFill>
              </a:rPr>
              <a:t>Al </a:t>
            </a:r>
            <a:r>
              <a:rPr lang="es-ES" sz="2400" dirty="0">
                <a:solidFill>
                  <a:prstClr val="black"/>
                </a:solidFill>
              </a:rPr>
              <a:t>variar el ángulo de </a:t>
            </a:r>
            <a:r>
              <a:rPr lang="es-ES" sz="2400" dirty="0" smtClean="0">
                <a:solidFill>
                  <a:prstClr val="black"/>
                </a:solidFill>
              </a:rPr>
              <a:t>lanzamiento </a:t>
            </a:r>
            <a:r>
              <a:rPr lang="es-ES" sz="2400" dirty="0">
                <a:solidFill>
                  <a:prstClr val="black"/>
                </a:solidFill>
              </a:rPr>
              <a:t>no hay cambio en la masa del objeto que oscila.</a:t>
            </a:r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81037" y="5612467"/>
            <a:ext cx="497944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400" dirty="0" smtClean="0"/>
              <a:t>Por lo tanto, las relaciones </a:t>
            </a:r>
            <a:r>
              <a:rPr lang="es-ES" sz="2400" dirty="0"/>
              <a:t>viables </a:t>
            </a:r>
            <a:r>
              <a:rPr lang="es-ES" sz="2400" dirty="0" smtClean="0"/>
              <a:t>son:</a:t>
            </a:r>
            <a:endParaRPr lang="es-MX" sz="2400" dirty="0"/>
          </a:p>
        </p:txBody>
      </p:sp>
      <p:sp>
        <p:nvSpPr>
          <p:cNvPr id="8" name="7 Rectángulo"/>
          <p:cNvSpPr/>
          <p:nvPr/>
        </p:nvSpPr>
        <p:spPr>
          <a:xfrm>
            <a:off x="5580112" y="5570076"/>
            <a:ext cx="264527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800" dirty="0"/>
              <a:t>(𝑙,𝑡), </a:t>
            </a:r>
            <a:r>
              <a:rPr lang="es-MX" sz="2800" dirty="0" smtClean="0"/>
              <a:t>(</a:t>
            </a:r>
            <a:r>
              <a:rPr lang="es-MX" sz="2800" dirty="0"/>
              <a:t>𝜃,𝑡</a:t>
            </a:r>
            <a:r>
              <a:rPr lang="es-MX" sz="2800" dirty="0" smtClean="0"/>
              <a:t>) y </a:t>
            </a:r>
            <a:r>
              <a:rPr lang="es-MX" sz="2800" dirty="0"/>
              <a:t>(𝑚,𝑡</a:t>
            </a:r>
            <a:r>
              <a:rPr lang="es-MX" sz="2800" dirty="0" smtClean="0"/>
              <a:t>)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6375753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63688" y="328300"/>
            <a:ext cx="5544616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FORMULACIÓN DE PREGUNTAS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83568" y="1859340"/>
            <a:ext cx="3492388" cy="15696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En algunos textos se indica que una hipótesis es una respuesta tentativa al fenómeno en estudio.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4077072"/>
            <a:ext cx="7416824" cy="9541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 smtClean="0"/>
              <a:t>¿Cómo puede </a:t>
            </a:r>
            <a:r>
              <a:rPr lang="es-ES" sz="2800" dirty="0"/>
              <a:t>darse </a:t>
            </a:r>
            <a:r>
              <a:rPr lang="es-ES" sz="2800" dirty="0" smtClean="0"/>
              <a:t>una respuesta tentativa si antes no se ha hecho una pregunta?</a:t>
            </a:r>
            <a:endParaRPr lang="es-MX" sz="2800" dirty="0"/>
          </a:p>
        </p:txBody>
      </p:sp>
      <p:sp>
        <p:nvSpPr>
          <p:cNvPr id="5" name="4 Rectángulo"/>
          <p:cNvSpPr/>
          <p:nvPr/>
        </p:nvSpPr>
        <p:spPr>
          <a:xfrm>
            <a:off x="683568" y="5157192"/>
            <a:ext cx="7776864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Las preguntas de investigación surgen naturalmente si las hacemos en relación a las asociaciones viables de las variables medibles involucradas en el fenómeno.</a:t>
            </a:r>
            <a:endParaRPr lang="es-MX" sz="2400" dirty="0"/>
          </a:p>
        </p:txBody>
      </p:sp>
      <p:sp>
        <p:nvSpPr>
          <p:cNvPr id="9" name="8 Rectángulo"/>
          <p:cNvSpPr/>
          <p:nvPr/>
        </p:nvSpPr>
        <p:spPr>
          <a:xfrm>
            <a:off x="230137" y="6402814"/>
            <a:ext cx="82302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</a:t>
            </a:r>
            <a:r>
              <a:rPr lang="es-MX" sz="1600" dirty="0">
                <a:solidFill>
                  <a:srgbClr val="FFC000"/>
                </a:solidFill>
              </a:rPr>
              <a:t>imagen: http://luisvia.org/?p=2933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12776"/>
            <a:ext cx="3975956" cy="25185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29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2636912"/>
            <a:ext cx="8208912" cy="120032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/>
              <a:t>¿Existe </a:t>
            </a:r>
            <a:r>
              <a:rPr lang="es-ES" sz="2400" b="1" dirty="0" smtClean="0">
                <a:solidFill>
                  <a:schemeClr val="bg1"/>
                </a:solidFill>
              </a:rPr>
              <a:t>relación </a:t>
            </a:r>
            <a:r>
              <a:rPr lang="es-ES" sz="2400" b="1" dirty="0">
                <a:solidFill>
                  <a:schemeClr val="bg1"/>
                </a:solidFill>
              </a:rPr>
              <a:t>entre la longitud de la cuerda y el tiempo de oscilación del péndulo</a:t>
            </a:r>
            <a:r>
              <a:rPr lang="es-ES" sz="2400" dirty="0"/>
              <a:t>, </a:t>
            </a:r>
            <a:r>
              <a:rPr lang="es-ES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manteniendo constantes la masa del péndulo y el ángulo de inclinación con el que se lanza</a:t>
            </a:r>
            <a:r>
              <a:rPr lang="es-ES" sz="2400" dirty="0"/>
              <a:t>?</a:t>
            </a:r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1259632" y="4005064"/>
            <a:ext cx="6624736" cy="120032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/>
              <a:t>¿Existe </a:t>
            </a:r>
            <a:r>
              <a:rPr lang="es-ES" sz="2400" b="1" dirty="0"/>
              <a:t>relación entre el ángulo con el que se lanza la masa y el tiempo de oscilación</a:t>
            </a:r>
            <a:r>
              <a:rPr lang="es-ES" sz="2400" dirty="0"/>
              <a:t>,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manteniendo constantes la masa y la longitud de la cuerda</a:t>
            </a:r>
            <a:r>
              <a:rPr lang="es-ES" sz="2400" dirty="0"/>
              <a:t>?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1157230" y="5373216"/>
            <a:ext cx="6871154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400" dirty="0"/>
              <a:t>¿Existe </a:t>
            </a:r>
            <a:r>
              <a:rPr lang="es-ES" sz="2400" b="1" dirty="0"/>
              <a:t>relación entre la masa del péndulo y el tiempo de oscilación</a:t>
            </a:r>
            <a:r>
              <a:rPr lang="es-ES" sz="2400" dirty="0"/>
              <a:t>, </a:t>
            </a:r>
            <a:r>
              <a:rPr lang="es-ES" sz="2400" dirty="0">
                <a:solidFill>
                  <a:schemeClr val="accent2">
                    <a:lumMod val="75000"/>
                  </a:schemeClr>
                </a:solidFill>
              </a:rPr>
              <a:t>manteniendo constantes la longitud de la cuerda y el ángulo con el que se lanza</a:t>
            </a:r>
            <a:r>
              <a:rPr lang="es-ES" sz="2400" dirty="0"/>
              <a:t>?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1619672" y="323945"/>
            <a:ext cx="5904656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PLANTEAMIENTO DE PREGUNTAS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403648" y="1589891"/>
            <a:ext cx="6313063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Utilizando como punto de partida las asociaciones viables, las preguntas posibles son: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11381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79712" y="1332057"/>
            <a:ext cx="5256584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FORMULACIÓN DE HIPÓTESIS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049491" y="332656"/>
            <a:ext cx="3034677" cy="707886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s-MX" sz="4000" b="1" dirty="0" smtClean="0">
                <a:solidFill>
                  <a:srgbClr val="FFC000"/>
                </a:solidFill>
              </a:rPr>
              <a:t>TERCER PASO</a:t>
            </a:r>
            <a:endParaRPr lang="es-MX" sz="40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3528" y="2696140"/>
            <a:ext cx="3636404" cy="28931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600" dirty="0" smtClean="0"/>
              <a:t>Se pueden formular hipótesis de investigación simplemente quitando los signos de interrogación a las preguntas elaboradas en el paso anterior.</a:t>
            </a:r>
            <a:endParaRPr lang="es-MX" sz="2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337" y="2230290"/>
            <a:ext cx="4518136" cy="386300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79512" y="6402814"/>
            <a:ext cx="8568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imagen: https</a:t>
            </a:r>
            <a:r>
              <a:rPr lang="es-MX" sz="1600" dirty="0">
                <a:solidFill>
                  <a:srgbClr val="FFC000"/>
                </a:solidFill>
              </a:rPr>
              <a:t>://sites.google.com/site/javieraandreaseguragarcia/clases/hipotesis</a:t>
            </a:r>
          </a:p>
        </p:txBody>
      </p:sp>
    </p:spTree>
    <p:extLst>
      <p:ext uri="{BB962C8B-B14F-4D97-AF65-F5344CB8AC3E}">
        <p14:creationId xmlns:p14="http://schemas.microsoft.com/office/powerpoint/2010/main" val="358764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8357" y="1412776"/>
            <a:ext cx="8347285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ES" sz="2400" dirty="0" smtClean="0"/>
              <a:t>Para el péndulo simple se puede elaborar las siguientes hipótesis:</a:t>
            </a:r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3419872" y="404664"/>
            <a:ext cx="2304256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HIPÓTESIS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98357" y="2420888"/>
            <a:ext cx="8208912" cy="120032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Existe </a:t>
            </a:r>
            <a:r>
              <a:rPr lang="es-ES" sz="2400" b="1" dirty="0" smtClean="0">
                <a:solidFill>
                  <a:schemeClr val="bg1"/>
                </a:solidFill>
              </a:rPr>
              <a:t>relación </a:t>
            </a:r>
            <a:r>
              <a:rPr lang="es-ES" sz="2400" b="1" dirty="0">
                <a:solidFill>
                  <a:schemeClr val="bg1"/>
                </a:solidFill>
              </a:rPr>
              <a:t>entre la longitud de la cuerda y el tiempo de oscilación del péndulo</a:t>
            </a:r>
            <a:r>
              <a:rPr lang="es-ES" sz="2400" dirty="0"/>
              <a:t>, </a:t>
            </a:r>
            <a:r>
              <a:rPr lang="es-ES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manteniendo constantes la masa del péndulo y el ángulo de inclinación con el que se </a:t>
            </a:r>
            <a:r>
              <a:rPr lang="es-ES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lanza.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398357" y="3861048"/>
            <a:ext cx="8208911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Existe </a:t>
            </a:r>
            <a:r>
              <a:rPr lang="es-ES" sz="2400" b="1" dirty="0"/>
              <a:t>relación entre el ángulo con el que se lanza la masa y el tiempo de oscilación</a:t>
            </a:r>
            <a:r>
              <a:rPr lang="es-ES" sz="2400" dirty="0"/>
              <a:t>,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manteniendo constantes la masa y la longitud de la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cuerda.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398357" y="5301208"/>
            <a:ext cx="8208912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Existe </a:t>
            </a:r>
            <a:r>
              <a:rPr lang="es-ES" sz="2400" b="1" dirty="0"/>
              <a:t>relación entre la masa del péndulo y el tiempo de oscilación</a:t>
            </a:r>
            <a:r>
              <a:rPr lang="es-ES" sz="2400" dirty="0"/>
              <a:t>, </a:t>
            </a:r>
            <a:r>
              <a:rPr lang="es-ES" sz="2400" dirty="0">
                <a:solidFill>
                  <a:schemeClr val="accent2">
                    <a:lumMod val="75000"/>
                  </a:schemeClr>
                </a:solidFill>
              </a:rPr>
              <a:t>manteniendo constantes la longitud de la cuerda y el ángulo con el que se </a:t>
            </a:r>
            <a:r>
              <a:rPr lang="es-ES" sz="2400" dirty="0" smtClean="0">
                <a:solidFill>
                  <a:schemeClr val="accent2">
                    <a:lumMod val="75000"/>
                  </a:schemeClr>
                </a:solidFill>
              </a:rPr>
              <a:t>lanza.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6511133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63748" y="1404065"/>
            <a:ext cx="3416513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EXPERIMENTACIÓN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1519" y="5445224"/>
            <a:ext cx="860787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400" dirty="0"/>
              <a:t>S</a:t>
            </a:r>
            <a:r>
              <a:rPr lang="es-ES" sz="2400" dirty="0" smtClean="0"/>
              <a:t>e </a:t>
            </a:r>
            <a:r>
              <a:rPr lang="es-ES" sz="2400" dirty="0"/>
              <a:t>realizan las experiencias que pueden responder </a:t>
            </a:r>
            <a:r>
              <a:rPr lang="es-ES" sz="2400" dirty="0" smtClean="0"/>
              <a:t>a cada hipótesis. </a:t>
            </a:r>
            <a:endParaRPr lang="es-MX" sz="2400" dirty="0"/>
          </a:p>
        </p:txBody>
      </p:sp>
      <p:pic>
        <p:nvPicPr>
          <p:cNvPr id="2052" name="Picture 4" descr="Resultado de imagen para pendulo simple 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36676"/>
            <a:ext cx="4184469" cy="24765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36676"/>
            <a:ext cx="4143375" cy="24765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5" name="4 Rectángulo"/>
          <p:cNvSpPr/>
          <p:nvPr/>
        </p:nvSpPr>
        <p:spPr>
          <a:xfrm>
            <a:off x="2987824" y="385500"/>
            <a:ext cx="3209468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MX" sz="4000" b="1" dirty="0" smtClean="0">
                <a:solidFill>
                  <a:srgbClr val="FFC000"/>
                </a:solidFill>
              </a:rPr>
              <a:t>CUARTO </a:t>
            </a:r>
            <a:r>
              <a:rPr lang="es-MX" sz="4000" b="1" dirty="0">
                <a:solidFill>
                  <a:srgbClr val="FFC000"/>
                </a:solidFill>
              </a:rPr>
              <a:t>PASO</a:t>
            </a:r>
            <a:endParaRPr lang="es-MX" sz="4000" dirty="0">
              <a:solidFill>
                <a:srgbClr val="FFC0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07504" y="6453336"/>
            <a:ext cx="79928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imagen: https</a:t>
            </a:r>
            <a:r>
              <a:rPr lang="es-MX" sz="1600" dirty="0">
                <a:solidFill>
                  <a:srgbClr val="FFC000"/>
                </a:solidFill>
              </a:rPr>
              <a:t>://es.wikipedia.org/wiki/P%C3%A9ndulo_simple</a:t>
            </a:r>
          </a:p>
        </p:txBody>
      </p:sp>
    </p:spTree>
    <p:extLst>
      <p:ext uri="{BB962C8B-B14F-4D97-AF65-F5344CB8AC3E}">
        <p14:creationId xmlns:p14="http://schemas.microsoft.com/office/powerpoint/2010/main" val="32511303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17848" y="1664221"/>
            <a:ext cx="2286000" cy="169277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ES" sz="2600" dirty="0" smtClean="0">
                <a:solidFill>
                  <a:prstClr val="black"/>
                </a:solidFill>
              </a:rPr>
              <a:t>Se </a:t>
            </a:r>
            <a:r>
              <a:rPr lang="es-ES" sz="2600" dirty="0">
                <a:solidFill>
                  <a:prstClr val="black"/>
                </a:solidFill>
              </a:rPr>
              <a:t>tabulan los datos medidos de acuerdo al caso de </a:t>
            </a:r>
            <a:r>
              <a:rPr lang="es-ES" sz="2600" dirty="0" smtClean="0">
                <a:solidFill>
                  <a:prstClr val="black"/>
                </a:solidFill>
              </a:rPr>
              <a:t>interés. </a:t>
            </a:r>
            <a:endParaRPr lang="es-MX" sz="2600" dirty="0"/>
          </a:p>
        </p:txBody>
      </p:sp>
      <p:sp>
        <p:nvSpPr>
          <p:cNvPr id="3" name="2 Rectángulo"/>
          <p:cNvSpPr/>
          <p:nvPr/>
        </p:nvSpPr>
        <p:spPr>
          <a:xfrm>
            <a:off x="815616" y="3752453"/>
            <a:ext cx="2676264" cy="209288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sz="2600" dirty="0" smtClean="0">
                <a:solidFill>
                  <a:prstClr val="black"/>
                </a:solidFill>
              </a:rPr>
              <a:t>Se </a:t>
            </a:r>
            <a:r>
              <a:rPr lang="es-ES" sz="2600" dirty="0">
                <a:solidFill>
                  <a:prstClr val="black"/>
                </a:solidFill>
              </a:rPr>
              <a:t>grafican los </a:t>
            </a:r>
            <a:r>
              <a:rPr lang="es-ES" sz="2600" dirty="0" smtClean="0">
                <a:solidFill>
                  <a:prstClr val="black"/>
                </a:solidFill>
              </a:rPr>
              <a:t>datos para poder observar el </a:t>
            </a:r>
            <a:r>
              <a:rPr lang="es-ES" sz="2600" dirty="0">
                <a:solidFill>
                  <a:prstClr val="black"/>
                </a:solidFill>
              </a:rPr>
              <a:t>comportamiento de la naturaleza.</a:t>
            </a:r>
            <a:endParaRPr lang="es-MX" sz="2600" dirty="0">
              <a:solidFill>
                <a:prstClr val="black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41128" y="476672"/>
            <a:ext cx="5661743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REALIZACIÓN DE EXPERIMENTOS</a:t>
            </a:r>
            <a:endParaRPr lang="es-MX" sz="3200" dirty="0">
              <a:solidFill>
                <a:srgbClr val="FFC000"/>
              </a:solidFill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476374"/>
            <a:ext cx="4060738" cy="454491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5 Rectángulo"/>
          <p:cNvSpPr/>
          <p:nvPr/>
        </p:nvSpPr>
        <p:spPr>
          <a:xfrm>
            <a:off x="107504" y="6453336"/>
            <a:ext cx="79928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imagen: </a:t>
            </a:r>
            <a:r>
              <a:rPr lang="es-MX" sz="1600" dirty="0">
                <a:solidFill>
                  <a:srgbClr val="FFC000"/>
                </a:solidFill>
              </a:rPr>
              <a:t>https://giphy.com/gifs/imthescience-CSaAen2GtzCVy</a:t>
            </a:r>
          </a:p>
        </p:txBody>
      </p:sp>
    </p:spTree>
    <p:extLst>
      <p:ext uri="{BB962C8B-B14F-4D97-AF65-F5344CB8AC3E}">
        <p14:creationId xmlns:p14="http://schemas.microsoft.com/office/powerpoint/2010/main" val="2223259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1325086"/>
            <a:ext cx="7920880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Si </a:t>
            </a:r>
            <a:r>
              <a:rPr lang="es-ES" sz="2800" dirty="0">
                <a:solidFill>
                  <a:schemeClr val="bg1"/>
                </a:solidFill>
              </a:rPr>
              <a:t>se grafica a m en el eje horizontal y a t en el eje vertical, el comportamiento es una línea recta </a:t>
            </a:r>
            <a:r>
              <a:rPr lang="es-ES" sz="2800" dirty="0" smtClean="0">
                <a:solidFill>
                  <a:schemeClr val="bg1"/>
                </a:solidFill>
              </a:rPr>
              <a:t>horizontal, se tiene </a:t>
            </a:r>
            <a:r>
              <a:rPr lang="es-ES" sz="2800" dirty="0">
                <a:solidFill>
                  <a:schemeClr val="bg1"/>
                </a:solidFill>
              </a:rPr>
              <a:t>que el tiempo de oscilación es independiente de la masa del péndulo. </a:t>
            </a:r>
            <a:endParaRPr lang="es-MX" sz="28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81978"/>
            <a:ext cx="3024336" cy="2855334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259632" y="188640"/>
            <a:ext cx="6578381" cy="954107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FFC000"/>
                </a:solidFill>
              </a:rPr>
              <a:t>RELACIÓN ENTRE LA MASA DEL PÉNDULO Y EL TIEMPO DE OSCILACIÓN</a:t>
            </a:r>
            <a:endParaRPr lang="es-MX" sz="2800" dirty="0">
              <a:solidFill>
                <a:srgbClr val="FFC000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64492"/>
            <a:ext cx="2769416" cy="2584788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214324" y="6402814"/>
            <a:ext cx="87501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imagen: http</a:t>
            </a:r>
            <a:r>
              <a:rPr lang="es-MX" sz="1600" dirty="0">
                <a:solidFill>
                  <a:srgbClr val="FFC000"/>
                </a:solidFill>
              </a:rPr>
              <a:t>://edwicarval.wixsite.com/fisicaondasyelectro/imagenes-pendulo-simple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03848" y="3501008"/>
            <a:ext cx="2088232" cy="2677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Recuerde que es necesario mantener constantes el ángulo </a:t>
            </a:r>
            <a:r>
              <a:rPr lang="es-ES" sz="2400" dirty="0" smtClean="0">
                <a:latin typeface="Symbol" panose="05050102010706020507" pitchFamily="18" charset="2"/>
              </a:rPr>
              <a:t>q</a:t>
            </a:r>
            <a:r>
              <a:rPr lang="es-ES" sz="2400" dirty="0" smtClean="0"/>
              <a:t> de lanzamiento y la longitud L.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71922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637203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Fuente de la </a:t>
            </a:r>
            <a:r>
              <a:rPr lang="es-MX" dirty="0">
                <a:solidFill>
                  <a:srgbClr val="FFC000"/>
                </a:solidFill>
              </a:rPr>
              <a:t>imagen: https://commons.wikimedia.org/wiki/File:P%C3%A9ndulo.png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259632" y="386661"/>
            <a:ext cx="6578381" cy="954107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FFC000"/>
                </a:solidFill>
              </a:rPr>
              <a:t>RELACIÓN ENTRE LA LONGITUD DEL PÉNDULO Y EL TIEMPO DE OSCILACIÓN</a:t>
            </a:r>
            <a:endParaRPr lang="es-MX" sz="2800" dirty="0">
              <a:solidFill>
                <a:srgbClr val="FFC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25760" y="1696740"/>
            <a:ext cx="3886200" cy="2308324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</a:rPr>
              <a:t>Se mide el tiempo de oscilación para varias longitudes del péndulo, midiendo esta </a:t>
            </a:r>
            <a:r>
              <a:rPr lang="es-MX" sz="2400" dirty="0">
                <a:solidFill>
                  <a:schemeClr val="bg1"/>
                </a:solidFill>
              </a:rPr>
              <a:t>desde la parte superior de la </a:t>
            </a:r>
            <a:r>
              <a:rPr lang="es-MX" sz="2400" dirty="0" smtClean="0">
                <a:solidFill>
                  <a:schemeClr val="bg1"/>
                </a:solidFill>
              </a:rPr>
              <a:t>masa  </a:t>
            </a:r>
            <a:r>
              <a:rPr lang="es-MX" sz="2400" dirty="0">
                <a:solidFill>
                  <a:schemeClr val="bg1"/>
                </a:solidFill>
              </a:rPr>
              <a:t>y le sumamos </a:t>
            </a:r>
            <a:r>
              <a:rPr lang="es-MX" sz="2400" dirty="0" smtClean="0">
                <a:solidFill>
                  <a:schemeClr val="bg1"/>
                </a:solidFill>
              </a:rPr>
              <a:t>el radio de esta. 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81" y="1772816"/>
            <a:ext cx="4511846" cy="396296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25760" y="4293096"/>
            <a:ext cx="3861470" cy="156966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solidFill>
                  <a:prstClr val="white"/>
                </a:solidFill>
              </a:rPr>
              <a:t>Esto debido a que </a:t>
            </a:r>
            <a:r>
              <a:rPr lang="es-MX" sz="2400" dirty="0">
                <a:solidFill>
                  <a:prstClr val="white"/>
                </a:solidFill>
              </a:rPr>
              <a:t>las Leyes de Newton funcionan para masas concentradas en el centro de masa.</a:t>
            </a:r>
            <a:r>
              <a:rPr lang="es-ES" sz="2400" dirty="0">
                <a:solidFill>
                  <a:prstClr val="white"/>
                </a:solidFill>
              </a:rPr>
              <a:t> 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05458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260648"/>
            <a:ext cx="3600400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68413"/>
            <a:ext cx="7561262" cy="511291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00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43608" y="2415078"/>
            <a:ext cx="3477170" cy="523220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800" dirty="0"/>
              <a:t>Diámetro de la </a:t>
            </a:r>
            <a:r>
              <a:rPr lang="es-MX" sz="2800" dirty="0" smtClean="0"/>
              <a:t>esfera: </a:t>
            </a:r>
            <a:endParaRPr lang="es-MX" sz="2800" dirty="0"/>
          </a:p>
        </p:txBody>
      </p:sp>
      <p:sp>
        <p:nvSpPr>
          <p:cNvPr id="5" name="4 Rectángulo"/>
          <p:cNvSpPr/>
          <p:nvPr/>
        </p:nvSpPr>
        <p:spPr>
          <a:xfrm>
            <a:off x="744691" y="3356992"/>
            <a:ext cx="7654618" cy="138499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/>
              <a:t>Para cada una de cuatro longitudes </a:t>
            </a:r>
            <a:r>
              <a:rPr lang="es-MX" sz="2800" dirty="0" smtClean="0"/>
              <a:t>L, se mide </a:t>
            </a:r>
            <a:r>
              <a:rPr lang="es-MX" sz="2800" dirty="0"/>
              <a:t>la duración t de 10 oscilaciones </a:t>
            </a:r>
            <a:r>
              <a:rPr lang="es-MX" sz="2800" dirty="0" smtClean="0"/>
              <a:t>para obtener el tiempo promedio de una oscilación. </a:t>
            </a:r>
            <a:endParaRPr lang="es-MX" sz="2800" dirty="0"/>
          </a:p>
        </p:txBody>
      </p:sp>
      <p:sp>
        <p:nvSpPr>
          <p:cNvPr id="8" name="7 Rectángulo"/>
          <p:cNvSpPr/>
          <p:nvPr/>
        </p:nvSpPr>
        <p:spPr>
          <a:xfrm>
            <a:off x="1259632" y="530677"/>
            <a:ext cx="6578381" cy="954107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FFC000"/>
                </a:solidFill>
              </a:rPr>
              <a:t>RELACIÓN ENTRE LA LONGITUD DEL PÉNDULO Y EL TIEMPO DE OSCILACIÓN</a:t>
            </a:r>
            <a:endParaRPr lang="es-MX" sz="2800" dirty="0">
              <a:solidFill>
                <a:srgbClr val="FFC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768693" y="2405682"/>
            <a:ext cx="3069319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800" dirty="0">
                <a:solidFill>
                  <a:schemeClr val="tx1"/>
                </a:solidFill>
              </a:rPr>
              <a:t>d = 20.1 ± 0.1 mm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410311" y="5238700"/>
            <a:ext cx="6330041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 smtClean="0"/>
              <a:t>Se repite </a:t>
            </a:r>
            <a:r>
              <a:rPr lang="es-MX" sz="2800" dirty="0"/>
              <a:t>la medida 5 </a:t>
            </a:r>
            <a:r>
              <a:rPr lang="es-MX" sz="2800" dirty="0" smtClean="0"/>
              <a:t>veces y se registran los datos en una tabla.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5580803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04" y="2636912"/>
            <a:ext cx="8615468" cy="3257543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755576" y="1412776"/>
            <a:ext cx="756084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400" dirty="0" smtClean="0">
                <a:solidFill>
                  <a:schemeClr val="tx1"/>
                </a:solidFill>
              </a:rPr>
              <a:t>Se debe tener </a:t>
            </a:r>
            <a:r>
              <a:rPr lang="es-MX" sz="2400" dirty="0">
                <a:solidFill>
                  <a:schemeClr val="tx1"/>
                </a:solidFill>
              </a:rPr>
              <a:t>siempre cuidado de que las oscilaciones sean pequeñas (de unos 5 cm de amplitud).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259632" y="260648"/>
            <a:ext cx="6578381" cy="523220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FFC000"/>
                </a:solidFill>
              </a:rPr>
              <a:t>TABULACIÓN DE LOS DATOS MEDIDOS</a:t>
            </a:r>
            <a:endParaRPr lang="es-MX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20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6768752" cy="3776977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16024" y="458669"/>
            <a:ext cx="8748464" cy="954107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FFC000"/>
                </a:solidFill>
              </a:rPr>
              <a:t>OBTENCIÓN DE LA GRÁFICA DEL TIEMPO DE OSCILACIÓN EN FUNCIÓN DE LA LONGITUD DEL PÉNDULO</a:t>
            </a:r>
            <a:endParaRPr lang="es-MX" sz="28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971600" y="5847655"/>
            <a:ext cx="7272808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/>
              <a:t>S</a:t>
            </a:r>
            <a:r>
              <a:rPr lang="es-ES" sz="2400" dirty="0" smtClean="0"/>
              <a:t>e </a:t>
            </a:r>
            <a:r>
              <a:rPr lang="es-ES" sz="2400" dirty="0"/>
              <a:t>ve que el comportamiento </a:t>
            </a:r>
            <a:r>
              <a:rPr lang="es-ES" sz="2400" b="1" dirty="0"/>
              <a:t>no es una línea recta</a:t>
            </a:r>
            <a:r>
              <a:rPr lang="es-ES" sz="2400" dirty="0"/>
              <a:t>.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6396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23827" y="1196752"/>
            <a:ext cx="4296369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ANÁLISIS DE LA GRÁFICA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1988840"/>
            <a:ext cx="842044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tx1"/>
                </a:solidFill>
              </a:rPr>
              <a:t>Se grafica el cuadrado de los tiempos en función de la longitud.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987824" y="260648"/>
            <a:ext cx="3184974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MX" sz="4000" b="1" dirty="0" smtClean="0">
                <a:solidFill>
                  <a:srgbClr val="FFC000"/>
                </a:solidFill>
              </a:rPr>
              <a:t>QUINTO </a:t>
            </a:r>
            <a:r>
              <a:rPr lang="es-MX" sz="4000" b="1" dirty="0">
                <a:solidFill>
                  <a:srgbClr val="FFC000"/>
                </a:solidFill>
              </a:rPr>
              <a:t>PASO</a:t>
            </a:r>
            <a:endParaRPr lang="es-MX" sz="4000" dirty="0">
              <a:solidFill>
                <a:srgbClr val="FFC000"/>
              </a:solidFill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08920"/>
            <a:ext cx="7612533" cy="397723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22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58" y="3140968"/>
            <a:ext cx="6851726" cy="227461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755576" y="5603756"/>
            <a:ext cx="7632848" cy="830997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/>
              <a:t>Con esto se tiene el último paso del Método Científico (conclusiones y resultados),</a:t>
            </a:r>
            <a:endParaRPr lang="es-MX" sz="2400" dirty="0"/>
          </a:p>
        </p:txBody>
      </p:sp>
      <p:sp>
        <p:nvSpPr>
          <p:cNvPr id="9" name="8 Rectángulo"/>
          <p:cNvSpPr/>
          <p:nvPr/>
        </p:nvSpPr>
        <p:spPr>
          <a:xfrm>
            <a:off x="1185643" y="2093947"/>
            <a:ext cx="6770733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Se obtiene la relación experimental y se compara con la relación teórica.</a:t>
            </a:r>
            <a:endParaRPr lang="es-MX" sz="2400" dirty="0"/>
          </a:p>
        </p:txBody>
      </p:sp>
      <p:sp>
        <p:nvSpPr>
          <p:cNvPr id="10" name="9 Rectángulo"/>
          <p:cNvSpPr/>
          <p:nvPr/>
        </p:nvSpPr>
        <p:spPr>
          <a:xfrm>
            <a:off x="2483768" y="1412776"/>
            <a:ext cx="420040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El resultado es una línea recta.</a:t>
            </a:r>
            <a:endParaRPr lang="es-MX" sz="2400" dirty="0"/>
          </a:p>
        </p:txBody>
      </p:sp>
      <p:sp>
        <p:nvSpPr>
          <p:cNvPr id="11" name="10 Rectángulo"/>
          <p:cNvSpPr/>
          <p:nvPr/>
        </p:nvSpPr>
        <p:spPr>
          <a:xfrm>
            <a:off x="1802180" y="260648"/>
            <a:ext cx="5434116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" sz="3200" dirty="0" smtClean="0">
                <a:solidFill>
                  <a:srgbClr val="FFC000"/>
                </a:solidFill>
              </a:rPr>
              <a:t>COMPARACIÓN CON LA TEORÍA</a:t>
            </a:r>
            <a:endParaRPr lang="es-MX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7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11560" y="467961"/>
            <a:ext cx="2534668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srgbClr val="FFC000"/>
                </a:solidFill>
              </a:rPr>
              <a:t>SUGERENCIAS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95536" y="2636912"/>
            <a:ext cx="4484373" cy="3539430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 smtClean="0"/>
              <a:t>Fomentarles </a:t>
            </a:r>
            <a:r>
              <a:rPr lang="es-MX" sz="2800" dirty="0"/>
              <a:t>la experimentación siguiendo los pasos del </a:t>
            </a:r>
            <a:r>
              <a:rPr lang="es-MX" sz="2800" b="1" dirty="0"/>
              <a:t>Método Científico </a:t>
            </a:r>
            <a:r>
              <a:rPr lang="es-MX" sz="2800" dirty="0"/>
              <a:t>les da la habilidad de adquirir una metodología de investigación que les permitirá </a:t>
            </a:r>
            <a:r>
              <a:rPr lang="es-MX" sz="2800" b="1" dirty="0"/>
              <a:t>aprender por sí mismos</a:t>
            </a:r>
            <a:r>
              <a:rPr lang="es-MX" sz="2800" dirty="0"/>
              <a:t>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83568" y="1484784"/>
            <a:ext cx="3914571" cy="9541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>
                <a:solidFill>
                  <a:prstClr val="white"/>
                </a:solidFill>
              </a:rPr>
              <a:t>Los alumnos son curiosos por naturaleza. </a:t>
            </a:r>
            <a:endParaRPr lang="es-MX" sz="2000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412776"/>
            <a:ext cx="3672407" cy="4896544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7" name="6 Rectángulo"/>
          <p:cNvSpPr/>
          <p:nvPr/>
        </p:nvSpPr>
        <p:spPr>
          <a:xfrm>
            <a:off x="230137" y="6402814"/>
            <a:ext cx="6829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imagen: Laboratorio de Mecánica de la Facultad de Ciencias, UAEM</a:t>
            </a:r>
            <a:endParaRPr lang="es-MX" sz="1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97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1484784"/>
            <a:ext cx="3744416" cy="4401205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/>
              <a:t>Dar libertad al estudiante de que comente ampliamente lo que le interesó y dé detalles que le resultaron curiosos y </a:t>
            </a:r>
            <a:r>
              <a:rPr lang="es-ES" sz="2800" dirty="0" smtClean="0"/>
              <a:t>desconocidos de los experimentos realizados es muestra de lo aprendido.</a:t>
            </a:r>
            <a:endParaRPr lang="es-MX" sz="2800" dirty="0"/>
          </a:p>
        </p:txBody>
      </p:sp>
      <p:sp>
        <p:nvSpPr>
          <p:cNvPr id="3" name="2 Rectángulo"/>
          <p:cNvSpPr/>
          <p:nvPr/>
        </p:nvSpPr>
        <p:spPr>
          <a:xfrm>
            <a:off x="611560" y="467961"/>
            <a:ext cx="2534668" cy="584775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srgbClr val="FFC000"/>
                </a:solidFill>
              </a:rPr>
              <a:t>SUGERENCIAS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30137" y="6402814"/>
            <a:ext cx="6829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 smtClean="0">
                <a:solidFill>
                  <a:srgbClr val="FFC000"/>
                </a:solidFill>
              </a:rPr>
              <a:t>Fuente de la imagen: Laboratorio de Mecánica de la Facultad de Ciencias, UAEM</a:t>
            </a:r>
            <a:endParaRPr lang="es-MX" sz="1600" dirty="0">
              <a:solidFill>
                <a:srgbClr val="FFC000"/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944217"/>
            <a:ext cx="4571999" cy="342899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8301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2110204"/>
            <a:ext cx="8136904" cy="39703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800" b="1" dirty="0">
                <a:solidFill>
                  <a:schemeClr val="tx1"/>
                </a:solidFill>
              </a:rPr>
              <a:t>Física Universitaria, Vol. 2, Sears/</a:t>
            </a:r>
            <a:r>
              <a:rPr lang="es-ES" sz="2800" b="1" dirty="0" err="1">
                <a:solidFill>
                  <a:schemeClr val="tx1"/>
                </a:solidFill>
              </a:rPr>
              <a:t>Zemansky</a:t>
            </a:r>
            <a:r>
              <a:rPr lang="es-ES" sz="2800" b="1" dirty="0">
                <a:solidFill>
                  <a:schemeClr val="tx1"/>
                </a:solidFill>
              </a:rPr>
              <a:t>/Young/ </a:t>
            </a:r>
            <a:r>
              <a:rPr lang="es-ES" sz="2800" b="1" dirty="0" err="1">
                <a:solidFill>
                  <a:schemeClr val="tx1"/>
                </a:solidFill>
              </a:rPr>
              <a:t>Freedman</a:t>
            </a:r>
            <a:r>
              <a:rPr lang="es-ES" sz="2800" b="1" dirty="0">
                <a:solidFill>
                  <a:schemeClr val="tx1"/>
                </a:solidFill>
              </a:rPr>
              <a:t>, </a:t>
            </a:r>
            <a:r>
              <a:rPr lang="es-ES" sz="2800" b="1" i="1" dirty="0">
                <a:solidFill>
                  <a:schemeClr val="tx1"/>
                </a:solidFill>
              </a:rPr>
              <a:t>Pearson </a:t>
            </a:r>
            <a:r>
              <a:rPr lang="es-ES" sz="2800" b="1" i="1" dirty="0" err="1">
                <a:solidFill>
                  <a:schemeClr val="tx1"/>
                </a:solidFill>
              </a:rPr>
              <a:t>Education</a:t>
            </a:r>
            <a:r>
              <a:rPr lang="es-ES" sz="2800" b="1" i="1" dirty="0">
                <a:solidFill>
                  <a:schemeClr val="tx1"/>
                </a:solidFill>
              </a:rPr>
              <a:t> de México S.A. de C.V. </a:t>
            </a:r>
            <a:r>
              <a:rPr lang="es-ES" sz="2800" b="1" dirty="0">
                <a:solidFill>
                  <a:schemeClr val="tx1"/>
                </a:solidFill>
              </a:rPr>
              <a:t>/ 1999 / ISBN: 9684442777 </a:t>
            </a:r>
            <a:endParaRPr lang="es-MX" sz="28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800" b="1" dirty="0" err="1" smtClean="0">
                <a:solidFill>
                  <a:schemeClr val="tx1"/>
                </a:solidFill>
              </a:rPr>
              <a:t>Fisica</a:t>
            </a:r>
            <a:r>
              <a:rPr lang="en-GB" sz="2800" b="1" dirty="0" smtClean="0">
                <a:solidFill>
                  <a:schemeClr val="tx1"/>
                </a:solidFill>
              </a:rPr>
              <a:t> </a:t>
            </a:r>
            <a:r>
              <a:rPr lang="en-GB" sz="2800" b="1" dirty="0">
                <a:solidFill>
                  <a:schemeClr val="tx1"/>
                </a:solidFill>
              </a:rPr>
              <a:t>2, </a:t>
            </a:r>
            <a:r>
              <a:rPr lang="en-GB" sz="2800" b="1" dirty="0" err="1">
                <a:solidFill>
                  <a:schemeClr val="tx1"/>
                </a:solidFill>
              </a:rPr>
              <a:t>Tercera</a:t>
            </a:r>
            <a:r>
              <a:rPr lang="en-GB" sz="2800" b="1" dirty="0">
                <a:solidFill>
                  <a:schemeClr val="tx1"/>
                </a:solidFill>
              </a:rPr>
              <a:t> Ed. Raymond A. </a:t>
            </a:r>
            <a:r>
              <a:rPr lang="en-GB" sz="2800" b="1" dirty="0" err="1">
                <a:solidFill>
                  <a:schemeClr val="tx1"/>
                </a:solidFill>
              </a:rPr>
              <a:t>Serway</a:t>
            </a:r>
            <a:r>
              <a:rPr lang="en-GB" sz="2800" b="1" dirty="0">
                <a:solidFill>
                  <a:schemeClr val="tx1"/>
                </a:solidFill>
              </a:rPr>
              <a:t>/John W. Jewett Jr, </a:t>
            </a:r>
            <a:r>
              <a:rPr lang="en-GB" sz="2800" b="1" i="1" dirty="0">
                <a:solidFill>
                  <a:schemeClr val="tx1"/>
                </a:solidFill>
              </a:rPr>
              <a:t>International Thomson </a:t>
            </a:r>
            <a:r>
              <a:rPr lang="en-GB" sz="2800" b="1" i="1" dirty="0" err="1">
                <a:solidFill>
                  <a:schemeClr val="tx1"/>
                </a:solidFill>
              </a:rPr>
              <a:t>Editores</a:t>
            </a:r>
            <a:r>
              <a:rPr lang="en-GB" sz="2800" b="1" i="1" dirty="0">
                <a:solidFill>
                  <a:schemeClr val="tx1"/>
                </a:solidFill>
              </a:rPr>
              <a:t> S.A. de C.V. </a:t>
            </a:r>
            <a:r>
              <a:rPr lang="en-GB" sz="2800" b="1" dirty="0">
                <a:solidFill>
                  <a:schemeClr val="tx1"/>
                </a:solidFill>
              </a:rPr>
              <a:t>/ 2004 / ISBN: </a:t>
            </a:r>
            <a:r>
              <a:rPr lang="en-GB" sz="2800" b="1" dirty="0" smtClean="0">
                <a:solidFill>
                  <a:schemeClr val="tx1"/>
                </a:solidFill>
              </a:rPr>
              <a:t>9706863397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800" b="1" dirty="0"/>
              <a:t>Física, Quinta Ed. Volumen 2, Robert </a:t>
            </a:r>
            <a:r>
              <a:rPr lang="es-ES" sz="2800" b="1" dirty="0" err="1"/>
              <a:t>Resnick</a:t>
            </a:r>
            <a:r>
              <a:rPr lang="es-ES" sz="2800" b="1" dirty="0"/>
              <a:t>/David </a:t>
            </a:r>
            <a:r>
              <a:rPr lang="es-ES" sz="2800" b="1" dirty="0" err="1"/>
              <a:t>Halliday</a:t>
            </a:r>
            <a:r>
              <a:rPr lang="es-ES" sz="2800" b="1" dirty="0"/>
              <a:t>, </a:t>
            </a:r>
            <a:r>
              <a:rPr lang="es-ES" sz="2800" b="1" i="1" dirty="0"/>
              <a:t>Pearson </a:t>
            </a:r>
            <a:r>
              <a:rPr lang="es-ES" sz="2800" b="1" i="1" dirty="0" err="1"/>
              <a:t>Education</a:t>
            </a:r>
            <a:r>
              <a:rPr lang="es-ES" sz="2800" b="1" i="1" dirty="0"/>
              <a:t> de México S.A. de C.V. </a:t>
            </a:r>
            <a:r>
              <a:rPr lang="es-ES" sz="2800" b="1" dirty="0"/>
              <a:t>/ 2002 / ISBN: 9702402573 </a:t>
            </a:r>
            <a:endParaRPr lang="es-MX" sz="2800" dirty="0"/>
          </a:p>
        </p:txBody>
      </p:sp>
      <p:sp>
        <p:nvSpPr>
          <p:cNvPr id="3" name="2 Rectángulo"/>
          <p:cNvSpPr/>
          <p:nvPr/>
        </p:nvSpPr>
        <p:spPr>
          <a:xfrm>
            <a:off x="663414" y="1260049"/>
            <a:ext cx="144623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s-CO" sz="3200" dirty="0">
                <a:solidFill>
                  <a:srgbClr val="A5644E">
                    <a:lumMod val="75000"/>
                  </a:srgbClr>
                </a:solidFill>
              </a:rPr>
              <a:t>BÁSICA</a:t>
            </a:r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688490" y="260648"/>
            <a:ext cx="7756263" cy="6265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0159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/>
          </p:cNvSpPr>
          <p:nvPr/>
        </p:nvSpPr>
        <p:spPr>
          <a:xfrm>
            <a:off x="683568" y="2708920"/>
            <a:ext cx="7745505" cy="31683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s-ES_tradnl" altLang="es-MX" sz="2800" b="1" dirty="0" smtClean="0">
                <a:solidFill>
                  <a:schemeClr val="tx1"/>
                </a:solidFill>
                <a:cs typeface="Times New Roman" pitchFamily="18" charset="0"/>
              </a:rPr>
              <a:t>Alonso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; </a:t>
            </a:r>
            <a:r>
              <a:rPr lang="es-ES_tradnl" altLang="es-MX" sz="2800" b="1" dirty="0" err="1">
                <a:solidFill>
                  <a:schemeClr val="tx1"/>
                </a:solidFill>
                <a:cs typeface="Times New Roman" pitchFamily="18" charset="0"/>
              </a:rPr>
              <a:t>Finn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. "Física </a:t>
            </a:r>
            <a:r>
              <a:rPr lang="es-ES_tradnl" altLang="es-MX" sz="2800" b="1" dirty="0" smtClean="0">
                <a:solidFill>
                  <a:schemeClr val="tx1"/>
                </a:solidFill>
                <a:cs typeface="Times New Roman" pitchFamily="18" charset="0"/>
              </a:rPr>
              <a:t>“ Addison-Wesley 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Iberoamericana.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-	 </a:t>
            </a:r>
            <a:r>
              <a:rPr lang="es-ES_tradnl" altLang="es-MX" sz="2800" b="1" dirty="0" err="1">
                <a:solidFill>
                  <a:schemeClr val="tx1"/>
                </a:solidFill>
                <a:cs typeface="Times New Roman" pitchFamily="18" charset="0"/>
              </a:rPr>
              <a:t>Gettys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; </a:t>
            </a:r>
            <a:r>
              <a:rPr lang="es-ES_tradnl" altLang="es-MX" sz="2800" b="1" dirty="0" err="1">
                <a:solidFill>
                  <a:schemeClr val="tx1"/>
                </a:solidFill>
                <a:cs typeface="Times New Roman" pitchFamily="18" charset="0"/>
              </a:rPr>
              <a:t>Keller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; </a:t>
            </a:r>
            <a:r>
              <a:rPr lang="es-ES_tradnl" altLang="es-MX" sz="2800" b="1" dirty="0" err="1">
                <a:solidFill>
                  <a:schemeClr val="tx1"/>
                </a:solidFill>
                <a:cs typeface="Times New Roman" pitchFamily="18" charset="0"/>
              </a:rPr>
              <a:t>Skove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. "Física clásica y moderna". </a:t>
            </a:r>
            <a:r>
              <a:rPr lang="es-ES_tradnl" altLang="es-MX" sz="2800" b="1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McGraw-Hill.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-	 </a:t>
            </a:r>
            <a:r>
              <a:rPr lang="es-ES_tradnl" altLang="es-MX" sz="2800" b="1" dirty="0" err="1" smtClean="0">
                <a:solidFill>
                  <a:schemeClr val="tx1"/>
                </a:solidFill>
                <a:cs typeface="Times New Roman" pitchFamily="18" charset="0"/>
              </a:rPr>
              <a:t>Roller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; </a:t>
            </a:r>
            <a:r>
              <a:rPr lang="es-ES_tradnl" altLang="es-MX" sz="2800" b="1" dirty="0" err="1">
                <a:solidFill>
                  <a:schemeClr val="tx1"/>
                </a:solidFill>
                <a:cs typeface="Times New Roman" pitchFamily="18" charset="0"/>
              </a:rPr>
              <a:t>Blum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. "Física". Cap. 35. </a:t>
            </a:r>
            <a:r>
              <a:rPr lang="es-ES_tradnl" altLang="es-MX" sz="2800" b="1" dirty="0" err="1">
                <a:solidFill>
                  <a:schemeClr val="tx1"/>
                </a:solidFill>
                <a:cs typeface="Times New Roman" pitchFamily="18" charset="0"/>
              </a:rPr>
              <a:t>Reverté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-	 </a:t>
            </a:r>
            <a:r>
              <a:rPr lang="es-ES_tradnl" altLang="es-MX" sz="2800" b="1" dirty="0" err="1">
                <a:solidFill>
                  <a:schemeClr val="tx1"/>
                </a:solidFill>
                <a:cs typeface="Times New Roman" pitchFamily="18" charset="0"/>
              </a:rPr>
              <a:t>Serway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. "Física". Cap. 30. McGraw-Hill.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s-ES_tradnl" altLang="es-MX" sz="2800" b="1" dirty="0" err="1" smtClean="0">
                <a:solidFill>
                  <a:schemeClr val="tx1"/>
                </a:solidFill>
                <a:cs typeface="Times New Roman" pitchFamily="18" charset="0"/>
              </a:rPr>
              <a:t>Tipler</a:t>
            </a:r>
            <a:r>
              <a:rPr lang="es-ES_tradnl" altLang="es-MX" sz="2800" b="1" dirty="0">
                <a:solidFill>
                  <a:schemeClr val="tx1"/>
                </a:solidFill>
                <a:cs typeface="Times New Roman" pitchFamily="18" charset="0"/>
              </a:rPr>
              <a:t>. "Física". Cap. 26. </a:t>
            </a:r>
            <a:r>
              <a:rPr lang="es-ES_tradnl" altLang="es-MX" sz="2800" b="1" dirty="0" err="1">
                <a:solidFill>
                  <a:schemeClr val="tx1"/>
                </a:solidFill>
                <a:cs typeface="Times New Roman" pitchFamily="18" charset="0"/>
              </a:rPr>
              <a:t>Reverté</a:t>
            </a:r>
            <a:r>
              <a:rPr lang="es-ES_tradnl" altLang="es-MX" sz="2800" b="1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  <a:buFontTx/>
              <a:buChar char="-"/>
            </a:pPr>
            <a:endParaRPr lang="es-ES_tradnl" altLang="es-MX" sz="2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688491" y="332656"/>
            <a:ext cx="3379454" cy="527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660044" y="1340768"/>
            <a:ext cx="3052054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s-ES_tradnl" altLang="es-MX" sz="2400" dirty="0" smtClean="0">
                <a:solidFill>
                  <a:srgbClr val="A5644E">
                    <a:lumMod val="75000"/>
                  </a:srgbClr>
                </a:solidFill>
                <a:latin typeface="CG Times"/>
                <a:cs typeface="Times New Roman" pitchFamily="18" charset="0"/>
              </a:rPr>
              <a:t>COMPLEMENTARIA</a:t>
            </a:r>
            <a:endParaRPr lang="es-ES_tradnl" altLang="es-MX" sz="2400" dirty="0">
              <a:solidFill>
                <a:srgbClr val="A5644E">
                  <a:lumMod val="75000"/>
                </a:srgbClr>
              </a:solidFill>
              <a:latin typeface="CG Times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60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29331" y="404664"/>
            <a:ext cx="290656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3600" dirty="0"/>
              <a:t>BIBLIOGRAFÍA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60044" y="2276872"/>
            <a:ext cx="7944404" cy="39703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2800" b="1" dirty="0" smtClean="0"/>
              <a:t>El </a:t>
            </a:r>
            <a:r>
              <a:rPr lang="es-MX" sz="2800" b="1" dirty="0"/>
              <a:t>Aprendizaje Basado en Problemas como técnica didáctica, </a:t>
            </a:r>
            <a:r>
              <a:rPr lang="es-MX" sz="2800" b="1" dirty="0" err="1"/>
              <a:t>DIyDE</a:t>
            </a:r>
            <a:r>
              <a:rPr lang="es-MX" sz="2800" b="1" dirty="0"/>
              <a:t>, Vicerrectoría Académica, ITESM. Este documento puede ser consultado en</a:t>
            </a:r>
          </a:p>
          <a:p>
            <a:pPr marL="265113"/>
            <a:r>
              <a:rPr lang="es-MX" sz="2800" b="1" u="sng" dirty="0">
                <a:hlinkClick r:id="rId2"/>
              </a:rPr>
              <a:t>http://www.sistema.itesm.mx/va/dide/inf-doc/estrategias/</a:t>
            </a:r>
            <a:endParaRPr lang="es-MX" sz="28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2800" b="1" dirty="0"/>
              <a:t>VYGOTSKI, L. S. (1999): “</a:t>
            </a:r>
            <a:r>
              <a:rPr lang="es-ES" sz="2800" b="1" i="1" dirty="0"/>
              <a:t>El problema de la conciencia,</a:t>
            </a:r>
            <a:r>
              <a:rPr lang="es-ES" sz="2800" b="1" dirty="0"/>
              <a:t> en Obras Escogidas, t-1, vol. LXXIV, Colección Aprendizaje, Editorial Visor </a:t>
            </a:r>
            <a:r>
              <a:rPr lang="es-ES" sz="2800" b="1" dirty="0" err="1"/>
              <a:t>Dis</a:t>
            </a:r>
            <a:r>
              <a:rPr lang="es-ES" sz="2800" b="1" dirty="0"/>
              <a:t>, Madrid, España</a:t>
            </a:r>
            <a:r>
              <a:rPr lang="es-ES" sz="2800" b="1" dirty="0" smtClean="0"/>
              <a:t>.</a:t>
            </a:r>
            <a:endParaRPr lang="es-MX" sz="2800" b="1" dirty="0"/>
          </a:p>
        </p:txBody>
      </p:sp>
      <p:sp>
        <p:nvSpPr>
          <p:cNvPr id="4" name="3 Rectángulo"/>
          <p:cNvSpPr/>
          <p:nvPr/>
        </p:nvSpPr>
        <p:spPr>
          <a:xfrm>
            <a:off x="660044" y="1340768"/>
            <a:ext cx="3052054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s-ES_tradnl" altLang="es-MX" sz="2400" dirty="0" smtClean="0">
                <a:solidFill>
                  <a:srgbClr val="A5644E">
                    <a:lumMod val="75000"/>
                  </a:srgbClr>
                </a:solidFill>
                <a:latin typeface="CG Times"/>
                <a:cs typeface="Times New Roman" pitchFamily="18" charset="0"/>
              </a:rPr>
              <a:t>COMPLEMENTARIA</a:t>
            </a:r>
            <a:endParaRPr lang="es-ES_tradnl" altLang="es-MX" sz="2400" dirty="0">
              <a:solidFill>
                <a:srgbClr val="A5644E">
                  <a:lumMod val="75000"/>
                </a:srgbClr>
              </a:solidFill>
              <a:latin typeface="CG Times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8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0849231"/>
              </p:ext>
            </p:extLst>
          </p:nvPr>
        </p:nvGraphicFramePr>
        <p:xfrm>
          <a:off x="973138" y="1340768"/>
          <a:ext cx="7415286" cy="512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1340768"/>
                        <a:ext cx="7415286" cy="5122862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260648"/>
            <a:ext cx="3528392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</p:spTree>
    <p:extLst>
      <p:ext uri="{BB962C8B-B14F-4D97-AF65-F5344CB8AC3E}">
        <p14:creationId xmlns:p14="http://schemas.microsoft.com/office/powerpoint/2010/main" val="274073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2170584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0097" name="Group 4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842596003"/>
              </p:ext>
            </p:extLst>
          </p:nvPr>
        </p:nvGraphicFramePr>
        <p:xfrm>
          <a:off x="387350" y="2060848"/>
          <a:ext cx="4184650" cy="338437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72282"/>
                <a:gridCol w="3312368"/>
              </a:tblGrid>
              <a:tr h="695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DIAPOSITIVA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+mn-lt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+mn-lt"/>
                      </a:endParaRPr>
                    </a:p>
                  </a:txBody>
                  <a:tcPr marL="91468" marR="91468" marT="45728" marB="45728" horzOverflow="overflow"/>
                </a:tc>
              </a:tr>
              <a:tr h="385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I</a:t>
                      </a: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800" b="0" i="0" u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CARÁTULA INSTITUCIONAL</a:t>
                      </a:r>
                      <a:endParaRPr lang="es-MX" sz="1800" b="0" i="0" u="none" dirty="0">
                        <a:solidFill>
                          <a:schemeClr val="tx1"/>
                        </a:solidFill>
                        <a:effectLst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3930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II</a:t>
                      </a: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lang="es-MX" sz="1800" b="0" i="0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OBJETIVO DEL CURSO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91468" marR="91468" marT="45728" marB="45728" horzOverflow="overflow"/>
                </a:tc>
              </a:tr>
              <a:tr h="3270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III</a:t>
                      </a: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SECUENCIA DIDÁCTICA</a:t>
                      </a:r>
                    </a:p>
                  </a:txBody>
                  <a:tcPr marL="91468" marR="91468" marT="45728" marB="45728" horzOverflow="overflow"/>
                </a:tc>
              </a:tr>
              <a:tr h="3933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IV</a:t>
                      </a: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MAPA CURRICULAR</a:t>
                      </a:r>
                    </a:p>
                  </a:txBody>
                  <a:tcPr marL="91468" marR="91468" marT="45728" marB="45728" horzOverflow="overflow"/>
                </a:tc>
              </a:tr>
              <a:tr h="774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V</a:t>
                      </a: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MAPA CURRICULAR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(continuación)</a:t>
                      </a:r>
                    </a:p>
                  </a:txBody>
                  <a:tcPr marL="91468" marR="91468" marT="45728" marB="45728" horzOverflow="overflow"/>
                </a:tc>
              </a:tr>
              <a:tr h="37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ÍNDICE DE CONTENIDO</a:t>
                      </a:r>
                    </a:p>
                  </a:txBody>
                  <a:tcPr marT="45721" marB="45721" horzOverflow="overflow"/>
                </a:tc>
              </a:tr>
            </a:tbl>
          </a:graphicData>
        </a:graphic>
      </p:graphicFrame>
      <p:graphicFrame>
        <p:nvGraphicFramePr>
          <p:cNvPr id="130098" name="Group 50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35359224"/>
              </p:ext>
            </p:extLst>
          </p:nvPr>
        </p:nvGraphicFramePr>
        <p:xfrm>
          <a:off x="4781872" y="2055411"/>
          <a:ext cx="4038600" cy="396587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98240"/>
                <a:gridCol w="3240360"/>
              </a:tblGrid>
              <a:tr h="6949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3964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ÍNDICE DE CONTENIDO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ÍNDICE DE CONTENIDO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ÍNDICE DE CONTENIDO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4811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GUIÓN 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GUIÓN 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GUIÓN 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GUIÓN 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543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GUIÓN 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7114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101" name="Group 2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177324064"/>
              </p:ext>
            </p:extLst>
          </p:nvPr>
        </p:nvGraphicFramePr>
        <p:xfrm>
          <a:off x="4572000" y="1844824"/>
          <a:ext cx="4321175" cy="389530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92088"/>
                <a:gridCol w="3529087"/>
              </a:tblGrid>
              <a:tr h="694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</a:tr>
              <a:tr h="3291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GALILEO REALIZA EXPERIMENTOS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RESULTADOS DE LOS EXPERIMENTOS DE GALILEO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/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¿CÓMO SE DISEÑA UN EXPERIMENTO SOBRE PÉNDULO SIMPLE UTILIZANDO EL MÉTODO CIENTÍFICO?</a:t>
                      </a:r>
                    </a:p>
                  </a:txBody>
                  <a:tcPr marL="68562" marR="68562" marT="0" marB="0"/>
                </a:tc>
              </a:tr>
              <a:tr h="3645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PASOS DEL MÉTODO CIENTÍFICO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/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DESCRIPCIÓN DEL DISEÑO DEL EXPERIMENTO SOBRE PÉNDULO SIMPLE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/>
                </a:tc>
              </a:tr>
            </a:tbl>
          </a:graphicData>
        </a:graphic>
      </p:graphicFrame>
      <p:graphicFrame>
        <p:nvGraphicFramePr>
          <p:cNvPr id="131129" name="Group 5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64555156"/>
              </p:ext>
            </p:extLst>
          </p:nvPr>
        </p:nvGraphicFramePr>
        <p:xfrm>
          <a:off x="250825" y="1879241"/>
          <a:ext cx="4033143" cy="356586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33797"/>
                <a:gridCol w="3199346"/>
              </a:tblGrid>
              <a:tr h="5287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164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RESUMEN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691" marB="45691" horzOverflow="overflow"/>
                </a:tc>
              </a:tr>
              <a:tr h="302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INTRODUCCIÓN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691" marB="45691" horzOverflow="overflow"/>
                </a:tc>
              </a:tr>
              <a:tr h="302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AMBIENTES DIDÁCTICOS 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691" marB="45691" horzOverflow="overflow"/>
                </a:tc>
              </a:tr>
              <a:tr h="3021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694" marB="45694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¿QUÉS UN PÉNDULO SIMPLE?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5" marR="91455" marT="45694" marB="45694" horzOverflow="overflow"/>
                </a:tc>
              </a:tr>
              <a:tr h="3021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ANTECEDENTES HISTÓRICOS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/>
                </a:tc>
              </a:tr>
              <a:tr h="3021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EL PRIMER EXPERIMENTO DE GALILEO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/>
                </a:tc>
              </a:tr>
              <a:tr h="3021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GALILEO MIDIÓ EL TIEMPO DE OSCILACIÓN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/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2160240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731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25" name="Group 2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416747239"/>
              </p:ext>
            </p:extLst>
          </p:nvPr>
        </p:nvGraphicFramePr>
        <p:xfrm>
          <a:off x="4716463" y="2132856"/>
          <a:ext cx="4319587" cy="30722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63649"/>
                <a:gridCol w="3455938"/>
              </a:tblGrid>
              <a:tr h="6584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/>
                </a:tc>
              </a:tr>
              <a:tr h="4572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="0" dirty="0" smtClean="0">
                          <a:solidFill>
                            <a:schemeClr val="tx1"/>
                          </a:solidFill>
                        </a:rPr>
                        <a:t>FORMULACIÓN DE PREGUNTAS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4572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PLANTEAMIENTO DE PREGUNTAS</a:t>
                      </a:r>
                      <a:endParaRPr 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1417" marR="91417" marT="45702" marB="45702" horzOverflow="overflow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TERCER PASO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282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="0" dirty="0" smtClean="0">
                          <a:solidFill>
                            <a:schemeClr val="tx1"/>
                          </a:solidFill>
                        </a:rPr>
                        <a:t>HIPÓTESIS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20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CUARTO PASO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3429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0" dirty="0" smtClean="0">
                          <a:solidFill>
                            <a:schemeClr val="tx1"/>
                          </a:solidFill>
                        </a:rPr>
                        <a:t>REALIZACIÓN DE EXPERIMENTOS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</a:tbl>
          </a:graphicData>
        </a:graphic>
      </p:graphicFrame>
      <p:graphicFrame>
        <p:nvGraphicFramePr>
          <p:cNvPr id="132151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131958054"/>
              </p:ext>
            </p:extLst>
          </p:nvPr>
        </p:nvGraphicFramePr>
        <p:xfrm>
          <a:off x="107950" y="2083873"/>
          <a:ext cx="4392613" cy="335556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91642"/>
                <a:gridCol w="3600971"/>
              </a:tblGrid>
              <a:tr h="694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</a:tr>
              <a:tr h="313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PRIMER PASO: OBSERVACIÓN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/>
                </a:tc>
              </a:tr>
              <a:tr h="3656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PRIMER PASO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¿CUÁLES VARIABLES PODEMOS CONTROLAR? Y</a:t>
                      </a:r>
                      <a:r>
                        <a:rPr lang="es-MX" sz="1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¿CUÁLES NO PODEMOS CONTROLAR? </a:t>
                      </a:r>
                      <a:endParaRPr lang="es-MX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6" marR="91416" marT="45710" marB="45710" horzOverflow="overflow"/>
                </a:tc>
              </a:tr>
              <a:tr h="3748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SEGUNDO PASO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r>
                        <a:rPr lang="es-ES" sz="1800" b="0" dirty="0" smtClean="0">
                          <a:solidFill>
                            <a:schemeClr val="tx1"/>
                          </a:solidFill>
                        </a:rPr>
                        <a:t>¿CUÁLES RELACIONES SON VIABLES?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2098576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03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51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905711429"/>
              </p:ext>
            </p:extLst>
          </p:nvPr>
        </p:nvGraphicFramePr>
        <p:xfrm>
          <a:off x="179388" y="1545436"/>
          <a:ext cx="4176712" cy="484519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64220"/>
                <a:gridCol w="3312492"/>
              </a:tblGrid>
              <a:tr h="730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</a:tr>
              <a:tr h="6308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38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RELACIÓN ENTRE LA MASA DEL PÉNDULO Y EL TIEMPO DE OSCILACIÓN</a:t>
                      </a:r>
                      <a:endParaRPr 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</a:tr>
              <a:tr h="6515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39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="0" dirty="0" smtClean="0">
                          <a:solidFill>
                            <a:schemeClr val="tx1"/>
                          </a:solidFill>
                        </a:rPr>
                        <a:t>RELACIÓN ENTRE LA LONGITUD DEL PÉNDULO Y EL TIEMPO DE OSCILACIÓN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6515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="0" dirty="0" smtClean="0">
                          <a:solidFill>
                            <a:schemeClr val="tx1"/>
                          </a:solidFill>
                        </a:rPr>
                        <a:t>RELACIÓN ENTRE LA LONGITUD DEL PÉNDULO Y EL TIEMPO DE OSCILACIÓN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323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41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="0" dirty="0" smtClean="0">
                          <a:solidFill>
                            <a:schemeClr val="tx1"/>
                          </a:solidFill>
                        </a:rPr>
                        <a:t>TABULACIÓN DE LOS DATOS MEDIDOS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42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="0" dirty="0" smtClean="0">
                          <a:solidFill>
                            <a:schemeClr val="tx1"/>
                          </a:solidFill>
                        </a:rPr>
                        <a:t>OBTENCIÓN DE LA GRÁFICA DEL TIEMPO DE OSCILACIÓN EN FUNCIÓN DE LA LONGITUD DEL PÉNDULO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  <p:graphicFrame>
        <p:nvGraphicFramePr>
          <p:cNvPr id="6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17489527"/>
              </p:ext>
            </p:extLst>
          </p:nvPr>
        </p:nvGraphicFramePr>
        <p:xfrm>
          <a:off x="4860032" y="1621825"/>
          <a:ext cx="3960812" cy="385827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92088"/>
                <a:gridCol w="3168724"/>
              </a:tblGrid>
              <a:tr h="78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</a:tr>
              <a:tr h="4390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43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QUINTO PASO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4390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0" dirty="0" smtClean="0">
                          <a:solidFill>
                            <a:schemeClr val="tx1"/>
                          </a:solidFill>
                        </a:rPr>
                        <a:t>COMPARACIÓN CON LA TEORÍA</a:t>
                      </a:r>
                      <a:endParaRPr lang="es-MX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4390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>
                          <a:solidFill>
                            <a:schemeClr val="tx1"/>
                          </a:solidFill>
                        </a:rPr>
                        <a:t>SUGERENCIAS</a:t>
                      </a:r>
                      <a:endParaRPr lang="es-MX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4390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46</a:t>
                      </a: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>
                          <a:solidFill>
                            <a:schemeClr val="tx1"/>
                          </a:solidFill>
                        </a:rPr>
                        <a:t>SUGERENCIAS</a:t>
                      </a:r>
                      <a:endParaRPr lang="es-MX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4390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0" dirty="0" smtClean="0">
                          <a:solidFill>
                            <a:schemeClr val="tx1"/>
                          </a:solidFill>
                          <a:effectLst/>
                        </a:rPr>
                        <a:t>47</a:t>
                      </a: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0" dirty="0" smtClean="0">
                          <a:solidFill>
                            <a:schemeClr val="tx1"/>
                          </a:solidFill>
                          <a:effectLst/>
                        </a:rPr>
                        <a:t>BIBLIOGRAFIA</a:t>
                      </a:r>
                    </a:p>
                  </a:txBody>
                  <a:tcPr marL="68577" marR="68577" marT="0" marB="0"/>
                </a:tc>
              </a:tr>
              <a:tr h="4390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0" dirty="0" smtClean="0">
                          <a:solidFill>
                            <a:schemeClr val="tx1"/>
                          </a:solidFill>
                          <a:effectLst/>
                        </a:rPr>
                        <a:t>48</a:t>
                      </a: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0" dirty="0" smtClean="0">
                          <a:solidFill>
                            <a:schemeClr val="tx1"/>
                          </a:solidFill>
                          <a:effectLst/>
                        </a:rPr>
                        <a:t>BIBLIOGRAFIA</a:t>
                      </a:r>
                    </a:p>
                  </a:txBody>
                  <a:tcPr marL="68577" marR="68577" marT="0" marB="0"/>
                </a:tc>
              </a:tr>
              <a:tr h="4390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0" dirty="0" smtClean="0">
                          <a:solidFill>
                            <a:schemeClr val="tx1"/>
                          </a:solidFill>
                          <a:effectLst/>
                        </a:rPr>
                        <a:t>BIBLIOGRAFIA</a:t>
                      </a:r>
                    </a:p>
                  </a:txBody>
                  <a:tcPr marL="68577" marR="68577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01216" y="188640"/>
            <a:ext cx="2098576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610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2883</Words>
  <Application>Microsoft Office PowerPoint</Application>
  <PresentationFormat>Presentación en pantalla (4:3)</PresentationFormat>
  <Paragraphs>403</Paragraphs>
  <Slides>49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1" baseType="lpstr">
      <vt:lpstr>Tema de Office</vt:lpstr>
      <vt:lpstr>Imagen de mapa de bits</vt:lpstr>
      <vt:lpstr>Presentación de PowerPoint</vt:lpstr>
      <vt:lpstr>OBJETIVO DEL CURSO (obtenido del Plan Curricular vigente de la Licenciatura de Físico)</vt:lpstr>
      <vt:lpstr>SECUENCIA DIDÁCTICA</vt:lpstr>
      <vt:lpstr>MAPA CURRICULAR</vt:lpstr>
      <vt:lpstr>MAPA CURRICULAR</vt:lpstr>
      <vt:lpstr>INDICE DE CONTENIDO</vt:lpstr>
      <vt:lpstr>INDICE DE CONTENIDO</vt:lpstr>
      <vt:lpstr>INDICE DE CONTENIDO</vt:lpstr>
      <vt:lpstr>INDICE DE CONTENIDO</vt:lpstr>
      <vt:lpstr>GUIÓN EXPLICATIVO</vt:lpstr>
      <vt:lpstr>GUIÓN EXPLICATIVO</vt:lpstr>
      <vt:lpstr>GUIÓN EXPLICATIVO</vt:lpstr>
      <vt:lpstr>GUIÓN EXPLICATIVO</vt:lpstr>
      <vt:lpstr>GUIÓN EXPLICATIVO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Hp</cp:lastModifiedBy>
  <cp:revision>113</cp:revision>
  <dcterms:created xsi:type="dcterms:W3CDTF">2016-10-18T18:24:50Z</dcterms:created>
  <dcterms:modified xsi:type="dcterms:W3CDTF">2017-10-16T22:04:32Z</dcterms:modified>
</cp:coreProperties>
</file>